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1167" r:id="rId3"/>
    <p:sldId id="1147" r:id="rId4"/>
    <p:sldId id="870" r:id="rId5"/>
    <p:sldId id="1169" r:id="rId6"/>
    <p:sldId id="873" r:id="rId7"/>
    <p:sldId id="874" r:id="rId8"/>
    <p:sldId id="1043" r:id="rId9"/>
    <p:sldId id="1044" r:id="rId10"/>
    <p:sldId id="858" r:id="rId11"/>
    <p:sldId id="1045" r:id="rId12"/>
    <p:sldId id="1046" r:id="rId13"/>
    <p:sldId id="1047" r:id="rId14"/>
    <p:sldId id="1171" r:id="rId15"/>
    <p:sldId id="1048" r:id="rId16"/>
    <p:sldId id="1049" r:id="rId17"/>
    <p:sldId id="1050" r:id="rId18"/>
    <p:sldId id="1051" r:id="rId19"/>
    <p:sldId id="872" r:id="rId20"/>
    <p:sldId id="871" r:id="rId21"/>
    <p:sldId id="1170" r:id="rId22"/>
    <p:sldId id="687" r:id="rId23"/>
    <p:sldId id="1152" r:id="rId24"/>
    <p:sldId id="1151" r:id="rId25"/>
    <p:sldId id="1150" r:id="rId26"/>
    <p:sldId id="293" r:id="rId27"/>
    <p:sldId id="296" r:id="rId28"/>
    <p:sldId id="297" r:id="rId29"/>
    <p:sldId id="681" r:id="rId30"/>
    <p:sldId id="1160" r:id="rId31"/>
    <p:sldId id="836" r:id="rId32"/>
    <p:sldId id="262" r:id="rId33"/>
    <p:sldId id="1161" r:id="rId34"/>
    <p:sldId id="1155" r:id="rId35"/>
    <p:sldId id="1158" r:id="rId36"/>
    <p:sldId id="846" r:id="rId37"/>
    <p:sldId id="1162" r:id="rId38"/>
    <p:sldId id="1126" r:id="rId39"/>
    <p:sldId id="1163" r:id="rId40"/>
    <p:sldId id="1159" r:id="rId41"/>
    <p:sldId id="1164" r:id="rId42"/>
    <p:sldId id="1196" r:id="rId43"/>
    <p:sldId id="1054" r:id="rId44"/>
    <p:sldId id="1052" r:id="rId45"/>
    <p:sldId id="1128" r:id="rId46"/>
    <p:sldId id="1122" r:id="rId47"/>
    <p:sldId id="1053" r:id="rId48"/>
    <p:sldId id="859" r:id="rId49"/>
    <p:sldId id="1055" r:id="rId50"/>
    <p:sldId id="1056" r:id="rId51"/>
    <p:sldId id="1057" r:id="rId52"/>
    <p:sldId id="692" r:id="rId53"/>
    <p:sldId id="1204" r:id="rId54"/>
    <p:sldId id="1205" r:id="rId55"/>
    <p:sldId id="1165" r:id="rId56"/>
    <p:sldId id="1108" r:id="rId57"/>
    <p:sldId id="1135" r:id="rId58"/>
    <p:sldId id="1197" r:id="rId59"/>
    <p:sldId id="1206" r:id="rId60"/>
    <p:sldId id="1103" r:id="rId61"/>
    <p:sldId id="1166" r:id="rId62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185"/>
    <a:srgbClr val="102473"/>
    <a:srgbClr val="002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8A2FA6-B145-440A-94AF-C072EABBE306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6CE629-4FDD-4271-8B71-ABFEEED920F2}">
      <dgm:prSet phldrT="[Text]"/>
      <dgm:spPr>
        <a:xfrm>
          <a:off x="676" y="274980"/>
          <a:ext cx="2637877" cy="1582726"/>
        </a:xfrm>
        <a:prstGeom prst="rect">
          <a:avLst/>
        </a:prstGeom>
        <a:gradFill rotWithShape="0">
          <a:gsLst>
            <a:gs pos="0">
              <a:srgbClr val="EAAA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EAAA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EAAA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en-US" b="1" dirty="0">
              <a:solidFill>
                <a:srgbClr val="00205B"/>
              </a:solidFill>
              <a:latin typeface="Tahoma"/>
              <a:ea typeface="+mn-ea"/>
              <a:cs typeface="+mn-cs"/>
            </a:rPr>
            <a:t>Spatial</a:t>
          </a:r>
        </a:p>
      </dgm:t>
    </dgm:pt>
    <dgm:pt modelId="{C45594BC-B9E9-4064-A9E7-A7E8B292D43C}" type="parTrans" cxnId="{EDDCD3A0-EC59-4EE1-AF5B-5AD81B4FE85C}">
      <dgm:prSet/>
      <dgm:spPr/>
      <dgm:t>
        <a:bodyPr/>
        <a:lstStyle/>
        <a:p>
          <a:endParaRPr lang="en-US"/>
        </a:p>
      </dgm:t>
    </dgm:pt>
    <dgm:pt modelId="{CFEC621A-EE81-4850-AF63-75A8988E0DC3}" type="sibTrans" cxnId="{EDDCD3A0-EC59-4EE1-AF5B-5AD81B4FE85C}">
      <dgm:prSet/>
      <dgm:spPr/>
      <dgm:t>
        <a:bodyPr/>
        <a:lstStyle/>
        <a:p>
          <a:endParaRPr lang="en-US"/>
        </a:p>
      </dgm:t>
    </dgm:pt>
    <dgm:pt modelId="{F3F2759E-8857-423D-BB5B-CAB0C619A7A8}">
      <dgm:prSet phldrT="[Text]"/>
      <dgm:spPr>
        <a:xfrm>
          <a:off x="2902341" y="274980"/>
          <a:ext cx="2637877" cy="1582726"/>
        </a:xfrm>
        <a:prstGeom prst="rect">
          <a:avLst/>
        </a:prstGeom>
        <a:gradFill rotWithShape="0">
          <a:gsLst>
            <a:gs pos="0">
              <a:srgbClr val="00B2A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0B2A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0B2A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en-US" b="1" dirty="0">
              <a:solidFill>
                <a:srgbClr val="00205B"/>
              </a:solidFill>
              <a:latin typeface="Tahoma"/>
              <a:ea typeface="+mn-ea"/>
              <a:cs typeface="+mn-cs"/>
            </a:rPr>
            <a:t>Temporal</a:t>
          </a:r>
        </a:p>
      </dgm:t>
    </dgm:pt>
    <dgm:pt modelId="{A2526F37-1C29-4370-A447-A3E9FE4EB29E}" type="parTrans" cxnId="{26EC67B1-A557-4BAD-8BAC-3DAC5D26589B}">
      <dgm:prSet/>
      <dgm:spPr/>
      <dgm:t>
        <a:bodyPr/>
        <a:lstStyle/>
        <a:p>
          <a:endParaRPr lang="en-US"/>
        </a:p>
      </dgm:t>
    </dgm:pt>
    <dgm:pt modelId="{9BB224EA-0069-4BCF-824C-14332A0D7209}" type="sibTrans" cxnId="{26EC67B1-A557-4BAD-8BAC-3DAC5D26589B}">
      <dgm:prSet/>
      <dgm:spPr/>
      <dgm:t>
        <a:bodyPr/>
        <a:lstStyle/>
        <a:p>
          <a:endParaRPr lang="en-US"/>
        </a:p>
      </dgm:t>
    </dgm:pt>
    <dgm:pt modelId="{8175B3F3-0360-4C0F-AC32-B5A9876C8388}">
      <dgm:prSet phldrT="[Text]"/>
      <dgm:spPr>
        <a:xfrm>
          <a:off x="676" y="2121494"/>
          <a:ext cx="2637877" cy="1582726"/>
        </a:xfrm>
        <a:prstGeom prst="rect">
          <a:avLst/>
        </a:prstGeom>
        <a:gradFill rotWithShape="0">
          <a:gsLst>
            <a:gs pos="0">
              <a:srgbClr val="FE50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E5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E5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en-US" b="1" dirty="0">
              <a:solidFill>
                <a:srgbClr val="00205B"/>
              </a:solidFill>
              <a:latin typeface="Tahoma"/>
              <a:ea typeface="+mn-ea"/>
              <a:cs typeface="+mn-cs"/>
            </a:rPr>
            <a:t>Spectral</a:t>
          </a:r>
        </a:p>
      </dgm:t>
    </dgm:pt>
    <dgm:pt modelId="{99BF6690-FDAA-482A-B10C-8BA1B120E537}" type="parTrans" cxnId="{385B5E85-DFDA-4C84-A824-629785AD61D5}">
      <dgm:prSet/>
      <dgm:spPr/>
      <dgm:t>
        <a:bodyPr/>
        <a:lstStyle/>
        <a:p>
          <a:endParaRPr lang="en-US"/>
        </a:p>
      </dgm:t>
    </dgm:pt>
    <dgm:pt modelId="{9D6C4445-C351-476D-873B-C14641A8F220}" type="sibTrans" cxnId="{385B5E85-DFDA-4C84-A824-629785AD61D5}">
      <dgm:prSet/>
      <dgm:spPr/>
      <dgm:t>
        <a:bodyPr/>
        <a:lstStyle/>
        <a:p>
          <a:endParaRPr lang="en-US"/>
        </a:p>
      </dgm:t>
    </dgm:pt>
    <dgm:pt modelId="{4BD88EEF-DFC8-48AD-9B80-91D223013B7B}">
      <dgm:prSet phldrT="[Text]"/>
      <dgm:spPr>
        <a:xfrm>
          <a:off x="2902341" y="2121494"/>
          <a:ext cx="2637877" cy="1582726"/>
        </a:xfrm>
        <a:prstGeom prst="rect">
          <a:avLst/>
        </a:prstGeom>
        <a:gradFill rotWithShape="0">
          <a:gsLst>
            <a:gs pos="0">
              <a:srgbClr val="7C7FAB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C7FAB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C7FAB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None/>
          </a:pPr>
          <a:r>
            <a:rPr lang="en-US" b="1" dirty="0">
              <a:solidFill>
                <a:srgbClr val="00205B"/>
              </a:solidFill>
              <a:latin typeface="Tahoma"/>
              <a:ea typeface="+mn-ea"/>
              <a:cs typeface="+mn-cs"/>
            </a:rPr>
            <a:t>Radiometric</a:t>
          </a:r>
        </a:p>
      </dgm:t>
    </dgm:pt>
    <dgm:pt modelId="{E20A5FCC-43BD-4072-AD1D-4D221394E306}" type="parTrans" cxnId="{6D907B4E-4EE2-4D4E-B73D-296BB1D659E0}">
      <dgm:prSet/>
      <dgm:spPr/>
      <dgm:t>
        <a:bodyPr/>
        <a:lstStyle/>
        <a:p>
          <a:endParaRPr lang="en-US"/>
        </a:p>
      </dgm:t>
    </dgm:pt>
    <dgm:pt modelId="{819BA94A-3968-458C-90C4-EDA13B42B674}" type="sibTrans" cxnId="{6D907B4E-4EE2-4D4E-B73D-296BB1D659E0}">
      <dgm:prSet/>
      <dgm:spPr/>
      <dgm:t>
        <a:bodyPr/>
        <a:lstStyle/>
        <a:p>
          <a:endParaRPr lang="en-US"/>
        </a:p>
      </dgm:t>
    </dgm:pt>
    <dgm:pt modelId="{95F56F4A-3FE8-4234-9F94-61ADF7066BB0}" type="pres">
      <dgm:prSet presAssocID="{3C8A2FA6-B145-440A-94AF-C072EABBE306}" presName="diagram" presStyleCnt="0">
        <dgm:presLayoutVars>
          <dgm:dir/>
          <dgm:resizeHandles val="exact"/>
        </dgm:presLayoutVars>
      </dgm:prSet>
      <dgm:spPr/>
    </dgm:pt>
    <dgm:pt modelId="{9CC362C4-361C-43FE-A23E-9BC780A9C2F4}" type="pres">
      <dgm:prSet presAssocID="{C86CE629-4FDD-4271-8B71-ABFEEED920F2}" presName="node" presStyleLbl="node1" presStyleIdx="0" presStyleCnt="4" custLinFactNeighborX="2354" custLinFactNeighborY="2249">
        <dgm:presLayoutVars>
          <dgm:bulletEnabled val="1"/>
        </dgm:presLayoutVars>
      </dgm:prSet>
      <dgm:spPr/>
    </dgm:pt>
    <dgm:pt modelId="{638487DB-6016-4CBF-AAAB-198EF05F0FDD}" type="pres">
      <dgm:prSet presAssocID="{CFEC621A-EE81-4850-AF63-75A8988E0DC3}" presName="sibTrans" presStyleCnt="0"/>
      <dgm:spPr/>
    </dgm:pt>
    <dgm:pt modelId="{D0392EF7-A130-4A1A-B08C-B4036176DD3A}" type="pres">
      <dgm:prSet presAssocID="{F3F2759E-8857-423D-BB5B-CAB0C619A7A8}" presName="node" presStyleLbl="node1" presStyleIdx="1" presStyleCnt="4">
        <dgm:presLayoutVars>
          <dgm:bulletEnabled val="1"/>
        </dgm:presLayoutVars>
      </dgm:prSet>
      <dgm:spPr/>
    </dgm:pt>
    <dgm:pt modelId="{F5C36B5A-85A1-466B-A841-FCD1ADA01668}" type="pres">
      <dgm:prSet presAssocID="{9BB224EA-0069-4BCF-824C-14332A0D7209}" presName="sibTrans" presStyleCnt="0"/>
      <dgm:spPr/>
    </dgm:pt>
    <dgm:pt modelId="{54DDC632-0C91-4E2F-9027-764429F83870}" type="pres">
      <dgm:prSet presAssocID="{8175B3F3-0360-4C0F-AC32-B5A9876C8388}" presName="node" presStyleLbl="node1" presStyleIdx="2" presStyleCnt="4">
        <dgm:presLayoutVars>
          <dgm:bulletEnabled val="1"/>
        </dgm:presLayoutVars>
      </dgm:prSet>
      <dgm:spPr/>
    </dgm:pt>
    <dgm:pt modelId="{26C35AC3-58C9-4AE2-9C94-F0CBE0F10225}" type="pres">
      <dgm:prSet presAssocID="{9D6C4445-C351-476D-873B-C14641A8F220}" presName="sibTrans" presStyleCnt="0"/>
      <dgm:spPr/>
    </dgm:pt>
    <dgm:pt modelId="{14874605-4546-40A8-91F3-230FE3D7E3E1}" type="pres">
      <dgm:prSet presAssocID="{4BD88EEF-DFC8-48AD-9B80-91D223013B7B}" presName="node" presStyleLbl="node1" presStyleIdx="3" presStyleCnt="4">
        <dgm:presLayoutVars>
          <dgm:bulletEnabled val="1"/>
        </dgm:presLayoutVars>
      </dgm:prSet>
      <dgm:spPr/>
    </dgm:pt>
  </dgm:ptLst>
  <dgm:cxnLst>
    <dgm:cxn modelId="{F0068219-6F22-496E-9043-8C9E6408FFDE}" type="presOf" srcId="{4BD88EEF-DFC8-48AD-9B80-91D223013B7B}" destId="{14874605-4546-40A8-91F3-230FE3D7E3E1}" srcOrd="0" destOrd="0" presId="urn:microsoft.com/office/officeart/2005/8/layout/default"/>
    <dgm:cxn modelId="{D274DE1B-18E0-4CBA-8EA0-295C7160ECEF}" type="presOf" srcId="{3C8A2FA6-B145-440A-94AF-C072EABBE306}" destId="{95F56F4A-3FE8-4234-9F94-61ADF7066BB0}" srcOrd="0" destOrd="0" presId="urn:microsoft.com/office/officeart/2005/8/layout/default"/>
    <dgm:cxn modelId="{0B153D4A-B231-4D1B-B067-9DF498504044}" type="presOf" srcId="{8175B3F3-0360-4C0F-AC32-B5A9876C8388}" destId="{54DDC632-0C91-4E2F-9027-764429F83870}" srcOrd="0" destOrd="0" presId="urn:microsoft.com/office/officeart/2005/8/layout/default"/>
    <dgm:cxn modelId="{6D907B4E-4EE2-4D4E-B73D-296BB1D659E0}" srcId="{3C8A2FA6-B145-440A-94AF-C072EABBE306}" destId="{4BD88EEF-DFC8-48AD-9B80-91D223013B7B}" srcOrd="3" destOrd="0" parTransId="{E20A5FCC-43BD-4072-AD1D-4D221394E306}" sibTransId="{819BA94A-3968-458C-90C4-EDA13B42B674}"/>
    <dgm:cxn modelId="{1052EF7D-FEB8-4533-AD5A-56FB580D6AE2}" type="presOf" srcId="{C86CE629-4FDD-4271-8B71-ABFEEED920F2}" destId="{9CC362C4-361C-43FE-A23E-9BC780A9C2F4}" srcOrd="0" destOrd="0" presId="urn:microsoft.com/office/officeart/2005/8/layout/default"/>
    <dgm:cxn modelId="{385B5E85-DFDA-4C84-A824-629785AD61D5}" srcId="{3C8A2FA6-B145-440A-94AF-C072EABBE306}" destId="{8175B3F3-0360-4C0F-AC32-B5A9876C8388}" srcOrd="2" destOrd="0" parTransId="{99BF6690-FDAA-482A-B10C-8BA1B120E537}" sibTransId="{9D6C4445-C351-476D-873B-C14641A8F220}"/>
    <dgm:cxn modelId="{EDDCD3A0-EC59-4EE1-AF5B-5AD81B4FE85C}" srcId="{3C8A2FA6-B145-440A-94AF-C072EABBE306}" destId="{C86CE629-4FDD-4271-8B71-ABFEEED920F2}" srcOrd="0" destOrd="0" parTransId="{C45594BC-B9E9-4064-A9E7-A7E8B292D43C}" sibTransId="{CFEC621A-EE81-4850-AF63-75A8988E0DC3}"/>
    <dgm:cxn modelId="{26EC67B1-A557-4BAD-8BAC-3DAC5D26589B}" srcId="{3C8A2FA6-B145-440A-94AF-C072EABBE306}" destId="{F3F2759E-8857-423D-BB5B-CAB0C619A7A8}" srcOrd="1" destOrd="0" parTransId="{A2526F37-1C29-4370-A447-A3E9FE4EB29E}" sibTransId="{9BB224EA-0069-4BCF-824C-14332A0D7209}"/>
    <dgm:cxn modelId="{D6742DDD-9660-4227-92C9-30F1DC99609E}" type="presOf" srcId="{F3F2759E-8857-423D-BB5B-CAB0C619A7A8}" destId="{D0392EF7-A130-4A1A-B08C-B4036176DD3A}" srcOrd="0" destOrd="0" presId="urn:microsoft.com/office/officeart/2005/8/layout/default"/>
    <dgm:cxn modelId="{337449B9-4754-48ED-BBBC-C5FC2862CA00}" type="presParOf" srcId="{95F56F4A-3FE8-4234-9F94-61ADF7066BB0}" destId="{9CC362C4-361C-43FE-A23E-9BC780A9C2F4}" srcOrd="0" destOrd="0" presId="urn:microsoft.com/office/officeart/2005/8/layout/default"/>
    <dgm:cxn modelId="{8E8678AB-AE44-45CD-B383-DA7F23666209}" type="presParOf" srcId="{95F56F4A-3FE8-4234-9F94-61ADF7066BB0}" destId="{638487DB-6016-4CBF-AAAB-198EF05F0FDD}" srcOrd="1" destOrd="0" presId="urn:microsoft.com/office/officeart/2005/8/layout/default"/>
    <dgm:cxn modelId="{E1D0675F-9A9B-426A-8636-F4E4C2E4BEC5}" type="presParOf" srcId="{95F56F4A-3FE8-4234-9F94-61ADF7066BB0}" destId="{D0392EF7-A130-4A1A-B08C-B4036176DD3A}" srcOrd="2" destOrd="0" presId="urn:microsoft.com/office/officeart/2005/8/layout/default"/>
    <dgm:cxn modelId="{9C97E54C-36FC-4883-9698-38FF013D9F8D}" type="presParOf" srcId="{95F56F4A-3FE8-4234-9F94-61ADF7066BB0}" destId="{F5C36B5A-85A1-466B-A841-FCD1ADA01668}" srcOrd="3" destOrd="0" presId="urn:microsoft.com/office/officeart/2005/8/layout/default"/>
    <dgm:cxn modelId="{470486AA-F8B9-4A81-9B40-B39AEA400885}" type="presParOf" srcId="{95F56F4A-3FE8-4234-9F94-61ADF7066BB0}" destId="{54DDC632-0C91-4E2F-9027-764429F83870}" srcOrd="4" destOrd="0" presId="urn:microsoft.com/office/officeart/2005/8/layout/default"/>
    <dgm:cxn modelId="{FF3C092B-FD8E-4AB8-AF0D-571021A7EDD1}" type="presParOf" srcId="{95F56F4A-3FE8-4234-9F94-61ADF7066BB0}" destId="{26C35AC3-58C9-4AE2-9C94-F0CBE0F10225}" srcOrd="5" destOrd="0" presId="urn:microsoft.com/office/officeart/2005/8/layout/default"/>
    <dgm:cxn modelId="{A2D47EBA-7256-457C-9FA1-A77CE0E6424B}" type="presParOf" srcId="{95F56F4A-3FE8-4234-9F94-61ADF7066BB0}" destId="{14874605-4546-40A8-91F3-230FE3D7E3E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8A2FA6-B145-440A-94AF-C072EABBE306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6CE629-4FDD-4271-8B71-ABFEEED920F2}">
      <dgm:prSet phldrT="[Text]"/>
      <dgm:spPr/>
      <dgm:t>
        <a:bodyPr/>
        <a:lstStyle/>
        <a:p>
          <a:r>
            <a:rPr lang="en-US" b="1" dirty="0"/>
            <a:t>Spatial</a:t>
          </a:r>
        </a:p>
      </dgm:t>
    </dgm:pt>
    <dgm:pt modelId="{C45594BC-B9E9-4064-A9E7-A7E8B292D43C}" type="parTrans" cxnId="{EDDCD3A0-EC59-4EE1-AF5B-5AD81B4FE85C}">
      <dgm:prSet/>
      <dgm:spPr/>
      <dgm:t>
        <a:bodyPr/>
        <a:lstStyle/>
        <a:p>
          <a:endParaRPr lang="en-US"/>
        </a:p>
      </dgm:t>
    </dgm:pt>
    <dgm:pt modelId="{CFEC621A-EE81-4850-AF63-75A8988E0DC3}" type="sibTrans" cxnId="{EDDCD3A0-EC59-4EE1-AF5B-5AD81B4FE85C}">
      <dgm:prSet/>
      <dgm:spPr/>
      <dgm:t>
        <a:bodyPr/>
        <a:lstStyle/>
        <a:p>
          <a:endParaRPr lang="en-US"/>
        </a:p>
      </dgm:t>
    </dgm:pt>
    <dgm:pt modelId="{F3F2759E-8857-423D-BB5B-CAB0C619A7A8}">
      <dgm:prSet phldrT="[Text]"/>
      <dgm:spPr/>
      <dgm:t>
        <a:bodyPr/>
        <a:lstStyle/>
        <a:p>
          <a:r>
            <a:rPr lang="en-US" b="1" dirty="0"/>
            <a:t>Temporal</a:t>
          </a:r>
        </a:p>
      </dgm:t>
    </dgm:pt>
    <dgm:pt modelId="{A2526F37-1C29-4370-A447-A3E9FE4EB29E}" type="parTrans" cxnId="{26EC67B1-A557-4BAD-8BAC-3DAC5D26589B}">
      <dgm:prSet/>
      <dgm:spPr/>
      <dgm:t>
        <a:bodyPr/>
        <a:lstStyle/>
        <a:p>
          <a:endParaRPr lang="en-US"/>
        </a:p>
      </dgm:t>
    </dgm:pt>
    <dgm:pt modelId="{9BB224EA-0069-4BCF-824C-14332A0D7209}" type="sibTrans" cxnId="{26EC67B1-A557-4BAD-8BAC-3DAC5D26589B}">
      <dgm:prSet/>
      <dgm:spPr/>
      <dgm:t>
        <a:bodyPr/>
        <a:lstStyle/>
        <a:p>
          <a:endParaRPr lang="en-US"/>
        </a:p>
      </dgm:t>
    </dgm:pt>
    <dgm:pt modelId="{8175B3F3-0360-4C0F-AC32-B5A9876C8388}">
      <dgm:prSet phldrT="[Text]"/>
      <dgm:spPr/>
      <dgm:t>
        <a:bodyPr/>
        <a:lstStyle/>
        <a:p>
          <a:r>
            <a:rPr lang="en-US" b="1" dirty="0"/>
            <a:t>Spectral</a:t>
          </a:r>
        </a:p>
      </dgm:t>
    </dgm:pt>
    <dgm:pt modelId="{99BF6690-FDAA-482A-B10C-8BA1B120E537}" type="parTrans" cxnId="{385B5E85-DFDA-4C84-A824-629785AD61D5}">
      <dgm:prSet/>
      <dgm:spPr/>
      <dgm:t>
        <a:bodyPr/>
        <a:lstStyle/>
        <a:p>
          <a:endParaRPr lang="en-US"/>
        </a:p>
      </dgm:t>
    </dgm:pt>
    <dgm:pt modelId="{9D6C4445-C351-476D-873B-C14641A8F220}" type="sibTrans" cxnId="{385B5E85-DFDA-4C84-A824-629785AD61D5}">
      <dgm:prSet/>
      <dgm:spPr/>
      <dgm:t>
        <a:bodyPr/>
        <a:lstStyle/>
        <a:p>
          <a:endParaRPr lang="en-US"/>
        </a:p>
      </dgm:t>
    </dgm:pt>
    <dgm:pt modelId="{4BD88EEF-DFC8-48AD-9B80-91D223013B7B}">
      <dgm:prSet phldrT="[Text]"/>
      <dgm:spPr/>
      <dgm:t>
        <a:bodyPr/>
        <a:lstStyle/>
        <a:p>
          <a:r>
            <a:rPr lang="en-US" b="1" dirty="0"/>
            <a:t>Radiometric</a:t>
          </a:r>
        </a:p>
      </dgm:t>
    </dgm:pt>
    <dgm:pt modelId="{E20A5FCC-43BD-4072-AD1D-4D221394E306}" type="parTrans" cxnId="{6D907B4E-4EE2-4D4E-B73D-296BB1D659E0}">
      <dgm:prSet/>
      <dgm:spPr/>
      <dgm:t>
        <a:bodyPr/>
        <a:lstStyle/>
        <a:p>
          <a:endParaRPr lang="en-US"/>
        </a:p>
      </dgm:t>
    </dgm:pt>
    <dgm:pt modelId="{819BA94A-3968-458C-90C4-EDA13B42B674}" type="sibTrans" cxnId="{6D907B4E-4EE2-4D4E-B73D-296BB1D659E0}">
      <dgm:prSet/>
      <dgm:spPr/>
      <dgm:t>
        <a:bodyPr/>
        <a:lstStyle/>
        <a:p>
          <a:endParaRPr lang="en-US"/>
        </a:p>
      </dgm:t>
    </dgm:pt>
    <dgm:pt modelId="{95F56F4A-3FE8-4234-9F94-61ADF7066BB0}" type="pres">
      <dgm:prSet presAssocID="{3C8A2FA6-B145-440A-94AF-C072EABBE306}" presName="diagram" presStyleCnt="0">
        <dgm:presLayoutVars>
          <dgm:dir/>
          <dgm:resizeHandles val="exact"/>
        </dgm:presLayoutVars>
      </dgm:prSet>
      <dgm:spPr/>
    </dgm:pt>
    <dgm:pt modelId="{9CC362C4-361C-43FE-A23E-9BC780A9C2F4}" type="pres">
      <dgm:prSet presAssocID="{C86CE629-4FDD-4271-8B71-ABFEEED920F2}" presName="node" presStyleLbl="node1" presStyleIdx="0" presStyleCnt="4" custLinFactNeighborX="863" custLinFactNeighborY="-8339">
        <dgm:presLayoutVars>
          <dgm:bulletEnabled val="1"/>
        </dgm:presLayoutVars>
      </dgm:prSet>
      <dgm:spPr/>
    </dgm:pt>
    <dgm:pt modelId="{638487DB-6016-4CBF-AAAB-198EF05F0FDD}" type="pres">
      <dgm:prSet presAssocID="{CFEC621A-EE81-4850-AF63-75A8988E0DC3}" presName="sibTrans" presStyleCnt="0"/>
      <dgm:spPr/>
    </dgm:pt>
    <dgm:pt modelId="{D0392EF7-A130-4A1A-B08C-B4036176DD3A}" type="pres">
      <dgm:prSet presAssocID="{F3F2759E-8857-423D-BB5B-CAB0C619A7A8}" presName="node" presStyleLbl="node1" presStyleIdx="1" presStyleCnt="4" custLinFactNeighborX="5592" custLinFactNeighborY="-8253">
        <dgm:presLayoutVars>
          <dgm:bulletEnabled val="1"/>
        </dgm:presLayoutVars>
      </dgm:prSet>
      <dgm:spPr/>
    </dgm:pt>
    <dgm:pt modelId="{F5C36B5A-85A1-466B-A841-FCD1ADA01668}" type="pres">
      <dgm:prSet presAssocID="{9BB224EA-0069-4BCF-824C-14332A0D7209}" presName="sibTrans" presStyleCnt="0"/>
      <dgm:spPr/>
    </dgm:pt>
    <dgm:pt modelId="{54DDC632-0C91-4E2F-9027-764429F83870}" type="pres">
      <dgm:prSet presAssocID="{8175B3F3-0360-4C0F-AC32-B5A9876C8388}" presName="node" presStyleLbl="node1" presStyleIdx="2" presStyleCnt="4">
        <dgm:presLayoutVars>
          <dgm:bulletEnabled val="1"/>
        </dgm:presLayoutVars>
      </dgm:prSet>
      <dgm:spPr/>
    </dgm:pt>
    <dgm:pt modelId="{26C35AC3-58C9-4AE2-9C94-F0CBE0F10225}" type="pres">
      <dgm:prSet presAssocID="{9D6C4445-C351-476D-873B-C14641A8F220}" presName="sibTrans" presStyleCnt="0"/>
      <dgm:spPr/>
    </dgm:pt>
    <dgm:pt modelId="{14874605-4546-40A8-91F3-230FE3D7E3E1}" type="pres">
      <dgm:prSet presAssocID="{4BD88EEF-DFC8-48AD-9B80-91D223013B7B}" presName="node" presStyleLbl="node1" presStyleIdx="3" presStyleCnt="4">
        <dgm:presLayoutVars>
          <dgm:bulletEnabled val="1"/>
        </dgm:presLayoutVars>
      </dgm:prSet>
      <dgm:spPr/>
    </dgm:pt>
  </dgm:ptLst>
  <dgm:cxnLst>
    <dgm:cxn modelId="{F0068219-6F22-496E-9043-8C9E6408FFDE}" type="presOf" srcId="{4BD88EEF-DFC8-48AD-9B80-91D223013B7B}" destId="{14874605-4546-40A8-91F3-230FE3D7E3E1}" srcOrd="0" destOrd="0" presId="urn:microsoft.com/office/officeart/2005/8/layout/default"/>
    <dgm:cxn modelId="{D274DE1B-18E0-4CBA-8EA0-295C7160ECEF}" type="presOf" srcId="{3C8A2FA6-B145-440A-94AF-C072EABBE306}" destId="{95F56F4A-3FE8-4234-9F94-61ADF7066BB0}" srcOrd="0" destOrd="0" presId="urn:microsoft.com/office/officeart/2005/8/layout/default"/>
    <dgm:cxn modelId="{0B153D4A-B231-4D1B-B067-9DF498504044}" type="presOf" srcId="{8175B3F3-0360-4C0F-AC32-B5A9876C8388}" destId="{54DDC632-0C91-4E2F-9027-764429F83870}" srcOrd="0" destOrd="0" presId="urn:microsoft.com/office/officeart/2005/8/layout/default"/>
    <dgm:cxn modelId="{6D907B4E-4EE2-4D4E-B73D-296BB1D659E0}" srcId="{3C8A2FA6-B145-440A-94AF-C072EABBE306}" destId="{4BD88EEF-DFC8-48AD-9B80-91D223013B7B}" srcOrd="3" destOrd="0" parTransId="{E20A5FCC-43BD-4072-AD1D-4D221394E306}" sibTransId="{819BA94A-3968-458C-90C4-EDA13B42B674}"/>
    <dgm:cxn modelId="{1052EF7D-FEB8-4533-AD5A-56FB580D6AE2}" type="presOf" srcId="{C86CE629-4FDD-4271-8B71-ABFEEED920F2}" destId="{9CC362C4-361C-43FE-A23E-9BC780A9C2F4}" srcOrd="0" destOrd="0" presId="urn:microsoft.com/office/officeart/2005/8/layout/default"/>
    <dgm:cxn modelId="{385B5E85-DFDA-4C84-A824-629785AD61D5}" srcId="{3C8A2FA6-B145-440A-94AF-C072EABBE306}" destId="{8175B3F3-0360-4C0F-AC32-B5A9876C8388}" srcOrd="2" destOrd="0" parTransId="{99BF6690-FDAA-482A-B10C-8BA1B120E537}" sibTransId="{9D6C4445-C351-476D-873B-C14641A8F220}"/>
    <dgm:cxn modelId="{EDDCD3A0-EC59-4EE1-AF5B-5AD81B4FE85C}" srcId="{3C8A2FA6-B145-440A-94AF-C072EABBE306}" destId="{C86CE629-4FDD-4271-8B71-ABFEEED920F2}" srcOrd="0" destOrd="0" parTransId="{C45594BC-B9E9-4064-A9E7-A7E8B292D43C}" sibTransId="{CFEC621A-EE81-4850-AF63-75A8988E0DC3}"/>
    <dgm:cxn modelId="{26EC67B1-A557-4BAD-8BAC-3DAC5D26589B}" srcId="{3C8A2FA6-B145-440A-94AF-C072EABBE306}" destId="{F3F2759E-8857-423D-BB5B-CAB0C619A7A8}" srcOrd="1" destOrd="0" parTransId="{A2526F37-1C29-4370-A447-A3E9FE4EB29E}" sibTransId="{9BB224EA-0069-4BCF-824C-14332A0D7209}"/>
    <dgm:cxn modelId="{D6742DDD-9660-4227-92C9-30F1DC99609E}" type="presOf" srcId="{F3F2759E-8857-423D-BB5B-CAB0C619A7A8}" destId="{D0392EF7-A130-4A1A-B08C-B4036176DD3A}" srcOrd="0" destOrd="0" presId="urn:microsoft.com/office/officeart/2005/8/layout/default"/>
    <dgm:cxn modelId="{337449B9-4754-48ED-BBBC-C5FC2862CA00}" type="presParOf" srcId="{95F56F4A-3FE8-4234-9F94-61ADF7066BB0}" destId="{9CC362C4-361C-43FE-A23E-9BC780A9C2F4}" srcOrd="0" destOrd="0" presId="urn:microsoft.com/office/officeart/2005/8/layout/default"/>
    <dgm:cxn modelId="{8E8678AB-AE44-45CD-B383-DA7F23666209}" type="presParOf" srcId="{95F56F4A-3FE8-4234-9F94-61ADF7066BB0}" destId="{638487DB-6016-4CBF-AAAB-198EF05F0FDD}" srcOrd="1" destOrd="0" presId="urn:microsoft.com/office/officeart/2005/8/layout/default"/>
    <dgm:cxn modelId="{E1D0675F-9A9B-426A-8636-F4E4C2E4BEC5}" type="presParOf" srcId="{95F56F4A-3FE8-4234-9F94-61ADF7066BB0}" destId="{D0392EF7-A130-4A1A-B08C-B4036176DD3A}" srcOrd="2" destOrd="0" presId="urn:microsoft.com/office/officeart/2005/8/layout/default"/>
    <dgm:cxn modelId="{9C97E54C-36FC-4883-9698-38FF013D9F8D}" type="presParOf" srcId="{95F56F4A-3FE8-4234-9F94-61ADF7066BB0}" destId="{F5C36B5A-85A1-466B-A841-FCD1ADA01668}" srcOrd="3" destOrd="0" presId="urn:microsoft.com/office/officeart/2005/8/layout/default"/>
    <dgm:cxn modelId="{470486AA-F8B9-4A81-9B40-B39AEA400885}" type="presParOf" srcId="{95F56F4A-3FE8-4234-9F94-61ADF7066BB0}" destId="{54DDC632-0C91-4E2F-9027-764429F83870}" srcOrd="4" destOrd="0" presId="urn:microsoft.com/office/officeart/2005/8/layout/default"/>
    <dgm:cxn modelId="{FF3C092B-FD8E-4AB8-AF0D-571021A7EDD1}" type="presParOf" srcId="{95F56F4A-3FE8-4234-9F94-61ADF7066BB0}" destId="{26C35AC3-58C9-4AE2-9C94-F0CBE0F10225}" srcOrd="5" destOrd="0" presId="urn:microsoft.com/office/officeart/2005/8/layout/default"/>
    <dgm:cxn modelId="{A2D47EBA-7256-457C-9FA1-A77CE0E6424B}" type="presParOf" srcId="{95F56F4A-3FE8-4234-9F94-61ADF7066BB0}" destId="{14874605-4546-40A8-91F3-230FE3D7E3E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362C4-361C-43FE-A23E-9BC780A9C2F4}">
      <dsp:nvSpPr>
        <dsp:cNvPr id="0" name=""/>
        <dsp:cNvSpPr/>
      </dsp:nvSpPr>
      <dsp:spPr>
        <a:xfrm>
          <a:off x="48985" y="496479"/>
          <a:ext cx="2058515" cy="1235109"/>
        </a:xfrm>
        <a:prstGeom prst="rect">
          <a:avLst/>
        </a:prstGeom>
        <a:gradFill rotWithShape="0">
          <a:gsLst>
            <a:gs pos="0">
              <a:srgbClr val="EAAA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EAAA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EAAA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5B"/>
              </a:solidFill>
              <a:latin typeface="Tahoma"/>
              <a:ea typeface="+mn-ea"/>
              <a:cs typeface="+mn-cs"/>
            </a:rPr>
            <a:t>Spatial</a:t>
          </a:r>
        </a:p>
      </dsp:txBody>
      <dsp:txXfrm>
        <a:off x="48985" y="496479"/>
        <a:ext cx="2058515" cy="1235109"/>
      </dsp:txXfrm>
    </dsp:sp>
    <dsp:sp modelId="{D0392EF7-A130-4A1A-B08C-B4036176DD3A}">
      <dsp:nvSpPr>
        <dsp:cNvPr id="0" name=""/>
        <dsp:cNvSpPr/>
      </dsp:nvSpPr>
      <dsp:spPr>
        <a:xfrm>
          <a:off x="2264894" y="468701"/>
          <a:ext cx="2058515" cy="1235109"/>
        </a:xfrm>
        <a:prstGeom prst="rect">
          <a:avLst/>
        </a:prstGeom>
        <a:gradFill rotWithShape="0">
          <a:gsLst>
            <a:gs pos="0">
              <a:srgbClr val="00B2A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0B2A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0B2A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5B"/>
              </a:solidFill>
              <a:latin typeface="Tahoma"/>
              <a:ea typeface="+mn-ea"/>
              <a:cs typeface="+mn-cs"/>
            </a:rPr>
            <a:t>Temporal</a:t>
          </a:r>
        </a:p>
      </dsp:txBody>
      <dsp:txXfrm>
        <a:off x="2264894" y="468701"/>
        <a:ext cx="2058515" cy="1235109"/>
      </dsp:txXfrm>
    </dsp:sp>
    <dsp:sp modelId="{54DDC632-0C91-4E2F-9027-764429F83870}">
      <dsp:nvSpPr>
        <dsp:cNvPr id="0" name=""/>
        <dsp:cNvSpPr/>
      </dsp:nvSpPr>
      <dsp:spPr>
        <a:xfrm>
          <a:off x="527" y="1909662"/>
          <a:ext cx="2058515" cy="1235109"/>
        </a:xfrm>
        <a:prstGeom prst="rect">
          <a:avLst/>
        </a:prstGeom>
        <a:gradFill rotWithShape="0">
          <a:gsLst>
            <a:gs pos="0">
              <a:srgbClr val="FE500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E500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E500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5B"/>
              </a:solidFill>
              <a:latin typeface="Tahoma"/>
              <a:ea typeface="+mn-ea"/>
              <a:cs typeface="+mn-cs"/>
            </a:rPr>
            <a:t>Spectral</a:t>
          </a:r>
        </a:p>
      </dsp:txBody>
      <dsp:txXfrm>
        <a:off x="527" y="1909662"/>
        <a:ext cx="2058515" cy="1235109"/>
      </dsp:txXfrm>
    </dsp:sp>
    <dsp:sp modelId="{14874605-4546-40A8-91F3-230FE3D7E3E1}">
      <dsp:nvSpPr>
        <dsp:cNvPr id="0" name=""/>
        <dsp:cNvSpPr/>
      </dsp:nvSpPr>
      <dsp:spPr>
        <a:xfrm>
          <a:off x="2264894" y="1909662"/>
          <a:ext cx="2058515" cy="1235109"/>
        </a:xfrm>
        <a:prstGeom prst="rect">
          <a:avLst/>
        </a:prstGeom>
        <a:gradFill rotWithShape="0">
          <a:gsLst>
            <a:gs pos="0">
              <a:srgbClr val="7C7FAB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7C7FAB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7C7FAB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5B"/>
              </a:solidFill>
              <a:latin typeface="Tahoma"/>
              <a:ea typeface="+mn-ea"/>
              <a:cs typeface="+mn-cs"/>
            </a:rPr>
            <a:t>Radiometric</a:t>
          </a:r>
        </a:p>
      </dsp:txBody>
      <dsp:txXfrm>
        <a:off x="2264894" y="1909662"/>
        <a:ext cx="2058515" cy="1235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362C4-361C-43FE-A23E-9BC780A9C2F4}">
      <dsp:nvSpPr>
        <dsp:cNvPr id="0" name=""/>
        <dsp:cNvSpPr/>
      </dsp:nvSpPr>
      <dsp:spPr>
        <a:xfrm>
          <a:off x="23441" y="142996"/>
          <a:ext cx="2637877" cy="15827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Spatial</a:t>
          </a:r>
        </a:p>
      </dsp:txBody>
      <dsp:txXfrm>
        <a:off x="23441" y="142996"/>
        <a:ext cx="2637877" cy="1582726"/>
      </dsp:txXfrm>
    </dsp:sp>
    <dsp:sp modelId="{D0392EF7-A130-4A1A-B08C-B4036176DD3A}">
      <dsp:nvSpPr>
        <dsp:cNvPr id="0" name=""/>
        <dsp:cNvSpPr/>
      </dsp:nvSpPr>
      <dsp:spPr>
        <a:xfrm>
          <a:off x="2903018" y="144358"/>
          <a:ext cx="2637877" cy="158272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Temporal</a:t>
          </a:r>
        </a:p>
      </dsp:txBody>
      <dsp:txXfrm>
        <a:off x="2903018" y="144358"/>
        <a:ext cx="2637877" cy="1582726"/>
      </dsp:txXfrm>
    </dsp:sp>
    <dsp:sp modelId="{54DDC632-0C91-4E2F-9027-764429F83870}">
      <dsp:nvSpPr>
        <dsp:cNvPr id="0" name=""/>
        <dsp:cNvSpPr/>
      </dsp:nvSpPr>
      <dsp:spPr>
        <a:xfrm>
          <a:off x="676" y="2121494"/>
          <a:ext cx="2637877" cy="158272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Spectral</a:t>
          </a:r>
        </a:p>
      </dsp:txBody>
      <dsp:txXfrm>
        <a:off x="676" y="2121494"/>
        <a:ext cx="2637877" cy="1582726"/>
      </dsp:txXfrm>
    </dsp:sp>
    <dsp:sp modelId="{14874605-4546-40A8-91F3-230FE3D7E3E1}">
      <dsp:nvSpPr>
        <dsp:cNvPr id="0" name=""/>
        <dsp:cNvSpPr/>
      </dsp:nvSpPr>
      <dsp:spPr>
        <a:xfrm>
          <a:off x="2902341" y="2121494"/>
          <a:ext cx="2637877" cy="15827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Radiometric</a:t>
          </a:r>
        </a:p>
      </dsp:txBody>
      <dsp:txXfrm>
        <a:off x="2902341" y="2121494"/>
        <a:ext cx="2637877" cy="158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5C71C-DE84-4D1D-87EA-184CABC21B46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844E2-9BA3-4D8F-A51E-BCCC05727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D33639-EBAB-4B35-AB23-8CA485BBF4C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04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844E2-9BA3-4D8F-A51E-BCCC05727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0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FAB1-401A-4AFD-97E2-1708D5E03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7263C-ABD1-4746-9767-BF506A13B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CB2DF-4673-46F7-AE1C-7402AD98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2F934-743A-480D-A246-CDD09C4C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7776-6AEF-4F4E-94D9-B47F8967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3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F32D-7273-4AED-A04C-8C13681F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1BE9DE-55FB-4948-9A5D-7D5F374A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A5A6D-C92F-4378-B123-2617FC3F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699DD-0B33-4CA7-9E83-9CC6758F1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4F4C7-68CA-4787-97CD-2E092645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A1872-FCE4-43BD-92E6-6EA5FA566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EB4EB-1BEB-4F48-8C60-851DC871D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10620-2545-4284-9084-5E435016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D2A3E-1299-4489-BC3D-D3AEDEED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A0361-620C-48BD-A458-9B32D96C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23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7638" y="-7938"/>
            <a:ext cx="11896725" cy="646113"/>
          </a:xfrm>
          <a:prstGeom prst="rect">
            <a:avLst/>
          </a:prstGeom>
          <a:solidFill>
            <a:srgbClr val="0020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44463" y="-7938"/>
            <a:ext cx="6477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>
            <a:fillRect/>
          </a:stretch>
        </p:blipFill>
        <p:spPr bwMode="auto">
          <a:xfrm>
            <a:off x="207963" y="84138"/>
            <a:ext cx="4857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1880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4C8ED-DA9F-45E7-8E70-00947AD4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E4FF0-4691-45B1-BA85-C342E6400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8A11C-4B19-42DE-B099-FEFC1243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4215E-05E2-4F1F-A942-04E76196B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9E8B7-06F6-4825-BBA4-1FD10A7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664E-C43B-4011-ABEF-19A44910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CE335-8488-47C8-9659-2C6043519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82D42-40C4-4B26-8982-C3737A11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4DF72-9C56-4842-805D-926F018B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39BC2-4DA8-45FB-A97D-8CF8D9B1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4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300C-8983-426F-8F00-B97844C7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FEB31-4060-42FB-B975-4E98605A2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D115-3944-4C62-9AC3-7B98DCBEF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A078F-9BA1-4840-A2B6-ECC0415E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ED1A0-00AE-4097-B0EB-3BC5CA861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BA37B-01D4-4414-B510-76B42D3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6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EFCA-6CD8-49D6-B9B0-82CA2A18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0AD85-1389-4D28-B3FD-B7255856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FE14C-2BC6-4BA2-AD87-9E88BF323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051F3-BE14-47AF-9B8E-BA9641F20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97E60-3B5F-4D5A-A741-9ECA61203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4093FD-91B9-422E-985C-B7CC2962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55C3E-EE44-4BBC-9FF3-36FD5FC2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D38990-99BC-42D3-868B-3B6877AD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3EF0-19BB-4071-A438-BF169F8D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1AF01-C8CA-4F21-B36F-4D2CD6F9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2C4D5-676E-46D4-A4D1-0A9B2BFE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2D001-172A-4871-8B43-C3411C88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2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97441-2894-4F2E-97C6-076CB522C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FC6CE-4AC7-4BC9-B26F-C979726E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DA134-D817-42B6-B181-46E26004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3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2F6CC-97F0-4883-9212-2CB2FEE2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EAC5-F98F-4820-BBCD-282917545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7A3A0-C1E5-4FAE-9CDC-B2C4C350D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B4738-6B71-4A26-B2CA-5B6710F1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7E725-CC39-471B-BF9B-54FD5DFA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0B15E-62F1-43C5-B401-A45F2949F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1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A8FE-11D7-4497-BEDF-51794357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6882B-9E1E-46A0-9FC2-426D1EAB7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F6292-5E9C-4F6E-8FA0-EC0C9A751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A543E-71A5-4B50-93D3-0D0D3B03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F1D5B-E239-4A17-AA2B-3FDB9DE6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48CFE-5D1B-48E6-B7AE-ED528972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EFB31-193C-4F27-BB52-D24678B2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B1241-9C0C-4F9F-875B-20F85C91F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EBCDA-98CC-4457-9722-6F7F981BB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A2E26-FEE3-4762-A457-1B1A4E9938F7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994E-1DF9-4804-B81D-97C2918D4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AF458-7124-4C68-A33B-7BD2D4E4C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2532B-6427-442D-ADE5-2BC663A36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7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1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4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9.png"/><Relationship Id="rId7" Type="http://schemas.openxmlformats.org/officeDocument/2006/relationships/image" Target="../media/image10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7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37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0.png"/><Relationship Id="rId7" Type="http://schemas.openxmlformats.org/officeDocument/2006/relationships/image" Target="../media/image3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37.png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AEE1AE-EBB0-4BD8-835A-A481C2E0EB92}"/>
              </a:ext>
            </a:extLst>
          </p:cNvPr>
          <p:cNvSpPr/>
          <p:nvPr/>
        </p:nvSpPr>
        <p:spPr>
          <a:xfrm>
            <a:off x="772954" y="3222947"/>
            <a:ext cx="1041132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Principles  of Weather Satellite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5C369-449D-484A-B3C9-B8C61320A300}"/>
              </a:ext>
            </a:extLst>
          </p:cNvPr>
          <p:cNvSpPr txBox="1"/>
          <p:nvPr/>
        </p:nvSpPr>
        <p:spPr>
          <a:xfrm>
            <a:off x="1842276" y="4826428"/>
            <a:ext cx="513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Zamzam </a:t>
            </a:r>
            <a:r>
              <a:rPr lang="en-US" b="1" dirty="0" err="1"/>
              <a:t>AL.Rawahi</a:t>
            </a:r>
            <a:endParaRPr lang="en-US" b="1" dirty="0"/>
          </a:p>
          <a:p>
            <a:r>
              <a:rPr lang="en-US" dirty="0"/>
              <a:t>Zamzam.Rawahi@caa.gov.om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5C3C1-B870-4E5F-9A74-B7AAB4492552}"/>
              </a:ext>
            </a:extLst>
          </p:cNvPr>
          <p:cNvSpPr txBox="1"/>
          <p:nvPr/>
        </p:nvSpPr>
        <p:spPr>
          <a:xfrm>
            <a:off x="1059851" y="1381502"/>
            <a:ext cx="983753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ysClr val="windowText" lastClr="000000"/>
                </a:solidFill>
              </a:rPr>
              <a:t>Regional Satellite Application Course for MENA Region / SAC-2</a:t>
            </a:r>
            <a:r>
              <a:rPr lang="ar-OM" sz="2400" b="1" dirty="0">
                <a:ln/>
                <a:solidFill>
                  <a:sysClr val="windowText" lastClr="000000"/>
                </a:solidFill>
              </a:rPr>
              <a:t>1</a:t>
            </a:r>
            <a:endParaRPr lang="en-US" sz="2400" b="1" dirty="0">
              <a:ln/>
              <a:solidFill>
                <a:sysClr val="windowText" lastClr="000000"/>
              </a:solidFill>
            </a:endParaRPr>
          </a:p>
          <a:p>
            <a:pPr algn="ctr"/>
            <a:r>
              <a:rPr lang="en-US" sz="2400" b="1" dirty="0">
                <a:ln/>
                <a:solidFill>
                  <a:sysClr val="windowText" lastClr="000000"/>
                </a:solidFill>
              </a:rPr>
              <a:t>Feb,2026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9686A-8007-4B1B-A9A1-1BD961268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48" y="-8823"/>
            <a:ext cx="2213308" cy="853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9F2A5-B77E-4C64-A266-A0FDEBF61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1615" y="5762886"/>
            <a:ext cx="12190385" cy="1095114"/>
          </a:xfrm>
          <a:prstGeom prst="rect">
            <a:avLst/>
          </a:prstGeom>
        </p:spPr>
      </p:pic>
      <p:sp>
        <p:nvSpPr>
          <p:cNvPr id="9" name="Freeform 28">
            <a:extLst>
              <a:ext uri="{FF2B5EF4-FFF2-40B4-BE49-F238E27FC236}">
                <a16:creationId xmlns:a16="http://schemas.microsoft.com/office/drawing/2014/main" id="{0A2F2D1D-2EF4-4112-A732-2B44B634F057}"/>
              </a:ext>
            </a:extLst>
          </p:cNvPr>
          <p:cNvSpPr/>
          <p:nvPr/>
        </p:nvSpPr>
        <p:spPr>
          <a:xfrm>
            <a:off x="9464842" y="18852"/>
            <a:ext cx="951775" cy="853360"/>
          </a:xfrm>
          <a:custGeom>
            <a:avLst/>
            <a:gdLst/>
            <a:ahLst/>
            <a:cxnLst/>
            <a:rect l="l" t="t" r="r" b="b"/>
            <a:pathLst>
              <a:path w="1465955" h="1361920">
                <a:moveTo>
                  <a:pt x="0" y="0"/>
                </a:moveTo>
                <a:lnTo>
                  <a:pt x="1465955" y="0"/>
                </a:lnTo>
                <a:lnTo>
                  <a:pt x="1465955" y="1361920"/>
                </a:lnTo>
                <a:lnTo>
                  <a:pt x="0" y="1361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8055F94D-CF00-422E-899F-2E4C22C5BE49}"/>
              </a:ext>
            </a:extLst>
          </p:cNvPr>
          <p:cNvSpPr/>
          <p:nvPr/>
        </p:nvSpPr>
        <p:spPr>
          <a:xfrm>
            <a:off x="184014" y="-5003"/>
            <a:ext cx="1563087" cy="777999"/>
          </a:xfrm>
          <a:custGeom>
            <a:avLst/>
            <a:gdLst/>
            <a:ahLst/>
            <a:cxnLst/>
            <a:rect l="l" t="t" r="r" b="b"/>
            <a:pathLst>
              <a:path w="1445676" h="998560">
                <a:moveTo>
                  <a:pt x="0" y="0"/>
                </a:moveTo>
                <a:lnTo>
                  <a:pt x="1445677" y="0"/>
                </a:lnTo>
                <a:lnTo>
                  <a:pt x="1445677" y="998560"/>
                </a:lnTo>
                <a:lnTo>
                  <a:pt x="0" y="998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31" t="-12049" r="-8459" b="-10270"/>
            </a:stretch>
          </a:blipFill>
        </p:spPr>
      </p:sp>
    </p:spTree>
    <p:extLst>
      <p:ext uri="{BB962C8B-B14F-4D97-AF65-F5344CB8AC3E}">
        <p14:creationId xmlns:p14="http://schemas.microsoft.com/office/powerpoint/2010/main" val="1315882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9CC5063E-C163-4E6E-BE39-5CB0104A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060C540B-3D0B-403A-9D84-540500572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1168040" y="323947"/>
            <a:ext cx="6831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Expect Spectral ?</a:t>
            </a:r>
          </a:p>
          <a:p>
            <a:endParaRPr lang="en-US" sz="2800" b="1" dirty="0">
              <a:solidFill>
                <a:srgbClr val="38425C"/>
              </a:solidFill>
              <a:latin typeface="Candara" panose="020E0502030303020204" pitchFamily="34" charset="0"/>
            </a:endParaRPr>
          </a:p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Resolution</a:t>
            </a:r>
            <a:endParaRPr lang="en-US" sz="3200" b="1" dirty="0">
              <a:solidFill>
                <a:srgbClr val="38425C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68" name="Diagram 167">
            <a:extLst>
              <a:ext uri="{FF2B5EF4-FFF2-40B4-BE49-F238E27FC236}">
                <a16:creationId xmlns:a16="http://schemas.microsoft.com/office/drawing/2014/main" id="{6FC23A48-555D-4C2B-BA9E-EA3E4CA0D271}"/>
              </a:ext>
            </a:extLst>
          </p:cNvPr>
          <p:cNvGraphicFramePr/>
          <p:nvPr>
            <p:extLst/>
          </p:nvPr>
        </p:nvGraphicFramePr>
        <p:xfrm>
          <a:off x="4242062" y="2130459"/>
          <a:ext cx="4323938" cy="361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31046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13868" y="339482"/>
            <a:ext cx="803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Satellite Characteristics/Spatial Resolution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F42B1-243C-44FE-A1EA-42B6CA4D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071" y="1191635"/>
            <a:ext cx="4910912" cy="16062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AE196D-56FE-4787-A6FB-559631941270}"/>
              </a:ext>
            </a:extLst>
          </p:cNvPr>
          <p:cNvSpPr/>
          <p:nvPr/>
        </p:nvSpPr>
        <p:spPr>
          <a:xfrm>
            <a:off x="6656705" y="15662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• Pixel – the Smallest Unit of an Image</a:t>
            </a:r>
          </a:p>
          <a:p>
            <a:r>
              <a:rPr lang="en-US" b="1" dirty="0"/>
              <a:t>• Spatial resolution is defined by the size of a pixe1</a:t>
            </a: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51455F15-AF5D-4AD5-96E7-A54B2B83F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8" y="3041206"/>
            <a:ext cx="5172819" cy="2686112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5B34E610-6458-4E74-BCCD-F6E5FC23C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54" y="3030609"/>
            <a:ext cx="5172820" cy="2707307"/>
          </a:xfrm>
          <a:prstGeom prst="rect">
            <a:avLst/>
          </a:prstGeom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091E877F-FC69-4DDA-8200-C0B24CCA13FD}"/>
              </a:ext>
            </a:extLst>
          </p:cNvPr>
          <p:cNvSpPr txBox="1"/>
          <p:nvPr/>
        </p:nvSpPr>
        <p:spPr>
          <a:xfrm flipH="1">
            <a:off x="673999" y="5814175"/>
            <a:ext cx="517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MSG-0 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579A41E0-02CB-4F9B-A168-C8C006BC425F}"/>
              </a:ext>
            </a:extLst>
          </p:cNvPr>
          <p:cNvSpPr txBox="1"/>
          <p:nvPr/>
        </p:nvSpPr>
        <p:spPr>
          <a:xfrm flipH="1">
            <a:off x="6671727" y="5756252"/>
            <a:ext cx="517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MTG </a:t>
            </a:r>
          </a:p>
        </p:txBody>
      </p:sp>
    </p:spTree>
    <p:extLst>
      <p:ext uri="{BB962C8B-B14F-4D97-AF65-F5344CB8AC3E}">
        <p14:creationId xmlns:p14="http://schemas.microsoft.com/office/powerpoint/2010/main" val="358210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Low Orbiting Vs. Geostationary Satellites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005B239B-1DCA-4B47-9737-2570446E7123}"/>
              </a:ext>
            </a:extLst>
          </p:cNvPr>
          <p:cNvSpPr txBox="1"/>
          <p:nvPr/>
        </p:nvSpPr>
        <p:spPr>
          <a:xfrm>
            <a:off x="1223093" y="5160936"/>
            <a:ext cx="2621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00B050"/>
                </a:solidFill>
              </a:defRPr>
            </a:lvl1pPr>
          </a:lstStyle>
          <a:p>
            <a:r>
              <a:rPr lang="en-GB" dirty="0"/>
              <a:t>Geostationary Satellite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7656D17-BCDB-4131-B959-FE971ACDA535}"/>
              </a:ext>
            </a:extLst>
          </p:cNvPr>
          <p:cNvSpPr txBox="1"/>
          <p:nvPr/>
        </p:nvSpPr>
        <p:spPr>
          <a:xfrm>
            <a:off x="6262436" y="5123025"/>
            <a:ext cx="4399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Polar Orbiting Satellite </a:t>
            </a:r>
          </a:p>
        </p:txBody>
      </p:sp>
      <p:pic>
        <p:nvPicPr>
          <p:cNvPr id="174" name="Picture 2" descr="Satellite image of Cyclone Shaheen-Gulab">
            <a:extLst>
              <a:ext uri="{FF2B5EF4-FFF2-40B4-BE49-F238E27FC236}">
                <a16:creationId xmlns:a16="http://schemas.microsoft.com/office/drawing/2014/main" id="{99818E2C-21A4-4220-A873-3B093915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97" y="1051366"/>
            <a:ext cx="5405182" cy="41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4">
            <a:extLst>
              <a:ext uri="{FF2B5EF4-FFF2-40B4-BE49-F238E27FC236}">
                <a16:creationId xmlns:a16="http://schemas.microsoft.com/office/drawing/2014/main" id="{6173B097-BA8D-499B-8B0A-07AE5735C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t="27293" r="30719" b="28445"/>
          <a:stretch/>
        </p:blipFill>
        <p:spPr bwMode="auto">
          <a:xfrm>
            <a:off x="689949" y="1051366"/>
            <a:ext cx="4522672" cy="40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5D56FC1D-9945-446C-B70D-665E44E5015C}"/>
              </a:ext>
            </a:extLst>
          </p:cNvPr>
          <p:cNvSpPr txBox="1"/>
          <p:nvPr/>
        </p:nvSpPr>
        <p:spPr>
          <a:xfrm>
            <a:off x="2701394" y="5870209"/>
            <a:ext cx="645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Notice the more detailed image from Polar (low orbiting satellite )</a:t>
            </a:r>
          </a:p>
        </p:txBody>
      </p:sp>
    </p:spTree>
    <p:extLst>
      <p:ext uri="{BB962C8B-B14F-4D97-AF65-F5344CB8AC3E}">
        <p14:creationId xmlns:p14="http://schemas.microsoft.com/office/powerpoint/2010/main" val="1145505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Spatial Resolution</a:t>
            </a:r>
          </a:p>
        </p:txBody>
      </p:sp>
      <p:pic>
        <p:nvPicPr>
          <p:cNvPr id="177" name="Picture 4" descr="The distribution of projected effective super-pixel resolution in a GOES-17 ABI full-disk image.">
            <a:extLst>
              <a:ext uri="{FF2B5EF4-FFF2-40B4-BE49-F238E27FC236}">
                <a16:creationId xmlns:a16="http://schemas.microsoft.com/office/drawing/2014/main" id="{26E1C020-78A4-433C-BBDA-821A76BA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19" y="1353618"/>
            <a:ext cx="5351356" cy="465241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21547186-19E3-48B3-A2BE-C19AF612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163" y="1348687"/>
            <a:ext cx="4602662" cy="460266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9559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1039639" y="339062"/>
            <a:ext cx="983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MSG (SEVIRI) VS MTG (FCI)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589511F-5AA4-4018-A572-CE3CED4A7624}"/>
              </a:ext>
            </a:extLst>
          </p:cNvPr>
          <p:cNvSpPr txBox="1"/>
          <p:nvPr/>
        </p:nvSpPr>
        <p:spPr>
          <a:xfrm>
            <a:off x="8642654" y="4077073"/>
            <a:ext cx="136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Meteosat-8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41.5</a:t>
            </a:r>
            <a:r>
              <a:rPr lang="en-AU" baseline="30000" dirty="0">
                <a:solidFill>
                  <a:schemeClr val="bg1"/>
                </a:solidFill>
              </a:rPr>
              <a:t>⁰</a:t>
            </a:r>
            <a:r>
              <a:rPr lang="en-AU" dirty="0">
                <a:solidFill>
                  <a:schemeClr val="bg1"/>
                </a:solidFill>
              </a:rPr>
              <a:t>  East</a:t>
            </a:r>
          </a:p>
        </p:txBody>
      </p:sp>
      <p:sp>
        <p:nvSpPr>
          <p:cNvPr id="179" name="AutoShape 2" descr="The distribution of projected effective super-pixel resolution in a GOES-17 ABI full-disk image.">
            <a:extLst>
              <a:ext uri="{FF2B5EF4-FFF2-40B4-BE49-F238E27FC236}">
                <a16:creationId xmlns:a16="http://schemas.microsoft.com/office/drawing/2014/main" id="{CD62A066-14A1-47D0-8792-70588C842B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C2D5B4-F813-4BE7-B4DC-9D0289F9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7" y="1719707"/>
            <a:ext cx="7608849" cy="4508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9BAB65-E099-4C4A-94D6-7D3A25933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923" y="2102256"/>
            <a:ext cx="3791625" cy="32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Radiometric Resolution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C2D1AAF-F367-486F-B38F-B96E0C1BB62F}"/>
              </a:ext>
            </a:extLst>
          </p:cNvPr>
          <p:cNvSpPr txBox="1"/>
          <p:nvPr/>
        </p:nvSpPr>
        <p:spPr>
          <a:xfrm>
            <a:off x="669290" y="6059368"/>
            <a:ext cx="14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198EBC7-9A1F-4AC5-B689-8F6DB223A139}"/>
              </a:ext>
            </a:extLst>
          </p:cNvPr>
          <p:cNvSpPr txBox="1"/>
          <p:nvPr/>
        </p:nvSpPr>
        <p:spPr>
          <a:xfrm>
            <a:off x="5377807" y="6062101"/>
            <a:ext cx="61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255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B551987A-D4F5-4DC8-8A08-F008C6BE246F}"/>
              </a:ext>
            </a:extLst>
          </p:cNvPr>
          <p:cNvSpPr/>
          <p:nvPr/>
        </p:nvSpPr>
        <p:spPr>
          <a:xfrm>
            <a:off x="6256427" y="262631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ability of a sensor to detect small differences in radiance (number of gray levels per pixel).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110E4592-F0DA-4306-B3D1-76C149669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04"/>
          <a:stretch/>
        </p:blipFill>
        <p:spPr>
          <a:xfrm>
            <a:off x="883265" y="946096"/>
            <a:ext cx="4713917" cy="4765286"/>
          </a:xfrm>
          <a:prstGeom prst="rect">
            <a:avLst/>
          </a:prstGeom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6B794607-78B4-4F14-B610-2B3855275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1" y="5868126"/>
            <a:ext cx="5368050" cy="26962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174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Temporal Resolution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D0E95-FE1C-435C-BE67-48D98C0A6BBD}"/>
              </a:ext>
            </a:extLst>
          </p:cNvPr>
          <p:cNvSpPr/>
          <p:nvPr/>
        </p:nvSpPr>
        <p:spPr>
          <a:xfrm>
            <a:off x="896318" y="1369005"/>
            <a:ext cx="11122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The time it takes for a satellite to complete one orbit cycle—also called “revisit time” </a:t>
            </a:r>
          </a:p>
          <a:p>
            <a:r>
              <a:rPr lang="en-US" dirty="0"/>
              <a:t>• It mostly depends on swath width of the satellite – the larger the swath – the higher the temporal resolution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F8AFF-2970-4635-8AF0-5327432A7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2497355"/>
            <a:ext cx="5006328" cy="305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E152E1-D0BC-4ED2-AE18-65AAA996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621" y="2404773"/>
            <a:ext cx="2776032" cy="2771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B0E0E0-99EF-4920-8728-307BFE316042}"/>
              </a:ext>
            </a:extLst>
          </p:cNvPr>
          <p:cNvSpPr txBox="1"/>
          <p:nvPr/>
        </p:nvSpPr>
        <p:spPr>
          <a:xfrm>
            <a:off x="7876674" y="5488995"/>
            <a:ext cx="20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 10 min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1252CF9-9865-4150-9EA5-DA4621085542}"/>
              </a:ext>
            </a:extLst>
          </p:cNvPr>
          <p:cNvSpPr txBox="1"/>
          <p:nvPr/>
        </p:nvSpPr>
        <p:spPr>
          <a:xfrm>
            <a:off x="3371890" y="5633595"/>
            <a:ext cx="204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times per day</a:t>
            </a:r>
          </a:p>
        </p:txBody>
      </p:sp>
    </p:spTree>
    <p:extLst>
      <p:ext uri="{BB962C8B-B14F-4D97-AF65-F5344CB8AC3E}">
        <p14:creationId xmlns:p14="http://schemas.microsoft.com/office/powerpoint/2010/main" val="1836618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Temporal Resolution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D0E95-FE1C-435C-BE67-48D98C0A6BBD}"/>
              </a:ext>
            </a:extLst>
          </p:cNvPr>
          <p:cNvSpPr/>
          <p:nvPr/>
        </p:nvSpPr>
        <p:spPr>
          <a:xfrm>
            <a:off x="896318" y="1369005"/>
            <a:ext cx="11122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The time it takes for a satellite to complete one orbit cycle—also called “revisit time” </a:t>
            </a:r>
          </a:p>
          <a:p>
            <a:r>
              <a:rPr lang="en-US" dirty="0"/>
              <a:t>• It mostly depends on swath width of the satellite – the larger the swath – the higher the temporal resolution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CEEA0-CA4B-41EE-B961-9142A2EDD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171" y="2165795"/>
            <a:ext cx="7347292" cy="3844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29D1B6-71B9-4118-8F36-BD7F55748F62}"/>
              </a:ext>
            </a:extLst>
          </p:cNvPr>
          <p:cNvSpPr txBox="1"/>
          <p:nvPr/>
        </p:nvSpPr>
        <p:spPr>
          <a:xfrm>
            <a:off x="152902" y="2887579"/>
            <a:ext cx="175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Geostationary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C14DDC9-8C82-4A0E-9837-E4137884192F}"/>
              </a:ext>
            </a:extLst>
          </p:cNvPr>
          <p:cNvSpPr txBox="1"/>
          <p:nvPr/>
        </p:nvSpPr>
        <p:spPr>
          <a:xfrm>
            <a:off x="415062" y="4840614"/>
            <a:ext cx="175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MODIS (2330)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52A17ED-85CC-462C-8369-4D7FD8ACA736}"/>
              </a:ext>
            </a:extLst>
          </p:cNvPr>
          <p:cNvSpPr txBox="1"/>
          <p:nvPr/>
        </p:nvSpPr>
        <p:spPr>
          <a:xfrm>
            <a:off x="9692721" y="2657596"/>
            <a:ext cx="175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VIIRS / 3040km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7DAAEA84-B2E9-4C46-B898-4A8E42DB1AA5}"/>
              </a:ext>
            </a:extLst>
          </p:cNvPr>
          <p:cNvSpPr txBox="1"/>
          <p:nvPr/>
        </p:nvSpPr>
        <p:spPr>
          <a:xfrm>
            <a:off x="9780953" y="4751090"/>
            <a:ext cx="175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CALIPSO</a:t>
            </a:r>
          </a:p>
        </p:txBody>
      </p:sp>
    </p:spTree>
    <p:extLst>
      <p:ext uri="{BB962C8B-B14F-4D97-AF65-F5344CB8AC3E}">
        <p14:creationId xmlns:p14="http://schemas.microsoft.com/office/powerpoint/2010/main" val="697323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Spectral Resolution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A6478-4125-4371-A6ED-810ADBCFBA24}"/>
              </a:ext>
            </a:extLst>
          </p:cNvPr>
          <p:cNvSpPr/>
          <p:nvPr/>
        </p:nvSpPr>
        <p:spPr>
          <a:xfrm>
            <a:off x="435271" y="863450"/>
            <a:ext cx="116182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Resolution depends upon satellite orbit configuration and sensor design. Different sensors have different resolutions.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Signifies the number and width of spectral bands of the sensor. The higher the spectral resolution, the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narrower the wavelength range for a given channel or band.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and finer spectral channels enable remote sensing of different parts of the Earth’s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Typically, multispectral imagery refers to 3 to 10 bands, while hyperspectral imagery consists of hundreds or thousands of (narrower) bands (i.e., higher spectral resolution).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Panchromatic is a single broad band that collects a wide range of wavelengths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F4A7C-B758-412F-9057-96FD8F8FA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349" y="3647948"/>
            <a:ext cx="5648984" cy="1666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8F867-C345-4ECC-8D0B-B2F8B4CB2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11" y="3635949"/>
            <a:ext cx="2720576" cy="25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65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1039639" y="339062"/>
            <a:ext cx="983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Geostationary Satellite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589511F-5AA4-4018-A572-CE3CED4A7624}"/>
              </a:ext>
            </a:extLst>
          </p:cNvPr>
          <p:cNvSpPr txBox="1"/>
          <p:nvPr/>
        </p:nvSpPr>
        <p:spPr>
          <a:xfrm>
            <a:off x="8642654" y="4077073"/>
            <a:ext cx="136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Meteosat-8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41.5</a:t>
            </a:r>
            <a:r>
              <a:rPr lang="en-AU" baseline="30000" dirty="0">
                <a:solidFill>
                  <a:schemeClr val="bg1"/>
                </a:solidFill>
              </a:rPr>
              <a:t>⁰</a:t>
            </a:r>
            <a:r>
              <a:rPr lang="en-AU" dirty="0">
                <a:solidFill>
                  <a:schemeClr val="bg1"/>
                </a:solidFill>
              </a:rPr>
              <a:t>  East</a:t>
            </a:r>
          </a:p>
        </p:txBody>
      </p:sp>
      <p:sp>
        <p:nvSpPr>
          <p:cNvPr id="176" name="Content Placeholder 2">
            <a:extLst>
              <a:ext uri="{FF2B5EF4-FFF2-40B4-BE49-F238E27FC236}">
                <a16:creationId xmlns:a16="http://schemas.microsoft.com/office/drawing/2014/main" id="{0961E8A4-31A1-44FA-8133-A71154C2A36D}"/>
              </a:ext>
            </a:extLst>
          </p:cNvPr>
          <p:cNvSpPr txBox="1">
            <a:spLocks/>
          </p:cNvSpPr>
          <p:nvPr/>
        </p:nvSpPr>
        <p:spPr>
          <a:xfrm>
            <a:off x="1269869" y="1408855"/>
            <a:ext cx="6719099" cy="23892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large coverage area (about a third of Earth's surface) 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High image frequency (every 15 minutes or less 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    -&gt; monitoring of rapidly-changing weather and phenomena  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Polar regions are not well observed.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Relatively Low spatial resolution.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9564F489-0CEE-4212-B164-883DD9301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827" y="1660288"/>
            <a:ext cx="3922811" cy="3922811"/>
          </a:xfrm>
          <a:prstGeom prst="rect">
            <a:avLst/>
          </a:prstGeom>
        </p:spPr>
      </p:pic>
      <p:sp>
        <p:nvSpPr>
          <p:cNvPr id="179" name="AutoShape 2" descr="The distribution of projected effective super-pixel resolution in a GOES-17 ABI full-disk image.">
            <a:extLst>
              <a:ext uri="{FF2B5EF4-FFF2-40B4-BE49-F238E27FC236}">
                <a16:creationId xmlns:a16="http://schemas.microsoft.com/office/drawing/2014/main" id="{CD62A066-14A1-47D0-8792-70588C842B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0" name="Graphic 179" descr="Sad face with no fill">
            <a:extLst>
              <a:ext uri="{FF2B5EF4-FFF2-40B4-BE49-F238E27FC236}">
                <a16:creationId xmlns:a16="http://schemas.microsoft.com/office/drawing/2014/main" id="{D4EF7730-71C7-42AA-A957-DA487FD20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611" y="4347644"/>
            <a:ext cx="914400" cy="914400"/>
          </a:xfrm>
          <a:prstGeom prst="rect">
            <a:avLst/>
          </a:prstGeom>
        </p:spPr>
      </p:pic>
      <p:pic>
        <p:nvPicPr>
          <p:cNvPr id="181" name="Graphic 180" descr="Smiling face with no fill">
            <a:extLst>
              <a:ext uri="{FF2B5EF4-FFF2-40B4-BE49-F238E27FC236}">
                <a16:creationId xmlns:a16="http://schemas.microsoft.com/office/drawing/2014/main" id="{1C5D6149-70F1-4225-A3C3-9CCB8EFA6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4104" y="19823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3CE97-8D40-48A8-97FF-485F90359C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B1D050-05C5-491A-B089-5CC6979579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00"/>
                </a:solidFill>
              </a:rPr>
              <a:t>From Online-Phase...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13856E-FC22-4D6D-ADFE-19C1184A55E9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04" rIns="1852888" bIns="203818" rtlCol="0" anchor="ctr">
            <a:normAutofit fontScale="92500"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The </a:t>
            </a:r>
            <a:r>
              <a:rPr lang="en-US" sz="2600" dirty="0" err="1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</a:t>
            </a:r>
            <a:r>
              <a:rPr lang="en-US" sz="2600" dirty="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app</a:t>
            </a:r>
            <a:r>
              <a:rPr lang="en-US" sz="2600" dirty="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7E8B8F-59C8-4329-9212-A455D4F2DC48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DFE0F5B3-94ED-472A-A3EB-6F27D35776A0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3DE98C0-EE3E-4A71-B1A5-B55F4927CD3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09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1039639" y="339062"/>
            <a:ext cx="983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Geostationary Satellite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589511F-5AA4-4018-A572-CE3CED4A7624}"/>
              </a:ext>
            </a:extLst>
          </p:cNvPr>
          <p:cNvSpPr txBox="1"/>
          <p:nvPr/>
        </p:nvSpPr>
        <p:spPr>
          <a:xfrm>
            <a:off x="8642654" y="4077073"/>
            <a:ext cx="136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Meteosat-8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41.5</a:t>
            </a:r>
            <a:r>
              <a:rPr lang="en-AU" baseline="30000" dirty="0">
                <a:solidFill>
                  <a:schemeClr val="bg1"/>
                </a:solidFill>
              </a:rPr>
              <a:t>⁰</a:t>
            </a:r>
            <a:r>
              <a:rPr lang="en-AU" dirty="0">
                <a:solidFill>
                  <a:schemeClr val="bg1"/>
                </a:solidFill>
              </a:rPr>
              <a:t>  East</a:t>
            </a:r>
          </a:p>
        </p:txBody>
      </p:sp>
      <p:sp>
        <p:nvSpPr>
          <p:cNvPr id="179" name="AutoShape 2" descr="The distribution of projected effective super-pixel resolution in a GOES-17 ABI full-disk image.">
            <a:extLst>
              <a:ext uri="{FF2B5EF4-FFF2-40B4-BE49-F238E27FC236}">
                <a16:creationId xmlns:a16="http://schemas.microsoft.com/office/drawing/2014/main" id="{CD62A066-14A1-47D0-8792-70588C842B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0" name="Graphic 179" descr="Sad face with no fill">
            <a:extLst>
              <a:ext uri="{FF2B5EF4-FFF2-40B4-BE49-F238E27FC236}">
                <a16:creationId xmlns:a16="http://schemas.microsoft.com/office/drawing/2014/main" id="{D4EF7730-71C7-42AA-A957-DA487FD20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8505" y="3821726"/>
            <a:ext cx="914400" cy="914400"/>
          </a:xfrm>
          <a:prstGeom prst="rect">
            <a:avLst/>
          </a:prstGeom>
        </p:spPr>
      </p:pic>
      <p:pic>
        <p:nvPicPr>
          <p:cNvPr id="181" name="Graphic 180" descr="Smiling face with no fill">
            <a:extLst>
              <a:ext uri="{FF2B5EF4-FFF2-40B4-BE49-F238E27FC236}">
                <a16:creationId xmlns:a16="http://schemas.microsoft.com/office/drawing/2014/main" id="{1C5D6149-70F1-4225-A3C3-9CCB8EFA6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736" y="1795831"/>
            <a:ext cx="914400" cy="914400"/>
          </a:xfrm>
          <a:prstGeom prst="rect">
            <a:avLst/>
          </a:prstGeom>
        </p:spPr>
      </p:pic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3297D7C2-FCA7-4161-809E-AF5B2214E689}"/>
              </a:ext>
            </a:extLst>
          </p:cNvPr>
          <p:cNvSpPr txBox="1">
            <a:spLocks/>
          </p:cNvSpPr>
          <p:nvPr/>
        </p:nvSpPr>
        <p:spPr>
          <a:xfrm>
            <a:off x="1127096" y="1805523"/>
            <a:ext cx="4490608" cy="343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Global coverage.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Good spatial  resolution because of low orbit.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low image frequency (2 images a day per satellite )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50EC764-C0A1-4BA1-81DE-0E634979E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6463" y="1278411"/>
            <a:ext cx="6482385" cy="26687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DC242765-965C-442E-A100-EB4108570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3444" y="4229700"/>
            <a:ext cx="5125586" cy="242747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4A86AC06-10BC-4021-9D06-281C72E817EA}"/>
              </a:ext>
            </a:extLst>
          </p:cNvPr>
          <p:cNvCxnSpPr>
            <a:cxnSpLocks/>
          </p:cNvCxnSpPr>
          <p:nvPr/>
        </p:nvCxnSpPr>
        <p:spPr>
          <a:xfrm>
            <a:off x="7544665" y="4920863"/>
            <a:ext cx="1400536" cy="0"/>
          </a:xfrm>
          <a:prstGeom prst="straightConnector1">
            <a:avLst/>
          </a:prstGeom>
          <a:ln w="444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85F1E84C-3342-42BE-B3D1-386F6DC48554}"/>
              </a:ext>
            </a:extLst>
          </p:cNvPr>
          <p:cNvSpPr txBox="1"/>
          <p:nvPr/>
        </p:nvSpPr>
        <p:spPr>
          <a:xfrm>
            <a:off x="7897271" y="4920863"/>
            <a:ext cx="791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Swath</a:t>
            </a:r>
            <a:r>
              <a:rPr lang="en-US" b="1" dirty="0"/>
              <a:t> 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4E8A18D0-E951-4FCF-8564-936C09183D93}"/>
              </a:ext>
            </a:extLst>
          </p:cNvPr>
          <p:cNvSpPr/>
          <p:nvPr/>
        </p:nvSpPr>
        <p:spPr>
          <a:xfrm>
            <a:off x="6103304" y="6011649"/>
            <a:ext cx="4760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ighlight>
                  <a:srgbClr val="FFFF00"/>
                </a:highlight>
              </a:rPr>
              <a:t>Highest Spatial Resolution at the middle of the Swath </a:t>
            </a:r>
          </a:p>
        </p:txBody>
      </p:sp>
    </p:spTree>
    <p:extLst>
      <p:ext uri="{BB962C8B-B14F-4D97-AF65-F5344CB8AC3E}">
        <p14:creationId xmlns:p14="http://schemas.microsoft.com/office/powerpoint/2010/main" val="1177935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1039639" y="339062"/>
            <a:ext cx="983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MSG (SEVIRI) VS MTG (FCI)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589511F-5AA4-4018-A572-CE3CED4A7624}"/>
              </a:ext>
            </a:extLst>
          </p:cNvPr>
          <p:cNvSpPr txBox="1"/>
          <p:nvPr/>
        </p:nvSpPr>
        <p:spPr>
          <a:xfrm>
            <a:off x="8642654" y="4077073"/>
            <a:ext cx="136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Meteosat-8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41.5</a:t>
            </a:r>
            <a:r>
              <a:rPr lang="en-AU" baseline="30000" dirty="0">
                <a:solidFill>
                  <a:schemeClr val="bg1"/>
                </a:solidFill>
              </a:rPr>
              <a:t>⁰</a:t>
            </a:r>
            <a:r>
              <a:rPr lang="en-AU" dirty="0">
                <a:solidFill>
                  <a:schemeClr val="bg1"/>
                </a:solidFill>
              </a:rPr>
              <a:t>  East</a:t>
            </a:r>
          </a:p>
        </p:txBody>
      </p:sp>
      <p:sp>
        <p:nvSpPr>
          <p:cNvPr id="179" name="AutoShape 2" descr="The distribution of projected effective super-pixel resolution in a GOES-17 ABI full-disk image.">
            <a:extLst>
              <a:ext uri="{FF2B5EF4-FFF2-40B4-BE49-F238E27FC236}">
                <a16:creationId xmlns:a16="http://schemas.microsoft.com/office/drawing/2014/main" id="{CD62A066-14A1-47D0-8792-70588C842B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4B46E170-032B-4C66-9C72-0CABA75811C0}"/>
              </a:ext>
            </a:extLst>
          </p:cNvPr>
          <p:cNvSpPr/>
          <p:nvPr/>
        </p:nvSpPr>
        <p:spPr>
          <a:xfrm>
            <a:off x="252852" y="1157053"/>
            <a:ext cx="8089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GB" sz="2800" b="1" kern="0" dirty="0">
                <a:solidFill>
                  <a:srgbClr val="38484E"/>
                </a:solidFill>
                <a:latin typeface="Roboto" panose="02000000000000000000" pitchFamily="2" charset="0"/>
                <a:cs typeface="Arial" pitchFamily="34" charset="0"/>
              </a:rPr>
              <a:t>1. Higher Spatial Resolution: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0B3441B2-C61B-4A37-858C-1B7E47357AF1}"/>
              </a:ext>
            </a:extLst>
          </p:cNvPr>
          <p:cNvSpPr/>
          <p:nvPr/>
        </p:nvSpPr>
        <p:spPr>
          <a:xfrm>
            <a:off x="3011721" y="2058258"/>
            <a:ext cx="6634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3.8 um and 10.5 um  in  2.0 km resolution  ( and 1 km in Hi-Re mode)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3D4514BC-F89B-4B2D-A5E9-3CD897B9A3AB}"/>
              </a:ext>
            </a:extLst>
          </p:cNvPr>
          <p:cNvSpPr/>
          <p:nvPr/>
        </p:nvSpPr>
        <p:spPr>
          <a:xfrm>
            <a:off x="2974999" y="1661652"/>
            <a:ext cx="6692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0.6 um and 2.3 um  in  1.0 km resolution  ( and 0.5 km in Hi-Re mode)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3C46001F-4EED-4F49-8789-7507C442F004}"/>
              </a:ext>
            </a:extLst>
          </p:cNvPr>
          <p:cNvSpPr/>
          <p:nvPr/>
        </p:nvSpPr>
        <p:spPr>
          <a:xfrm>
            <a:off x="224144" y="2725271"/>
            <a:ext cx="8089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GB" sz="2800" b="1" kern="0" dirty="0">
                <a:solidFill>
                  <a:srgbClr val="38484E"/>
                </a:solidFill>
                <a:latin typeface="Roboto" panose="02000000000000000000" pitchFamily="2" charset="0"/>
                <a:cs typeface="Arial" pitchFamily="34" charset="0"/>
              </a:rPr>
              <a:t>2. Higher Temporal Resolution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CC39D09-45CC-4D99-A142-57676B180ADF}"/>
              </a:ext>
            </a:extLst>
          </p:cNvPr>
          <p:cNvSpPr/>
          <p:nvPr/>
        </p:nvSpPr>
        <p:spPr>
          <a:xfrm>
            <a:off x="3159166" y="3320437"/>
            <a:ext cx="3106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10min and 5min for Rapid Scan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57889E2-4E71-45B7-8DFF-6C58EEF61863}"/>
              </a:ext>
            </a:extLst>
          </p:cNvPr>
          <p:cNvSpPr/>
          <p:nvPr/>
        </p:nvSpPr>
        <p:spPr>
          <a:xfrm>
            <a:off x="182369" y="3990827"/>
            <a:ext cx="8089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GB" sz="2800" b="1" kern="0" dirty="0">
                <a:solidFill>
                  <a:srgbClr val="38484E"/>
                </a:solidFill>
                <a:latin typeface="Roboto" panose="02000000000000000000" pitchFamily="2" charset="0"/>
                <a:cs typeface="Arial" pitchFamily="34" charset="0"/>
              </a:rPr>
              <a:t>3. Higher Spectral Resolution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7C5E8EFC-B48C-439A-B67D-44F831B55DD4}"/>
              </a:ext>
            </a:extLst>
          </p:cNvPr>
          <p:cNvSpPr/>
          <p:nvPr/>
        </p:nvSpPr>
        <p:spPr>
          <a:xfrm>
            <a:off x="3463081" y="4609412"/>
            <a:ext cx="1855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16 channels more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33F36E5C-534F-4E0F-A66B-3ACE7913E38E}"/>
              </a:ext>
            </a:extLst>
          </p:cNvPr>
          <p:cNvSpPr/>
          <p:nvPr/>
        </p:nvSpPr>
        <p:spPr>
          <a:xfrm>
            <a:off x="252852" y="5211648"/>
            <a:ext cx="8089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GB" sz="2800" b="1" kern="0" dirty="0">
                <a:solidFill>
                  <a:srgbClr val="38484E"/>
                </a:solidFill>
                <a:latin typeface="Roboto" panose="02000000000000000000" pitchFamily="2" charset="0"/>
                <a:cs typeface="Arial" pitchFamily="34" charset="0"/>
              </a:rPr>
              <a:t>4. Higher Radiometric Resolution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12B7D7-855D-45FE-8742-899BBD7C2CBD}"/>
              </a:ext>
            </a:extLst>
          </p:cNvPr>
          <p:cNvSpPr/>
          <p:nvPr/>
        </p:nvSpPr>
        <p:spPr>
          <a:xfrm>
            <a:off x="3463081" y="56034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MSG SEVIRI has </a:t>
            </a:r>
            <a:r>
              <a:rPr lang="en-US" b="1" dirty="0"/>
              <a:t>10-bit resolution (~1024 levels)</a:t>
            </a:r>
            <a:r>
              <a:rPr lang="en-US" dirty="0"/>
              <a:t>, </a:t>
            </a:r>
          </a:p>
          <a:p>
            <a:r>
              <a:rPr lang="en-US" dirty="0"/>
              <a:t>while MTG FCI has </a:t>
            </a:r>
            <a:r>
              <a:rPr lang="en-US" b="1" dirty="0"/>
              <a:t>12-bit resolution (~4096 levels)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80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26867BC-0C15-4C7B-A924-F1F5CD64A28B}"/>
              </a:ext>
            </a:extLst>
          </p:cNvPr>
          <p:cNvSpPr/>
          <p:nvPr/>
        </p:nvSpPr>
        <p:spPr>
          <a:xfrm>
            <a:off x="627822" y="5709108"/>
            <a:ext cx="33369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Credit: </a:t>
            </a:r>
            <a:r>
              <a:rPr lang="en-US" sz="1200" dirty="0"/>
              <a:t>https://tinyurl.com/HEISatelliteWorkshop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F2B282-336E-42BC-892F-E7E3215E45D1}"/>
              </a:ext>
            </a:extLst>
          </p:cNvPr>
          <p:cNvSpPr txBox="1"/>
          <p:nvPr/>
        </p:nvSpPr>
        <p:spPr>
          <a:xfrm>
            <a:off x="403070" y="54784"/>
            <a:ext cx="666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radiation: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 , Earth’s Atmosphere and Surface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B136D9-3C73-42E0-8BBA-E07B68FEC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34" y="1256675"/>
            <a:ext cx="6814542" cy="43497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68E80-2B7B-42C7-ADCB-2A97253D20E4}"/>
              </a:ext>
            </a:extLst>
          </p:cNvPr>
          <p:cNvGrpSpPr/>
          <p:nvPr/>
        </p:nvGrpSpPr>
        <p:grpSpPr>
          <a:xfrm>
            <a:off x="5889601" y="1232863"/>
            <a:ext cx="6061067" cy="4373520"/>
            <a:chOff x="5889601" y="1570080"/>
            <a:chExt cx="6061067" cy="4373520"/>
          </a:xfrm>
        </p:grpSpPr>
        <p:pic>
          <p:nvPicPr>
            <p:cNvPr id="14" name="Picture 40" descr="https://www-cdn.eumetsat.int/files/styles/1_1_small/s3/2023-10/Satellites_MSG.jpg?h=cd2a7045&amp;itok=lPFUd6jn">
              <a:extLst>
                <a:ext uri="{FF2B5EF4-FFF2-40B4-BE49-F238E27FC236}">
                  <a16:creationId xmlns:a16="http://schemas.microsoft.com/office/drawing/2014/main" id="{B11BD7B9-F8E7-4257-813F-4B09685BD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601" y="1570080"/>
              <a:ext cx="885823" cy="885823"/>
            </a:xfrm>
            <a:prstGeom prst="rect">
              <a:avLst/>
            </a:prstGeom>
            <a:noFill/>
            <a:ln w="34925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0B4189F5-9C5D-460E-81FE-84882F48B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3894" y="2012992"/>
              <a:ext cx="4476774" cy="3930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522CD6-5774-4A05-808E-5CA3A52AED56}"/>
                </a:ext>
              </a:extLst>
            </p:cNvPr>
            <p:cNvGrpSpPr/>
            <p:nvPr/>
          </p:nvGrpSpPr>
          <p:grpSpPr>
            <a:xfrm>
              <a:off x="6877050" y="1924050"/>
              <a:ext cx="2835231" cy="4019550"/>
              <a:chOff x="6877050" y="1924050"/>
              <a:chExt cx="2835231" cy="401955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F7EC408-4CA0-4B03-A5DF-44258B9D0305}"/>
                  </a:ext>
                </a:extLst>
              </p:cNvPr>
              <p:cNvCxnSpPr>
                <a:endCxn id="15" idx="0"/>
              </p:cNvCxnSpPr>
              <p:nvPr/>
            </p:nvCxnSpPr>
            <p:spPr>
              <a:xfrm>
                <a:off x="6877050" y="1924050"/>
                <a:ext cx="2835231" cy="88942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4A8859E-E732-462A-88E8-C7A4F9597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050" y="1924050"/>
                <a:ext cx="596844" cy="401955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59998DA-A7AB-4DD0-AD24-BAB6BA81AA67}"/>
              </a:ext>
            </a:extLst>
          </p:cNvPr>
          <p:cNvSpPr txBox="1"/>
          <p:nvPr/>
        </p:nvSpPr>
        <p:spPr>
          <a:xfrm>
            <a:off x="148234" y="4387183"/>
            <a:ext cx="1762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Average Global Temperature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15 C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2F0E31-94F4-4F6B-80CC-863C254CAE8C}"/>
              </a:ext>
            </a:extLst>
          </p:cNvPr>
          <p:cNvCxnSpPr/>
          <p:nvPr/>
        </p:nvCxnSpPr>
        <p:spPr>
          <a:xfrm>
            <a:off x="0" y="620688"/>
            <a:ext cx="12192000" cy="0"/>
          </a:xfrm>
          <a:prstGeom prst="line">
            <a:avLst/>
          </a:prstGeom>
          <a:solidFill>
            <a:srgbClr val="2F559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FC0DCB-7C9D-421E-B998-D20660C9E336}"/>
              </a:ext>
            </a:extLst>
          </p:cNvPr>
          <p:cNvCxnSpPr/>
          <p:nvPr/>
        </p:nvCxnSpPr>
        <p:spPr>
          <a:xfrm>
            <a:off x="0" y="6406193"/>
            <a:ext cx="12192000" cy="0"/>
          </a:xfrm>
          <a:prstGeom prst="line">
            <a:avLst/>
          </a:prstGeom>
          <a:solidFill>
            <a:srgbClr val="2F559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0037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From photons to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391F8-9716-4BB5-97C2-00FF714A1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59" y="2308827"/>
            <a:ext cx="4952585" cy="31973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98194-4C5D-42F3-B4AC-C666774F8B66}"/>
              </a:ext>
            </a:extLst>
          </p:cNvPr>
          <p:cNvGrpSpPr/>
          <p:nvPr/>
        </p:nvGrpSpPr>
        <p:grpSpPr>
          <a:xfrm>
            <a:off x="5976594" y="1164868"/>
            <a:ext cx="5983178" cy="5085103"/>
            <a:chOff x="5482044" y="1164868"/>
            <a:chExt cx="6477728" cy="54852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F5A538-D1E9-4496-AF9E-447BF5A1C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2044" y="1164868"/>
              <a:ext cx="6477728" cy="548522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023668-82B4-44F6-9D72-65C212343C03}"/>
                </a:ext>
              </a:extLst>
            </p:cNvPr>
            <p:cNvSpPr txBox="1"/>
            <p:nvPr/>
          </p:nvSpPr>
          <p:spPr>
            <a:xfrm>
              <a:off x="8870623" y="2601798"/>
              <a:ext cx="8766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MTG-I1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269B9A-3E87-43F2-835D-737303A6C35C}"/>
                </a:ext>
              </a:extLst>
            </p:cNvPr>
            <p:cNvSpPr txBox="1"/>
            <p:nvPr/>
          </p:nvSpPr>
          <p:spPr>
            <a:xfrm>
              <a:off x="10785849" y="2447909"/>
              <a:ext cx="8766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MTG-S1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093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8EF37B-35B2-4D53-828C-0307386BD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4199" y="1445808"/>
            <a:ext cx="8955464" cy="50419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4E4EFC-D47B-4A11-B5A2-04D1D2F580CC}"/>
              </a:ext>
            </a:extLst>
          </p:cNvPr>
          <p:cNvSpPr/>
          <p:nvPr/>
        </p:nvSpPr>
        <p:spPr>
          <a:xfrm>
            <a:off x="292261" y="225420"/>
            <a:ext cx="4351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Satellite Data Processing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07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What is really measured?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FFE63E9-186C-4C1D-AB81-22EEF89D4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6883" y="1659118"/>
            <a:ext cx="10046929" cy="46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3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ADA1-F904-43C0-8BC6-1D38C627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Channels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AE5C44-2B95-4017-B017-5A5FD576E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00" y="695271"/>
            <a:ext cx="3642359" cy="24850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F3B7E6-A557-4250-82FB-682A8ED777F4}"/>
              </a:ext>
            </a:extLst>
          </p:cNvPr>
          <p:cNvSpPr/>
          <p:nvPr/>
        </p:nvSpPr>
        <p:spPr>
          <a:xfrm>
            <a:off x="911663" y="170303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Reflected solar radiation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during daytime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Cloud monitoring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0.8 </a:t>
            </a:r>
            <a:r>
              <a:rPr lang="el-GR" dirty="0"/>
              <a:t>μ</a:t>
            </a:r>
            <a:r>
              <a:rPr lang="en-US" dirty="0"/>
              <a:t>m vegetation reflects much more used for land an vegetation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A5A386-172D-4AB0-A1D6-C12EB5279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340" y="3429000"/>
            <a:ext cx="8207451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95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585A-959E-488C-A0C0-7D892E6F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Channel (Enhanced IR10.8)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0135DE-816C-4102-BAB2-9BBC773EE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771" y="2437813"/>
            <a:ext cx="9836180" cy="293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71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34BC-5508-44A1-8F32-DDD3340E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Sandwich Products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3ABA10-1E34-45EC-9E6D-5B1C63AC9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620" y="1867548"/>
            <a:ext cx="9487104" cy="36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0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/>
              <a:t>Except spectral?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172914">
            <a:off x="9603215" y="746807"/>
            <a:ext cx="1385916" cy="244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081469874"/>
              </p:ext>
            </p:extLst>
          </p:nvPr>
        </p:nvGraphicFramePr>
        <p:xfrm>
          <a:off x="3046151" y="2168060"/>
          <a:ext cx="5540896" cy="397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D632DC7-BFAA-4B29-90AD-CB64F940AB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0"/>
            <a:ext cx="12190385" cy="1095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F764C1-4ECB-4DF3-8564-7F318893B4CA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Resolution :  </a:t>
            </a:r>
          </a:p>
        </p:txBody>
      </p:sp>
    </p:spTree>
    <p:extLst>
      <p:ext uri="{BB962C8B-B14F-4D97-AF65-F5344CB8AC3E}">
        <p14:creationId xmlns:p14="http://schemas.microsoft.com/office/powerpoint/2010/main" val="1652925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0D00BE-003B-4CBC-B234-8CEF8491E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18" y="1064441"/>
            <a:ext cx="9047071" cy="579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520A00-E467-4675-8FD7-7E4CB9509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9B240-0999-4749-B96D-036C07E0804F}"/>
              </a:ext>
            </a:extLst>
          </p:cNvPr>
          <p:cNvSpPr txBox="1"/>
          <p:nvPr/>
        </p:nvSpPr>
        <p:spPr>
          <a:xfrm>
            <a:off x="188684" y="218733"/>
            <a:ext cx="6773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Earth Observation Weather Satellite</a:t>
            </a:r>
          </a:p>
        </p:txBody>
      </p:sp>
    </p:spTree>
    <p:extLst>
      <p:ext uri="{BB962C8B-B14F-4D97-AF65-F5344CB8AC3E}">
        <p14:creationId xmlns:p14="http://schemas.microsoft.com/office/powerpoint/2010/main" val="664269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Spectral Resolution :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F5070-4734-434D-BCF7-67220ADD0307}"/>
              </a:ext>
            </a:extLst>
          </p:cNvPr>
          <p:cNvSpPr/>
          <p:nvPr/>
        </p:nvSpPr>
        <p:spPr>
          <a:xfrm>
            <a:off x="578177" y="1402485"/>
            <a:ext cx="11148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Signifies the number and width of spectral bands of the sensor. The higher the spectral resolution, the narrower the wavelength range for a given channel or band.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919CE-F206-44A4-A642-B41A31B96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3"/>
          <a:stretch/>
        </p:blipFill>
        <p:spPr>
          <a:xfrm>
            <a:off x="732922" y="2048816"/>
            <a:ext cx="10617945" cy="46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75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+mn-lt"/>
              </a:rPr>
              <a:t>Spectral Resolution</a:t>
            </a:r>
          </a:p>
        </p:txBody>
      </p:sp>
      <p:grpSp>
        <p:nvGrpSpPr>
          <p:cNvPr id="63" name="Group 3"/>
          <p:cNvGrpSpPr>
            <a:grpSpLocks/>
          </p:cNvGrpSpPr>
          <p:nvPr/>
        </p:nvGrpSpPr>
        <p:grpSpPr bwMode="auto">
          <a:xfrm>
            <a:off x="4587541" y="1140321"/>
            <a:ext cx="1298575" cy="1189037"/>
            <a:chOff x="2579" y="853"/>
            <a:chExt cx="755" cy="749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64" name="Picture 4" descr="BAND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3=VIS0.6</a:t>
              </a:r>
            </a:p>
          </p:txBody>
        </p:sp>
      </p:grpSp>
      <p:grpSp>
        <p:nvGrpSpPr>
          <p:cNvPr id="66" name="Group 6"/>
          <p:cNvGrpSpPr>
            <a:grpSpLocks/>
          </p:cNvGrpSpPr>
          <p:nvPr/>
        </p:nvGrpSpPr>
        <p:grpSpPr bwMode="auto">
          <a:xfrm>
            <a:off x="5992478" y="1135559"/>
            <a:ext cx="1298575" cy="1193800"/>
            <a:chOff x="3365" y="854"/>
            <a:chExt cx="755" cy="752"/>
          </a:xfrm>
        </p:grpSpPr>
        <p:pic>
          <p:nvPicPr>
            <p:cNvPr id="67" name="Picture 7" descr="BAND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3365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 Box 8"/>
            <p:cNvSpPr txBox="1">
              <a:spLocks noChangeArrowheads="1"/>
            </p:cNvSpPr>
            <p:nvPr/>
          </p:nvSpPr>
          <p:spPr bwMode="auto">
            <a:xfrm>
              <a:off x="3411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4=VIS0.8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6536991" y="2394446"/>
            <a:ext cx="1298575" cy="1193800"/>
            <a:chOff x="4151" y="854"/>
            <a:chExt cx="755" cy="752"/>
          </a:xfrm>
        </p:grpSpPr>
        <p:pic>
          <p:nvPicPr>
            <p:cNvPr id="70" name="Picture 10" descr="BAND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151" y="854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206" y="1389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7=NIR1.6</a:t>
              </a:r>
            </a:p>
          </p:txBody>
        </p:sp>
      </p:grpSp>
      <p:grpSp>
        <p:nvGrpSpPr>
          <p:cNvPr id="72" name="Group 15"/>
          <p:cNvGrpSpPr>
            <a:grpSpLocks/>
          </p:cNvGrpSpPr>
          <p:nvPr/>
        </p:nvGrpSpPr>
        <p:grpSpPr bwMode="auto">
          <a:xfrm>
            <a:off x="4603416" y="3732709"/>
            <a:ext cx="1311275" cy="1225550"/>
            <a:chOff x="3357" y="2016"/>
            <a:chExt cx="763" cy="772"/>
          </a:xfrm>
        </p:grpSpPr>
        <p:pic>
          <p:nvPicPr>
            <p:cNvPr id="73" name="Picture 16" descr="BAND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5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10=WV6.2</a:t>
              </a:r>
            </a:p>
          </p:txBody>
        </p:sp>
      </p:grpSp>
      <p:grpSp>
        <p:nvGrpSpPr>
          <p:cNvPr id="75" name="Group 18"/>
          <p:cNvGrpSpPr>
            <a:grpSpLocks/>
          </p:cNvGrpSpPr>
          <p:nvPr/>
        </p:nvGrpSpPr>
        <p:grpSpPr bwMode="auto">
          <a:xfrm>
            <a:off x="6084553" y="3732709"/>
            <a:ext cx="1312863" cy="1223962"/>
            <a:chOff x="4143" y="2016"/>
            <a:chExt cx="763" cy="771"/>
          </a:xfrm>
        </p:grpSpPr>
        <p:pic>
          <p:nvPicPr>
            <p:cNvPr id="76" name="Picture 19" descr="BAND0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4143" y="2016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 Box 20"/>
            <p:cNvSpPr txBox="1">
              <a:spLocks noChangeArrowheads="1"/>
            </p:cNvSpPr>
            <p:nvPr/>
          </p:nvSpPr>
          <p:spPr bwMode="auto">
            <a:xfrm>
              <a:off x="4206" y="2614"/>
              <a:ext cx="5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11=WV7.3</a:t>
              </a:r>
            </a:p>
          </p:txBody>
        </p:sp>
      </p:grpSp>
      <p:grpSp>
        <p:nvGrpSpPr>
          <p:cNvPr id="78" name="Group 21"/>
          <p:cNvGrpSpPr>
            <a:grpSpLocks/>
          </p:cNvGrpSpPr>
          <p:nvPr/>
        </p:nvGrpSpPr>
        <p:grpSpPr bwMode="auto">
          <a:xfrm>
            <a:off x="7567278" y="3732709"/>
            <a:ext cx="1311275" cy="1220787"/>
            <a:chOff x="4930" y="2018"/>
            <a:chExt cx="762" cy="769"/>
          </a:xfrm>
        </p:grpSpPr>
        <p:pic>
          <p:nvPicPr>
            <p:cNvPr id="79" name="Picture 22" descr="BAND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255"/>
            <a:stretch>
              <a:fillRect/>
            </a:stretch>
          </p:blipFill>
          <p:spPr bwMode="auto">
            <a:xfrm>
              <a:off x="4930" y="2018"/>
              <a:ext cx="762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23"/>
            <p:cNvSpPr txBox="1">
              <a:spLocks noChangeArrowheads="1"/>
            </p:cNvSpPr>
            <p:nvPr/>
          </p:nvSpPr>
          <p:spPr bwMode="auto">
            <a:xfrm>
              <a:off x="5012" y="2614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12=IR8.7</a:t>
              </a:r>
            </a:p>
          </p:txBody>
        </p:sp>
      </p:grpSp>
      <p:grpSp>
        <p:nvGrpSpPr>
          <p:cNvPr id="81" name="Group 24"/>
          <p:cNvGrpSpPr>
            <a:grpSpLocks/>
          </p:cNvGrpSpPr>
          <p:nvPr/>
        </p:nvGrpSpPr>
        <p:grpSpPr bwMode="auto">
          <a:xfrm>
            <a:off x="3104816" y="5172571"/>
            <a:ext cx="1295400" cy="1190625"/>
            <a:chOff x="2581" y="3180"/>
            <a:chExt cx="753" cy="750"/>
          </a:xfrm>
          <a:effectLst/>
        </p:grpSpPr>
        <p:pic>
          <p:nvPicPr>
            <p:cNvPr id="82" name="Picture 25" descr="BAND0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81" y="3180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26"/>
            <p:cNvSpPr txBox="1">
              <a:spLocks noChangeArrowheads="1"/>
            </p:cNvSpPr>
            <p:nvPr/>
          </p:nvSpPr>
          <p:spPr bwMode="auto">
            <a:xfrm>
              <a:off x="2675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13=IR9.7</a:t>
              </a:r>
            </a:p>
          </p:txBody>
        </p:sp>
      </p:grpSp>
      <p:grpSp>
        <p:nvGrpSpPr>
          <p:cNvPr id="84" name="Group 27"/>
          <p:cNvGrpSpPr>
            <a:grpSpLocks/>
          </p:cNvGrpSpPr>
          <p:nvPr/>
        </p:nvGrpSpPr>
        <p:grpSpPr bwMode="auto">
          <a:xfrm>
            <a:off x="4587541" y="5172571"/>
            <a:ext cx="1311275" cy="1192212"/>
            <a:chOff x="3357" y="3173"/>
            <a:chExt cx="763" cy="751"/>
          </a:xfrm>
          <a:effectLst>
            <a:glow rad="508000">
              <a:srgbClr val="002569">
                <a:lumMod val="60000"/>
                <a:lumOff val="40000"/>
                <a:alpha val="26000"/>
              </a:srgbClr>
            </a:glow>
          </a:effectLst>
        </p:grpSpPr>
        <p:pic>
          <p:nvPicPr>
            <p:cNvPr id="85" name="Picture 28" descr="BAND0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14=IR10.5</a:t>
              </a:r>
            </a:p>
          </p:txBody>
        </p:sp>
      </p:grpSp>
      <p:grpSp>
        <p:nvGrpSpPr>
          <p:cNvPr id="87" name="Group 30"/>
          <p:cNvGrpSpPr>
            <a:grpSpLocks/>
          </p:cNvGrpSpPr>
          <p:nvPr/>
        </p:nvGrpSpPr>
        <p:grpSpPr bwMode="auto">
          <a:xfrm>
            <a:off x="6146466" y="5172571"/>
            <a:ext cx="1312863" cy="1190625"/>
            <a:chOff x="4143" y="3180"/>
            <a:chExt cx="763" cy="750"/>
          </a:xfrm>
        </p:grpSpPr>
        <p:pic>
          <p:nvPicPr>
            <p:cNvPr id="88" name="Picture 31" descr="BAND0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4143" y="3180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4159" y="3750"/>
              <a:ext cx="5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15=IR12.3</a:t>
              </a:r>
            </a:p>
          </p:txBody>
        </p:sp>
      </p:grpSp>
      <p:grpSp>
        <p:nvGrpSpPr>
          <p:cNvPr id="90" name="Group 33"/>
          <p:cNvGrpSpPr>
            <a:grpSpLocks/>
          </p:cNvGrpSpPr>
          <p:nvPr/>
        </p:nvGrpSpPr>
        <p:grpSpPr bwMode="auto">
          <a:xfrm>
            <a:off x="7552991" y="5172571"/>
            <a:ext cx="1350963" cy="1196975"/>
            <a:chOff x="4906" y="3182"/>
            <a:chExt cx="786" cy="754"/>
          </a:xfrm>
        </p:grpSpPr>
        <p:pic>
          <p:nvPicPr>
            <p:cNvPr id="91" name="Picture 34" descr="BAND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081"/>
            <a:stretch>
              <a:fillRect/>
            </a:stretch>
          </p:blipFill>
          <p:spPr bwMode="auto">
            <a:xfrm>
              <a:off x="4929" y="3182"/>
              <a:ext cx="763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4906" y="3750"/>
              <a:ext cx="5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C00000"/>
                  </a:solidFill>
                  <a:latin typeface="Arial" panose="020B0604020202020204" pitchFamily="34" charset="0"/>
                </a:rPr>
                <a:t>16=IR13.3</a:t>
              </a:r>
            </a:p>
          </p:txBody>
        </p:sp>
      </p:grpSp>
      <p:grpSp>
        <p:nvGrpSpPr>
          <p:cNvPr id="93" name="Group 36"/>
          <p:cNvGrpSpPr>
            <a:grpSpLocks/>
          </p:cNvGrpSpPr>
          <p:nvPr/>
        </p:nvGrpSpPr>
        <p:grpSpPr bwMode="auto">
          <a:xfrm>
            <a:off x="1779253" y="1140321"/>
            <a:ext cx="1300163" cy="1189037"/>
            <a:chOff x="839" y="845"/>
            <a:chExt cx="756" cy="749"/>
          </a:xfrm>
        </p:grpSpPr>
        <p:pic>
          <p:nvPicPr>
            <p:cNvPr id="94" name="Picture 37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858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1=VIS0.4</a:t>
              </a:r>
            </a:p>
          </p:txBody>
        </p:sp>
      </p:grpSp>
      <p:grpSp>
        <p:nvGrpSpPr>
          <p:cNvPr id="96" name="Group 39"/>
          <p:cNvGrpSpPr>
            <a:grpSpLocks/>
          </p:cNvGrpSpPr>
          <p:nvPr/>
        </p:nvGrpSpPr>
        <p:grpSpPr bwMode="auto">
          <a:xfrm>
            <a:off x="3184191" y="1140321"/>
            <a:ext cx="1300163" cy="1189037"/>
            <a:chOff x="1701" y="845"/>
            <a:chExt cx="756" cy="749"/>
          </a:xfrm>
        </p:grpSpPr>
        <p:pic>
          <p:nvPicPr>
            <p:cNvPr id="97" name="Picture 40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845"/>
              <a:ext cx="75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Text Box 41"/>
            <p:cNvSpPr txBox="1">
              <a:spLocks noChangeArrowheads="1"/>
            </p:cNvSpPr>
            <p:nvPr/>
          </p:nvSpPr>
          <p:spPr bwMode="auto">
            <a:xfrm>
              <a:off x="1720" y="1389"/>
              <a:ext cx="4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2=VIS0.5</a:t>
              </a:r>
            </a:p>
          </p:txBody>
        </p:sp>
      </p:grpSp>
      <p:grpSp>
        <p:nvGrpSpPr>
          <p:cNvPr id="99" name="Group 42"/>
          <p:cNvGrpSpPr>
            <a:grpSpLocks/>
          </p:cNvGrpSpPr>
          <p:nvPr/>
        </p:nvGrpSpPr>
        <p:grpSpPr bwMode="auto">
          <a:xfrm>
            <a:off x="7395828" y="1140321"/>
            <a:ext cx="1236443" cy="1189037"/>
            <a:chOff x="3787" y="1570"/>
            <a:chExt cx="756" cy="749"/>
          </a:xfrm>
        </p:grpSpPr>
        <p:pic>
          <p:nvPicPr>
            <p:cNvPr id="100" name="Picture 43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1570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 Box 44"/>
            <p:cNvSpPr txBox="1">
              <a:spLocks noChangeArrowheads="1"/>
            </p:cNvSpPr>
            <p:nvPr/>
          </p:nvSpPr>
          <p:spPr bwMode="auto">
            <a:xfrm>
              <a:off x="3849" y="2115"/>
              <a:ext cx="483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5=NIR0.9</a:t>
              </a:r>
            </a:p>
          </p:txBody>
        </p:sp>
      </p:grpSp>
      <p:grpSp>
        <p:nvGrpSpPr>
          <p:cNvPr id="102" name="Group 45"/>
          <p:cNvGrpSpPr>
            <a:grpSpLocks/>
          </p:cNvGrpSpPr>
          <p:nvPr/>
        </p:nvGrpSpPr>
        <p:grpSpPr bwMode="auto">
          <a:xfrm>
            <a:off x="8731578" y="1140321"/>
            <a:ext cx="1326488" cy="1189037"/>
            <a:chOff x="4583" y="1616"/>
            <a:chExt cx="777" cy="749"/>
          </a:xfrm>
        </p:grpSpPr>
        <p:pic>
          <p:nvPicPr>
            <p:cNvPr id="103" name="Picture 46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" y="1616"/>
              <a:ext cx="777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47"/>
            <p:cNvSpPr txBox="1">
              <a:spLocks noChangeArrowheads="1"/>
            </p:cNvSpPr>
            <p:nvPr/>
          </p:nvSpPr>
          <p:spPr bwMode="auto">
            <a:xfrm>
              <a:off x="4666" y="2161"/>
              <a:ext cx="48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1200">
                  <a:solidFill>
                    <a:srgbClr val="FF0000"/>
                  </a:solidFill>
                  <a:latin typeface="Arial" panose="020B0604020202020204" pitchFamily="34" charset="0"/>
                </a:rPr>
                <a:t>6=NIR1.3</a:t>
              </a:r>
            </a:p>
          </p:txBody>
        </p:sp>
      </p:grp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7941928" y="2399208"/>
            <a:ext cx="1300163" cy="1419224"/>
            <a:chOff x="4604" y="1616"/>
            <a:chExt cx="756" cy="894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06" name="Picture 49" descr="MSG_VIS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616"/>
              <a:ext cx="756" cy="74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Text Box 50"/>
            <p:cNvSpPr txBox="1">
              <a:spLocks noChangeArrowheads="1"/>
            </p:cNvSpPr>
            <p:nvPr/>
          </p:nvSpPr>
          <p:spPr bwMode="auto">
            <a:xfrm>
              <a:off x="4666" y="2161"/>
              <a:ext cx="53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8=NIR2.25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08" name="Rectangle 51"/>
          <p:cNvSpPr>
            <a:spLocks noChangeArrowheads="1"/>
          </p:cNvSpPr>
          <p:nvPr/>
        </p:nvSpPr>
        <p:spPr bwMode="auto">
          <a:xfrm>
            <a:off x="7362491" y="1164134"/>
            <a:ext cx="1269781" cy="1185862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9" name="Rectangle 52"/>
          <p:cNvSpPr>
            <a:spLocks noChangeArrowheads="1"/>
          </p:cNvSpPr>
          <p:nvPr/>
        </p:nvSpPr>
        <p:spPr bwMode="auto">
          <a:xfrm>
            <a:off x="873091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0" name="Rectangle 53"/>
          <p:cNvSpPr>
            <a:spLocks noChangeArrowheads="1"/>
          </p:cNvSpPr>
          <p:nvPr/>
        </p:nvSpPr>
        <p:spPr bwMode="auto">
          <a:xfrm>
            <a:off x="1782428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1" name="Rectangle 54"/>
          <p:cNvSpPr>
            <a:spLocks noChangeArrowheads="1"/>
          </p:cNvSpPr>
          <p:nvPr/>
        </p:nvSpPr>
        <p:spPr bwMode="auto">
          <a:xfrm>
            <a:off x="3187366" y="116413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2" name="Rectangle 52"/>
          <p:cNvSpPr>
            <a:spLocks noChangeArrowheads="1"/>
          </p:cNvSpPr>
          <p:nvPr/>
        </p:nvSpPr>
        <p:spPr bwMode="auto">
          <a:xfrm>
            <a:off x="7938753" y="2389684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cxnSp>
        <p:nvCxnSpPr>
          <p:cNvPr id="113" name="Straight Connector 57"/>
          <p:cNvCxnSpPr>
            <a:cxnSpLocks noChangeShapeType="1"/>
          </p:cNvCxnSpPr>
          <p:nvPr/>
        </p:nvCxnSpPr>
        <p:spPr bwMode="auto">
          <a:xfrm flipV="1">
            <a:off x="1350628" y="3623171"/>
            <a:ext cx="9906000" cy="9525"/>
          </a:xfrm>
          <a:prstGeom prst="line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4" name="Group 12"/>
          <p:cNvGrpSpPr>
            <a:grpSpLocks/>
          </p:cNvGrpSpPr>
          <p:nvPr/>
        </p:nvGrpSpPr>
        <p:grpSpPr bwMode="auto">
          <a:xfrm>
            <a:off x="3094542" y="3786683"/>
            <a:ext cx="1295400" cy="1211263"/>
            <a:chOff x="2562" y="2024"/>
            <a:chExt cx="753" cy="763"/>
          </a:xfrm>
          <a:effectLst>
            <a:glow rad="457200">
              <a:srgbClr val="002569">
                <a:lumMod val="60000"/>
                <a:lumOff val="40000"/>
                <a:alpha val="25000"/>
              </a:srgbClr>
            </a:glow>
          </a:effectLst>
        </p:grpSpPr>
        <p:pic>
          <p:nvPicPr>
            <p:cNvPr id="115" name="Picture 13" descr="BAND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2080" b="2600"/>
            <a:stretch>
              <a:fillRect/>
            </a:stretch>
          </p:blipFill>
          <p:spPr bwMode="auto">
            <a:xfrm>
              <a:off x="2562" y="2024"/>
              <a:ext cx="75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14"/>
            <p:cNvSpPr txBox="1">
              <a:spLocks noChangeArrowheads="1"/>
            </p:cNvSpPr>
            <p:nvPr/>
          </p:nvSpPr>
          <p:spPr bwMode="auto">
            <a:xfrm>
              <a:off x="2656" y="2614"/>
              <a:ext cx="4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9=IR3.8</a:t>
              </a:r>
            </a:p>
          </p:txBody>
        </p:sp>
      </p:grpSp>
      <p:sp>
        <p:nvSpPr>
          <p:cNvPr id="117" name="Rectangle 52"/>
          <p:cNvSpPr>
            <a:spLocks noChangeArrowheads="1"/>
          </p:cNvSpPr>
          <p:nvPr/>
        </p:nvSpPr>
        <p:spPr bwMode="auto">
          <a:xfrm>
            <a:off x="3084886" y="3766045"/>
            <a:ext cx="1327150" cy="1184275"/>
          </a:xfrm>
          <a:prstGeom prst="rect">
            <a:avLst/>
          </a:prstGeom>
          <a:noFill/>
          <a:ln w="38100" algn="ctr">
            <a:solidFill>
              <a:srgbClr val="001E59">
                <a:lumMod val="50000"/>
                <a:lumOff val="50000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8" name="TextBox 58"/>
          <p:cNvSpPr txBox="1">
            <a:spLocks noChangeArrowheads="1"/>
          </p:cNvSpPr>
          <p:nvPr/>
        </p:nvSpPr>
        <p:spPr bwMode="auto">
          <a:xfrm>
            <a:off x="855423" y="2817088"/>
            <a:ext cx="212910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Solar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(1.0/0.5)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1E59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Thermal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1E59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</a:rPr>
              <a:t>3.0 (2.0/1.0) km</a:t>
            </a:r>
          </a:p>
        </p:txBody>
      </p:sp>
    </p:spTree>
    <p:extLst>
      <p:ext uri="{BB962C8B-B14F-4D97-AF65-F5344CB8AC3E}">
        <p14:creationId xmlns:p14="http://schemas.microsoft.com/office/powerpoint/2010/main" val="344939852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Spatial Resolution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AEB42-2C79-457D-8E56-5AE8ABBC2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" y="3907478"/>
            <a:ext cx="5172819" cy="2686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77AD72-0A3C-4EEF-BBFA-C3FFEB2A7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10" y="3896881"/>
            <a:ext cx="5172820" cy="2707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1C98D4-1AC0-49F6-A4AB-9D41C6534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693" y="1065365"/>
            <a:ext cx="5997727" cy="1962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A2A8C1-6481-4F45-B452-10BEBB0F6C3F}"/>
              </a:ext>
            </a:extLst>
          </p:cNvPr>
          <p:cNvSpPr txBox="1"/>
          <p:nvPr/>
        </p:nvSpPr>
        <p:spPr>
          <a:xfrm flipH="1">
            <a:off x="870284" y="3027811"/>
            <a:ext cx="7063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Spatial Resolution Comparison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87B742-D4D2-40A2-AECC-C853733489AF}"/>
              </a:ext>
            </a:extLst>
          </p:cNvPr>
          <p:cNvSpPr txBox="1"/>
          <p:nvPr/>
        </p:nvSpPr>
        <p:spPr>
          <a:xfrm flipH="1">
            <a:off x="870284" y="3536330"/>
            <a:ext cx="517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MSG-0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F1883B-771F-44C8-AF0C-9F41B872E1B9}"/>
              </a:ext>
            </a:extLst>
          </p:cNvPr>
          <p:cNvSpPr txBox="1"/>
          <p:nvPr/>
        </p:nvSpPr>
        <p:spPr>
          <a:xfrm flipH="1">
            <a:off x="6868012" y="3478407"/>
            <a:ext cx="517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MTG </a:t>
            </a:r>
          </a:p>
        </p:txBody>
      </p:sp>
    </p:spTree>
    <p:extLst>
      <p:ext uri="{BB962C8B-B14F-4D97-AF65-F5344CB8AC3E}">
        <p14:creationId xmlns:p14="http://schemas.microsoft.com/office/powerpoint/2010/main" val="1164807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6212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Spatial Resolution (FCI vs SEVIRI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5B2E8F-E55D-4C47-8AA9-34B7732C3FBA}"/>
              </a:ext>
            </a:extLst>
          </p:cNvPr>
          <p:cNvGrpSpPr/>
          <p:nvPr/>
        </p:nvGrpSpPr>
        <p:grpSpPr>
          <a:xfrm>
            <a:off x="2999427" y="1727097"/>
            <a:ext cx="9192573" cy="4975671"/>
            <a:chOff x="1710252" y="1773921"/>
            <a:chExt cx="9192573" cy="497567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7D0893E-1F7C-42DA-A308-D5B227FAC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6854" y="3182692"/>
              <a:ext cx="4102471" cy="35669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FEE3904-1BBE-4691-B82E-E4B456E72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21" b="492"/>
            <a:stretch/>
          </p:blipFill>
          <p:spPr>
            <a:xfrm>
              <a:off x="5076134" y="4954368"/>
              <a:ext cx="2054413" cy="1778110"/>
            </a:xfrm>
            <a:prstGeom prst="rect">
              <a:avLst/>
            </a:prstGeom>
          </p:spPr>
        </p:pic>
        <p:sp>
          <p:nvSpPr>
            <p:cNvPr id="41" name="Right Brace 40">
              <a:extLst>
                <a:ext uri="{FF2B5EF4-FFF2-40B4-BE49-F238E27FC236}">
                  <a16:creationId xmlns:a16="http://schemas.microsoft.com/office/drawing/2014/main" id="{B46D9450-E3AB-4753-B8F6-52D0ECCF7E84}"/>
                </a:ext>
              </a:extLst>
            </p:cNvPr>
            <p:cNvSpPr/>
            <p:nvPr/>
          </p:nvSpPr>
          <p:spPr>
            <a:xfrm>
              <a:off x="9474856" y="3208705"/>
              <a:ext cx="339365" cy="1772239"/>
            </a:xfrm>
            <a:prstGeom prst="rightBrace">
              <a:avLst/>
            </a:prstGeom>
            <a:noFill/>
            <a:ln w="19050" cap="flat" cmpd="sng" algn="ctr">
              <a:solidFill>
                <a:srgbClr val="00205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4A80A62-B1D4-45BE-8028-00304DE87840}"/>
                </a:ext>
              </a:extLst>
            </p:cNvPr>
            <p:cNvSpPr/>
            <p:nvPr/>
          </p:nvSpPr>
          <p:spPr>
            <a:xfrm>
              <a:off x="10043294" y="3829500"/>
              <a:ext cx="8595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00205B"/>
                  </a:solidFill>
                  <a:latin typeface="Tahoma" panose="020B0604030504040204" pitchFamily="34" charset="0"/>
                </a:rPr>
                <a:t>3km</a:t>
              </a:r>
              <a:endParaRPr lang="en-US" sz="24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742FF52-3F06-4EAB-8C0F-54ADDDEEA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7" t="502" r="49586" b="49532"/>
            <a:stretch/>
          </p:blipFill>
          <p:spPr>
            <a:xfrm>
              <a:off x="7094808" y="4966142"/>
              <a:ext cx="2048567" cy="1772239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5C43CB70-5F8D-4AAD-9905-4BB565A790A7}"/>
                </a:ext>
              </a:extLst>
            </p:cNvPr>
            <p:cNvSpPr/>
            <p:nvPr/>
          </p:nvSpPr>
          <p:spPr>
            <a:xfrm>
              <a:off x="9255975" y="6276715"/>
              <a:ext cx="339365" cy="461665"/>
            </a:xfrm>
            <a:prstGeom prst="rightBrace">
              <a:avLst/>
            </a:prstGeom>
            <a:noFill/>
            <a:ln w="19050" cap="flat" cmpd="sng" algn="ctr">
              <a:solidFill>
                <a:srgbClr val="00205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DC9899E-0680-4F7B-9CF0-A3F47DACD698}"/>
                </a:ext>
              </a:extLst>
            </p:cNvPr>
            <p:cNvSpPr/>
            <p:nvPr/>
          </p:nvSpPr>
          <p:spPr>
            <a:xfrm>
              <a:off x="9764366" y="6171662"/>
              <a:ext cx="8595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00205B"/>
                  </a:solidFill>
                  <a:latin typeface="Tahoma" panose="020B0604030504040204" pitchFamily="34" charset="0"/>
                </a:rPr>
                <a:t>1km</a:t>
              </a:r>
              <a:endParaRPr lang="en-US" sz="24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C29BDDD0-EBC6-46C0-890B-99EFA80C939F}"/>
                </a:ext>
              </a:extLst>
            </p:cNvPr>
            <p:cNvSpPr/>
            <p:nvPr/>
          </p:nvSpPr>
          <p:spPr>
            <a:xfrm flipH="1">
              <a:off x="4599568" y="5290552"/>
              <a:ext cx="340620" cy="291207"/>
            </a:xfrm>
            <a:prstGeom prst="rightBrace">
              <a:avLst/>
            </a:prstGeom>
            <a:noFill/>
            <a:ln w="19050" cap="flat" cmpd="sng" algn="ctr">
              <a:solidFill>
                <a:srgbClr val="00205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318657-1F40-4DD2-92A8-727308B42D7B}"/>
                </a:ext>
              </a:extLst>
            </p:cNvPr>
            <p:cNvSpPr/>
            <p:nvPr/>
          </p:nvSpPr>
          <p:spPr>
            <a:xfrm flipH="1">
              <a:off x="3243843" y="5164732"/>
              <a:ext cx="12054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00205B"/>
                  </a:solidFill>
                  <a:latin typeface="Tahoma" panose="020B0604030504040204" pitchFamily="34" charset="0"/>
                </a:rPr>
                <a:t>0.5km</a:t>
              </a:r>
              <a:endParaRPr lang="en-US" sz="24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D081398-A674-4E54-A6DC-8F704E37A955}"/>
                </a:ext>
              </a:extLst>
            </p:cNvPr>
            <p:cNvSpPr/>
            <p:nvPr/>
          </p:nvSpPr>
          <p:spPr>
            <a:xfrm>
              <a:off x="1710253" y="1773921"/>
              <a:ext cx="85908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222222"/>
                  </a:solidFill>
                  <a:latin typeface="Helvetica Neue"/>
                </a:rPr>
                <a:t>0.6 um and 2.3 um  in  1.0 km resolution  ( </a:t>
              </a:r>
              <a:r>
                <a:rPr lang="en-US" sz="2000" b="1" dirty="0">
                  <a:solidFill>
                    <a:srgbClr val="00205B">
                      <a:lumMod val="75000"/>
                      <a:lumOff val="25000"/>
                    </a:srgbClr>
                  </a:solidFill>
                  <a:latin typeface="Helvetica Neue"/>
                </a:rPr>
                <a:t>and 0.5 km in Hi-Re mode</a:t>
              </a:r>
              <a:r>
                <a:rPr lang="en-US" sz="2000" b="1" dirty="0">
                  <a:solidFill>
                    <a:srgbClr val="222222"/>
                  </a:solidFill>
                  <a:latin typeface="Helvetica Neue"/>
                </a:rPr>
                <a:t>)</a:t>
              </a:r>
              <a:endParaRPr lang="en-US" sz="20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0CEF1A4-5BF4-4660-AC69-B4AA274A302E}"/>
                </a:ext>
              </a:extLst>
            </p:cNvPr>
            <p:cNvSpPr/>
            <p:nvPr/>
          </p:nvSpPr>
          <p:spPr>
            <a:xfrm>
              <a:off x="1710252" y="2232945"/>
              <a:ext cx="85908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222222"/>
                  </a:solidFill>
                  <a:latin typeface="Helvetica Neue"/>
                </a:rPr>
                <a:t>3.8 um and 10.5 um  in  2.0 km resolution  ( </a:t>
              </a:r>
              <a:r>
                <a:rPr lang="en-US" sz="2000" b="1" dirty="0">
                  <a:solidFill>
                    <a:srgbClr val="00205B">
                      <a:lumMod val="75000"/>
                      <a:lumOff val="25000"/>
                    </a:srgbClr>
                  </a:solidFill>
                  <a:latin typeface="Helvetica Neue"/>
                </a:rPr>
                <a:t>and 1 km in Hi-Re mode</a:t>
              </a:r>
              <a:r>
                <a:rPr lang="en-US" sz="2000" b="1" dirty="0">
                  <a:solidFill>
                    <a:srgbClr val="222222"/>
                  </a:solidFill>
                  <a:latin typeface="Helvetica Neue"/>
                </a:rPr>
                <a:t>)</a:t>
              </a:r>
              <a:endParaRPr lang="en-US" sz="20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260D841A-16D6-48E9-972B-10EBDF85F512}"/>
                </a:ext>
              </a:extLst>
            </p:cNvPr>
            <p:cNvSpPr/>
            <p:nvPr/>
          </p:nvSpPr>
          <p:spPr>
            <a:xfrm flipH="1">
              <a:off x="4632010" y="3249923"/>
              <a:ext cx="340620" cy="738603"/>
            </a:xfrm>
            <a:prstGeom prst="rightBrace">
              <a:avLst>
                <a:gd name="adj1" fmla="val 8333"/>
                <a:gd name="adj2" fmla="val 50205"/>
              </a:avLst>
            </a:prstGeom>
            <a:noFill/>
            <a:ln w="19050" cap="flat" cmpd="sng" algn="ctr">
              <a:solidFill>
                <a:srgbClr val="00205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697D416-9AF9-413B-B958-4FBFCE8AD843}"/>
                </a:ext>
              </a:extLst>
            </p:cNvPr>
            <p:cNvSpPr/>
            <p:nvPr/>
          </p:nvSpPr>
          <p:spPr>
            <a:xfrm>
              <a:off x="3687085" y="3428469"/>
              <a:ext cx="8595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00205B"/>
                  </a:solidFill>
                  <a:latin typeface="Tahoma" panose="020B0604030504040204" pitchFamily="34" charset="0"/>
                </a:rPr>
                <a:t>2km</a:t>
              </a:r>
              <a:endParaRPr lang="en-US" sz="2400" b="1" dirty="0">
                <a:solidFill>
                  <a:srgbClr val="00205B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B2C5879-38C0-44AC-AF04-1FF60761D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1082" y="3218543"/>
              <a:ext cx="1984518" cy="1752561"/>
            </a:xfrm>
            <a:prstGeom prst="rect">
              <a:avLst/>
            </a:prstGeom>
            <a:ln w="19050">
              <a:solidFill>
                <a:srgbClr val="00205B"/>
              </a:solidFill>
            </a:ln>
          </p:spPr>
        </p:pic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A4DEAB38-1254-4BA6-B9F5-43F9E9425576}"/>
              </a:ext>
            </a:extLst>
          </p:cNvPr>
          <p:cNvSpPr/>
          <p:nvPr/>
        </p:nvSpPr>
        <p:spPr>
          <a:xfrm>
            <a:off x="188684" y="1157053"/>
            <a:ext cx="8089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7025" lvl="0" indent="-327025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800" b="1" kern="0" dirty="0">
                <a:solidFill>
                  <a:srgbClr val="38484E"/>
                </a:solidFill>
                <a:latin typeface="Roboto" panose="02000000000000000000" pitchFamily="2" charset="0"/>
                <a:cs typeface="Arial" pitchFamily="34" charset="0"/>
              </a:rPr>
              <a:t>What’s new? – High Resolution Mode: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EE891F2-E12B-4CD4-AF18-2592F0240047}"/>
              </a:ext>
            </a:extLst>
          </p:cNvPr>
          <p:cNvGrpSpPr/>
          <p:nvPr/>
        </p:nvGrpSpPr>
        <p:grpSpPr>
          <a:xfrm>
            <a:off x="282897" y="2645145"/>
            <a:ext cx="4693364" cy="4022580"/>
            <a:chOff x="188684" y="1065365"/>
            <a:chExt cx="6720115" cy="512542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D95E113-507D-4DE2-85BD-2FE6C033D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4" t="61164" r="8063" b="17771"/>
            <a:stretch/>
          </p:blipFill>
          <p:spPr>
            <a:xfrm>
              <a:off x="391884" y="1065365"/>
              <a:ext cx="6516915" cy="276015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4869C36-4306-4B84-BDCA-BEAC29A9E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3" t="24111" r="568" b="40432"/>
            <a:stretch/>
          </p:blipFill>
          <p:spPr>
            <a:xfrm>
              <a:off x="188684" y="3759200"/>
              <a:ext cx="6284687" cy="2431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366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CBBE3-07CD-4444-AC84-AE209BCF6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1" y="460152"/>
            <a:ext cx="5706940" cy="32439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Spatial Resolution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7EB7D1-8E0E-4521-8845-9D26E3D0B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79"/>
          <a:stretch/>
        </p:blipFill>
        <p:spPr>
          <a:xfrm>
            <a:off x="91212" y="3614004"/>
            <a:ext cx="5725792" cy="3243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2A260-3328-4A0D-9908-6C199354E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571" y="1967606"/>
            <a:ext cx="5688998" cy="446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07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Parallax Shift :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B6B8DE-609F-4275-A61D-94B6C5E8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2"/>
          <a:stretch/>
        </p:blipFill>
        <p:spPr>
          <a:xfrm>
            <a:off x="5667882" y="3932642"/>
            <a:ext cx="4447060" cy="2802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CAE7B6-CAED-4825-8839-339260CFD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82" y="1097554"/>
            <a:ext cx="4447060" cy="280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C5501D-4726-4236-9B7C-44767FA3F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37465"/>
            <a:ext cx="3622265" cy="28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9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B54F60D-462C-48B2-B068-E059F293DBD6}"/>
              </a:ext>
            </a:extLst>
          </p:cNvPr>
          <p:cNvGrpSpPr/>
          <p:nvPr/>
        </p:nvGrpSpPr>
        <p:grpSpPr>
          <a:xfrm>
            <a:off x="712225" y="703402"/>
            <a:ext cx="10326563" cy="4658258"/>
            <a:chOff x="1419235" y="1834617"/>
            <a:chExt cx="8403495" cy="35350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6607D-7FFF-4F47-B98B-FCDE9DA25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146" t="33154" r="31684" b="17200"/>
            <a:stretch/>
          </p:blipFill>
          <p:spPr>
            <a:xfrm>
              <a:off x="1419235" y="1834617"/>
              <a:ext cx="4044099" cy="34046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A40E30-F2B2-41A2-A48B-F53C4BBC2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704" t="31867" r="32126" b="16587"/>
            <a:stretch/>
          </p:blipFill>
          <p:spPr>
            <a:xfrm>
              <a:off x="5778631" y="1834617"/>
              <a:ext cx="4044099" cy="3535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138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Parallax Shift :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5DC14F-B96D-40EE-819A-9FF4E8697469}"/>
              </a:ext>
            </a:extLst>
          </p:cNvPr>
          <p:cNvGrpSpPr/>
          <p:nvPr/>
        </p:nvGrpSpPr>
        <p:grpSpPr>
          <a:xfrm>
            <a:off x="7020647" y="1644800"/>
            <a:ext cx="4263238" cy="4276725"/>
            <a:chOff x="6395640" y="796403"/>
            <a:chExt cx="5376881" cy="53526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FA4643-7707-46A9-B026-18B6BE73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5640" y="796403"/>
              <a:ext cx="5376881" cy="535260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CBEA23-A9CB-4C42-9C61-7AF0E077AA18}"/>
                </a:ext>
              </a:extLst>
            </p:cNvPr>
            <p:cNvSpPr/>
            <p:nvPr/>
          </p:nvSpPr>
          <p:spPr>
            <a:xfrm>
              <a:off x="9418508" y="1269652"/>
              <a:ext cx="1766661" cy="8165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BE44E6A-8845-45FC-A6EA-A62BFE31BDEB}"/>
                </a:ext>
              </a:extLst>
            </p:cNvPr>
            <p:cNvSpPr/>
            <p:nvPr/>
          </p:nvSpPr>
          <p:spPr>
            <a:xfrm>
              <a:off x="9126960" y="3505200"/>
              <a:ext cx="1766661" cy="8165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https://coemct.met.gov.om/pluginfile.php/3894/mod_hvp/content/14/images/file-674d3496165b6.png">
            <a:extLst>
              <a:ext uri="{FF2B5EF4-FFF2-40B4-BE49-F238E27FC236}">
                <a16:creationId xmlns:a16="http://schemas.microsoft.com/office/drawing/2014/main" id="{BFB5811E-E4B8-4386-97E1-5209B56A3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/>
          <a:stretch/>
        </p:blipFill>
        <p:spPr bwMode="auto">
          <a:xfrm>
            <a:off x="0" y="1644801"/>
            <a:ext cx="5885468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6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4D43A-BA1E-40B9-957D-D72C5859F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/>
          <a:stretch/>
        </p:blipFill>
        <p:spPr>
          <a:xfrm>
            <a:off x="6649974" y="658359"/>
            <a:ext cx="5542026" cy="2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D3C57F-5ECF-4079-9274-CB4AA3C2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/>
          <a:stretch/>
        </p:blipFill>
        <p:spPr>
          <a:xfrm>
            <a:off x="6649974" y="3894966"/>
            <a:ext cx="5542026" cy="2685800"/>
          </a:xfrm>
          <a:prstGeom prst="rect">
            <a:avLst/>
          </a:prstGeom>
        </p:spPr>
      </p:pic>
      <p:pic>
        <p:nvPicPr>
          <p:cNvPr id="4" name="Picture 2" descr="https://user.eumetsat.int/s3/eup-strapi-media/sat_aerosol_sun_angle_83e2f16aef.jpg">
            <a:extLst>
              <a:ext uri="{FF2B5EF4-FFF2-40B4-BE49-F238E27FC236}">
                <a16:creationId xmlns:a16="http://schemas.microsoft.com/office/drawing/2014/main" id="{FD21A384-B422-42FD-B24C-A8019C9C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8" y="155982"/>
            <a:ext cx="6231118" cy="42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4B5B1-2A7E-431F-AC72-438C0715C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078" y="4787771"/>
            <a:ext cx="4421690" cy="1398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846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Limb View :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1ACF41-6EA8-4EBB-B5D8-F2CC5662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676" y="2800034"/>
            <a:ext cx="5482225" cy="3670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ACDDF0-E571-4098-B48C-B3F6AB639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7"/>
          <a:stretch/>
        </p:blipFill>
        <p:spPr>
          <a:xfrm>
            <a:off x="575035" y="2808064"/>
            <a:ext cx="5685336" cy="3662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1E179-A424-47F8-91F8-DA38E95AA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79"/>
          <a:stretch/>
        </p:blipFill>
        <p:spPr>
          <a:xfrm>
            <a:off x="4766342" y="6568197"/>
            <a:ext cx="2954950" cy="353486"/>
          </a:xfrm>
          <a:prstGeom prst="rect">
            <a:avLst/>
          </a:prstGeom>
        </p:spPr>
      </p:pic>
      <p:pic>
        <p:nvPicPr>
          <p:cNvPr id="14" name="Picture 40" descr="https://www-cdn.eumetsat.int/files/styles/1_1_small/s3/2023-10/Satellites_MSG.jpg?h=cd2a7045&amp;itok=lPFUd6jn">
            <a:extLst>
              <a:ext uri="{FF2B5EF4-FFF2-40B4-BE49-F238E27FC236}">
                <a16:creationId xmlns:a16="http://schemas.microsoft.com/office/drawing/2014/main" id="{0DE22AC3-4944-4580-8F1F-5D9F4B99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08" y="914315"/>
            <a:ext cx="472356" cy="472356"/>
          </a:xfrm>
          <a:prstGeom prst="rect">
            <a:avLst/>
          </a:prstGeom>
          <a:noFill/>
          <a:ln w="349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0" descr="https://www-cdn.eumetsat.int/files/styles/1_1_small/s3/2023-10/Satellites_MSG.jpg?h=cd2a7045&amp;itok=lPFUd6jn">
            <a:extLst>
              <a:ext uri="{FF2B5EF4-FFF2-40B4-BE49-F238E27FC236}">
                <a16:creationId xmlns:a16="http://schemas.microsoft.com/office/drawing/2014/main" id="{0AFA7C75-A681-4365-82A6-D57420671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99" y="962359"/>
            <a:ext cx="472356" cy="472356"/>
          </a:xfrm>
          <a:prstGeom prst="rect">
            <a:avLst/>
          </a:prstGeom>
          <a:noFill/>
          <a:ln w="349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un icons | Canva">
            <a:extLst>
              <a:ext uri="{FF2B5EF4-FFF2-40B4-BE49-F238E27FC236}">
                <a16:creationId xmlns:a16="http://schemas.microsoft.com/office/drawing/2014/main" id="{9249D0F0-4EFF-4C40-84CB-B50F6CA0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98" y="837188"/>
            <a:ext cx="654673" cy="61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9ECDA054-EB64-4309-B4FC-0CE62FE3E4DF}"/>
              </a:ext>
            </a:extLst>
          </p:cNvPr>
          <p:cNvSpPr/>
          <p:nvPr/>
        </p:nvSpPr>
        <p:spPr>
          <a:xfrm>
            <a:off x="4711586" y="2294976"/>
            <a:ext cx="1706730" cy="273764"/>
          </a:xfrm>
          <a:prstGeom prst="cloudCallout">
            <a:avLst>
              <a:gd name="adj1" fmla="val -36592"/>
              <a:gd name="adj2" fmla="val 12500"/>
            </a:avLst>
          </a:prstGeom>
          <a:solidFill>
            <a:schemeClr val="accent4">
              <a:lumMod val="75000"/>
              <a:alpha val="5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5E8C0E-7447-4D77-8102-EC00CDC9B095}"/>
              </a:ext>
            </a:extLst>
          </p:cNvPr>
          <p:cNvCxnSpPr>
            <a:cxnSpLocks/>
          </p:cNvCxnSpPr>
          <p:nvPr/>
        </p:nvCxnSpPr>
        <p:spPr>
          <a:xfrm>
            <a:off x="3449553" y="1326851"/>
            <a:ext cx="1819871" cy="81726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AC09EB-EE07-4B98-98F1-E74C95FAC782}"/>
              </a:ext>
            </a:extLst>
          </p:cNvPr>
          <p:cNvCxnSpPr>
            <a:cxnSpLocks/>
          </p:cNvCxnSpPr>
          <p:nvPr/>
        </p:nvCxnSpPr>
        <p:spPr>
          <a:xfrm>
            <a:off x="3505182" y="1262753"/>
            <a:ext cx="1819871" cy="81726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BFB11E3-9FFB-4A48-9366-9EF1550B3857}"/>
              </a:ext>
            </a:extLst>
          </p:cNvPr>
          <p:cNvCxnSpPr>
            <a:cxnSpLocks/>
          </p:cNvCxnSpPr>
          <p:nvPr/>
        </p:nvCxnSpPr>
        <p:spPr>
          <a:xfrm>
            <a:off x="3419941" y="1427148"/>
            <a:ext cx="1819871" cy="81726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571409-E471-464E-855D-10D5212A7643}"/>
              </a:ext>
            </a:extLst>
          </p:cNvPr>
          <p:cNvCxnSpPr>
            <a:cxnSpLocks/>
          </p:cNvCxnSpPr>
          <p:nvPr/>
        </p:nvCxnSpPr>
        <p:spPr>
          <a:xfrm flipV="1">
            <a:off x="5493395" y="1829711"/>
            <a:ext cx="0" cy="607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913E34-A8D5-495F-BBCD-3E8478A2D6DF}"/>
              </a:ext>
            </a:extLst>
          </p:cNvPr>
          <p:cNvCxnSpPr>
            <a:cxnSpLocks/>
          </p:cNvCxnSpPr>
          <p:nvPr/>
        </p:nvCxnSpPr>
        <p:spPr>
          <a:xfrm flipV="1">
            <a:off x="5583802" y="1834680"/>
            <a:ext cx="0" cy="607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B7F1EB-863D-4BAB-97A6-F52962B4711E}"/>
              </a:ext>
            </a:extLst>
          </p:cNvPr>
          <p:cNvCxnSpPr>
            <a:cxnSpLocks/>
          </p:cNvCxnSpPr>
          <p:nvPr/>
        </p:nvCxnSpPr>
        <p:spPr>
          <a:xfrm>
            <a:off x="3548985" y="1177154"/>
            <a:ext cx="1819871" cy="81726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325ACC-7953-42FD-910F-226F6E9A284E}"/>
              </a:ext>
            </a:extLst>
          </p:cNvPr>
          <p:cNvCxnSpPr>
            <a:cxnSpLocks/>
          </p:cNvCxnSpPr>
          <p:nvPr/>
        </p:nvCxnSpPr>
        <p:spPr>
          <a:xfrm flipV="1">
            <a:off x="5898790" y="1640907"/>
            <a:ext cx="671492" cy="3996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DCA340-0879-4C90-848C-B9A18226A982}"/>
              </a:ext>
            </a:extLst>
          </p:cNvPr>
          <p:cNvCxnSpPr>
            <a:cxnSpLocks/>
          </p:cNvCxnSpPr>
          <p:nvPr/>
        </p:nvCxnSpPr>
        <p:spPr>
          <a:xfrm flipV="1">
            <a:off x="5965005" y="1715393"/>
            <a:ext cx="671492" cy="3996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71CF51F-C0B3-4E13-8964-7831BF72F956}"/>
              </a:ext>
            </a:extLst>
          </p:cNvPr>
          <p:cNvCxnSpPr>
            <a:cxnSpLocks/>
          </p:cNvCxnSpPr>
          <p:nvPr/>
        </p:nvCxnSpPr>
        <p:spPr>
          <a:xfrm flipV="1">
            <a:off x="6020634" y="1806721"/>
            <a:ext cx="671492" cy="3996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A31AB27-1AF8-4E06-A200-2E8FF67A7594}"/>
              </a:ext>
            </a:extLst>
          </p:cNvPr>
          <p:cNvSpPr/>
          <p:nvPr/>
        </p:nvSpPr>
        <p:spPr>
          <a:xfrm>
            <a:off x="6859861" y="593469"/>
            <a:ext cx="1267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Meteosat</a:t>
            </a:r>
            <a:r>
              <a:rPr lang="en-US" dirty="0"/>
              <a:t> 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140C17-84B1-4B14-808D-518177FB2E11}"/>
              </a:ext>
            </a:extLst>
          </p:cNvPr>
          <p:cNvSpPr/>
          <p:nvPr/>
        </p:nvSpPr>
        <p:spPr>
          <a:xfrm>
            <a:off x="4824279" y="603415"/>
            <a:ext cx="1385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Meteosat</a:t>
            </a:r>
            <a:r>
              <a:rPr lang="en-US" dirty="0"/>
              <a:t>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F4EA651-A89B-4704-AC76-3D31FBACCF8A}"/>
              </a:ext>
            </a:extLst>
          </p:cNvPr>
          <p:cNvSpPr/>
          <p:nvPr/>
        </p:nvSpPr>
        <p:spPr>
          <a:xfrm>
            <a:off x="6427810" y="5976040"/>
            <a:ext cx="1267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Meteosat</a:t>
            </a:r>
            <a:r>
              <a:rPr lang="en-US" dirty="0">
                <a:highlight>
                  <a:srgbClr val="FFFF00"/>
                </a:highlight>
              </a:rPr>
              <a:t> 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94E223-9B5F-4EB7-8D6D-CAFCC36846FF}"/>
              </a:ext>
            </a:extLst>
          </p:cNvPr>
          <p:cNvSpPr/>
          <p:nvPr/>
        </p:nvSpPr>
        <p:spPr>
          <a:xfrm>
            <a:off x="704985" y="5976040"/>
            <a:ext cx="1385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Meteosat</a:t>
            </a:r>
            <a:r>
              <a:rPr lang="en-US" dirty="0">
                <a:highlight>
                  <a:srgbClr val="FFFF00"/>
                </a:highlight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14671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1322293" y="346630"/>
            <a:ext cx="983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Common Orbit Types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9C08D6-18E3-4096-A369-A06F7496774F}"/>
              </a:ext>
            </a:extLst>
          </p:cNvPr>
          <p:cNvSpPr/>
          <p:nvPr/>
        </p:nvSpPr>
        <p:spPr>
          <a:xfrm>
            <a:off x="1753177" y="1351366"/>
            <a:ext cx="2730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Geostationary Orbit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31E9D-67A1-4726-92BC-6F147DE46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50" y="1980211"/>
            <a:ext cx="5347381" cy="4154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379E9-2032-42A6-9951-189BF3164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480" y="1996989"/>
            <a:ext cx="5077763" cy="4118049"/>
          </a:xfrm>
          <a:prstGeom prst="rect">
            <a:avLst/>
          </a:prstGeom>
        </p:spPr>
      </p:pic>
      <p:sp>
        <p:nvSpPr>
          <p:cNvPr id="171" name="Rectangle 170">
            <a:extLst>
              <a:ext uri="{FF2B5EF4-FFF2-40B4-BE49-F238E27FC236}">
                <a16:creationId xmlns:a16="http://schemas.microsoft.com/office/drawing/2014/main" id="{642909CC-E81D-4238-8EAE-F8128CCAD54A}"/>
              </a:ext>
            </a:extLst>
          </p:cNvPr>
          <p:cNvSpPr/>
          <p:nvPr/>
        </p:nvSpPr>
        <p:spPr>
          <a:xfrm>
            <a:off x="7554585" y="1456095"/>
            <a:ext cx="3519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Polar Orbit / Low orbiting </a:t>
            </a:r>
          </a:p>
        </p:txBody>
      </p:sp>
    </p:spTree>
    <p:extLst>
      <p:ext uri="{BB962C8B-B14F-4D97-AF65-F5344CB8AC3E}">
        <p14:creationId xmlns:p14="http://schemas.microsoft.com/office/powerpoint/2010/main" val="2677996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Radiometric resolution :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25DD2A-791E-402A-8AEC-187F194AD377}"/>
              </a:ext>
            </a:extLst>
          </p:cNvPr>
          <p:cNvSpPr/>
          <p:nvPr/>
        </p:nvSpPr>
        <p:spPr>
          <a:xfrm>
            <a:off x="539414" y="294136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ability of a sensor to detect small differences in radiance (number of gray levels per pixel).</a:t>
            </a:r>
          </a:p>
          <a:p>
            <a:endParaRPr lang="en-US" dirty="0"/>
          </a:p>
          <a:p>
            <a:r>
              <a:rPr lang="en-US" dirty="0"/>
              <a:t>MSG SEVIRI has </a:t>
            </a:r>
            <a:r>
              <a:rPr lang="en-US" b="1" dirty="0"/>
              <a:t>10-bit resolution (~1024 levels)</a:t>
            </a:r>
            <a:r>
              <a:rPr lang="en-US" dirty="0"/>
              <a:t>, </a:t>
            </a:r>
          </a:p>
          <a:p>
            <a:r>
              <a:rPr lang="en-US" dirty="0"/>
              <a:t>while MTG FCI has </a:t>
            </a:r>
            <a:r>
              <a:rPr lang="en-US" b="1" dirty="0"/>
              <a:t>12-bit resolution (~4096 levels)</a:t>
            </a:r>
            <a:r>
              <a:rPr lang="en-US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9285A7-9692-45F2-910F-6750D4AEA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4"/>
          <a:stretch/>
        </p:blipFill>
        <p:spPr>
          <a:xfrm>
            <a:off x="7061558" y="1372662"/>
            <a:ext cx="4713917" cy="476528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4178197F-4727-4D2D-B92D-F5B6B123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950" y="6294692"/>
            <a:ext cx="5368050" cy="26962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34F874-6CF1-43B1-B317-84BA7A0DD8AF}"/>
              </a:ext>
            </a:extLst>
          </p:cNvPr>
          <p:cNvSpPr txBox="1"/>
          <p:nvPr/>
        </p:nvSpPr>
        <p:spPr>
          <a:xfrm>
            <a:off x="6912097" y="6455084"/>
            <a:ext cx="14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9F5BD4-E633-4DAF-9A41-5F3D00F7F4F1}"/>
              </a:ext>
            </a:extLst>
          </p:cNvPr>
          <p:cNvSpPr txBox="1"/>
          <p:nvPr/>
        </p:nvSpPr>
        <p:spPr>
          <a:xfrm>
            <a:off x="11572143" y="6488667"/>
            <a:ext cx="61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3657255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695EF-2C70-4CF7-9670-72AFB102D646}"/>
              </a:ext>
            </a:extLst>
          </p:cNvPr>
          <p:cNvSpPr/>
          <p:nvPr/>
        </p:nvSpPr>
        <p:spPr>
          <a:xfrm>
            <a:off x="0" y="6749592"/>
            <a:ext cx="8955464" cy="108407"/>
          </a:xfrm>
          <a:prstGeom prst="rect">
            <a:avLst/>
          </a:prstGeom>
          <a:solidFill>
            <a:srgbClr val="002358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2DE55-8B69-4EB4-A44C-025AFC05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0" y="-29749"/>
            <a:ext cx="12190385" cy="10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D324C-8CAA-4A3B-950F-888724BADD80}"/>
              </a:ext>
            </a:extLst>
          </p:cNvPr>
          <p:cNvSpPr txBox="1"/>
          <p:nvPr/>
        </p:nvSpPr>
        <p:spPr>
          <a:xfrm>
            <a:off x="188684" y="218733"/>
            <a:ext cx="4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Temporal resolution :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C7709-AA92-446D-BE3A-C5567EF18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" y="2143125"/>
            <a:ext cx="113442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30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3892030" y="2733719"/>
            <a:ext cx="501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Satellite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29481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Satellite Data Processing </a:t>
            </a:r>
          </a:p>
        </p:txBody>
      </p:sp>
      <p:pic>
        <p:nvPicPr>
          <p:cNvPr id="171" name="Content Placeholder 7">
            <a:extLst>
              <a:ext uri="{FF2B5EF4-FFF2-40B4-BE49-F238E27FC236}">
                <a16:creationId xmlns:a16="http://schemas.microsoft.com/office/drawing/2014/main" id="{51F5FB49-A1FF-4C9C-9775-B55ACA39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18" y="1272603"/>
            <a:ext cx="8955464" cy="504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27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What is really measured??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2899BB-EAD4-454D-8330-40A485299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24" y="978101"/>
            <a:ext cx="5579241" cy="3600397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A49C04D9-7783-4254-9444-27643715F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068" y="4644738"/>
            <a:ext cx="3276600" cy="14462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Every Object has a temperature &gt; 0 K and should  should emit EM.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 altLang="en-US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08C25CA-7F69-43CC-A82F-CB1DF976C13F}"/>
              </a:ext>
            </a:extLst>
          </p:cNvPr>
          <p:cNvSpPr txBox="1"/>
          <p:nvPr/>
        </p:nvSpPr>
        <p:spPr>
          <a:xfrm>
            <a:off x="9836256" y="1536174"/>
            <a:ext cx="20487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EMW can be :</a:t>
            </a: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Emitted </a:t>
            </a: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Scattered </a:t>
            </a: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Reflected </a:t>
            </a: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Transmitted</a:t>
            </a: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Absorbed</a:t>
            </a: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BCA27E45-D356-4108-A181-161F3AB68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825" y="4374422"/>
            <a:ext cx="1209356" cy="1209356"/>
          </a:xfrm>
          <a:prstGeom prst="rect">
            <a:avLst/>
          </a:prstGeom>
        </p:spPr>
      </p:pic>
      <p:pic>
        <p:nvPicPr>
          <p:cNvPr id="178" name="Picture 4" descr="Sun icons | Canva">
            <a:extLst>
              <a:ext uri="{FF2B5EF4-FFF2-40B4-BE49-F238E27FC236}">
                <a16:creationId xmlns:a16="http://schemas.microsoft.com/office/drawing/2014/main" id="{903962FC-439C-41D4-BE29-ED1845AE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14" y="197091"/>
            <a:ext cx="15049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6" descr="These are our top space images of all time">
            <a:extLst>
              <a:ext uri="{FF2B5EF4-FFF2-40B4-BE49-F238E27FC236}">
                <a16:creationId xmlns:a16="http://schemas.microsoft.com/office/drawing/2014/main" id="{D4C7D248-471A-431A-807F-2D7D2B0BC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r="15379"/>
          <a:stretch/>
        </p:blipFill>
        <p:spPr bwMode="auto">
          <a:xfrm>
            <a:off x="9473806" y="4400335"/>
            <a:ext cx="1209357" cy="9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8" descr="16,400+ Hand Xray Stock Photos, Pictures &amp; Royalty-Free ...">
            <a:extLst>
              <a:ext uri="{FF2B5EF4-FFF2-40B4-BE49-F238E27FC236}">
                <a16:creationId xmlns:a16="http://schemas.microsoft.com/office/drawing/2014/main" id="{E69991C8-59FA-4675-A444-029EE200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825" y="5635903"/>
            <a:ext cx="1209356" cy="114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0" descr="Seeing into the Future of Infrared Detectors | News &amp; Events ...">
            <a:extLst>
              <a:ext uri="{FF2B5EF4-FFF2-40B4-BE49-F238E27FC236}">
                <a16:creationId xmlns:a16="http://schemas.microsoft.com/office/drawing/2014/main" id="{DB762AC7-10B8-4490-BBE0-354F7DFC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806" y="5408583"/>
            <a:ext cx="1209357" cy="138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67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 autoUpdateAnimBg="0"/>
      <p:bldP spid="17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0D3FEC-4DD7-4E1B-AC46-D7A95EFBC0C4}"/>
              </a:ext>
            </a:extLst>
          </p:cNvPr>
          <p:cNvCxnSpPr>
            <a:cxnSpLocks/>
          </p:cNvCxnSpPr>
          <p:nvPr/>
        </p:nvCxnSpPr>
        <p:spPr bwMode="auto">
          <a:xfrm>
            <a:off x="6867857" y="488277"/>
            <a:ext cx="2491409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07E075F-8CE3-44C9-B859-37B6D7D248B8}"/>
              </a:ext>
            </a:extLst>
          </p:cNvPr>
          <p:cNvSpPr txBox="1"/>
          <p:nvPr/>
        </p:nvSpPr>
        <p:spPr>
          <a:xfrm>
            <a:off x="7437700" y="88167"/>
            <a:ext cx="2173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10.8 um sensor </a:t>
            </a:r>
          </a:p>
        </p:txBody>
      </p:sp>
      <p:pic>
        <p:nvPicPr>
          <p:cNvPr id="4098" name="Picture 2" descr="Cumulonimbus」の写真素材 | 187,620件の無料イラスト画像 | Adobe Stock">
            <a:extLst>
              <a:ext uri="{FF2B5EF4-FFF2-40B4-BE49-F238E27FC236}">
                <a16:creationId xmlns:a16="http://schemas.microsoft.com/office/drawing/2014/main" id="{BAEBE424-0BDF-46F1-9BDB-4E2C497A8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8"/>
          <a:stretch/>
        </p:blipFill>
        <p:spPr bwMode="auto">
          <a:xfrm>
            <a:off x="3583488" y="2195204"/>
            <a:ext cx="8470581" cy="37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27F28E-36DF-4E99-8578-44E496168D22}"/>
              </a:ext>
            </a:extLst>
          </p:cNvPr>
          <p:cNvCxnSpPr/>
          <p:nvPr/>
        </p:nvCxnSpPr>
        <p:spPr bwMode="auto">
          <a:xfrm flipV="1">
            <a:off x="8388624" y="1158391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85E5CC-2E97-4F8D-B903-761EB9A851B5}"/>
              </a:ext>
            </a:extLst>
          </p:cNvPr>
          <p:cNvCxnSpPr/>
          <p:nvPr/>
        </p:nvCxnSpPr>
        <p:spPr bwMode="auto">
          <a:xfrm flipV="1">
            <a:off x="8541024" y="1158390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332823-D924-479F-B1E1-1095C52138BF}"/>
              </a:ext>
            </a:extLst>
          </p:cNvPr>
          <p:cNvCxnSpPr/>
          <p:nvPr/>
        </p:nvCxnSpPr>
        <p:spPr bwMode="auto">
          <a:xfrm flipV="1">
            <a:off x="8719928" y="1158390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926DFB-2D2C-450A-ACFD-8DA66E3AE758}"/>
              </a:ext>
            </a:extLst>
          </p:cNvPr>
          <p:cNvCxnSpPr/>
          <p:nvPr/>
        </p:nvCxnSpPr>
        <p:spPr bwMode="auto">
          <a:xfrm flipV="1">
            <a:off x="4658137" y="3735939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8BA8F2-1786-4FE2-8BD3-E230F1A535EA}"/>
              </a:ext>
            </a:extLst>
          </p:cNvPr>
          <p:cNvCxnSpPr/>
          <p:nvPr/>
        </p:nvCxnSpPr>
        <p:spPr bwMode="auto">
          <a:xfrm flipV="1">
            <a:off x="4810537" y="3735938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F8FF7A-3AC3-47C4-9E53-2A73A531060D}"/>
              </a:ext>
            </a:extLst>
          </p:cNvPr>
          <p:cNvCxnSpPr/>
          <p:nvPr/>
        </p:nvCxnSpPr>
        <p:spPr bwMode="auto">
          <a:xfrm flipV="1">
            <a:off x="4989441" y="3735938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784AC4-049E-4563-965A-C4B36F003F15}"/>
              </a:ext>
            </a:extLst>
          </p:cNvPr>
          <p:cNvCxnSpPr/>
          <p:nvPr/>
        </p:nvCxnSpPr>
        <p:spPr bwMode="auto">
          <a:xfrm flipV="1">
            <a:off x="5161720" y="3735939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531DB9-F0D7-41F7-A46A-831EBA0BEEE4}"/>
              </a:ext>
            </a:extLst>
          </p:cNvPr>
          <p:cNvCxnSpPr/>
          <p:nvPr/>
        </p:nvCxnSpPr>
        <p:spPr bwMode="auto">
          <a:xfrm flipV="1">
            <a:off x="5314120" y="3735938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551FA1-877D-4E43-8664-FC131FB6F0FC}"/>
              </a:ext>
            </a:extLst>
          </p:cNvPr>
          <p:cNvCxnSpPr/>
          <p:nvPr/>
        </p:nvCxnSpPr>
        <p:spPr bwMode="auto">
          <a:xfrm flipV="1">
            <a:off x="5493024" y="3735938"/>
            <a:ext cx="0" cy="119583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A0DEB11-3DF3-4513-BDC2-F221DA8DD9ED}"/>
              </a:ext>
            </a:extLst>
          </p:cNvPr>
          <p:cNvSpPr/>
          <p:nvPr/>
        </p:nvSpPr>
        <p:spPr bwMode="auto">
          <a:xfrm>
            <a:off x="7808841" y="2368561"/>
            <a:ext cx="1464366" cy="477079"/>
          </a:xfrm>
          <a:prstGeom prst="round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ＭＳ Ｐゴシック" pitchFamily="32" charset="-128"/>
              </a:rPr>
              <a:t>Cold Surface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43D49A-8E7B-4F5C-9AF1-CC2BBB4968E2}"/>
              </a:ext>
            </a:extLst>
          </p:cNvPr>
          <p:cNvSpPr/>
          <p:nvPr/>
        </p:nvSpPr>
        <p:spPr bwMode="auto">
          <a:xfrm>
            <a:off x="4429537" y="5026512"/>
            <a:ext cx="1464366" cy="47707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ＭＳ Ｐゴシック" pitchFamily="32" charset="-128"/>
              </a:rPr>
              <a:t>Hot Surface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47D2A3-4858-4E51-9332-D7F4C63FF016}"/>
              </a:ext>
            </a:extLst>
          </p:cNvPr>
          <p:cNvSpPr txBox="1"/>
          <p:nvPr/>
        </p:nvSpPr>
        <p:spPr>
          <a:xfrm>
            <a:off x="8905457" y="1481386"/>
            <a:ext cx="45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 radiation Intensity \ </a:t>
            </a:r>
          </a:p>
          <a:p>
            <a:r>
              <a:rPr lang="en-US" b="1" dirty="0"/>
              <a:t>smaller number of photons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661829-B13B-4BA1-9595-EA1AC91AFC9F}"/>
              </a:ext>
            </a:extLst>
          </p:cNvPr>
          <p:cNvSpPr txBox="1"/>
          <p:nvPr/>
        </p:nvSpPr>
        <p:spPr>
          <a:xfrm>
            <a:off x="6129126" y="5099518"/>
            <a:ext cx="31440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Higher radiation Intensity \</a:t>
            </a:r>
          </a:p>
          <a:p>
            <a:r>
              <a:rPr lang="en-US" b="1" dirty="0"/>
              <a:t> larger number of photons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3422D8E-AECA-4D43-AEAA-91BEFF44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426" y="301383"/>
            <a:ext cx="4916141" cy="28305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D5F738-5C71-4DC8-9A9B-1618E4BD2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065" y="2855067"/>
            <a:ext cx="1836579" cy="17527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D3B1740-A21C-427B-90F7-BBAAA4B4B0A1}"/>
              </a:ext>
            </a:extLst>
          </p:cNvPr>
          <p:cNvSpPr txBox="1"/>
          <p:nvPr/>
        </p:nvSpPr>
        <p:spPr>
          <a:xfrm>
            <a:off x="262596" y="2950603"/>
            <a:ext cx="406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BE438F-AAFD-4843-9C92-61F80170C196}"/>
              </a:ext>
            </a:extLst>
          </p:cNvPr>
          <p:cNvSpPr txBox="1"/>
          <p:nvPr/>
        </p:nvSpPr>
        <p:spPr>
          <a:xfrm>
            <a:off x="193840" y="585546"/>
            <a:ext cx="5208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-70  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42734-3CA5-4231-A115-B6E10F27326E}"/>
              </a:ext>
            </a:extLst>
          </p:cNvPr>
          <p:cNvGrpSpPr/>
          <p:nvPr/>
        </p:nvGrpSpPr>
        <p:grpSpPr>
          <a:xfrm>
            <a:off x="759993" y="257312"/>
            <a:ext cx="176295" cy="2924122"/>
            <a:chOff x="580548" y="113390"/>
            <a:chExt cx="232364" cy="3352180"/>
          </a:xfrm>
        </p:grpSpPr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537C895F-8E1B-45EE-9220-06A7EB838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79360" y="1673298"/>
              <a:ext cx="3352180" cy="23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222E8FB-0805-4D01-9260-6719EE76F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84131" y="269446"/>
              <a:ext cx="225198" cy="7050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5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B9B835A7-600B-4D6F-8A00-CD98257CA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48" y="1534257"/>
            <a:ext cx="10069192" cy="434970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26867BC-0C15-4C7B-A924-F1F5CD64A28B}"/>
              </a:ext>
            </a:extLst>
          </p:cNvPr>
          <p:cNvSpPr/>
          <p:nvPr/>
        </p:nvSpPr>
        <p:spPr>
          <a:xfrm>
            <a:off x="4673048" y="5904963"/>
            <a:ext cx="33369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Credit: </a:t>
            </a:r>
            <a:r>
              <a:rPr lang="en-US" sz="1200" dirty="0"/>
              <a:t>https://tinyurl.com/HEISatelliteWorkshop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F2B282-336E-42BC-892F-E7E3215E45D1}"/>
              </a:ext>
            </a:extLst>
          </p:cNvPr>
          <p:cNvSpPr txBox="1"/>
          <p:nvPr/>
        </p:nvSpPr>
        <p:spPr>
          <a:xfrm>
            <a:off x="774715" y="501134"/>
            <a:ext cx="752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radiation: From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 , Earth’s Atmosphere and other earth Systems  and from Everywhere in the Space 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740948-F270-4B3F-9A26-06DDE8B4BBA2}"/>
              </a:ext>
            </a:extLst>
          </p:cNvPr>
          <p:cNvSpPr txBox="1"/>
          <p:nvPr/>
        </p:nvSpPr>
        <p:spPr>
          <a:xfrm>
            <a:off x="560211" y="4495800"/>
            <a:ext cx="1762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Average Global Temperature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15 C </a:t>
            </a:r>
          </a:p>
        </p:txBody>
      </p:sp>
      <p:pic>
        <p:nvPicPr>
          <p:cNvPr id="4098" name="Picture 2" descr="Full-sky image derived from nine years' WMAP data">
            <a:extLst>
              <a:ext uri="{FF2B5EF4-FFF2-40B4-BE49-F238E27FC236}">
                <a16:creationId xmlns:a16="http://schemas.microsoft.com/office/drawing/2014/main" id="{6B1A0D0E-57E4-49D2-80C9-7B7176CF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872" y="501134"/>
            <a:ext cx="3585882" cy="17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3DF567-D6DA-41CC-B7E0-84E801D139BB}"/>
              </a:ext>
            </a:extLst>
          </p:cNvPr>
          <p:cNvSpPr/>
          <p:nvPr/>
        </p:nvSpPr>
        <p:spPr>
          <a:xfrm>
            <a:off x="8693405" y="131802"/>
            <a:ext cx="3301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01418"/>
                </a:solidFill>
                <a:latin typeface="Linux Libertine"/>
              </a:rPr>
              <a:t>Cosmic background radiation</a:t>
            </a:r>
            <a:endParaRPr lang="en-US" b="1" i="0" dirty="0">
              <a:solidFill>
                <a:srgbClr val="101418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29766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E5B85A9B-759A-4E4B-8C3B-DC139E44F375}"/>
              </a:ext>
            </a:extLst>
          </p:cNvPr>
          <p:cNvGrpSpPr/>
          <p:nvPr/>
        </p:nvGrpSpPr>
        <p:grpSpPr>
          <a:xfrm flipV="1">
            <a:off x="8201243" y="5727586"/>
            <a:ext cx="3853897" cy="982937"/>
            <a:chOff x="5290103" y="-2638"/>
            <a:chExt cx="3853897" cy="107533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3ADB55-5AFB-48DF-8FA0-59010D1C79D1}"/>
                </a:ext>
              </a:extLst>
            </p:cNvPr>
            <p:cNvGrpSpPr/>
            <p:nvPr/>
          </p:nvGrpSpPr>
          <p:grpSpPr>
            <a:xfrm>
              <a:off x="5290103" y="-2638"/>
              <a:ext cx="3853897" cy="1075336"/>
              <a:chOff x="5291402" y="1596"/>
              <a:chExt cx="3853897" cy="1075336"/>
            </a:xfrm>
          </p:grpSpPr>
          <p:sp>
            <p:nvSpPr>
              <p:cNvPr id="97" name="Isosceles Triangle 96">
                <a:extLst>
                  <a:ext uri="{FF2B5EF4-FFF2-40B4-BE49-F238E27FC236}">
                    <a16:creationId xmlns:a16="http://schemas.microsoft.com/office/drawing/2014/main" id="{79E5BEFC-4B0D-4B51-9EAB-BCE4F2FE7B5F}"/>
                  </a:ext>
                </a:extLst>
              </p:cNvPr>
              <p:cNvSpPr/>
              <p:nvPr/>
            </p:nvSpPr>
            <p:spPr>
              <a:xfrm rot="5400000">
                <a:off x="6507007" y="431240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Isosceles Triangle 97">
                <a:extLst>
                  <a:ext uri="{FF2B5EF4-FFF2-40B4-BE49-F238E27FC236}">
                    <a16:creationId xmlns:a16="http://schemas.microsoft.com/office/drawing/2014/main" id="{7FCB4CCB-00D5-4D99-AC65-DC97D45C78A6}"/>
                  </a:ext>
                </a:extLst>
              </p:cNvPr>
              <p:cNvSpPr/>
              <p:nvPr/>
            </p:nvSpPr>
            <p:spPr>
              <a:xfrm rot="5400000">
                <a:off x="6740708" y="14946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Isosceles Triangle 98">
                <a:extLst>
                  <a:ext uri="{FF2B5EF4-FFF2-40B4-BE49-F238E27FC236}">
                    <a16:creationId xmlns:a16="http://schemas.microsoft.com/office/drawing/2014/main" id="{8808DCB1-B72A-4335-B4E0-851E5833C691}"/>
                  </a:ext>
                </a:extLst>
              </p:cNvPr>
              <p:cNvSpPr/>
              <p:nvPr/>
            </p:nvSpPr>
            <p:spPr>
              <a:xfrm rot="5400000">
                <a:off x="6753509" y="304990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Isosceles Triangle 99">
                <a:extLst>
                  <a:ext uri="{FF2B5EF4-FFF2-40B4-BE49-F238E27FC236}">
                    <a16:creationId xmlns:a16="http://schemas.microsoft.com/office/drawing/2014/main" id="{AAF88C77-B2E9-4A67-AD9E-95F840AD7CD0}"/>
                  </a:ext>
                </a:extLst>
              </p:cNvPr>
              <p:cNvSpPr/>
              <p:nvPr/>
            </p:nvSpPr>
            <p:spPr>
              <a:xfrm rot="5400000">
                <a:off x="6986819" y="154609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Isosceles Triangle 100">
                <a:extLst>
                  <a:ext uri="{FF2B5EF4-FFF2-40B4-BE49-F238E27FC236}">
                    <a16:creationId xmlns:a16="http://schemas.microsoft.com/office/drawing/2014/main" id="{2634D197-76B5-407F-B615-6095E75B14F2}"/>
                  </a:ext>
                </a:extLst>
              </p:cNvPr>
              <p:cNvSpPr/>
              <p:nvPr/>
            </p:nvSpPr>
            <p:spPr>
              <a:xfrm rot="5400000">
                <a:off x="6250942" y="23067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61CC3064-870A-46EC-A649-C1A96049A8FE}"/>
                  </a:ext>
                </a:extLst>
              </p:cNvPr>
              <p:cNvSpPr/>
              <p:nvPr/>
            </p:nvSpPr>
            <p:spPr>
              <a:xfrm rot="5400000">
                <a:off x="5753775" y="288840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Isosceles Triangle 102">
                <a:extLst>
                  <a:ext uri="{FF2B5EF4-FFF2-40B4-BE49-F238E27FC236}">
                    <a16:creationId xmlns:a16="http://schemas.microsoft.com/office/drawing/2014/main" id="{4F8DC9A6-956E-491D-B6BE-183153E8D764}"/>
                  </a:ext>
                </a:extLst>
              </p:cNvPr>
              <p:cNvSpPr/>
              <p:nvPr/>
            </p:nvSpPr>
            <p:spPr>
              <a:xfrm rot="5400000">
                <a:off x="5760138" y="19639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Isosceles Triangle 103">
                <a:extLst>
                  <a:ext uri="{FF2B5EF4-FFF2-40B4-BE49-F238E27FC236}">
                    <a16:creationId xmlns:a16="http://schemas.microsoft.com/office/drawing/2014/main" id="{819B6361-FB36-4F79-8B92-57721DE1FB03}"/>
                  </a:ext>
                </a:extLst>
              </p:cNvPr>
              <p:cNvSpPr/>
              <p:nvPr/>
            </p:nvSpPr>
            <p:spPr>
              <a:xfrm rot="5400000">
                <a:off x="5521494" y="155016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Isosceles Triangle 104">
                <a:extLst>
                  <a:ext uri="{FF2B5EF4-FFF2-40B4-BE49-F238E27FC236}">
                    <a16:creationId xmlns:a16="http://schemas.microsoft.com/office/drawing/2014/main" id="{6CCD55DE-9A3D-4F7A-83A3-3214F94A5E71}"/>
                  </a:ext>
                </a:extLst>
              </p:cNvPr>
              <p:cNvSpPr/>
              <p:nvPr/>
            </p:nvSpPr>
            <p:spPr>
              <a:xfrm rot="5400000">
                <a:off x="7232930" y="291633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762039B6-D577-4FC4-B50D-15FCB7A39A77}"/>
                  </a:ext>
                </a:extLst>
              </p:cNvPr>
              <p:cNvSpPr/>
              <p:nvPr/>
            </p:nvSpPr>
            <p:spPr>
              <a:xfrm rot="5400000">
                <a:off x="7236310" y="17058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Isosceles Triangle 106">
                <a:extLst>
                  <a:ext uri="{FF2B5EF4-FFF2-40B4-BE49-F238E27FC236}">
                    <a16:creationId xmlns:a16="http://schemas.microsoft.com/office/drawing/2014/main" id="{1BED7565-3E09-4D40-B0EA-E42195D5A2BE}"/>
                  </a:ext>
                </a:extLst>
              </p:cNvPr>
              <p:cNvSpPr/>
              <p:nvPr/>
            </p:nvSpPr>
            <p:spPr>
              <a:xfrm rot="5400000">
                <a:off x="7469321" y="154607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Isosceles Triangle 107">
                <a:extLst>
                  <a:ext uri="{FF2B5EF4-FFF2-40B4-BE49-F238E27FC236}">
                    <a16:creationId xmlns:a16="http://schemas.microsoft.com/office/drawing/2014/main" id="{83C0EA17-9FAE-44A9-83B2-316E5E8FE8F2}"/>
                  </a:ext>
                </a:extLst>
              </p:cNvPr>
              <p:cNvSpPr/>
              <p:nvPr/>
            </p:nvSpPr>
            <p:spPr>
              <a:xfrm rot="5400000">
                <a:off x="7473758" y="429882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Isosceles Triangle 108">
                <a:extLst>
                  <a:ext uri="{FF2B5EF4-FFF2-40B4-BE49-F238E27FC236}">
                    <a16:creationId xmlns:a16="http://schemas.microsoft.com/office/drawing/2014/main" id="{52BE540C-D53D-43B4-8AB8-68B609A871DE}"/>
                  </a:ext>
                </a:extLst>
              </p:cNvPr>
              <p:cNvSpPr/>
              <p:nvPr/>
            </p:nvSpPr>
            <p:spPr>
              <a:xfrm rot="5400000">
                <a:off x="7710149" y="291632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Isosceles Triangle 109">
                <a:extLst>
                  <a:ext uri="{FF2B5EF4-FFF2-40B4-BE49-F238E27FC236}">
                    <a16:creationId xmlns:a16="http://schemas.microsoft.com/office/drawing/2014/main" id="{61366689-588D-42CF-8EFB-44ABCF09F01E}"/>
                  </a:ext>
                </a:extLst>
              </p:cNvPr>
              <p:cNvSpPr/>
              <p:nvPr/>
            </p:nvSpPr>
            <p:spPr>
              <a:xfrm rot="5400000">
                <a:off x="7711522" y="16969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Isosceles Triangle 110">
                <a:extLst>
                  <a:ext uri="{FF2B5EF4-FFF2-40B4-BE49-F238E27FC236}">
                    <a16:creationId xmlns:a16="http://schemas.microsoft.com/office/drawing/2014/main" id="{1FB59B12-9C98-4972-B9D6-9FAFE4B87B4F}"/>
                  </a:ext>
                </a:extLst>
              </p:cNvPr>
              <p:cNvSpPr/>
              <p:nvPr/>
            </p:nvSpPr>
            <p:spPr>
              <a:xfrm rot="5400000">
                <a:off x="7950977" y="429882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280FF733-14B7-49B8-860F-064E97BE5CF0}"/>
                  </a:ext>
                </a:extLst>
              </p:cNvPr>
              <p:cNvSpPr/>
              <p:nvPr/>
            </p:nvSpPr>
            <p:spPr>
              <a:xfrm rot="5400000">
                <a:off x="7950978" y="702933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Isosceles Triangle 112">
                <a:extLst>
                  <a:ext uri="{FF2B5EF4-FFF2-40B4-BE49-F238E27FC236}">
                    <a16:creationId xmlns:a16="http://schemas.microsoft.com/office/drawing/2014/main" id="{4848E6C5-6F91-4F9E-BE25-2A5DC82660D7}"/>
                  </a:ext>
                </a:extLst>
              </p:cNvPr>
              <p:cNvSpPr/>
              <p:nvPr/>
            </p:nvSpPr>
            <p:spPr>
              <a:xfrm rot="5400000">
                <a:off x="7951182" y="153652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6B1E9044-2152-4E47-8E4C-0DE234E70FF8}"/>
                  </a:ext>
                </a:extLst>
              </p:cNvPr>
              <p:cNvSpPr/>
              <p:nvPr/>
            </p:nvSpPr>
            <p:spPr>
              <a:xfrm rot="5400000">
                <a:off x="8191806" y="567466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Isosceles Triangle 114">
                <a:extLst>
                  <a:ext uri="{FF2B5EF4-FFF2-40B4-BE49-F238E27FC236}">
                    <a16:creationId xmlns:a16="http://schemas.microsoft.com/office/drawing/2014/main" id="{49C3AA52-461F-4082-8F59-1D4E0578E780}"/>
                  </a:ext>
                </a:extLst>
              </p:cNvPr>
              <p:cNvSpPr/>
              <p:nvPr/>
            </p:nvSpPr>
            <p:spPr>
              <a:xfrm rot="5400000">
                <a:off x="8191806" y="291631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Isosceles Triangle 115">
                <a:extLst>
                  <a:ext uri="{FF2B5EF4-FFF2-40B4-BE49-F238E27FC236}">
                    <a16:creationId xmlns:a16="http://schemas.microsoft.com/office/drawing/2014/main" id="{DE4C1859-2A8F-4A29-BCE3-F5894C286D1C}"/>
                  </a:ext>
                </a:extLst>
              </p:cNvPr>
              <p:cNvSpPr/>
              <p:nvPr/>
            </p:nvSpPr>
            <p:spPr>
              <a:xfrm rot="5400000">
                <a:off x="8428197" y="429882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Isosceles Triangle 116">
                <a:extLst>
                  <a:ext uri="{FF2B5EF4-FFF2-40B4-BE49-F238E27FC236}">
                    <a16:creationId xmlns:a16="http://schemas.microsoft.com/office/drawing/2014/main" id="{3D6CE75D-7F5A-4093-95ED-681F90D2E9CF}"/>
                  </a:ext>
                </a:extLst>
              </p:cNvPr>
              <p:cNvSpPr/>
              <p:nvPr/>
            </p:nvSpPr>
            <p:spPr>
              <a:xfrm rot="5400000">
                <a:off x="8431923" y="702932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Isosceles Triangle 117">
                <a:extLst>
                  <a:ext uri="{FF2B5EF4-FFF2-40B4-BE49-F238E27FC236}">
                    <a16:creationId xmlns:a16="http://schemas.microsoft.com/office/drawing/2014/main" id="{93FF762C-61BC-4F5E-AC18-EC765FDC7175}"/>
                  </a:ext>
                </a:extLst>
              </p:cNvPr>
              <p:cNvSpPr/>
              <p:nvPr/>
            </p:nvSpPr>
            <p:spPr>
              <a:xfrm rot="5400000">
                <a:off x="8672040" y="842440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Isosceles Triangle 118">
                <a:extLst>
                  <a:ext uri="{FF2B5EF4-FFF2-40B4-BE49-F238E27FC236}">
                    <a16:creationId xmlns:a16="http://schemas.microsoft.com/office/drawing/2014/main" id="{DB5A0E4E-2D55-44BD-91F2-E6DC56153A74}"/>
                  </a:ext>
                </a:extLst>
              </p:cNvPr>
              <p:cNvSpPr/>
              <p:nvPr/>
            </p:nvSpPr>
            <p:spPr>
              <a:xfrm rot="5400000">
                <a:off x="8664588" y="291631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Isosceles Triangle 119">
                <a:extLst>
                  <a:ext uri="{FF2B5EF4-FFF2-40B4-BE49-F238E27FC236}">
                    <a16:creationId xmlns:a16="http://schemas.microsoft.com/office/drawing/2014/main" id="{65CCAEEF-87DC-4484-AC84-D7FB709E45F8}"/>
                  </a:ext>
                </a:extLst>
              </p:cNvPr>
              <p:cNvSpPr/>
              <p:nvPr/>
            </p:nvSpPr>
            <p:spPr>
              <a:xfrm rot="5400000">
                <a:off x="8664588" y="567035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Isosceles Triangle 120">
                <a:extLst>
                  <a:ext uri="{FF2B5EF4-FFF2-40B4-BE49-F238E27FC236}">
                    <a16:creationId xmlns:a16="http://schemas.microsoft.com/office/drawing/2014/main" id="{CF62120E-C47E-41DA-82F2-759C7BB533C8}"/>
                  </a:ext>
                </a:extLst>
              </p:cNvPr>
              <p:cNvSpPr/>
              <p:nvPr/>
            </p:nvSpPr>
            <p:spPr>
              <a:xfrm rot="5400000">
                <a:off x="8431923" y="153652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Isosceles Triangle 121">
                <a:extLst>
                  <a:ext uri="{FF2B5EF4-FFF2-40B4-BE49-F238E27FC236}">
                    <a16:creationId xmlns:a16="http://schemas.microsoft.com/office/drawing/2014/main" id="{331B6E9F-4469-4B96-AD18-85D2C09178E0}"/>
                  </a:ext>
                </a:extLst>
              </p:cNvPr>
              <p:cNvSpPr/>
              <p:nvPr/>
            </p:nvSpPr>
            <p:spPr>
              <a:xfrm rot="5400000">
                <a:off x="8668428" y="12201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350371FC-862F-4A23-A64A-A96DB458AF21}"/>
                  </a:ext>
                </a:extLst>
              </p:cNvPr>
              <p:cNvSpPr/>
              <p:nvPr/>
            </p:nvSpPr>
            <p:spPr>
              <a:xfrm rot="5400000">
                <a:off x="8905416" y="426665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Isosceles Triangle 123">
                <a:extLst>
                  <a:ext uri="{FF2B5EF4-FFF2-40B4-BE49-F238E27FC236}">
                    <a16:creationId xmlns:a16="http://schemas.microsoft.com/office/drawing/2014/main" id="{5447E2BF-0B5F-4162-9A78-423974953175}"/>
                  </a:ext>
                </a:extLst>
              </p:cNvPr>
              <p:cNvSpPr/>
              <p:nvPr/>
            </p:nvSpPr>
            <p:spPr>
              <a:xfrm rot="5400000">
                <a:off x="8904705" y="702932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Isosceles Triangle 124">
                <a:extLst>
                  <a:ext uri="{FF2B5EF4-FFF2-40B4-BE49-F238E27FC236}">
                    <a16:creationId xmlns:a16="http://schemas.microsoft.com/office/drawing/2014/main" id="{370BDAEE-428A-439A-A6D0-0B43360185E9}"/>
                  </a:ext>
                </a:extLst>
              </p:cNvPr>
              <p:cNvSpPr/>
              <p:nvPr/>
            </p:nvSpPr>
            <p:spPr>
              <a:xfrm rot="5400000">
                <a:off x="8902598" y="149335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Isosceles Triangle 125">
                <a:extLst>
                  <a:ext uri="{FF2B5EF4-FFF2-40B4-BE49-F238E27FC236}">
                    <a16:creationId xmlns:a16="http://schemas.microsoft.com/office/drawing/2014/main" id="{64E7A9E4-5CB1-4920-999D-2F772D70B6C5}"/>
                  </a:ext>
                </a:extLst>
              </p:cNvPr>
              <p:cNvSpPr/>
              <p:nvPr/>
            </p:nvSpPr>
            <p:spPr>
              <a:xfrm rot="16200000">
                <a:off x="8909508" y="17058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Isosceles Triangle 126">
                <a:extLst>
                  <a:ext uri="{FF2B5EF4-FFF2-40B4-BE49-F238E27FC236}">
                    <a16:creationId xmlns:a16="http://schemas.microsoft.com/office/drawing/2014/main" id="{AD67B21A-09F1-448E-AF78-72B8976FB65F}"/>
                  </a:ext>
                </a:extLst>
              </p:cNvPr>
              <p:cNvSpPr/>
              <p:nvPr/>
            </p:nvSpPr>
            <p:spPr>
              <a:xfrm rot="16200000">
                <a:off x="8910807" y="291879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66EB7C3C-AA32-4830-941E-B0936C65C7E8}"/>
                  </a:ext>
                </a:extLst>
              </p:cNvPr>
              <p:cNvSpPr/>
              <p:nvPr/>
            </p:nvSpPr>
            <p:spPr>
              <a:xfrm rot="16200000">
                <a:off x="8909508" y="565861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CAD56657-0031-4AE6-9F1E-78D306A9CAF9}"/>
                  </a:ext>
                </a:extLst>
              </p:cNvPr>
              <p:cNvSpPr/>
              <p:nvPr/>
            </p:nvSpPr>
            <p:spPr>
              <a:xfrm rot="16200000">
                <a:off x="8909141" y="836272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Isosceles Triangle 129">
                <a:extLst>
                  <a:ext uri="{FF2B5EF4-FFF2-40B4-BE49-F238E27FC236}">
                    <a16:creationId xmlns:a16="http://schemas.microsoft.com/office/drawing/2014/main" id="{4F76DED9-7F19-40FE-B217-CA564F79C42D}"/>
                  </a:ext>
                </a:extLst>
              </p:cNvPr>
              <p:cNvSpPr/>
              <p:nvPr/>
            </p:nvSpPr>
            <p:spPr>
              <a:xfrm rot="16200000">
                <a:off x="8664587" y="426665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Isosceles Triangle 130">
                <a:extLst>
                  <a:ext uri="{FF2B5EF4-FFF2-40B4-BE49-F238E27FC236}">
                    <a16:creationId xmlns:a16="http://schemas.microsoft.com/office/drawing/2014/main" id="{4D241445-F4B1-4D83-8878-68772D0D853D}"/>
                  </a:ext>
                </a:extLst>
              </p:cNvPr>
              <p:cNvSpPr/>
              <p:nvPr/>
            </p:nvSpPr>
            <p:spPr>
              <a:xfrm rot="16200000">
                <a:off x="8664587" y="702069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Isosceles Triangle 131">
                <a:extLst>
                  <a:ext uri="{FF2B5EF4-FFF2-40B4-BE49-F238E27FC236}">
                    <a16:creationId xmlns:a16="http://schemas.microsoft.com/office/drawing/2014/main" id="{41B21AA8-4066-4CA3-A45D-F7C18197F16E}"/>
                  </a:ext>
                </a:extLst>
              </p:cNvPr>
              <p:cNvSpPr/>
              <p:nvPr/>
            </p:nvSpPr>
            <p:spPr>
              <a:xfrm rot="16200000">
                <a:off x="8664587" y="153652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8E3D9F67-5BB8-429A-B3DE-9C789AA86F29}"/>
                  </a:ext>
                </a:extLst>
              </p:cNvPr>
              <p:cNvSpPr/>
              <p:nvPr/>
            </p:nvSpPr>
            <p:spPr>
              <a:xfrm rot="16200000">
                <a:off x="8430417" y="15204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Isosceles Triangle 133">
                <a:extLst>
                  <a:ext uri="{FF2B5EF4-FFF2-40B4-BE49-F238E27FC236}">
                    <a16:creationId xmlns:a16="http://schemas.microsoft.com/office/drawing/2014/main" id="{0EC96309-4D42-4475-9DA4-F5CDBA15A8CB}"/>
                  </a:ext>
                </a:extLst>
              </p:cNvPr>
              <p:cNvSpPr/>
              <p:nvPr/>
            </p:nvSpPr>
            <p:spPr>
              <a:xfrm rot="16200000">
                <a:off x="8427831" y="294270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Isosceles Triangle 134">
                <a:extLst>
                  <a:ext uri="{FF2B5EF4-FFF2-40B4-BE49-F238E27FC236}">
                    <a16:creationId xmlns:a16="http://schemas.microsoft.com/office/drawing/2014/main" id="{2A3C66BB-A608-49DA-8A4A-F32293D1BA72}"/>
                  </a:ext>
                </a:extLst>
              </p:cNvPr>
              <p:cNvSpPr/>
              <p:nvPr/>
            </p:nvSpPr>
            <p:spPr>
              <a:xfrm rot="16200000">
                <a:off x="8427831" y="565860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Isosceles Triangle 135">
                <a:extLst>
                  <a:ext uri="{FF2B5EF4-FFF2-40B4-BE49-F238E27FC236}">
                    <a16:creationId xmlns:a16="http://schemas.microsoft.com/office/drawing/2014/main" id="{0733D261-2E90-41F3-A2B0-4361C86EF86E}"/>
                  </a:ext>
                </a:extLst>
              </p:cNvPr>
              <p:cNvSpPr/>
              <p:nvPr/>
            </p:nvSpPr>
            <p:spPr>
              <a:xfrm rot="16200000">
                <a:off x="8434324" y="838055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Isosceles Triangle 136">
                <a:extLst>
                  <a:ext uri="{FF2B5EF4-FFF2-40B4-BE49-F238E27FC236}">
                    <a16:creationId xmlns:a16="http://schemas.microsoft.com/office/drawing/2014/main" id="{6517E563-4BF1-4BF5-BF29-EC90881FB573}"/>
                  </a:ext>
                </a:extLst>
              </p:cNvPr>
              <p:cNvSpPr/>
              <p:nvPr/>
            </p:nvSpPr>
            <p:spPr>
              <a:xfrm rot="16200000">
                <a:off x="8189820" y="149335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Isosceles Triangle 137">
                <a:extLst>
                  <a:ext uri="{FF2B5EF4-FFF2-40B4-BE49-F238E27FC236}">
                    <a16:creationId xmlns:a16="http://schemas.microsoft.com/office/drawing/2014/main" id="{38061F2E-415F-439D-A864-408C07B087C7}"/>
                  </a:ext>
                </a:extLst>
              </p:cNvPr>
              <p:cNvSpPr/>
              <p:nvPr/>
            </p:nvSpPr>
            <p:spPr>
              <a:xfrm rot="16200000">
                <a:off x="8191440" y="426665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Isosceles Triangle 138">
                <a:extLst>
                  <a:ext uri="{FF2B5EF4-FFF2-40B4-BE49-F238E27FC236}">
                    <a16:creationId xmlns:a16="http://schemas.microsoft.com/office/drawing/2014/main" id="{E408F91A-576D-4FDC-89A9-0A69C55A8F79}"/>
                  </a:ext>
                </a:extLst>
              </p:cNvPr>
              <p:cNvSpPr/>
              <p:nvPr/>
            </p:nvSpPr>
            <p:spPr>
              <a:xfrm rot="16200000">
                <a:off x="7950978" y="836272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Isosceles Triangle 139">
                <a:extLst>
                  <a:ext uri="{FF2B5EF4-FFF2-40B4-BE49-F238E27FC236}">
                    <a16:creationId xmlns:a16="http://schemas.microsoft.com/office/drawing/2014/main" id="{7FE44D1A-78EF-468F-BF43-4416FB15F48F}"/>
                  </a:ext>
                </a:extLst>
              </p:cNvPr>
              <p:cNvSpPr/>
              <p:nvPr/>
            </p:nvSpPr>
            <p:spPr>
              <a:xfrm rot="16200000">
                <a:off x="7949175" y="294270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Isosceles Triangle 140">
                <a:extLst>
                  <a:ext uri="{FF2B5EF4-FFF2-40B4-BE49-F238E27FC236}">
                    <a16:creationId xmlns:a16="http://schemas.microsoft.com/office/drawing/2014/main" id="{368C3C75-E531-495A-9A48-0D2E4B47FF17}"/>
                  </a:ext>
                </a:extLst>
              </p:cNvPr>
              <p:cNvSpPr/>
              <p:nvPr/>
            </p:nvSpPr>
            <p:spPr>
              <a:xfrm rot="1831314">
                <a:off x="8250167" y="675638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Isosceles Triangle 141">
                <a:extLst>
                  <a:ext uri="{FF2B5EF4-FFF2-40B4-BE49-F238E27FC236}">
                    <a16:creationId xmlns:a16="http://schemas.microsoft.com/office/drawing/2014/main" id="{72065C35-11D3-46CC-AEAF-3158750A4C59}"/>
                  </a:ext>
                </a:extLst>
              </p:cNvPr>
              <p:cNvSpPr/>
              <p:nvPr/>
            </p:nvSpPr>
            <p:spPr>
              <a:xfrm rot="16200000">
                <a:off x="7710044" y="426665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Isosceles Triangle 142">
                <a:extLst>
                  <a:ext uri="{FF2B5EF4-FFF2-40B4-BE49-F238E27FC236}">
                    <a16:creationId xmlns:a16="http://schemas.microsoft.com/office/drawing/2014/main" id="{713E2C52-604C-4E72-8EFF-2318D88730E9}"/>
                  </a:ext>
                </a:extLst>
              </p:cNvPr>
              <p:cNvSpPr/>
              <p:nvPr/>
            </p:nvSpPr>
            <p:spPr>
              <a:xfrm rot="16200000">
                <a:off x="7237768" y="152542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Isosceles Triangle 143">
                <a:extLst>
                  <a:ext uri="{FF2B5EF4-FFF2-40B4-BE49-F238E27FC236}">
                    <a16:creationId xmlns:a16="http://schemas.microsoft.com/office/drawing/2014/main" id="{D19D9279-8481-421D-9549-C6076552DAFA}"/>
                  </a:ext>
                </a:extLst>
              </p:cNvPr>
              <p:cNvSpPr/>
              <p:nvPr/>
            </p:nvSpPr>
            <p:spPr>
              <a:xfrm rot="16200000">
                <a:off x="7710043" y="156599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Isosceles Triangle 144">
                <a:extLst>
                  <a:ext uri="{FF2B5EF4-FFF2-40B4-BE49-F238E27FC236}">
                    <a16:creationId xmlns:a16="http://schemas.microsoft.com/office/drawing/2014/main" id="{290859FD-6EFC-4466-8649-BC8ACF511FC2}"/>
                  </a:ext>
                </a:extLst>
              </p:cNvPr>
              <p:cNvSpPr/>
              <p:nvPr/>
            </p:nvSpPr>
            <p:spPr>
              <a:xfrm rot="16200000">
                <a:off x="7711847" y="702144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Isosceles Triangle 145">
                <a:extLst>
                  <a:ext uri="{FF2B5EF4-FFF2-40B4-BE49-F238E27FC236}">
                    <a16:creationId xmlns:a16="http://schemas.microsoft.com/office/drawing/2014/main" id="{D4AAC310-76B2-4700-8D8B-C4BE62EAFE8C}"/>
                  </a:ext>
                </a:extLst>
              </p:cNvPr>
              <p:cNvSpPr/>
              <p:nvPr/>
            </p:nvSpPr>
            <p:spPr>
              <a:xfrm rot="16200000">
                <a:off x="7472032" y="290006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Isosceles Triangle 146">
                <a:extLst>
                  <a:ext uri="{FF2B5EF4-FFF2-40B4-BE49-F238E27FC236}">
                    <a16:creationId xmlns:a16="http://schemas.microsoft.com/office/drawing/2014/main" id="{12EFFF7F-EEA1-43D2-A27F-16DE1730E86C}"/>
                  </a:ext>
                </a:extLst>
              </p:cNvPr>
              <p:cNvSpPr/>
              <p:nvPr/>
            </p:nvSpPr>
            <p:spPr>
              <a:xfrm rot="16200000">
                <a:off x="7952178" y="565859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Isosceles Triangle 147">
                <a:extLst>
                  <a:ext uri="{FF2B5EF4-FFF2-40B4-BE49-F238E27FC236}">
                    <a16:creationId xmlns:a16="http://schemas.microsoft.com/office/drawing/2014/main" id="{5B958519-14FF-427E-AB2E-01BFCE778B99}"/>
                  </a:ext>
                </a:extLst>
              </p:cNvPr>
              <p:cNvSpPr/>
              <p:nvPr/>
            </p:nvSpPr>
            <p:spPr>
              <a:xfrm rot="16200000">
                <a:off x="7949174" y="12201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Isosceles Triangle 148">
                <a:extLst>
                  <a:ext uri="{FF2B5EF4-FFF2-40B4-BE49-F238E27FC236}">
                    <a16:creationId xmlns:a16="http://schemas.microsoft.com/office/drawing/2014/main" id="{E8B97621-DCC8-494A-98EC-1CF35BA4B1C9}"/>
                  </a:ext>
                </a:extLst>
              </p:cNvPr>
              <p:cNvSpPr/>
              <p:nvPr/>
            </p:nvSpPr>
            <p:spPr>
              <a:xfrm rot="16200000">
                <a:off x="7471884" y="16970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Isosceles Triangle 149">
                <a:extLst>
                  <a:ext uri="{FF2B5EF4-FFF2-40B4-BE49-F238E27FC236}">
                    <a16:creationId xmlns:a16="http://schemas.microsoft.com/office/drawing/2014/main" id="{F17E3AA8-62A2-42D8-AD75-2C035A6CD68E}"/>
                  </a:ext>
                </a:extLst>
              </p:cNvPr>
              <p:cNvSpPr/>
              <p:nvPr/>
            </p:nvSpPr>
            <p:spPr>
              <a:xfrm rot="16200000">
                <a:off x="7000095" y="16970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id="{355BAA89-7E05-4571-8A89-2FE0AA66B9F0}"/>
                  </a:ext>
                </a:extLst>
              </p:cNvPr>
              <p:cNvSpPr/>
              <p:nvPr/>
            </p:nvSpPr>
            <p:spPr>
              <a:xfrm rot="5400000">
                <a:off x="8188526" y="14301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8D50FCF8-E9F9-4391-8D0B-448E29888994}"/>
                  </a:ext>
                </a:extLst>
              </p:cNvPr>
              <p:cNvSpPr/>
              <p:nvPr/>
            </p:nvSpPr>
            <p:spPr>
              <a:xfrm rot="16200000">
                <a:off x="5767232" y="153165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Isosceles Triangle 152">
                <a:extLst>
                  <a:ext uri="{FF2B5EF4-FFF2-40B4-BE49-F238E27FC236}">
                    <a16:creationId xmlns:a16="http://schemas.microsoft.com/office/drawing/2014/main" id="{DDA644BE-0949-43B9-8A13-C78A97A86601}"/>
                  </a:ext>
                </a:extLst>
              </p:cNvPr>
              <p:cNvSpPr/>
              <p:nvPr/>
            </p:nvSpPr>
            <p:spPr>
              <a:xfrm rot="16200000">
                <a:off x="6008275" y="25939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Isosceles Triangle 153">
                <a:extLst>
                  <a:ext uri="{FF2B5EF4-FFF2-40B4-BE49-F238E27FC236}">
                    <a16:creationId xmlns:a16="http://schemas.microsoft.com/office/drawing/2014/main" id="{90C51DAF-1260-43B5-8B01-9EBBE53D408C}"/>
                  </a:ext>
                </a:extLst>
              </p:cNvPr>
              <p:cNvSpPr/>
              <p:nvPr/>
            </p:nvSpPr>
            <p:spPr>
              <a:xfrm rot="16200000">
                <a:off x="5280797" y="155296"/>
                <a:ext cx="245097" cy="223887"/>
              </a:xfrm>
              <a:prstGeom prst="triangle">
                <a:avLst/>
              </a:prstGeom>
              <a:solidFill>
                <a:srgbClr val="637052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424EBF95-2660-4BB5-A429-36F6616ACBD7}"/>
                  </a:ext>
                </a:extLst>
              </p:cNvPr>
              <p:cNvSpPr/>
              <p:nvPr/>
            </p:nvSpPr>
            <p:spPr>
              <a:xfrm rot="16200000">
                <a:off x="5845488" y="-36613"/>
                <a:ext cx="112168" cy="197055"/>
              </a:xfrm>
              <a:prstGeom prst="triangle">
                <a:avLst>
                  <a:gd name="adj" fmla="val 10000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3B78511B-566E-4B7D-871D-93D3B43C9E14}"/>
                  </a:ext>
                </a:extLst>
              </p:cNvPr>
              <p:cNvSpPr/>
              <p:nvPr/>
            </p:nvSpPr>
            <p:spPr>
              <a:xfrm rot="5400000">
                <a:off x="5593447" y="-29982"/>
                <a:ext cx="112168" cy="197055"/>
              </a:xfrm>
              <a:prstGeom prst="triangle">
                <a:avLst>
                  <a:gd name="adj" fmla="val 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6D0BF10E-3645-4E95-AD80-EC2DA3A7A8E0}"/>
                  </a:ext>
                </a:extLst>
              </p:cNvPr>
              <p:cNvSpPr/>
              <p:nvPr/>
            </p:nvSpPr>
            <p:spPr>
              <a:xfrm rot="5400000">
                <a:off x="6067916" y="-30468"/>
                <a:ext cx="112168" cy="197055"/>
              </a:xfrm>
              <a:prstGeom prst="triangle">
                <a:avLst>
                  <a:gd name="adj" fmla="val 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Isosceles Triangle 157">
                <a:extLst>
                  <a:ext uri="{FF2B5EF4-FFF2-40B4-BE49-F238E27FC236}">
                    <a16:creationId xmlns:a16="http://schemas.microsoft.com/office/drawing/2014/main" id="{1EC1D971-E5AC-4224-9ED9-D7CC072B6513}"/>
                  </a:ext>
                </a:extLst>
              </p:cNvPr>
              <p:cNvSpPr/>
              <p:nvPr/>
            </p:nvSpPr>
            <p:spPr>
              <a:xfrm rot="5400000">
                <a:off x="7053283" y="-36080"/>
                <a:ext cx="112168" cy="197055"/>
              </a:xfrm>
              <a:prstGeom prst="triangle">
                <a:avLst>
                  <a:gd name="adj" fmla="val 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Isosceles Triangle 158">
                <a:extLst>
                  <a:ext uri="{FF2B5EF4-FFF2-40B4-BE49-F238E27FC236}">
                    <a16:creationId xmlns:a16="http://schemas.microsoft.com/office/drawing/2014/main" id="{E417680C-8DA4-44CE-9FF3-253736D41098}"/>
                  </a:ext>
                </a:extLst>
              </p:cNvPr>
              <p:cNvSpPr/>
              <p:nvPr/>
            </p:nvSpPr>
            <p:spPr>
              <a:xfrm rot="5400000">
                <a:off x="7526899" y="-36080"/>
                <a:ext cx="112168" cy="197055"/>
              </a:xfrm>
              <a:prstGeom prst="triangle">
                <a:avLst>
                  <a:gd name="adj" fmla="val 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Isosceles Triangle 159">
                <a:extLst>
                  <a:ext uri="{FF2B5EF4-FFF2-40B4-BE49-F238E27FC236}">
                    <a16:creationId xmlns:a16="http://schemas.microsoft.com/office/drawing/2014/main" id="{7EDC4D2A-C412-4CC5-955D-8586F4EDBFEC}"/>
                  </a:ext>
                </a:extLst>
              </p:cNvPr>
              <p:cNvSpPr/>
              <p:nvPr/>
            </p:nvSpPr>
            <p:spPr>
              <a:xfrm rot="5400000">
                <a:off x="8000451" y="-31580"/>
                <a:ext cx="112168" cy="197055"/>
              </a:xfrm>
              <a:prstGeom prst="triangle">
                <a:avLst>
                  <a:gd name="adj" fmla="val 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Isosceles Triangle 160">
                <a:extLst>
                  <a:ext uri="{FF2B5EF4-FFF2-40B4-BE49-F238E27FC236}">
                    <a16:creationId xmlns:a16="http://schemas.microsoft.com/office/drawing/2014/main" id="{ACF259F2-F258-4BC1-B5D2-E75486A5C586}"/>
                  </a:ext>
                </a:extLst>
              </p:cNvPr>
              <p:cNvSpPr/>
              <p:nvPr/>
            </p:nvSpPr>
            <p:spPr>
              <a:xfrm rot="5400000">
                <a:off x="8480405" y="-32833"/>
                <a:ext cx="112168" cy="197055"/>
              </a:xfrm>
              <a:prstGeom prst="triangle">
                <a:avLst>
                  <a:gd name="adj" fmla="val 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Isosceles Triangle 161">
                <a:extLst>
                  <a:ext uri="{FF2B5EF4-FFF2-40B4-BE49-F238E27FC236}">
                    <a16:creationId xmlns:a16="http://schemas.microsoft.com/office/drawing/2014/main" id="{7BAF1B80-4E98-4508-8157-35E0507043AA}"/>
                  </a:ext>
                </a:extLst>
              </p:cNvPr>
              <p:cNvSpPr/>
              <p:nvPr/>
            </p:nvSpPr>
            <p:spPr>
              <a:xfrm rot="5400000">
                <a:off x="8957016" y="-31580"/>
                <a:ext cx="112168" cy="197055"/>
              </a:xfrm>
              <a:prstGeom prst="triangle">
                <a:avLst>
                  <a:gd name="adj" fmla="val 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Isosceles Triangle 162">
                <a:extLst>
                  <a:ext uri="{FF2B5EF4-FFF2-40B4-BE49-F238E27FC236}">
                    <a16:creationId xmlns:a16="http://schemas.microsoft.com/office/drawing/2014/main" id="{47FAA871-1D75-47D7-AA41-9A331E17311D}"/>
                  </a:ext>
                </a:extLst>
              </p:cNvPr>
              <p:cNvSpPr/>
              <p:nvPr/>
            </p:nvSpPr>
            <p:spPr>
              <a:xfrm rot="16200000">
                <a:off x="8751363" y="-32833"/>
                <a:ext cx="112168" cy="197055"/>
              </a:xfrm>
              <a:prstGeom prst="triangle">
                <a:avLst>
                  <a:gd name="adj" fmla="val 10000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Isosceles Triangle 163">
                <a:extLst>
                  <a:ext uri="{FF2B5EF4-FFF2-40B4-BE49-F238E27FC236}">
                    <a16:creationId xmlns:a16="http://schemas.microsoft.com/office/drawing/2014/main" id="{B69CF997-0AAB-442D-A651-693DEBBAC88C}"/>
                  </a:ext>
                </a:extLst>
              </p:cNvPr>
              <p:cNvSpPr/>
              <p:nvPr/>
            </p:nvSpPr>
            <p:spPr>
              <a:xfrm rot="16200000">
                <a:off x="8272399" y="-35776"/>
                <a:ext cx="112168" cy="197055"/>
              </a:xfrm>
              <a:prstGeom prst="triangle">
                <a:avLst>
                  <a:gd name="adj" fmla="val 10000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Isosceles Triangle 164">
                <a:extLst>
                  <a:ext uri="{FF2B5EF4-FFF2-40B4-BE49-F238E27FC236}">
                    <a16:creationId xmlns:a16="http://schemas.microsoft.com/office/drawing/2014/main" id="{56BBA978-CAD9-4BB9-814C-95E851C3E7F1}"/>
                  </a:ext>
                </a:extLst>
              </p:cNvPr>
              <p:cNvSpPr/>
              <p:nvPr/>
            </p:nvSpPr>
            <p:spPr>
              <a:xfrm rot="16200000">
                <a:off x="7792839" y="-36080"/>
                <a:ext cx="112168" cy="197055"/>
              </a:xfrm>
              <a:prstGeom prst="triangle">
                <a:avLst>
                  <a:gd name="adj" fmla="val 10000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Isosceles Triangle 165">
                <a:extLst>
                  <a:ext uri="{FF2B5EF4-FFF2-40B4-BE49-F238E27FC236}">
                    <a16:creationId xmlns:a16="http://schemas.microsoft.com/office/drawing/2014/main" id="{6CBF0BDE-F38F-4513-8DAB-BF846999C42D}"/>
                  </a:ext>
                </a:extLst>
              </p:cNvPr>
              <p:cNvSpPr/>
              <p:nvPr/>
            </p:nvSpPr>
            <p:spPr>
              <a:xfrm rot="16200000">
                <a:off x="7318895" y="-35913"/>
                <a:ext cx="112168" cy="197055"/>
              </a:xfrm>
              <a:prstGeom prst="triangle">
                <a:avLst>
                  <a:gd name="adj" fmla="val 10000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Isosceles Triangle 166">
                <a:extLst>
                  <a:ext uri="{FF2B5EF4-FFF2-40B4-BE49-F238E27FC236}">
                    <a16:creationId xmlns:a16="http://schemas.microsoft.com/office/drawing/2014/main" id="{AD02942A-0097-4FE2-94CC-374833030150}"/>
                  </a:ext>
                </a:extLst>
              </p:cNvPr>
              <p:cNvSpPr/>
              <p:nvPr/>
            </p:nvSpPr>
            <p:spPr>
              <a:xfrm rot="16200000">
                <a:off x="6837308" y="-33581"/>
                <a:ext cx="112168" cy="197055"/>
              </a:xfrm>
              <a:prstGeom prst="triangle">
                <a:avLst>
                  <a:gd name="adj" fmla="val 10000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4746530-6980-4881-9768-D82D0E5D874D}"/>
                </a:ext>
              </a:extLst>
            </p:cNvPr>
            <p:cNvGrpSpPr/>
            <p:nvPr/>
          </p:nvGrpSpPr>
          <p:grpSpPr>
            <a:xfrm>
              <a:off x="6023491" y="5930"/>
              <a:ext cx="950409" cy="509367"/>
              <a:chOff x="6023491" y="5930"/>
              <a:chExt cx="950409" cy="509367"/>
            </a:xfrm>
          </p:grpSpPr>
          <p:sp>
            <p:nvSpPr>
              <p:cNvPr id="91" name="Isosceles Triangle 90">
                <a:extLst>
                  <a:ext uri="{FF2B5EF4-FFF2-40B4-BE49-F238E27FC236}">
                    <a16:creationId xmlns:a16="http://schemas.microsoft.com/office/drawing/2014/main" id="{88121C38-B667-4082-9C40-B2DC3E76013A}"/>
                  </a:ext>
                </a:extLst>
              </p:cNvPr>
              <p:cNvSpPr/>
              <p:nvPr/>
            </p:nvSpPr>
            <p:spPr>
              <a:xfrm rot="16200000">
                <a:off x="6497701" y="17306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608B056F-35B1-4EA1-95F7-987174DB34B7}"/>
                  </a:ext>
                </a:extLst>
              </p:cNvPr>
              <p:cNvSpPr/>
              <p:nvPr/>
            </p:nvSpPr>
            <p:spPr>
              <a:xfrm rot="16200000">
                <a:off x="6503427" y="280805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Isosceles Triangle 92">
                <a:extLst>
                  <a:ext uri="{FF2B5EF4-FFF2-40B4-BE49-F238E27FC236}">
                    <a16:creationId xmlns:a16="http://schemas.microsoft.com/office/drawing/2014/main" id="{50DE162D-AC2D-4451-8D55-6FCC084276A2}"/>
                  </a:ext>
                </a:extLst>
              </p:cNvPr>
              <p:cNvSpPr/>
              <p:nvPr/>
            </p:nvSpPr>
            <p:spPr>
              <a:xfrm rot="16200000">
                <a:off x="6739408" y="151140"/>
                <a:ext cx="245097" cy="223887"/>
              </a:xfrm>
              <a:prstGeom prst="triangle">
                <a:avLst/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Isosceles Triangle 93">
                <a:extLst>
                  <a:ext uri="{FF2B5EF4-FFF2-40B4-BE49-F238E27FC236}">
                    <a16:creationId xmlns:a16="http://schemas.microsoft.com/office/drawing/2014/main" id="{4CAE50FD-3902-4761-8FB2-3D33F8B4D34B}"/>
                  </a:ext>
                </a:extLst>
              </p:cNvPr>
              <p:cNvSpPr/>
              <p:nvPr/>
            </p:nvSpPr>
            <p:spPr>
              <a:xfrm rot="5400000">
                <a:off x="6551239" y="-36514"/>
                <a:ext cx="112168" cy="197055"/>
              </a:xfrm>
              <a:prstGeom prst="triangle">
                <a:avLst>
                  <a:gd name="adj" fmla="val 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Isosceles Triangle 94">
                <a:extLst>
                  <a:ext uri="{FF2B5EF4-FFF2-40B4-BE49-F238E27FC236}">
                    <a16:creationId xmlns:a16="http://schemas.microsoft.com/office/drawing/2014/main" id="{3F6E9880-AB67-420A-9A37-73C59FFFD866}"/>
                  </a:ext>
                </a:extLst>
              </p:cNvPr>
              <p:cNvSpPr/>
              <p:nvPr/>
            </p:nvSpPr>
            <p:spPr>
              <a:xfrm rot="16200000">
                <a:off x="6337203" y="-34215"/>
                <a:ext cx="112168" cy="197055"/>
              </a:xfrm>
              <a:prstGeom prst="triangle">
                <a:avLst>
                  <a:gd name="adj" fmla="val 100000"/>
                </a:avLst>
              </a:prstGeom>
              <a:solidFill>
                <a:srgbClr val="637052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Isosceles Triangle 95">
                <a:extLst>
                  <a:ext uri="{FF2B5EF4-FFF2-40B4-BE49-F238E27FC236}">
                    <a16:creationId xmlns:a16="http://schemas.microsoft.com/office/drawing/2014/main" id="{D9C3E7B5-8CB0-4872-A9A0-DE0D153B60BE}"/>
                  </a:ext>
                </a:extLst>
              </p:cNvPr>
              <p:cNvSpPr/>
              <p:nvPr/>
            </p:nvSpPr>
            <p:spPr>
              <a:xfrm rot="5400000">
                <a:off x="6012886" y="158900"/>
                <a:ext cx="245097" cy="223887"/>
              </a:xfrm>
              <a:prstGeom prst="triangle">
                <a:avLst/>
              </a:prstGeom>
              <a:solidFill>
                <a:srgbClr val="7F873D"/>
              </a:solidFill>
              <a:ln w="6350" cap="flat" cmpd="sng" algn="ctr">
                <a:solidFill>
                  <a:srgbClr val="94A08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id="{BF738862-B881-4B3F-8AA1-83394AFD0717}"/>
              </a:ext>
            </a:extLst>
          </p:cNvPr>
          <p:cNvSpPr/>
          <p:nvPr/>
        </p:nvSpPr>
        <p:spPr>
          <a:xfrm>
            <a:off x="659936" y="6452691"/>
            <a:ext cx="7467777" cy="145369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49E9A424-5D3D-4860-9659-2D18D649C3D6}"/>
              </a:ext>
            </a:extLst>
          </p:cNvPr>
          <p:cNvSpPr/>
          <p:nvPr/>
        </p:nvSpPr>
        <p:spPr>
          <a:xfrm>
            <a:off x="152902" y="6300676"/>
            <a:ext cx="438150" cy="443561"/>
          </a:xfrm>
          <a:prstGeom prst="rect">
            <a:avLst/>
          </a:prstGeom>
          <a:solidFill>
            <a:srgbClr val="637052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02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9109609-B70A-497E-8267-F040A38F6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C4885F9-5D3D-4158-8772-3E86C12071DE}"/>
              </a:ext>
            </a:extLst>
          </p:cNvPr>
          <p:cNvSpPr txBox="1"/>
          <p:nvPr/>
        </p:nvSpPr>
        <p:spPr>
          <a:xfrm>
            <a:off x="1171074" y="339482"/>
            <a:ext cx="7981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What is really measured?? </a:t>
            </a:r>
          </a:p>
        </p:txBody>
      </p:sp>
      <p:pic>
        <p:nvPicPr>
          <p:cNvPr id="171" name="Content Placeholder 3">
            <a:extLst>
              <a:ext uri="{FF2B5EF4-FFF2-40B4-BE49-F238E27FC236}">
                <a16:creationId xmlns:a16="http://schemas.microsoft.com/office/drawing/2014/main" id="{FB109958-E026-4481-AA9C-F61F229B2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95" y="1365850"/>
            <a:ext cx="10046929" cy="46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43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9CC5063E-C163-4E6E-BE39-5CB0104A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1168040" y="323947"/>
            <a:ext cx="683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Data Exploration ?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A48FF195-DF26-4C31-AADB-19C388D42A47}"/>
              </a:ext>
            </a:extLst>
          </p:cNvPr>
          <p:cNvSpPr txBox="1"/>
          <p:nvPr/>
        </p:nvSpPr>
        <p:spPr>
          <a:xfrm>
            <a:off x="948807" y="1874728"/>
            <a:ext cx="68311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How to use data??</a:t>
            </a:r>
          </a:p>
          <a:p>
            <a:endParaRPr lang="en-US" sz="2800" b="1" dirty="0">
              <a:solidFill>
                <a:srgbClr val="38425C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Single Channels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Channel difference/ratio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Sandwich products</a:t>
            </a:r>
            <a:endParaRPr lang="en-US" sz="2800" b="1" dirty="0">
              <a:solidFill>
                <a:srgbClr val="38425C"/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RGB products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L2(+) / Geophysical products</a:t>
            </a:r>
            <a:endParaRPr lang="hr-HR" sz="2800" b="1" dirty="0">
              <a:solidFill>
                <a:srgbClr val="38425C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63C3AE-F0E2-42B2-87D8-460CDEA6B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003" y="673158"/>
            <a:ext cx="4852837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23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9CC5063E-C163-4E6E-BE39-5CB0104A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1168040" y="323947"/>
            <a:ext cx="683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Single Channels</a:t>
            </a:r>
          </a:p>
        </p:txBody>
      </p:sp>
      <p:pic>
        <p:nvPicPr>
          <p:cNvPr id="174" name="Content Placeholder 3">
            <a:extLst>
              <a:ext uri="{FF2B5EF4-FFF2-40B4-BE49-F238E27FC236}">
                <a16:creationId xmlns:a16="http://schemas.microsoft.com/office/drawing/2014/main" id="{FD14BEAC-7D44-4B9A-8D3E-F50F30CC6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15200" y="693825"/>
            <a:ext cx="3642359" cy="2485087"/>
          </a:xfrm>
          <a:prstGeom prst="rect">
            <a:avLst/>
          </a:prstGeom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2425D022-82F3-4A46-A817-136140205360}"/>
              </a:ext>
            </a:extLst>
          </p:cNvPr>
          <p:cNvSpPr/>
          <p:nvPr/>
        </p:nvSpPr>
        <p:spPr>
          <a:xfrm>
            <a:off x="1193901" y="13986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Reflected solar radiation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0.8 </a:t>
            </a:r>
            <a:r>
              <a:rPr lang="el-GR" dirty="0"/>
              <a:t>μ</a:t>
            </a:r>
            <a:r>
              <a:rPr lang="en-US" dirty="0"/>
              <a:t>m vegetation reflects much more used for land an vegetation products</a:t>
            </a: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02CC9CA7-020C-4FE5-8480-5A0E59A1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40" y="3427554"/>
            <a:ext cx="8207451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5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1322293" y="346630"/>
            <a:ext cx="983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Common Orbit Types</a:t>
            </a:r>
          </a:p>
        </p:txBody>
      </p:sp>
      <p:pic>
        <p:nvPicPr>
          <p:cNvPr id="173" name="Picture 2" descr="https://coemct.met.gov.om/pluginfile.php/3894/mod_hvp/content/14/images/file-674d73e15c237.png">
            <a:extLst>
              <a:ext uri="{FF2B5EF4-FFF2-40B4-BE49-F238E27FC236}">
                <a16:creationId xmlns:a16="http://schemas.microsoft.com/office/drawing/2014/main" id="{B1ED92BA-7569-4BAA-BDB5-ADA8B86BF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7" y="1023888"/>
            <a:ext cx="10940587" cy="36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TextBox 173">
            <a:extLst>
              <a:ext uri="{FF2B5EF4-FFF2-40B4-BE49-F238E27FC236}">
                <a16:creationId xmlns:a16="http://schemas.microsoft.com/office/drawing/2014/main" id="{9EFCBF91-BAD2-4DA6-ADEB-FB1052865096}"/>
              </a:ext>
            </a:extLst>
          </p:cNvPr>
          <p:cNvSpPr txBox="1"/>
          <p:nvPr/>
        </p:nvSpPr>
        <p:spPr>
          <a:xfrm>
            <a:off x="392127" y="4632741"/>
            <a:ext cx="1116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r>
              <a:rPr lang="en-US" altLang="en-US" b="1" u="sng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EUMETSAT currently operates:</a:t>
            </a:r>
          </a:p>
          <a:p>
            <a:pPr lvl="0"/>
            <a:endParaRPr lang="en-US" altLang="en-US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/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</a:t>
            </a:r>
          </a:p>
        </p:txBody>
      </p:sp>
      <p:sp>
        <p:nvSpPr>
          <p:cNvPr id="175" name="Rectangle 1">
            <a:extLst>
              <a:ext uri="{FF2B5EF4-FFF2-40B4-BE49-F238E27FC236}">
                <a16:creationId xmlns:a16="http://schemas.microsoft.com/office/drawing/2014/main" id="{41210C72-1881-4322-9D39-A8D92620C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5" y="5094406"/>
            <a:ext cx="104311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MSG (0° longitude):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Best Coverage over  Africa/Europe, degraded view over India and Brazil.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MSG-IODC (~41.5°E):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Best over the Indian Ocean and the Middle East, weaker over western Africa.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MTG (0° longitude, 1 km at nadir):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Excellent resolution over Africa/Europe,</a:t>
            </a:r>
          </a:p>
        </p:txBody>
      </p:sp>
    </p:spTree>
    <p:extLst>
      <p:ext uri="{BB962C8B-B14F-4D97-AF65-F5344CB8AC3E}">
        <p14:creationId xmlns:p14="http://schemas.microsoft.com/office/powerpoint/2010/main" val="1877396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9CC5063E-C163-4E6E-BE39-5CB0104A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1168040" y="323947"/>
            <a:ext cx="683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Single Channels (Enhanced IR10.8)</a:t>
            </a:r>
          </a:p>
        </p:txBody>
      </p:sp>
      <p:pic>
        <p:nvPicPr>
          <p:cNvPr id="168" name="Content Placeholder 3">
            <a:extLst>
              <a:ext uri="{FF2B5EF4-FFF2-40B4-BE49-F238E27FC236}">
                <a16:creationId xmlns:a16="http://schemas.microsoft.com/office/drawing/2014/main" id="{44CCC5CE-8165-46DE-A3EB-C31C5EA36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440" y="1844061"/>
            <a:ext cx="11611533" cy="34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31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9CC5063E-C163-4E6E-BE39-5CB0104AD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1168040" y="323947"/>
            <a:ext cx="683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Sandwich Products</a:t>
            </a:r>
          </a:p>
        </p:txBody>
      </p:sp>
      <p:pic>
        <p:nvPicPr>
          <p:cNvPr id="173" name="Content Placeholder 3">
            <a:extLst>
              <a:ext uri="{FF2B5EF4-FFF2-40B4-BE49-F238E27FC236}">
                <a16:creationId xmlns:a16="http://schemas.microsoft.com/office/drawing/2014/main" id="{D778C774-3645-464C-ACE9-5F46A3694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5620" y="1867548"/>
            <a:ext cx="9487104" cy="36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78A40D-328F-4628-B40C-5B6B1051B0B7}"/>
              </a:ext>
            </a:extLst>
          </p:cNvPr>
          <p:cNvSpPr/>
          <p:nvPr/>
        </p:nvSpPr>
        <p:spPr>
          <a:xfrm>
            <a:off x="712016" y="1147279"/>
            <a:ext cx="23334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US" sz="20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top </a:t>
            </a:r>
            <a:r>
              <a:rPr lang="en-AE" sz="20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 Identification</a:t>
            </a:r>
          </a:p>
          <a:p>
            <a:pPr rtl="1"/>
            <a:endParaRPr lang="en-AE" sz="200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rtl="1"/>
            <a:endParaRPr lang="en-US" sz="200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2E4A5-E202-48DA-B7CE-D0128AF26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4" b="4805"/>
          <a:stretch/>
        </p:blipFill>
        <p:spPr>
          <a:xfrm>
            <a:off x="8290930" y="76819"/>
            <a:ext cx="3653204" cy="3352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E8433E-7BFC-416E-AC45-FB63234A71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30" y="3533836"/>
            <a:ext cx="3653204" cy="32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50E7D-430B-4CE2-80D5-E88780C64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5"/>
          <a:stretch/>
        </p:blipFill>
        <p:spPr>
          <a:xfrm>
            <a:off x="3716334" y="3515577"/>
            <a:ext cx="3653204" cy="326560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2983147-822E-48F4-8056-C7392ABC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68456" y="1636727"/>
            <a:ext cx="3352180" cy="23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667959-7208-41E5-B324-C068F8B81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411745" y="5050457"/>
            <a:ext cx="3265605" cy="2323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C2DA2B-670F-4CA8-832D-F39D4B3AF875}"/>
              </a:ext>
            </a:extLst>
          </p:cNvPr>
          <p:cNvSpPr txBox="1"/>
          <p:nvPr/>
        </p:nvSpPr>
        <p:spPr>
          <a:xfrm>
            <a:off x="7499738" y="3515577"/>
            <a:ext cx="5208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-90  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2B703-5045-40B1-AC3D-BF129F7D1EDC}"/>
              </a:ext>
            </a:extLst>
          </p:cNvPr>
          <p:cNvSpPr txBox="1"/>
          <p:nvPr/>
        </p:nvSpPr>
        <p:spPr>
          <a:xfrm>
            <a:off x="7594751" y="6568610"/>
            <a:ext cx="406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697191-75EF-470D-9021-7F9EBD4B3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824393" y="5032196"/>
            <a:ext cx="3265605" cy="232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88D86E-706F-40A5-AFB1-C1484D2DFA0F}"/>
              </a:ext>
            </a:extLst>
          </p:cNvPr>
          <p:cNvSpPr txBox="1"/>
          <p:nvPr/>
        </p:nvSpPr>
        <p:spPr>
          <a:xfrm>
            <a:off x="2912386" y="3497316"/>
            <a:ext cx="5208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-70 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2F21A4-0DE1-44BB-B90F-61DA27EC0287}"/>
              </a:ext>
            </a:extLst>
          </p:cNvPr>
          <p:cNvSpPr txBox="1"/>
          <p:nvPr/>
        </p:nvSpPr>
        <p:spPr>
          <a:xfrm>
            <a:off x="3007399" y="6550349"/>
            <a:ext cx="406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CF1CB-7D71-45D1-B970-FB6E48AABDBF}"/>
              </a:ext>
            </a:extLst>
          </p:cNvPr>
          <p:cNvSpPr txBox="1"/>
          <p:nvPr/>
        </p:nvSpPr>
        <p:spPr>
          <a:xfrm>
            <a:off x="7528074" y="3178459"/>
            <a:ext cx="406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DB2BB9-684E-42CB-BDC5-15F3F3FB5D79}"/>
              </a:ext>
            </a:extLst>
          </p:cNvPr>
          <p:cNvSpPr txBox="1"/>
          <p:nvPr/>
        </p:nvSpPr>
        <p:spPr>
          <a:xfrm>
            <a:off x="7471055" y="76819"/>
            <a:ext cx="5208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-70  C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8822D100-1896-43DA-BD5D-71AD5906CBE8}"/>
              </a:ext>
            </a:extLst>
          </p:cNvPr>
          <p:cNvSpPr/>
          <p:nvPr/>
        </p:nvSpPr>
        <p:spPr>
          <a:xfrm flipH="1">
            <a:off x="7369538" y="474008"/>
            <a:ext cx="313249" cy="2720318"/>
          </a:xfrm>
          <a:prstGeom prst="rightBrace">
            <a:avLst>
              <a:gd name="adj1" fmla="val 8211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A7D315-1CDC-4FEA-882B-373D2A972B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256" r="-1"/>
          <a:stretch/>
        </p:blipFill>
        <p:spPr>
          <a:xfrm>
            <a:off x="3716334" y="234682"/>
            <a:ext cx="3529483" cy="3107741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02A6DA8C-324A-4294-9F93-25F7E0CE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6145" y="1746417"/>
            <a:ext cx="3107742" cy="21800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007288-42A0-42C6-A2EF-521A38461E7B}"/>
              </a:ext>
            </a:extLst>
          </p:cNvPr>
          <p:cNvSpPr txBox="1"/>
          <p:nvPr/>
        </p:nvSpPr>
        <p:spPr>
          <a:xfrm>
            <a:off x="3886539" y="301549"/>
            <a:ext cx="18826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0.6 um  \  Reflectance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722C4F-7019-401E-8E59-4557D65AEC3C}"/>
              </a:ext>
            </a:extLst>
          </p:cNvPr>
          <p:cNvGrpSpPr/>
          <p:nvPr/>
        </p:nvGrpSpPr>
        <p:grpSpPr>
          <a:xfrm>
            <a:off x="3373235" y="301549"/>
            <a:ext cx="176295" cy="2924122"/>
            <a:chOff x="580548" y="113390"/>
            <a:chExt cx="232364" cy="3352180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3C01905F-288E-4D55-9048-609EA6139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79360" y="1673298"/>
              <a:ext cx="3352180" cy="232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11CD7E2-D390-4EA7-8379-79234D4ED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84131" y="269446"/>
              <a:ext cx="225198" cy="70508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FB5D16-49AE-4D25-A0A3-6C2647795E30}"/>
              </a:ext>
            </a:extLst>
          </p:cNvPr>
          <p:cNvGrpSpPr/>
          <p:nvPr/>
        </p:nvGrpSpPr>
        <p:grpSpPr>
          <a:xfrm>
            <a:off x="7934903" y="234683"/>
            <a:ext cx="225829" cy="3107739"/>
            <a:chOff x="580551" y="113391"/>
            <a:chExt cx="297652" cy="3562676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7B9A6A25-7A88-44FD-B5EF-717A342E3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051961" y="1745903"/>
              <a:ext cx="3562676" cy="297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CB23094-75CB-452A-826C-22F0FB359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84131" y="269446"/>
              <a:ext cx="225198" cy="705081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560C47F-0915-4D97-BC8A-787A8E1A2701}"/>
              </a:ext>
            </a:extLst>
          </p:cNvPr>
          <p:cNvSpPr/>
          <p:nvPr/>
        </p:nvSpPr>
        <p:spPr>
          <a:xfrm>
            <a:off x="108488" y="4827758"/>
            <a:ext cx="4210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 enhancement of single channels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404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3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>
            <a:extLst>
              <a:ext uri="{FF2B5EF4-FFF2-40B4-BE49-F238E27FC236}">
                <a16:creationId xmlns:a16="http://schemas.microsoft.com/office/drawing/2014/main" id="{060C540B-3D0B-403A-9D84-54050057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404" y="185795"/>
            <a:ext cx="1140852" cy="1005840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3247181" y="2904230"/>
            <a:ext cx="683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8425C"/>
                </a:solidFill>
                <a:latin typeface="Candara" panose="020E0502030303020204" pitchFamily="34" charset="0"/>
              </a:rPr>
              <a:t>RGB Composite !</a:t>
            </a:r>
          </a:p>
        </p:txBody>
      </p:sp>
    </p:spTree>
    <p:extLst>
      <p:ext uri="{BB962C8B-B14F-4D97-AF65-F5344CB8AC3E}">
        <p14:creationId xmlns:p14="http://schemas.microsoft.com/office/powerpoint/2010/main" val="982108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580467" y="257545"/>
            <a:ext cx="683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Single Channel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C8E815B-5345-41D5-9E4E-DD324A6DDD3D}"/>
              </a:ext>
            </a:extLst>
          </p:cNvPr>
          <p:cNvGrpSpPr/>
          <p:nvPr/>
        </p:nvGrpSpPr>
        <p:grpSpPr>
          <a:xfrm>
            <a:off x="1468934" y="932903"/>
            <a:ext cx="8936752" cy="5018782"/>
            <a:chOff x="1524000" y="858505"/>
            <a:chExt cx="9144000" cy="5146866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D7A0B74C-64FA-494E-9C97-49CEACF4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858505"/>
              <a:ext cx="9144000" cy="5140990"/>
            </a:xfrm>
            <a:prstGeom prst="rect">
              <a:avLst/>
            </a:prstGeom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8F49418-08EA-4875-B263-787DFDF6C3BA}"/>
                </a:ext>
              </a:extLst>
            </p:cNvPr>
            <p:cNvSpPr txBox="1"/>
            <p:nvPr/>
          </p:nvSpPr>
          <p:spPr>
            <a:xfrm>
              <a:off x="5371515" y="4495927"/>
              <a:ext cx="173384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FF00"/>
                  </a:solidFill>
                </a:rPr>
                <a:t>Convective Cloud </a:t>
              </a:r>
            </a:p>
          </p:txBody>
        </p: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BDADF7C4-04BB-482C-B41D-0F7C6F0F4A77}"/>
                </a:ext>
              </a:extLst>
            </p:cNvPr>
            <p:cNvCxnSpPr/>
            <p:nvPr/>
          </p:nvCxnSpPr>
          <p:spPr>
            <a:xfrm flipH="1">
              <a:off x="5079610" y="4634426"/>
              <a:ext cx="253219" cy="0"/>
            </a:xfrm>
            <a:prstGeom prst="straightConnector1">
              <a:avLst/>
            </a:prstGeom>
            <a:ln w="539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648C3C69-4B5F-458F-9BB1-D7698D70DC42}"/>
                </a:ext>
              </a:extLst>
            </p:cNvPr>
            <p:cNvSpPr txBox="1"/>
            <p:nvPr/>
          </p:nvSpPr>
          <p:spPr>
            <a:xfrm>
              <a:off x="7690926" y="1564153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198470B8-737E-44FC-8850-20AE33903C94}"/>
                </a:ext>
              </a:extLst>
            </p:cNvPr>
            <p:cNvSpPr txBox="1"/>
            <p:nvPr/>
          </p:nvSpPr>
          <p:spPr>
            <a:xfrm>
              <a:off x="2751407" y="2395905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7D1DE9A-2478-4006-BC5A-CFDD124E1D8D}"/>
                </a:ext>
              </a:extLst>
            </p:cNvPr>
            <p:cNvSpPr txBox="1"/>
            <p:nvPr/>
          </p:nvSpPr>
          <p:spPr>
            <a:xfrm>
              <a:off x="5998407" y="2513681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4EE4EC87-8006-4F0F-B9A1-7568337576F1}"/>
                </a:ext>
              </a:extLst>
            </p:cNvPr>
            <p:cNvSpPr txBox="1"/>
            <p:nvPr/>
          </p:nvSpPr>
          <p:spPr>
            <a:xfrm>
              <a:off x="3680754" y="1875776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16FF127-79BB-4BD3-9ECE-3ECEF616D420}"/>
                </a:ext>
              </a:extLst>
            </p:cNvPr>
            <p:cNvSpPr txBox="1"/>
            <p:nvPr/>
          </p:nvSpPr>
          <p:spPr>
            <a:xfrm>
              <a:off x="5997530" y="1560259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BFB73391-76DD-47AF-89AF-506299F93A96}"/>
                </a:ext>
              </a:extLst>
            </p:cNvPr>
            <p:cNvSpPr txBox="1"/>
            <p:nvPr/>
          </p:nvSpPr>
          <p:spPr>
            <a:xfrm>
              <a:off x="1567088" y="1530363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557E749-E215-43D5-94A4-B37AD78D06D7}"/>
                </a:ext>
              </a:extLst>
            </p:cNvPr>
            <p:cNvSpPr txBox="1"/>
            <p:nvPr/>
          </p:nvSpPr>
          <p:spPr>
            <a:xfrm>
              <a:off x="4349849" y="5359040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F3FF554C-C3AD-4CC5-8992-87EB6B4C9E89}"/>
                </a:ext>
              </a:extLst>
            </p:cNvPr>
            <p:cNvSpPr txBox="1"/>
            <p:nvPr/>
          </p:nvSpPr>
          <p:spPr>
            <a:xfrm>
              <a:off x="9110883" y="2187401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3D8B8314-DDA7-4102-8D11-BFFD26D579F2}"/>
                </a:ext>
              </a:extLst>
            </p:cNvPr>
            <p:cNvSpPr txBox="1"/>
            <p:nvPr/>
          </p:nvSpPr>
          <p:spPr>
            <a:xfrm>
              <a:off x="4801770" y="2803197"/>
              <a:ext cx="48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5234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580467" y="257545"/>
            <a:ext cx="683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Single Channel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717E11-88A7-45F2-822C-60E3D78DC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59" y="767865"/>
            <a:ext cx="9516681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542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53B0A6-ABE6-4BE6-B79E-E4A7B26CBCE1}"/>
              </a:ext>
            </a:extLst>
          </p:cNvPr>
          <p:cNvSpPr txBox="1"/>
          <p:nvPr/>
        </p:nvSpPr>
        <p:spPr>
          <a:xfrm>
            <a:off x="933450" y="1162050"/>
            <a:ext cx="8210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RGB image (or RGB composite)  made ?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F8C5DF-6E83-4EA5-857D-3A960954BD81}"/>
              </a:ext>
            </a:extLst>
          </p:cNvPr>
          <p:cNvSpPr/>
          <p:nvPr/>
        </p:nvSpPr>
        <p:spPr>
          <a:xfrm>
            <a:off x="1590674" y="2539440"/>
            <a:ext cx="8772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spectral channel could be assigned to one of the RGB primary components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C0445F-0CB4-4179-8983-594096A59A11}"/>
              </a:ext>
            </a:extLst>
          </p:cNvPr>
          <p:cNvSpPr/>
          <p:nvPr/>
        </p:nvSpPr>
        <p:spPr>
          <a:xfrm>
            <a:off x="1795334" y="4034017"/>
            <a:ext cx="11804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R</a:t>
            </a:r>
            <a:r>
              <a:rPr lang="en-US" sz="2000" b="1" dirty="0"/>
              <a:t>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</a:rPr>
              <a:t>G</a:t>
            </a:r>
            <a:r>
              <a:rPr lang="en-US" sz="2000" b="1" dirty="0"/>
              <a:t>reen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B</a:t>
            </a:r>
            <a:r>
              <a:rPr lang="en-US" sz="2000" b="1" dirty="0"/>
              <a:t>lue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86158-61C2-4F4B-86FD-5958F3087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53" y="3485944"/>
            <a:ext cx="2690093" cy="2019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305A50-5B31-4AC3-903F-366E3984858F}"/>
              </a:ext>
            </a:extLst>
          </p:cNvPr>
          <p:cNvSpPr/>
          <p:nvPr/>
        </p:nvSpPr>
        <p:spPr>
          <a:xfrm>
            <a:off x="1962148" y="6028403"/>
            <a:ext cx="7658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Allows analysis of 3 (or more) spectral characteristics in one image!</a:t>
            </a:r>
          </a:p>
        </p:txBody>
      </p:sp>
    </p:spTree>
    <p:extLst>
      <p:ext uri="{BB962C8B-B14F-4D97-AF65-F5344CB8AC3E}">
        <p14:creationId xmlns:p14="http://schemas.microsoft.com/office/powerpoint/2010/main" val="725201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ED4863B-D01E-4E34-B3B4-A62947208B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92275" y="2794000"/>
          <a:ext cx="26289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5EB46"/>
                          </a:solidFill>
                        </a:rPr>
                        <a:t>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1111ED"/>
                          </a:solidFill>
                        </a:rPr>
                        <a:t>B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>
                    <a:solidFill>
                      <a:srgbClr val="F52B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>
                    <a:solidFill>
                      <a:srgbClr val="3AD6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143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>
                    <a:solidFill>
                      <a:srgbClr val="35EB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>
                    <a:solidFill>
                      <a:srgbClr val="1111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255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6" name="Picture 2" descr="C:\Users\hssh4800\Desktop\RGB lecture\channels SEVERI.png">
            <a:extLst>
              <a:ext uri="{FF2B5EF4-FFF2-40B4-BE49-F238E27FC236}">
                <a16:creationId xmlns:a16="http://schemas.microsoft.com/office/drawing/2014/main" id="{8CDF4D2F-8A7E-49AA-AF90-31413538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7446" y="0"/>
            <a:ext cx="2197554" cy="2819400"/>
          </a:xfrm>
          <a:prstGeom prst="rect">
            <a:avLst/>
          </a:prstGeom>
          <a:noFill/>
        </p:spPr>
      </p:pic>
      <p:sp>
        <p:nvSpPr>
          <p:cNvPr id="31" name="Left Arrow 9">
            <a:extLst>
              <a:ext uri="{FF2B5EF4-FFF2-40B4-BE49-F238E27FC236}">
                <a16:creationId xmlns:a16="http://schemas.microsoft.com/office/drawing/2014/main" id="{016BC1DF-2D29-43AD-B4CD-15946CC3D1A7}"/>
              </a:ext>
            </a:extLst>
          </p:cNvPr>
          <p:cNvSpPr/>
          <p:nvPr/>
        </p:nvSpPr>
        <p:spPr>
          <a:xfrm>
            <a:off x="5753100" y="685800"/>
            <a:ext cx="1485900" cy="1447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Channel’s Intensity</a:t>
            </a:r>
          </a:p>
        </p:txBody>
      </p:sp>
      <p:cxnSp>
        <p:nvCxnSpPr>
          <p:cNvPr id="32" name="Elbow Connector 13">
            <a:extLst>
              <a:ext uri="{FF2B5EF4-FFF2-40B4-BE49-F238E27FC236}">
                <a16:creationId xmlns:a16="http://schemas.microsoft.com/office/drawing/2014/main" id="{C656F5D1-A519-454F-8F33-E95D548CD5B5}"/>
              </a:ext>
            </a:extLst>
          </p:cNvPr>
          <p:cNvCxnSpPr/>
          <p:nvPr/>
        </p:nvCxnSpPr>
        <p:spPr>
          <a:xfrm rot="5400000">
            <a:off x="3081141" y="1546822"/>
            <a:ext cx="2082800" cy="360756"/>
          </a:xfrm>
          <a:prstGeom prst="bentConnector3">
            <a:avLst>
              <a:gd name="adj1" fmla="val -1568"/>
            </a:avLst>
          </a:prstGeom>
          <a:ln w="63500">
            <a:solidFill>
              <a:srgbClr val="1111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20">
            <a:extLst>
              <a:ext uri="{FF2B5EF4-FFF2-40B4-BE49-F238E27FC236}">
                <a16:creationId xmlns:a16="http://schemas.microsoft.com/office/drawing/2014/main" id="{259253FE-F4CD-43BE-9326-A109DE42DEFB}"/>
              </a:ext>
            </a:extLst>
          </p:cNvPr>
          <p:cNvCxnSpPr/>
          <p:nvPr/>
        </p:nvCxnSpPr>
        <p:spPr>
          <a:xfrm rot="5400000">
            <a:off x="3117850" y="1473200"/>
            <a:ext cx="1498600" cy="1143000"/>
          </a:xfrm>
          <a:prstGeom prst="bentConnector3">
            <a:avLst>
              <a:gd name="adj1" fmla="val 0"/>
            </a:avLst>
          </a:prstGeom>
          <a:ln w="63500">
            <a:solidFill>
              <a:srgbClr val="35EB4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21">
            <a:extLst>
              <a:ext uri="{FF2B5EF4-FFF2-40B4-BE49-F238E27FC236}">
                <a16:creationId xmlns:a16="http://schemas.microsoft.com/office/drawing/2014/main" id="{CD698D9C-C52D-489C-92BC-00E01A8C9E20}"/>
              </a:ext>
            </a:extLst>
          </p:cNvPr>
          <p:cNvCxnSpPr/>
          <p:nvPr/>
        </p:nvCxnSpPr>
        <p:spPr>
          <a:xfrm rot="5400000">
            <a:off x="2536825" y="892175"/>
            <a:ext cx="2032000" cy="1771650"/>
          </a:xfrm>
          <a:prstGeom prst="bentConnector3">
            <a:avLst>
              <a:gd name="adj1" fmla="val 56429"/>
            </a:avLst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722829AC-0DB3-4C85-B4A4-5E9A20937079}"/>
              </a:ext>
            </a:extLst>
          </p:cNvPr>
          <p:cNvSpPr/>
          <p:nvPr/>
        </p:nvSpPr>
        <p:spPr>
          <a:xfrm>
            <a:off x="7924800" y="838200"/>
            <a:ext cx="457200" cy="381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FEB1D70-49A4-4401-B118-A70139445F72}"/>
              </a:ext>
            </a:extLst>
          </p:cNvPr>
          <p:cNvSpPr/>
          <p:nvPr/>
        </p:nvSpPr>
        <p:spPr>
          <a:xfrm>
            <a:off x="7410450" y="838200"/>
            <a:ext cx="457200" cy="381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438FA1-6F0F-48EC-9F06-01C8B9939A21}"/>
              </a:ext>
            </a:extLst>
          </p:cNvPr>
          <p:cNvSpPr/>
          <p:nvPr/>
        </p:nvSpPr>
        <p:spPr>
          <a:xfrm>
            <a:off x="8496300" y="838200"/>
            <a:ext cx="457200" cy="381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11">
            <a:extLst>
              <a:ext uri="{FF2B5EF4-FFF2-40B4-BE49-F238E27FC236}">
                <a16:creationId xmlns:a16="http://schemas.microsoft.com/office/drawing/2014/main" id="{FF4114EA-25CA-45E0-98E8-B3B9D1E5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9257" y="3105150"/>
            <a:ext cx="4151198" cy="343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35738D7B-361E-42AA-B340-82408FCE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2919" y="504826"/>
            <a:ext cx="1143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ight Arrow 14">
            <a:extLst>
              <a:ext uri="{FF2B5EF4-FFF2-40B4-BE49-F238E27FC236}">
                <a16:creationId xmlns:a16="http://schemas.microsoft.com/office/drawing/2014/main" id="{6D2A1CC6-A000-41AC-965D-7111771CEF53}"/>
              </a:ext>
            </a:extLst>
          </p:cNvPr>
          <p:cNvSpPr/>
          <p:nvPr/>
        </p:nvSpPr>
        <p:spPr>
          <a:xfrm>
            <a:off x="4608626" y="3301730"/>
            <a:ext cx="1200150" cy="1447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RGB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1ED23B0-E5DB-4B89-9E73-35FA3B2718C8}"/>
              </a:ext>
            </a:extLst>
          </p:cNvPr>
          <p:cNvCxnSpPr/>
          <p:nvPr/>
        </p:nvCxnSpPr>
        <p:spPr>
          <a:xfrm flipH="1">
            <a:off x="4122542" y="2044700"/>
            <a:ext cx="1973458" cy="12570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DCA612F-78D0-4C34-AFD8-0701EEB9468A}"/>
              </a:ext>
            </a:extLst>
          </p:cNvPr>
          <p:cNvCxnSpPr/>
          <p:nvPr/>
        </p:nvCxnSpPr>
        <p:spPr>
          <a:xfrm flipV="1">
            <a:off x="4302920" y="2133600"/>
            <a:ext cx="2116931" cy="1371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9">
            <a:extLst>
              <a:ext uri="{FF2B5EF4-FFF2-40B4-BE49-F238E27FC236}">
                <a16:creationId xmlns:a16="http://schemas.microsoft.com/office/drawing/2014/main" id="{CC2C96F8-63A3-4E94-9490-C16E6DD3F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1266" y="4749530"/>
            <a:ext cx="19002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3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6" grpId="0" animBg="1"/>
      <p:bldP spid="37" grpId="0" animBg="1"/>
      <p:bldP spid="4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Schematic depicting satellite channel responses to key atmospheric and surface features">
            <a:extLst>
              <a:ext uri="{FF2B5EF4-FFF2-40B4-BE49-F238E27FC236}">
                <a16:creationId xmlns:a16="http://schemas.microsoft.com/office/drawing/2014/main" id="{B3F011A4-7C5D-D60A-B5FF-A5B3908EE3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075"/>
            <a:ext cx="7212907" cy="413385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38" y="1387546"/>
            <a:ext cx="4705309" cy="398455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79FB72-6EB9-4367-AB79-22A0F97070F2}"/>
              </a:ext>
            </a:extLst>
          </p:cNvPr>
          <p:cNvCxnSpPr/>
          <p:nvPr/>
        </p:nvCxnSpPr>
        <p:spPr>
          <a:xfrm>
            <a:off x="0" y="620688"/>
            <a:ext cx="12192000" cy="0"/>
          </a:xfrm>
          <a:prstGeom prst="line">
            <a:avLst/>
          </a:prstGeom>
          <a:solidFill>
            <a:srgbClr val="2F559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5B9DCA-C479-4679-85C2-C0E4C1AE8CB5}"/>
              </a:ext>
            </a:extLst>
          </p:cNvPr>
          <p:cNvCxnSpPr/>
          <p:nvPr/>
        </p:nvCxnSpPr>
        <p:spPr>
          <a:xfrm>
            <a:off x="0" y="6406193"/>
            <a:ext cx="12192000" cy="0"/>
          </a:xfrm>
          <a:prstGeom prst="line">
            <a:avLst/>
          </a:prstGeom>
          <a:solidFill>
            <a:srgbClr val="2F559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" name="Picture 6" descr="European Organisation for the Exploitation of Meteorological Satellites |  CO2 Human Emissions">
            <a:extLst>
              <a:ext uri="{FF2B5EF4-FFF2-40B4-BE49-F238E27FC236}">
                <a16:creationId xmlns:a16="http://schemas.microsoft.com/office/drawing/2014/main" id="{553EEB1B-4D8B-4A7F-AB63-C9529FD4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54" y="6435321"/>
            <a:ext cx="782684" cy="3913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ome">
            <a:extLst>
              <a:ext uri="{FF2B5EF4-FFF2-40B4-BE49-F238E27FC236}">
                <a16:creationId xmlns:a16="http://schemas.microsoft.com/office/drawing/2014/main" id="{B1D0409F-F54F-49A0-B435-D2F33D19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8" y="6461091"/>
            <a:ext cx="267787" cy="3034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ivil Aviation Authority">
            <a:extLst>
              <a:ext uri="{FF2B5EF4-FFF2-40B4-BE49-F238E27FC236}">
                <a16:creationId xmlns:a16="http://schemas.microsoft.com/office/drawing/2014/main" id="{4A34240C-670C-44B4-AD20-A2FB040A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0" y="6435321"/>
            <a:ext cx="362959" cy="31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35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81F2E9-721F-4625-A164-2A44489CA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662873"/>
            <a:ext cx="4701342" cy="41348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BB18D8-92C5-4DC7-BB0D-5FF284487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5745" y="8036216"/>
            <a:ext cx="1545616" cy="14546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421565-5E89-4D29-BCBB-3777700F4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072" y="9567458"/>
            <a:ext cx="1550964" cy="1417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A90F43-6A18-4F8D-BF5F-BC9173BAF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6207975" y="9326751"/>
            <a:ext cx="2505722" cy="328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4242B-ED95-49E7-BE59-C83D938CF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257" y="2662873"/>
            <a:ext cx="6117917" cy="413481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E590FF5-E632-497C-8537-E8F5B7D173A6}"/>
              </a:ext>
            </a:extLst>
          </p:cNvPr>
          <p:cNvSpPr/>
          <p:nvPr/>
        </p:nvSpPr>
        <p:spPr>
          <a:xfrm>
            <a:off x="5295900" y="2662873"/>
            <a:ext cx="1047750" cy="37560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BA2F8D-52AB-4CCA-8B48-0CA3659050BB}"/>
              </a:ext>
            </a:extLst>
          </p:cNvPr>
          <p:cNvSpPr/>
          <p:nvPr/>
        </p:nvSpPr>
        <p:spPr>
          <a:xfrm>
            <a:off x="5295900" y="3929698"/>
            <a:ext cx="1047750" cy="37560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5C026A-2799-440F-84E0-E17D45888546}"/>
              </a:ext>
            </a:extLst>
          </p:cNvPr>
          <p:cNvSpPr/>
          <p:nvPr/>
        </p:nvSpPr>
        <p:spPr>
          <a:xfrm>
            <a:off x="5188257" y="5327175"/>
            <a:ext cx="907743" cy="2735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9AC4E9-A9D1-4ADB-8A94-C58E8CAF5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26" y="0"/>
            <a:ext cx="3743224" cy="26728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5722DF-3E2D-4F5E-BFDF-1DB10AE0251F}"/>
              </a:ext>
            </a:extLst>
          </p:cNvPr>
          <p:cNvSpPr/>
          <p:nvPr/>
        </p:nvSpPr>
        <p:spPr>
          <a:xfrm>
            <a:off x="480646" y="6389077"/>
            <a:ext cx="808892" cy="31652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715C69-2B21-44E1-8F4B-4B1C4DFB5457}"/>
              </a:ext>
            </a:extLst>
          </p:cNvPr>
          <p:cNvSpPr/>
          <p:nvPr/>
        </p:nvSpPr>
        <p:spPr>
          <a:xfrm>
            <a:off x="1617784" y="6389077"/>
            <a:ext cx="808892" cy="31652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A1F65E3-B020-4F9D-9679-493C813F71C2}"/>
              </a:ext>
            </a:extLst>
          </p:cNvPr>
          <p:cNvSpPr/>
          <p:nvPr/>
        </p:nvSpPr>
        <p:spPr>
          <a:xfrm>
            <a:off x="2836984" y="5177448"/>
            <a:ext cx="808892" cy="31652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2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1039639" y="339062"/>
            <a:ext cx="983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Energy Source (Type of Sensor)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589511F-5AA4-4018-A572-CE3CED4A7624}"/>
              </a:ext>
            </a:extLst>
          </p:cNvPr>
          <p:cNvSpPr txBox="1"/>
          <p:nvPr/>
        </p:nvSpPr>
        <p:spPr>
          <a:xfrm>
            <a:off x="8642654" y="4077073"/>
            <a:ext cx="136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Meteosat-8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41.5</a:t>
            </a:r>
            <a:r>
              <a:rPr lang="en-AU" baseline="30000" dirty="0">
                <a:solidFill>
                  <a:schemeClr val="bg1"/>
                </a:solidFill>
              </a:rPr>
              <a:t>⁰</a:t>
            </a:r>
            <a:r>
              <a:rPr lang="en-AU" dirty="0">
                <a:solidFill>
                  <a:schemeClr val="bg1"/>
                </a:solidFill>
              </a:rPr>
              <a:t>  East</a:t>
            </a:r>
          </a:p>
        </p:txBody>
      </p:sp>
      <p:sp>
        <p:nvSpPr>
          <p:cNvPr id="179" name="AutoShape 2" descr="The distribution of projected effective super-pixel resolution in a GOES-17 ABI full-disk image.">
            <a:extLst>
              <a:ext uri="{FF2B5EF4-FFF2-40B4-BE49-F238E27FC236}">
                <a16:creationId xmlns:a16="http://schemas.microsoft.com/office/drawing/2014/main" id="{CD62A066-14A1-47D0-8792-70588C842B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A565B6-7C61-4BF8-A9F1-330BFEFB5F43}"/>
              </a:ext>
            </a:extLst>
          </p:cNvPr>
          <p:cNvSpPr/>
          <p:nvPr/>
        </p:nvSpPr>
        <p:spPr>
          <a:xfrm>
            <a:off x="1085346" y="1250220"/>
            <a:ext cx="9304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Satellites carry sensors or instruments. The names of sensors are usually acronyms that can </a:t>
            </a:r>
          </a:p>
          <a:p>
            <a:r>
              <a:rPr lang="en-US" dirty="0"/>
              <a:t>include the name of the satellite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66C81C-18BB-4FAE-8B88-110F8B81D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236" y="2111215"/>
            <a:ext cx="3739725" cy="3743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BF30CE-0DA7-4FA0-9D91-E6CC2098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100" y="2379889"/>
            <a:ext cx="5132979" cy="28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348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68F9DE-03C8-4F7A-91A1-BDD6CB778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28898"/>
            <a:ext cx="11582400" cy="5093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7F0A-D3F2-4AC9-853C-98D05284DD60}"/>
              </a:ext>
            </a:extLst>
          </p:cNvPr>
          <p:cNvSpPr txBox="1"/>
          <p:nvPr/>
        </p:nvSpPr>
        <p:spPr>
          <a:xfrm>
            <a:off x="2943225" y="16764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Ice Cloud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966F83-7689-4F0E-AE38-CAF86C66E131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076451" y="1861066"/>
            <a:ext cx="866774" cy="79640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47979E-4324-4F24-AE68-1BBE0EEF28E7}"/>
              </a:ext>
            </a:extLst>
          </p:cNvPr>
          <p:cNvSpPr txBox="1"/>
          <p:nvPr/>
        </p:nvSpPr>
        <p:spPr>
          <a:xfrm>
            <a:off x="6362700" y="1368623"/>
            <a:ext cx="12001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Water cloud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804A6E-A2EB-4FA4-B216-0AFE45137CE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553076" y="1522512"/>
            <a:ext cx="809624" cy="72538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13BB2E-1020-4C97-A250-E21F4AD7C3B0}"/>
              </a:ext>
            </a:extLst>
          </p:cNvPr>
          <p:cNvCxnSpPr>
            <a:cxnSpLocks/>
          </p:cNvCxnSpPr>
          <p:nvPr/>
        </p:nvCxnSpPr>
        <p:spPr>
          <a:xfrm flipH="1">
            <a:off x="6029326" y="1522511"/>
            <a:ext cx="333374" cy="124926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65CB32-C12B-4131-8842-93D313276904}"/>
              </a:ext>
            </a:extLst>
          </p:cNvPr>
          <p:cNvSpPr txBox="1"/>
          <p:nvPr/>
        </p:nvSpPr>
        <p:spPr>
          <a:xfrm>
            <a:off x="2590800" y="3764342"/>
            <a:ext cx="5429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Dust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F9F559-D6E4-4173-9DB1-BD327B438C7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343026" y="3918231"/>
            <a:ext cx="1247774" cy="28229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1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77">
            <a:extLst>
              <a:ext uri="{FF2B5EF4-FFF2-40B4-BE49-F238E27FC236}">
                <a16:creationId xmlns:a16="http://schemas.microsoft.com/office/drawing/2014/main" id="{C5479C71-5D16-467F-A212-9100A3E5C01A}"/>
              </a:ext>
            </a:extLst>
          </p:cNvPr>
          <p:cNvSpPr txBox="1"/>
          <p:nvPr/>
        </p:nvSpPr>
        <p:spPr>
          <a:xfrm>
            <a:off x="4436030" y="2736794"/>
            <a:ext cx="6831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20951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E26CA9BB-CAAD-4A25-BC21-B71F3985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4" y="295222"/>
            <a:ext cx="125015" cy="61174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6C34CDD-54A3-46CA-AB0C-ABE72F9AD53C}"/>
              </a:ext>
            </a:extLst>
          </p:cNvPr>
          <p:cNvSpPr txBox="1"/>
          <p:nvPr/>
        </p:nvSpPr>
        <p:spPr>
          <a:xfrm>
            <a:off x="1039639" y="339062"/>
            <a:ext cx="983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38425C"/>
                </a:solidFill>
                <a:latin typeface="Candara" panose="020E0502030303020204" pitchFamily="34" charset="0"/>
              </a:rPr>
              <a:t>Energy Source (Type of Sensor)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589511F-5AA4-4018-A572-CE3CED4A7624}"/>
              </a:ext>
            </a:extLst>
          </p:cNvPr>
          <p:cNvSpPr txBox="1"/>
          <p:nvPr/>
        </p:nvSpPr>
        <p:spPr>
          <a:xfrm>
            <a:off x="8642654" y="4077073"/>
            <a:ext cx="136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Meteosat-8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41.5</a:t>
            </a:r>
            <a:r>
              <a:rPr lang="en-AU" baseline="30000" dirty="0">
                <a:solidFill>
                  <a:schemeClr val="bg1"/>
                </a:solidFill>
              </a:rPr>
              <a:t>⁰</a:t>
            </a:r>
            <a:r>
              <a:rPr lang="en-AU" dirty="0">
                <a:solidFill>
                  <a:schemeClr val="bg1"/>
                </a:solidFill>
              </a:rPr>
              <a:t>  East</a:t>
            </a:r>
          </a:p>
        </p:txBody>
      </p:sp>
      <p:sp>
        <p:nvSpPr>
          <p:cNvPr id="179" name="AutoShape 2" descr="The distribution of projected effective super-pixel resolution in a GOES-17 ABI full-disk image.">
            <a:extLst>
              <a:ext uri="{FF2B5EF4-FFF2-40B4-BE49-F238E27FC236}">
                <a16:creationId xmlns:a16="http://schemas.microsoft.com/office/drawing/2014/main" id="{CD62A066-14A1-47D0-8792-70588C842B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8391F-60F5-4A6B-A787-6143392C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" t="7945" r="1809" b="5677"/>
          <a:stretch/>
        </p:blipFill>
        <p:spPr>
          <a:xfrm>
            <a:off x="1200953" y="1792683"/>
            <a:ext cx="10239139" cy="24810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75308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743C7-CCC4-45AB-983B-55FE5BA2B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43"/>
            <a:ext cx="12192000" cy="66185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3AF0955-637C-4AF3-8DB5-D42A6486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069" y="194307"/>
            <a:ext cx="2441107" cy="86979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8310435-7C1F-46DF-841F-05EB355C6920}"/>
              </a:ext>
            </a:extLst>
          </p:cNvPr>
          <p:cNvSpPr txBox="1"/>
          <p:nvPr/>
        </p:nvSpPr>
        <p:spPr>
          <a:xfrm>
            <a:off x="9978143" y="239072"/>
            <a:ext cx="2019481" cy="17421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B6FB0F-9A31-4BAA-9824-B38BB4182C0F}"/>
              </a:ext>
            </a:extLst>
          </p:cNvPr>
          <p:cNvSpPr txBox="1"/>
          <p:nvPr/>
        </p:nvSpPr>
        <p:spPr>
          <a:xfrm>
            <a:off x="194377" y="239072"/>
            <a:ext cx="41762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dirty="0">
                <a:solidFill>
                  <a:schemeClr val="accent1"/>
                </a:solidFill>
              </a:rPr>
              <a:t>Passive Instruments: </a:t>
            </a:r>
          </a:p>
          <a:p>
            <a:endParaRPr lang="en-AE" sz="20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eceives and measures naturally emitted or scattered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radiation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from the earth and its atmosphere</a:t>
            </a:r>
            <a:endParaRPr lang="en-AE" sz="1400" dirty="0"/>
          </a:p>
          <a:p>
            <a:endParaRPr lang="en-AE" sz="2000" dirty="0"/>
          </a:p>
          <a:p>
            <a:r>
              <a:rPr lang="en-AE" sz="2000" dirty="0"/>
              <a:t> </a:t>
            </a:r>
            <a:endParaRPr lang="en-US" sz="2000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8256B09-3FC6-49D2-8C9D-CF7D0A9B1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389" y="896466"/>
            <a:ext cx="1208523" cy="146009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6161AA1-C7A9-4A44-B3F4-EC3D3F259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71" y="3028698"/>
            <a:ext cx="300381" cy="108437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485AE63-5F8F-438D-B89B-AF9741C09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702" y="1981199"/>
            <a:ext cx="300381" cy="108437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9A86BEE-F465-48DB-911E-B378914A5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591" y="4247898"/>
            <a:ext cx="300381" cy="108437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62775AA-5F66-4FB1-BE3C-FF7FB6F02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431" y="4410458"/>
            <a:ext cx="300381" cy="108437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5389F5B-2EF6-4BED-8A33-3FDA813C6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212" y="4790083"/>
            <a:ext cx="300381" cy="10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4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743C7-CCC4-45AB-983B-55FE5BA2B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43"/>
            <a:ext cx="12192000" cy="66185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3AF0955-637C-4AF3-8DB5-D42A6486C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069" y="194307"/>
            <a:ext cx="2441107" cy="86979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8310435-7C1F-46DF-841F-05EB355C6920}"/>
              </a:ext>
            </a:extLst>
          </p:cNvPr>
          <p:cNvSpPr txBox="1"/>
          <p:nvPr/>
        </p:nvSpPr>
        <p:spPr>
          <a:xfrm>
            <a:off x="9978143" y="239072"/>
            <a:ext cx="2019481" cy="17421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CB04731-1ADE-46B8-BAAA-4CA4C3E6B17C}"/>
              </a:ext>
            </a:extLst>
          </p:cNvPr>
          <p:cNvSpPr txBox="1"/>
          <p:nvPr/>
        </p:nvSpPr>
        <p:spPr>
          <a:xfrm>
            <a:off x="194376" y="371471"/>
            <a:ext cx="4176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1"/>
                </a:solidFill>
              </a:rPr>
              <a:t>Active Instruments: </a:t>
            </a:r>
          </a:p>
          <a:p>
            <a:endParaRPr lang="en-AE" dirty="0">
              <a:solidFill>
                <a:schemeClr val="accent1"/>
              </a:solidFill>
            </a:endParaRPr>
          </a:p>
          <a:p>
            <a:r>
              <a:rPr lang="en-US" altLang="en-US" sz="1200" dirty="0">
                <a:solidFill>
                  <a:srgbClr val="000000"/>
                </a:solidFill>
                <a:latin typeface="Helvetica Neue"/>
              </a:rPr>
              <a:t>Like a 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adar where  instrument </a:t>
            </a:r>
            <a:r>
              <a:rPr lang="en-US" altLang="en-US" sz="1200" dirty="0">
                <a:solidFill>
                  <a:srgbClr val="000000"/>
                </a:solidFill>
                <a:latin typeface="Helvetica Neue"/>
              </a:rPr>
              <a:t>transmits its own radiation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</a:rPr>
              <a:t>and then collects the  reflected or scattered back signals from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earth and its atmosphere</a:t>
            </a:r>
            <a:endParaRPr lang="en-AE" dirty="0"/>
          </a:p>
          <a:p>
            <a:r>
              <a:rPr lang="en-AE" dirty="0"/>
              <a:t> 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A15E8D-84AC-4953-B4F3-1B5D20AA32C5}"/>
              </a:ext>
            </a:extLst>
          </p:cNvPr>
          <p:cNvCxnSpPr>
            <a:cxnSpLocks/>
          </p:cNvCxnSpPr>
          <p:nvPr/>
        </p:nvCxnSpPr>
        <p:spPr>
          <a:xfrm>
            <a:off x="5741004" y="1042968"/>
            <a:ext cx="0" cy="1082198"/>
          </a:xfrm>
          <a:prstGeom prst="straightConnector1">
            <a:avLst/>
          </a:prstGeom>
          <a:ln w="666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D89513-C2AE-4EAA-9129-8865D8740877}"/>
              </a:ext>
            </a:extLst>
          </p:cNvPr>
          <p:cNvCxnSpPr>
            <a:cxnSpLocks/>
          </p:cNvCxnSpPr>
          <p:nvPr/>
        </p:nvCxnSpPr>
        <p:spPr>
          <a:xfrm>
            <a:off x="5898484" y="1042968"/>
            <a:ext cx="0" cy="1082198"/>
          </a:xfrm>
          <a:prstGeom prst="straightConnector1">
            <a:avLst/>
          </a:prstGeom>
          <a:ln w="666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E17A93E-9521-427D-A928-F21C1562FA61}"/>
              </a:ext>
            </a:extLst>
          </p:cNvPr>
          <p:cNvCxnSpPr>
            <a:cxnSpLocks/>
          </p:cNvCxnSpPr>
          <p:nvPr/>
        </p:nvCxnSpPr>
        <p:spPr>
          <a:xfrm>
            <a:off x="6035644" y="1042968"/>
            <a:ext cx="0" cy="1082198"/>
          </a:xfrm>
          <a:prstGeom prst="straightConnector1">
            <a:avLst/>
          </a:prstGeom>
          <a:ln w="666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7B53B38A-FFE0-41FD-806D-02C8751CC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871" y="4233557"/>
            <a:ext cx="471884" cy="108437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AC7393E-9D60-4A4A-ADBB-374C746A0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116" y="4632960"/>
            <a:ext cx="471884" cy="10843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1038809-2507-4A8C-ACF3-CB7266049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929" y="1981199"/>
            <a:ext cx="471884" cy="10843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F6C9227-9D3F-49B1-B06D-7B5E04D53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54" y="2927455"/>
            <a:ext cx="471884" cy="108437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302EFA6-A37B-436E-B1B4-EE52E08D0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116" y="4448391"/>
            <a:ext cx="471884" cy="108437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9262FB3-5639-4F8B-B37B-F95D23F04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269" y="4632960"/>
            <a:ext cx="339132" cy="108437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0269D4F-A8F3-4484-8A38-14255619A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87" y="2979209"/>
            <a:ext cx="302713" cy="108437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B5BF67A-2696-401F-9325-CCA7FD076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910" y="1981199"/>
            <a:ext cx="311795" cy="108437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581303A-5638-4B57-A9FD-A29E5F113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405" y="4233557"/>
            <a:ext cx="311795" cy="108437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BB24927-1A33-472A-9CF8-2F69CE060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299" y="4448391"/>
            <a:ext cx="300381" cy="10843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B5ED41-B9ED-4773-84EF-0063BBD57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955" y="935436"/>
            <a:ext cx="751682" cy="1318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8C9F60-A246-46C2-BDED-A4CE9DA63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1063" y="1200336"/>
            <a:ext cx="3507409" cy="2646096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8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4.0.5919"/>
  <p:tag name="SLIDO_PRESENTATION_ID" val="af425bbd-155f-42f6-9df1-dfe8aa85b322"/>
  <p:tag name="SLIDO_EVENT_UUID" val="ff132c51-073e-4bd6-bf44-9fa2a14ba126"/>
  <p:tag name="SLIDO_EVENT_SECTION_UUID" val="1856ac49-04a7-4c88-9042-a20c63c419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zA0OTEyNTV9"/>
  <p:tag name="SLIDO_TYPE" val="SlidoPoll"/>
  <p:tag name="SLIDO_POLL_UUID" val="4c91fff5-496d-4611-9baa-22cb5883c110"/>
  <p:tag name="SLIDO_TIMELINE" val="W3sicG9sbFF1ZXN0aW9uVXVpZCI6IjI1YTA4NTQ0LTlhNjMtNDc3OS1hYTE3LTI5NTNmYWZmZmE5NiIsInNob3dSZXN1bHRzIjpmYWxzZSwic2hvd0NvcnJlY3RBbnN3ZXJzIjpmYWxzZSwidm90aW5nTG9ja2VkIjpmYWxzZX0seyJwb2xsUXVlc3Rpb25VdWlkIjoiMjVhMDg1NDQtOWE2My00Nzc5LWFhMTctMjk1M2ZhZmZmYTk2Iiwic2hvd1Jlc3VsdHMiOnRydWUsInNob3dDb3JyZWN0QW5zd2VycyI6ZmFsc2UsInZvdGluZ0xvY2tlZCI6ZmFsc2V9XQ=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6938</TotalTime>
  <Words>1334</Words>
  <Application>Microsoft Office PowerPoint</Application>
  <PresentationFormat>Widescreen</PresentationFormat>
  <Paragraphs>284</Paragraphs>
  <Slides>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5" baseType="lpstr">
      <vt:lpstr>MS PGothic</vt:lpstr>
      <vt:lpstr>MS PGothic</vt:lpstr>
      <vt:lpstr>Arial</vt:lpstr>
      <vt:lpstr>Calibri</vt:lpstr>
      <vt:lpstr>Calibri Light</vt:lpstr>
      <vt:lpstr>Candara</vt:lpstr>
      <vt:lpstr>Comic Sans MS</vt:lpstr>
      <vt:lpstr>Helvetica Neue</vt:lpstr>
      <vt:lpstr>Linux Libertine</vt:lpstr>
      <vt:lpstr>Roboto</vt:lpstr>
      <vt:lpstr>Segoe UI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Channels</vt:lpstr>
      <vt:lpstr>Single Channel (Enhanced IR10.8)</vt:lpstr>
      <vt:lpstr>Sandwich Products </vt:lpstr>
      <vt:lpstr>Except spectral?</vt:lpstr>
      <vt:lpstr>PowerPoint Presentation</vt:lpstr>
      <vt:lpstr>Spectral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Zamzam</dc:creator>
  <cp:lastModifiedBy>Zamzam</cp:lastModifiedBy>
  <cp:revision>50</cp:revision>
  <dcterms:created xsi:type="dcterms:W3CDTF">2025-09-10T05:33:29Z</dcterms:created>
  <dcterms:modified xsi:type="dcterms:W3CDTF">2026-02-08T08:12:34Z</dcterms:modified>
</cp:coreProperties>
</file>