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434" r:id="rId3"/>
    <p:sldId id="110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15bf33f4ea7a6eb" providerId="LiveId" clId="{80828A29-A780-43EE-98E3-9EE80250DE25}"/>
    <pc:docChg chg="addSld delSld modSld">
      <pc:chgData name="" userId="015bf33f4ea7a6eb" providerId="LiveId" clId="{80828A29-A780-43EE-98E3-9EE80250DE25}" dt="2026-01-18T05:17:16.527" v="2"/>
      <pc:docMkLst>
        <pc:docMk/>
      </pc:docMkLst>
      <pc:sldChg chg="add">
        <pc:chgData name="" userId="015bf33f4ea7a6eb" providerId="LiveId" clId="{80828A29-A780-43EE-98E3-9EE80250DE25}" dt="2026-01-18T05:15:34.251" v="0"/>
        <pc:sldMkLst>
          <pc:docMk/>
          <pc:sldMk cId="1710819649" sldId="433"/>
        </pc:sldMkLst>
      </pc:sldChg>
      <pc:sldChg chg="add">
        <pc:chgData name="" userId="015bf33f4ea7a6eb" providerId="LiveId" clId="{80828A29-A780-43EE-98E3-9EE80250DE25}" dt="2026-01-18T05:15:34.251" v="0"/>
        <pc:sldMkLst>
          <pc:docMk/>
          <pc:sldMk cId="3285985253" sldId="434"/>
        </pc:sldMkLst>
      </pc:sldChg>
      <pc:sldChg chg="add">
        <pc:chgData name="" userId="015bf33f4ea7a6eb" providerId="LiveId" clId="{80828A29-A780-43EE-98E3-9EE80250DE25}" dt="2026-01-18T05:15:34.251" v="0"/>
        <pc:sldMkLst>
          <pc:docMk/>
          <pc:sldMk cId="1673427888" sldId="110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BFC7-4A48-45F0-BFAA-43672C2D5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A0E48-FDAA-49B9-90FA-EF79D64FF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8B543-575F-4609-9682-4D8767A4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226F-60C7-47F8-B707-336A513D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EA27-04D4-45B8-8042-D3B8BC6D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3A465-0EB9-4919-8105-52DDF90E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1433A0-774D-41FB-9BA9-F9BA795F1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30ABF-63A9-4237-8AAF-53AF612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80CAC-46B5-4479-A279-2A595CBCE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4B1BA-6299-480B-9192-9F1E0DEB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05DA3-154C-47B3-A4BD-518806258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876C0-2002-4918-80B4-A9120D15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57D-D399-4E36-B5ED-909CE787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BD333-7768-4205-B3F2-DC7C2F18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6AB98-2A55-4253-92F0-8985DC72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8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158D-5544-45CC-A18C-4E367869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2495-05FE-4AB8-B126-6954D10E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3534E-2087-40E4-A33B-D7815260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5D02-8573-4D2D-BB98-18E04628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E791B-AE4E-49A0-A6C4-520259EE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B2C4-7217-4039-91B6-9459C4BDC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3B41-2449-4838-BF40-8125D5D3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4FA9F-CFFA-44C2-896A-32549071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58950-FA77-4B9F-B9E5-F0A338FD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BF0E-DF00-48C1-BF12-1D58CCB4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F865-1F44-4C33-8866-2962001C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1D65-58CE-4DBE-B99B-E14274DBF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1ECAF-261E-4629-999C-ACA73F6EF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22863-40AF-4CD7-ADA3-D3E024EE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9BABA-9090-4C11-B02C-15CD5986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FAF2F-B850-4642-B6C5-D24C2BCD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2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5B7C-72AA-4CA4-BEFF-65F594E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9272C-7DFA-46B0-96ED-8DA23E1F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9C037-91E6-4EF1-AB06-A949E4E73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AFED8-15AD-4061-A679-F82CE6F0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D1B24-A84E-4A17-85D8-1664BD290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86056-2F4D-48D9-A492-253FFDEC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7C559-1060-4353-8F80-806964A0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B6C6A-9912-4AEF-92BE-B4EC96E4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CD9E-E9B3-4C3F-899F-851A9BB0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B65A9-8004-4AFC-B0D6-F790C117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CB920-0ADA-45A4-ABF3-C0155D8C9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D4926-BB4D-4AA9-AE79-189D7074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2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3CCD5-6ACD-4A42-B34B-FE4E76DD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4CF17-3445-4F1C-A325-705BA766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EB011-2243-445B-A8A2-3D5AE9E5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DEEC-646C-4C48-9066-D85C5B05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8691E-F693-470F-B9B7-0D0BF050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7D46C-AFB0-4A15-A811-69BBE5A67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DABE2-61B9-470F-B63D-9E097F01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787FC-83A5-4FA4-BFA4-AF1DFC89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5EDA-8729-44EE-B986-2D7575F0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9382-FB55-403F-84C0-7BDDFC2E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C285EC-E4F7-4F18-8572-400C9C57B3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54F0-0C61-4624-91B5-ED1B45FD6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D2D845-568A-4D78-9D4D-3986BD67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19DA2-C4D0-4772-922A-5D338E27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44CB9-5D5D-4904-94C9-A39AC41A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CE8E7-90FF-45C7-B72A-724BD623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EDDEA-C855-465E-B6A0-7FD629B7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892EB-D51F-4496-BD54-151CFA54F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EAED-6A72-4D82-9495-104CBE945D33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88739-D724-430A-AD2E-16324624C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A46FB-C0BB-4A14-8B53-0B6455FAA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53AA-00E8-4DDF-BF81-8FA7B189E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E08C3E-1D5F-4853-AF2D-83C88C78608C}"/>
              </a:ext>
            </a:extLst>
          </p:cNvPr>
          <p:cNvSpPr txBox="1"/>
          <p:nvPr/>
        </p:nvSpPr>
        <p:spPr>
          <a:xfrm>
            <a:off x="6484857" y="3007919"/>
            <a:ext cx="184731" cy="2482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92868"/>
            <a:endParaRPr lang="en-US" sz="101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FA0D0-3063-4FFE-89F6-B34AB911679C}"/>
              </a:ext>
            </a:extLst>
          </p:cNvPr>
          <p:cNvSpPr/>
          <p:nvPr/>
        </p:nvSpPr>
        <p:spPr>
          <a:xfrm>
            <a:off x="2203452" y="1412392"/>
            <a:ext cx="7667048" cy="13563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92868"/>
            <a:r>
              <a:rPr lang="en-US" sz="112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 General :</a:t>
            </a:r>
          </a:p>
          <a:p>
            <a:pPr defTabSz="192868"/>
            <a:endParaRPr lang="en-US" sz="101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160727" indent="-160727" defTabSz="192868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 WMO’s Centers of Excellence (</a:t>
            </a:r>
            <a:r>
              <a:rPr lang="en-US" sz="1013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CoEs</a:t>
            </a:r>
            <a:r>
              <a:rPr lang="en-US" sz="101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 are  </a:t>
            </a:r>
            <a:r>
              <a:rPr lang="en-US" sz="135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specialized training centers </a:t>
            </a:r>
            <a:r>
              <a:rPr lang="en-US" sz="101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established in all WMO Regions to </a:t>
            </a:r>
            <a:r>
              <a:rPr lang="en-US" sz="135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meet user needs for increased skills and knowledge</a:t>
            </a:r>
            <a:r>
              <a:rPr lang="en-US" sz="101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using satellite data within their regions. </a:t>
            </a:r>
          </a:p>
          <a:p>
            <a:pPr defTabSz="192868"/>
            <a:endParaRPr lang="en-US" sz="1013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160727" indent="-160727" defTabSz="192868">
              <a:buFont typeface="Arial" panose="020B0604020202020204" pitchFamily="34" charset="0"/>
              <a:buChar char="•"/>
            </a:pPr>
            <a:r>
              <a:rPr lang="en-US" sz="13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CoEs</a:t>
            </a:r>
            <a:r>
              <a:rPr lang="en-US" sz="13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are working closely with one or more of the satellite operators. </a:t>
            </a:r>
          </a:p>
          <a:p>
            <a:pPr defTabSz="192868"/>
            <a:endParaRPr lang="en-US" sz="101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BB770D-D9B8-4064-8089-E3670906D332}"/>
              </a:ext>
            </a:extLst>
          </p:cNvPr>
          <p:cNvSpPr/>
          <p:nvPr/>
        </p:nvSpPr>
        <p:spPr>
          <a:xfrm>
            <a:off x="4584804" y="921868"/>
            <a:ext cx="4940196" cy="2654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92868"/>
            <a:r>
              <a:rPr lang="en-US" sz="1125" b="1" dirty="0">
                <a:solidFill>
                  <a:srgbClr val="262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Center of Excellence for Satellite Applications </a:t>
            </a:r>
            <a:r>
              <a:rPr lang="en-US" sz="1125" b="1" dirty="0" err="1">
                <a:solidFill>
                  <a:srgbClr val="262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CoE</a:t>
            </a:r>
            <a:r>
              <a:rPr lang="en-US" sz="1125" b="1" dirty="0">
                <a:solidFill>
                  <a:srgbClr val="262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-Muscat</a:t>
            </a:r>
            <a:endParaRPr lang="en-US" sz="1125" b="1" dirty="0">
              <a:solidFill>
                <a:srgbClr val="262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F8FEC-9C6F-4753-9E0C-7114204B9AFE}"/>
              </a:ext>
            </a:extLst>
          </p:cNvPr>
          <p:cNvSpPr/>
          <p:nvPr/>
        </p:nvSpPr>
        <p:spPr>
          <a:xfrm>
            <a:off x="1532713" y="675167"/>
            <a:ext cx="7776846" cy="33470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192868"/>
            <a:r>
              <a:rPr lang="ar-OM" sz="1575" b="1" dirty="0">
                <a:solidFill>
                  <a:srgbClr val="262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Arial" panose="020B0604020202020204" pitchFamily="34" charset="0"/>
              </a:rPr>
              <a:t>مركز الامتياز لتطبيقات الأقمار الاصطناعية - مسقط</a:t>
            </a:r>
            <a:endParaRPr lang="en-US" sz="1575" b="1" dirty="0">
              <a:solidFill>
                <a:srgbClr val="262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0DACA-7075-42F1-8096-08F43724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90" y="2710398"/>
            <a:ext cx="4694096" cy="274022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A6D4B2-7434-446E-8FCD-AFF678C24B4F}"/>
              </a:ext>
            </a:extLst>
          </p:cNvPr>
          <p:cNvCxnSpPr>
            <a:cxnSpLocks/>
          </p:cNvCxnSpPr>
          <p:nvPr/>
        </p:nvCxnSpPr>
        <p:spPr>
          <a:xfrm>
            <a:off x="2607976" y="1249871"/>
            <a:ext cx="6858000" cy="0"/>
          </a:xfrm>
          <a:prstGeom prst="line">
            <a:avLst/>
          </a:prstGeom>
          <a:ln w="44450">
            <a:solidFill>
              <a:srgbClr val="293979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:a16="http://schemas.microsoft.com/office/drawing/2014/main" id="{78F5EDE1-5407-4B1D-8C18-420DAB7F5EC6}"/>
              </a:ext>
            </a:extLst>
          </p:cNvPr>
          <p:cNvSpPr/>
          <p:nvPr/>
        </p:nvSpPr>
        <p:spPr>
          <a:xfrm>
            <a:off x="7178991" y="2674622"/>
            <a:ext cx="405765" cy="2811780"/>
          </a:xfrm>
          <a:prstGeom prst="rightBrace">
            <a:avLst/>
          </a:prstGeom>
          <a:ln w="254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endParaRPr lang="en-US" sz="675">
              <a:ln w="0"/>
              <a:solidFill>
                <a:srgbClr val="4472C4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746C98-C7C7-4377-96B9-399A8865AE3C}"/>
              </a:ext>
            </a:extLst>
          </p:cNvPr>
          <p:cNvSpPr/>
          <p:nvPr/>
        </p:nvSpPr>
        <p:spPr>
          <a:xfrm>
            <a:off x="7769261" y="2991864"/>
            <a:ext cx="2044278" cy="30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defTabSz="192868"/>
            <a:r>
              <a:rPr lang="en-US" sz="1350" b="1" dirty="0">
                <a:solidFill>
                  <a:srgbClr val="2939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Virtual Laboratory (V-Lab)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72645A-3129-4C47-B4DC-21AE3C8C5FA8}"/>
              </a:ext>
            </a:extLst>
          </p:cNvPr>
          <p:cNvSpPr/>
          <p:nvPr/>
        </p:nvSpPr>
        <p:spPr>
          <a:xfrm>
            <a:off x="7818532" y="3424704"/>
            <a:ext cx="2672954" cy="5945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92868"/>
            <a:r>
              <a:rPr lang="en-US" sz="788" b="1" dirty="0">
                <a:solidFill>
                  <a:srgbClr val="7E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A global network of specialized training centers collaborating with satellite operators.</a:t>
            </a:r>
          </a:p>
          <a:p>
            <a:pPr defTabSz="192868"/>
            <a:r>
              <a:rPr lang="en-US" sz="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  <a:t> </a:t>
            </a:r>
            <a:br>
              <a:rPr lang="en-US" sz="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Slab"/>
              </a:rPr>
            </a:br>
            <a:endParaRPr lang="en-US" sz="788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AA64B0-A76D-4B89-ACCE-400307EFC000}"/>
              </a:ext>
            </a:extLst>
          </p:cNvPr>
          <p:cNvSpPr/>
          <p:nvPr/>
        </p:nvSpPr>
        <p:spPr>
          <a:xfrm>
            <a:off x="7818532" y="3805606"/>
            <a:ext cx="2433505" cy="4560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sz="788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Established by:   </a:t>
            </a:r>
            <a:r>
              <a:rPr lang="en-US" sz="7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 WMO  and the CGMS, the Coordination Group for Meteorological Satellites (CGMS),</a:t>
            </a:r>
            <a:endParaRPr lang="en-US" sz="788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7F4697-1C53-44F1-91F9-D902FC5FBF40}"/>
              </a:ext>
            </a:extLst>
          </p:cNvPr>
          <p:cNvSpPr/>
          <p:nvPr/>
        </p:nvSpPr>
        <p:spPr>
          <a:xfrm>
            <a:off x="7818531" y="4238417"/>
            <a:ext cx="2577465" cy="11140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92868"/>
            <a:r>
              <a:rPr lang="en-US" sz="7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Serving  as a platform to develop and facilitate training programs, ensuring the achievement of the goals set by the Centers of Excellence (</a:t>
            </a:r>
            <a:r>
              <a:rPr lang="en-US" sz="788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CoEs</a:t>
            </a:r>
            <a:r>
              <a:rPr lang="en-US" sz="7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), </a:t>
            </a:r>
            <a:r>
              <a:rPr lang="en-US" sz="9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Strengthens collaboration between the Centers  and their supporting satellite operators.</a:t>
            </a:r>
          </a:p>
          <a:p>
            <a:pPr marL="160727" indent="-160727" defTabSz="192868">
              <a:buFontTx/>
              <a:buChar char="-"/>
            </a:pPr>
            <a:endParaRPr lang="en-US" sz="788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defTabSz="192868"/>
            <a:br>
              <a:rPr lang="en-US" sz="788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endParaRPr lang="en-US" sz="788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33912-8549-445F-840A-C956B2AA4BB7}"/>
              </a:ext>
            </a:extLst>
          </p:cNvPr>
          <p:cNvSpPr txBox="1"/>
          <p:nvPr/>
        </p:nvSpPr>
        <p:spPr>
          <a:xfrm>
            <a:off x="7904544" y="5078392"/>
            <a:ext cx="2194126" cy="2482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1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V-Lab Meeting – Muscat Jan 2025</a:t>
            </a:r>
          </a:p>
        </p:txBody>
      </p:sp>
    </p:spTree>
    <p:extLst>
      <p:ext uri="{BB962C8B-B14F-4D97-AF65-F5344CB8AC3E}">
        <p14:creationId xmlns:p14="http://schemas.microsoft.com/office/powerpoint/2010/main" val="17108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90C951B-03E9-4920-8547-42F6520DCD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0854" r="2342" b="7989"/>
          <a:stretch/>
        </p:blipFill>
        <p:spPr bwMode="auto">
          <a:xfrm>
            <a:off x="1975185" y="830180"/>
            <a:ext cx="7994984" cy="4366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71B61820-EE28-46AB-B190-282CF7BE2A7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2" t="7092" r="21394" b="7524"/>
          <a:stretch/>
        </p:blipFill>
        <p:spPr bwMode="auto">
          <a:xfrm>
            <a:off x="1966160" y="360947"/>
            <a:ext cx="8022056" cy="5991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42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145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Roboto Slab</vt:lpstr>
      <vt:lpstr>Tahoma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2026-01-18T05:15:30Z</dcterms:created>
  <dcterms:modified xsi:type="dcterms:W3CDTF">2026-01-20T05:38:32Z</dcterms:modified>
</cp:coreProperties>
</file>