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1147" r:id="rId3"/>
    <p:sldId id="258" r:id="rId4"/>
    <p:sldId id="1149" r:id="rId5"/>
    <p:sldId id="1152" r:id="rId6"/>
    <p:sldId id="1150" r:id="rId7"/>
    <p:sldId id="1151" r:id="rId8"/>
    <p:sldId id="791" r:id="rId9"/>
    <p:sldId id="293" r:id="rId10"/>
    <p:sldId id="296" r:id="rId11"/>
    <p:sldId id="297" r:id="rId12"/>
    <p:sldId id="298" r:id="rId13"/>
    <p:sldId id="299" r:id="rId14"/>
    <p:sldId id="301" r:id="rId15"/>
    <p:sldId id="302" r:id="rId16"/>
    <p:sldId id="303" r:id="rId17"/>
    <p:sldId id="260" r:id="rId18"/>
    <p:sldId id="681" r:id="rId19"/>
    <p:sldId id="1160" r:id="rId20"/>
    <p:sldId id="836" r:id="rId21"/>
    <p:sldId id="262" r:id="rId22"/>
    <p:sldId id="1161" r:id="rId23"/>
    <p:sldId id="1155" r:id="rId24"/>
    <p:sldId id="1158" r:id="rId25"/>
    <p:sldId id="846" r:id="rId26"/>
    <p:sldId id="1162" r:id="rId27"/>
    <p:sldId id="1126" r:id="rId28"/>
    <p:sldId id="1163" r:id="rId29"/>
    <p:sldId id="1159" r:id="rId30"/>
    <p:sldId id="1164" r:id="rId31"/>
  </p:sldIdLst>
  <p:sldSz cx="12192000" cy="6858000"/>
  <p:notesSz cx="6858000" cy="9144000"/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3185"/>
    <a:srgbClr val="102473"/>
    <a:srgbClr val="0023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8" d="100"/>
          <a:sy n="48" d="100"/>
        </p:scale>
        <p:origin x="53" y="77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8A2FA6-B145-440A-94AF-C072EABBE306}" type="doc">
      <dgm:prSet loTypeId="urn:microsoft.com/office/officeart/2005/8/layout/default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86CE629-4FDD-4271-8B71-ABFEEED920F2}">
      <dgm:prSet phldrT="[Text]"/>
      <dgm:spPr/>
      <dgm:t>
        <a:bodyPr/>
        <a:lstStyle/>
        <a:p>
          <a:r>
            <a:rPr lang="en-US" b="1" dirty="0"/>
            <a:t>Spatial</a:t>
          </a:r>
        </a:p>
      </dgm:t>
    </dgm:pt>
    <dgm:pt modelId="{C45594BC-B9E9-4064-A9E7-A7E8B292D43C}" type="parTrans" cxnId="{EDDCD3A0-EC59-4EE1-AF5B-5AD81B4FE85C}">
      <dgm:prSet/>
      <dgm:spPr/>
      <dgm:t>
        <a:bodyPr/>
        <a:lstStyle/>
        <a:p>
          <a:endParaRPr lang="en-US"/>
        </a:p>
      </dgm:t>
    </dgm:pt>
    <dgm:pt modelId="{CFEC621A-EE81-4850-AF63-75A8988E0DC3}" type="sibTrans" cxnId="{EDDCD3A0-EC59-4EE1-AF5B-5AD81B4FE85C}">
      <dgm:prSet/>
      <dgm:spPr/>
      <dgm:t>
        <a:bodyPr/>
        <a:lstStyle/>
        <a:p>
          <a:endParaRPr lang="en-US"/>
        </a:p>
      </dgm:t>
    </dgm:pt>
    <dgm:pt modelId="{F3F2759E-8857-423D-BB5B-CAB0C619A7A8}">
      <dgm:prSet phldrT="[Text]"/>
      <dgm:spPr/>
      <dgm:t>
        <a:bodyPr/>
        <a:lstStyle/>
        <a:p>
          <a:r>
            <a:rPr lang="en-US" b="1" dirty="0"/>
            <a:t>Temporal</a:t>
          </a:r>
        </a:p>
      </dgm:t>
    </dgm:pt>
    <dgm:pt modelId="{A2526F37-1C29-4370-A447-A3E9FE4EB29E}" type="parTrans" cxnId="{26EC67B1-A557-4BAD-8BAC-3DAC5D26589B}">
      <dgm:prSet/>
      <dgm:spPr/>
      <dgm:t>
        <a:bodyPr/>
        <a:lstStyle/>
        <a:p>
          <a:endParaRPr lang="en-US"/>
        </a:p>
      </dgm:t>
    </dgm:pt>
    <dgm:pt modelId="{9BB224EA-0069-4BCF-824C-14332A0D7209}" type="sibTrans" cxnId="{26EC67B1-A557-4BAD-8BAC-3DAC5D26589B}">
      <dgm:prSet/>
      <dgm:spPr/>
      <dgm:t>
        <a:bodyPr/>
        <a:lstStyle/>
        <a:p>
          <a:endParaRPr lang="en-US"/>
        </a:p>
      </dgm:t>
    </dgm:pt>
    <dgm:pt modelId="{8175B3F3-0360-4C0F-AC32-B5A9876C8388}">
      <dgm:prSet phldrT="[Text]"/>
      <dgm:spPr/>
      <dgm:t>
        <a:bodyPr/>
        <a:lstStyle/>
        <a:p>
          <a:r>
            <a:rPr lang="en-US" b="1" dirty="0"/>
            <a:t>Spectral</a:t>
          </a:r>
        </a:p>
      </dgm:t>
    </dgm:pt>
    <dgm:pt modelId="{99BF6690-FDAA-482A-B10C-8BA1B120E537}" type="parTrans" cxnId="{385B5E85-DFDA-4C84-A824-629785AD61D5}">
      <dgm:prSet/>
      <dgm:spPr/>
      <dgm:t>
        <a:bodyPr/>
        <a:lstStyle/>
        <a:p>
          <a:endParaRPr lang="en-US"/>
        </a:p>
      </dgm:t>
    </dgm:pt>
    <dgm:pt modelId="{9D6C4445-C351-476D-873B-C14641A8F220}" type="sibTrans" cxnId="{385B5E85-DFDA-4C84-A824-629785AD61D5}">
      <dgm:prSet/>
      <dgm:spPr/>
      <dgm:t>
        <a:bodyPr/>
        <a:lstStyle/>
        <a:p>
          <a:endParaRPr lang="en-US"/>
        </a:p>
      </dgm:t>
    </dgm:pt>
    <dgm:pt modelId="{4BD88EEF-DFC8-48AD-9B80-91D223013B7B}">
      <dgm:prSet phldrT="[Text]"/>
      <dgm:spPr/>
      <dgm:t>
        <a:bodyPr/>
        <a:lstStyle/>
        <a:p>
          <a:r>
            <a:rPr lang="en-US" b="1" dirty="0"/>
            <a:t>Radiometric</a:t>
          </a:r>
        </a:p>
      </dgm:t>
    </dgm:pt>
    <dgm:pt modelId="{E20A5FCC-43BD-4072-AD1D-4D221394E306}" type="parTrans" cxnId="{6D907B4E-4EE2-4D4E-B73D-296BB1D659E0}">
      <dgm:prSet/>
      <dgm:spPr/>
      <dgm:t>
        <a:bodyPr/>
        <a:lstStyle/>
        <a:p>
          <a:endParaRPr lang="en-US"/>
        </a:p>
      </dgm:t>
    </dgm:pt>
    <dgm:pt modelId="{819BA94A-3968-458C-90C4-EDA13B42B674}" type="sibTrans" cxnId="{6D907B4E-4EE2-4D4E-B73D-296BB1D659E0}">
      <dgm:prSet/>
      <dgm:spPr/>
      <dgm:t>
        <a:bodyPr/>
        <a:lstStyle/>
        <a:p>
          <a:endParaRPr lang="en-US"/>
        </a:p>
      </dgm:t>
    </dgm:pt>
    <dgm:pt modelId="{95F56F4A-3FE8-4234-9F94-61ADF7066BB0}" type="pres">
      <dgm:prSet presAssocID="{3C8A2FA6-B145-440A-94AF-C072EABBE306}" presName="diagram" presStyleCnt="0">
        <dgm:presLayoutVars>
          <dgm:dir/>
          <dgm:resizeHandles val="exact"/>
        </dgm:presLayoutVars>
      </dgm:prSet>
      <dgm:spPr/>
    </dgm:pt>
    <dgm:pt modelId="{9CC362C4-361C-43FE-A23E-9BC780A9C2F4}" type="pres">
      <dgm:prSet presAssocID="{C86CE629-4FDD-4271-8B71-ABFEEED920F2}" presName="node" presStyleLbl="node1" presStyleIdx="0" presStyleCnt="4" custLinFactNeighborX="863" custLinFactNeighborY="-8339">
        <dgm:presLayoutVars>
          <dgm:bulletEnabled val="1"/>
        </dgm:presLayoutVars>
      </dgm:prSet>
      <dgm:spPr/>
    </dgm:pt>
    <dgm:pt modelId="{638487DB-6016-4CBF-AAAB-198EF05F0FDD}" type="pres">
      <dgm:prSet presAssocID="{CFEC621A-EE81-4850-AF63-75A8988E0DC3}" presName="sibTrans" presStyleCnt="0"/>
      <dgm:spPr/>
    </dgm:pt>
    <dgm:pt modelId="{D0392EF7-A130-4A1A-B08C-B4036176DD3A}" type="pres">
      <dgm:prSet presAssocID="{F3F2759E-8857-423D-BB5B-CAB0C619A7A8}" presName="node" presStyleLbl="node1" presStyleIdx="1" presStyleCnt="4" custLinFactNeighborX="5592" custLinFactNeighborY="-8253">
        <dgm:presLayoutVars>
          <dgm:bulletEnabled val="1"/>
        </dgm:presLayoutVars>
      </dgm:prSet>
      <dgm:spPr/>
    </dgm:pt>
    <dgm:pt modelId="{F5C36B5A-85A1-466B-A841-FCD1ADA01668}" type="pres">
      <dgm:prSet presAssocID="{9BB224EA-0069-4BCF-824C-14332A0D7209}" presName="sibTrans" presStyleCnt="0"/>
      <dgm:spPr/>
    </dgm:pt>
    <dgm:pt modelId="{54DDC632-0C91-4E2F-9027-764429F83870}" type="pres">
      <dgm:prSet presAssocID="{8175B3F3-0360-4C0F-AC32-B5A9876C8388}" presName="node" presStyleLbl="node1" presStyleIdx="2" presStyleCnt="4">
        <dgm:presLayoutVars>
          <dgm:bulletEnabled val="1"/>
        </dgm:presLayoutVars>
      </dgm:prSet>
      <dgm:spPr/>
    </dgm:pt>
    <dgm:pt modelId="{26C35AC3-58C9-4AE2-9C94-F0CBE0F10225}" type="pres">
      <dgm:prSet presAssocID="{9D6C4445-C351-476D-873B-C14641A8F220}" presName="sibTrans" presStyleCnt="0"/>
      <dgm:spPr/>
    </dgm:pt>
    <dgm:pt modelId="{14874605-4546-40A8-91F3-230FE3D7E3E1}" type="pres">
      <dgm:prSet presAssocID="{4BD88EEF-DFC8-48AD-9B80-91D223013B7B}" presName="node" presStyleLbl="node1" presStyleIdx="3" presStyleCnt="4">
        <dgm:presLayoutVars>
          <dgm:bulletEnabled val="1"/>
        </dgm:presLayoutVars>
      </dgm:prSet>
      <dgm:spPr/>
    </dgm:pt>
  </dgm:ptLst>
  <dgm:cxnLst>
    <dgm:cxn modelId="{F0068219-6F22-496E-9043-8C9E6408FFDE}" type="presOf" srcId="{4BD88EEF-DFC8-48AD-9B80-91D223013B7B}" destId="{14874605-4546-40A8-91F3-230FE3D7E3E1}" srcOrd="0" destOrd="0" presId="urn:microsoft.com/office/officeart/2005/8/layout/default"/>
    <dgm:cxn modelId="{D274DE1B-18E0-4CBA-8EA0-295C7160ECEF}" type="presOf" srcId="{3C8A2FA6-B145-440A-94AF-C072EABBE306}" destId="{95F56F4A-3FE8-4234-9F94-61ADF7066BB0}" srcOrd="0" destOrd="0" presId="urn:microsoft.com/office/officeart/2005/8/layout/default"/>
    <dgm:cxn modelId="{0B153D4A-B231-4D1B-B067-9DF498504044}" type="presOf" srcId="{8175B3F3-0360-4C0F-AC32-B5A9876C8388}" destId="{54DDC632-0C91-4E2F-9027-764429F83870}" srcOrd="0" destOrd="0" presId="urn:microsoft.com/office/officeart/2005/8/layout/default"/>
    <dgm:cxn modelId="{6D907B4E-4EE2-4D4E-B73D-296BB1D659E0}" srcId="{3C8A2FA6-B145-440A-94AF-C072EABBE306}" destId="{4BD88EEF-DFC8-48AD-9B80-91D223013B7B}" srcOrd="3" destOrd="0" parTransId="{E20A5FCC-43BD-4072-AD1D-4D221394E306}" sibTransId="{819BA94A-3968-458C-90C4-EDA13B42B674}"/>
    <dgm:cxn modelId="{1052EF7D-FEB8-4533-AD5A-56FB580D6AE2}" type="presOf" srcId="{C86CE629-4FDD-4271-8B71-ABFEEED920F2}" destId="{9CC362C4-361C-43FE-A23E-9BC780A9C2F4}" srcOrd="0" destOrd="0" presId="urn:microsoft.com/office/officeart/2005/8/layout/default"/>
    <dgm:cxn modelId="{385B5E85-DFDA-4C84-A824-629785AD61D5}" srcId="{3C8A2FA6-B145-440A-94AF-C072EABBE306}" destId="{8175B3F3-0360-4C0F-AC32-B5A9876C8388}" srcOrd="2" destOrd="0" parTransId="{99BF6690-FDAA-482A-B10C-8BA1B120E537}" sibTransId="{9D6C4445-C351-476D-873B-C14641A8F220}"/>
    <dgm:cxn modelId="{EDDCD3A0-EC59-4EE1-AF5B-5AD81B4FE85C}" srcId="{3C8A2FA6-B145-440A-94AF-C072EABBE306}" destId="{C86CE629-4FDD-4271-8B71-ABFEEED920F2}" srcOrd="0" destOrd="0" parTransId="{C45594BC-B9E9-4064-A9E7-A7E8B292D43C}" sibTransId="{CFEC621A-EE81-4850-AF63-75A8988E0DC3}"/>
    <dgm:cxn modelId="{26EC67B1-A557-4BAD-8BAC-3DAC5D26589B}" srcId="{3C8A2FA6-B145-440A-94AF-C072EABBE306}" destId="{F3F2759E-8857-423D-BB5B-CAB0C619A7A8}" srcOrd="1" destOrd="0" parTransId="{A2526F37-1C29-4370-A447-A3E9FE4EB29E}" sibTransId="{9BB224EA-0069-4BCF-824C-14332A0D7209}"/>
    <dgm:cxn modelId="{D6742DDD-9660-4227-92C9-30F1DC99609E}" type="presOf" srcId="{F3F2759E-8857-423D-BB5B-CAB0C619A7A8}" destId="{D0392EF7-A130-4A1A-B08C-B4036176DD3A}" srcOrd="0" destOrd="0" presId="urn:microsoft.com/office/officeart/2005/8/layout/default"/>
    <dgm:cxn modelId="{337449B9-4754-48ED-BBBC-C5FC2862CA00}" type="presParOf" srcId="{95F56F4A-3FE8-4234-9F94-61ADF7066BB0}" destId="{9CC362C4-361C-43FE-A23E-9BC780A9C2F4}" srcOrd="0" destOrd="0" presId="urn:microsoft.com/office/officeart/2005/8/layout/default"/>
    <dgm:cxn modelId="{8E8678AB-AE44-45CD-B383-DA7F23666209}" type="presParOf" srcId="{95F56F4A-3FE8-4234-9F94-61ADF7066BB0}" destId="{638487DB-6016-4CBF-AAAB-198EF05F0FDD}" srcOrd="1" destOrd="0" presId="urn:microsoft.com/office/officeart/2005/8/layout/default"/>
    <dgm:cxn modelId="{E1D0675F-9A9B-426A-8636-F4E4C2E4BEC5}" type="presParOf" srcId="{95F56F4A-3FE8-4234-9F94-61ADF7066BB0}" destId="{D0392EF7-A130-4A1A-B08C-B4036176DD3A}" srcOrd="2" destOrd="0" presId="urn:microsoft.com/office/officeart/2005/8/layout/default"/>
    <dgm:cxn modelId="{9C97E54C-36FC-4883-9698-38FF013D9F8D}" type="presParOf" srcId="{95F56F4A-3FE8-4234-9F94-61ADF7066BB0}" destId="{F5C36B5A-85A1-466B-A841-FCD1ADA01668}" srcOrd="3" destOrd="0" presId="urn:microsoft.com/office/officeart/2005/8/layout/default"/>
    <dgm:cxn modelId="{470486AA-F8B9-4A81-9B40-B39AEA400885}" type="presParOf" srcId="{95F56F4A-3FE8-4234-9F94-61ADF7066BB0}" destId="{54DDC632-0C91-4E2F-9027-764429F83870}" srcOrd="4" destOrd="0" presId="urn:microsoft.com/office/officeart/2005/8/layout/default"/>
    <dgm:cxn modelId="{FF3C092B-FD8E-4AB8-AF0D-571021A7EDD1}" type="presParOf" srcId="{95F56F4A-3FE8-4234-9F94-61ADF7066BB0}" destId="{26C35AC3-58C9-4AE2-9C94-F0CBE0F10225}" srcOrd="5" destOrd="0" presId="urn:microsoft.com/office/officeart/2005/8/layout/default"/>
    <dgm:cxn modelId="{A2D47EBA-7256-457C-9FA1-A77CE0E6424B}" type="presParOf" srcId="{95F56F4A-3FE8-4234-9F94-61ADF7066BB0}" destId="{14874605-4546-40A8-91F3-230FE3D7E3E1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C362C4-361C-43FE-A23E-9BC780A9C2F4}">
      <dsp:nvSpPr>
        <dsp:cNvPr id="0" name=""/>
        <dsp:cNvSpPr/>
      </dsp:nvSpPr>
      <dsp:spPr>
        <a:xfrm>
          <a:off x="23441" y="142996"/>
          <a:ext cx="2637877" cy="158272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/>
            <a:t>Spatial</a:t>
          </a:r>
        </a:p>
      </dsp:txBody>
      <dsp:txXfrm>
        <a:off x="23441" y="142996"/>
        <a:ext cx="2637877" cy="1582726"/>
      </dsp:txXfrm>
    </dsp:sp>
    <dsp:sp modelId="{D0392EF7-A130-4A1A-B08C-B4036176DD3A}">
      <dsp:nvSpPr>
        <dsp:cNvPr id="0" name=""/>
        <dsp:cNvSpPr/>
      </dsp:nvSpPr>
      <dsp:spPr>
        <a:xfrm>
          <a:off x="2903018" y="144358"/>
          <a:ext cx="2637877" cy="1582726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/>
            <a:t>Temporal</a:t>
          </a:r>
        </a:p>
      </dsp:txBody>
      <dsp:txXfrm>
        <a:off x="2903018" y="144358"/>
        <a:ext cx="2637877" cy="1582726"/>
      </dsp:txXfrm>
    </dsp:sp>
    <dsp:sp modelId="{54DDC632-0C91-4E2F-9027-764429F83870}">
      <dsp:nvSpPr>
        <dsp:cNvPr id="0" name=""/>
        <dsp:cNvSpPr/>
      </dsp:nvSpPr>
      <dsp:spPr>
        <a:xfrm>
          <a:off x="676" y="2121494"/>
          <a:ext cx="2637877" cy="1582726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/>
            <a:t>Spectral</a:t>
          </a:r>
        </a:p>
      </dsp:txBody>
      <dsp:txXfrm>
        <a:off x="676" y="2121494"/>
        <a:ext cx="2637877" cy="1582726"/>
      </dsp:txXfrm>
    </dsp:sp>
    <dsp:sp modelId="{14874605-4546-40A8-91F3-230FE3D7E3E1}">
      <dsp:nvSpPr>
        <dsp:cNvPr id="0" name=""/>
        <dsp:cNvSpPr/>
      </dsp:nvSpPr>
      <dsp:spPr>
        <a:xfrm>
          <a:off x="2902341" y="2121494"/>
          <a:ext cx="2637877" cy="1582726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/>
            <a:t>Radiometric</a:t>
          </a:r>
        </a:p>
      </dsp:txBody>
      <dsp:txXfrm>
        <a:off x="2902341" y="2121494"/>
        <a:ext cx="2637877" cy="15827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35C71C-DE84-4D1D-87EA-184CABC21B46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8844E2-9BA3-4D8F-A51E-BCCC05727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738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8844E2-9BA3-4D8F-A51E-BCCC0572705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504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AFAB1-401A-4AFD-97E2-1708D5E03C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67263C-ABD1-4746-9767-BF506A13B6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CB2DF-4673-46F7-AE1C-7402AD98D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A2E26-FEE3-4762-A457-1B1A4E9938F7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62F934-743A-480D-A246-CDD09C4C8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B67776-6AEF-4F4E-94D9-B47F8967E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2532B-6427-442D-ADE5-2BC663A36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138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9F32D-7273-4AED-A04C-8C13681FE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1BE9DE-55FB-4948-9A5D-7D5F374A0C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3A5A6D-C92F-4378-B123-2617FC3FB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A2E26-FEE3-4762-A457-1B1A4E9938F7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A699DD-0B33-4CA7-9E83-9CC6758F1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F4F4C7-68CA-4787-97CD-2E0926457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2532B-6427-442D-ADE5-2BC663A36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578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0A1872-FCE4-43BD-92E6-6EA5FA5662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CEB4EB-1BEB-4F48-8C60-851DC871D5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810620-2545-4284-9084-5E435016F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A2E26-FEE3-4762-A457-1B1A4E9938F7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DD2A3E-1299-4489-BC3D-D3AEDEED3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0A0361-620C-48BD-A458-9B32D96C5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2532B-6427-442D-ADE5-2BC663A36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0235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47638" y="-7938"/>
            <a:ext cx="11896725" cy="646113"/>
          </a:xfrm>
          <a:prstGeom prst="rect">
            <a:avLst/>
          </a:prstGeom>
          <a:solidFill>
            <a:srgbClr val="0020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000" tIns="36000" rIns="36000" bIns="36000"/>
          <a:lstStyle>
            <a:lvl1pPr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marL="742950" indent="-28575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marL="11430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marL="16002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marL="20574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5" name="Rectangle 13"/>
          <p:cNvSpPr>
            <a:spLocks noChangeArrowheads="1"/>
          </p:cNvSpPr>
          <p:nvPr/>
        </p:nvSpPr>
        <p:spPr bwMode="auto">
          <a:xfrm>
            <a:off x="144463" y="-7938"/>
            <a:ext cx="647700" cy="64611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000" tIns="36000" rIns="36000" bIns="36000"/>
          <a:lstStyle>
            <a:lvl1pPr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marL="742950" indent="-28575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marL="11430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marL="16002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marL="20574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  <p:pic>
        <p:nvPicPr>
          <p:cNvPr id="7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 bwMode="auto">
          <a:xfrm>
            <a:off x="207963" y="84138"/>
            <a:ext cx="48577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418808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6124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4C8ED-DA9F-45E7-8E70-00947AD47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E4FF0-4691-45B1-BA85-C342E64000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78A11C-4B19-42DE-B099-FEFC12436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A2E26-FEE3-4762-A457-1B1A4E9938F7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D4215E-05E2-4F1F-A942-04E76196B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09E8B7-06F6-4825-BBA4-1FD10A7BA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2532B-6427-442D-ADE5-2BC663A36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169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3664E-C43B-4011-ABEF-19A44910F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ACE335-8488-47C8-9659-2C60435194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82D42-40C4-4B26-8982-C3737A11E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A2E26-FEE3-4762-A457-1B1A4E9938F7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A4DF72-9C56-4842-805D-926F018B7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539BC2-4DA8-45FB-A97D-8CF8D9B13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2532B-6427-442D-ADE5-2BC663A36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244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2300C-8983-426F-8F00-B97844C70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BFEB31-4060-42FB-B975-4E98605A23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24D115-3944-4C62-9AC3-7B98DCBEF5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0A078F-9BA1-4840-A2B6-ECC0415E5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A2E26-FEE3-4762-A457-1B1A4E9938F7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DED1A0-00AE-4097-B0EB-3BC5CA861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2BA37B-01D4-4414-B510-76B42D384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2532B-6427-442D-ADE5-2BC663A36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560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AEFCA-6CD8-49D6-B9B0-82CA2A180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90AD85-1389-4D28-B3FD-B72558566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1FE14C-2BC6-4BA2-AD87-9E88BF3230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9051F3-BE14-47AF-9B8E-BA9641F20E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097E60-3B5F-4D5A-A741-9ECA612032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4093FD-91B9-422E-985C-B7CC29621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A2E26-FEE3-4762-A457-1B1A4E9938F7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755C3E-EE44-4BBC-9FF3-36FD5FC2C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D38990-99BC-42D3-868B-3B6877AD4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2532B-6427-442D-ADE5-2BC663A36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823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E3EF0-19BB-4071-A438-BF169F8DC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1AF01-C8CA-4F21-B36F-4D2CD6F95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A2E26-FEE3-4762-A457-1B1A4E9938F7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92C4D5-676E-46D4-A4D1-0A9B2BFE9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92D001-172A-4871-8B43-C3411C88E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2532B-6427-442D-ADE5-2BC663A36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528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797441-2894-4F2E-97C6-076CB522C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A2E26-FEE3-4762-A457-1B1A4E9938F7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1FC6CE-4AC7-4BC9-B26F-C979726E9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EDA134-D817-42B6-B181-46E260040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2532B-6427-442D-ADE5-2BC663A36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936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2F6CC-97F0-4883-9212-2CB2FEE2E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3EAC5-F98F-4820-BBCD-2829175452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B7A3A0-C1E5-4FAE-9CDC-B2C4C350D8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DB4738-6B71-4A26-B2CA-5B6710F1B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A2E26-FEE3-4762-A457-1B1A4E9938F7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F7E725-CC39-471B-BF9B-54FD5DFAE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30B15E-62F1-43C5-B401-A45F2949F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2532B-6427-442D-ADE5-2BC663A36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619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DA8FE-11D7-4497-BEDF-517943575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16882B-9E1E-46A0-9FC2-426D1EAB75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FF6292-5E9C-4F6E-8FA0-EC0C9A751E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DA543E-71A5-4B50-93D3-0D0D3B03F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A2E26-FEE3-4762-A457-1B1A4E9938F7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CF1D5B-E239-4A17-AA2B-3FDB9DE6B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348CFE-5D1B-48E6-B7AE-ED528972D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2532B-6427-442D-ADE5-2BC663A36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577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EEFB31-193C-4F27-BB52-D24678B2F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1B1241-9C0C-4F9F-875B-20F85C91F9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2EBCDA-98CC-4457-9722-6F7F981BBC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6A2E26-FEE3-4762-A457-1B1A4E9938F7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D2994E-1DF9-4804-B81D-97C2918D40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2AF458-7124-4C68-A33B-7BD2D4E4CF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12532B-6427-442D-ADE5-2BC663A36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170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DAEE1AE-EBB0-4BD8-835A-A481C2E0EB92}"/>
              </a:ext>
            </a:extLst>
          </p:cNvPr>
          <p:cNvSpPr/>
          <p:nvPr/>
        </p:nvSpPr>
        <p:spPr>
          <a:xfrm>
            <a:off x="1572123" y="2936557"/>
            <a:ext cx="10411327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Principles  of Satellite channels and RGB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B5C369-449D-484A-B3C9-B8C61320A300}"/>
              </a:ext>
            </a:extLst>
          </p:cNvPr>
          <p:cNvSpPr txBox="1"/>
          <p:nvPr/>
        </p:nvSpPr>
        <p:spPr>
          <a:xfrm>
            <a:off x="1644313" y="4040361"/>
            <a:ext cx="51334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Zamzam </a:t>
            </a:r>
            <a:r>
              <a:rPr lang="en-US" sz="2400" b="1" dirty="0" err="1"/>
              <a:t>AL.Rawahi</a:t>
            </a:r>
            <a:endParaRPr lang="en-US" sz="2400" b="1" dirty="0"/>
          </a:p>
          <a:p>
            <a:r>
              <a:rPr lang="en-US" sz="2400" dirty="0"/>
              <a:t>Zamzam.Rawahi@caa.gov.om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5C3C1-B870-4E5F-9A74-B7AAB4492552}"/>
              </a:ext>
            </a:extLst>
          </p:cNvPr>
          <p:cNvSpPr txBox="1"/>
          <p:nvPr/>
        </p:nvSpPr>
        <p:spPr>
          <a:xfrm>
            <a:off x="1644313" y="1312176"/>
            <a:ext cx="9837534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2800" b="1" dirty="0">
                <a:ln/>
                <a:solidFill>
                  <a:sysClr val="windowText" lastClr="000000"/>
                </a:solidFill>
              </a:rPr>
              <a:t>Satellite Application Course for MENA Region / SAC-20</a:t>
            </a:r>
          </a:p>
          <a:p>
            <a:r>
              <a:rPr lang="en-US" sz="2800" b="1" dirty="0">
                <a:ln/>
                <a:solidFill>
                  <a:sysClr val="windowText" lastClr="000000"/>
                </a:solidFill>
              </a:rPr>
              <a:t>15 Sep 2025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D39686A-8007-4B1B-A9A1-1BD9612689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915" y="-8824"/>
            <a:ext cx="3282341" cy="12655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99F2A5-B77E-4C64-A266-A0FDEBF618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16"/>
          <a:stretch/>
        </p:blipFill>
        <p:spPr>
          <a:xfrm>
            <a:off x="1615" y="5762886"/>
            <a:ext cx="12190385" cy="109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8829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8585A-959E-488C-A0C0-7D892E6F8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Single Channel (Enhanced IR10.8)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D0135DE-816C-4102-BAB2-9BBC773EE6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8771" y="2437813"/>
            <a:ext cx="9836180" cy="293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4717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D34BC-5508-44A1-8F32-DDD3340E5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Sandwich Products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93ABA10-1E34-45EC-9E6D-5B1C63AC9A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5620" y="1867548"/>
            <a:ext cx="9487104" cy="360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5809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A810010-451C-4442-95BE-354D546DED21}"/>
              </a:ext>
            </a:extLst>
          </p:cNvPr>
          <p:cNvSpPr/>
          <p:nvPr/>
        </p:nvSpPr>
        <p:spPr>
          <a:xfrm>
            <a:off x="3072993" y="3041134"/>
            <a:ext cx="60460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But we have many more channels!</a:t>
            </a:r>
          </a:p>
        </p:txBody>
      </p:sp>
    </p:spTree>
    <p:extLst>
      <p:ext uri="{BB962C8B-B14F-4D97-AF65-F5344CB8AC3E}">
        <p14:creationId xmlns:p14="http://schemas.microsoft.com/office/powerpoint/2010/main" val="17907625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D34BC-5508-44A1-8F32-DDD3340E5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RGB Composite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0AD0273-DA3F-446F-8B21-A2456F7649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4156" y="1825625"/>
            <a:ext cx="8123687" cy="361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5075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78F8C-69F6-4E9B-81E0-7039D026F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RGB Composite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86ABA40-4731-4FC0-80C6-F71771B521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30232" y="1825624"/>
            <a:ext cx="5675151" cy="408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0643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E5567-8D74-4A4D-92C6-DE0D7DFE5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RGB Composite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4A848BF-DA6D-442F-8B0E-CFC5B37196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5928" y="1825625"/>
            <a:ext cx="10320144" cy="361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1414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F3542-FA88-4B58-A29B-8D3E747E2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RGB Composite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699289C-FB88-4074-9043-7CB39B85E0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1563" y="1825625"/>
            <a:ext cx="8688874" cy="361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5363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C9DCCB-61D9-4B10-BB68-E423B6D1E5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18"/>
          <a:stretch/>
        </p:blipFill>
        <p:spPr>
          <a:xfrm>
            <a:off x="-1" y="0"/>
            <a:ext cx="12208255" cy="92382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AE8532A-3905-4B81-ABDF-2CE8F1B0E8CC}"/>
              </a:ext>
            </a:extLst>
          </p:cNvPr>
          <p:cNvSpPr/>
          <p:nvPr/>
        </p:nvSpPr>
        <p:spPr>
          <a:xfrm>
            <a:off x="0" y="-9428"/>
            <a:ext cx="12192000" cy="923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/>
              <a:t>       EUMETSAT Operational Satellite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5695EF-2C70-4CF7-9670-72AFB102D646}"/>
              </a:ext>
            </a:extLst>
          </p:cNvPr>
          <p:cNvSpPr/>
          <p:nvPr/>
        </p:nvSpPr>
        <p:spPr>
          <a:xfrm>
            <a:off x="0" y="6749592"/>
            <a:ext cx="8955464" cy="108407"/>
          </a:xfrm>
          <a:prstGeom prst="rect">
            <a:avLst/>
          </a:prstGeom>
          <a:solidFill>
            <a:srgbClr val="143185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ttps://coemct.met.gov.om/pluginfile.php/3894/mod_hvp/content/14/images/file-674d73e15c237.png">
            <a:extLst>
              <a:ext uri="{FF2B5EF4-FFF2-40B4-BE49-F238E27FC236}">
                <a16:creationId xmlns:a16="http://schemas.microsoft.com/office/drawing/2014/main" id="{C43AACB5-F6EA-4E65-83DC-1241E7E9D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82" y="1216865"/>
            <a:ext cx="10940587" cy="360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024DF85-EA17-45F4-A215-89CA350B290C}"/>
              </a:ext>
            </a:extLst>
          </p:cNvPr>
          <p:cNvSpPr txBox="1"/>
          <p:nvPr/>
        </p:nvSpPr>
        <p:spPr>
          <a:xfrm>
            <a:off x="523582" y="4825718"/>
            <a:ext cx="11161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en-US" dirty="0">
                <a:solidFill>
                  <a:srgbClr val="000000"/>
                </a:solidFill>
                <a:cs typeface="Arial" panose="020B0604020202020204" pitchFamily="34" charset="0"/>
              </a:rPr>
              <a:t> </a:t>
            </a:r>
            <a:r>
              <a:rPr lang="en-US" altLang="en-US" b="1" u="sng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EUMETSAT currently operates:</a:t>
            </a:r>
          </a:p>
          <a:p>
            <a:pPr lvl="0"/>
            <a:endParaRPr lang="en-US" altLang="en-US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lvl="0"/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                 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C1B74AF8-1941-43C9-8F72-0F28FF930E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940" y="5287383"/>
            <a:ext cx="1043112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MSG (0° longitude):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Best Coverage over  Africa/Europe, degraded view over India and Brazil.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MSG-IODC (~41.5°E):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Best over the Indian Ocean and the Middle East, weaker over western Africa.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MTG (0° longitude, 1 km at nadir):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Excellent resolution over Africa/Europe,</a:t>
            </a:r>
          </a:p>
        </p:txBody>
      </p:sp>
    </p:spTree>
    <p:extLst>
      <p:ext uri="{BB962C8B-B14F-4D97-AF65-F5344CB8AC3E}">
        <p14:creationId xmlns:p14="http://schemas.microsoft.com/office/powerpoint/2010/main" val="30125628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n-NO" dirty="0"/>
              <a:t>Except spectral?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RESOLUTION: </a:t>
            </a: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9172914">
            <a:off x="9603215" y="746807"/>
            <a:ext cx="1385916" cy="2443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1081469874"/>
              </p:ext>
            </p:extLst>
          </p:nvPr>
        </p:nvGraphicFramePr>
        <p:xfrm>
          <a:off x="3046151" y="2168060"/>
          <a:ext cx="5540896" cy="39792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5292594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75695EF-2C70-4CF7-9670-72AFB102D646}"/>
              </a:ext>
            </a:extLst>
          </p:cNvPr>
          <p:cNvSpPr/>
          <p:nvPr/>
        </p:nvSpPr>
        <p:spPr>
          <a:xfrm>
            <a:off x="0" y="6749592"/>
            <a:ext cx="8955464" cy="108407"/>
          </a:xfrm>
          <a:prstGeom prst="rect">
            <a:avLst/>
          </a:prstGeom>
          <a:solidFill>
            <a:srgbClr val="002358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22DE55-8B69-4EB4-A44C-025AFC051C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16"/>
          <a:stretch/>
        </p:blipFill>
        <p:spPr>
          <a:xfrm>
            <a:off x="0" y="-29749"/>
            <a:ext cx="12190385" cy="10951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DD324C-8CAA-4A3B-950F-888724BADD80}"/>
              </a:ext>
            </a:extLst>
          </p:cNvPr>
          <p:cNvSpPr txBox="1"/>
          <p:nvPr/>
        </p:nvSpPr>
        <p:spPr>
          <a:xfrm>
            <a:off x="188684" y="218733"/>
            <a:ext cx="4905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Spectral Resolution : 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7EF5070-4734-434D-BCF7-67220ADD0307}"/>
              </a:ext>
            </a:extLst>
          </p:cNvPr>
          <p:cNvSpPr/>
          <p:nvPr/>
        </p:nvSpPr>
        <p:spPr>
          <a:xfrm>
            <a:off x="578177" y="1402485"/>
            <a:ext cx="11148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Signifies the number and width of spectral bands of the sensor. The higher the spectral resolution, the narrower the wavelength range for a given channel or band.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B919CE-F206-44A4-A642-B41A31B96F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383"/>
          <a:stretch/>
        </p:blipFill>
        <p:spPr>
          <a:xfrm>
            <a:off x="732922" y="2048816"/>
            <a:ext cx="10617945" cy="465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2758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AE0D00BE-003B-4CBC-B234-8CEF8491E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2" y="0"/>
            <a:ext cx="107092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42692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+mn-lt"/>
              </a:rPr>
              <a:t>Spectral Resolution</a:t>
            </a:r>
          </a:p>
        </p:txBody>
      </p:sp>
      <p:grpSp>
        <p:nvGrpSpPr>
          <p:cNvPr id="63" name="Group 3"/>
          <p:cNvGrpSpPr>
            <a:grpSpLocks/>
          </p:cNvGrpSpPr>
          <p:nvPr/>
        </p:nvGrpSpPr>
        <p:grpSpPr bwMode="auto">
          <a:xfrm>
            <a:off x="4587541" y="1140321"/>
            <a:ext cx="1298575" cy="1189037"/>
            <a:chOff x="2579" y="853"/>
            <a:chExt cx="755" cy="749"/>
          </a:xfrm>
          <a:effectLst>
            <a:glow rad="457200">
              <a:srgbClr val="002569">
                <a:lumMod val="60000"/>
                <a:lumOff val="40000"/>
                <a:alpha val="25000"/>
              </a:srgbClr>
            </a:glow>
          </a:effectLst>
        </p:grpSpPr>
        <p:pic>
          <p:nvPicPr>
            <p:cNvPr id="64" name="Picture 4" descr="BAND0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50"/>
            <a:stretch>
              <a:fillRect/>
            </a:stretch>
          </p:blipFill>
          <p:spPr bwMode="auto">
            <a:xfrm>
              <a:off x="2579" y="853"/>
              <a:ext cx="755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Text Box 5"/>
            <p:cNvSpPr txBox="1">
              <a:spLocks noChangeArrowheads="1"/>
            </p:cNvSpPr>
            <p:nvPr/>
          </p:nvSpPr>
          <p:spPr bwMode="auto">
            <a:xfrm>
              <a:off x="2608" y="1389"/>
              <a:ext cx="47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3=VIS0.6</a:t>
              </a:r>
            </a:p>
          </p:txBody>
        </p:sp>
      </p:grpSp>
      <p:grpSp>
        <p:nvGrpSpPr>
          <p:cNvPr id="66" name="Group 6"/>
          <p:cNvGrpSpPr>
            <a:grpSpLocks/>
          </p:cNvGrpSpPr>
          <p:nvPr/>
        </p:nvGrpSpPr>
        <p:grpSpPr bwMode="auto">
          <a:xfrm>
            <a:off x="5992478" y="1135559"/>
            <a:ext cx="1298575" cy="1193800"/>
            <a:chOff x="3365" y="854"/>
            <a:chExt cx="755" cy="752"/>
          </a:xfrm>
        </p:grpSpPr>
        <p:pic>
          <p:nvPicPr>
            <p:cNvPr id="67" name="Picture 7" descr="BAND0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96"/>
            <a:stretch>
              <a:fillRect/>
            </a:stretch>
          </p:blipFill>
          <p:spPr bwMode="auto">
            <a:xfrm>
              <a:off x="3365" y="854"/>
              <a:ext cx="755" cy="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" name="Text Box 8"/>
            <p:cNvSpPr txBox="1">
              <a:spLocks noChangeArrowheads="1"/>
            </p:cNvSpPr>
            <p:nvPr/>
          </p:nvSpPr>
          <p:spPr bwMode="auto">
            <a:xfrm>
              <a:off x="3411" y="1389"/>
              <a:ext cx="47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FFFFFF"/>
                  </a:solidFill>
                  <a:latin typeface="Arial" panose="020B0604020202020204" pitchFamily="34" charset="0"/>
                </a:rPr>
                <a:t>4=VIS0.8</a:t>
              </a:r>
            </a:p>
          </p:txBody>
        </p:sp>
      </p:grpSp>
      <p:grpSp>
        <p:nvGrpSpPr>
          <p:cNvPr id="69" name="Group 9"/>
          <p:cNvGrpSpPr>
            <a:grpSpLocks/>
          </p:cNvGrpSpPr>
          <p:nvPr/>
        </p:nvGrpSpPr>
        <p:grpSpPr bwMode="auto">
          <a:xfrm>
            <a:off x="6536991" y="2394446"/>
            <a:ext cx="1298575" cy="1193800"/>
            <a:chOff x="4151" y="854"/>
            <a:chExt cx="755" cy="752"/>
          </a:xfrm>
        </p:grpSpPr>
        <p:pic>
          <p:nvPicPr>
            <p:cNvPr id="70" name="Picture 10" descr="BAND0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96"/>
            <a:stretch>
              <a:fillRect/>
            </a:stretch>
          </p:blipFill>
          <p:spPr bwMode="auto">
            <a:xfrm>
              <a:off x="4151" y="854"/>
              <a:ext cx="755" cy="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" name="Text Box 11"/>
            <p:cNvSpPr txBox="1">
              <a:spLocks noChangeArrowheads="1"/>
            </p:cNvSpPr>
            <p:nvPr/>
          </p:nvSpPr>
          <p:spPr bwMode="auto">
            <a:xfrm>
              <a:off x="4206" y="1389"/>
              <a:ext cx="48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FFFFFF"/>
                  </a:solidFill>
                  <a:latin typeface="Arial" panose="020B0604020202020204" pitchFamily="34" charset="0"/>
                </a:rPr>
                <a:t>7=NIR1.6</a:t>
              </a:r>
            </a:p>
          </p:txBody>
        </p:sp>
      </p:grpSp>
      <p:grpSp>
        <p:nvGrpSpPr>
          <p:cNvPr id="72" name="Group 15"/>
          <p:cNvGrpSpPr>
            <a:grpSpLocks/>
          </p:cNvGrpSpPr>
          <p:nvPr/>
        </p:nvGrpSpPr>
        <p:grpSpPr bwMode="auto">
          <a:xfrm>
            <a:off x="4603416" y="3732709"/>
            <a:ext cx="1311275" cy="1225550"/>
            <a:chOff x="3357" y="2016"/>
            <a:chExt cx="763" cy="772"/>
          </a:xfrm>
        </p:grpSpPr>
        <p:pic>
          <p:nvPicPr>
            <p:cNvPr id="73" name="Picture 16" descr="BAND0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602"/>
            <a:stretch>
              <a:fillRect/>
            </a:stretch>
          </p:blipFill>
          <p:spPr bwMode="auto">
            <a:xfrm>
              <a:off x="3357" y="2016"/>
              <a:ext cx="763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4" name="Text Box 17"/>
            <p:cNvSpPr txBox="1">
              <a:spLocks noChangeArrowheads="1"/>
            </p:cNvSpPr>
            <p:nvPr/>
          </p:nvSpPr>
          <p:spPr bwMode="auto">
            <a:xfrm>
              <a:off x="3411" y="2614"/>
              <a:ext cx="527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C00000"/>
                  </a:solidFill>
                  <a:latin typeface="Arial" panose="020B0604020202020204" pitchFamily="34" charset="0"/>
                </a:rPr>
                <a:t>10=WV6.2</a:t>
              </a:r>
            </a:p>
          </p:txBody>
        </p:sp>
      </p:grpSp>
      <p:grpSp>
        <p:nvGrpSpPr>
          <p:cNvPr id="75" name="Group 18"/>
          <p:cNvGrpSpPr>
            <a:grpSpLocks/>
          </p:cNvGrpSpPr>
          <p:nvPr/>
        </p:nvGrpSpPr>
        <p:grpSpPr bwMode="auto">
          <a:xfrm>
            <a:off x="6084553" y="3732709"/>
            <a:ext cx="1312863" cy="1223962"/>
            <a:chOff x="4143" y="2016"/>
            <a:chExt cx="763" cy="771"/>
          </a:xfrm>
        </p:grpSpPr>
        <p:pic>
          <p:nvPicPr>
            <p:cNvPr id="76" name="Picture 19" descr="BAND0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428"/>
            <a:stretch>
              <a:fillRect/>
            </a:stretch>
          </p:blipFill>
          <p:spPr bwMode="auto">
            <a:xfrm>
              <a:off x="4143" y="2016"/>
              <a:ext cx="763" cy="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" name="Text Box 20"/>
            <p:cNvSpPr txBox="1">
              <a:spLocks noChangeArrowheads="1"/>
            </p:cNvSpPr>
            <p:nvPr/>
          </p:nvSpPr>
          <p:spPr bwMode="auto">
            <a:xfrm>
              <a:off x="4206" y="2614"/>
              <a:ext cx="52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C00000"/>
                  </a:solidFill>
                  <a:latin typeface="Arial" panose="020B0604020202020204" pitchFamily="34" charset="0"/>
                </a:rPr>
                <a:t>11=WV7.3</a:t>
              </a:r>
            </a:p>
          </p:txBody>
        </p:sp>
      </p:grpSp>
      <p:grpSp>
        <p:nvGrpSpPr>
          <p:cNvPr id="78" name="Group 21"/>
          <p:cNvGrpSpPr>
            <a:grpSpLocks/>
          </p:cNvGrpSpPr>
          <p:nvPr/>
        </p:nvGrpSpPr>
        <p:grpSpPr bwMode="auto">
          <a:xfrm>
            <a:off x="7567278" y="3732709"/>
            <a:ext cx="1311275" cy="1220787"/>
            <a:chOff x="4930" y="2018"/>
            <a:chExt cx="762" cy="769"/>
          </a:xfrm>
        </p:grpSpPr>
        <p:pic>
          <p:nvPicPr>
            <p:cNvPr id="79" name="Picture 22" descr="BAND10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255"/>
            <a:stretch>
              <a:fillRect/>
            </a:stretch>
          </p:blipFill>
          <p:spPr bwMode="auto">
            <a:xfrm>
              <a:off x="4930" y="2018"/>
              <a:ext cx="762" cy="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0" name="Text Box 23"/>
            <p:cNvSpPr txBox="1">
              <a:spLocks noChangeArrowheads="1"/>
            </p:cNvSpPr>
            <p:nvPr/>
          </p:nvSpPr>
          <p:spPr bwMode="auto">
            <a:xfrm>
              <a:off x="5012" y="2614"/>
              <a:ext cx="46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C00000"/>
                  </a:solidFill>
                  <a:latin typeface="Arial" panose="020B0604020202020204" pitchFamily="34" charset="0"/>
                </a:rPr>
                <a:t>12=IR8.7</a:t>
              </a:r>
            </a:p>
          </p:txBody>
        </p:sp>
      </p:grpSp>
      <p:grpSp>
        <p:nvGrpSpPr>
          <p:cNvPr id="81" name="Group 24"/>
          <p:cNvGrpSpPr>
            <a:grpSpLocks/>
          </p:cNvGrpSpPr>
          <p:nvPr/>
        </p:nvGrpSpPr>
        <p:grpSpPr bwMode="auto">
          <a:xfrm>
            <a:off x="3104816" y="5172571"/>
            <a:ext cx="1295400" cy="1190625"/>
            <a:chOff x="2581" y="3180"/>
            <a:chExt cx="753" cy="750"/>
          </a:xfrm>
          <a:effectLst/>
        </p:grpSpPr>
        <p:pic>
          <p:nvPicPr>
            <p:cNvPr id="82" name="Picture 25" descr="BAND0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2080" b="2600"/>
            <a:stretch>
              <a:fillRect/>
            </a:stretch>
          </p:blipFill>
          <p:spPr bwMode="auto">
            <a:xfrm>
              <a:off x="2581" y="3180"/>
              <a:ext cx="753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3" name="Text Box 26"/>
            <p:cNvSpPr txBox="1">
              <a:spLocks noChangeArrowheads="1"/>
            </p:cNvSpPr>
            <p:nvPr/>
          </p:nvSpPr>
          <p:spPr bwMode="auto">
            <a:xfrm>
              <a:off x="2675" y="3750"/>
              <a:ext cx="46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C00000"/>
                  </a:solidFill>
                  <a:latin typeface="Arial" panose="020B0604020202020204" pitchFamily="34" charset="0"/>
                </a:rPr>
                <a:t>13=IR9.7</a:t>
              </a:r>
            </a:p>
          </p:txBody>
        </p:sp>
      </p:grpSp>
      <p:grpSp>
        <p:nvGrpSpPr>
          <p:cNvPr id="84" name="Group 27"/>
          <p:cNvGrpSpPr>
            <a:grpSpLocks/>
          </p:cNvGrpSpPr>
          <p:nvPr/>
        </p:nvGrpSpPr>
        <p:grpSpPr bwMode="auto">
          <a:xfrm>
            <a:off x="4587541" y="5172571"/>
            <a:ext cx="1311275" cy="1192212"/>
            <a:chOff x="3357" y="3173"/>
            <a:chExt cx="763" cy="751"/>
          </a:xfrm>
          <a:effectLst>
            <a:glow rad="508000">
              <a:srgbClr val="002569">
                <a:lumMod val="60000"/>
                <a:lumOff val="40000"/>
                <a:alpha val="26000"/>
              </a:srgbClr>
            </a:glow>
          </a:effectLst>
        </p:grpSpPr>
        <p:pic>
          <p:nvPicPr>
            <p:cNvPr id="85" name="Picture 28" descr="BAND09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428"/>
            <a:stretch>
              <a:fillRect/>
            </a:stretch>
          </p:blipFill>
          <p:spPr bwMode="auto">
            <a:xfrm>
              <a:off x="3357" y="3173"/>
              <a:ext cx="763" cy="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6" name="Text Box 29"/>
            <p:cNvSpPr txBox="1">
              <a:spLocks noChangeArrowheads="1"/>
            </p:cNvSpPr>
            <p:nvPr/>
          </p:nvSpPr>
          <p:spPr bwMode="auto">
            <a:xfrm>
              <a:off x="3417" y="3750"/>
              <a:ext cx="51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14=IR10.5</a:t>
              </a:r>
            </a:p>
          </p:txBody>
        </p:sp>
      </p:grpSp>
      <p:grpSp>
        <p:nvGrpSpPr>
          <p:cNvPr id="87" name="Group 30"/>
          <p:cNvGrpSpPr>
            <a:grpSpLocks/>
          </p:cNvGrpSpPr>
          <p:nvPr/>
        </p:nvGrpSpPr>
        <p:grpSpPr bwMode="auto">
          <a:xfrm>
            <a:off x="6146466" y="5172571"/>
            <a:ext cx="1312863" cy="1190625"/>
            <a:chOff x="4143" y="3180"/>
            <a:chExt cx="763" cy="750"/>
          </a:xfrm>
        </p:grpSpPr>
        <p:pic>
          <p:nvPicPr>
            <p:cNvPr id="88" name="Picture 31" descr="BAND07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602"/>
            <a:stretch>
              <a:fillRect/>
            </a:stretch>
          </p:blipFill>
          <p:spPr bwMode="auto">
            <a:xfrm>
              <a:off x="4143" y="3180"/>
              <a:ext cx="763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9" name="Text Box 32"/>
            <p:cNvSpPr txBox="1">
              <a:spLocks noChangeArrowheads="1"/>
            </p:cNvSpPr>
            <p:nvPr/>
          </p:nvSpPr>
          <p:spPr bwMode="auto">
            <a:xfrm>
              <a:off x="4159" y="3750"/>
              <a:ext cx="51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C00000"/>
                  </a:solidFill>
                  <a:latin typeface="Arial" panose="020B0604020202020204" pitchFamily="34" charset="0"/>
                </a:rPr>
                <a:t>15=IR12.3</a:t>
              </a:r>
            </a:p>
          </p:txBody>
        </p:sp>
      </p:grpSp>
      <p:grpSp>
        <p:nvGrpSpPr>
          <p:cNvPr id="90" name="Group 33"/>
          <p:cNvGrpSpPr>
            <a:grpSpLocks/>
          </p:cNvGrpSpPr>
          <p:nvPr/>
        </p:nvGrpSpPr>
        <p:grpSpPr bwMode="auto">
          <a:xfrm>
            <a:off x="7552991" y="5172571"/>
            <a:ext cx="1350963" cy="1196975"/>
            <a:chOff x="4906" y="3182"/>
            <a:chExt cx="786" cy="754"/>
          </a:xfrm>
        </p:grpSpPr>
        <p:pic>
          <p:nvPicPr>
            <p:cNvPr id="91" name="Picture 34" descr="BAND11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081"/>
            <a:stretch>
              <a:fillRect/>
            </a:stretch>
          </p:blipFill>
          <p:spPr bwMode="auto">
            <a:xfrm>
              <a:off x="4929" y="3182"/>
              <a:ext cx="763" cy="7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" name="Text Box 35"/>
            <p:cNvSpPr txBox="1">
              <a:spLocks noChangeArrowheads="1"/>
            </p:cNvSpPr>
            <p:nvPr/>
          </p:nvSpPr>
          <p:spPr bwMode="auto">
            <a:xfrm>
              <a:off x="4906" y="3750"/>
              <a:ext cx="51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C00000"/>
                  </a:solidFill>
                  <a:latin typeface="Arial" panose="020B0604020202020204" pitchFamily="34" charset="0"/>
                </a:rPr>
                <a:t>16=IR13.3</a:t>
              </a:r>
            </a:p>
          </p:txBody>
        </p:sp>
      </p:grpSp>
      <p:grpSp>
        <p:nvGrpSpPr>
          <p:cNvPr id="93" name="Group 36"/>
          <p:cNvGrpSpPr>
            <a:grpSpLocks/>
          </p:cNvGrpSpPr>
          <p:nvPr/>
        </p:nvGrpSpPr>
        <p:grpSpPr bwMode="auto">
          <a:xfrm>
            <a:off x="1779253" y="1140321"/>
            <a:ext cx="1300163" cy="1189037"/>
            <a:chOff x="839" y="845"/>
            <a:chExt cx="756" cy="749"/>
          </a:xfrm>
        </p:grpSpPr>
        <p:pic>
          <p:nvPicPr>
            <p:cNvPr id="94" name="Picture 37" descr="MSG_VIS0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" y="845"/>
              <a:ext cx="756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5" name="Text Box 38"/>
            <p:cNvSpPr txBox="1">
              <a:spLocks noChangeArrowheads="1"/>
            </p:cNvSpPr>
            <p:nvPr/>
          </p:nvSpPr>
          <p:spPr bwMode="auto">
            <a:xfrm>
              <a:off x="858" y="1389"/>
              <a:ext cx="47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FF0000"/>
                  </a:solidFill>
                  <a:latin typeface="Arial" panose="020B0604020202020204" pitchFamily="34" charset="0"/>
                </a:rPr>
                <a:t>1=VIS0.4</a:t>
              </a:r>
            </a:p>
          </p:txBody>
        </p:sp>
      </p:grpSp>
      <p:grpSp>
        <p:nvGrpSpPr>
          <p:cNvPr id="96" name="Group 39"/>
          <p:cNvGrpSpPr>
            <a:grpSpLocks/>
          </p:cNvGrpSpPr>
          <p:nvPr/>
        </p:nvGrpSpPr>
        <p:grpSpPr bwMode="auto">
          <a:xfrm>
            <a:off x="3184191" y="1140321"/>
            <a:ext cx="1300163" cy="1189037"/>
            <a:chOff x="1701" y="845"/>
            <a:chExt cx="756" cy="749"/>
          </a:xfrm>
        </p:grpSpPr>
        <p:pic>
          <p:nvPicPr>
            <p:cNvPr id="97" name="Picture 40" descr="MSG_VIS0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" y="845"/>
              <a:ext cx="756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8" name="Text Box 41"/>
            <p:cNvSpPr txBox="1">
              <a:spLocks noChangeArrowheads="1"/>
            </p:cNvSpPr>
            <p:nvPr/>
          </p:nvSpPr>
          <p:spPr bwMode="auto">
            <a:xfrm>
              <a:off x="1720" y="1389"/>
              <a:ext cx="47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FF0000"/>
                  </a:solidFill>
                  <a:latin typeface="Arial" panose="020B0604020202020204" pitchFamily="34" charset="0"/>
                </a:rPr>
                <a:t>2=VIS0.5</a:t>
              </a:r>
            </a:p>
          </p:txBody>
        </p:sp>
      </p:grpSp>
      <p:grpSp>
        <p:nvGrpSpPr>
          <p:cNvPr id="99" name="Group 42"/>
          <p:cNvGrpSpPr>
            <a:grpSpLocks/>
          </p:cNvGrpSpPr>
          <p:nvPr/>
        </p:nvGrpSpPr>
        <p:grpSpPr bwMode="auto">
          <a:xfrm>
            <a:off x="7395828" y="1140321"/>
            <a:ext cx="1236443" cy="1189037"/>
            <a:chOff x="3787" y="1570"/>
            <a:chExt cx="756" cy="749"/>
          </a:xfrm>
        </p:grpSpPr>
        <p:pic>
          <p:nvPicPr>
            <p:cNvPr id="100" name="Picture 43" descr="MSG_VIS0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7" y="1570"/>
              <a:ext cx="756" cy="749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1" name="Text Box 44"/>
            <p:cNvSpPr txBox="1">
              <a:spLocks noChangeArrowheads="1"/>
            </p:cNvSpPr>
            <p:nvPr/>
          </p:nvSpPr>
          <p:spPr bwMode="auto">
            <a:xfrm>
              <a:off x="3849" y="2115"/>
              <a:ext cx="483" cy="173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FF0000"/>
                  </a:solidFill>
                  <a:latin typeface="Arial" panose="020B0604020202020204" pitchFamily="34" charset="0"/>
                </a:rPr>
                <a:t>5=NIR0.9</a:t>
              </a:r>
            </a:p>
          </p:txBody>
        </p:sp>
      </p:grpSp>
      <p:grpSp>
        <p:nvGrpSpPr>
          <p:cNvPr id="102" name="Group 45"/>
          <p:cNvGrpSpPr>
            <a:grpSpLocks/>
          </p:cNvGrpSpPr>
          <p:nvPr/>
        </p:nvGrpSpPr>
        <p:grpSpPr bwMode="auto">
          <a:xfrm>
            <a:off x="8731578" y="1140321"/>
            <a:ext cx="1326488" cy="1189037"/>
            <a:chOff x="4583" y="1616"/>
            <a:chExt cx="777" cy="749"/>
          </a:xfrm>
        </p:grpSpPr>
        <p:pic>
          <p:nvPicPr>
            <p:cNvPr id="103" name="Picture 46" descr="MSG_VIS0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3" y="1616"/>
              <a:ext cx="777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4" name="Text Box 47"/>
            <p:cNvSpPr txBox="1">
              <a:spLocks noChangeArrowheads="1"/>
            </p:cNvSpPr>
            <p:nvPr/>
          </p:nvSpPr>
          <p:spPr bwMode="auto">
            <a:xfrm>
              <a:off x="4666" y="2161"/>
              <a:ext cx="48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FF0000"/>
                  </a:solidFill>
                  <a:latin typeface="Arial" panose="020B0604020202020204" pitchFamily="34" charset="0"/>
                </a:rPr>
                <a:t>6=NIR1.3</a:t>
              </a:r>
            </a:p>
          </p:txBody>
        </p:sp>
      </p:grpSp>
      <p:grpSp>
        <p:nvGrpSpPr>
          <p:cNvPr id="105" name="Group 48"/>
          <p:cNvGrpSpPr>
            <a:grpSpLocks/>
          </p:cNvGrpSpPr>
          <p:nvPr/>
        </p:nvGrpSpPr>
        <p:grpSpPr bwMode="auto">
          <a:xfrm>
            <a:off x="7941928" y="2399208"/>
            <a:ext cx="1300163" cy="1419224"/>
            <a:chOff x="4604" y="1616"/>
            <a:chExt cx="756" cy="894"/>
          </a:xfrm>
          <a:effectLst>
            <a:glow rad="457200">
              <a:srgbClr val="002569">
                <a:lumMod val="60000"/>
                <a:lumOff val="40000"/>
                <a:alpha val="25000"/>
              </a:srgbClr>
            </a:glow>
          </a:effectLst>
        </p:grpSpPr>
        <p:pic>
          <p:nvPicPr>
            <p:cNvPr id="106" name="Picture 49" descr="MSG_VIS0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4" y="1616"/>
              <a:ext cx="756" cy="749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7" name="Text Box 50"/>
            <p:cNvSpPr txBox="1">
              <a:spLocks noChangeArrowheads="1"/>
            </p:cNvSpPr>
            <p:nvPr/>
          </p:nvSpPr>
          <p:spPr bwMode="auto">
            <a:xfrm>
              <a:off x="4666" y="2161"/>
              <a:ext cx="536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8=NIR2.25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108" name="Rectangle 51"/>
          <p:cNvSpPr>
            <a:spLocks noChangeArrowheads="1"/>
          </p:cNvSpPr>
          <p:nvPr/>
        </p:nvSpPr>
        <p:spPr bwMode="auto">
          <a:xfrm>
            <a:off x="7362491" y="1164134"/>
            <a:ext cx="1269781" cy="1185862"/>
          </a:xfrm>
          <a:prstGeom prst="rect">
            <a:avLst/>
          </a:prstGeom>
          <a:noFill/>
          <a:ln w="38100" algn="ctr">
            <a:solidFill>
              <a:srgbClr val="001E59">
                <a:lumMod val="50000"/>
                <a:lumOff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09" name="Rectangle 52"/>
          <p:cNvSpPr>
            <a:spLocks noChangeArrowheads="1"/>
          </p:cNvSpPr>
          <p:nvPr/>
        </p:nvSpPr>
        <p:spPr bwMode="auto">
          <a:xfrm>
            <a:off x="8730916" y="1164134"/>
            <a:ext cx="1327150" cy="1184275"/>
          </a:xfrm>
          <a:prstGeom prst="rect">
            <a:avLst/>
          </a:prstGeom>
          <a:noFill/>
          <a:ln w="38100" algn="ctr">
            <a:solidFill>
              <a:srgbClr val="001E59">
                <a:lumMod val="50000"/>
                <a:lumOff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10" name="Rectangle 53"/>
          <p:cNvSpPr>
            <a:spLocks noChangeArrowheads="1"/>
          </p:cNvSpPr>
          <p:nvPr/>
        </p:nvSpPr>
        <p:spPr bwMode="auto">
          <a:xfrm>
            <a:off x="1782428" y="1164134"/>
            <a:ext cx="1327150" cy="1184275"/>
          </a:xfrm>
          <a:prstGeom prst="rect">
            <a:avLst/>
          </a:prstGeom>
          <a:noFill/>
          <a:ln w="38100" algn="ctr">
            <a:solidFill>
              <a:srgbClr val="001E59">
                <a:lumMod val="50000"/>
                <a:lumOff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11" name="Rectangle 54"/>
          <p:cNvSpPr>
            <a:spLocks noChangeArrowheads="1"/>
          </p:cNvSpPr>
          <p:nvPr/>
        </p:nvSpPr>
        <p:spPr bwMode="auto">
          <a:xfrm>
            <a:off x="3187366" y="1164134"/>
            <a:ext cx="1327150" cy="1184275"/>
          </a:xfrm>
          <a:prstGeom prst="rect">
            <a:avLst/>
          </a:prstGeom>
          <a:noFill/>
          <a:ln w="38100" algn="ctr">
            <a:solidFill>
              <a:srgbClr val="001E59">
                <a:lumMod val="50000"/>
                <a:lumOff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12" name="Rectangle 52"/>
          <p:cNvSpPr>
            <a:spLocks noChangeArrowheads="1"/>
          </p:cNvSpPr>
          <p:nvPr/>
        </p:nvSpPr>
        <p:spPr bwMode="auto">
          <a:xfrm>
            <a:off x="7938753" y="2389684"/>
            <a:ext cx="1327150" cy="1184275"/>
          </a:xfrm>
          <a:prstGeom prst="rect">
            <a:avLst/>
          </a:prstGeom>
          <a:noFill/>
          <a:ln w="38100" algn="ctr">
            <a:solidFill>
              <a:srgbClr val="001E59">
                <a:lumMod val="50000"/>
                <a:lumOff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cxnSp>
        <p:nvCxnSpPr>
          <p:cNvPr id="113" name="Straight Connector 57"/>
          <p:cNvCxnSpPr>
            <a:cxnSpLocks noChangeShapeType="1"/>
          </p:cNvCxnSpPr>
          <p:nvPr/>
        </p:nvCxnSpPr>
        <p:spPr bwMode="auto">
          <a:xfrm flipV="1">
            <a:off x="1350628" y="3623171"/>
            <a:ext cx="9906000" cy="9525"/>
          </a:xfrm>
          <a:prstGeom prst="line">
            <a:avLst/>
          </a:prstGeom>
          <a:noFill/>
          <a:ln w="38100" algn="ctr">
            <a:solidFill>
              <a:srgbClr val="001E59">
                <a:lumMod val="50000"/>
                <a:lumOff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14" name="Group 12"/>
          <p:cNvGrpSpPr>
            <a:grpSpLocks/>
          </p:cNvGrpSpPr>
          <p:nvPr/>
        </p:nvGrpSpPr>
        <p:grpSpPr bwMode="auto">
          <a:xfrm>
            <a:off x="3094542" y="3786683"/>
            <a:ext cx="1295400" cy="1211263"/>
            <a:chOff x="2562" y="2024"/>
            <a:chExt cx="753" cy="763"/>
          </a:xfrm>
          <a:effectLst>
            <a:glow rad="457200">
              <a:srgbClr val="002569">
                <a:lumMod val="60000"/>
                <a:lumOff val="40000"/>
                <a:alpha val="25000"/>
              </a:srgbClr>
            </a:glow>
          </a:effectLst>
        </p:grpSpPr>
        <p:pic>
          <p:nvPicPr>
            <p:cNvPr id="115" name="Picture 13" descr="BAND04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2080" b="2600"/>
            <a:stretch>
              <a:fillRect/>
            </a:stretch>
          </p:blipFill>
          <p:spPr bwMode="auto">
            <a:xfrm>
              <a:off x="2562" y="2024"/>
              <a:ext cx="753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6" name="Text Box 14"/>
            <p:cNvSpPr txBox="1">
              <a:spLocks noChangeArrowheads="1"/>
            </p:cNvSpPr>
            <p:nvPr/>
          </p:nvSpPr>
          <p:spPr bwMode="auto">
            <a:xfrm>
              <a:off x="2656" y="2614"/>
              <a:ext cx="41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9=IR3.8</a:t>
              </a:r>
            </a:p>
          </p:txBody>
        </p:sp>
      </p:grpSp>
      <p:sp>
        <p:nvSpPr>
          <p:cNvPr id="117" name="Rectangle 52"/>
          <p:cNvSpPr>
            <a:spLocks noChangeArrowheads="1"/>
          </p:cNvSpPr>
          <p:nvPr/>
        </p:nvSpPr>
        <p:spPr bwMode="auto">
          <a:xfrm>
            <a:off x="3084886" y="3766045"/>
            <a:ext cx="1327150" cy="1184275"/>
          </a:xfrm>
          <a:prstGeom prst="rect">
            <a:avLst/>
          </a:prstGeom>
          <a:noFill/>
          <a:ln w="38100" algn="ctr">
            <a:solidFill>
              <a:srgbClr val="001E59">
                <a:lumMod val="50000"/>
                <a:lumOff val="50000"/>
              </a:srgbClr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18" name="TextBox 58"/>
          <p:cNvSpPr txBox="1">
            <a:spLocks noChangeArrowheads="1"/>
          </p:cNvSpPr>
          <p:nvPr/>
        </p:nvSpPr>
        <p:spPr bwMode="auto">
          <a:xfrm>
            <a:off x="855423" y="2817088"/>
            <a:ext cx="2129109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1E59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</a:rPr>
              <a:t>Solar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1E59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</a:rPr>
              <a:t>3.0 (1.0/0.5) km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000" b="0" i="0" u="none" strike="noStrike" kern="0" cap="none" spc="0" normalizeH="0" baseline="0" noProof="0" dirty="0">
              <a:ln>
                <a:noFill/>
              </a:ln>
              <a:solidFill>
                <a:srgbClr val="001E59">
                  <a:lumMod val="50000"/>
                  <a:lumOff val="50000"/>
                </a:srgbClr>
              </a:solidFill>
              <a:effectLst/>
              <a:uLnTx/>
              <a:uFillTx/>
              <a:latin typeface="Tahoma" panose="020B060403050404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1E59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</a:rPr>
              <a:t>Thermal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1E59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</a:rPr>
              <a:t>3.0 (2.0/1.0) km</a:t>
            </a:r>
          </a:p>
        </p:txBody>
      </p:sp>
    </p:spTree>
    <p:extLst>
      <p:ext uri="{BB962C8B-B14F-4D97-AF65-F5344CB8AC3E}">
        <p14:creationId xmlns:p14="http://schemas.microsoft.com/office/powerpoint/2010/main" val="3449398523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75695EF-2C70-4CF7-9670-72AFB102D646}"/>
              </a:ext>
            </a:extLst>
          </p:cNvPr>
          <p:cNvSpPr/>
          <p:nvPr/>
        </p:nvSpPr>
        <p:spPr>
          <a:xfrm>
            <a:off x="0" y="6749592"/>
            <a:ext cx="8955464" cy="108407"/>
          </a:xfrm>
          <a:prstGeom prst="rect">
            <a:avLst/>
          </a:prstGeom>
          <a:solidFill>
            <a:srgbClr val="002358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22DE55-8B69-4EB4-A44C-025AFC051C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16"/>
          <a:stretch/>
        </p:blipFill>
        <p:spPr>
          <a:xfrm>
            <a:off x="0" y="-29749"/>
            <a:ext cx="12190385" cy="10951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DD324C-8CAA-4A3B-950F-888724BADD80}"/>
              </a:ext>
            </a:extLst>
          </p:cNvPr>
          <p:cNvSpPr txBox="1"/>
          <p:nvPr/>
        </p:nvSpPr>
        <p:spPr>
          <a:xfrm>
            <a:off x="188684" y="218733"/>
            <a:ext cx="4905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Spatial Resolution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9AEB42-2C79-457D-8E56-5AE8ABBC24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284" y="3907478"/>
            <a:ext cx="5172819" cy="26861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77AD72-0A3C-4EEF-BBFA-C3FFEB2A7E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010" y="3896881"/>
            <a:ext cx="5172820" cy="27073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1C98D4-1AC0-49F6-A4AB-9D41C65341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6693" y="1065365"/>
            <a:ext cx="5997727" cy="196244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0A2A8C1-6481-4F45-B452-10BEBB0F6C3F}"/>
              </a:ext>
            </a:extLst>
          </p:cNvPr>
          <p:cNvSpPr txBox="1"/>
          <p:nvPr/>
        </p:nvSpPr>
        <p:spPr>
          <a:xfrm flipH="1">
            <a:off x="870284" y="3027811"/>
            <a:ext cx="70633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Spatial Resolution Comparison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87B742-D4D2-40A2-AECC-C853733489AF}"/>
              </a:ext>
            </a:extLst>
          </p:cNvPr>
          <p:cNvSpPr txBox="1"/>
          <p:nvPr/>
        </p:nvSpPr>
        <p:spPr>
          <a:xfrm flipH="1">
            <a:off x="870284" y="3536330"/>
            <a:ext cx="5172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MSG-0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F1883B-771F-44C8-AF0C-9F41B872E1B9}"/>
              </a:ext>
            </a:extLst>
          </p:cNvPr>
          <p:cNvSpPr txBox="1"/>
          <p:nvPr/>
        </p:nvSpPr>
        <p:spPr>
          <a:xfrm flipH="1">
            <a:off x="6868012" y="3478407"/>
            <a:ext cx="5172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MTG </a:t>
            </a:r>
          </a:p>
        </p:txBody>
      </p:sp>
    </p:spTree>
    <p:extLst>
      <p:ext uri="{BB962C8B-B14F-4D97-AF65-F5344CB8AC3E}">
        <p14:creationId xmlns:p14="http://schemas.microsoft.com/office/powerpoint/2010/main" val="11648072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75695EF-2C70-4CF7-9670-72AFB102D646}"/>
              </a:ext>
            </a:extLst>
          </p:cNvPr>
          <p:cNvSpPr/>
          <p:nvPr/>
        </p:nvSpPr>
        <p:spPr>
          <a:xfrm>
            <a:off x="0" y="6749592"/>
            <a:ext cx="8955464" cy="108407"/>
          </a:xfrm>
          <a:prstGeom prst="rect">
            <a:avLst/>
          </a:prstGeom>
          <a:solidFill>
            <a:srgbClr val="002358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22DE55-8B69-4EB4-A44C-025AFC051C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16"/>
          <a:stretch/>
        </p:blipFill>
        <p:spPr>
          <a:xfrm>
            <a:off x="0" y="-29749"/>
            <a:ext cx="12190385" cy="10951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DD324C-8CAA-4A3B-950F-888724BADD80}"/>
              </a:ext>
            </a:extLst>
          </p:cNvPr>
          <p:cNvSpPr txBox="1"/>
          <p:nvPr/>
        </p:nvSpPr>
        <p:spPr>
          <a:xfrm>
            <a:off x="188684" y="218733"/>
            <a:ext cx="6212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Spatial Resolution (FCI vs SEVIRI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E5B2E8F-E55D-4C47-8AA9-34B7732C3FBA}"/>
              </a:ext>
            </a:extLst>
          </p:cNvPr>
          <p:cNvGrpSpPr/>
          <p:nvPr/>
        </p:nvGrpSpPr>
        <p:grpSpPr>
          <a:xfrm>
            <a:off x="2999427" y="1727097"/>
            <a:ext cx="9192573" cy="4975671"/>
            <a:chOff x="1710252" y="1773921"/>
            <a:chExt cx="9192573" cy="4975671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7D0893E-1F7C-42DA-A308-D5B227FAC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66854" y="3182692"/>
              <a:ext cx="4102471" cy="3566900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FFEE3904-1BBE-4691-B82E-E4B456E723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321" b="492"/>
            <a:stretch/>
          </p:blipFill>
          <p:spPr>
            <a:xfrm>
              <a:off x="5076134" y="4954368"/>
              <a:ext cx="2054413" cy="1778110"/>
            </a:xfrm>
            <a:prstGeom prst="rect">
              <a:avLst/>
            </a:prstGeom>
          </p:spPr>
        </p:pic>
        <p:sp>
          <p:nvSpPr>
            <p:cNvPr id="41" name="Right Brace 40">
              <a:extLst>
                <a:ext uri="{FF2B5EF4-FFF2-40B4-BE49-F238E27FC236}">
                  <a16:creationId xmlns:a16="http://schemas.microsoft.com/office/drawing/2014/main" id="{B46D9450-E3AB-4753-B8F6-52D0ECCF7E84}"/>
                </a:ext>
              </a:extLst>
            </p:cNvPr>
            <p:cNvSpPr/>
            <p:nvPr/>
          </p:nvSpPr>
          <p:spPr>
            <a:xfrm>
              <a:off x="9474856" y="3208705"/>
              <a:ext cx="339365" cy="1772239"/>
            </a:xfrm>
            <a:prstGeom prst="rightBrace">
              <a:avLst/>
            </a:prstGeom>
            <a:noFill/>
            <a:ln w="19050" cap="flat" cmpd="sng" algn="ctr">
              <a:solidFill>
                <a:srgbClr val="00205B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44A80A62-B1D4-45BE-8028-00304DE87840}"/>
                </a:ext>
              </a:extLst>
            </p:cNvPr>
            <p:cNvSpPr/>
            <p:nvPr/>
          </p:nvSpPr>
          <p:spPr>
            <a:xfrm>
              <a:off x="10043294" y="3829500"/>
              <a:ext cx="85953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2400" b="1" dirty="0">
                  <a:solidFill>
                    <a:srgbClr val="00205B"/>
                  </a:solidFill>
                  <a:latin typeface="Tahoma" panose="020B0604030504040204" pitchFamily="34" charset="0"/>
                </a:rPr>
                <a:t>3km</a:t>
              </a:r>
              <a:endParaRPr lang="en-US" sz="2400" b="1" dirty="0">
                <a:solidFill>
                  <a:srgbClr val="00205B"/>
                </a:solidFill>
                <a:latin typeface="Tahoma" panose="020B0604030504040204" pitchFamily="34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6742FF52-3F06-4EAB-8C0F-54ADDDEEA0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07" t="502" r="49586" b="49532"/>
            <a:stretch/>
          </p:blipFill>
          <p:spPr>
            <a:xfrm>
              <a:off x="7094808" y="4966142"/>
              <a:ext cx="2048567" cy="1772239"/>
            </a:xfrm>
            <a:prstGeom prst="rect">
              <a:avLst/>
            </a:prstGeom>
            <a:ln w="22225">
              <a:noFill/>
            </a:ln>
          </p:spPr>
        </p:pic>
        <p:sp>
          <p:nvSpPr>
            <p:cNvPr id="44" name="Right Brace 43">
              <a:extLst>
                <a:ext uri="{FF2B5EF4-FFF2-40B4-BE49-F238E27FC236}">
                  <a16:creationId xmlns:a16="http://schemas.microsoft.com/office/drawing/2014/main" id="{5C43CB70-5F8D-4AAD-9905-4BB565A790A7}"/>
                </a:ext>
              </a:extLst>
            </p:cNvPr>
            <p:cNvSpPr/>
            <p:nvPr/>
          </p:nvSpPr>
          <p:spPr>
            <a:xfrm>
              <a:off x="9255975" y="6276715"/>
              <a:ext cx="339365" cy="461665"/>
            </a:xfrm>
            <a:prstGeom prst="rightBrace">
              <a:avLst/>
            </a:prstGeom>
            <a:noFill/>
            <a:ln w="19050" cap="flat" cmpd="sng" algn="ctr">
              <a:solidFill>
                <a:srgbClr val="00205B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DC9899E-0680-4F7B-9CF0-A3F47DACD698}"/>
                </a:ext>
              </a:extLst>
            </p:cNvPr>
            <p:cNvSpPr/>
            <p:nvPr/>
          </p:nvSpPr>
          <p:spPr>
            <a:xfrm>
              <a:off x="9764366" y="6171662"/>
              <a:ext cx="85953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2400" b="1" dirty="0">
                  <a:solidFill>
                    <a:srgbClr val="00205B"/>
                  </a:solidFill>
                  <a:latin typeface="Tahoma" panose="020B0604030504040204" pitchFamily="34" charset="0"/>
                </a:rPr>
                <a:t>1km</a:t>
              </a:r>
              <a:endParaRPr lang="en-US" sz="2400" b="1" dirty="0">
                <a:solidFill>
                  <a:srgbClr val="00205B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46" name="Right Brace 45">
              <a:extLst>
                <a:ext uri="{FF2B5EF4-FFF2-40B4-BE49-F238E27FC236}">
                  <a16:creationId xmlns:a16="http://schemas.microsoft.com/office/drawing/2014/main" id="{C29BDDD0-EBC6-46C0-890B-99EFA80C939F}"/>
                </a:ext>
              </a:extLst>
            </p:cNvPr>
            <p:cNvSpPr/>
            <p:nvPr/>
          </p:nvSpPr>
          <p:spPr>
            <a:xfrm flipH="1">
              <a:off x="4599568" y="5290552"/>
              <a:ext cx="340620" cy="291207"/>
            </a:xfrm>
            <a:prstGeom prst="rightBrace">
              <a:avLst/>
            </a:prstGeom>
            <a:noFill/>
            <a:ln w="19050" cap="flat" cmpd="sng" algn="ctr">
              <a:solidFill>
                <a:srgbClr val="00205B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2E318657-1F40-4DD2-92A8-727308B42D7B}"/>
                </a:ext>
              </a:extLst>
            </p:cNvPr>
            <p:cNvSpPr/>
            <p:nvPr/>
          </p:nvSpPr>
          <p:spPr>
            <a:xfrm flipH="1">
              <a:off x="3243843" y="5164732"/>
              <a:ext cx="120543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2400" b="1" dirty="0">
                  <a:solidFill>
                    <a:srgbClr val="00205B"/>
                  </a:solidFill>
                  <a:latin typeface="Tahoma" panose="020B0604030504040204" pitchFamily="34" charset="0"/>
                </a:rPr>
                <a:t>0.5km</a:t>
              </a:r>
              <a:endParaRPr lang="en-US" sz="2400" b="1" dirty="0">
                <a:solidFill>
                  <a:srgbClr val="00205B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1D081398-A674-4E54-A6DC-8F704E37A955}"/>
                </a:ext>
              </a:extLst>
            </p:cNvPr>
            <p:cNvSpPr/>
            <p:nvPr/>
          </p:nvSpPr>
          <p:spPr>
            <a:xfrm>
              <a:off x="1710253" y="1773921"/>
              <a:ext cx="859081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>
                  <a:solidFill>
                    <a:srgbClr val="222222"/>
                  </a:solidFill>
                  <a:latin typeface="Helvetica Neue"/>
                </a:rPr>
                <a:t>0.6 um and 2.3 um  in  1.0 km resolution  ( </a:t>
              </a:r>
              <a:r>
                <a:rPr lang="en-US" sz="2000" b="1" dirty="0">
                  <a:solidFill>
                    <a:srgbClr val="00205B">
                      <a:lumMod val="75000"/>
                      <a:lumOff val="25000"/>
                    </a:srgbClr>
                  </a:solidFill>
                  <a:latin typeface="Helvetica Neue"/>
                </a:rPr>
                <a:t>and 0.5 km in Hi-Re mode</a:t>
              </a:r>
              <a:r>
                <a:rPr lang="en-US" sz="2000" b="1" dirty="0">
                  <a:solidFill>
                    <a:srgbClr val="222222"/>
                  </a:solidFill>
                  <a:latin typeface="Helvetica Neue"/>
                </a:rPr>
                <a:t>)</a:t>
              </a:r>
              <a:endParaRPr lang="en-US" sz="2000" b="1" dirty="0">
                <a:solidFill>
                  <a:srgbClr val="00205B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B0CEF1A4-5BF4-4660-AC69-B4AA274A302E}"/>
                </a:ext>
              </a:extLst>
            </p:cNvPr>
            <p:cNvSpPr/>
            <p:nvPr/>
          </p:nvSpPr>
          <p:spPr>
            <a:xfrm>
              <a:off x="1710252" y="2232945"/>
              <a:ext cx="859081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>
                  <a:solidFill>
                    <a:srgbClr val="222222"/>
                  </a:solidFill>
                  <a:latin typeface="Helvetica Neue"/>
                </a:rPr>
                <a:t>3.8 um and 10.5 um  in  2.0 km resolution  ( </a:t>
              </a:r>
              <a:r>
                <a:rPr lang="en-US" sz="2000" b="1" dirty="0">
                  <a:solidFill>
                    <a:srgbClr val="00205B">
                      <a:lumMod val="75000"/>
                      <a:lumOff val="25000"/>
                    </a:srgbClr>
                  </a:solidFill>
                  <a:latin typeface="Helvetica Neue"/>
                </a:rPr>
                <a:t>and 1 km in Hi-Re mode</a:t>
              </a:r>
              <a:r>
                <a:rPr lang="en-US" sz="2000" b="1" dirty="0">
                  <a:solidFill>
                    <a:srgbClr val="222222"/>
                  </a:solidFill>
                  <a:latin typeface="Helvetica Neue"/>
                </a:rPr>
                <a:t>)</a:t>
              </a:r>
              <a:endParaRPr lang="en-US" sz="2000" b="1" dirty="0">
                <a:solidFill>
                  <a:srgbClr val="00205B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50" name="Right Brace 49">
              <a:extLst>
                <a:ext uri="{FF2B5EF4-FFF2-40B4-BE49-F238E27FC236}">
                  <a16:creationId xmlns:a16="http://schemas.microsoft.com/office/drawing/2014/main" id="{260D841A-16D6-48E9-972B-10EBDF85F512}"/>
                </a:ext>
              </a:extLst>
            </p:cNvPr>
            <p:cNvSpPr/>
            <p:nvPr/>
          </p:nvSpPr>
          <p:spPr>
            <a:xfrm flipH="1">
              <a:off x="4632010" y="3249923"/>
              <a:ext cx="340620" cy="738603"/>
            </a:xfrm>
            <a:prstGeom prst="rightBrace">
              <a:avLst>
                <a:gd name="adj1" fmla="val 8333"/>
                <a:gd name="adj2" fmla="val 50205"/>
              </a:avLst>
            </a:prstGeom>
            <a:noFill/>
            <a:ln w="19050" cap="flat" cmpd="sng" algn="ctr">
              <a:solidFill>
                <a:srgbClr val="00205B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9697D416-9AF9-413B-B958-4FBFCE8AD843}"/>
                </a:ext>
              </a:extLst>
            </p:cNvPr>
            <p:cNvSpPr/>
            <p:nvPr/>
          </p:nvSpPr>
          <p:spPr>
            <a:xfrm>
              <a:off x="3687085" y="3428469"/>
              <a:ext cx="85953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2400" b="1" dirty="0">
                  <a:solidFill>
                    <a:srgbClr val="00205B"/>
                  </a:solidFill>
                  <a:latin typeface="Tahoma" panose="020B0604030504040204" pitchFamily="34" charset="0"/>
                </a:rPr>
                <a:t>2km</a:t>
              </a:r>
              <a:endParaRPr lang="en-US" sz="2400" b="1" dirty="0">
                <a:solidFill>
                  <a:srgbClr val="00205B"/>
                </a:solidFill>
                <a:latin typeface="Tahoma" panose="020B0604030504040204" pitchFamily="34" charset="0"/>
              </a:endParaRP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DB2C5879-38C0-44AC-AF04-1FF60761D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11082" y="3218543"/>
              <a:ext cx="1984518" cy="1752561"/>
            </a:xfrm>
            <a:prstGeom prst="rect">
              <a:avLst/>
            </a:prstGeom>
            <a:ln w="19050">
              <a:solidFill>
                <a:srgbClr val="00205B"/>
              </a:solidFill>
            </a:ln>
          </p:spPr>
        </p:pic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A4DEAB38-1254-4BA6-B9F5-43F9E9425576}"/>
              </a:ext>
            </a:extLst>
          </p:cNvPr>
          <p:cNvSpPr/>
          <p:nvPr/>
        </p:nvSpPr>
        <p:spPr>
          <a:xfrm>
            <a:off x="188684" y="1157053"/>
            <a:ext cx="80890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7025" lvl="0" indent="-327025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2800" b="1" kern="0" dirty="0">
                <a:solidFill>
                  <a:srgbClr val="38484E"/>
                </a:solidFill>
                <a:latin typeface="Roboto" panose="02000000000000000000" pitchFamily="2" charset="0"/>
                <a:cs typeface="Arial" pitchFamily="34" charset="0"/>
              </a:rPr>
              <a:t>What’s new? – High Resolution Mode: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EE891F2-E12B-4CD4-AF18-2592F0240047}"/>
              </a:ext>
            </a:extLst>
          </p:cNvPr>
          <p:cNvGrpSpPr/>
          <p:nvPr/>
        </p:nvGrpSpPr>
        <p:grpSpPr>
          <a:xfrm>
            <a:off x="282897" y="2645145"/>
            <a:ext cx="4693364" cy="4022580"/>
            <a:chOff x="188684" y="1065365"/>
            <a:chExt cx="6720115" cy="5125428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DD95E113-507D-4DE2-85BD-2FE6C033D3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44" t="61164" r="8063" b="17771"/>
            <a:stretch/>
          </p:blipFill>
          <p:spPr>
            <a:xfrm>
              <a:off x="391884" y="1065365"/>
              <a:ext cx="6516915" cy="2760150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54869C36-4306-4B84-BDCA-BEAC29A9E0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3" t="24111" r="568" b="40432"/>
            <a:stretch/>
          </p:blipFill>
          <p:spPr>
            <a:xfrm>
              <a:off x="188684" y="3759200"/>
              <a:ext cx="6284687" cy="24315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53662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CCBBE3-07CD-4444-AC84-AE209BCF63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91" y="460152"/>
            <a:ext cx="5706940" cy="324399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75695EF-2C70-4CF7-9670-72AFB102D646}"/>
              </a:ext>
            </a:extLst>
          </p:cNvPr>
          <p:cNvSpPr/>
          <p:nvPr/>
        </p:nvSpPr>
        <p:spPr>
          <a:xfrm>
            <a:off x="0" y="6749592"/>
            <a:ext cx="8955464" cy="108407"/>
          </a:xfrm>
          <a:prstGeom prst="rect">
            <a:avLst/>
          </a:prstGeom>
          <a:solidFill>
            <a:srgbClr val="002358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22DE55-8B69-4EB4-A44C-025AFC051C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16"/>
          <a:stretch/>
        </p:blipFill>
        <p:spPr>
          <a:xfrm>
            <a:off x="0" y="-29749"/>
            <a:ext cx="12190385" cy="10951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DD324C-8CAA-4A3B-950F-888724BADD80}"/>
              </a:ext>
            </a:extLst>
          </p:cNvPr>
          <p:cNvSpPr txBox="1"/>
          <p:nvPr/>
        </p:nvSpPr>
        <p:spPr>
          <a:xfrm>
            <a:off x="188684" y="218733"/>
            <a:ext cx="4905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Spatial Resolution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7EB7D1-8E0E-4521-8845-9D26E3D0BB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479"/>
          <a:stretch/>
        </p:blipFill>
        <p:spPr>
          <a:xfrm>
            <a:off x="91212" y="3614004"/>
            <a:ext cx="5725792" cy="32439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92A260-3328-4A0D-9908-6C199354E1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571" y="1967606"/>
            <a:ext cx="5688998" cy="4466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4072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75695EF-2C70-4CF7-9670-72AFB102D646}"/>
              </a:ext>
            </a:extLst>
          </p:cNvPr>
          <p:cNvSpPr/>
          <p:nvPr/>
        </p:nvSpPr>
        <p:spPr>
          <a:xfrm>
            <a:off x="0" y="6749592"/>
            <a:ext cx="8955464" cy="108407"/>
          </a:xfrm>
          <a:prstGeom prst="rect">
            <a:avLst/>
          </a:prstGeom>
          <a:solidFill>
            <a:srgbClr val="002358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22DE55-8B69-4EB4-A44C-025AFC051C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16"/>
          <a:stretch/>
        </p:blipFill>
        <p:spPr>
          <a:xfrm>
            <a:off x="0" y="-29749"/>
            <a:ext cx="12190385" cy="10951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DD324C-8CAA-4A3B-950F-888724BADD80}"/>
              </a:ext>
            </a:extLst>
          </p:cNvPr>
          <p:cNvSpPr txBox="1"/>
          <p:nvPr/>
        </p:nvSpPr>
        <p:spPr>
          <a:xfrm>
            <a:off x="188684" y="218733"/>
            <a:ext cx="4905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Parallax Shift : 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8B6B8DE-609F-4275-A61D-94B6C5E827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2"/>
          <a:stretch/>
        </p:blipFill>
        <p:spPr>
          <a:xfrm>
            <a:off x="5667882" y="3932642"/>
            <a:ext cx="4447060" cy="28029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ECAE7B6-CAED-4825-8839-339260CFDF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882" y="1097554"/>
            <a:ext cx="4447060" cy="28029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C5501D-4726-4236-9B7C-44767FA3F7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537465"/>
            <a:ext cx="3622265" cy="280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0793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B54F60D-462C-48B2-B068-E059F293DBD6}"/>
              </a:ext>
            </a:extLst>
          </p:cNvPr>
          <p:cNvGrpSpPr/>
          <p:nvPr/>
        </p:nvGrpSpPr>
        <p:grpSpPr>
          <a:xfrm>
            <a:off x="712225" y="703402"/>
            <a:ext cx="10326563" cy="4658258"/>
            <a:chOff x="1419235" y="1834617"/>
            <a:chExt cx="8403495" cy="353505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4C6607D-7FFF-4F47-B98B-FCDE9DA25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5146" t="33154" r="31684" b="17200"/>
            <a:stretch/>
          </p:blipFill>
          <p:spPr>
            <a:xfrm>
              <a:off x="1419235" y="1834617"/>
              <a:ext cx="4044099" cy="340468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CA40E30-F2B2-41A2-A48B-F53C4BBC25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4704" t="31867" r="32126" b="16587"/>
            <a:stretch/>
          </p:blipFill>
          <p:spPr>
            <a:xfrm>
              <a:off x="5778631" y="1834617"/>
              <a:ext cx="4044099" cy="35350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21381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75695EF-2C70-4CF7-9670-72AFB102D646}"/>
              </a:ext>
            </a:extLst>
          </p:cNvPr>
          <p:cNvSpPr/>
          <p:nvPr/>
        </p:nvSpPr>
        <p:spPr>
          <a:xfrm>
            <a:off x="0" y="6749592"/>
            <a:ext cx="8955464" cy="108407"/>
          </a:xfrm>
          <a:prstGeom prst="rect">
            <a:avLst/>
          </a:prstGeom>
          <a:solidFill>
            <a:srgbClr val="002358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22DE55-8B69-4EB4-A44C-025AFC051C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16"/>
          <a:stretch/>
        </p:blipFill>
        <p:spPr>
          <a:xfrm>
            <a:off x="0" y="-29749"/>
            <a:ext cx="12190385" cy="10951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DD324C-8CAA-4A3B-950F-888724BADD80}"/>
              </a:ext>
            </a:extLst>
          </p:cNvPr>
          <p:cNvSpPr txBox="1"/>
          <p:nvPr/>
        </p:nvSpPr>
        <p:spPr>
          <a:xfrm>
            <a:off x="188684" y="218733"/>
            <a:ext cx="4905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Parallax Shift : 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75DC14F-B96D-40EE-819A-9FF4E8697469}"/>
              </a:ext>
            </a:extLst>
          </p:cNvPr>
          <p:cNvGrpSpPr/>
          <p:nvPr/>
        </p:nvGrpSpPr>
        <p:grpSpPr>
          <a:xfrm>
            <a:off x="7020647" y="1644800"/>
            <a:ext cx="4263238" cy="4276725"/>
            <a:chOff x="6395640" y="796403"/>
            <a:chExt cx="5376881" cy="535260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2FA4643-7707-46A9-B026-18B6BE737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95640" y="796403"/>
              <a:ext cx="5376881" cy="5352606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2CBEA23-A9CB-4C42-9C61-7AF0E077AA18}"/>
                </a:ext>
              </a:extLst>
            </p:cNvPr>
            <p:cNvSpPr/>
            <p:nvPr/>
          </p:nvSpPr>
          <p:spPr>
            <a:xfrm>
              <a:off x="9418508" y="1269652"/>
              <a:ext cx="1766661" cy="81652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BE44E6A-8845-45FC-A6EA-A62BFE31BDEB}"/>
                </a:ext>
              </a:extLst>
            </p:cNvPr>
            <p:cNvSpPr/>
            <p:nvPr/>
          </p:nvSpPr>
          <p:spPr>
            <a:xfrm>
              <a:off x="9126960" y="3505200"/>
              <a:ext cx="1766661" cy="81652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098" name="Picture 2" descr="https://coemct.met.gov.om/pluginfile.php/3894/mod_hvp/content/14/images/file-674d3496165b6.png">
            <a:extLst>
              <a:ext uri="{FF2B5EF4-FFF2-40B4-BE49-F238E27FC236}">
                <a16:creationId xmlns:a16="http://schemas.microsoft.com/office/drawing/2014/main" id="{BFB5811E-E4B8-4386-97E1-5209B56A3B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27"/>
          <a:stretch/>
        </p:blipFill>
        <p:spPr bwMode="auto">
          <a:xfrm>
            <a:off x="0" y="1644801"/>
            <a:ext cx="5885468" cy="427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2468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F4D43A-BA1E-40B9-957D-D72C5859F2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7"/>
          <a:stretch/>
        </p:blipFill>
        <p:spPr>
          <a:xfrm>
            <a:off x="6649974" y="658359"/>
            <a:ext cx="5542026" cy="2685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D3C57F-5ECF-4079-9274-CB4AA3C228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7"/>
          <a:stretch/>
        </p:blipFill>
        <p:spPr>
          <a:xfrm>
            <a:off x="6649974" y="3894966"/>
            <a:ext cx="5542026" cy="2685800"/>
          </a:xfrm>
          <a:prstGeom prst="rect">
            <a:avLst/>
          </a:prstGeom>
        </p:spPr>
      </p:pic>
      <p:pic>
        <p:nvPicPr>
          <p:cNvPr id="4" name="Picture 2" descr="https://user.eumetsat.int/s3/eup-strapi-media/sat_aerosol_sun_angle_83e2f16aef.jpg">
            <a:extLst>
              <a:ext uri="{FF2B5EF4-FFF2-40B4-BE49-F238E27FC236}">
                <a16:creationId xmlns:a16="http://schemas.microsoft.com/office/drawing/2014/main" id="{FD21A384-B422-42FD-B24C-A8019C9CC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88" y="155982"/>
            <a:ext cx="6231118" cy="4215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94B5B1-2A7E-431F-AC72-438C0715C9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1078" y="4787771"/>
            <a:ext cx="4421690" cy="1398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78464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75695EF-2C70-4CF7-9670-72AFB102D646}"/>
              </a:ext>
            </a:extLst>
          </p:cNvPr>
          <p:cNvSpPr/>
          <p:nvPr/>
        </p:nvSpPr>
        <p:spPr>
          <a:xfrm>
            <a:off x="0" y="6749592"/>
            <a:ext cx="8955464" cy="108407"/>
          </a:xfrm>
          <a:prstGeom prst="rect">
            <a:avLst/>
          </a:prstGeom>
          <a:solidFill>
            <a:srgbClr val="002358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22DE55-8B69-4EB4-A44C-025AFC051C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16"/>
          <a:stretch/>
        </p:blipFill>
        <p:spPr>
          <a:xfrm>
            <a:off x="0" y="-29749"/>
            <a:ext cx="12190385" cy="10951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DD324C-8CAA-4A3B-950F-888724BADD80}"/>
              </a:ext>
            </a:extLst>
          </p:cNvPr>
          <p:cNvSpPr txBox="1"/>
          <p:nvPr/>
        </p:nvSpPr>
        <p:spPr>
          <a:xfrm>
            <a:off x="188684" y="218733"/>
            <a:ext cx="4905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Limb View : 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1ACF41-6EA8-4EBB-B5D8-F2CC5662A7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0676" y="2800034"/>
            <a:ext cx="5482225" cy="36707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ACDDF0-E571-4098-B48C-B3F6AB6397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57"/>
          <a:stretch/>
        </p:blipFill>
        <p:spPr>
          <a:xfrm>
            <a:off x="575035" y="2808064"/>
            <a:ext cx="5685336" cy="36625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651E179-A424-47F8-91F8-DA38E95AA8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5579"/>
          <a:stretch/>
        </p:blipFill>
        <p:spPr>
          <a:xfrm>
            <a:off x="4766342" y="6568197"/>
            <a:ext cx="2954950" cy="353486"/>
          </a:xfrm>
          <a:prstGeom prst="rect">
            <a:avLst/>
          </a:prstGeom>
        </p:spPr>
      </p:pic>
      <p:pic>
        <p:nvPicPr>
          <p:cNvPr id="14" name="Picture 40" descr="https://www-cdn.eumetsat.int/files/styles/1_1_small/s3/2023-10/Satellites_MSG.jpg?h=cd2a7045&amp;itok=lPFUd6jn">
            <a:extLst>
              <a:ext uri="{FF2B5EF4-FFF2-40B4-BE49-F238E27FC236}">
                <a16:creationId xmlns:a16="http://schemas.microsoft.com/office/drawing/2014/main" id="{0DE22AC3-4944-4580-8F1F-5D9F4B99B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908" y="914315"/>
            <a:ext cx="472356" cy="472356"/>
          </a:xfrm>
          <a:prstGeom prst="rect">
            <a:avLst/>
          </a:prstGeom>
          <a:noFill/>
          <a:ln w="349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0" descr="https://www-cdn.eumetsat.int/files/styles/1_1_small/s3/2023-10/Satellites_MSG.jpg?h=cd2a7045&amp;itok=lPFUd6jn">
            <a:extLst>
              <a:ext uri="{FF2B5EF4-FFF2-40B4-BE49-F238E27FC236}">
                <a16:creationId xmlns:a16="http://schemas.microsoft.com/office/drawing/2014/main" id="{0AFA7C75-A681-4365-82A6-D57420671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699" y="962359"/>
            <a:ext cx="472356" cy="472356"/>
          </a:xfrm>
          <a:prstGeom prst="rect">
            <a:avLst/>
          </a:prstGeom>
          <a:noFill/>
          <a:ln w="349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Sun icons | Canva">
            <a:extLst>
              <a:ext uri="{FF2B5EF4-FFF2-40B4-BE49-F238E27FC236}">
                <a16:creationId xmlns:a16="http://schemas.microsoft.com/office/drawing/2014/main" id="{9249D0F0-4EFF-4C40-84CB-B50F6CA04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098" y="837188"/>
            <a:ext cx="654673" cy="61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hought Bubble: Cloud 20">
            <a:extLst>
              <a:ext uri="{FF2B5EF4-FFF2-40B4-BE49-F238E27FC236}">
                <a16:creationId xmlns:a16="http://schemas.microsoft.com/office/drawing/2014/main" id="{9ECDA054-EB64-4309-B4FC-0CE62FE3E4DF}"/>
              </a:ext>
            </a:extLst>
          </p:cNvPr>
          <p:cNvSpPr/>
          <p:nvPr/>
        </p:nvSpPr>
        <p:spPr>
          <a:xfrm>
            <a:off x="4711586" y="2294976"/>
            <a:ext cx="1706730" cy="273764"/>
          </a:xfrm>
          <a:prstGeom prst="cloudCallout">
            <a:avLst>
              <a:gd name="adj1" fmla="val -36592"/>
              <a:gd name="adj2" fmla="val 12500"/>
            </a:avLst>
          </a:prstGeom>
          <a:solidFill>
            <a:schemeClr val="accent4">
              <a:lumMod val="75000"/>
              <a:alpha val="56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15E8C0E-7447-4D77-8102-EC00CDC9B095}"/>
              </a:ext>
            </a:extLst>
          </p:cNvPr>
          <p:cNvCxnSpPr>
            <a:cxnSpLocks/>
          </p:cNvCxnSpPr>
          <p:nvPr/>
        </p:nvCxnSpPr>
        <p:spPr>
          <a:xfrm>
            <a:off x="3449553" y="1326851"/>
            <a:ext cx="1819871" cy="817269"/>
          </a:xfrm>
          <a:prstGeom prst="straightConnector1">
            <a:avLst/>
          </a:prstGeom>
          <a:ln w="317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CAC09EB-EE07-4B98-98F1-E74C95FAC782}"/>
              </a:ext>
            </a:extLst>
          </p:cNvPr>
          <p:cNvCxnSpPr>
            <a:cxnSpLocks/>
          </p:cNvCxnSpPr>
          <p:nvPr/>
        </p:nvCxnSpPr>
        <p:spPr>
          <a:xfrm>
            <a:off x="3505182" y="1262753"/>
            <a:ext cx="1819871" cy="817269"/>
          </a:xfrm>
          <a:prstGeom prst="straightConnector1">
            <a:avLst/>
          </a:prstGeom>
          <a:ln w="317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BFB11E3-9FFB-4A48-9366-9EF1550B3857}"/>
              </a:ext>
            </a:extLst>
          </p:cNvPr>
          <p:cNvCxnSpPr>
            <a:cxnSpLocks/>
          </p:cNvCxnSpPr>
          <p:nvPr/>
        </p:nvCxnSpPr>
        <p:spPr>
          <a:xfrm>
            <a:off x="3419941" y="1427148"/>
            <a:ext cx="1819871" cy="817269"/>
          </a:xfrm>
          <a:prstGeom prst="straightConnector1">
            <a:avLst/>
          </a:prstGeom>
          <a:ln w="317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0571409-E471-464E-855D-10D5212A7643}"/>
              </a:ext>
            </a:extLst>
          </p:cNvPr>
          <p:cNvCxnSpPr>
            <a:cxnSpLocks/>
          </p:cNvCxnSpPr>
          <p:nvPr/>
        </p:nvCxnSpPr>
        <p:spPr>
          <a:xfrm flipV="1">
            <a:off x="5493395" y="1829711"/>
            <a:ext cx="0" cy="6072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E913E34-A8D5-495F-BBCD-3E8478A2D6DF}"/>
              </a:ext>
            </a:extLst>
          </p:cNvPr>
          <p:cNvCxnSpPr>
            <a:cxnSpLocks/>
          </p:cNvCxnSpPr>
          <p:nvPr/>
        </p:nvCxnSpPr>
        <p:spPr>
          <a:xfrm flipV="1">
            <a:off x="5583802" y="1834680"/>
            <a:ext cx="0" cy="6072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2B7F1EB-863D-4BAB-97A6-F52962B4711E}"/>
              </a:ext>
            </a:extLst>
          </p:cNvPr>
          <p:cNvCxnSpPr>
            <a:cxnSpLocks/>
          </p:cNvCxnSpPr>
          <p:nvPr/>
        </p:nvCxnSpPr>
        <p:spPr>
          <a:xfrm>
            <a:off x="3548985" y="1177154"/>
            <a:ext cx="1819871" cy="817269"/>
          </a:xfrm>
          <a:prstGeom prst="straightConnector1">
            <a:avLst/>
          </a:prstGeom>
          <a:ln w="317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0325ACC-7953-42FD-910F-226F6E9A284E}"/>
              </a:ext>
            </a:extLst>
          </p:cNvPr>
          <p:cNvCxnSpPr>
            <a:cxnSpLocks/>
          </p:cNvCxnSpPr>
          <p:nvPr/>
        </p:nvCxnSpPr>
        <p:spPr>
          <a:xfrm flipV="1">
            <a:off x="5898790" y="1640907"/>
            <a:ext cx="671492" cy="399689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CDCA340-0879-4C90-848C-B9A18226A982}"/>
              </a:ext>
            </a:extLst>
          </p:cNvPr>
          <p:cNvCxnSpPr>
            <a:cxnSpLocks/>
          </p:cNvCxnSpPr>
          <p:nvPr/>
        </p:nvCxnSpPr>
        <p:spPr>
          <a:xfrm flipV="1">
            <a:off x="5965005" y="1715393"/>
            <a:ext cx="671492" cy="399689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71CF51F-C0B3-4E13-8964-7831BF72F956}"/>
              </a:ext>
            </a:extLst>
          </p:cNvPr>
          <p:cNvCxnSpPr>
            <a:cxnSpLocks/>
          </p:cNvCxnSpPr>
          <p:nvPr/>
        </p:nvCxnSpPr>
        <p:spPr>
          <a:xfrm flipV="1">
            <a:off x="6020634" y="1806721"/>
            <a:ext cx="671492" cy="399689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1A31AB27-1AF8-4E06-A200-2E8FF67A7594}"/>
              </a:ext>
            </a:extLst>
          </p:cNvPr>
          <p:cNvSpPr/>
          <p:nvPr/>
        </p:nvSpPr>
        <p:spPr>
          <a:xfrm>
            <a:off x="6859861" y="593469"/>
            <a:ext cx="12670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Meteosat</a:t>
            </a:r>
            <a:r>
              <a:rPr lang="en-US" dirty="0"/>
              <a:t> 9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C140C17-84B1-4B14-808D-518177FB2E11}"/>
              </a:ext>
            </a:extLst>
          </p:cNvPr>
          <p:cNvSpPr/>
          <p:nvPr/>
        </p:nvSpPr>
        <p:spPr>
          <a:xfrm>
            <a:off x="4824279" y="603415"/>
            <a:ext cx="13853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Meteosat</a:t>
            </a:r>
            <a:r>
              <a:rPr lang="en-US" dirty="0"/>
              <a:t> 10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F4EA651-A89B-4704-AC76-3D31FBACCF8A}"/>
              </a:ext>
            </a:extLst>
          </p:cNvPr>
          <p:cNvSpPr/>
          <p:nvPr/>
        </p:nvSpPr>
        <p:spPr>
          <a:xfrm>
            <a:off x="6427810" y="5976040"/>
            <a:ext cx="12670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highlight>
                  <a:srgbClr val="FFFF00"/>
                </a:highlight>
              </a:rPr>
              <a:t>Meteosat</a:t>
            </a:r>
            <a:r>
              <a:rPr lang="en-US" dirty="0">
                <a:highlight>
                  <a:srgbClr val="FFFF00"/>
                </a:highlight>
              </a:rPr>
              <a:t> 9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594E223-9B5F-4EB7-8D6D-CAFCC36846FF}"/>
              </a:ext>
            </a:extLst>
          </p:cNvPr>
          <p:cNvSpPr/>
          <p:nvPr/>
        </p:nvSpPr>
        <p:spPr>
          <a:xfrm>
            <a:off x="704985" y="5976040"/>
            <a:ext cx="13853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highlight>
                  <a:srgbClr val="FFFF00"/>
                </a:highlight>
              </a:rPr>
              <a:t>Meteosat</a:t>
            </a:r>
            <a:r>
              <a:rPr lang="en-US" dirty="0">
                <a:highlight>
                  <a:srgbClr val="FFFF00"/>
                </a:highlight>
              </a:rPr>
              <a:t> 10</a:t>
            </a:r>
          </a:p>
        </p:txBody>
      </p:sp>
    </p:spTree>
    <p:extLst>
      <p:ext uri="{BB962C8B-B14F-4D97-AF65-F5344CB8AC3E}">
        <p14:creationId xmlns:p14="http://schemas.microsoft.com/office/powerpoint/2010/main" val="1467143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1" grpId="0"/>
      <p:bldP spid="32" grpId="0"/>
      <p:bldP spid="33" grpId="0"/>
      <p:bldP spid="3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75695EF-2C70-4CF7-9670-72AFB102D646}"/>
              </a:ext>
            </a:extLst>
          </p:cNvPr>
          <p:cNvSpPr/>
          <p:nvPr/>
        </p:nvSpPr>
        <p:spPr>
          <a:xfrm>
            <a:off x="0" y="6749592"/>
            <a:ext cx="8955464" cy="108407"/>
          </a:xfrm>
          <a:prstGeom prst="rect">
            <a:avLst/>
          </a:prstGeom>
          <a:solidFill>
            <a:srgbClr val="002358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22DE55-8B69-4EB4-A44C-025AFC051C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16"/>
          <a:stretch/>
        </p:blipFill>
        <p:spPr>
          <a:xfrm>
            <a:off x="0" y="-29749"/>
            <a:ext cx="12190385" cy="10951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DD324C-8CAA-4A3B-950F-888724BADD80}"/>
              </a:ext>
            </a:extLst>
          </p:cNvPr>
          <p:cNvSpPr txBox="1"/>
          <p:nvPr/>
        </p:nvSpPr>
        <p:spPr>
          <a:xfrm>
            <a:off x="188684" y="218733"/>
            <a:ext cx="4905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Radiometric resolution : 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125DD2A-791E-402A-8AEC-187F194AD377}"/>
              </a:ext>
            </a:extLst>
          </p:cNvPr>
          <p:cNvSpPr/>
          <p:nvPr/>
        </p:nvSpPr>
        <p:spPr>
          <a:xfrm>
            <a:off x="539414" y="2941364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The ability of a sensor to detect small differences in radiance (number of gray levels per pixel).</a:t>
            </a:r>
          </a:p>
          <a:p>
            <a:endParaRPr lang="en-US" dirty="0"/>
          </a:p>
          <a:p>
            <a:r>
              <a:rPr lang="en-US" dirty="0"/>
              <a:t>MSG SEVIRI has </a:t>
            </a:r>
            <a:r>
              <a:rPr lang="en-US" b="1" dirty="0"/>
              <a:t>10-bit resolution (~1024 levels)</a:t>
            </a:r>
            <a:r>
              <a:rPr lang="en-US" dirty="0"/>
              <a:t>, </a:t>
            </a:r>
          </a:p>
          <a:p>
            <a:r>
              <a:rPr lang="en-US" dirty="0"/>
              <a:t>while MTG FCI has </a:t>
            </a:r>
            <a:r>
              <a:rPr lang="en-US" b="1" dirty="0"/>
              <a:t>12-bit resolution (~4096 levels)</a:t>
            </a:r>
            <a:r>
              <a:rPr lang="en-US" dirty="0"/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69285A7-9692-45F2-910F-6750D4AEAA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04"/>
          <a:stretch/>
        </p:blipFill>
        <p:spPr>
          <a:xfrm>
            <a:off x="7061558" y="1372662"/>
            <a:ext cx="4713917" cy="4765286"/>
          </a:xfrm>
          <a:prstGeom prst="rect">
            <a:avLst/>
          </a:prstGeom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4178197F-4727-4D2D-B92D-F5B6B123C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950" y="6294692"/>
            <a:ext cx="5368050" cy="269623"/>
          </a:xfrm>
          <a:prstGeom prst="rect">
            <a:avLst/>
          </a:prstGeom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D34F874-6CF1-43B1-B317-84BA7A0DD8AF}"/>
              </a:ext>
            </a:extLst>
          </p:cNvPr>
          <p:cNvSpPr txBox="1"/>
          <p:nvPr/>
        </p:nvSpPr>
        <p:spPr>
          <a:xfrm>
            <a:off x="6912097" y="6455084"/>
            <a:ext cx="148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F9F5BD4-E633-4DAF-9A41-5F3D00F7F4F1}"/>
              </a:ext>
            </a:extLst>
          </p:cNvPr>
          <p:cNvSpPr txBox="1"/>
          <p:nvPr/>
        </p:nvSpPr>
        <p:spPr>
          <a:xfrm>
            <a:off x="11572143" y="6488667"/>
            <a:ext cx="619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255</a:t>
            </a:r>
          </a:p>
        </p:txBody>
      </p:sp>
    </p:spTree>
    <p:extLst>
      <p:ext uri="{BB962C8B-B14F-4D97-AF65-F5344CB8AC3E}">
        <p14:creationId xmlns:p14="http://schemas.microsoft.com/office/powerpoint/2010/main" val="36572551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75695EF-2C70-4CF7-9670-72AFB102D646}"/>
              </a:ext>
            </a:extLst>
          </p:cNvPr>
          <p:cNvSpPr/>
          <p:nvPr/>
        </p:nvSpPr>
        <p:spPr>
          <a:xfrm>
            <a:off x="0" y="6749592"/>
            <a:ext cx="8955464" cy="108407"/>
          </a:xfrm>
          <a:prstGeom prst="rect">
            <a:avLst/>
          </a:prstGeom>
          <a:solidFill>
            <a:srgbClr val="002358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22DE55-8B69-4EB4-A44C-025AFC051C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16"/>
          <a:stretch/>
        </p:blipFill>
        <p:spPr>
          <a:xfrm>
            <a:off x="0" y="-29749"/>
            <a:ext cx="12190385" cy="10951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DD324C-8CAA-4A3B-950F-888724BADD80}"/>
              </a:ext>
            </a:extLst>
          </p:cNvPr>
          <p:cNvSpPr txBox="1"/>
          <p:nvPr/>
        </p:nvSpPr>
        <p:spPr>
          <a:xfrm>
            <a:off x="188684" y="218733"/>
            <a:ext cx="4905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From photons to products</a:t>
            </a:r>
          </a:p>
        </p:txBody>
      </p:sp>
      <p:pic>
        <p:nvPicPr>
          <p:cNvPr id="17" name="Content Placeholder 3">
            <a:extLst>
              <a:ext uri="{FF2B5EF4-FFF2-40B4-BE49-F238E27FC236}">
                <a16:creationId xmlns:a16="http://schemas.microsoft.com/office/drawing/2014/main" id="{4F33FD39-F186-4FFA-A873-F7AC215BE7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785" y="1313847"/>
            <a:ext cx="9807388" cy="536341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845DDFE-804A-4567-B08E-506BA2C458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0975" y="318386"/>
            <a:ext cx="1206619" cy="9954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610651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75695EF-2C70-4CF7-9670-72AFB102D646}"/>
              </a:ext>
            </a:extLst>
          </p:cNvPr>
          <p:cNvSpPr/>
          <p:nvPr/>
        </p:nvSpPr>
        <p:spPr>
          <a:xfrm>
            <a:off x="0" y="6749592"/>
            <a:ext cx="8955464" cy="108407"/>
          </a:xfrm>
          <a:prstGeom prst="rect">
            <a:avLst/>
          </a:prstGeom>
          <a:solidFill>
            <a:srgbClr val="002358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22DE55-8B69-4EB4-A44C-025AFC051C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16"/>
          <a:stretch/>
        </p:blipFill>
        <p:spPr>
          <a:xfrm>
            <a:off x="0" y="-29749"/>
            <a:ext cx="12190385" cy="10951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DD324C-8CAA-4A3B-950F-888724BADD80}"/>
              </a:ext>
            </a:extLst>
          </p:cNvPr>
          <p:cNvSpPr txBox="1"/>
          <p:nvPr/>
        </p:nvSpPr>
        <p:spPr>
          <a:xfrm>
            <a:off x="188684" y="218733"/>
            <a:ext cx="4905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Temporal resolution :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7C7709-AA92-446D-BE3A-C5567EF18C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2" y="2143125"/>
            <a:ext cx="11344275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0301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75695EF-2C70-4CF7-9670-72AFB102D646}"/>
              </a:ext>
            </a:extLst>
          </p:cNvPr>
          <p:cNvSpPr/>
          <p:nvPr/>
        </p:nvSpPr>
        <p:spPr>
          <a:xfrm>
            <a:off x="0" y="6749592"/>
            <a:ext cx="8955464" cy="108407"/>
          </a:xfrm>
          <a:prstGeom prst="rect">
            <a:avLst/>
          </a:prstGeom>
          <a:solidFill>
            <a:srgbClr val="002358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22DE55-8B69-4EB4-A44C-025AFC051C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16"/>
          <a:stretch/>
        </p:blipFill>
        <p:spPr>
          <a:xfrm>
            <a:off x="0" y="-29749"/>
            <a:ext cx="12190385" cy="10951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DD324C-8CAA-4A3B-950F-888724BADD80}"/>
              </a:ext>
            </a:extLst>
          </p:cNvPr>
          <p:cNvSpPr txBox="1"/>
          <p:nvPr/>
        </p:nvSpPr>
        <p:spPr>
          <a:xfrm>
            <a:off x="188684" y="218733"/>
            <a:ext cx="4905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From photons to products</a:t>
            </a:r>
          </a:p>
        </p:txBody>
      </p:sp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E48410A3-31EF-40EA-BDB0-53F77B80C1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092" y="1890510"/>
            <a:ext cx="8418138" cy="46036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E7CD5FF-2E49-4CEC-AF09-3AF139AB0C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0900" y="1076128"/>
            <a:ext cx="987127" cy="814380"/>
          </a:xfrm>
          <a:prstGeom prst="rect">
            <a:avLst/>
          </a:prstGeom>
        </p:spPr>
      </p:pic>
      <p:pic>
        <p:nvPicPr>
          <p:cNvPr id="17" name="Picture 2" descr="CERES Radiation Balance Image">
            <a:extLst>
              <a:ext uri="{FF2B5EF4-FFF2-40B4-BE49-F238E27FC236}">
                <a16:creationId xmlns:a16="http://schemas.microsoft.com/office/drawing/2014/main" id="{29DA8D0A-9B6C-44B1-9C9E-CAD77BE75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609" y="2006866"/>
            <a:ext cx="6393710" cy="43709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AC758EB-4ED0-43AA-81B2-81A886043C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0929" y="1017952"/>
            <a:ext cx="987127" cy="8143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0F0947E-3991-4C71-9961-73A215F74D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9128" y="1695383"/>
            <a:ext cx="2434272" cy="12721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5AD3146-0DE8-4010-86E5-D645F55B8D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83" y="1425142"/>
            <a:ext cx="1446649" cy="14466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27200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75695EF-2C70-4CF7-9670-72AFB102D646}"/>
              </a:ext>
            </a:extLst>
          </p:cNvPr>
          <p:cNvSpPr/>
          <p:nvPr/>
        </p:nvSpPr>
        <p:spPr>
          <a:xfrm>
            <a:off x="0" y="6749592"/>
            <a:ext cx="8955464" cy="108407"/>
          </a:xfrm>
          <a:prstGeom prst="rect">
            <a:avLst/>
          </a:prstGeom>
          <a:solidFill>
            <a:srgbClr val="002358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22DE55-8B69-4EB4-A44C-025AFC051C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16"/>
          <a:stretch/>
        </p:blipFill>
        <p:spPr>
          <a:xfrm>
            <a:off x="0" y="-29749"/>
            <a:ext cx="12190385" cy="10951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DD324C-8CAA-4A3B-950F-888724BADD80}"/>
              </a:ext>
            </a:extLst>
          </p:cNvPr>
          <p:cNvSpPr txBox="1"/>
          <p:nvPr/>
        </p:nvSpPr>
        <p:spPr>
          <a:xfrm>
            <a:off x="188684" y="218733"/>
            <a:ext cx="4905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From photons to products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C391F8-9716-4BB5-97C2-00FF714A11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459" y="2308827"/>
            <a:ext cx="4952585" cy="319730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D998194-4C5D-42F3-B4AC-C666774F8B66}"/>
              </a:ext>
            </a:extLst>
          </p:cNvPr>
          <p:cNvGrpSpPr/>
          <p:nvPr/>
        </p:nvGrpSpPr>
        <p:grpSpPr>
          <a:xfrm>
            <a:off x="5976594" y="1164868"/>
            <a:ext cx="5983178" cy="5085103"/>
            <a:chOff x="5482044" y="1164868"/>
            <a:chExt cx="6477728" cy="548522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5F5A538-D1E9-4496-AF9E-447BF5A1C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82044" y="1164868"/>
              <a:ext cx="6477728" cy="548522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C023668-82B4-44F6-9D72-65C212343C03}"/>
                </a:ext>
              </a:extLst>
            </p:cNvPr>
            <p:cNvSpPr txBox="1"/>
            <p:nvPr/>
          </p:nvSpPr>
          <p:spPr>
            <a:xfrm>
              <a:off x="8870623" y="2601798"/>
              <a:ext cx="87669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MTG-I1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D269B9A-3E87-43F2-835D-737303A6C35C}"/>
                </a:ext>
              </a:extLst>
            </p:cNvPr>
            <p:cNvSpPr txBox="1"/>
            <p:nvPr/>
          </p:nvSpPr>
          <p:spPr>
            <a:xfrm>
              <a:off x="10785849" y="2447909"/>
              <a:ext cx="87669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MTG-S1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950930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75695EF-2C70-4CF7-9670-72AFB102D646}"/>
              </a:ext>
            </a:extLst>
          </p:cNvPr>
          <p:cNvSpPr/>
          <p:nvPr/>
        </p:nvSpPr>
        <p:spPr>
          <a:xfrm>
            <a:off x="0" y="6749592"/>
            <a:ext cx="8955464" cy="108407"/>
          </a:xfrm>
          <a:prstGeom prst="rect">
            <a:avLst/>
          </a:prstGeom>
          <a:solidFill>
            <a:srgbClr val="002358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22DE55-8B69-4EB4-A44C-025AFC051C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16"/>
          <a:stretch/>
        </p:blipFill>
        <p:spPr>
          <a:xfrm>
            <a:off x="0" y="-29749"/>
            <a:ext cx="12190385" cy="10951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DD324C-8CAA-4A3B-950F-888724BADD80}"/>
              </a:ext>
            </a:extLst>
          </p:cNvPr>
          <p:cNvSpPr txBox="1"/>
          <p:nvPr/>
        </p:nvSpPr>
        <p:spPr>
          <a:xfrm>
            <a:off x="188684" y="218733"/>
            <a:ext cx="4905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What is really measured?</a:t>
            </a:r>
          </a:p>
        </p:txBody>
      </p:sp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1FFE63E9-186C-4C1D-AB81-22EEF89D47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56883" y="1659118"/>
            <a:ext cx="10046929" cy="469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7338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75695EF-2C70-4CF7-9670-72AFB102D646}"/>
              </a:ext>
            </a:extLst>
          </p:cNvPr>
          <p:cNvSpPr/>
          <p:nvPr/>
        </p:nvSpPr>
        <p:spPr>
          <a:xfrm>
            <a:off x="0" y="6749592"/>
            <a:ext cx="8955464" cy="108407"/>
          </a:xfrm>
          <a:prstGeom prst="rect">
            <a:avLst/>
          </a:prstGeom>
          <a:solidFill>
            <a:srgbClr val="002358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22DE55-8B69-4EB4-A44C-025AFC051C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16"/>
          <a:stretch/>
        </p:blipFill>
        <p:spPr>
          <a:xfrm>
            <a:off x="0" y="-29749"/>
            <a:ext cx="12190385" cy="1095114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E8EF37B-35B2-4D53-828C-0307386BD4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04199" y="1445808"/>
            <a:ext cx="8955464" cy="50419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24E4EFC-D47B-4A11-B5A2-04D1D2F580CC}"/>
              </a:ext>
            </a:extLst>
          </p:cNvPr>
          <p:cNvSpPr/>
          <p:nvPr/>
        </p:nvSpPr>
        <p:spPr>
          <a:xfrm>
            <a:off x="292261" y="225420"/>
            <a:ext cx="43515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Satellite Data Processing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5074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 descr="H:\ESS\Desktop\MSG-1 Case Studies\2003-11-05\River Valley Fog Germany\2003_11_05_0300_CH04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1533">
            <a:off x="7544792" y="961997"/>
            <a:ext cx="1663115" cy="17423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18906">
            <a:off x="9019661" y="1345781"/>
            <a:ext cx="1952067" cy="20457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Data exploration</a:t>
            </a:r>
          </a:p>
        </p:txBody>
      </p:sp>
      <p:sp>
        <p:nvSpPr>
          <p:cNvPr id="34" name="Rectangle 2"/>
          <p:cNvSpPr txBox="1">
            <a:spLocks noChangeArrowheads="1"/>
          </p:cNvSpPr>
          <p:nvPr/>
        </p:nvSpPr>
        <p:spPr bwMode="auto">
          <a:xfrm>
            <a:off x="820132" y="1366347"/>
            <a:ext cx="6969638" cy="619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221544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562722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6pPr>
            <a:lvl7pPr marL="1125444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7pPr>
            <a:lvl8pPr marL="1688165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8pPr>
            <a:lvl9pPr marL="2250887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r>
              <a:rPr lang="en-GB" sz="3600" kern="0" dirty="0">
                <a:solidFill>
                  <a:schemeClr val="bg1">
                    <a:lumMod val="75000"/>
                  </a:schemeClr>
                </a:solidFill>
              </a:rPr>
              <a:t>How to use data?</a:t>
            </a:r>
            <a:endParaRPr lang="hr-HR" sz="3600" kern="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5" name="Rectangle 3"/>
          <p:cNvSpPr txBox="1">
            <a:spLocks noChangeArrowheads="1"/>
          </p:cNvSpPr>
          <p:nvPr/>
        </p:nvSpPr>
        <p:spPr bwMode="auto">
          <a:xfrm>
            <a:off x="901248" y="2711973"/>
            <a:ext cx="9775596" cy="3552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10162" indent="-310162" algn="l" rtl="0" eaLnBrk="1" fontAlgn="base" hangingPunct="1"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•"/>
              <a:defRPr sz="4431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939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446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954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62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GB" sz="3200" b="0" kern="0" dirty="0"/>
              <a:t>Single channel</a:t>
            </a:r>
            <a:endParaRPr lang="hr-HR" sz="3200" b="0" kern="0" dirty="0"/>
          </a:p>
          <a:p>
            <a:r>
              <a:rPr lang="en-GB" sz="3200" b="0" kern="0" dirty="0"/>
              <a:t>Channel difference/ratio</a:t>
            </a:r>
          </a:p>
          <a:p>
            <a:r>
              <a:rPr lang="en-GB" sz="3200" b="0" kern="0" dirty="0"/>
              <a:t>Sandwich products</a:t>
            </a:r>
            <a:endParaRPr lang="hr-HR" sz="3200" b="0" kern="0" dirty="0"/>
          </a:p>
          <a:p>
            <a:r>
              <a:rPr lang="en-GB" sz="3200" b="0" kern="0" dirty="0"/>
              <a:t>RGB products</a:t>
            </a:r>
          </a:p>
          <a:p>
            <a:r>
              <a:rPr lang="en-GB" sz="3200" b="0" kern="0" dirty="0"/>
              <a:t>...</a:t>
            </a:r>
          </a:p>
          <a:p>
            <a:pPr marL="0" indent="0">
              <a:buNone/>
            </a:pPr>
            <a:r>
              <a:rPr lang="en-GB" sz="3200" b="0" kern="0" dirty="0"/>
              <a:t>-</a:t>
            </a:r>
          </a:p>
          <a:p>
            <a:r>
              <a:rPr lang="en-GB" sz="3200" b="0" kern="0" dirty="0"/>
              <a:t>L2(+) / Geophysical products</a:t>
            </a:r>
            <a:endParaRPr lang="hr-HR" sz="3200" b="0" kern="0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62745">
            <a:off x="6631555" y="2591348"/>
            <a:ext cx="2706982" cy="17053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4823" y="3488645"/>
            <a:ext cx="2327324" cy="15686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211132">
            <a:off x="7856041" y="4709345"/>
            <a:ext cx="2799307" cy="15844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48411384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7ADA1-F904-43C0-8BC6-1D38C627D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Single Channels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7AE5C44-2B95-4017-B017-5A5FD576EF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15200" y="695271"/>
            <a:ext cx="3642359" cy="248508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9F3B7E6-A557-4250-82FB-682A8ED777F4}"/>
              </a:ext>
            </a:extLst>
          </p:cNvPr>
          <p:cNvSpPr/>
          <p:nvPr/>
        </p:nvSpPr>
        <p:spPr>
          <a:xfrm>
            <a:off x="911663" y="1703030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Reflected solar radiation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Available during daytime only.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Cloud monitoring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0.8 </a:t>
            </a:r>
            <a:r>
              <a:rPr lang="el-GR" dirty="0"/>
              <a:t>μ</a:t>
            </a:r>
            <a:r>
              <a:rPr lang="en-US" dirty="0"/>
              <a:t>m vegetation reflects much more used for land an vegetation products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A5A386-172D-4AB0-A1D6-C12EB52798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340" y="3429000"/>
            <a:ext cx="8207451" cy="242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39564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14.0.5919"/>
  <p:tag name="SLIDO_PRESENTATION_ID" val="af425bbd-155f-42f6-9df1-dfe8aa85b322"/>
  <p:tag name="SLIDO_EVENT_UUID" val="0a52e85e-9351-4dff-8779-11cdf2ac41f4"/>
  <p:tag name="SLIDO_EVENT_SECTION_UUID" val="68225133-f5a5-46f2-b01f-41bf6f67b56a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6119</TotalTime>
  <Words>441</Words>
  <Application>Microsoft Office PowerPoint</Application>
  <PresentationFormat>Widescreen</PresentationFormat>
  <Paragraphs>99</Paragraphs>
  <Slides>30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Calibri</vt:lpstr>
      <vt:lpstr>Calibri Light</vt:lpstr>
      <vt:lpstr>Comic Sans MS</vt:lpstr>
      <vt:lpstr>Helvetica Neue</vt:lpstr>
      <vt:lpstr>Roboto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Data exploration</vt:lpstr>
      <vt:lpstr>Single Channels</vt:lpstr>
      <vt:lpstr>Single Channel (Enhanced IR10.8)</vt:lpstr>
      <vt:lpstr>Sandwich Products </vt:lpstr>
      <vt:lpstr>PowerPoint Presentation</vt:lpstr>
      <vt:lpstr>RGB Composite</vt:lpstr>
      <vt:lpstr>RGB Composite</vt:lpstr>
      <vt:lpstr>RGB Composite</vt:lpstr>
      <vt:lpstr>RGB Composite</vt:lpstr>
      <vt:lpstr>PowerPoint Presentation</vt:lpstr>
      <vt:lpstr>Except spectral?</vt:lpstr>
      <vt:lpstr>PowerPoint Presentation</vt:lpstr>
      <vt:lpstr>Spectral Resolution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Zamzam</dc:creator>
  <cp:lastModifiedBy>Zamzam</cp:lastModifiedBy>
  <cp:revision>40</cp:revision>
  <dcterms:created xsi:type="dcterms:W3CDTF">2025-09-10T05:33:29Z</dcterms:created>
  <dcterms:modified xsi:type="dcterms:W3CDTF">2025-09-14T13:32:43Z</dcterms:modified>
</cp:coreProperties>
</file>