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7690" r:id="rId1"/>
  </p:sldMasterIdLst>
  <p:notesMasterIdLst>
    <p:notesMasterId r:id="rId33"/>
  </p:notesMasterIdLst>
  <p:handoutMasterIdLst>
    <p:handoutMasterId r:id="rId34"/>
  </p:handoutMasterIdLst>
  <p:sldIdLst>
    <p:sldId id="611" r:id="rId2"/>
    <p:sldId id="604" r:id="rId3"/>
    <p:sldId id="712" r:id="rId4"/>
    <p:sldId id="714" r:id="rId5"/>
    <p:sldId id="715" r:id="rId6"/>
    <p:sldId id="711" r:id="rId7"/>
    <p:sldId id="744" r:id="rId8"/>
    <p:sldId id="745" r:id="rId9"/>
    <p:sldId id="720" r:id="rId10"/>
    <p:sldId id="739" r:id="rId11"/>
    <p:sldId id="740" r:id="rId12"/>
    <p:sldId id="741" r:id="rId13"/>
    <p:sldId id="742" r:id="rId14"/>
    <p:sldId id="743" r:id="rId15"/>
    <p:sldId id="738" r:id="rId16"/>
    <p:sldId id="721" r:id="rId17"/>
    <p:sldId id="716" r:id="rId18"/>
    <p:sldId id="717" r:id="rId19"/>
    <p:sldId id="725" r:id="rId20"/>
    <p:sldId id="731" r:id="rId21"/>
    <p:sldId id="732" r:id="rId22"/>
    <p:sldId id="735" r:id="rId23"/>
    <p:sldId id="734" r:id="rId24"/>
    <p:sldId id="733" r:id="rId25"/>
    <p:sldId id="749" r:id="rId26"/>
    <p:sldId id="750" r:id="rId27"/>
    <p:sldId id="751" r:id="rId28"/>
    <p:sldId id="752" r:id="rId29"/>
    <p:sldId id="753" r:id="rId30"/>
    <p:sldId id="754" r:id="rId31"/>
    <p:sldId id="609" r:id="rId32"/>
  </p:sldIdLst>
  <p:sldSz cx="12192000" cy="6858000"/>
  <p:notesSz cx="9931400" cy="14363700"/>
  <p:defaultTextStyle>
    <a:defPPr>
      <a:defRPr lang="en-GB"/>
    </a:defPPr>
    <a:lvl1pPr algn="l" rtl="0" fontAlgn="base">
      <a:spcBef>
        <a:spcPct val="0"/>
      </a:spcBef>
      <a:spcAft>
        <a:spcPct val="0"/>
      </a:spcAft>
      <a:defRPr sz="900" b="1" kern="1200">
        <a:solidFill>
          <a:schemeClr val="bg1"/>
        </a:solidFill>
        <a:latin typeface="Tahoma" pitchFamily="34" charset="0"/>
        <a:ea typeface="+mn-ea"/>
        <a:cs typeface="+mn-cs"/>
      </a:defRPr>
    </a:lvl1pPr>
    <a:lvl2pPr marL="457200" algn="l" rtl="0" fontAlgn="base">
      <a:spcBef>
        <a:spcPct val="0"/>
      </a:spcBef>
      <a:spcAft>
        <a:spcPct val="0"/>
      </a:spcAft>
      <a:defRPr sz="900" b="1" kern="1200">
        <a:solidFill>
          <a:schemeClr val="bg1"/>
        </a:solidFill>
        <a:latin typeface="Tahoma" pitchFamily="34" charset="0"/>
        <a:ea typeface="+mn-ea"/>
        <a:cs typeface="+mn-cs"/>
      </a:defRPr>
    </a:lvl2pPr>
    <a:lvl3pPr marL="914400" algn="l" rtl="0" fontAlgn="base">
      <a:spcBef>
        <a:spcPct val="0"/>
      </a:spcBef>
      <a:spcAft>
        <a:spcPct val="0"/>
      </a:spcAft>
      <a:defRPr sz="900" b="1" kern="1200">
        <a:solidFill>
          <a:schemeClr val="bg1"/>
        </a:solidFill>
        <a:latin typeface="Tahoma" pitchFamily="34" charset="0"/>
        <a:ea typeface="+mn-ea"/>
        <a:cs typeface="+mn-cs"/>
      </a:defRPr>
    </a:lvl3pPr>
    <a:lvl4pPr marL="1371600" algn="l" rtl="0" fontAlgn="base">
      <a:spcBef>
        <a:spcPct val="0"/>
      </a:spcBef>
      <a:spcAft>
        <a:spcPct val="0"/>
      </a:spcAft>
      <a:defRPr sz="900" b="1" kern="1200">
        <a:solidFill>
          <a:schemeClr val="bg1"/>
        </a:solidFill>
        <a:latin typeface="Tahoma" pitchFamily="34" charset="0"/>
        <a:ea typeface="+mn-ea"/>
        <a:cs typeface="+mn-cs"/>
      </a:defRPr>
    </a:lvl4pPr>
    <a:lvl5pPr marL="1828800" algn="l" rtl="0" fontAlgn="base">
      <a:spcBef>
        <a:spcPct val="0"/>
      </a:spcBef>
      <a:spcAft>
        <a:spcPct val="0"/>
      </a:spcAft>
      <a:defRPr sz="900" b="1" kern="1200">
        <a:solidFill>
          <a:schemeClr val="bg1"/>
        </a:solidFill>
        <a:latin typeface="Tahoma" pitchFamily="34" charset="0"/>
        <a:ea typeface="+mn-ea"/>
        <a:cs typeface="+mn-cs"/>
      </a:defRPr>
    </a:lvl5pPr>
    <a:lvl6pPr marL="2286000" algn="l" defTabSz="914400" rtl="0" eaLnBrk="1" latinLnBrk="0" hangingPunct="1">
      <a:defRPr sz="900" b="1" kern="1200">
        <a:solidFill>
          <a:schemeClr val="bg1"/>
        </a:solidFill>
        <a:latin typeface="Tahoma" pitchFamily="34" charset="0"/>
        <a:ea typeface="+mn-ea"/>
        <a:cs typeface="+mn-cs"/>
      </a:defRPr>
    </a:lvl6pPr>
    <a:lvl7pPr marL="2743200" algn="l" defTabSz="914400" rtl="0" eaLnBrk="1" latinLnBrk="0" hangingPunct="1">
      <a:defRPr sz="900" b="1" kern="1200">
        <a:solidFill>
          <a:schemeClr val="bg1"/>
        </a:solidFill>
        <a:latin typeface="Tahoma" pitchFamily="34" charset="0"/>
        <a:ea typeface="+mn-ea"/>
        <a:cs typeface="+mn-cs"/>
      </a:defRPr>
    </a:lvl7pPr>
    <a:lvl8pPr marL="3200400" algn="l" defTabSz="914400" rtl="0" eaLnBrk="1" latinLnBrk="0" hangingPunct="1">
      <a:defRPr sz="900" b="1" kern="1200">
        <a:solidFill>
          <a:schemeClr val="bg1"/>
        </a:solidFill>
        <a:latin typeface="Tahoma" pitchFamily="34" charset="0"/>
        <a:ea typeface="+mn-ea"/>
        <a:cs typeface="+mn-cs"/>
      </a:defRPr>
    </a:lvl8pPr>
    <a:lvl9pPr marL="3657600" algn="l" defTabSz="914400" rtl="0" eaLnBrk="1" latinLnBrk="0" hangingPunct="1">
      <a:defRPr sz="900" b="1" kern="1200">
        <a:solidFill>
          <a:schemeClr val="bg1"/>
        </a:solidFill>
        <a:latin typeface="Tahoma" pitchFamily="34" charset="0"/>
        <a:ea typeface="+mn-ea"/>
        <a:cs typeface="+mn-cs"/>
      </a:defRPr>
    </a:lvl9pPr>
  </p:defaultTextStyle>
  <p:extLst>
    <p:ext uri="{EFAFB233-063F-42B5-8137-9DF3F51BA10A}">
      <p15:sldGuideLst xmlns:p15="http://schemas.microsoft.com/office/powerpoint/2012/main">
        <p15:guide id="1" orient="horz" pos="1164" userDrawn="1">
          <p15:clr>
            <a:srgbClr val="A4A3A4"/>
          </p15:clr>
        </p15:guide>
        <p15:guide id="2" orient="horz" pos="1410" userDrawn="1">
          <p15:clr>
            <a:srgbClr val="A4A3A4"/>
          </p15:clr>
        </p15:guide>
        <p15:guide id="3" orient="horz" pos="2715" userDrawn="1">
          <p15:clr>
            <a:srgbClr val="A4A3A4"/>
          </p15:clr>
        </p15:guide>
        <p15:guide id="4" orient="horz" pos="2389" userDrawn="1">
          <p15:clr>
            <a:srgbClr val="A4A3A4"/>
          </p15:clr>
        </p15:guide>
        <p15:guide id="5" orient="horz" pos="2064" userDrawn="1">
          <p15:clr>
            <a:srgbClr val="A4A3A4"/>
          </p15:clr>
        </p15:guide>
        <p15:guide id="6" orient="horz" pos="1735" userDrawn="1">
          <p15:clr>
            <a:srgbClr val="A4A3A4"/>
          </p15:clr>
        </p15:guide>
        <p15:guide id="7" orient="horz" pos="3369" userDrawn="1">
          <p15:clr>
            <a:srgbClr val="A4A3A4"/>
          </p15:clr>
        </p15:guide>
        <p15:guide id="8" orient="horz" pos="3698" userDrawn="1">
          <p15:clr>
            <a:srgbClr val="A4A3A4"/>
          </p15:clr>
        </p15:guide>
        <p15:guide id="9" pos="5186" userDrawn="1">
          <p15:clr>
            <a:srgbClr val="A4A3A4"/>
          </p15:clr>
        </p15:guide>
        <p15:guide id="10" pos="241" userDrawn="1">
          <p15:clr>
            <a:srgbClr val="A4A3A4"/>
          </p15:clr>
        </p15:guide>
        <p15:guide id="11" pos="1910" userDrawn="1">
          <p15:clr>
            <a:srgbClr val="A4A3A4"/>
          </p15:clr>
        </p15:guide>
        <p15:guide id="12" pos="6005" userDrawn="1">
          <p15:clr>
            <a:srgbClr val="A4A3A4"/>
          </p15:clr>
        </p15:guide>
        <p15:guide id="13" pos="6838" userDrawn="1">
          <p15:clr>
            <a:srgbClr val="A4A3A4"/>
          </p15:clr>
        </p15:guide>
        <p15:guide id="14" pos="2751" userDrawn="1">
          <p15:clr>
            <a:srgbClr val="A4A3A4"/>
          </p15:clr>
        </p15:guide>
        <p15:guide id="15" pos="1076" userDrawn="1">
          <p15:clr>
            <a:srgbClr val="A4A3A4"/>
          </p15:clr>
        </p15:guide>
      </p15:sldGuideLst>
    </p:ext>
    <p:ext uri="{2D200454-40CA-4A62-9FC3-DE9A4176ACB9}">
      <p15:notesGuideLst xmlns:p15="http://schemas.microsoft.com/office/powerpoint/2012/main">
        <p15:guide id="1" orient="horz" pos="4525">
          <p15:clr>
            <a:srgbClr val="A4A3A4"/>
          </p15:clr>
        </p15:guide>
        <p15:guide id="2" pos="312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CC0099"/>
    <a:srgbClr val="C5B9AC"/>
    <a:srgbClr val="00205B"/>
    <a:srgbClr val="D6D2C4"/>
    <a:srgbClr val="E8E8E8"/>
    <a:srgbClr val="E0E0E0"/>
    <a:srgbClr val="F1F1F1"/>
    <a:srgbClr val="00B5E2"/>
    <a:srgbClr val="FEDB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DF18680-E054-41AD-8BC1-D1AEF772440D}">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0299" autoAdjust="0"/>
  </p:normalViewPr>
  <p:slideViewPr>
    <p:cSldViewPr snapToGrid="0">
      <p:cViewPr varScale="1">
        <p:scale>
          <a:sx n="197" d="100"/>
          <a:sy n="197" d="100"/>
        </p:scale>
        <p:origin x="130" y="298"/>
      </p:cViewPr>
      <p:guideLst>
        <p:guide orient="horz" pos="1164"/>
        <p:guide orient="horz" pos="1410"/>
        <p:guide orient="horz" pos="2715"/>
        <p:guide orient="horz" pos="2389"/>
        <p:guide orient="horz" pos="2064"/>
        <p:guide orient="horz" pos="1735"/>
        <p:guide orient="horz" pos="3369"/>
        <p:guide orient="horz" pos="3698"/>
        <p:guide pos="5186"/>
        <p:guide pos="241"/>
        <p:guide pos="1910"/>
        <p:guide pos="6005"/>
        <p:guide pos="6838"/>
        <p:guide pos="2751"/>
        <p:guide pos="1076"/>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10020"/>
    </p:cViewPr>
  </p:sorterViewPr>
  <p:notesViewPr>
    <p:cSldViewPr snapToGrid="0">
      <p:cViewPr varScale="1">
        <p:scale>
          <a:sx n="57" d="100"/>
          <a:sy n="57" d="100"/>
        </p:scale>
        <p:origin x="3096" y="78"/>
      </p:cViewPr>
      <p:guideLst>
        <p:guide orient="horz" pos="4525"/>
        <p:guide pos="3127"/>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bwMode="auto">
          <a:xfrm>
            <a:off x="0" y="0"/>
            <a:ext cx="0" cy="261938"/>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defTabSz="1336954" eaLnBrk="0" hangingPunct="0">
              <a:spcBef>
                <a:spcPct val="0"/>
              </a:spcBef>
              <a:defRPr sz="1700" b="0">
                <a:solidFill>
                  <a:srgbClr val="000000"/>
                </a:solidFill>
                <a:latin typeface="Helvetica" pitchFamily="34" charset="0"/>
              </a:defRPr>
            </a:lvl1pPr>
          </a:lstStyle>
          <a:p>
            <a:pPr>
              <a:defRPr/>
            </a:pPr>
            <a:endParaRPr lang="de-DE"/>
          </a:p>
        </p:txBody>
      </p:sp>
      <p:sp>
        <p:nvSpPr>
          <p:cNvPr id="126979" name="Rectangle 3"/>
          <p:cNvSpPr>
            <a:spLocks noGrp="1" noChangeArrowheads="1"/>
          </p:cNvSpPr>
          <p:nvPr>
            <p:ph type="dt" sz="quarter" idx="1"/>
          </p:nvPr>
        </p:nvSpPr>
        <p:spPr bwMode="auto">
          <a:xfrm>
            <a:off x="9982200" y="0"/>
            <a:ext cx="0" cy="261938"/>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1336954" eaLnBrk="0" hangingPunct="0">
              <a:spcBef>
                <a:spcPct val="0"/>
              </a:spcBef>
              <a:defRPr sz="1700" b="0">
                <a:solidFill>
                  <a:srgbClr val="000000"/>
                </a:solidFill>
                <a:latin typeface="Helvetica" pitchFamily="34" charset="0"/>
              </a:defRPr>
            </a:lvl1pPr>
          </a:lstStyle>
          <a:p>
            <a:pPr>
              <a:defRPr/>
            </a:pPr>
            <a:endParaRPr lang="de-DE"/>
          </a:p>
        </p:txBody>
      </p:sp>
      <p:sp>
        <p:nvSpPr>
          <p:cNvPr id="126980" name="Rectangle 4"/>
          <p:cNvSpPr>
            <a:spLocks noGrp="1" noChangeArrowheads="1"/>
          </p:cNvSpPr>
          <p:nvPr>
            <p:ph type="ftr" sz="quarter" idx="2"/>
          </p:nvPr>
        </p:nvSpPr>
        <p:spPr bwMode="auto">
          <a:xfrm>
            <a:off x="0" y="14090650"/>
            <a:ext cx="0" cy="261938"/>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1336954" eaLnBrk="0" hangingPunct="0">
              <a:spcBef>
                <a:spcPct val="0"/>
              </a:spcBef>
              <a:defRPr sz="1700" b="0">
                <a:solidFill>
                  <a:srgbClr val="000000"/>
                </a:solidFill>
                <a:latin typeface="Helvetica" pitchFamily="34" charset="0"/>
              </a:defRPr>
            </a:lvl1pPr>
          </a:lstStyle>
          <a:p>
            <a:pPr>
              <a:defRPr/>
            </a:pPr>
            <a:endParaRPr lang="de-DE"/>
          </a:p>
        </p:txBody>
      </p:sp>
      <p:sp>
        <p:nvSpPr>
          <p:cNvPr id="126981" name="Rectangle 5"/>
          <p:cNvSpPr>
            <a:spLocks noGrp="1" noChangeArrowheads="1"/>
          </p:cNvSpPr>
          <p:nvPr>
            <p:ph type="sldNum" sz="quarter" idx="3"/>
          </p:nvPr>
        </p:nvSpPr>
        <p:spPr bwMode="auto">
          <a:xfrm>
            <a:off x="9707563" y="14085888"/>
            <a:ext cx="274637" cy="266700"/>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1336954" eaLnBrk="0" hangingPunct="0">
              <a:spcBef>
                <a:spcPct val="0"/>
              </a:spcBef>
              <a:defRPr sz="1700" b="0">
                <a:solidFill>
                  <a:srgbClr val="000000"/>
                </a:solidFill>
                <a:latin typeface="Helvetica" pitchFamily="34" charset="0"/>
              </a:defRPr>
            </a:lvl1pPr>
          </a:lstStyle>
          <a:p>
            <a:pPr>
              <a:defRPr/>
            </a:pPr>
            <a:fld id="{E842FA72-B9ED-494F-A64D-EC1E1901C355}" type="slidenum">
              <a:rPr lang="de-DE"/>
              <a:pPr>
                <a:defRPr/>
              </a:pPr>
              <a:t>‹#›</a:t>
            </a:fld>
            <a:endParaRPr lang="de-DE"/>
          </a:p>
        </p:txBody>
      </p:sp>
    </p:spTree>
    <p:extLst>
      <p:ext uri="{BB962C8B-B14F-4D97-AF65-F5344CB8AC3E}">
        <p14:creationId xmlns:p14="http://schemas.microsoft.com/office/powerpoint/2010/main" val="6093611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302125" cy="719138"/>
          </a:xfrm>
          <a:prstGeom prst="rect">
            <a:avLst/>
          </a:prstGeom>
          <a:noFill/>
          <a:ln w="9525">
            <a:noFill/>
            <a:miter lim="800000"/>
            <a:headEnd/>
            <a:tailEnd/>
          </a:ln>
          <a:effectLst/>
        </p:spPr>
        <p:txBody>
          <a:bodyPr vert="horz" wrap="square" lIns="133601" tIns="66800" rIns="133601" bIns="66800" numCol="1" anchor="t" anchorCtr="0" compatLnSpc="1">
            <a:prstTxWarp prst="textNoShape">
              <a:avLst/>
            </a:prstTxWarp>
          </a:bodyPr>
          <a:lstStyle>
            <a:lvl1pPr defTabSz="1336954" eaLnBrk="0" hangingPunct="0">
              <a:spcBef>
                <a:spcPct val="0"/>
              </a:spcBef>
              <a:defRPr sz="1700" b="0">
                <a:solidFill>
                  <a:schemeClr val="tx1"/>
                </a:solidFill>
                <a:latin typeface="Times New Roman" pitchFamily="18" charset="0"/>
              </a:defRPr>
            </a:lvl1pPr>
          </a:lstStyle>
          <a:p>
            <a:pPr>
              <a:defRPr/>
            </a:pPr>
            <a:endParaRPr lang="de-DE"/>
          </a:p>
        </p:txBody>
      </p:sp>
      <p:sp>
        <p:nvSpPr>
          <p:cNvPr id="3075" name="Rectangle 3"/>
          <p:cNvSpPr>
            <a:spLocks noGrp="1" noChangeArrowheads="1"/>
          </p:cNvSpPr>
          <p:nvPr>
            <p:ph type="dt" idx="1"/>
          </p:nvPr>
        </p:nvSpPr>
        <p:spPr bwMode="auto">
          <a:xfrm>
            <a:off x="5629275" y="0"/>
            <a:ext cx="4302125" cy="719138"/>
          </a:xfrm>
          <a:prstGeom prst="rect">
            <a:avLst/>
          </a:prstGeom>
          <a:noFill/>
          <a:ln w="9525">
            <a:noFill/>
            <a:miter lim="800000"/>
            <a:headEnd/>
            <a:tailEnd/>
          </a:ln>
          <a:effectLst/>
        </p:spPr>
        <p:txBody>
          <a:bodyPr vert="horz" wrap="square" lIns="133601" tIns="66800" rIns="133601" bIns="66800" numCol="1" anchor="t" anchorCtr="0" compatLnSpc="1">
            <a:prstTxWarp prst="textNoShape">
              <a:avLst/>
            </a:prstTxWarp>
          </a:bodyPr>
          <a:lstStyle>
            <a:lvl1pPr algn="r" defTabSz="1336954" eaLnBrk="0" hangingPunct="0">
              <a:spcBef>
                <a:spcPct val="0"/>
              </a:spcBef>
              <a:defRPr sz="1700" b="0">
                <a:solidFill>
                  <a:schemeClr val="tx1"/>
                </a:solidFill>
                <a:latin typeface="Times New Roman" pitchFamily="18" charset="0"/>
              </a:defRPr>
            </a:lvl1pPr>
          </a:lstStyle>
          <a:p>
            <a:pPr>
              <a:defRPr/>
            </a:pPr>
            <a:endParaRPr lang="de-DE"/>
          </a:p>
        </p:txBody>
      </p:sp>
      <p:sp>
        <p:nvSpPr>
          <p:cNvPr id="205828" name="Rectangle 4"/>
          <p:cNvSpPr>
            <a:spLocks noGrp="1" noRot="1" noChangeAspect="1" noChangeArrowheads="1" noTextEdit="1"/>
          </p:cNvSpPr>
          <p:nvPr>
            <p:ph type="sldImg" idx="2"/>
          </p:nvPr>
        </p:nvSpPr>
        <p:spPr bwMode="auto">
          <a:xfrm>
            <a:off x="177800" y="1074738"/>
            <a:ext cx="9575800" cy="5386387"/>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1322388" y="6819900"/>
            <a:ext cx="7286625" cy="6469063"/>
          </a:xfrm>
          <a:prstGeom prst="rect">
            <a:avLst/>
          </a:prstGeom>
          <a:noFill/>
          <a:ln w="9525">
            <a:noFill/>
            <a:miter lim="800000"/>
            <a:headEnd/>
            <a:tailEnd/>
          </a:ln>
          <a:effectLst/>
        </p:spPr>
        <p:txBody>
          <a:bodyPr vert="horz" wrap="square" lIns="133601" tIns="66800" rIns="133601" bIns="66800" numCol="1" anchor="t" anchorCtr="0" compatLnSpc="1">
            <a:prstTxWarp prst="textNoShape">
              <a:avLst/>
            </a:prstTxWarp>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p:txBody>
      </p:sp>
      <p:sp>
        <p:nvSpPr>
          <p:cNvPr id="3078" name="Rectangle 6"/>
          <p:cNvSpPr>
            <a:spLocks noGrp="1" noChangeArrowheads="1"/>
          </p:cNvSpPr>
          <p:nvPr>
            <p:ph type="ftr" sz="quarter" idx="4"/>
          </p:nvPr>
        </p:nvSpPr>
        <p:spPr bwMode="auto">
          <a:xfrm>
            <a:off x="0" y="13644563"/>
            <a:ext cx="4302125" cy="719137"/>
          </a:xfrm>
          <a:prstGeom prst="rect">
            <a:avLst/>
          </a:prstGeom>
          <a:noFill/>
          <a:ln w="9525">
            <a:noFill/>
            <a:miter lim="800000"/>
            <a:headEnd/>
            <a:tailEnd/>
          </a:ln>
          <a:effectLst/>
        </p:spPr>
        <p:txBody>
          <a:bodyPr vert="horz" wrap="square" lIns="133601" tIns="66800" rIns="133601" bIns="66800" numCol="1" anchor="b" anchorCtr="0" compatLnSpc="1">
            <a:prstTxWarp prst="textNoShape">
              <a:avLst/>
            </a:prstTxWarp>
          </a:bodyPr>
          <a:lstStyle>
            <a:lvl1pPr defTabSz="1336954" eaLnBrk="0" hangingPunct="0">
              <a:spcBef>
                <a:spcPct val="0"/>
              </a:spcBef>
              <a:defRPr sz="1700" b="0">
                <a:solidFill>
                  <a:schemeClr val="tx1"/>
                </a:solidFill>
                <a:latin typeface="Times New Roman" pitchFamily="18" charset="0"/>
              </a:defRPr>
            </a:lvl1pPr>
          </a:lstStyle>
          <a:p>
            <a:pPr>
              <a:defRPr/>
            </a:pPr>
            <a:endParaRPr lang="de-DE"/>
          </a:p>
        </p:txBody>
      </p:sp>
      <p:sp>
        <p:nvSpPr>
          <p:cNvPr id="3079" name="Rectangle 7"/>
          <p:cNvSpPr>
            <a:spLocks noGrp="1" noChangeArrowheads="1"/>
          </p:cNvSpPr>
          <p:nvPr>
            <p:ph type="sldNum" sz="quarter" idx="5"/>
          </p:nvPr>
        </p:nvSpPr>
        <p:spPr bwMode="auto">
          <a:xfrm>
            <a:off x="5629275" y="13644563"/>
            <a:ext cx="4302125" cy="719137"/>
          </a:xfrm>
          <a:prstGeom prst="rect">
            <a:avLst/>
          </a:prstGeom>
          <a:noFill/>
          <a:ln w="9525">
            <a:noFill/>
            <a:miter lim="800000"/>
            <a:headEnd/>
            <a:tailEnd/>
          </a:ln>
          <a:effectLst/>
        </p:spPr>
        <p:txBody>
          <a:bodyPr vert="horz" wrap="square" lIns="133601" tIns="66800" rIns="133601" bIns="66800" numCol="1" anchor="b" anchorCtr="0" compatLnSpc="1">
            <a:prstTxWarp prst="textNoShape">
              <a:avLst/>
            </a:prstTxWarp>
          </a:bodyPr>
          <a:lstStyle>
            <a:lvl1pPr algn="r" defTabSz="1336954" eaLnBrk="0" hangingPunct="0">
              <a:spcBef>
                <a:spcPct val="0"/>
              </a:spcBef>
              <a:defRPr sz="1700" b="0">
                <a:solidFill>
                  <a:schemeClr val="tx1"/>
                </a:solidFill>
                <a:latin typeface="Times New Roman" pitchFamily="18" charset="0"/>
              </a:defRPr>
            </a:lvl1pPr>
          </a:lstStyle>
          <a:p>
            <a:pPr>
              <a:defRPr/>
            </a:pPr>
            <a:fld id="{7FE02029-9BE2-4139-82E8-7E205433FD51}" type="slidenum">
              <a:rPr lang="de-DE"/>
              <a:pPr>
                <a:defRPr/>
              </a:pPr>
              <a:t>‹#›</a:t>
            </a:fld>
            <a:endParaRPr lang="de-DE"/>
          </a:p>
        </p:txBody>
      </p:sp>
    </p:spTree>
    <p:extLst>
      <p:ext uri="{BB962C8B-B14F-4D97-AF65-F5344CB8AC3E}">
        <p14:creationId xmlns:p14="http://schemas.microsoft.com/office/powerpoint/2010/main" val="39804190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Storm">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0398" y="1191201"/>
            <a:ext cx="9421602" cy="5338907"/>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a:off x="-1" y="-8718"/>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1719411522"/>
      </p:ext>
    </p:extLst>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amp;A">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12525" b="3434"/>
          <a:stretch/>
        </p:blipFill>
        <p:spPr>
          <a:xfrm>
            <a:off x="0" y="858982"/>
            <a:ext cx="12192000" cy="5763491"/>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6" name="Text Placeholder 5"/>
          <p:cNvSpPr>
            <a:spLocks noGrp="1"/>
          </p:cNvSpPr>
          <p:nvPr>
            <p:ph type="body" sz="quarter" idx="10"/>
          </p:nvPr>
        </p:nvSpPr>
        <p:spPr>
          <a:xfrm>
            <a:off x="6308436" y="1237673"/>
            <a:ext cx="5463956" cy="5164431"/>
          </a:xfrm>
        </p:spPr>
        <p:txBody>
          <a:bodyPr anchor="ctr"/>
          <a:lstStyle>
            <a:lvl1pPr marL="0" indent="0">
              <a:buNone/>
              <a:defRPr sz="3200"/>
            </a:lvl1pPr>
            <a:lvl2pPr marL="562722" indent="0">
              <a:buNone/>
              <a:defRPr sz="2800"/>
            </a:lvl2pPr>
            <a:lvl3pPr marL="1125443" indent="0">
              <a:buNone/>
              <a:defRPr sz="2400"/>
            </a:lvl3pPr>
            <a:lvl4pPr marL="1688165" indent="0">
              <a:buNone/>
              <a:defRPr sz="2000"/>
            </a:lvl4pPr>
            <a:lvl5pPr marL="2250887" indent="0">
              <a:buNone/>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3147" y="2427580"/>
            <a:ext cx="2640047" cy="2635916"/>
          </a:xfrm>
          <a:prstGeom prst="rect">
            <a:avLst/>
          </a:prstGeom>
        </p:spPr>
      </p:pic>
    </p:spTree>
    <p:extLst>
      <p:ext uri="{BB962C8B-B14F-4D97-AF65-F5344CB8AC3E}">
        <p14:creationId xmlns:p14="http://schemas.microsoft.com/office/powerpoint/2010/main" val="4224209359"/>
      </p:ext>
    </p:extLst>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Oceans">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91199"/>
            <a:ext cx="9436548" cy="5347376"/>
          </a:xfrm>
          <a:prstGeom prst="rect">
            <a:avLst/>
          </a:prstGeom>
        </p:spPr>
      </p:pic>
      <p:sp>
        <p:nvSpPr>
          <p:cNvPr id="243" name="Freeform 242"/>
          <p:cNvSpPr/>
          <p:nvPr userDrawn="1"/>
        </p:nvSpPr>
        <p:spPr bwMode="auto">
          <a:xfrm flipH="1">
            <a:off x="8871770"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flipH="1">
            <a:off x="0" y="0"/>
            <a:ext cx="12192000"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2347959847"/>
      </p:ext>
    </p:extLst>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Atmosphere">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8058" y="1199921"/>
            <a:ext cx="9406214" cy="5330187"/>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a:off x="-1" y="-1"/>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2677699385"/>
      </p:ext>
    </p:extLst>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 Oceans">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99921"/>
            <a:ext cx="9421156" cy="5338654"/>
          </a:xfrm>
          <a:prstGeom prst="rect">
            <a:avLst/>
          </a:prstGeom>
        </p:spPr>
      </p:pic>
      <p:sp>
        <p:nvSpPr>
          <p:cNvPr id="243" name="Freeform 242"/>
          <p:cNvSpPr/>
          <p:nvPr userDrawn="1"/>
        </p:nvSpPr>
        <p:spPr bwMode="auto">
          <a:xfrm flipH="1">
            <a:off x="8871770"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flipH="1">
            <a:off x="0" y="0"/>
            <a:ext cx="12192000"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2816598851"/>
      </p:ext>
    </p:extLst>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12794" b="3165"/>
          <a:stretch/>
        </p:blipFill>
        <p:spPr>
          <a:xfrm>
            <a:off x="0" y="877455"/>
            <a:ext cx="12192000" cy="5763490"/>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254467" cy="640079"/>
          </a:xfrm>
        </p:spPr>
        <p:txBody>
          <a:bodyPr/>
          <a:lstStyle>
            <a:lvl1pPr marL="221544">
              <a:defRPr>
                <a:solidFill>
                  <a:schemeClr val="bg1"/>
                </a:solidFill>
              </a:defRPr>
            </a:lvl1pPr>
          </a:lstStyle>
          <a:p>
            <a:r>
              <a:rPr lang="en-US" smtClean="0"/>
              <a:t>Click to edit Master title style</a:t>
            </a:r>
            <a:endParaRPr lang="en-GB" dirty="0"/>
          </a:p>
        </p:txBody>
      </p:sp>
      <p:sp>
        <p:nvSpPr>
          <p:cNvPr id="6" name="Text Placeholder 5"/>
          <p:cNvSpPr>
            <a:spLocks noGrp="1"/>
          </p:cNvSpPr>
          <p:nvPr>
            <p:ph type="body" sz="quarter" idx="10"/>
          </p:nvPr>
        </p:nvSpPr>
        <p:spPr>
          <a:xfrm>
            <a:off x="6308436" y="1237673"/>
            <a:ext cx="5463956" cy="5164431"/>
          </a:xfrm>
        </p:spPr>
        <p:txBody>
          <a:bodyPr/>
          <a:lstStyle>
            <a:lvl1pPr>
              <a:defRPr sz="3200"/>
            </a:lvl1pPr>
            <a:lvl2pPr>
              <a:defRPr sz="2800"/>
            </a:lvl2pPr>
            <a:lvl3pPr>
              <a:defRPr sz="2400"/>
            </a:lvl3pPr>
            <a:lvl4pPr>
              <a:defRPr sz="2000"/>
            </a:lvl4pPr>
            <a:lvl5pPr>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8778" y="3061592"/>
            <a:ext cx="1245440" cy="1243492"/>
          </a:xfrm>
          <a:prstGeom prst="rect">
            <a:avLst/>
          </a:prstGeom>
        </p:spPr>
      </p:pic>
    </p:spTree>
    <p:extLst>
      <p:ext uri="{BB962C8B-B14F-4D97-AF65-F5344CB8AC3E}">
        <p14:creationId xmlns:p14="http://schemas.microsoft.com/office/powerpoint/2010/main" val="734101363"/>
      </p:ext>
    </p:extLst>
  </p:cSld>
  <p:clrMapOvr>
    <a:masterClrMapping/>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147782" y="-8719"/>
            <a:ext cx="11896436" cy="647425"/>
          </a:xfrm>
          <a:prstGeom prst="rect">
            <a:avLst/>
          </a:prstGeom>
          <a:solidFill>
            <a:srgbClr val="00205B"/>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8" name="Rectangle 7"/>
          <p:cNvSpPr/>
          <p:nvPr userDrawn="1"/>
        </p:nvSpPr>
        <p:spPr bwMode="auto">
          <a:xfrm>
            <a:off x="145054" y="-8719"/>
            <a:ext cx="647425" cy="647425"/>
          </a:xfrm>
          <a:prstGeom prst="rect">
            <a:avLst/>
          </a:pr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399520" cy="640079"/>
          </a:xfrm>
        </p:spPr>
        <p:txBody>
          <a:bodyPr/>
          <a:lstStyle>
            <a:lvl1pPr marL="221544">
              <a:defRPr>
                <a:solidFill>
                  <a:schemeClr val="tx1"/>
                </a:solidFill>
              </a:defRPr>
            </a:lvl1pPr>
          </a:lstStyle>
          <a:p>
            <a:r>
              <a:rPr lang="en-US" smtClean="0"/>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lstStyle>
            <a:lvl1pPr>
              <a:defRPr sz="3200"/>
            </a:lvl1pPr>
            <a:lvl2pPr>
              <a:defRPr sz="2800"/>
            </a:lvl2pPr>
            <a:lvl3pPr>
              <a:defRPr sz="2400"/>
            </a:lvl3pPr>
            <a:lvl4pPr>
              <a:defRPr sz="2000"/>
            </a:lvl4pPr>
            <a:lvl5pPr>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spTree>
    <p:extLst>
      <p:ext uri="{BB962C8B-B14F-4D97-AF65-F5344CB8AC3E}">
        <p14:creationId xmlns:p14="http://schemas.microsoft.com/office/powerpoint/2010/main" val="4145125516"/>
      </p:ext>
    </p:extLst>
  </p:cSld>
  <p:clrMapOvr>
    <a:masterClrMapping/>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145053" y="-8719"/>
            <a:ext cx="11901894" cy="647425"/>
          </a:xfrm>
          <a:prstGeom prst="rect">
            <a:avLst/>
          </a:prstGeom>
          <a:solidFill>
            <a:srgbClr val="D6D2C4">
              <a:alpha val="4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8" name="Rectangle 7"/>
          <p:cNvSpPr/>
          <p:nvPr userDrawn="1"/>
        </p:nvSpPr>
        <p:spPr bwMode="auto">
          <a:xfrm>
            <a:off x="145054" y="-8719"/>
            <a:ext cx="647425" cy="647425"/>
          </a:xfrm>
          <a:prstGeom prst="rect">
            <a:avLst/>
          </a:pr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254467" cy="640079"/>
          </a:xfrm>
        </p:spPr>
        <p:txBody>
          <a:bodyPr/>
          <a:lstStyle>
            <a:lvl1pPr marL="221544">
              <a:defRPr>
                <a:solidFill>
                  <a:schemeClr val="bg1"/>
                </a:solidFill>
              </a:defRPr>
            </a:lvl1pPr>
          </a:lstStyle>
          <a:p>
            <a:r>
              <a:rPr lang="en-US" smtClean="0"/>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lstStyle>
            <a:lvl1pPr>
              <a:defRPr sz="3200"/>
            </a:lvl1pPr>
            <a:lvl2pPr>
              <a:defRPr sz="2800"/>
            </a:lvl2pPr>
            <a:lvl3pPr>
              <a:defRPr sz="2400"/>
            </a:lvl3pPr>
            <a:lvl4pPr>
              <a:defRPr sz="2000"/>
            </a:lvl4pPr>
            <a:lvl5pPr>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spTree>
    <p:extLst>
      <p:ext uri="{BB962C8B-B14F-4D97-AF65-F5344CB8AC3E}">
        <p14:creationId xmlns:p14="http://schemas.microsoft.com/office/powerpoint/2010/main" val="3419492823"/>
      </p:ext>
    </p:extLst>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tx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145053" y="-8719"/>
            <a:ext cx="11901894" cy="647425"/>
          </a:xfrm>
          <a:prstGeom prst="rect">
            <a:avLst/>
          </a:prstGeom>
          <a:solidFill>
            <a:srgbClr val="D6D2C4">
              <a:alpha val="4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6413" t="28964" r="31087" b="35710"/>
          <a:stretch/>
        </p:blipFill>
        <p:spPr>
          <a:xfrm>
            <a:off x="-42530" y="-42530"/>
            <a:ext cx="12227442" cy="6911163"/>
          </a:xfrm>
          <a:prstGeom prst="rect">
            <a:avLst/>
          </a:prstGeom>
        </p:spPr>
      </p:pic>
      <p:sp>
        <p:nvSpPr>
          <p:cNvPr id="2" name="Title 1"/>
          <p:cNvSpPr>
            <a:spLocks noGrp="1"/>
          </p:cNvSpPr>
          <p:nvPr>
            <p:ph type="title"/>
          </p:nvPr>
        </p:nvSpPr>
        <p:spPr>
          <a:xfrm>
            <a:off x="792480" y="1"/>
            <a:ext cx="11399520" cy="640079"/>
          </a:xfrm>
        </p:spPr>
        <p:txBody>
          <a:bodyPr/>
          <a:lstStyle>
            <a:lvl1pPr marL="221544">
              <a:defRPr/>
            </a:lvl1pPr>
          </a:lstStyle>
          <a:p>
            <a:r>
              <a:rPr lang="en-US" smtClean="0"/>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lstStyle>
            <a:lvl1pPr>
              <a:defRPr sz="3200"/>
            </a:lvl1pPr>
            <a:lvl2pPr>
              <a:defRPr sz="2800"/>
            </a:lvl2pPr>
            <a:lvl3pPr>
              <a:defRPr sz="2400"/>
            </a:lvl3pPr>
            <a:lvl4pPr>
              <a:defRPr sz="2000"/>
            </a:lvl4pPr>
            <a:lvl5pPr>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Rectangle 4"/>
          <p:cNvSpPr/>
          <p:nvPr userDrawn="1"/>
        </p:nvSpPr>
        <p:spPr bwMode="auto">
          <a:xfrm>
            <a:off x="145054" y="-8719"/>
            <a:ext cx="647425" cy="647425"/>
          </a:xfrm>
          <a:prstGeom prst="rect">
            <a:avLst/>
          </a:pr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spTree>
    <p:extLst>
      <p:ext uri="{BB962C8B-B14F-4D97-AF65-F5344CB8AC3E}">
        <p14:creationId xmlns:p14="http://schemas.microsoft.com/office/powerpoint/2010/main" val="2445184135"/>
      </p:ext>
    </p:extLst>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tx1"/>
        </a:solidFill>
        <a:effectLst/>
      </p:bgPr>
    </p:bg>
    <p:spTree>
      <p:nvGrpSpPr>
        <p:cNvPr id="1" name=""/>
        <p:cNvGrpSpPr/>
        <p:nvPr/>
      </p:nvGrpSpPr>
      <p:grpSpPr>
        <a:xfrm>
          <a:off x="0" y="0"/>
          <a:ext cx="0" cy="0"/>
          <a:chOff x="0" y="0"/>
          <a:chExt cx="0" cy="0"/>
        </a:xfrm>
      </p:grpSpPr>
      <p:sp>
        <p:nvSpPr>
          <p:cNvPr id="10" name="Rectangle 9"/>
          <p:cNvSpPr/>
          <p:nvPr userDrawn="1"/>
        </p:nvSpPr>
        <p:spPr bwMode="auto">
          <a:xfrm>
            <a:off x="314311" y="-1679944"/>
            <a:ext cx="11288822" cy="11288822"/>
          </a:xfrm>
          <a:prstGeom prst="rect">
            <a:avLst/>
          </a:prstGeom>
          <a:blipFill dpi="0" rotWithShape="1">
            <a:blip r:embed="rId2">
              <a:alphaModFix amt="30000"/>
            </a:blip>
            <a:srcRect/>
            <a:stretch>
              <a:fillRect/>
            </a:stretch>
          </a:blip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8" name="Rectangle 7"/>
          <p:cNvSpPr/>
          <p:nvPr userDrawn="1"/>
        </p:nvSpPr>
        <p:spPr bwMode="auto">
          <a:xfrm>
            <a:off x="145053" y="-8719"/>
            <a:ext cx="11901894"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399520" cy="640079"/>
          </a:xfrm>
        </p:spPr>
        <p:txBody>
          <a:bodyPr/>
          <a:lstStyle>
            <a:lvl1pPr marL="221544">
              <a:defRPr>
                <a:solidFill>
                  <a:schemeClr val="tx1"/>
                </a:solidFill>
              </a:defRPr>
            </a:lvl1pPr>
          </a:lstStyle>
          <a:p>
            <a:r>
              <a:rPr lang="en-US" smtClean="0"/>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lstStyle>
            <a:lvl1pPr>
              <a:defRPr sz="3200"/>
            </a:lvl1pPr>
            <a:lvl2pPr>
              <a:defRPr sz="2800"/>
            </a:lvl2pPr>
            <a:lvl3pPr>
              <a:defRPr sz="2400"/>
            </a:lvl3pPr>
            <a:lvl4pPr>
              <a:defRPr sz="2000"/>
            </a:lvl4pPr>
            <a:lvl5pPr>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Rectangle 4"/>
          <p:cNvSpPr/>
          <p:nvPr userDrawn="1"/>
        </p:nvSpPr>
        <p:spPr bwMode="auto">
          <a:xfrm>
            <a:off x="145054" y="-8719"/>
            <a:ext cx="647425" cy="647425"/>
          </a:xfrm>
          <a:prstGeom prst="rect">
            <a:avLst/>
          </a:pr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spTree>
    <p:extLst>
      <p:ext uri="{BB962C8B-B14F-4D97-AF65-F5344CB8AC3E}">
        <p14:creationId xmlns:p14="http://schemas.microsoft.com/office/powerpoint/2010/main" val="2928160611"/>
      </p:ext>
    </p:extLst>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bwMode="auto">
          <a:xfrm>
            <a:off x="792479" y="4"/>
            <a:ext cx="11399521" cy="600764"/>
          </a:xfrm>
          <a:prstGeom prst="rect">
            <a:avLst/>
          </a:prstGeom>
          <a:noFill/>
          <a:ln w="9525">
            <a:noFill/>
            <a:miter lim="800000"/>
            <a:headEnd/>
            <a:tailEnd/>
          </a:ln>
        </p:spPr>
        <p:txBody>
          <a:bodyPr vert="horz" wrap="square" lIns="0" tIns="36000" rIns="36000" bIns="36000" numCol="1" anchor="ctr" anchorCtr="0" compatLnSpc="1">
            <a:prstTxWarp prst="textNoShape">
              <a:avLst/>
            </a:prstTxWarp>
            <a:normAutofit/>
          </a:bodyPr>
          <a:lstStyle/>
          <a:p>
            <a:pPr lvl="0"/>
            <a:r>
              <a:rPr lang="en-US" smtClean="0"/>
              <a:t>Click to edit Master title style</a:t>
            </a:r>
            <a:endParaRPr lang="en-GB" dirty="0" smtClean="0"/>
          </a:p>
        </p:txBody>
      </p:sp>
      <p:sp>
        <p:nvSpPr>
          <p:cNvPr id="29700" name="Rectangle 58"/>
          <p:cNvSpPr>
            <a:spLocks noGrp="1" noChangeArrowheads="1"/>
          </p:cNvSpPr>
          <p:nvPr>
            <p:ph type="body" idx="1"/>
          </p:nvPr>
        </p:nvSpPr>
        <p:spPr bwMode="auto">
          <a:xfrm>
            <a:off x="145054" y="1139429"/>
            <a:ext cx="11627339" cy="52626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cxnSp>
        <p:nvCxnSpPr>
          <p:cNvPr id="9" name="Straight Connector 8"/>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sp>
        <p:nvSpPr>
          <p:cNvPr id="16" name="TextBox 15"/>
          <p:cNvSpPr txBox="1"/>
          <p:nvPr userDrawn="1"/>
        </p:nvSpPr>
        <p:spPr>
          <a:xfrm>
            <a:off x="10901866" y="641568"/>
            <a:ext cx="1226619" cy="246221"/>
          </a:xfrm>
          <a:prstGeom prst="rect">
            <a:avLst/>
          </a:prstGeom>
          <a:noFill/>
        </p:spPr>
        <p:txBody>
          <a:bodyPr wrap="none" rtlCol="0">
            <a:spAutoFit/>
          </a:bodyPr>
          <a:lstStyle/>
          <a:p>
            <a:pPr algn="r"/>
            <a:r>
              <a:rPr lang="en-GB" sz="1000" b="0" baseline="0" dirty="0" smtClean="0">
                <a:solidFill>
                  <a:schemeClr val="bg1"/>
                </a:solidFill>
                <a:latin typeface="+mj-lt"/>
                <a:ea typeface="Roboto" panose="02000000000000000000" pitchFamily="2" charset="0"/>
              </a:rPr>
              <a:t>www.eumetsat.int</a:t>
            </a:r>
          </a:p>
        </p:txBody>
      </p:sp>
      <p:sp>
        <p:nvSpPr>
          <p:cNvPr id="12" name="Rectangle 61" title="[DM_E_CONFID]"/>
          <p:cNvSpPr>
            <a:spLocks noChangeArrowheads="1"/>
          </p:cNvSpPr>
          <p:nvPr userDrawn="1"/>
        </p:nvSpPr>
        <p:spPr bwMode="auto">
          <a:xfrm>
            <a:off x="4576120" y="6649210"/>
            <a:ext cx="3113648" cy="153888"/>
          </a:xfrm>
          <a:prstGeom prst="rect">
            <a:avLst/>
          </a:prstGeom>
          <a:noFill/>
          <a:ln w="9525">
            <a:noFill/>
            <a:miter lim="800000"/>
            <a:headEnd/>
            <a:tailEnd/>
          </a:ln>
        </p:spPr>
        <p:txBody>
          <a:bodyPr wrap="square" lIns="0" tIns="0" rIns="0" bIns="0">
            <a:spAutoFit/>
          </a:bodyPr>
          <a:lstStyle/>
          <a:p>
            <a:pPr algn="ctr" eaLnBrk="0" hangingPunct="0">
              <a:defRPr/>
            </a:pPr>
            <a:endParaRPr lang="de-DE" sz="1000" b="0" baseline="0" dirty="0">
              <a:solidFill>
                <a:srgbClr val="00B5E2"/>
              </a:solidFill>
              <a:latin typeface="Roboto" panose="02000000000000000000" pitchFamily="2" charset="0"/>
              <a:ea typeface="Roboto" panose="02000000000000000000" pitchFamily="2" charset="0"/>
              <a:cs typeface="Arial" pitchFamily="34" charset="0"/>
            </a:endParaRPr>
          </a:p>
        </p:txBody>
      </p:sp>
      <p:sp>
        <p:nvSpPr>
          <p:cNvPr id="13" name="Rectangle 61" title="[DM_E_DOC_NO], v[DM_E_VER_NO], [DM_E_ISS_DATE]"/>
          <p:cNvSpPr>
            <a:spLocks noChangeArrowheads="1"/>
          </p:cNvSpPr>
          <p:nvPr userDrawn="1"/>
        </p:nvSpPr>
        <p:spPr bwMode="auto">
          <a:xfrm>
            <a:off x="161047" y="6648056"/>
            <a:ext cx="4628617" cy="153888"/>
          </a:xfrm>
          <a:prstGeom prst="rect">
            <a:avLst/>
          </a:prstGeom>
          <a:noFill/>
          <a:ln w="9525">
            <a:noFill/>
            <a:miter lim="800000"/>
            <a:headEnd/>
            <a:tailEnd/>
          </a:ln>
        </p:spPr>
        <p:txBody>
          <a:bodyPr wrap="square" lIns="0" tIns="0" rIns="0" bIns="0">
            <a:spAutoFit/>
          </a:bodyPr>
          <a:lstStyle/>
          <a:p>
            <a:pPr eaLnBrk="0" hangingPunct="0">
              <a:defRPr/>
            </a:pPr>
            <a:r>
              <a:rPr lang="en-US" sz="1000" b="0" baseline="0" smtClean="0">
                <a:solidFill>
                  <a:schemeClr val="accent5"/>
                </a:solidFill>
                <a:latin typeface="+mn-lt"/>
                <a:ea typeface="Roboto" panose="02000000000000000000" pitchFamily="2" charset="0"/>
                <a:cs typeface="Arial" pitchFamily="34" charset="0"/>
              </a:rPr>
              <a:t>EUM/IM/TEM/21/1250538, v1B, 28 March 2022</a:t>
            </a:r>
            <a:endParaRPr lang="de-DE" sz="1000" b="0" baseline="0" dirty="0">
              <a:solidFill>
                <a:schemeClr val="accent5"/>
              </a:solidFill>
              <a:latin typeface="+mn-lt"/>
              <a:ea typeface="Roboto" panose="02000000000000000000" pitchFamily="2" charset="0"/>
              <a:cs typeface="Arial" pitchFamily="34" charset="0"/>
            </a:endParaRPr>
          </a:p>
        </p:txBody>
      </p:sp>
      <p:sp>
        <p:nvSpPr>
          <p:cNvPr id="2" name="Rectangle 1"/>
          <p:cNvSpPr/>
          <p:nvPr userDrawn="1"/>
        </p:nvSpPr>
        <p:spPr>
          <a:xfrm>
            <a:off x="11519350" y="6593586"/>
            <a:ext cx="609135" cy="262829"/>
          </a:xfrm>
          <a:prstGeom prst="rect">
            <a:avLst/>
          </a:prstGeom>
        </p:spPr>
        <p:txBody>
          <a:bodyPr wrap="square">
            <a:spAutoFit/>
          </a:bodyPr>
          <a:lstStyle/>
          <a:p>
            <a:pPr algn="r"/>
            <a:fld id="{FF9CC606-8418-49EA-9DB7-3FFD72983DD3}" type="slidenum">
              <a:rPr lang="de-DE" sz="1050" b="0" smtClean="0">
                <a:solidFill>
                  <a:schemeClr val="accent5"/>
                </a:solidFill>
                <a:latin typeface="+mn-lt"/>
                <a:ea typeface="Roboto" panose="02000000000000000000" pitchFamily="2" charset="0"/>
                <a:cs typeface="Arial" pitchFamily="34" charset="0"/>
              </a:rPr>
              <a:pPr algn="r"/>
              <a:t>‹#›</a:t>
            </a:fld>
            <a:endParaRPr lang="en-GB" sz="1050" dirty="0">
              <a:solidFill>
                <a:schemeClr val="accent5"/>
              </a:solidFill>
              <a:latin typeface="+mn-lt"/>
              <a:ea typeface="Roboto" panose="02000000000000000000" pitchFamily="2" charset="0"/>
            </a:endParaRPr>
          </a:p>
        </p:txBody>
      </p:sp>
    </p:spTree>
    <p:extLst>
      <p:ext uri="{BB962C8B-B14F-4D97-AF65-F5344CB8AC3E}">
        <p14:creationId xmlns:p14="http://schemas.microsoft.com/office/powerpoint/2010/main" val="3347881430"/>
      </p:ext>
    </p:extLst>
  </p:cSld>
  <p:clrMap bg1="lt1" tx1="dk1" bg2="lt2" tx2="dk2" accent1="accent1" accent2="accent2" accent3="accent3" accent4="accent4" accent5="accent5" accent6="accent6" hlink="hlink" folHlink="folHlink"/>
  <p:sldLayoutIdLst>
    <p:sldLayoutId id="2147487693" r:id="rId1"/>
    <p:sldLayoutId id="2147487692" r:id="rId2"/>
    <p:sldLayoutId id="2147487691" r:id="rId3"/>
    <p:sldLayoutId id="2147487700" r:id="rId4"/>
    <p:sldLayoutId id="2147487694" r:id="rId5"/>
    <p:sldLayoutId id="2147487695" r:id="rId6"/>
    <p:sldLayoutId id="2147487696" r:id="rId7"/>
    <p:sldLayoutId id="2147487697" r:id="rId8"/>
    <p:sldLayoutId id="2147487698" r:id="rId9"/>
    <p:sldLayoutId id="2147487699" r:id="rId10"/>
  </p:sldLayoutIdLst>
  <p:transition/>
  <p:timing>
    <p:tnLst>
      <p:par>
        <p:cTn id="1" dur="indefinite" restart="never" nodeType="tmRoot"/>
      </p:par>
    </p:tnLst>
  </p:timing>
  <p:txStyles>
    <p:titleStyle>
      <a:lvl1pPr marL="220791" algn="l" rtl="0" eaLnBrk="1" fontAlgn="base" hangingPunct="1">
        <a:spcBef>
          <a:spcPct val="0"/>
        </a:spcBef>
        <a:spcAft>
          <a:spcPct val="0"/>
        </a:spcAft>
        <a:defRPr sz="3200" b="0" spc="-100" baseline="0">
          <a:solidFill>
            <a:schemeClr val="bg1"/>
          </a:solidFill>
          <a:latin typeface="Bahnschrift SemiLight" panose="020B0502040204020203" pitchFamily="34"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p:titleStyle>
    <p:bodyStyle>
      <a:lvl1pPr marL="328254" indent="-328254" algn="l" rtl="0" eaLnBrk="1" fontAlgn="base" hangingPunct="1">
        <a:spcBef>
          <a:spcPct val="20000"/>
        </a:spcBef>
        <a:spcAft>
          <a:spcPct val="0"/>
        </a:spcAft>
        <a:buFont typeface="Arial" pitchFamily="34" charset="0"/>
        <a:buChar char="•"/>
        <a:defRPr sz="4431" spc="-100" baseline="0">
          <a:solidFill>
            <a:schemeClr val="tx2"/>
          </a:solidFill>
          <a:latin typeface="+mn-lt"/>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3939" spc="-100" baseline="0">
          <a:solidFill>
            <a:schemeClr val="tx2"/>
          </a:solidFill>
          <a:latin typeface="+mn-lt"/>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3446" spc="-100" baseline="0">
          <a:solidFill>
            <a:schemeClr val="tx2"/>
          </a:solidFill>
          <a:latin typeface="+mn-lt"/>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954" spc="-100" baseline="0">
          <a:solidFill>
            <a:schemeClr val="tx2"/>
          </a:solidFill>
          <a:latin typeface="+mn-lt"/>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2462" spc="-100" baseline="0">
          <a:solidFill>
            <a:schemeClr val="tx2"/>
          </a:solidFill>
          <a:latin typeface="+mn-lt"/>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p:bodyStyle>
    <p:otherStyle>
      <a:defPPr>
        <a:defRPr lang="en-US"/>
      </a:defPPr>
      <a:lvl1pPr marL="0" algn="l" defTabSz="1125444" rtl="0" eaLnBrk="1" latinLnBrk="0" hangingPunct="1">
        <a:defRPr sz="2215" kern="1200">
          <a:solidFill>
            <a:schemeClr val="tx1"/>
          </a:solidFill>
          <a:latin typeface="+mn-lt"/>
          <a:ea typeface="+mn-ea"/>
          <a:cs typeface="+mn-cs"/>
        </a:defRPr>
      </a:lvl1pPr>
      <a:lvl2pPr marL="562722" algn="l" defTabSz="1125444" rtl="0" eaLnBrk="1" latinLnBrk="0" hangingPunct="1">
        <a:defRPr sz="2215" kern="1200">
          <a:solidFill>
            <a:schemeClr val="tx1"/>
          </a:solidFill>
          <a:latin typeface="+mn-lt"/>
          <a:ea typeface="+mn-ea"/>
          <a:cs typeface="+mn-cs"/>
        </a:defRPr>
      </a:lvl2pPr>
      <a:lvl3pPr marL="1125444" algn="l" defTabSz="1125444" rtl="0" eaLnBrk="1" latinLnBrk="0" hangingPunct="1">
        <a:defRPr sz="2215" kern="1200">
          <a:solidFill>
            <a:schemeClr val="tx1"/>
          </a:solidFill>
          <a:latin typeface="+mn-lt"/>
          <a:ea typeface="+mn-ea"/>
          <a:cs typeface="+mn-cs"/>
        </a:defRPr>
      </a:lvl3pPr>
      <a:lvl4pPr marL="1688165" algn="l" defTabSz="1125444" rtl="0" eaLnBrk="1" latinLnBrk="0" hangingPunct="1">
        <a:defRPr sz="2215" kern="1200">
          <a:solidFill>
            <a:schemeClr val="tx1"/>
          </a:solidFill>
          <a:latin typeface="+mn-lt"/>
          <a:ea typeface="+mn-ea"/>
          <a:cs typeface="+mn-cs"/>
        </a:defRPr>
      </a:lvl4pPr>
      <a:lvl5pPr marL="2250887" algn="l" defTabSz="1125444" rtl="0" eaLnBrk="1" latinLnBrk="0" hangingPunct="1">
        <a:defRPr sz="2215" kern="1200">
          <a:solidFill>
            <a:schemeClr val="tx1"/>
          </a:solidFill>
          <a:latin typeface="+mn-lt"/>
          <a:ea typeface="+mn-ea"/>
          <a:cs typeface="+mn-cs"/>
        </a:defRPr>
      </a:lvl5pPr>
      <a:lvl6pPr marL="2813609" algn="l" defTabSz="1125444" rtl="0" eaLnBrk="1" latinLnBrk="0" hangingPunct="1">
        <a:defRPr sz="2215" kern="1200">
          <a:solidFill>
            <a:schemeClr val="tx1"/>
          </a:solidFill>
          <a:latin typeface="+mn-lt"/>
          <a:ea typeface="+mn-ea"/>
          <a:cs typeface="+mn-cs"/>
        </a:defRPr>
      </a:lvl6pPr>
      <a:lvl7pPr marL="3376331" algn="l" defTabSz="1125444" rtl="0" eaLnBrk="1" latinLnBrk="0" hangingPunct="1">
        <a:defRPr sz="2215" kern="1200">
          <a:solidFill>
            <a:schemeClr val="tx1"/>
          </a:solidFill>
          <a:latin typeface="+mn-lt"/>
          <a:ea typeface="+mn-ea"/>
          <a:cs typeface="+mn-cs"/>
        </a:defRPr>
      </a:lvl7pPr>
      <a:lvl8pPr marL="3939052" algn="l" defTabSz="1125444" rtl="0" eaLnBrk="1" latinLnBrk="0" hangingPunct="1">
        <a:defRPr sz="2215" kern="1200">
          <a:solidFill>
            <a:schemeClr val="tx1"/>
          </a:solidFill>
          <a:latin typeface="+mn-lt"/>
          <a:ea typeface="+mn-ea"/>
          <a:cs typeface="+mn-cs"/>
        </a:defRPr>
      </a:lvl8pPr>
      <a:lvl9pPr marL="4501774" algn="l" defTabSz="1125444" rtl="0" eaLnBrk="1" latinLnBrk="0" hangingPunct="1">
        <a:defRPr sz="221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gi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hyperlink" Target="https://resources.eumetrain.org/rgb_quick_guides/quick_guides/FireTemperatureRGB.pdf" TargetMode="External"/><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title="[DM_DOCNAME]"/>
          <p:cNvSpPr txBox="1"/>
          <p:nvPr/>
        </p:nvSpPr>
        <p:spPr>
          <a:xfrm>
            <a:off x="0" y="1884153"/>
            <a:ext cx="5310909" cy="1871621"/>
          </a:xfrm>
          <a:prstGeom prst="rect">
            <a:avLst/>
          </a:prstGeom>
          <a:solidFill>
            <a:schemeClr val="bg1"/>
          </a:solidFill>
        </p:spPr>
        <p:txBody>
          <a:bodyPr wrap="square" lIns="288000" tIns="180000" rIns="288000" bIns="180000" rtlCol="0" anchor="t" anchorCtr="0">
            <a:spAutoFit/>
          </a:bodyPr>
          <a:lstStyle/>
          <a:p>
            <a:pPr>
              <a:defRPr/>
            </a:pPr>
            <a:r>
              <a:rPr lang="en-GB" sz="3200" b="0" spc="-100" dirty="0" smtClean="0">
                <a:solidFill>
                  <a:schemeClr val="tx1"/>
                </a:solidFill>
                <a:latin typeface="Bahnschrift SemiLight" panose="020B0502040204020203" pitchFamily="34" charset="0"/>
                <a:cs typeface="Calibri" panose="020F0502020204030204" pitchFamily="34" charset="0"/>
              </a:rPr>
              <a:t>FCI view on Fires</a:t>
            </a:r>
            <a:endParaRPr lang="en-GB" sz="3200" b="0" spc="-100" dirty="0">
              <a:solidFill>
                <a:schemeClr val="tx1"/>
              </a:solidFill>
              <a:latin typeface="Bahnschrift SemiLight" panose="020B0502040204020203" pitchFamily="34" charset="0"/>
              <a:cs typeface="Calibri" panose="020F0502020204030204" pitchFamily="34" charset="0"/>
            </a:endParaRPr>
          </a:p>
          <a:p>
            <a:pPr>
              <a:defRPr/>
            </a:pPr>
            <a:endParaRPr lang="en-GB" sz="1800" b="0" kern="0" dirty="0">
              <a:solidFill>
                <a:schemeClr val="tx1"/>
              </a:solidFill>
              <a:latin typeface="Roboto Medium" panose="02000000000000000000" pitchFamily="2" charset="0"/>
              <a:ea typeface="Roboto Medium" panose="02000000000000000000" pitchFamily="2" charset="0"/>
              <a:cs typeface="Arial" panose="020B0604020202020204" pitchFamily="34" charset="0"/>
            </a:endParaRPr>
          </a:p>
          <a:p>
            <a:pPr>
              <a:defRPr/>
            </a:pPr>
            <a:r>
              <a:rPr lang="en-GB" sz="1800" b="0" i="1" kern="0" dirty="0" smtClean="0">
                <a:solidFill>
                  <a:schemeClr val="tx1"/>
                </a:solidFill>
                <a:latin typeface="Roboto Medium" panose="02000000000000000000" pitchFamily="2" charset="0"/>
                <a:ea typeface="Roboto Medium" panose="02000000000000000000" pitchFamily="2" charset="0"/>
                <a:cs typeface="Arial" panose="020B0604020202020204" pitchFamily="34" charset="0"/>
              </a:rPr>
              <a:t>Exploring the fire monitoring detection	</a:t>
            </a:r>
            <a:endParaRPr lang="en-GB" sz="1800" b="0" i="1" dirty="0" smtClean="0">
              <a:solidFill>
                <a:schemeClr val="tx1"/>
              </a:solidFill>
              <a:latin typeface="Bahnschrift Light" panose="020B0502040204020203" pitchFamily="34" charset="0"/>
              <a:ea typeface="Roboto" panose="02000000000000000000" pitchFamily="2" charset="0"/>
              <a:cs typeface="Calibri" panose="020F0502020204030204" pitchFamily="34" charset="0"/>
            </a:endParaRPr>
          </a:p>
          <a:p>
            <a:pPr>
              <a:defRPr/>
            </a:pPr>
            <a:endParaRPr lang="en-GB" sz="1600" b="0" i="1" kern="0" dirty="0">
              <a:solidFill>
                <a:schemeClr val="tx1"/>
              </a:solidFill>
              <a:latin typeface="Roboto" panose="02000000000000000000" pitchFamily="2" charset="0"/>
              <a:ea typeface="Roboto" panose="02000000000000000000" pitchFamily="2" charset="0"/>
              <a:cs typeface="Arial" panose="020B0604020202020204" pitchFamily="34" charset="0"/>
            </a:endParaRPr>
          </a:p>
          <a:p>
            <a:pPr>
              <a:defRPr/>
            </a:pPr>
            <a:endParaRPr lang="en-GB" sz="1400" b="0" i="1" dirty="0">
              <a:solidFill>
                <a:schemeClr val="tx1"/>
              </a:solidFill>
              <a:latin typeface="Bahnschrift Light" panose="020B0502040204020203" pitchFamily="34" charset="0"/>
              <a:ea typeface="Roboto Light" panose="02000000000000000000" pitchFamily="2" charset="0"/>
              <a:cs typeface="Calibri Light" panose="020F0302020204030204" pitchFamily="34" charset="0"/>
            </a:endParaRPr>
          </a:p>
        </p:txBody>
      </p:sp>
    </p:spTree>
    <p:extLst>
      <p:ext uri="{BB962C8B-B14F-4D97-AF65-F5344CB8AC3E}">
        <p14:creationId xmlns:p14="http://schemas.microsoft.com/office/powerpoint/2010/main" val="219024954"/>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82602" cy="7226968"/>
          </a:xfrm>
          <a:prstGeom prst="rect">
            <a:avLst/>
          </a:prstGeom>
        </p:spPr>
      </p:pic>
      <p:sp>
        <p:nvSpPr>
          <p:cNvPr id="12" name="TextBox 11"/>
          <p:cNvSpPr txBox="1"/>
          <p:nvPr/>
        </p:nvSpPr>
        <p:spPr>
          <a:xfrm>
            <a:off x="0" y="-43543"/>
            <a:ext cx="2460930" cy="1138773"/>
          </a:xfrm>
          <a:prstGeom prst="rect">
            <a:avLst/>
          </a:prstGeom>
          <a:solidFill>
            <a:srgbClr val="000000">
              <a:alpha val="50196"/>
            </a:srgbClr>
          </a:solidFill>
          <a:ln>
            <a:solidFill>
              <a:srgbClr val="000000"/>
            </a:solidFill>
          </a:ln>
        </p:spPr>
        <p:txBody>
          <a:bodyPr wrap="none" rtlCol="0">
            <a:spAutoFit/>
          </a:bodyPr>
          <a:lstStyle/>
          <a:p>
            <a:r>
              <a:rPr lang="en-GB" sz="3200" b="0" kern="100" spc="-100" dirty="0" smtClean="0">
                <a:solidFill>
                  <a:schemeClr val="tx1">
                    <a:lumMod val="85000"/>
                  </a:schemeClr>
                </a:solidFill>
                <a:latin typeface="Bahnschrift Light" panose="020B0502040204020203" pitchFamily="34" charset="0"/>
                <a:ea typeface="Roboto" panose="02000000000000000000" pitchFamily="2" charset="0"/>
              </a:rPr>
              <a:t>FCI IR3.8 1km</a:t>
            </a:r>
          </a:p>
          <a:p>
            <a:r>
              <a:rPr lang="en-GB" sz="1800" b="0" kern="100" spc="-100" dirty="0" smtClean="0">
                <a:solidFill>
                  <a:schemeClr val="tx1">
                    <a:lumMod val="85000"/>
                  </a:schemeClr>
                </a:solidFill>
                <a:latin typeface="Bahnschrift Light" panose="020B0502040204020203" pitchFamily="34" charset="0"/>
                <a:ea typeface="Roboto" panose="02000000000000000000" pitchFamily="2" charset="0"/>
              </a:rPr>
              <a:t>22.09.2023 10:40 UTC</a:t>
            </a:r>
          </a:p>
          <a:p>
            <a:r>
              <a:rPr lang="en-GB" sz="1800" b="0" kern="100" spc="-100" dirty="0" smtClean="0">
                <a:solidFill>
                  <a:schemeClr val="tx1">
                    <a:lumMod val="85000"/>
                  </a:schemeClr>
                </a:solidFill>
                <a:latin typeface="Bahnschrift Light" panose="020B0502040204020203" pitchFamily="34" charset="0"/>
                <a:ea typeface="Roboto" panose="02000000000000000000" pitchFamily="2" charset="0"/>
              </a:rPr>
              <a:t>273-333K, 0.4 Gamma</a:t>
            </a:r>
            <a:endParaRPr lang="en-GB" sz="1800" b="0" kern="100" spc="-100" dirty="0">
              <a:solidFill>
                <a:schemeClr val="tx1">
                  <a:lumMod val="85000"/>
                </a:schemeClr>
              </a:solidFill>
              <a:latin typeface="Bahnschrift Light" panose="020B0502040204020203" pitchFamily="34" charset="0"/>
              <a:ea typeface="Roboto" panose="02000000000000000000" pitchFamily="2" charset="0"/>
            </a:endParaRPr>
          </a:p>
        </p:txBody>
      </p:sp>
      <p:sp>
        <p:nvSpPr>
          <p:cNvPr id="8" name="Title 5"/>
          <p:cNvSpPr txBox="1">
            <a:spLocks/>
          </p:cNvSpPr>
          <p:nvPr/>
        </p:nvSpPr>
        <p:spPr bwMode="auto">
          <a:xfrm>
            <a:off x="6268717" y="0"/>
            <a:ext cx="5913885" cy="1540042"/>
          </a:xfrm>
          <a:prstGeom prst="rect">
            <a:avLst/>
          </a:prstGeom>
          <a:solidFill>
            <a:srgbClr val="000000">
              <a:alpha val="50196"/>
            </a:srgbClr>
          </a:solidFill>
          <a:ln w="9525">
            <a:solidFill>
              <a:srgbClr val="000000"/>
            </a:solidFill>
            <a:miter lim="800000"/>
            <a:headEnd/>
            <a:tailEnd/>
          </a:ln>
        </p:spPr>
        <p:txBody>
          <a:bodyPr vert="horz" wrap="square" lIns="0" tIns="36000" rIns="36000" bIns="36000" numCol="1" anchor="ctr" anchorCtr="0" compatLnSpc="1">
            <a:prstTxWarp prst="textNoShape">
              <a:avLst/>
            </a:prstTxWarp>
            <a:normAutofit fontScale="77500" lnSpcReduction="20000"/>
          </a:bodyPr>
          <a:lstStyle>
            <a:lvl1pPr marL="221544" algn="l" rtl="0" eaLnBrk="1" fontAlgn="base" hangingPunct="1">
              <a:spcBef>
                <a:spcPct val="0"/>
              </a:spcBef>
              <a:spcAft>
                <a:spcPct val="0"/>
              </a:spcAft>
              <a:defRPr sz="3200" b="0" spc="-100" baseline="0">
                <a:solidFill>
                  <a:schemeClr val="tx1"/>
                </a:solidFill>
                <a:latin typeface="Bahnschrift SemiLight" panose="020B0502040204020203" pitchFamily="34"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a:lstStyle>
          <a:p>
            <a:pPr algn="r"/>
            <a:r>
              <a:rPr lang="en-GB" sz="4100" kern="0" dirty="0" smtClean="0">
                <a:solidFill>
                  <a:schemeClr val="tx1">
                    <a:lumMod val="85000"/>
                  </a:schemeClr>
                </a:solidFill>
              </a:rPr>
              <a:t>Demonstrating FCI’s capabilities</a:t>
            </a:r>
          </a:p>
          <a:p>
            <a:pPr algn="r">
              <a:spcBef>
                <a:spcPts val="600"/>
              </a:spcBef>
            </a:pPr>
            <a:r>
              <a:rPr lang="en-GB" sz="3100" kern="0" dirty="0" smtClean="0">
                <a:solidFill>
                  <a:schemeClr val="tx1">
                    <a:lumMod val="85000"/>
                  </a:schemeClr>
                </a:solidFill>
              </a:rPr>
              <a:t>Observing Fires in Sicily</a:t>
            </a:r>
          </a:p>
          <a:p>
            <a:pPr algn="r">
              <a:spcBef>
                <a:spcPts val="600"/>
              </a:spcBef>
            </a:pPr>
            <a:r>
              <a:rPr lang="en-GB" sz="3100" u="sng" kern="0" dirty="0" smtClean="0">
                <a:solidFill>
                  <a:schemeClr val="tx1">
                    <a:lumMod val="85000"/>
                  </a:schemeClr>
                </a:solidFill>
              </a:rPr>
              <a:t>Preliminary results</a:t>
            </a:r>
            <a:endParaRPr lang="en-GB" sz="3100" u="sng" kern="0" dirty="0">
              <a:solidFill>
                <a:schemeClr val="tx1">
                  <a:lumMod val="85000"/>
                </a:schemeClr>
              </a:solidFill>
            </a:endParaRPr>
          </a:p>
        </p:txBody>
      </p:sp>
    </p:spTree>
    <p:extLst>
      <p:ext uri="{BB962C8B-B14F-4D97-AF65-F5344CB8AC3E}">
        <p14:creationId xmlns:p14="http://schemas.microsoft.com/office/powerpoint/2010/main" val="1228117902"/>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82602" cy="7226968"/>
          </a:xfrm>
          <a:prstGeom prst="rect">
            <a:avLst/>
          </a:prstGeom>
        </p:spPr>
      </p:pic>
      <p:sp>
        <p:nvSpPr>
          <p:cNvPr id="12" name="TextBox 11"/>
          <p:cNvSpPr txBox="1"/>
          <p:nvPr/>
        </p:nvSpPr>
        <p:spPr>
          <a:xfrm>
            <a:off x="0" y="-43543"/>
            <a:ext cx="3020379" cy="1138773"/>
          </a:xfrm>
          <a:prstGeom prst="rect">
            <a:avLst/>
          </a:prstGeom>
          <a:solidFill>
            <a:srgbClr val="000000">
              <a:alpha val="50196"/>
            </a:srgbClr>
          </a:solidFill>
          <a:ln>
            <a:solidFill>
              <a:srgbClr val="000000"/>
            </a:solidFill>
          </a:ln>
        </p:spPr>
        <p:txBody>
          <a:bodyPr wrap="none" rtlCol="0">
            <a:spAutoFit/>
          </a:bodyPr>
          <a:lstStyle/>
          <a:p>
            <a:r>
              <a:rPr lang="en-GB" sz="3200" b="0" kern="100" spc="-100" dirty="0" smtClean="0">
                <a:solidFill>
                  <a:schemeClr val="tx1">
                    <a:lumMod val="85000"/>
                  </a:schemeClr>
                </a:solidFill>
                <a:latin typeface="Bahnschrift Light" panose="020B0502040204020203" pitchFamily="34" charset="0"/>
                <a:ea typeface="Roboto" panose="02000000000000000000" pitchFamily="2" charset="0"/>
              </a:rPr>
              <a:t>FCI NIR2.2 500m</a:t>
            </a:r>
          </a:p>
          <a:p>
            <a:r>
              <a:rPr lang="en-GB" sz="1800" b="0" kern="100" spc="-100" dirty="0" smtClean="0">
                <a:solidFill>
                  <a:schemeClr val="tx1">
                    <a:lumMod val="85000"/>
                  </a:schemeClr>
                </a:solidFill>
                <a:latin typeface="Bahnschrift Light" panose="020B0502040204020203" pitchFamily="34" charset="0"/>
                <a:ea typeface="Roboto" panose="02000000000000000000" pitchFamily="2" charset="0"/>
              </a:rPr>
              <a:t>22.09.2023 10:40 UTC</a:t>
            </a:r>
          </a:p>
          <a:p>
            <a:r>
              <a:rPr lang="en-GB" sz="1800" b="0" kern="100" spc="-100" dirty="0" smtClean="0">
                <a:solidFill>
                  <a:schemeClr val="tx1">
                    <a:lumMod val="85000"/>
                  </a:schemeClr>
                </a:solidFill>
                <a:latin typeface="Bahnschrift Light" panose="020B0502040204020203" pitchFamily="34" charset="0"/>
                <a:ea typeface="Roboto" panose="02000000000000000000" pitchFamily="2" charset="0"/>
              </a:rPr>
              <a:t>0-100% </a:t>
            </a:r>
            <a:r>
              <a:rPr lang="en-GB" sz="1800" b="0" kern="100" spc="-100" dirty="0" err="1" smtClean="0">
                <a:solidFill>
                  <a:schemeClr val="tx1">
                    <a:lumMod val="85000"/>
                  </a:schemeClr>
                </a:solidFill>
                <a:latin typeface="Bahnschrift Light" panose="020B0502040204020203" pitchFamily="34" charset="0"/>
                <a:ea typeface="Roboto" panose="02000000000000000000" pitchFamily="2" charset="0"/>
              </a:rPr>
              <a:t>Refl</a:t>
            </a:r>
            <a:endParaRPr lang="en-GB" sz="1800" b="0" kern="100" spc="-100" dirty="0">
              <a:solidFill>
                <a:schemeClr val="tx1">
                  <a:lumMod val="85000"/>
                </a:schemeClr>
              </a:solidFill>
              <a:latin typeface="Bahnschrift Light" panose="020B0502040204020203" pitchFamily="34" charset="0"/>
              <a:ea typeface="Roboto" panose="02000000000000000000" pitchFamily="2" charset="0"/>
            </a:endParaRPr>
          </a:p>
        </p:txBody>
      </p:sp>
      <p:sp>
        <p:nvSpPr>
          <p:cNvPr id="8" name="Title 5"/>
          <p:cNvSpPr txBox="1">
            <a:spLocks/>
          </p:cNvSpPr>
          <p:nvPr/>
        </p:nvSpPr>
        <p:spPr bwMode="auto">
          <a:xfrm>
            <a:off x="6268717" y="0"/>
            <a:ext cx="5913885" cy="1540042"/>
          </a:xfrm>
          <a:prstGeom prst="rect">
            <a:avLst/>
          </a:prstGeom>
          <a:solidFill>
            <a:srgbClr val="000000">
              <a:alpha val="50196"/>
            </a:srgbClr>
          </a:solidFill>
          <a:ln w="9525">
            <a:solidFill>
              <a:srgbClr val="000000"/>
            </a:solidFill>
            <a:miter lim="800000"/>
            <a:headEnd/>
            <a:tailEnd/>
          </a:ln>
        </p:spPr>
        <p:txBody>
          <a:bodyPr vert="horz" wrap="square" lIns="0" tIns="36000" rIns="36000" bIns="36000" numCol="1" anchor="ctr" anchorCtr="0" compatLnSpc="1">
            <a:prstTxWarp prst="textNoShape">
              <a:avLst/>
            </a:prstTxWarp>
            <a:normAutofit fontScale="77500" lnSpcReduction="20000"/>
          </a:bodyPr>
          <a:lstStyle>
            <a:lvl1pPr marL="221544" algn="l" rtl="0" eaLnBrk="1" fontAlgn="base" hangingPunct="1">
              <a:spcBef>
                <a:spcPct val="0"/>
              </a:spcBef>
              <a:spcAft>
                <a:spcPct val="0"/>
              </a:spcAft>
              <a:defRPr sz="3200" b="0" spc="-100" baseline="0">
                <a:solidFill>
                  <a:schemeClr val="tx1"/>
                </a:solidFill>
                <a:latin typeface="Bahnschrift SemiLight" panose="020B0502040204020203" pitchFamily="34"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a:lstStyle>
          <a:p>
            <a:pPr algn="r"/>
            <a:r>
              <a:rPr lang="en-GB" sz="4100" kern="0" dirty="0" smtClean="0">
                <a:solidFill>
                  <a:schemeClr val="tx1">
                    <a:lumMod val="85000"/>
                  </a:schemeClr>
                </a:solidFill>
              </a:rPr>
              <a:t>Demonstrating FCI’s capabilities</a:t>
            </a:r>
          </a:p>
          <a:p>
            <a:pPr algn="r">
              <a:spcBef>
                <a:spcPts val="600"/>
              </a:spcBef>
            </a:pPr>
            <a:r>
              <a:rPr lang="en-GB" sz="3100" kern="0" dirty="0" smtClean="0">
                <a:solidFill>
                  <a:schemeClr val="tx1">
                    <a:lumMod val="85000"/>
                  </a:schemeClr>
                </a:solidFill>
              </a:rPr>
              <a:t>Observing Fires in Sicily</a:t>
            </a:r>
          </a:p>
          <a:p>
            <a:pPr algn="r">
              <a:spcBef>
                <a:spcPts val="600"/>
              </a:spcBef>
            </a:pPr>
            <a:r>
              <a:rPr lang="en-GB" sz="3100" u="sng" kern="0" dirty="0" smtClean="0">
                <a:solidFill>
                  <a:schemeClr val="tx1">
                    <a:lumMod val="85000"/>
                  </a:schemeClr>
                </a:solidFill>
              </a:rPr>
              <a:t>Preliminary results</a:t>
            </a:r>
            <a:endParaRPr lang="en-GB" sz="3100" u="sng" kern="0" dirty="0">
              <a:solidFill>
                <a:schemeClr val="tx1">
                  <a:lumMod val="85000"/>
                </a:schemeClr>
              </a:solidFill>
            </a:endParaRPr>
          </a:p>
        </p:txBody>
      </p:sp>
    </p:spTree>
    <p:extLst>
      <p:ext uri="{BB962C8B-B14F-4D97-AF65-F5344CB8AC3E}">
        <p14:creationId xmlns:p14="http://schemas.microsoft.com/office/powerpoint/2010/main" val="710670334"/>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82602" cy="7226968"/>
          </a:xfrm>
          <a:prstGeom prst="rect">
            <a:avLst/>
          </a:prstGeom>
        </p:spPr>
      </p:pic>
      <p:sp>
        <p:nvSpPr>
          <p:cNvPr id="12" name="TextBox 11"/>
          <p:cNvSpPr txBox="1"/>
          <p:nvPr/>
        </p:nvSpPr>
        <p:spPr>
          <a:xfrm>
            <a:off x="0" y="-43543"/>
            <a:ext cx="2634054" cy="1138773"/>
          </a:xfrm>
          <a:prstGeom prst="rect">
            <a:avLst/>
          </a:prstGeom>
          <a:solidFill>
            <a:srgbClr val="000000">
              <a:alpha val="50196"/>
            </a:srgbClr>
          </a:solidFill>
          <a:ln>
            <a:solidFill>
              <a:srgbClr val="000000"/>
            </a:solidFill>
          </a:ln>
        </p:spPr>
        <p:txBody>
          <a:bodyPr wrap="none" rtlCol="0">
            <a:spAutoFit/>
          </a:bodyPr>
          <a:lstStyle/>
          <a:p>
            <a:r>
              <a:rPr lang="en-GB" sz="3200" b="0" kern="100" spc="-100" dirty="0" smtClean="0">
                <a:solidFill>
                  <a:schemeClr val="tx1">
                    <a:lumMod val="85000"/>
                  </a:schemeClr>
                </a:solidFill>
                <a:latin typeface="Bahnschrift Light" panose="020B0502040204020203" pitchFamily="34" charset="0"/>
                <a:ea typeface="Roboto" panose="02000000000000000000" pitchFamily="2" charset="0"/>
              </a:rPr>
              <a:t>FCI NIR1.6 1km</a:t>
            </a:r>
          </a:p>
          <a:p>
            <a:r>
              <a:rPr lang="en-GB" sz="1800" b="0" kern="100" spc="-100" dirty="0" smtClean="0">
                <a:solidFill>
                  <a:schemeClr val="tx1">
                    <a:lumMod val="85000"/>
                  </a:schemeClr>
                </a:solidFill>
                <a:latin typeface="Bahnschrift Light" panose="020B0502040204020203" pitchFamily="34" charset="0"/>
                <a:ea typeface="Roboto" panose="02000000000000000000" pitchFamily="2" charset="0"/>
              </a:rPr>
              <a:t>22.09.2023 10:40 UTC</a:t>
            </a:r>
          </a:p>
          <a:p>
            <a:r>
              <a:rPr lang="en-GB" sz="1800" b="0" kern="100" spc="-100" dirty="0" smtClean="0">
                <a:solidFill>
                  <a:schemeClr val="tx1">
                    <a:lumMod val="85000"/>
                  </a:schemeClr>
                </a:solidFill>
                <a:latin typeface="Bahnschrift Light" panose="020B0502040204020203" pitchFamily="34" charset="0"/>
                <a:ea typeface="Roboto" panose="02000000000000000000" pitchFamily="2" charset="0"/>
              </a:rPr>
              <a:t>0-75% </a:t>
            </a:r>
            <a:r>
              <a:rPr lang="en-GB" sz="1800" b="0" kern="100" spc="-100" dirty="0" err="1" smtClean="0">
                <a:solidFill>
                  <a:schemeClr val="tx1">
                    <a:lumMod val="85000"/>
                  </a:schemeClr>
                </a:solidFill>
                <a:latin typeface="Bahnschrift Light" panose="020B0502040204020203" pitchFamily="34" charset="0"/>
                <a:ea typeface="Roboto" panose="02000000000000000000" pitchFamily="2" charset="0"/>
              </a:rPr>
              <a:t>Refl</a:t>
            </a:r>
            <a:endParaRPr lang="en-GB" sz="1800" b="0" kern="100" spc="-100" dirty="0">
              <a:solidFill>
                <a:schemeClr val="tx1">
                  <a:lumMod val="85000"/>
                </a:schemeClr>
              </a:solidFill>
              <a:latin typeface="Bahnschrift Light" panose="020B0502040204020203" pitchFamily="34" charset="0"/>
              <a:ea typeface="Roboto" panose="02000000000000000000" pitchFamily="2" charset="0"/>
            </a:endParaRPr>
          </a:p>
        </p:txBody>
      </p:sp>
      <p:sp>
        <p:nvSpPr>
          <p:cNvPr id="8" name="Title 5"/>
          <p:cNvSpPr txBox="1">
            <a:spLocks/>
          </p:cNvSpPr>
          <p:nvPr/>
        </p:nvSpPr>
        <p:spPr bwMode="auto">
          <a:xfrm>
            <a:off x="6268717" y="0"/>
            <a:ext cx="5913885" cy="1540042"/>
          </a:xfrm>
          <a:prstGeom prst="rect">
            <a:avLst/>
          </a:prstGeom>
          <a:solidFill>
            <a:srgbClr val="000000">
              <a:alpha val="50196"/>
            </a:srgbClr>
          </a:solidFill>
          <a:ln w="9525">
            <a:solidFill>
              <a:srgbClr val="000000"/>
            </a:solidFill>
            <a:miter lim="800000"/>
            <a:headEnd/>
            <a:tailEnd/>
          </a:ln>
        </p:spPr>
        <p:txBody>
          <a:bodyPr vert="horz" wrap="square" lIns="0" tIns="36000" rIns="36000" bIns="36000" numCol="1" anchor="ctr" anchorCtr="0" compatLnSpc="1">
            <a:prstTxWarp prst="textNoShape">
              <a:avLst/>
            </a:prstTxWarp>
            <a:normAutofit fontScale="77500" lnSpcReduction="20000"/>
          </a:bodyPr>
          <a:lstStyle>
            <a:lvl1pPr marL="221544" algn="l" rtl="0" eaLnBrk="1" fontAlgn="base" hangingPunct="1">
              <a:spcBef>
                <a:spcPct val="0"/>
              </a:spcBef>
              <a:spcAft>
                <a:spcPct val="0"/>
              </a:spcAft>
              <a:defRPr sz="3200" b="0" spc="-100" baseline="0">
                <a:solidFill>
                  <a:schemeClr val="tx1"/>
                </a:solidFill>
                <a:latin typeface="Bahnschrift SemiLight" panose="020B0502040204020203" pitchFamily="34"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a:lstStyle>
          <a:p>
            <a:pPr algn="r"/>
            <a:r>
              <a:rPr lang="en-GB" sz="4100" kern="0" dirty="0" smtClean="0">
                <a:solidFill>
                  <a:schemeClr val="tx1">
                    <a:lumMod val="85000"/>
                  </a:schemeClr>
                </a:solidFill>
              </a:rPr>
              <a:t>Demonstrating FCI’s capabilities</a:t>
            </a:r>
          </a:p>
          <a:p>
            <a:pPr algn="r">
              <a:spcBef>
                <a:spcPts val="600"/>
              </a:spcBef>
            </a:pPr>
            <a:r>
              <a:rPr lang="en-GB" sz="3100" kern="0" dirty="0" smtClean="0">
                <a:solidFill>
                  <a:schemeClr val="tx1">
                    <a:lumMod val="85000"/>
                  </a:schemeClr>
                </a:solidFill>
              </a:rPr>
              <a:t>Observing Fires in Sicily</a:t>
            </a:r>
          </a:p>
          <a:p>
            <a:pPr algn="r">
              <a:spcBef>
                <a:spcPts val="600"/>
              </a:spcBef>
            </a:pPr>
            <a:r>
              <a:rPr lang="en-GB" sz="3100" u="sng" kern="0" dirty="0" smtClean="0">
                <a:solidFill>
                  <a:schemeClr val="tx1">
                    <a:lumMod val="85000"/>
                  </a:schemeClr>
                </a:solidFill>
              </a:rPr>
              <a:t>Preliminary results</a:t>
            </a:r>
            <a:endParaRPr lang="en-GB" sz="3100" u="sng" kern="0" dirty="0">
              <a:solidFill>
                <a:schemeClr val="tx1">
                  <a:lumMod val="85000"/>
                </a:schemeClr>
              </a:solidFill>
            </a:endParaRPr>
          </a:p>
        </p:txBody>
      </p:sp>
    </p:spTree>
    <p:extLst>
      <p:ext uri="{BB962C8B-B14F-4D97-AF65-F5344CB8AC3E}">
        <p14:creationId xmlns:p14="http://schemas.microsoft.com/office/powerpoint/2010/main" val="828548898"/>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82602" cy="7226968"/>
          </a:xfrm>
          <a:prstGeom prst="rect">
            <a:avLst/>
          </a:prstGeom>
        </p:spPr>
      </p:pic>
      <p:sp>
        <p:nvSpPr>
          <p:cNvPr id="12" name="TextBox 11"/>
          <p:cNvSpPr txBox="1"/>
          <p:nvPr/>
        </p:nvSpPr>
        <p:spPr>
          <a:xfrm>
            <a:off x="0" y="-43543"/>
            <a:ext cx="5761514" cy="861774"/>
          </a:xfrm>
          <a:prstGeom prst="rect">
            <a:avLst/>
          </a:prstGeom>
          <a:solidFill>
            <a:srgbClr val="000000">
              <a:alpha val="50196"/>
            </a:srgbClr>
          </a:solidFill>
          <a:ln>
            <a:solidFill>
              <a:srgbClr val="000000"/>
            </a:solidFill>
          </a:ln>
        </p:spPr>
        <p:txBody>
          <a:bodyPr wrap="none" rtlCol="0">
            <a:spAutoFit/>
          </a:bodyPr>
          <a:lstStyle/>
          <a:p>
            <a:r>
              <a:rPr lang="en-GB" sz="3200" b="0" kern="100" spc="-100" dirty="0" smtClean="0">
                <a:solidFill>
                  <a:schemeClr val="tx1">
                    <a:lumMod val="85000"/>
                  </a:schemeClr>
                </a:solidFill>
                <a:latin typeface="Bahnschrift Light" panose="020B0502040204020203" pitchFamily="34" charset="0"/>
                <a:ea typeface="Roboto" panose="02000000000000000000" pitchFamily="2" charset="0"/>
              </a:rPr>
              <a:t>FCI Fire Temperature RGB 500m</a:t>
            </a:r>
          </a:p>
          <a:p>
            <a:r>
              <a:rPr lang="en-GB" sz="1800" b="0" kern="100" spc="-100" dirty="0" smtClean="0">
                <a:solidFill>
                  <a:schemeClr val="tx1">
                    <a:lumMod val="85000"/>
                  </a:schemeClr>
                </a:solidFill>
                <a:latin typeface="Bahnschrift Light" panose="020B0502040204020203" pitchFamily="34" charset="0"/>
                <a:ea typeface="Roboto" panose="02000000000000000000" pitchFamily="2" charset="0"/>
              </a:rPr>
              <a:t>22.09.2023 10:40 </a:t>
            </a:r>
            <a:r>
              <a:rPr lang="en-GB" sz="1800" b="0" kern="100" spc="-100" dirty="0">
                <a:solidFill>
                  <a:schemeClr val="tx1">
                    <a:lumMod val="85000"/>
                  </a:schemeClr>
                </a:solidFill>
                <a:latin typeface="Bahnschrift Light" panose="020B0502040204020203" pitchFamily="34" charset="0"/>
                <a:ea typeface="Roboto" panose="02000000000000000000" pitchFamily="2" charset="0"/>
              </a:rPr>
              <a:t>UTC</a:t>
            </a:r>
          </a:p>
        </p:txBody>
      </p:sp>
      <p:sp>
        <p:nvSpPr>
          <p:cNvPr id="8" name="Title 5"/>
          <p:cNvSpPr txBox="1">
            <a:spLocks/>
          </p:cNvSpPr>
          <p:nvPr/>
        </p:nvSpPr>
        <p:spPr bwMode="auto">
          <a:xfrm>
            <a:off x="6268717" y="0"/>
            <a:ext cx="5913885" cy="1540042"/>
          </a:xfrm>
          <a:prstGeom prst="rect">
            <a:avLst/>
          </a:prstGeom>
          <a:solidFill>
            <a:srgbClr val="000000">
              <a:alpha val="50196"/>
            </a:srgbClr>
          </a:solidFill>
          <a:ln w="9525">
            <a:solidFill>
              <a:srgbClr val="000000"/>
            </a:solidFill>
            <a:miter lim="800000"/>
            <a:headEnd/>
            <a:tailEnd/>
          </a:ln>
        </p:spPr>
        <p:txBody>
          <a:bodyPr vert="horz" wrap="square" lIns="0" tIns="36000" rIns="36000" bIns="36000" numCol="1" anchor="ctr" anchorCtr="0" compatLnSpc="1">
            <a:prstTxWarp prst="textNoShape">
              <a:avLst/>
            </a:prstTxWarp>
            <a:normAutofit fontScale="77500" lnSpcReduction="20000"/>
          </a:bodyPr>
          <a:lstStyle>
            <a:lvl1pPr marL="221544" algn="l" rtl="0" eaLnBrk="1" fontAlgn="base" hangingPunct="1">
              <a:spcBef>
                <a:spcPct val="0"/>
              </a:spcBef>
              <a:spcAft>
                <a:spcPct val="0"/>
              </a:spcAft>
              <a:defRPr sz="3200" b="0" spc="-100" baseline="0">
                <a:solidFill>
                  <a:schemeClr val="tx1"/>
                </a:solidFill>
                <a:latin typeface="Bahnschrift SemiLight" panose="020B0502040204020203" pitchFamily="34"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a:lstStyle>
          <a:p>
            <a:pPr algn="r"/>
            <a:r>
              <a:rPr lang="en-GB" sz="4100" kern="0" dirty="0" smtClean="0">
                <a:solidFill>
                  <a:schemeClr val="tx1">
                    <a:lumMod val="85000"/>
                  </a:schemeClr>
                </a:solidFill>
              </a:rPr>
              <a:t>Demonstrating FCI’s capabilities</a:t>
            </a:r>
          </a:p>
          <a:p>
            <a:pPr algn="r">
              <a:spcBef>
                <a:spcPts val="600"/>
              </a:spcBef>
            </a:pPr>
            <a:r>
              <a:rPr lang="en-GB" sz="3100" kern="0" dirty="0" smtClean="0">
                <a:solidFill>
                  <a:schemeClr val="tx1">
                    <a:lumMod val="85000"/>
                  </a:schemeClr>
                </a:solidFill>
              </a:rPr>
              <a:t>Observing Fires in Sicily</a:t>
            </a:r>
          </a:p>
          <a:p>
            <a:pPr algn="r">
              <a:spcBef>
                <a:spcPts val="600"/>
              </a:spcBef>
            </a:pPr>
            <a:r>
              <a:rPr lang="en-GB" sz="3100" u="sng" kern="0" dirty="0" smtClean="0">
                <a:solidFill>
                  <a:schemeClr val="tx1">
                    <a:lumMod val="85000"/>
                  </a:schemeClr>
                </a:solidFill>
              </a:rPr>
              <a:t>Preliminary results</a:t>
            </a:r>
            <a:endParaRPr lang="en-GB" sz="3100" u="sng" kern="0" dirty="0">
              <a:solidFill>
                <a:schemeClr val="tx1">
                  <a:lumMod val="85000"/>
                </a:schemeClr>
              </a:solidFill>
            </a:endParaRPr>
          </a:p>
        </p:txBody>
      </p:sp>
      <p:pic>
        <p:nvPicPr>
          <p:cNvPr id="4" name="Picture 3"/>
          <p:cNvPicPr>
            <a:picLocks noChangeAspect="1"/>
          </p:cNvPicPr>
          <p:nvPr/>
        </p:nvPicPr>
        <p:blipFill rotWithShape="1">
          <a:blip r:embed="rId3"/>
          <a:srcRect r="6618"/>
          <a:stretch/>
        </p:blipFill>
        <p:spPr>
          <a:xfrm>
            <a:off x="151139" y="1393371"/>
            <a:ext cx="5364290" cy="1842451"/>
          </a:xfrm>
          <a:prstGeom prst="rect">
            <a:avLst/>
          </a:prstGeom>
          <a:solidFill>
            <a:srgbClr val="FFFFFF">
              <a:shade val="85000"/>
            </a:srgbClr>
          </a:solidFill>
          <a:ln w="952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6" name="Straight Arrow Connector 5"/>
          <p:cNvCxnSpPr/>
          <p:nvPr/>
        </p:nvCxnSpPr>
        <p:spPr bwMode="auto">
          <a:xfrm>
            <a:off x="2222501" y="1690914"/>
            <a:ext cx="339271" cy="674915"/>
          </a:xfrm>
          <a:prstGeom prst="straightConnector1">
            <a:avLst/>
          </a:prstGeom>
          <a:ln>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535603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6171" t="7863" r="15730" b="21736"/>
          <a:stretch/>
        </p:blipFill>
        <p:spPr>
          <a:xfrm>
            <a:off x="-1" y="-21772"/>
            <a:ext cx="12206515" cy="6887029"/>
          </a:xfrm>
          <a:prstGeom prst="rect">
            <a:avLst/>
          </a:prstGeom>
        </p:spPr>
      </p:pic>
      <p:sp>
        <p:nvSpPr>
          <p:cNvPr id="12" name="TextBox 11"/>
          <p:cNvSpPr txBox="1"/>
          <p:nvPr/>
        </p:nvSpPr>
        <p:spPr>
          <a:xfrm>
            <a:off x="0" y="-43543"/>
            <a:ext cx="4318811" cy="1354217"/>
          </a:xfrm>
          <a:prstGeom prst="rect">
            <a:avLst/>
          </a:prstGeom>
          <a:solidFill>
            <a:srgbClr val="000000">
              <a:alpha val="50196"/>
            </a:srgbClr>
          </a:solidFill>
          <a:ln>
            <a:solidFill>
              <a:srgbClr val="000000"/>
            </a:solidFill>
          </a:ln>
        </p:spPr>
        <p:txBody>
          <a:bodyPr wrap="none" rtlCol="0">
            <a:spAutoFit/>
          </a:bodyPr>
          <a:lstStyle/>
          <a:p>
            <a:r>
              <a:rPr lang="en-GB" sz="3200" b="0" kern="100" spc="-100" dirty="0">
                <a:solidFill>
                  <a:schemeClr val="tx1">
                    <a:lumMod val="85000"/>
                  </a:schemeClr>
                </a:solidFill>
                <a:latin typeface="Bahnschrift Light" panose="020B0502040204020203" pitchFamily="34" charset="0"/>
                <a:ea typeface="Roboto" panose="02000000000000000000" pitchFamily="2" charset="0"/>
              </a:rPr>
              <a:t>FCI True </a:t>
            </a:r>
            <a:r>
              <a:rPr lang="en-GB" sz="3200" b="0" kern="100" spc="-100" dirty="0" err="1">
                <a:solidFill>
                  <a:schemeClr val="tx1">
                    <a:lumMod val="85000"/>
                  </a:schemeClr>
                </a:solidFill>
                <a:latin typeface="Bahnschrift Light" panose="020B0502040204020203" pitchFamily="34" charset="0"/>
                <a:ea typeface="Roboto" panose="02000000000000000000" pitchFamily="2" charset="0"/>
              </a:rPr>
              <a:t>Color</a:t>
            </a:r>
            <a:r>
              <a:rPr lang="en-GB" sz="3200" b="0" kern="100" spc="-100" dirty="0">
                <a:solidFill>
                  <a:schemeClr val="tx1">
                    <a:lumMod val="85000"/>
                  </a:schemeClr>
                </a:solidFill>
                <a:latin typeface="Bahnschrift Light" panose="020B0502040204020203" pitchFamily="34" charset="0"/>
                <a:ea typeface="Roboto" panose="02000000000000000000" pitchFamily="2" charset="0"/>
              </a:rPr>
              <a:t> 0.5km</a:t>
            </a:r>
          </a:p>
          <a:p>
            <a:r>
              <a:rPr lang="en-GB" sz="3200" b="0" kern="100" spc="-100" dirty="0">
                <a:solidFill>
                  <a:schemeClr val="tx1">
                    <a:lumMod val="85000"/>
                  </a:schemeClr>
                </a:solidFill>
                <a:latin typeface="Bahnschrift Light" panose="020B0502040204020203" pitchFamily="34" charset="0"/>
                <a:ea typeface="Roboto" panose="02000000000000000000" pitchFamily="2" charset="0"/>
              </a:rPr>
              <a:t>Fire Temperature 0.5km</a:t>
            </a:r>
          </a:p>
          <a:p>
            <a:r>
              <a:rPr lang="en-GB" sz="1800" b="0" kern="100" spc="-100" dirty="0" smtClean="0">
                <a:solidFill>
                  <a:schemeClr val="tx1">
                    <a:lumMod val="85000"/>
                  </a:schemeClr>
                </a:solidFill>
                <a:latin typeface="Bahnschrift Light" panose="020B0502040204020203" pitchFamily="34" charset="0"/>
                <a:ea typeface="Roboto" panose="02000000000000000000" pitchFamily="2" charset="0"/>
              </a:rPr>
              <a:t>22.09.2023 10:40 </a:t>
            </a:r>
            <a:r>
              <a:rPr lang="en-GB" sz="1800" b="0" kern="100" spc="-100" dirty="0">
                <a:solidFill>
                  <a:schemeClr val="tx1">
                    <a:lumMod val="85000"/>
                  </a:schemeClr>
                </a:solidFill>
                <a:latin typeface="Bahnschrift Light" panose="020B0502040204020203" pitchFamily="34" charset="0"/>
                <a:ea typeface="Roboto" panose="02000000000000000000" pitchFamily="2" charset="0"/>
              </a:rPr>
              <a:t>UTC</a:t>
            </a:r>
          </a:p>
        </p:txBody>
      </p:sp>
      <p:sp>
        <p:nvSpPr>
          <p:cNvPr id="8" name="Title 5"/>
          <p:cNvSpPr txBox="1">
            <a:spLocks/>
          </p:cNvSpPr>
          <p:nvPr/>
        </p:nvSpPr>
        <p:spPr bwMode="auto">
          <a:xfrm>
            <a:off x="6268717" y="0"/>
            <a:ext cx="5913885" cy="1540042"/>
          </a:xfrm>
          <a:prstGeom prst="rect">
            <a:avLst/>
          </a:prstGeom>
          <a:solidFill>
            <a:srgbClr val="000000">
              <a:alpha val="50196"/>
            </a:srgbClr>
          </a:solidFill>
          <a:ln w="9525">
            <a:solidFill>
              <a:srgbClr val="000000"/>
            </a:solidFill>
            <a:miter lim="800000"/>
            <a:headEnd/>
            <a:tailEnd/>
          </a:ln>
        </p:spPr>
        <p:txBody>
          <a:bodyPr vert="horz" wrap="square" lIns="0" tIns="36000" rIns="36000" bIns="36000" numCol="1" anchor="ctr" anchorCtr="0" compatLnSpc="1">
            <a:prstTxWarp prst="textNoShape">
              <a:avLst/>
            </a:prstTxWarp>
            <a:normAutofit fontScale="77500" lnSpcReduction="20000"/>
          </a:bodyPr>
          <a:lstStyle>
            <a:lvl1pPr marL="221544" algn="l" rtl="0" eaLnBrk="1" fontAlgn="base" hangingPunct="1">
              <a:spcBef>
                <a:spcPct val="0"/>
              </a:spcBef>
              <a:spcAft>
                <a:spcPct val="0"/>
              </a:spcAft>
              <a:defRPr sz="3200" b="0" spc="-100" baseline="0">
                <a:solidFill>
                  <a:schemeClr val="tx1"/>
                </a:solidFill>
                <a:latin typeface="Bahnschrift SemiLight" panose="020B0502040204020203" pitchFamily="34"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a:lstStyle>
          <a:p>
            <a:pPr algn="r"/>
            <a:r>
              <a:rPr lang="en-GB" sz="4100" kern="0" dirty="0" smtClean="0">
                <a:solidFill>
                  <a:schemeClr val="tx1">
                    <a:lumMod val="85000"/>
                  </a:schemeClr>
                </a:solidFill>
              </a:rPr>
              <a:t>Demonstrating FCI’s capabilities</a:t>
            </a:r>
          </a:p>
          <a:p>
            <a:pPr algn="r">
              <a:spcBef>
                <a:spcPts val="600"/>
              </a:spcBef>
            </a:pPr>
            <a:r>
              <a:rPr lang="en-GB" sz="3100" kern="0" dirty="0" smtClean="0">
                <a:solidFill>
                  <a:schemeClr val="tx1">
                    <a:lumMod val="85000"/>
                  </a:schemeClr>
                </a:solidFill>
              </a:rPr>
              <a:t>Observing Fires in Sicily</a:t>
            </a:r>
          </a:p>
          <a:p>
            <a:pPr algn="r">
              <a:spcBef>
                <a:spcPts val="600"/>
              </a:spcBef>
            </a:pPr>
            <a:r>
              <a:rPr lang="en-GB" sz="3100" u="sng" kern="0" dirty="0" smtClean="0">
                <a:solidFill>
                  <a:schemeClr val="tx1">
                    <a:lumMod val="85000"/>
                  </a:schemeClr>
                </a:solidFill>
              </a:rPr>
              <a:t>Preliminary results</a:t>
            </a:r>
            <a:endParaRPr lang="en-GB" sz="3100" u="sng" kern="0" dirty="0">
              <a:solidFill>
                <a:schemeClr val="tx1">
                  <a:lumMod val="85000"/>
                </a:schemeClr>
              </a:solidFill>
            </a:endParaRPr>
          </a:p>
        </p:txBody>
      </p:sp>
      <p:pic>
        <p:nvPicPr>
          <p:cNvPr id="3" name="Picture 2"/>
          <p:cNvPicPr>
            <a:picLocks noChangeAspect="1"/>
          </p:cNvPicPr>
          <p:nvPr/>
        </p:nvPicPr>
        <p:blipFill rotWithShape="1">
          <a:blip r:embed="rId3"/>
          <a:srcRect r="4810"/>
          <a:stretch/>
        </p:blipFill>
        <p:spPr>
          <a:xfrm>
            <a:off x="273618" y="1352403"/>
            <a:ext cx="5270839" cy="1845733"/>
          </a:xfrm>
          <a:prstGeom prst="rect">
            <a:avLst/>
          </a:prstGeom>
          <a:solidFill>
            <a:srgbClr val="FFFFFF">
              <a:shade val="85000"/>
            </a:srgbClr>
          </a:solidFill>
          <a:ln w="952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9" name="Straight Arrow Connector 8"/>
          <p:cNvCxnSpPr/>
          <p:nvPr/>
        </p:nvCxnSpPr>
        <p:spPr bwMode="auto">
          <a:xfrm>
            <a:off x="2222501" y="1690914"/>
            <a:ext cx="339271" cy="674915"/>
          </a:xfrm>
          <a:prstGeom prst="straightConnector1">
            <a:avLst/>
          </a:prstGeom>
          <a:ln>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0042114"/>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0" indent="0"/>
            <a:r>
              <a:rPr lang="en-GB" dirty="0"/>
              <a:t>Application benefits FCI vs </a:t>
            </a:r>
            <a:r>
              <a:rPr lang="en-GB" dirty="0" smtClean="0"/>
              <a:t>SEVIRI – example 3 (Portugal aerial firefight)</a:t>
            </a:r>
            <a:endParaRPr lang="en-GB" dirty="0"/>
          </a:p>
        </p:txBody>
      </p:sp>
      <p:sp>
        <p:nvSpPr>
          <p:cNvPr id="6" name="Text Placeholder 2"/>
          <p:cNvSpPr>
            <a:spLocks noGrp="1"/>
          </p:cNvSpPr>
          <p:nvPr>
            <p:ph type="body" sz="quarter" idx="10"/>
          </p:nvPr>
        </p:nvSpPr>
        <p:spPr>
          <a:xfrm>
            <a:off x="564662" y="3075709"/>
            <a:ext cx="11627339" cy="3848740"/>
          </a:xfrm>
        </p:spPr>
        <p:txBody>
          <a:bodyPr>
            <a:noAutofit/>
          </a:bodyPr>
          <a:lstStyle/>
          <a:p>
            <a:pPr marL="0" indent="0">
              <a:buNone/>
            </a:pPr>
            <a:r>
              <a:rPr lang="en-GB" sz="2000" dirty="0" smtClean="0"/>
              <a:t>Focus on the advanced </a:t>
            </a:r>
            <a:r>
              <a:rPr lang="en-GB" sz="2000" dirty="0" smtClean="0">
                <a:solidFill>
                  <a:srgbClr val="00B050"/>
                </a:solidFill>
              </a:rPr>
              <a:t>spatial</a:t>
            </a:r>
            <a:r>
              <a:rPr lang="en-GB" sz="2000" dirty="0" smtClean="0"/>
              <a:t>, </a:t>
            </a:r>
            <a:r>
              <a:rPr lang="en-GB" sz="2000" dirty="0" smtClean="0">
                <a:solidFill>
                  <a:srgbClr val="00B050"/>
                </a:solidFill>
              </a:rPr>
              <a:t>spectral</a:t>
            </a:r>
            <a:r>
              <a:rPr lang="en-GB" sz="2000" dirty="0"/>
              <a:t> </a:t>
            </a:r>
            <a:r>
              <a:rPr lang="en-GB" sz="2000" dirty="0" smtClean="0"/>
              <a:t>and </a:t>
            </a:r>
            <a:r>
              <a:rPr lang="en-GB" sz="2000" dirty="0" smtClean="0">
                <a:solidFill>
                  <a:srgbClr val="00B050"/>
                </a:solidFill>
              </a:rPr>
              <a:t>radiometric</a:t>
            </a:r>
            <a:r>
              <a:rPr lang="en-GB" sz="2000" dirty="0" smtClean="0"/>
              <a:t> resolution of FCI:</a:t>
            </a:r>
            <a:endParaRPr lang="en-GB" sz="1400" dirty="0"/>
          </a:p>
          <a:p>
            <a:pPr lvl="1"/>
            <a:r>
              <a:rPr lang="en-GB" sz="1200" dirty="0" smtClean="0">
                <a:solidFill>
                  <a:srgbClr val="00B050"/>
                </a:solidFill>
              </a:rPr>
              <a:t>Spatial resolution </a:t>
            </a:r>
            <a:r>
              <a:rPr lang="en-GB" sz="1200" dirty="0" smtClean="0"/>
              <a:t>benefits:</a:t>
            </a:r>
          </a:p>
          <a:p>
            <a:pPr lvl="2"/>
            <a:r>
              <a:rPr lang="en-GB" sz="1100" dirty="0" smtClean="0"/>
              <a:t>the shape of the fires, fire fronts and burn scars</a:t>
            </a:r>
          </a:p>
          <a:p>
            <a:pPr lvl="2"/>
            <a:r>
              <a:rPr lang="en-GB" sz="1100" dirty="0" smtClean="0"/>
              <a:t>detection of smallest fires</a:t>
            </a:r>
          </a:p>
          <a:p>
            <a:pPr lvl="1"/>
            <a:r>
              <a:rPr lang="en-GB" sz="1200" dirty="0" smtClean="0">
                <a:solidFill>
                  <a:srgbClr val="00B050"/>
                </a:solidFill>
              </a:rPr>
              <a:t>Spectral </a:t>
            </a:r>
            <a:r>
              <a:rPr lang="en-GB" sz="1200" dirty="0">
                <a:solidFill>
                  <a:srgbClr val="00B050"/>
                </a:solidFill>
              </a:rPr>
              <a:t>resolution </a:t>
            </a:r>
            <a:r>
              <a:rPr lang="en-GB" sz="1200" dirty="0" smtClean="0"/>
              <a:t>benefits: </a:t>
            </a:r>
          </a:p>
          <a:p>
            <a:pPr lvl="2"/>
            <a:r>
              <a:rPr lang="en-GB" sz="1100" dirty="0" smtClean="0"/>
              <a:t>information about the fire intensity (indication of most active fires, </a:t>
            </a:r>
            <a:r>
              <a:rPr lang="en-GB" sz="1100" dirty="0" err="1" smtClean="0"/>
              <a:t>ie</a:t>
            </a:r>
            <a:r>
              <a:rPr lang="en-GB" sz="1100" dirty="0" smtClean="0"/>
              <a:t> fire fronts) with additional NIR 2.25 channel –&gt; Fire Temperature RGB</a:t>
            </a:r>
          </a:p>
          <a:p>
            <a:pPr lvl="2"/>
            <a:r>
              <a:rPr lang="en-GB" sz="1100" dirty="0" smtClean="0"/>
              <a:t>better smoke detection through additional VIS0.4 and VIS0.5 channels -&gt; True Colour RGB</a:t>
            </a:r>
          </a:p>
          <a:p>
            <a:pPr lvl="1"/>
            <a:r>
              <a:rPr lang="en-GB" sz="1200" dirty="0" smtClean="0">
                <a:solidFill>
                  <a:srgbClr val="00B050"/>
                </a:solidFill>
              </a:rPr>
              <a:t>Radiometric </a:t>
            </a:r>
            <a:r>
              <a:rPr lang="en-GB" sz="1200" dirty="0">
                <a:solidFill>
                  <a:srgbClr val="00B050"/>
                </a:solidFill>
              </a:rPr>
              <a:t>resolution </a:t>
            </a:r>
            <a:r>
              <a:rPr lang="en-GB" sz="1200" dirty="0"/>
              <a:t>benefits: </a:t>
            </a:r>
          </a:p>
          <a:p>
            <a:pPr lvl="2"/>
            <a:r>
              <a:rPr lang="en-GB" sz="1100" dirty="0" smtClean="0"/>
              <a:t>better fire intensity information –&gt; </a:t>
            </a:r>
            <a:r>
              <a:rPr lang="en-GB" sz="1100" dirty="0"/>
              <a:t>Fire Temperature </a:t>
            </a:r>
            <a:r>
              <a:rPr lang="en-GB" sz="1100" dirty="0" smtClean="0"/>
              <a:t>RGB</a:t>
            </a:r>
          </a:p>
          <a:p>
            <a:pPr lvl="1"/>
            <a:r>
              <a:rPr lang="en-GB" sz="1200" dirty="0">
                <a:solidFill>
                  <a:srgbClr val="00B050"/>
                </a:solidFill>
              </a:rPr>
              <a:t>Temporal resolution </a:t>
            </a:r>
            <a:r>
              <a:rPr lang="en-GB" sz="1200" dirty="0"/>
              <a:t>benefits:</a:t>
            </a:r>
          </a:p>
          <a:p>
            <a:pPr lvl="2"/>
            <a:r>
              <a:rPr lang="en-GB" sz="1100" dirty="0"/>
              <a:t>fire intensity dynamics (fires intensifying / diminishing)</a:t>
            </a:r>
          </a:p>
          <a:p>
            <a:pPr lvl="2"/>
            <a:r>
              <a:rPr lang="en-GB" sz="1100" dirty="0"/>
              <a:t>fire front dynamics (direction of fire spread / low level winds)</a:t>
            </a:r>
          </a:p>
          <a:p>
            <a:pPr lvl="2"/>
            <a:r>
              <a:rPr lang="en-GB" sz="1100" dirty="0"/>
              <a:t>fire initiation (quicker initial detection)</a:t>
            </a:r>
          </a:p>
          <a:p>
            <a:pPr lvl="2"/>
            <a:r>
              <a:rPr lang="en-GB" sz="1100" dirty="0"/>
              <a:t>smoke dynamics (smoke spread and thickness monitoring)</a:t>
            </a:r>
          </a:p>
          <a:p>
            <a:pPr lvl="2"/>
            <a:r>
              <a:rPr lang="en-GB" sz="1100" dirty="0"/>
              <a:t>wind dynamics (tracking the smoke and surrounding clouds advection (rate))</a:t>
            </a:r>
          </a:p>
          <a:p>
            <a:pPr lvl="2"/>
            <a:endParaRPr lang="en-GB" sz="1100" dirty="0"/>
          </a:p>
          <a:p>
            <a:pPr marL="0" indent="0">
              <a:buNone/>
            </a:pPr>
            <a:endParaRPr lang="en-GB" sz="1400" dirty="0"/>
          </a:p>
        </p:txBody>
      </p:sp>
      <p:sp>
        <p:nvSpPr>
          <p:cNvPr id="7" name="Text Placeholder 2"/>
          <p:cNvSpPr txBox="1">
            <a:spLocks/>
          </p:cNvSpPr>
          <p:nvPr/>
        </p:nvSpPr>
        <p:spPr bwMode="auto">
          <a:xfrm>
            <a:off x="564662" y="832845"/>
            <a:ext cx="11470980" cy="21478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28254" indent="-328254" algn="l" rtl="0" eaLnBrk="1" fontAlgn="base" hangingPunct="1">
              <a:spcBef>
                <a:spcPct val="20000"/>
              </a:spcBef>
              <a:spcAft>
                <a:spcPct val="0"/>
              </a:spcAft>
              <a:buFont typeface="Arial" pitchFamily="34" charset="0"/>
              <a:buChar char="•"/>
              <a:defRPr sz="3200" spc="-100" baseline="0">
                <a:solidFill>
                  <a:schemeClr val="tx2"/>
                </a:solidFill>
                <a:latin typeface="+mn-lt"/>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2800" spc="-100" baseline="0">
                <a:solidFill>
                  <a:schemeClr val="tx2"/>
                </a:solidFill>
                <a:latin typeface="+mn-lt"/>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2400" spc="-100" baseline="0">
                <a:solidFill>
                  <a:schemeClr val="tx2"/>
                </a:solidFill>
                <a:latin typeface="+mn-lt"/>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000" spc="-100" baseline="0">
                <a:solidFill>
                  <a:schemeClr val="tx2"/>
                </a:solidFill>
                <a:latin typeface="+mn-lt"/>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1800" spc="-100" baseline="0">
                <a:solidFill>
                  <a:schemeClr val="tx2"/>
                </a:solidFill>
                <a:latin typeface="+mn-lt"/>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pPr marL="0" indent="0">
              <a:buFont typeface="Arial" pitchFamily="34" charset="0"/>
              <a:buNone/>
            </a:pPr>
            <a:r>
              <a:rPr lang="en-GB" sz="2800" kern="0" dirty="0" smtClean="0"/>
              <a:t>Scenario: </a:t>
            </a:r>
            <a:r>
              <a:rPr lang="en-GB" sz="2800" b="0" kern="0" dirty="0" smtClean="0"/>
              <a:t>You are in charge of giving the flight routes and dump locations for aerial firefighting in your country? Based on SEVIRI data, think of the flight routs form the sea to the fires (avoiding smoke if possible), and locate the water dump locations (based on the location of most intense fires)?</a:t>
            </a:r>
            <a:endParaRPr lang="en-GB" sz="1400" b="0" kern="0" dirty="0" smtClean="0"/>
          </a:p>
          <a:p>
            <a:pPr marL="0" indent="0">
              <a:buFont typeface="Arial" pitchFamily="34" charset="0"/>
              <a:buNone/>
            </a:pPr>
            <a:endParaRPr lang="en-GB" sz="2000" b="0" kern="0" dirty="0"/>
          </a:p>
        </p:txBody>
      </p:sp>
    </p:spTree>
    <p:extLst>
      <p:ext uri="{BB962C8B-B14F-4D97-AF65-F5344CB8AC3E}">
        <p14:creationId xmlns:p14="http://schemas.microsoft.com/office/powerpoint/2010/main" val="2632338667"/>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3975" t="-1103" b="1980"/>
          <a:stretch/>
        </p:blipFill>
        <p:spPr>
          <a:xfrm>
            <a:off x="0" y="-98837"/>
            <a:ext cx="12192000" cy="7089049"/>
          </a:xfrm>
          <a:prstGeom prst="rect">
            <a:avLst/>
          </a:prstGeom>
        </p:spPr>
      </p:pic>
      <p:sp>
        <p:nvSpPr>
          <p:cNvPr id="11" name="TextBox 10"/>
          <p:cNvSpPr txBox="1"/>
          <p:nvPr/>
        </p:nvSpPr>
        <p:spPr>
          <a:xfrm>
            <a:off x="0" y="-1"/>
            <a:ext cx="4600940" cy="1846659"/>
          </a:xfrm>
          <a:prstGeom prst="rect">
            <a:avLst/>
          </a:prstGeom>
          <a:solidFill>
            <a:srgbClr val="000000">
              <a:alpha val="30196"/>
            </a:srgbClr>
          </a:solidFill>
          <a:ln>
            <a:solidFill>
              <a:srgbClr val="000000"/>
            </a:solidFill>
          </a:ln>
        </p:spPr>
        <p:txBody>
          <a:bodyPr wrap="none" rtlCol="0">
            <a:spAutoFit/>
          </a:bodyPr>
          <a:lstStyle/>
          <a:p>
            <a:r>
              <a:rPr lang="en-GB" sz="3200" b="0" kern="100" spc="-100" dirty="0" smtClean="0">
                <a:solidFill>
                  <a:schemeClr val="tx1">
                    <a:lumMod val="85000"/>
                  </a:schemeClr>
                </a:solidFill>
                <a:latin typeface="Bahnschrift Light" panose="020B0502040204020203" pitchFamily="34" charset="0"/>
                <a:ea typeface="Roboto" panose="02000000000000000000" pitchFamily="2" charset="0"/>
              </a:rPr>
              <a:t>SEVIRI Natural </a:t>
            </a:r>
            <a:r>
              <a:rPr lang="en-GB" sz="3200" b="0" kern="100" spc="-100" dirty="0" err="1" smtClean="0">
                <a:solidFill>
                  <a:schemeClr val="tx1">
                    <a:lumMod val="85000"/>
                  </a:schemeClr>
                </a:solidFill>
                <a:latin typeface="Bahnschrift Light" panose="020B0502040204020203" pitchFamily="34" charset="0"/>
                <a:ea typeface="Roboto" panose="02000000000000000000" pitchFamily="2" charset="0"/>
              </a:rPr>
              <a:t>Color</a:t>
            </a:r>
            <a:r>
              <a:rPr lang="en-GB" sz="3200" b="0" kern="100" spc="-100" dirty="0" smtClean="0">
                <a:solidFill>
                  <a:schemeClr val="tx1">
                    <a:lumMod val="85000"/>
                  </a:schemeClr>
                </a:solidFill>
                <a:latin typeface="Bahnschrift Light" panose="020B0502040204020203" pitchFamily="34" charset="0"/>
                <a:ea typeface="Roboto" panose="02000000000000000000" pitchFamily="2" charset="0"/>
              </a:rPr>
              <a:t> 3km</a:t>
            </a:r>
            <a:endParaRPr lang="en-GB" sz="3200" b="0" kern="100" spc="-100" dirty="0">
              <a:solidFill>
                <a:schemeClr val="tx1">
                  <a:lumMod val="85000"/>
                </a:schemeClr>
              </a:solidFill>
              <a:latin typeface="Bahnschrift Light" panose="020B0502040204020203" pitchFamily="34" charset="0"/>
              <a:ea typeface="Roboto" panose="02000000000000000000" pitchFamily="2" charset="0"/>
            </a:endParaRPr>
          </a:p>
          <a:p>
            <a:r>
              <a:rPr lang="en-GB" sz="3200" b="0" kern="100" spc="-100" dirty="0" smtClean="0">
                <a:solidFill>
                  <a:schemeClr val="tx1">
                    <a:lumMod val="85000"/>
                  </a:schemeClr>
                </a:solidFill>
                <a:latin typeface="Bahnschrift Light" panose="020B0502040204020203" pitchFamily="34" charset="0"/>
                <a:ea typeface="Roboto" panose="02000000000000000000" pitchFamily="2" charset="0"/>
              </a:rPr>
              <a:t>Fire Temperature 3km</a:t>
            </a:r>
            <a:endParaRPr lang="en-GB" sz="3200" b="0" kern="100" spc="-100" dirty="0">
              <a:solidFill>
                <a:schemeClr val="tx1">
                  <a:lumMod val="85000"/>
                </a:schemeClr>
              </a:solidFill>
              <a:latin typeface="Bahnschrift Light" panose="020B0502040204020203" pitchFamily="34" charset="0"/>
              <a:ea typeface="Roboto" panose="02000000000000000000" pitchFamily="2" charset="0"/>
            </a:endParaRPr>
          </a:p>
          <a:p>
            <a:r>
              <a:rPr lang="en-GB" sz="3200" b="0" kern="100" spc="-100" dirty="0" smtClean="0">
                <a:solidFill>
                  <a:schemeClr val="tx1">
                    <a:lumMod val="85000"/>
                  </a:schemeClr>
                </a:solidFill>
                <a:latin typeface="Bahnschrift Light" panose="020B0502040204020203" pitchFamily="34" charset="0"/>
                <a:ea typeface="Roboto" panose="02000000000000000000" pitchFamily="2" charset="0"/>
              </a:rPr>
              <a:t>(3.8µm)</a:t>
            </a:r>
          </a:p>
          <a:p>
            <a:r>
              <a:rPr lang="en-GB" sz="1800" b="0" kern="100" spc="-100" dirty="0" smtClean="0">
                <a:solidFill>
                  <a:schemeClr val="tx1">
                    <a:lumMod val="85000"/>
                  </a:schemeClr>
                </a:solidFill>
                <a:latin typeface="Bahnschrift Light" panose="020B0502040204020203" pitchFamily="34" charset="0"/>
                <a:ea typeface="Roboto" panose="02000000000000000000" pitchFamily="2" charset="0"/>
              </a:rPr>
              <a:t>05.08.2023 10:00 UTC</a:t>
            </a:r>
            <a:endParaRPr lang="en-GB" sz="1800" b="0" kern="100" spc="-100" dirty="0">
              <a:solidFill>
                <a:schemeClr val="tx1">
                  <a:lumMod val="85000"/>
                </a:schemeClr>
              </a:solidFill>
              <a:latin typeface="Bahnschrift Light" panose="020B0502040204020203" pitchFamily="34" charset="0"/>
              <a:ea typeface="Roboto" panose="02000000000000000000" pitchFamily="2" charset="0"/>
            </a:endParaRPr>
          </a:p>
        </p:txBody>
      </p:sp>
      <p:sp>
        <p:nvSpPr>
          <p:cNvPr id="12" name="TextBox 11"/>
          <p:cNvSpPr txBox="1"/>
          <p:nvPr/>
        </p:nvSpPr>
        <p:spPr>
          <a:xfrm>
            <a:off x="8829675" y="219075"/>
            <a:ext cx="2762250" cy="954107"/>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2800" b="0" kern="100" spc="-100" dirty="0" smtClean="0">
                <a:solidFill>
                  <a:schemeClr val="tx2"/>
                </a:solidFill>
                <a:latin typeface="Bahnschrift Light" panose="020B0502040204020203" pitchFamily="34" charset="0"/>
                <a:ea typeface="Roboto" panose="02000000000000000000" pitchFamily="2" charset="0"/>
              </a:rPr>
              <a:t>MSG-SEVIRI</a:t>
            </a:r>
          </a:p>
          <a:p>
            <a:r>
              <a:rPr lang="en-GB" sz="2800" b="0" kern="100" spc="-100" dirty="0" smtClean="0">
                <a:solidFill>
                  <a:schemeClr val="tx2"/>
                </a:solidFill>
                <a:latin typeface="Bahnschrift Light" panose="020B0502040204020203" pitchFamily="34" charset="0"/>
                <a:ea typeface="Roboto" panose="02000000000000000000" pitchFamily="2" charset="0"/>
              </a:rPr>
              <a:t>For comparison</a:t>
            </a:r>
          </a:p>
        </p:txBody>
      </p:sp>
      <p:cxnSp>
        <p:nvCxnSpPr>
          <p:cNvPr id="6" name="Straight Arrow Connector 5"/>
          <p:cNvCxnSpPr/>
          <p:nvPr/>
        </p:nvCxnSpPr>
        <p:spPr bwMode="auto">
          <a:xfrm>
            <a:off x="8746633" y="2602599"/>
            <a:ext cx="1378194" cy="463794"/>
          </a:xfrm>
          <a:prstGeom prst="straightConnector1">
            <a:avLst/>
          </a:prstGeom>
          <a:ln>
            <a:headEnd type="none" w="med" len="med"/>
            <a:tailEnd type="triangle"/>
          </a:ln>
        </p:spPr>
        <p:style>
          <a:lnRef idx="2">
            <a:schemeClr val="accent6"/>
          </a:lnRef>
          <a:fillRef idx="0">
            <a:schemeClr val="accent6"/>
          </a:fillRef>
          <a:effectRef idx="1">
            <a:schemeClr val="accent6"/>
          </a:effectRef>
          <a:fontRef idx="minor">
            <a:schemeClr val="tx1"/>
          </a:fontRef>
        </p:style>
      </p:cxnSp>
      <p:sp>
        <p:nvSpPr>
          <p:cNvPr id="7" name="TextBox 6"/>
          <p:cNvSpPr txBox="1"/>
          <p:nvPr/>
        </p:nvSpPr>
        <p:spPr>
          <a:xfrm>
            <a:off x="2290380" y="3352770"/>
            <a:ext cx="1006631" cy="400110"/>
          </a:xfrm>
          <a:prstGeom prst="rect">
            <a:avLst/>
          </a:prstGeom>
          <a:noFill/>
        </p:spPr>
        <p:txBody>
          <a:bodyPr wrap="square" rtlCol="0">
            <a:spAutoFit/>
          </a:bodyPr>
          <a:lstStyle/>
          <a:p>
            <a:r>
              <a:rPr lang="en-GB" sz="2000" b="0" kern="100" spc="-100" dirty="0" smtClean="0">
                <a:solidFill>
                  <a:srgbClr val="FFFFFF"/>
                </a:solidFill>
                <a:latin typeface="Bahnschrift Light" panose="020B0502040204020203" pitchFamily="34" charset="0"/>
                <a:ea typeface="Roboto" panose="02000000000000000000" pitchFamily="2" charset="0"/>
              </a:rPr>
              <a:t>Smoke?</a:t>
            </a:r>
          </a:p>
        </p:txBody>
      </p:sp>
      <p:sp>
        <p:nvSpPr>
          <p:cNvPr id="14" name="TextBox 13"/>
          <p:cNvSpPr txBox="1"/>
          <p:nvPr/>
        </p:nvSpPr>
        <p:spPr>
          <a:xfrm>
            <a:off x="7531917" y="1973252"/>
            <a:ext cx="1876710" cy="707886"/>
          </a:xfrm>
          <a:prstGeom prst="rect">
            <a:avLst/>
          </a:prstGeom>
          <a:noFill/>
        </p:spPr>
        <p:txBody>
          <a:bodyPr wrap="square" rtlCol="0">
            <a:spAutoFit/>
          </a:bodyPr>
          <a:lstStyle/>
          <a:p>
            <a:r>
              <a:rPr lang="en-GB" sz="2000" b="0" kern="100" spc="-100" dirty="0" smtClean="0">
                <a:solidFill>
                  <a:srgbClr val="FFFFFF"/>
                </a:solidFill>
                <a:latin typeface="Bahnschrift Light" panose="020B0502040204020203" pitchFamily="34" charset="0"/>
                <a:ea typeface="Roboto" panose="02000000000000000000" pitchFamily="2" charset="0"/>
              </a:rPr>
              <a:t>Intense fires at the core?</a:t>
            </a:r>
          </a:p>
        </p:txBody>
      </p:sp>
    </p:spTree>
    <p:extLst>
      <p:ext uri="{BB962C8B-B14F-4D97-AF65-F5344CB8AC3E}">
        <p14:creationId xmlns:p14="http://schemas.microsoft.com/office/powerpoint/2010/main" val="3263008853"/>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0" indent="0"/>
            <a:r>
              <a:rPr lang="en-GB" dirty="0"/>
              <a:t>Application benefits FCI vs </a:t>
            </a:r>
            <a:r>
              <a:rPr lang="en-GB" dirty="0" smtClean="0"/>
              <a:t>SEVIRI – example 4 (Botswana fire front)</a:t>
            </a:r>
            <a:endParaRPr lang="en-GB" dirty="0"/>
          </a:p>
        </p:txBody>
      </p:sp>
      <p:sp>
        <p:nvSpPr>
          <p:cNvPr id="6" name="Text Placeholder 2"/>
          <p:cNvSpPr>
            <a:spLocks noGrp="1"/>
          </p:cNvSpPr>
          <p:nvPr>
            <p:ph type="body" sz="quarter" idx="10"/>
          </p:nvPr>
        </p:nvSpPr>
        <p:spPr>
          <a:xfrm>
            <a:off x="564662" y="3075709"/>
            <a:ext cx="11627339" cy="3848740"/>
          </a:xfrm>
        </p:spPr>
        <p:txBody>
          <a:bodyPr>
            <a:noAutofit/>
          </a:bodyPr>
          <a:lstStyle/>
          <a:p>
            <a:pPr marL="0" indent="0">
              <a:buNone/>
            </a:pPr>
            <a:r>
              <a:rPr lang="en-GB" sz="2000" dirty="0" smtClean="0"/>
              <a:t>Focus on the advanced </a:t>
            </a:r>
            <a:r>
              <a:rPr lang="en-GB" sz="2000" dirty="0" smtClean="0">
                <a:solidFill>
                  <a:srgbClr val="00B050"/>
                </a:solidFill>
              </a:rPr>
              <a:t>spatial</a:t>
            </a:r>
            <a:r>
              <a:rPr lang="en-GB" sz="2000" dirty="0" smtClean="0"/>
              <a:t>, </a:t>
            </a:r>
            <a:r>
              <a:rPr lang="en-GB" sz="2000" dirty="0" smtClean="0">
                <a:solidFill>
                  <a:srgbClr val="00B050"/>
                </a:solidFill>
              </a:rPr>
              <a:t>spectral</a:t>
            </a:r>
            <a:r>
              <a:rPr lang="en-GB" sz="2000" dirty="0"/>
              <a:t> </a:t>
            </a:r>
            <a:r>
              <a:rPr lang="en-GB" sz="2000" dirty="0" smtClean="0"/>
              <a:t>and </a:t>
            </a:r>
            <a:r>
              <a:rPr lang="en-GB" sz="2000" dirty="0" smtClean="0">
                <a:solidFill>
                  <a:srgbClr val="00B050"/>
                </a:solidFill>
              </a:rPr>
              <a:t>radiometric</a:t>
            </a:r>
            <a:r>
              <a:rPr lang="en-GB" sz="2000" dirty="0" smtClean="0"/>
              <a:t> resolution of FCI:</a:t>
            </a:r>
            <a:endParaRPr lang="en-GB" sz="1400" dirty="0"/>
          </a:p>
          <a:p>
            <a:pPr lvl="1"/>
            <a:r>
              <a:rPr lang="en-GB" sz="1200" dirty="0" smtClean="0">
                <a:solidFill>
                  <a:srgbClr val="00B050"/>
                </a:solidFill>
              </a:rPr>
              <a:t>Spatial resolution </a:t>
            </a:r>
            <a:r>
              <a:rPr lang="en-GB" sz="1200" dirty="0" smtClean="0"/>
              <a:t>benefits:</a:t>
            </a:r>
          </a:p>
          <a:p>
            <a:pPr lvl="2"/>
            <a:r>
              <a:rPr lang="en-GB" sz="1100" dirty="0" smtClean="0"/>
              <a:t>the shape of the fires, fire fronts and burn scars</a:t>
            </a:r>
          </a:p>
          <a:p>
            <a:pPr lvl="2"/>
            <a:r>
              <a:rPr lang="en-GB" sz="1100" dirty="0" smtClean="0"/>
              <a:t>detection of smallest fires</a:t>
            </a:r>
          </a:p>
          <a:p>
            <a:pPr lvl="1"/>
            <a:r>
              <a:rPr lang="en-GB" sz="1200" dirty="0" smtClean="0">
                <a:solidFill>
                  <a:srgbClr val="00B050"/>
                </a:solidFill>
              </a:rPr>
              <a:t>Spectral </a:t>
            </a:r>
            <a:r>
              <a:rPr lang="en-GB" sz="1200" dirty="0">
                <a:solidFill>
                  <a:srgbClr val="00B050"/>
                </a:solidFill>
              </a:rPr>
              <a:t>resolution </a:t>
            </a:r>
            <a:r>
              <a:rPr lang="en-GB" sz="1200" dirty="0" smtClean="0"/>
              <a:t>benefits: </a:t>
            </a:r>
          </a:p>
          <a:p>
            <a:pPr lvl="2"/>
            <a:r>
              <a:rPr lang="en-GB" sz="1100" dirty="0" smtClean="0"/>
              <a:t>information about the fire intensity (indication of most active fires, </a:t>
            </a:r>
            <a:r>
              <a:rPr lang="en-GB" sz="1100" dirty="0" err="1" smtClean="0"/>
              <a:t>ie</a:t>
            </a:r>
            <a:r>
              <a:rPr lang="en-GB" sz="1100" dirty="0" smtClean="0"/>
              <a:t> fire fronts) with additional NIR 2.25 channel –&gt; Fire Temperature RGB</a:t>
            </a:r>
          </a:p>
          <a:p>
            <a:pPr lvl="2"/>
            <a:r>
              <a:rPr lang="en-GB" sz="1100" dirty="0" smtClean="0"/>
              <a:t>better smoke detection through additional VIS0.4 and VIS0.5 channels -&gt; True Colour RGB</a:t>
            </a:r>
          </a:p>
          <a:p>
            <a:pPr lvl="1"/>
            <a:r>
              <a:rPr lang="en-GB" sz="1200" dirty="0" smtClean="0">
                <a:solidFill>
                  <a:srgbClr val="00B050"/>
                </a:solidFill>
              </a:rPr>
              <a:t>Radiometric </a:t>
            </a:r>
            <a:r>
              <a:rPr lang="en-GB" sz="1200" dirty="0">
                <a:solidFill>
                  <a:srgbClr val="00B050"/>
                </a:solidFill>
              </a:rPr>
              <a:t>resolution </a:t>
            </a:r>
            <a:r>
              <a:rPr lang="en-GB" sz="1200" dirty="0"/>
              <a:t>benefits: </a:t>
            </a:r>
          </a:p>
          <a:p>
            <a:pPr lvl="2"/>
            <a:r>
              <a:rPr lang="en-GB" sz="1100" dirty="0" smtClean="0"/>
              <a:t>better fire intensity information –&gt; </a:t>
            </a:r>
            <a:r>
              <a:rPr lang="en-GB" sz="1100" dirty="0"/>
              <a:t>Fire Temperature </a:t>
            </a:r>
            <a:r>
              <a:rPr lang="en-GB" sz="1100" dirty="0" smtClean="0"/>
              <a:t>RGB</a:t>
            </a:r>
          </a:p>
          <a:p>
            <a:pPr lvl="1"/>
            <a:r>
              <a:rPr lang="en-GB" sz="1200" dirty="0">
                <a:solidFill>
                  <a:srgbClr val="00B050"/>
                </a:solidFill>
              </a:rPr>
              <a:t>Temporal resolution </a:t>
            </a:r>
            <a:r>
              <a:rPr lang="en-GB" sz="1200" dirty="0"/>
              <a:t>benefits:</a:t>
            </a:r>
          </a:p>
          <a:p>
            <a:pPr lvl="2"/>
            <a:r>
              <a:rPr lang="en-GB" sz="1100" dirty="0"/>
              <a:t>fire intensity dynamics (fires intensifying / diminishing)</a:t>
            </a:r>
          </a:p>
          <a:p>
            <a:pPr lvl="2"/>
            <a:r>
              <a:rPr lang="en-GB" sz="1100" dirty="0"/>
              <a:t>fire front dynamics (direction of fire spread / low level winds)</a:t>
            </a:r>
          </a:p>
          <a:p>
            <a:pPr lvl="2"/>
            <a:r>
              <a:rPr lang="en-GB" sz="1100" dirty="0"/>
              <a:t>fire initiation (quicker initial detection)</a:t>
            </a:r>
          </a:p>
          <a:p>
            <a:pPr lvl="2"/>
            <a:r>
              <a:rPr lang="en-GB" sz="1100" dirty="0"/>
              <a:t>smoke dynamics (smoke spread and thickness monitoring)</a:t>
            </a:r>
          </a:p>
          <a:p>
            <a:pPr lvl="2"/>
            <a:r>
              <a:rPr lang="en-GB" sz="1100" dirty="0"/>
              <a:t>wind dynamics (tracking the smoke and surrounding clouds advection (rate))</a:t>
            </a:r>
          </a:p>
          <a:p>
            <a:pPr lvl="2"/>
            <a:endParaRPr lang="en-GB" sz="1100" dirty="0"/>
          </a:p>
          <a:p>
            <a:pPr marL="0" indent="0">
              <a:buNone/>
            </a:pPr>
            <a:endParaRPr lang="en-GB" sz="1400" dirty="0"/>
          </a:p>
        </p:txBody>
      </p:sp>
      <p:sp>
        <p:nvSpPr>
          <p:cNvPr id="7" name="Text Placeholder 2"/>
          <p:cNvSpPr txBox="1">
            <a:spLocks/>
          </p:cNvSpPr>
          <p:nvPr/>
        </p:nvSpPr>
        <p:spPr bwMode="auto">
          <a:xfrm>
            <a:off x="564662" y="832845"/>
            <a:ext cx="11470980" cy="21478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28254" indent="-328254" algn="l" rtl="0" eaLnBrk="1" fontAlgn="base" hangingPunct="1">
              <a:spcBef>
                <a:spcPct val="20000"/>
              </a:spcBef>
              <a:spcAft>
                <a:spcPct val="0"/>
              </a:spcAft>
              <a:buFont typeface="Arial" pitchFamily="34" charset="0"/>
              <a:buChar char="•"/>
              <a:defRPr sz="3200" spc="-100" baseline="0">
                <a:solidFill>
                  <a:schemeClr val="tx2"/>
                </a:solidFill>
                <a:latin typeface="+mn-lt"/>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2800" spc="-100" baseline="0">
                <a:solidFill>
                  <a:schemeClr val="tx2"/>
                </a:solidFill>
                <a:latin typeface="+mn-lt"/>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2400" spc="-100" baseline="0">
                <a:solidFill>
                  <a:schemeClr val="tx2"/>
                </a:solidFill>
                <a:latin typeface="+mn-lt"/>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000" spc="-100" baseline="0">
                <a:solidFill>
                  <a:schemeClr val="tx2"/>
                </a:solidFill>
                <a:latin typeface="+mn-lt"/>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1800" spc="-100" baseline="0">
                <a:solidFill>
                  <a:schemeClr val="tx2"/>
                </a:solidFill>
                <a:latin typeface="+mn-lt"/>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pPr marL="0" indent="0">
              <a:buFont typeface="Arial" pitchFamily="34" charset="0"/>
              <a:buNone/>
            </a:pPr>
            <a:r>
              <a:rPr lang="en-GB" sz="2800" kern="0" dirty="0" smtClean="0"/>
              <a:t>Scenario: </a:t>
            </a:r>
            <a:r>
              <a:rPr lang="en-GB" sz="2800" b="0" kern="0" dirty="0" smtClean="0"/>
              <a:t>You need to send ground troops to clear the vegetation in front of the fires to stop its spread. Based on one SEVIRI image available, where would you send firefighters, to which side of the fire? </a:t>
            </a:r>
            <a:endParaRPr lang="en-GB" sz="1400" b="0" kern="0" dirty="0" smtClean="0"/>
          </a:p>
          <a:p>
            <a:pPr marL="0" indent="0">
              <a:buFont typeface="Arial" pitchFamily="34" charset="0"/>
              <a:buNone/>
            </a:pPr>
            <a:endParaRPr lang="en-GB" sz="2000" b="0" kern="0" dirty="0"/>
          </a:p>
        </p:txBody>
      </p:sp>
    </p:spTree>
    <p:extLst>
      <p:ext uri="{BB962C8B-B14F-4D97-AF65-F5344CB8AC3E}">
        <p14:creationId xmlns:p14="http://schemas.microsoft.com/office/powerpoint/2010/main" val="1070563835"/>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3972"/>
          <a:stretch/>
        </p:blipFill>
        <p:spPr>
          <a:xfrm>
            <a:off x="2" y="1"/>
            <a:ext cx="12192000" cy="6883400"/>
          </a:xfrm>
          <a:prstGeom prst="rect">
            <a:avLst/>
          </a:prstGeom>
        </p:spPr>
      </p:pic>
      <p:sp>
        <p:nvSpPr>
          <p:cNvPr id="8" name="TextBox 7"/>
          <p:cNvSpPr txBox="1"/>
          <p:nvPr/>
        </p:nvSpPr>
        <p:spPr>
          <a:xfrm>
            <a:off x="2" y="0"/>
            <a:ext cx="4950370" cy="1692771"/>
          </a:xfrm>
          <a:prstGeom prst="rect">
            <a:avLst/>
          </a:prstGeom>
          <a:solidFill>
            <a:srgbClr val="000000">
              <a:alpha val="30196"/>
            </a:srgbClr>
          </a:solidFill>
          <a:ln>
            <a:solidFill>
              <a:srgbClr val="000000"/>
            </a:solidFill>
          </a:ln>
        </p:spPr>
        <p:txBody>
          <a:bodyPr wrap="square" rtlCol="0">
            <a:spAutoFit/>
          </a:bodyPr>
          <a:lstStyle/>
          <a:p>
            <a:r>
              <a:rPr lang="en-GB" sz="2800" b="0" kern="100" spc="-100" dirty="0" smtClean="0">
                <a:solidFill>
                  <a:schemeClr val="tx1">
                    <a:lumMod val="85000"/>
                  </a:schemeClr>
                </a:solidFill>
                <a:latin typeface="Bahnschrift Light" panose="020B0502040204020203" pitchFamily="34" charset="0"/>
                <a:ea typeface="Roboto" panose="02000000000000000000" pitchFamily="2" charset="0"/>
              </a:rPr>
              <a:t>SEVIRI Natural </a:t>
            </a:r>
            <a:r>
              <a:rPr lang="en-GB" sz="2800" b="0" kern="100" spc="-100" dirty="0" err="1" smtClean="0">
                <a:solidFill>
                  <a:schemeClr val="tx1">
                    <a:lumMod val="85000"/>
                  </a:schemeClr>
                </a:solidFill>
                <a:latin typeface="Bahnschrift Light" panose="020B0502040204020203" pitchFamily="34" charset="0"/>
                <a:ea typeface="Roboto" panose="02000000000000000000" pitchFamily="2" charset="0"/>
              </a:rPr>
              <a:t>color</a:t>
            </a:r>
            <a:r>
              <a:rPr lang="en-GB" sz="2800" b="0" kern="100" spc="-100" dirty="0" smtClean="0">
                <a:solidFill>
                  <a:schemeClr val="tx1">
                    <a:lumMod val="85000"/>
                  </a:schemeClr>
                </a:solidFill>
                <a:latin typeface="Bahnschrift Light" panose="020B0502040204020203" pitchFamily="34" charset="0"/>
                <a:ea typeface="Roboto" panose="02000000000000000000" pitchFamily="2" charset="0"/>
              </a:rPr>
              <a:t> 3km</a:t>
            </a:r>
          </a:p>
          <a:p>
            <a:r>
              <a:rPr lang="en-GB" sz="2800" b="0" kern="100" spc="-100" dirty="0" smtClean="0">
                <a:solidFill>
                  <a:schemeClr val="tx1">
                    <a:lumMod val="85000"/>
                  </a:schemeClr>
                </a:solidFill>
                <a:latin typeface="Bahnschrift Light" panose="020B0502040204020203" pitchFamily="34" charset="0"/>
                <a:ea typeface="Roboto" panose="02000000000000000000" pitchFamily="2" charset="0"/>
              </a:rPr>
              <a:t>Fire Temperature 3km</a:t>
            </a:r>
          </a:p>
          <a:p>
            <a:r>
              <a:rPr lang="en-GB" sz="2800" b="0" kern="100" spc="-100" dirty="0" smtClean="0">
                <a:solidFill>
                  <a:schemeClr val="tx1">
                    <a:lumMod val="85000"/>
                  </a:schemeClr>
                </a:solidFill>
                <a:latin typeface="Bahnschrift Light" panose="020B0502040204020203" pitchFamily="34" charset="0"/>
                <a:ea typeface="Roboto" panose="02000000000000000000" pitchFamily="2" charset="0"/>
              </a:rPr>
              <a:t>(3.8µm)</a:t>
            </a:r>
          </a:p>
          <a:p>
            <a:r>
              <a:rPr lang="en-GB" sz="1800" b="0" kern="100" spc="-100" dirty="0" smtClean="0">
                <a:solidFill>
                  <a:schemeClr val="tx1">
                    <a:lumMod val="85000"/>
                  </a:schemeClr>
                </a:solidFill>
                <a:latin typeface="Bahnschrift Light" panose="020B0502040204020203" pitchFamily="34" charset="0"/>
                <a:ea typeface="Roboto" panose="02000000000000000000" pitchFamily="2" charset="0"/>
              </a:rPr>
              <a:t>18.03.2023 15:45 UTC</a:t>
            </a:r>
            <a:endParaRPr lang="en-GB" sz="1800" b="0" kern="100" spc="-100" dirty="0">
              <a:solidFill>
                <a:schemeClr val="tx1">
                  <a:lumMod val="85000"/>
                </a:schemeClr>
              </a:solidFill>
              <a:latin typeface="Bahnschrift Light" panose="020B0502040204020203" pitchFamily="34" charset="0"/>
              <a:ea typeface="Roboto" panose="02000000000000000000" pitchFamily="2" charset="0"/>
            </a:endParaRPr>
          </a:p>
        </p:txBody>
      </p:sp>
      <p:sp>
        <p:nvSpPr>
          <p:cNvPr id="7" name="Title 5"/>
          <p:cNvSpPr txBox="1">
            <a:spLocks/>
          </p:cNvSpPr>
          <p:nvPr/>
        </p:nvSpPr>
        <p:spPr bwMode="auto">
          <a:xfrm>
            <a:off x="7378262" y="0"/>
            <a:ext cx="4804340" cy="1097279"/>
          </a:xfrm>
          <a:prstGeom prst="rect">
            <a:avLst/>
          </a:prstGeom>
          <a:solidFill>
            <a:srgbClr val="000000">
              <a:alpha val="50196"/>
            </a:srgbClr>
          </a:solidFill>
          <a:ln w="9525">
            <a:solidFill>
              <a:srgbClr val="000000"/>
            </a:solidFill>
            <a:miter lim="800000"/>
            <a:headEnd/>
            <a:tailEnd/>
          </a:ln>
        </p:spPr>
        <p:txBody>
          <a:bodyPr vert="horz" wrap="square" lIns="0" tIns="36000" rIns="36000" bIns="36000" numCol="1" anchor="ctr" anchorCtr="0" compatLnSpc="1">
            <a:prstTxWarp prst="textNoShape">
              <a:avLst/>
            </a:prstTxWarp>
            <a:normAutofit fontScale="85000" lnSpcReduction="20000"/>
          </a:bodyPr>
          <a:lstStyle>
            <a:lvl1pPr marL="221544" algn="l" rtl="0" eaLnBrk="1" fontAlgn="base" hangingPunct="1">
              <a:spcBef>
                <a:spcPct val="0"/>
              </a:spcBef>
              <a:spcAft>
                <a:spcPct val="0"/>
              </a:spcAft>
              <a:defRPr sz="3200" b="0" spc="-100" baseline="0">
                <a:solidFill>
                  <a:schemeClr val="tx1"/>
                </a:solidFill>
                <a:latin typeface="Bahnschrift SemiLight" panose="020B0502040204020203" pitchFamily="34"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a:lstStyle>
          <a:p>
            <a:pPr algn="r"/>
            <a:r>
              <a:rPr lang="en-GB" kern="0" dirty="0" smtClean="0">
                <a:solidFill>
                  <a:schemeClr val="tx1">
                    <a:lumMod val="85000"/>
                  </a:schemeClr>
                </a:solidFill>
              </a:rPr>
              <a:t>Demonstrating FCI’s capabilities</a:t>
            </a:r>
          </a:p>
          <a:p>
            <a:pPr algn="r">
              <a:spcBef>
                <a:spcPts val="600"/>
              </a:spcBef>
            </a:pPr>
            <a:r>
              <a:rPr lang="en-GB" sz="2400" kern="0" dirty="0" smtClean="0">
                <a:solidFill>
                  <a:schemeClr val="tx1">
                    <a:lumMod val="85000"/>
                  </a:schemeClr>
                </a:solidFill>
              </a:rPr>
              <a:t>Observing fires in the sub-Saharan region</a:t>
            </a:r>
          </a:p>
          <a:p>
            <a:pPr algn="r">
              <a:spcBef>
                <a:spcPts val="600"/>
              </a:spcBef>
            </a:pPr>
            <a:r>
              <a:rPr lang="en-GB" sz="2400" u="sng" kern="0" dirty="0" smtClean="0">
                <a:solidFill>
                  <a:schemeClr val="tx1">
                    <a:lumMod val="85000"/>
                  </a:schemeClr>
                </a:solidFill>
              </a:rPr>
              <a:t>Preliminary results</a:t>
            </a:r>
            <a:endParaRPr lang="en-GB" sz="2400" u="sng" kern="0" dirty="0">
              <a:solidFill>
                <a:schemeClr val="tx1">
                  <a:lumMod val="85000"/>
                </a:schemeClr>
              </a:solidFill>
            </a:endParaRPr>
          </a:p>
        </p:txBody>
      </p:sp>
    </p:spTree>
    <p:extLst>
      <p:ext uri="{BB962C8B-B14F-4D97-AF65-F5344CB8AC3E}">
        <p14:creationId xmlns:p14="http://schemas.microsoft.com/office/powerpoint/2010/main" val="2492091573"/>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r>
              <a:rPr lang="en-GB" dirty="0"/>
              <a:t>Application benefits FCI vs </a:t>
            </a:r>
            <a:r>
              <a:rPr lang="en-GB" dirty="0" smtClean="0"/>
              <a:t>SEVIRI – example 7 (Tenerife fire alert)</a:t>
            </a:r>
            <a:endParaRPr lang="en-GB" dirty="0"/>
          </a:p>
        </p:txBody>
      </p:sp>
      <p:sp>
        <p:nvSpPr>
          <p:cNvPr id="5" name="Text Placeholder 2"/>
          <p:cNvSpPr>
            <a:spLocks noGrp="1"/>
          </p:cNvSpPr>
          <p:nvPr>
            <p:ph type="body" sz="quarter" idx="10"/>
          </p:nvPr>
        </p:nvSpPr>
        <p:spPr>
          <a:xfrm>
            <a:off x="564662" y="3075709"/>
            <a:ext cx="11627339" cy="3848740"/>
          </a:xfrm>
        </p:spPr>
        <p:txBody>
          <a:bodyPr>
            <a:noAutofit/>
          </a:bodyPr>
          <a:lstStyle/>
          <a:p>
            <a:pPr marL="0" indent="0">
              <a:buNone/>
            </a:pPr>
            <a:r>
              <a:rPr lang="en-GB" sz="2000" dirty="0" smtClean="0"/>
              <a:t>Focus on the advanced </a:t>
            </a:r>
            <a:r>
              <a:rPr lang="en-GB" sz="2000" dirty="0" smtClean="0">
                <a:solidFill>
                  <a:srgbClr val="00B050"/>
                </a:solidFill>
              </a:rPr>
              <a:t>spatial </a:t>
            </a:r>
            <a:r>
              <a:rPr lang="en-GB" sz="2000" dirty="0" smtClean="0"/>
              <a:t>and </a:t>
            </a:r>
            <a:r>
              <a:rPr lang="en-GB" sz="2000" dirty="0" smtClean="0">
                <a:solidFill>
                  <a:srgbClr val="00B050"/>
                </a:solidFill>
              </a:rPr>
              <a:t>temporal</a:t>
            </a:r>
            <a:r>
              <a:rPr lang="en-GB" sz="2000" dirty="0" smtClean="0"/>
              <a:t> resolution of FCI:</a:t>
            </a:r>
            <a:endParaRPr lang="en-GB" sz="1400" dirty="0"/>
          </a:p>
          <a:p>
            <a:pPr lvl="1"/>
            <a:r>
              <a:rPr lang="en-GB" sz="1200" dirty="0" smtClean="0">
                <a:solidFill>
                  <a:srgbClr val="00B050"/>
                </a:solidFill>
              </a:rPr>
              <a:t>Spatial resolution </a:t>
            </a:r>
            <a:r>
              <a:rPr lang="en-GB" sz="1200" dirty="0" smtClean="0"/>
              <a:t>benefits:</a:t>
            </a:r>
          </a:p>
          <a:p>
            <a:pPr lvl="2"/>
            <a:r>
              <a:rPr lang="en-GB" sz="1100" dirty="0" smtClean="0"/>
              <a:t>the shape of the fires, fire fronts and burn scars</a:t>
            </a:r>
          </a:p>
          <a:p>
            <a:pPr lvl="2"/>
            <a:r>
              <a:rPr lang="en-GB" sz="1100" dirty="0" smtClean="0"/>
              <a:t>detection of smallest fires</a:t>
            </a:r>
          </a:p>
          <a:p>
            <a:pPr lvl="1"/>
            <a:r>
              <a:rPr lang="en-GB" sz="1200" dirty="0" smtClean="0">
                <a:solidFill>
                  <a:srgbClr val="00B050"/>
                </a:solidFill>
              </a:rPr>
              <a:t>Temporal </a:t>
            </a:r>
            <a:r>
              <a:rPr lang="en-GB" sz="1200" dirty="0">
                <a:solidFill>
                  <a:srgbClr val="00B050"/>
                </a:solidFill>
              </a:rPr>
              <a:t>resolution </a:t>
            </a:r>
            <a:r>
              <a:rPr lang="en-GB" sz="1200" dirty="0"/>
              <a:t>benefits:</a:t>
            </a:r>
          </a:p>
          <a:p>
            <a:pPr lvl="2"/>
            <a:r>
              <a:rPr lang="en-GB" sz="1100" dirty="0"/>
              <a:t>fire intensity dynamics (fires intensifying / diminishing)</a:t>
            </a:r>
          </a:p>
          <a:p>
            <a:pPr lvl="2"/>
            <a:r>
              <a:rPr lang="en-GB" sz="1100" dirty="0"/>
              <a:t>fire front dynamics (direction of fire spread / low level winds)</a:t>
            </a:r>
          </a:p>
          <a:p>
            <a:pPr lvl="2"/>
            <a:r>
              <a:rPr lang="en-GB" sz="1100" dirty="0"/>
              <a:t>fire initiation (quicker initial detection)</a:t>
            </a:r>
          </a:p>
          <a:p>
            <a:pPr lvl="2"/>
            <a:r>
              <a:rPr lang="en-GB" sz="1100" dirty="0"/>
              <a:t>smoke dynamics (smoke spread and thickness monitoring)</a:t>
            </a:r>
          </a:p>
          <a:p>
            <a:pPr lvl="2"/>
            <a:r>
              <a:rPr lang="en-GB" sz="1100" dirty="0"/>
              <a:t>wind dynamics (tracking the smoke and surrounding clouds advection (rate))</a:t>
            </a:r>
          </a:p>
          <a:p>
            <a:pPr lvl="2"/>
            <a:endParaRPr lang="en-GB" sz="1100" dirty="0"/>
          </a:p>
          <a:p>
            <a:pPr marL="0" indent="0">
              <a:buNone/>
            </a:pPr>
            <a:endParaRPr lang="en-GB" sz="1400" dirty="0"/>
          </a:p>
        </p:txBody>
      </p:sp>
      <p:sp>
        <p:nvSpPr>
          <p:cNvPr id="6" name="Text Placeholder 2"/>
          <p:cNvSpPr txBox="1">
            <a:spLocks/>
          </p:cNvSpPr>
          <p:nvPr/>
        </p:nvSpPr>
        <p:spPr bwMode="auto">
          <a:xfrm>
            <a:off x="564662" y="832845"/>
            <a:ext cx="11470980" cy="21478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28254" indent="-328254" algn="l" rtl="0" eaLnBrk="1" fontAlgn="base" hangingPunct="1">
              <a:spcBef>
                <a:spcPct val="20000"/>
              </a:spcBef>
              <a:spcAft>
                <a:spcPct val="0"/>
              </a:spcAft>
              <a:buFont typeface="Arial" pitchFamily="34" charset="0"/>
              <a:buChar char="•"/>
              <a:defRPr sz="3200" spc="-100" baseline="0">
                <a:solidFill>
                  <a:schemeClr val="tx2"/>
                </a:solidFill>
                <a:latin typeface="+mn-lt"/>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2800" spc="-100" baseline="0">
                <a:solidFill>
                  <a:schemeClr val="tx2"/>
                </a:solidFill>
                <a:latin typeface="+mn-lt"/>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2400" spc="-100" baseline="0">
                <a:solidFill>
                  <a:schemeClr val="tx2"/>
                </a:solidFill>
                <a:latin typeface="+mn-lt"/>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000" spc="-100" baseline="0">
                <a:solidFill>
                  <a:schemeClr val="tx2"/>
                </a:solidFill>
                <a:latin typeface="+mn-lt"/>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1800" spc="-100" baseline="0">
                <a:solidFill>
                  <a:schemeClr val="tx2"/>
                </a:solidFill>
                <a:latin typeface="+mn-lt"/>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pPr marL="0" indent="0">
              <a:buFont typeface="Arial" pitchFamily="34" charset="0"/>
              <a:buNone/>
            </a:pPr>
            <a:r>
              <a:rPr lang="en-GB" sz="2800" kern="0" dirty="0" smtClean="0"/>
              <a:t>Scenario: </a:t>
            </a:r>
            <a:r>
              <a:rPr lang="en-GB" sz="2800" b="0" kern="0" dirty="0" smtClean="0"/>
              <a:t>Local newspapers call in your office asking about the time when major fire started in Tenerife. At your desk you have a SEVIRI IR3.9 loop from that night – when you would opt for a first fire signal in this loop?</a:t>
            </a:r>
            <a:endParaRPr lang="en-GB" sz="1400" b="0" kern="0" dirty="0" smtClean="0"/>
          </a:p>
          <a:p>
            <a:pPr marL="0" indent="0">
              <a:buFont typeface="Arial" pitchFamily="34" charset="0"/>
              <a:buNone/>
            </a:pPr>
            <a:endParaRPr lang="en-GB" sz="2000" b="0" kern="0" dirty="0"/>
          </a:p>
        </p:txBody>
      </p:sp>
    </p:spTree>
    <p:extLst>
      <p:ext uri="{BB962C8B-B14F-4D97-AF65-F5344CB8AC3E}">
        <p14:creationId xmlns:p14="http://schemas.microsoft.com/office/powerpoint/2010/main" val="382505034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GB" dirty="0" smtClean="0"/>
              <a:t>Fire detection  </a:t>
            </a:r>
            <a:endParaRPr lang="en-GB" dirty="0"/>
          </a:p>
        </p:txBody>
      </p:sp>
      <p:sp>
        <p:nvSpPr>
          <p:cNvPr id="16" name="Text Placeholder 15"/>
          <p:cNvSpPr>
            <a:spLocks noGrp="1"/>
          </p:cNvSpPr>
          <p:nvPr>
            <p:ph type="body" sz="quarter" idx="10"/>
          </p:nvPr>
        </p:nvSpPr>
        <p:spPr>
          <a:xfrm>
            <a:off x="136740" y="640080"/>
            <a:ext cx="11627339" cy="5262675"/>
          </a:xfrm>
        </p:spPr>
        <p:txBody>
          <a:bodyPr>
            <a:normAutofit/>
          </a:bodyPr>
          <a:lstStyle/>
          <a:p>
            <a:r>
              <a:rPr lang="en-GB" sz="2800" dirty="0" smtClean="0"/>
              <a:t>Fire parameters?</a:t>
            </a:r>
          </a:p>
          <a:p>
            <a:r>
              <a:rPr lang="en-GB" sz="2800" dirty="0" smtClean="0"/>
              <a:t>What to use to detect fires?</a:t>
            </a:r>
            <a:endParaRPr lang="en-GB" sz="2800" dirty="0"/>
          </a:p>
        </p:txBody>
      </p:sp>
      <p:pic>
        <p:nvPicPr>
          <p:cNvPr id="3" name="Picture 2"/>
          <p:cNvPicPr>
            <a:picLocks noChangeAspect="1"/>
          </p:cNvPicPr>
          <p:nvPr/>
        </p:nvPicPr>
        <p:blipFill>
          <a:blip r:embed="rId2"/>
          <a:stretch>
            <a:fillRect/>
          </a:stretch>
        </p:blipFill>
        <p:spPr>
          <a:xfrm>
            <a:off x="1524000" y="1671494"/>
            <a:ext cx="9144000" cy="4362450"/>
          </a:xfrm>
          <a:prstGeom prst="rect">
            <a:avLst/>
          </a:prstGeom>
        </p:spPr>
      </p:pic>
    </p:spTree>
    <p:extLst>
      <p:ext uri="{BB962C8B-B14F-4D97-AF65-F5344CB8AC3E}">
        <p14:creationId xmlns:p14="http://schemas.microsoft.com/office/powerpoint/2010/main" val="2314081490"/>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2602" cy="6858000"/>
          </a:xfrm>
          <a:prstGeom prst="rect">
            <a:avLst/>
          </a:prstGeom>
        </p:spPr>
      </p:pic>
      <p:sp>
        <p:nvSpPr>
          <p:cNvPr id="16" name="TextBox 15"/>
          <p:cNvSpPr txBox="1"/>
          <p:nvPr/>
        </p:nvSpPr>
        <p:spPr>
          <a:xfrm>
            <a:off x="0" y="-1"/>
            <a:ext cx="3586238" cy="861774"/>
          </a:xfrm>
          <a:prstGeom prst="rect">
            <a:avLst/>
          </a:prstGeom>
          <a:solidFill>
            <a:srgbClr val="000000">
              <a:alpha val="30196"/>
            </a:srgbClr>
          </a:solidFill>
          <a:ln>
            <a:solidFill>
              <a:srgbClr val="000000"/>
            </a:solidFill>
          </a:ln>
        </p:spPr>
        <p:txBody>
          <a:bodyPr wrap="none" rtlCol="0">
            <a:spAutoFit/>
          </a:bodyPr>
          <a:lstStyle/>
          <a:p>
            <a:r>
              <a:rPr lang="en-GB" sz="3200" b="0" kern="100" spc="-100" dirty="0" smtClean="0">
                <a:solidFill>
                  <a:schemeClr val="tx1">
                    <a:lumMod val="85000"/>
                  </a:schemeClr>
                </a:solidFill>
                <a:latin typeface="Bahnschrift Light" panose="020B0502040204020203" pitchFamily="34" charset="0"/>
                <a:ea typeface="Roboto" panose="02000000000000000000" pitchFamily="2" charset="0"/>
              </a:rPr>
              <a:t>SEVIRI 3.9µm (3km)</a:t>
            </a:r>
          </a:p>
          <a:p>
            <a:r>
              <a:rPr lang="en-GB" sz="1800" b="0" kern="100" spc="-100" dirty="0" smtClean="0">
                <a:solidFill>
                  <a:schemeClr val="tx1">
                    <a:lumMod val="85000"/>
                  </a:schemeClr>
                </a:solidFill>
                <a:latin typeface="Bahnschrift Light" panose="020B0502040204020203" pitchFamily="34" charset="0"/>
                <a:ea typeface="Roboto" panose="02000000000000000000" pitchFamily="2" charset="0"/>
              </a:rPr>
              <a:t>15.08.2023 22:15 UTC</a:t>
            </a:r>
            <a:endParaRPr lang="en-GB" sz="1800" b="0" kern="100" spc="-100" dirty="0">
              <a:solidFill>
                <a:schemeClr val="tx1">
                  <a:lumMod val="85000"/>
                </a:schemeClr>
              </a:solidFill>
              <a:latin typeface="Bahnschrift Light" panose="020B0502040204020203" pitchFamily="34" charset="0"/>
              <a:ea typeface="Roboto" panose="02000000000000000000" pitchFamily="2" charset="0"/>
            </a:endParaRPr>
          </a:p>
        </p:txBody>
      </p:sp>
      <p:sp>
        <p:nvSpPr>
          <p:cNvPr id="7" name="Title 5"/>
          <p:cNvSpPr txBox="1">
            <a:spLocks/>
          </p:cNvSpPr>
          <p:nvPr/>
        </p:nvSpPr>
        <p:spPr bwMode="auto">
          <a:xfrm>
            <a:off x="7378262" y="0"/>
            <a:ext cx="4804340" cy="1097279"/>
          </a:xfrm>
          <a:prstGeom prst="rect">
            <a:avLst/>
          </a:prstGeom>
          <a:solidFill>
            <a:srgbClr val="000000">
              <a:alpha val="50196"/>
            </a:srgbClr>
          </a:solidFill>
          <a:ln w="9525">
            <a:solidFill>
              <a:srgbClr val="000000"/>
            </a:solidFill>
            <a:miter lim="800000"/>
            <a:headEnd/>
            <a:tailEnd/>
          </a:ln>
        </p:spPr>
        <p:txBody>
          <a:bodyPr vert="horz" wrap="square" lIns="0" tIns="36000" rIns="36000" bIns="36000" numCol="1" anchor="ctr" anchorCtr="0" compatLnSpc="1">
            <a:prstTxWarp prst="textNoShape">
              <a:avLst/>
            </a:prstTxWarp>
            <a:normAutofit fontScale="85000" lnSpcReduction="20000"/>
          </a:bodyPr>
          <a:lstStyle>
            <a:lvl1pPr marL="221544" algn="l" rtl="0" eaLnBrk="1" fontAlgn="base" hangingPunct="1">
              <a:spcBef>
                <a:spcPct val="0"/>
              </a:spcBef>
              <a:spcAft>
                <a:spcPct val="0"/>
              </a:spcAft>
              <a:defRPr sz="3200" b="0" spc="-100" baseline="0">
                <a:solidFill>
                  <a:schemeClr val="tx1"/>
                </a:solidFill>
                <a:latin typeface="Bahnschrift SemiLight" panose="020B0502040204020203" pitchFamily="34"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a:lstStyle>
          <a:p>
            <a:pPr algn="r"/>
            <a:r>
              <a:rPr lang="en-GB" kern="0" dirty="0" smtClean="0">
                <a:solidFill>
                  <a:schemeClr val="tx1">
                    <a:lumMod val="85000"/>
                  </a:schemeClr>
                </a:solidFill>
              </a:rPr>
              <a:t>Demonstrating FCI’s capabilities</a:t>
            </a:r>
          </a:p>
          <a:p>
            <a:pPr algn="r">
              <a:spcBef>
                <a:spcPts val="600"/>
              </a:spcBef>
            </a:pPr>
            <a:r>
              <a:rPr lang="en-GB" sz="2400" kern="0" dirty="0" smtClean="0">
                <a:solidFill>
                  <a:schemeClr val="tx1">
                    <a:lumMod val="85000"/>
                  </a:schemeClr>
                </a:solidFill>
              </a:rPr>
              <a:t>Observing the Tenerife Fire</a:t>
            </a:r>
          </a:p>
          <a:p>
            <a:pPr algn="r">
              <a:spcBef>
                <a:spcPts val="600"/>
              </a:spcBef>
            </a:pPr>
            <a:r>
              <a:rPr lang="en-GB" sz="2400" u="sng" kern="0" dirty="0" smtClean="0">
                <a:solidFill>
                  <a:schemeClr val="tx1">
                    <a:lumMod val="85000"/>
                  </a:schemeClr>
                </a:solidFill>
              </a:rPr>
              <a:t>Preliminary results</a:t>
            </a:r>
            <a:endParaRPr lang="en-GB" sz="2400" u="sng" kern="0" dirty="0">
              <a:solidFill>
                <a:schemeClr val="tx1">
                  <a:lumMod val="85000"/>
                </a:schemeClr>
              </a:solidFill>
            </a:endParaRPr>
          </a:p>
        </p:txBody>
      </p:sp>
      <p:sp>
        <p:nvSpPr>
          <p:cNvPr id="12" name="Title 5"/>
          <p:cNvSpPr txBox="1">
            <a:spLocks/>
          </p:cNvSpPr>
          <p:nvPr/>
        </p:nvSpPr>
        <p:spPr bwMode="auto">
          <a:xfrm>
            <a:off x="7378262" y="1"/>
            <a:ext cx="4804340" cy="1097279"/>
          </a:xfrm>
          <a:prstGeom prst="rect">
            <a:avLst/>
          </a:prstGeom>
          <a:solidFill>
            <a:srgbClr val="000000">
              <a:alpha val="50196"/>
            </a:srgbClr>
          </a:solidFill>
          <a:ln w="9525">
            <a:solidFill>
              <a:srgbClr val="000000"/>
            </a:solidFill>
            <a:miter lim="800000"/>
            <a:headEnd/>
            <a:tailEnd/>
          </a:ln>
        </p:spPr>
        <p:txBody>
          <a:bodyPr vert="horz" wrap="square" lIns="0" tIns="36000" rIns="36000" bIns="36000" numCol="1" anchor="ctr" anchorCtr="0" compatLnSpc="1">
            <a:prstTxWarp prst="textNoShape">
              <a:avLst/>
            </a:prstTxWarp>
            <a:normAutofit fontScale="85000" lnSpcReduction="20000"/>
          </a:bodyPr>
          <a:lstStyle>
            <a:lvl1pPr marL="221544" algn="l" rtl="0" eaLnBrk="1" fontAlgn="base" hangingPunct="1">
              <a:spcBef>
                <a:spcPct val="0"/>
              </a:spcBef>
              <a:spcAft>
                <a:spcPct val="0"/>
              </a:spcAft>
              <a:defRPr sz="3200" b="0" spc="-100" baseline="0">
                <a:solidFill>
                  <a:schemeClr val="tx1"/>
                </a:solidFill>
                <a:latin typeface="Bahnschrift SemiLight" panose="020B0502040204020203" pitchFamily="34"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a:lstStyle>
          <a:p>
            <a:pPr algn="r"/>
            <a:r>
              <a:rPr lang="en-GB" kern="0" dirty="0" smtClean="0">
                <a:solidFill>
                  <a:schemeClr val="tx1">
                    <a:lumMod val="85000"/>
                  </a:schemeClr>
                </a:solidFill>
              </a:rPr>
              <a:t>Demonstrating FCI’s capabilities</a:t>
            </a:r>
          </a:p>
          <a:p>
            <a:pPr algn="r">
              <a:spcBef>
                <a:spcPts val="600"/>
              </a:spcBef>
            </a:pPr>
            <a:r>
              <a:rPr lang="en-GB" sz="2400" kern="0" dirty="0" smtClean="0">
                <a:solidFill>
                  <a:schemeClr val="tx1">
                    <a:lumMod val="85000"/>
                  </a:schemeClr>
                </a:solidFill>
              </a:rPr>
              <a:t>Observing the Tenerife Fire</a:t>
            </a:r>
          </a:p>
          <a:p>
            <a:pPr algn="r">
              <a:spcBef>
                <a:spcPts val="600"/>
              </a:spcBef>
            </a:pPr>
            <a:r>
              <a:rPr lang="en-GB" sz="2400" u="sng" kern="0" dirty="0" smtClean="0">
                <a:solidFill>
                  <a:schemeClr val="tx1">
                    <a:lumMod val="85000"/>
                  </a:schemeClr>
                </a:solidFill>
              </a:rPr>
              <a:t>Preliminary results</a:t>
            </a:r>
            <a:endParaRPr lang="en-GB" sz="2400" u="sng" kern="0" dirty="0">
              <a:solidFill>
                <a:schemeClr val="tx1">
                  <a:lumMod val="85000"/>
                </a:schemeClr>
              </a:solidFill>
            </a:endParaRPr>
          </a:p>
        </p:txBody>
      </p:sp>
      <p:sp>
        <p:nvSpPr>
          <p:cNvPr id="18" name="Title 5"/>
          <p:cNvSpPr txBox="1">
            <a:spLocks/>
          </p:cNvSpPr>
          <p:nvPr/>
        </p:nvSpPr>
        <p:spPr bwMode="auto">
          <a:xfrm>
            <a:off x="7378262" y="1"/>
            <a:ext cx="4804340" cy="1097279"/>
          </a:xfrm>
          <a:prstGeom prst="rect">
            <a:avLst/>
          </a:prstGeom>
          <a:solidFill>
            <a:srgbClr val="000000">
              <a:alpha val="50196"/>
            </a:srgbClr>
          </a:solidFill>
          <a:ln w="9525">
            <a:solidFill>
              <a:srgbClr val="000000"/>
            </a:solidFill>
            <a:miter lim="800000"/>
            <a:headEnd/>
            <a:tailEnd/>
          </a:ln>
        </p:spPr>
        <p:txBody>
          <a:bodyPr vert="horz" wrap="square" lIns="0" tIns="36000" rIns="36000" bIns="36000" numCol="1" anchor="ctr" anchorCtr="0" compatLnSpc="1">
            <a:prstTxWarp prst="textNoShape">
              <a:avLst/>
            </a:prstTxWarp>
            <a:normAutofit fontScale="85000" lnSpcReduction="20000"/>
          </a:bodyPr>
          <a:lstStyle>
            <a:lvl1pPr marL="221544" algn="l" rtl="0" eaLnBrk="1" fontAlgn="base" hangingPunct="1">
              <a:spcBef>
                <a:spcPct val="0"/>
              </a:spcBef>
              <a:spcAft>
                <a:spcPct val="0"/>
              </a:spcAft>
              <a:defRPr sz="3200" b="0" spc="-100" baseline="0">
                <a:solidFill>
                  <a:schemeClr val="tx1"/>
                </a:solidFill>
                <a:latin typeface="Bahnschrift SemiLight" panose="020B0502040204020203" pitchFamily="34"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a:lstStyle>
          <a:p>
            <a:pPr algn="r"/>
            <a:r>
              <a:rPr lang="en-GB" kern="0" dirty="0" smtClean="0">
                <a:solidFill>
                  <a:schemeClr val="tx1">
                    <a:lumMod val="85000"/>
                  </a:schemeClr>
                </a:solidFill>
              </a:rPr>
              <a:t>Demonstrating FCI’s capabilities</a:t>
            </a:r>
          </a:p>
          <a:p>
            <a:pPr algn="r">
              <a:spcBef>
                <a:spcPts val="600"/>
              </a:spcBef>
            </a:pPr>
            <a:r>
              <a:rPr lang="en-GB" sz="2400" kern="0" dirty="0" smtClean="0">
                <a:solidFill>
                  <a:schemeClr val="tx1">
                    <a:lumMod val="85000"/>
                  </a:schemeClr>
                </a:solidFill>
              </a:rPr>
              <a:t>Observing the Tenerife Fire</a:t>
            </a:r>
          </a:p>
          <a:p>
            <a:pPr algn="r">
              <a:spcBef>
                <a:spcPts val="600"/>
              </a:spcBef>
            </a:pPr>
            <a:r>
              <a:rPr lang="en-GB" sz="2400" u="sng" kern="0" dirty="0" smtClean="0">
                <a:solidFill>
                  <a:schemeClr val="tx1">
                    <a:lumMod val="85000"/>
                  </a:schemeClr>
                </a:solidFill>
              </a:rPr>
              <a:t>Preliminary results</a:t>
            </a:r>
            <a:endParaRPr lang="en-GB" sz="2400" u="sng" kern="0" dirty="0">
              <a:solidFill>
                <a:schemeClr val="tx1">
                  <a:lumMod val="85000"/>
                </a:schemeClr>
              </a:solidFill>
            </a:endParaRPr>
          </a:p>
        </p:txBody>
      </p:sp>
      <p:sp>
        <p:nvSpPr>
          <p:cNvPr id="23" name="Title 5"/>
          <p:cNvSpPr txBox="1">
            <a:spLocks/>
          </p:cNvSpPr>
          <p:nvPr/>
        </p:nvSpPr>
        <p:spPr bwMode="auto">
          <a:xfrm>
            <a:off x="7378262" y="-8151"/>
            <a:ext cx="4804340" cy="1097279"/>
          </a:xfrm>
          <a:prstGeom prst="rect">
            <a:avLst/>
          </a:prstGeom>
          <a:solidFill>
            <a:srgbClr val="000000">
              <a:alpha val="50196"/>
            </a:srgbClr>
          </a:solidFill>
          <a:ln w="9525">
            <a:solidFill>
              <a:srgbClr val="000000"/>
            </a:solidFill>
            <a:miter lim="800000"/>
            <a:headEnd/>
            <a:tailEnd/>
          </a:ln>
        </p:spPr>
        <p:txBody>
          <a:bodyPr vert="horz" wrap="square" lIns="0" tIns="36000" rIns="36000" bIns="36000" numCol="1" anchor="ctr" anchorCtr="0" compatLnSpc="1">
            <a:prstTxWarp prst="textNoShape">
              <a:avLst/>
            </a:prstTxWarp>
            <a:normAutofit fontScale="85000" lnSpcReduction="20000"/>
          </a:bodyPr>
          <a:lstStyle>
            <a:lvl1pPr marL="221544" algn="l" rtl="0" eaLnBrk="1" fontAlgn="base" hangingPunct="1">
              <a:spcBef>
                <a:spcPct val="0"/>
              </a:spcBef>
              <a:spcAft>
                <a:spcPct val="0"/>
              </a:spcAft>
              <a:defRPr sz="3200" b="0" spc="-100" baseline="0">
                <a:solidFill>
                  <a:schemeClr val="tx1"/>
                </a:solidFill>
                <a:latin typeface="Bahnschrift SemiLight" panose="020B0502040204020203" pitchFamily="34"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a:lstStyle>
          <a:p>
            <a:pPr algn="r"/>
            <a:r>
              <a:rPr lang="en-GB" kern="0" dirty="0" smtClean="0">
                <a:solidFill>
                  <a:schemeClr val="tx1">
                    <a:lumMod val="85000"/>
                  </a:schemeClr>
                </a:solidFill>
              </a:rPr>
              <a:t>Demonstrating FCI’s capabilities</a:t>
            </a:r>
          </a:p>
          <a:p>
            <a:pPr algn="r">
              <a:spcBef>
                <a:spcPts val="600"/>
              </a:spcBef>
            </a:pPr>
            <a:r>
              <a:rPr lang="en-GB" sz="2400" kern="0" dirty="0" smtClean="0">
                <a:solidFill>
                  <a:schemeClr val="tx1">
                    <a:lumMod val="85000"/>
                  </a:schemeClr>
                </a:solidFill>
              </a:rPr>
              <a:t>Observing the Tenerife Fire</a:t>
            </a:r>
          </a:p>
          <a:p>
            <a:pPr algn="r">
              <a:spcBef>
                <a:spcPts val="600"/>
              </a:spcBef>
            </a:pPr>
            <a:r>
              <a:rPr lang="en-GB" sz="2400" u="sng" kern="0" dirty="0" smtClean="0">
                <a:solidFill>
                  <a:schemeClr val="tx1">
                    <a:lumMod val="85000"/>
                  </a:schemeClr>
                </a:solidFill>
              </a:rPr>
              <a:t>Preliminary results</a:t>
            </a:r>
            <a:endParaRPr lang="en-GB" sz="2400" u="sng" kern="0" dirty="0">
              <a:solidFill>
                <a:schemeClr val="tx1">
                  <a:lumMod val="85000"/>
                </a:schemeClr>
              </a:solidFill>
            </a:endParaRPr>
          </a:p>
        </p:txBody>
      </p:sp>
    </p:spTree>
    <p:extLst>
      <p:ext uri="{BB962C8B-B14F-4D97-AF65-F5344CB8AC3E}">
        <p14:creationId xmlns:p14="http://schemas.microsoft.com/office/powerpoint/2010/main" val="6367312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extBox 15"/>
          <p:cNvSpPr txBox="1"/>
          <p:nvPr/>
        </p:nvSpPr>
        <p:spPr>
          <a:xfrm>
            <a:off x="0" y="-1"/>
            <a:ext cx="3586238" cy="861774"/>
          </a:xfrm>
          <a:prstGeom prst="rect">
            <a:avLst/>
          </a:prstGeom>
          <a:solidFill>
            <a:srgbClr val="000000">
              <a:alpha val="30196"/>
            </a:srgbClr>
          </a:solidFill>
          <a:ln>
            <a:solidFill>
              <a:srgbClr val="000000"/>
            </a:solidFill>
          </a:ln>
        </p:spPr>
        <p:txBody>
          <a:bodyPr wrap="none" rtlCol="0">
            <a:spAutoFit/>
          </a:bodyPr>
          <a:lstStyle/>
          <a:p>
            <a:r>
              <a:rPr lang="en-GB" sz="3200" b="0" kern="100" spc="-100" dirty="0" smtClean="0">
                <a:solidFill>
                  <a:schemeClr val="tx1">
                    <a:lumMod val="85000"/>
                  </a:schemeClr>
                </a:solidFill>
                <a:latin typeface="Bahnschrift Light" panose="020B0502040204020203" pitchFamily="34" charset="0"/>
                <a:ea typeface="Roboto" panose="02000000000000000000" pitchFamily="2" charset="0"/>
              </a:rPr>
              <a:t>SEVIRI 3.9µm (3km)</a:t>
            </a:r>
          </a:p>
          <a:p>
            <a:r>
              <a:rPr lang="en-GB" sz="1800" b="0" kern="100" spc="-100" dirty="0" smtClean="0">
                <a:solidFill>
                  <a:schemeClr val="tx1">
                    <a:lumMod val="85000"/>
                  </a:schemeClr>
                </a:solidFill>
                <a:latin typeface="Bahnschrift Light" panose="020B0502040204020203" pitchFamily="34" charset="0"/>
                <a:ea typeface="Roboto" panose="02000000000000000000" pitchFamily="2" charset="0"/>
              </a:rPr>
              <a:t>15.08.2023 22:30 UTC</a:t>
            </a:r>
            <a:endParaRPr lang="en-GB" sz="1800" b="0" kern="100" spc="-100" dirty="0">
              <a:solidFill>
                <a:schemeClr val="tx1">
                  <a:lumMod val="85000"/>
                </a:schemeClr>
              </a:solidFill>
              <a:latin typeface="Bahnschrift Light" panose="020B0502040204020203" pitchFamily="34" charset="0"/>
              <a:ea typeface="Roboto" panose="02000000000000000000" pitchFamily="2" charset="0"/>
            </a:endParaRPr>
          </a:p>
        </p:txBody>
      </p:sp>
      <p:sp>
        <p:nvSpPr>
          <p:cNvPr id="7" name="Title 5"/>
          <p:cNvSpPr txBox="1">
            <a:spLocks/>
          </p:cNvSpPr>
          <p:nvPr/>
        </p:nvSpPr>
        <p:spPr bwMode="auto">
          <a:xfrm>
            <a:off x="7378262" y="0"/>
            <a:ext cx="4804340" cy="1097279"/>
          </a:xfrm>
          <a:prstGeom prst="rect">
            <a:avLst/>
          </a:prstGeom>
          <a:solidFill>
            <a:srgbClr val="000000">
              <a:alpha val="50196"/>
            </a:srgbClr>
          </a:solidFill>
          <a:ln w="9525">
            <a:solidFill>
              <a:srgbClr val="000000"/>
            </a:solidFill>
            <a:miter lim="800000"/>
            <a:headEnd/>
            <a:tailEnd/>
          </a:ln>
        </p:spPr>
        <p:txBody>
          <a:bodyPr vert="horz" wrap="square" lIns="0" tIns="36000" rIns="36000" bIns="36000" numCol="1" anchor="ctr" anchorCtr="0" compatLnSpc="1">
            <a:prstTxWarp prst="textNoShape">
              <a:avLst/>
            </a:prstTxWarp>
            <a:normAutofit fontScale="85000" lnSpcReduction="20000"/>
          </a:bodyPr>
          <a:lstStyle>
            <a:lvl1pPr marL="221544" algn="l" rtl="0" eaLnBrk="1" fontAlgn="base" hangingPunct="1">
              <a:spcBef>
                <a:spcPct val="0"/>
              </a:spcBef>
              <a:spcAft>
                <a:spcPct val="0"/>
              </a:spcAft>
              <a:defRPr sz="3200" b="0" spc="-100" baseline="0">
                <a:solidFill>
                  <a:schemeClr val="tx1"/>
                </a:solidFill>
                <a:latin typeface="Bahnschrift SemiLight" panose="020B0502040204020203" pitchFamily="34"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a:lstStyle>
          <a:p>
            <a:pPr algn="r"/>
            <a:r>
              <a:rPr lang="en-GB" kern="0" dirty="0" smtClean="0">
                <a:solidFill>
                  <a:schemeClr val="tx1">
                    <a:lumMod val="85000"/>
                  </a:schemeClr>
                </a:solidFill>
              </a:rPr>
              <a:t>Demonstrating FCI’s capabilities</a:t>
            </a:r>
          </a:p>
          <a:p>
            <a:pPr algn="r">
              <a:spcBef>
                <a:spcPts val="600"/>
              </a:spcBef>
            </a:pPr>
            <a:r>
              <a:rPr lang="en-GB" sz="2400" kern="0" dirty="0" smtClean="0">
                <a:solidFill>
                  <a:schemeClr val="tx1">
                    <a:lumMod val="85000"/>
                  </a:schemeClr>
                </a:solidFill>
              </a:rPr>
              <a:t>Observing the Tenerife Fire</a:t>
            </a:r>
          </a:p>
          <a:p>
            <a:pPr algn="r">
              <a:spcBef>
                <a:spcPts val="600"/>
              </a:spcBef>
            </a:pPr>
            <a:r>
              <a:rPr lang="en-GB" sz="2400" u="sng" kern="0" dirty="0" smtClean="0">
                <a:solidFill>
                  <a:schemeClr val="tx1">
                    <a:lumMod val="85000"/>
                  </a:schemeClr>
                </a:solidFill>
              </a:rPr>
              <a:t>Preliminary results</a:t>
            </a:r>
            <a:endParaRPr lang="en-GB" sz="2400" u="sng" kern="0" dirty="0">
              <a:solidFill>
                <a:schemeClr val="tx1">
                  <a:lumMod val="85000"/>
                </a:schemeClr>
              </a:solidFill>
            </a:endParaRPr>
          </a:p>
        </p:txBody>
      </p:sp>
      <p:sp>
        <p:nvSpPr>
          <p:cNvPr id="12" name="Title 5"/>
          <p:cNvSpPr txBox="1">
            <a:spLocks/>
          </p:cNvSpPr>
          <p:nvPr/>
        </p:nvSpPr>
        <p:spPr bwMode="auto">
          <a:xfrm>
            <a:off x="7378262" y="1"/>
            <a:ext cx="4804340" cy="1097279"/>
          </a:xfrm>
          <a:prstGeom prst="rect">
            <a:avLst/>
          </a:prstGeom>
          <a:solidFill>
            <a:srgbClr val="000000">
              <a:alpha val="50196"/>
            </a:srgbClr>
          </a:solidFill>
          <a:ln w="9525">
            <a:solidFill>
              <a:srgbClr val="000000"/>
            </a:solidFill>
            <a:miter lim="800000"/>
            <a:headEnd/>
            <a:tailEnd/>
          </a:ln>
        </p:spPr>
        <p:txBody>
          <a:bodyPr vert="horz" wrap="square" lIns="0" tIns="36000" rIns="36000" bIns="36000" numCol="1" anchor="ctr" anchorCtr="0" compatLnSpc="1">
            <a:prstTxWarp prst="textNoShape">
              <a:avLst/>
            </a:prstTxWarp>
            <a:normAutofit fontScale="85000" lnSpcReduction="20000"/>
          </a:bodyPr>
          <a:lstStyle>
            <a:lvl1pPr marL="221544" algn="l" rtl="0" eaLnBrk="1" fontAlgn="base" hangingPunct="1">
              <a:spcBef>
                <a:spcPct val="0"/>
              </a:spcBef>
              <a:spcAft>
                <a:spcPct val="0"/>
              </a:spcAft>
              <a:defRPr sz="3200" b="0" spc="-100" baseline="0">
                <a:solidFill>
                  <a:schemeClr val="tx1"/>
                </a:solidFill>
                <a:latin typeface="Bahnschrift SemiLight" panose="020B0502040204020203" pitchFamily="34"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a:lstStyle>
          <a:p>
            <a:pPr algn="r"/>
            <a:r>
              <a:rPr lang="en-GB" kern="0" dirty="0" smtClean="0">
                <a:solidFill>
                  <a:schemeClr val="tx1">
                    <a:lumMod val="85000"/>
                  </a:schemeClr>
                </a:solidFill>
              </a:rPr>
              <a:t>Demonstrating FCI’s capabilities</a:t>
            </a:r>
          </a:p>
          <a:p>
            <a:pPr algn="r">
              <a:spcBef>
                <a:spcPts val="600"/>
              </a:spcBef>
            </a:pPr>
            <a:r>
              <a:rPr lang="en-GB" sz="2400" kern="0" dirty="0" smtClean="0">
                <a:solidFill>
                  <a:schemeClr val="tx1">
                    <a:lumMod val="85000"/>
                  </a:schemeClr>
                </a:solidFill>
              </a:rPr>
              <a:t>Observing the Tenerife Fire</a:t>
            </a:r>
          </a:p>
          <a:p>
            <a:pPr algn="r">
              <a:spcBef>
                <a:spcPts val="600"/>
              </a:spcBef>
            </a:pPr>
            <a:r>
              <a:rPr lang="en-GB" sz="2400" u="sng" kern="0" dirty="0" smtClean="0">
                <a:solidFill>
                  <a:schemeClr val="tx1">
                    <a:lumMod val="85000"/>
                  </a:schemeClr>
                </a:solidFill>
              </a:rPr>
              <a:t>Preliminary results</a:t>
            </a:r>
            <a:endParaRPr lang="en-GB" sz="2400" u="sng" kern="0" dirty="0">
              <a:solidFill>
                <a:schemeClr val="tx1">
                  <a:lumMod val="85000"/>
                </a:schemeClr>
              </a:solidFill>
            </a:endParaRPr>
          </a:p>
        </p:txBody>
      </p:sp>
      <p:sp>
        <p:nvSpPr>
          <p:cNvPr id="18" name="Title 5"/>
          <p:cNvSpPr txBox="1">
            <a:spLocks/>
          </p:cNvSpPr>
          <p:nvPr/>
        </p:nvSpPr>
        <p:spPr bwMode="auto">
          <a:xfrm>
            <a:off x="7378262" y="1"/>
            <a:ext cx="4804340" cy="1097279"/>
          </a:xfrm>
          <a:prstGeom prst="rect">
            <a:avLst/>
          </a:prstGeom>
          <a:solidFill>
            <a:srgbClr val="000000">
              <a:alpha val="50196"/>
            </a:srgbClr>
          </a:solidFill>
          <a:ln w="9525">
            <a:solidFill>
              <a:srgbClr val="000000"/>
            </a:solidFill>
            <a:miter lim="800000"/>
            <a:headEnd/>
            <a:tailEnd/>
          </a:ln>
        </p:spPr>
        <p:txBody>
          <a:bodyPr vert="horz" wrap="square" lIns="0" tIns="36000" rIns="36000" bIns="36000" numCol="1" anchor="ctr" anchorCtr="0" compatLnSpc="1">
            <a:prstTxWarp prst="textNoShape">
              <a:avLst/>
            </a:prstTxWarp>
            <a:normAutofit fontScale="85000" lnSpcReduction="20000"/>
          </a:bodyPr>
          <a:lstStyle>
            <a:lvl1pPr marL="221544" algn="l" rtl="0" eaLnBrk="1" fontAlgn="base" hangingPunct="1">
              <a:spcBef>
                <a:spcPct val="0"/>
              </a:spcBef>
              <a:spcAft>
                <a:spcPct val="0"/>
              </a:spcAft>
              <a:defRPr sz="3200" b="0" spc="-100" baseline="0">
                <a:solidFill>
                  <a:schemeClr val="tx1"/>
                </a:solidFill>
                <a:latin typeface="Bahnschrift SemiLight" panose="020B0502040204020203" pitchFamily="34"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a:lstStyle>
          <a:p>
            <a:pPr algn="r"/>
            <a:r>
              <a:rPr lang="en-GB" kern="0" dirty="0" smtClean="0">
                <a:solidFill>
                  <a:schemeClr val="tx1">
                    <a:lumMod val="85000"/>
                  </a:schemeClr>
                </a:solidFill>
              </a:rPr>
              <a:t>Demonstrating FCI’s capabilities</a:t>
            </a:r>
          </a:p>
          <a:p>
            <a:pPr algn="r">
              <a:spcBef>
                <a:spcPts val="600"/>
              </a:spcBef>
            </a:pPr>
            <a:r>
              <a:rPr lang="en-GB" sz="2400" kern="0" dirty="0" smtClean="0">
                <a:solidFill>
                  <a:schemeClr val="tx1">
                    <a:lumMod val="85000"/>
                  </a:schemeClr>
                </a:solidFill>
              </a:rPr>
              <a:t>Observing the Tenerife Fire</a:t>
            </a:r>
          </a:p>
          <a:p>
            <a:pPr algn="r">
              <a:spcBef>
                <a:spcPts val="600"/>
              </a:spcBef>
            </a:pPr>
            <a:r>
              <a:rPr lang="en-GB" sz="2400" u="sng" kern="0" dirty="0" smtClean="0">
                <a:solidFill>
                  <a:schemeClr val="tx1">
                    <a:lumMod val="85000"/>
                  </a:schemeClr>
                </a:solidFill>
              </a:rPr>
              <a:t>Preliminary results</a:t>
            </a:r>
            <a:endParaRPr lang="en-GB" sz="2400" u="sng" kern="0" dirty="0">
              <a:solidFill>
                <a:schemeClr val="tx1">
                  <a:lumMod val="85000"/>
                </a:schemeClr>
              </a:solidFill>
            </a:endParaRPr>
          </a:p>
        </p:txBody>
      </p:sp>
      <p:sp>
        <p:nvSpPr>
          <p:cNvPr id="23" name="Title 5"/>
          <p:cNvSpPr txBox="1">
            <a:spLocks/>
          </p:cNvSpPr>
          <p:nvPr/>
        </p:nvSpPr>
        <p:spPr bwMode="auto">
          <a:xfrm>
            <a:off x="7378262" y="-8151"/>
            <a:ext cx="4804340" cy="1097279"/>
          </a:xfrm>
          <a:prstGeom prst="rect">
            <a:avLst/>
          </a:prstGeom>
          <a:solidFill>
            <a:srgbClr val="000000">
              <a:alpha val="50196"/>
            </a:srgbClr>
          </a:solidFill>
          <a:ln w="9525">
            <a:solidFill>
              <a:srgbClr val="000000"/>
            </a:solidFill>
            <a:miter lim="800000"/>
            <a:headEnd/>
            <a:tailEnd/>
          </a:ln>
        </p:spPr>
        <p:txBody>
          <a:bodyPr vert="horz" wrap="square" lIns="0" tIns="36000" rIns="36000" bIns="36000" numCol="1" anchor="ctr" anchorCtr="0" compatLnSpc="1">
            <a:prstTxWarp prst="textNoShape">
              <a:avLst/>
            </a:prstTxWarp>
            <a:normAutofit fontScale="85000" lnSpcReduction="20000"/>
          </a:bodyPr>
          <a:lstStyle>
            <a:lvl1pPr marL="221544" algn="l" rtl="0" eaLnBrk="1" fontAlgn="base" hangingPunct="1">
              <a:spcBef>
                <a:spcPct val="0"/>
              </a:spcBef>
              <a:spcAft>
                <a:spcPct val="0"/>
              </a:spcAft>
              <a:defRPr sz="3200" b="0" spc="-100" baseline="0">
                <a:solidFill>
                  <a:schemeClr val="tx1"/>
                </a:solidFill>
                <a:latin typeface="Bahnschrift SemiLight" panose="020B0502040204020203" pitchFamily="34"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a:lstStyle>
          <a:p>
            <a:pPr algn="r"/>
            <a:r>
              <a:rPr lang="en-GB" kern="0" dirty="0" smtClean="0">
                <a:solidFill>
                  <a:schemeClr val="tx1">
                    <a:lumMod val="85000"/>
                  </a:schemeClr>
                </a:solidFill>
              </a:rPr>
              <a:t>Demonstrating FCI’s capabilities</a:t>
            </a:r>
          </a:p>
          <a:p>
            <a:pPr algn="r">
              <a:spcBef>
                <a:spcPts val="600"/>
              </a:spcBef>
            </a:pPr>
            <a:r>
              <a:rPr lang="en-GB" sz="2400" kern="0" dirty="0" smtClean="0">
                <a:solidFill>
                  <a:schemeClr val="tx1">
                    <a:lumMod val="85000"/>
                  </a:schemeClr>
                </a:solidFill>
              </a:rPr>
              <a:t>Observing the Tenerife Fire</a:t>
            </a:r>
          </a:p>
          <a:p>
            <a:pPr algn="r">
              <a:spcBef>
                <a:spcPts val="600"/>
              </a:spcBef>
            </a:pPr>
            <a:r>
              <a:rPr lang="en-GB" sz="2400" u="sng" kern="0" dirty="0" smtClean="0">
                <a:solidFill>
                  <a:schemeClr val="tx1">
                    <a:lumMod val="85000"/>
                  </a:schemeClr>
                </a:solidFill>
              </a:rPr>
              <a:t>Preliminary results</a:t>
            </a:r>
            <a:endParaRPr lang="en-GB" sz="2400" u="sng" kern="0" dirty="0">
              <a:solidFill>
                <a:schemeClr val="tx1">
                  <a:lumMod val="85000"/>
                </a:schemeClr>
              </a:solidFill>
            </a:endParaRPr>
          </a:p>
        </p:txBody>
      </p:sp>
    </p:spTree>
    <p:extLst>
      <p:ext uri="{BB962C8B-B14F-4D97-AF65-F5344CB8AC3E}">
        <p14:creationId xmlns:p14="http://schemas.microsoft.com/office/powerpoint/2010/main" val="39286019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2602" cy="6858000"/>
          </a:xfrm>
          <a:prstGeom prst="rect">
            <a:avLst/>
          </a:prstGeom>
        </p:spPr>
      </p:pic>
      <p:sp>
        <p:nvSpPr>
          <p:cNvPr id="16" name="TextBox 15"/>
          <p:cNvSpPr txBox="1"/>
          <p:nvPr/>
        </p:nvSpPr>
        <p:spPr>
          <a:xfrm>
            <a:off x="0" y="-1"/>
            <a:ext cx="3586238" cy="861774"/>
          </a:xfrm>
          <a:prstGeom prst="rect">
            <a:avLst/>
          </a:prstGeom>
          <a:solidFill>
            <a:srgbClr val="000000">
              <a:alpha val="30196"/>
            </a:srgbClr>
          </a:solidFill>
          <a:ln>
            <a:solidFill>
              <a:srgbClr val="000000"/>
            </a:solidFill>
          </a:ln>
        </p:spPr>
        <p:txBody>
          <a:bodyPr wrap="none" rtlCol="0">
            <a:spAutoFit/>
          </a:bodyPr>
          <a:lstStyle/>
          <a:p>
            <a:r>
              <a:rPr lang="en-GB" sz="3200" b="0" kern="100" spc="-100" dirty="0" smtClean="0">
                <a:solidFill>
                  <a:schemeClr val="tx1">
                    <a:lumMod val="85000"/>
                  </a:schemeClr>
                </a:solidFill>
                <a:latin typeface="Bahnschrift Light" panose="020B0502040204020203" pitchFamily="34" charset="0"/>
                <a:ea typeface="Roboto" panose="02000000000000000000" pitchFamily="2" charset="0"/>
              </a:rPr>
              <a:t>SEVIRI 3.9µm (3km)</a:t>
            </a:r>
          </a:p>
          <a:p>
            <a:r>
              <a:rPr lang="en-GB" sz="1800" b="0" kern="100" spc="-100" dirty="0" smtClean="0">
                <a:solidFill>
                  <a:schemeClr val="tx1">
                    <a:lumMod val="85000"/>
                  </a:schemeClr>
                </a:solidFill>
                <a:latin typeface="Bahnschrift Light" panose="020B0502040204020203" pitchFamily="34" charset="0"/>
                <a:ea typeface="Roboto" panose="02000000000000000000" pitchFamily="2" charset="0"/>
              </a:rPr>
              <a:t>15.08.2023 22:45 UTC</a:t>
            </a:r>
            <a:endParaRPr lang="en-GB" sz="1800" b="0" kern="100" spc="-100" dirty="0">
              <a:solidFill>
                <a:schemeClr val="tx1">
                  <a:lumMod val="85000"/>
                </a:schemeClr>
              </a:solidFill>
              <a:latin typeface="Bahnschrift Light" panose="020B0502040204020203" pitchFamily="34" charset="0"/>
              <a:ea typeface="Roboto" panose="02000000000000000000" pitchFamily="2" charset="0"/>
            </a:endParaRPr>
          </a:p>
        </p:txBody>
      </p:sp>
      <p:sp>
        <p:nvSpPr>
          <p:cNvPr id="7" name="Title 5"/>
          <p:cNvSpPr txBox="1">
            <a:spLocks/>
          </p:cNvSpPr>
          <p:nvPr/>
        </p:nvSpPr>
        <p:spPr bwMode="auto">
          <a:xfrm>
            <a:off x="7378262" y="0"/>
            <a:ext cx="4804340" cy="1097279"/>
          </a:xfrm>
          <a:prstGeom prst="rect">
            <a:avLst/>
          </a:prstGeom>
          <a:solidFill>
            <a:srgbClr val="000000">
              <a:alpha val="50196"/>
            </a:srgbClr>
          </a:solidFill>
          <a:ln w="9525">
            <a:solidFill>
              <a:srgbClr val="000000"/>
            </a:solidFill>
            <a:miter lim="800000"/>
            <a:headEnd/>
            <a:tailEnd/>
          </a:ln>
        </p:spPr>
        <p:txBody>
          <a:bodyPr vert="horz" wrap="square" lIns="0" tIns="36000" rIns="36000" bIns="36000" numCol="1" anchor="ctr" anchorCtr="0" compatLnSpc="1">
            <a:prstTxWarp prst="textNoShape">
              <a:avLst/>
            </a:prstTxWarp>
            <a:normAutofit fontScale="85000" lnSpcReduction="20000"/>
          </a:bodyPr>
          <a:lstStyle>
            <a:lvl1pPr marL="221544" algn="l" rtl="0" eaLnBrk="1" fontAlgn="base" hangingPunct="1">
              <a:spcBef>
                <a:spcPct val="0"/>
              </a:spcBef>
              <a:spcAft>
                <a:spcPct val="0"/>
              </a:spcAft>
              <a:defRPr sz="3200" b="0" spc="-100" baseline="0">
                <a:solidFill>
                  <a:schemeClr val="tx1"/>
                </a:solidFill>
                <a:latin typeface="Bahnschrift SemiLight" panose="020B0502040204020203" pitchFamily="34"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a:lstStyle>
          <a:p>
            <a:pPr algn="r"/>
            <a:r>
              <a:rPr lang="en-GB" kern="0" dirty="0" smtClean="0">
                <a:solidFill>
                  <a:schemeClr val="tx1">
                    <a:lumMod val="85000"/>
                  </a:schemeClr>
                </a:solidFill>
              </a:rPr>
              <a:t>Demonstrating FCI’s capabilities</a:t>
            </a:r>
          </a:p>
          <a:p>
            <a:pPr algn="r">
              <a:spcBef>
                <a:spcPts val="600"/>
              </a:spcBef>
            </a:pPr>
            <a:r>
              <a:rPr lang="en-GB" sz="2400" kern="0" dirty="0" smtClean="0">
                <a:solidFill>
                  <a:schemeClr val="tx1">
                    <a:lumMod val="85000"/>
                  </a:schemeClr>
                </a:solidFill>
              </a:rPr>
              <a:t>Observing the Tenerife Fire</a:t>
            </a:r>
          </a:p>
          <a:p>
            <a:pPr algn="r">
              <a:spcBef>
                <a:spcPts val="600"/>
              </a:spcBef>
            </a:pPr>
            <a:r>
              <a:rPr lang="en-GB" sz="2400" u="sng" kern="0" dirty="0" smtClean="0">
                <a:solidFill>
                  <a:schemeClr val="tx1">
                    <a:lumMod val="85000"/>
                  </a:schemeClr>
                </a:solidFill>
              </a:rPr>
              <a:t>Preliminary results</a:t>
            </a:r>
            <a:endParaRPr lang="en-GB" sz="2400" u="sng" kern="0" dirty="0">
              <a:solidFill>
                <a:schemeClr val="tx1">
                  <a:lumMod val="85000"/>
                </a:schemeClr>
              </a:solidFill>
            </a:endParaRPr>
          </a:p>
        </p:txBody>
      </p:sp>
      <p:sp>
        <p:nvSpPr>
          <p:cNvPr id="12" name="Title 5"/>
          <p:cNvSpPr txBox="1">
            <a:spLocks/>
          </p:cNvSpPr>
          <p:nvPr/>
        </p:nvSpPr>
        <p:spPr bwMode="auto">
          <a:xfrm>
            <a:off x="7378262" y="1"/>
            <a:ext cx="4804340" cy="1097279"/>
          </a:xfrm>
          <a:prstGeom prst="rect">
            <a:avLst/>
          </a:prstGeom>
          <a:solidFill>
            <a:srgbClr val="000000">
              <a:alpha val="50196"/>
            </a:srgbClr>
          </a:solidFill>
          <a:ln w="9525">
            <a:solidFill>
              <a:srgbClr val="000000"/>
            </a:solidFill>
            <a:miter lim="800000"/>
            <a:headEnd/>
            <a:tailEnd/>
          </a:ln>
        </p:spPr>
        <p:txBody>
          <a:bodyPr vert="horz" wrap="square" lIns="0" tIns="36000" rIns="36000" bIns="36000" numCol="1" anchor="ctr" anchorCtr="0" compatLnSpc="1">
            <a:prstTxWarp prst="textNoShape">
              <a:avLst/>
            </a:prstTxWarp>
            <a:normAutofit fontScale="85000" lnSpcReduction="20000"/>
          </a:bodyPr>
          <a:lstStyle>
            <a:lvl1pPr marL="221544" algn="l" rtl="0" eaLnBrk="1" fontAlgn="base" hangingPunct="1">
              <a:spcBef>
                <a:spcPct val="0"/>
              </a:spcBef>
              <a:spcAft>
                <a:spcPct val="0"/>
              </a:spcAft>
              <a:defRPr sz="3200" b="0" spc="-100" baseline="0">
                <a:solidFill>
                  <a:schemeClr val="tx1"/>
                </a:solidFill>
                <a:latin typeface="Bahnschrift SemiLight" panose="020B0502040204020203" pitchFamily="34"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a:lstStyle>
          <a:p>
            <a:pPr algn="r"/>
            <a:r>
              <a:rPr lang="en-GB" kern="0" dirty="0" smtClean="0">
                <a:solidFill>
                  <a:schemeClr val="tx1">
                    <a:lumMod val="85000"/>
                  </a:schemeClr>
                </a:solidFill>
              </a:rPr>
              <a:t>Demonstrating FCI’s capabilities</a:t>
            </a:r>
          </a:p>
          <a:p>
            <a:pPr algn="r">
              <a:spcBef>
                <a:spcPts val="600"/>
              </a:spcBef>
            </a:pPr>
            <a:r>
              <a:rPr lang="en-GB" sz="2400" kern="0" dirty="0" smtClean="0">
                <a:solidFill>
                  <a:schemeClr val="tx1">
                    <a:lumMod val="85000"/>
                  </a:schemeClr>
                </a:solidFill>
              </a:rPr>
              <a:t>Observing the Tenerife Fire</a:t>
            </a:r>
          </a:p>
          <a:p>
            <a:pPr algn="r">
              <a:spcBef>
                <a:spcPts val="600"/>
              </a:spcBef>
            </a:pPr>
            <a:r>
              <a:rPr lang="en-GB" sz="2400" u="sng" kern="0" dirty="0" smtClean="0">
                <a:solidFill>
                  <a:schemeClr val="tx1">
                    <a:lumMod val="85000"/>
                  </a:schemeClr>
                </a:solidFill>
              </a:rPr>
              <a:t>Preliminary results</a:t>
            </a:r>
            <a:endParaRPr lang="en-GB" sz="2400" u="sng" kern="0" dirty="0">
              <a:solidFill>
                <a:schemeClr val="tx1">
                  <a:lumMod val="85000"/>
                </a:schemeClr>
              </a:solidFill>
            </a:endParaRPr>
          </a:p>
        </p:txBody>
      </p:sp>
      <p:sp>
        <p:nvSpPr>
          <p:cNvPr id="18" name="Title 5"/>
          <p:cNvSpPr txBox="1">
            <a:spLocks/>
          </p:cNvSpPr>
          <p:nvPr/>
        </p:nvSpPr>
        <p:spPr bwMode="auto">
          <a:xfrm>
            <a:off x="7378262" y="1"/>
            <a:ext cx="4804340" cy="1097279"/>
          </a:xfrm>
          <a:prstGeom prst="rect">
            <a:avLst/>
          </a:prstGeom>
          <a:solidFill>
            <a:srgbClr val="000000">
              <a:alpha val="50196"/>
            </a:srgbClr>
          </a:solidFill>
          <a:ln w="9525">
            <a:solidFill>
              <a:srgbClr val="000000"/>
            </a:solidFill>
            <a:miter lim="800000"/>
            <a:headEnd/>
            <a:tailEnd/>
          </a:ln>
        </p:spPr>
        <p:txBody>
          <a:bodyPr vert="horz" wrap="square" lIns="0" tIns="36000" rIns="36000" bIns="36000" numCol="1" anchor="ctr" anchorCtr="0" compatLnSpc="1">
            <a:prstTxWarp prst="textNoShape">
              <a:avLst/>
            </a:prstTxWarp>
            <a:normAutofit fontScale="85000" lnSpcReduction="20000"/>
          </a:bodyPr>
          <a:lstStyle>
            <a:lvl1pPr marL="221544" algn="l" rtl="0" eaLnBrk="1" fontAlgn="base" hangingPunct="1">
              <a:spcBef>
                <a:spcPct val="0"/>
              </a:spcBef>
              <a:spcAft>
                <a:spcPct val="0"/>
              </a:spcAft>
              <a:defRPr sz="3200" b="0" spc="-100" baseline="0">
                <a:solidFill>
                  <a:schemeClr val="tx1"/>
                </a:solidFill>
                <a:latin typeface="Bahnschrift SemiLight" panose="020B0502040204020203" pitchFamily="34"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a:lstStyle>
          <a:p>
            <a:pPr algn="r"/>
            <a:r>
              <a:rPr lang="en-GB" kern="0" dirty="0" smtClean="0">
                <a:solidFill>
                  <a:schemeClr val="tx1">
                    <a:lumMod val="85000"/>
                  </a:schemeClr>
                </a:solidFill>
              </a:rPr>
              <a:t>Demonstrating FCI’s capabilities</a:t>
            </a:r>
          </a:p>
          <a:p>
            <a:pPr algn="r">
              <a:spcBef>
                <a:spcPts val="600"/>
              </a:spcBef>
            </a:pPr>
            <a:r>
              <a:rPr lang="en-GB" sz="2400" kern="0" dirty="0" smtClean="0">
                <a:solidFill>
                  <a:schemeClr val="tx1">
                    <a:lumMod val="85000"/>
                  </a:schemeClr>
                </a:solidFill>
              </a:rPr>
              <a:t>Observing the Tenerife Fire</a:t>
            </a:r>
          </a:p>
          <a:p>
            <a:pPr algn="r">
              <a:spcBef>
                <a:spcPts val="600"/>
              </a:spcBef>
            </a:pPr>
            <a:r>
              <a:rPr lang="en-GB" sz="2400" u="sng" kern="0" dirty="0" smtClean="0">
                <a:solidFill>
                  <a:schemeClr val="tx1">
                    <a:lumMod val="85000"/>
                  </a:schemeClr>
                </a:solidFill>
              </a:rPr>
              <a:t>Preliminary results</a:t>
            </a:r>
            <a:endParaRPr lang="en-GB" sz="2400" u="sng" kern="0" dirty="0">
              <a:solidFill>
                <a:schemeClr val="tx1">
                  <a:lumMod val="85000"/>
                </a:schemeClr>
              </a:solidFill>
            </a:endParaRPr>
          </a:p>
        </p:txBody>
      </p:sp>
      <p:sp>
        <p:nvSpPr>
          <p:cNvPr id="23" name="Title 5"/>
          <p:cNvSpPr txBox="1">
            <a:spLocks/>
          </p:cNvSpPr>
          <p:nvPr/>
        </p:nvSpPr>
        <p:spPr bwMode="auto">
          <a:xfrm>
            <a:off x="7378262" y="-8151"/>
            <a:ext cx="4804340" cy="1097279"/>
          </a:xfrm>
          <a:prstGeom prst="rect">
            <a:avLst/>
          </a:prstGeom>
          <a:solidFill>
            <a:srgbClr val="000000">
              <a:alpha val="50196"/>
            </a:srgbClr>
          </a:solidFill>
          <a:ln w="9525">
            <a:solidFill>
              <a:srgbClr val="000000"/>
            </a:solidFill>
            <a:miter lim="800000"/>
            <a:headEnd/>
            <a:tailEnd/>
          </a:ln>
        </p:spPr>
        <p:txBody>
          <a:bodyPr vert="horz" wrap="square" lIns="0" tIns="36000" rIns="36000" bIns="36000" numCol="1" anchor="ctr" anchorCtr="0" compatLnSpc="1">
            <a:prstTxWarp prst="textNoShape">
              <a:avLst/>
            </a:prstTxWarp>
            <a:normAutofit fontScale="85000" lnSpcReduction="20000"/>
          </a:bodyPr>
          <a:lstStyle>
            <a:lvl1pPr marL="221544" algn="l" rtl="0" eaLnBrk="1" fontAlgn="base" hangingPunct="1">
              <a:spcBef>
                <a:spcPct val="0"/>
              </a:spcBef>
              <a:spcAft>
                <a:spcPct val="0"/>
              </a:spcAft>
              <a:defRPr sz="3200" b="0" spc="-100" baseline="0">
                <a:solidFill>
                  <a:schemeClr val="tx1"/>
                </a:solidFill>
                <a:latin typeface="Bahnschrift SemiLight" panose="020B0502040204020203" pitchFamily="34"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a:lstStyle>
          <a:p>
            <a:pPr algn="r"/>
            <a:r>
              <a:rPr lang="en-GB" kern="0" dirty="0" smtClean="0">
                <a:solidFill>
                  <a:schemeClr val="tx1">
                    <a:lumMod val="85000"/>
                  </a:schemeClr>
                </a:solidFill>
              </a:rPr>
              <a:t>Demonstrating FCI’s capabilities</a:t>
            </a:r>
          </a:p>
          <a:p>
            <a:pPr algn="r">
              <a:spcBef>
                <a:spcPts val="600"/>
              </a:spcBef>
            </a:pPr>
            <a:r>
              <a:rPr lang="en-GB" sz="2400" kern="0" dirty="0" smtClean="0">
                <a:solidFill>
                  <a:schemeClr val="tx1">
                    <a:lumMod val="85000"/>
                  </a:schemeClr>
                </a:solidFill>
              </a:rPr>
              <a:t>Observing the Tenerife Fire</a:t>
            </a:r>
          </a:p>
          <a:p>
            <a:pPr algn="r">
              <a:spcBef>
                <a:spcPts val="600"/>
              </a:spcBef>
            </a:pPr>
            <a:r>
              <a:rPr lang="en-GB" sz="2400" u="sng" kern="0" dirty="0" smtClean="0">
                <a:solidFill>
                  <a:schemeClr val="tx1">
                    <a:lumMod val="85000"/>
                  </a:schemeClr>
                </a:solidFill>
              </a:rPr>
              <a:t>Preliminary results</a:t>
            </a:r>
            <a:endParaRPr lang="en-GB" sz="2400" u="sng" kern="0" dirty="0">
              <a:solidFill>
                <a:schemeClr val="tx1">
                  <a:lumMod val="85000"/>
                </a:schemeClr>
              </a:solidFill>
            </a:endParaRPr>
          </a:p>
        </p:txBody>
      </p:sp>
    </p:spTree>
    <p:extLst>
      <p:ext uri="{BB962C8B-B14F-4D97-AF65-F5344CB8AC3E}">
        <p14:creationId xmlns:p14="http://schemas.microsoft.com/office/powerpoint/2010/main" val="23670530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2602" cy="6858000"/>
          </a:xfrm>
          <a:prstGeom prst="rect">
            <a:avLst/>
          </a:prstGeom>
        </p:spPr>
      </p:pic>
      <p:sp>
        <p:nvSpPr>
          <p:cNvPr id="16" name="TextBox 15"/>
          <p:cNvSpPr txBox="1"/>
          <p:nvPr/>
        </p:nvSpPr>
        <p:spPr>
          <a:xfrm>
            <a:off x="0" y="-1"/>
            <a:ext cx="3586238" cy="861774"/>
          </a:xfrm>
          <a:prstGeom prst="rect">
            <a:avLst/>
          </a:prstGeom>
          <a:solidFill>
            <a:srgbClr val="000000">
              <a:alpha val="30196"/>
            </a:srgbClr>
          </a:solidFill>
          <a:ln>
            <a:solidFill>
              <a:srgbClr val="000000"/>
            </a:solidFill>
          </a:ln>
        </p:spPr>
        <p:txBody>
          <a:bodyPr wrap="none" rtlCol="0">
            <a:spAutoFit/>
          </a:bodyPr>
          <a:lstStyle/>
          <a:p>
            <a:r>
              <a:rPr lang="en-GB" sz="3200" b="0" kern="100" spc="-100" dirty="0" smtClean="0">
                <a:solidFill>
                  <a:schemeClr val="tx1">
                    <a:lumMod val="85000"/>
                  </a:schemeClr>
                </a:solidFill>
                <a:latin typeface="Bahnschrift Light" panose="020B0502040204020203" pitchFamily="34" charset="0"/>
                <a:ea typeface="Roboto" panose="02000000000000000000" pitchFamily="2" charset="0"/>
              </a:rPr>
              <a:t>SEVIRI 3.9µm (3km)</a:t>
            </a:r>
          </a:p>
          <a:p>
            <a:r>
              <a:rPr lang="en-GB" sz="1800" b="0" kern="100" spc="-100" dirty="0" smtClean="0">
                <a:solidFill>
                  <a:schemeClr val="tx1">
                    <a:lumMod val="85000"/>
                  </a:schemeClr>
                </a:solidFill>
                <a:latin typeface="Bahnschrift Light" panose="020B0502040204020203" pitchFamily="34" charset="0"/>
                <a:ea typeface="Roboto" panose="02000000000000000000" pitchFamily="2" charset="0"/>
              </a:rPr>
              <a:t>15.08.2023 23:00 UTC</a:t>
            </a:r>
            <a:endParaRPr lang="en-GB" sz="1800" b="0" kern="100" spc="-100" dirty="0">
              <a:solidFill>
                <a:schemeClr val="tx1">
                  <a:lumMod val="85000"/>
                </a:schemeClr>
              </a:solidFill>
              <a:latin typeface="Bahnschrift Light" panose="020B0502040204020203" pitchFamily="34" charset="0"/>
              <a:ea typeface="Roboto" panose="02000000000000000000" pitchFamily="2" charset="0"/>
            </a:endParaRPr>
          </a:p>
        </p:txBody>
      </p:sp>
      <p:sp>
        <p:nvSpPr>
          <p:cNvPr id="7" name="Title 5"/>
          <p:cNvSpPr txBox="1">
            <a:spLocks/>
          </p:cNvSpPr>
          <p:nvPr/>
        </p:nvSpPr>
        <p:spPr bwMode="auto">
          <a:xfrm>
            <a:off x="7378262" y="0"/>
            <a:ext cx="4804340" cy="1097279"/>
          </a:xfrm>
          <a:prstGeom prst="rect">
            <a:avLst/>
          </a:prstGeom>
          <a:solidFill>
            <a:srgbClr val="000000">
              <a:alpha val="50196"/>
            </a:srgbClr>
          </a:solidFill>
          <a:ln w="9525">
            <a:solidFill>
              <a:srgbClr val="000000"/>
            </a:solidFill>
            <a:miter lim="800000"/>
            <a:headEnd/>
            <a:tailEnd/>
          </a:ln>
        </p:spPr>
        <p:txBody>
          <a:bodyPr vert="horz" wrap="square" lIns="0" tIns="36000" rIns="36000" bIns="36000" numCol="1" anchor="ctr" anchorCtr="0" compatLnSpc="1">
            <a:prstTxWarp prst="textNoShape">
              <a:avLst/>
            </a:prstTxWarp>
            <a:normAutofit fontScale="85000" lnSpcReduction="20000"/>
          </a:bodyPr>
          <a:lstStyle>
            <a:lvl1pPr marL="221544" algn="l" rtl="0" eaLnBrk="1" fontAlgn="base" hangingPunct="1">
              <a:spcBef>
                <a:spcPct val="0"/>
              </a:spcBef>
              <a:spcAft>
                <a:spcPct val="0"/>
              </a:spcAft>
              <a:defRPr sz="3200" b="0" spc="-100" baseline="0">
                <a:solidFill>
                  <a:schemeClr val="tx1"/>
                </a:solidFill>
                <a:latin typeface="Bahnschrift SemiLight" panose="020B0502040204020203" pitchFamily="34"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a:lstStyle>
          <a:p>
            <a:pPr algn="r"/>
            <a:r>
              <a:rPr lang="en-GB" kern="0" dirty="0" smtClean="0">
                <a:solidFill>
                  <a:schemeClr val="tx1">
                    <a:lumMod val="85000"/>
                  </a:schemeClr>
                </a:solidFill>
              </a:rPr>
              <a:t>Demonstrating FCI’s capabilities</a:t>
            </a:r>
          </a:p>
          <a:p>
            <a:pPr algn="r">
              <a:spcBef>
                <a:spcPts val="600"/>
              </a:spcBef>
            </a:pPr>
            <a:r>
              <a:rPr lang="en-GB" sz="2400" kern="0" dirty="0" smtClean="0">
                <a:solidFill>
                  <a:schemeClr val="tx1">
                    <a:lumMod val="85000"/>
                  </a:schemeClr>
                </a:solidFill>
              </a:rPr>
              <a:t>Observing the Tenerife Fire</a:t>
            </a:r>
          </a:p>
          <a:p>
            <a:pPr algn="r">
              <a:spcBef>
                <a:spcPts val="600"/>
              </a:spcBef>
            </a:pPr>
            <a:r>
              <a:rPr lang="en-GB" sz="2400" u="sng" kern="0" dirty="0" smtClean="0">
                <a:solidFill>
                  <a:schemeClr val="tx1">
                    <a:lumMod val="85000"/>
                  </a:schemeClr>
                </a:solidFill>
              </a:rPr>
              <a:t>Preliminary results</a:t>
            </a:r>
            <a:endParaRPr lang="en-GB" sz="2400" u="sng" kern="0" dirty="0">
              <a:solidFill>
                <a:schemeClr val="tx1">
                  <a:lumMod val="85000"/>
                </a:schemeClr>
              </a:solidFill>
            </a:endParaRPr>
          </a:p>
        </p:txBody>
      </p:sp>
      <p:sp>
        <p:nvSpPr>
          <p:cNvPr id="12" name="Title 5"/>
          <p:cNvSpPr txBox="1">
            <a:spLocks/>
          </p:cNvSpPr>
          <p:nvPr/>
        </p:nvSpPr>
        <p:spPr bwMode="auto">
          <a:xfrm>
            <a:off x="7378262" y="1"/>
            <a:ext cx="4804340" cy="1097279"/>
          </a:xfrm>
          <a:prstGeom prst="rect">
            <a:avLst/>
          </a:prstGeom>
          <a:solidFill>
            <a:srgbClr val="000000">
              <a:alpha val="50196"/>
            </a:srgbClr>
          </a:solidFill>
          <a:ln w="9525">
            <a:solidFill>
              <a:srgbClr val="000000"/>
            </a:solidFill>
            <a:miter lim="800000"/>
            <a:headEnd/>
            <a:tailEnd/>
          </a:ln>
        </p:spPr>
        <p:txBody>
          <a:bodyPr vert="horz" wrap="square" lIns="0" tIns="36000" rIns="36000" bIns="36000" numCol="1" anchor="ctr" anchorCtr="0" compatLnSpc="1">
            <a:prstTxWarp prst="textNoShape">
              <a:avLst/>
            </a:prstTxWarp>
            <a:normAutofit fontScale="85000" lnSpcReduction="20000"/>
          </a:bodyPr>
          <a:lstStyle>
            <a:lvl1pPr marL="221544" algn="l" rtl="0" eaLnBrk="1" fontAlgn="base" hangingPunct="1">
              <a:spcBef>
                <a:spcPct val="0"/>
              </a:spcBef>
              <a:spcAft>
                <a:spcPct val="0"/>
              </a:spcAft>
              <a:defRPr sz="3200" b="0" spc="-100" baseline="0">
                <a:solidFill>
                  <a:schemeClr val="tx1"/>
                </a:solidFill>
                <a:latin typeface="Bahnschrift SemiLight" panose="020B0502040204020203" pitchFamily="34"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a:lstStyle>
          <a:p>
            <a:pPr algn="r"/>
            <a:r>
              <a:rPr lang="en-GB" kern="0" dirty="0" smtClean="0">
                <a:solidFill>
                  <a:schemeClr val="tx1">
                    <a:lumMod val="85000"/>
                  </a:schemeClr>
                </a:solidFill>
              </a:rPr>
              <a:t>Demonstrating FCI’s capabilities</a:t>
            </a:r>
          </a:p>
          <a:p>
            <a:pPr algn="r">
              <a:spcBef>
                <a:spcPts val="600"/>
              </a:spcBef>
            </a:pPr>
            <a:r>
              <a:rPr lang="en-GB" sz="2400" kern="0" dirty="0" smtClean="0">
                <a:solidFill>
                  <a:schemeClr val="tx1">
                    <a:lumMod val="85000"/>
                  </a:schemeClr>
                </a:solidFill>
              </a:rPr>
              <a:t>Observing the Tenerife Fire</a:t>
            </a:r>
          </a:p>
          <a:p>
            <a:pPr algn="r">
              <a:spcBef>
                <a:spcPts val="600"/>
              </a:spcBef>
            </a:pPr>
            <a:r>
              <a:rPr lang="en-GB" sz="2400" u="sng" kern="0" dirty="0" smtClean="0">
                <a:solidFill>
                  <a:schemeClr val="tx1">
                    <a:lumMod val="85000"/>
                  </a:schemeClr>
                </a:solidFill>
              </a:rPr>
              <a:t>Preliminary results</a:t>
            </a:r>
            <a:endParaRPr lang="en-GB" sz="2400" u="sng" kern="0" dirty="0">
              <a:solidFill>
                <a:schemeClr val="tx1">
                  <a:lumMod val="85000"/>
                </a:schemeClr>
              </a:solidFill>
            </a:endParaRPr>
          </a:p>
        </p:txBody>
      </p:sp>
      <p:sp>
        <p:nvSpPr>
          <p:cNvPr id="18" name="Title 5"/>
          <p:cNvSpPr txBox="1">
            <a:spLocks/>
          </p:cNvSpPr>
          <p:nvPr/>
        </p:nvSpPr>
        <p:spPr bwMode="auto">
          <a:xfrm>
            <a:off x="7378262" y="1"/>
            <a:ext cx="4804340" cy="1097279"/>
          </a:xfrm>
          <a:prstGeom prst="rect">
            <a:avLst/>
          </a:prstGeom>
          <a:solidFill>
            <a:srgbClr val="000000">
              <a:alpha val="50196"/>
            </a:srgbClr>
          </a:solidFill>
          <a:ln w="9525">
            <a:solidFill>
              <a:srgbClr val="000000"/>
            </a:solidFill>
            <a:miter lim="800000"/>
            <a:headEnd/>
            <a:tailEnd/>
          </a:ln>
        </p:spPr>
        <p:txBody>
          <a:bodyPr vert="horz" wrap="square" lIns="0" tIns="36000" rIns="36000" bIns="36000" numCol="1" anchor="ctr" anchorCtr="0" compatLnSpc="1">
            <a:prstTxWarp prst="textNoShape">
              <a:avLst/>
            </a:prstTxWarp>
            <a:normAutofit fontScale="85000" lnSpcReduction="20000"/>
          </a:bodyPr>
          <a:lstStyle>
            <a:lvl1pPr marL="221544" algn="l" rtl="0" eaLnBrk="1" fontAlgn="base" hangingPunct="1">
              <a:spcBef>
                <a:spcPct val="0"/>
              </a:spcBef>
              <a:spcAft>
                <a:spcPct val="0"/>
              </a:spcAft>
              <a:defRPr sz="3200" b="0" spc="-100" baseline="0">
                <a:solidFill>
                  <a:schemeClr val="tx1"/>
                </a:solidFill>
                <a:latin typeface="Bahnschrift SemiLight" panose="020B0502040204020203" pitchFamily="34"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a:lstStyle>
          <a:p>
            <a:pPr algn="r"/>
            <a:r>
              <a:rPr lang="en-GB" kern="0" dirty="0" smtClean="0">
                <a:solidFill>
                  <a:schemeClr val="tx1">
                    <a:lumMod val="85000"/>
                  </a:schemeClr>
                </a:solidFill>
              </a:rPr>
              <a:t>Demonstrating FCI’s capabilities</a:t>
            </a:r>
          </a:p>
          <a:p>
            <a:pPr algn="r">
              <a:spcBef>
                <a:spcPts val="600"/>
              </a:spcBef>
            </a:pPr>
            <a:r>
              <a:rPr lang="en-GB" sz="2400" kern="0" dirty="0" smtClean="0">
                <a:solidFill>
                  <a:schemeClr val="tx1">
                    <a:lumMod val="85000"/>
                  </a:schemeClr>
                </a:solidFill>
              </a:rPr>
              <a:t>Observing the Tenerife Fire</a:t>
            </a:r>
          </a:p>
          <a:p>
            <a:pPr algn="r">
              <a:spcBef>
                <a:spcPts val="600"/>
              </a:spcBef>
            </a:pPr>
            <a:r>
              <a:rPr lang="en-GB" sz="2400" u="sng" kern="0" dirty="0" smtClean="0">
                <a:solidFill>
                  <a:schemeClr val="tx1">
                    <a:lumMod val="85000"/>
                  </a:schemeClr>
                </a:solidFill>
              </a:rPr>
              <a:t>Preliminary results</a:t>
            </a:r>
            <a:endParaRPr lang="en-GB" sz="2400" u="sng" kern="0" dirty="0">
              <a:solidFill>
                <a:schemeClr val="tx1">
                  <a:lumMod val="85000"/>
                </a:schemeClr>
              </a:solidFill>
            </a:endParaRPr>
          </a:p>
        </p:txBody>
      </p:sp>
      <p:sp>
        <p:nvSpPr>
          <p:cNvPr id="23" name="Title 5"/>
          <p:cNvSpPr txBox="1">
            <a:spLocks/>
          </p:cNvSpPr>
          <p:nvPr/>
        </p:nvSpPr>
        <p:spPr bwMode="auto">
          <a:xfrm>
            <a:off x="7378262" y="-8151"/>
            <a:ext cx="4804340" cy="1097279"/>
          </a:xfrm>
          <a:prstGeom prst="rect">
            <a:avLst/>
          </a:prstGeom>
          <a:solidFill>
            <a:srgbClr val="000000">
              <a:alpha val="50196"/>
            </a:srgbClr>
          </a:solidFill>
          <a:ln w="9525">
            <a:solidFill>
              <a:srgbClr val="000000"/>
            </a:solidFill>
            <a:miter lim="800000"/>
            <a:headEnd/>
            <a:tailEnd/>
          </a:ln>
        </p:spPr>
        <p:txBody>
          <a:bodyPr vert="horz" wrap="square" lIns="0" tIns="36000" rIns="36000" bIns="36000" numCol="1" anchor="ctr" anchorCtr="0" compatLnSpc="1">
            <a:prstTxWarp prst="textNoShape">
              <a:avLst/>
            </a:prstTxWarp>
            <a:normAutofit fontScale="85000" lnSpcReduction="20000"/>
          </a:bodyPr>
          <a:lstStyle>
            <a:lvl1pPr marL="221544" algn="l" rtl="0" eaLnBrk="1" fontAlgn="base" hangingPunct="1">
              <a:spcBef>
                <a:spcPct val="0"/>
              </a:spcBef>
              <a:spcAft>
                <a:spcPct val="0"/>
              </a:spcAft>
              <a:defRPr sz="3200" b="0" spc="-100" baseline="0">
                <a:solidFill>
                  <a:schemeClr val="tx1"/>
                </a:solidFill>
                <a:latin typeface="Bahnschrift SemiLight" panose="020B0502040204020203" pitchFamily="34"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a:lstStyle>
          <a:p>
            <a:pPr algn="r"/>
            <a:r>
              <a:rPr lang="en-GB" kern="0" dirty="0" smtClean="0">
                <a:solidFill>
                  <a:schemeClr val="tx1">
                    <a:lumMod val="85000"/>
                  </a:schemeClr>
                </a:solidFill>
              </a:rPr>
              <a:t>Demonstrating FCI’s capabilities</a:t>
            </a:r>
          </a:p>
          <a:p>
            <a:pPr algn="r">
              <a:spcBef>
                <a:spcPts val="600"/>
              </a:spcBef>
            </a:pPr>
            <a:r>
              <a:rPr lang="en-GB" sz="2400" kern="0" dirty="0" smtClean="0">
                <a:solidFill>
                  <a:schemeClr val="tx1">
                    <a:lumMod val="85000"/>
                  </a:schemeClr>
                </a:solidFill>
              </a:rPr>
              <a:t>Observing the Tenerife Fire</a:t>
            </a:r>
          </a:p>
          <a:p>
            <a:pPr algn="r">
              <a:spcBef>
                <a:spcPts val="600"/>
              </a:spcBef>
            </a:pPr>
            <a:r>
              <a:rPr lang="en-GB" sz="2400" u="sng" kern="0" dirty="0" smtClean="0">
                <a:solidFill>
                  <a:schemeClr val="tx1">
                    <a:lumMod val="85000"/>
                  </a:schemeClr>
                </a:solidFill>
              </a:rPr>
              <a:t>Preliminary results</a:t>
            </a:r>
            <a:endParaRPr lang="en-GB" sz="2400" u="sng" kern="0" dirty="0">
              <a:solidFill>
                <a:schemeClr val="tx1">
                  <a:lumMod val="85000"/>
                </a:schemeClr>
              </a:solidFill>
            </a:endParaRPr>
          </a:p>
        </p:txBody>
      </p:sp>
    </p:spTree>
    <p:extLst>
      <p:ext uri="{BB962C8B-B14F-4D97-AF65-F5344CB8AC3E}">
        <p14:creationId xmlns:p14="http://schemas.microsoft.com/office/powerpoint/2010/main" val="27674583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2602" cy="6858000"/>
          </a:xfrm>
          <a:prstGeom prst="rect">
            <a:avLst/>
          </a:prstGeom>
        </p:spPr>
      </p:pic>
      <p:sp>
        <p:nvSpPr>
          <p:cNvPr id="16" name="TextBox 15"/>
          <p:cNvSpPr txBox="1"/>
          <p:nvPr/>
        </p:nvSpPr>
        <p:spPr>
          <a:xfrm>
            <a:off x="0" y="-1"/>
            <a:ext cx="3586238" cy="861774"/>
          </a:xfrm>
          <a:prstGeom prst="rect">
            <a:avLst/>
          </a:prstGeom>
          <a:solidFill>
            <a:srgbClr val="000000">
              <a:alpha val="30196"/>
            </a:srgbClr>
          </a:solidFill>
          <a:ln>
            <a:solidFill>
              <a:srgbClr val="000000"/>
            </a:solidFill>
          </a:ln>
        </p:spPr>
        <p:txBody>
          <a:bodyPr wrap="none" rtlCol="0">
            <a:spAutoFit/>
          </a:bodyPr>
          <a:lstStyle/>
          <a:p>
            <a:r>
              <a:rPr lang="en-GB" sz="3200" b="0" kern="100" spc="-100" dirty="0" smtClean="0">
                <a:solidFill>
                  <a:schemeClr val="tx1">
                    <a:lumMod val="85000"/>
                  </a:schemeClr>
                </a:solidFill>
                <a:latin typeface="Bahnschrift Light" panose="020B0502040204020203" pitchFamily="34" charset="0"/>
                <a:ea typeface="Roboto" panose="02000000000000000000" pitchFamily="2" charset="0"/>
              </a:rPr>
              <a:t>SEVIRI 3.9µm (3km)</a:t>
            </a:r>
          </a:p>
          <a:p>
            <a:r>
              <a:rPr lang="en-GB" sz="1800" b="0" kern="100" spc="-100" dirty="0" smtClean="0">
                <a:solidFill>
                  <a:schemeClr val="tx1">
                    <a:lumMod val="85000"/>
                  </a:schemeClr>
                </a:solidFill>
                <a:latin typeface="Bahnschrift Light" panose="020B0502040204020203" pitchFamily="34" charset="0"/>
                <a:ea typeface="Roboto" panose="02000000000000000000" pitchFamily="2" charset="0"/>
              </a:rPr>
              <a:t>15.08.2023 23:15 UTC</a:t>
            </a:r>
            <a:endParaRPr lang="en-GB" sz="1800" b="0" kern="100" spc="-100" dirty="0">
              <a:solidFill>
                <a:schemeClr val="tx1">
                  <a:lumMod val="85000"/>
                </a:schemeClr>
              </a:solidFill>
              <a:latin typeface="Bahnschrift Light" panose="020B0502040204020203" pitchFamily="34" charset="0"/>
              <a:ea typeface="Roboto" panose="02000000000000000000" pitchFamily="2" charset="0"/>
            </a:endParaRPr>
          </a:p>
        </p:txBody>
      </p:sp>
      <p:sp>
        <p:nvSpPr>
          <p:cNvPr id="7" name="Title 5"/>
          <p:cNvSpPr txBox="1">
            <a:spLocks/>
          </p:cNvSpPr>
          <p:nvPr/>
        </p:nvSpPr>
        <p:spPr bwMode="auto">
          <a:xfrm>
            <a:off x="7378262" y="0"/>
            <a:ext cx="4804340" cy="1097279"/>
          </a:xfrm>
          <a:prstGeom prst="rect">
            <a:avLst/>
          </a:prstGeom>
          <a:solidFill>
            <a:srgbClr val="000000">
              <a:alpha val="50196"/>
            </a:srgbClr>
          </a:solidFill>
          <a:ln w="9525">
            <a:solidFill>
              <a:srgbClr val="000000"/>
            </a:solidFill>
            <a:miter lim="800000"/>
            <a:headEnd/>
            <a:tailEnd/>
          </a:ln>
        </p:spPr>
        <p:txBody>
          <a:bodyPr vert="horz" wrap="square" lIns="0" tIns="36000" rIns="36000" bIns="36000" numCol="1" anchor="ctr" anchorCtr="0" compatLnSpc="1">
            <a:prstTxWarp prst="textNoShape">
              <a:avLst/>
            </a:prstTxWarp>
            <a:normAutofit fontScale="85000" lnSpcReduction="20000"/>
          </a:bodyPr>
          <a:lstStyle>
            <a:lvl1pPr marL="221544" algn="l" rtl="0" eaLnBrk="1" fontAlgn="base" hangingPunct="1">
              <a:spcBef>
                <a:spcPct val="0"/>
              </a:spcBef>
              <a:spcAft>
                <a:spcPct val="0"/>
              </a:spcAft>
              <a:defRPr sz="3200" b="0" spc="-100" baseline="0">
                <a:solidFill>
                  <a:schemeClr val="tx1"/>
                </a:solidFill>
                <a:latin typeface="Bahnschrift SemiLight" panose="020B0502040204020203" pitchFamily="34"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a:lstStyle>
          <a:p>
            <a:pPr algn="r"/>
            <a:r>
              <a:rPr lang="en-GB" kern="0" dirty="0" smtClean="0">
                <a:solidFill>
                  <a:schemeClr val="tx1">
                    <a:lumMod val="85000"/>
                  </a:schemeClr>
                </a:solidFill>
              </a:rPr>
              <a:t>Demonstrating FCI’s capabilities</a:t>
            </a:r>
          </a:p>
          <a:p>
            <a:pPr algn="r">
              <a:spcBef>
                <a:spcPts val="600"/>
              </a:spcBef>
            </a:pPr>
            <a:r>
              <a:rPr lang="en-GB" sz="2400" kern="0" dirty="0" smtClean="0">
                <a:solidFill>
                  <a:schemeClr val="tx1">
                    <a:lumMod val="85000"/>
                  </a:schemeClr>
                </a:solidFill>
              </a:rPr>
              <a:t>Observing the Tenerife Fire</a:t>
            </a:r>
          </a:p>
          <a:p>
            <a:pPr algn="r">
              <a:spcBef>
                <a:spcPts val="600"/>
              </a:spcBef>
            </a:pPr>
            <a:r>
              <a:rPr lang="en-GB" sz="2400" u="sng" kern="0" dirty="0" smtClean="0">
                <a:solidFill>
                  <a:schemeClr val="tx1">
                    <a:lumMod val="85000"/>
                  </a:schemeClr>
                </a:solidFill>
              </a:rPr>
              <a:t>Preliminary results</a:t>
            </a:r>
            <a:endParaRPr lang="en-GB" sz="2400" u="sng" kern="0" dirty="0">
              <a:solidFill>
                <a:schemeClr val="tx1">
                  <a:lumMod val="85000"/>
                </a:schemeClr>
              </a:solidFill>
            </a:endParaRPr>
          </a:p>
        </p:txBody>
      </p:sp>
      <p:sp>
        <p:nvSpPr>
          <p:cNvPr id="12" name="Title 5"/>
          <p:cNvSpPr txBox="1">
            <a:spLocks/>
          </p:cNvSpPr>
          <p:nvPr/>
        </p:nvSpPr>
        <p:spPr bwMode="auto">
          <a:xfrm>
            <a:off x="7378262" y="1"/>
            <a:ext cx="4804340" cy="1097279"/>
          </a:xfrm>
          <a:prstGeom prst="rect">
            <a:avLst/>
          </a:prstGeom>
          <a:solidFill>
            <a:srgbClr val="000000">
              <a:alpha val="50196"/>
            </a:srgbClr>
          </a:solidFill>
          <a:ln w="9525">
            <a:solidFill>
              <a:srgbClr val="000000"/>
            </a:solidFill>
            <a:miter lim="800000"/>
            <a:headEnd/>
            <a:tailEnd/>
          </a:ln>
        </p:spPr>
        <p:txBody>
          <a:bodyPr vert="horz" wrap="square" lIns="0" tIns="36000" rIns="36000" bIns="36000" numCol="1" anchor="ctr" anchorCtr="0" compatLnSpc="1">
            <a:prstTxWarp prst="textNoShape">
              <a:avLst/>
            </a:prstTxWarp>
            <a:normAutofit fontScale="85000" lnSpcReduction="20000"/>
          </a:bodyPr>
          <a:lstStyle>
            <a:lvl1pPr marL="221544" algn="l" rtl="0" eaLnBrk="1" fontAlgn="base" hangingPunct="1">
              <a:spcBef>
                <a:spcPct val="0"/>
              </a:spcBef>
              <a:spcAft>
                <a:spcPct val="0"/>
              </a:spcAft>
              <a:defRPr sz="3200" b="0" spc="-100" baseline="0">
                <a:solidFill>
                  <a:schemeClr val="tx1"/>
                </a:solidFill>
                <a:latin typeface="Bahnschrift SemiLight" panose="020B0502040204020203" pitchFamily="34"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a:lstStyle>
          <a:p>
            <a:pPr algn="r"/>
            <a:r>
              <a:rPr lang="en-GB" kern="0" dirty="0" smtClean="0">
                <a:solidFill>
                  <a:schemeClr val="tx1">
                    <a:lumMod val="85000"/>
                  </a:schemeClr>
                </a:solidFill>
              </a:rPr>
              <a:t>Demonstrating FCI’s capabilities</a:t>
            </a:r>
          </a:p>
          <a:p>
            <a:pPr algn="r">
              <a:spcBef>
                <a:spcPts val="600"/>
              </a:spcBef>
            </a:pPr>
            <a:r>
              <a:rPr lang="en-GB" sz="2400" kern="0" dirty="0" smtClean="0">
                <a:solidFill>
                  <a:schemeClr val="tx1">
                    <a:lumMod val="85000"/>
                  </a:schemeClr>
                </a:solidFill>
              </a:rPr>
              <a:t>Observing the Tenerife Fire</a:t>
            </a:r>
          </a:p>
          <a:p>
            <a:pPr algn="r">
              <a:spcBef>
                <a:spcPts val="600"/>
              </a:spcBef>
            </a:pPr>
            <a:r>
              <a:rPr lang="en-GB" sz="2400" u="sng" kern="0" dirty="0" smtClean="0">
                <a:solidFill>
                  <a:schemeClr val="tx1">
                    <a:lumMod val="85000"/>
                  </a:schemeClr>
                </a:solidFill>
              </a:rPr>
              <a:t>Preliminary results</a:t>
            </a:r>
            <a:endParaRPr lang="en-GB" sz="2400" u="sng" kern="0" dirty="0">
              <a:solidFill>
                <a:schemeClr val="tx1">
                  <a:lumMod val="85000"/>
                </a:schemeClr>
              </a:solidFill>
            </a:endParaRPr>
          </a:p>
        </p:txBody>
      </p:sp>
      <p:sp>
        <p:nvSpPr>
          <p:cNvPr id="18" name="Title 5"/>
          <p:cNvSpPr txBox="1">
            <a:spLocks/>
          </p:cNvSpPr>
          <p:nvPr/>
        </p:nvSpPr>
        <p:spPr bwMode="auto">
          <a:xfrm>
            <a:off x="7378262" y="1"/>
            <a:ext cx="4804340" cy="1097279"/>
          </a:xfrm>
          <a:prstGeom prst="rect">
            <a:avLst/>
          </a:prstGeom>
          <a:solidFill>
            <a:srgbClr val="000000">
              <a:alpha val="50196"/>
            </a:srgbClr>
          </a:solidFill>
          <a:ln w="9525">
            <a:solidFill>
              <a:srgbClr val="000000"/>
            </a:solidFill>
            <a:miter lim="800000"/>
            <a:headEnd/>
            <a:tailEnd/>
          </a:ln>
        </p:spPr>
        <p:txBody>
          <a:bodyPr vert="horz" wrap="square" lIns="0" tIns="36000" rIns="36000" bIns="36000" numCol="1" anchor="ctr" anchorCtr="0" compatLnSpc="1">
            <a:prstTxWarp prst="textNoShape">
              <a:avLst/>
            </a:prstTxWarp>
            <a:normAutofit fontScale="85000" lnSpcReduction="20000"/>
          </a:bodyPr>
          <a:lstStyle>
            <a:lvl1pPr marL="221544" algn="l" rtl="0" eaLnBrk="1" fontAlgn="base" hangingPunct="1">
              <a:spcBef>
                <a:spcPct val="0"/>
              </a:spcBef>
              <a:spcAft>
                <a:spcPct val="0"/>
              </a:spcAft>
              <a:defRPr sz="3200" b="0" spc="-100" baseline="0">
                <a:solidFill>
                  <a:schemeClr val="tx1"/>
                </a:solidFill>
                <a:latin typeface="Bahnschrift SemiLight" panose="020B0502040204020203" pitchFamily="34"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a:lstStyle>
          <a:p>
            <a:pPr algn="r"/>
            <a:r>
              <a:rPr lang="en-GB" kern="0" dirty="0" smtClean="0">
                <a:solidFill>
                  <a:schemeClr val="tx1">
                    <a:lumMod val="85000"/>
                  </a:schemeClr>
                </a:solidFill>
              </a:rPr>
              <a:t>Demonstrating FCI’s capabilities</a:t>
            </a:r>
          </a:p>
          <a:p>
            <a:pPr algn="r">
              <a:spcBef>
                <a:spcPts val="600"/>
              </a:spcBef>
            </a:pPr>
            <a:r>
              <a:rPr lang="en-GB" sz="2400" kern="0" dirty="0" smtClean="0">
                <a:solidFill>
                  <a:schemeClr val="tx1">
                    <a:lumMod val="85000"/>
                  </a:schemeClr>
                </a:solidFill>
              </a:rPr>
              <a:t>Observing the Tenerife Fire</a:t>
            </a:r>
          </a:p>
          <a:p>
            <a:pPr algn="r">
              <a:spcBef>
                <a:spcPts val="600"/>
              </a:spcBef>
            </a:pPr>
            <a:r>
              <a:rPr lang="en-GB" sz="2400" u="sng" kern="0" dirty="0" smtClean="0">
                <a:solidFill>
                  <a:schemeClr val="tx1">
                    <a:lumMod val="85000"/>
                  </a:schemeClr>
                </a:solidFill>
              </a:rPr>
              <a:t>Preliminary results</a:t>
            </a:r>
            <a:endParaRPr lang="en-GB" sz="2400" u="sng" kern="0" dirty="0">
              <a:solidFill>
                <a:schemeClr val="tx1">
                  <a:lumMod val="85000"/>
                </a:schemeClr>
              </a:solidFill>
            </a:endParaRPr>
          </a:p>
        </p:txBody>
      </p:sp>
      <p:sp>
        <p:nvSpPr>
          <p:cNvPr id="23" name="Title 5"/>
          <p:cNvSpPr txBox="1">
            <a:spLocks/>
          </p:cNvSpPr>
          <p:nvPr/>
        </p:nvSpPr>
        <p:spPr bwMode="auto">
          <a:xfrm>
            <a:off x="7378262" y="-8151"/>
            <a:ext cx="4804340" cy="1097279"/>
          </a:xfrm>
          <a:prstGeom prst="rect">
            <a:avLst/>
          </a:prstGeom>
          <a:solidFill>
            <a:srgbClr val="000000">
              <a:alpha val="50196"/>
            </a:srgbClr>
          </a:solidFill>
          <a:ln w="9525">
            <a:solidFill>
              <a:srgbClr val="000000"/>
            </a:solidFill>
            <a:miter lim="800000"/>
            <a:headEnd/>
            <a:tailEnd/>
          </a:ln>
        </p:spPr>
        <p:txBody>
          <a:bodyPr vert="horz" wrap="square" lIns="0" tIns="36000" rIns="36000" bIns="36000" numCol="1" anchor="ctr" anchorCtr="0" compatLnSpc="1">
            <a:prstTxWarp prst="textNoShape">
              <a:avLst/>
            </a:prstTxWarp>
            <a:normAutofit fontScale="85000" lnSpcReduction="20000"/>
          </a:bodyPr>
          <a:lstStyle>
            <a:lvl1pPr marL="221544" algn="l" rtl="0" eaLnBrk="1" fontAlgn="base" hangingPunct="1">
              <a:spcBef>
                <a:spcPct val="0"/>
              </a:spcBef>
              <a:spcAft>
                <a:spcPct val="0"/>
              </a:spcAft>
              <a:defRPr sz="3200" b="0" spc="-100" baseline="0">
                <a:solidFill>
                  <a:schemeClr val="tx1"/>
                </a:solidFill>
                <a:latin typeface="Bahnschrift SemiLight" panose="020B0502040204020203" pitchFamily="34"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a:lstStyle>
          <a:p>
            <a:pPr algn="r"/>
            <a:r>
              <a:rPr lang="en-GB" kern="0" dirty="0" smtClean="0">
                <a:solidFill>
                  <a:schemeClr val="tx1">
                    <a:lumMod val="85000"/>
                  </a:schemeClr>
                </a:solidFill>
              </a:rPr>
              <a:t>Demonstrating FCI’s capabilities</a:t>
            </a:r>
          </a:p>
          <a:p>
            <a:pPr algn="r">
              <a:spcBef>
                <a:spcPts val="600"/>
              </a:spcBef>
            </a:pPr>
            <a:r>
              <a:rPr lang="en-GB" sz="2400" kern="0" dirty="0" smtClean="0">
                <a:solidFill>
                  <a:schemeClr val="tx1">
                    <a:lumMod val="85000"/>
                  </a:schemeClr>
                </a:solidFill>
              </a:rPr>
              <a:t>Observing the Tenerife Fire</a:t>
            </a:r>
          </a:p>
          <a:p>
            <a:pPr algn="r">
              <a:spcBef>
                <a:spcPts val="600"/>
              </a:spcBef>
            </a:pPr>
            <a:r>
              <a:rPr lang="en-GB" sz="2400" u="sng" kern="0" dirty="0" smtClean="0">
                <a:solidFill>
                  <a:schemeClr val="tx1">
                    <a:lumMod val="85000"/>
                  </a:schemeClr>
                </a:solidFill>
              </a:rPr>
              <a:t>Preliminary results</a:t>
            </a:r>
            <a:endParaRPr lang="en-GB" sz="2400" u="sng" kern="0" dirty="0">
              <a:solidFill>
                <a:schemeClr val="tx1">
                  <a:lumMod val="85000"/>
                </a:schemeClr>
              </a:solidFill>
            </a:endParaRPr>
          </a:p>
        </p:txBody>
      </p:sp>
    </p:spTree>
    <p:extLst>
      <p:ext uri="{BB962C8B-B14F-4D97-AF65-F5344CB8AC3E}">
        <p14:creationId xmlns:p14="http://schemas.microsoft.com/office/powerpoint/2010/main" val="32806584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0" indent="0"/>
            <a:r>
              <a:rPr lang="en-GB" dirty="0">
                <a:solidFill>
                  <a:schemeClr val="tx1">
                    <a:lumMod val="85000"/>
                  </a:schemeClr>
                </a:solidFill>
              </a:rPr>
              <a:t>Application benefits FCI vs </a:t>
            </a:r>
            <a:r>
              <a:rPr lang="en-GB" dirty="0" smtClean="0">
                <a:solidFill>
                  <a:schemeClr val="tx1">
                    <a:lumMod val="85000"/>
                  </a:schemeClr>
                </a:solidFill>
              </a:rPr>
              <a:t>SEVIRI – example 8 (Botswana RGB lecture)</a:t>
            </a:r>
            <a:endParaRPr lang="en-GB" dirty="0">
              <a:solidFill>
                <a:schemeClr val="tx1">
                  <a:lumMod val="85000"/>
                </a:schemeClr>
              </a:solidFill>
            </a:endParaRPr>
          </a:p>
        </p:txBody>
      </p:sp>
      <p:sp>
        <p:nvSpPr>
          <p:cNvPr id="6" name="Text Placeholder 2"/>
          <p:cNvSpPr>
            <a:spLocks noGrp="1"/>
          </p:cNvSpPr>
          <p:nvPr>
            <p:ph type="body" sz="quarter" idx="10"/>
          </p:nvPr>
        </p:nvSpPr>
        <p:spPr>
          <a:xfrm>
            <a:off x="564662" y="3075709"/>
            <a:ext cx="11627339" cy="3848740"/>
          </a:xfrm>
        </p:spPr>
        <p:txBody>
          <a:bodyPr>
            <a:noAutofit/>
          </a:bodyPr>
          <a:lstStyle/>
          <a:p>
            <a:pPr marL="0" indent="0">
              <a:buNone/>
            </a:pPr>
            <a:r>
              <a:rPr lang="en-GB" sz="2000" dirty="0" smtClean="0">
                <a:solidFill>
                  <a:schemeClr val="tx1">
                    <a:lumMod val="85000"/>
                  </a:schemeClr>
                </a:solidFill>
              </a:rPr>
              <a:t>Focus on the advanced spatial</a:t>
            </a:r>
            <a:r>
              <a:rPr lang="en-GB" sz="2000" dirty="0">
                <a:solidFill>
                  <a:schemeClr val="tx1">
                    <a:lumMod val="85000"/>
                  </a:schemeClr>
                </a:solidFill>
              </a:rPr>
              <a:t> </a:t>
            </a:r>
            <a:r>
              <a:rPr lang="en-GB" sz="2000" dirty="0" smtClean="0">
                <a:solidFill>
                  <a:schemeClr val="tx1">
                    <a:lumMod val="85000"/>
                  </a:schemeClr>
                </a:solidFill>
              </a:rPr>
              <a:t>and spectral</a:t>
            </a:r>
            <a:r>
              <a:rPr lang="en-GB" sz="2000" dirty="0">
                <a:solidFill>
                  <a:schemeClr val="tx1">
                    <a:lumMod val="85000"/>
                  </a:schemeClr>
                </a:solidFill>
              </a:rPr>
              <a:t> </a:t>
            </a:r>
            <a:r>
              <a:rPr lang="en-GB" sz="2000" dirty="0" smtClean="0">
                <a:solidFill>
                  <a:schemeClr val="tx1">
                    <a:lumMod val="85000"/>
                  </a:schemeClr>
                </a:solidFill>
              </a:rPr>
              <a:t>resolution of FCI:</a:t>
            </a:r>
            <a:endParaRPr lang="en-GB" sz="1400" dirty="0">
              <a:solidFill>
                <a:schemeClr val="tx1">
                  <a:lumMod val="85000"/>
                </a:schemeClr>
              </a:solidFill>
            </a:endParaRPr>
          </a:p>
          <a:p>
            <a:pPr lvl="1"/>
            <a:r>
              <a:rPr lang="en-GB" sz="1200" dirty="0" smtClean="0">
                <a:solidFill>
                  <a:schemeClr val="tx1">
                    <a:lumMod val="85000"/>
                  </a:schemeClr>
                </a:solidFill>
              </a:rPr>
              <a:t>Spatial resolution benefits:</a:t>
            </a:r>
          </a:p>
          <a:p>
            <a:pPr lvl="2"/>
            <a:r>
              <a:rPr lang="en-GB" sz="1100" dirty="0" smtClean="0">
                <a:solidFill>
                  <a:schemeClr val="tx1">
                    <a:lumMod val="85000"/>
                  </a:schemeClr>
                </a:solidFill>
              </a:rPr>
              <a:t>the shape of the fires, fire fronts and burn scars</a:t>
            </a:r>
          </a:p>
          <a:p>
            <a:pPr lvl="2"/>
            <a:r>
              <a:rPr lang="en-GB" sz="1100" dirty="0" smtClean="0">
                <a:solidFill>
                  <a:schemeClr val="tx1">
                    <a:lumMod val="85000"/>
                  </a:schemeClr>
                </a:solidFill>
              </a:rPr>
              <a:t>detection of smallest fires</a:t>
            </a:r>
          </a:p>
          <a:p>
            <a:pPr lvl="1"/>
            <a:r>
              <a:rPr lang="en-GB" sz="1200" dirty="0" smtClean="0">
                <a:solidFill>
                  <a:schemeClr val="tx1">
                    <a:lumMod val="85000"/>
                  </a:schemeClr>
                </a:solidFill>
              </a:rPr>
              <a:t>Spectral </a:t>
            </a:r>
            <a:r>
              <a:rPr lang="en-GB" sz="1200" dirty="0">
                <a:solidFill>
                  <a:schemeClr val="tx1">
                    <a:lumMod val="85000"/>
                  </a:schemeClr>
                </a:solidFill>
              </a:rPr>
              <a:t>resolution </a:t>
            </a:r>
            <a:r>
              <a:rPr lang="en-GB" sz="1200" dirty="0" smtClean="0">
                <a:solidFill>
                  <a:schemeClr val="tx1">
                    <a:lumMod val="85000"/>
                  </a:schemeClr>
                </a:solidFill>
              </a:rPr>
              <a:t>benefits: </a:t>
            </a:r>
          </a:p>
          <a:p>
            <a:pPr lvl="2"/>
            <a:r>
              <a:rPr lang="en-GB" sz="1100" dirty="0" smtClean="0">
                <a:solidFill>
                  <a:schemeClr val="tx1">
                    <a:lumMod val="85000"/>
                  </a:schemeClr>
                </a:solidFill>
              </a:rPr>
              <a:t>information about the fire intensity (indication of most active fires, </a:t>
            </a:r>
            <a:r>
              <a:rPr lang="en-GB" sz="1100" dirty="0" err="1" smtClean="0">
                <a:solidFill>
                  <a:schemeClr val="tx1">
                    <a:lumMod val="85000"/>
                  </a:schemeClr>
                </a:solidFill>
              </a:rPr>
              <a:t>ie</a:t>
            </a:r>
            <a:r>
              <a:rPr lang="en-GB" sz="1100" dirty="0" smtClean="0">
                <a:solidFill>
                  <a:schemeClr val="tx1">
                    <a:lumMod val="85000"/>
                  </a:schemeClr>
                </a:solidFill>
              </a:rPr>
              <a:t> fire fronts) with additional NIR 2.25 channel –&gt; Fire Temperature RGB</a:t>
            </a:r>
          </a:p>
          <a:p>
            <a:pPr lvl="2"/>
            <a:r>
              <a:rPr lang="en-GB" sz="1100" dirty="0" smtClean="0">
                <a:solidFill>
                  <a:schemeClr val="tx1">
                    <a:lumMod val="85000"/>
                  </a:schemeClr>
                </a:solidFill>
              </a:rPr>
              <a:t>better smoke detection through additional VIS0.4 and VIS0.5 channels -&gt; True Colour RGB</a:t>
            </a:r>
          </a:p>
          <a:p>
            <a:pPr marL="1125443" lvl="2" indent="0">
              <a:buNone/>
            </a:pPr>
            <a:endParaRPr lang="en-GB" sz="1100" dirty="0">
              <a:solidFill>
                <a:schemeClr val="tx1">
                  <a:lumMod val="85000"/>
                </a:schemeClr>
              </a:solidFill>
            </a:endParaRPr>
          </a:p>
          <a:p>
            <a:pPr marL="0" indent="0">
              <a:buNone/>
            </a:pPr>
            <a:endParaRPr lang="en-GB" sz="1400" dirty="0">
              <a:solidFill>
                <a:schemeClr val="tx1">
                  <a:lumMod val="85000"/>
                </a:schemeClr>
              </a:solidFill>
            </a:endParaRPr>
          </a:p>
        </p:txBody>
      </p:sp>
      <p:sp>
        <p:nvSpPr>
          <p:cNvPr id="7" name="Text Placeholder 2"/>
          <p:cNvSpPr txBox="1">
            <a:spLocks/>
          </p:cNvSpPr>
          <p:nvPr/>
        </p:nvSpPr>
        <p:spPr bwMode="auto">
          <a:xfrm>
            <a:off x="564662" y="832845"/>
            <a:ext cx="11470980" cy="21478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28254" indent="-328254" algn="l" rtl="0" eaLnBrk="1" fontAlgn="base" hangingPunct="1">
              <a:spcBef>
                <a:spcPct val="20000"/>
              </a:spcBef>
              <a:spcAft>
                <a:spcPct val="0"/>
              </a:spcAft>
              <a:buFont typeface="Arial" pitchFamily="34" charset="0"/>
              <a:buChar char="•"/>
              <a:defRPr sz="3200" spc="-100" baseline="0">
                <a:solidFill>
                  <a:schemeClr val="tx2"/>
                </a:solidFill>
                <a:latin typeface="+mn-lt"/>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2800" spc="-100" baseline="0">
                <a:solidFill>
                  <a:schemeClr val="tx2"/>
                </a:solidFill>
                <a:latin typeface="+mn-lt"/>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2400" spc="-100" baseline="0">
                <a:solidFill>
                  <a:schemeClr val="tx2"/>
                </a:solidFill>
                <a:latin typeface="+mn-lt"/>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000" spc="-100" baseline="0">
                <a:solidFill>
                  <a:schemeClr val="tx2"/>
                </a:solidFill>
                <a:latin typeface="+mn-lt"/>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1800" spc="-100" baseline="0">
                <a:solidFill>
                  <a:schemeClr val="tx2"/>
                </a:solidFill>
                <a:latin typeface="+mn-lt"/>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pPr marL="0" indent="0">
              <a:buNone/>
            </a:pPr>
            <a:r>
              <a:rPr lang="en-GB" sz="2800" kern="0" dirty="0" smtClean="0">
                <a:solidFill>
                  <a:schemeClr val="tx1">
                    <a:lumMod val="85000"/>
                  </a:schemeClr>
                </a:solidFill>
              </a:rPr>
              <a:t>Scenario: </a:t>
            </a:r>
            <a:r>
              <a:rPr lang="en-GB" sz="2800" b="0" kern="0" dirty="0" smtClean="0">
                <a:solidFill>
                  <a:schemeClr val="tx1">
                    <a:lumMod val="85000"/>
                  </a:schemeClr>
                </a:solidFill>
              </a:rPr>
              <a:t>You gave a lecture on Fire Temperature RGB using the imagery below. Now you need to answer the question from the student: “Why NIR1.6 channel is used at all, while it seems that NIR2.25 captured all the hotter fires, even at higher resolution of 500 m? We could add another channel instead, that would </a:t>
            </a:r>
            <a:r>
              <a:rPr lang="en-GB" sz="2800" b="0" kern="0" dirty="0" err="1" smtClean="0">
                <a:solidFill>
                  <a:schemeClr val="tx1">
                    <a:lumMod val="85000"/>
                  </a:schemeClr>
                </a:solidFill>
              </a:rPr>
              <a:t>eg</a:t>
            </a:r>
            <a:r>
              <a:rPr lang="en-GB" sz="2800" b="0" kern="0" dirty="0" smtClean="0">
                <a:solidFill>
                  <a:schemeClr val="tx1">
                    <a:lumMod val="85000"/>
                  </a:schemeClr>
                </a:solidFill>
              </a:rPr>
              <a:t> show a smoke signal (</a:t>
            </a:r>
            <a:r>
              <a:rPr lang="en-GB" sz="2800" b="0" kern="0" dirty="0" err="1" smtClean="0">
                <a:solidFill>
                  <a:schemeClr val="tx1">
                    <a:lumMod val="85000"/>
                  </a:schemeClr>
                </a:solidFill>
              </a:rPr>
              <a:t>eg</a:t>
            </a:r>
            <a:r>
              <a:rPr lang="en-GB" sz="2800" b="0" kern="0" dirty="0" smtClean="0">
                <a:solidFill>
                  <a:schemeClr val="tx1">
                    <a:lumMod val="85000"/>
                  </a:schemeClr>
                </a:solidFill>
              </a:rPr>
              <a:t> VIS0.4).” </a:t>
            </a:r>
            <a:endParaRPr lang="en-GB" sz="1400" b="0" kern="0" dirty="0" smtClean="0">
              <a:solidFill>
                <a:schemeClr val="tx1">
                  <a:lumMod val="85000"/>
                </a:schemeClr>
              </a:solidFill>
            </a:endParaRPr>
          </a:p>
          <a:p>
            <a:pPr marL="0" indent="0">
              <a:buFont typeface="Arial" pitchFamily="34" charset="0"/>
              <a:buNone/>
            </a:pPr>
            <a:endParaRPr lang="en-GB" sz="2000" b="0" kern="0" dirty="0">
              <a:solidFill>
                <a:schemeClr val="tx1">
                  <a:lumMod val="85000"/>
                </a:schemeClr>
              </a:solidFill>
            </a:endParaRPr>
          </a:p>
        </p:txBody>
      </p:sp>
    </p:spTree>
    <p:extLst>
      <p:ext uri="{BB962C8B-B14F-4D97-AF65-F5344CB8AC3E}">
        <p14:creationId xmlns:p14="http://schemas.microsoft.com/office/powerpoint/2010/main" val="1304120375"/>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82602" cy="7226968"/>
          </a:xfrm>
          <a:prstGeom prst="rect">
            <a:avLst/>
          </a:prstGeom>
        </p:spPr>
      </p:pic>
      <p:sp>
        <p:nvSpPr>
          <p:cNvPr id="12" name="TextBox 11"/>
          <p:cNvSpPr txBox="1"/>
          <p:nvPr/>
        </p:nvSpPr>
        <p:spPr>
          <a:xfrm>
            <a:off x="0" y="-43543"/>
            <a:ext cx="2460930" cy="1138773"/>
          </a:xfrm>
          <a:prstGeom prst="rect">
            <a:avLst/>
          </a:prstGeom>
          <a:solidFill>
            <a:srgbClr val="000000">
              <a:alpha val="50196"/>
            </a:srgbClr>
          </a:solidFill>
          <a:ln>
            <a:solidFill>
              <a:srgbClr val="000000"/>
            </a:solidFill>
          </a:ln>
        </p:spPr>
        <p:txBody>
          <a:bodyPr wrap="none" rtlCol="0">
            <a:spAutoFit/>
          </a:bodyPr>
          <a:lstStyle/>
          <a:p>
            <a:r>
              <a:rPr lang="en-GB" sz="3200" b="0" kern="100" spc="-100" dirty="0" smtClean="0">
                <a:solidFill>
                  <a:schemeClr val="tx1">
                    <a:lumMod val="85000"/>
                  </a:schemeClr>
                </a:solidFill>
                <a:latin typeface="Bahnschrift Light" panose="020B0502040204020203" pitchFamily="34" charset="0"/>
                <a:ea typeface="Roboto" panose="02000000000000000000" pitchFamily="2" charset="0"/>
              </a:rPr>
              <a:t>FCI IR3.8 1km</a:t>
            </a:r>
          </a:p>
          <a:p>
            <a:r>
              <a:rPr lang="en-GB" sz="1800" b="0" kern="100" spc="-100" dirty="0" smtClean="0">
                <a:solidFill>
                  <a:schemeClr val="tx1">
                    <a:lumMod val="85000"/>
                  </a:schemeClr>
                </a:solidFill>
                <a:latin typeface="Bahnschrift Light" panose="020B0502040204020203" pitchFamily="34" charset="0"/>
                <a:ea typeface="Roboto" panose="02000000000000000000" pitchFamily="2" charset="0"/>
              </a:rPr>
              <a:t>22.09.2023 10:40 UTC</a:t>
            </a:r>
          </a:p>
          <a:p>
            <a:r>
              <a:rPr lang="en-GB" sz="1800" b="0" kern="100" spc="-100" dirty="0" smtClean="0">
                <a:solidFill>
                  <a:schemeClr val="tx1">
                    <a:lumMod val="85000"/>
                  </a:schemeClr>
                </a:solidFill>
                <a:latin typeface="Bahnschrift Light" panose="020B0502040204020203" pitchFamily="34" charset="0"/>
                <a:ea typeface="Roboto" panose="02000000000000000000" pitchFamily="2" charset="0"/>
              </a:rPr>
              <a:t>273-333K, 0.4 Gamma</a:t>
            </a:r>
            <a:endParaRPr lang="en-GB" sz="1800" b="0" kern="100" spc="-100" dirty="0">
              <a:solidFill>
                <a:schemeClr val="tx1">
                  <a:lumMod val="85000"/>
                </a:schemeClr>
              </a:solidFill>
              <a:latin typeface="Bahnschrift Light" panose="020B0502040204020203" pitchFamily="34" charset="0"/>
              <a:ea typeface="Roboto" panose="02000000000000000000" pitchFamily="2" charset="0"/>
            </a:endParaRPr>
          </a:p>
        </p:txBody>
      </p:sp>
      <p:sp>
        <p:nvSpPr>
          <p:cNvPr id="8" name="Title 5"/>
          <p:cNvSpPr txBox="1">
            <a:spLocks/>
          </p:cNvSpPr>
          <p:nvPr/>
        </p:nvSpPr>
        <p:spPr bwMode="auto">
          <a:xfrm>
            <a:off x="6268717" y="0"/>
            <a:ext cx="5913885" cy="1540042"/>
          </a:xfrm>
          <a:prstGeom prst="rect">
            <a:avLst/>
          </a:prstGeom>
          <a:solidFill>
            <a:srgbClr val="000000">
              <a:alpha val="50196"/>
            </a:srgbClr>
          </a:solidFill>
          <a:ln w="9525">
            <a:solidFill>
              <a:srgbClr val="000000"/>
            </a:solidFill>
            <a:miter lim="800000"/>
            <a:headEnd/>
            <a:tailEnd/>
          </a:ln>
        </p:spPr>
        <p:txBody>
          <a:bodyPr vert="horz" wrap="square" lIns="0" tIns="36000" rIns="36000" bIns="36000" numCol="1" anchor="ctr" anchorCtr="0" compatLnSpc="1">
            <a:prstTxWarp prst="textNoShape">
              <a:avLst/>
            </a:prstTxWarp>
            <a:normAutofit fontScale="77500" lnSpcReduction="20000"/>
          </a:bodyPr>
          <a:lstStyle>
            <a:lvl1pPr marL="221544" algn="l" rtl="0" eaLnBrk="1" fontAlgn="base" hangingPunct="1">
              <a:spcBef>
                <a:spcPct val="0"/>
              </a:spcBef>
              <a:spcAft>
                <a:spcPct val="0"/>
              </a:spcAft>
              <a:defRPr sz="3200" b="0" spc="-100" baseline="0">
                <a:solidFill>
                  <a:schemeClr val="tx1"/>
                </a:solidFill>
                <a:latin typeface="Bahnschrift SemiLight" panose="020B0502040204020203" pitchFamily="34"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a:lstStyle>
          <a:p>
            <a:pPr algn="r"/>
            <a:r>
              <a:rPr lang="en-GB" sz="4100" kern="0" dirty="0" smtClean="0">
                <a:solidFill>
                  <a:schemeClr val="tx1">
                    <a:lumMod val="85000"/>
                  </a:schemeClr>
                </a:solidFill>
              </a:rPr>
              <a:t>Demonstrating FCI’s capabilities</a:t>
            </a:r>
          </a:p>
          <a:p>
            <a:pPr algn="r">
              <a:spcBef>
                <a:spcPts val="600"/>
              </a:spcBef>
            </a:pPr>
            <a:r>
              <a:rPr lang="en-GB" sz="3100" kern="0" dirty="0" smtClean="0">
                <a:solidFill>
                  <a:schemeClr val="tx1">
                    <a:lumMod val="85000"/>
                  </a:schemeClr>
                </a:solidFill>
              </a:rPr>
              <a:t>Observing Fires in Botswana</a:t>
            </a:r>
          </a:p>
          <a:p>
            <a:pPr algn="r">
              <a:spcBef>
                <a:spcPts val="600"/>
              </a:spcBef>
            </a:pPr>
            <a:r>
              <a:rPr lang="en-GB" sz="3100" u="sng" kern="0" dirty="0" smtClean="0">
                <a:solidFill>
                  <a:schemeClr val="tx1">
                    <a:lumMod val="85000"/>
                  </a:schemeClr>
                </a:solidFill>
              </a:rPr>
              <a:t>Preliminary results</a:t>
            </a:r>
            <a:endParaRPr lang="en-GB" sz="3100" u="sng" kern="0" dirty="0">
              <a:solidFill>
                <a:schemeClr val="tx1">
                  <a:lumMod val="85000"/>
                </a:schemeClr>
              </a:solidFill>
            </a:endParaRPr>
          </a:p>
        </p:txBody>
      </p:sp>
    </p:spTree>
    <p:extLst>
      <p:ext uri="{BB962C8B-B14F-4D97-AF65-F5344CB8AC3E}">
        <p14:creationId xmlns:p14="http://schemas.microsoft.com/office/powerpoint/2010/main" val="370834917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82602" cy="7226968"/>
          </a:xfrm>
          <a:prstGeom prst="rect">
            <a:avLst/>
          </a:prstGeom>
        </p:spPr>
      </p:pic>
      <p:sp>
        <p:nvSpPr>
          <p:cNvPr id="12" name="TextBox 11"/>
          <p:cNvSpPr txBox="1"/>
          <p:nvPr/>
        </p:nvSpPr>
        <p:spPr>
          <a:xfrm>
            <a:off x="0" y="-43543"/>
            <a:ext cx="3020379" cy="1138773"/>
          </a:xfrm>
          <a:prstGeom prst="rect">
            <a:avLst/>
          </a:prstGeom>
          <a:solidFill>
            <a:srgbClr val="000000">
              <a:alpha val="50196"/>
            </a:srgbClr>
          </a:solidFill>
          <a:ln>
            <a:solidFill>
              <a:srgbClr val="000000"/>
            </a:solidFill>
          </a:ln>
        </p:spPr>
        <p:txBody>
          <a:bodyPr wrap="none" rtlCol="0">
            <a:spAutoFit/>
          </a:bodyPr>
          <a:lstStyle/>
          <a:p>
            <a:r>
              <a:rPr lang="en-GB" sz="3200" b="0" kern="100" spc="-100" dirty="0" smtClean="0">
                <a:solidFill>
                  <a:schemeClr val="tx1">
                    <a:lumMod val="85000"/>
                  </a:schemeClr>
                </a:solidFill>
                <a:latin typeface="Bahnschrift Light" panose="020B0502040204020203" pitchFamily="34" charset="0"/>
                <a:ea typeface="Roboto" panose="02000000000000000000" pitchFamily="2" charset="0"/>
              </a:rPr>
              <a:t>FCI NIR2.2 500m</a:t>
            </a:r>
          </a:p>
          <a:p>
            <a:r>
              <a:rPr lang="en-GB" sz="1800" b="0" kern="100" spc="-100" dirty="0" smtClean="0">
                <a:solidFill>
                  <a:schemeClr val="tx1">
                    <a:lumMod val="85000"/>
                  </a:schemeClr>
                </a:solidFill>
                <a:latin typeface="Bahnschrift Light" panose="020B0502040204020203" pitchFamily="34" charset="0"/>
                <a:ea typeface="Roboto" panose="02000000000000000000" pitchFamily="2" charset="0"/>
              </a:rPr>
              <a:t>22.09.2023 10:40 UTC</a:t>
            </a:r>
          </a:p>
          <a:p>
            <a:r>
              <a:rPr lang="en-GB" sz="1800" b="0" kern="100" spc="-100" dirty="0" smtClean="0">
                <a:solidFill>
                  <a:schemeClr val="tx1">
                    <a:lumMod val="85000"/>
                  </a:schemeClr>
                </a:solidFill>
                <a:latin typeface="Bahnschrift Light" panose="020B0502040204020203" pitchFamily="34" charset="0"/>
                <a:ea typeface="Roboto" panose="02000000000000000000" pitchFamily="2" charset="0"/>
              </a:rPr>
              <a:t>0-100% </a:t>
            </a:r>
            <a:r>
              <a:rPr lang="en-GB" sz="1800" b="0" kern="100" spc="-100" dirty="0" err="1" smtClean="0">
                <a:solidFill>
                  <a:schemeClr val="tx1">
                    <a:lumMod val="85000"/>
                  </a:schemeClr>
                </a:solidFill>
                <a:latin typeface="Bahnschrift Light" panose="020B0502040204020203" pitchFamily="34" charset="0"/>
                <a:ea typeface="Roboto" panose="02000000000000000000" pitchFamily="2" charset="0"/>
              </a:rPr>
              <a:t>Refl</a:t>
            </a:r>
            <a:endParaRPr lang="en-GB" sz="1800" b="0" kern="100" spc="-100" dirty="0">
              <a:solidFill>
                <a:schemeClr val="tx1">
                  <a:lumMod val="85000"/>
                </a:schemeClr>
              </a:solidFill>
              <a:latin typeface="Bahnschrift Light" panose="020B0502040204020203" pitchFamily="34" charset="0"/>
              <a:ea typeface="Roboto" panose="02000000000000000000" pitchFamily="2" charset="0"/>
            </a:endParaRPr>
          </a:p>
        </p:txBody>
      </p:sp>
      <p:sp>
        <p:nvSpPr>
          <p:cNvPr id="8" name="Title 5"/>
          <p:cNvSpPr txBox="1">
            <a:spLocks/>
          </p:cNvSpPr>
          <p:nvPr/>
        </p:nvSpPr>
        <p:spPr bwMode="auto">
          <a:xfrm>
            <a:off x="6268717" y="0"/>
            <a:ext cx="5913885" cy="1540042"/>
          </a:xfrm>
          <a:prstGeom prst="rect">
            <a:avLst/>
          </a:prstGeom>
          <a:solidFill>
            <a:srgbClr val="000000">
              <a:alpha val="50196"/>
            </a:srgbClr>
          </a:solidFill>
          <a:ln w="9525">
            <a:solidFill>
              <a:srgbClr val="000000"/>
            </a:solidFill>
            <a:miter lim="800000"/>
            <a:headEnd/>
            <a:tailEnd/>
          </a:ln>
        </p:spPr>
        <p:txBody>
          <a:bodyPr vert="horz" wrap="square" lIns="0" tIns="36000" rIns="36000" bIns="36000" numCol="1" anchor="ctr" anchorCtr="0" compatLnSpc="1">
            <a:prstTxWarp prst="textNoShape">
              <a:avLst/>
            </a:prstTxWarp>
            <a:normAutofit fontScale="77500" lnSpcReduction="20000"/>
          </a:bodyPr>
          <a:lstStyle>
            <a:lvl1pPr marL="221544" algn="l" rtl="0" eaLnBrk="1" fontAlgn="base" hangingPunct="1">
              <a:spcBef>
                <a:spcPct val="0"/>
              </a:spcBef>
              <a:spcAft>
                <a:spcPct val="0"/>
              </a:spcAft>
              <a:defRPr sz="3200" b="0" spc="-100" baseline="0">
                <a:solidFill>
                  <a:schemeClr val="tx1"/>
                </a:solidFill>
                <a:latin typeface="Bahnschrift SemiLight" panose="020B0502040204020203" pitchFamily="34"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a:lstStyle>
          <a:p>
            <a:pPr algn="r"/>
            <a:r>
              <a:rPr lang="en-GB" sz="4100" kern="0" dirty="0" smtClean="0">
                <a:solidFill>
                  <a:schemeClr val="tx1">
                    <a:lumMod val="85000"/>
                  </a:schemeClr>
                </a:solidFill>
              </a:rPr>
              <a:t>Demonstrating FCI’s capabilities</a:t>
            </a:r>
          </a:p>
          <a:p>
            <a:pPr algn="r">
              <a:spcBef>
                <a:spcPts val="600"/>
              </a:spcBef>
            </a:pPr>
            <a:r>
              <a:rPr lang="en-GB" sz="3100" kern="0" dirty="0" smtClean="0">
                <a:solidFill>
                  <a:schemeClr val="tx1">
                    <a:lumMod val="85000"/>
                  </a:schemeClr>
                </a:solidFill>
              </a:rPr>
              <a:t>Observing Fires in Botswana</a:t>
            </a:r>
          </a:p>
          <a:p>
            <a:pPr algn="r">
              <a:spcBef>
                <a:spcPts val="600"/>
              </a:spcBef>
            </a:pPr>
            <a:r>
              <a:rPr lang="en-GB" sz="3100" u="sng" kern="0" dirty="0" smtClean="0">
                <a:solidFill>
                  <a:schemeClr val="tx1">
                    <a:lumMod val="85000"/>
                  </a:schemeClr>
                </a:solidFill>
              </a:rPr>
              <a:t>Preliminary results</a:t>
            </a:r>
            <a:endParaRPr lang="en-GB" sz="3100" u="sng" kern="0" dirty="0">
              <a:solidFill>
                <a:schemeClr val="tx1">
                  <a:lumMod val="85000"/>
                </a:schemeClr>
              </a:solidFill>
            </a:endParaRPr>
          </a:p>
        </p:txBody>
      </p:sp>
    </p:spTree>
    <p:extLst>
      <p:ext uri="{BB962C8B-B14F-4D97-AF65-F5344CB8AC3E}">
        <p14:creationId xmlns:p14="http://schemas.microsoft.com/office/powerpoint/2010/main" val="3103281999"/>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82602" cy="7226968"/>
          </a:xfrm>
          <a:prstGeom prst="rect">
            <a:avLst/>
          </a:prstGeom>
        </p:spPr>
      </p:pic>
      <p:sp>
        <p:nvSpPr>
          <p:cNvPr id="12" name="TextBox 11"/>
          <p:cNvSpPr txBox="1"/>
          <p:nvPr/>
        </p:nvSpPr>
        <p:spPr>
          <a:xfrm>
            <a:off x="0" y="-43543"/>
            <a:ext cx="2634054" cy="1138773"/>
          </a:xfrm>
          <a:prstGeom prst="rect">
            <a:avLst/>
          </a:prstGeom>
          <a:solidFill>
            <a:srgbClr val="000000">
              <a:alpha val="50196"/>
            </a:srgbClr>
          </a:solidFill>
          <a:ln>
            <a:solidFill>
              <a:srgbClr val="000000"/>
            </a:solidFill>
          </a:ln>
        </p:spPr>
        <p:txBody>
          <a:bodyPr wrap="none" rtlCol="0">
            <a:spAutoFit/>
          </a:bodyPr>
          <a:lstStyle/>
          <a:p>
            <a:r>
              <a:rPr lang="en-GB" sz="3200" b="0" kern="100" spc="-100" dirty="0" smtClean="0">
                <a:solidFill>
                  <a:schemeClr val="tx1">
                    <a:lumMod val="85000"/>
                  </a:schemeClr>
                </a:solidFill>
                <a:latin typeface="Bahnschrift Light" panose="020B0502040204020203" pitchFamily="34" charset="0"/>
                <a:ea typeface="Roboto" panose="02000000000000000000" pitchFamily="2" charset="0"/>
              </a:rPr>
              <a:t>FCI NIR1.6 1km</a:t>
            </a:r>
          </a:p>
          <a:p>
            <a:r>
              <a:rPr lang="en-GB" sz="1800" b="0" kern="100" spc="-100" dirty="0" smtClean="0">
                <a:solidFill>
                  <a:schemeClr val="tx1">
                    <a:lumMod val="85000"/>
                  </a:schemeClr>
                </a:solidFill>
                <a:latin typeface="Bahnschrift Light" panose="020B0502040204020203" pitchFamily="34" charset="0"/>
                <a:ea typeface="Roboto" panose="02000000000000000000" pitchFamily="2" charset="0"/>
              </a:rPr>
              <a:t>22.09.2023 10:40 UTC</a:t>
            </a:r>
          </a:p>
          <a:p>
            <a:r>
              <a:rPr lang="en-GB" sz="1800" b="0" kern="100" spc="-100" dirty="0" smtClean="0">
                <a:solidFill>
                  <a:schemeClr val="tx1">
                    <a:lumMod val="85000"/>
                  </a:schemeClr>
                </a:solidFill>
                <a:latin typeface="Bahnschrift Light" panose="020B0502040204020203" pitchFamily="34" charset="0"/>
                <a:ea typeface="Roboto" panose="02000000000000000000" pitchFamily="2" charset="0"/>
              </a:rPr>
              <a:t>0-75% </a:t>
            </a:r>
            <a:r>
              <a:rPr lang="en-GB" sz="1800" b="0" kern="100" spc="-100" dirty="0" err="1" smtClean="0">
                <a:solidFill>
                  <a:schemeClr val="tx1">
                    <a:lumMod val="85000"/>
                  </a:schemeClr>
                </a:solidFill>
                <a:latin typeface="Bahnschrift Light" panose="020B0502040204020203" pitchFamily="34" charset="0"/>
                <a:ea typeface="Roboto" panose="02000000000000000000" pitchFamily="2" charset="0"/>
              </a:rPr>
              <a:t>Refl</a:t>
            </a:r>
            <a:endParaRPr lang="en-GB" sz="1800" b="0" kern="100" spc="-100" dirty="0">
              <a:solidFill>
                <a:schemeClr val="tx1">
                  <a:lumMod val="85000"/>
                </a:schemeClr>
              </a:solidFill>
              <a:latin typeface="Bahnschrift Light" panose="020B0502040204020203" pitchFamily="34" charset="0"/>
              <a:ea typeface="Roboto" panose="02000000000000000000" pitchFamily="2" charset="0"/>
            </a:endParaRPr>
          </a:p>
        </p:txBody>
      </p:sp>
      <p:sp>
        <p:nvSpPr>
          <p:cNvPr id="8" name="Title 5"/>
          <p:cNvSpPr txBox="1">
            <a:spLocks/>
          </p:cNvSpPr>
          <p:nvPr/>
        </p:nvSpPr>
        <p:spPr bwMode="auto">
          <a:xfrm>
            <a:off x="6268717" y="0"/>
            <a:ext cx="5913885" cy="1540042"/>
          </a:xfrm>
          <a:prstGeom prst="rect">
            <a:avLst/>
          </a:prstGeom>
          <a:solidFill>
            <a:srgbClr val="000000">
              <a:alpha val="50196"/>
            </a:srgbClr>
          </a:solidFill>
          <a:ln w="9525">
            <a:solidFill>
              <a:srgbClr val="000000"/>
            </a:solidFill>
            <a:miter lim="800000"/>
            <a:headEnd/>
            <a:tailEnd/>
          </a:ln>
        </p:spPr>
        <p:txBody>
          <a:bodyPr vert="horz" wrap="square" lIns="0" tIns="36000" rIns="36000" bIns="36000" numCol="1" anchor="ctr" anchorCtr="0" compatLnSpc="1">
            <a:prstTxWarp prst="textNoShape">
              <a:avLst/>
            </a:prstTxWarp>
            <a:normAutofit fontScale="77500" lnSpcReduction="20000"/>
          </a:bodyPr>
          <a:lstStyle>
            <a:lvl1pPr marL="221544" algn="l" rtl="0" eaLnBrk="1" fontAlgn="base" hangingPunct="1">
              <a:spcBef>
                <a:spcPct val="0"/>
              </a:spcBef>
              <a:spcAft>
                <a:spcPct val="0"/>
              </a:spcAft>
              <a:defRPr sz="3200" b="0" spc="-100" baseline="0">
                <a:solidFill>
                  <a:schemeClr val="tx1"/>
                </a:solidFill>
                <a:latin typeface="Bahnschrift SemiLight" panose="020B0502040204020203" pitchFamily="34"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a:lstStyle>
          <a:p>
            <a:pPr algn="r"/>
            <a:r>
              <a:rPr lang="en-GB" sz="4100" kern="0" dirty="0" smtClean="0">
                <a:solidFill>
                  <a:schemeClr val="tx1">
                    <a:lumMod val="85000"/>
                  </a:schemeClr>
                </a:solidFill>
              </a:rPr>
              <a:t>Demonstrating FCI’s capabilities</a:t>
            </a:r>
          </a:p>
          <a:p>
            <a:pPr algn="r">
              <a:spcBef>
                <a:spcPts val="600"/>
              </a:spcBef>
            </a:pPr>
            <a:r>
              <a:rPr lang="en-GB" sz="3100" kern="0" dirty="0" smtClean="0">
                <a:solidFill>
                  <a:schemeClr val="tx1">
                    <a:lumMod val="85000"/>
                  </a:schemeClr>
                </a:solidFill>
              </a:rPr>
              <a:t>Observing Fires in Botswana</a:t>
            </a:r>
          </a:p>
          <a:p>
            <a:pPr algn="r">
              <a:spcBef>
                <a:spcPts val="600"/>
              </a:spcBef>
            </a:pPr>
            <a:r>
              <a:rPr lang="en-GB" sz="3100" u="sng" kern="0" dirty="0" smtClean="0">
                <a:solidFill>
                  <a:schemeClr val="tx1">
                    <a:lumMod val="85000"/>
                  </a:schemeClr>
                </a:solidFill>
              </a:rPr>
              <a:t>Preliminary results</a:t>
            </a:r>
            <a:endParaRPr lang="en-GB" sz="3100" u="sng" kern="0" dirty="0">
              <a:solidFill>
                <a:schemeClr val="tx1">
                  <a:lumMod val="85000"/>
                </a:schemeClr>
              </a:solidFill>
            </a:endParaRPr>
          </a:p>
        </p:txBody>
      </p:sp>
    </p:spTree>
    <p:extLst>
      <p:ext uri="{BB962C8B-B14F-4D97-AF65-F5344CB8AC3E}">
        <p14:creationId xmlns:p14="http://schemas.microsoft.com/office/powerpoint/2010/main" val="1020156215"/>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82602" cy="7226968"/>
          </a:xfrm>
          <a:prstGeom prst="rect">
            <a:avLst/>
          </a:prstGeom>
        </p:spPr>
      </p:pic>
      <p:sp>
        <p:nvSpPr>
          <p:cNvPr id="12" name="TextBox 11"/>
          <p:cNvSpPr txBox="1"/>
          <p:nvPr/>
        </p:nvSpPr>
        <p:spPr>
          <a:xfrm>
            <a:off x="0" y="-43543"/>
            <a:ext cx="5761514" cy="861774"/>
          </a:xfrm>
          <a:prstGeom prst="rect">
            <a:avLst/>
          </a:prstGeom>
          <a:solidFill>
            <a:srgbClr val="000000">
              <a:alpha val="50196"/>
            </a:srgbClr>
          </a:solidFill>
          <a:ln>
            <a:solidFill>
              <a:srgbClr val="000000"/>
            </a:solidFill>
          </a:ln>
        </p:spPr>
        <p:txBody>
          <a:bodyPr wrap="none" rtlCol="0">
            <a:spAutoFit/>
          </a:bodyPr>
          <a:lstStyle/>
          <a:p>
            <a:r>
              <a:rPr lang="en-GB" sz="3200" b="0" kern="100" spc="-100" dirty="0" smtClean="0">
                <a:solidFill>
                  <a:schemeClr val="tx1">
                    <a:lumMod val="85000"/>
                  </a:schemeClr>
                </a:solidFill>
                <a:latin typeface="Bahnschrift Light" panose="020B0502040204020203" pitchFamily="34" charset="0"/>
                <a:ea typeface="Roboto" panose="02000000000000000000" pitchFamily="2" charset="0"/>
              </a:rPr>
              <a:t>FCI Fire Temperature RGB 500m</a:t>
            </a:r>
          </a:p>
          <a:p>
            <a:r>
              <a:rPr lang="en-GB" sz="1800" b="0" kern="100" spc="-100" dirty="0" smtClean="0">
                <a:solidFill>
                  <a:schemeClr val="tx1">
                    <a:lumMod val="85000"/>
                  </a:schemeClr>
                </a:solidFill>
                <a:latin typeface="Bahnschrift Light" panose="020B0502040204020203" pitchFamily="34" charset="0"/>
                <a:ea typeface="Roboto" panose="02000000000000000000" pitchFamily="2" charset="0"/>
              </a:rPr>
              <a:t>22.09.2023 10:40 </a:t>
            </a:r>
            <a:r>
              <a:rPr lang="en-GB" sz="1800" b="0" kern="100" spc="-100" dirty="0">
                <a:solidFill>
                  <a:schemeClr val="tx1">
                    <a:lumMod val="85000"/>
                  </a:schemeClr>
                </a:solidFill>
                <a:latin typeface="Bahnschrift Light" panose="020B0502040204020203" pitchFamily="34" charset="0"/>
                <a:ea typeface="Roboto" panose="02000000000000000000" pitchFamily="2" charset="0"/>
              </a:rPr>
              <a:t>UTC</a:t>
            </a:r>
          </a:p>
        </p:txBody>
      </p:sp>
      <p:sp>
        <p:nvSpPr>
          <p:cNvPr id="8" name="Title 5"/>
          <p:cNvSpPr txBox="1">
            <a:spLocks/>
          </p:cNvSpPr>
          <p:nvPr/>
        </p:nvSpPr>
        <p:spPr bwMode="auto">
          <a:xfrm>
            <a:off x="6268717" y="0"/>
            <a:ext cx="5913885" cy="1540042"/>
          </a:xfrm>
          <a:prstGeom prst="rect">
            <a:avLst/>
          </a:prstGeom>
          <a:solidFill>
            <a:srgbClr val="000000">
              <a:alpha val="50196"/>
            </a:srgbClr>
          </a:solidFill>
          <a:ln w="9525">
            <a:solidFill>
              <a:srgbClr val="000000"/>
            </a:solidFill>
            <a:miter lim="800000"/>
            <a:headEnd/>
            <a:tailEnd/>
          </a:ln>
        </p:spPr>
        <p:txBody>
          <a:bodyPr vert="horz" wrap="square" lIns="0" tIns="36000" rIns="36000" bIns="36000" numCol="1" anchor="ctr" anchorCtr="0" compatLnSpc="1">
            <a:prstTxWarp prst="textNoShape">
              <a:avLst/>
            </a:prstTxWarp>
            <a:normAutofit fontScale="77500" lnSpcReduction="20000"/>
          </a:bodyPr>
          <a:lstStyle>
            <a:lvl1pPr marL="221544" algn="l" rtl="0" eaLnBrk="1" fontAlgn="base" hangingPunct="1">
              <a:spcBef>
                <a:spcPct val="0"/>
              </a:spcBef>
              <a:spcAft>
                <a:spcPct val="0"/>
              </a:spcAft>
              <a:defRPr sz="3200" b="0" spc="-100" baseline="0">
                <a:solidFill>
                  <a:schemeClr val="tx1"/>
                </a:solidFill>
                <a:latin typeface="Bahnschrift SemiLight" panose="020B0502040204020203" pitchFamily="34"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a:lstStyle>
          <a:p>
            <a:pPr algn="r"/>
            <a:r>
              <a:rPr lang="en-GB" sz="4100" kern="0" dirty="0" smtClean="0">
                <a:solidFill>
                  <a:schemeClr val="tx1">
                    <a:lumMod val="85000"/>
                  </a:schemeClr>
                </a:solidFill>
              </a:rPr>
              <a:t>Demonstrating FCI’s capabilities</a:t>
            </a:r>
          </a:p>
          <a:p>
            <a:pPr algn="r">
              <a:spcBef>
                <a:spcPts val="600"/>
              </a:spcBef>
            </a:pPr>
            <a:r>
              <a:rPr lang="en-GB" sz="3100" kern="0" dirty="0" smtClean="0">
                <a:solidFill>
                  <a:schemeClr val="tx1">
                    <a:lumMod val="85000"/>
                  </a:schemeClr>
                </a:solidFill>
              </a:rPr>
              <a:t>Observing Fires in Botswana</a:t>
            </a:r>
          </a:p>
          <a:p>
            <a:pPr algn="r">
              <a:spcBef>
                <a:spcPts val="600"/>
              </a:spcBef>
            </a:pPr>
            <a:r>
              <a:rPr lang="en-GB" sz="3100" u="sng" kern="0" dirty="0" smtClean="0">
                <a:solidFill>
                  <a:schemeClr val="tx1">
                    <a:lumMod val="85000"/>
                  </a:schemeClr>
                </a:solidFill>
              </a:rPr>
              <a:t>Preliminary results</a:t>
            </a:r>
            <a:endParaRPr lang="en-GB" sz="3100" u="sng" kern="0" dirty="0">
              <a:solidFill>
                <a:schemeClr val="tx1">
                  <a:lumMod val="85000"/>
                </a:schemeClr>
              </a:solidFill>
            </a:endParaRPr>
          </a:p>
        </p:txBody>
      </p:sp>
    </p:spTree>
    <p:extLst>
      <p:ext uri="{BB962C8B-B14F-4D97-AF65-F5344CB8AC3E}">
        <p14:creationId xmlns:p14="http://schemas.microsoft.com/office/powerpoint/2010/main" val="2707597241"/>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Flexible Combined Imager - Overview</a:t>
            </a:r>
            <a:endParaRPr lang="en-US" dirty="0"/>
          </a:p>
        </p:txBody>
      </p:sp>
      <p:sp>
        <p:nvSpPr>
          <p:cNvPr id="3" name="Text Placeholder 2"/>
          <p:cNvSpPr>
            <a:spLocks noGrp="1"/>
          </p:cNvSpPr>
          <p:nvPr>
            <p:ph type="body" sz="quarter" idx="10"/>
          </p:nvPr>
        </p:nvSpPr>
        <p:spPr>
          <a:xfrm>
            <a:off x="5410543" y="1195106"/>
            <a:ext cx="5931694" cy="1368349"/>
          </a:xfrm>
        </p:spPr>
        <p:txBody>
          <a:bodyPr>
            <a:normAutofit/>
          </a:bodyPr>
          <a:lstStyle/>
          <a:p>
            <a:r>
              <a:rPr lang="en-US" sz="2400" dirty="0" smtClean="0"/>
              <a:t>The FCI imager is one of the two main payloads onboard the </a:t>
            </a:r>
            <a:r>
              <a:rPr lang="en-US" sz="2400" dirty="0" err="1" smtClean="0"/>
              <a:t>Meteosat</a:t>
            </a:r>
            <a:r>
              <a:rPr lang="en-US" sz="2400" dirty="0" smtClean="0"/>
              <a:t> Third Generation Imaging (MTG-I) satellites.</a:t>
            </a:r>
          </a:p>
          <a:p>
            <a:endParaRPr lang="en-US" sz="2400" dirty="0" smtClean="0"/>
          </a:p>
          <a:p>
            <a:pPr marL="0" indent="0">
              <a:buNone/>
            </a:pPr>
            <a:endParaRPr lang="en-US" sz="2400"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480" y="930629"/>
            <a:ext cx="4457725" cy="2511185"/>
          </a:xfrm>
          <a:prstGeom prst="rect">
            <a:avLst/>
          </a:prstGeom>
        </p:spPr>
      </p:pic>
      <p:sp>
        <p:nvSpPr>
          <p:cNvPr id="6" name="TextBox 5"/>
          <p:cNvSpPr txBox="1"/>
          <p:nvPr/>
        </p:nvSpPr>
        <p:spPr>
          <a:xfrm>
            <a:off x="8348300" y="4086078"/>
            <a:ext cx="4440461" cy="1569660"/>
          </a:xfrm>
          <a:prstGeom prst="rect">
            <a:avLst/>
          </a:prstGeom>
          <a:noFill/>
        </p:spPr>
        <p:txBody>
          <a:bodyPr wrap="square" rtlCol="0">
            <a:spAutoFit/>
          </a:bodyPr>
          <a:lstStyle/>
          <a:p>
            <a:r>
              <a:rPr lang="en-GB" sz="2400" b="0" kern="100" spc="-100" dirty="0" smtClean="0">
                <a:solidFill>
                  <a:schemeClr val="tx2"/>
                </a:solidFill>
                <a:latin typeface="Bahnschrift Light" panose="020B0502040204020203" pitchFamily="34" charset="0"/>
                <a:ea typeface="Roboto" panose="02000000000000000000" pitchFamily="2" charset="0"/>
              </a:rPr>
              <a:t>The entire fire cycle can be observed by FCI </a:t>
            </a:r>
          </a:p>
          <a:p>
            <a:r>
              <a:rPr lang="en-GB" sz="2400" b="0" kern="100" spc="-100" dirty="0" smtClean="0">
                <a:solidFill>
                  <a:schemeClr val="tx2"/>
                </a:solidFill>
                <a:latin typeface="Bahnschrift Light" panose="020B0502040204020203" pitchFamily="34" charset="0"/>
                <a:ea typeface="Roboto" panose="02000000000000000000" pitchFamily="2" charset="0"/>
              </a:rPr>
              <a:t>with unprecedented </a:t>
            </a:r>
            <a:br>
              <a:rPr lang="en-GB" sz="2400" b="0" kern="100" spc="-100" dirty="0" smtClean="0">
                <a:solidFill>
                  <a:schemeClr val="tx2"/>
                </a:solidFill>
                <a:latin typeface="Bahnschrift Light" panose="020B0502040204020203" pitchFamily="34" charset="0"/>
                <a:ea typeface="Roboto" panose="02000000000000000000" pitchFamily="2" charset="0"/>
              </a:rPr>
            </a:br>
            <a:r>
              <a:rPr lang="en-GB" sz="2400" b="0" kern="100" spc="-100" dirty="0" smtClean="0">
                <a:solidFill>
                  <a:schemeClr val="tx2"/>
                </a:solidFill>
                <a:latin typeface="Bahnschrift Light" panose="020B0502040204020203" pitchFamily="34" charset="0"/>
                <a:ea typeface="Roboto" panose="02000000000000000000" pitchFamily="2" charset="0"/>
              </a:rPr>
              <a:t>temporal detail! </a:t>
            </a:r>
          </a:p>
        </p:txBody>
      </p:sp>
      <p:pic>
        <p:nvPicPr>
          <p:cNvPr id="7" name="Picture 4" descr="Fire Vector Icon PNG Transparent Background, Free Download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7994" y="4285924"/>
            <a:ext cx="649675" cy="80063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4086078"/>
            <a:ext cx="7338456" cy="1569660"/>
          </a:xfrm>
          <a:prstGeom prst="rect">
            <a:avLst/>
          </a:prstGeom>
        </p:spPr>
        <p:txBody>
          <a:bodyPr wrap="square">
            <a:spAutoFit/>
          </a:bodyPr>
          <a:lstStyle/>
          <a:p>
            <a:pPr marL="342900" indent="-342900">
              <a:buFont typeface="Arial" panose="020B0604020202020204" pitchFamily="34" charset="0"/>
              <a:buChar char="•"/>
            </a:pPr>
            <a:r>
              <a:rPr lang="en-US" sz="2400" b="0" spc="-100" dirty="0" smtClean="0">
                <a:solidFill>
                  <a:schemeClr val="tx2"/>
                </a:solidFill>
                <a:latin typeface="Bahnschrift Light" panose="020B0502040204020203" pitchFamily="34" charset="0"/>
                <a:ea typeface="Roboto" panose="02000000000000000000" pitchFamily="2" charset="0"/>
                <a:cs typeface="Arial" pitchFamily="34" charset="0"/>
              </a:rPr>
              <a:t>First FCI on MTG-I1: </a:t>
            </a:r>
            <a:r>
              <a:rPr lang="en-US" sz="2400" spc="-100" dirty="0" smtClean="0">
                <a:solidFill>
                  <a:schemeClr val="tx2"/>
                </a:solidFill>
                <a:latin typeface="Bahnschrift Light" panose="020B0502040204020203" pitchFamily="34" charset="0"/>
                <a:ea typeface="Roboto" panose="02000000000000000000" pitchFamily="2" charset="0"/>
                <a:cs typeface="Arial" pitchFamily="34" charset="0"/>
              </a:rPr>
              <a:t>full </a:t>
            </a:r>
            <a:r>
              <a:rPr lang="en-US" sz="2400" spc="-100" dirty="0">
                <a:solidFill>
                  <a:schemeClr val="tx2"/>
                </a:solidFill>
                <a:latin typeface="Bahnschrift Light" panose="020B0502040204020203" pitchFamily="34" charset="0"/>
                <a:ea typeface="Roboto" panose="02000000000000000000" pitchFamily="2" charset="0"/>
                <a:cs typeface="Arial" pitchFamily="34" charset="0"/>
              </a:rPr>
              <a:t>disk </a:t>
            </a:r>
            <a:r>
              <a:rPr lang="en-US" sz="2400" b="0" spc="-100" dirty="0">
                <a:solidFill>
                  <a:schemeClr val="tx2"/>
                </a:solidFill>
                <a:latin typeface="Bahnschrift Light" panose="020B0502040204020203" pitchFamily="34" charset="0"/>
                <a:ea typeface="Roboto" panose="02000000000000000000" pitchFamily="2" charset="0"/>
                <a:cs typeface="Arial" pitchFamily="34" charset="0"/>
              </a:rPr>
              <a:t>scanning service (FDSS) with </a:t>
            </a:r>
            <a:r>
              <a:rPr lang="en-US" sz="2400" spc="-100" dirty="0">
                <a:solidFill>
                  <a:schemeClr val="tx2"/>
                </a:solidFill>
                <a:latin typeface="Bahnschrift Light" panose="020B0502040204020203" pitchFamily="34" charset="0"/>
                <a:ea typeface="Roboto" panose="02000000000000000000" pitchFamily="2" charset="0"/>
                <a:cs typeface="Arial" pitchFamily="34" charset="0"/>
              </a:rPr>
              <a:t>10min</a:t>
            </a:r>
            <a:r>
              <a:rPr lang="en-US" sz="2400" b="0" spc="-100" dirty="0">
                <a:solidFill>
                  <a:schemeClr val="tx2"/>
                </a:solidFill>
                <a:latin typeface="Bahnschrift Light" panose="020B0502040204020203" pitchFamily="34" charset="0"/>
                <a:ea typeface="Roboto" panose="02000000000000000000" pitchFamily="2" charset="0"/>
                <a:cs typeface="Arial" pitchFamily="34" charset="0"/>
              </a:rPr>
              <a:t> temporal resolution</a:t>
            </a:r>
            <a:r>
              <a:rPr lang="en-US" sz="2400" b="0" spc="-100" dirty="0" smtClean="0">
                <a:solidFill>
                  <a:schemeClr val="tx2"/>
                </a:solidFill>
                <a:latin typeface="Bahnschrift Light" panose="020B0502040204020203" pitchFamily="34" charset="0"/>
                <a:ea typeface="Roboto" panose="02000000000000000000" pitchFamily="2" charset="0"/>
                <a:cs typeface="Arial" pitchFamily="34" charset="0"/>
              </a:rPr>
              <a:t>.</a:t>
            </a:r>
            <a:endParaRPr lang="en-US" sz="2400" b="0" spc="-100" dirty="0">
              <a:solidFill>
                <a:schemeClr val="tx2"/>
              </a:solidFill>
              <a:latin typeface="Bahnschrift Light" panose="020B0502040204020203" pitchFamily="34" charset="0"/>
              <a:ea typeface="Roboto" panose="02000000000000000000" pitchFamily="2" charset="0"/>
              <a:cs typeface="Arial" pitchFamily="34" charset="0"/>
            </a:endParaRPr>
          </a:p>
          <a:p>
            <a:pPr marL="342900" indent="-342900">
              <a:buFont typeface="Arial" panose="020B0604020202020204" pitchFamily="34" charset="0"/>
              <a:buChar char="•"/>
            </a:pPr>
            <a:r>
              <a:rPr lang="en-US" sz="2400" b="0" spc="-100" dirty="0" smtClean="0">
                <a:solidFill>
                  <a:schemeClr val="tx2"/>
                </a:solidFill>
                <a:latin typeface="Bahnschrift Light" panose="020B0502040204020203" pitchFamily="34" charset="0"/>
                <a:ea typeface="Roboto" panose="02000000000000000000" pitchFamily="2" charset="0"/>
                <a:cs typeface="Arial" pitchFamily="34" charset="0"/>
              </a:rPr>
              <a:t>Second FCI on MTG-I2: </a:t>
            </a:r>
            <a:r>
              <a:rPr lang="en-US" sz="2400" spc="-100" dirty="0" smtClean="0">
                <a:solidFill>
                  <a:schemeClr val="tx2"/>
                </a:solidFill>
                <a:latin typeface="Bahnschrift Light" panose="020B0502040204020203" pitchFamily="34" charset="0"/>
                <a:ea typeface="Roboto" panose="02000000000000000000" pitchFamily="2" charset="0"/>
                <a:cs typeface="Arial" pitchFamily="34" charset="0"/>
              </a:rPr>
              <a:t>rapid </a:t>
            </a:r>
            <a:r>
              <a:rPr lang="en-US" sz="2400" spc="-100" dirty="0">
                <a:solidFill>
                  <a:schemeClr val="tx2"/>
                </a:solidFill>
                <a:latin typeface="Bahnschrift Light" panose="020B0502040204020203" pitchFamily="34" charset="0"/>
                <a:ea typeface="Roboto" panose="02000000000000000000" pitchFamily="2" charset="0"/>
                <a:cs typeface="Arial" pitchFamily="34" charset="0"/>
              </a:rPr>
              <a:t>scanning </a:t>
            </a:r>
            <a:r>
              <a:rPr lang="en-US" sz="2400" b="0" spc="-100" dirty="0">
                <a:solidFill>
                  <a:schemeClr val="tx2"/>
                </a:solidFill>
                <a:latin typeface="Bahnschrift Light" panose="020B0502040204020203" pitchFamily="34" charset="0"/>
                <a:ea typeface="Roboto" panose="02000000000000000000" pitchFamily="2" charset="0"/>
                <a:cs typeface="Arial" pitchFamily="34" charset="0"/>
              </a:rPr>
              <a:t>service (RSS) over Europe with </a:t>
            </a:r>
            <a:r>
              <a:rPr lang="en-US" sz="2400" spc="-100" dirty="0">
                <a:solidFill>
                  <a:schemeClr val="tx2"/>
                </a:solidFill>
                <a:latin typeface="Bahnschrift Light" panose="020B0502040204020203" pitchFamily="34" charset="0"/>
                <a:ea typeface="Roboto" panose="02000000000000000000" pitchFamily="2" charset="0"/>
                <a:cs typeface="Arial" pitchFamily="34" charset="0"/>
              </a:rPr>
              <a:t>2.5min </a:t>
            </a:r>
            <a:r>
              <a:rPr lang="en-US" sz="2400" b="0" spc="-100" dirty="0">
                <a:solidFill>
                  <a:schemeClr val="tx2"/>
                </a:solidFill>
                <a:latin typeface="Bahnschrift Light" panose="020B0502040204020203" pitchFamily="34" charset="0"/>
                <a:ea typeface="Roboto" panose="02000000000000000000" pitchFamily="2" charset="0"/>
                <a:cs typeface="Arial" pitchFamily="34" charset="0"/>
              </a:rPr>
              <a:t>temporal resolution.</a:t>
            </a:r>
          </a:p>
        </p:txBody>
      </p:sp>
      <p:sp>
        <p:nvSpPr>
          <p:cNvPr id="9" name="Rectangle 8"/>
          <p:cNvSpPr/>
          <p:nvPr/>
        </p:nvSpPr>
        <p:spPr bwMode="auto">
          <a:xfrm>
            <a:off x="7338456" y="4086078"/>
            <a:ext cx="4599405" cy="1569660"/>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Tree>
    <p:extLst>
      <p:ext uri="{BB962C8B-B14F-4D97-AF65-F5344CB8AC3E}">
        <p14:creationId xmlns:p14="http://schemas.microsoft.com/office/powerpoint/2010/main" val="37342177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srcRect l="2264" t="7442" r="21920" b="22274"/>
          <a:stretch/>
        </p:blipFill>
        <p:spPr>
          <a:xfrm>
            <a:off x="0" y="-16625"/>
            <a:ext cx="12203084" cy="7240172"/>
          </a:xfrm>
          <a:prstGeom prst="rect">
            <a:avLst/>
          </a:prstGeom>
        </p:spPr>
      </p:pic>
      <p:sp>
        <p:nvSpPr>
          <p:cNvPr id="12" name="TextBox 11"/>
          <p:cNvSpPr txBox="1"/>
          <p:nvPr/>
        </p:nvSpPr>
        <p:spPr>
          <a:xfrm>
            <a:off x="0" y="-43543"/>
            <a:ext cx="4318811" cy="1354217"/>
          </a:xfrm>
          <a:prstGeom prst="rect">
            <a:avLst/>
          </a:prstGeom>
          <a:solidFill>
            <a:srgbClr val="000000">
              <a:alpha val="50196"/>
            </a:srgbClr>
          </a:solidFill>
          <a:ln>
            <a:solidFill>
              <a:srgbClr val="000000"/>
            </a:solidFill>
          </a:ln>
        </p:spPr>
        <p:txBody>
          <a:bodyPr wrap="none" rtlCol="0">
            <a:spAutoFit/>
          </a:bodyPr>
          <a:lstStyle/>
          <a:p>
            <a:r>
              <a:rPr lang="en-GB" sz="3200" b="0" kern="100" spc="-100" dirty="0">
                <a:solidFill>
                  <a:schemeClr val="tx1">
                    <a:lumMod val="85000"/>
                  </a:schemeClr>
                </a:solidFill>
                <a:latin typeface="Bahnschrift Light" panose="020B0502040204020203" pitchFamily="34" charset="0"/>
                <a:ea typeface="Roboto" panose="02000000000000000000" pitchFamily="2" charset="0"/>
              </a:rPr>
              <a:t>FCI True </a:t>
            </a:r>
            <a:r>
              <a:rPr lang="en-GB" sz="3200" b="0" kern="100" spc="-100" dirty="0" err="1">
                <a:solidFill>
                  <a:schemeClr val="tx1">
                    <a:lumMod val="85000"/>
                  </a:schemeClr>
                </a:solidFill>
                <a:latin typeface="Bahnschrift Light" panose="020B0502040204020203" pitchFamily="34" charset="0"/>
                <a:ea typeface="Roboto" panose="02000000000000000000" pitchFamily="2" charset="0"/>
              </a:rPr>
              <a:t>Color</a:t>
            </a:r>
            <a:r>
              <a:rPr lang="en-GB" sz="3200" b="0" kern="100" spc="-100" dirty="0">
                <a:solidFill>
                  <a:schemeClr val="tx1">
                    <a:lumMod val="85000"/>
                  </a:schemeClr>
                </a:solidFill>
                <a:latin typeface="Bahnschrift Light" panose="020B0502040204020203" pitchFamily="34" charset="0"/>
                <a:ea typeface="Roboto" panose="02000000000000000000" pitchFamily="2" charset="0"/>
              </a:rPr>
              <a:t> 0.5km</a:t>
            </a:r>
          </a:p>
          <a:p>
            <a:r>
              <a:rPr lang="en-GB" sz="3200" b="0" kern="100" spc="-100" dirty="0">
                <a:solidFill>
                  <a:schemeClr val="tx1">
                    <a:lumMod val="85000"/>
                  </a:schemeClr>
                </a:solidFill>
                <a:latin typeface="Bahnschrift Light" panose="020B0502040204020203" pitchFamily="34" charset="0"/>
                <a:ea typeface="Roboto" panose="02000000000000000000" pitchFamily="2" charset="0"/>
              </a:rPr>
              <a:t>Fire Temperature 0.5km</a:t>
            </a:r>
          </a:p>
          <a:p>
            <a:r>
              <a:rPr lang="en-GB" sz="1800" b="0" kern="100" spc="-100" dirty="0" smtClean="0">
                <a:solidFill>
                  <a:schemeClr val="tx1">
                    <a:lumMod val="85000"/>
                  </a:schemeClr>
                </a:solidFill>
                <a:latin typeface="Bahnschrift Light" panose="020B0502040204020203" pitchFamily="34" charset="0"/>
                <a:ea typeface="Roboto" panose="02000000000000000000" pitchFamily="2" charset="0"/>
              </a:rPr>
              <a:t>22.09.2023 10:40 </a:t>
            </a:r>
            <a:r>
              <a:rPr lang="en-GB" sz="1800" b="0" kern="100" spc="-100" dirty="0">
                <a:solidFill>
                  <a:schemeClr val="tx1">
                    <a:lumMod val="85000"/>
                  </a:schemeClr>
                </a:solidFill>
                <a:latin typeface="Bahnschrift Light" panose="020B0502040204020203" pitchFamily="34" charset="0"/>
                <a:ea typeface="Roboto" panose="02000000000000000000" pitchFamily="2" charset="0"/>
              </a:rPr>
              <a:t>UTC</a:t>
            </a:r>
          </a:p>
        </p:txBody>
      </p:sp>
      <p:sp>
        <p:nvSpPr>
          <p:cNvPr id="8" name="Title 5"/>
          <p:cNvSpPr txBox="1">
            <a:spLocks/>
          </p:cNvSpPr>
          <p:nvPr/>
        </p:nvSpPr>
        <p:spPr bwMode="auto">
          <a:xfrm>
            <a:off x="6268717" y="0"/>
            <a:ext cx="5913885" cy="1540042"/>
          </a:xfrm>
          <a:prstGeom prst="rect">
            <a:avLst/>
          </a:prstGeom>
          <a:solidFill>
            <a:srgbClr val="000000">
              <a:alpha val="50196"/>
            </a:srgbClr>
          </a:solidFill>
          <a:ln w="9525">
            <a:solidFill>
              <a:srgbClr val="000000"/>
            </a:solidFill>
            <a:miter lim="800000"/>
            <a:headEnd/>
            <a:tailEnd/>
          </a:ln>
        </p:spPr>
        <p:txBody>
          <a:bodyPr vert="horz" wrap="square" lIns="0" tIns="36000" rIns="36000" bIns="36000" numCol="1" anchor="ctr" anchorCtr="0" compatLnSpc="1">
            <a:prstTxWarp prst="textNoShape">
              <a:avLst/>
            </a:prstTxWarp>
            <a:normAutofit fontScale="77500" lnSpcReduction="20000"/>
          </a:bodyPr>
          <a:lstStyle>
            <a:lvl1pPr marL="221544" algn="l" rtl="0" eaLnBrk="1" fontAlgn="base" hangingPunct="1">
              <a:spcBef>
                <a:spcPct val="0"/>
              </a:spcBef>
              <a:spcAft>
                <a:spcPct val="0"/>
              </a:spcAft>
              <a:defRPr sz="3200" b="0" spc="-100" baseline="0">
                <a:solidFill>
                  <a:schemeClr val="tx1"/>
                </a:solidFill>
                <a:latin typeface="Bahnschrift SemiLight" panose="020B0502040204020203" pitchFamily="34"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a:lstStyle>
          <a:p>
            <a:pPr algn="r"/>
            <a:r>
              <a:rPr lang="en-GB" sz="4100" kern="0" dirty="0" smtClean="0">
                <a:solidFill>
                  <a:schemeClr val="tx1">
                    <a:lumMod val="85000"/>
                  </a:schemeClr>
                </a:solidFill>
              </a:rPr>
              <a:t>Demonstrating FCI’s capabilities</a:t>
            </a:r>
          </a:p>
          <a:p>
            <a:pPr algn="r">
              <a:spcBef>
                <a:spcPts val="600"/>
              </a:spcBef>
            </a:pPr>
            <a:r>
              <a:rPr lang="en-GB" sz="3100" kern="0" dirty="0" smtClean="0">
                <a:solidFill>
                  <a:schemeClr val="tx1">
                    <a:lumMod val="85000"/>
                  </a:schemeClr>
                </a:solidFill>
              </a:rPr>
              <a:t>Observing Fires in Botswana</a:t>
            </a:r>
          </a:p>
          <a:p>
            <a:pPr algn="r">
              <a:spcBef>
                <a:spcPts val="600"/>
              </a:spcBef>
            </a:pPr>
            <a:r>
              <a:rPr lang="en-GB" sz="3100" u="sng" kern="0" dirty="0" smtClean="0">
                <a:solidFill>
                  <a:schemeClr val="tx1">
                    <a:lumMod val="85000"/>
                  </a:schemeClr>
                </a:solidFill>
              </a:rPr>
              <a:t>Preliminary results</a:t>
            </a:r>
            <a:endParaRPr lang="en-GB" sz="3100" u="sng" kern="0" dirty="0">
              <a:solidFill>
                <a:schemeClr val="tx1">
                  <a:lumMod val="85000"/>
                </a:schemeClr>
              </a:solidFill>
            </a:endParaRPr>
          </a:p>
        </p:txBody>
      </p:sp>
    </p:spTree>
    <p:extLst>
      <p:ext uri="{BB962C8B-B14F-4D97-AF65-F5344CB8AC3E}">
        <p14:creationId xmlns:p14="http://schemas.microsoft.com/office/powerpoint/2010/main" val="3916359548"/>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4"/>
          <p:cNvSpPr>
            <a:spLocks noGrp="1"/>
          </p:cNvSpPr>
          <p:nvPr>
            <p:ph type="body" sz="quarter" idx="10"/>
          </p:nvPr>
        </p:nvSpPr>
        <p:spPr>
          <a:xfrm>
            <a:off x="6511636" y="1237674"/>
            <a:ext cx="3476575" cy="1468582"/>
          </a:xfrm>
        </p:spPr>
        <p:txBody>
          <a:bodyPr anchor="ctr"/>
          <a:lstStyle/>
          <a:p>
            <a:pPr marL="0" indent="0">
              <a:buNone/>
            </a:pPr>
            <a:endParaRPr lang="en-GB" sz="2800" dirty="0" smtClean="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6872" y="2807856"/>
            <a:ext cx="3066473" cy="2410689"/>
          </a:xfrm>
          <a:prstGeom prst="rect">
            <a:avLst/>
          </a:prstGeom>
          <a:effectLst>
            <a:softEdge rad="317500"/>
          </a:effectLst>
        </p:spPr>
      </p:pic>
    </p:spTree>
    <p:extLst>
      <p:ext uri="{BB962C8B-B14F-4D97-AF65-F5344CB8AC3E}">
        <p14:creationId xmlns:p14="http://schemas.microsoft.com/office/powerpoint/2010/main" val="1881492184"/>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FCI – Overview – A big step forward!</a:t>
            </a:r>
            <a:endParaRPr lang="en-US" dirty="0"/>
          </a:p>
        </p:txBody>
      </p:sp>
      <p:sp>
        <p:nvSpPr>
          <p:cNvPr id="3" name="Text Placeholder 2"/>
          <p:cNvSpPr>
            <a:spLocks noGrp="1"/>
          </p:cNvSpPr>
          <p:nvPr>
            <p:ph type="body" sz="quarter" idx="10"/>
          </p:nvPr>
        </p:nvSpPr>
        <p:spPr>
          <a:xfrm>
            <a:off x="233438" y="887256"/>
            <a:ext cx="7267619" cy="2670275"/>
          </a:xfrm>
        </p:spPr>
        <p:txBody>
          <a:bodyPr>
            <a:normAutofit/>
          </a:bodyPr>
          <a:lstStyle/>
          <a:p>
            <a:pPr marL="180000" indent="-180000">
              <a:spcBef>
                <a:spcPts val="1200"/>
              </a:spcBef>
            </a:pPr>
            <a:r>
              <a:rPr lang="en-US" sz="2000" dirty="0" smtClean="0"/>
              <a:t>8 </a:t>
            </a:r>
            <a:r>
              <a:rPr lang="en-US" sz="2000" dirty="0"/>
              <a:t>channels </a:t>
            </a:r>
            <a:r>
              <a:rPr lang="en-US" sz="2000" dirty="0" smtClean="0"/>
              <a:t>in the solar VIS-NIR domain (0.4µm - 2.2µm), </a:t>
            </a:r>
            <a:br>
              <a:rPr lang="en-US" sz="2000" dirty="0" smtClean="0"/>
            </a:br>
            <a:r>
              <a:rPr lang="en-US" sz="2000" dirty="0" smtClean="0"/>
              <a:t>1km </a:t>
            </a:r>
            <a:r>
              <a:rPr lang="en-US" sz="2000" dirty="0"/>
              <a:t>spatial </a:t>
            </a:r>
            <a:r>
              <a:rPr lang="en-US" sz="2000" dirty="0" smtClean="0"/>
              <a:t>resolution </a:t>
            </a:r>
            <a:r>
              <a:rPr lang="en-US" sz="2000" dirty="0"/>
              <a:t>at </a:t>
            </a:r>
            <a:r>
              <a:rPr lang="en-US" sz="2000" dirty="0" smtClean="0"/>
              <a:t>nadir (FDHSI).</a:t>
            </a:r>
            <a:endParaRPr lang="en-US" sz="2000" dirty="0"/>
          </a:p>
          <a:p>
            <a:pPr marL="180000" indent="-180000">
              <a:spcBef>
                <a:spcPts val="1200"/>
              </a:spcBef>
            </a:pPr>
            <a:r>
              <a:rPr lang="en-US" sz="2000" dirty="0" smtClean="0"/>
              <a:t>8 channels in </a:t>
            </a:r>
            <a:r>
              <a:rPr lang="en-US" sz="2000" dirty="0"/>
              <a:t>the thermal </a:t>
            </a:r>
            <a:r>
              <a:rPr lang="en-US" sz="2000" dirty="0" smtClean="0"/>
              <a:t>IR domain (3.8µm - 13.3µm), </a:t>
            </a:r>
            <a:br>
              <a:rPr lang="en-US" sz="2000" dirty="0" smtClean="0"/>
            </a:br>
            <a:r>
              <a:rPr lang="en-US" sz="2000" dirty="0" smtClean="0"/>
              <a:t>2km </a:t>
            </a:r>
            <a:r>
              <a:rPr lang="en-US" sz="2000" dirty="0"/>
              <a:t>spatial </a:t>
            </a:r>
            <a:r>
              <a:rPr lang="en-US" sz="2000" dirty="0" smtClean="0"/>
              <a:t>resolution </a:t>
            </a:r>
            <a:r>
              <a:rPr lang="en-US" sz="2000" dirty="0"/>
              <a:t>at </a:t>
            </a:r>
            <a:r>
              <a:rPr lang="en-US" sz="2000" dirty="0" smtClean="0"/>
              <a:t>nadir</a:t>
            </a:r>
            <a:r>
              <a:rPr lang="en-US" sz="2000" dirty="0"/>
              <a:t> </a:t>
            </a:r>
            <a:r>
              <a:rPr lang="en-US" sz="2000" dirty="0" smtClean="0"/>
              <a:t>(FDHSI).</a:t>
            </a:r>
            <a:r>
              <a:rPr lang="en-US" sz="2000" dirty="0"/>
              <a:t> </a:t>
            </a:r>
            <a:endParaRPr lang="en-US" sz="2000" dirty="0" smtClean="0"/>
          </a:p>
          <a:p>
            <a:pPr marL="180000" indent="-180000">
              <a:spcBef>
                <a:spcPts val="1200"/>
              </a:spcBef>
            </a:pPr>
            <a:r>
              <a:rPr lang="en-US" sz="2000" dirty="0" smtClean="0"/>
              <a:t>4 channels are also available at higher spatial resolution (HRFI):</a:t>
            </a:r>
          </a:p>
          <a:p>
            <a:pPr marL="720000" lvl="1" indent="-180000">
              <a:spcBef>
                <a:spcPts val="600"/>
              </a:spcBef>
            </a:pPr>
            <a:r>
              <a:rPr lang="en-US" sz="1800" dirty="0" smtClean="0"/>
              <a:t>VIS0.6 and NIR2.2: 0.5km (nadir)</a:t>
            </a:r>
          </a:p>
          <a:p>
            <a:pPr marL="720000" lvl="1" indent="-180000">
              <a:spcBef>
                <a:spcPts val="600"/>
              </a:spcBef>
            </a:pPr>
            <a:r>
              <a:rPr lang="en-US" sz="1800" dirty="0" smtClean="0"/>
              <a:t>IR3.8 and IR10.5: 1km (nadir)</a:t>
            </a:r>
            <a:endParaRPr lang="en-US" dirty="0" smtClean="0"/>
          </a:p>
          <a:p>
            <a:pPr marL="133831" indent="-180000">
              <a:spcBef>
                <a:spcPts val="600"/>
              </a:spcBef>
            </a:pPr>
            <a:endParaRPr lang="en-US" dirty="0" smtClean="0"/>
          </a:p>
          <a:p>
            <a:pPr marL="720000" lvl="1" indent="-180000">
              <a:spcBef>
                <a:spcPts val="600"/>
              </a:spcBef>
            </a:pPr>
            <a:endParaRPr lang="en-US" dirty="0" smtClean="0"/>
          </a:p>
          <a:p>
            <a:pPr marL="133831" indent="-180000">
              <a:spcBef>
                <a:spcPts val="600"/>
              </a:spcBef>
            </a:pPr>
            <a:endParaRPr lang="en-US" dirty="0" smtClean="0"/>
          </a:p>
        </p:txBody>
      </p:sp>
      <p:graphicFrame>
        <p:nvGraphicFramePr>
          <p:cNvPr id="6" name="Table 5"/>
          <p:cNvGraphicFramePr>
            <a:graphicFrameLocks noGrp="1"/>
          </p:cNvGraphicFramePr>
          <p:nvPr>
            <p:extLst/>
          </p:nvPr>
        </p:nvGraphicFramePr>
        <p:xfrm>
          <a:off x="3840003" y="3890270"/>
          <a:ext cx="3477895" cy="2194560"/>
        </p:xfrm>
        <a:graphic>
          <a:graphicData uri="http://schemas.openxmlformats.org/drawingml/2006/table">
            <a:tbl>
              <a:tblPr firstRow="1" bandRow="1">
                <a:tableStyleId>{21E4AEA4-8DFA-4A89-87EB-49C32662AFE0}</a:tableStyleId>
              </a:tblPr>
              <a:tblGrid>
                <a:gridCol w="403542">
                  <a:extLst>
                    <a:ext uri="{9D8B030D-6E8A-4147-A177-3AD203B41FA5}">
                      <a16:colId xmlns:a16="http://schemas.microsoft.com/office/drawing/2014/main" val="277816936"/>
                    </a:ext>
                  </a:extLst>
                </a:gridCol>
                <a:gridCol w="1033780">
                  <a:extLst>
                    <a:ext uri="{9D8B030D-6E8A-4147-A177-3AD203B41FA5}">
                      <a16:colId xmlns:a16="http://schemas.microsoft.com/office/drawing/2014/main" val="20001"/>
                    </a:ext>
                  </a:extLst>
                </a:gridCol>
                <a:gridCol w="927418">
                  <a:extLst>
                    <a:ext uri="{9D8B030D-6E8A-4147-A177-3AD203B41FA5}">
                      <a16:colId xmlns:a16="http://schemas.microsoft.com/office/drawing/2014/main" val="20002"/>
                    </a:ext>
                  </a:extLst>
                </a:gridCol>
                <a:gridCol w="1113155">
                  <a:extLst>
                    <a:ext uri="{9D8B030D-6E8A-4147-A177-3AD203B41FA5}">
                      <a16:colId xmlns:a16="http://schemas.microsoft.com/office/drawing/2014/main" val="20003"/>
                    </a:ext>
                  </a:extLst>
                </a:gridCol>
              </a:tblGrid>
              <a:tr h="216000">
                <a:tc>
                  <a:txBody>
                    <a:bodyPr/>
                    <a:lstStyle/>
                    <a:p>
                      <a:pPr algn="ctr"/>
                      <a:r>
                        <a:rPr lang="en-GB" sz="1000" b="0" dirty="0" smtClean="0">
                          <a:solidFill>
                            <a:srgbClr val="000000"/>
                          </a:solidFill>
                          <a:latin typeface="+mn-lt"/>
                        </a:rPr>
                        <a:t>No.</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85000"/>
                      </a:schemeClr>
                    </a:solidFill>
                  </a:tcPr>
                </a:tc>
                <a:tc>
                  <a:txBody>
                    <a:bodyPr/>
                    <a:lstStyle>
                      <a:lvl1pPr marL="0" algn="l" defTabSz="1125444" rtl="0" eaLnBrk="1" latinLnBrk="0" hangingPunct="1">
                        <a:defRPr sz="2215" b="1" kern="1200">
                          <a:solidFill>
                            <a:schemeClr val="tx1"/>
                          </a:solidFill>
                          <a:latin typeface="Calibri" panose="020F0502020204030204"/>
                        </a:defRPr>
                      </a:lvl1pPr>
                      <a:lvl2pPr marL="562722" algn="l" defTabSz="1125444" rtl="0" eaLnBrk="1" latinLnBrk="0" hangingPunct="1">
                        <a:defRPr sz="2215" b="1" kern="1200">
                          <a:solidFill>
                            <a:schemeClr val="tx1"/>
                          </a:solidFill>
                          <a:latin typeface="Calibri" panose="020F0502020204030204"/>
                        </a:defRPr>
                      </a:lvl2pPr>
                      <a:lvl3pPr marL="1125444" algn="l" defTabSz="1125444" rtl="0" eaLnBrk="1" latinLnBrk="0" hangingPunct="1">
                        <a:defRPr sz="2215" b="1" kern="1200">
                          <a:solidFill>
                            <a:schemeClr val="tx1"/>
                          </a:solidFill>
                          <a:latin typeface="Calibri" panose="020F0502020204030204"/>
                        </a:defRPr>
                      </a:lvl3pPr>
                      <a:lvl4pPr marL="1688165" algn="l" defTabSz="1125444" rtl="0" eaLnBrk="1" latinLnBrk="0" hangingPunct="1">
                        <a:defRPr sz="2215" b="1" kern="1200">
                          <a:solidFill>
                            <a:schemeClr val="tx1"/>
                          </a:solidFill>
                          <a:latin typeface="Calibri" panose="020F0502020204030204"/>
                        </a:defRPr>
                      </a:lvl4pPr>
                      <a:lvl5pPr marL="2250887" algn="l" defTabSz="1125444" rtl="0" eaLnBrk="1" latinLnBrk="0" hangingPunct="1">
                        <a:defRPr sz="2215" b="1" kern="1200">
                          <a:solidFill>
                            <a:schemeClr val="tx1"/>
                          </a:solidFill>
                          <a:latin typeface="Calibri" panose="020F0502020204030204"/>
                        </a:defRPr>
                      </a:lvl5pPr>
                      <a:lvl6pPr marL="2813609" algn="l" defTabSz="1125444" rtl="0" eaLnBrk="1" latinLnBrk="0" hangingPunct="1">
                        <a:defRPr sz="2215" b="1" kern="1200">
                          <a:solidFill>
                            <a:schemeClr val="tx1"/>
                          </a:solidFill>
                          <a:latin typeface="Calibri" panose="020F0502020204030204"/>
                        </a:defRPr>
                      </a:lvl6pPr>
                      <a:lvl7pPr marL="3376331" algn="l" defTabSz="1125444" rtl="0" eaLnBrk="1" latinLnBrk="0" hangingPunct="1">
                        <a:defRPr sz="2215" b="1" kern="1200">
                          <a:solidFill>
                            <a:schemeClr val="tx1"/>
                          </a:solidFill>
                          <a:latin typeface="Calibri" panose="020F0502020204030204"/>
                        </a:defRPr>
                      </a:lvl7pPr>
                      <a:lvl8pPr marL="3939052" algn="l" defTabSz="1125444" rtl="0" eaLnBrk="1" latinLnBrk="0" hangingPunct="1">
                        <a:defRPr sz="2215" b="1" kern="1200">
                          <a:solidFill>
                            <a:schemeClr val="tx1"/>
                          </a:solidFill>
                          <a:latin typeface="Calibri" panose="020F0502020204030204"/>
                        </a:defRPr>
                      </a:lvl8pPr>
                      <a:lvl9pPr marL="4501774" algn="l" defTabSz="1125444" rtl="0" eaLnBrk="1" latinLnBrk="0" hangingPunct="1">
                        <a:defRPr sz="2215" b="1" kern="1200">
                          <a:solidFill>
                            <a:schemeClr val="tx1"/>
                          </a:solidFill>
                          <a:latin typeface="Calibri" panose="020F0502020204030204"/>
                        </a:defRPr>
                      </a:lvl9pPr>
                    </a:lstStyle>
                    <a:p>
                      <a:pPr algn="ctr"/>
                      <a:r>
                        <a:rPr lang="en-GB" sz="1000" b="0" dirty="0" smtClean="0">
                          <a:solidFill>
                            <a:srgbClr val="000000"/>
                          </a:solidFill>
                          <a:latin typeface="+mn-lt"/>
                        </a:rPr>
                        <a:t>Central </a:t>
                      </a:r>
                      <a:r>
                        <a:rPr lang="el-GR" sz="1000" b="0" dirty="0" smtClean="0">
                          <a:solidFill>
                            <a:srgbClr val="000000"/>
                          </a:solidFill>
                          <a:latin typeface="+mn-lt"/>
                        </a:rPr>
                        <a:t>λ</a:t>
                      </a:r>
                      <a:r>
                        <a:rPr lang="en-GB" sz="1000" b="0" dirty="0" smtClean="0">
                          <a:solidFill>
                            <a:srgbClr val="000000"/>
                          </a:solidFill>
                          <a:latin typeface="+mn-lt"/>
                        </a:rPr>
                        <a:t> / </a:t>
                      </a:r>
                      <a:r>
                        <a:rPr lang="el-GR" sz="1000" b="0" dirty="0" smtClean="0">
                          <a:solidFill>
                            <a:srgbClr val="000000"/>
                          </a:solidFill>
                          <a:latin typeface="+mn-lt"/>
                        </a:rPr>
                        <a:t>μ</a:t>
                      </a:r>
                      <a:r>
                        <a:rPr lang="en-GB" sz="1000" b="0" dirty="0" smtClean="0">
                          <a:solidFill>
                            <a:srgbClr val="000000"/>
                          </a:solidFill>
                          <a:latin typeface="+mn-lt"/>
                        </a:rPr>
                        <a:t>m</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85000"/>
                      </a:schemeClr>
                    </a:solidFill>
                  </a:tcPr>
                </a:tc>
                <a:tc>
                  <a:txBody>
                    <a:bodyPr/>
                    <a:lstStyle>
                      <a:lvl1pPr marL="0" algn="l" defTabSz="1125444" rtl="0" eaLnBrk="1" latinLnBrk="0" hangingPunct="1">
                        <a:defRPr sz="2215" b="1" kern="1200">
                          <a:solidFill>
                            <a:schemeClr val="tx1"/>
                          </a:solidFill>
                          <a:latin typeface="Calibri" panose="020F0502020204030204"/>
                        </a:defRPr>
                      </a:lvl1pPr>
                      <a:lvl2pPr marL="562722" algn="l" defTabSz="1125444" rtl="0" eaLnBrk="1" latinLnBrk="0" hangingPunct="1">
                        <a:defRPr sz="2215" b="1" kern="1200">
                          <a:solidFill>
                            <a:schemeClr val="tx1"/>
                          </a:solidFill>
                          <a:latin typeface="Calibri" panose="020F0502020204030204"/>
                        </a:defRPr>
                      </a:lvl2pPr>
                      <a:lvl3pPr marL="1125444" algn="l" defTabSz="1125444" rtl="0" eaLnBrk="1" latinLnBrk="0" hangingPunct="1">
                        <a:defRPr sz="2215" b="1" kern="1200">
                          <a:solidFill>
                            <a:schemeClr val="tx1"/>
                          </a:solidFill>
                          <a:latin typeface="Calibri" panose="020F0502020204030204"/>
                        </a:defRPr>
                      </a:lvl3pPr>
                      <a:lvl4pPr marL="1688165" algn="l" defTabSz="1125444" rtl="0" eaLnBrk="1" latinLnBrk="0" hangingPunct="1">
                        <a:defRPr sz="2215" b="1" kern="1200">
                          <a:solidFill>
                            <a:schemeClr val="tx1"/>
                          </a:solidFill>
                          <a:latin typeface="Calibri" panose="020F0502020204030204"/>
                        </a:defRPr>
                      </a:lvl4pPr>
                      <a:lvl5pPr marL="2250887" algn="l" defTabSz="1125444" rtl="0" eaLnBrk="1" latinLnBrk="0" hangingPunct="1">
                        <a:defRPr sz="2215" b="1" kern="1200">
                          <a:solidFill>
                            <a:schemeClr val="tx1"/>
                          </a:solidFill>
                          <a:latin typeface="Calibri" panose="020F0502020204030204"/>
                        </a:defRPr>
                      </a:lvl5pPr>
                      <a:lvl6pPr marL="2813609" algn="l" defTabSz="1125444" rtl="0" eaLnBrk="1" latinLnBrk="0" hangingPunct="1">
                        <a:defRPr sz="2215" b="1" kern="1200">
                          <a:solidFill>
                            <a:schemeClr val="tx1"/>
                          </a:solidFill>
                          <a:latin typeface="Calibri" panose="020F0502020204030204"/>
                        </a:defRPr>
                      </a:lvl6pPr>
                      <a:lvl7pPr marL="3376331" algn="l" defTabSz="1125444" rtl="0" eaLnBrk="1" latinLnBrk="0" hangingPunct="1">
                        <a:defRPr sz="2215" b="1" kern="1200">
                          <a:solidFill>
                            <a:schemeClr val="tx1"/>
                          </a:solidFill>
                          <a:latin typeface="Calibri" panose="020F0502020204030204"/>
                        </a:defRPr>
                      </a:lvl7pPr>
                      <a:lvl8pPr marL="3939052" algn="l" defTabSz="1125444" rtl="0" eaLnBrk="1" latinLnBrk="0" hangingPunct="1">
                        <a:defRPr sz="2215" b="1" kern="1200">
                          <a:solidFill>
                            <a:schemeClr val="tx1"/>
                          </a:solidFill>
                          <a:latin typeface="Calibri" panose="020F0502020204030204"/>
                        </a:defRPr>
                      </a:lvl8pPr>
                      <a:lvl9pPr marL="4501774" algn="l" defTabSz="1125444" rtl="0" eaLnBrk="1" latinLnBrk="0" hangingPunct="1">
                        <a:defRPr sz="2215" b="1" kern="1200">
                          <a:solidFill>
                            <a:schemeClr val="tx1"/>
                          </a:solidFill>
                          <a:latin typeface="Calibri" panose="020F0502020204030204"/>
                        </a:defRPr>
                      </a:lvl9pPr>
                    </a:lstStyle>
                    <a:p>
                      <a:pPr algn="ctr"/>
                      <a:r>
                        <a:rPr lang="el-GR" sz="1000" b="0" dirty="0" smtClean="0">
                          <a:solidFill>
                            <a:srgbClr val="000000"/>
                          </a:solidFill>
                          <a:latin typeface="+mn-lt"/>
                        </a:rPr>
                        <a:t>λ </a:t>
                      </a:r>
                      <a:r>
                        <a:rPr lang="en-GB" sz="1000" b="0" dirty="0" smtClean="0">
                          <a:solidFill>
                            <a:srgbClr val="000000"/>
                          </a:solidFill>
                          <a:latin typeface="+mn-lt"/>
                        </a:rPr>
                        <a:t>width / </a:t>
                      </a:r>
                      <a:r>
                        <a:rPr lang="el-GR" sz="1000" b="0" dirty="0" smtClean="0">
                          <a:solidFill>
                            <a:srgbClr val="000000"/>
                          </a:solidFill>
                          <a:latin typeface="+mn-lt"/>
                        </a:rPr>
                        <a:t>μ</a:t>
                      </a:r>
                      <a:r>
                        <a:rPr lang="en-GB" sz="1000" b="0" dirty="0" smtClean="0">
                          <a:solidFill>
                            <a:srgbClr val="000000"/>
                          </a:solidFill>
                          <a:latin typeface="+mn-lt"/>
                        </a:rPr>
                        <a:t>m</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85000"/>
                      </a:schemeClr>
                    </a:solidFill>
                  </a:tcPr>
                </a:tc>
                <a:tc>
                  <a:txBody>
                    <a:bodyPr/>
                    <a:lstStyle>
                      <a:lvl1pPr marL="0" algn="l" defTabSz="1125444" rtl="0" eaLnBrk="1" latinLnBrk="0" hangingPunct="1">
                        <a:defRPr sz="2215" b="1" kern="1200">
                          <a:solidFill>
                            <a:schemeClr val="tx1"/>
                          </a:solidFill>
                          <a:latin typeface="Calibri" panose="020F0502020204030204"/>
                        </a:defRPr>
                      </a:lvl1pPr>
                      <a:lvl2pPr marL="562722" algn="l" defTabSz="1125444" rtl="0" eaLnBrk="1" latinLnBrk="0" hangingPunct="1">
                        <a:defRPr sz="2215" b="1" kern="1200">
                          <a:solidFill>
                            <a:schemeClr val="tx1"/>
                          </a:solidFill>
                          <a:latin typeface="Calibri" panose="020F0502020204030204"/>
                        </a:defRPr>
                      </a:lvl2pPr>
                      <a:lvl3pPr marL="1125444" algn="l" defTabSz="1125444" rtl="0" eaLnBrk="1" latinLnBrk="0" hangingPunct="1">
                        <a:defRPr sz="2215" b="1" kern="1200">
                          <a:solidFill>
                            <a:schemeClr val="tx1"/>
                          </a:solidFill>
                          <a:latin typeface="Calibri" panose="020F0502020204030204"/>
                        </a:defRPr>
                      </a:lvl3pPr>
                      <a:lvl4pPr marL="1688165" algn="l" defTabSz="1125444" rtl="0" eaLnBrk="1" latinLnBrk="0" hangingPunct="1">
                        <a:defRPr sz="2215" b="1" kern="1200">
                          <a:solidFill>
                            <a:schemeClr val="tx1"/>
                          </a:solidFill>
                          <a:latin typeface="Calibri" panose="020F0502020204030204"/>
                        </a:defRPr>
                      </a:lvl4pPr>
                      <a:lvl5pPr marL="2250887" algn="l" defTabSz="1125444" rtl="0" eaLnBrk="1" latinLnBrk="0" hangingPunct="1">
                        <a:defRPr sz="2215" b="1" kern="1200">
                          <a:solidFill>
                            <a:schemeClr val="tx1"/>
                          </a:solidFill>
                          <a:latin typeface="Calibri" panose="020F0502020204030204"/>
                        </a:defRPr>
                      </a:lvl5pPr>
                      <a:lvl6pPr marL="2813609" algn="l" defTabSz="1125444" rtl="0" eaLnBrk="1" latinLnBrk="0" hangingPunct="1">
                        <a:defRPr sz="2215" b="1" kern="1200">
                          <a:solidFill>
                            <a:schemeClr val="tx1"/>
                          </a:solidFill>
                          <a:latin typeface="Calibri" panose="020F0502020204030204"/>
                        </a:defRPr>
                      </a:lvl6pPr>
                      <a:lvl7pPr marL="3376331" algn="l" defTabSz="1125444" rtl="0" eaLnBrk="1" latinLnBrk="0" hangingPunct="1">
                        <a:defRPr sz="2215" b="1" kern="1200">
                          <a:solidFill>
                            <a:schemeClr val="tx1"/>
                          </a:solidFill>
                          <a:latin typeface="Calibri" panose="020F0502020204030204"/>
                        </a:defRPr>
                      </a:lvl7pPr>
                      <a:lvl8pPr marL="3939052" algn="l" defTabSz="1125444" rtl="0" eaLnBrk="1" latinLnBrk="0" hangingPunct="1">
                        <a:defRPr sz="2215" b="1" kern="1200">
                          <a:solidFill>
                            <a:schemeClr val="tx1"/>
                          </a:solidFill>
                          <a:latin typeface="Calibri" panose="020F0502020204030204"/>
                        </a:defRPr>
                      </a:lvl8pPr>
                      <a:lvl9pPr marL="4501774" algn="l" defTabSz="1125444" rtl="0" eaLnBrk="1" latinLnBrk="0" hangingPunct="1">
                        <a:defRPr sz="2215" b="1" kern="1200">
                          <a:solidFill>
                            <a:schemeClr val="tx1"/>
                          </a:solidFill>
                          <a:latin typeface="Calibri" panose="020F0502020204030204"/>
                        </a:defRPr>
                      </a:lvl9pPr>
                    </a:lstStyle>
                    <a:p>
                      <a:pPr algn="ctr"/>
                      <a:r>
                        <a:rPr lang="en-GB" sz="1000" b="0" dirty="0" smtClean="0">
                          <a:solidFill>
                            <a:srgbClr val="000000"/>
                          </a:solidFill>
                          <a:latin typeface="+mn-lt"/>
                        </a:rPr>
                        <a:t>Resolution / km</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85000"/>
                      </a:schemeClr>
                    </a:solidFill>
                  </a:tcPr>
                </a:tc>
                <a:extLst>
                  <a:ext uri="{0D108BD9-81ED-4DB2-BD59-A6C34878D82A}">
                    <a16:rowId xmlns:a16="http://schemas.microsoft.com/office/drawing/2014/main" val="10000"/>
                  </a:ext>
                </a:extLst>
              </a:tr>
              <a:tr h="216000">
                <a:tc>
                  <a:txBody>
                    <a:bodyPr/>
                    <a:lstStyle/>
                    <a:p>
                      <a:pPr algn="ctr"/>
                      <a:r>
                        <a:rPr lang="en-US" sz="1000" b="0" dirty="0" smtClean="0">
                          <a:solidFill>
                            <a:srgbClr val="000000"/>
                          </a:solidFill>
                          <a:latin typeface="+mn-lt"/>
                        </a:rPr>
                        <a:t>9</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US" sz="1000" dirty="0" smtClean="0">
                          <a:solidFill>
                            <a:srgbClr val="000000"/>
                          </a:solidFill>
                          <a:latin typeface="+mn-lt"/>
                        </a:rPr>
                        <a:t>3.80</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rgbClr val="000000"/>
                          </a:solidFill>
                          <a:latin typeface="+mn-lt"/>
                        </a:rPr>
                        <a:t>0.40</a:t>
                      </a:r>
                      <a:endParaRPr lang="en-US" sz="1000" b="0" dirty="0" smtClean="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GB" sz="1000" dirty="0" smtClean="0">
                          <a:solidFill>
                            <a:srgbClr val="000000"/>
                          </a:solidFill>
                          <a:latin typeface="+mn-lt"/>
                        </a:rPr>
                        <a:t>2.0/1.0</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0009"/>
                  </a:ext>
                </a:extLst>
              </a:tr>
              <a:tr h="216000">
                <a:tc>
                  <a:txBody>
                    <a:bodyPr/>
                    <a:lstStyle/>
                    <a:p>
                      <a:pPr algn="ctr"/>
                      <a:r>
                        <a:rPr lang="en-US" sz="1000" b="0" dirty="0" smtClean="0">
                          <a:solidFill>
                            <a:srgbClr val="000000"/>
                          </a:solidFill>
                          <a:latin typeface="+mn-lt"/>
                        </a:rPr>
                        <a:t>10</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US" sz="1000" dirty="0" smtClean="0">
                          <a:solidFill>
                            <a:srgbClr val="000000"/>
                          </a:solidFill>
                          <a:latin typeface="+mn-lt"/>
                        </a:rPr>
                        <a:t>6.30</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rgbClr val="000000"/>
                          </a:solidFill>
                          <a:latin typeface="+mn-lt"/>
                        </a:rPr>
                        <a:t>1.00</a:t>
                      </a:r>
                      <a:endParaRPr lang="en-US" sz="1000" b="0" dirty="0" smtClean="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GB" sz="1000" dirty="0" smtClean="0">
                          <a:solidFill>
                            <a:srgbClr val="000000"/>
                          </a:solidFill>
                          <a:latin typeface="+mn-lt"/>
                        </a:rPr>
                        <a:t>2.0</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10"/>
                  </a:ext>
                </a:extLst>
              </a:tr>
              <a:tr h="216000">
                <a:tc>
                  <a:txBody>
                    <a:bodyPr/>
                    <a:lstStyle/>
                    <a:p>
                      <a:pPr algn="ctr"/>
                      <a:r>
                        <a:rPr lang="en-US" sz="1000" b="0" dirty="0" smtClean="0">
                          <a:solidFill>
                            <a:srgbClr val="000000"/>
                          </a:solidFill>
                          <a:latin typeface="+mn-lt"/>
                        </a:rPr>
                        <a:t>11</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US" sz="1000" dirty="0" smtClean="0">
                          <a:solidFill>
                            <a:srgbClr val="000000"/>
                          </a:solidFill>
                          <a:latin typeface="+mn-lt"/>
                        </a:rPr>
                        <a:t>7.35</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rgbClr val="000000"/>
                          </a:solidFill>
                          <a:latin typeface="+mn-lt"/>
                        </a:rPr>
                        <a:t>0.50</a:t>
                      </a:r>
                      <a:endParaRPr lang="en-US" sz="1000" b="0" dirty="0" smtClean="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GB" sz="1000" dirty="0" smtClean="0">
                          <a:solidFill>
                            <a:srgbClr val="000000"/>
                          </a:solidFill>
                          <a:latin typeface="+mn-lt"/>
                        </a:rPr>
                        <a:t>2.0</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12"/>
                  </a:ext>
                </a:extLst>
              </a:tr>
              <a:tr h="216000">
                <a:tc>
                  <a:txBody>
                    <a:bodyPr/>
                    <a:lstStyle/>
                    <a:p>
                      <a:pPr algn="ctr"/>
                      <a:r>
                        <a:rPr lang="en-US" sz="1000" b="0" dirty="0" smtClean="0">
                          <a:solidFill>
                            <a:srgbClr val="000000"/>
                          </a:solidFill>
                          <a:latin typeface="+mn-lt"/>
                        </a:rPr>
                        <a:t>12</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US" sz="1000" dirty="0" smtClean="0">
                          <a:solidFill>
                            <a:srgbClr val="000000"/>
                          </a:solidFill>
                          <a:latin typeface="+mn-lt"/>
                        </a:rPr>
                        <a:t>8.70</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US" sz="1000" dirty="0" smtClean="0">
                          <a:solidFill>
                            <a:srgbClr val="000000"/>
                          </a:solidFill>
                          <a:latin typeface="+mn-lt"/>
                        </a:rPr>
                        <a:t>0.40</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GB" sz="1000" dirty="0" smtClean="0">
                          <a:solidFill>
                            <a:srgbClr val="000000"/>
                          </a:solidFill>
                          <a:latin typeface="+mn-lt"/>
                        </a:rPr>
                        <a:t>2.0</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13"/>
                  </a:ext>
                </a:extLst>
              </a:tr>
              <a:tr h="216000">
                <a:tc>
                  <a:txBody>
                    <a:bodyPr/>
                    <a:lstStyle/>
                    <a:p>
                      <a:pPr algn="ctr"/>
                      <a:r>
                        <a:rPr lang="en-US" sz="1000" b="0" dirty="0" smtClean="0">
                          <a:solidFill>
                            <a:srgbClr val="000000"/>
                          </a:solidFill>
                          <a:latin typeface="+mn-lt"/>
                        </a:rPr>
                        <a:t>13</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US" sz="1000" dirty="0" smtClean="0">
                          <a:solidFill>
                            <a:srgbClr val="000000"/>
                          </a:solidFill>
                          <a:latin typeface="+mn-lt"/>
                        </a:rPr>
                        <a:t>9.66</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US" sz="1000" dirty="0" smtClean="0">
                          <a:solidFill>
                            <a:srgbClr val="000000"/>
                          </a:solidFill>
                          <a:latin typeface="+mn-lt"/>
                        </a:rPr>
                        <a:t>0.30</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GB" sz="1000" dirty="0" smtClean="0">
                          <a:solidFill>
                            <a:srgbClr val="000000"/>
                          </a:solidFill>
                          <a:latin typeface="+mn-lt"/>
                        </a:rPr>
                        <a:t>2.0</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14"/>
                  </a:ext>
                </a:extLst>
              </a:tr>
              <a:tr h="216000">
                <a:tc>
                  <a:txBody>
                    <a:bodyPr/>
                    <a:lstStyle/>
                    <a:p>
                      <a:pPr algn="ctr"/>
                      <a:r>
                        <a:rPr lang="en-US" sz="1000" b="0" dirty="0" smtClean="0">
                          <a:solidFill>
                            <a:srgbClr val="000000"/>
                          </a:solidFill>
                          <a:latin typeface="+mn-lt"/>
                        </a:rPr>
                        <a:t>14</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US" sz="1000" dirty="0" smtClean="0">
                          <a:solidFill>
                            <a:srgbClr val="000000"/>
                          </a:solidFill>
                          <a:latin typeface="+mn-lt"/>
                        </a:rPr>
                        <a:t>10.50</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US" sz="1000" dirty="0" smtClean="0">
                          <a:solidFill>
                            <a:srgbClr val="000000"/>
                          </a:solidFill>
                          <a:latin typeface="+mn-lt"/>
                        </a:rPr>
                        <a:t>0.70</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GB" sz="1000" dirty="0" smtClean="0">
                          <a:solidFill>
                            <a:srgbClr val="000000"/>
                          </a:solidFill>
                          <a:latin typeface="+mn-lt"/>
                        </a:rPr>
                        <a:t>2.0/1.0</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0015"/>
                  </a:ext>
                </a:extLst>
              </a:tr>
              <a:tr h="216000">
                <a:tc>
                  <a:txBody>
                    <a:bodyPr/>
                    <a:lstStyle/>
                    <a:p>
                      <a:pPr algn="ctr"/>
                      <a:r>
                        <a:rPr lang="en-US" sz="1000" b="0" dirty="0" smtClean="0">
                          <a:solidFill>
                            <a:srgbClr val="000000"/>
                          </a:solidFill>
                          <a:latin typeface="+mn-lt"/>
                        </a:rPr>
                        <a:t>15</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US" sz="1000" dirty="0" smtClean="0">
                          <a:solidFill>
                            <a:srgbClr val="000000"/>
                          </a:solidFill>
                          <a:latin typeface="+mn-lt"/>
                        </a:rPr>
                        <a:t>12.30</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US" sz="1000" dirty="0" smtClean="0">
                          <a:solidFill>
                            <a:srgbClr val="000000"/>
                          </a:solidFill>
                          <a:latin typeface="+mn-lt"/>
                        </a:rPr>
                        <a:t>0.50</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GB" sz="1000" dirty="0" smtClean="0">
                          <a:solidFill>
                            <a:srgbClr val="000000"/>
                          </a:solidFill>
                          <a:latin typeface="+mn-lt"/>
                        </a:rPr>
                        <a:t>2.0</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17"/>
                  </a:ext>
                </a:extLst>
              </a:tr>
              <a:tr h="216000">
                <a:tc>
                  <a:txBody>
                    <a:bodyPr/>
                    <a:lstStyle/>
                    <a:p>
                      <a:pPr algn="ctr"/>
                      <a:r>
                        <a:rPr lang="en-US" sz="1000" b="0" dirty="0" smtClean="0">
                          <a:solidFill>
                            <a:srgbClr val="000000"/>
                          </a:solidFill>
                          <a:latin typeface="+mn-lt"/>
                        </a:rPr>
                        <a:t>16</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US" sz="1000" dirty="0" smtClean="0">
                          <a:solidFill>
                            <a:srgbClr val="000000"/>
                          </a:solidFill>
                          <a:latin typeface="+mn-lt"/>
                        </a:rPr>
                        <a:t>13.30</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US" sz="1000" dirty="0" smtClean="0">
                          <a:solidFill>
                            <a:srgbClr val="000000"/>
                          </a:solidFill>
                          <a:latin typeface="+mn-lt"/>
                        </a:rPr>
                        <a:t>0.60</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GB" sz="1000" dirty="0" smtClean="0">
                          <a:solidFill>
                            <a:srgbClr val="000000"/>
                          </a:solidFill>
                          <a:latin typeface="+mn-lt"/>
                        </a:rPr>
                        <a:t>2.0</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18"/>
                  </a:ext>
                </a:extLst>
              </a:tr>
            </a:tbl>
          </a:graphicData>
        </a:graphic>
      </p:graphicFrame>
      <p:graphicFrame>
        <p:nvGraphicFramePr>
          <p:cNvPr id="7" name="Table 6"/>
          <p:cNvGraphicFramePr>
            <a:graphicFrameLocks noGrp="1"/>
          </p:cNvGraphicFramePr>
          <p:nvPr>
            <p:extLst/>
          </p:nvPr>
        </p:nvGraphicFramePr>
        <p:xfrm>
          <a:off x="346275" y="3890270"/>
          <a:ext cx="3477895" cy="2194560"/>
        </p:xfrm>
        <a:graphic>
          <a:graphicData uri="http://schemas.openxmlformats.org/drawingml/2006/table">
            <a:tbl>
              <a:tblPr firstRow="1" bandRow="1">
                <a:tableStyleId>{21E4AEA4-8DFA-4A89-87EB-49C32662AFE0}</a:tableStyleId>
              </a:tblPr>
              <a:tblGrid>
                <a:gridCol w="403542">
                  <a:extLst>
                    <a:ext uri="{9D8B030D-6E8A-4147-A177-3AD203B41FA5}">
                      <a16:colId xmlns:a16="http://schemas.microsoft.com/office/drawing/2014/main" val="2168808818"/>
                    </a:ext>
                  </a:extLst>
                </a:gridCol>
                <a:gridCol w="1033780">
                  <a:extLst>
                    <a:ext uri="{9D8B030D-6E8A-4147-A177-3AD203B41FA5}">
                      <a16:colId xmlns:a16="http://schemas.microsoft.com/office/drawing/2014/main" val="20001"/>
                    </a:ext>
                  </a:extLst>
                </a:gridCol>
                <a:gridCol w="927418">
                  <a:extLst>
                    <a:ext uri="{9D8B030D-6E8A-4147-A177-3AD203B41FA5}">
                      <a16:colId xmlns:a16="http://schemas.microsoft.com/office/drawing/2014/main" val="20002"/>
                    </a:ext>
                  </a:extLst>
                </a:gridCol>
                <a:gridCol w="1113155">
                  <a:extLst>
                    <a:ext uri="{9D8B030D-6E8A-4147-A177-3AD203B41FA5}">
                      <a16:colId xmlns:a16="http://schemas.microsoft.com/office/drawing/2014/main" val="20003"/>
                    </a:ext>
                  </a:extLst>
                </a:gridCol>
              </a:tblGrid>
              <a:tr h="216000">
                <a:tc>
                  <a:txBody>
                    <a:bodyPr/>
                    <a:lstStyle/>
                    <a:p>
                      <a:pPr algn="ctr"/>
                      <a:r>
                        <a:rPr lang="en-GB" sz="1000" b="0" dirty="0" smtClean="0">
                          <a:solidFill>
                            <a:srgbClr val="000000"/>
                          </a:solidFill>
                          <a:latin typeface="+mn-lt"/>
                        </a:rPr>
                        <a:t>No.</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85000"/>
                      </a:schemeClr>
                    </a:solidFill>
                  </a:tcPr>
                </a:tc>
                <a:tc>
                  <a:txBody>
                    <a:bodyPr/>
                    <a:lstStyle>
                      <a:lvl1pPr marL="0" algn="l" defTabSz="1125444" rtl="0" eaLnBrk="1" latinLnBrk="0" hangingPunct="1">
                        <a:defRPr sz="2215" b="1" kern="1200">
                          <a:solidFill>
                            <a:schemeClr val="tx1"/>
                          </a:solidFill>
                          <a:latin typeface="Calibri" panose="020F0502020204030204"/>
                        </a:defRPr>
                      </a:lvl1pPr>
                      <a:lvl2pPr marL="562722" algn="l" defTabSz="1125444" rtl="0" eaLnBrk="1" latinLnBrk="0" hangingPunct="1">
                        <a:defRPr sz="2215" b="1" kern="1200">
                          <a:solidFill>
                            <a:schemeClr val="tx1"/>
                          </a:solidFill>
                          <a:latin typeface="Calibri" panose="020F0502020204030204"/>
                        </a:defRPr>
                      </a:lvl2pPr>
                      <a:lvl3pPr marL="1125444" algn="l" defTabSz="1125444" rtl="0" eaLnBrk="1" latinLnBrk="0" hangingPunct="1">
                        <a:defRPr sz="2215" b="1" kern="1200">
                          <a:solidFill>
                            <a:schemeClr val="tx1"/>
                          </a:solidFill>
                          <a:latin typeface="Calibri" panose="020F0502020204030204"/>
                        </a:defRPr>
                      </a:lvl3pPr>
                      <a:lvl4pPr marL="1688165" algn="l" defTabSz="1125444" rtl="0" eaLnBrk="1" latinLnBrk="0" hangingPunct="1">
                        <a:defRPr sz="2215" b="1" kern="1200">
                          <a:solidFill>
                            <a:schemeClr val="tx1"/>
                          </a:solidFill>
                          <a:latin typeface="Calibri" panose="020F0502020204030204"/>
                        </a:defRPr>
                      </a:lvl4pPr>
                      <a:lvl5pPr marL="2250887" algn="l" defTabSz="1125444" rtl="0" eaLnBrk="1" latinLnBrk="0" hangingPunct="1">
                        <a:defRPr sz="2215" b="1" kern="1200">
                          <a:solidFill>
                            <a:schemeClr val="tx1"/>
                          </a:solidFill>
                          <a:latin typeface="Calibri" panose="020F0502020204030204"/>
                        </a:defRPr>
                      </a:lvl5pPr>
                      <a:lvl6pPr marL="2813609" algn="l" defTabSz="1125444" rtl="0" eaLnBrk="1" latinLnBrk="0" hangingPunct="1">
                        <a:defRPr sz="2215" b="1" kern="1200">
                          <a:solidFill>
                            <a:schemeClr val="tx1"/>
                          </a:solidFill>
                          <a:latin typeface="Calibri" panose="020F0502020204030204"/>
                        </a:defRPr>
                      </a:lvl6pPr>
                      <a:lvl7pPr marL="3376331" algn="l" defTabSz="1125444" rtl="0" eaLnBrk="1" latinLnBrk="0" hangingPunct="1">
                        <a:defRPr sz="2215" b="1" kern="1200">
                          <a:solidFill>
                            <a:schemeClr val="tx1"/>
                          </a:solidFill>
                          <a:latin typeface="Calibri" panose="020F0502020204030204"/>
                        </a:defRPr>
                      </a:lvl7pPr>
                      <a:lvl8pPr marL="3939052" algn="l" defTabSz="1125444" rtl="0" eaLnBrk="1" latinLnBrk="0" hangingPunct="1">
                        <a:defRPr sz="2215" b="1" kern="1200">
                          <a:solidFill>
                            <a:schemeClr val="tx1"/>
                          </a:solidFill>
                          <a:latin typeface="Calibri" panose="020F0502020204030204"/>
                        </a:defRPr>
                      </a:lvl8pPr>
                      <a:lvl9pPr marL="4501774" algn="l" defTabSz="1125444" rtl="0" eaLnBrk="1" latinLnBrk="0" hangingPunct="1">
                        <a:defRPr sz="2215" b="1" kern="1200">
                          <a:solidFill>
                            <a:schemeClr val="tx1"/>
                          </a:solidFill>
                          <a:latin typeface="Calibri" panose="020F0502020204030204"/>
                        </a:defRPr>
                      </a:lvl9pPr>
                    </a:lstStyle>
                    <a:p>
                      <a:pPr algn="ctr"/>
                      <a:r>
                        <a:rPr lang="en-GB" sz="1000" b="0" dirty="0" smtClean="0">
                          <a:solidFill>
                            <a:srgbClr val="000000"/>
                          </a:solidFill>
                          <a:latin typeface="+mn-lt"/>
                        </a:rPr>
                        <a:t>Central </a:t>
                      </a:r>
                      <a:r>
                        <a:rPr lang="el-GR" sz="1000" b="0" dirty="0" smtClean="0">
                          <a:solidFill>
                            <a:srgbClr val="000000"/>
                          </a:solidFill>
                          <a:latin typeface="+mn-lt"/>
                        </a:rPr>
                        <a:t>λ</a:t>
                      </a:r>
                      <a:r>
                        <a:rPr lang="en-GB" sz="1000" b="0" dirty="0" smtClean="0">
                          <a:solidFill>
                            <a:srgbClr val="000000"/>
                          </a:solidFill>
                          <a:latin typeface="+mn-lt"/>
                        </a:rPr>
                        <a:t> / </a:t>
                      </a:r>
                      <a:r>
                        <a:rPr lang="el-GR" sz="1000" b="0" dirty="0" smtClean="0">
                          <a:solidFill>
                            <a:srgbClr val="000000"/>
                          </a:solidFill>
                          <a:latin typeface="+mn-lt"/>
                        </a:rPr>
                        <a:t>μ</a:t>
                      </a:r>
                      <a:r>
                        <a:rPr lang="en-GB" sz="1000" b="0" dirty="0" smtClean="0">
                          <a:solidFill>
                            <a:srgbClr val="000000"/>
                          </a:solidFill>
                          <a:latin typeface="+mn-lt"/>
                        </a:rPr>
                        <a:t>m</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85000"/>
                      </a:schemeClr>
                    </a:solidFill>
                  </a:tcPr>
                </a:tc>
                <a:tc>
                  <a:txBody>
                    <a:bodyPr/>
                    <a:lstStyle>
                      <a:lvl1pPr marL="0" algn="l" defTabSz="1125444" rtl="0" eaLnBrk="1" latinLnBrk="0" hangingPunct="1">
                        <a:defRPr sz="2215" b="1" kern="1200">
                          <a:solidFill>
                            <a:schemeClr val="tx1"/>
                          </a:solidFill>
                          <a:latin typeface="Calibri" panose="020F0502020204030204"/>
                        </a:defRPr>
                      </a:lvl1pPr>
                      <a:lvl2pPr marL="562722" algn="l" defTabSz="1125444" rtl="0" eaLnBrk="1" latinLnBrk="0" hangingPunct="1">
                        <a:defRPr sz="2215" b="1" kern="1200">
                          <a:solidFill>
                            <a:schemeClr val="tx1"/>
                          </a:solidFill>
                          <a:latin typeface="Calibri" panose="020F0502020204030204"/>
                        </a:defRPr>
                      </a:lvl2pPr>
                      <a:lvl3pPr marL="1125444" algn="l" defTabSz="1125444" rtl="0" eaLnBrk="1" latinLnBrk="0" hangingPunct="1">
                        <a:defRPr sz="2215" b="1" kern="1200">
                          <a:solidFill>
                            <a:schemeClr val="tx1"/>
                          </a:solidFill>
                          <a:latin typeface="Calibri" panose="020F0502020204030204"/>
                        </a:defRPr>
                      </a:lvl3pPr>
                      <a:lvl4pPr marL="1688165" algn="l" defTabSz="1125444" rtl="0" eaLnBrk="1" latinLnBrk="0" hangingPunct="1">
                        <a:defRPr sz="2215" b="1" kern="1200">
                          <a:solidFill>
                            <a:schemeClr val="tx1"/>
                          </a:solidFill>
                          <a:latin typeface="Calibri" panose="020F0502020204030204"/>
                        </a:defRPr>
                      </a:lvl4pPr>
                      <a:lvl5pPr marL="2250887" algn="l" defTabSz="1125444" rtl="0" eaLnBrk="1" latinLnBrk="0" hangingPunct="1">
                        <a:defRPr sz="2215" b="1" kern="1200">
                          <a:solidFill>
                            <a:schemeClr val="tx1"/>
                          </a:solidFill>
                          <a:latin typeface="Calibri" panose="020F0502020204030204"/>
                        </a:defRPr>
                      </a:lvl5pPr>
                      <a:lvl6pPr marL="2813609" algn="l" defTabSz="1125444" rtl="0" eaLnBrk="1" latinLnBrk="0" hangingPunct="1">
                        <a:defRPr sz="2215" b="1" kern="1200">
                          <a:solidFill>
                            <a:schemeClr val="tx1"/>
                          </a:solidFill>
                          <a:latin typeface="Calibri" panose="020F0502020204030204"/>
                        </a:defRPr>
                      </a:lvl6pPr>
                      <a:lvl7pPr marL="3376331" algn="l" defTabSz="1125444" rtl="0" eaLnBrk="1" latinLnBrk="0" hangingPunct="1">
                        <a:defRPr sz="2215" b="1" kern="1200">
                          <a:solidFill>
                            <a:schemeClr val="tx1"/>
                          </a:solidFill>
                          <a:latin typeface="Calibri" panose="020F0502020204030204"/>
                        </a:defRPr>
                      </a:lvl7pPr>
                      <a:lvl8pPr marL="3939052" algn="l" defTabSz="1125444" rtl="0" eaLnBrk="1" latinLnBrk="0" hangingPunct="1">
                        <a:defRPr sz="2215" b="1" kern="1200">
                          <a:solidFill>
                            <a:schemeClr val="tx1"/>
                          </a:solidFill>
                          <a:latin typeface="Calibri" panose="020F0502020204030204"/>
                        </a:defRPr>
                      </a:lvl8pPr>
                      <a:lvl9pPr marL="4501774" algn="l" defTabSz="1125444" rtl="0" eaLnBrk="1" latinLnBrk="0" hangingPunct="1">
                        <a:defRPr sz="2215" b="1" kern="1200">
                          <a:solidFill>
                            <a:schemeClr val="tx1"/>
                          </a:solidFill>
                          <a:latin typeface="Calibri" panose="020F0502020204030204"/>
                        </a:defRPr>
                      </a:lvl9pPr>
                    </a:lstStyle>
                    <a:p>
                      <a:pPr algn="ctr"/>
                      <a:r>
                        <a:rPr lang="el-GR" sz="1000" b="0" dirty="0" smtClean="0">
                          <a:solidFill>
                            <a:srgbClr val="000000"/>
                          </a:solidFill>
                          <a:latin typeface="+mn-lt"/>
                        </a:rPr>
                        <a:t>λ </a:t>
                      </a:r>
                      <a:r>
                        <a:rPr lang="en-GB" sz="1000" b="0" dirty="0" smtClean="0">
                          <a:solidFill>
                            <a:srgbClr val="000000"/>
                          </a:solidFill>
                          <a:latin typeface="+mn-lt"/>
                        </a:rPr>
                        <a:t>width / </a:t>
                      </a:r>
                      <a:r>
                        <a:rPr lang="el-GR" sz="1000" b="0" dirty="0" smtClean="0">
                          <a:solidFill>
                            <a:srgbClr val="000000"/>
                          </a:solidFill>
                          <a:latin typeface="+mn-lt"/>
                        </a:rPr>
                        <a:t>μ</a:t>
                      </a:r>
                      <a:r>
                        <a:rPr lang="en-GB" sz="1000" b="0" dirty="0" smtClean="0">
                          <a:solidFill>
                            <a:srgbClr val="000000"/>
                          </a:solidFill>
                          <a:latin typeface="+mn-lt"/>
                        </a:rPr>
                        <a:t>m</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85000"/>
                      </a:schemeClr>
                    </a:solidFill>
                  </a:tcPr>
                </a:tc>
                <a:tc>
                  <a:txBody>
                    <a:bodyPr/>
                    <a:lstStyle>
                      <a:lvl1pPr marL="0" algn="l" defTabSz="1125444" rtl="0" eaLnBrk="1" latinLnBrk="0" hangingPunct="1">
                        <a:defRPr sz="2215" b="1" kern="1200">
                          <a:solidFill>
                            <a:schemeClr val="tx1"/>
                          </a:solidFill>
                          <a:latin typeface="Calibri" panose="020F0502020204030204"/>
                        </a:defRPr>
                      </a:lvl1pPr>
                      <a:lvl2pPr marL="562722" algn="l" defTabSz="1125444" rtl="0" eaLnBrk="1" latinLnBrk="0" hangingPunct="1">
                        <a:defRPr sz="2215" b="1" kern="1200">
                          <a:solidFill>
                            <a:schemeClr val="tx1"/>
                          </a:solidFill>
                          <a:latin typeface="Calibri" panose="020F0502020204030204"/>
                        </a:defRPr>
                      </a:lvl2pPr>
                      <a:lvl3pPr marL="1125444" algn="l" defTabSz="1125444" rtl="0" eaLnBrk="1" latinLnBrk="0" hangingPunct="1">
                        <a:defRPr sz="2215" b="1" kern="1200">
                          <a:solidFill>
                            <a:schemeClr val="tx1"/>
                          </a:solidFill>
                          <a:latin typeface="Calibri" panose="020F0502020204030204"/>
                        </a:defRPr>
                      </a:lvl3pPr>
                      <a:lvl4pPr marL="1688165" algn="l" defTabSz="1125444" rtl="0" eaLnBrk="1" latinLnBrk="0" hangingPunct="1">
                        <a:defRPr sz="2215" b="1" kern="1200">
                          <a:solidFill>
                            <a:schemeClr val="tx1"/>
                          </a:solidFill>
                          <a:latin typeface="Calibri" panose="020F0502020204030204"/>
                        </a:defRPr>
                      </a:lvl4pPr>
                      <a:lvl5pPr marL="2250887" algn="l" defTabSz="1125444" rtl="0" eaLnBrk="1" latinLnBrk="0" hangingPunct="1">
                        <a:defRPr sz="2215" b="1" kern="1200">
                          <a:solidFill>
                            <a:schemeClr val="tx1"/>
                          </a:solidFill>
                          <a:latin typeface="Calibri" panose="020F0502020204030204"/>
                        </a:defRPr>
                      </a:lvl5pPr>
                      <a:lvl6pPr marL="2813609" algn="l" defTabSz="1125444" rtl="0" eaLnBrk="1" latinLnBrk="0" hangingPunct="1">
                        <a:defRPr sz="2215" b="1" kern="1200">
                          <a:solidFill>
                            <a:schemeClr val="tx1"/>
                          </a:solidFill>
                          <a:latin typeface="Calibri" panose="020F0502020204030204"/>
                        </a:defRPr>
                      </a:lvl6pPr>
                      <a:lvl7pPr marL="3376331" algn="l" defTabSz="1125444" rtl="0" eaLnBrk="1" latinLnBrk="0" hangingPunct="1">
                        <a:defRPr sz="2215" b="1" kern="1200">
                          <a:solidFill>
                            <a:schemeClr val="tx1"/>
                          </a:solidFill>
                          <a:latin typeface="Calibri" panose="020F0502020204030204"/>
                        </a:defRPr>
                      </a:lvl7pPr>
                      <a:lvl8pPr marL="3939052" algn="l" defTabSz="1125444" rtl="0" eaLnBrk="1" latinLnBrk="0" hangingPunct="1">
                        <a:defRPr sz="2215" b="1" kern="1200">
                          <a:solidFill>
                            <a:schemeClr val="tx1"/>
                          </a:solidFill>
                          <a:latin typeface="Calibri" panose="020F0502020204030204"/>
                        </a:defRPr>
                      </a:lvl8pPr>
                      <a:lvl9pPr marL="4501774" algn="l" defTabSz="1125444" rtl="0" eaLnBrk="1" latinLnBrk="0" hangingPunct="1">
                        <a:defRPr sz="2215" b="1" kern="1200">
                          <a:solidFill>
                            <a:schemeClr val="tx1"/>
                          </a:solidFill>
                          <a:latin typeface="Calibri" panose="020F0502020204030204"/>
                        </a:defRPr>
                      </a:lvl9pPr>
                    </a:lstStyle>
                    <a:p>
                      <a:pPr algn="ctr"/>
                      <a:r>
                        <a:rPr lang="en-GB" sz="1000" b="0" dirty="0" smtClean="0">
                          <a:solidFill>
                            <a:srgbClr val="000000"/>
                          </a:solidFill>
                          <a:latin typeface="+mn-lt"/>
                        </a:rPr>
                        <a:t>Resolution / km</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85000"/>
                      </a:schemeClr>
                    </a:solidFill>
                  </a:tcPr>
                </a:tc>
                <a:extLst>
                  <a:ext uri="{0D108BD9-81ED-4DB2-BD59-A6C34878D82A}">
                    <a16:rowId xmlns:a16="http://schemas.microsoft.com/office/drawing/2014/main" val="10000"/>
                  </a:ext>
                </a:extLst>
              </a:tr>
              <a:tr h="216000">
                <a:tc>
                  <a:txBody>
                    <a:bodyPr/>
                    <a:lstStyle/>
                    <a:p>
                      <a:pPr algn="ctr"/>
                      <a:r>
                        <a:rPr lang="en-US" sz="1000" b="0" dirty="0" smtClean="0">
                          <a:solidFill>
                            <a:srgbClr val="000000"/>
                          </a:solidFill>
                          <a:latin typeface="+mn-lt"/>
                        </a:rPr>
                        <a:t>1</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US" sz="1000" dirty="0" smtClean="0">
                          <a:solidFill>
                            <a:srgbClr val="000000"/>
                          </a:solidFill>
                          <a:latin typeface="+mn-lt"/>
                        </a:rPr>
                        <a:t>0.44</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US" sz="1000" dirty="0" smtClean="0">
                          <a:solidFill>
                            <a:srgbClr val="000000"/>
                          </a:solidFill>
                          <a:latin typeface="+mn-lt"/>
                        </a:rPr>
                        <a:t>0.06</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GB" sz="1000" dirty="0" smtClean="0">
                          <a:solidFill>
                            <a:srgbClr val="000000"/>
                          </a:solidFill>
                          <a:latin typeface="+mn-lt"/>
                        </a:rPr>
                        <a:t>1.0</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216000">
                <a:tc>
                  <a:txBody>
                    <a:bodyPr/>
                    <a:lstStyle/>
                    <a:p>
                      <a:pPr algn="ctr"/>
                      <a:r>
                        <a:rPr lang="en-US" sz="1000" b="0" dirty="0" smtClean="0">
                          <a:solidFill>
                            <a:srgbClr val="000000"/>
                          </a:solidFill>
                          <a:latin typeface="+mn-lt"/>
                        </a:rPr>
                        <a:t>2</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US" sz="1000" dirty="0" smtClean="0">
                          <a:solidFill>
                            <a:srgbClr val="000000"/>
                          </a:solidFill>
                          <a:latin typeface="+mn-lt"/>
                        </a:rPr>
                        <a:t>0.51</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rgbClr val="000000"/>
                          </a:solidFill>
                          <a:latin typeface="+mn-lt"/>
                        </a:rPr>
                        <a:t>0.04</a:t>
                      </a:r>
                      <a:endParaRPr lang="en-US" sz="1000" b="0" dirty="0" smtClean="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GB" sz="1000" dirty="0" smtClean="0">
                          <a:solidFill>
                            <a:srgbClr val="000000"/>
                          </a:solidFill>
                          <a:latin typeface="+mn-lt"/>
                        </a:rPr>
                        <a:t>1.0 </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216000">
                <a:tc>
                  <a:txBody>
                    <a:bodyPr/>
                    <a:lstStyle/>
                    <a:p>
                      <a:pPr algn="ctr"/>
                      <a:r>
                        <a:rPr lang="en-US" sz="1000" b="0" dirty="0" smtClean="0">
                          <a:solidFill>
                            <a:srgbClr val="000000"/>
                          </a:solidFill>
                          <a:latin typeface="+mn-lt"/>
                        </a:rPr>
                        <a:t>3</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US" sz="1000" dirty="0" smtClean="0">
                          <a:solidFill>
                            <a:srgbClr val="000000"/>
                          </a:solidFill>
                          <a:latin typeface="+mn-lt"/>
                        </a:rPr>
                        <a:t>0.64</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rgbClr val="000000"/>
                          </a:solidFill>
                          <a:latin typeface="+mn-lt"/>
                        </a:rPr>
                        <a:t>0.05</a:t>
                      </a:r>
                      <a:endParaRPr lang="en-US" sz="1000" b="0" dirty="0" smtClean="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GB" sz="1000" dirty="0" smtClean="0">
                          <a:solidFill>
                            <a:srgbClr val="000000"/>
                          </a:solidFill>
                          <a:latin typeface="+mn-lt"/>
                        </a:rPr>
                        <a:t>1.0/0.5</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3"/>
                  </a:ext>
                </a:extLst>
              </a:tr>
              <a:tr h="216000">
                <a:tc>
                  <a:txBody>
                    <a:bodyPr/>
                    <a:lstStyle/>
                    <a:p>
                      <a:pPr algn="ctr"/>
                      <a:r>
                        <a:rPr lang="en-US" sz="1000" b="0" dirty="0" smtClean="0">
                          <a:solidFill>
                            <a:srgbClr val="000000"/>
                          </a:solidFill>
                          <a:latin typeface="+mn-lt"/>
                        </a:rPr>
                        <a:t>4</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US" sz="1000" dirty="0" smtClean="0">
                          <a:solidFill>
                            <a:srgbClr val="000000"/>
                          </a:solidFill>
                          <a:latin typeface="+mn-lt"/>
                        </a:rPr>
                        <a:t>0.86</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rgbClr val="000000"/>
                          </a:solidFill>
                          <a:latin typeface="+mn-lt"/>
                        </a:rPr>
                        <a:t>0.05</a:t>
                      </a:r>
                      <a:endParaRPr lang="en-US" sz="1000" b="0" dirty="0" smtClean="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GB" sz="1000" dirty="0" smtClean="0">
                          <a:solidFill>
                            <a:srgbClr val="000000"/>
                          </a:solidFill>
                          <a:latin typeface="+mn-lt"/>
                        </a:rPr>
                        <a:t>1.0</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4"/>
                  </a:ext>
                </a:extLst>
              </a:tr>
              <a:tr h="216000">
                <a:tc>
                  <a:txBody>
                    <a:bodyPr/>
                    <a:lstStyle/>
                    <a:p>
                      <a:pPr algn="ctr"/>
                      <a:r>
                        <a:rPr lang="en-US" sz="1000" b="0" dirty="0" smtClean="0">
                          <a:solidFill>
                            <a:srgbClr val="000000"/>
                          </a:solidFill>
                          <a:latin typeface="+mn-lt"/>
                        </a:rPr>
                        <a:t>5</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US" sz="1000" dirty="0" smtClean="0">
                          <a:solidFill>
                            <a:srgbClr val="000000"/>
                          </a:solidFill>
                          <a:latin typeface="+mn-lt"/>
                        </a:rPr>
                        <a:t>0.91</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rgbClr val="000000"/>
                          </a:solidFill>
                          <a:latin typeface="+mn-lt"/>
                        </a:rPr>
                        <a:t>0.02</a:t>
                      </a:r>
                      <a:endParaRPr lang="en-US" sz="1000" b="0" dirty="0" smtClean="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GB" sz="1000" dirty="0" smtClean="0">
                          <a:solidFill>
                            <a:srgbClr val="000000"/>
                          </a:solidFill>
                          <a:latin typeface="+mn-lt"/>
                        </a:rPr>
                        <a:t>1.0</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5"/>
                  </a:ext>
                </a:extLst>
              </a:tr>
              <a:tr h="216000">
                <a:tc>
                  <a:txBody>
                    <a:bodyPr/>
                    <a:lstStyle/>
                    <a:p>
                      <a:pPr algn="ctr"/>
                      <a:r>
                        <a:rPr lang="en-US" sz="1000" b="0" dirty="0" smtClean="0">
                          <a:solidFill>
                            <a:srgbClr val="000000"/>
                          </a:solidFill>
                          <a:latin typeface="+mn-lt"/>
                        </a:rPr>
                        <a:t>6</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US" sz="1000" dirty="0" smtClean="0">
                          <a:solidFill>
                            <a:srgbClr val="000000"/>
                          </a:solidFill>
                          <a:latin typeface="+mn-lt"/>
                        </a:rPr>
                        <a:t>1.38</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rgbClr val="000000"/>
                          </a:solidFill>
                          <a:latin typeface="+mn-lt"/>
                        </a:rPr>
                        <a:t>0.03</a:t>
                      </a:r>
                      <a:endParaRPr lang="en-US" sz="1000" b="0" dirty="0" smtClean="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GB" sz="1000" dirty="0" smtClean="0">
                          <a:solidFill>
                            <a:srgbClr val="000000"/>
                          </a:solidFill>
                          <a:latin typeface="+mn-lt"/>
                        </a:rPr>
                        <a:t>1.0</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6"/>
                  </a:ext>
                </a:extLst>
              </a:tr>
              <a:tr h="216000">
                <a:tc>
                  <a:txBody>
                    <a:bodyPr/>
                    <a:lstStyle/>
                    <a:p>
                      <a:pPr algn="ctr"/>
                      <a:r>
                        <a:rPr lang="en-US" sz="1000" b="0" dirty="0" smtClean="0">
                          <a:solidFill>
                            <a:srgbClr val="000000"/>
                          </a:solidFill>
                          <a:latin typeface="+mn-lt"/>
                        </a:rPr>
                        <a:t>7</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US" sz="1000" dirty="0" smtClean="0">
                          <a:solidFill>
                            <a:srgbClr val="000000"/>
                          </a:solidFill>
                          <a:latin typeface="+mn-lt"/>
                        </a:rPr>
                        <a:t>1.61</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rgbClr val="000000"/>
                          </a:solidFill>
                          <a:latin typeface="+mn-lt"/>
                        </a:rPr>
                        <a:t>0.05</a:t>
                      </a:r>
                      <a:endParaRPr lang="en-US" sz="1000" b="0" dirty="0" smtClean="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GB" sz="1000" dirty="0" smtClean="0">
                          <a:solidFill>
                            <a:srgbClr val="000000"/>
                          </a:solidFill>
                          <a:latin typeface="+mn-lt"/>
                        </a:rPr>
                        <a:t>1.0</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7"/>
                  </a:ext>
                </a:extLst>
              </a:tr>
              <a:tr h="216000">
                <a:tc>
                  <a:txBody>
                    <a:bodyPr/>
                    <a:lstStyle/>
                    <a:p>
                      <a:pPr algn="ctr"/>
                      <a:r>
                        <a:rPr lang="en-US" sz="1000" b="0" dirty="0" smtClean="0">
                          <a:solidFill>
                            <a:srgbClr val="000000"/>
                          </a:solidFill>
                          <a:latin typeface="+mn-lt"/>
                        </a:rPr>
                        <a:t>8</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US" sz="1000" dirty="0" smtClean="0">
                          <a:solidFill>
                            <a:srgbClr val="000000"/>
                          </a:solidFill>
                          <a:latin typeface="+mn-lt"/>
                        </a:rPr>
                        <a:t>2.25</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rgbClr val="000000"/>
                          </a:solidFill>
                          <a:latin typeface="+mn-lt"/>
                        </a:rPr>
                        <a:t>0.05</a:t>
                      </a:r>
                      <a:endParaRPr lang="en-US" sz="1000" b="0" dirty="0" smtClean="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lvl1pPr marL="0" algn="l" defTabSz="1125444" rtl="0" eaLnBrk="1" latinLnBrk="0" hangingPunct="1">
                        <a:defRPr sz="2215" kern="1200">
                          <a:solidFill>
                            <a:schemeClr val="tx1"/>
                          </a:solidFill>
                          <a:latin typeface="Calibri" panose="020F0502020204030204"/>
                        </a:defRPr>
                      </a:lvl1pPr>
                      <a:lvl2pPr marL="562722" algn="l" defTabSz="1125444" rtl="0" eaLnBrk="1" latinLnBrk="0" hangingPunct="1">
                        <a:defRPr sz="2215" kern="1200">
                          <a:solidFill>
                            <a:schemeClr val="tx1"/>
                          </a:solidFill>
                          <a:latin typeface="Calibri" panose="020F0502020204030204"/>
                        </a:defRPr>
                      </a:lvl2pPr>
                      <a:lvl3pPr marL="1125444" algn="l" defTabSz="1125444" rtl="0" eaLnBrk="1" latinLnBrk="0" hangingPunct="1">
                        <a:defRPr sz="2215" kern="1200">
                          <a:solidFill>
                            <a:schemeClr val="tx1"/>
                          </a:solidFill>
                          <a:latin typeface="Calibri" panose="020F0502020204030204"/>
                        </a:defRPr>
                      </a:lvl3pPr>
                      <a:lvl4pPr marL="1688165" algn="l" defTabSz="1125444" rtl="0" eaLnBrk="1" latinLnBrk="0" hangingPunct="1">
                        <a:defRPr sz="2215" kern="1200">
                          <a:solidFill>
                            <a:schemeClr val="tx1"/>
                          </a:solidFill>
                          <a:latin typeface="Calibri" panose="020F0502020204030204"/>
                        </a:defRPr>
                      </a:lvl4pPr>
                      <a:lvl5pPr marL="2250887" algn="l" defTabSz="1125444" rtl="0" eaLnBrk="1" latinLnBrk="0" hangingPunct="1">
                        <a:defRPr sz="2215" kern="1200">
                          <a:solidFill>
                            <a:schemeClr val="tx1"/>
                          </a:solidFill>
                          <a:latin typeface="Calibri" panose="020F0502020204030204"/>
                        </a:defRPr>
                      </a:lvl5pPr>
                      <a:lvl6pPr marL="2813609" algn="l" defTabSz="1125444" rtl="0" eaLnBrk="1" latinLnBrk="0" hangingPunct="1">
                        <a:defRPr sz="2215" kern="1200">
                          <a:solidFill>
                            <a:schemeClr val="tx1"/>
                          </a:solidFill>
                          <a:latin typeface="Calibri" panose="020F0502020204030204"/>
                        </a:defRPr>
                      </a:lvl6pPr>
                      <a:lvl7pPr marL="3376331" algn="l" defTabSz="1125444" rtl="0" eaLnBrk="1" latinLnBrk="0" hangingPunct="1">
                        <a:defRPr sz="2215" kern="1200">
                          <a:solidFill>
                            <a:schemeClr val="tx1"/>
                          </a:solidFill>
                          <a:latin typeface="Calibri" panose="020F0502020204030204"/>
                        </a:defRPr>
                      </a:lvl7pPr>
                      <a:lvl8pPr marL="3939052" algn="l" defTabSz="1125444" rtl="0" eaLnBrk="1" latinLnBrk="0" hangingPunct="1">
                        <a:defRPr sz="2215" kern="1200">
                          <a:solidFill>
                            <a:schemeClr val="tx1"/>
                          </a:solidFill>
                          <a:latin typeface="Calibri" panose="020F0502020204030204"/>
                        </a:defRPr>
                      </a:lvl8pPr>
                      <a:lvl9pPr marL="4501774" algn="l" defTabSz="1125444" rtl="0" eaLnBrk="1" latinLnBrk="0" hangingPunct="1">
                        <a:defRPr sz="2215" kern="1200">
                          <a:solidFill>
                            <a:schemeClr val="tx1"/>
                          </a:solidFill>
                          <a:latin typeface="Calibri" panose="020F0502020204030204"/>
                        </a:defRPr>
                      </a:lvl9pPr>
                    </a:lstStyle>
                    <a:p>
                      <a:pPr algn="ctr"/>
                      <a:r>
                        <a:rPr lang="en-GB" sz="1000" dirty="0" smtClean="0">
                          <a:solidFill>
                            <a:srgbClr val="000000"/>
                          </a:solidFill>
                          <a:latin typeface="+mn-lt"/>
                        </a:rPr>
                        <a:t>1.0/0.5</a:t>
                      </a:r>
                      <a:endParaRPr lang="en-US" sz="1000" b="0" dirty="0">
                        <a:solidFill>
                          <a:srgbClr val="000000"/>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8"/>
                  </a:ext>
                </a:extLst>
              </a:tr>
            </a:tbl>
          </a:graphicData>
        </a:graphic>
      </p:graphicFrame>
      <p:graphicFrame>
        <p:nvGraphicFramePr>
          <p:cNvPr id="8" name="Table 7"/>
          <p:cNvGraphicFramePr>
            <a:graphicFrameLocks noGrp="1"/>
          </p:cNvGraphicFramePr>
          <p:nvPr>
            <p:extLst/>
          </p:nvPr>
        </p:nvGraphicFramePr>
        <p:xfrm>
          <a:off x="8055140" y="3146188"/>
          <a:ext cx="3456000" cy="3456000"/>
        </p:xfrm>
        <a:graphic>
          <a:graphicData uri="http://schemas.openxmlformats.org/drawingml/2006/table">
            <a:tbl>
              <a:tblPr firstRow="1" bandRow="1">
                <a:tableStyleId>{2D5ABB26-0587-4C30-8999-92F81FD0307C}</a:tableStyleId>
              </a:tblPr>
              <a:tblGrid>
                <a:gridCol w="864000">
                  <a:extLst>
                    <a:ext uri="{9D8B030D-6E8A-4147-A177-3AD203B41FA5}">
                      <a16:colId xmlns:a16="http://schemas.microsoft.com/office/drawing/2014/main" val="1308822642"/>
                    </a:ext>
                  </a:extLst>
                </a:gridCol>
                <a:gridCol w="864000">
                  <a:extLst>
                    <a:ext uri="{9D8B030D-6E8A-4147-A177-3AD203B41FA5}">
                      <a16:colId xmlns:a16="http://schemas.microsoft.com/office/drawing/2014/main" val="258025838"/>
                    </a:ext>
                  </a:extLst>
                </a:gridCol>
                <a:gridCol w="864000">
                  <a:extLst>
                    <a:ext uri="{9D8B030D-6E8A-4147-A177-3AD203B41FA5}">
                      <a16:colId xmlns:a16="http://schemas.microsoft.com/office/drawing/2014/main" val="3145541080"/>
                    </a:ext>
                  </a:extLst>
                </a:gridCol>
                <a:gridCol w="864000">
                  <a:extLst>
                    <a:ext uri="{9D8B030D-6E8A-4147-A177-3AD203B41FA5}">
                      <a16:colId xmlns:a16="http://schemas.microsoft.com/office/drawing/2014/main" val="4088989436"/>
                    </a:ext>
                  </a:extLst>
                </a:gridCol>
              </a:tblGrid>
              <a:tr h="864000">
                <a:tc>
                  <a:txBody>
                    <a:bodyPr/>
                    <a:lstStyle/>
                    <a:p>
                      <a:endParaRPr lang="en-GB" dirty="0"/>
                    </a:p>
                  </a:txBody>
                  <a:tcPr>
                    <a:lnL w="57150" cap="flat" cmpd="sng" algn="ctr">
                      <a:solidFill>
                        <a:srgbClr val="0070C0"/>
                      </a:solidFill>
                      <a:prstDash val="solid"/>
                      <a:round/>
                      <a:headEnd type="none" w="med" len="med"/>
                      <a:tailEnd type="none" w="med" len="med"/>
                    </a:lnL>
                    <a:lnR w="57150" cap="flat" cmpd="sng" algn="ctr">
                      <a:solidFill>
                        <a:srgbClr val="0070C0"/>
                      </a:solidFill>
                      <a:prstDash val="solid"/>
                      <a:round/>
                      <a:headEnd type="none" w="med" len="med"/>
                      <a:tailEnd type="none" w="med" len="med"/>
                    </a:lnR>
                    <a:lnT w="57150" cap="flat" cmpd="sng" algn="ctr">
                      <a:solidFill>
                        <a:srgbClr val="0070C0"/>
                      </a:solidFill>
                      <a:prstDash val="solid"/>
                      <a:round/>
                      <a:headEnd type="none" w="med" len="med"/>
                      <a:tailEnd type="none" w="med" len="med"/>
                    </a:lnT>
                    <a:lnB w="57150" cap="flat" cmpd="sng" algn="ctr">
                      <a:solidFill>
                        <a:srgbClr val="0070C0"/>
                      </a:solidFill>
                      <a:prstDash val="solid"/>
                      <a:round/>
                      <a:headEnd type="none" w="med" len="med"/>
                      <a:tailEnd type="none" w="med" len="med"/>
                    </a:lnB>
                  </a:tcPr>
                </a:tc>
                <a:tc>
                  <a:txBody>
                    <a:bodyPr/>
                    <a:lstStyle/>
                    <a:p>
                      <a:endParaRPr lang="en-GB"/>
                    </a:p>
                  </a:txBody>
                  <a:tcPr>
                    <a:lnL w="57150" cap="flat" cmpd="sng" algn="ctr">
                      <a:solidFill>
                        <a:srgbClr val="0070C0"/>
                      </a:solidFill>
                      <a:prstDash val="solid"/>
                      <a:round/>
                      <a:headEnd type="none" w="med" len="med"/>
                      <a:tailEnd type="none" w="med" len="med"/>
                    </a:lnL>
                    <a:lnR w="57150" cap="flat" cmpd="sng" algn="ctr">
                      <a:solidFill>
                        <a:srgbClr val="0070C0"/>
                      </a:solidFill>
                      <a:prstDash val="solid"/>
                      <a:round/>
                      <a:headEnd type="none" w="med" len="med"/>
                      <a:tailEnd type="none" w="med" len="med"/>
                    </a:lnR>
                    <a:lnT w="57150" cap="flat" cmpd="sng" algn="ctr">
                      <a:solidFill>
                        <a:srgbClr val="0070C0"/>
                      </a:solidFill>
                      <a:prstDash val="solid"/>
                      <a:round/>
                      <a:headEnd type="none" w="med" len="med"/>
                      <a:tailEnd type="none" w="med" len="med"/>
                    </a:lnT>
                    <a:lnB w="57150" cap="flat" cmpd="sng" algn="ctr">
                      <a:solidFill>
                        <a:srgbClr val="0070C0"/>
                      </a:solidFill>
                      <a:prstDash val="solid"/>
                      <a:round/>
                      <a:headEnd type="none" w="med" len="med"/>
                      <a:tailEnd type="none" w="med" len="med"/>
                    </a:lnB>
                  </a:tcPr>
                </a:tc>
                <a:tc>
                  <a:txBody>
                    <a:bodyPr/>
                    <a:lstStyle/>
                    <a:p>
                      <a:endParaRPr lang="en-GB"/>
                    </a:p>
                  </a:txBody>
                  <a:tcPr>
                    <a:lnL w="57150" cap="flat" cmpd="sng" algn="ctr">
                      <a:solidFill>
                        <a:srgbClr val="0070C0"/>
                      </a:solidFill>
                      <a:prstDash val="solid"/>
                      <a:round/>
                      <a:headEnd type="none" w="med" len="med"/>
                      <a:tailEnd type="none" w="med" len="med"/>
                    </a:lnL>
                    <a:lnR w="57150" cap="flat" cmpd="sng" algn="ctr">
                      <a:solidFill>
                        <a:srgbClr val="0070C0"/>
                      </a:solidFill>
                      <a:prstDash val="solid"/>
                      <a:round/>
                      <a:headEnd type="none" w="med" len="med"/>
                      <a:tailEnd type="none" w="med" len="med"/>
                    </a:lnR>
                    <a:lnT w="57150" cap="flat" cmpd="sng" algn="ctr">
                      <a:solidFill>
                        <a:srgbClr val="0070C0"/>
                      </a:solidFill>
                      <a:prstDash val="solid"/>
                      <a:round/>
                      <a:headEnd type="none" w="med" len="med"/>
                      <a:tailEnd type="none" w="med" len="med"/>
                    </a:lnT>
                    <a:lnB w="57150" cap="flat" cmpd="sng" algn="ctr">
                      <a:solidFill>
                        <a:srgbClr val="0070C0"/>
                      </a:solidFill>
                      <a:prstDash val="solid"/>
                      <a:round/>
                      <a:headEnd type="none" w="med" len="med"/>
                      <a:tailEnd type="none" w="med" len="med"/>
                    </a:lnB>
                  </a:tcPr>
                </a:tc>
                <a:tc>
                  <a:txBody>
                    <a:bodyPr/>
                    <a:lstStyle/>
                    <a:p>
                      <a:endParaRPr lang="en-GB" dirty="0"/>
                    </a:p>
                  </a:txBody>
                  <a:tcPr>
                    <a:lnL w="57150" cap="flat" cmpd="sng" algn="ctr">
                      <a:solidFill>
                        <a:srgbClr val="0070C0"/>
                      </a:solidFill>
                      <a:prstDash val="solid"/>
                      <a:round/>
                      <a:headEnd type="none" w="med" len="med"/>
                      <a:tailEnd type="none" w="med" len="med"/>
                    </a:lnL>
                    <a:lnR w="57150" cap="flat" cmpd="sng" algn="ctr">
                      <a:solidFill>
                        <a:srgbClr val="0070C0"/>
                      </a:solidFill>
                      <a:prstDash val="solid"/>
                      <a:round/>
                      <a:headEnd type="none" w="med" len="med"/>
                      <a:tailEnd type="none" w="med" len="med"/>
                    </a:lnR>
                    <a:lnT w="57150" cap="flat" cmpd="sng" algn="ctr">
                      <a:solidFill>
                        <a:srgbClr val="0070C0"/>
                      </a:solidFill>
                      <a:prstDash val="solid"/>
                      <a:round/>
                      <a:headEnd type="none" w="med" len="med"/>
                      <a:tailEnd type="none" w="med" len="med"/>
                    </a:lnT>
                    <a:lnB w="571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4293117828"/>
                  </a:ext>
                </a:extLst>
              </a:tr>
              <a:tr h="864000">
                <a:tc>
                  <a:txBody>
                    <a:bodyPr/>
                    <a:lstStyle/>
                    <a:p>
                      <a:endParaRPr lang="en-GB"/>
                    </a:p>
                  </a:txBody>
                  <a:tcPr>
                    <a:lnL w="57150" cap="flat" cmpd="sng" algn="ctr">
                      <a:solidFill>
                        <a:srgbClr val="0070C0"/>
                      </a:solidFill>
                      <a:prstDash val="solid"/>
                      <a:round/>
                      <a:headEnd type="none" w="med" len="med"/>
                      <a:tailEnd type="none" w="med" len="med"/>
                    </a:lnL>
                    <a:lnR w="57150" cap="flat" cmpd="sng" algn="ctr">
                      <a:solidFill>
                        <a:srgbClr val="0070C0"/>
                      </a:solidFill>
                      <a:prstDash val="solid"/>
                      <a:round/>
                      <a:headEnd type="none" w="med" len="med"/>
                      <a:tailEnd type="none" w="med" len="med"/>
                    </a:lnR>
                    <a:lnT w="57150" cap="flat" cmpd="sng" algn="ctr">
                      <a:solidFill>
                        <a:srgbClr val="0070C0"/>
                      </a:solidFill>
                      <a:prstDash val="solid"/>
                      <a:round/>
                      <a:headEnd type="none" w="med" len="med"/>
                      <a:tailEnd type="none" w="med" len="med"/>
                    </a:lnT>
                    <a:lnB w="57150" cap="flat" cmpd="sng" algn="ctr">
                      <a:solidFill>
                        <a:srgbClr val="0070C0"/>
                      </a:solidFill>
                      <a:prstDash val="solid"/>
                      <a:round/>
                      <a:headEnd type="none" w="med" len="med"/>
                      <a:tailEnd type="none" w="med" len="med"/>
                    </a:lnB>
                  </a:tcPr>
                </a:tc>
                <a:tc>
                  <a:txBody>
                    <a:bodyPr/>
                    <a:lstStyle/>
                    <a:p>
                      <a:endParaRPr lang="en-GB"/>
                    </a:p>
                  </a:txBody>
                  <a:tcPr>
                    <a:lnL w="57150" cap="flat" cmpd="sng" algn="ctr">
                      <a:solidFill>
                        <a:srgbClr val="0070C0"/>
                      </a:solidFill>
                      <a:prstDash val="solid"/>
                      <a:round/>
                      <a:headEnd type="none" w="med" len="med"/>
                      <a:tailEnd type="none" w="med" len="med"/>
                    </a:lnL>
                    <a:lnR w="57150" cap="flat" cmpd="sng" algn="ctr">
                      <a:solidFill>
                        <a:srgbClr val="0070C0"/>
                      </a:solidFill>
                      <a:prstDash val="solid"/>
                      <a:round/>
                      <a:headEnd type="none" w="med" len="med"/>
                      <a:tailEnd type="none" w="med" len="med"/>
                    </a:lnR>
                    <a:lnT w="57150" cap="flat" cmpd="sng" algn="ctr">
                      <a:solidFill>
                        <a:srgbClr val="0070C0"/>
                      </a:solidFill>
                      <a:prstDash val="solid"/>
                      <a:round/>
                      <a:headEnd type="none" w="med" len="med"/>
                      <a:tailEnd type="none" w="med" len="med"/>
                    </a:lnT>
                    <a:lnB w="57150" cap="flat" cmpd="sng" algn="ctr">
                      <a:solidFill>
                        <a:srgbClr val="0070C0"/>
                      </a:solidFill>
                      <a:prstDash val="solid"/>
                      <a:round/>
                      <a:headEnd type="none" w="med" len="med"/>
                      <a:tailEnd type="none" w="med" len="med"/>
                    </a:lnB>
                  </a:tcPr>
                </a:tc>
                <a:tc>
                  <a:txBody>
                    <a:bodyPr/>
                    <a:lstStyle/>
                    <a:p>
                      <a:endParaRPr lang="en-GB"/>
                    </a:p>
                  </a:txBody>
                  <a:tcPr>
                    <a:lnL w="57150" cap="flat" cmpd="sng" algn="ctr">
                      <a:solidFill>
                        <a:srgbClr val="0070C0"/>
                      </a:solidFill>
                      <a:prstDash val="solid"/>
                      <a:round/>
                      <a:headEnd type="none" w="med" len="med"/>
                      <a:tailEnd type="none" w="med" len="med"/>
                    </a:lnL>
                    <a:lnR w="57150" cap="flat" cmpd="sng" algn="ctr">
                      <a:solidFill>
                        <a:srgbClr val="0070C0"/>
                      </a:solidFill>
                      <a:prstDash val="solid"/>
                      <a:round/>
                      <a:headEnd type="none" w="med" len="med"/>
                      <a:tailEnd type="none" w="med" len="med"/>
                    </a:lnR>
                    <a:lnT w="57150" cap="flat" cmpd="sng" algn="ctr">
                      <a:solidFill>
                        <a:srgbClr val="0070C0"/>
                      </a:solidFill>
                      <a:prstDash val="solid"/>
                      <a:round/>
                      <a:headEnd type="none" w="med" len="med"/>
                      <a:tailEnd type="none" w="med" len="med"/>
                    </a:lnT>
                    <a:lnB w="57150" cap="flat" cmpd="sng" algn="ctr">
                      <a:solidFill>
                        <a:srgbClr val="0070C0"/>
                      </a:solidFill>
                      <a:prstDash val="solid"/>
                      <a:round/>
                      <a:headEnd type="none" w="med" len="med"/>
                      <a:tailEnd type="none" w="med" len="med"/>
                    </a:lnB>
                  </a:tcPr>
                </a:tc>
                <a:tc>
                  <a:txBody>
                    <a:bodyPr/>
                    <a:lstStyle/>
                    <a:p>
                      <a:endParaRPr lang="en-GB"/>
                    </a:p>
                  </a:txBody>
                  <a:tcPr>
                    <a:lnL w="57150" cap="flat" cmpd="sng" algn="ctr">
                      <a:solidFill>
                        <a:srgbClr val="0070C0"/>
                      </a:solidFill>
                      <a:prstDash val="solid"/>
                      <a:round/>
                      <a:headEnd type="none" w="med" len="med"/>
                      <a:tailEnd type="none" w="med" len="med"/>
                    </a:lnL>
                    <a:lnR w="57150" cap="flat" cmpd="sng" algn="ctr">
                      <a:solidFill>
                        <a:srgbClr val="0070C0"/>
                      </a:solidFill>
                      <a:prstDash val="solid"/>
                      <a:round/>
                      <a:headEnd type="none" w="med" len="med"/>
                      <a:tailEnd type="none" w="med" len="med"/>
                    </a:lnR>
                    <a:lnT w="57150" cap="flat" cmpd="sng" algn="ctr">
                      <a:solidFill>
                        <a:srgbClr val="0070C0"/>
                      </a:solidFill>
                      <a:prstDash val="solid"/>
                      <a:round/>
                      <a:headEnd type="none" w="med" len="med"/>
                      <a:tailEnd type="none" w="med" len="med"/>
                    </a:lnT>
                    <a:lnB w="571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331896637"/>
                  </a:ext>
                </a:extLst>
              </a:tr>
              <a:tr h="864000">
                <a:tc>
                  <a:txBody>
                    <a:bodyPr/>
                    <a:lstStyle/>
                    <a:p>
                      <a:endParaRPr lang="en-GB"/>
                    </a:p>
                  </a:txBody>
                  <a:tcPr>
                    <a:lnL w="57150" cap="flat" cmpd="sng" algn="ctr">
                      <a:solidFill>
                        <a:srgbClr val="0070C0"/>
                      </a:solidFill>
                      <a:prstDash val="solid"/>
                      <a:round/>
                      <a:headEnd type="none" w="med" len="med"/>
                      <a:tailEnd type="none" w="med" len="med"/>
                    </a:lnL>
                    <a:lnR w="57150" cap="flat" cmpd="sng" algn="ctr">
                      <a:solidFill>
                        <a:srgbClr val="0070C0"/>
                      </a:solidFill>
                      <a:prstDash val="solid"/>
                      <a:round/>
                      <a:headEnd type="none" w="med" len="med"/>
                      <a:tailEnd type="none" w="med" len="med"/>
                    </a:lnR>
                    <a:lnT w="57150" cap="flat" cmpd="sng" algn="ctr">
                      <a:solidFill>
                        <a:srgbClr val="0070C0"/>
                      </a:solidFill>
                      <a:prstDash val="solid"/>
                      <a:round/>
                      <a:headEnd type="none" w="med" len="med"/>
                      <a:tailEnd type="none" w="med" len="med"/>
                    </a:lnT>
                    <a:lnB w="57150" cap="flat" cmpd="sng" algn="ctr">
                      <a:solidFill>
                        <a:srgbClr val="0070C0"/>
                      </a:solidFill>
                      <a:prstDash val="solid"/>
                      <a:round/>
                      <a:headEnd type="none" w="med" len="med"/>
                      <a:tailEnd type="none" w="med" len="med"/>
                    </a:lnB>
                  </a:tcPr>
                </a:tc>
                <a:tc>
                  <a:txBody>
                    <a:bodyPr/>
                    <a:lstStyle/>
                    <a:p>
                      <a:endParaRPr lang="en-GB"/>
                    </a:p>
                  </a:txBody>
                  <a:tcPr>
                    <a:lnL w="57150" cap="flat" cmpd="sng" algn="ctr">
                      <a:solidFill>
                        <a:srgbClr val="0070C0"/>
                      </a:solidFill>
                      <a:prstDash val="solid"/>
                      <a:round/>
                      <a:headEnd type="none" w="med" len="med"/>
                      <a:tailEnd type="none" w="med" len="med"/>
                    </a:lnL>
                    <a:lnR w="57150" cap="flat" cmpd="sng" algn="ctr">
                      <a:solidFill>
                        <a:srgbClr val="0070C0"/>
                      </a:solidFill>
                      <a:prstDash val="solid"/>
                      <a:round/>
                      <a:headEnd type="none" w="med" len="med"/>
                      <a:tailEnd type="none" w="med" len="med"/>
                    </a:lnR>
                    <a:lnT w="57150" cap="flat" cmpd="sng" algn="ctr">
                      <a:solidFill>
                        <a:srgbClr val="0070C0"/>
                      </a:solidFill>
                      <a:prstDash val="solid"/>
                      <a:round/>
                      <a:headEnd type="none" w="med" len="med"/>
                      <a:tailEnd type="none" w="med" len="med"/>
                    </a:lnT>
                    <a:lnB w="57150" cap="flat" cmpd="sng" algn="ctr">
                      <a:solidFill>
                        <a:srgbClr val="0070C0"/>
                      </a:solidFill>
                      <a:prstDash val="solid"/>
                      <a:round/>
                      <a:headEnd type="none" w="med" len="med"/>
                      <a:tailEnd type="none" w="med" len="med"/>
                    </a:lnB>
                  </a:tcPr>
                </a:tc>
                <a:tc>
                  <a:txBody>
                    <a:bodyPr/>
                    <a:lstStyle/>
                    <a:p>
                      <a:endParaRPr lang="en-GB"/>
                    </a:p>
                  </a:txBody>
                  <a:tcPr>
                    <a:lnL w="57150" cap="flat" cmpd="sng" algn="ctr">
                      <a:solidFill>
                        <a:srgbClr val="0070C0"/>
                      </a:solidFill>
                      <a:prstDash val="solid"/>
                      <a:round/>
                      <a:headEnd type="none" w="med" len="med"/>
                      <a:tailEnd type="none" w="med" len="med"/>
                    </a:lnL>
                    <a:lnR w="57150" cap="flat" cmpd="sng" algn="ctr">
                      <a:solidFill>
                        <a:srgbClr val="0070C0"/>
                      </a:solidFill>
                      <a:prstDash val="solid"/>
                      <a:round/>
                      <a:headEnd type="none" w="med" len="med"/>
                      <a:tailEnd type="none" w="med" len="med"/>
                    </a:lnR>
                    <a:lnT w="57150" cap="flat" cmpd="sng" algn="ctr">
                      <a:solidFill>
                        <a:srgbClr val="0070C0"/>
                      </a:solidFill>
                      <a:prstDash val="solid"/>
                      <a:round/>
                      <a:headEnd type="none" w="med" len="med"/>
                      <a:tailEnd type="none" w="med" len="med"/>
                    </a:lnT>
                    <a:lnB w="57150" cap="flat" cmpd="sng" algn="ctr">
                      <a:solidFill>
                        <a:srgbClr val="0070C0"/>
                      </a:solidFill>
                      <a:prstDash val="solid"/>
                      <a:round/>
                      <a:headEnd type="none" w="med" len="med"/>
                      <a:tailEnd type="none" w="med" len="med"/>
                    </a:lnB>
                  </a:tcPr>
                </a:tc>
                <a:tc>
                  <a:txBody>
                    <a:bodyPr/>
                    <a:lstStyle/>
                    <a:p>
                      <a:endParaRPr lang="en-GB"/>
                    </a:p>
                  </a:txBody>
                  <a:tcPr>
                    <a:lnL w="57150" cap="flat" cmpd="sng" algn="ctr">
                      <a:solidFill>
                        <a:srgbClr val="0070C0"/>
                      </a:solidFill>
                      <a:prstDash val="solid"/>
                      <a:round/>
                      <a:headEnd type="none" w="med" len="med"/>
                      <a:tailEnd type="none" w="med" len="med"/>
                    </a:lnL>
                    <a:lnR w="57150" cap="flat" cmpd="sng" algn="ctr">
                      <a:solidFill>
                        <a:srgbClr val="0070C0"/>
                      </a:solidFill>
                      <a:prstDash val="solid"/>
                      <a:round/>
                      <a:headEnd type="none" w="med" len="med"/>
                      <a:tailEnd type="none" w="med" len="med"/>
                    </a:lnR>
                    <a:lnT w="57150" cap="flat" cmpd="sng" algn="ctr">
                      <a:solidFill>
                        <a:srgbClr val="0070C0"/>
                      </a:solidFill>
                      <a:prstDash val="solid"/>
                      <a:round/>
                      <a:headEnd type="none" w="med" len="med"/>
                      <a:tailEnd type="none" w="med" len="med"/>
                    </a:lnT>
                    <a:lnB w="571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538661888"/>
                  </a:ext>
                </a:extLst>
              </a:tr>
              <a:tr h="864000">
                <a:tc>
                  <a:txBody>
                    <a:bodyPr/>
                    <a:lstStyle/>
                    <a:p>
                      <a:endParaRPr lang="en-GB"/>
                    </a:p>
                  </a:txBody>
                  <a:tcPr>
                    <a:lnL w="57150" cap="flat" cmpd="sng" algn="ctr">
                      <a:solidFill>
                        <a:srgbClr val="0070C0"/>
                      </a:solidFill>
                      <a:prstDash val="solid"/>
                      <a:round/>
                      <a:headEnd type="none" w="med" len="med"/>
                      <a:tailEnd type="none" w="med" len="med"/>
                    </a:lnL>
                    <a:lnR w="57150" cap="flat" cmpd="sng" algn="ctr">
                      <a:solidFill>
                        <a:srgbClr val="0070C0"/>
                      </a:solidFill>
                      <a:prstDash val="solid"/>
                      <a:round/>
                      <a:headEnd type="none" w="med" len="med"/>
                      <a:tailEnd type="none" w="med" len="med"/>
                    </a:lnR>
                    <a:lnT w="57150" cap="flat" cmpd="sng" algn="ctr">
                      <a:solidFill>
                        <a:srgbClr val="0070C0"/>
                      </a:solidFill>
                      <a:prstDash val="solid"/>
                      <a:round/>
                      <a:headEnd type="none" w="med" len="med"/>
                      <a:tailEnd type="none" w="med" len="med"/>
                    </a:lnT>
                    <a:lnB w="57150" cap="flat" cmpd="sng" algn="ctr">
                      <a:solidFill>
                        <a:srgbClr val="0070C0"/>
                      </a:solidFill>
                      <a:prstDash val="solid"/>
                      <a:round/>
                      <a:headEnd type="none" w="med" len="med"/>
                      <a:tailEnd type="none" w="med" len="med"/>
                    </a:lnB>
                  </a:tcPr>
                </a:tc>
                <a:tc>
                  <a:txBody>
                    <a:bodyPr/>
                    <a:lstStyle/>
                    <a:p>
                      <a:endParaRPr lang="en-GB"/>
                    </a:p>
                  </a:txBody>
                  <a:tcPr>
                    <a:lnL w="57150" cap="flat" cmpd="sng" algn="ctr">
                      <a:solidFill>
                        <a:srgbClr val="0070C0"/>
                      </a:solidFill>
                      <a:prstDash val="solid"/>
                      <a:round/>
                      <a:headEnd type="none" w="med" len="med"/>
                      <a:tailEnd type="none" w="med" len="med"/>
                    </a:lnL>
                    <a:lnR w="57150" cap="flat" cmpd="sng" algn="ctr">
                      <a:solidFill>
                        <a:srgbClr val="0070C0"/>
                      </a:solidFill>
                      <a:prstDash val="solid"/>
                      <a:round/>
                      <a:headEnd type="none" w="med" len="med"/>
                      <a:tailEnd type="none" w="med" len="med"/>
                    </a:lnR>
                    <a:lnT w="57150" cap="flat" cmpd="sng" algn="ctr">
                      <a:solidFill>
                        <a:srgbClr val="0070C0"/>
                      </a:solidFill>
                      <a:prstDash val="solid"/>
                      <a:round/>
                      <a:headEnd type="none" w="med" len="med"/>
                      <a:tailEnd type="none" w="med" len="med"/>
                    </a:lnT>
                    <a:lnB w="57150" cap="flat" cmpd="sng" algn="ctr">
                      <a:solidFill>
                        <a:srgbClr val="0070C0"/>
                      </a:solidFill>
                      <a:prstDash val="solid"/>
                      <a:round/>
                      <a:headEnd type="none" w="med" len="med"/>
                      <a:tailEnd type="none" w="med" len="med"/>
                    </a:lnB>
                  </a:tcPr>
                </a:tc>
                <a:tc>
                  <a:txBody>
                    <a:bodyPr/>
                    <a:lstStyle/>
                    <a:p>
                      <a:endParaRPr lang="en-GB"/>
                    </a:p>
                  </a:txBody>
                  <a:tcPr>
                    <a:lnL w="57150" cap="flat" cmpd="sng" algn="ctr">
                      <a:solidFill>
                        <a:srgbClr val="0070C0"/>
                      </a:solidFill>
                      <a:prstDash val="solid"/>
                      <a:round/>
                      <a:headEnd type="none" w="med" len="med"/>
                      <a:tailEnd type="none" w="med" len="med"/>
                    </a:lnL>
                    <a:lnR w="57150" cap="flat" cmpd="sng" algn="ctr">
                      <a:solidFill>
                        <a:srgbClr val="0070C0"/>
                      </a:solidFill>
                      <a:prstDash val="solid"/>
                      <a:round/>
                      <a:headEnd type="none" w="med" len="med"/>
                      <a:tailEnd type="none" w="med" len="med"/>
                    </a:lnR>
                    <a:lnT w="57150" cap="flat" cmpd="sng" algn="ctr">
                      <a:solidFill>
                        <a:srgbClr val="0070C0"/>
                      </a:solidFill>
                      <a:prstDash val="solid"/>
                      <a:round/>
                      <a:headEnd type="none" w="med" len="med"/>
                      <a:tailEnd type="none" w="med" len="med"/>
                    </a:lnT>
                    <a:lnB w="57150" cap="flat" cmpd="sng" algn="ctr">
                      <a:solidFill>
                        <a:srgbClr val="0070C0"/>
                      </a:solidFill>
                      <a:prstDash val="solid"/>
                      <a:round/>
                      <a:headEnd type="none" w="med" len="med"/>
                      <a:tailEnd type="none" w="med" len="med"/>
                    </a:lnB>
                  </a:tcPr>
                </a:tc>
                <a:tc>
                  <a:txBody>
                    <a:bodyPr/>
                    <a:lstStyle/>
                    <a:p>
                      <a:endParaRPr lang="en-GB" dirty="0"/>
                    </a:p>
                  </a:txBody>
                  <a:tcPr>
                    <a:lnL w="57150" cap="flat" cmpd="sng" algn="ctr">
                      <a:solidFill>
                        <a:srgbClr val="0070C0"/>
                      </a:solidFill>
                      <a:prstDash val="solid"/>
                      <a:round/>
                      <a:headEnd type="none" w="med" len="med"/>
                      <a:tailEnd type="none" w="med" len="med"/>
                    </a:lnL>
                    <a:lnR w="57150" cap="flat" cmpd="sng" algn="ctr">
                      <a:solidFill>
                        <a:srgbClr val="0070C0"/>
                      </a:solidFill>
                      <a:prstDash val="solid"/>
                      <a:round/>
                      <a:headEnd type="none" w="med" len="med"/>
                      <a:tailEnd type="none" w="med" len="med"/>
                    </a:lnR>
                    <a:lnT w="57150" cap="flat" cmpd="sng" algn="ctr">
                      <a:solidFill>
                        <a:srgbClr val="0070C0"/>
                      </a:solidFill>
                      <a:prstDash val="solid"/>
                      <a:round/>
                      <a:headEnd type="none" w="med" len="med"/>
                      <a:tailEnd type="none" w="med" len="med"/>
                    </a:lnT>
                    <a:lnB w="571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934101503"/>
                  </a:ext>
                </a:extLst>
              </a:tr>
            </a:tbl>
          </a:graphicData>
        </a:graphic>
      </p:graphicFrame>
      <p:graphicFrame>
        <p:nvGraphicFramePr>
          <p:cNvPr id="9" name="Table 8"/>
          <p:cNvGraphicFramePr>
            <a:graphicFrameLocks noGrp="1"/>
          </p:cNvGraphicFramePr>
          <p:nvPr>
            <p:extLst/>
          </p:nvPr>
        </p:nvGraphicFramePr>
        <p:xfrm>
          <a:off x="8055140" y="3146188"/>
          <a:ext cx="3456000" cy="3456000"/>
        </p:xfrm>
        <a:graphic>
          <a:graphicData uri="http://schemas.openxmlformats.org/drawingml/2006/table">
            <a:tbl>
              <a:tblPr firstRow="1" bandRow="1">
                <a:tableStyleId>{2D5ABB26-0587-4C30-8999-92F81FD0307C}</a:tableStyleId>
              </a:tblPr>
              <a:tblGrid>
                <a:gridCol w="432000">
                  <a:extLst>
                    <a:ext uri="{9D8B030D-6E8A-4147-A177-3AD203B41FA5}">
                      <a16:colId xmlns:a16="http://schemas.microsoft.com/office/drawing/2014/main" val="2367104752"/>
                    </a:ext>
                  </a:extLst>
                </a:gridCol>
                <a:gridCol w="432000">
                  <a:extLst>
                    <a:ext uri="{9D8B030D-6E8A-4147-A177-3AD203B41FA5}">
                      <a16:colId xmlns:a16="http://schemas.microsoft.com/office/drawing/2014/main" val="103619412"/>
                    </a:ext>
                  </a:extLst>
                </a:gridCol>
                <a:gridCol w="432000">
                  <a:extLst>
                    <a:ext uri="{9D8B030D-6E8A-4147-A177-3AD203B41FA5}">
                      <a16:colId xmlns:a16="http://schemas.microsoft.com/office/drawing/2014/main" val="4009091642"/>
                    </a:ext>
                  </a:extLst>
                </a:gridCol>
                <a:gridCol w="432000">
                  <a:extLst>
                    <a:ext uri="{9D8B030D-6E8A-4147-A177-3AD203B41FA5}">
                      <a16:colId xmlns:a16="http://schemas.microsoft.com/office/drawing/2014/main" val="643282560"/>
                    </a:ext>
                  </a:extLst>
                </a:gridCol>
                <a:gridCol w="432000">
                  <a:extLst>
                    <a:ext uri="{9D8B030D-6E8A-4147-A177-3AD203B41FA5}">
                      <a16:colId xmlns:a16="http://schemas.microsoft.com/office/drawing/2014/main" val="3444710341"/>
                    </a:ext>
                  </a:extLst>
                </a:gridCol>
                <a:gridCol w="432000">
                  <a:extLst>
                    <a:ext uri="{9D8B030D-6E8A-4147-A177-3AD203B41FA5}">
                      <a16:colId xmlns:a16="http://schemas.microsoft.com/office/drawing/2014/main" val="1054405990"/>
                    </a:ext>
                  </a:extLst>
                </a:gridCol>
                <a:gridCol w="432000">
                  <a:extLst>
                    <a:ext uri="{9D8B030D-6E8A-4147-A177-3AD203B41FA5}">
                      <a16:colId xmlns:a16="http://schemas.microsoft.com/office/drawing/2014/main" val="3517669888"/>
                    </a:ext>
                  </a:extLst>
                </a:gridCol>
                <a:gridCol w="432000">
                  <a:extLst>
                    <a:ext uri="{9D8B030D-6E8A-4147-A177-3AD203B41FA5}">
                      <a16:colId xmlns:a16="http://schemas.microsoft.com/office/drawing/2014/main" val="1040194055"/>
                    </a:ext>
                  </a:extLst>
                </a:gridCol>
              </a:tblGrid>
              <a:tr h="432000">
                <a:tc>
                  <a:txBody>
                    <a:bodyPr/>
                    <a:lstStyle/>
                    <a:p>
                      <a:endParaRPr lang="en-GB" sz="800" dirty="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dirty="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dirty="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dirty="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dirty="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dirty="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extLst>
                  <a:ext uri="{0D108BD9-81ED-4DB2-BD59-A6C34878D82A}">
                    <a16:rowId xmlns:a16="http://schemas.microsoft.com/office/drawing/2014/main" val="3249731112"/>
                  </a:ext>
                </a:extLst>
              </a:tr>
              <a:tr h="432000">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dirty="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extLst>
                  <a:ext uri="{0D108BD9-81ED-4DB2-BD59-A6C34878D82A}">
                    <a16:rowId xmlns:a16="http://schemas.microsoft.com/office/drawing/2014/main" val="3410397388"/>
                  </a:ext>
                </a:extLst>
              </a:tr>
              <a:tr h="432000">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extLst>
                  <a:ext uri="{0D108BD9-81ED-4DB2-BD59-A6C34878D82A}">
                    <a16:rowId xmlns:a16="http://schemas.microsoft.com/office/drawing/2014/main" val="1432823068"/>
                  </a:ext>
                </a:extLst>
              </a:tr>
              <a:tr h="432000">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extLst>
                  <a:ext uri="{0D108BD9-81ED-4DB2-BD59-A6C34878D82A}">
                    <a16:rowId xmlns:a16="http://schemas.microsoft.com/office/drawing/2014/main" val="718439933"/>
                  </a:ext>
                </a:extLst>
              </a:tr>
              <a:tr h="432000">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extLst>
                  <a:ext uri="{0D108BD9-81ED-4DB2-BD59-A6C34878D82A}">
                    <a16:rowId xmlns:a16="http://schemas.microsoft.com/office/drawing/2014/main" val="1333371176"/>
                  </a:ext>
                </a:extLst>
              </a:tr>
              <a:tr h="432000">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extLst>
                  <a:ext uri="{0D108BD9-81ED-4DB2-BD59-A6C34878D82A}">
                    <a16:rowId xmlns:a16="http://schemas.microsoft.com/office/drawing/2014/main" val="2709517933"/>
                  </a:ext>
                </a:extLst>
              </a:tr>
              <a:tr h="432000">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extLst>
                  <a:ext uri="{0D108BD9-81ED-4DB2-BD59-A6C34878D82A}">
                    <a16:rowId xmlns:a16="http://schemas.microsoft.com/office/drawing/2014/main" val="1738980798"/>
                  </a:ext>
                </a:extLst>
              </a:tr>
              <a:tr h="432000">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dirty="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tc>
                  <a:txBody>
                    <a:bodyPr/>
                    <a:lstStyle/>
                    <a:p>
                      <a:endParaRPr lang="en-GB" sz="800" dirty="0"/>
                    </a:p>
                  </a:txBody>
                  <a:tcPr>
                    <a:lnL w="28575" cap="flat" cmpd="sng" algn="ctr">
                      <a:solidFill>
                        <a:schemeClr val="accent2">
                          <a:lumMod val="60000"/>
                          <a:lumOff val="40000"/>
                        </a:schemeClr>
                      </a:solidFill>
                      <a:prstDash val="solid"/>
                      <a:round/>
                      <a:headEnd type="none" w="med" len="med"/>
                      <a:tailEnd type="none" w="med" len="med"/>
                    </a:lnL>
                    <a:lnR w="28575" cap="flat" cmpd="sng" algn="ctr">
                      <a:solidFill>
                        <a:schemeClr val="accent2">
                          <a:lumMod val="60000"/>
                          <a:lumOff val="40000"/>
                        </a:schemeClr>
                      </a:solidFill>
                      <a:prstDash val="solid"/>
                      <a:round/>
                      <a:headEnd type="none" w="med" len="med"/>
                      <a:tailEnd type="none" w="med" len="med"/>
                    </a:lnR>
                    <a:lnT w="28575" cap="flat" cmpd="sng" algn="ctr">
                      <a:solidFill>
                        <a:schemeClr val="accent2">
                          <a:lumMod val="60000"/>
                          <a:lumOff val="40000"/>
                        </a:schemeClr>
                      </a:solidFill>
                      <a:prstDash val="solid"/>
                      <a:round/>
                      <a:headEnd type="none" w="med" len="med"/>
                      <a:tailEnd type="none" w="med" len="med"/>
                    </a:lnT>
                    <a:lnB w="28575" cap="flat" cmpd="sng" algn="ctr">
                      <a:solidFill>
                        <a:schemeClr val="accent2">
                          <a:lumMod val="60000"/>
                          <a:lumOff val="40000"/>
                        </a:schemeClr>
                      </a:solidFill>
                      <a:prstDash val="solid"/>
                      <a:round/>
                      <a:headEnd type="none" w="med" len="med"/>
                      <a:tailEnd type="none" w="med" len="med"/>
                    </a:lnB>
                  </a:tcPr>
                </a:tc>
                <a:extLst>
                  <a:ext uri="{0D108BD9-81ED-4DB2-BD59-A6C34878D82A}">
                    <a16:rowId xmlns:a16="http://schemas.microsoft.com/office/drawing/2014/main" val="433609539"/>
                  </a:ext>
                </a:extLst>
              </a:tr>
            </a:tbl>
          </a:graphicData>
        </a:graphic>
      </p:graphicFrame>
      <p:graphicFrame>
        <p:nvGraphicFramePr>
          <p:cNvPr id="11" name="Table 10"/>
          <p:cNvGraphicFramePr>
            <a:graphicFrameLocks noGrp="1"/>
          </p:cNvGraphicFramePr>
          <p:nvPr>
            <p:extLst/>
          </p:nvPr>
        </p:nvGraphicFramePr>
        <p:xfrm>
          <a:off x="8055140" y="3146188"/>
          <a:ext cx="3456000" cy="3456000"/>
        </p:xfrm>
        <a:graphic>
          <a:graphicData uri="http://schemas.openxmlformats.org/drawingml/2006/table">
            <a:tbl>
              <a:tblPr firstRow="1" bandRow="1">
                <a:tableStyleId>{2D5ABB26-0587-4C30-8999-92F81FD0307C}</a:tableStyleId>
              </a:tblPr>
              <a:tblGrid>
                <a:gridCol w="216000">
                  <a:extLst>
                    <a:ext uri="{9D8B030D-6E8A-4147-A177-3AD203B41FA5}">
                      <a16:colId xmlns:a16="http://schemas.microsoft.com/office/drawing/2014/main" val="1941032096"/>
                    </a:ext>
                  </a:extLst>
                </a:gridCol>
                <a:gridCol w="216000">
                  <a:extLst>
                    <a:ext uri="{9D8B030D-6E8A-4147-A177-3AD203B41FA5}">
                      <a16:colId xmlns:a16="http://schemas.microsoft.com/office/drawing/2014/main" val="2700963677"/>
                    </a:ext>
                  </a:extLst>
                </a:gridCol>
                <a:gridCol w="216000">
                  <a:extLst>
                    <a:ext uri="{9D8B030D-6E8A-4147-A177-3AD203B41FA5}">
                      <a16:colId xmlns:a16="http://schemas.microsoft.com/office/drawing/2014/main" val="3634982278"/>
                    </a:ext>
                  </a:extLst>
                </a:gridCol>
                <a:gridCol w="216000">
                  <a:extLst>
                    <a:ext uri="{9D8B030D-6E8A-4147-A177-3AD203B41FA5}">
                      <a16:colId xmlns:a16="http://schemas.microsoft.com/office/drawing/2014/main" val="3732120314"/>
                    </a:ext>
                  </a:extLst>
                </a:gridCol>
                <a:gridCol w="216000">
                  <a:extLst>
                    <a:ext uri="{9D8B030D-6E8A-4147-A177-3AD203B41FA5}">
                      <a16:colId xmlns:a16="http://schemas.microsoft.com/office/drawing/2014/main" val="3113244108"/>
                    </a:ext>
                  </a:extLst>
                </a:gridCol>
                <a:gridCol w="216000">
                  <a:extLst>
                    <a:ext uri="{9D8B030D-6E8A-4147-A177-3AD203B41FA5}">
                      <a16:colId xmlns:a16="http://schemas.microsoft.com/office/drawing/2014/main" val="3368260248"/>
                    </a:ext>
                  </a:extLst>
                </a:gridCol>
                <a:gridCol w="216000">
                  <a:extLst>
                    <a:ext uri="{9D8B030D-6E8A-4147-A177-3AD203B41FA5}">
                      <a16:colId xmlns:a16="http://schemas.microsoft.com/office/drawing/2014/main" val="882801289"/>
                    </a:ext>
                  </a:extLst>
                </a:gridCol>
                <a:gridCol w="216000">
                  <a:extLst>
                    <a:ext uri="{9D8B030D-6E8A-4147-A177-3AD203B41FA5}">
                      <a16:colId xmlns:a16="http://schemas.microsoft.com/office/drawing/2014/main" val="2887650487"/>
                    </a:ext>
                  </a:extLst>
                </a:gridCol>
                <a:gridCol w="216000">
                  <a:extLst>
                    <a:ext uri="{9D8B030D-6E8A-4147-A177-3AD203B41FA5}">
                      <a16:colId xmlns:a16="http://schemas.microsoft.com/office/drawing/2014/main" val="2247265180"/>
                    </a:ext>
                  </a:extLst>
                </a:gridCol>
                <a:gridCol w="216000">
                  <a:extLst>
                    <a:ext uri="{9D8B030D-6E8A-4147-A177-3AD203B41FA5}">
                      <a16:colId xmlns:a16="http://schemas.microsoft.com/office/drawing/2014/main" val="2452820744"/>
                    </a:ext>
                  </a:extLst>
                </a:gridCol>
                <a:gridCol w="216000">
                  <a:extLst>
                    <a:ext uri="{9D8B030D-6E8A-4147-A177-3AD203B41FA5}">
                      <a16:colId xmlns:a16="http://schemas.microsoft.com/office/drawing/2014/main" val="3261949990"/>
                    </a:ext>
                  </a:extLst>
                </a:gridCol>
                <a:gridCol w="216000">
                  <a:extLst>
                    <a:ext uri="{9D8B030D-6E8A-4147-A177-3AD203B41FA5}">
                      <a16:colId xmlns:a16="http://schemas.microsoft.com/office/drawing/2014/main" val="1719784853"/>
                    </a:ext>
                  </a:extLst>
                </a:gridCol>
                <a:gridCol w="216000">
                  <a:extLst>
                    <a:ext uri="{9D8B030D-6E8A-4147-A177-3AD203B41FA5}">
                      <a16:colId xmlns:a16="http://schemas.microsoft.com/office/drawing/2014/main" val="2413677855"/>
                    </a:ext>
                  </a:extLst>
                </a:gridCol>
                <a:gridCol w="216000">
                  <a:extLst>
                    <a:ext uri="{9D8B030D-6E8A-4147-A177-3AD203B41FA5}">
                      <a16:colId xmlns:a16="http://schemas.microsoft.com/office/drawing/2014/main" val="3248300506"/>
                    </a:ext>
                  </a:extLst>
                </a:gridCol>
                <a:gridCol w="216000">
                  <a:extLst>
                    <a:ext uri="{9D8B030D-6E8A-4147-A177-3AD203B41FA5}">
                      <a16:colId xmlns:a16="http://schemas.microsoft.com/office/drawing/2014/main" val="2947812326"/>
                    </a:ext>
                  </a:extLst>
                </a:gridCol>
                <a:gridCol w="216000">
                  <a:extLst>
                    <a:ext uri="{9D8B030D-6E8A-4147-A177-3AD203B41FA5}">
                      <a16:colId xmlns:a16="http://schemas.microsoft.com/office/drawing/2014/main" val="248800431"/>
                    </a:ext>
                  </a:extLst>
                </a:gridCol>
              </a:tblGrid>
              <a:tr h="216000">
                <a:tc>
                  <a:txBody>
                    <a:bodyPr/>
                    <a:lstStyle/>
                    <a:p>
                      <a:pPr algn="ctr"/>
                      <a:endParaRPr lang="en-GB" sz="100" dirty="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dirty="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dirty="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dirty="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extLst>
                  <a:ext uri="{0D108BD9-81ED-4DB2-BD59-A6C34878D82A}">
                    <a16:rowId xmlns:a16="http://schemas.microsoft.com/office/drawing/2014/main" val="2113687477"/>
                  </a:ext>
                </a:extLst>
              </a:tr>
              <a:tr h="216000">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extLst>
                  <a:ext uri="{0D108BD9-81ED-4DB2-BD59-A6C34878D82A}">
                    <a16:rowId xmlns:a16="http://schemas.microsoft.com/office/drawing/2014/main" val="3649476550"/>
                  </a:ext>
                </a:extLst>
              </a:tr>
              <a:tr h="216000">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dirty="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extLst>
                  <a:ext uri="{0D108BD9-81ED-4DB2-BD59-A6C34878D82A}">
                    <a16:rowId xmlns:a16="http://schemas.microsoft.com/office/drawing/2014/main" val="513561620"/>
                  </a:ext>
                </a:extLst>
              </a:tr>
              <a:tr h="216000">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dirty="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extLst>
                  <a:ext uri="{0D108BD9-81ED-4DB2-BD59-A6C34878D82A}">
                    <a16:rowId xmlns:a16="http://schemas.microsoft.com/office/drawing/2014/main" val="1274912834"/>
                  </a:ext>
                </a:extLst>
              </a:tr>
              <a:tr h="216000">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extLst>
                  <a:ext uri="{0D108BD9-81ED-4DB2-BD59-A6C34878D82A}">
                    <a16:rowId xmlns:a16="http://schemas.microsoft.com/office/drawing/2014/main" val="2136800160"/>
                  </a:ext>
                </a:extLst>
              </a:tr>
              <a:tr h="216000">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extLst>
                  <a:ext uri="{0D108BD9-81ED-4DB2-BD59-A6C34878D82A}">
                    <a16:rowId xmlns:a16="http://schemas.microsoft.com/office/drawing/2014/main" val="623659084"/>
                  </a:ext>
                </a:extLst>
              </a:tr>
              <a:tr h="216000">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extLst>
                  <a:ext uri="{0D108BD9-81ED-4DB2-BD59-A6C34878D82A}">
                    <a16:rowId xmlns:a16="http://schemas.microsoft.com/office/drawing/2014/main" val="638585051"/>
                  </a:ext>
                </a:extLst>
              </a:tr>
              <a:tr h="216000">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extLst>
                  <a:ext uri="{0D108BD9-81ED-4DB2-BD59-A6C34878D82A}">
                    <a16:rowId xmlns:a16="http://schemas.microsoft.com/office/drawing/2014/main" val="1827901560"/>
                  </a:ext>
                </a:extLst>
              </a:tr>
              <a:tr h="216000">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extLst>
                  <a:ext uri="{0D108BD9-81ED-4DB2-BD59-A6C34878D82A}">
                    <a16:rowId xmlns:a16="http://schemas.microsoft.com/office/drawing/2014/main" val="3228060569"/>
                  </a:ext>
                </a:extLst>
              </a:tr>
              <a:tr h="216000">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extLst>
                  <a:ext uri="{0D108BD9-81ED-4DB2-BD59-A6C34878D82A}">
                    <a16:rowId xmlns:a16="http://schemas.microsoft.com/office/drawing/2014/main" val="2120821885"/>
                  </a:ext>
                </a:extLst>
              </a:tr>
              <a:tr h="216000">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extLst>
                  <a:ext uri="{0D108BD9-81ED-4DB2-BD59-A6C34878D82A}">
                    <a16:rowId xmlns:a16="http://schemas.microsoft.com/office/drawing/2014/main" val="3018777683"/>
                  </a:ext>
                </a:extLst>
              </a:tr>
              <a:tr h="216000">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extLst>
                  <a:ext uri="{0D108BD9-81ED-4DB2-BD59-A6C34878D82A}">
                    <a16:rowId xmlns:a16="http://schemas.microsoft.com/office/drawing/2014/main" val="4080541992"/>
                  </a:ext>
                </a:extLst>
              </a:tr>
              <a:tr h="216000">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extLst>
                  <a:ext uri="{0D108BD9-81ED-4DB2-BD59-A6C34878D82A}">
                    <a16:rowId xmlns:a16="http://schemas.microsoft.com/office/drawing/2014/main" val="2842807616"/>
                  </a:ext>
                </a:extLst>
              </a:tr>
              <a:tr h="216000">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extLst>
                  <a:ext uri="{0D108BD9-81ED-4DB2-BD59-A6C34878D82A}">
                    <a16:rowId xmlns:a16="http://schemas.microsoft.com/office/drawing/2014/main" val="1341102639"/>
                  </a:ext>
                </a:extLst>
              </a:tr>
              <a:tr h="216000">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extLst>
                  <a:ext uri="{0D108BD9-81ED-4DB2-BD59-A6C34878D82A}">
                    <a16:rowId xmlns:a16="http://schemas.microsoft.com/office/drawing/2014/main" val="3362489227"/>
                  </a:ext>
                </a:extLst>
              </a:tr>
              <a:tr h="216000">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algn="ctr"/>
                      <a:endParaRPr lang="en-GB" sz="100" dirty="0"/>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extLst>
                  <a:ext uri="{0D108BD9-81ED-4DB2-BD59-A6C34878D82A}">
                    <a16:rowId xmlns:a16="http://schemas.microsoft.com/office/drawing/2014/main" val="1648185744"/>
                  </a:ext>
                </a:extLst>
              </a:tr>
            </a:tbl>
          </a:graphicData>
        </a:graphic>
      </p:graphicFrame>
      <p:sp>
        <p:nvSpPr>
          <p:cNvPr id="13" name="TextBox 12"/>
          <p:cNvSpPr txBox="1"/>
          <p:nvPr/>
        </p:nvSpPr>
        <p:spPr>
          <a:xfrm>
            <a:off x="8189884" y="2622968"/>
            <a:ext cx="997958" cy="523220"/>
          </a:xfrm>
          <a:prstGeom prst="rect">
            <a:avLst/>
          </a:prstGeom>
          <a:noFill/>
        </p:spPr>
        <p:txBody>
          <a:bodyPr wrap="square" rtlCol="0">
            <a:spAutoFit/>
          </a:bodyPr>
          <a:lstStyle/>
          <a:p>
            <a:r>
              <a:rPr lang="en-GB" sz="2800" b="0" kern="100" spc="-100" dirty="0">
                <a:solidFill>
                  <a:srgbClr val="0070C0"/>
                </a:solidFill>
                <a:latin typeface="Bahnschrift Light" panose="020B0502040204020203" pitchFamily="34" charset="0"/>
                <a:ea typeface="Roboto" panose="02000000000000000000" pitchFamily="2" charset="0"/>
              </a:rPr>
              <a:t>2</a:t>
            </a:r>
            <a:r>
              <a:rPr lang="en-GB" sz="2800" b="0" kern="100" spc="-100" dirty="0" smtClean="0">
                <a:solidFill>
                  <a:srgbClr val="0070C0"/>
                </a:solidFill>
                <a:latin typeface="Bahnschrift Light" panose="020B0502040204020203" pitchFamily="34" charset="0"/>
                <a:ea typeface="Roboto" panose="02000000000000000000" pitchFamily="2" charset="0"/>
              </a:rPr>
              <a:t> km</a:t>
            </a:r>
          </a:p>
        </p:txBody>
      </p:sp>
      <p:sp>
        <p:nvSpPr>
          <p:cNvPr id="14" name="TextBox 13"/>
          <p:cNvSpPr txBox="1"/>
          <p:nvPr/>
        </p:nvSpPr>
        <p:spPr>
          <a:xfrm>
            <a:off x="9187842" y="2646839"/>
            <a:ext cx="958175" cy="523220"/>
          </a:xfrm>
          <a:prstGeom prst="rect">
            <a:avLst/>
          </a:prstGeom>
          <a:noFill/>
        </p:spPr>
        <p:txBody>
          <a:bodyPr wrap="square" rtlCol="0">
            <a:spAutoFit/>
          </a:bodyPr>
          <a:lstStyle/>
          <a:p>
            <a:r>
              <a:rPr lang="en-GB" sz="2800" b="0" kern="100" spc="-100" dirty="0">
                <a:solidFill>
                  <a:schemeClr val="accent2">
                    <a:lumMod val="60000"/>
                    <a:lumOff val="40000"/>
                  </a:schemeClr>
                </a:solidFill>
                <a:latin typeface="Bahnschrift Light" panose="020B0502040204020203" pitchFamily="34" charset="0"/>
                <a:ea typeface="Roboto" panose="02000000000000000000" pitchFamily="2" charset="0"/>
              </a:rPr>
              <a:t>1</a:t>
            </a:r>
            <a:r>
              <a:rPr lang="en-GB" sz="2800" b="0" kern="100" spc="-100" dirty="0" smtClean="0">
                <a:solidFill>
                  <a:schemeClr val="accent2">
                    <a:lumMod val="60000"/>
                    <a:lumOff val="40000"/>
                  </a:schemeClr>
                </a:solidFill>
                <a:latin typeface="Bahnschrift Light" panose="020B0502040204020203" pitchFamily="34" charset="0"/>
                <a:ea typeface="Roboto" panose="02000000000000000000" pitchFamily="2" charset="0"/>
              </a:rPr>
              <a:t> km</a:t>
            </a:r>
          </a:p>
        </p:txBody>
      </p:sp>
      <p:sp>
        <p:nvSpPr>
          <p:cNvPr id="15" name="TextBox 14"/>
          <p:cNvSpPr txBox="1"/>
          <p:nvPr/>
        </p:nvSpPr>
        <p:spPr>
          <a:xfrm>
            <a:off x="10180844" y="2646839"/>
            <a:ext cx="1185656" cy="523220"/>
          </a:xfrm>
          <a:prstGeom prst="rect">
            <a:avLst/>
          </a:prstGeom>
          <a:noFill/>
        </p:spPr>
        <p:txBody>
          <a:bodyPr wrap="square" rtlCol="0">
            <a:spAutoFit/>
          </a:bodyPr>
          <a:lstStyle/>
          <a:p>
            <a:r>
              <a:rPr lang="en-GB" sz="2800" b="0" kern="100" spc="-100" dirty="0" smtClean="0">
                <a:solidFill>
                  <a:schemeClr val="accent4">
                    <a:lumMod val="60000"/>
                    <a:lumOff val="40000"/>
                  </a:schemeClr>
                </a:solidFill>
                <a:latin typeface="Bahnschrift Light" panose="020B0502040204020203" pitchFamily="34" charset="0"/>
                <a:ea typeface="Roboto" panose="02000000000000000000" pitchFamily="2" charset="0"/>
              </a:rPr>
              <a:t>0.5 km</a:t>
            </a:r>
          </a:p>
        </p:txBody>
      </p:sp>
      <p:sp>
        <p:nvSpPr>
          <p:cNvPr id="4" name="TextBox 3"/>
          <p:cNvSpPr txBox="1"/>
          <p:nvPr/>
        </p:nvSpPr>
        <p:spPr>
          <a:xfrm>
            <a:off x="8047380" y="6557546"/>
            <a:ext cx="3608680" cy="338554"/>
          </a:xfrm>
          <a:prstGeom prst="rect">
            <a:avLst/>
          </a:prstGeom>
          <a:noFill/>
        </p:spPr>
        <p:txBody>
          <a:bodyPr wrap="none" rtlCol="0">
            <a:spAutoFit/>
          </a:bodyPr>
          <a:lstStyle/>
          <a:p>
            <a:r>
              <a:rPr lang="en-GB" sz="1600" b="0" kern="100" spc="-100" dirty="0" smtClean="0">
                <a:solidFill>
                  <a:schemeClr val="tx2"/>
                </a:solidFill>
                <a:latin typeface="Bahnschrift Light" panose="020B0502040204020203" pitchFamily="34" charset="0"/>
                <a:ea typeface="Roboto" panose="02000000000000000000" pitchFamily="2" charset="0"/>
              </a:rPr>
              <a:t>All channels  have the same reference grid</a:t>
            </a:r>
          </a:p>
        </p:txBody>
      </p:sp>
      <p:sp>
        <p:nvSpPr>
          <p:cNvPr id="17" name="Rectangle 16"/>
          <p:cNvSpPr/>
          <p:nvPr/>
        </p:nvSpPr>
        <p:spPr bwMode="auto">
          <a:xfrm>
            <a:off x="3831930" y="4141739"/>
            <a:ext cx="3485968" cy="1943091"/>
          </a:xfrm>
          <a:prstGeom prst="rect">
            <a:avLst/>
          </a:prstGeom>
          <a:solidFill>
            <a:srgbClr val="000000">
              <a:alpha val="50196"/>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18" name="Rectangle 17"/>
          <p:cNvSpPr/>
          <p:nvPr/>
        </p:nvSpPr>
        <p:spPr bwMode="auto">
          <a:xfrm>
            <a:off x="3847920" y="4368792"/>
            <a:ext cx="3469978" cy="981249"/>
          </a:xfrm>
          <a:prstGeom prst="rect">
            <a:avLst/>
          </a:prstGeom>
          <a:solidFill>
            <a:srgbClr val="000000">
              <a:alpha val="50196"/>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19" name="Rectangle 18"/>
          <p:cNvSpPr/>
          <p:nvPr/>
        </p:nvSpPr>
        <p:spPr bwMode="auto">
          <a:xfrm>
            <a:off x="346276" y="4128449"/>
            <a:ext cx="3477894" cy="1956381"/>
          </a:xfrm>
          <a:prstGeom prst="rect">
            <a:avLst/>
          </a:prstGeom>
          <a:solidFill>
            <a:srgbClr val="000000">
              <a:alpha val="50196"/>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20" name="Rectangle 19"/>
          <p:cNvSpPr/>
          <p:nvPr/>
        </p:nvSpPr>
        <p:spPr bwMode="auto">
          <a:xfrm>
            <a:off x="3843961" y="5597217"/>
            <a:ext cx="3469978" cy="487613"/>
          </a:xfrm>
          <a:prstGeom prst="rect">
            <a:avLst/>
          </a:prstGeom>
          <a:solidFill>
            <a:srgbClr val="000000">
              <a:alpha val="50196"/>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21" name="Rectangle 20"/>
          <p:cNvSpPr/>
          <p:nvPr/>
        </p:nvSpPr>
        <p:spPr bwMode="auto">
          <a:xfrm>
            <a:off x="348937" y="4872440"/>
            <a:ext cx="3475233" cy="963378"/>
          </a:xfrm>
          <a:prstGeom prst="rect">
            <a:avLst/>
          </a:prstGeom>
          <a:solidFill>
            <a:srgbClr val="000000">
              <a:alpha val="50196"/>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22" name="Rectangle 21"/>
          <p:cNvSpPr/>
          <p:nvPr/>
        </p:nvSpPr>
        <p:spPr bwMode="auto">
          <a:xfrm>
            <a:off x="338515" y="4141739"/>
            <a:ext cx="3485655" cy="481689"/>
          </a:xfrm>
          <a:prstGeom prst="rect">
            <a:avLst/>
          </a:prstGeom>
          <a:solidFill>
            <a:srgbClr val="000000">
              <a:alpha val="50196"/>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1028" name="Picture 4" descr="Fire Vector Icon PNG Transparent Background, Free Download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73812" y="4121616"/>
            <a:ext cx="172768" cy="21291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Fire Vector Icon PNG Transparent Background, Free Download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73812" y="5354797"/>
            <a:ext cx="172768" cy="21291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Fire Vector Icon PNG Transparent Background, Free Download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5361" y="5855723"/>
            <a:ext cx="172768" cy="21291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Fire Vector Icon PNG Transparent Background, Free Download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5361" y="5597217"/>
            <a:ext cx="172768" cy="21291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2226" y="811483"/>
            <a:ext cx="3366464" cy="1896441"/>
          </a:xfrm>
          <a:prstGeom prst="rect">
            <a:avLst/>
          </a:prstGeom>
        </p:spPr>
      </p:pic>
      <p:sp>
        <p:nvSpPr>
          <p:cNvPr id="29" name="Rectangle 28"/>
          <p:cNvSpPr/>
          <p:nvPr/>
        </p:nvSpPr>
        <p:spPr bwMode="auto">
          <a:xfrm>
            <a:off x="7455755" y="4086078"/>
            <a:ext cx="4599405" cy="1569660"/>
          </a:xfrm>
          <a:prstGeom prst="rect">
            <a:avLst/>
          </a:prstGeom>
          <a:solidFill>
            <a:schemeClr val="tx1"/>
          </a:solid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27" name="TextBox 26"/>
          <p:cNvSpPr txBox="1"/>
          <p:nvPr/>
        </p:nvSpPr>
        <p:spPr>
          <a:xfrm>
            <a:off x="8348301" y="4086078"/>
            <a:ext cx="3307760" cy="1569660"/>
          </a:xfrm>
          <a:prstGeom prst="rect">
            <a:avLst/>
          </a:prstGeom>
          <a:noFill/>
        </p:spPr>
        <p:txBody>
          <a:bodyPr wrap="square" rtlCol="0">
            <a:spAutoFit/>
          </a:bodyPr>
          <a:lstStyle/>
          <a:p>
            <a:r>
              <a:rPr lang="en-GB" sz="2400" b="0" kern="100" spc="-100" dirty="0" smtClean="0">
                <a:solidFill>
                  <a:schemeClr val="tx2"/>
                </a:solidFill>
                <a:latin typeface="Bahnschrift Light" panose="020B0502040204020203" pitchFamily="34" charset="0"/>
                <a:ea typeface="Roboto" panose="02000000000000000000" pitchFamily="2" charset="0"/>
              </a:rPr>
              <a:t>Fires and hotspots can be observed by FCI with unprecedented spatial detail!</a:t>
            </a:r>
          </a:p>
        </p:txBody>
      </p:sp>
      <p:pic>
        <p:nvPicPr>
          <p:cNvPr id="28" name="Picture 4" descr="Fire Vector Icon PNG Transparent Background, Free Download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2445" y="4312645"/>
            <a:ext cx="649675" cy="800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7828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18"/>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0"/>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4" grpId="0"/>
      <p:bldP spid="17" grpId="0" animBg="1"/>
      <p:bldP spid="18" grpId="0" animBg="1"/>
      <p:bldP spid="18" grpId="1" animBg="1"/>
      <p:bldP spid="19" grpId="0" animBg="1"/>
      <p:bldP spid="19" grpId="1" animBg="1"/>
      <p:bldP spid="20" grpId="0" animBg="1"/>
      <p:bldP spid="20" grpId="1" animBg="1"/>
      <p:bldP spid="21" grpId="0" animBg="1"/>
      <p:bldP spid="22" grpId="0" animBg="1"/>
      <p:bldP spid="29" grpId="0" animBg="1"/>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 another words</a:t>
            </a:r>
            <a:endParaRPr lang="en-GB" dirty="0"/>
          </a:p>
        </p:txBody>
      </p:sp>
      <p:sp>
        <p:nvSpPr>
          <p:cNvPr id="3" name="Text Placeholder 2"/>
          <p:cNvSpPr>
            <a:spLocks noGrp="1"/>
          </p:cNvSpPr>
          <p:nvPr>
            <p:ph type="body" sz="quarter" idx="10"/>
          </p:nvPr>
        </p:nvSpPr>
        <p:spPr>
          <a:xfrm>
            <a:off x="170453" y="860029"/>
            <a:ext cx="10129247" cy="5262675"/>
          </a:xfrm>
        </p:spPr>
        <p:txBody>
          <a:bodyPr>
            <a:normAutofit/>
          </a:bodyPr>
          <a:lstStyle/>
          <a:p>
            <a:r>
              <a:rPr lang="en-GB" sz="2400" dirty="0" smtClean="0">
                <a:solidFill>
                  <a:srgbClr val="00B050"/>
                </a:solidFill>
              </a:rPr>
              <a:t>More sensitivity </a:t>
            </a:r>
            <a:r>
              <a:rPr lang="en-GB" sz="2400" dirty="0" smtClean="0"/>
              <a:t>with IR3.8 channel for sub-pixel signals/fires</a:t>
            </a:r>
          </a:p>
          <a:p>
            <a:r>
              <a:rPr lang="en-GB" sz="2400" dirty="0" smtClean="0">
                <a:solidFill>
                  <a:srgbClr val="00B050"/>
                </a:solidFill>
              </a:rPr>
              <a:t>Larger </a:t>
            </a:r>
            <a:r>
              <a:rPr lang="en-GB" sz="2400" dirty="0">
                <a:solidFill>
                  <a:srgbClr val="00B050"/>
                </a:solidFill>
              </a:rPr>
              <a:t>dynamic range </a:t>
            </a:r>
            <a:r>
              <a:rPr lang="en-GB" sz="2400" dirty="0" smtClean="0"/>
              <a:t>to maximise detection performance (with double detector array)</a:t>
            </a:r>
          </a:p>
          <a:p>
            <a:r>
              <a:rPr lang="en-GB" sz="2400" dirty="0" smtClean="0">
                <a:solidFill>
                  <a:srgbClr val="00B050"/>
                </a:solidFill>
              </a:rPr>
              <a:t>More channels </a:t>
            </a:r>
            <a:r>
              <a:rPr lang="en-GB" sz="2400" dirty="0" smtClean="0"/>
              <a:t>for fire intensity (IR3.8, NIR2.25, NIR1.6)</a:t>
            </a:r>
          </a:p>
          <a:p>
            <a:r>
              <a:rPr lang="en-GB" sz="2400" dirty="0" smtClean="0"/>
              <a:t>Main instrument improvements on FCI compared to SEVIRI:</a:t>
            </a:r>
          </a:p>
          <a:p>
            <a:pPr lvl="1"/>
            <a:r>
              <a:rPr lang="en-GB" sz="2000" dirty="0" smtClean="0"/>
              <a:t>Better spatial resolution </a:t>
            </a:r>
          </a:p>
          <a:p>
            <a:pPr lvl="2"/>
            <a:r>
              <a:rPr lang="en-GB" sz="1600" dirty="0" smtClean="0"/>
              <a:t>-&gt; </a:t>
            </a:r>
            <a:r>
              <a:rPr lang="en-GB" sz="1600" dirty="0" smtClean="0">
                <a:solidFill>
                  <a:srgbClr val="00B050"/>
                </a:solidFill>
              </a:rPr>
              <a:t>from 3km to 1km</a:t>
            </a:r>
            <a:r>
              <a:rPr lang="en-GB" sz="1600" dirty="0" smtClean="0"/>
              <a:t> (9 times more pixels!) for </a:t>
            </a:r>
            <a:r>
              <a:rPr lang="en-GB" sz="1600" dirty="0" smtClean="0">
                <a:solidFill>
                  <a:srgbClr val="00B050"/>
                </a:solidFill>
              </a:rPr>
              <a:t>3.8µm </a:t>
            </a:r>
            <a:r>
              <a:rPr lang="en-GB" sz="1600" dirty="0" smtClean="0"/>
              <a:t>channel</a:t>
            </a:r>
          </a:p>
          <a:p>
            <a:pPr lvl="2"/>
            <a:r>
              <a:rPr lang="en-GB" sz="1600" dirty="0"/>
              <a:t>-&gt; </a:t>
            </a:r>
            <a:r>
              <a:rPr lang="en-GB" sz="1600" dirty="0">
                <a:solidFill>
                  <a:srgbClr val="00B050"/>
                </a:solidFill>
              </a:rPr>
              <a:t>from 3km to </a:t>
            </a:r>
            <a:r>
              <a:rPr lang="en-GB" sz="1600" dirty="0" smtClean="0">
                <a:solidFill>
                  <a:srgbClr val="00B050"/>
                </a:solidFill>
              </a:rPr>
              <a:t>500 m</a:t>
            </a:r>
            <a:r>
              <a:rPr lang="en-GB" sz="1600" dirty="0" smtClean="0"/>
              <a:t> (36 </a:t>
            </a:r>
            <a:r>
              <a:rPr lang="en-GB" sz="1600" dirty="0"/>
              <a:t>times more pixels</a:t>
            </a:r>
            <a:r>
              <a:rPr lang="en-GB" sz="1600" dirty="0" smtClean="0"/>
              <a:t>!!) in the </a:t>
            </a:r>
            <a:r>
              <a:rPr lang="en-GB" sz="1600" dirty="0" smtClean="0">
                <a:solidFill>
                  <a:srgbClr val="00B050"/>
                </a:solidFill>
              </a:rPr>
              <a:t>near-IR region</a:t>
            </a:r>
          </a:p>
          <a:p>
            <a:pPr lvl="1"/>
            <a:r>
              <a:rPr lang="en-GB" sz="2000" dirty="0" smtClean="0">
                <a:solidFill>
                  <a:srgbClr val="00B050"/>
                </a:solidFill>
              </a:rPr>
              <a:t>Higher saturation </a:t>
            </a:r>
            <a:r>
              <a:rPr lang="en-GB" sz="2000" dirty="0" smtClean="0"/>
              <a:t>brightness temperature -&gt; </a:t>
            </a:r>
            <a:r>
              <a:rPr lang="en-GB" sz="2000" dirty="0" smtClean="0">
                <a:solidFill>
                  <a:srgbClr val="00B050"/>
                </a:solidFill>
              </a:rPr>
              <a:t>from ~335K to ~490K </a:t>
            </a:r>
            <a:r>
              <a:rPr lang="en-GB" sz="2000" dirty="0" smtClean="0"/>
              <a:t>(TBC)</a:t>
            </a:r>
          </a:p>
          <a:p>
            <a:pPr lvl="1"/>
            <a:r>
              <a:rPr lang="en-GB" sz="2000" dirty="0" smtClean="0">
                <a:solidFill>
                  <a:srgbClr val="00B050"/>
                </a:solidFill>
              </a:rPr>
              <a:t>Less CO2 absorption </a:t>
            </a:r>
            <a:r>
              <a:rPr lang="en-GB" sz="2000" dirty="0" smtClean="0"/>
              <a:t>and </a:t>
            </a:r>
            <a:r>
              <a:rPr lang="en-GB" sz="2000" dirty="0" smtClean="0">
                <a:solidFill>
                  <a:srgbClr val="00B050"/>
                </a:solidFill>
              </a:rPr>
              <a:t>limb cooling </a:t>
            </a:r>
            <a:r>
              <a:rPr lang="en-GB" sz="2000" dirty="0" smtClean="0"/>
              <a:t>for </a:t>
            </a:r>
            <a:r>
              <a:rPr lang="en-GB" sz="2000" dirty="0" smtClean="0">
                <a:solidFill>
                  <a:srgbClr val="00B050"/>
                </a:solidFill>
              </a:rPr>
              <a:t>3.8µm </a:t>
            </a:r>
            <a:r>
              <a:rPr lang="en-GB" sz="2000" dirty="0"/>
              <a:t>channel  </a:t>
            </a:r>
            <a:r>
              <a:rPr lang="en-GB" sz="2000" dirty="0" smtClean="0"/>
              <a:t>(central wavelength shift </a:t>
            </a:r>
            <a:r>
              <a:rPr lang="en-GB" sz="2000" dirty="0"/>
              <a:t>from 3.9µm to </a:t>
            </a:r>
            <a:r>
              <a:rPr lang="en-GB" sz="2000" dirty="0" smtClean="0"/>
              <a:t>3.8µm)</a:t>
            </a:r>
          </a:p>
          <a:p>
            <a:pPr lvl="1"/>
            <a:r>
              <a:rPr lang="en-GB" sz="2000" dirty="0" smtClean="0">
                <a:solidFill>
                  <a:srgbClr val="00B050"/>
                </a:solidFill>
              </a:rPr>
              <a:t>Higher radiometric resolution </a:t>
            </a:r>
            <a:r>
              <a:rPr lang="en-GB" sz="2000" dirty="0" smtClean="0"/>
              <a:t>for </a:t>
            </a:r>
            <a:r>
              <a:rPr lang="en-GB" sz="2000" dirty="0" smtClean="0">
                <a:solidFill>
                  <a:srgbClr val="00B050"/>
                </a:solidFill>
              </a:rPr>
              <a:t>3.8µm </a:t>
            </a:r>
            <a:r>
              <a:rPr lang="en-GB" sz="2000" dirty="0"/>
              <a:t>channel</a:t>
            </a:r>
            <a:r>
              <a:rPr lang="en-GB" sz="2000" dirty="0" smtClean="0">
                <a:solidFill>
                  <a:srgbClr val="00B050"/>
                </a:solidFill>
              </a:rPr>
              <a:t> </a:t>
            </a:r>
            <a:r>
              <a:rPr lang="en-GB" sz="2000" dirty="0" smtClean="0"/>
              <a:t>-&gt; </a:t>
            </a:r>
            <a:r>
              <a:rPr lang="en-GB" sz="2000" dirty="0" smtClean="0">
                <a:solidFill>
                  <a:srgbClr val="00B050"/>
                </a:solidFill>
              </a:rPr>
              <a:t>from 10 bits to 13 bits </a:t>
            </a:r>
            <a:r>
              <a:rPr lang="en-GB" sz="2000" dirty="0" smtClean="0"/>
              <a:t>(10 bits to 12 bits  improvement for rest of the channels)</a:t>
            </a:r>
            <a:endParaRPr lang="en-GB" sz="2000" dirty="0" smtClean="0">
              <a:solidFill>
                <a:srgbClr val="00B050"/>
              </a:solidFill>
            </a:endParaRPr>
          </a:p>
          <a:p>
            <a:pPr lvl="1"/>
            <a:r>
              <a:rPr lang="en-GB" sz="2000" dirty="0" smtClean="0">
                <a:solidFill>
                  <a:srgbClr val="00B050"/>
                </a:solidFill>
              </a:rPr>
              <a:t>Less “blinding” </a:t>
            </a:r>
            <a:r>
              <a:rPr lang="en-GB" sz="2000" dirty="0">
                <a:solidFill>
                  <a:srgbClr val="000000"/>
                </a:solidFill>
              </a:rPr>
              <a:t>effect -&gt; from spinning to 3-axis stabilised platform</a:t>
            </a:r>
          </a:p>
          <a:p>
            <a:pPr marL="562722" lvl="1" indent="0">
              <a:buNone/>
            </a:pPr>
            <a:endParaRPr lang="en-GB" sz="2000" dirty="0"/>
          </a:p>
        </p:txBody>
      </p:sp>
    </p:spTree>
    <p:extLst>
      <p:ext uri="{BB962C8B-B14F-4D97-AF65-F5344CB8AC3E}">
        <p14:creationId xmlns:p14="http://schemas.microsoft.com/office/powerpoint/2010/main" val="2227977212"/>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Fire </a:t>
            </a:r>
            <a:r>
              <a:rPr lang="en-GB" dirty="0" smtClean="0"/>
              <a:t>(blackbody) Radiation</a:t>
            </a:r>
            <a:endParaRPr lang="en-GB" dirty="0"/>
          </a:p>
        </p:txBody>
      </p:sp>
      <p:sp>
        <p:nvSpPr>
          <p:cNvPr id="3" name="Text Placeholder 2"/>
          <p:cNvSpPr>
            <a:spLocks noGrp="1"/>
          </p:cNvSpPr>
          <p:nvPr>
            <p:ph type="body" sz="quarter" idx="10"/>
          </p:nvPr>
        </p:nvSpPr>
        <p:spPr/>
        <p:txBody>
          <a:bodyPr/>
          <a:lstStyle/>
          <a:p>
            <a:endParaRPr lang="en-GB"/>
          </a:p>
        </p:txBody>
      </p:sp>
      <p:sp>
        <p:nvSpPr>
          <p:cNvPr id="4" name="Text Placeholder 2"/>
          <p:cNvSpPr txBox="1">
            <a:spLocks/>
          </p:cNvSpPr>
          <p:nvPr/>
        </p:nvSpPr>
        <p:spPr bwMode="auto">
          <a:xfrm>
            <a:off x="5089071" y="1139429"/>
            <a:ext cx="6683321" cy="52626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28254" indent="-328254" algn="l" rtl="0" eaLnBrk="1" fontAlgn="base" hangingPunct="1">
              <a:spcBef>
                <a:spcPct val="20000"/>
              </a:spcBef>
              <a:spcAft>
                <a:spcPct val="0"/>
              </a:spcAft>
              <a:buFont typeface="Arial" pitchFamily="34" charset="0"/>
              <a:buChar char="•"/>
              <a:defRPr sz="3200" spc="-100" baseline="0">
                <a:solidFill>
                  <a:schemeClr val="tx2"/>
                </a:solidFill>
                <a:latin typeface="+mn-lt"/>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2800" spc="-100" baseline="0">
                <a:solidFill>
                  <a:schemeClr val="tx2"/>
                </a:solidFill>
                <a:latin typeface="+mn-lt"/>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2400" spc="-100" baseline="0">
                <a:solidFill>
                  <a:schemeClr val="tx2"/>
                </a:solidFill>
                <a:latin typeface="+mn-lt"/>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000" spc="-100" baseline="0">
                <a:solidFill>
                  <a:schemeClr val="tx2"/>
                </a:solidFill>
                <a:latin typeface="+mn-lt"/>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1800" spc="-100" baseline="0">
                <a:solidFill>
                  <a:schemeClr val="tx2"/>
                </a:solidFill>
                <a:latin typeface="+mn-lt"/>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r>
              <a:rPr lang="en-GB" sz="2400" b="0" kern="0" smtClean="0"/>
              <a:t>Planck/Wien’s law:</a:t>
            </a:r>
            <a:br>
              <a:rPr lang="en-GB" sz="2400" b="0" kern="0" smtClean="0"/>
            </a:br>
            <a:r>
              <a:rPr lang="en-GB" sz="2400" b="0" kern="0" smtClean="0"/>
              <a:t>the hotter the object (   ), the shorter the wavelength at which it emits the most</a:t>
            </a:r>
          </a:p>
          <a:p>
            <a:endParaRPr lang="en-GB" sz="2400" b="0" kern="0" smtClean="0"/>
          </a:p>
          <a:p>
            <a:r>
              <a:rPr lang="en-GB" sz="2400" b="0" kern="0" smtClean="0"/>
              <a:t>Typical    temperature: 600K-1300K</a:t>
            </a:r>
            <a:br>
              <a:rPr lang="en-GB" sz="2400" b="0" kern="0" smtClean="0"/>
            </a:br>
            <a:r>
              <a:rPr lang="en-GB" sz="2400" b="0" kern="0" smtClean="0">
                <a:sym typeface="Wingdings" panose="05000000000000000000" pitchFamily="2" charset="2"/>
              </a:rPr>
              <a:t> ~ 3.9µm is the most suitable wavelength range!</a:t>
            </a:r>
          </a:p>
          <a:p>
            <a:pPr lvl="1"/>
            <a:r>
              <a:rPr lang="en-GB" sz="2000" b="0" kern="0" smtClean="0">
                <a:sym typeface="Wingdings" panose="05000000000000000000" pitchFamily="2" charset="2"/>
              </a:rPr>
              <a:t>Highest emission</a:t>
            </a:r>
          </a:p>
          <a:p>
            <a:pPr lvl="1"/>
            <a:r>
              <a:rPr lang="en-GB" sz="2000" b="0" kern="0" smtClean="0">
                <a:sym typeface="Wingdings" panose="05000000000000000000" pitchFamily="2" charset="2"/>
              </a:rPr>
              <a:t>Highest sensitivity to sub-pixel fires</a:t>
            </a:r>
          </a:p>
          <a:p>
            <a:r>
              <a:rPr lang="en-GB" sz="2400" b="0" kern="0" smtClean="0">
                <a:sym typeface="Wingdings" panose="05000000000000000000" pitchFamily="2" charset="2"/>
              </a:rPr>
              <a:t>But hot(ter) fires will appear also in the NIR range</a:t>
            </a:r>
            <a:endParaRPr lang="en-GB" sz="2400" b="0" kern="0" dirty="0" smtClean="0"/>
          </a:p>
        </p:txBody>
      </p:sp>
      <p:pic>
        <p:nvPicPr>
          <p:cNvPr id="5" name="Picture 4" descr="Fire Vector Icon PNG Transparent Background, Free Download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1796" y="1604248"/>
            <a:ext cx="224782" cy="2770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Fire Vector Icon PNG Transparent Background, Free Download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8693" y="2837881"/>
            <a:ext cx="228720" cy="28186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61018" y="1921331"/>
            <a:ext cx="4885325" cy="3543300"/>
            <a:chOff x="161018" y="1921331"/>
            <a:chExt cx="4885325" cy="3543300"/>
          </a:xfrm>
        </p:grpSpPr>
        <p:pic>
          <p:nvPicPr>
            <p:cNvPr id="8" name="Picture 2" descr="https://resources.eumetrain.org/data/3/30/media/images/fig_5_5_x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018" y="1921331"/>
              <a:ext cx="4885325" cy="35433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bwMode="auto">
            <a:xfrm flipH="1" flipV="1">
              <a:off x="2166257" y="3363686"/>
              <a:ext cx="1164772" cy="1006928"/>
            </a:xfrm>
            <a:prstGeom prst="straightConnector1">
              <a:avLst/>
            </a:prstGeom>
            <a:ln>
              <a:headEnd type="none" w="med" len="med"/>
              <a:tailEnd type="triangle"/>
            </a:ln>
          </p:spPr>
          <p:style>
            <a:lnRef idx="3">
              <a:schemeClr val="accent4"/>
            </a:lnRef>
            <a:fillRef idx="0">
              <a:schemeClr val="accent4"/>
            </a:fillRef>
            <a:effectRef idx="2">
              <a:schemeClr val="accent4"/>
            </a:effectRef>
            <a:fontRef idx="minor">
              <a:schemeClr val="tx1"/>
            </a:fontRef>
          </p:style>
        </p:cxnSp>
        <p:sp>
          <p:nvSpPr>
            <p:cNvPr id="10" name="TextBox 9"/>
            <p:cNvSpPr txBox="1"/>
            <p:nvPr/>
          </p:nvSpPr>
          <p:spPr>
            <a:xfrm rot="2543504">
              <a:off x="1148442" y="3412670"/>
              <a:ext cx="3390899" cy="338554"/>
            </a:xfrm>
            <a:prstGeom prst="rect">
              <a:avLst/>
            </a:prstGeom>
            <a:solidFill>
              <a:srgbClr val="FE5000">
                <a:alpha val="89804"/>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1600" b="0" dirty="0" smtClean="0"/>
                <a:t>↑ Temperature ↓ Peak Wavelength</a:t>
              </a:r>
              <a:endParaRPr lang="en-GB" sz="3600" b="0" kern="100" spc="-100" dirty="0" smtClean="0">
                <a:solidFill>
                  <a:schemeClr val="tx2"/>
                </a:solidFill>
                <a:latin typeface="Bahnschrift Light" panose="020B0502040204020203" pitchFamily="34" charset="0"/>
                <a:ea typeface="Roboto" panose="02000000000000000000" pitchFamily="2" charset="0"/>
              </a:endParaRPr>
            </a:p>
          </p:txBody>
        </p:sp>
      </p:grpSp>
    </p:spTree>
    <p:extLst>
      <p:ext uri="{BB962C8B-B14F-4D97-AF65-F5344CB8AC3E}">
        <p14:creationId xmlns:p14="http://schemas.microsoft.com/office/powerpoint/2010/main" val="27102434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srcRect t="15533" r="8478" b="21411"/>
          <a:stretch/>
        </p:blipFill>
        <p:spPr>
          <a:xfrm>
            <a:off x="629461" y="4130088"/>
            <a:ext cx="7299423" cy="2050712"/>
          </a:xfrm>
          <a:prstGeom prst="rect">
            <a:avLst/>
          </a:prstGeom>
        </p:spPr>
      </p:pic>
      <p:sp>
        <p:nvSpPr>
          <p:cNvPr id="2" name="Title 1"/>
          <p:cNvSpPr>
            <a:spLocks noGrp="1"/>
          </p:cNvSpPr>
          <p:nvPr>
            <p:ph type="title"/>
          </p:nvPr>
        </p:nvSpPr>
        <p:spPr/>
        <p:txBody>
          <a:bodyPr/>
          <a:lstStyle/>
          <a:p>
            <a:r>
              <a:rPr lang="en-GB" dirty="0" smtClean="0"/>
              <a:t>Fire RGB Visualisation Techniques: Fire Temperature RGB</a:t>
            </a:r>
            <a:endParaRPr lang="en-GB" dirty="0"/>
          </a:p>
        </p:txBody>
      </p:sp>
      <p:sp>
        <p:nvSpPr>
          <p:cNvPr id="3" name="Text Placeholder 2"/>
          <p:cNvSpPr>
            <a:spLocks noGrp="1"/>
          </p:cNvSpPr>
          <p:nvPr>
            <p:ph type="body" sz="quarter" idx="10"/>
          </p:nvPr>
        </p:nvSpPr>
        <p:spPr>
          <a:xfrm>
            <a:off x="134168" y="832345"/>
            <a:ext cx="11627339" cy="1233658"/>
          </a:xfrm>
        </p:spPr>
        <p:txBody>
          <a:bodyPr>
            <a:normAutofit fontScale="92500" lnSpcReduction="20000"/>
          </a:bodyPr>
          <a:lstStyle/>
          <a:p>
            <a:r>
              <a:rPr lang="en-GB" sz="2400" dirty="0" smtClean="0"/>
              <a:t>“Classic” Fire Temperature RGB:</a:t>
            </a:r>
          </a:p>
          <a:p>
            <a:pPr lvl="1"/>
            <a:r>
              <a:rPr lang="en-GB" sz="2000" dirty="0" smtClean="0"/>
              <a:t>Combination of 3.8, 2.2 and 1.6 to show fire temperature </a:t>
            </a:r>
            <a:br>
              <a:rPr lang="en-GB" sz="2000" dirty="0" smtClean="0"/>
            </a:br>
            <a:r>
              <a:rPr lang="en-GB" sz="2000" dirty="0" smtClean="0"/>
              <a:t>in classic RGB scheme</a:t>
            </a:r>
          </a:p>
          <a:p>
            <a:pPr lvl="1"/>
            <a:r>
              <a:rPr lang="en-GB" sz="2000" dirty="0"/>
              <a:t>New for EUM-GEO, heritage from e.g. VIIRS and ABI</a:t>
            </a:r>
          </a:p>
          <a:p>
            <a:pPr lvl="1"/>
            <a:endParaRPr lang="en-GB" sz="2000" dirty="0" smtClean="0"/>
          </a:p>
          <a:p>
            <a:pPr marL="0" indent="0">
              <a:buNone/>
            </a:pPr>
            <a:endParaRPr lang="en-GB" sz="2400" dirty="0"/>
          </a:p>
        </p:txBody>
      </p:sp>
      <p:sp>
        <p:nvSpPr>
          <p:cNvPr id="4" name="Rectangle 3"/>
          <p:cNvSpPr/>
          <p:nvPr/>
        </p:nvSpPr>
        <p:spPr>
          <a:xfrm>
            <a:off x="7511143" y="710225"/>
            <a:ext cx="4544786" cy="830997"/>
          </a:xfrm>
          <a:prstGeom prst="rect">
            <a:avLst/>
          </a:prstGeom>
          <a:solidFill>
            <a:srgbClr val="FFFFFF"/>
          </a:solid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a:spAutoFit/>
          </a:bodyPr>
          <a:lstStyle/>
          <a:p>
            <a:r>
              <a:rPr lang="en-GB" sz="1200" b="0" dirty="0"/>
              <a:t>Quick Guide: </a:t>
            </a:r>
            <a:r>
              <a:rPr lang="en-GB" sz="1200" b="0" dirty="0" smtClean="0">
                <a:hlinkClick r:id="rId3"/>
              </a:rPr>
              <a:t>https</a:t>
            </a:r>
            <a:r>
              <a:rPr lang="en-GB" sz="1200" b="0" dirty="0">
                <a:hlinkClick r:id="rId3"/>
              </a:rPr>
              <a:t>://</a:t>
            </a:r>
            <a:r>
              <a:rPr lang="en-GB" sz="1200" b="0" dirty="0" smtClean="0">
                <a:hlinkClick r:id="rId3"/>
              </a:rPr>
              <a:t>resources.eumetrain.org/rgb_quick_guides/quick_guides/FireTemperatureRGB.pdf</a:t>
            </a:r>
            <a:endParaRPr lang="en-GB" sz="1200" b="0" dirty="0" smtClean="0"/>
          </a:p>
          <a:p>
            <a:r>
              <a:rPr lang="en-GB" sz="1200" b="0" dirty="0" smtClean="0"/>
              <a:t>… or </a:t>
            </a:r>
            <a:r>
              <a:rPr lang="en-GB" sz="1200" b="0" dirty="0"/>
              <a:t>search for </a:t>
            </a:r>
            <a:r>
              <a:rPr lang="en-GB" sz="1200" b="0" dirty="0" smtClean="0"/>
              <a:t>“fire </a:t>
            </a:r>
            <a:r>
              <a:rPr lang="en-GB" sz="1200" b="0" dirty="0"/>
              <a:t>temperature </a:t>
            </a:r>
            <a:r>
              <a:rPr lang="en-GB" sz="1200" b="0" dirty="0" err="1"/>
              <a:t>rgb</a:t>
            </a:r>
            <a:r>
              <a:rPr lang="en-GB" sz="1200" b="0" dirty="0"/>
              <a:t> </a:t>
            </a:r>
            <a:r>
              <a:rPr lang="en-GB" sz="1200" b="0" dirty="0" err="1" smtClean="0"/>
              <a:t>eumetrain</a:t>
            </a:r>
            <a:r>
              <a:rPr lang="en-GB" sz="1200" b="0" dirty="0" smtClean="0"/>
              <a:t>“ </a:t>
            </a:r>
            <a:endParaRPr lang="en-GB" sz="1200" b="0" dirty="0"/>
          </a:p>
        </p:txBody>
      </p:sp>
      <p:pic>
        <p:nvPicPr>
          <p:cNvPr id="5" name="Picture 4"/>
          <p:cNvPicPr>
            <a:picLocks noChangeAspect="1"/>
          </p:cNvPicPr>
          <p:nvPr/>
        </p:nvPicPr>
        <p:blipFill>
          <a:blip r:embed="rId4"/>
          <a:stretch>
            <a:fillRect/>
          </a:stretch>
        </p:blipFill>
        <p:spPr>
          <a:xfrm>
            <a:off x="931525" y="2110816"/>
            <a:ext cx="6768646" cy="1809311"/>
          </a:xfrm>
          <a:prstGeom prst="rect">
            <a:avLst/>
          </a:prstGeom>
        </p:spPr>
      </p:pic>
      <p:pic>
        <p:nvPicPr>
          <p:cNvPr id="6" name="Picture 5"/>
          <p:cNvPicPr>
            <a:picLocks noChangeAspect="1"/>
          </p:cNvPicPr>
          <p:nvPr/>
        </p:nvPicPr>
        <p:blipFill>
          <a:blip r:embed="rId5"/>
          <a:stretch>
            <a:fillRect/>
          </a:stretch>
        </p:blipFill>
        <p:spPr>
          <a:xfrm>
            <a:off x="7738030" y="2152343"/>
            <a:ext cx="1887024" cy="746844"/>
          </a:xfrm>
          <a:prstGeom prst="rect">
            <a:avLst/>
          </a:prstGeom>
        </p:spPr>
      </p:pic>
      <p:pic>
        <p:nvPicPr>
          <p:cNvPr id="9" name="Picture 8"/>
          <p:cNvPicPr>
            <a:picLocks noChangeAspect="1"/>
          </p:cNvPicPr>
          <p:nvPr/>
        </p:nvPicPr>
        <p:blipFill>
          <a:blip r:embed="rId6"/>
          <a:stretch>
            <a:fillRect/>
          </a:stretch>
        </p:blipFill>
        <p:spPr>
          <a:xfrm>
            <a:off x="8380003" y="3628030"/>
            <a:ext cx="2183494" cy="3141433"/>
          </a:xfrm>
          <a:prstGeom prst="rect">
            <a:avLst/>
          </a:prstGeom>
        </p:spPr>
      </p:pic>
    </p:spTree>
    <p:extLst>
      <p:ext uri="{BB962C8B-B14F-4D97-AF65-F5344CB8AC3E}">
        <p14:creationId xmlns:p14="http://schemas.microsoft.com/office/powerpoint/2010/main" val="2314985668"/>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184" t="342" b="197"/>
          <a:stretch/>
        </p:blipFill>
        <p:spPr>
          <a:xfrm>
            <a:off x="652007" y="4130703"/>
            <a:ext cx="7282042" cy="2043716"/>
          </a:xfrm>
          <a:prstGeom prst="rect">
            <a:avLst/>
          </a:prstGeom>
        </p:spPr>
      </p:pic>
      <p:pic>
        <p:nvPicPr>
          <p:cNvPr id="7" name="Picture 6"/>
          <p:cNvPicPr>
            <a:picLocks noChangeAspect="1"/>
          </p:cNvPicPr>
          <p:nvPr/>
        </p:nvPicPr>
        <p:blipFill rotWithShape="1">
          <a:blip r:embed="rId3"/>
          <a:srcRect t="15589" r="8472" b="21576"/>
          <a:stretch/>
        </p:blipFill>
        <p:spPr>
          <a:xfrm>
            <a:off x="624859" y="4130087"/>
            <a:ext cx="7304750" cy="2044902"/>
          </a:xfrm>
          <a:prstGeom prst="rect">
            <a:avLst/>
          </a:prstGeom>
        </p:spPr>
      </p:pic>
      <p:sp>
        <p:nvSpPr>
          <p:cNvPr id="2" name="Title 1"/>
          <p:cNvSpPr>
            <a:spLocks noGrp="1"/>
          </p:cNvSpPr>
          <p:nvPr>
            <p:ph type="title"/>
          </p:nvPr>
        </p:nvSpPr>
        <p:spPr/>
        <p:txBody>
          <a:bodyPr>
            <a:normAutofit/>
          </a:bodyPr>
          <a:lstStyle/>
          <a:p>
            <a:r>
              <a:rPr lang="en-GB" dirty="0" smtClean="0"/>
              <a:t>Fire RGB Visualisation Techniques: True </a:t>
            </a:r>
            <a:r>
              <a:rPr lang="en-GB" dirty="0" err="1" smtClean="0"/>
              <a:t>Color</a:t>
            </a:r>
            <a:r>
              <a:rPr lang="en-GB" dirty="0" smtClean="0"/>
              <a:t> + Fire Temp</a:t>
            </a:r>
            <a:endParaRPr lang="en-GB" dirty="0"/>
          </a:p>
        </p:txBody>
      </p:sp>
      <p:sp>
        <p:nvSpPr>
          <p:cNvPr id="3" name="Text Placeholder 2"/>
          <p:cNvSpPr>
            <a:spLocks noGrp="1"/>
          </p:cNvSpPr>
          <p:nvPr>
            <p:ph type="body" sz="quarter" idx="10"/>
          </p:nvPr>
        </p:nvSpPr>
        <p:spPr>
          <a:xfrm>
            <a:off x="123281" y="861843"/>
            <a:ext cx="11627339" cy="5262675"/>
          </a:xfrm>
        </p:spPr>
        <p:txBody>
          <a:bodyPr>
            <a:normAutofit/>
          </a:bodyPr>
          <a:lstStyle/>
          <a:p>
            <a:r>
              <a:rPr lang="en-GB" sz="2000" dirty="0" smtClean="0"/>
              <a:t>True-/Geo-</a:t>
            </a:r>
            <a:r>
              <a:rPr lang="en-GB" sz="2000" dirty="0" err="1" smtClean="0"/>
              <a:t>Color</a:t>
            </a:r>
            <a:r>
              <a:rPr lang="en-GB" sz="2000" dirty="0" smtClean="0"/>
              <a:t> in background + Fire Temp representation blended on top</a:t>
            </a:r>
            <a:endParaRPr lang="en-GB" sz="1800" dirty="0" smtClean="0"/>
          </a:p>
          <a:p>
            <a:r>
              <a:rPr lang="en-GB" sz="2000" dirty="0" smtClean="0"/>
              <a:t>Fire Temperature Representation:</a:t>
            </a:r>
            <a:endParaRPr lang="en-GB" sz="2000" dirty="0"/>
          </a:p>
          <a:p>
            <a:pPr lvl="1"/>
            <a:r>
              <a:rPr lang="en-GB" sz="1800" dirty="0" smtClean="0"/>
              <a:t>Addition of 3.8µm BT + 2.2µm </a:t>
            </a:r>
            <a:r>
              <a:rPr lang="en-GB" sz="1800" dirty="0" err="1" smtClean="0"/>
              <a:t>Refl</a:t>
            </a:r>
            <a:endParaRPr lang="en-GB" sz="1800" dirty="0" smtClean="0"/>
          </a:p>
          <a:p>
            <a:pPr lvl="1"/>
            <a:r>
              <a:rPr lang="en-GB" sz="1800" dirty="0" err="1" smtClean="0"/>
              <a:t>Colorisation</a:t>
            </a:r>
            <a:r>
              <a:rPr lang="en-GB" sz="1800" dirty="0" smtClean="0"/>
              <a:t> using Red-to-Yellow </a:t>
            </a:r>
            <a:r>
              <a:rPr lang="en-GB" sz="1800" dirty="0" err="1" smtClean="0"/>
              <a:t>colorbar</a:t>
            </a:r>
            <a:r>
              <a:rPr lang="en-GB" sz="1800" dirty="0" smtClean="0"/>
              <a:t>: 330                                           430</a:t>
            </a:r>
          </a:p>
          <a:p>
            <a:r>
              <a:rPr lang="en-GB" sz="2000" dirty="0" smtClean="0"/>
              <a:t>Blending of True </a:t>
            </a:r>
            <a:r>
              <a:rPr lang="en-GB" sz="2000" dirty="0" err="1" smtClean="0"/>
              <a:t>Color</a:t>
            </a:r>
            <a:r>
              <a:rPr lang="en-GB" sz="2000" dirty="0" smtClean="0"/>
              <a:t> with Fire Temp needs a fire mask!</a:t>
            </a:r>
          </a:p>
          <a:p>
            <a:pPr lvl="1"/>
            <a:r>
              <a:rPr lang="en-GB" sz="1800" dirty="0" smtClean="0"/>
              <a:t>Simple fire detection using thresholds on 3.8µm, 10.5µm and 0.6µm</a:t>
            </a:r>
          </a:p>
          <a:p>
            <a:r>
              <a:rPr lang="en-GB" sz="2000" dirty="0" smtClean="0"/>
              <a:t>Preliminary, further tuning and enhancement needed</a:t>
            </a:r>
          </a:p>
          <a:p>
            <a:pPr lvl="1"/>
            <a:r>
              <a:rPr lang="en-GB" sz="1800" kern="100" dirty="0"/>
              <a:t>developments will be pushed to </a:t>
            </a:r>
            <a:r>
              <a:rPr lang="en-GB" sz="1800" kern="100" dirty="0" err="1"/>
              <a:t>Satpy</a:t>
            </a:r>
            <a:r>
              <a:rPr lang="en-GB" sz="1800" kern="100" dirty="0"/>
              <a:t> asap!</a:t>
            </a:r>
          </a:p>
          <a:p>
            <a:pPr lvl="1"/>
            <a:endParaRPr lang="en-GB" sz="1800" dirty="0" smtClean="0"/>
          </a:p>
          <a:p>
            <a:pPr lvl="1"/>
            <a:endParaRPr lang="en-GB" sz="1800" dirty="0"/>
          </a:p>
        </p:txBody>
      </p:sp>
      <p:pic>
        <p:nvPicPr>
          <p:cNvPr id="4" name="Picture 3"/>
          <p:cNvPicPr>
            <a:picLocks noChangeAspect="1"/>
          </p:cNvPicPr>
          <p:nvPr/>
        </p:nvPicPr>
        <p:blipFill>
          <a:blip r:embed="rId4"/>
          <a:stretch>
            <a:fillRect/>
          </a:stretch>
        </p:blipFill>
        <p:spPr>
          <a:xfrm flipH="1">
            <a:off x="5410333" y="1973824"/>
            <a:ext cx="2000616" cy="261264"/>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8387585" y="1814439"/>
            <a:ext cx="3135770" cy="3785652"/>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1600" b="0" kern="100" spc="-100" dirty="0" smtClean="0">
                <a:solidFill>
                  <a:schemeClr val="tx2"/>
                </a:solidFill>
                <a:latin typeface="Bahnschrift Light" panose="020B0502040204020203" pitchFamily="34" charset="0"/>
                <a:ea typeface="Roboto" panose="02000000000000000000" pitchFamily="2" charset="0"/>
              </a:rPr>
              <a:t>Advantages compared to Fire Temperature RGB:</a:t>
            </a:r>
          </a:p>
          <a:p>
            <a:pPr marL="285750" indent="-285750">
              <a:buFont typeface="Arial" panose="020B0604020202020204" pitchFamily="34" charset="0"/>
              <a:buChar char="•"/>
            </a:pPr>
            <a:r>
              <a:rPr lang="en-GB" sz="1600" b="0" kern="100" spc="-100" dirty="0" smtClean="0">
                <a:solidFill>
                  <a:schemeClr val="tx2"/>
                </a:solidFill>
                <a:latin typeface="Bahnschrift Light" panose="020B0502040204020203" pitchFamily="34" charset="0"/>
                <a:ea typeface="Roboto" panose="02000000000000000000" pitchFamily="2" charset="0"/>
              </a:rPr>
              <a:t>Easier interpretation of background for better situational awareness</a:t>
            </a:r>
          </a:p>
          <a:p>
            <a:pPr marL="285750" indent="-285750">
              <a:buFont typeface="Arial" panose="020B0604020202020204" pitchFamily="34" charset="0"/>
              <a:buChar char="•"/>
            </a:pPr>
            <a:r>
              <a:rPr lang="en-GB" sz="1600" b="0" kern="100" spc="-100" dirty="0" smtClean="0">
                <a:solidFill>
                  <a:schemeClr val="tx2"/>
                </a:solidFill>
                <a:latin typeface="Bahnschrift Light" panose="020B0502040204020203" pitchFamily="34" charset="0"/>
                <a:ea typeface="Roboto" panose="02000000000000000000" pitchFamily="2" charset="0"/>
              </a:rPr>
              <a:t>Smoke is much more visible (wind direction!)</a:t>
            </a:r>
          </a:p>
          <a:p>
            <a:pPr marL="285750" indent="-285750">
              <a:buFont typeface="Arial" panose="020B0604020202020204" pitchFamily="34" charset="0"/>
              <a:buChar char="•"/>
            </a:pPr>
            <a:r>
              <a:rPr lang="en-GB" sz="1600" b="0" kern="100" spc="-100" dirty="0" smtClean="0">
                <a:solidFill>
                  <a:schemeClr val="tx2"/>
                </a:solidFill>
                <a:latin typeface="Bahnschrift Light" panose="020B0502040204020203" pitchFamily="34" charset="0"/>
                <a:ea typeface="Roboto" panose="02000000000000000000" pitchFamily="2" charset="0"/>
              </a:rPr>
              <a:t>Clouds are more visible and easier to interpret</a:t>
            </a:r>
          </a:p>
          <a:p>
            <a:pPr marL="285750" indent="-285750">
              <a:buFont typeface="Arial" panose="020B0604020202020204" pitchFamily="34" charset="0"/>
              <a:buChar char="•"/>
            </a:pPr>
            <a:r>
              <a:rPr lang="en-GB" sz="1600" b="0" kern="100" spc="-100" dirty="0" smtClean="0">
                <a:solidFill>
                  <a:schemeClr val="tx2"/>
                </a:solidFill>
                <a:latin typeface="Bahnschrift Light" panose="020B0502040204020203" pitchFamily="34" charset="0"/>
                <a:ea typeface="Roboto" panose="02000000000000000000" pitchFamily="2" charset="0"/>
              </a:rPr>
              <a:t>…</a:t>
            </a:r>
          </a:p>
          <a:p>
            <a:r>
              <a:rPr lang="en-GB" sz="1600" b="0" kern="100" spc="-100" dirty="0" smtClean="0">
                <a:solidFill>
                  <a:schemeClr val="tx2"/>
                </a:solidFill>
                <a:latin typeface="Bahnschrift Light" panose="020B0502040204020203" pitchFamily="34" charset="0"/>
                <a:ea typeface="Roboto" panose="02000000000000000000" pitchFamily="2" charset="0"/>
              </a:rPr>
              <a:t>Disadvantages:</a:t>
            </a:r>
          </a:p>
          <a:p>
            <a:pPr marL="285750" indent="-285750">
              <a:buFont typeface="Arial" panose="020B0604020202020204" pitchFamily="34" charset="0"/>
              <a:buChar char="•"/>
            </a:pPr>
            <a:r>
              <a:rPr lang="en-GB" sz="1600" b="0" kern="100" spc="-100" dirty="0" smtClean="0">
                <a:solidFill>
                  <a:schemeClr val="tx2"/>
                </a:solidFill>
                <a:latin typeface="Bahnschrift Light" panose="020B0502040204020203" pitchFamily="34" charset="0"/>
                <a:ea typeface="Roboto" panose="02000000000000000000" pitchFamily="2" charset="0"/>
              </a:rPr>
              <a:t>Requires solid fire mask for blending (integration of L2?)</a:t>
            </a:r>
          </a:p>
          <a:p>
            <a:pPr marL="285750" indent="-285750">
              <a:buFont typeface="Arial" panose="020B0604020202020204" pitchFamily="34" charset="0"/>
              <a:buChar char="•"/>
            </a:pPr>
            <a:r>
              <a:rPr lang="en-GB" sz="1600" b="0" kern="100" spc="-100" dirty="0" smtClean="0">
                <a:solidFill>
                  <a:schemeClr val="tx2"/>
                </a:solidFill>
                <a:latin typeface="Bahnschrift Light" panose="020B0502040204020203" pitchFamily="34" charset="0"/>
                <a:ea typeface="Roboto" panose="02000000000000000000" pitchFamily="2" charset="0"/>
              </a:rPr>
              <a:t>Burn scar age not interpretable</a:t>
            </a:r>
          </a:p>
          <a:p>
            <a:pPr marL="285750" indent="-285750">
              <a:buFont typeface="Arial" panose="020B0604020202020204" pitchFamily="34" charset="0"/>
              <a:buChar char="•"/>
            </a:pPr>
            <a:r>
              <a:rPr lang="en-GB" sz="1600" b="0" kern="100" spc="-100" dirty="0" smtClean="0">
                <a:solidFill>
                  <a:schemeClr val="tx2"/>
                </a:solidFill>
                <a:latin typeface="Bahnschrift Light" panose="020B0502040204020203" pitchFamily="34" charset="0"/>
                <a:ea typeface="Roboto" panose="02000000000000000000" pitchFamily="2" charset="0"/>
              </a:rPr>
              <a:t>…</a:t>
            </a:r>
          </a:p>
        </p:txBody>
      </p:sp>
    </p:spTree>
    <p:extLst>
      <p:ext uri="{BB962C8B-B14F-4D97-AF65-F5344CB8AC3E}">
        <p14:creationId xmlns:p14="http://schemas.microsoft.com/office/powerpoint/2010/main" val="38703674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r>
              <a:rPr lang="en-GB" dirty="0"/>
              <a:t>Application benefits FCI vs </a:t>
            </a:r>
            <a:r>
              <a:rPr lang="en-GB" dirty="0" smtClean="0"/>
              <a:t>SEVIRI – example 1 (Portugal fire)</a:t>
            </a:r>
            <a:endParaRPr lang="en-GB" dirty="0"/>
          </a:p>
        </p:txBody>
      </p:sp>
      <p:sp>
        <p:nvSpPr>
          <p:cNvPr id="6" name="Text Placeholder 2"/>
          <p:cNvSpPr>
            <a:spLocks noGrp="1"/>
          </p:cNvSpPr>
          <p:nvPr>
            <p:ph type="body" sz="quarter" idx="10"/>
          </p:nvPr>
        </p:nvSpPr>
        <p:spPr>
          <a:xfrm>
            <a:off x="564662" y="3075709"/>
            <a:ext cx="11627339" cy="3848740"/>
          </a:xfrm>
        </p:spPr>
        <p:txBody>
          <a:bodyPr>
            <a:noAutofit/>
          </a:bodyPr>
          <a:lstStyle/>
          <a:p>
            <a:pPr marL="0" indent="0">
              <a:buNone/>
            </a:pPr>
            <a:r>
              <a:rPr lang="en-GB" sz="2000" dirty="0" smtClean="0"/>
              <a:t>Focus on the advanced </a:t>
            </a:r>
            <a:r>
              <a:rPr lang="en-GB" sz="2000" dirty="0" smtClean="0">
                <a:solidFill>
                  <a:srgbClr val="00B050"/>
                </a:solidFill>
              </a:rPr>
              <a:t>spatial</a:t>
            </a:r>
            <a:r>
              <a:rPr lang="en-GB" sz="2000" dirty="0"/>
              <a:t> </a:t>
            </a:r>
            <a:r>
              <a:rPr lang="en-GB" sz="2000" dirty="0" smtClean="0"/>
              <a:t>and </a:t>
            </a:r>
            <a:r>
              <a:rPr lang="en-GB" sz="2000" dirty="0" smtClean="0">
                <a:solidFill>
                  <a:srgbClr val="00B050"/>
                </a:solidFill>
              </a:rPr>
              <a:t>spectral</a:t>
            </a:r>
            <a:r>
              <a:rPr lang="en-GB" sz="2000" dirty="0"/>
              <a:t> </a:t>
            </a:r>
            <a:r>
              <a:rPr lang="en-GB" sz="2000" dirty="0" smtClean="0"/>
              <a:t>resolution of FCI:</a:t>
            </a:r>
            <a:endParaRPr lang="en-GB" sz="1400" dirty="0"/>
          </a:p>
          <a:p>
            <a:pPr lvl="1"/>
            <a:r>
              <a:rPr lang="en-GB" sz="1200" dirty="0" smtClean="0">
                <a:solidFill>
                  <a:srgbClr val="00B050"/>
                </a:solidFill>
              </a:rPr>
              <a:t>Spatial resolution </a:t>
            </a:r>
            <a:r>
              <a:rPr lang="en-GB" sz="1200" dirty="0" smtClean="0"/>
              <a:t>benefits:</a:t>
            </a:r>
          </a:p>
          <a:p>
            <a:pPr lvl="2"/>
            <a:r>
              <a:rPr lang="en-GB" sz="1100" dirty="0" smtClean="0"/>
              <a:t>the shape of the fires, fire fronts and burn scars</a:t>
            </a:r>
          </a:p>
          <a:p>
            <a:pPr lvl="2"/>
            <a:r>
              <a:rPr lang="en-GB" sz="1100" dirty="0" smtClean="0"/>
              <a:t>detection of smallest fires</a:t>
            </a:r>
          </a:p>
          <a:p>
            <a:pPr lvl="1"/>
            <a:r>
              <a:rPr lang="en-GB" sz="1200" dirty="0" smtClean="0">
                <a:solidFill>
                  <a:srgbClr val="00B050"/>
                </a:solidFill>
              </a:rPr>
              <a:t>Spectral </a:t>
            </a:r>
            <a:r>
              <a:rPr lang="en-GB" sz="1200" dirty="0">
                <a:solidFill>
                  <a:srgbClr val="00B050"/>
                </a:solidFill>
              </a:rPr>
              <a:t>resolution </a:t>
            </a:r>
            <a:r>
              <a:rPr lang="en-GB" sz="1200" dirty="0" smtClean="0"/>
              <a:t>benefits: </a:t>
            </a:r>
          </a:p>
          <a:p>
            <a:pPr lvl="2"/>
            <a:r>
              <a:rPr lang="en-GB" sz="1100" dirty="0" smtClean="0"/>
              <a:t>information about the fire intensity (indication of most active fires, </a:t>
            </a:r>
            <a:r>
              <a:rPr lang="en-GB" sz="1100" dirty="0" err="1" smtClean="0"/>
              <a:t>ie</a:t>
            </a:r>
            <a:r>
              <a:rPr lang="en-GB" sz="1100" dirty="0" smtClean="0"/>
              <a:t> fire fronts) with additional NIR 2.25 channel –&gt; Fire Temperature RGB</a:t>
            </a:r>
          </a:p>
          <a:p>
            <a:pPr lvl="2"/>
            <a:r>
              <a:rPr lang="en-GB" sz="1100" dirty="0" smtClean="0"/>
              <a:t>better smoke detection through additional VIS0.4 and VIS0.5 channels -&gt; True Colour RGB</a:t>
            </a:r>
          </a:p>
          <a:p>
            <a:pPr marL="1125443" lvl="2" indent="0">
              <a:buNone/>
            </a:pPr>
            <a:endParaRPr lang="en-GB" sz="1100" dirty="0"/>
          </a:p>
          <a:p>
            <a:pPr marL="0" indent="0">
              <a:buNone/>
            </a:pPr>
            <a:endParaRPr lang="en-GB" sz="1400" dirty="0"/>
          </a:p>
        </p:txBody>
      </p:sp>
      <p:sp>
        <p:nvSpPr>
          <p:cNvPr id="7" name="Text Placeholder 2"/>
          <p:cNvSpPr txBox="1">
            <a:spLocks/>
          </p:cNvSpPr>
          <p:nvPr/>
        </p:nvSpPr>
        <p:spPr bwMode="auto">
          <a:xfrm>
            <a:off x="564662" y="832845"/>
            <a:ext cx="11470980" cy="21478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28254" indent="-328254" algn="l" rtl="0" eaLnBrk="1" fontAlgn="base" hangingPunct="1">
              <a:spcBef>
                <a:spcPct val="20000"/>
              </a:spcBef>
              <a:spcAft>
                <a:spcPct val="0"/>
              </a:spcAft>
              <a:buFont typeface="Arial" pitchFamily="34" charset="0"/>
              <a:buChar char="•"/>
              <a:defRPr sz="3200" spc="-100" baseline="0">
                <a:solidFill>
                  <a:schemeClr val="tx2"/>
                </a:solidFill>
                <a:latin typeface="+mn-lt"/>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2800" spc="-100" baseline="0">
                <a:solidFill>
                  <a:schemeClr val="tx2"/>
                </a:solidFill>
                <a:latin typeface="+mn-lt"/>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2400" spc="-100" baseline="0">
                <a:solidFill>
                  <a:schemeClr val="tx2"/>
                </a:solidFill>
                <a:latin typeface="+mn-lt"/>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000" spc="-100" baseline="0">
                <a:solidFill>
                  <a:schemeClr val="tx2"/>
                </a:solidFill>
                <a:latin typeface="+mn-lt"/>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1800" spc="-100" baseline="0">
                <a:solidFill>
                  <a:schemeClr val="tx2"/>
                </a:solidFill>
                <a:latin typeface="+mn-lt"/>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pPr marL="0" indent="0">
              <a:buNone/>
            </a:pPr>
            <a:r>
              <a:rPr lang="en-GB" sz="2800" kern="0" dirty="0" smtClean="0"/>
              <a:t>Scenario: </a:t>
            </a:r>
            <a:r>
              <a:rPr lang="en-GB" sz="2800" b="0" kern="0" dirty="0" smtClean="0"/>
              <a:t>You are </a:t>
            </a:r>
            <a:r>
              <a:rPr lang="en-GB" sz="2800" b="0" kern="0" dirty="0"/>
              <a:t>in-house developer/technician </a:t>
            </a:r>
            <a:r>
              <a:rPr lang="en-GB" sz="2800" b="0" kern="0" dirty="0" smtClean="0"/>
              <a:t>and you are assigned with two tasks. T1: Choose the most useful FCI channel for fire detection. T2: Choose one RGB you want to implement for your colleagues to use it in operational environment. You are provided with the imagery samples below. </a:t>
            </a:r>
            <a:endParaRPr lang="en-GB" sz="1400" b="0" kern="0" dirty="0" smtClean="0"/>
          </a:p>
          <a:p>
            <a:pPr marL="0" indent="0">
              <a:buFont typeface="Arial" pitchFamily="34" charset="0"/>
              <a:buNone/>
            </a:pPr>
            <a:endParaRPr lang="en-GB" sz="2000" b="0" kern="0" dirty="0"/>
          </a:p>
        </p:txBody>
      </p:sp>
    </p:spTree>
    <p:extLst>
      <p:ext uri="{BB962C8B-B14F-4D97-AF65-F5344CB8AC3E}">
        <p14:creationId xmlns:p14="http://schemas.microsoft.com/office/powerpoint/2010/main" val="3881187689"/>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1_Applications Template">
  <a:themeElements>
    <a:clrScheme name="EUMETSAT 2021 Colours">
      <a:dk1>
        <a:srgbClr val="FFFFFF"/>
      </a:dk1>
      <a:lt1>
        <a:srgbClr val="00205B"/>
      </a:lt1>
      <a:dk2>
        <a:srgbClr val="38484E"/>
      </a:dk2>
      <a:lt2>
        <a:srgbClr val="5B7F95"/>
      </a:lt2>
      <a:accent1>
        <a:srgbClr val="00B5E2"/>
      </a:accent1>
      <a:accent2>
        <a:srgbClr val="EAAA00"/>
      </a:accent2>
      <a:accent3>
        <a:srgbClr val="00B2A9"/>
      </a:accent3>
      <a:accent4>
        <a:srgbClr val="FE5000"/>
      </a:accent4>
      <a:accent5>
        <a:srgbClr val="7C7FAB"/>
      </a:accent5>
      <a:accent6>
        <a:srgbClr val="D6D2C4"/>
      </a:accent6>
      <a:hlink>
        <a:srgbClr val="C5B9AC"/>
      </a:hlink>
      <a:folHlink>
        <a:srgbClr val="968C83"/>
      </a:folHlink>
    </a:clrScheme>
    <a:fontScheme name="EUMETSAT">
      <a:majorFont>
        <a:latin typeface="Bahnschrift SemiLight"/>
        <a:ea typeface=""/>
        <a:cs typeface=""/>
      </a:majorFont>
      <a:minorFont>
        <a:latin typeface="Bahnschrif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spDef>
    <a:ln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lnDef>
    <a:txDef>
      <a:spPr>
        <a:noFill/>
      </a:spPr>
      <a:bodyPr wrap="none" rtlCol="0">
        <a:spAutoFit/>
      </a:bodyPr>
      <a:lstStyle>
        <a:defPPr>
          <a:defRPr sz="1600" b="0" kern="100" spc="-100" dirty="0" err="1" smtClean="0">
            <a:solidFill>
              <a:schemeClr val="tx2"/>
            </a:solidFill>
            <a:latin typeface="Bahnschrift Light" panose="020B0502040204020203" pitchFamily="34" charset="0"/>
            <a:ea typeface="Roboto" panose="02000000000000000000" pitchFamily="2" charset="0"/>
          </a:defRPr>
        </a:defPPr>
      </a:lstStyle>
    </a:txDef>
  </a:objectDefaults>
  <a:extraClrSchemeLst>
    <a:extraClrScheme>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clrMap bg1="lt1" tx1="dk1" bg2="lt2" tx2="dk2" accent1="accent1" accent2="accent2" accent3="accent3" accent4="accent4" accent5="accent5" accent6="accent6" hlink="hlink" folHlink="folHlink"/>
    </a:extraClrScheme>
    <a:extraClrScheme>
      <a:clrScheme name="1_EUM_template_v03 2">
        <a:dk1>
          <a:srgbClr val="002569"/>
        </a:dk1>
        <a:lt1>
          <a:srgbClr val="FFFFFF"/>
        </a:lt1>
        <a:dk2>
          <a:srgbClr val="002569"/>
        </a:dk2>
        <a:lt2>
          <a:srgbClr val="5F758D"/>
        </a:lt2>
        <a:accent1>
          <a:srgbClr val="F6D0A9"/>
        </a:accent1>
        <a:accent2>
          <a:srgbClr val="EBCAE3"/>
        </a:accent2>
        <a:accent3>
          <a:srgbClr val="FFFFFF"/>
        </a:accent3>
        <a:accent4>
          <a:srgbClr val="001E59"/>
        </a:accent4>
        <a:accent5>
          <a:srgbClr val="FAE4D1"/>
        </a:accent5>
        <a:accent6>
          <a:srgbClr val="D5B7CE"/>
        </a:accent6>
        <a:hlink>
          <a:srgbClr val="4E2029"/>
        </a:hlink>
        <a:folHlink>
          <a:srgbClr val="423B69"/>
        </a:folHlink>
      </a:clrScheme>
      <a:clrMap bg1="lt1" tx1="dk1" bg2="lt2" tx2="dk2" accent1="accent1" accent2="accent2" accent3="accent3" accent4="accent4" accent5="accent5" accent6="accent6" hlink="hlink" folHlink="folHlink"/>
    </a:extraClrScheme>
    <a:extraClrScheme>
      <a:clrScheme name="1_EUM_template_v03 3">
        <a:dk1>
          <a:srgbClr val="002569"/>
        </a:dk1>
        <a:lt1>
          <a:srgbClr val="FFFFFF"/>
        </a:lt1>
        <a:dk2>
          <a:srgbClr val="002569"/>
        </a:dk2>
        <a:lt2>
          <a:srgbClr val="5F758D"/>
        </a:lt2>
        <a:accent1>
          <a:srgbClr val="5B97B1"/>
        </a:accent1>
        <a:accent2>
          <a:srgbClr val="F39600"/>
        </a:accent2>
        <a:accent3>
          <a:srgbClr val="FFFFFF"/>
        </a:accent3>
        <a:accent4>
          <a:srgbClr val="001E59"/>
        </a:accent4>
        <a:accent5>
          <a:srgbClr val="B5C9D5"/>
        </a:accent5>
        <a:accent6>
          <a:srgbClr val="DC8700"/>
        </a:accent6>
        <a:hlink>
          <a:srgbClr val="FFE4AE"/>
        </a:hlink>
        <a:folHlink>
          <a:srgbClr val="002A3D"/>
        </a:folHlink>
      </a:clrScheme>
      <a:clrMap bg1="lt1" tx1="dk1" bg2="lt2" tx2="dk2" accent1="accent1" accent2="accent2" accent3="accent3" accent4="accent4" accent5="accent5" accent6="accent6" hlink="hlink" folHlink="folHlink"/>
    </a:extraClrScheme>
    <a:extraClrScheme>
      <a:clrScheme name="1_EUM_template_v03 4">
        <a:dk1>
          <a:srgbClr val="002569"/>
        </a:dk1>
        <a:lt1>
          <a:srgbClr val="FFFFFF"/>
        </a:lt1>
        <a:dk2>
          <a:srgbClr val="002569"/>
        </a:dk2>
        <a:lt2>
          <a:srgbClr val="5F758D"/>
        </a:lt2>
        <a:accent1>
          <a:srgbClr val="003F80"/>
        </a:accent1>
        <a:accent2>
          <a:srgbClr val="BDD7EE"/>
        </a:accent2>
        <a:accent3>
          <a:srgbClr val="FFFFFF"/>
        </a:accent3>
        <a:accent4>
          <a:srgbClr val="001E59"/>
        </a:accent4>
        <a:accent5>
          <a:srgbClr val="AAAFC0"/>
        </a:accent5>
        <a:accent6>
          <a:srgbClr val="ABC3D8"/>
        </a:accent6>
        <a:hlink>
          <a:srgbClr val="FFD350"/>
        </a:hlink>
        <a:folHlink>
          <a:srgbClr val="EB6F3F"/>
        </a:folHlink>
      </a:clrScheme>
      <a:clrMap bg1="lt1" tx1="dk1" bg2="lt2" tx2="dk2" accent1="accent1" accent2="accent2" accent3="accent3" accent4="accent4" accent5="accent5" accent6="accent6" hlink="hlink" folHlink="folHlink"/>
    </a:extraClrScheme>
    <a:extraClrScheme>
      <a:clrScheme name="1_EUM_template_v03 5">
        <a:dk1>
          <a:srgbClr val="002569"/>
        </a:dk1>
        <a:lt1>
          <a:srgbClr val="FFFFFF"/>
        </a:lt1>
        <a:dk2>
          <a:srgbClr val="002569"/>
        </a:dk2>
        <a:lt2>
          <a:srgbClr val="5F758D"/>
        </a:lt2>
        <a:accent1>
          <a:srgbClr val="C75B12"/>
        </a:accent1>
        <a:accent2>
          <a:srgbClr val="003359"/>
        </a:accent2>
        <a:accent3>
          <a:srgbClr val="FFFFFF"/>
        </a:accent3>
        <a:accent4>
          <a:srgbClr val="001E59"/>
        </a:accent4>
        <a:accent5>
          <a:srgbClr val="E0B5AA"/>
        </a:accent5>
        <a:accent6>
          <a:srgbClr val="002D50"/>
        </a:accent6>
        <a:hlink>
          <a:srgbClr val="92A2BD"/>
        </a:hlink>
        <a:folHlink>
          <a:srgbClr val="C7B37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 Landscape Template (Applications)" id="{D785BFDD-2E5B-4C55-920E-06CEA1B1407C}" vid="{68D8182D-4241-4F8F-9547-816F8DFF900F}"/>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 Landscape Template (Applications) (1)</Template>
  <TotalTime>6374</TotalTime>
  <Words>1994</Words>
  <Application>Microsoft Office PowerPoint</Application>
  <PresentationFormat>Widescreen</PresentationFormat>
  <Paragraphs>347</Paragraphs>
  <Slides>31</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31</vt:i4>
      </vt:variant>
    </vt:vector>
  </HeadingPairs>
  <TitlesOfParts>
    <vt:vector size="45" baseType="lpstr">
      <vt:lpstr>Arial</vt:lpstr>
      <vt:lpstr>Bahnschrift Light</vt:lpstr>
      <vt:lpstr>Bahnschrift SemiLight</vt:lpstr>
      <vt:lpstr>Calibri</vt:lpstr>
      <vt:lpstr>Calibri Light</vt:lpstr>
      <vt:lpstr>Century Gothic</vt:lpstr>
      <vt:lpstr>Helvetica</vt:lpstr>
      <vt:lpstr>Roboto</vt:lpstr>
      <vt:lpstr>Roboto Light</vt:lpstr>
      <vt:lpstr>Roboto Medium</vt:lpstr>
      <vt:lpstr>Tahoma</vt:lpstr>
      <vt:lpstr>Times New Roman</vt:lpstr>
      <vt:lpstr>Wingdings</vt:lpstr>
      <vt:lpstr>1_Applications Template</vt:lpstr>
      <vt:lpstr>PowerPoint Presentation</vt:lpstr>
      <vt:lpstr>Fire detection  </vt:lpstr>
      <vt:lpstr>Flexible Combined Imager - Overview</vt:lpstr>
      <vt:lpstr>FCI – Overview – A big step forward!</vt:lpstr>
      <vt:lpstr>In another words</vt:lpstr>
      <vt:lpstr>Fire (blackbody) Radiation</vt:lpstr>
      <vt:lpstr>Fire RGB Visualisation Techniques: Fire Temperature RGB</vt:lpstr>
      <vt:lpstr>Fire RGB Visualisation Techniques: True Color + Fire Temp</vt:lpstr>
      <vt:lpstr>Application benefits FCI vs SEVIRI – example 1 (Portugal fire)</vt:lpstr>
      <vt:lpstr>PowerPoint Presentation</vt:lpstr>
      <vt:lpstr>PowerPoint Presentation</vt:lpstr>
      <vt:lpstr>PowerPoint Presentation</vt:lpstr>
      <vt:lpstr>PowerPoint Presentation</vt:lpstr>
      <vt:lpstr>PowerPoint Presentation</vt:lpstr>
      <vt:lpstr>Application benefits FCI vs SEVIRI – example 3 (Portugal aerial firefight)</vt:lpstr>
      <vt:lpstr>PowerPoint Presentation</vt:lpstr>
      <vt:lpstr>Application benefits FCI vs SEVIRI – example 4 (Botswana fire front)</vt:lpstr>
      <vt:lpstr>PowerPoint Presentation</vt:lpstr>
      <vt:lpstr>Application benefits FCI vs SEVIRI – example 7 (Tenerife fire alert)</vt:lpstr>
      <vt:lpstr>PowerPoint Presentation</vt:lpstr>
      <vt:lpstr>PowerPoint Presentation</vt:lpstr>
      <vt:lpstr>PowerPoint Presentation</vt:lpstr>
      <vt:lpstr>PowerPoint Presentation</vt:lpstr>
      <vt:lpstr>PowerPoint Presentation</vt:lpstr>
      <vt:lpstr>Application benefits FCI vs SEVIRI – example 8 (Botswana RGB lecture)</vt:lpstr>
      <vt:lpstr>PowerPoint Presentation</vt:lpstr>
      <vt:lpstr>PowerPoint Presentation</vt:lpstr>
      <vt:lpstr>PowerPoint Presentation</vt:lpstr>
      <vt:lpstr>PowerPoint Presentation</vt:lpstr>
      <vt:lpstr>PowerPoint Presentation</vt:lpstr>
      <vt:lpstr>PowerPoint Presentation</vt:lpstr>
    </vt:vector>
  </TitlesOfParts>
  <Company>EUMETSAT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Ivan Smiljanic</dc:creator>
  <cp:lastModifiedBy>Ivan Smiljanic</cp:lastModifiedBy>
  <cp:revision>102</cp:revision>
  <cp:lastPrinted>2006-03-06T14:11:17Z</cp:lastPrinted>
  <dcterms:created xsi:type="dcterms:W3CDTF">2022-11-07T16:13:56Z</dcterms:created>
  <dcterms:modified xsi:type="dcterms:W3CDTF">2024-02-23T11:07:30Z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M_DOCNUM">
    <vt:lpwstr>1250538</vt:lpwstr>
  </property>
  <property fmtid="{D5CDD505-2E9C-101B-9397-08002B2CF9AE}" pid="3" name="DM_DOCNAME">
    <vt:lpwstr>Presentation Landscape Template (Applications)</vt:lpwstr>
  </property>
  <property fmtid="{D5CDD505-2E9C-101B-9397-08002B2CF9AE}" pid="4" name="DM_AUTHOR">
    <vt:lpwstr>Anne-Flore Laloe</vt:lpwstr>
  </property>
  <property fmtid="{D5CDD505-2E9C-101B-9397-08002B2CF9AE}" pid="5" name="DM_E_DOC_NO">
    <vt:lpwstr>EUM/IM/TEM/21/1250538</vt:lpwstr>
  </property>
  <property fmtid="{D5CDD505-2E9C-101B-9397-08002B2CF9AE}" pid="6" name="DM_E_VER_NO">
    <vt:lpwstr>1B</vt:lpwstr>
  </property>
  <property fmtid="{D5CDD505-2E9C-101B-9397-08002B2CF9AE}" pid="7" name="DM_E_ISS_DATE">
    <vt:lpwstr>28 March 2022</vt:lpwstr>
  </property>
  <property fmtid="{D5CDD505-2E9C-101B-9397-08002B2CF9AE}" pid="8" name="DM_E_FROM_PERS2">
    <vt:lpwstr/>
  </property>
  <property fmtid="{D5CDD505-2E9C-101B-9397-08002B2CF9AE}" pid="9" name="DM_E_CONFID">
    <vt:lpwstr/>
  </property>
  <property fmtid="{D5CDD505-2E9C-101B-9397-08002B2CF9AE}" pid="10" name="DM_E_WBS_CODE">
    <vt:lpwstr/>
  </property>
  <property fmtid="{D5CDD505-2E9C-101B-9397-08002B2CF9AE}" pid="11" name="DM_E_DISTRIB">
    <vt:lpwstr/>
  </property>
  <property fmtid="{D5CDD505-2E9C-101B-9397-08002B2CF9AE}" pid="12" name="DIGITAL_SIGNATURE">
    <vt:lpwstr/>
  </property>
</Properties>
</file>