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711" r:id="rId1"/>
  </p:sldMasterIdLst>
  <p:notesMasterIdLst>
    <p:notesMasterId r:id="rId42"/>
  </p:notesMasterIdLst>
  <p:handoutMasterIdLst>
    <p:handoutMasterId r:id="rId43"/>
  </p:handoutMasterIdLst>
  <p:sldIdLst>
    <p:sldId id="610" r:id="rId2"/>
    <p:sldId id="834" r:id="rId3"/>
    <p:sldId id="832" r:id="rId4"/>
    <p:sldId id="776" r:id="rId5"/>
    <p:sldId id="843" r:id="rId6"/>
    <p:sldId id="844" r:id="rId7"/>
    <p:sldId id="835" r:id="rId8"/>
    <p:sldId id="826" r:id="rId9"/>
    <p:sldId id="833" r:id="rId10"/>
    <p:sldId id="836" r:id="rId11"/>
    <p:sldId id="837" r:id="rId12"/>
    <p:sldId id="838" r:id="rId13"/>
    <p:sldId id="839" r:id="rId14"/>
    <p:sldId id="681" r:id="rId15"/>
    <p:sldId id="827" r:id="rId16"/>
    <p:sldId id="790" r:id="rId17"/>
    <p:sldId id="791" r:id="rId18"/>
    <p:sldId id="793" r:id="rId19"/>
    <p:sldId id="794" r:id="rId20"/>
    <p:sldId id="795" r:id="rId21"/>
    <p:sldId id="796" r:id="rId22"/>
    <p:sldId id="797" r:id="rId23"/>
    <p:sldId id="798" r:id="rId24"/>
    <p:sldId id="799" r:id="rId25"/>
    <p:sldId id="800" r:id="rId26"/>
    <p:sldId id="801" r:id="rId27"/>
    <p:sldId id="802" r:id="rId28"/>
    <p:sldId id="804" r:id="rId29"/>
    <p:sldId id="803" r:id="rId30"/>
    <p:sldId id="807" r:id="rId31"/>
    <p:sldId id="806" r:id="rId32"/>
    <p:sldId id="808" r:id="rId33"/>
    <p:sldId id="809" r:id="rId34"/>
    <p:sldId id="819" r:id="rId35"/>
    <p:sldId id="820" r:id="rId36"/>
    <p:sldId id="821" r:id="rId37"/>
    <p:sldId id="822" r:id="rId38"/>
    <p:sldId id="823" r:id="rId39"/>
    <p:sldId id="824" r:id="rId40"/>
    <p:sldId id="825" r:id="rId41"/>
  </p:sldIdLst>
  <p:sldSz cx="12192000" cy="6858000"/>
  <p:notesSz cx="9931400" cy="143637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C5B9AC"/>
    <a:srgbClr val="00205B"/>
    <a:srgbClr val="D6D2C4"/>
    <a:srgbClr val="E8E8E8"/>
    <a:srgbClr val="E0E0E0"/>
    <a:srgbClr val="F1F1F1"/>
    <a:srgbClr val="00B5E2"/>
    <a:srgbClr val="FE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299" autoAdjust="0"/>
  </p:normalViewPr>
  <p:slideViewPr>
    <p:cSldViewPr snapToGrid="0">
      <p:cViewPr varScale="1">
        <p:scale>
          <a:sx n="185" d="100"/>
          <a:sy n="185" d="100"/>
        </p:scale>
        <p:origin x="57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8A2FA6-B145-440A-94AF-C072EABBE306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6CE629-4FDD-4271-8B71-ABFEEED920F2}">
      <dgm:prSet phldrT="[Text]"/>
      <dgm:spPr/>
      <dgm:t>
        <a:bodyPr/>
        <a:lstStyle/>
        <a:p>
          <a:r>
            <a:rPr lang="en-US" b="1" dirty="0" smtClean="0"/>
            <a:t>Spatial</a:t>
          </a:r>
          <a:endParaRPr lang="en-US" b="1" dirty="0"/>
        </a:p>
      </dgm:t>
    </dgm:pt>
    <dgm:pt modelId="{C45594BC-B9E9-4064-A9E7-A7E8B292D43C}" type="parTrans" cxnId="{EDDCD3A0-EC59-4EE1-AF5B-5AD81B4FE85C}">
      <dgm:prSet/>
      <dgm:spPr/>
      <dgm:t>
        <a:bodyPr/>
        <a:lstStyle/>
        <a:p>
          <a:endParaRPr lang="en-US"/>
        </a:p>
      </dgm:t>
    </dgm:pt>
    <dgm:pt modelId="{CFEC621A-EE81-4850-AF63-75A8988E0DC3}" type="sibTrans" cxnId="{EDDCD3A0-EC59-4EE1-AF5B-5AD81B4FE85C}">
      <dgm:prSet/>
      <dgm:spPr/>
      <dgm:t>
        <a:bodyPr/>
        <a:lstStyle/>
        <a:p>
          <a:endParaRPr lang="en-US"/>
        </a:p>
      </dgm:t>
    </dgm:pt>
    <dgm:pt modelId="{F3F2759E-8857-423D-BB5B-CAB0C619A7A8}">
      <dgm:prSet phldrT="[Text]"/>
      <dgm:spPr/>
      <dgm:t>
        <a:bodyPr/>
        <a:lstStyle/>
        <a:p>
          <a:r>
            <a:rPr lang="en-US" b="1" dirty="0" smtClean="0"/>
            <a:t>Temporal</a:t>
          </a:r>
          <a:endParaRPr lang="en-US" b="1" dirty="0"/>
        </a:p>
      </dgm:t>
    </dgm:pt>
    <dgm:pt modelId="{A2526F37-1C29-4370-A447-A3E9FE4EB29E}" type="parTrans" cxnId="{26EC67B1-A557-4BAD-8BAC-3DAC5D26589B}">
      <dgm:prSet/>
      <dgm:spPr/>
      <dgm:t>
        <a:bodyPr/>
        <a:lstStyle/>
        <a:p>
          <a:endParaRPr lang="en-US"/>
        </a:p>
      </dgm:t>
    </dgm:pt>
    <dgm:pt modelId="{9BB224EA-0069-4BCF-824C-14332A0D7209}" type="sibTrans" cxnId="{26EC67B1-A557-4BAD-8BAC-3DAC5D26589B}">
      <dgm:prSet/>
      <dgm:spPr/>
      <dgm:t>
        <a:bodyPr/>
        <a:lstStyle/>
        <a:p>
          <a:endParaRPr lang="en-US"/>
        </a:p>
      </dgm:t>
    </dgm:pt>
    <dgm:pt modelId="{8175B3F3-0360-4C0F-AC32-B5A9876C8388}">
      <dgm:prSet phldrT="[Text]"/>
      <dgm:spPr/>
      <dgm:t>
        <a:bodyPr/>
        <a:lstStyle/>
        <a:p>
          <a:r>
            <a:rPr lang="en-US" b="1" dirty="0" smtClean="0"/>
            <a:t>Spectral</a:t>
          </a:r>
          <a:endParaRPr lang="en-US" b="1" dirty="0"/>
        </a:p>
      </dgm:t>
    </dgm:pt>
    <dgm:pt modelId="{99BF6690-FDAA-482A-B10C-8BA1B120E537}" type="parTrans" cxnId="{385B5E85-DFDA-4C84-A824-629785AD61D5}">
      <dgm:prSet/>
      <dgm:spPr/>
      <dgm:t>
        <a:bodyPr/>
        <a:lstStyle/>
        <a:p>
          <a:endParaRPr lang="en-US"/>
        </a:p>
      </dgm:t>
    </dgm:pt>
    <dgm:pt modelId="{9D6C4445-C351-476D-873B-C14641A8F220}" type="sibTrans" cxnId="{385B5E85-DFDA-4C84-A824-629785AD61D5}">
      <dgm:prSet/>
      <dgm:spPr/>
      <dgm:t>
        <a:bodyPr/>
        <a:lstStyle/>
        <a:p>
          <a:endParaRPr lang="en-US"/>
        </a:p>
      </dgm:t>
    </dgm:pt>
    <dgm:pt modelId="{4BD88EEF-DFC8-48AD-9B80-91D223013B7B}">
      <dgm:prSet phldrT="[Text]"/>
      <dgm:spPr/>
      <dgm:t>
        <a:bodyPr/>
        <a:lstStyle/>
        <a:p>
          <a:r>
            <a:rPr lang="en-US" b="1" dirty="0" smtClean="0"/>
            <a:t>Radiometric</a:t>
          </a:r>
          <a:endParaRPr lang="en-US" b="1" dirty="0"/>
        </a:p>
      </dgm:t>
    </dgm:pt>
    <dgm:pt modelId="{E20A5FCC-43BD-4072-AD1D-4D221394E306}" type="parTrans" cxnId="{6D907B4E-4EE2-4D4E-B73D-296BB1D659E0}">
      <dgm:prSet/>
      <dgm:spPr/>
      <dgm:t>
        <a:bodyPr/>
        <a:lstStyle/>
        <a:p>
          <a:endParaRPr lang="en-US"/>
        </a:p>
      </dgm:t>
    </dgm:pt>
    <dgm:pt modelId="{819BA94A-3968-458C-90C4-EDA13B42B674}" type="sibTrans" cxnId="{6D907B4E-4EE2-4D4E-B73D-296BB1D659E0}">
      <dgm:prSet/>
      <dgm:spPr/>
      <dgm:t>
        <a:bodyPr/>
        <a:lstStyle/>
        <a:p>
          <a:endParaRPr lang="en-US"/>
        </a:p>
      </dgm:t>
    </dgm:pt>
    <dgm:pt modelId="{95F56F4A-3FE8-4234-9F94-61ADF7066BB0}" type="pres">
      <dgm:prSet presAssocID="{3C8A2FA6-B145-440A-94AF-C072EABBE30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C362C4-361C-43FE-A23E-9BC780A9C2F4}" type="pres">
      <dgm:prSet presAssocID="{C86CE629-4FDD-4271-8B71-ABFEEED920F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8487DB-6016-4CBF-AAAB-198EF05F0FDD}" type="pres">
      <dgm:prSet presAssocID="{CFEC621A-EE81-4850-AF63-75A8988E0DC3}" presName="sibTrans" presStyleCnt="0"/>
      <dgm:spPr/>
    </dgm:pt>
    <dgm:pt modelId="{D0392EF7-A130-4A1A-B08C-B4036176DD3A}" type="pres">
      <dgm:prSet presAssocID="{F3F2759E-8857-423D-BB5B-CAB0C619A7A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C36B5A-85A1-466B-A841-FCD1ADA01668}" type="pres">
      <dgm:prSet presAssocID="{9BB224EA-0069-4BCF-824C-14332A0D7209}" presName="sibTrans" presStyleCnt="0"/>
      <dgm:spPr/>
    </dgm:pt>
    <dgm:pt modelId="{54DDC632-0C91-4E2F-9027-764429F83870}" type="pres">
      <dgm:prSet presAssocID="{8175B3F3-0360-4C0F-AC32-B5A9876C838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C35AC3-58C9-4AE2-9C94-F0CBE0F10225}" type="pres">
      <dgm:prSet presAssocID="{9D6C4445-C351-476D-873B-C14641A8F220}" presName="sibTrans" presStyleCnt="0"/>
      <dgm:spPr/>
    </dgm:pt>
    <dgm:pt modelId="{14874605-4546-40A8-91F3-230FE3D7E3E1}" type="pres">
      <dgm:prSet presAssocID="{4BD88EEF-DFC8-48AD-9B80-91D223013B7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EC67B1-A557-4BAD-8BAC-3DAC5D26589B}" srcId="{3C8A2FA6-B145-440A-94AF-C072EABBE306}" destId="{F3F2759E-8857-423D-BB5B-CAB0C619A7A8}" srcOrd="1" destOrd="0" parTransId="{A2526F37-1C29-4370-A447-A3E9FE4EB29E}" sibTransId="{9BB224EA-0069-4BCF-824C-14332A0D7209}"/>
    <dgm:cxn modelId="{F0068219-6F22-496E-9043-8C9E6408FFDE}" type="presOf" srcId="{4BD88EEF-DFC8-48AD-9B80-91D223013B7B}" destId="{14874605-4546-40A8-91F3-230FE3D7E3E1}" srcOrd="0" destOrd="0" presId="urn:microsoft.com/office/officeart/2005/8/layout/default"/>
    <dgm:cxn modelId="{EDDCD3A0-EC59-4EE1-AF5B-5AD81B4FE85C}" srcId="{3C8A2FA6-B145-440A-94AF-C072EABBE306}" destId="{C86CE629-4FDD-4271-8B71-ABFEEED920F2}" srcOrd="0" destOrd="0" parTransId="{C45594BC-B9E9-4064-A9E7-A7E8B292D43C}" sibTransId="{CFEC621A-EE81-4850-AF63-75A8988E0DC3}"/>
    <dgm:cxn modelId="{D6742DDD-9660-4227-92C9-30F1DC99609E}" type="presOf" srcId="{F3F2759E-8857-423D-BB5B-CAB0C619A7A8}" destId="{D0392EF7-A130-4A1A-B08C-B4036176DD3A}" srcOrd="0" destOrd="0" presId="urn:microsoft.com/office/officeart/2005/8/layout/default"/>
    <dgm:cxn modelId="{385B5E85-DFDA-4C84-A824-629785AD61D5}" srcId="{3C8A2FA6-B145-440A-94AF-C072EABBE306}" destId="{8175B3F3-0360-4C0F-AC32-B5A9876C8388}" srcOrd="2" destOrd="0" parTransId="{99BF6690-FDAA-482A-B10C-8BA1B120E537}" sibTransId="{9D6C4445-C351-476D-873B-C14641A8F220}"/>
    <dgm:cxn modelId="{D274DE1B-18E0-4CBA-8EA0-295C7160ECEF}" type="presOf" srcId="{3C8A2FA6-B145-440A-94AF-C072EABBE306}" destId="{95F56F4A-3FE8-4234-9F94-61ADF7066BB0}" srcOrd="0" destOrd="0" presId="urn:microsoft.com/office/officeart/2005/8/layout/default"/>
    <dgm:cxn modelId="{0B153D4A-B231-4D1B-B067-9DF498504044}" type="presOf" srcId="{8175B3F3-0360-4C0F-AC32-B5A9876C8388}" destId="{54DDC632-0C91-4E2F-9027-764429F83870}" srcOrd="0" destOrd="0" presId="urn:microsoft.com/office/officeart/2005/8/layout/default"/>
    <dgm:cxn modelId="{6D907B4E-4EE2-4D4E-B73D-296BB1D659E0}" srcId="{3C8A2FA6-B145-440A-94AF-C072EABBE306}" destId="{4BD88EEF-DFC8-48AD-9B80-91D223013B7B}" srcOrd="3" destOrd="0" parTransId="{E20A5FCC-43BD-4072-AD1D-4D221394E306}" sibTransId="{819BA94A-3968-458C-90C4-EDA13B42B674}"/>
    <dgm:cxn modelId="{1052EF7D-FEB8-4533-AD5A-56FB580D6AE2}" type="presOf" srcId="{C86CE629-4FDD-4271-8B71-ABFEEED920F2}" destId="{9CC362C4-361C-43FE-A23E-9BC780A9C2F4}" srcOrd="0" destOrd="0" presId="urn:microsoft.com/office/officeart/2005/8/layout/default"/>
    <dgm:cxn modelId="{337449B9-4754-48ED-BBBC-C5FC2862CA00}" type="presParOf" srcId="{95F56F4A-3FE8-4234-9F94-61ADF7066BB0}" destId="{9CC362C4-361C-43FE-A23E-9BC780A9C2F4}" srcOrd="0" destOrd="0" presId="urn:microsoft.com/office/officeart/2005/8/layout/default"/>
    <dgm:cxn modelId="{8E8678AB-AE44-45CD-B383-DA7F23666209}" type="presParOf" srcId="{95F56F4A-3FE8-4234-9F94-61ADF7066BB0}" destId="{638487DB-6016-4CBF-AAAB-198EF05F0FDD}" srcOrd="1" destOrd="0" presId="urn:microsoft.com/office/officeart/2005/8/layout/default"/>
    <dgm:cxn modelId="{E1D0675F-9A9B-426A-8636-F4E4C2E4BEC5}" type="presParOf" srcId="{95F56F4A-3FE8-4234-9F94-61ADF7066BB0}" destId="{D0392EF7-A130-4A1A-B08C-B4036176DD3A}" srcOrd="2" destOrd="0" presId="urn:microsoft.com/office/officeart/2005/8/layout/default"/>
    <dgm:cxn modelId="{9C97E54C-36FC-4883-9698-38FF013D9F8D}" type="presParOf" srcId="{95F56F4A-3FE8-4234-9F94-61ADF7066BB0}" destId="{F5C36B5A-85A1-466B-A841-FCD1ADA01668}" srcOrd="3" destOrd="0" presId="urn:microsoft.com/office/officeart/2005/8/layout/default"/>
    <dgm:cxn modelId="{470486AA-F8B9-4A81-9B40-B39AEA400885}" type="presParOf" srcId="{95F56F4A-3FE8-4234-9F94-61ADF7066BB0}" destId="{54DDC632-0C91-4E2F-9027-764429F83870}" srcOrd="4" destOrd="0" presId="urn:microsoft.com/office/officeart/2005/8/layout/default"/>
    <dgm:cxn modelId="{FF3C092B-FD8E-4AB8-AF0D-571021A7EDD1}" type="presParOf" srcId="{95F56F4A-3FE8-4234-9F94-61ADF7066BB0}" destId="{26C35AC3-58C9-4AE2-9C94-F0CBE0F10225}" srcOrd="5" destOrd="0" presId="urn:microsoft.com/office/officeart/2005/8/layout/default"/>
    <dgm:cxn modelId="{A2D47EBA-7256-457C-9FA1-A77CE0E6424B}" type="presParOf" srcId="{95F56F4A-3FE8-4234-9F94-61ADF7066BB0}" destId="{14874605-4546-40A8-91F3-230FE3D7E3E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362C4-361C-43FE-A23E-9BC780A9C2F4}">
      <dsp:nvSpPr>
        <dsp:cNvPr id="0" name=""/>
        <dsp:cNvSpPr/>
      </dsp:nvSpPr>
      <dsp:spPr>
        <a:xfrm>
          <a:off x="676" y="274980"/>
          <a:ext cx="2637877" cy="15827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Spatial</a:t>
          </a:r>
          <a:endParaRPr lang="en-US" sz="3100" b="1" kern="1200" dirty="0"/>
        </a:p>
      </dsp:txBody>
      <dsp:txXfrm>
        <a:off x="676" y="274980"/>
        <a:ext cx="2637877" cy="1582726"/>
      </dsp:txXfrm>
    </dsp:sp>
    <dsp:sp modelId="{D0392EF7-A130-4A1A-B08C-B4036176DD3A}">
      <dsp:nvSpPr>
        <dsp:cNvPr id="0" name=""/>
        <dsp:cNvSpPr/>
      </dsp:nvSpPr>
      <dsp:spPr>
        <a:xfrm>
          <a:off x="2902341" y="274980"/>
          <a:ext cx="2637877" cy="158272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Temporal</a:t>
          </a:r>
          <a:endParaRPr lang="en-US" sz="3100" b="1" kern="1200" dirty="0"/>
        </a:p>
      </dsp:txBody>
      <dsp:txXfrm>
        <a:off x="2902341" y="274980"/>
        <a:ext cx="2637877" cy="1582726"/>
      </dsp:txXfrm>
    </dsp:sp>
    <dsp:sp modelId="{54DDC632-0C91-4E2F-9027-764429F83870}">
      <dsp:nvSpPr>
        <dsp:cNvPr id="0" name=""/>
        <dsp:cNvSpPr/>
      </dsp:nvSpPr>
      <dsp:spPr>
        <a:xfrm>
          <a:off x="676" y="2121494"/>
          <a:ext cx="2637877" cy="158272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Spectral</a:t>
          </a:r>
          <a:endParaRPr lang="en-US" sz="3100" b="1" kern="1200" dirty="0"/>
        </a:p>
      </dsp:txBody>
      <dsp:txXfrm>
        <a:off x="676" y="2121494"/>
        <a:ext cx="2637877" cy="1582726"/>
      </dsp:txXfrm>
    </dsp:sp>
    <dsp:sp modelId="{14874605-4546-40A8-91F3-230FE3D7E3E1}">
      <dsp:nvSpPr>
        <dsp:cNvPr id="0" name=""/>
        <dsp:cNvSpPr/>
      </dsp:nvSpPr>
      <dsp:spPr>
        <a:xfrm>
          <a:off x="2902341" y="2121494"/>
          <a:ext cx="2637877" cy="158272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Radiometric</a:t>
          </a:r>
          <a:endParaRPr lang="en-US" sz="3100" b="1" kern="1200" dirty="0"/>
        </a:p>
      </dsp:txBody>
      <dsp:txXfrm>
        <a:off x="2902341" y="2121494"/>
        <a:ext cx="2637877" cy="158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9BF608B5-EAE5-4394-A4A1-BC9DFDA990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1D1A7D0-5C13-44D2-83D4-756349DCB8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335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defTabSz="13335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defTabSz="13335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defTabSz="13335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defTabSz="13335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13335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13335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13335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13335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fld id="{2AC90FA9-3DE3-409A-AC1D-6673FD0E0F59}" type="slidenum">
              <a:rPr lang="de-DE" altLang="en-US" sz="1700" b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de-DE" altLang="en-US" sz="1700" b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slide template 2 of 2 with presentation title/information on the right. Please choose between slide 1 or 2 for the title slide and delete the other.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49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 Side</a:t>
            </a:r>
            <a:r>
              <a:rPr lang="en-GB" baseline="0" dirty="0" smtClean="0"/>
              <a:t> view on the storm (that is sometimes doable J)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70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1209675"/>
            <a:ext cx="9466262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>
            <a:off x="36513" y="1154113"/>
            <a:ext cx="3306762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0"/>
            <a:ext cx="121920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65685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44463" y="-7938"/>
            <a:ext cx="11903075" cy="646113"/>
          </a:xfrm>
          <a:prstGeom prst="rect">
            <a:avLst/>
          </a:prstGeom>
          <a:solidFill>
            <a:srgbClr val="D6D2C4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 bwMode="auto">
          <a:xfrm>
            <a:off x="-42863" y="-42863"/>
            <a:ext cx="12228513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4267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14325" y="-1679575"/>
            <a:ext cx="11288713" cy="11288713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44463" y="-7938"/>
            <a:ext cx="119030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262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139825"/>
            <a:ext cx="8183563" cy="54467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4" b="3435"/>
          <a:stretch>
            <a:fillRect/>
          </a:stretch>
        </p:blipFill>
        <p:spPr bwMode="auto">
          <a:xfrm>
            <a:off x="0" y="858838"/>
            <a:ext cx="12192000" cy="57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427288"/>
            <a:ext cx="264001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79764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031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9" y="1237127"/>
            <a:ext cx="8714152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6742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833438"/>
            <a:ext cx="101695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 flipH="1">
            <a:off x="8872538" y="1154113"/>
            <a:ext cx="3305175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0"/>
            <a:ext cx="121920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9535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122363"/>
            <a:ext cx="9620250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>
            <a:off x="36513" y="1154113"/>
            <a:ext cx="3306762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-7938"/>
            <a:ext cx="12192000" cy="65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7422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46175"/>
            <a:ext cx="96170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 flipH="1">
            <a:off x="8872538" y="1154113"/>
            <a:ext cx="3305175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0"/>
            <a:ext cx="121920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6980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Destination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" b="1959"/>
          <a:stretch>
            <a:fillRect/>
          </a:stretch>
        </p:blipFill>
        <p:spPr bwMode="auto">
          <a:xfrm>
            <a:off x="2366963" y="1231900"/>
            <a:ext cx="9766300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>
            <a:off x="36513" y="1154113"/>
            <a:ext cx="3306762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-7938"/>
            <a:ext cx="12192000" cy="65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77333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31900"/>
            <a:ext cx="94964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 flipH="1">
            <a:off x="8872538" y="1154113"/>
            <a:ext cx="3305175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0"/>
            <a:ext cx="121920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9575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139825"/>
            <a:ext cx="8183563" cy="54467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 bwMode="auto">
          <a:xfrm>
            <a:off x="0" y="877888"/>
            <a:ext cx="12192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062288"/>
            <a:ext cx="1246188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6051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47638" y="-7938"/>
            <a:ext cx="11896725" cy="646113"/>
          </a:xfrm>
          <a:prstGeom prst="rect">
            <a:avLst/>
          </a:prstGeom>
          <a:solidFill>
            <a:srgbClr val="0020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5041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44463" y="-7938"/>
            <a:ext cx="11903075" cy="646113"/>
          </a:xfrm>
          <a:prstGeom prst="rect">
            <a:avLst/>
          </a:prstGeom>
          <a:solidFill>
            <a:srgbClr val="D6D2C4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673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163" y="0"/>
            <a:ext cx="11399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39825"/>
            <a:ext cx="1162843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1028" name="Straight Connector 8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sp>
        <p:nvSpPr>
          <p:cNvPr id="1029" name="TextBox 15"/>
          <p:cNvSpPr txBox="1">
            <a:spLocks noChangeArrowheads="1"/>
          </p:cNvSpPr>
          <p:nvPr/>
        </p:nvSpPr>
        <p:spPr bwMode="auto">
          <a:xfrm>
            <a:off x="10901363" y="641350"/>
            <a:ext cx="1227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/>
            <a:r>
              <a:rPr lang="en-GB" altLang="en-US" sz="10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/>
        </p:nvSpPr>
        <p:spPr bwMode="auto">
          <a:xfrm>
            <a:off x="4576763" y="6648450"/>
            <a:ext cx="311308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endParaRPr lang="de-DE" sz="1000" b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/>
        </p:nvSpPr>
        <p:spPr bwMode="auto">
          <a:xfrm>
            <a:off x="160338" y="6648450"/>
            <a:ext cx="462915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pt-BR" sz="1000" b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EUM/EPSSGUP/VWG/22/1292638, v1 Draft, 19 March 2022</a:t>
            </a:r>
            <a:endParaRPr lang="de-DE" sz="1000" b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18900" y="6592888"/>
            <a:ext cx="609600" cy="263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fld id="{37A9AF0A-FBAB-4709-92C2-31E32371B91B}" type="slidenum">
              <a:rPr lang="de-DE" sz="1050" b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GB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4F845BB-8AFE-4674-B50E-070D678250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36" r:id="rId1"/>
    <p:sldLayoutId id="2147487737" r:id="rId2"/>
    <p:sldLayoutId id="2147487738" r:id="rId3"/>
    <p:sldLayoutId id="2147487739" r:id="rId4"/>
    <p:sldLayoutId id="2147487740" r:id="rId5"/>
    <p:sldLayoutId id="2147487741" r:id="rId6"/>
    <p:sldLayoutId id="2147487742" r:id="rId7"/>
    <p:sldLayoutId id="2147487743" r:id="rId8"/>
    <p:sldLayoutId id="2147487744" r:id="rId9"/>
    <p:sldLayoutId id="2147487745" r:id="rId10"/>
    <p:sldLayoutId id="2147487746" r:id="rId11"/>
    <p:sldLayoutId id="2147487747" r:id="rId12"/>
    <p:sldLayoutId id="2147487757" r:id="rId13"/>
    <p:sldLayoutId id="2147487758" r:id="rId14"/>
  </p:sldLayoutIdLst>
  <p:transition/>
  <p:timing>
    <p:tnLst>
      <p:par>
        <p:cTn id="1" dur="indefinite" restart="never" nodeType="tmRoot"/>
      </p:par>
    </p:tnLst>
  </p:timing>
  <p:txStyles>
    <p:titleStyle>
      <a:lvl1pPr marL="22066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Dosis" panose="02010503020202060003" pitchFamily="2" charset="0"/>
          <a:ea typeface="+mj-ea"/>
          <a:cs typeface="Arial" pitchFamily="34" charset="0"/>
        </a:defRPr>
      </a:lvl1pPr>
      <a:lvl2pPr marL="22066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Dosis" panose="02010303020202060003" pitchFamily="2" charset="0"/>
          <a:cs typeface="Arial" pitchFamily="34" charset="0"/>
        </a:defRPr>
      </a:lvl2pPr>
      <a:lvl3pPr marL="22066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Dosis" panose="02010303020202060003" pitchFamily="2" charset="0"/>
          <a:cs typeface="Arial" pitchFamily="34" charset="0"/>
        </a:defRPr>
      </a:lvl3pPr>
      <a:lvl4pPr marL="22066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Dosis" panose="02010303020202060003" pitchFamily="2" charset="0"/>
          <a:cs typeface="Arial" pitchFamily="34" charset="0"/>
        </a:defRPr>
      </a:lvl4pPr>
      <a:lvl5pPr marL="22066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Dosis" panose="02010303020202060003" pitchFamily="2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7025" indent="-32702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1pPr>
      <a:lvl2pPr marL="914400" indent="-3508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2pPr>
      <a:lvl3pPr marL="1406525" indent="-2809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3pPr>
      <a:lvl4pPr marL="1968500" indent="-2809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4pPr>
      <a:lvl5pPr marL="2532063" indent="-2809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3.jpg"/><Relationship Id="rId2" Type="http://schemas.openxmlformats.org/officeDocument/2006/relationships/image" Target="../media/image28.png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19" Type="http://schemas.openxmlformats.org/officeDocument/2006/relationships/image" Target="../media/image45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0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4.png"/><Relationship Id="rId2" Type="http://schemas.openxmlformats.org/officeDocument/2006/relationships/image" Target="../media/image28.png"/><Relationship Id="rId16" Type="http://schemas.openxmlformats.org/officeDocument/2006/relationships/image" Target="../media/image47.jpe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6.jpeg"/><Relationship Id="rId10" Type="http://schemas.openxmlformats.org/officeDocument/2006/relationships/image" Target="../media/image36.png"/><Relationship Id="rId19" Type="http://schemas.openxmlformats.org/officeDocument/2006/relationships/image" Target="../media/image48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51.jpeg"/><Relationship Id="rId3" Type="http://schemas.openxmlformats.org/officeDocument/2006/relationships/image" Target="../media/image29.png"/><Relationship Id="rId21" Type="http://schemas.openxmlformats.org/officeDocument/2006/relationships/image" Target="../media/image54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4.png"/><Relationship Id="rId2" Type="http://schemas.openxmlformats.org/officeDocument/2006/relationships/image" Target="../media/image28.png"/><Relationship Id="rId16" Type="http://schemas.openxmlformats.org/officeDocument/2006/relationships/image" Target="../media/image50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19" Type="http://schemas.openxmlformats.org/officeDocument/2006/relationships/image" Target="../media/image52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34.png"/><Relationship Id="rId18" Type="http://schemas.openxmlformats.org/officeDocument/2006/relationships/image" Target="../media/image50.jpeg"/><Relationship Id="rId3" Type="http://schemas.openxmlformats.org/officeDocument/2006/relationships/image" Target="../media/image28.png"/><Relationship Id="rId21" Type="http://schemas.openxmlformats.org/officeDocument/2006/relationships/image" Target="../media/image53.jpeg"/><Relationship Id="rId7" Type="http://schemas.openxmlformats.org/officeDocument/2006/relationships/image" Target="../media/image44.png"/><Relationship Id="rId12" Type="http://schemas.openxmlformats.org/officeDocument/2006/relationships/image" Target="../media/image33.png"/><Relationship Id="rId17" Type="http://schemas.openxmlformats.org/officeDocument/2006/relationships/image" Target="../media/image39.png"/><Relationship Id="rId2" Type="http://schemas.openxmlformats.org/officeDocument/2006/relationships/image" Target="../media/image49.png"/><Relationship Id="rId16" Type="http://schemas.openxmlformats.org/officeDocument/2006/relationships/image" Target="../media/image37.pn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51.jpeg"/><Relationship Id="rId4" Type="http://schemas.openxmlformats.org/officeDocument/2006/relationships/image" Target="../media/image29.png"/><Relationship Id="rId9" Type="http://schemas.openxmlformats.org/officeDocument/2006/relationships/image" Target="../media/image41.jpeg"/><Relationship Id="rId14" Type="http://schemas.openxmlformats.org/officeDocument/2006/relationships/image" Target="../media/image35.png"/><Relationship Id="rId22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5213684" y="2142058"/>
            <a:ext cx="6814832" cy="2333286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>
            <a:spAutoFit/>
          </a:bodyPr>
          <a:lstStyle/>
          <a:p>
            <a:pPr eaLnBrk="1" hangingPunct="1">
              <a:defRPr/>
            </a:pP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Principles of Satellite </a:t>
            </a:r>
          </a:p>
          <a:p>
            <a:pPr eaLnBrk="1" hangingPunct="1">
              <a:defRPr/>
            </a:pP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Channels  and RGBs</a:t>
            </a: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sz="1600" b="0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Ivan Smiljanić	</a:t>
            </a:r>
          </a:p>
          <a:p>
            <a:pPr eaLnBrk="1" hangingPunct="1">
              <a:defRPr/>
            </a:pPr>
            <a:r>
              <a:rPr lang="en-GB" sz="1600" b="0" i="1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Satellite applications and training expert </a:t>
            </a: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sz="1600" b="0" i="1" dirty="0" smtClean="0">
                <a:solidFill>
                  <a:srgbClr val="FFFFFF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25 February 2024, Satellite Applications Course, </a:t>
            </a:r>
            <a:r>
              <a:rPr lang="en-GB" sz="1600" b="0" i="1" dirty="0" err="1" smtClean="0">
                <a:solidFill>
                  <a:srgbClr val="FFFFFF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CoE</a:t>
            </a:r>
            <a:r>
              <a:rPr lang="en-GB" sz="1600" b="0" i="1" dirty="0" smtClean="0">
                <a:solidFill>
                  <a:srgbClr val="FFFFFF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 Muscat</a:t>
            </a:r>
            <a:endParaRPr lang="en-GB" sz="1600" b="0" i="1" dirty="0">
              <a:solidFill>
                <a:srgbClr val="FFFFFF"/>
              </a:solidFill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RGBs - Spectral channels</a:t>
            </a:r>
            <a:endParaRPr lang="en-GB" dirty="0"/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84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85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93" name="Group 36"/>
          <p:cNvGrpSpPr>
            <a:grpSpLocks/>
          </p:cNvGrpSpPr>
          <p:nvPr/>
        </p:nvGrpSpPr>
        <p:grpSpPr bwMode="auto">
          <a:xfrm>
            <a:off x="1779253" y="1140321"/>
            <a:ext cx="1300163" cy="1189037"/>
            <a:chOff x="839" y="845"/>
            <a:chExt cx="756" cy="749"/>
          </a:xfrm>
        </p:grpSpPr>
        <p:pic>
          <p:nvPicPr>
            <p:cNvPr id="94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96" name="Group 39"/>
          <p:cNvGrpSpPr>
            <a:grpSpLocks/>
          </p:cNvGrpSpPr>
          <p:nvPr/>
        </p:nvGrpSpPr>
        <p:grpSpPr bwMode="auto">
          <a:xfrm>
            <a:off x="3184191" y="1140321"/>
            <a:ext cx="1300163" cy="1189037"/>
            <a:chOff x="1701" y="845"/>
            <a:chExt cx="756" cy="749"/>
          </a:xfrm>
        </p:grpSpPr>
        <p:pic>
          <p:nvPicPr>
            <p:cNvPr id="97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99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</p:grpSpPr>
        <p:pic>
          <p:nvPicPr>
            <p:cNvPr id="100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102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</p:grpSpPr>
        <p:pic>
          <p:nvPicPr>
            <p:cNvPr id="103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7941928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06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8=NIR2.25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08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117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212910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(1.0/0.5)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(2.0/1.0) km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89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Spectral utility</a:t>
            </a:r>
            <a:endParaRPr lang="en-GB" dirty="0"/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84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85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93" name="Group 36"/>
          <p:cNvGrpSpPr>
            <a:grpSpLocks/>
          </p:cNvGrpSpPr>
          <p:nvPr/>
        </p:nvGrpSpPr>
        <p:grpSpPr bwMode="auto">
          <a:xfrm>
            <a:off x="1779253" y="1140321"/>
            <a:ext cx="1300163" cy="1189037"/>
            <a:chOff x="839" y="845"/>
            <a:chExt cx="756" cy="749"/>
          </a:xfrm>
        </p:grpSpPr>
        <p:pic>
          <p:nvPicPr>
            <p:cNvPr id="94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96" name="Group 39"/>
          <p:cNvGrpSpPr>
            <a:grpSpLocks/>
          </p:cNvGrpSpPr>
          <p:nvPr/>
        </p:nvGrpSpPr>
        <p:grpSpPr bwMode="auto">
          <a:xfrm>
            <a:off x="3184191" y="1140321"/>
            <a:ext cx="1300163" cy="1189037"/>
            <a:chOff x="1701" y="845"/>
            <a:chExt cx="756" cy="749"/>
          </a:xfrm>
        </p:grpSpPr>
        <p:pic>
          <p:nvPicPr>
            <p:cNvPr id="97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99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</p:grpSpPr>
        <p:pic>
          <p:nvPicPr>
            <p:cNvPr id="100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102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</p:grpSpPr>
        <p:pic>
          <p:nvPicPr>
            <p:cNvPr id="103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7941928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06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8=NIR2.25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08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117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212910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(1.0/0.5)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(2.0/1.0) km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20" y="1973215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3" y="2317428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20" y="4182020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52" y="4418559"/>
            <a:ext cx="2330965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31" y="3977759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63" y="2208874"/>
            <a:ext cx="2160000" cy="2377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400216" y="-24664"/>
            <a:ext cx="39531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Experts</a:t>
            </a:r>
            <a:endParaRPr lang="en-GB" sz="16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6466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utility</a:t>
            </a:r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6594302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7999239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8543752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6610177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8091314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9574039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5111577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84" name="Group 27"/>
          <p:cNvGrpSpPr>
            <a:grpSpLocks/>
          </p:cNvGrpSpPr>
          <p:nvPr/>
        </p:nvGrpSpPr>
        <p:grpSpPr bwMode="auto">
          <a:xfrm>
            <a:off x="6594302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85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8153227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9559752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93" name="Group 36"/>
          <p:cNvGrpSpPr>
            <a:grpSpLocks/>
          </p:cNvGrpSpPr>
          <p:nvPr/>
        </p:nvGrpSpPr>
        <p:grpSpPr bwMode="auto">
          <a:xfrm>
            <a:off x="3786014" y="1140321"/>
            <a:ext cx="1300163" cy="1189037"/>
            <a:chOff x="839" y="845"/>
            <a:chExt cx="756" cy="749"/>
          </a:xfrm>
        </p:grpSpPr>
        <p:pic>
          <p:nvPicPr>
            <p:cNvPr id="94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96" name="Group 39"/>
          <p:cNvGrpSpPr>
            <a:grpSpLocks/>
          </p:cNvGrpSpPr>
          <p:nvPr/>
        </p:nvGrpSpPr>
        <p:grpSpPr bwMode="auto">
          <a:xfrm>
            <a:off x="5190952" y="1140321"/>
            <a:ext cx="1300163" cy="1189037"/>
            <a:chOff x="1701" y="845"/>
            <a:chExt cx="756" cy="749"/>
          </a:xfrm>
        </p:grpSpPr>
        <p:pic>
          <p:nvPicPr>
            <p:cNvPr id="97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99" name="Group 42"/>
          <p:cNvGrpSpPr>
            <a:grpSpLocks/>
          </p:cNvGrpSpPr>
          <p:nvPr/>
        </p:nvGrpSpPr>
        <p:grpSpPr bwMode="auto">
          <a:xfrm>
            <a:off x="9402589" y="1140321"/>
            <a:ext cx="1236443" cy="1189037"/>
            <a:chOff x="3787" y="1570"/>
            <a:chExt cx="756" cy="749"/>
          </a:xfrm>
        </p:grpSpPr>
        <p:pic>
          <p:nvPicPr>
            <p:cNvPr id="100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102" name="Group 45"/>
          <p:cNvGrpSpPr>
            <a:grpSpLocks/>
          </p:cNvGrpSpPr>
          <p:nvPr/>
        </p:nvGrpSpPr>
        <p:grpSpPr bwMode="auto">
          <a:xfrm>
            <a:off x="10738339" y="1140321"/>
            <a:ext cx="1326488" cy="1189037"/>
            <a:chOff x="4583" y="1616"/>
            <a:chExt cx="777" cy="749"/>
          </a:xfrm>
        </p:grpSpPr>
        <p:pic>
          <p:nvPicPr>
            <p:cNvPr id="103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9948689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06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8=NIR2.25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08" name="Rectangle 51"/>
          <p:cNvSpPr>
            <a:spLocks noChangeArrowheads="1"/>
          </p:cNvSpPr>
          <p:nvPr/>
        </p:nvSpPr>
        <p:spPr bwMode="auto">
          <a:xfrm>
            <a:off x="9369252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10737677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3789189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5194127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9945514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>
            <a:off x="3357389" y="3666565"/>
            <a:ext cx="8707438" cy="9787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5101303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117" name="Rectangle 52"/>
          <p:cNvSpPr>
            <a:spLocks noChangeArrowheads="1"/>
          </p:cNvSpPr>
          <p:nvPr/>
        </p:nvSpPr>
        <p:spPr bwMode="auto">
          <a:xfrm>
            <a:off x="5091647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7" y="1535576"/>
            <a:ext cx="1304171" cy="130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76" y="3020640"/>
            <a:ext cx="1304171" cy="130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3732709"/>
            <a:ext cx="1407397" cy="130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59" y="2224985"/>
            <a:ext cx="1304171" cy="130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4" y="2837776"/>
            <a:ext cx="1304171" cy="130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2" y="4190518"/>
            <a:ext cx="1304171" cy="1435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own Arrow 4"/>
          <p:cNvSpPr/>
          <p:nvPr/>
        </p:nvSpPr>
        <p:spPr bwMode="auto">
          <a:xfrm rot="16200000">
            <a:off x="4044116" y="3425415"/>
            <a:ext cx="1349955" cy="498515"/>
          </a:xfrm>
          <a:prstGeom prst="downArrow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766" y="1550120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a</a:t>
            </a:r>
            <a:endParaRPr lang="en-GB" sz="1400" dirty="0"/>
          </a:p>
        </p:txBody>
      </p:sp>
      <p:sp>
        <p:nvSpPr>
          <p:cNvPr id="123" name="Rectangle 122"/>
          <p:cNvSpPr/>
          <p:nvPr/>
        </p:nvSpPr>
        <p:spPr>
          <a:xfrm>
            <a:off x="500628" y="2866751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b</a:t>
            </a:r>
            <a:endParaRPr lang="en-GB" sz="1400" dirty="0"/>
          </a:p>
        </p:txBody>
      </p:sp>
      <p:sp>
        <p:nvSpPr>
          <p:cNvPr id="124" name="Rectangle 123"/>
          <p:cNvSpPr/>
          <p:nvPr/>
        </p:nvSpPr>
        <p:spPr>
          <a:xfrm>
            <a:off x="1801095" y="2187661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d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319766" y="4228106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c</a:t>
            </a:r>
            <a:endParaRPr lang="en-GB" sz="1400" dirty="0"/>
          </a:p>
        </p:txBody>
      </p:sp>
      <p:sp>
        <p:nvSpPr>
          <p:cNvPr id="126" name="Rectangle 125"/>
          <p:cNvSpPr/>
          <p:nvPr/>
        </p:nvSpPr>
        <p:spPr>
          <a:xfrm>
            <a:off x="2767951" y="3700333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e</a:t>
            </a:r>
            <a:endParaRPr lang="en-GB" sz="1400" dirty="0"/>
          </a:p>
        </p:txBody>
      </p:sp>
      <p:sp>
        <p:nvSpPr>
          <p:cNvPr id="127" name="Rectangle 126"/>
          <p:cNvSpPr/>
          <p:nvPr/>
        </p:nvSpPr>
        <p:spPr>
          <a:xfrm>
            <a:off x="4055385" y="3014128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f</a:t>
            </a:r>
            <a:endParaRPr lang="en-GB" sz="1400" dirty="0"/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4788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utility</a:t>
            </a:r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b="0" dirty="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84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85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93" name="Group 36"/>
          <p:cNvGrpSpPr>
            <a:grpSpLocks/>
          </p:cNvGrpSpPr>
          <p:nvPr/>
        </p:nvGrpSpPr>
        <p:grpSpPr bwMode="auto">
          <a:xfrm>
            <a:off x="1779253" y="1140321"/>
            <a:ext cx="1300163" cy="1189037"/>
            <a:chOff x="839" y="845"/>
            <a:chExt cx="756" cy="749"/>
          </a:xfrm>
        </p:grpSpPr>
        <p:pic>
          <p:nvPicPr>
            <p:cNvPr id="94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96" name="Group 39"/>
          <p:cNvGrpSpPr>
            <a:grpSpLocks/>
          </p:cNvGrpSpPr>
          <p:nvPr/>
        </p:nvGrpSpPr>
        <p:grpSpPr bwMode="auto">
          <a:xfrm>
            <a:off x="3184191" y="1140321"/>
            <a:ext cx="1300163" cy="1189037"/>
            <a:chOff x="1701" y="845"/>
            <a:chExt cx="756" cy="749"/>
          </a:xfrm>
        </p:grpSpPr>
        <p:pic>
          <p:nvPicPr>
            <p:cNvPr id="97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99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</p:grpSpPr>
        <p:pic>
          <p:nvPicPr>
            <p:cNvPr id="100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102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</p:grpSpPr>
        <p:pic>
          <p:nvPicPr>
            <p:cNvPr id="103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7941928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06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8=NIR2.25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08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117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212910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(1.0/0.5)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(2.0/1.0) km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7" y="240238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91" y="114984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95" y="114984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47" y="5223597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4" y="5237019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69" y="380746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9" y="524559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65" y="524694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39" y="4032682"/>
            <a:ext cx="633455" cy="633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59" y="3614811"/>
            <a:ext cx="707130" cy="778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110" y="4134167"/>
            <a:ext cx="476607" cy="476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70" y="380746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05" y="4115894"/>
            <a:ext cx="477324" cy="442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97" y="3830213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728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Except spectral?</a:t>
            </a:r>
            <a:endParaRPr lang="nn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RESOLUTION: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172914">
            <a:off x="9603215" y="746807"/>
            <a:ext cx="1385916" cy="244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Diagram 8"/>
          <p:cNvGraphicFramePr/>
          <p:nvPr>
            <p:extLst/>
          </p:nvPr>
        </p:nvGraphicFramePr>
        <p:xfrm>
          <a:off x="3046151" y="2168060"/>
          <a:ext cx="5540896" cy="3979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292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5" y="1237673"/>
            <a:ext cx="5738511" cy="5164431"/>
          </a:xfrm>
        </p:spPr>
        <p:txBody>
          <a:bodyPr/>
          <a:lstStyle/>
          <a:p>
            <a:pPr marL="0" lvl="0" indent="0">
              <a:buNone/>
            </a:pPr>
            <a:endParaRPr lang="en-GB" sz="2800" dirty="0" smtClean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 smtClean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r>
              <a:rPr lang="en-GB" sz="2800" b="1" dirty="0" smtClean="0">
                <a:solidFill>
                  <a:srgbClr val="38484E"/>
                </a:solidFill>
                <a:latin typeface="Bahnschrift Light"/>
              </a:rPr>
              <a:t>Data utilisation</a:t>
            </a:r>
          </a:p>
        </p:txBody>
      </p:sp>
    </p:spTree>
    <p:extLst>
      <p:ext uri="{BB962C8B-B14F-4D97-AF65-F5344CB8AC3E}">
        <p14:creationId xmlns:p14="http://schemas.microsoft.com/office/powerpoint/2010/main" val="3344079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:\ESS\Desktop\MSG-1 Case Studies\2003-11-05\River Valley Fog Germany\2003_11_05_0300_CH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533">
            <a:off x="7544792" y="961997"/>
            <a:ext cx="1663115" cy="174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8906">
            <a:off x="9019661" y="1345781"/>
            <a:ext cx="1952067" cy="204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exploration</a:t>
            </a:r>
            <a:endParaRPr lang="en-GB" dirty="0"/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820132" y="1366347"/>
            <a:ext cx="6969638" cy="61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3600" kern="0" dirty="0" smtClean="0">
                <a:solidFill>
                  <a:schemeClr val="bg1">
                    <a:lumMod val="75000"/>
                  </a:schemeClr>
                </a:solidFill>
              </a:rPr>
              <a:t>How to use data?</a:t>
            </a:r>
            <a:endParaRPr lang="hr-HR" sz="36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901248" y="2711973"/>
            <a:ext cx="9775596" cy="355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b="0" kern="0" dirty="0" smtClean="0"/>
              <a:t>Single channel??</a:t>
            </a:r>
          </a:p>
          <a:p>
            <a:r>
              <a:rPr lang="en-GB" sz="3200" b="0" kern="0" dirty="0" smtClean="0"/>
              <a:t>…</a:t>
            </a:r>
          </a:p>
          <a:p>
            <a:r>
              <a:rPr lang="en-GB" sz="3200" b="0" kern="0" dirty="0" smtClean="0"/>
              <a:t>..?</a:t>
            </a:r>
            <a:endParaRPr lang="hr-HR" sz="3200" b="0" kern="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5337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:\ESS\Desktop\MSG-1 Case Studies\2003-11-05\River Valley Fog Germany\2003_11_05_0300_CH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533">
            <a:off x="7544792" y="961997"/>
            <a:ext cx="1663115" cy="174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8906">
            <a:off x="9019661" y="1345781"/>
            <a:ext cx="1952067" cy="204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exploration</a:t>
            </a:r>
            <a:endParaRPr lang="en-GB" dirty="0"/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820132" y="1366347"/>
            <a:ext cx="6969638" cy="61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3600" kern="0" dirty="0" smtClean="0">
                <a:solidFill>
                  <a:schemeClr val="bg1">
                    <a:lumMod val="75000"/>
                  </a:schemeClr>
                </a:solidFill>
              </a:rPr>
              <a:t>How to use data?</a:t>
            </a:r>
            <a:endParaRPr lang="hr-HR" sz="36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901248" y="2711973"/>
            <a:ext cx="9775596" cy="355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b="0" kern="0" dirty="0" smtClean="0"/>
              <a:t>Single channel</a:t>
            </a:r>
            <a:endParaRPr lang="hr-HR" sz="3200" b="0" kern="0" dirty="0" smtClean="0"/>
          </a:p>
          <a:p>
            <a:r>
              <a:rPr lang="en-GB" sz="3200" b="0" kern="0" dirty="0" smtClean="0"/>
              <a:t>Channel difference/ratio</a:t>
            </a:r>
          </a:p>
          <a:p>
            <a:r>
              <a:rPr lang="en-GB" sz="3200" b="0" kern="0" dirty="0" smtClean="0"/>
              <a:t>Sandwich products</a:t>
            </a:r>
            <a:endParaRPr lang="hr-HR" sz="3200" b="0" kern="0" dirty="0" smtClean="0"/>
          </a:p>
          <a:p>
            <a:r>
              <a:rPr lang="en-GB" sz="3200" b="0" kern="0" dirty="0" smtClean="0"/>
              <a:t>RGB products</a:t>
            </a:r>
          </a:p>
          <a:p>
            <a:r>
              <a:rPr lang="en-GB" sz="3200" b="0" kern="0" dirty="0" smtClean="0"/>
              <a:t>...</a:t>
            </a:r>
          </a:p>
          <a:p>
            <a:pPr marL="0" indent="0">
              <a:buNone/>
            </a:pPr>
            <a:r>
              <a:rPr lang="en-GB" sz="3200" b="0" kern="0" dirty="0" smtClean="0"/>
              <a:t>-</a:t>
            </a:r>
          </a:p>
          <a:p>
            <a:r>
              <a:rPr lang="en-GB" sz="3200" b="0" kern="0" dirty="0" smtClean="0"/>
              <a:t>L2(+) / Geophysical products</a:t>
            </a:r>
            <a:endParaRPr lang="hr-HR" sz="3200" b="0" kern="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745">
            <a:off x="6631555" y="2591348"/>
            <a:ext cx="2706982" cy="170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823" y="3488645"/>
            <a:ext cx="2327324" cy="1568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11132">
            <a:off x="7856041" y="4709345"/>
            <a:ext cx="2799307" cy="158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8411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#Single channel(s) – what part of spectra?	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076" y="751838"/>
            <a:ext cx="4889644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1" y="3720890"/>
            <a:ext cx="4897959" cy="28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761" y="3720890"/>
            <a:ext cx="4897959" cy="28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" y="751838"/>
            <a:ext cx="4897960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882831" y="751838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tx1">
                    <a:lumMod val="95000"/>
                  </a:schemeClr>
                </a:solidFill>
              </a:rPr>
              <a:t>a)</a:t>
            </a:r>
            <a:endParaRPr lang="en-GB" sz="1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65520" y="729132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tx1">
                    <a:lumMod val="95000"/>
                  </a:schemeClr>
                </a:solidFill>
              </a:rPr>
              <a:t>b</a:t>
            </a:r>
            <a:r>
              <a:rPr lang="en-GB" sz="1800" dirty="0" smtClean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en-GB" sz="1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480" y="374359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en-GB" sz="1800" dirty="0" smtClean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en-GB" sz="1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73534" y="3743596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GB" sz="1800" dirty="0" smtClean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en-GB" sz="18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91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 channel(s) – wind shear detection, storm dynamics</a:t>
            </a:r>
            <a:endParaRPr lang="en-GB" dirty="0"/>
          </a:p>
        </p:txBody>
      </p:sp>
      <p:pic>
        <p:nvPicPr>
          <p:cNvPr id="10" name="shear_lo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4305" y="1019908"/>
            <a:ext cx="8141228" cy="5487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10" y="1019908"/>
            <a:ext cx="18383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2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5" y="1237673"/>
            <a:ext cx="5738511" cy="5164431"/>
          </a:xfrm>
        </p:spPr>
        <p:txBody>
          <a:bodyPr/>
          <a:lstStyle/>
          <a:p>
            <a:pPr marL="0" lvl="0" indent="0">
              <a:buNone/>
            </a:pPr>
            <a:endParaRPr lang="en-GB" sz="2800" dirty="0" smtClean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 smtClean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r>
              <a:rPr lang="en-GB" sz="2800" b="1" dirty="0" smtClean="0">
                <a:solidFill>
                  <a:srgbClr val="38484E"/>
                </a:solidFill>
                <a:latin typeface="Bahnschrift Light"/>
              </a:rPr>
              <a:t>Why satellites?</a:t>
            </a:r>
          </a:p>
        </p:txBody>
      </p:sp>
    </p:spTree>
    <p:extLst>
      <p:ext uri="{BB962C8B-B14F-4D97-AF65-F5344CB8AC3E}">
        <p14:creationId xmlns:p14="http://schemas.microsoft.com/office/powerpoint/2010/main" val="1849515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 channel(s) – convergence line detection</a:t>
            </a:r>
            <a:endParaRPr lang="en-GB" dirty="0"/>
          </a:p>
        </p:txBody>
      </p:sp>
      <p:pic>
        <p:nvPicPr>
          <p:cNvPr id="5" name="Picture 2" descr="1000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2599"/>
          <a:stretch>
            <a:fillRect/>
          </a:stretch>
        </p:blipFill>
        <p:spPr bwMode="auto">
          <a:xfrm>
            <a:off x="7706200" y="1701422"/>
            <a:ext cx="295116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19900" y="1023705"/>
            <a:ext cx="91090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1pPr>
            <a:lvl2pPr marL="742950" indent="-28575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2pPr>
            <a:lvl3pPr marL="1143000" indent="-2286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3pPr>
            <a:lvl4pPr marL="1600200" indent="-2286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4pPr>
            <a:lvl5pPr marL="2057400" indent="-2286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Seabreeze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Convergence, Southern Italy (Salento)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48287" y="5663821"/>
            <a:ext cx="910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082" tIns="57542" rIns="115082" bIns="57542" anchor="ctr"/>
          <a:lstStyle>
            <a:lvl1pPr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1pPr>
            <a:lvl2pPr marL="742950" indent="-28575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2pPr>
            <a:lvl3pPr marL="11430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3pPr>
            <a:lvl4pPr marL="16002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4pPr>
            <a:lvl5pPr marL="20574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5pPr>
            <a:lvl6pPr marL="25146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6pPr>
            <a:lvl7pPr marL="29718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7pPr>
            <a:lvl8pPr marL="34290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8pPr>
            <a:lvl9pPr marL="38862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1143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09:05 UTC                               09:40 UTC                                 10:55 UTC</a:t>
            </a:r>
          </a:p>
        </p:txBody>
      </p:sp>
      <p:pic>
        <p:nvPicPr>
          <p:cNvPr id="8" name="Picture 6" descr="0900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2599"/>
          <a:stretch>
            <a:fillRect/>
          </a:stretch>
        </p:blipFill>
        <p:spPr bwMode="auto">
          <a:xfrm>
            <a:off x="1548287" y="1701422"/>
            <a:ext cx="2946400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0900_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2599"/>
          <a:stretch>
            <a:fillRect/>
          </a:stretch>
        </p:blipFill>
        <p:spPr bwMode="auto">
          <a:xfrm>
            <a:off x="4624863" y="1701422"/>
            <a:ext cx="29495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302024" y="6039267"/>
            <a:ext cx="910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082" tIns="57542" rIns="115082" bIns="57542" anchor="ctr"/>
          <a:lstStyle>
            <a:lvl1pPr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1pPr>
            <a:lvl2pPr marL="742950" indent="-28575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2pPr>
            <a:lvl3pPr marL="11430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3pPr>
            <a:lvl4pPr marL="16002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4pPr>
            <a:lvl5pPr marL="20574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5pPr>
            <a:lvl6pPr marL="25146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6pPr>
            <a:lvl7pPr marL="29718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7pPr>
            <a:lvl8pPr marL="34290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8pPr>
            <a:lvl9pPr marL="38862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1143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June 2007, HRV Channel (Met-8 Rapid Scans)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2915125" y="3225421"/>
            <a:ext cx="303212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3445350" y="3530221"/>
            <a:ext cx="304800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3370738" y="2539621"/>
            <a:ext cx="303213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3977163" y="2844421"/>
            <a:ext cx="303213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46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#Channel difference/ratio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90182" y="1139429"/>
            <a:ext cx="2582210" cy="5262675"/>
          </a:xfrm>
        </p:spPr>
        <p:txBody>
          <a:bodyPr>
            <a:normAutofit/>
          </a:bodyPr>
          <a:lstStyle/>
          <a:p>
            <a:r>
              <a:rPr lang="en-GB" sz="2800" dirty="0" smtClean="0"/>
              <a:t>Enhances the certain signal from single channels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139428"/>
            <a:ext cx="8138157" cy="5262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2480" y="5878883"/>
            <a:ext cx="4483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95000"/>
                  </a:schemeClr>
                </a:solidFill>
              </a:rPr>
              <a:t>Ratio 0.905/0.8585 – low level moisture signal</a:t>
            </a:r>
            <a:endParaRPr lang="en-GB" sz="14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GB" sz="1400" b="0" dirty="0" smtClean="0">
                <a:solidFill>
                  <a:schemeClr val="tx1">
                    <a:lumMod val="95000"/>
                  </a:schemeClr>
                </a:solidFill>
              </a:rPr>
              <a:t>Aqua </a:t>
            </a:r>
            <a:r>
              <a:rPr lang="en-GB" sz="1400" b="0" dirty="0">
                <a:solidFill>
                  <a:schemeClr val="tx1">
                    <a:lumMod val="95000"/>
                  </a:schemeClr>
                </a:solidFill>
              </a:rPr>
              <a:t>MODIS, 30 Jun, 11:10 UTC</a:t>
            </a:r>
          </a:p>
        </p:txBody>
      </p:sp>
    </p:spTree>
    <p:extLst>
      <p:ext uri="{BB962C8B-B14F-4D97-AF65-F5344CB8AC3E}">
        <p14:creationId xmlns:p14="http://schemas.microsoft.com/office/powerpoint/2010/main" val="2266761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Channel </a:t>
            </a:r>
            <a:r>
              <a:rPr lang="en-GB" dirty="0" err="1" smtClean="0"/>
              <a:t>differenc</a:t>
            </a:r>
            <a:r>
              <a:rPr lang="en-GB" dirty="0" smtClean="0"/>
              <a:t>/ratio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9" y="1237127"/>
            <a:ext cx="7760905" cy="507244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272350" y="4562976"/>
            <a:ext cx="2811286" cy="1939424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kern="0" dirty="0" smtClean="0"/>
              <a:t>BTD 12.0-10.8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b="0" kern="0" dirty="0" smtClean="0"/>
              <a:t>28 June 2018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b="0" kern="0" dirty="0" smtClean="0"/>
              <a:t>16:27 UTC </a:t>
            </a:r>
          </a:p>
          <a:p>
            <a:pPr marL="0" indent="0">
              <a:buFont typeface="Arial" pitchFamily="34" charset="0"/>
              <a:buNone/>
            </a:pPr>
            <a:endParaRPr lang="en-GB" sz="2000" b="0" kern="0" dirty="0" smtClean="0"/>
          </a:p>
          <a:p>
            <a:pPr marL="0" indent="0">
              <a:buFont typeface="Arial" pitchFamily="34" charset="0"/>
              <a:buNone/>
            </a:pPr>
            <a:r>
              <a:rPr lang="en-GB" sz="2000" b="0" kern="0" dirty="0" smtClean="0"/>
              <a:t>North Dakota</a:t>
            </a:r>
            <a:endParaRPr lang="en-GB" sz="2000" b="0" kern="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9190182" y="1139429"/>
            <a:ext cx="2582210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800" b="0" kern="0" smtClean="0"/>
              <a:t>Enhances the certain signal from single channels</a:t>
            </a:r>
            <a:endParaRPr lang="en-GB" sz="2800" b="0" kern="0" dirty="0"/>
          </a:p>
        </p:txBody>
      </p:sp>
    </p:spTree>
    <p:extLst>
      <p:ext uri="{BB962C8B-B14F-4D97-AF65-F5344CB8AC3E}">
        <p14:creationId xmlns:p14="http://schemas.microsoft.com/office/powerpoint/2010/main" val="442864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Channel </a:t>
            </a:r>
            <a:r>
              <a:rPr lang="en-GB" dirty="0" err="1" smtClean="0"/>
              <a:t>differenc</a:t>
            </a:r>
            <a:r>
              <a:rPr lang="en-GB" dirty="0" smtClean="0"/>
              <a:t>/ratio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8" y="1237126"/>
            <a:ext cx="7760905" cy="507244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438479" y="1237127"/>
            <a:ext cx="3670598" cy="5262675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800" b="0" kern="0" dirty="0" smtClean="0"/>
              <a:t>Confirmation ca. 5h later from</a:t>
            </a:r>
          </a:p>
          <a:p>
            <a:pPr marL="0" indent="0">
              <a:buFont typeface="Arial" pitchFamily="34" charset="0"/>
              <a:buNone/>
            </a:pPr>
            <a:r>
              <a:rPr lang="en-GB" sz="2800" b="1" kern="0" dirty="0" smtClean="0"/>
              <a:t>Radar refl.</a:t>
            </a:r>
          </a:p>
          <a:p>
            <a:pPr marL="0" indent="0">
              <a:buFont typeface="Arial" pitchFamily="34" charset="0"/>
              <a:buNone/>
            </a:pPr>
            <a:endParaRPr lang="en-GB" sz="2800" b="0" kern="0" dirty="0" smtClean="0"/>
          </a:p>
          <a:p>
            <a:pPr marL="0" indent="0">
              <a:buFont typeface="Arial" pitchFamily="34" charset="0"/>
              <a:buNone/>
            </a:pPr>
            <a:endParaRPr lang="en-GB" sz="2800" b="0" kern="0" dirty="0"/>
          </a:p>
          <a:p>
            <a:pPr marL="0" indent="0">
              <a:buFont typeface="Arial" pitchFamily="34" charset="0"/>
              <a:buNone/>
            </a:pPr>
            <a:endParaRPr lang="en-GB" sz="2800" b="0" kern="0" dirty="0" smtClean="0"/>
          </a:p>
          <a:p>
            <a:pPr marL="0" indent="0">
              <a:buFont typeface="Arial" pitchFamily="34" charset="0"/>
              <a:buNone/>
            </a:pPr>
            <a:endParaRPr lang="en-GB" sz="2800" b="0" kern="0" dirty="0" smtClean="0"/>
          </a:p>
          <a:p>
            <a:pPr marL="0" indent="0">
              <a:buFont typeface="Arial" pitchFamily="34" charset="0"/>
              <a:buNone/>
            </a:pPr>
            <a:r>
              <a:rPr lang="en-GB" sz="2400" b="0" kern="0" dirty="0" smtClean="0"/>
              <a:t>28 June 2018</a:t>
            </a:r>
          </a:p>
          <a:p>
            <a:pPr marL="0" indent="0">
              <a:buFont typeface="Arial" pitchFamily="34" charset="0"/>
              <a:buNone/>
            </a:pPr>
            <a:r>
              <a:rPr lang="en-GB" sz="2400" b="0" kern="0" dirty="0" smtClean="0"/>
              <a:t>21:45 UTC </a:t>
            </a:r>
          </a:p>
          <a:p>
            <a:pPr marL="0" indent="0">
              <a:buFont typeface="Arial" pitchFamily="34" charset="0"/>
              <a:buNone/>
            </a:pPr>
            <a:endParaRPr lang="en-GB" sz="2400" b="0" kern="0" dirty="0" smtClean="0"/>
          </a:p>
          <a:p>
            <a:pPr marL="0" indent="0">
              <a:buFont typeface="Arial" pitchFamily="34" charset="0"/>
              <a:buNone/>
            </a:pPr>
            <a:r>
              <a:rPr lang="en-GB" sz="2400" b="0" kern="0" dirty="0" smtClean="0"/>
              <a:t>North Dakota</a:t>
            </a:r>
            <a:endParaRPr lang="en-GB" sz="2400" b="0" kern="0" dirty="0"/>
          </a:p>
        </p:txBody>
      </p:sp>
    </p:spTree>
    <p:extLst>
      <p:ext uri="{BB962C8B-B14F-4D97-AF65-F5344CB8AC3E}">
        <p14:creationId xmlns:p14="http://schemas.microsoft.com/office/powerpoint/2010/main" val="374254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" y="786985"/>
            <a:ext cx="8894846" cy="5615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#Sandwich product</a:t>
            </a:r>
            <a:endParaRPr lang="en-GB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 smtClean="0"/>
              <a:t>Sandwich: </a:t>
            </a:r>
          </a:p>
          <a:p>
            <a:pPr marL="0" indent="0">
              <a:buNone/>
            </a:pPr>
            <a:r>
              <a:rPr lang="en-GB" sz="2400" u="sng" dirty="0" smtClean="0"/>
              <a:t>IR temperature </a:t>
            </a:r>
          </a:p>
          <a:p>
            <a:pPr marL="0" indent="0">
              <a:buNone/>
            </a:pPr>
            <a:r>
              <a:rPr lang="en-GB" sz="2400" b="0" dirty="0" smtClean="0"/>
              <a:t>+ </a:t>
            </a:r>
          </a:p>
          <a:p>
            <a:pPr marL="0" indent="0">
              <a:buNone/>
            </a:pPr>
            <a:r>
              <a:rPr lang="en-GB" sz="2400" b="0" dirty="0" smtClean="0"/>
              <a:t>enhanced </a:t>
            </a:r>
            <a:r>
              <a:rPr lang="en-GB" sz="2400" b="0" dirty="0"/>
              <a:t>spatial resolution through </a:t>
            </a:r>
            <a:endParaRPr lang="en-GB" sz="2400" b="0" dirty="0" smtClean="0"/>
          </a:p>
          <a:p>
            <a:pPr marL="0" indent="0">
              <a:buNone/>
            </a:pPr>
            <a:r>
              <a:rPr lang="en-GB" sz="2400" dirty="0" smtClean="0"/>
              <a:t>HRV</a:t>
            </a:r>
            <a:r>
              <a:rPr lang="en-GB" sz="2400" b="0" dirty="0" smtClean="0"/>
              <a:t> channel</a:t>
            </a:r>
            <a:endParaRPr lang="en-GB" sz="1200" b="0" kern="0" dirty="0"/>
          </a:p>
        </p:txBody>
      </p:sp>
    </p:spTree>
    <p:extLst>
      <p:ext uri="{BB962C8B-B14F-4D97-AF65-F5344CB8AC3E}">
        <p14:creationId xmlns:p14="http://schemas.microsoft.com/office/powerpoint/2010/main" val="2466585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" y="791877"/>
            <a:ext cx="8924691" cy="5610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‘Sandwich’ product</a:t>
            </a:r>
            <a:endParaRPr lang="en-GB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 smtClean="0"/>
              <a:t>Sandwich: </a:t>
            </a:r>
          </a:p>
          <a:p>
            <a:pPr marL="0" indent="0">
              <a:buNone/>
            </a:pPr>
            <a:r>
              <a:rPr lang="en-GB" sz="2400" dirty="0" smtClean="0"/>
              <a:t>IR</a:t>
            </a:r>
            <a:r>
              <a:rPr lang="en-GB" sz="2400" b="0" dirty="0" smtClean="0"/>
              <a:t> temperature </a:t>
            </a:r>
          </a:p>
          <a:p>
            <a:pPr marL="0" indent="0">
              <a:buNone/>
            </a:pPr>
            <a:r>
              <a:rPr lang="en-GB" sz="2400" b="0" dirty="0" smtClean="0"/>
              <a:t>+ </a:t>
            </a:r>
          </a:p>
          <a:p>
            <a:pPr marL="0" indent="0">
              <a:buNone/>
            </a:pPr>
            <a:r>
              <a:rPr lang="en-GB" sz="2400" b="0" dirty="0" smtClean="0"/>
              <a:t>enhanced </a:t>
            </a:r>
            <a:r>
              <a:rPr lang="en-GB" sz="2400" b="0" dirty="0"/>
              <a:t>spatial resolution through </a:t>
            </a:r>
            <a:endParaRPr lang="en-GB" sz="2400" b="0" dirty="0" smtClean="0"/>
          </a:p>
          <a:p>
            <a:pPr marL="0" indent="0">
              <a:buNone/>
            </a:pPr>
            <a:r>
              <a:rPr lang="en-GB" sz="2400" u="sng" dirty="0" smtClean="0"/>
              <a:t>HRV</a:t>
            </a:r>
            <a:r>
              <a:rPr lang="en-GB" sz="2400" b="0" u="sng" dirty="0" smtClean="0"/>
              <a:t> channel</a:t>
            </a:r>
            <a:endParaRPr lang="en-GB" sz="1200" b="0" u="sng" kern="0" dirty="0"/>
          </a:p>
        </p:txBody>
      </p:sp>
    </p:spTree>
    <p:extLst>
      <p:ext uri="{BB962C8B-B14F-4D97-AF65-F5344CB8AC3E}">
        <p14:creationId xmlns:p14="http://schemas.microsoft.com/office/powerpoint/2010/main" val="1680432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786985"/>
            <a:ext cx="8924690" cy="5615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‘Sandwich’ product</a:t>
            </a:r>
            <a:endParaRPr lang="en-GB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 smtClean="0"/>
              <a:t>Sandwich: </a:t>
            </a:r>
          </a:p>
          <a:p>
            <a:pPr marL="0" indent="0">
              <a:buNone/>
            </a:pPr>
            <a:r>
              <a:rPr lang="en-GB" sz="2400" dirty="0" smtClean="0"/>
              <a:t>IR</a:t>
            </a:r>
            <a:r>
              <a:rPr lang="en-GB" sz="2400" b="0" dirty="0" smtClean="0"/>
              <a:t> temperature </a:t>
            </a:r>
          </a:p>
          <a:p>
            <a:pPr marL="0" indent="0">
              <a:buNone/>
            </a:pPr>
            <a:r>
              <a:rPr lang="en-GB" sz="2400" b="0" dirty="0" smtClean="0"/>
              <a:t>+ </a:t>
            </a:r>
          </a:p>
          <a:p>
            <a:pPr marL="0" indent="0">
              <a:buNone/>
            </a:pPr>
            <a:r>
              <a:rPr lang="en-GB" sz="2400" b="0" dirty="0" smtClean="0"/>
              <a:t>enhanced </a:t>
            </a:r>
            <a:r>
              <a:rPr lang="en-GB" sz="2400" b="0" dirty="0"/>
              <a:t>spatial resolution through </a:t>
            </a:r>
            <a:r>
              <a:rPr lang="en-GB" sz="2400" dirty="0"/>
              <a:t>HRV</a:t>
            </a:r>
            <a:r>
              <a:rPr lang="en-GB" sz="2400" b="0" dirty="0"/>
              <a:t> </a:t>
            </a:r>
            <a:r>
              <a:rPr lang="en-GB" sz="2400" b="0" dirty="0" smtClean="0"/>
              <a:t>channel</a:t>
            </a:r>
            <a:endParaRPr lang="en-GB" sz="1200" b="0" kern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75" y="2794544"/>
            <a:ext cx="2539682" cy="160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75" y="1103470"/>
            <a:ext cx="2539682" cy="160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521638" y="2626574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tx1">
                    <a:lumMod val="95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982903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_pannel_lo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7375" y="1019908"/>
            <a:ext cx="6777249" cy="5511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‘Sandwich’ product</a:t>
            </a:r>
            <a:endParaRPr lang="en-GB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 smtClean="0"/>
              <a:t>Sandwich: </a:t>
            </a:r>
          </a:p>
          <a:p>
            <a:pPr marL="0" indent="0">
              <a:buNone/>
            </a:pPr>
            <a:r>
              <a:rPr lang="en-GB" sz="2400" dirty="0" smtClean="0"/>
              <a:t>IR</a:t>
            </a:r>
            <a:r>
              <a:rPr lang="en-GB" sz="2400" b="0" dirty="0" smtClean="0"/>
              <a:t> temperature </a:t>
            </a:r>
          </a:p>
          <a:p>
            <a:pPr marL="0" indent="0">
              <a:buNone/>
            </a:pPr>
            <a:r>
              <a:rPr lang="en-GB" sz="2400" b="0" dirty="0" smtClean="0"/>
              <a:t>+ </a:t>
            </a:r>
          </a:p>
          <a:p>
            <a:pPr marL="0" indent="0">
              <a:buNone/>
            </a:pPr>
            <a:r>
              <a:rPr lang="en-GB" sz="2400" b="0" dirty="0" smtClean="0"/>
              <a:t>enhanced </a:t>
            </a:r>
            <a:r>
              <a:rPr lang="en-GB" sz="2400" b="0" dirty="0"/>
              <a:t>spatial resolution through </a:t>
            </a:r>
            <a:r>
              <a:rPr lang="en-GB" sz="2400" dirty="0"/>
              <a:t>HRV</a:t>
            </a:r>
            <a:r>
              <a:rPr lang="en-GB" sz="2400" b="0" dirty="0"/>
              <a:t> </a:t>
            </a:r>
            <a:r>
              <a:rPr lang="en-GB" sz="2400" b="0" dirty="0" smtClean="0"/>
              <a:t>channel</a:t>
            </a:r>
            <a:endParaRPr lang="en-GB" sz="1200" b="0" kern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75" y="2794544"/>
            <a:ext cx="2539682" cy="160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75" y="1103470"/>
            <a:ext cx="2539682" cy="160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521638" y="2626574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26743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‘Sandwich’ product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 smtClean="0"/>
              <a:t>Sandwich: </a:t>
            </a:r>
          </a:p>
          <a:p>
            <a:pPr marL="0" indent="0">
              <a:buNone/>
            </a:pPr>
            <a:r>
              <a:rPr lang="en-GB" sz="2400" dirty="0" smtClean="0"/>
              <a:t>BTD12-10</a:t>
            </a:r>
          </a:p>
          <a:p>
            <a:pPr marL="0" indent="0">
              <a:buNone/>
            </a:pPr>
            <a:r>
              <a:rPr lang="en-GB" sz="2400" b="0" dirty="0" smtClean="0"/>
              <a:t>+ </a:t>
            </a:r>
          </a:p>
          <a:p>
            <a:pPr marL="0" indent="0">
              <a:buNone/>
            </a:pPr>
            <a:r>
              <a:rPr lang="en-GB" sz="2400" b="0" dirty="0" smtClean="0"/>
              <a:t>enhanced </a:t>
            </a:r>
            <a:r>
              <a:rPr lang="en-GB" sz="2400" b="0" dirty="0"/>
              <a:t>spatial resolution through </a:t>
            </a:r>
            <a:r>
              <a:rPr lang="en-GB" sz="2400" dirty="0"/>
              <a:t>HRV</a:t>
            </a:r>
            <a:r>
              <a:rPr lang="en-GB" sz="2400" b="0" dirty="0"/>
              <a:t> </a:t>
            </a:r>
            <a:r>
              <a:rPr lang="en-GB" sz="2400" b="0" dirty="0" smtClean="0"/>
              <a:t>channel</a:t>
            </a:r>
            <a:endParaRPr lang="en-GB" sz="1200" b="0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39984" y="5670883"/>
            <a:ext cx="1570575" cy="731220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0" kern="0" dirty="0" smtClean="0"/>
              <a:t>28 June 2018</a:t>
            </a:r>
          </a:p>
          <a:p>
            <a:pPr marL="0" indent="0">
              <a:buFont typeface="Arial" pitchFamily="34" charset="0"/>
              <a:buNone/>
            </a:pPr>
            <a:r>
              <a:rPr lang="en-GB" sz="1800" b="0" kern="0" dirty="0" smtClean="0"/>
              <a:t>North Dakota</a:t>
            </a:r>
            <a:endParaRPr lang="en-GB" sz="1800" b="0" kern="0" dirty="0"/>
          </a:p>
        </p:txBody>
      </p:sp>
      <p:pic>
        <p:nvPicPr>
          <p:cNvPr id="9" name="G16 BTD123-104 2018_06_28_12-18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49" y="1245594"/>
            <a:ext cx="7628539" cy="50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7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‘Sandwich’ product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" y="782860"/>
            <a:ext cx="8285019" cy="5619243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9536268" y="782860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/>
              <a:t>Sandwich: </a:t>
            </a:r>
          </a:p>
          <a:p>
            <a:pPr marL="0" indent="0">
              <a:buNone/>
            </a:pPr>
            <a:r>
              <a:rPr lang="en-GB" sz="2400" b="0" dirty="0"/>
              <a:t>Convection</a:t>
            </a:r>
            <a:r>
              <a:rPr lang="en-GB" sz="2400" dirty="0"/>
              <a:t> RGB</a:t>
            </a:r>
            <a:endParaRPr lang="en-GB" sz="2400" b="0" dirty="0"/>
          </a:p>
          <a:p>
            <a:pPr marL="0" indent="0">
              <a:buNone/>
            </a:pPr>
            <a:r>
              <a:rPr lang="en-GB" b="0" dirty="0"/>
              <a:t>+ </a:t>
            </a:r>
          </a:p>
          <a:p>
            <a:pPr marL="0" indent="0">
              <a:buNone/>
            </a:pPr>
            <a:r>
              <a:rPr lang="en-GB" sz="2400" b="0" dirty="0"/>
              <a:t>enhanced spatial resolution through </a:t>
            </a:r>
            <a:r>
              <a:rPr lang="en-GB" sz="2400" dirty="0"/>
              <a:t>HRV</a:t>
            </a:r>
            <a:r>
              <a:rPr lang="en-GB" sz="2400" b="0" dirty="0"/>
              <a:t> channel</a:t>
            </a:r>
            <a:endParaRPr lang="en-GB" sz="1200" b="0" kern="0" dirty="0"/>
          </a:p>
          <a:p>
            <a:endParaRPr lang="en-GB" sz="2400" dirty="0" smtClean="0"/>
          </a:p>
          <a:p>
            <a:r>
              <a:rPr lang="en-GB" sz="2400" b="0" dirty="0" smtClean="0"/>
              <a:t>Wave clouds over Pyrenees mountains (small ice particles in yellow)</a:t>
            </a:r>
            <a:endParaRPr lang="en-GB" sz="1200" b="0" kern="0" dirty="0"/>
          </a:p>
          <a:p>
            <a:pPr marL="0" indent="0">
              <a:buNone/>
            </a:pPr>
            <a:endParaRPr lang="en-GB" sz="2400" b="0" dirty="0" smtClean="0"/>
          </a:p>
        </p:txBody>
      </p:sp>
    </p:spTree>
    <p:extLst>
      <p:ext uri="{BB962C8B-B14F-4D97-AF65-F5344CB8AC3E}">
        <p14:creationId xmlns:p14="http://schemas.microsoft.com/office/powerpoint/2010/main" val="2845980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759474"/>
            <a:ext cx="4248150" cy="566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Applications – what are you interested in?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073758" y="6423674"/>
            <a:ext cx="15520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chemeClr val="tx1">
                    <a:lumMod val="65000"/>
                  </a:schemeClr>
                </a:solidFill>
              </a:rPr>
              <a:t>Nairobi flight, 16 Nov 2023</a:t>
            </a:r>
            <a:endParaRPr lang="en-GB" b="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49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0527" y="1838669"/>
            <a:ext cx="3895083" cy="407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098" name="Picture 2" descr="File:The three primary colors of RGB Color Model (Red, Green, Blue).png - 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60" y="2123486"/>
            <a:ext cx="3096558" cy="30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products – generic example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3413" y="2429190"/>
            <a:ext cx="4572000" cy="3671887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hr-HR" sz="2800" b="0" kern="0" dirty="0" smtClean="0">
                <a:solidFill>
                  <a:srgbClr val="FF0000"/>
                </a:solidFill>
              </a:rPr>
              <a:t>          </a:t>
            </a:r>
            <a:r>
              <a:rPr lang="en-GB" sz="2800" b="0" kern="0" dirty="0" smtClean="0">
                <a:solidFill>
                  <a:srgbClr val="FF0000"/>
                </a:solidFill>
              </a:rPr>
              <a:t>Red</a:t>
            </a:r>
            <a:r>
              <a:rPr lang="hr-HR" sz="2800" b="0" kern="0" dirty="0" smtClean="0"/>
              <a:t>: </a:t>
            </a:r>
            <a:r>
              <a:rPr lang="en-GB" sz="2800" b="0" kern="0" dirty="0" smtClean="0"/>
              <a:t>…</a:t>
            </a:r>
            <a:endParaRPr lang="hr-HR" sz="2800" b="0" kern="0" dirty="0" smtClean="0"/>
          </a:p>
          <a:p>
            <a:pPr>
              <a:buFont typeface="Wingdings" pitchFamily="2" charset="2"/>
              <a:buNone/>
            </a:pPr>
            <a:r>
              <a:rPr lang="hr-HR" sz="2800" b="0" kern="0" dirty="0" smtClean="0"/>
              <a:t>          </a:t>
            </a:r>
            <a:r>
              <a:rPr lang="en-GB" sz="2800" b="0" kern="0" dirty="0" smtClean="0">
                <a:solidFill>
                  <a:srgbClr val="92D050"/>
                </a:solidFill>
              </a:rPr>
              <a:t>Green</a:t>
            </a:r>
            <a:r>
              <a:rPr lang="hr-HR" sz="2800" b="0" kern="0" dirty="0" smtClean="0"/>
              <a:t>: </a:t>
            </a:r>
            <a:r>
              <a:rPr lang="en-GB" sz="2800" b="0" kern="0" dirty="0" smtClean="0"/>
              <a:t>…</a:t>
            </a:r>
            <a:endParaRPr lang="hr-HR" sz="2800" b="0" kern="0" dirty="0" smtClean="0"/>
          </a:p>
          <a:p>
            <a:pPr>
              <a:buFont typeface="Wingdings" pitchFamily="2" charset="2"/>
              <a:buNone/>
            </a:pPr>
            <a:r>
              <a:rPr lang="hr-HR" sz="2800" b="0" kern="0" dirty="0" smtClean="0">
                <a:solidFill>
                  <a:srgbClr val="3366FF"/>
                </a:solidFill>
              </a:rPr>
              <a:t>         </a:t>
            </a:r>
            <a:r>
              <a:rPr lang="en-GB" sz="2800" b="0" kern="0" dirty="0">
                <a:solidFill>
                  <a:srgbClr val="3366FF"/>
                </a:solidFill>
              </a:rPr>
              <a:t> </a:t>
            </a:r>
            <a:r>
              <a:rPr lang="en-GB" sz="2800" b="0" kern="0" dirty="0" smtClean="0">
                <a:solidFill>
                  <a:srgbClr val="3366FF"/>
                </a:solidFill>
              </a:rPr>
              <a:t>Blue</a:t>
            </a:r>
            <a:r>
              <a:rPr lang="hr-HR" sz="2800" b="0" kern="0" dirty="0" smtClean="0"/>
              <a:t>: </a:t>
            </a:r>
            <a:r>
              <a:rPr lang="en-GB" sz="2800" b="0" kern="0" dirty="0" smtClean="0"/>
              <a:t>…</a:t>
            </a:r>
            <a:endParaRPr lang="hr-HR" sz="2800" b="0" kern="0" dirty="0" smtClean="0"/>
          </a:p>
          <a:p>
            <a:pPr>
              <a:buFont typeface="Wingdings" pitchFamily="2" charset="2"/>
              <a:buNone/>
            </a:pPr>
            <a:endParaRPr lang="hr-HR" sz="2800" b="0" kern="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246581" y="136975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XY RGB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86" y="4703003"/>
            <a:ext cx="985955" cy="98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90" y="1210266"/>
            <a:ext cx="985955" cy="98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66" y="4867332"/>
            <a:ext cx="587169" cy="587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532426" y="4776195"/>
            <a:ext cx="389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0" dirty="0" smtClean="0">
                <a:solidFill>
                  <a:srgbClr val="00B0F0"/>
                </a:solidFill>
              </a:rPr>
              <a:t>-</a:t>
            </a:r>
            <a:endParaRPr lang="en-GB" b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67" y="4867332"/>
            <a:ext cx="633645" cy="587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084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products – applications - which channels..?</a:t>
            </a:r>
            <a:endParaRPr lang="en-GB" dirty="0"/>
          </a:p>
        </p:txBody>
      </p:sp>
      <p:cxnSp>
        <p:nvCxnSpPr>
          <p:cNvPr id="57" name="Straight Connector 57"/>
          <p:cNvCxnSpPr>
            <a:cxnSpLocks noChangeShapeType="1"/>
          </p:cNvCxnSpPr>
          <p:nvPr/>
        </p:nvCxnSpPr>
        <p:spPr bwMode="auto">
          <a:xfrm flipV="1">
            <a:off x="315841" y="3505351"/>
            <a:ext cx="8695155" cy="18597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TextBox 58"/>
          <p:cNvSpPr txBox="1">
            <a:spLocks noChangeArrowheads="1"/>
          </p:cNvSpPr>
          <p:nvPr/>
        </p:nvSpPr>
        <p:spPr bwMode="auto">
          <a:xfrm>
            <a:off x="122553" y="2930806"/>
            <a:ext cx="149432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(1.0/0.5)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14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(2.0/1.0) km</a:t>
            </a:r>
            <a:endParaRPr kumimoji="0" lang="en-GB" altLang="en-US" sz="14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9290916" y="2017442"/>
            <a:ext cx="24933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GB" altLang="en-US" sz="2800" kern="0" dirty="0" smtClean="0">
                <a:solidFill>
                  <a:srgbClr val="001E59">
                    <a:lumMod val="50000"/>
                    <a:lumOff val="50000"/>
                  </a:srgbClr>
                </a:solidFill>
              </a:rPr>
              <a:t>Convective storm?</a:t>
            </a:r>
          </a:p>
          <a:p>
            <a:pPr lvl="0" fontAlgn="auto">
              <a:spcAft>
                <a:spcPts val="0"/>
              </a:spcAft>
              <a:defRPr/>
            </a:pPr>
            <a:endParaRPr lang="en-GB" altLang="en-US" sz="28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lang="en-GB" altLang="en-US" sz="28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lang="en-GB" altLang="en-US" sz="28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GB" altLang="en-US" sz="2800" kern="0" dirty="0" smtClean="0">
                <a:solidFill>
                  <a:srgbClr val="001E59">
                    <a:lumMod val="50000"/>
                    <a:lumOff val="50000"/>
                  </a:srgbClr>
                </a:solidFill>
              </a:rPr>
              <a:t>Fire 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en-GB" altLang="en-US" sz="2800" kern="0" dirty="0">
                <a:solidFill>
                  <a:srgbClr val="001E59">
                    <a:lumMod val="50000"/>
                    <a:lumOff val="50000"/>
                  </a:srgbClr>
                </a:solidFill>
              </a:rPr>
              <a:t>m</a:t>
            </a:r>
            <a:r>
              <a:rPr lang="en-GB" altLang="en-US" sz="2800" kern="0" dirty="0" smtClean="0">
                <a:solidFill>
                  <a:srgbClr val="001E59">
                    <a:lumMod val="50000"/>
                    <a:lumOff val="50000"/>
                  </a:srgbClr>
                </a:solidFill>
              </a:rPr>
              <a:t>onitoring?</a:t>
            </a:r>
            <a:endParaRPr lang="en-GB" altLang="en-US" sz="20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82" name="Group 3"/>
          <p:cNvGrpSpPr>
            <a:grpSpLocks/>
          </p:cNvGrpSpPr>
          <p:nvPr/>
        </p:nvGrpSpPr>
        <p:grpSpPr bwMode="auto">
          <a:xfrm>
            <a:off x="2999372" y="931775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83" name="Picture 4" descr="BAND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85" name="Group 6"/>
          <p:cNvGrpSpPr>
            <a:grpSpLocks/>
          </p:cNvGrpSpPr>
          <p:nvPr/>
        </p:nvGrpSpPr>
        <p:grpSpPr bwMode="auto">
          <a:xfrm>
            <a:off x="4404309" y="927013"/>
            <a:ext cx="1298575" cy="1193800"/>
            <a:chOff x="3365" y="854"/>
            <a:chExt cx="755" cy="752"/>
          </a:xfrm>
        </p:grpSpPr>
        <p:pic>
          <p:nvPicPr>
            <p:cNvPr id="86" name="Picture 7" descr="BAND0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4948822" y="2185900"/>
            <a:ext cx="1298575" cy="1193800"/>
            <a:chOff x="4151" y="854"/>
            <a:chExt cx="755" cy="752"/>
          </a:xfrm>
        </p:grpSpPr>
        <p:pic>
          <p:nvPicPr>
            <p:cNvPr id="89" name="Picture 10" descr="BAND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b="0" dirty="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91" name="Group 36"/>
          <p:cNvGrpSpPr>
            <a:grpSpLocks/>
          </p:cNvGrpSpPr>
          <p:nvPr/>
        </p:nvGrpSpPr>
        <p:grpSpPr bwMode="auto">
          <a:xfrm>
            <a:off x="191084" y="931775"/>
            <a:ext cx="1300163" cy="1189037"/>
            <a:chOff x="839" y="845"/>
            <a:chExt cx="756" cy="749"/>
          </a:xfrm>
        </p:grpSpPr>
        <p:pic>
          <p:nvPicPr>
            <p:cNvPr id="92" name="Picture 37" descr="MSG_VIS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94" name="Group 39"/>
          <p:cNvGrpSpPr>
            <a:grpSpLocks/>
          </p:cNvGrpSpPr>
          <p:nvPr/>
        </p:nvGrpSpPr>
        <p:grpSpPr bwMode="auto">
          <a:xfrm>
            <a:off x="1596022" y="931775"/>
            <a:ext cx="1300163" cy="1189037"/>
            <a:chOff x="1701" y="845"/>
            <a:chExt cx="756" cy="749"/>
          </a:xfrm>
        </p:grpSpPr>
        <p:pic>
          <p:nvPicPr>
            <p:cNvPr id="95" name="Picture 40" descr="MSG_VIS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97" name="Group 42"/>
          <p:cNvGrpSpPr>
            <a:grpSpLocks/>
          </p:cNvGrpSpPr>
          <p:nvPr/>
        </p:nvGrpSpPr>
        <p:grpSpPr bwMode="auto">
          <a:xfrm>
            <a:off x="5807659" y="931775"/>
            <a:ext cx="1236443" cy="1189037"/>
            <a:chOff x="3787" y="1570"/>
            <a:chExt cx="756" cy="749"/>
          </a:xfrm>
        </p:grpSpPr>
        <p:pic>
          <p:nvPicPr>
            <p:cNvPr id="98" name="Picture 43" descr="MSG_VIS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100" name="Group 45"/>
          <p:cNvGrpSpPr>
            <a:grpSpLocks/>
          </p:cNvGrpSpPr>
          <p:nvPr/>
        </p:nvGrpSpPr>
        <p:grpSpPr bwMode="auto">
          <a:xfrm>
            <a:off x="7143409" y="931775"/>
            <a:ext cx="1326488" cy="1189037"/>
            <a:chOff x="4583" y="1616"/>
            <a:chExt cx="777" cy="749"/>
          </a:xfrm>
        </p:grpSpPr>
        <p:pic>
          <p:nvPicPr>
            <p:cNvPr id="101" name="Picture 46" descr="MSG_VIS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sp>
        <p:nvSpPr>
          <p:cNvPr id="103" name="Rectangle 51"/>
          <p:cNvSpPr>
            <a:spLocks noChangeArrowheads="1"/>
          </p:cNvSpPr>
          <p:nvPr/>
        </p:nvSpPr>
        <p:spPr bwMode="auto">
          <a:xfrm>
            <a:off x="5774322" y="955588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4" name="Rectangle 52"/>
          <p:cNvSpPr>
            <a:spLocks noChangeArrowheads="1"/>
          </p:cNvSpPr>
          <p:nvPr/>
        </p:nvSpPr>
        <p:spPr bwMode="auto">
          <a:xfrm>
            <a:off x="7142747" y="955588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5" name="Rectangle 53"/>
          <p:cNvSpPr>
            <a:spLocks noChangeArrowheads="1"/>
          </p:cNvSpPr>
          <p:nvPr/>
        </p:nvSpPr>
        <p:spPr bwMode="auto">
          <a:xfrm>
            <a:off x="194259" y="955588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6" name="Rectangle 54"/>
          <p:cNvSpPr>
            <a:spLocks noChangeArrowheads="1"/>
          </p:cNvSpPr>
          <p:nvPr/>
        </p:nvSpPr>
        <p:spPr bwMode="auto">
          <a:xfrm>
            <a:off x="1599197" y="955588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7" name="Rectangle 52"/>
          <p:cNvSpPr>
            <a:spLocks noChangeArrowheads="1"/>
          </p:cNvSpPr>
          <p:nvPr/>
        </p:nvSpPr>
        <p:spPr bwMode="auto">
          <a:xfrm>
            <a:off x="6350584" y="2181138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38" y="94482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18" y="2193834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22" y="94129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26" y="94129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78" y="965357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2" name="Group 15"/>
          <p:cNvGrpSpPr>
            <a:grpSpLocks/>
          </p:cNvGrpSpPr>
          <p:nvPr/>
        </p:nvGrpSpPr>
        <p:grpSpPr bwMode="auto">
          <a:xfrm>
            <a:off x="3737141" y="3845003"/>
            <a:ext cx="1311275" cy="1225550"/>
            <a:chOff x="3357" y="2016"/>
            <a:chExt cx="763" cy="772"/>
          </a:xfrm>
        </p:grpSpPr>
        <p:pic>
          <p:nvPicPr>
            <p:cNvPr id="153" name="Picture 16" descr="BAND0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155" name="Group 18"/>
          <p:cNvGrpSpPr>
            <a:grpSpLocks/>
          </p:cNvGrpSpPr>
          <p:nvPr/>
        </p:nvGrpSpPr>
        <p:grpSpPr bwMode="auto">
          <a:xfrm>
            <a:off x="5218278" y="3845003"/>
            <a:ext cx="1312863" cy="1223962"/>
            <a:chOff x="4143" y="2016"/>
            <a:chExt cx="763" cy="771"/>
          </a:xfrm>
        </p:grpSpPr>
        <p:pic>
          <p:nvPicPr>
            <p:cNvPr id="156" name="Picture 19" descr="BAND0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158" name="Group 21"/>
          <p:cNvGrpSpPr>
            <a:grpSpLocks/>
          </p:cNvGrpSpPr>
          <p:nvPr/>
        </p:nvGrpSpPr>
        <p:grpSpPr bwMode="auto">
          <a:xfrm>
            <a:off x="6701003" y="3845003"/>
            <a:ext cx="1311275" cy="1220787"/>
            <a:chOff x="4930" y="2018"/>
            <a:chExt cx="762" cy="769"/>
          </a:xfrm>
        </p:grpSpPr>
        <p:pic>
          <p:nvPicPr>
            <p:cNvPr id="159" name="Picture 22" descr="BAND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161" name="Group 24"/>
          <p:cNvGrpSpPr>
            <a:grpSpLocks/>
          </p:cNvGrpSpPr>
          <p:nvPr/>
        </p:nvGrpSpPr>
        <p:grpSpPr bwMode="auto">
          <a:xfrm>
            <a:off x="2238541" y="5284865"/>
            <a:ext cx="1295400" cy="1190625"/>
            <a:chOff x="2581" y="3180"/>
            <a:chExt cx="753" cy="750"/>
          </a:xfrm>
          <a:effectLst/>
        </p:grpSpPr>
        <p:pic>
          <p:nvPicPr>
            <p:cNvPr id="162" name="Picture 25" descr="BAND0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164" name="Group 27"/>
          <p:cNvGrpSpPr>
            <a:grpSpLocks/>
          </p:cNvGrpSpPr>
          <p:nvPr/>
        </p:nvGrpSpPr>
        <p:grpSpPr bwMode="auto">
          <a:xfrm>
            <a:off x="3721266" y="5284865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165" name="Picture 28" descr="BAND0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167" name="Group 30"/>
          <p:cNvGrpSpPr>
            <a:grpSpLocks/>
          </p:cNvGrpSpPr>
          <p:nvPr/>
        </p:nvGrpSpPr>
        <p:grpSpPr bwMode="auto">
          <a:xfrm>
            <a:off x="5280191" y="5284865"/>
            <a:ext cx="1312863" cy="1190625"/>
            <a:chOff x="4143" y="3180"/>
            <a:chExt cx="763" cy="750"/>
          </a:xfrm>
        </p:grpSpPr>
        <p:pic>
          <p:nvPicPr>
            <p:cNvPr id="168" name="Picture 31" descr="BAND0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170" name="Group 33"/>
          <p:cNvGrpSpPr>
            <a:grpSpLocks/>
          </p:cNvGrpSpPr>
          <p:nvPr/>
        </p:nvGrpSpPr>
        <p:grpSpPr bwMode="auto">
          <a:xfrm>
            <a:off x="6686716" y="5284865"/>
            <a:ext cx="1350963" cy="1196975"/>
            <a:chOff x="4906" y="3182"/>
            <a:chExt cx="786" cy="754"/>
          </a:xfrm>
        </p:grpSpPr>
        <p:pic>
          <p:nvPicPr>
            <p:cNvPr id="171" name="Picture 34" descr="BAND1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173" name="Group 12"/>
          <p:cNvGrpSpPr>
            <a:grpSpLocks/>
          </p:cNvGrpSpPr>
          <p:nvPr/>
        </p:nvGrpSpPr>
        <p:grpSpPr bwMode="auto">
          <a:xfrm>
            <a:off x="2228267" y="3898977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74" name="Picture 13" descr="BAND0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176" name="Rectangle 52"/>
          <p:cNvSpPr>
            <a:spLocks noChangeArrowheads="1"/>
          </p:cNvSpPr>
          <p:nvPr/>
        </p:nvSpPr>
        <p:spPr bwMode="auto">
          <a:xfrm>
            <a:off x="2218611" y="3878339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72" y="5335891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59" y="5349313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94" y="391976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44" y="535789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90" y="5359234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64" y="4144976"/>
            <a:ext cx="633455" cy="633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84" y="3727105"/>
            <a:ext cx="707130" cy="778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35" y="4246461"/>
            <a:ext cx="476607" cy="476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95" y="391976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30" y="4228188"/>
            <a:ext cx="477324" cy="442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22" y="3942507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8" name="Picture 49" descr="MSG_VI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72" y="2175289"/>
            <a:ext cx="1269890" cy="11613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11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products - example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3413" y="2429190"/>
            <a:ext cx="4572000" cy="3671887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hr-HR" sz="2800" b="0" kern="0" dirty="0" smtClean="0">
                <a:solidFill>
                  <a:srgbClr val="FF0000"/>
                </a:solidFill>
              </a:rPr>
              <a:t>          </a:t>
            </a:r>
            <a:r>
              <a:rPr lang="en-GB" sz="2800" b="0" kern="0" dirty="0" smtClean="0">
                <a:solidFill>
                  <a:srgbClr val="FF0000"/>
                </a:solidFill>
              </a:rPr>
              <a:t>Red</a:t>
            </a:r>
            <a:r>
              <a:rPr lang="hr-HR" sz="2800" b="0" kern="0" dirty="0" smtClean="0"/>
              <a:t>: NIR 1.6 </a:t>
            </a:r>
            <a:r>
              <a:rPr lang="hr-HR" sz="2800" b="0" kern="0" dirty="0" smtClean="0">
                <a:cs typeface="Arial" charset="0"/>
              </a:rPr>
              <a:t>μ</a:t>
            </a:r>
            <a:r>
              <a:rPr lang="hr-HR" sz="2800" b="0" kern="0" dirty="0" smtClean="0"/>
              <a:t>m</a:t>
            </a:r>
          </a:p>
          <a:p>
            <a:pPr>
              <a:buFont typeface="Wingdings" pitchFamily="2" charset="2"/>
              <a:buNone/>
            </a:pPr>
            <a:r>
              <a:rPr lang="hr-HR" sz="2800" b="0" kern="0" dirty="0" smtClean="0"/>
              <a:t>          </a:t>
            </a:r>
            <a:r>
              <a:rPr lang="en-GB" sz="2800" b="0" kern="0" dirty="0" smtClean="0">
                <a:solidFill>
                  <a:srgbClr val="92D050"/>
                </a:solidFill>
              </a:rPr>
              <a:t>Green</a:t>
            </a:r>
            <a:r>
              <a:rPr lang="hr-HR" sz="2800" b="0" kern="0" dirty="0" smtClean="0"/>
              <a:t>: VIS 0.8 </a:t>
            </a:r>
            <a:r>
              <a:rPr lang="hr-HR" sz="2800" b="0" kern="0" dirty="0" smtClean="0">
                <a:cs typeface="Arial" charset="0"/>
              </a:rPr>
              <a:t>μ</a:t>
            </a:r>
            <a:r>
              <a:rPr lang="hr-HR" sz="2800" b="0" kern="0" dirty="0" smtClean="0"/>
              <a:t>m</a:t>
            </a:r>
          </a:p>
          <a:p>
            <a:pPr>
              <a:buFont typeface="Wingdings" pitchFamily="2" charset="2"/>
              <a:buNone/>
            </a:pPr>
            <a:r>
              <a:rPr lang="hr-HR" sz="2800" b="0" kern="0" dirty="0" smtClean="0">
                <a:solidFill>
                  <a:srgbClr val="3366FF"/>
                </a:solidFill>
              </a:rPr>
              <a:t>         </a:t>
            </a:r>
            <a:r>
              <a:rPr lang="en-GB" sz="2800" b="0" kern="0" dirty="0">
                <a:solidFill>
                  <a:srgbClr val="3366FF"/>
                </a:solidFill>
              </a:rPr>
              <a:t> </a:t>
            </a:r>
            <a:r>
              <a:rPr lang="en-GB" sz="2800" b="0" kern="0" dirty="0" smtClean="0">
                <a:solidFill>
                  <a:srgbClr val="3366FF"/>
                </a:solidFill>
              </a:rPr>
              <a:t>Blue</a:t>
            </a:r>
            <a:r>
              <a:rPr lang="hr-HR" sz="2800" b="0" kern="0" dirty="0" smtClean="0"/>
              <a:t>:  VIS 0.6 </a:t>
            </a:r>
            <a:r>
              <a:rPr lang="hr-HR" sz="2800" b="0" kern="0" dirty="0" smtClean="0">
                <a:cs typeface="Arial" charset="0"/>
              </a:rPr>
              <a:t>μ</a:t>
            </a:r>
            <a:r>
              <a:rPr lang="hr-HR" sz="2800" b="0" kern="0" dirty="0" smtClean="0"/>
              <a:t>m</a:t>
            </a:r>
          </a:p>
          <a:p>
            <a:pPr>
              <a:buFont typeface="Wingdings" pitchFamily="2" charset="2"/>
              <a:buNone/>
            </a:pPr>
            <a:endParaRPr lang="hr-HR" sz="2800" b="0" kern="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7934" y="1360801"/>
            <a:ext cx="1529170" cy="159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347" y="3055266"/>
            <a:ext cx="1529170" cy="159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347" y="4749731"/>
            <a:ext cx="1529170" cy="133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8896" y="1364535"/>
            <a:ext cx="4527901" cy="473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415914" y="165764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Natural Colour RGB </a:t>
            </a:r>
          </a:p>
        </p:txBody>
      </p:sp>
    </p:spTree>
    <p:extLst>
      <p:ext uri="{BB962C8B-B14F-4D97-AF65-F5344CB8AC3E}">
        <p14:creationId xmlns:p14="http://schemas.microsoft.com/office/powerpoint/2010/main" val="2895594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products – components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741" y="640080"/>
            <a:ext cx="8616069" cy="61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35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(L2+) products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Quantitative values derived from satellite data (height, temperature, pressure, humidity, chlorophyll, wind vector, etc.)</a:t>
            </a:r>
          </a:p>
          <a:p>
            <a:r>
              <a:rPr lang="en-GB" dirty="0" smtClean="0"/>
              <a:t>Includes multiple inputs (aside from the original satellite data):</a:t>
            </a:r>
          </a:p>
          <a:p>
            <a:pPr lvl="1"/>
            <a:r>
              <a:rPr lang="en-GB" dirty="0" smtClean="0"/>
              <a:t>Auxiliary satellite data</a:t>
            </a:r>
          </a:p>
          <a:p>
            <a:pPr lvl="1"/>
            <a:r>
              <a:rPr lang="en-GB" dirty="0" smtClean="0"/>
              <a:t>NWP variables</a:t>
            </a:r>
          </a:p>
          <a:p>
            <a:pPr lvl="1"/>
            <a:r>
              <a:rPr lang="en-GB" dirty="0" smtClean="0"/>
              <a:t>Look-up tables</a:t>
            </a:r>
          </a:p>
          <a:p>
            <a:pPr lvl="1"/>
            <a:r>
              <a:rPr lang="en-GB" dirty="0" smtClean="0"/>
              <a:t>Climatology</a:t>
            </a:r>
          </a:p>
          <a:p>
            <a:pPr lvl="1"/>
            <a:r>
              <a:rPr lang="en-GB" dirty="0" smtClean="0"/>
              <a:t>Background maps</a:t>
            </a:r>
          </a:p>
          <a:p>
            <a:pPr lvl="1"/>
            <a:r>
              <a:rPr lang="en-GB" dirty="0" smtClean="0"/>
              <a:t>Parametrization parameters</a:t>
            </a:r>
          </a:p>
          <a:p>
            <a:pPr lvl="1"/>
            <a:r>
              <a:rPr lang="en-GB" dirty="0" smtClean="0"/>
              <a:t>Corrections</a:t>
            </a:r>
          </a:p>
          <a:p>
            <a:pPr lvl="1"/>
            <a:r>
              <a:rPr lang="en-GB" dirty="0" smtClean="0"/>
              <a:t>…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678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(L2+) products </a:t>
            </a:r>
            <a:endParaRPr lang="en-GB" dirty="0"/>
          </a:p>
        </p:txBody>
      </p:sp>
      <p:pic>
        <p:nvPicPr>
          <p:cNvPr id="5" name="Picture 4" descr="https://www.nwcsaf.org/ARCHIVO_GIF/2019161/S_NWC_CTTH_MSG4_Europe-VISIR_20190610T150000Z.ctth_p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019908"/>
            <a:ext cx="9716495" cy="54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86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(L2+) products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011947"/>
            <a:ext cx="9823076" cy="54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94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(L2+) products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E.g.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011947"/>
            <a:ext cx="9823076" cy="54887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59" y="1912447"/>
            <a:ext cx="5572125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0607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Geophysical (L2+) products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18" y="2458403"/>
            <a:ext cx="6016658" cy="4079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375" y="2458403"/>
            <a:ext cx="2769314" cy="3771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985" y="1308416"/>
            <a:ext cx="3624093" cy="915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428" y="2458403"/>
            <a:ext cx="5059460" cy="34392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26967" y="2458403"/>
            <a:ext cx="353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latin typeface="Helvetica" panose="020B0604020202020204" pitchFamily="34" charset="0"/>
              </a:rPr>
              <a:t>• yellow for [0-25%] probability of Convection initiation,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>
                <a:latin typeface="Helvetica" panose="020B0604020202020204" pitchFamily="34" charset="0"/>
              </a:rPr>
              <a:t>• orange for [25-50%] probability of Convection initiation,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>
                <a:latin typeface="Helvetica" panose="020B0604020202020204" pitchFamily="34" charset="0"/>
              </a:rPr>
              <a:t>• red for [50-75%] probability of Convection initiation,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>
                <a:latin typeface="Helvetica" panose="020B0604020202020204" pitchFamily="34" charset="0"/>
              </a:rPr>
              <a:t>• magenta for [75-100%] probability of Convection initiation.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821048" y="862071"/>
            <a:ext cx="45047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&gt; Probability </a:t>
            </a:r>
            <a:r>
              <a:rPr lang="en-US" sz="1200" dirty="0">
                <a:solidFill>
                  <a:srgbClr val="000000"/>
                </a:solidFill>
                <a:latin typeface="Helvetica" panose="020B0604020202020204" pitchFamily="34" charset="0"/>
              </a:rPr>
              <a:t>for a cloudy pixel to become a </a:t>
            </a:r>
            <a:r>
              <a:rPr lang="en-US" sz="12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thunderstorm?</a:t>
            </a:r>
            <a:endParaRPr lang="en-GB" sz="1200" dirty="0"/>
          </a:p>
        </p:txBody>
      </p:sp>
      <p:sp>
        <p:nvSpPr>
          <p:cNvPr id="10" name="Rectangle 9"/>
          <p:cNvSpPr/>
          <p:nvPr/>
        </p:nvSpPr>
        <p:spPr>
          <a:xfrm>
            <a:off x="7073428" y="58913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8255"/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Main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limitations of the product?</a:t>
            </a:r>
            <a:endParaRPr lang="en-US" b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8255"/>
            <a: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</a:rPr>
              <a:t>• In cases of cold air masses (fast-moving fractional clouds)</a:t>
            </a:r>
            <a:b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</a:rPr>
              <a:t>• High FAR inherent to CI, particularly at the edges of cold cloud systems</a:t>
            </a:r>
            <a:b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</a:rPr>
              <a:t>• Lack of validation</a:t>
            </a:r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6337104" y="3897082"/>
            <a:ext cx="598141" cy="447046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9257" y="2254557"/>
            <a:ext cx="12731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Mecikalski at al. 2010</a:t>
            </a:r>
            <a:endParaRPr lang="en-GB" b="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931" y="790947"/>
            <a:ext cx="45624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CI (Convective Initiation) Product</a:t>
            </a:r>
          </a:p>
        </p:txBody>
      </p:sp>
    </p:spTree>
    <p:extLst>
      <p:ext uri="{BB962C8B-B14F-4D97-AF65-F5344CB8AC3E}">
        <p14:creationId xmlns:p14="http://schemas.microsoft.com/office/powerpoint/2010/main" val="1081774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(L2+) products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798240" y="1836603"/>
            <a:ext cx="1279490" cy="549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altLang="de-DE" sz="1000" b="0" kern="0" dirty="0" smtClean="0">
                <a:latin typeface="Arial"/>
                <a:cs typeface="Arial"/>
              </a:rPr>
              <a:t>=&gt; Anvil growth as a </a:t>
            </a:r>
            <a:r>
              <a:rPr lang="en-GB" altLang="de-DE" sz="1000" kern="0" dirty="0" smtClean="0">
                <a:latin typeface="Arial"/>
                <a:cs typeface="Arial"/>
              </a:rPr>
              <a:t>proxy for upper level divergence </a:t>
            </a:r>
            <a:r>
              <a:rPr lang="en-GB" altLang="de-DE" sz="1000" b="0" kern="0" dirty="0" smtClean="0">
                <a:latin typeface="Arial"/>
                <a:cs typeface="Arial"/>
              </a:rPr>
              <a:t>process</a:t>
            </a:r>
          </a:p>
          <a:p>
            <a:pPr marL="0" indent="0">
              <a:buFont typeface="Arial" pitchFamily="34" charset="0"/>
              <a:buNone/>
            </a:pPr>
            <a:endParaRPr lang="en-GB" altLang="de-DE" sz="1000" b="0" kern="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r>
              <a:rPr lang="en-GB" altLang="de-DE" sz="1000" b="0" kern="0" dirty="0" smtClean="0">
                <a:latin typeface="Arial"/>
                <a:cs typeface="Arial"/>
              </a:rPr>
              <a:t>=&gt; </a:t>
            </a:r>
            <a:r>
              <a:rPr lang="en-GB" altLang="de-DE" sz="1000" kern="0" dirty="0" smtClean="0">
                <a:latin typeface="Arial"/>
                <a:cs typeface="Arial"/>
              </a:rPr>
              <a:t>Thin cirrus ring </a:t>
            </a:r>
            <a:r>
              <a:rPr lang="en-GB" altLang="de-DE" sz="1000" b="0" kern="0" dirty="0" smtClean="0">
                <a:latin typeface="Arial"/>
                <a:cs typeface="Arial"/>
              </a:rPr>
              <a:t>in case of very abrupt vertical (turned into horizontal) flow </a:t>
            </a:r>
          </a:p>
          <a:p>
            <a:pPr marL="0" indent="0">
              <a:buFont typeface="Arial" pitchFamily="34" charset="0"/>
              <a:buNone/>
            </a:pPr>
            <a:endParaRPr lang="en-GB" altLang="de-DE" sz="1000" b="0" kern="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r>
              <a:rPr lang="en-GB" altLang="de-DE" sz="1000" b="0" kern="0" dirty="0" smtClean="0">
                <a:latin typeface="Arial"/>
                <a:cs typeface="Arial"/>
              </a:rPr>
              <a:t>=&gt; </a:t>
            </a:r>
            <a:r>
              <a:rPr lang="en-GB" altLang="de-DE" sz="1000" kern="0" dirty="0" smtClean="0">
                <a:latin typeface="Arial"/>
                <a:cs typeface="Arial"/>
              </a:rPr>
              <a:t>Divergence indicate variations in anvil dynamics </a:t>
            </a:r>
            <a:r>
              <a:rPr lang="en-GB" altLang="de-DE" sz="1000" b="0" kern="0" dirty="0" smtClean="0">
                <a:latin typeface="Arial"/>
                <a:cs typeface="Arial"/>
              </a:rPr>
              <a:t>and related vertical motions beneath</a:t>
            </a:r>
          </a:p>
          <a:p>
            <a:pPr marL="0" indent="0">
              <a:buFont typeface="Arial" pitchFamily="34" charset="0"/>
              <a:buNone/>
            </a:pPr>
            <a:endParaRPr lang="en-GB" altLang="de-DE" sz="1000" b="0" kern="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altLang="de-DE" sz="1000" b="0" kern="0" dirty="0" smtClean="0">
                <a:latin typeface="Arial"/>
                <a:cs typeface="Arial"/>
              </a:rPr>
              <a:t>=&gt; </a:t>
            </a:r>
            <a:r>
              <a:rPr lang="en-US" altLang="de-DE" sz="1000" b="0" kern="0" dirty="0" smtClean="0">
                <a:latin typeface="Arial"/>
                <a:cs typeface="Arial"/>
              </a:rPr>
              <a:t>Out </a:t>
            </a:r>
            <a:r>
              <a:rPr lang="en-US" altLang="de-DE" sz="1000" b="0" kern="0" dirty="0">
                <a:latin typeface="Arial"/>
                <a:cs typeface="Arial"/>
              </a:rPr>
              <a:t>of </a:t>
            </a:r>
            <a:r>
              <a:rPr lang="en-US" altLang="de-DE" sz="1000" kern="0" dirty="0">
                <a:latin typeface="Arial"/>
                <a:cs typeface="Arial"/>
              </a:rPr>
              <a:t>different satellite-related products</a:t>
            </a:r>
            <a:r>
              <a:rPr lang="en-US" altLang="de-DE" sz="1000" b="0" kern="0" dirty="0">
                <a:latin typeface="Arial"/>
                <a:cs typeface="Arial"/>
              </a:rPr>
              <a:t>, storm top divergence seems to be the best discriminator</a:t>
            </a:r>
            <a:r>
              <a:rPr lang="en-GB" altLang="de-DE" sz="1000" b="0" kern="0" dirty="0">
                <a:latin typeface="Arial"/>
                <a:cs typeface="Arial"/>
              </a:rPr>
              <a:t> </a:t>
            </a:r>
            <a:endParaRPr lang="en-GB" altLang="de-DE" sz="1000" b="0" kern="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GB" altLang="de-DE" sz="1000" b="0" kern="0" dirty="0" smtClean="0"/>
          </a:p>
          <a:p>
            <a:pPr marL="0" indent="0">
              <a:buNone/>
            </a:pPr>
            <a:r>
              <a:rPr lang="en-GB" altLang="de-DE" sz="1000" b="0" kern="0" dirty="0" smtClean="0"/>
              <a:t>=&gt; Meaningful  only with advanced temporal/spatial resolution -&gt; </a:t>
            </a:r>
            <a:r>
              <a:rPr lang="en-GB" altLang="de-DE" sz="1000" kern="0" dirty="0" smtClean="0"/>
              <a:t>FCI</a:t>
            </a:r>
            <a:endParaRPr lang="en-GB" altLang="de-DE" sz="1000" kern="0" dirty="0"/>
          </a:p>
          <a:p>
            <a:pPr marL="561975" lvl="1" indent="0">
              <a:buFont typeface="Arial" pitchFamily="34" charset="0"/>
              <a:buNone/>
            </a:pPr>
            <a:endParaRPr lang="en-GB" sz="1000" b="0" kern="0" dirty="0"/>
          </a:p>
        </p:txBody>
      </p:sp>
      <p:sp>
        <p:nvSpPr>
          <p:cNvPr id="8" name="Rectangle 7"/>
          <p:cNvSpPr/>
          <p:nvPr/>
        </p:nvSpPr>
        <p:spPr>
          <a:xfrm>
            <a:off x="2169752" y="2993133"/>
            <a:ext cx="2909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Divergence product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049" y="1104762"/>
            <a:ext cx="2276819" cy="1582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73" y="2178648"/>
            <a:ext cx="2689448" cy="186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741" y="3617247"/>
            <a:ext cx="3817751" cy="2653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6539531" y="4146549"/>
            <a:ext cx="1229989" cy="681352"/>
            <a:chOff x="7222047" y="433174"/>
            <a:chExt cx="1229989" cy="681352"/>
          </a:xfrm>
        </p:grpSpPr>
        <p:sp>
          <p:nvSpPr>
            <p:cNvPr id="13" name="TextBox 12"/>
            <p:cNvSpPr txBox="1"/>
            <p:nvPr/>
          </p:nvSpPr>
          <p:spPr>
            <a:xfrm>
              <a:off x="7222047" y="433174"/>
              <a:ext cx="1229989" cy="23083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>
              <a:outerShdw blurRad="127000" dist="63500" dir="1800000" sx="96000" sy="96000" algn="tl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+mn-lt"/>
                  <a:cs typeface="Calibri" panose="020F0502020204030204" pitchFamily="34" charset="0"/>
                </a:rPr>
                <a:t>Cirrus outflow</a:t>
              </a:r>
            </a:p>
          </p:txBody>
        </p:sp>
        <p:cxnSp>
          <p:nvCxnSpPr>
            <p:cNvPr id="14" name="Straight Arrow Connector 13"/>
            <p:cNvCxnSpPr>
              <a:stCxn id="13" idx="2"/>
            </p:cNvCxnSpPr>
            <p:nvPr/>
          </p:nvCxnSpPr>
          <p:spPr bwMode="auto">
            <a:xfrm>
              <a:off x="7837042" y="664006"/>
              <a:ext cx="507763" cy="450520"/>
            </a:xfrm>
            <a:prstGeom prst="straightConnector1">
              <a:avLst/>
            </a:prstGeom>
            <a:solidFill>
              <a:schemeClr val="bg2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50800" dir="5400000" sx="96000" sy="96000" algn="tl" rotWithShape="0">
                <a:schemeClr val="bg1"/>
              </a:outerShdw>
            </a:effectLst>
          </p:spPr>
        </p:cxnSp>
      </p:grpSp>
      <p:sp>
        <p:nvSpPr>
          <p:cNvPr id="15" name="Rectangle 14"/>
          <p:cNvSpPr/>
          <p:nvPr/>
        </p:nvSpPr>
        <p:spPr>
          <a:xfrm>
            <a:off x="7725494" y="1559604"/>
            <a:ext cx="2909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Subjective divergence assessment 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7525789" y="2563906"/>
            <a:ext cx="327565" cy="36618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7094183" y="2310240"/>
            <a:ext cx="109747" cy="55674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6407222" y="3053502"/>
            <a:ext cx="485972" cy="5747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711932" y="3180564"/>
            <a:ext cx="595023" cy="78665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6876831" y="3374312"/>
            <a:ext cx="281592" cy="328112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436204" y="3379807"/>
            <a:ext cx="373537" cy="361531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sp>
        <p:nvSpPr>
          <p:cNvPr id="22" name="Rectangle 21"/>
          <p:cNvSpPr/>
          <p:nvPr/>
        </p:nvSpPr>
        <p:spPr>
          <a:xfrm>
            <a:off x="775943" y="6189939"/>
            <a:ext cx="3556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Jason M. </a:t>
            </a:r>
            <a:r>
              <a:rPr lang="en-US" sz="800" b="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Apke</a:t>
            </a:r>
            <a:r>
              <a:rPr lang="en-US" sz="800" b="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John </a:t>
            </a:r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sz="800" b="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Mecikalski; Kristopher </a:t>
            </a:r>
            <a:r>
              <a:rPr lang="en-US" sz="800" b="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Bedka</a:t>
            </a:r>
            <a:r>
              <a:rPr lang="en-US" sz="800" b="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Eugene </a:t>
            </a:r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en-US" sz="8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McCaul</a:t>
            </a:r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Jr</a:t>
            </a:r>
            <a:r>
              <a:rPr lang="en-US" sz="800" b="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.; Cameron </a:t>
            </a:r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sz="800" b="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Homeyer</a:t>
            </a:r>
            <a:r>
              <a:rPr lang="en-US" sz="800" b="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Christopher </a:t>
            </a:r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Jewett</a:t>
            </a:r>
            <a:r>
              <a:rPr lang="en-US" sz="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27" y="2152092"/>
            <a:ext cx="4490246" cy="403244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57173" y="1638006"/>
            <a:ext cx="2909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&gt; Automated divergence assessment </a:t>
            </a:r>
            <a:endParaRPr lang="en-US" sz="1200" dirty="0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8927" y="934232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+mj-lt"/>
                <a:cs typeface="Arial"/>
              </a:rPr>
              <a:t>Upper-level </a:t>
            </a:r>
            <a:r>
              <a:rPr lang="en-GB" sz="2000" dirty="0" smtClean="0">
                <a:latin typeface="+mj-lt"/>
                <a:cs typeface="Arial"/>
              </a:rPr>
              <a:t>divergence product 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1352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Applications – what are you interested in?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03" y="1019908"/>
            <a:ext cx="7337287" cy="55029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887" y="1076130"/>
            <a:ext cx="489328" cy="4036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909945" y="6565428"/>
            <a:ext cx="20954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0" dirty="0" smtClean="0"/>
              <a:t>12 May 2023, 13:50 UTC, Romania/Serbia</a:t>
            </a:r>
            <a:endParaRPr lang="en-GB" sz="800" b="0" dirty="0"/>
          </a:p>
        </p:txBody>
      </p:sp>
    </p:spTree>
    <p:extLst>
      <p:ext uri="{BB962C8B-B14F-4D97-AF65-F5344CB8AC3E}">
        <p14:creationId xmlns:p14="http://schemas.microsoft.com/office/powerpoint/2010/main" val="3121722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0980"/>
            <a:r>
              <a:rPr lang="en-GB" sz="160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Arial"/>
                <a:cs typeface="Arial"/>
              </a:rPr>
              <a:t>G-16 </a:t>
            </a:r>
            <a:r>
              <a:rPr lang="en-GB" sz="1600" dirty="0">
                <a:solidFill>
                  <a:schemeClr val="bg1">
                    <a:lumMod val="10000"/>
                    <a:lumOff val="90000"/>
                  </a:schemeClr>
                </a:solidFill>
                <a:latin typeface="Arial"/>
                <a:cs typeface="Arial"/>
              </a:rPr>
              <a:t>VIS06 </a:t>
            </a:r>
            <a:r>
              <a:rPr lang="en-GB" sz="160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Arial"/>
                <a:cs typeface="Arial"/>
              </a:rPr>
              <a:t>view</a:t>
            </a:r>
            <a:endParaRPr lang="en-US" sz="16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 rot="20476168">
            <a:off x="8349158" y="698741"/>
            <a:ext cx="3576585" cy="1063229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035523" y="1693862"/>
            <a:ext cx="5464175" cy="5164138"/>
          </a:xfrm>
          <a:prstGeom prst="rect">
            <a:avLst/>
          </a:prstGeom>
        </p:spPr>
        <p:txBody>
          <a:bodyPr/>
          <a:lstStyle>
            <a:lvl1pPr marL="327025" indent="-3270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1pPr>
            <a:lvl2pPr marL="914400" indent="-3508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2pPr>
            <a:lvl3pPr marL="1406525" indent="-2809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3pPr>
            <a:lvl4pPr marL="1968500" indent="-2809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4pPr>
            <a:lvl5pPr marL="253206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800" b="0" kern="0" dirty="0" err="1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Shukran</a:t>
            </a:r>
            <a:r>
              <a:rPr lang="en-GB" sz="2800" b="0" kern="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!</a:t>
            </a:r>
            <a:endParaRPr lang="en-GB" sz="2800" b="0" kern="0" dirty="0" smtClean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 marL="0" indent="0">
              <a:buNone/>
            </a:pPr>
            <a:r>
              <a:rPr lang="en-GB" altLang="en-US" sz="2000" b="0" kern="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490140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Applications – what are you interested in?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909945" y="6565428"/>
            <a:ext cx="20954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0" dirty="0" smtClean="0"/>
              <a:t>12 May 2023, 13:50 UTC, Romania/Serbia</a:t>
            </a:r>
            <a:endParaRPr lang="en-GB" sz="8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901" y="1128036"/>
            <a:ext cx="8507499" cy="5364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52" y="1283747"/>
            <a:ext cx="489328" cy="4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0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Applications – what are you interested in?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909945" y="6565428"/>
            <a:ext cx="20954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0" dirty="0" smtClean="0"/>
              <a:t>12 May 2023, 13:50 UTC, Romania/Serbia</a:t>
            </a:r>
            <a:endParaRPr lang="en-GB" sz="8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900" y="1128035"/>
            <a:ext cx="8507499" cy="5364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52" y="1283747"/>
            <a:ext cx="489328" cy="4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Applications – what are you interested in?</a:t>
            </a:r>
            <a:endParaRPr lang="en-GB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89" y="1890510"/>
            <a:ext cx="8418138" cy="4603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76889">
            <a:off x="3920267" y="4485463"/>
            <a:ext cx="309105" cy="1854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695" y="783838"/>
            <a:ext cx="1206619" cy="995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753524" y="3179017"/>
            <a:ext cx="156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VS -</a:t>
            </a:r>
            <a:endParaRPr lang="en-GB" sz="105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1492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5" y="1237673"/>
            <a:ext cx="5738511" cy="5164431"/>
          </a:xfrm>
        </p:spPr>
        <p:txBody>
          <a:bodyPr/>
          <a:lstStyle/>
          <a:p>
            <a:pPr marL="0" lvl="0" indent="0">
              <a:buNone/>
            </a:pPr>
            <a:endParaRPr lang="en-GB" sz="2800" dirty="0" smtClean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 smtClean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r>
              <a:rPr lang="en-GB" sz="2800" b="1" dirty="0" smtClean="0">
                <a:solidFill>
                  <a:srgbClr val="38484E"/>
                </a:solidFill>
                <a:latin typeface="Bahnschrift Light"/>
              </a:rPr>
              <a:t>Spectral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7711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Spectral view from satellites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2" y="1890510"/>
            <a:ext cx="8418138" cy="4603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00" y="1076128"/>
            <a:ext cx="987127" cy="814380"/>
          </a:xfrm>
          <a:prstGeom prst="rect">
            <a:avLst/>
          </a:prstGeom>
        </p:spPr>
      </p:pic>
      <p:pic>
        <p:nvPicPr>
          <p:cNvPr id="6" name="Picture 2" descr="CERES Radiation Balan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464" y="2006866"/>
            <a:ext cx="6393710" cy="43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929" y="1017952"/>
            <a:ext cx="987127" cy="8143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30052" y="1326384"/>
            <a:ext cx="5068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00205B"/>
                </a:solidFill>
              </a:rPr>
              <a:t>VIS</a:t>
            </a:r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48056" y="1329429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00205B"/>
                </a:solidFill>
              </a:rPr>
              <a:t>IR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128" y="1695383"/>
            <a:ext cx="2434272" cy="1272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3" y="1425142"/>
            <a:ext cx="1446649" cy="1446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2096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Programme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dirty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Programmes) (1)" id="{421878B1-C22F-4506-B945-2538D36E3FB7}" vid="{BECB093D-9C2F-4615-9C3F-B78CC52372D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(Programmes) (1)</Template>
  <TotalTime>7449</TotalTime>
  <Words>946</Words>
  <Application>Microsoft Office PowerPoint</Application>
  <PresentationFormat>Widescreen</PresentationFormat>
  <Paragraphs>302</Paragraphs>
  <Slides>40</Slides>
  <Notes>3</Notes>
  <HiddenSlides>1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Bahnschrift Light</vt:lpstr>
      <vt:lpstr>Calibri</vt:lpstr>
      <vt:lpstr>Calibri Light</vt:lpstr>
      <vt:lpstr>Century Gothic</vt:lpstr>
      <vt:lpstr>Comic Sans MS</vt:lpstr>
      <vt:lpstr>Dosis</vt:lpstr>
      <vt:lpstr>Helvetica</vt:lpstr>
      <vt:lpstr>Roboto</vt:lpstr>
      <vt:lpstr>Roboto Light</vt:lpstr>
      <vt:lpstr>Roboto Medium</vt:lpstr>
      <vt:lpstr>Tahoma</vt:lpstr>
      <vt:lpstr>Times New Roman</vt:lpstr>
      <vt:lpstr>Verdana</vt:lpstr>
      <vt:lpstr>Wingdings</vt:lpstr>
      <vt:lpstr>3_Programmes Template</vt:lpstr>
      <vt:lpstr>PowerPoint Presentation</vt:lpstr>
      <vt:lpstr>Agenda</vt:lpstr>
      <vt:lpstr>Applications – what are you interested in?</vt:lpstr>
      <vt:lpstr>Applications – what are you interested in?</vt:lpstr>
      <vt:lpstr>Applications – what are you interested in?</vt:lpstr>
      <vt:lpstr>Applications – what are you interested in?</vt:lpstr>
      <vt:lpstr>Applications – what are you interested in?</vt:lpstr>
      <vt:lpstr>Agenda</vt:lpstr>
      <vt:lpstr>Spectral view from satellites</vt:lpstr>
      <vt:lpstr>RGBs - Spectral channels</vt:lpstr>
      <vt:lpstr>Spectral utility</vt:lpstr>
      <vt:lpstr>Spectral utility</vt:lpstr>
      <vt:lpstr>Spectral utility</vt:lpstr>
      <vt:lpstr>Except spectral?</vt:lpstr>
      <vt:lpstr>Agenda</vt:lpstr>
      <vt:lpstr>Data exploration</vt:lpstr>
      <vt:lpstr>Data exploration</vt:lpstr>
      <vt:lpstr>#Single channel(s) – what part of spectra? </vt:lpstr>
      <vt:lpstr>Single channel(s) – wind shear detection, storm dynamics</vt:lpstr>
      <vt:lpstr>Single channel(s) – convergence line detection</vt:lpstr>
      <vt:lpstr>#Channel difference/ratio</vt:lpstr>
      <vt:lpstr>Channel differenc/ratio</vt:lpstr>
      <vt:lpstr>Channel differenc/ratio</vt:lpstr>
      <vt:lpstr>#Sandwich product</vt:lpstr>
      <vt:lpstr>‘Sandwich’ product</vt:lpstr>
      <vt:lpstr>‘Sandwich’ product</vt:lpstr>
      <vt:lpstr>‘Sandwich’ product</vt:lpstr>
      <vt:lpstr>‘Sandwich’ product</vt:lpstr>
      <vt:lpstr>‘Sandwich’ product</vt:lpstr>
      <vt:lpstr>RGB products – generic example</vt:lpstr>
      <vt:lpstr>RGB products – applications - which channels..?</vt:lpstr>
      <vt:lpstr>RGB products - example</vt:lpstr>
      <vt:lpstr>RGB products – components</vt:lpstr>
      <vt:lpstr>Geophysical (L2+) products</vt:lpstr>
      <vt:lpstr>Geophysical (L2+) products </vt:lpstr>
      <vt:lpstr>Geophysical (L2+) products</vt:lpstr>
      <vt:lpstr>Geophysical (L2+) products</vt:lpstr>
      <vt:lpstr>Geophysical (L2+) products</vt:lpstr>
      <vt:lpstr>Geophysical (L2+) products</vt:lpstr>
      <vt:lpstr>G-16 VIS06 view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Sreerekha Thonipparambil</dc:creator>
  <cp:lastModifiedBy>Ivan Smiljanic</cp:lastModifiedBy>
  <cp:revision>149</cp:revision>
  <cp:lastPrinted>2006-03-06T14:11:17Z</cp:lastPrinted>
  <dcterms:created xsi:type="dcterms:W3CDTF">2022-03-15T18:07:36Z</dcterms:created>
  <dcterms:modified xsi:type="dcterms:W3CDTF">2024-02-22T17:23:20Z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1292638</vt:lpwstr>
  </property>
  <property fmtid="{D5CDD505-2E9C-101B-9397-08002B2CF9AE}" pid="3" name="DM_DOCNAME">
    <vt:lpwstr>OmanTraining</vt:lpwstr>
  </property>
  <property fmtid="{D5CDD505-2E9C-101B-9397-08002B2CF9AE}" pid="4" name="DM_AUTHOR">
    <vt:lpwstr>Sreerekha Thonipparambil</vt:lpwstr>
  </property>
  <property fmtid="{D5CDD505-2E9C-101B-9397-08002B2CF9AE}" pid="5" name="DM_E_DOC_NO">
    <vt:lpwstr>EUM/EPSSGUP/VWG/22/1292638</vt:lpwstr>
  </property>
  <property fmtid="{D5CDD505-2E9C-101B-9397-08002B2CF9AE}" pid="6" name="DM_E_VER_NO">
    <vt:lpwstr>1 Draft</vt:lpwstr>
  </property>
  <property fmtid="{D5CDD505-2E9C-101B-9397-08002B2CF9AE}" pid="7" name="DM_E_ISS_DATE">
    <vt:lpwstr>19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