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329" r:id="rId3"/>
    <p:sldId id="528" r:id="rId4"/>
    <p:sldId id="539" r:id="rId5"/>
    <p:sldId id="529" r:id="rId6"/>
    <p:sldId id="530" r:id="rId7"/>
    <p:sldId id="536" r:id="rId8"/>
    <p:sldId id="537" r:id="rId9"/>
    <p:sldId id="538" r:id="rId10"/>
    <p:sldId id="362" r:id="rId11"/>
    <p:sldId id="264" r:id="rId12"/>
    <p:sldId id="525" r:id="rId13"/>
    <p:sldId id="552" r:id="rId14"/>
    <p:sldId id="553" r:id="rId15"/>
    <p:sldId id="540" r:id="rId16"/>
    <p:sldId id="541" r:id="rId17"/>
    <p:sldId id="542" r:id="rId18"/>
    <p:sldId id="544" r:id="rId19"/>
    <p:sldId id="543" r:id="rId20"/>
    <p:sldId id="26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5A9E0"/>
    <a:srgbClr val="17C9D7"/>
    <a:srgbClr val="E2251C"/>
    <a:srgbClr val="29156E"/>
    <a:srgbClr val="059140"/>
    <a:srgbClr val="FEFEFD"/>
    <a:srgbClr val="050505"/>
    <a:srgbClr val="E2E2E2"/>
    <a:srgbClr val="E7E7E7"/>
    <a:srgbClr val="EDED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9" autoAdjust="0"/>
    <p:restoredTop sz="94660"/>
  </p:normalViewPr>
  <p:slideViewPr>
    <p:cSldViewPr snapToGrid="0">
      <p:cViewPr varScale="1">
        <p:scale>
          <a:sx n="133" d="100"/>
          <a:sy n="133" d="100"/>
        </p:scale>
        <p:origin x="439"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EDB03F-6D3E-4CF3-AA70-C300ECC91065}" type="datetimeFigureOut">
              <a:rPr lang="en-GB" smtClean="0"/>
              <a:t>28/01/2024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EDFD45-57DA-4A63-98FE-FAB4A6EEFB3D}" type="slidenum">
              <a:rPr lang="en-GB" smtClean="0"/>
              <a:t>‹#›</a:t>
            </a:fld>
            <a:endParaRPr lang="en-GB"/>
          </a:p>
        </p:txBody>
      </p:sp>
    </p:spTree>
    <p:extLst>
      <p:ext uri="{BB962C8B-B14F-4D97-AF65-F5344CB8AC3E}">
        <p14:creationId xmlns:p14="http://schemas.microsoft.com/office/powerpoint/2010/main" val="4000584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A9937-429B-4F1A-ABA2-C591D855E74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31D278-45D2-420A-8AEE-2C75B1C498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04F7BA-B07A-4ECD-B8CA-B4F10F94E4B1}"/>
              </a:ext>
            </a:extLst>
          </p:cNvPr>
          <p:cNvSpPr>
            <a:spLocks noGrp="1"/>
          </p:cNvSpPr>
          <p:nvPr>
            <p:ph type="dt" sz="half" idx="10"/>
          </p:nvPr>
        </p:nvSpPr>
        <p:spPr>
          <a:xfrm>
            <a:off x="838200" y="6356350"/>
            <a:ext cx="2743200" cy="365125"/>
          </a:xfrm>
          <a:prstGeom prst="rect">
            <a:avLst/>
          </a:prstGeom>
        </p:spPr>
        <p:txBody>
          <a:bodyPr/>
          <a:lstStyle/>
          <a:p>
            <a:fld id="{B5016D55-5573-462A-910A-8E66CF7E53B9}" type="datetimeFigureOut">
              <a:rPr lang="en-US" smtClean="0"/>
              <a:t>1/28/2024</a:t>
            </a:fld>
            <a:endParaRPr lang="en-US"/>
          </a:p>
        </p:txBody>
      </p:sp>
      <p:sp>
        <p:nvSpPr>
          <p:cNvPr id="5" name="Footer Placeholder 4">
            <a:extLst>
              <a:ext uri="{FF2B5EF4-FFF2-40B4-BE49-F238E27FC236}">
                <a16:creationId xmlns:a16="http://schemas.microsoft.com/office/drawing/2014/main" id="{EDDC9789-BA25-40C5-AB08-76FAABF04F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93C8A4A-E7D7-42F7-9552-F1A2265C88DA}"/>
              </a:ext>
            </a:extLst>
          </p:cNvPr>
          <p:cNvSpPr>
            <a:spLocks noGrp="1"/>
          </p:cNvSpPr>
          <p:nvPr>
            <p:ph type="sldNum" sz="quarter" idx="12"/>
          </p:nvPr>
        </p:nvSpPr>
        <p:spPr>
          <a:xfrm>
            <a:off x="8610600" y="6356350"/>
            <a:ext cx="2743200" cy="365125"/>
          </a:xfrm>
          <a:prstGeom prst="rect">
            <a:avLst/>
          </a:prstGeom>
        </p:spPr>
        <p:txBody>
          <a:bodyPr/>
          <a:lstStyle/>
          <a:p>
            <a:fld id="{56AFAC89-C3AB-41D6-93B3-AA187602C508}" type="slidenum">
              <a:rPr lang="en-US" smtClean="0"/>
              <a:t>‹#›</a:t>
            </a:fld>
            <a:endParaRPr lang="en-US"/>
          </a:p>
        </p:txBody>
      </p:sp>
    </p:spTree>
    <p:extLst>
      <p:ext uri="{BB962C8B-B14F-4D97-AF65-F5344CB8AC3E}">
        <p14:creationId xmlns:p14="http://schemas.microsoft.com/office/powerpoint/2010/main" val="1708076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DFE64-625F-4F09-9637-FAB63F4E239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7409FB-6790-4FDB-BB44-3E17464974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13EA75B-1C0F-4A95-A87F-8853B66B6D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F3A710-00C6-4195-8854-5C398F9F70B9}"/>
              </a:ext>
            </a:extLst>
          </p:cNvPr>
          <p:cNvSpPr>
            <a:spLocks noGrp="1"/>
          </p:cNvSpPr>
          <p:nvPr>
            <p:ph type="dt" sz="half" idx="10"/>
          </p:nvPr>
        </p:nvSpPr>
        <p:spPr>
          <a:xfrm>
            <a:off x="838200" y="6356350"/>
            <a:ext cx="2743200" cy="365125"/>
          </a:xfrm>
          <a:prstGeom prst="rect">
            <a:avLst/>
          </a:prstGeom>
        </p:spPr>
        <p:txBody>
          <a:bodyPr/>
          <a:lstStyle/>
          <a:p>
            <a:fld id="{B5016D55-5573-462A-910A-8E66CF7E53B9}" type="datetimeFigureOut">
              <a:rPr lang="en-US" smtClean="0"/>
              <a:t>1/28/2024</a:t>
            </a:fld>
            <a:endParaRPr lang="en-US"/>
          </a:p>
        </p:txBody>
      </p:sp>
      <p:sp>
        <p:nvSpPr>
          <p:cNvPr id="6" name="Footer Placeholder 5">
            <a:extLst>
              <a:ext uri="{FF2B5EF4-FFF2-40B4-BE49-F238E27FC236}">
                <a16:creationId xmlns:a16="http://schemas.microsoft.com/office/drawing/2014/main" id="{6B28D412-20F9-44DD-81AB-711AD38964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F6C9992-2332-4A2A-94E0-059A092B50DD}"/>
              </a:ext>
            </a:extLst>
          </p:cNvPr>
          <p:cNvSpPr>
            <a:spLocks noGrp="1"/>
          </p:cNvSpPr>
          <p:nvPr>
            <p:ph type="sldNum" sz="quarter" idx="12"/>
          </p:nvPr>
        </p:nvSpPr>
        <p:spPr>
          <a:xfrm>
            <a:off x="8610600" y="6356350"/>
            <a:ext cx="2743200" cy="365125"/>
          </a:xfrm>
          <a:prstGeom prst="rect">
            <a:avLst/>
          </a:prstGeom>
        </p:spPr>
        <p:txBody>
          <a:bodyPr/>
          <a:lstStyle/>
          <a:p>
            <a:fld id="{56AFAC89-C3AB-41D6-93B3-AA187602C508}" type="slidenum">
              <a:rPr lang="en-US" smtClean="0"/>
              <a:t>‹#›</a:t>
            </a:fld>
            <a:endParaRPr lang="en-US"/>
          </a:p>
        </p:txBody>
      </p:sp>
    </p:spTree>
    <p:extLst>
      <p:ext uri="{BB962C8B-B14F-4D97-AF65-F5344CB8AC3E}">
        <p14:creationId xmlns:p14="http://schemas.microsoft.com/office/powerpoint/2010/main" val="2272917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7872D-2D87-46FB-AAE9-A13E1A09FF0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23255E-C52E-47D8-BDE1-83B5F7021F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8F6ECE-DE93-497D-BB0E-AE38DD962F42}"/>
              </a:ext>
            </a:extLst>
          </p:cNvPr>
          <p:cNvSpPr>
            <a:spLocks noGrp="1"/>
          </p:cNvSpPr>
          <p:nvPr>
            <p:ph type="dt" sz="half" idx="10"/>
          </p:nvPr>
        </p:nvSpPr>
        <p:spPr>
          <a:xfrm>
            <a:off x="838200" y="6356350"/>
            <a:ext cx="2743200" cy="365125"/>
          </a:xfrm>
          <a:prstGeom prst="rect">
            <a:avLst/>
          </a:prstGeom>
        </p:spPr>
        <p:txBody>
          <a:bodyPr/>
          <a:lstStyle/>
          <a:p>
            <a:fld id="{B5016D55-5573-462A-910A-8E66CF7E53B9}" type="datetimeFigureOut">
              <a:rPr lang="en-US" smtClean="0"/>
              <a:t>1/28/2024</a:t>
            </a:fld>
            <a:endParaRPr lang="en-US"/>
          </a:p>
        </p:txBody>
      </p:sp>
      <p:sp>
        <p:nvSpPr>
          <p:cNvPr id="5" name="Footer Placeholder 4">
            <a:extLst>
              <a:ext uri="{FF2B5EF4-FFF2-40B4-BE49-F238E27FC236}">
                <a16:creationId xmlns:a16="http://schemas.microsoft.com/office/drawing/2014/main" id="{DB7DF2FC-FCE3-4610-A9DD-8E48C568DE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84C5E85-C033-4747-8EC9-E3497E9308F3}"/>
              </a:ext>
            </a:extLst>
          </p:cNvPr>
          <p:cNvSpPr>
            <a:spLocks noGrp="1"/>
          </p:cNvSpPr>
          <p:nvPr>
            <p:ph type="sldNum" sz="quarter" idx="12"/>
          </p:nvPr>
        </p:nvSpPr>
        <p:spPr>
          <a:xfrm>
            <a:off x="8610600" y="6356350"/>
            <a:ext cx="2743200" cy="365125"/>
          </a:xfrm>
          <a:prstGeom prst="rect">
            <a:avLst/>
          </a:prstGeom>
        </p:spPr>
        <p:txBody>
          <a:bodyPr/>
          <a:lstStyle/>
          <a:p>
            <a:fld id="{56AFAC89-C3AB-41D6-93B3-AA187602C508}" type="slidenum">
              <a:rPr lang="en-US" smtClean="0"/>
              <a:t>‹#›</a:t>
            </a:fld>
            <a:endParaRPr lang="en-US"/>
          </a:p>
        </p:txBody>
      </p:sp>
    </p:spTree>
    <p:extLst>
      <p:ext uri="{BB962C8B-B14F-4D97-AF65-F5344CB8AC3E}">
        <p14:creationId xmlns:p14="http://schemas.microsoft.com/office/powerpoint/2010/main" val="31706259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5E6246-1027-47A0-9536-4B696CF816C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6EB843-CFD0-46FC-920F-553D3BC594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E2CBEA-4098-4A0C-933A-92466C4EE7B6}"/>
              </a:ext>
            </a:extLst>
          </p:cNvPr>
          <p:cNvSpPr>
            <a:spLocks noGrp="1"/>
          </p:cNvSpPr>
          <p:nvPr>
            <p:ph type="dt" sz="half" idx="10"/>
          </p:nvPr>
        </p:nvSpPr>
        <p:spPr>
          <a:xfrm>
            <a:off x="838200" y="6356350"/>
            <a:ext cx="2743200" cy="365125"/>
          </a:xfrm>
          <a:prstGeom prst="rect">
            <a:avLst/>
          </a:prstGeom>
        </p:spPr>
        <p:txBody>
          <a:bodyPr/>
          <a:lstStyle/>
          <a:p>
            <a:fld id="{B5016D55-5573-462A-910A-8E66CF7E53B9}" type="datetimeFigureOut">
              <a:rPr lang="en-US" smtClean="0"/>
              <a:t>1/28/2024</a:t>
            </a:fld>
            <a:endParaRPr lang="en-US"/>
          </a:p>
        </p:txBody>
      </p:sp>
      <p:sp>
        <p:nvSpPr>
          <p:cNvPr id="5" name="Footer Placeholder 4">
            <a:extLst>
              <a:ext uri="{FF2B5EF4-FFF2-40B4-BE49-F238E27FC236}">
                <a16:creationId xmlns:a16="http://schemas.microsoft.com/office/drawing/2014/main" id="{2FA52246-F2BF-41E4-BCD9-38C7B4668F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32BA444-4F60-468D-921B-19F6C8795392}"/>
              </a:ext>
            </a:extLst>
          </p:cNvPr>
          <p:cNvSpPr>
            <a:spLocks noGrp="1"/>
          </p:cNvSpPr>
          <p:nvPr>
            <p:ph type="sldNum" sz="quarter" idx="12"/>
          </p:nvPr>
        </p:nvSpPr>
        <p:spPr>
          <a:xfrm>
            <a:off x="8610600" y="6356350"/>
            <a:ext cx="2743200" cy="365125"/>
          </a:xfrm>
          <a:prstGeom prst="rect">
            <a:avLst/>
          </a:prstGeom>
        </p:spPr>
        <p:txBody>
          <a:bodyPr/>
          <a:lstStyle/>
          <a:p>
            <a:fld id="{56AFAC89-C3AB-41D6-93B3-AA187602C508}" type="slidenum">
              <a:rPr lang="en-US" smtClean="0"/>
              <a:t>‹#›</a:t>
            </a:fld>
            <a:endParaRPr lang="en-US"/>
          </a:p>
        </p:txBody>
      </p:sp>
    </p:spTree>
    <p:extLst>
      <p:ext uri="{BB962C8B-B14F-4D97-AF65-F5344CB8AC3E}">
        <p14:creationId xmlns:p14="http://schemas.microsoft.com/office/powerpoint/2010/main" val="2613806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EB65C-7EF7-4A76-A5BC-F7A3874E60AB}"/>
              </a:ext>
            </a:extLst>
          </p:cNvPr>
          <p:cNvSpPr>
            <a:spLocks noGrp="1"/>
          </p:cNvSpPr>
          <p:nvPr>
            <p:ph type="title"/>
          </p:nvPr>
        </p:nvSpPr>
        <p:spPr>
          <a:xfrm>
            <a:off x="1138334" y="830424"/>
            <a:ext cx="10215465" cy="681135"/>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87EF6B0-FD2B-4828-BC60-94F7CCF89C2B}"/>
              </a:ext>
            </a:extLst>
          </p:cNvPr>
          <p:cNvSpPr>
            <a:spLocks noGrp="1"/>
          </p:cNvSpPr>
          <p:nvPr>
            <p:ph idx="1"/>
          </p:nvPr>
        </p:nvSpPr>
        <p:spPr>
          <a:xfrm>
            <a:off x="838200" y="1825625"/>
            <a:ext cx="10515600" cy="3614122"/>
          </a:xfrm>
        </p:spPr>
        <p:txBody>
          <a:bodyPr/>
          <a:lstStyle/>
          <a:p>
            <a:pPr lvl="0"/>
            <a:r>
              <a:rPr lang="en-US"/>
              <a:t>Click to edit Master text styles</a:t>
            </a:r>
          </a:p>
        </p:txBody>
      </p:sp>
    </p:spTree>
    <p:extLst>
      <p:ext uri="{BB962C8B-B14F-4D97-AF65-F5344CB8AC3E}">
        <p14:creationId xmlns:p14="http://schemas.microsoft.com/office/powerpoint/2010/main" val="3977068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C5318-1E27-46A7-84AC-5A8ADB4C06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A15641-ECC3-4956-B9AF-CD604EBF89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D16143-D239-4358-95D6-7D9BB262CA18}"/>
              </a:ext>
            </a:extLst>
          </p:cNvPr>
          <p:cNvSpPr>
            <a:spLocks noGrp="1"/>
          </p:cNvSpPr>
          <p:nvPr>
            <p:ph type="dt" sz="half" idx="10"/>
          </p:nvPr>
        </p:nvSpPr>
        <p:spPr>
          <a:xfrm>
            <a:off x="838200" y="6356350"/>
            <a:ext cx="2743200" cy="365125"/>
          </a:xfrm>
          <a:prstGeom prst="rect">
            <a:avLst/>
          </a:prstGeom>
        </p:spPr>
        <p:txBody>
          <a:bodyPr/>
          <a:lstStyle/>
          <a:p>
            <a:fld id="{B5016D55-5573-462A-910A-8E66CF7E53B9}" type="datetimeFigureOut">
              <a:rPr lang="en-US" smtClean="0"/>
              <a:t>1/28/2024</a:t>
            </a:fld>
            <a:endParaRPr lang="en-US"/>
          </a:p>
        </p:txBody>
      </p:sp>
      <p:sp>
        <p:nvSpPr>
          <p:cNvPr id="5" name="Footer Placeholder 4">
            <a:extLst>
              <a:ext uri="{FF2B5EF4-FFF2-40B4-BE49-F238E27FC236}">
                <a16:creationId xmlns:a16="http://schemas.microsoft.com/office/drawing/2014/main" id="{B3DC2F89-D0B0-4E1B-866D-EB1D92B2CE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DB4368-EEB1-4811-9E98-A130E85EC50E}"/>
              </a:ext>
            </a:extLst>
          </p:cNvPr>
          <p:cNvSpPr>
            <a:spLocks noGrp="1"/>
          </p:cNvSpPr>
          <p:nvPr>
            <p:ph type="sldNum" sz="quarter" idx="12"/>
          </p:nvPr>
        </p:nvSpPr>
        <p:spPr>
          <a:xfrm>
            <a:off x="8610600" y="6356350"/>
            <a:ext cx="2743200" cy="365125"/>
          </a:xfrm>
          <a:prstGeom prst="rect">
            <a:avLst/>
          </a:prstGeom>
        </p:spPr>
        <p:txBody>
          <a:bodyPr/>
          <a:lstStyle/>
          <a:p>
            <a:fld id="{56AFAC89-C3AB-41D6-93B3-AA187602C508}" type="slidenum">
              <a:rPr lang="en-US" smtClean="0"/>
              <a:t>‹#›</a:t>
            </a:fld>
            <a:endParaRPr lang="en-US"/>
          </a:p>
        </p:txBody>
      </p:sp>
    </p:spTree>
    <p:extLst>
      <p:ext uri="{BB962C8B-B14F-4D97-AF65-F5344CB8AC3E}">
        <p14:creationId xmlns:p14="http://schemas.microsoft.com/office/powerpoint/2010/main" val="619287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5593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05302-CBC6-45A4-8AEB-D80F6682506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AFC9C9C-B31A-4C14-8AD4-5CA7560077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179C65-C384-48A2-AC55-9D7E11E82D7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AED7CC-CA7C-4971-A1AB-2F3C659B51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A20943-6144-41CC-8957-2A610680A05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D16EF2-4985-495C-AD90-A8A6DA6592EF}"/>
              </a:ext>
            </a:extLst>
          </p:cNvPr>
          <p:cNvSpPr>
            <a:spLocks noGrp="1"/>
          </p:cNvSpPr>
          <p:nvPr>
            <p:ph type="dt" sz="half" idx="10"/>
          </p:nvPr>
        </p:nvSpPr>
        <p:spPr>
          <a:xfrm>
            <a:off x="838200" y="6356350"/>
            <a:ext cx="2743200" cy="365125"/>
          </a:xfrm>
          <a:prstGeom prst="rect">
            <a:avLst/>
          </a:prstGeom>
        </p:spPr>
        <p:txBody>
          <a:bodyPr/>
          <a:lstStyle/>
          <a:p>
            <a:fld id="{B5016D55-5573-462A-910A-8E66CF7E53B9}" type="datetimeFigureOut">
              <a:rPr lang="en-US" smtClean="0"/>
              <a:t>1/28/2024</a:t>
            </a:fld>
            <a:endParaRPr lang="en-US"/>
          </a:p>
        </p:txBody>
      </p:sp>
      <p:sp>
        <p:nvSpPr>
          <p:cNvPr id="8" name="Footer Placeholder 7">
            <a:extLst>
              <a:ext uri="{FF2B5EF4-FFF2-40B4-BE49-F238E27FC236}">
                <a16:creationId xmlns:a16="http://schemas.microsoft.com/office/drawing/2014/main" id="{98C4F773-BD85-4B25-9403-08E1AC96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D05C63C-F4CD-4216-A7EE-BD053B6FF1E7}"/>
              </a:ext>
            </a:extLst>
          </p:cNvPr>
          <p:cNvSpPr>
            <a:spLocks noGrp="1"/>
          </p:cNvSpPr>
          <p:nvPr>
            <p:ph type="sldNum" sz="quarter" idx="12"/>
          </p:nvPr>
        </p:nvSpPr>
        <p:spPr>
          <a:xfrm>
            <a:off x="8610600" y="6356350"/>
            <a:ext cx="2743200" cy="365125"/>
          </a:xfrm>
          <a:prstGeom prst="rect">
            <a:avLst/>
          </a:prstGeom>
        </p:spPr>
        <p:txBody>
          <a:bodyPr/>
          <a:lstStyle/>
          <a:p>
            <a:fld id="{56AFAC89-C3AB-41D6-93B3-AA187602C508}" type="slidenum">
              <a:rPr lang="en-US" smtClean="0"/>
              <a:t>‹#›</a:t>
            </a:fld>
            <a:endParaRPr lang="en-US"/>
          </a:p>
        </p:txBody>
      </p:sp>
    </p:spTree>
    <p:extLst>
      <p:ext uri="{BB962C8B-B14F-4D97-AF65-F5344CB8AC3E}">
        <p14:creationId xmlns:p14="http://schemas.microsoft.com/office/powerpoint/2010/main" val="2011107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1FED2-F746-4EED-8708-A6A206EFF45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EDE0241-FCA7-4ADB-B10A-AE301174FEEB}"/>
              </a:ext>
            </a:extLst>
          </p:cNvPr>
          <p:cNvSpPr>
            <a:spLocks noGrp="1"/>
          </p:cNvSpPr>
          <p:nvPr>
            <p:ph type="dt" sz="half" idx="10"/>
          </p:nvPr>
        </p:nvSpPr>
        <p:spPr>
          <a:xfrm>
            <a:off x="838200" y="6356350"/>
            <a:ext cx="2743200" cy="365125"/>
          </a:xfrm>
          <a:prstGeom prst="rect">
            <a:avLst/>
          </a:prstGeom>
        </p:spPr>
        <p:txBody>
          <a:bodyPr/>
          <a:lstStyle/>
          <a:p>
            <a:fld id="{B5016D55-5573-462A-910A-8E66CF7E53B9}" type="datetimeFigureOut">
              <a:rPr lang="en-US" smtClean="0"/>
              <a:t>1/28/2024</a:t>
            </a:fld>
            <a:endParaRPr lang="en-US"/>
          </a:p>
        </p:txBody>
      </p:sp>
      <p:sp>
        <p:nvSpPr>
          <p:cNvPr id="4" name="Footer Placeholder 3">
            <a:extLst>
              <a:ext uri="{FF2B5EF4-FFF2-40B4-BE49-F238E27FC236}">
                <a16:creationId xmlns:a16="http://schemas.microsoft.com/office/drawing/2014/main" id="{FC7DC3DF-BD34-4985-86EE-14892A191B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98409EA-D8BE-44AB-9C74-77D6ADBE352F}"/>
              </a:ext>
            </a:extLst>
          </p:cNvPr>
          <p:cNvSpPr>
            <a:spLocks noGrp="1"/>
          </p:cNvSpPr>
          <p:nvPr>
            <p:ph type="sldNum" sz="quarter" idx="12"/>
          </p:nvPr>
        </p:nvSpPr>
        <p:spPr>
          <a:xfrm>
            <a:off x="8610600" y="6356350"/>
            <a:ext cx="2743200" cy="365125"/>
          </a:xfrm>
          <a:prstGeom prst="rect">
            <a:avLst/>
          </a:prstGeom>
        </p:spPr>
        <p:txBody>
          <a:bodyPr/>
          <a:lstStyle/>
          <a:p>
            <a:fld id="{56AFAC89-C3AB-41D6-93B3-AA187602C508}" type="slidenum">
              <a:rPr lang="en-US" smtClean="0"/>
              <a:t>‹#›</a:t>
            </a:fld>
            <a:endParaRPr lang="en-US"/>
          </a:p>
        </p:txBody>
      </p:sp>
    </p:spTree>
    <p:extLst>
      <p:ext uri="{BB962C8B-B14F-4D97-AF65-F5344CB8AC3E}">
        <p14:creationId xmlns:p14="http://schemas.microsoft.com/office/powerpoint/2010/main" val="2784298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D90D8-62C9-4131-9E34-7FEFB5551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7F789E9-D431-4FED-AF00-91F41BA88460}"/>
              </a:ext>
            </a:extLst>
          </p:cNvPr>
          <p:cNvSpPr>
            <a:spLocks noGrp="1"/>
          </p:cNvSpPr>
          <p:nvPr>
            <p:ph type="dt" sz="half" idx="10"/>
          </p:nvPr>
        </p:nvSpPr>
        <p:spPr>
          <a:xfrm>
            <a:off x="838200" y="6356350"/>
            <a:ext cx="2743200" cy="365125"/>
          </a:xfrm>
          <a:prstGeom prst="rect">
            <a:avLst/>
          </a:prstGeom>
        </p:spPr>
        <p:txBody>
          <a:bodyPr/>
          <a:lstStyle/>
          <a:p>
            <a:fld id="{B5016D55-5573-462A-910A-8E66CF7E53B9}" type="datetimeFigureOut">
              <a:rPr lang="en-US" smtClean="0"/>
              <a:t>1/28/2024</a:t>
            </a:fld>
            <a:endParaRPr lang="en-US"/>
          </a:p>
        </p:txBody>
      </p:sp>
      <p:sp>
        <p:nvSpPr>
          <p:cNvPr id="4" name="Footer Placeholder 3">
            <a:extLst>
              <a:ext uri="{FF2B5EF4-FFF2-40B4-BE49-F238E27FC236}">
                <a16:creationId xmlns:a16="http://schemas.microsoft.com/office/drawing/2014/main" id="{250721A3-0916-49AD-9C3E-AFADFFA133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1E30E43-284F-4032-839E-3484089EFEB7}"/>
              </a:ext>
            </a:extLst>
          </p:cNvPr>
          <p:cNvSpPr>
            <a:spLocks noGrp="1"/>
          </p:cNvSpPr>
          <p:nvPr>
            <p:ph type="sldNum" sz="quarter" idx="12"/>
          </p:nvPr>
        </p:nvSpPr>
        <p:spPr>
          <a:xfrm>
            <a:off x="8610600" y="6356350"/>
            <a:ext cx="2743200" cy="365125"/>
          </a:xfrm>
          <a:prstGeom prst="rect">
            <a:avLst/>
          </a:prstGeom>
        </p:spPr>
        <p:txBody>
          <a:bodyPr/>
          <a:lstStyle/>
          <a:p>
            <a:fld id="{56AFAC89-C3AB-41D6-93B3-AA187602C508}" type="slidenum">
              <a:rPr lang="en-US" smtClean="0"/>
              <a:t>‹#›</a:t>
            </a:fld>
            <a:endParaRPr lang="en-US"/>
          </a:p>
        </p:txBody>
      </p:sp>
    </p:spTree>
    <p:extLst>
      <p:ext uri="{BB962C8B-B14F-4D97-AF65-F5344CB8AC3E}">
        <p14:creationId xmlns:p14="http://schemas.microsoft.com/office/powerpoint/2010/main" val="2810795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7ED1F-7B0C-4AFD-A6C3-ED72AD18085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593EE10-16F3-40D7-8D1D-7C2956D8E0E7}"/>
              </a:ext>
            </a:extLst>
          </p:cNvPr>
          <p:cNvSpPr>
            <a:spLocks noGrp="1"/>
          </p:cNvSpPr>
          <p:nvPr>
            <p:ph type="dt" sz="half" idx="10"/>
          </p:nvPr>
        </p:nvSpPr>
        <p:spPr>
          <a:xfrm>
            <a:off x="838200" y="6356350"/>
            <a:ext cx="2743200" cy="365125"/>
          </a:xfrm>
          <a:prstGeom prst="rect">
            <a:avLst/>
          </a:prstGeom>
        </p:spPr>
        <p:txBody>
          <a:bodyPr/>
          <a:lstStyle/>
          <a:p>
            <a:fld id="{B5016D55-5573-462A-910A-8E66CF7E53B9}" type="datetimeFigureOut">
              <a:rPr lang="en-US" smtClean="0"/>
              <a:t>1/28/2024</a:t>
            </a:fld>
            <a:endParaRPr lang="en-US"/>
          </a:p>
        </p:txBody>
      </p:sp>
      <p:sp>
        <p:nvSpPr>
          <p:cNvPr id="4" name="Footer Placeholder 3">
            <a:extLst>
              <a:ext uri="{FF2B5EF4-FFF2-40B4-BE49-F238E27FC236}">
                <a16:creationId xmlns:a16="http://schemas.microsoft.com/office/drawing/2014/main" id="{61A8D93B-B68E-42B4-85ED-8460089A7F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68FF328-9659-4A1E-A7D4-0F976777FE68}"/>
              </a:ext>
            </a:extLst>
          </p:cNvPr>
          <p:cNvSpPr>
            <a:spLocks noGrp="1"/>
          </p:cNvSpPr>
          <p:nvPr>
            <p:ph type="sldNum" sz="quarter" idx="12"/>
          </p:nvPr>
        </p:nvSpPr>
        <p:spPr>
          <a:xfrm>
            <a:off x="8610600" y="6356350"/>
            <a:ext cx="2743200" cy="365125"/>
          </a:xfrm>
          <a:prstGeom prst="rect">
            <a:avLst/>
          </a:prstGeom>
        </p:spPr>
        <p:txBody>
          <a:bodyPr/>
          <a:lstStyle/>
          <a:p>
            <a:fld id="{56AFAC89-C3AB-41D6-93B3-AA187602C508}" type="slidenum">
              <a:rPr lang="en-US" smtClean="0"/>
              <a:t>‹#›</a:t>
            </a:fld>
            <a:endParaRPr lang="en-US"/>
          </a:p>
        </p:txBody>
      </p:sp>
    </p:spTree>
    <p:extLst>
      <p:ext uri="{BB962C8B-B14F-4D97-AF65-F5344CB8AC3E}">
        <p14:creationId xmlns:p14="http://schemas.microsoft.com/office/powerpoint/2010/main" val="1130545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DCFCF-5811-4341-A7E4-477119BE14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B8F6B0-3F69-48A8-808C-49DA7EC9E4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CD8ADB-9A9C-45CD-A10D-462197B07A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802911-E195-4DF5-A6CC-E7D7ACFCBDDB}"/>
              </a:ext>
            </a:extLst>
          </p:cNvPr>
          <p:cNvSpPr>
            <a:spLocks noGrp="1"/>
          </p:cNvSpPr>
          <p:nvPr>
            <p:ph type="dt" sz="half" idx="10"/>
          </p:nvPr>
        </p:nvSpPr>
        <p:spPr>
          <a:xfrm>
            <a:off x="838200" y="6356350"/>
            <a:ext cx="2743200" cy="365125"/>
          </a:xfrm>
          <a:prstGeom prst="rect">
            <a:avLst/>
          </a:prstGeom>
        </p:spPr>
        <p:txBody>
          <a:bodyPr/>
          <a:lstStyle/>
          <a:p>
            <a:fld id="{B5016D55-5573-462A-910A-8E66CF7E53B9}" type="datetimeFigureOut">
              <a:rPr lang="en-US" smtClean="0"/>
              <a:t>1/28/2024</a:t>
            </a:fld>
            <a:endParaRPr lang="en-US"/>
          </a:p>
        </p:txBody>
      </p:sp>
      <p:sp>
        <p:nvSpPr>
          <p:cNvPr id="6" name="Footer Placeholder 5">
            <a:extLst>
              <a:ext uri="{FF2B5EF4-FFF2-40B4-BE49-F238E27FC236}">
                <a16:creationId xmlns:a16="http://schemas.microsoft.com/office/drawing/2014/main" id="{D7D27E15-F6F4-4B39-B173-7C209BDB5B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333B73D-490D-4A4E-99DF-D27CE7B44E31}"/>
              </a:ext>
            </a:extLst>
          </p:cNvPr>
          <p:cNvSpPr>
            <a:spLocks noGrp="1"/>
          </p:cNvSpPr>
          <p:nvPr>
            <p:ph type="sldNum" sz="quarter" idx="12"/>
          </p:nvPr>
        </p:nvSpPr>
        <p:spPr>
          <a:xfrm>
            <a:off x="8610600" y="6356350"/>
            <a:ext cx="2743200" cy="365125"/>
          </a:xfrm>
          <a:prstGeom prst="rect">
            <a:avLst/>
          </a:prstGeom>
        </p:spPr>
        <p:txBody>
          <a:bodyPr/>
          <a:lstStyle/>
          <a:p>
            <a:fld id="{56AFAC89-C3AB-41D6-93B3-AA187602C508}" type="slidenum">
              <a:rPr lang="en-US" smtClean="0"/>
              <a:t>‹#›</a:t>
            </a:fld>
            <a:endParaRPr lang="en-US"/>
          </a:p>
        </p:txBody>
      </p:sp>
    </p:spTree>
    <p:extLst>
      <p:ext uri="{BB962C8B-B14F-4D97-AF65-F5344CB8AC3E}">
        <p14:creationId xmlns:p14="http://schemas.microsoft.com/office/powerpoint/2010/main" val="2866875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3CB8DC-25BB-492A-83A4-7A922E346F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CA9A43-7FFA-468B-A9F1-3403EB72A9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17B4335-A339-44F7-8431-73C5908C09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AFAC89-C3AB-41D6-93B3-AA187602C508}" type="slidenum">
              <a:rPr lang="en-US" smtClean="0"/>
              <a:t>‹#›</a:t>
            </a:fld>
            <a:endParaRPr lang="en-US"/>
          </a:p>
        </p:txBody>
      </p:sp>
    </p:spTree>
    <p:extLst>
      <p:ext uri="{BB962C8B-B14F-4D97-AF65-F5344CB8AC3E}">
        <p14:creationId xmlns:p14="http://schemas.microsoft.com/office/powerpoint/2010/main" val="27868295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0" r:id="rId7"/>
    <p:sldLayoutId id="2147483661"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hyperlink" Target="https://pngimg.com/download/5411" TargetMode="External"/><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hyperlink" Target="https://freepngimg.com/png/24396-sail-hd" TargetMode="Externa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dss.met.gov.om/eqevents/index.html" TargetMode="Externa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8.wmf"/><Relationship Id="rId5" Type="http://schemas.openxmlformats.org/officeDocument/2006/relationships/oleObject" Target="../embeddings/oleObject1.bin"/><Relationship Id="rId4" Type="http://schemas.openxmlformats.org/officeDocument/2006/relationships/hyperlink" Target="Stakeholder%20Webpage%20Manual%202024.pdf"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svg"/><Relationship Id="rId2" Type="http://schemas.openxmlformats.org/officeDocument/2006/relationships/image" Target="../media/image46.jp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 Id="rId9" Type="http://schemas.openxmlformats.org/officeDocument/2006/relationships/image" Target="../media/image53.sv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4.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jpe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BFD59F-D49C-4D22-8D38-97B9E4374EBE}"/>
              </a:ext>
            </a:extLst>
          </p:cNvPr>
          <p:cNvSpPr txBox="1"/>
          <p:nvPr/>
        </p:nvSpPr>
        <p:spPr>
          <a:xfrm>
            <a:off x="871448" y="1269517"/>
            <a:ext cx="7263841" cy="2308324"/>
          </a:xfrm>
          <a:prstGeom prst="rect">
            <a:avLst/>
          </a:prstGeom>
          <a:noFill/>
        </p:spPr>
        <p:txBody>
          <a:bodyPr wrap="square" rtlCol="0">
            <a:spAutoFit/>
          </a:bodyPr>
          <a:lstStyle/>
          <a:p>
            <a:r>
              <a:rPr lang="en-US" sz="4800" b="1" dirty="0">
                <a:solidFill>
                  <a:schemeClr val="tx1"/>
                </a:solidFill>
              </a:rPr>
              <a:t>Tsunami Early Warning System and Stakeholder Website</a:t>
            </a:r>
            <a:endParaRPr lang="en-US" sz="4400" b="1" dirty="0">
              <a:solidFill>
                <a:srgbClr val="048A8D"/>
              </a:solidFill>
            </a:endParaRPr>
          </a:p>
        </p:txBody>
      </p:sp>
      <p:sp>
        <p:nvSpPr>
          <p:cNvPr id="6" name="TextBox 5">
            <a:extLst>
              <a:ext uri="{FF2B5EF4-FFF2-40B4-BE49-F238E27FC236}">
                <a16:creationId xmlns:a16="http://schemas.microsoft.com/office/drawing/2014/main" id="{325CFD21-A9AE-491B-A103-1CB19BA22C76}"/>
              </a:ext>
            </a:extLst>
          </p:cNvPr>
          <p:cNvSpPr txBox="1"/>
          <p:nvPr/>
        </p:nvSpPr>
        <p:spPr>
          <a:xfrm>
            <a:off x="2372984" y="5188373"/>
            <a:ext cx="1964775" cy="400110"/>
          </a:xfrm>
          <a:prstGeom prst="rect">
            <a:avLst/>
          </a:prstGeom>
          <a:noFill/>
        </p:spPr>
        <p:txBody>
          <a:bodyPr wrap="square" rtlCol="0">
            <a:spAutoFit/>
          </a:bodyPr>
          <a:lstStyle/>
          <a:p>
            <a:r>
              <a:rPr lang="en-US" sz="2000" dirty="0">
                <a:solidFill>
                  <a:srgbClr val="00AFB3"/>
                </a:solidFill>
              </a:rPr>
              <a:t>Noura Alkaabi </a:t>
            </a:r>
          </a:p>
        </p:txBody>
      </p:sp>
      <p:sp>
        <p:nvSpPr>
          <p:cNvPr id="7" name="TextBox 6">
            <a:extLst>
              <a:ext uri="{FF2B5EF4-FFF2-40B4-BE49-F238E27FC236}">
                <a16:creationId xmlns:a16="http://schemas.microsoft.com/office/drawing/2014/main" id="{B0E69C9A-26CC-4300-B593-4EC9509A2F26}"/>
              </a:ext>
            </a:extLst>
          </p:cNvPr>
          <p:cNvSpPr txBox="1"/>
          <p:nvPr/>
        </p:nvSpPr>
        <p:spPr>
          <a:xfrm>
            <a:off x="3148483" y="4628664"/>
            <a:ext cx="1964776" cy="400110"/>
          </a:xfrm>
          <a:prstGeom prst="rect">
            <a:avLst/>
          </a:prstGeom>
          <a:noFill/>
        </p:spPr>
        <p:txBody>
          <a:bodyPr wrap="square" rtlCol="0">
            <a:spAutoFit/>
          </a:bodyPr>
          <a:lstStyle/>
          <a:p>
            <a:r>
              <a:rPr lang="en-US" sz="2000" dirty="0">
                <a:solidFill>
                  <a:srgbClr val="00AFB3"/>
                </a:solidFill>
              </a:rPr>
              <a:t>Noura Alkaabi </a:t>
            </a:r>
          </a:p>
        </p:txBody>
      </p:sp>
      <p:sp>
        <p:nvSpPr>
          <p:cNvPr id="9" name="TextBox 8">
            <a:extLst>
              <a:ext uri="{FF2B5EF4-FFF2-40B4-BE49-F238E27FC236}">
                <a16:creationId xmlns:a16="http://schemas.microsoft.com/office/drawing/2014/main" id="{492B0873-2003-C1B9-1EBF-0939E2A762BF}"/>
              </a:ext>
            </a:extLst>
          </p:cNvPr>
          <p:cNvSpPr txBox="1"/>
          <p:nvPr/>
        </p:nvSpPr>
        <p:spPr>
          <a:xfrm>
            <a:off x="206829" y="69028"/>
            <a:ext cx="11653157" cy="849514"/>
          </a:xfrm>
          <a:prstGeom prst="rect">
            <a:avLst/>
          </a:prstGeom>
          <a:solidFill>
            <a:srgbClr val="E7E7E7"/>
          </a:solidFill>
        </p:spPr>
        <p:txBody>
          <a:bodyPr wrap="square" rtlCol="0">
            <a:spAutoFit/>
          </a:bodyPr>
          <a:lstStyle/>
          <a:p>
            <a:endParaRPr lang="en-GB" dirty="0"/>
          </a:p>
        </p:txBody>
      </p:sp>
      <p:pic>
        <p:nvPicPr>
          <p:cNvPr id="8" name="Picture 7">
            <a:extLst>
              <a:ext uri="{FF2B5EF4-FFF2-40B4-BE49-F238E27FC236}">
                <a16:creationId xmlns:a16="http://schemas.microsoft.com/office/drawing/2014/main" id="{FEB5872E-5203-330E-66E0-28C245623A0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6592"/>
          <a:stretch/>
        </p:blipFill>
        <p:spPr>
          <a:xfrm>
            <a:off x="9445898" y="172797"/>
            <a:ext cx="1638421" cy="558877"/>
          </a:xfrm>
          <a:prstGeom prst="rect">
            <a:avLst/>
          </a:prstGeom>
        </p:spPr>
      </p:pic>
      <p:pic>
        <p:nvPicPr>
          <p:cNvPr id="10" name="Picture 9">
            <a:extLst>
              <a:ext uri="{FF2B5EF4-FFF2-40B4-BE49-F238E27FC236}">
                <a16:creationId xmlns:a16="http://schemas.microsoft.com/office/drawing/2014/main" id="{0F141646-CC1F-2089-62A1-D70FAD87D7CF}"/>
              </a:ext>
            </a:extLst>
          </p:cNvPr>
          <p:cNvPicPr/>
          <p:nvPr/>
        </p:nvPicPr>
        <p:blipFill>
          <a:blip r:embed="rId4">
            <a:extLst>
              <a:ext uri="{28A0092B-C50C-407E-A947-70E740481C1C}">
                <a14:useLocalDpi xmlns:a14="http://schemas.microsoft.com/office/drawing/2010/main" val="0"/>
              </a:ext>
            </a:extLst>
          </a:blip>
          <a:srcRect/>
          <a:stretch/>
        </p:blipFill>
        <p:spPr bwMode="auto">
          <a:xfrm>
            <a:off x="11114315" y="141313"/>
            <a:ext cx="658585" cy="621847"/>
          </a:xfrm>
          <a:prstGeom prst="rect">
            <a:avLst/>
          </a:prstGeom>
          <a:noFill/>
          <a:ln>
            <a:noFill/>
          </a:ln>
        </p:spPr>
      </p:pic>
      <p:pic>
        <p:nvPicPr>
          <p:cNvPr id="3" name="Picture 2">
            <a:extLst>
              <a:ext uri="{FF2B5EF4-FFF2-40B4-BE49-F238E27FC236}">
                <a16:creationId xmlns:a16="http://schemas.microsoft.com/office/drawing/2014/main" id="{EF06C8BF-6B15-3819-E867-1B4871539F8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263" b="92768" l="9980" r="89980">
                        <a14:foregroundMark x1="42949" y1="90101" x2="42949" y2="90101"/>
                        <a14:foregroundMark x1="44444" y1="90747" x2="44444" y2="90747"/>
                        <a14:foregroundMark x1="50343" y1="9616" x2="50343" y2="9616"/>
                        <a14:foregroundMark x1="50465" y1="6303" x2="50465" y2="6303"/>
                        <a14:foregroundMark x1="48646" y1="92768" x2="48646" y2="92768"/>
                        <a14:foregroundMark x1="50343" y1="92768" x2="50343" y2="92768"/>
                        <a14:foregroundMark x1="49616" y1="92768" x2="49616" y2="92768"/>
                      </a14:backgroundRemoval>
                    </a14:imgEffect>
                  </a14:imgLayer>
                </a14:imgProps>
              </a:ext>
              <a:ext uri="{28A0092B-C50C-407E-A947-70E740481C1C}">
                <a14:useLocalDpi xmlns:a14="http://schemas.microsoft.com/office/drawing/2010/main" val="0"/>
              </a:ext>
            </a:extLst>
          </a:blip>
          <a:srcRect/>
          <a:stretch/>
        </p:blipFill>
        <p:spPr>
          <a:xfrm>
            <a:off x="8667079" y="106368"/>
            <a:ext cx="691733" cy="691733"/>
          </a:xfrm>
          <a:prstGeom prst="rect">
            <a:avLst/>
          </a:prstGeom>
        </p:spPr>
      </p:pic>
      <p:sp>
        <p:nvSpPr>
          <p:cNvPr id="15" name="Rectangle 14">
            <a:extLst>
              <a:ext uri="{FF2B5EF4-FFF2-40B4-BE49-F238E27FC236}">
                <a16:creationId xmlns:a16="http://schemas.microsoft.com/office/drawing/2014/main" id="{E7D67975-6B70-11AA-0D6E-E0AF98F539EF}"/>
              </a:ext>
            </a:extLst>
          </p:cNvPr>
          <p:cNvSpPr/>
          <p:nvPr/>
        </p:nvSpPr>
        <p:spPr>
          <a:xfrm>
            <a:off x="2056039" y="4773386"/>
            <a:ext cx="110218" cy="163285"/>
          </a:xfrm>
          <a:prstGeom prst="rect">
            <a:avLst/>
          </a:prstGeom>
          <a:solidFill>
            <a:srgbClr val="E2E2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66F771E6-E614-0003-4C8C-8F1B87392130}"/>
              </a:ext>
            </a:extLst>
          </p:cNvPr>
          <p:cNvSpPr txBox="1"/>
          <p:nvPr/>
        </p:nvSpPr>
        <p:spPr>
          <a:xfrm>
            <a:off x="1963510" y="4657178"/>
            <a:ext cx="256526" cy="369332"/>
          </a:xfrm>
          <a:prstGeom prst="rect">
            <a:avLst/>
          </a:prstGeom>
          <a:noFill/>
        </p:spPr>
        <p:txBody>
          <a:bodyPr wrap="square" rtlCol="0">
            <a:spAutoFit/>
          </a:bodyPr>
          <a:lstStyle/>
          <a:p>
            <a:r>
              <a:rPr lang="en-US" dirty="0">
                <a:solidFill>
                  <a:srgbClr val="050505"/>
                </a:solidFill>
                <a:latin typeface="Arial" panose="020B0604020202020204" pitchFamily="34" charset="0"/>
                <a:cs typeface="Arial" panose="020B0604020202020204" pitchFamily="34" charset="0"/>
              </a:rPr>
              <a:t>n</a:t>
            </a:r>
            <a:endParaRPr lang="en-GB" dirty="0">
              <a:solidFill>
                <a:srgbClr val="05050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87891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0408" y="846508"/>
            <a:ext cx="9327517" cy="663575"/>
          </a:xfrm>
        </p:spPr>
        <p:txBody>
          <a:bodyPr vert="horz" lIns="91440" tIns="45720" rIns="91440" bIns="45720" rtlCol="0" anchor="ctr">
            <a:noAutofit/>
          </a:bodyPr>
          <a:lstStyle/>
          <a:p>
            <a:r>
              <a:rPr lang="en-US" b="1" dirty="0">
                <a:solidFill>
                  <a:schemeClr val="tx1"/>
                </a:solidFill>
              </a:rPr>
              <a:t>Standards Operating Procedures</a:t>
            </a:r>
            <a:endParaRPr lang="en-GB" b="1" dirty="0">
              <a:solidFill>
                <a:schemeClr val="tx1"/>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6300" y="1730389"/>
            <a:ext cx="2909806" cy="4122807"/>
          </a:xfrm>
          <a:prstGeom prst="rect">
            <a:avLst/>
          </a:prstGeom>
        </p:spPr>
      </p:pic>
      <p:sp>
        <p:nvSpPr>
          <p:cNvPr id="3" name="Pentagon 2"/>
          <p:cNvSpPr/>
          <p:nvPr/>
        </p:nvSpPr>
        <p:spPr>
          <a:xfrm>
            <a:off x="1132114" y="1730389"/>
            <a:ext cx="3044100" cy="88546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OM" dirty="0"/>
              <a:t>الإجراءات رقم 3</a:t>
            </a:r>
          </a:p>
          <a:p>
            <a:pPr algn="ctr"/>
            <a:r>
              <a:rPr lang="ar-OM" dirty="0"/>
              <a:t>زلزال بقوة أكبر او يساوي   6.5 (قريب المصدر) </a:t>
            </a:r>
            <a:endParaRPr lang="en-US" dirty="0"/>
          </a:p>
        </p:txBody>
      </p:sp>
      <p:sp>
        <p:nvSpPr>
          <p:cNvPr id="7" name="Pentagon 6"/>
          <p:cNvSpPr/>
          <p:nvPr/>
        </p:nvSpPr>
        <p:spPr>
          <a:xfrm flipH="1">
            <a:off x="8362590" y="1730389"/>
            <a:ext cx="2845966" cy="822707"/>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OM" dirty="0"/>
              <a:t>الإجراءات رقم 4</a:t>
            </a:r>
          </a:p>
          <a:p>
            <a:pPr algn="ctr"/>
            <a:r>
              <a:rPr lang="ar-OM" dirty="0"/>
              <a:t>زلزال بقوة أكبر او يساوي 7.7 (بعيد المصدر)</a:t>
            </a:r>
            <a:endParaRPr lang="en-US" dirty="0"/>
          </a:p>
        </p:txBody>
      </p:sp>
      <p:pic>
        <p:nvPicPr>
          <p:cNvPr id="6" name="Picture 5">
            <a:extLst>
              <a:ext uri="{FF2B5EF4-FFF2-40B4-BE49-F238E27FC236}">
                <a16:creationId xmlns:a16="http://schemas.microsoft.com/office/drawing/2014/main" id="{924EBEF0-28A1-A52A-7486-6F799320D3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3163" y="2726199"/>
            <a:ext cx="3663815" cy="3072438"/>
          </a:xfrm>
          <a:prstGeom prst="rect">
            <a:avLst/>
          </a:prstGeom>
        </p:spPr>
      </p:pic>
      <p:pic>
        <p:nvPicPr>
          <p:cNvPr id="11" name="Picture 10">
            <a:extLst>
              <a:ext uri="{FF2B5EF4-FFF2-40B4-BE49-F238E27FC236}">
                <a16:creationId xmlns:a16="http://schemas.microsoft.com/office/drawing/2014/main" id="{21BFC0C8-7EB5-74CB-BA3C-28D2AEBF2B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2400" y="2709777"/>
            <a:ext cx="3663814" cy="3072438"/>
          </a:xfrm>
          <a:prstGeom prst="rect">
            <a:avLst/>
          </a:prstGeom>
        </p:spPr>
      </p:pic>
    </p:spTree>
    <p:extLst>
      <p:ext uri="{BB962C8B-B14F-4D97-AF65-F5344CB8AC3E}">
        <p14:creationId xmlns:p14="http://schemas.microsoft.com/office/powerpoint/2010/main" val="5656043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p:cNvCxnSpPr>
            <a:endCxn id="10" idx="0"/>
          </p:cNvCxnSpPr>
          <p:nvPr/>
        </p:nvCxnSpPr>
        <p:spPr>
          <a:xfrm>
            <a:off x="2162969" y="2486022"/>
            <a:ext cx="0" cy="424815"/>
          </a:xfrm>
          <a:prstGeom prst="line">
            <a:avLst/>
          </a:prstGeom>
        </p:spPr>
        <p:style>
          <a:lnRef idx="3">
            <a:schemeClr val="accent2"/>
          </a:lnRef>
          <a:fillRef idx="0">
            <a:schemeClr val="accent2"/>
          </a:fillRef>
          <a:effectRef idx="2">
            <a:schemeClr val="accent2"/>
          </a:effectRef>
          <a:fontRef idx="minor">
            <a:schemeClr val="tx1"/>
          </a:fontRef>
        </p:style>
      </p:cxnSp>
      <p:sp>
        <p:nvSpPr>
          <p:cNvPr id="2" name="Title 1"/>
          <p:cNvSpPr>
            <a:spLocks noGrp="1"/>
          </p:cNvSpPr>
          <p:nvPr>
            <p:ph type="title"/>
          </p:nvPr>
        </p:nvSpPr>
        <p:spPr/>
        <p:txBody>
          <a:bodyPr/>
          <a:lstStyle/>
          <a:p>
            <a:r>
              <a:rPr lang="en-US" sz="4000" b="1" dirty="0">
                <a:latin typeface="Arial" panose="020B0604020202020204" pitchFamily="34" charset="0"/>
                <a:cs typeface="Arial" panose="020B0604020202020204" pitchFamily="34" charset="0"/>
              </a:rPr>
              <a:t>Test Timeline</a:t>
            </a:r>
          </a:p>
        </p:txBody>
      </p:sp>
      <p:graphicFrame>
        <p:nvGraphicFramePr>
          <p:cNvPr id="3" name="Table 2"/>
          <p:cNvGraphicFramePr>
            <a:graphicFrameLocks noGrp="1"/>
          </p:cNvGraphicFramePr>
          <p:nvPr>
            <p:extLst>
              <p:ext uri="{D42A27DB-BD31-4B8C-83A1-F6EECF244321}">
                <p14:modId xmlns:p14="http://schemas.microsoft.com/office/powerpoint/2010/main" val="1332607385"/>
              </p:ext>
            </p:extLst>
          </p:nvPr>
        </p:nvGraphicFramePr>
        <p:xfrm>
          <a:off x="2644140" y="1642110"/>
          <a:ext cx="5735150" cy="3866213"/>
        </p:xfrm>
        <a:graphic>
          <a:graphicData uri="http://schemas.openxmlformats.org/drawingml/2006/table">
            <a:tbl>
              <a:tblPr firstRow="1" bandRow="1">
                <a:tableStyleId>{7DF18680-E054-41AD-8BC1-D1AEF772440D}</a:tableStyleId>
              </a:tblPr>
              <a:tblGrid>
                <a:gridCol w="1980744">
                  <a:extLst>
                    <a:ext uri="{9D8B030D-6E8A-4147-A177-3AD203B41FA5}">
                      <a16:colId xmlns:a16="http://schemas.microsoft.com/office/drawing/2014/main" val="20000"/>
                    </a:ext>
                  </a:extLst>
                </a:gridCol>
                <a:gridCol w="1009312">
                  <a:extLst>
                    <a:ext uri="{9D8B030D-6E8A-4147-A177-3AD203B41FA5}">
                      <a16:colId xmlns:a16="http://schemas.microsoft.com/office/drawing/2014/main" val="20001"/>
                    </a:ext>
                  </a:extLst>
                </a:gridCol>
                <a:gridCol w="2745094">
                  <a:extLst>
                    <a:ext uri="{9D8B030D-6E8A-4147-A177-3AD203B41FA5}">
                      <a16:colId xmlns:a16="http://schemas.microsoft.com/office/drawing/2014/main" val="20002"/>
                    </a:ext>
                  </a:extLst>
                </a:gridCol>
              </a:tblGrid>
              <a:tr h="579553">
                <a:tc>
                  <a:txBody>
                    <a:bodyPr/>
                    <a:lstStyle/>
                    <a:p>
                      <a:pPr algn="ctr">
                        <a:lnSpc>
                          <a:spcPct val="115000"/>
                        </a:lnSpc>
                        <a:spcAft>
                          <a:spcPts val="1000"/>
                        </a:spcAft>
                      </a:pPr>
                      <a:r>
                        <a:rPr lang="en-US" sz="1600" dirty="0">
                          <a:effectLst/>
                        </a:rPr>
                        <a:t>Local Time (GMT+4)</a:t>
                      </a:r>
                      <a:endParaRPr lang="en-US" sz="1600" dirty="0">
                        <a:effectLst/>
                        <a:latin typeface="Calibri"/>
                        <a:ea typeface="Calibri"/>
                        <a:cs typeface="Arial"/>
                      </a:endParaRPr>
                    </a:p>
                  </a:txBody>
                  <a:tcPr marL="82550" marR="82550"/>
                </a:tc>
                <a:tc>
                  <a:txBody>
                    <a:bodyPr/>
                    <a:lstStyle/>
                    <a:p>
                      <a:pPr algn="ctr">
                        <a:lnSpc>
                          <a:spcPct val="115000"/>
                        </a:lnSpc>
                        <a:spcAft>
                          <a:spcPts val="1000"/>
                        </a:spcAft>
                      </a:pPr>
                      <a:r>
                        <a:rPr lang="en-US" sz="1600" dirty="0">
                          <a:effectLst/>
                        </a:rPr>
                        <a:t>Bulletin Number</a:t>
                      </a:r>
                      <a:endParaRPr lang="en-US" sz="1600" dirty="0">
                        <a:effectLst/>
                        <a:latin typeface="Calibri"/>
                        <a:ea typeface="Calibri"/>
                        <a:cs typeface="Arial"/>
                      </a:endParaRPr>
                    </a:p>
                  </a:txBody>
                  <a:tcPr marL="82550" marR="82550"/>
                </a:tc>
                <a:tc>
                  <a:txBody>
                    <a:bodyPr/>
                    <a:lstStyle/>
                    <a:p>
                      <a:pPr algn="ctr">
                        <a:lnSpc>
                          <a:spcPct val="115000"/>
                        </a:lnSpc>
                        <a:spcAft>
                          <a:spcPts val="1000"/>
                        </a:spcAft>
                      </a:pPr>
                      <a:r>
                        <a:rPr lang="en-US" sz="1600">
                          <a:effectLst/>
                        </a:rPr>
                        <a:t>Bulletin Type</a:t>
                      </a:r>
                      <a:endParaRPr lang="en-US" sz="1600">
                        <a:effectLst/>
                        <a:latin typeface="Calibri"/>
                        <a:ea typeface="Calibri"/>
                        <a:cs typeface="Arial"/>
                      </a:endParaRPr>
                    </a:p>
                  </a:txBody>
                  <a:tcPr marL="82550" marR="82550"/>
                </a:tc>
                <a:extLst>
                  <a:ext uri="{0D108BD9-81ED-4DB2-BD59-A6C34878D82A}">
                    <a16:rowId xmlns:a16="http://schemas.microsoft.com/office/drawing/2014/main" val="10000"/>
                  </a:ext>
                </a:extLst>
              </a:tr>
              <a:tr h="461493">
                <a:tc>
                  <a:txBody>
                    <a:bodyPr/>
                    <a:lstStyle/>
                    <a:p>
                      <a:pPr algn="ctr">
                        <a:lnSpc>
                          <a:spcPct val="115000"/>
                        </a:lnSpc>
                        <a:spcAft>
                          <a:spcPts val="1000"/>
                        </a:spcAft>
                      </a:pPr>
                      <a:r>
                        <a:rPr lang="en-US" sz="1600">
                          <a:effectLst/>
                        </a:rPr>
                        <a:t>10:00</a:t>
                      </a:r>
                      <a:endParaRPr lang="en-US" sz="1600">
                        <a:effectLst/>
                        <a:latin typeface="Calibri"/>
                        <a:ea typeface="Calibri"/>
                        <a:cs typeface="Arial"/>
                      </a:endParaRPr>
                    </a:p>
                  </a:txBody>
                  <a:tcPr marL="82550" marR="82550"/>
                </a:tc>
                <a:tc>
                  <a:txBody>
                    <a:bodyPr/>
                    <a:lstStyle/>
                    <a:p>
                      <a:pPr>
                        <a:lnSpc>
                          <a:spcPct val="115000"/>
                        </a:lnSpc>
                      </a:pPr>
                      <a:endParaRPr lang="en-US" sz="1600" dirty="0">
                        <a:effectLst/>
                        <a:latin typeface="Calibri"/>
                        <a:cs typeface="Arial"/>
                      </a:endParaRPr>
                    </a:p>
                  </a:txBody>
                  <a:tcPr marL="82550" marR="82550"/>
                </a:tc>
                <a:tc>
                  <a:txBody>
                    <a:bodyPr/>
                    <a:lstStyle/>
                    <a:p>
                      <a:pPr algn="ctr">
                        <a:lnSpc>
                          <a:spcPct val="115000"/>
                        </a:lnSpc>
                        <a:spcAft>
                          <a:spcPts val="1000"/>
                        </a:spcAft>
                      </a:pPr>
                      <a:r>
                        <a:rPr lang="en-US" sz="1600" dirty="0">
                          <a:effectLst/>
                        </a:rPr>
                        <a:t>Announcement Message</a:t>
                      </a:r>
                      <a:endParaRPr lang="en-US" sz="1600" dirty="0">
                        <a:effectLst/>
                        <a:latin typeface="Calibri"/>
                        <a:ea typeface="Calibri"/>
                        <a:cs typeface="Arial"/>
                      </a:endParaRPr>
                    </a:p>
                  </a:txBody>
                  <a:tcPr marL="82550" marR="82550"/>
                </a:tc>
                <a:extLst>
                  <a:ext uri="{0D108BD9-81ED-4DB2-BD59-A6C34878D82A}">
                    <a16:rowId xmlns:a16="http://schemas.microsoft.com/office/drawing/2014/main" val="10001"/>
                  </a:ext>
                </a:extLst>
              </a:tr>
              <a:tr h="461493">
                <a:tc>
                  <a:txBody>
                    <a:bodyPr/>
                    <a:lstStyle/>
                    <a:p>
                      <a:pPr algn="ctr">
                        <a:lnSpc>
                          <a:spcPct val="115000"/>
                        </a:lnSpc>
                        <a:spcAft>
                          <a:spcPts val="1000"/>
                        </a:spcAft>
                      </a:pPr>
                      <a:r>
                        <a:rPr lang="en-US" sz="1600" dirty="0">
                          <a:effectLst/>
                        </a:rPr>
                        <a:t>10:05</a:t>
                      </a:r>
                      <a:endParaRPr lang="en-US" sz="1600" dirty="0">
                        <a:effectLst/>
                        <a:latin typeface="Calibri"/>
                        <a:ea typeface="Calibri"/>
                        <a:cs typeface="Arial"/>
                      </a:endParaRPr>
                    </a:p>
                  </a:txBody>
                  <a:tcPr marL="82550" marR="82550"/>
                </a:tc>
                <a:tc>
                  <a:txBody>
                    <a:bodyPr/>
                    <a:lstStyle/>
                    <a:p>
                      <a:pPr algn="ctr">
                        <a:lnSpc>
                          <a:spcPct val="115000"/>
                        </a:lnSpc>
                        <a:spcAft>
                          <a:spcPts val="1000"/>
                        </a:spcAft>
                      </a:pPr>
                      <a:r>
                        <a:rPr lang="en-US" sz="1600">
                          <a:effectLst/>
                        </a:rPr>
                        <a:t>1</a:t>
                      </a:r>
                      <a:endParaRPr lang="en-US" sz="1600">
                        <a:effectLst/>
                        <a:latin typeface="Calibri"/>
                        <a:ea typeface="Calibri"/>
                        <a:cs typeface="Arial"/>
                      </a:endParaRPr>
                    </a:p>
                  </a:txBody>
                  <a:tcPr marL="82550" marR="82550"/>
                </a:tc>
                <a:tc>
                  <a:txBody>
                    <a:bodyPr/>
                    <a:lstStyle/>
                    <a:p>
                      <a:pPr algn="ctr">
                        <a:lnSpc>
                          <a:spcPct val="115000"/>
                        </a:lnSpc>
                        <a:spcAft>
                          <a:spcPts val="1000"/>
                        </a:spcAft>
                      </a:pPr>
                      <a:r>
                        <a:rPr lang="en-US" sz="1600" dirty="0">
                          <a:effectLst/>
                        </a:rPr>
                        <a:t>Earthquake Info Bulletin</a:t>
                      </a:r>
                      <a:endParaRPr lang="en-US" sz="1600" dirty="0">
                        <a:effectLst/>
                        <a:latin typeface="Calibri"/>
                        <a:ea typeface="Calibri"/>
                        <a:cs typeface="Arial"/>
                      </a:endParaRPr>
                    </a:p>
                  </a:txBody>
                  <a:tcPr marL="82550" marR="82550"/>
                </a:tc>
                <a:extLst>
                  <a:ext uri="{0D108BD9-81ED-4DB2-BD59-A6C34878D82A}">
                    <a16:rowId xmlns:a16="http://schemas.microsoft.com/office/drawing/2014/main" val="10002"/>
                  </a:ext>
                </a:extLst>
              </a:tr>
              <a:tr h="461493">
                <a:tc>
                  <a:txBody>
                    <a:bodyPr/>
                    <a:lstStyle/>
                    <a:p>
                      <a:pPr algn="ctr">
                        <a:lnSpc>
                          <a:spcPct val="115000"/>
                        </a:lnSpc>
                        <a:spcAft>
                          <a:spcPts val="1000"/>
                        </a:spcAft>
                      </a:pPr>
                      <a:r>
                        <a:rPr lang="en-US" sz="1600">
                          <a:effectLst/>
                        </a:rPr>
                        <a:t>10:07</a:t>
                      </a:r>
                      <a:endParaRPr lang="en-US" sz="1600">
                        <a:effectLst/>
                        <a:latin typeface="Calibri"/>
                        <a:ea typeface="Calibri"/>
                        <a:cs typeface="Arial"/>
                      </a:endParaRPr>
                    </a:p>
                  </a:txBody>
                  <a:tcPr marL="82550" marR="82550"/>
                </a:tc>
                <a:tc>
                  <a:txBody>
                    <a:bodyPr/>
                    <a:lstStyle/>
                    <a:p>
                      <a:pPr algn="ctr">
                        <a:lnSpc>
                          <a:spcPct val="115000"/>
                        </a:lnSpc>
                        <a:spcAft>
                          <a:spcPts val="1000"/>
                        </a:spcAft>
                      </a:pPr>
                      <a:r>
                        <a:rPr lang="en-US" sz="1600">
                          <a:effectLst/>
                        </a:rPr>
                        <a:t>2</a:t>
                      </a:r>
                      <a:endParaRPr lang="en-US" sz="1600">
                        <a:effectLst/>
                        <a:latin typeface="Calibri"/>
                        <a:ea typeface="Calibri"/>
                        <a:cs typeface="Arial"/>
                      </a:endParaRPr>
                    </a:p>
                  </a:txBody>
                  <a:tcPr marL="82550" marR="82550"/>
                </a:tc>
                <a:tc>
                  <a:txBody>
                    <a:bodyPr/>
                    <a:lstStyle/>
                    <a:p>
                      <a:pPr algn="ctr">
                        <a:lnSpc>
                          <a:spcPct val="115000"/>
                        </a:lnSpc>
                        <a:spcAft>
                          <a:spcPts val="1000"/>
                        </a:spcAft>
                      </a:pPr>
                      <a:r>
                        <a:rPr lang="en-US" sz="1600" dirty="0">
                          <a:effectLst/>
                        </a:rPr>
                        <a:t>Potential Threat Bulletin</a:t>
                      </a:r>
                      <a:endParaRPr lang="en-US" sz="1600" dirty="0">
                        <a:effectLst/>
                        <a:latin typeface="Calibri"/>
                        <a:ea typeface="Calibri"/>
                        <a:cs typeface="Arial"/>
                      </a:endParaRPr>
                    </a:p>
                  </a:txBody>
                  <a:tcPr marL="82550" marR="82550"/>
                </a:tc>
                <a:extLst>
                  <a:ext uri="{0D108BD9-81ED-4DB2-BD59-A6C34878D82A}">
                    <a16:rowId xmlns:a16="http://schemas.microsoft.com/office/drawing/2014/main" val="10003"/>
                  </a:ext>
                </a:extLst>
              </a:tr>
              <a:tr h="461493">
                <a:tc>
                  <a:txBody>
                    <a:bodyPr/>
                    <a:lstStyle/>
                    <a:p>
                      <a:pPr algn="ctr">
                        <a:lnSpc>
                          <a:spcPct val="115000"/>
                        </a:lnSpc>
                        <a:spcAft>
                          <a:spcPts val="1000"/>
                        </a:spcAft>
                      </a:pPr>
                      <a:r>
                        <a:rPr lang="en-US" sz="1600" dirty="0">
                          <a:effectLst/>
                        </a:rPr>
                        <a:t>10:30</a:t>
                      </a:r>
                      <a:endParaRPr lang="en-US" sz="1600" dirty="0">
                        <a:effectLst/>
                        <a:latin typeface="Calibri"/>
                        <a:ea typeface="Calibri"/>
                        <a:cs typeface="Arial"/>
                      </a:endParaRPr>
                    </a:p>
                  </a:txBody>
                  <a:tcPr marL="82550" marR="82550"/>
                </a:tc>
                <a:tc>
                  <a:txBody>
                    <a:bodyPr/>
                    <a:lstStyle/>
                    <a:p>
                      <a:pPr algn="ctr">
                        <a:lnSpc>
                          <a:spcPct val="115000"/>
                        </a:lnSpc>
                        <a:spcAft>
                          <a:spcPts val="1000"/>
                        </a:spcAft>
                      </a:pPr>
                      <a:r>
                        <a:rPr lang="en-US" sz="1600">
                          <a:effectLst/>
                        </a:rPr>
                        <a:t>3</a:t>
                      </a:r>
                      <a:endParaRPr lang="en-US" sz="1600">
                        <a:effectLst/>
                        <a:latin typeface="Calibri"/>
                        <a:ea typeface="Calibri"/>
                        <a:cs typeface="Arial"/>
                      </a:endParaRPr>
                    </a:p>
                  </a:txBody>
                  <a:tcPr marL="82550" marR="82550"/>
                </a:tc>
                <a:tc>
                  <a:txBody>
                    <a:bodyPr/>
                    <a:lstStyle/>
                    <a:p>
                      <a:pPr algn="ctr">
                        <a:lnSpc>
                          <a:spcPct val="115000"/>
                        </a:lnSpc>
                        <a:spcAft>
                          <a:spcPts val="1000"/>
                        </a:spcAft>
                      </a:pPr>
                      <a:r>
                        <a:rPr lang="en-US" sz="1600" dirty="0">
                          <a:effectLst/>
                        </a:rPr>
                        <a:t>Confirmed Threat Bulletin</a:t>
                      </a:r>
                      <a:endParaRPr lang="en-US" sz="1600" dirty="0">
                        <a:effectLst/>
                        <a:latin typeface="Calibri"/>
                        <a:ea typeface="Calibri"/>
                        <a:cs typeface="Arial"/>
                      </a:endParaRPr>
                    </a:p>
                  </a:txBody>
                  <a:tcPr marL="82550" marR="82550"/>
                </a:tc>
                <a:extLst>
                  <a:ext uri="{0D108BD9-81ED-4DB2-BD59-A6C34878D82A}">
                    <a16:rowId xmlns:a16="http://schemas.microsoft.com/office/drawing/2014/main" val="10004"/>
                  </a:ext>
                </a:extLst>
              </a:tr>
              <a:tr h="461493">
                <a:tc>
                  <a:txBody>
                    <a:bodyPr/>
                    <a:lstStyle/>
                    <a:p>
                      <a:pPr algn="ctr">
                        <a:lnSpc>
                          <a:spcPct val="115000"/>
                        </a:lnSpc>
                        <a:spcAft>
                          <a:spcPts val="1000"/>
                        </a:spcAft>
                      </a:pPr>
                      <a:r>
                        <a:rPr lang="en-US" sz="1600">
                          <a:effectLst/>
                        </a:rPr>
                        <a:t>10:40</a:t>
                      </a:r>
                      <a:endParaRPr lang="en-US" sz="1600">
                        <a:effectLst/>
                        <a:latin typeface="Calibri"/>
                        <a:ea typeface="Calibri"/>
                        <a:cs typeface="Arial"/>
                      </a:endParaRPr>
                    </a:p>
                  </a:txBody>
                  <a:tcPr marL="82550" marR="82550"/>
                </a:tc>
                <a:tc>
                  <a:txBody>
                    <a:bodyPr/>
                    <a:lstStyle/>
                    <a:p>
                      <a:pPr algn="ctr">
                        <a:lnSpc>
                          <a:spcPct val="115000"/>
                        </a:lnSpc>
                        <a:spcAft>
                          <a:spcPts val="1000"/>
                        </a:spcAft>
                      </a:pPr>
                      <a:r>
                        <a:rPr lang="en-US" sz="1600">
                          <a:effectLst/>
                        </a:rPr>
                        <a:t>3.1</a:t>
                      </a:r>
                      <a:endParaRPr lang="en-US" sz="1600">
                        <a:effectLst/>
                        <a:latin typeface="Calibri"/>
                        <a:ea typeface="Calibri"/>
                        <a:cs typeface="Arial"/>
                      </a:endParaRPr>
                    </a:p>
                  </a:txBody>
                  <a:tcPr marL="82550" marR="82550"/>
                </a:tc>
                <a:tc>
                  <a:txBody>
                    <a:bodyPr/>
                    <a:lstStyle/>
                    <a:p>
                      <a:pPr algn="ctr">
                        <a:lnSpc>
                          <a:spcPct val="115000"/>
                        </a:lnSpc>
                        <a:spcAft>
                          <a:spcPts val="1000"/>
                        </a:spcAft>
                      </a:pPr>
                      <a:r>
                        <a:rPr lang="en-US" sz="1600" dirty="0">
                          <a:effectLst/>
                        </a:rPr>
                        <a:t>Confirmed Threat Bulletin</a:t>
                      </a:r>
                      <a:endParaRPr lang="en-US" sz="1600" dirty="0">
                        <a:effectLst/>
                        <a:latin typeface="Calibri"/>
                        <a:ea typeface="Calibri"/>
                        <a:cs typeface="Arial"/>
                      </a:endParaRPr>
                    </a:p>
                  </a:txBody>
                  <a:tcPr marL="82550" marR="82550"/>
                </a:tc>
                <a:extLst>
                  <a:ext uri="{0D108BD9-81ED-4DB2-BD59-A6C34878D82A}">
                    <a16:rowId xmlns:a16="http://schemas.microsoft.com/office/drawing/2014/main" val="10005"/>
                  </a:ext>
                </a:extLst>
              </a:tr>
              <a:tr h="461493">
                <a:tc>
                  <a:txBody>
                    <a:bodyPr/>
                    <a:lstStyle/>
                    <a:p>
                      <a:pPr algn="ctr">
                        <a:lnSpc>
                          <a:spcPct val="115000"/>
                        </a:lnSpc>
                        <a:spcAft>
                          <a:spcPts val="1000"/>
                        </a:spcAft>
                      </a:pPr>
                      <a:r>
                        <a:rPr lang="en-US" sz="1600">
                          <a:effectLst/>
                        </a:rPr>
                        <a:t>10:50</a:t>
                      </a:r>
                      <a:endParaRPr lang="en-US" sz="1600">
                        <a:effectLst/>
                        <a:latin typeface="Calibri"/>
                        <a:ea typeface="Calibri"/>
                        <a:cs typeface="Arial"/>
                      </a:endParaRPr>
                    </a:p>
                  </a:txBody>
                  <a:tcPr marL="82550" marR="82550"/>
                </a:tc>
                <a:tc>
                  <a:txBody>
                    <a:bodyPr/>
                    <a:lstStyle/>
                    <a:p>
                      <a:pPr algn="ctr">
                        <a:lnSpc>
                          <a:spcPct val="115000"/>
                        </a:lnSpc>
                        <a:spcAft>
                          <a:spcPts val="1000"/>
                        </a:spcAft>
                      </a:pPr>
                      <a:r>
                        <a:rPr lang="en-US" sz="1600">
                          <a:effectLst/>
                        </a:rPr>
                        <a:t>4</a:t>
                      </a:r>
                      <a:endParaRPr lang="en-US" sz="1600">
                        <a:effectLst/>
                        <a:latin typeface="Calibri"/>
                        <a:ea typeface="Calibri"/>
                        <a:cs typeface="Arial"/>
                      </a:endParaRPr>
                    </a:p>
                  </a:txBody>
                  <a:tcPr marL="82550" marR="82550"/>
                </a:tc>
                <a:tc>
                  <a:txBody>
                    <a:bodyPr/>
                    <a:lstStyle/>
                    <a:p>
                      <a:pPr algn="ctr">
                        <a:lnSpc>
                          <a:spcPct val="115000"/>
                        </a:lnSpc>
                        <a:spcAft>
                          <a:spcPts val="1000"/>
                        </a:spcAft>
                      </a:pPr>
                      <a:r>
                        <a:rPr lang="en-US" sz="1600" dirty="0">
                          <a:effectLst/>
                        </a:rPr>
                        <a:t>End of Threat - Final Bulletin</a:t>
                      </a:r>
                      <a:endParaRPr lang="en-US" sz="1600" dirty="0">
                        <a:effectLst/>
                        <a:latin typeface="Calibri"/>
                        <a:ea typeface="Calibri"/>
                        <a:cs typeface="Arial"/>
                      </a:endParaRPr>
                    </a:p>
                  </a:txBody>
                  <a:tcPr marL="82550" marR="82550"/>
                </a:tc>
                <a:extLst>
                  <a:ext uri="{0D108BD9-81ED-4DB2-BD59-A6C34878D82A}">
                    <a16:rowId xmlns:a16="http://schemas.microsoft.com/office/drawing/2014/main" val="10006"/>
                  </a:ext>
                </a:extLst>
              </a:tr>
              <a:tr h="461493">
                <a:tc>
                  <a:txBody>
                    <a:bodyPr/>
                    <a:lstStyle/>
                    <a:p>
                      <a:pPr algn="ctr">
                        <a:lnSpc>
                          <a:spcPct val="115000"/>
                        </a:lnSpc>
                        <a:spcAft>
                          <a:spcPts val="1000"/>
                        </a:spcAft>
                      </a:pPr>
                      <a:r>
                        <a:rPr lang="en-US" sz="1600">
                          <a:effectLst/>
                        </a:rPr>
                        <a:t>11:00</a:t>
                      </a:r>
                      <a:endParaRPr lang="en-US" sz="1600">
                        <a:effectLst/>
                        <a:latin typeface="Calibri"/>
                        <a:ea typeface="Calibri"/>
                        <a:cs typeface="Arial"/>
                      </a:endParaRPr>
                    </a:p>
                  </a:txBody>
                  <a:tcPr marL="82550" marR="82550"/>
                </a:tc>
                <a:tc>
                  <a:txBody>
                    <a:bodyPr/>
                    <a:lstStyle/>
                    <a:p>
                      <a:pPr algn="ctr">
                        <a:lnSpc>
                          <a:spcPct val="115000"/>
                        </a:lnSpc>
                        <a:spcAft>
                          <a:spcPts val="1000"/>
                        </a:spcAft>
                      </a:pPr>
                      <a:r>
                        <a:rPr lang="en-US" sz="1600">
                          <a:effectLst/>
                        </a:rPr>
                        <a:t> </a:t>
                      </a:r>
                      <a:endParaRPr lang="en-US" sz="1600">
                        <a:effectLst/>
                        <a:latin typeface="Calibri"/>
                        <a:ea typeface="Calibri"/>
                        <a:cs typeface="Arial"/>
                      </a:endParaRPr>
                    </a:p>
                  </a:txBody>
                  <a:tcPr marL="82550" marR="82550"/>
                </a:tc>
                <a:tc>
                  <a:txBody>
                    <a:bodyPr/>
                    <a:lstStyle/>
                    <a:p>
                      <a:pPr algn="ctr">
                        <a:lnSpc>
                          <a:spcPct val="115000"/>
                        </a:lnSpc>
                        <a:spcAft>
                          <a:spcPts val="1000"/>
                        </a:spcAft>
                      </a:pPr>
                      <a:r>
                        <a:rPr lang="en-US" sz="1600" dirty="0">
                          <a:effectLst/>
                        </a:rPr>
                        <a:t>End of Exercise Message</a:t>
                      </a:r>
                      <a:endParaRPr lang="en-US" sz="1600" dirty="0">
                        <a:effectLst/>
                        <a:latin typeface="Calibri"/>
                        <a:ea typeface="Calibri"/>
                        <a:cs typeface="Arial"/>
                      </a:endParaRPr>
                    </a:p>
                  </a:txBody>
                  <a:tcPr marL="82550" marR="82550"/>
                </a:tc>
                <a:extLst>
                  <a:ext uri="{0D108BD9-81ED-4DB2-BD59-A6C34878D82A}">
                    <a16:rowId xmlns:a16="http://schemas.microsoft.com/office/drawing/2014/main" val="10007"/>
                  </a:ext>
                </a:extLst>
              </a:tr>
            </a:tbl>
          </a:graphicData>
        </a:graphic>
      </p:graphicFrame>
      <p:sp>
        <p:nvSpPr>
          <p:cNvPr id="4" name="5-Point Star 3"/>
          <p:cNvSpPr/>
          <p:nvPr/>
        </p:nvSpPr>
        <p:spPr>
          <a:xfrm>
            <a:off x="1855470" y="2205990"/>
            <a:ext cx="617220" cy="51435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2093913" y="2910837"/>
            <a:ext cx="138112" cy="139541"/>
            <a:chOff x="576263" y="2948940"/>
            <a:chExt cx="138112" cy="139541"/>
          </a:xfrm>
        </p:grpSpPr>
        <p:sp>
          <p:nvSpPr>
            <p:cNvPr id="10" name="Oval 9"/>
            <p:cNvSpPr/>
            <p:nvPr/>
          </p:nvSpPr>
          <p:spPr>
            <a:xfrm>
              <a:off x="576263" y="2948940"/>
              <a:ext cx="138112" cy="13954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10791" y="2983109"/>
              <a:ext cx="69056" cy="6977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2095500" y="3372804"/>
            <a:ext cx="138112" cy="139541"/>
            <a:chOff x="576263" y="2948940"/>
            <a:chExt cx="138112" cy="139541"/>
          </a:xfrm>
        </p:grpSpPr>
        <p:sp>
          <p:nvSpPr>
            <p:cNvPr id="14" name="Oval 13"/>
            <p:cNvSpPr/>
            <p:nvPr/>
          </p:nvSpPr>
          <p:spPr>
            <a:xfrm>
              <a:off x="576263" y="2948940"/>
              <a:ext cx="138112" cy="13954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10791" y="2983109"/>
              <a:ext cx="69056" cy="6977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3" name="Straight Connector 42"/>
          <p:cNvCxnSpPr>
            <a:stCxn id="10" idx="4"/>
            <a:endCxn id="14" idx="0"/>
          </p:cNvCxnSpPr>
          <p:nvPr/>
        </p:nvCxnSpPr>
        <p:spPr>
          <a:xfrm>
            <a:off x="2162970" y="3050377"/>
            <a:ext cx="1587" cy="322426"/>
          </a:xfrm>
          <a:prstGeom prst="line">
            <a:avLst/>
          </a:prstGeom>
        </p:spPr>
        <p:style>
          <a:lnRef idx="3">
            <a:schemeClr val="accent2"/>
          </a:lnRef>
          <a:fillRef idx="0">
            <a:schemeClr val="accent2"/>
          </a:fillRef>
          <a:effectRef idx="2">
            <a:schemeClr val="accent2"/>
          </a:effectRef>
          <a:fontRef idx="minor">
            <a:schemeClr val="tx1"/>
          </a:fontRef>
        </p:style>
      </p:cxnSp>
      <p:grpSp>
        <p:nvGrpSpPr>
          <p:cNvPr id="46" name="Group 45"/>
          <p:cNvGrpSpPr/>
          <p:nvPr/>
        </p:nvGrpSpPr>
        <p:grpSpPr>
          <a:xfrm>
            <a:off x="2095500" y="3839534"/>
            <a:ext cx="138112" cy="139541"/>
            <a:chOff x="576263" y="2948940"/>
            <a:chExt cx="138112" cy="139541"/>
          </a:xfrm>
        </p:grpSpPr>
        <p:sp>
          <p:nvSpPr>
            <p:cNvPr id="47" name="Oval 46"/>
            <p:cNvSpPr/>
            <p:nvPr/>
          </p:nvSpPr>
          <p:spPr>
            <a:xfrm>
              <a:off x="576263" y="2948940"/>
              <a:ext cx="138112" cy="13954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610791" y="2983109"/>
              <a:ext cx="69056" cy="6977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9" name="Straight Connector 48"/>
          <p:cNvCxnSpPr>
            <a:endCxn id="47" idx="0"/>
          </p:cNvCxnSpPr>
          <p:nvPr/>
        </p:nvCxnSpPr>
        <p:spPr>
          <a:xfrm>
            <a:off x="2162970" y="3512345"/>
            <a:ext cx="1587" cy="327189"/>
          </a:xfrm>
          <a:prstGeom prst="line">
            <a:avLst/>
          </a:prstGeom>
        </p:spPr>
        <p:style>
          <a:lnRef idx="3">
            <a:schemeClr val="accent2"/>
          </a:lnRef>
          <a:fillRef idx="0">
            <a:schemeClr val="accent2"/>
          </a:fillRef>
          <a:effectRef idx="2">
            <a:schemeClr val="accent2"/>
          </a:effectRef>
          <a:fontRef idx="minor">
            <a:schemeClr val="tx1"/>
          </a:fontRef>
        </p:style>
      </p:cxnSp>
      <p:grpSp>
        <p:nvGrpSpPr>
          <p:cNvPr id="50" name="Group 49"/>
          <p:cNvGrpSpPr/>
          <p:nvPr/>
        </p:nvGrpSpPr>
        <p:grpSpPr>
          <a:xfrm>
            <a:off x="2100263" y="4291975"/>
            <a:ext cx="138112" cy="139541"/>
            <a:chOff x="576263" y="2948940"/>
            <a:chExt cx="138112" cy="139541"/>
          </a:xfrm>
        </p:grpSpPr>
        <p:sp>
          <p:nvSpPr>
            <p:cNvPr id="51" name="Oval 50"/>
            <p:cNvSpPr/>
            <p:nvPr/>
          </p:nvSpPr>
          <p:spPr>
            <a:xfrm>
              <a:off x="576263" y="2948940"/>
              <a:ext cx="138112" cy="13954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610791" y="2983109"/>
              <a:ext cx="69056" cy="6977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3" name="Straight Connector 52"/>
          <p:cNvCxnSpPr>
            <a:stCxn id="47" idx="4"/>
            <a:endCxn id="51" idx="0"/>
          </p:cNvCxnSpPr>
          <p:nvPr/>
        </p:nvCxnSpPr>
        <p:spPr>
          <a:xfrm>
            <a:off x="2164557" y="3979074"/>
            <a:ext cx="4763" cy="312900"/>
          </a:xfrm>
          <a:prstGeom prst="line">
            <a:avLst/>
          </a:prstGeom>
        </p:spPr>
        <p:style>
          <a:lnRef idx="3">
            <a:schemeClr val="accent2"/>
          </a:lnRef>
          <a:fillRef idx="0">
            <a:schemeClr val="accent2"/>
          </a:fillRef>
          <a:effectRef idx="2">
            <a:schemeClr val="accent2"/>
          </a:effectRef>
          <a:fontRef idx="minor">
            <a:schemeClr val="tx1"/>
          </a:fontRef>
        </p:style>
      </p:cxnSp>
      <p:grpSp>
        <p:nvGrpSpPr>
          <p:cNvPr id="54" name="Group 53"/>
          <p:cNvGrpSpPr/>
          <p:nvPr/>
        </p:nvGrpSpPr>
        <p:grpSpPr>
          <a:xfrm>
            <a:off x="2100263" y="4753942"/>
            <a:ext cx="138112" cy="139541"/>
            <a:chOff x="576263" y="2948940"/>
            <a:chExt cx="138112" cy="139541"/>
          </a:xfrm>
        </p:grpSpPr>
        <p:sp>
          <p:nvSpPr>
            <p:cNvPr id="55" name="Oval 54"/>
            <p:cNvSpPr/>
            <p:nvPr/>
          </p:nvSpPr>
          <p:spPr>
            <a:xfrm>
              <a:off x="576263" y="2948940"/>
              <a:ext cx="138112" cy="13954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610791" y="2983109"/>
              <a:ext cx="69056" cy="6977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7" name="Straight Connector 56"/>
          <p:cNvCxnSpPr>
            <a:stCxn id="51" idx="4"/>
            <a:endCxn id="55" idx="0"/>
          </p:cNvCxnSpPr>
          <p:nvPr/>
        </p:nvCxnSpPr>
        <p:spPr>
          <a:xfrm>
            <a:off x="2169319" y="4431515"/>
            <a:ext cx="0" cy="322426"/>
          </a:xfrm>
          <a:prstGeom prst="line">
            <a:avLst/>
          </a:prstGeom>
        </p:spPr>
        <p:style>
          <a:lnRef idx="3">
            <a:schemeClr val="accent2"/>
          </a:lnRef>
          <a:fillRef idx="0">
            <a:schemeClr val="accent2"/>
          </a:fillRef>
          <a:effectRef idx="2">
            <a:schemeClr val="accent2"/>
          </a:effectRef>
          <a:fontRef idx="minor">
            <a:schemeClr val="tx1"/>
          </a:fontRef>
        </p:style>
      </p:cxnSp>
      <p:grpSp>
        <p:nvGrpSpPr>
          <p:cNvPr id="58" name="Group 57"/>
          <p:cNvGrpSpPr/>
          <p:nvPr/>
        </p:nvGrpSpPr>
        <p:grpSpPr>
          <a:xfrm>
            <a:off x="2100263" y="5230198"/>
            <a:ext cx="138112" cy="139541"/>
            <a:chOff x="576263" y="2948940"/>
            <a:chExt cx="138112" cy="139541"/>
          </a:xfrm>
        </p:grpSpPr>
        <p:sp>
          <p:nvSpPr>
            <p:cNvPr id="59" name="Oval 58"/>
            <p:cNvSpPr/>
            <p:nvPr/>
          </p:nvSpPr>
          <p:spPr>
            <a:xfrm>
              <a:off x="576263" y="2948940"/>
              <a:ext cx="138112" cy="13954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610791" y="2983109"/>
              <a:ext cx="69056" cy="6977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1" name="Straight Connector 60"/>
          <p:cNvCxnSpPr>
            <a:stCxn id="55" idx="4"/>
            <a:endCxn id="59" idx="0"/>
          </p:cNvCxnSpPr>
          <p:nvPr/>
        </p:nvCxnSpPr>
        <p:spPr>
          <a:xfrm>
            <a:off x="2169319" y="4893483"/>
            <a:ext cx="0" cy="336715"/>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544413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grpId="0" nodeType="withEffect">
                                  <p:stCondLst>
                                    <p:cond delay="0"/>
                                  </p:stCondLst>
                                  <p:childTnLst>
                                    <p:animClr clrSpc="rgb" dir="cw">
                                      <p:cBhvr override="childStyle">
                                        <p:cTn id="6" dur="625" autoRev="1" fill="remove"/>
                                        <p:tgtEl>
                                          <p:spTgt spid="4"/>
                                        </p:tgtEl>
                                        <p:attrNameLst>
                                          <p:attrName>style.color</p:attrName>
                                        </p:attrNameLst>
                                      </p:cBhvr>
                                      <p:to>
                                        <a:schemeClr val="bg1"/>
                                      </p:to>
                                    </p:animClr>
                                    <p:animClr clrSpc="rgb" dir="cw">
                                      <p:cBhvr>
                                        <p:cTn id="7" dur="625" autoRev="1" fill="remove"/>
                                        <p:tgtEl>
                                          <p:spTgt spid="4"/>
                                        </p:tgtEl>
                                        <p:attrNameLst>
                                          <p:attrName>fillcolor</p:attrName>
                                        </p:attrNameLst>
                                      </p:cBhvr>
                                      <p:to>
                                        <a:schemeClr val="bg1"/>
                                      </p:to>
                                    </p:animClr>
                                    <p:set>
                                      <p:cBhvr>
                                        <p:cTn id="8" dur="625" autoRev="1" fill="remove"/>
                                        <p:tgtEl>
                                          <p:spTgt spid="4"/>
                                        </p:tgtEl>
                                        <p:attrNameLst>
                                          <p:attrName>fill.type</p:attrName>
                                        </p:attrNameLst>
                                      </p:cBhvr>
                                      <p:to>
                                        <p:strVal val="solid"/>
                                      </p:to>
                                    </p:set>
                                    <p:set>
                                      <p:cBhvr>
                                        <p:cTn id="9" dur="625" autoRev="1" fill="remove"/>
                                        <p:tgtEl>
                                          <p:spTgt spid="4"/>
                                        </p:tgtEl>
                                        <p:attrNameLst>
                                          <p:attrName>fill.on</p:attrName>
                                        </p:attrNameLst>
                                      </p:cBhvr>
                                      <p:to>
                                        <p:strVal val="true"/>
                                      </p:to>
                                    </p:set>
                                  </p:childTnLst>
                                </p:cTn>
                              </p:par>
                              <p:par>
                                <p:cTn id="10" presetID="22" presetClass="entr" presetSubtype="1" fill="hold"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up)">
                                      <p:cBhvr>
                                        <p:cTn id="12" dur="5000"/>
                                        <p:tgtEl>
                                          <p:spTgt spid="38"/>
                                        </p:tgtEl>
                                      </p:cBhvr>
                                    </p:animEffect>
                                  </p:childTnLst>
                                </p:cTn>
                              </p:par>
                            </p:childTnLst>
                          </p:cTn>
                        </p:par>
                        <p:par>
                          <p:cTn id="13" fill="hold">
                            <p:stCondLst>
                              <p:cond delay="5000"/>
                            </p:stCondLst>
                            <p:childTnLst>
                              <p:par>
                                <p:cTn id="14" presetID="53" presetClass="entr" presetSubtype="16"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par>
                                <p:cTn id="19" presetID="22" presetClass="entr" presetSubtype="1"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wipe(up)">
                                      <p:cBhvr>
                                        <p:cTn id="21" dur="5000"/>
                                        <p:tgtEl>
                                          <p:spTgt spid="43"/>
                                        </p:tgtEl>
                                      </p:cBhvr>
                                    </p:animEffect>
                                  </p:childTnLst>
                                </p:cTn>
                              </p:par>
                            </p:childTnLst>
                          </p:cTn>
                        </p:par>
                        <p:par>
                          <p:cTn id="22" fill="hold">
                            <p:stCondLst>
                              <p:cond delay="10000"/>
                            </p:stCondLst>
                            <p:childTnLst>
                              <p:par>
                                <p:cTn id="23" presetID="53" presetClass="entr" presetSubtype="16"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par>
                                <p:cTn id="28" presetID="22" presetClass="entr" presetSubtype="1" fill="hold" nodeType="with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wipe(up)">
                                      <p:cBhvr>
                                        <p:cTn id="30" dur="5000"/>
                                        <p:tgtEl>
                                          <p:spTgt spid="49"/>
                                        </p:tgtEl>
                                      </p:cBhvr>
                                    </p:animEffect>
                                  </p:childTnLst>
                                </p:cTn>
                              </p:par>
                            </p:childTnLst>
                          </p:cTn>
                        </p:par>
                        <p:par>
                          <p:cTn id="31" fill="hold">
                            <p:stCondLst>
                              <p:cond delay="15000"/>
                            </p:stCondLst>
                            <p:childTnLst>
                              <p:par>
                                <p:cTn id="32" presetID="53" presetClass="entr" presetSubtype="16" fill="hold" nodeType="afterEffect">
                                  <p:stCondLst>
                                    <p:cond delay="0"/>
                                  </p:stCondLst>
                                  <p:childTnLst>
                                    <p:set>
                                      <p:cBhvr>
                                        <p:cTn id="33" dur="1" fill="hold">
                                          <p:stCondLst>
                                            <p:cond delay="0"/>
                                          </p:stCondLst>
                                        </p:cTn>
                                        <p:tgtEl>
                                          <p:spTgt spid="46"/>
                                        </p:tgtEl>
                                        <p:attrNameLst>
                                          <p:attrName>style.visibility</p:attrName>
                                        </p:attrNameLst>
                                      </p:cBhvr>
                                      <p:to>
                                        <p:strVal val="visible"/>
                                      </p:to>
                                    </p:set>
                                    <p:anim calcmode="lin" valueType="num">
                                      <p:cBhvr>
                                        <p:cTn id="34" dur="500" fill="hold"/>
                                        <p:tgtEl>
                                          <p:spTgt spid="46"/>
                                        </p:tgtEl>
                                        <p:attrNameLst>
                                          <p:attrName>ppt_w</p:attrName>
                                        </p:attrNameLst>
                                      </p:cBhvr>
                                      <p:tavLst>
                                        <p:tav tm="0">
                                          <p:val>
                                            <p:fltVal val="0"/>
                                          </p:val>
                                        </p:tav>
                                        <p:tav tm="100000">
                                          <p:val>
                                            <p:strVal val="#ppt_w"/>
                                          </p:val>
                                        </p:tav>
                                      </p:tavLst>
                                    </p:anim>
                                    <p:anim calcmode="lin" valueType="num">
                                      <p:cBhvr>
                                        <p:cTn id="35" dur="500" fill="hold"/>
                                        <p:tgtEl>
                                          <p:spTgt spid="46"/>
                                        </p:tgtEl>
                                        <p:attrNameLst>
                                          <p:attrName>ppt_h</p:attrName>
                                        </p:attrNameLst>
                                      </p:cBhvr>
                                      <p:tavLst>
                                        <p:tav tm="0">
                                          <p:val>
                                            <p:fltVal val="0"/>
                                          </p:val>
                                        </p:tav>
                                        <p:tav tm="100000">
                                          <p:val>
                                            <p:strVal val="#ppt_h"/>
                                          </p:val>
                                        </p:tav>
                                      </p:tavLst>
                                    </p:anim>
                                    <p:animEffect transition="in" filter="fade">
                                      <p:cBhvr>
                                        <p:cTn id="36" dur="500"/>
                                        <p:tgtEl>
                                          <p:spTgt spid="46"/>
                                        </p:tgtEl>
                                      </p:cBhvr>
                                    </p:animEffect>
                                  </p:childTnLst>
                                </p:cTn>
                              </p:par>
                              <p:par>
                                <p:cTn id="37" presetID="22" presetClass="entr" presetSubtype="1" fill="hold" nodeType="withEffect">
                                  <p:stCondLst>
                                    <p:cond delay="0"/>
                                  </p:stCondLst>
                                  <p:childTnLst>
                                    <p:set>
                                      <p:cBhvr>
                                        <p:cTn id="38" dur="1" fill="hold">
                                          <p:stCondLst>
                                            <p:cond delay="0"/>
                                          </p:stCondLst>
                                        </p:cTn>
                                        <p:tgtEl>
                                          <p:spTgt spid="53"/>
                                        </p:tgtEl>
                                        <p:attrNameLst>
                                          <p:attrName>style.visibility</p:attrName>
                                        </p:attrNameLst>
                                      </p:cBhvr>
                                      <p:to>
                                        <p:strVal val="visible"/>
                                      </p:to>
                                    </p:set>
                                    <p:animEffect transition="in" filter="wipe(up)">
                                      <p:cBhvr>
                                        <p:cTn id="39" dur="5000"/>
                                        <p:tgtEl>
                                          <p:spTgt spid="53"/>
                                        </p:tgtEl>
                                      </p:cBhvr>
                                    </p:animEffect>
                                  </p:childTnLst>
                                </p:cTn>
                              </p:par>
                            </p:childTnLst>
                          </p:cTn>
                        </p:par>
                        <p:par>
                          <p:cTn id="40" fill="hold">
                            <p:stCondLst>
                              <p:cond delay="20000"/>
                            </p:stCondLst>
                            <p:childTnLst>
                              <p:par>
                                <p:cTn id="41" presetID="53" presetClass="entr" presetSubtype="16" fill="hold" nodeType="afterEffect">
                                  <p:stCondLst>
                                    <p:cond delay="0"/>
                                  </p:stCondLst>
                                  <p:childTnLst>
                                    <p:set>
                                      <p:cBhvr>
                                        <p:cTn id="42" dur="1" fill="hold">
                                          <p:stCondLst>
                                            <p:cond delay="0"/>
                                          </p:stCondLst>
                                        </p:cTn>
                                        <p:tgtEl>
                                          <p:spTgt spid="50"/>
                                        </p:tgtEl>
                                        <p:attrNameLst>
                                          <p:attrName>style.visibility</p:attrName>
                                        </p:attrNameLst>
                                      </p:cBhvr>
                                      <p:to>
                                        <p:strVal val="visible"/>
                                      </p:to>
                                    </p:set>
                                    <p:anim calcmode="lin" valueType="num">
                                      <p:cBhvr>
                                        <p:cTn id="43" dur="500" fill="hold"/>
                                        <p:tgtEl>
                                          <p:spTgt spid="50"/>
                                        </p:tgtEl>
                                        <p:attrNameLst>
                                          <p:attrName>ppt_w</p:attrName>
                                        </p:attrNameLst>
                                      </p:cBhvr>
                                      <p:tavLst>
                                        <p:tav tm="0">
                                          <p:val>
                                            <p:fltVal val="0"/>
                                          </p:val>
                                        </p:tav>
                                        <p:tav tm="100000">
                                          <p:val>
                                            <p:strVal val="#ppt_w"/>
                                          </p:val>
                                        </p:tav>
                                      </p:tavLst>
                                    </p:anim>
                                    <p:anim calcmode="lin" valueType="num">
                                      <p:cBhvr>
                                        <p:cTn id="44" dur="500" fill="hold"/>
                                        <p:tgtEl>
                                          <p:spTgt spid="50"/>
                                        </p:tgtEl>
                                        <p:attrNameLst>
                                          <p:attrName>ppt_h</p:attrName>
                                        </p:attrNameLst>
                                      </p:cBhvr>
                                      <p:tavLst>
                                        <p:tav tm="0">
                                          <p:val>
                                            <p:fltVal val="0"/>
                                          </p:val>
                                        </p:tav>
                                        <p:tav tm="100000">
                                          <p:val>
                                            <p:strVal val="#ppt_h"/>
                                          </p:val>
                                        </p:tav>
                                      </p:tavLst>
                                    </p:anim>
                                    <p:animEffect transition="in" filter="fade">
                                      <p:cBhvr>
                                        <p:cTn id="45" dur="500"/>
                                        <p:tgtEl>
                                          <p:spTgt spid="50"/>
                                        </p:tgtEl>
                                      </p:cBhvr>
                                    </p:animEffect>
                                  </p:childTnLst>
                                </p:cTn>
                              </p:par>
                              <p:par>
                                <p:cTn id="46" presetID="22" presetClass="entr" presetSubtype="1" fill="hold" nodeType="withEffect">
                                  <p:stCondLst>
                                    <p:cond delay="0"/>
                                  </p:stCondLst>
                                  <p:childTnLst>
                                    <p:set>
                                      <p:cBhvr>
                                        <p:cTn id="47" dur="1" fill="hold">
                                          <p:stCondLst>
                                            <p:cond delay="0"/>
                                          </p:stCondLst>
                                        </p:cTn>
                                        <p:tgtEl>
                                          <p:spTgt spid="57"/>
                                        </p:tgtEl>
                                        <p:attrNameLst>
                                          <p:attrName>style.visibility</p:attrName>
                                        </p:attrNameLst>
                                      </p:cBhvr>
                                      <p:to>
                                        <p:strVal val="visible"/>
                                      </p:to>
                                    </p:set>
                                    <p:animEffect transition="in" filter="wipe(up)">
                                      <p:cBhvr>
                                        <p:cTn id="48" dur="5000"/>
                                        <p:tgtEl>
                                          <p:spTgt spid="57"/>
                                        </p:tgtEl>
                                      </p:cBhvr>
                                    </p:animEffect>
                                  </p:childTnLst>
                                </p:cTn>
                              </p:par>
                            </p:childTnLst>
                          </p:cTn>
                        </p:par>
                        <p:par>
                          <p:cTn id="49" fill="hold">
                            <p:stCondLst>
                              <p:cond delay="25000"/>
                            </p:stCondLst>
                            <p:childTnLst>
                              <p:par>
                                <p:cTn id="50" presetID="53" presetClass="entr" presetSubtype="16" fill="hold" nodeType="afterEffect">
                                  <p:stCondLst>
                                    <p:cond delay="0"/>
                                  </p:stCondLst>
                                  <p:childTnLst>
                                    <p:set>
                                      <p:cBhvr>
                                        <p:cTn id="51" dur="1" fill="hold">
                                          <p:stCondLst>
                                            <p:cond delay="0"/>
                                          </p:stCondLst>
                                        </p:cTn>
                                        <p:tgtEl>
                                          <p:spTgt spid="54"/>
                                        </p:tgtEl>
                                        <p:attrNameLst>
                                          <p:attrName>style.visibility</p:attrName>
                                        </p:attrNameLst>
                                      </p:cBhvr>
                                      <p:to>
                                        <p:strVal val="visible"/>
                                      </p:to>
                                    </p:set>
                                    <p:anim calcmode="lin" valueType="num">
                                      <p:cBhvr>
                                        <p:cTn id="52" dur="500" fill="hold"/>
                                        <p:tgtEl>
                                          <p:spTgt spid="54"/>
                                        </p:tgtEl>
                                        <p:attrNameLst>
                                          <p:attrName>ppt_w</p:attrName>
                                        </p:attrNameLst>
                                      </p:cBhvr>
                                      <p:tavLst>
                                        <p:tav tm="0">
                                          <p:val>
                                            <p:fltVal val="0"/>
                                          </p:val>
                                        </p:tav>
                                        <p:tav tm="100000">
                                          <p:val>
                                            <p:strVal val="#ppt_w"/>
                                          </p:val>
                                        </p:tav>
                                      </p:tavLst>
                                    </p:anim>
                                    <p:anim calcmode="lin" valueType="num">
                                      <p:cBhvr>
                                        <p:cTn id="53" dur="500" fill="hold"/>
                                        <p:tgtEl>
                                          <p:spTgt spid="54"/>
                                        </p:tgtEl>
                                        <p:attrNameLst>
                                          <p:attrName>ppt_h</p:attrName>
                                        </p:attrNameLst>
                                      </p:cBhvr>
                                      <p:tavLst>
                                        <p:tav tm="0">
                                          <p:val>
                                            <p:fltVal val="0"/>
                                          </p:val>
                                        </p:tav>
                                        <p:tav tm="100000">
                                          <p:val>
                                            <p:strVal val="#ppt_h"/>
                                          </p:val>
                                        </p:tav>
                                      </p:tavLst>
                                    </p:anim>
                                    <p:animEffect transition="in" filter="fade">
                                      <p:cBhvr>
                                        <p:cTn id="54" dur="500"/>
                                        <p:tgtEl>
                                          <p:spTgt spid="54"/>
                                        </p:tgtEl>
                                      </p:cBhvr>
                                    </p:animEffect>
                                  </p:childTnLst>
                                </p:cTn>
                              </p:par>
                              <p:par>
                                <p:cTn id="55" presetID="22" presetClass="entr" presetSubtype="1" fill="hold" nodeType="withEffect">
                                  <p:stCondLst>
                                    <p:cond delay="0"/>
                                  </p:stCondLst>
                                  <p:childTnLst>
                                    <p:set>
                                      <p:cBhvr>
                                        <p:cTn id="56" dur="1" fill="hold">
                                          <p:stCondLst>
                                            <p:cond delay="0"/>
                                          </p:stCondLst>
                                        </p:cTn>
                                        <p:tgtEl>
                                          <p:spTgt spid="61"/>
                                        </p:tgtEl>
                                        <p:attrNameLst>
                                          <p:attrName>style.visibility</p:attrName>
                                        </p:attrNameLst>
                                      </p:cBhvr>
                                      <p:to>
                                        <p:strVal val="visible"/>
                                      </p:to>
                                    </p:set>
                                    <p:animEffect transition="in" filter="wipe(up)">
                                      <p:cBhvr>
                                        <p:cTn id="57" dur="5000"/>
                                        <p:tgtEl>
                                          <p:spTgt spid="61"/>
                                        </p:tgtEl>
                                      </p:cBhvr>
                                    </p:animEffect>
                                  </p:childTnLst>
                                </p:cTn>
                              </p:par>
                            </p:childTnLst>
                          </p:cTn>
                        </p:par>
                        <p:par>
                          <p:cTn id="58" fill="hold">
                            <p:stCondLst>
                              <p:cond delay="30000"/>
                            </p:stCondLst>
                            <p:childTnLst>
                              <p:par>
                                <p:cTn id="59" presetID="53" presetClass="entr" presetSubtype="16" fill="hold" nodeType="afterEffect">
                                  <p:stCondLst>
                                    <p:cond delay="0"/>
                                  </p:stCondLst>
                                  <p:childTnLst>
                                    <p:set>
                                      <p:cBhvr>
                                        <p:cTn id="60" dur="1" fill="hold">
                                          <p:stCondLst>
                                            <p:cond delay="0"/>
                                          </p:stCondLst>
                                        </p:cTn>
                                        <p:tgtEl>
                                          <p:spTgt spid="58"/>
                                        </p:tgtEl>
                                        <p:attrNameLst>
                                          <p:attrName>style.visibility</p:attrName>
                                        </p:attrNameLst>
                                      </p:cBhvr>
                                      <p:to>
                                        <p:strVal val="visible"/>
                                      </p:to>
                                    </p:set>
                                    <p:anim calcmode="lin" valueType="num">
                                      <p:cBhvr>
                                        <p:cTn id="61" dur="500" fill="hold"/>
                                        <p:tgtEl>
                                          <p:spTgt spid="58"/>
                                        </p:tgtEl>
                                        <p:attrNameLst>
                                          <p:attrName>ppt_w</p:attrName>
                                        </p:attrNameLst>
                                      </p:cBhvr>
                                      <p:tavLst>
                                        <p:tav tm="0">
                                          <p:val>
                                            <p:fltVal val="0"/>
                                          </p:val>
                                        </p:tav>
                                        <p:tav tm="100000">
                                          <p:val>
                                            <p:strVal val="#ppt_w"/>
                                          </p:val>
                                        </p:tav>
                                      </p:tavLst>
                                    </p:anim>
                                    <p:anim calcmode="lin" valueType="num">
                                      <p:cBhvr>
                                        <p:cTn id="62" dur="500" fill="hold"/>
                                        <p:tgtEl>
                                          <p:spTgt spid="58"/>
                                        </p:tgtEl>
                                        <p:attrNameLst>
                                          <p:attrName>ppt_h</p:attrName>
                                        </p:attrNameLst>
                                      </p:cBhvr>
                                      <p:tavLst>
                                        <p:tav tm="0">
                                          <p:val>
                                            <p:fltVal val="0"/>
                                          </p:val>
                                        </p:tav>
                                        <p:tav tm="100000">
                                          <p:val>
                                            <p:strVal val="#ppt_h"/>
                                          </p:val>
                                        </p:tav>
                                      </p:tavLst>
                                    </p:anim>
                                    <p:animEffect transition="in" filter="fade">
                                      <p:cBhvr>
                                        <p:cTn id="63"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66507" y="975704"/>
            <a:ext cx="3402032" cy="523220"/>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rtl="1"/>
            <a:r>
              <a:rPr lang="en-GB" sz="2800" b="1" dirty="0">
                <a:cs typeface="+mj-cs"/>
              </a:rPr>
              <a:t>Task</a:t>
            </a:r>
            <a:endParaRPr lang="en-US" sz="2800" b="1" dirty="0">
              <a:cs typeface="+mj-cs"/>
            </a:endParaRPr>
          </a:p>
        </p:txBody>
      </p:sp>
      <p:sp>
        <p:nvSpPr>
          <p:cNvPr id="4" name="TextBox 3">
            <a:extLst>
              <a:ext uri="{FF2B5EF4-FFF2-40B4-BE49-F238E27FC236}">
                <a16:creationId xmlns:a16="http://schemas.microsoft.com/office/drawing/2014/main" id="{AD29936B-C038-8CD2-FCC5-8991F5A03058}"/>
              </a:ext>
            </a:extLst>
          </p:cNvPr>
          <p:cNvSpPr txBox="1"/>
          <p:nvPr/>
        </p:nvSpPr>
        <p:spPr>
          <a:xfrm>
            <a:off x="1002209" y="2211743"/>
            <a:ext cx="6095316" cy="968278"/>
          </a:xfrm>
          <a:prstGeom prst="rect">
            <a:avLst/>
          </a:prstGeom>
          <a:noFill/>
        </p:spPr>
        <p:txBody>
          <a:bodyPr wrap="square">
            <a:spAutoFit/>
          </a:bodyPr>
          <a:lstStyle/>
          <a:p>
            <a:pPr marR="0" lvl="0" algn="ctr" rtl="1">
              <a:lnSpc>
                <a:spcPct val="107000"/>
              </a:lnSpc>
              <a:spcBef>
                <a:spcPts val="0"/>
              </a:spcBef>
              <a:spcAft>
                <a:spcPts val="800"/>
              </a:spcAft>
            </a:pPr>
            <a:r>
              <a:rPr lang="en-US" sz="1800" kern="100" dirty="0">
                <a:solidFill>
                  <a:srgbClr val="C00000"/>
                </a:solidFill>
                <a:effectLst/>
                <a:latin typeface="Calibri" panose="020F0502020204030204" pitchFamily="34" charset="0"/>
                <a:ea typeface="Calibri" panose="020F0502020204030204" pitchFamily="34" charset="0"/>
                <a:cs typeface="Arial" panose="020B0604020202020204" pitchFamily="34" charset="0"/>
              </a:rPr>
              <a:t>Earthquake of magnitude 9.0 occurs off coast of Pakistan in 20</a:t>
            </a:r>
            <a:r>
              <a:rPr lang="en-US" sz="1800" kern="100" baseline="30000" dirty="0">
                <a:solidFill>
                  <a:srgbClr val="C00000"/>
                </a:solidFill>
                <a:effectLst/>
                <a:latin typeface="Calibri" panose="020F0502020204030204" pitchFamily="34" charset="0"/>
                <a:ea typeface="Calibri" panose="020F0502020204030204" pitchFamily="34" charset="0"/>
                <a:cs typeface="Arial" panose="020B0604020202020204" pitchFamily="34" charset="0"/>
              </a:rPr>
              <a:t>th</a:t>
            </a:r>
            <a:r>
              <a:rPr lang="en-US" sz="1800" kern="100" dirty="0">
                <a:solidFill>
                  <a:srgbClr val="C00000"/>
                </a:solidFill>
                <a:effectLst/>
                <a:latin typeface="Calibri" panose="020F0502020204030204" pitchFamily="34" charset="0"/>
                <a:ea typeface="Calibri" panose="020F0502020204030204" pitchFamily="34" charset="0"/>
                <a:cs typeface="Arial" panose="020B0604020202020204" pitchFamily="34" charset="0"/>
              </a:rPr>
              <a:t> of October, 2023 10:00 local time and causes huge tsunami waves of 12 meters in less than 15 minutes. </a:t>
            </a:r>
            <a:endParaRPr lang="en-GB" sz="1800" kern="100"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EE2CB24C-96D3-3FEE-E536-0067DCC3AEBE}"/>
              </a:ext>
            </a:extLst>
          </p:cNvPr>
          <p:cNvSpPr txBox="1"/>
          <p:nvPr/>
        </p:nvSpPr>
        <p:spPr>
          <a:xfrm>
            <a:off x="7372312" y="1277355"/>
            <a:ext cx="2052165" cy="307777"/>
          </a:xfrm>
          <a:prstGeom prst="rect">
            <a:avLst/>
          </a:prstGeom>
          <a:noFill/>
        </p:spPr>
        <p:txBody>
          <a:bodyPr wrap="none" rtlCol="0">
            <a:spAutoFit/>
          </a:bodyPr>
          <a:lstStyle/>
          <a:p>
            <a:pPr algn="r" rtl="1"/>
            <a:r>
              <a:rPr lang="ar-OM" sz="1400" b="1" dirty="0">
                <a:solidFill>
                  <a:schemeClr val="tx1">
                    <a:lumMod val="95000"/>
                    <a:lumOff val="5000"/>
                  </a:schemeClr>
                </a:solidFill>
                <a:latin typeface="Arial" panose="020B0604020202020204" pitchFamily="34" charset="0"/>
                <a:cs typeface="Arial" panose="020B0604020202020204" pitchFamily="34" charset="0"/>
              </a:rPr>
              <a:t>سناريو صدع مكران -</a:t>
            </a:r>
            <a:r>
              <a:rPr lang="en-US" sz="1400" b="1" dirty="0">
                <a:solidFill>
                  <a:schemeClr val="tx1">
                    <a:lumMod val="95000"/>
                    <a:lumOff val="5000"/>
                  </a:schemeClr>
                </a:solidFill>
                <a:latin typeface="Arial" panose="020B0604020202020204" pitchFamily="34" charset="0"/>
                <a:cs typeface="Arial" panose="020B0604020202020204" pitchFamily="34" charset="0"/>
              </a:rPr>
              <a:t>20</a:t>
            </a:r>
            <a:r>
              <a:rPr lang="ar-OM" sz="1400" b="1" dirty="0">
                <a:solidFill>
                  <a:schemeClr val="tx1">
                    <a:lumMod val="95000"/>
                    <a:lumOff val="5000"/>
                  </a:schemeClr>
                </a:solidFill>
                <a:latin typeface="Arial" panose="020B0604020202020204" pitchFamily="34" charset="0"/>
                <a:cs typeface="Arial" panose="020B0604020202020204" pitchFamily="34" charset="0"/>
              </a:rPr>
              <a:t> أكتوبر</a:t>
            </a:r>
            <a:endParaRPr lang="en-US" sz="1400" b="1" dirty="0">
              <a:solidFill>
                <a:schemeClr val="tx1">
                  <a:lumMod val="95000"/>
                  <a:lumOff val="5000"/>
                </a:schemeClr>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351A6FDC-B149-B7B8-E167-0A180861B6A0}"/>
              </a:ext>
            </a:extLst>
          </p:cNvPr>
          <p:cNvSpPr/>
          <p:nvPr/>
        </p:nvSpPr>
        <p:spPr>
          <a:xfrm>
            <a:off x="9434351" y="1321286"/>
            <a:ext cx="219922" cy="219914"/>
          </a:xfrm>
          <a:prstGeom prst="rect">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9" name="Image 44">
            <a:extLst>
              <a:ext uri="{FF2B5EF4-FFF2-40B4-BE49-F238E27FC236}">
                <a16:creationId xmlns:a16="http://schemas.microsoft.com/office/drawing/2014/main" id="{94F890EA-8EC5-0A50-E950-FF81BDBB00E4}"/>
              </a:ext>
            </a:extLst>
          </p:cNvPr>
          <p:cNvPicPr>
            <a:picLocks/>
          </p:cNvPicPr>
          <p:nvPr/>
        </p:nvPicPr>
        <p:blipFill>
          <a:blip r:embed="rId2" cstate="print"/>
          <a:stretch>
            <a:fillRect/>
          </a:stretch>
        </p:blipFill>
        <p:spPr>
          <a:xfrm>
            <a:off x="7178492" y="1943691"/>
            <a:ext cx="3510881" cy="3698544"/>
          </a:xfrm>
          <a:prstGeom prst="rect">
            <a:avLst/>
          </a:prstGeom>
        </p:spPr>
      </p:pic>
      <p:sp>
        <p:nvSpPr>
          <p:cNvPr id="3" name="TextBox 2">
            <a:extLst>
              <a:ext uri="{FF2B5EF4-FFF2-40B4-BE49-F238E27FC236}">
                <a16:creationId xmlns:a16="http://schemas.microsoft.com/office/drawing/2014/main" id="{CAADA552-AB3B-890B-A9B3-86F9B17408F1}"/>
              </a:ext>
            </a:extLst>
          </p:cNvPr>
          <p:cNvSpPr txBox="1"/>
          <p:nvPr/>
        </p:nvSpPr>
        <p:spPr>
          <a:xfrm>
            <a:off x="930729" y="1713192"/>
            <a:ext cx="6096000" cy="372731"/>
          </a:xfrm>
          <a:prstGeom prst="rect">
            <a:avLst/>
          </a:prstGeom>
          <a:noFill/>
        </p:spPr>
        <p:txBody>
          <a:bodyPr wrap="square">
            <a:spAutoFit/>
          </a:bodyPr>
          <a:lstStyle/>
          <a:p>
            <a:pPr marL="342900" marR="0" lvl="0" indent="-342900" rtl="0">
              <a:lnSpc>
                <a:spcPct val="107000"/>
              </a:lnSpc>
              <a:spcBef>
                <a:spcPts val="0"/>
              </a:spcBef>
              <a:spcAft>
                <a:spcPts val="800"/>
              </a:spcAft>
              <a:buFont typeface="+mj-lt"/>
              <a:buAutoNum type="arabicPeriod"/>
            </a:pPr>
            <a:r>
              <a:rPr lang="en-US" sz="1800" dirty="0">
                <a:effectLst/>
                <a:latin typeface="Bahnschrift SemiLight SemiConde" panose="020B0502040204020203" pitchFamily="34" charset="0"/>
                <a:ea typeface="Times New Roman" panose="02020603050405020304" pitchFamily="18" charset="0"/>
                <a:cs typeface="Arial" panose="020B0604020202020204" pitchFamily="34" charset="0"/>
              </a:rPr>
              <a:t>Write the information you find in each bulletin:</a:t>
            </a:r>
            <a:endParaRPr lang="en-GB" sz="1600" dirty="0">
              <a:effectLst/>
              <a:latin typeface="Calibri" panose="020F0502020204030204" pitchFamily="34" charset="0"/>
              <a:ea typeface="Times New Roman" panose="02020603050405020304" pitchFamily="18" charset="0"/>
              <a:cs typeface="Arial" panose="020B0604020202020204" pitchFamily="34" charset="0"/>
            </a:endParaRPr>
          </a:p>
        </p:txBody>
      </p:sp>
      <p:sp>
        <p:nvSpPr>
          <p:cNvPr id="5" name="Content Placeholder 2">
            <a:extLst>
              <a:ext uri="{FF2B5EF4-FFF2-40B4-BE49-F238E27FC236}">
                <a16:creationId xmlns:a16="http://schemas.microsoft.com/office/drawing/2014/main" id="{B0B4A256-B38E-F391-90BF-C0BF2A156C7C}"/>
              </a:ext>
            </a:extLst>
          </p:cNvPr>
          <p:cNvSpPr>
            <a:spLocks noGrp="1"/>
          </p:cNvSpPr>
          <p:nvPr>
            <p:ph idx="1"/>
          </p:nvPr>
        </p:nvSpPr>
        <p:spPr>
          <a:xfrm>
            <a:off x="1002209" y="4605659"/>
            <a:ext cx="5446106" cy="362215"/>
          </a:xfrm>
          <a:noFill/>
        </p:spPr>
        <p:txBody>
          <a:bodyPr wrap="square">
            <a:spAutoFit/>
          </a:bodyPr>
          <a:lstStyle/>
          <a:p>
            <a:pPr marL="0" indent="0">
              <a:lnSpc>
                <a:spcPct val="107000"/>
              </a:lnSpc>
              <a:spcBef>
                <a:spcPts val="0"/>
              </a:spcBef>
              <a:spcAft>
                <a:spcPts val="800"/>
              </a:spcAft>
              <a:buNone/>
            </a:pPr>
            <a:r>
              <a:rPr lang="en-US" sz="1800" dirty="0">
                <a:latin typeface="Bahnschrift SemiLight SemiConde" panose="020B0502040204020203" pitchFamily="34" charset="0"/>
                <a:cs typeface="Arial" panose="020B0604020202020204" pitchFamily="34" charset="0"/>
              </a:rPr>
              <a:t>2. RNO Standards Operating Procedures – Discussions.</a:t>
            </a:r>
            <a:endParaRPr lang="en-GB" sz="1800" dirty="0">
              <a:latin typeface="Bahnschrift SemiLight SemiConde" panose="020B0502040204020203" pitchFamily="34" charset="0"/>
              <a:cs typeface="Arial" panose="020B0604020202020204" pitchFamily="34" charset="0"/>
            </a:endParaRPr>
          </a:p>
        </p:txBody>
      </p:sp>
    </p:spTree>
    <p:extLst>
      <p:ext uri="{BB962C8B-B14F-4D97-AF65-F5344CB8AC3E}">
        <p14:creationId xmlns:p14="http://schemas.microsoft.com/office/powerpoint/2010/main" val="20735634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C60FA-FFF0-613D-6B00-A474005A3071}"/>
              </a:ext>
            </a:extLst>
          </p:cNvPr>
          <p:cNvSpPr>
            <a:spLocks noGrp="1"/>
          </p:cNvSpPr>
          <p:nvPr>
            <p:ph type="title"/>
          </p:nvPr>
        </p:nvSpPr>
        <p:spPr>
          <a:xfrm>
            <a:off x="944812" y="689060"/>
            <a:ext cx="5037743" cy="754297"/>
          </a:xfrm>
        </p:spPr>
        <p:txBody>
          <a:bodyPr vert="horz" lIns="91440" tIns="45720" rIns="91440" bIns="45720" rtlCol="0" anchor="ctr">
            <a:normAutofit/>
          </a:bodyPr>
          <a:lstStyle/>
          <a:p>
            <a:r>
              <a:rPr lang="en-US" b="1" kern="0" dirty="0">
                <a:solidFill>
                  <a:schemeClr val="tx1">
                    <a:lumMod val="50000"/>
                    <a:lumOff val="50000"/>
                  </a:schemeClr>
                </a:solidFill>
                <a:latin typeface="Bahnschrift Condensed" panose="020B0502040204020203" pitchFamily="34" charset="0"/>
              </a:rPr>
              <a:t>Tsunami Safety | onshore</a:t>
            </a:r>
            <a:endParaRPr lang="en-GB" b="1" kern="0" dirty="0">
              <a:solidFill>
                <a:schemeClr val="tx1">
                  <a:lumMod val="50000"/>
                  <a:lumOff val="50000"/>
                </a:schemeClr>
              </a:solidFill>
              <a:latin typeface="Bahnschrift Condensed" panose="020B0502040204020203" pitchFamily="34" charset="0"/>
            </a:endParaRPr>
          </a:p>
        </p:txBody>
      </p:sp>
      <p:pic>
        <p:nvPicPr>
          <p:cNvPr id="8" name="Content Placeholder 9" descr="A diagram of a person kneeling down&#10;&#10;Description automatically generated with medium confidence">
            <a:extLst>
              <a:ext uri="{FF2B5EF4-FFF2-40B4-BE49-F238E27FC236}">
                <a16:creationId xmlns:a16="http://schemas.microsoft.com/office/drawing/2014/main" id="{EF12C813-0E3B-9051-784A-5714127BEDE8}"/>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7183986" y="1635888"/>
            <a:ext cx="4169814" cy="3265007"/>
          </a:xfrm>
        </p:spPr>
      </p:pic>
      <p:pic>
        <p:nvPicPr>
          <p:cNvPr id="9" name="Picture 8" descr="Spring 2019: Tsunami Social Media">
            <a:extLst>
              <a:ext uri="{FF2B5EF4-FFF2-40B4-BE49-F238E27FC236}">
                <a16:creationId xmlns:a16="http://schemas.microsoft.com/office/drawing/2014/main" id="{AEA731A8-1178-4A1D-574E-28DE2718B0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7998" y="1658857"/>
            <a:ext cx="5929902" cy="32420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A51C9B1D-D976-006B-4508-7C4A8F6E19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1723" y="5095475"/>
            <a:ext cx="1036079" cy="1036079"/>
          </a:xfrm>
          <a:prstGeom prst="rect">
            <a:avLst/>
          </a:prstGeom>
        </p:spPr>
      </p:pic>
      <p:sp>
        <p:nvSpPr>
          <p:cNvPr id="11" name="TextBox 10">
            <a:extLst>
              <a:ext uri="{FF2B5EF4-FFF2-40B4-BE49-F238E27FC236}">
                <a16:creationId xmlns:a16="http://schemas.microsoft.com/office/drawing/2014/main" id="{58C12749-4638-3F7B-2783-3FB6C5C05C15}"/>
              </a:ext>
            </a:extLst>
          </p:cNvPr>
          <p:cNvSpPr txBox="1"/>
          <p:nvPr/>
        </p:nvSpPr>
        <p:spPr>
          <a:xfrm>
            <a:off x="2305034" y="5613515"/>
            <a:ext cx="8656047" cy="369332"/>
          </a:xfrm>
          <a:prstGeom prst="rect">
            <a:avLst/>
          </a:prstGeom>
        </p:spPr>
        <p:style>
          <a:lnRef idx="2">
            <a:schemeClr val="dk1">
              <a:shade val="15000"/>
            </a:schemeClr>
          </a:lnRef>
          <a:fillRef idx="1">
            <a:schemeClr val="dk1"/>
          </a:fillRef>
          <a:effectRef idx="0">
            <a:schemeClr val="dk1"/>
          </a:effectRef>
          <a:fontRef idx="minor">
            <a:schemeClr val="lt1"/>
          </a:fontRef>
        </p:style>
        <p:txBody>
          <a:bodyPr wrap="square" rtlCol="0">
            <a:spAutoFit/>
          </a:bodyPr>
          <a:lstStyle/>
          <a:p>
            <a:r>
              <a:rPr lang="en-US" dirty="0"/>
              <a:t>Public Awareness through drills is the essential for the community readiness and resilience </a:t>
            </a:r>
            <a:endParaRPr lang="en-GB" dirty="0"/>
          </a:p>
        </p:txBody>
      </p:sp>
    </p:spTree>
    <p:extLst>
      <p:ext uri="{BB962C8B-B14F-4D97-AF65-F5344CB8AC3E}">
        <p14:creationId xmlns:p14="http://schemas.microsoft.com/office/powerpoint/2010/main" val="7882658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56C442-EB06-C0C1-CA25-51967D88FA78}"/>
              </a:ext>
            </a:extLst>
          </p:cNvPr>
          <p:cNvSpPr txBox="1"/>
          <p:nvPr/>
        </p:nvSpPr>
        <p:spPr>
          <a:xfrm>
            <a:off x="5236675" y="2732143"/>
            <a:ext cx="6096000" cy="3139321"/>
          </a:xfrm>
          <a:prstGeom prst="rect">
            <a:avLst/>
          </a:prstGeom>
          <a:noFill/>
        </p:spPr>
        <p:txBody>
          <a:bodyPr wrap="square">
            <a:spAutoFit/>
          </a:bodyPr>
          <a:lstStyle/>
          <a:p>
            <a:pPr marL="285750" indent="-285750">
              <a:buFont typeface="Arial" panose="020B0604020202020204" pitchFamily="34" charset="0"/>
              <a:buChar char="•"/>
            </a:pPr>
            <a:r>
              <a:rPr lang="en-US" dirty="0"/>
              <a:t>If you are on land or tied up at the dock: Do not attempt to take your vessel offshore. Leave your boat and go to high ground on foot as soon as possible. </a:t>
            </a:r>
          </a:p>
          <a:p>
            <a:pPr marL="285750" indent="-285750">
              <a:buFont typeface="Arial" panose="020B0604020202020204" pitchFamily="34" charset="0"/>
              <a:buChar char="•"/>
            </a:pPr>
            <a:r>
              <a:rPr lang="en-US" dirty="0"/>
              <a:t>If you are in deep water or close to deep water: Take your vessel further offshore beyond the “minimum offshore safe depth”. Typically, this depth is 50 to 100 fathoms (90 to 180 meters), then you are safe from tsunamis. </a:t>
            </a:r>
          </a:p>
          <a:p>
            <a:pPr marL="285750" indent="-285750">
              <a:buFont typeface="Arial" panose="020B0604020202020204" pitchFamily="34" charset="0"/>
              <a:buChar char="•"/>
            </a:pPr>
            <a:r>
              <a:rPr lang="en-US" dirty="0"/>
              <a:t>If you are on the water but near shore: Use your best judgment to decide between the two options: safely beach/dock the vessel and evacuate to high ground or get to the minimum offshore safe depth. </a:t>
            </a:r>
            <a:endParaRPr lang="en-GB" dirty="0"/>
          </a:p>
        </p:txBody>
      </p:sp>
      <p:sp>
        <p:nvSpPr>
          <p:cNvPr id="2" name="Title 1">
            <a:extLst>
              <a:ext uri="{FF2B5EF4-FFF2-40B4-BE49-F238E27FC236}">
                <a16:creationId xmlns:a16="http://schemas.microsoft.com/office/drawing/2014/main" id="{2578A8BB-A16F-1312-8B7C-00D47C91B46F}"/>
              </a:ext>
            </a:extLst>
          </p:cNvPr>
          <p:cNvSpPr>
            <a:spLocks noGrp="1"/>
          </p:cNvSpPr>
          <p:nvPr>
            <p:ph type="title"/>
          </p:nvPr>
        </p:nvSpPr>
        <p:spPr>
          <a:xfrm>
            <a:off x="879204" y="747624"/>
            <a:ext cx="5037743" cy="754297"/>
          </a:xfrm>
        </p:spPr>
        <p:txBody>
          <a:bodyPr vert="horz" lIns="91440" tIns="45720" rIns="91440" bIns="45720" rtlCol="0" anchor="ctr">
            <a:normAutofit/>
          </a:bodyPr>
          <a:lstStyle/>
          <a:p>
            <a:r>
              <a:rPr lang="en-US" b="1" kern="0" dirty="0">
                <a:solidFill>
                  <a:schemeClr val="tx1">
                    <a:lumMod val="50000"/>
                    <a:lumOff val="50000"/>
                  </a:schemeClr>
                </a:solidFill>
                <a:latin typeface="Bahnschrift Condensed" panose="020B0502040204020203" pitchFamily="34" charset="0"/>
              </a:rPr>
              <a:t>Tsunami Safety | offshore</a:t>
            </a:r>
            <a:endParaRPr lang="en-GB" b="1" kern="0" dirty="0">
              <a:solidFill>
                <a:schemeClr val="tx1">
                  <a:lumMod val="50000"/>
                  <a:lumOff val="50000"/>
                </a:schemeClr>
              </a:solidFill>
              <a:latin typeface="Bahnschrift Condensed" panose="020B0502040204020203" pitchFamily="34" charset="0"/>
            </a:endParaRPr>
          </a:p>
        </p:txBody>
      </p:sp>
      <p:sp>
        <p:nvSpPr>
          <p:cNvPr id="5" name="TextBox 4">
            <a:extLst>
              <a:ext uri="{FF2B5EF4-FFF2-40B4-BE49-F238E27FC236}">
                <a16:creationId xmlns:a16="http://schemas.microsoft.com/office/drawing/2014/main" id="{BF6B922D-31A1-5068-30AC-E1FD86E8F90B}"/>
              </a:ext>
            </a:extLst>
          </p:cNvPr>
          <p:cNvSpPr txBox="1"/>
          <p:nvPr/>
        </p:nvSpPr>
        <p:spPr>
          <a:xfrm>
            <a:off x="1844079" y="2596828"/>
            <a:ext cx="2153858" cy="3354765"/>
          </a:xfrm>
          <a:prstGeom prst="rect">
            <a:avLst/>
          </a:prstGeom>
          <a:solidFill>
            <a:srgbClr val="25A9E0"/>
          </a:solidFill>
          <a:ln>
            <a:solidFill>
              <a:srgbClr val="25A9E0"/>
            </a:solidFill>
          </a:ln>
        </p:spPr>
        <p:style>
          <a:lnRef idx="2">
            <a:schemeClr val="accent6"/>
          </a:lnRef>
          <a:fillRef idx="1">
            <a:schemeClr val="lt1"/>
          </a:fillRef>
          <a:effectRef idx="0">
            <a:schemeClr val="accent6"/>
          </a:effectRef>
          <a:fontRef idx="minor">
            <a:schemeClr val="dk1"/>
          </a:fontRef>
        </p:style>
        <p:txBody>
          <a:bodyPr wrap="square">
            <a:spAutoFit/>
          </a:bodyPr>
          <a:lstStyle/>
          <a:p>
            <a:r>
              <a:rPr lang="en-US" sz="1600" dirty="0">
                <a:solidFill>
                  <a:schemeClr val="bg1"/>
                </a:solidFill>
                <a:latin typeface="Bahnschrift SemiBold" panose="020B0502040204020203" pitchFamily="34" charset="0"/>
              </a:rPr>
              <a:t>You may feel the earthquake through the hull of your ship  </a:t>
            </a:r>
          </a:p>
          <a:p>
            <a:endParaRPr lang="en-US" sz="1400" dirty="0"/>
          </a:p>
          <a:p>
            <a:r>
              <a:rPr lang="en-US" sz="1600" dirty="0">
                <a:solidFill>
                  <a:schemeClr val="bg1"/>
                </a:solidFill>
                <a:latin typeface="Bahnschrift SemiBold" panose="020B0502040204020203" pitchFamily="34" charset="0"/>
              </a:rPr>
              <a:t>You may see a rapid or extreme shift in currents and simultaneous changes in wind wave heights</a:t>
            </a:r>
          </a:p>
          <a:p>
            <a:endParaRPr lang="en-US" sz="1600" dirty="0">
              <a:solidFill>
                <a:schemeClr val="bg1"/>
              </a:solidFill>
              <a:latin typeface="Bahnschrift SemiBold" panose="020B0502040204020203" pitchFamily="34" charset="0"/>
            </a:endParaRPr>
          </a:p>
          <a:p>
            <a:r>
              <a:rPr lang="en-US" sz="1600" dirty="0">
                <a:solidFill>
                  <a:schemeClr val="bg1"/>
                </a:solidFill>
                <a:latin typeface="Bahnschrift SemiBold" panose="020B0502040204020203" pitchFamily="34" charset="0"/>
              </a:rPr>
              <a:t>You may receive official warning</a:t>
            </a:r>
            <a:endParaRPr lang="en-GB" sz="1600" dirty="0">
              <a:solidFill>
                <a:schemeClr val="bg1"/>
              </a:solidFill>
              <a:latin typeface="Bahnschrift SemiBold" panose="020B0502040204020203" pitchFamily="34" charset="0"/>
            </a:endParaRPr>
          </a:p>
        </p:txBody>
      </p:sp>
      <p:pic>
        <p:nvPicPr>
          <p:cNvPr id="7" name="Picture 6">
            <a:extLst>
              <a:ext uri="{FF2B5EF4-FFF2-40B4-BE49-F238E27FC236}">
                <a16:creationId xmlns:a16="http://schemas.microsoft.com/office/drawing/2014/main" id="{D0E7DC8F-A993-7814-BE0E-20C849C29F1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2869242" y="1660391"/>
            <a:ext cx="1602782" cy="735048"/>
          </a:xfrm>
          <a:prstGeom prst="rect">
            <a:avLst/>
          </a:prstGeom>
        </p:spPr>
      </p:pic>
      <p:pic>
        <p:nvPicPr>
          <p:cNvPr id="10" name="Picture 9">
            <a:extLst>
              <a:ext uri="{FF2B5EF4-FFF2-40B4-BE49-F238E27FC236}">
                <a16:creationId xmlns:a16="http://schemas.microsoft.com/office/drawing/2014/main" id="{7F46DE0C-DA9E-25E7-6C05-8F01D968E790}"/>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flipH="1">
            <a:off x="1984617" y="1602616"/>
            <a:ext cx="678395" cy="837807"/>
          </a:xfrm>
          <a:prstGeom prst="rect">
            <a:avLst/>
          </a:prstGeom>
        </p:spPr>
      </p:pic>
      <p:sp>
        <p:nvSpPr>
          <p:cNvPr id="12" name="TextBox 11">
            <a:extLst>
              <a:ext uri="{FF2B5EF4-FFF2-40B4-BE49-F238E27FC236}">
                <a16:creationId xmlns:a16="http://schemas.microsoft.com/office/drawing/2014/main" id="{A353FD34-BDF4-51CE-4CE2-1DC4D79952CD}"/>
              </a:ext>
            </a:extLst>
          </p:cNvPr>
          <p:cNvSpPr txBox="1"/>
          <p:nvPr/>
        </p:nvSpPr>
        <p:spPr>
          <a:xfrm>
            <a:off x="6786242" y="1961419"/>
            <a:ext cx="1580882" cy="400110"/>
          </a:xfrm>
          <a:prstGeom prst="rect">
            <a:avLst/>
          </a:prstGeom>
          <a:ln>
            <a:solidFill>
              <a:schemeClr val="accent6"/>
            </a:solidFill>
          </a:ln>
        </p:spPr>
        <p:style>
          <a:lnRef idx="2">
            <a:schemeClr val="accent6">
              <a:shade val="15000"/>
            </a:schemeClr>
          </a:lnRef>
          <a:fillRef idx="1">
            <a:schemeClr val="accent6"/>
          </a:fillRef>
          <a:effectRef idx="0">
            <a:schemeClr val="accent6"/>
          </a:effectRef>
          <a:fontRef idx="minor">
            <a:schemeClr val="lt1"/>
          </a:fontRef>
        </p:style>
        <p:txBody>
          <a:bodyPr wrap="square">
            <a:spAutoFit/>
          </a:bodyPr>
          <a:lstStyle>
            <a:defPPr>
              <a:defRPr lang="en-US"/>
            </a:defPPr>
            <a:lvl1pPr>
              <a:defRPr sz="2000">
                <a:solidFill>
                  <a:schemeClr val="bg1"/>
                </a:solidFill>
                <a:latin typeface="Bahnschrift SemiBold" panose="020B0502040204020203"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What to do ?</a:t>
            </a:r>
            <a:endParaRPr lang="en-GB" dirty="0"/>
          </a:p>
        </p:txBody>
      </p:sp>
    </p:spTree>
    <p:extLst>
      <p:ext uri="{BB962C8B-B14F-4D97-AF65-F5344CB8AC3E}">
        <p14:creationId xmlns:p14="http://schemas.microsoft.com/office/powerpoint/2010/main" val="24655097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F514A-A9D6-05D6-5EF2-2891000E08E5}"/>
              </a:ext>
            </a:extLst>
          </p:cNvPr>
          <p:cNvSpPr>
            <a:spLocks noGrp="1"/>
          </p:cNvSpPr>
          <p:nvPr>
            <p:ph type="title"/>
          </p:nvPr>
        </p:nvSpPr>
        <p:spPr/>
        <p:txBody>
          <a:bodyPr>
            <a:normAutofit fontScale="90000"/>
          </a:bodyPr>
          <a:lstStyle/>
          <a:p>
            <a:r>
              <a:rPr lang="en-US" dirty="0"/>
              <a:t>Case Study - </a:t>
            </a:r>
            <a:r>
              <a:rPr lang="en-US" dirty="0" err="1"/>
              <a:t>Wudam</a:t>
            </a:r>
            <a:endParaRPr lang="en-GB" dirty="0"/>
          </a:p>
        </p:txBody>
      </p:sp>
      <p:pic>
        <p:nvPicPr>
          <p:cNvPr id="5" name="Content Placeholder 4">
            <a:extLst>
              <a:ext uri="{FF2B5EF4-FFF2-40B4-BE49-F238E27FC236}">
                <a16:creationId xmlns:a16="http://schemas.microsoft.com/office/drawing/2014/main" id="{EBF505C9-9F8B-6F7C-4DE9-D0A9E238700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38334" y="1912030"/>
            <a:ext cx="5108431" cy="3701142"/>
          </a:xfrm>
        </p:spPr>
      </p:pic>
      <p:pic>
        <p:nvPicPr>
          <p:cNvPr id="7" name="Picture 6">
            <a:extLst>
              <a:ext uri="{FF2B5EF4-FFF2-40B4-BE49-F238E27FC236}">
                <a16:creationId xmlns:a16="http://schemas.microsoft.com/office/drawing/2014/main" id="{5E9CBB29-E419-A169-0426-11B62329AD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4672" y="1912030"/>
            <a:ext cx="5230541" cy="3701143"/>
          </a:xfrm>
          <a:prstGeom prst="rect">
            <a:avLst/>
          </a:prstGeom>
        </p:spPr>
      </p:pic>
    </p:spTree>
    <p:extLst>
      <p:ext uri="{BB962C8B-B14F-4D97-AF65-F5344CB8AC3E}">
        <p14:creationId xmlns:p14="http://schemas.microsoft.com/office/powerpoint/2010/main" val="33444188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43053-7D2D-44AB-B3D5-4ECBB3B85BE3}"/>
              </a:ext>
            </a:extLst>
          </p:cNvPr>
          <p:cNvSpPr>
            <a:spLocks noGrp="1"/>
          </p:cNvSpPr>
          <p:nvPr>
            <p:ph type="title"/>
          </p:nvPr>
        </p:nvSpPr>
        <p:spPr/>
        <p:txBody>
          <a:bodyPr>
            <a:normAutofit fontScale="90000"/>
          </a:bodyPr>
          <a:lstStyle/>
          <a:p>
            <a:r>
              <a:rPr lang="en-US" dirty="0"/>
              <a:t>Case Study - </a:t>
            </a:r>
            <a:r>
              <a:rPr lang="en-US" dirty="0" err="1"/>
              <a:t>Wudam</a:t>
            </a:r>
            <a:endParaRPr lang="en-GB" dirty="0"/>
          </a:p>
        </p:txBody>
      </p:sp>
      <p:pic>
        <p:nvPicPr>
          <p:cNvPr id="5" name="Picture 4">
            <a:extLst>
              <a:ext uri="{FF2B5EF4-FFF2-40B4-BE49-F238E27FC236}">
                <a16:creationId xmlns:a16="http://schemas.microsoft.com/office/drawing/2014/main" id="{CD6F79AB-489D-F1AF-95B1-6667E60123AD}"/>
              </a:ext>
            </a:extLst>
          </p:cNvPr>
          <p:cNvPicPr>
            <a:picLocks noChangeAspect="1"/>
          </p:cNvPicPr>
          <p:nvPr/>
        </p:nvPicPr>
        <p:blipFill>
          <a:blip r:embed="rId2"/>
          <a:stretch>
            <a:fillRect/>
          </a:stretch>
        </p:blipFill>
        <p:spPr>
          <a:xfrm>
            <a:off x="1301080" y="1866306"/>
            <a:ext cx="9589839" cy="3615241"/>
          </a:xfrm>
          <a:prstGeom prst="rect">
            <a:avLst/>
          </a:prstGeom>
        </p:spPr>
      </p:pic>
    </p:spTree>
    <p:extLst>
      <p:ext uri="{BB962C8B-B14F-4D97-AF65-F5344CB8AC3E}">
        <p14:creationId xmlns:p14="http://schemas.microsoft.com/office/powerpoint/2010/main" val="13437918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2B646-6321-78BC-9171-9A32814A5395}"/>
              </a:ext>
            </a:extLst>
          </p:cNvPr>
          <p:cNvSpPr>
            <a:spLocks noGrp="1"/>
          </p:cNvSpPr>
          <p:nvPr>
            <p:ph type="title"/>
          </p:nvPr>
        </p:nvSpPr>
        <p:spPr/>
        <p:txBody>
          <a:bodyPr>
            <a:normAutofit fontScale="90000"/>
          </a:bodyPr>
          <a:lstStyle/>
          <a:p>
            <a:r>
              <a:rPr lang="en-US" dirty="0"/>
              <a:t>Case Study - </a:t>
            </a:r>
            <a:r>
              <a:rPr lang="en-US" dirty="0" err="1"/>
              <a:t>Wudam</a:t>
            </a:r>
            <a:endParaRPr lang="en-GB" dirty="0"/>
          </a:p>
        </p:txBody>
      </p:sp>
      <p:pic>
        <p:nvPicPr>
          <p:cNvPr id="5" name="Content Placeholder 4">
            <a:extLst>
              <a:ext uri="{FF2B5EF4-FFF2-40B4-BE49-F238E27FC236}">
                <a16:creationId xmlns:a16="http://schemas.microsoft.com/office/drawing/2014/main" id="{FADFC3D4-93AA-8213-47DE-653D6323647D}"/>
              </a:ext>
            </a:extLst>
          </p:cNvPr>
          <p:cNvPicPr>
            <a:picLocks noGrp="1" noChangeAspect="1"/>
          </p:cNvPicPr>
          <p:nvPr>
            <p:ph idx="1"/>
          </p:nvPr>
        </p:nvPicPr>
        <p:blipFill>
          <a:blip r:embed="rId2"/>
          <a:stretch>
            <a:fillRect/>
          </a:stretch>
        </p:blipFill>
        <p:spPr>
          <a:xfrm>
            <a:off x="1572075" y="1690290"/>
            <a:ext cx="5966283" cy="2955661"/>
          </a:xfrm>
          <a:prstGeom prst="rect">
            <a:avLst/>
          </a:prstGeom>
        </p:spPr>
      </p:pic>
      <p:sp>
        <p:nvSpPr>
          <p:cNvPr id="7" name="TextBox 6">
            <a:extLst>
              <a:ext uri="{FF2B5EF4-FFF2-40B4-BE49-F238E27FC236}">
                <a16:creationId xmlns:a16="http://schemas.microsoft.com/office/drawing/2014/main" id="{A7517D62-8A25-9585-AF1B-A2486ADAAAF0}"/>
              </a:ext>
            </a:extLst>
          </p:cNvPr>
          <p:cNvSpPr txBox="1"/>
          <p:nvPr/>
        </p:nvSpPr>
        <p:spPr>
          <a:xfrm>
            <a:off x="1572076" y="4824681"/>
            <a:ext cx="9781724" cy="646331"/>
          </a:xfrm>
          <a:prstGeom prst="rect">
            <a:avLst/>
          </a:prstGeom>
          <a:noFill/>
        </p:spPr>
        <p:txBody>
          <a:bodyPr wrap="square">
            <a:spAutoFit/>
          </a:bodyPr>
          <a:lstStyle/>
          <a:p>
            <a:r>
              <a:rPr lang="en-US" sz="1800" dirty="0">
                <a:effectLst/>
                <a:latin typeface="Times New Roman" panose="02020603050405020304" pitchFamily="18" charset="0"/>
                <a:ea typeface="Calibri" panose="020F0502020204030204" pitchFamily="34" charset="0"/>
              </a:rPr>
              <a:t>Maximum beach = Maximum positive wave amplitude at the shoreline depth =1 m </a:t>
            </a:r>
          </a:p>
          <a:p>
            <a:r>
              <a:rPr lang="en-US" dirty="0">
                <a:latin typeface="Times New Roman" panose="02020603050405020304" pitchFamily="18" charset="0"/>
                <a:ea typeface="Calibri" panose="020F0502020204030204" pitchFamily="34" charset="0"/>
              </a:rPr>
              <a:t>Maximum</a:t>
            </a:r>
            <a:r>
              <a:rPr lang="en-US" sz="1800" dirty="0">
                <a:effectLst/>
                <a:latin typeface="Times New Roman" panose="02020603050405020304" pitchFamily="18" charset="0"/>
                <a:ea typeface="Calibri" panose="020F0502020204030204" pitchFamily="34" charset="0"/>
              </a:rPr>
              <a:t> deep = Maximum positive wave amplitude in the deep water at approximately 30 m depth</a:t>
            </a:r>
            <a:endParaRPr lang="en-GB" dirty="0"/>
          </a:p>
        </p:txBody>
      </p:sp>
      <p:pic>
        <p:nvPicPr>
          <p:cNvPr id="8" name="Picture 7">
            <a:extLst>
              <a:ext uri="{FF2B5EF4-FFF2-40B4-BE49-F238E27FC236}">
                <a16:creationId xmlns:a16="http://schemas.microsoft.com/office/drawing/2014/main" id="{14D8903E-A988-C8D7-A2AD-EAC14F902D54}"/>
              </a:ext>
            </a:extLst>
          </p:cNvPr>
          <p:cNvPicPr>
            <a:picLocks noChangeAspect="1"/>
          </p:cNvPicPr>
          <p:nvPr/>
        </p:nvPicPr>
        <p:blipFill>
          <a:blip r:embed="rId3"/>
          <a:stretch>
            <a:fillRect/>
          </a:stretch>
        </p:blipFill>
        <p:spPr>
          <a:xfrm>
            <a:off x="7722559" y="1690290"/>
            <a:ext cx="3631240" cy="2955660"/>
          </a:xfrm>
          <a:prstGeom prst="rect">
            <a:avLst/>
          </a:prstGeom>
        </p:spPr>
      </p:pic>
    </p:spTree>
    <p:extLst>
      <p:ext uri="{BB962C8B-B14F-4D97-AF65-F5344CB8AC3E}">
        <p14:creationId xmlns:p14="http://schemas.microsoft.com/office/powerpoint/2010/main" val="26118572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21D1C-9173-5D8D-4928-298BE034923D}"/>
              </a:ext>
            </a:extLst>
          </p:cNvPr>
          <p:cNvSpPr>
            <a:spLocks noGrp="1"/>
          </p:cNvSpPr>
          <p:nvPr>
            <p:ph type="title"/>
          </p:nvPr>
        </p:nvSpPr>
        <p:spPr>
          <a:xfrm>
            <a:off x="1138335" y="830424"/>
            <a:ext cx="3454168" cy="681135"/>
          </a:xfrm>
        </p:spPr>
        <p:txBody>
          <a:bodyPr>
            <a:normAutofit fontScale="90000"/>
          </a:bodyPr>
          <a:lstStyle/>
          <a:p>
            <a:r>
              <a:rPr lang="en-US" dirty="0"/>
              <a:t>3D Bathymetry</a:t>
            </a:r>
            <a:endParaRPr lang="en-GB" dirty="0"/>
          </a:p>
        </p:txBody>
      </p:sp>
      <p:pic>
        <p:nvPicPr>
          <p:cNvPr id="5" name="Content Placeholder 4">
            <a:extLst>
              <a:ext uri="{FF2B5EF4-FFF2-40B4-BE49-F238E27FC236}">
                <a16:creationId xmlns:a16="http://schemas.microsoft.com/office/drawing/2014/main" id="{FAFFBD28-6D09-DE4D-58E4-8E1591C5A0A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3311" y="1627920"/>
            <a:ext cx="5166566" cy="4190000"/>
          </a:xfrm>
        </p:spPr>
      </p:pic>
      <p:pic>
        <p:nvPicPr>
          <p:cNvPr id="7" name="Picture 6">
            <a:extLst>
              <a:ext uri="{FF2B5EF4-FFF2-40B4-BE49-F238E27FC236}">
                <a16:creationId xmlns:a16="http://schemas.microsoft.com/office/drawing/2014/main" id="{3FE5AFD7-466D-C142-4D0A-9912D4BE55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2183" y="2245019"/>
            <a:ext cx="4125092" cy="2883796"/>
          </a:xfrm>
          <a:prstGeom prst="rect">
            <a:avLst/>
          </a:prstGeom>
        </p:spPr>
      </p:pic>
    </p:spTree>
    <p:extLst>
      <p:ext uri="{BB962C8B-B14F-4D97-AF65-F5344CB8AC3E}">
        <p14:creationId xmlns:p14="http://schemas.microsoft.com/office/powerpoint/2010/main" val="26187681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170D7-2C69-2E34-155B-7F50B6DF2322}"/>
              </a:ext>
            </a:extLst>
          </p:cNvPr>
          <p:cNvSpPr>
            <a:spLocks noGrp="1"/>
          </p:cNvSpPr>
          <p:nvPr>
            <p:ph type="title"/>
          </p:nvPr>
        </p:nvSpPr>
        <p:spPr/>
        <p:txBody>
          <a:bodyPr>
            <a:normAutofit fontScale="90000"/>
          </a:bodyPr>
          <a:lstStyle/>
          <a:p>
            <a:r>
              <a:rPr lang="en-US" dirty="0"/>
              <a:t>Case Study- Seeb vs Matrah</a:t>
            </a:r>
            <a:endParaRPr lang="en-GB" dirty="0"/>
          </a:p>
        </p:txBody>
      </p:sp>
      <p:pic>
        <p:nvPicPr>
          <p:cNvPr id="5" name="Content Placeholder 4">
            <a:extLst>
              <a:ext uri="{FF2B5EF4-FFF2-40B4-BE49-F238E27FC236}">
                <a16:creationId xmlns:a16="http://schemas.microsoft.com/office/drawing/2014/main" id="{1743730A-CECE-F103-B77C-04D6D56DFD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8042" y="1707502"/>
            <a:ext cx="5397958" cy="3904084"/>
          </a:xfrm>
        </p:spPr>
      </p:pic>
      <p:pic>
        <p:nvPicPr>
          <p:cNvPr id="7" name="Picture 6">
            <a:extLst>
              <a:ext uri="{FF2B5EF4-FFF2-40B4-BE49-F238E27FC236}">
                <a16:creationId xmlns:a16="http://schemas.microsoft.com/office/drawing/2014/main" id="{EE5CDEF0-1E0A-EA97-5C45-2EFA581E91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6066" y="1707502"/>
            <a:ext cx="5606506" cy="3904084"/>
          </a:xfrm>
          <a:prstGeom prst="rect">
            <a:avLst/>
          </a:prstGeom>
        </p:spPr>
      </p:pic>
    </p:spTree>
    <p:extLst>
      <p:ext uri="{BB962C8B-B14F-4D97-AF65-F5344CB8AC3E}">
        <p14:creationId xmlns:p14="http://schemas.microsoft.com/office/powerpoint/2010/main" val="2596745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9821" y="1872748"/>
            <a:ext cx="5239084" cy="4134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249834" y="2007379"/>
            <a:ext cx="3422250" cy="95410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defPPr>
              <a:defRPr lang="en-US"/>
            </a:defPPr>
            <a:lvl1pPr algn="ctr">
              <a:defRPr sz="2800"/>
            </a:lvl1pPr>
          </a:lstStyle>
          <a:p>
            <a:r>
              <a:rPr lang="ar-OM" dirty="0"/>
              <a:t>الموقع الالكتروني الخاص بمتخذي القرار</a:t>
            </a:r>
            <a:endParaRPr lang="en-US" dirty="0"/>
          </a:p>
        </p:txBody>
      </p:sp>
      <p:sp>
        <p:nvSpPr>
          <p:cNvPr id="5" name="Content Placeholder 4"/>
          <p:cNvSpPr>
            <a:spLocks noGrp="1"/>
          </p:cNvSpPr>
          <p:nvPr>
            <p:ph idx="1"/>
          </p:nvPr>
        </p:nvSpPr>
        <p:spPr>
          <a:xfrm>
            <a:off x="6783995" y="1582179"/>
            <a:ext cx="4090737" cy="425200"/>
          </a:xfrm>
        </p:spPr>
        <p:txBody>
          <a:bodyPr>
            <a:normAutofit/>
          </a:bodyPr>
          <a:lstStyle/>
          <a:p>
            <a:pPr marL="0" indent="0" algn="ctr">
              <a:buNone/>
            </a:pPr>
            <a:r>
              <a:rPr lang="en-US" sz="1600" dirty="0">
                <a:hlinkClick r:id="rId3"/>
              </a:rPr>
              <a:t>https://dss.met.gov.om/eqevents/index.html</a:t>
            </a:r>
            <a:r>
              <a:rPr lang="en-US" sz="1600" dirty="0"/>
              <a:t> </a:t>
            </a:r>
          </a:p>
        </p:txBody>
      </p:sp>
      <p:graphicFrame>
        <p:nvGraphicFramePr>
          <p:cNvPr id="6" name="Object 5">
            <a:hlinkClick r:id="rId4" action="ppaction://hlinkfile"/>
          </p:cNvPr>
          <p:cNvGraphicFramePr>
            <a:graphicFrameLocks noChangeAspect="1"/>
          </p:cNvGraphicFramePr>
          <p:nvPr>
            <p:extLst>
              <p:ext uri="{D42A27DB-BD31-4B8C-83A1-F6EECF244321}">
                <p14:modId xmlns:p14="http://schemas.microsoft.com/office/powerpoint/2010/main" val="1354541720"/>
              </p:ext>
            </p:extLst>
          </p:nvPr>
        </p:nvGraphicFramePr>
        <p:xfrm>
          <a:off x="2250924" y="4612660"/>
          <a:ext cx="1282379" cy="1082007"/>
        </p:xfrm>
        <a:graphic>
          <a:graphicData uri="http://schemas.openxmlformats.org/presentationml/2006/ole">
            <mc:AlternateContent xmlns:mc="http://schemas.openxmlformats.org/markup-compatibility/2006">
              <mc:Choice xmlns:v="urn:schemas-microsoft-com:vml" Requires="v">
                <p:oleObj name="Acrobat Document" showAsIcon="1" r:id="rId5" imgW="914400" imgH="771480" progId="AcroExch.Document.11">
                  <p:embed/>
                </p:oleObj>
              </mc:Choice>
              <mc:Fallback>
                <p:oleObj name="Acrobat Document" showAsIcon="1" r:id="rId5" imgW="914400" imgH="771480" progId="AcroExch.Document.11">
                  <p:embed/>
                  <p:pic>
                    <p:nvPicPr>
                      <p:cNvPr id="6" name="Object 5">
                        <a:hlinkClick r:id="" action="ppaction://hlinkfile"/>
                      </p:cNvPr>
                      <p:cNvPicPr/>
                      <p:nvPr/>
                    </p:nvPicPr>
                    <p:blipFill>
                      <a:blip r:embed="rId6"/>
                      <a:stretch>
                        <a:fillRect/>
                      </a:stretch>
                    </p:blipFill>
                    <p:spPr>
                      <a:xfrm>
                        <a:off x="2250924" y="4612660"/>
                        <a:ext cx="1282379" cy="1082007"/>
                      </a:xfrm>
                      <a:prstGeom prst="rect">
                        <a:avLst/>
                      </a:prstGeom>
                    </p:spPr>
                  </p:pic>
                </p:oleObj>
              </mc:Fallback>
            </mc:AlternateContent>
          </a:graphicData>
        </a:graphic>
      </p:graphicFrame>
      <p:sp>
        <p:nvSpPr>
          <p:cNvPr id="10" name="TextBox 9"/>
          <p:cNvSpPr txBox="1"/>
          <p:nvPr/>
        </p:nvSpPr>
        <p:spPr>
          <a:xfrm>
            <a:off x="1890485" y="3429000"/>
            <a:ext cx="2003258" cy="510778"/>
          </a:xfrm>
          <a:prstGeom prst="flowChartAlternateProcess">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ar-OM" sz="2400" dirty="0"/>
              <a:t>دليل المستخدم</a:t>
            </a:r>
            <a:endParaRPr lang="en-US" sz="2400" dirty="0"/>
          </a:p>
        </p:txBody>
      </p:sp>
      <p:sp>
        <p:nvSpPr>
          <p:cNvPr id="11" name="Down Arrow 10"/>
          <p:cNvSpPr/>
          <p:nvPr/>
        </p:nvSpPr>
        <p:spPr>
          <a:xfrm>
            <a:off x="2623372" y="3939778"/>
            <a:ext cx="555531" cy="467514"/>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1079CCF2-EE26-637F-D215-29FC2DB28284}"/>
              </a:ext>
            </a:extLst>
          </p:cNvPr>
          <p:cNvSpPr>
            <a:spLocks noGrp="1"/>
          </p:cNvSpPr>
          <p:nvPr>
            <p:ph type="title"/>
          </p:nvPr>
        </p:nvSpPr>
        <p:spPr>
          <a:xfrm>
            <a:off x="947057" y="537084"/>
            <a:ext cx="10408937" cy="1325563"/>
          </a:xfrm>
        </p:spPr>
        <p:txBody>
          <a:bodyPr/>
          <a:lstStyle/>
          <a:p>
            <a:r>
              <a:rPr lang="en-GB" sz="5400" b="1" dirty="0">
                <a:latin typeface="+mn-lt"/>
                <a:ea typeface="+mn-ea"/>
                <a:cs typeface="+mn-cs"/>
              </a:rPr>
              <a:t>Stakeholder Website</a:t>
            </a:r>
          </a:p>
        </p:txBody>
      </p:sp>
    </p:spTree>
    <p:extLst>
      <p:ext uri="{BB962C8B-B14F-4D97-AF65-F5344CB8AC3E}">
        <p14:creationId xmlns:p14="http://schemas.microsoft.com/office/powerpoint/2010/main" val="22267770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2087F5-8164-4B2C-91B0-E6D771EE9B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3630" y="1898276"/>
            <a:ext cx="3153475" cy="3153475"/>
          </a:xfrm>
          <a:prstGeom prst="rect">
            <a:avLst/>
          </a:prstGeom>
        </p:spPr>
      </p:pic>
      <p:grpSp>
        <p:nvGrpSpPr>
          <p:cNvPr id="6" name="Group 5">
            <a:extLst>
              <a:ext uri="{FF2B5EF4-FFF2-40B4-BE49-F238E27FC236}">
                <a16:creationId xmlns:a16="http://schemas.microsoft.com/office/drawing/2014/main" id="{FFC955A6-2FE1-3CD7-C197-18209EF124CF}"/>
              </a:ext>
            </a:extLst>
          </p:cNvPr>
          <p:cNvGrpSpPr/>
          <p:nvPr/>
        </p:nvGrpSpPr>
        <p:grpSpPr>
          <a:xfrm>
            <a:off x="2230566" y="4958026"/>
            <a:ext cx="2359820" cy="1229419"/>
            <a:chOff x="5279229" y="3829050"/>
            <a:chExt cx="2359820" cy="1229419"/>
          </a:xfrm>
        </p:grpSpPr>
        <p:pic>
          <p:nvPicPr>
            <p:cNvPr id="7" name="Graphic 6" descr="Wave with solid fill">
              <a:extLst>
                <a:ext uri="{FF2B5EF4-FFF2-40B4-BE49-F238E27FC236}">
                  <a16:creationId xmlns:a16="http://schemas.microsoft.com/office/drawing/2014/main" id="{C73338DE-E597-1790-C0AF-976E96BA14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79229" y="4031158"/>
              <a:ext cx="914400" cy="914400"/>
            </a:xfrm>
            <a:prstGeom prst="rect">
              <a:avLst/>
            </a:prstGeom>
          </p:spPr>
        </p:pic>
        <p:pic>
          <p:nvPicPr>
            <p:cNvPr id="8" name="Graphic 7" descr="Run with solid fill">
              <a:extLst>
                <a:ext uri="{FF2B5EF4-FFF2-40B4-BE49-F238E27FC236}">
                  <a16:creationId xmlns:a16="http://schemas.microsoft.com/office/drawing/2014/main" id="{694B043C-53C8-5D2A-59AB-E2238F38736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76280" y="4362449"/>
              <a:ext cx="306190" cy="306190"/>
            </a:xfrm>
            <a:prstGeom prst="rect">
              <a:avLst/>
            </a:prstGeom>
          </p:spPr>
        </p:pic>
        <p:pic>
          <p:nvPicPr>
            <p:cNvPr id="9" name="Graphic 8" descr="Mountains with solid fill">
              <a:extLst>
                <a:ext uri="{FF2B5EF4-FFF2-40B4-BE49-F238E27FC236}">
                  <a16:creationId xmlns:a16="http://schemas.microsoft.com/office/drawing/2014/main" id="{E92EEB71-D48C-56E7-E48E-B807ADDF379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409630" y="3829050"/>
              <a:ext cx="1229419" cy="1229419"/>
            </a:xfrm>
            <a:prstGeom prst="rect">
              <a:avLst/>
            </a:prstGeom>
          </p:spPr>
        </p:pic>
      </p:grpSp>
    </p:spTree>
    <p:extLst>
      <p:ext uri="{BB962C8B-B14F-4D97-AF65-F5344CB8AC3E}">
        <p14:creationId xmlns:p14="http://schemas.microsoft.com/office/powerpoint/2010/main" val="169712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AE088E-A27B-E265-BD14-13F3363E07A7}"/>
              </a:ext>
            </a:extLst>
          </p:cNvPr>
          <p:cNvPicPr>
            <a:picLocks noChangeAspect="1"/>
          </p:cNvPicPr>
          <p:nvPr/>
        </p:nvPicPr>
        <p:blipFill rotWithShape="1">
          <a:blip r:embed="rId2"/>
          <a:srcRect r="66860"/>
          <a:stretch/>
        </p:blipFill>
        <p:spPr>
          <a:xfrm>
            <a:off x="1349385" y="2702167"/>
            <a:ext cx="4978627" cy="3057188"/>
          </a:xfrm>
          <a:prstGeom prst="rect">
            <a:avLst/>
          </a:prstGeom>
        </p:spPr>
      </p:pic>
      <p:pic>
        <p:nvPicPr>
          <p:cNvPr id="5" name="Picture 4">
            <a:extLst>
              <a:ext uri="{FF2B5EF4-FFF2-40B4-BE49-F238E27FC236}">
                <a16:creationId xmlns:a16="http://schemas.microsoft.com/office/drawing/2014/main" id="{C873C255-D3AC-20BF-FEC9-3F38FAC2C506}"/>
              </a:ext>
            </a:extLst>
          </p:cNvPr>
          <p:cNvPicPr>
            <a:picLocks noChangeAspect="1"/>
          </p:cNvPicPr>
          <p:nvPr/>
        </p:nvPicPr>
        <p:blipFill rotWithShape="1">
          <a:blip r:embed="rId2"/>
          <a:srcRect l="66500"/>
          <a:stretch/>
        </p:blipFill>
        <p:spPr>
          <a:xfrm>
            <a:off x="6441742" y="2738560"/>
            <a:ext cx="5116433" cy="3057188"/>
          </a:xfrm>
          <a:prstGeom prst="rect">
            <a:avLst/>
          </a:prstGeom>
        </p:spPr>
      </p:pic>
      <p:sp>
        <p:nvSpPr>
          <p:cNvPr id="6" name="TextBox 5">
            <a:extLst>
              <a:ext uri="{FF2B5EF4-FFF2-40B4-BE49-F238E27FC236}">
                <a16:creationId xmlns:a16="http://schemas.microsoft.com/office/drawing/2014/main" id="{466B301C-5A9B-0D05-603E-2796786F3B77}"/>
              </a:ext>
            </a:extLst>
          </p:cNvPr>
          <p:cNvSpPr txBox="1"/>
          <p:nvPr/>
        </p:nvSpPr>
        <p:spPr>
          <a:xfrm>
            <a:off x="1928884" y="1833349"/>
            <a:ext cx="3925177" cy="369332"/>
          </a:xfrm>
          <a:prstGeom prst="rect">
            <a:avLst/>
          </a:prstGeom>
          <a:noFill/>
        </p:spPr>
        <p:txBody>
          <a:bodyPr wrap="none" rtlCol="0">
            <a:spAutoFit/>
          </a:bodyPr>
          <a:lstStyle/>
          <a:p>
            <a:r>
              <a:rPr lang="en-US" dirty="0"/>
              <a:t>1. Earthquake Analysis using seiscomp5 </a:t>
            </a:r>
            <a:endParaRPr lang="en-GB" dirty="0"/>
          </a:p>
        </p:txBody>
      </p:sp>
      <p:sp>
        <p:nvSpPr>
          <p:cNvPr id="3" name="Title 1">
            <a:extLst>
              <a:ext uri="{FF2B5EF4-FFF2-40B4-BE49-F238E27FC236}">
                <a16:creationId xmlns:a16="http://schemas.microsoft.com/office/drawing/2014/main" id="{712B368F-3800-159C-60A5-87F5D7A1021E}"/>
              </a:ext>
            </a:extLst>
          </p:cNvPr>
          <p:cNvSpPr txBox="1">
            <a:spLocks/>
          </p:cNvSpPr>
          <p:nvPr/>
        </p:nvSpPr>
        <p:spPr>
          <a:xfrm>
            <a:off x="941613" y="507786"/>
            <a:ext cx="111088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atin typeface="+mn-lt"/>
                <a:ea typeface="+mn-ea"/>
                <a:cs typeface="+mn-cs"/>
              </a:rPr>
              <a:t>Tsunami Early Warning System</a:t>
            </a:r>
            <a:endParaRPr lang="en-GB" sz="5400" b="1" dirty="0">
              <a:latin typeface="+mn-lt"/>
              <a:ea typeface="+mn-ea"/>
              <a:cs typeface="+mn-cs"/>
            </a:endParaRPr>
          </a:p>
        </p:txBody>
      </p:sp>
    </p:spTree>
    <p:extLst>
      <p:ext uri="{BB962C8B-B14F-4D97-AF65-F5344CB8AC3E}">
        <p14:creationId xmlns:p14="http://schemas.microsoft.com/office/powerpoint/2010/main" val="16658368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0A62F-E597-15D2-FA6D-47402D1778F4}"/>
              </a:ext>
            </a:extLst>
          </p:cNvPr>
          <p:cNvSpPr>
            <a:spLocks noGrp="1"/>
          </p:cNvSpPr>
          <p:nvPr>
            <p:ph type="title"/>
          </p:nvPr>
        </p:nvSpPr>
        <p:spPr/>
        <p:txBody>
          <a:bodyPr>
            <a:normAutofit fontScale="90000"/>
          </a:bodyPr>
          <a:lstStyle/>
          <a:p>
            <a:endParaRPr lang="en-GB"/>
          </a:p>
        </p:txBody>
      </p:sp>
      <p:pic>
        <p:nvPicPr>
          <p:cNvPr id="1028" name="Picture 4" descr="How are earthquakes detected? - British Geological Survey">
            <a:extLst>
              <a:ext uri="{FF2B5EF4-FFF2-40B4-BE49-F238E27FC236}">
                <a16:creationId xmlns:a16="http://schemas.microsoft.com/office/drawing/2014/main" id="{E008BA32-8357-8D12-37B8-2F324175CD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5058" y="2524471"/>
            <a:ext cx="4614073" cy="2390173"/>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B82F17D4-D396-31B9-CAF0-1CB6DEB222C6}"/>
              </a:ext>
            </a:extLst>
          </p:cNvPr>
          <p:cNvCxnSpPr>
            <a:cxnSpLocks/>
          </p:cNvCxnSpPr>
          <p:nvPr/>
        </p:nvCxnSpPr>
        <p:spPr>
          <a:xfrm flipV="1">
            <a:off x="2533126" y="3619500"/>
            <a:ext cx="2643031" cy="82807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8" name="TextBox 7">
            <a:extLst>
              <a:ext uri="{FF2B5EF4-FFF2-40B4-BE49-F238E27FC236}">
                <a16:creationId xmlns:a16="http://schemas.microsoft.com/office/drawing/2014/main" id="{64E24C20-E277-3396-F8D9-E893A510FD9D}"/>
              </a:ext>
            </a:extLst>
          </p:cNvPr>
          <p:cNvSpPr txBox="1"/>
          <p:nvPr/>
        </p:nvSpPr>
        <p:spPr>
          <a:xfrm>
            <a:off x="1621462" y="4382258"/>
            <a:ext cx="1189130" cy="369332"/>
          </a:xfrm>
          <a:prstGeom prst="rect">
            <a:avLst/>
          </a:prstGeom>
          <a:noFill/>
        </p:spPr>
        <p:txBody>
          <a:bodyPr wrap="square" rtlCol="0">
            <a:spAutoFit/>
          </a:bodyPr>
          <a:lstStyle/>
          <a:p>
            <a:pPr algn="ctr"/>
            <a:r>
              <a:rPr lang="en-US" b="1" dirty="0">
                <a:effectLst>
                  <a:outerShdw blurRad="38100" dist="38100" dir="2700000" algn="tl">
                    <a:srgbClr val="000000">
                      <a:alpha val="43137"/>
                    </a:srgbClr>
                  </a:outerShdw>
                </a:effectLst>
                <a:latin typeface="Bahnschrift Light" panose="020B0502040204020203" pitchFamily="34" charset="0"/>
              </a:rPr>
              <a:t>Epicenter </a:t>
            </a:r>
            <a:endParaRPr lang="en-GB" b="1" dirty="0">
              <a:effectLst>
                <a:outerShdw blurRad="38100" dist="38100" dir="2700000" algn="tl">
                  <a:srgbClr val="000000">
                    <a:alpha val="43137"/>
                  </a:srgbClr>
                </a:outerShdw>
              </a:effectLst>
              <a:latin typeface="Bahnschrift Light" panose="020B0502040204020203" pitchFamily="34" charset="0"/>
            </a:endParaRPr>
          </a:p>
        </p:txBody>
      </p:sp>
      <p:grpSp>
        <p:nvGrpSpPr>
          <p:cNvPr id="27" name="Group 26">
            <a:extLst>
              <a:ext uri="{FF2B5EF4-FFF2-40B4-BE49-F238E27FC236}">
                <a16:creationId xmlns:a16="http://schemas.microsoft.com/office/drawing/2014/main" id="{D37ED270-03AD-C184-1C15-A8A11B844899}"/>
              </a:ext>
            </a:extLst>
          </p:cNvPr>
          <p:cNvGrpSpPr/>
          <p:nvPr/>
        </p:nvGrpSpPr>
        <p:grpSpPr>
          <a:xfrm>
            <a:off x="9252833" y="3086442"/>
            <a:ext cx="1919010" cy="1066116"/>
            <a:chOff x="9586848" y="2074827"/>
            <a:chExt cx="1919010" cy="1066116"/>
          </a:xfrm>
        </p:grpSpPr>
        <p:sp>
          <p:nvSpPr>
            <p:cNvPr id="24" name="Rectangle 23">
              <a:extLst>
                <a:ext uri="{FF2B5EF4-FFF2-40B4-BE49-F238E27FC236}">
                  <a16:creationId xmlns:a16="http://schemas.microsoft.com/office/drawing/2014/main" id="{0E4D45EE-42DC-24B7-2314-1E39D77C86A6}"/>
                </a:ext>
              </a:extLst>
            </p:cNvPr>
            <p:cNvSpPr/>
            <p:nvPr/>
          </p:nvSpPr>
          <p:spPr>
            <a:xfrm>
              <a:off x="9586848" y="2074827"/>
              <a:ext cx="1919010" cy="1066116"/>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B9407E01-AFE3-2B80-34FB-FB91F4AFF01C}"/>
                </a:ext>
              </a:extLst>
            </p:cNvPr>
            <p:cNvSpPr txBox="1"/>
            <p:nvPr/>
          </p:nvSpPr>
          <p:spPr>
            <a:xfrm>
              <a:off x="10099404" y="2268317"/>
              <a:ext cx="1189130" cy="646331"/>
            </a:xfrm>
            <a:prstGeom prst="rect">
              <a:avLst/>
            </a:prstGeom>
            <a:noFill/>
          </p:spPr>
          <p:txBody>
            <a:bodyPr wrap="square" rtlCol="0">
              <a:spAutoFit/>
            </a:bodyPr>
            <a:lstStyle/>
            <a:p>
              <a:pPr algn="ctr"/>
              <a:r>
                <a:rPr lang="en-US" b="1" dirty="0">
                  <a:effectLst>
                    <a:outerShdw blurRad="38100" dist="38100" dir="2700000" algn="tl">
                      <a:srgbClr val="000000">
                        <a:alpha val="43137"/>
                      </a:srgbClr>
                    </a:outerShdw>
                  </a:effectLst>
                  <a:latin typeface="Bahnschrift Light" panose="020B0502040204020203" pitchFamily="34" charset="0"/>
                </a:rPr>
                <a:t>Seismic stations</a:t>
              </a:r>
              <a:endParaRPr lang="en-GB" b="1" dirty="0">
                <a:effectLst>
                  <a:outerShdw blurRad="38100" dist="38100" dir="2700000" algn="tl">
                    <a:srgbClr val="000000">
                      <a:alpha val="43137"/>
                    </a:srgbClr>
                  </a:outerShdw>
                </a:effectLst>
                <a:latin typeface="Bahnschrift Light" panose="020B0502040204020203" pitchFamily="34" charset="0"/>
              </a:endParaRPr>
            </a:p>
          </p:txBody>
        </p:sp>
        <p:sp>
          <p:nvSpPr>
            <p:cNvPr id="21" name="Isosceles Triangle 20">
              <a:extLst>
                <a:ext uri="{FF2B5EF4-FFF2-40B4-BE49-F238E27FC236}">
                  <a16:creationId xmlns:a16="http://schemas.microsoft.com/office/drawing/2014/main" id="{67090E37-B797-FBE7-E5C1-15ECB30E52EA}"/>
                </a:ext>
              </a:extLst>
            </p:cNvPr>
            <p:cNvSpPr/>
            <p:nvPr/>
          </p:nvSpPr>
          <p:spPr>
            <a:xfrm>
              <a:off x="9927186" y="2513575"/>
              <a:ext cx="172218" cy="155817"/>
            </a:xfrm>
            <a:prstGeom prst="triangle">
              <a:avLst/>
            </a:prstGeom>
            <a:solidFill>
              <a:srgbClr val="29156E"/>
            </a:solidFill>
            <a:ln>
              <a:solidFill>
                <a:srgbClr val="29156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Isosceles Triangle 21">
              <a:extLst>
                <a:ext uri="{FF2B5EF4-FFF2-40B4-BE49-F238E27FC236}">
                  <a16:creationId xmlns:a16="http://schemas.microsoft.com/office/drawing/2014/main" id="{A5F41EC3-4A78-5124-E928-859F2A42230A}"/>
                </a:ext>
              </a:extLst>
            </p:cNvPr>
            <p:cNvSpPr/>
            <p:nvPr/>
          </p:nvSpPr>
          <p:spPr>
            <a:xfrm>
              <a:off x="9927186" y="2730811"/>
              <a:ext cx="172218" cy="155817"/>
            </a:xfrm>
            <a:prstGeom prst="triangle">
              <a:avLst/>
            </a:prstGeom>
            <a:solidFill>
              <a:srgbClr val="E2251C"/>
            </a:solidFill>
            <a:ln>
              <a:solidFill>
                <a:srgbClr val="E225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Isosceles Triangle 22">
              <a:extLst>
                <a:ext uri="{FF2B5EF4-FFF2-40B4-BE49-F238E27FC236}">
                  <a16:creationId xmlns:a16="http://schemas.microsoft.com/office/drawing/2014/main" id="{CEE7E22E-548B-F2E2-5DD9-FA1AFA45EA52}"/>
                </a:ext>
              </a:extLst>
            </p:cNvPr>
            <p:cNvSpPr/>
            <p:nvPr/>
          </p:nvSpPr>
          <p:spPr>
            <a:xfrm>
              <a:off x="9927186" y="2296339"/>
              <a:ext cx="172218" cy="155817"/>
            </a:xfrm>
            <a:prstGeom prst="triangle">
              <a:avLst/>
            </a:prstGeom>
            <a:solidFill>
              <a:srgbClr val="059140"/>
            </a:solidFill>
            <a:ln>
              <a:solidFill>
                <a:srgbClr val="0591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TextBox 24">
            <a:extLst>
              <a:ext uri="{FF2B5EF4-FFF2-40B4-BE49-F238E27FC236}">
                <a16:creationId xmlns:a16="http://schemas.microsoft.com/office/drawing/2014/main" id="{674EF4B8-84FB-7996-24A7-5607C2ADC0D7}"/>
              </a:ext>
            </a:extLst>
          </p:cNvPr>
          <p:cNvSpPr txBox="1"/>
          <p:nvPr/>
        </p:nvSpPr>
        <p:spPr>
          <a:xfrm>
            <a:off x="1928884" y="1833349"/>
            <a:ext cx="2282420" cy="369332"/>
          </a:xfrm>
          <a:prstGeom prst="rect">
            <a:avLst/>
          </a:prstGeom>
          <a:noFill/>
        </p:spPr>
        <p:txBody>
          <a:bodyPr wrap="none" rtlCol="0">
            <a:spAutoFit/>
          </a:bodyPr>
          <a:lstStyle/>
          <a:p>
            <a:r>
              <a:rPr lang="en-US" dirty="0"/>
              <a:t>1. Earthquake Analysis</a:t>
            </a:r>
            <a:endParaRPr lang="en-GB" dirty="0"/>
          </a:p>
        </p:txBody>
      </p:sp>
    </p:spTree>
    <p:extLst>
      <p:ext uri="{BB962C8B-B14F-4D97-AF65-F5344CB8AC3E}">
        <p14:creationId xmlns:p14="http://schemas.microsoft.com/office/powerpoint/2010/main" val="14541787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2158" r="2082"/>
          <a:stretch/>
        </p:blipFill>
        <p:spPr bwMode="auto">
          <a:xfrm>
            <a:off x="1784948" y="2202681"/>
            <a:ext cx="4206240" cy="2525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1233" y="2202681"/>
            <a:ext cx="4277891" cy="3810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814724" y="4872600"/>
            <a:ext cx="4176464" cy="1200329"/>
          </a:xfrm>
          <a:prstGeom prst="rect">
            <a:avLst/>
          </a:prstGeom>
        </p:spPr>
        <p:txBody>
          <a:bodyPr wrap="square">
            <a:spAutoFit/>
          </a:bodyPr>
          <a:lstStyle/>
          <a:p>
            <a:pPr algn="just"/>
            <a:r>
              <a:rPr lang="en-US" b="1" dirty="0">
                <a:solidFill>
                  <a:srgbClr val="FF0000"/>
                </a:solidFill>
              </a:rPr>
              <a:t>TOAST</a:t>
            </a:r>
            <a:r>
              <a:rPr lang="en-US" b="1" dirty="0"/>
              <a:t> (</a:t>
            </a:r>
            <a:r>
              <a:rPr lang="en-US" b="1" dirty="0">
                <a:solidFill>
                  <a:srgbClr val="FF0000"/>
                </a:solidFill>
              </a:rPr>
              <a:t>T</a:t>
            </a:r>
            <a:r>
              <a:rPr lang="en-US" b="1" dirty="0"/>
              <a:t>sunami </a:t>
            </a:r>
            <a:r>
              <a:rPr lang="en-US" b="1" dirty="0">
                <a:solidFill>
                  <a:srgbClr val="FF0000"/>
                </a:solidFill>
              </a:rPr>
              <a:t>O</a:t>
            </a:r>
            <a:r>
              <a:rPr lang="en-US" b="1" dirty="0"/>
              <a:t>bservation </a:t>
            </a:r>
            <a:r>
              <a:rPr lang="en-US" b="1" dirty="0">
                <a:solidFill>
                  <a:srgbClr val="FF0000"/>
                </a:solidFill>
              </a:rPr>
              <a:t>A</a:t>
            </a:r>
            <a:r>
              <a:rPr lang="en-US" b="1" dirty="0"/>
              <a:t>nd </a:t>
            </a:r>
            <a:r>
              <a:rPr lang="en-US" b="1" dirty="0">
                <a:solidFill>
                  <a:srgbClr val="FF0000"/>
                </a:solidFill>
              </a:rPr>
              <a:t>S</a:t>
            </a:r>
            <a:r>
              <a:rPr lang="en-US" b="1" dirty="0"/>
              <a:t>imulation </a:t>
            </a:r>
            <a:r>
              <a:rPr lang="en-US" b="1" dirty="0">
                <a:solidFill>
                  <a:srgbClr val="FF0000"/>
                </a:solidFill>
              </a:rPr>
              <a:t>T</a:t>
            </a:r>
            <a:r>
              <a:rPr lang="en-US" b="1" dirty="0"/>
              <a:t>erminal) is a software for tsunami simulation and verification giving a quick hazard assessment</a:t>
            </a:r>
          </a:p>
        </p:txBody>
      </p:sp>
      <p:sp>
        <p:nvSpPr>
          <p:cNvPr id="6" name="TextBox 5">
            <a:extLst>
              <a:ext uri="{FF2B5EF4-FFF2-40B4-BE49-F238E27FC236}">
                <a16:creationId xmlns:a16="http://schemas.microsoft.com/office/drawing/2014/main" id="{014F7A63-FF22-7A91-4F4B-EF6883215078}"/>
              </a:ext>
            </a:extLst>
          </p:cNvPr>
          <p:cNvSpPr txBox="1"/>
          <p:nvPr/>
        </p:nvSpPr>
        <p:spPr>
          <a:xfrm>
            <a:off x="1928884" y="1833349"/>
            <a:ext cx="3500061" cy="369332"/>
          </a:xfrm>
          <a:prstGeom prst="rect">
            <a:avLst/>
          </a:prstGeom>
          <a:noFill/>
        </p:spPr>
        <p:txBody>
          <a:bodyPr wrap="none" rtlCol="0">
            <a:spAutoFit/>
          </a:bodyPr>
          <a:lstStyle/>
          <a:p>
            <a:r>
              <a:rPr lang="en-US" dirty="0"/>
              <a:t>2. Tsunami Simulation using TOAST </a:t>
            </a:r>
            <a:endParaRPr lang="en-GB" dirty="0"/>
          </a:p>
        </p:txBody>
      </p:sp>
      <p:sp>
        <p:nvSpPr>
          <p:cNvPr id="2" name="Title 1">
            <a:extLst>
              <a:ext uri="{FF2B5EF4-FFF2-40B4-BE49-F238E27FC236}">
                <a16:creationId xmlns:a16="http://schemas.microsoft.com/office/drawing/2014/main" id="{1A7FC6B0-8023-5F38-FBAC-493F2B908AC8}"/>
              </a:ext>
            </a:extLst>
          </p:cNvPr>
          <p:cNvSpPr txBox="1">
            <a:spLocks/>
          </p:cNvSpPr>
          <p:nvPr/>
        </p:nvSpPr>
        <p:spPr>
          <a:xfrm>
            <a:off x="941613" y="507786"/>
            <a:ext cx="111088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atin typeface="+mn-lt"/>
                <a:ea typeface="+mn-ea"/>
                <a:cs typeface="+mn-cs"/>
              </a:rPr>
              <a:t>Tsunami Early Warning System</a:t>
            </a:r>
            <a:endParaRPr lang="en-GB" sz="5400" b="1" dirty="0">
              <a:latin typeface="+mn-lt"/>
              <a:ea typeface="+mn-ea"/>
              <a:cs typeface="+mn-cs"/>
            </a:endParaRPr>
          </a:p>
        </p:txBody>
      </p:sp>
    </p:spTree>
    <p:extLst>
      <p:ext uri="{BB962C8B-B14F-4D97-AF65-F5344CB8AC3E}">
        <p14:creationId xmlns:p14="http://schemas.microsoft.com/office/powerpoint/2010/main" val="3392038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F6C6D6F7-15C6-AE86-A051-346FC1B2A963}"/>
              </a:ext>
            </a:extLst>
          </p:cNvPr>
          <p:cNvPicPr>
            <a:picLocks noChangeAspect="1"/>
          </p:cNvPicPr>
          <p:nvPr/>
        </p:nvPicPr>
        <p:blipFill rotWithShape="1">
          <a:blip r:embed="rId2"/>
          <a:srcRect t="19"/>
          <a:stretch/>
        </p:blipFill>
        <p:spPr>
          <a:xfrm>
            <a:off x="2902046" y="2242945"/>
            <a:ext cx="6387908" cy="3707897"/>
          </a:xfrm>
          <a:prstGeom prst="rect">
            <a:avLst/>
          </a:prstGeom>
        </p:spPr>
      </p:pic>
      <p:sp>
        <p:nvSpPr>
          <p:cNvPr id="7" name="TextBox 6">
            <a:extLst>
              <a:ext uri="{FF2B5EF4-FFF2-40B4-BE49-F238E27FC236}">
                <a16:creationId xmlns:a16="http://schemas.microsoft.com/office/drawing/2014/main" id="{317D8485-518B-EEF7-F283-2976BB3083E4}"/>
              </a:ext>
            </a:extLst>
          </p:cNvPr>
          <p:cNvSpPr txBox="1"/>
          <p:nvPr/>
        </p:nvSpPr>
        <p:spPr>
          <a:xfrm>
            <a:off x="1928884" y="1833349"/>
            <a:ext cx="3500061" cy="369332"/>
          </a:xfrm>
          <a:prstGeom prst="rect">
            <a:avLst/>
          </a:prstGeom>
          <a:noFill/>
        </p:spPr>
        <p:txBody>
          <a:bodyPr wrap="none" rtlCol="0">
            <a:spAutoFit/>
          </a:bodyPr>
          <a:lstStyle/>
          <a:p>
            <a:r>
              <a:rPr lang="en-US" dirty="0"/>
              <a:t>2. Tsunami Simulation using TOAST </a:t>
            </a:r>
            <a:endParaRPr lang="en-GB" dirty="0"/>
          </a:p>
        </p:txBody>
      </p:sp>
      <p:sp>
        <p:nvSpPr>
          <p:cNvPr id="6" name="Title 1">
            <a:extLst>
              <a:ext uri="{FF2B5EF4-FFF2-40B4-BE49-F238E27FC236}">
                <a16:creationId xmlns:a16="http://schemas.microsoft.com/office/drawing/2014/main" id="{F2B5E72B-A577-8D41-58F7-FA513BC94134}"/>
              </a:ext>
            </a:extLst>
          </p:cNvPr>
          <p:cNvSpPr txBox="1">
            <a:spLocks/>
          </p:cNvSpPr>
          <p:nvPr/>
        </p:nvSpPr>
        <p:spPr>
          <a:xfrm>
            <a:off x="941613" y="507786"/>
            <a:ext cx="111088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atin typeface="+mn-lt"/>
                <a:ea typeface="+mn-ea"/>
                <a:cs typeface="+mn-cs"/>
              </a:rPr>
              <a:t>Tsunami Early Warning System</a:t>
            </a:r>
            <a:endParaRPr lang="en-GB" sz="5400" b="1" dirty="0">
              <a:latin typeface="+mn-lt"/>
              <a:ea typeface="+mn-ea"/>
              <a:cs typeface="+mn-cs"/>
            </a:endParaRPr>
          </a:p>
        </p:txBody>
      </p:sp>
    </p:spTree>
    <p:extLst>
      <p:ext uri="{BB962C8B-B14F-4D97-AF65-F5344CB8AC3E}">
        <p14:creationId xmlns:p14="http://schemas.microsoft.com/office/powerpoint/2010/main" val="35890838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2E545-332D-E8B3-8245-4B953A3B3BC5}"/>
              </a:ext>
            </a:extLst>
          </p:cNvPr>
          <p:cNvSpPr txBox="1">
            <a:spLocks/>
          </p:cNvSpPr>
          <p:nvPr/>
        </p:nvSpPr>
        <p:spPr>
          <a:xfrm>
            <a:off x="1017384" y="814606"/>
            <a:ext cx="4565662" cy="740185"/>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rtl="1"/>
            <a:r>
              <a:rPr lang="ar-OM" sz="5400" b="1">
                <a:solidFill>
                  <a:schemeClr val="tx1"/>
                </a:solidFill>
              </a:rPr>
              <a:t>النشرات</a:t>
            </a:r>
            <a:r>
              <a:rPr lang="en-GB" sz="5400" b="1">
                <a:solidFill>
                  <a:schemeClr val="tx1"/>
                </a:solidFill>
              </a:rPr>
              <a:t> Bulletins  </a:t>
            </a:r>
            <a:endParaRPr lang="en-US" sz="5400" b="1" dirty="0">
              <a:solidFill>
                <a:schemeClr val="tx1"/>
              </a:solidFill>
            </a:endParaRPr>
          </a:p>
        </p:txBody>
      </p:sp>
      <p:pic>
        <p:nvPicPr>
          <p:cNvPr id="3" name="Picture 2">
            <a:extLst>
              <a:ext uri="{FF2B5EF4-FFF2-40B4-BE49-F238E27FC236}">
                <a16:creationId xmlns:a16="http://schemas.microsoft.com/office/drawing/2014/main" id="{FB15D76E-57ED-AED9-F41D-A86839F0B5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9946" y="2810412"/>
            <a:ext cx="384122" cy="457199"/>
          </a:xfrm>
          <a:prstGeom prst="rect">
            <a:avLst/>
          </a:prstGeom>
        </p:spPr>
      </p:pic>
      <p:sp>
        <p:nvSpPr>
          <p:cNvPr id="4" name="Explosion 1 7">
            <a:extLst>
              <a:ext uri="{FF2B5EF4-FFF2-40B4-BE49-F238E27FC236}">
                <a16:creationId xmlns:a16="http://schemas.microsoft.com/office/drawing/2014/main" id="{0256D04B-3395-C66E-FACD-12033159CBE9}"/>
              </a:ext>
            </a:extLst>
          </p:cNvPr>
          <p:cNvSpPr/>
          <p:nvPr/>
        </p:nvSpPr>
        <p:spPr>
          <a:xfrm>
            <a:off x="403441" y="1771832"/>
            <a:ext cx="1703559" cy="1565406"/>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Send Via</a:t>
            </a:r>
          </a:p>
        </p:txBody>
      </p:sp>
      <p:pic>
        <p:nvPicPr>
          <p:cNvPr id="5" name="Picture 4">
            <a:extLst>
              <a:ext uri="{FF2B5EF4-FFF2-40B4-BE49-F238E27FC236}">
                <a16:creationId xmlns:a16="http://schemas.microsoft.com/office/drawing/2014/main" id="{04EA6876-0F99-94A2-6319-A576BD6F27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4233" y="1708714"/>
            <a:ext cx="378871" cy="378871"/>
          </a:xfrm>
          <a:prstGeom prst="rect">
            <a:avLst/>
          </a:prstGeom>
          <a:solidFill>
            <a:schemeClr val="bg1"/>
          </a:solidFill>
        </p:spPr>
      </p:pic>
      <p:pic>
        <p:nvPicPr>
          <p:cNvPr id="6" name="Picture 5">
            <a:extLst>
              <a:ext uri="{FF2B5EF4-FFF2-40B4-BE49-F238E27FC236}">
                <a16:creationId xmlns:a16="http://schemas.microsoft.com/office/drawing/2014/main" id="{39EBB894-8736-CB4B-86B6-5467A2E1BD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0207" y="2275929"/>
            <a:ext cx="345263" cy="246616"/>
          </a:xfrm>
          <a:prstGeom prst="rect">
            <a:avLst/>
          </a:prstGeom>
        </p:spPr>
      </p:pic>
      <p:sp>
        <p:nvSpPr>
          <p:cNvPr id="7" name="TextBox 6">
            <a:extLst>
              <a:ext uri="{FF2B5EF4-FFF2-40B4-BE49-F238E27FC236}">
                <a16:creationId xmlns:a16="http://schemas.microsoft.com/office/drawing/2014/main" id="{DA2C29CB-36A2-CE24-88F7-CBD360A432F2}"/>
              </a:ext>
            </a:extLst>
          </p:cNvPr>
          <p:cNvSpPr txBox="1"/>
          <p:nvPr/>
        </p:nvSpPr>
        <p:spPr>
          <a:xfrm>
            <a:off x="2482587" y="1698725"/>
            <a:ext cx="817628" cy="37887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algn="ctr" rtl="1"/>
            <a:r>
              <a:rPr lang="en-US" dirty="0">
                <a:solidFill>
                  <a:sysClr val="windowText" lastClr="000000"/>
                </a:solidFill>
              </a:rPr>
              <a:t>Fax</a:t>
            </a:r>
          </a:p>
        </p:txBody>
      </p:sp>
      <p:sp>
        <p:nvSpPr>
          <p:cNvPr id="8" name="TextBox 7">
            <a:extLst>
              <a:ext uri="{FF2B5EF4-FFF2-40B4-BE49-F238E27FC236}">
                <a16:creationId xmlns:a16="http://schemas.microsoft.com/office/drawing/2014/main" id="{1BD87741-5A06-D24E-FB17-ECAAEC3083F4}"/>
              </a:ext>
            </a:extLst>
          </p:cNvPr>
          <p:cNvSpPr txBox="1"/>
          <p:nvPr/>
        </p:nvSpPr>
        <p:spPr>
          <a:xfrm>
            <a:off x="2693721" y="2221530"/>
            <a:ext cx="926473" cy="37887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defPPr>
              <a:defRPr lang="en-US"/>
            </a:defPPr>
            <a:lvl1pPr>
              <a:defRPr>
                <a:solidFill>
                  <a:sysClr val="windowText" lastClr="00000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rtl="1"/>
            <a:r>
              <a:rPr lang="en-US" dirty="0"/>
              <a:t>Email</a:t>
            </a:r>
          </a:p>
        </p:txBody>
      </p:sp>
      <p:sp>
        <p:nvSpPr>
          <p:cNvPr id="9" name="TextBox 8">
            <a:extLst>
              <a:ext uri="{FF2B5EF4-FFF2-40B4-BE49-F238E27FC236}">
                <a16:creationId xmlns:a16="http://schemas.microsoft.com/office/drawing/2014/main" id="{9379E654-CCD0-4F51-1A79-33FA7CB81F2B}"/>
              </a:ext>
            </a:extLst>
          </p:cNvPr>
          <p:cNvSpPr txBox="1"/>
          <p:nvPr/>
        </p:nvSpPr>
        <p:spPr>
          <a:xfrm>
            <a:off x="2635745" y="3097863"/>
            <a:ext cx="1300229" cy="3385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defPPr>
              <a:defRPr lang="en-US"/>
            </a:defPPr>
            <a:lvl1pPr>
              <a:defRPr>
                <a:solidFill>
                  <a:sysClr val="windowText" lastClr="00000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rtl="1"/>
            <a:r>
              <a:rPr lang="en-US" sz="1600" dirty="0"/>
              <a:t>SMS</a:t>
            </a:r>
          </a:p>
        </p:txBody>
      </p:sp>
      <p:pic>
        <p:nvPicPr>
          <p:cNvPr id="10" name="Picture 2" descr="C:\Users\n.alkaabi\Desktop\EWWG\2020\EW\IOWave20\icon\world-wide-web_318-9868.jpg">
            <a:extLst>
              <a:ext uri="{FF2B5EF4-FFF2-40B4-BE49-F238E27FC236}">
                <a16:creationId xmlns:a16="http://schemas.microsoft.com/office/drawing/2014/main" id="{79929CF6-6A2E-4ACE-D08F-72BD6208364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75797" y="3273587"/>
            <a:ext cx="464149" cy="46414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5BFBA72-1F08-9B9E-C1A4-B538E5AFA320}"/>
              </a:ext>
            </a:extLst>
          </p:cNvPr>
          <p:cNvSpPr txBox="1"/>
          <p:nvPr/>
        </p:nvSpPr>
        <p:spPr>
          <a:xfrm>
            <a:off x="1559807" y="3797235"/>
            <a:ext cx="977610"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defPPr>
              <a:defRPr lang="en-US"/>
            </a:defPPr>
            <a:lvl1pPr>
              <a:defRPr>
                <a:solidFill>
                  <a:sysClr val="windowText" lastClr="00000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rtl="1"/>
            <a:r>
              <a:rPr lang="en-US" dirty="0"/>
              <a:t>Website</a:t>
            </a:r>
          </a:p>
        </p:txBody>
      </p:sp>
      <p:sp>
        <p:nvSpPr>
          <p:cNvPr id="12" name="TextBox 11">
            <a:extLst>
              <a:ext uri="{FF2B5EF4-FFF2-40B4-BE49-F238E27FC236}">
                <a16:creationId xmlns:a16="http://schemas.microsoft.com/office/drawing/2014/main" id="{E431B2F7-FE5A-17F3-A51B-62DF9E29921B}"/>
              </a:ext>
            </a:extLst>
          </p:cNvPr>
          <p:cNvSpPr txBox="1"/>
          <p:nvPr/>
        </p:nvSpPr>
        <p:spPr>
          <a:xfrm>
            <a:off x="468764" y="3797235"/>
            <a:ext cx="881743" cy="64633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defPPr>
              <a:defRPr lang="en-US"/>
            </a:defPPr>
            <a:lvl1pPr>
              <a:defRPr>
                <a:solidFill>
                  <a:sysClr val="windowText" lastClr="00000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rtl="1"/>
            <a:r>
              <a:rPr lang="en-US" dirty="0"/>
              <a:t>Social Media</a:t>
            </a:r>
          </a:p>
        </p:txBody>
      </p:sp>
      <p:pic>
        <p:nvPicPr>
          <p:cNvPr id="13" name="Picture 2" descr="Twitter X Logo PNG Vector (AI, EPS, PDF, SVG) Free Download">
            <a:extLst>
              <a:ext uri="{FF2B5EF4-FFF2-40B4-BE49-F238E27FC236}">
                <a16:creationId xmlns:a16="http://schemas.microsoft.com/office/drawing/2014/main" id="{BE060730-FE76-8C61-8AEB-F6F9A1FCE75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3805" y="3346740"/>
            <a:ext cx="409270" cy="40927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2D598526-E4DF-DC71-F2A0-B5F4439CCA6D}"/>
              </a:ext>
            </a:extLst>
          </p:cNvPr>
          <p:cNvPicPr>
            <a:picLocks noChangeAspect="1"/>
          </p:cNvPicPr>
          <p:nvPr/>
        </p:nvPicPr>
        <p:blipFill rotWithShape="1">
          <a:blip r:embed="rId7"/>
          <a:srcRect l="34961" t="4953"/>
          <a:stretch/>
        </p:blipFill>
        <p:spPr>
          <a:xfrm>
            <a:off x="8354341" y="963043"/>
            <a:ext cx="2939647" cy="3646071"/>
          </a:xfrm>
          <a:prstGeom prst="rect">
            <a:avLst/>
          </a:prstGeom>
          <a:ln w="3175">
            <a:solidFill>
              <a:schemeClr val="tx1"/>
            </a:solidFill>
          </a:ln>
        </p:spPr>
      </p:pic>
      <p:pic>
        <p:nvPicPr>
          <p:cNvPr id="15" name="Picture 14">
            <a:extLst>
              <a:ext uri="{FF2B5EF4-FFF2-40B4-BE49-F238E27FC236}">
                <a16:creationId xmlns:a16="http://schemas.microsoft.com/office/drawing/2014/main" id="{CC875768-51A6-CC37-A444-43B50908BA90}"/>
              </a:ext>
            </a:extLst>
          </p:cNvPr>
          <p:cNvPicPr>
            <a:picLocks noChangeAspect="1"/>
          </p:cNvPicPr>
          <p:nvPr/>
        </p:nvPicPr>
        <p:blipFill>
          <a:blip r:embed="rId8"/>
          <a:stretch>
            <a:fillRect/>
          </a:stretch>
        </p:blipFill>
        <p:spPr>
          <a:xfrm>
            <a:off x="6150824" y="1533811"/>
            <a:ext cx="4362374" cy="4689845"/>
          </a:xfrm>
          <a:prstGeom prst="rect">
            <a:avLst/>
          </a:prstGeom>
          <a:ln w="3175">
            <a:solidFill>
              <a:schemeClr val="tx1"/>
            </a:solidFill>
          </a:ln>
        </p:spPr>
      </p:pic>
      <p:pic>
        <p:nvPicPr>
          <p:cNvPr id="16" name="Picture 15">
            <a:extLst>
              <a:ext uri="{FF2B5EF4-FFF2-40B4-BE49-F238E27FC236}">
                <a16:creationId xmlns:a16="http://schemas.microsoft.com/office/drawing/2014/main" id="{4BDF1E21-B624-8A7B-DE2D-54C1C757B820}"/>
              </a:ext>
            </a:extLst>
          </p:cNvPr>
          <p:cNvPicPr>
            <a:picLocks noChangeAspect="1"/>
          </p:cNvPicPr>
          <p:nvPr/>
        </p:nvPicPr>
        <p:blipFill>
          <a:blip r:embed="rId9"/>
          <a:stretch>
            <a:fillRect/>
          </a:stretch>
        </p:blipFill>
        <p:spPr>
          <a:xfrm>
            <a:off x="5351818" y="1993096"/>
            <a:ext cx="4040083" cy="4794653"/>
          </a:xfrm>
          <a:prstGeom prst="rect">
            <a:avLst/>
          </a:prstGeom>
          <a:ln w="3175">
            <a:solidFill>
              <a:schemeClr val="tx1"/>
            </a:solidFill>
          </a:ln>
        </p:spPr>
      </p:pic>
      <p:pic>
        <p:nvPicPr>
          <p:cNvPr id="17" name="Picture 16">
            <a:extLst>
              <a:ext uri="{FF2B5EF4-FFF2-40B4-BE49-F238E27FC236}">
                <a16:creationId xmlns:a16="http://schemas.microsoft.com/office/drawing/2014/main" id="{33C5C1C4-D05B-1507-E27B-EC56376273BF}"/>
              </a:ext>
            </a:extLst>
          </p:cNvPr>
          <p:cNvPicPr>
            <a:picLocks noChangeAspect="1"/>
          </p:cNvPicPr>
          <p:nvPr/>
        </p:nvPicPr>
        <p:blipFill>
          <a:blip r:embed="rId10"/>
          <a:stretch>
            <a:fillRect/>
          </a:stretch>
        </p:blipFill>
        <p:spPr>
          <a:xfrm>
            <a:off x="4433870" y="3268800"/>
            <a:ext cx="3265778" cy="3518949"/>
          </a:xfrm>
          <a:prstGeom prst="rect">
            <a:avLst/>
          </a:prstGeom>
          <a:ln w="3175">
            <a:solidFill>
              <a:schemeClr val="tx1"/>
            </a:solidFill>
          </a:ln>
        </p:spPr>
      </p:pic>
      <p:pic>
        <p:nvPicPr>
          <p:cNvPr id="18" name="Picture 17">
            <a:extLst>
              <a:ext uri="{FF2B5EF4-FFF2-40B4-BE49-F238E27FC236}">
                <a16:creationId xmlns:a16="http://schemas.microsoft.com/office/drawing/2014/main" id="{996CF198-3968-DE3A-8451-3C242E91F898}"/>
              </a:ext>
            </a:extLst>
          </p:cNvPr>
          <p:cNvPicPr>
            <a:picLocks noChangeAspect="1"/>
          </p:cNvPicPr>
          <p:nvPr/>
        </p:nvPicPr>
        <p:blipFill>
          <a:blip r:embed="rId11"/>
          <a:stretch>
            <a:fillRect/>
          </a:stretch>
        </p:blipFill>
        <p:spPr>
          <a:xfrm>
            <a:off x="2604896" y="3876105"/>
            <a:ext cx="2891235" cy="2911644"/>
          </a:xfrm>
          <a:prstGeom prst="rect">
            <a:avLst/>
          </a:prstGeom>
        </p:spPr>
      </p:pic>
    </p:spTree>
    <p:extLst>
      <p:ext uri="{BB962C8B-B14F-4D97-AF65-F5344CB8AC3E}">
        <p14:creationId xmlns:p14="http://schemas.microsoft.com/office/powerpoint/2010/main" val="21304878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279AE-B39D-3A73-369F-4B6425837DF6}"/>
              </a:ext>
            </a:extLst>
          </p:cNvPr>
          <p:cNvSpPr txBox="1">
            <a:spLocks/>
          </p:cNvSpPr>
          <p:nvPr/>
        </p:nvSpPr>
        <p:spPr>
          <a:xfrm>
            <a:off x="2556578" y="581473"/>
            <a:ext cx="2670514" cy="46165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rtl="1">
              <a:lnSpc>
                <a:spcPct val="70000"/>
              </a:lnSpc>
            </a:pPr>
            <a:r>
              <a:rPr lang="en-GB" sz="2800" b="1">
                <a:solidFill>
                  <a:schemeClr val="tx1"/>
                </a:solidFill>
                <a:latin typeface="+mj-lt"/>
                <a:ea typeface="+mj-ea"/>
                <a:cs typeface="+mj-cs"/>
              </a:rPr>
              <a:t>Example of SMS</a:t>
            </a:r>
            <a:endParaRPr lang="en-US" sz="2800" b="1" dirty="0">
              <a:solidFill>
                <a:schemeClr val="tx1"/>
              </a:solidFill>
              <a:latin typeface="+mj-lt"/>
              <a:ea typeface="+mj-ea"/>
              <a:cs typeface="+mj-cs"/>
            </a:endParaRPr>
          </a:p>
        </p:txBody>
      </p:sp>
      <p:pic>
        <p:nvPicPr>
          <p:cNvPr id="3" name="Picture 2">
            <a:extLst>
              <a:ext uri="{FF2B5EF4-FFF2-40B4-BE49-F238E27FC236}">
                <a16:creationId xmlns:a16="http://schemas.microsoft.com/office/drawing/2014/main" id="{5EEDD1DD-26D2-E1E4-2619-62908FE417A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281" b="30068"/>
          <a:stretch/>
        </p:blipFill>
        <p:spPr>
          <a:xfrm>
            <a:off x="2252609" y="1124773"/>
            <a:ext cx="3278451" cy="4659405"/>
          </a:xfrm>
          <a:prstGeom prst="rect">
            <a:avLst/>
          </a:prstGeom>
        </p:spPr>
      </p:pic>
      <p:sp>
        <p:nvSpPr>
          <p:cNvPr id="4" name="Arrow: Right 3">
            <a:extLst>
              <a:ext uri="{FF2B5EF4-FFF2-40B4-BE49-F238E27FC236}">
                <a16:creationId xmlns:a16="http://schemas.microsoft.com/office/drawing/2014/main" id="{5DBE83D8-970F-9C7C-C8C8-FD63AEBF165A}"/>
              </a:ext>
            </a:extLst>
          </p:cNvPr>
          <p:cNvSpPr/>
          <p:nvPr/>
        </p:nvSpPr>
        <p:spPr>
          <a:xfrm>
            <a:off x="1563222" y="2353891"/>
            <a:ext cx="606287" cy="7354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B1</a:t>
            </a:r>
          </a:p>
        </p:txBody>
      </p:sp>
      <p:sp>
        <p:nvSpPr>
          <p:cNvPr id="5" name="Arrow: Right 4">
            <a:extLst>
              <a:ext uri="{FF2B5EF4-FFF2-40B4-BE49-F238E27FC236}">
                <a16:creationId xmlns:a16="http://schemas.microsoft.com/office/drawing/2014/main" id="{EF9BBA80-08B0-E776-8FE8-FE356437C864}"/>
              </a:ext>
            </a:extLst>
          </p:cNvPr>
          <p:cNvSpPr/>
          <p:nvPr/>
        </p:nvSpPr>
        <p:spPr>
          <a:xfrm>
            <a:off x="1563221" y="4805022"/>
            <a:ext cx="606287" cy="6411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B2</a:t>
            </a:r>
          </a:p>
        </p:txBody>
      </p:sp>
      <p:sp>
        <p:nvSpPr>
          <p:cNvPr id="6" name="TextBox 5">
            <a:extLst>
              <a:ext uri="{FF2B5EF4-FFF2-40B4-BE49-F238E27FC236}">
                <a16:creationId xmlns:a16="http://schemas.microsoft.com/office/drawing/2014/main" id="{ACDD69A1-45AC-EEE8-AFF0-BE4411576531}"/>
              </a:ext>
            </a:extLst>
          </p:cNvPr>
          <p:cNvSpPr txBox="1"/>
          <p:nvPr/>
        </p:nvSpPr>
        <p:spPr>
          <a:xfrm>
            <a:off x="8946556" y="581471"/>
            <a:ext cx="2298387" cy="46165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rmAutofit fontScale="97500" lnSpcReduction="10000"/>
          </a:bodyPr>
          <a:lstStyle>
            <a:defPPr>
              <a:defRPr lang="en-US"/>
            </a:defPPr>
            <a:lvl1pPr algn="ctr" rtl="1">
              <a:lnSpc>
                <a:spcPct val="90000"/>
              </a:lnSpc>
              <a:spcBef>
                <a:spcPct val="0"/>
              </a:spcBef>
              <a:buNone/>
              <a:defRPr sz="5400" b="1">
                <a:solidFill>
                  <a:schemeClr val="tx1"/>
                </a:solidFill>
                <a:latin typeface="+mj-lt"/>
                <a:ea typeface="+mj-ea"/>
                <a:cs typeface="+mj-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2800" dirty="0"/>
              <a:t>TV and Radio</a:t>
            </a:r>
          </a:p>
        </p:txBody>
      </p:sp>
      <p:sp>
        <p:nvSpPr>
          <p:cNvPr id="7" name="TextBox 6">
            <a:extLst>
              <a:ext uri="{FF2B5EF4-FFF2-40B4-BE49-F238E27FC236}">
                <a16:creationId xmlns:a16="http://schemas.microsoft.com/office/drawing/2014/main" id="{0D79C59B-3EB7-5349-6CCC-7BCE69F05771}"/>
              </a:ext>
            </a:extLst>
          </p:cNvPr>
          <p:cNvSpPr txBox="1"/>
          <p:nvPr/>
        </p:nvSpPr>
        <p:spPr>
          <a:xfrm>
            <a:off x="6734683" y="581472"/>
            <a:ext cx="2130634" cy="46165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rmAutofit fontScale="97500" lnSpcReduction="10000"/>
          </a:bodyPr>
          <a:lstStyle>
            <a:defPPr>
              <a:defRPr lang="en-US"/>
            </a:defPPr>
            <a:lvl1pPr algn="r" rtl="1">
              <a:lnSpc>
                <a:spcPct val="90000"/>
              </a:lnSpc>
              <a:spcBef>
                <a:spcPct val="0"/>
              </a:spcBef>
              <a:buNone/>
              <a:defRPr sz="5400" b="1">
                <a:solidFill>
                  <a:schemeClr val="tx1"/>
                </a:solidFill>
                <a:latin typeface="+mj-lt"/>
                <a:ea typeface="+mj-ea"/>
                <a:cs typeface="+mj-cs"/>
              </a:defRPr>
            </a:lvl1pPr>
          </a:lstStyle>
          <a:p>
            <a:pPr algn="ctr"/>
            <a:r>
              <a:rPr lang="en-US" sz="2800" dirty="0"/>
              <a:t>Social Media</a:t>
            </a:r>
          </a:p>
        </p:txBody>
      </p:sp>
      <p:pic>
        <p:nvPicPr>
          <p:cNvPr id="8" name="Picture 7">
            <a:extLst>
              <a:ext uri="{FF2B5EF4-FFF2-40B4-BE49-F238E27FC236}">
                <a16:creationId xmlns:a16="http://schemas.microsoft.com/office/drawing/2014/main" id="{E485AC40-ED6D-1690-6E96-7C0796888860}"/>
              </a:ext>
            </a:extLst>
          </p:cNvPr>
          <p:cNvPicPr>
            <a:picLocks noChangeAspect="1"/>
          </p:cNvPicPr>
          <p:nvPr/>
        </p:nvPicPr>
        <p:blipFill rotWithShape="1">
          <a:blip r:embed="rId3"/>
          <a:srcRect t="1857"/>
          <a:stretch/>
        </p:blipFill>
        <p:spPr>
          <a:xfrm>
            <a:off x="6692374" y="1124774"/>
            <a:ext cx="4719548" cy="4659405"/>
          </a:xfrm>
          <a:prstGeom prst="rect">
            <a:avLst/>
          </a:prstGeom>
          <a:ln w="9525">
            <a:solidFill>
              <a:schemeClr val="tx1"/>
            </a:solidFill>
          </a:ln>
        </p:spPr>
      </p:pic>
    </p:spTree>
    <p:extLst>
      <p:ext uri="{BB962C8B-B14F-4D97-AF65-F5344CB8AC3E}">
        <p14:creationId xmlns:p14="http://schemas.microsoft.com/office/powerpoint/2010/main" val="15521668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8">
            <a:extLst>
              <a:ext uri="{FF2B5EF4-FFF2-40B4-BE49-F238E27FC236}">
                <a16:creationId xmlns:a16="http://schemas.microsoft.com/office/drawing/2014/main" id="{41F65326-4765-BB86-37A2-ADD15801DB4A}"/>
              </a:ext>
            </a:extLst>
          </p:cNvPr>
          <p:cNvPicPr>
            <a:picLocks noChangeAspect="1"/>
          </p:cNvPicPr>
          <p:nvPr/>
        </p:nvPicPr>
        <p:blipFill>
          <a:blip r:embed="rId2"/>
          <a:stretch>
            <a:fillRect/>
          </a:stretch>
        </p:blipFill>
        <p:spPr>
          <a:xfrm>
            <a:off x="4370298" y="2662248"/>
            <a:ext cx="1817378" cy="226138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 name="Picture 2">
            <a:extLst>
              <a:ext uri="{FF2B5EF4-FFF2-40B4-BE49-F238E27FC236}">
                <a16:creationId xmlns:a16="http://schemas.microsoft.com/office/drawing/2014/main" id="{523F1873-7A92-E462-AC56-31EF0DE9294E}"/>
              </a:ext>
            </a:extLst>
          </p:cNvPr>
          <p:cNvPicPr>
            <a:picLocks noChangeAspect="1"/>
          </p:cNvPicPr>
          <p:nvPr/>
        </p:nvPicPr>
        <p:blipFill>
          <a:blip r:embed="rId3"/>
          <a:stretch>
            <a:fillRect/>
          </a:stretch>
        </p:blipFill>
        <p:spPr>
          <a:xfrm>
            <a:off x="6437195" y="2111393"/>
            <a:ext cx="2016739" cy="2962031"/>
          </a:xfrm>
          <a:prstGeom prst="rect">
            <a:avLst/>
          </a:prstGeom>
        </p:spPr>
      </p:pic>
      <p:sp>
        <p:nvSpPr>
          <p:cNvPr id="4" name="TextBox 3">
            <a:extLst>
              <a:ext uri="{FF2B5EF4-FFF2-40B4-BE49-F238E27FC236}">
                <a16:creationId xmlns:a16="http://schemas.microsoft.com/office/drawing/2014/main" id="{0BA20A39-C98B-D11A-C74A-FDCE46BDAA15}"/>
              </a:ext>
            </a:extLst>
          </p:cNvPr>
          <p:cNvSpPr txBox="1"/>
          <p:nvPr/>
        </p:nvSpPr>
        <p:spPr>
          <a:xfrm>
            <a:off x="8703453" y="2058372"/>
            <a:ext cx="2893325" cy="3633752"/>
          </a:xfrm>
          <a:prstGeom prst="rect">
            <a:avLst/>
          </a:prstGeom>
          <a:noFill/>
        </p:spPr>
        <p:txBody>
          <a:bodyPr wrap="square">
            <a:spAutoFit/>
          </a:bodyPr>
          <a:lstStyle/>
          <a:p>
            <a:pPr marL="0" marR="0" algn="just" rtl="1">
              <a:lnSpc>
                <a:spcPct val="107000"/>
              </a:lnSpc>
              <a:spcBef>
                <a:spcPts val="0"/>
              </a:spcBef>
              <a:spcAft>
                <a:spcPts val="800"/>
              </a:spcAft>
            </a:pPr>
            <a:r>
              <a:rPr lang="ar-OM" sz="1800" b="1" dirty="0">
                <a:effectLst/>
                <a:latin typeface="Calibri" panose="020F0502020204030204" pitchFamily="34" charset="0"/>
                <a:ea typeface="Calibri" panose="020F0502020204030204" pitchFamily="34" charset="0"/>
                <a:cs typeface="Arial" panose="020B0604020202020204" pitchFamily="34" charset="0"/>
              </a:rPr>
              <a:t>عبارة عن تقنية تسمح ببث الرسائل في وقت واحد إلى جميع الهواتف المحمولة داخل منطقة جغرافية معينة، وهي محددة بنغمة رنين مميزة ومخصصة لحالات الطوارئ وسيتم عرض التحذير تلقائياً على شاشة الهاتف حتى يتم التعرف على محتوى التحذير فوراً. يعتبر البث الخلوي تقنية متطورة تمكن الجهة المُرسلة من وصول التنبيهات او التحذيرات إلى آلاف المشتركين في بضع ثوانٍ.</a:t>
            </a:r>
            <a:endParaRPr lang="en-GB" sz="18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Title 1">
            <a:extLst>
              <a:ext uri="{FF2B5EF4-FFF2-40B4-BE49-F238E27FC236}">
                <a16:creationId xmlns:a16="http://schemas.microsoft.com/office/drawing/2014/main" id="{6B43BD6E-E36A-1144-0DF4-680ED918D384}"/>
              </a:ext>
            </a:extLst>
          </p:cNvPr>
          <p:cNvSpPr txBox="1">
            <a:spLocks/>
          </p:cNvSpPr>
          <p:nvPr/>
        </p:nvSpPr>
        <p:spPr>
          <a:xfrm>
            <a:off x="3271067" y="635620"/>
            <a:ext cx="5649865" cy="7032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rmAutofit fontScale="62500" lnSpcReduction="20000"/>
          </a:bodyPr>
          <a:lstStyle>
            <a:defPPr>
              <a:defRPr lang="en-US"/>
            </a:defPPr>
            <a:lvl1pPr>
              <a:lnSpc>
                <a:spcPct val="90000"/>
              </a:lnSpc>
              <a:spcBef>
                <a:spcPct val="0"/>
              </a:spcBef>
              <a:buNone/>
              <a:defRPr sz="54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rtl="1"/>
            <a:r>
              <a:rPr lang="ar-OM" dirty="0"/>
              <a:t>بث الإنذارات بتقنية </a:t>
            </a:r>
            <a:r>
              <a:rPr lang="en-US" dirty="0"/>
              <a:t> </a:t>
            </a:r>
            <a:r>
              <a:rPr lang="en-GB" dirty="0"/>
              <a:t>Cell-broadcast</a:t>
            </a:r>
            <a:endParaRPr lang="en-US" dirty="0"/>
          </a:p>
        </p:txBody>
      </p:sp>
      <p:sp>
        <p:nvSpPr>
          <p:cNvPr id="6" name="TextBox 5">
            <a:extLst>
              <a:ext uri="{FF2B5EF4-FFF2-40B4-BE49-F238E27FC236}">
                <a16:creationId xmlns:a16="http://schemas.microsoft.com/office/drawing/2014/main" id="{8A4B0E73-9F04-F5A2-7918-837244E48AF4}"/>
              </a:ext>
            </a:extLst>
          </p:cNvPr>
          <p:cNvSpPr txBox="1"/>
          <p:nvPr/>
        </p:nvSpPr>
        <p:spPr>
          <a:xfrm>
            <a:off x="1227454" y="2058372"/>
            <a:ext cx="2893325" cy="3635547"/>
          </a:xfrm>
          <a:prstGeom prst="rect">
            <a:avLst/>
          </a:prstGeom>
          <a:noFill/>
        </p:spPr>
        <p:txBody>
          <a:bodyPr wrap="square">
            <a:spAutoFit/>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Arial" panose="020B0604020202020204" pitchFamily="34" charset="0"/>
              </a:rPr>
              <a:t>a technology that broadcasts messages to all mobile phones within a specific geographical area, and is identified with a distinctive ring tone, and an alert content is made on the phone screen immediately. It is capable of transmitting alerts to thousands of mobile subscribers in a few seconds.</a:t>
            </a:r>
          </a:p>
        </p:txBody>
      </p:sp>
    </p:spTree>
    <p:extLst>
      <p:ext uri="{BB962C8B-B14F-4D97-AF65-F5344CB8AC3E}">
        <p14:creationId xmlns:p14="http://schemas.microsoft.com/office/powerpoint/2010/main" val="261231840"/>
      </p:ext>
    </p:extLst>
  </p:cSld>
  <p:clrMapOvr>
    <a:masterClrMapping/>
  </p:clrMapOvr>
</p:sld>
</file>

<file path=ppt/theme/theme1.xml><?xml version="1.0" encoding="utf-8"?>
<a:theme xmlns:a="http://schemas.openxmlformats.org/drawingml/2006/main" name="Office Theme">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8BC8CC38-E407-4092-8DBF-ED1C39FBCCC6}" vid="{EB5D2A11-91F6-4A61-AF5D-CD6E217C525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Marine Course Template</Template>
  <TotalTime>449</TotalTime>
  <Words>598</Words>
  <Application>Microsoft Office PowerPoint</Application>
  <PresentationFormat>Widescreen</PresentationFormat>
  <Paragraphs>86</Paragraphs>
  <Slides>20</Slides>
  <Notes>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9" baseType="lpstr">
      <vt:lpstr>Arial</vt:lpstr>
      <vt:lpstr>Bahnschrift Condensed</vt:lpstr>
      <vt:lpstr>Bahnschrift Light</vt:lpstr>
      <vt:lpstr>Bahnschrift SemiBold</vt:lpstr>
      <vt:lpstr>Bahnschrift SemiLight SemiConde</vt:lpstr>
      <vt:lpstr>Calibri</vt:lpstr>
      <vt:lpstr>Times New Roman</vt:lpstr>
      <vt:lpstr>Office Theme</vt:lpstr>
      <vt:lpstr>Acrobat Document</vt:lpstr>
      <vt:lpstr>PowerPoint Presentation</vt:lpstr>
      <vt:lpstr>Stakeholder Website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Standards Operating Procedures</vt:lpstr>
      <vt:lpstr>Test Timeline</vt:lpstr>
      <vt:lpstr>PowerPoint Presentation</vt:lpstr>
      <vt:lpstr>Tsunami Safety | onshore</vt:lpstr>
      <vt:lpstr>Tsunami Safety | offshore</vt:lpstr>
      <vt:lpstr>Case Study - Wudam</vt:lpstr>
      <vt:lpstr>Case Study - Wudam</vt:lpstr>
      <vt:lpstr>Case Study - Wudam</vt:lpstr>
      <vt:lpstr>3D Bathymetry</vt:lpstr>
      <vt:lpstr>Case Study- Seeb vs Matrah</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Noura Alkaabi</dc:creator>
  <cp:lastModifiedBy>Noura Alkaabi</cp:lastModifiedBy>
  <cp:revision>29</cp:revision>
  <dcterms:created xsi:type="dcterms:W3CDTF">2024-01-16T11:02:25Z</dcterms:created>
  <dcterms:modified xsi:type="dcterms:W3CDTF">2024-01-28T11:08:05Z</dcterms:modified>
</cp:coreProperties>
</file>