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81" r:id="rId5"/>
    <p:sldId id="266" r:id="rId6"/>
    <p:sldId id="265" r:id="rId7"/>
    <p:sldId id="269" r:id="rId8"/>
    <p:sldId id="271" r:id="rId9"/>
    <p:sldId id="270" r:id="rId10"/>
    <p:sldId id="272" r:id="rId11"/>
    <p:sldId id="299" r:id="rId12"/>
    <p:sldId id="274" r:id="rId13"/>
    <p:sldId id="273" r:id="rId14"/>
    <p:sldId id="275" r:id="rId15"/>
    <p:sldId id="277" r:id="rId16"/>
    <p:sldId id="276" r:id="rId17"/>
    <p:sldId id="278" r:id="rId18"/>
    <p:sldId id="279" r:id="rId19"/>
    <p:sldId id="303" r:id="rId20"/>
    <p:sldId id="302" r:id="rId21"/>
    <p:sldId id="287" r:id="rId22"/>
    <p:sldId id="280" r:id="rId23"/>
    <p:sldId id="282" r:id="rId24"/>
    <p:sldId id="283" r:id="rId25"/>
    <p:sldId id="284" r:id="rId26"/>
    <p:sldId id="313" r:id="rId27"/>
    <p:sldId id="288" r:id="rId28"/>
    <p:sldId id="289" r:id="rId29"/>
    <p:sldId id="291" r:id="rId30"/>
    <p:sldId id="286" r:id="rId31"/>
    <p:sldId id="292" r:id="rId32"/>
    <p:sldId id="293" r:id="rId33"/>
    <p:sldId id="294" r:id="rId34"/>
    <p:sldId id="295" r:id="rId35"/>
    <p:sldId id="317" r:id="rId36"/>
    <p:sldId id="301" r:id="rId37"/>
    <p:sldId id="314" r:id="rId38"/>
    <p:sldId id="300" r:id="rId39"/>
    <p:sldId id="296" r:id="rId40"/>
    <p:sldId id="298" r:id="rId41"/>
    <p:sldId id="315" r:id="rId42"/>
    <p:sldId id="316" r:id="rId43"/>
    <p:sldId id="297" r:id="rId44"/>
    <p:sldId id="304" r:id="rId45"/>
    <p:sldId id="305" r:id="rId46"/>
    <p:sldId id="306" r:id="rId47"/>
    <p:sldId id="309" r:id="rId48"/>
    <p:sldId id="307" r:id="rId49"/>
    <p:sldId id="310" r:id="rId50"/>
    <p:sldId id="308" r:id="rId51"/>
    <p:sldId id="311" r:id="rId52"/>
    <p:sldId id="26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975" autoAdjust="0"/>
    <p:restoredTop sz="94660"/>
  </p:normalViewPr>
  <p:slideViewPr>
    <p:cSldViewPr snapToGrid="0">
      <p:cViewPr varScale="1">
        <p:scale>
          <a:sx n="78" d="100"/>
          <a:sy n="78" d="100"/>
        </p:scale>
        <p:origin x="101"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A9937-429B-4F1A-ABA2-C591D855E7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931D278-45D2-420A-8AEE-2C75B1C49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104F7BA-B07A-4ECD-B8CA-B4F10F94E4B1}"/>
              </a:ext>
            </a:extLst>
          </p:cNvPr>
          <p:cNvSpPr>
            <a:spLocks noGrp="1"/>
          </p:cNvSpPr>
          <p:nvPr>
            <p:ph type="dt" sz="half" idx="10"/>
          </p:nvPr>
        </p:nvSpPr>
        <p:spPr>
          <a:xfrm>
            <a:off x="838200" y="6356350"/>
            <a:ext cx="2743200" cy="365125"/>
          </a:xfrm>
          <a:prstGeom prst="rect">
            <a:avLst/>
          </a:prstGeom>
        </p:spPr>
        <p:txBody>
          <a:bodyPr/>
          <a:lstStyle/>
          <a:p>
            <a:fld id="{B5016D55-5573-462A-910A-8E66CF7E53B9}" type="datetimeFigureOut">
              <a:rPr lang="en-US" smtClean="0"/>
              <a:t>1/17/2024</a:t>
            </a:fld>
            <a:endParaRPr lang="en-US"/>
          </a:p>
        </p:txBody>
      </p:sp>
      <p:sp>
        <p:nvSpPr>
          <p:cNvPr id="5" name="Footer Placeholder 4">
            <a:extLst>
              <a:ext uri="{FF2B5EF4-FFF2-40B4-BE49-F238E27FC236}">
                <a16:creationId xmlns:a16="http://schemas.microsoft.com/office/drawing/2014/main" xmlns="" id="{EDDC9789-BA25-40C5-AB08-76FAABF04F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93C8A4A-E7D7-42F7-9552-F1A2265C88DA}"/>
              </a:ext>
            </a:extLst>
          </p:cNvPr>
          <p:cNvSpPr>
            <a:spLocks noGrp="1"/>
          </p:cNvSpPr>
          <p:nvPr>
            <p:ph type="sldNum" sz="quarter" idx="12"/>
          </p:nvPr>
        </p:nvSpPr>
        <p:spPr>
          <a:xfrm>
            <a:off x="8610600" y="6356350"/>
            <a:ext cx="2743200" cy="365125"/>
          </a:xfrm>
          <a:prstGeom prst="rect">
            <a:avLst/>
          </a:prstGeom>
        </p:spPr>
        <p:txBody>
          <a:bodyPr/>
          <a:lstStyle/>
          <a:p>
            <a:fld id="{56AFAC89-C3AB-41D6-93B3-AA187602C508}" type="slidenum">
              <a:rPr lang="en-US" smtClean="0"/>
              <a:t>‹#›</a:t>
            </a:fld>
            <a:endParaRPr lang="en-US"/>
          </a:p>
        </p:txBody>
      </p:sp>
    </p:spTree>
    <p:extLst>
      <p:ext uri="{BB962C8B-B14F-4D97-AF65-F5344CB8AC3E}">
        <p14:creationId xmlns:p14="http://schemas.microsoft.com/office/powerpoint/2010/main" val="170807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DFE64-625F-4F09-9637-FAB63F4E23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27409FB-6790-4FDB-BB44-3E1746497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113EA75B-1C0F-4A95-A87F-8853B66B6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F3A710-00C6-4195-8854-5C398F9F70B9}"/>
              </a:ext>
            </a:extLst>
          </p:cNvPr>
          <p:cNvSpPr>
            <a:spLocks noGrp="1"/>
          </p:cNvSpPr>
          <p:nvPr>
            <p:ph type="dt" sz="half" idx="10"/>
          </p:nvPr>
        </p:nvSpPr>
        <p:spPr>
          <a:xfrm>
            <a:off x="838200" y="6356350"/>
            <a:ext cx="2743200" cy="365125"/>
          </a:xfrm>
          <a:prstGeom prst="rect">
            <a:avLst/>
          </a:prstGeom>
        </p:spPr>
        <p:txBody>
          <a:bodyPr/>
          <a:lstStyle/>
          <a:p>
            <a:fld id="{B5016D55-5573-462A-910A-8E66CF7E53B9}" type="datetimeFigureOut">
              <a:rPr lang="en-US" smtClean="0"/>
              <a:t>1/17/2024</a:t>
            </a:fld>
            <a:endParaRPr lang="en-US"/>
          </a:p>
        </p:txBody>
      </p:sp>
      <p:sp>
        <p:nvSpPr>
          <p:cNvPr id="6" name="Footer Placeholder 5">
            <a:extLst>
              <a:ext uri="{FF2B5EF4-FFF2-40B4-BE49-F238E27FC236}">
                <a16:creationId xmlns:a16="http://schemas.microsoft.com/office/drawing/2014/main" xmlns="" id="{6B28D412-20F9-44DD-81AB-711AD38964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F6C9992-2332-4A2A-94E0-059A092B50DD}"/>
              </a:ext>
            </a:extLst>
          </p:cNvPr>
          <p:cNvSpPr>
            <a:spLocks noGrp="1"/>
          </p:cNvSpPr>
          <p:nvPr>
            <p:ph type="sldNum" sz="quarter" idx="12"/>
          </p:nvPr>
        </p:nvSpPr>
        <p:spPr>
          <a:xfrm>
            <a:off x="8610600" y="6356350"/>
            <a:ext cx="2743200" cy="365125"/>
          </a:xfrm>
          <a:prstGeom prst="rect">
            <a:avLst/>
          </a:prstGeom>
        </p:spPr>
        <p:txBody>
          <a:bodyPr/>
          <a:lstStyle/>
          <a:p>
            <a:fld id="{56AFAC89-C3AB-41D6-93B3-AA187602C508}" type="slidenum">
              <a:rPr lang="en-US" smtClean="0"/>
              <a:t>‹#›</a:t>
            </a:fld>
            <a:endParaRPr lang="en-US"/>
          </a:p>
        </p:txBody>
      </p:sp>
    </p:spTree>
    <p:extLst>
      <p:ext uri="{BB962C8B-B14F-4D97-AF65-F5344CB8AC3E}">
        <p14:creationId xmlns:p14="http://schemas.microsoft.com/office/powerpoint/2010/main" val="227291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7872D-2D87-46FB-AAE9-A13E1A09FF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323255E-C52E-47D8-BDE1-83B5F7021F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8F6ECE-DE93-497D-BB0E-AE38DD962F42}"/>
              </a:ext>
            </a:extLst>
          </p:cNvPr>
          <p:cNvSpPr>
            <a:spLocks noGrp="1"/>
          </p:cNvSpPr>
          <p:nvPr>
            <p:ph type="dt" sz="half" idx="10"/>
          </p:nvPr>
        </p:nvSpPr>
        <p:spPr>
          <a:xfrm>
            <a:off x="838200" y="6356350"/>
            <a:ext cx="2743200" cy="365125"/>
          </a:xfrm>
          <a:prstGeom prst="rect">
            <a:avLst/>
          </a:prstGeom>
        </p:spPr>
        <p:txBody>
          <a:bodyPr/>
          <a:lstStyle/>
          <a:p>
            <a:fld id="{B5016D55-5573-462A-910A-8E66CF7E53B9}" type="datetimeFigureOut">
              <a:rPr lang="en-US" smtClean="0"/>
              <a:t>1/17/2024</a:t>
            </a:fld>
            <a:endParaRPr lang="en-US"/>
          </a:p>
        </p:txBody>
      </p:sp>
      <p:sp>
        <p:nvSpPr>
          <p:cNvPr id="5" name="Footer Placeholder 4">
            <a:extLst>
              <a:ext uri="{FF2B5EF4-FFF2-40B4-BE49-F238E27FC236}">
                <a16:creationId xmlns:a16="http://schemas.microsoft.com/office/drawing/2014/main" xmlns="" id="{DB7DF2FC-FCE3-4610-A9DD-8E48C568DE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84C5E85-C033-4747-8EC9-E3497E9308F3}"/>
              </a:ext>
            </a:extLst>
          </p:cNvPr>
          <p:cNvSpPr>
            <a:spLocks noGrp="1"/>
          </p:cNvSpPr>
          <p:nvPr>
            <p:ph type="sldNum" sz="quarter" idx="12"/>
          </p:nvPr>
        </p:nvSpPr>
        <p:spPr>
          <a:xfrm>
            <a:off x="8610600" y="6356350"/>
            <a:ext cx="2743200" cy="365125"/>
          </a:xfrm>
          <a:prstGeom prst="rect">
            <a:avLst/>
          </a:prstGeom>
        </p:spPr>
        <p:txBody>
          <a:bodyPr/>
          <a:lstStyle/>
          <a:p>
            <a:fld id="{56AFAC89-C3AB-41D6-93B3-AA187602C508}" type="slidenum">
              <a:rPr lang="en-US" smtClean="0"/>
              <a:t>‹#›</a:t>
            </a:fld>
            <a:endParaRPr lang="en-US"/>
          </a:p>
        </p:txBody>
      </p:sp>
    </p:spTree>
    <p:extLst>
      <p:ext uri="{BB962C8B-B14F-4D97-AF65-F5344CB8AC3E}">
        <p14:creationId xmlns:p14="http://schemas.microsoft.com/office/powerpoint/2010/main" val="3170625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E6246-1027-47A0-9536-4B696CF816C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46EB843-CFD0-46FC-920F-553D3BC594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E2CBEA-4098-4A0C-933A-92466C4EE7B6}"/>
              </a:ext>
            </a:extLst>
          </p:cNvPr>
          <p:cNvSpPr>
            <a:spLocks noGrp="1"/>
          </p:cNvSpPr>
          <p:nvPr>
            <p:ph type="dt" sz="half" idx="10"/>
          </p:nvPr>
        </p:nvSpPr>
        <p:spPr>
          <a:xfrm>
            <a:off x="838200" y="6356350"/>
            <a:ext cx="2743200" cy="365125"/>
          </a:xfrm>
          <a:prstGeom prst="rect">
            <a:avLst/>
          </a:prstGeom>
        </p:spPr>
        <p:txBody>
          <a:bodyPr/>
          <a:lstStyle/>
          <a:p>
            <a:fld id="{B5016D55-5573-462A-910A-8E66CF7E53B9}" type="datetimeFigureOut">
              <a:rPr lang="en-US" smtClean="0"/>
              <a:t>1/17/2024</a:t>
            </a:fld>
            <a:endParaRPr lang="en-US"/>
          </a:p>
        </p:txBody>
      </p:sp>
      <p:sp>
        <p:nvSpPr>
          <p:cNvPr id="5" name="Footer Placeholder 4">
            <a:extLst>
              <a:ext uri="{FF2B5EF4-FFF2-40B4-BE49-F238E27FC236}">
                <a16:creationId xmlns:a16="http://schemas.microsoft.com/office/drawing/2014/main" xmlns="" id="{2FA52246-F2BF-41E4-BCD9-38C7B4668F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32BA444-4F60-468D-921B-19F6C8795392}"/>
              </a:ext>
            </a:extLst>
          </p:cNvPr>
          <p:cNvSpPr>
            <a:spLocks noGrp="1"/>
          </p:cNvSpPr>
          <p:nvPr>
            <p:ph type="sldNum" sz="quarter" idx="12"/>
          </p:nvPr>
        </p:nvSpPr>
        <p:spPr>
          <a:xfrm>
            <a:off x="8610600" y="6356350"/>
            <a:ext cx="2743200" cy="365125"/>
          </a:xfrm>
          <a:prstGeom prst="rect">
            <a:avLst/>
          </a:prstGeom>
        </p:spPr>
        <p:txBody>
          <a:bodyPr/>
          <a:lstStyle/>
          <a:p>
            <a:fld id="{56AFAC89-C3AB-41D6-93B3-AA187602C508}" type="slidenum">
              <a:rPr lang="en-US" smtClean="0"/>
              <a:t>‹#›</a:t>
            </a:fld>
            <a:endParaRPr lang="en-US"/>
          </a:p>
        </p:txBody>
      </p:sp>
    </p:spTree>
    <p:extLst>
      <p:ext uri="{BB962C8B-B14F-4D97-AF65-F5344CB8AC3E}">
        <p14:creationId xmlns:p14="http://schemas.microsoft.com/office/powerpoint/2010/main" val="261380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4EB65C-7EF7-4A76-A5BC-F7A3874E60AB}"/>
              </a:ext>
            </a:extLst>
          </p:cNvPr>
          <p:cNvSpPr>
            <a:spLocks noGrp="1"/>
          </p:cNvSpPr>
          <p:nvPr>
            <p:ph type="title"/>
          </p:nvPr>
        </p:nvSpPr>
        <p:spPr>
          <a:xfrm>
            <a:off x="1138334" y="830424"/>
            <a:ext cx="10215465" cy="681135"/>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87EF6B0-FD2B-4828-BC60-94F7CCF89C2B}"/>
              </a:ext>
            </a:extLst>
          </p:cNvPr>
          <p:cNvSpPr>
            <a:spLocks noGrp="1"/>
          </p:cNvSpPr>
          <p:nvPr>
            <p:ph idx="1"/>
          </p:nvPr>
        </p:nvSpPr>
        <p:spPr>
          <a:xfrm>
            <a:off x="838200" y="1825625"/>
            <a:ext cx="10515600" cy="3614122"/>
          </a:xfrm>
        </p:spPr>
        <p:txBody>
          <a:bodyPr/>
          <a:lstStyle/>
          <a:p>
            <a:pPr lvl="0"/>
            <a:r>
              <a:rPr lang="en-US"/>
              <a:t>Click to edit Master text styles</a:t>
            </a:r>
          </a:p>
        </p:txBody>
      </p:sp>
    </p:spTree>
    <p:extLst>
      <p:ext uri="{BB962C8B-B14F-4D97-AF65-F5344CB8AC3E}">
        <p14:creationId xmlns:p14="http://schemas.microsoft.com/office/powerpoint/2010/main" val="397706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C5318-1E27-46A7-84AC-5A8ADB4C06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1A15641-ECC3-4956-B9AF-CD604EBF8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3D16143-D239-4358-95D6-7D9BB262CA18}"/>
              </a:ext>
            </a:extLst>
          </p:cNvPr>
          <p:cNvSpPr>
            <a:spLocks noGrp="1"/>
          </p:cNvSpPr>
          <p:nvPr>
            <p:ph type="dt" sz="half" idx="10"/>
          </p:nvPr>
        </p:nvSpPr>
        <p:spPr>
          <a:xfrm>
            <a:off x="838200" y="6356350"/>
            <a:ext cx="2743200" cy="365125"/>
          </a:xfrm>
          <a:prstGeom prst="rect">
            <a:avLst/>
          </a:prstGeom>
        </p:spPr>
        <p:txBody>
          <a:bodyPr/>
          <a:lstStyle/>
          <a:p>
            <a:fld id="{B5016D55-5573-462A-910A-8E66CF7E53B9}" type="datetimeFigureOut">
              <a:rPr lang="en-US" smtClean="0"/>
              <a:t>1/17/2024</a:t>
            </a:fld>
            <a:endParaRPr lang="en-US"/>
          </a:p>
        </p:txBody>
      </p:sp>
      <p:sp>
        <p:nvSpPr>
          <p:cNvPr id="5" name="Footer Placeholder 4">
            <a:extLst>
              <a:ext uri="{FF2B5EF4-FFF2-40B4-BE49-F238E27FC236}">
                <a16:creationId xmlns:a16="http://schemas.microsoft.com/office/drawing/2014/main" xmlns="" id="{B3DC2F89-D0B0-4E1B-866D-EB1D92B2CE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1DB4368-EEB1-4811-9E98-A130E85EC50E}"/>
              </a:ext>
            </a:extLst>
          </p:cNvPr>
          <p:cNvSpPr>
            <a:spLocks noGrp="1"/>
          </p:cNvSpPr>
          <p:nvPr>
            <p:ph type="sldNum" sz="quarter" idx="12"/>
          </p:nvPr>
        </p:nvSpPr>
        <p:spPr>
          <a:xfrm>
            <a:off x="8610600" y="6356350"/>
            <a:ext cx="2743200" cy="365125"/>
          </a:xfrm>
          <a:prstGeom prst="rect">
            <a:avLst/>
          </a:prstGeom>
        </p:spPr>
        <p:txBody>
          <a:bodyPr/>
          <a:lstStyle/>
          <a:p>
            <a:fld id="{56AFAC89-C3AB-41D6-93B3-AA187602C508}" type="slidenum">
              <a:rPr lang="en-US" smtClean="0"/>
              <a:t>‹#›</a:t>
            </a:fld>
            <a:endParaRPr lang="en-US"/>
          </a:p>
        </p:txBody>
      </p:sp>
    </p:spTree>
    <p:extLst>
      <p:ext uri="{BB962C8B-B14F-4D97-AF65-F5344CB8AC3E}">
        <p14:creationId xmlns:p14="http://schemas.microsoft.com/office/powerpoint/2010/main" val="61928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59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05302-CBC6-45A4-8AEB-D80F6682506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AFC9C9C-B31A-4C14-8AD4-5CA756007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7179C65-C384-48A2-AC55-9D7E11E82D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AED7CC-CA7C-4971-A1AB-2F3C659B5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1A20943-6144-41CC-8957-2A610680A0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9D16EF2-4985-495C-AD90-A8A6DA6592EF}"/>
              </a:ext>
            </a:extLst>
          </p:cNvPr>
          <p:cNvSpPr>
            <a:spLocks noGrp="1"/>
          </p:cNvSpPr>
          <p:nvPr>
            <p:ph type="dt" sz="half" idx="10"/>
          </p:nvPr>
        </p:nvSpPr>
        <p:spPr>
          <a:xfrm>
            <a:off x="838200" y="6356350"/>
            <a:ext cx="2743200" cy="365125"/>
          </a:xfrm>
          <a:prstGeom prst="rect">
            <a:avLst/>
          </a:prstGeom>
        </p:spPr>
        <p:txBody>
          <a:bodyPr/>
          <a:lstStyle/>
          <a:p>
            <a:fld id="{B5016D55-5573-462A-910A-8E66CF7E53B9}" type="datetimeFigureOut">
              <a:rPr lang="en-US" smtClean="0"/>
              <a:t>1/17/2024</a:t>
            </a:fld>
            <a:endParaRPr lang="en-US"/>
          </a:p>
        </p:txBody>
      </p:sp>
      <p:sp>
        <p:nvSpPr>
          <p:cNvPr id="8" name="Footer Placeholder 7">
            <a:extLst>
              <a:ext uri="{FF2B5EF4-FFF2-40B4-BE49-F238E27FC236}">
                <a16:creationId xmlns:a16="http://schemas.microsoft.com/office/drawing/2014/main" xmlns="" id="{98C4F773-BD85-4B25-9403-08E1AC9632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3D05C63C-F4CD-4216-A7EE-BD053B6FF1E7}"/>
              </a:ext>
            </a:extLst>
          </p:cNvPr>
          <p:cNvSpPr>
            <a:spLocks noGrp="1"/>
          </p:cNvSpPr>
          <p:nvPr>
            <p:ph type="sldNum" sz="quarter" idx="12"/>
          </p:nvPr>
        </p:nvSpPr>
        <p:spPr>
          <a:xfrm>
            <a:off x="8610600" y="6356350"/>
            <a:ext cx="2743200" cy="365125"/>
          </a:xfrm>
          <a:prstGeom prst="rect">
            <a:avLst/>
          </a:prstGeom>
        </p:spPr>
        <p:txBody>
          <a:bodyPr/>
          <a:lstStyle/>
          <a:p>
            <a:fld id="{56AFAC89-C3AB-41D6-93B3-AA187602C508}" type="slidenum">
              <a:rPr lang="en-US" smtClean="0"/>
              <a:t>‹#›</a:t>
            </a:fld>
            <a:endParaRPr lang="en-US"/>
          </a:p>
        </p:txBody>
      </p:sp>
    </p:spTree>
    <p:extLst>
      <p:ext uri="{BB962C8B-B14F-4D97-AF65-F5344CB8AC3E}">
        <p14:creationId xmlns:p14="http://schemas.microsoft.com/office/powerpoint/2010/main" val="201110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1FED2-F746-4EED-8708-A6A206EFF4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DE0241-FCA7-4ADB-B10A-AE301174FEEB}"/>
              </a:ext>
            </a:extLst>
          </p:cNvPr>
          <p:cNvSpPr>
            <a:spLocks noGrp="1"/>
          </p:cNvSpPr>
          <p:nvPr>
            <p:ph type="dt" sz="half" idx="10"/>
          </p:nvPr>
        </p:nvSpPr>
        <p:spPr>
          <a:xfrm>
            <a:off x="838200" y="6356350"/>
            <a:ext cx="2743200" cy="365125"/>
          </a:xfrm>
          <a:prstGeom prst="rect">
            <a:avLst/>
          </a:prstGeom>
        </p:spPr>
        <p:txBody>
          <a:bodyPr/>
          <a:lstStyle/>
          <a:p>
            <a:fld id="{B5016D55-5573-462A-910A-8E66CF7E53B9}" type="datetimeFigureOut">
              <a:rPr lang="en-US" smtClean="0"/>
              <a:t>1/17/2024</a:t>
            </a:fld>
            <a:endParaRPr lang="en-US"/>
          </a:p>
        </p:txBody>
      </p:sp>
      <p:sp>
        <p:nvSpPr>
          <p:cNvPr id="4" name="Footer Placeholder 3">
            <a:extLst>
              <a:ext uri="{FF2B5EF4-FFF2-40B4-BE49-F238E27FC236}">
                <a16:creationId xmlns:a16="http://schemas.microsoft.com/office/drawing/2014/main" xmlns="" id="{FC7DC3DF-BD34-4985-86EE-14892A19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98409EA-D8BE-44AB-9C74-77D6ADBE352F}"/>
              </a:ext>
            </a:extLst>
          </p:cNvPr>
          <p:cNvSpPr>
            <a:spLocks noGrp="1"/>
          </p:cNvSpPr>
          <p:nvPr>
            <p:ph type="sldNum" sz="quarter" idx="12"/>
          </p:nvPr>
        </p:nvSpPr>
        <p:spPr>
          <a:xfrm>
            <a:off x="8610600" y="6356350"/>
            <a:ext cx="2743200" cy="365125"/>
          </a:xfrm>
          <a:prstGeom prst="rect">
            <a:avLst/>
          </a:prstGeom>
        </p:spPr>
        <p:txBody>
          <a:bodyPr/>
          <a:lstStyle/>
          <a:p>
            <a:fld id="{56AFAC89-C3AB-41D6-93B3-AA187602C508}" type="slidenum">
              <a:rPr lang="en-US" smtClean="0"/>
              <a:t>‹#›</a:t>
            </a:fld>
            <a:endParaRPr lang="en-US"/>
          </a:p>
        </p:txBody>
      </p:sp>
    </p:spTree>
    <p:extLst>
      <p:ext uri="{BB962C8B-B14F-4D97-AF65-F5344CB8AC3E}">
        <p14:creationId xmlns:p14="http://schemas.microsoft.com/office/powerpoint/2010/main" val="278429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D90D8-62C9-4131-9E34-7FEFB55512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7F789E9-D431-4FED-AF00-91F41BA88460}"/>
              </a:ext>
            </a:extLst>
          </p:cNvPr>
          <p:cNvSpPr>
            <a:spLocks noGrp="1"/>
          </p:cNvSpPr>
          <p:nvPr>
            <p:ph type="dt" sz="half" idx="10"/>
          </p:nvPr>
        </p:nvSpPr>
        <p:spPr>
          <a:xfrm>
            <a:off x="838200" y="6356350"/>
            <a:ext cx="2743200" cy="365125"/>
          </a:xfrm>
          <a:prstGeom prst="rect">
            <a:avLst/>
          </a:prstGeom>
        </p:spPr>
        <p:txBody>
          <a:bodyPr/>
          <a:lstStyle/>
          <a:p>
            <a:fld id="{B5016D55-5573-462A-910A-8E66CF7E53B9}" type="datetimeFigureOut">
              <a:rPr lang="en-US" smtClean="0"/>
              <a:t>1/17/2024</a:t>
            </a:fld>
            <a:endParaRPr lang="en-US"/>
          </a:p>
        </p:txBody>
      </p:sp>
      <p:sp>
        <p:nvSpPr>
          <p:cNvPr id="4" name="Footer Placeholder 3">
            <a:extLst>
              <a:ext uri="{FF2B5EF4-FFF2-40B4-BE49-F238E27FC236}">
                <a16:creationId xmlns:a16="http://schemas.microsoft.com/office/drawing/2014/main" xmlns="" id="{250721A3-0916-49AD-9C3E-AFADFFA133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1E30E43-284F-4032-839E-3484089EFEB7}"/>
              </a:ext>
            </a:extLst>
          </p:cNvPr>
          <p:cNvSpPr>
            <a:spLocks noGrp="1"/>
          </p:cNvSpPr>
          <p:nvPr>
            <p:ph type="sldNum" sz="quarter" idx="12"/>
          </p:nvPr>
        </p:nvSpPr>
        <p:spPr>
          <a:xfrm>
            <a:off x="8610600" y="6356350"/>
            <a:ext cx="2743200" cy="365125"/>
          </a:xfrm>
          <a:prstGeom prst="rect">
            <a:avLst/>
          </a:prstGeom>
        </p:spPr>
        <p:txBody>
          <a:bodyPr/>
          <a:lstStyle/>
          <a:p>
            <a:fld id="{56AFAC89-C3AB-41D6-93B3-AA187602C508}" type="slidenum">
              <a:rPr lang="en-US" smtClean="0"/>
              <a:t>‹#›</a:t>
            </a:fld>
            <a:endParaRPr lang="en-US"/>
          </a:p>
        </p:txBody>
      </p:sp>
    </p:spTree>
    <p:extLst>
      <p:ext uri="{BB962C8B-B14F-4D97-AF65-F5344CB8AC3E}">
        <p14:creationId xmlns:p14="http://schemas.microsoft.com/office/powerpoint/2010/main" val="281079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7ED1F-7B0C-4AFD-A6C3-ED72AD1808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593EE10-16F3-40D7-8D1D-7C2956D8E0E7}"/>
              </a:ext>
            </a:extLst>
          </p:cNvPr>
          <p:cNvSpPr>
            <a:spLocks noGrp="1"/>
          </p:cNvSpPr>
          <p:nvPr>
            <p:ph type="dt" sz="half" idx="10"/>
          </p:nvPr>
        </p:nvSpPr>
        <p:spPr>
          <a:xfrm>
            <a:off x="838200" y="6356350"/>
            <a:ext cx="2743200" cy="365125"/>
          </a:xfrm>
          <a:prstGeom prst="rect">
            <a:avLst/>
          </a:prstGeom>
        </p:spPr>
        <p:txBody>
          <a:bodyPr/>
          <a:lstStyle/>
          <a:p>
            <a:fld id="{B5016D55-5573-462A-910A-8E66CF7E53B9}" type="datetimeFigureOut">
              <a:rPr lang="en-US" smtClean="0"/>
              <a:t>1/17/2024</a:t>
            </a:fld>
            <a:endParaRPr lang="en-US"/>
          </a:p>
        </p:txBody>
      </p:sp>
      <p:sp>
        <p:nvSpPr>
          <p:cNvPr id="4" name="Footer Placeholder 3">
            <a:extLst>
              <a:ext uri="{FF2B5EF4-FFF2-40B4-BE49-F238E27FC236}">
                <a16:creationId xmlns:a16="http://schemas.microsoft.com/office/drawing/2014/main" xmlns="" id="{61A8D93B-B68E-42B4-85ED-8460089A7F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D68FF328-9659-4A1E-A7D4-0F976777FE68}"/>
              </a:ext>
            </a:extLst>
          </p:cNvPr>
          <p:cNvSpPr>
            <a:spLocks noGrp="1"/>
          </p:cNvSpPr>
          <p:nvPr>
            <p:ph type="sldNum" sz="quarter" idx="12"/>
          </p:nvPr>
        </p:nvSpPr>
        <p:spPr>
          <a:xfrm>
            <a:off x="8610600" y="6356350"/>
            <a:ext cx="2743200" cy="365125"/>
          </a:xfrm>
          <a:prstGeom prst="rect">
            <a:avLst/>
          </a:prstGeom>
        </p:spPr>
        <p:txBody>
          <a:bodyPr/>
          <a:lstStyle/>
          <a:p>
            <a:fld id="{56AFAC89-C3AB-41D6-93B3-AA187602C508}" type="slidenum">
              <a:rPr lang="en-US" smtClean="0"/>
              <a:t>‹#›</a:t>
            </a:fld>
            <a:endParaRPr lang="en-US"/>
          </a:p>
        </p:txBody>
      </p:sp>
    </p:spTree>
    <p:extLst>
      <p:ext uri="{BB962C8B-B14F-4D97-AF65-F5344CB8AC3E}">
        <p14:creationId xmlns:p14="http://schemas.microsoft.com/office/powerpoint/2010/main" val="113054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DCFCF-5811-4341-A7E4-477119BE14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5B8F6B0-3F69-48A8-808C-49DA7EC9E4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ACD8ADB-9A9C-45CD-A10D-462197B07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C802911-E195-4DF5-A6CC-E7D7ACFCBDDB}"/>
              </a:ext>
            </a:extLst>
          </p:cNvPr>
          <p:cNvSpPr>
            <a:spLocks noGrp="1"/>
          </p:cNvSpPr>
          <p:nvPr>
            <p:ph type="dt" sz="half" idx="10"/>
          </p:nvPr>
        </p:nvSpPr>
        <p:spPr>
          <a:xfrm>
            <a:off x="838200" y="6356350"/>
            <a:ext cx="2743200" cy="365125"/>
          </a:xfrm>
          <a:prstGeom prst="rect">
            <a:avLst/>
          </a:prstGeom>
        </p:spPr>
        <p:txBody>
          <a:bodyPr/>
          <a:lstStyle/>
          <a:p>
            <a:fld id="{B5016D55-5573-462A-910A-8E66CF7E53B9}" type="datetimeFigureOut">
              <a:rPr lang="en-US" smtClean="0"/>
              <a:t>1/17/2024</a:t>
            </a:fld>
            <a:endParaRPr lang="en-US"/>
          </a:p>
        </p:txBody>
      </p:sp>
      <p:sp>
        <p:nvSpPr>
          <p:cNvPr id="6" name="Footer Placeholder 5">
            <a:extLst>
              <a:ext uri="{FF2B5EF4-FFF2-40B4-BE49-F238E27FC236}">
                <a16:creationId xmlns:a16="http://schemas.microsoft.com/office/drawing/2014/main" xmlns="" id="{D7D27E15-F6F4-4B39-B173-7C209BDB5B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333B73D-490D-4A4E-99DF-D27CE7B44E31}"/>
              </a:ext>
            </a:extLst>
          </p:cNvPr>
          <p:cNvSpPr>
            <a:spLocks noGrp="1"/>
          </p:cNvSpPr>
          <p:nvPr>
            <p:ph type="sldNum" sz="quarter" idx="12"/>
          </p:nvPr>
        </p:nvSpPr>
        <p:spPr>
          <a:xfrm>
            <a:off x="8610600" y="6356350"/>
            <a:ext cx="2743200" cy="365125"/>
          </a:xfrm>
          <a:prstGeom prst="rect">
            <a:avLst/>
          </a:prstGeom>
        </p:spPr>
        <p:txBody>
          <a:bodyPr/>
          <a:lstStyle/>
          <a:p>
            <a:fld id="{56AFAC89-C3AB-41D6-93B3-AA187602C508}" type="slidenum">
              <a:rPr lang="en-US" smtClean="0"/>
              <a:t>‹#›</a:t>
            </a:fld>
            <a:endParaRPr lang="en-US"/>
          </a:p>
        </p:txBody>
      </p:sp>
    </p:spTree>
    <p:extLst>
      <p:ext uri="{BB962C8B-B14F-4D97-AF65-F5344CB8AC3E}">
        <p14:creationId xmlns:p14="http://schemas.microsoft.com/office/powerpoint/2010/main" val="286687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03CB8DC-25BB-492A-83A4-7A922E346F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CA9A43-7FFA-468B-A9F1-3403EB72A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917B4335-A339-44F7-8431-73C5908C09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FAC89-C3AB-41D6-93B3-AA187602C508}" type="slidenum">
              <a:rPr lang="en-US" smtClean="0"/>
              <a:t>‹#›</a:t>
            </a:fld>
            <a:endParaRPr lang="en-US"/>
          </a:p>
        </p:txBody>
      </p:sp>
    </p:spTree>
    <p:extLst>
      <p:ext uri="{BB962C8B-B14F-4D97-AF65-F5344CB8AC3E}">
        <p14:creationId xmlns:p14="http://schemas.microsoft.com/office/powerpoint/2010/main" val="2786829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BFD59F-D49C-4D22-8D38-97B9E4374EBE}"/>
              </a:ext>
            </a:extLst>
          </p:cNvPr>
          <p:cNvSpPr txBox="1"/>
          <p:nvPr/>
        </p:nvSpPr>
        <p:spPr>
          <a:xfrm>
            <a:off x="965758" y="1813837"/>
            <a:ext cx="7860360" cy="830997"/>
          </a:xfrm>
          <a:prstGeom prst="rect">
            <a:avLst/>
          </a:prstGeom>
          <a:noFill/>
        </p:spPr>
        <p:txBody>
          <a:bodyPr wrap="square" rtlCol="0">
            <a:spAutoFit/>
          </a:bodyPr>
          <a:lstStyle/>
          <a:p>
            <a:r>
              <a:rPr lang="en-US" sz="4800" b="1" dirty="0">
                <a:solidFill>
                  <a:srgbClr val="048A8D"/>
                </a:solidFill>
              </a:rPr>
              <a:t>Exploring the weather RADAR</a:t>
            </a:r>
            <a:endParaRPr lang="en-US" sz="4400" b="1" dirty="0">
              <a:solidFill>
                <a:srgbClr val="048A8D"/>
              </a:solidFill>
            </a:endParaRPr>
          </a:p>
        </p:txBody>
      </p:sp>
      <p:sp>
        <p:nvSpPr>
          <p:cNvPr id="6" name="TextBox 5">
            <a:extLst>
              <a:ext uri="{FF2B5EF4-FFF2-40B4-BE49-F238E27FC236}">
                <a16:creationId xmlns:a16="http://schemas.microsoft.com/office/drawing/2014/main" xmlns="" id="{325CFD21-A9AE-491B-A103-1CB19BA22C76}"/>
              </a:ext>
            </a:extLst>
          </p:cNvPr>
          <p:cNvSpPr txBox="1"/>
          <p:nvPr/>
        </p:nvSpPr>
        <p:spPr>
          <a:xfrm>
            <a:off x="2372985" y="5188373"/>
            <a:ext cx="2104828" cy="400110"/>
          </a:xfrm>
          <a:prstGeom prst="rect">
            <a:avLst/>
          </a:prstGeom>
          <a:noFill/>
        </p:spPr>
        <p:txBody>
          <a:bodyPr wrap="square" rtlCol="0">
            <a:spAutoFit/>
          </a:bodyPr>
          <a:lstStyle/>
          <a:p>
            <a:r>
              <a:rPr lang="en-US" sz="2000" dirty="0">
                <a:solidFill>
                  <a:srgbClr val="00AFB3"/>
                </a:solidFill>
              </a:rPr>
              <a:t>Afada </a:t>
            </a:r>
            <a:r>
              <a:rPr lang="en-US" sz="2000" dirty="0" err="1">
                <a:solidFill>
                  <a:srgbClr val="00AFB3"/>
                </a:solidFill>
              </a:rPr>
              <a:t>AlHubaishi</a:t>
            </a:r>
            <a:endParaRPr lang="en-US" sz="2000" dirty="0">
              <a:solidFill>
                <a:srgbClr val="00AFB3"/>
              </a:solidFill>
            </a:endParaRPr>
          </a:p>
        </p:txBody>
      </p:sp>
      <p:sp>
        <p:nvSpPr>
          <p:cNvPr id="7" name="TextBox 6">
            <a:extLst>
              <a:ext uri="{FF2B5EF4-FFF2-40B4-BE49-F238E27FC236}">
                <a16:creationId xmlns:a16="http://schemas.microsoft.com/office/drawing/2014/main" xmlns="" id="{B0E69C9A-26CC-4300-B593-4EC9509A2F26}"/>
              </a:ext>
            </a:extLst>
          </p:cNvPr>
          <p:cNvSpPr txBox="1"/>
          <p:nvPr/>
        </p:nvSpPr>
        <p:spPr>
          <a:xfrm>
            <a:off x="3148483" y="4628664"/>
            <a:ext cx="2228032" cy="400110"/>
          </a:xfrm>
          <a:prstGeom prst="rect">
            <a:avLst/>
          </a:prstGeom>
          <a:noFill/>
        </p:spPr>
        <p:txBody>
          <a:bodyPr wrap="square" rtlCol="0">
            <a:spAutoFit/>
          </a:bodyPr>
          <a:lstStyle/>
          <a:p>
            <a:r>
              <a:rPr lang="en-US" sz="2000" dirty="0">
                <a:solidFill>
                  <a:srgbClr val="00AFB3"/>
                </a:solidFill>
              </a:rPr>
              <a:t>Afada </a:t>
            </a:r>
            <a:r>
              <a:rPr lang="en-US" sz="2000" dirty="0" err="1">
                <a:solidFill>
                  <a:srgbClr val="00AFB3"/>
                </a:solidFill>
              </a:rPr>
              <a:t>AlHubaishi</a:t>
            </a:r>
            <a:endParaRPr lang="en-US" sz="2000" dirty="0">
              <a:solidFill>
                <a:srgbClr val="00AFB3"/>
              </a:solidFill>
            </a:endParaRPr>
          </a:p>
        </p:txBody>
      </p:sp>
    </p:spTree>
    <p:extLst>
      <p:ext uri="{BB962C8B-B14F-4D97-AF65-F5344CB8AC3E}">
        <p14:creationId xmlns:p14="http://schemas.microsoft.com/office/powerpoint/2010/main" val="3878789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More Weather RADAR Applications</a:t>
            </a:r>
            <a:endParaRPr lang="en-US" sz="4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sz="3200" dirty="0"/>
              <a:t>Research and Scientific Studies</a:t>
            </a:r>
          </a:p>
          <a:p>
            <a:endParaRPr lang="en-US" sz="3200" dirty="0"/>
          </a:p>
          <a:p>
            <a:r>
              <a:rPr lang="en-US" sz="3200" dirty="0"/>
              <a:t>Environmental Monitoring</a:t>
            </a:r>
          </a:p>
          <a:p>
            <a:endParaRPr lang="en-US" sz="3200" dirty="0"/>
          </a:p>
          <a:p>
            <a:r>
              <a:rPr lang="en-US" sz="3200" dirty="0"/>
              <a:t>Disaster Management</a:t>
            </a:r>
          </a:p>
          <a:p>
            <a:endParaRPr lang="en-US" sz="3200" dirty="0"/>
          </a:p>
          <a:p>
            <a:r>
              <a:rPr lang="en-US" sz="3200" dirty="0"/>
              <a:t>Public Information and Education</a:t>
            </a:r>
          </a:p>
        </p:txBody>
      </p:sp>
    </p:spTree>
    <p:extLst>
      <p:ext uri="{BB962C8B-B14F-4D97-AF65-F5344CB8AC3E}">
        <p14:creationId xmlns:p14="http://schemas.microsoft.com/office/powerpoint/2010/main" val="4186109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RADAR Applications</a:t>
            </a:r>
            <a:endParaRPr lang="en-US" sz="4400" b="1" u="sng" dirty="0"/>
          </a:p>
        </p:txBody>
      </p:sp>
      <p:pic>
        <p:nvPicPr>
          <p:cNvPr id="3" name="Content Placeholder 2">
            <a:extLst>
              <a:ext uri="{FF2B5EF4-FFF2-40B4-BE49-F238E27FC236}">
                <a16:creationId xmlns:a16="http://schemas.microsoft.com/office/drawing/2014/main" xmlns="" id="{EF9847DC-54C5-AECD-1CD2-9F436053A2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4747" y="1825625"/>
            <a:ext cx="6417469" cy="3929063"/>
          </a:xfrm>
        </p:spPr>
      </p:pic>
    </p:spTree>
    <p:extLst>
      <p:ext uri="{BB962C8B-B14F-4D97-AF65-F5344CB8AC3E}">
        <p14:creationId xmlns:p14="http://schemas.microsoft.com/office/powerpoint/2010/main" val="2463155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Basic RADAR Components</a:t>
            </a:r>
            <a:endParaRPr lang="en-US" sz="4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sz="3200" dirty="0">
                <a:solidFill>
                  <a:srgbClr val="FF0000"/>
                </a:solidFill>
              </a:rPr>
              <a:t>Transmitter</a:t>
            </a:r>
          </a:p>
          <a:p>
            <a:r>
              <a:rPr lang="en-US" sz="3200" dirty="0">
                <a:solidFill>
                  <a:srgbClr val="FF0000"/>
                </a:solidFill>
              </a:rPr>
              <a:t>Antenna</a:t>
            </a:r>
          </a:p>
          <a:p>
            <a:r>
              <a:rPr lang="en-US" sz="3200" dirty="0">
                <a:solidFill>
                  <a:srgbClr val="FF0000"/>
                </a:solidFill>
              </a:rPr>
              <a:t>Duplexer</a:t>
            </a:r>
          </a:p>
          <a:p>
            <a:r>
              <a:rPr lang="en-US" sz="3200" dirty="0">
                <a:solidFill>
                  <a:srgbClr val="FF0000"/>
                </a:solidFill>
              </a:rPr>
              <a:t>Receiver</a:t>
            </a:r>
          </a:p>
          <a:p>
            <a:r>
              <a:rPr lang="en-US" sz="3200" dirty="0">
                <a:solidFill>
                  <a:srgbClr val="FF0000"/>
                </a:solidFill>
              </a:rPr>
              <a:t>Signal Processer</a:t>
            </a:r>
          </a:p>
          <a:p>
            <a:r>
              <a:rPr lang="en-US" sz="3200" dirty="0">
                <a:solidFill>
                  <a:srgbClr val="FF0000"/>
                </a:solidFill>
              </a:rPr>
              <a:t>Display System</a:t>
            </a:r>
          </a:p>
        </p:txBody>
      </p:sp>
      <p:pic>
        <p:nvPicPr>
          <p:cNvPr id="2" name="Picture 1">
            <a:extLst>
              <a:ext uri="{FF2B5EF4-FFF2-40B4-BE49-F238E27FC236}">
                <a16:creationId xmlns:a16="http://schemas.microsoft.com/office/drawing/2014/main" xmlns="" id="{7B2562F6-8C3B-5D89-4C43-DC712FFBF908}"/>
              </a:ext>
            </a:extLst>
          </p:cNvPr>
          <p:cNvPicPr>
            <a:picLocks noChangeAspect="1"/>
          </p:cNvPicPr>
          <p:nvPr/>
        </p:nvPicPr>
        <p:blipFill rotWithShape="1">
          <a:blip r:embed="rId3"/>
          <a:srcRect l="31294"/>
          <a:stretch/>
        </p:blipFill>
        <p:spPr>
          <a:xfrm>
            <a:off x="5071872" y="1825625"/>
            <a:ext cx="6378232" cy="3746119"/>
          </a:xfrm>
          <a:prstGeom prst="rect">
            <a:avLst/>
          </a:prstGeom>
        </p:spPr>
      </p:pic>
    </p:spTree>
    <p:extLst>
      <p:ext uri="{BB962C8B-B14F-4D97-AF65-F5344CB8AC3E}">
        <p14:creationId xmlns:p14="http://schemas.microsoft.com/office/powerpoint/2010/main" val="99216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Basic RADAR Components</a:t>
            </a:r>
            <a:endParaRPr lang="en-US" sz="4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fontScale="85000" lnSpcReduction="10000"/>
          </a:bodyPr>
          <a:lstStyle/>
          <a:p>
            <a:r>
              <a:rPr lang="en-US" sz="3200" b="1" dirty="0"/>
              <a:t>Transmitter: </a:t>
            </a:r>
            <a:r>
              <a:rPr lang="en-US" sz="3000" dirty="0"/>
              <a:t>The transmitter generates short pulses of electromagnetic waves (with specific power, frequency, and duration). These pulses are directed into the atmosphere to interact with precipitation particles.</a:t>
            </a:r>
          </a:p>
          <a:p>
            <a:endParaRPr lang="en-US" sz="3000" dirty="0"/>
          </a:p>
          <a:p>
            <a:r>
              <a:rPr lang="en-US" sz="3200" dirty="0"/>
              <a:t>Antenna</a:t>
            </a:r>
          </a:p>
          <a:p>
            <a:r>
              <a:rPr lang="en-US" sz="3200" dirty="0"/>
              <a:t>Duplexer</a:t>
            </a:r>
          </a:p>
          <a:p>
            <a:r>
              <a:rPr lang="en-US" sz="3200" dirty="0"/>
              <a:t>Receiver</a:t>
            </a:r>
          </a:p>
          <a:p>
            <a:r>
              <a:rPr lang="en-US" sz="3200" dirty="0"/>
              <a:t>Signal Processer</a:t>
            </a:r>
          </a:p>
          <a:p>
            <a:r>
              <a:rPr lang="en-US" sz="3200" dirty="0"/>
              <a:t>Display System</a:t>
            </a:r>
          </a:p>
        </p:txBody>
      </p:sp>
    </p:spTree>
    <p:extLst>
      <p:ext uri="{BB962C8B-B14F-4D97-AF65-F5344CB8AC3E}">
        <p14:creationId xmlns:p14="http://schemas.microsoft.com/office/powerpoint/2010/main" val="98902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Basic RADAR Components</a:t>
            </a:r>
            <a:endParaRPr lang="en-US" sz="4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Autofit/>
          </a:bodyPr>
          <a:lstStyle/>
          <a:p>
            <a:r>
              <a:rPr lang="en-US" sz="3000" b="1" dirty="0"/>
              <a:t>Antenna: </a:t>
            </a:r>
            <a:r>
              <a:rPr lang="en-US" dirty="0"/>
              <a:t>The radar antenna is responsible for both </a:t>
            </a:r>
            <a:r>
              <a:rPr lang="en-US" dirty="0">
                <a:solidFill>
                  <a:srgbClr val="FF0000"/>
                </a:solidFill>
              </a:rPr>
              <a:t>transmitting</a:t>
            </a:r>
            <a:r>
              <a:rPr lang="en-US" dirty="0"/>
              <a:t> the radar pulses and </a:t>
            </a:r>
            <a:r>
              <a:rPr lang="en-US" dirty="0">
                <a:solidFill>
                  <a:srgbClr val="FF0000"/>
                </a:solidFill>
              </a:rPr>
              <a:t>receiving</a:t>
            </a:r>
            <a:r>
              <a:rPr lang="en-US" dirty="0"/>
              <a:t> the signals that are scattered back by precipitation particles waves.</a:t>
            </a:r>
          </a:p>
          <a:p>
            <a:endParaRPr lang="en-US" sz="3000" b="1" dirty="0"/>
          </a:p>
          <a:p>
            <a:r>
              <a:rPr lang="en-US" sz="3000" dirty="0"/>
              <a:t>Duplexer</a:t>
            </a:r>
          </a:p>
          <a:p>
            <a:r>
              <a:rPr lang="en-US" sz="3000" dirty="0"/>
              <a:t>Receiver</a:t>
            </a:r>
          </a:p>
          <a:p>
            <a:r>
              <a:rPr lang="en-US" sz="3000" dirty="0"/>
              <a:t>Signal Processer</a:t>
            </a:r>
          </a:p>
          <a:p>
            <a:r>
              <a:rPr lang="en-US" sz="3000" dirty="0"/>
              <a:t>Display System</a:t>
            </a:r>
          </a:p>
        </p:txBody>
      </p:sp>
    </p:spTree>
    <p:extLst>
      <p:ext uri="{BB962C8B-B14F-4D97-AF65-F5344CB8AC3E}">
        <p14:creationId xmlns:p14="http://schemas.microsoft.com/office/powerpoint/2010/main" val="991082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Basic RADAR Components</a:t>
            </a:r>
            <a:endParaRPr lang="en-US" sz="4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sz="3200" b="1" dirty="0">
                <a:solidFill>
                  <a:srgbClr val="FF0000"/>
                </a:solidFill>
              </a:rPr>
              <a:t>Duplexer: </a:t>
            </a:r>
            <a:r>
              <a:rPr lang="en-US" dirty="0">
                <a:solidFill>
                  <a:srgbClr val="FF0000"/>
                </a:solidFill>
              </a:rPr>
              <a:t>The duplexer is a switching device that alternates the radar system between the transmission and reception modes. </a:t>
            </a:r>
          </a:p>
          <a:p>
            <a:endParaRPr lang="en-US" sz="3200" dirty="0"/>
          </a:p>
          <a:p>
            <a:r>
              <a:rPr lang="en-US" sz="3200" dirty="0"/>
              <a:t>Receiver</a:t>
            </a:r>
          </a:p>
          <a:p>
            <a:r>
              <a:rPr lang="en-US" sz="3200" dirty="0"/>
              <a:t>Signal Processer</a:t>
            </a:r>
          </a:p>
          <a:p>
            <a:r>
              <a:rPr lang="en-US" sz="3200" dirty="0"/>
              <a:t>Display System</a:t>
            </a:r>
          </a:p>
        </p:txBody>
      </p:sp>
    </p:spTree>
    <p:extLst>
      <p:ext uri="{BB962C8B-B14F-4D97-AF65-F5344CB8AC3E}">
        <p14:creationId xmlns:p14="http://schemas.microsoft.com/office/powerpoint/2010/main" val="2530518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Basic RADAR Components</a:t>
            </a:r>
            <a:endParaRPr lang="en-US" sz="4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sz="3600" b="1" dirty="0"/>
              <a:t>Receiver:  </a:t>
            </a:r>
            <a:r>
              <a:rPr lang="en-US" dirty="0"/>
              <a:t>The receiver is a critical component for interpreting the radar echoes and extracting meteorological information</a:t>
            </a:r>
          </a:p>
          <a:p>
            <a:endParaRPr lang="en-US" dirty="0"/>
          </a:p>
          <a:p>
            <a:r>
              <a:rPr lang="en-US" sz="3200" dirty="0"/>
              <a:t>Signal Processer</a:t>
            </a:r>
          </a:p>
          <a:p>
            <a:r>
              <a:rPr lang="en-US" sz="3200" dirty="0"/>
              <a:t>Display System</a:t>
            </a:r>
          </a:p>
        </p:txBody>
      </p:sp>
    </p:spTree>
    <p:extLst>
      <p:ext uri="{BB962C8B-B14F-4D97-AF65-F5344CB8AC3E}">
        <p14:creationId xmlns:p14="http://schemas.microsoft.com/office/powerpoint/2010/main" val="3344434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Basic RADAR Components</a:t>
            </a:r>
            <a:endParaRPr lang="en-US" sz="4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sz="3200" b="1" dirty="0"/>
              <a:t>Signal Processer: </a:t>
            </a:r>
            <a:r>
              <a:rPr lang="en-US" sz="3200" dirty="0"/>
              <a:t>The signal processor analyzes the data received from the receiver. It performs various functions such as filtering, amplification, and signal processing algorithms to enhance the quality of the radar data and extract meaningful information about precipitation.</a:t>
            </a:r>
          </a:p>
          <a:p>
            <a:pPr marL="0" indent="0">
              <a:buNone/>
            </a:pPr>
            <a:endParaRPr lang="en-US" sz="3200" dirty="0"/>
          </a:p>
          <a:p>
            <a:r>
              <a:rPr lang="en-US" sz="3200" dirty="0"/>
              <a:t>Display System</a:t>
            </a:r>
          </a:p>
        </p:txBody>
      </p:sp>
    </p:spTree>
    <p:extLst>
      <p:ext uri="{BB962C8B-B14F-4D97-AF65-F5344CB8AC3E}">
        <p14:creationId xmlns:p14="http://schemas.microsoft.com/office/powerpoint/2010/main" val="2457797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Basic RADAR Components</a:t>
            </a:r>
            <a:endParaRPr lang="en-US" sz="4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sz="3200" b="1" dirty="0"/>
              <a:t>Display System: </a:t>
            </a:r>
            <a:r>
              <a:rPr lang="en-US" dirty="0"/>
              <a:t>Maps or images with different colors on the display represent different levels of precipitation intensity, allowing meteorologists to interpret and analyze the information.</a:t>
            </a:r>
            <a:endParaRPr lang="en-US" sz="3200" dirty="0"/>
          </a:p>
        </p:txBody>
      </p:sp>
    </p:spTree>
    <p:extLst>
      <p:ext uri="{BB962C8B-B14F-4D97-AF65-F5344CB8AC3E}">
        <p14:creationId xmlns:p14="http://schemas.microsoft.com/office/powerpoint/2010/main" val="4016595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Basic RADAR Components</a:t>
            </a:r>
            <a:endParaRPr lang="en-US" sz="4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sz="3200" b="1" dirty="0"/>
              <a:t>Display System: </a:t>
            </a:r>
            <a:r>
              <a:rPr lang="en-US" dirty="0"/>
              <a:t>Maps or images with different colors on the display represent different levels of precipitation intensity, allowing meteorologists to interpret and analyze the information.</a:t>
            </a:r>
            <a:endParaRPr lang="en-US" sz="3200" dirty="0"/>
          </a:p>
        </p:txBody>
      </p:sp>
      <p:pic>
        <p:nvPicPr>
          <p:cNvPr id="2052" name="Picture 4" descr="Severe Weather 101: Tornado Detection">
            <a:extLst>
              <a:ext uri="{FF2B5EF4-FFF2-40B4-BE49-F238E27FC236}">
                <a16:creationId xmlns:a16="http://schemas.microsoft.com/office/drawing/2014/main" xmlns="" id="{76E0EDAF-A1C9-9DCB-0F0F-925839301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570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7" y="849745"/>
            <a:ext cx="6687128" cy="584775"/>
          </a:xfrm>
          <a:prstGeom prst="rect">
            <a:avLst/>
          </a:prstGeom>
          <a:noFill/>
        </p:spPr>
        <p:txBody>
          <a:bodyPr wrap="square" rtlCol="0">
            <a:spAutoFit/>
          </a:bodyPr>
          <a:lstStyle/>
          <a:p>
            <a:r>
              <a:rPr lang="en-US" sz="3200" b="1" u="sng" dirty="0"/>
              <a:t>What is Weather RADAR?</a:t>
            </a:r>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lnSpcReduction="10000"/>
          </a:bodyPr>
          <a:lstStyle/>
          <a:p>
            <a:r>
              <a:rPr lang="en-US" sz="3600" b="1" dirty="0">
                <a:solidFill>
                  <a:srgbClr val="FF0000"/>
                </a:solidFill>
              </a:rPr>
              <a:t>RADAR: </a:t>
            </a:r>
            <a:r>
              <a:rPr lang="en-US" sz="3600" u="sng" dirty="0">
                <a:solidFill>
                  <a:srgbClr val="FF0000"/>
                </a:solidFill>
              </a:rPr>
              <a:t>R</a:t>
            </a:r>
            <a:r>
              <a:rPr lang="en-US" sz="3600" dirty="0">
                <a:solidFill>
                  <a:srgbClr val="FF0000"/>
                </a:solidFill>
              </a:rPr>
              <a:t>adio </a:t>
            </a:r>
            <a:r>
              <a:rPr lang="en-US" sz="3600" u="sng" dirty="0">
                <a:solidFill>
                  <a:srgbClr val="FF0000"/>
                </a:solidFill>
              </a:rPr>
              <a:t>D</a:t>
            </a:r>
            <a:r>
              <a:rPr lang="en-US" sz="3600" dirty="0">
                <a:solidFill>
                  <a:srgbClr val="FF0000"/>
                </a:solidFill>
              </a:rPr>
              <a:t>etection </a:t>
            </a:r>
            <a:r>
              <a:rPr lang="en-US" sz="3600" u="sng" dirty="0">
                <a:solidFill>
                  <a:srgbClr val="FF0000"/>
                </a:solidFill>
              </a:rPr>
              <a:t>A</a:t>
            </a:r>
            <a:r>
              <a:rPr lang="en-US" sz="3600" dirty="0">
                <a:solidFill>
                  <a:srgbClr val="FF0000"/>
                </a:solidFill>
              </a:rPr>
              <a:t>nd </a:t>
            </a:r>
            <a:r>
              <a:rPr lang="en-US" sz="3600" u="sng" dirty="0">
                <a:solidFill>
                  <a:srgbClr val="FF0000"/>
                </a:solidFill>
              </a:rPr>
              <a:t>R</a:t>
            </a:r>
            <a:r>
              <a:rPr lang="en-US" sz="3600" dirty="0">
                <a:solidFill>
                  <a:srgbClr val="FF0000"/>
                </a:solidFill>
              </a:rPr>
              <a:t>anging</a:t>
            </a:r>
          </a:p>
          <a:p>
            <a:pPr marL="0" indent="0">
              <a:buNone/>
            </a:pPr>
            <a:endParaRPr lang="en-US" dirty="0"/>
          </a:p>
          <a:p>
            <a:r>
              <a:rPr lang="en-US" dirty="0"/>
              <a:t>A methodology that uses Electromagnetic waves to detect, determine the location, intensity, and movement of precipitation and meteorological phenomena in the atmosphere. </a:t>
            </a:r>
          </a:p>
          <a:p>
            <a:endParaRPr lang="en-US" dirty="0"/>
          </a:p>
          <a:p>
            <a:r>
              <a:rPr lang="en-US" dirty="0"/>
              <a:t>Weather RADAR is used to provide meteorologist and weather forecasters with real information about the current weather conditions and to track the development  of the storms.</a:t>
            </a:r>
          </a:p>
          <a:p>
            <a:endParaRPr lang="en-US" dirty="0"/>
          </a:p>
          <a:p>
            <a:endParaRPr lang="en-US" dirty="0"/>
          </a:p>
          <a:p>
            <a:endParaRPr lang="en-US" dirty="0"/>
          </a:p>
        </p:txBody>
      </p:sp>
    </p:spTree>
    <p:extLst>
      <p:ext uri="{BB962C8B-B14F-4D97-AF65-F5344CB8AC3E}">
        <p14:creationId xmlns:p14="http://schemas.microsoft.com/office/powerpoint/2010/main" val="371586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3200" b="1" u="sng" dirty="0"/>
              <a:t>Basic RADAR Components</a:t>
            </a:r>
            <a:endParaRPr lang="en-US" sz="4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sz="3200" dirty="0"/>
              <a:t>Transmitter</a:t>
            </a:r>
          </a:p>
          <a:p>
            <a:r>
              <a:rPr lang="en-US" sz="3200" dirty="0"/>
              <a:t>Antenna</a:t>
            </a:r>
          </a:p>
          <a:p>
            <a:r>
              <a:rPr lang="en-US" sz="3200" dirty="0"/>
              <a:t>Duplexer</a:t>
            </a:r>
          </a:p>
          <a:p>
            <a:r>
              <a:rPr lang="en-US" sz="3200" dirty="0"/>
              <a:t>Receiver</a:t>
            </a:r>
          </a:p>
          <a:p>
            <a:r>
              <a:rPr lang="en-US" sz="3200" dirty="0"/>
              <a:t>Signal Processer</a:t>
            </a:r>
          </a:p>
          <a:p>
            <a:r>
              <a:rPr lang="en-US" sz="3200" dirty="0"/>
              <a:t>Display System</a:t>
            </a:r>
          </a:p>
        </p:txBody>
      </p:sp>
      <p:pic>
        <p:nvPicPr>
          <p:cNvPr id="2" name="Picture 1">
            <a:extLst>
              <a:ext uri="{FF2B5EF4-FFF2-40B4-BE49-F238E27FC236}">
                <a16:creationId xmlns:a16="http://schemas.microsoft.com/office/drawing/2014/main" xmlns="" id="{7B2562F6-8C3B-5D89-4C43-DC712FFBF908}"/>
              </a:ext>
            </a:extLst>
          </p:cNvPr>
          <p:cNvPicPr>
            <a:picLocks noChangeAspect="1"/>
          </p:cNvPicPr>
          <p:nvPr/>
        </p:nvPicPr>
        <p:blipFill rotWithShape="1">
          <a:blip r:embed="rId3"/>
          <a:srcRect l="31294"/>
          <a:stretch/>
        </p:blipFill>
        <p:spPr>
          <a:xfrm>
            <a:off x="5071872" y="1825625"/>
            <a:ext cx="6378232" cy="3746119"/>
          </a:xfrm>
          <a:prstGeom prst="rect">
            <a:avLst/>
          </a:prstGeom>
        </p:spPr>
      </p:pic>
    </p:spTree>
    <p:extLst>
      <p:ext uri="{BB962C8B-B14F-4D97-AF65-F5344CB8AC3E}">
        <p14:creationId xmlns:p14="http://schemas.microsoft.com/office/powerpoint/2010/main" val="3840652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sp>
        <p:nvSpPr>
          <p:cNvPr id="6" name="Content Placeholder 5">
            <a:extLst>
              <a:ext uri="{FF2B5EF4-FFF2-40B4-BE49-F238E27FC236}">
                <a16:creationId xmlns:a16="http://schemas.microsoft.com/office/drawing/2014/main" xmlns="" id="{26CD7454-B539-4939-084C-D02F5927789E}"/>
              </a:ext>
            </a:extLst>
          </p:cNvPr>
          <p:cNvSpPr>
            <a:spLocks noGrp="1"/>
          </p:cNvSpPr>
          <p:nvPr>
            <p:ph idx="1"/>
          </p:nvPr>
        </p:nvSpPr>
        <p:spPr/>
        <p:txBody>
          <a:bodyPr/>
          <a:lstStyle/>
          <a:p>
            <a:endParaRPr lang="x-none"/>
          </a:p>
        </p:txBody>
      </p:sp>
      <p:pic>
        <p:nvPicPr>
          <p:cNvPr id="7" name="Content Placeholder 6">
            <a:extLst>
              <a:ext uri="{FF2B5EF4-FFF2-40B4-BE49-F238E27FC236}">
                <a16:creationId xmlns:a16="http://schemas.microsoft.com/office/drawing/2014/main" xmlns="" id="{6466ABA8-576C-22F5-2754-BB5660A62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490" y="2165039"/>
            <a:ext cx="5885019" cy="2035899"/>
          </a:xfrm>
          <a:prstGeom prst="rect">
            <a:avLst/>
          </a:prstGeom>
        </p:spPr>
      </p:pic>
    </p:spTree>
    <p:extLst>
      <p:ext uri="{BB962C8B-B14F-4D97-AF65-F5344CB8AC3E}">
        <p14:creationId xmlns:p14="http://schemas.microsoft.com/office/powerpoint/2010/main" val="1292445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b="0" dirty="0">
                <a:effectLst/>
                <a:latin typeface="KaTeX_Math"/>
              </a:rPr>
              <a:t>P</a:t>
            </a:r>
            <a:r>
              <a:rPr lang="en-US" b="0" baseline="-25000" dirty="0">
                <a:effectLst/>
                <a:latin typeface="KaTeX_Math"/>
              </a:rPr>
              <a:t>t</a:t>
            </a:r>
            <a:r>
              <a:rPr lang="en-US" b="0" baseline="-25000" dirty="0">
                <a:effectLst/>
                <a:latin typeface="KaTeX_Main"/>
              </a:rPr>
              <a:t>​</a:t>
            </a:r>
            <a:r>
              <a:rPr lang="en-US" b="0" dirty="0">
                <a:effectLst/>
                <a:latin typeface="Söhne"/>
              </a:rPr>
              <a:t> - Transmitted power (Watts)</a:t>
            </a:r>
          </a:p>
          <a:p>
            <a:endParaRPr lang="en-US" dirty="0">
              <a:latin typeface="Söhne"/>
            </a:endParaRPr>
          </a:p>
          <a:p>
            <a:r>
              <a:rPr lang="en-US" b="0" i="0" dirty="0">
                <a:solidFill>
                  <a:srgbClr val="374151"/>
                </a:solidFill>
                <a:effectLst/>
                <a:latin typeface="Söhne"/>
              </a:rPr>
              <a:t>This is the power of the radar signal transmitted by the radar transmitter.</a:t>
            </a:r>
          </a:p>
          <a:p>
            <a:endParaRPr lang="en-US" dirty="0">
              <a:solidFill>
                <a:srgbClr val="374151"/>
              </a:solidFill>
              <a:latin typeface="Söhne"/>
            </a:endParaRPr>
          </a:p>
          <a:p>
            <a:r>
              <a:rPr lang="en-US" b="0" i="0" dirty="0">
                <a:solidFill>
                  <a:srgbClr val="374151"/>
                </a:solidFill>
                <a:effectLst/>
                <a:latin typeface="Söhne"/>
              </a:rPr>
              <a:t>Unit: Watts (W).</a:t>
            </a:r>
            <a:endParaRPr lang="en-US" b="0" dirty="0">
              <a:effectLst/>
              <a:latin typeface="Söhne"/>
            </a:endParaRPr>
          </a:p>
          <a:p>
            <a:endParaRPr lang="en-US" b="0" dirty="0">
              <a:effectLst/>
              <a:latin typeface="Söhne"/>
            </a:endParaRPr>
          </a:p>
        </p:txBody>
      </p:sp>
      <p:pic>
        <p:nvPicPr>
          <p:cNvPr id="2" name="Content Placeholder 6">
            <a:extLst>
              <a:ext uri="{FF2B5EF4-FFF2-40B4-BE49-F238E27FC236}">
                <a16:creationId xmlns:a16="http://schemas.microsoft.com/office/drawing/2014/main" xmlns="" id="{8A4726C9-05B1-1050-5666-B7F51A924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027" y="957915"/>
            <a:ext cx="2784014" cy="963119"/>
          </a:xfrm>
          <a:prstGeom prst="rect">
            <a:avLst/>
          </a:prstGeom>
        </p:spPr>
      </p:pic>
    </p:spTree>
    <p:extLst>
      <p:ext uri="{BB962C8B-B14F-4D97-AF65-F5344CB8AC3E}">
        <p14:creationId xmlns:p14="http://schemas.microsoft.com/office/powerpoint/2010/main" val="1068547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b="0" dirty="0">
                <a:effectLst/>
                <a:latin typeface="KaTeX_Math"/>
              </a:rPr>
              <a:t>G</a:t>
            </a:r>
            <a:r>
              <a:rPr lang="en-US" b="0" dirty="0">
                <a:effectLst/>
                <a:latin typeface="Söhne"/>
              </a:rPr>
              <a:t> - Antenna gain</a:t>
            </a:r>
          </a:p>
          <a:p>
            <a:endParaRPr lang="en-US" b="0" dirty="0">
              <a:effectLst/>
              <a:latin typeface="Söhne"/>
            </a:endParaRPr>
          </a:p>
          <a:p>
            <a:r>
              <a:rPr lang="en-US" b="0" i="0" dirty="0">
                <a:solidFill>
                  <a:srgbClr val="374151"/>
                </a:solidFill>
                <a:effectLst/>
                <a:latin typeface="Söhne"/>
              </a:rPr>
              <a:t>Represents how effectively it concentrates the transmitted power in a particular direction</a:t>
            </a:r>
          </a:p>
          <a:p>
            <a:endParaRPr lang="en-US" dirty="0">
              <a:solidFill>
                <a:srgbClr val="374151"/>
              </a:solidFill>
              <a:latin typeface="Söhne"/>
            </a:endParaRPr>
          </a:p>
          <a:p>
            <a:r>
              <a:rPr lang="en-US" b="0" i="0" dirty="0">
                <a:solidFill>
                  <a:srgbClr val="374151"/>
                </a:solidFill>
                <a:effectLst/>
                <a:latin typeface="Söhne"/>
              </a:rPr>
              <a:t>It is dimensionless.</a:t>
            </a:r>
            <a:endParaRPr lang="en-US" b="0" dirty="0">
              <a:effectLst/>
              <a:latin typeface="Söhne"/>
            </a:endParaRPr>
          </a:p>
        </p:txBody>
      </p:sp>
      <p:pic>
        <p:nvPicPr>
          <p:cNvPr id="2" name="Content Placeholder 6">
            <a:extLst>
              <a:ext uri="{FF2B5EF4-FFF2-40B4-BE49-F238E27FC236}">
                <a16:creationId xmlns:a16="http://schemas.microsoft.com/office/drawing/2014/main" xmlns="" id="{D7428D8F-FB71-7F53-2853-659D654AC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027" y="957915"/>
            <a:ext cx="2784014" cy="963119"/>
          </a:xfrm>
          <a:prstGeom prst="rect">
            <a:avLst/>
          </a:prstGeom>
        </p:spPr>
      </p:pic>
    </p:spTree>
    <p:extLst>
      <p:ext uri="{BB962C8B-B14F-4D97-AF65-F5344CB8AC3E}">
        <p14:creationId xmlns:p14="http://schemas.microsoft.com/office/powerpoint/2010/main" val="2237805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l-GR" b="0" dirty="0">
                <a:effectLst/>
                <a:latin typeface="KaTeX_Math"/>
              </a:rPr>
              <a:t>λ</a:t>
            </a:r>
            <a:r>
              <a:rPr lang="el-GR" b="0" dirty="0">
                <a:effectLst/>
                <a:latin typeface="Söhne"/>
              </a:rPr>
              <a:t> - </a:t>
            </a:r>
            <a:r>
              <a:rPr lang="en-US" b="0" dirty="0">
                <a:effectLst/>
                <a:latin typeface="Söhne"/>
              </a:rPr>
              <a:t>Wavelength of the radar signal (meters)</a:t>
            </a:r>
          </a:p>
          <a:p>
            <a:endParaRPr lang="en-US" b="0" dirty="0">
              <a:effectLst/>
              <a:latin typeface="Söhne"/>
            </a:endParaRPr>
          </a:p>
          <a:p>
            <a:r>
              <a:rPr lang="en-US" b="0" i="0" dirty="0">
                <a:solidFill>
                  <a:srgbClr val="374151"/>
                </a:solidFill>
                <a:effectLst/>
                <a:latin typeface="Söhne"/>
              </a:rPr>
              <a:t>The length of one cycle of the radar signal. It is inversely proportional to the radar frequency</a:t>
            </a:r>
          </a:p>
          <a:p>
            <a:endParaRPr lang="en-US" dirty="0">
              <a:solidFill>
                <a:srgbClr val="374151"/>
              </a:solidFill>
              <a:latin typeface="Söhne"/>
            </a:endParaRPr>
          </a:p>
          <a:p>
            <a:r>
              <a:rPr lang="en-US" b="0" i="0" dirty="0">
                <a:solidFill>
                  <a:srgbClr val="374151"/>
                </a:solidFill>
                <a:effectLst/>
                <a:latin typeface="Söhne"/>
              </a:rPr>
              <a:t>Unit: Meters (m).</a:t>
            </a:r>
            <a:endParaRPr lang="en-US" b="0" dirty="0">
              <a:effectLst/>
              <a:latin typeface="Söhne"/>
            </a:endParaRPr>
          </a:p>
        </p:txBody>
      </p:sp>
      <p:pic>
        <p:nvPicPr>
          <p:cNvPr id="2" name="Content Placeholder 6">
            <a:extLst>
              <a:ext uri="{FF2B5EF4-FFF2-40B4-BE49-F238E27FC236}">
                <a16:creationId xmlns:a16="http://schemas.microsoft.com/office/drawing/2014/main" xmlns="" id="{1AAA5D99-2336-98A5-1D76-1EF46C244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027" y="957915"/>
            <a:ext cx="2784014" cy="963119"/>
          </a:xfrm>
          <a:prstGeom prst="rect">
            <a:avLst/>
          </a:prstGeom>
        </p:spPr>
      </p:pic>
    </p:spTree>
    <p:extLst>
      <p:ext uri="{BB962C8B-B14F-4D97-AF65-F5344CB8AC3E}">
        <p14:creationId xmlns:p14="http://schemas.microsoft.com/office/powerpoint/2010/main" val="1223663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l-GR" b="0" dirty="0">
                <a:effectLst/>
                <a:latin typeface="KaTeX_Math"/>
              </a:rPr>
              <a:t>σ</a:t>
            </a:r>
            <a:r>
              <a:rPr lang="el-GR" b="0" dirty="0">
                <a:effectLst/>
                <a:latin typeface="Söhne"/>
              </a:rPr>
              <a:t> - </a:t>
            </a:r>
            <a:r>
              <a:rPr lang="en-US" b="0" dirty="0">
                <a:effectLst/>
                <a:latin typeface="Söhne"/>
              </a:rPr>
              <a:t>Radar Cross Section (meters squared)</a:t>
            </a:r>
          </a:p>
          <a:p>
            <a:endParaRPr lang="en-US" b="0" dirty="0">
              <a:effectLst/>
              <a:latin typeface="Söhne"/>
            </a:endParaRPr>
          </a:p>
          <a:p>
            <a:r>
              <a:rPr lang="en-US" b="0" i="0" dirty="0">
                <a:solidFill>
                  <a:srgbClr val="374151"/>
                </a:solidFill>
                <a:effectLst/>
                <a:latin typeface="Söhne"/>
              </a:rPr>
              <a:t>A measure of the reflectivity of the target. It represents the effective area that scatters the radar signal back to the radar. </a:t>
            </a:r>
          </a:p>
          <a:p>
            <a:endParaRPr lang="en-US" dirty="0">
              <a:solidFill>
                <a:srgbClr val="374151"/>
              </a:solidFill>
              <a:latin typeface="Söhne"/>
            </a:endParaRPr>
          </a:p>
          <a:p>
            <a:r>
              <a:rPr lang="en-US" b="0" i="0" dirty="0">
                <a:solidFill>
                  <a:srgbClr val="374151"/>
                </a:solidFill>
                <a:effectLst/>
                <a:latin typeface="Söhne"/>
              </a:rPr>
              <a:t>Unit: Square meters (m²).</a:t>
            </a:r>
            <a:endParaRPr lang="en-US" b="0" dirty="0">
              <a:effectLst/>
              <a:latin typeface="Söhne"/>
            </a:endParaRPr>
          </a:p>
        </p:txBody>
      </p:sp>
      <p:pic>
        <p:nvPicPr>
          <p:cNvPr id="2" name="Content Placeholder 6">
            <a:extLst>
              <a:ext uri="{FF2B5EF4-FFF2-40B4-BE49-F238E27FC236}">
                <a16:creationId xmlns:a16="http://schemas.microsoft.com/office/drawing/2014/main" xmlns="" id="{FCCFF169-5564-9029-9C23-43679B4E3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027" y="957915"/>
            <a:ext cx="2784014" cy="963119"/>
          </a:xfrm>
          <a:prstGeom prst="rect">
            <a:avLst/>
          </a:prstGeom>
        </p:spPr>
      </p:pic>
    </p:spTree>
    <p:extLst>
      <p:ext uri="{BB962C8B-B14F-4D97-AF65-F5344CB8AC3E}">
        <p14:creationId xmlns:p14="http://schemas.microsoft.com/office/powerpoint/2010/main" val="3939637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l-GR" b="0" dirty="0">
                <a:effectLst/>
                <a:latin typeface="KaTeX_Math"/>
              </a:rPr>
              <a:t>σ</a:t>
            </a:r>
            <a:r>
              <a:rPr lang="el-GR" b="0" dirty="0">
                <a:effectLst/>
                <a:latin typeface="Söhne"/>
              </a:rPr>
              <a:t> - </a:t>
            </a:r>
            <a:r>
              <a:rPr lang="en-US" b="0" dirty="0">
                <a:effectLst/>
                <a:latin typeface="Söhne"/>
              </a:rPr>
              <a:t>Radar Cross Section (meters squared)</a:t>
            </a:r>
          </a:p>
          <a:p>
            <a:endParaRPr lang="en-US" b="0" dirty="0">
              <a:effectLst/>
              <a:latin typeface="Söhne"/>
            </a:endParaRPr>
          </a:p>
          <a:p>
            <a:r>
              <a:rPr lang="en-US" b="0" i="0" dirty="0">
                <a:solidFill>
                  <a:srgbClr val="374151"/>
                </a:solidFill>
                <a:effectLst/>
                <a:latin typeface="Söhne"/>
              </a:rPr>
              <a:t>A measure of the reflectivity of the target. It represents the effective area that scatters the radar signal back to the radar. </a:t>
            </a:r>
          </a:p>
          <a:p>
            <a:endParaRPr lang="en-US" dirty="0">
              <a:solidFill>
                <a:srgbClr val="374151"/>
              </a:solidFill>
              <a:latin typeface="Söhne"/>
            </a:endParaRPr>
          </a:p>
          <a:p>
            <a:r>
              <a:rPr lang="en-US" b="0" i="0" dirty="0">
                <a:solidFill>
                  <a:srgbClr val="374151"/>
                </a:solidFill>
                <a:effectLst/>
                <a:latin typeface="Söhne"/>
              </a:rPr>
              <a:t>Unit: Square meters (m²).</a:t>
            </a:r>
            <a:endParaRPr lang="en-US" b="0" dirty="0">
              <a:effectLst/>
              <a:latin typeface="Söhne"/>
            </a:endParaRPr>
          </a:p>
        </p:txBody>
      </p:sp>
      <p:pic>
        <p:nvPicPr>
          <p:cNvPr id="2" name="Content Placeholder 6">
            <a:extLst>
              <a:ext uri="{FF2B5EF4-FFF2-40B4-BE49-F238E27FC236}">
                <a16:creationId xmlns:a16="http://schemas.microsoft.com/office/drawing/2014/main" xmlns="" id="{FCCFF169-5564-9029-9C23-43679B4E3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027" y="957915"/>
            <a:ext cx="2784014" cy="963119"/>
          </a:xfrm>
          <a:prstGeom prst="rect">
            <a:avLst/>
          </a:prstGeom>
        </p:spPr>
      </p:pic>
      <p:pic>
        <p:nvPicPr>
          <p:cNvPr id="3" name="Picture 2">
            <a:extLst>
              <a:ext uri="{FF2B5EF4-FFF2-40B4-BE49-F238E27FC236}">
                <a16:creationId xmlns:a16="http://schemas.microsoft.com/office/drawing/2014/main" xmlns="" id="{503CD4A4-36A8-2F09-4D46-AEC79AFF747C}"/>
              </a:ext>
            </a:extLst>
          </p:cNvPr>
          <p:cNvPicPr>
            <a:picLocks noChangeAspect="1"/>
          </p:cNvPicPr>
          <p:nvPr/>
        </p:nvPicPr>
        <p:blipFill>
          <a:blip r:embed="rId3"/>
          <a:stretch>
            <a:fillRect/>
          </a:stretch>
        </p:blipFill>
        <p:spPr>
          <a:xfrm>
            <a:off x="2088976" y="123824"/>
            <a:ext cx="7874173" cy="6505575"/>
          </a:xfrm>
          <a:prstGeom prst="rect">
            <a:avLst/>
          </a:prstGeom>
        </p:spPr>
      </p:pic>
    </p:spTree>
    <p:extLst>
      <p:ext uri="{BB962C8B-B14F-4D97-AF65-F5344CB8AC3E}">
        <p14:creationId xmlns:p14="http://schemas.microsoft.com/office/powerpoint/2010/main" val="1217033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b="0" i="1" dirty="0">
                <a:effectLst/>
                <a:latin typeface="KaTeX_Math"/>
              </a:rPr>
              <a:t>R</a:t>
            </a:r>
            <a:r>
              <a:rPr lang="en-US" b="0" i="0" dirty="0">
                <a:effectLst/>
                <a:latin typeface="Söhne"/>
              </a:rPr>
              <a:t> - Distance from the radar to the target</a:t>
            </a:r>
          </a:p>
          <a:p>
            <a:endParaRPr lang="en-US" dirty="0">
              <a:solidFill>
                <a:srgbClr val="374151"/>
              </a:solidFill>
              <a:latin typeface="Söhne"/>
            </a:endParaRPr>
          </a:p>
          <a:p>
            <a:r>
              <a:rPr lang="en-US" b="0" i="0" dirty="0">
                <a:solidFill>
                  <a:srgbClr val="374151"/>
                </a:solidFill>
                <a:effectLst/>
                <a:latin typeface="Söhne"/>
              </a:rPr>
              <a:t>The radial distance from the radar to the point in the atmosphere where the radar signal is scattered</a:t>
            </a:r>
          </a:p>
          <a:p>
            <a:endParaRPr lang="en-US" dirty="0">
              <a:solidFill>
                <a:srgbClr val="374151"/>
              </a:solidFill>
              <a:latin typeface="Söhne"/>
            </a:endParaRPr>
          </a:p>
          <a:p>
            <a:r>
              <a:rPr lang="en-US" b="0" i="0" dirty="0">
                <a:solidFill>
                  <a:srgbClr val="374151"/>
                </a:solidFill>
                <a:effectLst/>
                <a:latin typeface="Söhne"/>
              </a:rPr>
              <a:t>Unit: Meters (m)</a:t>
            </a:r>
            <a:endParaRPr lang="en-US" b="0" dirty="0">
              <a:effectLst/>
              <a:latin typeface="Söhne"/>
            </a:endParaRPr>
          </a:p>
        </p:txBody>
      </p:sp>
      <p:pic>
        <p:nvPicPr>
          <p:cNvPr id="2" name="Content Placeholder 6">
            <a:extLst>
              <a:ext uri="{FF2B5EF4-FFF2-40B4-BE49-F238E27FC236}">
                <a16:creationId xmlns:a16="http://schemas.microsoft.com/office/drawing/2014/main" xmlns="" id="{BC090E3E-2C90-115B-CE32-E40B20390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027" y="957915"/>
            <a:ext cx="2784014" cy="963119"/>
          </a:xfrm>
          <a:prstGeom prst="rect">
            <a:avLst/>
          </a:prstGeom>
        </p:spPr>
      </p:pic>
    </p:spTree>
    <p:extLst>
      <p:ext uri="{BB962C8B-B14F-4D97-AF65-F5344CB8AC3E}">
        <p14:creationId xmlns:p14="http://schemas.microsoft.com/office/powerpoint/2010/main" val="2631863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b="0" i="1" dirty="0">
                <a:effectLst/>
                <a:latin typeface="KaTeX_Math"/>
              </a:rPr>
              <a:t>R</a:t>
            </a:r>
            <a:r>
              <a:rPr lang="en-US" b="0" i="0" dirty="0">
                <a:effectLst/>
                <a:latin typeface="Söhne"/>
              </a:rPr>
              <a:t> - Distance from the radar to the target</a:t>
            </a:r>
          </a:p>
          <a:p>
            <a:endParaRPr lang="en-US" dirty="0">
              <a:solidFill>
                <a:srgbClr val="374151"/>
              </a:solidFill>
              <a:latin typeface="Söhne"/>
            </a:endParaRPr>
          </a:p>
          <a:p>
            <a:r>
              <a:rPr lang="en-US" b="0" i="0" dirty="0">
                <a:solidFill>
                  <a:srgbClr val="374151"/>
                </a:solidFill>
                <a:effectLst/>
                <a:latin typeface="Söhne"/>
              </a:rPr>
              <a:t>The radial distance from the radar to the point in the atmosphere where the radar signal is scattered</a:t>
            </a:r>
          </a:p>
          <a:p>
            <a:endParaRPr lang="en-US" dirty="0">
              <a:solidFill>
                <a:srgbClr val="374151"/>
              </a:solidFill>
              <a:latin typeface="Söhne"/>
            </a:endParaRPr>
          </a:p>
          <a:p>
            <a:r>
              <a:rPr lang="en-US" b="0" i="0" dirty="0">
                <a:solidFill>
                  <a:srgbClr val="374151"/>
                </a:solidFill>
                <a:effectLst/>
                <a:latin typeface="Söhne"/>
              </a:rPr>
              <a:t>Unit: Meters (m)</a:t>
            </a:r>
            <a:endParaRPr lang="en-US" b="0" dirty="0">
              <a:effectLst/>
              <a:latin typeface="Söhne"/>
            </a:endParaRPr>
          </a:p>
        </p:txBody>
      </p:sp>
      <p:pic>
        <p:nvPicPr>
          <p:cNvPr id="2" name="Content Placeholder 6">
            <a:extLst>
              <a:ext uri="{FF2B5EF4-FFF2-40B4-BE49-F238E27FC236}">
                <a16:creationId xmlns:a16="http://schemas.microsoft.com/office/drawing/2014/main" xmlns="" id="{9840911E-C254-2ACE-CD3E-A7F9D4626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027" y="957915"/>
            <a:ext cx="2784014" cy="963119"/>
          </a:xfrm>
          <a:prstGeom prst="rect">
            <a:avLst/>
          </a:prstGeom>
        </p:spPr>
      </p:pic>
    </p:spTree>
    <p:extLst>
      <p:ext uri="{BB962C8B-B14F-4D97-AF65-F5344CB8AC3E}">
        <p14:creationId xmlns:p14="http://schemas.microsoft.com/office/powerpoint/2010/main" val="1318827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sp>
        <p:nvSpPr>
          <p:cNvPr id="5" name="Content Placeholder 4">
            <a:extLst>
              <a:ext uri="{FF2B5EF4-FFF2-40B4-BE49-F238E27FC236}">
                <a16:creationId xmlns:a16="http://schemas.microsoft.com/office/drawing/2014/main" xmlns="" id="{318D6086-0262-77C8-B832-192FD4A28EA7}"/>
              </a:ext>
            </a:extLst>
          </p:cNvPr>
          <p:cNvSpPr>
            <a:spLocks noGrp="1"/>
          </p:cNvSpPr>
          <p:nvPr>
            <p:ph idx="1"/>
          </p:nvPr>
        </p:nvSpPr>
        <p:spPr/>
        <p:txBody>
          <a:bodyPr/>
          <a:lstStyle/>
          <a:p>
            <a:r>
              <a:rPr lang="en-US" b="0" i="1" dirty="0" err="1">
                <a:effectLst/>
                <a:latin typeface="KaTeX_Math"/>
              </a:rPr>
              <a:t>P</a:t>
            </a:r>
            <a:r>
              <a:rPr lang="en-US" b="0" i="1" baseline="-25000" dirty="0" err="1">
                <a:effectLst/>
                <a:latin typeface="KaTeX_Math"/>
              </a:rPr>
              <a:t>r</a:t>
            </a:r>
            <a:r>
              <a:rPr lang="en-US" b="0" i="0" dirty="0">
                <a:effectLst/>
                <a:latin typeface="KaTeX_Main"/>
              </a:rPr>
              <a:t>​</a:t>
            </a:r>
            <a:r>
              <a:rPr lang="en-US" b="0" i="0" dirty="0">
                <a:effectLst/>
                <a:latin typeface="Söhne"/>
              </a:rPr>
              <a:t> - Received power</a:t>
            </a:r>
          </a:p>
          <a:p>
            <a:endParaRPr lang="en-US" dirty="0">
              <a:solidFill>
                <a:srgbClr val="374151"/>
              </a:solidFill>
              <a:latin typeface="Söhne"/>
            </a:endParaRPr>
          </a:p>
          <a:p>
            <a:r>
              <a:rPr lang="en-US" b="0" i="0" dirty="0">
                <a:solidFill>
                  <a:srgbClr val="374151"/>
                </a:solidFill>
                <a:effectLst/>
                <a:latin typeface="Söhne"/>
              </a:rPr>
              <a:t>This is the power of the radar signal after it has interacted with the atmosphere and targets and is received by the radar receiver</a:t>
            </a:r>
          </a:p>
          <a:p>
            <a:endParaRPr lang="en-US" dirty="0">
              <a:solidFill>
                <a:srgbClr val="374151"/>
              </a:solidFill>
              <a:latin typeface="Söhne"/>
            </a:endParaRPr>
          </a:p>
          <a:p>
            <a:r>
              <a:rPr lang="en-US" b="0" i="0" dirty="0">
                <a:solidFill>
                  <a:srgbClr val="374151"/>
                </a:solidFill>
                <a:effectLst/>
                <a:latin typeface="Söhne"/>
              </a:rPr>
              <a:t>Unit: Watts (W)</a:t>
            </a:r>
            <a:endParaRPr lang="x-none" dirty="0"/>
          </a:p>
        </p:txBody>
      </p:sp>
      <p:pic>
        <p:nvPicPr>
          <p:cNvPr id="2" name="Content Placeholder 6">
            <a:extLst>
              <a:ext uri="{FF2B5EF4-FFF2-40B4-BE49-F238E27FC236}">
                <a16:creationId xmlns:a16="http://schemas.microsoft.com/office/drawing/2014/main" xmlns="" id="{45D10715-91BF-D8F9-07D8-1A7388DED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027" y="957915"/>
            <a:ext cx="2784014" cy="963119"/>
          </a:xfrm>
          <a:prstGeom prst="rect">
            <a:avLst/>
          </a:prstGeom>
        </p:spPr>
      </p:pic>
    </p:spTree>
    <p:extLst>
      <p:ext uri="{BB962C8B-B14F-4D97-AF65-F5344CB8AC3E}">
        <p14:creationId xmlns:p14="http://schemas.microsoft.com/office/powerpoint/2010/main" val="1671852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7" y="849745"/>
            <a:ext cx="7660698" cy="584775"/>
          </a:xfrm>
          <a:prstGeom prst="rect">
            <a:avLst/>
          </a:prstGeom>
          <a:noFill/>
        </p:spPr>
        <p:txBody>
          <a:bodyPr wrap="square" rtlCol="0">
            <a:spAutoFit/>
          </a:bodyPr>
          <a:lstStyle/>
          <a:p>
            <a:r>
              <a:rPr lang="en-US" sz="3200" b="1" u="sng" dirty="0"/>
              <a:t>Historical Development of Weather RADAR</a:t>
            </a:r>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lstStyle/>
          <a:p>
            <a:r>
              <a:rPr lang="en-US" sz="2400" dirty="0"/>
              <a:t>World War II: </a:t>
            </a:r>
            <a:r>
              <a:rPr lang="en-US" sz="1800" dirty="0"/>
              <a:t>Was developed for military purposes during World War II, then noticed that radar could also detect precipitation in the atmosphere.</a:t>
            </a:r>
            <a:endParaRPr lang="en-US" sz="2400" dirty="0"/>
          </a:p>
          <a:p>
            <a:r>
              <a:rPr lang="en-US" sz="2400" dirty="0"/>
              <a:t>Weather RADAR</a:t>
            </a:r>
          </a:p>
          <a:p>
            <a:r>
              <a:rPr lang="en-US" sz="2400" dirty="0"/>
              <a:t>Doppler RADAR: </a:t>
            </a:r>
            <a:r>
              <a:rPr lang="en-US" sz="1800" dirty="0"/>
              <a:t>Allows meteorologists to measure the speed and direction of precipitation particles.</a:t>
            </a:r>
          </a:p>
          <a:p>
            <a:r>
              <a:rPr lang="en-US" sz="2400" dirty="0"/>
              <a:t>Dual Polarization RADAR: </a:t>
            </a:r>
            <a:r>
              <a:rPr lang="en-US" sz="1800" dirty="0"/>
              <a:t>This technology provides more detailed information about the size and shape of precipitation particles, enhancing the accuracy of precipitation type identification.</a:t>
            </a:r>
          </a:p>
          <a:p>
            <a:r>
              <a:rPr lang="en-US" sz="2400" dirty="0"/>
              <a:t>Advancements in RADAR Technology: </a:t>
            </a:r>
            <a:r>
              <a:rPr lang="en-US" sz="1800" dirty="0"/>
              <a:t>Improvements in radar resolution, computer processing capabilities, and data visualization.</a:t>
            </a:r>
            <a:endParaRPr lang="en-US" dirty="0"/>
          </a:p>
        </p:txBody>
      </p:sp>
    </p:spTree>
    <p:extLst>
      <p:ext uri="{BB962C8B-B14F-4D97-AF65-F5344CB8AC3E}">
        <p14:creationId xmlns:p14="http://schemas.microsoft.com/office/powerpoint/2010/main" val="2217469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fontScale="70000" lnSpcReduction="20000"/>
          </a:bodyPr>
          <a:lstStyle/>
          <a:p>
            <a:r>
              <a:rPr lang="en-US" b="0" dirty="0">
                <a:effectLst/>
                <a:latin typeface="KaTeX_Math"/>
              </a:rPr>
              <a:t>P</a:t>
            </a:r>
            <a:r>
              <a:rPr lang="en-US" b="0" baseline="-25000" dirty="0">
                <a:effectLst/>
                <a:latin typeface="KaTeX_Math"/>
              </a:rPr>
              <a:t>t</a:t>
            </a:r>
            <a:r>
              <a:rPr lang="en-US" b="0" baseline="-25000" dirty="0">
                <a:effectLst/>
                <a:latin typeface="KaTeX_Main"/>
              </a:rPr>
              <a:t>​</a:t>
            </a:r>
            <a:r>
              <a:rPr lang="en-US" b="0" dirty="0">
                <a:effectLst/>
                <a:latin typeface="Söhne"/>
              </a:rPr>
              <a:t> - Transmitted power (Watts)</a:t>
            </a:r>
          </a:p>
          <a:p>
            <a:endParaRPr lang="en-US" b="0" dirty="0">
              <a:effectLst/>
              <a:latin typeface="Söhne"/>
            </a:endParaRPr>
          </a:p>
          <a:p>
            <a:r>
              <a:rPr lang="en-US" b="0" dirty="0">
                <a:effectLst/>
                <a:latin typeface="KaTeX_Math"/>
              </a:rPr>
              <a:t>G</a:t>
            </a:r>
            <a:r>
              <a:rPr lang="en-US" b="0" dirty="0">
                <a:effectLst/>
                <a:latin typeface="Söhne"/>
              </a:rPr>
              <a:t> - Antenna gain</a:t>
            </a:r>
          </a:p>
          <a:p>
            <a:endParaRPr lang="en-US" b="0" dirty="0">
              <a:effectLst/>
              <a:latin typeface="Söhne"/>
            </a:endParaRPr>
          </a:p>
          <a:p>
            <a:r>
              <a:rPr lang="el-GR" b="0" dirty="0">
                <a:effectLst/>
                <a:latin typeface="KaTeX_Math"/>
              </a:rPr>
              <a:t>λ</a:t>
            </a:r>
            <a:r>
              <a:rPr lang="el-GR" b="0" dirty="0">
                <a:effectLst/>
                <a:latin typeface="Söhne"/>
              </a:rPr>
              <a:t> - </a:t>
            </a:r>
            <a:r>
              <a:rPr lang="en-US" b="0" dirty="0">
                <a:effectLst/>
                <a:latin typeface="Söhne"/>
              </a:rPr>
              <a:t>Wavelength of the radar signal (meters)</a:t>
            </a:r>
          </a:p>
          <a:p>
            <a:endParaRPr lang="en-US" b="0" dirty="0">
              <a:effectLst/>
              <a:latin typeface="Söhne"/>
            </a:endParaRPr>
          </a:p>
          <a:p>
            <a:r>
              <a:rPr lang="el-GR" b="0" dirty="0">
                <a:effectLst/>
                <a:latin typeface="KaTeX_Math"/>
              </a:rPr>
              <a:t>σ</a:t>
            </a:r>
            <a:r>
              <a:rPr lang="el-GR" b="0" dirty="0">
                <a:effectLst/>
                <a:latin typeface="Söhne"/>
              </a:rPr>
              <a:t> - </a:t>
            </a:r>
            <a:r>
              <a:rPr lang="en-US" b="0" dirty="0">
                <a:effectLst/>
                <a:latin typeface="Söhne"/>
              </a:rPr>
              <a:t>Radar Cross Section (meters squared)</a:t>
            </a:r>
          </a:p>
          <a:p>
            <a:endParaRPr lang="en-US" b="0" dirty="0">
              <a:effectLst/>
              <a:latin typeface="Söhne"/>
            </a:endParaRPr>
          </a:p>
          <a:p>
            <a:r>
              <a:rPr lang="en-US" b="0" dirty="0">
                <a:effectLst/>
                <a:latin typeface="KaTeX_Math"/>
              </a:rPr>
              <a:t>R</a:t>
            </a:r>
            <a:r>
              <a:rPr lang="en-US" b="0" dirty="0">
                <a:effectLst/>
                <a:latin typeface="Söhne"/>
              </a:rPr>
              <a:t> - Distance from the radar to the target (meters)</a:t>
            </a:r>
          </a:p>
          <a:p>
            <a:endParaRPr lang="en-US" b="0" dirty="0">
              <a:effectLst/>
              <a:latin typeface="Söhne"/>
            </a:endParaRPr>
          </a:p>
          <a:p>
            <a:r>
              <a:rPr lang="en-US" b="0" dirty="0" err="1">
                <a:effectLst/>
                <a:latin typeface="KaTeX_Math"/>
              </a:rPr>
              <a:t>P</a:t>
            </a:r>
            <a:r>
              <a:rPr lang="en-US" b="0" baseline="-25000" dirty="0" err="1">
                <a:effectLst/>
                <a:latin typeface="KaTeX_Math"/>
              </a:rPr>
              <a:t>r</a:t>
            </a:r>
            <a:r>
              <a:rPr lang="en-US" b="0" dirty="0">
                <a:effectLst/>
                <a:latin typeface="KaTeX_Main"/>
              </a:rPr>
              <a:t>​</a:t>
            </a:r>
            <a:r>
              <a:rPr lang="en-US" b="0" dirty="0">
                <a:effectLst/>
                <a:latin typeface="Söhne"/>
              </a:rPr>
              <a:t> - Received power (Watts)</a:t>
            </a:r>
          </a:p>
          <a:p>
            <a:endParaRPr lang="en-US" b="0" dirty="0">
              <a:effectLst/>
              <a:latin typeface="Söhne"/>
            </a:endParaRPr>
          </a:p>
        </p:txBody>
      </p:sp>
      <p:pic>
        <p:nvPicPr>
          <p:cNvPr id="2" name="Content Placeholder 6">
            <a:extLst>
              <a:ext uri="{FF2B5EF4-FFF2-40B4-BE49-F238E27FC236}">
                <a16:creationId xmlns:a16="http://schemas.microsoft.com/office/drawing/2014/main" xmlns="" id="{351AA79B-C7A8-3FB9-20C4-98E9BFADE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027" y="957915"/>
            <a:ext cx="2784014" cy="963119"/>
          </a:xfrm>
          <a:prstGeom prst="rect">
            <a:avLst/>
          </a:prstGeom>
        </p:spPr>
      </p:pic>
    </p:spTree>
    <p:extLst>
      <p:ext uri="{BB962C8B-B14F-4D97-AF65-F5344CB8AC3E}">
        <p14:creationId xmlns:p14="http://schemas.microsoft.com/office/powerpoint/2010/main" val="3292067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Equation</a:t>
            </a:r>
            <a:endParaRPr lang="en-US" sz="5400" b="1" u="sng" dirty="0"/>
          </a:p>
        </p:txBody>
      </p:sp>
      <p:pic>
        <p:nvPicPr>
          <p:cNvPr id="7" name="Content Placeholder 6">
            <a:extLst>
              <a:ext uri="{FF2B5EF4-FFF2-40B4-BE49-F238E27FC236}">
                <a16:creationId xmlns:a16="http://schemas.microsoft.com/office/drawing/2014/main" xmlns="" id="{B67B2BCB-4ED3-E9D2-8A58-B81BAAF5DA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3490" y="2244552"/>
            <a:ext cx="5885019" cy="2035899"/>
          </a:xfrm>
        </p:spPr>
      </p:pic>
    </p:spTree>
    <p:extLst>
      <p:ext uri="{BB962C8B-B14F-4D97-AF65-F5344CB8AC3E}">
        <p14:creationId xmlns:p14="http://schemas.microsoft.com/office/powerpoint/2010/main" val="1355509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u="sng" dirty="0"/>
              <a:t>RADAR Reflectivity</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fontScale="92500" lnSpcReduction="10000"/>
          </a:bodyPr>
          <a:lstStyle/>
          <a:p>
            <a:r>
              <a:rPr lang="en-US" b="0" i="0" dirty="0">
                <a:solidFill>
                  <a:srgbClr val="374151"/>
                </a:solidFill>
                <a:effectLst/>
                <a:latin typeface="Söhne"/>
              </a:rPr>
              <a:t>Radar reflectivity is a measure of how well a target reflects radar waves. </a:t>
            </a:r>
          </a:p>
          <a:p>
            <a:endParaRPr lang="en-US" dirty="0">
              <a:solidFill>
                <a:srgbClr val="374151"/>
              </a:solidFill>
              <a:latin typeface="Söhne"/>
            </a:endParaRPr>
          </a:p>
          <a:p>
            <a:r>
              <a:rPr lang="en-US" b="0" i="0" dirty="0">
                <a:solidFill>
                  <a:srgbClr val="374151"/>
                </a:solidFill>
                <a:effectLst/>
                <a:latin typeface="Söhne"/>
              </a:rPr>
              <a:t>When radar beams encounter precipitation particles in the atmosphere, such as raindrops or snowflakes, some of the radar energy is scattered back towards the radar site</a:t>
            </a:r>
          </a:p>
          <a:p>
            <a:endParaRPr lang="en-US" dirty="0">
              <a:solidFill>
                <a:srgbClr val="374151"/>
              </a:solidFill>
              <a:latin typeface="Söhne"/>
            </a:endParaRPr>
          </a:p>
          <a:p>
            <a:r>
              <a:rPr lang="en-US" b="0" i="0" dirty="0">
                <a:solidFill>
                  <a:srgbClr val="374151"/>
                </a:solidFill>
                <a:effectLst/>
                <a:latin typeface="Söhne"/>
              </a:rPr>
              <a:t>The amount of energy returned, or reflected, is measured and represented as reflectivity.</a:t>
            </a:r>
            <a:endParaRPr lang="x-none" dirty="0"/>
          </a:p>
        </p:txBody>
      </p:sp>
    </p:spTree>
    <p:extLst>
      <p:ext uri="{BB962C8B-B14F-4D97-AF65-F5344CB8AC3E}">
        <p14:creationId xmlns:p14="http://schemas.microsoft.com/office/powerpoint/2010/main" val="1231894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Reflectivity Scale</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lnSpcReduction="10000"/>
          </a:bodyPr>
          <a:lstStyle/>
          <a:p>
            <a:r>
              <a:rPr lang="en-US" b="0" i="0" dirty="0">
                <a:solidFill>
                  <a:srgbClr val="374151"/>
                </a:solidFill>
                <a:effectLst/>
                <a:latin typeface="Söhne"/>
              </a:rPr>
              <a:t>Reflectivity is typically measured in decibels of Z (</a:t>
            </a:r>
            <a:r>
              <a:rPr lang="en-US" b="0" i="0" dirty="0" err="1">
                <a:solidFill>
                  <a:srgbClr val="374151"/>
                </a:solidFill>
                <a:effectLst/>
                <a:latin typeface="Söhne"/>
              </a:rPr>
              <a:t>dBZ</a:t>
            </a:r>
            <a:r>
              <a:rPr lang="en-US" b="0" i="0" dirty="0">
                <a:solidFill>
                  <a:srgbClr val="374151"/>
                </a:solidFill>
                <a:effectLst/>
                <a:latin typeface="Söhne"/>
              </a:rPr>
              <a:t>)</a:t>
            </a:r>
          </a:p>
          <a:p>
            <a:endParaRPr lang="en-US" dirty="0">
              <a:solidFill>
                <a:srgbClr val="374151"/>
              </a:solidFill>
              <a:latin typeface="Söhne"/>
            </a:endParaRPr>
          </a:p>
          <a:p>
            <a:r>
              <a:rPr lang="en-US" b="0" i="0" dirty="0">
                <a:solidFill>
                  <a:srgbClr val="374151"/>
                </a:solidFill>
                <a:effectLst/>
                <a:latin typeface="Söhne"/>
              </a:rPr>
              <a:t>The reflectivity scale is logarithmic, and higher </a:t>
            </a:r>
            <a:r>
              <a:rPr lang="en-US" b="0" i="0" dirty="0" err="1">
                <a:solidFill>
                  <a:srgbClr val="374151"/>
                </a:solidFill>
                <a:effectLst/>
                <a:latin typeface="Söhne"/>
              </a:rPr>
              <a:t>dBZ</a:t>
            </a:r>
            <a:r>
              <a:rPr lang="en-US" b="0" i="0" dirty="0">
                <a:solidFill>
                  <a:srgbClr val="374151"/>
                </a:solidFill>
                <a:effectLst/>
                <a:latin typeface="Söhne"/>
              </a:rPr>
              <a:t> values correspond to larger and more reflective precipitation particles</a:t>
            </a:r>
          </a:p>
          <a:p>
            <a:endParaRPr lang="en-US" dirty="0">
              <a:solidFill>
                <a:srgbClr val="374151"/>
              </a:solidFill>
              <a:latin typeface="Söhne"/>
            </a:endParaRPr>
          </a:p>
          <a:p>
            <a:endParaRPr lang="en-US" dirty="0">
              <a:solidFill>
                <a:srgbClr val="374151"/>
              </a:solidFill>
              <a:latin typeface="Söhne"/>
            </a:endParaRPr>
          </a:p>
          <a:p>
            <a:endParaRPr lang="x-none" dirty="0"/>
          </a:p>
          <a:p>
            <a:r>
              <a:rPr lang="x-none" dirty="0"/>
              <a:t>Signal varies with 6th power of raindrop diameter</a:t>
            </a:r>
          </a:p>
        </p:txBody>
      </p:sp>
      <p:pic>
        <p:nvPicPr>
          <p:cNvPr id="5" name="Picture 4">
            <a:extLst>
              <a:ext uri="{FF2B5EF4-FFF2-40B4-BE49-F238E27FC236}">
                <a16:creationId xmlns:a16="http://schemas.microsoft.com/office/drawing/2014/main" xmlns="" id="{434B0F6F-981E-6A4A-528C-F5DCA3709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051" y="4011059"/>
            <a:ext cx="2616200" cy="838200"/>
          </a:xfrm>
          <a:prstGeom prst="rect">
            <a:avLst/>
          </a:prstGeom>
        </p:spPr>
      </p:pic>
    </p:spTree>
    <p:extLst>
      <p:ext uri="{BB962C8B-B14F-4D97-AF65-F5344CB8AC3E}">
        <p14:creationId xmlns:p14="http://schemas.microsoft.com/office/powerpoint/2010/main" val="4022203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Interpretation of Reflectivity</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lnSpcReduction="10000"/>
          </a:bodyPr>
          <a:lstStyle/>
          <a:p>
            <a:pPr algn="l">
              <a:buFont typeface="Arial" panose="020B0604020202020204" pitchFamily="34" charset="0"/>
              <a:buChar char="•"/>
            </a:pPr>
            <a:r>
              <a:rPr lang="en-US" b="1" i="0" dirty="0">
                <a:effectLst/>
                <a:latin typeface="Söhne"/>
              </a:rPr>
              <a:t>Light precipitation:</a:t>
            </a:r>
            <a:r>
              <a:rPr lang="en-US" b="0" i="0" dirty="0">
                <a:effectLst/>
                <a:latin typeface="Söhne"/>
              </a:rPr>
              <a:t> </a:t>
            </a:r>
            <a:r>
              <a:rPr lang="en-US" b="0" i="0" dirty="0">
                <a:solidFill>
                  <a:srgbClr val="374151"/>
                </a:solidFill>
                <a:effectLst/>
                <a:latin typeface="Söhne"/>
              </a:rPr>
              <a:t>Reflectivity values below 20 </a:t>
            </a:r>
            <a:r>
              <a:rPr lang="en-US" b="0" i="0" dirty="0" err="1">
                <a:solidFill>
                  <a:srgbClr val="374151"/>
                </a:solidFill>
                <a:effectLst/>
                <a:latin typeface="Söhne"/>
              </a:rPr>
              <a:t>dBZ</a:t>
            </a:r>
            <a:r>
              <a:rPr lang="en-US" b="0" i="0" dirty="0">
                <a:solidFill>
                  <a:srgbClr val="374151"/>
                </a:solidFill>
                <a:effectLst/>
                <a:latin typeface="Söhne"/>
              </a:rPr>
              <a:t> usually indicate light rain, drizzle, or light snow.</a:t>
            </a: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r>
              <a:rPr lang="en-US" b="1" i="0" dirty="0">
                <a:effectLst/>
                <a:latin typeface="Söhne"/>
              </a:rPr>
              <a:t>Moderate precipitation:</a:t>
            </a:r>
            <a:r>
              <a:rPr lang="en-US" b="0" i="0" dirty="0">
                <a:effectLst/>
                <a:latin typeface="Söhne"/>
              </a:rPr>
              <a:t> </a:t>
            </a:r>
            <a:r>
              <a:rPr lang="en-US" b="0" i="0" dirty="0">
                <a:solidFill>
                  <a:srgbClr val="374151"/>
                </a:solidFill>
                <a:effectLst/>
                <a:latin typeface="Söhne"/>
              </a:rPr>
              <a:t>Reflectivity values between 20 and 40 </a:t>
            </a:r>
            <a:r>
              <a:rPr lang="en-US" b="0" i="0" dirty="0" err="1">
                <a:solidFill>
                  <a:srgbClr val="374151"/>
                </a:solidFill>
                <a:effectLst/>
                <a:latin typeface="Söhne"/>
              </a:rPr>
              <a:t>dBZ</a:t>
            </a:r>
            <a:r>
              <a:rPr lang="en-US" b="0" i="0" dirty="0">
                <a:solidFill>
                  <a:srgbClr val="374151"/>
                </a:solidFill>
                <a:effectLst/>
                <a:latin typeface="Söhne"/>
              </a:rPr>
              <a:t> suggest moderate rain or snowfall.</a:t>
            </a: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r>
              <a:rPr lang="en-US" b="1" i="0" dirty="0">
                <a:effectLst/>
                <a:latin typeface="Söhne"/>
              </a:rPr>
              <a:t>Heavy precipitation:</a:t>
            </a:r>
            <a:r>
              <a:rPr lang="en-US" b="0" i="0" dirty="0">
                <a:effectLst/>
                <a:latin typeface="Söhne"/>
              </a:rPr>
              <a:t> </a:t>
            </a:r>
            <a:r>
              <a:rPr lang="en-US" b="0" i="0" dirty="0">
                <a:solidFill>
                  <a:srgbClr val="374151"/>
                </a:solidFill>
                <a:effectLst/>
                <a:latin typeface="Söhne"/>
              </a:rPr>
              <a:t>Reflectivity values above 40 </a:t>
            </a:r>
            <a:r>
              <a:rPr lang="en-US" b="0" i="0" dirty="0" err="1">
                <a:solidFill>
                  <a:srgbClr val="374151"/>
                </a:solidFill>
                <a:effectLst/>
                <a:latin typeface="Söhne"/>
              </a:rPr>
              <a:t>dBZ</a:t>
            </a:r>
            <a:r>
              <a:rPr lang="en-US" b="0" i="0" dirty="0">
                <a:solidFill>
                  <a:srgbClr val="374151"/>
                </a:solidFill>
                <a:effectLst/>
                <a:latin typeface="Söhne"/>
              </a:rPr>
              <a:t> often indicate heavy rain or intense snow.</a:t>
            </a:r>
            <a:endParaRPr lang="en-US" dirty="0">
              <a:solidFill>
                <a:srgbClr val="374151"/>
              </a:solidFill>
              <a:latin typeface="Söhne"/>
            </a:endParaRPr>
          </a:p>
          <a:p>
            <a:pPr algn="l">
              <a:buFont typeface="Arial" panose="020B0604020202020204" pitchFamily="34" charset="0"/>
              <a:buChar char="•"/>
            </a:pPr>
            <a:endParaRPr lang="en-US" b="0" i="0" dirty="0">
              <a:solidFill>
                <a:srgbClr val="374151"/>
              </a:solidFill>
              <a:effectLst/>
              <a:latin typeface="Söhne"/>
            </a:endParaRPr>
          </a:p>
        </p:txBody>
      </p:sp>
    </p:spTree>
    <p:extLst>
      <p:ext uri="{BB962C8B-B14F-4D97-AF65-F5344CB8AC3E}">
        <p14:creationId xmlns:p14="http://schemas.microsoft.com/office/powerpoint/2010/main" val="81643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Interpretation of Reflectivity</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lnSpcReduction="10000"/>
          </a:bodyPr>
          <a:lstStyle/>
          <a:p>
            <a:pPr algn="l">
              <a:buFont typeface="Arial" panose="020B0604020202020204" pitchFamily="34" charset="0"/>
              <a:buChar char="•"/>
            </a:pPr>
            <a:r>
              <a:rPr lang="en-US" b="1" i="0" dirty="0">
                <a:effectLst/>
                <a:latin typeface="Söhne"/>
              </a:rPr>
              <a:t>Light precipitation:</a:t>
            </a:r>
            <a:r>
              <a:rPr lang="en-US" b="0" i="0" dirty="0">
                <a:effectLst/>
                <a:latin typeface="Söhne"/>
              </a:rPr>
              <a:t> </a:t>
            </a:r>
            <a:r>
              <a:rPr lang="en-US" b="0" i="0" dirty="0">
                <a:solidFill>
                  <a:srgbClr val="374151"/>
                </a:solidFill>
                <a:effectLst/>
                <a:latin typeface="Söhne"/>
              </a:rPr>
              <a:t>Reflectivity values below 20 </a:t>
            </a:r>
            <a:r>
              <a:rPr lang="en-US" b="0" i="0" dirty="0" err="1">
                <a:solidFill>
                  <a:srgbClr val="374151"/>
                </a:solidFill>
                <a:effectLst/>
                <a:latin typeface="Söhne"/>
              </a:rPr>
              <a:t>dBZ</a:t>
            </a:r>
            <a:r>
              <a:rPr lang="en-US" b="0" i="0" dirty="0">
                <a:solidFill>
                  <a:srgbClr val="374151"/>
                </a:solidFill>
                <a:effectLst/>
                <a:latin typeface="Söhne"/>
              </a:rPr>
              <a:t> usually indicate light rain, drizzle, or light snow.</a:t>
            </a: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r>
              <a:rPr lang="en-US" b="1" i="0" dirty="0">
                <a:effectLst/>
                <a:latin typeface="Söhne"/>
              </a:rPr>
              <a:t>Moderate precipitation:</a:t>
            </a:r>
            <a:r>
              <a:rPr lang="en-US" b="0" i="0" dirty="0">
                <a:effectLst/>
                <a:latin typeface="Söhne"/>
              </a:rPr>
              <a:t> </a:t>
            </a:r>
            <a:r>
              <a:rPr lang="en-US" b="0" i="0" dirty="0">
                <a:solidFill>
                  <a:srgbClr val="374151"/>
                </a:solidFill>
                <a:effectLst/>
                <a:latin typeface="Söhne"/>
              </a:rPr>
              <a:t>Reflectivity values between 20 and 40 </a:t>
            </a:r>
            <a:r>
              <a:rPr lang="en-US" b="0" i="0" dirty="0" err="1">
                <a:solidFill>
                  <a:srgbClr val="374151"/>
                </a:solidFill>
                <a:effectLst/>
                <a:latin typeface="Söhne"/>
              </a:rPr>
              <a:t>dBZ</a:t>
            </a:r>
            <a:r>
              <a:rPr lang="en-US" b="0" i="0" dirty="0">
                <a:solidFill>
                  <a:srgbClr val="374151"/>
                </a:solidFill>
                <a:effectLst/>
                <a:latin typeface="Söhne"/>
              </a:rPr>
              <a:t> suggest moderate rain or snowfall.</a:t>
            </a: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r>
              <a:rPr lang="en-US" b="1" i="0" dirty="0">
                <a:effectLst/>
                <a:latin typeface="Söhne"/>
              </a:rPr>
              <a:t>Heavy precipitation:</a:t>
            </a:r>
            <a:r>
              <a:rPr lang="en-US" b="0" i="0" dirty="0">
                <a:effectLst/>
                <a:latin typeface="Söhne"/>
              </a:rPr>
              <a:t> </a:t>
            </a:r>
            <a:r>
              <a:rPr lang="en-US" b="0" i="0" dirty="0">
                <a:solidFill>
                  <a:srgbClr val="374151"/>
                </a:solidFill>
                <a:effectLst/>
                <a:latin typeface="Söhne"/>
              </a:rPr>
              <a:t>Reflectivity values above 40 </a:t>
            </a:r>
            <a:r>
              <a:rPr lang="en-US" b="0" i="0" dirty="0" err="1">
                <a:solidFill>
                  <a:srgbClr val="374151"/>
                </a:solidFill>
                <a:effectLst/>
                <a:latin typeface="Söhne"/>
              </a:rPr>
              <a:t>dBZ</a:t>
            </a:r>
            <a:r>
              <a:rPr lang="en-US" b="0" i="0" dirty="0">
                <a:solidFill>
                  <a:srgbClr val="374151"/>
                </a:solidFill>
                <a:effectLst/>
                <a:latin typeface="Söhne"/>
              </a:rPr>
              <a:t> often indicate heavy rain or intense snow.</a:t>
            </a:r>
            <a:endParaRPr lang="en-US" dirty="0">
              <a:solidFill>
                <a:srgbClr val="374151"/>
              </a:solidFill>
              <a:latin typeface="Söhne"/>
            </a:endParaRPr>
          </a:p>
          <a:p>
            <a:pPr algn="l">
              <a:buFont typeface="Arial" panose="020B0604020202020204" pitchFamily="34" charset="0"/>
              <a:buChar char="•"/>
            </a:pPr>
            <a:endParaRPr lang="en-US" b="0" i="0" dirty="0">
              <a:solidFill>
                <a:srgbClr val="374151"/>
              </a:solidFill>
              <a:effectLst/>
              <a:latin typeface="Söhne"/>
            </a:endParaRPr>
          </a:p>
        </p:txBody>
      </p:sp>
    </p:spTree>
    <p:extLst>
      <p:ext uri="{BB962C8B-B14F-4D97-AF65-F5344CB8AC3E}">
        <p14:creationId xmlns:p14="http://schemas.microsoft.com/office/powerpoint/2010/main" val="375182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RADAR to Rainfall</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dirty="0">
              <a:solidFill>
                <a:srgbClr val="374151"/>
              </a:solidFill>
              <a:latin typeface="Söhne"/>
            </a:endParaRP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dirty="0">
              <a:solidFill>
                <a:srgbClr val="374151"/>
              </a:solidFill>
              <a:latin typeface="Söhne"/>
            </a:endParaRPr>
          </a:p>
          <a:p>
            <a:pPr algn="l">
              <a:buFont typeface="Arial" panose="020B0604020202020204" pitchFamily="34" charset="0"/>
              <a:buChar char="•"/>
            </a:pPr>
            <a:r>
              <a:rPr lang="en-US" dirty="0">
                <a:solidFill>
                  <a:srgbClr val="374151"/>
                </a:solidFill>
                <a:latin typeface="Söhne"/>
              </a:rPr>
              <a:t>R = Rainfall Rate</a:t>
            </a:r>
          </a:p>
          <a:p>
            <a:pPr algn="l">
              <a:buFont typeface="Arial" panose="020B0604020202020204" pitchFamily="34" charset="0"/>
              <a:buChar char="•"/>
            </a:pPr>
            <a:endParaRPr lang="en-US" b="0" i="0" dirty="0">
              <a:solidFill>
                <a:srgbClr val="374151"/>
              </a:solidFill>
              <a:effectLst/>
              <a:latin typeface="Söhne"/>
            </a:endParaRPr>
          </a:p>
          <a:p>
            <a:pPr marL="0" indent="0" algn="l">
              <a:buNone/>
            </a:pPr>
            <a:r>
              <a:rPr lang="en-US" b="0" i="0" dirty="0">
                <a:solidFill>
                  <a:srgbClr val="374151"/>
                </a:solidFill>
                <a:effectLst/>
                <a:latin typeface="Söhne"/>
              </a:rPr>
              <a:t>A and b are empiri</a:t>
            </a:r>
            <a:r>
              <a:rPr lang="en-US" dirty="0">
                <a:solidFill>
                  <a:srgbClr val="374151"/>
                </a:solidFill>
                <a:latin typeface="Söhne"/>
              </a:rPr>
              <a:t>cal constants</a:t>
            </a:r>
            <a:endParaRPr lang="en-US" b="0" i="0" dirty="0">
              <a:solidFill>
                <a:srgbClr val="374151"/>
              </a:solidFill>
              <a:effectLst/>
              <a:latin typeface="Söhne"/>
            </a:endParaRPr>
          </a:p>
        </p:txBody>
      </p:sp>
      <p:pic>
        <p:nvPicPr>
          <p:cNvPr id="5" name="Picture 4">
            <a:extLst>
              <a:ext uri="{FF2B5EF4-FFF2-40B4-BE49-F238E27FC236}">
                <a16:creationId xmlns:a16="http://schemas.microsoft.com/office/drawing/2014/main" xmlns="" id="{01EF39FA-BF04-17FC-175C-F7D60074C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633" y="1825625"/>
            <a:ext cx="4305300" cy="990600"/>
          </a:xfrm>
          <a:prstGeom prst="rect">
            <a:avLst/>
          </a:prstGeom>
        </p:spPr>
      </p:pic>
    </p:spTree>
    <p:extLst>
      <p:ext uri="{BB962C8B-B14F-4D97-AF65-F5344CB8AC3E}">
        <p14:creationId xmlns:p14="http://schemas.microsoft.com/office/powerpoint/2010/main" val="4260956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RADAR to Rainfall</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dirty="0">
              <a:solidFill>
                <a:srgbClr val="374151"/>
              </a:solidFill>
              <a:latin typeface="Söhne"/>
            </a:endParaRP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dirty="0">
              <a:solidFill>
                <a:srgbClr val="374151"/>
              </a:solidFill>
              <a:latin typeface="Söhne"/>
            </a:endParaRPr>
          </a:p>
          <a:p>
            <a:pPr algn="l">
              <a:buFont typeface="Arial" panose="020B0604020202020204" pitchFamily="34" charset="0"/>
              <a:buChar char="•"/>
            </a:pPr>
            <a:r>
              <a:rPr lang="en-US" dirty="0">
                <a:solidFill>
                  <a:srgbClr val="374151"/>
                </a:solidFill>
                <a:latin typeface="Söhne"/>
              </a:rPr>
              <a:t>R = Rainfall Rate</a:t>
            </a:r>
          </a:p>
          <a:p>
            <a:pPr algn="l">
              <a:buFont typeface="Arial" panose="020B0604020202020204" pitchFamily="34" charset="0"/>
              <a:buChar char="•"/>
            </a:pPr>
            <a:endParaRPr lang="en-US" b="0" i="0" dirty="0">
              <a:solidFill>
                <a:srgbClr val="374151"/>
              </a:solidFill>
              <a:effectLst/>
              <a:latin typeface="Söhne"/>
            </a:endParaRPr>
          </a:p>
          <a:p>
            <a:pPr marL="0" indent="0" algn="l">
              <a:buNone/>
            </a:pPr>
            <a:r>
              <a:rPr lang="en-US" b="0" i="0" dirty="0">
                <a:solidFill>
                  <a:srgbClr val="374151"/>
                </a:solidFill>
                <a:effectLst/>
                <a:latin typeface="Söhne"/>
              </a:rPr>
              <a:t>A and b are empiri</a:t>
            </a:r>
            <a:r>
              <a:rPr lang="en-US" dirty="0">
                <a:solidFill>
                  <a:srgbClr val="374151"/>
                </a:solidFill>
                <a:latin typeface="Söhne"/>
              </a:rPr>
              <a:t>cal constants</a:t>
            </a:r>
            <a:endParaRPr lang="en-US" b="0" i="0" dirty="0">
              <a:solidFill>
                <a:srgbClr val="374151"/>
              </a:solidFill>
              <a:effectLst/>
              <a:latin typeface="Söhne"/>
            </a:endParaRPr>
          </a:p>
        </p:txBody>
      </p:sp>
      <p:pic>
        <p:nvPicPr>
          <p:cNvPr id="5" name="Picture 4">
            <a:extLst>
              <a:ext uri="{FF2B5EF4-FFF2-40B4-BE49-F238E27FC236}">
                <a16:creationId xmlns:a16="http://schemas.microsoft.com/office/drawing/2014/main" xmlns="" id="{01EF39FA-BF04-17FC-175C-F7D60074C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633" y="1825625"/>
            <a:ext cx="4305300" cy="990600"/>
          </a:xfrm>
          <a:prstGeom prst="rect">
            <a:avLst/>
          </a:prstGeom>
        </p:spPr>
      </p:pic>
      <p:pic>
        <p:nvPicPr>
          <p:cNvPr id="2" name="Picture 1">
            <a:extLst>
              <a:ext uri="{FF2B5EF4-FFF2-40B4-BE49-F238E27FC236}">
                <a16:creationId xmlns:a16="http://schemas.microsoft.com/office/drawing/2014/main" xmlns="" id="{F6E2C6F1-4C26-BC4E-CA6B-10D66F98DD86}"/>
              </a:ext>
            </a:extLst>
          </p:cNvPr>
          <p:cNvPicPr>
            <a:picLocks noChangeAspect="1"/>
          </p:cNvPicPr>
          <p:nvPr/>
        </p:nvPicPr>
        <p:blipFill>
          <a:blip r:embed="rId3"/>
          <a:stretch>
            <a:fillRect/>
          </a:stretch>
        </p:blipFill>
        <p:spPr>
          <a:xfrm>
            <a:off x="2674883" y="1203688"/>
            <a:ext cx="6400800" cy="4162425"/>
          </a:xfrm>
          <a:prstGeom prst="rect">
            <a:avLst/>
          </a:prstGeom>
        </p:spPr>
      </p:pic>
    </p:spTree>
    <p:extLst>
      <p:ext uri="{BB962C8B-B14F-4D97-AF65-F5344CB8AC3E}">
        <p14:creationId xmlns:p14="http://schemas.microsoft.com/office/powerpoint/2010/main" val="3979223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RADAR Limitations</a:t>
            </a:r>
            <a:endParaRPr lang="en-US" sz="5400" b="1" u="sng" dirty="0"/>
          </a:p>
        </p:txBody>
      </p:sp>
      <p:sp>
        <p:nvSpPr>
          <p:cNvPr id="8" name="Content Placeholder 7">
            <a:extLst>
              <a:ext uri="{FF2B5EF4-FFF2-40B4-BE49-F238E27FC236}">
                <a16:creationId xmlns:a16="http://schemas.microsoft.com/office/drawing/2014/main" xmlns="" id="{2C837D2C-60D2-3B09-3FB7-12BFD36E8F27}"/>
              </a:ext>
            </a:extLst>
          </p:cNvPr>
          <p:cNvSpPr>
            <a:spLocks noGrp="1"/>
          </p:cNvSpPr>
          <p:nvPr>
            <p:ph idx="1"/>
          </p:nvPr>
        </p:nvSpPr>
        <p:spPr/>
        <p:txBody>
          <a:bodyPr>
            <a:normAutofit/>
          </a:bodyPr>
          <a:lstStyle/>
          <a:p>
            <a:pPr algn="l">
              <a:buFont typeface="+mj-lt"/>
              <a:buAutoNum type="arabicPeriod"/>
            </a:pPr>
            <a:r>
              <a:rPr lang="en-US" b="1" i="0" dirty="0">
                <a:solidFill>
                  <a:srgbClr val="374151"/>
                </a:solidFill>
                <a:effectLst/>
                <a:latin typeface="Söhne"/>
              </a:rPr>
              <a:t>Range Limitations</a:t>
            </a:r>
          </a:p>
          <a:p>
            <a:pPr algn="l">
              <a:buFont typeface="+mj-lt"/>
              <a:buAutoNum type="arabicPeriod"/>
            </a:pPr>
            <a:r>
              <a:rPr lang="en-US" b="1" i="0" dirty="0">
                <a:solidFill>
                  <a:srgbClr val="374151"/>
                </a:solidFill>
                <a:effectLst/>
                <a:latin typeface="Söhne"/>
              </a:rPr>
              <a:t>Resolution</a:t>
            </a:r>
          </a:p>
          <a:p>
            <a:pPr algn="l">
              <a:buFont typeface="+mj-lt"/>
              <a:buAutoNum type="arabicPeriod"/>
            </a:pPr>
            <a:r>
              <a:rPr lang="en-US" b="1" i="0" dirty="0">
                <a:solidFill>
                  <a:srgbClr val="374151"/>
                </a:solidFill>
                <a:effectLst/>
                <a:latin typeface="Söhne"/>
              </a:rPr>
              <a:t>Clutter</a:t>
            </a:r>
          </a:p>
          <a:p>
            <a:pPr algn="l">
              <a:buFont typeface="+mj-lt"/>
              <a:buAutoNum type="arabicPeriod"/>
            </a:pPr>
            <a:r>
              <a:rPr lang="en-US" b="1" i="0" dirty="0">
                <a:solidFill>
                  <a:srgbClr val="374151"/>
                </a:solidFill>
                <a:effectLst/>
                <a:latin typeface="Söhne"/>
              </a:rPr>
              <a:t>Weather Interference</a:t>
            </a:r>
          </a:p>
          <a:p>
            <a:pPr algn="l">
              <a:buFont typeface="+mj-lt"/>
              <a:buAutoNum type="arabicPeriod"/>
            </a:pPr>
            <a:r>
              <a:rPr lang="en-US" b="1" i="0" dirty="0">
                <a:solidFill>
                  <a:srgbClr val="374151"/>
                </a:solidFill>
                <a:effectLst/>
                <a:latin typeface="Söhne"/>
              </a:rPr>
              <a:t>Limited Elevation Coverage</a:t>
            </a:r>
          </a:p>
          <a:p>
            <a:pPr algn="l">
              <a:buFont typeface="+mj-lt"/>
              <a:buAutoNum type="arabicPeriod"/>
            </a:pPr>
            <a:r>
              <a:rPr lang="en-US" b="1" i="0" dirty="0">
                <a:solidFill>
                  <a:srgbClr val="374151"/>
                </a:solidFill>
                <a:effectLst/>
                <a:latin typeface="Söhne"/>
              </a:rPr>
              <a:t>Cost and Complexity</a:t>
            </a:r>
            <a:endParaRPr lang="x-none" dirty="0"/>
          </a:p>
        </p:txBody>
      </p:sp>
    </p:spTree>
    <p:extLst>
      <p:ext uri="{BB962C8B-B14F-4D97-AF65-F5344CB8AC3E}">
        <p14:creationId xmlns:p14="http://schemas.microsoft.com/office/powerpoint/2010/main" val="2094089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Doppler Effect</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effectLst/>
                <a:latin typeface="Söhne"/>
              </a:rPr>
              <a:t>The Doppler Effect in weather radar helps measure the velocity of moving precipitation particles, providing valuable information about the dynamics of the atmosphere.</a:t>
            </a:r>
          </a:p>
          <a:p>
            <a:pPr algn="l">
              <a:buFont typeface="Arial" panose="020B0604020202020204" pitchFamily="34" charset="0"/>
              <a:buChar char="•"/>
            </a:pPr>
            <a:endParaRPr lang="en-US" dirty="0">
              <a:latin typeface="Söhne"/>
            </a:endParaRPr>
          </a:p>
          <a:p>
            <a:pPr algn="l">
              <a:buFont typeface="Arial" panose="020B0604020202020204" pitchFamily="34" charset="0"/>
              <a:buChar char="•"/>
            </a:pPr>
            <a:r>
              <a:rPr lang="en-US" b="0" i="0" dirty="0">
                <a:effectLst/>
                <a:latin typeface="Söhne"/>
              </a:rPr>
              <a:t>As the radar waves interact with the moving particles, the frequency of the reflected waves is shifted. </a:t>
            </a:r>
            <a:r>
              <a:rPr lang="en-US" b="0" i="0" dirty="0">
                <a:solidFill>
                  <a:srgbClr val="FF0000"/>
                </a:solidFill>
                <a:effectLst/>
                <a:latin typeface="Söhne"/>
              </a:rPr>
              <a:t>If the particles are moving toward the radar, the frequency increases (positive Doppler shift). If the particles are moving away, the frequency decreases (negative Doppler shift).</a:t>
            </a:r>
          </a:p>
        </p:txBody>
      </p:sp>
    </p:spTree>
    <p:extLst>
      <p:ext uri="{BB962C8B-B14F-4D97-AF65-F5344CB8AC3E}">
        <p14:creationId xmlns:p14="http://schemas.microsoft.com/office/powerpoint/2010/main" val="3368499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7" y="849745"/>
            <a:ext cx="6687128" cy="584775"/>
          </a:xfrm>
          <a:prstGeom prst="rect">
            <a:avLst/>
          </a:prstGeom>
          <a:noFill/>
        </p:spPr>
        <p:txBody>
          <a:bodyPr wrap="square" rtlCol="0">
            <a:spAutoFit/>
          </a:bodyPr>
          <a:lstStyle/>
          <a:p>
            <a:r>
              <a:rPr lang="en-US" sz="3200" b="1" u="sng" dirty="0"/>
              <a:t>Why we need Weather RADAR?</a:t>
            </a:r>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lnSpcReduction="10000"/>
          </a:bodyPr>
          <a:lstStyle/>
          <a:p>
            <a:r>
              <a:rPr lang="en-US" altLang="en-US" sz="2800" dirty="0"/>
              <a:t>Clouds and mesoscale phenomena are too small to be resolved by conventional surface and upper-air networks, and too large to be observed locally</a:t>
            </a:r>
          </a:p>
          <a:p>
            <a:pPr marL="0" indent="0" eaLnBrk="1" hangingPunct="1">
              <a:buNone/>
            </a:pPr>
            <a:endParaRPr lang="en-US" altLang="en-US" sz="2800" dirty="0"/>
          </a:p>
          <a:p>
            <a:pPr eaLnBrk="1" hangingPunct="1"/>
            <a:r>
              <a:rPr lang="en-US" altLang="en-US" sz="2800" dirty="0"/>
              <a:t>Radar is most effective instrument for obtaining observations in cloud systems.</a:t>
            </a:r>
          </a:p>
          <a:p>
            <a:pPr eaLnBrk="1" hangingPunct="1"/>
            <a:endParaRPr lang="en-US" altLang="en-US" sz="2800" dirty="0"/>
          </a:p>
          <a:p>
            <a:pPr eaLnBrk="1" hangingPunct="1"/>
            <a:r>
              <a:rPr lang="en-US" altLang="en-US" sz="2800" dirty="0"/>
              <a:t>Radar can observe the precipitation with mesoscale coverage (~200km) and convective-scale resolution (~1km)</a:t>
            </a:r>
          </a:p>
          <a:p>
            <a:pPr eaLnBrk="1" hangingPunct="1"/>
            <a:endParaRPr lang="en-US" altLang="en-US" sz="2800" dirty="0"/>
          </a:p>
          <a:p>
            <a:pPr eaLnBrk="1" hangingPunct="1"/>
            <a:endParaRPr lang="en-US" altLang="en-US" sz="2800" dirty="0"/>
          </a:p>
          <a:p>
            <a:pPr eaLnBrk="1" hangingPunct="1"/>
            <a:endParaRPr lang="en-US" altLang="en-US" sz="2800" dirty="0"/>
          </a:p>
          <a:p>
            <a:pPr eaLnBrk="1" hangingPunct="1"/>
            <a:endParaRPr lang="en-US" altLang="en-US" sz="2800" dirty="0"/>
          </a:p>
        </p:txBody>
      </p:sp>
    </p:spTree>
    <p:extLst>
      <p:ext uri="{BB962C8B-B14F-4D97-AF65-F5344CB8AC3E}">
        <p14:creationId xmlns:p14="http://schemas.microsoft.com/office/powerpoint/2010/main" val="1455038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Velocity Calculation by Doppler Effect </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r>
              <a:rPr lang="en-US" b="0" i="0" dirty="0">
                <a:effectLst/>
                <a:latin typeface="Söhne"/>
              </a:rPr>
              <a:t>By measuring the Doppler shift, the radar system can calculate the radial velocity of the precipitation particles along the radar beam. Radial velocity is the component of motion along the line of sight between the radar and the moving particles.</a:t>
            </a:r>
          </a:p>
        </p:txBody>
      </p:sp>
    </p:spTree>
    <p:extLst>
      <p:ext uri="{BB962C8B-B14F-4D97-AF65-F5344CB8AC3E}">
        <p14:creationId xmlns:p14="http://schemas.microsoft.com/office/powerpoint/2010/main" val="4159842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Velocity Calculation by Doppler Effect </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r>
              <a:rPr lang="en-US" b="0" i="0" dirty="0">
                <a:effectLst/>
                <a:latin typeface="Söhne"/>
              </a:rPr>
              <a:t>By measuring the Doppler shift, the radar system can calculate the radial velocity of the precipitation particles along the radar beam. Radial velocity is the component of motion along the line of sight between the radar and the moving particles.</a:t>
            </a:r>
          </a:p>
        </p:txBody>
      </p:sp>
      <p:pic>
        <p:nvPicPr>
          <p:cNvPr id="2" name="Picture 1">
            <a:extLst>
              <a:ext uri="{FF2B5EF4-FFF2-40B4-BE49-F238E27FC236}">
                <a16:creationId xmlns:a16="http://schemas.microsoft.com/office/drawing/2014/main" xmlns="" id="{A7E57FDC-4C01-13CF-8334-89A74B73FDAC}"/>
              </a:ext>
            </a:extLst>
          </p:cNvPr>
          <p:cNvPicPr>
            <a:picLocks noChangeAspect="1"/>
          </p:cNvPicPr>
          <p:nvPr/>
        </p:nvPicPr>
        <p:blipFill>
          <a:blip r:embed="rId2"/>
          <a:stretch>
            <a:fillRect/>
          </a:stretch>
        </p:blipFill>
        <p:spPr>
          <a:xfrm>
            <a:off x="1740803" y="1747837"/>
            <a:ext cx="8174721" cy="3362325"/>
          </a:xfrm>
          <a:prstGeom prst="rect">
            <a:avLst/>
          </a:prstGeom>
        </p:spPr>
      </p:pic>
    </p:spTree>
    <p:extLst>
      <p:ext uri="{BB962C8B-B14F-4D97-AF65-F5344CB8AC3E}">
        <p14:creationId xmlns:p14="http://schemas.microsoft.com/office/powerpoint/2010/main" val="4287224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Velocity Calculation by Doppler Effect </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r>
              <a:rPr lang="en-US" b="0" i="0" dirty="0">
                <a:effectLst/>
                <a:latin typeface="Söhne"/>
              </a:rPr>
              <a:t>By measuring the Doppler shift, the radar system can calculate the radial velocity of the precipitation particles along the radar beam. Radial velocity is the component of motion along the line of sight between the radar and the moving particles.</a:t>
            </a:r>
          </a:p>
        </p:txBody>
      </p:sp>
      <p:pic>
        <p:nvPicPr>
          <p:cNvPr id="5" name="Picture 4">
            <a:extLst>
              <a:ext uri="{FF2B5EF4-FFF2-40B4-BE49-F238E27FC236}">
                <a16:creationId xmlns:a16="http://schemas.microsoft.com/office/drawing/2014/main" xmlns="" id="{F345706D-B602-264C-F1E0-9242AA4DDD77}"/>
              </a:ext>
            </a:extLst>
          </p:cNvPr>
          <p:cNvPicPr>
            <a:picLocks noChangeAspect="1"/>
          </p:cNvPicPr>
          <p:nvPr/>
        </p:nvPicPr>
        <p:blipFill>
          <a:blip r:embed="rId2"/>
          <a:stretch>
            <a:fillRect/>
          </a:stretch>
        </p:blipFill>
        <p:spPr>
          <a:xfrm>
            <a:off x="1628775" y="448646"/>
            <a:ext cx="8591550" cy="5451491"/>
          </a:xfrm>
          <a:prstGeom prst="rect">
            <a:avLst/>
          </a:prstGeom>
        </p:spPr>
      </p:pic>
    </p:spTree>
    <p:extLst>
      <p:ext uri="{BB962C8B-B14F-4D97-AF65-F5344CB8AC3E}">
        <p14:creationId xmlns:p14="http://schemas.microsoft.com/office/powerpoint/2010/main" val="628173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Dual Polarization</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r>
              <a:rPr lang="en-US" b="0" i="0" dirty="0">
                <a:effectLst/>
                <a:latin typeface="Söhne"/>
              </a:rPr>
              <a:t>Dual-polarization radar is an advancement in radar technology that utilizes both horizontal and vertical polarizations of radar waves</a:t>
            </a:r>
          </a:p>
          <a:p>
            <a:pPr algn="l">
              <a:buFont typeface="Arial" panose="020B0604020202020204" pitchFamily="34" charset="0"/>
              <a:buChar char="•"/>
            </a:pPr>
            <a:endParaRPr lang="en-US" dirty="0">
              <a:latin typeface="Söhne"/>
            </a:endParaRPr>
          </a:p>
          <a:p>
            <a:pPr algn="l">
              <a:buFont typeface="Arial" panose="020B0604020202020204" pitchFamily="34" charset="0"/>
              <a:buChar char="•"/>
            </a:pPr>
            <a:endParaRPr lang="en-US" b="0" i="0" dirty="0">
              <a:effectLst/>
              <a:latin typeface="Söhne"/>
            </a:endParaRPr>
          </a:p>
          <a:p>
            <a:pPr algn="l">
              <a:buFont typeface="Arial" panose="020B0604020202020204" pitchFamily="34" charset="0"/>
              <a:buChar char="•"/>
            </a:pPr>
            <a:r>
              <a:rPr lang="en-US" b="0" i="0" dirty="0">
                <a:effectLst/>
                <a:latin typeface="Söhne"/>
              </a:rPr>
              <a:t>Doppler velocity measurements, dual-polarization radar provides information about the shape, size, and type of precipitation particles.</a:t>
            </a:r>
          </a:p>
        </p:txBody>
      </p:sp>
    </p:spTree>
    <p:extLst>
      <p:ext uri="{BB962C8B-B14F-4D97-AF65-F5344CB8AC3E}">
        <p14:creationId xmlns:p14="http://schemas.microsoft.com/office/powerpoint/2010/main" val="1298042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Dual Polarization</a:t>
            </a:r>
            <a:endParaRPr lang="en-US" sz="5400" b="1" u="sng" dirty="0"/>
          </a:p>
        </p:txBody>
      </p:sp>
      <p:pic>
        <p:nvPicPr>
          <p:cNvPr id="5" name="Content Placeholder 4">
            <a:extLst>
              <a:ext uri="{FF2B5EF4-FFF2-40B4-BE49-F238E27FC236}">
                <a16:creationId xmlns:a16="http://schemas.microsoft.com/office/drawing/2014/main" xmlns="" id="{091AE343-A08F-2C6B-26E2-B614B5A6D2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7681" y="1621631"/>
            <a:ext cx="4799019" cy="4207908"/>
          </a:xfrm>
        </p:spPr>
      </p:pic>
    </p:spTree>
    <p:extLst>
      <p:ext uri="{BB962C8B-B14F-4D97-AF65-F5344CB8AC3E}">
        <p14:creationId xmlns:p14="http://schemas.microsoft.com/office/powerpoint/2010/main" val="3435892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Dual Polarization</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r>
              <a:rPr lang="en-US" b="0" i="0" dirty="0">
                <a:effectLst/>
                <a:latin typeface="Söhne"/>
              </a:rPr>
              <a:t>New Variables available</a:t>
            </a:r>
          </a:p>
          <a:p>
            <a:pPr marL="0" indent="0" algn="l">
              <a:buNone/>
            </a:pPr>
            <a:r>
              <a:rPr lang="en-US" b="0" i="0" dirty="0">
                <a:effectLst/>
                <a:latin typeface="Söhne"/>
              </a:rPr>
              <a:t>1- </a:t>
            </a:r>
            <a:r>
              <a:rPr lang="en-US" dirty="0"/>
              <a:t>Differential Reflectivity (ZDR)</a:t>
            </a:r>
          </a:p>
          <a:p>
            <a:pPr marL="0" indent="0" algn="l">
              <a:buNone/>
            </a:pPr>
            <a:r>
              <a:rPr lang="en-US" dirty="0"/>
              <a:t>2- Correlation Coefficient (CC)</a:t>
            </a:r>
          </a:p>
          <a:p>
            <a:pPr marL="0" indent="0" algn="l">
              <a:buNone/>
            </a:pPr>
            <a:r>
              <a:rPr lang="en-US" dirty="0"/>
              <a:t>3- Differential Phase (DP)</a:t>
            </a:r>
            <a:endParaRPr lang="en-US" b="0" i="0" dirty="0">
              <a:effectLst/>
              <a:latin typeface="Söhne"/>
            </a:endParaRPr>
          </a:p>
        </p:txBody>
      </p:sp>
    </p:spTree>
    <p:extLst>
      <p:ext uri="{BB962C8B-B14F-4D97-AF65-F5344CB8AC3E}">
        <p14:creationId xmlns:p14="http://schemas.microsoft.com/office/powerpoint/2010/main" val="2920622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Dual Polarization</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r>
              <a:rPr lang="en-US" b="0" i="0" dirty="0">
                <a:effectLst/>
                <a:latin typeface="Söhne"/>
              </a:rPr>
              <a:t>New Variables available</a:t>
            </a:r>
          </a:p>
          <a:p>
            <a:pPr marL="0" indent="0" algn="l">
              <a:buNone/>
            </a:pPr>
            <a:r>
              <a:rPr lang="en-US" b="0" i="0" dirty="0">
                <a:effectLst/>
                <a:latin typeface="Söhne"/>
              </a:rPr>
              <a:t>1- </a:t>
            </a:r>
            <a:r>
              <a:rPr lang="en-US" dirty="0"/>
              <a:t>Differential Reflectivity (ZDR)</a:t>
            </a:r>
          </a:p>
          <a:p>
            <a:pPr marL="0" indent="0" algn="l">
              <a:buNone/>
            </a:pPr>
            <a:r>
              <a:rPr lang="en-US" dirty="0"/>
              <a:t>2- Correlation Coefficient (CC)</a:t>
            </a:r>
          </a:p>
          <a:p>
            <a:pPr marL="0" indent="0" algn="l">
              <a:buNone/>
            </a:pPr>
            <a:r>
              <a:rPr lang="en-US" dirty="0"/>
              <a:t>3- Differential Phase (DP)</a:t>
            </a:r>
            <a:endParaRPr lang="en-US" b="0" i="0" dirty="0">
              <a:effectLst/>
              <a:latin typeface="Söhne"/>
            </a:endParaRPr>
          </a:p>
        </p:txBody>
      </p:sp>
      <p:pic>
        <p:nvPicPr>
          <p:cNvPr id="5" name="Picture 4">
            <a:extLst>
              <a:ext uri="{FF2B5EF4-FFF2-40B4-BE49-F238E27FC236}">
                <a16:creationId xmlns:a16="http://schemas.microsoft.com/office/drawing/2014/main" xmlns="" id="{A4A5447C-095E-F09A-73D3-09FB74000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063" y="442528"/>
            <a:ext cx="4167650" cy="2986472"/>
          </a:xfrm>
          <a:prstGeom prst="rect">
            <a:avLst/>
          </a:prstGeom>
        </p:spPr>
      </p:pic>
      <p:pic>
        <p:nvPicPr>
          <p:cNvPr id="9" name="Picture 8">
            <a:extLst>
              <a:ext uri="{FF2B5EF4-FFF2-40B4-BE49-F238E27FC236}">
                <a16:creationId xmlns:a16="http://schemas.microsoft.com/office/drawing/2014/main" xmlns="" id="{D6C06CAD-3C3B-3351-0B5D-BF92F7587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505" y="3497508"/>
            <a:ext cx="6420767" cy="809738"/>
          </a:xfrm>
          <a:prstGeom prst="rect">
            <a:avLst/>
          </a:prstGeom>
        </p:spPr>
      </p:pic>
      <p:pic>
        <p:nvPicPr>
          <p:cNvPr id="11" name="Picture 10">
            <a:extLst>
              <a:ext uri="{FF2B5EF4-FFF2-40B4-BE49-F238E27FC236}">
                <a16:creationId xmlns:a16="http://schemas.microsoft.com/office/drawing/2014/main" xmlns="" id="{B97C1C0D-DF51-980D-4A8E-3D22B52C8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3213" y="4375754"/>
            <a:ext cx="5820587" cy="1462291"/>
          </a:xfrm>
          <a:prstGeom prst="rect">
            <a:avLst/>
          </a:prstGeom>
        </p:spPr>
      </p:pic>
    </p:spTree>
    <p:extLst>
      <p:ext uri="{BB962C8B-B14F-4D97-AF65-F5344CB8AC3E}">
        <p14:creationId xmlns:p14="http://schemas.microsoft.com/office/powerpoint/2010/main" val="3983131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923330"/>
          </a:xfrm>
          <a:prstGeom prst="rect">
            <a:avLst/>
          </a:prstGeom>
          <a:noFill/>
        </p:spPr>
        <p:txBody>
          <a:bodyPr wrap="square" rtlCol="0">
            <a:spAutoFit/>
          </a:bodyPr>
          <a:lstStyle/>
          <a:p>
            <a:pPr marL="0" indent="0" algn="l">
              <a:buNone/>
            </a:pPr>
            <a:r>
              <a:rPr lang="en-US" sz="5400" dirty="0"/>
              <a:t>Differential Reflectivity (ZDR)</a:t>
            </a:r>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marL="0" indent="0" algn="l">
              <a:buNone/>
            </a:pPr>
            <a:endParaRPr lang="en-US" b="0" i="0" dirty="0">
              <a:effectLst/>
              <a:latin typeface="Söhne"/>
            </a:endParaRPr>
          </a:p>
        </p:txBody>
      </p:sp>
      <p:pic>
        <p:nvPicPr>
          <p:cNvPr id="2" name="Picture 1">
            <a:extLst>
              <a:ext uri="{FF2B5EF4-FFF2-40B4-BE49-F238E27FC236}">
                <a16:creationId xmlns:a16="http://schemas.microsoft.com/office/drawing/2014/main" xmlns="" id="{FF94EF6F-6722-8C44-FE35-7A9A4543A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485" y="1773075"/>
            <a:ext cx="6966858" cy="3888669"/>
          </a:xfrm>
          <a:prstGeom prst="rect">
            <a:avLst/>
          </a:prstGeom>
        </p:spPr>
      </p:pic>
    </p:spTree>
    <p:extLst>
      <p:ext uri="{BB962C8B-B14F-4D97-AF65-F5344CB8AC3E}">
        <p14:creationId xmlns:p14="http://schemas.microsoft.com/office/powerpoint/2010/main" val="2703336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707886"/>
          </a:xfrm>
          <a:prstGeom prst="rect">
            <a:avLst/>
          </a:prstGeom>
          <a:noFill/>
        </p:spPr>
        <p:txBody>
          <a:bodyPr wrap="square" rtlCol="0">
            <a:spAutoFit/>
          </a:bodyPr>
          <a:lstStyle/>
          <a:p>
            <a:r>
              <a:rPr lang="en-US" sz="4000" b="1" i="0" dirty="0">
                <a:effectLst/>
                <a:latin typeface="Söhne"/>
              </a:rPr>
              <a:t>Dual Polarization</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r>
              <a:rPr lang="en-US" b="0" i="0" dirty="0">
                <a:effectLst/>
                <a:latin typeface="Söhne"/>
              </a:rPr>
              <a:t>New Variables available</a:t>
            </a:r>
          </a:p>
          <a:p>
            <a:pPr marL="0" indent="0" algn="l">
              <a:buNone/>
            </a:pPr>
            <a:r>
              <a:rPr lang="en-US" b="0" i="0" dirty="0">
                <a:effectLst/>
                <a:latin typeface="Söhne"/>
              </a:rPr>
              <a:t>1- </a:t>
            </a:r>
            <a:r>
              <a:rPr lang="en-US" dirty="0"/>
              <a:t>Differential Reflectivity (ZDR)</a:t>
            </a:r>
          </a:p>
          <a:p>
            <a:pPr marL="0" indent="0" algn="l">
              <a:buNone/>
            </a:pPr>
            <a:r>
              <a:rPr lang="en-US" dirty="0"/>
              <a:t>2- Correlation Coefficient (CC)</a:t>
            </a:r>
          </a:p>
          <a:p>
            <a:pPr marL="0" indent="0" algn="l">
              <a:buNone/>
            </a:pPr>
            <a:r>
              <a:rPr lang="en-US" dirty="0"/>
              <a:t>3- Differential Phase (DP)</a:t>
            </a:r>
            <a:endParaRPr lang="en-US" b="0" i="0" dirty="0">
              <a:effectLst/>
              <a:latin typeface="Söhne"/>
            </a:endParaRPr>
          </a:p>
        </p:txBody>
      </p:sp>
      <p:pic>
        <p:nvPicPr>
          <p:cNvPr id="5" name="Picture 4">
            <a:extLst>
              <a:ext uri="{FF2B5EF4-FFF2-40B4-BE49-F238E27FC236}">
                <a16:creationId xmlns:a16="http://schemas.microsoft.com/office/drawing/2014/main" xmlns="" id="{A554794D-977B-D8D7-61F7-FD8776BEFB18}"/>
              </a:ext>
            </a:extLst>
          </p:cNvPr>
          <p:cNvPicPr>
            <a:picLocks noChangeAspect="1"/>
          </p:cNvPicPr>
          <p:nvPr/>
        </p:nvPicPr>
        <p:blipFill>
          <a:blip r:embed="rId2"/>
          <a:stretch>
            <a:fillRect/>
          </a:stretch>
        </p:blipFill>
        <p:spPr>
          <a:xfrm>
            <a:off x="5925911" y="1825625"/>
            <a:ext cx="5618389" cy="2257425"/>
          </a:xfrm>
          <a:prstGeom prst="rect">
            <a:avLst/>
          </a:prstGeom>
        </p:spPr>
      </p:pic>
    </p:spTree>
    <p:extLst>
      <p:ext uri="{BB962C8B-B14F-4D97-AF65-F5344CB8AC3E}">
        <p14:creationId xmlns:p14="http://schemas.microsoft.com/office/powerpoint/2010/main" val="1651936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923330"/>
          </a:xfrm>
          <a:prstGeom prst="rect">
            <a:avLst/>
          </a:prstGeom>
          <a:noFill/>
        </p:spPr>
        <p:txBody>
          <a:bodyPr wrap="square" rtlCol="0">
            <a:spAutoFit/>
          </a:bodyPr>
          <a:lstStyle/>
          <a:p>
            <a:pPr marL="0" indent="0" algn="l">
              <a:buNone/>
            </a:pPr>
            <a:r>
              <a:rPr lang="en-US" sz="5400" dirty="0"/>
              <a:t>Correlation Coefficient (CC)</a:t>
            </a:r>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endParaRPr lang="en-US" b="0" i="0" dirty="0">
              <a:effectLst/>
              <a:latin typeface="Söhne"/>
            </a:endParaRPr>
          </a:p>
        </p:txBody>
      </p:sp>
      <p:pic>
        <p:nvPicPr>
          <p:cNvPr id="6" name="Picture 5">
            <a:extLst>
              <a:ext uri="{FF2B5EF4-FFF2-40B4-BE49-F238E27FC236}">
                <a16:creationId xmlns:a16="http://schemas.microsoft.com/office/drawing/2014/main" xmlns="" id="{813A057C-832C-0872-F3C5-054E85C1E65D}"/>
              </a:ext>
            </a:extLst>
          </p:cNvPr>
          <p:cNvPicPr>
            <a:picLocks noChangeAspect="1"/>
          </p:cNvPicPr>
          <p:nvPr/>
        </p:nvPicPr>
        <p:blipFill>
          <a:blip r:embed="rId2"/>
          <a:stretch>
            <a:fillRect/>
          </a:stretch>
        </p:blipFill>
        <p:spPr>
          <a:xfrm>
            <a:off x="838200" y="1773075"/>
            <a:ext cx="10606670" cy="3843954"/>
          </a:xfrm>
          <a:prstGeom prst="rect">
            <a:avLst/>
          </a:prstGeom>
        </p:spPr>
      </p:pic>
    </p:spTree>
    <p:extLst>
      <p:ext uri="{BB962C8B-B14F-4D97-AF65-F5344CB8AC3E}">
        <p14:creationId xmlns:p14="http://schemas.microsoft.com/office/powerpoint/2010/main" val="60743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7" y="849745"/>
            <a:ext cx="7660698" cy="584775"/>
          </a:xfrm>
          <a:prstGeom prst="rect">
            <a:avLst/>
          </a:prstGeom>
          <a:noFill/>
        </p:spPr>
        <p:txBody>
          <a:bodyPr wrap="square" rtlCol="0">
            <a:spAutoFit/>
          </a:bodyPr>
          <a:lstStyle/>
          <a:p>
            <a:r>
              <a:rPr lang="en-US" sz="3200" b="1" u="sng" dirty="0"/>
              <a:t>Weather Radar Types:</a:t>
            </a:r>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nn-NO" sz="3200" dirty="0">
                <a:solidFill>
                  <a:srgbClr val="FF0000"/>
                </a:solidFill>
              </a:rPr>
              <a:t>Ground-Based Radar</a:t>
            </a:r>
          </a:p>
          <a:p>
            <a:endParaRPr lang="nn-NO" sz="3200" dirty="0">
              <a:solidFill>
                <a:srgbClr val="FF0000"/>
              </a:solidFill>
            </a:endParaRPr>
          </a:p>
          <a:p>
            <a:r>
              <a:rPr lang="nn-NO" sz="3200" dirty="0">
                <a:solidFill>
                  <a:srgbClr val="FF0000"/>
                </a:solidFill>
              </a:rPr>
              <a:t>Airborne Radar</a:t>
            </a:r>
          </a:p>
          <a:p>
            <a:endParaRPr lang="nn-NO" sz="3200" dirty="0">
              <a:solidFill>
                <a:srgbClr val="FF0000"/>
              </a:solidFill>
            </a:endParaRPr>
          </a:p>
          <a:p>
            <a:r>
              <a:rPr lang="nn-NO" sz="3200" dirty="0">
                <a:solidFill>
                  <a:srgbClr val="FF0000"/>
                </a:solidFill>
              </a:rPr>
              <a:t>Satellite Radar</a:t>
            </a:r>
            <a:endParaRPr lang="en-US" sz="3200" dirty="0">
              <a:solidFill>
                <a:srgbClr val="FF0000"/>
              </a:solidFill>
            </a:endParaRPr>
          </a:p>
        </p:txBody>
      </p:sp>
      <p:pic>
        <p:nvPicPr>
          <p:cNvPr id="1026" name="Picture 2" descr="What is Doppler radar? - FreightWaves">
            <a:extLst>
              <a:ext uri="{FF2B5EF4-FFF2-40B4-BE49-F238E27FC236}">
                <a16:creationId xmlns:a16="http://schemas.microsoft.com/office/drawing/2014/main" xmlns="" id="{5231EB63-821C-D72E-415C-7467949BF3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64" t="3791" r="33064" b="8341"/>
          <a:stretch/>
        </p:blipFill>
        <p:spPr bwMode="auto">
          <a:xfrm>
            <a:off x="9150276" y="1381428"/>
            <a:ext cx="2871036" cy="4307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it works - AOPA">
            <a:extLst>
              <a:ext uri="{FF2B5EF4-FFF2-40B4-BE49-F238E27FC236}">
                <a16:creationId xmlns:a16="http://schemas.microsoft.com/office/drawing/2014/main" xmlns="" id="{D3E96236-8DB1-697F-506F-26D88041C2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00" t="33645" r="12347" b="13834"/>
          <a:stretch/>
        </p:blipFill>
        <p:spPr bwMode="auto">
          <a:xfrm>
            <a:off x="5099950" y="3645659"/>
            <a:ext cx="3911267" cy="20434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A - Deciphering the clouds: Could satellite radar instruments improve  weather forecasts?">
            <a:extLst>
              <a:ext uri="{FF2B5EF4-FFF2-40B4-BE49-F238E27FC236}">
                <a16:creationId xmlns:a16="http://schemas.microsoft.com/office/drawing/2014/main" xmlns="" id="{A7417AC2-71A5-33FE-338E-76D8556D0D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9950" y="1381428"/>
            <a:ext cx="3911267" cy="219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035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923330"/>
          </a:xfrm>
          <a:prstGeom prst="rect">
            <a:avLst/>
          </a:prstGeom>
          <a:noFill/>
        </p:spPr>
        <p:txBody>
          <a:bodyPr wrap="square" rtlCol="0">
            <a:spAutoFit/>
          </a:bodyPr>
          <a:lstStyle/>
          <a:p>
            <a:r>
              <a:rPr lang="en-US" sz="5400" dirty="0"/>
              <a:t>Differential Phase (DP)</a:t>
            </a:r>
            <a:endParaRPr lang="en-US" sz="5400" b="1" u="sng" dirty="0"/>
          </a:p>
        </p:txBody>
      </p:sp>
      <p:sp>
        <p:nvSpPr>
          <p:cNvPr id="3" name="Content Placeholder 2">
            <a:extLst>
              <a:ext uri="{FF2B5EF4-FFF2-40B4-BE49-F238E27FC236}">
                <a16:creationId xmlns:a16="http://schemas.microsoft.com/office/drawing/2014/main" xmlns="" id="{E998D8E4-F58D-815F-6F57-305D17A15BB3}"/>
              </a:ext>
            </a:extLst>
          </p:cNvPr>
          <p:cNvSpPr>
            <a:spLocks noGrp="1"/>
          </p:cNvSpPr>
          <p:nvPr>
            <p:ph idx="1"/>
          </p:nvPr>
        </p:nvSpPr>
        <p:spPr/>
        <p:txBody>
          <a:bodyPr>
            <a:normAutofit/>
          </a:bodyPr>
          <a:lstStyle/>
          <a:p>
            <a:pPr algn="l">
              <a:buFont typeface="Arial" panose="020B0604020202020204" pitchFamily="34" charset="0"/>
              <a:buChar char="•"/>
            </a:pPr>
            <a:endParaRPr lang="en-US" b="0" i="0" dirty="0">
              <a:effectLst/>
              <a:latin typeface="Söhne"/>
            </a:endParaRPr>
          </a:p>
        </p:txBody>
      </p:sp>
      <p:pic>
        <p:nvPicPr>
          <p:cNvPr id="5" name="Picture 4">
            <a:extLst>
              <a:ext uri="{FF2B5EF4-FFF2-40B4-BE49-F238E27FC236}">
                <a16:creationId xmlns:a16="http://schemas.microsoft.com/office/drawing/2014/main" xmlns="" id="{250F7956-8077-EEFA-3A06-95CC451FD48A}"/>
              </a:ext>
            </a:extLst>
          </p:cNvPr>
          <p:cNvPicPr>
            <a:picLocks noChangeAspect="1"/>
          </p:cNvPicPr>
          <p:nvPr/>
        </p:nvPicPr>
        <p:blipFill>
          <a:blip r:embed="rId2"/>
          <a:stretch>
            <a:fillRect/>
          </a:stretch>
        </p:blipFill>
        <p:spPr>
          <a:xfrm>
            <a:off x="838200" y="1770548"/>
            <a:ext cx="10515600" cy="3928123"/>
          </a:xfrm>
          <a:prstGeom prst="rect">
            <a:avLst/>
          </a:prstGeom>
        </p:spPr>
      </p:pic>
    </p:spTree>
    <p:extLst>
      <p:ext uri="{BB962C8B-B14F-4D97-AF65-F5344CB8AC3E}">
        <p14:creationId xmlns:p14="http://schemas.microsoft.com/office/powerpoint/2010/main" val="2460580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923330"/>
          </a:xfrm>
          <a:prstGeom prst="rect">
            <a:avLst/>
          </a:prstGeom>
          <a:noFill/>
        </p:spPr>
        <p:txBody>
          <a:bodyPr wrap="square" rtlCol="0">
            <a:spAutoFit/>
          </a:bodyPr>
          <a:lstStyle/>
          <a:p>
            <a:r>
              <a:rPr lang="en-US" sz="5400" dirty="0"/>
              <a:t>exercise</a:t>
            </a:r>
            <a:endParaRPr lang="en-US" sz="5400" b="1" u="sng" dirty="0"/>
          </a:p>
        </p:txBody>
      </p:sp>
      <p:pic>
        <p:nvPicPr>
          <p:cNvPr id="6" name="Content Placeholder 5">
            <a:extLst>
              <a:ext uri="{FF2B5EF4-FFF2-40B4-BE49-F238E27FC236}">
                <a16:creationId xmlns:a16="http://schemas.microsoft.com/office/drawing/2014/main" xmlns="" id="{52B67323-7D29-36CF-F57B-A24E89FD7D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819" y="1622392"/>
            <a:ext cx="8406238" cy="4385863"/>
          </a:xfrm>
        </p:spPr>
      </p:pic>
    </p:spTree>
    <p:extLst>
      <p:ext uri="{BB962C8B-B14F-4D97-AF65-F5344CB8AC3E}">
        <p14:creationId xmlns:p14="http://schemas.microsoft.com/office/powerpoint/2010/main" val="22396328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2087F5-8164-4B2C-91B0-E6D771EE9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324" y="2081741"/>
            <a:ext cx="3040592" cy="3040592"/>
          </a:xfrm>
          <a:prstGeom prst="rect">
            <a:avLst/>
          </a:prstGeom>
        </p:spPr>
      </p:pic>
    </p:spTree>
    <p:extLst>
      <p:ext uri="{BB962C8B-B14F-4D97-AF65-F5344CB8AC3E}">
        <p14:creationId xmlns:p14="http://schemas.microsoft.com/office/powerpoint/2010/main" val="169712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7" y="849745"/>
            <a:ext cx="7660698" cy="584775"/>
          </a:xfrm>
          <a:prstGeom prst="rect">
            <a:avLst/>
          </a:prstGeom>
          <a:noFill/>
        </p:spPr>
        <p:txBody>
          <a:bodyPr wrap="square" rtlCol="0">
            <a:spAutoFit/>
          </a:bodyPr>
          <a:lstStyle/>
          <a:p>
            <a:r>
              <a:rPr lang="en-US" sz="3200" b="1" u="sng" dirty="0"/>
              <a:t>How RADAR Works?</a:t>
            </a:r>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lnSpcReduction="10000"/>
          </a:bodyPr>
          <a:lstStyle/>
          <a:p>
            <a:r>
              <a:rPr lang="en-US" sz="3200" dirty="0"/>
              <a:t>Weather radar operates based on the principles of:</a:t>
            </a:r>
          </a:p>
          <a:p>
            <a:endParaRPr lang="en-US" sz="3200" dirty="0"/>
          </a:p>
          <a:p>
            <a:pPr lvl="1"/>
            <a:r>
              <a:rPr lang="en-US" sz="2800" b="1" dirty="0"/>
              <a:t>Radio wave transmission</a:t>
            </a:r>
          </a:p>
          <a:p>
            <a:pPr lvl="2"/>
            <a:endParaRPr lang="en-US" sz="2400" b="1" dirty="0"/>
          </a:p>
          <a:p>
            <a:pPr marL="914400" lvl="2" indent="0">
              <a:buNone/>
            </a:pPr>
            <a:endParaRPr lang="en-US" sz="2400" b="1" dirty="0"/>
          </a:p>
          <a:p>
            <a:pPr lvl="1"/>
            <a:r>
              <a:rPr lang="en-US" sz="2800" b="1" dirty="0"/>
              <a:t>Reflection</a:t>
            </a:r>
          </a:p>
          <a:p>
            <a:pPr lvl="2"/>
            <a:endParaRPr lang="en-US" sz="2400" b="1" dirty="0"/>
          </a:p>
          <a:p>
            <a:pPr marL="914400" lvl="2" indent="0">
              <a:buNone/>
            </a:pPr>
            <a:endParaRPr lang="en-US" sz="2400" b="1" dirty="0"/>
          </a:p>
          <a:p>
            <a:pPr lvl="1"/>
            <a:r>
              <a:rPr lang="en-US" sz="2800" b="1" dirty="0"/>
              <a:t>Reception</a:t>
            </a:r>
            <a:endParaRPr lang="en-US" sz="2800" dirty="0"/>
          </a:p>
          <a:p>
            <a:endParaRPr lang="en-US" sz="3600" dirty="0"/>
          </a:p>
        </p:txBody>
      </p:sp>
      <p:pic>
        <p:nvPicPr>
          <p:cNvPr id="3" name="Picture 2">
            <a:extLst>
              <a:ext uri="{FF2B5EF4-FFF2-40B4-BE49-F238E27FC236}">
                <a16:creationId xmlns:a16="http://schemas.microsoft.com/office/drawing/2014/main" xmlns="" id="{665101A2-EA95-9B7C-2131-61652680F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25" y="3429000"/>
            <a:ext cx="7343775" cy="2133600"/>
          </a:xfrm>
          <a:prstGeom prst="rect">
            <a:avLst/>
          </a:prstGeom>
        </p:spPr>
      </p:pic>
    </p:spTree>
    <p:extLst>
      <p:ext uri="{BB962C8B-B14F-4D97-AF65-F5344CB8AC3E}">
        <p14:creationId xmlns:p14="http://schemas.microsoft.com/office/powerpoint/2010/main" val="1670811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1954994" cy="584775"/>
          </a:xfrm>
          <a:prstGeom prst="rect">
            <a:avLst/>
          </a:prstGeom>
          <a:noFill/>
        </p:spPr>
        <p:txBody>
          <a:bodyPr wrap="square" rtlCol="0">
            <a:spAutoFit/>
          </a:bodyPr>
          <a:lstStyle/>
          <a:p>
            <a:r>
              <a:rPr lang="en-US" sz="2000" b="1" u="sng" dirty="0"/>
              <a:t>Weather RADAR Applications : </a:t>
            </a:r>
            <a:r>
              <a:rPr lang="en-US" sz="3200" b="1" u="sng" dirty="0"/>
              <a:t>Weather monitoring and forecasting</a:t>
            </a:r>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fontScale="62500" lnSpcReduction="20000"/>
          </a:bodyPr>
          <a:lstStyle/>
          <a:p>
            <a:r>
              <a:rPr lang="en-US" sz="3200" b="1" dirty="0"/>
              <a:t>Precipitation Detection: </a:t>
            </a:r>
            <a:r>
              <a:rPr lang="en-US" sz="3200" dirty="0"/>
              <a:t>Detecting and monitoring various forms of precipitation, such as rain, snow, hail, and sleet. </a:t>
            </a:r>
          </a:p>
          <a:p>
            <a:endParaRPr lang="en-US" sz="3200" b="1" dirty="0"/>
          </a:p>
          <a:p>
            <a:r>
              <a:rPr lang="en-US" sz="3200" b="1" dirty="0"/>
              <a:t>Storm Tracking: </a:t>
            </a:r>
            <a:r>
              <a:rPr lang="en-US" sz="3200" dirty="0"/>
              <a:t>It helps meteorologists monitor storm intensity, movement, and potential hazards. Doppler radar is particularly valuable for tracking severe weather detection.</a:t>
            </a:r>
          </a:p>
          <a:p>
            <a:endParaRPr lang="en-US" sz="3200" dirty="0"/>
          </a:p>
          <a:p>
            <a:r>
              <a:rPr lang="en-US" sz="3200" b="1" dirty="0"/>
              <a:t>Severe Weather Warnings: </a:t>
            </a:r>
            <a:r>
              <a:rPr lang="en-US" sz="3200" dirty="0"/>
              <a:t>Timely warnings for severe weather events. Doppler radar helps identify rotation in thunderstorms, indicating the potential for tornado formation. This information is vital for public safety and emergency preparedness.</a:t>
            </a:r>
          </a:p>
          <a:p>
            <a:endParaRPr lang="en-US" sz="3200" dirty="0"/>
          </a:p>
          <a:p>
            <a:r>
              <a:rPr lang="en-US" sz="3200" b="1" dirty="0"/>
              <a:t>Hydrology and Flood Prediction: </a:t>
            </a:r>
            <a:r>
              <a:rPr lang="en-US" sz="3200" dirty="0"/>
              <a:t>Weather radar data is used in hydrology to monitor rainfall patterns and assess the potential for flooding. This information is valuable for flood prediction, early warning systems, and water resource management.</a:t>
            </a:r>
          </a:p>
        </p:txBody>
      </p:sp>
    </p:spTree>
    <p:extLst>
      <p:ext uri="{BB962C8B-B14F-4D97-AF65-F5344CB8AC3E}">
        <p14:creationId xmlns:p14="http://schemas.microsoft.com/office/powerpoint/2010/main" val="3348007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2000" b="1" u="sng" dirty="0"/>
              <a:t>Weather RADAR Applications : </a:t>
            </a:r>
            <a:r>
              <a:rPr lang="en-US" sz="3200" b="1" u="sng" dirty="0"/>
              <a:t>Aviation</a:t>
            </a:r>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sz="3200" dirty="0"/>
              <a:t>detecting and avoiding hazardous weather conditions</a:t>
            </a:r>
          </a:p>
          <a:p>
            <a:endParaRPr lang="en-US" sz="3200" dirty="0"/>
          </a:p>
          <a:p>
            <a:r>
              <a:rPr lang="en-US" sz="3200" dirty="0"/>
              <a:t> Pilots use radar information to navigate around thunderstorms, turbulence, and other weather-related challenges during flight.</a:t>
            </a:r>
          </a:p>
        </p:txBody>
      </p:sp>
    </p:spTree>
    <p:extLst>
      <p:ext uri="{BB962C8B-B14F-4D97-AF65-F5344CB8AC3E}">
        <p14:creationId xmlns:p14="http://schemas.microsoft.com/office/powerpoint/2010/main" val="566058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FBD7A-77F7-4F8C-87AF-920671916B0C}"/>
              </a:ext>
            </a:extLst>
          </p:cNvPr>
          <p:cNvSpPr txBox="1"/>
          <p:nvPr/>
        </p:nvSpPr>
        <p:spPr>
          <a:xfrm>
            <a:off x="997526" y="849745"/>
            <a:ext cx="10916307" cy="584775"/>
          </a:xfrm>
          <a:prstGeom prst="rect">
            <a:avLst/>
          </a:prstGeom>
          <a:noFill/>
        </p:spPr>
        <p:txBody>
          <a:bodyPr wrap="square" rtlCol="0">
            <a:spAutoFit/>
          </a:bodyPr>
          <a:lstStyle/>
          <a:p>
            <a:r>
              <a:rPr lang="en-US" sz="2000" b="1" u="sng" dirty="0"/>
              <a:t>Weather RADAR Applications : </a:t>
            </a:r>
            <a:r>
              <a:rPr lang="en-US" sz="3200" b="1" u="sng" dirty="0"/>
              <a:t>Agriculture</a:t>
            </a:r>
          </a:p>
        </p:txBody>
      </p:sp>
      <p:sp>
        <p:nvSpPr>
          <p:cNvPr id="8" name="Content Placeholder 7">
            <a:extLst>
              <a:ext uri="{FF2B5EF4-FFF2-40B4-BE49-F238E27FC236}">
                <a16:creationId xmlns:a16="http://schemas.microsoft.com/office/drawing/2014/main" xmlns="" id="{DFA1B301-38BF-4457-ABD0-93D7C602CAEF}"/>
              </a:ext>
            </a:extLst>
          </p:cNvPr>
          <p:cNvSpPr>
            <a:spLocks noGrp="1"/>
          </p:cNvSpPr>
          <p:nvPr>
            <p:ph idx="1"/>
          </p:nvPr>
        </p:nvSpPr>
        <p:spPr>
          <a:xfrm>
            <a:off x="1173018" y="1825625"/>
            <a:ext cx="10180782" cy="3928630"/>
          </a:xfrm>
        </p:spPr>
        <p:txBody>
          <a:bodyPr>
            <a:normAutofit/>
          </a:bodyPr>
          <a:lstStyle/>
          <a:p>
            <a:r>
              <a:rPr lang="en-US" sz="3200" dirty="0"/>
              <a:t>monitor precipitation patterns and make informed decisions about irrigation, planting, and harvesting. </a:t>
            </a:r>
          </a:p>
          <a:p>
            <a:endParaRPr lang="en-US" sz="3200" dirty="0"/>
          </a:p>
          <a:p>
            <a:r>
              <a:rPr lang="en-US" sz="3200" dirty="0"/>
              <a:t>This helps optimize agricultural practices and manage water resources efficiently.</a:t>
            </a:r>
          </a:p>
        </p:txBody>
      </p:sp>
    </p:spTree>
    <p:extLst>
      <p:ext uri="{BB962C8B-B14F-4D97-AF65-F5344CB8AC3E}">
        <p14:creationId xmlns:p14="http://schemas.microsoft.com/office/powerpoint/2010/main" val="858602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BC8CC38-E407-4092-8DBF-ED1C39FBCCC6}" vid="{EB5D2A11-91F6-4A61-AF5D-CD6E217C525B}"/>
    </a:ext>
  </a:extLst>
</a:theme>
</file>

<file path=docProps/app.xml><?xml version="1.0" encoding="utf-8"?>
<Properties xmlns="http://schemas.openxmlformats.org/officeDocument/2006/extended-properties" xmlns:vt="http://schemas.openxmlformats.org/officeDocument/2006/docPropsVTypes">
  <Template>Radar Marine Course</Template>
  <TotalTime>396</TotalTime>
  <Words>1659</Words>
  <Application>Microsoft Office PowerPoint</Application>
  <PresentationFormat>Widescreen</PresentationFormat>
  <Paragraphs>259</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KaTeX_Main</vt:lpstr>
      <vt:lpstr>KaTeX_Math</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afada alhubaishi</dc:creator>
  <cp:lastModifiedBy>metlaptop</cp:lastModifiedBy>
  <cp:revision>12</cp:revision>
  <dcterms:created xsi:type="dcterms:W3CDTF">2024-01-16T08:08:47Z</dcterms:created>
  <dcterms:modified xsi:type="dcterms:W3CDTF">2024-01-17T05:51:28Z</dcterms:modified>
</cp:coreProperties>
</file>