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81" r:id="rId13"/>
    <p:sldId id="282" r:id="rId14"/>
    <p:sldId id="263" r:id="rId15"/>
    <p:sldId id="273" r:id="rId16"/>
    <p:sldId id="272" r:id="rId17"/>
    <p:sldId id="261" r:id="rId18"/>
    <p:sldId id="274" r:id="rId19"/>
    <p:sldId id="276" r:id="rId20"/>
    <p:sldId id="262" r:id="rId2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T Sans Narrow" panose="020B0506020203020204" pitchFamily="34" charset="0"/>
      <p:regular r:id="rId27"/>
      <p:bold r:id="rId28"/>
    </p:embeddedFont>
    <p:embeddedFont>
      <p:font typeface="Wingdings 3" panose="05040102010807070707" pitchFamily="18" charset="2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2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mean of wave state?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84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9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6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50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5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85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81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619c02578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619c02578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9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20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619c025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619c025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619c02578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619c02578_0_1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619c0257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619c0257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05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3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93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619c02578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619c02578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9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Ocean surface waves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50" y="2961545"/>
            <a:ext cx="487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/>
              <a:t>Marine Meteorological Course for Royal Oman Navy</a:t>
            </a:r>
            <a:endParaRPr sz="1500" u="sng"/>
          </a:p>
        </p:txBody>
      </p:sp>
      <p:grpSp>
        <p:nvGrpSpPr>
          <p:cNvPr id="68" name="Google Shape;68;p13"/>
          <p:cNvGrpSpPr/>
          <p:nvPr/>
        </p:nvGrpSpPr>
        <p:grpSpPr>
          <a:xfrm>
            <a:off x="309987" y="112450"/>
            <a:ext cx="8524026" cy="688800"/>
            <a:chOff x="286300" y="0"/>
            <a:chExt cx="8572397" cy="913701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3"/>
          <p:cNvSpPr txBox="1"/>
          <p:nvPr/>
        </p:nvSpPr>
        <p:spPr>
          <a:xfrm>
            <a:off x="1561175" y="4209600"/>
            <a:ext cx="621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Content creator: Jamal </a:t>
            </a:r>
            <a:r>
              <a:rPr lang="en-GB" b="1" dirty="0" err="1">
                <a:latin typeface="Open Sans"/>
                <a:ea typeface="Open Sans"/>
                <a:cs typeface="Open Sans"/>
                <a:sym typeface="Open Sans"/>
              </a:rPr>
              <a:t>Alhinai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Open Sans"/>
                <a:ea typeface="Open Sans"/>
                <a:cs typeface="Open Sans"/>
                <a:sym typeface="Open Sans"/>
              </a:rPr>
              <a:t>Lecturer: Jamal </a:t>
            </a:r>
            <a:r>
              <a:rPr lang="en-GB" b="1" dirty="0" err="1">
                <a:latin typeface="Open Sans"/>
                <a:ea typeface="Open Sans"/>
                <a:cs typeface="Open Sans"/>
                <a:sym typeface="Open Sans"/>
              </a:rPr>
              <a:t>Alhinai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5">
            <a:alphaModFix amt="87000"/>
          </a:blip>
          <a:stretch>
            <a:fillRect/>
          </a:stretch>
        </p:blipFill>
        <p:spPr>
          <a:xfrm>
            <a:off x="6722900" y="3358375"/>
            <a:ext cx="1725994" cy="16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279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CE93A31-9D8D-F610-7856-E3E6BD8AB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704" y="157818"/>
            <a:ext cx="6001740" cy="41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4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4209501" cy="666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D3B9A60-295A-368F-E0F3-BEF1A17C38DF}"/>
              </a:ext>
            </a:extLst>
          </p:cNvPr>
          <p:cNvSpPr txBox="1"/>
          <p:nvPr/>
        </p:nvSpPr>
        <p:spPr>
          <a:xfrm>
            <a:off x="1080925" y="1779025"/>
            <a:ext cx="1106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de-DE" sz="1400" dirty="0">
                <a:solidFill>
                  <a:schemeClr val="accent1"/>
                </a:solidFill>
              </a:rPr>
              <a:t>efraction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754A3-0CB8-93B2-6207-5FE4003F680B}"/>
              </a:ext>
            </a:extLst>
          </p:cNvPr>
          <p:cNvSpPr txBox="1"/>
          <p:nvPr/>
        </p:nvSpPr>
        <p:spPr>
          <a:xfrm>
            <a:off x="490780" y="2269748"/>
            <a:ext cx="278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Cardo"/>
              </a:rPr>
              <a:t>T</a:t>
            </a:r>
            <a:r>
              <a:rPr lang="en-US" b="0" i="0" dirty="0">
                <a:solidFill>
                  <a:srgbClr val="2E2E2E"/>
                </a:solidFill>
                <a:effectLst/>
                <a:latin typeface="Cardo"/>
              </a:rPr>
              <a:t>he bending of a wave-front as it travels at different speeds over water of different depths</a:t>
            </a:r>
            <a:endParaRPr lang="en-US" dirty="0"/>
          </a:p>
        </p:txBody>
      </p:sp>
      <p:pic>
        <p:nvPicPr>
          <p:cNvPr id="1026" name="Picture 2" descr="What is wave refraction?">
            <a:extLst>
              <a:ext uri="{FF2B5EF4-FFF2-40B4-BE49-F238E27FC236}">
                <a16:creationId xmlns:a16="http://schemas.microsoft.com/office/drawing/2014/main" id="{14D7AEFC-BD53-8FAA-449C-C7C67BF3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099418"/>
            <a:ext cx="4792589" cy="31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5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699" y="445026"/>
            <a:ext cx="4209501" cy="6669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6" y="4308424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D3B9A60-295A-368F-E0F3-BEF1A17C38DF}"/>
              </a:ext>
            </a:extLst>
          </p:cNvPr>
          <p:cNvSpPr txBox="1"/>
          <p:nvPr/>
        </p:nvSpPr>
        <p:spPr>
          <a:xfrm>
            <a:off x="1201770" y="1582563"/>
            <a:ext cx="1119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Diffraction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EF6D5-6390-19CE-4AAF-95D1E1244E3E}"/>
              </a:ext>
            </a:extLst>
          </p:cNvPr>
          <p:cNvSpPr txBox="1"/>
          <p:nvPr/>
        </p:nvSpPr>
        <p:spPr>
          <a:xfrm>
            <a:off x="311700" y="2127530"/>
            <a:ext cx="2954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2E2E2E"/>
                </a:solidFill>
                <a:latin typeface="Cardo"/>
              </a:rPr>
              <a:t>A sudden change in the direction and intensity of waves after passing by a coastal feature or offshore obstruction.</a:t>
            </a:r>
          </a:p>
        </p:txBody>
      </p:sp>
      <p:pic>
        <p:nvPicPr>
          <p:cNvPr id="1026" name="Picture 2" descr="Pin on Oceanography">
            <a:extLst>
              <a:ext uri="{FF2B5EF4-FFF2-40B4-BE49-F238E27FC236}">
                <a16:creationId xmlns:a16="http://schemas.microsoft.com/office/drawing/2014/main" id="{C20210D3-4389-570D-CF03-21CB9315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7" y="313873"/>
            <a:ext cx="3329541" cy="33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9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699" y="445026"/>
            <a:ext cx="4209501" cy="6669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6" y="4308424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D3B9A60-295A-368F-E0F3-BEF1A17C38DF}"/>
              </a:ext>
            </a:extLst>
          </p:cNvPr>
          <p:cNvSpPr txBox="1"/>
          <p:nvPr/>
        </p:nvSpPr>
        <p:spPr>
          <a:xfrm>
            <a:off x="1428045" y="1542268"/>
            <a:ext cx="9803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Reflection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A2711-FB77-66E8-2210-8BA8DFE7D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88" y="1290928"/>
            <a:ext cx="4076909" cy="19574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5467F-E7E1-33B4-041C-DC9782A85DC4}"/>
              </a:ext>
            </a:extLst>
          </p:cNvPr>
          <p:cNvSpPr txBox="1"/>
          <p:nvPr/>
        </p:nvSpPr>
        <p:spPr>
          <a:xfrm>
            <a:off x="563336" y="2090058"/>
            <a:ext cx="3277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E2E2E"/>
                </a:solidFill>
                <a:latin typeface="Cardo"/>
              </a:rPr>
              <a:t>Result when two equal waves are going in opposite direction and in this case you get the usual up/down motion of the water surface but the waves don't progress.</a:t>
            </a:r>
          </a:p>
        </p:txBody>
      </p:sp>
    </p:spTree>
    <p:extLst>
      <p:ext uri="{BB962C8B-B14F-4D97-AF65-F5344CB8AC3E}">
        <p14:creationId xmlns:p14="http://schemas.microsoft.com/office/powerpoint/2010/main" val="108565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Wave Modelling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7E391-D63B-5790-2992-EAC25CB28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217" y="49116"/>
            <a:ext cx="3995710" cy="49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8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Wave Modelling: (Types)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406A24-D069-DDDE-5D88-941FAD087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012" y="1068493"/>
            <a:ext cx="5932441" cy="1439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2B5DA2-B04A-6A7E-BCFB-25D1B62BD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910" y="2492347"/>
            <a:ext cx="5970543" cy="17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How get knowledge of sea state.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878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BEAB208D-0606-552C-7B2C-BA158F29890E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6E73770E-6F0E-2EB7-F540-5EF92CB6A93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1B94DC1-D5C1-FF28-67E3-07CEB19C089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5AB4E4-37CC-5F72-34E9-CE8FAFADE548}"/>
              </a:ext>
            </a:extLst>
          </p:cNvPr>
          <p:cNvSpPr txBox="1"/>
          <p:nvPr/>
        </p:nvSpPr>
        <p:spPr>
          <a:xfrm>
            <a:off x="696672" y="1971585"/>
            <a:ext cx="3186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Obs. </a:t>
            </a:r>
            <a:r>
              <a:rPr lang="en-US" dirty="0"/>
              <a:t>( marine station - tide gauges - wave radar - ship – Satellite)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Model</a:t>
            </a:r>
            <a:r>
              <a:rPr lang="en-US" dirty="0"/>
              <a:t> - WAM and SWAN WATCHIII</a:t>
            </a:r>
          </a:p>
        </p:txBody>
      </p:sp>
      <p:pic>
        <p:nvPicPr>
          <p:cNvPr id="6" name="Picture 2" descr="Measure Ocean Waves">
            <a:extLst>
              <a:ext uri="{FF2B5EF4-FFF2-40B4-BE49-F238E27FC236}">
                <a16:creationId xmlns:a16="http://schemas.microsoft.com/office/drawing/2014/main" id="{D121BCA3-DC8E-5188-91DE-059EA46B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56" y="937211"/>
            <a:ext cx="4669544" cy="31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Predict wave state for next three days.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F9FE115-9B59-3022-FC9E-1B90AEEE7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443" y="398168"/>
            <a:ext cx="3516425" cy="43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Example of sea wave Impacts.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3BB8ACF-217C-5BF4-833F-E1763EA03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634" y="1441031"/>
            <a:ext cx="3956866" cy="24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3"/>
                </a:solidFill>
              </a:rPr>
              <a:t>Content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Basic of waves and Current.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Wave Modelling.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How get knowledge of sea state.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Predict wave state for next three days.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Example of wave Impacts.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33DA45FB-91A0-7757-451B-062B867671ED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533185-F578-F110-AFF7-4A1304FDF0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60DFA608-4A8B-4B02-BAF9-CEA56B58FF13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603A606-F928-D0B9-43F1-13C89A6A5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050" y="228844"/>
            <a:ext cx="3283843" cy="1847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56DA40-BCF0-BA51-07FF-42CECC828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050" y="2292187"/>
            <a:ext cx="3283842" cy="19787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0E8BD-02E5-496B-D4A4-C5984D80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Scan this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023F11-6541-A42D-344D-8D3F4D404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Kindly scan this “QR code” to evaluate this lecture.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 algn="ctr">
              <a:buNone/>
            </a:pPr>
            <a:r>
              <a:rPr lang="en-US" b="1" dirty="0"/>
              <a:t>Thank You!</a:t>
            </a: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C34004D4-5CA1-F93E-23EF-304E360FD8FF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1E1BD718-2054-5F89-862B-4178D9B3D793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7BB1B392-2962-A66C-FA6C-F4F58C873FE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DECFF0E-36C9-4498-77F8-6B273EFF4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925" y="1266175"/>
            <a:ext cx="2857500" cy="2857500"/>
          </a:xfrm>
          <a:prstGeom prst="rect">
            <a:avLst/>
          </a:prstGeom>
          <a:ln w="28575">
            <a:solidFill>
              <a:srgbClr val="75BDA7"/>
            </a:solidFill>
            <a:prstDash val="lgDashDotDot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en-US" dirty="0">
                <a:solidFill>
                  <a:srgbClr val="75BDA7"/>
                </a:solidFill>
              </a:rPr>
              <a:t>Basic of waves and Current</a:t>
            </a:r>
            <a:br>
              <a:rPr lang="en-US" dirty="0"/>
            </a:b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99499C-903F-C36E-C91E-BB85864CF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6E299-9131-2375-6911-1A15DC28E6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Google Shape;90;p15"/>
          <p:cNvSpPr txBox="1"/>
          <p:nvPr/>
        </p:nvSpPr>
        <p:spPr>
          <a:xfrm>
            <a:off x="1693650" y="3122350"/>
            <a:ext cx="57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15D0C5F6-222F-023A-1700-1BA3AEDE569A}"/>
              </a:ext>
            </a:extLst>
          </p:cNvPr>
          <p:cNvGrpSpPr/>
          <p:nvPr/>
        </p:nvGrpSpPr>
        <p:grpSpPr>
          <a:xfrm>
            <a:off x="526800" y="207265"/>
            <a:ext cx="3516425" cy="339135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B9703202-615A-0FC4-F119-DF616D438A1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B382C037-8E66-5B59-47CD-7A9C3B3AADA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E2CC7A7-A9DA-1176-F7AC-F6CD9027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500" y="1301749"/>
            <a:ext cx="37592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409A79DC-8E3F-7EAD-0AE2-11DF50EE05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1700" y="1152425"/>
            <a:ext cx="8229600" cy="7109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FontTx/>
            </a:pPr>
            <a:r>
              <a:rPr lang="en-US" altLang="de-DE" sz="4000" kern="0" dirty="0">
                <a:solidFill>
                  <a:srgbClr val="00A2E0"/>
                </a:solidFill>
              </a:rPr>
              <a:t> What is a wave?  What is current 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4FB0E1-99D1-5B90-A774-02D826F450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1973" y="1971220"/>
            <a:ext cx="7426452" cy="2229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</a:pPr>
            <a:r>
              <a:rPr lang="en-US" altLang="de-DE" sz="1200" kern="0" dirty="0"/>
              <a:t> </a:t>
            </a:r>
            <a:endParaRPr lang="en-US" altLang="de-DE" sz="1200" kern="0" dirty="0">
              <a:solidFill>
                <a:srgbClr val="008000"/>
              </a:solidFill>
            </a:endParaRPr>
          </a:p>
          <a:p>
            <a:pPr>
              <a:buFontTx/>
            </a:pPr>
            <a:endParaRPr lang="en-US" altLang="de-DE" sz="1200" kern="0" dirty="0"/>
          </a:p>
          <a:p>
            <a:pPr>
              <a:buFontTx/>
            </a:pPr>
            <a:r>
              <a:rPr lang="en-US" altLang="de-DE" sz="3600" kern="0" dirty="0">
                <a:solidFill>
                  <a:srgbClr val="00A2E0"/>
                </a:solidFill>
              </a:rPr>
              <a:t> A wave is a periodic process.</a:t>
            </a:r>
          </a:p>
          <a:p>
            <a:pPr>
              <a:buFontTx/>
            </a:pPr>
            <a:r>
              <a:rPr lang="en-US" altLang="de-DE" sz="3600" kern="0" dirty="0">
                <a:solidFill>
                  <a:srgbClr val="00A2E0"/>
                </a:solidFill>
              </a:rPr>
              <a:t> Current is a non periodic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702E711D-A8FB-6D27-5669-374A7D431C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1753" y="1060001"/>
            <a:ext cx="8262281" cy="3188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</a:pPr>
            <a:r>
              <a:rPr lang="en-US" altLang="de-DE" sz="2400" kern="0" dirty="0">
                <a:solidFill>
                  <a:srgbClr val="00A2E0"/>
                </a:solidFill>
              </a:rPr>
              <a:t>A wave is an oscillation of water particles around a position of equilibrium</a:t>
            </a:r>
            <a:r>
              <a:rPr lang="en-US" altLang="de-DE" sz="1800" kern="0" dirty="0">
                <a:solidFill>
                  <a:srgbClr val="00A2E0"/>
                </a:solidFill>
              </a:rPr>
              <a:t>.                                          </a:t>
            </a:r>
          </a:p>
          <a:p>
            <a:pPr lvl="1"/>
            <a:r>
              <a:rPr lang="en-US" altLang="de-DE" sz="1800" kern="0" dirty="0">
                <a:solidFill>
                  <a:srgbClr val="00A2E0"/>
                </a:solidFill>
              </a:rPr>
              <a:t>The individual particle remains roughly at its original position. </a:t>
            </a:r>
          </a:p>
          <a:p>
            <a:pPr lvl="1"/>
            <a:r>
              <a:rPr lang="en-US" altLang="de-DE" sz="1800" kern="0" dirty="0">
                <a:solidFill>
                  <a:srgbClr val="00A2E0"/>
                </a:solidFill>
              </a:rPr>
              <a:t>The wave propagation follows a law of dispersion.</a:t>
            </a:r>
          </a:p>
          <a:p>
            <a:pPr lvl="1">
              <a:buFontTx/>
              <a:buNone/>
            </a:pPr>
            <a:endParaRPr lang="en-US" altLang="de-DE" sz="1800" kern="0" dirty="0">
              <a:solidFill>
                <a:srgbClr val="00A2E0"/>
              </a:solidFill>
            </a:endParaRPr>
          </a:p>
          <a:p>
            <a:pPr>
              <a:buFontTx/>
            </a:pPr>
            <a:r>
              <a:rPr lang="en-US" altLang="de-DE" sz="2400" kern="0" dirty="0">
                <a:solidFill>
                  <a:srgbClr val="00A2E0"/>
                </a:solidFill>
              </a:rPr>
              <a:t>Current is the transport of water particles along stream lines.</a:t>
            </a:r>
            <a:endParaRPr lang="en-US" altLang="de-DE" sz="1800" kern="0" dirty="0">
              <a:solidFill>
                <a:srgbClr val="00A2E0"/>
              </a:solidFill>
            </a:endParaRPr>
          </a:p>
          <a:p>
            <a:pPr lvl="1"/>
            <a:r>
              <a:rPr lang="en-US" altLang="de-DE" sz="1800" kern="0" dirty="0">
                <a:solidFill>
                  <a:srgbClr val="00A2E0"/>
                </a:solidFill>
              </a:rPr>
              <a:t>The individual particle never again reaches its original position.</a:t>
            </a:r>
          </a:p>
          <a:p>
            <a:pPr lvl="1"/>
            <a:r>
              <a:rPr lang="en-US" altLang="de-DE" sz="1800" kern="0" dirty="0">
                <a:solidFill>
                  <a:srgbClr val="00A2E0"/>
                </a:solidFill>
              </a:rPr>
              <a:t>For current no law of dispersion may be defined.</a:t>
            </a:r>
          </a:p>
        </p:txBody>
      </p:sp>
    </p:spTree>
    <p:extLst>
      <p:ext uri="{BB962C8B-B14F-4D97-AF65-F5344CB8AC3E}">
        <p14:creationId xmlns:p14="http://schemas.microsoft.com/office/powerpoint/2010/main" val="305112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 - wave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0BE0EE-2233-4883-AE15-FDC4CDE1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303" y="1025173"/>
            <a:ext cx="6227364" cy="32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CB1FE96F-C90F-D200-5E38-40522006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02" y="955087"/>
            <a:ext cx="7643186" cy="10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/>
              </a:rPr>
              <a:t>Current transports water particles</a:t>
            </a:r>
            <a:br>
              <a:rPr kumimoji="0" lang="en-US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/>
              </a:rPr>
              <a:t>The current speed depends from the water depth: </a:t>
            </a:r>
          </a:p>
        </p:txBody>
      </p:sp>
      <p:pic>
        <p:nvPicPr>
          <p:cNvPr id="10" name="Picture 3" descr="curfield">
            <a:extLst>
              <a:ext uri="{FF2B5EF4-FFF2-40B4-BE49-F238E27FC236}">
                <a16:creationId xmlns:a16="http://schemas.microsoft.com/office/drawing/2014/main" id="{360C6383-F2DE-5775-3C8D-65903B48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6" y="1852478"/>
            <a:ext cx="4199791" cy="237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76797DE5-BA69-6912-0481-DCBB0ABA8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95776"/>
              </p:ext>
            </p:extLst>
          </p:nvPr>
        </p:nvGraphicFramePr>
        <p:xfrm>
          <a:off x="5872570" y="1863740"/>
          <a:ext cx="1816522" cy="82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558720" imgH="253800" progId="Equation.3">
                  <p:embed/>
                </p:oleObj>
              </mc:Choice>
              <mc:Fallback>
                <p:oleObj name="Formel" r:id="rId6" imgW="558720" imgH="2538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570" y="1863740"/>
                        <a:ext cx="1816522" cy="826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6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BCF9EFE-80F7-2BB0-1EE6-4CCE17302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159" y="1186965"/>
            <a:ext cx="4597636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75BDA7"/>
                </a:solidFill>
              </a:rPr>
              <a:t>Basic of waves and Current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oogle Shape;68;p13">
            <a:extLst>
              <a:ext uri="{FF2B5EF4-FFF2-40B4-BE49-F238E27FC236}">
                <a16:creationId xmlns:a16="http://schemas.microsoft.com/office/drawing/2014/main" id="{8B68E314-32F1-97DA-F9F4-29BD7179371A}"/>
              </a:ext>
            </a:extLst>
          </p:cNvPr>
          <p:cNvGrpSpPr/>
          <p:nvPr/>
        </p:nvGrpSpPr>
        <p:grpSpPr>
          <a:xfrm>
            <a:off x="1055575" y="4308423"/>
            <a:ext cx="7032850" cy="521204"/>
            <a:chOff x="286300" y="0"/>
            <a:chExt cx="8572397" cy="913701"/>
          </a:xfrm>
        </p:grpSpPr>
        <p:pic>
          <p:nvPicPr>
            <p:cNvPr id="3" name="Google Shape;69;p13">
              <a:extLst>
                <a:ext uri="{FF2B5EF4-FFF2-40B4-BE49-F238E27FC236}">
                  <a16:creationId xmlns:a16="http://schemas.microsoft.com/office/drawing/2014/main" id="{9B39FDE0-601C-BEEA-A4BA-DB0628668D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25250" y="0"/>
              <a:ext cx="694501" cy="913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70;p13">
              <a:extLst>
                <a:ext uri="{FF2B5EF4-FFF2-40B4-BE49-F238E27FC236}">
                  <a16:creationId xmlns:a16="http://schemas.microsoft.com/office/drawing/2014/main" id="{EB14612A-A2EB-584C-F252-B89399334AF0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6300" y="60550"/>
              <a:ext cx="8572397" cy="792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2EC5BF8-044D-00FF-CE1E-59E1EFA78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423" y="971401"/>
            <a:ext cx="6349776" cy="33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8352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357</Words>
  <Application>Microsoft Office PowerPoint</Application>
  <PresentationFormat>On-screen Show (16:9)</PresentationFormat>
  <Paragraphs>55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Sans</vt:lpstr>
      <vt:lpstr>Wingdings 3</vt:lpstr>
      <vt:lpstr>Cardo</vt:lpstr>
      <vt:lpstr>PT Sans Narrow</vt:lpstr>
      <vt:lpstr>Arial</vt:lpstr>
      <vt:lpstr>Tropic</vt:lpstr>
      <vt:lpstr>Formel</vt:lpstr>
      <vt:lpstr>Ocean surface waves</vt:lpstr>
      <vt:lpstr>Content</vt:lpstr>
      <vt:lpstr>Basic of waves and Current </vt:lpstr>
      <vt:lpstr>Basic of waves and Current</vt:lpstr>
      <vt:lpstr>Basic of waves and Current</vt:lpstr>
      <vt:lpstr>Basic of waves and Current - wave</vt:lpstr>
      <vt:lpstr>Basic of waves and Current</vt:lpstr>
      <vt:lpstr>Basic of waves and Current</vt:lpstr>
      <vt:lpstr>Basic of waves and Current</vt:lpstr>
      <vt:lpstr>Basic of waves and Current</vt:lpstr>
      <vt:lpstr>Basic of waves and Current</vt:lpstr>
      <vt:lpstr>Basic of waves and Current</vt:lpstr>
      <vt:lpstr>Basic of waves and Current</vt:lpstr>
      <vt:lpstr>Wave Modelling</vt:lpstr>
      <vt:lpstr>Wave Modelling: (Types)</vt:lpstr>
      <vt:lpstr>How get knowledge of sea state.</vt:lpstr>
      <vt:lpstr>PowerPoint Presentation</vt:lpstr>
      <vt:lpstr>Predict wave state for next three days.</vt:lpstr>
      <vt:lpstr>Example of sea wave Impacts.</vt:lpstr>
      <vt:lpstr>Scan this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Jamal</dc:creator>
  <cp:lastModifiedBy>Jamal Al hinai</cp:lastModifiedBy>
  <cp:revision>29</cp:revision>
  <dcterms:modified xsi:type="dcterms:W3CDTF">2022-09-21T05:47:46Z</dcterms:modified>
</cp:coreProperties>
</file>