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PT Sans Narrow"/>
      <p:regular r:id="rId29"/>
      <p:bold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Narr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PTSansNarrow-bold.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9443b0a3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39443b0a3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9443b0a3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39443b0a3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9443b0a3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9443b0a3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Local clouds formation usually take a place along al hajar </a:t>
            </a:r>
            <a:r>
              <a:rPr lang="en-GB"/>
              <a:t>mountains</a:t>
            </a:r>
            <a:r>
              <a:rPr lang="en-GB"/>
              <a:t> and starts on May up to the end of August. Since clouds form in </a:t>
            </a:r>
            <a:r>
              <a:rPr lang="en-GB"/>
              <a:t>different</a:t>
            </a:r>
            <a:r>
              <a:rPr lang="en-GB"/>
              <a:t> conditions , local clouds formation is a </a:t>
            </a:r>
            <a:r>
              <a:rPr lang="en-GB"/>
              <a:t>combination of three ways </a:t>
            </a:r>
            <a:endParaRPr/>
          </a:p>
          <a:p>
            <a:pPr indent="0" lvl="0" marL="0" rtl="0" algn="l">
              <a:spcBef>
                <a:spcPts val="0"/>
              </a:spcBef>
              <a:spcAft>
                <a:spcPts val="0"/>
              </a:spcAft>
              <a:buNone/>
            </a:pPr>
            <a:r>
              <a:rPr lang="en-GB"/>
              <a:t>Orographic lifting , convection lifting  and convergence lifting.local clouds formation can be savere enhanced with upper trough indian ocean. Also the precipitation type is  rain and hail up to ½ diameter.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39443b0a3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39443b0a3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39443b0a3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39443b0a3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5512dc5ff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5512dc5ff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39443b0a3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39443b0a3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9443b0a3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39443b0a3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word monsoon is </a:t>
            </a:r>
            <a:r>
              <a:rPr lang="en-GB"/>
              <a:t>derived</a:t>
            </a:r>
            <a:r>
              <a:rPr lang="en-GB"/>
              <a:t> from the arabic word musim (season).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9443b0a3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9443b0a3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9443b0a3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9443b0a3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9443b0a3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39443b0a3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Somali jet occurs during the summer over northern Madagascar and off the coast of Somalia. The jet is most intense from June to August with average monthly maximum speeds of 18 m s</a:t>
            </a:r>
            <a:r>
              <a:rPr baseline="30000" lang="en-GB">
                <a:solidFill>
                  <a:schemeClr val="dk1"/>
                </a:solidFill>
              </a:rPr>
              <a:t>-1</a:t>
            </a:r>
            <a:r>
              <a:rPr lang="en-GB">
                <a:solidFill>
                  <a:schemeClr val="dk1"/>
                </a:solidFill>
              </a:rPr>
              <a:t> even though daily speeds can reach the order of 50 m s</a:t>
            </a:r>
            <a:r>
              <a:rPr baseline="30000" lang="en-GB">
                <a:solidFill>
                  <a:schemeClr val="dk1"/>
                </a:solidFill>
              </a:rPr>
              <a:t>-1</a:t>
            </a:r>
            <a:r>
              <a:rPr lang="en-GB">
                <a:solidFill>
                  <a:schemeClr val="dk1"/>
                </a:solidFill>
              </a:rPr>
              <a:t>. Key features of the low level flow are: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Maximum wind speed near the northern tip of Madagascar and off the Somali coast.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A major cross-equatorial flow from the southern Indian Ocean to the central Arabian Sea.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A relative minimum in speed along the axis of strong winds near the equator.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A split in the axis of the jet over the Arabian Sea, the more northern branch intersecting the west coast of India near 17°N, while the southerly branch moves eastward just south of India</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5512dc5ff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5512dc5ff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TEJ is found near between 5° and 20°N and in 100-200 hPa layer. Its maximum speeds of 40-50 m s-. And about 150 hpa over arabian sea.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5512dc5ff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5512dc5ff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Personal definition:</a:t>
            </a:r>
            <a:r>
              <a:rPr lang="en-GB">
                <a:solidFill>
                  <a:schemeClr val="dk1"/>
                </a:solidFill>
              </a:rPr>
              <a:t> </a:t>
            </a:r>
            <a:r>
              <a:rPr lang="en-GB">
                <a:solidFill>
                  <a:schemeClr val="dk1"/>
                </a:solidFill>
                <a:latin typeface="Open Sans"/>
                <a:ea typeface="Open Sans"/>
                <a:cs typeface="Open Sans"/>
                <a:sym typeface="Open Sans"/>
              </a:rPr>
              <a:t>Where the average maximum temperature reach 40 degree and more from </a:t>
            </a:r>
            <a:r>
              <a:rPr b="1" lang="en-GB">
                <a:solidFill>
                  <a:schemeClr val="dk1"/>
                </a:solidFill>
                <a:latin typeface="Open Sans"/>
                <a:ea typeface="Open Sans"/>
                <a:cs typeface="Open Sans"/>
                <a:sym typeface="Open Sans"/>
              </a:rPr>
              <a:t>May</a:t>
            </a:r>
            <a:r>
              <a:rPr lang="en-GB">
                <a:solidFill>
                  <a:schemeClr val="dk1"/>
                </a:solidFill>
                <a:latin typeface="Open Sans"/>
                <a:ea typeface="Open Sans"/>
                <a:cs typeface="Open Sans"/>
                <a:sym typeface="Open Sans"/>
              </a:rPr>
              <a:t> to end of </a:t>
            </a:r>
            <a:r>
              <a:rPr b="1" lang="en-GB">
                <a:solidFill>
                  <a:schemeClr val="dk1"/>
                </a:solidFill>
                <a:latin typeface="Open Sans"/>
                <a:ea typeface="Open Sans"/>
                <a:cs typeface="Open Sans"/>
                <a:sym typeface="Open Sans"/>
              </a:rPr>
              <a:t>August</a:t>
            </a:r>
            <a:r>
              <a:rPr lang="en-GB">
                <a:solidFill>
                  <a:schemeClr val="dk1"/>
                </a:solidFill>
                <a:latin typeface="Open Sans"/>
                <a:ea typeface="Open Sans"/>
                <a:cs typeface="Open Sans"/>
                <a:sym typeface="Open Sans"/>
              </a:rPr>
              <a:t>). meanwhile the minimum temperatures varies between (23-33).</a:t>
            </a:r>
            <a:endParaRPr>
              <a:solidFill>
                <a:schemeClr val="dk1"/>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Upon personal </a:t>
            </a:r>
            <a:r>
              <a:rPr lang="en-GB"/>
              <a:t>definition</a:t>
            </a:r>
            <a:r>
              <a:rPr lang="en-GB"/>
              <a:t> of summer , summer starts from may up to </a:t>
            </a:r>
            <a:r>
              <a:rPr lang="en-GB"/>
              <a:t>august</a:t>
            </a:r>
            <a:r>
              <a:rPr lang="en-GB"/>
              <a:t> , the images shows a difference between the max </a:t>
            </a:r>
            <a:r>
              <a:rPr lang="en-GB"/>
              <a:t>temperatures</a:t>
            </a:r>
            <a:r>
              <a:rPr lang="en-GB"/>
              <a:t> near arabian sea and inland station where the seasonal wind play a big </a:t>
            </a:r>
            <a:r>
              <a:rPr lang="en-GB"/>
              <a:t>role</a:t>
            </a:r>
            <a:r>
              <a:rPr lang="en-GB"/>
              <a:t> in reduction of maximum </a:t>
            </a:r>
            <a:r>
              <a:rPr lang="en-GB"/>
              <a:t>temperatures</a:t>
            </a:r>
            <a:r>
              <a:rPr lang="en-GB"/>
              <a:t> along arabian sea. And for the </a:t>
            </a:r>
            <a:r>
              <a:rPr lang="en-GB"/>
              <a:t>record Qraiat recorded the highest minimum temperature 43 degree at night. </a:t>
            </a:r>
            <a:r>
              <a:rPr lang="en-GB"/>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529ee6364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529ee6364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main reason is the tilt of </a:t>
            </a:r>
            <a:r>
              <a:rPr lang="en-GB"/>
              <a:t>the</a:t>
            </a:r>
            <a:r>
              <a:rPr lang="en-GB"/>
              <a:t> earth </a:t>
            </a:r>
            <a:r>
              <a:rPr lang="en-GB"/>
              <a:t>in which</a:t>
            </a:r>
            <a:r>
              <a:rPr lang="en-GB"/>
              <a:t> determine the angle of the radiation hitting the surface .in summer the sun </a:t>
            </a:r>
            <a:r>
              <a:rPr lang="en-GB"/>
              <a:t>radiation</a:t>
            </a:r>
            <a:r>
              <a:rPr lang="en-GB"/>
              <a:t> is </a:t>
            </a:r>
            <a:r>
              <a:rPr lang="en-GB"/>
              <a:t>perpendicular</a:t>
            </a:r>
            <a:r>
              <a:rPr lang="en-GB"/>
              <a:t> to the earth surface.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Orographic lifting </a:t>
            </a:r>
            <a:r>
              <a:rPr lang="en-GB"/>
              <a:t>occur</a:t>
            </a:r>
            <a:r>
              <a:rPr lang="en-GB"/>
              <a:t> when moist wind blows into </a:t>
            </a:r>
            <a:r>
              <a:rPr lang="en-GB"/>
              <a:t>mountains</a:t>
            </a:r>
            <a:r>
              <a:rPr lang="en-GB"/>
              <a:t> which lift up the moist air and condense the the moisture due to the lower </a:t>
            </a:r>
            <a:r>
              <a:rPr lang="en-GB"/>
              <a:t>temperatures</a:t>
            </a:r>
            <a:r>
              <a:rPr lang="en-GB"/>
              <a:t> in the upper levels . also this create leewarde </a:t>
            </a:r>
            <a:r>
              <a:rPr lang="en-GB"/>
              <a:t>phenomena</a:t>
            </a:r>
            <a:r>
              <a:rPr lang="en-GB"/>
              <a:t> where the downward wind blow dry and warm in the other side of the </a:t>
            </a:r>
            <a:r>
              <a:rPr lang="en-GB"/>
              <a:t>mountain</a:t>
            </a:r>
            <a:r>
              <a:rPr lang="en-GB"/>
              <a:t>. </a:t>
            </a:r>
            <a:r>
              <a:rPr lang="en-GB"/>
              <a:t>Usually</a:t>
            </a:r>
            <a:r>
              <a:rPr lang="en-GB"/>
              <a:t> this happens in oman where southeasterly or southerly wind coming from arabian sea blows into alhajar </a:t>
            </a:r>
            <a:r>
              <a:rPr lang="en-GB"/>
              <a:t>mountains</a:t>
            </a:r>
            <a:r>
              <a:rPr lang="en-GB"/>
              <a:t> and create cloud along the </a:t>
            </a:r>
            <a:r>
              <a:rPr lang="en-GB"/>
              <a:t>mountain</a:t>
            </a:r>
            <a:r>
              <a:rPr lang="en-GB"/>
              <a:t> range.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29ee6364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29ee6364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9443b0a3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9443b0a3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a:t>
            </a:r>
            <a:r>
              <a:rPr lang="en-GB"/>
              <a:t>kind of lifting usually take a place in winter.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3"/>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4" name="Google Shape;24;p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 name="Google Shape;2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 name="Shape 26"/>
        <p:cNvGrpSpPr/>
        <p:nvPr/>
      </p:nvGrpSpPr>
      <p:grpSpPr>
        <a:xfrm>
          <a:off x="0" y="0"/>
          <a:ext cx="0" cy="0"/>
          <a:chOff x="0" y="0"/>
          <a:chExt cx="0" cy="0"/>
        </a:xfrm>
      </p:grpSpPr>
      <p:sp>
        <p:nvSpPr>
          <p:cNvPr id="27" name="Google Shape;27;p4"/>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 name="Google Shape;28;p4"/>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9" name="Google Shape;29;p4"/>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 name="Google Shape;30;p4"/>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2" name="Google Shape;3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5" name="Google Shape;35;p5"/>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5"/>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0" name="Google Shape;4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4" name="Google Shape;4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5" name="Shape 45"/>
        <p:cNvGrpSpPr/>
        <p:nvPr/>
      </p:nvGrpSpPr>
      <p:grpSpPr>
        <a:xfrm>
          <a:off x="0" y="0"/>
          <a:ext cx="0" cy="0"/>
          <a:chOff x="0" y="0"/>
          <a:chExt cx="0" cy="0"/>
        </a:xfrm>
      </p:grpSpPr>
      <p:sp>
        <p:nvSpPr>
          <p:cNvPr id="46" name="Google Shape;46;p8"/>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47" name="Google Shape;4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9"/>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0" name="Google Shape;5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0"/>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0"/>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4" name="Google Shape;54;p10"/>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 name="Google Shape;55;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14.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2"/>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GB">
                <a:solidFill>
                  <a:schemeClr val="accent3"/>
                </a:solidFill>
              </a:rPr>
              <a:t>Oman Summer Season</a:t>
            </a:r>
            <a:endParaRPr>
              <a:solidFill>
                <a:schemeClr val="accent3"/>
              </a:solidFill>
            </a:endParaRPr>
          </a:p>
        </p:txBody>
      </p:sp>
      <p:sp>
        <p:nvSpPr>
          <p:cNvPr id="63" name="Google Shape;63;p12"/>
          <p:cNvSpPr txBox="1"/>
          <p:nvPr>
            <p:ph idx="1" type="subTitle"/>
          </p:nvPr>
        </p:nvSpPr>
        <p:spPr>
          <a:xfrm>
            <a:off x="2137250" y="2961545"/>
            <a:ext cx="4870500" cy="411600"/>
          </a:xfrm>
          <a:prstGeom prst="rect">
            <a:avLst/>
          </a:prstGeom>
          <a:noFill/>
          <a:ln>
            <a:noFill/>
          </a:ln>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2400"/>
              <a:buNone/>
            </a:pPr>
            <a:r>
              <a:rPr lang="en-GB" sz="1500" u="sng"/>
              <a:t>Marine Meteorological Course for Royal Oman Navy</a:t>
            </a:r>
            <a:endParaRPr sz="1500" u="sng"/>
          </a:p>
        </p:txBody>
      </p:sp>
      <p:grpSp>
        <p:nvGrpSpPr>
          <p:cNvPr id="64" name="Google Shape;64;p12"/>
          <p:cNvGrpSpPr/>
          <p:nvPr/>
        </p:nvGrpSpPr>
        <p:grpSpPr>
          <a:xfrm>
            <a:off x="309987" y="112450"/>
            <a:ext cx="8524026" cy="688800"/>
            <a:chOff x="286300" y="0"/>
            <a:chExt cx="8572397" cy="913701"/>
          </a:xfrm>
        </p:grpSpPr>
        <p:pic>
          <p:nvPicPr>
            <p:cNvPr id="65" name="Google Shape;65;p12"/>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66" name="Google Shape;66;p12"/>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sp>
        <p:nvSpPr>
          <p:cNvPr id="67" name="Google Shape;67;p12"/>
          <p:cNvSpPr txBox="1"/>
          <p:nvPr/>
        </p:nvSpPr>
        <p:spPr>
          <a:xfrm>
            <a:off x="1561175" y="4209600"/>
            <a:ext cx="621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pen Sans"/>
                <a:ea typeface="Open Sans"/>
                <a:cs typeface="Open Sans"/>
                <a:sym typeface="Open Sans"/>
              </a:rPr>
              <a:t>Content creator: J</a:t>
            </a:r>
            <a:r>
              <a:rPr b="1" lang="en-GB">
                <a:latin typeface="Open Sans"/>
                <a:ea typeface="Open Sans"/>
                <a:cs typeface="Open Sans"/>
                <a:sym typeface="Open Sans"/>
              </a:rPr>
              <a:t>amal Alhinai &amp; Mohammed Almashaykhi</a:t>
            </a:r>
            <a:endParaRPr b="1"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pen Sans"/>
                <a:ea typeface="Open Sans"/>
                <a:cs typeface="Open Sans"/>
                <a:sym typeface="Open Sans"/>
              </a:rPr>
              <a:t>Lecturer: Mohammed Al-Mashaykhi</a:t>
            </a:r>
            <a:endParaRPr b="1" i="0" sz="1400" u="none" cap="none" strike="noStrike">
              <a:solidFill>
                <a:srgbClr val="000000"/>
              </a:solidFill>
              <a:latin typeface="Open Sans"/>
              <a:ea typeface="Open Sans"/>
              <a:cs typeface="Open Sans"/>
              <a:sym typeface="Open Sans"/>
            </a:endParaRPr>
          </a:p>
        </p:txBody>
      </p:sp>
      <p:pic>
        <p:nvPicPr>
          <p:cNvPr id="68" name="Google Shape;68;p12"/>
          <p:cNvPicPr preferRelativeResize="0"/>
          <p:nvPr/>
        </p:nvPicPr>
        <p:blipFill rotWithShape="1">
          <a:blip r:embed="rId5">
            <a:alphaModFix amt="87000"/>
          </a:blip>
          <a:srcRect b="0" l="0" r="0" t="0"/>
          <a:stretch/>
        </p:blipFill>
        <p:spPr>
          <a:xfrm>
            <a:off x="6722900" y="3358375"/>
            <a:ext cx="1725994" cy="1672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convergence:</a:t>
            </a:r>
            <a:endParaRPr/>
          </a:p>
        </p:txBody>
      </p:sp>
      <p:pic>
        <p:nvPicPr>
          <p:cNvPr id="141" name="Google Shape;141;p21"/>
          <p:cNvPicPr preferRelativeResize="0"/>
          <p:nvPr/>
        </p:nvPicPr>
        <p:blipFill>
          <a:blip r:embed="rId3">
            <a:alphaModFix/>
          </a:blip>
          <a:stretch>
            <a:fillRect/>
          </a:stretch>
        </p:blipFill>
        <p:spPr>
          <a:xfrm>
            <a:off x="3013519" y="445025"/>
            <a:ext cx="5656082" cy="4504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Oman Summer </a:t>
            </a:r>
            <a:r>
              <a:rPr lang="en-GB"/>
              <a:t>Phenomena</a:t>
            </a:r>
            <a:endParaRPr/>
          </a:p>
        </p:txBody>
      </p:sp>
      <p:sp>
        <p:nvSpPr>
          <p:cNvPr id="147" name="Google Shape;147;p22"/>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48" name="Google Shape;148;p22"/>
          <p:cNvSpPr txBox="1"/>
          <p:nvPr>
            <p:ph idx="2" type="body"/>
          </p:nvPr>
        </p:nvSpPr>
        <p:spPr>
          <a:xfrm>
            <a:off x="4939500" y="724200"/>
            <a:ext cx="3837000" cy="369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Local cloud formation along </a:t>
            </a:r>
            <a:r>
              <a:rPr b="1" lang="en-GB"/>
              <a:t>Al Hajar </a:t>
            </a:r>
            <a:r>
              <a:rPr b="1" lang="en-GB"/>
              <a:t>mountains</a:t>
            </a:r>
            <a:r>
              <a:rPr lang="en-GB"/>
              <a:t> . Usually starts </a:t>
            </a:r>
            <a:r>
              <a:rPr b="1" lang="en-GB"/>
              <a:t>May</a:t>
            </a:r>
            <a:r>
              <a:rPr lang="en-GB"/>
              <a:t> and weakened by the end of </a:t>
            </a:r>
            <a:r>
              <a:rPr b="1" lang="en-GB"/>
              <a:t>August</a:t>
            </a:r>
            <a:r>
              <a:rPr lang="en-GB"/>
              <a:t>. </a:t>
            </a:r>
            <a:endParaRPr/>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Local convective clouds formation:</a:t>
            </a:r>
            <a:endParaRPr/>
          </a:p>
        </p:txBody>
      </p:sp>
      <p:pic>
        <p:nvPicPr>
          <p:cNvPr id="154" name="Google Shape;154;p23"/>
          <p:cNvPicPr preferRelativeResize="0"/>
          <p:nvPr/>
        </p:nvPicPr>
        <p:blipFill>
          <a:blip r:embed="rId3">
            <a:alphaModFix/>
          </a:blip>
          <a:stretch>
            <a:fillRect/>
          </a:stretch>
        </p:blipFill>
        <p:spPr>
          <a:xfrm>
            <a:off x="862875" y="1009225"/>
            <a:ext cx="3961275" cy="396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Fog and dust:</a:t>
            </a:r>
            <a:endParaRPr/>
          </a:p>
        </p:txBody>
      </p:sp>
      <p:sp>
        <p:nvSpPr>
          <p:cNvPr id="160" name="Google Shape;160;p2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61" name="Google Shape;161;p24"/>
          <p:cNvPicPr preferRelativeResize="0"/>
          <p:nvPr/>
        </p:nvPicPr>
        <p:blipFill>
          <a:blip r:embed="rId3">
            <a:alphaModFix/>
          </a:blip>
          <a:stretch>
            <a:fillRect/>
          </a:stretch>
        </p:blipFill>
        <p:spPr>
          <a:xfrm>
            <a:off x="4610699" y="1082825"/>
            <a:ext cx="4083474" cy="3539650"/>
          </a:xfrm>
          <a:prstGeom prst="rect">
            <a:avLst/>
          </a:prstGeom>
          <a:noFill/>
          <a:ln>
            <a:noFill/>
          </a:ln>
        </p:spPr>
      </p:pic>
      <p:sp>
        <p:nvSpPr>
          <p:cNvPr id="162" name="Google Shape;162;p24"/>
          <p:cNvSpPr/>
          <p:nvPr/>
        </p:nvSpPr>
        <p:spPr>
          <a:xfrm>
            <a:off x="6289875" y="2789100"/>
            <a:ext cx="1356900" cy="1275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txBox="1"/>
          <p:nvPr/>
        </p:nvSpPr>
        <p:spPr>
          <a:xfrm>
            <a:off x="6552975" y="3201525"/>
            <a:ext cx="54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Open Sans"/>
                <a:ea typeface="Open Sans"/>
                <a:cs typeface="Open Sans"/>
                <a:sym typeface="Open Sans"/>
              </a:rPr>
              <a:t>fog</a:t>
            </a:r>
            <a:endParaRPr>
              <a:latin typeface="Open Sans"/>
              <a:ea typeface="Open Sans"/>
              <a:cs typeface="Open Sans"/>
              <a:sym typeface="Open Sans"/>
            </a:endParaRPr>
          </a:p>
        </p:txBody>
      </p:sp>
      <p:pic>
        <p:nvPicPr>
          <p:cNvPr id="164" name="Google Shape;164;p24"/>
          <p:cNvPicPr preferRelativeResize="0"/>
          <p:nvPr/>
        </p:nvPicPr>
        <p:blipFill>
          <a:blip r:embed="rId4">
            <a:alphaModFix/>
          </a:blip>
          <a:stretch>
            <a:fillRect/>
          </a:stretch>
        </p:blipFill>
        <p:spPr>
          <a:xfrm>
            <a:off x="793600" y="1126975"/>
            <a:ext cx="3429000" cy="3581400"/>
          </a:xfrm>
          <a:prstGeom prst="rect">
            <a:avLst/>
          </a:prstGeom>
          <a:noFill/>
          <a:ln>
            <a:noFill/>
          </a:ln>
        </p:spPr>
      </p:pic>
      <p:sp>
        <p:nvSpPr>
          <p:cNvPr id="165" name="Google Shape;165;p24"/>
          <p:cNvSpPr/>
          <p:nvPr/>
        </p:nvSpPr>
        <p:spPr>
          <a:xfrm>
            <a:off x="1747675" y="1757150"/>
            <a:ext cx="674400" cy="12189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txBox="1"/>
          <p:nvPr/>
        </p:nvSpPr>
        <p:spPr>
          <a:xfrm>
            <a:off x="1756900" y="1854675"/>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Open Sans"/>
                <a:ea typeface="Open Sans"/>
                <a:cs typeface="Open Sans"/>
                <a:sym typeface="Open Sans"/>
              </a:rPr>
              <a:t>Dust</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Arabian sea high waves:</a:t>
            </a:r>
            <a:endParaRPr/>
          </a:p>
        </p:txBody>
      </p:sp>
      <p:sp>
        <p:nvSpPr>
          <p:cNvPr id="172" name="Google Shape;172;p25"/>
          <p:cNvSpPr txBox="1"/>
          <p:nvPr>
            <p:ph idx="1" type="body"/>
          </p:nvPr>
        </p:nvSpPr>
        <p:spPr>
          <a:xfrm>
            <a:off x="4689150" y="1050225"/>
            <a:ext cx="4395900" cy="329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Due to </a:t>
            </a:r>
            <a:r>
              <a:rPr lang="en-GB"/>
              <a:t>continuous (15-35 kt) SW</a:t>
            </a:r>
            <a:r>
              <a:rPr lang="en-GB"/>
              <a:t> blowing wind in Al Khareef Season (Indian </a:t>
            </a:r>
            <a:r>
              <a:rPr lang="en-GB"/>
              <a:t>monsoon</a:t>
            </a:r>
            <a:r>
              <a:rPr lang="en-GB"/>
              <a:t>) upwelling will form along the coastal areas of arabian sea .</a:t>
            </a:r>
            <a:endParaRPr/>
          </a:p>
        </p:txBody>
      </p:sp>
      <p:pic>
        <p:nvPicPr>
          <p:cNvPr id="173" name="Google Shape;173;p25"/>
          <p:cNvPicPr preferRelativeResize="0"/>
          <p:nvPr/>
        </p:nvPicPr>
        <p:blipFill>
          <a:blip r:embed="rId3">
            <a:alphaModFix/>
          </a:blip>
          <a:stretch>
            <a:fillRect/>
          </a:stretch>
        </p:blipFill>
        <p:spPr>
          <a:xfrm>
            <a:off x="-42125" y="1403275"/>
            <a:ext cx="4731276" cy="2744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9" name="Google Shape;179;p2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80" name="Google Shape;180;p26"/>
          <p:cNvPicPr preferRelativeResize="0"/>
          <p:nvPr/>
        </p:nvPicPr>
        <p:blipFill>
          <a:blip r:embed="rId3">
            <a:alphaModFix/>
          </a:blip>
          <a:stretch>
            <a:fillRect/>
          </a:stretch>
        </p:blipFill>
        <p:spPr>
          <a:xfrm>
            <a:off x="225600" y="262050"/>
            <a:ext cx="8521300" cy="4414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Al Khareef:</a:t>
            </a:r>
            <a:endParaRPr/>
          </a:p>
        </p:txBody>
      </p:sp>
      <p:sp>
        <p:nvSpPr>
          <p:cNvPr id="186" name="Google Shape;186;p27"/>
          <p:cNvSpPr txBox="1"/>
          <p:nvPr>
            <p:ph idx="1" type="body"/>
          </p:nvPr>
        </p:nvSpPr>
        <p:spPr>
          <a:xfrm>
            <a:off x="311700" y="1339450"/>
            <a:ext cx="40443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As the monsoon starts </a:t>
            </a:r>
            <a:r>
              <a:rPr lang="en-GB"/>
              <a:t>al khareef</a:t>
            </a:r>
            <a:r>
              <a:rPr lang="en-GB"/>
              <a:t> starts in southern part of oman (D</a:t>
            </a:r>
            <a:r>
              <a:rPr lang="en-GB"/>
              <a:t>hofar</a:t>
            </a:r>
            <a:r>
              <a:rPr lang="en-GB"/>
              <a:t>).the </a:t>
            </a:r>
            <a:r>
              <a:rPr lang="en-GB"/>
              <a:t>temperature</a:t>
            </a:r>
            <a:r>
              <a:rPr lang="en-GB"/>
              <a:t> of the </a:t>
            </a:r>
            <a:r>
              <a:rPr lang="en-GB"/>
              <a:t>affected</a:t>
            </a:r>
            <a:r>
              <a:rPr lang="en-GB"/>
              <a:t> region is between 20 to 30 degree . The shape of the </a:t>
            </a:r>
            <a:r>
              <a:rPr lang="en-GB"/>
              <a:t>mountain</a:t>
            </a:r>
            <a:r>
              <a:rPr lang="en-GB"/>
              <a:t> range of dhofar and the blowing wind over cold water body create low level clouds and fog.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Monsoon</a:t>
            </a:r>
            <a:endParaRPr/>
          </a:p>
        </p:txBody>
      </p:sp>
      <p:sp>
        <p:nvSpPr>
          <p:cNvPr id="192" name="Google Shape;192;p28"/>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3" name="Google Shape;193;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GB"/>
              <a:t>A monsoon</a:t>
            </a:r>
            <a:r>
              <a:rPr lang="en-GB"/>
              <a:t> is a seasonal change in the direction of the </a:t>
            </a:r>
            <a:r>
              <a:rPr b="1" lang="en-GB"/>
              <a:t>prevailing</a:t>
            </a:r>
            <a:r>
              <a:rPr lang="en-GB"/>
              <a:t>, or strongest, winds of a region. Monsoons cause wet and dry seasons throughout much of the tropics.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Components of the Monsoon:</a:t>
            </a:r>
            <a:endParaRPr/>
          </a:p>
        </p:txBody>
      </p:sp>
      <p:sp>
        <p:nvSpPr>
          <p:cNvPr id="199" name="Google Shape;199;p2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GB"/>
              <a:t>Trough over north india.</a:t>
            </a:r>
            <a:endParaRPr/>
          </a:p>
          <a:p>
            <a:pPr indent="-342900" lvl="0" marL="457200" rtl="0" algn="l">
              <a:spcBef>
                <a:spcPts val="0"/>
              </a:spcBef>
              <a:spcAft>
                <a:spcPts val="0"/>
              </a:spcAft>
              <a:buSzPts val="1800"/>
              <a:buAutoNum type="arabicPeriod"/>
            </a:pPr>
            <a:r>
              <a:rPr lang="en-GB"/>
              <a:t>Mascarene </a:t>
            </a:r>
            <a:r>
              <a:rPr lang="en-GB"/>
              <a:t>anticyclone</a:t>
            </a:r>
            <a:r>
              <a:rPr lang="en-GB"/>
              <a:t> system (high).</a:t>
            </a:r>
            <a:endParaRPr/>
          </a:p>
          <a:p>
            <a:pPr indent="-342900" lvl="0" marL="457200" rtl="0" algn="l">
              <a:spcBef>
                <a:spcPts val="0"/>
              </a:spcBef>
              <a:spcAft>
                <a:spcPts val="0"/>
              </a:spcAft>
              <a:buSzPts val="1800"/>
              <a:buAutoNum type="arabicPeriod"/>
            </a:pPr>
            <a:r>
              <a:rPr lang="en-GB"/>
              <a:t>Low level cross-equatorial jet (SLLJ).</a:t>
            </a:r>
            <a:endParaRPr/>
          </a:p>
          <a:p>
            <a:pPr indent="-342900" lvl="0" marL="457200" rtl="0" algn="l">
              <a:spcBef>
                <a:spcPts val="0"/>
              </a:spcBef>
              <a:spcAft>
                <a:spcPts val="0"/>
              </a:spcAft>
              <a:buSzPts val="1800"/>
              <a:buAutoNum type="arabicPeriod"/>
            </a:pPr>
            <a:r>
              <a:rPr lang="en-GB"/>
              <a:t>Tibetan High pressure system (upper).</a:t>
            </a:r>
            <a:endParaRPr/>
          </a:p>
          <a:p>
            <a:pPr indent="-342900" lvl="0" marL="457200" rtl="0" algn="l">
              <a:spcBef>
                <a:spcPts val="0"/>
              </a:spcBef>
              <a:spcAft>
                <a:spcPts val="0"/>
              </a:spcAft>
              <a:buSzPts val="1800"/>
              <a:buAutoNum type="arabicPeriod"/>
            </a:pPr>
            <a:r>
              <a:rPr lang="en-GB"/>
              <a:t>Tropical </a:t>
            </a:r>
            <a:r>
              <a:rPr lang="en-GB"/>
              <a:t>easterly</a:t>
            </a:r>
            <a:r>
              <a:rPr lang="en-GB"/>
              <a:t> jet.</a:t>
            </a:r>
            <a:endParaRPr/>
          </a:p>
          <a:p>
            <a:pPr indent="0" lvl="0" marL="45720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Trough over india &amp; </a:t>
            </a:r>
            <a:r>
              <a:rPr lang="en-GB" sz="3550"/>
              <a:t>Mascarene</a:t>
            </a:r>
            <a:r>
              <a:rPr lang="en-GB" sz="3550"/>
              <a:t> High system:</a:t>
            </a:r>
            <a:endParaRPr sz="3550"/>
          </a:p>
        </p:txBody>
      </p:sp>
      <p:sp>
        <p:nvSpPr>
          <p:cNvPr id="205" name="Google Shape;205;p30"/>
          <p:cNvSpPr txBox="1"/>
          <p:nvPr>
            <p:ph idx="1" type="body"/>
          </p:nvPr>
        </p:nvSpPr>
        <p:spPr>
          <a:xfrm>
            <a:off x="168850" y="1171213"/>
            <a:ext cx="3927000" cy="372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The Thermal low over north of india . (</a:t>
            </a:r>
            <a:r>
              <a:rPr b="1" lang="en-GB"/>
              <a:t>anticlock</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Mascarene High pressure system </a:t>
            </a:r>
            <a:r>
              <a:rPr b="1" lang="en-GB"/>
              <a:t>southern </a:t>
            </a:r>
            <a:r>
              <a:rPr b="1" lang="en-GB"/>
              <a:t>hemisphere</a:t>
            </a:r>
            <a:r>
              <a:rPr lang="en-GB"/>
              <a:t> (</a:t>
            </a:r>
            <a:r>
              <a:rPr b="1" lang="en-GB"/>
              <a:t>anticlock</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wind blow from high pressure in southern hemisphere to </a:t>
            </a:r>
            <a:r>
              <a:rPr lang="en-GB"/>
              <a:t> the thermal low in north of india crossing Arabian sea.(warm moist)</a:t>
            </a:r>
            <a:endParaRPr/>
          </a:p>
          <a:p>
            <a:pPr indent="0" lvl="0" marL="0" rtl="0" algn="l">
              <a:spcBef>
                <a:spcPts val="0"/>
              </a:spcBef>
              <a:spcAft>
                <a:spcPts val="0"/>
              </a:spcAft>
              <a:buNone/>
            </a:pPr>
            <a:r>
              <a:rPr lang="en-GB"/>
              <a:t> </a:t>
            </a:r>
            <a:endParaRPr/>
          </a:p>
        </p:txBody>
      </p:sp>
      <p:pic>
        <p:nvPicPr>
          <p:cNvPr id="206" name="Google Shape;206;p30"/>
          <p:cNvPicPr preferRelativeResize="0"/>
          <p:nvPr/>
        </p:nvPicPr>
        <p:blipFill>
          <a:blip r:embed="rId3">
            <a:alphaModFix/>
          </a:blip>
          <a:stretch>
            <a:fillRect/>
          </a:stretch>
        </p:blipFill>
        <p:spPr>
          <a:xfrm>
            <a:off x="4288446" y="1190125"/>
            <a:ext cx="4848654" cy="3690274"/>
          </a:xfrm>
          <a:prstGeom prst="rect">
            <a:avLst/>
          </a:prstGeom>
          <a:noFill/>
          <a:ln>
            <a:noFill/>
          </a:ln>
        </p:spPr>
      </p:pic>
      <p:cxnSp>
        <p:nvCxnSpPr>
          <p:cNvPr id="207" name="Google Shape;207;p30"/>
          <p:cNvCxnSpPr/>
          <p:nvPr/>
        </p:nvCxnSpPr>
        <p:spPr>
          <a:xfrm flipH="1" rot="10800000">
            <a:off x="7459975" y="3447100"/>
            <a:ext cx="503700" cy="325200"/>
          </a:xfrm>
          <a:prstGeom prst="straightConnector1">
            <a:avLst/>
          </a:prstGeom>
          <a:noFill/>
          <a:ln cap="flat" cmpd="sng" w="9525">
            <a:solidFill>
              <a:schemeClr val="dk2"/>
            </a:solidFill>
            <a:prstDash val="solid"/>
            <a:round/>
            <a:headEnd len="med" w="med" type="none"/>
            <a:tailEnd len="med" w="med" type="triangle"/>
          </a:ln>
        </p:spPr>
      </p:cxnSp>
      <p:sp>
        <p:nvSpPr>
          <p:cNvPr id="208" name="Google Shape;208;p30"/>
          <p:cNvSpPr txBox="1"/>
          <p:nvPr/>
        </p:nvSpPr>
        <p:spPr>
          <a:xfrm>
            <a:off x="6262250" y="3720725"/>
            <a:ext cx="1738800" cy="292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GB" sz="700">
                <a:solidFill>
                  <a:schemeClr val="dk2"/>
                </a:solidFill>
                <a:latin typeface="Open Sans"/>
                <a:ea typeface="Open Sans"/>
                <a:cs typeface="Open Sans"/>
                <a:sym typeface="Open Sans"/>
              </a:rPr>
              <a:t>Mascarene high</a:t>
            </a:r>
            <a:endParaRPr sz="3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chemeClr val="accent3"/>
                </a:solidFill>
              </a:rPr>
              <a:t>Content</a:t>
            </a:r>
            <a:endParaRPr>
              <a:solidFill>
                <a:schemeClr val="accent3"/>
              </a:solidFill>
            </a:endParaRPr>
          </a:p>
        </p:txBody>
      </p:sp>
      <p:sp>
        <p:nvSpPr>
          <p:cNvPr id="74" name="Google Shape;74;p1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GB"/>
              <a:t>Introduction</a:t>
            </a:r>
            <a:endParaRPr/>
          </a:p>
          <a:p>
            <a:pPr indent="-342900" lvl="0" marL="457200" rtl="0" algn="l">
              <a:lnSpc>
                <a:spcPct val="115000"/>
              </a:lnSpc>
              <a:spcBef>
                <a:spcPts val="0"/>
              </a:spcBef>
              <a:spcAft>
                <a:spcPts val="0"/>
              </a:spcAft>
              <a:buSzPts val="1800"/>
              <a:buChar char="●"/>
            </a:pPr>
            <a:r>
              <a:rPr lang="en-GB"/>
              <a:t>Cloud formation</a:t>
            </a:r>
            <a:endParaRPr/>
          </a:p>
          <a:p>
            <a:pPr indent="-342900" lvl="0" marL="457200" rtl="0" algn="l">
              <a:lnSpc>
                <a:spcPct val="115000"/>
              </a:lnSpc>
              <a:spcBef>
                <a:spcPts val="0"/>
              </a:spcBef>
              <a:spcAft>
                <a:spcPts val="0"/>
              </a:spcAft>
              <a:buSzPts val="1800"/>
              <a:buChar char="●"/>
            </a:pPr>
            <a:r>
              <a:rPr lang="en-GB"/>
              <a:t>Oman Summer phenaman</a:t>
            </a:r>
            <a:endParaRPr/>
          </a:p>
          <a:p>
            <a:pPr indent="-317500" lvl="1" marL="914400" rtl="0" algn="l">
              <a:lnSpc>
                <a:spcPct val="115000"/>
              </a:lnSpc>
              <a:spcBef>
                <a:spcPts val="0"/>
              </a:spcBef>
              <a:spcAft>
                <a:spcPts val="0"/>
              </a:spcAft>
              <a:buSzPts val="1400"/>
              <a:buChar char="○"/>
            </a:pPr>
            <a:r>
              <a:rPr lang="en-GB"/>
              <a:t>Local convective cloud formation.</a:t>
            </a:r>
            <a:endParaRPr/>
          </a:p>
          <a:p>
            <a:pPr indent="-317500" lvl="1" marL="914400" rtl="0" algn="l">
              <a:lnSpc>
                <a:spcPct val="115000"/>
              </a:lnSpc>
              <a:spcBef>
                <a:spcPts val="0"/>
              </a:spcBef>
              <a:spcAft>
                <a:spcPts val="0"/>
              </a:spcAft>
              <a:buSzPts val="1400"/>
              <a:buChar char="○"/>
            </a:pPr>
            <a:r>
              <a:rPr lang="en-GB"/>
              <a:t>Fog and blowing dust.</a:t>
            </a:r>
            <a:endParaRPr/>
          </a:p>
          <a:p>
            <a:pPr indent="-317500" lvl="1" marL="914400" rtl="0" algn="l">
              <a:lnSpc>
                <a:spcPct val="115000"/>
              </a:lnSpc>
              <a:spcBef>
                <a:spcPts val="0"/>
              </a:spcBef>
              <a:spcAft>
                <a:spcPts val="0"/>
              </a:spcAft>
              <a:buSzPts val="1400"/>
              <a:buChar char="○"/>
            </a:pPr>
            <a:r>
              <a:rPr lang="en-GB"/>
              <a:t>High waves Arabian sea.</a:t>
            </a:r>
            <a:endParaRPr/>
          </a:p>
          <a:p>
            <a:pPr indent="-317500" lvl="1" marL="914400" rtl="0" algn="l">
              <a:lnSpc>
                <a:spcPct val="115000"/>
              </a:lnSpc>
              <a:spcBef>
                <a:spcPts val="0"/>
              </a:spcBef>
              <a:spcAft>
                <a:spcPts val="0"/>
              </a:spcAft>
              <a:buSzPts val="1400"/>
              <a:buChar char="○"/>
            </a:pPr>
            <a:r>
              <a:rPr lang="en-GB"/>
              <a:t>Al </a:t>
            </a:r>
            <a:r>
              <a:rPr lang="en-GB"/>
              <a:t>khareef</a:t>
            </a:r>
            <a:r>
              <a:rPr lang="en-GB"/>
              <a:t>.</a:t>
            </a:r>
            <a:endParaRPr/>
          </a:p>
          <a:p>
            <a:pPr indent="-342900" lvl="0" marL="457200" rtl="0" algn="l">
              <a:lnSpc>
                <a:spcPct val="115000"/>
              </a:lnSpc>
              <a:spcBef>
                <a:spcPts val="0"/>
              </a:spcBef>
              <a:spcAft>
                <a:spcPts val="0"/>
              </a:spcAft>
              <a:buSzPts val="1800"/>
              <a:buChar char="●"/>
            </a:pPr>
            <a:r>
              <a:rPr lang="en-GB"/>
              <a:t>Monsoon</a:t>
            </a:r>
            <a:endParaRPr/>
          </a:p>
        </p:txBody>
      </p:sp>
      <p:grpSp>
        <p:nvGrpSpPr>
          <p:cNvPr id="75" name="Google Shape;75;p13"/>
          <p:cNvGrpSpPr/>
          <p:nvPr/>
        </p:nvGrpSpPr>
        <p:grpSpPr>
          <a:xfrm>
            <a:off x="1055575" y="4308423"/>
            <a:ext cx="7032850" cy="521204"/>
            <a:chOff x="286300" y="0"/>
            <a:chExt cx="8572397" cy="913701"/>
          </a:xfrm>
        </p:grpSpPr>
        <p:pic>
          <p:nvPicPr>
            <p:cNvPr id="76" name="Google Shape;76;p13"/>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77" name="Google Shape;77;p13"/>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3 low level cross </a:t>
            </a:r>
            <a:r>
              <a:rPr lang="en-GB"/>
              <a:t>equatorial</a:t>
            </a:r>
            <a:r>
              <a:rPr lang="en-GB"/>
              <a:t> jet (SLLJ):</a:t>
            </a:r>
            <a:endParaRPr/>
          </a:p>
        </p:txBody>
      </p:sp>
      <p:sp>
        <p:nvSpPr>
          <p:cNvPr id="214" name="Google Shape;214;p31"/>
          <p:cNvSpPr txBox="1"/>
          <p:nvPr>
            <p:ph idx="1" type="body"/>
          </p:nvPr>
        </p:nvSpPr>
        <p:spPr>
          <a:xfrm>
            <a:off x="220075" y="1017725"/>
            <a:ext cx="3819000" cy="39084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Clr>
                <a:schemeClr val="dk1"/>
              </a:buClr>
              <a:buSzPts val="1100"/>
              <a:buFont typeface="Arial"/>
              <a:buNone/>
            </a:pPr>
            <a:r>
              <a:rPr lang="en-GB">
                <a:solidFill>
                  <a:schemeClr val="dk1"/>
                </a:solidFill>
                <a:latin typeface="Arial"/>
                <a:ea typeface="Arial"/>
                <a:cs typeface="Arial"/>
                <a:sym typeface="Arial"/>
              </a:rPr>
              <a:t>The Somali jet occurs during the summer over northern Madagascar and off the coast of Somalia. The jet is most intense from June to August with average monthly maximum speeds of 18 m s</a:t>
            </a:r>
            <a:r>
              <a:rPr baseline="30000" lang="en-GB">
                <a:solidFill>
                  <a:schemeClr val="dk1"/>
                </a:solidFill>
                <a:latin typeface="Arial"/>
                <a:ea typeface="Arial"/>
                <a:cs typeface="Arial"/>
                <a:sym typeface="Arial"/>
              </a:rPr>
              <a:t>-1</a:t>
            </a:r>
            <a:r>
              <a:rPr lang="en-GB">
                <a:solidFill>
                  <a:schemeClr val="dk1"/>
                </a:solidFill>
                <a:latin typeface="Arial"/>
                <a:ea typeface="Arial"/>
                <a:cs typeface="Arial"/>
                <a:sym typeface="Arial"/>
              </a:rPr>
              <a:t> even though daily speeds can reach the order of 50 m s</a:t>
            </a:r>
            <a:r>
              <a:rPr baseline="30000" lang="en-GB">
                <a:solidFill>
                  <a:schemeClr val="dk1"/>
                </a:solidFill>
                <a:latin typeface="Arial"/>
                <a:ea typeface="Arial"/>
                <a:cs typeface="Arial"/>
                <a:sym typeface="Arial"/>
              </a:rPr>
              <a:t>-1</a:t>
            </a:r>
            <a:r>
              <a:rPr lang="en-GB">
                <a:solidFill>
                  <a:schemeClr val="dk1"/>
                </a:solidFill>
                <a:latin typeface="Arial"/>
                <a:ea typeface="Arial"/>
                <a:cs typeface="Arial"/>
                <a:sym typeface="Arial"/>
              </a:rPr>
              <a:t>.</a:t>
            </a:r>
            <a:endParaRPr/>
          </a:p>
        </p:txBody>
      </p:sp>
      <p:pic>
        <p:nvPicPr>
          <p:cNvPr id="215" name="Google Shape;215;p31"/>
          <p:cNvPicPr preferRelativeResize="0"/>
          <p:nvPr/>
        </p:nvPicPr>
        <p:blipFill>
          <a:blip r:embed="rId3">
            <a:alphaModFix/>
          </a:blip>
          <a:stretch>
            <a:fillRect/>
          </a:stretch>
        </p:blipFill>
        <p:spPr>
          <a:xfrm>
            <a:off x="3980862" y="1304825"/>
            <a:ext cx="5230263" cy="3486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Tropical easterly jet:</a:t>
            </a:r>
            <a:endParaRPr/>
          </a:p>
        </p:txBody>
      </p:sp>
      <p:pic>
        <p:nvPicPr>
          <p:cNvPr id="221" name="Google Shape;221;p32"/>
          <p:cNvPicPr preferRelativeResize="0"/>
          <p:nvPr/>
        </p:nvPicPr>
        <p:blipFill>
          <a:blip r:embed="rId3">
            <a:alphaModFix/>
          </a:blip>
          <a:stretch>
            <a:fillRect/>
          </a:stretch>
        </p:blipFill>
        <p:spPr>
          <a:xfrm>
            <a:off x="773925" y="1143000"/>
            <a:ext cx="3810000" cy="2857500"/>
          </a:xfrm>
          <a:prstGeom prst="rect">
            <a:avLst/>
          </a:prstGeom>
          <a:noFill/>
          <a:ln>
            <a:noFill/>
          </a:ln>
        </p:spPr>
      </p:pic>
      <p:pic>
        <p:nvPicPr>
          <p:cNvPr id="222" name="Google Shape;222;p32"/>
          <p:cNvPicPr preferRelativeResize="0"/>
          <p:nvPr/>
        </p:nvPicPr>
        <p:blipFill>
          <a:blip r:embed="rId4">
            <a:alphaModFix/>
          </a:blip>
          <a:stretch>
            <a:fillRect/>
          </a:stretch>
        </p:blipFill>
        <p:spPr>
          <a:xfrm>
            <a:off x="4761375" y="334100"/>
            <a:ext cx="4237675" cy="4491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Thanks</a:t>
            </a:r>
            <a:endParaRPr/>
          </a:p>
        </p:txBody>
      </p:sp>
      <p:sp>
        <p:nvSpPr>
          <p:cNvPr id="228" name="Google Shape;228;p3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GB"/>
              <a:t>Thank you </a:t>
            </a:r>
            <a:r>
              <a:rPr lang="en-GB"/>
              <a:t>for</a:t>
            </a:r>
            <a:r>
              <a:rPr lang="en-GB"/>
              <a:t> paying </a:t>
            </a:r>
            <a:r>
              <a:rPr lang="en-GB"/>
              <a:t>attention</a:t>
            </a:r>
            <a:r>
              <a:rPr lang="en-GB"/>
              <a:t> </a:t>
            </a:r>
            <a:endParaRPr/>
          </a:p>
          <a:p>
            <a:pPr indent="-342900" lvl="0" marL="457200" rtl="0" algn="l">
              <a:spcBef>
                <a:spcPts val="0"/>
              </a:spcBef>
              <a:spcAft>
                <a:spcPts val="0"/>
              </a:spcAft>
              <a:buSzPts val="1800"/>
              <a:buAutoNum type="arabicPeriod"/>
            </a:pPr>
            <a:r>
              <a:rPr lang="en-GB"/>
              <a:t>Special thank to my </a:t>
            </a:r>
            <a:r>
              <a:rPr lang="en-GB"/>
              <a:t>colleagues</a:t>
            </a:r>
            <a:r>
              <a:rPr lang="en-GB"/>
              <a:t> whom helped to create this content.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75BDA7"/>
                </a:solidFill>
              </a:rPr>
              <a:t>Scan this </a:t>
            </a:r>
            <a:endParaRPr/>
          </a:p>
        </p:txBody>
      </p:sp>
      <p:sp>
        <p:nvSpPr>
          <p:cNvPr id="234" name="Google Shape;234;p34"/>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rmAutofit/>
          </a:bodyPr>
          <a:lstStyle/>
          <a:p>
            <a:pPr indent="0" lvl="0" marL="139700" rtl="0" algn="l">
              <a:lnSpc>
                <a:spcPct val="115000"/>
              </a:lnSpc>
              <a:spcBef>
                <a:spcPts val="0"/>
              </a:spcBef>
              <a:spcAft>
                <a:spcPts val="0"/>
              </a:spcAft>
              <a:buSzPts val="1400"/>
              <a:buNone/>
            </a:pPr>
            <a:r>
              <a:rPr lang="en-GB"/>
              <a:t>Kindly scan this “QR code” to evaluate this lecture.</a:t>
            </a:r>
            <a:endParaRPr/>
          </a:p>
          <a:p>
            <a:pPr indent="0" lvl="0" marL="139700" rtl="0" algn="l">
              <a:lnSpc>
                <a:spcPct val="115000"/>
              </a:lnSpc>
              <a:spcBef>
                <a:spcPts val="0"/>
              </a:spcBef>
              <a:spcAft>
                <a:spcPts val="0"/>
              </a:spcAft>
              <a:buSzPts val="1400"/>
              <a:buNone/>
            </a:pPr>
            <a:r>
              <a:t/>
            </a:r>
            <a:endParaRPr/>
          </a:p>
          <a:p>
            <a:pPr indent="0" lvl="0" marL="139700" rtl="0" algn="l">
              <a:lnSpc>
                <a:spcPct val="115000"/>
              </a:lnSpc>
              <a:spcBef>
                <a:spcPts val="0"/>
              </a:spcBef>
              <a:spcAft>
                <a:spcPts val="0"/>
              </a:spcAft>
              <a:buSzPts val="1400"/>
              <a:buNone/>
            </a:pPr>
            <a:r>
              <a:t/>
            </a:r>
            <a:endParaRPr/>
          </a:p>
          <a:p>
            <a:pPr indent="0" lvl="0" marL="139700" rtl="0" algn="l">
              <a:lnSpc>
                <a:spcPct val="115000"/>
              </a:lnSpc>
              <a:spcBef>
                <a:spcPts val="0"/>
              </a:spcBef>
              <a:spcAft>
                <a:spcPts val="0"/>
              </a:spcAft>
              <a:buSzPts val="1400"/>
              <a:buNone/>
            </a:pPr>
            <a:r>
              <a:t/>
            </a:r>
            <a:endParaRPr/>
          </a:p>
          <a:p>
            <a:pPr indent="0" lvl="0" marL="139700" rtl="0" algn="ctr">
              <a:lnSpc>
                <a:spcPct val="115000"/>
              </a:lnSpc>
              <a:spcBef>
                <a:spcPts val="0"/>
              </a:spcBef>
              <a:spcAft>
                <a:spcPts val="0"/>
              </a:spcAft>
              <a:buSzPts val="1400"/>
              <a:buNone/>
            </a:pPr>
            <a:r>
              <a:rPr b="1" lang="en-GB"/>
              <a:t>Thank You!</a:t>
            </a:r>
            <a:endParaRPr/>
          </a:p>
        </p:txBody>
      </p:sp>
      <p:grpSp>
        <p:nvGrpSpPr>
          <p:cNvPr id="235" name="Google Shape;235;p34"/>
          <p:cNvGrpSpPr/>
          <p:nvPr/>
        </p:nvGrpSpPr>
        <p:grpSpPr>
          <a:xfrm>
            <a:off x="1055575" y="4308423"/>
            <a:ext cx="7032850" cy="521204"/>
            <a:chOff x="286300" y="0"/>
            <a:chExt cx="8572397" cy="913701"/>
          </a:xfrm>
        </p:grpSpPr>
        <p:pic>
          <p:nvPicPr>
            <p:cNvPr id="236" name="Google Shape;236;p34"/>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237" name="Google Shape;237;p34"/>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pic>
        <p:nvPicPr>
          <p:cNvPr id="238" name="Google Shape;238;p34"/>
          <p:cNvPicPr preferRelativeResize="0"/>
          <p:nvPr/>
        </p:nvPicPr>
        <p:blipFill rotWithShape="1">
          <a:blip r:embed="rId5">
            <a:alphaModFix/>
          </a:blip>
          <a:srcRect b="0" l="0" r="0" t="0"/>
          <a:stretch/>
        </p:blipFill>
        <p:spPr>
          <a:xfrm>
            <a:off x="5230925" y="1266175"/>
            <a:ext cx="2857500" cy="2857500"/>
          </a:xfrm>
          <a:prstGeom prst="rect">
            <a:avLst/>
          </a:prstGeom>
          <a:noFill/>
          <a:ln cap="flat" cmpd="sng" w="28575">
            <a:solidFill>
              <a:srgbClr val="75BDA7"/>
            </a:solidFill>
            <a:prstDash val="lgDashDot"/>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4"/>
          <p:cNvSpPr txBox="1"/>
          <p:nvPr>
            <p:ph type="title"/>
          </p:nvPr>
        </p:nvSpPr>
        <p:spPr>
          <a:xfrm>
            <a:off x="265500" y="1039675"/>
            <a:ext cx="4045200" cy="1675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200"/>
              <a:buNone/>
            </a:pPr>
            <a:r>
              <a:rPr lang="en-GB">
                <a:solidFill>
                  <a:srgbClr val="75BDA7"/>
                </a:solidFill>
              </a:rPr>
              <a:t>introduction</a:t>
            </a:r>
            <a:r>
              <a:rPr lang="en-GB">
                <a:solidFill>
                  <a:schemeClr val="accent3"/>
                </a:solidFill>
              </a:rPr>
              <a:t>:</a:t>
            </a:r>
            <a:endParaRPr>
              <a:solidFill>
                <a:schemeClr val="accent3"/>
              </a:solidFill>
            </a:endParaRPr>
          </a:p>
        </p:txBody>
      </p:sp>
      <p:sp>
        <p:nvSpPr>
          <p:cNvPr id="83" name="Google Shape;83;p14"/>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p>
            <a:pPr indent="-342900" lvl="0" marL="457200" rtl="0" algn="ctr">
              <a:lnSpc>
                <a:spcPct val="100000"/>
              </a:lnSpc>
              <a:spcBef>
                <a:spcPts val="0"/>
              </a:spcBef>
              <a:spcAft>
                <a:spcPts val="0"/>
              </a:spcAft>
              <a:buSzPts val="2100"/>
              <a:buNone/>
            </a:pPr>
            <a:r>
              <a:t/>
            </a:r>
            <a:endParaRPr/>
          </a:p>
        </p:txBody>
      </p:sp>
      <p:sp>
        <p:nvSpPr>
          <p:cNvPr id="84" name="Google Shape;84;p14"/>
          <p:cNvSpPr txBox="1"/>
          <p:nvPr>
            <p:ph idx="2" type="body"/>
          </p:nvPr>
        </p:nvSpPr>
        <p:spPr>
          <a:xfrm>
            <a:off x="4939500" y="724200"/>
            <a:ext cx="3837000" cy="36951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Clr>
                <a:schemeClr val="lt1"/>
              </a:buClr>
              <a:buSzPts val="1800"/>
              <a:buNone/>
            </a:pPr>
            <a:r>
              <a:rPr lang="en-GB"/>
              <a:t>When is summer season?</a:t>
            </a:r>
            <a:endParaRPr/>
          </a:p>
          <a:p>
            <a:pPr indent="-228600" lvl="0" marL="457200" rtl="0" algn="l">
              <a:lnSpc>
                <a:spcPct val="115000"/>
              </a:lnSpc>
              <a:spcBef>
                <a:spcPts val="0"/>
              </a:spcBef>
              <a:spcAft>
                <a:spcPts val="0"/>
              </a:spcAft>
              <a:buClr>
                <a:schemeClr val="lt1"/>
              </a:buClr>
              <a:buSzPts val="1800"/>
              <a:buNone/>
            </a:pPr>
            <a:r>
              <a:rPr b="1" lang="en-GB"/>
              <a:t>Met:</a:t>
            </a:r>
            <a:endParaRPr b="1"/>
          </a:p>
          <a:p>
            <a:pPr indent="-228600" lvl="0" marL="457200" rtl="0" algn="l">
              <a:lnSpc>
                <a:spcPct val="115000"/>
              </a:lnSpc>
              <a:spcBef>
                <a:spcPts val="0"/>
              </a:spcBef>
              <a:spcAft>
                <a:spcPts val="0"/>
              </a:spcAft>
              <a:buClr>
                <a:schemeClr val="lt1"/>
              </a:buClr>
              <a:buSzPts val="1800"/>
              <a:buNone/>
            </a:pPr>
            <a:r>
              <a:rPr lang="en-GB" sz="1500"/>
              <a:t>Summer is the hottest of the four temperate seasons, occurring after spring and before fall</a:t>
            </a:r>
            <a:r>
              <a:rPr lang="en-GB" sz="1500"/>
              <a:t>.</a:t>
            </a:r>
            <a:endParaRPr sz="1500"/>
          </a:p>
          <a:p>
            <a:pPr indent="-228600" lvl="0" marL="457200" rtl="0" algn="l">
              <a:lnSpc>
                <a:spcPct val="115000"/>
              </a:lnSpc>
              <a:spcBef>
                <a:spcPts val="0"/>
              </a:spcBef>
              <a:spcAft>
                <a:spcPts val="0"/>
              </a:spcAft>
              <a:buClr>
                <a:schemeClr val="lt1"/>
              </a:buClr>
              <a:buSzPts val="1800"/>
              <a:buNone/>
            </a:pPr>
            <a:r>
              <a:rPr lang="en-GB" sz="1500"/>
              <a:t>	</a:t>
            </a:r>
            <a:endParaRPr sz="1500"/>
          </a:p>
          <a:p>
            <a:pPr indent="-228600" lvl="0" marL="457200" rtl="0" algn="l">
              <a:lnSpc>
                <a:spcPct val="115000"/>
              </a:lnSpc>
              <a:spcBef>
                <a:spcPts val="0"/>
              </a:spcBef>
              <a:spcAft>
                <a:spcPts val="0"/>
              </a:spcAft>
              <a:buClr>
                <a:schemeClr val="lt1"/>
              </a:buClr>
              <a:buSzPts val="1800"/>
              <a:buNone/>
            </a:pPr>
            <a:r>
              <a:rPr b="1" lang="en-GB"/>
              <a:t>Astronomical:</a:t>
            </a:r>
            <a:r>
              <a:rPr lang="en-GB"/>
              <a:t> </a:t>
            </a:r>
            <a:endParaRPr/>
          </a:p>
          <a:p>
            <a:pPr indent="-228600" lvl="0" marL="457200" rtl="0" algn="l">
              <a:lnSpc>
                <a:spcPct val="115000"/>
              </a:lnSpc>
              <a:spcBef>
                <a:spcPts val="0"/>
              </a:spcBef>
              <a:spcAft>
                <a:spcPts val="0"/>
              </a:spcAft>
              <a:buClr>
                <a:schemeClr val="lt1"/>
              </a:buClr>
              <a:buSzPts val="1800"/>
              <a:buNone/>
            </a:pPr>
            <a:r>
              <a:rPr lang="en-GB" sz="1500"/>
              <a:t>The time between 21 june to 22 september.</a:t>
            </a:r>
            <a:endParaRPr sz="1500"/>
          </a:p>
          <a:p>
            <a:pPr indent="-228600" lvl="0" marL="457200" rtl="0" algn="l">
              <a:lnSpc>
                <a:spcPct val="115000"/>
              </a:lnSpc>
              <a:spcBef>
                <a:spcPts val="0"/>
              </a:spcBef>
              <a:spcAft>
                <a:spcPts val="0"/>
              </a:spcAft>
              <a:buClr>
                <a:schemeClr val="lt1"/>
              </a:buClr>
              <a:buSzPts val="1800"/>
              <a:buNone/>
            </a:pPr>
            <a:r>
              <a:t/>
            </a:r>
            <a:endParaRPr/>
          </a:p>
        </p:txBody>
      </p:sp>
      <p:sp>
        <p:nvSpPr>
          <p:cNvPr id="85" name="Google Shape;85;p14"/>
          <p:cNvSpPr txBox="1"/>
          <p:nvPr/>
        </p:nvSpPr>
        <p:spPr>
          <a:xfrm>
            <a:off x="1693650" y="3122350"/>
            <a:ext cx="575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nvGrpSpPr>
          <p:cNvPr id="86" name="Google Shape;86;p14"/>
          <p:cNvGrpSpPr/>
          <p:nvPr/>
        </p:nvGrpSpPr>
        <p:grpSpPr>
          <a:xfrm>
            <a:off x="526800" y="207265"/>
            <a:ext cx="3516425" cy="339135"/>
            <a:chOff x="286300" y="0"/>
            <a:chExt cx="8572397" cy="913701"/>
          </a:xfrm>
        </p:grpSpPr>
        <p:pic>
          <p:nvPicPr>
            <p:cNvPr id="87" name="Google Shape;87;p14"/>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88" name="Google Shape;88;p14"/>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grpSp>
        <p:nvGrpSpPr>
          <p:cNvPr id="93" name="Google Shape;93;p15"/>
          <p:cNvGrpSpPr/>
          <p:nvPr/>
        </p:nvGrpSpPr>
        <p:grpSpPr>
          <a:xfrm>
            <a:off x="1055598" y="4569773"/>
            <a:ext cx="7032794" cy="521175"/>
            <a:chOff x="286300" y="0"/>
            <a:chExt cx="8572397" cy="913701"/>
          </a:xfrm>
        </p:grpSpPr>
        <p:pic>
          <p:nvPicPr>
            <p:cNvPr id="94" name="Google Shape;94;p15"/>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95" name="Google Shape;95;p15"/>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pic>
        <p:nvPicPr>
          <p:cNvPr id="96" name="Google Shape;96;p15"/>
          <p:cNvPicPr preferRelativeResize="0"/>
          <p:nvPr/>
        </p:nvPicPr>
        <p:blipFill>
          <a:blip r:embed="rId5">
            <a:alphaModFix/>
          </a:blip>
          <a:stretch>
            <a:fillRect/>
          </a:stretch>
        </p:blipFill>
        <p:spPr>
          <a:xfrm>
            <a:off x="6052500" y="228600"/>
            <a:ext cx="3081000" cy="4357673"/>
          </a:xfrm>
          <a:prstGeom prst="rect">
            <a:avLst/>
          </a:prstGeom>
          <a:noFill/>
          <a:ln>
            <a:noFill/>
          </a:ln>
        </p:spPr>
      </p:pic>
      <p:pic>
        <p:nvPicPr>
          <p:cNvPr id="97" name="Google Shape;97;p15"/>
          <p:cNvPicPr preferRelativeResize="0"/>
          <p:nvPr/>
        </p:nvPicPr>
        <p:blipFill>
          <a:blip r:embed="rId6">
            <a:alphaModFix/>
          </a:blip>
          <a:stretch>
            <a:fillRect/>
          </a:stretch>
        </p:blipFill>
        <p:spPr>
          <a:xfrm>
            <a:off x="3007400" y="262200"/>
            <a:ext cx="3045101" cy="4306924"/>
          </a:xfrm>
          <a:prstGeom prst="rect">
            <a:avLst/>
          </a:prstGeom>
          <a:noFill/>
          <a:ln>
            <a:noFill/>
          </a:ln>
        </p:spPr>
      </p:pic>
      <p:pic>
        <p:nvPicPr>
          <p:cNvPr id="98" name="Google Shape;98;p15"/>
          <p:cNvPicPr preferRelativeResize="0"/>
          <p:nvPr/>
        </p:nvPicPr>
        <p:blipFill>
          <a:blip r:embed="rId7">
            <a:alphaModFix/>
          </a:blip>
          <a:stretch>
            <a:fillRect/>
          </a:stretch>
        </p:blipFill>
        <p:spPr>
          <a:xfrm>
            <a:off x="-46475" y="520917"/>
            <a:ext cx="3045102" cy="40129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311700" y="64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Why summer hotter where the sun is farthest from the earth?</a:t>
            </a:r>
            <a:endParaRPr/>
          </a:p>
        </p:txBody>
      </p:sp>
      <p:pic>
        <p:nvPicPr>
          <p:cNvPr id="104" name="Google Shape;104;p16"/>
          <p:cNvPicPr preferRelativeResize="0"/>
          <p:nvPr/>
        </p:nvPicPr>
        <p:blipFill>
          <a:blip r:embed="rId3">
            <a:alphaModFix/>
          </a:blip>
          <a:stretch>
            <a:fillRect/>
          </a:stretch>
        </p:blipFill>
        <p:spPr>
          <a:xfrm>
            <a:off x="1277663" y="1160300"/>
            <a:ext cx="6505575" cy="3514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265500" y="1039675"/>
            <a:ext cx="4045200" cy="1675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200"/>
              <a:buNone/>
            </a:pPr>
            <a:r>
              <a:rPr lang="en-GB">
                <a:solidFill>
                  <a:schemeClr val="accent3"/>
                </a:solidFill>
              </a:rPr>
              <a:t>Cloud Formation</a:t>
            </a:r>
            <a:r>
              <a:rPr lang="en-GB">
                <a:solidFill>
                  <a:schemeClr val="accent3"/>
                </a:solidFill>
              </a:rPr>
              <a:t>:</a:t>
            </a:r>
            <a:endParaRPr>
              <a:solidFill>
                <a:schemeClr val="accent3"/>
              </a:solidFill>
            </a:endParaRPr>
          </a:p>
        </p:txBody>
      </p:sp>
      <p:sp>
        <p:nvSpPr>
          <p:cNvPr id="110" name="Google Shape;110;p17"/>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p>
            <a:pPr indent="-342900" lvl="0" marL="457200" rtl="0" algn="ctr">
              <a:lnSpc>
                <a:spcPct val="100000"/>
              </a:lnSpc>
              <a:spcBef>
                <a:spcPts val="0"/>
              </a:spcBef>
              <a:spcAft>
                <a:spcPts val="0"/>
              </a:spcAft>
              <a:buSzPts val="2100"/>
              <a:buNone/>
            </a:pPr>
            <a:r>
              <a:t/>
            </a:r>
            <a:endParaRPr/>
          </a:p>
        </p:txBody>
      </p:sp>
      <p:sp>
        <p:nvSpPr>
          <p:cNvPr id="111" name="Google Shape;111;p17"/>
          <p:cNvSpPr txBox="1"/>
          <p:nvPr>
            <p:ph idx="2" type="body"/>
          </p:nvPr>
        </p:nvSpPr>
        <p:spPr>
          <a:xfrm>
            <a:off x="4939500" y="724200"/>
            <a:ext cx="3837000" cy="36951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Clr>
                <a:schemeClr val="lt1"/>
              </a:buClr>
              <a:buSzPts val="1800"/>
              <a:buNone/>
            </a:pPr>
            <a:r>
              <a:rPr b="1" lang="en-GB"/>
              <a:t>What clouds need to be formed?</a:t>
            </a:r>
            <a:endParaRPr b="1"/>
          </a:p>
          <a:p>
            <a:pPr indent="-342900" lvl="0" marL="457200" rtl="0" algn="l">
              <a:lnSpc>
                <a:spcPct val="115000"/>
              </a:lnSpc>
              <a:spcBef>
                <a:spcPts val="0"/>
              </a:spcBef>
              <a:spcAft>
                <a:spcPts val="0"/>
              </a:spcAft>
              <a:buSzPts val="1800"/>
              <a:buChar char="●"/>
            </a:pPr>
            <a:r>
              <a:rPr lang="en-GB"/>
              <a:t>Water vapor.</a:t>
            </a:r>
            <a:endParaRPr/>
          </a:p>
          <a:p>
            <a:pPr indent="-342900" lvl="0" marL="457200" rtl="0" algn="l">
              <a:lnSpc>
                <a:spcPct val="115000"/>
              </a:lnSpc>
              <a:spcBef>
                <a:spcPts val="0"/>
              </a:spcBef>
              <a:spcAft>
                <a:spcPts val="0"/>
              </a:spcAft>
              <a:buSzPts val="1800"/>
              <a:buChar char="●"/>
            </a:pPr>
            <a:r>
              <a:rPr lang="en-GB"/>
              <a:t>Any form of lifting.</a:t>
            </a:r>
            <a:endParaRPr/>
          </a:p>
          <a:p>
            <a:pPr indent="-317500" lvl="1" marL="1371600" rtl="0" algn="l">
              <a:lnSpc>
                <a:spcPct val="115000"/>
              </a:lnSpc>
              <a:spcBef>
                <a:spcPts val="0"/>
              </a:spcBef>
              <a:spcAft>
                <a:spcPts val="0"/>
              </a:spcAft>
              <a:buSzPts val="1400"/>
              <a:buChar char="○"/>
            </a:pPr>
            <a:r>
              <a:rPr lang="en-GB"/>
              <a:t>Orographic </a:t>
            </a:r>
            <a:r>
              <a:rPr lang="en-GB"/>
              <a:t>lifting</a:t>
            </a:r>
            <a:endParaRPr/>
          </a:p>
          <a:p>
            <a:pPr indent="-317500" lvl="1" marL="1371600" rtl="0" algn="l">
              <a:lnSpc>
                <a:spcPct val="115000"/>
              </a:lnSpc>
              <a:spcBef>
                <a:spcPts val="0"/>
              </a:spcBef>
              <a:spcAft>
                <a:spcPts val="0"/>
              </a:spcAft>
              <a:buSzPts val="1400"/>
              <a:buChar char="○"/>
            </a:pPr>
            <a:r>
              <a:rPr lang="en-GB"/>
              <a:t>Convection</a:t>
            </a:r>
            <a:endParaRPr/>
          </a:p>
          <a:p>
            <a:pPr indent="-317500" lvl="1" marL="1371600" rtl="0" algn="l">
              <a:lnSpc>
                <a:spcPct val="115000"/>
              </a:lnSpc>
              <a:spcBef>
                <a:spcPts val="0"/>
              </a:spcBef>
              <a:spcAft>
                <a:spcPts val="0"/>
              </a:spcAft>
              <a:buSzPts val="1400"/>
              <a:buChar char="○"/>
            </a:pPr>
            <a:r>
              <a:rPr lang="en-GB"/>
              <a:t>Frontal lifting </a:t>
            </a:r>
            <a:endParaRPr/>
          </a:p>
          <a:p>
            <a:pPr indent="-317500" lvl="1" marL="1371600" rtl="0" algn="l">
              <a:lnSpc>
                <a:spcPct val="115000"/>
              </a:lnSpc>
              <a:spcBef>
                <a:spcPts val="0"/>
              </a:spcBef>
              <a:spcAft>
                <a:spcPts val="0"/>
              </a:spcAft>
              <a:buSzPts val="1400"/>
              <a:buChar char="○"/>
            </a:pPr>
            <a:r>
              <a:rPr lang="en-GB"/>
              <a:t>C</a:t>
            </a:r>
            <a:r>
              <a:rPr lang="en-GB"/>
              <a:t>onvergence</a:t>
            </a:r>
            <a:endParaRPr/>
          </a:p>
          <a:p>
            <a:pPr indent="-342900" lvl="0" marL="457200" rtl="0" algn="l">
              <a:spcBef>
                <a:spcPts val="0"/>
              </a:spcBef>
              <a:spcAft>
                <a:spcPts val="0"/>
              </a:spcAft>
              <a:buSzPts val="1800"/>
              <a:buChar char="●"/>
            </a:pPr>
            <a:r>
              <a:rPr lang="en-GB"/>
              <a:t>Condensation </a:t>
            </a:r>
            <a:endParaRPr/>
          </a:p>
          <a:p>
            <a:pPr indent="-317500" lvl="1" marL="1371600" rtl="0" algn="l">
              <a:spcBef>
                <a:spcPts val="0"/>
              </a:spcBef>
              <a:spcAft>
                <a:spcPts val="0"/>
              </a:spcAft>
              <a:buSzPts val="1400"/>
              <a:buChar char="○"/>
            </a:pPr>
            <a:r>
              <a:rPr lang="en-GB"/>
              <a:t>Cold temperature </a:t>
            </a:r>
            <a:endParaRPr/>
          </a:p>
          <a:p>
            <a:pPr indent="-317500" lvl="1" marL="1371600" rtl="0" algn="l">
              <a:spcBef>
                <a:spcPts val="0"/>
              </a:spcBef>
              <a:spcAft>
                <a:spcPts val="0"/>
              </a:spcAft>
              <a:buSzPts val="1400"/>
              <a:buChar char="○"/>
            </a:pPr>
            <a:r>
              <a:rPr lang="en-GB"/>
              <a:t>Condensation nuclei</a:t>
            </a:r>
            <a:endParaRPr/>
          </a:p>
          <a:p>
            <a:pPr indent="0" lvl="0" marL="1371600" rtl="0" algn="l">
              <a:lnSpc>
                <a:spcPct val="115000"/>
              </a:lnSpc>
              <a:spcBef>
                <a:spcPts val="0"/>
              </a:spcBef>
              <a:spcAft>
                <a:spcPts val="0"/>
              </a:spcAft>
              <a:buNone/>
            </a:pPr>
            <a:r>
              <a:t/>
            </a:r>
            <a:endParaRPr/>
          </a:p>
        </p:txBody>
      </p:sp>
      <p:grpSp>
        <p:nvGrpSpPr>
          <p:cNvPr id="112" name="Google Shape;112;p17"/>
          <p:cNvGrpSpPr/>
          <p:nvPr/>
        </p:nvGrpSpPr>
        <p:grpSpPr>
          <a:xfrm>
            <a:off x="526800" y="207265"/>
            <a:ext cx="3516425" cy="339135"/>
            <a:chOff x="286300" y="0"/>
            <a:chExt cx="8572397" cy="913701"/>
          </a:xfrm>
        </p:grpSpPr>
        <p:pic>
          <p:nvPicPr>
            <p:cNvPr id="113" name="Google Shape;113;p17"/>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114" name="Google Shape;114;p17"/>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311700" y="216425"/>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chemeClr val="accent3"/>
                </a:solidFill>
              </a:rPr>
              <a:t>How orographic lifting </a:t>
            </a:r>
            <a:r>
              <a:rPr lang="en-GB">
                <a:solidFill>
                  <a:schemeClr val="accent3"/>
                </a:solidFill>
              </a:rPr>
              <a:t>occur</a:t>
            </a:r>
            <a:r>
              <a:rPr lang="en-GB">
                <a:solidFill>
                  <a:schemeClr val="accent3"/>
                </a:solidFill>
              </a:rPr>
              <a:t>?</a:t>
            </a:r>
            <a:r>
              <a:rPr lang="en-GB">
                <a:solidFill>
                  <a:schemeClr val="accent3"/>
                </a:solidFill>
              </a:rPr>
              <a:t>:</a:t>
            </a:r>
            <a:endParaRPr>
              <a:solidFill>
                <a:schemeClr val="accent3"/>
              </a:solidFill>
            </a:endParaRPr>
          </a:p>
        </p:txBody>
      </p:sp>
      <p:grpSp>
        <p:nvGrpSpPr>
          <p:cNvPr id="120" name="Google Shape;120;p18"/>
          <p:cNvGrpSpPr/>
          <p:nvPr/>
        </p:nvGrpSpPr>
        <p:grpSpPr>
          <a:xfrm>
            <a:off x="1055573" y="4460823"/>
            <a:ext cx="7032794" cy="521175"/>
            <a:chOff x="286300" y="0"/>
            <a:chExt cx="8572397" cy="913701"/>
          </a:xfrm>
        </p:grpSpPr>
        <p:pic>
          <p:nvPicPr>
            <p:cNvPr id="121" name="Google Shape;121;p18"/>
            <p:cNvPicPr preferRelativeResize="0"/>
            <p:nvPr/>
          </p:nvPicPr>
          <p:blipFill rotWithShape="1">
            <a:blip r:embed="rId3">
              <a:alphaModFix/>
            </a:blip>
            <a:srcRect b="0" l="0" r="0" t="0"/>
            <a:stretch/>
          </p:blipFill>
          <p:spPr>
            <a:xfrm>
              <a:off x="4225250" y="0"/>
              <a:ext cx="694501" cy="913701"/>
            </a:xfrm>
            <a:prstGeom prst="rect">
              <a:avLst/>
            </a:prstGeom>
            <a:noFill/>
            <a:ln>
              <a:noFill/>
            </a:ln>
          </p:spPr>
        </p:pic>
        <p:pic>
          <p:nvPicPr>
            <p:cNvPr id="122" name="Google Shape;122;p18"/>
            <p:cNvPicPr preferRelativeResize="0"/>
            <p:nvPr/>
          </p:nvPicPr>
          <p:blipFill rotWithShape="1">
            <a:blip r:embed="rId4">
              <a:alphaModFix/>
            </a:blip>
            <a:srcRect b="0" l="0" r="0" t="0"/>
            <a:stretch/>
          </p:blipFill>
          <p:spPr>
            <a:xfrm>
              <a:off x="286300" y="60550"/>
              <a:ext cx="8572397" cy="792600"/>
            </a:xfrm>
            <a:prstGeom prst="rect">
              <a:avLst/>
            </a:prstGeom>
            <a:noFill/>
            <a:ln>
              <a:noFill/>
            </a:ln>
          </p:spPr>
        </p:pic>
      </p:grpSp>
      <p:pic>
        <p:nvPicPr>
          <p:cNvPr id="123" name="Google Shape;123;p18"/>
          <p:cNvPicPr preferRelativeResize="0"/>
          <p:nvPr/>
        </p:nvPicPr>
        <p:blipFill>
          <a:blip r:embed="rId5">
            <a:alphaModFix/>
          </a:blip>
          <a:stretch>
            <a:fillRect/>
          </a:stretch>
        </p:blipFill>
        <p:spPr>
          <a:xfrm>
            <a:off x="2981325" y="781050"/>
            <a:ext cx="5314950" cy="3581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convection:</a:t>
            </a:r>
            <a:endParaRPr/>
          </a:p>
        </p:txBody>
      </p:sp>
      <p:pic>
        <p:nvPicPr>
          <p:cNvPr id="129" name="Google Shape;129;p19"/>
          <p:cNvPicPr preferRelativeResize="0"/>
          <p:nvPr/>
        </p:nvPicPr>
        <p:blipFill>
          <a:blip r:embed="rId3">
            <a:alphaModFix/>
          </a:blip>
          <a:stretch>
            <a:fillRect/>
          </a:stretch>
        </p:blipFill>
        <p:spPr>
          <a:xfrm>
            <a:off x="2608425" y="720325"/>
            <a:ext cx="6059225" cy="4225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311700" y="4369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Frontal Lifting:</a:t>
            </a:r>
            <a:endParaRPr/>
          </a:p>
        </p:txBody>
      </p:sp>
      <p:pic>
        <p:nvPicPr>
          <p:cNvPr id="135" name="Google Shape;135;p20"/>
          <p:cNvPicPr preferRelativeResize="0"/>
          <p:nvPr/>
        </p:nvPicPr>
        <p:blipFill>
          <a:blip r:embed="rId3">
            <a:alphaModFix/>
          </a:blip>
          <a:stretch>
            <a:fillRect/>
          </a:stretch>
        </p:blipFill>
        <p:spPr>
          <a:xfrm>
            <a:off x="2971800" y="436900"/>
            <a:ext cx="6072276" cy="4554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