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02" r:id="rId2"/>
    <p:sldId id="279" r:id="rId3"/>
    <p:sldId id="281" r:id="rId4"/>
    <p:sldId id="282" r:id="rId5"/>
    <p:sldId id="283" r:id="rId6"/>
    <p:sldId id="284" r:id="rId7"/>
    <p:sldId id="280" r:id="rId8"/>
    <p:sldId id="286" r:id="rId9"/>
    <p:sldId id="287" r:id="rId10"/>
    <p:sldId id="285" r:id="rId11"/>
    <p:sldId id="289" r:id="rId12"/>
    <p:sldId id="288" r:id="rId13"/>
    <p:sldId id="291" r:id="rId14"/>
    <p:sldId id="292" r:id="rId15"/>
    <p:sldId id="293" r:id="rId16"/>
    <p:sldId id="290" r:id="rId17"/>
    <p:sldId id="295" r:id="rId18"/>
    <p:sldId id="296" r:id="rId19"/>
    <p:sldId id="297" r:id="rId20"/>
    <p:sldId id="298" r:id="rId21"/>
    <p:sldId id="294" r:id="rId22"/>
    <p:sldId id="299" r:id="rId23"/>
    <p:sldId id="300" r:id="rId24"/>
    <p:sldId id="30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5BD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46"/>
    <p:restoredTop sz="95377"/>
  </p:normalViewPr>
  <p:slideViewPr>
    <p:cSldViewPr snapToGrid="0" snapToObjects="1">
      <p:cViewPr varScale="1">
        <p:scale>
          <a:sx n="85" d="100"/>
          <a:sy n="85" d="100"/>
        </p:scale>
        <p:origin x="200" y="3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459879-9421-7145-9BE7-30C1C6B193D3}" type="datetimeFigureOut">
              <a:rPr lang="en-US" smtClean="0"/>
              <a:t>9/13/22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F050FF-5DAB-F44B-B4C1-27F19F4F51CC}" type="slidenum">
              <a:rPr lang="en-US" smtClean="0"/>
              <a:t>‹#›</a:t>
            </a:fld>
            <a:endParaRPr lang="en-US"/>
          </a:p>
        </p:txBody>
      </p:sp>
    </p:spTree>
    <p:extLst>
      <p:ext uri="{BB962C8B-B14F-4D97-AF65-F5344CB8AC3E}">
        <p14:creationId xmlns:p14="http://schemas.microsoft.com/office/powerpoint/2010/main" val="1959545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3347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2402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637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8665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8062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204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0136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8439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935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2697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5654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8576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9430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3403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338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193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2190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4868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685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8401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688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9521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0075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4619c02578_0_10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4619c02578_0_10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2547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CC0C-6465-6E4B-ADBD-2F8AE2FFC5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CF463F-4C6E-D74D-90DF-7F6AD12A48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31CCF6-AB23-6C47-83FD-59B5A85892C2}"/>
              </a:ext>
            </a:extLst>
          </p:cNvPr>
          <p:cNvSpPr>
            <a:spLocks noGrp="1"/>
          </p:cNvSpPr>
          <p:nvPr>
            <p:ph type="dt" sz="half" idx="10"/>
          </p:nvPr>
        </p:nvSpPr>
        <p:spPr/>
        <p:txBody>
          <a:bodyPr/>
          <a:lstStyle/>
          <a:p>
            <a:fld id="{7A0D9156-F96C-AE47-82ED-4DEB8AEF7EBA}" type="datetimeFigureOut">
              <a:rPr lang="en-US" smtClean="0"/>
              <a:t>9/13/22</a:t>
            </a:fld>
            <a:endParaRPr lang="en-US"/>
          </a:p>
        </p:txBody>
      </p:sp>
      <p:sp>
        <p:nvSpPr>
          <p:cNvPr id="5" name="Footer Placeholder 4">
            <a:extLst>
              <a:ext uri="{FF2B5EF4-FFF2-40B4-BE49-F238E27FC236}">
                <a16:creationId xmlns:a16="http://schemas.microsoft.com/office/drawing/2014/main" id="{F66F7215-000C-6440-A634-D83A03591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D8EB71-D166-1E44-B585-4CBD51FAD38B}"/>
              </a:ext>
            </a:extLst>
          </p:cNvPr>
          <p:cNvSpPr>
            <a:spLocks noGrp="1"/>
          </p:cNvSpPr>
          <p:nvPr>
            <p:ph type="sldNum" sz="quarter" idx="12"/>
          </p:nvPr>
        </p:nvSpPr>
        <p:spPr/>
        <p:txBody>
          <a:bodyPr/>
          <a:lstStyle/>
          <a:p>
            <a:fld id="{B5511A20-F7F1-B64D-B817-2F4AEFB5E14D}" type="slidenum">
              <a:rPr lang="en-US" smtClean="0"/>
              <a:t>‹#›</a:t>
            </a:fld>
            <a:endParaRPr lang="en-US"/>
          </a:p>
        </p:txBody>
      </p:sp>
    </p:spTree>
    <p:extLst>
      <p:ext uri="{BB962C8B-B14F-4D97-AF65-F5344CB8AC3E}">
        <p14:creationId xmlns:p14="http://schemas.microsoft.com/office/powerpoint/2010/main" val="1237330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CCE98-1A76-C147-8226-C3E17FD6EE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1E6907-BFF7-3046-9A85-66ABFA58628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0E93C-F626-DE4A-B808-31F313C1018D}"/>
              </a:ext>
            </a:extLst>
          </p:cNvPr>
          <p:cNvSpPr>
            <a:spLocks noGrp="1"/>
          </p:cNvSpPr>
          <p:nvPr>
            <p:ph type="dt" sz="half" idx="10"/>
          </p:nvPr>
        </p:nvSpPr>
        <p:spPr/>
        <p:txBody>
          <a:bodyPr/>
          <a:lstStyle/>
          <a:p>
            <a:fld id="{7A0D9156-F96C-AE47-82ED-4DEB8AEF7EBA}" type="datetimeFigureOut">
              <a:rPr lang="en-US" smtClean="0"/>
              <a:t>9/13/22</a:t>
            </a:fld>
            <a:endParaRPr lang="en-US"/>
          </a:p>
        </p:txBody>
      </p:sp>
      <p:sp>
        <p:nvSpPr>
          <p:cNvPr id="5" name="Footer Placeholder 4">
            <a:extLst>
              <a:ext uri="{FF2B5EF4-FFF2-40B4-BE49-F238E27FC236}">
                <a16:creationId xmlns:a16="http://schemas.microsoft.com/office/drawing/2014/main" id="{9C00B695-F990-8E47-A416-381B0D4360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45D22-A563-C94B-8413-B7CD1DB0B322}"/>
              </a:ext>
            </a:extLst>
          </p:cNvPr>
          <p:cNvSpPr>
            <a:spLocks noGrp="1"/>
          </p:cNvSpPr>
          <p:nvPr>
            <p:ph type="sldNum" sz="quarter" idx="12"/>
          </p:nvPr>
        </p:nvSpPr>
        <p:spPr/>
        <p:txBody>
          <a:bodyPr/>
          <a:lstStyle/>
          <a:p>
            <a:fld id="{B5511A20-F7F1-B64D-B817-2F4AEFB5E14D}" type="slidenum">
              <a:rPr lang="en-US" smtClean="0"/>
              <a:t>‹#›</a:t>
            </a:fld>
            <a:endParaRPr lang="en-US"/>
          </a:p>
        </p:txBody>
      </p:sp>
    </p:spTree>
    <p:extLst>
      <p:ext uri="{BB962C8B-B14F-4D97-AF65-F5344CB8AC3E}">
        <p14:creationId xmlns:p14="http://schemas.microsoft.com/office/powerpoint/2010/main" val="1553397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90701F-6709-554A-BE41-1583DD720B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F8749E-175E-664C-9E2D-75CB80FC346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14FEE5-494E-7846-B046-04FDBB7761CD}"/>
              </a:ext>
            </a:extLst>
          </p:cNvPr>
          <p:cNvSpPr>
            <a:spLocks noGrp="1"/>
          </p:cNvSpPr>
          <p:nvPr>
            <p:ph type="dt" sz="half" idx="10"/>
          </p:nvPr>
        </p:nvSpPr>
        <p:spPr/>
        <p:txBody>
          <a:bodyPr/>
          <a:lstStyle/>
          <a:p>
            <a:fld id="{7A0D9156-F96C-AE47-82ED-4DEB8AEF7EBA}" type="datetimeFigureOut">
              <a:rPr lang="en-US" smtClean="0"/>
              <a:t>9/13/22</a:t>
            </a:fld>
            <a:endParaRPr lang="en-US"/>
          </a:p>
        </p:txBody>
      </p:sp>
      <p:sp>
        <p:nvSpPr>
          <p:cNvPr id="5" name="Footer Placeholder 4">
            <a:extLst>
              <a:ext uri="{FF2B5EF4-FFF2-40B4-BE49-F238E27FC236}">
                <a16:creationId xmlns:a16="http://schemas.microsoft.com/office/drawing/2014/main" id="{4CFC1717-A5A7-F84C-BAA4-251A6B64A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4FC2DB-06F5-F842-B642-64C0A9C3EDB9}"/>
              </a:ext>
            </a:extLst>
          </p:cNvPr>
          <p:cNvSpPr>
            <a:spLocks noGrp="1"/>
          </p:cNvSpPr>
          <p:nvPr>
            <p:ph type="sldNum" sz="quarter" idx="12"/>
          </p:nvPr>
        </p:nvSpPr>
        <p:spPr/>
        <p:txBody>
          <a:bodyPr/>
          <a:lstStyle/>
          <a:p>
            <a:fld id="{B5511A20-F7F1-B64D-B817-2F4AEFB5E14D}" type="slidenum">
              <a:rPr lang="en-US" smtClean="0"/>
              <a:t>‹#›</a:t>
            </a:fld>
            <a:endParaRPr lang="en-US"/>
          </a:p>
        </p:txBody>
      </p:sp>
    </p:spTree>
    <p:extLst>
      <p:ext uri="{BB962C8B-B14F-4D97-AF65-F5344CB8AC3E}">
        <p14:creationId xmlns:p14="http://schemas.microsoft.com/office/powerpoint/2010/main" val="2162972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30906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C1E16-EF83-1547-944F-218C773D5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5047A-73A7-6248-9EE9-16F4698823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E77CC-CA58-6746-AF44-76F4BF6C14AF}"/>
              </a:ext>
            </a:extLst>
          </p:cNvPr>
          <p:cNvSpPr>
            <a:spLocks noGrp="1"/>
          </p:cNvSpPr>
          <p:nvPr>
            <p:ph type="dt" sz="half" idx="10"/>
          </p:nvPr>
        </p:nvSpPr>
        <p:spPr/>
        <p:txBody>
          <a:bodyPr/>
          <a:lstStyle/>
          <a:p>
            <a:fld id="{7A0D9156-F96C-AE47-82ED-4DEB8AEF7EBA}" type="datetimeFigureOut">
              <a:rPr lang="en-US" smtClean="0"/>
              <a:t>9/13/22</a:t>
            </a:fld>
            <a:endParaRPr lang="en-US"/>
          </a:p>
        </p:txBody>
      </p:sp>
      <p:sp>
        <p:nvSpPr>
          <p:cNvPr id="5" name="Footer Placeholder 4">
            <a:extLst>
              <a:ext uri="{FF2B5EF4-FFF2-40B4-BE49-F238E27FC236}">
                <a16:creationId xmlns:a16="http://schemas.microsoft.com/office/drawing/2014/main" id="{4F3F0D65-A5FE-054F-9038-041B9AF4E6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5CD43B-3EE5-3247-AF90-AB77EDEE8938}"/>
              </a:ext>
            </a:extLst>
          </p:cNvPr>
          <p:cNvSpPr>
            <a:spLocks noGrp="1"/>
          </p:cNvSpPr>
          <p:nvPr>
            <p:ph type="sldNum" sz="quarter" idx="12"/>
          </p:nvPr>
        </p:nvSpPr>
        <p:spPr/>
        <p:txBody>
          <a:bodyPr/>
          <a:lstStyle/>
          <a:p>
            <a:fld id="{B5511A20-F7F1-B64D-B817-2F4AEFB5E14D}" type="slidenum">
              <a:rPr lang="en-US" smtClean="0"/>
              <a:t>‹#›</a:t>
            </a:fld>
            <a:endParaRPr lang="en-US"/>
          </a:p>
        </p:txBody>
      </p:sp>
    </p:spTree>
    <p:extLst>
      <p:ext uri="{BB962C8B-B14F-4D97-AF65-F5344CB8AC3E}">
        <p14:creationId xmlns:p14="http://schemas.microsoft.com/office/powerpoint/2010/main" val="3246099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F4C3-5FF2-B244-BD05-DD2593219E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E6B0C3-3470-0949-B341-4429CC27C6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CE0151-FEED-744E-9654-30B2B5E491B6}"/>
              </a:ext>
            </a:extLst>
          </p:cNvPr>
          <p:cNvSpPr>
            <a:spLocks noGrp="1"/>
          </p:cNvSpPr>
          <p:nvPr>
            <p:ph type="dt" sz="half" idx="10"/>
          </p:nvPr>
        </p:nvSpPr>
        <p:spPr/>
        <p:txBody>
          <a:bodyPr/>
          <a:lstStyle/>
          <a:p>
            <a:fld id="{7A0D9156-F96C-AE47-82ED-4DEB8AEF7EBA}" type="datetimeFigureOut">
              <a:rPr lang="en-US" smtClean="0"/>
              <a:t>9/13/22</a:t>
            </a:fld>
            <a:endParaRPr lang="en-US"/>
          </a:p>
        </p:txBody>
      </p:sp>
      <p:sp>
        <p:nvSpPr>
          <p:cNvPr id="5" name="Footer Placeholder 4">
            <a:extLst>
              <a:ext uri="{FF2B5EF4-FFF2-40B4-BE49-F238E27FC236}">
                <a16:creationId xmlns:a16="http://schemas.microsoft.com/office/drawing/2014/main" id="{A9ADB8A0-403D-5946-AE48-39CFB703B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A5C90-CBAC-674A-B30D-00287FA81927}"/>
              </a:ext>
            </a:extLst>
          </p:cNvPr>
          <p:cNvSpPr>
            <a:spLocks noGrp="1"/>
          </p:cNvSpPr>
          <p:nvPr>
            <p:ph type="sldNum" sz="quarter" idx="12"/>
          </p:nvPr>
        </p:nvSpPr>
        <p:spPr/>
        <p:txBody>
          <a:bodyPr/>
          <a:lstStyle/>
          <a:p>
            <a:fld id="{B5511A20-F7F1-B64D-B817-2F4AEFB5E14D}" type="slidenum">
              <a:rPr lang="en-US" smtClean="0"/>
              <a:t>‹#›</a:t>
            </a:fld>
            <a:endParaRPr lang="en-US"/>
          </a:p>
        </p:txBody>
      </p:sp>
    </p:spTree>
    <p:extLst>
      <p:ext uri="{BB962C8B-B14F-4D97-AF65-F5344CB8AC3E}">
        <p14:creationId xmlns:p14="http://schemas.microsoft.com/office/powerpoint/2010/main" val="2705305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CCB10-8EB9-A448-9964-F76C780B36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C332CA-980B-704B-AD3B-24ADAAC26DA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8072A-EDDA-2145-9FCE-8E103D60A5E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4D097A-628D-DA4A-8D73-1B74AECCBCF5}"/>
              </a:ext>
            </a:extLst>
          </p:cNvPr>
          <p:cNvSpPr>
            <a:spLocks noGrp="1"/>
          </p:cNvSpPr>
          <p:nvPr>
            <p:ph type="dt" sz="half" idx="10"/>
          </p:nvPr>
        </p:nvSpPr>
        <p:spPr/>
        <p:txBody>
          <a:bodyPr/>
          <a:lstStyle/>
          <a:p>
            <a:fld id="{7A0D9156-F96C-AE47-82ED-4DEB8AEF7EBA}" type="datetimeFigureOut">
              <a:rPr lang="en-US" smtClean="0"/>
              <a:t>9/13/22</a:t>
            </a:fld>
            <a:endParaRPr lang="en-US"/>
          </a:p>
        </p:txBody>
      </p:sp>
      <p:sp>
        <p:nvSpPr>
          <p:cNvPr id="6" name="Footer Placeholder 5">
            <a:extLst>
              <a:ext uri="{FF2B5EF4-FFF2-40B4-BE49-F238E27FC236}">
                <a16:creationId xmlns:a16="http://schemas.microsoft.com/office/drawing/2014/main" id="{816724F1-2930-E24B-ADA4-3E557B72D0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AEA57F-63CC-0544-AEB0-102322118BE9}"/>
              </a:ext>
            </a:extLst>
          </p:cNvPr>
          <p:cNvSpPr>
            <a:spLocks noGrp="1"/>
          </p:cNvSpPr>
          <p:nvPr>
            <p:ph type="sldNum" sz="quarter" idx="12"/>
          </p:nvPr>
        </p:nvSpPr>
        <p:spPr/>
        <p:txBody>
          <a:bodyPr/>
          <a:lstStyle/>
          <a:p>
            <a:fld id="{B5511A20-F7F1-B64D-B817-2F4AEFB5E14D}" type="slidenum">
              <a:rPr lang="en-US" smtClean="0"/>
              <a:t>‹#›</a:t>
            </a:fld>
            <a:endParaRPr lang="en-US"/>
          </a:p>
        </p:txBody>
      </p:sp>
    </p:spTree>
    <p:extLst>
      <p:ext uri="{BB962C8B-B14F-4D97-AF65-F5344CB8AC3E}">
        <p14:creationId xmlns:p14="http://schemas.microsoft.com/office/powerpoint/2010/main" val="2402872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6C80D-BEA7-784E-9640-2B4F9CD5C8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E3CC49-315E-614B-801F-A537CD9346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8E4E02F-879F-9843-B6B8-7363805B2C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83519C-E1C6-A84D-A454-4D4FECE10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41A557-F139-FD43-8ECF-D778DB298BF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BF55E6-2E78-3444-A479-5E112D97573B}"/>
              </a:ext>
            </a:extLst>
          </p:cNvPr>
          <p:cNvSpPr>
            <a:spLocks noGrp="1"/>
          </p:cNvSpPr>
          <p:nvPr>
            <p:ph type="dt" sz="half" idx="10"/>
          </p:nvPr>
        </p:nvSpPr>
        <p:spPr/>
        <p:txBody>
          <a:bodyPr/>
          <a:lstStyle/>
          <a:p>
            <a:fld id="{7A0D9156-F96C-AE47-82ED-4DEB8AEF7EBA}" type="datetimeFigureOut">
              <a:rPr lang="en-US" smtClean="0"/>
              <a:t>9/13/22</a:t>
            </a:fld>
            <a:endParaRPr lang="en-US"/>
          </a:p>
        </p:txBody>
      </p:sp>
      <p:sp>
        <p:nvSpPr>
          <p:cNvPr id="8" name="Footer Placeholder 7">
            <a:extLst>
              <a:ext uri="{FF2B5EF4-FFF2-40B4-BE49-F238E27FC236}">
                <a16:creationId xmlns:a16="http://schemas.microsoft.com/office/drawing/2014/main" id="{2E8B0C58-54FB-B449-8479-A92AB46210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0E06FC-7CCE-7B42-8353-A18AC0572F17}"/>
              </a:ext>
            </a:extLst>
          </p:cNvPr>
          <p:cNvSpPr>
            <a:spLocks noGrp="1"/>
          </p:cNvSpPr>
          <p:nvPr>
            <p:ph type="sldNum" sz="quarter" idx="12"/>
          </p:nvPr>
        </p:nvSpPr>
        <p:spPr/>
        <p:txBody>
          <a:bodyPr/>
          <a:lstStyle/>
          <a:p>
            <a:fld id="{B5511A20-F7F1-B64D-B817-2F4AEFB5E14D}" type="slidenum">
              <a:rPr lang="en-US" smtClean="0"/>
              <a:t>‹#›</a:t>
            </a:fld>
            <a:endParaRPr lang="en-US"/>
          </a:p>
        </p:txBody>
      </p:sp>
    </p:spTree>
    <p:extLst>
      <p:ext uri="{BB962C8B-B14F-4D97-AF65-F5344CB8AC3E}">
        <p14:creationId xmlns:p14="http://schemas.microsoft.com/office/powerpoint/2010/main" val="3136080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FAC9A-73A9-8B48-9206-114995876A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D0FCA2-0AB4-8146-8FB6-B7826CF057A1}"/>
              </a:ext>
            </a:extLst>
          </p:cNvPr>
          <p:cNvSpPr>
            <a:spLocks noGrp="1"/>
          </p:cNvSpPr>
          <p:nvPr>
            <p:ph type="dt" sz="half" idx="10"/>
          </p:nvPr>
        </p:nvSpPr>
        <p:spPr/>
        <p:txBody>
          <a:bodyPr/>
          <a:lstStyle/>
          <a:p>
            <a:fld id="{7A0D9156-F96C-AE47-82ED-4DEB8AEF7EBA}" type="datetimeFigureOut">
              <a:rPr lang="en-US" smtClean="0"/>
              <a:t>9/13/22</a:t>
            </a:fld>
            <a:endParaRPr lang="en-US"/>
          </a:p>
        </p:txBody>
      </p:sp>
      <p:sp>
        <p:nvSpPr>
          <p:cNvPr id="4" name="Footer Placeholder 3">
            <a:extLst>
              <a:ext uri="{FF2B5EF4-FFF2-40B4-BE49-F238E27FC236}">
                <a16:creationId xmlns:a16="http://schemas.microsoft.com/office/drawing/2014/main" id="{CA2830E0-4950-AE42-8661-9AEB31059C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CC623E-E513-E546-A8AA-45DF95CB2D65}"/>
              </a:ext>
            </a:extLst>
          </p:cNvPr>
          <p:cNvSpPr>
            <a:spLocks noGrp="1"/>
          </p:cNvSpPr>
          <p:nvPr>
            <p:ph type="sldNum" sz="quarter" idx="12"/>
          </p:nvPr>
        </p:nvSpPr>
        <p:spPr/>
        <p:txBody>
          <a:bodyPr/>
          <a:lstStyle/>
          <a:p>
            <a:fld id="{B5511A20-F7F1-B64D-B817-2F4AEFB5E14D}" type="slidenum">
              <a:rPr lang="en-US" smtClean="0"/>
              <a:t>‹#›</a:t>
            </a:fld>
            <a:endParaRPr lang="en-US"/>
          </a:p>
        </p:txBody>
      </p:sp>
    </p:spTree>
    <p:extLst>
      <p:ext uri="{BB962C8B-B14F-4D97-AF65-F5344CB8AC3E}">
        <p14:creationId xmlns:p14="http://schemas.microsoft.com/office/powerpoint/2010/main" val="3994514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EF1307-BE8A-3B44-97C1-CAA24B62C316}"/>
              </a:ext>
            </a:extLst>
          </p:cNvPr>
          <p:cNvSpPr>
            <a:spLocks noGrp="1"/>
          </p:cNvSpPr>
          <p:nvPr>
            <p:ph type="dt" sz="half" idx="10"/>
          </p:nvPr>
        </p:nvSpPr>
        <p:spPr/>
        <p:txBody>
          <a:bodyPr/>
          <a:lstStyle/>
          <a:p>
            <a:fld id="{7A0D9156-F96C-AE47-82ED-4DEB8AEF7EBA}" type="datetimeFigureOut">
              <a:rPr lang="en-US" smtClean="0"/>
              <a:t>9/13/22</a:t>
            </a:fld>
            <a:endParaRPr lang="en-US"/>
          </a:p>
        </p:txBody>
      </p:sp>
      <p:sp>
        <p:nvSpPr>
          <p:cNvPr id="3" name="Footer Placeholder 2">
            <a:extLst>
              <a:ext uri="{FF2B5EF4-FFF2-40B4-BE49-F238E27FC236}">
                <a16:creationId xmlns:a16="http://schemas.microsoft.com/office/drawing/2014/main" id="{C54A8468-C2A4-634C-AD4F-62F5D6C949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DD94D6-91B9-A74C-8225-DF871CF97219}"/>
              </a:ext>
            </a:extLst>
          </p:cNvPr>
          <p:cNvSpPr>
            <a:spLocks noGrp="1"/>
          </p:cNvSpPr>
          <p:nvPr>
            <p:ph type="sldNum" sz="quarter" idx="12"/>
          </p:nvPr>
        </p:nvSpPr>
        <p:spPr/>
        <p:txBody>
          <a:bodyPr/>
          <a:lstStyle/>
          <a:p>
            <a:fld id="{B5511A20-F7F1-B64D-B817-2F4AEFB5E14D}" type="slidenum">
              <a:rPr lang="en-US" smtClean="0"/>
              <a:t>‹#›</a:t>
            </a:fld>
            <a:endParaRPr lang="en-US"/>
          </a:p>
        </p:txBody>
      </p:sp>
    </p:spTree>
    <p:extLst>
      <p:ext uri="{BB962C8B-B14F-4D97-AF65-F5344CB8AC3E}">
        <p14:creationId xmlns:p14="http://schemas.microsoft.com/office/powerpoint/2010/main" val="2556889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E1FA4-5159-084E-A7CC-A582C39E38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23E8D4-74BE-D541-BAA0-7DE820C73F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950B7F-20D6-7544-88C8-6DEED839C9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24943F-6EED-334C-AE4F-8CCF4F0F98A7}"/>
              </a:ext>
            </a:extLst>
          </p:cNvPr>
          <p:cNvSpPr>
            <a:spLocks noGrp="1"/>
          </p:cNvSpPr>
          <p:nvPr>
            <p:ph type="dt" sz="half" idx="10"/>
          </p:nvPr>
        </p:nvSpPr>
        <p:spPr/>
        <p:txBody>
          <a:bodyPr/>
          <a:lstStyle/>
          <a:p>
            <a:fld id="{7A0D9156-F96C-AE47-82ED-4DEB8AEF7EBA}" type="datetimeFigureOut">
              <a:rPr lang="en-US" smtClean="0"/>
              <a:t>9/13/22</a:t>
            </a:fld>
            <a:endParaRPr lang="en-US"/>
          </a:p>
        </p:txBody>
      </p:sp>
      <p:sp>
        <p:nvSpPr>
          <p:cNvPr id="6" name="Footer Placeholder 5">
            <a:extLst>
              <a:ext uri="{FF2B5EF4-FFF2-40B4-BE49-F238E27FC236}">
                <a16:creationId xmlns:a16="http://schemas.microsoft.com/office/drawing/2014/main" id="{183855EF-741C-6A4E-8DF0-F2429FBC19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B9F5C-859E-1845-92B0-B101EDB62384}"/>
              </a:ext>
            </a:extLst>
          </p:cNvPr>
          <p:cNvSpPr>
            <a:spLocks noGrp="1"/>
          </p:cNvSpPr>
          <p:nvPr>
            <p:ph type="sldNum" sz="quarter" idx="12"/>
          </p:nvPr>
        </p:nvSpPr>
        <p:spPr/>
        <p:txBody>
          <a:bodyPr/>
          <a:lstStyle/>
          <a:p>
            <a:fld id="{B5511A20-F7F1-B64D-B817-2F4AEFB5E14D}" type="slidenum">
              <a:rPr lang="en-US" smtClean="0"/>
              <a:t>‹#›</a:t>
            </a:fld>
            <a:endParaRPr lang="en-US"/>
          </a:p>
        </p:txBody>
      </p:sp>
    </p:spTree>
    <p:extLst>
      <p:ext uri="{BB962C8B-B14F-4D97-AF65-F5344CB8AC3E}">
        <p14:creationId xmlns:p14="http://schemas.microsoft.com/office/powerpoint/2010/main" val="4231941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2316-FE7A-0A46-A84F-3CACED264A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0FE35F-EA97-294B-ACA8-EF3CF72488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693D1B-A9F6-7148-B79E-EC841C63B1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E0073E-3254-DD43-9417-BC9A62CDFF55}"/>
              </a:ext>
            </a:extLst>
          </p:cNvPr>
          <p:cNvSpPr>
            <a:spLocks noGrp="1"/>
          </p:cNvSpPr>
          <p:nvPr>
            <p:ph type="dt" sz="half" idx="10"/>
          </p:nvPr>
        </p:nvSpPr>
        <p:spPr/>
        <p:txBody>
          <a:bodyPr/>
          <a:lstStyle/>
          <a:p>
            <a:fld id="{7A0D9156-F96C-AE47-82ED-4DEB8AEF7EBA}" type="datetimeFigureOut">
              <a:rPr lang="en-US" smtClean="0"/>
              <a:t>9/13/22</a:t>
            </a:fld>
            <a:endParaRPr lang="en-US"/>
          </a:p>
        </p:txBody>
      </p:sp>
      <p:sp>
        <p:nvSpPr>
          <p:cNvPr id="6" name="Footer Placeholder 5">
            <a:extLst>
              <a:ext uri="{FF2B5EF4-FFF2-40B4-BE49-F238E27FC236}">
                <a16:creationId xmlns:a16="http://schemas.microsoft.com/office/drawing/2014/main" id="{F38224E6-2C19-3E4F-9F32-59C4233167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2B82AC-3AE5-2045-A7CC-CF43F42A069B}"/>
              </a:ext>
            </a:extLst>
          </p:cNvPr>
          <p:cNvSpPr>
            <a:spLocks noGrp="1"/>
          </p:cNvSpPr>
          <p:nvPr>
            <p:ph type="sldNum" sz="quarter" idx="12"/>
          </p:nvPr>
        </p:nvSpPr>
        <p:spPr/>
        <p:txBody>
          <a:bodyPr/>
          <a:lstStyle/>
          <a:p>
            <a:fld id="{B5511A20-F7F1-B64D-B817-2F4AEFB5E14D}" type="slidenum">
              <a:rPr lang="en-US" smtClean="0"/>
              <a:t>‹#›</a:t>
            </a:fld>
            <a:endParaRPr lang="en-US"/>
          </a:p>
        </p:txBody>
      </p:sp>
    </p:spTree>
    <p:extLst>
      <p:ext uri="{BB962C8B-B14F-4D97-AF65-F5344CB8AC3E}">
        <p14:creationId xmlns:p14="http://schemas.microsoft.com/office/powerpoint/2010/main" val="2949256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FE7B81-159D-D94B-8802-725D3CD587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C6EB00-A84A-FC45-946C-61255AFE41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75220-7718-AB4B-8CE4-A13840D0C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D9156-F96C-AE47-82ED-4DEB8AEF7EBA}" type="datetimeFigureOut">
              <a:rPr lang="en-US" smtClean="0"/>
              <a:t>9/13/22</a:t>
            </a:fld>
            <a:endParaRPr lang="en-US"/>
          </a:p>
        </p:txBody>
      </p:sp>
      <p:sp>
        <p:nvSpPr>
          <p:cNvPr id="5" name="Footer Placeholder 4">
            <a:extLst>
              <a:ext uri="{FF2B5EF4-FFF2-40B4-BE49-F238E27FC236}">
                <a16:creationId xmlns:a16="http://schemas.microsoft.com/office/drawing/2014/main" id="{356BA645-D85B-D948-AB8B-38DF346844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DDDFE0-4570-0F48-88A7-62BA1DA4C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511A20-F7F1-B64D-B817-2F4AEFB5E14D}" type="slidenum">
              <a:rPr lang="en-US" smtClean="0"/>
              <a:t>‹#›</a:t>
            </a:fld>
            <a:endParaRPr lang="en-US"/>
          </a:p>
        </p:txBody>
      </p:sp>
    </p:spTree>
    <p:extLst>
      <p:ext uri="{BB962C8B-B14F-4D97-AF65-F5344CB8AC3E}">
        <p14:creationId xmlns:p14="http://schemas.microsoft.com/office/powerpoint/2010/main" val="336572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s://cap.alert-hub.org/index.html"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169881" y="1184894"/>
            <a:ext cx="9515600" cy="2036813"/>
          </a:xfrm>
          <a:prstGeom prst="rect">
            <a:avLst/>
          </a:prstGeom>
        </p:spPr>
        <p:txBody>
          <a:bodyPr spcFirstLastPara="1" vert="horz" wrap="square" lIns="121900" tIns="121900" rIns="121900" bIns="121900" rtlCol="0" anchor="b" anchorCtr="0">
            <a:normAutofit/>
          </a:bodyPr>
          <a:lstStyle/>
          <a:p>
            <a:r>
              <a:rPr lang="ar-OM" sz="8800" dirty="0">
                <a:latin typeface="Arabic Typesetting" panose="03020402040406030203" pitchFamily="66" charset="-78"/>
                <a:cs typeface="Arabic Typesetting" panose="03020402040406030203" pitchFamily="66" charset="-78"/>
              </a:rPr>
              <a:t>بروتوكول الإنذار الموحد</a:t>
            </a:r>
            <a:endParaRPr lang="en-US" sz="8800" dirty="0">
              <a:latin typeface="Arabic Typesetting" panose="03020402040406030203" pitchFamily="66" charset="-78"/>
              <a:cs typeface="Arabic Typesetting" panose="03020402040406030203" pitchFamily="66" charset="-78"/>
            </a:endParaRPr>
          </a:p>
        </p:txBody>
      </p:sp>
      <p:sp>
        <p:nvSpPr>
          <p:cNvPr id="67" name="Google Shape;67;p13"/>
          <p:cNvSpPr txBox="1">
            <a:spLocks noGrp="1"/>
          </p:cNvSpPr>
          <p:nvPr>
            <p:ph type="subTitle" idx="1"/>
          </p:nvPr>
        </p:nvSpPr>
        <p:spPr>
          <a:xfrm>
            <a:off x="2849000" y="4281349"/>
            <a:ext cx="6494000" cy="548800"/>
          </a:xfrm>
          <a:prstGeom prst="rect">
            <a:avLst/>
          </a:prstGeom>
        </p:spPr>
        <p:txBody>
          <a:bodyPr spcFirstLastPara="1" vert="horz" wrap="square" lIns="121900" tIns="121900" rIns="121900" bIns="121900" rtlCol="0" anchor="t" anchorCtr="0">
            <a:normAutofit/>
          </a:bodyPr>
          <a:lstStyle/>
          <a:p>
            <a:pPr>
              <a:lnSpc>
                <a:spcPct val="80000"/>
              </a:lnSpc>
              <a:spcBef>
                <a:spcPts val="0"/>
              </a:spcBef>
            </a:pPr>
            <a:r>
              <a:rPr lang="en-GB" sz="2000" u="sng" dirty="0"/>
              <a:t>Marine Meteorological Course for Royal Oman Navy</a:t>
            </a:r>
            <a:endParaRPr sz="2000" u="sng" dirty="0"/>
          </a:p>
        </p:txBody>
      </p:sp>
      <p:grpSp>
        <p:nvGrpSpPr>
          <p:cNvPr id="68" name="Google Shape;68;p13"/>
          <p:cNvGrpSpPr/>
          <p:nvPr/>
        </p:nvGrpSpPr>
        <p:grpSpPr>
          <a:xfrm>
            <a:off x="413316" y="149933"/>
            <a:ext cx="11365368" cy="918400"/>
            <a:chOff x="286300" y="0"/>
            <a:chExt cx="8572397" cy="913701"/>
          </a:xfrm>
        </p:grpSpPr>
        <p:pic>
          <p:nvPicPr>
            <p:cNvPr id="69" name="Google Shape;69;p13"/>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70" name="Google Shape;70;p13"/>
            <p:cNvPicPr preferRelativeResize="0"/>
            <p:nvPr/>
          </p:nvPicPr>
          <p:blipFill>
            <a:blip r:embed="rId4">
              <a:alphaModFix/>
            </a:blip>
            <a:stretch>
              <a:fillRect/>
            </a:stretch>
          </p:blipFill>
          <p:spPr>
            <a:xfrm>
              <a:off x="286300" y="60550"/>
              <a:ext cx="8572397" cy="792600"/>
            </a:xfrm>
            <a:prstGeom prst="rect">
              <a:avLst/>
            </a:prstGeom>
            <a:noFill/>
            <a:ln>
              <a:noFill/>
            </a:ln>
          </p:spPr>
        </p:pic>
      </p:grpSp>
      <p:pic>
        <p:nvPicPr>
          <p:cNvPr id="72" name="Google Shape;72;p13"/>
          <p:cNvPicPr preferRelativeResize="0"/>
          <p:nvPr/>
        </p:nvPicPr>
        <p:blipFill>
          <a:blip r:embed="rId5">
            <a:alphaModFix amt="87000"/>
          </a:blip>
          <a:stretch>
            <a:fillRect/>
          </a:stretch>
        </p:blipFill>
        <p:spPr>
          <a:xfrm>
            <a:off x="8963867" y="4477834"/>
            <a:ext cx="2301325" cy="2230233"/>
          </a:xfrm>
          <a:prstGeom prst="rect">
            <a:avLst/>
          </a:prstGeom>
          <a:noFill/>
          <a:ln>
            <a:noFill/>
          </a:ln>
        </p:spPr>
      </p:pic>
      <p:pic>
        <p:nvPicPr>
          <p:cNvPr id="3" name="Picture 2">
            <a:extLst>
              <a:ext uri="{FF2B5EF4-FFF2-40B4-BE49-F238E27FC236}">
                <a16:creationId xmlns:a16="http://schemas.microsoft.com/office/drawing/2014/main" id="{3E8EF3E0-B5CD-480D-5E7A-0ADB2C398F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1259" y="2965611"/>
            <a:ext cx="2545789" cy="751760"/>
          </a:xfrm>
          <a:prstGeom prst="rect">
            <a:avLst/>
          </a:prstGeom>
        </p:spPr>
      </p:pic>
      <p:sp>
        <p:nvSpPr>
          <p:cNvPr id="5" name="TextBox 4">
            <a:extLst>
              <a:ext uri="{FF2B5EF4-FFF2-40B4-BE49-F238E27FC236}">
                <a16:creationId xmlns:a16="http://schemas.microsoft.com/office/drawing/2014/main" id="{F079F854-B29F-AA08-D264-D8AFE2DD0B4B}"/>
              </a:ext>
            </a:extLst>
          </p:cNvPr>
          <p:cNvSpPr txBox="1"/>
          <p:nvPr/>
        </p:nvSpPr>
        <p:spPr>
          <a:xfrm>
            <a:off x="4818771" y="3715618"/>
            <a:ext cx="3475240" cy="318100"/>
          </a:xfrm>
          <a:prstGeom prst="rect">
            <a:avLst/>
          </a:prstGeom>
          <a:noFill/>
        </p:spPr>
        <p:txBody>
          <a:bodyPr wrap="square">
            <a:spAutoFit/>
          </a:bodyPr>
          <a:lstStyle/>
          <a:p>
            <a:r>
              <a:rPr lang="en-US" sz="1467" dirty="0"/>
              <a:t>Common Alerting Protocol</a:t>
            </a:r>
          </a:p>
        </p:txBody>
      </p:sp>
    </p:spTree>
    <p:extLst>
      <p:ext uri="{BB962C8B-B14F-4D97-AF65-F5344CB8AC3E}">
        <p14:creationId xmlns:p14="http://schemas.microsoft.com/office/powerpoint/2010/main" val="1963013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grpSp>
        <p:nvGrpSpPr>
          <p:cNvPr id="7" name="Group 6">
            <a:extLst>
              <a:ext uri="{FF2B5EF4-FFF2-40B4-BE49-F238E27FC236}">
                <a16:creationId xmlns:a16="http://schemas.microsoft.com/office/drawing/2014/main" id="{BCAB4E06-3C3B-AE9F-8232-B1D1171509C8}"/>
              </a:ext>
            </a:extLst>
          </p:cNvPr>
          <p:cNvGrpSpPr/>
          <p:nvPr/>
        </p:nvGrpSpPr>
        <p:grpSpPr>
          <a:xfrm>
            <a:off x="2300932" y="810641"/>
            <a:ext cx="8088209" cy="4649822"/>
            <a:chOff x="2032391" y="660364"/>
            <a:chExt cx="7322005" cy="3817445"/>
          </a:xfrm>
        </p:grpSpPr>
        <p:pic>
          <p:nvPicPr>
            <p:cNvPr id="8" name="Picture 7">
              <a:extLst>
                <a:ext uri="{FF2B5EF4-FFF2-40B4-BE49-F238E27FC236}">
                  <a16:creationId xmlns:a16="http://schemas.microsoft.com/office/drawing/2014/main" id="{D4CCCEB4-C2A4-EBB8-5DC7-C1DC4270F8A0}"/>
                </a:ext>
              </a:extLst>
            </p:cNvPr>
            <p:cNvPicPr>
              <a:picLocks noChangeAspect="1"/>
            </p:cNvPicPr>
            <p:nvPr/>
          </p:nvPicPr>
          <p:blipFill rotWithShape="1">
            <a:blip r:embed="rId5"/>
            <a:srcRect l="-1" t="4520" r="64999" b="49243"/>
            <a:stretch/>
          </p:blipFill>
          <p:spPr>
            <a:xfrm>
              <a:off x="2032391" y="660364"/>
              <a:ext cx="5137607" cy="3817445"/>
            </a:xfrm>
            <a:prstGeom prst="rect">
              <a:avLst/>
            </a:prstGeom>
          </p:spPr>
        </p:pic>
        <p:sp>
          <p:nvSpPr>
            <p:cNvPr id="9" name="TextBox 8">
              <a:extLst>
                <a:ext uri="{FF2B5EF4-FFF2-40B4-BE49-F238E27FC236}">
                  <a16:creationId xmlns:a16="http://schemas.microsoft.com/office/drawing/2014/main" id="{A729F0A4-D075-1846-F691-3F021AE96C3E}"/>
                </a:ext>
              </a:extLst>
            </p:cNvPr>
            <p:cNvSpPr txBox="1"/>
            <p:nvPr/>
          </p:nvSpPr>
          <p:spPr>
            <a:xfrm>
              <a:off x="7910624" y="4095542"/>
              <a:ext cx="1105785" cy="328485"/>
            </a:xfrm>
            <a:prstGeom prst="rect">
              <a:avLst/>
            </a:prstGeom>
            <a:noFill/>
            <a:ln w="12700">
              <a:solidFill>
                <a:srgbClr val="FF0000"/>
              </a:solidFill>
            </a:ln>
          </p:spPr>
          <p:txBody>
            <a:bodyPr wrap="square" rtlCol="0">
              <a:spAutoFit/>
            </a:bodyPr>
            <a:lstStyle/>
            <a:p>
              <a:r>
                <a:rPr lang="ar-OM" sz="2000" dirty="0"/>
                <a:t>حالة الانذار </a:t>
              </a:r>
              <a:endParaRPr lang="en-US" sz="2000" dirty="0"/>
            </a:p>
          </p:txBody>
        </p:sp>
        <p:grpSp>
          <p:nvGrpSpPr>
            <p:cNvPr id="10" name="Group 9">
              <a:extLst>
                <a:ext uri="{FF2B5EF4-FFF2-40B4-BE49-F238E27FC236}">
                  <a16:creationId xmlns:a16="http://schemas.microsoft.com/office/drawing/2014/main" id="{11214E55-AD66-99E5-5B56-C9E99EDBF873}"/>
                </a:ext>
              </a:extLst>
            </p:cNvPr>
            <p:cNvGrpSpPr/>
            <p:nvPr/>
          </p:nvGrpSpPr>
          <p:grpSpPr>
            <a:xfrm>
              <a:off x="3265592" y="1325895"/>
              <a:ext cx="2411555" cy="1117595"/>
              <a:chOff x="3265592" y="1325895"/>
              <a:chExt cx="2411555" cy="1117595"/>
            </a:xfrm>
          </p:grpSpPr>
          <p:pic>
            <p:nvPicPr>
              <p:cNvPr id="16" name="Picture 15">
                <a:extLst>
                  <a:ext uri="{FF2B5EF4-FFF2-40B4-BE49-F238E27FC236}">
                    <a16:creationId xmlns:a16="http://schemas.microsoft.com/office/drawing/2014/main" id="{DE79E65E-AEB3-99E2-FDC1-01303E7FCD7E}"/>
                  </a:ext>
                </a:extLst>
              </p:cNvPr>
              <p:cNvPicPr>
                <a:picLocks noChangeAspect="1"/>
              </p:cNvPicPr>
              <p:nvPr/>
            </p:nvPicPr>
            <p:blipFill rotWithShape="1">
              <a:blip r:embed="rId6"/>
              <a:srcRect l="5567" t="10925" r="88798" b="80659"/>
              <a:stretch/>
            </p:blipFill>
            <p:spPr>
              <a:xfrm>
                <a:off x="3265592" y="1405655"/>
                <a:ext cx="1212221" cy="1037835"/>
              </a:xfrm>
              <a:prstGeom prst="rect">
                <a:avLst/>
              </a:prstGeom>
            </p:spPr>
          </p:pic>
          <p:pic>
            <p:nvPicPr>
              <p:cNvPr id="17" name="Picture 16">
                <a:extLst>
                  <a:ext uri="{FF2B5EF4-FFF2-40B4-BE49-F238E27FC236}">
                    <a16:creationId xmlns:a16="http://schemas.microsoft.com/office/drawing/2014/main" id="{BDD15B9D-7E32-71C7-705A-862AE8EE2D1F}"/>
                  </a:ext>
                </a:extLst>
              </p:cNvPr>
              <p:cNvPicPr>
                <a:picLocks noChangeAspect="1"/>
              </p:cNvPicPr>
              <p:nvPr/>
            </p:nvPicPr>
            <p:blipFill rotWithShape="1">
              <a:blip r:embed="rId7"/>
              <a:srcRect l="11044" t="10279" r="83232" b="83316"/>
              <a:stretch/>
            </p:blipFill>
            <p:spPr>
              <a:xfrm>
                <a:off x="4423691" y="1325895"/>
                <a:ext cx="1253456" cy="789150"/>
              </a:xfrm>
              <a:prstGeom prst="rect">
                <a:avLst/>
              </a:prstGeom>
            </p:spPr>
          </p:pic>
        </p:grpSp>
        <p:sp>
          <p:nvSpPr>
            <p:cNvPr id="11" name="TextBox 10">
              <a:extLst>
                <a:ext uri="{FF2B5EF4-FFF2-40B4-BE49-F238E27FC236}">
                  <a16:creationId xmlns:a16="http://schemas.microsoft.com/office/drawing/2014/main" id="{3CBF1CA2-A242-F820-E98C-56B3076CCA09}"/>
                </a:ext>
              </a:extLst>
            </p:cNvPr>
            <p:cNvSpPr txBox="1"/>
            <p:nvPr/>
          </p:nvSpPr>
          <p:spPr>
            <a:xfrm>
              <a:off x="8106361" y="3111590"/>
              <a:ext cx="1248035" cy="328485"/>
            </a:xfrm>
            <a:prstGeom prst="rect">
              <a:avLst/>
            </a:prstGeom>
            <a:noFill/>
            <a:ln w="12700">
              <a:solidFill>
                <a:srgbClr val="FF0000"/>
              </a:solidFill>
            </a:ln>
          </p:spPr>
          <p:txBody>
            <a:bodyPr wrap="square" rtlCol="0">
              <a:spAutoFit/>
            </a:bodyPr>
            <a:lstStyle/>
            <a:p>
              <a:r>
                <a:rPr lang="ar-OM" sz="2000" dirty="0"/>
                <a:t>نطاق الإنذار </a:t>
              </a:r>
              <a:endParaRPr lang="en-US" sz="2000" dirty="0"/>
            </a:p>
          </p:txBody>
        </p:sp>
        <p:sp>
          <p:nvSpPr>
            <p:cNvPr id="12" name="TextBox 11">
              <a:extLst>
                <a:ext uri="{FF2B5EF4-FFF2-40B4-BE49-F238E27FC236}">
                  <a16:creationId xmlns:a16="http://schemas.microsoft.com/office/drawing/2014/main" id="{BD971815-827E-9271-6B98-C74D5610F87A}"/>
                </a:ext>
              </a:extLst>
            </p:cNvPr>
            <p:cNvSpPr txBox="1"/>
            <p:nvPr/>
          </p:nvSpPr>
          <p:spPr>
            <a:xfrm>
              <a:off x="8106654" y="3583225"/>
              <a:ext cx="1169589" cy="328485"/>
            </a:xfrm>
            <a:prstGeom prst="rect">
              <a:avLst/>
            </a:prstGeom>
            <a:noFill/>
            <a:ln w="12700">
              <a:solidFill>
                <a:srgbClr val="FF0000"/>
              </a:solidFill>
            </a:ln>
          </p:spPr>
          <p:txBody>
            <a:bodyPr wrap="square" rtlCol="0">
              <a:spAutoFit/>
            </a:bodyPr>
            <a:lstStyle/>
            <a:p>
              <a:r>
                <a:rPr lang="ar-OM" sz="2000" dirty="0"/>
                <a:t>نوع الإنذار </a:t>
              </a:r>
              <a:endParaRPr lang="en-US" sz="2000" dirty="0"/>
            </a:p>
          </p:txBody>
        </p:sp>
        <p:cxnSp>
          <p:nvCxnSpPr>
            <p:cNvPr id="13" name="Straight Arrow Connector 12">
              <a:extLst>
                <a:ext uri="{FF2B5EF4-FFF2-40B4-BE49-F238E27FC236}">
                  <a16:creationId xmlns:a16="http://schemas.microsoft.com/office/drawing/2014/main" id="{1C865E4E-2FE6-A909-0A95-8A93934DA09E}"/>
                </a:ext>
              </a:extLst>
            </p:cNvPr>
            <p:cNvCxnSpPr>
              <a:cxnSpLocks/>
            </p:cNvCxnSpPr>
            <p:nvPr/>
          </p:nvCxnSpPr>
          <p:spPr>
            <a:xfrm flipH="1" flipV="1">
              <a:off x="5373244" y="1614607"/>
              <a:ext cx="2733117" cy="14957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2E2E81F-0907-D383-8AFD-9F0465EEA10D}"/>
                </a:ext>
              </a:extLst>
            </p:cNvPr>
            <p:cNvCxnSpPr>
              <a:cxnSpLocks/>
              <a:stCxn id="12" idx="1"/>
            </p:cNvCxnSpPr>
            <p:nvPr/>
          </p:nvCxnSpPr>
          <p:spPr>
            <a:xfrm flipH="1" flipV="1">
              <a:off x="4085349" y="1614607"/>
              <a:ext cx="4021305" cy="21328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98934BA-396C-3B8F-DEBC-A463C77C8EAE}"/>
                </a:ext>
              </a:extLst>
            </p:cNvPr>
            <p:cNvCxnSpPr>
              <a:cxnSpLocks/>
              <a:stCxn id="9" idx="1"/>
            </p:cNvCxnSpPr>
            <p:nvPr/>
          </p:nvCxnSpPr>
          <p:spPr>
            <a:xfrm flipH="1" flipV="1">
              <a:off x="2802528" y="1614609"/>
              <a:ext cx="5108096" cy="26451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Google Shape;113;p18">
            <a:extLst>
              <a:ext uri="{FF2B5EF4-FFF2-40B4-BE49-F238E27FC236}">
                <a16:creationId xmlns:a16="http://schemas.microsoft.com/office/drawing/2014/main" id="{D9696744-AF53-5AB1-E5EE-6D469941DB3F}"/>
              </a:ext>
            </a:extLst>
          </p:cNvPr>
          <p:cNvSpPr txBox="1">
            <a:spLocks noGrp="1"/>
          </p:cNvSpPr>
          <p:nvPr>
            <p:ph type="title"/>
          </p:nvPr>
        </p:nvSpPr>
        <p:spPr>
          <a:xfrm>
            <a:off x="499907" y="44631"/>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439116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grpSp>
        <p:nvGrpSpPr>
          <p:cNvPr id="7" name="Group 6">
            <a:extLst>
              <a:ext uri="{FF2B5EF4-FFF2-40B4-BE49-F238E27FC236}">
                <a16:creationId xmlns:a16="http://schemas.microsoft.com/office/drawing/2014/main" id="{A0B8690E-8D86-C5EA-9018-BBE7B9943379}"/>
              </a:ext>
            </a:extLst>
          </p:cNvPr>
          <p:cNvGrpSpPr/>
          <p:nvPr/>
        </p:nvGrpSpPr>
        <p:grpSpPr>
          <a:xfrm>
            <a:off x="1220576" y="1034292"/>
            <a:ext cx="9304752" cy="4536414"/>
            <a:chOff x="1453146" y="1117118"/>
            <a:chExt cx="8016584" cy="4016071"/>
          </a:xfrm>
        </p:grpSpPr>
        <p:pic>
          <p:nvPicPr>
            <p:cNvPr id="8" name="Picture 7">
              <a:extLst>
                <a:ext uri="{FF2B5EF4-FFF2-40B4-BE49-F238E27FC236}">
                  <a16:creationId xmlns:a16="http://schemas.microsoft.com/office/drawing/2014/main" id="{E863A312-D782-4697-51F9-DD8EE6B574D6}"/>
                </a:ext>
              </a:extLst>
            </p:cNvPr>
            <p:cNvPicPr>
              <a:picLocks noChangeAspect="1"/>
            </p:cNvPicPr>
            <p:nvPr/>
          </p:nvPicPr>
          <p:blipFill rotWithShape="1">
            <a:blip r:embed="rId5"/>
            <a:srcRect t="4635" r="65043" b="48842"/>
            <a:stretch/>
          </p:blipFill>
          <p:spPr>
            <a:xfrm>
              <a:off x="2616187" y="1117118"/>
              <a:ext cx="5364655" cy="4016071"/>
            </a:xfrm>
            <a:prstGeom prst="rect">
              <a:avLst/>
            </a:prstGeom>
            <a:ln>
              <a:solidFill>
                <a:schemeClr val="tx1"/>
              </a:solidFill>
            </a:ln>
          </p:spPr>
        </p:pic>
        <p:cxnSp>
          <p:nvCxnSpPr>
            <p:cNvPr id="9" name="Straight Arrow Connector 8">
              <a:extLst>
                <a:ext uri="{FF2B5EF4-FFF2-40B4-BE49-F238E27FC236}">
                  <a16:creationId xmlns:a16="http://schemas.microsoft.com/office/drawing/2014/main" id="{2011254E-5F9A-8B87-C936-D0DD1DB18EAA}"/>
                </a:ext>
              </a:extLst>
            </p:cNvPr>
            <p:cNvCxnSpPr>
              <a:cxnSpLocks/>
            </p:cNvCxnSpPr>
            <p:nvPr/>
          </p:nvCxnSpPr>
          <p:spPr>
            <a:xfrm flipV="1">
              <a:off x="1998350" y="2302798"/>
              <a:ext cx="1067713" cy="101759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38608A9-2461-F191-543E-0E7ADFB75D0D}"/>
                </a:ext>
              </a:extLst>
            </p:cNvPr>
            <p:cNvSpPr txBox="1"/>
            <p:nvPr/>
          </p:nvSpPr>
          <p:spPr>
            <a:xfrm>
              <a:off x="1550502" y="3310885"/>
              <a:ext cx="672934" cy="408710"/>
            </a:xfrm>
            <a:prstGeom prst="rect">
              <a:avLst/>
            </a:prstGeom>
            <a:noFill/>
            <a:ln w="12700">
              <a:solidFill>
                <a:srgbClr val="FF0000"/>
              </a:solidFill>
            </a:ln>
          </p:spPr>
          <p:txBody>
            <a:bodyPr wrap="square" rtlCol="0">
              <a:spAutoFit/>
            </a:bodyPr>
            <a:lstStyle/>
            <a:p>
              <a:r>
                <a:rPr lang="ar-OM" sz="2400" dirty="0"/>
                <a:t> اللغة </a:t>
              </a:r>
              <a:endParaRPr lang="en-US" sz="2400" dirty="0"/>
            </a:p>
          </p:txBody>
        </p:sp>
        <p:sp>
          <p:nvSpPr>
            <p:cNvPr id="11" name="TextBox 10">
              <a:extLst>
                <a:ext uri="{FF2B5EF4-FFF2-40B4-BE49-F238E27FC236}">
                  <a16:creationId xmlns:a16="http://schemas.microsoft.com/office/drawing/2014/main" id="{1BAF63DB-04D6-6218-95C8-2712EAFB81D1}"/>
                </a:ext>
              </a:extLst>
            </p:cNvPr>
            <p:cNvSpPr txBox="1"/>
            <p:nvPr/>
          </p:nvSpPr>
          <p:spPr>
            <a:xfrm>
              <a:off x="1453146" y="4291498"/>
              <a:ext cx="684477" cy="408710"/>
            </a:xfrm>
            <a:prstGeom prst="rect">
              <a:avLst/>
            </a:prstGeom>
            <a:noFill/>
            <a:ln w="12700">
              <a:solidFill>
                <a:srgbClr val="FF0000"/>
              </a:solidFill>
            </a:ln>
          </p:spPr>
          <p:txBody>
            <a:bodyPr wrap="square" rtlCol="0">
              <a:spAutoFit/>
            </a:bodyPr>
            <a:lstStyle/>
            <a:p>
              <a:pPr algn="ctr" rtl="1"/>
              <a:r>
                <a:rPr lang="ar-OM" sz="2400" dirty="0"/>
                <a:t>الفئة </a:t>
              </a:r>
              <a:endParaRPr lang="en-US" sz="2400" dirty="0"/>
            </a:p>
          </p:txBody>
        </p:sp>
        <p:cxnSp>
          <p:nvCxnSpPr>
            <p:cNvPr id="12" name="Straight Arrow Connector 11">
              <a:extLst>
                <a:ext uri="{FF2B5EF4-FFF2-40B4-BE49-F238E27FC236}">
                  <a16:creationId xmlns:a16="http://schemas.microsoft.com/office/drawing/2014/main" id="{21194197-5FD6-D486-252E-B2309C7E8CB2}"/>
                </a:ext>
              </a:extLst>
            </p:cNvPr>
            <p:cNvCxnSpPr>
              <a:cxnSpLocks/>
            </p:cNvCxnSpPr>
            <p:nvPr/>
          </p:nvCxnSpPr>
          <p:spPr>
            <a:xfrm flipH="1" flipV="1">
              <a:off x="5956126" y="2302799"/>
              <a:ext cx="2399057" cy="20161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0827A99-0316-DCAA-C382-5B57F4B2128A}"/>
                </a:ext>
              </a:extLst>
            </p:cNvPr>
            <p:cNvSpPr txBox="1"/>
            <p:nvPr/>
          </p:nvSpPr>
          <p:spPr>
            <a:xfrm>
              <a:off x="8191313" y="4318969"/>
              <a:ext cx="1278417" cy="735679"/>
            </a:xfrm>
            <a:prstGeom prst="rect">
              <a:avLst/>
            </a:prstGeom>
            <a:noFill/>
            <a:ln w="12700">
              <a:solidFill>
                <a:srgbClr val="FF0000"/>
              </a:solidFill>
            </a:ln>
          </p:spPr>
          <p:txBody>
            <a:bodyPr wrap="square" rtlCol="0">
              <a:spAutoFit/>
            </a:bodyPr>
            <a:lstStyle/>
            <a:p>
              <a:pPr algn="ctr" rtl="1"/>
              <a:r>
                <a:rPr lang="ar-OM" sz="2400" dirty="0"/>
                <a:t>نوع الاستجابة  </a:t>
              </a:r>
              <a:endParaRPr lang="en-US" sz="2400" dirty="0"/>
            </a:p>
          </p:txBody>
        </p:sp>
        <p:pic>
          <p:nvPicPr>
            <p:cNvPr id="14" name="Picture 13">
              <a:extLst>
                <a:ext uri="{FF2B5EF4-FFF2-40B4-BE49-F238E27FC236}">
                  <a16:creationId xmlns:a16="http://schemas.microsoft.com/office/drawing/2014/main" id="{208D921E-C1CB-7691-68F3-02FFD97D2B76}"/>
                </a:ext>
              </a:extLst>
            </p:cNvPr>
            <p:cNvPicPr>
              <a:picLocks noChangeAspect="1"/>
            </p:cNvPicPr>
            <p:nvPr/>
          </p:nvPicPr>
          <p:blipFill rotWithShape="1">
            <a:blip r:embed="rId6"/>
            <a:srcRect l="7249" t="17165" r="88081" b="60574"/>
            <a:stretch/>
          </p:blipFill>
          <p:spPr>
            <a:xfrm>
              <a:off x="3730995" y="2204419"/>
              <a:ext cx="707573" cy="1897258"/>
            </a:xfrm>
            <a:prstGeom prst="rect">
              <a:avLst/>
            </a:prstGeom>
            <a:ln>
              <a:solidFill>
                <a:schemeClr val="tx1"/>
              </a:solidFill>
            </a:ln>
          </p:spPr>
        </p:pic>
        <p:cxnSp>
          <p:nvCxnSpPr>
            <p:cNvPr id="15" name="Straight Arrow Connector 14">
              <a:extLst>
                <a:ext uri="{FF2B5EF4-FFF2-40B4-BE49-F238E27FC236}">
                  <a16:creationId xmlns:a16="http://schemas.microsoft.com/office/drawing/2014/main" id="{45607070-0FF5-4312-C00E-B005585EB3CB}"/>
                </a:ext>
              </a:extLst>
            </p:cNvPr>
            <p:cNvCxnSpPr>
              <a:cxnSpLocks/>
            </p:cNvCxnSpPr>
            <p:nvPr/>
          </p:nvCxnSpPr>
          <p:spPr>
            <a:xfrm flipV="1">
              <a:off x="2133828" y="2302798"/>
              <a:ext cx="2353796" cy="20957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Google Shape;113;p18">
            <a:extLst>
              <a:ext uri="{FF2B5EF4-FFF2-40B4-BE49-F238E27FC236}">
                <a16:creationId xmlns:a16="http://schemas.microsoft.com/office/drawing/2014/main" id="{1BAEAC7F-A754-2592-36AF-B152AE4102CB}"/>
              </a:ext>
            </a:extLst>
          </p:cNvPr>
          <p:cNvSpPr txBox="1">
            <a:spLocks noGrp="1"/>
          </p:cNvSpPr>
          <p:nvPr>
            <p:ph type="title"/>
          </p:nvPr>
        </p:nvSpPr>
        <p:spPr>
          <a:xfrm>
            <a:off x="499907" y="44631"/>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1910927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sp>
        <p:nvSpPr>
          <p:cNvPr id="7" name="Google Shape;113;p18">
            <a:extLst>
              <a:ext uri="{FF2B5EF4-FFF2-40B4-BE49-F238E27FC236}">
                <a16:creationId xmlns:a16="http://schemas.microsoft.com/office/drawing/2014/main" id="{D7F01559-3935-3F52-C245-A8C32F21C6E0}"/>
              </a:ext>
            </a:extLst>
          </p:cNvPr>
          <p:cNvSpPr txBox="1">
            <a:spLocks noGrp="1"/>
          </p:cNvSpPr>
          <p:nvPr>
            <p:ph type="title"/>
          </p:nvPr>
        </p:nvSpPr>
        <p:spPr>
          <a:xfrm>
            <a:off x="499907" y="44631"/>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pic>
        <p:nvPicPr>
          <p:cNvPr id="9" name="Picture 8">
            <a:extLst>
              <a:ext uri="{FF2B5EF4-FFF2-40B4-BE49-F238E27FC236}">
                <a16:creationId xmlns:a16="http://schemas.microsoft.com/office/drawing/2014/main" id="{246C59DE-7D7D-80D7-CB0B-5C82CAC3AD81}"/>
              </a:ext>
            </a:extLst>
          </p:cNvPr>
          <p:cNvPicPr>
            <a:picLocks noChangeAspect="1"/>
          </p:cNvPicPr>
          <p:nvPr/>
        </p:nvPicPr>
        <p:blipFill rotWithShape="1">
          <a:blip r:embed="rId5"/>
          <a:srcRect l="-1" t="4717" r="65333" b="35164"/>
          <a:stretch/>
        </p:blipFill>
        <p:spPr>
          <a:xfrm>
            <a:off x="3203372" y="807821"/>
            <a:ext cx="5232045" cy="5103622"/>
          </a:xfrm>
          <a:prstGeom prst="rect">
            <a:avLst/>
          </a:prstGeom>
        </p:spPr>
      </p:pic>
      <p:grpSp>
        <p:nvGrpSpPr>
          <p:cNvPr id="10" name="Group 9">
            <a:extLst>
              <a:ext uri="{FF2B5EF4-FFF2-40B4-BE49-F238E27FC236}">
                <a16:creationId xmlns:a16="http://schemas.microsoft.com/office/drawing/2014/main" id="{341AFF54-593E-50EB-86FC-C9E9536C07D0}"/>
              </a:ext>
            </a:extLst>
          </p:cNvPr>
          <p:cNvGrpSpPr/>
          <p:nvPr/>
        </p:nvGrpSpPr>
        <p:grpSpPr>
          <a:xfrm>
            <a:off x="1407433" y="2244503"/>
            <a:ext cx="10453273" cy="2433550"/>
            <a:chOff x="188374" y="2287963"/>
            <a:chExt cx="10898234" cy="2513958"/>
          </a:xfrm>
        </p:grpSpPr>
        <p:sp>
          <p:nvSpPr>
            <p:cNvPr id="11" name="TextBox 10">
              <a:extLst>
                <a:ext uri="{FF2B5EF4-FFF2-40B4-BE49-F238E27FC236}">
                  <a16:creationId xmlns:a16="http://schemas.microsoft.com/office/drawing/2014/main" id="{D5496A30-DA72-D98B-3890-44694E2EDA7D}"/>
                </a:ext>
              </a:extLst>
            </p:cNvPr>
            <p:cNvSpPr txBox="1"/>
            <p:nvPr/>
          </p:nvSpPr>
          <p:spPr>
            <a:xfrm>
              <a:off x="713353" y="3669172"/>
              <a:ext cx="1126804" cy="413330"/>
            </a:xfrm>
            <a:prstGeom prst="rect">
              <a:avLst/>
            </a:prstGeom>
            <a:noFill/>
            <a:ln w="12700">
              <a:solidFill>
                <a:srgbClr val="FF0000"/>
              </a:solidFill>
            </a:ln>
          </p:spPr>
          <p:txBody>
            <a:bodyPr wrap="square" rtlCol="0">
              <a:spAutoFit/>
            </a:bodyPr>
            <a:lstStyle/>
            <a:p>
              <a:pPr algn="ctr" rtl="1"/>
              <a:r>
                <a:rPr lang="ar-OM" sz="2000" dirty="0"/>
                <a:t>الاستعجال</a:t>
              </a:r>
              <a:endParaRPr lang="en-US" sz="2000" dirty="0"/>
            </a:p>
          </p:txBody>
        </p:sp>
        <p:sp>
          <p:nvSpPr>
            <p:cNvPr id="12" name="TextBox 11">
              <a:extLst>
                <a:ext uri="{FF2B5EF4-FFF2-40B4-BE49-F238E27FC236}">
                  <a16:creationId xmlns:a16="http://schemas.microsoft.com/office/drawing/2014/main" id="{83093707-CFA8-BCE2-4507-99316F26FFBB}"/>
                </a:ext>
              </a:extLst>
            </p:cNvPr>
            <p:cNvSpPr txBox="1"/>
            <p:nvPr/>
          </p:nvSpPr>
          <p:spPr>
            <a:xfrm>
              <a:off x="188374" y="4388591"/>
              <a:ext cx="1420431" cy="413330"/>
            </a:xfrm>
            <a:prstGeom prst="rect">
              <a:avLst/>
            </a:prstGeom>
            <a:noFill/>
            <a:ln w="12700">
              <a:solidFill>
                <a:srgbClr val="FF0000"/>
              </a:solidFill>
            </a:ln>
          </p:spPr>
          <p:txBody>
            <a:bodyPr wrap="square" rtlCol="0">
              <a:spAutoFit/>
            </a:bodyPr>
            <a:lstStyle/>
            <a:p>
              <a:pPr algn="ctr" rtl="1"/>
              <a:r>
                <a:rPr lang="ar-OM" sz="2000" dirty="0"/>
                <a:t>خطورة الحالة </a:t>
              </a:r>
              <a:endParaRPr lang="en-US" sz="2000" dirty="0"/>
            </a:p>
          </p:txBody>
        </p:sp>
        <p:sp>
          <p:nvSpPr>
            <p:cNvPr id="13" name="TextBox 12">
              <a:extLst>
                <a:ext uri="{FF2B5EF4-FFF2-40B4-BE49-F238E27FC236}">
                  <a16:creationId xmlns:a16="http://schemas.microsoft.com/office/drawing/2014/main" id="{A19CDBF6-667E-EA5A-B64C-D05A2CD1D2C1}"/>
                </a:ext>
              </a:extLst>
            </p:cNvPr>
            <p:cNvSpPr txBox="1"/>
            <p:nvPr/>
          </p:nvSpPr>
          <p:spPr>
            <a:xfrm>
              <a:off x="8230667" y="4388591"/>
              <a:ext cx="2855941" cy="413330"/>
            </a:xfrm>
            <a:prstGeom prst="rect">
              <a:avLst/>
            </a:prstGeom>
            <a:noFill/>
            <a:ln w="12700">
              <a:solidFill>
                <a:srgbClr val="FF0000"/>
              </a:solidFill>
            </a:ln>
          </p:spPr>
          <p:txBody>
            <a:bodyPr wrap="square" rtlCol="0">
              <a:spAutoFit/>
            </a:bodyPr>
            <a:lstStyle/>
            <a:p>
              <a:pPr algn="ctr" rtl="1"/>
              <a:r>
                <a:rPr lang="ar-OM" sz="2000" dirty="0"/>
                <a:t>اليقين/ احتمالية حدوث الحاله  </a:t>
              </a:r>
              <a:endParaRPr lang="en-US" sz="2000" dirty="0"/>
            </a:p>
          </p:txBody>
        </p:sp>
        <p:pic>
          <p:nvPicPr>
            <p:cNvPr id="14" name="Picture 13">
              <a:extLst>
                <a:ext uri="{FF2B5EF4-FFF2-40B4-BE49-F238E27FC236}">
                  <a16:creationId xmlns:a16="http://schemas.microsoft.com/office/drawing/2014/main" id="{3DB107A7-B4A7-AD3B-5215-BD445A73EECA}"/>
                </a:ext>
              </a:extLst>
            </p:cNvPr>
            <p:cNvPicPr>
              <a:picLocks noChangeAspect="1"/>
            </p:cNvPicPr>
            <p:nvPr/>
          </p:nvPicPr>
          <p:blipFill rotWithShape="1">
            <a:blip r:embed="rId6"/>
            <a:srcRect l="6567" t="17157" r="90407" b="75670"/>
            <a:stretch/>
          </p:blipFill>
          <p:spPr>
            <a:xfrm>
              <a:off x="3592297" y="2385030"/>
              <a:ext cx="698474" cy="931141"/>
            </a:xfrm>
            <a:prstGeom prst="rect">
              <a:avLst/>
            </a:prstGeom>
            <a:ln>
              <a:solidFill>
                <a:schemeClr val="tx1"/>
              </a:solidFill>
            </a:ln>
          </p:spPr>
        </p:pic>
        <p:cxnSp>
          <p:nvCxnSpPr>
            <p:cNvPr id="15" name="Straight Arrow Connector 14">
              <a:extLst>
                <a:ext uri="{FF2B5EF4-FFF2-40B4-BE49-F238E27FC236}">
                  <a16:creationId xmlns:a16="http://schemas.microsoft.com/office/drawing/2014/main" id="{C408FD1F-DDC6-EE67-E7BA-57F55A16CF8F}"/>
                </a:ext>
              </a:extLst>
            </p:cNvPr>
            <p:cNvCxnSpPr>
              <a:cxnSpLocks/>
            </p:cNvCxnSpPr>
            <p:nvPr/>
          </p:nvCxnSpPr>
          <p:spPr>
            <a:xfrm flipV="1">
              <a:off x="1608806" y="2527387"/>
              <a:ext cx="3028302" cy="202121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108E69D-BD6B-07D8-8780-10F42C587080}"/>
                </a:ext>
              </a:extLst>
            </p:cNvPr>
            <p:cNvCxnSpPr>
              <a:cxnSpLocks/>
            </p:cNvCxnSpPr>
            <p:nvPr/>
          </p:nvCxnSpPr>
          <p:spPr>
            <a:xfrm flipH="1" flipV="1">
              <a:off x="6095999" y="2527387"/>
              <a:ext cx="2384749" cy="18363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ED1AF3F-DF54-6CB5-C128-D6F73787B1F3}"/>
                </a:ext>
              </a:extLst>
            </p:cNvPr>
            <p:cNvCxnSpPr>
              <a:cxnSpLocks/>
            </p:cNvCxnSpPr>
            <p:nvPr/>
          </p:nvCxnSpPr>
          <p:spPr>
            <a:xfrm flipV="1">
              <a:off x="1608806" y="2554842"/>
              <a:ext cx="1601488" cy="11143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122ED25-3145-9D1D-9CC9-784103C79E6B}"/>
                </a:ext>
              </a:extLst>
            </p:cNvPr>
            <p:cNvSpPr txBox="1"/>
            <p:nvPr/>
          </p:nvSpPr>
          <p:spPr>
            <a:xfrm>
              <a:off x="8371961" y="2754083"/>
              <a:ext cx="2097560" cy="413330"/>
            </a:xfrm>
            <a:prstGeom prst="rect">
              <a:avLst/>
            </a:prstGeom>
            <a:noFill/>
            <a:ln w="12700">
              <a:solidFill>
                <a:srgbClr val="FF0000"/>
              </a:solidFill>
            </a:ln>
          </p:spPr>
          <p:txBody>
            <a:bodyPr wrap="square" rtlCol="0">
              <a:spAutoFit/>
            </a:bodyPr>
            <a:lstStyle/>
            <a:p>
              <a:pPr algn="ctr" rtl="1"/>
              <a:r>
                <a:rPr lang="ar-OM" sz="2000" dirty="0"/>
                <a:t>وصف مختصر للحالة    </a:t>
              </a:r>
              <a:endParaRPr lang="en-US" sz="2000" dirty="0"/>
            </a:p>
          </p:txBody>
        </p:sp>
        <p:cxnSp>
          <p:nvCxnSpPr>
            <p:cNvPr id="19" name="Straight Arrow Connector 18">
              <a:extLst>
                <a:ext uri="{FF2B5EF4-FFF2-40B4-BE49-F238E27FC236}">
                  <a16:creationId xmlns:a16="http://schemas.microsoft.com/office/drawing/2014/main" id="{3FDB4778-7CA7-650A-8B00-9A89C90CEF1D}"/>
                </a:ext>
              </a:extLst>
            </p:cNvPr>
            <p:cNvCxnSpPr>
              <a:cxnSpLocks/>
              <a:stCxn id="18" idx="1"/>
            </p:cNvCxnSpPr>
            <p:nvPr/>
          </p:nvCxnSpPr>
          <p:spPr>
            <a:xfrm flipH="1" flipV="1">
              <a:off x="7300005" y="2287963"/>
              <a:ext cx="1071957" cy="67278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9A437A4B-FA69-E491-87A1-1E281B2585F4}"/>
                </a:ext>
              </a:extLst>
            </p:cNvPr>
            <p:cNvPicPr>
              <a:picLocks noChangeAspect="1"/>
            </p:cNvPicPr>
            <p:nvPr/>
          </p:nvPicPr>
          <p:blipFill rotWithShape="1">
            <a:blip r:embed="rId7"/>
            <a:srcRect l="18769" t="22822" r="76584" b="66638"/>
            <a:stretch/>
          </p:blipFill>
          <p:spPr>
            <a:xfrm>
              <a:off x="4996101" y="2392418"/>
              <a:ext cx="753560" cy="961362"/>
            </a:xfrm>
            <a:prstGeom prst="rect">
              <a:avLst/>
            </a:prstGeom>
            <a:ln>
              <a:solidFill>
                <a:schemeClr val="tx1"/>
              </a:solidFill>
            </a:ln>
          </p:spPr>
        </p:pic>
      </p:grpSp>
    </p:spTree>
    <p:extLst>
      <p:ext uri="{BB962C8B-B14F-4D97-AF65-F5344CB8AC3E}">
        <p14:creationId xmlns:p14="http://schemas.microsoft.com/office/powerpoint/2010/main" val="1137650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grpSp>
        <p:nvGrpSpPr>
          <p:cNvPr id="5" name="Group 4">
            <a:extLst>
              <a:ext uri="{FF2B5EF4-FFF2-40B4-BE49-F238E27FC236}">
                <a16:creationId xmlns:a16="http://schemas.microsoft.com/office/drawing/2014/main" id="{E0E89ED8-CC91-DF8B-7603-9C06E7827AB2}"/>
              </a:ext>
            </a:extLst>
          </p:cNvPr>
          <p:cNvGrpSpPr/>
          <p:nvPr/>
        </p:nvGrpSpPr>
        <p:grpSpPr>
          <a:xfrm>
            <a:off x="1089497" y="1092471"/>
            <a:ext cx="10580011" cy="4632323"/>
            <a:chOff x="1974616" y="1290186"/>
            <a:chExt cx="9240055" cy="4074638"/>
          </a:xfrm>
        </p:grpSpPr>
        <p:grpSp>
          <p:nvGrpSpPr>
            <p:cNvPr id="6" name="Group 5">
              <a:extLst>
                <a:ext uri="{FF2B5EF4-FFF2-40B4-BE49-F238E27FC236}">
                  <a16:creationId xmlns:a16="http://schemas.microsoft.com/office/drawing/2014/main" id="{E189976D-2ED9-938B-0D5C-AD12CB52B9CB}"/>
                </a:ext>
              </a:extLst>
            </p:cNvPr>
            <p:cNvGrpSpPr/>
            <p:nvPr/>
          </p:nvGrpSpPr>
          <p:grpSpPr>
            <a:xfrm>
              <a:off x="1974616" y="1290186"/>
              <a:ext cx="9240055" cy="4074638"/>
              <a:chOff x="2316046" y="1172451"/>
              <a:chExt cx="9240055" cy="4074638"/>
            </a:xfrm>
          </p:grpSpPr>
          <p:pic>
            <p:nvPicPr>
              <p:cNvPr id="8" name="Picture 7">
                <a:extLst>
                  <a:ext uri="{FF2B5EF4-FFF2-40B4-BE49-F238E27FC236}">
                    <a16:creationId xmlns:a16="http://schemas.microsoft.com/office/drawing/2014/main" id="{8EA35F05-D805-36D8-D8C7-34797D0AED37}"/>
                  </a:ext>
                </a:extLst>
              </p:cNvPr>
              <p:cNvPicPr>
                <a:picLocks noChangeAspect="1"/>
              </p:cNvPicPr>
              <p:nvPr/>
            </p:nvPicPr>
            <p:blipFill rotWithShape="1">
              <a:blip r:embed="rId5"/>
              <a:srcRect l="-476" t="4921" r="64803" b="49188"/>
              <a:stretch/>
            </p:blipFill>
            <p:spPr>
              <a:xfrm>
                <a:off x="2316046" y="1172451"/>
                <a:ext cx="5954623" cy="3960218"/>
              </a:xfrm>
              <a:prstGeom prst="rect">
                <a:avLst/>
              </a:prstGeom>
              <a:ln>
                <a:solidFill>
                  <a:schemeClr val="tx1"/>
                </a:solidFill>
              </a:ln>
            </p:spPr>
          </p:pic>
          <p:sp>
            <p:nvSpPr>
              <p:cNvPr id="9" name="TextBox 8">
                <a:extLst>
                  <a:ext uri="{FF2B5EF4-FFF2-40B4-BE49-F238E27FC236}">
                    <a16:creationId xmlns:a16="http://schemas.microsoft.com/office/drawing/2014/main" id="{51FCA83A-E01F-524C-3BFF-AE2D6B2760E5}"/>
                  </a:ext>
                </a:extLst>
              </p:cNvPr>
              <p:cNvSpPr txBox="1"/>
              <p:nvPr/>
            </p:nvSpPr>
            <p:spPr>
              <a:xfrm>
                <a:off x="9410694" y="4361843"/>
                <a:ext cx="1952354" cy="351941"/>
              </a:xfrm>
              <a:prstGeom prst="rect">
                <a:avLst/>
              </a:prstGeom>
              <a:noFill/>
              <a:ln w="12700">
                <a:solidFill>
                  <a:srgbClr val="FF0000"/>
                </a:solidFill>
              </a:ln>
            </p:spPr>
            <p:txBody>
              <a:bodyPr wrap="square" rtlCol="0">
                <a:spAutoFit/>
              </a:bodyPr>
              <a:lstStyle/>
              <a:p>
                <a:pPr algn="ctr" rtl="1"/>
                <a:r>
                  <a:rPr lang="ar-OM" sz="2000" dirty="0"/>
                  <a:t>كتابة عنوان للحالة </a:t>
                </a:r>
                <a:endParaRPr lang="en-US" sz="2000" dirty="0"/>
              </a:p>
            </p:txBody>
          </p:sp>
          <p:cxnSp>
            <p:nvCxnSpPr>
              <p:cNvPr id="10" name="Straight Arrow Connector 9">
                <a:extLst>
                  <a:ext uri="{FF2B5EF4-FFF2-40B4-BE49-F238E27FC236}">
                    <a16:creationId xmlns:a16="http://schemas.microsoft.com/office/drawing/2014/main" id="{98A19101-6D22-33F8-A481-4A4FE3CDDC19}"/>
                  </a:ext>
                </a:extLst>
              </p:cNvPr>
              <p:cNvCxnSpPr>
                <a:cxnSpLocks/>
              </p:cNvCxnSpPr>
              <p:nvPr/>
            </p:nvCxnSpPr>
            <p:spPr>
              <a:xfrm flipH="1" flipV="1">
                <a:off x="8082062" y="4108260"/>
                <a:ext cx="1172759" cy="82575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9CA2A82-3FAB-286B-9D82-C0D52F1F9889}"/>
                  </a:ext>
                </a:extLst>
              </p:cNvPr>
              <p:cNvSpPr txBox="1"/>
              <p:nvPr/>
            </p:nvSpPr>
            <p:spPr>
              <a:xfrm>
                <a:off x="9254821" y="4895148"/>
                <a:ext cx="2301280" cy="351941"/>
              </a:xfrm>
              <a:prstGeom prst="rect">
                <a:avLst/>
              </a:prstGeom>
              <a:noFill/>
              <a:ln w="12700">
                <a:solidFill>
                  <a:srgbClr val="FF0000"/>
                </a:solidFill>
              </a:ln>
            </p:spPr>
            <p:txBody>
              <a:bodyPr wrap="square" rtlCol="0">
                <a:spAutoFit/>
              </a:bodyPr>
              <a:lstStyle/>
              <a:p>
                <a:pPr algn="ctr" rtl="1"/>
                <a:r>
                  <a:rPr lang="ar-OM" sz="2000" dirty="0"/>
                  <a:t>كتابة وصف/تفاصيل الحالة       </a:t>
                </a:r>
                <a:endParaRPr lang="en-US" sz="2000" dirty="0"/>
              </a:p>
            </p:txBody>
          </p:sp>
          <p:sp>
            <p:nvSpPr>
              <p:cNvPr id="12" name="TextBox 11">
                <a:extLst>
                  <a:ext uri="{FF2B5EF4-FFF2-40B4-BE49-F238E27FC236}">
                    <a16:creationId xmlns:a16="http://schemas.microsoft.com/office/drawing/2014/main" id="{BC303508-0ADC-62FB-6F71-C635C67076F5}"/>
                  </a:ext>
                </a:extLst>
              </p:cNvPr>
              <p:cNvSpPr txBox="1"/>
              <p:nvPr/>
            </p:nvSpPr>
            <p:spPr>
              <a:xfrm>
                <a:off x="8788600" y="3528366"/>
                <a:ext cx="2690454" cy="351941"/>
              </a:xfrm>
              <a:prstGeom prst="rect">
                <a:avLst/>
              </a:prstGeom>
              <a:noFill/>
              <a:ln w="12700">
                <a:solidFill>
                  <a:srgbClr val="FF0000"/>
                </a:solidFill>
              </a:ln>
            </p:spPr>
            <p:txBody>
              <a:bodyPr wrap="square" rtlCol="0">
                <a:spAutoFit/>
              </a:bodyPr>
              <a:lstStyle/>
              <a:p>
                <a:pPr algn="ctr" rtl="1"/>
                <a:r>
                  <a:rPr lang="ar-OM" sz="2000" dirty="0"/>
                  <a:t>تحديد بداية ونهاية الحالة </a:t>
                </a:r>
                <a:endParaRPr lang="en-US" sz="2000" dirty="0"/>
              </a:p>
            </p:txBody>
          </p:sp>
          <p:cxnSp>
            <p:nvCxnSpPr>
              <p:cNvPr id="13" name="Straight Arrow Connector 12">
                <a:extLst>
                  <a:ext uri="{FF2B5EF4-FFF2-40B4-BE49-F238E27FC236}">
                    <a16:creationId xmlns:a16="http://schemas.microsoft.com/office/drawing/2014/main" id="{4C1D27E1-D372-F1C5-82CC-9C397E9517B1}"/>
                  </a:ext>
                </a:extLst>
              </p:cNvPr>
              <p:cNvCxnSpPr>
                <a:cxnSpLocks/>
                <a:stCxn id="12" idx="1"/>
              </p:cNvCxnSpPr>
              <p:nvPr/>
            </p:nvCxnSpPr>
            <p:spPr>
              <a:xfrm flipH="1" flipV="1">
                <a:off x="7436860" y="3120337"/>
                <a:ext cx="1351740" cy="5840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7DBB011-27CC-6C02-970A-220D9BAA3888}"/>
                  </a:ext>
                </a:extLst>
              </p:cNvPr>
              <p:cNvCxnSpPr>
                <a:cxnSpLocks/>
                <a:stCxn id="12" idx="1"/>
              </p:cNvCxnSpPr>
              <p:nvPr/>
            </p:nvCxnSpPr>
            <p:spPr>
              <a:xfrm flipH="1" flipV="1">
                <a:off x="4862412" y="3146604"/>
                <a:ext cx="3926188" cy="55773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 name="Straight Arrow Connector 6">
              <a:extLst>
                <a:ext uri="{FF2B5EF4-FFF2-40B4-BE49-F238E27FC236}">
                  <a16:creationId xmlns:a16="http://schemas.microsoft.com/office/drawing/2014/main" id="{FDF85CDE-34FB-179F-47E5-9F80262A4E05}"/>
                </a:ext>
              </a:extLst>
            </p:cNvPr>
            <p:cNvCxnSpPr>
              <a:cxnSpLocks/>
              <a:stCxn id="9" idx="1"/>
            </p:cNvCxnSpPr>
            <p:nvPr/>
          </p:nvCxnSpPr>
          <p:spPr>
            <a:xfrm flipH="1" flipV="1">
              <a:off x="7740633" y="3826973"/>
              <a:ext cx="1328631" cy="82857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Google Shape;113;p18">
            <a:extLst>
              <a:ext uri="{FF2B5EF4-FFF2-40B4-BE49-F238E27FC236}">
                <a16:creationId xmlns:a16="http://schemas.microsoft.com/office/drawing/2014/main" id="{20A83E79-299D-2FCD-9AAF-066CB7CEB90E}"/>
              </a:ext>
            </a:extLst>
          </p:cNvPr>
          <p:cNvSpPr txBox="1">
            <a:spLocks noGrp="1"/>
          </p:cNvSpPr>
          <p:nvPr>
            <p:ph type="title"/>
          </p:nvPr>
        </p:nvSpPr>
        <p:spPr>
          <a:xfrm>
            <a:off x="499907" y="44631"/>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2825697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grpSp>
        <p:nvGrpSpPr>
          <p:cNvPr id="5" name="Group 4">
            <a:extLst>
              <a:ext uri="{FF2B5EF4-FFF2-40B4-BE49-F238E27FC236}">
                <a16:creationId xmlns:a16="http://schemas.microsoft.com/office/drawing/2014/main" id="{C4EB9D41-5CBC-3554-E707-9A18EF46084A}"/>
              </a:ext>
            </a:extLst>
          </p:cNvPr>
          <p:cNvGrpSpPr/>
          <p:nvPr/>
        </p:nvGrpSpPr>
        <p:grpSpPr>
          <a:xfrm>
            <a:off x="1351530" y="870210"/>
            <a:ext cx="9031127" cy="4828301"/>
            <a:chOff x="2383147" y="1258435"/>
            <a:chExt cx="8250687" cy="4341130"/>
          </a:xfrm>
        </p:grpSpPr>
        <p:pic>
          <p:nvPicPr>
            <p:cNvPr id="6" name="Picture 5">
              <a:extLst>
                <a:ext uri="{FF2B5EF4-FFF2-40B4-BE49-F238E27FC236}">
                  <a16:creationId xmlns:a16="http://schemas.microsoft.com/office/drawing/2014/main" id="{4105EFA1-51F1-A09C-AFBE-68B4FEDD64FD}"/>
                </a:ext>
              </a:extLst>
            </p:cNvPr>
            <p:cNvPicPr>
              <a:picLocks noChangeAspect="1"/>
            </p:cNvPicPr>
            <p:nvPr/>
          </p:nvPicPr>
          <p:blipFill rotWithShape="1">
            <a:blip r:embed="rId5"/>
            <a:srcRect t="13391" r="68911" b="7354"/>
            <a:stretch/>
          </p:blipFill>
          <p:spPr>
            <a:xfrm>
              <a:off x="2383147" y="1258435"/>
              <a:ext cx="4496509" cy="4341130"/>
            </a:xfrm>
            <a:prstGeom prst="rect">
              <a:avLst/>
            </a:prstGeom>
            <a:ln>
              <a:solidFill>
                <a:schemeClr val="tx1">
                  <a:lumMod val="85000"/>
                  <a:lumOff val="15000"/>
                </a:schemeClr>
              </a:solidFill>
            </a:ln>
          </p:spPr>
        </p:pic>
        <p:cxnSp>
          <p:nvCxnSpPr>
            <p:cNvPr id="7" name="Straight Arrow Connector 6">
              <a:extLst>
                <a:ext uri="{FF2B5EF4-FFF2-40B4-BE49-F238E27FC236}">
                  <a16:creationId xmlns:a16="http://schemas.microsoft.com/office/drawing/2014/main" id="{0F7052E4-97B0-69BD-88D4-886C4BEC381B}"/>
                </a:ext>
              </a:extLst>
            </p:cNvPr>
            <p:cNvCxnSpPr>
              <a:cxnSpLocks/>
              <a:stCxn id="8" idx="1"/>
            </p:cNvCxnSpPr>
            <p:nvPr/>
          </p:nvCxnSpPr>
          <p:spPr>
            <a:xfrm flipH="1" flipV="1">
              <a:off x="6639838" y="1338702"/>
              <a:ext cx="1254425" cy="6399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AD43E80-6267-D86D-489D-EFA2E1DE7173}"/>
                </a:ext>
              </a:extLst>
            </p:cNvPr>
            <p:cNvSpPr txBox="1"/>
            <p:nvPr/>
          </p:nvSpPr>
          <p:spPr>
            <a:xfrm>
              <a:off x="7894263" y="1798784"/>
              <a:ext cx="2739571" cy="359739"/>
            </a:xfrm>
            <a:prstGeom prst="rect">
              <a:avLst/>
            </a:prstGeom>
            <a:noFill/>
            <a:ln w="12700">
              <a:solidFill>
                <a:srgbClr val="FF0000"/>
              </a:solidFill>
            </a:ln>
          </p:spPr>
          <p:txBody>
            <a:bodyPr wrap="square" rtlCol="0">
              <a:spAutoFit/>
            </a:bodyPr>
            <a:lstStyle/>
            <a:p>
              <a:pPr algn="ctr" rtl="1"/>
              <a:r>
                <a:rPr lang="ar-OM" sz="2000" dirty="0"/>
                <a:t>كتابة التعليمات التي يجب اتباعها      </a:t>
              </a:r>
              <a:endParaRPr lang="en-US" sz="2000" dirty="0"/>
            </a:p>
          </p:txBody>
        </p:sp>
        <p:cxnSp>
          <p:nvCxnSpPr>
            <p:cNvPr id="9" name="Straight Arrow Connector 8">
              <a:extLst>
                <a:ext uri="{FF2B5EF4-FFF2-40B4-BE49-F238E27FC236}">
                  <a16:creationId xmlns:a16="http://schemas.microsoft.com/office/drawing/2014/main" id="{C4C25414-B1C9-8AED-707B-22AAEA5B455C}"/>
                </a:ext>
              </a:extLst>
            </p:cNvPr>
            <p:cNvCxnSpPr>
              <a:cxnSpLocks/>
              <a:stCxn id="10" idx="1"/>
            </p:cNvCxnSpPr>
            <p:nvPr/>
          </p:nvCxnSpPr>
          <p:spPr>
            <a:xfrm flipH="1" flipV="1">
              <a:off x="6639839" y="2092594"/>
              <a:ext cx="1526700" cy="98787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FD702F3-6D6D-0E46-AE0E-A186AA251F1C}"/>
                </a:ext>
              </a:extLst>
            </p:cNvPr>
            <p:cNvSpPr txBox="1"/>
            <p:nvPr/>
          </p:nvSpPr>
          <p:spPr>
            <a:xfrm>
              <a:off x="8166539" y="2900597"/>
              <a:ext cx="2070151" cy="359739"/>
            </a:xfrm>
            <a:prstGeom prst="rect">
              <a:avLst/>
            </a:prstGeom>
            <a:noFill/>
            <a:ln w="12700">
              <a:solidFill>
                <a:srgbClr val="FF0000"/>
              </a:solidFill>
            </a:ln>
          </p:spPr>
          <p:txBody>
            <a:bodyPr wrap="square" rtlCol="0">
              <a:spAutoFit/>
            </a:bodyPr>
            <a:lstStyle/>
            <a:p>
              <a:pPr algn="ctr" rtl="1"/>
              <a:r>
                <a:rPr lang="ar-OM" sz="2000" dirty="0"/>
                <a:t>رابط الصورة </a:t>
              </a:r>
              <a:endParaRPr lang="en-US" sz="2000" dirty="0"/>
            </a:p>
          </p:txBody>
        </p:sp>
        <p:sp>
          <p:nvSpPr>
            <p:cNvPr id="11" name="TextBox 10">
              <a:extLst>
                <a:ext uri="{FF2B5EF4-FFF2-40B4-BE49-F238E27FC236}">
                  <a16:creationId xmlns:a16="http://schemas.microsoft.com/office/drawing/2014/main" id="{67AA69C0-BC82-B0AF-554E-9C77233DBEB4}"/>
                </a:ext>
              </a:extLst>
            </p:cNvPr>
            <p:cNvSpPr txBox="1"/>
            <p:nvPr/>
          </p:nvSpPr>
          <p:spPr>
            <a:xfrm>
              <a:off x="7875163" y="2386421"/>
              <a:ext cx="2739571" cy="359739"/>
            </a:xfrm>
            <a:prstGeom prst="rect">
              <a:avLst/>
            </a:prstGeom>
            <a:noFill/>
            <a:ln w="12700">
              <a:solidFill>
                <a:srgbClr val="FF0000"/>
              </a:solidFill>
            </a:ln>
          </p:spPr>
          <p:txBody>
            <a:bodyPr wrap="square" rtlCol="0">
              <a:spAutoFit/>
            </a:bodyPr>
            <a:lstStyle/>
            <a:p>
              <a:pPr algn="ctr" rtl="1"/>
              <a:r>
                <a:rPr lang="ar-OM" sz="2000" dirty="0"/>
                <a:t>موقع لمعلومات إضافية </a:t>
              </a:r>
              <a:endParaRPr lang="en-US" sz="2000" dirty="0"/>
            </a:p>
          </p:txBody>
        </p:sp>
        <p:cxnSp>
          <p:nvCxnSpPr>
            <p:cNvPr id="12" name="Straight Arrow Connector 11">
              <a:extLst>
                <a:ext uri="{FF2B5EF4-FFF2-40B4-BE49-F238E27FC236}">
                  <a16:creationId xmlns:a16="http://schemas.microsoft.com/office/drawing/2014/main" id="{FAEBCD3E-C653-B976-727D-2B443C078AF4}"/>
                </a:ext>
              </a:extLst>
            </p:cNvPr>
            <p:cNvCxnSpPr>
              <a:cxnSpLocks/>
              <a:stCxn id="11" idx="1"/>
            </p:cNvCxnSpPr>
            <p:nvPr/>
          </p:nvCxnSpPr>
          <p:spPr>
            <a:xfrm flipH="1" flipV="1">
              <a:off x="6675515" y="1972629"/>
              <a:ext cx="1199648" cy="5936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F5C824D-1902-B442-681F-D1353D6E3070}"/>
                </a:ext>
              </a:extLst>
            </p:cNvPr>
            <p:cNvCxnSpPr>
              <a:cxnSpLocks/>
              <a:stCxn id="16" idx="1"/>
            </p:cNvCxnSpPr>
            <p:nvPr/>
          </p:nvCxnSpPr>
          <p:spPr>
            <a:xfrm flipH="1" flipV="1">
              <a:off x="6639839" y="2206839"/>
              <a:ext cx="1526700" cy="13606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CBBDD67-02F8-7EAE-8ABC-A7CBF69EAF9B}"/>
                </a:ext>
              </a:extLst>
            </p:cNvPr>
            <p:cNvCxnSpPr>
              <a:cxnSpLocks/>
              <a:stCxn id="15" idx="1"/>
            </p:cNvCxnSpPr>
            <p:nvPr/>
          </p:nvCxnSpPr>
          <p:spPr>
            <a:xfrm flipH="1" flipV="1">
              <a:off x="6639840" y="2365511"/>
              <a:ext cx="1688675" cy="174379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CCB93E0-46ED-4D97-58D4-7BE363BC7BAC}"/>
                </a:ext>
              </a:extLst>
            </p:cNvPr>
            <p:cNvSpPr txBox="1"/>
            <p:nvPr/>
          </p:nvSpPr>
          <p:spPr>
            <a:xfrm>
              <a:off x="8328514" y="3929440"/>
              <a:ext cx="1539552" cy="359739"/>
            </a:xfrm>
            <a:prstGeom prst="rect">
              <a:avLst/>
            </a:prstGeom>
            <a:noFill/>
            <a:ln w="12700">
              <a:solidFill>
                <a:srgbClr val="FF0000"/>
              </a:solidFill>
            </a:ln>
          </p:spPr>
          <p:txBody>
            <a:bodyPr wrap="square" rtlCol="0">
              <a:spAutoFit/>
            </a:bodyPr>
            <a:lstStyle/>
            <a:p>
              <a:pPr algn="ctr" rtl="1"/>
              <a:r>
                <a:rPr lang="ar-OM" sz="2000" dirty="0"/>
                <a:t>جهات الإتصال </a:t>
              </a:r>
              <a:endParaRPr lang="en-US" sz="2000" dirty="0"/>
            </a:p>
          </p:txBody>
        </p:sp>
        <p:sp>
          <p:nvSpPr>
            <p:cNvPr id="16" name="TextBox 15">
              <a:extLst>
                <a:ext uri="{FF2B5EF4-FFF2-40B4-BE49-F238E27FC236}">
                  <a16:creationId xmlns:a16="http://schemas.microsoft.com/office/drawing/2014/main" id="{8270259F-4F63-B1BC-F3EA-E1F3F4740CC9}"/>
                </a:ext>
              </a:extLst>
            </p:cNvPr>
            <p:cNvSpPr txBox="1"/>
            <p:nvPr/>
          </p:nvSpPr>
          <p:spPr>
            <a:xfrm>
              <a:off x="8166539" y="3387656"/>
              <a:ext cx="2070151" cy="359739"/>
            </a:xfrm>
            <a:prstGeom prst="rect">
              <a:avLst/>
            </a:prstGeom>
            <a:noFill/>
            <a:ln w="12700">
              <a:solidFill>
                <a:srgbClr val="FF0000"/>
              </a:solidFill>
            </a:ln>
          </p:spPr>
          <p:txBody>
            <a:bodyPr wrap="square" rtlCol="0">
              <a:spAutoFit/>
            </a:bodyPr>
            <a:lstStyle/>
            <a:p>
              <a:pPr algn="ctr" rtl="1"/>
              <a:r>
                <a:rPr lang="ar-OM" sz="2000" dirty="0"/>
                <a:t>نوع الصورة </a:t>
              </a:r>
              <a:endParaRPr lang="en-US" sz="2000" dirty="0"/>
            </a:p>
          </p:txBody>
        </p:sp>
      </p:grpSp>
      <p:sp>
        <p:nvSpPr>
          <p:cNvPr id="19" name="Google Shape;113;p18">
            <a:extLst>
              <a:ext uri="{FF2B5EF4-FFF2-40B4-BE49-F238E27FC236}">
                <a16:creationId xmlns:a16="http://schemas.microsoft.com/office/drawing/2014/main" id="{DA908FBD-A14C-3A48-083C-C3A1660A2237}"/>
              </a:ext>
            </a:extLst>
          </p:cNvPr>
          <p:cNvSpPr txBox="1">
            <a:spLocks noGrp="1"/>
          </p:cNvSpPr>
          <p:nvPr>
            <p:ph type="title"/>
          </p:nvPr>
        </p:nvSpPr>
        <p:spPr>
          <a:xfrm>
            <a:off x="499907" y="44631"/>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437906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pic>
        <p:nvPicPr>
          <p:cNvPr id="10" name="Picture 9">
            <a:extLst>
              <a:ext uri="{FF2B5EF4-FFF2-40B4-BE49-F238E27FC236}">
                <a16:creationId xmlns:a16="http://schemas.microsoft.com/office/drawing/2014/main" id="{8909DDD2-FB82-0578-3034-7A05131DB4F5}"/>
              </a:ext>
            </a:extLst>
          </p:cNvPr>
          <p:cNvPicPr>
            <a:picLocks noChangeAspect="1"/>
          </p:cNvPicPr>
          <p:nvPr/>
        </p:nvPicPr>
        <p:blipFill rotWithShape="1">
          <a:blip r:embed="rId5"/>
          <a:srcRect l="-1" t="4717" r="65333" b="35164"/>
          <a:stretch/>
        </p:blipFill>
        <p:spPr>
          <a:xfrm>
            <a:off x="3345401" y="721583"/>
            <a:ext cx="5102163" cy="4976928"/>
          </a:xfrm>
          <a:prstGeom prst="rect">
            <a:avLst/>
          </a:prstGeom>
        </p:spPr>
      </p:pic>
      <p:grpSp>
        <p:nvGrpSpPr>
          <p:cNvPr id="11" name="Group 10">
            <a:extLst>
              <a:ext uri="{FF2B5EF4-FFF2-40B4-BE49-F238E27FC236}">
                <a16:creationId xmlns:a16="http://schemas.microsoft.com/office/drawing/2014/main" id="{ED25E5C1-6D0E-AB22-39D0-5113F98C2D97}"/>
              </a:ext>
            </a:extLst>
          </p:cNvPr>
          <p:cNvGrpSpPr/>
          <p:nvPr/>
        </p:nvGrpSpPr>
        <p:grpSpPr>
          <a:xfrm>
            <a:off x="1297022" y="2119656"/>
            <a:ext cx="10635575" cy="2500990"/>
            <a:chOff x="188374" y="2287965"/>
            <a:chExt cx="10550828" cy="2500693"/>
          </a:xfrm>
        </p:grpSpPr>
        <p:sp>
          <p:nvSpPr>
            <p:cNvPr id="12" name="TextBox 11">
              <a:extLst>
                <a:ext uri="{FF2B5EF4-FFF2-40B4-BE49-F238E27FC236}">
                  <a16:creationId xmlns:a16="http://schemas.microsoft.com/office/drawing/2014/main" id="{6A0D9F64-CC0D-8826-BDC5-136EF63AA243}"/>
                </a:ext>
              </a:extLst>
            </p:cNvPr>
            <p:cNvSpPr txBox="1"/>
            <p:nvPr/>
          </p:nvSpPr>
          <p:spPr>
            <a:xfrm>
              <a:off x="913898" y="3669174"/>
              <a:ext cx="1126803" cy="400062"/>
            </a:xfrm>
            <a:prstGeom prst="rect">
              <a:avLst/>
            </a:prstGeom>
            <a:noFill/>
            <a:ln w="12700">
              <a:solidFill>
                <a:srgbClr val="FF0000"/>
              </a:solidFill>
            </a:ln>
          </p:spPr>
          <p:txBody>
            <a:bodyPr wrap="square" rtlCol="0">
              <a:spAutoFit/>
            </a:bodyPr>
            <a:lstStyle/>
            <a:p>
              <a:pPr algn="ctr" defTabSz="1219170" rtl="1">
                <a:defRPr/>
              </a:pPr>
              <a:r>
                <a:rPr lang="ar-OM" sz="2000" dirty="0">
                  <a:solidFill>
                    <a:prstClr val="black"/>
                  </a:solidFill>
                  <a:latin typeface="Calibri" panose="020F0502020204030204"/>
                  <a:cs typeface="Arial" panose="020B0604020202020204" pitchFamily="34" charset="0"/>
                </a:rPr>
                <a:t>الاستعجال</a:t>
              </a:r>
              <a:endParaRPr lang="en-US" sz="2000"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DFBCDE80-1F0A-4EB7-2B40-98879DC569B1}"/>
                </a:ext>
              </a:extLst>
            </p:cNvPr>
            <p:cNvSpPr txBox="1"/>
            <p:nvPr/>
          </p:nvSpPr>
          <p:spPr>
            <a:xfrm>
              <a:off x="188374" y="4388592"/>
              <a:ext cx="1420431" cy="400062"/>
            </a:xfrm>
            <a:prstGeom prst="rect">
              <a:avLst/>
            </a:prstGeom>
            <a:noFill/>
            <a:ln w="12700">
              <a:solidFill>
                <a:srgbClr val="FF0000"/>
              </a:solidFill>
            </a:ln>
          </p:spPr>
          <p:txBody>
            <a:bodyPr wrap="square" rtlCol="0">
              <a:spAutoFit/>
            </a:bodyPr>
            <a:lstStyle/>
            <a:p>
              <a:pPr algn="ctr" defTabSz="1219170" rtl="1">
                <a:defRPr/>
              </a:pPr>
              <a:r>
                <a:rPr lang="ar-OM" sz="2000" dirty="0">
                  <a:solidFill>
                    <a:prstClr val="black"/>
                  </a:solidFill>
                  <a:latin typeface="Calibri" panose="020F0502020204030204"/>
                  <a:cs typeface="Arial" panose="020B0604020202020204" pitchFamily="34" charset="0"/>
                </a:rPr>
                <a:t>خطورة الحالة </a:t>
              </a:r>
              <a:endParaRPr lang="en-US" sz="2000" dirty="0">
                <a:solidFill>
                  <a:prstClr val="black"/>
                </a:solidFill>
                <a:latin typeface="Calibri" panose="020F0502020204030204"/>
              </a:endParaRPr>
            </a:p>
          </p:txBody>
        </p:sp>
        <p:sp>
          <p:nvSpPr>
            <p:cNvPr id="14" name="TextBox 13">
              <a:extLst>
                <a:ext uri="{FF2B5EF4-FFF2-40B4-BE49-F238E27FC236}">
                  <a16:creationId xmlns:a16="http://schemas.microsoft.com/office/drawing/2014/main" id="{89D01A12-C7CE-FE94-8EC6-39DB42677C48}"/>
                </a:ext>
              </a:extLst>
            </p:cNvPr>
            <p:cNvSpPr txBox="1"/>
            <p:nvPr/>
          </p:nvSpPr>
          <p:spPr>
            <a:xfrm>
              <a:off x="8230667" y="4388595"/>
              <a:ext cx="2508535" cy="400063"/>
            </a:xfrm>
            <a:prstGeom prst="rect">
              <a:avLst/>
            </a:prstGeom>
            <a:noFill/>
            <a:ln w="12700">
              <a:solidFill>
                <a:srgbClr val="FF0000"/>
              </a:solidFill>
            </a:ln>
          </p:spPr>
          <p:txBody>
            <a:bodyPr wrap="square" rtlCol="0">
              <a:spAutoFit/>
            </a:bodyPr>
            <a:lstStyle/>
            <a:p>
              <a:pPr algn="ctr" defTabSz="1219170" rtl="1">
                <a:defRPr/>
              </a:pPr>
              <a:r>
                <a:rPr lang="ar-OM" sz="2000" dirty="0">
                  <a:solidFill>
                    <a:prstClr val="black"/>
                  </a:solidFill>
                  <a:latin typeface="Calibri" panose="020F0502020204030204"/>
                  <a:cs typeface="Arial" panose="020B0604020202020204" pitchFamily="34" charset="0"/>
                </a:rPr>
                <a:t>اليقين/ احتمالية حدوث الحاله  </a:t>
              </a:r>
              <a:endParaRPr lang="en-US" sz="2000" dirty="0">
                <a:solidFill>
                  <a:prstClr val="black"/>
                </a:solidFill>
                <a:latin typeface="Calibri" panose="020F0502020204030204"/>
              </a:endParaRPr>
            </a:p>
          </p:txBody>
        </p:sp>
        <p:pic>
          <p:nvPicPr>
            <p:cNvPr id="15" name="Picture 14">
              <a:extLst>
                <a:ext uri="{FF2B5EF4-FFF2-40B4-BE49-F238E27FC236}">
                  <a16:creationId xmlns:a16="http://schemas.microsoft.com/office/drawing/2014/main" id="{BD986119-CA5B-178F-6270-1F024C5ACA19}"/>
                </a:ext>
              </a:extLst>
            </p:cNvPr>
            <p:cNvPicPr>
              <a:picLocks noChangeAspect="1"/>
            </p:cNvPicPr>
            <p:nvPr/>
          </p:nvPicPr>
          <p:blipFill rotWithShape="1">
            <a:blip r:embed="rId6"/>
            <a:srcRect l="6567" t="17157" r="90407" b="75670"/>
            <a:stretch/>
          </p:blipFill>
          <p:spPr>
            <a:xfrm>
              <a:off x="3728466" y="2425084"/>
              <a:ext cx="668428" cy="891088"/>
            </a:xfrm>
            <a:prstGeom prst="rect">
              <a:avLst/>
            </a:prstGeom>
            <a:ln>
              <a:solidFill>
                <a:sysClr val="windowText" lastClr="000000"/>
              </a:solidFill>
            </a:ln>
          </p:spPr>
        </p:pic>
        <p:cxnSp>
          <p:nvCxnSpPr>
            <p:cNvPr id="16" name="Straight Arrow Connector 15">
              <a:extLst>
                <a:ext uri="{FF2B5EF4-FFF2-40B4-BE49-F238E27FC236}">
                  <a16:creationId xmlns:a16="http://schemas.microsoft.com/office/drawing/2014/main" id="{B63AA915-7AE0-6B4E-5A3A-693766B15F26}"/>
                </a:ext>
              </a:extLst>
            </p:cNvPr>
            <p:cNvCxnSpPr>
              <a:cxnSpLocks/>
            </p:cNvCxnSpPr>
            <p:nvPr/>
          </p:nvCxnSpPr>
          <p:spPr>
            <a:xfrm flipV="1">
              <a:off x="1608806" y="2527387"/>
              <a:ext cx="3028302" cy="2021210"/>
            </a:xfrm>
            <a:prstGeom prst="straightConnector1">
              <a:avLst/>
            </a:prstGeom>
            <a:noFill/>
            <a:ln w="19050" cap="flat" cmpd="sng" algn="ctr">
              <a:solidFill>
                <a:srgbClr val="FF0000"/>
              </a:solidFill>
              <a:prstDash val="solid"/>
              <a:miter lim="800000"/>
              <a:tailEnd type="triangle"/>
            </a:ln>
            <a:effectLst/>
          </p:spPr>
        </p:cxnSp>
        <p:cxnSp>
          <p:nvCxnSpPr>
            <p:cNvPr id="17" name="Straight Arrow Connector 16">
              <a:extLst>
                <a:ext uri="{FF2B5EF4-FFF2-40B4-BE49-F238E27FC236}">
                  <a16:creationId xmlns:a16="http://schemas.microsoft.com/office/drawing/2014/main" id="{28BCEDD7-B485-6496-44FF-85D849D045F5}"/>
                </a:ext>
              </a:extLst>
            </p:cNvPr>
            <p:cNvCxnSpPr>
              <a:cxnSpLocks/>
            </p:cNvCxnSpPr>
            <p:nvPr/>
          </p:nvCxnSpPr>
          <p:spPr>
            <a:xfrm flipH="1" flipV="1">
              <a:off x="6095999" y="2527387"/>
              <a:ext cx="2384749" cy="1836332"/>
            </a:xfrm>
            <a:prstGeom prst="straightConnector1">
              <a:avLst/>
            </a:prstGeom>
            <a:noFill/>
            <a:ln w="19050" cap="flat" cmpd="sng" algn="ctr">
              <a:solidFill>
                <a:srgbClr val="FF0000"/>
              </a:solidFill>
              <a:prstDash val="solid"/>
              <a:miter lim="800000"/>
              <a:tailEnd type="triangle"/>
            </a:ln>
            <a:effectLst/>
          </p:spPr>
        </p:cxnSp>
        <p:cxnSp>
          <p:nvCxnSpPr>
            <p:cNvPr id="18" name="Straight Arrow Connector 17">
              <a:extLst>
                <a:ext uri="{FF2B5EF4-FFF2-40B4-BE49-F238E27FC236}">
                  <a16:creationId xmlns:a16="http://schemas.microsoft.com/office/drawing/2014/main" id="{BF4D988F-A101-2A69-2D55-6DAFED5BCD0A}"/>
                </a:ext>
              </a:extLst>
            </p:cNvPr>
            <p:cNvCxnSpPr>
              <a:cxnSpLocks/>
            </p:cNvCxnSpPr>
            <p:nvPr/>
          </p:nvCxnSpPr>
          <p:spPr>
            <a:xfrm flipV="1">
              <a:off x="1608806" y="2554842"/>
              <a:ext cx="1601488" cy="1114331"/>
            </a:xfrm>
            <a:prstGeom prst="straightConnector1">
              <a:avLst/>
            </a:prstGeom>
            <a:noFill/>
            <a:ln w="19050" cap="flat" cmpd="sng" algn="ctr">
              <a:solidFill>
                <a:srgbClr val="FF0000"/>
              </a:solidFill>
              <a:prstDash val="solid"/>
              <a:miter lim="800000"/>
              <a:tailEnd type="triangle"/>
            </a:ln>
            <a:effectLst/>
          </p:spPr>
        </p:cxnSp>
        <p:sp>
          <p:nvSpPr>
            <p:cNvPr id="19" name="TextBox 18">
              <a:extLst>
                <a:ext uri="{FF2B5EF4-FFF2-40B4-BE49-F238E27FC236}">
                  <a16:creationId xmlns:a16="http://schemas.microsoft.com/office/drawing/2014/main" id="{1EF53136-A79E-8B12-E8FC-164BAE2C8D57}"/>
                </a:ext>
              </a:extLst>
            </p:cNvPr>
            <p:cNvSpPr txBox="1"/>
            <p:nvPr/>
          </p:nvSpPr>
          <p:spPr>
            <a:xfrm>
              <a:off x="8371962" y="2754083"/>
              <a:ext cx="2097559" cy="400063"/>
            </a:xfrm>
            <a:prstGeom prst="rect">
              <a:avLst/>
            </a:prstGeom>
            <a:noFill/>
            <a:ln w="12700">
              <a:solidFill>
                <a:srgbClr val="FF0000"/>
              </a:solidFill>
            </a:ln>
          </p:spPr>
          <p:txBody>
            <a:bodyPr wrap="square" rtlCol="0">
              <a:spAutoFit/>
            </a:bodyPr>
            <a:lstStyle/>
            <a:p>
              <a:pPr algn="ctr" defTabSz="1219170" rtl="1">
                <a:defRPr/>
              </a:pPr>
              <a:r>
                <a:rPr lang="ar-OM" sz="2000" dirty="0">
                  <a:solidFill>
                    <a:prstClr val="black"/>
                  </a:solidFill>
                  <a:latin typeface="Calibri" panose="020F0502020204030204"/>
                  <a:cs typeface="Arial" panose="020B0604020202020204" pitchFamily="34" charset="0"/>
                </a:rPr>
                <a:t>وصف مختصر للحالة    </a:t>
              </a:r>
              <a:endParaRPr lang="en-US" sz="2000" dirty="0">
                <a:solidFill>
                  <a:prstClr val="black"/>
                </a:solidFill>
                <a:latin typeface="Calibri" panose="020F0502020204030204"/>
              </a:endParaRPr>
            </a:p>
          </p:txBody>
        </p:sp>
        <p:cxnSp>
          <p:nvCxnSpPr>
            <p:cNvPr id="20" name="Straight Arrow Connector 19">
              <a:extLst>
                <a:ext uri="{FF2B5EF4-FFF2-40B4-BE49-F238E27FC236}">
                  <a16:creationId xmlns:a16="http://schemas.microsoft.com/office/drawing/2014/main" id="{9B3D9ED8-FCBF-E8A0-A34B-56D74DC18590}"/>
                </a:ext>
              </a:extLst>
            </p:cNvPr>
            <p:cNvCxnSpPr>
              <a:cxnSpLocks/>
              <a:stCxn id="19" idx="1"/>
            </p:cNvCxnSpPr>
            <p:nvPr/>
          </p:nvCxnSpPr>
          <p:spPr>
            <a:xfrm flipH="1" flipV="1">
              <a:off x="7300003" y="2287965"/>
              <a:ext cx="1071960" cy="666149"/>
            </a:xfrm>
            <a:prstGeom prst="straightConnector1">
              <a:avLst/>
            </a:prstGeom>
            <a:noFill/>
            <a:ln w="12700" cap="flat" cmpd="sng" algn="ctr">
              <a:solidFill>
                <a:srgbClr val="FF0000"/>
              </a:solidFill>
              <a:prstDash val="solid"/>
              <a:miter lim="800000"/>
              <a:tailEnd type="triangle"/>
            </a:ln>
            <a:effectLst/>
          </p:spPr>
        </p:cxnSp>
        <p:pic>
          <p:nvPicPr>
            <p:cNvPr id="21" name="Picture 20">
              <a:extLst>
                <a:ext uri="{FF2B5EF4-FFF2-40B4-BE49-F238E27FC236}">
                  <a16:creationId xmlns:a16="http://schemas.microsoft.com/office/drawing/2014/main" id="{806C37A5-ABEF-6C4D-3CF4-0F9F0D7E7F4F}"/>
                </a:ext>
              </a:extLst>
            </p:cNvPr>
            <p:cNvPicPr>
              <a:picLocks noChangeAspect="1"/>
            </p:cNvPicPr>
            <p:nvPr/>
          </p:nvPicPr>
          <p:blipFill rotWithShape="1">
            <a:blip r:embed="rId7"/>
            <a:srcRect l="18769" t="22822" r="76584" b="66638"/>
            <a:stretch/>
          </p:blipFill>
          <p:spPr>
            <a:xfrm>
              <a:off x="4971632" y="2425084"/>
              <a:ext cx="698475" cy="891088"/>
            </a:xfrm>
            <a:prstGeom prst="rect">
              <a:avLst/>
            </a:prstGeom>
            <a:ln>
              <a:solidFill>
                <a:sysClr val="windowText" lastClr="000000"/>
              </a:solidFill>
            </a:ln>
          </p:spPr>
        </p:pic>
      </p:grpSp>
      <p:sp>
        <p:nvSpPr>
          <p:cNvPr id="22" name="Google Shape;113;p18">
            <a:extLst>
              <a:ext uri="{FF2B5EF4-FFF2-40B4-BE49-F238E27FC236}">
                <a16:creationId xmlns:a16="http://schemas.microsoft.com/office/drawing/2014/main" id="{49631E8F-7E35-4F4B-CE6C-A83A38E41A2A}"/>
              </a:ext>
            </a:extLst>
          </p:cNvPr>
          <p:cNvSpPr txBox="1">
            <a:spLocks noGrp="1"/>
          </p:cNvSpPr>
          <p:nvPr>
            <p:ph type="title"/>
          </p:nvPr>
        </p:nvSpPr>
        <p:spPr>
          <a:xfrm>
            <a:off x="499907" y="44631"/>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4138055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grpSp>
        <p:nvGrpSpPr>
          <p:cNvPr id="5" name="Group 4">
            <a:extLst>
              <a:ext uri="{FF2B5EF4-FFF2-40B4-BE49-F238E27FC236}">
                <a16:creationId xmlns:a16="http://schemas.microsoft.com/office/drawing/2014/main" id="{CB225057-2427-BE8C-DD04-977AEC3F5CFB}"/>
              </a:ext>
            </a:extLst>
          </p:cNvPr>
          <p:cNvGrpSpPr/>
          <p:nvPr/>
        </p:nvGrpSpPr>
        <p:grpSpPr>
          <a:xfrm>
            <a:off x="1919760" y="1235391"/>
            <a:ext cx="10090659" cy="4205613"/>
            <a:chOff x="1251492" y="1156131"/>
            <a:chExt cx="9483133" cy="4341130"/>
          </a:xfrm>
        </p:grpSpPr>
        <p:pic>
          <p:nvPicPr>
            <p:cNvPr id="6" name="Picture 5">
              <a:extLst>
                <a:ext uri="{FF2B5EF4-FFF2-40B4-BE49-F238E27FC236}">
                  <a16:creationId xmlns:a16="http://schemas.microsoft.com/office/drawing/2014/main" id="{6726E9F2-0F40-0381-1597-59252B8C4935}"/>
                </a:ext>
              </a:extLst>
            </p:cNvPr>
            <p:cNvPicPr>
              <a:picLocks noChangeAspect="1"/>
            </p:cNvPicPr>
            <p:nvPr/>
          </p:nvPicPr>
          <p:blipFill rotWithShape="1">
            <a:blip r:embed="rId5"/>
            <a:srcRect t="13391" r="68911" b="7354"/>
            <a:stretch/>
          </p:blipFill>
          <p:spPr>
            <a:xfrm>
              <a:off x="2475786" y="1156131"/>
              <a:ext cx="4496509" cy="4341130"/>
            </a:xfrm>
            <a:prstGeom prst="rect">
              <a:avLst/>
            </a:prstGeom>
            <a:ln>
              <a:solidFill>
                <a:schemeClr val="tx1">
                  <a:lumMod val="85000"/>
                  <a:lumOff val="15000"/>
                </a:schemeClr>
              </a:solidFill>
            </a:ln>
          </p:spPr>
        </p:pic>
        <p:sp>
          <p:nvSpPr>
            <p:cNvPr id="7" name="TextBox 6">
              <a:extLst>
                <a:ext uri="{FF2B5EF4-FFF2-40B4-BE49-F238E27FC236}">
                  <a16:creationId xmlns:a16="http://schemas.microsoft.com/office/drawing/2014/main" id="{9FDCF27B-950A-D292-B26E-534D4D666054}"/>
                </a:ext>
              </a:extLst>
            </p:cNvPr>
            <p:cNvSpPr txBox="1"/>
            <p:nvPr/>
          </p:nvSpPr>
          <p:spPr>
            <a:xfrm>
              <a:off x="8135456" y="2935939"/>
              <a:ext cx="2599169" cy="413003"/>
            </a:xfrm>
            <a:prstGeom prst="rect">
              <a:avLst/>
            </a:prstGeom>
            <a:noFill/>
            <a:ln w="12700">
              <a:solidFill>
                <a:srgbClr val="FF0000"/>
              </a:solidFill>
            </a:ln>
          </p:spPr>
          <p:txBody>
            <a:bodyPr wrap="square" rtlCol="0">
              <a:spAutoFit/>
            </a:bodyPr>
            <a:lstStyle/>
            <a:p>
              <a:r>
                <a:rPr lang="ar-OM" sz="2000" dirty="0"/>
                <a:t>كتابة وصف المناطق المتأثرة  </a:t>
              </a:r>
              <a:endParaRPr lang="en-US" sz="2000" dirty="0"/>
            </a:p>
          </p:txBody>
        </p:sp>
        <p:cxnSp>
          <p:nvCxnSpPr>
            <p:cNvPr id="8" name="Straight Arrow Connector 7">
              <a:extLst>
                <a:ext uri="{FF2B5EF4-FFF2-40B4-BE49-F238E27FC236}">
                  <a16:creationId xmlns:a16="http://schemas.microsoft.com/office/drawing/2014/main" id="{020B4EDF-C70A-0848-0DB6-9375DB1F91D8}"/>
                </a:ext>
              </a:extLst>
            </p:cNvPr>
            <p:cNvCxnSpPr>
              <a:cxnSpLocks/>
            </p:cNvCxnSpPr>
            <p:nvPr/>
          </p:nvCxnSpPr>
          <p:spPr>
            <a:xfrm flipH="1" flipV="1">
              <a:off x="6722606" y="2354514"/>
              <a:ext cx="1412850" cy="7051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61A3860-2213-EC44-8F9F-A84C1487F5F7}"/>
                </a:ext>
              </a:extLst>
            </p:cNvPr>
            <p:cNvCxnSpPr>
              <a:cxnSpLocks/>
            </p:cNvCxnSpPr>
            <p:nvPr/>
          </p:nvCxnSpPr>
          <p:spPr>
            <a:xfrm flipV="1">
              <a:off x="2269373" y="2620367"/>
              <a:ext cx="1657568" cy="78151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2E8648C-E1FE-9D16-6B5B-12993D6FAE40}"/>
                </a:ext>
              </a:extLst>
            </p:cNvPr>
            <p:cNvSpPr txBox="1"/>
            <p:nvPr/>
          </p:nvSpPr>
          <p:spPr>
            <a:xfrm>
              <a:off x="1251492" y="3266790"/>
              <a:ext cx="1017881" cy="413003"/>
            </a:xfrm>
            <a:prstGeom prst="rect">
              <a:avLst/>
            </a:prstGeom>
            <a:noFill/>
            <a:ln w="12700">
              <a:solidFill>
                <a:srgbClr val="FF0000"/>
              </a:solidFill>
            </a:ln>
          </p:spPr>
          <p:txBody>
            <a:bodyPr wrap="square" rtlCol="0">
              <a:spAutoFit/>
            </a:bodyPr>
            <a:lstStyle/>
            <a:p>
              <a:r>
                <a:rPr lang="ar-OM" sz="2000" dirty="0"/>
                <a:t>رسم دائرة </a:t>
              </a:r>
              <a:endParaRPr lang="en-US" sz="2000" dirty="0"/>
            </a:p>
          </p:txBody>
        </p:sp>
        <p:sp>
          <p:nvSpPr>
            <p:cNvPr id="11" name="TextBox 10">
              <a:extLst>
                <a:ext uri="{FF2B5EF4-FFF2-40B4-BE49-F238E27FC236}">
                  <a16:creationId xmlns:a16="http://schemas.microsoft.com/office/drawing/2014/main" id="{31381E65-4CED-38C1-0473-771321A21015}"/>
                </a:ext>
              </a:extLst>
            </p:cNvPr>
            <p:cNvSpPr txBox="1"/>
            <p:nvPr/>
          </p:nvSpPr>
          <p:spPr>
            <a:xfrm>
              <a:off x="8060892" y="4108702"/>
              <a:ext cx="1087034" cy="413003"/>
            </a:xfrm>
            <a:prstGeom prst="rect">
              <a:avLst/>
            </a:prstGeom>
            <a:noFill/>
            <a:ln w="12700">
              <a:solidFill>
                <a:srgbClr val="FF0000"/>
              </a:solidFill>
            </a:ln>
          </p:spPr>
          <p:txBody>
            <a:bodyPr wrap="square" rtlCol="0">
              <a:spAutoFit/>
            </a:bodyPr>
            <a:lstStyle/>
            <a:p>
              <a:pPr algn="ctr"/>
              <a:r>
                <a:rPr lang="ar-OM" sz="2000" dirty="0"/>
                <a:t>رسم مضلع </a:t>
              </a:r>
              <a:endParaRPr lang="en-US" sz="2000" dirty="0"/>
            </a:p>
          </p:txBody>
        </p:sp>
        <p:cxnSp>
          <p:nvCxnSpPr>
            <p:cNvPr id="12" name="Straight Arrow Connector 11">
              <a:extLst>
                <a:ext uri="{FF2B5EF4-FFF2-40B4-BE49-F238E27FC236}">
                  <a16:creationId xmlns:a16="http://schemas.microsoft.com/office/drawing/2014/main" id="{2D1A6CA1-4598-596C-5023-A968ED2817B9}"/>
                </a:ext>
              </a:extLst>
            </p:cNvPr>
            <p:cNvCxnSpPr>
              <a:cxnSpLocks/>
              <a:stCxn id="11" idx="1"/>
            </p:cNvCxnSpPr>
            <p:nvPr/>
          </p:nvCxnSpPr>
          <p:spPr>
            <a:xfrm flipH="1" flipV="1">
              <a:off x="6205774" y="3011126"/>
              <a:ext cx="1855118" cy="13040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Google Shape;113;p18">
            <a:extLst>
              <a:ext uri="{FF2B5EF4-FFF2-40B4-BE49-F238E27FC236}">
                <a16:creationId xmlns:a16="http://schemas.microsoft.com/office/drawing/2014/main" id="{72AB2D71-929B-5182-543D-67548C34FF77}"/>
              </a:ext>
            </a:extLst>
          </p:cNvPr>
          <p:cNvSpPr txBox="1">
            <a:spLocks noGrp="1"/>
          </p:cNvSpPr>
          <p:nvPr>
            <p:ph type="title"/>
          </p:nvPr>
        </p:nvSpPr>
        <p:spPr>
          <a:xfrm>
            <a:off x="499907" y="44631"/>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598696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pic>
        <p:nvPicPr>
          <p:cNvPr id="8" name="Picture 7">
            <a:extLst>
              <a:ext uri="{FF2B5EF4-FFF2-40B4-BE49-F238E27FC236}">
                <a16:creationId xmlns:a16="http://schemas.microsoft.com/office/drawing/2014/main" id="{9CC4001D-5754-FBF1-C861-BB338B78E106}"/>
              </a:ext>
            </a:extLst>
          </p:cNvPr>
          <p:cNvPicPr>
            <a:picLocks noChangeAspect="1"/>
          </p:cNvPicPr>
          <p:nvPr/>
        </p:nvPicPr>
        <p:blipFill rotWithShape="1">
          <a:blip r:embed="rId5"/>
          <a:srcRect t="13333" r="69843" b="6948"/>
          <a:stretch/>
        </p:blipFill>
        <p:spPr>
          <a:xfrm>
            <a:off x="4414173" y="800932"/>
            <a:ext cx="4288841" cy="4830072"/>
          </a:xfrm>
          <a:prstGeom prst="rect">
            <a:avLst/>
          </a:prstGeom>
        </p:spPr>
      </p:pic>
      <p:sp>
        <p:nvSpPr>
          <p:cNvPr id="9" name="Google Shape;113;p18">
            <a:extLst>
              <a:ext uri="{FF2B5EF4-FFF2-40B4-BE49-F238E27FC236}">
                <a16:creationId xmlns:a16="http://schemas.microsoft.com/office/drawing/2014/main" id="{DE18A3C8-E346-7E55-C22C-B16ABBDDA118}"/>
              </a:ext>
            </a:extLst>
          </p:cNvPr>
          <p:cNvSpPr txBox="1">
            <a:spLocks noGrp="1"/>
          </p:cNvSpPr>
          <p:nvPr>
            <p:ph type="title"/>
          </p:nvPr>
        </p:nvSpPr>
        <p:spPr>
          <a:xfrm>
            <a:off x="499907" y="44631"/>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
        <p:nvSpPr>
          <p:cNvPr id="10" name="TextBox 9">
            <a:extLst>
              <a:ext uri="{FF2B5EF4-FFF2-40B4-BE49-F238E27FC236}">
                <a16:creationId xmlns:a16="http://schemas.microsoft.com/office/drawing/2014/main" id="{1CE389C8-F51E-A75D-F4D1-BF9A17E966FA}"/>
              </a:ext>
            </a:extLst>
          </p:cNvPr>
          <p:cNvSpPr txBox="1"/>
          <p:nvPr/>
        </p:nvSpPr>
        <p:spPr>
          <a:xfrm>
            <a:off x="8015593" y="4882791"/>
            <a:ext cx="4027251" cy="400110"/>
          </a:xfrm>
          <a:prstGeom prst="rect">
            <a:avLst/>
          </a:prstGeom>
          <a:noFill/>
          <a:ln w="12700">
            <a:solidFill>
              <a:srgbClr val="FF0000"/>
            </a:solidFill>
          </a:ln>
        </p:spPr>
        <p:txBody>
          <a:bodyPr wrap="square" rtlCol="0">
            <a:spAutoFit/>
          </a:bodyPr>
          <a:lstStyle/>
          <a:p>
            <a:pPr algn="r">
              <a:buClrTx/>
              <a:buFontTx/>
              <a:buNone/>
            </a:pPr>
            <a:r>
              <a:rPr lang="ar-OM" sz="2000" dirty="0">
                <a:solidFill>
                  <a:prstClr val="black"/>
                </a:solidFill>
                <a:latin typeface="Calibri" panose="020F0502020204030204"/>
                <a:cs typeface="Arial" panose="020B0604020202020204" pitchFamily="34" charset="0"/>
              </a:rPr>
              <a:t>لتعديل إحداثيات منطقة الإنذار باستخدام الفأرة  </a:t>
            </a:r>
            <a:endParaRPr lang="en-US" sz="2000" dirty="0">
              <a:solidFill>
                <a:prstClr val="black"/>
              </a:solidFill>
              <a:latin typeface="Calibri" panose="020F0502020204030204"/>
            </a:endParaRPr>
          </a:p>
        </p:txBody>
      </p:sp>
      <p:cxnSp>
        <p:nvCxnSpPr>
          <p:cNvPr id="11" name="Straight Arrow Connector 10">
            <a:extLst>
              <a:ext uri="{FF2B5EF4-FFF2-40B4-BE49-F238E27FC236}">
                <a16:creationId xmlns:a16="http://schemas.microsoft.com/office/drawing/2014/main" id="{290DB96E-9473-F63F-42FF-F432180ACFD9}"/>
              </a:ext>
            </a:extLst>
          </p:cNvPr>
          <p:cNvCxnSpPr>
            <a:cxnSpLocks/>
          </p:cNvCxnSpPr>
          <p:nvPr/>
        </p:nvCxnSpPr>
        <p:spPr>
          <a:xfrm flipH="1" flipV="1">
            <a:off x="7548665" y="4085618"/>
            <a:ext cx="878609" cy="797172"/>
          </a:xfrm>
          <a:prstGeom prst="straightConnector1">
            <a:avLst/>
          </a:prstGeom>
          <a:noFill/>
          <a:ln w="19050" cap="flat" cmpd="sng" algn="ctr">
            <a:solidFill>
              <a:srgbClr val="FF0000"/>
            </a:solidFill>
            <a:prstDash val="solid"/>
            <a:miter lim="800000"/>
            <a:tailEnd type="triangle"/>
          </a:ln>
          <a:effectLst/>
        </p:spPr>
      </p:cxnSp>
      <p:sp>
        <p:nvSpPr>
          <p:cNvPr id="16" name="TextBox 15">
            <a:extLst>
              <a:ext uri="{FF2B5EF4-FFF2-40B4-BE49-F238E27FC236}">
                <a16:creationId xmlns:a16="http://schemas.microsoft.com/office/drawing/2014/main" id="{CABBCB6B-85F3-A670-B62A-645FBF2C445D}"/>
              </a:ext>
            </a:extLst>
          </p:cNvPr>
          <p:cNvSpPr txBox="1"/>
          <p:nvPr/>
        </p:nvSpPr>
        <p:spPr>
          <a:xfrm>
            <a:off x="915565" y="4818287"/>
            <a:ext cx="2639439" cy="400110"/>
          </a:xfrm>
          <a:prstGeom prst="rect">
            <a:avLst/>
          </a:prstGeom>
          <a:noFill/>
          <a:ln w="12700">
            <a:solidFill>
              <a:srgbClr val="FF0000"/>
            </a:solidFill>
          </a:ln>
        </p:spPr>
        <p:txBody>
          <a:bodyPr wrap="square" rtlCol="0">
            <a:spAutoFit/>
          </a:bodyPr>
          <a:lstStyle/>
          <a:p>
            <a:r>
              <a:rPr lang="ar-OM" sz="2000" dirty="0"/>
              <a:t>لتعديل إحداثيات منطقة الإنذار </a:t>
            </a:r>
            <a:endParaRPr lang="en-US" sz="2000" dirty="0"/>
          </a:p>
        </p:txBody>
      </p:sp>
      <p:cxnSp>
        <p:nvCxnSpPr>
          <p:cNvPr id="17" name="Straight Arrow Connector 16">
            <a:extLst>
              <a:ext uri="{FF2B5EF4-FFF2-40B4-BE49-F238E27FC236}">
                <a16:creationId xmlns:a16="http://schemas.microsoft.com/office/drawing/2014/main" id="{1461A137-8204-0945-24C1-8C601FAD67BA}"/>
              </a:ext>
            </a:extLst>
          </p:cNvPr>
          <p:cNvCxnSpPr>
            <a:cxnSpLocks/>
          </p:cNvCxnSpPr>
          <p:nvPr/>
        </p:nvCxnSpPr>
        <p:spPr>
          <a:xfrm flipV="1">
            <a:off x="3210995" y="3793787"/>
            <a:ext cx="1412807" cy="10325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4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pic>
        <p:nvPicPr>
          <p:cNvPr id="8" name="Picture 7">
            <a:extLst>
              <a:ext uri="{FF2B5EF4-FFF2-40B4-BE49-F238E27FC236}">
                <a16:creationId xmlns:a16="http://schemas.microsoft.com/office/drawing/2014/main" id="{8CC5E067-42E6-7384-B826-924116F48095}"/>
              </a:ext>
            </a:extLst>
          </p:cNvPr>
          <p:cNvPicPr>
            <a:picLocks noChangeAspect="1"/>
          </p:cNvPicPr>
          <p:nvPr/>
        </p:nvPicPr>
        <p:blipFill rotWithShape="1">
          <a:blip r:embed="rId5"/>
          <a:srcRect l="65" t="4264" r="77593" b="10666"/>
          <a:stretch/>
        </p:blipFill>
        <p:spPr>
          <a:xfrm>
            <a:off x="4447448" y="771689"/>
            <a:ext cx="3010424" cy="4822663"/>
          </a:xfrm>
          <a:prstGeom prst="rect">
            <a:avLst/>
          </a:prstGeom>
          <a:ln>
            <a:solidFill>
              <a:schemeClr val="bg2">
                <a:lumMod val="10000"/>
              </a:schemeClr>
            </a:solidFill>
          </a:ln>
        </p:spPr>
      </p:pic>
      <p:sp>
        <p:nvSpPr>
          <p:cNvPr id="11" name="Google Shape;113;p18">
            <a:extLst>
              <a:ext uri="{FF2B5EF4-FFF2-40B4-BE49-F238E27FC236}">
                <a16:creationId xmlns:a16="http://schemas.microsoft.com/office/drawing/2014/main" id="{B5F861BA-9739-24CC-D3CB-3BD6ACE6FC72}"/>
              </a:ext>
            </a:extLst>
          </p:cNvPr>
          <p:cNvSpPr txBox="1">
            <a:spLocks noGrp="1"/>
          </p:cNvSpPr>
          <p:nvPr>
            <p:ph type="title"/>
          </p:nvPr>
        </p:nvSpPr>
        <p:spPr>
          <a:xfrm>
            <a:off x="499907" y="44631"/>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chemeClr val="accent3"/>
                </a:solidFill>
                <a:latin typeface="Arabic Typesetting" panose="03020402040406030203" pitchFamily="66" charset="-78"/>
                <a:cs typeface="Arabic Typesetting" panose="03020402040406030203" pitchFamily="66" charset="-78"/>
              </a:rPr>
              <a:t> طريقة إصدار الإنذار </a:t>
            </a:r>
          </a:p>
        </p:txBody>
      </p:sp>
      <p:grpSp>
        <p:nvGrpSpPr>
          <p:cNvPr id="12" name="Group 11">
            <a:extLst>
              <a:ext uri="{FF2B5EF4-FFF2-40B4-BE49-F238E27FC236}">
                <a16:creationId xmlns:a16="http://schemas.microsoft.com/office/drawing/2014/main" id="{F7FB0F8B-A85C-033E-BF30-A54E9BEAE213}"/>
              </a:ext>
            </a:extLst>
          </p:cNvPr>
          <p:cNvGrpSpPr/>
          <p:nvPr/>
        </p:nvGrpSpPr>
        <p:grpSpPr>
          <a:xfrm>
            <a:off x="220274" y="878613"/>
            <a:ext cx="11284305" cy="1910202"/>
            <a:chOff x="38745" y="1138593"/>
            <a:chExt cx="11972441" cy="2625564"/>
          </a:xfrm>
        </p:grpSpPr>
        <p:cxnSp>
          <p:nvCxnSpPr>
            <p:cNvPr id="13" name="Straight Arrow Connector 12">
              <a:extLst>
                <a:ext uri="{FF2B5EF4-FFF2-40B4-BE49-F238E27FC236}">
                  <a16:creationId xmlns:a16="http://schemas.microsoft.com/office/drawing/2014/main" id="{6F24DCC8-11C6-1872-ECE0-305823A845CB}"/>
                </a:ext>
              </a:extLst>
            </p:cNvPr>
            <p:cNvCxnSpPr>
              <a:cxnSpLocks/>
            </p:cNvCxnSpPr>
            <p:nvPr/>
          </p:nvCxnSpPr>
          <p:spPr>
            <a:xfrm flipH="1" flipV="1">
              <a:off x="6264724" y="1138593"/>
              <a:ext cx="1690013" cy="11567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66E3DA7-2B9A-EBF9-7409-4E26C45206AB}"/>
                </a:ext>
              </a:extLst>
            </p:cNvPr>
            <p:cNvSpPr txBox="1"/>
            <p:nvPr/>
          </p:nvSpPr>
          <p:spPr>
            <a:xfrm>
              <a:off x="7954738" y="2295313"/>
              <a:ext cx="4056448" cy="972986"/>
            </a:xfrm>
            <a:prstGeom prst="rect">
              <a:avLst/>
            </a:prstGeom>
            <a:noFill/>
            <a:ln w="12700">
              <a:solidFill>
                <a:srgbClr val="FF0000"/>
              </a:solidFill>
            </a:ln>
          </p:spPr>
          <p:txBody>
            <a:bodyPr wrap="square" rtlCol="0">
              <a:spAutoFit/>
            </a:bodyPr>
            <a:lstStyle/>
            <a:p>
              <a:pPr algn="r" rtl="1"/>
              <a:r>
                <a:rPr lang="ar-OM" sz="2000" dirty="0"/>
                <a:t>يمكن لمعد الإنذار</a:t>
              </a:r>
              <a:r>
                <a:rPr lang="en-US" sz="2000" dirty="0"/>
                <a:t>(composer) </a:t>
              </a:r>
              <a:r>
                <a:rPr lang="ar-OM" sz="2000" dirty="0"/>
                <a:t> إنهاء جلسة التحرير من هذه الخانة</a:t>
              </a:r>
              <a:endParaRPr lang="en-US" sz="2000" dirty="0"/>
            </a:p>
          </p:txBody>
        </p:sp>
        <p:sp>
          <p:nvSpPr>
            <p:cNvPr id="15" name="TextBox 14">
              <a:extLst>
                <a:ext uri="{FF2B5EF4-FFF2-40B4-BE49-F238E27FC236}">
                  <a16:creationId xmlns:a16="http://schemas.microsoft.com/office/drawing/2014/main" id="{08B4AF7D-E7DA-218A-AD27-96905ACD4008}"/>
                </a:ext>
              </a:extLst>
            </p:cNvPr>
            <p:cNvSpPr txBox="1"/>
            <p:nvPr/>
          </p:nvSpPr>
          <p:spPr>
            <a:xfrm>
              <a:off x="38745" y="2791171"/>
              <a:ext cx="3934382" cy="972986"/>
            </a:xfrm>
            <a:prstGeom prst="rect">
              <a:avLst/>
            </a:prstGeom>
            <a:noFill/>
            <a:ln w="12700">
              <a:solidFill>
                <a:srgbClr val="FF0000"/>
              </a:solidFill>
            </a:ln>
          </p:spPr>
          <p:txBody>
            <a:bodyPr wrap="square" rtlCol="0">
              <a:spAutoFit/>
            </a:bodyPr>
            <a:lstStyle/>
            <a:p>
              <a:pPr algn="r" rtl="1"/>
              <a:r>
                <a:rPr lang="ar-OM" sz="2000" dirty="0"/>
                <a:t>يمكن لمعد الإنذار</a:t>
              </a:r>
              <a:r>
                <a:rPr lang="en-US" sz="2000" dirty="0"/>
                <a:t>(composer)</a:t>
              </a:r>
              <a:r>
                <a:rPr lang="ar-OM" sz="2000" dirty="0"/>
                <a:t> حفظ الإنذار وارساله لمعتمد الإنذار</a:t>
              </a:r>
              <a:r>
                <a:rPr lang="en-US" sz="2000" dirty="0"/>
                <a:t>(approver) </a:t>
              </a:r>
              <a:r>
                <a:rPr lang="ar-OM" sz="2000" dirty="0"/>
                <a:t> </a:t>
              </a:r>
              <a:endParaRPr lang="en-US" sz="2000" dirty="0"/>
            </a:p>
          </p:txBody>
        </p:sp>
        <p:cxnSp>
          <p:nvCxnSpPr>
            <p:cNvPr id="16" name="Straight Arrow Connector 15">
              <a:extLst>
                <a:ext uri="{FF2B5EF4-FFF2-40B4-BE49-F238E27FC236}">
                  <a16:creationId xmlns:a16="http://schemas.microsoft.com/office/drawing/2014/main" id="{D8AB2420-77D6-75EB-3440-07BF19DF1ABB}"/>
                </a:ext>
              </a:extLst>
            </p:cNvPr>
            <p:cNvCxnSpPr>
              <a:cxnSpLocks/>
            </p:cNvCxnSpPr>
            <p:nvPr/>
          </p:nvCxnSpPr>
          <p:spPr>
            <a:xfrm flipV="1">
              <a:off x="3098157" y="1138593"/>
              <a:ext cx="2206963" cy="16525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4B90659-C239-591A-8746-C7A25A462DBE}"/>
                </a:ext>
              </a:extLst>
            </p:cNvPr>
            <p:cNvSpPr txBox="1"/>
            <p:nvPr/>
          </p:nvSpPr>
          <p:spPr>
            <a:xfrm>
              <a:off x="307820" y="1485265"/>
              <a:ext cx="3902342" cy="972986"/>
            </a:xfrm>
            <a:prstGeom prst="rect">
              <a:avLst/>
            </a:prstGeom>
            <a:noFill/>
            <a:ln w="12700">
              <a:solidFill>
                <a:srgbClr val="FF0000"/>
              </a:solidFill>
            </a:ln>
          </p:spPr>
          <p:txBody>
            <a:bodyPr wrap="square" rtlCol="0">
              <a:spAutoFit/>
            </a:bodyPr>
            <a:lstStyle/>
            <a:p>
              <a:pPr algn="r" rtl="1"/>
              <a:r>
                <a:rPr lang="ar-OM" sz="2000" dirty="0"/>
                <a:t>يمكن لمعد الإنذار</a:t>
              </a:r>
              <a:r>
                <a:rPr lang="en-US" sz="2000" dirty="0"/>
                <a:t>(composer)</a:t>
              </a:r>
              <a:r>
                <a:rPr lang="ar-OM" sz="2000" dirty="0"/>
                <a:t> التحقق من صحة الإنذار عن طريق </a:t>
              </a:r>
              <a:r>
                <a:rPr lang="en-US" sz="2000" dirty="0"/>
                <a:t>Google</a:t>
              </a:r>
            </a:p>
          </p:txBody>
        </p:sp>
      </p:grpSp>
    </p:spTree>
    <p:extLst>
      <p:ext uri="{BB962C8B-B14F-4D97-AF65-F5344CB8AC3E}">
        <p14:creationId xmlns:p14="http://schemas.microsoft.com/office/powerpoint/2010/main" val="873308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graphicFrame>
        <p:nvGraphicFramePr>
          <p:cNvPr id="8" name="Table 7">
            <a:extLst>
              <a:ext uri="{FF2B5EF4-FFF2-40B4-BE49-F238E27FC236}">
                <a16:creationId xmlns:a16="http://schemas.microsoft.com/office/drawing/2014/main" id="{41B1C702-D027-81D7-6799-D18FA96F6A74}"/>
              </a:ext>
            </a:extLst>
          </p:cNvPr>
          <p:cNvGraphicFramePr>
            <a:graphicFrameLocks noGrp="1"/>
          </p:cNvGraphicFramePr>
          <p:nvPr>
            <p:extLst>
              <p:ext uri="{D42A27DB-BD31-4B8C-83A1-F6EECF244321}">
                <p14:modId xmlns:p14="http://schemas.microsoft.com/office/powerpoint/2010/main" val="2197262328"/>
              </p:ext>
            </p:extLst>
          </p:nvPr>
        </p:nvGraphicFramePr>
        <p:xfrm>
          <a:off x="421534" y="961399"/>
          <a:ext cx="11471389" cy="4375099"/>
        </p:xfrm>
        <a:graphic>
          <a:graphicData uri="http://schemas.openxmlformats.org/drawingml/2006/table">
            <a:tbl>
              <a:tblPr firstRow="1" bandRow="1">
                <a:tableStyleId>{5C22544A-7EE6-4342-B048-85BDC9FD1C3A}</a:tableStyleId>
              </a:tblPr>
              <a:tblGrid>
                <a:gridCol w="8279212">
                  <a:extLst>
                    <a:ext uri="{9D8B030D-6E8A-4147-A177-3AD203B41FA5}">
                      <a16:colId xmlns:a16="http://schemas.microsoft.com/office/drawing/2014/main" val="1097997549"/>
                    </a:ext>
                  </a:extLst>
                </a:gridCol>
                <a:gridCol w="3192177">
                  <a:extLst>
                    <a:ext uri="{9D8B030D-6E8A-4147-A177-3AD203B41FA5}">
                      <a16:colId xmlns:a16="http://schemas.microsoft.com/office/drawing/2014/main" val="414557415"/>
                    </a:ext>
                  </a:extLst>
                </a:gridCol>
              </a:tblGrid>
              <a:tr h="4375099">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1"/>
                      <a:r>
                        <a:rPr lang="ar-OM" sz="1800" dirty="0">
                          <a:solidFill>
                            <a:schemeClr val="tx1"/>
                          </a:solidFill>
                        </a:rPr>
                        <a:t>بعد الأنتهاء من عمل الإنذار يمكن للمستخدم أن يتحقق من صحة مسودة الإنذار في أي وقت . أيضا يمكن للمستخدم أن يحفظ مسودة الإنذار. </a:t>
                      </a:r>
                    </a:p>
                    <a:p>
                      <a:pPr algn="r" rtl="1"/>
                      <a:endParaRPr lang="ar-OM" sz="1800" dirty="0">
                        <a:solidFill>
                          <a:schemeClr val="tx1"/>
                        </a:solidFill>
                      </a:endParaRPr>
                    </a:p>
                    <a:p>
                      <a:pPr algn="r" rtl="1"/>
                      <a:r>
                        <a:rPr lang="ar-OM" sz="1800" dirty="0">
                          <a:solidFill>
                            <a:schemeClr val="tx1"/>
                          </a:solidFill>
                        </a:rPr>
                        <a:t>بعد أن يستلم المستخدم رسالة التأكيد أن الإنذار قد تم حفظه. يمكنه إرسال رابط لمسودة الإنذار عن طريق الإيميل. في هذه الحالة يمكن للمستخدم استخدام البريد الالكتروني لإرسال مسودة الإنذار لزملاءه لمراجعة الإنذار. </a:t>
                      </a:r>
                    </a:p>
                    <a:p>
                      <a:pPr algn="r" rtl="1"/>
                      <a:endParaRPr lang="ar-OM" sz="1800" dirty="0">
                        <a:solidFill>
                          <a:schemeClr val="tx1"/>
                        </a:solidFill>
                      </a:endParaRPr>
                    </a:p>
                    <a:p>
                      <a:pPr algn="r" rtl="1"/>
                      <a:r>
                        <a:rPr lang="ar-OM" sz="1800" dirty="0">
                          <a:solidFill>
                            <a:schemeClr val="tx1"/>
                          </a:solidFill>
                        </a:rPr>
                        <a:t>إذا كان المستخدم لديه صلاحية الإعتماد يمكنه نشر الإنذار مباشرا.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2339580"/>
                  </a:ext>
                </a:extLst>
              </a:tr>
            </a:tbl>
          </a:graphicData>
        </a:graphic>
      </p:graphicFrame>
      <p:pic>
        <p:nvPicPr>
          <p:cNvPr id="10" name="Picture 9">
            <a:extLst>
              <a:ext uri="{FF2B5EF4-FFF2-40B4-BE49-F238E27FC236}">
                <a16:creationId xmlns:a16="http://schemas.microsoft.com/office/drawing/2014/main" id="{333EB32B-6C02-9B92-EEF5-A83C10672C97}"/>
              </a:ext>
            </a:extLst>
          </p:cNvPr>
          <p:cNvPicPr>
            <a:picLocks noChangeAspect="1"/>
          </p:cNvPicPr>
          <p:nvPr/>
        </p:nvPicPr>
        <p:blipFill rotWithShape="1">
          <a:blip r:embed="rId5"/>
          <a:srcRect t="5894" r="35140" b="42146"/>
          <a:stretch/>
        </p:blipFill>
        <p:spPr>
          <a:xfrm>
            <a:off x="617228" y="1401333"/>
            <a:ext cx="8033904" cy="3620240"/>
          </a:xfrm>
          <a:prstGeom prst="rect">
            <a:avLst/>
          </a:prstGeom>
          <a:ln>
            <a:solidFill>
              <a:schemeClr val="tx1"/>
            </a:solidFill>
          </a:ln>
        </p:spPr>
      </p:pic>
      <p:sp>
        <p:nvSpPr>
          <p:cNvPr id="11" name="Google Shape;113;p18">
            <a:extLst>
              <a:ext uri="{FF2B5EF4-FFF2-40B4-BE49-F238E27FC236}">
                <a16:creationId xmlns:a16="http://schemas.microsoft.com/office/drawing/2014/main" id="{87174DE1-E1C8-4823-D5AB-96A44CA8FAB3}"/>
              </a:ext>
            </a:extLst>
          </p:cNvPr>
          <p:cNvSpPr txBox="1">
            <a:spLocks noGrp="1"/>
          </p:cNvSpPr>
          <p:nvPr>
            <p:ph type="title"/>
          </p:nvPr>
        </p:nvSpPr>
        <p:spPr>
          <a:xfrm>
            <a:off x="499907" y="44631"/>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4238615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
        <p:nvSpPr>
          <p:cNvPr id="114" name="Google Shape;114;p18"/>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algn="r" rtl="1"/>
            <a:r>
              <a:rPr lang="ar-OM" dirty="0"/>
              <a:t>إصدار الإنذار في نظام الأنذار الموحد يستخدم الرابط التالي : </a:t>
            </a:r>
          </a:p>
          <a:p>
            <a:pPr algn="r" rtl="1"/>
            <a:r>
              <a:rPr lang="en-US" dirty="0">
                <a:solidFill>
                  <a:srgbClr val="333333"/>
                </a:solidFill>
                <a:latin typeface="Verdana" panose="020B0604030504040204" pitchFamily="34" charset="0"/>
                <a:hlinkClick r:id="rId3"/>
              </a:rPr>
              <a:t>https://cap.alert-hub.org/index.html</a:t>
            </a:r>
            <a:r>
              <a:rPr lang="en-US" dirty="0">
                <a:solidFill>
                  <a:srgbClr val="333333"/>
                </a:solidFill>
                <a:latin typeface="Verdana" panose="020B0604030504040204" pitchFamily="34" charset="0"/>
              </a:rPr>
              <a:t> </a:t>
            </a:r>
            <a:endParaRPr lang="ar-OM" b="0" i="0" dirty="0">
              <a:solidFill>
                <a:srgbClr val="333333"/>
              </a:solidFill>
              <a:effectLst/>
              <a:latin typeface="Verdana" panose="020B0604030504040204" pitchFamily="34" charset="0"/>
            </a:endParaRPr>
          </a:p>
          <a:p>
            <a:pPr marL="0" indent="0">
              <a:spcAft>
                <a:spcPts val="1600"/>
              </a:spcAft>
              <a:buNone/>
            </a:pPr>
            <a:endParaRPr dirty="0"/>
          </a:p>
        </p:txBody>
      </p:sp>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4">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5">
              <a:alphaModFix/>
            </a:blip>
            <a:stretch>
              <a:fillRect/>
            </a:stretch>
          </p:blipFill>
          <p:spPr>
            <a:xfrm>
              <a:off x="286300" y="60550"/>
              <a:ext cx="8572397" cy="792600"/>
            </a:xfrm>
            <a:prstGeom prst="rect">
              <a:avLst/>
            </a:prstGeom>
            <a:noFill/>
            <a:ln>
              <a:noFill/>
            </a:ln>
          </p:spPr>
        </p:pic>
      </p:grpSp>
    </p:spTree>
    <p:extLst>
      <p:ext uri="{BB962C8B-B14F-4D97-AF65-F5344CB8AC3E}">
        <p14:creationId xmlns:p14="http://schemas.microsoft.com/office/powerpoint/2010/main" val="3397314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583826" y="5824461"/>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sp>
        <p:nvSpPr>
          <p:cNvPr id="8" name="TextBox 7">
            <a:extLst>
              <a:ext uri="{FF2B5EF4-FFF2-40B4-BE49-F238E27FC236}">
                <a16:creationId xmlns:a16="http://schemas.microsoft.com/office/drawing/2014/main" id="{3C950972-B5C1-A7D1-2580-35DB14441782}"/>
              </a:ext>
            </a:extLst>
          </p:cNvPr>
          <p:cNvSpPr txBox="1"/>
          <p:nvPr/>
        </p:nvSpPr>
        <p:spPr>
          <a:xfrm>
            <a:off x="1407434" y="1253238"/>
            <a:ext cx="8843724" cy="461665"/>
          </a:xfrm>
          <a:prstGeom prst="rect">
            <a:avLst/>
          </a:prstGeom>
          <a:noFill/>
          <a:ln w="12700">
            <a:noFill/>
          </a:ln>
        </p:spPr>
        <p:txBody>
          <a:bodyPr wrap="square" rtlCol="0">
            <a:spAutoFit/>
          </a:bodyPr>
          <a:lstStyle/>
          <a:p>
            <a:pPr algn="ctr" rtl="1"/>
            <a:r>
              <a:rPr lang="ar-OM" sz="2400" dirty="0"/>
              <a:t>الفرق بين شاشة معد الإنذار</a:t>
            </a:r>
            <a:r>
              <a:rPr lang="en-US" sz="2400" dirty="0">
                <a:cs typeface="+mj-cs"/>
              </a:rPr>
              <a:t>(</a:t>
            </a:r>
            <a:r>
              <a:rPr lang="en-US" sz="2400" dirty="0">
                <a:latin typeface="Times New Roman" panose="02020603050405020304" pitchFamily="18" charset="0"/>
                <a:cs typeface="Times New Roman" panose="02020603050405020304" pitchFamily="18" charset="0"/>
              </a:rPr>
              <a:t>Composer</a:t>
            </a:r>
            <a:r>
              <a:rPr lang="en-US" sz="2400" dirty="0">
                <a:cs typeface="+mj-cs"/>
              </a:rPr>
              <a:t>) </a:t>
            </a:r>
            <a:r>
              <a:rPr lang="ar-OM" sz="2400" dirty="0">
                <a:cs typeface="+mj-cs"/>
              </a:rPr>
              <a:t> </a:t>
            </a:r>
            <a:r>
              <a:rPr lang="ar-OM" sz="2400" dirty="0"/>
              <a:t>وشاشة معتمد الإنذار</a:t>
            </a:r>
            <a:r>
              <a:rPr lang="en-US" sz="2400" dirty="0">
                <a:latin typeface="Times New Roman" panose="02020603050405020304" pitchFamily="18" charset="0"/>
                <a:cs typeface="Times New Roman" panose="02020603050405020304" pitchFamily="18" charset="0"/>
              </a:rPr>
              <a:t>(Approver) </a:t>
            </a:r>
            <a:r>
              <a:rPr lang="ar-OM" sz="2400" dirty="0"/>
              <a:t>. </a:t>
            </a:r>
            <a:endParaRPr lang="en-US" sz="2400" dirty="0"/>
          </a:p>
        </p:txBody>
      </p:sp>
      <p:pic>
        <p:nvPicPr>
          <p:cNvPr id="10" name="Picture 9">
            <a:extLst>
              <a:ext uri="{FF2B5EF4-FFF2-40B4-BE49-F238E27FC236}">
                <a16:creationId xmlns:a16="http://schemas.microsoft.com/office/drawing/2014/main" id="{AEFB9593-C5F0-BBF4-4B5C-21B225BB8223}"/>
              </a:ext>
            </a:extLst>
          </p:cNvPr>
          <p:cNvPicPr>
            <a:picLocks noChangeAspect="1"/>
          </p:cNvPicPr>
          <p:nvPr/>
        </p:nvPicPr>
        <p:blipFill rotWithShape="1">
          <a:blip r:embed="rId5"/>
          <a:srcRect l="215" t="5458" r="37350" b="42775"/>
          <a:stretch/>
        </p:blipFill>
        <p:spPr>
          <a:xfrm>
            <a:off x="1038307" y="1901456"/>
            <a:ext cx="4783756" cy="2281381"/>
          </a:xfrm>
          <a:prstGeom prst="rect">
            <a:avLst/>
          </a:prstGeom>
          <a:ln>
            <a:solidFill>
              <a:schemeClr val="tx1"/>
            </a:solidFill>
          </a:ln>
        </p:spPr>
      </p:pic>
      <p:pic>
        <p:nvPicPr>
          <p:cNvPr id="12" name="Picture 11">
            <a:extLst>
              <a:ext uri="{FF2B5EF4-FFF2-40B4-BE49-F238E27FC236}">
                <a16:creationId xmlns:a16="http://schemas.microsoft.com/office/drawing/2014/main" id="{2E2EA442-82CE-63AD-58B6-282E16807878}"/>
              </a:ext>
            </a:extLst>
          </p:cNvPr>
          <p:cNvPicPr>
            <a:picLocks noChangeAspect="1"/>
          </p:cNvPicPr>
          <p:nvPr/>
        </p:nvPicPr>
        <p:blipFill rotWithShape="1">
          <a:blip r:embed="rId6"/>
          <a:srcRect l="-1" t="5894" r="37327" b="42146"/>
          <a:stretch/>
        </p:blipFill>
        <p:spPr>
          <a:xfrm>
            <a:off x="6409605" y="1895218"/>
            <a:ext cx="4515463" cy="2290157"/>
          </a:xfrm>
          <a:prstGeom prst="rect">
            <a:avLst/>
          </a:prstGeom>
          <a:ln>
            <a:solidFill>
              <a:schemeClr val="tx1"/>
            </a:solidFill>
          </a:ln>
        </p:spPr>
      </p:pic>
      <p:cxnSp>
        <p:nvCxnSpPr>
          <p:cNvPr id="13" name="Straight Arrow Connector 12">
            <a:extLst>
              <a:ext uri="{FF2B5EF4-FFF2-40B4-BE49-F238E27FC236}">
                <a16:creationId xmlns:a16="http://schemas.microsoft.com/office/drawing/2014/main" id="{A079DF50-C863-1CE9-CC9B-0E09EAC31057}"/>
              </a:ext>
            </a:extLst>
          </p:cNvPr>
          <p:cNvCxnSpPr>
            <a:cxnSpLocks/>
          </p:cNvCxnSpPr>
          <p:nvPr/>
        </p:nvCxnSpPr>
        <p:spPr>
          <a:xfrm>
            <a:off x="7307811" y="1533911"/>
            <a:ext cx="727236" cy="36130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79FA6BD-AD25-0A6E-B279-CFA0220EFC7E}"/>
              </a:ext>
            </a:extLst>
          </p:cNvPr>
          <p:cNvCxnSpPr>
            <a:cxnSpLocks/>
          </p:cNvCxnSpPr>
          <p:nvPr/>
        </p:nvCxnSpPr>
        <p:spPr>
          <a:xfrm flipH="1">
            <a:off x="4370961" y="1541794"/>
            <a:ext cx="963720" cy="3596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1D80853-95AE-5F22-3636-FD2C5D982D13}"/>
              </a:ext>
            </a:extLst>
          </p:cNvPr>
          <p:cNvPicPr>
            <a:picLocks noChangeAspect="1"/>
          </p:cNvPicPr>
          <p:nvPr/>
        </p:nvPicPr>
        <p:blipFill rotWithShape="1">
          <a:blip r:embed="rId6"/>
          <a:srcRect l="455" t="54407" r="78405" b="43457"/>
          <a:stretch/>
        </p:blipFill>
        <p:spPr>
          <a:xfrm>
            <a:off x="6320461" y="4634107"/>
            <a:ext cx="5174371" cy="319821"/>
          </a:xfrm>
          <a:prstGeom prst="rect">
            <a:avLst/>
          </a:prstGeom>
          <a:ln>
            <a:solidFill>
              <a:schemeClr val="tx1"/>
            </a:solidFill>
          </a:ln>
        </p:spPr>
      </p:pic>
      <p:cxnSp>
        <p:nvCxnSpPr>
          <p:cNvPr id="23" name="Straight Connector 22">
            <a:extLst>
              <a:ext uri="{FF2B5EF4-FFF2-40B4-BE49-F238E27FC236}">
                <a16:creationId xmlns:a16="http://schemas.microsoft.com/office/drawing/2014/main" id="{1630D6FD-A482-7A0B-E16E-5BBF95CD6A3A}"/>
              </a:ext>
            </a:extLst>
          </p:cNvPr>
          <p:cNvCxnSpPr>
            <a:cxnSpLocks/>
          </p:cNvCxnSpPr>
          <p:nvPr/>
        </p:nvCxnSpPr>
        <p:spPr>
          <a:xfrm flipH="1">
            <a:off x="7424994" y="4158803"/>
            <a:ext cx="492868" cy="429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54D020E-3798-5F9A-CB85-5E839C57139F}"/>
              </a:ext>
            </a:extLst>
          </p:cNvPr>
          <p:cNvCxnSpPr>
            <a:cxnSpLocks/>
          </p:cNvCxnSpPr>
          <p:nvPr/>
        </p:nvCxnSpPr>
        <p:spPr>
          <a:xfrm>
            <a:off x="6446668" y="4143837"/>
            <a:ext cx="992221" cy="4577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F97A910-9438-D22B-C25A-5A53BAD8F983}"/>
              </a:ext>
            </a:extLst>
          </p:cNvPr>
          <p:cNvSpPr txBox="1"/>
          <p:nvPr/>
        </p:nvSpPr>
        <p:spPr>
          <a:xfrm>
            <a:off x="6282025" y="5229981"/>
            <a:ext cx="5174372" cy="830997"/>
          </a:xfrm>
          <a:prstGeom prst="rect">
            <a:avLst/>
          </a:prstGeom>
          <a:noFill/>
          <a:ln w="12700">
            <a:solidFill>
              <a:srgbClr val="FF0000"/>
            </a:solidFill>
          </a:ln>
        </p:spPr>
        <p:txBody>
          <a:bodyPr wrap="square" rtlCol="0">
            <a:spAutoFit/>
          </a:bodyPr>
          <a:lstStyle/>
          <a:p>
            <a:pPr algn="r" rtl="1"/>
            <a:r>
              <a:rPr lang="ar-OM" sz="2400" dirty="0"/>
              <a:t>يمكن لمعد الإنذار(</a:t>
            </a:r>
            <a:r>
              <a:rPr lang="en-US" sz="2400" dirty="0"/>
              <a:t>(</a:t>
            </a:r>
            <a:r>
              <a:rPr lang="en-US" sz="2400" dirty="0">
                <a:latin typeface="Times New Roman" panose="02020603050405020304" pitchFamily="18" charset="0"/>
                <a:cs typeface="Times New Roman" panose="02020603050405020304" pitchFamily="18" charset="0"/>
              </a:rPr>
              <a:t>Composer</a:t>
            </a:r>
            <a:r>
              <a:rPr lang="ar-OM" sz="2400" dirty="0"/>
              <a:t> إنهاء الجلسة أو مواصلة التحرير ولكنه </a:t>
            </a:r>
            <a:r>
              <a:rPr lang="ar-OM" sz="2400" dirty="0">
                <a:highlight>
                  <a:srgbClr val="FFFF00"/>
                </a:highlight>
              </a:rPr>
              <a:t>غير قادر على نشر الإنذار </a:t>
            </a:r>
            <a:endParaRPr lang="en-US" sz="2400" dirty="0">
              <a:highlight>
                <a:srgbClr val="FFFF00"/>
              </a:highlight>
            </a:endParaRPr>
          </a:p>
        </p:txBody>
      </p:sp>
      <p:sp>
        <p:nvSpPr>
          <p:cNvPr id="38" name="Left Brace 37">
            <a:extLst>
              <a:ext uri="{FF2B5EF4-FFF2-40B4-BE49-F238E27FC236}">
                <a16:creationId xmlns:a16="http://schemas.microsoft.com/office/drawing/2014/main" id="{1D7F3986-C494-229B-6F51-20C45D275ED4}"/>
              </a:ext>
            </a:extLst>
          </p:cNvPr>
          <p:cNvSpPr/>
          <p:nvPr/>
        </p:nvSpPr>
        <p:spPr>
          <a:xfrm rot="16200000">
            <a:off x="8858104" y="2984377"/>
            <a:ext cx="212592" cy="4187507"/>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cxnSp>
        <p:nvCxnSpPr>
          <p:cNvPr id="39" name="Straight Connector 38">
            <a:extLst>
              <a:ext uri="{FF2B5EF4-FFF2-40B4-BE49-F238E27FC236}">
                <a16:creationId xmlns:a16="http://schemas.microsoft.com/office/drawing/2014/main" id="{47B3500C-C91A-EE20-27FA-B3A8EB2EC9CF}"/>
              </a:ext>
            </a:extLst>
          </p:cNvPr>
          <p:cNvCxnSpPr>
            <a:cxnSpLocks/>
          </p:cNvCxnSpPr>
          <p:nvPr/>
        </p:nvCxnSpPr>
        <p:spPr>
          <a:xfrm flipH="1">
            <a:off x="2167734" y="4173768"/>
            <a:ext cx="492868" cy="429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58E44F-B2DF-96F6-C85A-11C3C3473EF0}"/>
              </a:ext>
            </a:extLst>
          </p:cNvPr>
          <p:cNvCxnSpPr>
            <a:cxnSpLocks/>
          </p:cNvCxnSpPr>
          <p:nvPr/>
        </p:nvCxnSpPr>
        <p:spPr>
          <a:xfrm>
            <a:off x="1189408" y="4158803"/>
            <a:ext cx="992221" cy="4577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952E175C-5476-42BB-6AE1-BBDB71CF363E}"/>
              </a:ext>
            </a:extLst>
          </p:cNvPr>
          <p:cNvPicPr>
            <a:picLocks noChangeAspect="1"/>
          </p:cNvPicPr>
          <p:nvPr/>
        </p:nvPicPr>
        <p:blipFill rotWithShape="1">
          <a:blip r:embed="rId5"/>
          <a:srcRect l="215" t="53994" r="72391" b="43357"/>
          <a:stretch/>
        </p:blipFill>
        <p:spPr>
          <a:xfrm>
            <a:off x="1038308" y="4656762"/>
            <a:ext cx="4833233" cy="330900"/>
          </a:xfrm>
          <a:prstGeom prst="rect">
            <a:avLst/>
          </a:prstGeom>
          <a:ln>
            <a:solidFill>
              <a:schemeClr val="tx1"/>
            </a:solidFill>
          </a:ln>
        </p:spPr>
      </p:pic>
      <p:sp>
        <p:nvSpPr>
          <p:cNvPr id="44" name="TextBox 43">
            <a:extLst>
              <a:ext uri="{FF2B5EF4-FFF2-40B4-BE49-F238E27FC236}">
                <a16:creationId xmlns:a16="http://schemas.microsoft.com/office/drawing/2014/main" id="{DBEF2784-71B0-0690-BA20-16E08F124689}"/>
              </a:ext>
            </a:extLst>
          </p:cNvPr>
          <p:cNvSpPr txBox="1"/>
          <p:nvPr/>
        </p:nvSpPr>
        <p:spPr>
          <a:xfrm>
            <a:off x="942474" y="5149199"/>
            <a:ext cx="4967505" cy="830997"/>
          </a:xfrm>
          <a:prstGeom prst="rect">
            <a:avLst/>
          </a:prstGeom>
          <a:noFill/>
          <a:ln w="12700">
            <a:solidFill>
              <a:srgbClr val="FF0000"/>
            </a:solidFill>
          </a:ln>
        </p:spPr>
        <p:txBody>
          <a:bodyPr wrap="square" rtlCol="0">
            <a:spAutoFit/>
          </a:bodyPr>
          <a:lstStyle/>
          <a:p>
            <a:pPr algn="r" rtl="1"/>
            <a:r>
              <a:rPr lang="ar-OM" sz="2400" dirty="0"/>
              <a:t>يمكن لمعتمد الإنذار</a:t>
            </a:r>
            <a:r>
              <a:rPr lang="en-US" sz="2400" dirty="0"/>
              <a:t>)</a:t>
            </a:r>
            <a:r>
              <a:rPr lang="ar-OM" sz="2400" dirty="0"/>
              <a:t> </a:t>
            </a:r>
            <a:r>
              <a:rPr lang="en-US" sz="2400" dirty="0"/>
              <a:t>( Approver</a:t>
            </a:r>
            <a:r>
              <a:rPr lang="ar-OM" sz="2400" dirty="0"/>
              <a:t>إنهاء الجلسة أو مواصلة التحرير ويكون </a:t>
            </a:r>
            <a:r>
              <a:rPr lang="ar-OM" sz="2400" dirty="0">
                <a:highlight>
                  <a:srgbClr val="FFFF00"/>
                </a:highlight>
              </a:rPr>
              <a:t>قادر على نشر الإنذار </a:t>
            </a:r>
            <a:endParaRPr lang="en-US" sz="2400" dirty="0">
              <a:highlight>
                <a:srgbClr val="FFFF00"/>
              </a:highlight>
            </a:endParaRPr>
          </a:p>
        </p:txBody>
      </p:sp>
      <p:sp>
        <p:nvSpPr>
          <p:cNvPr id="46" name="Left Brace 45">
            <a:extLst>
              <a:ext uri="{FF2B5EF4-FFF2-40B4-BE49-F238E27FC236}">
                <a16:creationId xmlns:a16="http://schemas.microsoft.com/office/drawing/2014/main" id="{08C1B0AA-66A2-80C3-9640-5E790C2A273B}"/>
              </a:ext>
            </a:extLst>
          </p:cNvPr>
          <p:cNvSpPr/>
          <p:nvPr/>
        </p:nvSpPr>
        <p:spPr>
          <a:xfrm rot="16200000">
            <a:off x="3276589" y="2966471"/>
            <a:ext cx="212592" cy="4187507"/>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47" name="Google Shape;113;p18">
            <a:extLst>
              <a:ext uri="{FF2B5EF4-FFF2-40B4-BE49-F238E27FC236}">
                <a16:creationId xmlns:a16="http://schemas.microsoft.com/office/drawing/2014/main" id="{D767D79C-FEDA-0E18-4A9E-C07EA47925C5}"/>
              </a:ext>
            </a:extLst>
          </p:cNvPr>
          <p:cNvSpPr txBox="1">
            <a:spLocks noGrp="1"/>
          </p:cNvSpPr>
          <p:nvPr>
            <p:ph type="title"/>
          </p:nvPr>
        </p:nvSpPr>
        <p:spPr>
          <a:xfrm>
            <a:off x="499907" y="44631"/>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50233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pic>
        <p:nvPicPr>
          <p:cNvPr id="8" name="Picture 7">
            <a:extLst>
              <a:ext uri="{FF2B5EF4-FFF2-40B4-BE49-F238E27FC236}">
                <a16:creationId xmlns:a16="http://schemas.microsoft.com/office/drawing/2014/main" id="{BDBD0D0C-081D-28D9-9B2D-8D4A4C5AD09E}"/>
              </a:ext>
            </a:extLst>
          </p:cNvPr>
          <p:cNvPicPr>
            <a:picLocks noChangeAspect="1"/>
          </p:cNvPicPr>
          <p:nvPr/>
        </p:nvPicPr>
        <p:blipFill rotWithShape="1">
          <a:blip r:embed="rId5"/>
          <a:srcRect l="-1" t="5894" r="37327" b="42146"/>
          <a:stretch/>
        </p:blipFill>
        <p:spPr>
          <a:xfrm>
            <a:off x="1524906" y="920409"/>
            <a:ext cx="8708593" cy="4416835"/>
          </a:xfrm>
          <a:prstGeom prst="rect">
            <a:avLst/>
          </a:prstGeom>
          <a:ln>
            <a:solidFill>
              <a:schemeClr val="tx1"/>
            </a:solidFill>
          </a:ln>
        </p:spPr>
      </p:pic>
      <p:sp>
        <p:nvSpPr>
          <p:cNvPr id="10" name="TextBox 9">
            <a:extLst>
              <a:ext uri="{FF2B5EF4-FFF2-40B4-BE49-F238E27FC236}">
                <a16:creationId xmlns:a16="http://schemas.microsoft.com/office/drawing/2014/main" id="{D29E59DC-B0CB-465F-70EE-A90EBE6BFCAF}"/>
              </a:ext>
            </a:extLst>
          </p:cNvPr>
          <p:cNvSpPr txBox="1"/>
          <p:nvPr/>
        </p:nvSpPr>
        <p:spPr>
          <a:xfrm>
            <a:off x="6789908" y="1171943"/>
            <a:ext cx="3320373" cy="707886"/>
          </a:xfrm>
          <a:prstGeom prst="rect">
            <a:avLst/>
          </a:prstGeom>
          <a:noFill/>
          <a:ln w="12700">
            <a:solidFill>
              <a:srgbClr val="FF0000"/>
            </a:solidFill>
          </a:ln>
        </p:spPr>
        <p:txBody>
          <a:bodyPr wrap="square" rtlCol="0">
            <a:spAutoFit/>
          </a:bodyPr>
          <a:lstStyle/>
          <a:p>
            <a:pPr algn="r"/>
            <a:r>
              <a:rPr lang="ar-OM" sz="2000" dirty="0"/>
              <a:t>ظهور هذا الإشعار هو دليل حفظ الإنذار كمسودة</a:t>
            </a:r>
            <a:endParaRPr lang="en-US" sz="2000" dirty="0"/>
          </a:p>
        </p:txBody>
      </p:sp>
      <p:cxnSp>
        <p:nvCxnSpPr>
          <p:cNvPr id="11" name="Straight Arrow Connector 10">
            <a:extLst>
              <a:ext uri="{FF2B5EF4-FFF2-40B4-BE49-F238E27FC236}">
                <a16:creationId xmlns:a16="http://schemas.microsoft.com/office/drawing/2014/main" id="{4AAD80E9-0DDA-1A56-C374-084231D9A3DA}"/>
              </a:ext>
            </a:extLst>
          </p:cNvPr>
          <p:cNvCxnSpPr>
            <a:cxnSpLocks/>
          </p:cNvCxnSpPr>
          <p:nvPr/>
        </p:nvCxnSpPr>
        <p:spPr>
          <a:xfrm flipH="1">
            <a:off x="3988340" y="1493373"/>
            <a:ext cx="280156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Google Shape;113;p18">
            <a:extLst>
              <a:ext uri="{FF2B5EF4-FFF2-40B4-BE49-F238E27FC236}">
                <a16:creationId xmlns:a16="http://schemas.microsoft.com/office/drawing/2014/main" id="{09C3EED5-EC28-F0B2-A78B-13FA4D5E5568}"/>
              </a:ext>
            </a:extLst>
          </p:cNvPr>
          <p:cNvSpPr txBox="1">
            <a:spLocks noGrp="1"/>
          </p:cNvSpPr>
          <p:nvPr>
            <p:ph type="title"/>
          </p:nvPr>
        </p:nvSpPr>
        <p:spPr>
          <a:xfrm>
            <a:off x="499907" y="44631"/>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363701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pic>
        <p:nvPicPr>
          <p:cNvPr id="6" name="Picture 5">
            <a:extLst>
              <a:ext uri="{FF2B5EF4-FFF2-40B4-BE49-F238E27FC236}">
                <a16:creationId xmlns:a16="http://schemas.microsoft.com/office/drawing/2014/main" id="{A797A10E-083D-38EC-C971-800EE7616D09}"/>
              </a:ext>
            </a:extLst>
          </p:cNvPr>
          <p:cNvPicPr>
            <a:picLocks noChangeAspect="1"/>
          </p:cNvPicPr>
          <p:nvPr/>
        </p:nvPicPr>
        <p:blipFill rotWithShape="1">
          <a:blip r:embed="rId5"/>
          <a:srcRect t="4922" r="729" b="6354"/>
          <a:stretch/>
        </p:blipFill>
        <p:spPr>
          <a:xfrm>
            <a:off x="1264596" y="1123547"/>
            <a:ext cx="9463968" cy="4757964"/>
          </a:xfrm>
          <a:prstGeom prst="rect">
            <a:avLst/>
          </a:prstGeom>
        </p:spPr>
      </p:pic>
      <p:sp>
        <p:nvSpPr>
          <p:cNvPr id="12" name="TextBox 11">
            <a:extLst>
              <a:ext uri="{FF2B5EF4-FFF2-40B4-BE49-F238E27FC236}">
                <a16:creationId xmlns:a16="http://schemas.microsoft.com/office/drawing/2014/main" id="{A0A9FD3C-9AB5-0D34-5343-C5794B5D4453}"/>
              </a:ext>
            </a:extLst>
          </p:cNvPr>
          <p:cNvSpPr txBox="1"/>
          <p:nvPr/>
        </p:nvSpPr>
        <p:spPr>
          <a:xfrm>
            <a:off x="4377447" y="730269"/>
            <a:ext cx="1445875" cy="400110"/>
          </a:xfrm>
          <a:prstGeom prst="rect">
            <a:avLst/>
          </a:prstGeom>
          <a:noFill/>
          <a:ln w="12700">
            <a:solidFill>
              <a:srgbClr val="FF0000"/>
            </a:solidFill>
          </a:ln>
        </p:spPr>
        <p:txBody>
          <a:bodyPr wrap="square" rtlCol="0">
            <a:spAutoFit/>
          </a:bodyPr>
          <a:lstStyle/>
          <a:p>
            <a:pPr algn="ctr"/>
            <a:r>
              <a:rPr lang="ar-OM" sz="2000" dirty="0"/>
              <a:t>مختصر الحالة </a:t>
            </a:r>
            <a:endParaRPr lang="en-US" sz="2000" dirty="0"/>
          </a:p>
        </p:txBody>
      </p:sp>
      <p:cxnSp>
        <p:nvCxnSpPr>
          <p:cNvPr id="13" name="Straight Arrow Connector 12">
            <a:extLst>
              <a:ext uri="{FF2B5EF4-FFF2-40B4-BE49-F238E27FC236}">
                <a16:creationId xmlns:a16="http://schemas.microsoft.com/office/drawing/2014/main" id="{4F3A7292-5E0F-8AE7-2C8E-729C74E1ADB7}"/>
              </a:ext>
            </a:extLst>
          </p:cNvPr>
          <p:cNvCxnSpPr>
            <a:cxnSpLocks/>
            <a:stCxn id="12" idx="3"/>
          </p:cNvCxnSpPr>
          <p:nvPr/>
        </p:nvCxnSpPr>
        <p:spPr>
          <a:xfrm>
            <a:off x="5823322" y="930324"/>
            <a:ext cx="3288253" cy="30184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1A3A297-E972-CFFA-B76B-795E74F2C060}"/>
              </a:ext>
            </a:extLst>
          </p:cNvPr>
          <p:cNvCxnSpPr>
            <a:cxnSpLocks/>
          </p:cNvCxnSpPr>
          <p:nvPr/>
        </p:nvCxnSpPr>
        <p:spPr>
          <a:xfrm flipV="1">
            <a:off x="4889771" y="2465863"/>
            <a:ext cx="1420320" cy="5172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34A6C96-61C3-41DE-D55E-17B389729332}"/>
              </a:ext>
            </a:extLst>
          </p:cNvPr>
          <p:cNvSpPr txBox="1"/>
          <p:nvPr/>
        </p:nvSpPr>
        <p:spPr>
          <a:xfrm>
            <a:off x="2143593" y="2883986"/>
            <a:ext cx="2746177" cy="400110"/>
          </a:xfrm>
          <a:prstGeom prst="rect">
            <a:avLst/>
          </a:prstGeom>
          <a:solidFill>
            <a:schemeClr val="bg1"/>
          </a:solidFill>
          <a:ln w="12700">
            <a:solidFill>
              <a:srgbClr val="FF0000"/>
            </a:solidFill>
          </a:ln>
        </p:spPr>
        <p:txBody>
          <a:bodyPr wrap="square" rtlCol="0">
            <a:spAutoFit/>
          </a:bodyPr>
          <a:lstStyle/>
          <a:p>
            <a:pPr algn="ctr"/>
            <a:r>
              <a:rPr lang="ar-OM" sz="2000" dirty="0"/>
              <a:t>منطقة الإنذار التي تم تحديدها  </a:t>
            </a:r>
            <a:endParaRPr lang="en-US" sz="2000" dirty="0"/>
          </a:p>
        </p:txBody>
      </p:sp>
      <p:sp>
        <p:nvSpPr>
          <p:cNvPr id="21" name="Google Shape;113;p18">
            <a:extLst>
              <a:ext uri="{FF2B5EF4-FFF2-40B4-BE49-F238E27FC236}">
                <a16:creationId xmlns:a16="http://schemas.microsoft.com/office/drawing/2014/main" id="{47F6CAEA-3988-44C7-BEE4-047B4399709A}"/>
              </a:ext>
            </a:extLst>
          </p:cNvPr>
          <p:cNvSpPr txBox="1">
            <a:spLocks noGrp="1"/>
          </p:cNvSpPr>
          <p:nvPr>
            <p:ph type="title"/>
          </p:nvPr>
        </p:nvSpPr>
        <p:spPr>
          <a:xfrm>
            <a:off x="499907" y="44631"/>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57694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pic>
        <p:nvPicPr>
          <p:cNvPr id="8" name="Picture 7">
            <a:extLst>
              <a:ext uri="{FF2B5EF4-FFF2-40B4-BE49-F238E27FC236}">
                <a16:creationId xmlns:a16="http://schemas.microsoft.com/office/drawing/2014/main" id="{3DFE0EE8-08DC-2E4A-7978-2EA89ED47DDD}"/>
              </a:ext>
            </a:extLst>
          </p:cNvPr>
          <p:cNvPicPr>
            <a:picLocks noChangeAspect="1"/>
          </p:cNvPicPr>
          <p:nvPr/>
        </p:nvPicPr>
        <p:blipFill rotWithShape="1">
          <a:blip r:embed="rId5"/>
          <a:srcRect t="2516" b="6947"/>
          <a:stretch/>
        </p:blipFill>
        <p:spPr>
          <a:xfrm>
            <a:off x="1511030" y="1017261"/>
            <a:ext cx="8755852" cy="4459003"/>
          </a:xfrm>
          <a:prstGeom prst="rect">
            <a:avLst/>
          </a:prstGeom>
        </p:spPr>
      </p:pic>
      <p:sp>
        <p:nvSpPr>
          <p:cNvPr id="9" name="Google Shape;113;p18">
            <a:extLst>
              <a:ext uri="{FF2B5EF4-FFF2-40B4-BE49-F238E27FC236}">
                <a16:creationId xmlns:a16="http://schemas.microsoft.com/office/drawing/2014/main" id="{D76ED4EB-C906-5346-076E-C18DCA30EF45}"/>
              </a:ext>
            </a:extLst>
          </p:cNvPr>
          <p:cNvSpPr txBox="1">
            <a:spLocks noGrp="1"/>
          </p:cNvSpPr>
          <p:nvPr>
            <p:ph type="title"/>
          </p:nvPr>
        </p:nvSpPr>
        <p:spPr>
          <a:xfrm>
            <a:off x="499907" y="44631"/>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3042293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pic>
        <p:nvPicPr>
          <p:cNvPr id="8" name="Picture 7">
            <a:extLst>
              <a:ext uri="{FF2B5EF4-FFF2-40B4-BE49-F238E27FC236}">
                <a16:creationId xmlns:a16="http://schemas.microsoft.com/office/drawing/2014/main" id="{1A3D7692-4381-E1D4-81BD-5028D7E15CF2}"/>
              </a:ext>
            </a:extLst>
          </p:cNvPr>
          <p:cNvPicPr>
            <a:picLocks noChangeAspect="1"/>
          </p:cNvPicPr>
          <p:nvPr/>
        </p:nvPicPr>
        <p:blipFill rotWithShape="1">
          <a:blip r:embed="rId5"/>
          <a:srcRect l="1" t="4633" r="561" b="2768"/>
          <a:stretch/>
        </p:blipFill>
        <p:spPr>
          <a:xfrm>
            <a:off x="1607809" y="729782"/>
            <a:ext cx="9340804" cy="4892804"/>
          </a:xfrm>
          <a:prstGeom prst="rect">
            <a:avLst/>
          </a:prstGeom>
        </p:spPr>
      </p:pic>
      <p:sp>
        <p:nvSpPr>
          <p:cNvPr id="9" name="Google Shape;113;p18">
            <a:extLst>
              <a:ext uri="{FF2B5EF4-FFF2-40B4-BE49-F238E27FC236}">
                <a16:creationId xmlns:a16="http://schemas.microsoft.com/office/drawing/2014/main" id="{49129433-E458-69F7-FFE4-B970DCC5638B}"/>
              </a:ext>
            </a:extLst>
          </p:cNvPr>
          <p:cNvSpPr txBox="1">
            <a:spLocks noGrp="1"/>
          </p:cNvSpPr>
          <p:nvPr>
            <p:ph type="title"/>
          </p:nvPr>
        </p:nvSpPr>
        <p:spPr>
          <a:xfrm>
            <a:off x="538817" y="0"/>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903557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pic>
        <p:nvPicPr>
          <p:cNvPr id="8" name="Picture 7">
            <a:extLst>
              <a:ext uri="{FF2B5EF4-FFF2-40B4-BE49-F238E27FC236}">
                <a16:creationId xmlns:a16="http://schemas.microsoft.com/office/drawing/2014/main" id="{70C50924-0A64-6099-3BBA-BBD366833A24}"/>
              </a:ext>
            </a:extLst>
          </p:cNvPr>
          <p:cNvPicPr>
            <a:picLocks noChangeAspect="1"/>
          </p:cNvPicPr>
          <p:nvPr/>
        </p:nvPicPr>
        <p:blipFill>
          <a:blip r:embed="rId5"/>
          <a:stretch>
            <a:fillRect/>
          </a:stretch>
        </p:blipFill>
        <p:spPr>
          <a:xfrm>
            <a:off x="2735384" y="792268"/>
            <a:ext cx="5299664" cy="4791125"/>
          </a:xfrm>
          <a:prstGeom prst="rect">
            <a:avLst/>
          </a:prstGeom>
        </p:spPr>
      </p:pic>
      <p:sp>
        <p:nvSpPr>
          <p:cNvPr id="10" name="TextBox 9">
            <a:extLst>
              <a:ext uri="{FF2B5EF4-FFF2-40B4-BE49-F238E27FC236}">
                <a16:creationId xmlns:a16="http://schemas.microsoft.com/office/drawing/2014/main" id="{DD93089E-6DD5-2E9A-9BCC-6098F04578B9}"/>
              </a:ext>
            </a:extLst>
          </p:cNvPr>
          <p:cNvSpPr txBox="1"/>
          <p:nvPr/>
        </p:nvSpPr>
        <p:spPr>
          <a:xfrm>
            <a:off x="8439143" y="4081551"/>
            <a:ext cx="3648149" cy="830997"/>
          </a:xfrm>
          <a:prstGeom prst="rect">
            <a:avLst/>
          </a:prstGeom>
          <a:noFill/>
          <a:ln w="12700">
            <a:solidFill>
              <a:srgbClr val="FF0000"/>
            </a:solidFill>
          </a:ln>
        </p:spPr>
        <p:txBody>
          <a:bodyPr wrap="square" rtlCol="0">
            <a:spAutoFit/>
          </a:bodyPr>
          <a:lstStyle/>
          <a:p>
            <a:pPr algn="ctr"/>
            <a:r>
              <a:rPr lang="ar-OM" sz="2400" dirty="0"/>
              <a:t>شريط الأحرف لتسهيل الوصول لإسم الدولة / مؤسسة الإنذار </a:t>
            </a:r>
            <a:endParaRPr lang="en-US" sz="2400" dirty="0"/>
          </a:p>
        </p:txBody>
      </p:sp>
      <p:cxnSp>
        <p:nvCxnSpPr>
          <p:cNvPr id="11" name="Straight Arrow Connector 10">
            <a:extLst>
              <a:ext uri="{FF2B5EF4-FFF2-40B4-BE49-F238E27FC236}">
                <a16:creationId xmlns:a16="http://schemas.microsoft.com/office/drawing/2014/main" id="{9FF70D95-D084-FEBE-A34F-BB7DE0D7636A}"/>
              </a:ext>
            </a:extLst>
          </p:cNvPr>
          <p:cNvCxnSpPr>
            <a:cxnSpLocks/>
          </p:cNvCxnSpPr>
          <p:nvPr/>
        </p:nvCxnSpPr>
        <p:spPr>
          <a:xfrm flipH="1" flipV="1">
            <a:off x="4325566" y="1274607"/>
            <a:ext cx="4113577" cy="28069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Google Shape;113;p18">
            <a:extLst>
              <a:ext uri="{FF2B5EF4-FFF2-40B4-BE49-F238E27FC236}">
                <a16:creationId xmlns:a16="http://schemas.microsoft.com/office/drawing/2014/main" id="{EAED0805-83D1-5265-E497-E2A89EB0017B}"/>
              </a:ext>
            </a:extLst>
          </p:cNvPr>
          <p:cNvSpPr txBox="1">
            <a:spLocks noGrp="1"/>
          </p:cNvSpPr>
          <p:nvPr>
            <p:ph type="title"/>
          </p:nvPr>
        </p:nvSpPr>
        <p:spPr>
          <a:xfrm>
            <a:off x="415600" y="65088"/>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137077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pic>
        <p:nvPicPr>
          <p:cNvPr id="8" name="Picture 7">
            <a:extLst>
              <a:ext uri="{FF2B5EF4-FFF2-40B4-BE49-F238E27FC236}">
                <a16:creationId xmlns:a16="http://schemas.microsoft.com/office/drawing/2014/main" id="{B9FD7C67-3847-5D1C-FB5C-3EBD79ECBB8F}"/>
              </a:ext>
            </a:extLst>
          </p:cNvPr>
          <p:cNvPicPr>
            <a:picLocks noChangeAspect="1"/>
          </p:cNvPicPr>
          <p:nvPr/>
        </p:nvPicPr>
        <p:blipFill rotWithShape="1">
          <a:blip r:embed="rId5"/>
          <a:srcRect l="8481" t="7966" r="1006" b="45294"/>
          <a:stretch/>
        </p:blipFill>
        <p:spPr>
          <a:xfrm>
            <a:off x="555582" y="1262123"/>
            <a:ext cx="11171629" cy="3867596"/>
          </a:xfrm>
          <a:prstGeom prst="rect">
            <a:avLst/>
          </a:prstGeom>
          <a:ln>
            <a:solidFill>
              <a:schemeClr val="tx1"/>
            </a:solidFill>
          </a:ln>
        </p:spPr>
      </p:pic>
      <p:cxnSp>
        <p:nvCxnSpPr>
          <p:cNvPr id="9" name="Straight Arrow Connector 8">
            <a:extLst>
              <a:ext uri="{FF2B5EF4-FFF2-40B4-BE49-F238E27FC236}">
                <a16:creationId xmlns:a16="http://schemas.microsoft.com/office/drawing/2014/main" id="{3E63E876-4CF8-0D47-9EB3-140474476125}"/>
              </a:ext>
            </a:extLst>
          </p:cNvPr>
          <p:cNvCxnSpPr>
            <a:cxnSpLocks/>
          </p:cNvCxnSpPr>
          <p:nvPr/>
        </p:nvCxnSpPr>
        <p:spPr>
          <a:xfrm flipH="1" flipV="1">
            <a:off x="1241846" y="2062816"/>
            <a:ext cx="2376405" cy="136618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8BC8C85-8E3C-E427-8C06-F2BFF3D47ADD}"/>
              </a:ext>
            </a:extLst>
          </p:cNvPr>
          <p:cNvSpPr txBox="1"/>
          <p:nvPr/>
        </p:nvSpPr>
        <p:spPr>
          <a:xfrm>
            <a:off x="3298558" y="3429001"/>
            <a:ext cx="1826999" cy="461665"/>
          </a:xfrm>
          <a:prstGeom prst="rect">
            <a:avLst/>
          </a:prstGeom>
          <a:noFill/>
          <a:ln w="12700">
            <a:solidFill>
              <a:srgbClr val="FF0000"/>
            </a:solidFill>
          </a:ln>
        </p:spPr>
        <p:txBody>
          <a:bodyPr wrap="square" rtlCol="0">
            <a:spAutoFit/>
          </a:bodyPr>
          <a:lstStyle/>
          <a:p>
            <a:pPr algn="ctr"/>
            <a:r>
              <a:rPr lang="ar-OM" sz="2400" dirty="0"/>
              <a:t>الدخول كضيف </a:t>
            </a:r>
            <a:endParaRPr lang="en-US" sz="2400" dirty="0"/>
          </a:p>
        </p:txBody>
      </p:sp>
      <p:cxnSp>
        <p:nvCxnSpPr>
          <p:cNvPr id="12" name="Straight Arrow Connector 11">
            <a:extLst>
              <a:ext uri="{FF2B5EF4-FFF2-40B4-BE49-F238E27FC236}">
                <a16:creationId xmlns:a16="http://schemas.microsoft.com/office/drawing/2014/main" id="{20C4F6DB-FAD9-988E-CEE2-07AE229CC351}"/>
              </a:ext>
            </a:extLst>
          </p:cNvPr>
          <p:cNvCxnSpPr>
            <a:cxnSpLocks/>
          </p:cNvCxnSpPr>
          <p:nvPr/>
        </p:nvCxnSpPr>
        <p:spPr>
          <a:xfrm flipH="1" flipV="1">
            <a:off x="811498" y="2106590"/>
            <a:ext cx="1429285" cy="190322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1E549C3-BD2E-F34F-6616-959B4342ACF6}"/>
              </a:ext>
            </a:extLst>
          </p:cNvPr>
          <p:cNvSpPr txBox="1"/>
          <p:nvPr/>
        </p:nvSpPr>
        <p:spPr>
          <a:xfrm>
            <a:off x="1328697" y="4005671"/>
            <a:ext cx="2106048" cy="461665"/>
          </a:xfrm>
          <a:prstGeom prst="rect">
            <a:avLst/>
          </a:prstGeom>
          <a:noFill/>
          <a:ln w="12700">
            <a:solidFill>
              <a:srgbClr val="FF0000"/>
            </a:solidFill>
          </a:ln>
        </p:spPr>
        <p:txBody>
          <a:bodyPr wrap="square" rtlCol="0">
            <a:spAutoFit/>
          </a:bodyPr>
          <a:lstStyle/>
          <a:p>
            <a:pPr algn="ctr"/>
            <a:r>
              <a:rPr lang="ar-OM" sz="2400" dirty="0"/>
              <a:t>الدخول كمستخدم  </a:t>
            </a:r>
            <a:endParaRPr lang="en-US" sz="2400" dirty="0"/>
          </a:p>
        </p:txBody>
      </p:sp>
      <p:sp>
        <p:nvSpPr>
          <p:cNvPr id="15" name="Google Shape;113;p18">
            <a:extLst>
              <a:ext uri="{FF2B5EF4-FFF2-40B4-BE49-F238E27FC236}">
                <a16:creationId xmlns:a16="http://schemas.microsoft.com/office/drawing/2014/main" id="{DD92057D-5CCD-578D-2BD7-6A31C55BDC1A}"/>
              </a:ext>
            </a:extLst>
          </p:cNvPr>
          <p:cNvSpPr txBox="1">
            <a:spLocks noGrp="1"/>
          </p:cNvSpPr>
          <p:nvPr>
            <p:ph type="title"/>
          </p:nvPr>
        </p:nvSpPr>
        <p:spPr>
          <a:xfrm>
            <a:off x="405156" y="269556"/>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3353461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graphicFrame>
        <p:nvGraphicFramePr>
          <p:cNvPr id="8" name="Table 8">
            <a:extLst>
              <a:ext uri="{FF2B5EF4-FFF2-40B4-BE49-F238E27FC236}">
                <a16:creationId xmlns:a16="http://schemas.microsoft.com/office/drawing/2014/main" id="{0CF51389-FF0A-F386-2120-71C806B97605}"/>
              </a:ext>
            </a:extLst>
          </p:cNvPr>
          <p:cNvGraphicFramePr>
            <a:graphicFrameLocks noGrp="1"/>
          </p:cNvGraphicFramePr>
          <p:nvPr>
            <p:extLst/>
          </p:nvPr>
        </p:nvGraphicFramePr>
        <p:xfrm>
          <a:off x="765518" y="888210"/>
          <a:ext cx="10660964" cy="4836649"/>
        </p:xfrm>
        <a:graphic>
          <a:graphicData uri="http://schemas.openxmlformats.org/drawingml/2006/table">
            <a:tbl>
              <a:tblPr firstRow="1" bandRow="1">
                <a:tableStyleId>{5C22544A-7EE6-4342-B048-85BDC9FD1C3A}</a:tableStyleId>
              </a:tblPr>
              <a:tblGrid>
                <a:gridCol w="7352391">
                  <a:extLst>
                    <a:ext uri="{9D8B030D-6E8A-4147-A177-3AD203B41FA5}">
                      <a16:colId xmlns:a16="http://schemas.microsoft.com/office/drawing/2014/main" val="1097997549"/>
                    </a:ext>
                  </a:extLst>
                </a:gridCol>
                <a:gridCol w="3308573">
                  <a:extLst>
                    <a:ext uri="{9D8B030D-6E8A-4147-A177-3AD203B41FA5}">
                      <a16:colId xmlns:a16="http://schemas.microsoft.com/office/drawing/2014/main" val="414557415"/>
                    </a:ext>
                  </a:extLst>
                </a:gridCol>
              </a:tblGrid>
              <a:tr h="4836649">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1"/>
                      <a:endParaRPr lang="en-US" sz="2400" dirty="0">
                        <a:solidFill>
                          <a:schemeClr val="tx1"/>
                        </a:solidFill>
                      </a:endParaRPr>
                    </a:p>
                    <a:p>
                      <a:pPr algn="r" rtl="1"/>
                      <a:endParaRPr lang="en-US" sz="2400" dirty="0">
                        <a:solidFill>
                          <a:schemeClr val="tx1"/>
                        </a:solidFill>
                      </a:endParaRPr>
                    </a:p>
                    <a:p>
                      <a:pPr algn="r" rtl="1"/>
                      <a:endParaRPr lang="en-US" sz="2400" dirty="0">
                        <a:solidFill>
                          <a:schemeClr val="tx1"/>
                        </a:solidFill>
                      </a:endParaRPr>
                    </a:p>
                    <a:p>
                      <a:pPr algn="r" rtl="1"/>
                      <a:r>
                        <a:rPr lang="ar-OM" sz="2400" dirty="0">
                          <a:solidFill>
                            <a:schemeClr val="tx1"/>
                          </a:solidFill>
                        </a:rPr>
                        <a:t>هذه المرحله هي نقطة الدخول إلى نظام الإنذار الموحد. يتيح للشخص المخول ادخال البريد الألكتروني وكلمة السر لإصدار الإنذار. يتم تحديد لغة  وحالة ونطاق ونوع الإنذار. </a:t>
                      </a:r>
                      <a:endParaRPr lang="en-US" sz="24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2339580"/>
                  </a:ext>
                </a:extLst>
              </a:tr>
            </a:tbl>
          </a:graphicData>
        </a:graphic>
      </p:graphicFrame>
      <p:pic>
        <p:nvPicPr>
          <p:cNvPr id="10" name="Picture 9">
            <a:extLst>
              <a:ext uri="{FF2B5EF4-FFF2-40B4-BE49-F238E27FC236}">
                <a16:creationId xmlns:a16="http://schemas.microsoft.com/office/drawing/2014/main" id="{8DBDE722-3E97-408C-8708-208430B23550}"/>
              </a:ext>
            </a:extLst>
          </p:cNvPr>
          <p:cNvPicPr>
            <a:picLocks noChangeAspect="1"/>
          </p:cNvPicPr>
          <p:nvPr/>
        </p:nvPicPr>
        <p:blipFill rotWithShape="1">
          <a:blip r:embed="rId5"/>
          <a:srcRect l="33289" t="4968" r="32779" b="64263"/>
          <a:stretch/>
        </p:blipFill>
        <p:spPr>
          <a:xfrm>
            <a:off x="2178793" y="1055463"/>
            <a:ext cx="4015451" cy="2048179"/>
          </a:xfrm>
          <a:prstGeom prst="rect">
            <a:avLst/>
          </a:prstGeom>
        </p:spPr>
      </p:pic>
      <p:sp>
        <p:nvSpPr>
          <p:cNvPr id="11" name="TextBox 10">
            <a:extLst>
              <a:ext uri="{FF2B5EF4-FFF2-40B4-BE49-F238E27FC236}">
                <a16:creationId xmlns:a16="http://schemas.microsoft.com/office/drawing/2014/main" id="{CA36196E-8036-978F-4AA0-B5345FE67A3A}"/>
              </a:ext>
            </a:extLst>
          </p:cNvPr>
          <p:cNvSpPr txBox="1"/>
          <p:nvPr/>
        </p:nvSpPr>
        <p:spPr>
          <a:xfrm>
            <a:off x="6518360" y="2979791"/>
            <a:ext cx="1635656" cy="461665"/>
          </a:xfrm>
          <a:prstGeom prst="rect">
            <a:avLst/>
          </a:prstGeom>
          <a:noFill/>
          <a:ln w="12700">
            <a:solidFill>
              <a:srgbClr val="FF0000"/>
            </a:solidFill>
          </a:ln>
        </p:spPr>
        <p:txBody>
          <a:bodyPr wrap="square" rtlCol="0">
            <a:spAutoFit/>
          </a:bodyPr>
          <a:lstStyle/>
          <a:p>
            <a:pPr algn="ctr"/>
            <a:r>
              <a:rPr lang="ar-OM" sz="2400" dirty="0"/>
              <a:t>اسم المستخدم </a:t>
            </a:r>
            <a:endParaRPr lang="en-US" sz="2400" dirty="0"/>
          </a:p>
        </p:txBody>
      </p:sp>
      <p:cxnSp>
        <p:nvCxnSpPr>
          <p:cNvPr id="12" name="Straight Arrow Connector 11">
            <a:extLst>
              <a:ext uri="{FF2B5EF4-FFF2-40B4-BE49-F238E27FC236}">
                <a16:creationId xmlns:a16="http://schemas.microsoft.com/office/drawing/2014/main" id="{16EC7E16-3F75-D330-805C-80D01774C780}"/>
              </a:ext>
            </a:extLst>
          </p:cNvPr>
          <p:cNvCxnSpPr>
            <a:cxnSpLocks/>
          </p:cNvCxnSpPr>
          <p:nvPr/>
        </p:nvCxnSpPr>
        <p:spPr>
          <a:xfrm flipH="1" flipV="1">
            <a:off x="4455268" y="1893651"/>
            <a:ext cx="2094691" cy="11542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CB9727E-7FE4-9894-BDA1-648FB66BF48C}"/>
              </a:ext>
            </a:extLst>
          </p:cNvPr>
          <p:cNvCxnSpPr>
            <a:cxnSpLocks/>
          </p:cNvCxnSpPr>
          <p:nvPr/>
        </p:nvCxnSpPr>
        <p:spPr>
          <a:xfrm flipV="1">
            <a:off x="2178794" y="2120890"/>
            <a:ext cx="1258313" cy="5538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85BF2ED-EBD4-5513-3C73-0B12CBB907CC}"/>
              </a:ext>
            </a:extLst>
          </p:cNvPr>
          <p:cNvSpPr txBox="1"/>
          <p:nvPr/>
        </p:nvSpPr>
        <p:spPr>
          <a:xfrm>
            <a:off x="941803" y="2663573"/>
            <a:ext cx="1236991" cy="461665"/>
          </a:xfrm>
          <a:prstGeom prst="rect">
            <a:avLst/>
          </a:prstGeom>
          <a:noFill/>
          <a:ln w="12700">
            <a:solidFill>
              <a:srgbClr val="FF0000"/>
            </a:solidFill>
          </a:ln>
        </p:spPr>
        <p:txBody>
          <a:bodyPr wrap="square" rtlCol="0">
            <a:spAutoFit/>
          </a:bodyPr>
          <a:lstStyle/>
          <a:p>
            <a:pPr algn="ctr"/>
            <a:r>
              <a:rPr lang="ar-OM" sz="2400" dirty="0"/>
              <a:t>كلمة السر </a:t>
            </a:r>
            <a:endParaRPr lang="en-US" sz="2400" dirty="0"/>
          </a:p>
        </p:txBody>
      </p:sp>
      <p:sp>
        <p:nvSpPr>
          <p:cNvPr id="16" name="Google Shape;113;p18">
            <a:extLst>
              <a:ext uri="{FF2B5EF4-FFF2-40B4-BE49-F238E27FC236}">
                <a16:creationId xmlns:a16="http://schemas.microsoft.com/office/drawing/2014/main" id="{29B3628B-A2AD-5AB8-B936-46DFAB37361D}"/>
              </a:ext>
            </a:extLst>
          </p:cNvPr>
          <p:cNvSpPr txBox="1">
            <a:spLocks noGrp="1"/>
          </p:cNvSpPr>
          <p:nvPr>
            <p:ph type="title"/>
          </p:nvPr>
        </p:nvSpPr>
        <p:spPr>
          <a:xfrm>
            <a:off x="117284" y="92557"/>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pic>
        <p:nvPicPr>
          <p:cNvPr id="17" name="Content Placeholder 3">
            <a:extLst>
              <a:ext uri="{FF2B5EF4-FFF2-40B4-BE49-F238E27FC236}">
                <a16:creationId xmlns:a16="http://schemas.microsoft.com/office/drawing/2014/main" id="{98E20D19-53EB-788F-086D-4525998BD0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8795" y="3169401"/>
            <a:ext cx="4025659" cy="2368881"/>
          </a:xfrm>
          <a:prstGeom prst="rect">
            <a:avLst/>
          </a:prstGeom>
          <a:noFill/>
          <a:ln>
            <a:solidFill>
              <a:schemeClr val="tx1"/>
            </a:solidFill>
          </a:ln>
        </p:spPr>
      </p:pic>
    </p:spTree>
    <p:extLst>
      <p:ext uri="{BB962C8B-B14F-4D97-AF65-F5344CB8AC3E}">
        <p14:creationId xmlns:p14="http://schemas.microsoft.com/office/powerpoint/2010/main" val="57673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P spid="15"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sp>
        <p:nvSpPr>
          <p:cNvPr id="6" name="TextBox 5">
            <a:extLst>
              <a:ext uri="{FF2B5EF4-FFF2-40B4-BE49-F238E27FC236}">
                <a16:creationId xmlns:a16="http://schemas.microsoft.com/office/drawing/2014/main" id="{8E1BD1AA-9C31-A96D-BEF0-12EBA2AD7278}"/>
              </a:ext>
            </a:extLst>
          </p:cNvPr>
          <p:cNvSpPr txBox="1"/>
          <p:nvPr/>
        </p:nvSpPr>
        <p:spPr>
          <a:xfrm>
            <a:off x="2731808" y="1338462"/>
            <a:ext cx="6943240" cy="666786"/>
          </a:xfrm>
          <a:prstGeom prst="rect">
            <a:avLst/>
          </a:prstGeom>
          <a:noFill/>
        </p:spPr>
        <p:txBody>
          <a:bodyPr wrap="square" rtlCol="0">
            <a:spAutoFit/>
          </a:bodyPr>
          <a:lstStyle/>
          <a:p>
            <a:pPr algn="ctr"/>
            <a:r>
              <a:rPr lang="ar-OM" sz="3733" dirty="0"/>
              <a:t>واجهة المستخدم عند أختيار لغة الإنذار </a:t>
            </a:r>
            <a:endParaRPr lang="en-US" sz="3733" dirty="0"/>
          </a:p>
        </p:txBody>
      </p:sp>
      <p:pic>
        <p:nvPicPr>
          <p:cNvPr id="10" name="Picture 9">
            <a:extLst>
              <a:ext uri="{FF2B5EF4-FFF2-40B4-BE49-F238E27FC236}">
                <a16:creationId xmlns:a16="http://schemas.microsoft.com/office/drawing/2014/main" id="{893B18D3-CFF3-6DD8-7921-0D4AC464A8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566" y="1246113"/>
            <a:ext cx="11160868" cy="4153911"/>
          </a:xfrm>
          <a:prstGeom prst="rect">
            <a:avLst/>
          </a:prstGeom>
          <a:ln>
            <a:solidFill>
              <a:schemeClr val="tx1"/>
            </a:solidFill>
          </a:ln>
        </p:spPr>
      </p:pic>
      <p:sp>
        <p:nvSpPr>
          <p:cNvPr id="12" name="TextBox 11">
            <a:extLst>
              <a:ext uri="{FF2B5EF4-FFF2-40B4-BE49-F238E27FC236}">
                <a16:creationId xmlns:a16="http://schemas.microsoft.com/office/drawing/2014/main" id="{40C51D17-07C8-539A-AC40-9EEEBB84E383}"/>
              </a:ext>
            </a:extLst>
          </p:cNvPr>
          <p:cNvSpPr txBox="1"/>
          <p:nvPr/>
        </p:nvSpPr>
        <p:spPr>
          <a:xfrm>
            <a:off x="4421122" y="3734851"/>
            <a:ext cx="3073855" cy="830997"/>
          </a:xfrm>
          <a:prstGeom prst="rect">
            <a:avLst/>
          </a:prstGeom>
          <a:noFill/>
          <a:ln w="12700">
            <a:solidFill>
              <a:srgbClr val="FF0000"/>
            </a:solidFill>
          </a:ln>
        </p:spPr>
        <p:txBody>
          <a:bodyPr wrap="square" rtlCol="0">
            <a:spAutoFit/>
          </a:bodyPr>
          <a:lstStyle/>
          <a:p>
            <a:r>
              <a:rPr lang="ar-OM" sz="2400" dirty="0"/>
              <a:t>لإعداد الإنذار الرجاء الضغط هنا </a:t>
            </a:r>
            <a:endParaRPr lang="en-US" sz="2400" dirty="0"/>
          </a:p>
        </p:txBody>
      </p:sp>
      <p:cxnSp>
        <p:nvCxnSpPr>
          <p:cNvPr id="13" name="Straight Arrow Connector 12">
            <a:extLst>
              <a:ext uri="{FF2B5EF4-FFF2-40B4-BE49-F238E27FC236}">
                <a16:creationId xmlns:a16="http://schemas.microsoft.com/office/drawing/2014/main" id="{C80C20E0-1E12-1083-DEB4-4CA3A67190F3}"/>
              </a:ext>
            </a:extLst>
          </p:cNvPr>
          <p:cNvCxnSpPr>
            <a:cxnSpLocks/>
            <a:stCxn id="12" idx="1"/>
          </p:cNvCxnSpPr>
          <p:nvPr/>
        </p:nvCxnSpPr>
        <p:spPr>
          <a:xfrm flipH="1" flipV="1">
            <a:off x="3589421" y="3940332"/>
            <a:ext cx="831701" cy="210018"/>
          </a:xfrm>
          <a:prstGeom prst="straightConnector1">
            <a:avLst/>
          </a:prstGeom>
          <a:ln w="76200">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5" name="Google Shape;113;p18">
            <a:extLst>
              <a:ext uri="{FF2B5EF4-FFF2-40B4-BE49-F238E27FC236}">
                <a16:creationId xmlns:a16="http://schemas.microsoft.com/office/drawing/2014/main" id="{67CA0EEE-C7B7-F969-DB0C-3C0783B5038F}"/>
              </a:ext>
            </a:extLst>
          </p:cNvPr>
          <p:cNvSpPr txBox="1">
            <a:spLocks noGrp="1"/>
          </p:cNvSpPr>
          <p:nvPr>
            <p:ph type="title"/>
          </p:nvPr>
        </p:nvSpPr>
        <p:spPr>
          <a:xfrm>
            <a:off x="415600" y="65088"/>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1203603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graphicFrame>
        <p:nvGraphicFramePr>
          <p:cNvPr id="6" name="Table 5">
            <a:extLst>
              <a:ext uri="{FF2B5EF4-FFF2-40B4-BE49-F238E27FC236}">
                <a16:creationId xmlns:a16="http://schemas.microsoft.com/office/drawing/2014/main" id="{52951B58-BD43-79D0-6980-2D46529AA78C}"/>
              </a:ext>
            </a:extLst>
          </p:cNvPr>
          <p:cNvGraphicFramePr>
            <a:graphicFrameLocks noGrp="1"/>
          </p:cNvGraphicFramePr>
          <p:nvPr>
            <p:extLst/>
          </p:nvPr>
        </p:nvGraphicFramePr>
        <p:xfrm>
          <a:off x="642026" y="849827"/>
          <a:ext cx="11011710" cy="6339840"/>
        </p:xfrm>
        <a:graphic>
          <a:graphicData uri="http://schemas.openxmlformats.org/drawingml/2006/table">
            <a:tbl>
              <a:tblPr firstRow="1" bandRow="1">
                <a:tableStyleId>{5C22544A-7EE6-4342-B048-85BDC9FD1C3A}</a:tableStyleId>
              </a:tblPr>
              <a:tblGrid>
                <a:gridCol w="7594281">
                  <a:extLst>
                    <a:ext uri="{9D8B030D-6E8A-4147-A177-3AD203B41FA5}">
                      <a16:colId xmlns:a16="http://schemas.microsoft.com/office/drawing/2014/main" val="1097997549"/>
                    </a:ext>
                  </a:extLst>
                </a:gridCol>
                <a:gridCol w="3417429">
                  <a:extLst>
                    <a:ext uri="{9D8B030D-6E8A-4147-A177-3AD203B41FA5}">
                      <a16:colId xmlns:a16="http://schemas.microsoft.com/office/drawing/2014/main" val="414557415"/>
                    </a:ext>
                  </a:extLst>
                </a:gridCol>
              </a:tblGrid>
              <a:tr h="6339840">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1"/>
                      <a:r>
                        <a:rPr lang="ar-OM" sz="2400" dirty="0">
                          <a:solidFill>
                            <a:schemeClr val="tx1"/>
                          </a:solidFill>
                        </a:rPr>
                        <a:t>في هذه الصفحة، يمكن لمعد الإنذار تعديل أي انذار سابق، سواء تم نشره أو تم حفظه كمسودة. </a:t>
                      </a:r>
                    </a:p>
                    <a:p>
                      <a:pPr algn="r" rtl="1"/>
                      <a:endParaRPr lang="ar-OM" sz="2400" dirty="0">
                        <a:solidFill>
                          <a:schemeClr val="tx1"/>
                        </a:solidFill>
                      </a:endParaRPr>
                    </a:p>
                    <a:p>
                      <a:pPr algn="r" rtl="1"/>
                      <a:r>
                        <a:rPr lang="ar-OM" sz="2400" dirty="0">
                          <a:solidFill>
                            <a:schemeClr val="tx1"/>
                          </a:solidFill>
                        </a:rPr>
                        <a:t>يمكن للمستخدم الأطلاع على توايخ وعناوين أحدث الإنذارات الصادرة من المؤسسة. </a:t>
                      </a:r>
                    </a:p>
                    <a:p>
                      <a:pPr algn="r" rtl="1"/>
                      <a:endParaRPr lang="ar-OM" sz="2400" dirty="0">
                        <a:solidFill>
                          <a:schemeClr val="tx1"/>
                        </a:solidFill>
                      </a:endParaRPr>
                    </a:p>
                    <a:p>
                      <a:pPr algn="r" rtl="1"/>
                      <a:endParaRPr lang="ar-OM" sz="2400" dirty="0">
                        <a:solidFill>
                          <a:schemeClr val="tx1"/>
                        </a:solidFill>
                      </a:endParaRPr>
                    </a:p>
                    <a:p>
                      <a:pPr algn="r" rtl="1"/>
                      <a:r>
                        <a:rPr lang="ar-OM" sz="2400" dirty="0">
                          <a:solidFill>
                            <a:schemeClr val="tx1"/>
                          </a:solidFill>
                        </a:rPr>
                        <a:t>يمكن للمستخدم تحرير الإنذار السابق والتعديل عليه عن طريق وضع الفأرة على المربع الرمادي.  </a:t>
                      </a:r>
                    </a:p>
                    <a:p>
                      <a:pPr algn="r" rtl="1"/>
                      <a:endParaRPr lang="ar-OM" sz="2400" dirty="0">
                        <a:solidFill>
                          <a:schemeClr val="tx1"/>
                        </a:solidFill>
                      </a:endParaRPr>
                    </a:p>
                    <a:p>
                      <a:pPr algn="r" rtl="1"/>
                      <a:endParaRPr lang="ar-OM" sz="2400" dirty="0">
                        <a:solidFill>
                          <a:schemeClr val="tx1"/>
                        </a:solidFill>
                      </a:endParaRPr>
                    </a:p>
                    <a:p>
                      <a:pPr algn="r" rtl="1"/>
                      <a:endParaRPr lang="en-US" sz="24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2339580"/>
                  </a:ext>
                </a:extLst>
              </a:tr>
            </a:tbl>
          </a:graphicData>
        </a:graphic>
      </p:graphicFrame>
      <p:pic>
        <p:nvPicPr>
          <p:cNvPr id="10" name="Picture 9">
            <a:extLst>
              <a:ext uri="{FF2B5EF4-FFF2-40B4-BE49-F238E27FC236}">
                <a16:creationId xmlns:a16="http://schemas.microsoft.com/office/drawing/2014/main" id="{E4DAC728-03A7-F499-B71C-2E70F5E2268F}"/>
              </a:ext>
            </a:extLst>
          </p:cNvPr>
          <p:cNvPicPr>
            <a:picLocks noChangeAspect="1"/>
          </p:cNvPicPr>
          <p:nvPr/>
        </p:nvPicPr>
        <p:blipFill rotWithShape="1">
          <a:blip r:embed="rId5"/>
          <a:srcRect l="5127" t="16804" r="30948" b="6982"/>
          <a:stretch/>
        </p:blipFill>
        <p:spPr>
          <a:xfrm>
            <a:off x="957308" y="949849"/>
            <a:ext cx="6779425" cy="4546572"/>
          </a:xfrm>
          <a:prstGeom prst="rect">
            <a:avLst/>
          </a:prstGeom>
          <a:ln>
            <a:solidFill>
              <a:schemeClr val="tx1"/>
            </a:solidFill>
          </a:ln>
        </p:spPr>
      </p:pic>
      <p:sp>
        <p:nvSpPr>
          <p:cNvPr id="11" name="Google Shape;113;p18">
            <a:extLst>
              <a:ext uri="{FF2B5EF4-FFF2-40B4-BE49-F238E27FC236}">
                <a16:creationId xmlns:a16="http://schemas.microsoft.com/office/drawing/2014/main" id="{781A07C8-1A46-25FE-2177-7233F9A1E32C}"/>
              </a:ext>
            </a:extLst>
          </p:cNvPr>
          <p:cNvSpPr txBox="1">
            <a:spLocks noGrp="1"/>
          </p:cNvSpPr>
          <p:nvPr>
            <p:ph type="title"/>
          </p:nvPr>
        </p:nvSpPr>
        <p:spPr>
          <a:xfrm>
            <a:off x="415600" y="65088"/>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4181754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51229"/>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graphicFrame>
        <p:nvGraphicFramePr>
          <p:cNvPr id="8" name="Table 7">
            <a:extLst>
              <a:ext uri="{FF2B5EF4-FFF2-40B4-BE49-F238E27FC236}">
                <a16:creationId xmlns:a16="http://schemas.microsoft.com/office/drawing/2014/main" id="{A461E6CD-C55A-BBA5-A0D4-277FAB93DCDE}"/>
              </a:ext>
            </a:extLst>
          </p:cNvPr>
          <p:cNvGraphicFramePr>
            <a:graphicFrameLocks noGrp="1"/>
          </p:cNvGraphicFramePr>
          <p:nvPr>
            <p:extLst>
              <p:ext uri="{D42A27DB-BD31-4B8C-83A1-F6EECF244321}">
                <p14:modId xmlns:p14="http://schemas.microsoft.com/office/powerpoint/2010/main" val="3102573456"/>
              </p:ext>
            </p:extLst>
          </p:nvPr>
        </p:nvGraphicFramePr>
        <p:xfrm>
          <a:off x="246435" y="950173"/>
          <a:ext cx="11554657" cy="4696772"/>
        </p:xfrm>
        <a:graphic>
          <a:graphicData uri="http://schemas.openxmlformats.org/drawingml/2006/table">
            <a:tbl>
              <a:tblPr firstRow="1" bandRow="1">
                <a:tableStyleId>{5C22544A-7EE6-4342-B048-85BDC9FD1C3A}</a:tableStyleId>
              </a:tblPr>
              <a:tblGrid>
                <a:gridCol w="6611564">
                  <a:extLst>
                    <a:ext uri="{9D8B030D-6E8A-4147-A177-3AD203B41FA5}">
                      <a16:colId xmlns:a16="http://schemas.microsoft.com/office/drawing/2014/main" val="1097997549"/>
                    </a:ext>
                  </a:extLst>
                </a:gridCol>
                <a:gridCol w="4943093">
                  <a:extLst>
                    <a:ext uri="{9D8B030D-6E8A-4147-A177-3AD203B41FA5}">
                      <a16:colId xmlns:a16="http://schemas.microsoft.com/office/drawing/2014/main" val="414557415"/>
                    </a:ext>
                  </a:extLst>
                </a:gridCol>
              </a:tblGrid>
              <a:tr h="4696772">
                <a:tc>
                  <a:txBody>
                    <a:bodyPr/>
                    <a:lstStyle/>
                    <a:p>
                      <a:endParaRPr lang="en-US" sz="2400" dirty="0"/>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1"/>
                      <a:r>
                        <a:rPr lang="ar-OM" sz="2000" dirty="0">
                          <a:solidFill>
                            <a:schemeClr val="tx1"/>
                          </a:solidFill>
                        </a:rPr>
                        <a:t>في صفحة الإنذار هذه، يمكن للمستخدم أختيار تفاصيل الإنذار من الخيارات المتاحه</a:t>
                      </a:r>
                      <a:r>
                        <a:rPr lang="en-US" sz="2000" dirty="0">
                          <a:solidFill>
                            <a:schemeClr val="tx1"/>
                          </a:solidFill>
                        </a:rPr>
                        <a:t>.</a:t>
                      </a:r>
                      <a:r>
                        <a:rPr lang="ar-OM" sz="2000" dirty="0">
                          <a:solidFill>
                            <a:schemeClr val="tx1"/>
                          </a:solidFill>
                        </a:rPr>
                        <a:t> يمكن للمستخدم أن يحدد وقت إظهار الإنذار على صيغة </a:t>
                      </a:r>
                      <a:r>
                        <a:rPr lang="en-US" sz="2000" dirty="0">
                          <a:solidFill>
                            <a:schemeClr val="tx1"/>
                          </a:solidFill>
                        </a:rPr>
                        <a:t>XML</a:t>
                      </a:r>
                      <a:r>
                        <a:rPr lang="ar-OM" sz="2000" dirty="0">
                          <a:solidFill>
                            <a:schemeClr val="tx1"/>
                          </a:solidFill>
                        </a:rPr>
                        <a:t>. </a:t>
                      </a:r>
                    </a:p>
                    <a:p>
                      <a:pPr algn="r" rtl="1"/>
                      <a:endParaRPr lang="ar-OM" sz="2000" dirty="0">
                        <a:solidFill>
                          <a:schemeClr val="tx1"/>
                        </a:solidFill>
                      </a:endParaRPr>
                    </a:p>
                    <a:p>
                      <a:pPr algn="r" rtl="1"/>
                      <a:r>
                        <a:rPr lang="ar-OM" sz="2000" dirty="0">
                          <a:solidFill>
                            <a:schemeClr val="tx1"/>
                          </a:solidFill>
                        </a:rPr>
                        <a:t>يمكن للمستخدم اختيار النص</a:t>
                      </a:r>
                      <a:r>
                        <a:rPr lang="en-US" sz="2000" dirty="0">
                          <a:solidFill>
                            <a:schemeClr val="tx1"/>
                          </a:solidFill>
                        </a:rPr>
                        <a:t> </a:t>
                      </a:r>
                      <a:r>
                        <a:rPr lang="ar-OM" sz="2000" dirty="0">
                          <a:solidFill>
                            <a:schemeClr val="tx1"/>
                          </a:solidFill>
                        </a:rPr>
                        <a:t>المناسب للحقول التاليه :</a:t>
                      </a:r>
                    </a:p>
                    <a:p>
                      <a:pPr algn="r" rtl="1"/>
                      <a:r>
                        <a:rPr lang="ar-OM" sz="2000" dirty="0">
                          <a:solidFill>
                            <a:schemeClr val="tx1"/>
                          </a:solidFill>
                        </a:rPr>
                        <a:t> العنوان </a:t>
                      </a:r>
                    </a:p>
                    <a:p>
                      <a:pPr algn="r" rtl="1"/>
                      <a:r>
                        <a:rPr lang="ar-OM" sz="2000" dirty="0">
                          <a:solidFill>
                            <a:schemeClr val="tx1"/>
                          </a:solidFill>
                        </a:rPr>
                        <a:t>وصف الحالة</a:t>
                      </a:r>
                    </a:p>
                    <a:p>
                      <a:pPr algn="r" rtl="1"/>
                      <a:r>
                        <a:rPr lang="ar-OM" sz="2000" dirty="0">
                          <a:solidFill>
                            <a:schemeClr val="tx1"/>
                          </a:solidFill>
                        </a:rPr>
                        <a:t>التعلميات</a:t>
                      </a:r>
                    </a:p>
                    <a:p>
                      <a:pPr algn="r" rtl="1"/>
                      <a:endParaRPr lang="ar-OM" sz="2000" dirty="0">
                        <a:solidFill>
                          <a:schemeClr val="tx1"/>
                        </a:solidFill>
                      </a:endParaRPr>
                    </a:p>
                    <a:p>
                      <a:pPr algn="r" rtl="1"/>
                      <a:r>
                        <a:rPr lang="ar-OM" sz="2000" dirty="0">
                          <a:solidFill>
                            <a:schemeClr val="tx1"/>
                          </a:solidFill>
                        </a:rPr>
                        <a:t>يمكن أستخدام أدوات الخريطة الدائرة أو المضلع لتحديد منطقة الإنذار. </a:t>
                      </a:r>
                    </a:p>
                    <a:p>
                      <a:pPr algn="r" rtl="1"/>
                      <a:endParaRPr lang="en-US" sz="2400" dirty="0">
                        <a:solidFill>
                          <a:schemeClr val="tx1"/>
                        </a:solidFill>
                      </a:endParaRP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2339580"/>
                  </a:ext>
                </a:extLst>
              </a:tr>
            </a:tbl>
          </a:graphicData>
        </a:graphic>
      </p:graphicFrame>
      <p:pic>
        <p:nvPicPr>
          <p:cNvPr id="12" name="Picture 11">
            <a:extLst>
              <a:ext uri="{FF2B5EF4-FFF2-40B4-BE49-F238E27FC236}">
                <a16:creationId xmlns:a16="http://schemas.microsoft.com/office/drawing/2014/main" id="{279C25C0-F20B-29FA-A768-4919E71236A4}"/>
              </a:ext>
            </a:extLst>
          </p:cNvPr>
          <p:cNvPicPr>
            <a:picLocks noChangeAspect="1"/>
          </p:cNvPicPr>
          <p:nvPr/>
        </p:nvPicPr>
        <p:blipFill rotWithShape="1">
          <a:blip r:embed="rId5"/>
          <a:srcRect t="4406" r="78961" b="10524"/>
          <a:stretch/>
        </p:blipFill>
        <p:spPr>
          <a:xfrm>
            <a:off x="2653260" y="996225"/>
            <a:ext cx="3062894" cy="4617177"/>
          </a:xfrm>
          <a:prstGeom prst="rect">
            <a:avLst/>
          </a:prstGeom>
          <a:ln>
            <a:solidFill>
              <a:schemeClr val="bg2">
                <a:lumMod val="10000"/>
              </a:schemeClr>
            </a:solidFill>
          </a:ln>
        </p:spPr>
      </p:pic>
      <p:sp>
        <p:nvSpPr>
          <p:cNvPr id="13" name="Google Shape;113;p18">
            <a:extLst>
              <a:ext uri="{FF2B5EF4-FFF2-40B4-BE49-F238E27FC236}">
                <a16:creationId xmlns:a16="http://schemas.microsoft.com/office/drawing/2014/main" id="{7285F9C0-B4D8-BB5B-3F71-4C7C50354183}"/>
              </a:ext>
            </a:extLst>
          </p:cNvPr>
          <p:cNvSpPr txBox="1">
            <a:spLocks noGrp="1"/>
          </p:cNvSpPr>
          <p:nvPr>
            <p:ph type="title"/>
          </p:nvPr>
        </p:nvSpPr>
        <p:spPr>
          <a:xfrm>
            <a:off x="440292" y="0"/>
            <a:ext cx="11360800" cy="891941"/>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1811080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pSp>
        <p:nvGrpSpPr>
          <p:cNvPr id="2" name="Google Shape;68;p13">
            <a:extLst>
              <a:ext uri="{FF2B5EF4-FFF2-40B4-BE49-F238E27FC236}">
                <a16:creationId xmlns:a16="http://schemas.microsoft.com/office/drawing/2014/main" id="{BEAB208D-0606-552C-7B2C-BA158F29890E}"/>
              </a:ext>
            </a:extLst>
          </p:cNvPr>
          <p:cNvGrpSpPr/>
          <p:nvPr/>
        </p:nvGrpSpPr>
        <p:grpSpPr>
          <a:xfrm>
            <a:off x="1407434" y="5744564"/>
            <a:ext cx="9377133" cy="694939"/>
            <a:chOff x="286300" y="0"/>
            <a:chExt cx="8572397" cy="913701"/>
          </a:xfrm>
        </p:grpSpPr>
        <p:pic>
          <p:nvPicPr>
            <p:cNvPr id="3" name="Google Shape;69;p13">
              <a:extLst>
                <a:ext uri="{FF2B5EF4-FFF2-40B4-BE49-F238E27FC236}">
                  <a16:creationId xmlns:a16="http://schemas.microsoft.com/office/drawing/2014/main" id="{6E73770E-6F0E-2EB7-F540-5EF92CB6A93E}"/>
                </a:ext>
              </a:extLst>
            </p:cNvPr>
            <p:cNvPicPr preferRelativeResize="0"/>
            <p:nvPr/>
          </p:nvPicPr>
          <p:blipFill>
            <a:blip r:embed="rId3">
              <a:alphaModFix/>
            </a:blip>
            <a:stretch>
              <a:fillRect/>
            </a:stretch>
          </p:blipFill>
          <p:spPr>
            <a:xfrm>
              <a:off x="4225250" y="0"/>
              <a:ext cx="694501" cy="913701"/>
            </a:xfrm>
            <a:prstGeom prst="rect">
              <a:avLst/>
            </a:prstGeom>
            <a:noFill/>
            <a:ln>
              <a:noFill/>
            </a:ln>
          </p:spPr>
        </p:pic>
        <p:pic>
          <p:nvPicPr>
            <p:cNvPr id="4" name="Google Shape;70;p13">
              <a:extLst>
                <a:ext uri="{FF2B5EF4-FFF2-40B4-BE49-F238E27FC236}">
                  <a16:creationId xmlns:a16="http://schemas.microsoft.com/office/drawing/2014/main" id="{B1B94DC1-D5C1-FF28-67E3-07CEB19C0891}"/>
                </a:ext>
              </a:extLst>
            </p:cNvPr>
            <p:cNvPicPr preferRelativeResize="0"/>
            <p:nvPr/>
          </p:nvPicPr>
          <p:blipFill>
            <a:blip r:embed="rId4">
              <a:alphaModFix/>
            </a:blip>
            <a:stretch>
              <a:fillRect/>
            </a:stretch>
          </p:blipFill>
          <p:spPr>
            <a:xfrm>
              <a:off x="286300" y="60550"/>
              <a:ext cx="8572397" cy="792600"/>
            </a:xfrm>
            <a:prstGeom prst="rect">
              <a:avLst/>
            </a:prstGeom>
            <a:noFill/>
            <a:ln>
              <a:noFill/>
            </a:ln>
          </p:spPr>
        </p:pic>
      </p:grpSp>
      <p:pic>
        <p:nvPicPr>
          <p:cNvPr id="6" name="Picture 5">
            <a:extLst>
              <a:ext uri="{FF2B5EF4-FFF2-40B4-BE49-F238E27FC236}">
                <a16:creationId xmlns:a16="http://schemas.microsoft.com/office/drawing/2014/main" id="{D186A42F-590C-EB1B-D532-3DC1D6A36D80}"/>
              </a:ext>
            </a:extLst>
          </p:cNvPr>
          <p:cNvPicPr>
            <a:picLocks noChangeAspect="1"/>
          </p:cNvPicPr>
          <p:nvPr/>
        </p:nvPicPr>
        <p:blipFill rotWithShape="1">
          <a:blip r:embed="rId5"/>
          <a:srcRect l="-476" t="4921" r="64803" b="35222"/>
          <a:stretch/>
        </p:blipFill>
        <p:spPr>
          <a:xfrm>
            <a:off x="3007309" y="758469"/>
            <a:ext cx="5237281" cy="4886519"/>
          </a:xfrm>
          <a:prstGeom prst="rect">
            <a:avLst/>
          </a:prstGeom>
          <a:ln>
            <a:solidFill>
              <a:schemeClr val="tx1"/>
            </a:solidFill>
          </a:ln>
        </p:spPr>
      </p:pic>
      <p:cxnSp>
        <p:nvCxnSpPr>
          <p:cNvPr id="9" name="Straight Arrow Connector 8">
            <a:extLst>
              <a:ext uri="{FF2B5EF4-FFF2-40B4-BE49-F238E27FC236}">
                <a16:creationId xmlns:a16="http://schemas.microsoft.com/office/drawing/2014/main" id="{6DDC5502-AF6F-9ABC-B1AB-E9F6E9CEEFCF}"/>
              </a:ext>
            </a:extLst>
          </p:cNvPr>
          <p:cNvCxnSpPr>
            <a:cxnSpLocks/>
          </p:cNvCxnSpPr>
          <p:nvPr/>
        </p:nvCxnSpPr>
        <p:spPr>
          <a:xfrm flipV="1">
            <a:off x="2368446" y="1424067"/>
            <a:ext cx="2343332" cy="16641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D87BAE3-C1DC-713C-3AC9-6D9D2643BE50}"/>
              </a:ext>
            </a:extLst>
          </p:cNvPr>
          <p:cNvSpPr txBox="1"/>
          <p:nvPr/>
        </p:nvSpPr>
        <p:spPr>
          <a:xfrm>
            <a:off x="1253264" y="3088249"/>
            <a:ext cx="1695792" cy="461665"/>
          </a:xfrm>
          <a:prstGeom prst="rect">
            <a:avLst/>
          </a:prstGeom>
          <a:noFill/>
          <a:ln w="12700">
            <a:solidFill>
              <a:srgbClr val="FF0000"/>
            </a:solidFill>
          </a:ln>
        </p:spPr>
        <p:txBody>
          <a:bodyPr wrap="square" rtlCol="0">
            <a:spAutoFit/>
          </a:bodyPr>
          <a:lstStyle/>
          <a:p>
            <a:pPr algn="ctr"/>
            <a:r>
              <a:rPr lang="ar-OM" sz="2400" dirty="0"/>
              <a:t>ايميل المرسل </a:t>
            </a:r>
            <a:endParaRPr lang="en-US" sz="2400" dirty="0"/>
          </a:p>
        </p:txBody>
      </p:sp>
      <p:sp>
        <p:nvSpPr>
          <p:cNvPr id="13" name="TextBox 12">
            <a:extLst>
              <a:ext uri="{FF2B5EF4-FFF2-40B4-BE49-F238E27FC236}">
                <a16:creationId xmlns:a16="http://schemas.microsoft.com/office/drawing/2014/main" id="{34B77BB6-BF2D-D803-3AB7-E4B453B11850}"/>
              </a:ext>
            </a:extLst>
          </p:cNvPr>
          <p:cNvSpPr txBox="1"/>
          <p:nvPr/>
        </p:nvSpPr>
        <p:spPr>
          <a:xfrm>
            <a:off x="8605736" y="3787115"/>
            <a:ext cx="2820008" cy="830997"/>
          </a:xfrm>
          <a:prstGeom prst="rect">
            <a:avLst/>
          </a:prstGeom>
          <a:noFill/>
          <a:ln w="12700">
            <a:solidFill>
              <a:srgbClr val="FF0000"/>
            </a:solidFill>
          </a:ln>
        </p:spPr>
        <p:txBody>
          <a:bodyPr wrap="square" rtlCol="0">
            <a:spAutoFit/>
          </a:bodyPr>
          <a:lstStyle/>
          <a:p>
            <a:pPr algn="ctr"/>
            <a:r>
              <a:rPr lang="ar-OM" sz="2400" dirty="0"/>
              <a:t>سيتم تحديث هذه الخانات تلقائيا </a:t>
            </a:r>
            <a:endParaRPr lang="en-US" sz="2400" dirty="0"/>
          </a:p>
        </p:txBody>
      </p:sp>
      <p:cxnSp>
        <p:nvCxnSpPr>
          <p:cNvPr id="14" name="Straight Arrow Connector 13">
            <a:extLst>
              <a:ext uri="{FF2B5EF4-FFF2-40B4-BE49-F238E27FC236}">
                <a16:creationId xmlns:a16="http://schemas.microsoft.com/office/drawing/2014/main" id="{FD8BFEC1-AD2E-19C7-68FC-68610CBEAD69}"/>
              </a:ext>
            </a:extLst>
          </p:cNvPr>
          <p:cNvCxnSpPr>
            <a:cxnSpLocks/>
          </p:cNvCxnSpPr>
          <p:nvPr/>
        </p:nvCxnSpPr>
        <p:spPr>
          <a:xfrm flipH="1" flipV="1">
            <a:off x="7899816" y="1248447"/>
            <a:ext cx="2243809" cy="25453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8F057F7-00A1-5E50-63FB-8E4FDDC16C81}"/>
              </a:ext>
            </a:extLst>
          </p:cNvPr>
          <p:cNvCxnSpPr>
            <a:cxnSpLocks/>
          </p:cNvCxnSpPr>
          <p:nvPr/>
        </p:nvCxnSpPr>
        <p:spPr>
          <a:xfrm flipH="1" flipV="1">
            <a:off x="7219180" y="1424066"/>
            <a:ext cx="2845706" cy="22634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Google Shape;113;p18">
            <a:extLst>
              <a:ext uri="{FF2B5EF4-FFF2-40B4-BE49-F238E27FC236}">
                <a16:creationId xmlns:a16="http://schemas.microsoft.com/office/drawing/2014/main" id="{E113A03F-0912-9786-9322-ABA5E9344903}"/>
              </a:ext>
            </a:extLst>
          </p:cNvPr>
          <p:cNvSpPr txBox="1">
            <a:spLocks noGrp="1"/>
          </p:cNvSpPr>
          <p:nvPr>
            <p:ph type="title"/>
          </p:nvPr>
        </p:nvSpPr>
        <p:spPr>
          <a:xfrm>
            <a:off x="499907" y="44631"/>
            <a:ext cx="11360800" cy="943200"/>
          </a:xfrm>
          <a:prstGeom prst="rect">
            <a:avLst/>
          </a:prstGeom>
        </p:spPr>
        <p:txBody>
          <a:bodyPr spcFirstLastPara="1" vert="horz" wrap="square" lIns="121900" tIns="121900" rIns="121900" bIns="121900" rtlCol="0" anchor="t" anchorCtr="0">
            <a:normAutofit/>
          </a:bodyPr>
          <a:lstStyle/>
          <a:p>
            <a:pPr algn="r"/>
            <a:r>
              <a:rPr lang="ar-OM" dirty="0">
                <a:solidFill>
                  <a:srgbClr val="75BDA7"/>
                </a:solidFill>
                <a:latin typeface="Arabic Typesetting" panose="03020402040406030203" pitchFamily="66" charset="-78"/>
                <a:cs typeface="Arabic Typesetting" panose="03020402040406030203" pitchFamily="66" charset="-78"/>
              </a:rPr>
              <a:t> طريقة إصدار الإنذار </a:t>
            </a:r>
          </a:p>
        </p:txBody>
      </p:sp>
    </p:spTree>
    <p:extLst>
      <p:ext uri="{BB962C8B-B14F-4D97-AF65-F5344CB8AC3E}">
        <p14:creationId xmlns:p14="http://schemas.microsoft.com/office/powerpoint/2010/main" val="2100449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{A519A0D6-40BC-A742-A462-9A7A960844EA}tf16401378</Template>
  <TotalTime>18</TotalTime>
  <Words>537</Words>
  <Application>Microsoft Macintosh PowerPoint</Application>
  <PresentationFormat>Widescreen</PresentationFormat>
  <Paragraphs>97</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Arabic Typesetting</vt:lpstr>
      <vt:lpstr>Arial</vt:lpstr>
      <vt:lpstr>Calibri</vt:lpstr>
      <vt:lpstr>Calibri Light</vt:lpstr>
      <vt:lpstr>Times New Roman</vt:lpstr>
      <vt:lpstr>Verdana</vt:lpstr>
      <vt:lpstr>Office Theme</vt:lpstr>
      <vt:lpstr>بروتوكول الإنذار الموحد</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lpstr> طريقة إصدار الإنذار </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بروتوكول الإنذار الموحد</dc:title>
  <dc:creator>m.alquraini@met.gov.om</dc:creator>
  <cp:lastModifiedBy>Microsoft Office User</cp:lastModifiedBy>
  <cp:revision>2</cp:revision>
  <dcterms:created xsi:type="dcterms:W3CDTF">2022-09-13T03:04:33Z</dcterms:created>
  <dcterms:modified xsi:type="dcterms:W3CDTF">2022-09-13T03:22:41Z</dcterms:modified>
</cp:coreProperties>
</file>