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412" r:id="rId7"/>
    <p:sldId id="423" r:id="rId8"/>
    <p:sldId id="414" r:id="rId9"/>
    <p:sldId id="428" r:id="rId10"/>
    <p:sldId id="422" r:id="rId11"/>
    <p:sldId id="413" r:id="rId12"/>
    <p:sldId id="415" r:id="rId13"/>
    <p:sldId id="425" r:id="rId14"/>
    <p:sldId id="416" r:id="rId15"/>
    <p:sldId id="431" r:id="rId16"/>
    <p:sldId id="417" r:id="rId17"/>
    <p:sldId id="429" r:id="rId18"/>
    <p:sldId id="430" r:id="rId19"/>
    <p:sldId id="426" r:id="rId20"/>
    <p:sldId id="418" r:id="rId21"/>
    <p:sldId id="427" r:id="rId22"/>
    <p:sldId id="419" r:id="rId23"/>
    <p:sldId id="262" r:id="rId2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PT Sans Narrow" panose="020B060402020202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2" y="129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27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5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1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83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400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069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52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69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280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17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19c0257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619c0257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781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37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19c02578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19c02578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5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4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40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14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6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64E79-3A43-4C22-B479-4567ACAF6FB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724391" y="1733295"/>
            <a:ext cx="7890468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Numerical Weather Prediction (</a:t>
            </a:r>
            <a:r>
              <a:rPr lang="en-US" sz="3600" dirty="0">
                <a:solidFill>
                  <a:srgbClr val="FF0000"/>
                </a:solidFill>
              </a:rPr>
              <a:t>NWP)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50" y="2961545"/>
            <a:ext cx="487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/>
              <a:t>Marine Meteorological Course for Royal Oman Navy</a:t>
            </a:r>
            <a:endParaRPr sz="1500" u="sng"/>
          </a:p>
        </p:txBody>
      </p:sp>
      <p:grpSp>
        <p:nvGrpSpPr>
          <p:cNvPr id="68" name="Google Shape;68;p13"/>
          <p:cNvGrpSpPr/>
          <p:nvPr/>
        </p:nvGrpSpPr>
        <p:grpSpPr>
          <a:xfrm>
            <a:off x="309987" y="112450"/>
            <a:ext cx="8524026" cy="688800"/>
            <a:chOff x="286300" y="0"/>
            <a:chExt cx="8572397" cy="913701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/>
          <p:nvPr/>
        </p:nvSpPr>
        <p:spPr>
          <a:xfrm>
            <a:off x="1561175" y="4209600"/>
            <a:ext cx="621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Content creator: Khalifa Al Sudairi	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Lecturer: Khalifa Al Sudairi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5">
            <a:alphaModFix amt="87000"/>
          </a:blip>
          <a:stretch>
            <a:fillRect/>
          </a:stretch>
        </p:blipFill>
        <p:spPr>
          <a:xfrm>
            <a:off x="6722900" y="3358375"/>
            <a:ext cx="1725994" cy="16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800" dirty="0"/>
              <a:t>NWP grids and resolution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7524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Subject 2: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NWP consists in :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sz="1800" dirty="0"/>
              <a:t>Subdividing a chosen geographic 3D area in thousands (or millions) of little cubes</a:t>
            </a:r>
            <a:r>
              <a:rPr lang="en-US" sz="2000" b="1" dirty="0"/>
              <a:t>.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6C170B-412E-680B-C110-4DD3B9EA6C6C}"/>
              </a:ext>
            </a:extLst>
          </p:cNvPr>
          <p:cNvGrpSpPr>
            <a:grpSpLocks/>
          </p:cNvGrpSpPr>
          <p:nvPr/>
        </p:nvGrpSpPr>
        <p:grpSpPr bwMode="auto">
          <a:xfrm>
            <a:off x="6222669" y="1793173"/>
            <a:ext cx="2714501" cy="2549789"/>
            <a:chOff x="3854" y="2865"/>
            <a:chExt cx="5281" cy="48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220EF1-86AD-0CDF-7A8E-233B8300C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4" y="2865"/>
              <a:ext cx="5281" cy="4811"/>
              <a:chOff x="3854" y="2865"/>
              <a:chExt cx="5281" cy="4811"/>
            </a:xfrm>
          </p:grpSpPr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C795F1A7-41EB-301E-079B-3B0A1EAFF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0" y="2865"/>
                <a:ext cx="4455" cy="4003"/>
                <a:chOff x="2760" y="3810"/>
                <a:chExt cx="4455" cy="4003"/>
              </a:xfrm>
            </p:grpSpPr>
            <p:grpSp>
              <p:nvGrpSpPr>
                <p:cNvPr id="130" name="Group 7">
                  <a:extLst>
                    <a:ext uri="{FF2B5EF4-FFF2-40B4-BE49-F238E27FC236}">
                      <a16:creationId xmlns:a16="http://schemas.microsoft.com/office/drawing/2014/main" id="{15C24A78-C7ED-B17F-7F02-BC6B9A1511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79" name="AutoShape 8">
                    <a:extLst>
                      <a:ext uri="{FF2B5EF4-FFF2-40B4-BE49-F238E27FC236}">
                        <a16:creationId xmlns:a16="http://schemas.microsoft.com/office/drawing/2014/main" id="{76A22C6D-FCB8-3162-C677-31798D94DF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80" name="Group 9">
                    <a:extLst>
                      <a:ext uri="{FF2B5EF4-FFF2-40B4-BE49-F238E27FC236}">
                        <a16:creationId xmlns:a16="http://schemas.microsoft.com/office/drawing/2014/main" id="{19C1A11C-DB05-70B2-000E-315E9289F8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81" name="AutoShape 10">
                      <a:extLst>
                        <a:ext uri="{FF2B5EF4-FFF2-40B4-BE49-F238E27FC236}">
                          <a16:creationId xmlns:a16="http://schemas.microsoft.com/office/drawing/2014/main" id="{6BDFE91F-FDD1-3D0C-94A9-FE9B59EE165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82" name="AutoShape 11">
                      <a:extLst>
                        <a:ext uri="{FF2B5EF4-FFF2-40B4-BE49-F238E27FC236}">
                          <a16:creationId xmlns:a16="http://schemas.microsoft.com/office/drawing/2014/main" id="{BAD5D612-96F9-85E5-BF9E-A17682EEBF3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83" name="AutoShape 12">
                      <a:extLst>
                        <a:ext uri="{FF2B5EF4-FFF2-40B4-BE49-F238E27FC236}">
                          <a16:creationId xmlns:a16="http://schemas.microsoft.com/office/drawing/2014/main" id="{9C8BA288-EF62-19AD-E504-14BD5825E0E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1" name="Group 13">
                  <a:extLst>
                    <a:ext uri="{FF2B5EF4-FFF2-40B4-BE49-F238E27FC236}">
                      <a16:creationId xmlns:a16="http://schemas.microsoft.com/office/drawing/2014/main" id="{B47C95EE-80B2-9E87-EED0-ACC5E213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74" name="AutoShape 14">
                    <a:extLst>
                      <a:ext uri="{FF2B5EF4-FFF2-40B4-BE49-F238E27FC236}">
                        <a16:creationId xmlns:a16="http://schemas.microsoft.com/office/drawing/2014/main" id="{804D0B8C-81A1-1A3A-A30D-42C3A621F2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75" name="Group 15">
                    <a:extLst>
                      <a:ext uri="{FF2B5EF4-FFF2-40B4-BE49-F238E27FC236}">
                        <a16:creationId xmlns:a16="http://schemas.microsoft.com/office/drawing/2014/main" id="{EC5A77A7-33C4-54E5-BCB9-D973C85D12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76" name="AutoShape 16">
                      <a:extLst>
                        <a:ext uri="{FF2B5EF4-FFF2-40B4-BE49-F238E27FC236}">
                          <a16:creationId xmlns:a16="http://schemas.microsoft.com/office/drawing/2014/main" id="{BD5FA032-49E2-3249-E310-ED85D45FEE35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7" name="AutoShape 17">
                      <a:extLst>
                        <a:ext uri="{FF2B5EF4-FFF2-40B4-BE49-F238E27FC236}">
                          <a16:creationId xmlns:a16="http://schemas.microsoft.com/office/drawing/2014/main" id="{1558594B-FFBF-FC97-0DED-069B8FA8AB7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8" name="AutoShape 18">
                      <a:extLst>
                        <a:ext uri="{FF2B5EF4-FFF2-40B4-BE49-F238E27FC236}">
                          <a16:creationId xmlns:a16="http://schemas.microsoft.com/office/drawing/2014/main" id="{9ACF4321-2E9D-08AA-AE08-88C27DB2597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2" name="Group 19">
                  <a:extLst>
                    <a:ext uri="{FF2B5EF4-FFF2-40B4-BE49-F238E27FC236}">
                      <a16:creationId xmlns:a16="http://schemas.microsoft.com/office/drawing/2014/main" id="{A7773C41-9DE2-CDC5-8810-B50A6351FC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69" name="AutoShape 20">
                    <a:extLst>
                      <a:ext uri="{FF2B5EF4-FFF2-40B4-BE49-F238E27FC236}">
                        <a16:creationId xmlns:a16="http://schemas.microsoft.com/office/drawing/2014/main" id="{97B69AD8-297A-761C-6DDF-5327FB2CD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70" name="Group 21">
                    <a:extLst>
                      <a:ext uri="{FF2B5EF4-FFF2-40B4-BE49-F238E27FC236}">
                        <a16:creationId xmlns:a16="http://schemas.microsoft.com/office/drawing/2014/main" id="{CFFA058A-AB19-5FD0-B68B-D31ED37647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71" name="AutoShape 22">
                      <a:extLst>
                        <a:ext uri="{FF2B5EF4-FFF2-40B4-BE49-F238E27FC236}">
                          <a16:creationId xmlns:a16="http://schemas.microsoft.com/office/drawing/2014/main" id="{C0B21DC1-004F-9910-A2E2-A6E975BA793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2" name="AutoShape 23">
                      <a:extLst>
                        <a:ext uri="{FF2B5EF4-FFF2-40B4-BE49-F238E27FC236}">
                          <a16:creationId xmlns:a16="http://schemas.microsoft.com/office/drawing/2014/main" id="{205FE37F-1BD6-D6A8-148A-21FB1595B42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73" name="AutoShape 24">
                      <a:extLst>
                        <a:ext uri="{FF2B5EF4-FFF2-40B4-BE49-F238E27FC236}">
                          <a16:creationId xmlns:a16="http://schemas.microsoft.com/office/drawing/2014/main" id="{45628421-BC77-A1D9-76D6-BA8DCB68AB6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3" name="Group 25">
                  <a:extLst>
                    <a:ext uri="{FF2B5EF4-FFF2-40B4-BE49-F238E27FC236}">
                      <a16:creationId xmlns:a16="http://schemas.microsoft.com/office/drawing/2014/main" id="{48F333D8-2E1D-4756-93C8-CE03292A51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64" name="AutoShape 26">
                    <a:extLst>
                      <a:ext uri="{FF2B5EF4-FFF2-40B4-BE49-F238E27FC236}">
                        <a16:creationId xmlns:a16="http://schemas.microsoft.com/office/drawing/2014/main" id="{09538A55-39A8-163E-C15E-E76C8E75BC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65" name="Group 27">
                    <a:extLst>
                      <a:ext uri="{FF2B5EF4-FFF2-40B4-BE49-F238E27FC236}">
                        <a16:creationId xmlns:a16="http://schemas.microsoft.com/office/drawing/2014/main" id="{C749FAEE-F55F-1B2E-A19A-A94A537E24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66" name="AutoShape 28">
                      <a:extLst>
                        <a:ext uri="{FF2B5EF4-FFF2-40B4-BE49-F238E27FC236}">
                          <a16:creationId xmlns:a16="http://schemas.microsoft.com/office/drawing/2014/main" id="{8B6DD815-DFDB-388D-FD84-9ADCE86BA2C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67" name="AutoShape 29">
                      <a:extLst>
                        <a:ext uri="{FF2B5EF4-FFF2-40B4-BE49-F238E27FC236}">
                          <a16:creationId xmlns:a16="http://schemas.microsoft.com/office/drawing/2014/main" id="{44CA26F2-3667-730F-0CE5-594E0DBD4B8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68" name="AutoShape 30">
                      <a:extLst>
                        <a:ext uri="{FF2B5EF4-FFF2-40B4-BE49-F238E27FC236}">
                          <a16:creationId xmlns:a16="http://schemas.microsoft.com/office/drawing/2014/main" id="{5F8DBAA3-287E-D426-2EC3-181EBA151D4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4" name="Group 31">
                  <a:extLst>
                    <a:ext uri="{FF2B5EF4-FFF2-40B4-BE49-F238E27FC236}">
                      <a16:creationId xmlns:a16="http://schemas.microsoft.com/office/drawing/2014/main" id="{34B237D1-670E-9971-9997-16F2BDD04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59" name="AutoShape 32">
                    <a:extLst>
                      <a:ext uri="{FF2B5EF4-FFF2-40B4-BE49-F238E27FC236}">
                        <a16:creationId xmlns:a16="http://schemas.microsoft.com/office/drawing/2014/main" id="{486C4144-7B44-C02D-9DE8-C7CD77F3FA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60" name="Group 33">
                    <a:extLst>
                      <a:ext uri="{FF2B5EF4-FFF2-40B4-BE49-F238E27FC236}">
                        <a16:creationId xmlns:a16="http://schemas.microsoft.com/office/drawing/2014/main" id="{60BC42AB-4E79-803B-7876-B82CF264E2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61" name="AutoShape 34">
                      <a:extLst>
                        <a:ext uri="{FF2B5EF4-FFF2-40B4-BE49-F238E27FC236}">
                          <a16:creationId xmlns:a16="http://schemas.microsoft.com/office/drawing/2014/main" id="{801EFC63-3B88-4514-5277-9D7E4C21E41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62" name="AutoShape 35">
                      <a:extLst>
                        <a:ext uri="{FF2B5EF4-FFF2-40B4-BE49-F238E27FC236}">
                          <a16:creationId xmlns:a16="http://schemas.microsoft.com/office/drawing/2014/main" id="{AD541A5F-A59D-A221-435D-0D8479BD4C2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63" name="AutoShape 36">
                      <a:extLst>
                        <a:ext uri="{FF2B5EF4-FFF2-40B4-BE49-F238E27FC236}">
                          <a16:creationId xmlns:a16="http://schemas.microsoft.com/office/drawing/2014/main" id="{83AD8D58-759F-AD82-2C8E-DCFE2EA03BB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5" name="Group 37">
                  <a:extLst>
                    <a:ext uri="{FF2B5EF4-FFF2-40B4-BE49-F238E27FC236}">
                      <a16:creationId xmlns:a16="http://schemas.microsoft.com/office/drawing/2014/main" id="{DDFD8B69-07DF-B3BF-3582-6D3631E32F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54" name="AutoShape 38">
                    <a:extLst>
                      <a:ext uri="{FF2B5EF4-FFF2-40B4-BE49-F238E27FC236}">
                        <a16:creationId xmlns:a16="http://schemas.microsoft.com/office/drawing/2014/main" id="{B281185B-7E4F-2625-842D-D7E03916DE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55" name="Group 39">
                    <a:extLst>
                      <a:ext uri="{FF2B5EF4-FFF2-40B4-BE49-F238E27FC236}">
                        <a16:creationId xmlns:a16="http://schemas.microsoft.com/office/drawing/2014/main" id="{35CD7011-8188-FF3A-5742-2E5173D03F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56" name="AutoShape 40">
                      <a:extLst>
                        <a:ext uri="{FF2B5EF4-FFF2-40B4-BE49-F238E27FC236}">
                          <a16:creationId xmlns:a16="http://schemas.microsoft.com/office/drawing/2014/main" id="{89DF019B-7639-0E59-44BB-0DA580C0569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7" name="AutoShape 41">
                      <a:extLst>
                        <a:ext uri="{FF2B5EF4-FFF2-40B4-BE49-F238E27FC236}">
                          <a16:creationId xmlns:a16="http://schemas.microsoft.com/office/drawing/2014/main" id="{EDDBA9B1-6E14-5A00-D4B7-C35491D3BD7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8" name="AutoShape 42">
                      <a:extLst>
                        <a:ext uri="{FF2B5EF4-FFF2-40B4-BE49-F238E27FC236}">
                          <a16:creationId xmlns:a16="http://schemas.microsoft.com/office/drawing/2014/main" id="{6F231C38-D2D4-C7F2-D151-B0DB7E4B939B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6" name="Group 43">
                  <a:extLst>
                    <a:ext uri="{FF2B5EF4-FFF2-40B4-BE49-F238E27FC236}">
                      <a16:creationId xmlns:a16="http://schemas.microsoft.com/office/drawing/2014/main" id="{09773B1B-11C8-5792-66A7-DD2683D16E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49" name="AutoShape 44">
                    <a:extLst>
                      <a:ext uri="{FF2B5EF4-FFF2-40B4-BE49-F238E27FC236}">
                        <a16:creationId xmlns:a16="http://schemas.microsoft.com/office/drawing/2014/main" id="{2D2D7AB5-A84E-4FFF-BC39-5A2A6E5B1D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50" name="Group 45">
                    <a:extLst>
                      <a:ext uri="{FF2B5EF4-FFF2-40B4-BE49-F238E27FC236}">
                        <a16:creationId xmlns:a16="http://schemas.microsoft.com/office/drawing/2014/main" id="{58AA23D9-3F46-FF34-3C7B-3D9EABE3B9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51" name="AutoShape 46">
                      <a:extLst>
                        <a:ext uri="{FF2B5EF4-FFF2-40B4-BE49-F238E27FC236}">
                          <a16:creationId xmlns:a16="http://schemas.microsoft.com/office/drawing/2014/main" id="{5D5ABD2F-5AB7-8ABB-E735-EC5ADD83EFA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2" name="AutoShape 47">
                      <a:extLst>
                        <a:ext uri="{FF2B5EF4-FFF2-40B4-BE49-F238E27FC236}">
                          <a16:creationId xmlns:a16="http://schemas.microsoft.com/office/drawing/2014/main" id="{DAFD7957-55B1-1D98-072A-4A25DF3A161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3" name="AutoShape 48">
                      <a:extLst>
                        <a:ext uri="{FF2B5EF4-FFF2-40B4-BE49-F238E27FC236}">
                          <a16:creationId xmlns:a16="http://schemas.microsoft.com/office/drawing/2014/main" id="{BD16C9B4-C5D5-FD31-A5EA-4367157702E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7" name="Group 49">
                  <a:extLst>
                    <a:ext uri="{FF2B5EF4-FFF2-40B4-BE49-F238E27FC236}">
                      <a16:creationId xmlns:a16="http://schemas.microsoft.com/office/drawing/2014/main" id="{5DE74A62-6EF4-8F16-ED81-ED62A9DD8C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44" name="AutoShape 50">
                    <a:extLst>
                      <a:ext uri="{FF2B5EF4-FFF2-40B4-BE49-F238E27FC236}">
                        <a16:creationId xmlns:a16="http://schemas.microsoft.com/office/drawing/2014/main" id="{44F1DDC3-BCF3-E5A1-FA2B-8AC9D8E5C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45" name="Group 51">
                    <a:extLst>
                      <a:ext uri="{FF2B5EF4-FFF2-40B4-BE49-F238E27FC236}">
                        <a16:creationId xmlns:a16="http://schemas.microsoft.com/office/drawing/2014/main" id="{CE7715F7-40BE-B5AE-1191-65579E8B82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46" name="AutoShape 52">
                      <a:extLst>
                        <a:ext uri="{FF2B5EF4-FFF2-40B4-BE49-F238E27FC236}">
                          <a16:creationId xmlns:a16="http://schemas.microsoft.com/office/drawing/2014/main" id="{BA1D18A2-6FC2-8FE9-62C4-A7791024CC6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47" name="AutoShape 53">
                      <a:extLst>
                        <a:ext uri="{FF2B5EF4-FFF2-40B4-BE49-F238E27FC236}">
                          <a16:creationId xmlns:a16="http://schemas.microsoft.com/office/drawing/2014/main" id="{5EDD49E3-F384-BFB7-8E9A-23341C8111F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48" name="AutoShape 54">
                      <a:extLst>
                        <a:ext uri="{FF2B5EF4-FFF2-40B4-BE49-F238E27FC236}">
                          <a16:creationId xmlns:a16="http://schemas.microsoft.com/office/drawing/2014/main" id="{CEF74E80-605F-C2FD-6198-5CC5BCC3910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38" name="Group 55">
                  <a:extLst>
                    <a:ext uri="{FF2B5EF4-FFF2-40B4-BE49-F238E27FC236}">
                      <a16:creationId xmlns:a16="http://schemas.microsoft.com/office/drawing/2014/main" id="{138E9208-9F38-91E2-45FF-2063E71AF9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39" name="AutoShape 56">
                    <a:extLst>
                      <a:ext uri="{FF2B5EF4-FFF2-40B4-BE49-F238E27FC236}">
                        <a16:creationId xmlns:a16="http://schemas.microsoft.com/office/drawing/2014/main" id="{0C02918E-CBC6-AF14-DFED-CF233600A7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40" name="Group 57">
                    <a:extLst>
                      <a:ext uri="{FF2B5EF4-FFF2-40B4-BE49-F238E27FC236}">
                        <a16:creationId xmlns:a16="http://schemas.microsoft.com/office/drawing/2014/main" id="{E1984A7D-BA48-6421-CAE1-537D3AEC65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41" name="AutoShape 58">
                      <a:extLst>
                        <a:ext uri="{FF2B5EF4-FFF2-40B4-BE49-F238E27FC236}">
                          <a16:creationId xmlns:a16="http://schemas.microsoft.com/office/drawing/2014/main" id="{D2B4D2C6-DC6F-A016-D8F9-A60DA0CBF55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42" name="AutoShape 59">
                      <a:extLst>
                        <a:ext uri="{FF2B5EF4-FFF2-40B4-BE49-F238E27FC236}">
                          <a16:creationId xmlns:a16="http://schemas.microsoft.com/office/drawing/2014/main" id="{9220E031-A2F8-9C43-8A70-036F1C66B55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43" name="AutoShape 60">
                      <a:extLst>
                        <a:ext uri="{FF2B5EF4-FFF2-40B4-BE49-F238E27FC236}">
                          <a16:creationId xmlns:a16="http://schemas.microsoft.com/office/drawing/2014/main" id="{8FD3F045-9F8D-A038-52E6-A16AF14DD55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18" name="Group 61">
                <a:extLst>
                  <a:ext uri="{FF2B5EF4-FFF2-40B4-BE49-F238E27FC236}">
                    <a16:creationId xmlns:a16="http://schemas.microsoft.com/office/drawing/2014/main" id="{EF91DA23-199D-B998-49AD-20EBDA7914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0" y="3255"/>
                <a:ext cx="4455" cy="4003"/>
                <a:chOff x="2760" y="3810"/>
                <a:chExt cx="4455" cy="4003"/>
              </a:xfrm>
            </p:grpSpPr>
            <p:grpSp>
              <p:nvGrpSpPr>
                <p:cNvPr id="74" name="Group 62">
                  <a:extLst>
                    <a:ext uri="{FF2B5EF4-FFF2-40B4-BE49-F238E27FC236}">
                      <a16:creationId xmlns:a16="http://schemas.microsoft.com/office/drawing/2014/main" id="{EBBF3C0F-FBBC-4679-BB67-A6FD119D1A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25" name="AutoShape 63">
                    <a:extLst>
                      <a:ext uri="{FF2B5EF4-FFF2-40B4-BE49-F238E27FC236}">
                        <a16:creationId xmlns:a16="http://schemas.microsoft.com/office/drawing/2014/main" id="{541F2D2F-3854-6980-6054-408D0B7F2B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26" name="Group 64">
                    <a:extLst>
                      <a:ext uri="{FF2B5EF4-FFF2-40B4-BE49-F238E27FC236}">
                        <a16:creationId xmlns:a16="http://schemas.microsoft.com/office/drawing/2014/main" id="{10AA0E9B-FCE3-A065-541D-A9FD64C8C5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27" name="AutoShape 65">
                      <a:extLst>
                        <a:ext uri="{FF2B5EF4-FFF2-40B4-BE49-F238E27FC236}">
                          <a16:creationId xmlns:a16="http://schemas.microsoft.com/office/drawing/2014/main" id="{04E81850-04BE-E777-D1B1-218CA120C0E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28" name="AutoShape 66">
                      <a:extLst>
                        <a:ext uri="{FF2B5EF4-FFF2-40B4-BE49-F238E27FC236}">
                          <a16:creationId xmlns:a16="http://schemas.microsoft.com/office/drawing/2014/main" id="{5D79C8A5-9041-E955-FE03-99B326CAA003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29" name="AutoShape 67">
                      <a:extLst>
                        <a:ext uri="{FF2B5EF4-FFF2-40B4-BE49-F238E27FC236}">
                          <a16:creationId xmlns:a16="http://schemas.microsoft.com/office/drawing/2014/main" id="{092B0750-550F-8F29-9F4F-A90C2944277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75" name="Group 68">
                  <a:extLst>
                    <a:ext uri="{FF2B5EF4-FFF2-40B4-BE49-F238E27FC236}">
                      <a16:creationId xmlns:a16="http://schemas.microsoft.com/office/drawing/2014/main" id="{511C0631-5195-669F-15C3-E7E8306F47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20" name="AutoShape 69">
                    <a:extLst>
                      <a:ext uri="{FF2B5EF4-FFF2-40B4-BE49-F238E27FC236}">
                        <a16:creationId xmlns:a16="http://schemas.microsoft.com/office/drawing/2014/main" id="{303A178E-FF2E-07B8-20E0-DDD2822D1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21" name="Group 70">
                    <a:extLst>
                      <a:ext uri="{FF2B5EF4-FFF2-40B4-BE49-F238E27FC236}">
                        <a16:creationId xmlns:a16="http://schemas.microsoft.com/office/drawing/2014/main" id="{BEAB3265-7312-36C7-FFED-808781B4BA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22" name="AutoShape 71">
                      <a:extLst>
                        <a:ext uri="{FF2B5EF4-FFF2-40B4-BE49-F238E27FC236}">
                          <a16:creationId xmlns:a16="http://schemas.microsoft.com/office/drawing/2014/main" id="{E26178DF-8A0F-7675-BFF1-242BFF48C23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23" name="AutoShape 72">
                      <a:extLst>
                        <a:ext uri="{FF2B5EF4-FFF2-40B4-BE49-F238E27FC236}">
                          <a16:creationId xmlns:a16="http://schemas.microsoft.com/office/drawing/2014/main" id="{DFEF35CA-C161-A535-0E0F-BD65C6E8AE1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24" name="AutoShape 73">
                      <a:extLst>
                        <a:ext uri="{FF2B5EF4-FFF2-40B4-BE49-F238E27FC236}">
                          <a16:creationId xmlns:a16="http://schemas.microsoft.com/office/drawing/2014/main" id="{DA2E524F-0737-B31E-342C-F04BABF3061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76" name="Group 74">
                  <a:extLst>
                    <a:ext uri="{FF2B5EF4-FFF2-40B4-BE49-F238E27FC236}">
                      <a16:creationId xmlns:a16="http://schemas.microsoft.com/office/drawing/2014/main" id="{7A81C72F-B7FF-F08F-05FF-5BCC685B39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15" name="AutoShape 75">
                    <a:extLst>
                      <a:ext uri="{FF2B5EF4-FFF2-40B4-BE49-F238E27FC236}">
                        <a16:creationId xmlns:a16="http://schemas.microsoft.com/office/drawing/2014/main" id="{E895702B-0E51-AB23-5DD0-A802E9D323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16" name="Group 76">
                    <a:extLst>
                      <a:ext uri="{FF2B5EF4-FFF2-40B4-BE49-F238E27FC236}">
                        <a16:creationId xmlns:a16="http://schemas.microsoft.com/office/drawing/2014/main" id="{2F8B2295-A23A-E0D5-B328-BD13DA7258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17" name="AutoShape 77">
                      <a:extLst>
                        <a:ext uri="{FF2B5EF4-FFF2-40B4-BE49-F238E27FC236}">
                          <a16:creationId xmlns:a16="http://schemas.microsoft.com/office/drawing/2014/main" id="{49F10810-04A2-50A0-94DD-12966596D64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8" name="AutoShape 78">
                      <a:extLst>
                        <a:ext uri="{FF2B5EF4-FFF2-40B4-BE49-F238E27FC236}">
                          <a16:creationId xmlns:a16="http://schemas.microsoft.com/office/drawing/2014/main" id="{5EB06EF3-D490-070C-9DC7-F26D61FD08E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9" name="AutoShape 79">
                      <a:extLst>
                        <a:ext uri="{FF2B5EF4-FFF2-40B4-BE49-F238E27FC236}">
                          <a16:creationId xmlns:a16="http://schemas.microsoft.com/office/drawing/2014/main" id="{06D9DBD6-D3C4-EC42-22CA-3F2D0BE7B59B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77" name="Group 80">
                  <a:extLst>
                    <a:ext uri="{FF2B5EF4-FFF2-40B4-BE49-F238E27FC236}">
                      <a16:creationId xmlns:a16="http://schemas.microsoft.com/office/drawing/2014/main" id="{658FDD9A-0D22-BCA4-43D3-9F3C61FBF0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08" name="AutoShape 81">
                    <a:extLst>
                      <a:ext uri="{FF2B5EF4-FFF2-40B4-BE49-F238E27FC236}">
                        <a16:creationId xmlns:a16="http://schemas.microsoft.com/office/drawing/2014/main" id="{7A35E302-B17E-6C71-9CA1-48C1DEED79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09" name="Group 82">
                    <a:extLst>
                      <a:ext uri="{FF2B5EF4-FFF2-40B4-BE49-F238E27FC236}">
                        <a16:creationId xmlns:a16="http://schemas.microsoft.com/office/drawing/2014/main" id="{5EE01301-0E15-DA01-F730-5353BFE5BC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10" name="AutoShape 83">
                      <a:extLst>
                        <a:ext uri="{FF2B5EF4-FFF2-40B4-BE49-F238E27FC236}">
                          <a16:creationId xmlns:a16="http://schemas.microsoft.com/office/drawing/2014/main" id="{924974FC-9E41-E1F6-F889-2930E4F6102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1" name="AutoShape 84">
                      <a:extLst>
                        <a:ext uri="{FF2B5EF4-FFF2-40B4-BE49-F238E27FC236}">
                          <a16:creationId xmlns:a16="http://schemas.microsoft.com/office/drawing/2014/main" id="{F385BDF5-11DE-358C-B563-7710E1CAAE6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12" name="AutoShape 85">
                      <a:extLst>
                        <a:ext uri="{FF2B5EF4-FFF2-40B4-BE49-F238E27FC236}">
                          <a16:creationId xmlns:a16="http://schemas.microsoft.com/office/drawing/2014/main" id="{67ECE4B6-B685-0F66-4516-608AE5E3D70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78" name="Group 86">
                  <a:extLst>
                    <a:ext uri="{FF2B5EF4-FFF2-40B4-BE49-F238E27FC236}">
                      <a16:creationId xmlns:a16="http://schemas.microsoft.com/office/drawing/2014/main" id="{3B3F5237-945F-A93F-4C8D-8ADB3865AB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103" name="AutoShape 87">
                    <a:extLst>
                      <a:ext uri="{FF2B5EF4-FFF2-40B4-BE49-F238E27FC236}">
                        <a16:creationId xmlns:a16="http://schemas.microsoft.com/office/drawing/2014/main" id="{44C46CF8-F830-BB14-0A49-AF770B531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04" name="Group 88">
                    <a:extLst>
                      <a:ext uri="{FF2B5EF4-FFF2-40B4-BE49-F238E27FC236}">
                        <a16:creationId xmlns:a16="http://schemas.microsoft.com/office/drawing/2014/main" id="{6AA4C1FC-265F-5CBF-F2EE-04D67FDDCC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05" name="AutoShape 89">
                      <a:extLst>
                        <a:ext uri="{FF2B5EF4-FFF2-40B4-BE49-F238E27FC236}">
                          <a16:creationId xmlns:a16="http://schemas.microsoft.com/office/drawing/2014/main" id="{064EEAC6-389F-3252-7DD0-6BBAEDBB247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" name="AutoShape 90">
                      <a:extLst>
                        <a:ext uri="{FF2B5EF4-FFF2-40B4-BE49-F238E27FC236}">
                          <a16:creationId xmlns:a16="http://schemas.microsoft.com/office/drawing/2014/main" id="{03E1BC2C-E577-0B1B-0DA5-E149C01EAC2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7" name="AutoShape 91">
                      <a:extLst>
                        <a:ext uri="{FF2B5EF4-FFF2-40B4-BE49-F238E27FC236}">
                          <a16:creationId xmlns:a16="http://schemas.microsoft.com/office/drawing/2014/main" id="{D7A3A3AE-9A8E-2E65-D119-F152DB40C163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79" name="Group 92">
                  <a:extLst>
                    <a:ext uri="{FF2B5EF4-FFF2-40B4-BE49-F238E27FC236}">
                      <a16:creationId xmlns:a16="http://schemas.microsoft.com/office/drawing/2014/main" id="{C8EBD21A-BCD0-4C2F-0569-7D2B9FF012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98" name="AutoShape 93">
                    <a:extLst>
                      <a:ext uri="{FF2B5EF4-FFF2-40B4-BE49-F238E27FC236}">
                        <a16:creationId xmlns:a16="http://schemas.microsoft.com/office/drawing/2014/main" id="{F2B2C771-505C-24CA-CFCC-6E82BAA3A9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99" name="Group 94">
                    <a:extLst>
                      <a:ext uri="{FF2B5EF4-FFF2-40B4-BE49-F238E27FC236}">
                        <a16:creationId xmlns:a16="http://schemas.microsoft.com/office/drawing/2014/main" id="{E65DA702-D535-BC25-0EBA-B8B57CCC2A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100" name="AutoShape 95">
                      <a:extLst>
                        <a:ext uri="{FF2B5EF4-FFF2-40B4-BE49-F238E27FC236}">
                          <a16:creationId xmlns:a16="http://schemas.microsoft.com/office/drawing/2014/main" id="{A91A500D-20CF-3EC0-716F-64752A1AA8A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1" name="AutoShape 96">
                      <a:extLst>
                        <a:ext uri="{FF2B5EF4-FFF2-40B4-BE49-F238E27FC236}">
                          <a16:creationId xmlns:a16="http://schemas.microsoft.com/office/drawing/2014/main" id="{50B625EE-47C6-A5E5-7AA3-73C5056476E3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2" name="AutoShape 97">
                      <a:extLst>
                        <a:ext uri="{FF2B5EF4-FFF2-40B4-BE49-F238E27FC236}">
                          <a16:creationId xmlns:a16="http://schemas.microsoft.com/office/drawing/2014/main" id="{730CCB95-137D-B8D4-0EF8-BBDB0FF0049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80" name="Group 98">
                  <a:extLst>
                    <a:ext uri="{FF2B5EF4-FFF2-40B4-BE49-F238E27FC236}">
                      <a16:creationId xmlns:a16="http://schemas.microsoft.com/office/drawing/2014/main" id="{12756519-ADC3-1B03-C66A-A7AF0E17F4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93" name="AutoShape 99">
                    <a:extLst>
                      <a:ext uri="{FF2B5EF4-FFF2-40B4-BE49-F238E27FC236}">
                        <a16:creationId xmlns:a16="http://schemas.microsoft.com/office/drawing/2014/main" id="{256D5DF1-08AC-8C2A-B702-D0A0FAD2CB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94" name="Group 100">
                    <a:extLst>
                      <a:ext uri="{FF2B5EF4-FFF2-40B4-BE49-F238E27FC236}">
                        <a16:creationId xmlns:a16="http://schemas.microsoft.com/office/drawing/2014/main" id="{BE319F81-6016-3D45-5E5F-C7033EE0E8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95" name="AutoShape 101">
                      <a:extLst>
                        <a:ext uri="{FF2B5EF4-FFF2-40B4-BE49-F238E27FC236}">
                          <a16:creationId xmlns:a16="http://schemas.microsoft.com/office/drawing/2014/main" id="{FC11475B-EF51-E908-C89B-E27A55CE14E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6" name="AutoShape 102">
                      <a:extLst>
                        <a:ext uri="{FF2B5EF4-FFF2-40B4-BE49-F238E27FC236}">
                          <a16:creationId xmlns:a16="http://schemas.microsoft.com/office/drawing/2014/main" id="{5FA9AEA3-27E1-206C-2EB8-2FE0A2902BD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7" name="AutoShape 103">
                      <a:extLst>
                        <a:ext uri="{FF2B5EF4-FFF2-40B4-BE49-F238E27FC236}">
                          <a16:creationId xmlns:a16="http://schemas.microsoft.com/office/drawing/2014/main" id="{151C5479-73F7-8106-DA87-62A9D095C42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81" name="Group 104">
                  <a:extLst>
                    <a:ext uri="{FF2B5EF4-FFF2-40B4-BE49-F238E27FC236}">
                      <a16:creationId xmlns:a16="http://schemas.microsoft.com/office/drawing/2014/main" id="{C6FC78AD-9F5E-5597-F544-BEDD19491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88" name="AutoShape 105">
                    <a:extLst>
                      <a:ext uri="{FF2B5EF4-FFF2-40B4-BE49-F238E27FC236}">
                        <a16:creationId xmlns:a16="http://schemas.microsoft.com/office/drawing/2014/main" id="{CBF8317A-65E1-53FD-59B8-28A95E2C63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89" name="Group 106">
                    <a:extLst>
                      <a:ext uri="{FF2B5EF4-FFF2-40B4-BE49-F238E27FC236}">
                        <a16:creationId xmlns:a16="http://schemas.microsoft.com/office/drawing/2014/main" id="{B38C8ABF-E9EB-31B2-EC55-9D9D1ECD3B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90" name="AutoShape 107">
                      <a:extLst>
                        <a:ext uri="{FF2B5EF4-FFF2-40B4-BE49-F238E27FC236}">
                          <a16:creationId xmlns:a16="http://schemas.microsoft.com/office/drawing/2014/main" id="{FD12E585-BFE0-172B-2D17-1C7BF615D72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1" name="AutoShape 108">
                      <a:extLst>
                        <a:ext uri="{FF2B5EF4-FFF2-40B4-BE49-F238E27FC236}">
                          <a16:creationId xmlns:a16="http://schemas.microsoft.com/office/drawing/2014/main" id="{5E044075-41CC-DC37-B3F7-144F180675E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2" name="AutoShape 109">
                      <a:extLst>
                        <a:ext uri="{FF2B5EF4-FFF2-40B4-BE49-F238E27FC236}">
                          <a16:creationId xmlns:a16="http://schemas.microsoft.com/office/drawing/2014/main" id="{7B1F6B96-0A6A-6971-AC35-843E5516896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82" name="Group 110">
                  <a:extLst>
                    <a:ext uri="{FF2B5EF4-FFF2-40B4-BE49-F238E27FC236}">
                      <a16:creationId xmlns:a16="http://schemas.microsoft.com/office/drawing/2014/main" id="{35BB6F51-1CB2-B360-84DC-291C53D3F6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83" name="AutoShape 111">
                    <a:extLst>
                      <a:ext uri="{FF2B5EF4-FFF2-40B4-BE49-F238E27FC236}">
                        <a16:creationId xmlns:a16="http://schemas.microsoft.com/office/drawing/2014/main" id="{49C42FE4-257B-3F27-FD99-115005F259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84" name="Group 112">
                    <a:extLst>
                      <a:ext uri="{FF2B5EF4-FFF2-40B4-BE49-F238E27FC236}">
                        <a16:creationId xmlns:a16="http://schemas.microsoft.com/office/drawing/2014/main" id="{03CFB9A4-F3C5-117E-B1DA-0EBC28267F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85" name="AutoShape 113">
                      <a:extLst>
                        <a:ext uri="{FF2B5EF4-FFF2-40B4-BE49-F238E27FC236}">
                          <a16:creationId xmlns:a16="http://schemas.microsoft.com/office/drawing/2014/main" id="{FE33CCEC-FE92-78DE-EB9B-E2AF847E960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6" name="AutoShape 114">
                      <a:extLst>
                        <a:ext uri="{FF2B5EF4-FFF2-40B4-BE49-F238E27FC236}">
                          <a16:creationId xmlns:a16="http://schemas.microsoft.com/office/drawing/2014/main" id="{E1005E2B-098D-0482-2664-9382AFBB5CD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7" name="AutoShape 115">
                      <a:extLst>
                        <a:ext uri="{FF2B5EF4-FFF2-40B4-BE49-F238E27FC236}">
                          <a16:creationId xmlns:a16="http://schemas.microsoft.com/office/drawing/2014/main" id="{DC7F7D59-7C82-3A8E-7CD1-0EF441159AE9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19" name="Group 116">
                <a:extLst>
                  <a:ext uri="{FF2B5EF4-FFF2-40B4-BE49-F238E27FC236}">
                    <a16:creationId xmlns:a16="http://schemas.microsoft.com/office/drawing/2014/main" id="{B54453A1-B67C-1E43-44E5-1CC31762C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4" y="3673"/>
                <a:ext cx="4455" cy="4003"/>
                <a:chOff x="2760" y="3810"/>
                <a:chExt cx="4455" cy="4003"/>
              </a:xfrm>
            </p:grpSpPr>
            <p:grpSp>
              <p:nvGrpSpPr>
                <p:cNvPr id="20" name="Group 117">
                  <a:extLst>
                    <a:ext uri="{FF2B5EF4-FFF2-40B4-BE49-F238E27FC236}">
                      <a16:creationId xmlns:a16="http://schemas.microsoft.com/office/drawing/2014/main" id="{C2601150-F5C4-62DC-991C-C7607A9AA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69" name="AutoShape 118">
                    <a:extLst>
                      <a:ext uri="{FF2B5EF4-FFF2-40B4-BE49-F238E27FC236}">
                        <a16:creationId xmlns:a16="http://schemas.microsoft.com/office/drawing/2014/main" id="{FDC56330-D8C6-BC7B-5E74-C773FF10A3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70" name="Group 119">
                    <a:extLst>
                      <a:ext uri="{FF2B5EF4-FFF2-40B4-BE49-F238E27FC236}">
                        <a16:creationId xmlns:a16="http://schemas.microsoft.com/office/drawing/2014/main" id="{317A8D5B-C0F2-43EC-2A61-391DF9A4CB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71" name="AutoShape 120">
                      <a:extLst>
                        <a:ext uri="{FF2B5EF4-FFF2-40B4-BE49-F238E27FC236}">
                          <a16:creationId xmlns:a16="http://schemas.microsoft.com/office/drawing/2014/main" id="{C8A79A12-1A7C-2ED9-E824-DB78A9ADD0D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2" name="AutoShape 121">
                      <a:extLst>
                        <a:ext uri="{FF2B5EF4-FFF2-40B4-BE49-F238E27FC236}">
                          <a16:creationId xmlns:a16="http://schemas.microsoft.com/office/drawing/2014/main" id="{73DB6AF8-6BD3-D08F-A259-EBCA51ED379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3" name="AutoShape 122">
                      <a:extLst>
                        <a:ext uri="{FF2B5EF4-FFF2-40B4-BE49-F238E27FC236}">
                          <a16:creationId xmlns:a16="http://schemas.microsoft.com/office/drawing/2014/main" id="{A2FFD071-C4D0-B2B7-B362-DFF9D292DE2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1" name="Group 123">
                  <a:extLst>
                    <a:ext uri="{FF2B5EF4-FFF2-40B4-BE49-F238E27FC236}">
                      <a16:creationId xmlns:a16="http://schemas.microsoft.com/office/drawing/2014/main" id="{74C6D16D-2453-65F0-A303-A996A859E3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64" name="AutoShape 124">
                    <a:extLst>
                      <a:ext uri="{FF2B5EF4-FFF2-40B4-BE49-F238E27FC236}">
                        <a16:creationId xmlns:a16="http://schemas.microsoft.com/office/drawing/2014/main" id="{6767C8BD-BFE9-8369-42BE-08922128CB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65" name="Group 125">
                    <a:extLst>
                      <a:ext uri="{FF2B5EF4-FFF2-40B4-BE49-F238E27FC236}">
                        <a16:creationId xmlns:a16="http://schemas.microsoft.com/office/drawing/2014/main" id="{C56786F7-61EA-051F-06CA-C6AC1559FE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66" name="AutoShape 126">
                      <a:extLst>
                        <a:ext uri="{FF2B5EF4-FFF2-40B4-BE49-F238E27FC236}">
                          <a16:creationId xmlns:a16="http://schemas.microsoft.com/office/drawing/2014/main" id="{89D7D461-8B3F-C2D6-AA20-97AE65162F0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7" name="AutoShape 127">
                      <a:extLst>
                        <a:ext uri="{FF2B5EF4-FFF2-40B4-BE49-F238E27FC236}">
                          <a16:creationId xmlns:a16="http://schemas.microsoft.com/office/drawing/2014/main" id="{37C6C417-57F2-B548-EE38-57CA9D1F3C23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8" name="AutoShape 128">
                      <a:extLst>
                        <a:ext uri="{FF2B5EF4-FFF2-40B4-BE49-F238E27FC236}">
                          <a16:creationId xmlns:a16="http://schemas.microsoft.com/office/drawing/2014/main" id="{ECF258DF-8B9D-4AF0-0F80-B3F313F4811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2" name="Group 129">
                  <a:extLst>
                    <a:ext uri="{FF2B5EF4-FFF2-40B4-BE49-F238E27FC236}">
                      <a16:creationId xmlns:a16="http://schemas.microsoft.com/office/drawing/2014/main" id="{55D4AF61-546C-E818-67A2-80689FB73F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62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59" name="AutoShape 130">
                    <a:extLst>
                      <a:ext uri="{FF2B5EF4-FFF2-40B4-BE49-F238E27FC236}">
                        <a16:creationId xmlns:a16="http://schemas.microsoft.com/office/drawing/2014/main" id="{8D16F832-C86D-C6EF-A190-A73AFC3E3D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60" name="Group 131">
                    <a:extLst>
                      <a:ext uri="{FF2B5EF4-FFF2-40B4-BE49-F238E27FC236}">
                        <a16:creationId xmlns:a16="http://schemas.microsoft.com/office/drawing/2014/main" id="{061B6AA6-DC47-1653-1BA5-F63E47BE24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61" name="AutoShape 132">
                      <a:extLst>
                        <a:ext uri="{FF2B5EF4-FFF2-40B4-BE49-F238E27FC236}">
                          <a16:creationId xmlns:a16="http://schemas.microsoft.com/office/drawing/2014/main" id="{D56B9228-3A5E-739D-E47B-91C861EBAAF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2" name="AutoShape 133">
                      <a:extLst>
                        <a:ext uri="{FF2B5EF4-FFF2-40B4-BE49-F238E27FC236}">
                          <a16:creationId xmlns:a16="http://schemas.microsoft.com/office/drawing/2014/main" id="{3DF3AD74-5322-E1C1-858E-EA65CE53D56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3" name="AutoShape 134">
                      <a:extLst>
                        <a:ext uri="{FF2B5EF4-FFF2-40B4-BE49-F238E27FC236}">
                          <a16:creationId xmlns:a16="http://schemas.microsoft.com/office/drawing/2014/main" id="{FB3943AC-A568-04EB-C629-8190ABCB820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3" name="Group 135">
                  <a:extLst>
                    <a:ext uri="{FF2B5EF4-FFF2-40B4-BE49-F238E27FC236}">
                      <a16:creationId xmlns:a16="http://schemas.microsoft.com/office/drawing/2014/main" id="{F982E887-ED9D-D320-8BEF-1BBA28316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54" name="AutoShape 136">
                    <a:extLst>
                      <a:ext uri="{FF2B5EF4-FFF2-40B4-BE49-F238E27FC236}">
                        <a16:creationId xmlns:a16="http://schemas.microsoft.com/office/drawing/2014/main" id="{6BA88E64-0312-8B8B-B3A6-1A31A28017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55" name="Group 137">
                    <a:extLst>
                      <a:ext uri="{FF2B5EF4-FFF2-40B4-BE49-F238E27FC236}">
                        <a16:creationId xmlns:a16="http://schemas.microsoft.com/office/drawing/2014/main" id="{72065214-76EA-07F3-4BF5-AAFBB967DD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56" name="AutoShape 138">
                      <a:extLst>
                        <a:ext uri="{FF2B5EF4-FFF2-40B4-BE49-F238E27FC236}">
                          <a16:creationId xmlns:a16="http://schemas.microsoft.com/office/drawing/2014/main" id="{90EB36EF-F393-A785-6D02-85710F4E393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7" name="AutoShape 139">
                      <a:extLst>
                        <a:ext uri="{FF2B5EF4-FFF2-40B4-BE49-F238E27FC236}">
                          <a16:creationId xmlns:a16="http://schemas.microsoft.com/office/drawing/2014/main" id="{D3253BA5-7780-1AFA-D62E-B9036FEF630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8" name="AutoShape 140">
                      <a:extLst>
                        <a:ext uri="{FF2B5EF4-FFF2-40B4-BE49-F238E27FC236}">
                          <a16:creationId xmlns:a16="http://schemas.microsoft.com/office/drawing/2014/main" id="{0A8DB758-7D8A-DFD8-AC37-6A8C23195F7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4" name="Group 141">
                  <a:extLst>
                    <a:ext uri="{FF2B5EF4-FFF2-40B4-BE49-F238E27FC236}">
                      <a16:creationId xmlns:a16="http://schemas.microsoft.com/office/drawing/2014/main" id="{C0C71529-93A4-CA9E-DE35-DD106BE6C5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9" name="AutoShape 142">
                    <a:extLst>
                      <a:ext uri="{FF2B5EF4-FFF2-40B4-BE49-F238E27FC236}">
                        <a16:creationId xmlns:a16="http://schemas.microsoft.com/office/drawing/2014/main" id="{273EE767-BBE7-C3EC-E127-37C69E5CE1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50" name="Group 143">
                    <a:extLst>
                      <a:ext uri="{FF2B5EF4-FFF2-40B4-BE49-F238E27FC236}">
                        <a16:creationId xmlns:a16="http://schemas.microsoft.com/office/drawing/2014/main" id="{C4C6FF5A-DD2A-FA5F-5D88-E4AFD8B2E2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51" name="AutoShape 144">
                      <a:extLst>
                        <a:ext uri="{FF2B5EF4-FFF2-40B4-BE49-F238E27FC236}">
                          <a16:creationId xmlns:a16="http://schemas.microsoft.com/office/drawing/2014/main" id="{3106DF08-F150-6A8D-D319-D02CFB036AF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2" name="AutoShape 145">
                      <a:extLst>
                        <a:ext uri="{FF2B5EF4-FFF2-40B4-BE49-F238E27FC236}">
                          <a16:creationId xmlns:a16="http://schemas.microsoft.com/office/drawing/2014/main" id="{5A2F887B-65CA-05E2-2A8C-5D99E73B7D35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3" name="AutoShape 146">
                      <a:extLst>
                        <a:ext uri="{FF2B5EF4-FFF2-40B4-BE49-F238E27FC236}">
                          <a16:creationId xmlns:a16="http://schemas.microsoft.com/office/drawing/2014/main" id="{AFAF4C2B-935E-7DDD-A4ED-F9B03D9A4BB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5" name="Group 147">
                  <a:extLst>
                    <a:ext uri="{FF2B5EF4-FFF2-40B4-BE49-F238E27FC236}">
                      <a16:creationId xmlns:a16="http://schemas.microsoft.com/office/drawing/2014/main" id="{87D24AA7-0B94-9708-0171-751BB2957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5008"/>
                  <a:ext cx="1755" cy="1605"/>
                  <a:chOff x="4200" y="3810"/>
                  <a:chExt cx="3465" cy="3285"/>
                </a:xfrm>
              </p:grpSpPr>
              <p:sp>
                <p:nvSpPr>
                  <p:cNvPr id="44" name="AutoShape 148">
                    <a:extLst>
                      <a:ext uri="{FF2B5EF4-FFF2-40B4-BE49-F238E27FC236}">
                        <a16:creationId xmlns:a16="http://schemas.microsoft.com/office/drawing/2014/main" id="{4B727164-BA09-E9C3-B00E-99C774C415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5" name="Group 149">
                    <a:extLst>
                      <a:ext uri="{FF2B5EF4-FFF2-40B4-BE49-F238E27FC236}">
                        <a16:creationId xmlns:a16="http://schemas.microsoft.com/office/drawing/2014/main" id="{8167B4E1-3017-A880-C569-67E34AA776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6" name="AutoShape 150">
                      <a:extLst>
                        <a:ext uri="{FF2B5EF4-FFF2-40B4-BE49-F238E27FC236}">
                          <a16:creationId xmlns:a16="http://schemas.microsoft.com/office/drawing/2014/main" id="{2EF0DF09-5064-EEA4-FB7E-B540B2FF24B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" name="AutoShape 151">
                      <a:extLst>
                        <a:ext uri="{FF2B5EF4-FFF2-40B4-BE49-F238E27FC236}">
                          <a16:creationId xmlns:a16="http://schemas.microsoft.com/office/drawing/2014/main" id="{57CEC9E7-6988-04A7-4064-29169C7D0315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8" name="AutoShape 152">
                      <a:extLst>
                        <a:ext uri="{FF2B5EF4-FFF2-40B4-BE49-F238E27FC236}">
                          <a16:creationId xmlns:a16="http://schemas.microsoft.com/office/drawing/2014/main" id="{D8161891-2D41-AB9A-34BD-2F9EA4FD8FB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6" name="Group 153">
                  <a:extLst>
                    <a:ext uri="{FF2B5EF4-FFF2-40B4-BE49-F238E27FC236}">
                      <a16:creationId xmlns:a16="http://schemas.microsoft.com/office/drawing/2014/main" id="{7FDD61B0-4E80-6A22-30D5-0584C063BF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39" name="AutoShape 154">
                    <a:extLst>
                      <a:ext uri="{FF2B5EF4-FFF2-40B4-BE49-F238E27FC236}">
                        <a16:creationId xmlns:a16="http://schemas.microsoft.com/office/drawing/2014/main" id="{0BAADBBD-CDC6-AB74-C8B6-49A32565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40" name="Group 155">
                    <a:extLst>
                      <a:ext uri="{FF2B5EF4-FFF2-40B4-BE49-F238E27FC236}">
                        <a16:creationId xmlns:a16="http://schemas.microsoft.com/office/drawing/2014/main" id="{2DBB123C-8253-ABB3-BB9C-97EB72AFED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41" name="AutoShape 156">
                      <a:extLst>
                        <a:ext uri="{FF2B5EF4-FFF2-40B4-BE49-F238E27FC236}">
                          <a16:creationId xmlns:a16="http://schemas.microsoft.com/office/drawing/2014/main" id="{2BA992D5-7204-D894-0F6C-840974B39A3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2" name="AutoShape 157">
                      <a:extLst>
                        <a:ext uri="{FF2B5EF4-FFF2-40B4-BE49-F238E27FC236}">
                          <a16:creationId xmlns:a16="http://schemas.microsoft.com/office/drawing/2014/main" id="{968A0668-31BF-E0C1-3A29-2AE09A61195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3" name="AutoShape 158">
                      <a:extLst>
                        <a:ext uri="{FF2B5EF4-FFF2-40B4-BE49-F238E27FC236}">
                          <a16:creationId xmlns:a16="http://schemas.microsoft.com/office/drawing/2014/main" id="{035B6093-DCA2-ADC4-FB9D-B4C1EC17E4FB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7" name="Group 159">
                  <a:extLst>
                    <a:ext uri="{FF2B5EF4-FFF2-40B4-BE49-F238E27FC236}">
                      <a16:creationId xmlns:a16="http://schemas.microsoft.com/office/drawing/2014/main" id="{FC767237-A7DB-85FB-3F6A-972F7A7A02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5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34" name="AutoShape 160">
                    <a:extLst>
                      <a:ext uri="{FF2B5EF4-FFF2-40B4-BE49-F238E27FC236}">
                        <a16:creationId xmlns:a16="http://schemas.microsoft.com/office/drawing/2014/main" id="{49229B88-F9C2-3071-0387-17E2A4427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5" name="Group 161">
                    <a:extLst>
                      <a:ext uri="{FF2B5EF4-FFF2-40B4-BE49-F238E27FC236}">
                        <a16:creationId xmlns:a16="http://schemas.microsoft.com/office/drawing/2014/main" id="{952D6468-67D4-F7E2-7C3C-AF4C9C5FE3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36" name="AutoShape 162">
                      <a:extLst>
                        <a:ext uri="{FF2B5EF4-FFF2-40B4-BE49-F238E27FC236}">
                          <a16:creationId xmlns:a16="http://schemas.microsoft.com/office/drawing/2014/main" id="{6EF443AA-D964-8F76-4012-844168E3B32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" name="AutoShape 163">
                      <a:extLst>
                        <a:ext uri="{FF2B5EF4-FFF2-40B4-BE49-F238E27FC236}">
                          <a16:creationId xmlns:a16="http://schemas.microsoft.com/office/drawing/2014/main" id="{DDDA37C6-62F9-BF49-1943-775B206D160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8" name="AutoShape 164">
                      <a:extLst>
                        <a:ext uri="{FF2B5EF4-FFF2-40B4-BE49-F238E27FC236}">
                          <a16:creationId xmlns:a16="http://schemas.microsoft.com/office/drawing/2014/main" id="{F2374AED-BCD2-6CF9-3433-044F8F58354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28" name="Group 165">
                  <a:extLst>
                    <a:ext uri="{FF2B5EF4-FFF2-40B4-BE49-F238E27FC236}">
                      <a16:creationId xmlns:a16="http://schemas.microsoft.com/office/drawing/2014/main" id="{80564717-EE78-FBBC-F4E5-AE882C0B29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0" y="3810"/>
                  <a:ext cx="1755" cy="1605"/>
                  <a:chOff x="4200" y="3810"/>
                  <a:chExt cx="3465" cy="3285"/>
                </a:xfrm>
              </p:grpSpPr>
              <p:sp>
                <p:nvSpPr>
                  <p:cNvPr id="29" name="AutoShape 166">
                    <a:extLst>
                      <a:ext uri="{FF2B5EF4-FFF2-40B4-BE49-F238E27FC236}">
                        <a16:creationId xmlns:a16="http://schemas.microsoft.com/office/drawing/2014/main" id="{8AB73A89-FB44-0E91-B25A-FCF3CF78AC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0" y="3810"/>
                    <a:ext cx="3465" cy="3285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0" name="Group 167">
                    <a:extLst>
                      <a:ext uri="{FF2B5EF4-FFF2-40B4-BE49-F238E27FC236}">
                        <a16:creationId xmlns:a16="http://schemas.microsoft.com/office/drawing/2014/main" id="{B7F8438C-BFFB-6849-BF8A-D04628E351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00" y="3810"/>
                    <a:ext cx="3465" cy="3285"/>
                    <a:chOff x="4200" y="3810"/>
                    <a:chExt cx="3465" cy="3285"/>
                  </a:xfrm>
                </p:grpSpPr>
                <p:cxnSp>
                  <p:nvCxnSpPr>
                    <p:cNvPr id="31" name="AutoShape 168">
                      <a:extLst>
                        <a:ext uri="{FF2B5EF4-FFF2-40B4-BE49-F238E27FC236}">
                          <a16:creationId xmlns:a16="http://schemas.microsoft.com/office/drawing/2014/main" id="{D0B7FC1B-92C3-69AE-6810-93E994DBFD0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45" y="6240"/>
                      <a:ext cx="2520" cy="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" name="AutoShape 169">
                      <a:extLst>
                        <a:ext uri="{FF2B5EF4-FFF2-40B4-BE49-F238E27FC236}">
                          <a16:creationId xmlns:a16="http://schemas.microsoft.com/office/drawing/2014/main" id="{BF697181-F854-CC47-36C2-16ECAF7D2DD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055" y="3810"/>
                      <a:ext cx="90" cy="2430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" name="AutoShape 170">
                      <a:extLst>
                        <a:ext uri="{FF2B5EF4-FFF2-40B4-BE49-F238E27FC236}">
                          <a16:creationId xmlns:a16="http://schemas.microsoft.com/office/drawing/2014/main" id="{9EA4CC75-DFDE-31E5-835D-8186964C156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200" y="6240"/>
                      <a:ext cx="945" cy="855"/>
                    </a:xfrm>
                    <a:prstGeom prst="straightConnector1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</p:cxnSp>
              </p:grpSp>
            </p:grpSp>
          </p:grpSp>
        </p:grpSp>
        <p:grpSp>
          <p:nvGrpSpPr>
            <p:cNvPr id="7" name="Group 171">
              <a:extLst>
                <a:ext uri="{FF2B5EF4-FFF2-40B4-BE49-F238E27FC236}">
                  <a16:creationId xmlns:a16="http://schemas.microsoft.com/office/drawing/2014/main" id="{F5CEFBB5-F677-27E9-DFDC-6CCF21DBB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4470"/>
              <a:ext cx="2879" cy="2578"/>
              <a:chOff x="4560" y="4470"/>
              <a:chExt cx="2879" cy="2578"/>
            </a:xfrm>
          </p:grpSpPr>
          <p:sp>
            <p:nvSpPr>
              <p:cNvPr id="8" name="AutoShape 172">
                <a:extLst>
                  <a:ext uri="{FF2B5EF4-FFF2-40B4-BE49-F238E27FC236}">
                    <a16:creationId xmlns:a16="http://schemas.microsoft.com/office/drawing/2014/main" id="{1D5DDBFF-174E-CBE8-FD71-A9E5174E0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447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AutoShape 173">
                <a:extLst>
                  <a:ext uri="{FF2B5EF4-FFF2-40B4-BE49-F238E27FC236}">
                    <a16:creationId xmlns:a16="http://schemas.microsoft.com/office/drawing/2014/main" id="{FA686C88-69B7-CAAB-62DE-A0A3EC992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4" y="68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AutoShape 174">
                <a:extLst>
                  <a:ext uri="{FF2B5EF4-FFF2-40B4-BE49-F238E27FC236}">
                    <a16:creationId xmlns:a16="http://schemas.microsoft.com/office/drawing/2014/main" id="{67E29CD0-3FA5-1B45-5FA8-D2E7D68DE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5" y="68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AutoShape 175">
                <a:extLst>
                  <a:ext uri="{FF2B5EF4-FFF2-40B4-BE49-F238E27FC236}">
                    <a16:creationId xmlns:a16="http://schemas.microsoft.com/office/drawing/2014/main" id="{B2125334-E80E-D22B-19A9-69FA9322C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68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AutoShape 176">
                <a:extLst>
                  <a:ext uri="{FF2B5EF4-FFF2-40B4-BE49-F238E27FC236}">
                    <a16:creationId xmlns:a16="http://schemas.microsoft.com/office/drawing/2014/main" id="{3788E396-4A86-1079-0837-99DAC9F30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1" y="5668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AutoShape 177">
                <a:extLst>
                  <a:ext uri="{FF2B5EF4-FFF2-40B4-BE49-F238E27FC236}">
                    <a16:creationId xmlns:a16="http://schemas.microsoft.com/office/drawing/2014/main" id="{8547B2E4-DB3A-01AF-6223-5CA4C9880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5" y="5653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AutoShape 178">
                <a:extLst>
                  <a:ext uri="{FF2B5EF4-FFF2-40B4-BE49-F238E27FC236}">
                    <a16:creationId xmlns:a16="http://schemas.microsoft.com/office/drawing/2014/main" id="{C4F46B1B-C185-F875-8222-AEA6AD1A1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564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AutoShape 179">
                <a:extLst>
                  <a:ext uri="{FF2B5EF4-FFF2-40B4-BE49-F238E27FC236}">
                    <a16:creationId xmlns:a16="http://schemas.microsoft.com/office/drawing/2014/main" id="{A8CE8D7A-CB68-A11D-D984-C20EA7113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9" y="447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AutoShape 180">
                <a:extLst>
                  <a:ext uri="{FF2B5EF4-FFF2-40B4-BE49-F238E27FC236}">
                    <a16:creationId xmlns:a16="http://schemas.microsoft.com/office/drawing/2014/main" id="{4312C2C8-E6F0-18F1-4224-4520716DD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" y="4470"/>
                <a:ext cx="179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133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228573" y="16554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Subject 2: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887632-2EEA-BFA3-4B62-849531F38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052" y="1135318"/>
            <a:ext cx="6341422" cy="30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800" dirty="0"/>
              <a:t>NWP output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687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output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9A7C29F-087C-BB74-8D72-D917EDF8C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378" y="1338443"/>
            <a:ext cx="2701997" cy="295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B268D-4241-D5C9-B0B6-D817B9231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846" y="1338443"/>
            <a:ext cx="2088442" cy="289062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87818E-47BC-8660-44B6-22A5B06CF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1960" r="26033"/>
          <a:stretch/>
        </p:blipFill>
        <p:spPr>
          <a:xfrm>
            <a:off x="801584" y="1347981"/>
            <a:ext cx="2789338" cy="29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output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5C808C-F48B-2009-9DF3-4083C226C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B8EB5-5C66-A21C-8457-20DF67D429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04" t="4674"/>
          <a:stretch/>
        </p:blipFill>
        <p:spPr>
          <a:xfrm>
            <a:off x="2300334" y="1083345"/>
            <a:ext cx="6531966" cy="31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NWP output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7A8E2F-4829-7A80-28FE-DF2EC2F53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8" y="574475"/>
            <a:ext cx="6026719" cy="43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2400" dirty="0">
                <a:solidFill>
                  <a:schemeClr val="tx1"/>
                </a:solidFill>
              </a:rPr>
              <a:t>Super computer for NWP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878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tx1"/>
                </a:solidFill>
              </a:rPr>
              <a:t>Super computer for NWP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F75371-FCD0-F596-2D21-371F147DCF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66" y="1038525"/>
            <a:ext cx="4844733" cy="31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800" dirty="0">
                <a:solidFill>
                  <a:schemeClr val="tx1"/>
                </a:solidFill>
              </a:rPr>
              <a:t>Errors of the NWP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247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Content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solidFill>
                  <a:schemeClr val="tx1"/>
                </a:solidFill>
              </a:rPr>
              <a:t>What is NWP Model?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Flowchart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initial data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grids and resolution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output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Super computer for NWP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chemeClr val="tx1"/>
                </a:solidFill>
              </a:rPr>
              <a:t>Errors of the NWP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tx1"/>
                </a:solidFill>
              </a:rPr>
              <a:t>Guidance in Using NWP</a:t>
            </a:r>
            <a:endParaRPr lang="en-GB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GB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33DA45FB-91A0-7757-451B-062B867671ED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1E533185-F578-F110-AFF7-4A1304FDF0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60DFA608-4A8B-4B02-BAF9-CEA56B58FF1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tx1"/>
                </a:solidFill>
              </a:rPr>
              <a:t>Errors of the NWP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 rtl="0" eaLnBrk="1" hangingPunct="1"/>
            <a:r>
              <a:rPr lang="en-GB" sz="1800" dirty="0"/>
              <a:t>Due to model formulation.</a:t>
            </a:r>
          </a:p>
          <a:p>
            <a:pPr algn="l" rtl="0" eaLnBrk="1" hangingPunct="1"/>
            <a:r>
              <a:rPr lang="en-GB" sz="1800" dirty="0"/>
              <a:t>Due to uncertainty in the initial state.</a:t>
            </a:r>
          </a:p>
          <a:p>
            <a:pPr algn="l" rtl="0" eaLnBrk="1" hangingPunct="1"/>
            <a:r>
              <a:rPr lang="en-GB" sz="1800" dirty="0"/>
              <a:t>Due to errors in lateral boundary conditions.</a:t>
            </a:r>
          </a:p>
          <a:p>
            <a:pPr algn="l" rtl="0" eaLnBrk="1" hangingPunct="1"/>
            <a:r>
              <a:rPr lang="en-GB" sz="1800" dirty="0"/>
              <a:t>Due to uncertainties in soil fields (soil temperature and soil water content, </a:t>
            </a:r>
            <a:r>
              <a:rPr lang="en-GB" sz="1800" dirty="0">
                <a:latin typeface="Comic Sans MS" pitchFamily="66" charset="0"/>
              </a:rPr>
              <a:t>…</a:t>
            </a:r>
            <a:r>
              <a:rPr lang="en-GB" sz="1800" dirty="0"/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143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Guidance in Using NWP</a:t>
            </a:r>
            <a:endParaRPr lang="en-GB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1415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Guidance in Using NWP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2">
            <a:extLst>
              <a:ext uri="{FF2B5EF4-FFF2-40B4-BE49-F238E27FC236}">
                <a16:creationId xmlns:a16="http://schemas.microsoft.com/office/drawing/2014/main" id="{11574875-7E02-F442-4C6E-C5144921D3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266825"/>
            <a:ext cx="6806641" cy="11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1- Verify  each of the models  you are intended to use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2-  Use different NWP sources, as many as you could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3- Remember the error margin when you do the forecast </a:t>
            </a:r>
          </a:p>
        </p:txBody>
      </p:sp>
    </p:spTree>
    <p:extLst>
      <p:ext uri="{BB962C8B-B14F-4D97-AF65-F5344CB8AC3E}">
        <p14:creationId xmlns:p14="http://schemas.microsoft.com/office/powerpoint/2010/main" val="247847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0E8BD-02E5-496B-D4A4-C5984D80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5BDA7"/>
                </a:solidFill>
              </a:rPr>
              <a:t>Scan this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023F11-6541-A42D-344D-8D3F4D404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Kindly scan this “QR code” to evaluate this lecture.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b="1" dirty="0"/>
              <a:t>Thank You!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C34004D4-5CA1-F93E-23EF-304E360FD8FF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1E1BD718-2054-5F89-862B-4178D9B3D79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7BB1B392-2962-A66C-FA6C-F4F58C873FE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DECFF0E-36C9-4498-77F8-6B273EFF4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25" y="1266175"/>
            <a:ext cx="2857500" cy="2857500"/>
          </a:xfrm>
          <a:prstGeom prst="rect">
            <a:avLst/>
          </a:prstGeom>
          <a:ln w="28575">
            <a:solidFill>
              <a:srgbClr val="75BDA7"/>
            </a:solidFill>
            <a:prstDash val="lgDashDotDot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What is NWP Model?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40163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</a:rPr>
              <a:t>What is NWP Model?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58FE686C-A9CF-C422-04EB-3FC1FD4D9A30}"/>
              </a:ext>
            </a:extLst>
          </p:cNvPr>
          <p:cNvSpPr txBox="1">
            <a:spLocks noChangeArrowheads="1"/>
          </p:cNvSpPr>
          <p:nvPr/>
        </p:nvSpPr>
        <p:spPr>
          <a:xfrm>
            <a:off x="279843" y="1432719"/>
            <a:ext cx="7907604" cy="2500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the equations that describe atmospheric processes.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them to a form where they can be programmed into a large computer.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the computer to solve them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called a “model” of the atmosphere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FE757623-8185-8BF5-F37E-BD9086817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95127"/>
              </p:ext>
            </p:extLst>
          </p:nvPr>
        </p:nvGraphicFramePr>
        <p:xfrm>
          <a:off x="5349834" y="2563140"/>
          <a:ext cx="3426031" cy="155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48836" imgH="2800219" progId="Word.Document.8">
                  <p:embed/>
                </p:oleObj>
              </mc:Choice>
              <mc:Fallback>
                <p:oleObj name="Document" r:id="rId5" imgW="5948836" imgH="2800219" progId="Word.Document.8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34" y="2563140"/>
                        <a:ext cx="3426031" cy="1557680"/>
                      </a:xfrm>
                      <a:prstGeom prst="rect">
                        <a:avLst/>
                      </a:prstGeom>
                      <a:solidFill>
                        <a:srgbClr val="FFECD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NWP Flowchart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538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" y="445025"/>
            <a:ext cx="7159542" cy="4394170"/>
          </a:xfrm>
        </p:spPr>
      </p:pic>
    </p:spTree>
    <p:extLst>
      <p:ext uri="{BB962C8B-B14F-4D97-AF65-F5344CB8AC3E}">
        <p14:creationId xmlns:p14="http://schemas.microsoft.com/office/powerpoint/2010/main" val="384484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3200" dirty="0"/>
              <a:t>NWP initial 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583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NWP initial data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 situation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by the model to start integrate equations.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created by techniques called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assimilation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l" rtl="0" eaLnBrk="1" hangingPunct="1">
              <a:lnSpc>
                <a:spcPct val="80000"/>
              </a:lnSpc>
              <a:buFontTx/>
              <a:buNone/>
              <a:defRPr/>
            </a:pPr>
            <a:endParaRPr lang="ar-EG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process of initial data creation (analysis and data assimilation) is more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complicate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than the forecast model itself, and more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 in term of CPU time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8197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NWP initial data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4FE3C16-30CD-D336-0EEB-4132C2F9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60" y="908463"/>
            <a:ext cx="6044372" cy="3320600"/>
          </a:xfrm>
        </p:spPr>
      </p:pic>
    </p:spTree>
    <p:extLst>
      <p:ext uri="{BB962C8B-B14F-4D97-AF65-F5344CB8AC3E}">
        <p14:creationId xmlns:p14="http://schemas.microsoft.com/office/powerpoint/2010/main" val="3577770586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312</Words>
  <Application>Microsoft Office PowerPoint</Application>
  <PresentationFormat>On-screen Show (16:9)</PresentationFormat>
  <Paragraphs>59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Comic Sans MS</vt:lpstr>
      <vt:lpstr>Wingdings</vt:lpstr>
      <vt:lpstr>PT Sans Narrow</vt:lpstr>
      <vt:lpstr>Open Sans</vt:lpstr>
      <vt:lpstr>Tropic</vt:lpstr>
      <vt:lpstr>Document</vt:lpstr>
      <vt:lpstr>Numerical Weather Prediction (NWP)</vt:lpstr>
      <vt:lpstr>Content</vt:lpstr>
      <vt:lpstr>What is NWP Model?</vt:lpstr>
      <vt:lpstr>What is NWP Model?</vt:lpstr>
      <vt:lpstr>NWP Flowchart</vt:lpstr>
      <vt:lpstr>PowerPoint Presentation</vt:lpstr>
      <vt:lpstr>NWP initial data</vt:lpstr>
      <vt:lpstr>NWP initial data</vt:lpstr>
      <vt:lpstr>NWP initial data</vt:lpstr>
      <vt:lpstr>NWP grids and resolution</vt:lpstr>
      <vt:lpstr>Subject 2:</vt:lpstr>
      <vt:lpstr>Subject 2:</vt:lpstr>
      <vt:lpstr>NWP output</vt:lpstr>
      <vt:lpstr>NWP output</vt:lpstr>
      <vt:lpstr>NWP output</vt:lpstr>
      <vt:lpstr>NWP output</vt:lpstr>
      <vt:lpstr>Super computer for NWP</vt:lpstr>
      <vt:lpstr>Super computer for NWP</vt:lpstr>
      <vt:lpstr>Errors of the NWP</vt:lpstr>
      <vt:lpstr>Errors of the NWP</vt:lpstr>
      <vt:lpstr>Guidance in Using NWP</vt:lpstr>
      <vt:lpstr>Guidance in Using NWP</vt:lpstr>
      <vt:lpstr>Scan this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Khalifa</dc:creator>
  <cp:lastModifiedBy>k s</cp:lastModifiedBy>
  <cp:revision>8</cp:revision>
  <dcterms:modified xsi:type="dcterms:W3CDTF">2022-09-08T07:27:50Z</dcterms:modified>
</cp:coreProperties>
</file>