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7674" r:id="rId2"/>
  </p:sldMasterIdLst>
  <p:notesMasterIdLst>
    <p:notesMasterId r:id="rId30"/>
  </p:notesMasterIdLst>
  <p:handoutMasterIdLst>
    <p:handoutMasterId r:id="rId31"/>
  </p:handoutMasterIdLst>
  <p:sldIdLst>
    <p:sldId id="589" r:id="rId3"/>
    <p:sldId id="673" r:id="rId4"/>
    <p:sldId id="749" r:id="rId5"/>
    <p:sldId id="753" r:id="rId6"/>
    <p:sldId id="754" r:id="rId7"/>
    <p:sldId id="755" r:id="rId8"/>
    <p:sldId id="756" r:id="rId9"/>
    <p:sldId id="757" r:id="rId10"/>
    <p:sldId id="771" r:id="rId11"/>
    <p:sldId id="772" r:id="rId12"/>
    <p:sldId id="773" r:id="rId13"/>
    <p:sldId id="758" r:id="rId14"/>
    <p:sldId id="774" r:id="rId15"/>
    <p:sldId id="759" r:id="rId16"/>
    <p:sldId id="760" r:id="rId17"/>
    <p:sldId id="761" r:id="rId18"/>
    <p:sldId id="762" r:id="rId19"/>
    <p:sldId id="763" r:id="rId20"/>
    <p:sldId id="764" r:id="rId21"/>
    <p:sldId id="765" r:id="rId22"/>
    <p:sldId id="766" r:id="rId23"/>
    <p:sldId id="767" r:id="rId24"/>
    <p:sldId id="775" r:id="rId25"/>
    <p:sldId id="768" r:id="rId26"/>
    <p:sldId id="769" r:id="rId27"/>
    <p:sldId id="770" r:id="rId28"/>
    <p:sldId id="725" r:id="rId29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E2"/>
    <a:srgbClr val="C5B9AC"/>
    <a:srgbClr val="B1A8A4"/>
    <a:srgbClr val="7B67A8"/>
    <a:srgbClr val="FEDB00"/>
    <a:srgbClr val="99C221"/>
    <a:srgbClr val="00205B"/>
    <a:srgbClr val="FE5000"/>
    <a:srgbClr val="CB333B"/>
    <a:srgbClr val="968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19" autoAdjust="0"/>
    <p:restoredTop sz="79474" autoAdjust="0"/>
  </p:normalViewPr>
  <p:slideViewPr>
    <p:cSldViewPr snapToGrid="0">
      <p:cViewPr>
        <p:scale>
          <a:sx n="80" d="100"/>
          <a:sy n="80" d="100"/>
        </p:scale>
        <p:origin x="1742" y="514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453826-A10C-4B6F-9C82-256DD9F2E809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5710"/>
            <a:ext cx="5438464" cy="4466511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3799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 261"/>
          <p:cNvSpPr/>
          <p:nvPr userDrawn="1"/>
        </p:nvSpPr>
        <p:spPr bwMode="auto">
          <a:xfrm>
            <a:off x="8093207" y="230589"/>
            <a:ext cx="4098795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263" name="Group 262"/>
          <p:cNvGrpSpPr/>
          <p:nvPr userDrawn="1"/>
        </p:nvGrpSpPr>
        <p:grpSpPr>
          <a:xfrm>
            <a:off x="8097605" y="6145001"/>
            <a:ext cx="3858471" cy="314922"/>
            <a:chOff x="369889" y="5092835"/>
            <a:chExt cx="3135008" cy="314922"/>
          </a:xfrm>
        </p:grpSpPr>
        <p:grpSp>
          <p:nvGrpSpPr>
            <p:cNvPr id="264" name="Group 263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491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2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3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4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5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6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7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8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9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500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5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476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7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8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9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0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1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2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3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4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5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6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7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8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89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90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6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473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4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5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7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467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8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9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0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1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72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8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463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4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5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6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69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414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5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6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7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8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9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0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1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2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3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4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5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6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7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8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29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0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1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2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3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4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5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6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7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8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39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0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1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2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3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4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5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6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7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8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49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0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1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2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3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4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5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6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7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8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59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0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1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62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0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407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8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9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0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1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2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13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1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403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4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5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6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2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399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0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1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402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273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18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4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397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8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5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384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5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6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7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8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9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0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1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2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3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4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5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96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aphicFrame>
          <p:nvGraphicFramePr>
            <p:cNvPr id="276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919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7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380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1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2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83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78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376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7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378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  <p:sp>
            <p:nvSpPr>
              <p:cNvPr id="379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/>
              </a:p>
            </p:txBody>
          </p:sp>
        </p:grpSp>
        <p:grpSp>
          <p:nvGrpSpPr>
            <p:cNvPr id="279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373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4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5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0" name="Group 279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369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0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1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72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1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365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66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67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68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2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361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62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63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64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3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357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58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59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60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4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355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56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5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352" name="Freeform 351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53" name="Freeform 352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54" name="Freeform 353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6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348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9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50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51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7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337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8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9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0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1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2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3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4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5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6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47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8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310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1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2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3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4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5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6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7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8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19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0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1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2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3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4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5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6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7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8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29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0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1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2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3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4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5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36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89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306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07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08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09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0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302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03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04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305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  <p:grpSp>
          <p:nvGrpSpPr>
            <p:cNvPr id="291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298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9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0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1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1108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92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3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294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95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96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  <p:sp>
            <p:nvSpPr>
              <p:cNvPr id="297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1108"/>
              </a:p>
            </p:txBody>
          </p:sp>
        </p:grpSp>
      </p:grpSp>
      <p:sp>
        <p:nvSpPr>
          <p:cNvPr id="501" name="Rectangle 500"/>
          <p:cNvSpPr/>
          <p:nvPr userDrawn="1"/>
        </p:nvSpPr>
        <p:spPr bwMode="auto">
          <a:xfrm>
            <a:off x="10852843" y="6598214"/>
            <a:ext cx="1134139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02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5298" y="553831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3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2150" y="5108992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4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48701" y="52442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5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70656" y="4939417"/>
            <a:ext cx="1095942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6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919287" y="3156926"/>
            <a:ext cx="1191409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7" name="Oval 506"/>
          <p:cNvSpPr/>
          <p:nvPr userDrawn="1"/>
        </p:nvSpPr>
        <p:spPr bwMode="auto">
          <a:xfrm>
            <a:off x="2314237" y="1608858"/>
            <a:ext cx="1558951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08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737293" y="1966704"/>
            <a:ext cx="96824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" name="Oval 508"/>
          <p:cNvSpPr/>
          <p:nvPr userDrawn="1"/>
        </p:nvSpPr>
        <p:spPr bwMode="auto">
          <a:xfrm>
            <a:off x="160257" y="447025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0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1270996" y="3937937"/>
            <a:ext cx="176888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1" name="Picture 510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667857" y="1145124"/>
            <a:ext cx="843209" cy="669798"/>
          </a:xfrm>
          <a:prstGeom prst="rect">
            <a:avLst/>
          </a:prstGeom>
        </p:spPr>
      </p:pic>
      <p:sp>
        <p:nvSpPr>
          <p:cNvPr id="512" name="Oval 511"/>
          <p:cNvSpPr/>
          <p:nvPr userDrawn="1"/>
        </p:nvSpPr>
        <p:spPr bwMode="auto">
          <a:xfrm>
            <a:off x="228845" y="2573024"/>
            <a:ext cx="199828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3" name="Picture 512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23299" y="3178572"/>
            <a:ext cx="1409372" cy="1119526"/>
          </a:xfrm>
          <a:prstGeom prst="rect">
            <a:avLst/>
          </a:prstGeom>
        </p:spPr>
      </p:pic>
      <p:sp>
        <p:nvSpPr>
          <p:cNvPr id="514" name="Oval 513"/>
          <p:cNvSpPr/>
          <p:nvPr userDrawn="1"/>
        </p:nvSpPr>
        <p:spPr bwMode="auto">
          <a:xfrm>
            <a:off x="3697435" y="1918079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4079004" y="2466463"/>
            <a:ext cx="795814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" name="Oval 515"/>
          <p:cNvSpPr/>
          <p:nvPr userDrawn="1"/>
        </p:nvSpPr>
        <p:spPr bwMode="auto">
          <a:xfrm>
            <a:off x="5546139" y="3626136"/>
            <a:ext cx="1558951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7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5949465" y="4025891"/>
            <a:ext cx="752301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" name="Oval 517"/>
          <p:cNvSpPr/>
          <p:nvPr userDrawn="1"/>
        </p:nvSpPr>
        <p:spPr bwMode="auto">
          <a:xfrm>
            <a:off x="427125" y="1786399"/>
            <a:ext cx="1558951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519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729832" y="1901522"/>
            <a:ext cx="1280557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07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97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917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06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22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08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383383" y="3413760"/>
            <a:ext cx="5808619" cy="655080"/>
          </a:xfrm>
          <a:prstGeom prst="rect">
            <a:avLst/>
          </a:prstGeom>
          <a:solidFill>
            <a:schemeClr val="tx1"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4308" tIns="44308" rIns="44308" bIns="443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125444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108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383383" y="3413760"/>
            <a:ext cx="5556649" cy="655080"/>
          </a:xfrm>
        </p:spPr>
        <p:txBody>
          <a:bodyPr anchor="ctr"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  <a:lvl2pPr marL="562722" indent="0">
              <a:buNone/>
              <a:defRPr sz="3200">
                <a:solidFill>
                  <a:schemeClr val="bg1"/>
                </a:solidFill>
              </a:defRPr>
            </a:lvl2pPr>
            <a:lvl3pPr marL="1125443" indent="0">
              <a:buNone/>
              <a:defRPr sz="3200">
                <a:solidFill>
                  <a:schemeClr val="bg1"/>
                </a:solidFill>
              </a:defRPr>
            </a:lvl3pPr>
            <a:lvl4pPr marL="1688165" indent="0">
              <a:buNone/>
              <a:defRPr sz="3200">
                <a:solidFill>
                  <a:schemeClr val="bg1"/>
                </a:solidFill>
              </a:defRPr>
            </a:lvl4pPr>
            <a:lvl5pPr marL="2250887" indent="0"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Section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0310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432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9907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8" y="1237127"/>
            <a:ext cx="11627339" cy="5262675"/>
          </a:xfr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4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64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0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06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6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12191998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248" y="1307465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736126" y="6649210"/>
            <a:ext cx="3113648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665872" y="6649210"/>
            <a:ext cx="3395003" cy="15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985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EUM/MTGUP/VWG/19/1076767, v1 Draft, 16 April 2019</a:t>
            </a:r>
            <a:endParaRPr lang="de-DE" sz="985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18080" y="6593586"/>
            <a:ext cx="359394" cy="262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1108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1108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47550" y="665038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2" r:id="rId2"/>
    <p:sldLayoutId id="2147487664" r:id="rId3"/>
    <p:sldLayoutId id="2147487671" r:id="rId4"/>
    <p:sldLayoutId id="2147487673" r:id="rId5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C1974-A894-408E-833D-188CC018348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F5234-FC44-4521-832C-045331EB71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6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75" r:id="rId1"/>
    <p:sldLayoutId id="2147487676" r:id="rId2"/>
    <p:sldLayoutId id="2147487677" r:id="rId3"/>
    <p:sldLayoutId id="2147487678" r:id="rId4"/>
    <p:sldLayoutId id="2147487679" r:id="rId5"/>
    <p:sldLayoutId id="2147487680" r:id="rId6"/>
    <p:sldLayoutId id="2147487681" r:id="rId7"/>
    <p:sldLayoutId id="2147487682" r:id="rId8"/>
    <p:sldLayoutId id="2147487683" r:id="rId9"/>
    <p:sldLayoutId id="2147487684" r:id="rId10"/>
    <p:sldLayoutId id="2147487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6111631" y="3947400"/>
            <a:ext cx="5799015" cy="2094522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endParaRPr lang="en-GB" sz="2462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3159138" y="2683606"/>
            <a:ext cx="8755200" cy="2436924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GB" sz="3446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Meteosat Third </a:t>
            </a:r>
            <a:r>
              <a:rPr lang="en-GB" sz="3446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endParaRPr lang="en-GB" sz="3446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GB" sz="3446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WV absorption solar channels </a:t>
            </a:r>
          </a:p>
          <a:p>
            <a:pPr algn="r">
              <a:defRPr/>
            </a:pPr>
            <a:r>
              <a:rPr lang="en-GB" sz="3446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NIR0.9 and NIR1.3</a:t>
            </a:r>
            <a:endParaRPr lang="en-GB" sz="3446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endParaRPr lang="en-GB" sz="3446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en-GB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Ivan Smiljanic,  (EUMETSAT)</a:t>
            </a:r>
            <a:endParaRPr lang="en-GB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620570" y="107936"/>
            <a:ext cx="8931918" cy="7092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1.38 </a:t>
            </a:r>
            <a:r>
              <a:rPr lang="en-GB" sz="3600" dirty="0" smtClean="0">
                <a:latin typeface="Symbol" panose="05050102010706020507" pitchFamily="18" charset="2"/>
              </a:rPr>
              <a:t>m</a:t>
            </a:r>
            <a:r>
              <a:rPr lang="en-GB" sz="3600" dirty="0" smtClean="0"/>
              <a:t>m: If we see a cloud, what can we say about it?</a:t>
            </a:r>
            <a:endParaRPr lang="en-GB" sz="3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358164" y="2227148"/>
            <a:ext cx="2636942" cy="4412638"/>
            <a:chOff x="3150750" y="2199992"/>
            <a:chExt cx="2636942" cy="4412638"/>
          </a:xfrm>
        </p:grpSpPr>
        <p:sp>
          <p:nvSpPr>
            <p:cNvPr id="4" name="Rectangle 3"/>
            <p:cNvSpPr/>
            <p:nvPr/>
          </p:nvSpPr>
          <p:spPr>
            <a:xfrm>
              <a:off x="3277136" y="5916821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7136" y="2199992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267912" y="2199992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150750" y="6210684"/>
              <a:ext cx="2636942" cy="401946"/>
              <a:chOff x="3150750" y="6418907"/>
              <a:chExt cx="2636942" cy="401946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flipV="1">
                <a:off x="3413156" y="6627134"/>
                <a:ext cx="2091351" cy="90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3793402" y="6418907"/>
                <a:ext cx="14464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Transmission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150750" y="6442468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486006" y="645152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229810" y="2515829"/>
            <a:ext cx="2758250" cy="1151755"/>
            <a:chOff x="1229810" y="2515829"/>
            <a:chExt cx="2758250" cy="1151755"/>
          </a:xfrm>
        </p:grpSpPr>
        <p:sp>
          <p:nvSpPr>
            <p:cNvPr id="51" name="Cloud Callout 50"/>
            <p:cNvSpPr/>
            <p:nvPr/>
          </p:nvSpPr>
          <p:spPr>
            <a:xfrm>
              <a:off x="1229810" y="2515829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Cloud Callout 75"/>
            <p:cNvSpPr/>
            <p:nvPr/>
          </p:nvSpPr>
          <p:spPr>
            <a:xfrm>
              <a:off x="3127980" y="3486515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35406" y="2651371"/>
              <a:ext cx="1408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Same cloud;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heights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 rot="19877641">
              <a:off x="3665895" y="3110772"/>
              <a:ext cx="144997" cy="2860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Down Arrow 80"/>
            <p:cNvSpPr/>
            <p:nvPr/>
          </p:nvSpPr>
          <p:spPr>
            <a:xfrm rot="6567897">
              <a:off x="2168155" y="2550428"/>
              <a:ext cx="138152" cy="2848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29810" y="1393263"/>
            <a:ext cx="2732278" cy="583269"/>
            <a:chOff x="1229810" y="1385533"/>
            <a:chExt cx="2732278" cy="583269"/>
          </a:xfrm>
        </p:grpSpPr>
        <p:sp>
          <p:nvSpPr>
            <p:cNvPr id="77" name="Cloud Callout 7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Cloud Callout 79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29810" y="1386182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151673" y="1385533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57060" y="2227148"/>
            <a:ext cx="2636942" cy="4412638"/>
            <a:chOff x="4857060" y="2227148"/>
            <a:chExt cx="2636942" cy="4412638"/>
          </a:xfrm>
        </p:grpSpPr>
        <p:sp>
          <p:nvSpPr>
            <p:cNvPr id="105" name="Rectangle 104"/>
            <p:cNvSpPr/>
            <p:nvPr/>
          </p:nvSpPr>
          <p:spPr>
            <a:xfrm>
              <a:off x="4983446" y="5943977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983446" y="2227148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4857060" y="6237840"/>
              <a:ext cx="2636942" cy="401946"/>
              <a:chOff x="3150750" y="6418907"/>
              <a:chExt cx="2636942" cy="401946"/>
            </a:xfrm>
          </p:grpSpPr>
          <p:cxnSp>
            <p:nvCxnSpPr>
              <p:cNvPr id="109" name="Straight Arrow Connector 108"/>
              <p:cNvCxnSpPr/>
              <p:nvPr/>
            </p:nvCxnSpPr>
            <p:spPr>
              <a:xfrm flipV="1">
                <a:off x="3413156" y="6627134"/>
                <a:ext cx="2091351" cy="90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3793402" y="6418907"/>
                <a:ext cx="14464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Transmission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150750" y="6442468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5486006" y="645152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4761724" y="1393263"/>
            <a:ext cx="2754703" cy="583269"/>
            <a:chOff x="1229810" y="1385533"/>
            <a:chExt cx="2754703" cy="583269"/>
          </a:xfrm>
        </p:grpSpPr>
        <p:sp>
          <p:nvSpPr>
            <p:cNvPr id="117" name="Cloud Callout 11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Cloud Callout 117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043037" y="1385533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5191900" y="2237434"/>
            <a:ext cx="2008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cloud; same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atmosphere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74222" y="2227148"/>
            <a:ext cx="2394761" cy="1774479"/>
            <a:chOff x="4974222" y="2227148"/>
            <a:chExt cx="2394761" cy="1774479"/>
          </a:xfrm>
        </p:grpSpPr>
        <p:sp>
          <p:nvSpPr>
            <p:cNvPr id="107" name="Freeform 106"/>
            <p:cNvSpPr/>
            <p:nvPr/>
          </p:nvSpPr>
          <p:spPr>
            <a:xfrm>
              <a:off x="4974222" y="22271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Cloud Callout 112"/>
            <p:cNvSpPr/>
            <p:nvPr/>
          </p:nvSpPr>
          <p:spPr>
            <a:xfrm>
              <a:off x="4978650" y="312531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674450" y="3286293"/>
              <a:ext cx="1526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Moist atmosphere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81231" y="2705848"/>
            <a:ext cx="2394761" cy="1774479"/>
            <a:chOff x="4981231" y="2705848"/>
            <a:chExt cx="2394761" cy="1774479"/>
          </a:xfrm>
        </p:grpSpPr>
        <p:sp>
          <p:nvSpPr>
            <p:cNvPr id="114" name="Cloud Callout 113"/>
            <p:cNvSpPr/>
            <p:nvPr/>
          </p:nvSpPr>
          <p:spPr>
            <a:xfrm>
              <a:off x="6483079" y="3125312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4981231" y="27058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386354" y="3746122"/>
              <a:ext cx="1362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Dry atmosphere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240526" y="2227148"/>
            <a:ext cx="2636942" cy="4412638"/>
            <a:chOff x="4857060" y="2227148"/>
            <a:chExt cx="2636942" cy="4412638"/>
          </a:xfrm>
        </p:grpSpPr>
        <p:sp>
          <p:nvSpPr>
            <p:cNvPr id="125" name="Rectangle 124"/>
            <p:cNvSpPr/>
            <p:nvPr/>
          </p:nvSpPr>
          <p:spPr>
            <a:xfrm>
              <a:off x="4983446" y="5943977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983446" y="2227148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4857060" y="6237840"/>
              <a:ext cx="2636942" cy="401946"/>
              <a:chOff x="3150750" y="6418907"/>
              <a:chExt cx="2636942" cy="401946"/>
            </a:xfrm>
          </p:grpSpPr>
          <p:cxnSp>
            <p:nvCxnSpPr>
              <p:cNvPr id="128" name="Straight Arrow Connector 127"/>
              <p:cNvCxnSpPr/>
              <p:nvPr/>
            </p:nvCxnSpPr>
            <p:spPr>
              <a:xfrm flipV="1">
                <a:off x="3413156" y="6627134"/>
                <a:ext cx="2091351" cy="90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TextBox 128"/>
              <p:cNvSpPr txBox="1"/>
              <p:nvPr/>
            </p:nvSpPr>
            <p:spPr>
              <a:xfrm>
                <a:off x="3793402" y="6418907"/>
                <a:ext cx="14464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Transmission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3150750" y="6442468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31" name="TextBox 130"/>
              <p:cNvSpPr txBox="1"/>
              <p:nvPr/>
            </p:nvSpPr>
            <p:spPr>
              <a:xfrm>
                <a:off x="5486006" y="645152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8145190" y="1393263"/>
            <a:ext cx="2754703" cy="583269"/>
            <a:chOff x="1229810" y="1385533"/>
            <a:chExt cx="2754703" cy="583269"/>
          </a:xfrm>
        </p:grpSpPr>
        <p:sp>
          <p:nvSpPr>
            <p:cNvPr id="133" name="Cloud Callout 132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Cloud Callout 133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043037" y="1385533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8575367" y="2237434"/>
            <a:ext cx="2000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cloud; same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atmosphere; different view angle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8357688" y="2227148"/>
            <a:ext cx="2394761" cy="1774479"/>
            <a:chOff x="4974222" y="2227148"/>
            <a:chExt cx="2394761" cy="1774479"/>
          </a:xfrm>
        </p:grpSpPr>
        <p:sp>
          <p:nvSpPr>
            <p:cNvPr id="139" name="Freeform 138"/>
            <p:cNvSpPr/>
            <p:nvPr/>
          </p:nvSpPr>
          <p:spPr>
            <a:xfrm>
              <a:off x="4974222" y="22271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Cloud Callout 139"/>
            <p:cNvSpPr/>
            <p:nvPr/>
          </p:nvSpPr>
          <p:spPr>
            <a:xfrm>
              <a:off x="4978650" y="312531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674450" y="3286293"/>
              <a:ext cx="9403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Limb 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8364697" y="2705848"/>
            <a:ext cx="2394761" cy="1774479"/>
            <a:chOff x="4981231" y="2705848"/>
            <a:chExt cx="2394761" cy="1774479"/>
          </a:xfrm>
        </p:grpSpPr>
        <p:sp>
          <p:nvSpPr>
            <p:cNvPr id="143" name="Cloud Callout 142"/>
            <p:cNvSpPr/>
            <p:nvPr/>
          </p:nvSpPr>
          <p:spPr>
            <a:xfrm>
              <a:off x="6483079" y="3125312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981231" y="27058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5386354" y="3746122"/>
              <a:ext cx="9868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Nadir View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6" name="Title 6"/>
          <p:cNvSpPr txBox="1">
            <a:spLocks/>
          </p:cNvSpPr>
          <p:nvPr/>
        </p:nvSpPr>
        <p:spPr>
          <a:xfrm>
            <a:off x="1601863" y="515697"/>
            <a:ext cx="8931918" cy="70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… maybe not so much, except that it must be high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7175" y="577252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57175" y="2045398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3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3526491" y="122730"/>
            <a:ext cx="5949312" cy="7092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1.38 </a:t>
            </a:r>
            <a:r>
              <a:rPr lang="en-GB" sz="3600" dirty="0" smtClean="0">
                <a:latin typeface="Symbol" panose="05050102010706020507" pitchFamily="18" charset="2"/>
              </a:rPr>
              <a:t>m</a:t>
            </a:r>
            <a:r>
              <a:rPr lang="en-GB" sz="3600" dirty="0" smtClean="0"/>
              <a:t>m compared to 0.8</a:t>
            </a:r>
            <a:r>
              <a:rPr lang="en-GB" sz="3600" dirty="0">
                <a:latin typeface="Symbol" panose="05050102010706020507" pitchFamily="18" charset="2"/>
              </a:rPr>
              <a:t> m</a:t>
            </a:r>
            <a:r>
              <a:rPr lang="en-GB" sz="3600" dirty="0"/>
              <a:t>m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105488" y="5349502"/>
            <a:ext cx="2390333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105488" y="1632673"/>
            <a:ext cx="2390333" cy="3716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979102" y="5643365"/>
            <a:ext cx="2636942" cy="401946"/>
            <a:chOff x="3150750" y="6418907"/>
            <a:chExt cx="2636942" cy="401946"/>
          </a:xfrm>
        </p:grpSpPr>
        <p:cxnSp>
          <p:nvCxnSpPr>
            <p:cNvPr id="78" name="Straight Arrow Connector 77"/>
            <p:cNvCxnSpPr/>
            <p:nvPr/>
          </p:nvCxnSpPr>
          <p:spPr>
            <a:xfrm flipV="1">
              <a:off x="3413156" y="6627134"/>
              <a:ext cx="2091351" cy="9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793402" y="6418907"/>
              <a:ext cx="1446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Transmission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150750" y="6442468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86006" y="6451521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Cloud Callout 83"/>
          <p:cNvSpPr/>
          <p:nvPr/>
        </p:nvSpPr>
        <p:spPr>
          <a:xfrm>
            <a:off x="7647821" y="1983942"/>
            <a:ext cx="1376286" cy="2669858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711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27822" y="1652529"/>
            <a:ext cx="729321" cy="3712685"/>
          </a:xfrm>
          <a:custGeom>
            <a:avLst/>
            <a:gdLst>
              <a:gd name="connsiteX0" fmla="*/ 0 w 2368626"/>
              <a:gd name="connsiteY0" fmla="*/ 0 h 3712685"/>
              <a:gd name="connsiteX1" fmla="*/ 22033 w 2368626"/>
              <a:gd name="connsiteY1" fmla="*/ 815249 h 3712685"/>
              <a:gd name="connsiteX2" fmla="*/ 44067 w 2368626"/>
              <a:gd name="connsiteY2" fmla="*/ 2104222 h 3712685"/>
              <a:gd name="connsiteX3" fmla="*/ 165253 w 2368626"/>
              <a:gd name="connsiteY3" fmla="*/ 2919470 h 3712685"/>
              <a:gd name="connsiteX4" fmla="*/ 627961 w 2368626"/>
              <a:gd name="connsiteY4" fmla="*/ 3415229 h 3712685"/>
              <a:gd name="connsiteX5" fmla="*/ 1652530 w 2368626"/>
              <a:gd name="connsiteY5" fmla="*/ 3635567 h 3712685"/>
              <a:gd name="connsiteX6" fmla="*/ 2368626 w 2368626"/>
              <a:gd name="connsiteY6" fmla="*/ 3712685 h 371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8626" h="3712685">
                <a:moveTo>
                  <a:pt x="0" y="0"/>
                </a:moveTo>
                <a:cubicBezTo>
                  <a:pt x="7344" y="232272"/>
                  <a:pt x="14689" y="464545"/>
                  <a:pt x="22033" y="815249"/>
                </a:cubicBezTo>
                <a:cubicBezTo>
                  <a:pt x="29377" y="1165953"/>
                  <a:pt x="20197" y="1753519"/>
                  <a:pt x="44067" y="2104222"/>
                </a:cubicBezTo>
                <a:cubicBezTo>
                  <a:pt x="67937" y="2454925"/>
                  <a:pt x="67937" y="2700969"/>
                  <a:pt x="165253" y="2919470"/>
                </a:cubicBezTo>
                <a:cubicBezTo>
                  <a:pt x="262569" y="3137971"/>
                  <a:pt x="380082" y="3295880"/>
                  <a:pt x="627961" y="3415229"/>
                </a:cubicBezTo>
                <a:cubicBezTo>
                  <a:pt x="875840" y="3534578"/>
                  <a:pt x="1362419" y="3585991"/>
                  <a:pt x="1652530" y="3635567"/>
                </a:cubicBezTo>
                <a:cubicBezTo>
                  <a:pt x="1942641" y="3685143"/>
                  <a:pt x="2155633" y="3698914"/>
                  <a:pt x="2368626" y="3712685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867325" y="3233439"/>
            <a:ext cx="2321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Fewer 0.8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to here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because they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scattered by cloud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</a:t>
            </a:r>
          </a:p>
        </p:txBody>
      </p:sp>
      <p:sp>
        <p:nvSpPr>
          <p:cNvPr id="94" name="Right Arrow 93"/>
          <p:cNvSpPr/>
          <p:nvPr/>
        </p:nvSpPr>
        <p:spPr>
          <a:xfrm rot="10800000">
            <a:off x="8868577" y="4186410"/>
            <a:ext cx="1002371" cy="18935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7638519" y="800324"/>
            <a:ext cx="2070068" cy="607008"/>
            <a:chOff x="3381641" y="1361794"/>
            <a:chExt cx="1148273" cy="607008"/>
          </a:xfrm>
        </p:grpSpPr>
        <p:sp>
          <p:nvSpPr>
            <p:cNvPr id="97" name="Cloud Callout 96"/>
            <p:cNvSpPr/>
            <p:nvPr/>
          </p:nvSpPr>
          <p:spPr>
            <a:xfrm>
              <a:off x="3381641" y="1787733"/>
              <a:ext cx="860080" cy="181069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88438" y="1361794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3526491" y="122730"/>
            <a:ext cx="5949312" cy="7092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1.38 </a:t>
            </a:r>
            <a:r>
              <a:rPr lang="en-GB" sz="3600" dirty="0" smtClean="0">
                <a:latin typeface="Symbol" panose="05050102010706020507" pitchFamily="18" charset="2"/>
              </a:rPr>
              <a:t>m</a:t>
            </a:r>
            <a:r>
              <a:rPr lang="en-GB" sz="3600" dirty="0" smtClean="0"/>
              <a:t>m compared to 0.8</a:t>
            </a:r>
            <a:r>
              <a:rPr lang="en-GB" sz="3600" dirty="0">
                <a:latin typeface="Symbol" panose="05050102010706020507" pitchFamily="18" charset="2"/>
              </a:rPr>
              <a:t> m</a:t>
            </a:r>
            <a:r>
              <a:rPr lang="en-GB" sz="3600" dirty="0"/>
              <a:t>m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7759" y="1665287"/>
            <a:ext cx="2390333" cy="3716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7759" y="5382116"/>
            <a:ext cx="2390333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801373" y="5675979"/>
            <a:ext cx="2636942" cy="401946"/>
            <a:chOff x="3150750" y="6418907"/>
            <a:chExt cx="2636942" cy="401946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3413156" y="6627134"/>
              <a:ext cx="2091351" cy="9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793402" y="6418907"/>
              <a:ext cx="1446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Transmission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50750" y="6442468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86006" y="6451521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887673" y="5210666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251231" y="1483537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Cloud Callout 69"/>
          <p:cNvSpPr/>
          <p:nvPr/>
        </p:nvSpPr>
        <p:spPr>
          <a:xfrm>
            <a:off x="3488317" y="1983942"/>
            <a:ext cx="1402130" cy="2669858"/>
          </a:xfrm>
          <a:prstGeom prst="cloudCallout">
            <a:avLst/>
          </a:prstGeom>
          <a:gradFill>
            <a:gsLst>
              <a:gs pos="10000">
                <a:schemeClr val="bg1">
                  <a:lumMod val="95000"/>
                </a:schemeClr>
              </a:gs>
              <a:gs pos="5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105488" y="5349502"/>
            <a:ext cx="2390333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105488" y="1632673"/>
            <a:ext cx="2390333" cy="3716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979102" y="5643365"/>
            <a:ext cx="2636942" cy="401946"/>
            <a:chOff x="3150750" y="6418907"/>
            <a:chExt cx="2636942" cy="401946"/>
          </a:xfrm>
        </p:grpSpPr>
        <p:cxnSp>
          <p:nvCxnSpPr>
            <p:cNvPr id="78" name="Straight Arrow Connector 77"/>
            <p:cNvCxnSpPr/>
            <p:nvPr/>
          </p:nvCxnSpPr>
          <p:spPr>
            <a:xfrm flipV="1">
              <a:off x="3413156" y="6627134"/>
              <a:ext cx="2091351" cy="9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793402" y="6418907"/>
              <a:ext cx="1446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Transmission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150750" y="6442468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86006" y="6451521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Cloud Callout 83"/>
          <p:cNvSpPr/>
          <p:nvPr/>
        </p:nvSpPr>
        <p:spPr>
          <a:xfrm>
            <a:off x="7647821" y="1983942"/>
            <a:ext cx="1376286" cy="2669858"/>
          </a:xfrm>
          <a:prstGeom prst="cloud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7111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2973620" y="1665286"/>
            <a:ext cx="2344472" cy="2306817"/>
          </a:xfrm>
          <a:custGeom>
            <a:avLst/>
            <a:gdLst>
              <a:gd name="connsiteX0" fmla="*/ 389 w 4988848"/>
              <a:gd name="connsiteY0" fmla="*/ 0 h 1774479"/>
              <a:gd name="connsiteX1" fmla="*/ 9442 w 4988848"/>
              <a:gd name="connsiteY1" fmla="*/ 253497 h 1774479"/>
              <a:gd name="connsiteX2" fmla="*/ 63763 w 4988848"/>
              <a:gd name="connsiteY2" fmla="*/ 615636 h 1774479"/>
              <a:gd name="connsiteX3" fmla="*/ 235779 w 4988848"/>
              <a:gd name="connsiteY3" fmla="*/ 796705 h 1774479"/>
              <a:gd name="connsiteX4" fmla="*/ 471169 w 4988848"/>
              <a:gd name="connsiteY4" fmla="*/ 905347 h 1774479"/>
              <a:gd name="connsiteX5" fmla="*/ 661292 w 4988848"/>
              <a:gd name="connsiteY5" fmla="*/ 932507 h 1774479"/>
              <a:gd name="connsiteX6" fmla="*/ 1123019 w 4988848"/>
              <a:gd name="connsiteY6" fmla="*/ 968721 h 1774479"/>
              <a:gd name="connsiteX7" fmla="*/ 3277743 w 4988848"/>
              <a:gd name="connsiteY7" fmla="*/ 1059256 h 1774479"/>
              <a:gd name="connsiteX8" fmla="*/ 4490908 w 4988848"/>
              <a:gd name="connsiteY8" fmla="*/ 1176951 h 1774479"/>
              <a:gd name="connsiteX9" fmla="*/ 4898314 w 4988848"/>
              <a:gd name="connsiteY9" fmla="*/ 1348966 h 1774479"/>
              <a:gd name="connsiteX10" fmla="*/ 4988848 w 4988848"/>
              <a:gd name="connsiteY10" fmla="*/ 1774479 h 177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88848" h="1774479">
                <a:moveTo>
                  <a:pt x="389" y="0"/>
                </a:moveTo>
                <a:cubicBezTo>
                  <a:pt x="-366" y="75445"/>
                  <a:pt x="-1120" y="150891"/>
                  <a:pt x="9442" y="253497"/>
                </a:cubicBezTo>
                <a:cubicBezTo>
                  <a:pt x="20004" y="356103"/>
                  <a:pt x="26040" y="525101"/>
                  <a:pt x="63763" y="615636"/>
                </a:cubicBezTo>
                <a:cubicBezTo>
                  <a:pt x="101486" y="706171"/>
                  <a:pt x="167878" y="748420"/>
                  <a:pt x="235779" y="796705"/>
                </a:cubicBezTo>
                <a:cubicBezTo>
                  <a:pt x="303680" y="844990"/>
                  <a:pt x="400250" y="882713"/>
                  <a:pt x="471169" y="905347"/>
                </a:cubicBezTo>
                <a:cubicBezTo>
                  <a:pt x="542088" y="927981"/>
                  <a:pt x="552650" y="921945"/>
                  <a:pt x="661292" y="932507"/>
                </a:cubicBezTo>
                <a:cubicBezTo>
                  <a:pt x="769934" y="943069"/>
                  <a:pt x="1123019" y="968721"/>
                  <a:pt x="1123019" y="968721"/>
                </a:cubicBezTo>
                <a:lnTo>
                  <a:pt x="3277743" y="1059256"/>
                </a:lnTo>
                <a:cubicBezTo>
                  <a:pt x="3839058" y="1093961"/>
                  <a:pt x="4220813" y="1128666"/>
                  <a:pt x="4490908" y="1176951"/>
                </a:cubicBezTo>
                <a:cubicBezTo>
                  <a:pt x="4761003" y="1225236"/>
                  <a:pt x="4815324" y="1249378"/>
                  <a:pt x="4898314" y="1348966"/>
                </a:cubicBezTo>
                <a:cubicBezTo>
                  <a:pt x="4981304" y="1448554"/>
                  <a:pt x="4985076" y="1611516"/>
                  <a:pt x="4988848" y="1774479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27822" y="1652529"/>
            <a:ext cx="729321" cy="3712685"/>
          </a:xfrm>
          <a:custGeom>
            <a:avLst/>
            <a:gdLst>
              <a:gd name="connsiteX0" fmla="*/ 0 w 2368626"/>
              <a:gd name="connsiteY0" fmla="*/ 0 h 3712685"/>
              <a:gd name="connsiteX1" fmla="*/ 22033 w 2368626"/>
              <a:gd name="connsiteY1" fmla="*/ 815249 h 3712685"/>
              <a:gd name="connsiteX2" fmla="*/ 44067 w 2368626"/>
              <a:gd name="connsiteY2" fmla="*/ 2104222 h 3712685"/>
              <a:gd name="connsiteX3" fmla="*/ 165253 w 2368626"/>
              <a:gd name="connsiteY3" fmla="*/ 2919470 h 3712685"/>
              <a:gd name="connsiteX4" fmla="*/ 627961 w 2368626"/>
              <a:gd name="connsiteY4" fmla="*/ 3415229 h 3712685"/>
              <a:gd name="connsiteX5" fmla="*/ 1652530 w 2368626"/>
              <a:gd name="connsiteY5" fmla="*/ 3635567 h 3712685"/>
              <a:gd name="connsiteX6" fmla="*/ 2368626 w 2368626"/>
              <a:gd name="connsiteY6" fmla="*/ 3712685 h 371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68626" h="3712685">
                <a:moveTo>
                  <a:pt x="0" y="0"/>
                </a:moveTo>
                <a:cubicBezTo>
                  <a:pt x="7344" y="232272"/>
                  <a:pt x="14689" y="464545"/>
                  <a:pt x="22033" y="815249"/>
                </a:cubicBezTo>
                <a:cubicBezTo>
                  <a:pt x="29377" y="1165953"/>
                  <a:pt x="20197" y="1753519"/>
                  <a:pt x="44067" y="2104222"/>
                </a:cubicBezTo>
                <a:cubicBezTo>
                  <a:pt x="67937" y="2454925"/>
                  <a:pt x="67937" y="2700969"/>
                  <a:pt x="165253" y="2919470"/>
                </a:cubicBezTo>
                <a:cubicBezTo>
                  <a:pt x="262569" y="3137971"/>
                  <a:pt x="380082" y="3295880"/>
                  <a:pt x="627961" y="3415229"/>
                </a:cubicBezTo>
                <a:cubicBezTo>
                  <a:pt x="875840" y="3534578"/>
                  <a:pt x="1362419" y="3585991"/>
                  <a:pt x="1652530" y="3635567"/>
                </a:cubicBezTo>
                <a:cubicBezTo>
                  <a:pt x="1942641" y="3685143"/>
                  <a:pt x="2155633" y="3698914"/>
                  <a:pt x="2368626" y="3712685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743" y="3233439"/>
            <a:ext cx="23246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1.38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not get to here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because they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absorbed by H</a:t>
            </a:r>
            <a:r>
              <a:rPr kumimoji="0" lang="en-GB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027104" y="4186410"/>
            <a:ext cx="1416921" cy="18728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9867325" y="3233439"/>
            <a:ext cx="2321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Fewer 0.8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 photons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to here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 because they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scattered by cloud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particles</a:t>
            </a:r>
          </a:p>
        </p:txBody>
      </p:sp>
      <p:sp>
        <p:nvSpPr>
          <p:cNvPr id="94" name="Right Arrow 93"/>
          <p:cNvSpPr/>
          <p:nvPr/>
        </p:nvSpPr>
        <p:spPr>
          <a:xfrm rot="10800000">
            <a:off x="8868577" y="4186410"/>
            <a:ext cx="1002371" cy="18935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505886" y="800324"/>
            <a:ext cx="6202702" cy="607008"/>
            <a:chOff x="1089257" y="1361794"/>
            <a:chExt cx="3440657" cy="607008"/>
          </a:xfrm>
        </p:grpSpPr>
        <p:sp>
          <p:nvSpPr>
            <p:cNvPr id="96" name="Cloud Callout 95"/>
            <p:cNvSpPr/>
            <p:nvPr/>
          </p:nvSpPr>
          <p:spPr>
            <a:xfrm>
              <a:off x="1089257" y="1787733"/>
              <a:ext cx="860080" cy="181069"/>
            </a:xfrm>
            <a:prstGeom prst="cloudCallou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Cloud Callout 96"/>
            <p:cNvSpPr/>
            <p:nvPr/>
          </p:nvSpPr>
          <p:spPr>
            <a:xfrm>
              <a:off x="3381641" y="1787733"/>
              <a:ext cx="860080" cy="181069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88438" y="1361794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3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647951" y="2886076"/>
            <a:ext cx="7886700" cy="993775"/>
          </a:xfrm>
        </p:spPr>
        <p:txBody>
          <a:bodyPr/>
          <a:lstStyle/>
          <a:p>
            <a:r>
              <a:rPr lang="en-GB" altLang="en-US" sz="2000" b="1" dirty="0" smtClean="0">
                <a:solidFill>
                  <a:schemeClr val="tx1"/>
                </a:solidFill>
              </a:rPr>
              <a:t>NIR1.3 example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65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7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8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8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3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8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8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9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71627" y="1303342"/>
            <a:ext cx="8242300" cy="5233987"/>
            <a:chOff x="270" y="485"/>
            <a:chExt cx="5192" cy="3297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039" y="488"/>
              <a:ext cx="818" cy="749"/>
              <a:chOff x="2579" y="853"/>
              <a:chExt cx="755" cy="749"/>
            </a:xfrm>
          </p:grpSpPr>
          <p:pic>
            <p:nvPicPr>
              <p:cNvPr id="21564" name="Picture 4" descr="BAND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2650"/>
              <a:stretch>
                <a:fillRect/>
              </a:stretch>
            </p:blipFill>
            <p:spPr bwMode="auto">
              <a:xfrm>
                <a:off x="2579" y="853"/>
                <a:ext cx="755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65" name="Text Box 5"/>
              <p:cNvSpPr txBox="1">
                <a:spLocks noChangeArrowheads="1"/>
              </p:cNvSpPr>
              <p:nvPr/>
            </p:nvSpPr>
            <p:spPr bwMode="auto">
              <a:xfrm>
                <a:off x="2608" y="1389"/>
                <a:ext cx="477" cy="17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3=VIS0.6</a:t>
                </a: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924" y="485"/>
              <a:ext cx="818" cy="752"/>
              <a:chOff x="3365" y="854"/>
              <a:chExt cx="755" cy="752"/>
            </a:xfrm>
          </p:grpSpPr>
          <p:pic>
            <p:nvPicPr>
              <p:cNvPr id="21562" name="Picture 7" descr="BAND0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2296"/>
              <a:stretch>
                <a:fillRect/>
              </a:stretch>
            </p:blipFill>
            <p:spPr bwMode="auto">
              <a:xfrm>
                <a:off x="3365" y="854"/>
                <a:ext cx="755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63" name="Text Box 8"/>
              <p:cNvSpPr txBox="1">
                <a:spLocks noChangeArrowheads="1"/>
              </p:cNvSpPr>
              <p:nvPr/>
            </p:nvSpPr>
            <p:spPr bwMode="auto">
              <a:xfrm>
                <a:off x="3411" y="1389"/>
                <a:ext cx="477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4=VIS0.8</a:t>
                </a:r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267" y="1278"/>
              <a:ext cx="818" cy="752"/>
              <a:chOff x="4151" y="854"/>
              <a:chExt cx="755" cy="752"/>
            </a:xfrm>
          </p:grpSpPr>
          <p:pic>
            <p:nvPicPr>
              <p:cNvPr id="21560" name="Picture 10" descr="BAND0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b="2296"/>
              <a:stretch>
                <a:fillRect/>
              </a:stretch>
            </p:blipFill>
            <p:spPr bwMode="auto">
              <a:xfrm>
                <a:off x="4151" y="854"/>
                <a:ext cx="755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61" name="Text Box 11"/>
              <p:cNvSpPr txBox="1">
                <a:spLocks noChangeArrowheads="1"/>
              </p:cNvSpPr>
              <p:nvPr/>
            </p:nvSpPr>
            <p:spPr bwMode="auto">
              <a:xfrm>
                <a:off x="4206" y="1389"/>
                <a:ext cx="487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7=NIR1.6</a:t>
                </a: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115" y="2121"/>
              <a:ext cx="816" cy="764"/>
              <a:chOff x="2562" y="2024"/>
              <a:chExt cx="753" cy="764"/>
            </a:xfrm>
          </p:grpSpPr>
          <p:pic>
            <p:nvPicPr>
              <p:cNvPr id="21558" name="Picture 13" descr="BAND0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1740" r="2080" b="2600"/>
              <a:stretch>
                <a:fillRect/>
              </a:stretch>
            </p:blipFill>
            <p:spPr bwMode="auto">
              <a:xfrm>
                <a:off x="2562" y="2024"/>
                <a:ext cx="75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59" name="Text Box 14"/>
              <p:cNvSpPr txBox="1">
                <a:spLocks noChangeArrowheads="1"/>
              </p:cNvSpPr>
              <p:nvPr/>
            </p:nvSpPr>
            <p:spPr bwMode="auto">
              <a:xfrm>
                <a:off x="2656" y="2614"/>
                <a:ext cx="422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latin typeface="Arial" pitchFamily="34" charset="0"/>
                  </a:rPr>
                  <a:t>9=IR3.8</a:t>
                </a: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2049" y="2121"/>
              <a:ext cx="826" cy="772"/>
              <a:chOff x="3357" y="2016"/>
              <a:chExt cx="763" cy="772"/>
            </a:xfrm>
          </p:grpSpPr>
          <p:pic>
            <p:nvPicPr>
              <p:cNvPr id="21556" name="Picture 16" descr="BAND0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t="1740" r="795" b="2602"/>
              <a:stretch>
                <a:fillRect/>
              </a:stretch>
            </p:blipFill>
            <p:spPr bwMode="auto">
              <a:xfrm>
                <a:off x="3357" y="2016"/>
                <a:ext cx="76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57" name="Text Box 17"/>
              <p:cNvSpPr txBox="1">
                <a:spLocks noChangeArrowheads="1"/>
              </p:cNvSpPr>
              <p:nvPr/>
            </p:nvSpPr>
            <p:spPr bwMode="auto">
              <a:xfrm>
                <a:off x="3411" y="2614"/>
                <a:ext cx="527" cy="17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10=WV6.2</a:t>
                </a:r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2982" y="2121"/>
              <a:ext cx="827" cy="772"/>
              <a:chOff x="4143" y="2016"/>
              <a:chExt cx="763" cy="772"/>
            </a:xfrm>
          </p:grpSpPr>
          <p:pic>
            <p:nvPicPr>
              <p:cNvPr id="21554" name="Picture 19" descr="BAND0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t="1740" r="795" b="2428"/>
              <a:stretch>
                <a:fillRect/>
              </a:stretch>
            </p:blipFill>
            <p:spPr bwMode="auto">
              <a:xfrm>
                <a:off x="4143" y="2016"/>
                <a:ext cx="763" cy="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55" name="Text Box 20"/>
              <p:cNvSpPr txBox="1">
                <a:spLocks noChangeArrowheads="1"/>
              </p:cNvSpPr>
              <p:nvPr/>
            </p:nvSpPr>
            <p:spPr bwMode="auto">
              <a:xfrm>
                <a:off x="4206" y="2614"/>
                <a:ext cx="522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11=WV7.3</a:t>
                </a:r>
              </a:p>
            </p:txBody>
          </p:sp>
        </p:grpSp>
        <p:grpSp>
          <p:nvGrpSpPr>
            <p:cNvPr id="9" name="Group 21"/>
            <p:cNvGrpSpPr>
              <a:grpSpLocks/>
            </p:cNvGrpSpPr>
            <p:nvPr/>
          </p:nvGrpSpPr>
          <p:grpSpPr bwMode="auto">
            <a:xfrm>
              <a:off x="3916" y="2121"/>
              <a:ext cx="826" cy="770"/>
              <a:chOff x="4930" y="2018"/>
              <a:chExt cx="762" cy="770"/>
            </a:xfrm>
          </p:grpSpPr>
          <p:pic>
            <p:nvPicPr>
              <p:cNvPr id="21552" name="Picture 22" descr="BAND1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t="1740" r="795" b="2255"/>
              <a:stretch>
                <a:fillRect/>
              </a:stretch>
            </p:blipFill>
            <p:spPr bwMode="auto">
              <a:xfrm>
                <a:off x="4930" y="2018"/>
                <a:ext cx="762" cy="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53" name="Text Box 23"/>
              <p:cNvSpPr txBox="1">
                <a:spLocks noChangeArrowheads="1"/>
              </p:cNvSpPr>
              <p:nvPr/>
            </p:nvSpPr>
            <p:spPr bwMode="auto">
              <a:xfrm>
                <a:off x="5012" y="2614"/>
                <a:ext cx="472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12=IR8.7</a:t>
                </a:r>
              </a:p>
            </p:txBody>
          </p:sp>
        </p:grpSp>
        <p:grpSp>
          <p:nvGrpSpPr>
            <p:cNvPr id="10" name="Group 24"/>
            <p:cNvGrpSpPr>
              <a:grpSpLocks/>
            </p:cNvGrpSpPr>
            <p:nvPr/>
          </p:nvGrpSpPr>
          <p:grpSpPr bwMode="auto">
            <a:xfrm>
              <a:off x="1105" y="3028"/>
              <a:ext cx="816" cy="750"/>
              <a:chOff x="2581" y="3180"/>
              <a:chExt cx="753" cy="750"/>
            </a:xfrm>
          </p:grpSpPr>
          <p:pic>
            <p:nvPicPr>
              <p:cNvPr id="21550" name="Picture 25" descr="BAND08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t="1740" r="2080" b="2600"/>
              <a:stretch>
                <a:fillRect/>
              </a:stretch>
            </p:blipFill>
            <p:spPr bwMode="auto">
              <a:xfrm>
                <a:off x="2581" y="3180"/>
                <a:ext cx="75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51" name="Text Box 26"/>
              <p:cNvSpPr txBox="1">
                <a:spLocks noChangeArrowheads="1"/>
              </p:cNvSpPr>
              <p:nvPr/>
            </p:nvSpPr>
            <p:spPr bwMode="auto">
              <a:xfrm>
                <a:off x="2675" y="3750"/>
                <a:ext cx="472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13=IR9.7</a:t>
                </a:r>
              </a:p>
            </p:txBody>
          </p:sp>
        </p:grp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2039" y="3028"/>
              <a:ext cx="826" cy="751"/>
              <a:chOff x="3357" y="3173"/>
              <a:chExt cx="763" cy="751"/>
            </a:xfrm>
          </p:grpSpPr>
          <p:pic>
            <p:nvPicPr>
              <p:cNvPr id="21548" name="Picture 28" descr="BAND09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t="1740" r="795" b="2428"/>
              <a:stretch>
                <a:fillRect/>
              </a:stretch>
            </p:blipFill>
            <p:spPr bwMode="auto">
              <a:xfrm>
                <a:off x="3357" y="3173"/>
                <a:ext cx="763" cy="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49" name="Text Box 29"/>
              <p:cNvSpPr txBox="1">
                <a:spLocks noChangeArrowheads="1"/>
              </p:cNvSpPr>
              <p:nvPr/>
            </p:nvSpPr>
            <p:spPr bwMode="auto">
              <a:xfrm>
                <a:off x="3417" y="3750"/>
                <a:ext cx="522" cy="174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14=IR10.5</a:t>
                </a:r>
              </a:p>
            </p:txBody>
          </p:sp>
        </p:grpSp>
        <p:grpSp>
          <p:nvGrpSpPr>
            <p:cNvPr id="12" name="Group 30"/>
            <p:cNvGrpSpPr>
              <a:grpSpLocks/>
            </p:cNvGrpSpPr>
            <p:nvPr/>
          </p:nvGrpSpPr>
          <p:grpSpPr bwMode="auto">
            <a:xfrm>
              <a:off x="3021" y="3028"/>
              <a:ext cx="827" cy="750"/>
              <a:chOff x="4143" y="3180"/>
              <a:chExt cx="763" cy="750"/>
            </a:xfrm>
          </p:grpSpPr>
          <p:pic>
            <p:nvPicPr>
              <p:cNvPr id="21546" name="Picture 31" descr="BAND07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t="1740" r="795" b="2602"/>
              <a:stretch>
                <a:fillRect/>
              </a:stretch>
            </p:blipFill>
            <p:spPr bwMode="auto">
              <a:xfrm>
                <a:off x="4143" y="3180"/>
                <a:ext cx="763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47" name="Text Box 32"/>
              <p:cNvSpPr txBox="1">
                <a:spLocks noChangeArrowheads="1"/>
              </p:cNvSpPr>
              <p:nvPr/>
            </p:nvSpPr>
            <p:spPr bwMode="auto">
              <a:xfrm>
                <a:off x="4159" y="3750"/>
                <a:ext cx="521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15=IR12.3</a:t>
                </a:r>
              </a:p>
            </p:txBody>
          </p:sp>
        </p:grpSp>
        <p:grpSp>
          <p:nvGrpSpPr>
            <p:cNvPr id="13" name="Group 33"/>
            <p:cNvGrpSpPr>
              <a:grpSpLocks/>
            </p:cNvGrpSpPr>
            <p:nvPr/>
          </p:nvGrpSpPr>
          <p:grpSpPr bwMode="auto">
            <a:xfrm>
              <a:off x="3907" y="3028"/>
              <a:ext cx="851" cy="754"/>
              <a:chOff x="4906" y="3182"/>
              <a:chExt cx="786" cy="754"/>
            </a:xfrm>
          </p:grpSpPr>
          <p:pic>
            <p:nvPicPr>
              <p:cNvPr id="21544" name="Picture 34" descr="BAND1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t="1740" r="795" b="2081"/>
              <a:stretch>
                <a:fillRect/>
              </a:stretch>
            </p:blipFill>
            <p:spPr bwMode="auto">
              <a:xfrm>
                <a:off x="4929" y="3182"/>
                <a:ext cx="763" cy="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45" name="Text Box 35"/>
              <p:cNvSpPr txBox="1">
                <a:spLocks noChangeArrowheads="1"/>
              </p:cNvSpPr>
              <p:nvPr/>
            </p:nvSpPr>
            <p:spPr bwMode="auto">
              <a:xfrm>
                <a:off x="4906" y="3750"/>
                <a:ext cx="522" cy="17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16=IR13.3</a:t>
                </a:r>
              </a:p>
            </p:txBody>
          </p:sp>
        </p:grpSp>
        <p:grpSp>
          <p:nvGrpSpPr>
            <p:cNvPr id="14" name="Group 36"/>
            <p:cNvGrpSpPr>
              <a:grpSpLocks/>
            </p:cNvGrpSpPr>
            <p:nvPr/>
          </p:nvGrpSpPr>
          <p:grpSpPr bwMode="auto">
            <a:xfrm>
              <a:off x="270" y="488"/>
              <a:ext cx="819" cy="749"/>
              <a:chOff x="839" y="845"/>
              <a:chExt cx="756" cy="749"/>
            </a:xfrm>
          </p:grpSpPr>
          <p:pic>
            <p:nvPicPr>
              <p:cNvPr id="21542" name="Picture 37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839" y="845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43" name="Text Box 38"/>
              <p:cNvSpPr txBox="1">
                <a:spLocks noChangeArrowheads="1"/>
              </p:cNvSpPr>
              <p:nvPr/>
            </p:nvSpPr>
            <p:spPr bwMode="auto">
              <a:xfrm>
                <a:off x="858" y="1389"/>
                <a:ext cx="477" cy="174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latin typeface="Arial" pitchFamily="34" charset="0"/>
                  </a:rPr>
                  <a:t>1=VIS0.4</a:t>
                </a:r>
              </a:p>
            </p:txBody>
          </p:sp>
        </p:grpSp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1155" y="488"/>
              <a:ext cx="819" cy="749"/>
              <a:chOff x="1701" y="845"/>
              <a:chExt cx="756" cy="749"/>
            </a:xfrm>
          </p:grpSpPr>
          <p:pic>
            <p:nvPicPr>
              <p:cNvPr id="21540" name="Picture 40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701" y="845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41" name="Text Box 41"/>
              <p:cNvSpPr txBox="1">
                <a:spLocks noChangeArrowheads="1"/>
              </p:cNvSpPr>
              <p:nvPr/>
            </p:nvSpPr>
            <p:spPr bwMode="auto">
              <a:xfrm>
                <a:off x="1720" y="1389"/>
                <a:ext cx="477" cy="174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2=VIS0.5</a:t>
                </a:r>
              </a:p>
            </p:txBody>
          </p: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3808" y="488"/>
              <a:ext cx="819" cy="749"/>
              <a:chOff x="3787" y="1570"/>
              <a:chExt cx="756" cy="749"/>
            </a:xfrm>
          </p:grpSpPr>
          <p:pic>
            <p:nvPicPr>
              <p:cNvPr id="21538" name="Picture 43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787" y="1570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9" name="Text Box 44"/>
              <p:cNvSpPr txBox="1">
                <a:spLocks noChangeArrowheads="1"/>
              </p:cNvSpPr>
              <p:nvPr/>
            </p:nvSpPr>
            <p:spPr bwMode="auto">
              <a:xfrm>
                <a:off x="3849" y="2115"/>
                <a:ext cx="487" cy="174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latin typeface="Arial" pitchFamily="34" charset="0"/>
                  </a:rPr>
                  <a:t>5=NIR0.9</a:t>
                </a:r>
              </a:p>
            </p:txBody>
          </p:sp>
        </p:grpSp>
        <p:grpSp>
          <p:nvGrpSpPr>
            <p:cNvPr id="17" name="Group 45"/>
            <p:cNvGrpSpPr>
              <a:grpSpLocks/>
            </p:cNvGrpSpPr>
            <p:nvPr/>
          </p:nvGrpSpPr>
          <p:grpSpPr bwMode="auto">
            <a:xfrm>
              <a:off x="4643" y="488"/>
              <a:ext cx="819" cy="749"/>
              <a:chOff x="4604" y="1616"/>
              <a:chExt cx="756" cy="749"/>
            </a:xfrm>
          </p:grpSpPr>
          <p:pic>
            <p:nvPicPr>
              <p:cNvPr id="21536" name="Picture 46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604" y="1616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7" name="Text Box 47"/>
              <p:cNvSpPr txBox="1">
                <a:spLocks noChangeArrowheads="1"/>
              </p:cNvSpPr>
              <p:nvPr/>
            </p:nvSpPr>
            <p:spPr bwMode="auto">
              <a:xfrm>
                <a:off x="4666" y="2161"/>
                <a:ext cx="487" cy="174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6=NIR1.3</a:t>
                </a:r>
              </a:p>
            </p:txBody>
          </p:sp>
        </p:grpSp>
        <p:grpSp>
          <p:nvGrpSpPr>
            <p:cNvPr id="18" name="Group 48"/>
            <p:cNvGrpSpPr>
              <a:grpSpLocks/>
            </p:cNvGrpSpPr>
            <p:nvPr/>
          </p:nvGrpSpPr>
          <p:grpSpPr bwMode="auto">
            <a:xfrm>
              <a:off x="4152" y="1281"/>
              <a:ext cx="819" cy="749"/>
              <a:chOff x="4604" y="1616"/>
              <a:chExt cx="756" cy="749"/>
            </a:xfrm>
          </p:grpSpPr>
          <p:pic>
            <p:nvPicPr>
              <p:cNvPr id="21534" name="Picture 49" descr="MSG_VIS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604" y="1616"/>
                <a:ext cx="756" cy="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35" name="Text Box 50"/>
              <p:cNvSpPr txBox="1">
                <a:spLocks noChangeArrowheads="1"/>
              </p:cNvSpPr>
              <p:nvPr/>
            </p:nvSpPr>
            <p:spPr bwMode="auto">
              <a:xfrm>
                <a:off x="4666" y="2161"/>
                <a:ext cx="487" cy="174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>
                    <a:latin typeface="Arial" pitchFamily="34" charset="0"/>
                  </a:rPr>
                  <a:t>8=NIR2.2</a:t>
                </a:r>
              </a:p>
            </p:txBody>
          </p:sp>
        </p:grpSp>
      </p:grpSp>
      <p:sp>
        <p:nvSpPr>
          <p:cNvPr id="21508" name="Rectangle 51"/>
          <p:cNvSpPr>
            <a:spLocks noChangeArrowheads="1"/>
          </p:cNvSpPr>
          <p:nvPr/>
        </p:nvSpPr>
        <p:spPr bwMode="auto">
          <a:xfrm>
            <a:off x="4362452" y="1312863"/>
            <a:ext cx="1327151" cy="1185862"/>
          </a:xfrm>
          <a:prstGeom prst="rect">
            <a:avLst/>
          </a:prstGeom>
          <a:noFill/>
          <a:ln w="38100" algn="ctr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509" name="Rectangle 52"/>
          <p:cNvSpPr>
            <a:spLocks noChangeArrowheads="1"/>
          </p:cNvSpPr>
          <p:nvPr/>
        </p:nvSpPr>
        <p:spPr bwMode="auto">
          <a:xfrm>
            <a:off x="7708901" y="2547943"/>
            <a:ext cx="1327151" cy="1184275"/>
          </a:xfrm>
          <a:prstGeom prst="rect">
            <a:avLst/>
          </a:prstGeom>
          <a:noFill/>
          <a:ln w="38100" algn="ctr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510" name="Rectangle 53"/>
          <p:cNvSpPr>
            <a:spLocks noChangeArrowheads="1"/>
          </p:cNvSpPr>
          <p:nvPr/>
        </p:nvSpPr>
        <p:spPr bwMode="auto">
          <a:xfrm>
            <a:off x="2871791" y="3887793"/>
            <a:ext cx="1360488" cy="12033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511" name="Rectangle 54"/>
          <p:cNvSpPr>
            <a:spLocks noChangeArrowheads="1"/>
          </p:cNvSpPr>
          <p:nvPr/>
        </p:nvSpPr>
        <p:spPr bwMode="auto">
          <a:xfrm>
            <a:off x="4386265" y="5356230"/>
            <a:ext cx="1327151" cy="11842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4294967295"/>
          </p:nvPr>
        </p:nvSpPr>
        <p:spPr>
          <a:xfrm>
            <a:off x="10337800" y="6426200"/>
            <a:ext cx="711200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Slide: </a:t>
            </a:r>
            <a:fld id="{9F6E0457-531D-439A-A868-89079EB292A4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58" name="Rectangle 53"/>
          <p:cNvSpPr>
            <a:spLocks noChangeArrowheads="1"/>
          </p:cNvSpPr>
          <p:nvPr/>
        </p:nvSpPr>
        <p:spPr bwMode="auto">
          <a:xfrm>
            <a:off x="1217613" y="2551118"/>
            <a:ext cx="1327151" cy="1184275"/>
          </a:xfrm>
          <a:prstGeom prst="rect">
            <a:avLst/>
          </a:prstGeom>
          <a:noFill/>
          <a:ln w="38100" algn="ctr">
            <a:solidFill>
              <a:schemeClr val="tx1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514" name="Text Box 38"/>
          <p:cNvSpPr txBox="1">
            <a:spLocks noChangeArrowheads="1"/>
          </p:cNvSpPr>
          <p:nvPr/>
        </p:nvSpPr>
        <p:spPr bwMode="auto">
          <a:xfrm>
            <a:off x="1142736" y="2568579"/>
            <a:ext cx="149912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solar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channels 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provided in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0.5 km / 1.0 km 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resolution</a:t>
            </a:r>
          </a:p>
        </p:txBody>
      </p:sp>
      <p:sp>
        <p:nvSpPr>
          <p:cNvPr id="21515" name="Rectangle 53"/>
          <p:cNvSpPr>
            <a:spLocks noChangeArrowheads="1"/>
          </p:cNvSpPr>
          <p:nvPr/>
        </p:nvSpPr>
        <p:spPr bwMode="auto">
          <a:xfrm>
            <a:off x="1243013" y="4532318"/>
            <a:ext cx="1327151" cy="11842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b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1516" name="Text Box 38"/>
          <p:cNvSpPr txBox="1">
            <a:spLocks noChangeArrowheads="1"/>
          </p:cNvSpPr>
          <p:nvPr/>
        </p:nvSpPr>
        <p:spPr bwMode="auto">
          <a:xfrm>
            <a:off x="1316425" y="4549779"/>
            <a:ext cx="120097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thermal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channels 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provided in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1 km / 2 km </a:t>
            </a:r>
          </a:p>
          <a:p>
            <a:pPr algn="ctr"/>
            <a:r>
              <a:rPr lang="en-GB" sz="1400">
                <a:solidFill>
                  <a:schemeClr val="tx1"/>
                </a:solidFill>
                <a:latin typeface="Arial" pitchFamily="34" charset="0"/>
              </a:rPr>
              <a:t>resolution</a:t>
            </a:r>
          </a:p>
        </p:txBody>
      </p:sp>
      <p:sp>
        <p:nvSpPr>
          <p:cNvPr id="63" name="Rectangle 38"/>
          <p:cNvSpPr>
            <a:spLocks noChangeArrowheads="1"/>
          </p:cNvSpPr>
          <p:nvPr/>
        </p:nvSpPr>
        <p:spPr bwMode="auto">
          <a:xfrm>
            <a:off x="60621" y="61141"/>
            <a:ext cx="9759950" cy="84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80975">
              <a:defRPr/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Current and future imagers channels: </a:t>
            </a:r>
            <a:br>
              <a:rPr lang="en-GB" sz="2800" dirty="0" smtClean="0">
                <a:latin typeface="Arial" pitchFamily="34" charset="0"/>
                <a:cs typeface="Arial" pitchFamily="34" charset="0"/>
              </a:rPr>
            </a:br>
            <a:r>
              <a:rPr lang="en-GB" sz="2800" dirty="0" smtClean="0">
                <a:latin typeface="Arial" pitchFamily="34" charset="0"/>
                <a:cs typeface="Arial" pitchFamily="34" charset="0"/>
              </a:rPr>
              <a:t>MSG SEVIRI and MTG FCI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188202" y="1312863"/>
            <a:ext cx="1300163" cy="1184278"/>
          </a:xfrm>
          <a:prstGeom prst="rect">
            <a:avLst/>
          </a:prstGeom>
          <a:noFill/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8539165" y="1313817"/>
            <a:ext cx="1300163" cy="1184278"/>
          </a:xfrm>
          <a:prstGeom prst="rect">
            <a:avLst/>
          </a:prstGeom>
          <a:noFill/>
          <a:ln w="762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57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8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0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7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0798" y="-806459"/>
            <a:ext cx="15743072" cy="885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8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647951" y="2886076"/>
            <a:ext cx="7886700" cy="993775"/>
          </a:xfrm>
        </p:spPr>
        <p:txBody>
          <a:bodyPr/>
          <a:lstStyle/>
          <a:p>
            <a:r>
              <a:rPr lang="en-GB" altLang="en-US" sz="2000" b="1" dirty="0" smtClean="0">
                <a:solidFill>
                  <a:schemeClr val="tx1"/>
                </a:solidFill>
              </a:rPr>
              <a:t>NIR0.9 example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83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284449"/>
            <a:ext cx="9099550" cy="5283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Comparison to highly WV-sensitive channel</a:t>
            </a:r>
            <a:r>
              <a:rPr lang="en-GB" sz="3600" b="1" dirty="0" smtClean="0">
                <a:solidFill>
                  <a:srgbClr val="C00000"/>
                </a:solidFill>
              </a:rPr>
              <a:t/>
            </a:r>
            <a:br>
              <a:rPr lang="en-GB" sz="3600" b="1" dirty="0" smtClean="0">
                <a:solidFill>
                  <a:srgbClr val="C00000"/>
                </a:solidFill>
              </a:rPr>
            </a:br>
            <a:r>
              <a:rPr lang="en-GB" sz="2800" b="1" i="1" dirty="0" smtClean="0"/>
              <a:t>&gt; 0.9353 </a:t>
            </a:r>
            <a:r>
              <a:rPr lang="en-GB" sz="2800" b="1" i="1" dirty="0"/>
              <a:t>µm channel – colour </a:t>
            </a:r>
            <a:r>
              <a:rPr lang="en-GB" sz="2800" b="1" i="1" dirty="0" smtClean="0"/>
              <a:t>enhanced</a:t>
            </a:r>
            <a:endParaRPr lang="en-US" sz="3600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00160" y="17116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14702" y="111125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683252" y="3307046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642102" y="368654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10452" y="45564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97302" y="52930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600702" y="5717155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718862" y="557884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41800" y="5078777"/>
            <a:ext cx="736600" cy="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07758" y="4764123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/>
                </a:solidFill>
              </a:rPr>
              <a:t>thin cirrus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145561" y="2035378"/>
            <a:ext cx="736600" cy="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11519" y="2008527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/>
                </a:solidFill>
              </a:rPr>
              <a:t>thin cirrus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486900" y="1262063"/>
            <a:ext cx="2546349" cy="527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High-level cloud field</a:t>
            </a:r>
          </a:p>
          <a:p>
            <a:r>
              <a:rPr lang="en-US" sz="1800" dirty="0"/>
              <a:t>Moisture boundary visible?</a:t>
            </a:r>
          </a:p>
          <a:p>
            <a:r>
              <a:rPr lang="en-US" sz="1800" dirty="0" smtClean="0"/>
              <a:t>Reflection </a:t>
            </a:r>
            <a:r>
              <a:rPr lang="en-US" sz="1800" dirty="0"/>
              <a:t>by thin cirrus</a:t>
            </a:r>
            <a:r>
              <a:rPr lang="en-US" sz="1800" dirty="0" smtClean="0"/>
              <a:t>??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96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9" y="1284447"/>
            <a:ext cx="9099548" cy="5283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Testing new 0.9µm  RGB(s)</a:t>
            </a:r>
            <a:br>
              <a:rPr lang="en-GB" sz="3600" b="1" dirty="0" smtClean="0"/>
            </a:br>
            <a:r>
              <a:rPr lang="en-GB" sz="2800" b="1" i="1" dirty="0" smtClean="0"/>
              <a:t>&gt; 0.93</a:t>
            </a:r>
            <a:r>
              <a:rPr lang="en-GB" sz="2800" i="1" dirty="0" smtClean="0"/>
              <a:t>r30-250%</a:t>
            </a:r>
            <a:r>
              <a:rPr lang="en-GB" sz="2800" b="1" i="1" dirty="0" smtClean="0"/>
              <a:t> - 0.93</a:t>
            </a:r>
            <a:r>
              <a:rPr lang="en-GB" sz="2800" i="1" dirty="0" smtClean="0"/>
              <a:t>r5-70%</a:t>
            </a:r>
            <a:r>
              <a:rPr lang="en-GB" sz="2800" b="1" i="1" dirty="0" smtClean="0"/>
              <a:t> – 1.38</a:t>
            </a:r>
            <a:r>
              <a:rPr lang="en-GB" sz="2800" i="1" dirty="0" smtClean="0"/>
              <a:t>r0-3% </a:t>
            </a:r>
            <a:r>
              <a:rPr lang="en-GB" sz="2800" b="1" i="1" dirty="0"/>
              <a:t>µm</a:t>
            </a:r>
            <a:r>
              <a:rPr lang="en-GB" sz="2800" b="1" i="1" dirty="0" smtClean="0"/>
              <a:t> RGB </a:t>
            </a:r>
            <a:endParaRPr lang="en-US" sz="2800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00160" y="17116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14702" y="111125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683252" y="3307046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642102" y="368654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10452" y="45564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97302" y="52930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600702" y="5717155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718862" y="557884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41800" y="5078777"/>
            <a:ext cx="736600" cy="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07758" y="4764123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/>
                </a:solidFill>
              </a:rPr>
              <a:t>thin cirrus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9486900" y="1262063"/>
            <a:ext cx="2546349" cy="527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Scene overview (‘one-man-band’ RGB)</a:t>
            </a:r>
          </a:p>
          <a:p>
            <a:r>
              <a:rPr lang="en-US" sz="1800" dirty="0" smtClean="0"/>
              <a:t>Vegetation signals?</a:t>
            </a:r>
          </a:p>
          <a:p>
            <a:r>
              <a:rPr lang="en-US" sz="1800" dirty="0" smtClean="0"/>
              <a:t>Phase differentiation?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145561" y="2035378"/>
            <a:ext cx="736600" cy="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11519" y="2008527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/>
                </a:solidFill>
              </a:rPr>
              <a:t>thin cirrus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79841" y="4635964"/>
            <a:ext cx="113749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water clouds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45420" y="4878524"/>
            <a:ext cx="624580" cy="320198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45440" y="3394562"/>
            <a:ext cx="91563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i</a:t>
            </a:r>
            <a:r>
              <a:rPr lang="en-GB" sz="1400" b="1" dirty="0" smtClean="0">
                <a:solidFill>
                  <a:schemeClr val="bg1"/>
                </a:solidFill>
              </a:rPr>
              <a:t>ce clouds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883178" y="3735672"/>
            <a:ext cx="142722" cy="798402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423333" y="3702339"/>
            <a:ext cx="322107" cy="137314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487706" y="4534074"/>
            <a:ext cx="719044" cy="236729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010400" y="2316304"/>
            <a:ext cx="1054100" cy="990742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7237942" y="3946809"/>
            <a:ext cx="1054100" cy="990742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6012709" y="1916314"/>
            <a:ext cx="1054100" cy="990742"/>
          </a:xfrm>
          <a:prstGeom prst="ellipse">
            <a:avLst/>
          </a:prstGeom>
          <a:noFill/>
          <a:ln w="190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7138945" y="2032281"/>
            <a:ext cx="97635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92D050"/>
                </a:solidFill>
              </a:rPr>
              <a:t>vegetation</a:t>
            </a:r>
          </a:p>
        </p:txBody>
      </p:sp>
    </p:spTree>
    <p:extLst>
      <p:ext uri="{BB962C8B-B14F-4D97-AF65-F5344CB8AC3E}">
        <p14:creationId xmlns:p14="http://schemas.microsoft.com/office/powerpoint/2010/main" val="18808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28" y="1284445"/>
            <a:ext cx="9099549" cy="5283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Testing new 0.9µm  RGB(s)</a:t>
            </a: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2800" b="1" i="1" dirty="0" smtClean="0"/>
              <a:t>&gt; 1.64</a:t>
            </a:r>
            <a:r>
              <a:rPr lang="en-GB" sz="2800" i="1" dirty="0" smtClean="0"/>
              <a:t>r0-60%</a:t>
            </a:r>
            <a:r>
              <a:rPr lang="en-GB" sz="2800" b="1" i="1" dirty="0" smtClean="0"/>
              <a:t> - 0.93</a:t>
            </a:r>
            <a:r>
              <a:rPr lang="en-GB" sz="2800" i="1" dirty="0" smtClean="0"/>
              <a:t>r5-70%</a:t>
            </a:r>
            <a:r>
              <a:rPr lang="en-GB" sz="2800" b="1" i="1" dirty="0" smtClean="0"/>
              <a:t> – </a:t>
            </a:r>
            <a:r>
              <a:rPr lang="en-GB" sz="2800" b="1" i="1" dirty="0"/>
              <a:t>1.38</a:t>
            </a:r>
            <a:r>
              <a:rPr lang="en-GB" sz="2800" i="1" dirty="0"/>
              <a:t>r0-3% </a:t>
            </a:r>
            <a:r>
              <a:rPr lang="en-GB" sz="2800" b="1" i="1" dirty="0"/>
              <a:t>µm </a:t>
            </a:r>
            <a:r>
              <a:rPr lang="en-GB" sz="2800" b="1" i="1" dirty="0" smtClean="0"/>
              <a:t>RGB</a:t>
            </a:r>
            <a:endParaRPr lang="en-US" sz="3600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00160" y="17116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314702" y="111125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683252" y="3307046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642102" y="368654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10452" y="45564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97302" y="529309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600702" y="5717155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718862" y="5578840"/>
            <a:ext cx="595840" cy="428626"/>
          </a:xfrm>
          <a:prstGeom prst="straightConnector1">
            <a:avLst/>
          </a:prstGeom>
          <a:ln w="222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41800" y="5078777"/>
            <a:ext cx="736600" cy="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07758" y="4764123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/>
                </a:solidFill>
              </a:rPr>
              <a:t>thin cirrus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9486900" y="1262063"/>
            <a:ext cx="2546349" cy="5277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Scene overview (‘one-man-band’ RGB)</a:t>
            </a:r>
          </a:p>
          <a:p>
            <a:r>
              <a:rPr lang="en-US" sz="1800" dirty="0"/>
              <a:t>Vegetation signals?</a:t>
            </a:r>
          </a:p>
          <a:p>
            <a:r>
              <a:rPr lang="en-US" sz="1800" dirty="0"/>
              <a:t>Phase differentiation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Serving NWC?</a:t>
            </a:r>
            <a:endParaRPr lang="en-US" sz="18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145561" y="2035378"/>
            <a:ext cx="736600" cy="0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11519" y="2008527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4"/>
                </a:solidFill>
              </a:rPr>
              <a:t>thin cirrus</a:t>
            </a:r>
            <a:endParaRPr lang="en-US" sz="1400" b="1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79841" y="4635964"/>
            <a:ext cx="113749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water clouds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45420" y="4878524"/>
            <a:ext cx="624580" cy="320198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45440" y="3394562"/>
            <a:ext cx="91563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i</a:t>
            </a:r>
            <a:r>
              <a:rPr lang="en-GB" sz="1400" b="1" dirty="0" smtClean="0">
                <a:solidFill>
                  <a:schemeClr val="bg1"/>
                </a:solidFill>
              </a:rPr>
              <a:t>ce clouds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3883178" y="3735672"/>
            <a:ext cx="142722" cy="798402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423333" y="3702339"/>
            <a:ext cx="322107" cy="137314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487706" y="4534074"/>
            <a:ext cx="719044" cy="236729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010400" y="2316304"/>
            <a:ext cx="1054100" cy="990742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7237942" y="3946809"/>
            <a:ext cx="1054100" cy="990742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012709" y="1916314"/>
            <a:ext cx="1054100" cy="990742"/>
          </a:xfrm>
          <a:prstGeom prst="ellipse">
            <a:avLst/>
          </a:prstGeom>
          <a:noFill/>
          <a:ln w="190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7138945" y="2032281"/>
            <a:ext cx="97635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rgbClr val="92D050"/>
                </a:solidFill>
              </a:rPr>
              <a:t>vegetation</a:t>
            </a:r>
          </a:p>
        </p:txBody>
      </p:sp>
    </p:spTree>
    <p:extLst>
      <p:ext uri="{BB962C8B-B14F-4D97-AF65-F5344CB8AC3E}">
        <p14:creationId xmlns:p14="http://schemas.microsoft.com/office/powerpoint/2010/main" val="31702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mtClean="0"/>
          </a:p>
          <a:p>
            <a:pPr marL="0" indent="0" algn="ctr">
              <a:buNone/>
            </a:pPr>
            <a:r>
              <a:rPr lang="en-GB" smtClean="0"/>
              <a:t>Thank </a:t>
            </a:r>
            <a:r>
              <a:rPr lang="en-GB" dirty="0" smtClean="0"/>
              <a:t>you for your attention.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19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268414"/>
            <a:ext cx="5903912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2685355" y="404813"/>
            <a:ext cx="6676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>
                <a:latin typeface="Arial" panose="020B0604020202020204" pitchFamily="34" charset="0"/>
              </a:rPr>
              <a:t>Absorption bands in the Near-infrared</a:t>
            </a:r>
          </a:p>
        </p:txBody>
      </p:sp>
    </p:spTree>
    <p:extLst>
      <p:ext uri="{BB962C8B-B14F-4D97-AF65-F5344CB8AC3E}">
        <p14:creationId xmlns:p14="http://schemas.microsoft.com/office/powerpoint/2010/main" val="175525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152651" y="1009651"/>
            <a:ext cx="7886700" cy="993775"/>
          </a:xfrm>
        </p:spPr>
        <p:txBody>
          <a:bodyPr/>
          <a:lstStyle/>
          <a:p>
            <a:r>
              <a:rPr lang="en-GB" altLang="en-US" sz="2000" b="1" dirty="0" smtClean="0">
                <a:solidFill>
                  <a:schemeClr val="tx1"/>
                </a:solidFill>
              </a:rPr>
              <a:t>Near Infra-Red (1.37 µm</a:t>
            </a:r>
            <a:r>
              <a:rPr lang="en-GB" altLang="en-US" sz="2000" dirty="0" smtClean="0">
                <a:solidFill>
                  <a:schemeClr val="tx1"/>
                </a:solidFill>
              </a:rPr>
              <a:t>)</a:t>
            </a:r>
            <a:r>
              <a:rPr lang="en-GB" altLang="en-US" sz="2000" b="1" dirty="0" smtClean="0">
                <a:solidFill>
                  <a:schemeClr val="tx1"/>
                </a:solidFill>
              </a:rPr>
              <a:t> ‘Cirrus’ channel </a:t>
            </a:r>
            <a:endParaRPr lang="en-US" alt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1" y="1851025"/>
            <a:ext cx="4437063" cy="32639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350" dirty="0"/>
              <a:t>Detection of </a:t>
            </a:r>
            <a:r>
              <a:rPr lang="en-US" sz="1350" b="1" dirty="0"/>
              <a:t>very thin cirrus </a:t>
            </a:r>
            <a:r>
              <a:rPr lang="en-US" sz="1350" dirty="0"/>
              <a:t>clouds </a:t>
            </a:r>
            <a:r>
              <a:rPr lang="en-US" sz="1350" b="1" dirty="0"/>
              <a:t>during the day</a:t>
            </a:r>
          </a:p>
          <a:p>
            <a:pPr>
              <a:defRPr/>
            </a:pPr>
            <a:r>
              <a:rPr lang="en-US" sz="1350" b="1" dirty="0"/>
              <a:t>Strong water vapor absorption </a:t>
            </a:r>
            <a:r>
              <a:rPr lang="en-US" sz="1350" dirty="0"/>
              <a:t>spectral region (see the image on the right)</a:t>
            </a:r>
          </a:p>
          <a:p>
            <a:pPr>
              <a:defRPr/>
            </a:pPr>
            <a:r>
              <a:rPr lang="en-US" sz="1350" dirty="0"/>
              <a:t>Does </a:t>
            </a:r>
            <a:r>
              <a:rPr lang="en-US" sz="1350" b="1" dirty="0"/>
              <a:t>not routinely sense the lower troposphere</a:t>
            </a:r>
            <a:r>
              <a:rPr lang="en-US" sz="1350" dirty="0"/>
              <a:t>, where there is substantial water vapor</a:t>
            </a:r>
          </a:p>
          <a:p>
            <a:pPr>
              <a:defRPr/>
            </a:pPr>
            <a:r>
              <a:rPr lang="en-US" sz="1350" dirty="0"/>
              <a:t>Provides </a:t>
            </a:r>
            <a:r>
              <a:rPr lang="en-US" sz="1350" b="1" dirty="0"/>
              <a:t>excellent daytime sensitivity </a:t>
            </a:r>
            <a:r>
              <a:rPr lang="en-US" sz="1350" dirty="0"/>
              <a:t>to high, very thin cirrus under most circumstances, especially in </a:t>
            </a:r>
            <a:r>
              <a:rPr lang="en-US" sz="1350" b="1" dirty="0"/>
              <a:t>warm, moist atmospheres</a:t>
            </a:r>
          </a:p>
          <a:p>
            <a:pPr>
              <a:defRPr/>
            </a:pPr>
            <a:r>
              <a:rPr lang="en-US" sz="1350" b="1" dirty="0"/>
              <a:t>Correction for the presence </a:t>
            </a:r>
            <a:r>
              <a:rPr lang="en-US" sz="1350" dirty="0"/>
              <a:t>of contrail and thin cirrus</a:t>
            </a:r>
          </a:p>
          <a:p>
            <a:pPr>
              <a:defRPr/>
            </a:pPr>
            <a:r>
              <a:rPr lang="en-US" sz="1350" dirty="0"/>
              <a:t>It can be used to </a:t>
            </a:r>
            <a:r>
              <a:rPr lang="en-US" sz="1350" b="1" dirty="0"/>
              <a:t>distinguish between low and high clouds </a:t>
            </a:r>
            <a:r>
              <a:rPr lang="en-US" sz="1350" dirty="0"/>
              <a:t>or other</a:t>
            </a:r>
            <a:r>
              <a:rPr lang="en-US" sz="1350" b="1" dirty="0"/>
              <a:t> bright objects and high clouds</a:t>
            </a:r>
          </a:p>
          <a:p>
            <a:pPr>
              <a:defRPr/>
            </a:pPr>
            <a:r>
              <a:rPr lang="en-US" sz="1350" dirty="0"/>
              <a:t>Useful in detecting </a:t>
            </a:r>
            <a:r>
              <a:rPr lang="en-US" sz="1350" b="1" dirty="0"/>
              <a:t>other upper-level features</a:t>
            </a:r>
          </a:p>
          <a:p>
            <a:pPr>
              <a:defRPr/>
            </a:pPr>
            <a:r>
              <a:rPr lang="en-US" sz="1350" dirty="0"/>
              <a:t>Under certain conditions can also </a:t>
            </a:r>
            <a:r>
              <a:rPr lang="en-US" sz="1350" b="1" dirty="0"/>
              <a:t>detect smoke and ash plumes</a:t>
            </a:r>
          </a:p>
          <a:p>
            <a:pPr>
              <a:defRPr/>
            </a:pPr>
            <a:endParaRPr lang="en-US" sz="1350" dirty="0"/>
          </a:p>
          <a:p>
            <a:pPr>
              <a:defRPr/>
            </a:pPr>
            <a:endParaRPr lang="en-US" sz="1350" dirty="0"/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851026"/>
            <a:ext cx="3449638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505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0"/>
          <p:cNvGrpSpPr>
            <a:grpSpLocks/>
          </p:cNvGrpSpPr>
          <p:nvPr/>
        </p:nvGrpSpPr>
        <p:grpSpPr bwMode="auto">
          <a:xfrm>
            <a:off x="2063750" y="1128467"/>
            <a:ext cx="8064500" cy="4619625"/>
            <a:chOff x="539552" y="1916832"/>
            <a:chExt cx="8064896" cy="4619413"/>
          </a:xfrm>
        </p:grpSpPr>
        <p:pic>
          <p:nvPicPr>
            <p:cNvPr id="60428" name="Picture 2" descr="H:\MY DOCUMENTS\My Pictures\RadiativeTransfer\SWSpectrum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916832"/>
              <a:ext cx="8064896" cy="461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2123955" y="2348612"/>
              <a:ext cx="215911" cy="144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00246" y="2348612"/>
              <a:ext cx="215911" cy="144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76850" y="2348612"/>
              <a:ext cx="215911" cy="1444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94348" y="2229555"/>
              <a:ext cx="774738" cy="3698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SEVIRI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3111500" y="1819028"/>
            <a:ext cx="6224588" cy="7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000376" y="1442791"/>
            <a:ext cx="7078663" cy="368300"/>
            <a:chOff x="1475656" y="2229853"/>
            <a:chExt cx="7079035" cy="36933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1475656" y="2349249"/>
              <a:ext cx="215911" cy="143275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63009" y="2349249"/>
              <a:ext cx="215911" cy="143275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31506" y="2349249"/>
              <a:ext cx="215911" cy="1432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28561" y="2349249"/>
              <a:ext cx="215911" cy="14327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03586" y="2349249"/>
              <a:ext cx="215911" cy="143275"/>
            </a:xfrm>
            <a:prstGeom prst="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87764" y="2229853"/>
              <a:ext cx="1466927" cy="369332"/>
            </a:xfrm>
            <a:prstGeom prst="rect">
              <a:avLst/>
            </a:prstGeom>
            <a:gradFill>
              <a:gsLst>
                <a:gs pos="0">
                  <a:srgbClr val="99CC00"/>
                </a:gs>
                <a:gs pos="100000">
                  <a:srgbClr val="FF0000"/>
                </a:gs>
              </a:gsLst>
              <a:lin ang="5400000" scaled="1"/>
            </a:gradFill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MTG FCI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extras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0" descr="Solar-thermal-spectrum.jpg"/>
          <p:cNvPicPr>
            <a:picLocks noChangeAspect="1"/>
          </p:cNvPicPr>
          <p:nvPr/>
        </p:nvPicPr>
        <p:blipFill rotWithShape="1">
          <a:blip r:embed="rId3" cstate="print"/>
          <a:srcRect l="21811" t="65162" r="64118" b="13358"/>
          <a:stretch/>
        </p:blipFill>
        <p:spPr bwMode="auto">
          <a:xfrm>
            <a:off x="2734147" y="5441126"/>
            <a:ext cx="2227152" cy="59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4440238" y="2935194"/>
            <a:ext cx="3370761" cy="1372400"/>
            <a:chOff x="4440238" y="3722841"/>
            <a:chExt cx="3370761" cy="1372400"/>
          </a:xfrm>
        </p:grpSpPr>
        <p:sp>
          <p:nvSpPr>
            <p:cNvPr id="5" name="TextBox 4"/>
            <p:cNvSpPr txBox="1"/>
            <p:nvPr/>
          </p:nvSpPr>
          <p:spPr>
            <a:xfrm>
              <a:off x="4440238" y="4725909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en-GB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00007" y="3722841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en-GB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58541" y="4132114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en-GB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51230" y="4360318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en-GB" sz="1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49020" y="2352405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GB" sz="1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85390" y="365126"/>
            <a:ext cx="2856974" cy="70920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Transmission</a:t>
            </a:r>
            <a:endParaRPr lang="en-GB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4422970" y="111393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910 nm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3081" y="112550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1375 nm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4416587" y="2838643"/>
            <a:ext cx="2844752" cy="3497631"/>
            <a:chOff x="4416587" y="2838643"/>
            <a:chExt cx="2844752" cy="3497631"/>
          </a:xfrm>
        </p:grpSpPr>
        <p:sp>
          <p:nvSpPr>
            <p:cNvPr id="78" name="Rectangle 77"/>
            <p:cNvSpPr/>
            <p:nvPr/>
          </p:nvSpPr>
          <p:spPr>
            <a:xfrm>
              <a:off x="4416587" y="6014663"/>
              <a:ext cx="2844752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16587" y="2838643"/>
              <a:ext cx="2844752" cy="31687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 Atmosphere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21166" y="5966942"/>
              <a:ext cx="1844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Reflectivity = 50%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538057" y="2838643"/>
            <a:ext cx="2844752" cy="3497631"/>
            <a:chOff x="7538057" y="2838643"/>
            <a:chExt cx="2844752" cy="3497631"/>
          </a:xfrm>
        </p:grpSpPr>
        <p:sp>
          <p:nvSpPr>
            <p:cNvPr id="77" name="Rectangle 76"/>
            <p:cNvSpPr/>
            <p:nvPr/>
          </p:nvSpPr>
          <p:spPr>
            <a:xfrm>
              <a:off x="7538057" y="6007356"/>
              <a:ext cx="2844752" cy="27564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38057" y="2838643"/>
              <a:ext cx="2844752" cy="31687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WET Atmosphere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42636" y="5966942"/>
              <a:ext cx="1844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Reflectivity = 25%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2865910" y="365126"/>
            <a:ext cx="5745026" cy="7092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Transmission: what does it mean?</a:t>
            </a: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1330641" y="6007356"/>
            <a:ext cx="2844752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0641" y="2838643"/>
            <a:ext cx="2844752" cy="31687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 Atmosphere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n 6"/>
          <p:cNvSpPr/>
          <p:nvPr/>
        </p:nvSpPr>
        <p:spPr>
          <a:xfrm>
            <a:off x="2005069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5069" y="19423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137272" y="2311686"/>
            <a:ext cx="275422" cy="4315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63579" y="2967135"/>
            <a:ext cx="418704" cy="958550"/>
            <a:chOff x="2063579" y="2967135"/>
            <a:chExt cx="418704" cy="958550"/>
          </a:xfrm>
        </p:grpSpPr>
        <p:sp>
          <p:nvSpPr>
            <p:cNvPr id="10" name="Down Arrow 9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98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63579" y="4021128"/>
            <a:ext cx="418704" cy="958550"/>
            <a:chOff x="2063579" y="2967135"/>
            <a:chExt cx="418704" cy="958550"/>
          </a:xfrm>
        </p:grpSpPr>
        <p:sp>
          <p:nvSpPr>
            <p:cNvPr id="14" name="Down Arrow 13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94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63579" y="5001085"/>
            <a:ext cx="418704" cy="958550"/>
            <a:chOff x="2063579" y="2967135"/>
            <a:chExt cx="418704" cy="958550"/>
          </a:xfrm>
        </p:grpSpPr>
        <p:sp>
          <p:nvSpPr>
            <p:cNvPr id="17" name="Down Arrow 16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88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35220" y="5966942"/>
            <a:ext cx="1844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Reflectivity = 50%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847914" y="4926402"/>
            <a:ext cx="418704" cy="943035"/>
            <a:chOff x="2847914" y="4926402"/>
            <a:chExt cx="418704" cy="943035"/>
          </a:xfrm>
        </p:grpSpPr>
        <p:sp>
          <p:nvSpPr>
            <p:cNvPr id="21" name="Down Arrow 20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868158" y="3692412"/>
            <a:ext cx="418704" cy="943035"/>
            <a:chOff x="2847914" y="4926402"/>
            <a:chExt cx="418704" cy="943035"/>
          </a:xfrm>
        </p:grpSpPr>
        <p:sp>
          <p:nvSpPr>
            <p:cNvPr id="26" name="Down Arrow 25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66454" y="2535789"/>
            <a:ext cx="418704" cy="943035"/>
            <a:chOff x="2847914" y="4926402"/>
            <a:chExt cx="418704" cy="943035"/>
          </a:xfrm>
        </p:grpSpPr>
        <p:sp>
          <p:nvSpPr>
            <p:cNvPr id="29" name="Down Arrow 28"/>
            <p:cNvSpPr/>
            <p:nvPr/>
          </p:nvSpPr>
          <p:spPr>
            <a:xfrm rot="10800000">
              <a:off x="2919556" y="5287526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47914" y="49264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38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Sun 31"/>
          <p:cNvSpPr/>
          <p:nvPr/>
        </p:nvSpPr>
        <p:spPr>
          <a:xfrm>
            <a:off x="5091015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091015" y="1942354"/>
            <a:ext cx="535724" cy="4017281"/>
            <a:chOff x="5091015" y="1942354"/>
            <a:chExt cx="535724" cy="4017281"/>
          </a:xfrm>
        </p:grpSpPr>
        <p:sp>
          <p:nvSpPr>
            <p:cNvPr id="33" name="TextBox 32"/>
            <p:cNvSpPr txBox="1"/>
            <p:nvPr/>
          </p:nvSpPr>
          <p:spPr>
            <a:xfrm>
              <a:off x="509101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22321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149525" y="2967135"/>
              <a:ext cx="418704" cy="958550"/>
              <a:chOff x="2063579" y="2967135"/>
              <a:chExt cx="418704" cy="958550"/>
            </a:xfrm>
          </p:grpSpPr>
          <p:sp>
            <p:nvSpPr>
              <p:cNvPr id="36" name="Down Arrow 35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96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149525" y="4021128"/>
              <a:ext cx="418704" cy="958550"/>
              <a:chOff x="2063579" y="2967135"/>
              <a:chExt cx="418704" cy="958550"/>
            </a:xfrm>
          </p:grpSpPr>
          <p:sp>
            <p:nvSpPr>
              <p:cNvPr id="39" name="Down Arrow 38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92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149525" y="5001085"/>
              <a:ext cx="418704" cy="958550"/>
              <a:chOff x="2063579" y="2967135"/>
              <a:chExt cx="418704" cy="958550"/>
            </a:xfrm>
          </p:grpSpPr>
          <p:sp>
            <p:nvSpPr>
              <p:cNvPr id="42" name="Down Arrow 41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5933860" y="2535789"/>
            <a:ext cx="438948" cy="3333648"/>
            <a:chOff x="5933860" y="2535789"/>
            <a:chExt cx="438948" cy="3333648"/>
          </a:xfrm>
        </p:grpSpPr>
        <p:grpSp>
          <p:nvGrpSpPr>
            <p:cNvPr id="45" name="Group 44"/>
            <p:cNvGrpSpPr/>
            <p:nvPr/>
          </p:nvGrpSpPr>
          <p:grpSpPr>
            <a:xfrm>
              <a:off x="5933860" y="4926402"/>
              <a:ext cx="418704" cy="943035"/>
              <a:chOff x="2847914" y="4926402"/>
              <a:chExt cx="418704" cy="943035"/>
            </a:xfrm>
          </p:grpSpPr>
          <p:sp>
            <p:nvSpPr>
              <p:cNvPr id="46" name="Down Arrow 45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954104" y="3692412"/>
              <a:ext cx="418704" cy="943035"/>
              <a:chOff x="2847914" y="4926402"/>
              <a:chExt cx="418704" cy="943035"/>
            </a:xfrm>
          </p:grpSpPr>
          <p:sp>
            <p:nvSpPr>
              <p:cNvPr id="49" name="Down Arrow 48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36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952400" y="2535789"/>
              <a:ext cx="418704" cy="943035"/>
              <a:chOff x="2847914" y="4926402"/>
              <a:chExt cx="418704" cy="943035"/>
            </a:xfrm>
          </p:grpSpPr>
          <p:sp>
            <p:nvSpPr>
              <p:cNvPr id="52" name="Down Arrow 51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32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" name="Sun 54"/>
          <p:cNvSpPr/>
          <p:nvPr/>
        </p:nvSpPr>
        <p:spPr>
          <a:xfrm>
            <a:off x="8212485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8212485" y="1942354"/>
            <a:ext cx="535724" cy="4017281"/>
            <a:chOff x="8212485" y="1942354"/>
            <a:chExt cx="535724" cy="4017281"/>
          </a:xfrm>
        </p:grpSpPr>
        <p:sp>
          <p:nvSpPr>
            <p:cNvPr id="56" name="TextBox 55"/>
            <p:cNvSpPr txBox="1"/>
            <p:nvPr/>
          </p:nvSpPr>
          <p:spPr>
            <a:xfrm>
              <a:off x="821248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834468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270995" y="2967135"/>
              <a:ext cx="418704" cy="958550"/>
              <a:chOff x="2063579" y="2967135"/>
              <a:chExt cx="418704" cy="958550"/>
            </a:xfrm>
          </p:grpSpPr>
          <p:sp>
            <p:nvSpPr>
              <p:cNvPr id="59" name="Down Arrow 58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96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8270995" y="4021128"/>
              <a:ext cx="418704" cy="958550"/>
              <a:chOff x="2063579" y="2967135"/>
              <a:chExt cx="418704" cy="958550"/>
            </a:xfrm>
          </p:grpSpPr>
          <p:sp>
            <p:nvSpPr>
              <p:cNvPr id="62" name="Down Arrow 61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92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270995" y="5001085"/>
              <a:ext cx="418704" cy="958550"/>
              <a:chOff x="2063579" y="2967135"/>
              <a:chExt cx="418704" cy="958550"/>
            </a:xfrm>
          </p:grpSpPr>
          <p:sp>
            <p:nvSpPr>
              <p:cNvPr id="65" name="Down Arrow 64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2063579" y="355635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9055330" y="2535789"/>
            <a:ext cx="438948" cy="3333648"/>
            <a:chOff x="9055330" y="2535789"/>
            <a:chExt cx="438948" cy="3333648"/>
          </a:xfrm>
        </p:grpSpPr>
        <p:grpSp>
          <p:nvGrpSpPr>
            <p:cNvPr id="68" name="Group 67"/>
            <p:cNvGrpSpPr/>
            <p:nvPr/>
          </p:nvGrpSpPr>
          <p:grpSpPr>
            <a:xfrm>
              <a:off x="9055330" y="4926402"/>
              <a:ext cx="418704" cy="943035"/>
              <a:chOff x="2847914" y="4926402"/>
              <a:chExt cx="418704" cy="943035"/>
            </a:xfrm>
          </p:grpSpPr>
          <p:sp>
            <p:nvSpPr>
              <p:cNvPr id="69" name="Down Arrow 68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9075574" y="3692412"/>
              <a:ext cx="418704" cy="943035"/>
              <a:chOff x="2847914" y="4926402"/>
              <a:chExt cx="418704" cy="943035"/>
            </a:xfrm>
          </p:grpSpPr>
          <p:sp>
            <p:nvSpPr>
              <p:cNvPr id="72" name="Down Arrow 71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18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9073870" y="2535789"/>
              <a:ext cx="418704" cy="943035"/>
              <a:chOff x="2847914" y="4926402"/>
              <a:chExt cx="418704" cy="943035"/>
            </a:xfrm>
          </p:grpSpPr>
          <p:sp>
            <p:nvSpPr>
              <p:cNvPr id="75" name="Down Arrow 74"/>
              <p:cNvSpPr/>
              <p:nvPr/>
            </p:nvSpPr>
            <p:spPr>
              <a:xfrm rot="10800000">
                <a:off x="2919556" y="5287526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847914" y="492640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16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18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498600" y="365126"/>
            <a:ext cx="8931918" cy="7092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Cirrus clouds at 1.38 </a:t>
            </a:r>
            <a:r>
              <a:rPr lang="en-GB" sz="3600" dirty="0" smtClean="0">
                <a:latin typeface="Symbol" panose="05050102010706020507" pitchFamily="18" charset="2"/>
              </a:rPr>
              <a:t>m</a:t>
            </a:r>
            <a:r>
              <a:rPr lang="en-GB" sz="3600" dirty="0" smtClean="0"/>
              <a:t>m: </a:t>
            </a:r>
            <a:r>
              <a:rPr lang="en-GB" sz="2700" dirty="0" smtClean="0"/>
              <a:t>Strong water line: Low Transmission</a:t>
            </a:r>
            <a:endParaRPr lang="en-GB" sz="2700" dirty="0"/>
          </a:p>
        </p:txBody>
      </p:sp>
      <p:sp>
        <p:nvSpPr>
          <p:cNvPr id="4" name="Rectangle 3"/>
          <p:cNvSpPr/>
          <p:nvPr/>
        </p:nvSpPr>
        <p:spPr>
          <a:xfrm>
            <a:off x="1330641" y="6007356"/>
            <a:ext cx="2844752" cy="2756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0641" y="2838643"/>
            <a:ext cx="2844752" cy="31687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7111B"/>
              </a:gs>
            </a:gsLst>
            <a:lin ang="5400000" scaled="1"/>
            <a:tileRect/>
          </a:gra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09579" y="2967135"/>
            <a:ext cx="418704" cy="958550"/>
            <a:chOff x="2063579" y="2967135"/>
            <a:chExt cx="418704" cy="958550"/>
          </a:xfrm>
        </p:grpSpPr>
        <p:sp>
          <p:nvSpPr>
            <p:cNvPr id="10" name="Down Arrow 9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09579" y="4021128"/>
            <a:ext cx="418704" cy="958550"/>
            <a:chOff x="2063579" y="2967135"/>
            <a:chExt cx="418704" cy="958550"/>
          </a:xfrm>
        </p:grpSpPr>
        <p:sp>
          <p:nvSpPr>
            <p:cNvPr id="14" name="Down Arrow 13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09579" y="5001085"/>
            <a:ext cx="418704" cy="958550"/>
            <a:chOff x="2063579" y="2967135"/>
            <a:chExt cx="418704" cy="958550"/>
          </a:xfrm>
        </p:grpSpPr>
        <p:sp>
          <p:nvSpPr>
            <p:cNvPr id="17" name="Down Arrow 16"/>
            <p:cNvSpPr/>
            <p:nvPr/>
          </p:nvSpPr>
          <p:spPr>
            <a:xfrm>
              <a:off x="2135220" y="2967135"/>
              <a:ext cx="275422" cy="581911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579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843120" y="5966942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Sfc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Reflectivity = 50%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16587" y="2838643"/>
            <a:ext cx="2844752" cy="3497631"/>
            <a:chOff x="4416587" y="2838643"/>
            <a:chExt cx="2844752" cy="3497631"/>
          </a:xfrm>
        </p:grpSpPr>
        <p:grpSp>
          <p:nvGrpSpPr>
            <p:cNvPr id="79" name="Group 78"/>
            <p:cNvGrpSpPr/>
            <p:nvPr/>
          </p:nvGrpSpPr>
          <p:grpSpPr>
            <a:xfrm>
              <a:off x="4416587" y="2838643"/>
              <a:ext cx="2844752" cy="3497631"/>
              <a:chOff x="4416587" y="2838643"/>
              <a:chExt cx="2844752" cy="3497631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416587" y="6014663"/>
                <a:ext cx="2844752" cy="27564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416587" y="2838643"/>
                <a:ext cx="2844752" cy="31687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B1C2B"/>
                  </a:gs>
                </a:gsLst>
                <a:lin ang="5400000" scaled="1"/>
              </a:gra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890966" y="5966942"/>
                <a:ext cx="2166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Sfc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Reflectivity = 50%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Cloud Callout 1"/>
            <p:cNvSpPr/>
            <p:nvPr/>
          </p:nvSpPr>
          <p:spPr>
            <a:xfrm>
              <a:off x="4612665" y="4870759"/>
              <a:ext cx="2559761" cy="31460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cloud, R=33%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74679" y="2861530"/>
            <a:ext cx="2844752" cy="3497631"/>
            <a:chOff x="7674679" y="2861530"/>
            <a:chExt cx="2844752" cy="3497631"/>
          </a:xfrm>
        </p:grpSpPr>
        <p:grpSp>
          <p:nvGrpSpPr>
            <p:cNvPr id="87" name="Group 86"/>
            <p:cNvGrpSpPr/>
            <p:nvPr/>
          </p:nvGrpSpPr>
          <p:grpSpPr>
            <a:xfrm>
              <a:off x="7674679" y="2861530"/>
              <a:ext cx="2844752" cy="3497631"/>
              <a:chOff x="4416587" y="2838643"/>
              <a:chExt cx="2844752" cy="3497631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4416587" y="6014663"/>
                <a:ext cx="2844752" cy="275642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4416587" y="2838643"/>
                <a:ext cx="2844752" cy="316871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0B1C2B"/>
                  </a:gs>
                </a:gsLst>
                <a:lin ang="5400000" scaled="1"/>
              </a:gra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865566" y="5966942"/>
                <a:ext cx="21660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Sfc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Reflectivity = 50%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8" name="Cloud Callout 97"/>
            <p:cNvSpPr/>
            <p:nvPr/>
          </p:nvSpPr>
          <p:spPr>
            <a:xfrm>
              <a:off x="7870757" y="3877646"/>
              <a:ext cx="2559761" cy="314608"/>
            </a:xfrm>
            <a:prstGeom prst="cloudCallou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cloud, R=25%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un 6"/>
          <p:cNvSpPr/>
          <p:nvPr/>
        </p:nvSpPr>
        <p:spPr>
          <a:xfrm>
            <a:off x="1751069" y="1233887"/>
            <a:ext cx="572877" cy="550843"/>
          </a:xfrm>
          <a:prstGeom prst="su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1069" y="19423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883272" y="2311686"/>
            <a:ext cx="275422" cy="431514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2121" y="1605674"/>
            <a:ext cx="122822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Cloud-free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1-path T=0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SIGNAL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8615" y="1233887"/>
            <a:ext cx="1847182" cy="3720175"/>
            <a:chOff x="4938615" y="1233887"/>
            <a:chExt cx="1847182" cy="3720175"/>
          </a:xfrm>
        </p:grpSpPr>
        <p:sp>
          <p:nvSpPr>
            <p:cNvPr id="32" name="Sun 31"/>
            <p:cNvSpPr/>
            <p:nvPr/>
          </p:nvSpPr>
          <p:spPr>
            <a:xfrm>
              <a:off x="4938615" y="1233887"/>
              <a:ext cx="572877" cy="550843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38615" y="1942354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5070818" y="2311686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997125" y="2967135"/>
              <a:ext cx="418704" cy="1977295"/>
              <a:chOff x="2063579" y="2967135"/>
              <a:chExt cx="418704" cy="724555"/>
            </a:xfrm>
          </p:grpSpPr>
          <p:sp>
            <p:nvSpPr>
              <p:cNvPr id="36" name="Down Arrow 35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063579" y="3556353"/>
                <a:ext cx="418704" cy="135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Down Arrow 48"/>
            <p:cNvSpPr/>
            <p:nvPr/>
          </p:nvSpPr>
          <p:spPr>
            <a:xfrm rot="10800000">
              <a:off x="5708245" y="3899726"/>
              <a:ext cx="275421" cy="675372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630430" y="352308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30430" y="458473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557576" y="1605674"/>
              <a:ext cx="1228221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Low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2-path T=0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SIGNAL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09407" y="1256774"/>
            <a:ext cx="1773812" cy="2695416"/>
            <a:chOff x="8209407" y="1256774"/>
            <a:chExt cx="1773812" cy="2695416"/>
          </a:xfrm>
        </p:grpSpPr>
        <p:sp>
          <p:nvSpPr>
            <p:cNvPr id="91" name="Sun 90"/>
            <p:cNvSpPr/>
            <p:nvPr/>
          </p:nvSpPr>
          <p:spPr>
            <a:xfrm>
              <a:off x="8209407" y="1256774"/>
              <a:ext cx="572877" cy="550843"/>
            </a:xfrm>
            <a:prstGeom prst="su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209407" y="196524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Down Arrow 92"/>
            <p:cNvSpPr/>
            <p:nvPr/>
          </p:nvSpPr>
          <p:spPr>
            <a:xfrm>
              <a:off x="8341610" y="2334573"/>
              <a:ext cx="275422" cy="43151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267917" y="2990021"/>
              <a:ext cx="418704" cy="962169"/>
              <a:chOff x="2063579" y="2967135"/>
              <a:chExt cx="418704" cy="956296"/>
            </a:xfrm>
          </p:grpSpPr>
          <p:sp>
            <p:nvSpPr>
              <p:cNvPr id="95" name="Down Arrow 94"/>
              <p:cNvSpPr/>
              <p:nvPr/>
            </p:nvSpPr>
            <p:spPr>
              <a:xfrm>
                <a:off x="2135220" y="2967135"/>
                <a:ext cx="275422" cy="581911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063579" y="3556353"/>
                <a:ext cx="418704" cy="3670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7" name="Down Arrow 96"/>
            <p:cNvSpPr/>
            <p:nvPr/>
          </p:nvSpPr>
          <p:spPr>
            <a:xfrm rot="10800000">
              <a:off x="8852037" y="2932013"/>
              <a:ext cx="275421" cy="591074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812322" y="255537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786551" y="35563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775837" y="1605674"/>
              <a:ext cx="1207382" cy="9233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High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2-path T&gt;0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SIGNAL!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5393" y="2843915"/>
            <a:ext cx="9176999" cy="3881596"/>
            <a:chOff x="1335393" y="2843915"/>
            <a:chExt cx="9176999" cy="3881596"/>
          </a:xfrm>
        </p:grpSpPr>
        <p:grpSp>
          <p:nvGrpSpPr>
            <p:cNvPr id="25" name="Group 24"/>
            <p:cNvGrpSpPr/>
            <p:nvPr/>
          </p:nvGrpSpPr>
          <p:grpSpPr>
            <a:xfrm>
              <a:off x="1335393" y="2843915"/>
              <a:ext cx="9176999" cy="2641895"/>
              <a:chOff x="1335393" y="2843915"/>
              <a:chExt cx="9176999" cy="2641895"/>
            </a:xfrm>
          </p:grpSpPr>
          <p:sp>
            <p:nvSpPr>
              <p:cNvPr id="58" name="Freeform 57"/>
              <p:cNvSpPr/>
              <p:nvPr/>
            </p:nvSpPr>
            <p:spPr>
              <a:xfrm>
                <a:off x="4423321" y="2843915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7674374" y="2871901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1335393" y="2843915"/>
                <a:ext cx="2838018" cy="2613909"/>
              </a:xfrm>
              <a:custGeom>
                <a:avLst/>
                <a:gdLst>
                  <a:gd name="connsiteX0" fmla="*/ 389 w 4988848"/>
                  <a:gd name="connsiteY0" fmla="*/ 0 h 1774479"/>
                  <a:gd name="connsiteX1" fmla="*/ 9442 w 4988848"/>
                  <a:gd name="connsiteY1" fmla="*/ 253497 h 1774479"/>
                  <a:gd name="connsiteX2" fmla="*/ 63763 w 4988848"/>
                  <a:gd name="connsiteY2" fmla="*/ 615636 h 1774479"/>
                  <a:gd name="connsiteX3" fmla="*/ 235779 w 4988848"/>
                  <a:gd name="connsiteY3" fmla="*/ 796705 h 1774479"/>
                  <a:gd name="connsiteX4" fmla="*/ 471169 w 4988848"/>
                  <a:gd name="connsiteY4" fmla="*/ 905347 h 1774479"/>
                  <a:gd name="connsiteX5" fmla="*/ 661292 w 4988848"/>
                  <a:gd name="connsiteY5" fmla="*/ 932507 h 1774479"/>
                  <a:gd name="connsiteX6" fmla="*/ 1123019 w 4988848"/>
                  <a:gd name="connsiteY6" fmla="*/ 968721 h 1774479"/>
                  <a:gd name="connsiteX7" fmla="*/ 3277743 w 4988848"/>
                  <a:gd name="connsiteY7" fmla="*/ 1059256 h 1774479"/>
                  <a:gd name="connsiteX8" fmla="*/ 4490908 w 4988848"/>
                  <a:gd name="connsiteY8" fmla="*/ 1176951 h 1774479"/>
                  <a:gd name="connsiteX9" fmla="*/ 4898314 w 4988848"/>
                  <a:gd name="connsiteY9" fmla="*/ 1348966 h 1774479"/>
                  <a:gd name="connsiteX10" fmla="*/ 4988848 w 4988848"/>
                  <a:gd name="connsiteY10" fmla="*/ 1774479 h 1774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988848" h="1774479">
                    <a:moveTo>
                      <a:pt x="389" y="0"/>
                    </a:moveTo>
                    <a:cubicBezTo>
                      <a:pt x="-366" y="75445"/>
                      <a:pt x="-1120" y="150891"/>
                      <a:pt x="9442" y="253497"/>
                    </a:cubicBezTo>
                    <a:cubicBezTo>
                      <a:pt x="20004" y="356103"/>
                      <a:pt x="26040" y="525101"/>
                      <a:pt x="63763" y="615636"/>
                    </a:cubicBezTo>
                    <a:cubicBezTo>
                      <a:pt x="101486" y="706171"/>
                      <a:pt x="167878" y="748420"/>
                      <a:pt x="235779" y="796705"/>
                    </a:cubicBezTo>
                    <a:cubicBezTo>
                      <a:pt x="303680" y="844990"/>
                      <a:pt x="400250" y="882713"/>
                      <a:pt x="471169" y="905347"/>
                    </a:cubicBezTo>
                    <a:cubicBezTo>
                      <a:pt x="542088" y="927981"/>
                      <a:pt x="552650" y="921945"/>
                      <a:pt x="661292" y="932507"/>
                    </a:cubicBezTo>
                    <a:cubicBezTo>
                      <a:pt x="769934" y="943069"/>
                      <a:pt x="1123019" y="968721"/>
                      <a:pt x="1123019" y="968721"/>
                    </a:cubicBezTo>
                    <a:lnTo>
                      <a:pt x="3277743" y="1059256"/>
                    </a:lnTo>
                    <a:cubicBezTo>
                      <a:pt x="3839058" y="1093961"/>
                      <a:pt x="4220813" y="1128666"/>
                      <a:pt x="4490908" y="1176951"/>
                    </a:cubicBezTo>
                    <a:cubicBezTo>
                      <a:pt x="4761003" y="1225236"/>
                      <a:pt x="4815324" y="1249378"/>
                      <a:pt x="4898314" y="1348966"/>
                    </a:cubicBezTo>
                    <a:cubicBezTo>
                      <a:pt x="4981304" y="1448554"/>
                      <a:pt x="4985076" y="1611516"/>
                      <a:pt x="4988848" y="1774479"/>
                    </a:cubicBezTo>
                  </a:path>
                </a:pathLst>
              </a:cu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358164" y="6305459"/>
              <a:ext cx="9113423" cy="420052"/>
              <a:chOff x="1358164" y="6305459"/>
              <a:chExt cx="9113423" cy="42005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358164" y="6323565"/>
                <a:ext cx="2711543" cy="401946"/>
                <a:chOff x="1358164" y="6237840"/>
                <a:chExt cx="2711543" cy="401946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62"/>
                <p:cNvSpPr txBox="1"/>
                <p:nvPr/>
              </p:nvSpPr>
              <p:spPr>
                <a:xfrm>
                  <a:off x="2000816" y="6237840"/>
                  <a:ext cx="14464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4378129" y="6314512"/>
                <a:ext cx="2711543" cy="401946"/>
                <a:chOff x="1358164" y="6237840"/>
                <a:chExt cx="2711543" cy="401946"/>
              </a:xfrm>
            </p:grpSpPr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/>
                <p:cNvSpPr txBox="1"/>
                <p:nvPr/>
              </p:nvSpPr>
              <p:spPr>
                <a:xfrm>
                  <a:off x="2000816" y="6237840"/>
                  <a:ext cx="14464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7760044" y="6305459"/>
                <a:ext cx="2711543" cy="401946"/>
                <a:chOff x="1358164" y="6237840"/>
                <a:chExt cx="2711543" cy="401946"/>
              </a:xfrm>
            </p:grpSpPr>
            <p:cxnSp>
              <p:nvCxnSpPr>
                <p:cNvPr id="73" name="Straight Arrow Connector 72"/>
                <p:cNvCxnSpPr/>
                <p:nvPr/>
              </p:nvCxnSpPr>
              <p:spPr>
                <a:xfrm flipV="1">
                  <a:off x="1620570" y="6446067"/>
                  <a:ext cx="2091351" cy="90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2000816" y="6237840"/>
                  <a:ext cx="144642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Transmission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358164" y="6261401"/>
                  <a:ext cx="3016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768021" y="6270454"/>
                  <a:ext cx="30168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522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620570" y="107936"/>
            <a:ext cx="8931918" cy="7092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1.38 </a:t>
            </a:r>
            <a:r>
              <a:rPr lang="en-GB" sz="3600" dirty="0" smtClean="0">
                <a:latin typeface="Symbol" panose="05050102010706020507" pitchFamily="18" charset="2"/>
              </a:rPr>
              <a:t>m</a:t>
            </a:r>
            <a:r>
              <a:rPr lang="en-GB" sz="3600" dirty="0" smtClean="0"/>
              <a:t>m: If we see a cloud, what can we say about it?</a:t>
            </a:r>
            <a:endParaRPr lang="en-GB" sz="3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358164" y="2227148"/>
            <a:ext cx="2636942" cy="4412638"/>
            <a:chOff x="3150750" y="2199992"/>
            <a:chExt cx="2636942" cy="4412638"/>
          </a:xfrm>
        </p:grpSpPr>
        <p:sp>
          <p:nvSpPr>
            <p:cNvPr id="4" name="Rectangle 3"/>
            <p:cNvSpPr/>
            <p:nvPr/>
          </p:nvSpPr>
          <p:spPr>
            <a:xfrm>
              <a:off x="3277136" y="5916821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7136" y="2199992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267912" y="2199992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150750" y="6210684"/>
              <a:ext cx="2636942" cy="401946"/>
              <a:chOff x="3150750" y="6418907"/>
              <a:chExt cx="2636942" cy="401946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flipV="1">
                <a:off x="3413156" y="6627134"/>
                <a:ext cx="2091351" cy="90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3793402" y="6418907"/>
                <a:ext cx="14464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Transmission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150750" y="6442468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486006" y="645152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229810" y="2515829"/>
            <a:ext cx="2758250" cy="1151755"/>
            <a:chOff x="1229810" y="2515829"/>
            <a:chExt cx="2758250" cy="1151755"/>
          </a:xfrm>
        </p:grpSpPr>
        <p:sp>
          <p:nvSpPr>
            <p:cNvPr id="51" name="Cloud Callout 50"/>
            <p:cNvSpPr/>
            <p:nvPr/>
          </p:nvSpPr>
          <p:spPr>
            <a:xfrm>
              <a:off x="1229810" y="2515829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Cloud Callout 75"/>
            <p:cNvSpPr/>
            <p:nvPr/>
          </p:nvSpPr>
          <p:spPr>
            <a:xfrm>
              <a:off x="3127980" y="3486515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35406" y="2651371"/>
              <a:ext cx="1408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Same cloud;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heights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 rot="19877641">
              <a:off x="3665895" y="3110772"/>
              <a:ext cx="144997" cy="2860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Down Arrow 80"/>
            <p:cNvSpPr/>
            <p:nvPr/>
          </p:nvSpPr>
          <p:spPr>
            <a:xfrm rot="6567897">
              <a:off x="2168155" y="2550428"/>
              <a:ext cx="138152" cy="2848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29810" y="1393263"/>
            <a:ext cx="2732278" cy="583269"/>
            <a:chOff x="1229810" y="1385533"/>
            <a:chExt cx="2732278" cy="583269"/>
          </a:xfrm>
        </p:grpSpPr>
        <p:sp>
          <p:nvSpPr>
            <p:cNvPr id="77" name="Cloud Callout 7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Cloud Callout 79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29810" y="1386182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151673" y="1385533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6" name="Title 6"/>
          <p:cNvSpPr txBox="1">
            <a:spLocks/>
          </p:cNvSpPr>
          <p:nvPr/>
        </p:nvSpPr>
        <p:spPr>
          <a:xfrm>
            <a:off x="1601863" y="515697"/>
            <a:ext cx="8931918" cy="70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… maybe not so much, except that it must be high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7175" y="577252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57175" y="2045398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4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1620570" y="107936"/>
            <a:ext cx="8931918" cy="7092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1.38 </a:t>
            </a:r>
            <a:r>
              <a:rPr lang="en-GB" sz="3600" dirty="0" smtClean="0">
                <a:latin typeface="Symbol" panose="05050102010706020507" pitchFamily="18" charset="2"/>
              </a:rPr>
              <a:t>m</a:t>
            </a:r>
            <a:r>
              <a:rPr lang="en-GB" sz="3600" dirty="0" smtClean="0"/>
              <a:t>m: If we see a cloud, what can we say about it?</a:t>
            </a:r>
            <a:endParaRPr lang="en-GB" sz="3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1358164" y="2227148"/>
            <a:ext cx="2636942" cy="4412638"/>
            <a:chOff x="3150750" y="2199992"/>
            <a:chExt cx="2636942" cy="4412638"/>
          </a:xfrm>
        </p:grpSpPr>
        <p:sp>
          <p:nvSpPr>
            <p:cNvPr id="4" name="Rectangle 3"/>
            <p:cNvSpPr/>
            <p:nvPr/>
          </p:nvSpPr>
          <p:spPr>
            <a:xfrm>
              <a:off x="3277136" y="5916821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7136" y="2199992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267912" y="2199992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150750" y="6210684"/>
              <a:ext cx="2636942" cy="401946"/>
              <a:chOff x="3150750" y="6418907"/>
              <a:chExt cx="2636942" cy="401946"/>
            </a:xfrm>
          </p:grpSpPr>
          <p:cxnSp>
            <p:nvCxnSpPr>
              <p:cNvPr id="42" name="Straight Arrow Connector 41"/>
              <p:cNvCxnSpPr/>
              <p:nvPr/>
            </p:nvCxnSpPr>
            <p:spPr>
              <a:xfrm flipV="1">
                <a:off x="3413156" y="6627134"/>
                <a:ext cx="2091351" cy="90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3793402" y="6418907"/>
                <a:ext cx="14464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Transmission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150750" y="6442468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486006" y="645152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229810" y="2515829"/>
            <a:ext cx="2758250" cy="1151755"/>
            <a:chOff x="1229810" y="2515829"/>
            <a:chExt cx="2758250" cy="1151755"/>
          </a:xfrm>
        </p:grpSpPr>
        <p:sp>
          <p:nvSpPr>
            <p:cNvPr id="51" name="Cloud Callout 50"/>
            <p:cNvSpPr/>
            <p:nvPr/>
          </p:nvSpPr>
          <p:spPr>
            <a:xfrm>
              <a:off x="1229810" y="2515829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Cloud Callout 75"/>
            <p:cNvSpPr/>
            <p:nvPr/>
          </p:nvSpPr>
          <p:spPr>
            <a:xfrm>
              <a:off x="3127980" y="3486515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35406" y="2651371"/>
              <a:ext cx="1408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Same cloud;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Different heights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Down Arrow 52"/>
            <p:cNvSpPr/>
            <p:nvPr/>
          </p:nvSpPr>
          <p:spPr>
            <a:xfrm rot="19877641">
              <a:off x="3665895" y="3110772"/>
              <a:ext cx="144997" cy="28607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Down Arrow 80"/>
            <p:cNvSpPr/>
            <p:nvPr/>
          </p:nvSpPr>
          <p:spPr>
            <a:xfrm rot="6567897">
              <a:off x="2168155" y="2550428"/>
              <a:ext cx="138152" cy="2848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29810" y="1393263"/>
            <a:ext cx="2732278" cy="583269"/>
            <a:chOff x="1229810" y="1385533"/>
            <a:chExt cx="2732278" cy="583269"/>
          </a:xfrm>
        </p:grpSpPr>
        <p:sp>
          <p:nvSpPr>
            <p:cNvPr id="77" name="Cloud Callout 7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Cloud Callout 79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29810" y="1386182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151673" y="1385533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57060" y="2227148"/>
            <a:ext cx="2636942" cy="4412638"/>
            <a:chOff x="4857060" y="2227148"/>
            <a:chExt cx="2636942" cy="4412638"/>
          </a:xfrm>
        </p:grpSpPr>
        <p:sp>
          <p:nvSpPr>
            <p:cNvPr id="105" name="Rectangle 104"/>
            <p:cNvSpPr/>
            <p:nvPr/>
          </p:nvSpPr>
          <p:spPr>
            <a:xfrm>
              <a:off x="4983446" y="5943977"/>
              <a:ext cx="2390333" cy="27564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983446" y="2227148"/>
              <a:ext cx="2390333" cy="37168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7111B"/>
                </a:gs>
              </a:gsLst>
              <a:lin ang="5400000" scaled="1"/>
              <a:tileRect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4857060" y="6237840"/>
              <a:ext cx="2636942" cy="401946"/>
              <a:chOff x="3150750" y="6418907"/>
              <a:chExt cx="2636942" cy="401946"/>
            </a:xfrm>
          </p:grpSpPr>
          <p:cxnSp>
            <p:nvCxnSpPr>
              <p:cNvPr id="109" name="Straight Arrow Connector 108"/>
              <p:cNvCxnSpPr/>
              <p:nvPr/>
            </p:nvCxnSpPr>
            <p:spPr>
              <a:xfrm flipV="1">
                <a:off x="3413156" y="6627134"/>
                <a:ext cx="2091351" cy="905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/>
              <p:cNvSpPr txBox="1"/>
              <p:nvPr/>
            </p:nvSpPr>
            <p:spPr>
              <a:xfrm>
                <a:off x="3793402" y="6418907"/>
                <a:ext cx="14464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Transmission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150750" y="6442468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5486006" y="6451521"/>
                <a:ext cx="3016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4761724" y="1393263"/>
            <a:ext cx="2754703" cy="583269"/>
            <a:chOff x="1229810" y="1385533"/>
            <a:chExt cx="2754703" cy="583269"/>
          </a:xfrm>
        </p:grpSpPr>
        <p:sp>
          <p:nvSpPr>
            <p:cNvPr id="117" name="Cloud Callout 116"/>
            <p:cNvSpPr/>
            <p:nvPr/>
          </p:nvSpPr>
          <p:spPr>
            <a:xfrm>
              <a:off x="1229810" y="1787733"/>
              <a:ext cx="860080" cy="181069"/>
            </a:xfrm>
            <a:prstGeom prst="cloudCallou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Cloud Callout 117"/>
            <p:cNvSpPr/>
            <p:nvPr/>
          </p:nvSpPr>
          <p:spPr>
            <a:xfrm>
              <a:off x="3088311" y="178773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229810" y="1386182"/>
              <a:ext cx="810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Darker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043037" y="1385533"/>
              <a:ext cx="941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Brighter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5191900" y="2237434"/>
            <a:ext cx="2008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cloud; same height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atmosphere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4974222" y="2227148"/>
            <a:ext cx="2394761" cy="1774479"/>
            <a:chOff x="4974222" y="2227148"/>
            <a:chExt cx="2394761" cy="1774479"/>
          </a:xfrm>
        </p:grpSpPr>
        <p:sp>
          <p:nvSpPr>
            <p:cNvPr id="107" name="Freeform 106"/>
            <p:cNvSpPr/>
            <p:nvPr/>
          </p:nvSpPr>
          <p:spPr>
            <a:xfrm>
              <a:off x="4974222" y="22271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Cloud Callout 112"/>
            <p:cNvSpPr/>
            <p:nvPr/>
          </p:nvSpPr>
          <p:spPr>
            <a:xfrm>
              <a:off x="4978650" y="3125313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674450" y="3286293"/>
              <a:ext cx="1526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Moist atmosphere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81231" y="2705848"/>
            <a:ext cx="2394761" cy="1774479"/>
            <a:chOff x="4981231" y="2705848"/>
            <a:chExt cx="2394761" cy="1774479"/>
          </a:xfrm>
        </p:grpSpPr>
        <p:sp>
          <p:nvSpPr>
            <p:cNvPr id="114" name="Cloud Callout 113"/>
            <p:cNvSpPr/>
            <p:nvPr/>
          </p:nvSpPr>
          <p:spPr>
            <a:xfrm>
              <a:off x="6483079" y="3125312"/>
              <a:ext cx="860080" cy="181069"/>
            </a:xfrm>
            <a:prstGeom prst="cloudCallou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4981231" y="2705848"/>
              <a:ext cx="2394761" cy="1774479"/>
            </a:xfrm>
            <a:custGeom>
              <a:avLst/>
              <a:gdLst>
                <a:gd name="connsiteX0" fmla="*/ 389 w 4988848"/>
                <a:gd name="connsiteY0" fmla="*/ 0 h 1774479"/>
                <a:gd name="connsiteX1" fmla="*/ 9442 w 4988848"/>
                <a:gd name="connsiteY1" fmla="*/ 253497 h 1774479"/>
                <a:gd name="connsiteX2" fmla="*/ 63763 w 4988848"/>
                <a:gd name="connsiteY2" fmla="*/ 615636 h 1774479"/>
                <a:gd name="connsiteX3" fmla="*/ 235779 w 4988848"/>
                <a:gd name="connsiteY3" fmla="*/ 796705 h 1774479"/>
                <a:gd name="connsiteX4" fmla="*/ 471169 w 4988848"/>
                <a:gd name="connsiteY4" fmla="*/ 905347 h 1774479"/>
                <a:gd name="connsiteX5" fmla="*/ 661292 w 4988848"/>
                <a:gd name="connsiteY5" fmla="*/ 932507 h 1774479"/>
                <a:gd name="connsiteX6" fmla="*/ 1123019 w 4988848"/>
                <a:gd name="connsiteY6" fmla="*/ 968721 h 1774479"/>
                <a:gd name="connsiteX7" fmla="*/ 3277743 w 4988848"/>
                <a:gd name="connsiteY7" fmla="*/ 1059256 h 1774479"/>
                <a:gd name="connsiteX8" fmla="*/ 4490908 w 4988848"/>
                <a:gd name="connsiteY8" fmla="*/ 1176951 h 1774479"/>
                <a:gd name="connsiteX9" fmla="*/ 4898314 w 4988848"/>
                <a:gd name="connsiteY9" fmla="*/ 1348966 h 1774479"/>
                <a:gd name="connsiteX10" fmla="*/ 4988848 w 4988848"/>
                <a:gd name="connsiteY10" fmla="*/ 1774479 h 177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8848" h="1774479">
                  <a:moveTo>
                    <a:pt x="389" y="0"/>
                  </a:moveTo>
                  <a:cubicBezTo>
                    <a:pt x="-366" y="75445"/>
                    <a:pt x="-1120" y="150891"/>
                    <a:pt x="9442" y="253497"/>
                  </a:cubicBezTo>
                  <a:cubicBezTo>
                    <a:pt x="20004" y="356103"/>
                    <a:pt x="26040" y="525101"/>
                    <a:pt x="63763" y="615636"/>
                  </a:cubicBezTo>
                  <a:cubicBezTo>
                    <a:pt x="101486" y="706171"/>
                    <a:pt x="167878" y="748420"/>
                    <a:pt x="235779" y="796705"/>
                  </a:cubicBezTo>
                  <a:cubicBezTo>
                    <a:pt x="303680" y="844990"/>
                    <a:pt x="400250" y="882713"/>
                    <a:pt x="471169" y="905347"/>
                  </a:cubicBezTo>
                  <a:cubicBezTo>
                    <a:pt x="542088" y="927981"/>
                    <a:pt x="552650" y="921945"/>
                    <a:pt x="661292" y="932507"/>
                  </a:cubicBezTo>
                  <a:cubicBezTo>
                    <a:pt x="769934" y="943069"/>
                    <a:pt x="1123019" y="968721"/>
                    <a:pt x="1123019" y="968721"/>
                  </a:cubicBezTo>
                  <a:lnTo>
                    <a:pt x="3277743" y="1059256"/>
                  </a:lnTo>
                  <a:cubicBezTo>
                    <a:pt x="3839058" y="1093961"/>
                    <a:pt x="4220813" y="1128666"/>
                    <a:pt x="4490908" y="1176951"/>
                  </a:cubicBezTo>
                  <a:cubicBezTo>
                    <a:pt x="4761003" y="1225236"/>
                    <a:pt x="4815324" y="1249378"/>
                    <a:pt x="4898314" y="1348966"/>
                  </a:cubicBezTo>
                  <a:cubicBezTo>
                    <a:pt x="4981304" y="1448554"/>
                    <a:pt x="4985076" y="1611516"/>
                    <a:pt x="4988848" y="1774479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386354" y="3746122"/>
              <a:ext cx="13629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Dry atmosphere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6" name="Title 6"/>
          <p:cNvSpPr txBox="1">
            <a:spLocks/>
          </p:cNvSpPr>
          <p:nvPr/>
        </p:nvSpPr>
        <p:spPr>
          <a:xfrm>
            <a:off x="1601863" y="515697"/>
            <a:ext cx="8931918" cy="70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… maybe not so much, except that it must be high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7175" y="577252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57175" y="2045398"/>
            <a:ext cx="70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(viewgraph VWG) Landscape Template</Template>
  <TotalTime>13869</TotalTime>
  <Words>695</Words>
  <Application>Microsoft Office PowerPoint</Application>
  <PresentationFormat>Widescreen</PresentationFormat>
  <Paragraphs>242</Paragraphs>
  <Slides>27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Comic Sans MS</vt:lpstr>
      <vt:lpstr>Helvetica</vt:lpstr>
      <vt:lpstr>Symbol</vt:lpstr>
      <vt:lpstr>Tahoma</vt:lpstr>
      <vt:lpstr>Times New Roman</vt:lpstr>
      <vt:lpstr>Viewgraph Landscape Template</vt:lpstr>
      <vt:lpstr>Office Theme</vt:lpstr>
      <vt:lpstr>Clip</vt:lpstr>
      <vt:lpstr>PowerPoint Presentation</vt:lpstr>
      <vt:lpstr>PowerPoint Presentation</vt:lpstr>
      <vt:lpstr>PowerPoint Presentation</vt:lpstr>
      <vt:lpstr>Near Infra-Red (1.37 µm) ‘Cirrus’ channel </vt:lpstr>
      <vt:lpstr>Transmission</vt:lpstr>
      <vt:lpstr>Transmission: what does it mean?</vt:lpstr>
      <vt:lpstr>Cirrus clouds at 1.38 mm: Strong water line: Low Transmission</vt:lpstr>
      <vt:lpstr>1.38 mm: If we see a cloud, what can we say about it?</vt:lpstr>
      <vt:lpstr>1.38 mm: If we see a cloud, what can we say about it?</vt:lpstr>
      <vt:lpstr>1.38 mm: If we see a cloud, what can we say about it?</vt:lpstr>
      <vt:lpstr>1.38 mm compared to 0.8 mm </vt:lpstr>
      <vt:lpstr>1.38 mm compared to 0.8 mm </vt:lpstr>
      <vt:lpstr>NIR1.3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NIR0.9 example</vt:lpstr>
      <vt:lpstr>Comparison to highly WV-sensitive channel &gt; 0.9353 µm channel – colour enhanced</vt:lpstr>
      <vt:lpstr>Testing new 0.9µm  RGB(s) &gt; 0.93r30-250% - 0.93r5-70% – 1.38r0-3% µm RGB </vt:lpstr>
      <vt:lpstr>Testing new 0.9µm  RGB(s) &gt; 1.64r0-60% - 0.93r5-70% – 1.38r0-3% µm RGB</vt:lpstr>
      <vt:lpstr> 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Killick</dc:creator>
  <cp:lastModifiedBy>Ivan Smiljanic</cp:lastModifiedBy>
  <cp:revision>216</cp:revision>
  <cp:lastPrinted>2006-03-06T14:11:17Z</cp:lastPrinted>
  <dcterms:created xsi:type="dcterms:W3CDTF">2018-04-30T10:45:11Z</dcterms:created>
  <dcterms:modified xsi:type="dcterms:W3CDTF">2021-09-16T06:57:21Z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1076767</vt:lpwstr>
  </property>
  <property fmtid="{D5CDD505-2E9C-101B-9397-08002B2CF9AE}" pid="3" name="DM_DOCNAME">
    <vt:lpwstr>ENC2019Conf_Bojinski-Nietosvaara-Grandell</vt:lpwstr>
  </property>
  <property fmtid="{D5CDD505-2E9C-101B-9397-08002B2CF9AE}" pid="4" name="DM_AUTHOR">
    <vt:lpwstr>Stephan Bojinski</vt:lpwstr>
  </property>
  <property fmtid="{D5CDD505-2E9C-101B-9397-08002B2CF9AE}" pid="5" name="DM_E_DOC_NO">
    <vt:lpwstr>EUM/MTGUP/VWG/19/1076767</vt:lpwstr>
  </property>
  <property fmtid="{D5CDD505-2E9C-101B-9397-08002B2CF9AE}" pid="6" name="DM_E_VER_NO">
    <vt:lpwstr>1 Draft</vt:lpwstr>
  </property>
  <property fmtid="{D5CDD505-2E9C-101B-9397-08002B2CF9AE}" pid="7" name="DM_E_ISS_DATE">
    <vt:lpwstr>16 April 2019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