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6" r:id="rId4"/>
    <p:sldId id="269" r:id="rId5"/>
    <p:sldId id="270" r:id="rId6"/>
    <p:sldId id="271" r:id="rId7"/>
    <p:sldId id="272" r:id="rId8"/>
    <p:sldId id="268" r:id="rId9"/>
    <p:sldId id="273" r:id="rId10"/>
    <p:sldId id="274" r:id="rId11"/>
    <p:sldId id="276" r:id="rId12"/>
    <p:sldId id="277" r:id="rId13"/>
    <p:sldId id="279" r:id="rId14"/>
    <p:sldId id="281" r:id="rId15"/>
    <p:sldId id="291" r:id="rId16"/>
    <p:sldId id="280" r:id="rId17"/>
    <p:sldId id="282" r:id="rId18"/>
    <p:sldId id="283" r:id="rId19"/>
    <p:sldId id="284" r:id="rId20"/>
    <p:sldId id="285" r:id="rId21"/>
    <p:sldId id="287" r:id="rId22"/>
    <p:sldId id="292" r:id="rId23"/>
    <p:sldId id="288" r:id="rId24"/>
    <p:sldId id="289" r:id="rId25"/>
    <p:sldId id="290"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4D4D"/>
    <a:srgbClr val="FFFFFF"/>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2" autoAdjust="0"/>
    <p:restoredTop sz="83692" autoAdjust="0"/>
  </p:normalViewPr>
  <p:slideViewPr>
    <p:cSldViewPr>
      <p:cViewPr varScale="1">
        <p:scale>
          <a:sx n="72" d="100"/>
          <a:sy n="72" d="100"/>
        </p:scale>
        <p:origin x="135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9D860-F689-47A9-B7E6-C8CD3FB811C3}" type="datetimeFigureOut">
              <a:rPr lang="en-US" smtClean="0"/>
              <a:t>12/12/2022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52909-5660-4092-914C-C2DBEC9B1B1C}" type="slidenum">
              <a:rPr lang="en-US" smtClean="0"/>
              <a:t>‹#›</a:t>
            </a:fld>
            <a:endParaRPr lang="en-US"/>
          </a:p>
        </p:txBody>
      </p:sp>
    </p:spTree>
    <p:extLst>
      <p:ext uri="{BB962C8B-B14F-4D97-AF65-F5344CB8AC3E}">
        <p14:creationId xmlns:p14="http://schemas.microsoft.com/office/powerpoint/2010/main" val="333701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1-There are 40+ years of remotely sensed data available from a constellation of satellites and sensors, but many facilities still lack capacity for downloading and analyzing data.</a:t>
            </a:r>
          </a:p>
          <a:p>
            <a:r>
              <a:rPr lang="en-US" dirty="0">
                <a:solidFill>
                  <a:schemeClr val="tx1"/>
                </a:solidFill>
              </a:rPr>
              <a:t>2-Organizing geospatial data is part of Google's mission! On of the fundamental goals of Earth Engine is to organize all that satellite imagery and make it accessible and useful.</a:t>
            </a:r>
          </a:p>
          <a:p>
            <a:r>
              <a:rPr lang="en-US" dirty="0">
                <a:solidFill>
                  <a:schemeClr val="tx1"/>
                </a:solidFill>
              </a:rPr>
              <a:t>.</a:t>
            </a:r>
          </a:p>
          <a:p>
            <a:r>
              <a:rPr lang="en-US" b="1" dirty="0">
                <a:solidFill>
                  <a:schemeClr val="tx1"/>
                </a:solidFill>
              </a:rPr>
              <a:t>3-</a:t>
            </a:r>
            <a:r>
              <a:rPr lang="en-US" dirty="0">
                <a:solidFill>
                  <a:schemeClr val="tx1"/>
                </a:solidFill>
              </a:rPr>
              <a:t>The most efficient way to make the data accessible and useful is to "move the question to the data." Jim Gray elaborated on this idea in the influential book by Hey et al., director of research at Microsoft. Earth Engine implements this plan</a:t>
            </a:r>
          </a:p>
        </p:txBody>
      </p:sp>
      <p:sp>
        <p:nvSpPr>
          <p:cNvPr id="4" name="Slide Number Placeholder 3"/>
          <p:cNvSpPr>
            <a:spLocks noGrp="1"/>
          </p:cNvSpPr>
          <p:nvPr>
            <p:ph type="sldNum" sz="quarter" idx="10"/>
          </p:nvPr>
        </p:nvSpPr>
        <p:spPr/>
        <p:txBody>
          <a:bodyPr/>
          <a:lstStyle/>
          <a:p>
            <a:fld id="{45952909-5660-4092-914C-C2DBEC9B1B1C}" type="slidenum">
              <a:rPr lang="en-US" smtClean="0"/>
              <a:t>2</a:t>
            </a:fld>
            <a:endParaRPr lang="en-US"/>
          </a:p>
        </p:txBody>
      </p:sp>
    </p:spTree>
    <p:extLst>
      <p:ext uri="{BB962C8B-B14F-4D97-AF65-F5344CB8AC3E}">
        <p14:creationId xmlns:p14="http://schemas.microsoft.com/office/powerpoint/2010/main" val="157885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This means that the analysis requests are sent out to many different computers; each computer runs the calculations on a small area (small number of pixels) and returns the results. Requests are also efficient – it only computes for the input data of your requested values or to the extent of your screen.  Results are then cached so that multiple requests for the same image or values do not result in re-computation. This results in: </a:t>
            </a:r>
          </a:p>
          <a:p>
            <a:r>
              <a:rPr lang="en-US" sz="1200" b="1" dirty="0"/>
              <a:t>– unprecedented speed: reduce processing times by orders of magnitude by using the cloud-based computing power</a:t>
            </a:r>
          </a:p>
          <a:p>
            <a:r>
              <a:rPr lang="en-US" sz="1200" b="1" dirty="0"/>
              <a:t>– Ease of use and lower costs. Online platform with easy access to data, scientific algorithms, computational power.</a:t>
            </a: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12</a:t>
            </a:fld>
            <a:endParaRPr lang="en-US"/>
          </a:p>
        </p:txBody>
      </p:sp>
    </p:spTree>
    <p:extLst>
      <p:ext uri="{BB962C8B-B14F-4D97-AF65-F5344CB8AC3E}">
        <p14:creationId xmlns:p14="http://schemas.microsoft.com/office/powerpoint/2010/main" val="342342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some of the concepts and functions available in Google are described</a:t>
            </a:r>
          </a:p>
        </p:txBody>
      </p:sp>
      <p:sp>
        <p:nvSpPr>
          <p:cNvPr id="4" name="Slide Number Placeholder 3"/>
          <p:cNvSpPr>
            <a:spLocks noGrp="1"/>
          </p:cNvSpPr>
          <p:nvPr>
            <p:ph type="sldNum" sz="quarter" idx="10"/>
          </p:nvPr>
        </p:nvSpPr>
        <p:spPr/>
        <p:txBody>
          <a:bodyPr/>
          <a:lstStyle/>
          <a:p>
            <a:fld id="{45952909-5660-4092-914C-C2DBEC9B1B1C}" type="slidenum">
              <a:rPr lang="en-US" smtClean="0"/>
              <a:t>13</a:t>
            </a:fld>
            <a:endParaRPr lang="en-US"/>
          </a:p>
        </p:txBody>
      </p:sp>
    </p:spTree>
    <p:extLst>
      <p:ext uri="{BB962C8B-B14F-4D97-AF65-F5344CB8AC3E}">
        <p14:creationId xmlns:p14="http://schemas.microsoft.com/office/powerpoint/2010/main" val="159716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Raster data are represented as </a:t>
            </a:r>
            <a:r>
              <a:rPr lang="en-US" b="1" dirty="0"/>
              <a:t>Image</a:t>
            </a:r>
            <a:r>
              <a:rPr lang="en-US" sz="1200" b="1" i="0" kern="1200" dirty="0">
                <a:solidFill>
                  <a:schemeClr val="tx1"/>
                </a:solidFill>
                <a:effectLst/>
                <a:latin typeface="+mn-lt"/>
                <a:ea typeface="+mn-ea"/>
                <a:cs typeface="+mn-cs"/>
              </a:rPr>
              <a:t> objects in Earth Engine. Images are composed of one or more bands and each band has its own name, data type, scale, mask and projection. Each image has metadata stored as a set of properties</a:t>
            </a:r>
          </a:p>
          <a:p>
            <a:r>
              <a:rPr lang="en-US" sz="1200" b="1" i="0" kern="1200" dirty="0">
                <a:solidFill>
                  <a:schemeClr val="tx1"/>
                </a:solidFill>
                <a:effectLst/>
                <a:latin typeface="+mn-lt"/>
                <a:ea typeface="+mn-ea"/>
                <a:cs typeface="+mn-cs"/>
              </a:rPr>
              <a:t>In addition to loading images from the archive by an image ID, you can also create images from constants, lists or other suitable Earth Engine objects. The following illustrates methods for creating images, getting band subsets, and manipulating bands.</a:t>
            </a:r>
          </a:p>
          <a:p>
            <a:endParaRPr lang="en-US" b="1" dirty="0"/>
          </a:p>
        </p:txBody>
      </p:sp>
      <p:sp>
        <p:nvSpPr>
          <p:cNvPr id="4" name="Slide Number Placeholder 3"/>
          <p:cNvSpPr>
            <a:spLocks noGrp="1"/>
          </p:cNvSpPr>
          <p:nvPr>
            <p:ph type="sldNum" sz="quarter" idx="10"/>
          </p:nvPr>
        </p:nvSpPr>
        <p:spPr/>
        <p:txBody>
          <a:bodyPr/>
          <a:lstStyle/>
          <a:p>
            <a:fld id="{45952909-5660-4092-914C-C2DBEC9B1B1C}" type="slidenum">
              <a:rPr lang="en-US" smtClean="0"/>
              <a:t>15</a:t>
            </a:fld>
            <a:endParaRPr lang="en-US"/>
          </a:p>
        </p:txBody>
      </p:sp>
    </p:spTree>
    <p:extLst>
      <p:ext uri="{BB962C8B-B14F-4D97-AF65-F5344CB8AC3E}">
        <p14:creationId xmlns:p14="http://schemas.microsoft.com/office/powerpoint/2010/main" val="243017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each location in the output image, in each band, the pixel value is the median of all unmasked pixels in the input imagery (the images in the collection). In the previous example, </a:t>
            </a:r>
            <a:r>
              <a:rPr lang="en-US" dirty="0"/>
              <a:t>median()</a:t>
            </a:r>
            <a:r>
              <a:rPr lang="en-US" sz="1200" b="0" i="0" kern="1200" dirty="0">
                <a:solidFill>
                  <a:schemeClr val="tx1"/>
                </a:solidFill>
                <a:effectLst/>
                <a:latin typeface="+mn-lt"/>
                <a:ea typeface="+mn-ea"/>
                <a:cs typeface="+mn-cs"/>
              </a:rPr>
              <a:t> is a convenience method for the following call: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Reduce the collection with a median reducer.</a:t>
            </a:r>
            <a:br>
              <a:rPr kumimoji="0" lang="en-US" altLang="en-US" sz="1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br>
            <a:r>
              <a:rPr kumimoji="0" lang="en-US" altLang="en-US" sz="1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var median = </a:t>
            </a:r>
            <a:r>
              <a:rPr kumimoji="0" lang="en-US" altLang="en-US" sz="12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collection.reduce</a:t>
            </a:r>
            <a:r>
              <a:rPr kumimoji="0" lang="en-US" altLang="en-US" sz="1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r>
              <a:rPr kumimoji="0" lang="en-US" altLang="en-US" sz="12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ee.Reducer.median</a:t>
            </a:r>
            <a:r>
              <a:rPr kumimoji="0" lang="en-US" altLang="en-US" sz="1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21</a:t>
            </a:fld>
            <a:endParaRPr lang="en-US"/>
          </a:p>
        </p:txBody>
      </p:sp>
    </p:spTree>
    <p:extLst>
      <p:ext uri="{BB962C8B-B14F-4D97-AF65-F5344CB8AC3E}">
        <p14:creationId xmlns:p14="http://schemas.microsoft.com/office/powerpoint/2010/main" val="242448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this system there is no need for latest process or the latest software, also it is possible more than 40 years satellite images ,which is access online, be analyzed with large scale and high speed. So that scientist and researcher are able to analyze real –time change on Earth’s surface</a:t>
            </a: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3</a:t>
            </a:fld>
            <a:endParaRPr lang="en-US"/>
          </a:p>
        </p:txBody>
      </p:sp>
    </p:spTree>
    <p:extLst>
      <p:ext uri="{BB962C8B-B14F-4D97-AF65-F5344CB8AC3E}">
        <p14:creationId xmlns:p14="http://schemas.microsoft.com/office/powerpoint/2010/main" val="396231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has been a lot of confusion lately about the</a:t>
            </a:r>
            <a:r>
              <a:rPr lang="en-US" b="1" baseline="0" dirty="0"/>
              <a:t> differences between Google Earth and Earth Engine. While Google Earth uses products created in Earth Engine (for example, a global cloud-free Landsat mosaic at 15m resolution), they are not directly connected.</a:t>
            </a:r>
            <a:endParaRPr lang="en-US" b="1" dirty="0"/>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4</a:t>
            </a:fld>
            <a:endParaRPr lang="en-US"/>
          </a:p>
        </p:txBody>
      </p:sp>
    </p:spTree>
    <p:extLst>
      <p:ext uri="{BB962C8B-B14F-4D97-AF65-F5344CB8AC3E}">
        <p14:creationId xmlns:p14="http://schemas.microsoft.com/office/powerpoint/2010/main" val="214212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ENVI software, the user first prepares the required images, then introduces the images to the software and performs pre-processing and final processing.</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this process associated with some issues:</a:t>
            </a: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5</a:t>
            </a:fld>
            <a:endParaRPr lang="en-US"/>
          </a:p>
        </p:txBody>
      </p:sp>
    </p:spTree>
    <p:extLst>
      <p:ext uri="{BB962C8B-B14F-4D97-AF65-F5344CB8AC3E}">
        <p14:creationId xmlns:p14="http://schemas.microsoft.com/office/powerpoint/2010/main" val="101887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6</a:t>
            </a:fld>
            <a:endParaRPr lang="en-US"/>
          </a:p>
        </p:txBody>
      </p:sp>
    </p:spTree>
    <p:extLst>
      <p:ext uri="{BB962C8B-B14F-4D97-AF65-F5344CB8AC3E}">
        <p14:creationId xmlns:p14="http://schemas.microsoft.com/office/powerpoint/2010/main" val="252903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In the data catalog, there is over 40 years of current and historical imagery and data in the Earth Engine data library. Available data sets include </a:t>
            </a:r>
          </a:p>
          <a:p>
            <a:pPr lvl="0"/>
            <a:r>
              <a:rPr lang="en-US" sz="1200" b="1" dirty="0">
                <a:solidFill>
                  <a:schemeClr val="tx1"/>
                </a:solidFill>
              </a:rPr>
              <a:t>Imagery</a:t>
            </a:r>
            <a:r>
              <a:rPr lang="en-US" sz="1200" dirty="0">
                <a:solidFill>
                  <a:schemeClr val="tx1"/>
                </a:solidFill>
              </a:rPr>
              <a:t> – these imagery sets include both raw and pre-processed, georeferenced data products that are ready for use. Examples include NAIP, comprehensive Landsat archive, and MODIS data and ancillary products such as global composites and max NDVI.</a:t>
            </a:r>
          </a:p>
          <a:p>
            <a:pPr lvl="0"/>
            <a:r>
              <a:rPr lang="en-US" sz="1200" b="1" dirty="0">
                <a:solidFill>
                  <a:schemeClr val="tx1"/>
                </a:solidFill>
              </a:rPr>
              <a:t>Geophysical data</a:t>
            </a:r>
            <a:r>
              <a:rPr lang="en-US" sz="1200" dirty="0">
                <a:solidFill>
                  <a:schemeClr val="tx1"/>
                </a:solidFill>
              </a:rPr>
              <a:t> – such as digital elevation models, surface temperature, and land cover</a:t>
            </a:r>
          </a:p>
          <a:p>
            <a:pPr lvl="0"/>
            <a:r>
              <a:rPr lang="en-US" sz="1200" b="1" dirty="0">
                <a:solidFill>
                  <a:schemeClr val="tx1"/>
                </a:solidFill>
              </a:rPr>
              <a:t>Climate and weather</a:t>
            </a:r>
            <a:r>
              <a:rPr lang="en-US" sz="1200" dirty="0">
                <a:solidFill>
                  <a:schemeClr val="tx1"/>
                </a:solidFill>
              </a:rPr>
              <a:t> – NASA’s TOMS atmospheric data and –  forecast weather and climate model data</a:t>
            </a:r>
          </a:p>
          <a:p>
            <a:pPr lvl="0"/>
            <a:r>
              <a:rPr lang="en-US" sz="1200" b="1" dirty="0">
                <a:solidFill>
                  <a:schemeClr val="tx1"/>
                </a:solidFill>
              </a:rPr>
              <a:t>Demographic data</a:t>
            </a:r>
            <a:r>
              <a:rPr lang="en-US" sz="1200" dirty="0">
                <a:solidFill>
                  <a:schemeClr val="tx1"/>
                </a:solidFill>
              </a:rPr>
              <a:t> – such as population density estimates</a:t>
            </a:r>
          </a:p>
          <a:p>
            <a:r>
              <a:rPr lang="en-US" sz="1200" dirty="0">
                <a:solidFill>
                  <a:schemeClr val="tx1"/>
                </a:solidFill>
              </a:rPr>
              <a:t>Users are also able to load in their own data – both imagery and vector files to use for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Landsat data</a:t>
            </a:r>
            <a:r>
              <a:rPr lang="en-US" sz="1200" b="1" i="0" kern="1200" dirty="0">
                <a:solidFill>
                  <a:schemeClr val="tx1"/>
                </a:solidFill>
                <a:effectLst/>
                <a:latin typeface="+mn-lt"/>
                <a:ea typeface="+mn-ea"/>
                <a:cs typeface="+mn-cs"/>
              </a:rPr>
              <a:t>. Whatever USGS has, Earth Engine has. </a:t>
            </a:r>
            <a:r>
              <a:rPr lang="en-US" sz="1200" b="1" i="0" kern="1200" dirty="0" err="1">
                <a:solidFill>
                  <a:schemeClr val="tx1"/>
                </a:solidFill>
                <a:effectLst/>
                <a:latin typeface="+mn-lt"/>
                <a:ea typeface="+mn-ea"/>
                <a:cs typeface="+mn-cs"/>
              </a:rPr>
              <a:t>Landsats</a:t>
            </a:r>
            <a:r>
              <a:rPr lang="en-US" sz="1200" b="1" i="0" kern="1200" dirty="0">
                <a:solidFill>
                  <a:schemeClr val="tx1"/>
                </a:solidFill>
                <a:effectLst/>
                <a:latin typeface="+mn-lt"/>
                <a:ea typeface="+mn-ea"/>
                <a:cs typeface="+mn-cs"/>
              </a:rPr>
              <a:t> 1-8. Raw, TOA reflectance, surface reflectance. </a:t>
            </a:r>
            <a:r>
              <a:rPr lang="en-US" sz="1200" b="1" i="0" u="sng" kern="1200" dirty="0">
                <a:solidFill>
                  <a:srgbClr val="C00000"/>
                </a:solidFill>
                <a:effectLst/>
                <a:latin typeface="+mn-lt"/>
                <a:ea typeface="+mn-ea"/>
                <a:cs typeface="+mn-cs"/>
              </a:rPr>
              <a:t>Sentinels 1-2. TOA </a:t>
            </a:r>
            <a:r>
              <a:rPr lang="en-US" sz="1200" b="1" i="0" kern="1200" dirty="0">
                <a:solidFill>
                  <a:schemeClr val="tx1"/>
                </a:solidFill>
                <a:effectLst/>
                <a:latin typeface="+mn-lt"/>
                <a:ea typeface="+mn-ea"/>
                <a:cs typeface="+mn-cs"/>
              </a:rPr>
              <a:t>reflectance. SAR data from Sentinel-1 processed to backscattering coefficients. </a:t>
            </a:r>
            <a:r>
              <a:rPr lang="en-US" sz="1200" b="1" i="0" u="sng" kern="1200" dirty="0">
                <a:solidFill>
                  <a:schemeClr val="tx1"/>
                </a:solidFill>
                <a:effectLst/>
                <a:latin typeface="+mn-lt"/>
                <a:ea typeface="+mn-ea"/>
                <a:cs typeface="+mn-cs"/>
              </a:rPr>
              <a:t>Most MODIS </a:t>
            </a:r>
            <a:r>
              <a:rPr lang="en-US" sz="1200" b="1" i="0" kern="1200" dirty="0">
                <a:solidFill>
                  <a:schemeClr val="tx1"/>
                </a:solidFill>
                <a:effectLst/>
                <a:latin typeface="+mn-lt"/>
                <a:ea typeface="+mn-ea"/>
                <a:cs typeface="+mn-cs"/>
              </a:rPr>
              <a:t>terrestrial composites. Global DEMS at a variety of resolutions. Multiple land cover datasets. </a:t>
            </a:r>
            <a:r>
              <a:rPr lang="en-US" sz="1200" b="1" i="0" u="sng" kern="1200" dirty="0">
                <a:solidFill>
                  <a:schemeClr val="tx1"/>
                </a:solidFill>
                <a:effectLst/>
                <a:latin typeface="+mn-lt"/>
                <a:ea typeface="+mn-ea"/>
                <a:cs typeface="+mn-cs"/>
              </a:rPr>
              <a:t>Atmosphere and climate data</a:t>
            </a:r>
            <a:r>
              <a:rPr lang="en-US" sz="1200" b="1" i="0" kern="1200" dirty="0">
                <a:solidFill>
                  <a:schemeClr val="tx1"/>
                </a:solidFill>
                <a:effectLst/>
                <a:latin typeface="+mn-lt"/>
                <a:ea typeface="+mn-ea"/>
                <a:cs typeface="+mn-cs"/>
              </a:rPr>
              <a:t>. And growing daily. There is a one or two day latency between scene acquisition and when it is ingested to the catalog</a:t>
            </a:r>
            <a:endParaRPr lang="en-US" b="1" dirty="0"/>
          </a:p>
          <a:p>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7</a:t>
            </a:fld>
            <a:endParaRPr lang="en-US"/>
          </a:p>
        </p:txBody>
      </p:sp>
    </p:spTree>
    <p:extLst>
      <p:ext uri="{BB962C8B-B14F-4D97-AF65-F5344CB8AC3E}">
        <p14:creationId xmlns:p14="http://schemas.microsoft.com/office/powerpoint/2010/main" val="135804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8</a:t>
            </a:fld>
            <a:endParaRPr lang="en-US"/>
          </a:p>
        </p:txBody>
      </p:sp>
    </p:spTree>
    <p:extLst>
      <p:ext uri="{BB962C8B-B14F-4D97-AF65-F5344CB8AC3E}">
        <p14:creationId xmlns:p14="http://schemas.microsoft.com/office/powerpoint/2010/main" val="7368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need an API to be able to implement your geospatial workflows.</a:t>
            </a: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9</a:t>
            </a:fld>
            <a:endParaRPr lang="en-US"/>
          </a:p>
        </p:txBody>
      </p:sp>
    </p:spTree>
    <p:extLst>
      <p:ext uri="{BB962C8B-B14F-4D97-AF65-F5344CB8AC3E}">
        <p14:creationId xmlns:p14="http://schemas.microsoft.com/office/powerpoint/2010/main" val="143322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Docs tab </a:t>
            </a:r>
            <a:r>
              <a:rPr lang="en-US" sz="1200" kern="1200" dirty="0">
                <a:solidFill>
                  <a:schemeClr val="tx1"/>
                </a:solidFill>
                <a:effectLst/>
                <a:latin typeface="+mn-lt"/>
                <a:ea typeface="+mn-ea"/>
                <a:cs typeface="+mn-cs"/>
              </a:rPr>
              <a:t>(API reference docs), </a:t>
            </a:r>
            <a:r>
              <a:rPr lang="en-US" sz="1200" b="1" kern="1200" dirty="0">
                <a:solidFill>
                  <a:schemeClr val="tx1"/>
                </a:solidFill>
                <a:effectLst/>
                <a:latin typeface="+mn-lt"/>
                <a:ea typeface="+mn-ea"/>
                <a:cs typeface="+mn-cs"/>
              </a:rPr>
              <a:t>Assets tab</a:t>
            </a:r>
            <a:r>
              <a:rPr lang="en-US" sz="1200" kern="1200" dirty="0">
                <a:solidFill>
                  <a:schemeClr val="tx1"/>
                </a:solidFill>
                <a:effectLst/>
                <a:latin typeface="+mn-lt"/>
                <a:ea typeface="+mn-ea"/>
                <a:cs typeface="+mn-cs"/>
              </a:rPr>
              <a:t> (upload your own data),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Inspector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tab</a:t>
            </a:r>
            <a:r>
              <a:rPr lang="en-US" sz="1200" kern="1200" dirty="0">
                <a:solidFill>
                  <a:schemeClr val="tx1"/>
                </a:solidFill>
                <a:effectLst/>
                <a:latin typeface="+mn-lt"/>
                <a:ea typeface="+mn-ea"/>
                <a:cs typeface="+mn-cs"/>
              </a:rPr>
              <a:t> (</a:t>
            </a:r>
            <a:r>
              <a:rPr lang="en-US" sz="1200" dirty="0">
                <a:solidFill>
                  <a:prstClr val="black"/>
                </a:solidFill>
                <a:ea typeface="Times New Roman"/>
                <a:cs typeface="Times New Roman"/>
              </a:rPr>
              <a:t>locate information about the layers in your map,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Console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tab</a:t>
            </a:r>
            <a:r>
              <a:rPr lang="en-US" sz="1200" kern="1200" dirty="0">
                <a:solidFill>
                  <a:schemeClr val="tx1"/>
                </a:solidFill>
                <a:effectLst/>
                <a:latin typeface="+mn-lt"/>
                <a:ea typeface="+mn-ea"/>
                <a:cs typeface="+mn-cs"/>
              </a:rPr>
              <a:t> (</a:t>
            </a:r>
            <a:r>
              <a:rPr lang="en-US" sz="1200" dirty="0">
                <a:solidFill>
                  <a:prstClr val="black"/>
                </a:solidFill>
                <a:ea typeface="Times New Roman"/>
                <a:cs typeface="Times New Roman"/>
              </a:rPr>
              <a:t>return messages as the scripts run and record any errors,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Tasks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tab</a:t>
            </a:r>
            <a:r>
              <a:rPr lang="en-US" sz="1200" kern="1200" dirty="0">
                <a:solidFill>
                  <a:schemeClr val="tx1"/>
                </a:solidFill>
                <a:effectLst/>
                <a:latin typeface="+mn-lt"/>
                <a:ea typeface="+mn-ea"/>
                <a:cs typeface="+mn-cs"/>
              </a:rPr>
              <a:t> (execute long running tasks), </a:t>
            </a:r>
            <a:endParaRPr lang="en-US" dirty="0">
              <a:effectLst/>
            </a:endParaRPr>
          </a:p>
          <a:p>
            <a:r>
              <a:rPr lang="en-US" sz="1200" b="1" kern="1200" dirty="0">
                <a:solidFill>
                  <a:schemeClr val="tx1"/>
                </a:solidFill>
                <a:effectLst/>
                <a:latin typeface="+mn-lt"/>
                <a:ea typeface="+mn-ea"/>
                <a:cs typeface="+mn-cs"/>
              </a:rPr>
              <a:t>Code Editor </a:t>
            </a:r>
            <a:r>
              <a:rPr lang="en-US" sz="1200" kern="1200" dirty="0">
                <a:solidFill>
                  <a:schemeClr val="tx1"/>
                </a:solidFill>
                <a:effectLst/>
                <a:latin typeface="+mn-lt"/>
                <a:ea typeface="+mn-ea"/>
                <a:cs typeface="+mn-cs"/>
              </a:rPr>
              <a:t>(for JavaScript, but there's also a Python API),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Map</a:t>
            </a:r>
            <a:r>
              <a:rPr lang="en-US" sz="1200" kern="1200" dirty="0">
                <a:solidFill>
                  <a:schemeClr val="tx1"/>
                </a:solidFill>
                <a:effectLst/>
                <a:latin typeface="+mn-lt"/>
                <a:ea typeface="+mn-ea"/>
                <a:cs typeface="+mn-cs"/>
              </a:rPr>
              <a:t> (</a:t>
            </a:r>
            <a:r>
              <a:rPr lang="en-US" sz="1200" dirty="0">
                <a:solidFill>
                  <a:prstClr val="black"/>
                </a:solidFill>
                <a:ea typeface="Times New Roman"/>
                <a:cs typeface="Times New Roman"/>
              </a:rPr>
              <a:t>visualize the results of your query or analysis)</a:t>
            </a:r>
          </a:p>
          <a:p>
            <a:r>
              <a:rPr lang="en-US" sz="1200" b="1" kern="1200" dirty="0">
                <a:solidFill>
                  <a:schemeClr val="tx1"/>
                </a:solidFill>
                <a:effectLst/>
                <a:latin typeface="+mn-lt"/>
                <a:ea typeface="+mn-ea"/>
                <a:cs typeface="+mn-cs"/>
              </a:rPr>
              <a:t>Get Link button </a:t>
            </a:r>
            <a:r>
              <a:rPr lang="en-US" sz="1200" kern="1200" dirty="0">
                <a:solidFill>
                  <a:schemeClr val="tx1"/>
                </a:solidFill>
                <a:effectLst/>
                <a:latin typeface="+mn-lt"/>
                <a:ea typeface="+mn-ea"/>
                <a:cs typeface="+mn-cs"/>
              </a:rPr>
              <a:t>(send it to your friends!), Search bar, Help button</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5952909-5660-4092-914C-C2DBEC9B1B1C}" type="slidenum">
              <a:rPr lang="en-US" smtClean="0"/>
              <a:t>10</a:t>
            </a:fld>
            <a:endParaRPr lang="en-US"/>
          </a:p>
        </p:txBody>
      </p:sp>
    </p:spTree>
    <p:extLst>
      <p:ext uri="{BB962C8B-B14F-4D97-AF65-F5344CB8AC3E}">
        <p14:creationId xmlns:p14="http://schemas.microsoft.com/office/powerpoint/2010/main" val="43637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ltLang="zh-CN"/>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fld id="{0DF55021-545F-4648-AE4E-EEE0F5066316}"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E08BC0B5-35A9-42DF-88C0-DF881342211C}" type="slidenum">
              <a:rPr lang="fr-CA" altLang="zh-CN"/>
              <a:pPr/>
              <a:t>‹#›</a:t>
            </a:fld>
            <a:endParaRPr lang="fr-CA" altLang="zh-CN"/>
          </a:p>
        </p:txBody>
      </p:sp>
    </p:spTree>
    <p:extLst>
      <p:ext uri="{BB962C8B-B14F-4D97-AF65-F5344CB8AC3E}">
        <p14:creationId xmlns:p14="http://schemas.microsoft.com/office/powerpoint/2010/main" val="12830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zh-CN"/>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4" name="Espace réservé de la date 3"/>
          <p:cNvSpPr>
            <a:spLocks noGrp="1"/>
          </p:cNvSpPr>
          <p:nvPr>
            <p:ph type="dt" sz="half" idx="10"/>
          </p:nvPr>
        </p:nvSpPr>
        <p:spPr/>
        <p:txBody>
          <a:bodyPr/>
          <a:lstStyle>
            <a:lvl1pPr>
              <a:defRPr/>
            </a:lvl1pPr>
          </a:lstStyle>
          <a:p>
            <a:fld id="{21D5F255-5C2F-44E7-98C7-4BC0FEA2B87B}"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208D0683-F597-4501-A714-A0AA4D10DD65}" type="slidenum">
              <a:rPr lang="fr-CA" altLang="zh-CN"/>
              <a:pPr/>
              <a:t>‹#›</a:t>
            </a:fld>
            <a:endParaRPr lang="fr-CA" altLang="zh-CN"/>
          </a:p>
        </p:txBody>
      </p:sp>
    </p:spTree>
    <p:extLst>
      <p:ext uri="{BB962C8B-B14F-4D97-AF65-F5344CB8AC3E}">
        <p14:creationId xmlns:p14="http://schemas.microsoft.com/office/powerpoint/2010/main" val="413536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ltLang="zh-CN"/>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4" name="Espace réservé de la date 3"/>
          <p:cNvSpPr>
            <a:spLocks noGrp="1"/>
          </p:cNvSpPr>
          <p:nvPr>
            <p:ph type="dt" sz="half" idx="10"/>
          </p:nvPr>
        </p:nvSpPr>
        <p:spPr/>
        <p:txBody>
          <a:bodyPr/>
          <a:lstStyle>
            <a:lvl1pPr>
              <a:defRPr/>
            </a:lvl1pPr>
          </a:lstStyle>
          <a:p>
            <a:fld id="{BDAE7001-A9BD-4DB2-92E8-E6B67E25C9E5}"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C984E969-B221-4AA2-B894-60B77C703A0B}" type="slidenum">
              <a:rPr lang="fr-CA" altLang="zh-CN"/>
              <a:pPr/>
              <a:t>‹#›</a:t>
            </a:fld>
            <a:endParaRPr lang="fr-CA" altLang="zh-CN"/>
          </a:p>
        </p:txBody>
      </p:sp>
    </p:spTree>
    <p:extLst>
      <p:ext uri="{BB962C8B-B14F-4D97-AF65-F5344CB8AC3E}">
        <p14:creationId xmlns:p14="http://schemas.microsoft.com/office/powerpoint/2010/main" val="204079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r>
              <a:rPr lang="en-US" altLang="zh-CN" noProof="0"/>
              <a:t>Click icon to add table</a:t>
            </a:r>
            <a:endParaRPr lang="zh-CN" altLang="en-US" noProof="0"/>
          </a:p>
        </p:txBody>
      </p:sp>
      <p:sp>
        <p:nvSpPr>
          <p:cNvPr id="4" name="Espace réservé de la date 3"/>
          <p:cNvSpPr>
            <a:spLocks noGrp="1"/>
          </p:cNvSpPr>
          <p:nvPr>
            <p:ph type="dt" sz="half" idx="10"/>
          </p:nvPr>
        </p:nvSpPr>
        <p:spPr/>
        <p:txBody>
          <a:bodyPr/>
          <a:lstStyle>
            <a:lvl1pPr>
              <a:defRPr/>
            </a:lvl1pPr>
          </a:lstStyle>
          <a:p>
            <a:fld id="{7D17AED8-1767-40E1-936C-CFDCBFF80CC3}"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9DEBB974-3247-426C-BEE7-07B28E8819AA}" type="slidenum">
              <a:rPr lang="fr-CA" altLang="zh-CN"/>
              <a:pPr/>
              <a:t>‹#›</a:t>
            </a:fld>
            <a:endParaRPr lang="fr-CA" altLang="zh-CN"/>
          </a:p>
        </p:txBody>
      </p:sp>
    </p:spTree>
    <p:extLst>
      <p:ext uri="{BB962C8B-B14F-4D97-AF65-F5344CB8AC3E}">
        <p14:creationId xmlns:p14="http://schemas.microsoft.com/office/powerpoint/2010/main" val="240832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zh-CN"/>
              <a:t>Click to edit Master title style</a:t>
            </a:r>
            <a:endParaRPr lang="fr-CA"/>
          </a:p>
        </p:txBody>
      </p:sp>
      <p:sp>
        <p:nvSpPr>
          <p:cNvPr id="3" name="Espace réservé du contenu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4" name="Espace réservé de la date 3"/>
          <p:cNvSpPr>
            <a:spLocks noGrp="1"/>
          </p:cNvSpPr>
          <p:nvPr>
            <p:ph type="dt" sz="half" idx="10"/>
          </p:nvPr>
        </p:nvSpPr>
        <p:spPr/>
        <p:txBody>
          <a:bodyPr/>
          <a:lstStyle>
            <a:lvl1pPr>
              <a:defRPr/>
            </a:lvl1pPr>
          </a:lstStyle>
          <a:p>
            <a:fld id="{54888FEF-5CEB-4ABF-B571-CF384796AD7F}"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1327C5AD-B5BD-4E11-8574-7D7B699D267B}" type="slidenum">
              <a:rPr lang="fr-CA" altLang="zh-CN"/>
              <a:pPr/>
              <a:t>‹#›</a:t>
            </a:fld>
            <a:endParaRPr lang="fr-CA" altLang="zh-CN"/>
          </a:p>
        </p:txBody>
      </p:sp>
    </p:spTree>
    <p:extLst>
      <p:ext uri="{BB962C8B-B14F-4D97-AF65-F5344CB8AC3E}">
        <p14:creationId xmlns:p14="http://schemas.microsoft.com/office/powerpoint/2010/main" val="405094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Espace réservé de la date 3"/>
          <p:cNvSpPr>
            <a:spLocks noGrp="1"/>
          </p:cNvSpPr>
          <p:nvPr>
            <p:ph type="dt" sz="half" idx="10"/>
          </p:nvPr>
        </p:nvSpPr>
        <p:spPr/>
        <p:txBody>
          <a:bodyPr/>
          <a:lstStyle>
            <a:lvl1pPr>
              <a:defRPr/>
            </a:lvl1pPr>
          </a:lstStyle>
          <a:p>
            <a:fld id="{7D2D5C8C-BDB0-480F-BF7B-C65CA974C321}" type="datetimeFigureOut">
              <a:rPr lang="zh-CN" altLang="en-US"/>
              <a:pPr/>
              <a:t>2022/12/12</a:t>
            </a:fld>
            <a:endParaRPr lang="fr-CA" altLang="zh-CN"/>
          </a:p>
        </p:txBody>
      </p:sp>
      <p:sp>
        <p:nvSpPr>
          <p:cNvPr id="5" name="Espace réservé du pied de page 4"/>
          <p:cNvSpPr>
            <a:spLocks noGrp="1"/>
          </p:cNvSpPr>
          <p:nvPr>
            <p:ph type="ftr" sz="quarter" idx="11"/>
          </p:nvPr>
        </p:nvSpPr>
        <p:spPr/>
        <p:txBody>
          <a:bodyPr/>
          <a:lstStyle>
            <a:lvl1pPr>
              <a:defRPr/>
            </a:lvl1pPr>
          </a:lstStyle>
          <a:p>
            <a:endParaRPr lang="fr-CA" altLang="zh-CN"/>
          </a:p>
        </p:txBody>
      </p:sp>
      <p:sp>
        <p:nvSpPr>
          <p:cNvPr id="6" name="Espace réservé du numéro de diapositive 5"/>
          <p:cNvSpPr>
            <a:spLocks noGrp="1"/>
          </p:cNvSpPr>
          <p:nvPr>
            <p:ph type="sldNum" sz="quarter" idx="12"/>
          </p:nvPr>
        </p:nvSpPr>
        <p:spPr/>
        <p:txBody>
          <a:bodyPr/>
          <a:lstStyle>
            <a:lvl1pPr>
              <a:defRPr/>
            </a:lvl1pPr>
          </a:lstStyle>
          <a:p>
            <a:fld id="{23B765AB-8068-4C0D-93C4-484485D626DB}" type="slidenum">
              <a:rPr lang="fr-CA" altLang="zh-CN"/>
              <a:pPr/>
              <a:t>‹#›</a:t>
            </a:fld>
            <a:endParaRPr lang="fr-CA" altLang="zh-CN"/>
          </a:p>
        </p:txBody>
      </p:sp>
    </p:spTree>
    <p:extLst>
      <p:ext uri="{BB962C8B-B14F-4D97-AF65-F5344CB8AC3E}">
        <p14:creationId xmlns:p14="http://schemas.microsoft.com/office/powerpoint/2010/main" val="338076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zh-CN"/>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5" name="Espace réservé de la date 3"/>
          <p:cNvSpPr>
            <a:spLocks noGrp="1"/>
          </p:cNvSpPr>
          <p:nvPr>
            <p:ph type="dt" sz="half" idx="10"/>
          </p:nvPr>
        </p:nvSpPr>
        <p:spPr/>
        <p:txBody>
          <a:bodyPr/>
          <a:lstStyle>
            <a:lvl1pPr>
              <a:defRPr/>
            </a:lvl1pPr>
          </a:lstStyle>
          <a:p>
            <a:fld id="{7C6E0713-9291-414F-8628-DA96EE389DD5}" type="datetimeFigureOut">
              <a:rPr lang="zh-CN" altLang="en-US"/>
              <a:pPr/>
              <a:t>2022/12/12</a:t>
            </a:fld>
            <a:endParaRPr lang="fr-CA" altLang="zh-CN"/>
          </a:p>
        </p:txBody>
      </p:sp>
      <p:sp>
        <p:nvSpPr>
          <p:cNvPr id="6" name="Espace réservé du pied de page 4"/>
          <p:cNvSpPr>
            <a:spLocks noGrp="1"/>
          </p:cNvSpPr>
          <p:nvPr>
            <p:ph type="ftr" sz="quarter" idx="11"/>
          </p:nvPr>
        </p:nvSpPr>
        <p:spPr/>
        <p:txBody>
          <a:bodyPr/>
          <a:lstStyle>
            <a:lvl1pPr>
              <a:defRPr/>
            </a:lvl1pPr>
          </a:lstStyle>
          <a:p>
            <a:endParaRPr lang="fr-CA" altLang="zh-CN"/>
          </a:p>
        </p:txBody>
      </p:sp>
      <p:sp>
        <p:nvSpPr>
          <p:cNvPr id="7" name="Espace réservé du numéro de diapositive 5"/>
          <p:cNvSpPr>
            <a:spLocks noGrp="1"/>
          </p:cNvSpPr>
          <p:nvPr>
            <p:ph type="sldNum" sz="quarter" idx="12"/>
          </p:nvPr>
        </p:nvSpPr>
        <p:spPr/>
        <p:txBody>
          <a:bodyPr/>
          <a:lstStyle>
            <a:lvl1pPr>
              <a:defRPr/>
            </a:lvl1pPr>
          </a:lstStyle>
          <a:p>
            <a:fld id="{43D571ED-D771-4FE4-A368-39B874A6AF41}" type="slidenum">
              <a:rPr lang="fr-CA" altLang="zh-CN"/>
              <a:pPr/>
              <a:t>‹#›</a:t>
            </a:fld>
            <a:endParaRPr lang="fr-CA" altLang="zh-CN"/>
          </a:p>
        </p:txBody>
      </p:sp>
    </p:spTree>
    <p:extLst>
      <p:ext uri="{BB962C8B-B14F-4D97-AF65-F5344CB8AC3E}">
        <p14:creationId xmlns:p14="http://schemas.microsoft.com/office/powerpoint/2010/main" val="337009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ltLang="zh-CN"/>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7" name="Espace réservé de la date 3"/>
          <p:cNvSpPr>
            <a:spLocks noGrp="1"/>
          </p:cNvSpPr>
          <p:nvPr>
            <p:ph type="dt" sz="half" idx="10"/>
          </p:nvPr>
        </p:nvSpPr>
        <p:spPr/>
        <p:txBody>
          <a:bodyPr/>
          <a:lstStyle>
            <a:lvl1pPr>
              <a:defRPr/>
            </a:lvl1pPr>
          </a:lstStyle>
          <a:p>
            <a:fld id="{C9F10144-87FD-44A7-94C4-4FBB7F37EACD}" type="datetimeFigureOut">
              <a:rPr lang="zh-CN" altLang="en-US"/>
              <a:pPr/>
              <a:t>2022/12/12</a:t>
            </a:fld>
            <a:endParaRPr lang="fr-CA" altLang="zh-CN"/>
          </a:p>
        </p:txBody>
      </p:sp>
      <p:sp>
        <p:nvSpPr>
          <p:cNvPr id="8" name="Espace réservé du pied de page 4"/>
          <p:cNvSpPr>
            <a:spLocks noGrp="1"/>
          </p:cNvSpPr>
          <p:nvPr>
            <p:ph type="ftr" sz="quarter" idx="11"/>
          </p:nvPr>
        </p:nvSpPr>
        <p:spPr/>
        <p:txBody>
          <a:bodyPr/>
          <a:lstStyle>
            <a:lvl1pPr>
              <a:defRPr/>
            </a:lvl1pPr>
          </a:lstStyle>
          <a:p>
            <a:endParaRPr lang="fr-CA" altLang="zh-CN"/>
          </a:p>
        </p:txBody>
      </p:sp>
      <p:sp>
        <p:nvSpPr>
          <p:cNvPr id="9" name="Espace réservé du numéro de diapositive 5"/>
          <p:cNvSpPr>
            <a:spLocks noGrp="1"/>
          </p:cNvSpPr>
          <p:nvPr>
            <p:ph type="sldNum" sz="quarter" idx="12"/>
          </p:nvPr>
        </p:nvSpPr>
        <p:spPr/>
        <p:txBody>
          <a:bodyPr/>
          <a:lstStyle>
            <a:lvl1pPr>
              <a:defRPr/>
            </a:lvl1pPr>
          </a:lstStyle>
          <a:p>
            <a:fld id="{54B8C3C7-A3F9-4E57-ABD4-C177DA3A2EAB}" type="slidenum">
              <a:rPr lang="fr-CA" altLang="zh-CN"/>
              <a:pPr/>
              <a:t>‹#›</a:t>
            </a:fld>
            <a:endParaRPr lang="fr-CA" altLang="zh-CN"/>
          </a:p>
        </p:txBody>
      </p:sp>
    </p:spTree>
    <p:extLst>
      <p:ext uri="{BB962C8B-B14F-4D97-AF65-F5344CB8AC3E}">
        <p14:creationId xmlns:p14="http://schemas.microsoft.com/office/powerpoint/2010/main" val="3167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zh-CN"/>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fld id="{AE44FAA3-9D1A-4FCD-9DE2-50F9D7C9EE7B}" type="datetimeFigureOut">
              <a:rPr lang="zh-CN" altLang="en-US"/>
              <a:pPr/>
              <a:t>2022/12/12</a:t>
            </a:fld>
            <a:endParaRPr lang="fr-CA" altLang="zh-CN"/>
          </a:p>
        </p:txBody>
      </p:sp>
      <p:sp>
        <p:nvSpPr>
          <p:cNvPr id="4" name="Espace réservé du pied de page 4"/>
          <p:cNvSpPr>
            <a:spLocks noGrp="1"/>
          </p:cNvSpPr>
          <p:nvPr>
            <p:ph type="ftr" sz="quarter" idx="11"/>
          </p:nvPr>
        </p:nvSpPr>
        <p:spPr/>
        <p:txBody>
          <a:bodyPr/>
          <a:lstStyle>
            <a:lvl1pPr>
              <a:defRPr/>
            </a:lvl1pPr>
          </a:lstStyle>
          <a:p>
            <a:endParaRPr lang="fr-CA" altLang="zh-CN"/>
          </a:p>
        </p:txBody>
      </p:sp>
      <p:sp>
        <p:nvSpPr>
          <p:cNvPr id="5" name="Espace réservé du numéro de diapositive 5"/>
          <p:cNvSpPr>
            <a:spLocks noGrp="1"/>
          </p:cNvSpPr>
          <p:nvPr>
            <p:ph type="sldNum" sz="quarter" idx="12"/>
          </p:nvPr>
        </p:nvSpPr>
        <p:spPr/>
        <p:txBody>
          <a:bodyPr/>
          <a:lstStyle>
            <a:lvl1pPr>
              <a:defRPr/>
            </a:lvl1pPr>
          </a:lstStyle>
          <a:p>
            <a:fld id="{D63FA99B-F04C-4B57-A49A-4A533FAB021D}" type="slidenum">
              <a:rPr lang="fr-CA" altLang="zh-CN"/>
              <a:pPr/>
              <a:t>‹#›</a:t>
            </a:fld>
            <a:endParaRPr lang="fr-CA" altLang="zh-CN"/>
          </a:p>
        </p:txBody>
      </p:sp>
    </p:spTree>
    <p:extLst>
      <p:ext uri="{BB962C8B-B14F-4D97-AF65-F5344CB8AC3E}">
        <p14:creationId xmlns:p14="http://schemas.microsoft.com/office/powerpoint/2010/main" val="241852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C36373D5-4AD8-4890-91CD-B6A20769F0CE}" type="datetimeFigureOut">
              <a:rPr lang="zh-CN" altLang="en-US"/>
              <a:pPr/>
              <a:t>2022/12/12</a:t>
            </a:fld>
            <a:endParaRPr lang="fr-CA" altLang="zh-CN"/>
          </a:p>
        </p:txBody>
      </p:sp>
      <p:sp>
        <p:nvSpPr>
          <p:cNvPr id="3" name="Espace réservé du pied de page 4"/>
          <p:cNvSpPr>
            <a:spLocks noGrp="1"/>
          </p:cNvSpPr>
          <p:nvPr>
            <p:ph type="ftr" sz="quarter" idx="11"/>
          </p:nvPr>
        </p:nvSpPr>
        <p:spPr/>
        <p:txBody>
          <a:bodyPr/>
          <a:lstStyle>
            <a:lvl1pPr>
              <a:defRPr/>
            </a:lvl1pPr>
          </a:lstStyle>
          <a:p>
            <a:endParaRPr lang="fr-CA" altLang="zh-CN"/>
          </a:p>
        </p:txBody>
      </p:sp>
      <p:sp>
        <p:nvSpPr>
          <p:cNvPr id="4" name="Espace réservé du numéro de diapositive 5"/>
          <p:cNvSpPr>
            <a:spLocks noGrp="1"/>
          </p:cNvSpPr>
          <p:nvPr>
            <p:ph type="sldNum" sz="quarter" idx="12"/>
          </p:nvPr>
        </p:nvSpPr>
        <p:spPr/>
        <p:txBody>
          <a:bodyPr/>
          <a:lstStyle>
            <a:lvl1pPr>
              <a:defRPr/>
            </a:lvl1pPr>
          </a:lstStyle>
          <a:p>
            <a:fld id="{12C2A104-804A-4C84-845C-7A3C7C0A0D28}" type="slidenum">
              <a:rPr lang="fr-CA" altLang="zh-CN"/>
              <a:pPr/>
              <a:t>‹#›</a:t>
            </a:fld>
            <a:endParaRPr lang="fr-CA" altLang="zh-CN"/>
          </a:p>
        </p:txBody>
      </p:sp>
    </p:spTree>
    <p:extLst>
      <p:ext uri="{BB962C8B-B14F-4D97-AF65-F5344CB8AC3E}">
        <p14:creationId xmlns:p14="http://schemas.microsoft.com/office/powerpoint/2010/main" val="1511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Espace réservé de la date 3"/>
          <p:cNvSpPr>
            <a:spLocks noGrp="1"/>
          </p:cNvSpPr>
          <p:nvPr>
            <p:ph type="dt" sz="half" idx="10"/>
          </p:nvPr>
        </p:nvSpPr>
        <p:spPr/>
        <p:txBody>
          <a:bodyPr/>
          <a:lstStyle>
            <a:lvl1pPr>
              <a:defRPr/>
            </a:lvl1pPr>
          </a:lstStyle>
          <a:p>
            <a:fld id="{04FBB4DA-FF19-4C8E-8B8E-F91F06E3BA76}" type="datetimeFigureOut">
              <a:rPr lang="zh-CN" altLang="en-US"/>
              <a:pPr/>
              <a:t>2022/12/12</a:t>
            </a:fld>
            <a:endParaRPr lang="fr-CA" altLang="zh-CN"/>
          </a:p>
        </p:txBody>
      </p:sp>
      <p:sp>
        <p:nvSpPr>
          <p:cNvPr id="6" name="Espace réservé du pied de page 4"/>
          <p:cNvSpPr>
            <a:spLocks noGrp="1"/>
          </p:cNvSpPr>
          <p:nvPr>
            <p:ph type="ftr" sz="quarter" idx="11"/>
          </p:nvPr>
        </p:nvSpPr>
        <p:spPr/>
        <p:txBody>
          <a:bodyPr/>
          <a:lstStyle>
            <a:lvl1pPr>
              <a:defRPr/>
            </a:lvl1pPr>
          </a:lstStyle>
          <a:p>
            <a:endParaRPr lang="fr-CA" altLang="zh-CN"/>
          </a:p>
        </p:txBody>
      </p:sp>
      <p:sp>
        <p:nvSpPr>
          <p:cNvPr id="7" name="Espace réservé du numéro de diapositive 5"/>
          <p:cNvSpPr>
            <a:spLocks noGrp="1"/>
          </p:cNvSpPr>
          <p:nvPr>
            <p:ph type="sldNum" sz="quarter" idx="12"/>
          </p:nvPr>
        </p:nvSpPr>
        <p:spPr/>
        <p:txBody>
          <a:bodyPr/>
          <a:lstStyle>
            <a:lvl1pPr>
              <a:defRPr/>
            </a:lvl1pPr>
          </a:lstStyle>
          <a:p>
            <a:fld id="{88C4416C-124C-4EE6-A377-0FD44ACEF950}" type="slidenum">
              <a:rPr lang="fr-CA" altLang="zh-CN"/>
              <a:pPr/>
              <a:t>‹#›</a:t>
            </a:fld>
            <a:endParaRPr lang="fr-CA" altLang="zh-CN"/>
          </a:p>
        </p:txBody>
      </p:sp>
    </p:spTree>
    <p:extLst>
      <p:ext uri="{BB962C8B-B14F-4D97-AF65-F5344CB8AC3E}">
        <p14:creationId xmlns:p14="http://schemas.microsoft.com/office/powerpoint/2010/main" val="22242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Espace réservé de la date 3"/>
          <p:cNvSpPr>
            <a:spLocks noGrp="1"/>
          </p:cNvSpPr>
          <p:nvPr>
            <p:ph type="dt" sz="half" idx="10"/>
          </p:nvPr>
        </p:nvSpPr>
        <p:spPr/>
        <p:txBody>
          <a:bodyPr/>
          <a:lstStyle>
            <a:lvl1pPr>
              <a:defRPr/>
            </a:lvl1pPr>
          </a:lstStyle>
          <a:p>
            <a:fld id="{F85B793F-908B-490A-902E-CE8CBA33DC2E}" type="datetimeFigureOut">
              <a:rPr lang="zh-CN" altLang="en-US"/>
              <a:pPr/>
              <a:t>2022/12/12</a:t>
            </a:fld>
            <a:endParaRPr lang="fr-CA" altLang="zh-CN"/>
          </a:p>
        </p:txBody>
      </p:sp>
      <p:sp>
        <p:nvSpPr>
          <p:cNvPr id="6" name="Espace réservé du pied de page 4"/>
          <p:cNvSpPr>
            <a:spLocks noGrp="1"/>
          </p:cNvSpPr>
          <p:nvPr>
            <p:ph type="ftr" sz="quarter" idx="11"/>
          </p:nvPr>
        </p:nvSpPr>
        <p:spPr/>
        <p:txBody>
          <a:bodyPr/>
          <a:lstStyle>
            <a:lvl1pPr>
              <a:defRPr/>
            </a:lvl1pPr>
          </a:lstStyle>
          <a:p>
            <a:endParaRPr lang="fr-CA" altLang="zh-CN"/>
          </a:p>
        </p:txBody>
      </p:sp>
      <p:sp>
        <p:nvSpPr>
          <p:cNvPr id="7" name="Espace réservé du numéro de diapositive 5"/>
          <p:cNvSpPr>
            <a:spLocks noGrp="1"/>
          </p:cNvSpPr>
          <p:nvPr>
            <p:ph type="sldNum" sz="quarter" idx="12"/>
          </p:nvPr>
        </p:nvSpPr>
        <p:spPr/>
        <p:txBody>
          <a:bodyPr/>
          <a:lstStyle>
            <a:lvl1pPr>
              <a:defRPr/>
            </a:lvl1pPr>
          </a:lstStyle>
          <a:p>
            <a:fld id="{A8A4E558-7795-4CA9-9564-7714DD34517A}" type="slidenum">
              <a:rPr lang="fr-CA" altLang="zh-CN"/>
              <a:pPr/>
              <a:t>‹#›</a:t>
            </a:fld>
            <a:endParaRPr lang="fr-CA" altLang="zh-CN"/>
          </a:p>
        </p:txBody>
      </p:sp>
    </p:spTree>
    <p:extLst>
      <p:ext uri="{BB962C8B-B14F-4D97-AF65-F5344CB8AC3E}">
        <p14:creationId xmlns:p14="http://schemas.microsoft.com/office/powerpoint/2010/main" val="41556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B4B4213-3E20-4E9D-8D05-BEB4784D74B2}" type="datetimeFigureOut">
              <a:rPr lang="zh-CN" altLang="en-US"/>
              <a:pPr/>
              <a:t>2022/12/12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A209FE9-2591-48F1-8CFF-D0356AFD4767}" type="slidenum">
              <a:rPr lang="fr-CA" altLang="zh-CN"/>
              <a:pPr/>
              <a:t>‹#›</a:t>
            </a:fld>
            <a:endParaRPr lang="fr-CA"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533400" y="4343400"/>
            <a:ext cx="7772400" cy="871537"/>
          </a:xfrm>
        </p:spPr>
        <p:txBody>
          <a:bodyPr/>
          <a:lstStyle/>
          <a:p>
            <a:r>
              <a:rPr lang="en-US" altLang="zh-CN" sz="4800" dirty="0">
                <a:latin typeface="Times New Roman" panose="02020603050405020304" pitchFamily="18" charset="0"/>
                <a:cs typeface="Times New Roman" panose="02020603050405020304" pitchFamily="18" charset="0"/>
              </a:rPr>
              <a:t>Google Earth Engine</a:t>
            </a:r>
            <a:endParaRPr lang="fr-CA" altLang="zh-CN"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133600"/>
            <a:ext cx="9692640" cy="4572000"/>
          </a:xfrm>
          <a:prstGeom prst="rect">
            <a:avLst/>
          </a:prstGeom>
        </p:spPr>
      </p:pic>
      <p:sp>
        <p:nvSpPr>
          <p:cNvPr id="5" name="Rectangle 4"/>
          <p:cNvSpPr/>
          <p:nvPr/>
        </p:nvSpPr>
        <p:spPr>
          <a:xfrm>
            <a:off x="3351897" y="258128"/>
            <a:ext cx="2428870"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3. </a:t>
            </a:r>
            <a:r>
              <a:rPr lang="en-US" sz="2800" b="1" dirty="0">
                <a:latin typeface="Times New Roman" panose="02020603050405020304" pitchFamily="18" charset="0"/>
                <a:cs typeface="Times New Roman" panose="02020603050405020304" pitchFamily="18" charset="0"/>
              </a:rPr>
              <a:t>Code Editor</a:t>
            </a:r>
          </a:p>
        </p:txBody>
      </p:sp>
      <p:sp>
        <p:nvSpPr>
          <p:cNvPr id="6" name="Rectangle 5"/>
          <p:cNvSpPr/>
          <p:nvPr/>
        </p:nvSpPr>
        <p:spPr>
          <a:xfrm>
            <a:off x="1295400" y="838200"/>
            <a:ext cx="6019800" cy="1477328"/>
          </a:xfrm>
          <a:prstGeom prst="rect">
            <a:avLst/>
          </a:prstGeom>
        </p:spPr>
        <p:txBody>
          <a:bodyPr wrap="square">
            <a:spAutoFit/>
          </a:bodyPr>
          <a:lstStyle/>
          <a:p>
            <a:pPr marL="457200" indent="-457200"/>
            <a:r>
              <a:rPr lang="en-US" b="1" dirty="0">
                <a:solidFill>
                  <a:srgbClr val="C00000"/>
                </a:solidFill>
                <a:latin typeface="Times New Roman" panose="02020603050405020304" pitchFamily="18" charset="0"/>
                <a:cs typeface="Times New Roman" panose="02020603050405020304" pitchFamily="18" charset="0"/>
              </a:rPr>
              <a:t>What is it?</a:t>
            </a:r>
          </a:p>
          <a:p>
            <a:pPr marL="731520" lvl="1" indent="-457200"/>
            <a:r>
              <a:rPr lang="en-US" dirty="0">
                <a:solidFill>
                  <a:schemeClr val="tx1">
                    <a:lumMod val="85000"/>
                    <a:lumOff val="15000"/>
                  </a:schemeClr>
                </a:solidFill>
                <a:latin typeface="Times New Roman" panose="02020603050405020304" pitchFamily="18" charset="0"/>
                <a:cs typeface="Times New Roman" panose="02020603050405020304" pitchFamily="18" charset="0"/>
              </a:rPr>
              <a:t>Web based IDE for the Earth Engine API</a:t>
            </a:r>
          </a:p>
          <a:p>
            <a:pPr marL="731520" lvl="1" indent="-457200"/>
            <a:r>
              <a:rPr lang="en-US" dirty="0">
                <a:solidFill>
                  <a:schemeClr val="tx1">
                    <a:lumMod val="85000"/>
                    <a:lumOff val="15000"/>
                  </a:schemeClr>
                </a:solidFill>
                <a:latin typeface="Times New Roman" panose="02020603050405020304" pitchFamily="18" charset="0"/>
                <a:cs typeface="Times New Roman" panose="02020603050405020304" pitchFamily="18" charset="0"/>
              </a:rPr>
              <a:t>Access many pre-made geospatial tools </a:t>
            </a:r>
          </a:p>
          <a:p>
            <a:pPr marL="1005840" lvl="2" indent="-457200">
              <a:buClr>
                <a:srgbClr val="C00000"/>
              </a:buClr>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JavaScript </a:t>
            </a:r>
          </a:p>
          <a:p>
            <a:pPr marL="1005840" lvl="2" indent="-457200">
              <a:buClr>
                <a:srgbClr val="C00000"/>
              </a:buClr>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Python  </a:t>
            </a:r>
          </a:p>
        </p:txBody>
      </p:sp>
    </p:spTree>
    <p:extLst>
      <p:ext uri="{BB962C8B-B14F-4D97-AF65-F5344CB8AC3E}">
        <p14:creationId xmlns:p14="http://schemas.microsoft.com/office/powerpoint/2010/main" val="25122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85800"/>
            <a:ext cx="4191000"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0" normalizeH="0" baseline="0" noProof="0" dirty="0">
                <a:ln>
                  <a:noFill/>
                </a:ln>
                <a:effectLst/>
                <a:uLnTx/>
                <a:uFillTx/>
                <a:latin typeface="Times New Roman" panose="02020603050405020304" pitchFamily="18" charset="0"/>
                <a:ea typeface="+mj-ea"/>
                <a:cs typeface="Times New Roman" panose="02020603050405020304" pitchFamily="18" charset="0"/>
              </a:rPr>
              <a:t>Some Code Editor Benefits</a:t>
            </a:r>
            <a:endPar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1219200" y="1219200"/>
            <a:ext cx="7924800" cy="1920526"/>
          </a:xfrm>
          <a:prstGeom prst="rect">
            <a:avLst/>
          </a:prstGeom>
        </p:spPr>
        <p:txBody>
          <a:bodyPr wrap="square">
            <a:spAutoFit/>
          </a:bodyPr>
          <a:lstStyle/>
          <a:p>
            <a:pPr marL="457200" lvl="0" indent="-457200" fontAlgn="auto">
              <a:lnSpc>
                <a:spcPct val="150000"/>
              </a:lnSpc>
              <a:spcBef>
                <a:spcPct val="20000"/>
              </a:spcBef>
              <a:spcAft>
                <a:spcPts val="0"/>
              </a:spcAft>
              <a:buClr>
                <a:srgbClr val="D2533C">
                  <a:lumMod val="75000"/>
                </a:srgbClr>
              </a:buClr>
              <a:buSzPct val="100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Allows user to create extremely complex workflows (batch tasks) using </a:t>
            </a:r>
          </a:p>
          <a:p>
            <a:pPr marL="274320" lvl="1" fontAlgn="auto">
              <a:lnSpc>
                <a:spcPct val="150000"/>
              </a:lnSpc>
              <a:spcBef>
                <a:spcPct val="20000"/>
              </a:spcBef>
              <a:spcAft>
                <a:spcPts val="0"/>
              </a:spcAft>
              <a:buClr>
                <a:srgbClr val="4C5A6A">
                  <a:lumMod val="75000"/>
                </a:srgbClr>
              </a:buClr>
              <a:buSzPct val="85000"/>
            </a:pPr>
            <a:r>
              <a:rPr lang="en-US" dirty="0">
                <a:latin typeface="Times New Roman" panose="02020603050405020304" pitchFamily="18" charset="0"/>
                <a:cs typeface="Times New Roman" panose="02020603050405020304" pitchFamily="18" charset="0"/>
              </a:rPr>
              <a:t>any data in Earth Engine, and </a:t>
            </a:r>
          </a:p>
          <a:p>
            <a:pPr marL="731520" lvl="1" indent="-457200" fontAlgn="auto">
              <a:lnSpc>
                <a:spcPct val="150000"/>
              </a:lnSpc>
              <a:spcBef>
                <a:spcPct val="20000"/>
              </a:spcBef>
              <a:spcAft>
                <a:spcPts val="0"/>
              </a:spcAft>
              <a:buClr>
                <a:srgbClr val="4C5A6A">
                  <a:lumMod val="75000"/>
                </a:srgbClr>
              </a:buClr>
              <a:buSzPct val="85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its extremely high speed computation engine</a:t>
            </a:r>
          </a:p>
          <a:p>
            <a:pPr marL="457200" lvl="0" indent="-457200" fontAlgn="auto">
              <a:lnSpc>
                <a:spcPct val="150000"/>
              </a:lnSpc>
              <a:spcBef>
                <a:spcPct val="20000"/>
              </a:spcBef>
              <a:spcAft>
                <a:spcPts val="0"/>
              </a:spcAft>
              <a:buClr>
                <a:srgbClr val="D2533C">
                  <a:lumMod val="75000"/>
                </a:srgbClr>
              </a:buClr>
              <a:buSzPct val="100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Workflows can be shared easily between users</a:t>
            </a:r>
          </a:p>
        </p:txBody>
      </p:sp>
      <p:sp>
        <p:nvSpPr>
          <p:cNvPr id="7" name="Rectangle 6"/>
          <p:cNvSpPr/>
          <p:nvPr/>
        </p:nvSpPr>
        <p:spPr>
          <a:xfrm>
            <a:off x="1429042" y="3505200"/>
            <a:ext cx="5733757"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fontAlgn="auto">
              <a:spcBef>
                <a:spcPts val="0"/>
              </a:spcBef>
              <a:spcAft>
                <a:spcPts val="0"/>
              </a:spcAft>
              <a:defRPr/>
            </a:pPr>
            <a:r>
              <a:rPr lang="en-US" sz="2800" b="1" kern="0" spc="-100" dirty="0">
                <a:latin typeface="Times New Roman" panose="02020603050405020304" pitchFamily="18" charset="0"/>
                <a:cs typeface="Times New Roman" panose="02020603050405020304" pitchFamily="18" charset="0"/>
              </a:rPr>
              <a:t>Some Code Editor Disadvantages</a:t>
            </a:r>
            <a:endParaRPr lang="en-US" sz="28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1219200" y="4270784"/>
            <a:ext cx="6248400" cy="928972"/>
          </a:xfrm>
          <a:prstGeom prst="rect">
            <a:avLst/>
          </a:prstGeom>
        </p:spPr>
        <p:txBody>
          <a:bodyPr wrap="square">
            <a:spAutoFit/>
          </a:bodyPr>
          <a:lstStyle/>
          <a:p>
            <a:pPr marL="457200" lvl="0" indent="-457200" fontAlgn="auto">
              <a:lnSpc>
                <a:spcPct val="150000"/>
              </a:lnSpc>
              <a:spcBef>
                <a:spcPct val="20000"/>
              </a:spcBef>
              <a:spcAft>
                <a:spcPts val="0"/>
              </a:spcAft>
              <a:buClr>
                <a:srgbClr val="D2533C">
                  <a:lumMod val="75000"/>
                </a:srgbClr>
              </a:buClr>
              <a:buSzPct val="100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Requires programming knowledge</a:t>
            </a:r>
          </a:p>
          <a:p>
            <a:pPr marL="457200" lvl="0" indent="-457200" fontAlgn="auto">
              <a:lnSpc>
                <a:spcPct val="150000"/>
              </a:lnSpc>
              <a:spcBef>
                <a:spcPct val="20000"/>
              </a:spcBef>
              <a:spcAft>
                <a:spcPts val="0"/>
              </a:spcAft>
              <a:buClr>
                <a:srgbClr val="D2533C">
                  <a:lumMod val="75000"/>
                </a:srgbClr>
              </a:buClr>
              <a:buSzPct val="100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Need to be aware of unique GEE classes and methods</a:t>
            </a:r>
          </a:p>
        </p:txBody>
      </p:sp>
    </p:spTree>
    <p:extLst>
      <p:ext uri="{BB962C8B-B14F-4D97-AF65-F5344CB8AC3E}">
        <p14:creationId xmlns:p14="http://schemas.microsoft.com/office/powerpoint/2010/main" val="25185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370850"/>
            <a:ext cx="3962399"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800" b="1" dirty="0">
                <a:latin typeface="Times New Roman" panose="02020603050405020304" pitchFamily="18" charset="0"/>
                <a:cs typeface="Times New Roman" panose="02020603050405020304" pitchFamily="18" charset="0"/>
              </a:rPr>
              <a:t>4.computational power</a:t>
            </a:r>
            <a:endParaRPr lang="en-US" sz="2800" b="1" dirty="0"/>
          </a:p>
        </p:txBody>
      </p:sp>
      <p:sp>
        <p:nvSpPr>
          <p:cNvPr id="5" name="Rectangle 4"/>
          <p:cNvSpPr/>
          <p:nvPr/>
        </p:nvSpPr>
        <p:spPr>
          <a:xfrm>
            <a:off x="796308" y="1170330"/>
            <a:ext cx="7509492" cy="923330"/>
          </a:xfrm>
          <a:prstGeom prst="rect">
            <a:avLst/>
          </a:prstGeom>
        </p:spPr>
        <p:txBody>
          <a:bodyPr wrap="square">
            <a:spAutoFit/>
          </a:bodyPr>
          <a:lstStyle/>
          <a:p>
            <a:pPr marL="0" indent="0" algn="just">
              <a:buNone/>
            </a:pPr>
            <a:r>
              <a:rPr lang="en-US" dirty="0">
                <a:latin typeface="Times New Roman" panose="02020603050405020304" pitchFamily="18" charset="0"/>
                <a:cs typeface="Times New Roman" panose="02020603050405020304" pitchFamily="18" charset="0"/>
              </a:rPr>
              <a:t>“The computation engine is a just in time distributed computation model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en-US" dirty="0">
                <a:solidFill>
                  <a:srgbClr val="FF0000"/>
                </a:solidFill>
                <a:latin typeface="Times New Roman" panose="02020603050405020304" pitchFamily="18" charset="0"/>
                <a:cs typeface="Times New Roman" panose="02020603050405020304" pitchFamily="18" charset="0"/>
              </a:rPr>
              <a:t>cloud-based processing infrastructure</a:t>
            </a:r>
            <a:r>
              <a:rPr lang="en-US" dirty="0">
                <a:latin typeface="Times New Roman" panose="02020603050405020304" pitchFamily="18" charset="0"/>
                <a:cs typeface="Times New Roman" panose="02020603050405020304" pitchFamily="18" charset="0"/>
              </a:rPr>
              <a:t> that automatically </a:t>
            </a:r>
            <a:r>
              <a:rPr lang="en-US" dirty="0">
                <a:solidFill>
                  <a:srgbClr val="FF0000"/>
                </a:solidFill>
                <a:latin typeface="Times New Roman" panose="02020603050405020304" pitchFamily="18" charset="0"/>
                <a:cs typeface="Times New Roman" panose="02020603050405020304" pitchFamily="18" charset="0"/>
              </a:rPr>
              <a:t>parallelizes analyses on many CPUs across many computers</a:t>
            </a:r>
            <a:r>
              <a:rPr lang="en-US" dirty="0">
                <a:latin typeface="Times New Roman" panose="02020603050405020304" pitchFamily="18" charset="0"/>
                <a:cs typeface="Times New Roman" panose="02020603050405020304" pitchFamily="18" charset="0"/>
              </a:rPr>
              <a:t> in Google’s data centers.” </a:t>
            </a:r>
          </a:p>
        </p:txBody>
      </p:sp>
      <p:pic>
        <p:nvPicPr>
          <p:cNvPr id="6" name="Picture 5"/>
          <p:cNvPicPr>
            <a:picLocks noChangeAspect="1"/>
          </p:cNvPicPr>
          <p:nvPr/>
        </p:nvPicPr>
        <p:blipFill>
          <a:blip r:embed="rId3"/>
          <a:stretch>
            <a:fillRect/>
          </a:stretch>
        </p:blipFill>
        <p:spPr>
          <a:xfrm>
            <a:off x="389336" y="2533710"/>
            <a:ext cx="4161718" cy="2705100"/>
          </a:xfrm>
          <a:prstGeom prst="rect">
            <a:avLst/>
          </a:prstGeom>
        </p:spPr>
      </p:pic>
      <p:sp>
        <p:nvSpPr>
          <p:cNvPr id="7" name="TextBox 6"/>
          <p:cNvSpPr txBox="1"/>
          <p:nvPr/>
        </p:nvSpPr>
        <p:spPr>
          <a:xfrm>
            <a:off x="4929123" y="2413965"/>
            <a:ext cx="394335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Storage Clusters (petabytes of data)</a:t>
            </a:r>
          </a:p>
          <a:p>
            <a:pPr algn="just"/>
            <a:r>
              <a:rPr lang="en-US" dirty="0">
                <a:latin typeface="Times New Roman" panose="02020603050405020304" pitchFamily="18" charset="0"/>
                <a:cs typeface="Times New Roman" panose="02020603050405020304" pitchFamily="18" charset="0"/>
              </a:rPr>
              <a:t>Computing clusters (1,000’s of CPUs</a:t>
            </a:r>
          </a:p>
          <a:p>
            <a:pPr algn="just"/>
            <a:endParaRPr lang="en-US" dirty="0">
              <a:latin typeface="Times New Roman" panose="02020603050405020304" pitchFamily="18" charset="0"/>
              <a:cs typeface="Times New Roman" panose="02020603050405020304" pitchFamily="18" charset="0"/>
            </a:endParaRPr>
          </a:p>
        </p:txBody>
      </p:sp>
      <p:pic>
        <p:nvPicPr>
          <p:cNvPr id="8" name="Shape 346"/>
          <p:cNvPicPr preferRelativeResize="0">
            <a:picLocks noChangeAspect="1"/>
          </p:cNvPicPr>
          <p:nvPr/>
        </p:nvPicPr>
        <p:blipFill>
          <a:blip r:embed="rId4">
            <a:alphaModFix/>
          </a:blip>
          <a:stretch>
            <a:fillRect/>
          </a:stretch>
        </p:blipFill>
        <p:spPr>
          <a:xfrm>
            <a:off x="5309055" y="3106245"/>
            <a:ext cx="3276600" cy="2164217"/>
          </a:xfrm>
          <a:prstGeom prst="rect">
            <a:avLst/>
          </a:prstGeom>
          <a:noFill/>
          <a:ln>
            <a:noFill/>
          </a:ln>
        </p:spPr>
      </p:pic>
      <p:sp>
        <p:nvSpPr>
          <p:cNvPr id="9" name="Right Arrow 8"/>
          <p:cNvSpPr/>
          <p:nvPr/>
        </p:nvSpPr>
        <p:spPr>
          <a:xfrm flipV="1">
            <a:off x="4171536" y="3559386"/>
            <a:ext cx="1045854" cy="595015"/>
          </a:xfrm>
          <a:prstGeom prst="right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562600" y="5500376"/>
            <a:ext cx="893989" cy="457200"/>
          </a:xfrm>
          <a:prstGeom prst="rightArrow">
            <a:avLst/>
          </a:prstGeom>
          <a:solidFill>
            <a:srgbClr val="FF0000"/>
          </a:solidFill>
          <a:ln>
            <a:solidFill>
              <a:srgbClr val="002060"/>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2131881" y="5386352"/>
            <a:ext cx="3177174" cy="1323702"/>
          </a:xfrm>
          <a:prstGeom prst="rect">
            <a:avLst/>
          </a:prstGeom>
        </p:spPr>
      </p:pic>
    </p:spTree>
    <p:extLst>
      <p:ext uri="{BB962C8B-B14F-4D97-AF65-F5344CB8AC3E}">
        <p14:creationId xmlns:p14="http://schemas.microsoft.com/office/powerpoint/2010/main" val="373508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362200"/>
            <a:ext cx="5015219" cy="645113"/>
          </a:xfrm>
          <a:prstGeom prst="rect">
            <a:avLst/>
          </a:prstGeom>
        </p:spPr>
        <p:txBody>
          <a:bodyPr wrap="none">
            <a:spAutoFit/>
          </a:bodyPr>
          <a:lstStyle/>
          <a:p>
            <a:pPr>
              <a:lnSpc>
                <a:spcPct val="107000"/>
              </a:lnSpc>
              <a:spcAft>
                <a:spcPts val="800"/>
              </a:spcAft>
              <a:tabLst>
                <a:tab pos="5248275" algn="l"/>
              </a:tabLst>
            </a:pPr>
            <a:r>
              <a:rPr lang="en-US" sz="3600" b="1" dirty="0">
                <a:latin typeface="Times New Roman" panose="02020603050405020304" pitchFamily="18" charset="0"/>
                <a:ea typeface="Calibri" panose="020F0502020204030204" pitchFamily="34" charset="0"/>
                <a:cs typeface="Times New Roman" panose="02020603050405020304" pitchFamily="18" charset="0"/>
              </a:rPr>
              <a:t>Some Training Concepts</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578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524000"/>
            <a:ext cx="8000999" cy="2419124"/>
          </a:xfrm>
          <a:prstGeom prst="rect">
            <a:avLst/>
          </a:prstGeom>
        </p:spPr>
        <p:txBody>
          <a:bodyPr wrap="square">
            <a:spAutoFit/>
          </a:bodyPr>
          <a:lstStyle/>
          <a:p>
            <a:pPr lvl="0" algn="just" fontAlgn="auto">
              <a:spcBef>
                <a:spcPct val="20000"/>
              </a:spcBef>
              <a:spcAft>
                <a:spcPts val="0"/>
              </a:spcAft>
            </a:pPr>
            <a:r>
              <a:rPr lang="en-US" sz="2800" dirty="0">
                <a:latin typeface="Times New Roman" panose="02020603050405020304" pitchFamily="18" charset="0"/>
                <a:cs typeface="Times New Roman" panose="02020603050405020304" pitchFamily="18" charset="0"/>
              </a:rPr>
              <a:t>You can use variables to hold data in and reduce the amount of instructions in two lines</a:t>
            </a:r>
          </a:p>
          <a:p>
            <a:pPr lvl="0" algn="just" fontAlgn="auto">
              <a:spcBef>
                <a:spcPct val="20000"/>
              </a:spcBef>
              <a:spcAft>
                <a:spcPts val="0"/>
              </a:spcAft>
            </a:pPr>
            <a:r>
              <a:rPr lang="en-US" sz="2800" dirty="0">
                <a:latin typeface="Times New Roman" panose="02020603050405020304" pitchFamily="18" charset="0"/>
                <a:cs typeface="Times New Roman" panose="02020603050405020304" pitchFamily="18" charset="0"/>
              </a:rPr>
              <a:t>variables store values such as strings, numbers and can be called in the script</a:t>
            </a:r>
          </a:p>
          <a:p>
            <a:pPr lvl="0" algn="just" fontAlgn="auto">
              <a:spcBef>
                <a:spcPct val="20000"/>
              </a:spcBef>
              <a:spcAft>
                <a:spcPts val="0"/>
              </a:spcAft>
            </a:pPr>
            <a:r>
              <a:rPr lang="en-US" sz="2800" dirty="0">
                <a:latin typeface="Times New Roman" panose="02020603050405020304" pitchFamily="18" charset="0"/>
                <a:cs typeface="Times New Roman" panose="02020603050405020304" pitchFamily="18" charset="0"/>
              </a:rPr>
              <a:t>to define a variable start with var </a:t>
            </a:r>
            <a:endParaRPr lang="da-DK"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819400" y="4648200"/>
            <a:ext cx="5562600" cy="707886"/>
          </a:xfrm>
          <a:prstGeom prst="rect">
            <a:avLst/>
          </a:prstGeom>
        </p:spPr>
        <p:txBody>
          <a:bodyPr wrap="square">
            <a:spAutoFit/>
          </a:bodyPr>
          <a:lstStyle/>
          <a:p>
            <a:pPr marL="0" indent="0">
              <a:buNone/>
            </a:pPr>
            <a:r>
              <a:rPr lang="da-DK" sz="2000" b="1" dirty="0">
                <a:solidFill>
                  <a:srgbClr val="C00000"/>
                </a:solidFill>
                <a:latin typeface="Times New Roman" panose="02020603050405020304" pitchFamily="18" charset="0"/>
                <a:cs typeface="Times New Roman" panose="02020603050405020304" pitchFamily="18" charset="0"/>
              </a:rPr>
              <a:t>var landsat8 = ee.ImageCollection('LANDSAT/LC8_L1T');</a:t>
            </a:r>
          </a:p>
        </p:txBody>
      </p:sp>
      <p:sp>
        <p:nvSpPr>
          <p:cNvPr id="4" name="Title 3"/>
          <p:cNvSpPr>
            <a:spLocks noGrp="1"/>
          </p:cNvSpPr>
          <p:nvPr>
            <p:ph type="title"/>
          </p:nvPr>
        </p:nvSpPr>
        <p:spPr>
          <a:xfrm>
            <a:off x="2590800" y="274638"/>
            <a:ext cx="3810000" cy="944562"/>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3200" b="1" dirty="0">
                <a:latin typeface="Times New Roman" panose="02020603050405020304" pitchFamily="18" charset="0"/>
                <a:cs typeface="Times New Roman" panose="02020603050405020304" pitchFamily="18" charset="0"/>
              </a:rPr>
              <a:t>Variables</a:t>
            </a:r>
          </a:p>
        </p:txBody>
      </p:sp>
    </p:spTree>
    <p:extLst>
      <p:ext uri="{BB962C8B-B14F-4D97-AF65-F5344CB8AC3E}">
        <p14:creationId xmlns:p14="http://schemas.microsoft.com/office/powerpoint/2010/main" val="38375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33400"/>
            <a:ext cx="2590800" cy="685800"/>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2400" b="1" dirty="0">
                <a:solidFill>
                  <a:srgbClr val="000000"/>
                </a:solidFill>
                <a:latin typeface="Times New Roman" panose="02020603050405020304" pitchFamily="18" charset="0"/>
                <a:ea typeface="+mn-ea"/>
                <a:cs typeface="Times New Roman" panose="02020603050405020304" pitchFamily="18" charset="0"/>
              </a:rPr>
              <a:t>Image</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2286000"/>
            <a:ext cx="8534400" cy="2308324"/>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In GEE, you can either access directly one </a:t>
            </a:r>
            <a:r>
              <a:rPr lang="en-US" b="1" dirty="0">
                <a:solidFill>
                  <a:srgbClr val="000000"/>
                </a:solidFill>
                <a:latin typeface="Times New Roman" panose="02020603050405020304" pitchFamily="18" charset="0"/>
                <a:cs typeface="Times New Roman" panose="02020603050405020304" pitchFamily="18" charset="0"/>
              </a:rPr>
              <a:t>image</a:t>
            </a:r>
            <a:r>
              <a:rPr lang="en-US" dirty="0">
                <a:solidFill>
                  <a:srgbClr val="000000"/>
                </a:solidFill>
                <a:latin typeface="Times New Roman" panose="02020603050405020304" pitchFamily="18" charset="0"/>
                <a:cs typeface="Times New Roman" panose="02020603050405020304" pitchFamily="18" charset="0"/>
              </a:rPr>
              <a:t> or a </a:t>
            </a:r>
            <a:r>
              <a:rPr lang="en-US" b="1" dirty="0">
                <a:solidFill>
                  <a:srgbClr val="000000"/>
                </a:solidFill>
                <a:latin typeface="Times New Roman" panose="02020603050405020304" pitchFamily="18" charset="0"/>
                <a:cs typeface="Times New Roman" panose="02020603050405020304" pitchFamily="18" charset="0"/>
              </a:rPr>
              <a:t>collection.</a:t>
            </a:r>
            <a:endParaRPr lang="fa-IR" b="1" dirty="0">
              <a:solidFill>
                <a:srgbClr val="000000"/>
              </a:solidFill>
              <a:latin typeface="Times New Roman" panose="02020603050405020304" pitchFamily="18" charset="0"/>
              <a:cs typeface="Times New Roman" panose="02020603050405020304" pitchFamily="18" charset="0"/>
            </a:endParaRPr>
          </a:p>
          <a:p>
            <a:endParaRPr lang="fa-IR" b="1" dirty="0">
              <a:solidFill>
                <a:srgbClr val="000000"/>
              </a:solidFill>
              <a:latin typeface="Times New Roman" panose="02020603050405020304" pitchFamily="18" charset="0"/>
              <a:cs typeface="Times New Roman" panose="02020603050405020304" pitchFamily="18" charset="0"/>
            </a:endParaRPr>
          </a:p>
          <a:p>
            <a:endParaRPr lang="en-US" b="1" dirty="0">
              <a:solidFill>
                <a:srgbClr val="000000"/>
              </a:solidFill>
              <a:latin typeface="Times New Roman" panose="02020603050405020304" pitchFamily="18" charset="0"/>
              <a:cs typeface="Times New Roman" panose="02020603050405020304" pitchFamily="18" charset="0"/>
            </a:endParaRPr>
          </a:p>
          <a:p>
            <a:r>
              <a:rPr lang="en-US" b="1" dirty="0">
                <a:solidFill>
                  <a:srgbClr val="000000"/>
                </a:solidFill>
                <a:latin typeface="Times New Roman" panose="02020603050405020304" pitchFamily="18" charset="0"/>
                <a:cs typeface="Times New Roman" panose="02020603050405020304" pitchFamily="18" charset="0"/>
              </a:rPr>
              <a:t>Access an image:</a:t>
            </a:r>
            <a:endParaRPr lang="fa-IR" b="1" dirty="0">
              <a:solidFill>
                <a:srgbClr val="000000"/>
              </a:solidFill>
              <a:latin typeface="Times New Roman" panose="02020603050405020304" pitchFamily="18" charset="0"/>
              <a:cs typeface="Times New Roman" panose="02020603050405020304" pitchFamily="18" charset="0"/>
            </a:endParaRPr>
          </a:p>
          <a:p>
            <a:endParaRPr lang="en-US" b="1" dirty="0">
              <a:solidFill>
                <a:srgbClr val="000000"/>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anose="02020603050405020304" pitchFamily="18" charset="0"/>
                <a:cs typeface="Times New Roman" panose="02020603050405020304" pitchFamily="18" charset="0"/>
              </a:rPr>
              <a:t>image = </a:t>
            </a:r>
            <a:r>
              <a:rPr lang="en-US" b="1" dirty="0" err="1">
                <a:solidFill>
                  <a:srgbClr val="C00000"/>
                </a:solidFill>
                <a:latin typeface="Times New Roman" panose="02020603050405020304" pitchFamily="18" charset="0"/>
                <a:cs typeface="Times New Roman" panose="02020603050405020304" pitchFamily="18" charset="0"/>
              </a:rPr>
              <a:t>ee.Image</a:t>
            </a:r>
            <a:r>
              <a:rPr lang="en-US" b="1" dirty="0">
                <a:solidFill>
                  <a:srgbClr val="C00000"/>
                </a:solidFill>
                <a:latin typeface="Times New Roman" panose="02020603050405020304" pitchFamily="18" charset="0"/>
                <a:cs typeface="Times New Roman" panose="02020603050405020304" pitchFamily="18" charset="0"/>
              </a:rPr>
              <a:t>('LANDSAT/LC08/C01/T1_TOA/LC08_044034_20140318')</a:t>
            </a:r>
          </a:p>
          <a:p>
            <a:endParaRPr lang="en-US" b="1"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28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733800" cy="868362"/>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da-DK" sz="3200" b="1" dirty="0">
                <a:latin typeface="Times New Roman" panose="02020603050405020304" pitchFamily="18" charset="0"/>
                <a:cs typeface="Times New Roman" panose="02020603050405020304" pitchFamily="18" charset="0"/>
              </a:rPr>
              <a:t>Image collections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33400" y="1380124"/>
            <a:ext cx="8153400" cy="3194721"/>
          </a:xfrm>
          <a:prstGeom prst="rect">
            <a:avLst/>
          </a:prstGeom>
        </p:spPr>
        <p:txBody>
          <a:bodyPr wrap="square">
            <a:spAutoFit/>
          </a:bodyPr>
          <a:lstStyle/>
          <a:p>
            <a:pPr lvl="0" algn="just" fontAlgn="auto">
              <a:spcBef>
                <a:spcPct val="2000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A stack or time series of images are called Image Collections. Each data source available on GEE has it’s own Image Collection and ID (for example, the Landsat 5 SR collection, or the GRIDMET meteorological data collection). You can also create image collections from individual images or merge existing collections. </a:t>
            </a:r>
          </a:p>
          <a:p>
            <a:pPr lvl="0" algn="just" fontAlgn="auto">
              <a:spcBef>
                <a:spcPct val="20000"/>
              </a:spcBef>
              <a:spcAft>
                <a:spcPts val="0"/>
              </a:spcAft>
            </a:pPr>
            <a:endParaRPr lang="da-DK" sz="2400" dirty="0">
              <a:solidFill>
                <a:prstClr val="black"/>
              </a:solidFill>
              <a:latin typeface="Times New Roman" panose="02020603050405020304" pitchFamily="18" charset="0"/>
              <a:cs typeface="Times New Roman" panose="02020603050405020304" pitchFamily="18" charset="0"/>
            </a:endParaRPr>
          </a:p>
          <a:p>
            <a:pPr lvl="0" algn="ctr" fontAlgn="auto">
              <a:spcBef>
                <a:spcPct val="20000"/>
              </a:spcBef>
              <a:spcAft>
                <a:spcPts val="0"/>
              </a:spcAft>
            </a:pPr>
            <a:r>
              <a:rPr lang="da-DK" sz="2400" b="1" dirty="0">
                <a:solidFill>
                  <a:srgbClr val="C00000"/>
                </a:solidFill>
                <a:latin typeface="Times New Roman" panose="02020603050405020304" pitchFamily="18" charset="0"/>
                <a:cs typeface="Times New Roman" panose="02020603050405020304" pitchFamily="18" charset="0"/>
              </a:rPr>
              <a:t>ee.ImageCollection('LANDSAT/LC8_L1T'),</a:t>
            </a:r>
          </a:p>
        </p:txBody>
      </p:sp>
    </p:spTree>
    <p:extLst>
      <p:ext uri="{BB962C8B-B14F-4D97-AF65-F5344CB8AC3E}">
        <p14:creationId xmlns:p14="http://schemas.microsoft.com/office/powerpoint/2010/main" val="41145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b="1" dirty="0">
                <a:solidFill>
                  <a:srgbClr val="FF0000"/>
                </a:solidFill>
                <a:latin typeface="Times New Roman" panose="02020603050405020304" pitchFamily="18" charset="0"/>
                <a:cs typeface="Times New Roman" panose="02020603050405020304" pitchFamily="18" charset="0"/>
              </a:rPr>
              <a:t>Improving the image view</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74895" y="1417638"/>
            <a:ext cx="7924800" cy="3243965"/>
          </a:xfrm>
          <a:prstGeom prst="rect">
            <a:avLst/>
          </a:prstGeom>
        </p:spPr>
        <p:txBody>
          <a:bodyPr wrap="square">
            <a:spAutoFit/>
          </a:bodyPr>
          <a:lstStyle/>
          <a:p>
            <a:pPr lvl="0" algn="just" fontAlgn="auto">
              <a:spcBef>
                <a:spcPct val="2000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Resulting image is messy due to overlapping scenes. Two ways to deal with this: </a:t>
            </a:r>
          </a:p>
          <a:p>
            <a:pPr marL="514350" lvl="0" indent="-514350" algn="just" fontAlgn="auto">
              <a:spcBef>
                <a:spcPct val="20000"/>
              </a:spcBef>
              <a:spcAft>
                <a:spcPts val="0"/>
              </a:spcAft>
              <a:buFont typeface="+mj-lt"/>
              <a:buAutoNum type="arabicPeriod"/>
            </a:pPr>
            <a:r>
              <a:rPr lang="en-US" sz="3200" dirty="0">
                <a:solidFill>
                  <a:prstClr val="black"/>
                </a:solidFill>
                <a:latin typeface="Times New Roman" panose="02020603050405020304" pitchFamily="18" charset="0"/>
                <a:cs typeface="Times New Roman" panose="02020603050405020304" pitchFamily="18" charset="0"/>
              </a:rPr>
              <a:t>First is to select only a specific time period of images to display</a:t>
            </a:r>
          </a:p>
          <a:p>
            <a:pPr marL="514350" lvl="0" indent="-514350" algn="just" fontAlgn="auto">
              <a:spcBef>
                <a:spcPct val="20000"/>
              </a:spcBef>
              <a:spcAft>
                <a:spcPts val="0"/>
              </a:spcAft>
              <a:buFont typeface="+mj-lt"/>
              <a:buAutoNum type="arabicPeriod"/>
            </a:pPr>
            <a:r>
              <a:rPr lang="en-US" sz="3200" dirty="0">
                <a:solidFill>
                  <a:prstClr val="black"/>
                </a:solidFill>
                <a:latin typeface="Times New Roman" panose="02020603050405020304" pitchFamily="18" charset="0"/>
                <a:cs typeface="Times New Roman" panose="02020603050405020304" pitchFamily="18" charset="0"/>
              </a:rPr>
              <a:t>Second is to tell GEE how to deal with overlapping areas.</a:t>
            </a:r>
            <a:endParaRPr lang="da-DK"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47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b="1" dirty="0">
                <a:solidFill>
                  <a:srgbClr val="FF0000"/>
                </a:solidFill>
                <a:latin typeface="Times New Roman" panose="02020603050405020304" pitchFamily="18" charset="0"/>
                <a:cs typeface="Times New Roman" panose="02020603050405020304" pitchFamily="18" charset="0"/>
              </a:rPr>
              <a:t>Improving the image view : </a:t>
            </a:r>
            <a:br>
              <a:rPr lang="da-DK" sz="3200" b="1" dirty="0">
                <a:solidFill>
                  <a:srgbClr val="FF0000"/>
                </a:solidFill>
                <a:latin typeface="Times New Roman" panose="02020603050405020304" pitchFamily="18" charset="0"/>
                <a:cs typeface="Times New Roman" panose="02020603050405020304" pitchFamily="18" charset="0"/>
              </a:rPr>
            </a:br>
            <a:r>
              <a:rPr lang="da-DK" sz="3200" b="1" dirty="0">
                <a:solidFill>
                  <a:srgbClr val="FF0000"/>
                </a:solidFill>
                <a:latin typeface="Times New Roman" panose="02020603050405020304" pitchFamily="18" charset="0"/>
                <a:cs typeface="Times New Roman" panose="02020603050405020304" pitchFamily="18" charset="0"/>
              </a:rPr>
              <a:t>Filter by Date</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90600" y="1600200"/>
            <a:ext cx="7543800" cy="1815882"/>
          </a:xfrm>
          <a:prstGeom prst="rect">
            <a:avLst/>
          </a:prstGeom>
        </p:spPr>
        <p:txBody>
          <a:bodyPr wrap="square">
            <a:spAutoFit/>
          </a:bodyPr>
          <a:lstStyle/>
          <a:p>
            <a:pPr marL="342900" lvl="0" indent="-342900" fontAlgn="auto">
              <a:spcBef>
                <a:spcPct val="20000"/>
              </a:spcBef>
              <a:spcAft>
                <a:spcPts val="0"/>
              </a:spcAft>
              <a:buClr>
                <a:srgbClr val="C00000"/>
              </a:buClr>
              <a:buFont typeface="Wingdings" panose="05000000000000000000" pitchFamily="2" charset="2"/>
              <a:buChar char="§"/>
            </a:pPr>
            <a:r>
              <a:rPr lang="da-DK" sz="2000" dirty="0">
                <a:solidFill>
                  <a:prstClr val="black"/>
                </a:solidFill>
                <a:latin typeface="Times New Roman" panose="02020603050405020304" pitchFamily="18" charset="0"/>
                <a:cs typeface="Times New Roman" panose="02020603050405020304" pitchFamily="18" charset="0"/>
              </a:rPr>
              <a:t>filter by date using .filterDate</a:t>
            </a:r>
          </a:p>
          <a:p>
            <a:pPr marL="342900" lvl="0" indent="-342900" fontAlgn="auto">
              <a:spcBef>
                <a:spcPct val="20000"/>
              </a:spcBef>
              <a:spcAft>
                <a:spcPts val="0"/>
              </a:spcAft>
              <a:buClr>
                <a:srgbClr val="C00000"/>
              </a:buClr>
              <a:buFont typeface="Wingdings" panose="05000000000000000000" pitchFamily="2" charset="2"/>
              <a:buChar char="§"/>
            </a:pPr>
            <a:r>
              <a:rPr lang="da-DK" sz="2000" dirty="0">
                <a:solidFill>
                  <a:prstClr val="black"/>
                </a:solidFill>
                <a:latin typeface="Times New Roman" panose="02020603050405020304" pitchFamily="18" charset="0"/>
                <a:cs typeface="Times New Roman" panose="02020603050405020304" pitchFamily="18" charset="0"/>
              </a:rPr>
              <a:t>filterDate is a method which ee.ImageCollection knows about. </a:t>
            </a:r>
          </a:p>
          <a:p>
            <a:pPr marL="342900" lvl="0" indent="-342900" fontAlgn="auto">
              <a:spcBef>
                <a:spcPct val="20000"/>
              </a:spcBef>
              <a:spcAft>
                <a:spcPts val="0"/>
              </a:spcAft>
              <a:buClr>
                <a:srgbClr val="C00000"/>
              </a:buClr>
              <a:buFont typeface="Wingdings" panose="05000000000000000000" pitchFamily="2" charset="2"/>
              <a:buChar char="§"/>
            </a:pPr>
            <a:r>
              <a:rPr lang="da-DK" sz="2000" dirty="0">
                <a:solidFill>
                  <a:prstClr val="black"/>
                </a:solidFill>
                <a:latin typeface="Times New Roman" panose="02020603050405020304" pitchFamily="18" charset="0"/>
                <a:cs typeface="Times New Roman" panose="02020603050405020304" pitchFamily="18" charset="0"/>
              </a:rPr>
              <a:t>Can find full list of methods in the docs tab under ee.ImageCollection. </a:t>
            </a:r>
          </a:p>
          <a:p>
            <a:pPr marL="342900" lvl="0" indent="-342900" fontAlgn="auto">
              <a:spcBef>
                <a:spcPct val="20000"/>
              </a:spcBef>
              <a:spcAft>
                <a:spcPts val="0"/>
              </a:spcAft>
              <a:buClr>
                <a:srgbClr val="C00000"/>
              </a:buClr>
              <a:buFont typeface="Wingdings" panose="05000000000000000000" pitchFamily="2" charset="2"/>
              <a:buChar char="§"/>
            </a:pPr>
            <a:r>
              <a:rPr lang="da-DK" sz="2000" dirty="0">
                <a:solidFill>
                  <a:prstClr val="black"/>
                </a:solidFill>
                <a:latin typeface="Times New Roman" panose="02020603050405020304" pitchFamily="18" charset="0"/>
                <a:cs typeface="Times New Roman" panose="02020603050405020304" pitchFamily="18" charset="0"/>
              </a:rPr>
              <a:t>but all methods start with .methodName()</a:t>
            </a:r>
          </a:p>
        </p:txBody>
      </p:sp>
      <p:sp>
        <p:nvSpPr>
          <p:cNvPr id="6" name="Rectangle 5"/>
          <p:cNvSpPr/>
          <p:nvPr/>
        </p:nvSpPr>
        <p:spPr>
          <a:xfrm>
            <a:off x="2286000" y="3810000"/>
            <a:ext cx="5334000" cy="1384995"/>
          </a:xfrm>
          <a:prstGeom prst="rect">
            <a:avLst/>
          </a:prstGeom>
        </p:spPr>
        <p:txBody>
          <a:bodyPr wrap="square">
            <a:spAutoFit/>
          </a:bodyPr>
          <a:lstStyle/>
          <a:p>
            <a:pPr lvl="0"/>
            <a:r>
              <a:rPr lang="da-DK" sz="2000" dirty="0">
                <a:solidFill>
                  <a:srgbClr val="C00000"/>
                </a:solidFill>
                <a:latin typeface="Times New Roman" panose="02020603050405020304" pitchFamily="18" charset="0"/>
                <a:cs typeface="Times New Roman" panose="02020603050405020304" pitchFamily="18" charset="0"/>
              </a:rPr>
              <a:t>var landsat8 = ee.ImageCollection('LANDSAT/LC8_L1T')</a:t>
            </a:r>
          </a:p>
          <a:p>
            <a:pPr lvl="0" fontAlgn="auto">
              <a:spcBef>
                <a:spcPct val="20000"/>
              </a:spcBef>
              <a:spcAft>
                <a:spcPts val="0"/>
              </a:spcAft>
            </a:pPr>
            <a:r>
              <a:rPr lang="da-DK" sz="2000" dirty="0">
                <a:solidFill>
                  <a:srgbClr val="C00000"/>
                </a:solidFill>
                <a:latin typeface="Times New Roman" panose="02020603050405020304" pitchFamily="18" charset="0"/>
                <a:cs typeface="Times New Roman" panose="02020603050405020304" pitchFamily="18" charset="0"/>
              </a:rPr>
              <a:t>. filterDate('2013-06-01','2013-12-31'),</a:t>
            </a:r>
          </a:p>
          <a:p>
            <a:pPr lvl="0"/>
            <a:r>
              <a:rPr lang="da-DK" sz="20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6156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2362200" cy="801631"/>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2800" b="1" dirty="0">
                <a:latin typeface="Times New Roman" panose="02020603050405020304" pitchFamily="18" charset="0"/>
                <a:cs typeface="Times New Roman" panose="02020603050405020304" pitchFamily="18" charset="0"/>
              </a:rPr>
              <a:t>Map</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066800" y="1434050"/>
            <a:ext cx="7162800" cy="2246769"/>
          </a:xfrm>
          <a:prstGeom prst="rect">
            <a:avLst/>
          </a:prstGeom>
        </p:spPr>
        <p:txBody>
          <a:bodyPr wrap="square">
            <a:spAutoFit/>
          </a:bodyPr>
          <a:lstStyle/>
          <a:p>
            <a:r>
              <a:rPr lang="en-US" sz="2000" dirty="0">
                <a:solidFill>
                  <a:srgbClr val="262628"/>
                </a:solidFill>
                <a:latin typeface="Times New Roman" panose="02020603050405020304" pitchFamily="18" charset="0"/>
                <a:cs typeface="Times New Roman" panose="02020603050405020304" pitchFamily="18" charset="0"/>
              </a:rPr>
              <a:t>Apply a function to each element of a collection</a:t>
            </a:r>
          </a:p>
          <a:p>
            <a:r>
              <a:rPr lang="en-US" sz="2000" dirty="0">
                <a:solidFill>
                  <a:srgbClr val="262628"/>
                </a:solidFill>
                <a:latin typeface="Times New Roman" panose="02020603050405020304" pitchFamily="18" charset="0"/>
                <a:cs typeface="Times New Roman" panose="02020603050405020304" pitchFamily="18" charset="0"/>
              </a:rPr>
              <a:t>A "map" (for-each) operation</a:t>
            </a:r>
          </a:p>
          <a:p>
            <a:r>
              <a:rPr lang="en-US" sz="2000" dirty="0">
                <a:solidFill>
                  <a:srgbClr val="262628"/>
                </a:solidFill>
                <a:latin typeface="Times New Roman" panose="02020603050405020304" pitchFamily="18" charset="0"/>
                <a:cs typeface="Times New Roman" panose="02020603050405020304" pitchFamily="18" charset="0"/>
              </a:rPr>
              <a:t>​</a:t>
            </a:r>
          </a:p>
          <a:p>
            <a:r>
              <a:rPr lang="en-US" sz="2000" dirty="0">
                <a:solidFill>
                  <a:srgbClr val="262628"/>
                </a:solidFill>
                <a:latin typeface="Times New Roman" panose="02020603050405020304" pitchFamily="18" charset="0"/>
                <a:cs typeface="Times New Roman" panose="02020603050405020304" pitchFamily="18" charset="0"/>
              </a:rPr>
              <a:t>Examples</a:t>
            </a:r>
          </a:p>
          <a:p>
            <a:pPr marL="342900" indent="-342900">
              <a:buClr>
                <a:srgbClr val="C00000"/>
              </a:buClr>
              <a:buFont typeface="Wingdings" panose="05000000000000000000" pitchFamily="2" charset="2"/>
              <a:buChar char="§"/>
            </a:pPr>
            <a:r>
              <a:rPr lang="en-US" sz="2000" dirty="0">
                <a:solidFill>
                  <a:srgbClr val="262628"/>
                </a:solidFill>
                <a:latin typeface="Times New Roman" panose="02020603050405020304" pitchFamily="18" charset="0"/>
                <a:cs typeface="Times New Roman" panose="02020603050405020304" pitchFamily="18" charset="0"/>
              </a:rPr>
              <a:t>Compute area of each feature</a:t>
            </a:r>
            <a:endParaRPr lang="en-US" sz="2000" dirty="0">
              <a:solidFill>
                <a:srgbClr val="FFFFFF"/>
              </a:solidFill>
              <a:latin typeface="Times New Roman" panose="02020603050405020304" pitchFamily="18" charset="0"/>
              <a:cs typeface="Times New Roman" panose="02020603050405020304" pitchFamily="18" charset="0"/>
            </a:endParaRPr>
          </a:p>
          <a:p>
            <a:pPr marL="342900" indent="-342900">
              <a:buClr>
                <a:srgbClr val="C00000"/>
              </a:buClr>
              <a:buFont typeface="Wingdings" panose="05000000000000000000" pitchFamily="2" charset="2"/>
              <a:buChar char="§"/>
            </a:pPr>
            <a:r>
              <a:rPr lang="en-US" sz="2000" dirty="0">
                <a:solidFill>
                  <a:srgbClr val="262628"/>
                </a:solidFill>
                <a:latin typeface="Times New Roman" panose="02020603050405020304" pitchFamily="18" charset="0"/>
                <a:cs typeface="Times New Roman" panose="02020603050405020304" pitchFamily="18" charset="0"/>
              </a:rPr>
              <a:t>Cloud cover of each image</a:t>
            </a:r>
            <a:endParaRPr lang="en-US" sz="2000" dirty="0">
              <a:solidFill>
                <a:srgbClr val="FFFFFF"/>
              </a:solidFill>
              <a:latin typeface="Times New Roman" panose="02020603050405020304" pitchFamily="18" charset="0"/>
              <a:cs typeface="Times New Roman" panose="02020603050405020304" pitchFamily="18" charset="0"/>
            </a:endParaRPr>
          </a:p>
          <a:p>
            <a:pPr marL="342900" indent="-342900">
              <a:buClr>
                <a:srgbClr val="C00000"/>
              </a:buClr>
              <a:buFont typeface="Wingdings" panose="05000000000000000000" pitchFamily="2" charset="2"/>
              <a:buChar char="§"/>
            </a:pPr>
            <a:r>
              <a:rPr lang="en-US" sz="2000" dirty="0">
                <a:solidFill>
                  <a:srgbClr val="262628"/>
                </a:solidFill>
                <a:latin typeface="Times New Roman" panose="02020603050405020304" pitchFamily="18" charset="0"/>
                <a:cs typeface="Times New Roman" panose="02020603050405020304" pitchFamily="18" charset="0"/>
              </a:rPr>
              <a:t>Mosaic for each month</a:t>
            </a:r>
            <a:endParaRPr lang="en-US" sz="2000" b="0" i="0" u="none" strike="noStrike" dirty="0">
              <a:solidFill>
                <a:srgbClr val="FFFFFF"/>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648265" y="4038600"/>
            <a:ext cx="6553200" cy="400110"/>
          </a:xfrm>
          <a:prstGeom prst="rect">
            <a:avLst/>
          </a:prstGeom>
        </p:spPr>
        <p:txBody>
          <a:bodyPr wrap="square">
            <a:spAutoFit/>
          </a:bodyPr>
          <a:lstStyle/>
          <a:p>
            <a:r>
              <a:rPr lang="en-US" sz="2000" dirty="0">
                <a:solidFill>
                  <a:srgbClr val="000000"/>
                </a:solidFill>
                <a:latin typeface="Times New Roman" panose="02020603050405020304" pitchFamily="18" charset="0"/>
                <a:cs typeface="Times New Roman" panose="02020603050405020304" pitchFamily="18" charset="0"/>
              </a:rPr>
              <a:t>Do something to each element in a collection with .</a:t>
            </a:r>
            <a:r>
              <a:rPr lang="en-US" sz="2000" b="1" dirty="0">
                <a:solidFill>
                  <a:srgbClr val="C00000"/>
                </a:solidFill>
                <a:latin typeface="Times New Roman" panose="02020603050405020304" pitchFamily="18" charset="0"/>
                <a:cs typeface="Times New Roman" panose="02020603050405020304" pitchFamily="18" charset="0"/>
              </a:rPr>
              <a:t>map()</a:t>
            </a:r>
          </a:p>
        </p:txBody>
      </p:sp>
    </p:spTree>
    <p:extLst>
      <p:ext uri="{BB962C8B-B14F-4D97-AF65-F5344CB8AC3E}">
        <p14:creationId xmlns:p14="http://schemas.microsoft.com/office/powerpoint/2010/main" val="217593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951" y="954628"/>
            <a:ext cx="8991600"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dirty="0">
                <a:solidFill>
                  <a:srgbClr val="000000"/>
                </a:solidFill>
                <a:latin typeface="Times New Roman" panose="02020603050405020304" pitchFamily="18" charset="0"/>
                <a:cs typeface="Times New Roman" panose="02020603050405020304" pitchFamily="18" charset="0"/>
              </a:rPr>
              <a:t>There are 40+ years of remotely sensed data available.</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5951" y="1503352"/>
            <a:ext cx="8534400"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To organize the world's information and make it universally accessible and useful.</a:t>
            </a:r>
          </a:p>
        </p:txBody>
      </p:sp>
      <p:sp>
        <p:nvSpPr>
          <p:cNvPr id="6" name="TextBox 5"/>
          <p:cNvSpPr txBox="1"/>
          <p:nvPr/>
        </p:nvSpPr>
        <p:spPr>
          <a:xfrm>
            <a:off x="635876" y="2176810"/>
            <a:ext cx="4458576" cy="1200329"/>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“Often it turns out to be more efficient to move the questions than to move the data.” </a:t>
            </a:r>
            <a:r>
              <a:rPr lang="en-US" b="1" dirty="0">
                <a:solidFill>
                  <a:srgbClr val="202124"/>
                </a:solidFill>
                <a:latin typeface="Times New Roman" panose="02020603050405020304" pitchFamily="18" charset="0"/>
                <a:cs typeface="Times New Roman" panose="02020603050405020304" pitchFamily="18" charset="0"/>
              </a:rPr>
              <a:t>Editors: Tony Hey, Stewart </a:t>
            </a:r>
            <a:r>
              <a:rPr lang="en-US" b="1" dirty="0" err="1">
                <a:solidFill>
                  <a:srgbClr val="202124"/>
                </a:solidFill>
                <a:latin typeface="Times New Roman" panose="02020603050405020304" pitchFamily="18" charset="0"/>
                <a:cs typeface="Times New Roman" panose="02020603050405020304" pitchFamily="18" charset="0"/>
              </a:rPr>
              <a:t>Tansley</a:t>
            </a:r>
            <a:r>
              <a:rPr lang="en-US" b="1" dirty="0">
                <a:solidFill>
                  <a:srgbClr val="202124"/>
                </a:solidFill>
                <a:latin typeface="Times New Roman" panose="02020603050405020304" pitchFamily="18" charset="0"/>
                <a:cs typeface="Times New Roman" panose="02020603050405020304" pitchFamily="18" charset="0"/>
              </a:rPr>
              <a:t>, Kristin Michele Tolle</a:t>
            </a:r>
          </a:p>
        </p:txBody>
      </p:sp>
      <p:pic>
        <p:nvPicPr>
          <p:cNvPr id="7" name="Picture 6"/>
          <p:cNvPicPr>
            <a:picLocks noChangeAspect="1"/>
          </p:cNvPicPr>
          <p:nvPr/>
        </p:nvPicPr>
        <p:blipFill>
          <a:blip r:embed="rId3"/>
          <a:stretch>
            <a:fillRect/>
          </a:stretch>
        </p:blipFill>
        <p:spPr>
          <a:xfrm>
            <a:off x="5562600" y="1943565"/>
            <a:ext cx="2846751" cy="3422808"/>
          </a:xfrm>
          <a:prstGeom prst="rect">
            <a:avLst/>
          </a:prstGeom>
        </p:spPr>
      </p:pic>
      <p:sp>
        <p:nvSpPr>
          <p:cNvPr id="8" name="Rectangle 7"/>
          <p:cNvSpPr/>
          <p:nvPr/>
        </p:nvSpPr>
        <p:spPr>
          <a:xfrm>
            <a:off x="1930749" y="5670499"/>
            <a:ext cx="5157181" cy="400110"/>
          </a:xfrm>
          <a:prstGeom prst="rect">
            <a:avLst/>
          </a:prstGeom>
        </p:spPr>
        <p:txBody>
          <a:bodyPr wrap="none">
            <a:spAutoFit/>
          </a:bodyPr>
          <a:lstStyle/>
          <a:p>
            <a:pPr marL="285750" indent="-285750">
              <a:buClr>
                <a:srgbClr val="C00000"/>
              </a:buClr>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This platform has been working since</a:t>
            </a:r>
            <a:r>
              <a:rPr lang="fa-IR"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2010</a:t>
            </a:r>
            <a:endParaRPr lang="en-US" sz="2000" b="1" dirty="0"/>
          </a:p>
        </p:txBody>
      </p:sp>
      <p:sp>
        <p:nvSpPr>
          <p:cNvPr id="2" name="Rectangle 1"/>
          <p:cNvSpPr/>
          <p:nvPr/>
        </p:nvSpPr>
        <p:spPr>
          <a:xfrm>
            <a:off x="1930749" y="200778"/>
            <a:ext cx="5844805" cy="5232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800" b="1" dirty="0">
                <a:latin typeface="Times New Roman" panose="02020603050405020304" pitchFamily="18" charset="0"/>
                <a:cs typeface="Times New Roman" panose="02020603050405020304" pitchFamily="18" charset="0"/>
              </a:rPr>
              <a:t>Introduction to Google Earth Engine</a:t>
            </a:r>
          </a:p>
        </p:txBody>
      </p:sp>
      <p:sp>
        <p:nvSpPr>
          <p:cNvPr id="3" name="TextBox 2"/>
          <p:cNvSpPr txBox="1"/>
          <p:nvPr/>
        </p:nvSpPr>
        <p:spPr>
          <a:xfrm>
            <a:off x="3429000" y="4038600"/>
            <a:ext cx="184731" cy="369332"/>
          </a:xfrm>
          <a:prstGeom prst="rect">
            <a:avLst/>
          </a:prstGeom>
          <a:noFill/>
        </p:spPr>
        <p:txBody>
          <a:bodyPr wrap="none" rtlCol="0">
            <a:spAutoFit/>
          </a:bodyPr>
          <a:lstStyle/>
          <a:p>
            <a:endParaRPr lang="en-US" dirty="0"/>
          </a:p>
        </p:txBody>
      </p:sp>
      <p:sp>
        <p:nvSpPr>
          <p:cNvPr id="9" name="Rectangle 8"/>
          <p:cNvSpPr/>
          <p:nvPr/>
        </p:nvSpPr>
        <p:spPr>
          <a:xfrm>
            <a:off x="1147088" y="3417965"/>
            <a:ext cx="4217276" cy="1200329"/>
          </a:xfrm>
          <a:prstGeom prst="rect">
            <a:avLst/>
          </a:prstGeom>
        </p:spPr>
        <p:txBody>
          <a:bodyPr wrap="square">
            <a:spAutoFit/>
          </a:bodyPr>
          <a:lstStyle/>
          <a:p>
            <a:pPr marL="285750" indent="-285750" algn="just">
              <a:buClr>
                <a:srgbClr val="C00000"/>
              </a:buClr>
              <a:buSzPct val="97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Jim Gray elaborated on this idea in the influential book by Hey et al., director of research at Microsoft. Earth Engine implements this plan.</a:t>
            </a:r>
          </a:p>
        </p:txBody>
      </p:sp>
    </p:spTree>
    <p:extLst>
      <p:ext uri="{BB962C8B-B14F-4D97-AF65-F5344CB8AC3E}">
        <p14:creationId xmlns:p14="http://schemas.microsoft.com/office/powerpoint/2010/main" val="554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19373"/>
            <a:ext cx="2514600" cy="730911"/>
          </a:xfrm>
          <a:solidFill>
            <a:srgbClr val="FF0000"/>
          </a:solidFill>
        </p:spPr>
        <p:txBody>
          <a:bodyPr/>
          <a:lstStyle/>
          <a:p>
            <a:r>
              <a:rPr lang="da-DK" sz="3200" b="1" dirty="0">
                <a:latin typeface="Times New Roman" panose="02020603050405020304" pitchFamily="18" charset="0"/>
                <a:cs typeface="Times New Roman" panose="02020603050405020304" pitchFamily="18" charset="0"/>
              </a:rPr>
              <a:t>Reducers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33500" y="1033156"/>
            <a:ext cx="6781800" cy="2123658"/>
          </a:xfrm>
          <a:prstGeom prst="rect">
            <a:avLst/>
          </a:prstGeom>
        </p:spPr>
        <p:txBody>
          <a:bodyPr wrap="square">
            <a:spAutoFit/>
          </a:bodyPr>
          <a:lstStyle/>
          <a:p>
            <a:r>
              <a:rPr lang="en-US" dirty="0">
                <a:solidFill>
                  <a:srgbClr val="262628"/>
                </a:solidFill>
                <a:latin typeface="Open Sans"/>
              </a:rPr>
              <a:t>Aggregate everything in a collection</a:t>
            </a:r>
          </a:p>
          <a:p>
            <a:r>
              <a:rPr lang="en-US" dirty="0">
                <a:solidFill>
                  <a:srgbClr val="262628"/>
                </a:solidFill>
                <a:latin typeface="Open Sans"/>
              </a:rPr>
              <a:t>"Reduction"</a:t>
            </a:r>
          </a:p>
          <a:p>
            <a:r>
              <a:rPr lang="en-US" dirty="0">
                <a:solidFill>
                  <a:srgbClr val="262628"/>
                </a:solidFill>
                <a:latin typeface="Open Sans"/>
              </a:rPr>
              <a:t>​</a:t>
            </a:r>
          </a:p>
          <a:p>
            <a:r>
              <a:rPr lang="en-US" dirty="0">
                <a:solidFill>
                  <a:srgbClr val="262628"/>
                </a:solidFill>
                <a:latin typeface="Open Sans"/>
              </a:rPr>
              <a:t>Examples</a:t>
            </a:r>
          </a:p>
          <a:p>
            <a:pPr>
              <a:buFont typeface="Arial" panose="020B0604020202020204" pitchFamily="34" charset="0"/>
              <a:buChar char="•"/>
            </a:pPr>
            <a:r>
              <a:rPr lang="en-US" dirty="0">
                <a:solidFill>
                  <a:srgbClr val="262628"/>
                </a:solidFill>
                <a:latin typeface="Open Sans"/>
              </a:rPr>
              <a:t>Summed area over all features</a:t>
            </a:r>
            <a:endParaRPr lang="en-US" sz="2000" dirty="0">
              <a:solidFill>
                <a:srgbClr val="FFFFFF"/>
              </a:solidFill>
              <a:latin typeface="Droid Sans"/>
            </a:endParaRPr>
          </a:p>
          <a:p>
            <a:pPr>
              <a:buFont typeface="Arial" panose="020B0604020202020204" pitchFamily="34" charset="0"/>
              <a:buChar char="•"/>
            </a:pPr>
            <a:r>
              <a:rPr lang="en-US" dirty="0">
                <a:solidFill>
                  <a:srgbClr val="262628"/>
                </a:solidFill>
                <a:latin typeface="Open Sans"/>
              </a:rPr>
              <a:t>Median-pixel composite</a:t>
            </a:r>
            <a:endParaRPr lang="en-US" sz="2000" dirty="0">
              <a:solidFill>
                <a:srgbClr val="FFFFFF"/>
              </a:solidFill>
              <a:latin typeface="Droid Sans"/>
            </a:endParaRPr>
          </a:p>
          <a:p>
            <a:pPr>
              <a:buFont typeface="Arial" panose="020B0604020202020204" pitchFamily="34" charset="0"/>
              <a:buChar char="•"/>
            </a:pPr>
            <a:r>
              <a:rPr lang="en-US" dirty="0">
                <a:solidFill>
                  <a:srgbClr val="262628"/>
                </a:solidFill>
                <a:latin typeface="Open Sans"/>
              </a:rPr>
              <a:t>Train a classifier</a:t>
            </a:r>
            <a:endParaRPr lang="en-US" sz="2000" b="0" i="0" u="none" strike="noStrike" dirty="0">
              <a:solidFill>
                <a:srgbClr val="FFFFFF"/>
              </a:solidFill>
              <a:effectLst/>
              <a:latin typeface="Droid Sans"/>
            </a:endParaRPr>
          </a:p>
        </p:txBody>
      </p:sp>
      <p:sp>
        <p:nvSpPr>
          <p:cNvPr id="7" name="Rectangle 6"/>
          <p:cNvSpPr/>
          <p:nvPr/>
        </p:nvSpPr>
        <p:spPr>
          <a:xfrm>
            <a:off x="2209800" y="3805920"/>
            <a:ext cx="4572000" cy="1311128"/>
          </a:xfrm>
          <a:prstGeom prst="rect">
            <a:avLst/>
          </a:prstGeom>
        </p:spPr>
        <p:txBody>
          <a:bodyPr>
            <a:spAutoFit/>
          </a:bodyPr>
          <a:lstStyle/>
          <a:p>
            <a:pPr lvl="0"/>
            <a:r>
              <a:rPr lang="da-DK" dirty="0">
                <a:solidFill>
                  <a:srgbClr val="C00000"/>
                </a:solidFill>
                <a:latin typeface="Times New Roman" panose="02020603050405020304" pitchFamily="18" charset="0"/>
                <a:cs typeface="Times New Roman" panose="02020603050405020304" pitchFamily="18" charset="0"/>
              </a:rPr>
              <a:t>var landsat8 = ee.ImageCollection('LANDSAT/LC8_L1T')</a:t>
            </a:r>
          </a:p>
          <a:p>
            <a:pPr lvl="0" fontAlgn="auto">
              <a:spcBef>
                <a:spcPct val="20000"/>
              </a:spcBef>
              <a:spcAft>
                <a:spcPts val="0"/>
              </a:spcAft>
            </a:pPr>
            <a:r>
              <a:rPr lang="da-DK" dirty="0">
                <a:solidFill>
                  <a:srgbClr val="C00000"/>
                </a:solidFill>
                <a:latin typeface="Times New Roman" panose="02020603050405020304" pitchFamily="18" charset="0"/>
                <a:cs typeface="Times New Roman" panose="02020603050405020304" pitchFamily="18" charset="0"/>
              </a:rPr>
              <a:t>. filterDate('2013-06-01','2013-12-31'),</a:t>
            </a:r>
          </a:p>
          <a:p>
            <a:pPr lvl="0" fontAlgn="auto">
              <a:spcBef>
                <a:spcPct val="20000"/>
              </a:spcBef>
              <a:spcAft>
                <a:spcPts val="0"/>
              </a:spcAft>
            </a:pPr>
            <a:r>
              <a:rPr lang="da-DK" dirty="0">
                <a:solidFill>
                  <a:srgbClr val="C00000"/>
                </a:solidFill>
                <a:latin typeface="Times New Roman" panose="02020603050405020304" pitchFamily="18" charset="0"/>
                <a:cs typeface="Times New Roman" panose="02020603050405020304" pitchFamily="18" charset="0"/>
              </a:rPr>
              <a:t>.</a:t>
            </a:r>
            <a:r>
              <a:rPr lang="da-DK" b="1" u="sng" dirty="0">
                <a:solidFill>
                  <a:srgbClr val="C00000"/>
                </a:solidFill>
                <a:latin typeface="Times New Roman" panose="02020603050405020304" pitchFamily="18" charset="0"/>
                <a:cs typeface="Times New Roman" panose="02020603050405020304" pitchFamily="18" charset="0"/>
              </a:rPr>
              <a:t>median</a:t>
            </a:r>
            <a:r>
              <a:rPr lang="da-DK" dirty="0">
                <a:solidFill>
                  <a:srgbClr val="C0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1333500" y="3284751"/>
            <a:ext cx="6324600" cy="369332"/>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Aggregate data (i.e. compute statistics) with reduce().</a:t>
            </a:r>
            <a:endParaRPr lang="en-US" dirty="0">
              <a:latin typeface="Times New Roman" panose="02020603050405020304" pitchFamily="18" charset="0"/>
              <a:cs typeface="Times New Roman" panose="02020603050405020304" pitchFamily="18" charset="0"/>
            </a:endParaRPr>
          </a:p>
        </p:txBody>
      </p:sp>
      <p:sp>
        <p:nvSpPr>
          <p:cNvPr id="5" name="Up Arrow 4"/>
          <p:cNvSpPr/>
          <p:nvPr/>
        </p:nvSpPr>
        <p:spPr>
          <a:xfrm>
            <a:off x="2209800" y="5104133"/>
            <a:ext cx="1143000" cy="132884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43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60795"/>
            <a:ext cx="4086709" cy="1047897"/>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lvl="0"/>
            <a:br>
              <a:rPr lang="da-DK" sz="3200" b="1" dirty="0">
                <a:latin typeface="Times New Roman" panose="02020603050405020304" pitchFamily="18" charset="0"/>
                <a:cs typeface="Times New Roman" panose="02020603050405020304" pitchFamily="18" charset="0"/>
              </a:rPr>
            </a:br>
            <a:r>
              <a:rPr lang="da-DK" sz="3200" b="1" dirty="0">
                <a:latin typeface="Times New Roman" panose="02020603050405020304" pitchFamily="18" charset="0"/>
                <a:cs typeface="Times New Roman" panose="02020603050405020304" pitchFamily="18" charset="0"/>
              </a:rPr>
              <a:t>Reducing </a:t>
            </a:r>
            <a:br>
              <a:rPr lang="da-DK" sz="32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ea typeface="+mn-ea"/>
                <a:cs typeface="Times New Roman" panose="02020603050405020304" pitchFamily="18" charset="0"/>
              </a:rPr>
              <a:t>ImageCollection.reduce</a:t>
            </a:r>
            <a:br>
              <a:rPr lang="en-US" sz="2800" dirty="0">
                <a:latin typeface="Times New Roman" panose="02020603050405020304" pitchFamily="18" charset="0"/>
                <a:ea typeface="+mn-ea"/>
                <a:cs typeface="Times New Roman" panose="02020603050405020304" pitchFamily="18" charset="0"/>
              </a:rPr>
            </a:br>
            <a:endParaRPr lang="en-US" sz="2800" dirty="0"/>
          </a:p>
        </p:txBody>
      </p:sp>
      <p:sp>
        <p:nvSpPr>
          <p:cNvPr id="5" name="Rectangle 4"/>
          <p:cNvSpPr/>
          <p:nvPr/>
        </p:nvSpPr>
        <p:spPr>
          <a:xfrm>
            <a:off x="426204" y="1200297"/>
            <a:ext cx="7696200" cy="2148602"/>
          </a:xfrm>
          <a:prstGeom prst="rect">
            <a:avLst/>
          </a:prstGeom>
        </p:spPr>
        <p:txBody>
          <a:bodyPr wrap="square">
            <a:spAutoFit/>
          </a:bodyPr>
          <a:lstStyle/>
          <a:p>
            <a:pPr algn="just">
              <a:lnSpc>
                <a:spcPct val="107000"/>
              </a:lnSpc>
              <a:spcAft>
                <a:spcPts val="800"/>
              </a:spcAft>
              <a:tabLst>
                <a:tab pos="151447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To reduce an Image, use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image.reduce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151447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Reducing an image functions in an analogous way to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imageCollection.reduce</a:t>
            </a:r>
            <a:r>
              <a:rPr lang="en-US" sz="2000" dirty="0">
                <a:latin typeface="Times New Roman" panose="02020603050405020304" pitchFamily="18" charset="0"/>
                <a:ea typeface="Calibri" panose="020F0502020204030204" pitchFamily="34" charset="0"/>
                <a:cs typeface="Times New Roman" panose="02020603050405020304" pitchFamily="18" charset="0"/>
              </a:rPr>
              <a:t>(), except the bands of the image are input to the reducer rather than the images in the collection. The output is also an image with number of bands equal to number of reducer outputs. For example: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14584" t="16944" r="15224"/>
          <a:stretch/>
        </p:blipFill>
        <p:spPr bwMode="auto">
          <a:xfrm>
            <a:off x="4966884" y="2591916"/>
            <a:ext cx="4171950" cy="2661285"/>
          </a:xfrm>
          <a:prstGeom prst="rect">
            <a:avLst/>
          </a:prstGeom>
          <a:ln>
            <a:noFill/>
          </a:ln>
          <a:extLst>
            <a:ext uri="{53640926-AAD7-44D8-BBD7-CCE9431645EC}">
              <a14:shadowObscured xmlns:a14="http://schemas.microsoft.com/office/drawing/2010/main"/>
            </a:ext>
          </a:extLst>
        </p:spPr>
      </p:pic>
      <p:sp>
        <p:nvSpPr>
          <p:cNvPr id="7" name="Rectangle 2"/>
          <p:cNvSpPr>
            <a:spLocks noChangeArrowheads="1"/>
          </p:cNvSpPr>
          <p:nvPr/>
        </p:nvSpPr>
        <p:spPr bwMode="auto">
          <a:xfrm>
            <a:off x="304800" y="3230060"/>
            <a:ext cx="54347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var collection = </a:t>
            </a:r>
            <a:r>
              <a:rPr kumimoji="0" lang="en-US" altLang="en-US"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ee.ImageCollection</a:t>
            </a: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('LANDSAT/LC08/C02/T1_TOA')</a:t>
            </a:r>
            <a:b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b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.filter(</a:t>
            </a:r>
            <a:r>
              <a:rPr kumimoji="0" lang="en-US" altLang="en-US"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ee.Filter.eq</a:t>
            </a: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('WRS_PATH', 44))</a:t>
            </a:r>
            <a:b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b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.filter(</a:t>
            </a:r>
            <a:r>
              <a:rPr kumimoji="0" lang="en-US" altLang="en-US"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ee.Filter.eq</a:t>
            </a: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('WRS_ROW', 34))</a:t>
            </a:r>
            <a:b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b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filterDate</a:t>
            </a:r>
            <a:r>
              <a:rPr kumimoji="0" lang="en-US" altLang="en-US"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('2014-01-01', '2015-01-01'); </a:t>
            </a:r>
          </a:p>
        </p:txBody>
      </p:sp>
      <p:sp>
        <p:nvSpPr>
          <p:cNvPr id="8" name="Rectangle 3"/>
          <p:cNvSpPr>
            <a:spLocks noChangeArrowheads="1"/>
          </p:cNvSpPr>
          <p:nvPr/>
        </p:nvSpPr>
        <p:spPr bwMode="auto">
          <a:xfrm>
            <a:off x="426204" y="5253201"/>
            <a:ext cx="666039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Reduce the collection with a median reducer.</a:t>
            </a:r>
            <a:b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var median = </a:t>
            </a:r>
            <a:r>
              <a:rPr kumimoji="0" lang="en-US" altLang="en-US" sz="20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collection.reduce</a:t>
            </a:r>
            <a: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r>
              <a:rPr kumimoji="0" lang="en-US" altLang="en-US" sz="20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ee.Reducer.median</a:t>
            </a:r>
            <a: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p>
        </p:txBody>
      </p:sp>
      <p:sp>
        <p:nvSpPr>
          <p:cNvPr id="9" name="Up Arrow 8"/>
          <p:cNvSpPr/>
          <p:nvPr/>
        </p:nvSpPr>
        <p:spPr>
          <a:xfrm>
            <a:off x="4323382" y="5836466"/>
            <a:ext cx="1052916" cy="98924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3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3673098" cy="762000"/>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2800" dirty="0">
                <a:latin typeface="Times New Roman" panose="02020603050405020304" pitchFamily="18" charset="0"/>
                <a:cs typeface="Times New Roman" panose="02020603050405020304" pitchFamily="18" charset="0"/>
              </a:rPr>
              <a:t>Map.addLayer</a:t>
            </a:r>
            <a:endParaRPr lang="en-US" sz="2800" dirty="0"/>
          </a:p>
        </p:txBody>
      </p:sp>
      <p:sp>
        <p:nvSpPr>
          <p:cNvPr id="4" name="Rectangle 3"/>
          <p:cNvSpPr/>
          <p:nvPr/>
        </p:nvSpPr>
        <p:spPr>
          <a:xfrm>
            <a:off x="838200" y="1905000"/>
            <a:ext cx="6919993" cy="132343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You can illustrates  an image using Map.addLayer(). If you add a layer to the map without any additional parameters, by default the Code Editor assigns the first three bands to red, green and blue, respectively. </a:t>
            </a:r>
          </a:p>
        </p:txBody>
      </p:sp>
      <p:sp>
        <p:nvSpPr>
          <p:cNvPr id="5" name="Rectangle 4"/>
          <p:cNvSpPr/>
          <p:nvPr/>
        </p:nvSpPr>
        <p:spPr>
          <a:xfrm>
            <a:off x="3011837" y="3202608"/>
            <a:ext cx="4572000" cy="1754326"/>
          </a:xfrm>
          <a:prstGeom prst="rect">
            <a:avLst/>
          </a:prstGeom>
        </p:spPr>
        <p:txBody>
          <a:bodyPr>
            <a:spAutoFit/>
          </a:bodyPr>
          <a:lstStyle/>
          <a:p>
            <a:pPr lvl="0" eaLnBrk="0" hangingPunct="0"/>
            <a:r>
              <a:rPr lang="en-US" altLang="en-US" b="1" dirty="0">
                <a:solidFill>
                  <a:srgbClr val="C00000"/>
                </a:solidFill>
                <a:latin typeface="Times New Roman" panose="02020603050405020304" pitchFamily="18" charset="0"/>
                <a:cs typeface="Times New Roman" panose="02020603050405020304" pitchFamily="18" charset="0"/>
              </a:rPr>
              <a:t>var collection = </a:t>
            </a:r>
            <a:r>
              <a:rPr lang="en-US" altLang="en-US" b="1" dirty="0" err="1">
                <a:solidFill>
                  <a:srgbClr val="C00000"/>
                </a:solidFill>
                <a:latin typeface="Times New Roman" panose="02020603050405020304" pitchFamily="18" charset="0"/>
                <a:cs typeface="Times New Roman" panose="02020603050405020304" pitchFamily="18" charset="0"/>
              </a:rPr>
              <a:t>ee.ImageCollection</a:t>
            </a:r>
            <a:r>
              <a:rPr lang="en-US" altLang="en-US" b="1" dirty="0">
                <a:solidFill>
                  <a:srgbClr val="C00000"/>
                </a:solidFill>
                <a:latin typeface="Times New Roman" panose="02020603050405020304" pitchFamily="18" charset="0"/>
                <a:cs typeface="Times New Roman" panose="02020603050405020304" pitchFamily="18" charset="0"/>
              </a:rPr>
              <a:t>('LANDSAT/LC08/C02/T1_TOA')</a:t>
            </a:r>
            <a:br>
              <a:rPr lang="en-US" altLang="en-US" b="1" dirty="0">
                <a:solidFill>
                  <a:srgbClr val="C00000"/>
                </a:solidFill>
                <a:latin typeface="Times New Roman" panose="02020603050405020304" pitchFamily="18" charset="0"/>
                <a:cs typeface="Times New Roman" panose="02020603050405020304" pitchFamily="18" charset="0"/>
              </a:rPr>
            </a:br>
            <a:r>
              <a:rPr lang="en-US" altLang="en-US" b="1" dirty="0">
                <a:solidFill>
                  <a:srgbClr val="C00000"/>
                </a:solidFill>
                <a:latin typeface="Times New Roman" panose="02020603050405020304" pitchFamily="18" charset="0"/>
                <a:cs typeface="Times New Roman" panose="02020603050405020304" pitchFamily="18" charset="0"/>
              </a:rPr>
              <a:t>    .filter(</a:t>
            </a:r>
            <a:r>
              <a:rPr lang="en-US" altLang="en-US" b="1" dirty="0" err="1">
                <a:solidFill>
                  <a:srgbClr val="C00000"/>
                </a:solidFill>
                <a:latin typeface="Times New Roman" panose="02020603050405020304" pitchFamily="18" charset="0"/>
                <a:cs typeface="Times New Roman" panose="02020603050405020304" pitchFamily="18" charset="0"/>
              </a:rPr>
              <a:t>ee.Filter.eq</a:t>
            </a:r>
            <a:r>
              <a:rPr lang="en-US" altLang="en-US" b="1" dirty="0">
                <a:solidFill>
                  <a:srgbClr val="C00000"/>
                </a:solidFill>
                <a:latin typeface="Times New Roman" panose="02020603050405020304" pitchFamily="18" charset="0"/>
                <a:cs typeface="Times New Roman" panose="02020603050405020304" pitchFamily="18" charset="0"/>
              </a:rPr>
              <a:t>('WRS_PATH', 44))</a:t>
            </a:r>
            <a:br>
              <a:rPr lang="en-US" altLang="en-US" b="1" dirty="0">
                <a:solidFill>
                  <a:srgbClr val="C00000"/>
                </a:solidFill>
                <a:latin typeface="Times New Roman" panose="02020603050405020304" pitchFamily="18" charset="0"/>
                <a:cs typeface="Times New Roman" panose="02020603050405020304" pitchFamily="18" charset="0"/>
              </a:rPr>
            </a:br>
            <a:r>
              <a:rPr lang="en-US" altLang="en-US" b="1" dirty="0">
                <a:solidFill>
                  <a:srgbClr val="C00000"/>
                </a:solidFill>
                <a:latin typeface="Times New Roman" panose="02020603050405020304" pitchFamily="18" charset="0"/>
                <a:cs typeface="Times New Roman" panose="02020603050405020304" pitchFamily="18" charset="0"/>
              </a:rPr>
              <a:t>    .filter(</a:t>
            </a:r>
            <a:r>
              <a:rPr lang="en-US" altLang="en-US" b="1" dirty="0" err="1">
                <a:solidFill>
                  <a:srgbClr val="C00000"/>
                </a:solidFill>
                <a:latin typeface="Times New Roman" panose="02020603050405020304" pitchFamily="18" charset="0"/>
                <a:cs typeface="Times New Roman" panose="02020603050405020304" pitchFamily="18" charset="0"/>
              </a:rPr>
              <a:t>ee.Filter.eq</a:t>
            </a:r>
            <a:r>
              <a:rPr lang="en-US" altLang="en-US" b="1" dirty="0">
                <a:solidFill>
                  <a:srgbClr val="C00000"/>
                </a:solidFill>
                <a:latin typeface="Times New Roman" panose="02020603050405020304" pitchFamily="18" charset="0"/>
                <a:cs typeface="Times New Roman" panose="02020603050405020304" pitchFamily="18" charset="0"/>
              </a:rPr>
              <a:t>('WRS_ROW', 34))</a:t>
            </a:r>
            <a:br>
              <a:rPr lang="en-US" altLang="en-US" b="1" dirty="0">
                <a:solidFill>
                  <a:srgbClr val="C00000"/>
                </a:solidFill>
                <a:latin typeface="Times New Roman" panose="02020603050405020304" pitchFamily="18" charset="0"/>
                <a:cs typeface="Times New Roman" panose="02020603050405020304" pitchFamily="18" charset="0"/>
              </a:rPr>
            </a:b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filterDate</a:t>
            </a:r>
            <a:r>
              <a:rPr lang="en-US" altLang="en-US" b="1" dirty="0">
                <a:solidFill>
                  <a:srgbClr val="C00000"/>
                </a:solidFill>
                <a:latin typeface="Times New Roman" panose="02020603050405020304" pitchFamily="18" charset="0"/>
                <a:cs typeface="Times New Roman" panose="02020603050405020304" pitchFamily="18" charset="0"/>
              </a:rPr>
              <a:t>('2014-01-01', '2015-01-01'); </a:t>
            </a:r>
          </a:p>
        </p:txBody>
      </p:sp>
      <p:sp>
        <p:nvSpPr>
          <p:cNvPr id="6" name="Rectangle 5"/>
          <p:cNvSpPr/>
          <p:nvPr/>
        </p:nvSpPr>
        <p:spPr>
          <a:xfrm>
            <a:off x="3004088" y="4956934"/>
            <a:ext cx="7162800" cy="369332"/>
          </a:xfrm>
          <a:prstGeom prst="rect">
            <a:avLst/>
          </a:prstGeom>
        </p:spPr>
        <p:txBody>
          <a:bodyPr wrap="square">
            <a:spAutoFit/>
          </a:bodyPr>
          <a:lstStyle/>
          <a:p>
            <a:r>
              <a:rPr lang="en-US" altLang="en-US" b="1" dirty="0">
                <a:solidFill>
                  <a:srgbClr val="C00000"/>
                </a:solidFill>
                <a:latin typeface="Times New Roman" panose="02020603050405020304" pitchFamily="18" charset="0"/>
                <a:cs typeface="Times New Roman" panose="02020603050405020304" pitchFamily="18" charset="0"/>
              </a:rPr>
              <a:t>var median = </a:t>
            </a:r>
            <a:r>
              <a:rPr lang="en-US" altLang="en-US" b="1" dirty="0" err="1">
                <a:solidFill>
                  <a:srgbClr val="C00000"/>
                </a:solidFill>
                <a:latin typeface="Times New Roman" panose="02020603050405020304" pitchFamily="18" charset="0"/>
                <a:cs typeface="Times New Roman" panose="02020603050405020304" pitchFamily="18" charset="0"/>
              </a:rPr>
              <a:t>collection.reduce</a:t>
            </a:r>
            <a:r>
              <a:rPr lang="en-US" altLang="en-US" b="1" dirty="0">
                <a:solidFill>
                  <a:srgbClr val="C00000"/>
                </a:solidFill>
                <a:latin typeface="Times New Roman" panose="02020603050405020304" pitchFamily="18" charset="0"/>
                <a:cs typeface="Times New Roman" panose="02020603050405020304" pitchFamily="18" charset="0"/>
              </a:rPr>
              <a:t>(</a:t>
            </a:r>
            <a:r>
              <a:rPr lang="en-US" altLang="en-US" b="1" dirty="0" err="1">
                <a:solidFill>
                  <a:srgbClr val="C00000"/>
                </a:solidFill>
                <a:latin typeface="Times New Roman" panose="02020603050405020304" pitchFamily="18" charset="0"/>
                <a:cs typeface="Times New Roman" panose="02020603050405020304" pitchFamily="18" charset="0"/>
              </a:rPr>
              <a:t>ee.Reducer.median</a:t>
            </a:r>
            <a:r>
              <a:rPr lang="en-US" altLang="en-US" b="1" dirty="0">
                <a:solidFill>
                  <a:srgbClr val="C00000"/>
                </a:solidFill>
                <a:latin typeface="Times New Roman" panose="02020603050405020304" pitchFamily="18" charset="0"/>
                <a:cs typeface="Times New Roman" panose="02020603050405020304" pitchFamily="18" charset="0"/>
              </a:rPr>
              <a:t>()); </a:t>
            </a:r>
            <a:endParaRPr lang="en-US" dirty="0"/>
          </a:p>
        </p:txBody>
      </p:sp>
      <p:sp>
        <p:nvSpPr>
          <p:cNvPr id="7" name="Rectangle 1"/>
          <p:cNvSpPr>
            <a:spLocks noChangeArrowheads="1"/>
          </p:cNvSpPr>
          <p:nvPr/>
        </p:nvSpPr>
        <p:spPr bwMode="auto">
          <a:xfrm>
            <a:off x="3657600" y="5623411"/>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Map.addLayer(median); </a:t>
            </a:r>
          </a:p>
        </p:txBody>
      </p:sp>
      <p:sp>
        <p:nvSpPr>
          <p:cNvPr id="8" name="Right Arrow 7"/>
          <p:cNvSpPr/>
          <p:nvPr/>
        </p:nvSpPr>
        <p:spPr>
          <a:xfrm>
            <a:off x="2057400" y="5400189"/>
            <a:ext cx="1447800" cy="7697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47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da-DK" sz="3200" b="1" dirty="0">
                <a:solidFill>
                  <a:srgbClr val="C00000"/>
                </a:solidFill>
                <a:latin typeface="Times New Roman" panose="02020603050405020304" pitchFamily="18" charset="0"/>
                <a:cs typeface="Times New Roman" panose="02020603050405020304" pitchFamily="18" charset="0"/>
              </a:rPr>
              <a:t> In tutorial sessions: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58900" y="1600200"/>
            <a:ext cx="7404100" cy="3370666"/>
          </a:xfrm>
          <a:prstGeom prst="rect">
            <a:avLst/>
          </a:prstGeom>
        </p:spPr>
        <p:txBody>
          <a:bodyPr wrap="square">
            <a:spAutoFit/>
          </a:bodyPr>
          <a:lstStyle/>
          <a:p>
            <a:pPr lvl="0">
              <a:lnSpc>
                <a:spcPct val="107000"/>
              </a:lnSpc>
              <a:spcAft>
                <a:spcPts val="0"/>
              </a:spcAft>
            </a:pPr>
            <a:r>
              <a:rPr lang="en-US" sz="2000" b="1" dirty="0">
                <a:latin typeface="Times New Roman" panose="02020603050405020304" pitchFamily="18" charset="0"/>
                <a:ea typeface="Calibri" panose="020F0502020204030204" pitchFamily="34" charset="0"/>
                <a:cs typeface="Arial" panose="020B0604020202020204" pitchFamily="34" charset="0"/>
              </a:rPr>
              <a:t>First session</a:t>
            </a:r>
            <a:endParaRPr lang="fa-IR" sz="2000" b="1" dirty="0">
              <a:latin typeface="Times New Roman" panose="02020603050405020304" pitchFamily="18" charset="0"/>
              <a:ea typeface="Calibri" panose="020F0502020204030204" pitchFamily="34" charset="0"/>
              <a:cs typeface="Arial" panose="020B0604020202020204" pitchFamily="34" charset="0"/>
            </a:endParaRPr>
          </a:p>
          <a:p>
            <a:pPr lvl="0">
              <a:lnSpc>
                <a:spcPct val="107000"/>
              </a:lnSpc>
              <a:spcAft>
                <a:spcPts val="0"/>
              </a:spcAft>
            </a:pPr>
            <a:endParaRPr lang="fa-IR" dirty="0">
              <a:latin typeface="Times New Roman" panose="02020603050405020304" pitchFamily="18" charset="0"/>
              <a:ea typeface="Calibri" panose="020F0502020204030204" pitchFamily="34" charset="0"/>
              <a:cs typeface="Arial" panose="020B0604020202020204" pitchFamily="34" charset="0"/>
            </a:endParaRPr>
          </a:p>
          <a:p>
            <a:pPr lvl="0">
              <a:lnSpc>
                <a:spcPct val="107000"/>
              </a:lnSpc>
              <a:spcAft>
                <a:spcPts val="0"/>
              </a:spcAf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How to sign up and register</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Getting to know the different parts of the code editor environment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Getting to know the data repository section (Data catalog)</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Calling image of vector (shape file)</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Finding data in the data list (system catalog)</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Calling images to the Google Earth Engine system</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Getting familiar with basic algorithms and applying various filters on images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79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650" y="1905000"/>
            <a:ext cx="8547100" cy="2302425"/>
          </a:xfrm>
          <a:prstGeom prst="rect">
            <a:avLst/>
          </a:prstGeom>
        </p:spPr>
        <p:txBody>
          <a:bodyPr wrap="square">
            <a:spAutoFit/>
          </a:bodyPr>
          <a:lstStyle/>
          <a:p>
            <a:pPr fontAlgn="auto">
              <a:lnSpc>
                <a:spcPct val="107000"/>
              </a:lnSpc>
              <a:spcBef>
                <a:spcPts val="0"/>
              </a:spcBef>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Second session</a:t>
            </a:r>
            <a:r>
              <a:rPr lang="fa-IR" sz="2000" b="1" dirty="0">
                <a:latin typeface="Times New Roman" panose="02020603050405020304" pitchFamily="18" charset="0"/>
                <a:ea typeface="Calibri" panose="020F0502020204030204" pitchFamily="34" charset="0"/>
                <a:cs typeface="Arial" panose="020B0604020202020204" pitchFamily="34" charset="0"/>
              </a:rPr>
              <a:t> : </a:t>
            </a:r>
            <a:r>
              <a:rPr lang="en-US" sz="2000" b="1" dirty="0">
                <a:solidFill>
                  <a:prstClr val="black"/>
                </a:solidFill>
                <a:latin typeface="Times New Roman" panose="02020603050405020304" pitchFamily="18" charset="0"/>
                <a:ea typeface="Calibri" panose="020F0502020204030204" pitchFamily="34" charset="0"/>
                <a:cs typeface="Arial" panose="020B0604020202020204" pitchFamily="34" charset="0"/>
              </a:rPr>
              <a:t>Climate</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fontAlgn="auto">
              <a:lnSpc>
                <a:spcPct val="107000"/>
              </a:lnSpc>
              <a:spcBef>
                <a:spcPts val="0"/>
              </a:spcBef>
              <a:spcAft>
                <a:spcPts val="0"/>
              </a:spcAft>
              <a:buFont typeface="Calibri" panose="020F0502020204030204" pitchFamily="34" charset="0"/>
              <a:buChar char="-"/>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Introducing climate data</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fontAlgn="auto">
              <a:lnSpc>
                <a:spcPct val="107000"/>
              </a:lnSpc>
              <a:spcBef>
                <a:spcPts val="0"/>
              </a:spcBef>
              <a:spcAft>
                <a:spcPts val="0"/>
              </a:spcAft>
              <a:buFont typeface="Calibri" panose="020F0502020204030204" pitchFamily="34" charset="0"/>
              <a:buChar char="-"/>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Preparation of spatial map and time series of precipitation using different climate data such as CHRIPS and...</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fontAlgn="auto">
              <a:lnSpc>
                <a:spcPct val="107000"/>
              </a:lnSpc>
              <a:spcBef>
                <a:spcPts val="0"/>
              </a:spcBef>
              <a:spcAft>
                <a:spcPts val="0"/>
              </a:spcAft>
              <a:buFont typeface="Calibri" panose="020F0502020204030204" pitchFamily="34" charset="0"/>
              <a:buChar char="-"/>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Production of snow cover map and other parameters related to snow</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fontAlgn="auto">
              <a:lnSpc>
                <a:spcPct val="107000"/>
              </a:lnSpc>
              <a:spcBef>
                <a:spcPts val="0"/>
              </a:spcBef>
              <a:spcAft>
                <a:spcPts val="0"/>
              </a:spcAft>
              <a:buFont typeface="Calibri" panose="020F0502020204030204" pitchFamily="34" charset="0"/>
              <a:buChar char="-"/>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Preparation of map and time series of land surface temperature (LST)</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fontAlgn="auto">
              <a:lnSpc>
                <a:spcPct val="107000"/>
              </a:lnSpc>
              <a:spcBef>
                <a:spcPts val="0"/>
              </a:spcBef>
              <a:spcAft>
                <a:spcPts val="800"/>
              </a:spcAft>
              <a:buFont typeface="Calibri" panose="020F0502020204030204" pitchFamily="34" charset="0"/>
              <a:buChar char="-"/>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Spatial and temporal monitoring of soil moisture</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6" name="Title 1"/>
          <p:cNvSpPr txBox="1">
            <a:spLocks/>
          </p:cNvSpPr>
          <p:nvPr/>
        </p:nvSpPr>
        <p:spPr bwMode="auto">
          <a:xfrm>
            <a:off x="37465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a-DK" sz="3200" b="1" dirty="0">
                <a:solidFill>
                  <a:srgbClr val="C00000"/>
                </a:solidFill>
                <a:latin typeface="Times New Roman" panose="02020603050405020304" pitchFamily="18" charset="0"/>
                <a:cs typeface="Times New Roman" panose="02020603050405020304" pitchFamily="18" charset="0"/>
              </a:rPr>
              <a:t> In tutorial sessions:</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5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464212"/>
            <a:ext cx="8051800" cy="1907317"/>
          </a:xfrm>
          <a:prstGeom prst="rect">
            <a:avLst/>
          </a:prstGeom>
        </p:spPr>
        <p:txBody>
          <a:bodyPr wrap="square">
            <a:spAutoFit/>
          </a:bodyPr>
          <a:lstStyle/>
          <a:p>
            <a:pPr marL="457200">
              <a:lnSpc>
                <a:spcPct val="107000"/>
              </a:lnSpc>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Third session: Climatic hazards</a:t>
            </a:r>
          </a:p>
          <a:p>
            <a:pPr marL="457200">
              <a:lnSpc>
                <a:spcPct val="107000"/>
              </a:lnSpc>
              <a:spcAft>
                <a:spcPts val="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Identifying and time and spatial monitoring of drought with VCI and TCI indices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Spatial and temporal monitoring of dust changes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Identification of flooded zones </a:t>
            </a:r>
          </a:p>
          <a:p>
            <a:pPr marL="342900" lvl="0" indent="-342900">
              <a:lnSpc>
                <a:spcPct val="107000"/>
              </a:lnSpc>
              <a:spcAft>
                <a:spcPts val="800"/>
              </a:spcAft>
              <a:buFont typeface="Calibri" panose="020F0502020204030204" pitchFamily="34" charset="0"/>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923441" y="3401005"/>
            <a:ext cx="6718300" cy="685059"/>
          </a:xfrm>
          <a:prstGeom prst="rect">
            <a:avLst/>
          </a:prstGeom>
        </p:spPr>
        <p:txBody>
          <a:bodyPr wrap="square">
            <a:spAutoFit/>
          </a:bodyPr>
          <a:lstStyle/>
          <a:p>
            <a:pPr marL="457200">
              <a:lnSpc>
                <a:spcPct val="107000"/>
              </a:lnSpc>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Fourth Session: Environmental</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Air pollution</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091858" y="4572000"/>
            <a:ext cx="7696884" cy="787652"/>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Fifth Session: Applications of Google Earth Engine in the agricultural sector</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dirty="0">
                <a:latin typeface="Times New Roman" panose="02020603050405020304" pitchFamily="18" charset="0"/>
                <a:ea typeface="Calibri" panose="020F0502020204030204" pitchFamily="34" charset="0"/>
                <a:cs typeface="Arial" panose="020B0604020202020204" pitchFamily="34" charset="0"/>
              </a:rPr>
              <a:t>Calculation of various plant indices such as EVI, NDVI</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bwMode="auto">
          <a:xfrm>
            <a:off x="37465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a-DK" sz="3200" b="1" dirty="0">
                <a:solidFill>
                  <a:srgbClr val="C00000"/>
                </a:solidFill>
                <a:latin typeface="Times New Roman" panose="02020603050405020304" pitchFamily="18" charset="0"/>
                <a:cs typeface="Times New Roman" panose="02020603050405020304" pitchFamily="18" charset="0"/>
              </a:rPr>
              <a:t> In tutorial sessions:</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1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1819" y="228600"/>
            <a:ext cx="4114800" cy="68580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32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What is GEE?</a:t>
            </a:r>
            <a:endParaRPr kumimoji="0" lang="en-GB" sz="32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1927433" y="1342691"/>
            <a:ext cx="6248400" cy="369332"/>
          </a:xfrm>
          <a:prstGeom prst="rect">
            <a:avLst/>
          </a:prstGeom>
        </p:spPr>
        <p:txBody>
          <a:bodyPr wrap="square">
            <a:spAutoFit/>
          </a:bodyPr>
          <a:lstStyle/>
          <a:p>
            <a:pPr marL="285750" indent="-285750">
              <a:buClr>
                <a:srgbClr val="C00000"/>
              </a:buClr>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Cloud-based platform for geospatial analysis.</a:t>
            </a:r>
          </a:p>
        </p:txBody>
      </p:sp>
      <p:sp>
        <p:nvSpPr>
          <p:cNvPr id="6" name="Rectangle 5"/>
          <p:cNvSpPr/>
          <p:nvPr/>
        </p:nvSpPr>
        <p:spPr>
          <a:xfrm>
            <a:off x="1957162" y="1928336"/>
            <a:ext cx="4369530" cy="369332"/>
          </a:xfrm>
          <a:prstGeom prst="rect">
            <a:avLst/>
          </a:prstGeom>
        </p:spPr>
        <p:txBody>
          <a:bodyPr wrap="none">
            <a:spAutoFit/>
          </a:bodyPr>
          <a:lstStyle/>
          <a:p>
            <a:pPr marL="285750" indent="-285750">
              <a:buClr>
                <a:srgbClr val="C00000"/>
              </a:buClr>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Access over 40 years of satellite imagery. </a:t>
            </a:r>
          </a:p>
        </p:txBody>
      </p:sp>
      <p:sp>
        <p:nvSpPr>
          <p:cNvPr id="7" name="Rectangle 6"/>
          <p:cNvSpPr/>
          <p:nvPr/>
        </p:nvSpPr>
        <p:spPr>
          <a:xfrm>
            <a:off x="1927433" y="2586988"/>
            <a:ext cx="6629400" cy="369332"/>
          </a:xfrm>
          <a:prstGeom prst="rect">
            <a:avLst/>
          </a:prstGeom>
        </p:spPr>
        <p:txBody>
          <a:bodyPr wrap="square">
            <a:spAutoFit/>
          </a:bodyPr>
          <a:lstStyle/>
          <a:p>
            <a:pPr marL="342900" indent="-342900">
              <a:buClr>
                <a:srgbClr val="C00000"/>
              </a:buClr>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Upload own data sets to integrate with publicly available data.</a:t>
            </a:r>
          </a:p>
        </p:txBody>
      </p:sp>
      <p:sp>
        <p:nvSpPr>
          <p:cNvPr id="8" name="Rectangle 7"/>
          <p:cNvSpPr/>
          <p:nvPr/>
        </p:nvSpPr>
        <p:spPr>
          <a:xfrm>
            <a:off x="1927433" y="3245640"/>
            <a:ext cx="4576894" cy="369332"/>
          </a:xfrm>
          <a:prstGeom prst="rect">
            <a:avLst/>
          </a:prstGeom>
        </p:spPr>
        <p:txBody>
          <a:bodyPr wrap="none">
            <a:spAutoFit/>
          </a:bodyPr>
          <a:lstStyle/>
          <a:p>
            <a:pPr marL="285750" indent="-285750">
              <a:buClr>
                <a:srgbClr val="C00000"/>
              </a:buClr>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Apply range of common algorithms to data. </a:t>
            </a:r>
          </a:p>
        </p:txBody>
      </p:sp>
      <p:sp>
        <p:nvSpPr>
          <p:cNvPr id="9" name="Rectangle 8"/>
          <p:cNvSpPr/>
          <p:nvPr/>
        </p:nvSpPr>
        <p:spPr>
          <a:xfrm>
            <a:off x="1950041" y="3904292"/>
            <a:ext cx="4442242" cy="369332"/>
          </a:xfrm>
          <a:prstGeom prst="rect">
            <a:avLst/>
          </a:prstGeom>
        </p:spPr>
        <p:txBody>
          <a:bodyPr wrap="none">
            <a:spAutoFit/>
          </a:bodyPr>
          <a:lstStyle/>
          <a:p>
            <a:pPr marL="285750" indent="-285750">
              <a:buClr>
                <a:srgbClr val="C00000"/>
              </a:buClr>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Export images, tables, charts, map outputs.</a:t>
            </a:r>
            <a:endParaRPr lang="da-DK"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74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14400"/>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sz="2400" b="1" dirty="0">
                <a:latin typeface="Times New Roman" panose="02020603050405020304" pitchFamily="18" charset="0"/>
                <a:cs typeface="Times New Roman" panose="02020603050405020304" pitchFamily="18" charset="0"/>
              </a:rPr>
              <a:t> The differences between Google Earth, Google Earth Engine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05000"/>
            <a:ext cx="4360191" cy="48706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810" y="1905000"/>
            <a:ext cx="4343400" cy="4857750"/>
          </a:xfrm>
          <a:prstGeom prst="rect">
            <a:avLst/>
          </a:prstGeom>
        </p:spPr>
      </p:pic>
    </p:spTree>
    <p:extLst>
      <p:ext uri="{BB962C8B-B14F-4D97-AF65-F5344CB8AC3E}">
        <p14:creationId xmlns:p14="http://schemas.microsoft.com/office/powerpoint/2010/main" val="364712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7200" y="3048000"/>
            <a:ext cx="4724400" cy="646331"/>
          </a:xfrm>
          <a:prstGeom prst="rect">
            <a:avLst/>
          </a:prstGeom>
        </p:spPr>
        <p:txBody>
          <a:bodyPr wrap="square">
            <a:spAutoFit/>
          </a:bodyPr>
          <a:lstStyle/>
          <a:p>
            <a:pPr marL="514350" indent="-514350" algn="jus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Spending much cost and time  for collecting data and information.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1"/>
          </a:xfrm>
          <a:prstGeom prst="rect">
            <a:avLst/>
          </a:prstGeom>
        </p:spPr>
      </p:pic>
      <p:sp>
        <p:nvSpPr>
          <p:cNvPr id="10" name="Rectangle 9"/>
          <p:cNvSpPr/>
          <p:nvPr/>
        </p:nvSpPr>
        <p:spPr>
          <a:xfrm>
            <a:off x="435243" y="877669"/>
            <a:ext cx="4068857" cy="646331"/>
          </a:xfrm>
          <a:prstGeom prst="rect">
            <a:avLst/>
          </a:prstGeom>
        </p:spPr>
        <p:txBody>
          <a:bodyPr wrap="square">
            <a:spAutoFit/>
          </a:bodyPr>
          <a:lstStyle/>
          <a:p>
            <a:pPr marL="285750" indent="-285750" algn="just">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Spending much cost and time  for collecting data and processing.</a:t>
            </a:r>
          </a:p>
        </p:txBody>
      </p:sp>
      <p:sp>
        <p:nvSpPr>
          <p:cNvPr id="11" name="Rectangle 10"/>
          <p:cNvSpPr/>
          <p:nvPr/>
        </p:nvSpPr>
        <p:spPr>
          <a:xfrm>
            <a:off x="457197" y="1621303"/>
            <a:ext cx="3974165" cy="369332"/>
          </a:xfrm>
          <a:prstGeom prst="rect">
            <a:avLst/>
          </a:prstGeom>
        </p:spPr>
        <p:txBody>
          <a:bodyPr wrap="none">
            <a:spAutoFit/>
          </a:bodyPr>
          <a:lstStyle/>
          <a:p>
            <a:pPr marL="285750" indent="-285750">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Requires powerful processor systems.</a:t>
            </a:r>
            <a:endParaRPr lang="en-US" dirty="0"/>
          </a:p>
        </p:txBody>
      </p:sp>
      <p:sp>
        <p:nvSpPr>
          <p:cNvPr id="12" name="Rectangle 11"/>
          <p:cNvSpPr/>
          <p:nvPr/>
        </p:nvSpPr>
        <p:spPr>
          <a:xfrm>
            <a:off x="457199" y="2218184"/>
            <a:ext cx="4258962" cy="923330"/>
          </a:xfrm>
          <a:prstGeom prst="rect">
            <a:avLst/>
          </a:prstGeom>
        </p:spPr>
        <p:txBody>
          <a:bodyPr wrap="square">
            <a:spAutoFit/>
          </a:bodyPr>
          <a:lstStyle/>
          <a:p>
            <a:pPr marL="285750" indent="-285750">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need to perform preprocessing  such as radiometric and geometric corrections.</a:t>
            </a:r>
            <a:endParaRPr lang="en-US" dirty="0"/>
          </a:p>
        </p:txBody>
      </p:sp>
      <p:sp>
        <p:nvSpPr>
          <p:cNvPr id="13" name="Rectangle 12"/>
          <p:cNvSpPr/>
          <p:nvPr/>
        </p:nvSpPr>
        <p:spPr>
          <a:xfrm>
            <a:off x="335056" y="5486400"/>
            <a:ext cx="8382000" cy="590931"/>
          </a:xfrm>
          <a:prstGeom prst="rect">
            <a:avLst/>
          </a:prstGeom>
        </p:spPr>
        <p:txBody>
          <a:bodyPr wrap="square">
            <a:spAutoFit/>
          </a:bodyPr>
          <a:lstStyle/>
          <a:p>
            <a:pPr marL="342900" lvl="0" indent="-342900" algn="just" fontAlgn="auto">
              <a:lnSpc>
                <a:spcPct val="90000"/>
              </a:lnSpc>
              <a:spcBef>
                <a:spcPts val="1000"/>
              </a:spcBef>
              <a:spcAft>
                <a:spcPts val="0"/>
              </a:spcAft>
              <a:buClr>
                <a:srgbClr val="002060"/>
              </a:buClr>
              <a:buFont typeface="Wingdings" panose="05000000000000000000" pitchFamily="2" charset="2"/>
              <a:buChar char="ü"/>
            </a:pPr>
            <a:r>
              <a:rPr lang="en-US" b="1" dirty="0">
                <a:solidFill>
                  <a:srgbClr val="C00000"/>
                </a:solidFill>
                <a:latin typeface="Times New Roman" panose="02020603050405020304" pitchFamily="18" charset="0"/>
                <a:cs typeface="Times New Roman" panose="02020603050405020304" pitchFamily="18" charset="0"/>
              </a:rPr>
              <a:t>Envi software is much better than Google earth engine  in processing base spectrum analysis such as mineralogical processing.</a:t>
            </a:r>
          </a:p>
        </p:txBody>
      </p:sp>
      <p:sp>
        <p:nvSpPr>
          <p:cNvPr id="2" name="Rectangle 1"/>
          <p:cNvSpPr/>
          <p:nvPr/>
        </p:nvSpPr>
        <p:spPr>
          <a:xfrm>
            <a:off x="3026347" y="177225"/>
            <a:ext cx="2481705" cy="5232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ENVI software</a:t>
            </a:r>
            <a:endParaRPr lang="en-US" sz="2800" b="1" dirty="0"/>
          </a:p>
        </p:txBody>
      </p:sp>
    </p:spTree>
    <p:extLst>
      <p:ext uri="{BB962C8B-B14F-4D97-AF65-F5344CB8AC3E}">
        <p14:creationId xmlns:p14="http://schemas.microsoft.com/office/powerpoint/2010/main" val="201330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98940"/>
            <a:ext cx="7287572"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main components of Google Earth Engine</a:t>
            </a:r>
          </a:p>
        </p:txBody>
      </p:sp>
      <p:sp>
        <p:nvSpPr>
          <p:cNvPr id="14" name="Rectangle 13"/>
          <p:cNvSpPr/>
          <p:nvPr/>
        </p:nvSpPr>
        <p:spPr>
          <a:xfrm>
            <a:off x="152400" y="1066800"/>
            <a:ext cx="10058400" cy="369332"/>
          </a:xfrm>
          <a:prstGeom prst="rect">
            <a:avLst/>
          </a:prstGeom>
        </p:spPr>
        <p:txBody>
          <a:bodyPr wrap="square">
            <a:spAutoFit/>
          </a:bodyPr>
          <a:lstStyle/>
          <a:p>
            <a:pPr>
              <a:buClr>
                <a:srgbClr val="C00000"/>
              </a:buClr>
            </a:pPr>
            <a:r>
              <a:rPr lang="en-US" b="1" dirty="0">
                <a:solidFill>
                  <a:srgbClr val="C00000"/>
                </a:solidFill>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Dataset</a:t>
            </a:r>
            <a:r>
              <a:rPr lang="en-US" dirty="0">
                <a:latin typeface="Times New Roman" panose="02020603050405020304" pitchFamily="18" charset="0"/>
                <a:cs typeface="Times New Roman" panose="02020603050405020304" pitchFamily="18" charset="0"/>
              </a:rPr>
              <a:t>: A collection of satellite images and other data in petabyte-scale is available for free.</a:t>
            </a:r>
          </a:p>
        </p:txBody>
      </p:sp>
      <p:sp>
        <p:nvSpPr>
          <p:cNvPr id="15" name="Rectangle 14"/>
          <p:cNvSpPr/>
          <p:nvPr/>
        </p:nvSpPr>
        <p:spPr>
          <a:xfrm>
            <a:off x="150341" y="2042382"/>
            <a:ext cx="8851557" cy="646331"/>
          </a:xfrm>
          <a:prstGeom prst="rect">
            <a:avLst/>
          </a:prstGeom>
        </p:spPr>
        <p:txBody>
          <a:bodyPr wrap="square">
            <a:spAutoFit/>
          </a:bodyPr>
          <a:lstStyle/>
          <a:p>
            <a:pPr algn="just"/>
            <a:r>
              <a:rPr lang="en-US" b="1" dirty="0">
                <a:solidFill>
                  <a:srgbClr val="C00000"/>
                </a:solidFill>
                <a:latin typeface="Times New Roman" panose="02020603050405020304" pitchFamily="18" charset="0"/>
                <a:cs typeface="Times New Roman" panose="02020603050405020304" pitchFamily="18" charset="0"/>
              </a:rPr>
              <a:t>2.</a:t>
            </a:r>
            <a:r>
              <a:rPr lang="en-US" dirty="0">
                <a:solidFill>
                  <a:srgbClr val="C0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API</a:t>
            </a:r>
            <a:r>
              <a:rPr lang="en-US" dirty="0">
                <a:latin typeface="Times New Roman" panose="02020603050405020304" pitchFamily="18" charset="0"/>
                <a:cs typeface="Times New Roman" panose="02020603050405020304" pitchFamily="18" charset="0"/>
              </a:rPr>
              <a:t>: A set of communication methods defined by JavaScript and Python scripting languages for accessing and communicating between different components.</a:t>
            </a:r>
          </a:p>
        </p:txBody>
      </p:sp>
      <p:sp>
        <p:nvSpPr>
          <p:cNvPr id="16" name="Rectangle 15"/>
          <p:cNvSpPr/>
          <p:nvPr/>
        </p:nvSpPr>
        <p:spPr>
          <a:xfrm>
            <a:off x="168875" y="3065250"/>
            <a:ext cx="8839200" cy="646331"/>
          </a:xfrm>
          <a:prstGeom prst="rect">
            <a:avLst/>
          </a:prstGeom>
        </p:spPr>
        <p:txBody>
          <a:bodyPr wrap="square">
            <a:spAutoFit/>
          </a:bodyPr>
          <a:lstStyle/>
          <a:p>
            <a:pPr algn="just"/>
            <a:r>
              <a:rPr lang="en-US" b="1" dirty="0">
                <a:solidFill>
                  <a:srgbClr val="C00000"/>
                </a:solidFill>
                <a:latin typeface="Times New Roman" panose="02020603050405020304" pitchFamily="18" charset="0"/>
                <a:cs typeface="Times New Roman" panose="02020603050405020304" pitchFamily="18" charset="0"/>
              </a:rPr>
              <a:t>3.</a:t>
            </a:r>
            <a:r>
              <a:rPr lang="en-US" dirty="0">
                <a:solidFill>
                  <a:srgbClr val="C0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Code Editor: </a:t>
            </a:r>
            <a:r>
              <a:rPr lang="en-US" dirty="0">
                <a:latin typeface="Times New Roman" panose="02020603050405020304" pitchFamily="18" charset="0"/>
                <a:cs typeface="Times New Roman" panose="02020603050405020304" pitchFamily="18" charset="0"/>
              </a:rPr>
              <a:t>An online integrated development environment for complex spatial analyzes using the </a:t>
            </a:r>
            <a:r>
              <a:rPr lang="en-US" dirty="0" err="1">
                <a:latin typeface="Times New Roman" panose="02020603050405020304" pitchFamily="18" charset="0"/>
                <a:cs typeface="Times New Roman" panose="02020603050405020304" pitchFamily="18" charset="0"/>
              </a:rPr>
              <a:t>Javascript</a:t>
            </a:r>
            <a:r>
              <a:rPr lang="en-US" dirty="0">
                <a:latin typeface="Times New Roman" panose="02020603050405020304" pitchFamily="18" charset="0"/>
                <a:cs typeface="Times New Roman" panose="02020603050405020304" pitchFamily="18" charset="0"/>
              </a:rPr>
              <a:t> API.</a:t>
            </a:r>
          </a:p>
        </p:txBody>
      </p:sp>
      <p:sp>
        <p:nvSpPr>
          <p:cNvPr id="17" name="Rectangle 16"/>
          <p:cNvSpPr/>
          <p:nvPr/>
        </p:nvSpPr>
        <p:spPr>
          <a:xfrm>
            <a:off x="156519" y="4317831"/>
            <a:ext cx="8851556" cy="646331"/>
          </a:xfrm>
          <a:prstGeom prst="rect">
            <a:avLst/>
          </a:prstGeom>
        </p:spPr>
        <p:txBody>
          <a:bodyPr wrap="square">
            <a:spAutoFit/>
          </a:bodyPr>
          <a:lstStyle/>
          <a:p>
            <a:pPr algn="just" fontAlgn="auto">
              <a:spcBef>
                <a:spcPts val="0"/>
              </a:spcBef>
              <a:spcAft>
                <a:spcPts val="0"/>
              </a:spcAft>
            </a:pPr>
            <a:r>
              <a:rPr lang="en-US" b="1" dirty="0">
                <a:solidFill>
                  <a:srgbClr val="C00000"/>
                </a:solidFill>
                <a:latin typeface="Times New Roman" panose="02020603050405020304" pitchFamily="18" charset="0"/>
                <a:cs typeface="Times New Roman" panose="02020603050405020304" pitchFamily="18" charset="0"/>
              </a:rPr>
              <a:t>4.</a:t>
            </a:r>
            <a:r>
              <a:rPr lang="en-US" dirty="0">
                <a:solidFill>
                  <a:srgbClr val="C0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Computational</a:t>
            </a:r>
            <a:r>
              <a:rPr lang="en-US" b="1" dirty="0">
                <a:solidFill>
                  <a:prstClr val="black"/>
                </a:solidFill>
                <a:latin typeface="Times New Roman" panose="02020603050405020304" pitchFamily="18" charset="0"/>
                <a:cs typeface="Times New Roman" panose="02020603050405020304" pitchFamily="18" charset="0"/>
              </a:rPr>
              <a:t> power: </a:t>
            </a:r>
            <a:r>
              <a:rPr lang="en-US" dirty="0">
                <a:solidFill>
                  <a:prstClr val="black"/>
                </a:solidFill>
                <a:latin typeface="Times New Roman" panose="02020603050405020304" pitchFamily="18" charset="0"/>
                <a:cs typeface="Times New Roman" panose="02020603050405020304" pitchFamily="18" charset="0"/>
              </a:rPr>
              <a:t>Google Earth Engine computing infrastructure is optimized for parallel processing of geographic data.</a:t>
            </a:r>
          </a:p>
        </p:txBody>
      </p:sp>
    </p:spTree>
    <p:extLst>
      <p:ext uri="{BB962C8B-B14F-4D97-AF65-F5344CB8AC3E}">
        <p14:creationId xmlns:p14="http://schemas.microsoft.com/office/powerpoint/2010/main" val="29324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51"/>
          <p:cNvPicPr preferRelativeResize="0">
            <a:picLocks/>
          </p:cNvPicPr>
          <p:nvPr/>
        </p:nvPicPr>
        <p:blipFill rotWithShape="1">
          <a:blip r:embed="rId3">
            <a:alphaModFix/>
          </a:blip>
          <a:srcRect t="19680" b="25392"/>
          <a:stretch/>
        </p:blipFill>
        <p:spPr>
          <a:xfrm>
            <a:off x="643330" y="3429000"/>
            <a:ext cx="8250238" cy="1828800"/>
          </a:xfrm>
          <a:prstGeom prst="rect">
            <a:avLst/>
          </a:prstGeom>
          <a:noFill/>
          <a:ln>
            <a:noFill/>
          </a:ln>
        </p:spPr>
      </p:pic>
      <p:sp>
        <p:nvSpPr>
          <p:cNvPr id="5" name="Rectangle 4"/>
          <p:cNvSpPr/>
          <p:nvPr/>
        </p:nvSpPr>
        <p:spPr>
          <a:xfrm>
            <a:off x="75551" y="1162386"/>
            <a:ext cx="4572000" cy="1477328"/>
          </a:xfrm>
          <a:prstGeom prst="rect">
            <a:avLst/>
          </a:prstGeom>
        </p:spPr>
        <p:txBody>
          <a:bodyPr>
            <a:spAutoFit/>
          </a:bodyPr>
          <a:lstStyle/>
          <a:p>
            <a:pPr marL="640080" indent="-45720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Imagery</a:t>
            </a:r>
          </a:p>
          <a:p>
            <a:pPr marL="640080" indent="-45720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Geophysical</a:t>
            </a:r>
          </a:p>
          <a:p>
            <a:pPr marL="640080" indent="-45720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Climate &amp; Weather</a:t>
            </a:r>
          </a:p>
          <a:p>
            <a:pPr marL="640080" indent="-45720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Demographic</a:t>
            </a:r>
          </a:p>
          <a:p>
            <a:pPr marL="640080" indent="-457200">
              <a:buClr>
                <a:srgbClr val="C0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Vector Data</a:t>
            </a:r>
          </a:p>
        </p:txBody>
      </p:sp>
      <p:sp>
        <p:nvSpPr>
          <p:cNvPr id="6" name="Rectangle 5"/>
          <p:cNvSpPr/>
          <p:nvPr/>
        </p:nvSpPr>
        <p:spPr>
          <a:xfrm>
            <a:off x="1676400" y="228600"/>
            <a:ext cx="5791200" cy="52322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100" normalizeH="0" baseline="0" noProof="0" dirty="0">
                <a:ln>
                  <a:noFill/>
                </a:ln>
                <a:effectLst/>
                <a:uLnTx/>
                <a:uFillTx/>
                <a:latin typeface="Times New Roman" panose="02020603050405020304" pitchFamily="18" charset="0"/>
                <a:ea typeface="+mj-ea"/>
                <a:cs typeface="Times New Roman" panose="02020603050405020304" pitchFamily="18" charset="0"/>
              </a:rPr>
              <a:t>1. Earth Engine Public Data Catalog</a:t>
            </a:r>
            <a:endPar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3576785" y="1602705"/>
            <a:ext cx="2383328"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&gt; 200 public datasets</a:t>
            </a:r>
          </a:p>
        </p:txBody>
      </p:sp>
      <p:sp>
        <p:nvSpPr>
          <p:cNvPr id="8" name="TextBox 7"/>
          <p:cNvSpPr txBox="1"/>
          <p:nvPr/>
        </p:nvSpPr>
        <p:spPr>
          <a:xfrm>
            <a:off x="3576785" y="1073940"/>
            <a:ext cx="2971800"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&gt; 5 million images</a:t>
            </a:r>
          </a:p>
        </p:txBody>
      </p:sp>
      <p:sp>
        <p:nvSpPr>
          <p:cNvPr id="9" name="TextBox 8"/>
          <p:cNvSpPr txBox="1"/>
          <p:nvPr/>
        </p:nvSpPr>
        <p:spPr>
          <a:xfrm>
            <a:off x="5791200" y="1095919"/>
            <a:ext cx="3352800"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&gt; 4000 new images every day</a:t>
            </a:r>
          </a:p>
        </p:txBody>
      </p:sp>
      <p:sp>
        <p:nvSpPr>
          <p:cNvPr id="10" name="TextBox 9"/>
          <p:cNvSpPr txBox="1"/>
          <p:nvPr/>
        </p:nvSpPr>
        <p:spPr>
          <a:xfrm>
            <a:off x="5791200" y="1657529"/>
            <a:ext cx="3352800"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&gt; 7 petabytes of data</a:t>
            </a:r>
          </a:p>
        </p:txBody>
      </p:sp>
    </p:spTree>
    <p:extLst>
      <p:ext uri="{BB962C8B-B14F-4D97-AF65-F5344CB8AC3E}">
        <p14:creationId xmlns:p14="http://schemas.microsoft.com/office/powerpoint/2010/main" val="234101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23950" y="1910131"/>
            <a:ext cx="5031044" cy="1239188"/>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auto">
              <a:spcBef>
                <a:spcPts val="1000"/>
              </a:spcBef>
              <a:spcAft>
                <a:spcPts val="0"/>
              </a:spcAft>
            </a:pPr>
            <a:r>
              <a:rPr lang="en-US" dirty="0">
                <a:solidFill>
                  <a:prstClr val="black"/>
                </a:solidFill>
                <a:latin typeface="Times New Roman" panose="02020603050405020304" pitchFamily="18" charset="0"/>
                <a:cs typeface="Times New Roman" panose="02020603050405020304" pitchFamily="18" charset="0"/>
              </a:rPr>
              <a:t>1. Satellite data such as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Landsat, MODIS, Sentinel</a:t>
            </a:r>
          </a:p>
        </p:txBody>
      </p:sp>
      <p:sp>
        <p:nvSpPr>
          <p:cNvPr id="10" name="Rectangle 9"/>
          <p:cNvSpPr/>
          <p:nvPr/>
        </p:nvSpPr>
        <p:spPr>
          <a:xfrm>
            <a:off x="3542484" y="3352800"/>
            <a:ext cx="5012509" cy="1220968"/>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auto">
              <a:spcBef>
                <a:spcPts val="1000"/>
              </a:spcBef>
              <a:spcAft>
                <a:spcPts val="0"/>
              </a:spcAft>
            </a:pPr>
            <a:r>
              <a:rPr lang="en-US" dirty="0">
                <a:solidFill>
                  <a:prstClr val="black"/>
                </a:solidFill>
                <a:latin typeface="Times New Roman" panose="02020603050405020304" pitchFamily="18" charset="0"/>
                <a:cs typeface="Times New Roman" panose="02020603050405020304" pitchFamily="18" charset="0"/>
              </a:rPr>
              <a:t>2. Assimilation data: These data are produced by combining satellite data and ground station such as GLDAS, FLDAS, NLDS</a:t>
            </a:r>
          </a:p>
        </p:txBody>
      </p:sp>
      <p:sp>
        <p:nvSpPr>
          <p:cNvPr id="11" name="Title 1"/>
          <p:cNvSpPr txBox="1">
            <a:spLocks/>
          </p:cNvSpPr>
          <p:nvPr/>
        </p:nvSpPr>
        <p:spPr>
          <a:xfrm>
            <a:off x="2514600" y="152400"/>
            <a:ext cx="4533900" cy="76200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Data in earth engine</a:t>
            </a:r>
          </a:p>
        </p:txBody>
      </p:sp>
      <p:sp>
        <p:nvSpPr>
          <p:cNvPr id="2" name="Right Arrow 1"/>
          <p:cNvSpPr/>
          <p:nvPr/>
        </p:nvSpPr>
        <p:spPr>
          <a:xfrm>
            <a:off x="152400" y="2044419"/>
            <a:ext cx="3282435" cy="2209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1" fontAlgn="auto" hangingPunct="1">
              <a:spcBef>
                <a:spcPts val="1000"/>
              </a:spcBef>
              <a:spcAft>
                <a:spcPts val="0"/>
              </a:spcAft>
            </a:pPr>
            <a:r>
              <a:rPr lang="en-US" b="1" dirty="0">
                <a:solidFill>
                  <a:prstClr val="black"/>
                </a:solidFill>
                <a:latin typeface="Times New Roman" panose="02020603050405020304" pitchFamily="18" charset="0"/>
                <a:cs typeface="Times New Roman" panose="02020603050405020304" pitchFamily="18" charset="0"/>
              </a:rPr>
              <a:t>There are two main  categories of data in the Google Earth Engine:</a:t>
            </a:r>
          </a:p>
        </p:txBody>
      </p:sp>
    </p:spTree>
    <p:extLst>
      <p:ext uri="{BB962C8B-B14F-4D97-AF65-F5344CB8AC3E}">
        <p14:creationId xmlns:p14="http://schemas.microsoft.com/office/powerpoint/2010/main" val="21640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22373" y="234100"/>
            <a:ext cx="1499253" cy="58477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da-DK" sz="3200" b="1" dirty="0">
                <a:solidFill>
                  <a:srgbClr val="C00000"/>
                </a:solidFill>
                <a:latin typeface="Times New Roman" panose="02020603050405020304" pitchFamily="18" charset="0"/>
                <a:cs typeface="Times New Roman" panose="02020603050405020304" pitchFamily="18" charset="0"/>
              </a:rPr>
              <a:t>2. </a:t>
            </a:r>
            <a:r>
              <a:rPr lang="da-DK" sz="3200" b="1" dirty="0">
                <a:latin typeface="Times New Roman" panose="02020603050405020304" pitchFamily="18" charset="0"/>
                <a:cs typeface="Times New Roman" panose="02020603050405020304" pitchFamily="18" charset="0"/>
              </a:rPr>
              <a:t>API</a:t>
            </a:r>
            <a:endParaRPr lang="en-US" sz="32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828800" y="2277070"/>
            <a:ext cx="5867400" cy="923330"/>
          </a:xfrm>
          <a:prstGeom prst="rect">
            <a:avLst/>
          </a:prstGeom>
        </p:spPr>
        <p:txBody>
          <a:bodyPr wrap="square">
            <a:spAutoFit/>
          </a:bodyPr>
          <a:lstStyle/>
          <a:p>
            <a:pPr marL="285750" indent="-285750">
              <a:buClr>
                <a:srgbClr val="C00000"/>
              </a:buClr>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API requried to analyse data more fully</a:t>
            </a:r>
          </a:p>
          <a:p>
            <a:pPr marL="285750" indent="-285750">
              <a:buClr>
                <a:srgbClr val="C00000"/>
              </a:buClr>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Mainly uses a version of JavaScript but some Python </a:t>
            </a:r>
          </a:p>
          <a:p>
            <a:pPr marL="285750" indent="-285750">
              <a:buClr>
                <a:srgbClr val="C00000"/>
              </a:buClr>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Do not have to be a coding genius to use GEE</a:t>
            </a:r>
            <a:endParaRPr lang="da-DK"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234621136"/>
      </p:ext>
    </p:extLst>
  </p:cSld>
  <p:clrMapOvr>
    <a:masterClrMapping/>
  </p:clrMapOvr>
</p:sld>
</file>

<file path=ppt/theme/theme1.xml><?xml version="1.0" encoding="utf-8"?>
<a:theme xmlns:a="http://schemas.openxmlformats.org/drawingml/2006/main" na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3394</TotalTime>
  <Words>2265</Words>
  <Application>Microsoft Office PowerPoint</Application>
  <PresentationFormat>On-screen Show (4:3)</PresentationFormat>
  <Paragraphs>192</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Droid Sans</vt:lpstr>
      <vt:lpstr>Open Sans</vt:lpstr>
      <vt:lpstr>Times New Roman</vt:lpstr>
      <vt:lpstr>Wingdings</vt:lpstr>
      <vt:lpstr>11</vt:lpstr>
      <vt:lpstr>Google Earth Engine</vt:lpstr>
      <vt:lpstr>PowerPoint Presentation</vt:lpstr>
      <vt:lpstr>PowerPoint Presentation</vt:lpstr>
      <vt:lpstr> The differences between Google Earth, Google Earth Engine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Variables</vt:lpstr>
      <vt:lpstr>Image</vt:lpstr>
      <vt:lpstr>Image collections</vt:lpstr>
      <vt:lpstr>Improving the image view</vt:lpstr>
      <vt:lpstr>Improving the image view :  Filter by Date</vt:lpstr>
      <vt:lpstr>Map</vt:lpstr>
      <vt:lpstr>Reducers</vt:lpstr>
      <vt:lpstr> Reducing  ImageCollection.reduce </vt:lpstr>
      <vt:lpstr>Map.addLayer</vt:lpstr>
      <vt:lpstr> In tutorial sessions: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کنفرانس</dc:title>
  <dc:creator>naim</dc:creator>
  <cp:lastModifiedBy>oskouei</cp:lastModifiedBy>
  <cp:revision>92</cp:revision>
  <dcterms:created xsi:type="dcterms:W3CDTF">2014-05-01T19:41:52Z</dcterms:created>
  <dcterms:modified xsi:type="dcterms:W3CDTF">2022-12-14T05:28:41Z</dcterms:modified>
</cp:coreProperties>
</file>