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73"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94" r:id="rId18"/>
    <p:sldId id="295" r:id="rId19"/>
    <p:sldId id="293" r:id="rId20"/>
    <p:sldId id="271" r:id="rId21"/>
    <p:sldId id="272" r:id="rId22"/>
    <p:sldId id="275" r:id="rId23"/>
    <p:sldId id="276" r:id="rId24"/>
    <p:sldId id="297" r:id="rId25"/>
    <p:sldId id="277" r:id="rId26"/>
    <p:sldId id="278" r:id="rId27"/>
    <p:sldId id="279" r:id="rId28"/>
    <p:sldId id="280" r:id="rId29"/>
    <p:sldId id="282" r:id="rId30"/>
    <p:sldId id="286" r:id="rId31"/>
    <p:sldId id="287" r:id="rId32"/>
    <p:sldId id="288" r:id="rId33"/>
    <p:sldId id="289" r:id="rId34"/>
    <p:sldId id="298" r:id="rId35"/>
    <p:sldId id="299" r:id="rId36"/>
    <p:sldId id="290" r:id="rId37"/>
    <p:sldId id="291" r:id="rId38"/>
    <p:sldId id="300" r:id="rId39"/>
    <p:sldId id="29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F601D3E-F53D-4D6E-B0FE-570D022FAFDE}" type="datetimeFigureOut">
              <a:rPr lang="en-US"/>
              <a:pPr>
                <a:defRPr/>
              </a:pPr>
              <a:t>3/16/2025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7068015-507D-49FA-92E6-94C5B5A9AA89}" type="slidenum">
              <a:rPr lang="en-US"/>
              <a:pPr>
                <a:defRPr/>
              </a:pPr>
              <a:t>‹#›</a:t>
            </a:fld>
            <a:endParaRPr lang="en-US"/>
          </a:p>
        </p:txBody>
      </p:sp>
    </p:spTree>
    <p:extLst>
      <p:ext uri="{BB962C8B-B14F-4D97-AF65-F5344CB8AC3E}">
        <p14:creationId xmlns:p14="http://schemas.microsoft.com/office/powerpoint/2010/main" val="3801234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F45A867-3903-4E43-BD75-D86F72E2C881}" type="datetimeFigureOut">
              <a:rPr lang="en-US"/>
              <a:pPr>
                <a:defRPr/>
              </a:pPr>
              <a:t>3/16/2025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48F831C-1B62-4E27-B6E6-A5128B1C383C}" type="slidenum">
              <a:rPr lang="en-US"/>
              <a:pPr>
                <a:defRPr/>
              </a:pPr>
              <a:t>‹#›</a:t>
            </a:fld>
            <a:endParaRPr lang="en-US"/>
          </a:p>
        </p:txBody>
      </p:sp>
    </p:spTree>
    <p:extLst>
      <p:ext uri="{BB962C8B-B14F-4D97-AF65-F5344CB8AC3E}">
        <p14:creationId xmlns:p14="http://schemas.microsoft.com/office/powerpoint/2010/main" val="208051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C527DB-823B-4DA9-BACF-624B2D012CF6}"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EEA723-8BEA-4596-BF49-3A03795A935F}"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7804FB-0699-4500-9F80-4C4732FC7ABD}"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F07DDC-C8AF-482C-933D-F85C8D492828}"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E59129-7E9D-447C-8E37-FC85B7518BDA}"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63CF75-0BD9-46BE-B0A9-3F9A90D9EBF7}"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334609-74A3-406D-A183-6ECCD996D5D2}"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AC31CC-3638-4595-B1BD-BB1FC0866DA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624179-05DF-4DB1-AC6F-0F2B32CDDEE7}"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B45636-B123-4A0B-8BAE-00DEAFDD186A}"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36DD94-E4CC-43AA-B1ED-BEFA01771AF6}"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D7AA82-C320-4C9D-8D08-AE32619CDCBA}" type="slidenum">
              <a:rPr lang="en-US">
                <a:cs typeface="Arial" charset="0"/>
              </a:rPr>
              <a:pPr fontAlgn="base">
                <a:spcBef>
                  <a:spcPct val="0"/>
                </a:spcBef>
                <a:spcAft>
                  <a:spcPct val="0"/>
                </a:spcAft>
              </a:pPr>
              <a:t>2</a:t>
            </a:fld>
            <a:endParaRPr lang="en-US">
              <a:cs typeface="Arial" charset="0"/>
            </a:endParaRPr>
          </a:p>
        </p:txBody>
      </p:sp>
      <p:sp>
        <p:nvSpPr>
          <p:cNvPr id="18435"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18436" name="Rectangle 3"/>
          <p:cNvSpPr>
            <a:spLocks noGrp="1" noChangeArrowheads="1"/>
          </p:cNvSpPr>
          <p:nvPr>
            <p:ph type="body" idx="1"/>
          </p:nvPr>
        </p:nvSpPr>
        <p:spPr bwMode="auto">
          <a:xfrm>
            <a:off x="912813" y="4343400"/>
            <a:ext cx="5032375" cy="4113213"/>
          </a:xfrm>
          <a:noFill/>
        </p:spPr>
        <p:txBody>
          <a:bodyPr wrap="square" lIns="91426" tIns="45714" rIns="91426" bIns="45714" numCol="1" anchor="t" anchorCtr="0" compatLnSpc="1">
            <a:prstTxWarp prst="textNoShape">
              <a:avLst/>
            </a:prstTxWarp>
          </a:bodyPr>
          <a:lstStyle/>
          <a:p>
            <a:pPr>
              <a:spcBef>
                <a:spcPct val="0"/>
              </a:spcBef>
            </a:pPr>
            <a:r>
              <a:rPr lang="el-GR" b="1">
                <a:solidFill>
                  <a:srgbClr val="000000"/>
                </a:solidFill>
                <a:cs typeface="Arial" charset="0"/>
              </a:rPr>
              <a:t>Figure 7.1: </a:t>
            </a:r>
            <a:r>
              <a:rPr lang="el-GR">
                <a:solidFill>
                  <a:srgbClr val="000000"/>
                </a:solidFill>
                <a:cs typeface="Arial" charset="0"/>
              </a:rPr>
              <a:t>Scales of atmospheric motion. The tiny microscale motions constitute a part of the larger mesoscale motions, which, in turn, are part of the much larger synoptic scale. Notice that as the scale becomes larger, motions observed at the smaller scale are no longer visible.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5782B2-A609-4BFB-8258-0B5F8159D417}"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AA8AED-A919-4328-91A4-A6C7DB03C0B2}"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50FE77-9654-4CAE-9C22-ACF629801FB5}"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C141E8-E26C-4CAC-B82C-91A012385BC4}"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30DA2D-3F88-4D69-A86F-D0B787C8D66D}" type="slidenum">
              <a:rPr lang="en-US">
                <a:latin typeface="Times" pitchFamily="18" charset="0"/>
                <a:cs typeface="Arial" charset="0"/>
              </a:rPr>
              <a:pPr fontAlgn="base">
                <a:spcBef>
                  <a:spcPct val="0"/>
                </a:spcBef>
                <a:spcAft>
                  <a:spcPct val="0"/>
                </a:spcAft>
              </a:pPr>
              <a:t>24</a:t>
            </a:fld>
            <a:endParaRPr lang="en-US">
              <a:latin typeface="Times" pitchFamily="18" charset="0"/>
              <a:cs typeface="Arial" charset="0"/>
            </a:endParaRPr>
          </a:p>
        </p:txBody>
      </p:sp>
      <p:sp>
        <p:nvSpPr>
          <p:cNvPr id="634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atin typeface="Times"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923D12-268B-4BB2-BC72-AE21CCFD860A}"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95A58B-E1DA-491F-BE3B-98DDB0EFFB5D}"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4CCB3C-FCAE-42E7-94F9-3BE08012A04C}"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49D819-76A5-4716-AA1A-40662B06985F}"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580804-61F3-4B55-BC0B-C57300953DBE}" type="slidenum">
              <a:rPr lang="en-US">
                <a:cs typeface="Arial" charset="0"/>
              </a:rPr>
              <a:pPr fontAlgn="base">
                <a:spcBef>
                  <a:spcPct val="0"/>
                </a:spcBef>
                <a:spcAft>
                  <a:spcPct val="0"/>
                </a:spcAft>
              </a:pPr>
              <a:t>29</a:t>
            </a:fld>
            <a:endParaRPr lang="en-US">
              <a:cs typeface="Arial" charset="0"/>
            </a:endParaRPr>
          </a:p>
        </p:txBody>
      </p:sp>
      <p:sp>
        <p:nvSpPr>
          <p:cNvPr id="73731"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73732" name="Rectangle 3"/>
          <p:cNvSpPr>
            <a:spLocks noGrp="1" noChangeArrowheads="1"/>
          </p:cNvSpPr>
          <p:nvPr>
            <p:ph type="body" idx="1"/>
          </p:nvPr>
        </p:nvSpPr>
        <p:spPr bwMode="auto">
          <a:xfrm>
            <a:off x="912813" y="4343400"/>
            <a:ext cx="5032375" cy="4113213"/>
          </a:xfrm>
          <a:noFill/>
        </p:spPr>
        <p:txBody>
          <a:bodyPr wrap="square" lIns="91426" tIns="45714" rIns="91426" bIns="45714" numCol="1" anchor="t" anchorCtr="0" compatLnSpc="1">
            <a:prstTxWarp prst="textNoShape">
              <a:avLst/>
            </a:prstTxWarp>
          </a:bodyPr>
          <a:lstStyle/>
          <a:p>
            <a:pPr>
              <a:spcBef>
                <a:spcPct val="0"/>
              </a:spcBef>
            </a:pPr>
            <a:r>
              <a:rPr lang="el-GR" b="1">
                <a:solidFill>
                  <a:srgbClr val="000000"/>
                </a:solidFill>
                <a:cs typeface="Arial" charset="0"/>
              </a:rPr>
              <a:t>Figure 7.8: </a:t>
            </a:r>
            <a:r>
              <a:rPr lang="el-GR">
                <a:solidFill>
                  <a:srgbClr val="000000"/>
                </a:solidFill>
                <a:cs typeface="Arial" charset="0"/>
              </a:rPr>
              <a:t>Changing annual wind flow patterns associated with the winter and summer Asian monsoon.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2CD7C4-9DAB-493E-9F43-C9545A9D52EF}"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90057B-36B9-4F3B-BE9F-F916075D7A8C}"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7CC962-CCB1-41B6-A0EF-86A0870B019F}"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47C357-EF9E-4179-A02A-FB60C17AC8E3}"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4C7FCA-DC35-4785-B805-CE556BC11E56}"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02609C-CC55-4803-B767-B31B57645AA8}" type="slidenum">
              <a:rPr lang="en-US">
                <a:latin typeface="Times" pitchFamily="18" charset="0"/>
                <a:cs typeface="Arial" charset="0"/>
              </a:rPr>
              <a:pPr fontAlgn="base">
                <a:spcBef>
                  <a:spcPct val="0"/>
                </a:spcBef>
                <a:spcAft>
                  <a:spcPct val="0"/>
                </a:spcAft>
              </a:pPr>
              <a:t>34</a:t>
            </a:fld>
            <a:endParaRPr lang="en-US">
              <a:latin typeface="Times" pitchFamily="18" charset="0"/>
              <a:cs typeface="Arial" charset="0"/>
            </a:endParaRPr>
          </a:p>
        </p:txBody>
      </p:sp>
      <p:sp>
        <p:nvSpPr>
          <p:cNvPr id="839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atin typeface="Times"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230035-C625-403D-9626-16FC4F2FBF12}" type="slidenum">
              <a:rPr lang="en-US">
                <a:cs typeface="Arial" charset="0"/>
              </a:rPr>
              <a:pPr fontAlgn="base">
                <a:spcBef>
                  <a:spcPct val="0"/>
                </a:spcBef>
                <a:spcAft>
                  <a:spcPct val="0"/>
                </a:spcAft>
              </a:pPr>
              <a:t>35</a:t>
            </a:fld>
            <a:endParaRPr lang="en-US">
              <a:cs typeface="Arial" charset="0"/>
            </a:endParaRPr>
          </a:p>
        </p:txBody>
      </p:sp>
      <p:sp>
        <p:nvSpPr>
          <p:cNvPr id="86019" name="Rectangle 1026"/>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86020" name="Rectangle 1027"/>
          <p:cNvSpPr>
            <a:spLocks noGrp="1" noChangeArrowheads="1"/>
          </p:cNvSpPr>
          <p:nvPr>
            <p:ph type="body" idx="1"/>
          </p:nvPr>
        </p:nvSpPr>
        <p:spPr bwMode="auto">
          <a:xfrm>
            <a:off x="912813" y="4343400"/>
            <a:ext cx="5032375" cy="4113213"/>
          </a:xfrm>
          <a:noFill/>
        </p:spPr>
        <p:txBody>
          <a:bodyPr wrap="square" lIns="91426" tIns="45714" rIns="91426" bIns="45714" numCol="1" anchor="t" anchorCtr="0" compatLnSpc="1">
            <a:prstTxWarp prst="textNoShape">
              <a:avLst/>
            </a:prstTxWarp>
          </a:bodyPr>
          <a:lstStyle/>
          <a:p>
            <a:pPr>
              <a:spcBef>
                <a:spcPct val="0"/>
              </a:spcBef>
            </a:pPr>
            <a:r>
              <a:rPr lang="el-GR" b="1" dirty="0">
                <a:solidFill>
                  <a:srgbClr val="000000"/>
                </a:solidFill>
                <a:cs typeface="Arial" charset="0"/>
              </a:rPr>
              <a:t>Figure 7.18: </a:t>
            </a:r>
            <a:r>
              <a:rPr lang="el-GR" dirty="0">
                <a:solidFill>
                  <a:srgbClr val="000000"/>
                </a:solidFill>
                <a:cs typeface="Arial" charset="0"/>
              </a:rPr>
              <a:t>The formation of a dust devil. On a hot, dry day, the atmosphere next to the ground becomes unstable. As the heated air rises, wind blowing past an obstruction twists the rising air, forming a rotating column, or </a:t>
            </a:r>
            <a:r>
              <a:rPr lang="el-GR" i="1" dirty="0">
                <a:solidFill>
                  <a:srgbClr val="000000"/>
                </a:solidFill>
                <a:cs typeface="Arial" charset="0"/>
              </a:rPr>
              <a:t>dust devil. </a:t>
            </a:r>
            <a:r>
              <a:rPr lang="el-GR" dirty="0">
                <a:solidFill>
                  <a:srgbClr val="000000"/>
                </a:solidFill>
                <a:cs typeface="Arial" charset="0"/>
              </a:rPr>
              <a:t>Air from the sides rushes into the rising column, lifting sand, dust, leaves, or any other loose material from the surface. </a:t>
            </a:r>
            <a:endParaRPr lang="en-US" dirty="0">
              <a:solidFill>
                <a:srgbClr val="000000"/>
              </a:solidFill>
              <a:cs typeface="Arial" charset="0"/>
            </a:endParaRPr>
          </a:p>
          <a:p>
            <a:pPr>
              <a:spcBef>
                <a:spcPct val="0"/>
              </a:spcBef>
            </a:pPr>
            <a:r>
              <a:rPr lang="el-GR" dirty="0">
                <a:solidFill>
                  <a:srgbClr val="000000"/>
                </a:solidFill>
                <a:cs typeface="Arial" charset="0"/>
              </a:rPr>
              <a:t>Watch this Active Figure on ThomsonNow website at </a:t>
            </a:r>
            <a:r>
              <a:rPr lang="el-GR" u="sng" dirty="0">
                <a:solidFill>
                  <a:srgbClr val="000000"/>
                </a:solidFill>
                <a:cs typeface="Arial" charset="0"/>
              </a:rPr>
              <a:t>www.thomsonedu.com/login</a:t>
            </a:r>
            <a:r>
              <a:rPr lang="el-GR" dirty="0">
                <a:solidFill>
                  <a:srgbClr val="000000"/>
                </a:solidFill>
                <a:cs typeface="Arial" charset="0"/>
              </a:rPr>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0E142-5447-4EBD-8B7B-F4AAC17452E1}"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B61F5B-F7E7-414F-9EDF-DF92EB73D5BD}" type="slidenum">
              <a:rPr lang="en-US">
                <a:cs typeface="Arial" charset="0"/>
              </a:rPr>
              <a:pPr fontAlgn="base">
                <a:spcBef>
                  <a:spcPct val="0"/>
                </a:spcBef>
                <a:spcAft>
                  <a:spcPct val="0"/>
                </a:spcAft>
              </a:pPr>
              <a:t>37</a:t>
            </a:fld>
            <a:endParaRPr 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8A7B9D-B10C-429D-9A97-74D67363D67F}" type="slidenum">
              <a:rPr lang="en-US">
                <a:cs typeface="Arial" charset="0"/>
              </a:rPr>
              <a:pPr fontAlgn="base">
                <a:spcBef>
                  <a:spcPct val="0"/>
                </a:spcBef>
                <a:spcAft>
                  <a:spcPct val="0"/>
                </a:spcAft>
              </a:pPr>
              <a:t>38</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A4AE36-37B7-4803-AB63-DC12B93BC117}" type="slidenum">
              <a:rPr lang="en-US">
                <a:cs typeface="Arial" charset="0"/>
              </a:rPr>
              <a:pPr fontAlgn="base">
                <a:spcBef>
                  <a:spcPct val="0"/>
                </a:spcBef>
                <a:spcAft>
                  <a:spcPct val="0"/>
                </a:spcAft>
              </a:pPr>
              <a:t>39</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419F5F-960E-4564-BEF6-EAF17ACBD053}"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AA2E89-A781-4230-BA36-52F948C0D693}"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C8474E-7E56-4928-85B2-8CEAEEA7603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79D1E5-B2A5-451A-8A28-05C40BF1CC8C}"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34F3A7-2639-4B4F-9730-23B5FC193FCB}"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13E10D-BE12-4C1B-BEF9-5F04510D090A}"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6DE44C-AEAE-4B20-ADD9-8932E121EDC0}" type="datetime1">
              <a:rPr lang="en-GB" smtClean="0"/>
              <a:pPr>
                <a:defRPr/>
              </a:pPr>
              <a:t>16/03/2025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A2585B-CFC5-4462-A5C6-DAF3A45D77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B68B5F-AA01-47CA-AE0F-FB4E5E752FEF}" type="datetime1">
              <a:rPr lang="en-GB" smtClean="0"/>
              <a:pPr>
                <a:defRPr/>
              </a:pPr>
              <a:t>16/03/2025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51305-B25B-4C84-8C02-72C6048802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742D6B-93DB-4014-B6E9-654E2E85EE12}" type="datetime1">
              <a:rPr lang="en-GB" smtClean="0"/>
              <a:pPr>
                <a:defRPr/>
              </a:pPr>
              <a:t>16/03/2025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9EEC9E-6DE6-44CB-9C29-6B2F323C81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2F4F64-D83C-43BF-B15B-B6E257558792}" type="datetime1">
              <a:rPr lang="en-GB" smtClean="0"/>
              <a:pPr>
                <a:defRPr/>
              </a:pPr>
              <a:t>16/03/2025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FB829C-A3B2-4688-8B78-9E7F5550FC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E13750-4798-4818-A0F7-AF8D82F9FAAD}" type="datetime1">
              <a:rPr lang="en-GB" smtClean="0"/>
              <a:pPr>
                <a:defRPr/>
              </a:pPr>
              <a:t>16/03/2025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09D005-055E-437E-9033-7FF685820F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0B8EC75-40A5-42CB-B419-D925A60B90F5}" type="datetime1">
              <a:rPr lang="en-GB" smtClean="0"/>
              <a:pPr>
                <a:defRPr/>
              </a:pPr>
              <a:t>16/03/2025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5FC568-2209-49DB-A861-0DF188728F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70F833A-9E08-493A-B931-77C8743FA710}" type="datetime1">
              <a:rPr lang="en-GB" smtClean="0"/>
              <a:pPr>
                <a:defRPr/>
              </a:pPr>
              <a:t>16/03/2025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19AA7F-B1E2-4A9F-A6C2-082F1674AB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C98BCF-2449-4DD4-9E49-686FEC396781}" type="datetime1">
              <a:rPr lang="en-GB" smtClean="0"/>
              <a:pPr>
                <a:defRPr/>
              </a:pPr>
              <a:t>16/03/2025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912E00-8379-48E2-BA84-6DE6916FA8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A231FB-5BA9-486A-B7D6-3744656CE2D3}" type="datetime1">
              <a:rPr lang="en-GB" smtClean="0"/>
              <a:pPr>
                <a:defRPr/>
              </a:pPr>
              <a:t>16/03/2025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0FCE65-5862-45BD-8C59-DFBF9D3680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406C8A-D0DD-4E89-8D77-A17CCF42DAB0}" type="datetime1">
              <a:rPr lang="en-GB" smtClean="0"/>
              <a:pPr>
                <a:defRPr/>
              </a:pPr>
              <a:t>16/03/2025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EE555D-066A-4C59-A4BC-62250AAEBE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84BFD1-35AB-4C44-9E23-63E948985F91}" type="datetime1">
              <a:rPr lang="en-GB" smtClean="0"/>
              <a:pPr>
                <a:defRPr/>
              </a:pPr>
              <a:t>16/03/2025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C0FB65-BFC9-4AF6-B3E7-3C2B447110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D2AEB6B-6593-41FA-BF54-66AB5C00587A}" type="datetime1">
              <a:rPr lang="en-GB" smtClean="0"/>
              <a:pPr>
                <a:defRPr/>
              </a:pPr>
              <a:t>16/03/2025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DD94EB8-37FF-4EEE-9516-A464B7A53F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2D82306A-18E2-4501-BB34-4DEE38A74B5C}" type="datetime1">
              <a:rPr lang="en-GB" smtClean="0"/>
              <a:pPr>
                <a:defRPr/>
              </a:pPr>
              <a:t>16/03/2025</a:t>
            </a:fld>
            <a:endParaRPr lang="en-US"/>
          </a:p>
        </p:txBody>
      </p:sp>
      <p:sp>
        <p:nvSpPr>
          <p:cNvPr id="3" name="Slide Number Placeholder 2"/>
          <p:cNvSpPr>
            <a:spLocks noGrp="1"/>
          </p:cNvSpPr>
          <p:nvPr>
            <p:ph type="sldNum" sz="quarter" idx="12"/>
          </p:nvPr>
        </p:nvSpPr>
        <p:spPr/>
        <p:txBody>
          <a:bodyPr/>
          <a:lstStyle/>
          <a:p>
            <a:pPr>
              <a:defRPr/>
            </a:pPr>
            <a:fld id="{864ED951-E3C1-4022-B3BE-069051D09BBA}" type="slidenum">
              <a:rPr lang="en-US"/>
              <a:pPr>
                <a:defRPr/>
              </a:pPr>
              <a:t>1</a:t>
            </a:fld>
            <a:endParaRPr lang="en-US"/>
          </a:p>
        </p:txBody>
      </p:sp>
      <p:sp>
        <p:nvSpPr>
          <p:cNvPr id="10" name="Rectangle 3"/>
          <p:cNvSpPr txBox="1">
            <a:spLocks noChangeArrowheads="1"/>
          </p:cNvSpPr>
          <p:nvPr/>
        </p:nvSpPr>
        <p:spPr>
          <a:xfrm>
            <a:off x="457200" y="685800"/>
            <a:ext cx="8229600" cy="1139825"/>
          </a:xfrm>
          <a:prstGeom prst="rect">
            <a:avLst/>
          </a:prstGeom>
        </p:spPr>
        <p:txBody>
          <a:bodyPr/>
          <a:lstStyle/>
          <a:p>
            <a:pPr algn="ctr" fontAlgn="auto">
              <a:spcAft>
                <a:spcPts val="0"/>
              </a:spcAft>
              <a:defRPr/>
            </a:pPr>
            <a:r>
              <a:rPr lang="en-US" sz="4400" dirty="0">
                <a:latin typeface="+mj-lt"/>
                <a:ea typeface="+mj-ea"/>
                <a:cs typeface="+mj-cs"/>
              </a:rPr>
              <a:t>Atmospheric Circulations</a:t>
            </a:r>
            <a:endParaRPr lang="en-GB" sz="4400" dirty="0">
              <a:latin typeface="+mj-lt"/>
              <a:ea typeface="+mj-ea"/>
              <a:cs typeface="+mj-cs"/>
            </a:endParaRPr>
          </a:p>
        </p:txBody>
      </p:sp>
      <p:sp>
        <p:nvSpPr>
          <p:cNvPr id="15365" name="Rectangle 2"/>
          <p:cNvSpPr txBox="1">
            <a:spLocks noChangeArrowheads="1"/>
          </p:cNvSpPr>
          <p:nvPr/>
        </p:nvSpPr>
        <p:spPr bwMode="auto">
          <a:xfrm>
            <a:off x="0" y="3068638"/>
            <a:ext cx="9144000" cy="3313112"/>
          </a:xfrm>
          <a:prstGeom prst="rect">
            <a:avLst/>
          </a:prstGeom>
          <a:noFill/>
          <a:ln w="9525">
            <a:noFill/>
            <a:miter lim="800000"/>
            <a:headEnd/>
            <a:tailEnd/>
          </a:ln>
        </p:spPr>
        <p:txBody>
          <a:bodyPr/>
          <a:lstStyle/>
          <a:p>
            <a:pPr marL="342900" indent="-342900" algn="ctr">
              <a:spcBef>
                <a:spcPct val="20000"/>
              </a:spcBef>
              <a:buFont typeface="Wingdings" pitchFamily="2" charset="2"/>
              <a:buNone/>
            </a:pPr>
            <a:endParaRPr lang="en-GB" sz="2800" dirty="0">
              <a:latin typeface="Calibri" pitchFamily="34" charset="0"/>
            </a:endParaRPr>
          </a:p>
          <a:p>
            <a:pPr marL="342900" indent="-342900" algn="ctr">
              <a:spcBef>
                <a:spcPct val="20000"/>
              </a:spcBef>
              <a:buFont typeface="Wingdings" pitchFamily="2" charset="2"/>
              <a:buNone/>
            </a:pPr>
            <a:endParaRPr lang="en-GB" sz="2800" dirty="0">
              <a:latin typeface="Calibri" pitchFamily="34" charset="0"/>
            </a:endParaRPr>
          </a:p>
          <a:p>
            <a:pPr marL="342900" indent="-342900" algn="ctr">
              <a:spcBef>
                <a:spcPct val="20000"/>
              </a:spcBef>
              <a:buFont typeface="Wingdings" pitchFamily="2" charset="2"/>
              <a:buNone/>
            </a:pPr>
            <a:endParaRPr lang="en-GB" sz="28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rtlCol="0">
            <a:normAutofit fontScale="90000"/>
          </a:bodyPr>
          <a:lstStyle/>
          <a:p>
            <a:pPr fontAlgn="auto">
              <a:spcAft>
                <a:spcPts val="0"/>
              </a:spcAft>
              <a:defRPr/>
            </a:pPr>
            <a:r>
              <a:rPr lang="en-US" sz="3600" b="1" dirty="0"/>
              <a:t>Evolution of the boundary layer - 3PM</a:t>
            </a:r>
            <a:endParaRPr lang="en-US" sz="3600" dirty="0"/>
          </a:p>
        </p:txBody>
      </p:sp>
      <p:sp>
        <p:nvSpPr>
          <p:cNvPr id="3" name="Content Placeholder 2"/>
          <p:cNvSpPr>
            <a:spLocks noGrp="1"/>
          </p:cNvSpPr>
          <p:nvPr>
            <p:ph sz="half" idx="1"/>
          </p:nvPr>
        </p:nvSpPr>
        <p:spPr>
          <a:xfrm>
            <a:off x="0" y="685800"/>
            <a:ext cx="4648200" cy="6172200"/>
          </a:xfrm>
        </p:spPr>
        <p:txBody>
          <a:bodyPr rtlCol="0">
            <a:normAutofit fontScale="55000" lnSpcReduction="20000"/>
          </a:bodyPr>
          <a:lstStyle/>
          <a:p>
            <a:pPr fontAlgn="auto">
              <a:spcAft>
                <a:spcPts val="0"/>
              </a:spcAft>
              <a:buFont typeface="Arial" pitchFamily="34" charset="0"/>
              <a:buChar char="•"/>
              <a:defRPr/>
            </a:pPr>
            <a:r>
              <a:rPr lang="en-US" sz="3800" dirty="0"/>
              <a:t>surface heating is maximum</a:t>
            </a:r>
          </a:p>
          <a:p>
            <a:pPr fontAlgn="auto">
              <a:spcAft>
                <a:spcPts val="0"/>
              </a:spcAft>
              <a:buFont typeface="Arial" pitchFamily="34" charset="0"/>
              <a:buChar char="•"/>
              <a:defRPr/>
            </a:pPr>
            <a:r>
              <a:rPr lang="en-US" sz="3800" dirty="0"/>
              <a:t>therefore, thermal turbulence is strongest at this time of the day - generate fair-weather cu </a:t>
            </a:r>
          </a:p>
          <a:p>
            <a:pPr fontAlgn="auto">
              <a:spcAft>
                <a:spcPts val="0"/>
              </a:spcAft>
              <a:buFont typeface="Arial" pitchFamily="34" charset="0"/>
              <a:buChar char="•"/>
              <a:defRPr/>
            </a:pPr>
            <a:endParaRPr lang="en-US" sz="3800" dirty="0"/>
          </a:p>
          <a:p>
            <a:pPr fontAlgn="auto">
              <a:spcAft>
                <a:spcPts val="0"/>
              </a:spcAft>
              <a:buFont typeface="Arial" pitchFamily="34" charset="0"/>
              <a:buChar char="•"/>
              <a:defRPr/>
            </a:pPr>
            <a:r>
              <a:rPr lang="en-US" sz="3800" dirty="0"/>
              <a:t>thermals mix down even stronger wind speeds to the surface - generates larger mechanical turbulence</a:t>
            </a:r>
          </a:p>
          <a:p>
            <a:pPr fontAlgn="auto">
              <a:spcAft>
                <a:spcPts val="0"/>
              </a:spcAft>
              <a:buFont typeface="Arial" pitchFamily="34" charset="0"/>
              <a:buChar char="•"/>
              <a:defRPr/>
            </a:pPr>
            <a:endParaRPr lang="en-US" sz="3800" dirty="0"/>
          </a:p>
          <a:p>
            <a:pPr fontAlgn="auto">
              <a:spcAft>
                <a:spcPts val="0"/>
              </a:spcAft>
              <a:buFont typeface="Arial" pitchFamily="34" charset="0"/>
              <a:buChar char="•"/>
              <a:defRPr/>
            </a:pPr>
            <a:r>
              <a:rPr lang="en-US" sz="3800" dirty="0"/>
              <a:t>surface winds are strongest at this time – breezy</a:t>
            </a:r>
          </a:p>
          <a:p>
            <a:pPr fontAlgn="auto">
              <a:spcAft>
                <a:spcPts val="0"/>
              </a:spcAft>
              <a:buFont typeface="Arial" pitchFamily="34" charset="0"/>
              <a:buChar char="•"/>
              <a:defRPr/>
            </a:pPr>
            <a:endParaRPr lang="en-US" sz="3800" dirty="0"/>
          </a:p>
          <a:p>
            <a:pPr fontAlgn="auto">
              <a:spcAft>
                <a:spcPts val="0"/>
              </a:spcAft>
              <a:buFont typeface="Arial" pitchFamily="34" charset="0"/>
              <a:buChar char="•"/>
              <a:defRPr/>
            </a:pPr>
            <a:r>
              <a:rPr lang="en-US" sz="3800" dirty="0"/>
              <a:t>boundary layer is about 1-1.5 km deep</a:t>
            </a:r>
          </a:p>
          <a:p>
            <a:pPr fontAlgn="auto">
              <a:spcAft>
                <a:spcPts val="0"/>
              </a:spcAft>
              <a:buFont typeface="Arial" pitchFamily="34" charset="0"/>
              <a:buChar char="•"/>
              <a:defRPr/>
            </a:pPr>
            <a:endParaRPr lang="en-US" sz="3800" dirty="0"/>
          </a:p>
          <a:p>
            <a:pPr fontAlgn="auto">
              <a:spcAft>
                <a:spcPts val="0"/>
              </a:spcAft>
              <a:buFont typeface="Arial" pitchFamily="34" charset="0"/>
              <a:buChar char="•"/>
              <a:defRPr/>
            </a:pPr>
            <a:r>
              <a:rPr lang="en-US" sz="3800" dirty="0"/>
              <a:t>air in the boundary layer is well-mixed (i.e., has uniform properties) due to thermal and mechanical turbulence</a:t>
            </a:r>
          </a:p>
          <a:p>
            <a:pPr fontAlgn="auto">
              <a:spcAft>
                <a:spcPts val="0"/>
              </a:spcAft>
              <a:buFont typeface="Arial" pitchFamily="34" charset="0"/>
              <a:buChar char="•"/>
              <a:defRPr/>
            </a:pPr>
            <a:endParaRPr lang="en-US" dirty="0"/>
          </a:p>
        </p:txBody>
      </p:sp>
      <p:pic>
        <p:nvPicPr>
          <p:cNvPr id="33795" name="Content Placeholder 7" descr="bl_evol_3pm_free.gif"/>
          <p:cNvPicPr>
            <a:picLocks noGrp="1" noChangeAspect="1"/>
          </p:cNvPicPr>
          <p:nvPr>
            <p:ph sz="half" idx="2"/>
          </p:nvPr>
        </p:nvPicPr>
        <p:blipFill>
          <a:blip r:embed="rId3" cstate="print"/>
          <a:srcRect/>
          <a:stretch>
            <a:fillRect/>
          </a:stretch>
        </p:blipFill>
        <p:spPr>
          <a:xfrm>
            <a:off x="4572000" y="2001838"/>
            <a:ext cx="4495800" cy="3379787"/>
          </a:xfrm>
        </p:spPr>
      </p:pic>
      <p:sp>
        <p:nvSpPr>
          <p:cNvPr id="5" name="Date Placeholder 4"/>
          <p:cNvSpPr>
            <a:spLocks noGrp="1"/>
          </p:cNvSpPr>
          <p:nvPr>
            <p:ph type="dt" sz="quarter" idx="10"/>
          </p:nvPr>
        </p:nvSpPr>
        <p:spPr/>
        <p:txBody>
          <a:bodyPr/>
          <a:lstStyle/>
          <a:p>
            <a:pPr>
              <a:defRPr/>
            </a:pPr>
            <a:fld id="{39E5F111-B8EE-45EA-89A1-C1C84448CBFD}"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912DA6E9-0193-440D-A96B-FD6DD8E8C200}"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Evolution of the boundary layer - 6PM</a:t>
            </a:r>
            <a:br>
              <a:rPr lang="en-US" dirty="0"/>
            </a:br>
            <a:endParaRPr lang="en-US" dirty="0"/>
          </a:p>
        </p:txBody>
      </p:sp>
      <p:sp>
        <p:nvSpPr>
          <p:cNvPr id="3" name="Content Placeholder 2"/>
          <p:cNvSpPr>
            <a:spLocks noGrp="1"/>
          </p:cNvSpPr>
          <p:nvPr>
            <p:ph sz="half" idx="1"/>
          </p:nvPr>
        </p:nvSpPr>
        <p:spPr>
          <a:xfrm>
            <a:off x="0" y="838200"/>
            <a:ext cx="4648200" cy="5562600"/>
          </a:xfrm>
        </p:spPr>
        <p:txBody>
          <a:bodyPr rtlCol="0">
            <a:normAutofit fontScale="85000" lnSpcReduction="20000"/>
          </a:bodyPr>
          <a:lstStyle/>
          <a:p>
            <a:pPr fontAlgn="auto">
              <a:spcAft>
                <a:spcPts val="0"/>
              </a:spcAft>
              <a:buFont typeface="Arial" pitchFamily="34" charset="0"/>
              <a:buChar char="•"/>
              <a:defRPr/>
            </a:pPr>
            <a:r>
              <a:rPr lang="en-US" dirty="0"/>
              <a:t>surface heating diminishes</a:t>
            </a:r>
          </a:p>
          <a:p>
            <a:pPr lvl="1" fontAlgn="auto">
              <a:spcAft>
                <a:spcPts val="0"/>
              </a:spcAft>
              <a:buFont typeface="Arial" pitchFamily="34" charset="0"/>
              <a:buChar char="–"/>
              <a:defRPr/>
            </a:pPr>
            <a:r>
              <a:rPr lang="en-US" dirty="0"/>
              <a:t>surface temperatures start to drop </a:t>
            </a:r>
          </a:p>
          <a:p>
            <a:pPr lvl="1" fontAlgn="auto">
              <a:spcAft>
                <a:spcPts val="0"/>
              </a:spcAft>
              <a:buFont typeface="Arial" pitchFamily="34" charset="0"/>
              <a:buChar char="–"/>
              <a:defRPr/>
            </a:pPr>
            <a:r>
              <a:rPr lang="en-US" dirty="0"/>
              <a:t>thermal turbulence shuts off </a:t>
            </a:r>
          </a:p>
          <a:p>
            <a:pPr lvl="1" fontAlgn="auto">
              <a:spcAft>
                <a:spcPts val="0"/>
              </a:spcAft>
              <a:buFont typeface="Arial" pitchFamily="34" charset="0"/>
              <a:buChar char="–"/>
              <a:defRPr/>
            </a:pPr>
            <a:r>
              <a:rPr lang="en-US" dirty="0"/>
              <a:t>hence, clouds begin to diminish </a:t>
            </a:r>
          </a:p>
          <a:p>
            <a:pPr lvl="1" fontAlgn="auto">
              <a:spcAft>
                <a:spcPts val="0"/>
              </a:spcAft>
              <a:buFont typeface="Arial" pitchFamily="34" charset="0"/>
              <a:buChar char="–"/>
              <a:defRPr/>
            </a:pPr>
            <a:r>
              <a:rPr lang="en-US" dirty="0"/>
              <a:t>nocturnal boundary starts to develop </a:t>
            </a:r>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winds begin to weaken at the surface</a:t>
            </a:r>
          </a:p>
          <a:p>
            <a:pPr fontAlgn="auto">
              <a:spcAft>
                <a:spcPts val="0"/>
              </a:spcAft>
              <a:buFont typeface="Arial" pitchFamily="34" charset="0"/>
              <a:buChar char="•"/>
              <a:defRPr/>
            </a:pPr>
            <a:r>
              <a:rPr lang="en-US" dirty="0"/>
              <a:t>mechanical turbulence is moderate - weakens with time</a:t>
            </a:r>
          </a:p>
          <a:p>
            <a:pPr fontAlgn="auto">
              <a:spcAft>
                <a:spcPts val="0"/>
              </a:spcAft>
              <a:buFont typeface="Arial" pitchFamily="34" charset="0"/>
              <a:buChar char="•"/>
              <a:defRPr/>
            </a:pPr>
            <a:r>
              <a:rPr lang="en-US" dirty="0"/>
              <a:t>Summary: boundary layer thermal and mechanical turbulence intensity depends on:</a:t>
            </a:r>
          </a:p>
          <a:p>
            <a:pPr marL="514350" indent="-514350" fontAlgn="auto">
              <a:spcAft>
                <a:spcPts val="0"/>
              </a:spcAft>
              <a:buFont typeface="Arial" pitchFamily="34" charset="0"/>
              <a:buNone/>
              <a:defRPr/>
            </a:pPr>
            <a:r>
              <a:rPr lang="en-US" dirty="0"/>
              <a:t>1-</a:t>
            </a:r>
          </a:p>
          <a:p>
            <a:pPr marL="514350" indent="-514350" fontAlgn="auto">
              <a:spcAft>
                <a:spcPts val="0"/>
              </a:spcAft>
              <a:buFont typeface="Arial" pitchFamily="34" charset="0"/>
              <a:buNone/>
              <a:defRPr/>
            </a:pPr>
            <a:r>
              <a:rPr lang="en-US" dirty="0"/>
              <a:t>2-</a:t>
            </a:r>
          </a:p>
          <a:p>
            <a:pPr marL="514350" indent="-514350" fontAlgn="auto">
              <a:spcAft>
                <a:spcPts val="0"/>
              </a:spcAft>
              <a:buFont typeface="Arial" pitchFamily="34" charset="0"/>
              <a:buNone/>
              <a:defRPr/>
            </a:pPr>
            <a:r>
              <a:rPr lang="en-US" dirty="0"/>
              <a:t>3-</a:t>
            </a:r>
          </a:p>
          <a:p>
            <a:pPr fontAlgn="auto">
              <a:spcAft>
                <a:spcPts val="0"/>
              </a:spcAft>
              <a:buFont typeface="Arial" pitchFamily="34" charset="0"/>
              <a:buChar char="•"/>
              <a:defRPr/>
            </a:pPr>
            <a:endParaRPr lang="en-US" dirty="0"/>
          </a:p>
        </p:txBody>
      </p:sp>
      <p:pic>
        <p:nvPicPr>
          <p:cNvPr id="35843" name="Content Placeholder 7" descr="bl_evol_6pm_free.gif"/>
          <p:cNvPicPr>
            <a:picLocks noGrp="1" noChangeAspect="1"/>
          </p:cNvPicPr>
          <p:nvPr>
            <p:ph sz="half" idx="2"/>
          </p:nvPr>
        </p:nvPicPr>
        <p:blipFill>
          <a:blip r:embed="rId3" cstate="print"/>
          <a:srcRect/>
          <a:stretch>
            <a:fillRect/>
          </a:stretch>
        </p:blipFill>
        <p:spPr>
          <a:xfrm>
            <a:off x="4648200" y="2057400"/>
            <a:ext cx="4451350" cy="3305175"/>
          </a:xfrm>
        </p:spPr>
      </p:pic>
      <p:sp>
        <p:nvSpPr>
          <p:cNvPr id="5" name="Date Placeholder 4"/>
          <p:cNvSpPr>
            <a:spLocks noGrp="1"/>
          </p:cNvSpPr>
          <p:nvPr>
            <p:ph type="dt" sz="quarter" idx="10"/>
          </p:nvPr>
        </p:nvSpPr>
        <p:spPr/>
        <p:txBody>
          <a:bodyPr/>
          <a:lstStyle/>
          <a:p>
            <a:pPr>
              <a:defRPr/>
            </a:pPr>
            <a:fld id="{AFE30624-A365-47A1-8D79-E65084A1A880}"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81E25BC2-EDCA-4455-A048-D428FCB1EEB3}" type="slidenum">
              <a:rPr lang="en-US"/>
              <a:pPr>
                <a:defRPr/>
              </a:pPr>
              <a:t>11</a:t>
            </a:fld>
            <a:endParaRPr lang="en-US"/>
          </a:p>
        </p:txBody>
      </p:sp>
      <p:sp>
        <p:nvSpPr>
          <p:cNvPr id="9" name="TextBox 8"/>
          <p:cNvSpPr txBox="1">
            <a:spLocks noChangeArrowheads="1"/>
          </p:cNvSpPr>
          <p:nvPr/>
        </p:nvSpPr>
        <p:spPr bwMode="auto">
          <a:xfrm>
            <a:off x="741363" y="5257800"/>
            <a:ext cx="3602037"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Intensity of solar radiation- thermals</a:t>
            </a:r>
          </a:p>
        </p:txBody>
      </p:sp>
      <p:sp>
        <p:nvSpPr>
          <p:cNvPr id="10" name="TextBox 9"/>
          <p:cNvSpPr txBox="1">
            <a:spLocks noChangeArrowheads="1"/>
          </p:cNvSpPr>
          <p:nvPr/>
        </p:nvSpPr>
        <p:spPr bwMode="auto">
          <a:xfrm>
            <a:off x="717550" y="5562600"/>
            <a:ext cx="3168650"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Strong wind speed - mechanical</a:t>
            </a:r>
          </a:p>
        </p:txBody>
      </p:sp>
      <p:sp>
        <p:nvSpPr>
          <p:cNvPr id="11" name="TextBox 10"/>
          <p:cNvSpPr txBox="1">
            <a:spLocks noChangeArrowheads="1"/>
          </p:cNvSpPr>
          <p:nvPr/>
        </p:nvSpPr>
        <p:spPr bwMode="auto">
          <a:xfrm>
            <a:off x="742950" y="5954713"/>
            <a:ext cx="3143250"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Surface roughness - mechanical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Small-scale eddies in the atmosphere</a:t>
            </a:r>
            <a:br>
              <a:rPr lang="en-US" dirty="0"/>
            </a:br>
            <a:endParaRPr lang="en-US" dirty="0"/>
          </a:p>
        </p:txBody>
      </p:sp>
      <p:sp>
        <p:nvSpPr>
          <p:cNvPr id="37890" name="Content Placeholder 2"/>
          <p:cNvSpPr>
            <a:spLocks noGrp="1"/>
          </p:cNvSpPr>
          <p:nvPr>
            <p:ph sz="half" idx="1"/>
          </p:nvPr>
        </p:nvSpPr>
        <p:spPr/>
        <p:txBody>
          <a:bodyPr/>
          <a:lstStyle/>
          <a:p>
            <a:r>
              <a:rPr lang="en-US" dirty="0"/>
              <a:t>small-scale eddies can be formed by a number of processes in the atmosphere:</a:t>
            </a:r>
          </a:p>
          <a:p>
            <a:endParaRPr lang="en-US" dirty="0"/>
          </a:p>
          <a:p>
            <a:pPr lvl="1"/>
            <a:r>
              <a:rPr lang="en-US" dirty="0">
                <a:solidFill>
                  <a:srgbClr val="FF0000"/>
                </a:solidFill>
              </a:rPr>
              <a:t>flow around a building</a:t>
            </a:r>
          </a:p>
          <a:p>
            <a:pPr lvl="1"/>
            <a:r>
              <a:rPr lang="en-US" dirty="0">
                <a:solidFill>
                  <a:srgbClr val="FF0000"/>
                </a:solidFill>
              </a:rPr>
              <a:t>flow around an island </a:t>
            </a:r>
          </a:p>
          <a:p>
            <a:endParaRPr lang="en-US" dirty="0"/>
          </a:p>
        </p:txBody>
      </p:sp>
      <p:pic>
        <p:nvPicPr>
          <p:cNvPr id="37891" name="Content Placeholder 7" descr="ss_eddies_free.gif"/>
          <p:cNvPicPr>
            <a:picLocks noGrp="1" noChangeAspect="1"/>
          </p:cNvPicPr>
          <p:nvPr>
            <p:ph sz="half" idx="2"/>
          </p:nvPr>
        </p:nvPicPr>
        <p:blipFill>
          <a:blip r:embed="rId3" cstate="print"/>
          <a:srcRect/>
          <a:stretch>
            <a:fillRect/>
          </a:stretch>
        </p:blipFill>
        <p:spPr>
          <a:xfrm>
            <a:off x="4648200" y="1981200"/>
            <a:ext cx="4392613" cy="3482975"/>
          </a:xfrm>
        </p:spPr>
      </p:pic>
      <p:sp>
        <p:nvSpPr>
          <p:cNvPr id="5" name="Date Placeholder 4"/>
          <p:cNvSpPr>
            <a:spLocks noGrp="1"/>
          </p:cNvSpPr>
          <p:nvPr>
            <p:ph type="dt" sz="quarter" idx="10"/>
          </p:nvPr>
        </p:nvSpPr>
        <p:spPr/>
        <p:txBody>
          <a:bodyPr/>
          <a:lstStyle/>
          <a:p>
            <a:pPr>
              <a:defRPr/>
            </a:pPr>
            <a:fld id="{93A3190F-AD6F-4B22-AF1D-6D7623D6E6C3}"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E489F00E-D670-4B78-97F4-B55CDFEC32A0}" type="slidenum">
              <a:rPr lang="en-US"/>
              <a:pPr>
                <a:defRPr/>
              </a:pPr>
              <a:t>12</a:t>
            </a:fld>
            <a:endParaRPr lang="en-US"/>
          </a:p>
        </p:txBody>
      </p:sp>
      <p:sp>
        <p:nvSpPr>
          <p:cNvPr id="8" name="Rounded Rectangle 7"/>
          <p:cNvSpPr/>
          <p:nvPr/>
        </p:nvSpPr>
        <p:spPr>
          <a:xfrm>
            <a:off x="1143000" y="3962400"/>
            <a:ext cx="3048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43000" y="4419600"/>
            <a:ext cx="3048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Wave clouds</a:t>
            </a:r>
          </a:p>
        </p:txBody>
      </p:sp>
      <p:sp>
        <p:nvSpPr>
          <p:cNvPr id="3" name="Content Placeholder 2"/>
          <p:cNvSpPr>
            <a:spLocks noGrp="1"/>
          </p:cNvSpPr>
          <p:nvPr>
            <p:ph sz="half" idx="1"/>
          </p:nvPr>
        </p:nvSpPr>
        <p:spPr>
          <a:xfrm>
            <a:off x="0" y="1143000"/>
            <a:ext cx="4495800" cy="5257800"/>
          </a:xfrm>
        </p:spPr>
        <p:txBody>
          <a:bodyPr rtlCol="0">
            <a:normAutofit fontScale="92500" lnSpcReduction="20000"/>
          </a:bodyPr>
          <a:lstStyle/>
          <a:p>
            <a:pPr fontAlgn="auto">
              <a:spcAft>
                <a:spcPts val="0"/>
              </a:spcAft>
              <a:buFont typeface="Arial" pitchFamily="34" charset="0"/>
              <a:buChar char="•"/>
              <a:defRPr/>
            </a:pPr>
            <a:r>
              <a:rPr lang="en-US" dirty="0"/>
              <a:t>small-scale eddies can be formed by a number of processes in the atmosphere:</a:t>
            </a:r>
          </a:p>
          <a:p>
            <a:pPr fontAlgn="auto">
              <a:spcAft>
                <a:spcPts val="0"/>
              </a:spcAft>
              <a:buFont typeface="Arial" pitchFamily="34" charset="0"/>
              <a:buChar char="•"/>
              <a:defRPr/>
            </a:pPr>
            <a:r>
              <a:rPr lang="en-US" dirty="0">
                <a:solidFill>
                  <a:srgbClr val="FF0000"/>
                </a:solidFill>
              </a:rPr>
              <a:t>flow over a mountain </a:t>
            </a:r>
            <a:r>
              <a:rPr lang="en-US" dirty="0"/>
              <a:t>generating: </a:t>
            </a:r>
          </a:p>
          <a:p>
            <a:pPr lvl="1" fontAlgn="auto">
              <a:spcAft>
                <a:spcPts val="0"/>
              </a:spcAft>
              <a:buFont typeface="Arial" pitchFamily="34" charset="0"/>
              <a:buChar char="–"/>
              <a:defRPr/>
            </a:pPr>
            <a:r>
              <a:rPr lang="en-US" dirty="0"/>
              <a:t>wave clouds </a:t>
            </a:r>
          </a:p>
          <a:p>
            <a:pPr lvl="1" fontAlgn="auto">
              <a:spcAft>
                <a:spcPts val="0"/>
              </a:spcAft>
              <a:buFont typeface="Arial" pitchFamily="34" charset="0"/>
              <a:buChar char="–"/>
              <a:defRPr/>
            </a:pPr>
            <a:r>
              <a:rPr lang="en-US" dirty="0"/>
              <a:t>rotor circulations on the leeward side of the mountain - bad for airplanes and gliders!! </a:t>
            </a:r>
          </a:p>
          <a:p>
            <a:pPr lvl="1" fontAlgn="auto">
              <a:spcAft>
                <a:spcPts val="0"/>
              </a:spcAft>
              <a:buFont typeface="Arial" pitchFamily="34" charset="0"/>
              <a:buChar char="–"/>
              <a:defRPr/>
            </a:pPr>
            <a:r>
              <a:rPr lang="en-US" dirty="0"/>
              <a:t>rotors can have strong vertical motions </a:t>
            </a:r>
          </a:p>
          <a:p>
            <a:pPr lvl="1" fontAlgn="auto">
              <a:spcAft>
                <a:spcPts val="0"/>
              </a:spcAft>
              <a:buFont typeface="Arial" pitchFamily="34" charset="0"/>
              <a:buChar char="–"/>
              <a:defRPr/>
            </a:pPr>
            <a:r>
              <a:rPr lang="en-US" dirty="0"/>
              <a:t>waves and rotors sometimes generate </a:t>
            </a:r>
            <a:r>
              <a:rPr lang="en-US" i="1" dirty="0"/>
              <a:t>clear-air turbulence </a:t>
            </a:r>
            <a:r>
              <a:rPr lang="en-US" i="1" dirty="0">
                <a:solidFill>
                  <a:srgbClr val="FF0000"/>
                </a:solidFill>
              </a:rPr>
              <a:t>(CAT)</a:t>
            </a:r>
            <a:r>
              <a:rPr lang="en-US" dirty="0">
                <a:solidFill>
                  <a:srgbClr val="FF0000"/>
                </a:solidFill>
              </a:rPr>
              <a:t> </a:t>
            </a:r>
          </a:p>
          <a:p>
            <a:pPr fontAlgn="auto">
              <a:spcAft>
                <a:spcPts val="0"/>
              </a:spcAft>
              <a:buFont typeface="Arial" pitchFamily="34" charset="0"/>
              <a:buChar char="•"/>
              <a:defRPr/>
            </a:pPr>
            <a:r>
              <a:rPr lang="en-US" dirty="0"/>
              <a:t>wave clouds are commonly seen in satellite imagery</a:t>
            </a:r>
          </a:p>
          <a:p>
            <a:pPr fontAlgn="auto">
              <a:spcAft>
                <a:spcPts val="0"/>
              </a:spcAft>
              <a:buFont typeface="Arial" pitchFamily="34" charset="0"/>
              <a:buChar char="•"/>
              <a:defRPr/>
            </a:pPr>
            <a:endParaRPr lang="en-US" dirty="0"/>
          </a:p>
        </p:txBody>
      </p:sp>
      <p:pic>
        <p:nvPicPr>
          <p:cNvPr id="39939" name="Content Placeholder 7" descr="wave_clouds_rotor_free.gif"/>
          <p:cNvPicPr>
            <a:picLocks noGrp="1" noChangeAspect="1"/>
          </p:cNvPicPr>
          <p:nvPr>
            <p:ph sz="half" idx="2"/>
          </p:nvPr>
        </p:nvPicPr>
        <p:blipFill>
          <a:blip r:embed="rId3" cstate="print"/>
          <a:srcRect/>
          <a:stretch>
            <a:fillRect/>
          </a:stretch>
        </p:blipFill>
        <p:spPr>
          <a:xfrm>
            <a:off x="4495800" y="2590800"/>
            <a:ext cx="4613275" cy="2262188"/>
          </a:xfrm>
        </p:spPr>
      </p:pic>
      <p:sp>
        <p:nvSpPr>
          <p:cNvPr id="5" name="Date Placeholder 4"/>
          <p:cNvSpPr>
            <a:spLocks noGrp="1"/>
          </p:cNvSpPr>
          <p:nvPr>
            <p:ph type="dt" sz="quarter" idx="10"/>
          </p:nvPr>
        </p:nvSpPr>
        <p:spPr/>
        <p:txBody>
          <a:bodyPr/>
          <a:lstStyle/>
          <a:p>
            <a:pPr>
              <a:defRPr/>
            </a:pPr>
            <a:fld id="{5DC808EA-4AE4-42EC-8D73-6D73DC0D78B1}"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8EFD1147-A90D-4C80-9412-6848558FCE30}" type="slidenum">
              <a:rPr lang="en-US"/>
              <a:pPr>
                <a:defRPr/>
              </a:pPr>
              <a:t>13</a:t>
            </a:fld>
            <a:endParaRPr lang="en-US"/>
          </a:p>
        </p:txBody>
      </p:sp>
      <p:sp>
        <p:nvSpPr>
          <p:cNvPr id="8" name="Rounded Rectangle 7"/>
          <p:cNvSpPr/>
          <p:nvPr/>
        </p:nvSpPr>
        <p:spPr>
          <a:xfrm>
            <a:off x="304800" y="2209800"/>
            <a:ext cx="3048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b="1"/>
              <a:t>Eddies formed along a shear zone</a:t>
            </a:r>
            <a:endParaRPr lang="en-US"/>
          </a:p>
        </p:txBody>
      </p:sp>
      <p:sp>
        <p:nvSpPr>
          <p:cNvPr id="3" name="Content Placeholder 2"/>
          <p:cNvSpPr>
            <a:spLocks noGrp="1"/>
          </p:cNvSpPr>
          <p:nvPr>
            <p:ph sz="half" idx="1"/>
          </p:nvPr>
        </p:nvSpPr>
        <p:spPr>
          <a:xfrm>
            <a:off x="0" y="1143000"/>
            <a:ext cx="4495800" cy="4983163"/>
          </a:xfrm>
        </p:spPr>
        <p:txBody>
          <a:bodyPr rtlCol="0">
            <a:normAutofit fontScale="85000" lnSpcReduction="20000"/>
          </a:bodyPr>
          <a:lstStyle/>
          <a:p>
            <a:pPr fontAlgn="auto">
              <a:spcAft>
                <a:spcPts val="0"/>
              </a:spcAft>
              <a:buFont typeface="Arial" pitchFamily="34" charset="0"/>
              <a:buChar char="•"/>
              <a:defRPr/>
            </a:pPr>
            <a:r>
              <a:rPr lang="en-US" dirty="0"/>
              <a:t>small-scale eddies can be formed by a number of processes in the atmosphere: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solidFill>
                  <a:srgbClr val="FF0000"/>
                </a:solidFill>
              </a:rPr>
              <a:t>along a </a:t>
            </a:r>
            <a:r>
              <a:rPr lang="en-US" i="1" dirty="0">
                <a:solidFill>
                  <a:srgbClr val="FF0000"/>
                </a:solidFill>
              </a:rPr>
              <a:t>shear zone</a:t>
            </a:r>
            <a:r>
              <a:rPr lang="en-US" dirty="0">
                <a:solidFill>
                  <a:srgbClr val="FF0000"/>
                </a:solidFill>
              </a:rPr>
              <a:t> </a:t>
            </a:r>
            <a:r>
              <a:rPr lang="en-US" b="1" dirty="0"/>
              <a:t>--&gt;&gt;</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a</a:t>
            </a:r>
            <a:r>
              <a:rPr lang="en-US" i="1" dirty="0"/>
              <a:t> shear zone</a:t>
            </a:r>
            <a:r>
              <a:rPr lang="en-US" dirty="0"/>
              <a:t> is where the winds change speed and/or direction rapidly over a given distance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wind shear along the shear zone can generate eddies that are sometimes visible as </a:t>
            </a:r>
            <a:r>
              <a:rPr lang="en-US" dirty="0">
                <a:solidFill>
                  <a:srgbClr val="FF0000"/>
                </a:solidFill>
              </a:rPr>
              <a:t>billow clouds</a:t>
            </a:r>
          </a:p>
          <a:p>
            <a:pPr fontAlgn="auto">
              <a:spcAft>
                <a:spcPts val="0"/>
              </a:spcAft>
              <a:buFont typeface="Arial" pitchFamily="34" charset="0"/>
              <a:buChar char="•"/>
              <a:defRPr/>
            </a:pPr>
            <a:endParaRPr lang="en-US" dirty="0"/>
          </a:p>
        </p:txBody>
      </p:sp>
      <p:pic>
        <p:nvPicPr>
          <p:cNvPr id="41987" name="Content Placeholder 7" descr="eddies_shearzone_free.gif"/>
          <p:cNvPicPr>
            <a:picLocks noGrp="1" noChangeAspect="1"/>
          </p:cNvPicPr>
          <p:nvPr>
            <p:ph sz="half" idx="2"/>
          </p:nvPr>
        </p:nvPicPr>
        <p:blipFill>
          <a:blip r:embed="rId3" cstate="print"/>
          <a:srcRect/>
          <a:stretch>
            <a:fillRect/>
          </a:stretch>
        </p:blipFill>
        <p:spPr>
          <a:xfrm>
            <a:off x="4800600" y="1219200"/>
            <a:ext cx="4267200" cy="2667000"/>
          </a:xfrm>
        </p:spPr>
      </p:pic>
      <p:sp>
        <p:nvSpPr>
          <p:cNvPr id="5" name="Date Placeholder 4"/>
          <p:cNvSpPr>
            <a:spLocks noGrp="1"/>
          </p:cNvSpPr>
          <p:nvPr>
            <p:ph type="dt" sz="quarter" idx="10"/>
          </p:nvPr>
        </p:nvSpPr>
        <p:spPr/>
        <p:txBody>
          <a:bodyPr/>
          <a:lstStyle/>
          <a:p>
            <a:pPr>
              <a:defRPr/>
            </a:pPr>
            <a:fld id="{257E6725-767B-4E3B-8192-9AE4EC755220}"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7F157C7A-BCD9-4FB2-8D12-2F4C5C93682C}" type="slidenum">
              <a:rPr lang="en-US"/>
              <a:pPr>
                <a:defRPr/>
              </a:pPr>
              <a:t>14</a:t>
            </a:fld>
            <a:endParaRPr lang="en-US"/>
          </a:p>
        </p:txBody>
      </p:sp>
      <p:pic>
        <p:nvPicPr>
          <p:cNvPr id="41991" name="Picture 8" descr="khwaves_photo.jpg"/>
          <p:cNvPicPr>
            <a:picLocks noChangeAspect="1"/>
          </p:cNvPicPr>
          <p:nvPr/>
        </p:nvPicPr>
        <p:blipFill>
          <a:blip r:embed="rId4" cstate="print"/>
          <a:srcRect/>
          <a:stretch>
            <a:fillRect/>
          </a:stretch>
        </p:blipFill>
        <p:spPr bwMode="auto">
          <a:xfrm>
            <a:off x="4837113" y="4040188"/>
            <a:ext cx="4154487" cy="2284412"/>
          </a:xfrm>
          <a:prstGeom prst="rect">
            <a:avLst/>
          </a:prstGeom>
          <a:noFill/>
          <a:ln w="9525">
            <a:noFill/>
            <a:miter lim="800000"/>
            <a:headEnd/>
            <a:tailEnd/>
          </a:ln>
        </p:spPr>
      </p:pic>
      <p:sp>
        <p:nvSpPr>
          <p:cNvPr id="9" name="Rounded Rectangle 8"/>
          <p:cNvSpPr/>
          <p:nvPr/>
        </p:nvSpPr>
        <p:spPr>
          <a:xfrm>
            <a:off x="381000" y="2438400"/>
            <a:ext cx="3048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0" y="274638"/>
            <a:ext cx="8915400" cy="1143000"/>
          </a:xfrm>
        </p:spPr>
        <p:txBody>
          <a:bodyPr/>
          <a:lstStyle/>
          <a:p>
            <a:r>
              <a:rPr lang="en-US" sz="3200" b="1"/>
              <a:t>Flow over mountains and through mountain passes</a:t>
            </a:r>
            <a:endParaRPr lang="en-US" sz="3200"/>
          </a:p>
        </p:txBody>
      </p:sp>
      <p:sp>
        <p:nvSpPr>
          <p:cNvPr id="44034" name="Content Placeholder 2"/>
          <p:cNvSpPr>
            <a:spLocks noGrp="1"/>
          </p:cNvSpPr>
          <p:nvPr>
            <p:ph sz="half" idx="1"/>
          </p:nvPr>
        </p:nvSpPr>
        <p:spPr/>
        <p:txBody>
          <a:bodyPr/>
          <a:lstStyle/>
          <a:p>
            <a:r>
              <a:rPr lang="en-US"/>
              <a:t>Q: why is it sometimes very windy:</a:t>
            </a:r>
          </a:p>
          <a:p>
            <a:pPr lvl="1"/>
            <a:r>
              <a:rPr lang="en-US"/>
              <a:t>on the peaks of mountains?</a:t>
            </a:r>
          </a:p>
          <a:p>
            <a:pPr lvl="1"/>
            <a:r>
              <a:rPr lang="en-US"/>
              <a:t>in a mountain pass?</a:t>
            </a:r>
          </a:p>
          <a:p>
            <a:endParaRPr lang="en-US"/>
          </a:p>
        </p:txBody>
      </p:sp>
      <p:pic>
        <p:nvPicPr>
          <p:cNvPr id="44035" name="Content Placeholder 7" descr="mountainflows_free.gif"/>
          <p:cNvPicPr>
            <a:picLocks noGrp="1" noChangeAspect="1"/>
          </p:cNvPicPr>
          <p:nvPr>
            <p:ph sz="half" idx="2"/>
          </p:nvPr>
        </p:nvPicPr>
        <p:blipFill>
          <a:blip r:embed="rId3" cstate="print"/>
          <a:srcRect/>
          <a:stretch>
            <a:fillRect/>
          </a:stretch>
        </p:blipFill>
        <p:spPr>
          <a:xfrm>
            <a:off x="4648200" y="1524000"/>
            <a:ext cx="4456113" cy="3860800"/>
          </a:xfrm>
        </p:spPr>
      </p:pic>
      <p:sp>
        <p:nvSpPr>
          <p:cNvPr id="5" name="Date Placeholder 4"/>
          <p:cNvSpPr>
            <a:spLocks noGrp="1"/>
          </p:cNvSpPr>
          <p:nvPr>
            <p:ph type="dt" sz="quarter" idx="10"/>
          </p:nvPr>
        </p:nvSpPr>
        <p:spPr/>
        <p:txBody>
          <a:bodyPr/>
          <a:lstStyle/>
          <a:p>
            <a:pPr>
              <a:defRPr/>
            </a:pPr>
            <a:fld id="{9B59C90B-06AC-4E34-BEE3-BBCE1749C723}"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F149ADE4-EB04-4523-99C0-06286A6B0D8E}"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8229600" cy="868362"/>
          </a:xfrm>
        </p:spPr>
        <p:txBody>
          <a:bodyPr/>
          <a:lstStyle/>
          <a:p>
            <a:r>
              <a:rPr lang="en-US"/>
              <a:t>Measuring Winds</a:t>
            </a:r>
          </a:p>
        </p:txBody>
      </p:sp>
      <p:sp>
        <p:nvSpPr>
          <p:cNvPr id="3" name="Content Placeholder 2"/>
          <p:cNvSpPr>
            <a:spLocks noGrp="1"/>
          </p:cNvSpPr>
          <p:nvPr>
            <p:ph sz="half" idx="1"/>
          </p:nvPr>
        </p:nvSpPr>
        <p:spPr>
          <a:xfrm>
            <a:off x="0" y="1600200"/>
            <a:ext cx="4495800" cy="4525963"/>
          </a:xfrm>
        </p:spPr>
        <p:txBody>
          <a:bodyPr rtlCol="0">
            <a:normAutofit lnSpcReduction="10000"/>
          </a:bodyPr>
          <a:lstStyle/>
          <a:p>
            <a:pPr fontAlgn="auto">
              <a:spcAft>
                <a:spcPts val="0"/>
              </a:spcAft>
              <a:buFont typeface="Arial" pitchFamily="34" charset="0"/>
              <a:buChar char="•"/>
              <a:defRPr/>
            </a:pPr>
            <a:r>
              <a:rPr lang="en-US" dirty="0"/>
              <a:t>wind measuring instruments include: </a:t>
            </a:r>
          </a:p>
          <a:p>
            <a:pPr lvl="1" fontAlgn="auto">
              <a:spcAft>
                <a:spcPts val="0"/>
              </a:spcAft>
              <a:buFont typeface="Arial" pitchFamily="34" charset="0"/>
              <a:buChar char="–"/>
              <a:defRPr/>
            </a:pPr>
            <a:r>
              <a:rPr lang="en-US" dirty="0"/>
              <a:t>wind vane </a:t>
            </a:r>
          </a:p>
          <a:p>
            <a:pPr lvl="1" fontAlgn="auto">
              <a:spcAft>
                <a:spcPts val="0"/>
              </a:spcAft>
              <a:buFont typeface="Arial" pitchFamily="34" charset="0"/>
              <a:buChar char="–"/>
              <a:defRPr/>
            </a:pPr>
            <a:r>
              <a:rPr lang="en-US" dirty="0"/>
              <a:t>wind sock </a:t>
            </a:r>
          </a:p>
          <a:p>
            <a:pPr lvl="1" fontAlgn="auto">
              <a:spcAft>
                <a:spcPts val="0"/>
              </a:spcAft>
              <a:buFont typeface="Arial" pitchFamily="34" charset="0"/>
              <a:buChar char="–"/>
              <a:defRPr/>
            </a:pPr>
            <a:r>
              <a:rPr lang="en-US" dirty="0"/>
              <a:t>anemometer </a:t>
            </a:r>
          </a:p>
          <a:p>
            <a:pPr lvl="1" fontAlgn="auto">
              <a:spcAft>
                <a:spcPts val="0"/>
              </a:spcAft>
              <a:buFont typeface="Arial" pitchFamily="34" charset="0"/>
              <a:buChar char="–"/>
              <a:defRPr/>
            </a:pPr>
            <a:r>
              <a:rPr lang="en-US" dirty="0" err="1"/>
              <a:t>aerovane</a:t>
            </a:r>
            <a:r>
              <a:rPr lang="en-US" dirty="0"/>
              <a:t> </a:t>
            </a:r>
          </a:p>
          <a:p>
            <a:pPr lvl="1" fontAlgn="auto">
              <a:spcAft>
                <a:spcPts val="0"/>
              </a:spcAft>
              <a:buFont typeface="Arial" pitchFamily="34" charset="0"/>
              <a:buChar char="–"/>
              <a:defRPr/>
            </a:pPr>
            <a:r>
              <a:rPr lang="en-US" dirty="0"/>
              <a:t>pilot balloons </a:t>
            </a:r>
          </a:p>
          <a:p>
            <a:pPr lvl="2" fontAlgn="auto">
              <a:spcAft>
                <a:spcPts val="0"/>
              </a:spcAft>
              <a:buFont typeface="Arial" pitchFamily="34" charset="0"/>
              <a:buChar char="•"/>
              <a:defRPr/>
            </a:pPr>
            <a:r>
              <a:rPr lang="en-US" dirty="0"/>
              <a:t>remote sensing instruments: </a:t>
            </a:r>
          </a:p>
          <a:p>
            <a:pPr lvl="3" fontAlgn="auto">
              <a:spcAft>
                <a:spcPts val="0"/>
              </a:spcAft>
              <a:buFont typeface="Arial" pitchFamily="34" charset="0"/>
              <a:buChar char="–"/>
              <a:defRPr/>
            </a:pPr>
            <a:r>
              <a:rPr lang="en-US" dirty="0"/>
              <a:t>radars </a:t>
            </a:r>
          </a:p>
          <a:p>
            <a:pPr lvl="3" fontAlgn="auto">
              <a:spcAft>
                <a:spcPts val="0"/>
              </a:spcAft>
              <a:buFont typeface="Arial" pitchFamily="34" charset="0"/>
              <a:buChar char="–"/>
              <a:defRPr/>
            </a:pPr>
            <a:r>
              <a:rPr lang="en-US" dirty="0"/>
              <a:t>profilers </a:t>
            </a:r>
          </a:p>
          <a:p>
            <a:pPr lvl="3" fontAlgn="auto">
              <a:spcAft>
                <a:spcPts val="0"/>
              </a:spcAft>
              <a:buFont typeface="Arial" pitchFamily="34" charset="0"/>
              <a:buChar char="–"/>
              <a:defRPr/>
            </a:pPr>
            <a:r>
              <a:rPr lang="en-US" dirty="0" err="1"/>
              <a:t>lidars</a:t>
            </a:r>
            <a:r>
              <a:rPr lang="en-US" dirty="0"/>
              <a:t> (</a:t>
            </a:r>
            <a:r>
              <a:rPr lang="en-US" b="1" dirty="0"/>
              <a:t>Li</a:t>
            </a:r>
            <a:r>
              <a:rPr lang="en-US" dirty="0"/>
              <a:t>ght </a:t>
            </a:r>
            <a:r>
              <a:rPr lang="en-US" b="1" dirty="0"/>
              <a:t>D</a:t>
            </a:r>
            <a:r>
              <a:rPr lang="en-US" dirty="0"/>
              <a:t>etection </a:t>
            </a:r>
            <a:r>
              <a:rPr lang="en-US" b="1" dirty="0"/>
              <a:t>A</a:t>
            </a:r>
            <a:r>
              <a:rPr lang="en-US" dirty="0"/>
              <a:t>nd </a:t>
            </a:r>
            <a:r>
              <a:rPr lang="en-US" b="1" dirty="0"/>
              <a:t>R</a:t>
            </a:r>
            <a:r>
              <a:rPr lang="en-US" dirty="0"/>
              <a:t>anging)</a:t>
            </a:r>
          </a:p>
          <a:p>
            <a:pPr fontAlgn="auto">
              <a:spcAft>
                <a:spcPts val="0"/>
              </a:spcAft>
              <a:buFont typeface="Arial" pitchFamily="34" charset="0"/>
              <a:buChar char="•"/>
              <a:defRPr/>
            </a:pPr>
            <a:endParaRPr lang="en-US" dirty="0"/>
          </a:p>
        </p:txBody>
      </p:sp>
      <p:pic>
        <p:nvPicPr>
          <p:cNvPr id="46083" name="Content Placeholder 7" descr="wind_rose.gif"/>
          <p:cNvPicPr>
            <a:picLocks noGrp="1" noChangeAspect="1"/>
          </p:cNvPicPr>
          <p:nvPr>
            <p:ph sz="half" idx="2"/>
          </p:nvPr>
        </p:nvPicPr>
        <p:blipFill>
          <a:blip r:embed="rId3" cstate="print"/>
          <a:srcRect/>
          <a:stretch>
            <a:fillRect/>
          </a:stretch>
        </p:blipFill>
        <p:spPr>
          <a:xfrm>
            <a:off x="4648200" y="2209800"/>
            <a:ext cx="4351338" cy="2862263"/>
          </a:xfrm>
        </p:spPr>
      </p:pic>
      <p:sp>
        <p:nvSpPr>
          <p:cNvPr id="5" name="Date Placeholder 4"/>
          <p:cNvSpPr>
            <a:spLocks noGrp="1"/>
          </p:cNvSpPr>
          <p:nvPr>
            <p:ph type="dt" sz="quarter" idx="10"/>
          </p:nvPr>
        </p:nvSpPr>
        <p:spPr/>
        <p:txBody>
          <a:bodyPr/>
          <a:lstStyle/>
          <a:p>
            <a:pPr>
              <a:defRPr/>
            </a:pPr>
            <a:fld id="{D6378FA9-64DC-432B-AF7E-A5A2E9DAFB13}"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9E96E531-226C-446E-9F21-28489C270AF1}" type="slidenum">
              <a:rPr lang="en-US"/>
              <a:pPr>
                <a:defRPr/>
              </a:pPr>
              <a:t>16</a:t>
            </a:fld>
            <a:endParaRPr lang="en-US"/>
          </a:p>
        </p:txBody>
      </p:sp>
      <p:sp>
        <p:nvSpPr>
          <p:cNvPr id="46087" name="Rectangle 8"/>
          <p:cNvSpPr>
            <a:spLocks noChangeArrowheads="1"/>
          </p:cNvSpPr>
          <p:nvPr/>
        </p:nvSpPr>
        <p:spPr bwMode="auto">
          <a:xfrm>
            <a:off x="4495800" y="5221288"/>
            <a:ext cx="4572000" cy="708025"/>
          </a:xfrm>
          <a:prstGeom prst="rect">
            <a:avLst/>
          </a:prstGeom>
          <a:noFill/>
          <a:ln w="9525">
            <a:noFill/>
            <a:miter lim="800000"/>
            <a:headEnd/>
            <a:tailEnd/>
          </a:ln>
        </p:spPr>
        <p:txBody>
          <a:bodyPr>
            <a:spAutoFit/>
          </a:bodyPr>
          <a:lstStyle/>
          <a:p>
            <a:r>
              <a:rPr lang="en-US" sz="2000">
                <a:latin typeface="Calibri" pitchFamily="34" charset="0"/>
              </a:rPr>
              <a:t>Wind rose - % of time wind blows from a particular direction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7" descr="408px-Wea00920.jpg"/>
          <p:cNvPicPr>
            <a:picLocks noGrp="1" noChangeAspect="1"/>
          </p:cNvPicPr>
          <p:nvPr>
            <p:ph sz="half" idx="1"/>
          </p:nvPr>
        </p:nvPicPr>
        <p:blipFill>
          <a:blip r:embed="rId3" cstate="print"/>
          <a:srcRect/>
          <a:stretch>
            <a:fillRect/>
          </a:stretch>
        </p:blipFill>
        <p:spPr>
          <a:xfrm>
            <a:off x="304800" y="1447800"/>
            <a:ext cx="1828800" cy="2684463"/>
          </a:xfrm>
        </p:spPr>
      </p:pic>
      <p:pic>
        <p:nvPicPr>
          <p:cNvPr id="48130" name="Content Placeholder 8" descr="aerovane_NSSL_small.jpg"/>
          <p:cNvPicPr>
            <a:picLocks noGrp="1" noChangeAspect="1"/>
          </p:cNvPicPr>
          <p:nvPr>
            <p:ph sz="half" idx="2"/>
          </p:nvPr>
        </p:nvPicPr>
        <p:blipFill>
          <a:blip r:embed="rId4" cstate="print"/>
          <a:srcRect/>
          <a:stretch>
            <a:fillRect/>
          </a:stretch>
        </p:blipFill>
        <p:spPr>
          <a:xfrm>
            <a:off x="2359025" y="1447800"/>
            <a:ext cx="3357563" cy="2209800"/>
          </a:xfrm>
        </p:spPr>
      </p:pic>
      <p:sp>
        <p:nvSpPr>
          <p:cNvPr id="5" name="Date Placeholder 4"/>
          <p:cNvSpPr>
            <a:spLocks noGrp="1"/>
          </p:cNvSpPr>
          <p:nvPr>
            <p:ph type="dt" sz="quarter" idx="10"/>
          </p:nvPr>
        </p:nvSpPr>
        <p:spPr/>
        <p:txBody>
          <a:bodyPr/>
          <a:lstStyle/>
          <a:p>
            <a:pPr>
              <a:defRPr/>
            </a:pPr>
            <a:fld id="{673C6768-6479-4E6D-A228-4739CC2A2DF3}"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CA74D5BA-3D4C-41B2-A96D-DFC33254C366}" type="slidenum">
              <a:rPr lang="en-US"/>
              <a:pPr>
                <a:defRPr/>
              </a:pPr>
              <a:t>17</a:t>
            </a:fld>
            <a:endParaRPr lang="en-US"/>
          </a:p>
        </p:txBody>
      </p:sp>
      <p:pic>
        <p:nvPicPr>
          <p:cNvPr id="48134" name="Picture 9" descr="800px-Windrichtungsgeber.jpg"/>
          <p:cNvPicPr>
            <a:picLocks noChangeAspect="1"/>
          </p:cNvPicPr>
          <p:nvPr/>
        </p:nvPicPr>
        <p:blipFill>
          <a:blip r:embed="rId5" cstate="print"/>
          <a:srcRect/>
          <a:stretch>
            <a:fillRect/>
          </a:stretch>
        </p:blipFill>
        <p:spPr bwMode="auto">
          <a:xfrm>
            <a:off x="5943600" y="1371600"/>
            <a:ext cx="3048000" cy="2286000"/>
          </a:xfrm>
          <a:prstGeom prst="rect">
            <a:avLst/>
          </a:prstGeom>
          <a:noFill/>
          <a:ln w="9525">
            <a:noFill/>
            <a:miter lim="800000"/>
            <a:headEnd/>
            <a:tailEnd/>
          </a:ln>
        </p:spPr>
      </p:pic>
      <p:pic>
        <p:nvPicPr>
          <p:cNvPr id="48135" name="Picture 10" descr="wind-sock.jpg"/>
          <p:cNvPicPr>
            <a:picLocks noChangeAspect="1"/>
          </p:cNvPicPr>
          <p:nvPr/>
        </p:nvPicPr>
        <p:blipFill>
          <a:blip r:embed="rId6" cstate="print"/>
          <a:srcRect/>
          <a:stretch>
            <a:fillRect/>
          </a:stretch>
        </p:blipFill>
        <p:spPr bwMode="auto">
          <a:xfrm>
            <a:off x="5842000" y="3962400"/>
            <a:ext cx="3149600" cy="2101850"/>
          </a:xfrm>
          <a:prstGeom prst="rect">
            <a:avLst/>
          </a:prstGeom>
          <a:noFill/>
          <a:ln w="9525">
            <a:noFill/>
            <a:miter lim="800000"/>
            <a:headEnd/>
            <a:tailEnd/>
          </a:ln>
        </p:spPr>
      </p:pic>
      <p:sp>
        <p:nvSpPr>
          <p:cNvPr id="48136" name="TextBox 11"/>
          <p:cNvSpPr txBox="1">
            <a:spLocks noChangeArrowheads="1"/>
          </p:cNvSpPr>
          <p:nvPr/>
        </p:nvSpPr>
        <p:spPr bwMode="auto">
          <a:xfrm>
            <a:off x="7040563" y="6019800"/>
            <a:ext cx="1493837" cy="461963"/>
          </a:xfrm>
          <a:prstGeom prst="rect">
            <a:avLst/>
          </a:prstGeom>
          <a:noFill/>
          <a:ln w="9525">
            <a:noFill/>
            <a:miter lim="800000"/>
            <a:headEnd/>
            <a:tailEnd/>
          </a:ln>
        </p:spPr>
        <p:txBody>
          <a:bodyPr wrap="none">
            <a:spAutoFit/>
          </a:bodyPr>
          <a:lstStyle/>
          <a:p>
            <a:r>
              <a:rPr lang="en-US" sz="2400">
                <a:latin typeface="Calibri" pitchFamily="34" charset="0"/>
              </a:rPr>
              <a:t>Wind Sock</a:t>
            </a:r>
          </a:p>
        </p:txBody>
      </p:sp>
      <p:sp>
        <p:nvSpPr>
          <p:cNvPr id="48137" name="TextBox 12"/>
          <p:cNvSpPr txBox="1">
            <a:spLocks noChangeArrowheads="1"/>
          </p:cNvSpPr>
          <p:nvPr/>
        </p:nvSpPr>
        <p:spPr bwMode="auto">
          <a:xfrm>
            <a:off x="7086600" y="914400"/>
            <a:ext cx="1543050" cy="461963"/>
          </a:xfrm>
          <a:prstGeom prst="rect">
            <a:avLst/>
          </a:prstGeom>
          <a:noFill/>
          <a:ln w="9525">
            <a:noFill/>
            <a:miter lim="800000"/>
            <a:headEnd/>
            <a:tailEnd/>
          </a:ln>
        </p:spPr>
        <p:txBody>
          <a:bodyPr wrap="none">
            <a:spAutoFit/>
          </a:bodyPr>
          <a:lstStyle/>
          <a:p>
            <a:r>
              <a:rPr lang="en-US" sz="2400">
                <a:latin typeface="Calibri" pitchFamily="34" charset="0"/>
              </a:rPr>
              <a:t>Wind Vane</a:t>
            </a:r>
          </a:p>
        </p:txBody>
      </p:sp>
      <p:sp>
        <p:nvSpPr>
          <p:cNvPr id="48138" name="Rectangle 13"/>
          <p:cNvSpPr>
            <a:spLocks noChangeArrowheads="1"/>
          </p:cNvSpPr>
          <p:nvPr/>
        </p:nvSpPr>
        <p:spPr bwMode="auto">
          <a:xfrm>
            <a:off x="304800" y="985838"/>
            <a:ext cx="1812925" cy="461962"/>
          </a:xfrm>
          <a:prstGeom prst="rect">
            <a:avLst/>
          </a:prstGeom>
          <a:noFill/>
          <a:ln w="9525">
            <a:noFill/>
            <a:miter lim="800000"/>
            <a:headEnd/>
            <a:tailEnd/>
          </a:ln>
        </p:spPr>
        <p:txBody>
          <a:bodyPr wrap="none">
            <a:spAutoFit/>
          </a:bodyPr>
          <a:lstStyle/>
          <a:p>
            <a:r>
              <a:rPr lang="en-US" sz="2400">
                <a:latin typeface="Calibri" pitchFamily="34" charset="0"/>
              </a:rPr>
              <a:t>anemometer</a:t>
            </a:r>
          </a:p>
        </p:txBody>
      </p:sp>
      <p:sp>
        <p:nvSpPr>
          <p:cNvPr id="48139" name="Rectangle 14"/>
          <p:cNvSpPr>
            <a:spLocks noChangeArrowheads="1"/>
          </p:cNvSpPr>
          <p:nvPr/>
        </p:nvSpPr>
        <p:spPr bwMode="auto">
          <a:xfrm>
            <a:off x="3200400" y="914400"/>
            <a:ext cx="1347788" cy="461963"/>
          </a:xfrm>
          <a:prstGeom prst="rect">
            <a:avLst/>
          </a:prstGeom>
          <a:noFill/>
          <a:ln w="9525">
            <a:noFill/>
            <a:miter lim="800000"/>
            <a:headEnd/>
            <a:tailEnd/>
          </a:ln>
        </p:spPr>
        <p:txBody>
          <a:bodyPr wrap="none">
            <a:spAutoFit/>
          </a:bodyPr>
          <a:lstStyle/>
          <a:p>
            <a:r>
              <a:rPr lang="en-US" sz="2400">
                <a:latin typeface="Calibri" pitchFamily="34" charset="0"/>
              </a:rPr>
              <a:t>aerovane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0" y="274638"/>
            <a:ext cx="9144000" cy="1143000"/>
          </a:xfrm>
        </p:spPr>
        <p:txBody>
          <a:bodyPr/>
          <a:lstStyle/>
          <a:p>
            <a:r>
              <a:rPr lang="en-US" sz="3200" dirty="0"/>
              <a:t>Wind Profilers</a:t>
            </a:r>
            <a:br>
              <a:rPr lang="en-US" sz="3200" dirty="0"/>
            </a:br>
            <a:r>
              <a:rPr lang="en-GB" sz="3200" b="1" dirty="0"/>
              <a:t>SODAR</a:t>
            </a:r>
            <a:r>
              <a:rPr lang="en-US" sz="3200" dirty="0"/>
              <a:t> </a:t>
            </a:r>
            <a:r>
              <a:rPr lang="en-US" sz="3200" dirty="0">
                <a:solidFill>
                  <a:srgbClr val="FF0000"/>
                </a:solidFill>
              </a:rPr>
              <a:t>(</a:t>
            </a:r>
            <a:r>
              <a:rPr lang="en-US" sz="3200" dirty="0" err="1">
                <a:solidFill>
                  <a:srgbClr val="FF0000"/>
                </a:solidFill>
              </a:rPr>
              <a:t>SOnic</a:t>
            </a:r>
            <a:r>
              <a:rPr lang="en-US" sz="3200" dirty="0">
                <a:solidFill>
                  <a:srgbClr val="FF0000"/>
                </a:solidFill>
              </a:rPr>
              <a:t> Detection And Ranging)</a:t>
            </a:r>
            <a:r>
              <a:rPr lang="en-GB" sz="3200" b="1" dirty="0">
                <a:solidFill>
                  <a:srgbClr val="FF0000"/>
                </a:solidFill>
              </a:rPr>
              <a:t> </a:t>
            </a:r>
            <a:endParaRPr lang="en-US" sz="3200" dirty="0"/>
          </a:p>
        </p:txBody>
      </p:sp>
      <p:sp>
        <p:nvSpPr>
          <p:cNvPr id="5" name="Date Placeholder 4"/>
          <p:cNvSpPr>
            <a:spLocks noGrp="1"/>
          </p:cNvSpPr>
          <p:nvPr>
            <p:ph type="dt" sz="quarter" idx="10"/>
          </p:nvPr>
        </p:nvSpPr>
        <p:spPr/>
        <p:txBody>
          <a:bodyPr/>
          <a:lstStyle/>
          <a:p>
            <a:pPr>
              <a:defRPr/>
            </a:pPr>
            <a:fld id="{F390251C-C651-4D79-84CC-55AA4CB1E742}"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6E9F124F-E775-4FF0-97FB-4CFD81779B7C}" type="slidenum">
              <a:rPr lang="en-US"/>
              <a:pPr>
                <a:defRPr/>
              </a:pPr>
              <a:t>18</a:t>
            </a:fld>
            <a:endParaRPr lang="en-US"/>
          </a:p>
        </p:txBody>
      </p:sp>
      <p:grpSp>
        <p:nvGrpSpPr>
          <p:cNvPr id="50181" name="Group 2"/>
          <p:cNvGrpSpPr>
            <a:grpSpLocks/>
          </p:cNvGrpSpPr>
          <p:nvPr/>
        </p:nvGrpSpPr>
        <p:grpSpPr bwMode="auto">
          <a:xfrm>
            <a:off x="609600" y="1676400"/>
            <a:ext cx="7924800" cy="3733800"/>
            <a:chOff x="1800" y="4860"/>
            <a:chExt cx="7740" cy="2563"/>
          </a:xfrm>
        </p:grpSpPr>
        <p:grpSp>
          <p:nvGrpSpPr>
            <p:cNvPr id="50183" name="Group 3"/>
            <p:cNvGrpSpPr>
              <a:grpSpLocks/>
            </p:cNvGrpSpPr>
            <p:nvPr/>
          </p:nvGrpSpPr>
          <p:grpSpPr bwMode="auto">
            <a:xfrm>
              <a:off x="1800" y="4860"/>
              <a:ext cx="3499" cy="2563"/>
              <a:chOff x="2355" y="5415"/>
              <a:chExt cx="7826" cy="6000"/>
            </a:xfrm>
          </p:grpSpPr>
          <p:pic>
            <p:nvPicPr>
              <p:cNvPr id="50185" name="Picture 4" descr="Picture 016"/>
              <p:cNvPicPr>
                <a:picLocks noChangeAspect="1" noChangeArrowheads="1"/>
              </p:cNvPicPr>
              <p:nvPr/>
            </p:nvPicPr>
            <p:blipFill>
              <a:blip r:embed="rId3" cstate="print"/>
              <a:srcRect/>
              <a:stretch>
                <a:fillRect/>
              </a:stretch>
            </p:blipFill>
            <p:spPr bwMode="auto">
              <a:xfrm>
                <a:off x="2355" y="5415"/>
                <a:ext cx="7826" cy="6000"/>
              </a:xfrm>
              <a:prstGeom prst="rect">
                <a:avLst/>
              </a:prstGeom>
              <a:noFill/>
              <a:ln w="9525">
                <a:noFill/>
                <a:miter lim="800000"/>
                <a:headEnd/>
                <a:tailEnd/>
              </a:ln>
            </p:spPr>
          </p:pic>
          <p:pic>
            <p:nvPicPr>
              <p:cNvPr id="50186" name="Picture 5" descr="j9 005"/>
              <p:cNvPicPr>
                <a:picLocks noChangeAspect="1" noChangeArrowheads="1"/>
              </p:cNvPicPr>
              <p:nvPr/>
            </p:nvPicPr>
            <p:blipFill>
              <a:blip r:embed="rId4" cstate="print"/>
              <a:srcRect l="16000" t="12627" r="17999" b="5066"/>
              <a:stretch>
                <a:fillRect/>
              </a:stretch>
            </p:blipFill>
            <p:spPr bwMode="auto">
              <a:xfrm>
                <a:off x="2355" y="5415"/>
                <a:ext cx="3443" cy="2347"/>
              </a:xfrm>
              <a:prstGeom prst="rect">
                <a:avLst/>
              </a:prstGeom>
              <a:noFill/>
              <a:ln w="9525">
                <a:noFill/>
                <a:miter lim="800000"/>
                <a:headEnd/>
                <a:tailEnd/>
              </a:ln>
            </p:spPr>
          </p:pic>
        </p:grpSp>
        <p:pic>
          <p:nvPicPr>
            <p:cNvPr id="50184" name="Picture 6" descr="j2"/>
            <p:cNvPicPr>
              <a:picLocks noChangeArrowheads="1"/>
            </p:cNvPicPr>
            <p:nvPr/>
          </p:nvPicPr>
          <p:blipFill>
            <a:blip r:embed="rId5" cstate="print"/>
            <a:srcRect l="7309" t="13815" r="7150" b="22205"/>
            <a:stretch>
              <a:fillRect/>
            </a:stretch>
          </p:blipFill>
          <p:spPr bwMode="auto">
            <a:xfrm>
              <a:off x="5220" y="4860"/>
              <a:ext cx="4320" cy="2563"/>
            </a:xfrm>
            <a:prstGeom prst="rect">
              <a:avLst/>
            </a:prstGeom>
            <a:noFill/>
            <a:ln w="9525">
              <a:noFill/>
              <a:miter lim="800000"/>
              <a:headEnd/>
              <a:tailEnd/>
            </a:ln>
          </p:spPr>
        </p:pic>
      </p:grpSp>
      <p:sp>
        <p:nvSpPr>
          <p:cNvPr id="50182" name="Rectangle 7"/>
          <p:cNvSpPr>
            <a:spLocks noChangeArrowheads="1"/>
          </p:cNvSpPr>
          <p:nvPr/>
        </p:nvSpPr>
        <p:spPr bwMode="auto">
          <a:xfrm>
            <a:off x="609600" y="5486400"/>
            <a:ext cx="7664450" cy="461963"/>
          </a:xfrm>
          <a:prstGeom prst="rect">
            <a:avLst/>
          </a:prstGeom>
          <a:noFill/>
          <a:ln w="9525">
            <a:noFill/>
            <a:miter lim="800000"/>
            <a:headEnd/>
            <a:tailEnd/>
          </a:ln>
        </p:spPr>
        <p:txBody>
          <a:bodyPr wrap="none" anchor="ctr">
            <a:spAutoFit/>
          </a:bodyPr>
          <a:lstStyle/>
          <a:p>
            <a:r>
              <a:rPr lang="en-GB" sz="2400" b="1">
                <a:cs typeface="Times New Roman" pitchFamily="18" charset="0"/>
              </a:rPr>
              <a:t>Left is SODAR, right shows it in position at Rustaq</a:t>
            </a:r>
            <a:r>
              <a:rPr lang="en-US" sz="24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fontAlgn="auto">
              <a:spcAft>
                <a:spcPts val="0"/>
              </a:spcAft>
              <a:defRPr/>
            </a:pPr>
            <a:r>
              <a:rPr lang="en-US" dirty="0"/>
              <a:t>Wind Profilers</a:t>
            </a:r>
          </a:p>
        </p:txBody>
      </p:sp>
      <p:sp>
        <p:nvSpPr>
          <p:cNvPr id="3" name="Content Placeholder 2"/>
          <p:cNvSpPr>
            <a:spLocks noGrp="1"/>
          </p:cNvSpPr>
          <p:nvPr>
            <p:ph sz="half" idx="1"/>
          </p:nvPr>
        </p:nvSpPr>
        <p:spPr>
          <a:xfrm>
            <a:off x="457200" y="5410200"/>
            <a:ext cx="7696200" cy="1066800"/>
          </a:xfrm>
        </p:spPr>
        <p:txBody>
          <a:bodyPr rtlCol="0">
            <a:normAutofit fontScale="70000" lnSpcReduction="20000"/>
          </a:bodyPr>
          <a:lstStyle/>
          <a:p>
            <a:pPr fontAlgn="auto">
              <a:spcAft>
                <a:spcPts val="0"/>
              </a:spcAft>
              <a:buFont typeface="Arial" pitchFamily="34" charset="0"/>
              <a:buChar char="•"/>
              <a:defRPr/>
            </a:pPr>
            <a:r>
              <a:rPr lang="en-GB" b="1" dirty="0"/>
              <a:t>Wind arrows as observed by SODAR</a:t>
            </a:r>
            <a:r>
              <a:rPr lang="en-US" dirty="0"/>
              <a:t> </a:t>
            </a:r>
            <a:r>
              <a:rPr lang="en-US" dirty="0">
                <a:solidFill>
                  <a:srgbClr val="FF0000"/>
                </a:solidFill>
              </a:rPr>
              <a:t>(</a:t>
            </a:r>
            <a:r>
              <a:rPr lang="en-US" dirty="0" err="1">
                <a:solidFill>
                  <a:srgbClr val="FF0000"/>
                </a:solidFill>
              </a:rPr>
              <a:t>SOnic</a:t>
            </a:r>
            <a:r>
              <a:rPr lang="en-US" dirty="0">
                <a:solidFill>
                  <a:srgbClr val="FF0000"/>
                </a:solidFill>
              </a:rPr>
              <a:t> Detection And Ranging)</a:t>
            </a:r>
            <a:r>
              <a:rPr lang="en-GB" b="1" dirty="0">
                <a:solidFill>
                  <a:srgbClr val="FF0000"/>
                </a:solidFill>
              </a:rPr>
              <a:t> </a:t>
            </a:r>
            <a:r>
              <a:rPr lang="en-GB" b="1" dirty="0"/>
              <a:t>on 05</a:t>
            </a:r>
            <a:r>
              <a:rPr lang="en-GB" b="1" baseline="30000" dirty="0"/>
              <a:t>th</a:t>
            </a:r>
            <a:r>
              <a:rPr lang="en-GB" b="1" dirty="0"/>
              <a:t> July 2004 (dry day) for </a:t>
            </a:r>
            <a:r>
              <a:rPr lang="en-GB" b="1" dirty="0" err="1"/>
              <a:t>Nizwa</a:t>
            </a:r>
            <a:r>
              <a:rPr lang="en-GB" b="1" dirty="0"/>
              <a:t> south of the mountains (1000 – 1600 local time). Wind speed is in metres per second</a:t>
            </a:r>
            <a:r>
              <a:rPr lang="en-GB" dirty="0"/>
              <a:t>.</a:t>
            </a:r>
            <a:endParaRPr lang="en-US" dirty="0"/>
          </a:p>
        </p:txBody>
      </p:sp>
      <p:sp>
        <p:nvSpPr>
          <p:cNvPr id="5" name="Date Placeholder 4"/>
          <p:cNvSpPr>
            <a:spLocks noGrp="1"/>
          </p:cNvSpPr>
          <p:nvPr>
            <p:ph type="dt" sz="quarter" idx="10"/>
          </p:nvPr>
        </p:nvSpPr>
        <p:spPr/>
        <p:txBody>
          <a:bodyPr/>
          <a:lstStyle/>
          <a:p>
            <a:pPr>
              <a:defRPr/>
            </a:pPr>
            <a:fld id="{56287724-9078-47F3-B1AB-56BB5E0D38BA}"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45EB9E00-952C-42F2-87AF-11CA31354A0F}" type="slidenum">
              <a:rPr lang="en-US"/>
              <a:pPr>
                <a:defRPr/>
              </a:pPr>
              <a:t>19</a:t>
            </a:fld>
            <a:endParaRPr lang="en-US"/>
          </a:p>
        </p:txBody>
      </p:sp>
      <p:pic>
        <p:nvPicPr>
          <p:cNvPr id="52230" name="Picture 2" descr="uv_10_16_nz_05july"/>
          <p:cNvPicPr>
            <a:picLocks noChangeAspect="1" noChangeArrowheads="1"/>
          </p:cNvPicPr>
          <p:nvPr/>
        </p:nvPicPr>
        <p:blipFill>
          <a:blip r:embed="rId3" cstate="print"/>
          <a:srcRect t="5194" r="3362"/>
          <a:stretch>
            <a:fillRect/>
          </a:stretch>
        </p:blipFill>
        <p:spPr bwMode="auto">
          <a:xfrm>
            <a:off x="304800" y="762000"/>
            <a:ext cx="8453438" cy="4648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0701"/>
          <p:cNvPicPr>
            <a:picLocks noChangeAspect="1" noChangeArrowheads="1"/>
          </p:cNvPicPr>
          <p:nvPr/>
        </p:nvPicPr>
        <p:blipFill>
          <a:blip r:embed="rId3" cstate="print"/>
          <a:srcRect/>
          <a:stretch>
            <a:fillRect/>
          </a:stretch>
        </p:blipFill>
        <p:spPr bwMode="auto">
          <a:xfrm>
            <a:off x="101600" y="1563688"/>
            <a:ext cx="8940800" cy="3729037"/>
          </a:xfrm>
          <a:prstGeom prst="rect">
            <a:avLst/>
          </a:prstGeom>
          <a:noFill/>
          <a:ln w="9525">
            <a:noFill/>
            <a:miter lim="800000"/>
            <a:headEnd/>
            <a:tailEnd/>
          </a:ln>
        </p:spPr>
      </p:pic>
      <p:sp>
        <p:nvSpPr>
          <p:cNvPr id="17410" name="Rectangle 2" hidden="1"/>
          <p:cNvSpPr>
            <a:spLocks noGrp="1" noChangeArrowheads="1"/>
          </p:cNvSpPr>
          <p:nvPr>
            <p:ph type="title"/>
          </p:nvPr>
        </p:nvSpPr>
        <p:spPr/>
        <p:txBody>
          <a:bodyPr/>
          <a:lstStyle/>
          <a:p>
            <a:r>
              <a:rPr lang="en-US"/>
              <a:t>	</a:t>
            </a:r>
          </a:p>
        </p:txBody>
      </p:sp>
      <p:sp>
        <p:nvSpPr>
          <p:cNvPr id="17411" name="Rectangle 3"/>
          <p:cNvSpPr>
            <a:spLocks noChangeArrowheads="1"/>
          </p:cNvSpPr>
          <p:nvPr/>
        </p:nvSpPr>
        <p:spPr bwMode="auto">
          <a:xfrm>
            <a:off x="7761288" y="6562725"/>
            <a:ext cx="1382712" cy="295275"/>
          </a:xfrm>
          <a:prstGeom prst="rect">
            <a:avLst/>
          </a:prstGeom>
          <a:noFill/>
          <a:ln w="9525">
            <a:noFill/>
            <a:miter lim="800000"/>
            <a:headEnd/>
            <a:tailEnd/>
          </a:ln>
        </p:spPr>
        <p:txBody>
          <a:bodyPr wrap="none" lIns="82058" tIns="41029" rIns="82058" bIns="41029"/>
          <a:lstStyle/>
          <a:p>
            <a:pPr algn="r" defTabSz="820738" eaLnBrk="0" hangingPunct="0"/>
            <a:r>
              <a:rPr lang="en-US" sz="1400" b="1">
                <a:latin typeface="Calibri" pitchFamily="34" charset="0"/>
              </a:rPr>
              <a:t>Fig. 7-1, p. 170</a:t>
            </a:r>
          </a:p>
        </p:txBody>
      </p:sp>
      <p:sp>
        <p:nvSpPr>
          <p:cNvPr id="17412" name="Rectangle 5"/>
          <p:cNvSpPr>
            <a:spLocks noChangeArrowheads="1"/>
          </p:cNvSpPr>
          <p:nvPr/>
        </p:nvSpPr>
        <p:spPr bwMode="auto">
          <a:xfrm>
            <a:off x="1676400" y="609600"/>
            <a:ext cx="6172200" cy="646113"/>
          </a:xfrm>
          <a:prstGeom prst="rect">
            <a:avLst/>
          </a:prstGeom>
          <a:noFill/>
          <a:ln w="9525">
            <a:noFill/>
            <a:miter lim="800000"/>
            <a:headEnd/>
            <a:tailEnd/>
          </a:ln>
        </p:spPr>
        <p:txBody>
          <a:bodyPr>
            <a:spAutoFit/>
          </a:bodyPr>
          <a:lstStyle/>
          <a:p>
            <a:r>
              <a:rPr lang="en-US" sz="3600" b="1">
                <a:latin typeface="Calibri" pitchFamily="34" charset="0"/>
              </a:rPr>
              <a:t>Scales of Atmospheric Motion</a:t>
            </a:r>
            <a:endParaRPr lang="en-US" sz="3600">
              <a:latin typeface="Calibri" pitchFamily="34" charset="0"/>
            </a:endParaRPr>
          </a:p>
        </p:txBody>
      </p:sp>
      <p:sp>
        <p:nvSpPr>
          <p:cNvPr id="2" name="Date Placeholder 1"/>
          <p:cNvSpPr>
            <a:spLocks noGrp="1"/>
          </p:cNvSpPr>
          <p:nvPr>
            <p:ph type="dt" sz="half" idx="10"/>
          </p:nvPr>
        </p:nvSpPr>
        <p:spPr/>
        <p:txBody>
          <a:bodyPr/>
          <a:lstStyle/>
          <a:p>
            <a:pPr>
              <a:defRPr/>
            </a:pPr>
            <a:fld id="{2F529549-ADFF-453E-9BEA-121814FA531C}" type="datetime1">
              <a:rPr lang="en-GB" smtClean="0"/>
              <a:pPr>
                <a:defRPr/>
              </a:pPr>
              <a:t>16/03/2025</a:t>
            </a:fld>
            <a:endParaRPr lang="en-US"/>
          </a:p>
        </p:txBody>
      </p:sp>
      <p:sp>
        <p:nvSpPr>
          <p:cNvPr id="3" name="Slide Number Placeholder 2"/>
          <p:cNvSpPr>
            <a:spLocks noGrp="1"/>
          </p:cNvSpPr>
          <p:nvPr>
            <p:ph type="sldNum" sz="quarter" idx="12"/>
          </p:nvPr>
        </p:nvSpPr>
        <p:spPr/>
        <p:txBody>
          <a:bodyPr/>
          <a:lstStyle/>
          <a:p>
            <a:pPr>
              <a:defRPr/>
            </a:pPr>
            <a:fld id="{4A912E00-8379-48E2-BA84-6DE6916FA83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b="1"/>
              <a:t>Thermal circulations</a:t>
            </a:r>
            <a:endParaRPr lang="en-US"/>
          </a:p>
        </p:txBody>
      </p:sp>
      <p:sp>
        <p:nvSpPr>
          <p:cNvPr id="3" name="Content Placeholder 2"/>
          <p:cNvSpPr>
            <a:spLocks noGrp="1"/>
          </p:cNvSpPr>
          <p:nvPr>
            <p:ph sz="half" idx="1"/>
          </p:nvPr>
        </p:nvSpPr>
        <p:spPr>
          <a:xfrm>
            <a:off x="457200" y="1219200"/>
            <a:ext cx="8382000" cy="5181600"/>
          </a:xfrm>
        </p:spPr>
        <p:txBody>
          <a:bodyPr rtlCol="0">
            <a:normAutofit fontScale="92500" lnSpcReduction="20000"/>
          </a:bodyPr>
          <a:lstStyle/>
          <a:p>
            <a:pPr fontAlgn="auto">
              <a:spcAft>
                <a:spcPts val="0"/>
              </a:spcAft>
              <a:buFont typeface="Arial" pitchFamily="34" charset="0"/>
              <a:buChar char="•"/>
              <a:defRPr/>
            </a:pPr>
            <a:r>
              <a:rPr lang="en-US" dirty="0"/>
              <a:t>many </a:t>
            </a:r>
            <a:r>
              <a:rPr lang="en-US" dirty="0" err="1"/>
              <a:t>mesoscale</a:t>
            </a:r>
            <a:r>
              <a:rPr lang="en-US" dirty="0"/>
              <a:t> phenomena are the result of a </a:t>
            </a:r>
            <a:r>
              <a:rPr lang="en-US" i="1" dirty="0">
                <a:solidFill>
                  <a:srgbClr val="FF0000"/>
                </a:solidFill>
              </a:rPr>
              <a:t>thermal circulation</a:t>
            </a:r>
            <a:r>
              <a:rPr lang="en-US" i="1" dirty="0"/>
              <a:t>:</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i="1" dirty="0">
                <a:solidFill>
                  <a:srgbClr val="FF0000"/>
                </a:solidFill>
              </a:rPr>
              <a:t>thermal circulation</a:t>
            </a:r>
            <a:r>
              <a:rPr lang="en-US" dirty="0">
                <a:solidFill>
                  <a:srgbClr val="FF0000"/>
                </a:solidFill>
              </a:rPr>
              <a:t> </a:t>
            </a:r>
            <a:r>
              <a:rPr lang="en-US" dirty="0"/>
              <a:t>- a circulation generated by pressure gradients produced by </a:t>
            </a:r>
            <a:r>
              <a:rPr lang="en-US" i="1" dirty="0">
                <a:solidFill>
                  <a:srgbClr val="FF0000"/>
                </a:solidFill>
              </a:rPr>
              <a:t>differential heating</a:t>
            </a:r>
          </a:p>
          <a:p>
            <a:pPr fontAlgn="auto">
              <a:spcAft>
                <a:spcPts val="0"/>
              </a:spcAft>
              <a:buFont typeface="Arial" pitchFamily="34" charset="0"/>
              <a:buChar char="•"/>
              <a:defRPr/>
            </a:pPr>
            <a:r>
              <a:rPr lang="en-US" i="1" dirty="0"/>
              <a:t> </a:t>
            </a:r>
            <a:endParaRPr lang="en-US" dirty="0"/>
          </a:p>
          <a:p>
            <a:pPr fontAlgn="auto">
              <a:spcAft>
                <a:spcPts val="0"/>
              </a:spcAft>
              <a:buFont typeface="Arial" pitchFamily="34" charset="0"/>
              <a:buChar char="•"/>
              <a:defRPr/>
            </a:pPr>
            <a:r>
              <a:rPr lang="en-US" dirty="0"/>
              <a:t>thermal circulations tend to be shallow - </a:t>
            </a:r>
            <a:r>
              <a:rPr lang="en-US" b="1" dirty="0"/>
              <a:t>do not</a:t>
            </a:r>
            <a:r>
              <a:rPr lang="en-US" dirty="0"/>
              <a:t> extend up through the depth of the troposphere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examples of thermal circulations:</a:t>
            </a:r>
          </a:p>
          <a:p>
            <a:pPr lvl="1" fontAlgn="auto">
              <a:spcAft>
                <a:spcPts val="0"/>
              </a:spcAft>
              <a:buFont typeface="Arial" pitchFamily="34" charset="0"/>
              <a:buChar char="–"/>
              <a:defRPr/>
            </a:pPr>
            <a:r>
              <a:rPr lang="en-US" dirty="0"/>
              <a:t>sea breeze </a:t>
            </a:r>
          </a:p>
          <a:p>
            <a:pPr lvl="1" fontAlgn="auto">
              <a:spcAft>
                <a:spcPts val="0"/>
              </a:spcAft>
              <a:buFont typeface="Arial" pitchFamily="34" charset="0"/>
              <a:buChar char="–"/>
              <a:defRPr/>
            </a:pPr>
            <a:r>
              <a:rPr lang="en-US" dirty="0"/>
              <a:t>land breeze </a:t>
            </a:r>
          </a:p>
          <a:p>
            <a:pPr lvl="1" fontAlgn="auto">
              <a:spcAft>
                <a:spcPts val="0"/>
              </a:spcAft>
              <a:buFont typeface="Arial" pitchFamily="34" charset="0"/>
              <a:buChar char="–"/>
              <a:defRPr/>
            </a:pPr>
            <a:r>
              <a:rPr lang="en-US" dirty="0"/>
              <a:t>monsoons </a:t>
            </a:r>
          </a:p>
          <a:p>
            <a:pPr lvl="1" fontAlgn="auto">
              <a:spcAft>
                <a:spcPts val="0"/>
              </a:spcAft>
              <a:buFont typeface="Arial" pitchFamily="34" charset="0"/>
              <a:buChar char="–"/>
              <a:defRPr/>
            </a:pPr>
            <a:r>
              <a:rPr lang="en-US" dirty="0"/>
              <a:t>mountain and valley breezes </a:t>
            </a:r>
          </a:p>
          <a:p>
            <a:pPr fontAlgn="auto">
              <a:spcAft>
                <a:spcPts val="0"/>
              </a:spcAft>
              <a:buFont typeface="Arial" pitchFamily="34" charset="0"/>
              <a:buChar char="•"/>
              <a:defRPr/>
            </a:pPr>
            <a:endParaRPr lang="en-US" dirty="0"/>
          </a:p>
        </p:txBody>
      </p:sp>
      <p:sp>
        <p:nvSpPr>
          <p:cNvPr id="5" name="Date Placeholder 4"/>
          <p:cNvSpPr>
            <a:spLocks noGrp="1"/>
          </p:cNvSpPr>
          <p:nvPr>
            <p:ph type="dt" sz="quarter" idx="10"/>
          </p:nvPr>
        </p:nvSpPr>
        <p:spPr/>
        <p:txBody>
          <a:bodyPr/>
          <a:lstStyle/>
          <a:p>
            <a:pPr>
              <a:defRPr/>
            </a:pPr>
            <a:fld id="{98EF1FE7-C9FE-40A3-8FCF-C2495B9E9E64}"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EE4418DC-F8B9-41D3-8C6E-154072091C39}"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Sea/Land breeze circulation - morning</a:t>
            </a:r>
            <a:endParaRPr lang="en-US" dirty="0"/>
          </a:p>
        </p:txBody>
      </p:sp>
      <p:sp>
        <p:nvSpPr>
          <p:cNvPr id="3" name="Content Placeholder 2"/>
          <p:cNvSpPr>
            <a:spLocks noGrp="1"/>
          </p:cNvSpPr>
          <p:nvPr>
            <p:ph sz="half" idx="1"/>
          </p:nvPr>
        </p:nvSpPr>
        <p:spPr>
          <a:xfrm>
            <a:off x="0" y="1600200"/>
            <a:ext cx="4495800" cy="4525963"/>
          </a:xfrm>
        </p:spPr>
        <p:txBody>
          <a:bodyPr rtlCol="0">
            <a:normAutofit fontScale="85000" lnSpcReduction="20000"/>
          </a:bodyPr>
          <a:lstStyle/>
          <a:p>
            <a:pPr fontAlgn="auto">
              <a:spcAft>
                <a:spcPts val="0"/>
              </a:spcAft>
              <a:buFont typeface="Arial" pitchFamily="34" charset="0"/>
              <a:buChar char="•"/>
              <a:defRPr/>
            </a:pPr>
            <a:r>
              <a:rPr lang="en-US" dirty="0"/>
              <a:t>consider the land/sea interface in the morning </a:t>
            </a:r>
            <a:endParaRPr lang="en-US" b="1"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assume that the ocean and land surfaces have the same temperature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also assume that synoptic-scale phenomena are absent</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as solar heating increases during the morning, which surface heats quicker and why?</a:t>
            </a:r>
          </a:p>
          <a:p>
            <a:pPr fontAlgn="auto">
              <a:spcAft>
                <a:spcPts val="0"/>
              </a:spcAft>
              <a:buFont typeface="Arial" pitchFamily="34" charset="0"/>
              <a:buChar char="•"/>
              <a:defRPr/>
            </a:pPr>
            <a:endParaRPr lang="en-US" dirty="0"/>
          </a:p>
        </p:txBody>
      </p:sp>
      <p:pic>
        <p:nvPicPr>
          <p:cNvPr id="56323" name="Content Placeholder 7" descr="sb_morning_free.gif"/>
          <p:cNvPicPr>
            <a:picLocks noGrp="1" noChangeAspect="1"/>
          </p:cNvPicPr>
          <p:nvPr>
            <p:ph sz="half" idx="2"/>
          </p:nvPr>
        </p:nvPicPr>
        <p:blipFill>
          <a:blip r:embed="rId3" cstate="print"/>
          <a:srcRect/>
          <a:stretch>
            <a:fillRect/>
          </a:stretch>
        </p:blipFill>
        <p:spPr>
          <a:xfrm>
            <a:off x="4648200" y="2514600"/>
            <a:ext cx="4391025" cy="2497138"/>
          </a:xfrm>
        </p:spPr>
      </p:pic>
      <p:sp>
        <p:nvSpPr>
          <p:cNvPr id="5" name="Date Placeholder 4"/>
          <p:cNvSpPr>
            <a:spLocks noGrp="1"/>
          </p:cNvSpPr>
          <p:nvPr>
            <p:ph type="dt" sz="quarter" idx="10"/>
          </p:nvPr>
        </p:nvSpPr>
        <p:spPr/>
        <p:txBody>
          <a:bodyPr/>
          <a:lstStyle/>
          <a:p>
            <a:pPr>
              <a:defRPr/>
            </a:pPr>
            <a:fld id="{FCE98FD6-FE81-4B52-B9A8-DE3B7A758BA0}"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229E20D5-5A6A-44BE-A010-105DD108730E}" type="slidenum">
              <a:rPr lang="en-US"/>
              <a:pPr>
                <a:defRPr/>
              </a:pPr>
              <a:t>21</a:t>
            </a:fld>
            <a:endParaRPr lang="en-US"/>
          </a:p>
        </p:txBody>
      </p:sp>
      <p:sp>
        <p:nvSpPr>
          <p:cNvPr id="9" name="TextBox 8"/>
          <p:cNvSpPr txBox="1">
            <a:spLocks noChangeArrowheads="1"/>
          </p:cNvSpPr>
          <p:nvPr/>
        </p:nvSpPr>
        <p:spPr bwMode="auto">
          <a:xfrm>
            <a:off x="4678363" y="5562600"/>
            <a:ext cx="3856037" cy="708025"/>
          </a:xfrm>
          <a:prstGeom prst="rect">
            <a:avLst/>
          </a:prstGeom>
          <a:noFill/>
          <a:ln w="9525">
            <a:noFill/>
            <a:miter lim="800000"/>
            <a:headEnd/>
            <a:tailEnd/>
          </a:ln>
        </p:spPr>
        <p:txBody>
          <a:bodyPr wrap="none">
            <a:spAutoFit/>
          </a:bodyPr>
          <a:lstStyle/>
          <a:p>
            <a:r>
              <a:rPr lang="en-US" sz="2000">
                <a:solidFill>
                  <a:srgbClr val="FF0000"/>
                </a:solidFill>
                <a:latin typeface="Calibri" pitchFamily="34" charset="0"/>
              </a:rPr>
              <a:t>The land surface, since the specific </a:t>
            </a:r>
          </a:p>
          <a:p>
            <a:r>
              <a:rPr lang="en-US" sz="2000">
                <a:solidFill>
                  <a:srgbClr val="FF0000"/>
                </a:solidFill>
                <a:latin typeface="Calibri" pitchFamily="34" charset="0"/>
              </a:rPr>
              <a:t>heat of land is less than for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152400"/>
            <a:ext cx="8229600" cy="914400"/>
          </a:xfrm>
        </p:spPr>
        <p:txBody>
          <a:bodyPr/>
          <a:lstStyle/>
          <a:p>
            <a:r>
              <a:rPr lang="en-US" sz="3200" b="1"/>
              <a:t>Sea/Land breeze circulation - afternoon</a:t>
            </a:r>
            <a:endParaRPr lang="en-US" sz="3200"/>
          </a:p>
        </p:txBody>
      </p:sp>
      <p:sp>
        <p:nvSpPr>
          <p:cNvPr id="3" name="Content Placeholder 2"/>
          <p:cNvSpPr>
            <a:spLocks noGrp="1"/>
          </p:cNvSpPr>
          <p:nvPr>
            <p:ph sz="half" idx="1"/>
          </p:nvPr>
        </p:nvSpPr>
        <p:spPr>
          <a:xfrm>
            <a:off x="0" y="990600"/>
            <a:ext cx="4648200" cy="5867400"/>
          </a:xfrm>
        </p:spPr>
        <p:txBody>
          <a:bodyPr rtlCol="0">
            <a:normAutofit fontScale="92500" lnSpcReduction="10000"/>
          </a:bodyPr>
          <a:lstStyle/>
          <a:p>
            <a:pPr fontAlgn="auto">
              <a:spcAft>
                <a:spcPts val="0"/>
              </a:spcAft>
              <a:buFont typeface="Arial" pitchFamily="34" charset="0"/>
              <a:buChar char="•"/>
              <a:defRPr/>
            </a:pPr>
            <a:r>
              <a:rPr lang="en-US" sz="2600" dirty="0"/>
              <a:t>by afternoon (3 PM), the land is much warmer than the ocean surface</a:t>
            </a:r>
          </a:p>
          <a:p>
            <a:pPr fontAlgn="auto">
              <a:spcAft>
                <a:spcPts val="0"/>
              </a:spcAft>
              <a:buFont typeface="Arial" pitchFamily="34" charset="0"/>
              <a:buChar char="•"/>
              <a:defRPr/>
            </a:pPr>
            <a:endParaRPr lang="en-US" sz="2600" dirty="0"/>
          </a:p>
          <a:p>
            <a:pPr fontAlgn="auto">
              <a:spcAft>
                <a:spcPts val="0"/>
              </a:spcAft>
              <a:buFont typeface="Arial" pitchFamily="34" charset="0"/>
              <a:buChar char="•"/>
              <a:defRPr/>
            </a:pPr>
            <a:r>
              <a:rPr lang="en-US" sz="2600" dirty="0"/>
              <a:t>the air over the land will be warmer - will have expanded in response to the surface heating</a:t>
            </a:r>
          </a:p>
          <a:p>
            <a:pPr fontAlgn="auto">
              <a:spcAft>
                <a:spcPts val="0"/>
              </a:spcAft>
              <a:buFont typeface="Arial" pitchFamily="34" charset="0"/>
              <a:buChar char="•"/>
              <a:defRPr/>
            </a:pPr>
            <a:endParaRPr lang="en-US" sz="2600" dirty="0"/>
          </a:p>
          <a:p>
            <a:pPr fontAlgn="auto">
              <a:spcAft>
                <a:spcPts val="0"/>
              </a:spcAft>
              <a:buFont typeface="Arial" pitchFamily="34" charset="0"/>
              <a:buChar char="•"/>
              <a:defRPr/>
            </a:pPr>
            <a:r>
              <a:rPr lang="en-US" sz="2600" dirty="0"/>
              <a:t>hence, at low levels, have cold column of air over the ocean, warm column of air over the land</a:t>
            </a:r>
          </a:p>
          <a:p>
            <a:pPr fontAlgn="auto">
              <a:spcAft>
                <a:spcPts val="0"/>
              </a:spcAft>
              <a:buFont typeface="Arial" pitchFamily="34" charset="0"/>
              <a:buChar char="•"/>
              <a:defRPr/>
            </a:pPr>
            <a:endParaRPr lang="en-US" sz="2600" dirty="0"/>
          </a:p>
          <a:p>
            <a:pPr fontAlgn="auto">
              <a:spcAft>
                <a:spcPts val="0"/>
              </a:spcAft>
              <a:buFont typeface="Arial" pitchFamily="34" charset="0"/>
              <a:buChar char="•"/>
              <a:defRPr/>
            </a:pPr>
            <a:r>
              <a:rPr lang="en-US" sz="2600" dirty="0"/>
              <a:t>this</a:t>
            </a:r>
            <a:r>
              <a:rPr lang="en-US" sz="2600" i="1" dirty="0"/>
              <a:t> </a:t>
            </a:r>
            <a:r>
              <a:rPr lang="en-US" sz="2600" i="1" dirty="0">
                <a:solidFill>
                  <a:srgbClr val="FF0000"/>
                </a:solidFill>
              </a:rPr>
              <a:t>differential heating</a:t>
            </a:r>
            <a:r>
              <a:rPr lang="en-US" sz="2600" dirty="0">
                <a:solidFill>
                  <a:srgbClr val="FF0000"/>
                </a:solidFill>
              </a:rPr>
              <a:t> </a:t>
            </a:r>
            <a:r>
              <a:rPr lang="en-US" sz="2600" dirty="0"/>
              <a:t>generates the pressure distribution to the right</a:t>
            </a:r>
          </a:p>
          <a:p>
            <a:pPr fontAlgn="auto">
              <a:spcAft>
                <a:spcPts val="0"/>
              </a:spcAft>
              <a:buFont typeface="Arial" pitchFamily="34" charset="0"/>
              <a:buChar char="•"/>
              <a:defRPr/>
            </a:pPr>
            <a:endParaRPr lang="en-US" dirty="0"/>
          </a:p>
        </p:txBody>
      </p:sp>
      <p:pic>
        <p:nvPicPr>
          <p:cNvPr id="58371" name="Content Placeholder 7" descr="sb_afternoon_free.gif"/>
          <p:cNvPicPr>
            <a:picLocks noGrp="1" noChangeAspect="1"/>
          </p:cNvPicPr>
          <p:nvPr>
            <p:ph sz="half" idx="2"/>
          </p:nvPr>
        </p:nvPicPr>
        <p:blipFill>
          <a:blip r:embed="rId3" cstate="print"/>
          <a:srcRect/>
          <a:stretch>
            <a:fillRect/>
          </a:stretch>
        </p:blipFill>
        <p:spPr>
          <a:xfrm>
            <a:off x="4648200" y="2438400"/>
            <a:ext cx="4529138" cy="2570163"/>
          </a:xfrm>
        </p:spPr>
      </p:pic>
      <p:sp>
        <p:nvSpPr>
          <p:cNvPr id="5" name="Date Placeholder 4"/>
          <p:cNvSpPr>
            <a:spLocks noGrp="1"/>
          </p:cNvSpPr>
          <p:nvPr>
            <p:ph type="dt" sz="quarter" idx="10"/>
          </p:nvPr>
        </p:nvSpPr>
        <p:spPr/>
        <p:txBody>
          <a:bodyPr/>
          <a:lstStyle/>
          <a:p>
            <a:pPr>
              <a:defRPr/>
            </a:pPr>
            <a:fld id="{5E29F77A-8EDC-4AEF-8F70-34E25EB50694}"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09E23EAC-3C4D-4EB6-9137-A0712FD2686F}" type="slidenum">
              <a:rPr lang="en-US"/>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143000"/>
          </a:xfrm>
        </p:spPr>
        <p:txBody>
          <a:bodyPr/>
          <a:lstStyle/>
          <a:p>
            <a:r>
              <a:rPr lang="en-US" sz="3200" b="1"/>
              <a:t>Sea/Land breeze circulation - afternoon, cont.</a:t>
            </a:r>
            <a:endParaRPr lang="en-US" sz="3200"/>
          </a:p>
        </p:txBody>
      </p:sp>
      <p:sp>
        <p:nvSpPr>
          <p:cNvPr id="3" name="Content Placeholder 2"/>
          <p:cNvSpPr>
            <a:spLocks noGrp="1"/>
          </p:cNvSpPr>
          <p:nvPr>
            <p:ph sz="half" idx="1"/>
          </p:nvPr>
        </p:nvSpPr>
        <p:spPr>
          <a:xfrm>
            <a:off x="0" y="1143000"/>
            <a:ext cx="4648200" cy="5334000"/>
          </a:xfrm>
        </p:spPr>
        <p:txBody>
          <a:bodyPr rtlCol="0">
            <a:normAutofit fontScale="77500" lnSpcReduction="20000"/>
          </a:bodyPr>
          <a:lstStyle/>
          <a:p>
            <a:pPr fontAlgn="auto">
              <a:spcAft>
                <a:spcPts val="0"/>
              </a:spcAft>
              <a:buFont typeface="Arial" pitchFamily="34" charset="0"/>
              <a:buChar char="•"/>
              <a:defRPr/>
            </a:pPr>
            <a:r>
              <a:rPr lang="en-US" dirty="0"/>
              <a:t>Q: what is the resultant air flow?</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onshore flow at low levels - </a:t>
            </a:r>
            <a:r>
              <a:rPr lang="en-US" i="1" dirty="0">
                <a:solidFill>
                  <a:srgbClr val="FF0000"/>
                </a:solidFill>
              </a:rPr>
              <a:t>sea breeze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offshore flow at upper levels - </a:t>
            </a:r>
            <a:r>
              <a:rPr lang="en-US" i="1" dirty="0">
                <a:solidFill>
                  <a:srgbClr val="FF0000"/>
                </a:solidFill>
              </a:rPr>
              <a:t>return flow</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rising air over land - due to</a:t>
            </a:r>
            <a:r>
              <a:rPr lang="en-US" i="1" dirty="0"/>
              <a:t> convection</a:t>
            </a:r>
            <a:r>
              <a:rPr lang="en-US" dirty="0"/>
              <a:t> and lifting over the </a:t>
            </a:r>
            <a:r>
              <a:rPr lang="en-US" i="1" dirty="0">
                <a:solidFill>
                  <a:srgbClr val="FF0000"/>
                </a:solidFill>
              </a:rPr>
              <a:t>sea-breeze front</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sinking motion over the ocean</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NOTE: the surface low pressure over land is often referred to as a </a:t>
            </a:r>
            <a:r>
              <a:rPr lang="en-US" i="1" dirty="0">
                <a:solidFill>
                  <a:srgbClr val="FF0000"/>
                </a:solidFill>
              </a:rPr>
              <a:t>warm core thermal low</a:t>
            </a:r>
            <a:r>
              <a:rPr lang="en-US" dirty="0">
                <a:solidFill>
                  <a:srgbClr val="FF0000"/>
                </a:solidFill>
              </a:rPr>
              <a:t> </a:t>
            </a:r>
            <a:r>
              <a:rPr lang="en-US" dirty="0"/>
              <a:t> </a:t>
            </a:r>
          </a:p>
          <a:p>
            <a:pPr fontAlgn="auto">
              <a:spcAft>
                <a:spcPts val="0"/>
              </a:spcAft>
              <a:buFont typeface="Arial" pitchFamily="34" charset="0"/>
              <a:buChar char="•"/>
              <a:defRPr/>
            </a:pPr>
            <a:endParaRPr lang="en-US" dirty="0"/>
          </a:p>
        </p:txBody>
      </p:sp>
      <p:pic>
        <p:nvPicPr>
          <p:cNvPr id="60419" name="Content Placeholder 7" descr="sb_afternoon_free.gif"/>
          <p:cNvPicPr>
            <a:picLocks noGrp="1" noChangeAspect="1"/>
          </p:cNvPicPr>
          <p:nvPr>
            <p:ph sz="half" idx="2"/>
          </p:nvPr>
        </p:nvPicPr>
        <p:blipFill>
          <a:blip r:embed="rId3" cstate="print"/>
          <a:srcRect/>
          <a:stretch>
            <a:fillRect/>
          </a:stretch>
        </p:blipFill>
        <p:spPr>
          <a:xfrm>
            <a:off x="4648200" y="2514600"/>
            <a:ext cx="4395788" cy="2493963"/>
          </a:xfrm>
        </p:spPr>
      </p:pic>
      <p:sp>
        <p:nvSpPr>
          <p:cNvPr id="5" name="Date Placeholder 4"/>
          <p:cNvSpPr>
            <a:spLocks noGrp="1"/>
          </p:cNvSpPr>
          <p:nvPr>
            <p:ph type="dt" sz="quarter" idx="10"/>
          </p:nvPr>
        </p:nvSpPr>
        <p:spPr/>
        <p:txBody>
          <a:bodyPr/>
          <a:lstStyle/>
          <a:p>
            <a:pPr>
              <a:defRPr/>
            </a:pPr>
            <a:fld id="{0DAE4333-60D7-4777-BC5A-A64ED4C5D749}"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BFEEEED6-AF0A-4893-BC15-DEE2059619DD}" type="slidenum">
              <a:rPr lang="en-US"/>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rrowheads="1"/>
          </p:cNvSpPr>
          <p:nvPr>
            <p:ph type="title"/>
          </p:nvPr>
        </p:nvSpPr>
        <p:spPr/>
        <p:txBody>
          <a:bodyPr/>
          <a:lstStyle/>
          <a:p>
            <a:r>
              <a:rPr lang="en-US"/>
              <a:t>Sea and Land Breezes</a:t>
            </a:r>
          </a:p>
        </p:txBody>
      </p:sp>
      <p:sp>
        <p:nvSpPr>
          <p:cNvPr id="62466" name="Rectangle 3"/>
          <p:cNvSpPr>
            <a:spLocks noGrp="1" noRot="1" noChangeArrowheads="1"/>
          </p:cNvSpPr>
          <p:nvPr>
            <p:ph type="body" idx="1"/>
          </p:nvPr>
        </p:nvSpPr>
        <p:spPr/>
        <p:txBody>
          <a:bodyPr/>
          <a:lstStyle/>
          <a:p>
            <a:pPr>
              <a:buFont typeface="Wingdings" pitchFamily="2" charset="2"/>
              <a:buChar char="n"/>
            </a:pPr>
            <a:r>
              <a:rPr lang="en-US" dirty="0"/>
              <a:t>sea breeze</a:t>
            </a:r>
          </a:p>
          <a:p>
            <a:pPr>
              <a:buFont typeface="Wingdings" pitchFamily="2" charset="2"/>
              <a:buChar char="n"/>
            </a:pPr>
            <a:r>
              <a:rPr lang="en-US" dirty="0"/>
              <a:t>land breeze</a:t>
            </a:r>
          </a:p>
          <a:p>
            <a:pPr>
              <a:buFont typeface="Wingdings" pitchFamily="2" charset="2"/>
              <a:buChar char="n"/>
            </a:pPr>
            <a:r>
              <a:rPr lang="en-US" dirty="0"/>
              <a:t>sea breeze front</a:t>
            </a:r>
          </a:p>
        </p:txBody>
      </p:sp>
      <p:sp>
        <p:nvSpPr>
          <p:cNvPr id="68612" name="Rectangle 4"/>
          <p:cNvSpPr>
            <a:spLocks noChangeArrowheads="1"/>
          </p:cNvSpPr>
          <p:nvPr/>
        </p:nvSpPr>
        <p:spPr bwMode="auto">
          <a:xfrm>
            <a:off x="685800" y="4086225"/>
            <a:ext cx="4114800" cy="1552575"/>
          </a:xfrm>
          <a:prstGeom prst="rect">
            <a:avLst/>
          </a:prstGeom>
          <a:noFill/>
          <a:ln w="9525">
            <a:noFill/>
            <a:miter lim="800000"/>
            <a:headEnd/>
            <a:tailEnd/>
          </a:ln>
          <a:effectLst/>
        </p:spPr>
        <p:txBody>
          <a:bodyPr>
            <a:spAutoFit/>
          </a:bodyPr>
          <a:lstStyle/>
          <a:p>
            <a:pPr marL="228600" indent="-228600" fontAlgn="auto">
              <a:spcBef>
                <a:spcPts val="0"/>
              </a:spcBef>
              <a:spcAft>
                <a:spcPts val="0"/>
              </a:spcAft>
              <a:buFont typeface="Times" charset="0"/>
              <a:buChar char="•"/>
              <a:defRPr/>
            </a:pPr>
            <a:r>
              <a:rPr lang="en-US" dirty="0">
                <a:effectLst>
                  <a:outerShdw blurRad="38100" dist="38100" dir="2700000" algn="tl">
                    <a:srgbClr val="000000"/>
                  </a:outerShdw>
                </a:effectLst>
                <a:latin typeface="Times" charset="0"/>
                <a:cs typeface="+mn-cs"/>
              </a:rPr>
              <a:t>Sea and land breezes also occur near the shores of large lakes, such as the Great Lakes.</a:t>
            </a:r>
          </a:p>
        </p:txBody>
      </p:sp>
      <p:pic>
        <p:nvPicPr>
          <p:cNvPr id="62468" name="Picture 5" descr="0705"/>
          <p:cNvPicPr>
            <a:picLocks noChangeAspect="1" noChangeArrowheads="1"/>
          </p:cNvPicPr>
          <p:nvPr/>
        </p:nvPicPr>
        <p:blipFill>
          <a:blip r:embed="rId3" cstate="print"/>
          <a:srcRect/>
          <a:stretch>
            <a:fillRect/>
          </a:stretch>
        </p:blipFill>
        <p:spPr bwMode="auto">
          <a:xfrm>
            <a:off x="4672013" y="1585913"/>
            <a:ext cx="4365625" cy="5160962"/>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90186F5A-85B6-49E9-B803-9EB4E56FD582}" type="datetime1">
              <a:rPr lang="en-GB" smtClean="0"/>
              <a:pPr>
                <a:defRPr/>
              </a:pPr>
              <a:t>16/03/2025</a:t>
            </a:fld>
            <a:endParaRPr lang="en-US"/>
          </a:p>
        </p:txBody>
      </p:sp>
      <p:sp>
        <p:nvSpPr>
          <p:cNvPr id="3" name="Slide Number Placeholder 2"/>
          <p:cNvSpPr>
            <a:spLocks noGrp="1"/>
          </p:cNvSpPr>
          <p:nvPr>
            <p:ph type="sldNum" sz="quarter" idx="12"/>
          </p:nvPr>
        </p:nvSpPr>
        <p:spPr/>
        <p:txBody>
          <a:bodyPr/>
          <a:lstStyle/>
          <a:p>
            <a:pPr>
              <a:defRPr/>
            </a:pPr>
            <a:fld id="{66FB829C-A3B2-4688-8B78-9E7F5550FCFC}"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762000"/>
          </a:xfrm>
        </p:spPr>
        <p:txBody>
          <a:bodyPr/>
          <a:lstStyle/>
          <a:p>
            <a:r>
              <a:rPr lang="en-US" sz="3200" b="1"/>
              <a:t>The sea-breeze front</a:t>
            </a:r>
            <a:endParaRPr lang="en-US" sz="3200"/>
          </a:p>
        </p:txBody>
      </p:sp>
      <p:sp>
        <p:nvSpPr>
          <p:cNvPr id="3" name="Content Placeholder 2"/>
          <p:cNvSpPr>
            <a:spLocks noGrp="1"/>
          </p:cNvSpPr>
          <p:nvPr>
            <p:ph sz="half" idx="1"/>
          </p:nvPr>
        </p:nvSpPr>
        <p:spPr>
          <a:xfrm>
            <a:off x="0" y="808038"/>
            <a:ext cx="4495800" cy="5668962"/>
          </a:xfrm>
        </p:spPr>
        <p:txBody>
          <a:bodyPr rtlCol="0">
            <a:normAutofit fontScale="70000" lnSpcReduction="20000"/>
          </a:bodyPr>
          <a:lstStyle/>
          <a:p>
            <a:pPr fontAlgn="auto">
              <a:spcAft>
                <a:spcPts val="0"/>
              </a:spcAft>
              <a:buFont typeface="Arial" pitchFamily="34" charset="0"/>
              <a:buChar char="•"/>
              <a:defRPr/>
            </a:pPr>
            <a:r>
              <a:rPr lang="en-US" dirty="0"/>
              <a:t>the </a:t>
            </a:r>
            <a:r>
              <a:rPr lang="en-US" i="1" dirty="0">
                <a:solidFill>
                  <a:srgbClr val="FF0000"/>
                </a:solidFill>
              </a:rPr>
              <a:t>sea-breeze front</a:t>
            </a:r>
            <a:r>
              <a:rPr lang="en-US" dirty="0"/>
              <a:t> is the boundary between the cool, stable sea-breeze flow and the hot, unstable winds over land</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sea-breeze frontal passage is noted by:</a:t>
            </a:r>
          </a:p>
          <a:p>
            <a:pPr lvl="1" fontAlgn="auto">
              <a:spcAft>
                <a:spcPts val="0"/>
              </a:spcAft>
              <a:buFont typeface="Arial" pitchFamily="34" charset="0"/>
              <a:buChar char="–"/>
              <a:defRPr/>
            </a:pPr>
            <a:r>
              <a:rPr lang="en-US" dirty="0"/>
              <a:t>change of wind speed and direction </a:t>
            </a:r>
          </a:p>
          <a:p>
            <a:pPr lvl="1" fontAlgn="auto">
              <a:spcAft>
                <a:spcPts val="0"/>
              </a:spcAft>
              <a:buFont typeface="Arial" pitchFamily="34" charset="0"/>
              <a:buChar char="–"/>
              <a:defRPr/>
            </a:pPr>
            <a:r>
              <a:rPr lang="en-US" dirty="0"/>
              <a:t>temperature decrease </a:t>
            </a:r>
          </a:p>
          <a:p>
            <a:pPr lvl="1" fontAlgn="auto">
              <a:spcAft>
                <a:spcPts val="0"/>
              </a:spcAft>
              <a:buFont typeface="Arial" pitchFamily="34" charset="0"/>
              <a:buChar char="–"/>
              <a:defRPr/>
            </a:pPr>
            <a:r>
              <a:rPr lang="en-US" dirty="0"/>
              <a:t>moisture increase </a:t>
            </a:r>
          </a:p>
          <a:p>
            <a:pPr lvl="1" fontAlgn="auto">
              <a:spcAft>
                <a:spcPts val="0"/>
              </a:spcAft>
              <a:buFont typeface="Arial" pitchFamily="34" charset="0"/>
              <a:buChar char="–"/>
              <a:defRPr/>
            </a:pPr>
            <a:r>
              <a:rPr lang="en-US" dirty="0"/>
              <a:t>change in air quality </a:t>
            </a:r>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max temperature at a station is often realized just before frontal passage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clouds often form along the front</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the clouds along the front and the coastal clearing is often seen in satellite imagery</a:t>
            </a:r>
          </a:p>
          <a:p>
            <a:pPr fontAlgn="auto">
              <a:spcAft>
                <a:spcPts val="0"/>
              </a:spcAft>
              <a:buFont typeface="Arial" pitchFamily="34" charset="0"/>
              <a:buChar char="•"/>
              <a:defRPr/>
            </a:pPr>
            <a:endParaRPr lang="en-US" dirty="0"/>
          </a:p>
        </p:txBody>
      </p:sp>
      <p:pic>
        <p:nvPicPr>
          <p:cNvPr id="64515" name="Content Placeholder 7" descr="sb_front_free.gif"/>
          <p:cNvPicPr>
            <a:picLocks noGrp="1" noChangeAspect="1"/>
          </p:cNvPicPr>
          <p:nvPr>
            <p:ph sz="half" idx="2"/>
          </p:nvPr>
        </p:nvPicPr>
        <p:blipFill>
          <a:blip r:embed="rId3" cstate="print"/>
          <a:srcRect/>
          <a:stretch>
            <a:fillRect/>
          </a:stretch>
        </p:blipFill>
        <p:spPr>
          <a:xfrm>
            <a:off x="4648200" y="2514600"/>
            <a:ext cx="4391025" cy="2497138"/>
          </a:xfrm>
        </p:spPr>
      </p:pic>
      <p:sp>
        <p:nvSpPr>
          <p:cNvPr id="5" name="Date Placeholder 4"/>
          <p:cNvSpPr>
            <a:spLocks noGrp="1"/>
          </p:cNvSpPr>
          <p:nvPr>
            <p:ph type="dt" sz="quarter" idx="10"/>
          </p:nvPr>
        </p:nvSpPr>
        <p:spPr/>
        <p:txBody>
          <a:bodyPr/>
          <a:lstStyle/>
          <a:p>
            <a:pPr>
              <a:defRPr/>
            </a:pPr>
            <a:fld id="{D1D00559-8BE3-495E-86FF-6DBC999E1461}"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5CD04BC7-3D5E-4FB1-B912-BC38240CD71D}"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z="3200" b="1"/>
              <a:t>The land breeze</a:t>
            </a:r>
            <a:endParaRPr lang="en-US" sz="3200"/>
          </a:p>
        </p:txBody>
      </p:sp>
      <p:sp>
        <p:nvSpPr>
          <p:cNvPr id="66562" name="Content Placeholder 2"/>
          <p:cNvSpPr>
            <a:spLocks noGrp="1"/>
          </p:cNvSpPr>
          <p:nvPr>
            <p:ph sz="half" idx="1"/>
          </p:nvPr>
        </p:nvSpPr>
        <p:spPr>
          <a:xfrm>
            <a:off x="0" y="1600200"/>
            <a:ext cx="4495800" cy="4525963"/>
          </a:xfrm>
        </p:spPr>
        <p:txBody>
          <a:bodyPr/>
          <a:lstStyle/>
          <a:p>
            <a:r>
              <a:rPr lang="en-US"/>
              <a:t>forms at night as the land cools radiatively more rapidly than the ocean surface, again due to the specific heat difference</a:t>
            </a:r>
          </a:p>
          <a:p>
            <a:endParaRPr lang="en-US"/>
          </a:p>
          <a:p>
            <a:r>
              <a:rPr lang="en-US"/>
              <a:t>radiative cooling produces the pressure distribution shown to the right </a:t>
            </a:r>
          </a:p>
          <a:p>
            <a:endParaRPr lang="en-US"/>
          </a:p>
        </p:txBody>
      </p:sp>
      <p:pic>
        <p:nvPicPr>
          <p:cNvPr id="66563" name="Content Placeholder 7" descr="landbreeze_free.gif"/>
          <p:cNvPicPr>
            <a:picLocks noGrp="1" noChangeAspect="1"/>
          </p:cNvPicPr>
          <p:nvPr>
            <p:ph sz="half" idx="2"/>
          </p:nvPr>
        </p:nvPicPr>
        <p:blipFill>
          <a:blip r:embed="rId3" cstate="print"/>
          <a:srcRect/>
          <a:stretch>
            <a:fillRect/>
          </a:stretch>
        </p:blipFill>
        <p:spPr>
          <a:xfrm>
            <a:off x="4572000" y="2438400"/>
            <a:ext cx="4551363" cy="2560638"/>
          </a:xfrm>
        </p:spPr>
      </p:pic>
      <p:sp>
        <p:nvSpPr>
          <p:cNvPr id="5" name="Date Placeholder 4"/>
          <p:cNvSpPr>
            <a:spLocks noGrp="1"/>
          </p:cNvSpPr>
          <p:nvPr>
            <p:ph type="dt" sz="quarter" idx="10"/>
          </p:nvPr>
        </p:nvSpPr>
        <p:spPr/>
        <p:txBody>
          <a:bodyPr/>
          <a:lstStyle/>
          <a:p>
            <a:pPr>
              <a:defRPr/>
            </a:pPr>
            <a:fld id="{407A9DDB-48AD-4A9E-8447-F7C55EB1D500}"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0B70E2B2-EDF6-4B28-9DD3-3EE49DC74E57}"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z="3200" b="1" dirty="0"/>
              <a:t>The land breeze, cont.</a:t>
            </a:r>
            <a:endParaRPr lang="en-US" sz="3200" dirty="0"/>
          </a:p>
        </p:txBody>
      </p:sp>
      <p:sp>
        <p:nvSpPr>
          <p:cNvPr id="68610" name="Content Placeholder 2"/>
          <p:cNvSpPr>
            <a:spLocks noGrp="1"/>
          </p:cNvSpPr>
          <p:nvPr>
            <p:ph sz="half" idx="1"/>
          </p:nvPr>
        </p:nvSpPr>
        <p:spPr>
          <a:xfrm>
            <a:off x="0" y="1600200"/>
            <a:ext cx="4495800" cy="4800600"/>
          </a:xfrm>
        </p:spPr>
        <p:txBody>
          <a:bodyPr/>
          <a:lstStyle/>
          <a:p>
            <a:r>
              <a:rPr lang="en-US"/>
              <a:t>Q: What is the resultant flow pattern??</a:t>
            </a:r>
          </a:p>
          <a:p>
            <a:endParaRPr lang="en-US"/>
          </a:p>
          <a:p>
            <a:r>
              <a:rPr lang="en-US"/>
              <a:t>the </a:t>
            </a:r>
            <a:r>
              <a:rPr lang="en-US" i="1"/>
              <a:t>land breeze </a:t>
            </a:r>
            <a:r>
              <a:rPr lang="en-US"/>
              <a:t>tends to be </a:t>
            </a:r>
            <a:r>
              <a:rPr lang="en-US" i="1">
                <a:solidFill>
                  <a:srgbClr val="FF0000"/>
                </a:solidFill>
              </a:rPr>
              <a:t>weaker</a:t>
            </a:r>
            <a:r>
              <a:rPr lang="en-US"/>
              <a:t> than the </a:t>
            </a:r>
            <a:r>
              <a:rPr lang="en-US" i="1"/>
              <a:t>sea breeze </a:t>
            </a:r>
            <a:r>
              <a:rPr lang="en-US"/>
              <a:t>since the land-ocean temperature difference at night tends to be smaller than during the day</a:t>
            </a:r>
          </a:p>
          <a:p>
            <a:endParaRPr lang="en-US"/>
          </a:p>
        </p:txBody>
      </p:sp>
      <p:sp>
        <p:nvSpPr>
          <p:cNvPr id="5" name="Date Placeholder 4"/>
          <p:cNvSpPr>
            <a:spLocks noGrp="1"/>
          </p:cNvSpPr>
          <p:nvPr>
            <p:ph type="dt" sz="quarter" idx="10"/>
          </p:nvPr>
        </p:nvSpPr>
        <p:spPr/>
        <p:txBody>
          <a:bodyPr/>
          <a:lstStyle/>
          <a:p>
            <a:pPr>
              <a:defRPr/>
            </a:pPr>
            <a:fld id="{9B946166-6201-437E-9CCB-BE0F04B0F058}"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63C30E40-1E39-4F71-8F35-9B51BC3D8395}" type="slidenum">
              <a:rPr lang="en-US"/>
              <a:pPr>
                <a:defRPr/>
              </a:pPr>
              <a:t>27</a:t>
            </a:fld>
            <a:endParaRPr lang="en-US"/>
          </a:p>
        </p:txBody>
      </p:sp>
      <p:pic>
        <p:nvPicPr>
          <p:cNvPr id="68614" name="Content Placeholder 9" descr="landbreeze_flow_free.gif"/>
          <p:cNvPicPr>
            <a:picLocks noGrp="1" noChangeAspect="1"/>
          </p:cNvPicPr>
          <p:nvPr>
            <p:ph sz="half" idx="2"/>
          </p:nvPr>
        </p:nvPicPr>
        <p:blipFill>
          <a:blip r:embed="rId3" cstate="print"/>
          <a:srcRect/>
          <a:stretch>
            <a:fillRect/>
          </a:stretch>
        </p:blipFill>
        <p:spPr>
          <a:xfrm>
            <a:off x="4572000" y="2470150"/>
            <a:ext cx="4495800" cy="252888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z="3200" b="1"/>
              <a:t>Lake breezes and monsoons</a:t>
            </a:r>
            <a:endParaRPr lang="en-US" sz="3200"/>
          </a:p>
        </p:txBody>
      </p:sp>
      <p:sp>
        <p:nvSpPr>
          <p:cNvPr id="3" name="Content Placeholder 2"/>
          <p:cNvSpPr>
            <a:spLocks noGrp="1"/>
          </p:cNvSpPr>
          <p:nvPr>
            <p:ph sz="half" idx="1"/>
          </p:nvPr>
        </p:nvSpPr>
        <p:spPr/>
        <p:txBody>
          <a:bodyPr rtlCol="0">
            <a:normAutofit fontScale="92500" lnSpcReduction="10000"/>
          </a:bodyPr>
          <a:lstStyle/>
          <a:p>
            <a:pPr fontAlgn="auto">
              <a:spcAft>
                <a:spcPts val="0"/>
              </a:spcAft>
              <a:buFont typeface="Arial" pitchFamily="34" charset="0"/>
              <a:buChar char="•"/>
              <a:defRPr/>
            </a:pPr>
            <a:r>
              <a:rPr lang="en-US" dirty="0"/>
              <a:t>differential heating at land/water interfaces also generates </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lake breezes </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on a larger scale, the monsoons are created over:</a:t>
            </a:r>
          </a:p>
          <a:p>
            <a:pPr lvl="1" fontAlgn="auto">
              <a:spcAft>
                <a:spcPts val="0"/>
              </a:spcAft>
              <a:buFont typeface="Arial" pitchFamily="34" charset="0"/>
              <a:buChar char="–"/>
              <a:defRPr/>
            </a:pPr>
            <a:r>
              <a:rPr lang="en-US" dirty="0"/>
              <a:t>India and southeast Asia  </a:t>
            </a:r>
          </a:p>
          <a:p>
            <a:pPr lvl="1" fontAlgn="auto">
              <a:spcAft>
                <a:spcPts val="0"/>
              </a:spcAft>
              <a:buFont typeface="Arial" pitchFamily="34" charset="0"/>
              <a:buChar char="–"/>
              <a:defRPr/>
            </a:pPr>
            <a:r>
              <a:rPr lang="en-US" dirty="0"/>
              <a:t>Desert southwestern U.S.</a:t>
            </a:r>
          </a:p>
          <a:p>
            <a:pPr fontAlgn="auto">
              <a:spcAft>
                <a:spcPts val="0"/>
              </a:spcAft>
              <a:buFont typeface="Arial" pitchFamily="34" charset="0"/>
              <a:buChar char="•"/>
              <a:defRPr/>
            </a:pPr>
            <a:endParaRPr lang="en-US" dirty="0"/>
          </a:p>
        </p:txBody>
      </p:sp>
      <p:pic>
        <p:nvPicPr>
          <p:cNvPr id="70659" name="Content Placeholder 7" descr="lake_breeze_schem.jpg"/>
          <p:cNvPicPr>
            <a:picLocks noGrp="1" noChangeAspect="1"/>
          </p:cNvPicPr>
          <p:nvPr>
            <p:ph sz="half" idx="2"/>
          </p:nvPr>
        </p:nvPicPr>
        <p:blipFill>
          <a:blip r:embed="rId3" cstate="print"/>
          <a:srcRect/>
          <a:stretch>
            <a:fillRect/>
          </a:stretch>
        </p:blipFill>
        <p:spPr>
          <a:xfrm>
            <a:off x="4648200" y="1905000"/>
            <a:ext cx="4424363" cy="3602038"/>
          </a:xfrm>
        </p:spPr>
      </p:pic>
      <p:sp>
        <p:nvSpPr>
          <p:cNvPr id="5" name="Date Placeholder 4"/>
          <p:cNvSpPr>
            <a:spLocks noGrp="1"/>
          </p:cNvSpPr>
          <p:nvPr>
            <p:ph type="dt" sz="quarter" idx="10"/>
          </p:nvPr>
        </p:nvSpPr>
        <p:spPr/>
        <p:txBody>
          <a:bodyPr/>
          <a:lstStyle/>
          <a:p>
            <a:pPr>
              <a:defRPr/>
            </a:pPr>
            <a:fld id="{2A6AA144-68DC-49AC-B559-A63334616332}"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9CD1312C-A86F-4733-9F74-7B15D8D787B1}"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4" descr="0708"/>
          <p:cNvPicPr>
            <a:picLocks noChangeAspect="1" noChangeArrowheads="1"/>
          </p:cNvPicPr>
          <p:nvPr/>
        </p:nvPicPr>
        <p:blipFill>
          <a:blip r:embed="rId3" cstate="print"/>
          <a:srcRect/>
          <a:stretch>
            <a:fillRect/>
          </a:stretch>
        </p:blipFill>
        <p:spPr bwMode="auto">
          <a:xfrm>
            <a:off x="101600" y="1890713"/>
            <a:ext cx="8940800" cy="3076575"/>
          </a:xfrm>
          <a:prstGeom prst="rect">
            <a:avLst/>
          </a:prstGeom>
          <a:noFill/>
          <a:ln w="9525">
            <a:noFill/>
            <a:miter lim="800000"/>
            <a:headEnd/>
            <a:tailEnd/>
          </a:ln>
        </p:spPr>
      </p:pic>
      <p:sp>
        <p:nvSpPr>
          <p:cNvPr id="72706" name="Rectangle 2" hidden="1"/>
          <p:cNvSpPr>
            <a:spLocks noGrp="1" noChangeArrowheads="1"/>
          </p:cNvSpPr>
          <p:nvPr>
            <p:ph type="title"/>
          </p:nvPr>
        </p:nvSpPr>
        <p:spPr/>
        <p:txBody>
          <a:bodyPr/>
          <a:lstStyle/>
          <a:p>
            <a:r>
              <a:rPr lang="en-US"/>
              <a:t>	</a:t>
            </a:r>
          </a:p>
        </p:txBody>
      </p:sp>
      <p:sp>
        <p:nvSpPr>
          <p:cNvPr id="72707" name="Rectangle 3"/>
          <p:cNvSpPr>
            <a:spLocks noChangeArrowheads="1"/>
          </p:cNvSpPr>
          <p:nvPr/>
        </p:nvSpPr>
        <p:spPr bwMode="auto">
          <a:xfrm>
            <a:off x="7761288" y="6562725"/>
            <a:ext cx="1382712" cy="295275"/>
          </a:xfrm>
          <a:prstGeom prst="rect">
            <a:avLst/>
          </a:prstGeom>
          <a:noFill/>
          <a:ln w="9525">
            <a:noFill/>
            <a:miter lim="800000"/>
            <a:headEnd/>
            <a:tailEnd/>
          </a:ln>
        </p:spPr>
        <p:txBody>
          <a:bodyPr wrap="none" lIns="82058" tIns="41029" rIns="82058" bIns="41029"/>
          <a:lstStyle/>
          <a:p>
            <a:pPr algn="r" defTabSz="820738" eaLnBrk="0" hangingPunct="0"/>
            <a:r>
              <a:rPr lang="en-US" sz="1400" b="1">
                <a:latin typeface="Calibri" pitchFamily="34" charset="0"/>
              </a:rPr>
              <a:t>Fig. 7-8, p. 176</a:t>
            </a:r>
          </a:p>
        </p:txBody>
      </p:sp>
      <p:sp>
        <p:nvSpPr>
          <p:cNvPr id="72708" name="Rectangle 4"/>
          <p:cNvSpPr>
            <a:spLocks noChangeArrowheads="1"/>
          </p:cNvSpPr>
          <p:nvPr/>
        </p:nvSpPr>
        <p:spPr bwMode="auto">
          <a:xfrm>
            <a:off x="533400" y="5113338"/>
            <a:ext cx="8001000" cy="830262"/>
          </a:xfrm>
          <a:prstGeom prst="rect">
            <a:avLst/>
          </a:prstGeom>
          <a:noFill/>
          <a:ln w="9525">
            <a:noFill/>
            <a:miter lim="800000"/>
            <a:headEnd/>
            <a:tailEnd/>
          </a:ln>
        </p:spPr>
        <p:txBody>
          <a:bodyPr>
            <a:spAutoFit/>
          </a:bodyPr>
          <a:lstStyle/>
          <a:p>
            <a:r>
              <a:rPr lang="el-GR" sz="2400">
                <a:latin typeface="Calibri" pitchFamily="34" charset="0"/>
              </a:rPr>
              <a:t>Changing annual wind flow patterns associated with the winter and summer Asian monsoon.</a:t>
            </a:r>
            <a:endParaRPr lang="en-US" sz="2400">
              <a:latin typeface="Calibri" pitchFamily="34" charset="0"/>
            </a:endParaRPr>
          </a:p>
        </p:txBody>
      </p:sp>
      <p:sp>
        <p:nvSpPr>
          <p:cNvPr id="2" name="Date Placeholder 1"/>
          <p:cNvSpPr>
            <a:spLocks noGrp="1"/>
          </p:cNvSpPr>
          <p:nvPr>
            <p:ph type="dt" sz="half" idx="10"/>
          </p:nvPr>
        </p:nvSpPr>
        <p:spPr/>
        <p:txBody>
          <a:bodyPr/>
          <a:lstStyle/>
          <a:p>
            <a:pPr>
              <a:defRPr/>
            </a:pPr>
            <a:fld id="{65B0BE5A-8DE6-4FF9-B30C-D92BCC8F4E80}" type="datetime1">
              <a:rPr lang="en-GB" smtClean="0"/>
              <a:pPr>
                <a:defRPr/>
              </a:pPr>
              <a:t>16/03/2025</a:t>
            </a:fld>
            <a:endParaRPr lang="en-US"/>
          </a:p>
        </p:txBody>
      </p:sp>
      <p:sp>
        <p:nvSpPr>
          <p:cNvPr id="3" name="Slide Number Placeholder 2"/>
          <p:cNvSpPr>
            <a:spLocks noGrp="1"/>
          </p:cNvSpPr>
          <p:nvPr>
            <p:ph type="sldNum" sz="quarter" idx="12"/>
          </p:nvPr>
        </p:nvSpPr>
        <p:spPr/>
        <p:txBody>
          <a:bodyPr/>
          <a:lstStyle/>
          <a:p>
            <a:pPr>
              <a:defRPr/>
            </a:pPr>
            <a:fld id="{4A912E00-8379-48E2-BA84-6DE6916FA83B}"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a:p>
        </p:txBody>
      </p:sp>
      <p:sp>
        <p:nvSpPr>
          <p:cNvPr id="19458" name="Content Placeholder 2"/>
          <p:cNvSpPr>
            <a:spLocks noGrp="1"/>
          </p:cNvSpPr>
          <p:nvPr>
            <p:ph sz="half" idx="1"/>
          </p:nvPr>
        </p:nvSpPr>
        <p:spPr/>
        <p:txBody>
          <a:bodyPr/>
          <a:lstStyle/>
          <a:p>
            <a:endParaRPr lang="en-US"/>
          </a:p>
        </p:txBody>
      </p:sp>
      <p:sp>
        <p:nvSpPr>
          <p:cNvPr id="19459" name="Content Placeholder 3"/>
          <p:cNvSpPr>
            <a:spLocks noGrp="1"/>
          </p:cNvSpPr>
          <p:nvPr>
            <p:ph sz="half" idx="2"/>
          </p:nvPr>
        </p:nvSpPr>
        <p:spPr/>
        <p:txBody>
          <a:bodyPr/>
          <a:lstStyle/>
          <a:p>
            <a:endParaRPr lang="en-US"/>
          </a:p>
        </p:txBody>
      </p:sp>
      <p:sp>
        <p:nvSpPr>
          <p:cNvPr id="5" name="Date Placeholder 4"/>
          <p:cNvSpPr>
            <a:spLocks noGrp="1"/>
          </p:cNvSpPr>
          <p:nvPr>
            <p:ph type="dt" sz="quarter" idx="10"/>
          </p:nvPr>
        </p:nvSpPr>
        <p:spPr/>
        <p:txBody>
          <a:bodyPr/>
          <a:lstStyle/>
          <a:p>
            <a:pPr>
              <a:defRPr/>
            </a:pPr>
            <a:fld id="{0EE34F51-3087-4532-878C-67601B5AF8F7}"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709FC330-3DDE-4E04-B64C-4B34CF51C2E4}" type="slidenum">
              <a:rPr lang="en-US"/>
              <a:pPr>
                <a:defRPr/>
              </a:pPr>
              <a:t>3</a:t>
            </a:fld>
            <a:endParaRPr lang="en-US"/>
          </a:p>
        </p:txBody>
      </p:sp>
      <p:pic>
        <p:nvPicPr>
          <p:cNvPr id="19463" name="Picture 4" descr="0702"/>
          <p:cNvPicPr>
            <a:picLocks noChangeAspect="1" noChangeArrowheads="1"/>
          </p:cNvPicPr>
          <p:nvPr/>
        </p:nvPicPr>
        <p:blipFill>
          <a:blip r:embed="rId3" cstate="print"/>
          <a:srcRect/>
          <a:stretch>
            <a:fillRect/>
          </a:stretch>
        </p:blipFill>
        <p:spPr bwMode="auto">
          <a:xfrm>
            <a:off x="101600" y="295275"/>
            <a:ext cx="8940800" cy="6181725"/>
          </a:xfrm>
          <a:prstGeom prst="rect">
            <a:avLst/>
          </a:prstGeom>
          <a:noFill/>
          <a:ln w="9525">
            <a:noFill/>
            <a:miter lim="800000"/>
            <a:headEnd/>
            <a:tailEnd/>
          </a:ln>
        </p:spPr>
      </p:pic>
      <p:sp>
        <p:nvSpPr>
          <p:cNvPr id="19464" name="Rectangle 8"/>
          <p:cNvSpPr>
            <a:spLocks noChangeArrowheads="1"/>
          </p:cNvSpPr>
          <p:nvPr/>
        </p:nvSpPr>
        <p:spPr bwMode="auto">
          <a:xfrm>
            <a:off x="2057400" y="0"/>
            <a:ext cx="6172200" cy="646113"/>
          </a:xfrm>
          <a:prstGeom prst="rect">
            <a:avLst/>
          </a:prstGeom>
          <a:noFill/>
          <a:ln w="9525">
            <a:noFill/>
            <a:miter lim="800000"/>
            <a:headEnd/>
            <a:tailEnd/>
          </a:ln>
        </p:spPr>
        <p:txBody>
          <a:bodyPr>
            <a:spAutoFit/>
          </a:bodyPr>
          <a:lstStyle/>
          <a:p>
            <a:r>
              <a:rPr lang="en-US" sz="3600" b="1">
                <a:latin typeface="Calibri" pitchFamily="34" charset="0"/>
              </a:rPr>
              <a:t>Scales of Atmospheric Motion</a:t>
            </a:r>
            <a:endParaRPr lang="en-US" sz="3600">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143000"/>
          </a:xfrm>
        </p:spPr>
        <p:txBody>
          <a:bodyPr/>
          <a:lstStyle/>
          <a:p>
            <a:r>
              <a:rPr lang="en-US" sz="3200" b="1"/>
              <a:t>Local Winds - Mountain/drainage Breeze</a:t>
            </a:r>
            <a:endParaRPr lang="en-US" sz="3200"/>
          </a:p>
        </p:txBody>
      </p:sp>
      <p:sp>
        <p:nvSpPr>
          <p:cNvPr id="3" name="Content Placeholder 2"/>
          <p:cNvSpPr>
            <a:spLocks noGrp="1"/>
          </p:cNvSpPr>
          <p:nvPr>
            <p:ph sz="half" idx="1"/>
          </p:nvPr>
        </p:nvSpPr>
        <p:spPr>
          <a:xfrm>
            <a:off x="0" y="1295400"/>
            <a:ext cx="4495800" cy="4830763"/>
          </a:xfrm>
        </p:spPr>
        <p:txBody>
          <a:bodyPr rtlCol="0">
            <a:normAutofit lnSpcReduction="10000"/>
          </a:bodyPr>
          <a:lstStyle/>
          <a:p>
            <a:pPr fontAlgn="auto">
              <a:spcAft>
                <a:spcPts val="0"/>
              </a:spcAft>
              <a:buFont typeface="Arial" pitchFamily="34" charset="0"/>
              <a:buChar char="•"/>
              <a:defRPr/>
            </a:pPr>
            <a:r>
              <a:rPr lang="en-US" dirty="0"/>
              <a:t>Valley flows form due to:</a:t>
            </a:r>
          </a:p>
          <a:p>
            <a:pPr fontAlgn="auto">
              <a:spcAft>
                <a:spcPts val="0"/>
              </a:spcAft>
              <a:buFont typeface="Arial" pitchFamily="34" charset="0"/>
              <a:buChar char="•"/>
              <a:defRPr/>
            </a:pPr>
            <a:endParaRPr lang="en-US" dirty="0"/>
          </a:p>
          <a:p>
            <a:pPr lvl="1" fontAlgn="auto">
              <a:spcAft>
                <a:spcPts val="0"/>
              </a:spcAft>
              <a:buFont typeface="Arial" pitchFamily="34" charset="0"/>
              <a:buChar char="–"/>
              <a:defRPr/>
            </a:pPr>
            <a:r>
              <a:rPr lang="en-US" dirty="0"/>
              <a:t>the earth's surface cools as it emits LW radiation</a:t>
            </a:r>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r>
              <a:rPr lang="en-US" dirty="0"/>
              <a:t>heat conducts from the warm air to the cold ground</a:t>
            </a:r>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r>
              <a:rPr lang="en-US" dirty="0"/>
              <a:t>the resultant cool air is pulled to the bottom of the valley by gravity - generating a </a:t>
            </a:r>
            <a:r>
              <a:rPr lang="en-US" i="1" dirty="0">
                <a:solidFill>
                  <a:srgbClr val="FF0000"/>
                </a:solidFill>
              </a:rPr>
              <a:t>mountain/drainage breeze</a:t>
            </a:r>
            <a:endParaRPr lang="en-US" dirty="0">
              <a:solidFill>
                <a:srgbClr val="FF0000"/>
              </a:solidFill>
            </a:endParaRPr>
          </a:p>
          <a:p>
            <a:pPr fontAlgn="auto">
              <a:spcAft>
                <a:spcPts val="0"/>
              </a:spcAft>
              <a:buFont typeface="Arial" pitchFamily="34" charset="0"/>
              <a:buChar char="•"/>
              <a:defRPr/>
            </a:pPr>
            <a:endParaRPr lang="en-US" dirty="0"/>
          </a:p>
        </p:txBody>
      </p:sp>
      <p:pic>
        <p:nvPicPr>
          <p:cNvPr id="74755" name="Content Placeholder 7" descr="valley2_free.gif"/>
          <p:cNvPicPr>
            <a:picLocks noGrp="1" noChangeAspect="1"/>
          </p:cNvPicPr>
          <p:nvPr>
            <p:ph sz="half" idx="2"/>
          </p:nvPr>
        </p:nvPicPr>
        <p:blipFill>
          <a:blip r:embed="rId3" cstate="print"/>
          <a:srcRect/>
          <a:stretch>
            <a:fillRect/>
          </a:stretch>
        </p:blipFill>
        <p:spPr>
          <a:xfrm>
            <a:off x="5105400" y="1905000"/>
            <a:ext cx="3932238" cy="3249613"/>
          </a:xfrm>
        </p:spPr>
      </p:pic>
      <p:sp>
        <p:nvSpPr>
          <p:cNvPr id="5" name="Date Placeholder 4"/>
          <p:cNvSpPr>
            <a:spLocks noGrp="1"/>
          </p:cNvSpPr>
          <p:nvPr>
            <p:ph type="dt" sz="quarter" idx="10"/>
          </p:nvPr>
        </p:nvSpPr>
        <p:spPr/>
        <p:txBody>
          <a:bodyPr/>
          <a:lstStyle/>
          <a:p>
            <a:pPr>
              <a:defRPr/>
            </a:pPr>
            <a:fld id="{8DB93AB8-7BF8-4C20-9482-60ED722261F7}"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349423C6-3B09-4A81-AD8A-C4338AD9EECD}"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sz="3600" b="1" dirty="0"/>
              <a:t>Other Local Winds - Upslope Valley Breeze</a:t>
            </a:r>
            <a:br>
              <a:rPr lang="en-US" dirty="0"/>
            </a:br>
            <a:endParaRPr lang="en-US" dirty="0"/>
          </a:p>
        </p:txBody>
      </p:sp>
      <p:sp>
        <p:nvSpPr>
          <p:cNvPr id="3" name="Content Placeholder 2"/>
          <p:cNvSpPr>
            <a:spLocks noGrp="1"/>
          </p:cNvSpPr>
          <p:nvPr>
            <p:ph sz="half" idx="1"/>
          </p:nvPr>
        </p:nvSpPr>
        <p:spPr>
          <a:xfrm>
            <a:off x="0" y="685800"/>
            <a:ext cx="4495800" cy="5440363"/>
          </a:xfrm>
        </p:spPr>
        <p:txBody>
          <a:bodyPr rtlCol="0">
            <a:normAutofit fontScale="92500" lnSpcReduction="20000"/>
          </a:bodyPr>
          <a:lstStyle/>
          <a:p>
            <a:pPr fontAlgn="auto">
              <a:spcAft>
                <a:spcPts val="0"/>
              </a:spcAft>
              <a:buFont typeface="Arial" pitchFamily="34" charset="0"/>
              <a:buChar char="•"/>
              <a:defRPr/>
            </a:pPr>
            <a:r>
              <a:rPr lang="en-US" dirty="0"/>
              <a:t>upslope/valley breezes form as solar radiation heats the mountain slope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this lowers the air pressure adjacent to the mountain slope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hence a PGF is created and directed towards the mountain</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the air moves up the mountain slope, sometimes producing clouds</a:t>
            </a:r>
          </a:p>
          <a:p>
            <a:pPr fontAlgn="auto">
              <a:spcAft>
                <a:spcPts val="0"/>
              </a:spcAft>
              <a:buFont typeface="Arial" pitchFamily="34" charset="0"/>
              <a:buChar char="•"/>
              <a:defRPr/>
            </a:pPr>
            <a:endParaRPr lang="en-US" dirty="0"/>
          </a:p>
        </p:txBody>
      </p:sp>
      <p:pic>
        <p:nvPicPr>
          <p:cNvPr id="76803" name="Content Placeholder 7" descr="upslope_free.gif"/>
          <p:cNvPicPr>
            <a:picLocks noGrp="1" noChangeAspect="1"/>
          </p:cNvPicPr>
          <p:nvPr>
            <p:ph sz="half" idx="2"/>
          </p:nvPr>
        </p:nvPicPr>
        <p:blipFill>
          <a:blip r:embed="rId3" cstate="print"/>
          <a:srcRect/>
          <a:stretch>
            <a:fillRect/>
          </a:stretch>
        </p:blipFill>
        <p:spPr>
          <a:xfrm>
            <a:off x="4419600" y="914400"/>
            <a:ext cx="4659313" cy="2286000"/>
          </a:xfrm>
        </p:spPr>
      </p:pic>
      <p:sp>
        <p:nvSpPr>
          <p:cNvPr id="5" name="Date Placeholder 4"/>
          <p:cNvSpPr>
            <a:spLocks noGrp="1"/>
          </p:cNvSpPr>
          <p:nvPr>
            <p:ph type="dt" sz="quarter" idx="10"/>
          </p:nvPr>
        </p:nvSpPr>
        <p:spPr/>
        <p:txBody>
          <a:bodyPr/>
          <a:lstStyle/>
          <a:p>
            <a:pPr>
              <a:defRPr/>
            </a:pPr>
            <a:fld id="{AE5A1DBF-666B-4E6A-9A0E-7B53A43FB1C7}"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BEDDC336-5EBA-4B1B-B0CA-A80488902E75}" type="slidenum">
              <a:rPr lang="en-US"/>
              <a:pPr>
                <a:defRPr/>
              </a:pPr>
              <a:t>31</a:t>
            </a:fld>
            <a:endParaRPr lang="en-US"/>
          </a:p>
        </p:txBody>
      </p:sp>
      <p:pic>
        <p:nvPicPr>
          <p:cNvPr id="76807" name="Picture 8" descr="upslope_clouds.jpg"/>
          <p:cNvPicPr>
            <a:picLocks noChangeAspect="1"/>
          </p:cNvPicPr>
          <p:nvPr/>
        </p:nvPicPr>
        <p:blipFill>
          <a:blip r:embed="rId4" cstate="print"/>
          <a:srcRect/>
          <a:stretch>
            <a:fillRect/>
          </a:stretch>
        </p:blipFill>
        <p:spPr bwMode="auto">
          <a:xfrm>
            <a:off x="4421188" y="3352800"/>
            <a:ext cx="4633912" cy="23399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143000"/>
          </a:xfrm>
        </p:spPr>
        <p:txBody>
          <a:bodyPr/>
          <a:lstStyle/>
          <a:p>
            <a:r>
              <a:rPr lang="en-US" sz="3200" b="1"/>
              <a:t>Other Local Winds - Katabatic Winds</a:t>
            </a:r>
            <a:endParaRPr lang="en-US" sz="3200"/>
          </a:p>
        </p:txBody>
      </p:sp>
      <p:sp>
        <p:nvSpPr>
          <p:cNvPr id="3" name="Content Placeholder 2"/>
          <p:cNvSpPr>
            <a:spLocks noGrp="1"/>
          </p:cNvSpPr>
          <p:nvPr>
            <p:ph sz="half" idx="1"/>
          </p:nvPr>
        </p:nvSpPr>
        <p:spPr>
          <a:xfrm>
            <a:off x="0" y="914400"/>
            <a:ext cx="4495800" cy="5211763"/>
          </a:xfrm>
        </p:spPr>
        <p:txBody>
          <a:bodyPr rtlCol="0">
            <a:normAutofit fontScale="92500"/>
          </a:bodyPr>
          <a:lstStyle/>
          <a:p>
            <a:pPr fontAlgn="auto">
              <a:spcAft>
                <a:spcPts val="0"/>
              </a:spcAft>
              <a:buFont typeface="Arial" pitchFamily="34" charset="0"/>
              <a:buChar char="•"/>
              <a:defRPr/>
            </a:pPr>
            <a:r>
              <a:rPr lang="en-US" i="1" dirty="0" err="1"/>
              <a:t>katabatic</a:t>
            </a:r>
            <a:r>
              <a:rPr lang="en-US" i="1" dirty="0"/>
              <a:t> winds</a:t>
            </a:r>
            <a:r>
              <a:rPr lang="en-US" dirty="0"/>
              <a:t> descend down a mountain slope and are generally much stronger than </a:t>
            </a:r>
            <a:r>
              <a:rPr lang="en-US" i="1" dirty="0"/>
              <a:t>mountain breezes</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optimal conditions:</a:t>
            </a:r>
          </a:p>
          <a:p>
            <a:pPr lvl="1" fontAlgn="auto">
              <a:spcAft>
                <a:spcPts val="0"/>
              </a:spcAft>
              <a:buFont typeface="Arial" pitchFamily="34" charset="0"/>
              <a:buChar char="–"/>
              <a:defRPr/>
            </a:pPr>
            <a:r>
              <a:rPr lang="en-US" dirty="0"/>
              <a:t>snow-covered elevated plateau</a:t>
            </a:r>
          </a:p>
          <a:p>
            <a:pPr lvl="1" fontAlgn="auto">
              <a:spcAft>
                <a:spcPts val="0"/>
              </a:spcAft>
              <a:buFont typeface="Arial" pitchFamily="34" charset="0"/>
              <a:buChar char="–"/>
              <a:defRPr/>
            </a:pPr>
            <a:r>
              <a:rPr lang="en-US" dirty="0"/>
              <a:t>generates a horizontal pressure gradient... how???? </a:t>
            </a:r>
          </a:p>
          <a:p>
            <a:pPr lvl="1" fontAlgn="auto">
              <a:spcAft>
                <a:spcPts val="0"/>
              </a:spcAft>
              <a:buFont typeface="Arial" pitchFamily="34" charset="0"/>
              <a:buNone/>
              <a:defRPr/>
            </a:pPr>
            <a:r>
              <a:rPr lang="en-US" b="1" dirty="0"/>
              <a:t>ANSWER</a:t>
            </a:r>
            <a:r>
              <a:rPr lang="en-US" dirty="0"/>
              <a:t> </a:t>
            </a:r>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r>
              <a:rPr lang="en-US" dirty="0"/>
              <a:t>winds can exceed 100 </a:t>
            </a:r>
            <a:r>
              <a:rPr lang="en-US" dirty="0" err="1"/>
              <a:t>kts</a:t>
            </a:r>
            <a:endParaRPr lang="en-US" dirty="0"/>
          </a:p>
          <a:p>
            <a:pPr fontAlgn="auto">
              <a:spcAft>
                <a:spcPts val="0"/>
              </a:spcAft>
              <a:buFont typeface="Arial" pitchFamily="34" charset="0"/>
              <a:buChar char="•"/>
              <a:defRPr/>
            </a:pPr>
            <a:endParaRPr lang="en-US" dirty="0"/>
          </a:p>
        </p:txBody>
      </p:sp>
      <p:pic>
        <p:nvPicPr>
          <p:cNvPr id="78851" name="Content Placeholder 7" descr="katabatic.gif"/>
          <p:cNvPicPr>
            <a:picLocks noGrp="1" noChangeAspect="1"/>
          </p:cNvPicPr>
          <p:nvPr>
            <p:ph sz="half" idx="2"/>
          </p:nvPr>
        </p:nvPicPr>
        <p:blipFill>
          <a:blip r:embed="rId3" cstate="print"/>
          <a:srcRect/>
          <a:stretch>
            <a:fillRect/>
          </a:stretch>
        </p:blipFill>
        <p:spPr>
          <a:xfrm>
            <a:off x="4648200" y="2362200"/>
            <a:ext cx="4462463" cy="2741613"/>
          </a:xfrm>
        </p:spPr>
      </p:pic>
      <p:sp>
        <p:nvSpPr>
          <p:cNvPr id="5" name="Date Placeholder 4"/>
          <p:cNvSpPr>
            <a:spLocks noGrp="1"/>
          </p:cNvSpPr>
          <p:nvPr>
            <p:ph type="dt" sz="quarter" idx="10"/>
          </p:nvPr>
        </p:nvSpPr>
        <p:spPr/>
        <p:txBody>
          <a:bodyPr/>
          <a:lstStyle/>
          <a:p>
            <a:pPr>
              <a:defRPr/>
            </a:pPr>
            <a:fld id="{BDD990F9-7607-4D63-A9C7-CF67106C28E8}"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2E6CC8B0-9953-4732-A8D6-44C8659078F6}" type="slidenum">
              <a:rPr lang="en-US"/>
              <a:pPr>
                <a:defRPr/>
              </a:pPr>
              <a:t>32</a:t>
            </a:fld>
            <a:endParaRPr lang="en-US"/>
          </a:p>
        </p:txBody>
      </p:sp>
      <p:sp>
        <p:nvSpPr>
          <p:cNvPr id="9" name="TextBox 8"/>
          <p:cNvSpPr txBox="1">
            <a:spLocks noChangeArrowheads="1"/>
          </p:cNvSpPr>
          <p:nvPr/>
        </p:nvSpPr>
        <p:spPr bwMode="auto">
          <a:xfrm>
            <a:off x="609600" y="5105400"/>
            <a:ext cx="8035925" cy="400050"/>
          </a:xfrm>
          <a:prstGeom prst="rect">
            <a:avLst/>
          </a:prstGeom>
          <a:noFill/>
          <a:ln w="9525">
            <a:noFill/>
            <a:miter lim="800000"/>
            <a:headEnd/>
            <a:tailEnd/>
          </a:ln>
        </p:spPr>
        <p:txBody>
          <a:bodyPr wrap="none">
            <a:spAutoFit/>
          </a:bodyPr>
          <a:lstStyle/>
          <a:p>
            <a:r>
              <a:rPr lang="en-US" sz="2000">
                <a:solidFill>
                  <a:srgbClr val="FF0000"/>
                </a:solidFill>
                <a:latin typeface="Calibri" pitchFamily="34" charset="0"/>
              </a:rPr>
              <a:t>Air over the snow cools via conduction, generate a shallow dome of cold 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143000"/>
          </a:xfrm>
        </p:spPr>
        <p:txBody>
          <a:bodyPr/>
          <a:lstStyle/>
          <a:p>
            <a:r>
              <a:rPr lang="en-US" sz="3200" b="1"/>
              <a:t>Other Local Winds - Chinooks</a:t>
            </a:r>
            <a:endParaRPr lang="en-US" sz="3200"/>
          </a:p>
        </p:txBody>
      </p:sp>
      <p:sp>
        <p:nvSpPr>
          <p:cNvPr id="3" name="Content Placeholder 2"/>
          <p:cNvSpPr>
            <a:spLocks noGrp="1"/>
          </p:cNvSpPr>
          <p:nvPr>
            <p:ph sz="half" idx="1"/>
          </p:nvPr>
        </p:nvSpPr>
        <p:spPr>
          <a:xfrm>
            <a:off x="0" y="1066800"/>
            <a:ext cx="4495800" cy="5059363"/>
          </a:xfrm>
        </p:spPr>
        <p:txBody>
          <a:bodyPr rtlCol="0">
            <a:normAutofit fontScale="77500" lnSpcReduction="20000"/>
          </a:bodyPr>
          <a:lstStyle/>
          <a:p>
            <a:pPr fontAlgn="auto">
              <a:spcAft>
                <a:spcPts val="0"/>
              </a:spcAft>
              <a:buFont typeface="Arial" pitchFamily="34" charset="0"/>
              <a:buChar char="•"/>
              <a:defRPr/>
            </a:pPr>
            <a:r>
              <a:rPr lang="en-US" dirty="0"/>
              <a:t>produced as strong westerly flow rides up and over the mountains</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i="1" dirty="0" err="1">
                <a:solidFill>
                  <a:srgbClr val="FF0000"/>
                </a:solidFill>
              </a:rPr>
              <a:t>chinooks</a:t>
            </a:r>
            <a:r>
              <a:rPr lang="en-US" dirty="0"/>
              <a:t> are </a:t>
            </a:r>
            <a:r>
              <a:rPr lang="en-US" i="1" dirty="0"/>
              <a:t>descending, warm, dry winds</a:t>
            </a:r>
            <a:r>
              <a:rPr lang="en-US" dirty="0"/>
              <a:t> on the lee side of a mountain range.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Q: Why is the air that reaches the base of the mountain on the leeward side often quite warm and dry?? </a:t>
            </a:r>
            <a:r>
              <a:rPr lang="en-US" b="1" dirty="0"/>
              <a:t>ANSWER</a:t>
            </a:r>
            <a:r>
              <a:rPr lang="en-US" dirty="0"/>
              <a:t> </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Chinooks are common east of the Rockies</a:t>
            </a:r>
          </a:p>
          <a:p>
            <a:pPr fontAlgn="auto">
              <a:spcAft>
                <a:spcPts val="0"/>
              </a:spcAft>
              <a:buFont typeface="Arial" pitchFamily="34" charset="0"/>
              <a:buChar char="•"/>
              <a:defRPr/>
            </a:pPr>
            <a:r>
              <a:rPr lang="en-US" dirty="0"/>
              <a:t>also observed in the Alps - called the </a:t>
            </a:r>
            <a:r>
              <a:rPr lang="en-US" i="1" dirty="0" err="1">
                <a:solidFill>
                  <a:srgbClr val="FF0000"/>
                </a:solidFill>
              </a:rPr>
              <a:t>foehn</a:t>
            </a:r>
            <a:endParaRPr lang="en-US" dirty="0">
              <a:solidFill>
                <a:srgbClr val="FF0000"/>
              </a:solidFill>
            </a:endParaRPr>
          </a:p>
          <a:p>
            <a:pPr fontAlgn="auto">
              <a:spcAft>
                <a:spcPts val="0"/>
              </a:spcAft>
              <a:buFont typeface="Arial" pitchFamily="34" charset="0"/>
              <a:buChar char="•"/>
              <a:defRPr/>
            </a:pPr>
            <a:endParaRPr lang="en-US" dirty="0"/>
          </a:p>
        </p:txBody>
      </p:sp>
      <p:pic>
        <p:nvPicPr>
          <p:cNvPr id="80899" name="Content Placeholder 7" descr="chinook_schem.jpg"/>
          <p:cNvPicPr>
            <a:picLocks noGrp="1" noChangeAspect="1"/>
          </p:cNvPicPr>
          <p:nvPr>
            <p:ph sz="half" idx="2"/>
          </p:nvPr>
        </p:nvPicPr>
        <p:blipFill>
          <a:blip r:embed="rId3" cstate="print"/>
          <a:srcRect/>
          <a:stretch>
            <a:fillRect/>
          </a:stretch>
        </p:blipFill>
        <p:spPr>
          <a:xfrm>
            <a:off x="4572000" y="838200"/>
            <a:ext cx="4471988" cy="2360613"/>
          </a:xfrm>
        </p:spPr>
      </p:pic>
      <p:sp>
        <p:nvSpPr>
          <p:cNvPr id="5" name="Date Placeholder 4"/>
          <p:cNvSpPr>
            <a:spLocks noGrp="1"/>
          </p:cNvSpPr>
          <p:nvPr>
            <p:ph type="dt" sz="quarter" idx="10"/>
          </p:nvPr>
        </p:nvSpPr>
        <p:spPr/>
        <p:txBody>
          <a:bodyPr/>
          <a:lstStyle/>
          <a:p>
            <a:pPr>
              <a:defRPr/>
            </a:pPr>
            <a:fld id="{188C6C4F-F059-4F55-88EF-57817F5A6CA8}"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D1853136-BDEC-4BF2-8E92-DBD7E4DD2E02}" type="slidenum">
              <a:rPr lang="en-US"/>
              <a:pPr>
                <a:defRPr/>
              </a:pPr>
              <a:t>33</a:t>
            </a:fld>
            <a:endParaRPr lang="en-US"/>
          </a:p>
        </p:txBody>
      </p:sp>
      <p:pic>
        <p:nvPicPr>
          <p:cNvPr id="80903" name="Picture 8" descr="chinook_sable_layer.jpg"/>
          <p:cNvPicPr>
            <a:picLocks noChangeAspect="1"/>
          </p:cNvPicPr>
          <p:nvPr/>
        </p:nvPicPr>
        <p:blipFill>
          <a:blip r:embed="rId4" cstate="print"/>
          <a:srcRect/>
          <a:stretch>
            <a:fillRect/>
          </a:stretch>
        </p:blipFill>
        <p:spPr bwMode="auto">
          <a:xfrm>
            <a:off x="4951413" y="3581400"/>
            <a:ext cx="4103687" cy="2133600"/>
          </a:xfrm>
          <a:prstGeom prst="rect">
            <a:avLst/>
          </a:prstGeom>
          <a:noFill/>
          <a:ln w="9525">
            <a:noFill/>
            <a:miter lim="800000"/>
            <a:headEnd/>
            <a:tailEnd/>
          </a:ln>
        </p:spPr>
      </p:pic>
      <p:sp>
        <p:nvSpPr>
          <p:cNvPr id="10" name="TextBox 9"/>
          <p:cNvSpPr txBox="1">
            <a:spLocks noChangeArrowheads="1"/>
          </p:cNvSpPr>
          <p:nvPr/>
        </p:nvSpPr>
        <p:spPr bwMode="auto">
          <a:xfrm>
            <a:off x="304800" y="4267200"/>
            <a:ext cx="4208463" cy="400050"/>
          </a:xfrm>
          <a:prstGeom prst="rect">
            <a:avLst/>
          </a:prstGeom>
          <a:noFill/>
          <a:ln w="9525">
            <a:noFill/>
            <a:miter lim="800000"/>
            <a:headEnd/>
            <a:tailEnd/>
          </a:ln>
        </p:spPr>
        <p:txBody>
          <a:bodyPr wrap="none">
            <a:spAutoFit/>
          </a:bodyPr>
          <a:lstStyle/>
          <a:p>
            <a:r>
              <a:rPr lang="en-US" sz="2000">
                <a:solidFill>
                  <a:srgbClr val="FF0000"/>
                </a:solidFill>
                <a:latin typeface="Calibri" pitchFamily="34" charset="0"/>
              </a:rPr>
              <a:t>Compressional warming as it descends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rrowheads="1"/>
          </p:cNvSpPr>
          <p:nvPr>
            <p:ph type="title"/>
          </p:nvPr>
        </p:nvSpPr>
        <p:spPr/>
        <p:txBody>
          <a:bodyPr/>
          <a:lstStyle/>
          <a:p>
            <a:r>
              <a:rPr lang="en-US"/>
              <a:t>Desert Winds</a:t>
            </a:r>
          </a:p>
        </p:txBody>
      </p:sp>
      <p:sp>
        <p:nvSpPr>
          <p:cNvPr id="82946" name="Rectangle 3"/>
          <p:cNvSpPr>
            <a:spLocks noGrp="1" noRot="1" noChangeArrowheads="1"/>
          </p:cNvSpPr>
          <p:nvPr>
            <p:ph type="body" idx="1"/>
          </p:nvPr>
        </p:nvSpPr>
        <p:spPr/>
        <p:txBody>
          <a:bodyPr/>
          <a:lstStyle/>
          <a:p>
            <a:pPr>
              <a:buFont typeface="Wingdings" pitchFamily="2" charset="2"/>
              <a:buChar char="n"/>
            </a:pPr>
            <a:r>
              <a:rPr lang="en-US"/>
              <a:t>dust storms</a:t>
            </a:r>
          </a:p>
          <a:p>
            <a:pPr>
              <a:buFont typeface="Wingdings" pitchFamily="2" charset="2"/>
              <a:buChar char="n"/>
            </a:pPr>
            <a:r>
              <a:rPr lang="en-US"/>
              <a:t>dust devils</a:t>
            </a:r>
          </a:p>
          <a:p>
            <a:pPr>
              <a:buFont typeface="Wingdings" pitchFamily="2" charset="2"/>
              <a:buChar char="n"/>
            </a:pPr>
            <a:r>
              <a:rPr lang="en-US"/>
              <a:t>Haboobs</a:t>
            </a:r>
          </a:p>
          <a:p>
            <a:pPr>
              <a:buFont typeface="Wingdings" pitchFamily="2" charset="2"/>
              <a:buChar char="n"/>
            </a:pPr>
            <a:r>
              <a:rPr lang="en-US"/>
              <a:t>Shamal</a:t>
            </a:r>
          </a:p>
        </p:txBody>
      </p:sp>
      <p:pic>
        <p:nvPicPr>
          <p:cNvPr id="82947" name="Picture 4" descr="0719"/>
          <p:cNvPicPr>
            <a:picLocks noChangeAspect="1" noChangeArrowheads="1"/>
          </p:cNvPicPr>
          <p:nvPr/>
        </p:nvPicPr>
        <p:blipFill>
          <a:blip r:embed="rId3" cstate="print"/>
          <a:srcRect/>
          <a:stretch>
            <a:fillRect/>
          </a:stretch>
        </p:blipFill>
        <p:spPr bwMode="auto">
          <a:xfrm>
            <a:off x="4649788" y="1219200"/>
            <a:ext cx="3656012" cy="5638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B17D572C-5CEF-42B4-B48C-89C123793084}" type="datetime1">
              <a:rPr lang="en-GB" smtClean="0"/>
              <a:pPr>
                <a:defRPr/>
              </a:pPr>
              <a:t>16/03/2025</a:t>
            </a:fld>
            <a:endParaRPr lang="en-US"/>
          </a:p>
        </p:txBody>
      </p:sp>
      <p:sp>
        <p:nvSpPr>
          <p:cNvPr id="3" name="Slide Number Placeholder 2"/>
          <p:cNvSpPr>
            <a:spLocks noGrp="1"/>
          </p:cNvSpPr>
          <p:nvPr>
            <p:ph type="sldNum" sz="quarter" idx="12"/>
          </p:nvPr>
        </p:nvSpPr>
        <p:spPr/>
        <p:txBody>
          <a:bodyPr/>
          <a:lstStyle/>
          <a:p>
            <a:pPr>
              <a:defRPr/>
            </a:pPr>
            <a:fld id="{66FB829C-A3B2-4688-8B78-9E7F5550FCFC}"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2"/>
          <p:cNvPicPr>
            <a:picLocks noChangeAspect="1" noChangeArrowheads="1"/>
          </p:cNvPicPr>
          <p:nvPr/>
        </p:nvPicPr>
        <p:blipFill>
          <a:blip r:embed="rId3" cstate="print"/>
          <a:srcRect/>
          <a:stretch>
            <a:fillRect/>
          </a:stretch>
        </p:blipFill>
        <p:spPr bwMode="auto">
          <a:xfrm>
            <a:off x="88900" y="1222375"/>
            <a:ext cx="8966200" cy="4411663"/>
          </a:xfrm>
          <a:prstGeom prst="rect">
            <a:avLst/>
          </a:prstGeom>
          <a:noFill/>
          <a:ln w="9525">
            <a:noFill/>
            <a:miter lim="800000"/>
            <a:headEnd/>
            <a:tailEnd/>
          </a:ln>
        </p:spPr>
      </p:pic>
      <p:sp>
        <p:nvSpPr>
          <p:cNvPr id="84994" name="Rectangle 3" hidden="1"/>
          <p:cNvSpPr>
            <a:spLocks noGrp="1" noChangeArrowheads="1"/>
          </p:cNvSpPr>
          <p:nvPr>
            <p:ph type="title"/>
          </p:nvPr>
        </p:nvSpPr>
        <p:spPr/>
        <p:txBody>
          <a:bodyPr/>
          <a:lstStyle/>
          <a:p>
            <a:r>
              <a:rPr lang="en-US" b="1"/>
              <a:t>	</a:t>
            </a:r>
          </a:p>
        </p:txBody>
      </p:sp>
      <p:sp>
        <p:nvSpPr>
          <p:cNvPr id="84995" name="Rectangle 4"/>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eaLnBrk="0" hangingPunct="0"/>
            <a:r>
              <a:rPr lang="en-US" sz="1400" b="1">
                <a:latin typeface="Calibri" pitchFamily="34" charset="0"/>
              </a:rPr>
              <a:t>Fig. 7-18, p. 183</a:t>
            </a:r>
          </a:p>
        </p:txBody>
      </p:sp>
      <p:sp>
        <p:nvSpPr>
          <p:cNvPr id="84996" name="Text Box 5"/>
          <p:cNvSpPr txBox="1">
            <a:spLocks noChangeArrowheads="1"/>
          </p:cNvSpPr>
          <p:nvPr/>
        </p:nvSpPr>
        <p:spPr bwMode="auto">
          <a:xfrm>
            <a:off x="3346450" y="1981200"/>
            <a:ext cx="1225550" cy="366713"/>
          </a:xfrm>
          <a:prstGeom prst="rect">
            <a:avLst/>
          </a:prstGeom>
          <a:noFill/>
          <a:ln w="9525">
            <a:noFill/>
            <a:miter lim="800000"/>
            <a:headEnd/>
            <a:tailEnd/>
          </a:ln>
        </p:spPr>
        <p:txBody>
          <a:bodyPr wrap="none">
            <a:spAutoFit/>
          </a:bodyPr>
          <a:lstStyle/>
          <a:p>
            <a:r>
              <a:rPr lang="en-US" b="1">
                <a:latin typeface="Calibri" pitchFamily="34" charset="0"/>
              </a:rPr>
              <a:t>Rising air</a:t>
            </a:r>
          </a:p>
        </p:txBody>
      </p:sp>
      <p:sp>
        <p:nvSpPr>
          <p:cNvPr id="84997" name="Text Box 7"/>
          <p:cNvSpPr txBox="1">
            <a:spLocks noChangeArrowheads="1"/>
          </p:cNvSpPr>
          <p:nvPr/>
        </p:nvSpPr>
        <p:spPr bwMode="auto">
          <a:xfrm>
            <a:off x="5257800" y="4419600"/>
            <a:ext cx="2508250" cy="366713"/>
          </a:xfrm>
          <a:prstGeom prst="rect">
            <a:avLst/>
          </a:prstGeom>
          <a:noFill/>
          <a:ln w="9525">
            <a:noFill/>
            <a:miter lim="800000"/>
            <a:headEnd/>
            <a:tailEnd/>
          </a:ln>
        </p:spPr>
        <p:txBody>
          <a:bodyPr wrap="none">
            <a:spAutoFit/>
          </a:bodyPr>
          <a:lstStyle/>
          <a:p>
            <a:r>
              <a:rPr lang="en-US" b="1">
                <a:latin typeface="Calibri" pitchFamily="34" charset="0"/>
              </a:rPr>
              <a:t>Unstable atmosphere</a:t>
            </a:r>
          </a:p>
        </p:txBody>
      </p:sp>
      <p:sp>
        <p:nvSpPr>
          <p:cNvPr id="84998" name="Text Box 8"/>
          <p:cNvSpPr txBox="1">
            <a:spLocks noChangeArrowheads="1"/>
          </p:cNvSpPr>
          <p:nvPr/>
        </p:nvSpPr>
        <p:spPr bwMode="auto">
          <a:xfrm>
            <a:off x="4038600" y="5029200"/>
            <a:ext cx="1822450" cy="366713"/>
          </a:xfrm>
          <a:prstGeom prst="rect">
            <a:avLst/>
          </a:prstGeom>
          <a:noFill/>
          <a:ln w="9525">
            <a:noFill/>
            <a:miter lim="800000"/>
            <a:headEnd/>
            <a:tailEnd/>
          </a:ln>
        </p:spPr>
        <p:txBody>
          <a:bodyPr wrap="none">
            <a:spAutoFit/>
          </a:bodyPr>
          <a:lstStyle/>
          <a:p>
            <a:r>
              <a:rPr lang="en-US" b="1">
                <a:latin typeface="Calibri" pitchFamily="34" charset="0"/>
              </a:rPr>
              <a:t>Heated surface</a:t>
            </a:r>
          </a:p>
        </p:txBody>
      </p:sp>
      <p:sp>
        <p:nvSpPr>
          <p:cNvPr id="84999" name="Text Box 9"/>
          <p:cNvSpPr txBox="1">
            <a:spLocks noChangeArrowheads="1"/>
          </p:cNvSpPr>
          <p:nvPr/>
        </p:nvSpPr>
        <p:spPr bwMode="auto">
          <a:xfrm>
            <a:off x="2362200" y="5029200"/>
            <a:ext cx="1479550" cy="366713"/>
          </a:xfrm>
          <a:prstGeom prst="rect">
            <a:avLst/>
          </a:prstGeom>
          <a:noFill/>
          <a:ln w="9525">
            <a:noFill/>
            <a:miter lim="800000"/>
            <a:headEnd/>
            <a:tailEnd/>
          </a:ln>
        </p:spPr>
        <p:txBody>
          <a:bodyPr wrap="none">
            <a:spAutoFit/>
          </a:bodyPr>
          <a:lstStyle/>
          <a:p>
            <a:r>
              <a:rPr lang="en-US" b="1">
                <a:latin typeface="Calibri" pitchFamily="34" charset="0"/>
              </a:rPr>
              <a:t>Obstruction</a:t>
            </a:r>
          </a:p>
        </p:txBody>
      </p:sp>
      <p:sp>
        <p:nvSpPr>
          <p:cNvPr id="85000" name="Text Box 10"/>
          <p:cNvSpPr txBox="1">
            <a:spLocks noChangeArrowheads="1"/>
          </p:cNvSpPr>
          <p:nvPr/>
        </p:nvSpPr>
        <p:spPr bwMode="auto">
          <a:xfrm>
            <a:off x="39688" y="4706938"/>
            <a:ext cx="742950" cy="366712"/>
          </a:xfrm>
          <a:prstGeom prst="rect">
            <a:avLst/>
          </a:prstGeom>
          <a:noFill/>
          <a:ln w="9525">
            <a:noFill/>
            <a:miter lim="800000"/>
            <a:headEnd/>
            <a:tailEnd/>
          </a:ln>
        </p:spPr>
        <p:txBody>
          <a:bodyPr wrap="none">
            <a:spAutoFit/>
          </a:bodyPr>
          <a:lstStyle/>
          <a:p>
            <a:r>
              <a:rPr lang="en-US" b="1">
                <a:latin typeface="Calibri" pitchFamily="34" charset="0"/>
              </a:rPr>
              <a:t>Wind</a:t>
            </a:r>
          </a:p>
        </p:txBody>
      </p:sp>
      <p:sp>
        <p:nvSpPr>
          <p:cNvPr id="85001" name="Text Box 11"/>
          <p:cNvSpPr txBox="1">
            <a:spLocks noChangeArrowheads="1"/>
          </p:cNvSpPr>
          <p:nvPr/>
        </p:nvSpPr>
        <p:spPr bwMode="auto">
          <a:xfrm>
            <a:off x="7858125" y="6248400"/>
            <a:ext cx="1290638" cy="304800"/>
          </a:xfrm>
          <a:prstGeom prst="rect">
            <a:avLst/>
          </a:prstGeom>
          <a:solidFill>
            <a:schemeClr val="bg1"/>
          </a:solidFill>
          <a:ln w="9525">
            <a:noFill/>
            <a:miter lim="800000"/>
            <a:headEnd/>
            <a:tailEnd/>
          </a:ln>
        </p:spPr>
        <p:txBody>
          <a:bodyPr wrap="none">
            <a:spAutoFit/>
          </a:bodyPr>
          <a:lstStyle/>
          <a:p>
            <a:pPr eaLnBrk="0" hangingPunct="0"/>
            <a:r>
              <a:rPr lang="en-US" sz="1400" b="1">
                <a:solidFill>
                  <a:srgbClr val="008000"/>
                </a:solidFill>
                <a:latin typeface="Calibri" pitchFamily="34" charset="0"/>
                <a:ea typeface="__ _____"/>
                <a:cs typeface="__ _____"/>
              </a:rPr>
              <a:t>Editable Text</a:t>
            </a:r>
          </a:p>
        </p:txBody>
      </p:sp>
      <p:sp>
        <p:nvSpPr>
          <p:cNvPr id="2" name="Date Placeholder 1"/>
          <p:cNvSpPr>
            <a:spLocks noGrp="1"/>
          </p:cNvSpPr>
          <p:nvPr>
            <p:ph type="dt" sz="half" idx="10"/>
          </p:nvPr>
        </p:nvSpPr>
        <p:spPr/>
        <p:txBody>
          <a:bodyPr/>
          <a:lstStyle/>
          <a:p>
            <a:pPr>
              <a:defRPr/>
            </a:pPr>
            <a:fld id="{0CF96A6B-5CAB-4D6A-B155-E551427DAFC3}" type="datetime1">
              <a:rPr lang="en-GB" smtClean="0"/>
              <a:pPr>
                <a:defRPr/>
              </a:pPr>
              <a:t>16/03/2025</a:t>
            </a:fld>
            <a:endParaRPr lang="en-US"/>
          </a:p>
        </p:txBody>
      </p:sp>
      <p:sp>
        <p:nvSpPr>
          <p:cNvPr id="3" name="Slide Number Placeholder 2"/>
          <p:cNvSpPr>
            <a:spLocks noGrp="1"/>
          </p:cNvSpPr>
          <p:nvPr>
            <p:ph type="sldNum" sz="quarter" idx="12"/>
          </p:nvPr>
        </p:nvSpPr>
        <p:spPr/>
        <p:txBody>
          <a:bodyPr/>
          <a:lstStyle/>
          <a:p>
            <a:pPr>
              <a:defRPr/>
            </a:pPr>
            <a:fld id="{4A912E00-8379-48E2-BA84-6DE6916FA83B}"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143000"/>
          </a:xfrm>
        </p:spPr>
        <p:txBody>
          <a:bodyPr/>
          <a:lstStyle/>
          <a:p>
            <a:r>
              <a:rPr lang="en-US" sz="3200" b="1"/>
              <a:t>Other Local Winds - Haboobs</a:t>
            </a:r>
            <a:endParaRPr lang="en-US" sz="3200"/>
          </a:p>
        </p:txBody>
      </p:sp>
      <p:sp>
        <p:nvSpPr>
          <p:cNvPr id="3" name="Content Placeholder 2"/>
          <p:cNvSpPr>
            <a:spLocks noGrp="1"/>
          </p:cNvSpPr>
          <p:nvPr>
            <p:ph sz="half" idx="1"/>
          </p:nvPr>
        </p:nvSpPr>
        <p:spPr>
          <a:xfrm>
            <a:off x="0" y="1066800"/>
            <a:ext cx="4495800" cy="5334000"/>
          </a:xfrm>
        </p:spPr>
        <p:txBody>
          <a:bodyPr rtlCol="0">
            <a:normAutofit fontScale="77500" lnSpcReduction="20000"/>
          </a:bodyPr>
          <a:lstStyle/>
          <a:p>
            <a:pPr fontAlgn="auto">
              <a:spcAft>
                <a:spcPts val="0"/>
              </a:spcAft>
              <a:buFont typeface="Arial" pitchFamily="34" charset="0"/>
              <a:buChar char="•"/>
              <a:defRPr/>
            </a:pPr>
            <a:r>
              <a:rPr lang="en-US" dirty="0">
                <a:solidFill>
                  <a:srgbClr val="FF0000"/>
                </a:solidFill>
              </a:rPr>
              <a:t>A </a:t>
            </a:r>
            <a:r>
              <a:rPr lang="en-US" i="1" dirty="0" err="1">
                <a:solidFill>
                  <a:srgbClr val="FF0000"/>
                </a:solidFill>
              </a:rPr>
              <a:t>haboob</a:t>
            </a:r>
            <a:r>
              <a:rPr lang="en-US" dirty="0">
                <a:solidFill>
                  <a:srgbClr val="FF0000"/>
                </a:solidFill>
              </a:rPr>
              <a:t> </a:t>
            </a:r>
            <a:r>
              <a:rPr lang="en-US" dirty="0"/>
              <a:t>is a sand and/or dust storm</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generated as a thunderstorm produces a downdraft of cold air</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the downdraft air descends, strikes the surface and spreads out generating strong surface winds</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the strong surface winds are able to loft sand and dust into the air</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the leading edge of the cold, sandy, dusty air is called the thunderstorm </a:t>
            </a:r>
            <a:r>
              <a:rPr lang="en-US" i="1" dirty="0"/>
              <a:t>gust front</a:t>
            </a:r>
          </a:p>
          <a:p>
            <a:pPr fontAlgn="auto">
              <a:spcAft>
                <a:spcPts val="0"/>
              </a:spcAft>
              <a:buFont typeface="Arial" pitchFamily="34" charset="0"/>
              <a:buChar char="•"/>
              <a:defRPr/>
            </a:pPr>
            <a:endParaRPr lang="en-US" dirty="0"/>
          </a:p>
        </p:txBody>
      </p:sp>
      <p:pic>
        <p:nvPicPr>
          <p:cNvPr id="87043" name="Content Placeholder 7" descr="haboob_free.gif"/>
          <p:cNvPicPr>
            <a:picLocks noGrp="1" noChangeAspect="1"/>
          </p:cNvPicPr>
          <p:nvPr>
            <p:ph sz="half" idx="2"/>
          </p:nvPr>
        </p:nvPicPr>
        <p:blipFill>
          <a:blip r:embed="rId3" cstate="print"/>
          <a:srcRect/>
          <a:stretch>
            <a:fillRect/>
          </a:stretch>
        </p:blipFill>
        <p:spPr>
          <a:xfrm>
            <a:off x="4648200" y="1905000"/>
            <a:ext cx="4438650" cy="3592513"/>
          </a:xfrm>
        </p:spPr>
      </p:pic>
      <p:sp>
        <p:nvSpPr>
          <p:cNvPr id="5" name="Date Placeholder 4"/>
          <p:cNvSpPr>
            <a:spLocks noGrp="1"/>
          </p:cNvSpPr>
          <p:nvPr>
            <p:ph type="dt" sz="quarter" idx="10"/>
          </p:nvPr>
        </p:nvSpPr>
        <p:spPr/>
        <p:txBody>
          <a:bodyPr/>
          <a:lstStyle/>
          <a:p>
            <a:pPr>
              <a:defRPr/>
            </a:pPr>
            <a:fld id="{A4C9A22C-EFB5-4A74-A4AA-1A4730D66A83}"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A7110967-3334-4D02-BF84-ACF3D6CD07D1}" type="slidenum">
              <a:rPr lang="en-US"/>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143000"/>
          </a:xfrm>
        </p:spPr>
        <p:txBody>
          <a:bodyPr/>
          <a:lstStyle/>
          <a:p>
            <a:r>
              <a:rPr lang="en-US" sz="3200" b="1"/>
              <a:t>Other Local Winds - Shamals</a:t>
            </a:r>
            <a:endParaRPr lang="en-US" sz="3200"/>
          </a:p>
        </p:txBody>
      </p:sp>
      <p:sp>
        <p:nvSpPr>
          <p:cNvPr id="3" name="Content Placeholder 2"/>
          <p:cNvSpPr>
            <a:spLocks noGrp="1"/>
          </p:cNvSpPr>
          <p:nvPr>
            <p:ph sz="half" idx="1"/>
          </p:nvPr>
        </p:nvSpPr>
        <p:spPr>
          <a:xfrm>
            <a:off x="457200" y="1066800"/>
            <a:ext cx="8305800" cy="5257800"/>
          </a:xfrm>
        </p:spPr>
        <p:txBody>
          <a:bodyPr rtlCol="0">
            <a:normAutofit fontScale="85000" lnSpcReduction="20000"/>
          </a:bodyPr>
          <a:lstStyle/>
          <a:p>
            <a:pPr fontAlgn="auto">
              <a:spcAft>
                <a:spcPts val="0"/>
              </a:spcAft>
              <a:buFont typeface="Arial" pitchFamily="34" charset="0"/>
              <a:buChar char="•"/>
              <a:defRPr/>
            </a:pPr>
            <a:r>
              <a:rPr lang="en-US" dirty="0"/>
              <a:t>The </a:t>
            </a:r>
            <a:r>
              <a:rPr lang="en-US" dirty="0" err="1"/>
              <a:t>Shamal</a:t>
            </a:r>
            <a:r>
              <a:rPr lang="en-US" dirty="0"/>
              <a:t> wind, is the Arabic word for North, is a wind that blows over the Gulf Region and Iraq</a:t>
            </a:r>
          </a:p>
          <a:p>
            <a:pPr fontAlgn="auto">
              <a:spcAft>
                <a:spcPts val="0"/>
              </a:spcAft>
              <a:buFont typeface="Arial" pitchFamily="34" charset="0"/>
              <a:buChar char="•"/>
              <a:defRPr/>
            </a:pPr>
            <a:r>
              <a:rPr lang="en-US" dirty="0"/>
              <a:t>Summer </a:t>
            </a:r>
            <a:r>
              <a:rPr lang="en-US" dirty="0" err="1"/>
              <a:t>Shamal</a:t>
            </a:r>
            <a:r>
              <a:rPr lang="en-US" dirty="0"/>
              <a:t> is almost predominant between  mid May to late August</a:t>
            </a:r>
          </a:p>
          <a:p>
            <a:pPr fontAlgn="auto">
              <a:spcAft>
                <a:spcPts val="0"/>
              </a:spcAft>
              <a:buFont typeface="Arial" pitchFamily="34" charset="0"/>
              <a:buChar char="•"/>
              <a:defRPr/>
            </a:pPr>
            <a:r>
              <a:rPr lang="en-US" dirty="0"/>
              <a:t>It occurs as: </a:t>
            </a:r>
          </a:p>
          <a:p>
            <a:pPr fontAlgn="auto">
              <a:spcAft>
                <a:spcPts val="0"/>
              </a:spcAft>
              <a:buNone/>
              <a:defRPr/>
            </a:pPr>
            <a:r>
              <a:rPr lang="en-US" dirty="0"/>
              <a:t>-the major heat low over Pakistan forms a secondary low pressure to the south of the Zagros Mountains due to lee effects.</a:t>
            </a:r>
          </a:p>
          <a:p>
            <a:pPr fontAlgn="auto">
              <a:spcAft>
                <a:spcPts val="0"/>
              </a:spcAft>
              <a:buNone/>
              <a:defRPr/>
            </a:pPr>
            <a:r>
              <a:rPr lang="en-US" dirty="0"/>
              <a:t>-and a semi-permanent high pressure over north Saudi Arabia</a:t>
            </a:r>
          </a:p>
          <a:p>
            <a:pPr fontAlgn="auto">
              <a:spcAft>
                <a:spcPts val="0"/>
              </a:spcAft>
              <a:buFont typeface="Arial" pitchFamily="34" charset="0"/>
              <a:buChar char="•"/>
              <a:defRPr/>
            </a:pPr>
            <a:r>
              <a:rPr lang="en-US" dirty="0"/>
              <a:t>Wind can gust to more than 35 knots</a:t>
            </a:r>
          </a:p>
          <a:p>
            <a:pPr fontAlgn="auto">
              <a:spcAft>
                <a:spcPts val="0"/>
              </a:spcAft>
              <a:buFont typeface="Arial" pitchFamily="34" charset="0"/>
              <a:buChar char="•"/>
              <a:defRPr/>
            </a:pPr>
            <a:r>
              <a:rPr lang="en-US" dirty="0" err="1"/>
              <a:t>Shamal</a:t>
            </a:r>
            <a:r>
              <a:rPr lang="en-US" dirty="0"/>
              <a:t> generates dust storms causing poor visibility</a:t>
            </a:r>
          </a:p>
          <a:p>
            <a:pPr fontAlgn="auto">
              <a:spcAft>
                <a:spcPts val="0"/>
              </a:spcAft>
              <a:buFont typeface="Arial" pitchFamily="34" charset="0"/>
              <a:buChar char="•"/>
              <a:defRPr/>
            </a:pPr>
            <a:r>
              <a:rPr lang="en-US" dirty="0"/>
              <a:t>Winter </a:t>
            </a:r>
            <a:r>
              <a:rPr lang="en-US" dirty="0" err="1"/>
              <a:t>Shamal</a:t>
            </a:r>
            <a:r>
              <a:rPr lang="en-US" dirty="0"/>
              <a:t> is caused by the passage of an upper trough</a:t>
            </a:r>
          </a:p>
          <a:p>
            <a:pPr fontAlgn="auto">
              <a:spcAft>
                <a:spcPts val="0"/>
              </a:spcAft>
              <a:buFont typeface="Arial" pitchFamily="34" charset="0"/>
              <a:buChar char="•"/>
              <a:defRPr/>
            </a:pPr>
            <a:r>
              <a:rPr lang="en-US" dirty="0" err="1"/>
              <a:t>Shamal</a:t>
            </a:r>
            <a:r>
              <a:rPr lang="en-US" dirty="0"/>
              <a:t> winds can be dangerous for aviation because of the wind shear they generate</a:t>
            </a:r>
          </a:p>
        </p:txBody>
      </p:sp>
      <p:sp>
        <p:nvSpPr>
          <p:cNvPr id="5" name="Date Placeholder 4"/>
          <p:cNvSpPr>
            <a:spLocks noGrp="1"/>
          </p:cNvSpPr>
          <p:nvPr>
            <p:ph type="dt" sz="quarter" idx="10"/>
          </p:nvPr>
        </p:nvSpPr>
        <p:spPr/>
        <p:txBody>
          <a:bodyPr/>
          <a:lstStyle/>
          <a:p>
            <a:pPr>
              <a:defRPr/>
            </a:pPr>
            <a:fld id="{E548D66D-C9D6-49DE-B9F8-38A6D3052781}"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1E8ECEA7-82DF-4F91-93C2-E523F515B35D}" type="slidenum">
              <a:rPr lang="en-US"/>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endParaRPr lang="en-US"/>
          </a:p>
        </p:txBody>
      </p:sp>
      <p:pic>
        <p:nvPicPr>
          <p:cNvPr id="91138" name="Content Placeholder 7" descr="capture_09112009_230414.png"/>
          <p:cNvPicPr>
            <a:picLocks noGrp="1" noChangeAspect="1"/>
          </p:cNvPicPr>
          <p:nvPr>
            <p:ph sz="half" idx="2"/>
          </p:nvPr>
        </p:nvPicPr>
        <p:blipFill>
          <a:blip r:embed="rId3" cstate="print"/>
          <a:srcRect l="14886" t="14516" r="14180" b="4839"/>
          <a:stretch>
            <a:fillRect/>
          </a:stretch>
        </p:blipFill>
        <p:spPr>
          <a:xfrm>
            <a:off x="584200" y="609600"/>
            <a:ext cx="8023225" cy="4953000"/>
          </a:xfrm>
        </p:spPr>
      </p:pic>
      <p:sp>
        <p:nvSpPr>
          <p:cNvPr id="5" name="Date Placeholder 4"/>
          <p:cNvSpPr>
            <a:spLocks noGrp="1"/>
          </p:cNvSpPr>
          <p:nvPr>
            <p:ph type="dt" sz="quarter" idx="10"/>
          </p:nvPr>
        </p:nvSpPr>
        <p:spPr/>
        <p:txBody>
          <a:bodyPr/>
          <a:lstStyle/>
          <a:p>
            <a:pPr>
              <a:defRPr/>
            </a:pPr>
            <a:fld id="{E3E56128-FC67-466E-A082-375EF4EDB390}"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B8934F97-03FD-4836-BECF-C9C32D3E0522}" type="slidenum">
              <a:rPr lang="en-US"/>
              <a:pPr>
                <a:defRPr/>
              </a:pPr>
              <a:t>38</a:t>
            </a:fld>
            <a:endParaRPr lang="en-US"/>
          </a:p>
        </p:txBody>
      </p:sp>
      <p:sp>
        <p:nvSpPr>
          <p:cNvPr id="91142" name="TextBox 8"/>
          <p:cNvSpPr txBox="1">
            <a:spLocks noChangeArrowheads="1"/>
          </p:cNvSpPr>
          <p:nvPr/>
        </p:nvSpPr>
        <p:spPr bwMode="auto">
          <a:xfrm>
            <a:off x="914400" y="5041900"/>
            <a:ext cx="762000" cy="185738"/>
          </a:xfrm>
          <a:prstGeom prst="rect">
            <a:avLst/>
          </a:prstGeom>
          <a:solidFill>
            <a:schemeClr val="bg1"/>
          </a:solidFill>
          <a:ln w="9525">
            <a:noFill/>
            <a:miter lim="800000"/>
            <a:headEnd/>
            <a:tailEnd/>
          </a:ln>
        </p:spPr>
        <p:txBody>
          <a:bodyPr>
            <a:spAutoFit/>
          </a:bodyPr>
          <a:lstStyle/>
          <a:p>
            <a:endParaRPr lang="en-US" sz="600">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endParaRPr lang="en-US"/>
          </a:p>
        </p:txBody>
      </p:sp>
      <p:sp>
        <p:nvSpPr>
          <p:cNvPr id="5" name="Date Placeholder 4"/>
          <p:cNvSpPr>
            <a:spLocks noGrp="1"/>
          </p:cNvSpPr>
          <p:nvPr>
            <p:ph type="dt" sz="quarter" idx="10"/>
          </p:nvPr>
        </p:nvSpPr>
        <p:spPr/>
        <p:txBody>
          <a:bodyPr/>
          <a:lstStyle/>
          <a:p>
            <a:pPr>
              <a:defRPr/>
            </a:pPr>
            <a:fld id="{DDAEDF14-9655-4E52-B4AC-97A29F803E2F}"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D4622D64-51B4-415D-B505-4E6B31028D9D}" type="slidenum">
              <a:rPr lang="en-US"/>
              <a:pPr>
                <a:defRPr/>
              </a:pPr>
              <a:t>39</a:t>
            </a:fld>
            <a:endParaRPr lang="en-US"/>
          </a:p>
        </p:txBody>
      </p:sp>
      <p:pic>
        <p:nvPicPr>
          <p:cNvPr id="93189" name="Content Placeholder 10" descr="capture_09112009_230133.png"/>
          <p:cNvPicPr>
            <a:picLocks noGrp="1" noChangeAspect="1"/>
          </p:cNvPicPr>
          <p:nvPr>
            <p:ph sz="half" idx="2"/>
          </p:nvPr>
        </p:nvPicPr>
        <p:blipFill>
          <a:blip r:embed="rId3" cstate="print"/>
          <a:srcRect l="20421" t="12885" r="18364" b="3360"/>
          <a:stretch>
            <a:fillRect/>
          </a:stretch>
        </p:blipFill>
        <p:spPr>
          <a:xfrm>
            <a:off x="990600" y="271463"/>
            <a:ext cx="8045450" cy="597693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382000" cy="4525963"/>
          </a:xfrm>
        </p:spPr>
        <p:txBody>
          <a:bodyPr rtlCol="0">
            <a:normAutofit fontScale="92500" lnSpcReduction="20000"/>
          </a:bodyPr>
          <a:lstStyle/>
          <a:p>
            <a:pPr fontAlgn="auto">
              <a:spcAft>
                <a:spcPts val="0"/>
              </a:spcAft>
              <a:buFont typeface="Arial" pitchFamily="34" charset="0"/>
              <a:buChar char="•"/>
              <a:defRPr/>
            </a:pPr>
            <a:r>
              <a:rPr lang="en-US" dirty="0"/>
              <a:t>Atmospheric motions/phenomena occur on many diverse </a:t>
            </a:r>
            <a:r>
              <a:rPr lang="en-US" i="1" dirty="0"/>
              <a:t>spatial</a:t>
            </a:r>
            <a:r>
              <a:rPr lang="en-US" dirty="0"/>
              <a:t> and </a:t>
            </a:r>
            <a:r>
              <a:rPr lang="en-US" i="1" dirty="0"/>
              <a:t>temporal</a:t>
            </a:r>
            <a:r>
              <a:rPr lang="en-US" dirty="0"/>
              <a:t> scales </a:t>
            </a:r>
            <a:endParaRPr lang="en-US" b="1"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forecasters tend to focus on </a:t>
            </a:r>
            <a:r>
              <a:rPr lang="en-US" b="1" dirty="0"/>
              <a:t>ANSWER</a:t>
            </a:r>
            <a:r>
              <a:rPr lang="en-US" dirty="0"/>
              <a:t> </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yet </a:t>
            </a:r>
            <a:r>
              <a:rPr lang="en-US" dirty="0" err="1"/>
              <a:t>microscale</a:t>
            </a:r>
            <a:r>
              <a:rPr lang="en-US" dirty="0"/>
              <a:t> motions affect our lives daily - most </a:t>
            </a:r>
            <a:r>
              <a:rPr lang="en-US" dirty="0" err="1"/>
              <a:t>microscale</a:t>
            </a:r>
            <a:r>
              <a:rPr lang="en-US" dirty="0"/>
              <a:t> phenomena form in the </a:t>
            </a:r>
            <a:r>
              <a:rPr lang="en-US" i="1" dirty="0"/>
              <a:t>boundary layer</a:t>
            </a:r>
            <a:r>
              <a:rPr lang="en-US" dirty="0"/>
              <a:t> which is where we live!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can't forecast </a:t>
            </a:r>
            <a:r>
              <a:rPr lang="en-US" dirty="0" err="1"/>
              <a:t>microscale</a:t>
            </a:r>
            <a:r>
              <a:rPr lang="en-US" dirty="0"/>
              <a:t> motions - spatial scale is to small for current models - motions are chaotic, unpredictable</a:t>
            </a:r>
          </a:p>
          <a:p>
            <a:pPr fontAlgn="auto">
              <a:spcAft>
                <a:spcPts val="0"/>
              </a:spcAft>
              <a:buFont typeface="Arial" pitchFamily="34" charset="0"/>
              <a:buChar char="•"/>
              <a:defRPr/>
            </a:pPr>
            <a:r>
              <a:rPr lang="en-US" dirty="0"/>
              <a:t>let's examine the boundary layer more closely.....</a:t>
            </a:r>
          </a:p>
          <a:p>
            <a:pPr fontAlgn="auto">
              <a:spcAft>
                <a:spcPts val="0"/>
              </a:spcAft>
              <a:buFont typeface="Arial" pitchFamily="34" charset="0"/>
              <a:buChar char="•"/>
              <a:defRPr/>
            </a:pPr>
            <a:endParaRPr lang="en-US" dirty="0"/>
          </a:p>
        </p:txBody>
      </p:sp>
      <p:sp>
        <p:nvSpPr>
          <p:cNvPr id="5" name="Date Placeholder 4"/>
          <p:cNvSpPr>
            <a:spLocks noGrp="1"/>
          </p:cNvSpPr>
          <p:nvPr>
            <p:ph type="dt" sz="quarter" idx="10"/>
          </p:nvPr>
        </p:nvSpPr>
        <p:spPr/>
        <p:txBody>
          <a:bodyPr/>
          <a:lstStyle/>
          <a:p>
            <a:pPr>
              <a:defRPr/>
            </a:pPr>
            <a:fld id="{116BF53B-79FD-45ED-8423-F418E09B0106}"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C13E9FBB-1CEB-4D7C-8CD0-E8372C34320E}" type="slidenum">
              <a:rPr lang="en-US"/>
              <a:pPr>
                <a:defRPr/>
              </a:pPr>
              <a:t>4</a:t>
            </a:fld>
            <a:endParaRPr lang="en-US"/>
          </a:p>
        </p:txBody>
      </p:sp>
      <p:sp>
        <p:nvSpPr>
          <p:cNvPr id="21509" name="Title 7"/>
          <p:cNvSpPr>
            <a:spLocks noGrp="1"/>
          </p:cNvSpPr>
          <p:nvPr>
            <p:ph type="title"/>
          </p:nvPr>
        </p:nvSpPr>
        <p:spPr/>
        <p:txBody>
          <a:bodyPr>
            <a:spAutoFit/>
          </a:bodyPr>
          <a:lstStyle/>
          <a:p>
            <a:r>
              <a:rPr lang="en-US" sz="3600" b="1"/>
              <a:t>Scales of Atmospheric Motion</a:t>
            </a:r>
            <a:endParaRPr lang="en-US" sz="3600"/>
          </a:p>
        </p:txBody>
      </p:sp>
      <p:sp>
        <p:nvSpPr>
          <p:cNvPr id="9" name="TextBox 8"/>
          <p:cNvSpPr txBox="1">
            <a:spLocks noChangeArrowheads="1"/>
          </p:cNvSpPr>
          <p:nvPr/>
        </p:nvSpPr>
        <p:spPr bwMode="auto">
          <a:xfrm>
            <a:off x="4648200" y="3048000"/>
            <a:ext cx="3252788" cy="461963"/>
          </a:xfrm>
          <a:prstGeom prst="rect">
            <a:avLst/>
          </a:prstGeom>
          <a:noFill/>
          <a:ln w="9525">
            <a:noFill/>
            <a:miter lim="800000"/>
            <a:headEnd/>
            <a:tailEnd/>
          </a:ln>
        </p:spPr>
        <p:txBody>
          <a:bodyPr wrap="none">
            <a:spAutoFit/>
          </a:bodyPr>
          <a:lstStyle/>
          <a:p>
            <a:r>
              <a:rPr lang="en-US" sz="2400">
                <a:solidFill>
                  <a:srgbClr val="FF0000"/>
                </a:solidFill>
                <a:latin typeface="Calibri" pitchFamily="34" charset="0"/>
              </a:rPr>
              <a:t>Synoptic and mesoscale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3600" b="1" dirty="0"/>
              <a:t>Friction in the Boundary Layer - internal friction</a:t>
            </a:r>
            <a:br>
              <a:rPr lang="en-US" dirty="0"/>
            </a:br>
            <a:endParaRPr lang="en-US" dirty="0"/>
          </a:p>
        </p:txBody>
      </p:sp>
      <p:sp>
        <p:nvSpPr>
          <p:cNvPr id="3" name="Content Placeholder 2"/>
          <p:cNvSpPr>
            <a:spLocks noGrp="1"/>
          </p:cNvSpPr>
          <p:nvPr>
            <p:ph sz="half" idx="1"/>
          </p:nvPr>
        </p:nvSpPr>
        <p:spPr>
          <a:xfrm>
            <a:off x="152400" y="914400"/>
            <a:ext cx="4724400" cy="5211763"/>
          </a:xfrm>
        </p:spPr>
        <p:txBody>
          <a:bodyPr rtlCol="0">
            <a:normAutofit fontScale="85000" lnSpcReduction="10000"/>
          </a:bodyPr>
          <a:lstStyle/>
          <a:p>
            <a:pPr fontAlgn="auto">
              <a:spcAft>
                <a:spcPts val="0"/>
              </a:spcAft>
              <a:buFont typeface="Arial" pitchFamily="34" charset="0"/>
              <a:buChar char="•"/>
              <a:defRPr/>
            </a:pPr>
            <a:r>
              <a:rPr lang="en-US" dirty="0"/>
              <a:t>Internal friction is related to </a:t>
            </a:r>
            <a:r>
              <a:rPr lang="en-US" i="1" dirty="0"/>
              <a:t>molecular viscosity</a:t>
            </a:r>
            <a:endParaRPr lang="en-US" dirty="0"/>
          </a:p>
          <a:p>
            <a:pPr lvl="1" fontAlgn="auto">
              <a:spcAft>
                <a:spcPts val="0"/>
              </a:spcAft>
              <a:buFont typeface="Arial" pitchFamily="34" charset="0"/>
              <a:buChar char="–"/>
              <a:defRPr/>
            </a:pPr>
            <a:r>
              <a:rPr lang="en-US" i="1" dirty="0">
                <a:solidFill>
                  <a:srgbClr val="FF0000"/>
                </a:solidFill>
              </a:rPr>
              <a:t>viscosity</a:t>
            </a:r>
            <a:r>
              <a:rPr lang="en-US" dirty="0">
                <a:solidFill>
                  <a:srgbClr val="FF0000"/>
                </a:solidFill>
              </a:rPr>
              <a:t> is the slowing of a fluid due to molecular movement </a:t>
            </a:r>
          </a:p>
          <a:p>
            <a:pPr lvl="1" fontAlgn="auto">
              <a:spcAft>
                <a:spcPts val="0"/>
              </a:spcAft>
              <a:buFont typeface="Arial" pitchFamily="34" charset="0"/>
              <a:buChar char="–"/>
              <a:defRPr/>
            </a:pPr>
            <a:r>
              <a:rPr lang="en-US" dirty="0"/>
              <a:t>this type of friction is dominant in a shallow layer near the ground</a:t>
            </a:r>
          </a:p>
          <a:p>
            <a:pPr fontAlgn="auto">
              <a:spcAft>
                <a:spcPts val="0"/>
              </a:spcAft>
              <a:buFont typeface="Arial" pitchFamily="34" charset="0"/>
              <a:buChar char="•"/>
              <a:defRPr/>
            </a:pPr>
            <a:r>
              <a:rPr lang="en-US" dirty="0"/>
              <a:t>air molecules at ground level are not moving as they are in contact with the stationary ground</a:t>
            </a:r>
          </a:p>
          <a:p>
            <a:pPr fontAlgn="auto">
              <a:spcAft>
                <a:spcPts val="0"/>
              </a:spcAft>
              <a:buFont typeface="Arial" pitchFamily="34" charset="0"/>
              <a:buChar char="•"/>
              <a:defRPr/>
            </a:pPr>
            <a:r>
              <a:rPr lang="en-US" dirty="0"/>
              <a:t>hence the wind speed decreases as you get closer to the ground</a:t>
            </a:r>
          </a:p>
          <a:p>
            <a:pPr fontAlgn="auto">
              <a:spcAft>
                <a:spcPts val="0"/>
              </a:spcAft>
              <a:buFont typeface="Arial" pitchFamily="34" charset="0"/>
              <a:buChar char="•"/>
              <a:defRPr/>
            </a:pPr>
            <a:r>
              <a:rPr lang="en-US" dirty="0"/>
              <a:t>large changes of wind speed exist near the ground in the lowest millimeter or so.</a:t>
            </a:r>
          </a:p>
          <a:p>
            <a:pPr fontAlgn="auto">
              <a:spcAft>
                <a:spcPts val="0"/>
              </a:spcAft>
              <a:buFont typeface="Arial" pitchFamily="34" charset="0"/>
              <a:buChar char="•"/>
              <a:defRPr/>
            </a:pPr>
            <a:endParaRPr lang="en-US" dirty="0"/>
          </a:p>
        </p:txBody>
      </p:sp>
      <p:pic>
        <p:nvPicPr>
          <p:cNvPr id="23555" name="Content Placeholder 7" descr="internal_frict_free.gif"/>
          <p:cNvPicPr>
            <a:picLocks noGrp="1" noChangeAspect="1"/>
          </p:cNvPicPr>
          <p:nvPr>
            <p:ph sz="half" idx="2"/>
          </p:nvPr>
        </p:nvPicPr>
        <p:blipFill>
          <a:blip r:embed="rId3" cstate="print"/>
          <a:srcRect/>
          <a:stretch>
            <a:fillRect/>
          </a:stretch>
        </p:blipFill>
        <p:spPr>
          <a:xfrm>
            <a:off x="4967288" y="1524000"/>
            <a:ext cx="4179887" cy="2659063"/>
          </a:xfrm>
        </p:spPr>
      </p:pic>
      <p:sp>
        <p:nvSpPr>
          <p:cNvPr id="5" name="Date Placeholder 4"/>
          <p:cNvSpPr>
            <a:spLocks noGrp="1"/>
          </p:cNvSpPr>
          <p:nvPr>
            <p:ph type="dt" sz="quarter" idx="10"/>
          </p:nvPr>
        </p:nvSpPr>
        <p:spPr/>
        <p:txBody>
          <a:bodyPr/>
          <a:lstStyle/>
          <a:p>
            <a:pPr>
              <a:defRPr/>
            </a:pPr>
            <a:fld id="{94BABA35-66EA-4831-95CE-563031E88E77}"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E336F834-6BE4-42C7-959F-DC6FFF537202}"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3200" b="1"/>
              <a:t>Friction in the Boundary Layer - eddy viscosity</a:t>
            </a:r>
            <a:endParaRPr lang="en-US" sz="3200"/>
          </a:p>
        </p:txBody>
      </p:sp>
      <p:sp>
        <p:nvSpPr>
          <p:cNvPr id="3" name="Content Placeholder 2"/>
          <p:cNvSpPr>
            <a:spLocks noGrp="1"/>
          </p:cNvSpPr>
          <p:nvPr>
            <p:ph sz="half" idx="1"/>
          </p:nvPr>
        </p:nvSpPr>
        <p:spPr>
          <a:xfrm>
            <a:off x="0" y="1143000"/>
            <a:ext cx="4876800" cy="4983163"/>
          </a:xfrm>
        </p:spPr>
        <p:txBody>
          <a:bodyPr rtlCol="0">
            <a:normAutofit fontScale="77500" lnSpcReduction="20000"/>
          </a:bodyPr>
          <a:lstStyle/>
          <a:p>
            <a:pPr fontAlgn="auto">
              <a:spcAft>
                <a:spcPts val="0"/>
              </a:spcAft>
              <a:buFont typeface="Arial" pitchFamily="34" charset="0"/>
              <a:buChar char="•"/>
              <a:defRPr/>
            </a:pPr>
            <a:r>
              <a:rPr lang="en-US" i="1" dirty="0">
                <a:solidFill>
                  <a:srgbClr val="FF0000"/>
                </a:solidFill>
              </a:rPr>
              <a:t>Eddy viscosity</a:t>
            </a:r>
            <a:r>
              <a:rPr lang="en-US" dirty="0">
                <a:solidFill>
                  <a:srgbClr val="FF0000"/>
                </a:solidFill>
              </a:rPr>
              <a:t> </a:t>
            </a:r>
            <a:r>
              <a:rPr lang="en-US" dirty="0"/>
              <a:t>refers to the internal friction generated as laminar (smooth, steady) flow becomes irregular and turbulent as it passes over irregularities on the surface (trees, buildings, mountains, etc)</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Eddy motions created by obstructions are commonly referred to as </a:t>
            </a:r>
            <a:r>
              <a:rPr lang="en-US" i="1" dirty="0">
                <a:solidFill>
                  <a:srgbClr val="FF0000"/>
                </a:solidFill>
              </a:rPr>
              <a:t>mechanical turbulence</a:t>
            </a:r>
          </a:p>
          <a:p>
            <a:pPr fontAlgn="auto">
              <a:spcAft>
                <a:spcPts val="0"/>
              </a:spcAft>
              <a:buFont typeface="Arial" pitchFamily="34" charset="0"/>
              <a:buChar char="•"/>
              <a:defRPr/>
            </a:pPr>
            <a:endParaRPr lang="en-US" dirty="0">
              <a:solidFill>
                <a:srgbClr val="FF0000"/>
              </a:solidFill>
            </a:endParaRPr>
          </a:p>
          <a:p>
            <a:pPr fontAlgn="auto">
              <a:spcAft>
                <a:spcPts val="0"/>
              </a:spcAft>
              <a:buFont typeface="Arial" pitchFamily="34" charset="0"/>
              <a:buChar char="•"/>
              <a:defRPr/>
            </a:pPr>
            <a:r>
              <a:rPr lang="en-US" i="1" dirty="0">
                <a:solidFill>
                  <a:srgbClr val="FF0000"/>
                </a:solidFill>
              </a:rPr>
              <a:t>mechanical turbulence</a:t>
            </a:r>
            <a:r>
              <a:rPr lang="en-US" dirty="0">
                <a:solidFill>
                  <a:srgbClr val="FF0000"/>
                </a:solidFill>
              </a:rPr>
              <a:t> </a:t>
            </a:r>
            <a:r>
              <a:rPr lang="en-US" dirty="0"/>
              <a:t>produces a frictional affect (drag) on the air flow that is much larger than caused by molecular viscosity</a:t>
            </a:r>
          </a:p>
          <a:p>
            <a:pPr fontAlgn="auto">
              <a:spcAft>
                <a:spcPts val="0"/>
              </a:spcAft>
              <a:buFont typeface="Arial" pitchFamily="34" charset="0"/>
              <a:buChar char="•"/>
              <a:defRPr/>
            </a:pPr>
            <a:endParaRPr lang="en-US" dirty="0"/>
          </a:p>
        </p:txBody>
      </p:sp>
      <p:pic>
        <p:nvPicPr>
          <p:cNvPr id="25603" name="Content Placeholder 7" descr="mechanical_free.gif"/>
          <p:cNvPicPr>
            <a:picLocks noGrp="1" noChangeAspect="1"/>
          </p:cNvPicPr>
          <p:nvPr>
            <p:ph sz="half" idx="2"/>
          </p:nvPr>
        </p:nvPicPr>
        <p:blipFill>
          <a:blip r:embed="rId3" cstate="print"/>
          <a:srcRect/>
          <a:stretch>
            <a:fillRect/>
          </a:stretch>
        </p:blipFill>
        <p:spPr>
          <a:xfrm>
            <a:off x="4876800" y="1676400"/>
            <a:ext cx="4256088" cy="2373313"/>
          </a:xfrm>
        </p:spPr>
      </p:pic>
      <p:sp>
        <p:nvSpPr>
          <p:cNvPr id="5" name="Date Placeholder 4"/>
          <p:cNvSpPr>
            <a:spLocks noGrp="1"/>
          </p:cNvSpPr>
          <p:nvPr>
            <p:ph type="dt" sz="quarter" idx="10"/>
          </p:nvPr>
        </p:nvSpPr>
        <p:spPr/>
        <p:txBody>
          <a:bodyPr/>
          <a:lstStyle/>
          <a:p>
            <a:pPr>
              <a:defRPr/>
            </a:pPr>
            <a:fld id="{6F2DE61E-D877-467B-8A26-FB780C423B9C}"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AEE87888-C6CF-442F-8D5F-540D8816B64B}"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3200" b="1"/>
              <a:t>Turbulence in the boundary layer - thermal turbulence</a:t>
            </a:r>
            <a:endParaRPr lang="en-US" sz="3200"/>
          </a:p>
        </p:txBody>
      </p:sp>
      <p:sp>
        <p:nvSpPr>
          <p:cNvPr id="3" name="Content Placeholder 2"/>
          <p:cNvSpPr>
            <a:spLocks noGrp="1"/>
          </p:cNvSpPr>
          <p:nvPr>
            <p:ph sz="half" idx="1"/>
          </p:nvPr>
        </p:nvSpPr>
        <p:spPr>
          <a:xfrm>
            <a:off x="0" y="1295400"/>
            <a:ext cx="4495800" cy="5105400"/>
          </a:xfrm>
        </p:spPr>
        <p:txBody>
          <a:bodyPr rtlCol="0">
            <a:normAutofit fontScale="92500" lnSpcReduction="20000"/>
          </a:bodyPr>
          <a:lstStyle/>
          <a:p>
            <a:pPr fontAlgn="auto">
              <a:spcAft>
                <a:spcPts val="0"/>
              </a:spcAft>
              <a:buFont typeface="Arial" pitchFamily="34" charset="0"/>
              <a:buChar char="•"/>
              <a:defRPr/>
            </a:pPr>
            <a:r>
              <a:rPr lang="en-US" dirty="0"/>
              <a:t>In addition to the </a:t>
            </a:r>
            <a:r>
              <a:rPr lang="en-US" i="1" dirty="0"/>
              <a:t>mechanically generated turbulence</a:t>
            </a:r>
            <a:r>
              <a:rPr lang="en-US" dirty="0"/>
              <a:t>, </a:t>
            </a:r>
            <a:r>
              <a:rPr lang="en-US" i="1" dirty="0">
                <a:solidFill>
                  <a:srgbClr val="FF0000"/>
                </a:solidFill>
              </a:rPr>
              <a:t>thermal turbulence</a:t>
            </a:r>
            <a:r>
              <a:rPr lang="en-US" dirty="0">
                <a:solidFill>
                  <a:srgbClr val="FF0000"/>
                </a:solidFill>
              </a:rPr>
              <a:t> </a:t>
            </a:r>
            <a:r>
              <a:rPr lang="en-US" dirty="0"/>
              <a:t>is also generated in the boundary layer</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Thermal turbulence is essentially rising thermals of air in the boundary layer generated by surface heating</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Thermal turbulence is maximum during max surface heating - mid afternoon</a:t>
            </a:r>
          </a:p>
          <a:p>
            <a:pPr fontAlgn="auto">
              <a:spcAft>
                <a:spcPts val="0"/>
              </a:spcAft>
              <a:buFont typeface="Arial" pitchFamily="34" charset="0"/>
              <a:buChar char="•"/>
              <a:defRPr/>
            </a:pPr>
            <a:endParaRPr lang="en-US" dirty="0"/>
          </a:p>
        </p:txBody>
      </p:sp>
      <p:pic>
        <p:nvPicPr>
          <p:cNvPr id="27651" name="Content Placeholder 7" descr="thermal_turb_free.gif"/>
          <p:cNvPicPr>
            <a:picLocks noGrp="1" noChangeAspect="1"/>
          </p:cNvPicPr>
          <p:nvPr>
            <p:ph sz="half" idx="2"/>
          </p:nvPr>
        </p:nvPicPr>
        <p:blipFill>
          <a:blip r:embed="rId3" cstate="print"/>
          <a:srcRect/>
          <a:stretch>
            <a:fillRect/>
          </a:stretch>
        </p:blipFill>
        <p:spPr>
          <a:xfrm>
            <a:off x="4800600" y="2590800"/>
            <a:ext cx="4295775" cy="2106613"/>
          </a:xfrm>
        </p:spPr>
      </p:pic>
      <p:sp>
        <p:nvSpPr>
          <p:cNvPr id="5" name="Date Placeholder 4"/>
          <p:cNvSpPr>
            <a:spLocks noGrp="1"/>
          </p:cNvSpPr>
          <p:nvPr>
            <p:ph type="dt" sz="quarter" idx="10"/>
          </p:nvPr>
        </p:nvSpPr>
        <p:spPr/>
        <p:txBody>
          <a:bodyPr/>
          <a:lstStyle/>
          <a:p>
            <a:pPr>
              <a:defRPr/>
            </a:pPr>
            <a:fld id="{635CE536-744A-48A1-B061-FA9904AE5443}"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7BEF4788-6DEB-4626-8035-F8580AE27808}"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3600" b="1"/>
              <a:t>Evolution of the boundary layer - 6AM</a:t>
            </a:r>
            <a:endParaRPr lang="en-US" sz="3600"/>
          </a:p>
        </p:txBody>
      </p:sp>
      <p:sp>
        <p:nvSpPr>
          <p:cNvPr id="3" name="Content Placeholder 2"/>
          <p:cNvSpPr>
            <a:spLocks noGrp="1"/>
          </p:cNvSpPr>
          <p:nvPr>
            <p:ph sz="half" idx="1"/>
          </p:nvPr>
        </p:nvSpPr>
        <p:spPr>
          <a:xfrm>
            <a:off x="0" y="1219200"/>
            <a:ext cx="4495800" cy="5257800"/>
          </a:xfrm>
        </p:spPr>
        <p:txBody>
          <a:bodyPr rtlCol="0">
            <a:normAutofit fontScale="77500" lnSpcReduction="20000"/>
          </a:bodyPr>
          <a:lstStyle/>
          <a:p>
            <a:pPr fontAlgn="auto">
              <a:spcAft>
                <a:spcPts val="0"/>
              </a:spcAft>
              <a:buFont typeface="Arial" pitchFamily="34" charset="0"/>
              <a:buChar char="•"/>
              <a:defRPr/>
            </a:pPr>
            <a:r>
              <a:rPr lang="en-US" sz="3100" dirty="0"/>
              <a:t>radiation inversion in place - the region from the surface to the top of the radiation inversion is called the </a:t>
            </a:r>
            <a:r>
              <a:rPr lang="en-US" sz="3100" i="1" dirty="0"/>
              <a:t>nocturnal boundary layer</a:t>
            </a:r>
          </a:p>
          <a:p>
            <a:pPr fontAlgn="auto">
              <a:spcAft>
                <a:spcPts val="0"/>
              </a:spcAft>
              <a:buFont typeface="Arial" pitchFamily="34" charset="0"/>
              <a:buChar char="•"/>
              <a:defRPr/>
            </a:pPr>
            <a:endParaRPr lang="en-US" sz="3100" dirty="0"/>
          </a:p>
          <a:p>
            <a:pPr fontAlgn="auto">
              <a:spcAft>
                <a:spcPts val="0"/>
              </a:spcAft>
              <a:buFont typeface="Arial" pitchFamily="34" charset="0"/>
              <a:buChar char="•"/>
              <a:defRPr/>
            </a:pPr>
            <a:r>
              <a:rPr lang="en-US" sz="3100" dirty="0"/>
              <a:t>no thermal turbulence</a:t>
            </a:r>
          </a:p>
          <a:p>
            <a:pPr fontAlgn="auto">
              <a:spcAft>
                <a:spcPts val="0"/>
              </a:spcAft>
              <a:buFont typeface="Arial" pitchFamily="34" charset="0"/>
              <a:buChar char="•"/>
              <a:defRPr/>
            </a:pPr>
            <a:endParaRPr lang="en-US" sz="3100" dirty="0"/>
          </a:p>
          <a:p>
            <a:pPr fontAlgn="auto">
              <a:spcAft>
                <a:spcPts val="0"/>
              </a:spcAft>
              <a:buFont typeface="Arial" pitchFamily="34" charset="0"/>
              <a:buChar char="•"/>
              <a:defRPr/>
            </a:pPr>
            <a:r>
              <a:rPr lang="en-US" sz="3100" dirty="0"/>
              <a:t>little/no mechanical turbulence since winds near surface are calm</a:t>
            </a:r>
          </a:p>
          <a:p>
            <a:pPr fontAlgn="auto">
              <a:spcAft>
                <a:spcPts val="0"/>
              </a:spcAft>
              <a:buFont typeface="Arial" pitchFamily="34" charset="0"/>
              <a:buChar char="•"/>
              <a:defRPr/>
            </a:pPr>
            <a:endParaRPr lang="en-US" sz="3100" dirty="0"/>
          </a:p>
          <a:p>
            <a:pPr fontAlgn="auto">
              <a:spcAft>
                <a:spcPts val="0"/>
              </a:spcAft>
              <a:buFont typeface="Arial" pitchFamily="34" charset="0"/>
              <a:buChar char="•"/>
              <a:defRPr/>
            </a:pPr>
            <a:r>
              <a:rPr lang="en-US" sz="3100" dirty="0"/>
              <a:t>winds are calm near surface, increase in strength once you get above the radiation inversion</a:t>
            </a:r>
          </a:p>
          <a:p>
            <a:pPr fontAlgn="auto">
              <a:spcAft>
                <a:spcPts val="0"/>
              </a:spcAft>
              <a:buFont typeface="Arial" pitchFamily="34" charset="0"/>
              <a:buChar char="•"/>
              <a:defRPr/>
            </a:pPr>
            <a:endParaRPr lang="en-US" dirty="0"/>
          </a:p>
        </p:txBody>
      </p:sp>
      <p:pic>
        <p:nvPicPr>
          <p:cNvPr id="29699" name="Content Placeholder 7" descr="bl_evol_6am_free.gif"/>
          <p:cNvPicPr>
            <a:picLocks noGrp="1" noChangeAspect="1"/>
          </p:cNvPicPr>
          <p:nvPr>
            <p:ph sz="half" idx="2"/>
          </p:nvPr>
        </p:nvPicPr>
        <p:blipFill>
          <a:blip r:embed="rId3" cstate="print"/>
          <a:srcRect/>
          <a:stretch>
            <a:fillRect/>
          </a:stretch>
        </p:blipFill>
        <p:spPr>
          <a:xfrm>
            <a:off x="4572000" y="2209800"/>
            <a:ext cx="4505325" cy="2997200"/>
          </a:xfrm>
        </p:spPr>
      </p:pic>
      <p:sp>
        <p:nvSpPr>
          <p:cNvPr id="5" name="Date Placeholder 4"/>
          <p:cNvSpPr>
            <a:spLocks noGrp="1"/>
          </p:cNvSpPr>
          <p:nvPr>
            <p:ph type="dt" sz="quarter" idx="10"/>
          </p:nvPr>
        </p:nvSpPr>
        <p:spPr/>
        <p:txBody>
          <a:bodyPr/>
          <a:lstStyle/>
          <a:p>
            <a:pPr>
              <a:defRPr/>
            </a:pPr>
            <a:fld id="{CB92A0F5-ECB0-403F-BFEF-CD8FC032DB43}"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E984303D-B1F0-419F-B272-BAC5D49EF55F}"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600" b="1"/>
              <a:t>Evolution of the boundary layer - 11AM</a:t>
            </a:r>
            <a:endParaRPr lang="en-US" sz="3600"/>
          </a:p>
        </p:txBody>
      </p:sp>
      <p:sp>
        <p:nvSpPr>
          <p:cNvPr id="3" name="Content Placeholder 2"/>
          <p:cNvSpPr>
            <a:spLocks noGrp="1"/>
          </p:cNvSpPr>
          <p:nvPr>
            <p:ph sz="half" idx="1"/>
          </p:nvPr>
        </p:nvSpPr>
        <p:spPr>
          <a:xfrm>
            <a:off x="0" y="1295400"/>
            <a:ext cx="4495800" cy="5181600"/>
          </a:xfrm>
        </p:spPr>
        <p:txBody>
          <a:bodyPr rtlCol="0">
            <a:normAutofit fontScale="85000" lnSpcReduction="20000"/>
          </a:bodyPr>
          <a:lstStyle/>
          <a:p>
            <a:pPr fontAlgn="auto">
              <a:spcAft>
                <a:spcPts val="0"/>
              </a:spcAft>
              <a:buFont typeface="Arial" pitchFamily="34" charset="0"/>
              <a:buChar char="•"/>
              <a:defRPr/>
            </a:pPr>
            <a:r>
              <a:rPr lang="en-US" dirty="0"/>
              <a:t>surface heating generates </a:t>
            </a:r>
            <a:r>
              <a:rPr lang="en-US" i="1" dirty="0"/>
              <a:t>thermals</a:t>
            </a:r>
            <a:r>
              <a:rPr lang="en-US" dirty="0"/>
              <a:t>:</a:t>
            </a:r>
          </a:p>
          <a:p>
            <a:pPr lvl="1" fontAlgn="auto">
              <a:spcAft>
                <a:spcPts val="0"/>
              </a:spcAft>
              <a:buFont typeface="Arial" pitchFamily="34" charset="0"/>
              <a:buChar char="–"/>
              <a:defRPr/>
            </a:pPr>
            <a:r>
              <a:rPr lang="en-US" dirty="0"/>
              <a:t>creates weak-moderate thermal turbulence </a:t>
            </a:r>
          </a:p>
          <a:p>
            <a:pPr lvl="1" fontAlgn="auto">
              <a:spcAft>
                <a:spcPts val="0"/>
              </a:spcAft>
              <a:buFont typeface="Arial" pitchFamily="34" charset="0"/>
              <a:buChar char="–"/>
              <a:defRPr/>
            </a:pPr>
            <a:r>
              <a:rPr lang="en-US" dirty="0"/>
              <a:t>creates small cu </a:t>
            </a:r>
          </a:p>
          <a:p>
            <a:pPr lvl="1" fontAlgn="auto">
              <a:spcAft>
                <a:spcPts val="0"/>
              </a:spcAft>
              <a:buFont typeface="Arial" pitchFamily="34" charset="0"/>
              <a:buChar char="–"/>
              <a:defRPr/>
            </a:pPr>
            <a:r>
              <a:rPr lang="en-US" dirty="0"/>
              <a:t>allows the boundary layer to develop upward </a:t>
            </a:r>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thermals </a:t>
            </a:r>
            <a:r>
              <a:rPr lang="en-US" i="1" dirty="0"/>
              <a:t>mix</a:t>
            </a:r>
            <a:r>
              <a:rPr lang="en-US" dirty="0"/>
              <a:t> the stronger winds aloft down to near the ground - winds increase near the surface</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stronger surface winds generate </a:t>
            </a:r>
            <a:r>
              <a:rPr lang="en-US" i="1" dirty="0"/>
              <a:t>mechanical turbulence</a:t>
            </a:r>
            <a:r>
              <a:rPr lang="en-US" dirty="0"/>
              <a:t> as winds interact with surface</a:t>
            </a:r>
          </a:p>
          <a:p>
            <a:pPr fontAlgn="auto">
              <a:spcAft>
                <a:spcPts val="0"/>
              </a:spcAft>
              <a:buFont typeface="Arial" pitchFamily="34" charset="0"/>
              <a:buChar char="•"/>
              <a:defRPr/>
            </a:pPr>
            <a:endParaRPr lang="en-US" dirty="0"/>
          </a:p>
        </p:txBody>
      </p:sp>
      <p:pic>
        <p:nvPicPr>
          <p:cNvPr id="31747" name="Content Placeholder 7" descr="bl_evol_11am_free.gif"/>
          <p:cNvPicPr>
            <a:picLocks noGrp="1" noChangeAspect="1"/>
          </p:cNvPicPr>
          <p:nvPr>
            <p:ph sz="half" idx="2"/>
          </p:nvPr>
        </p:nvPicPr>
        <p:blipFill>
          <a:blip r:embed="rId3" cstate="print"/>
          <a:srcRect/>
          <a:stretch>
            <a:fillRect/>
          </a:stretch>
        </p:blipFill>
        <p:spPr>
          <a:xfrm>
            <a:off x="4648200" y="2286000"/>
            <a:ext cx="4391025" cy="2921000"/>
          </a:xfrm>
        </p:spPr>
      </p:pic>
      <p:sp>
        <p:nvSpPr>
          <p:cNvPr id="5" name="Date Placeholder 4"/>
          <p:cNvSpPr>
            <a:spLocks noGrp="1"/>
          </p:cNvSpPr>
          <p:nvPr>
            <p:ph type="dt" sz="quarter" idx="10"/>
          </p:nvPr>
        </p:nvSpPr>
        <p:spPr/>
        <p:txBody>
          <a:bodyPr/>
          <a:lstStyle/>
          <a:p>
            <a:pPr>
              <a:defRPr/>
            </a:pPr>
            <a:fld id="{2F4061BC-F112-47C0-9B44-349C6F1C0977}" type="datetime1">
              <a:rPr lang="en-GB" smtClean="0"/>
              <a:pPr>
                <a:defRPr/>
              </a:pPr>
              <a:t>16/03/2025</a:t>
            </a:fld>
            <a:endParaRPr lang="en-US"/>
          </a:p>
        </p:txBody>
      </p:sp>
      <p:sp>
        <p:nvSpPr>
          <p:cNvPr id="7" name="Slide Number Placeholder 6"/>
          <p:cNvSpPr>
            <a:spLocks noGrp="1"/>
          </p:cNvSpPr>
          <p:nvPr>
            <p:ph type="sldNum" sz="quarter" idx="12"/>
          </p:nvPr>
        </p:nvSpPr>
        <p:spPr/>
        <p:txBody>
          <a:bodyPr/>
          <a:lstStyle/>
          <a:p>
            <a:pPr>
              <a:defRPr/>
            </a:pPr>
            <a:fld id="{C19B32C3-D7CA-47C0-AC20-4A6B50A75C22}" type="slidenum">
              <a:rPr lang="en-US"/>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2134</TotalTime>
  <Words>2107</Words>
  <Application>Microsoft Office PowerPoint</Application>
  <PresentationFormat>On-screen Show (4:3)</PresentationFormat>
  <Paragraphs>394</Paragraphs>
  <Slides>39</Slides>
  <Notes>39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__ _____</vt:lpstr>
      <vt:lpstr>Arial</vt:lpstr>
      <vt:lpstr>Calibri</vt:lpstr>
      <vt:lpstr>Times</vt:lpstr>
      <vt:lpstr>Times New Roman</vt:lpstr>
      <vt:lpstr>Wingdings</vt:lpstr>
      <vt:lpstr>Office Theme</vt:lpstr>
      <vt:lpstr>PowerPoint Presentation</vt:lpstr>
      <vt:lpstr> </vt:lpstr>
      <vt:lpstr>PowerPoint Presentation</vt:lpstr>
      <vt:lpstr>Scales of Atmospheric Motion</vt:lpstr>
      <vt:lpstr>Friction in the Boundary Layer - internal friction </vt:lpstr>
      <vt:lpstr>Friction in the Boundary Layer - eddy viscosity</vt:lpstr>
      <vt:lpstr>Turbulence in the boundary layer - thermal turbulence</vt:lpstr>
      <vt:lpstr>Evolution of the boundary layer - 6AM</vt:lpstr>
      <vt:lpstr>Evolution of the boundary layer - 11AM</vt:lpstr>
      <vt:lpstr>Evolution of the boundary layer - 3PM</vt:lpstr>
      <vt:lpstr>Evolution of the boundary layer - 6PM </vt:lpstr>
      <vt:lpstr>Small-scale eddies in the atmosphere </vt:lpstr>
      <vt:lpstr>Wave clouds</vt:lpstr>
      <vt:lpstr>Eddies formed along a shear zone</vt:lpstr>
      <vt:lpstr>Flow over mountains and through mountain passes</vt:lpstr>
      <vt:lpstr>Measuring Winds</vt:lpstr>
      <vt:lpstr>PowerPoint Presentation</vt:lpstr>
      <vt:lpstr>Wind Profilers SODAR (SOnic Detection And Ranging) </vt:lpstr>
      <vt:lpstr>Wind Profilers</vt:lpstr>
      <vt:lpstr>Thermal circulations</vt:lpstr>
      <vt:lpstr>Sea/Land breeze circulation - morning</vt:lpstr>
      <vt:lpstr>Sea/Land breeze circulation - afternoon</vt:lpstr>
      <vt:lpstr>Sea/Land breeze circulation - afternoon, cont.</vt:lpstr>
      <vt:lpstr>Sea and Land Breezes</vt:lpstr>
      <vt:lpstr>The sea-breeze front</vt:lpstr>
      <vt:lpstr>The land breeze</vt:lpstr>
      <vt:lpstr>The land breeze, cont.</vt:lpstr>
      <vt:lpstr>Lake breezes and monsoons</vt:lpstr>
      <vt:lpstr> </vt:lpstr>
      <vt:lpstr>Local Winds - Mountain/drainage Breeze</vt:lpstr>
      <vt:lpstr>Other Local Winds - Upslope Valley Breeze </vt:lpstr>
      <vt:lpstr>Other Local Winds - Katabatic Winds</vt:lpstr>
      <vt:lpstr>Other Local Winds - Chinooks</vt:lpstr>
      <vt:lpstr>Desert Winds</vt:lpstr>
      <vt:lpstr> </vt:lpstr>
      <vt:lpstr>Other Local Winds - Haboobs</vt:lpstr>
      <vt:lpstr>Other Local Winds - Shamals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User</cp:lastModifiedBy>
  <cp:revision>217</cp:revision>
  <dcterms:created xsi:type="dcterms:W3CDTF">2006-08-16T00:00:00Z</dcterms:created>
  <dcterms:modified xsi:type="dcterms:W3CDTF">2025-03-16T09:20:50Z</dcterms:modified>
</cp:coreProperties>
</file>