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7690" r:id="rId1"/>
  </p:sldMasterIdLst>
  <p:notesMasterIdLst>
    <p:notesMasterId r:id="rId38"/>
  </p:notesMasterIdLst>
  <p:handoutMasterIdLst>
    <p:handoutMasterId r:id="rId39"/>
  </p:handoutMasterIdLst>
  <p:sldIdLst>
    <p:sldId id="610" r:id="rId2"/>
    <p:sldId id="637" r:id="rId3"/>
    <p:sldId id="654" r:id="rId4"/>
    <p:sldId id="657" r:id="rId5"/>
    <p:sldId id="660" r:id="rId6"/>
    <p:sldId id="662" r:id="rId7"/>
    <p:sldId id="664" r:id="rId8"/>
    <p:sldId id="663" r:id="rId9"/>
    <p:sldId id="665" r:id="rId10"/>
    <p:sldId id="666" r:id="rId11"/>
    <p:sldId id="668" r:id="rId12"/>
    <p:sldId id="667" r:id="rId13"/>
    <p:sldId id="669" r:id="rId14"/>
    <p:sldId id="726" r:id="rId15"/>
    <p:sldId id="670" r:id="rId16"/>
    <p:sldId id="673" r:id="rId17"/>
    <p:sldId id="674" r:id="rId18"/>
    <p:sldId id="677" r:id="rId19"/>
    <p:sldId id="680" r:id="rId20"/>
    <p:sldId id="685" r:id="rId21"/>
    <p:sldId id="690" r:id="rId22"/>
    <p:sldId id="689" r:id="rId23"/>
    <p:sldId id="694" r:id="rId24"/>
    <p:sldId id="701" r:id="rId25"/>
    <p:sldId id="707" r:id="rId26"/>
    <p:sldId id="709" r:id="rId27"/>
    <p:sldId id="710" r:id="rId28"/>
    <p:sldId id="714" r:id="rId29"/>
    <p:sldId id="717" r:id="rId30"/>
    <p:sldId id="721" r:id="rId31"/>
    <p:sldId id="722" r:id="rId32"/>
    <p:sldId id="723" r:id="rId33"/>
    <p:sldId id="724" r:id="rId34"/>
    <p:sldId id="725" r:id="rId35"/>
    <p:sldId id="727" r:id="rId36"/>
    <p:sldId id="609" r:id="rId37"/>
  </p:sldIdLst>
  <p:sldSz cx="12192000" cy="6858000"/>
  <p:notesSz cx="9931400" cy="14363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900" b="1" kern="1200">
        <a:solidFill>
          <a:schemeClr val="bg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4" userDrawn="1">
          <p15:clr>
            <a:srgbClr val="A4A3A4"/>
          </p15:clr>
        </p15:guide>
        <p15:guide id="2" orient="horz" pos="1410" userDrawn="1">
          <p15:clr>
            <a:srgbClr val="A4A3A4"/>
          </p15:clr>
        </p15:guide>
        <p15:guide id="3" orient="horz" pos="2715" userDrawn="1">
          <p15:clr>
            <a:srgbClr val="A4A3A4"/>
          </p15:clr>
        </p15:guide>
        <p15:guide id="4" orient="horz" pos="2389" userDrawn="1">
          <p15:clr>
            <a:srgbClr val="A4A3A4"/>
          </p15:clr>
        </p15:guide>
        <p15:guide id="5" orient="horz" pos="2064" userDrawn="1">
          <p15:clr>
            <a:srgbClr val="A4A3A4"/>
          </p15:clr>
        </p15:guide>
        <p15:guide id="6" orient="horz" pos="1735" userDrawn="1">
          <p15:clr>
            <a:srgbClr val="A4A3A4"/>
          </p15:clr>
        </p15:guide>
        <p15:guide id="7" orient="horz" pos="3369" userDrawn="1">
          <p15:clr>
            <a:srgbClr val="A4A3A4"/>
          </p15:clr>
        </p15:guide>
        <p15:guide id="8" orient="horz" pos="3698" userDrawn="1">
          <p15:clr>
            <a:srgbClr val="A4A3A4"/>
          </p15:clr>
        </p15:guide>
        <p15:guide id="9" pos="5186" userDrawn="1">
          <p15:clr>
            <a:srgbClr val="A4A3A4"/>
          </p15:clr>
        </p15:guide>
        <p15:guide id="10" pos="241" userDrawn="1">
          <p15:clr>
            <a:srgbClr val="A4A3A4"/>
          </p15:clr>
        </p15:guide>
        <p15:guide id="11" pos="1910" userDrawn="1">
          <p15:clr>
            <a:srgbClr val="A4A3A4"/>
          </p15:clr>
        </p15:guide>
        <p15:guide id="12" pos="6005" userDrawn="1">
          <p15:clr>
            <a:srgbClr val="A4A3A4"/>
          </p15:clr>
        </p15:guide>
        <p15:guide id="13" pos="6838" userDrawn="1">
          <p15:clr>
            <a:srgbClr val="A4A3A4"/>
          </p15:clr>
        </p15:guide>
        <p15:guide id="14" pos="2751" userDrawn="1">
          <p15:clr>
            <a:srgbClr val="A4A3A4"/>
          </p15:clr>
        </p15:guide>
        <p15:guide id="15" pos="10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25">
          <p15:clr>
            <a:srgbClr val="A4A3A4"/>
          </p15:clr>
        </p15:guide>
        <p15:guide id="2" pos="31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B00"/>
    <a:srgbClr val="C5B9AC"/>
    <a:srgbClr val="00205B"/>
    <a:srgbClr val="D6D2C4"/>
    <a:srgbClr val="E8E8E8"/>
    <a:srgbClr val="E0E0E0"/>
    <a:srgbClr val="F1F1F1"/>
    <a:srgbClr val="00B5E2"/>
    <a:srgbClr val="99C221"/>
    <a:srgbClr val="FE5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DF18680-E054-41AD-8BC1-D1AEF772440D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299" autoAdjust="0"/>
  </p:normalViewPr>
  <p:slideViewPr>
    <p:cSldViewPr snapToGrid="0">
      <p:cViewPr varScale="1">
        <p:scale>
          <a:sx n="125" d="100"/>
          <a:sy n="125" d="100"/>
        </p:scale>
        <p:origin x="300" y="96"/>
      </p:cViewPr>
      <p:guideLst>
        <p:guide orient="horz" pos="1164"/>
        <p:guide orient="horz" pos="1410"/>
        <p:guide orient="horz" pos="2715"/>
        <p:guide orient="horz" pos="2389"/>
        <p:guide orient="horz" pos="2064"/>
        <p:guide orient="horz" pos="1735"/>
        <p:guide orient="horz" pos="3369"/>
        <p:guide orient="horz" pos="3698"/>
        <p:guide pos="5186"/>
        <p:guide pos="241"/>
        <p:guide pos="1910"/>
        <p:guide pos="6005"/>
        <p:guide pos="6838"/>
        <p:guide pos="2751"/>
        <p:guide pos="10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20"/>
    </p:cViewPr>
  </p:sorterViewPr>
  <p:notesViewPr>
    <p:cSldViewPr snapToGrid="0">
      <p:cViewPr varScale="1">
        <p:scale>
          <a:sx n="57" d="100"/>
          <a:sy n="57" d="100"/>
        </p:scale>
        <p:origin x="3096" y="78"/>
      </p:cViewPr>
      <p:guideLst>
        <p:guide orient="horz" pos="452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9982200" y="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90650"/>
            <a:ext cx="0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9707563" y="14085888"/>
            <a:ext cx="274637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rgbClr val="000000"/>
                </a:solidFill>
                <a:latin typeface="Helvetica" pitchFamily="34" charset="0"/>
              </a:defRPr>
            </a:lvl1pPr>
          </a:lstStyle>
          <a:p>
            <a:pPr>
              <a:defRPr/>
            </a:pPr>
            <a:fld id="{E842FA72-B9ED-494F-A64D-EC1E1901C355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9361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9275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5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77800" y="1074738"/>
            <a:ext cx="9575800" cy="5386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2388" y="6819900"/>
            <a:ext cx="7286625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9275" y="1364456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3601" tIns="66800" rIns="133601" bIns="66800" numCol="1" anchor="b" anchorCtr="0" compatLnSpc="1">
            <a:prstTxWarp prst="textNoShape">
              <a:avLst/>
            </a:prstTxWarp>
          </a:bodyPr>
          <a:lstStyle>
            <a:lvl1pPr algn="r" defTabSz="1336954" eaLnBrk="0" hangingPunct="0">
              <a:spcBef>
                <a:spcPct val="0"/>
              </a:spcBef>
              <a:defRPr sz="17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7FE02029-9BE2-4139-82E8-7E205433FD5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04190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1333500"/>
            <a:fld id="{B3123BCD-06C1-4979-A4B6-929E88FE602B}" type="slidenum">
              <a:rPr lang="de-DE" smtClean="0"/>
              <a:pPr defTabSz="1333500"/>
              <a:t>1</a:t>
            </a:fld>
            <a:endParaRPr lang="de-DE" smtClean="0"/>
          </a:p>
        </p:txBody>
      </p:sp>
      <p:sp>
        <p:nvSpPr>
          <p:cNvPr id="206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7800" y="1074738"/>
            <a:ext cx="9575800" cy="5386387"/>
          </a:xfrm>
          <a:ln/>
        </p:spPr>
      </p:sp>
      <p:sp>
        <p:nvSpPr>
          <p:cNvPr id="206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19550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or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398" y="1191201"/>
            <a:ext cx="9421602" cy="533890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8718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115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5" b="3434"/>
          <a:stretch/>
        </p:blipFill>
        <p:spPr>
          <a:xfrm>
            <a:off x="0" y="858982"/>
            <a:ext cx="12192000" cy="5763491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 anchor="ctr"/>
          <a:lstStyle>
            <a:lvl1pPr marL="0" indent="0">
              <a:buNone/>
              <a:defRPr sz="3200"/>
            </a:lvl1pPr>
            <a:lvl2pPr marL="562722" indent="0">
              <a:buNone/>
              <a:defRPr sz="2800"/>
            </a:lvl2pPr>
            <a:lvl3pPr marL="1125443" indent="0">
              <a:buNone/>
              <a:defRPr sz="2400"/>
            </a:lvl3pPr>
            <a:lvl4pPr marL="1688165" indent="0">
              <a:buNone/>
              <a:defRPr sz="2000"/>
            </a:lvl4pPr>
            <a:lvl5pPr marL="2250887" indent="0">
              <a:buNone/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47" y="2427580"/>
            <a:ext cx="2640047" cy="26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2093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34878-B9F9-4F11-954E-01E46D455A6E}" type="datetimeFigureOut">
              <a:rPr lang="en-US"/>
              <a:pPr>
                <a:defRPr/>
              </a:pPr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619776-5278-4207-B809-050488130F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2083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6D3EEB-F32C-4BBB-AAF5-8F8B3862A832}" type="datetimeFigureOut">
              <a:rPr lang="en-US"/>
              <a:pPr>
                <a:defRPr/>
              </a:pPr>
              <a:t>3/20/2023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D5B2C-B017-43D8-B77E-BE5AC75F28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0928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8DAD-C386-426A-89B2-3206E1E71919}" type="datetimeFigureOut">
              <a:rPr lang="en-US"/>
              <a:pPr>
                <a:defRPr/>
              </a:pPr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51FF9-512F-40CD-AD4D-F165FE8C4B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12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199"/>
            <a:ext cx="9436548" cy="5347376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959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Atmosphe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58" y="1199921"/>
            <a:ext cx="9406214" cy="5330187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>
            <a:off x="36945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>
            <a:off x="-1" y="-1"/>
            <a:ext cx="12192001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6993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- Ocean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9921"/>
            <a:ext cx="9421156" cy="5338654"/>
          </a:xfrm>
          <a:prstGeom prst="rect">
            <a:avLst/>
          </a:prstGeom>
        </p:spPr>
      </p:pic>
      <p:sp>
        <p:nvSpPr>
          <p:cNvPr id="243" name="Freeform 242"/>
          <p:cNvSpPr/>
          <p:nvPr userDrawn="1"/>
        </p:nvSpPr>
        <p:spPr bwMode="auto">
          <a:xfrm flipH="1">
            <a:off x="8871770" y="1154545"/>
            <a:ext cx="3306619" cy="5375564"/>
          </a:xfrm>
          <a:custGeom>
            <a:avLst/>
            <a:gdLst>
              <a:gd name="connsiteX0" fmla="*/ 46182 w 3306619"/>
              <a:gd name="connsiteY0" fmla="*/ 0 h 5375564"/>
              <a:gd name="connsiteX1" fmla="*/ 3306619 w 3306619"/>
              <a:gd name="connsiteY1" fmla="*/ 0 h 5375564"/>
              <a:gd name="connsiteX2" fmla="*/ 2050473 w 3306619"/>
              <a:gd name="connsiteY2" fmla="*/ 5375564 h 5375564"/>
              <a:gd name="connsiteX3" fmla="*/ 0 w 3306619"/>
              <a:gd name="connsiteY3" fmla="*/ 5375564 h 5375564"/>
              <a:gd name="connsiteX4" fmla="*/ 46182 w 3306619"/>
              <a:gd name="connsiteY4" fmla="*/ 0 h 537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6619" h="5375564">
                <a:moveTo>
                  <a:pt x="46182" y="0"/>
                </a:moveTo>
                <a:lnTo>
                  <a:pt x="3306619" y="0"/>
                </a:lnTo>
                <a:lnTo>
                  <a:pt x="2050473" y="5375564"/>
                </a:lnTo>
                <a:lnTo>
                  <a:pt x="0" y="5375564"/>
                </a:lnTo>
                <a:lnTo>
                  <a:pt x="46182" y="0"/>
                </a:lnTo>
                <a:close/>
              </a:path>
            </a:pathLst>
          </a:cu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"/>
          <a:stretch/>
        </p:blipFill>
        <p:spPr>
          <a:xfrm flipH="1">
            <a:off x="0" y="0"/>
            <a:ext cx="12192000" cy="6594765"/>
          </a:xfrm>
          <a:prstGeom prst="rect">
            <a:avLst/>
          </a:prstGeom>
        </p:spPr>
      </p:pic>
      <p:sp>
        <p:nvSpPr>
          <p:cNvPr id="264" name="Rectangle 263"/>
          <p:cNvSpPr/>
          <p:nvPr userDrawn="1"/>
        </p:nvSpPr>
        <p:spPr bwMode="auto">
          <a:xfrm>
            <a:off x="145054" y="-8719"/>
            <a:ext cx="2107258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cxnSp>
        <p:nvCxnSpPr>
          <p:cNvPr id="268" name="Straight Connector 267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67" name="Picture 26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8"/>
          <a:stretch/>
        </p:blipFill>
        <p:spPr>
          <a:xfrm>
            <a:off x="371032" y="114424"/>
            <a:ext cx="1703214" cy="43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598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1139429"/>
            <a:ext cx="8183418" cy="5447472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4" b="3165"/>
          <a:stretch/>
        </p:blipFill>
        <p:spPr>
          <a:xfrm>
            <a:off x="0" y="877455"/>
            <a:ext cx="12192000" cy="576349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308436" y="1237673"/>
            <a:ext cx="5463956" cy="51644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78" y="3061592"/>
            <a:ext cx="1245440" cy="12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101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7782" y="-8719"/>
            <a:ext cx="11896436" cy="647425"/>
          </a:xfrm>
          <a:prstGeom prst="rect">
            <a:avLst/>
          </a:prstGeom>
          <a:solidFill>
            <a:srgbClr val="00205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125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254467" cy="640079"/>
          </a:xfrm>
        </p:spPr>
        <p:txBody>
          <a:bodyPr/>
          <a:lstStyle>
            <a:lvl1pPr marL="221544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92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rgbClr val="D6D2C4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3" t="28964" r="31087" b="35710"/>
          <a:stretch/>
        </p:blipFill>
        <p:spPr>
          <a:xfrm>
            <a:off x="-42530" y="-42530"/>
            <a:ext cx="12227442" cy="6911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84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 bwMode="auto">
          <a:xfrm>
            <a:off x="314311" y="-1679944"/>
            <a:ext cx="11288822" cy="11288822"/>
          </a:xfrm>
          <a:prstGeom prst="rect">
            <a:avLst/>
          </a:prstGeom>
          <a:blipFill dpi="0" rotWithShape="1">
            <a:blip r:embed="rId2">
              <a:alphaModFix amt="30000"/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45053" y="-8719"/>
            <a:ext cx="11901894" cy="6474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"/>
            <a:ext cx="11399520" cy="640079"/>
          </a:xfrm>
        </p:spPr>
        <p:txBody>
          <a:bodyPr/>
          <a:lstStyle>
            <a:lvl1pPr marL="221544"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5053" y="1139429"/>
            <a:ext cx="11627339" cy="52626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 bwMode="auto">
          <a:xfrm>
            <a:off x="145054" y="-8719"/>
            <a:ext cx="647425" cy="647425"/>
          </a:xfrm>
          <a:prstGeom prst="rect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091"/>
          <a:stretch/>
        </p:blipFill>
        <p:spPr>
          <a:xfrm>
            <a:off x="207400" y="83805"/>
            <a:ext cx="485747" cy="48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160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92479" y="4"/>
            <a:ext cx="11399521" cy="6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36000" bIns="3600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970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054" y="1139429"/>
            <a:ext cx="11627339" cy="526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145054" y="638706"/>
            <a:ext cx="12046946" cy="0"/>
          </a:xfrm>
          <a:prstGeom prst="line">
            <a:avLst/>
          </a:prstGeom>
          <a:solidFill>
            <a:schemeClr val="bg2"/>
          </a:solidFill>
          <a:ln w="6350" cap="flat" cmpd="sng" algn="ctr">
            <a:solidFill>
              <a:schemeClr val="tx2">
                <a:alpha val="2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TextBox 15"/>
          <p:cNvSpPr txBox="1"/>
          <p:nvPr userDrawn="1"/>
        </p:nvSpPr>
        <p:spPr>
          <a:xfrm>
            <a:off x="10901866" y="641568"/>
            <a:ext cx="12266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b="0" baseline="0" dirty="0" smtClean="0">
                <a:solidFill>
                  <a:schemeClr val="bg1"/>
                </a:solidFill>
                <a:latin typeface="+mj-lt"/>
                <a:ea typeface="Roboto" panose="02000000000000000000" pitchFamily="2" charset="0"/>
              </a:rPr>
              <a:t>www.eumetsat.int</a:t>
            </a:r>
          </a:p>
        </p:txBody>
      </p:sp>
      <p:sp>
        <p:nvSpPr>
          <p:cNvPr id="12" name="Rectangle 61" title="[DM_E_CONFID]"/>
          <p:cNvSpPr>
            <a:spLocks noChangeArrowheads="1"/>
          </p:cNvSpPr>
          <p:nvPr userDrawn="1"/>
        </p:nvSpPr>
        <p:spPr bwMode="auto">
          <a:xfrm>
            <a:off x="4576120" y="6649210"/>
            <a:ext cx="311364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de-DE" sz="1000" b="0" baseline="0" dirty="0">
              <a:solidFill>
                <a:srgbClr val="00B5E2"/>
              </a:solidFill>
              <a:latin typeface="Roboto" panose="02000000000000000000" pitchFamily="2" charset="0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13" name="Rectangle 61" title="[DM_E_DOC_NO], v[DM_E_VER_NO], [DM_E_ISS_DATE]"/>
          <p:cNvSpPr>
            <a:spLocks noChangeArrowheads="1"/>
          </p:cNvSpPr>
          <p:nvPr userDrawn="1"/>
        </p:nvSpPr>
        <p:spPr bwMode="auto">
          <a:xfrm>
            <a:off x="161047" y="6648056"/>
            <a:ext cx="462861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000" b="0" baseline="0" smtClean="0">
                <a:solidFill>
                  <a:schemeClr val="accent5"/>
                </a:solidFill>
                <a:latin typeface="+mn-lt"/>
                <a:ea typeface="Roboto" panose="02000000000000000000" pitchFamily="2" charset="0"/>
                <a:cs typeface="Arial" pitchFamily="34" charset="0"/>
              </a:rPr>
              <a:t>EUM/IM/TEM/21/1250538, v1B, 28 March 2022</a:t>
            </a:r>
            <a:endParaRPr lang="de-DE" sz="1000" b="0" baseline="0" dirty="0">
              <a:solidFill>
                <a:schemeClr val="accent5"/>
              </a:solidFill>
              <a:latin typeface="+mn-lt"/>
              <a:ea typeface="Roboto" panose="02000000000000000000" pitchFamily="2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1519350" y="6593586"/>
            <a:ext cx="609135" cy="262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fld id="{FF9CC606-8418-49EA-9DB7-3FFD72983DD3}" type="slidenum">
              <a:rPr lang="de-DE" sz="1050" b="0" smtClean="0">
                <a:solidFill>
                  <a:schemeClr val="accent5"/>
                </a:solidFill>
                <a:latin typeface="+mn-lt"/>
                <a:ea typeface="Roboto" panose="02000000000000000000" pitchFamily="2" charset="0"/>
                <a:cs typeface="Arial" pitchFamily="34" charset="0"/>
              </a:rPr>
              <a:pPr algn="r"/>
              <a:t>‹#›</a:t>
            </a:fld>
            <a:endParaRPr lang="en-GB" sz="1050" dirty="0">
              <a:solidFill>
                <a:schemeClr val="accent5"/>
              </a:solidFill>
              <a:latin typeface="+mn-lt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881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93" r:id="rId1"/>
    <p:sldLayoutId id="2147487692" r:id="rId2"/>
    <p:sldLayoutId id="2147487691" r:id="rId3"/>
    <p:sldLayoutId id="2147487700" r:id="rId4"/>
    <p:sldLayoutId id="2147487694" r:id="rId5"/>
    <p:sldLayoutId id="2147487695" r:id="rId6"/>
    <p:sldLayoutId id="2147487696" r:id="rId7"/>
    <p:sldLayoutId id="2147487697" r:id="rId8"/>
    <p:sldLayoutId id="2147487698" r:id="rId9"/>
    <p:sldLayoutId id="2147487699" r:id="rId10"/>
    <p:sldLayoutId id="2147487701" r:id="rId11"/>
    <p:sldLayoutId id="2147487702" r:id="rId12"/>
    <p:sldLayoutId id="2147487703" r:id="rId13"/>
  </p:sldLayoutIdLst>
  <p:transition/>
  <p:timing>
    <p:tnLst>
      <p:par>
        <p:cTn id="1" dur="indefinite" restart="never" nodeType="tmRoot"/>
      </p:par>
    </p:tnLst>
  </p:timing>
  <p:txStyles>
    <p:titleStyle>
      <a:lvl1pPr marL="220791" algn="l" rtl="0" eaLnBrk="1" fontAlgn="base" hangingPunct="1">
        <a:spcBef>
          <a:spcPct val="0"/>
        </a:spcBef>
        <a:spcAft>
          <a:spcPct val="0"/>
        </a:spcAft>
        <a:defRPr sz="3200" b="0" spc="-100" baseline="0">
          <a:solidFill>
            <a:schemeClr val="bg1"/>
          </a:solidFill>
          <a:latin typeface="Bahnschrift SemiLight" panose="020B0502040204020203" pitchFamily="34" charset="0"/>
          <a:ea typeface="+mj-ea"/>
          <a:cs typeface="Arial" pitchFamily="34" charset="0"/>
        </a:defRPr>
      </a:lvl1pPr>
      <a:lvl2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2pPr>
      <a:lvl3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3pPr>
      <a:lvl4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4pPr>
      <a:lvl5pPr marL="220791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562722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6pPr>
      <a:lvl7pPr marL="1125444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7pPr>
      <a:lvl8pPr marL="1688165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8pPr>
      <a:lvl9pPr marL="2250887" algn="l" rtl="0" eaLnBrk="1" fontAlgn="base" hangingPunct="1">
        <a:spcBef>
          <a:spcPct val="0"/>
        </a:spcBef>
        <a:spcAft>
          <a:spcPct val="0"/>
        </a:spcAft>
        <a:defRPr sz="3446" b="1">
          <a:solidFill>
            <a:schemeClr val="bg1"/>
          </a:solidFill>
          <a:latin typeface="Century Gothic" pitchFamily="34" charset="0"/>
        </a:defRPr>
      </a:lvl9pPr>
    </p:titleStyle>
    <p:bodyStyle>
      <a:lvl1pPr marL="328254" indent="-328254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4431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1pPr>
      <a:lvl2pPr marL="914423" indent="-35170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939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2pPr>
      <a:lvl3pPr marL="1406804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446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3pPr>
      <a:lvl4pPr marL="1969526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954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4pPr>
      <a:lvl5pPr marL="2532248" indent="-281361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62" spc="-100" baseline="0">
          <a:solidFill>
            <a:schemeClr val="tx2"/>
          </a:solidFill>
          <a:latin typeface="+mn-lt"/>
          <a:ea typeface="Roboto" panose="02000000000000000000" pitchFamily="2" charset="0"/>
          <a:cs typeface="Arial" pitchFamily="34" charset="0"/>
        </a:defRPr>
      </a:lvl5pPr>
      <a:lvl6pPr marL="3094970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6pPr>
      <a:lvl7pPr marL="3657691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7pPr>
      <a:lvl8pPr marL="4220413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8pPr>
      <a:lvl9pPr marL="4783135" indent="-281361" algn="l" rtl="0" eaLnBrk="1" fontAlgn="base" hangingPunct="1">
        <a:spcBef>
          <a:spcPct val="20000"/>
        </a:spcBef>
        <a:spcAft>
          <a:spcPct val="0"/>
        </a:spcAft>
        <a:defRPr sz="2954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0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image" Target="../media/image19.pn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jpeg"/><Relationship Id="rId10" Type="http://schemas.openxmlformats.org/officeDocument/2006/relationships/image" Target="../media/image27.png"/><Relationship Id="rId19" Type="http://schemas.openxmlformats.org/officeDocument/2006/relationships/image" Target="../media/image36.jpe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0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pn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 title="[DM_DOCNAME]"/>
          <p:cNvSpPr txBox="1"/>
          <p:nvPr/>
        </p:nvSpPr>
        <p:spPr>
          <a:xfrm>
            <a:off x="6881091" y="1884153"/>
            <a:ext cx="5310909" cy="2148620"/>
          </a:xfrm>
          <a:prstGeom prst="rect">
            <a:avLst/>
          </a:prstGeom>
          <a:solidFill>
            <a:schemeClr val="bg1"/>
          </a:solidFill>
        </p:spPr>
        <p:txBody>
          <a:bodyPr wrap="square" lIns="288000" tIns="180000" rIns="288000" bIns="180000" rtlCol="0" anchor="t" anchorCtr="0">
            <a:spAutoFit/>
          </a:bodyPr>
          <a:lstStyle/>
          <a:p>
            <a:pPr>
              <a:defRPr/>
            </a:pPr>
            <a:r>
              <a:rPr lang="en-GB" sz="3200" b="0" spc="-100" dirty="0" smtClean="0">
                <a:solidFill>
                  <a:schemeClr val="tx1"/>
                </a:solidFill>
                <a:latin typeface="Bahnschrift SemiLight" panose="020B0502040204020203" pitchFamily="34" charset="0"/>
                <a:cs typeface="Calibri" panose="020F0502020204030204" pitchFamily="34" charset="0"/>
              </a:rPr>
              <a:t>RGB examples</a:t>
            </a:r>
          </a:p>
          <a:p>
            <a:pPr>
              <a:defRPr/>
            </a:pPr>
            <a:endParaRPr lang="en-GB" sz="1800" b="0" kern="0" dirty="0">
              <a:solidFill>
                <a:schemeClr val="tx1"/>
              </a:solidFill>
              <a:latin typeface="Roboto Medium" panose="02000000000000000000" pitchFamily="2" charset="0"/>
              <a:ea typeface="Roboto Medium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800" b="0" dirty="0" smtClean="0">
                <a:solidFill>
                  <a:schemeClr val="tx1"/>
                </a:solidFill>
                <a:latin typeface="Bahnschrift SemiBold" panose="020B0502040204020203" pitchFamily="34" charset="0"/>
                <a:ea typeface="Roboto Medium" panose="02000000000000000000" pitchFamily="2" charset="0"/>
                <a:cs typeface="Calibri" panose="020F0502020204030204" pitchFamily="34" charset="0"/>
              </a:rPr>
              <a:t>Ivan Smiljanic</a:t>
            </a:r>
            <a:endParaRPr lang="en-GB" sz="1800" b="0" dirty="0">
              <a:solidFill>
                <a:schemeClr val="tx1"/>
              </a:solidFill>
              <a:latin typeface="Bahnschrift SemiBold" panose="020B0502040204020203" pitchFamily="34" charset="0"/>
              <a:ea typeface="Roboto Medium" panose="02000000000000000000" pitchFamily="2" charset="0"/>
              <a:cs typeface="Calibri" panose="020F0502020204030204" pitchFamily="34" charset="0"/>
            </a:endParaRPr>
          </a:p>
          <a:p>
            <a:pPr>
              <a:defRPr/>
            </a:pPr>
            <a:r>
              <a:rPr lang="en-GB" sz="1800" b="0" i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Roboto" panose="02000000000000000000" pitchFamily="2" charset="0"/>
                <a:cs typeface="Calibri" panose="020F0502020204030204" pitchFamily="34" charset="0"/>
              </a:rPr>
              <a:t>EUMETSAT training team</a:t>
            </a:r>
            <a:endParaRPr lang="en-GB" sz="1800" b="0" i="1" dirty="0">
              <a:solidFill>
                <a:schemeClr val="tx1"/>
              </a:solidFill>
              <a:latin typeface="Bahnschrift Light" panose="020B0502040204020203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  <a:p>
            <a:pPr>
              <a:defRPr/>
            </a:pPr>
            <a:endParaRPr lang="en-GB" sz="1600" b="0" i="1" kern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sz="1400" b="0" i="1" dirty="0" smtClean="0">
                <a:solidFill>
                  <a:schemeClr val="tx1"/>
                </a:solidFill>
                <a:latin typeface="Bahnschrift Light" panose="020B0502040204020203" pitchFamily="34" charset="0"/>
                <a:ea typeface="Roboto Light" panose="02000000000000000000" pitchFamily="2" charset="0"/>
                <a:cs typeface="Calibri Light" panose="020F0302020204030204" pitchFamily="34" charset="0"/>
              </a:rPr>
              <a:t>20 March 2023, SAC Middle East course</a:t>
            </a:r>
            <a:endParaRPr lang="en-GB" sz="1400" b="0" i="1" dirty="0">
              <a:solidFill>
                <a:schemeClr val="tx1"/>
              </a:solidFill>
              <a:latin typeface="Bahnschrift Light" panose="020B0502040204020203" pitchFamily="34" charset="0"/>
              <a:ea typeface="Roboto Light" panose="02000000000000000000" pitchFamily="2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53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9833"/>
            <a:ext cx="11868994" cy="57310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1845" y="1321169"/>
            <a:ext cx="2733421" cy="17321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9697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9833"/>
            <a:ext cx="11868994" cy="57310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6775" y="1324494"/>
            <a:ext cx="2726229" cy="17354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114" y="1303921"/>
            <a:ext cx="2739883" cy="1744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822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6" y="888933"/>
            <a:ext cx="11884010" cy="57382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6" name="Rectangle 5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6114" y="1296671"/>
            <a:ext cx="2746890" cy="17513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82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36" y="888933"/>
            <a:ext cx="11884010" cy="5738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3972" y="1418414"/>
            <a:ext cx="2788883" cy="17469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8117631" y="3165366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4973" y="1418414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491451" y="1418414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0758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examples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876629" y="2828746"/>
            <a:ext cx="8328646" cy="15534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Examples of standard </a:t>
            </a:r>
            <a:r>
              <a:rPr lang="en-GB" b="1" dirty="0" smtClean="0"/>
              <a:t>RGB applications </a:t>
            </a:r>
          </a:p>
          <a:p>
            <a:pPr marL="0" indent="0">
              <a:buNone/>
            </a:pPr>
            <a:r>
              <a:rPr lang="en-GB" dirty="0" smtClean="0"/>
              <a:t>(with L2+ product comparisons)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6894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2009_08_021500-030900_m9_dustfla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6" y="1009650"/>
            <a:ext cx="88677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Dust Clouds</a:t>
            </a:r>
          </a:p>
        </p:txBody>
      </p:sp>
      <p:sp>
        <p:nvSpPr>
          <p:cNvPr id="5126" name="TextBox 5"/>
          <p:cNvSpPr txBox="1">
            <a:spLocks noChangeArrowheads="1"/>
          </p:cNvSpPr>
          <p:nvPr/>
        </p:nvSpPr>
        <p:spPr bwMode="auto">
          <a:xfrm>
            <a:off x="2728913" y="5426075"/>
            <a:ext cx="155683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Source: Nowcasting SAF</a:t>
            </a:r>
          </a:p>
        </p:txBody>
      </p:sp>
      <p:sp>
        <p:nvSpPr>
          <p:cNvPr id="5127" name="TextBox 6"/>
          <p:cNvSpPr txBox="1">
            <a:spLocks noChangeArrowheads="1"/>
          </p:cNvSpPr>
          <p:nvPr/>
        </p:nvSpPr>
        <p:spPr bwMode="auto">
          <a:xfrm>
            <a:off x="2895601" y="4724400"/>
            <a:ext cx="99257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Atlantic Ocean</a:t>
            </a:r>
          </a:p>
        </p:txBody>
      </p:sp>
    </p:spTree>
    <p:extLst>
      <p:ext uri="{BB962C8B-B14F-4D97-AF65-F5344CB8AC3E}">
        <p14:creationId xmlns:p14="http://schemas.microsoft.com/office/powerpoint/2010/main" val="2105416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6" descr="2007_03_09_0200_m9_rgb_du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32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524000" y="6286500"/>
            <a:ext cx="3429000" cy="5715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73" tIns="39187" rIns="78373" bIns="39187">
            <a:spAutoFit/>
          </a:bodyPr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600">
                <a:latin typeface="Helvetica" panose="020B0604020202020204" pitchFamily="34" charset="0"/>
              </a:rPr>
              <a:t>MSG 9 Mar 2007, 02:00 UTC</a:t>
            </a:r>
          </a:p>
          <a:p>
            <a:r>
              <a:rPr lang="en-GB" altLang="en-US" sz="1600">
                <a:latin typeface="Helvetica" panose="020B0604020202020204" pitchFamily="34" charset="0"/>
              </a:rPr>
              <a:t>CALIPSO 9 Mar 2007, 01:15 UTC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7696200" y="0"/>
            <a:ext cx="1752600" cy="38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73" tIns="39187" rIns="78373" bIns="39187">
            <a:spAutoFit/>
          </a:bodyPr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chemeClr val="bg1"/>
                </a:solidFill>
                <a:latin typeface="Helvetica" panose="020B0604020202020204" pitchFamily="34" charset="0"/>
              </a:rPr>
              <a:t>30.44, 12.24</a:t>
            </a: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7086600" y="2133600"/>
            <a:ext cx="17526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73" tIns="39187" rIns="78373" bIns="39187">
            <a:spAutoFit/>
          </a:bodyPr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chemeClr val="bg1"/>
                </a:solidFill>
                <a:latin typeface="Helvetica" panose="020B0604020202020204" pitchFamily="34" charset="0"/>
              </a:rPr>
              <a:t>24.35, 10.70</a:t>
            </a:r>
          </a:p>
        </p:txBody>
      </p:sp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6553200" y="4419600"/>
            <a:ext cx="17526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73" tIns="39187" rIns="78373" bIns="39187">
            <a:spAutoFit/>
          </a:bodyPr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chemeClr val="bg1"/>
                </a:solidFill>
                <a:latin typeface="Helvetica" panose="020B0604020202020204" pitchFamily="34" charset="0"/>
              </a:rPr>
              <a:t>18.25, 9.27</a:t>
            </a:r>
          </a:p>
        </p:txBody>
      </p:sp>
      <p:sp>
        <p:nvSpPr>
          <p:cNvPr id="8199" name="Text Box 4"/>
          <p:cNvSpPr txBox="1">
            <a:spLocks noChangeArrowheads="1"/>
          </p:cNvSpPr>
          <p:nvPr/>
        </p:nvSpPr>
        <p:spPr bwMode="auto">
          <a:xfrm>
            <a:off x="6096000" y="6470650"/>
            <a:ext cx="17526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73" tIns="39187" rIns="78373" bIns="39187">
            <a:spAutoFit/>
          </a:bodyPr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>
                <a:solidFill>
                  <a:schemeClr val="bg1"/>
                </a:solidFill>
                <a:latin typeface="Helvetica" panose="020B0604020202020204" pitchFamily="34" charset="0"/>
              </a:rPr>
              <a:t>12.14, 7.91</a:t>
            </a:r>
          </a:p>
        </p:txBody>
      </p:sp>
      <p:sp>
        <p:nvSpPr>
          <p:cNvPr id="8200" name="Text Box 4"/>
          <p:cNvSpPr txBox="1">
            <a:spLocks noChangeArrowheads="1"/>
          </p:cNvSpPr>
          <p:nvPr/>
        </p:nvSpPr>
        <p:spPr bwMode="auto">
          <a:xfrm>
            <a:off x="1447800" y="2339976"/>
            <a:ext cx="52578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8373" tIns="39187" rIns="78373" bIns="39187">
            <a:spAutoFit/>
          </a:bodyPr>
          <a:lstStyle>
            <a:lvl1pPr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524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524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1200">
                <a:solidFill>
                  <a:schemeClr val="bg1"/>
                </a:solidFill>
                <a:latin typeface="Helvetica" panose="020B0604020202020204" pitchFamily="34" charset="0"/>
              </a:rPr>
              <a:t>12.14                         18.25                              24.35                           30.44</a:t>
            </a:r>
          </a:p>
          <a:p>
            <a:r>
              <a:rPr lang="en-GB" altLang="en-US" sz="1200">
                <a:solidFill>
                  <a:schemeClr val="bg1"/>
                </a:solidFill>
                <a:latin typeface="Helvetica" panose="020B0604020202020204" pitchFamily="34" charset="0"/>
              </a:rPr>
              <a:t> 7.91                            9.27                              10.70                           12.24</a:t>
            </a:r>
          </a:p>
          <a:p>
            <a:r>
              <a:rPr lang="en-GB" altLang="en-US" sz="1200">
                <a:solidFill>
                  <a:schemeClr val="bg1"/>
                </a:solidFill>
                <a:latin typeface="Helvetica" panose="020B0604020202020204" pitchFamily="34" charset="0"/>
              </a:rPr>
              <a:t>South                                                                                                  North</a:t>
            </a:r>
          </a:p>
        </p:txBody>
      </p:sp>
      <p:pic>
        <p:nvPicPr>
          <p:cNvPr id="8201" name="Picture 31" descr="calipsotrac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3"/>
          <a:stretch>
            <a:fillRect/>
          </a:stretch>
        </p:blipFill>
        <p:spPr bwMode="auto">
          <a:xfrm>
            <a:off x="1524001" y="1"/>
            <a:ext cx="4867275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TextBox 32"/>
          <p:cNvSpPr txBox="1">
            <a:spLocks noChangeArrowheads="1"/>
          </p:cNvSpPr>
          <p:nvPr/>
        </p:nvSpPr>
        <p:spPr bwMode="auto">
          <a:xfrm>
            <a:off x="5638800" y="4191001"/>
            <a:ext cx="1066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/>
              <a:t>Massif</a:t>
            </a:r>
          </a:p>
          <a:p>
            <a:pPr algn="ctr" eaLnBrk="1" hangingPunct="1"/>
            <a:r>
              <a:rPr lang="en-GB" altLang="en-US" sz="1400"/>
              <a:t>de l’Air</a:t>
            </a:r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 flipV="1">
            <a:off x="3276600" y="1828800"/>
            <a:ext cx="3124200" cy="2590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 flipV="1">
            <a:off x="3886200" y="1752600"/>
            <a:ext cx="2743200" cy="1828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5" name="Line 12"/>
          <p:cNvSpPr>
            <a:spLocks noChangeShapeType="1"/>
          </p:cNvSpPr>
          <p:nvPr/>
        </p:nvSpPr>
        <p:spPr bwMode="auto">
          <a:xfrm flipH="1" flipV="1">
            <a:off x="4495800" y="1676400"/>
            <a:ext cx="2286000" cy="121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6" name="Line 12"/>
          <p:cNvSpPr>
            <a:spLocks noChangeShapeType="1"/>
          </p:cNvSpPr>
          <p:nvPr/>
        </p:nvSpPr>
        <p:spPr bwMode="auto">
          <a:xfrm flipH="1" flipV="1">
            <a:off x="5105400" y="1295400"/>
            <a:ext cx="19812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7" name="Line 11"/>
          <p:cNvSpPr>
            <a:spLocks noChangeShapeType="1"/>
          </p:cNvSpPr>
          <p:nvPr/>
        </p:nvSpPr>
        <p:spPr bwMode="auto">
          <a:xfrm flipH="1" flipV="1">
            <a:off x="2438400" y="1828800"/>
            <a:ext cx="3810000" cy="3581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8" name="Line 13"/>
          <p:cNvSpPr>
            <a:spLocks noChangeShapeType="1"/>
          </p:cNvSpPr>
          <p:nvPr/>
        </p:nvSpPr>
        <p:spPr bwMode="auto">
          <a:xfrm flipH="1" flipV="1">
            <a:off x="3143250" y="0"/>
            <a:ext cx="0" cy="23622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9" name="Line 13"/>
          <p:cNvSpPr>
            <a:spLocks noChangeShapeType="1"/>
          </p:cNvSpPr>
          <p:nvPr/>
        </p:nvSpPr>
        <p:spPr bwMode="auto">
          <a:xfrm flipH="1" flipV="1">
            <a:off x="4764088" y="0"/>
            <a:ext cx="0" cy="236220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0" name="Text Box 9"/>
          <p:cNvSpPr txBox="1">
            <a:spLocks noChangeArrowheads="1"/>
          </p:cNvSpPr>
          <p:nvPr/>
        </p:nvSpPr>
        <p:spPr bwMode="auto">
          <a:xfrm>
            <a:off x="3352800" y="152400"/>
            <a:ext cx="2590800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/>
              <a:t>Calipso shows sloping</a:t>
            </a:r>
            <a:br>
              <a:rPr lang="en-US" altLang="en-US"/>
            </a:br>
            <a:r>
              <a:rPr lang="en-US" altLang="en-US"/>
              <a:t>dust top!</a:t>
            </a:r>
          </a:p>
        </p:txBody>
      </p:sp>
      <p:sp>
        <p:nvSpPr>
          <p:cNvPr id="8211" name="Line 13"/>
          <p:cNvSpPr>
            <a:spLocks noChangeShapeType="1"/>
          </p:cNvSpPr>
          <p:nvPr/>
        </p:nvSpPr>
        <p:spPr bwMode="auto">
          <a:xfrm flipV="1">
            <a:off x="5867400" y="0"/>
            <a:ext cx="1652588" cy="6858000"/>
          </a:xfrm>
          <a:prstGeom prst="line">
            <a:avLst/>
          </a:prstGeom>
          <a:noFill/>
          <a:ln w="508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2" name="Line 11"/>
          <p:cNvSpPr>
            <a:spLocks noChangeShapeType="1"/>
          </p:cNvSpPr>
          <p:nvPr/>
        </p:nvSpPr>
        <p:spPr bwMode="auto">
          <a:xfrm flipH="1" flipV="1">
            <a:off x="2438400" y="304800"/>
            <a:ext cx="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13" name="TextBox 38"/>
          <p:cNvSpPr txBox="1">
            <a:spLocks noChangeArrowheads="1"/>
          </p:cNvSpPr>
          <p:nvPr/>
        </p:nvSpPr>
        <p:spPr bwMode="auto">
          <a:xfrm>
            <a:off x="1524001" y="1"/>
            <a:ext cx="6953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chemeClr val="bg1"/>
                </a:solidFill>
              </a:rPr>
              <a:t>10 km</a:t>
            </a: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r>
              <a:rPr lang="en-GB" altLang="en-US" sz="1200">
                <a:solidFill>
                  <a:schemeClr val="bg1"/>
                </a:solidFill>
              </a:rPr>
              <a:t>5 km</a:t>
            </a: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endParaRPr lang="en-GB" altLang="en-US" sz="1200">
              <a:solidFill>
                <a:schemeClr val="bg1"/>
              </a:solidFill>
            </a:endParaRPr>
          </a:p>
          <a:p>
            <a:pPr eaLnBrk="1" hangingPunct="1"/>
            <a:r>
              <a:rPr lang="en-GB" altLang="en-US" sz="1200">
                <a:solidFill>
                  <a:schemeClr val="bg1"/>
                </a:solidFill>
              </a:rPr>
              <a:t>0 km</a:t>
            </a:r>
          </a:p>
        </p:txBody>
      </p:sp>
      <p:sp>
        <p:nvSpPr>
          <p:cNvPr id="8214" name="TextBox 21"/>
          <p:cNvSpPr txBox="1">
            <a:spLocks noChangeArrowheads="1"/>
          </p:cNvSpPr>
          <p:nvPr/>
        </p:nvSpPr>
        <p:spPr bwMode="auto">
          <a:xfrm>
            <a:off x="1828800" y="4267200"/>
            <a:ext cx="40908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Mali</a:t>
            </a:r>
          </a:p>
        </p:txBody>
      </p:sp>
      <p:sp>
        <p:nvSpPr>
          <p:cNvPr id="8215" name="TextBox 22"/>
          <p:cNvSpPr txBox="1">
            <a:spLocks noChangeArrowheads="1"/>
          </p:cNvSpPr>
          <p:nvPr/>
        </p:nvSpPr>
        <p:spPr bwMode="auto">
          <a:xfrm>
            <a:off x="4648200" y="5486400"/>
            <a:ext cx="47961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Niger</a:t>
            </a:r>
          </a:p>
        </p:txBody>
      </p:sp>
      <p:sp>
        <p:nvSpPr>
          <p:cNvPr id="8216" name="TextBox 23"/>
          <p:cNvSpPr txBox="1">
            <a:spLocks noChangeArrowheads="1"/>
          </p:cNvSpPr>
          <p:nvPr/>
        </p:nvSpPr>
        <p:spPr bwMode="auto">
          <a:xfrm>
            <a:off x="3886201" y="3048000"/>
            <a:ext cx="57579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Algeria</a:t>
            </a:r>
          </a:p>
        </p:txBody>
      </p:sp>
    </p:spTree>
    <p:extLst>
      <p:ext uri="{BB962C8B-B14F-4D97-AF65-F5344CB8AC3E}">
        <p14:creationId xmlns:p14="http://schemas.microsoft.com/office/powerpoint/2010/main" val="39757774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01004151200_m9-DUST_EyjafjallaEruption-I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6" y="1295400"/>
            <a:ext cx="426402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 descr="2010_04_15_0000-2400_ash_product_loop_frame_0007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1"/>
            <a:ext cx="4876800" cy="366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295400" y="5791200"/>
            <a:ext cx="90360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15 April 2010, 06:00 – 15:00 UTC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2819400" y="5029200"/>
            <a:ext cx="135165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Source: M. Pavolonis</a:t>
            </a:r>
          </a:p>
        </p:txBody>
      </p:sp>
      <p:sp>
        <p:nvSpPr>
          <p:cNvPr id="9224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Ash Clouds</a:t>
            </a:r>
          </a:p>
        </p:txBody>
      </p:sp>
      <p:sp>
        <p:nvSpPr>
          <p:cNvPr id="9225" name="TextBox 8"/>
          <p:cNvSpPr txBox="1">
            <a:spLocks noChangeArrowheads="1"/>
          </p:cNvSpPr>
          <p:nvPr/>
        </p:nvSpPr>
        <p:spPr bwMode="auto">
          <a:xfrm>
            <a:off x="2743200" y="914400"/>
            <a:ext cx="708183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SEVIRI Ash Load                                                       Dust RGB</a:t>
            </a:r>
          </a:p>
        </p:txBody>
      </p:sp>
      <p:sp>
        <p:nvSpPr>
          <p:cNvPr id="9226" name="Rectangle 5"/>
          <p:cNvSpPr>
            <a:spLocks noChangeArrowheads="1"/>
          </p:cNvSpPr>
          <p:nvPr/>
        </p:nvSpPr>
        <p:spPr bwMode="auto">
          <a:xfrm>
            <a:off x="1524000" y="1"/>
            <a:ext cx="3124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Eruption Eyjafjallajokull</a:t>
            </a:r>
          </a:p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April 2010</a:t>
            </a:r>
          </a:p>
        </p:txBody>
      </p:sp>
      <p:sp>
        <p:nvSpPr>
          <p:cNvPr id="9227" name="TextBox 10"/>
          <p:cNvSpPr txBox="1">
            <a:spLocks noChangeArrowheads="1"/>
          </p:cNvSpPr>
          <p:nvPr/>
        </p:nvSpPr>
        <p:spPr bwMode="auto">
          <a:xfrm>
            <a:off x="9601201" y="2819400"/>
            <a:ext cx="60144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Norway</a:t>
            </a:r>
          </a:p>
        </p:txBody>
      </p:sp>
      <p:sp>
        <p:nvSpPr>
          <p:cNvPr id="9228" name="TextBox 11"/>
          <p:cNvSpPr txBox="1">
            <a:spLocks noChangeArrowheads="1"/>
          </p:cNvSpPr>
          <p:nvPr/>
        </p:nvSpPr>
        <p:spPr bwMode="auto">
          <a:xfrm>
            <a:off x="6400801" y="1371600"/>
            <a:ext cx="58221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20112279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</a:rPr>
              <a:t>© Crown copyright   Met </a:t>
            </a:r>
            <a:r>
              <a:rPr lang="en-GB" dirty="0" smtClean="0">
                <a:solidFill>
                  <a:srgbClr val="000000"/>
                </a:solidFill>
              </a:rPr>
              <a:t>Office (source: P. Francis)</a:t>
            </a: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</p:txBody>
      </p:sp>
      <p:pic>
        <p:nvPicPr>
          <p:cNvPr id="12291" name="Picture 3" descr="EEJG41_2010050712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1196975"/>
            <a:ext cx="3198813" cy="465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5" descr="EAJG91_201005071230_fi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186"/>
          <a:stretch>
            <a:fillRect/>
          </a:stretch>
        </p:blipFill>
        <p:spPr bwMode="auto">
          <a:xfrm>
            <a:off x="2874964" y="5876925"/>
            <a:ext cx="4033837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7" descr="EAJG91_201005071230_fi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81" b="8022"/>
          <a:stretch>
            <a:fillRect/>
          </a:stretch>
        </p:blipFill>
        <p:spPr bwMode="auto">
          <a:xfrm>
            <a:off x="3314700" y="1200151"/>
            <a:ext cx="320833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Ash Clouds</a:t>
            </a:r>
          </a:p>
        </p:txBody>
      </p:sp>
      <p:sp>
        <p:nvSpPr>
          <p:cNvPr id="12295" name="TextBox 9"/>
          <p:cNvSpPr txBox="1">
            <a:spLocks noChangeArrowheads="1"/>
          </p:cNvSpPr>
          <p:nvPr/>
        </p:nvSpPr>
        <p:spPr bwMode="auto">
          <a:xfrm>
            <a:off x="3733800" y="762000"/>
            <a:ext cx="6477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SEVIRI Ash Mask                                       Dust RGB</a:t>
            </a:r>
          </a:p>
        </p:txBody>
      </p:sp>
      <p:sp>
        <p:nvSpPr>
          <p:cNvPr id="12296" name="Rectangle 4"/>
          <p:cNvSpPr>
            <a:spLocks noChangeArrowheads="1"/>
          </p:cNvSpPr>
          <p:nvPr/>
        </p:nvSpPr>
        <p:spPr bwMode="auto">
          <a:xfrm>
            <a:off x="1524000" y="6172200"/>
            <a:ext cx="903605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7 May 2010, 12:30 UTC</a:t>
            </a:r>
          </a:p>
        </p:txBody>
      </p:sp>
      <p:sp>
        <p:nvSpPr>
          <p:cNvPr id="12297" name="TextBox 8"/>
          <p:cNvSpPr txBox="1">
            <a:spLocks noChangeArrowheads="1"/>
          </p:cNvSpPr>
          <p:nvPr/>
        </p:nvSpPr>
        <p:spPr bwMode="auto">
          <a:xfrm>
            <a:off x="1676400" y="1905000"/>
            <a:ext cx="1600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Ash mask was tuned to fit RGB product !</a:t>
            </a:r>
          </a:p>
        </p:txBody>
      </p:sp>
      <p:sp>
        <p:nvSpPr>
          <p:cNvPr id="12298" name="Rectangle 5"/>
          <p:cNvSpPr>
            <a:spLocks noChangeArrowheads="1"/>
          </p:cNvSpPr>
          <p:nvPr/>
        </p:nvSpPr>
        <p:spPr bwMode="auto">
          <a:xfrm>
            <a:off x="1524000" y="1"/>
            <a:ext cx="3124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Eruption Eyjafjallajokull</a:t>
            </a:r>
          </a:p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May 2010</a:t>
            </a:r>
          </a:p>
        </p:txBody>
      </p:sp>
      <p:sp>
        <p:nvSpPr>
          <p:cNvPr id="12299" name="TextBox 10"/>
          <p:cNvSpPr txBox="1">
            <a:spLocks noChangeArrowheads="1"/>
          </p:cNvSpPr>
          <p:nvPr/>
        </p:nvSpPr>
        <p:spPr bwMode="auto">
          <a:xfrm>
            <a:off x="3581401" y="1905000"/>
            <a:ext cx="58221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7325079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895475" y="6610350"/>
            <a:ext cx="1790700" cy="247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524000" y="5562600"/>
            <a:ext cx="9144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23 May 2011, 00:00 UTC</a:t>
            </a:r>
          </a:p>
        </p:txBody>
      </p:sp>
      <p:pic>
        <p:nvPicPr>
          <p:cNvPr id="15364" name="Picture 5" descr="201105230000_o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31"/>
          <a:stretch>
            <a:fillRect/>
          </a:stretch>
        </p:blipFill>
        <p:spPr bwMode="auto">
          <a:xfrm>
            <a:off x="6178550" y="1730376"/>
            <a:ext cx="428625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EAEN32_201105230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1730376"/>
            <a:ext cx="43053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81200" y="6356351"/>
            <a:ext cx="2133600" cy="365125"/>
          </a:xfrm>
        </p:spPr>
        <p:txBody>
          <a:bodyPr/>
          <a:lstStyle/>
          <a:p>
            <a:pPr algn="l">
              <a:defRPr/>
            </a:pPr>
            <a:r>
              <a:rPr lang="en-GB" dirty="0">
                <a:solidFill>
                  <a:srgbClr val="000000"/>
                </a:solidFill>
              </a:rPr>
              <a:t>© Crown copyright   Met </a:t>
            </a:r>
            <a:r>
              <a:rPr lang="en-GB" dirty="0" smtClean="0">
                <a:solidFill>
                  <a:srgbClr val="000000"/>
                </a:solidFill>
              </a:rPr>
              <a:t>Office (source: P. Francis)</a:t>
            </a:r>
            <a:endParaRPr lang="en-GB" sz="1400" dirty="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5367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SO2 Clouds</a:t>
            </a:r>
          </a:p>
        </p:txBody>
      </p:sp>
      <p:sp>
        <p:nvSpPr>
          <p:cNvPr id="15368" name="Text Box 4"/>
          <p:cNvSpPr txBox="1">
            <a:spLocks noChangeArrowheads="1"/>
          </p:cNvSpPr>
          <p:nvPr/>
        </p:nvSpPr>
        <p:spPr bwMode="auto">
          <a:xfrm>
            <a:off x="2667000" y="1219200"/>
            <a:ext cx="6858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SEVIRI SO</a:t>
            </a:r>
            <a:r>
              <a:rPr lang="en-GB" altLang="en-US" baseline="-25000"/>
              <a:t>2 </a:t>
            </a:r>
            <a:r>
              <a:rPr lang="en-GB" altLang="en-US"/>
              <a:t>product                                               Dust RGB</a:t>
            </a:r>
          </a:p>
        </p:txBody>
      </p:sp>
      <p:sp>
        <p:nvSpPr>
          <p:cNvPr id="15369" name="Rectangle 5"/>
          <p:cNvSpPr>
            <a:spLocks noChangeArrowheads="1"/>
          </p:cNvSpPr>
          <p:nvPr/>
        </p:nvSpPr>
        <p:spPr bwMode="auto">
          <a:xfrm>
            <a:off x="1524000" y="1"/>
            <a:ext cx="3124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Eruption Grimsvotn</a:t>
            </a:r>
          </a:p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May 2011</a:t>
            </a:r>
          </a:p>
        </p:txBody>
      </p:sp>
      <p:sp>
        <p:nvSpPr>
          <p:cNvPr id="15370" name="TextBox 9"/>
          <p:cNvSpPr txBox="1">
            <a:spLocks noChangeArrowheads="1"/>
          </p:cNvSpPr>
          <p:nvPr/>
        </p:nvSpPr>
        <p:spPr bwMode="auto">
          <a:xfrm>
            <a:off x="2438401" y="3505200"/>
            <a:ext cx="58221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Iceland</a:t>
            </a:r>
          </a:p>
        </p:txBody>
      </p:sp>
    </p:spTree>
    <p:extLst>
      <p:ext uri="{BB962C8B-B14F-4D97-AF65-F5344CB8AC3E}">
        <p14:creationId xmlns:p14="http://schemas.microsoft.com/office/powerpoint/2010/main" val="4183936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 descr="H:\ESS\Desktop\MSG-1 Case Studies\2003-11-05\River Valley Fog Germany\2003_11_05_0300_CH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1533">
            <a:off x="7544792" y="961997"/>
            <a:ext cx="1663115" cy="1742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8906">
            <a:off x="9019661" y="1345781"/>
            <a:ext cx="1952067" cy="2045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exploration</a:t>
            </a:r>
            <a:endParaRPr lang="en-GB" dirty="0"/>
          </a:p>
        </p:txBody>
      </p:sp>
      <p:sp>
        <p:nvSpPr>
          <p:cNvPr id="34" name="Rectangle 2"/>
          <p:cNvSpPr txBox="1">
            <a:spLocks noChangeArrowheads="1"/>
          </p:cNvSpPr>
          <p:nvPr/>
        </p:nvSpPr>
        <p:spPr bwMode="auto">
          <a:xfrm>
            <a:off x="820132" y="1366347"/>
            <a:ext cx="6969638" cy="61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2215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marL="220791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562722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6pPr>
            <a:lvl7pPr marL="1125444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7pPr>
            <a:lvl8pPr marL="1688165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8pPr>
            <a:lvl9pPr marL="2250887" algn="l" rtl="0" eaLnBrk="1" fontAlgn="base" hangingPunct="1">
              <a:spcBef>
                <a:spcPct val="0"/>
              </a:spcBef>
              <a:spcAft>
                <a:spcPct val="0"/>
              </a:spcAft>
              <a:defRPr sz="3446" b="1">
                <a:solidFill>
                  <a:schemeClr val="bg1"/>
                </a:solidFill>
                <a:latin typeface="Century Gothic" pitchFamily="34" charset="0"/>
              </a:defRPr>
            </a:lvl9pPr>
          </a:lstStyle>
          <a:p>
            <a:r>
              <a:rPr lang="en-GB" sz="3600" kern="0" dirty="0" smtClean="0">
                <a:solidFill>
                  <a:schemeClr val="bg1">
                    <a:lumMod val="75000"/>
                  </a:schemeClr>
                </a:solidFill>
              </a:rPr>
              <a:t>How to use data?</a:t>
            </a:r>
            <a:endParaRPr lang="hr-HR" sz="3600" kern="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901248" y="2711973"/>
            <a:ext cx="9775596" cy="3552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10162" indent="-310162" algn="l" rtl="0" eaLnBrk="1" fontAlgn="base" hangingPunct="1">
              <a:spcBef>
                <a:spcPts val="0"/>
              </a:spcBef>
              <a:spcAft>
                <a:spcPct val="0"/>
              </a:spcAft>
              <a:buFont typeface="Arial" pitchFamily="34" charset="0"/>
              <a:buChar char="•"/>
              <a:defRPr sz="4431">
                <a:solidFill>
                  <a:schemeClr val="tx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r>
              <a:rPr lang="en-GB" sz="3200" b="0" kern="0" dirty="0" smtClean="0"/>
              <a:t>Single channel??</a:t>
            </a:r>
            <a:endParaRPr lang="hr-HR" sz="3200" b="0" kern="0" dirty="0" smtClean="0"/>
          </a:p>
          <a:p>
            <a:r>
              <a:rPr lang="en-GB" sz="3200" b="0" kern="0" dirty="0" smtClean="0"/>
              <a:t>Channel difference/ratio</a:t>
            </a:r>
          </a:p>
          <a:p>
            <a:r>
              <a:rPr lang="en-GB" sz="3200" b="0" kern="0" dirty="0" smtClean="0"/>
              <a:t>Sandwich products</a:t>
            </a:r>
            <a:endParaRPr lang="hr-HR" sz="3200" b="0" kern="0" dirty="0" smtClean="0"/>
          </a:p>
          <a:p>
            <a:r>
              <a:rPr lang="en-GB" sz="3200" kern="0" dirty="0" smtClean="0"/>
              <a:t>RGB products</a:t>
            </a:r>
          </a:p>
          <a:p>
            <a:pPr marL="0" indent="0">
              <a:buNone/>
            </a:pPr>
            <a:r>
              <a:rPr lang="en-GB" sz="3200" b="0" kern="0" dirty="0" smtClean="0"/>
              <a:t>-</a:t>
            </a:r>
          </a:p>
          <a:p>
            <a:r>
              <a:rPr lang="en-GB" sz="3200" b="0" kern="0" dirty="0" smtClean="0"/>
              <a:t>L2(+) / Geophysical products</a:t>
            </a:r>
            <a:endParaRPr lang="hr-HR" sz="3200" b="0" kern="0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2745">
            <a:off x="6631555" y="2591348"/>
            <a:ext cx="2706982" cy="1705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4823" y="3488645"/>
            <a:ext cx="2327324" cy="15686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11132">
            <a:off x="7856041" y="4709345"/>
            <a:ext cx="2799307" cy="15844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10085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 descr="img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9" y="728664"/>
            <a:ext cx="57245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SO2 Clouds</a:t>
            </a:r>
          </a:p>
        </p:txBody>
      </p:sp>
      <p:sp>
        <p:nvSpPr>
          <p:cNvPr id="20484" name="Rectangle 5"/>
          <p:cNvSpPr>
            <a:spLocks noChangeArrowheads="1"/>
          </p:cNvSpPr>
          <p:nvPr/>
        </p:nvSpPr>
        <p:spPr bwMode="auto">
          <a:xfrm>
            <a:off x="1524000" y="1"/>
            <a:ext cx="3124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Eruption Erta Ale</a:t>
            </a:r>
          </a:p>
          <a:p>
            <a:pPr eaLnBrk="1" hangingPunct="1"/>
            <a:r>
              <a:rPr lang="en-US" altLang="en-US" sz="2000">
                <a:latin typeface="Times New Roman" panose="02020603050405020304" pitchFamily="18" charset="0"/>
                <a:sym typeface="Wingdings" panose="05000000000000000000" pitchFamily="2" charset="2"/>
              </a:rPr>
              <a:t>November 2008</a:t>
            </a:r>
          </a:p>
        </p:txBody>
      </p: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3276601" y="5410200"/>
            <a:ext cx="6399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Ethiopia</a:t>
            </a:r>
          </a:p>
        </p:txBody>
      </p:sp>
    </p:spTree>
    <p:extLst>
      <p:ext uri="{BB962C8B-B14F-4D97-AF65-F5344CB8AC3E}">
        <p14:creationId xmlns:p14="http://schemas.microsoft.com/office/powerpoint/2010/main" val="73685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D9B83DE-5CA3-4FE3-A797-171AAD11CE90}" type="datetime1">
              <a:rPr lang="en-GB"/>
              <a:pPr>
                <a:defRPr/>
              </a:pPr>
              <a:t>20/03/2023</a:t>
            </a:fld>
            <a:endParaRPr lang="en-GB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48200" y="6356351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A829DD26-086D-497D-A023-B4779536E59F}" type="slidenum">
              <a:rPr lang="en-GB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21</a:t>
            </a:fld>
            <a:endParaRPr lang="en-GB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5604" name="Picture 2" descr="2007_03_20_0900_cloud_ty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le 3"/>
          <p:cNvSpPr>
            <a:spLocks noChangeArrowheads="1"/>
          </p:cNvSpPr>
          <p:nvPr/>
        </p:nvSpPr>
        <p:spPr bwMode="auto">
          <a:xfrm>
            <a:off x="1524000" y="10795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96" tIns="46468" rIns="94596" bIns="46468" anchor="ctr"/>
          <a:lstStyle>
            <a:lvl1pPr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Comparison: RGB vs Cloud Type Product</a:t>
            </a:r>
          </a:p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Cliud Type (source: NWC SAF)</a:t>
            </a:r>
            <a:endParaRPr lang="en-GB" altLang="en-US" u="sng">
              <a:solidFill>
                <a:schemeClr val="bg1"/>
              </a:solidFill>
            </a:endParaRPr>
          </a:p>
        </p:txBody>
      </p:sp>
      <p:sp>
        <p:nvSpPr>
          <p:cNvPr id="25606" name="Text Box 4"/>
          <p:cNvSpPr txBox="1">
            <a:spLocks noChangeArrowheads="1"/>
          </p:cNvSpPr>
          <p:nvPr/>
        </p:nvSpPr>
        <p:spPr bwMode="auto">
          <a:xfrm>
            <a:off x="3641726" y="6289675"/>
            <a:ext cx="196720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Met-8, 20 March 2007, 09:00 UTC</a:t>
            </a:r>
          </a:p>
        </p:txBody>
      </p:sp>
      <p:pic>
        <p:nvPicPr>
          <p:cNvPr id="25607" name="Picture 5" descr="ct_legen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1219200"/>
            <a:ext cx="1238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Oval 6"/>
          <p:cNvSpPr>
            <a:spLocks noChangeArrowheads="1"/>
          </p:cNvSpPr>
          <p:nvPr/>
        </p:nvSpPr>
        <p:spPr bwMode="auto">
          <a:xfrm>
            <a:off x="5257800" y="5410200"/>
            <a:ext cx="2209800" cy="6096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9" name="Oval 7"/>
          <p:cNvSpPr>
            <a:spLocks noChangeArrowheads="1"/>
          </p:cNvSpPr>
          <p:nvPr/>
        </p:nvSpPr>
        <p:spPr bwMode="auto">
          <a:xfrm>
            <a:off x="5943600" y="2667000"/>
            <a:ext cx="1371600" cy="685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0" name="Oval 8"/>
          <p:cNvSpPr>
            <a:spLocks noChangeArrowheads="1"/>
          </p:cNvSpPr>
          <p:nvPr/>
        </p:nvSpPr>
        <p:spPr bwMode="auto">
          <a:xfrm>
            <a:off x="4114800" y="1600200"/>
            <a:ext cx="990600" cy="685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1" name="Oval 9"/>
          <p:cNvSpPr>
            <a:spLocks noChangeArrowheads="1"/>
          </p:cNvSpPr>
          <p:nvPr/>
        </p:nvSpPr>
        <p:spPr bwMode="auto">
          <a:xfrm rot="1920000">
            <a:off x="5265738" y="3262313"/>
            <a:ext cx="1668462" cy="7620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2" name="Oval 10"/>
          <p:cNvSpPr>
            <a:spLocks noChangeArrowheads="1"/>
          </p:cNvSpPr>
          <p:nvPr/>
        </p:nvSpPr>
        <p:spPr bwMode="auto">
          <a:xfrm>
            <a:off x="1905000" y="228600"/>
            <a:ext cx="914400" cy="2438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3" name="Text Box 11"/>
          <p:cNvSpPr txBox="1">
            <a:spLocks noChangeArrowheads="1"/>
          </p:cNvSpPr>
          <p:nvPr/>
        </p:nvSpPr>
        <p:spPr bwMode="auto">
          <a:xfrm>
            <a:off x="1524000" y="11430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5614" name="Text Box 12"/>
          <p:cNvSpPr txBox="1">
            <a:spLocks noChangeArrowheads="1"/>
          </p:cNvSpPr>
          <p:nvPr/>
        </p:nvSpPr>
        <p:spPr bwMode="auto">
          <a:xfrm>
            <a:off x="5334000" y="25146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5615" name="Text Box 13"/>
          <p:cNvSpPr txBox="1">
            <a:spLocks noChangeArrowheads="1"/>
          </p:cNvSpPr>
          <p:nvPr/>
        </p:nvSpPr>
        <p:spPr bwMode="auto">
          <a:xfrm>
            <a:off x="6400800" y="20574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5616" name="Text Box 14"/>
          <p:cNvSpPr txBox="1">
            <a:spLocks noChangeArrowheads="1"/>
          </p:cNvSpPr>
          <p:nvPr/>
        </p:nvSpPr>
        <p:spPr bwMode="auto">
          <a:xfrm>
            <a:off x="4419600" y="10668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5617" name="Text Box 15"/>
          <p:cNvSpPr txBox="1">
            <a:spLocks noChangeArrowheads="1"/>
          </p:cNvSpPr>
          <p:nvPr/>
        </p:nvSpPr>
        <p:spPr bwMode="auto">
          <a:xfrm>
            <a:off x="6172200" y="48006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5618" name="TextBox 17"/>
          <p:cNvSpPr txBox="1">
            <a:spLocks noChangeArrowheads="1"/>
          </p:cNvSpPr>
          <p:nvPr/>
        </p:nvSpPr>
        <p:spPr bwMode="auto">
          <a:xfrm>
            <a:off x="4343401" y="2362200"/>
            <a:ext cx="5629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336885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74DEDB8-DCD2-4904-BF75-F1569991F66C}" type="datetime1">
              <a:rPr lang="en-GB"/>
              <a:pPr>
                <a:defRPr/>
              </a:pPr>
              <a:t>20/03/2023</a:t>
            </a:fld>
            <a:endParaRPr lang="en-GB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648200" y="6356351"/>
            <a:ext cx="2895600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fld id="{2FBFE173-AB3A-46A9-A46B-1EB947D35FF1}" type="slidenum">
              <a:rPr lang="en-GB" altLang="en-US">
                <a:solidFill>
                  <a:srgbClr val="898989"/>
                </a:solidFill>
                <a:latin typeface="Calibri" panose="020F0502020204030204" pitchFamily="34" charset="0"/>
              </a:rPr>
              <a:pPr algn="ctr" eaLnBrk="1" hangingPunct="1"/>
              <a:t>22</a:t>
            </a:fld>
            <a:endParaRPr lang="en-GB" altLang="en-US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pic>
        <p:nvPicPr>
          <p:cNvPr id="24580" name="Picture 2" descr="2007_03_20_0900_rgb_02-04r-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3"/>
          <p:cNvSpPr>
            <a:spLocks noChangeArrowheads="1"/>
          </p:cNvSpPr>
          <p:nvPr/>
        </p:nvSpPr>
        <p:spPr bwMode="auto">
          <a:xfrm>
            <a:off x="1524000" y="10795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96" tIns="46468" rIns="94596" bIns="46468" anchor="ctr"/>
          <a:lstStyle>
            <a:lvl1pPr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334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334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Comparison: RGB vs Cloud Type Product</a:t>
            </a:r>
            <a:br>
              <a:rPr lang="en-GB" altLang="en-US">
                <a:solidFill>
                  <a:schemeClr val="bg1"/>
                </a:solidFill>
              </a:rPr>
            </a:br>
            <a:r>
              <a:rPr lang="en-GB" altLang="en-US">
                <a:solidFill>
                  <a:schemeClr val="bg1"/>
                </a:solidFill>
              </a:rPr>
              <a:t>Day Microphysics RGB</a:t>
            </a:r>
            <a:endParaRPr lang="en-GB" altLang="en-US" u="sng">
              <a:solidFill>
                <a:schemeClr val="bg1"/>
              </a:solidFill>
            </a:endParaRPr>
          </a:p>
        </p:txBody>
      </p:sp>
      <p:sp>
        <p:nvSpPr>
          <p:cNvPr id="24582" name="Text Box 4"/>
          <p:cNvSpPr txBox="1">
            <a:spLocks noChangeArrowheads="1"/>
          </p:cNvSpPr>
          <p:nvPr/>
        </p:nvSpPr>
        <p:spPr bwMode="auto">
          <a:xfrm>
            <a:off x="3641726" y="6289675"/>
            <a:ext cx="196720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Met-8, 20 March 2007, 09:00 UTC</a:t>
            </a:r>
          </a:p>
        </p:txBody>
      </p:sp>
      <p:sp>
        <p:nvSpPr>
          <p:cNvPr id="24583" name="Oval 5"/>
          <p:cNvSpPr>
            <a:spLocks noChangeArrowheads="1"/>
          </p:cNvSpPr>
          <p:nvPr/>
        </p:nvSpPr>
        <p:spPr bwMode="auto">
          <a:xfrm>
            <a:off x="5257800" y="5410200"/>
            <a:ext cx="2209800" cy="6096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4" name="Oval 6"/>
          <p:cNvSpPr>
            <a:spLocks noChangeArrowheads="1"/>
          </p:cNvSpPr>
          <p:nvPr/>
        </p:nvSpPr>
        <p:spPr bwMode="auto">
          <a:xfrm>
            <a:off x="5943600" y="2667000"/>
            <a:ext cx="1371600" cy="685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5" name="Oval 7"/>
          <p:cNvSpPr>
            <a:spLocks noChangeArrowheads="1"/>
          </p:cNvSpPr>
          <p:nvPr/>
        </p:nvSpPr>
        <p:spPr bwMode="auto">
          <a:xfrm>
            <a:off x="4114800" y="1600200"/>
            <a:ext cx="990600" cy="6858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6" name="Oval 8"/>
          <p:cNvSpPr>
            <a:spLocks noChangeArrowheads="1"/>
          </p:cNvSpPr>
          <p:nvPr/>
        </p:nvSpPr>
        <p:spPr bwMode="auto">
          <a:xfrm rot="1920000">
            <a:off x="5265738" y="3262313"/>
            <a:ext cx="1668462" cy="7620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7" name="Oval 9"/>
          <p:cNvSpPr>
            <a:spLocks noChangeArrowheads="1"/>
          </p:cNvSpPr>
          <p:nvPr/>
        </p:nvSpPr>
        <p:spPr bwMode="auto">
          <a:xfrm>
            <a:off x="1905000" y="228600"/>
            <a:ext cx="914400" cy="2438400"/>
          </a:xfrm>
          <a:prstGeom prst="ellips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8" name="Text Box 10"/>
          <p:cNvSpPr txBox="1">
            <a:spLocks noChangeArrowheads="1"/>
          </p:cNvSpPr>
          <p:nvPr/>
        </p:nvSpPr>
        <p:spPr bwMode="auto">
          <a:xfrm>
            <a:off x="1524000" y="11430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4589" name="Text Box 11"/>
          <p:cNvSpPr txBox="1">
            <a:spLocks noChangeArrowheads="1"/>
          </p:cNvSpPr>
          <p:nvPr/>
        </p:nvSpPr>
        <p:spPr bwMode="auto">
          <a:xfrm>
            <a:off x="5334000" y="25146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24590" name="Text Box 12"/>
          <p:cNvSpPr txBox="1">
            <a:spLocks noChangeArrowheads="1"/>
          </p:cNvSpPr>
          <p:nvPr/>
        </p:nvSpPr>
        <p:spPr bwMode="auto">
          <a:xfrm>
            <a:off x="6400800" y="20574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4591" name="Text Box 13"/>
          <p:cNvSpPr txBox="1">
            <a:spLocks noChangeArrowheads="1"/>
          </p:cNvSpPr>
          <p:nvPr/>
        </p:nvSpPr>
        <p:spPr bwMode="auto">
          <a:xfrm>
            <a:off x="4419600" y="10668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4592" name="Text Box 14"/>
          <p:cNvSpPr txBox="1">
            <a:spLocks noChangeArrowheads="1"/>
          </p:cNvSpPr>
          <p:nvPr/>
        </p:nvSpPr>
        <p:spPr bwMode="auto">
          <a:xfrm>
            <a:off x="6172200" y="4800601"/>
            <a:ext cx="4411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4593" name="TextBox 16"/>
          <p:cNvSpPr txBox="1">
            <a:spLocks noChangeArrowheads="1"/>
          </p:cNvSpPr>
          <p:nvPr/>
        </p:nvSpPr>
        <p:spPr bwMode="auto">
          <a:xfrm>
            <a:off x="4343401" y="2362200"/>
            <a:ext cx="5629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3357412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1524000" y="5562600"/>
            <a:ext cx="9144000" cy="23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7" tIns="45689" rIns="91377" bIns="4568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Met-8, 22 March 2007, 09:00 UTC</a:t>
            </a:r>
          </a:p>
        </p:txBody>
      </p:sp>
      <p:pic>
        <p:nvPicPr>
          <p:cNvPr id="29699" name="Picture 7" descr="2007_03_22_0900_rgb_natc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143000"/>
            <a:ext cx="3986213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8" descr="2007_03_22_0900_cloud_ty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143000"/>
            <a:ext cx="3986213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ctangle 6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Low Clouds / Fog (Day)</a:t>
            </a:r>
          </a:p>
        </p:txBody>
      </p:sp>
      <p:sp>
        <p:nvSpPr>
          <p:cNvPr id="29702" name="Text Box 4"/>
          <p:cNvSpPr txBox="1">
            <a:spLocks noChangeArrowheads="1"/>
          </p:cNvSpPr>
          <p:nvPr/>
        </p:nvSpPr>
        <p:spPr bwMode="auto">
          <a:xfrm>
            <a:off x="2971800" y="685800"/>
            <a:ext cx="67818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Cloud Type Product                                   Natural Colour RGB</a:t>
            </a:r>
          </a:p>
        </p:txBody>
      </p:sp>
      <p:sp>
        <p:nvSpPr>
          <p:cNvPr id="29703" name="TextBox 8"/>
          <p:cNvSpPr txBox="1">
            <a:spLocks noChangeArrowheads="1"/>
          </p:cNvSpPr>
          <p:nvPr/>
        </p:nvSpPr>
        <p:spPr bwMode="auto">
          <a:xfrm>
            <a:off x="1905000" y="6324600"/>
            <a:ext cx="11849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Source: NWC SAF</a:t>
            </a:r>
          </a:p>
        </p:txBody>
      </p:sp>
      <p:sp>
        <p:nvSpPr>
          <p:cNvPr id="29704" name="TextBox 7"/>
          <p:cNvSpPr txBox="1">
            <a:spLocks noChangeArrowheads="1"/>
          </p:cNvSpPr>
          <p:nvPr/>
        </p:nvSpPr>
        <p:spPr bwMode="auto">
          <a:xfrm>
            <a:off x="7391401" y="2209800"/>
            <a:ext cx="5629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Russia</a:t>
            </a:r>
          </a:p>
        </p:txBody>
      </p:sp>
    </p:spTree>
    <p:extLst>
      <p:ext uri="{BB962C8B-B14F-4D97-AF65-F5344CB8AC3E}">
        <p14:creationId xmlns:p14="http://schemas.microsoft.com/office/powerpoint/2010/main" val="31455380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1524000" y="6248400"/>
            <a:ext cx="9144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20 October 2008, 05:00 UTC</a:t>
            </a:r>
          </a:p>
        </p:txBody>
      </p:sp>
      <p:pic>
        <p:nvPicPr>
          <p:cNvPr id="36867" name="Picture 6" descr="2008_10_20_0500_m9_nwcsaf_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143001"/>
            <a:ext cx="43180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7" descr="2008_10_20_0500_m9_rgb_fog_satpro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143001"/>
            <a:ext cx="43180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Low Clouds / Fog (Night)</a:t>
            </a:r>
          </a:p>
        </p:txBody>
      </p:sp>
      <p:sp>
        <p:nvSpPr>
          <p:cNvPr id="36870" name="Text Box 4"/>
          <p:cNvSpPr txBox="1">
            <a:spLocks noChangeArrowheads="1"/>
          </p:cNvSpPr>
          <p:nvPr/>
        </p:nvSpPr>
        <p:spPr bwMode="auto">
          <a:xfrm>
            <a:off x="2971800" y="685800"/>
            <a:ext cx="6477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Cloud Type Product                                   Night Micro RGB</a:t>
            </a:r>
          </a:p>
        </p:txBody>
      </p:sp>
      <p:sp>
        <p:nvSpPr>
          <p:cNvPr id="36871" name="TextBox 8"/>
          <p:cNvSpPr txBox="1">
            <a:spLocks noChangeArrowheads="1"/>
          </p:cNvSpPr>
          <p:nvPr/>
        </p:nvSpPr>
        <p:spPr bwMode="auto">
          <a:xfrm>
            <a:off x="2895600" y="5867400"/>
            <a:ext cx="118494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Source: NWC SAF</a:t>
            </a:r>
          </a:p>
        </p:txBody>
      </p:sp>
      <p:sp>
        <p:nvSpPr>
          <p:cNvPr id="36872" name="TextBox 7"/>
          <p:cNvSpPr txBox="1">
            <a:spLocks noChangeArrowheads="1"/>
          </p:cNvSpPr>
          <p:nvPr/>
        </p:nvSpPr>
        <p:spPr bwMode="auto">
          <a:xfrm>
            <a:off x="4267201" y="2819400"/>
            <a:ext cx="68480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Germany</a:t>
            </a:r>
          </a:p>
        </p:txBody>
      </p:sp>
    </p:spTree>
    <p:extLst>
      <p:ext uri="{BB962C8B-B14F-4D97-AF65-F5344CB8AC3E}">
        <p14:creationId xmlns:p14="http://schemas.microsoft.com/office/powerpoint/2010/main" val="27694004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jpg_040612_metp_oca_tr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4"/>
          <a:stretch>
            <a:fillRect/>
          </a:stretch>
        </p:blipFill>
        <p:spPr bwMode="auto">
          <a:xfrm>
            <a:off x="6172200" y="1371601"/>
            <a:ext cx="4318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5" descr="jpg_040612_metp_oca_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20"/>
          <a:stretch>
            <a:fillRect/>
          </a:stretch>
        </p:blipFill>
        <p:spPr bwMode="auto">
          <a:xfrm>
            <a:off x="1752600" y="1371601"/>
            <a:ext cx="4318000" cy="535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 Box 7"/>
          <p:cNvSpPr txBox="1">
            <a:spLocks noChangeArrowheads="1"/>
          </p:cNvSpPr>
          <p:nvPr/>
        </p:nvSpPr>
        <p:spPr bwMode="auto">
          <a:xfrm>
            <a:off x="2362200" y="914400"/>
            <a:ext cx="359585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Effective Particle Radius                                    RGB Nat. Colour</a:t>
            </a:r>
          </a:p>
        </p:txBody>
      </p:sp>
      <p:sp>
        <p:nvSpPr>
          <p:cNvPr id="43013" name="Rectangle 8"/>
          <p:cNvSpPr>
            <a:spLocks noChangeArrowheads="1"/>
          </p:cNvSpPr>
          <p:nvPr/>
        </p:nvSpPr>
        <p:spPr bwMode="auto">
          <a:xfrm>
            <a:off x="8229600" y="1524000"/>
            <a:ext cx="2209800" cy="190500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4" name="Text Box 10"/>
          <p:cNvSpPr txBox="1">
            <a:spLocks noChangeArrowheads="1"/>
          </p:cNvSpPr>
          <p:nvPr/>
        </p:nvSpPr>
        <p:spPr bwMode="auto">
          <a:xfrm>
            <a:off x="6248400" y="6096000"/>
            <a:ext cx="120417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i="1"/>
              <a:t>Source: Phil Watts</a:t>
            </a:r>
          </a:p>
        </p:txBody>
      </p:sp>
      <p:pic>
        <p:nvPicPr>
          <p:cNvPr id="562182" name="Picture 6" descr="jpg_040612_metp_oca_re_cropp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594" y="0"/>
            <a:ext cx="44148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6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Effective Particle Radius</a:t>
            </a:r>
          </a:p>
        </p:txBody>
      </p:sp>
      <p:sp>
        <p:nvSpPr>
          <p:cNvPr id="43017" name="TextBox 8"/>
          <p:cNvSpPr txBox="1">
            <a:spLocks noChangeArrowheads="1"/>
          </p:cNvSpPr>
          <p:nvPr/>
        </p:nvSpPr>
        <p:spPr bwMode="auto">
          <a:xfrm>
            <a:off x="2819401" y="3581400"/>
            <a:ext cx="96693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South Atlantic</a:t>
            </a:r>
          </a:p>
        </p:txBody>
      </p:sp>
    </p:spTree>
    <p:extLst>
      <p:ext uri="{BB962C8B-B14F-4D97-AF65-F5344CB8AC3E}">
        <p14:creationId xmlns:p14="http://schemas.microsoft.com/office/powerpoint/2010/main" val="39423358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ChangeArrowheads="1"/>
          </p:cNvSpPr>
          <p:nvPr/>
        </p:nvSpPr>
        <p:spPr bwMode="auto">
          <a:xfrm>
            <a:off x="2477146" y="13561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chemeClr val="bg1"/>
                </a:solidFill>
              </a:rPr>
              <a:t>Effective Particle Radius</a:t>
            </a:r>
          </a:p>
        </p:txBody>
      </p:sp>
      <p:pic>
        <p:nvPicPr>
          <p:cNvPr id="45059" name="Picture 5" descr="20120419_0200_kiev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226" y="685800"/>
            <a:ext cx="2526224" cy="1894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6" descr="2012_04_17_1800_m9_rgb_du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29" y="356461"/>
            <a:ext cx="4343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Box 8"/>
          <p:cNvSpPr txBox="1">
            <a:spLocks noChangeArrowheads="1"/>
          </p:cNvSpPr>
          <p:nvPr/>
        </p:nvSpPr>
        <p:spPr bwMode="auto">
          <a:xfrm>
            <a:off x="1524000" y="5327543"/>
            <a:ext cx="33039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 dirty="0">
                <a:solidFill>
                  <a:schemeClr val="bg1"/>
                </a:solidFill>
              </a:rPr>
              <a:t>Dusty Cirrus</a:t>
            </a:r>
          </a:p>
          <a:p>
            <a:pPr algn="ctr" eaLnBrk="1" hangingPunct="1"/>
            <a:r>
              <a:rPr lang="en-GB" altLang="en-US" sz="2400" dirty="0">
                <a:solidFill>
                  <a:schemeClr val="bg1"/>
                </a:solidFill>
              </a:rPr>
              <a:t>17 April 2012, 18 UTC</a:t>
            </a:r>
          </a:p>
        </p:txBody>
      </p:sp>
      <p:sp>
        <p:nvSpPr>
          <p:cNvPr id="45062" name="TextBox 9"/>
          <p:cNvSpPr txBox="1">
            <a:spLocks noChangeArrowheads="1"/>
          </p:cNvSpPr>
          <p:nvPr/>
        </p:nvSpPr>
        <p:spPr bwMode="auto">
          <a:xfrm>
            <a:off x="6477000" y="3352800"/>
            <a:ext cx="3581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chemeClr val="bg1"/>
                </a:solidFill>
              </a:rPr>
              <a:t>LH Flight FRA – IKA (courtesy: K. Sievers)</a:t>
            </a:r>
          </a:p>
        </p:txBody>
      </p:sp>
      <p:sp>
        <p:nvSpPr>
          <p:cNvPr id="45063" name="TextBox 10"/>
          <p:cNvSpPr txBox="1">
            <a:spLocks noChangeArrowheads="1"/>
          </p:cNvSpPr>
          <p:nvPr/>
        </p:nvSpPr>
        <p:spPr bwMode="auto">
          <a:xfrm>
            <a:off x="6477000" y="6476381"/>
            <a:ext cx="3581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 dirty="0">
                <a:solidFill>
                  <a:schemeClr val="bg1"/>
                </a:solidFill>
              </a:rPr>
              <a:t>Met-8, HRV, 5-min scans</a:t>
            </a:r>
          </a:p>
        </p:txBody>
      </p:sp>
      <p:sp>
        <p:nvSpPr>
          <p:cNvPr id="45064" name="TextBox 11"/>
          <p:cNvSpPr txBox="1">
            <a:spLocks noChangeArrowheads="1"/>
          </p:cNvSpPr>
          <p:nvPr/>
        </p:nvSpPr>
        <p:spPr bwMode="auto">
          <a:xfrm>
            <a:off x="1041565" y="4870343"/>
            <a:ext cx="4343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 dirty="0">
                <a:solidFill>
                  <a:schemeClr val="bg1"/>
                </a:solidFill>
              </a:rPr>
              <a:t>Met-9, Dust RGB (source: EUMeTrain)</a:t>
            </a:r>
          </a:p>
        </p:txBody>
      </p:sp>
      <p:pic>
        <p:nvPicPr>
          <p:cNvPr id="45065" name="Picture 9" descr="2012_04_18_0400-0540_m8_ch12_loop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992" y="2669583"/>
            <a:ext cx="5162228" cy="387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707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 descr="2012_04_18_1200_m9_rgb_convectio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39863"/>
            <a:ext cx="4319588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3" name="Picture 4" descr="2012_04_18_1200_m9_ch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39864"/>
            <a:ext cx="4319588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1524000" y="4953000"/>
            <a:ext cx="9144000" cy="23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7" tIns="45689" rIns="91377" bIns="4568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Met-9, 18 April 2012, 12:00 UTC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3276600" y="990600"/>
            <a:ext cx="73914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IR10.8                                                     Convection RGB</a:t>
            </a:r>
          </a:p>
        </p:txBody>
      </p:sp>
      <p:sp>
        <p:nvSpPr>
          <p:cNvPr id="46086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Effective Particle Radius</a:t>
            </a:r>
          </a:p>
        </p:txBody>
      </p:sp>
      <p:sp>
        <p:nvSpPr>
          <p:cNvPr id="46087" name="TextBox 8"/>
          <p:cNvSpPr txBox="1">
            <a:spLocks noChangeArrowheads="1"/>
          </p:cNvSpPr>
          <p:nvPr/>
        </p:nvSpPr>
        <p:spPr bwMode="auto">
          <a:xfrm>
            <a:off x="8458200" y="6096001"/>
            <a:ext cx="1981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 dirty="0">
                <a:solidFill>
                  <a:schemeClr val="bg1"/>
                </a:solidFill>
              </a:rPr>
              <a:t>Source: EUMeTrain (</a:t>
            </a:r>
            <a:r>
              <a:rPr lang="en-GB" altLang="en-US" sz="1400" dirty="0" err="1">
                <a:solidFill>
                  <a:schemeClr val="bg1"/>
                </a:solidFill>
              </a:rPr>
              <a:t>SatRep</a:t>
            </a:r>
            <a:r>
              <a:rPr lang="en-GB" altLang="en-US" sz="1400" dirty="0">
                <a:solidFill>
                  <a:schemeClr val="bg1"/>
                </a:solidFill>
              </a:rPr>
              <a:t> Online)</a:t>
            </a:r>
          </a:p>
        </p:txBody>
      </p:sp>
    </p:spTree>
    <p:extLst>
      <p:ext uri="{BB962C8B-B14F-4D97-AF65-F5344CB8AC3E}">
        <p14:creationId xmlns:p14="http://schemas.microsoft.com/office/powerpoint/2010/main" val="22484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7" descr="2012_09_12_0900_m9_rgb_convection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413" y="0"/>
            <a:ext cx="397351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8" descr="2012_09_12_0900_m9_reff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97510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7" descr="scale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95400"/>
            <a:ext cx="5715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6324600" y="2590801"/>
            <a:ext cx="3962400" cy="36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7" tIns="45689" rIns="91377" bIns="4568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Severe convective storm</a:t>
            </a:r>
          </a:p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12 September 2012, 09:00 UTC</a:t>
            </a:r>
          </a:p>
        </p:txBody>
      </p:sp>
      <p:pic>
        <p:nvPicPr>
          <p:cNvPr id="50183" name="Picture 10" descr="0900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505200"/>
            <a:ext cx="32400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TextBox 12"/>
          <p:cNvSpPr txBox="1">
            <a:spLocks noChangeArrowheads="1"/>
          </p:cNvSpPr>
          <p:nvPr/>
        </p:nvSpPr>
        <p:spPr bwMode="auto">
          <a:xfrm>
            <a:off x="1600200" y="76200"/>
            <a:ext cx="2178802" cy="4001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</a:rPr>
              <a:t>Effective Radius</a:t>
            </a:r>
          </a:p>
        </p:txBody>
      </p:sp>
      <p:sp>
        <p:nvSpPr>
          <p:cNvPr id="50185" name="TextBox 11"/>
          <p:cNvSpPr txBox="1">
            <a:spLocks noChangeArrowheads="1"/>
          </p:cNvSpPr>
          <p:nvPr/>
        </p:nvSpPr>
        <p:spPr bwMode="auto">
          <a:xfrm>
            <a:off x="6400800" y="76200"/>
            <a:ext cx="2223686" cy="40011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</a:rPr>
              <a:t>Convection RGB</a:t>
            </a:r>
          </a:p>
        </p:txBody>
      </p:sp>
      <p:sp>
        <p:nvSpPr>
          <p:cNvPr id="50186" name="TextBox 8"/>
          <p:cNvSpPr txBox="1">
            <a:spLocks noChangeArrowheads="1"/>
          </p:cNvSpPr>
          <p:nvPr/>
        </p:nvSpPr>
        <p:spPr bwMode="auto">
          <a:xfrm>
            <a:off x="1600200" y="2819401"/>
            <a:ext cx="1371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chemeClr val="bg1"/>
                </a:solidFill>
              </a:rPr>
              <a:t>Source: KNMI</a:t>
            </a:r>
          </a:p>
        </p:txBody>
      </p:sp>
      <p:sp>
        <p:nvSpPr>
          <p:cNvPr id="50187" name="TextBox 10"/>
          <p:cNvSpPr txBox="1">
            <a:spLocks noChangeArrowheads="1"/>
          </p:cNvSpPr>
          <p:nvPr/>
        </p:nvSpPr>
        <p:spPr bwMode="auto">
          <a:xfrm>
            <a:off x="9372600" y="5715000"/>
            <a:ext cx="838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400"/>
              <a:t>Met-10, HRV, 2.5min scans</a:t>
            </a:r>
          </a:p>
        </p:txBody>
      </p:sp>
    </p:spTree>
    <p:extLst>
      <p:ext uri="{BB962C8B-B14F-4D97-AF65-F5344CB8AC3E}">
        <p14:creationId xmlns:p14="http://schemas.microsoft.com/office/powerpoint/2010/main" val="120863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8" descr="img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752601"/>
            <a:ext cx="287972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7" descr="img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1" y="1752601"/>
            <a:ext cx="28813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13"/>
          <p:cNvSpPr txBox="1">
            <a:spLocks noChangeArrowheads="1"/>
          </p:cNvSpPr>
          <p:nvPr/>
        </p:nvSpPr>
        <p:spPr bwMode="auto">
          <a:xfrm>
            <a:off x="8139800" y="1295399"/>
            <a:ext cx="2154950" cy="307777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24-h micro</a:t>
            </a:r>
            <a:r>
              <a:rPr lang="hu-HU" altLang="en-US" sz="1400" dirty="0">
                <a:solidFill>
                  <a:schemeClr val="bg1"/>
                </a:solidFill>
                <a:latin typeface="Comic Sans MS" panose="030F0702030302020204" pitchFamily="66" charset="0"/>
              </a:rPr>
              <a:t> RGB </a:t>
            </a:r>
            <a:endParaRPr lang="en-US" altLang="en-US" sz="1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3" name="Text Box 16"/>
          <p:cNvSpPr txBox="1">
            <a:spLocks noChangeArrowheads="1"/>
          </p:cNvSpPr>
          <p:nvPr/>
        </p:nvSpPr>
        <p:spPr bwMode="auto">
          <a:xfrm>
            <a:off x="1981200" y="1295401"/>
            <a:ext cx="2209800" cy="3079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en-US" sz="1400">
                <a:solidFill>
                  <a:schemeClr val="bg1"/>
                </a:solidFill>
                <a:latin typeface="Comic Sans MS" panose="030F0702030302020204" pitchFamily="66" charset="0"/>
              </a:rPr>
              <a:t>TPW</a:t>
            </a:r>
            <a:r>
              <a:rPr lang="en-GB" altLang="en-US" sz="1400">
                <a:solidFill>
                  <a:schemeClr val="bg1"/>
                </a:solidFill>
                <a:latin typeface="Comic Sans MS" panose="030F0702030302020204" pitchFamily="66" charset="0"/>
              </a:rPr>
              <a:t> (neural network)</a:t>
            </a:r>
            <a:r>
              <a:rPr lang="hu-HU" altLang="en-US" sz="140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en-US" altLang="en-US" sz="14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3254" name="Picture 9" descr="img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1" y="1752601"/>
            <a:ext cx="28813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Text Box 16"/>
          <p:cNvSpPr txBox="1">
            <a:spLocks noChangeArrowheads="1"/>
          </p:cNvSpPr>
          <p:nvPr/>
        </p:nvSpPr>
        <p:spPr bwMode="auto">
          <a:xfrm>
            <a:off x="4876800" y="1295401"/>
            <a:ext cx="2209800" cy="3079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altLang="en-US" sz="1400">
                <a:solidFill>
                  <a:schemeClr val="bg1"/>
                </a:solidFill>
                <a:latin typeface="Comic Sans MS" panose="030F0702030302020204" pitchFamily="66" charset="0"/>
              </a:rPr>
              <a:t>TPW</a:t>
            </a:r>
            <a:r>
              <a:rPr lang="en-GB" altLang="en-US" sz="1400">
                <a:solidFill>
                  <a:schemeClr val="bg1"/>
                </a:solidFill>
                <a:latin typeface="Comic Sans MS" panose="030F0702030302020204" pitchFamily="66" charset="0"/>
              </a:rPr>
              <a:t> (phys. retrieval)</a:t>
            </a:r>
            <a:r>
              <a:rPr lang="hu-HU" altLang="en-US" sz="140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en-US" altLang="en-US" sz="140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3256" name="TextBox 11"/>
          <p:cNvSpPr txBox="1">
            <a:spLocks noChangeArrowheads="1"/>
          </p:cNvSpPr>
          <p:nvPr/>
        </p:nvSpPr>
        <p:spPr bwMode="auto">
          <a:xfrm>
            <a:off x="1524000" y="4800600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12 October 2010, 12:00 UTC</a:t>
            </a:r>
          </a:p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(Source: NWC SAF, SatRep Online)</a:t>
            </a:r>
          </a:p>
        </p:txBody>
      </p:sp>
      <p:sp>
        <p:nvSpPr>
          <p:cNvPr id="53257" name="Rectangle 8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TPW, LPW</a:t>
            </a:r>
          </a:p>
        </p:txBody>
      </p:sp>
      <p:sp>
        <p:nvSpPr>
          <p:cNvPr id="53258" name="TextBox 9"/>
          <p:cNvSpPr txBox="1">
            <a:spLocks noChangeArrowheads="1"/>
          </p:cNvSpPr>
          <p:nvPr/>
        </p:nvSpPr>
        <p:spPr bwMode="auto">
          <a:xfrm>
            <a:off x="8610601" y="2286000"/>
            <a:ext cx="5629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France</a:t>
            </a:r>
          </a:p>
        </p:txBody>
      </p:sp>
    </p:spTree>
    <p:extLst>
      <p:ext uri="{BB962C8B-B14F-4D97-AF65-F5344CB8AC3E}">
        <p14:creationId xmlns:p14="http://schemas.microsoft.com/office/powerpoint/2010/main" val="7638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#RGB products</a:t>
            </a:r>
            <a:endParaRPr lang="en-GB" dirty="0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4587541" y="1140321"/>
            <a:ext cx="1298575" cy="1189037"/>
            <a:chOff x="2579" y="853"/>
            <a:chExt cx="755" cy="749"/>
          </a:xfrm>
          <a:effectLst>
            <a:glow rad="457200">
              <a:srgbClr val="002569">
                <a:lumMod val="60000"/>
                <a:lumOff val="40000"/>
                <a:alpha val="25000"/>
              </a:srgbClr>
            </a:glow>
          </a:effectLst>
        </p:grpSpPr>
        <p:pic>
          <p:nvPicPr>
            <p:cNvPr id="8" name="Picture 4" descr="BAND0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650"/>
            <a:stretch>
              <a:fillRect/>
            </a:stretch>
          </p:blipFill>
          <p:spPr bwMode="auto">
            <a:xfrm>
              <a:off x="2579" y="853"/>
              <a:ext cx="755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 Box 5"/>
            <p:cNvSpPr txBox="1">
              <a:spLocks noChangeArrowheads="1"/>
            </p:cNvSpPr>
            <p:nvPr/>
          </p:nvSpPr>
          <p:spPr bwMode="auto">
            <a:xfrm>
              <a:off x="2608" y="138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3=VIS0.6</a:t>
              </a:r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5992478" y="1135559"/>
            <a:ext cx="1298575" cy="1193800"/>
            <a:chOff x="3365" y="854"/>
            <a:chExt cx="755" cy="752"/>
          </a:xfrm>
        </p:grpSpPr>
        <p:pic>
          <p:nvPicPr>
            <p:cNvPr id="11" name="Picture 7" descr="BAND0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3365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3411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FFFF"/>
                  </a:solidFill>
                  <a:latin typeface="Arial" panose="020B0604020202020204" pitchFamily="34" charset="0"/>
                </a:rPr>
                <a:t>4=VIS0.8</a:t>
              </a:r>
            </a:p>
          </p:txBody>
        </p:sp>
      </p:grp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6536991" y="2394446"/>
            <a:ext cx="1298575" cy="1193800"/>
            <a:chOff x="4151" y="854"/>
            <a:chExt cx="755" cy="752"/>
          </a:xfrm>
        </p:grpSpPr>
        <p:pic>
          <p:nvPicPr>
            <p:cNvPr id="14" name="Picture 10" descr="BAND0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96"/>
            <a:stretch>
              <a:fillRect/>
            </a:stretch>
          </p:blipFill>
          <p:spPr bwMode="auto">
            <a:xfrm>
              <a:off x="4151" y="854"/>
              <a:ext cx="755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4206" y="1389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b="0" dirty="0">
                  <a:solidFill>
                    <a:srgbClr val="FFFFFF"/>
                  </a:solidFill>
                  <a:latin typeface="Arial" panose="020B0604020202020204" pitchFamily="34" charset="0"/>
                </a:rPr>
                <a:t>7=NIR1.6</a:t>
              </a:r>
            </a:p>
          </p:txBody>
        </p:sp>
      </p:grp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4603416" y="3732709"/>
            <a:ext cx="1311275" cy="1225550"/>
            <a:chOff x="3357" y="2016"/>
            <a:chExt cx="763" cy="772"/>
          </a:xfrm>
        </p:grpSpPr>
        <p:pic>
          <p:nvPicPr>
            <p:cNvPr id="17" name="Picture 16" descr="BAND0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3357" y="2016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411" y="2614"/>
              <a:ext cx="527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 dirty="0">
                  <a:solidFill>
                    <a:srgbClr val="C00000"/>
                  </a:solidFill>
                  <a:latin typeface="Arial" panose="020B0604020202020204" pitchFamily="34" charset="0"/>
                </a:rPr>
                <a:t>10=WV6.2</a:t>
              </a:r>
            </a:p>
          </p:txBody>
        </p:sp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6084553" y="3732709"/>
            <a:ext cx="1312863" cy="1223962"/>
            <a:chOff x="4143" y="2016"/>
            <a:chExt cx="763" cy="771"/>
          </a:xfrm>
        </p:grpSpPr>
        <p:pic>
          <p:nvPicPr>
            <p:cNvPr id="20" name="Picture 19" descr="BAND0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4143" y="2016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4206" y="2614"/>
              <a:ext cx="52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11=WV7.3</a:t>
              </a: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7567278" y="3732709"/>
            <a:ext cx="1311275" cy="1220787"/>
            <a:chOff x="4930" y="2018"/>
            <a:chExt cx="762" cy="769"/>
          </a:xfrm>
        </p:grpSpPr>
        <p:pic>
          <p:nvPicPr>
            <p:cNvPr id="23" name="Picture 22" descr="BAND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255"/>
            <a:stretch>
              <a:fillRect/>
            </a:stretch>
          </p:blipFill>
          <p:spPr bwMode="auto">
            <a:xfrm>
              <a:off x="4930" y="2018"/>
              <a:ext cx="762" cy="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5012" y="2614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12=IR8.7</a:t>
              </a: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3104816" y="5172571"/>
            <a:ext cx="1295400" cy="1190625"/>
            <a:chOff x="2581" y="3180"/>
            <a:chExt cx="753" cy="750"/>
          </a:xfrm>
          <a:effectLst/>
        </p:grpSpPr>
        <p:pic>
          <p:nvPicPr>
            <p:cNvPr id="26" name="Picture 25" descr="BAND0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81" y="3180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 Box 26"/>
            <p:cNvSpPr txBox="1">
              <a:spLocks noChangeArrowheads="1"/>
            </p:cNvSpPr>
            <p:nvPr/>
          </p:nvSpPr>
          <p:spPr bwMode="auto">
            <a:xfrm>
              <a:off x="2675" y="3750"/>
              <a:ext cx="46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13=IR9.7</a:t>
              </a:r>
            </a:p>
          </p:txBody>
        </p:sp>
      </p:grp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4587541" y="5172571"/>
            <a:ext cx="1311275" cy="1192212"/>
            <a:chOff x="3357" y="3173"/>
            <a:chExt cx="763" cy="751"/>
          </a:xfrm>
          <a:effectLst>
            <a:glow rad="508000">
              <a:srgbClr val="002569">
                <a:lumMod val="60000"/>
                <a:lumOff val="40000"/>
                <a:alpha val="26000"/>
              </a:srgbClr>
            </a:glow>
          </a:effectLst>
        </p:grpSpPr>
        <p:pic>
          <p:nvPicPr>
            <p:cNvPr id="29" name="Picture 28" descr="BAND09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428"/>
            <a:stretch>
              <a:fillRect/>
            </a:stretch>
          </p:blipFill>
          <p:spPr bwMode="auto">
            <a:xfrm>
              <a:off x="3357" y="3173"/>
              <a:ext cx="763" cy="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Text Box 29"/>
            <p:cNvSpPr txBox="1">
              <a:spLocks noChangeArrowheads="1"/>
            </p:cNvSpPr>
            <p:nvPr/>
          </p:nvSpPr>
          <p:spPr bwMode="auto">
            <a:xfrm>
              <a:off x="3417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14=IR10.5</a:t>
              </a:r>
            </a:p>
          </p:txBody>
        </p: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6146466" y="5172571"/>
            <a:ext cx="1312863" cy="1190625"/>
            <a:chOff x="4143" y="3180"/>
            <a:chExt cx="763" cy="750"/>
          </a:xfrm>
        </p:grpSpPr>
        <p:pic>
          <p:nvPicPr>
            <p:cNvPr id="32" name="Picture 31" descr="BAND07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602"/>
            <a:stretch>
              <a:fillRect/>
            </a:stretch>
          </p:blipFill>
          <p:spPr bwMode="auto">
            <a:xfrm>
              <a:off x="4143" y="3180"/>
              <a:ext cx="76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4159" y="3750"/>
              <a:ext cx="51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15=IR12.3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7552991" y="5172571"/>
            <a:ext cx="1350963" cy="1196975"/>
            <a:chOff x="4906" y="3182"/>
            <a:chExt cx="786" cy="754"/>
          </a:xfrm>
        </p:grpSpPr>
        <p:pic>
          <p:nvPicPr>
            <p:cNvPr id="35" name="Picture 34" descr="BAND11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795" b="2081"/>
            <a:stretch>
              <a:fillRect/>
            </a:stretch>
          </p:blipFill>
          <p:spPr bwMode="auto">
            <a:xfrm>
              <a:off x="4929" y="3182"/>
              <a:ext cx="763" cy="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" name="Text Box 35"/>
            <p:cNvSpPr txBox="1">
              <a:spLocks noChangeArrowheads="1"/>
            </p:cNvSpPr>
            <p:nvPr/>
          </p:nvSpPr>
          <p:spPr bwMode="auto">
            <a:xfrm>
              <a:off x="4906" y="3750"/>
              <a:ext cx="5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C00000"/>
                  </a:solidFill>
                  <a:latin typeface="Arial" panose="020B0604020202020204" pitchFamily="34" charset="0"/>
                </a:rPr>
                <a:t>16=IR13.3</a:t>
              </a:r>
            </a:p>
          </p:txBody>
        </p:sp>
      </p:grpSp>
      <p:grpSp>
        <p:nvGrpSpPr>
          <p:cNvPr id="37" name="Group 36"/>
          <p:cNvGrpSpPr>
            <a:grpSpLocks/>
          </p:cNvGrpSpPr>
          <p:nvPr/>
        </p:nvGrpSpPr>
        <p:grpSpPr bwMode="auto">
          <a:xfrm>
            <a:off x="1779253" y="1140321"/>
            <a:ext cx="1300163" cy="1189037"/>
            <a:chOff x="839" y="845"/>
            <a:chExt cx="756" cy="749"/>
          </a:xfrm>
        </p:grpSpPr>
        <p:pic>
          <p:nvPicPr>
            <p:cNvPr id="38" name="Picture 37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" name="Text Box 38"/>
            <p:cNvSpPr txBox="1">
              <a:spLocks noChangeArrowheads="1"/>
            </p:cNvSpPr>
            <p:nvPr/>
          </p:nvSpPr>
          <p:spPr bwMode="auto">
            <a:xfrm>
              <a:off x="858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1=VIS0.4</a:t>
              </a:r>
            </a:p>
          </p:txBody>
        </p:sp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3184191" y="1140321"/>
            <a:ext cx="1300163" cy="1189037"/>
            <a:chOff x="1701" y="845"/>
            <a:chExt cx="756" cy="749"/>
          </a:xfrm>
        </p:grpSpPr>
        <p:pic>
          <p:nvPicPr>
            <p:cNvPr id="41" name="Picture 40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" y="845"/>
              <a:ext cx="75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Text Box 41"/>
            <p:cNvSpPr txBox="1">
              <a:spLocks noChangeArrowheads="1"/>
            </p:cNvSpPr>
            <p:nvPr/>
          </p:nvSpPr>
          <p:spPr bwMode="auto">
            <a:xfrm>
              <a:off x="1720" y="1389"/>
              <a:ext cx="47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2=VIS0.5</a:t>
              </a:r>
            </a:p>
          </p:txBody>
        </p:sp>
      </p:grpSp>
      <p:grpSp>
        <p:nvGrpSpPr>
          <p:cNvPr id="43" name="Group 42"/>
          <p:cNvGrpSpPr>
            <a:grpSpLocks/>
          </p:cNvGrpSpPr>
          <p:nvPr/>
        </p:nvGrpSpPr>
        <p:grpSpPr bwMode="auto">
          <a:xfrm>
            <a:off x="7395828" y="1140321"/>
            <a:ext cx="1236443" cy="1189037"/>
            <a:chOff x="3787" y="1570"/>
            <a:chExt cx="756" cy="749"/>
          </a:xfrm>
        </p:grpSpPr>
        <p:pic>
          <p:nvPicPr>
            <p:cNvPr id="44" name="Picture 43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7" y="1570"/>
              <a:ext cx="756" cy="74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Text Box 44"/>
            <p:cNvSpPr txBox="1">
              <a:spLocks noChangeArrowheads="1"/>
            </p:cNvSpPr>
            <p:nvPr/>
          </p:nvSpPr>
          <p:spPr bwMode="auto">
            <a:xfrm>
              <a:off x="3849" y="2115"/>
              <a:ext cx="483" cy="1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5=NIR0.9</a:t>
              </a:r>
            </a:p>
          </p:txBody>
        </p:sp>
      </p:grp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8731578" y="1140321"/>
            <a:ext cx="1326488" cy="1189037"/>
            <a:chOff x="4583" y="1616"/>
            <a:chExt cx="777" cy="749"/>
          </a:xfrm>
        </p:grpSpPr>
        <p:pic>
          <p:nvPicPr>
            <p:cNvPr id="47" name="Picture 46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3" y="1616"/>
              <a:ext cx="777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Text Box 47"/>
            <p:cNvSpPr txBox="1">
              <a:spLocks noChangeArrowheads="1"/>
            </p:cNvSpPr>
            <p:nvPr/>
          </p:nvSpPr>
          <p:spPr bwMode="auto">
            <a:xfrm>
              <a:off x="4666" y="2161"/>
              <a:ext cx="48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 altLang="en-US" sz="1200">
                  <a:solidFill>
                    <a:srgbClr val="FF0000"/>
                  </a:solidFill>
                  <a:latin typeface="Arial" panose="020B0604020202020204" pitchFamily="34" charset="0"/>
                </a:rPr>
                <a:t>6=NIR1.3</a:t>
              </a:r>
            </a:p>
          </p:txBody>
        </p:sp>
      </p:grpSp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7941928" y="2399208"/>
            <a:ext cx="1300163" cy="1419224"/>
            <a:chOff x="4604" y="1616"/>
            <a:chExt cx="756" cy="894"/>
          </a:xfrm>
          <a:effectLst>
            <a:glow rad="457200">
              <a:srgbClr val="002569">
                <a:lumMod val="60000"/>
                <a:lumOff val="40000"/>
                <a:alpha val="25000"/>
              </a:srgbClr>
            </a:glow>
          </a:effectLst>
        </p:grpSpPr>
        <p:pic>
          <p:nvPicPr>
            <p:cNvPr id="50" name="Picture 49" descr="MSG_VIS0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1616"/>
              <a:ext cx="756" cy="74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Text Box 50"/>
            <p:cNvSpPr txBox="1">
              <a:spLocks noChangeArrowheads="1"/>
            </p:cNvSpPr>
            <p:nvPr/>
          </p:nvSpPr>
          <p:spPr bwMode="auto">
            <a:xfrm>
              <a:off x="4666" y="2161"/>
              <a:ext cx="536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8=NIR2.25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7362491" y="1164134"/>
            <a:ext cx="1269781" cy="1185862"/>
          </a:xfrm>
          <a:prstGeom prst="rect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873091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1782428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187366" y="1164134"/>
            <a:ext cx="1327150" cy="1184275"/>
          </a:xfrm>
          <a:prstGeom prst="rect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56" name="Rectangle 52"/>
          <p:cNvSpPr>
            <a:spLocks noChangeArrowheads="1"/>
          </p:cNvSpPr>
          <p:nvPr/>
        </p:nvSpPr>
        <p:spPr bwMode="auto">
          <a:xfrm>
            <a:off x="7938753" y="2389684"/>
            <a:ext cx="1327150" cy="1184275"/>
          </a:xfrm>
          <a:prstGeom prst="rect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cxnSp>
        <p:nvCxnSpPr>
          <p:cNvPr id="57" name="Straight Connector 57"/>
          <p:cNvCxnSpPr>
            <a:cxnSpLocks noChangeShapeType="1"/>
          </p:cNvCxnSpPr>
          <p:nvPr/>
        </p:nvCxnSpPr>
        <p:spPr bwMode="auto">
          <a:xfrm flipV="1">
            <a:off x="1350628" y="3623171"/>
            <a:ext cx="9906000" cy="9525"/>
          </a:xfrm>
          <a:prstGeom prst="line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8" name="Group 12"/>
          <p:cNvGrpSpPr>
            <a:grpSpLocks/>
          </p:cNvGrpSpPr>
          <p:nvPr/>
        </p:nvGrpSpPr>
        <p:grpSpPr bwMode="auto">
          <a:xfrm>
            <a:off x="3094542" y="3786683"/>
            <a:ext cx="1295400" cy="1211263"/>
            <a:chOff x="2562" y="2024"/>
            <a:chExt cx="753" cy="763"/>
          </a:xfrm>
          <a:effectLst>
            <a:glow rad="457200">
              <a:srgbClr val="002569">
                <a:lumMod val="60000"/>
                <a:lumOff val="40000"/>
                <a:alpha val="25000"/>
              </a:srgbClr>
            </a:glow>
          </a:effectLst>
        </p:grpSpPr>
        <p:pic>
          <p:nvPicPr>
            <p:cNvPr id="59" name="Picture 13" descr="BAND0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0" r="2080" b="2600"/>
            <a:stretch>
              <a:fillRect/>
            </a:stretch>
          </p:blipFill>
          <p:spPr bwMode="auto">
            <a:xfrm>
              <a:off x="2562" y="2024"/>
              <a:ext cx="753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Text Box 14"/>
            <p:cNvSpPr txBox="1">
              <a:spLocks noChangeArrowheads="1"/>
            </p:cNvSpPr>
            <p:nvPr/>
          </p:nvSpPr>
          <p:spPr bwMode="auto">
            <a:xfrm>
              <a:off x="2656" y="2614"/>
              <a:ext cx="419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2400">
                  <a:solidFill>
                    <a:schemeClr val="tx2"/>
                  </a:solidFill>
                  <a:latin typeface="Tahoma" panose="020B0604030504040204" pitchFamily="34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20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</a:rPr>
                <a:t>9=IR3.8</a:t>
              </a:r>
            </a:p>
          </p:txBody>
        </p:sp>
      </p:grpSp>
      <p:sp>
        <p:nvSpPr>
          <p:cNvPr id="61" name="Rectangle 52"/>
          <p:cNvSpPr>
            <a:spLocks noChangeArrowheads="1"/>
          </p:cNvSpPr>
          <p:nvPr/>
        </p:nvSpPr>
        <p:spPr bwMode="auto">
          <a:xfrm>
            <a:off x="3084886" y="3766045"/>
            <a:ext cx="1327150" cy="1184275"/>
          </a:xfrm>
          <a:prstGeom prst="rect">
            <a:avLst/>
          </a:prstGeom>
          <a:noFill/>
          <a:ln w="38100" algn="ctr">
            <a:solidFill>
              <a:srgbClr val="001E59">
                <a:lumMod val="50000"/>
                <a:lumOff val="50000"/>
              </a:srgbClr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</p:txBody>
      </p:sp>
      <p:sp>
        <p:nvSpPr>
          <p:cNvPr id="62" name="TextBox 58"/>
          <p:cNvSpPr txBox="1">
            <a:spLocks noChangeArrowheads="1"/>
          </p:cNvSpPr>
          <p:nvPr/>
        </p:nvSpPr>
        <p:spPr bwMode="auto">
          <a:xfrm>
            <a:off x="855423" y="2817088"/>
            <a:ext cx="2129109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Solar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(1.0/0.5) km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Thermal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1E59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anose="020B0604030504040204" pitchFamily="34" charset="0"/>
              </a:rPr>
              <a:t>3.0 (2.0/1.0) km</a:t>
            </a:r>
            <a:endParaRPr kumimoji="0" lang="en-GB" altLang="en-US" sz="2000" b="0" i="0" u="none" strike="noStrike" kern="0" cap="none" spc="0" normalizeH="0" baseline="0" noProof="0" dirty="0">
              <a:ln>
                <a:noFill/>
              </a:ln>
              <a:solidFill>
                <a:srgbClr val="001E59">
                  <a:lumMod val="50000"/>
                  <a:lumOff val="50000"/>
                </a:srgbClr>
              </a:solidFill>
              <a:effectLst/>
              <a:uLnTx/>
              <a:uFillTx/>
              <a:latin typeface="Tahoma" panose="020B060403050404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307" y="1153368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087" y="240238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469" y="114103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816" y="114529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091" y="114984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95" y="1149842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296" y="2379783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047" y="5223597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034" y="5237019"/>
            <a:ext cx="854689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69" y="380746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997" y="3830213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219" y="524559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765" y="5246940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970" y="380746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9177" y="1165556"/>
            <a:ext cx="792000" cy="792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15" y="4044180"/>
            <a:ext cx="633455" cy="633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657" y="3779335"/>
            <a:ext cx="563093" cy="6196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1325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 descr="img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43068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TextBox 9"/>
          <p:cNvSpPr txBox="1">
            <a:spLocks noChangeArrowheads="1"/>
          </p:cNvSpPr>
          <p:nvPr/>
        </p:nvSpPr>
        <p:spPr bwMode="auto">
          <a:xfrm>
            <a:off x="1981200" y="762000"/>
            <a:ext cx="4038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>
                <a:solidFill>
                  <a:schemeClr val="bg1"/>
                </a:solidFill>
                <a:latin typeface="Calibri" panose="020F0502020204030204" pitchFamily="34" charset="0"/>
              </a:rPr>
              <a:t>Blended Total Precipitable Water  Percent of Normal 03-08 UTC 22 Feb 2012</a:t>
            </a:r>
          </a:p>
          <a:p>
            <a:pPr algn="ctr" eaLnBrk="1" hangingPunct="1"/>
            <a:r>
              <a:rPr lang="en-US" altLang="en-US" sz="1400">
                <a:solidFill>
                  <a:schemeClr val="bg1"/>
                </a:solidFill>
                <a:latin typeface="Calibri" panose="020F0502020204030204" pitchFamily="34" charset="0"/>
              </a:rPr>
              <a:t>(microwave product)</a:t>
            </a:r>
          </a:p>
        </p:txBody>
      </p:sp>
      <p:sp>
        <p:nvSpPr>
          <p:cNvPr id="57348" name="TextBox 9"/>
          <p:cNvSpPr txBox="1">
            <a:spLocks noChangeArrowheads="1"/>
          </p:cNvSpPr>
          <p:nvPr/>
        </p:nvSpPr>
        <p:spPr bwMode="auto">
          <a:xfrm>
            <a:off x="6400800" y="990601"/>
            <a:ext cx="4038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>
                <a:solidFill>
                  <a:schemeClr val="bg1"/>
                </a:solidFill>
                <a:latin typeface="Calibri" panose="020F0502020204030204" pitchFamily="34" charset="0"/>
              </a:rPr>
              <a:t>Dust RGB Product</a:t>
            </a:r>
          </a:p>
          <a:p>
            <a:pPr algn="ctr" eaLnBrk="1" hangingPunct="1"/>
            <a:r>
              <a:rPr lang="en-US" altLang="en-US" sz="1400">
                <a:solidFill>
                  <a:schemeClr val="bg1"/>
                </a:solidFill>
                <a:latin typeface="Calibri" panose="020F0502020204030204" pitchFamily="34" charset="0"/>
              </a:rPr>
              <a:t>MSG (Meteosat-9) 22 Feb 2012, 06 UTC</a:t>
            </a:r>
          </a:p>
        </p:txBody>
      </p:sp>
      <p:pic>
        <p:nvPicPr>
          <p:cNvPr id="57349" name="Picture 3" descr="img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43068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7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TPW, LPW</a:t>
            </a:r>
          </a:p>
        </p:txBody>
      </p:sp>
      <p:sp>
        <p:nvSpPr>
          <p:cNvPr id="57351" name="TextBox 11"/>
          <p:cNvSpPr txBox="1">
            <a:spLocks noChangeArrowheads="1"/>
          </p:cNvSpPr>
          <p:nvPr/>
        </p:nvSpPr>
        <p:spPr bwMode="auto">
          <a:xfrm>
            <a:off x="2514600" y="5334000"/>
            <a:ext cx="25146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Source: S. Kusselson</a:t>
            </a:r>
          </a:p>
        </p:txBody>
      </p:sp>
      <p:sp>
        <p:nvSpPr>
          <p:cNvPr id="57352" name="TextBox 7"/>
          <p:cNvSpPr txBox="1">
            <a:spLocks noChangeArrowheads="1"/>
          </p:cNvSpPr>
          <p:nvPr/>
        </p:nvSpPr>
        <p:spPr bwMode="auto">
          <a:xfrm>
            <a:off x="7772401" y="4343400"/>
            <a:ext cx="87075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South Africa</a:t>
            </a:r>
          </a:p>
        </p:txBody>
      </p:sp>
    </p:spTree>
    <p:extLst>
      <p:ext uri="{BB962C8B-B14F-4D97-AF65-F5344CB8AC3E}">
        <p14:creationId xmlns:p14="http://schemas.microsoft.com/office/powerpoint/2010/main" val="95046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4"/>
          <p:cNvSpPr txBox="1">
            <a:spLocks noChangeArrowheads="1"/>
          </p:cNvSpPr>
          <p:nvPr/>
        </p:nvSpPr>
        <p:spPr bwMode="auto">
          <a:xfrm>
            <a:off x="1524000" y="5791200"/>
            <a:ext cx="9144000" cy="24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28" tIns="50914" rIns="101828" bIns="50914">
            <a:spAutoFit/>
          </a:bodyPr>
          <a:lstStyle>
            <a:lvl1pPr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  <a:cs typeface="Arial" panose="020B0604020202020204" pitchFamily="34" charset="0"/>
              </a:rPr>
              <a:t>24 July 2007, 16:00 UTC</a:t>
            </a:r>
          </a:p>
        </p:txBody>
      </p:sp>
      <p:sp>
        <p:nvSpPr>
          <p:cNvPr id="58371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Fires</a:t>
            </a: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2895600" y="762000"/>
            <a:ext cx="71628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FIR Product (MPEF)                            RGB IR3.9, VIS0.6, HRV</a:t>
            </a:r>
          </a:p>
        </p:txBody>
      </p:sp>
      <p:pic>
        <p:nvPicPr>
          <p:cNvPr id="58373" name="Picture 5" descr="2007_07_24_1600_m9_rgb_04-01-12_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0"/>
          <a:stretch>
            <a:fillRect/>
          </a:stretch>
        </p:blipFill>
        <p:spPr bwMode="auto">
          <a:xfrm>
            <a:off x="5715001" y="1219200"/>
            <a:ext cx="4645025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Oval 8"/>
          <p:cNvSpPr>
            <a:spLocks noChangeArrowheads="1"/>
          </p:cNvSpPr>
          <p:nvPr/>
        </p:nvSpPr>
        <p:spPr bwMode="auto">
          <a:xfrm>
            <a:off x="6705601" y="4572000"/>
            <a:ext cx="288925" cy="215900"/>
          </a:xfrm>
          <a:prstGeom prst="ellips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chemeClr val="bg1"/>
              </a:solidFill>
            </a:endParaRP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7010400" y="4495800"/>
            <a:ext cx="253947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chemeClr val="bg1"/>
                </a:solidFill>
              </a:rPr>
              <a:t>= not detected fires</a:t>
            </a:r>
          </a:p>
        </p:txBody>
      </p:sp>
      <p:pic>
        <p:nvPicPr>
          <p:cNvPr id="58376" name="Picture 8" descr="MPEF_FIRE_IMG_070724160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3600450" cy="383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TextBox 8"/>
          <p:cNvSpPr txBox="1">
            <a:spLocks noChangeArrowheads="1"/>
          </p:cNvSpPr>
          <p:nvPr/>
        </p:nvSpPr>
        <p:spPr bwMode="auto">
          <a:xfrm>
            <a:off x="7086600" y="5105400"/>
            <a:ext cx="1268296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Source: J. Schipper</a:t>
            </a:r>
          </a:p>
        </p:txBody>
      </p:sp>
      <p:sp>
        <p:nvSpPr>
          <p:cNvPr id="58378" name="TextBox 9"/>
          <p:cNvSpPr txBox="1">
            <a:spLocks noChangeArrowheads="1"/>
          </p:cNvSpPr>
          <p:nvPr/>
        </p:nvSpPr>
        <p:spPr bwMode="auto">
          <a:xfrm>
            <a:off x="2971800" y="2743200"/>
            <a:ext cx="415498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Italy</a:t>
            </a:r>
          </a:p>
        </p:txBody>
      </p:sp>
    </p:spTree>
    <p:extLst>
      <p:ext uri="{BB962C8B-B14F-4D97-AF65-F5344CB8AC3E}">
        <p14:creationId xmlns:p14="http://schemas.microsoft.com/office/powerpoint/2010/main" val="3871601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8" descr="FRAME_FOYER_MSG-RGB-natural_110104083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066800"/>
            <a:ext cx="431958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9" descr="FRAME_OIS_FIRE-centralAfrica_110104083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431958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1524000" y="5791200"/>
            <a:ext cx="9144000" cy="24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1828" tIns="50914" rIns="101828" bIns="50914">
            <a:spAutoFit/>
          </a:bodyPr>
          <a:lstStyle>
            <a:lvl1pPr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8493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8493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  <a:cs typeface="Arial" panose="020B0604020202020204" pitchFamily="34" charset="0"/>
              </a:rPr>
              <a:t>MSG-2, 4 Jan 2011, 08:30 UTC</a:t>
            </a:r>
          </a:p>
        </p:txBody>
      </p:sp>
      <p:sp>
        <p:nvSpPr>
          <p:cNvPr id="59397" name="Rectangle 6"/>
          <p:cNvSpPr>
            <a:spLocks noChangeArrowheads="1"/>
          </p:cNvSpPr>
          <p:nvPr/>
        </p:nvSpPr>
        <p:spPr bwMode="auto">
          <a:xfrm>
            <a:off x="1524000" y="6248400"/>
            <a:ext cx="9144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The sun glint problem ...</a:t>
            </a:r>
          </a:p>
        </p:txBody>
      </p:sp>
      <p:sp>
        <p:nvSpPr>
          <p:cNvPr id="59398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Fires</a:t>
            </a:r>
          </a:p>
        </p:txBody>
      </p:sp>
      <p:sp>
        <p:nvSpPr>
          <p:cNvPr id="59399" name="Text Box 4"/>
          <p:cNvSpPr txBox="1">
            <a:spLocks noChangeArrowheads="1"/>
          </p:cNvSpPr>
          <p:nvPr/>
        </p:nvSpPr>
        <p:spPr bwMode="auto">
          <a:xfrm>
            <a:off x="2895600" y="685800"/>
            <a:ext cx="71628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FIR Product (MPEF)                                     Natural Colour RGB</a:t>
            </a:r>
          </a:p>
        </p:txBody>
      </p:sp>
      <p:sp>
        <p:nvSpPr>
          <p:cNvPr id="59400" name="TextBox 7"/>
          <p:cNvSpPr txBox="1">
            <a:spLocks noChangeArrowheads="1"/>
          </p:cNvSpPr>
          <p:nvPr/>
        </p:nvSpPr>
        <p:spPr bwMode="auto">
          <a:xfrm>
            <a:off x="1905001" y="2819400"/>
            <a:ext cx="53091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D.R.C.</a:t>
            </a:r>
          </a:p>
        </p:txBody>
      </p:sp>
    </p:spTree>
    <p:extLst>
      <p:ext uri="{BB962C8B-B14F-4D97-AF65-F5344CB8AC3E}">
        <p14:creationId xmlns:p14="http://schemas.microsoft.com/office/powerpoint/2010/main" val="24950276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3" descr="img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39864"/>
            <a:ext cx="4319588" cy="366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4" descr="img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439864"/>
            <a:ext cx="4319588" cy="370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TextBox 5"/>
          <p:cNvSpPr txBox="1">
            <a:spLocks noChangeArrowheads="1"/>
          </p:cNvSpPr>
          <p:nvPr/>
        </p:nvSpPr>
        <p:spPr bwMode="auto">
          <a:xfrm>
            <a:off x="1524000" y="5486400"/>
            <a:ext cx="914400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7 February 2005</a:t>
            </a: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Snow</a:t>
            </a:r>
          </a:p>
        </p:txBody>
      </p:sp>
      <p:sp>
        <p:nvSpPr>
          <p:cNvPr id="60422" name="TextBox 7"/>
          <p:cNvSpPr txBox="1">
            <a:spLocks noChangeArrowheads="1"/>
          </p:cNvSpPr>
          <p:nvPr/>
        </p:nvSpPr>
        <p:spPr bwMode="auto">
          <a:xfrm>
            <a:off x="1752600" y="990600"/>
            <a:ext cx="4416594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        MSG daily snow map                                RGB NIR1.6, HRV, HRV 8:45 UTC</a:t>
            </a:r>
          </a:p>
        </p:txBody>
      </p:sp>
      <p:sp>
        <p:nvSpPr>
          <p:cNvPr id="60423" name="TextBox 8"/>
          <p:cNvSpPr txBox="1">
            <a:spLocks noChangeArrowheads="1"/>
          </p:cNvSpPr>
          <p:nvPr/>
        </p:nvSpPr>
        <p:spPr bwMode="auto">
          <a:xfrm>
            <a:off x="2590801" y="5181600"/>
            <a:ext cx="98616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Source: NOAA</a:t>
            </a:r>
          </a:p>
        </p:txBody>
      </p:sp>
      <p:sp>
        <p:nvSpPr>
          <p:cNvPr id="60424" name="TextBox 7"/>
          <p:cNvSpPr txBox="1">
            <a:spLocks noChangeArrowheads="1"/>
          </p:cNvSpPr>
          <p:nvPr/>
        </p:nvSpPr>
        <p:spPr bwMode="auto">
          <a:xfrm>
            <a:off x="2743201" y="2057400"/>
            <a:ext cx="68480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chemeClr val="bg1"/>
                </a:solidFill>
              </a:rPr>
              <a:t>Germany</a:t>
            </a:r>
          </a:p>
        </p:txBody>
      </p:sp>
    </p:spTree>
    <p:extLst>
      <p:ext uri="{BB962C8B-B14F-4D97-AF65-F5344CB8AC3E}">
        <p14:creationId xmlns:p14="http://schemas.microsoft.com/office/powerpoint/2010/main" val="415630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19200"/>
            <a:ext cx="43195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4"/>
          <p:cNvSpPr>
            <a:spLocks noChangeArrowheads="1"/>
          </p:cNvSpPr>
          <p:nvPr/>
        </p:nvSpPr>
        <p:spPr bwMode="auto">
          <a:xfrm>
            <a:off x="1524000" y="5257800"/>
            <a:ext cx="2590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17 Jan 2005</a:t>
            </a:r>
          </a:p>
          <a:p>
            <a:pPr algn="ctr" eaLnBrk="1" hangingPunct="1"/>
            <a:r>
              <a:rPr lang="en-GB" altLang="en-US">
                <a:solidFill>
                  <a:schemeClr val="bg1"/>
                </a:solidFill>
              </a:rPr>
              <a:t>12:00 UTC</a:t>
            </a:r>
          </a:p>
        </p:txBody>
      </p:sp>
      <p:sp>
        <p:nvSpPr>
          <p:cNvPr id="61444" name="TextBox 6"/>
          <p:cNvSpPr txBox="1">
            <a:spLocks noChangeArrowheads="1"/>
          </p:cNvSpPr>
          <p:nvPr/>
        </p:nvSpPr>
        <p:spPr bwMode="auto">
          <a:xfrm>
            <a:off x="8534401" y="5791201"/>
            <a:ext cx="87716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OSI SAF</a:t>
            </a:r>
          </a:p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Atlantic</a:t>
            </a:r>
          </a:p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SST Product</a:t>
            </a:r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1524000" y="76200"/>
            <a:ext cx="9144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chemeClr val="bg1"/>
                </a:solidFill>
              </a:rPr>
              <a:t>Sea Surface Temperature (SST)</a:t>
            </a:r>
          </a:p>
        </p:txBody>
      </p:sp>
      <p:sp>
        <p:nvSpPr>
          <p:cNvPr id="61446" name="TextBox 9"/>
          <p:cNvSpPr txBox="1">
            <a:spLocks noChangeArrowheads="1"/>
          </p:cNvSpPr>
          <p:nvPr/>
        </p:nvSpPr>
        <p:spPr bwMode="auto">
          <a:xfrm>
            <a:off x="2590801" y="838200"/>
            <a:ext cx="398698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bg1"/>
                </a:solidFill>
              </a:rPr>
              <a:t>MPEF internal SST Product                           RGB VIS0.8, IR10.8, IR12.0</a:t>
            </a:r>
          </a:p>
        </p:txBody>
      </p:sp>
      <p:pic>
        <p:nvPicPr>
          <p:cNvPr id="61447" name="Picture 10" descr="img4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9" b="22678"/>
          <a:stretch>
            <a:fillRect/>
          </a:stretch>
        </p:blipFill>
        <p:spPr bwMode="auto">
          <a:xfrm>
            <a:off x="6248400" y="1219200"/>
            <a:ext cx="43195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8" name="Picture 11" descr="img3.pn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85" y="4130298"/>
            <a:ext cx="3405188" cy="253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9" name="TextBox 8"/>
          <p:cNvSpPr txBox="1">
            <a:spLocks noChangeArrowheads="1"/>
          </p:cNvSpPr>
          <p:nvPr/>
        </p:nvSpPr>
        <p:spPr bwMode="auto">
          <a:xfrm>
            <a:off x="4191001" y="1981200"/>
            <a:ext cx="87075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chemeClr val="bg1"/>
                </a:solidFill>
              </a:rPr>
              <a:t>South Africa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8896028" y="1863081"/>
            <a:ext cx="87075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chemeClr val="bg1"/>
                </a:solidFill>
              </a:rPr>
              <a:t>South Africa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6981987" y="5026968"/>
            <a:ext cx="870751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chemeClr val="bg1"/>
                </a:solidFill>
              </a:rPr>
              <a:t>South Africa</a:t>
            </a:r>
          </a:p>
        </p:txBody>
      </p:sp>
    </p:spTree>
    <p:extLst>
      <p:ext uri="{BB962C8B-B14F-4D97-AF65-F5344CB8AC3E}">
        <p14:creationId xmlns:p14="http://schemas.microsoft.com/office/powerpoint/2010/main" val="114091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Put things in motion!</a:t>
            </a:r>
            <a:endParaRPr lang="en-GB" dirty="0"/>
          </a:p>
        </p:txBody>
      </p:sp>
      <p:pic>
        <p:nvPicPr>
          <p:cNvPr id="4" name="HRVcloudsRGB_2022-06-01_08_00-2022-08-25_08_00__8fp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8326" y="887979"/>
            <a:ext cx="11079163" cy="5262563"/>
          </a:xfrm>
        </p:spPr>
      </p:pic>
      <p:sp>
        <p:nvSpPr>
          <p:cNvPr id="5" name="Rectangle 4"/>
          <p:cNvSpPr/>
          <p:nvPr/>
        </p:nvSpPr>
        <p:spPr>
          <a:xfrm>
            <a:off x="735620" y="957842"/>
            <a:ext cx="3956532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HRV Clouds RGB _2022-06-01_08_00-2022-08-25_08_00</a:t>
            </a:r>
            <a:r>
              <a:rPr lang="en-GB" dirty="0"/>
              <a:t>__</a:t>
            </a:r>
            <a:r>
              <a:rPr lang="en-GB" dirty="0" smtClean="0"/>
              <a:t>8fps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7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/>
        <p:txBody>
          <a:bodyPr anchor="ctr"/>
          <a:lstStyle/>
          <a:p>
            <a:pPr marL="0" indent="0">
              <a:buNone/>
            </a:pPr>
            <a:r>
              <a:rPr lang="en-GB" sz="2800" dirty="0" smtClean="0"/>
              <a:t>Thank you!</a:t>
            </a:r>
          </a:p>
          <a:p>
            <a:pPr marL="0" indent="0">
              <a:buNone/>
            </a:pPr>
            <a:r>
              <a:rPr lang="en-GB" sz="2000" dirty="0" smtClean="0">
                <a:latin typeface="Roboto Light" panose="02000000000000000000" pitchFamily="2" charset="0"/>
                <a:ea typeface="Roboto Light" panose="02000000000000000000" pitchFamily="2" charset="0"/>
              </a:rPr>
              <a:t>Questions are welcome.</a:t>
            </a:r>
          </a:p>
        </p:txBody>
      </p:sp>
      <p:sp>
        <p:nvSpPr>
          <p:cNvPr id="4" name="Rectangle 3"/>
          <p:cNvSpPr/>
          <p:nvPr/>
        </p:nvSpPr>
        <p:spPr>
          <a:xfrm>
            <a:off x="3298762" y="3347392"/>
            <a:ext cx="15536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AE" sz="4000" dirty="0">
                <a:solidFill>
                  <a:schemeClr val="tx1"/>
                </a:solidFill>
              </a:rPr>
              <a:t>شكرًا لك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492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0527" y="1838669"/>
            <a:ext cx="3895083" cy="407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0"/>
          </a:effectLst>
        </p:spPr>
      </p:pic>
      <p:pic>
        <p:nvPicPr>
          <p:cNvPr id="4098" name="Picture 2" descr="File:The three primary colors of RGB Color Model (Red, Green, Blue).png -  Wikimedia Comm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660" y="2123486"/>
            <a:ext cx="3096558" cy="309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products – generic example</a:t>
            </a:r>
            <a:endParaRPr lang="en-GB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23413" y="2429190"/>
            <a:ext cx="4572000" cy="3671887"/>
          </a:xfrm>
          <a:prstGeom prst="rect">
            <a:avLst/>
          </a:prstGeom>
        </p:spPr>
        <p:txBody>
          <a:bodyPr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4431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hr-HR" sz="2800" b="0" kern="0" dirty="0" smtClean="0">
                <a:solidFill>
                  <a:srgbClr val="FF0000"/>
                </a:solidFill>
              </a:rPr>
              <a:t>          </a:t>
            </a:r>
            <a:r>
              <a:rPr lang="en-GB" sz="2800" b="0" kern="0" dirty="0" smtClean="0">
                <a:solidFill>
                  <a:srgbClr val="FF0000"/>
                </a:solidFill>
              </a:rPr>
              <a:t>Red</a:t>
            </a:r>
            <a:r>
              <a:rPr lang="hr-HR" sz="2800" b="0" kern="0" dirty="0" smtClean="0"/>
              <a:t>: </a:t>
            </a:r>
            <a:r>
              <a:rPr lang="en-GB" sz="2800" b="0" kern="0" dirty="0" smtClean="0"/>
              <a:t>…</a:t>
            </a:r>
            <a:endParaRPr lang="hr-HR" sz="2800" b="0" kern="0" dirty="0" smtClean="0"/>
          </a:p>
          <a:p>
            <a:pPr>
              <a:buFont typeface="Wingdings" pitchFamily="2" charset="2"/>
              <a:buNone/>
            </a:pPr>
            <a:r>
              <a:rPr lang="hr-HR" sz="2800" b="0" kern="0" dirty="0" smtClean="0"/>
              <a:t>          </a:t>
            </a:r>
            <a:r>
              <a:rPr lang="en-GB" sz="2800" b="0" kern="0" dirty="0" smtClean="0">
                <a:solidFill>
                  <a:srgbClr val="92D050"/>
                </a:solidFill>
              </a:rPr>
              <a:t>Green</a:t>
            </a:r>
            <a:r>
              <a:rPr lang="hr-HR" sz="2800" b="0" kern="0" dirty="0" smtClean="0"/>
              <a:t>: </a:t>
            </a:r>
            <a:r>
              <a:rPr lang="en-GB" sz="2800" b="0" kern="0" dirty="0" smtClean="0"/>
              <a:t>…</a:t>
            </a:r>
            <a:endParaRPr lang="hr-HR" sz="2800" b="0" kern="0" dirty="0" smtClean="0"/>
          </a:p>
          <a:p>
            <a:pPr>
              <a:buFont typeface="Wingdings" pitchFamily="2" charset="2"/>
              <a:buNone/>
            </a:pPr>
            <a:r>
              <a:rPr lang="hr-HR" sz="2800" b="0" kern="0" dirty="0" smtClean="0">
                <a:solidFill>
                  <a:srgbClr val="3366FF"/>
                </a:solidFill>
              </a:rPr>
              <a:t>         </a:t>
            </a:r>
            <a:r>
              <a:rPr lang="en-GB" sz="2800" b="0" kern="0" dirty="0">
                <a:solidFill>
                  <a:srgbClr val="3366FF"/>
                </a:solidFill>
              </a:rPr>
              <a:t> </a:t>
            </a:r>
            <a:r>
              <a:rPr lang="en-GB" sz="2800" b="0" kern="0" dirty="0" smtClean="0">
                <a:solidFill>
                  <a:srgbClr val="3366FF"/>
                </a:solidFill>
              </a:rPr>
              <a:t>Blue</a:t>
            </a:r>
            <a:r>
              <a:rPr lang="hr-HR" sz="2800" b="0" kern="0" dirty="0" smtClean="0"/>
              <a:t>: </a:t>
            </a:r>
            <a:r>
              <a:rPr lang="en-GB" sz="2800" b="0" kern="0" dirty="0" smtClean="0"/>
              <a:t>…</a:t>
            </a:r>
            <a:endParaRPr lang="hr-HR" sz="2800" b="0" kern="0" dirty="0" smtClean="0"/>
          </a:p>
          <a:p>
            <a:pPr>
              <a:buFont typeface="Wingdings" pitchFamily="2" charset="2"/>
              <a:buNone/>
            </a:pPr>
            <a:endParaRPr lang="hr-HR" sz="2800" b="0" kern="0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-1246581" y="136975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762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itchFamily="34" charset="0"/>
                <a:ea typeface="+mn-ea"/>
                <a:cs typeface="+mn-cs"/>
              </a:rPr>
              <a:t> XY RGB 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86" y="4703003"/>
            <a:ext cx="985955" cy="985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090" y="1210266"/>
            <a:ext cx="985955" cy="985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766" y="4867332"/>
            <a:ext cx="587169" cy="5871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9532426" y="4776195"/>
            <a:ext cx="3898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b="0" dirty="0" smtClean="0">
                <a:solidFill>
                  <a:srgbClr val="00B0F0"/>
                </a:solidFill>
              </a:rPr>
              <a:t>-</a:t>
            </a:r>
            <a:endParaRPr lang="en-GB" b="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767" y="4867332"/>
            <a:ext cx="633645" cy="5871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45407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products</a:t>
            </a:r>
            <a:endParaRPr lang="en-GB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509517" y="671449"/>
            <a:ext cx="4494245" cy="366763"/>
          </a:xfrm>
          <a:prstGeom prst="rect">
            <a:avLst/>
          </a:prstGeom>
        </p:spPr>
        <p:txBody>
          <a:bodyPr>
            <a:normAutofit/>
          </a:bodyPr>
          <a:lstStyle>
            <a:lvl1pPr marL="328254" indent="-32825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4431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1pPr>
            <a:lvl2pPr marL="914423" indent="-35170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939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2pPr>
            <a:lvl3pPr marL="1406804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446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3pPr>
            <a:lvl4pPr marL="1969526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954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4pPr>
            <a:lvl5pPr marL="2532248" indent="-28136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62" spc="-100" baseline="0">
                <a:solidFill>
                  <a:schemeClr val="tx2"/>
                </a:solidFill>
                <a:latin typeface="+mn-lt"/>
                <a:ea typeface="Roboto" panose="02000000000000000000" pitchFamily="2" charset="0"/>
                <a:cs typeface="Arial" pitchFamily="34" charset="0"/>
              </a:defRPr>
            </a:lvl5pPr>
            <a:lvl6pPr marL="3094970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6pPr>
            <a:lvl7pPr marL="3657691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7pPr>
            <a:lvl8pPr marL="4220413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8pPr>
            <a:lvl9pPr marL="4783135" indent="-281361" algn="l" rtl="0" eaLnBrk="1" fontAlgn="base" hangingPunct="1">
              <a:spcBef>
                <a:spcPct val="20000"/>
              </a:spcBef>
              <a:spcAft>
                <a:spcPct val="0"/>
              </a:spcAft>
              <a:defRPr sz="2954">
                <a:solidFill>
                  <a:schemeClr val="tx2"/>
                </a:solidFill>
                <a:latin typeface="+mn-lt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400" b="0" kern="0" dirty="0" smtClean="0"/>
              <a:t>Wind Storm Aurora 21 Oct 2021</a:t>
            </a:r>
            <a:endParaRPr lang="en-GB" sz="1400" b="0" kern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1492"/>
            <a:ext cx="4012991" cy="2836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006" y="4021492"/>
            <a:ext cx="4012993" cy="28365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99" y="4021492"/>
            <a:ext cx="4012994" cy="28365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99" y="1019907"/>
            <a:ext cx="4012994" cy="28365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019907"/>
            <a:ext cx="4012994" cy="2836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8999" y="1019907"/>
            <a:ext cx="4012994" cy="28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620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9200"/>
            <a:ext cx="11875152" cy="573400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0934" y="1296672"/>
            <a:ext cx="2732070" cy="17374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0" name="Rectangle 19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228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6859"/>
            <a:ext cx="11862834" cy="57280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6115" y="1312961"/>
            <a:ext cx="2730262" cy="1744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1568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0912"/>
            <a:ext cx="11875152" cy="573400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8217" y="1316181"/>
            <a:ext cx="2718160" cy="1733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76541" y="19571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461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53" y="876859"/>
            <a:ext cx="11875152" cy="57340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330" y="1307707"/>
            <a:ext cx="2708617" cy="17264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RGB walk-through</a:t>
            </a:r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7056036" y="6621490"/>
            <a:ext cx="47163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https://www.eumetsat.int/persistent-fog-low-cloud-over-mediterranean-sea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1679171" y="2718262"/>
            <a:ext cx="1030778" cy="72320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2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3133898" y="1324494"/>
            <a:ext cx="1277389" cy="545869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4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36494" y="4023359"/>
            <a:ext cx="782416" cy="53201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6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11196044" y="3441469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10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18842">
            <a:off x="10224568" y="86042"/>
            <a:ext cx="1446764" cy="91628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6" name="Rectangle 25"/>
          <p:cNvSpPr/>
          <p:nvPr/>
        </p:nvSpPr>
        <p:spPr bwMode="auto">
          <a:xfrm>
            <a:off x="6348152" y="1870364"/>
            <a:ext cx="1765070" cy="98921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8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1045418" y="5384570"/>
            <a:ext cx="758444" cy="493221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3720731" y="2166119"/>
            <a:ext cx="690556" cy="43576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5566753" y="4995949"/>
            <a:ext cx="1033551" cy="689956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7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963593" y="4414058"/>
            <a:ext cx="1886989" cy="109728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9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533267" y="2957548"/>
            <a:ext cx="373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+</a:t>
            </a:r>
            <a:endParaRPr lang="en-GB" sz="1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559636" y="1296671"/>
            <a:ext cx="1986741" cy="18299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8816114" y="1296671"/>
            <a:ext cx="2746890" cy="1751374"/>
          </a:xfrm>
          <a:prstGeom prst="rect">
            <a:avLst/>
          </a:prstGeom>
          <a:noFill/>
          <a:ln w="571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9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4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441959" y="2137757"/>
            <a:ext cx="701041" cy="464127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1400" dirty="0">
                <a:solidFill>
                  <a:schemeClr val="tx1"/>
                </a:solidFill>
              </a:rPr>
              <a:t>1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680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pplications Template">
  <a:themeElements>
    <a:clrScheme name="EUMETSAT 2021 Colours">
      <a:dk1>
        <a:srgbClr val="FFFFFF"/>
      </a:dk1>
      <a:lt1>
        <a:srgbClr val="00205B"/>
      </a:lt1>
      <a:dk2>
        <a:srgbClr val="38484E"/>
      </a:dk2>
      <a:lt2>
        <a:srgbClr val="5B7F95"/>
      </a:lt2>
      <a:accent1>
        <a:srgbClr val="00B5E2"/>
      </a:accent1>
      <a:accent2>
        <a:srgbClr val="EAAA00"/>
      </a:accent2>
      <a:accent3>
        <a:srgbClr val="00B2A9"/>
      </a:accent3>
      <a:accent4>
        <a:srgbClr val="FE5000"/>
      </a:accent4>
      <a:accent5>
        <a:srgbClr val="7C7FAB"/>
      </a:accent5>
      <a:accent6>
        <a:srgbClr val="D6D2C4"/>
      </a:accent6>
      <a:hlink>
        <a:srgbClr val="C5B9AC"/>
      </a:hlink>
      <a:folHlink>
        <a:srgbClr val="968C83"/>
      </a:folHlink>
    </a:clrScheme>
    <a:fontScheme name="EUMETSAT">
      <a:majorFont>
        <a:latin typeface="Bahnschrift SemiLight"/>
        <a:ea typeface=""/>
        <a:cs typeface=""/>
      </a:majorFont>
      <a:minorFont>
        <a:latin typeface="Bahnschrif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9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1600" b="0" kern="100" spc="-100" dirty="0" err="1" smtClean="0">
            <a:solidFill>
              <a:schemeClr val="tx2"/>
            </a:solidFill>
            <a:latin typeface="Bahnschrift Light" panose="020B0502040204020203" pitchFamily="34" charset="0"/>
            <a:ea typeface="Roboto" panose="02000000000000000000" pitchFamily="2" charset="0"/>
          </a:defRPr>
        </a:defPPr>
      </a:lstStyle>
    </a:txDef>
  </a:objectDefaults>
  <a:extraClrSchemeLst>
    <a:extraClrScheme>
      <a:clrScheme name="1_EUM_template_v03 1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F9A00"/>
        </a:accent1>
        <a:accent2>
          <a:srgbClr val="9F2D20"/>
        </a:accent2>
        <a:accent3>
          <a:srgbClr val="FFFFFF"/>
        </a:accent3>
        <a:accent4>
          <a:srgbClr val="001E59"/>
        </a:accent4>
        <a:accent5>
          <a:srgbClr val="FFCAAA"/>
        </a:accent5>
        <a:accent6>
          <a:srgbClr val="90281C"/>
        </a:accent6>
        <a:hlink>
          <a:srgbClr val="7498C0"/>
        </a:hlink>
        <a:folHlink>
          <a:srgbClr val="92949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2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F6D0A9"/>
        </a:accent1>
        <a:accent2>
          <a:srgbClr val="EBCAE3"/>
        </a:accent2>
        <a:accent3>
          <a:srgbClr val="FFFFFF"/>
        </a:accent3>
        <a:accent4>
          <a:srgbClr val="001E59"/>
        </a:accent4>
        <a:accent5>
          <a:srgbClr val="FAE4D1"/>
        </a:accent5>
        <a:accent6>
          <a:srgbClr val="D5B7CE"/>
        </a:accent6>
        <a:hlink>
          <a:srgbClr val="4E2029"/>
        </a:hlink>
        <a:folHlink>
          <a:srgbClr val="423B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3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5B97B1"/>
        </a:accent1>
        <a:accent2>
          <a:srgbClr val="F39600"/>
        </a:accent2>
        <a:accent3>
          <a:srgbClr val="FFFFFF"/>
        </a:accent3>
        <a:accent4>
          <a:srgbClr val="001E59"/>
        </a:accent4>
        <a:accent5>
          <a:srgbClr val="B5C9D5"/>
        </a:accent5>
        <a:accent6>
          <a:srgbClr val="DC8700"/>
        </a:accent6>
        <a:hlink>
          <a:srgbClr val="FFE4AE"/>
        </a:hlink>
        <a:folHlink>
          <a:srgbClr val="002A3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4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003F80"/>
        </a:accent1>
        <a:accent2>
          <a:srgbClr val="BDD7EE"/>
        </a:accent2>
        <a:accent3>
          <a:srgbClr val="FFFFFF"/>
        </a:accent3>
        <a:accent4>
          <a:srgbClr val="001E59"/>
        </a:accent4>
        <a:accent5>
          <a:srgbClr val="AAAFC0"/>
        </a:accent5>
        <a:accent6>
          <a:srgbClr val="ABC3D8"/>
        </a:accent6>
        <a:hlink>
          <a:srgbClr val="FFD350"/>
        </a:hlink>
        <a:folHlink>
          <a:srgbClr val="EB6F3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EUM_template_v03 5">
        <a:dk1>
          <a:srgbClr val="002569"/>
        </a:dk1>
        <a:lt1>
          <a:srgbClr val="FFFFFF"/>
        </a:lt1>
        <a:dk2>
          <a:srgbClr val="002569"/>
        </a:dk2>
        <a:lt2>
          <a:srgbClr val="5F758D"/>
        </a:lt2>
        <a:accent1>
          <a:srgbClr val="C75B12"/>
        </a:accent1>
        <a:accent2>
          <a:srgbClr val="003359"/>
        </a:accent2>
        <a:accent3>
          <a:srgbClr val="FFFFFF"/>
        </a:accent3>
        <a:accent4>
          <a:srgbClr val="001E59"/>
        </a:accent4>
        <a:accent5>
          <a:srgbClr val="E0B5AA"/>
        </a:accent5>
        <a:accent6>
          <a:srgbClr val="002D50"/>
        </a:accent6>
        <a:hlink>
          <a:srgbClr val="92A2BD"/>
        </a:hlink>
        <a:folHlink>
          <a:srgbClr val="C7B3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 Landscape Template (Applications)" id="{D785BFDD-2E5B-4C55-920E-06CEA1B1407C}" vid="{68D8182D-4241-4F8F-9547-816F8DFF900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Landscape Template (Applications) (1)</Template>
  <TotalTime>4820</TotalTime>
  <Words>797</Words>
  <Application>Microsoft Office PowerPoint</Application>
  <PresentationFormat>Widescreen</PresentationFormat>
  <Paragraphs>293</Paragraphs>
  <Slides>36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53" baseType="lpstr">
      <vt:lpstr>Arial</vt:lpstr>
      <vt:lpstr>Bahnschrift Light</vt:lpstr>
      <vt:lpstr>Bahnschrift SemiBold</vt:lpstr>
      <vt:lpstr>Bahnschrift SemiLight</vt:lpstr>
      <vt:lpstr>Calibri</vt:lpstr>
      <vt:lpstr>Calibri Light</vt:lpstr>
      <vt:lpstr>Century Gothic</vt:lpstr>
      <vt:lpstr>Comic Sans MS</vt:lpstr>
      <vt:lpstr>Helvetica</vt:lpstr>
      <vt:lpstr>Roboto</vt:lpstr>
      <vt:lpstr>Roboto Light</vt:lpstr>
      <vt:lpstr>Roboto Medium</vt:lpstr>
      <vt:lpstr>Tahoma</vt:lpstr>
      <vt:lpstr>Times</vt:lpstr>
      <vt:lpstr>Times New Roman</vt:lpstr>
      <vt:lpstr>Wingdings</vt:lpstr>
      <vt:lpstr>1_Applications Template</vt:lpstr>
      <vt:lpstr>PowerPoint Presentation</vt:lpstr>
      <vt:lpstr>Data exploration</vt:lpstr>
      <vt:lpstr>#RGB products</vt:lpstr>
      <vt:lpstr>RGB products – generic example</vt:lpstr>
      <vt:lpstr>RGB products</vt:lpstr>
      <vt:lpstr>RGB walk-through</vt:lpstr>
      <vt:lpstr>RGB walk-through</vt:lpstr>
      <vt:lpstr>RGB walk-through</vt:lpstr>
      <vt:lpstr>RGB walk-through</vt:lpstr>
      <vt:lpstr>RGB walk-through</vt:lpstr>
      <vt:lpstr>RGB walk-through</vt:lpstr>
      <vt:lpstr>RGB walk-through</vt:lpstr>
      <vt:lpstr>RGB walk-through</vt:lpstr>
      <vt:lpstr>RGB examples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Put things in motion!</vt:lpstr>
      <vt:lpstr>PowerPoint Presentation</vt:lpstr>
    </vt:vector>
  </TitlesOfParts>
  <Company>EUMETSAT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Smiljanic</dc:creator>
  <cp:lastModifiedBy>Ivan Smiljanic</cp:lastModifiedBy>
  <cp:revision>77</cp:revision>
  <cp:lastPrinted>2006-03-06T14:11:17Z</cp:lastPrinted>
  <dcterms:created xsi:type="dcterms:W3CDTF">2022-11-07T16:13:56Z</dcterms:created>
  <dcterms:modified xsi:type="dcterms:W3CDTF">2023-03-20T09:10:33Z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M_DOCNUM">
    <vt:lpwstr>1250538</vt:lpwstr>
  </property>
  <property fmtid="{D5CDD505-2E9C-101B-9397-08002B2CF9AE}" pid="3" name="DM_DOCNAME">
    <vt:lpwstr>Presentation Landscape Template (Applications)</vt:lpwstr>
  </property>
  <property fmtid="{D5CDD505-2E9C-101B-9397-08002B2CF9AE}" pid="4" name="DM_AUTHOR">
    <vt:lpwstr>Anne-Flore Laloe</vt:lpwstr>
  </property>
  <property fmtid="{D5CDD505-2E9C-101B-9397-08002B2CF9AE}" pid="5" name="DM_E_DOC_NO">
    <vt:lpwstr>EUM/IM/TEM/21/1250538</vt:lpwstr>
  </property>
  <property fmtid="{D5CDD505-2E9C-101B-9397-08002B2CF9AE}" pid="6" name="DM_E_VER_NO">
    <vt:lpwstr>1B</vt:lpwstr>
  </property>
  <property fmtid="{D5CDD505-2E9C-101B-9397-08002B2CF9AE}" pid="7" name="DM_E_ISS_DATE">
    <vt:lpwstr>28 March 2022</vt:lpwstr>
  </property>
  <property fmtid="{D5CDD505-2E9C-101B-9397-08002B2CF9AE}" pid="8" name="DM_E_FROM_PERS2">
    <vt:lpwstr/>
  </property>
  <property fmtid="{D5CDD505-2E9C-101B-9397-08002B2CF9AE}" pid="9" name="DM_E_CONFID">
    <vt:lpwstr/>
  </property>
  <property fmtid="{D5CDD505-2E9C-101B-9397-08002B2CF9AE}" pid="10" name="DM_E_WBS_CODE">
    <vt:lpwstr/>
  </property>
  <property fmtid="{D5CDD505-2E9C-101B-9397-08002B2CF9AE}" pid="11" name="DM_E_DISTRIB">
    <vt:lpwstr/>
  </property>
  <property fmtid="{D5CDD505-2E9C-101B-9397-08002B2CF9AE}" pid="12" name="DIGITAL_SIGNATURE">
    <vt:lpwstr/>
  </property>
</Properties>
</file>