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1"/>
  </p:sldMasterIdLst>
  <p:notesMasterIdLst>
    <p:notesMasterId r:id="rId38"/>
  </p:notesMasterIdLst>
  <p:handoutMasterIdLst>
    <p:handoutMasterId r:id="rId39"/>
  </p:handoutMasterIdLst>
  <p:sldIdLst>
    <p:sldId id="610" r:id="rId2"/>
    <p:sldId id="637" r:id="rId3"/>
    <p:sldId id="654" r:id="rId4"/>
    <p:sldId id="657" r:id="rId5"/>
    <p:sldId id="660" r:id="rId6"/>
    <p:sldId id="662" r:id="rId7"/>
    <p:sldId id="664" r:id="rId8"/>
    <p:sldId id="663" r:id="rId9"/>
    <p:sldId id="665" r:id="rId10"/>
    <p:sldId id="666" r:id="rId11"/>
    <p:sldId id="668" r:id="rId12"/>
    <p:sldId id="667" r:id="rId13"/>
    <p:sldId id="669" r:id="rId14"/>
    <p:sldId id="726" r:id="rId15"/>
    <p:sldId id="670" r:id="rId16"/>
    <p:sldId id="673" r:id="rId17"/>
    <p:sldId id="674" r:id="rId18"/>
    <p:sldId id="677" r:id="rId19"/>
    <p:sldId id="680" r:id="rId20"/>
    <p:sldId id="685" r:id="rId21"/>
    <p:sldId id="690" r:id="rId22"/>
    <p:sldId id="689" r:id="rId23"/>
    <p:sldId id="694" r:id="rId24"/>
    <p:sldId id="701" r:id="rId25"/>
    <p:sldId id="707" r:id="rId26"/>
    <p:sldId id="709" r:id="rId27"/>
    <p:sldId id="710" r:id="rId28"/>
    <p:sldId id="714" r:id="rId29"/>
    <p:sldId id="717" r:id="rId30"/>
    <p:sldId id="721" r:id="rId31"/>
    <p:sldId id="722" r:id="rId32"/>
    <p:sldId id="723" r:id="rId33"/>
    <p:sldId id="724" r:id="rId34"/>
    <p:sldId id="725" r:id="rId35"/>
    <p:sldId id="727" r:id="rId36"/>
    <p:sldId id="609" r:id="rId37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B00"/>
    <a:srgbClr val="C5B9AC"/>
    <a:srgbClr val="00205B"/>
    <a:srgbClr val="D6D2C4"/>
    <a:srgbClr val="E8E8E8"/>
    <a:srgbClr val="E0E0E0"/>
    <a:srgbClr val="F1F1F1"/>
    <a:srgbClr val="00B5E2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299" autoAdjust="0"/>
  </p:normalViewPr>
  <p:slideViewPr>
    <p:cSldViewPr snapToGrid="0">
      <p:cViewPr varScale="1">
        <p:scale>
          <a:sx n="125" d="100"/>
          <a:sy n="125" d="100"/>
        </p:scale>
        <p:origin x="300" y="96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9550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34878-B9F9-4F11-954E-01E46D455A6E}" type="datetimeFigureOut">
              <a:rPr lang="en-US"/>
              <a:pPr>
                <a:defRPr/>
              </a:pPr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19776-5278-4207-B809-050488130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083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D3EEB-F32C-4BBB-AAF5-8F8B3862A832}" type="datetimeFigureOut">
              <a:rPr lang="en-US"/>
              <a:pPr>
                <a:defRPr/>
              </a:pPr>
              <a:t>3/20/2023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D5B2C-B017-43D8-B77E-BE5AC75F2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928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88DAD-C386-426A-89B2-3206E1E71919}" type="datetimeFigureOut">
              <a:rPr lang="en-US"/>
              <a:pPr>
                <a:defRPr/>
              </a:pPr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51FF9-512F-40CD-AD4D-F165FE8C4B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20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000" b="0" baseline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EUM/IM/TEM/21/1250538, v1B, 28 March 2022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1" r:id="rId11"/>
    <p:sldLayoutId id="2147487702" r:id="rId12"/>
    <p:sldLayoutId id="2147487703" r:id="rId13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19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title="[DM_DOCNAME]"/>
          <p:cNvSpPr txBox="1"/>
          <p:nvPr/>
        </p:nvSpPr>
        <p:spPr>
          <a:xfrm>
            <a:off x="6881091" y="1884153"/>
            <a:ext cx="5310909" cy="2148620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spc="-1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RGB examples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Ivan Smiljanic</a:t>
            </a:r>
            <a:endParaRPr lang="en-GB" sz="1800" b="0" dirty="0">
              <a:solidFill>
                <a:schemeClr val="tx1"/>
              </a:solidFill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800" b="0" i="1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Calibri" panose="020F0502020204030204" pitchFamily="34" charset="0"/>
              </a:rPr>
              <a:t>EUMETSAT training team</a:t>
            </a:r>
            <a:endParaRPr lang="en-GB" sz="1800" b="0" i="1" dirty="0">
              <a:solidFill>
                <a:schemeClr val="tx1"/>
              </a:solidFill>
              <a:latin typeface="Bahnschrift Light" panose="020B0502040204020203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20 March 2023, SAC Middle East course</a:t>
            </a:r>
            <a:endParaRPr lang="en-GB" sz="1400" b="0" i="1" dirty="0">
              <a:solidFill>
                <a:schemeClr val="tx1"/>
              </a:solidFill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53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9833"/>
            <a:ext cx="11868994" cy="5731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845" y="1321169"/>
            <a:ext cx="2733421" cy="1732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41959" y="2137757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69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9833"/>
            <a:ext cx="11868994" cy="5731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775" y="1324494"/>
            <a:ext cx="2726229" cy="1735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114" y="1303921"/>
            <a:ext cx="2739883" cy="1744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441959" y="2137757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822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6" y="888933"/>
            <a:ext cx="11884010" cy="5738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6" name="Rectangle 5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114" y="1296671"/>
            <a:ext cx="2746890" cy="1751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41959" y="2137757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82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6" y="888933"/>
            <a:ext cx="11884010" cy="5738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972" y="1418414"/>
            <a:ext cx="2788883" cy="1746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117631" y="3165366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234973" y="1418414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491451" y="1418414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58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examples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76629" y="2828746"/>
            <a:ext cx="8328646" cy="1553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Examples of standard </a:t>
            </a:r>
            <a:r>
              <a:rPr lang="en-GB" b="1" dirty="0" smtClean="0"/>
              <a:t>RGB applications </a:t>
            </a:r>
          </a:p>
          <a:p>
            <a:pPr marL="0" indent="0">
              <a:buNone/>
            </a:pPr>
            <a:r>
              <a:rPr lang="en-GB" dirty="0" smtClean="0"/>
              <a:t>(with L2+ product comparisons)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894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2009_08_021500-030900_m9_dustfl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6" y="1009650"/>
            <a:ext cx="88677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/>
              <a:t>Dust Clouds</a:t>
            </a: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2728913" y="5426075"/>
            <a:ext cx="15568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Source: Nowcasting SAF</a:t>
            </a:r>
          </a:p>
        </p:txBody>
      </p:sp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895601" y="4724400"/>
            <a:ext cx="99257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Atlantic Ocean</a:t>
            </a:r>
          </a:p>
        </p:txBody>
      </p:sp>
    </p:spTree>
    <p:extLst>
      <p:ext uri="{BB962C8B-B14F-4D97-AF65-F5344CB8AC3E}">
        <p14:creationId xmlns:p14="http://schemas.microsoft.com/office/powerpoint/2010/main" val="2105416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6" descr="2007_03_09_0200_m9_rgb_du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32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524000" y="6286500"/>
            <a:ext cx="3429000" cy="571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73" tIns="39187" rIns="78373" bIns="39187">
            <a:spAutoFit/>
          </a:bodyPr>
          <a:lstStyle>
            <a:lvl1pPr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600">
                <a:latin typeface="Helvetica" panose="020B0604020202020204" pitchFamily="34" charset="0"/>
              </a:rPr>
              <a:t>MSG 9 Mar 2007, 02:00 UTC</a:t>
            </a:r>
          </a:p>
          <a:p>
            <a:r>
              <a:rPr lang="en-GB" altLang="en-US" sz="1600">
                <a:latin typeface="Helvetica" panose="020B0604020202020204" pitchFamily="34" charset="0"/>
              </a:rPr>
              <a:t>CALIPSO 9 Mar 2007, 01:15 UTC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696200" y="0"/>
            <a:ext cx="1752600" cy="38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73" tIns="39187" rIns="78373" bIns="39187">
            <a:spAutoFit/>
          </a:bodyPr>
          <a:lstStyle>
            <a:lvl1pPr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>
                <a:solidFill>
                  <a:schemeClr val="bg1"/>
                </a:solidFill>
                <a:latin typeface="Helvetica" panose="020B0604020202020204" pitchFamily="34" charset="0"/>
              </a:rPr>
              <a:t>30.44, 12.24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7086600" y="2133600"/>
            <a:ext cx="17526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73" tIns="39187" rIns="78373" bIns="39187">
            <a:spAutoFit/>
          </a:bodyPr>
          <a:lstStyle>
            <a:lvl1pPr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>
                <a:solidFill>
                  <a:schemeClr val="bg1"/>
                </a:solidFill>
                <a:latin typeface="Helvetica" panose="020B0604020202020204" pitchFamily="34" charset="0"/>
              </a:rPr>
              <a:t>24.35, 10.70</a:t>
            </a:r>
          </a:p>
        </p:txBody>
      </p:sp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6553200" y="4419600"/>
            <a:ext cx="17526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73" tIns="39187" rIns="78373" bIns="39187">
            <a:spAutoFit/>
          </a:bodyPr>
          <a:lstStyle>
            <a:lvl1pPr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>
                <a:solidFill>
                  <a:schemeClr val="bg1"/>
                </a:solidFill>
                <a:latin typeface="Helvetica" panose="020B0604020202020204" pitchFamily="34" charset="0"/>
              </a:rPr>
              <a:t>18.25, 9.27</a:t>
            </a:r>
          </a:p>
        </p:txBody>
      </p:sp>
      <p:sp>
        <p:nvSpPr>
          <p:cNvPr id="8199" name="Text Box 4"/>
          <p:cNvSpPr txBox="1">
            <a:spLocks noChangeArrowheads="1"/>
          </p:cNvSpPr>
          <p:nvPr/>
        </p:nvSpPr>
        <p:spPr bwMode="auto">
          <a:xfrm>
            <a:off x="6096000" y="6470650"/>
            <a:ext cx="17526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73" tIns="39187" rIns="78373" bIns="39187">
            <a:spAutoFit/>
          </a:bodyPr>
          <a:lstStyle>
            <a:lvl1pPr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>
                <a:solidFill>
                  <a:schemeClr val="bg1"/>
                </a:solidFill>
                <a:latin typeface="Helvetica" panose="020B0604020202020204" pitchFamily="34" charset="0"/>
              </a:rPr>
              <a:t>12.14, 7.91</a:t>
            </a:r>
          </a:p>
        </p:txBody>
      </p:sp>
      <p:sp>
        <p:nvSpPr>
          <p:cNvPr id="8200" name="Text Box 4"/>
          <p:cNvSpPr txBox="1">
            <a:spLocks noChangeArrowheads="1"/>
          </p:cNvSpPr>
          <p:nvPr/>
        </p:nvSpPr>
        <p:spPr bwMode="auto">
          <a:xfrm>
            <a:off x="1447800" y="2339976"/>
            <a:ext cx="52578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73" tIns="39187" rIns="78373" bIns="39187">
            <a:spAutoFit/>
          </a:bodyPr>
          <a:lstStyle>
            <a:lvl1pPr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2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>
                <a:solidFill>
                  <a:schemeClr val="bg1"/>
                </a:solidFill>
                <a:latin typeface="Helvetica" panose="020B0604020202020204" pitchFamily="34" charset="0"/>
              </a:rPr>
              <a:t>12.14                         18.25                              24.35                           30.44</a:t>
            </a:r>
          </a:p>
          <a:p>
            <a:r>
              <a:rPr lang="en-GB" altLang="en-US" sz="1200">
                <a:solidFill>
                  <a:schemeClr val="bg1"/>
                </a:solidFill>
                <a:latin typeface="Helvetica" panose="020B0604020202020204" pitchFamily="34" charset="0"/>
              </a:rPr>
              <a:t> 7.91                            9.27                              10.70                           12.24</a:t>
            </a:r>
          </a:p>
          <a:p>
            <a:r>
              <a:rPr lang="en-GB" altLang="en-US" sz="1200">
                <a:solidFill>
                  <a:schemeClr val="bg1"/>
                </a:solidFill>
                <a:latin typeface="Helvetica" panose="020B0604020202020204" pitchFamily="34" charset="0"/>
              </a:rPr>
              <a:t>South                                                                                                  North</a:t>
            </a:r>
          </a:p>
        </p:txBody>
      </p:sp>
      <p:pic>
        <p:nvPicPr>
          <p:cNvPr id="8201" name="Picture 31" descr="calipsotr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3"/>
          <a:stretch>
            <a:fillRect/>
          </a:stretch>
        </p:blipFill>
        <p:spPr bwMode="auto">
          <a:xfrm>
            <a:off x="1524001" y="1"/>
            <a:ext cx="486727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Box 32"/>
          <p:cNvSpPr txBox="1">
            <a:spLocks noChangeArrowheads="1"/>
          </p:cNvSpPr>
          <p:nvPr/>
        </p:nvSpPr>
        <p:spPr bwMode="auto">
          <a:xfrm>
            <a:off x="5638800" y="4191001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/>
              <a:t>Massif</a:t>
            </a:r>
          </a:p>
          <a:p>
            <a:pPr algn="ctr" eaLnBrk="1" hangingPunct="1"/>
            <a:r>
              <a:rPr lang="en-GB" altLang="en-US" sz="1400"/>
              <a:t>de l’Air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H="1" flipV="1">
            <a:off x="3276600" y="1828800"/>
            <a:ext cx="3124200" cy="2590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 flipV="1">
            <a:off x="3886200" y="1752600"/>
            <a:ext cx="2743200" cy="1828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5" name="Line 12"/>
          <p:cNvSpPr>
            <a:spLocks noChangeShapeType="1"/>
          </p:cNvSpPr>
          <p:nvPr/>
        </p:nvSpPr>
        <p:spPr bwMode="auto">
          <a:xfrm flipH="1" flipV="1">
            <a:off x="4495800" y="1676400"/>
            <a:ext cx="22860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6" name="Line 12"/>
          <p:cNvSpPr>
            <a:spLocks noChangeShapeType="1"/>
          </p:cNvSpPr>
          <p:nvPr/>
        </p:nvSpPr>
        <p:spPr bwMode="auto">
          <a:xfrm flipH="1" flipV="1">
            <a:off x="5105400" y="1295400"/>
            <a:ext cx="19812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7" name="Line 11"/>
          <p:cNvSpPr>
            <a:spLocks noChangeShapeType="1"/>
          </p:cNvSpPr>
          <p:nvPr/>
        </p:nvSpPr>
        <p:spPr bwMode="auto">
          <a:xfrm flipH="1" flipV="1">
            <a:off x="2438400" y="1828800"/>
            <a:ext cx="381000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8" name="Line 13"/>
          <p:cNvSpPr>
            <a:spLocks noChangeShapeType="1"/>
          </p:cNvSpPr>
          <p:nvPr/>
        </p:nvSpPr>
        <p:spPr bwMode="auto">
          <a:xfrm flipH="1" flipV="1">
            <a:off x="3143250" y="0"/>
            <a:ext cx="0" cy="23622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9" name="Line 13"/>
          <p:cNvSpPr>
            <a:spLocks noChangeShapeType="1"/>
          </p:cNvSpPr>
          <p:nvPr/>
        </p:nvSpPr>
        <p:spPr bwMode="auto">
          <a:xfrm flipH="1" flipV="1">
            <a:off x="4764088" y="0"/>
            <a:ext cx="0" cy="23622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10" name="Text Box 9"/>
          <p:cNvSpPr txBox="1">
            <a:spLocks noChangeArrowheads="1"/>
          </p:cNvSpPr>
          <p:nvPr/>
        </p:nvSpPr>
        <p:spPr bwMode="auto">
          <a:xfrm>
            <a:off x="3352800" y="152400"/>
            <a:ext cx="2590800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Calipso shows sloping</a:t>
            </a:r>
            <a:br>
              <a:rPr lang="en-US" altLang="en-US"/>
            </a:br>
            <a:r>
              <a:rPr lang="en-US" altLang="en-US"/>
              <a:t>dust top!</a:t>
            </a:r>
          </a:p>
        </p:txBody>
      </p:sp>
      <p:sp>
        <p:nvSpPr>
          <p:cNvPr id="8211" name="Line 13"/>
          <p:cNvSpPr>
            <a:spLocks noChangeShapeType="1"/>
          </p:cNvSpPr>
          <p:nvPr/>
        </p:nvSpPr>
        <p:spPr bwMode="auto">
          <a:xfrm flipV="1">
            <a:off x="5867400" y="0"/>
            <a:ext cx="1652588" cy="6858000"/>
          </a:xfrm>
          <a:prstGeom prst="line">
            <a:avLst/>
          </a:prstGeom>
          <a:noFill/>
          <a:ln w="508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12" name="Line 11"/>
          <p:cNvSpPr>
            <a:spLocks noChangeShapeType="1"/>
          </p:cNvSpPr>
          <p:nvPr/>
        </p:nvSpPr>
        <p:spPr bwMode="auto">
          <a:xfrm flipH="1" flipV="1">
            <a:off x="2438400" y="3048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13" name="TextBox 38"/>
          <p:cNvSpPr txBox="1">
            <a:spLocks noChangeArrowheads="1"/>
          </p:cNvSpPr>
          <p:nvPr/>
        </p:nvSpPr>
        <p:spPr bwMode="auto">
          <a:xfrm>
            <a:off x="1524001" y="1"/>
            <a:ext cx="6953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bg1"/>
                </a:solidFill>
              </a:rPr>
              <a:t>10 km</a:t>
            </a:r>
          </a:p>
          <a:p>
            <a:pPr eaLnBrk="1" hangingPunct="1"/>
            <a:endParaRPr lang="en-GB" altLang="en-US" sz="1200">
              <a:solidFill>
                <a:schemeClr val="bg1"/>
              </a:solidFill>
            </a:endParaRPr>
          </a:p>
          <a:p>
            <a:pPr eaLnBrk="1" hangingPunct="1"/>
            <a:endParaRPr lang="en-GB" altLang="en-US" sz="1200">
              <a:solidFill>
                <a:schemeClr val="bg1"/>
              </a:solidFill>
            </a:endParaRPr>
          </a:p>
          <a:p>
            <a:pPr eaLnBrk="1" hangingPunct="1"/>
            <a:endParaRPr lang="en-GB" altLang="en-US" sz="1200">
              <a:solidFill>
                <a:schemeClr val="bg1"/>
              </a:solidFill>
            </a:endParaRPr>
          </a:p>
          <a:p>
            <a:pPr eaLnBrk="1" hangingPunct="1"/>
            <a:endParaRPr lang="en-GB" altLang="en-US" sz="1200">
              <a:solidFill>
                <a:schemeClr val="bg1"/>
              </a:solidFill>
            </a:endParaRPr>
          </a:p>
          <a:p>
            <a:pPr eaLnBrk="1" hangingPunct="1"/>
            <a:r>
              <a:rPr lang="en-GB" altLang="en-US" sz="1200">
                <a:solidFill>
                  <a:schemeClr val="bg1"/>
                </a:solidFill>
              </a:rPr>
              <a:t>5 km</a:t>
            </a:r>
          </a:p>
          <a:p>
            <a:pPr eaLnBrk="1" hangingPunct="1"/>
            <a:endParaRPr lang="en-GB" altLang="en-US" sz="1200">
              <a:solidFill>
                <a:schemeClr val="bg1"/>
              </a:solidFill>
            </a:endParaRPr>
          </a:p>
          <a:p>
            <a:pPr eaLnBrk="1" hangingPunct="1"/>
            <a:endParaRPr lang="en-GB" altLang="en-US" sz="1200">
              <a:solidFill>
                <a:schemeClr val="bg1"/>
              </a:solidFill>
            </a:endParaRPr>
          </a:p>
          <a:p>
            <a:pPr eaLnBrk="1" hangingPunct="1"/>
            <a:endParaRPr lang="en-GB" altLang="en-US" sz="1200">
              <a:solidFill>
                <a:schemeClr val="bg1"/>
              </a:solidFill>
            </a:endParaRPr>
          </a:p>
          <a:p>
            <a:pPr eaLnBrk="1" hangingPunct="1"/>
            <a:endParaRPr lang="en-GB" altLang="en-US" sz="1200">
              <a:solidFill>
                <a:schemeClr val="bg1"/>
              </a:solidFill>
            </a:endParaRPr>
          </a:p>
          <a:p>
            <a:pPr eaLnBrk="1" hangingPunct="1"/>
            <a:r>
              <a:rPr lang="en-GB" altLang="en-US" sz="1200">
                <a:solidFill>
                  <a:schemeClr val="bg1"/>
                </a:solidFill>
              </a:rPr>
              <a:t>0 km</a:t>
            </a:r>
          </a:p>
        </p:txBody>
      </p:sp>
      <p:sp>
        <p:nvSpPr>
          <p:cNvPr id="8214" name="TextBox 21"/>
          <p:cNvSpPr txBox="1">
            <a:spLocks noChangeArrowheads="1"/>
          </p:cNvSpPr>
          <p:nvPr/>
        </p:nvSpPr>
        <p:spPr bwMode="auto">
          <a:xfrm>
            <a:off x="1828800" y="4267200"/>
            <a:ext cx="40908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Mali</a:t>
            </a:r>
          </a:p>
        </p:txBody>
      </p:sp>
      <p:sp>
        <p:nvSpPr>
          <p:cNvPr id="8215" name="TextBox 22"/>
          <p:cNvSpPr txBox="1">
            <a:spLocks noChangeArrowheads="1"/>
          </p:cNvSpPr>
          <p:nvPr/>
        </p:nvSpPr>
        <p:spPr bwMode="auto">
          <a:xfrm>
            <a:off x="4648200" y="5486400"/>
            <a:ext cx="4796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Niger</a:t>
            </a:r>
          </a:p>
        </p:txBody>
      </p:sp>
      <p:sp>
        <p:nvSpPr>
          <p:cNvPr id="8216" name="TextBox 23"/>
          <p:cNvSpPr txBox="1">
            <a:spLocks noChangeArrowheads="1"/>
          </p:cNvSpPr>
          <p:nvPr/>
        </p:nvSpPr>
        <p:spPr bwMode="auto">
          <a:xfrm>
            <a:off x="3886201" y="3048000"/>
            <a:ext cx="5757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Algeria</a:t>
            </a:r>
          </a:p>
        </p:txBody>
      </p:sp>
    </p:spTree>
    <p:extLst>
      <p:ext uri="{BB962C8B-B14F-4D97-AF65-F5344CB8AC3E}">
        <p14:creationId xmlns:p14="http://schemas.microsoft.com/office/powerpoint/2010/main" val="3975777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1004151200_m9-DUST_EyjafjallaEruption-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1295400"/>
            <a:ext cx="42640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2010_04_15_0000-2400_ash_product_loop_frame_000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1"/>
            <a:ext cx="48768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295400" y="5791200"/>
            <a:ext cx="90360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/>
              <a:t>15 April 2010, 06:00 – 15:00 UTC</a:t>
            </a: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2819400" y="5029200"/>
            <a:ext cx="13516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Source: M. Pavolonis</a:t>
            </a:r>
          </a:p>
        </p:txBody>
      </p:sp>
      <p:sp>
        <p:nvSpPr>
          <p:cNvPr id="9224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/>
              <a:t>Ash Clouds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743200" y="914400"/>
            <a:ext cx="708183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SEVIRI Ash Load                                                       Dust RGB</a:t>
            </a:r>
          </a:p>
        </p:txBody>
      </p:sp>
      <p:sp>
        <p:nvSpPr>
          <p:cNvPr id="9226" name="Rectangle 5"/>
          <p:cNvSpPr>
            <a:spLocks noChangeArrowheads="1"/>
          </p:cNvSpPr>
          <p:nvPr/>
        </p:nvSpPr>
        <p:spPr bwMode="auto">
          <a:xfrm>
            <a:off x="1524000" y="1"/>
            <a:ext cx="312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  <a:sym typeface="Wingdings" panose="05000000000000000000" pitchFamily="2" charset="2"/>
              </a:rPr>
              <a:t>Eruption Eyjafjallajokull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  <a:sym typeface="Wingdings" panose="05000000000000000000" pitchFamily="2" charset="2"/>
              </a:rPr>
              <a:t>April 2010</a:t>
            </a:r>
          </a:p>
        </p:txBody>
      </p:sp>
      <p:sp>
        <p:nvSpPr>
          <p:cNvPr id="9227" name="TextBox 10"/>
          <p:cNvSpPr txBox="1">
            <a:spLocks noChangeArrowheads="1"/>
          </p:cNvSpPr>
          <p:nvPr/>
        </p:nvSpPr>
        <p:spPr bwMode="auto">
          <a:xfrm>
            <a:off x="9601201" y="2819400"/>
            <a:ext cx="601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Norway</a:t>
            </a:r>
          </a:p>
        </p:txBody>
      </p:sp>
      <p:sp>
        <p:nvSpPr>
          <p:cNvPr id="9228" name="TextBox 11"/>
          <p:cNvSpPr txBox="1">
            <a:spLocks noChangeArrowheads="1"/>
          </p:cNvSpPr>
          <p:nvPr/>
        </p:nvSpPr>
        <p:spPr bwMode="auto">
          <a:xfrm>
            <a:off x="6400801" y="1371600"/>
            <a:ext cx="5822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Iceland</a:t>
            </a:r>
          </a:p>
        </p:txBody>
      </p:sp>
    </p:spTree>
    <p:extLst>
      <p:ext uri="{BB962C8B-B14F-4D97-AF65-F5344CB8AC3E}">
        <p14:creationId xmlns:p14="http://schemas.microsoft.com/office/powerpoint/2010/main" val="2011227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GB" dirty="0">
                <a:solidFill>
                  <a:srgbClr val="000000"/>
                </a:solidFill>
              </a:rPr>
              <a:t>© Crown copyright   Met </a:t>
            </a:r>
            <a:r>
              <a:rPr lang="en-GB" dirty="0" smtClean="0">
                <a:solidFill>
                  <a:srgbClr val="000000"/>
                </a:solidFill>
              </a:rPr>
              <a:t>Office (source: P. Francis)</a:t>
            </a:r>
            <a:endParaRPr lang="en-GB" sz="1400" dirty="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2291" name="Picture 3" descr="EEJG41_2010050712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196975"/>
            <a:ext cx="3198813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EAJG91_201005071230_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6"/>
          <a:stretch>
            <a:fillRect/>
          </a:stretch>
        </p:blipFill>
        <p:spPr bwMode="auto">
          <a:xfrm>
            <a:off x="2874964" y="5876925"/>
            <a:ext cx="4033837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EAJG91_201005071230_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1" b="8022"/>
          <a:stretch>
            <a:fillRect/>
          </a:stretch>
        </p:blipFill>
        <p:spPr bwMode="auto">
          <a:xfrm>
            <a:off x="3314700" y="1200151"/>
            <a:ext cx="3208338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/>
              <a:t>Ash Clouds</a:t>
            </a:r>
          </a:p>
        </p:txBody>
      </p:sp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3733800" y="762000"/>
            <a:ext cx="6477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SEVIRI Ash Mask                                       Dust RGB</a:t>
            </a:r>
          </a:p>
        </p:txBody>
      </p:sp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1524000" y="6172200"/>
            <a:ext cx="90360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/>
              <a:t>7 May 2010, 12:30 UTC</a:t>
            </a:r>
          </a:p>
        </p:txBody>
      </p:sp>
      <p:sp>
        <p:nvSpPr>
          <p:cNvPr id="12297" name="TextBox 8"/>
          <p:cNvSpPr txBox="1">
            <a:spLocks noChangeArrowheads="1"/>
          </p:cNvSpPr>
          <p:nvPr/>
        </p:nvSpPr>
        <p:spPr bwMode="auto">
          <a:xfrm>
            <a:off x="1676400" y="1905000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Ash mask was tuned to fit RGB product !</a:t>
            </a:r>
          </a:p>
        </p:txBody>
      </p:sp>
      <p:sp>
        <p:nvSpPr>
          <p:cNvPr id="12298" name="Rectangle 5"/>
          <p:cNvSpPr>
            <a:spLocks noChangeArrowheads="1"/>
          </p:cNvSpPr>
          <p:nvPr/>
        </p:nvSpPr>
        <p:spPr bwMode="auto">
          <a:xfrm>
            <a:off x="1524000" y="1"/>
            <a:ext cx="312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  <a:sym typeface="Wingdings" panose="05000000000000000000" pitchFamily="2" charset="2"/>
              </a:rPr>
              <a:t>Eruption Eyjafjallajokull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  <a:sym typeface="Wingdings" panose="05000000000000000000" pitchFamily="2" charset="2"/>
              </a:rPr>
              <a:t>May 2010</a:t>
            </a:r>
          </a:p>
        </p:txBody>
      </p:sp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3581401" y="1905000"/>
            <a:ext cx="5822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Iceland</a:t>
            </a:r>
          </a:p>
        </p:txBody>
      </p:sp>
    </p:spTree>
    <p:extLst>
      <p:ext uri="{BB962C8B-B14F-4D97-AF65-F5344CB8AC3E}">
        <p14:creationId xmlns:p14="http://schemas.microsoft.com/office/powerpoint/2010/main" val="732507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895475" y="6610350"/>
            <a:ext cx="179070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524000" y="5562600"/>
            <a:ext cx="9144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/>
              <a:t>23 May 2011, 00:00 UTC</a:t>
            </a:r>
          </a:p>
        </p:txBody>
      </p:sp>
      <p:pic>
        <p:nvPicPr>
          <p:cNvPr id="15364" name="Picture 5" descr="201105230000_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1"/>
          <a:stretch>
            <a:fillRect/>
          </a:stretch>
        </p:blipFill>
        <p:spPr bwMode="auto">
          <a:xfrm>
            <a:off x="6178550" y="1730376"/>
            <a:ext cx="428625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EAEN32_20110523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730376"/>
            <a:ext cx="43053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GB" dirty="0">
                <a:solidFill>
                  <a:srgbClr val="000000"/>
                </a:solidFill>
              </a:rPr>
              <a:t>© Crown copyright   Met </a:t>
            </a:r>
            <a:r>
              <a:rPr lang="en-GB" dirty="0" smtClean="0">
                <a:solidFill>
                  <a:srgbClr val="000000"/>
                </a:solidFill>
              </a:rPr>
              <a:t>Office (source: P. Francis)</a:t>
            </a:r>
            <a:endParaRPr lang="en-GB" sz="140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5367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/>
              <a:t>SO2 Clouds</a:t>
            </a:r>
          </a:p>
        </p:txBody>
      </p:sp>
      <p:sp>
        <p:nvSpPr>
          <p:cNvPr id="15368" name="Text Box 4"/>
          <p:cNvSpPr txBox="1">
            <a:spLocks noChangeArrowheads="1"/>
          </p:cNvSpPr>
          <p:nvPr/>
        </p:nvSpPr>
        <p:spPr bwMode="auto">
          <a:xfrm>
            <a:off x="2667000" y="1219200"/>
            <a:ext cx="6858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SEVIRI SO</a:t>
            </a:r>
            <a:r>
              <a:rPr lang="en-GB" altLang="en-US" baseline="-25000"/>
              <a:t>2 </a:t>
            </a:r>
            <a:r>
              <a:rPr lang="en-GB" altLang="en-US"/>
              <a:t>product                                               Dust RGB</a:t>
            </a:r>
          </a:p>
        </p:txBody>
      </p:sp>
      <p:sp>
        <p:nvSpPr>
          <p:cNvPr id="15369" name="Rectangle 5"/>
          <p:cNvSpPr>
            <a:spLocks noChangeArrowheads="1"/>
          </p:cNvSpPr>
          <p:nvPr/>
        </p:nvSpPr>
        <p:spPr bwMode="auto">
          <a:xfrm>
            <a:off x="1524000" y="1"/>
            <a:ext cx="312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  <a:sym typeface="Wingdings" panose="05000000000000000000" pitchFamily="2" charset="2"/>
              </a:rPr>
              <a:t>Eruption Grimsvotn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  <a:sym typeface="Wingdings" panose="05000000000000000000" pitchFamily="2" charset="2"/>
              </a:rPr>
              <a:t>May 2011</a:t>
            </a:r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2438401" y="3505200"/>
            <a:ext cx="5822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Iceland</a:t>
            </a:r>
          </a:p>
        </p:txBody>
      </p:sp>
    </p:spTree>
    <p:extLst>
      <p:ext uri="{BB962C8B-B14F-4D97-AF65-F5344CB8AC3E}">
        <p14:creationId xmlns:p14="http://schemas.microsoft.com/office/powerpoint/2010/main" val="4183936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:\ESS\Desktop\MSG-1 Case Studies\2003-11-05\River Valley Fog Germany\2003_11_05_0300_CH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533">
            <a:off x="7544792" y="961997"/>
            <a:ext cx="1663115" cy="174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8906">
            <a:off x="9019661" y="1345781"/>
            <a:ext cx="1952067" cy="204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exploration</a:t>
            </a:r>
            <a:endParaRPr lang="en-GB" dirty="0"/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820132" y="1366347"/>
            <a:ext cx="6969638" cy="61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3600" kern="0" dirty="0" smtClean="0">
                <a:solidFill>
                  <a:schemeClr val="bg1">
                    <a:lumMod val="75000"/>
                  </a:schemeClr>
                </a:solidFill>
              </a:rPr>
              <a:t>How to use data?</a:t>
            </a:r>
            <a:endParaRPr lang="hr-HR" sz="36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901248" y="2711973"/>
            <a:ext cx="9775596" cy="355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b="0" kern="0" dirty="0" smtClean="0"/>
              <a:t>Single channel??</a:t>
            </a:r>
            <a:endParaRPr lang="hr-HR" sz="3200" b="0" kern="0" dirty="0" smtClean="0"/>
          </a:p>
          <a:p>
            <a:r>
              <a:rPr lang="en-GB" sz="3200" b="0" kern="0" dirty="0" smtClean="0"/>
              <a:t>Channel difference/ratio</a:t>
            </a:r>
          </a:p>
          <a:p>
            <a:r>
              <a:rPr lang="en-GB" sz="3200" b="0" kern="0" dirty="0" smtClean="0"/>
              <a:t>Sandwich products</a:t>
            </a:r>
            <a:endParaRPr lang="hr-HR" sz="3200" b="0" kern="0" dirty="0" smtClean="0"/>
          </a:p>
          <a:p>
            <a:r>
              <a:rPr lang="en-GB" sz="3200" kern="0" dirty="0" smtClean="0"/>
              <a:t>RGB products</a:t>
            </a:r>
          </a:p>
          <a:p>
            <a:pPr marL="0" indent="0">
              <a:buNone/>
            </a:pPr>
            <a:r>
              <a:rPr lang="en-GB" sz="3200" b="0" kern="0" dirty="0" smtClean="0"/>
              <a:t>-</a:t>
            </a:r>
          </a:p>
          <a:p>
            <a:r>
              <a:rPr lang="en-GB" sz="3200" b="0" kern="0" dirty="0" smtClean="0"/>
              <a:t>L2(+) / Geophysical products</a:t>
            </a:r>
            <a:endParaRPr lang="hr-HR" sz="3200" b="0" kern="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745">
            <a:off x="6631555" y="2591348"/>
            <a:ext cx="2706982" cy="170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823" y="3488645"/>
            <a:ext cx="2327324" cy="1568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11132">
            <a:off x="7856041" y="4709345"/>
            <a:ext cx="2799307" cy="158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1008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im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9" y="728664"/>
            <a:ext cx="57245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/>
              <a:t>SO2 Clouds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524000" y="1"/>
            <a:ext cx="312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  <a:sym typeface="Wingdings" panose="05000000000000000000" pitchFamily="2" charset="2"/>
              </a:rPr>
              <a:t>Eruption Erta Ale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  <a:sym typeface="Wingdings" panose="05000000000000000000" pitchFamily="2" charset="2"/>
              </a:rPr>
              <a:t>November 2008</a:t>
            </a:r>
          </a:p>
        </p:txBody>
      </p:sp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3276601" y="5410200"/>
            <a:ext cx="6399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Ethiopia</a:t>
            </a:r>
          </a:p>
        </p:txBody>
      </p:sp>
    </p:spTree>
    <p:extLst>
      <p:ext uri="{BB962C8B-B14F-4D97-AF65-F5344CB8AC3E}">
        <p14:creationId xmlns:p14="http://schemas.microsoft.com/office/powerpoint/2010/main" val="7368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D9B83DE-5CA3-4FE3-A797-171AAD11CE90}" type="datetime1">
              <a:rPr lang="en-GB"/>
              <a:pPr>
                <a:defRPr/>
              </a:pPr>
              <a:t>20/03/2023</a:t>
            </a:fld>
            <a:endParaRPr lang="en-GB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48200" y="6356351"/>
            <a:ext cx="2895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A829DD26-086D-497D-A023-B4779536E59F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algn="ctr" eaLnBrk="1" hangingPunct="1"/>
              <a:t>21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5604" name="Picture 2" descr="2007_03_20_0900_cloud_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1524000" y="10795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96" tIns="46468" rIns="94596" bIns="46468" anchor="ctr"/>
          <a:lstStyle>
            <a:lvl1pPr defTabSz="833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3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3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3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3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Comparison: RGB vs Cloud Type Product</a:t>
            </a:r>
          </a:p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Cliud Type (source: NWC SAF)</a:t>
            </a:r>
            <a:endParaRPr lang="en-GB" altLang="en-US" u="sng">
              <a:solidFill>
                <a:schemeClr val="bg1"/>
              </a:solidFill>
            </a:endParaRPr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3641726" y="6289675"/>
            <a:ext cx="19672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Met-8, 20 March 2007, 09:00 UTC</a:t>
            </a:r>
          </a:p>
        </p:txBody>
      </p:sp>
      <p:pic>
        <p:nvPicPr>
          <p:cNvPr id="25607" name="Picture 5" descr="ct_lege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219200"/>
            <a:ext cx="1238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Oval 6"/>
          <p:cNvSpPr>
            <a:spLocks noChangeArrowheads="1"/>
          </p:cNvSpPr>
          <p:nvPr/>
        </p:nvSpPr>
        <p:spPr bwMode="auto">
          <a:xfrm>
            <a:off x="5257800" y="5410200"/>
            <a:ext cx="2209800" cy="6096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9" name="Oval 7"/>
          <p:cNvSpPr>
            <a:spLocks noChangeArrowheads="1"/>
          </p:cNvSpPr>
          <p:nvPr/>
        </p:nvSpPr>
        <p:spPr bwMode="auto">
          <a:xfrm>
            <a:off x="5943600" y="2667000"/>
            <a:ext cx="1371600" cy="685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10" name="Oval 8"/>
          <p:cNvSpPr>
            <a:spLocks noChangeArrowheads="1"/>
          </p:cNvSpPr>
          <p:nvPr/>
        </p:nvSpPr>
        <p:spPr bwMode="auto">
          <a:xfrm>
            <a:off x="4114800" y="1600200"/>
            <a:ext cx="990600" cy="685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11" name="Oval 9"/>
          <p:cNvSpPr>
            <a:spLocks noChangeArrowheads="1"/>
          </p:cNvSpPr>
          <p:nvPr/>
        </p:nvSpPr>
        <p:spPr bwMode="auto">
          <a:xfrm rot="1920000">
            <a:off x="5265738" y="3262313"/>
            <a:ext cx="1668462" cy="762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12" name="Oval 10"/>
          <p:cNvSpPr>
            <a:spLocks noChangeArrowheads="1"/>
          </p:cNvSpPr>
          <p:nvPr/>
        </p:nvSpPr>
        <p:spPr bwMode="auto">
          <a:xfrm>
            <a:off x="1905000" y="228600"/>
            <a:ext cx="914400" cy="2438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13" name="Text Box 11"/>
          <p:cNvSpPr txBox="1">
            <a:spLocks noChangeArrowheads="1"/>
          </p:cNvSpPr>
          <p:nvPr/>
        </p:nvSpPr>
        <p:spPr bwMode="auto">
          <a:xfrm>
            <a:off x="1524000" y="114300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614" name="Text Box 12"/>
          <p:cNvSpPr txBox="1">
            <a:spLocks noChangeArrowheads="1"/>
          </p:cNvSpPr>
          <p:nvPr/>
        </p:nvSpPr>
        <p:spPr bwMode="auto">
          <a:xfrm>
            <a:off x="5334000" y="251460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615" name="Text Box 13"/>
          <p:cNvSpPr txBox="1">
            <a:spLocks noChangeArrowheads="1"/>
          </p:cNvSpPr>
          <p:nvPr/>
        </p:nvSpPr>
        <p:spPr bwMode="auto">
          <a:xfrm>
            <a:off x="6400800" y="205740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616" name="Text Box 14"/>
          <p:cNvSpPr txBox="1">
            <a:spLocks noChangeArrowheads="1"/>
          </p:cNvSpPr>
          <p:nvPr/>
        </p:nvSpPr>
        <p:spPr bwMode="auto">
          <a:xfrm>
            <a:off x="4419600" y="106680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617" name="Text Box 15"/>
          <p:cNvSpPr txBox="1">
            <a:spLocks noChangeArrowheads="1"/>
          </p:cNvSpPr>
          <p:nvPr/>
        </p:nvSpPr>
        <p:spPr bwMode="auto">
          <a:xfrm>
            <a:off x="6172200" y="480060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5618" name="TextBox 17"/>
          <p:cNvSpPr txBox="1">
            <a:spLocks noChangeArrowheads="1"/>
          </p:cNvSpPr>
          <p:nvPr/>
        </p:nvSpPr>
        <p:spPr bwMode="auto">
          <a:xfrm>
            <a:off x="4343401" y="2362200"/>
            <a:ext cx="5629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36885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74DEDB8-DCD2-4904-BF75-F1569991F66C}" type="datetime1">
              <a:rPr lang="en-GB"/>
              <a:pPr>
                <a:defRPr/>
              </a:pPr>
              <a:t>20/03/2023</a:t>
            </a:fld>
            <a:endParaRPr lang="en-GB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48200" y="6356351"/>
            <a:ext cx="2895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2FBFE173-AB3A-46A9-A46B-1EB947D35FF1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algn="ctr" eaLnBrk="1" hangingPunct="1"/>
              <a:t>22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4580" name="Picture 2" descr="2007_03_20_0900_rgb_02-04r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1524000" y="10795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96" tIns="46468" rIns="94596" bIns="46468" anchor="ctr"/>
          <a:lstStyle>
            <a:lvl1pPr defTabSz="833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3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3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3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3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Comparison: RGB vs Cloud Type Product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Day Microphysics RGB</a:t>
            </a:r>
            <a:endParaRPr lang="en-GB" altLang="en-US" u="sng">
              <a:solidFill>
                <a:schemeClr val="bg1"/>
              </a:solidFill>
            </a:endParaRPr>
          </a:p>
        </p:txBody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3641726" y="6289675"/>
            <a:ext cx="19672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Met-8, 20 March 2007, 09:00 UTC</a:t>
            </a:r>
          </a:p>
        </p:txBody>
      </p:sp>
      <p:sp>
        <p:nvSpPr>
          <p:cNvPr id="24583" name="Oval 5"/>
          <p:cNvSpPr>
            <a:spLocks noChangeArrowheads="1"/>
          </p:cNvSpPr>
          <p:nvPr/>
        </p:nvSpPr>
        <p:spPr bwMode="auto">
          <a:xfrm>
            <a:off x="5257800" y="5410200"/>
            <a:ext cx="2209800" cy="6096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4" name="Oval 6"/>
          <p:cNvSpPr>
            <a:spLocks noChangeArrowheads="1"/>
          </p:cNvSpPr>
          <p:nvPr/>
        </p:nvSpPr>
        <p:spPr bwMode="auto">
          <a:xfrm>
            <a:off x="5943600" y="2667000"/>
            <a:ext cx="1371600" cy="685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5" name="Oval 7"/>
          <p:cNvSpPr>
            <a:spLocks noChangeArrowheads="1"/>
          </p:cNvSpPr>
          <p:nvPr/>
        </p:nvSpPr>
        <p:spPr bwMode="auto">
          <a:xfrm>
            <a:off x="4114800" y="1600200"/>
            <a:ext cx="990600" cy="685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6" name="Oval 8"/>
          <p:cNvSpPr>
            <a:spLocks noChangeArrowheads="1"/>
          </p:cNvSpPr>
          <p:nvPr/>
        </p:nvSpPr>
        <p:spPr bwMode="auto">
          <a:xfrm rot="1920000">
            <a:off x="5265738" y="3262313"/>
            <a:ext cx="1668462" cy="762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7" name="Oval 9"/>
          <p:cNvSpPr>
            <a:spLocks noChangeArrowheads="1"/>
          </p:cNvSpPr>
          <p:nvPr/>
        </p:nvSpPr>
        <p:spPr bwMode="auto">
          <a:xfrm>
            <a:off x="1905000" y="228600"/>
            <a:ext cx="914400" cy="2438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8" name="Text Box 10"/>
          <p:cNvSpPr txBox="1">
            <a:spLocks noChangeArrowheads="1"/>
          </p:cNvSpPr>
          <p:nvPr/>
        </p:nvSpPr>
        <p:spPr bwMode="auto">
          <a:xfrm>
            <a:off x="1524000" y="114300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589" name="Text Box 11"/>
          <p:cNvSpPr txBox="1">
            <a:spLocks noChangeArrowheads="1"/>
          </p:cNvSpPr>
          <p:nvPr/>
        </p:nvSpPr>
        <p:spPr bwMode="auto">
          <a:xfrm>
            <a:off x="5334000" y="251460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590" name="Text Box 12"/>
          <p:cNvSpPr txBox="1">
            <a:spLocks noChangeArrowheads="1"/>
          </p:cNvSpPr>
          <p:nvPr/>
        </p:nvSpPr>
        <p:spPr bwMode="auto">
          <a:xfrm>
            <a:off x="6400800" y="205740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591" name="Text Box 13"/>
          <p:cNvSpPr txBox="1">
            <a:spLocks noChangeArrowheads="1"/>
          </p:cNvSpPr>
          <p:nvPr/>
        </p:nvSpPr>
        <p:spPr bwMode="auto">
          <a:xfrm>
            <a:off x="4419600" y="106680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592" name="Text Box 14"/>
          <p:cNvSpPr txBox="1">
            <a:spLocks noChangeArrowheads="1"/>
          </p:cNvSpPr>
          <p:nvPr/>
        </p:nvSpPr>
        <p:spPr bwMode="auto">
          <a:xfrm>
            <a:off x="6172200" y="480060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593" name="TextBox 16"/>
          <p:cNvSpPr txBox="1">
            <a:spLocks noChangeArrowheads="1"/>
          </p:cNvSpPr>
          <p:nvPr/>
        </p:nvSpPr>
        <p:spPr bwMode="auto">
          <a:xfrm>
            <a:off x="4343401" y="2362200"/>
            <a:ext cx="5629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357412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524000" y="5562600"/>
            <a:ext cx="9144000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7" tIns="45689" rIns="91377" bIns="456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/>
              <a:t>Met-8, 22 March 2007, 09:00 UTC</a:t>
            </a:r>
          </a:p>
        </p:txBody>
      </p:sp>
      <p:pic>
        <p:nvPicPr>
          <p:cNvPr id="29699" name="Picture 7" descr="2007_03_22_0900_rgb_natc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143000"/>
            <a:ext cx="398621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8" descr="2007_03_22_0900_cloud_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143000"/>
            <a:ext cx="398621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/>
              <a:t>Low Clouds / Fog (Day)</a:t>
            </a:r>
          </a:p>
        </p:txBody>
      </p:sp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2971800" y="685800"/>
            <a:ext cx="6781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Cloud Type Product                                   Natural Colour RGB</a:t>
            </a:r>
          </a:p>
        </p:txBody>
      </p:sp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1905000" y="6324600"/>
            <a:ext cx="11849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Source: NWC SAF</a:t>
            </a:r>
          </a:p>
        </p:txBody>
      </p:sp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7391401" y="2209800"/>
            <a:ext cx="5629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Russia</a:t>
            </a:r>
          </a:p>
        </p:txBody>
      </p:sp>
    </p:spTree>
    <p:extLst>
      <p:ext uri="{BB962C8B-B14F-4D97-AF65-F5344CB8AC3E}">
        <p14:creationId xmlns:p14="http://schemas.microsoft.com/office/powerpoint/2010/main" val="3145538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1524000" y="6248400"/>
            <a:ext cx="9144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/>
              <a:t>20 October 2008, 05:00 UTC</a:t>
            </a:r>
          </a:p>
        </p:txBody>
      </p:sp>
      <p:pic>
        <p:nvPicPr>
          <p:cNvPr id="36867" name="Picture 6" descr="2008_10_20_0500_m9_nwcsaf_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1"/>
            <a:ext cx="43180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2008_10_20_0500_m9_rgb_fog_satpro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3001"/>
            <a:ext cx="43180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/>
              <a:t>Low Clouds / Fog (Night)</a:t>
            </a:r>
          </a:p>
        </p:txBody>
      </p:sp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2971800" y="685800"/>
            <a:ext cx="6477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Cloud Type Product                                   Night Micro RGB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2895600" y="5867400"/>
            <a:ext cx="11849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Source: NWC SAF</a:t>
            </a:r>
          </a:p>
        </p:txBody>
      </p:sp>
      <p:sp>
        <p:nvSpPr>
          <p:cNvPr id="36872" name="TextBox 7"/>
          <p:cNvSpPr txBox="1">
            <a:spLocks noChangeArrowheads="1"/>
          </p:cNvSpPr>
          <p:nvPr/>
        </p:nvSpPr>
        <p:spPr bwMode="auto">
          <a:xfrm>
            <a:off x="4267201" y="2819400"/>
            <a:ext cx="6848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2769400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jpg_040612_metp_oca_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4"/>
          <a:stretch>
            <a:fillRect/>
          </a:stretch>
        </p:blipFill>
        <p:spPr bwMode="auto">
          <a:xfrm>
            <a:off x="6172200" y="1371601"/>
            <a:ext cx="4318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jpg_040612_metp_oca_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0"/>
          <a:stretch>
            <a:fillRect/>
          </a:stretch>
        </p:blipFill>
        <p:spPr bwMode="auto">
          <a:xfrm>
            <a:off x="1752600" y="1371601"/>
            <a:ext cx="43180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2362200" y="914400"/>
            <a:ext cx="35958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Effective Particle Radius                                    RGB Nat. Colour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8229600" y="1524000"/>
            <a:ext cx="2209800" cy="1905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014" name="Text Box 10"/>
          <p:cNvSpPr txBox="1">
            <a:spLocks noChangeArrowheads="1"/>
          </p:cNvSpPr>
          <p:nvPr/>
        </p:nvSpPr>
        <p:spPr bwMode="auto">
          <a:xfrm>
            <a:off x="6248400" y="6096000"/>
            <a:ext cx="12041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/>
              <a:t>Source: Phil Watts</a:t>
            </a:r>
          </a:p>
        </p:txBody>
      </p:sp>
      <p:pic>
        <p:nvPicPr>
          <p:cNvPr id="562182" name="Picture 6" descr="jpg_040612_metp_oca_re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94" y="0"/>
            <a:ext cx="44148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/>
              <a:t>Effective Particle Radius</a:t>
            </a:r>
          </a:p>
        </p:txBody>
      </p:sp>
      <p:sp>
        <p:nvSpPr>
          <p:cNvPr id="43017" name="TextBox 8"/>
          <p:cNvSpPr txBox="1">
            <a:spLocks noChangeArrowheads="1"/>
          </p:cNvSpPr>
          <p:nvPr/>
        </p:nvSpPr>
        <p:spPr bwMode="auto">
          <a:xfrm>
            <a:off x="2819401" y="3581400"/>
            <a:ext cx="9669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South Atlantic</a:t>
            </a:r>
          </a:p>
        </p:txBody>
      </p:sp>
    </p:spTree>
    <p:extLst>
      <p:ext uri="{BB962C8B-B14F-4D97-AF65-F5344CB8AC3E}">
        <p14:creationId xmlns:p14="http://schemas.microsoft.com/office/powerpoint/2010/main" val="3942335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2477146" y="13561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</a:rPr>
              <a:t>Effective Particle Radius</a:t>
            </a:r>
          </a:p>
        </p:txBody>
      </p:sp>
      <p:pic>
        <p:nvPicPr>
          <p:cNvPr id="45059" name="Picture 5" descr="20120419_0200_kie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226" y="685800"/>
            <a:ext cx="2526224" cy="189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2012_04_17_1800_m9_rgb_du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29" y="356461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1524000" y="5327543"/>
            <a:ext cx="33039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</a:rPr>
              <a:t>Dusty Cirrus</a:t>
            </a:r>
          </a:p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</a:rPr>
              <a:t>17 April 2012, 18 UTC</a:t>
            </a:r>
          </a:p>
        </p:txBody>
      </p:sp>
      <p:sp>
        <p:nvSpPr>
          <p:cNvPr id="45062" name="TextBox 9"/>
          <p:cNvSpPr txBox="1">
            <a:spLocks noChangeArrowheads="1"/>
          </p:cNvSpPr>
          <p:nvPr/>
        </p:nvSpPr>
        <p:spPr bwMode="auto">
          <a:xfrm>
            <a:off x="6477000" y="335280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>
                <a:solidFill>
                  <a:schemeClr val="bg1"/>
                </a:solidFill>
              </a:rPr>
              <a:t>LH Flight FRA – IKA (courtesy: K. Sievers)</a:t>
            </a:r>
          </a:p>
        </p:txBody>
      </p:sp>
      <p:sp>
        <p:nvSpPr>
          <p:cNvPr id="45063" name="TextBox 10"/>
          <p:cNvSpPr txBox="1">
            <a:spLocks noChangeArrowheads="1"/>
          </p:cNvSpPr>
          <p:nvPr/>
        </p:nvSpPr>
        <p:spPr bwMode="auto">
          <a:xfrm>
            <a:off x="6477000" y="6476381"/>
            <a:ext cx="358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 dirty="0">
                <a:solidFill>
                  <a:schemeClr val="bg1"/>
                </a:solidFill>
              </a:rPr>
              <a:t>Met-8, HRV, 5-min scans</a:t>
            </a:r>
          </a:p>
        </p:txBody>
      </p:sp>
      <p:sp>
        <p:nvSpPr>
          <p:cNvPr id="45064" name="TextBox 11"/>
          <p:cNvSpPr txBox="1">
            <a:spLocks noChangeArrowheads="1"/>
          </p:cNvSpPr>
          <p:nvPr/>
        </p:nvSpPr>
        <p:spPr bwMode="auto">
          <a:xfrm>
            <a:off x="1041565" y="4870343"/>
            <a:ext cx="434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 dirty="0">
                <a:solidFill>
                  <a:schemeClr val="bg1"/>
                </a:solidFill>
              </a:rPr>
              <a:t>Met-9, Dust RGB (source: EUMeTrain)</a:t>
            </a:r>
          </a:p>
        </p:txBody>
      </p:sp>
      <p:pic>
        <p:nvPicPr>
          <p:cNvPr id="45065" name="Picture 9" descr="2012_04_18_0400-0540_m8_ch12_loo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92" y="2669583"/>
            <a:ext cx="5162228" cy="387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707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2012_04_18_1200_m9_rgb_conve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39863"/>
            <a:ext cx="4319588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2012_04_18_1200_m9_ch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39864"/>
            <a:ext cx="4319588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24000" y="4953000"/>
            <a:ext cx="9144000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7" tIns="45689" rIns="91377" bIns="456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Met-9, 18 April 2012, 12:00 UTC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3276600" y="990600"/>
            <a:ext cx="73914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IR10.8                                                     Convection RGB</a:t>
            </a: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</a:rPr>
              <a:t>Effective Particle Radius</a:t>
            </a:r>
          </a:p>
        </p:txBody>
      </p:sp>
      <p:sp>
        <p:nvSpPr>
          <p:cNvPr id="46087" name="TextBox 8"/>
          <p:cNvSpPr txBox="1">
            <a:spLocks noChangeArrowheads="1"/>
          </p:cNvSpPr>
          <p:nvPr/>
        </p:nvSpPr>
        <p:spPr bwMode="auto">
          <a:xfrm>
            <a:off x="8458200" y="6096001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 dirty="0">
                <a:solidFill>
                  <a:schemeClr val="bg1"/>
                </a:solidFill>
              </a:rPr>
              <a:t>Source: EUMeTrain (</a:t>
            </a:r>
            <a:r>
              <a:rPr lang="en-GB" altLang="en-US" sz="1400" dirty="0" err="1">
                <a:solidFill>
                  <a:schemeClr val="bg1"/>
                </a:solidFill>
              </a:rPr>
              <a:t>SatRep</a:t>
            </a:r>
            <a:r>
              <a:rPr lang="en-GB" altLang="en-US" sz="1400" dirty="0">
                <a:solidFill>
                  <a:schemeClr val="bg1"/>
                </a:solidFill>
              </a:rPr>
              <a:t> Online)</a:t>
            </a:r>
          </a:p>
        </p:txBody>
      </p:sp>
    </p:spTree>
    <p:extLst>
      <p:ext uri="{BB962C8B-B14F-4D97-AF65-F5344CB8AC3E}">
        <p14:creationId xmlns:p14="http://schemas.microsoft.com/office/powerpoint/2010/main" val="22484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2012_09_12_0900_m9_rgb_convection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0"/>
            <a:ext cx="397351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8" descr="2012_09_12_0900_m9_re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9751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7" descr="scal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571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6324600" y="2590801"/>
            <a:ext cx="3962400" cy="3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7" tIns="45689" rIns="91377" bIns="456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Severe convective storm</a:t>
            </a:r>
          </a:p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12 September 2012, 09:00 UTC</a:t>
            </a:r>
          </a:p>
        </p:txBody>
      </p:sp>
      <p:pic>
        <p:nvPicPr>
          <p:cNvPr id="50183" name="Picture 10" descr="090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05200"/>
            <a:ext cx="32400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12"/>
          <p:cNvSpPr txBox="1">
            <a:spLocks noChangeArrowheads="1"/>
          </p:cNvSpPr>
          <p:nvPr/>
        </p:nvSpPr>
        <p:spPr bwMode="auto">
          <a:xfrm>
            <a:off x="1600200" y="76200"/>
            <a:ext cx="2178802" cy="40011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>
                <a:solidFill>
                  <a:schemeClr val="bg1"/>
                </a:solidFill>
              </a:rPr>
              <a:t>Effective Radius</a:t>
            </a:r>
          </a:p>
        </p:txBody>
      </p:sp>
      <p:sp>
        <p:nvSpPr>
          <p:cNvPr id="50185" name="TextBox 11"/>
          <p:cNvSpPr txBox="1">
            <a:spLocks noChangeArrowheads="1"/>
          </p:cNvSpPr>
          <p:nvPr/>
        </p:nvSpPr>
        <p:spPr bwMode="auto">
          <a:xfrm>
            <a:off x="6400800" y="76200"/>
            <a:ext cx="2223686" cy="40011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>
                <a:solidFill>
                  <a:schemeClr val="bg1"/>
                </a:solidFill>
              </a:rPr>
              <a:t>Convection RGB</a:t>
            </a:r>
          </a:p>
        </p:txBody>
      </p:sp>
      <p:sp>
        <p:nvSpPr>
          <p:cNvPr id="50186" name="TextBox 8"/>
          <p:cNvSpPr txBox="1">
            <a:spLocks noChangeArrowheads="1"/>
          </p:cNvSpPr>
          <p:nvPr/>
        </p:nvSpPr>
        <p:spPr bwMode="auto">
          <a:xfrm>
            <a:off x="1600200" y="2819401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>
                <a:solidFill>
                  <a:schemeClr val="bg1"/>
                </a:solidFill>
              </a:rPr>
              <a:t>Source: KNMI</a:t>
            </a:r>
          </a:p>
        </p:txBody>
      </p:sp>
      <p:sp>
        <p:nvSpPr>
          <p:cNvPr id="50187" name="TextBox 10"/>
          <p:cNvSpPr txBox="1">
            <a:spLocks noChangeArrowheads="1"/>
          </p:cNvSpPr>
          <p:nvPr/>
        </p:nvSpPr>
        <p:spPr bwMode="auto">
          <a:xfrm>
            <a:off x="9372600" y="5715000"/>
            <a:ext cx="838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/>
              <a:t>Met-10, HRV, 2.5min scans</a:t>
            </a:r>
          </a:p>
        </p:txBody>
      </p:sp>
    </p:spTree>
    <p:extLst>
      <p:ext uri="{BB962C8B-B14F-4D97-AF65-F5344CB8AC3E}">
        <p14:creationId xmlns:p14="http://schemas.microsoft.com/office/powerpoint/2010/main" val="12086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8" descr="im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752601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7" descr="im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752601"/>
            <a:ext cx="2881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13"/>
          <p:cNvSpPr txBox="1">
            <a:spLocks noChangeArrowheads="1"/>
          </p:cNvSpPr>
          <p:nvPr/>
        </p:nvSpPr>
        <p:spPr bwMode="auto">
          <a:xfrm>
            <a:off x="8139800" y="1295399"/>
            <a:ext cx="2154950" cy="30777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24-h micro</a:t>
            </a:r>
            <a:r>
              <a:rPr lang="hu-HU" alt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RGB </a:t>
            </a:r>
            <a:endParaRPr lang="en-US" alt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3253" name="Text Box 16"/>
          <p:cNvSpPr txBox="1">
            <a:spLocks noChangeArrowheads="1"/>
          </p:cNvSpPr>
          <p:nvPr/>
        </p:nvSpPr>
        <p:spPr bwMode="auto">
          <a:xfrm>
            <a:off x="1981200" y="1295401"/>
            <a:ext cx="2209800" cy="307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en-US" sz="1400">
                <a:solidFill>
                  <a:schemeClr val="bg1"/>
                </a:solidFill>
                <a:latin typeface="Comic Sans MS" panose="030F0702030302020204" pitchFamily="66" charset="0"/>
              </a:rPr>
              <a:t>TPW</a:t>
            </a:r>
            <a:r>
              <a:rPr lang="en-GB" altLang="en-US" sz="1400">
                <a:solidFill>
                  <a:schemeClr val="bg1"/>
                </a:solidFill>
                <a:latin typeface="Comic Sans MS" panose="030F0702030302020204" pitchFamily="66" charset="0"/>
              </a:rPr>
              <a:t> (neural network)</a:t>
            </a:r>
            <a:r>
              <a:rPr lang="hu-HU" altLang="en-US" sz="14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n-US" altLang="en-US" sz="1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3254" name="Picture 9" descr="img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752601"/>
            <a:ext cx="2881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16"/>
          <p:cNvSpPr txBox="1">
            <a:spLocks noChangeArrowheads="1"/>
          </p:cNvSpPr>
          <p:nvPr/>
        </p:nvSpPr>
        <p:spPr bwMode="auto">
          <a:xfrm>
            <a:off x="4876800" y="1295401"/>
            <a:ext cx="2209800" cy="307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en-US" sz="1400">
                <a:solidFill>
                  <a:schemeClr val="bg1"/>
                </a:solidFill>
                <a:latin typeface="Comic Sans MS" panose="030F0702030302020204" pitchFamily="66" charset="0"/>
              </a:rPr>
              <a:t>TPW</a:t>
            </a:r>
            <a:r>
              <a:rPr lang="en-GB" altLang="en-US" sz="1400">
                <a:solidFill>
                  <a:schemeClr val="bg1"/>
                </a:solidFill>
                <a:latin typeface="Comic Sans MS" panose="030F0702030302020204" pitchFamily="66" charset="0"/>
              </a:rPr>
              <a:t> (phys. retrieval)</a:t>
            </a:r>
            <a:r>
              <a:rPr lang="hu-HU" altLang="en-US" sz="14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n-US" altLang="en-US" sz="1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3256" name="TextBox 11"/>
          <p:cNvSpPr txBox="1">
            <a:spLocks noChangeArrowheads="1"/>
          </p:cNvSpPr>
          <p:nvPr/>
        </p:nvSpPr>
        <p:spPr bwMode="auto">
          <a:xfrm>
            <a:off x="1524000" y="480060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12 October 2010, 12:00 UTC</a:t>
            </a:r>
          </a:p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(Source: NWC SAF, SatRep Online)</a:t>
            </a:r>
          </a:p>
        </p:txBody>
      </p:sp>
      <p:sp>
        <p:nvSpPr>
          <p:cNvPr id="53257" name="Rectangle 8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</a:rPr>
              <a:t>TPW, LPW</a:t>
            </a:r>
          </a:p>
        </p:txBody>
      </p:sp>
      <p:sp>
        <p:nvSpPr>
          <p:cNvPr id="53258" name="TextBox 9"/>
          <p:cNvSpPr txBox="1">
            <a:spLocks noChangeArrowheads="1"/>
          </p:cNvSpPr>
          <p:nvPr/>
        </p:nvSpPr>
        <p:spPr bwMode="auto">
          <a:xfrm>
            <a:off x="8610601" y="2286000"/>
            <a:ext cx="5629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763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#RGB products</a:t>
            </a:r>
            <a:endParaRPr lang="en-GB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8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11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14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b="0" dirty="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17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20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23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26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29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32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35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779253" y="1140321"/>
            <a:ext cx="1300163" cy="1189037"/>
            <a:chOff x="839" y="845"/>
            <a:chExt cx="756" cy="749"/>
          </a:xfrm>
        </p:grpSpPr>
        <p:pic>
          <p:nvPicPr>
            <p:cNvPr id="38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3184191" y="1140321"/>
            <a:ext cx="1300163" cy="1189037"/>
            <a:chOff x="1701" y="845"/>
            <a:chExt cx="756" cy="749"/>
          </a:xfrm>
        </p:grpSpPr>
        <p:pic>
          <p:nvPicPr>
            <p:cNvPr id="41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</p:grpSpPr>
        <p:pic>
          <p:nvPicPr>
            <p:cNvPr id="44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</p:grpSpPr>
        <p:pic>
          <p:nvPicPr>
            <p:cNvPr id="47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941928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50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8=NIR2.25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6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cxnSp>
        <p:nvCxnSpPr>
          <p:cNvPr id="57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8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59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61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2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212910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(1.0/0.5)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(2.0/1.0) km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07" y="1153368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7" y="240238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69" y="114103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16" y="114529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91" y="114984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95" y="114984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96" y="2379783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47" y="5223597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4" y="5237019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69" y="380746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97" y="3830213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9" y="524559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65" y="524694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70" y="380746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177" y="116555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15" y="4044180"/>
            <a:ext cx="633455" cy="633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57" y="3779335"/>
            <a:ext cx="563093" cy="619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132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im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43068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9"/>
          <p:cNvSpPr txBox="1">
            <a:spLocks noChangeArrowheads="1"/>
          </p:cNvSpPr>
          <p:nvPr/>
        </p:nvSpPr>
        <p:spPr bwMode="auto">
          <a:xfrm>
            <a:off x="1981200" y="762000"/>
            <a:ext cx="4038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Calibri" panose="020F0502020204030204" pitchFamily="34" charset="0"/>
              </a:rPr>
              <a:t>Blended Total Precipitable Water  Percent of Normal 03-08 UTC 22 Feb 2012</a:t>
            </a:r>
          </a:p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Calibri" panose="020F0502020204030204" pitchFamily="34" charset="0"/>
              </a:rPr>
              <a:t>(microwave product)</a:t>
            </a:r>
          </a:p>
        </p:txBody>
      </p:sp>
      <p:sp>
        <p:nvSpPr>
          <p:cNvPr id="57348" name="TextBox 9"/>
          <p:cNvSpPr txBox="1">
            <a:spLocks noChangeArrowheads="1"/>
          </p:cNvSpPr>
          <p:nvPr/>
        </p:nvSpPr>
        <p:spPr bwMode="auto">
          <a:xfrm>
            <a:off x="6400800" y="990601"/>
            <a:ext cx="403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Calibri" panose="020F0502020204030204" pitchFamily="34" charset="0"/>
              </a:rPr>
              <a:t>Dust RGB Product</a:t>
            </a:r>
          </a:p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Calibri" panose="020F0502020204030204" pitchFamily="34" charset="0"/>
              </a:rPr>
              <a:t>MSG (Meteosat-9) 22 Feb 2012, 06 UTC</a:t>
            </a:r>
          </a:p>
        </p:txBody>
      </p:sp>
      <p:pic>
        <p:nvPicPr>
          <p:cNvPr id="57349" name="Picture 3" descr="im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43068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</a:rPr>
              <a:t>TPW, LPW</a:t>
            </a:r>
          </a:p>
        </p:txBody>
      </p:sp>
      <p:sp>
        <p:nvSpPr>
          <p:cNvPr id="57351" name="TextBox 11"/>
          <p:cNvSpPr txBox="1">
            <a:spLocks noChangeArrowheads="1"/>
          </p:cNvSpPr>
          <p:nvPr/>
        </p:nvSpPr>
        <p:spPr bwMode="auto">
          <a:xfrm>
            <a:off x="2514600" y="5334000"/>
            <a:ext cx="25146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Source: S. Kusselson</a:t>
            </a:r>
          </a:p>
        </p:txBody>
      </p:sp>
      <p:sp>
        <p:nvSpPr>
          <p:cNvPr id="57352" name="TextBox 7"/>
          <p:cNvSpPr txBox="1">
            <a:spLocks noChangeArrowheads="1"/>
          </p:cNvSpPr>
          <p:nvPr/>
        </p:nvSpPr>
        <p:spPr bwMode="auto">
          <a:xfrm>
            <a:off x="7772401" y="4343400"/>
            <a:ext cx="8707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South Africa</a:t>
            </a:r>
          </a:p>
        </p:txBody>
      </p:sp>
    </p:spTree>
    <p:extLst>
      <p:ext uri="{BB962C8B-B14F-4D97-AF65-F5344CB8AC3E}">
        <p14:creationId xmlns:p14="http://schemas.microsoft.com/office/powerpoint/2010/main" val="95046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1524000" y="5791200"/>
            <a:ext cx="9144000" cy="24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28" tIns="50914" rIns="101828" bIns="50914">
            <a:spAutoFit/>
          </a:bodyPr>
          <a:lstStyle>
            <a:lvl1pPr defTabSz="849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49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49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49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49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  <a:cs typeface="Arial" panose="020B0604020202020204" pitchFamily="34" charset="0"/>
              </a:rPr>
              <a:t>24 July 2007, 16:00 UTC</a:t>
            </a:r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</a:rPr>
              <a:t>Fires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895600" y="762000"/>
            <a:ext cx="7162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FIR Product (MPEF)                            RGB IR3.9, VIS0.6, HRV</a:t>
            </a:r>
          </a:p>
        </p:txBody>
      </p:sp>
      <p:pic>
        <p:nvPicPr>
          <p:cNvPr id="58373" name="Picture 5" descr="2007_07_24_1600_m9_rgb_04-01-12_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0"/>
          <a:stretch>
            <a:fillRect/>
          </a:stretch>
        </p:blipFill>
        <p:spPr bwMode="auto">
          <a:xfrm>
            <a:off x="5715001" y="1219200"/>
            <a:ext cx="4645025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Oval 8"/>
          <p:cNvSpPr>
            <a:spLocks noChangeArrowheads="1"/>
          </p:cNvSpPr>
          <p:nvPr/>
        </p:nvSpPr>
        <p:spPr bwMode="auto">
          <a:xfrm>
            <a:off x="6705601" y="4572000"/>
            <a:ext cx="288925" cy="2159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7010400" y="4495800"/>
            <a:ext cx="2539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>
                <a:solidFill>
                  <a:schemeClr val="bg1"/>
                </a:solidFill>
              </a:rPr>
              <a:t>= not detected fires</a:t>
            </a:r>
          </a:p>
        </p:txBody>
      </p:sp>
      <p:pic>
        <p:nvPicPr>
          <p:cNvPr id="58376" name="Picture 8" descr="MPEF_FIRE_IMG_070724160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60045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7086600" y="5105400"/>
            <a:ext cx="12682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Source: J. Schipper</a:t>
            </a:r>
          </a:p>
        </p:txBody>
      </p:sp>
      <p:sp>
        <p:nvSpPr>
          <p:cNvPr id="58378" name="TextBox 9"/>
          <p:cNvSpPr txBox="1">
            <a:spLocks noChangeArrowheads="1"/>
          </p:cNvSpPr>
          <p:nvPr/>
        </p:nvSpPr>
        <p:spPr bwMode="auto">
          <a:xfrm>
            <a:off x="2971800" y="2743200"/>
            <a:ext cx="4154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Italy</a:t>
            </a:r>
          </a:p>
        </p:txBody>
      </p:sp>
    </p:spTree>
    <p:extLst>
      <p:ext uri="{BB962C8B-B14F-4D97-AF65-F5344CB8AC3E}">
        <p14:creationId xmlns:p14="http://schemas.microsoft.com/office/powerpoint/2010/main" val="3871601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FRAME_FOYER_MSG-RGB-natural_11010408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43195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9" descr="FRAME_OIS_FIRE-centralAfrica_11010408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43195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524000" y="5791200"/>
            <a:ext cx="9144000" cy="24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28" tIns="50914" rIns="101828" bIns="50914">
            <a:spAutoFit/>
          </a:bodyPr>
          <a:lstStyle>
            <a:lvl1pPr defTabSz="849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49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49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49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49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  <a:cs typeface="Arial" panose="020B0604020202020204" pitchFamily="34" charset="0"/>
              </a:rPr>
              <a:t>MSG-2, 4 Jan 2011, 08:30 UTC</a:t>
            </a:r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1524000" y="6248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The sun glint problem ...</a:t>
            </a:r>
          </a:p>
        </p:txBody>
      </p:sp>
      <p:sp>
        <p:nvSpPr>
          <p:cNvPr id="59398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</a:rPr>
              <a:t>Fires</a:t>
            </a:r>
          </a:p>
        </p:txBody>
      </p:sp>
      <p:sp>
        <p:nvSpPr>
          <p:cNvPr id="59399" name="Text Box 4"/>
          <p:cNvSpPr txBox="1">
            <a:spLocks noChangeArrowheads="1"/>
          </p:cNvSpPr>
          <p:nvPr/>
        </p:nvSpPr>
        <p:spPr bwMode="auto">
          <a:xfrm>
            <a:off x="2895600" y="685800"/>
            <a:ext cx="7162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FIR Product (MPEF)                                     Natural Colour RGB</a:t>
            </a:r>
          </a:p>
        </p:txBody>
      </p:sp>
      <p:sp>
        <p:nvSpPr>
          <p:cNvPr id="59400" name="TextBox 7"/>
          <p:cNvSpPr txBox="1">
            <a:spLocks noChangeArrowheads="1"/>
          </p:cNvSpPr>
          <p:nvPr/>
        </p:nvSpPr>
        <p:spPr bwMode="auto">
          <a:xfrm>
            <a:off x="1905001" y="2819400"/>
            <a:ext cx="5309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D.R.C.</a:t>
            </a:r>
          </a:p>
        </p:txBody>
      </p:sp>
    </p:spTree>
    <p:extLst>
      <p:ext uri="{BB962C8B-B14F-4D97-AF65-F5344CB8AC3E}">
        <p14:creationId xmlns:p14="http://schemas.microsoft.com/office/powerpoint/2010/main" val="2495027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im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39864"/>
            <a:ext cx="431958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4" descr="im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39864"/>
            <a:ext cx="4319588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5"/>
          <p:cNvSpPr txBox="1">
            <a:spLocks noChangeArrowheads="1"/>
          </p:cNvSpPr>
          <p:nvPr/>
        </p:nvSpPr>
        <p:spPr bwMode="auto">
          <a:xfrm>
            <a:off x="1524000" y="5486400"/>
            <a:ext cx="9144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7 February 2005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</a:rPr>
              <a:t>Snow</a:t>
            </a:r>
          </a:p>
        </p:txBody>
      </p:sp>
      <p:sp>
        <p:nvSpPr>
          <p:cNvPr id="60422" name="TextBox 7"/>
          <p:cNvSpPr txBox="1">
            <a:spLocks noChangeArrowheads="1"/>
          </p:cNvSpPr>
          <p:nvPr/>
        </p:nvSpPr>
        <p:spPr bwMode="auto">
          <a:xfrm>
            <a:off x="1752600" y="990600"/>
            <a:ext cx="441659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        MSG daily snow map                                RGB NIR1.6, HRV, HRV 8:45 UTC</a:t>
            </a:r>
          </a:p>
        </p:txBody>
      </p:sp>
      <p:sp>
        <p:nvSpPr>
          <p:cNvPr id="60423" name="TextBox 8"/>
          <p:cNvSpPr txBox="1">
            <a:spLocks noChangeArrowheads="1"/>
          </p:cNvSpPr>
          <p:nvPr/>
        </p:nvSpPr>
        <p:spPr bwMode="auto">
          <a:xfrm>
            <a:off x="2590801" y="5181600"/>
            <a:ext cx="98616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Source: NOAA</a:t>
            </a:r>
          </a:p>
        </p:txBody>
      </p:sp>
      <p:sp>
        <p:nvSpPr>
          <p:cNvPr id="60424" name="TextBox 7"/>
          <p:cNvSpPr txBox="1">
            <a:spLocks noChangeArrowheads="1"/>
          </p:cNvSpPr>
          <p:nvPr/>
        </p:nvSpPr>
        <p:spPr bwMode="auto">
          <a:xfrm>
            <a:off x="2743201" y="2057400"/>
            <a:ext cx="6848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415630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1524000" y="52578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17 Jan 2005</a:t>
            </a:r>
          </a:p>
          <a:p>
            <a:pPr algn="ctr" eaLnBrk="1" hangingPunct="1"/>
            <a:r>
              <a:rPr lang="en-GB" altLang="en-US">
                <a:solidFill>
                  <a:schemeClr val="bg1"/>
                </a:solidFill>
              </a:rPr>
              <a:t>12:00 UTC</a:t>
            </a:r>
          </a:p>
        </p:txBody>
      </p:sp>
      <p:sp>
        <p:nvSpPr>
          <p:cNvPr id="61444" name="TextBox 6"/>
          <p:cNvSpPr txBox="1">
            <a:spLocks noChangeArrowheads="1"/>
          </p:cNvSpPr>
          <p:nvPr/>
        </p:nvSpPr>
        <p:spPr bwMode="auto">
          <a:xfrm>
            <a:off x="8534401" y="5791201"/>
            <a:ext cx="87716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OSI SAF</a:t>
            </a:r>
          </a:p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Atlantic</a:t>
            </a:r>
          </a:p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SST Product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</a:rPr>
              <a:t>Sea Surface Temperature (SST)</a:t>
            </a:r>
          </a:p>
        </p:txBody>
      </p:sp>
      <p:sp>
        <p:nvSpPr>
          <p:cNvPr id="61446" name="TextBox 9"/>
          <p:cNvSpPr txBox="1">
            <a:spLocks noChangeArrowheads="1"/>
          </p:cNvSpPr>
          <p:nvPr/>
        </p:nvSpPr>
        <p:spPr bwMode="auto">
          <a:xfrm>
            <a:off x="2590801" y="838200"/>
            <a:ext cx="39869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MPEF internal SST Product                           RGB VIS0.8, IR10.8, IR12.0</a:t>
            </a:r>
          </a:p>
        </p:txBody>
      </p:sp>
      <p:pic>
        <p:nvPicPr>
          <p:cNvPr id="61447" name="Picture 10" descr="img4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b="22678"/>
          <a:stretch>
            <a:fillRect/>
          </a:stretch>
        </p:blipFill>
        <p:spPr bwMode="auto">
          <a:xfrm>
            <a:off x="6248400" y="12192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1" descr="img3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85" y="4130298"/>
            <a:ext cx="3405188" cy="253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TextBox 8"/>
          <p:cNvSpPr txBox="1">
            <a:spLocks noChangeArrowheads="1"/>
          </p:cNvSpPr>
          <p:nvPr/>
        </p:nvSpPr>
        <p:spPr bwMode="auto">
          <a:xfrm>
            <a:off x="4191001" y="1981200"/>
            <a:ext cx="8707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South Africa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8896028" y="1863081"/>
            <a:ext cx="8707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South Africa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981987" y="5026968"/>
            <a:ext cx="8707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South Africa</a:t>
            </a:r>
          </a:p>
        </p:txBody>
      </p:sp>
    </p:spTree>
    <p:extLst>
      <p:ext uri="{BB962C8B-B14F-4D97-AF65-F5344CB8AC3E}">
        <p14:creationId xmlns:p14="http://schemas.microsoft.com/office/powerpoint/2010/main" val="11409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Put things in motion!</a:t>
            </a:r>
            <a:endParaRPr lang="en-GB" dirty="0"/>
          </a:p>
        </p:txBody>
      </p:sp>
      <p:pic>
        <p:nvPicPr>
          <p:cNvPr id="4" name="HRVcloudsRGB_2022-06-01_08_00-2022-08-25_08_00__8fp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26" y="887979"/>
            <a:ext cx="11079163" cy="5262563"/>
          </a:xfrm>
        </p:spPr>
      </p:pic>
      <p:sp>
        <p:nvSpPr>
          <p:cNvPr id="5" name="Rectangle 4"/>
          <p:cNvSpPr/>
          <p:nvPr/>
        </p:nvSpPr>
        <p:spPr>
          <a:xfrm>
            <a:off x="735620" y="957842"/>
            <a:ext cx="39565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HRV Clouds RGB _2022-06-01_08_00-2022-08-25_08_00</a:t>
            </a:r>
            <a:r>
              <a:rPr lang="en-GB" dirty="0"/>
              <a:t>__</a:t>
            </a:r>
            <a:r>
              <a:rPr lang="en-GB" dirty="0" smtClean="0"/>
              <a:t>8fps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78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800" dirty="0" smtClean="0"/>
              <a:t>Thank you!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Questions are welcome.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8762" y="3347392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000" dirty="0">
                <a:solidFill>
                  <a:schemeClr val="tx1"/>
                </a:solidFill>
              </a:rPr>
              <a:t>شكرًا لك</a:t>
            </a:r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0527" y="1838669"/>
            <a:ext cx="3895083" cy="407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098" name="Picture 2" descr="File:The three primary colors of RGB Color Model (Red, Green, Blue).png - 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60" y="2123486"/>
            <a:ext cx="3096558" cy="30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products – generic example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3413" y="2429190"/>
            <a:ext cx="4572000" cy="3671887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hr-HR" sz="2800" b="0" kern="0" dirty="0" smtClean="0">
                <a:solidFill>
                  <a:srgbClr val="FF0000"/>
                </a:solidFill>
              </a:rPr>
              <a:t>          </a:t>
            </a:r>
            <a:r>
              <a:rPr lang="en-GB" sz="2800" b="0" kern="0" dirty="0" smtClean="0">
                <a:solidFill>
                  <a:srgbClr val="FF0000"/>
                </a:solidFill>
              </a:rPr>
              <a:t>Red</a:t>
            </a:r>
            <a:r>
              <a:rPr lang="hr-HR" sz="2800" b="0" kern="0" dirty="0" smtClean="0"/>
              <a:t>: </a:t>
            </a:r>
            <a:r>
              <a:rPr lang="en-GB" sz="2800" b="0" kern="0" dirty="0" smtClean="0"/>
              <a:t>…</a:t>
            </a:r>
            <a:endParaRPr lang="hr-HR" sz="2800" b="0" kern="0" dirty="0" smtClean="0"/>
          </a:p>
          <a:p>
            <a:pPr>
              <a:buFont typeface="Wingdings" pitchFamily="2" charset="2"/>
              <a:buNone/>
            </a:pPr>
            <a:r>
              <a:rPr lang="hr-HR" sz="2800" b="0" kern="0" dirty="0" smtClean="0"/>
              <a:t>          </a:t>
            </a:r>
            <a:r>
              <a:rPr lang="en-GB" sz="2800" b="0" kern="0" dirty="0" smtClean="0">
                <a:solidFill>
                  <a:srgbClr val="92D050"/>
                </a:solidFill>
              </a:rPr>
              <a:t>Green</a:t>
            </a:r>
            <a:r>
              <a:rPr lang="hr-HR" sz="2800" b="0" kern="0" dirty="0" smtClean="0"/>
              <a:t>: </a:t>
            </a:r>
            <a:r>
              <a:rPr lang="en-GB" sz="2800" b="0" kern="0" dirty="0" smtClean="0"/>
              <a:t>…</a:t>
            </a:r>
            <a:endParaRPr lang="hr-HR" sz="2800" b="0" kern="0" dirty="0" smtClean="0"/>
          </a:p>
          <a:p>
            <a:pPr>
              <a:buFont typeface="Wingdings" pitchFamily="2" charset="2"/>
              <a:buNone/>
            </a:pPr>
            <a:r>
              <a:rPr lang="hr-HR" sz="2800" b="0" kern="0" dirty="0" smtClean="0">
                <a:solidFill>
                  <a:srgbClr val="3366FF"/>
                </a:solidFill>
              </a:rPr>
              <a:t>         </a:t>
            </a:r>
            <a:r>
              <a:rPr lang="en-GB" sz="2800" b="0" kern="0" dirty="0">
                <a:solidFill>
                  <a:srgbClr val="3366FF"/>
                </a:solidFill>
              </a:rPr>
              <a:t> </a:t>
            </a:r>
            <a:r>
              <a:rPr lang="en-GB" sz="2800" b="0" kern="0" dirty="0" smtClean="0">
                <a:solidFill>
                  <a:srgbClr val="3366FF"/>
                </a:solidFill>
              </a:rPr>
              <a:t>Blue</a:t>
            </a:r>
            <a:r>
              <a:rPr lang="hr-HR" sz="2800" b="0" kern="0" dirty="0" smtClean="0"/>
              <a:t>: </a:t>
            </a:r>
            <a:r>
              <a:rPr lang="en-GB" sz="2800" b="0" kern="0" dirty="0" smtClean="0"/>
              <a:t>…</a:t>
            </a:r>
            <a:endParaRPr lang="hr-HR" sz="2800" b="0" kern="0" dirty="0" smtClean="0"/>
          </a:p>
          <a:p>
            <a:pPr>
              <a:buFont typeface="Wingdings" pitchFamily="2" charset="2"/>
              <a:buNone/>
            </a:pPr>
            <a:endParaRPr lang="hr-HR" sz="2800" b="0" kern="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246581" y="136975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XY RGB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86" y="4703003"/>
            <a:ext cx="985955" cy="98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90" y="1210266"/>
            <a:ext cx="985955" cy="98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66" y="4867332"/>
            <a:ext cx="587169" cy="587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532426" y="4776195"/>
            <a:ext cx="389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0" dirty="0" smtClean="0">
                <a:solidFill>
                  <a:srgbClr val="00B0F0"/>
                </a:solidFill>
              </a:rPr>
              <a:t>-</a:t>
            </a:r>
            <a:endParaRPr lang="en-GB" b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67" y="4867332"/>
            <a:ext cx="633645" cy="587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540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products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509517" y="671449"/>
            <a:ext cx="4494245" cy="366763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400" b="0" kern="0" dirty="0" smtClean="0"/>
              <a:t>Wind Storm Aurora 21 Oct 2021</a:t>
            </a:r>
            <a:endParaRPr lang="en-GB" sz="1400" b="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1492"/>
            <a:ext cx="4012991" cy="2836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006" y="4021492"/>
            <a:ext cx="4012993" cy="2836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99" y="4021492"/>
            <a:ext cx="4012994" cy="2836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99" y="1019907"/>
            <a:ext cx="4012994" cy="2836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019907"/>
            <a:ext cx="4012994" cy="2836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999" y="1019907"/>
            <a:ext cx="4012994" cy="28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20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9200"/>
            <a:ext cx="11875152" cy="57340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934" y="1296672"/>
            <a:ext cx="2732070" cy="1737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41959" y="2137757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28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6859"/>
            <a:ext cx="11862834" cy="5728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115" y="1312961"/>
            <a:ext cx="2730262" cy="1744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41959" y="2137757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56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0912"/>
            <a:ext cx="11875152" cy="57340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217" y="1316181"/>
            <a:ext cx="2718160" cy="1733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41959" y="2137757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61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6859"/>
            <a:ext cx="11875152" cy="5734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330" y="1307707"/>
            <a:ext cx="2708617" cy="1726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24568" y="8604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41959" y="2137757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68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(1)</Template>
  <TotalTime>4820</TotalTime>
  <Words>797</Words>
  <Application>Microsoft Office PowerPoint</Application>
  <PresentationFormat>Widescreen</PresentationFormat>
  <Paragraphs>293</Paragraphs>
  <Slides>36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Arial</vt:lpstr>
      <vt:lpstr>Bahnschrift Light</vt:lpstr>
      <vt:lpstr>Bahnschrift SemiBold</vt:lpstr>
      <vt:lpstr>Bahnschrift SemiLight</vt:lpstr>
      <vt:lpstr>Calibri</vt:lpstr>
      <vt:lpstr>Calibri Light</vt:lpstr>
      <vt:lpstr>Century Gothic</vt:lpstr>
      <vt:lpstr>Comic Sans MS</vt:lpstr>
      <vt:lpstr>Helvetica</vt:lpstr>
      <vt:lpstr>Roboto</vt:lpstr>
      <vt:lpstr>Roboto Light</vt:lpstr>
      <vt:lpstr>Roboto Medium</vt:lpstr>
      <vt:lpstr>Tahoma</vt:lpstr>
      <vt:lpstr>Times</vt:lpstr>
      <vt:lpstr>Times New Roman</vt:lpstr>
      <vt:lpstr>Wingdings</vt:lpstr>
      <vt:lpstr>1_Applications Template</vt:lpstr>
      <vt:lpstr>PowerPoint Presentation</vt:lpstr>
      <vt:lpstr>Data exploration</vt:lpstr>
      <vt:lpstr>#RGB products</vt:lpstr>
      <vt:lpstr>RGB products – generic example</vt:lpstr>
      <vt:lpstr>RGB products</vt:lpstr>
      <vt:lpstr>RGB walk-through</vt:lpstr>
      <vt:lpstr>RGB walk-through</vt:lpstr>
      <vt:lpstr>RGB walk-through</vt:lpstr>
      <vt:lpstr>RGB walk-through</vt:lpstr>
      <vt:lpstr>RGB walk-through</vt:lpstr>
      <vt:lpstr>RGB walk-through</vt:lpstr>
      <vt:lpstr>RGB walk-through</vt:lpstr>
      <vt:lpstr>RGB walk-through</vt:lpstr>
      <vt:lpstr>RGB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 things in motion!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Smiljanic</dc:creator>
  <cp:lastModifiedBy>Ivan Smiljanic</cp:lastModifiedBy>
  <cp:revision>77</cp:revision>
  <cp:lastPrinted>2006-03-06T14:11:17Z</cp:lastPrinted>
  <dcterms:created xsi:type="dcterms:W3CDTF">2022-11-07T16:13:56Z</dcterms:created>
  <dcterms:modified xsi:type="dcterms:W3CDTF">2023-03-20T09:10:33Z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1250538</vt:lpwstr>
  </property>
  <property fmtid="{D5CDD505-2E9C-101B-9397-08002B2CF9AE}" pid="3" name="DM_DOCNAME">
    <vt:lpwstr>Presentation Landscape Template (Applications)</vt:lpwstr>
  </property>
  <property fmtid="{D5CDD505-2E9C-101B-9397-08002B2CF9AE}" pid="4" name="DM_AUTHOR">
    <vt:lpwstr>Anne-Flore Laloe</vt:lpwstr>
  </property>
  <property fmtid="{D5CDD505-2E9C-101B-9397-08002B2CF9AE}" pid="5" name="DM_E_DOC_NO">
    <vt:lpwstr>EUM/IM/TEM/21/1250538</vt:lpwstr>
  </property>
  <property fmtid="{D5CDD505-2E9C-101B-9397-08002B2CF9AE}" pid="6" name="DM_E_VER_NO">
    <vt:lpwstr>1B</vt:lpwstr>
  </property>
  <property fmtid="{D5CDD505-2E9C-101B-9397-08002B2CF9AE}" pid="7" name="DM_E_ISS_DATE">
    <vt:lpwstr>28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