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x-msvide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59" r:id="rId3"/>
    <p:sldId id="258" r:id="rId4"/>
    <p:sldId id="301" r:id="rId5"/>
    <p:sldId id="284" r:id="rId6"/>
    <p:sldId id="307" r:id="rId7"/>
    <p:sldId id="314" r:id="rId8"/>
    <p:sldId id="263" r:id="rId9"/>
    <p:sldId id="304" r:id="rId10"/>
    <p:sldId id="319" r:id="rId11"/>
    <p:sldId id="320" r:id="rId12"/>
    <p:sldId id="266" r:id="rId13"/>
    <p:sldId id="270" r:id="rId14"/>
    <p:sldId id="267" r:id="rId15"/>
    <p:sldId id="308" r:id="rId16"/>
    <p:sldId id="298" r:id="rId17"/>
    <p:sldId id="303" r:id="rId18"/>
    <p:sldId id="273" r:id="rId19"/>
    <p:sldId id="276" r:id="rId20"/>
    <p:sldId id="275" r:id="rId21"/>
    <p:sldId id="309" r:id="rId22"/>
    <p:sldId id="302" r:id="rId23"/>
    <p:sldId id="322" r:id="rId24"/>
    <p:sldId id="297" r:id="rId25"/>
    <p:sldId id="315" r:id="rId26"/>
    <p:sldId id="310" r:id="rId27"/>
    <p:sldId id="311" r:id="rId28"/>
    <p:sldId id="323" r:id="rId29"/>
    <p:sldId id="278" r:id="rId30"/>
    <p:sldId id="274" r:id="rId31"/>
    <p:sldId id="312" r:id="rId32"/>
    <p:sldId id="316" r:id="rId33"/>
    <p:sldId id="318" r:id="rId34"/>
    <p:sldId id="299" r:id="rId35"/>
    <p:sldId id="260" r:id="rId36"/>
    <p:sldId id="272" r:id="rId37"/>
    <p:sldId id="277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8419"/>
    <a:srgbClr val="AC6B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2E79F6-599B-40F9-93EE-59786EA63B1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A23C32-D40D-4274-A9C1-F7ED6979232E}">
      <dgm:prSet phldrT="[Text]"/>
      <dgm:spPr/>
      <dgm:t>
        <a:bodyPr/>
        <a:lstStyle/>
        <a:p>
          <a:r>
            <a:rPr lang="en-US" dirty="0" smtClean="0"/>
            <a:t>SEVIRI</a:t>
          </a:r>
          <a:endParaRPr lang="en-US" dirty="0"/>
        </a:p>
      </dgm:t>
    </dgm:pt>
    <dgm:pt modelId="{53EB0AC5-892B-4B70-A5BD-ADF379EF77A3}" type="parTrans" cxnId="{C0A1255D-5B4F-4E2D-B90D-35FA0B5F9C9A}">
      <dgm:prSet/>
      <dgm:spPr/>
      <dgm:t>
        <a:bodyPr/>
        <a:lstStyle/>
        <a:p>
          <a:endParaRPr lang="en-US"/>
        </a:p>
      </dgm:t>
    </dgm:pt>
    <dgm:pt modelId="{9518688E-13DC-4B6A-89A7-8D2C855D1E21}" type="sibTrans" cxnId="{C0A1255D-5B4F-4E2D-B90D-35FA0B5F9C9A}">
      <dgm:prSet/>
      <dgm:spPr/>
      <dgm:t>
        <a:bodyPr/>
        <a:lstStyle/>
        <a:p>
          <a:endParaRPr lang="en-US"/>
        </a:p>
      </dgm:t>
    </dgm:pt>
    <dgm:pt modelId="{64C56125-FEB9-439C-B31D-BA6595438B32}">
      <dgm:prSet phldrT="[Text]"/>
      <dgm:spPr/>
      <dgm:t>
        <a:bodyPr/>
        <a:lstStyle/>
        <a:p>
          <a:r>
            <a:rPr lang="en-US" dirty="0" smtClean="0"/>
            <a:t>12 spectral bands</a:t>
          </a:r>
          <a:endParaRPr lang="en-US" dirty="0"/>
        </a:p>
      </dgm:t>
    </dgm:pt>
    <dgm:pt modelId="{FE4BE469-6568-41F7-B614-5AC169F530D6}" type="parTrans" cxnId="{FEFDFCBB-0B24-43DE-B427-99845FC3469F}">
      <dgm:prSet/>
      <dgm:spPr/>
      <dgm:t>
        <a:bodyPr/>
        <a:lstStyle/>
        <a:p>
          <a:endParaRPr lang="en-US"/>
        </a:p>
      </dgm:t>
    </dgm:pt>
    <dgm:pt modelId="{B5E1A91A-B920-4C1A-A5C3-4E77B921E08F}" type="sibTrans" cxnId="{FEFDFCBB-0B24-43DE-B427-99845FC3469F}">
      <dgm:prSet/>
      <dgm:spPr/>
      <dgm:t>
        <a:bodyPr/>
        <a:lstStyle/>
        <a:p>
          <a:endParaRPr lang="en-US"/>
        </a:p>
      </dgm:t>
    </dgm:pt>
    <dgm:pt modelId="{A5170016-82DF-4EF0-A393-9C9ED6F20B04}">
      <dgm:prSet phldrT="[Text]"/>
      <dgm:spPr/>
      <dgm:t>
        <a:bodyPr/>
        <a:lstStyle/>
        <a:p>
          <a:r>
            <a:rPr lang="en-US" dirty="0" smtClean="0"/>
            <a:t>AVHRR</a:t>
          </a:r>
          <a:endParaRPr lang="en-US" dirty="0"/>
        </a:p>
      </dgm:t>
    </dgm:pt>
    <dgm:pt modelId="{A713C177-5B52-4469-8751-AABBA523C016}" type="parTrans" cxnId="{0EAAF509-BEEB-4E0D-BE9B-C26C22BB2159}">
      <dgm:prSet/>
      <dgm:spPr/>
      <dgm:t>
        <a:bodyPr/>
        <a:lstStyle/>
        <a:p>
          <a:endParaRPr lang="en-US"/>
        </a:p>
      </dgm:t>
    </dgm:pt>
    <dgm:pt modelId="{9687CFD7-15D0-4BE5-B557-98CA73BA0122}" type="sibTrans" cxnId="{0EAAF509-BEEB-4E0D-BE9B-C26C22BB2159}">
      <dgm:prSet/>
      <dgm:spPr/>
      <dgm:t>
        <a:bodyPr/>
        <a:lstStyle/>
        <a:p>
          <a:endParaRPr lang="en-US"/>
        </a:p>
      </dgm:t>
    </dgm:pt>
    <dgm:pt modelId="{234AA5A9-86F0-48A9-A996-6407AA7F324B}">
      <dgm:prSet phldrT="[Text]"/>
      <dgm:spPr/>
      <dgm:t>
        <a:bodyPr/>
        <a:lstStyle/>
        <a:p>
          <a:r>
            <a:rPr lang="en-US" dirty="0" smtClean="0"/>
            <a:t>5 spectral band</a:t>
          </a:r>
          <a:endParaRPr lang="en-US" dirty="0"/>
        </a:p>
      </dgm:t>
    </dgm:pt>
    <dgm:pt modelId="{FB513359-3216-455C-B116-21BD0EF813BA}" type="parTrans" cxnId="{563E9F4D-C6E9-46BC-B3DB-6D4D14A8B12F}">
      <dgm:prSet/>
      <dgm:spPr/>
      <dgm:t>
        <a:bodyPr/>
        <a:lstStyle/>
        <a:p>
          <a:endParaRPr lang="en-US"/>
        </a:p>
      </dgm:t>
    </dgm:pt>
    <dgm:pt modelId="{28600517-CE8D-4929-9115-86D50A93ECD2}" type="sibTrans" cxnId="{563E9F4D-C6E9-46BC-B3DB-6D4D14A8B12F}">
      <dgm:prSet/>
      <dgm:spPr/>
      <dgm:t>
        <a:bodyPr/>
        <a:lstStyle/>
        <a:p>
          <a:endParaRPr lang="en-US"/>
        </a:p>
      </dgm:t>
    </dgm:pt>
    <dgm:pt modelId="{B9A1EA7D-0090-4C7F-A09A-8436EF413F5C}">
      <dgm:prSet phldrT="[Text]"/>
      <dgm:spPr/>
      <dgm:t>
        <a:bodyPr/>
        <a:lstStyle/>
        <a:p>
          <a:r>
            <a:rPr lang="en-US" dirty="0" smtClean="0"/>
            <a:t>1 km to 4 km</a:t>
          </a:r>
          <a:endParaRPr lang="en-US" dirty="0"/>
        </a:p>
      </dgm:t>
    </dgm:pt>
    <dgm:pt modelId="{4A0EE560-F57B-4315-9358-C243F80E562B}" type="parTrans" cxnId="{70790225-2BD6-4E5C-A0B7-FA4CFD99B0EA}">
      <dgm:prSet/>
      <dgm:spPr/>
      <dgm:t>
        <a:bodyPr/>
        <a:lstStyle/>
        <a:p>
          <a:endParaRPr lang="en-US"/>
        </a:p>
      </dgm:t>
    </dgm:pt>
    <dgm:pt modelId="{F87D40EF-0273-4E12-8DF0-76EB5D4876EE}" type="sibTrans" cxnId="{70790225-2BD6-4E5C-A0B7-FA4CFD99B0EA}">
      <dgm:prSet/>
      <dgm:spPr/>
      <dgm:t>
        <a:bodyPr/>
        <a:lstStyle/>
        <a:p>
          <a:endParaRPr lang="en-US"/>
        </a:p>
      </dgm:t>
    </dgm:pt>
    <dgm:pt modelId="{4966678B-0445-4821-8942-4C7B98F49D96}">
      <dgm:prSet phldrT="[Text]"/>
      <dgm:spPr/>
      <dgm:t>
        <a:bodyPr/>
        <a:lstStyle/>
        <a:p>
          <a:r>
            <a:rPr lang="en-US" dirty="0" smtClean="0"/>
            <a:t>OLCI</a:t>
          </a:r>
          <a:endParaRPr lang="en-US" dirty="0"/>
        </a:p>
      </dgm:t>
    </dgm:pt>
    <dgm:pt modelId="{B5ABA5A8-1AF1-4CD8-86F9-C3C73F3D2533}" type="parTrans" cxnId="{8D1165AD-E566-49D9-8E36-0DE0C50B4322}">
      <dgm:prSet/>
      <dgm:spPr/>
      <dgm:t>
        <a:bodyPr/>
        <a:lstStyle/>
        <a:p>
          <a:endParaRPr lang="en-US"/>
        </a:p>
      </dgm:t>
    </dgm:pt>
    <dgm:pt modelId="{022A25CC-7DC0-4F8A-95D2-C692B6746880}" type="sibTrans" cxnId="{8D1165AD-E566-49D9-8E36-0DE0C50B4322}">
      <dgm:prSet/>
      <dgm:spPr/>
      <dgm:t>
        <a:bodyPr/>
        <a:lstStyle/>
        <a:p>
          <a:endParaRPr lang="en-US"/>
        </a:p>
      </dgm:t>
    </dgm:pt>
    <dgm:pt modelId="{0722A304-C3A4-4831-9010-6B49FE99A673}">
      <dgm:prSet phldrT="[Text]"/>
      <dgm:spPr/>
      <dgm:t>
        <a:bodyPr/>
        <a:lstStyle/>
        <a:p>
          <a:r>
            <a:rPr lang="en-US" dirty="0" smtClean="0"/>
            <a:t>13 spectral bands</a:t>
          </a:r>
          <a:endParaRPr lang="en-US" dirty="0"/>
        </a:p>
      </dgm:t>
    </dgm:pt>
    <dgm:pt modelId="{A29C9B32-FADA-4645-A124-BFDAA908B612}" type="parTrans" cxnId="{5B65A57D-E71D-4E7F-A694-450DBB7685B1}">
      <dgm:prSet/>
      <dgm:spPr/>
      <dgm:t>
        <a:bodyPr/>
        <a:lstStyle/>
        <a:p>
          <a:endParaRPr lang="en-US"/>
        </a:p>
      </dgm:t>
    </dgm:pt>
    <dgm:pt modelId="{45A8C995-0279-4959-AEB4-03D805961D22}" type="sibTrans" cxnId="{5B65A57D-E71D-4E7F-A694-450DBB7685B1}">
      <dgm:prSet/>
      <dgm:spPr/>
      <dgm:t>
        <a:bodyPr/>
        <a:lstStyle/>
        <a:p>
          <a:endParaRPr lang="en-US"/>
        </a:p>
      </dgm:t>
    </dgm:pt>
    <dgm:pt modelId="{D9763C1D-5C85-4873-A8AB-F726F71C01C6}">
      <dgm:prSet phldrT="[Text]"/>
      <dgm:spPr/>
      <dgm:t>
        <a:bodyPr/>
        <a:lstStyle/>
        <a:p>
          <a:r>
            <a:rPr lang="en-US" dirty="0" smtClean="0"/>
            <a:t>3-1 km</a:t>
          </a:r>
          <a:endParaRPr lang="en-US" dirty="0"/>
        </a:p>
      </dgm:t>
    </dgm:pt>
    <dgm:pt modelId="{2FA4610F-8F44-4F0D-BB6D-041EBE676F81}" type="parTrans" cxnId="{95809C33-8BFB-47FD-B473-A1393AA57337}">
      <dgm:prSet/>
      <dgm:spPr/>
      <dgm:t>
        <a:bodyPr/>
        <a:lstStyle/>
        <a:p>
          <a:endParaRPr lang="en-US"/>
        </a:p>
      </dgm:t>
    </dgm:pt>
    <dgm:pt modelId="{B072CAFD-3943-484C-AB06-68C7913CC842}" type="sibTrans" cxnId="{95809C33-8BFB-47FD-B473-A1393AA57337}">
      <dgm:prSet/>
      <dgm:spPr/>
      <dgm:t>
        <a:bodyPr/>
        <a:lstStyle/>
        <a:p>
          <a:endParaRPr lang="en-US"/>
        </a:p>
      </dgm:t>
    </dgm:pt>
    <dgm:pt modelId="{77177159-4A9B-48A3-86B6-CB1A6F1CC8F3}">
      <dgm:prSet phldrT="[Text]"/>
      <dgm:spPr/>
      <dgm:t>
        <a:bodyPr/>
        <a:lstStyle/>
        <a:p>
          <a:r>
            <a:rPr lang="en-US" dirty="0" smtClean="0"/>
            <a:t>Cloud monitoring and properties, </a:t>
          </a:r>
          <a:r>
            <a:rPr lang="en-US" dirty="0" err="1" smtClean="0"/>
            <a:t>nowcasting</a:t>
          </a:r>
          <a:r>
            <a:rPr lang="en-US" dirty="0" smtClean="0"/>
            <a:t>, dust</a:t>
          </a:r>
          <a:endParaRPr lang="en-US" dirty="0"/>
        </a:p>
      </dgm:t>
    </dgm:pt>
    <dgm:pt modelId="{0CD1AB39-9876-4608-BD26-F562B8466364}" type="parTrans" cxnId="{586D4880-3A4F-46E8-8012-D81A74571C5C}">
      <dgm:prSet/>
      <dgm:spPr/>
      <dgm:t>
        <a:bodyPr/>
        <a:lstStyle/>
        <a:p>
          <a:endParaRPr lang="en-US"/>
        </a:p>
      </dgm:t>
    </dgm:pt>
    <dgm:pt modelId="{B9C88773-3EB2-4AAD-8B8F-5DB8056FC523}" type="sibTrans" cxnId="{586D4880-3A4F-46E8-8012-D81A74571C5C}">
      <dgm:prSet/>
      <dgm:spPr/>
      <dgm:t>
        <a:bodyPr/>
        <a:lstStyle/>
        <a:p>
          <a:endParaRPr lang="en-US"/>
        </a:p>
      </dgm:t>
    </dgm:pt>
    <dgm:pt modelId="{858A996E-3CAA-4640-AA4D-9F73CD6B6E9D}">
      <dgm:prSet phldrT="[Text]"/>
      <dgm:spPr/>
      <dgm:t>
        <a:bodyPr/>
        <a:lstStyle/>
        <a:p>
          <a:r>
            <a:rPr lang="en-US" dirty="0" smtClean="0"/>
            <a:t>High temporal resolution </a:t>
          </a:r>
          <a:endParaRPr lang="en-US" dirty="0"/>
        </a:p>
      </dgm:t>
    </dgm:pt>
    <dgm:pt modelId="{A44BCCA6-37E7-4A0B-9A56-4B00F8213AF7}" type="parTrans" cxnId="{F4098647-47DD-488F-B110-EC4299913275}">
      <dgm:prSet/>
      <dgm:spPr/>
      <dgm:t>
        <a:bodyPr/>
        <a:lstStyle/>
        <a:p>
          <a:endParaRPr lang="en-US"/>
        </a:p>
      </dgm:t>
    </dgm:pt>
    <dgm:pt modelId="{29331223-D287-4E06-B40B-9EFF9F27CBE3}" type="sibTrans" cxnId="{F4098647-47DD-488F-B110-EC4299913275}">
      <dgm:prSet/>
      <dgm:spPr/>
      <dgm:t>
        <a:bodyPr/>
        <a:lstStyle/>
        <a:p>
          <a:endParaRPr lang="en-US"/>
        </a:p>
      </dgm:t>
    </dgm:pt>
    <dgm:pt modelId="{BBE72AD2-689D-4206-A8A6-A11FEEA21E66}">
      <dgm:prSet phldrT="[Text]"/>
      <dgm:spPr/>
      <dgm:t>
        <a:bodyPr/>
        <a:lstStyle/>
        <a:p>
          <a:r>
            <a:rPr lang="en-US" dirty="0" smtClean="0"/>
            <a:t>Land cover mapping ,meteorology and oceanography</a:t>
          </a:r>
          <a:endParaRPr lang="en-US" dirty="0"/>
        </a:p>
      </dgm:t>
    </dgm:pt>
    <dgm:pt modelId="{5B39DCF9-13E7-43F3-BD29-CE2EC332986E}" type="parTrans" cxnId="{C83825DA-286A-49DF-B59E-70300744291C}">
      <dgm:prSet/>
      <dgm:spPr/>
      <dgm:t>
        <a:bodyPr/>
        <a:lstStyle/>
        <a:p>
          <a:endParaRPr lang="en-US"/>
        </a:p>
      </dgm:t>
    </dgm:pt>
    <dgm:pt modelId="{28A6FC8F-26CC-4192-8B32-A32CA12E16B8}" type="sibTrans" cxnId="{C83825DA-286A-49DF-B59E-70300744291C}">
      <dgm:prSet/>
      <dgm:spPr/>
      <dgm:t>
        <a:bodyPr/>
        <a:lstStyle/>
        <a:p>
          <a:endParaRPr lang="en-US"/>
        </a:p>
      </dgm:t>
    </dgm:pt>
    <dgm:pt modelId="{2A63FF68-9BF9-43A5-B097-8DCDF9A623A4}">
      <dgm:prSet phldrT="[Text]"/>
      <dgm:spPr/>
      <dgm:t>
        <a:bodyPr/>
        <a:lstStyle/>
        <a:p>
          <a:endParaRPr lang="en-US" dirty="0"/>
        </a:p>
      </dgm:t>
    </dgm:pt>
    <dgm:pt modelId="{3F1D13FB-E139-4FF3-8A4F-02A0F8D8C79A}" type="parTrans" cxnId="{E3370C30-2B27-450C-86E0-CBC14265D42A}">
      <dgm:prSet/>
      <dgm:spPr/>
      <dgm:t>
        <a:bodyPr/>
        <a:lstStyle/>
        <a:p>
          <a:endParaRPr lang="en-US"/>
        </a:p>
      </dgm:t>
    </dgm:pt>
    <dgm:pt modelId="{2F5C1849-22DB-4094-8AA6-1BE1A32D4C5A}" type="sibTrans" cxnId="{E3370C30-2B27-450C-86E0-CBC14265D42A}">
      <dgm:prSet/>
      <dgm:spPr/>
      <dgm:t>
        <a:bodyPr/>
        <a:lstStyle/>
        <a:p>
          <a:endParaRPr lang="en-US"/>
        </a:p>
      </dgm:t>
    </dgm:pt>
    <dgm:pt modelId="{85CF264A-D341-46FE-9F86-062732B51EDD}">
      <dgm:prSet phldrT="[Text]"/>
      <dgm:spPr/>
      <dgm:t>
        <a:bodyPr/>
        <a:lstStyle/>
        <a:p>
          <a:r>
            <a:rPr lang="en-US" dirty="0" smtClean="0"/>
            <a:t>Long-term data archive, high spatial resolution</a:t>
          </a:r>
          <a:endParaRPr lang="en-US" dirty="0"/>
        </a:p>
      </dgm:t>
    </dgm:pt>
    <dgm:pt modelId="{50922793-827D-4FD8-9CFA-FA047C3E5A9B}" type="parTrans" cxnId="{8283C5E5-2F1C-4BA3-A9C4-B5A08D088DC8}">
      <dgm:prSet/>
      <dgm:spPr/>
      <dgm:t>
        <a:bodyPr/>
        <a:lstStyle/>
        <a:p>
          <a:endParaRPr lang="en-US"/>
        </a:p>
      </dgm:t>
    </dgm:pt>
    <dgm:pt modelId="{697847D1-DEE7-4D82-804F-73A3F5D3111A}" type="sibTrans" cxnId="{8283C5E5-2F1C-4BA3-A9C4-B5A08D088DC8}">
      <dgm:prSet/>
      <dgm:spPr/>
      <dgm:t>
        <a:bodyPr/>
        <a:lstStyle/>
        <a:p>
          <a:endParaRPr lang="en-US"/>
        </a:p>
      </dgm:t>
    </dgm:pt>
    <dgm:pt modelId="{6DC7C822-1CB2-4CD3-9C64-D72D7BFD1B49}">
      <dgm:prSet phldrT="[Text]"/>
      <dgm:spPr/>
      <dgm:t>
        <a:bodyPr/>
        <a:lstStyle/>
        <a:p>
          <a:endParaRPr lang="en-US" dirty="0"/>
        </a:p>
      </dgm:t>
    </dgm:pt>
    <dgm:pt modelId="{EB4264E2-1378-4F55-852E-CA316BBE7799}" type="parTrans" cxnId="{7AFDE6B6-68AF-470F-8F5E-611BDD36D567}">
      <dgm:prSet/>
      <dgm:spPr/>
      <dgm:t>
        <a:bodyPr/>
        <a:lstStyle/>
        <a:p>
          <a:endParaRPr lang="en-US"/>
        </a:p>
      </dgm:t>
    </dgm:pt>
    <dgm:pt modelId="{EC2FD80A-9AAA-4D68-873A-C86454C07B38}" type="sibTrans" cxnId="{7AFDE6B6-68AF-470F-8F5E-611BDD36D567}">
      <dgm:prSet/>
      <dgm:spPr/>
      <dgm:t>
        <a:bodyPr/>
        <a:lstStyle/>
        <a:p>
          <a:endParaRPr lang="en-US"/>
        </a:p>
      </dgm:t>
    </dgm:pt>
    <dgm:pt modelId="{58C7E24B-E287-4E36-8CE7-FD3BBCD91AC7}">
      <dgm:prSet phldrT="[Text]"/>
      <dgm:spPr/>
      <dgm:t>
        <a:bodyPr/>
        <a:lstStyle/>
        <a:p>
          <a:r>
            <a:rPr lang="en-US" dirty="0" smtClean="0"/>
            <a:t>Sentinel-2</a:t>
          </a:r>
          <a:endParaRPr lang="en-US" dirty="0"/>
        </a:p>
      </dgm:t>
    </dgm:pt>
    <dgm:pt modelId="{E018E7CA-9CDF-44C7-923F-2BFC199A2037}" type="parTrans" cxnId="{B9565A21-7494-43AF-9145-3DE666688094}">
      <dgm:prSet/>
      <dgm:spPr/>
      <dgm:t>
        <a:bodyPr/>
        <a:lstStyle/>
        <a:p>
          <a:endParaRPr lang="en-US"/>
        </a:p>
      </dgm:t>
    </dgm:pt>
    <dgm:pt modelId="{1C8735A5-4D4A-4253-86DD-30B687E61482}" type="sibTrans" cxnId="{B9565A21-7494-43AF-9145-3DE666688094}">
      <dgm:prSet/>
      <dgm:spPr/>
      <dgm:t>
        <a:bodyPr/>
        <a:lstStyle/>
        <a:p>
          <a:endParaRPr lang="en-US"/>
        </a:p>
      </dgm:t>
    </dgm:pt>
    <dgm:pt modelId="{93ED5E12-3B64-4670-982F-35B44D27DBCE}">
      <dgm:prSet/>
      <dgm:spPr/>
      <dgm:t>
        <a:bodyPr/>
        <a:lstStyle/>
        <a:p>
          <a:r>
            <a:rPr lang="en-US" smtClean="0"/>
            <a:t>21 spectral band</a:t>
          </a:r>
          <a:endParaRPr lang="en-US"/>
        </a:p>
      </dgm:t>
    </dgm:pt>
    <dgm:pt modelId="{D3CAB7EF-08F9-403F-A5AA-4659AE554B08}" type="parTrans" cxnId="{149E85FF-40B6-4B95-BB21-37DD311BAFA2}">
      <dgm:prSet/>
      <dgm:spPr/>
      <dgm:t>
        <a:bodyPr/>
        <a:lstStyle/>
        <a:p>
          <a:endParaRPr lang="en-US"/>
        </a:p>
      </dgm:t>
    </dgm:pt>
    <dgm:pt modelId="{3B2B13CF-3903-4B21-87EB-891E05A28B6B}" type="sibTrans" cxnId="{149E85FF-40B6-4B95-BB21-37DD311BAFA2}">
      <dgm:prSet/>
      <dgm:spPr/>
      <dgm:t>
        <a:bodyPr/>
        <a:lstStyle/>
        <a:p>
          <a:endParaRPr lang="en-US"/>
        </a:p>
      </dgm:t>
    </dgm:pt>
    <dgm:pt modelId="{9070A25E-6134-4E25-A4A9-109353E228BE}">
      <dgm:prSet/>
      <dgm:spPr/>
      <dgm:t>
        <a:bodyPr/>
        <a:lstStyle/>
        <a:p>
          <a:r>
            <a:rPr lang="en-US" smtClean="0"/>
            <a:t>10 m to 60 m</a:t>
          </a:r>
          <a:endParaRPr lang="en-US" dirty="0"/>
        </a:p>
      </dgm:t>
    </dgm:pt>
    <dgm:pt modelId="{41F0664B-1FBD-4C9E-8B49-5673419F1E5C}" type="parTrans" cxnId="{74FAC776-4E01-4813-94A0-B7CE5F7A58B1}">
      <dgm:prSet/>
      <dgm:spPr/>
      <dgm:t>
        <a:bodyPr/>
        <a:lstStyle/>
        <a:p>
          <a:endParaRPr lang="en-US"/>
        </a:p>
      </dgm:t>
    </dgm:pt>
    <dgm:pt modelId="{429634D5-6411-4A2E-B631-A5E63B9D2383}" type="sibTrans" cxnId="{74FAC776-4E01-4813-94A0-B7CE5F7A58B1}">
      <dgm:prSet/>
      <dgm:spPr/>
      <dgm:t>
        <a:bodyPr/>
        <a:lstStyle/>
        <a:p>
          <a:endParaRPr lang="en-US"/>
        </a:p>
      </dgm:t>
    </dgm:pt>
    <dgm:pt modelId="{7DE54DAF-ACBA-405B-A0E0-28A5DDC7C89B}">
      <dgm:prSet/>
      <dgm:spPr/>
      <dgm:t>
        <a:bodyPr/>
        <a:lstStyle/>
        <a:p>
          <a:r>
            <a:rPr lang="en-US" smtClean="0"/>
            <a:t>Ocean color, land cover, clouds</a:t>
          </a:r>
          <a:endParaRPr lang="en-US" dirty="0"/>
        </a:p>
      </dgm:t>
    </dgm:pt>
    <dgm:pt modelId="{8FDAB54E-BC73-4705-8567-CF00C1D75F4B}" type="parTrans" cxnId="{AA45410C-6A31-4056-8012-B3889CC47977}">
      <dgm:prSet/>
      <dgm:spPr/>
      <dgm:t>
        <a:bodyPr/>
        <a:lstStyle/>
        <a:p>
          <a:endParaRPr lang="en-US"/>
        </a:p>
      </dgm:t>
    </dgm:pt>
    <dgm:pt modelId="{E3706ADE-3443-46DB-B136-2C62CB5B936D}" type="sibTrans" cxnId="{AA45410C-6A31-4056-8012-B3889CC47977}">
      <dgm:prSet/>
      <dgm:spPr/>
      <dgm:t>
        <a:bodyPr/>
        <a:lstStyle/>
        <a:p>
          <a:endParaRPr lang="en-US"/>
        </a:p>
      </dgm:t>
    </dgm:pt>
    <dgm:pt modelId="{0D4E229A-0C17-494E-8CB9-F5A8F64B8B65}">
      <dgm:prSet phldrT="[Text]"/>
      <dgm:spPr/>
      <dgm:t>
        <a:bodyPr/>
        <a:lstStyle/>
        <a:p>
          <a:r>
            <a:rPr lang="en-US" dirty="0" smtClean="0"/>
            <a:t>10 to 60 m</a:t>
          </a:r>
          <a:endParaRPr lang="en-US" dirty="0"/>
        </a:p>
      </dgm:t>
    </dgm:pt>
    <dgm:pt modelId="{AE4CC7B8-B77A-4478-BD41-7CA53907D9EA}" type="parTrans" cxnId="{7E03DA95-16F8-4F67-B392-FA293D726BDA}">
      <dgm:prSet/>
      <dgm:spPr/>
      <dgm:t>
        <a:bodyPr/>
        <a:lstStyle/>
        <a:p>
          <a:endParaRPr lang="en-US"/>
        </a:p>
      </dgm:t>
    </dgm:pt>
    <dgm:pt modelId="{59A09377-9A44-4AF4-A7C0-4510113D48D2}" type="sibTrans" cxnId="{7E03DA95-16F8-4F67-B392-FA293D726BDA}">
      <dgm:prSet/>
      <dgm:spPr/>
      <dgm:t>
        <a:bodyPr/>
        <a:lstStyle/>
        <a:p>
          <a:endParaRPr lang="en-US"/>
        </a:p>
      </dgm:t>
    </dgm:pt>
    <dgm:pt modelId="{39B929EE-7EC9-41EC-B3B1-81D7E221D9F4}">
      <dgm:prSet phldrT="[Text]"/>
      <dgm:spPr/>
      <dgm:t>
        <a:bodyPr/>
        <a:lstStyle/>
        <a:p>
          <a:r>
            <a:rPr lang="en-US" dirty="0" smtClean="0"/>
            <a:t>Land cover, disasters monitoring, water resource management</a:t>
          </a:r>
          <a:endParaRPr lang="en-US" dirty="0"/>
        </a:p>
      </dgm:t>
    </dgm:pt>
    <dgm:pt modelId="{268DF552-A23B-40F3-85EE-32F4A74B5084}" type="parTrans" cxnId="{703A9044-AA4C-4C91-AD0B-29D41B2137DC}">
      <dgm:prSet/>
      <dgm:spPr/>
      <dgm:t>
        <a:bodyPr/>
        <a:lstStyle/>
        <a:p>
          <a:endParaRPr lang="en-US"/>
        </a:p>
      </dgm:t>
    </dgm:pt>
    <dgm:pt modelId="{D87A0B58-3BBD-4155-91E4-A48E238D851C}" type="sibTrans" cxnId="{703A9044-AA4C-4C91-AD0B-29D41B2137DC}">
      <dgm:prSet/>
      <dgm:spPr/>
      <dgm:t>
        <a:bodyPr/>
        <a:lstStyle/>
        <a:p>
          <a:endParaRPr lang="en-US"/>
        </a:p>
      </dgm:t>
    </dgm:pt>
    <dgm:pt modelId="{E9B3EBBB-CA76-4F79-9B4B-568F9C95D1CB}" type="pres">
      <dgm:prSet presAssocID="{512E79F6-599B-40F9-93EE-59786EA63B1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21F18B5-ED5D-49B1-B422-60C48FA9D244}" type="pres">
      <dgm:prSet presAssocID="{39A23C32-D40D-4274-A9C1-F7ED6979232E}" presName="composite" presStyleCnt="0"/>
      <dgm:spPr/>
    </dgm:pt>
    <dgm:pt modelId="{69377E69-64AF-45C9-979E-C8744DA5F2B4}" type="pres">
      <dgm:prSet presAssocID="{39A23C32-D40D-4274-A9C1-F7ED6979232E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B9060B-2D32-4CE3-9B9A-BB6D8C65B74E}" type="pres">
      <dgm:prSet presAssocID="{39A23C32-D40D-4274-A9C1-F7ED6979232E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2A3071-A746-40F9-A542-8106B645A93C}" type="pres">
      <dgm:prSet presAssocID="{9518688E-13DC-4B6A-89A7-8D2C855D1E21}" presName="space" presStyleCnt="0"/>
      <dgm:spPr/>
    </dgm:pt>
    <dgm:pt modelId="{0019EDE0-DD93-4243-B3F7-DE2290815B41}" type="pres">
      <dgm:prSet presAssocID="{A5170016-82DF-4EF0-A393-9C9ED6F20B04}" presName="composite" presStyleCnt="0"/>
      <dgm:spPr/>
    </dgm:pt>
    <dgm:pt modelId="{DFB71F43-669A-4E55-BFB9-AD89C534B921}" type="pres">
      <dgm:prSet presAssocID="{A5170016-82DF-4EF0-A393-9C9ED6F20B04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58975B-F49B-4B17-879C-97A00A5C99D7}" type="pres">
      <dgm:prSet presAssocID="{A5170016-82DF-4EF0-A393-9C9ED6F20B04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3EB2B9-836E-4A51-96B6-5BF6A318EEA0}" type="pres">
      <dgm:prSet presAssocID="{9687CFD7-15D0-4BE5-B557-98CA73BA0122}" presName="space" presStyleCnt="0"/>
      <dgm:spPr/>
    </dgm:pt>
    <dgm:pt modelId="{37914B69-91AB-4B7F-B2A3-4951EDFD5B17}" type="pres">
      <dgm:prSet presAssocID="{4966678B-0445-4821-8942-4C7B98F49D96}" presName="composite" presStyleCnt="0"/>
      <dgm:spPr/>
    </dgm:pt>
    <dgm:pt modelId="{A87B0930-E4B3-4E7C-8C4B-7CE1D0344849}" type="pres">
      <dgm:prSet presAssocID="{4966678B-0445-4821-8942-4C7B98F49D96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224CFA-B4D8-4925-80B9-B2FC34991DE7}" type="pres">
      <dgm:prSet presAssocID="{4966678B-0445-4821-8942-4C7B98F49D96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9114FB-22A2-4B22-B0A5-0404D8CB6483}" type="pres">
      <dgm:prSet presAssocID="{022A25CC-7DC0-4F8A-95D2-C692B6746880}" presName="space" presStyleCnt="0"/>
      <dgm:spPr/>
    </dgm:pt>
    <dgm:pt modelId="{E9EFB795-ABEA-429C-A277-0017BBAF7207}" type="pres">
      <dgm:prSet presAssocID="{58C7E24B-E287-4E36-8CE7-FD3BBCD91AC7}" presName="composite" presStyleCnt="0"/>
      <dgm:spPr/>
    </dgm:pt>
    <dgm:pt modelId="{D34BFC8A-3D3F-495D-A0C8-19B57C0BD767}" type="pres">
      <dgm:prSet presAssocID="{58C7E24B-E287-4E36-8CE7-FD3BBCD91AC7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E2DA32-29B1-490E-80C1-3B5269238F3A}" type="pres">
      <dgm:prSet presAssocID="{58C7E24B-E287-4E36-8CE7-FD3BBCD91AC7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4098647-47DD-488F-B110-EC4299913275}" srcId="{39A23C32-D40D-4274-A9C1-F7ED6979232E}" destId="{858A996E-3CAA-4640-AA4D-9F73CD6B6E9D}" srcOrd="3" destOrd="0" parTransId="{A44BCCA6-37E7-4A0B-9A56-4B00F8213AF7}" sibTransId="{29331223-D287-4E06-B40B-9EFF9F27CBE3}"/>
    <dgm:cxn modelId="{2F98CF4E-CADA-414D-9673-6CC84D8CE31F}" type="presOf" srcId="{9070A25E-6134-4E25-A4A9-109353E228BE}" destId="{B0224CFA-B4D8-4925-80B9-B2FC34991DE7}" srcOrd="0" destOrd="1" presId="urn:microsoft.com/office/officeart/2005/8/layout/hList1"/>
    <dgm:cxn modelId="{70790225-2BD6-4E5C-A0B7-FA4CFD99B0EA}" srcId="{A5170016-82DF-4EF0-A393-9C9ED6F20B04}" destId="{B9A1EA7D-0090-4C7F-A09A-8436EF413F5C}" srcOrd="1" destOrd="0" parTransId="{4A0EE560-F57B-4315-9358-C243F80E562B}" sibTransId="{F87D40EF-0273-4E12-8DF0-76EB5D4876EE}"/>
    <dgm:cxn modelId="{C9DC8833-FFD8-4879-B25C-7297963F7CCE}" type="presOf" srcId="{0D4E229A-0C17-494E-8CB9-F5A8F64B8B65}" destId="{86E2DA32-29B1-490E-80C1-3B5269238F3A}" srcOrd="0" destOrd="1" presId="urn:microsoft.com/office/officeart/2005/8/layout/hList1"/>
    <dgm:cxn modelId="{FEFDFCBB-0B24-43DE-B427-99845FC3469F}" srcId="{39A23C32-D40D-4274-A9C1-F7ED6979232E}" destId="{64C56125-FEB9-439C-B31D-BA6595438B32}" srcOrd="0" destOrd="0" parTransId="{FE4BE469-6568-41F7-B614-5AC169F530D6}" sibTransId="{B5E1A91A-B920-4C1A-A5C3-4E77B921E08F}"/>
    <dgm:cxn modelId="{2D1E0D44-27B7-4D47-A47A-BBDABF2EB442}" type="presOf" srcId="{B9A1EA7D-0090-4C7F-A09A-8436EF413F5C}" destId="{2358975B-F49B-4B17-879C-97A00A5C99D7}" srcOrd="0" destOrd="1" presId="urn:microsoft.com/office/officeart/2005/8/layout/hList1"/>
    <dgm:cxn modelId="{C83825DA-286A-49DF-B59E-70300744291C}" srcId="{A5170016-82DF-4EF0-A393-9C9ED6F20B04}" destId="{BBE72AD2-689D-4206-A8A6-A11FEEA21E66}" srcOrd="2" destOrd="0" parTransId="{5B39DCF9-13E7-43F3-BD29-CE2EC332986E}" sibTransId="{28A6FC8F-26CC-4192-8B32-A32CA12E16B8}"/>
    <dgm:cxn modelId="{7AFDE6B6-68AF-470F-8F5E-611BDD36D567}" srcId="{58C7E24B-E287-4E36-8CE7-FD3BBCD91AC7}" destId="{6DC7C822-1CB2-4CD3-9C64-D72D7BFD1B49}" srcOrd="3" destOrd="0" parTransId="{EB4264E2-1378-4F55-852E-CA316BBE7799}" sibTransId="{EC2FD80A-9AAA-4D68-873A-C86454C07B38}"/>
    <dgm:cxn modelId="{1F154104-271A-43B9-AF05-FB0CB9B28F68}" type="presOf" srcId="{93ED5E12-3B64-4670-982F-35B44D27DBCE}" destId="{B0224CFA-B4D8-4925-80B9-B2FC34991DE7}" srcOrd="0" destOrd="0" presId="urn:microsoft.com/office/officeart/2005/8/layout/hList1"/>
    <dgm:cxn modelId="{8D1165AD-E566-49D9-8E36-0DE0C50B4322}" srcId="{512E79F6-599B-40F9-93EE-59786EA63B12}" destId="{4966678B-0445-4821-8942-4C7B98F49D96}" srcOrd="2" destOrd="0" parTransId="{B5ABA5A8-1AF1-4CD8-86F9-C3C73F3D2533}" sibTransId="{022A25CC-7DC0-4F8A-95D2-C692B6746880}"/>
    <dgm:cxn modelId="{74FAC776-4E01-4813-94A0-B7CE5F7A58B1}" srcId="{4966678B-0445-4821-8942-4C7B98F49D96}" destId="{9070A25E-6134-4E25-A4A9-109353E228BE}" srcOrd="1" destOrd="0" parTransId="{41F0664B-1FBD-4C9E-8B49-5673419F1E5C}" sibTransId="{429634D5-6411-4A2E-B631-A5E63B9D2383}"/>
    <dgm:cxn modelId="{B9565A21-7494-43AF-9145-3DE666688094}" srcId="{512E79F6-599B-40F9-93EE-59786EA63B12}" destId="{58C7E24B-E287-4E36-8CE7-FD3BBCD91AC7}" srcOrd="3" destOrd="0" parTransId="{E018E7CA-9CDF-44C7-923F-2BFC199A2037}" sibTransId="{1C8735A5-4D4A-4253-86DD-30B687E61482}"/>
    <dgm:cxn modelId="{563E9F4D-C6E9-46BC-B3DB-6D4D14A8B12F}" srcId="{A5170016-82DF-4EF0-A393-9C9ED6F20B04}" destId="{234AA5A9-86F0-48A9-A996-6407AA7F324B}" srcOrd="0" destOrd="0" parTransId="{FB513359-3216-455C-B116-21BD0EF813BA}" sibTransId="{28600517-CE8D-4929-9115-86D50A93ECD2}"/>
    <dgm:cxn modelId="{A68EAE9D-3B4C-4E93-ADAA-BA2131A1BB4E}" type="presOf" srcId="{39B929EE-7EC9-41EC-B3B1-81D7E221D9F4}" destId="{86E2DA32-29B1-490E-80C1-3B5269238F3A}" srcOrd="0" destOrd="2" presId="urn:microsoft.com/office/officeart/2005/8/layout/hList1"/>
    <dgm:cxn modelId="{51E8BC69-7B9D-4221-8131-17B8AD95ACC8}" type="presOf" srcId="{858A996E-3CAA-4640-AA4D-9F73CD6B6E9D}" destId="{BBB9060B-2D32-4CE3-9B9A-BB6D8C65B74E}" srcOrd="0" destOrd="3" presId="urn:microsoft.com/office/officeart/2005/8/layout/hList1"/>
    <dgm:cxn modelId="{4B035A18-ABFD-48B6-9D41-CA387904BBAA}" type="presOf" srcId="{512E79F6-599B-40F9-93EE-59786EA63B12}" destId="{E9B3EBBB-CA76-4F79-9B4B-568F9C95D1CB}" srcOrd="0" destOrd="0" presId="urn:microsoft.com/office/officeart/2005/8/layout/hList1"/>
    <dgm:cxn modelId="{0EAAF509-BEEB-4E0D-BE9B-C26C22BB2159}" srcId="{512E79F6-599B-40F9-93EE-59786EA63B12}" destId="{A5170016-82DF-4EF0-A393-9C9ED6F20B04}" srcOrd="1" destOrd="0" parTransId="{A713C177-5B52-4469-8751-AABBA523C016}" sibTransId="{9687CFD7-15D0-4BE5-B557-98CA73BA0122}"/>
    <dgm:cxn modelId="{586D4880-3A4F-46E8-8012-D81A74571C5C}" srcId="{39A23C32-D40D-4274-A9C1-F7ED6979232E}" destId="{77177159-4A9B-48A3-86B6-CB1A6F1CC8F3}" srcOrd="2" destOrd="0" parTransId="{0CD1AB39-9876-4608-BD26-F562B8466364}" sibTransId="{B9C88773-3EB2-4AAD-8B8F-5DB8056FC523}"/>
    <dgm:cxn modelId="{6AF36FA9-ABEC-4C2A-9906-578CACD97257}" type="presOf" srcId="{BBE72AD2-689D-4206-A8A6-A11FEEA21E66}" destId="{2358975B-F49B-4B17-879C-97A00A5C99D7}" srcOrd="0" destOrd="2" presId="urn:microsoft.com/office/officeart/2005/8/layout/hList1"/>
    <dgm:cxn modelId="{F44AEBF1-E6F6-452B-BA0B-9FDF4AF62574}" type="presOf" srcId="{A5170016-82DF-4EF0-A393-9C9ED6F20B04}" destId="{DFB71F43-669A-4E55-BFB9-AD89C534B921}" srcOrd="0" destOrd="0" presId="urn:microsoft.com/office/officeart/2005/8/layout/hList1"/>
    <dgm:cxn modelId="{02379C9F-8068-4FAB-9B2A-DE8166BB1AF9}" type="presOf" srcId="{0722A304-C3A4-4831-9010-6B49FE99A673}" destId="{86E2DA32-29B1-490E-80C1-3B5269238F3A}" srcOrd="0" destOrd="0" presId="urn:microsoft.com/office/officeart/2005/8/layout/hList1"/>
    <dgm:cxn modelId="{8A051E96-FE01-475F-BCA3-3A2BF084BD92}" type="presOf" srcId="{77177159-4A9B-48A3-86B6-CB1A6F1CC8F3}" destId="{BBB9060B-2D32-4CE3-9B9A-BB6D8C65B74E}" srcOrd="0" destOrd="2" presId="urn:microsoft.com/office/officeart/2005/8/layout/hList1"/>
    <dgm:cxn modelId="{D1917191-9F04-4140-9E37-315395EE8FAA}" type="presOf" srcId="{4966678B-0445-4821-8942-4C7B98F49D96}" destId="{A87B0930-E4B3-4E7C-8C4B-7CE1D0344849}" srcOrd="0" destOrd="0" presId="urn:microsoft.com/office/officeart/2005/8/layout/hList1"/>
    <dgm:cxn modelId="{E3370C30-2B27-450C-86E0-CBC14265D42A}" srcId="{A5170016-82DF-4EF0-A393-9C9ED6F20B04}" destId="{2A63FF68-9BF9-43A5-B097-8DCDF9A623A4}" srcOrd="4" destOrd="0" parTransId="{3F1D13FB-E139-4FF3-8A4F-02A0F8D8C79A}" sibTransId="{2F5C1849-22DB-4094-8AA6-1BE1A32D4C5A}"/>
    <dgm:cxn modelId="{B2FCCDB9-720D-4B9B-891D-44075E2F1BA5}" type="presOf" srcId="{7DE54DAF-ACBA-405B-A0E0-28A5DDC7C89B}" destId="{B0224CFA-B4D8-4925-80B9-B2FC34991DE7}" srcOrd="0" destOrd="2" presId="urn:microsoft.com/office/officeart/2005/8/layout/hList1"/>
    <dgm:cxn modelId="{5B65A57D-E71D-4E7F-A694-450DBB7685B1}" srcId="{58C7E24B-E287-4E36-8CE7-FD3BBCD91AC7}" destId="{0722A304-C3A4-4831-9010-6B49FE99A673}" srcOrd="0" destOrd="0" parTransId="{A29C9B32-FADA-4645-A124-BFDAA908B612}" sibTransId="{45A8C995-0279-4959-AEB4-03D805961D22}"/>
    <dgm:cxn modelId="{95809C33-8BFB-47FD-B473-A1393AA57337}" srcId="{39A23C32-D40D-4274-A9C1-F7ED6979232E}" destId="{D9763C1D-5C85-4873-A8AB-F726F71C01C6}" srcOrd="1" destOrd="0" parTransId="{2FA4610F-8F44-4F0D-BB6D-041EBE676F81}" sibTransId="{B072CAFD-3943-484C-AB06-68C7913CC842}"/>
    <dgm:cxn modelId="{149E85FF-40B6-4B95-BB21-37DD311BAFA2}" srcId="{4966678B-0445-4821-8942-4C7B98F49D96}" destId="{93ED5E12-3B64-4670-982F-35B44D27DBCE}" srcOrd="0" destOrd="0" parTransId="{D3CAB7EF-08F9-403F-A5AA-4659AE554B08}" sibTransId="{3B2B13CF-3903-4B21-87EB-891E05A28B6B}"/>
    <dgm:cxn modelId="{703A9044-AA4C-4C91-AD0B-29D41B2137DC}" srcId="{58C7E24B-E287-4E36-8CE7-FD3BBCD91AC7}" destId="{39B929EE-7EC9-41EC-B3B1-81D7E221D9F4}" srcOrd="2" destOrd="0" parTransId="{268DF552-A23B-40F3-85EE-32F4A74B5084}" sibTransId="{D87A0B58-3BBD-4155-91E4-A48E238D851C}"/>
    <dgm:cxn modelId="{7E03DA95-16F8-4F67-B392-FA293D726BDA}" srcId="{58C7E24B-E287-4E36-8CE7-FD3BBCD91AC7}" destId="{0D4E229A-0C17-494E-8CB9-F5A8F64B8B65}" srcOrd="1" destOrd="0" parTransId="{AE4CC7B8-B77A-4478-BD41-7CA53907D9EA}" sibTransId="{59A09377-9A44-4AF4-A7C0-4510113D48D2}"/>
    <dgm:cxn modelId="{B3E3D634-F22C-438E-8B29-0B7712435CF7}" type="presOf" srcId="{39A23C32-D40D-4274-A9C1-F7ED6979232E}" destId="{69377E69-64AF-45C9-979E-C8744DA5F2B4}" srcOrd="0" destOrd="0" presId="urn:microsoft.com/office/officeart/2005/8/layout/hList1"/>
    <dgm:cxn modelId="{CBE45FEA-1D20-4383-81DC-DDC1D1E4F023}" type="presOf" srcId="{85CF264A-D341-46FE-9F86-062732B51EDD}" destId="{2358975B-F49B-4B17-879C-97A00A5C99D7}" srcOrd="0" destOrd="3" presId="urn:microsoft.com/office/officeart/2005/8/layout/hList1"/>
    <dgm:cxn modelId="{4A6EB985-0653-4C2D-8910-C278C39F4575}" type="presOf" srcId="{6DC7C822-1CB2-4CD3-9C64-D72D7BFD1B49}" destId="{86E2DA32-29B1-490E-80C1-3B5269238F3A}" srcOrd="0" destOrd="3" presId="urn:microsoft.com/office/officeart/2005/8/layout/hList1"/>
    <dgm:cxn modelId="{ACE5A103-07BB-4870-9DA7-D95656F29F44}" type="presOf" srcId="{2A63FF68-9BF9-43A5-B097-8DCDF9A623A4}" destId="{2358975B-F49B-4B17-879C-97A00A5C99D7}" srcOrd="0" destOrd="4" presId="urn:microsoft.com/office/officeart/2005/8/layout/hList1"/>
    <dgm:cxn modelId="{AEBCB05B-B637-4F1E-80DF-FD1709B09079}" type="presOf" srcId="{D9763C1D-5C85-4873-A8AB-F726F71C01C6}" destId="{BBB9060B-2D32-4CE3-9B9A-BB6D8C65B74E}" srcOrd="0" destOrd="1" presId="urn:microsoft.com/office/officeart/2005/8/layout/hList1"/>
    <dgm:cxn modelId="{C0A1255D-5B4F-4E2D-B90D-35FA0B5F9C9A}" srcId="{512E79F6-599B-40F9-93EE-59786EA63B12}" destId="{39A23C32-D40D-4274-A9C1-F7ED6979232E}" srcOrd="0" destOrd="0" parTransId="{53EB0AC5-892B-4B70-A5BD-ADF379EF77A3}" sibTransId="{9518688E-13DC-4B6A-89A7-8D2C855D1E21}"/>
    <dgm:cxn modelId="{7666C826-FEE0-4C8D-9501-4D864EE5141C}" type="presOf" srcId="{234AA5A9-86F0-48A9-A996-6407AA7F324B}" destId="{2358975B-F49B-4B17-879C-97A00A5C99D7}" srcOrd="0" destOrd="0" presId="urn:microsoft.com/office/officeart/2005/8/layout/hList1"/>
    <dgm:cxn modelId="{8283C5E5-2F1C-4BA3-A9C4-B5A08D088DC8}" srcId="{A5170016-82DF-4EF0-A393-9C9ED6F20B04}" destId="{85CF264A-D341-46FE-9F86-062732B51EDD}" srcOrd="3" destOrd="0" parTransId="{50922793-827D-4FD8-9CFA-FA047C3E5A9B}" sibTransId="{697847D1-DEE7-4D82-804F-73A3F5D3111A}"/>
    <dgm:cxn modelId="{3AD3E7C2-675E-4536-96D6-26E7FD30FB2A}" type="presOf" srcId="{64C56125-FEB9-439C-B31D-BA6595438B32}" destId="{BBB9060B-2D32-4CE3-9B9A-BB6D8C65B74E}" srcOrd="0" destOrd="0" presId="urn:microsoft.com/office/officeart/2005/8/layout/hList1"/>
    <dgm:cxn modelId="{5FBE85CB-3B6A-4B93-BCF9-7FFEF1E87FEC}" type="presOf" srcId="{58C7E24B-E287-4E36-8CE7-FD3BBCD91AC7}" destId="{D34BFC8A-3D3F-495D-A0C8-19B57C0BD767}" srcOrd="0" destOrd="0" presId="urn:microsoft.com/office/officeart/2005/8/layout/hList1"/>
    <dgm:cxn modelId="{AA45410C-6A31-4056-8012-B3889CC47977}" srcId="{4966678B-0445-4821-8942-4C7B98F49D96}" destId="{7DE54DAF-ACBA-405B-A0E0-28A5DDC7C89B}" srcOrd="2" destOrd="0" parTransId="{8FDAB54E-BC73-4705-8567-CF00C1D75F4B}" sibTransId="{E3706ADE-3443-46DB-B136-2C62CB5B936D}"/>
    <dgm:cxn modelId="{217850C9-C904-4853-8664-A94147CEC79A}" type="presParOf" srcId="{E9B3EBBB-CA76-4F79-9B4B-568F9C95D1CB}" destId="{C21F18B5-ED5D-49B1-B422-60C48FA9D244}" srcOrd="0" destOrd="0" presId="urn:microsoft.com/office/officeart/2005/8/layout/hList1"/>
    <dgm:cxn modelId="{F9F05C67-5FF0-4253-8585-D94835299C81}" type="presParOf" srcId="{C21F18B5-ED5D-49B1-B422-60C48FA9D244}" destId="{69377E69-64AF-45C9-979E-C8744DA5F2B4}" srcOrd="0" destOrd="0" presId="urn:microsoft.com/office/officeart/2005/8/layout/hList1"/>
    <dgm:cxn modelId="{C1541F5D-86F9-4584-8AAC-025A62CEA76C}" type="presParOf" srcId="{C21F18B5-ED5D-49B1-B422-60C48FA9D244}" destId="{BBB9060B-2D32-4CE3-9B9A-BB6D8C65B74E}" srcOrd="1" destOrd="0" presId="urn:microsoft.com/office/officeart/2005/8/layout/hList1"/>
    <dgm:cxn modelId="{600A6E6A-E486-4F31-A84C-8861050DA9DB}" type="presParOf" srcId="{E9B3EBBB-CA76-4F79-9B4B-568F9C95D1CB}" destId="{8C2A3071-A746-40F9-A542-8106B645A93C}" srcOrd="1" destOrd="0" presId="urn:microsoft.com/office/officeart/2005/8/layout/hList1"/>
    <dgm:cxn modelId="{DCCBACD7-E0FA-4F06-9F96-8C385A6BDAFC}" type="presParOf" srcId="{E9B3EBBB-CA76-4F79-9B4B-568F9C95D1CB}" destId="{0019EDE0-DD93-4243-B3F7-DE2290815B41}" srcOrd="2" destOrd="0" presId="urn:microsoft.com/office/officeart/2005/8/layout/hList1"/>
    <dgm:cxn modelId="{C27BD155-0FC4-45EE-8F92-5B15E3B31C1C}" type="presParOf" srcId="{0019EDE0-DD93-4243-B3F7-DE2290815B41}" destId="{DFB71F43-669A-4E55-BFB9-AD89C534B921}" srcOrd="0" destOrd="0" presId="urn:microsoft.com/office/officeart/2005/8/layout/hList1"/>
    <dgm:cxn modelId="{8CDECDCB-FAED-46D0-B335-00A64B44C386}" type="presParOf" srcId="{0019EDE0-DD93-4243-B3F7-DE2290815B41}" destId="{2358975B-F49B-4B17-879C-97A00A5C99D7}" srcOrd="1" destOrd="0" presId="urn:microsoft.com/office/officeart/2005/8/layout/hList1"/>
    <dgm:cxn modelId="{3F155EC5-0611-4D80-8A4F-E84BA0196D67}" type="presParOf" srcId="{E9B3EBBB-CA76-4F79-9B4B-568F9C95D1CB}" destId="{C33EB2B9-836E-4A51-96B6-5BF6A318EEA0}" srcOrd="3" destOrd="0" presId="urn:microsoft.com/office/officeart/2005/8/layout/hList1"/>
    <dgm:cxn modelId="{B6D23C08-718D-4017-9B46-98F842F9BAD4}" type="presParOf" srcId="{E9B3EBBB-CA76-4F79-9B4B-568F9C95D1CB}" destId="{37914B69-91AB-4B7F-B2A3-4951EDFD5B17}" srcOrd="4" destOrd="0" presId="urn:microsoft.com/office/officeart/2005/8/layout/hList1"/>
    <dgm:cxn modelId="{0CC26CD1-356A-43D9-9437-38C15853BBD5}" type="presParOf" srcId="{37914B69-91AB-4B7F-B2A3-4951EDFD5B17}" destId="{A87B0930-E4B3-4E7C-8C4B-7CE1D0344849}" srcOrd="0" destOrd="0" presId="urn:microsoft.com/office/officeart/2005/8/layout/hList1"/>
    <dgm:cxn modelId="{6FBAA18D-9B59-4194-8691-D61C10B8FCE3}" type="presParOf" srcId="{37914B69-91AB-4B7F-B2A3-4951EDFD5B17}" destId="{B0224CFA-B4D8-4925-80B9-B2FC34991DE7}" srcOrd="1" destOrd="0" presId="urn:microsoft.com/office/officeart/2005/8/layout/hList1"/>
    <dgm:cxn modelId="{A256F720-4BDB-49EA-A572-2E1B4BF2BA94}" type="presParOf" srcId="{E9B3EBBB-CA76-4F79-9B4B-568F9C95D1CB}" destId="{679114FB-22A2-4B22-B0A5-0404D8CB6483}" srcOrd="5" destOrd="0" presId="urn:microsoft.com/office/officeart/2005/8/layout/hList1"/>
    <dgm:cxn modelId="{D5139527-5888-47D9-896C-42CBE8F569CB}" type="presParOf" srcId="{E9B3EBBB-CA76-4F79-9B4B-568F9C95D1CB}" destId="{E9EFB795-ABEA-429C-A277-0017BBAF7207}" srcOrd="6" destOrd="0" presId="urn:microsoft.com/office/officeart/2005/8/layout/hList1"/>
    <dgm:cxn modelId="{5721831A-0923-4DC4-B549-ECAD631EA2A5}" type="presParOf" srcId="{E9EFB795-ABEA-429C-A277-0017BBAF7207}" destId="{D34BFC8A-3D3F-495D-A0C8-19B57C0BD767}" srcOrd="0" destOrd="0" presId="urn:microsoft.com/office/officeart/2005/8/layout/hList1"/>
    <dgm:cxn modelId="{4730B402-3AFA-411F-8D14-678FDE71AAE1}" type="presParOf" srcId="{E9EFB795-ABEA-429C-A277-0017BBAF7207}" destId="{86E2DA32-29B1-490E-80C1-3B5269238F3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77E69-64AF-45C9-979E-C8744DA5F2B4}">
      <dsp:nvSpPr>
        <dsp:cNvPr id="0" name=""/>
        <dsp:cNvSpPr/>
      </dsp:nvSpPr>
      <dsp:spPr>
        <a:xfrm>
          <a:off x="3895" y="643955"/>
          <a:ext cx="2342220" cy="662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SEVIRI</a:t>
          </a:r>
          <a:endParaRPr lang="en-US" sz="2300" kern="1200" dirty="0"/>
        </a:p>
      </dsp:txBody>
      <dsp:txXfrm>
        <a:off x="3895" y="643955"/>
        <a:ext cx="2342220" cy="662400"/>
      </dsp:txXfrm>
    </dsp:sp>
    <dsp:sp modelId="{BBB9060B-2D32-4CE3-9B9A-BB6D8C65B74E}">
      <dsp:nvSpPr>
        <dsp:cNvPr id="0" name=""/>
        <dsp:cNvSpPr/>
      </dsp:nvSpPr>
      <dsp:spPr>
        <a:xfrm>
          <a:off x="3895" y="1306355"/>
          <a:ext cx="2342220" cy="4525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12 spectral bands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3-1 km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Cloud monitoring and properties, </a:t>
          </a:r>
          <a:r>
            <a:rPr lang="en-US" sz="2300" kern="1200" dirty="0" err="1" smtClean="0"/>
            <a:t>nowcasting</a:t>
          </a:r>
          <a:r>
            <a:rPr lang="en-US" sz="2300" kern="1200" dirty="0" smtClean="0"/>
            <a:t>, dust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High temporal resolution </a:t>
          </a:r>
          <a:endParaRPr lang="en-US" sz="2300" kern="1200" dirty="0"/>
        </a:p>
      </dsp:txBody>
      <dsp:txXfrm>
        <a:off x="3895" y="1306355"/>
        <a:ext cx="2342220" cy="4525990"/>
      </dsp:txXfrm>
    </dsp:sp>
    <dsp:sp modelId="{DFB71F43-669A-4E55-BFB9-AD89C534B921}">
      <dsp:nvSpPr>
        <dsp:cNvPr id="0" name=""/>
        <dsp:cNvSpPr/>
      </dsp:nvSpPr>
      <dsp:spPr>
        <a:xfrm>
          <a:off x="2674026" y="643955"/>
          <a:ext cx="2342220" cy="662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AVHRR</a:t>
          </a:r>
          <a:endParaRPr lang="en-US" sz="2300" kern="1200" dirty="0"/>
        </a:p>
      </dsp:txBody>
      <dsp:txXfrm>
        <a:off x="2674026" y="643955"/>
        <a:ext cx="2342220" cy="662400"/>
      </dsp:txXfrm>
    </dsp:sp>
    <dsp:sp modelId="{2358975B-F49B-4B17-879C-97A00A5C99D7}">
      <dsp:nvSpPr>
        <dsp:cNvPr id="0" name=""/>
        <dsp:cNvSpPr/>
      </dsp:nvSpPr>
      <dsp:spPr>
        <a:xfrm>
          <a:off x="2674026" y="1306355"/>
          <a:ext cx="2342220" cy="4525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5 spectral band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1 km to 4 km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Land cover mapping ,meteorology and oceanography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Long-term data archive, high spatial resolution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300" kern="1200" dirty="0"/>
        </a:p>
      </dsp:txBody>
      <dsp:txXfrm>
        <a:off x="2674026" y="1306355"/>
        <a:ext cx="2342220" cy="4525990"/>
      </dsp:txXfrm>
    </dsp:sp>
    <dsp:sp modelId="{A87B0930-E4B3-4E7C-8C4B-7CE1D0344849}">
      <dsp:nvSpPr>
        <dsp:cNvPr id="0" name=""/>
        <dsp:cNvSpPr/>
      </dsp:nvSpPr>
      <dsp:spPr>
        <a:xfrm>
          <a:off x="5344156" y="643955"/>
          <a:ext cx="2342220" cy="662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OLCI</a:t>
          </a:r>
          <a:endParaRPr lang="en-US" sz="2300" kern="1200" dirty="0"/>
        </a:p>
      </dsp:txBody>
      <dsp:txXfrm>
        <a:off x="5344156" y="643955"/>
        <a:ext cx="2342220" cy="662400"/>
      </dsp:txXfrm>
    </dsp:sp>
    <dsp:sp modelId="{B0224CFA-B4D8-4925-80B9-B2FC34991DE7}">
      <dsp:nvSpPr>
        <dsp:cNvPr id="0" name=""/>
        <dsp:cNvSpPr/>
      </dsp:nvSpPr>
      <dsp:spPr>
        <a:xfrm>
          <a:off x="5344156" y="1306355"/>
          <a:ext cx="2342220" cy="4525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smtClean="0"/>
            <a:t>21 spectral band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smtClean="0"/>
            <a:t>10 m to 60 m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smtClean="0"/>
            <a:t>Ocean color, land cover, clouds</a:t>
          </a:r>
          <a:endParaRPr lang="en-US" sz="2300" kern="1200" dirty="0"/>
        </a:p>
      </dsp:txBody>
      <dsp:txXfrm>
        <a:off x="5344156" y="1306355"/>
        <a:ext cx="2342220" cy="4525990"/>
      </dsp:txXfrm>
    </dsp:sp>
    <dsp:sp modelId="{D34BFC8A-3D3F-495D-A0C8-19B57C0BD767}">
      <dsp:nvSpPr>
        <dsp:cNvPr id="0" name=""/>
        <dsp:cNvSpPr/>
      </dsp:nvSpPr>
      <dsp:spPr>
        <a:xfrm>
          <a:off x="8014287" y="643955"/>
          <a:ext cx="2342220" cy="662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Sentinel-2</a:t>
          </a:r>
          <a:endParaRPr lang="en-US" sz="2300" kern="1200" dirty="0"/>
        </a:p>
      </dsp:txBody>
      <dsp:txXfrm>
        <a:off x="8014287" y="643955"/>
        <a:ext cx="2342220" cy="662400"/>
      </dsp:txXfrm>
    </dsp:sp>
    <dsp:sp modelId="{86E2DA32-29B1-490E-80C1-3B5269238F3A}">
      <dsp:nvSpPr>
        <dsp:cNvPr id="0" name=""/>
        <dsp:cNvSpPr/>
      </dsp:nvSpPr>
      <dsp:spPr>
        <a:xfrm>
          <a:off x="8014287" y="1306355"/>
          <a:ext cx="2342220" cy="4525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13 spectral bands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10 to 60 m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Land cover, disasters monitoring, water resource management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300" kern="1200" dirty="0"/>
        </a:p>
      </dsp:txBody>
      <dsp:txXfrm>
        <a:off x="8014287" y="1306355"/>
        <a:ext cx="2342220" cy="4525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CD48F5-C1D2-4F61-ACA3-8206E77FFB4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80DE56-3E75-457B-AAC5-0EBECC7C1C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796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888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Our eyes are capable</a:t>
            </a:r>
            <a:r>
              <a:rPr lang="en-US" baseline="0" dirty="0" smtClean="0"/>
              <a:t> to capture information from different wavelengths of light .</a:t>
            </a:r>
          </a:p>
          <a:p>
            <a:r>
              <a:rPr lang="en-US" baseline="0" dirty="0" smtClean="0"/>
              <a:t>Our brain process this info to form a visual image of the world around us</a:t>
            </a:r>
          </a:p>
          <a:p>
            <a:r>
              <a:rPr lang="en-US" baseline="0" dirty="0" smtClean="0"/>
              <a:t>Unlike for satellite our eyes  are only sensitive to a narrow range of the electromagnetic  spectrum; </a:t>
            </a:r>
          </a:p>
          <a:p>
            <a:r>
              <a:rPr lang="en-US" baseline="0" dirty="0" smtClean="0"/>
              <a:t>we only perceive the visible spectrum of light</a:t>
            </a:r>
          </a:p>
          <a:p>
            <a:r>
              <a:rPr lang="en-US" baseline="0" dirty="0" smtClean="0"/>
              <a:t>On the other hand multispectral satellite sensors  can detect a much wider range of spectrum including infrared and ultraviolet light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0703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084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slide</a:t>
            </a:r>
            <a:r>
              <a:rPr lang="en-US" baseline="0" dirty="0" smtClean="0"/>
              <a:t> show different features and their spectral reflectance showing the visible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928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 is difficult to discriminate snow and ice cloud using visible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515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</a:t>
            </a:r>
            <a:r>
              <a:rPr lang="en-US" baseline="0" dirty="0" smtClean="0"/>
              <a:t> spectral </a:t>
            </a:r>
            <a:endParaRPr lang="en-US" dirty="0" smtClean="0"/>
          </a:p>
          <a:p>
            <a:r>
              <a:rPr lang="en-US" dirty="0" smtClean="0"/>
              <a:t>Current fog detection approaches have some</a:t>
            </a:r>
            <a:r>
              <a:rPr lang="en-US" baseline="0" dirty="0" smtClean="0"/>
              <a:t> limitation because temperature is not much different from the surface</a:t>
            </a:r>
            <a:endParaRPr lang="en-US" dirty="0" smtClean="0"/>
          </a:p>
          <a:p>
            <a:r>
              <a:rPr lang="en-US" dirty="0" smtClean="0"/>
              <a:t>Fog is compose of small water droplets</a:t>
            </a:r>
          </a:p>
          <a:p>
            <a:r>
              <a:rPr lang="en-US" dirty="0" smtClean="0"/>
              <a:t>Key:</a:t>
            </a:r>
            <a:r>
              <a:rPr lang="en-US" baseline="0" dirty="0" smtClean="0"/>
              <a:t> using the emissivity difference IR and SWIR/only night time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1332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goal of this comparison to  know the available</a:t>
            </a:r>
            <a:r>
              <a:rPr lang="en-US" baseline="0" dirty="0" smtClean="0"/>
              <a:t> data and their advantages and limitations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DE56-3E75-457B-AAC5-0EBECC7C1CD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269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EUMETSAT - Product Navigator - Data Tailor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81" b="32220"/>
          <a:stretch/>
        </p:blipFill>
        <p:spPr bwMode="auto">
          <a:xfrm>
            <a:off x="157888" y="253517"/>
            <a:ext cx="1799617" cy="60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metstudy.met.gov.om/pluginfile.php/1/theme_adaptable/logo/1670900447/final%20logo.pn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403"/>
          <a:stretch/>
        </p:blipFill>
        <p:spPr bwMode="auto">
          <a:xfrm>
            <a:off x="1957505" y="160535"/>
            <a:ext cx="1669042" cy="62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8568" y="3680808"/>
            <a:ext cx="4865037" cy="813641"/>
          </a:xfrm>
        </p:spPr>
        <p:txBody>
          <a:bodyPr anchor="b"/>
          <a:lstStyle>
            <a:lvl1pPr algn="l" rtl="0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6784" y="5097564"/>
            <a:ext cx="4670484" cy="350739"/>
          </a:xfrm>
        </p:spPr>
        <p:txBody>
          <a:bodyPr>
            <a:normAutofit/>
          </a:bodyPr>
          <a:lstStyle>
            <a:lvl1pPr marL="0" indent="0" algn="l">
              <a:buNone/>
              <a:defRPr sz="3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530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7486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892815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7353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8220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3042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71635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34637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456269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030226" y="6350811"/>
            <a:ext cx="2743200" cy="365125"/>
          </a:xfrm>
          <a:prstGeom prst="rect">
            <a:avLst/>
          </a:prstGeom>
        </p:spPr>
        <p:txBody>
          <a:bodyPr/>
          <a:lstStyle/>
          <a:p>
            <a:fld id="{E8156F09-0374-4710-8901-579B9C4917A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8E77D-EE85-4EE7-B10F-5F99771E94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8952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030226" y="6350811"/>
            <a:ext cx="2743200" cy="365125"/>
          </a:xfrm>
          <a:prstGeom prst="rect">
            <a:avLst/>
          </a:prstGeom>
        </p:spPr>
        <p:txBody>
          <a:bodyPr/>
          <a:lstStyle/>
          <a:p>
            <a:fld id="{E8156F09-0374-4710-8901-579B9C4917A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8E77D-EE85-4EE7-B10F-5F99771E94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8757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39310" y="6356350"/>
            <a:ext cx="51653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Satellite Application course      </a:t>
            </a:r>
            <a:endParaRPr lang="en-US" dirty="0" smtClean="0"/>
          </a:p>
          <a:p>
            <a:r>
              <a:rPr lang="en-US" dirty="0" smtClean="0"/>
              <a:t> </a:t>
            </a:r>
            <a:fld id="{A828E77D-EE85-4EE7-B10F-5F99771E949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616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0000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microsoft.com/office/2007/relationships/media" Target="../media/media2.avi"/><Relationship Id="rId1" Type="http://schemas.openxmlformats.org/officeDocument/2006/relationships/video" Target="NULL" TargetMode="Externa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7.png"/><Relationship Id="rId4" Type="http://schemas.openxmlformats.org/officeDocument/2006/relationships/image" Target="../media/image56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metrain.org/sites/default/files/2022-10/RGB_recipes.pdf" TargetMode="External"/><Relationship Id="rId2" Type="http://schemas.openxmlformats.org/officeDocument/2006/relationships/hyperlink" Target="https://resources.eumetrain.org/data/4/461/index.htm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eted.ucar.edu/npoess/modis_exercises/intro.htm" TargetMode="External"/><Relationship Id="rId5" Type="http://schemas.openxmlformats.org/officeDocument/2006/relationships/hyperlink" Target="https://resources.eumetrain.org/satmanu/Basic/Basic_Channels/navmenu.php?page=3.0.0" TargetMode="External"/><Relationship Id="rId4" Type="http://schemas.openxmlformats.org/officeDocument/2006/relationships/hyperlink" Target="https://eumetrain.org/resources/principles-radiation-and-remote-sens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Atmospheric  features and cloud identification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/>
              <a:t>Shima</a:t>
            </a:r>
            <a:r>
              <a:rPr lang="en-US" dirty="0" smtClean="0"/>
              <a:t> Al-</a:t>
            </a:r>
            <a:r>
              <a:rPr lang="en-US" dirty="0" err="1" smtClean="0"/>
              <a:t>yazidi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57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8390" y="0"/>
            <a:ext cx="3932237" cy="1600200"/>
          </a:xfrm>
        </p:spPr>
        <p:txBody>
          <a:bodyPr/>
          <a:lstStyle/>
          <a:p>
            <a:pPr algn="r" rtl="1"/>
            <a:r>
              <a:rPr lang="ar-OM" dirty="0" smtClean="0">
                <a:solidFill>
                  <a:srgbClr val="FF0000"/>
                </a:solidFill>
              </a:rPr>
              <a:t>محاور العرض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6522" y="1948343"/>
            <a:ext cx="6593747" cy="4548930"/>
          </a:xfrm>
        </p:spPr>
        <p:txBody>
          <a:bodyPr/>
          <a:lstStyle/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sz="3600" dirty="0" smtClean="0"/>
              <a:t>الطيف الموجي ومواقع القنوات الأساسية المستخدمة في تطبيقات الطقس</a:t>
            </a:r>
            <a:endParaRPr lang="en-GB" sz="3600" dirty="0" smtClean="0"/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sz="3600" dirty="0" smtClean="0"/>
              <a:t>القنوات الشمسية </a:t>
            </a:r>
            <a:endParaRPr lang="en-GB" sz="3600" dirty="0" smtClean="0"/>
          </a:p>
          <a:p>
            <a:pPr marL="342900" indent="-342900" algn="r" rtl="1">
              <a:buFont typeface="Arial" panose="020B0604020202020204" pitchFamily="34" charset="0"/>
              <a:buChar char="•"/>
            </a:pPr>
            <a:r>
              <a:rPr lang="ar-OM" sz="3600" dirty="0"/>
              <a:t>قناة </a:t>
            </a:r>
            <a:r>
              <a:rPr lang="en-GB" sz="3600" dirty="0"/>
              <a:t>3.9</a:t>
            </a:r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sz="3600" dirty="0" smtClean="0"/>
              <a:t>القنوات الحراري</a:t>
            </a:r>
            <a:endParaRPr lang="en-US" sz="3600" dirty="0" smtClean="0"/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sz="3600" dirty="0" smtClean="0"/>
              <a:t>قنا</a:t>
            </a:r>
            <a:r>
              <a:rPr lang="ar-OM" sz="3600" dirty="0"/>
              <a:t>ة</a:t>
            </a:r>
            <a:r>
              <a:rPr lang="ar-OM" sz="3600" dirty="0" smtClean="0"/>
              <a:t> </a:t>
            </a:r>
            <a:r>
              <a:rPr lang="ar-OM" sz="3600" dirty="0" smtClean="0"/>
              <a:t>بخار </a:t>
            </a:r>
            <a:r>
              <a:rPr lang="ar-OM" sz="3600" dirty="0" smtClean="0"/>
              <a:t>الماء ونطاق الامتصاص</a:t>
            </a:r>
            <a:endParaRPr lang="en-GB" sz="36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00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OM" dirty="0" smtClean="0"/>
              <a:t>النطاقات الموجية المستخدمة في تطبيقات الرصد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657081"/>
            <a:ext cx="9648568" cy="45486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72065" y="1799745"/>
            <a:ext cx="29903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OM" dirty="0" smtClean="0"/>
              <a:t>تركيز العرض على التطبيقات في النطاق الشمسي والحراري من الطيف </a:t>
            </a:r>
            <a:endParaRPr lang="en-GB" dirty="0" smtClean="0"/>
          </a:p>
          <a:p>
            <a:r>
              <a:rPr lang="ar-OM" dirty="0" smtClean="0"/>
              <a:t>الموجي باستخدام</a:t>
            </a:r>
            <a:endParaRPr lang="en-GB" dirty="0" smtClean="0"/>
          </a:p>
          <a:p>
            <a:r>
              <a:rPr lang="ar-OM" dirty="0" smtClean="0"/>
              <a:t> </a:t>
            </a:r>
            <a:r>
              <a:rPr lang="en-GB" dirty="0" smtClean="0"/>
              <a:t>SEVIRI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994708" y="2013358"/>
            <a:ext cx="1946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OM" dirty="0" smtClean="0"/>
              <a:t>بأي اتجاه الاشعاعات لديها طاقة اعلى؟؟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966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431097"/>
            <a:ext cx="5193484" cy="734343"/>
          </a:xfrm>
        </p:spPr>
        <p:txBody>
          <a:bodyPr>
            <a:normAutofit fontScale="90000"/>
          </a:bodyPr>
          <a:lstStyle/>
          <a:p>
            <a:r>
              <a:rPr lang="en-US" sz="2000" dirty="0" smtClean="0"/>
              <a:t>Our eyes is a kind of </a:t>
            </a:r>
            <a:r>
              <a:rPr lang="en-US" sz="2000" dirty="0" smtClean="0">
                <a:solidFill>
                  <a:srgbClr val="C00000"/>
                </a:solidFill>
              </a:rPr>
              <a:t>multispectral device</a:t>
            </a:r>
            <a:r>
              <a:rPr lang="ar-OM" sz="2000" dirty="0" smtClean="0">
                <a:solidFill>
                  <a:srgbClr val="C00000"/>
                </a:solidFill>
              </a:rPr>
              <a:t/>
            </a:r>
            <a:br>
              <a:rPr lang="ar-OM" sz="2000" dirty="0" smtClean="0">
                <a:solidFill>
                  <a:srgbClr val="C00000"/>
                </a:solidFill>
              </a:rPr>
            </a:br>
            <a:r>
              <a:rPr lang="ar-OM" sz="2000" dirty="0" smtClean="0"/>
              <a:t>تعمل أعييننا كجهاز مستشعر على عدة أنطقة من الطيف الموجي </a:t>
            </a:r>
            <a:endParaRPr lang="en-US" sz="2000" dirty="0"/>
          </a:p>
        </p:txBody>
      </p:sp>
      <p:pic>
        <p:nvPicPr>
          <p:cNvPr id="1026" name="Picture 2" descr="https://i.pinimg.com/564x/0b/34/94/0b3494237a9c3f7c2a8a4d55e980a218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003" y="108961"/>
            <a:ext cx="7130642" cy="570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tse4.mm.bing.net/th?id=OIP.RMZvWDtorYuKg5cPtxJF6AHaE5&amp;pid=Api&amp;P=0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44" r="51132" b="28247"/>
          <a:stretch/>
        </p:blipFill>
        <p:spPr bwMode="auto">
          <a:xfrm>
            <a:off x="1648087" y="1363517"/>
            <a:ext cx="2206305" cy="175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4283" y="604007"/>
            <a:ext cx="4244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OM" sz="2800" dirty="0" smtClean="0"/>
              <a:t>ماهو المستشعر المتعدد الاطياف؟؟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3957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lvl="0" eaLnBrk="0" fontAlgn="base" hangingPunct="0">
              <a:spcBef>
                <a:spcPct val="50000"/>
              </a:spcBef>
              <a:spcAft>
                <a:spcPct val="0"/>
              </a:spcAft>
              <a:defRPr/>
            </a:pPr>
            <a:r>
              <a:rPr lang="en-GB" sz="2800" dirty="0" err="1">
                <a:latin typeface="Tahoma"/>
                <a:ea typeface="+mn-ea"/>
                <a:cs typeface="+mn-cs"/>
              </a:rPr>
              <a:t>Meteosat</a:t>
            </a:r>
            <a:r>
              <a:rPr lang="en-GB" sz="2800" dirty="0">
                <a:latin typeface="Tahoma"/>
                <a:ea typeface="+mn-ea"/>
                <a:cs typeface="+mn-cs"/>
              </a:rPr>
              <a:t> Second Generation (MSG</a:t>
            </a:r>
            <a:r>
              <a:rPr lang="en-GB" sz="2800" dirty="0" smtClean="0">
                <a:latin typeface="Tahoma"/>
                <a:ea typeface="+mn-ea"/>
                <a:cs typeface="+mn-cs"/>
              </a:rPr>
              <a:t>) SEVIRI</a:t>
            </a:r>
            <a:endParaRPr lang="en-US" dirty="0"/>
          </a:p>
        </p:txBody>
      </p:sp>
      <p:sp>
        <p:nvSpPr>
          <p:cNvPr id="8" name="Content Placeholder 4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400" b="1" dirty="0">
                <a:solidFill>
                  <a:srgbClr val="002569"/>
                </a:solidFill>
                <a:latin typeface="Tahoma" pitchFamily="34" charset="0"/>
              </a:rPr>
              <a:t>Solar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400" b="1" dirty="0">
                <a:solidFill>
                  <a:srgbClr val="002569"/>
                </a:solidFill>
                <a:latin typeface="Tahoma" pitchFamily="34" charset="0"/>
              </a:rPr>
              <a:t>3.0 km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b="1" dirty="0">
              <a:solidFill>
                <a:srgbClr val="002569"/>
              </a:solidFill>
              <a:latin typeface="Tahoma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b="1" dirty="0">
              <a:solidFill>
                <a:srgbClr val="002569"/>
              </a:solidFill>
              <a:latin typeface="Tahoma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b="1" dirty="0">
              <a:solidFill>
                <a:srgbClr val="002569"/>
              </a:solidFill>
              <a:latin typeface="Tahoma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b="1" dirty="0">
              <a:solidFill>
                <a:srgbClr val="002569"/>
              </a:solidFill>
              <a:latin typeface="Tahoma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b="1" dirty="0">
              <a:solidFill>
                <a:srgbClr val="002569"/>
              </a:solidFill>
              <a:latin typeface="Tahoma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400" b="1" dirty="0">
                <a:solidFill>
                  <a:srgbClr val="002569"/>
                </a:solidFill>
                <a:latin typeface="Tahoma" pitchFamily="34" charset="0"/>
              </a:rPr>
              <a:t>Thermal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400" b="1" dirty="0">
                <a:solidFill>
                  <a:srgbClr val="002569"/>
                </a:solidFill>
                <a:latin typeface="Tahoma" pitchFamily="34" charset="0"/>
              </a:rPr>
              <a:t>3.0 km</a:t>
            </a:r>
          </a:p>
          <a:p>
            <a:endParaRPr lang="en-US" dirty="0"/>
          </a:p>
        </p:txBody>
      </p:sp>
      <p:pic>
        <p:nvPicPr>
          <p:cNvPr id="9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252" y="1749244"/>
            <a:ext cx="6070683" cy="4428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Straight Connector 40"/>
          <p:cNvCxnSpPr>
            <a:cxnSpLocks noChangeShapeType="1"/>
          </p:cNvCxnSpPr>
          <p:nvPr/>
        </p:nvCxnSpPr>
        <p:spPr bwMode="auto">
          <a:xfrm flipV="1">
            <a:off x="0" y="3877590"/>
            <a:ext cx="9144000" cy="9526"/>
          </a:xfrm>
          <a:prstGeom prst="lin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1" name="Rectangle 10"/>
          <p:cNvSpPr/>
          <p:nvPr/>
        </p:nvSpPr>
        <p:spPr>
          <a:xfrm>
            <a:off x="7320690" y="2818180"/>
            <a:ext cx="12410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2569"/>
                </a:solidFill>
                <a:latin typeface="Tahoma" pitchFamily="34" charset="0"/>
              </a:rPr>
              <a:t>1.0 km</a:t>
            </a:r>
          </a:p>
        </p:txBody>
      </p:sp>
    </p:spTree>
    <p:extLst>
      <p:ext uri="{BB962C8B-B14F-4D97-AF65-F5344CB8AC3E}">
        <p14:creationId xmlns:p14="http://schemas.microsoft.com/office/powerpoint/2010/main" val="227923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00668"/>
            <a:ext cx="11289717" cy="63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52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838200" y="31222"/>
            <a:ext cx="10352714" cy="1284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FF000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rtl="1"/>
            <a:r>
              <a:rPr lang="ar-OM" sz="1800" dirty="0" smtClean="0"/>
              <a:t>التطبيقات العامة</a:t>
            </a:r>
            <a:endParaRPr lang="en-US" sz="1800" dirty="0"/>
          </a:p>
        </p:txBody>
      </p:sp>
      <p:graphicFrame>
        <p:nvGraphicFramePr>
          <p:cNvPr id="5" name="Content Placeholder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4336104"/>
              </p:ext>
            </p:extLst>
          </p:nvPr>
        </p:nvGraphicFramePr>
        <p:xfrm>
          <a:off x="184558" y="861590"/>
          <a:ext cx="12007442" cy="5538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08878">
                  <a:extLst>
                    <a:ext uri="{9D8B030D-6E8A-4147-A177-3AD203B41FA5}">
                      <a16:colId xmlns:a16="http://schemas.microsoft.com/office/drawing/2014/main" val="1458991879"/>
                    </a:ext>
                  </a:extLst>
                </a:gridCol>
                <a:gridCol w="2571642">
                  <a:extLst>
                    <a:ext uri="{9D8B030D-6E8A-4147-A177-3AD203B41FA5}">
                      <a16:colId xmlns:a16="http://schemas.microsoft.com/office/drawing/2014/main" val="1926011306"/>
                    </a:ext>
                  </a:extLst>
                </a:gridCol>
                <a:gridCol w="1430839">
                  <a:extLst>
                    <a:ext uri="{9D8B030D-6E8A-4147-A177-3AD203B41FA5}">
                      <a16:colId xmlns:a16="http://schemas.microsoft.com/office/drawing/2014/main" val="3022029478"/>
                    </a:ext>
                  </a:extLst>
                </a:gridCol>
                <a:gridCol w="696083">
                  <a:extLst>
                    <a:ext uri="{9D8B030D-6E8A-4147-A177-3AD203B41FA5}">
                      <a16:colId xmlns:a16="http://schemas.microsoft.com/office/drawing/2014/main" val="3692675481"/>
                    </a:ext>
                  </a:extLst>
                </a:gridCol>
              </a:tblGrid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التطبيقات الأساسية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النطاق</a:t>
                      </a:r>
                      <a:r>
                        <a:rPr lang="ar-OM" baseline="0" dirty="0" smtClean="0"/>
                        <a:t> الطيفي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القناة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en-GB" dirty="0" smtClean="0"/>
                        <a:t>NO.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582318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الغطاء</a:t>
                      </a:r>
                      <a:r>
                        <a:rPr lang="ar-OM" baseline="0" dirty="0" smtClean="0"/>
                        <a:t> السحابي والغطاء النباتي ومعامل الارتداد الاشعاعي الألبيدو(خلال فترة النهار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[0.56:0.71]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Vis 0.6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555114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OM" dirty="0" smtClean="0"/>
                        <a:t>الغطاء</a:t>
                      </a:r>
                      <a:r>
                        <a:rPr lang="ar-OM" baseline="0" dirty="0" smtClean="0"/>
                        <a:t> السحابي والغطاء النباتي ومعامل الارتداد الاشعاعي الألبيدو(خلال فترة النهار</a:t>
                      </a:r>
                      <a:r>
                        <a:rPr lang="en-GB" baseline="0" dirty="0" smtClean="0"/>
                        <a:t>(</a:t>
                      </a:r>
                      <a:r>
                        <a:rPr lang="ar-OM" baseline="0" dirty="0" smtClean="0"/>
                        <a:t>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[0.74:0.88]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Vis 0.8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6965412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التمييز</a:t>
                      </a:r>
                      <a:r>
                        <a:rPr lang="ar-OM" baseline="0" dirty="0" smtClean="0"/>
                        <a:t> بين السحب والجليد والسحب المائية والجليدية وكذلك العوالق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[1.5:1.78]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NIR1.6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4692820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/>
                      <a:r>
                        <a:rPr lang="ar-OM" dirty="0" smtClean="0"/>
                        <a:t>تمييز الضباب والسحب المنخفضة والحرائق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[3.48:4.36]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IR3.9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6383720"/>
                  </a:ext>
                </a:extLst>
              </a:tr>
              <a:tr h="620370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الكشف عن بخار الماء في الطبقات العلوية</a:t>
                      </a:r>
                      <a:r>
                        <a:rPr lang="ar-OM" baseline="0" dirty="0" smtClean="0"/>
                        <a:t> من الغلاف الجوي وتحديد الخصائص الساينوبتيكية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[5.35:7.15] </a:t>
                      </a:r>
                      <a:endParaRPr lang="en-US" dirty="0" smtClean="0"/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WV6.2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721404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الكشف عن بخار الماء في الطبقات المتوسطة من الغلاف الجوي</a:t>
                      </a:r>
                      <a:r>
                        <a:rPr lang="ar-OM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[6.85.3:7.85]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WV7.3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6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9301435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/>
                      <a:r>
                        <a:rPr lang="ar-OM" dirty="0" smtClean="0"/>
                        <a:t>السحب السمحاقية والتمييز بين السحب المائية والجليدية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[8.3:9.1]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IR8.7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7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925608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غاز الأوزون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[9.38:9.94]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IR9.7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8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269206"/>
                  </a:ext>
                </a:extLst>
              </a:tr>
              <a:tr h="620370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درجة الحرارة السطحية</a:t>
                      </a:r>
                      <a:r>
                        <a:rPr lang="en-GB" dirty="0" smtClean="0"/>
                        <a:t> </a:t>
                      </a:r>
                      <a:r>
                        <a:rPr lang="ar-OM" baseline="0" dirty="0" smtClean="0"/>
                        <a:t> لسطح الارض والمحيطات ودرجة حرارة قمة السحابة</a:t>
                      </a:r>
                      <a:r>
                        <a:rPr lang="ar-OM" dirty="0" smtClean="0"/>
                        <a:t> (خلال الليل والنهار)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[9.8:11.8]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IR10.8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9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8459422"/>
                  </a:ext>
                </a:extLst>
              </a:tr>
              <a:tr h="62037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OM" dirty="0" smtClean="0"/>
                        <a:t>درجة الحرارة السطحية</a:t>
                      </a:r>
                      <a:r>
                        <a:rPr lang="en-GB" dirty="0" smtClean="0"/>
                        <a:t> </a:t>
                      </a:r>
                      <a:r>
                        <a:rPr lang="ar-OM" baseline="0" dirty="0" smtClean="0"/>
                        <a:t> لسطح الارض والمحيطات ودرجة حرارة قمة السحابة</a:t>
                      </a:r>
                      <a:r>
                        <a:rPr lang="ar-OM" dirty="0" smtClean="0"/>
                        <a:t> (خلال الليل والنهار)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[11.0:13.0] 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IR12.0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10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065470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غاز ثاني أكسيد الكربون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 smtClean="0"/>
                        <a:t>[12.4:14.4]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IR13.4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11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7383320"/>
                  </a:ext>
                </a:extLst>
              </a:tr>
              <a:tr h="359421">
                <a:tc>
                  <a:txBody>
                    <a:bodyPr/>
                    <a:lstStyle/>
                    <a:p>
                      <a:pPr algn="r" rtl="1"/>
                      <a:r>
                        <a:rPr lang="ar-OM" dirty="0" smtClean="0"/>
                        <a:t>الكشف</a:t>
                      </a:r>
                      <a:r>
                        <a:rPr lang="ar-OM" baseline="0" dirty="0" smtClean="0"/>
                        <a:t> عن الغطاء السحابي بدقة عالية 1 كم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dirty="0" smtClean="0"/>
                        <a:t> </a:t>
                      </a:r>
                      <a:r>
                        <a:rPr lang="en-GB" baseline="0" dirty="0" smtClean="0"/>
                        <a:t>  [0.3:1.3] </a:t>
                      </a:r>
                      <a:r>
                        <a:rPr lang="en-GB" dirty="0" smtClean="0"/>
                        <a:t>0.75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HRV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smtClean="0"/>
                        <a:t>12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0981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718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OM" dirty="0" smtClean="0"/>
              <a:t>تصنيف للقنوات حسب موقعها من الطيف 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dirty="0" smtClean="0"/>
              <a:t>قناة نافذة </a:t>
            </a:r>
            <a:r>
              <a:rPr lang="en-GB" dirty="0" smtClean="0"/>
              <a:t>(window band)</a:t>
            </a:r>
            <a:r>
              <a:rPr lang="ar-OM" dirty="0" smtClean="0"/>
              <a:t>: الجزء من الطيف الكهرومغناطيسي التي لا تتعرض </a:t>
            </a:r>
            <a:r>
              <a:rPr lang="ar-OM" dirty="0" smtClean="0"/>
              <a:t>للامتصاص من الغازات </a:t>
            </a:r>
            <a:r>
              <a:rPr lang="ar-OM" dirty="0" smtClean="0"/>
              <a:t>في الغلاف الجوي لذلك الضوء في هذا النطاق يمكن له العبور بدون ان </a:t>
            </a:r>
            <a:r>
              <a:rPr lang="ar-OM" dirty="0" smtClean="0"/>
              <a:t>يعيقه </a:t>
            </a:r>
            <a:r>
              <a:rPr lang="ar-OM" dirty="0" smtClean="0"/>
              <a:t>وجود الغلاف الجوي.</a:t>
            </a:r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dirty="0" smtClean="0"/>
              <a:t>قناة امتصاص</a:t>
            </a:r>
            <a:r>
              <a:rPr lang="en-GB" dirty="0" smtClean="0"/>
              <a:t>(absorption band)</a:t>
            </a:r>
            <a:r>
              <a:rPr lang="ar-OM" dirty="0" smtClean="0"/>
              <a:t>: المناطق من الطيف الكهرمغناطيسي التي يكون فيها امتصاص شديد من الغازات الموجودة في الغلاف الجوي</a:t>
            </a:r>
          </a:p>
          <a:p>
            <a:pPr marL="285750" indent="-285750" algn="r" rtl="1">
              <a:buFont typeface="Arial" panose="020B0604020202020204" pitchFamily="34" charset="0"/>
              <a:buChar char="•"/>
            </a:pPr>
            <a:endParaRPr lang="ar-OM" dirty="0"/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dirty="0" smtClean="0"/>
              <a:t>لماذا يحدث الامتصاص في مواقع محددة من الطيف الكهرومغناطيسي </a:t>
            </a:r>
            <a:endParaRPr lang="en-US" dirty="0"/>
          </a:p>
        </p:txBody>
      </p:sp>
      <p:pic>
        <p:nvPicPr>
          <p:cNvPr id="1026" name="Picture 2" descr="basic_channel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311" y="682883"/>
            <a:ext cx="7158909" cy="542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45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43795" y="1651268"/>
            <a:ext cx="10515600" cy="2852737"/>
          </a:xfrm>
        </p:spPr>
        <p:txBody>
          <a:bodyPr>
            <a:normAutofit/>
          </a:bodyPr>
          <a:lstStyle/>
          <a:p>
            <a:pPr algn="ctr"/>
            <a:r>
              <a:rPr lang="ar-OM" sz="3200" dirty="0" smtClean="0">
                <a:solidFill>
                  <a:srgbClr val="FF0000"/>
                </a:solidFill>
              </a:rPr>
              <a:t>القنوات الشمسية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HRV, 0.6, 0.8, 1.6 channels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8345" y="2864350"/>
            <a:ext cx="1519057" cy="1505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6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298" y="88989"/>
            <a:ext cx="8674216" cy="6212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58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r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2293" y="117447"/>
            <a:ext cx="9136499" cy="6063716"/>
          </a:xfrm>
        </p:spPr>
      </p:pic>
    </p:spTree>
    <p:extLst>
      <p:ext uri="{BB962C8B-B14F-4D97-AF65-F5344CB8AC3E}">
        <p14:creationId xmlns:p14="http://schemas.microsoft.com/office/powerpoint/2010/main" val="425894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927"/>
          <a:stretch/>
        </p:blipFill>
        <p:spPr>
          <a:xfrm>
            <a:off x="0" y="0"/>
            <a:ext cx="6235196" cy="52376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896"/>
          <a:stretch/>
        </p:blipFill>
        <p:spPr>
          <a:xfrm>
            <a:off x="6246975" y="0"/>
            <a:ext cx="5922236" cy="523767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0"/>
            <a:ext cx="75373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HRV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246975" y="0"/>
            <a:ext cx="861423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Vis 0.6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9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241" y="92279"/>
            <a:ext cx="4776522" cy="6179627"/>
          </a:xfrm>
        </p:spPr>
      </p:pic>
      <p:sp>
        <p:nvSpPr>
          <p:cNvPr id="3" name="TextBox 2"/>
          <p:cNvSpPr txBox="1"/>
          <p:nvPr/>
        </p:nvSpPr>
        <p:spPr>
          <a:xfrm>
            <a:off x="6730314" y="872455"/>
            <a:ext cx="43012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Snow has is generally a good reflector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Water is a poor reflector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Vegetation absorbs radiation in the red portion of the spectrum</a:t>
            </a:r>
          </a:p>
          <a:p>
            <a:pPr marL="285750" indent="-285750" algn="r" rtl="1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dirty="0"/>
              <a:t>الجليد عاكس قوي للضوء للموجات المرئية</a:t>
            </a:r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dirty="0"/>
              <a:t>المسطحات المائية تمتص أغلب الموجات الشمسية</a:t>
            </a:r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dirty="0"/>
              <a:t>المزروعات تمتص الضوء الأحمر لاستخدامه ف عملية التمثيل الضوئي  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5" name="Up Arrow 4"/>
          <p:cNvSpPr/>
          <p:nvPr/>
        </p:nvSpPr>
        <p:spPr>
          <a:xfrm>
            <a:off x="2949146" y="5305167"/>
            <a:ext cx="98854" cy="1482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Up Arrow 6"/>
          <p:cNvSpPr/>
          <p:nvPr/>
        </p:nvSpPr>
        <p:spPr>
          <a:xfrm>
            <a:off x="3616411" y="5309287"/>
            <a:ext cx="107091" cy="14416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Up Arrow 7"/>
          <p:cNvSpPr/>
          <p:nvPr/>
        </p:nvSpPr>
        <p:spPr>
          <a:xfrm>
            <a:off x="5675871" y="5156885"/>
            <a:ext cx="98854" cy="1482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602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800864"/>
            <a:ext cx="6108043" cy="40571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957" y="2800865"/>
            <a:ext cx="6108043" cy="405713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488668"/>
            <a:ext cx="54369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0.8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108045" y="6488668"/>
            <a:ext cx="5196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0.6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126"/>
            <a:ext cx="4698754" cy="278073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042077" y="1711902"/>
            <a:ext cx="5173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OM" dirty="0" smtClean="0"/>
              <a:t>المسطحات المائية؟</a:t>
            </a:r>
          </a:p>
          <a:p>
            <a:pPr algn="r" rtl="1"/>
            <a:r>
              <a:rPr lang="ar-OM" dirty="0" smtClean="0"/>
              <a:t>الأراضي الخضرا</a:t>
            </a:r>
            <a:r>
              <a:rPr lang="ar-OM" dirty="0"/>
              <a:t>ء</a:t>
            </a:r>
            <a:r>
              <a:rPr lang="ar-OM" dirty="0" smtClean="0"/>
              <a:t>؟؟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968142" y="1179661"/>
            <a:ext cx="2494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OM" sz="2400" dirty="0" smtClean="0">
                <a:solidFill>
                  <a:srgbClr val="FF0000"/>
                </a:solidFill>
              </a:rPr>
              <a:t>أيهما أفضل للكشف عن: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b="7733"/>
          <a:stretch/>
        </p:blipFill>
        <p:spPr>
          <a:xfrm>
            <a:off x="8578902" y="289773"/>
            <a:ext cx="1153222" cy="1422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38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6" y="0"/>
            <a:ext cx="12180814" cy="6090407"/>
          </a:xfrm>
        </p:spPr>
      </p:pic>
      <p:sp>
        <p:nvSpPr>
          <p:cNvPr id="2" name="TextBox 1"/>
          <p:cNvSpPr txBox="1"/>
          <p:nvPr/>
        </p:nvSpPr>
        <p:spPr>
          <a:xfrm>
            <a:off x="11186" y="188956"/>
            <a:ext cx="7533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OM" sz="2400" dirty="0" smtClean="0">
                <a:solidFill>
                  <a:srgbClr val="FF0000"/>
                </a:solidFill>
              </a:rPr>
              <a:t>هل يمكن التمييز بين الجليد والسحب في الصور الشمسية؟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1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2988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96763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r-OM" dirty="0" smtClean="0"/>
              <a:t>يمكن تمييز الضباب في القنوات الشمسية ولكن..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7198" y="1992160"/>
            <a:ext cx="2852956" cy="3593154"/>
          </a:xfrm>
        </p:spPr>
        <p:txBody>
          <a:bodyPr/>
          <a:lstStyle/>
          <a:p>
            <a:pPr algn="r" rtl="1"/>
            <a:r>
              <a:rPr lang="ar-OM" dirty="0" smtClean="0"/>
              <a:t>عند شروق الشمس يمكن تمييز الضباب ويصعب عند الظهيرة. </a:t>
            </a:r>
            <a:r>
              <a:rPr lang="ar-OM" dirty="0">
                <a:solidFill>
                  <a:srgbClr val="FF0000"/>
                </a:solidFill>
              </a:rPr>
              <a:t>لماذا</a:t>
            </a:r>
            <a:r>
              <a:rPr lang="ar-OM" dirty="0" smtClean="0">
                <a:solidFill>
                  <a:srgbClr val="FF0000"/>
                </a:solidFill>
              </a:rPr>
              <a:t>؟؟</a:t>
            </a:r>
            <a:endParaRPr lang="ar-OM" dirty="0" smtClean="0"/>
          </a:p>
          <a:p>
            <a:pPr algn="r" rtl="1"/>
            <a:r>
              <a:rPr lang="ar-OM" dirty="0" smtClean="0"/>
              <a:t>لا تتوفر الصور الشمسية في المساء</a:t>
            </a:r>
            <a:endParaRPr lang="en-US" dirty="0" smtClean="0"/>
          </a:p>
        </p:txBody>
      </p:sp>
      <p:pic>
        <p:nvPicPr>
          <p:cNvPr id="11" name="fogvis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1"/>
            <p:extLst>
              <p:ext uri="{DAA4B4D4-6D71-4841-9C94-3DE7FCFB9230}">
                <p14:media xmlns:p14="http://schemas.microsoft.com/office/powerpoint/2010/main" r:embed="rId2">
                  <p14:trim st="677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84102" y="1400511"/>
            <a:ext cx="7197755" cy="4776452"/>
          </a:xfrm>
        </p:spPr>
      </p:pic>
    </p:spTree>
    <p:extLst>
      <p:ext uri="{BB962C8B-B14F-4D97-AF65-F5344CB8AC3E}">
        <p14:creationId xmlns:p14="http://schemas.microsoft.com/office/powerpoint/2010/main" val="1299786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891" y="89291"/>
            <a:ext cx="10515600" cy="1325563"/>
          </a:xfrm>
        </p:spPr>
        <p:txBody>
          <a:bodyPr>
            <a:normAutofit/>
          </a:bodyPr>
          <a:lstStyle/>
          <a:p>
            <a:pPr algn="r" rtl="1"/>
            <a:r>
              <a:rPr lang="ar-OM" sz="2800" dirty="0"/>
              <a:t>كيف يمكن التمييز بين الجليد والماء من الفضاء؟</a:t>
            </a:r>
            <a:endParaRPr lang="en-US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748178" y="-7676120"/>
            <a:ext cx="23674773" cy="6314478"/>
          </a:xfrm>
          <a:prstGeom prst="rect">
            <a:avLst/>
          </a:prstGeom>
        </p:spPr>
      </p:pic>
      <p:pic>
        <p:nvPicPr>
          <p:cNvPr id="5122" name="Picture 2" descr="https://resources.eumetrain.org/data/4/461/media/images/Ch4/Ch4_Fig01_absorption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79" y="1474023"/>
            <a:ext cx="5300877" cy="388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9881" y="1316970"/>
            <a:ext cx="3638908" cy="24170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826" y="3734035"/>
            <a:ext cx="3638908" cy="241706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916366" y="2130357"/>
            <a:ext cx="963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1.6 um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0301591" y="4863830"/>
            <a:ext cx="1138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0.6 um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1127877" y="5538579"/>
            <a:ext cx="4892814" cy="313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1600" dirty="0" smtClean="0">
                <a:solidFill>
                  <a:prstClr val="black"/>
                </a:solidFill>
              </a:rPr>
              <a:t>Other application :Fog</a:t>
            </a:r>
            <a:r>
              <a:rPr lang="en-US" sz="1600" dirty="0">
                <a:solidFill>
                  <a:prstClr val="black"/>
                </a:solidFill>
              </a:rPr>
              <a:t>, Ice &amp; Water Clouds Over Snow</a:t>
            </a:r>
          </a:p>
        </p:txBody>
      </p:sp>
    </p:spTree>
    <p:extLst>
      <p:ext uri="{BB962C8B-B14F-4D97-AF65-F5344CB8AC3E}">
        <p14:creationId xmlns:p14="http://schemas.microsoft.com/office/powerpoint/2010/main" val="23579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59924" y="-959476"/>
            <a:ext cx="10515600" cy="2852737"/>
          </a:xfrm>
        </p:spPr>
        <p:txBody>
          <a:bodyPr/>
          <a:lstStyle/>
          <a:p>
            <a:r>
              <a:rPr lang="en-GB" dirty="0" smtClean="0"/>
              <a:t>1.6 channel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762449" y="4751237"/>
            <a:ext cx="9044281" cy="86162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Ice </a:t>
            </a:r>
            <a:r>
              <a:rPr lang="en-US" dirty="0" smtClean="0"/>
              <a:t>crystals </a:t>
            </a:r>
            <a:r>
              <a:rPr lang="en-US" dirty="0"/>
              <a:t>strongly absorb solar radiation at 1.6 </a:t>
            </a:r>
            <a:r>
              <a:rPr lang="en-US" dirty="0" smtClean="0"/>
              <a:t>micrometer</a:t>
            </a:r>
            <a:endParaRPr lang="ar-OM" dirty="0" smtClean="0"/>
          </a:p>
          <a:p>
            <a:pPr algn="r" rtl="1"/>
            <a:r>
              <a:rPr lang="ar-OM" dirty="0" smtClean="0"/>
              <a:t>تمتص البلورات الجليدية الطاقة الشمسية الواقعة على 1.6 ميكرومتر من الطيف</a:t>
            </a:r>
            <a:endParaRPr lang="en-US" dirty="0"/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083" y="926478"/>
            <a:ext cx="5181600" cy="3441765"/>
          </a:xfrm>
          <a:prstGeom prst="rect">
            <a:avLst/>
          </a:prstGeom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034" y="923704"/>
            <a:ext cx="5182049" cy="344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5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847" y="251569"/>
            <a:ext cx="10368791" cy="1325563"/>
          </a:xfrm>
        </p:spPr>
        <p:txBody>
          <a:bodyPr>
            <a:normAutofit/>
          </a:bodyPr>
          <a:lstStyle/>
          <a:p>
            <a:r>
              <a:rPr lang="ar-OM" sz="3200" dirty="0" smtClean="0"/>
              <a:t>تمييز السحب المائية والجليدية في النطاق الحراري القصير في الطول </a:t>
            </a:r>
            <a:r>
              <a:rPr lang="ar-OM" sz="3200" dirty="0" smtClean="0"/>
              <a:t>الموجي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(SWIR)</a:t>
            </a:r>
            <a:r>
              <a:rPr lang="ar-OM" sz="3200" dirty="0" smtClean="0"/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8506" y="2239861"/>
            <a:ext cx="4471333" cy="3937101"/>
          </a:xfrm>
        </p:spPr>
        <p:txBody>
          <a:bodyPr>
            <a:normAutofit/>
          </a:bodyPr>
          <a:lstStyle/>
          <a:p>
            <a:pPr algn="r" rtl="1"/>
            <a:r>
              <a:rPr lang="ar-OM" dirty="0" smtClean="0"/>
              <a:t>في النطاق الحراري قصير الطول الموجي تتفاوت </a:t>
            </a:r>
            <a:r>
              <a:rPr lang="ar-OM" dirty="0" smtClean="0"/>
              <a:t>الخصائص الانعكاسية بشكل ملحوظ بالنسبة </a:t>
            </a:r>
            <a:r>
              <a:rPr lang="ar-OM" dirty="0" smtClean="0"/>
              <a:t>للجليد والماء </a:t>
            </a:r>
            <a:endParaRPr lang="en-US" dirty="0" smtClean="0"/>
          </a:p>
          <a:p>
            <a:pPr algn="r" rtl="1"/>
            <a:r>
              <a:rPr lang="ar-OM" dirty="0" smtClean="0"/>
              <a:t>السحب تبدو أكثر اشراقا عن الجليد أسفلها في الأطوال الموجية</a:t>
            </a:r>
            <a:r>
              <a:rPr lang="en-US" dirty="0" smtClean="0"/>
              <a:t>1.6</a:t>
            </a:r>
            <a:r>
              <a:rPr lang="en-US" dirty="0"/>
              <a:t>, 2.2, and 3.7 um</a:t>
            </a:r>
            <a:endParaRPr lang="ar-OM" dirty="0"/>
          </a:p>
          <a:p>
            <a:pPr marL="0" indent="0" algn="r" rtl="1">
              <a:buNone/>
            </a:pPr>
            <a:endParaRPr lang="en-GB" dirty="0" smtClean="0"/>
          </a:p>
          <a:p>
            <a:pPr marL="0" indent="0">
              <a:buNone/>
            </a:pPr>
            <a:r>
              <a:rPr lang="ar-OM" dirty="0" smtClean="0"/>
              <a:t>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355" y="1426130"/>
            <a:ext cx="6425751" cy="4278384"/>
          </a:xfrm>
        </p:spPr>
      </p:pic>
    </p:spTree>
    <p:extLst>
      <p:ext uri="{BB962C8B-B14F-4D97-AF65-F5344CB8AC3E}">
        <p14:creationId xmlns:p14="http://schemas.microsoft.com/office/powerpoint/2010/main" val="329617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1006356" cy="6191075"/>
          </a:xfrm>
        </p:spPr>
      </p:pic>
    </p:spTree>
    <p:extLst>
      <p:ext uri="{BB962C8B-B14F-4D97-AF65-F5344CB8AC3E}">
        <p14:creationId xmlns:p14="http://schemas.microsoft.com/office/powerpoint/2010/main" val="81446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7639228" cy="412542"/>
          </a:xfrm>
        </p:spPr>
        <p:txBody>
          <a:bodyPr>
            <a:noAutofit/>
          </a:bodyPr>
          <a:lstStyle/>
          <a:p>
            <a:r>
              <a:rPr lang="ar-OM" sz="2400" dirty="0" smtClean="0"/>
              <a:t>تمييز </a:t>
            </a:r>
            <a:r>
              <a:rPr lang="ar-OM" sz="2400" dirty="0" smtClean="0"/>
              <a:t>الضباب باستخدام منتج الضباب المعتمد على القنوات الحرارية </a:t>
            </a:r>
            <a:endParaRPr lang="en-US" sz="2400" dirty="0"/>
          </a:p>
        </p:txBody>
      </p:sp>
      <p:pic>
        <p:nvPicPr>
          <p:cNvPr id="6" name="fogfog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2544" y="1333144"/>
            <a:ext cx="7468312" cy="4955994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6"/>
          <a:srcRect l="6798"/>
          <a:stretch/>
        </p:blipFill>
        <p:spPr>
          <a:xfrm>
            <a:off x="7921952" y="1333144"/>
            <a:ext cx="3983908" cy="291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23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32" y="68366"/>
            <a:ext cx="10981268" cy="6176963"/>
          </a:xfrm>
        </p:spPr>
      </p:pic>
    </p:spTree>
    <p:extLst>
      <p:ext uri="{BB962C8B-B14F-4D97-AF65-F5344CB8AC3E}">
        <p14:creationId xmlns:p14="http://schemas.microsoft.com/office/powerpoint/2010/main" val="105716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ar-OM" dirty="0" smtClean="0"/>
              <a:t>تطبيقات 3.9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2068815"/>
            <a:ext cx="2459477" cy="4108147"/>
          </a:xfrm>
        </p:spPr>
        <p:txBody>
          <a:bodyPr/>
          <a:lstStyle/>
          <a:p>
            <a:pPr algn="r" rtl="1"/>
            <a:r>
              <a:rPr lang="ar-OM" dirty="0" smtClean="0"/>
              <a:t>تطبيقات في وقت النهار</a:t>
            </a:r>
            <a:r>
              <a:rPr lang="ar-OM" dirty="0"/>
              <a:t>:</a:t>
            </a:r>
            <a:endParaRPr lang="en-US" dirty="0" smtClean="0"/>
          </a:p>
          <a:p>
            <a:pPr marL="457200" lvl="1" indent="0" algn="r" rtl="1">
              <a:buNone/>
            </a:pPr>
            <a:r>
              <a:rPr lang="en-US" dirty="0" smtClean="0"/>
              <a:t>Overshooting tops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662464" y="2068815"/>
            <a:ext cx="3156626" cy="4104972"/>
          </a:xfrm>
        </p:spPr>
        <p:txBody>
          <a:bodyPr/>
          <a:lstStyle/>
          <a:p>
            <a:pPr algn="r" rtl="1"/>
            <a:r>
              <a:rPr lang="ar-OM" dirty="0" smtClean="0"/>
              <a:t>تطبيقات وقت الليل:</a:t>
            </a:r>
            <a:endParaRPr lang="en-US" dirty="0" smtClean="0"/>
          </a:p>
          <a:p>
            <a:pPr marL="457200" lvl="1" indent="0" fontAlgn="base">
              <a:buNone/>
            </a:pPr>
            <a:r>
              <a:rPr lang="ar-OM" dirty="0" smtClean="0"/>
              <a:t>درجات الحرارة السطحية</a:t>
            </a:r>
            <a:endParaRPr lang="en-US" dirty="0"/>
          </a:p>
          <a:p>
            <a:pPr marL="457200" lvl="1" indent="0" fontAlgn="base">
              <a:buNone/>
            </a:pPr>
            <a:r>
              <a:rPr lang="ar-OM" dirty="0" smtClean="0"/>
              <a:t>الجزر الحضرية والحرائق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8270132" y="2071991"/>
            <a:ext cx="3636524" cy="423143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457813" y="1976536"/>
            <a:ext cx="2388989" cy="24416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 fontAlgn="base">
              <a:buFont typeface="Arial" panose="020B0604020202020204" pitchFamily="34" charset="0"/>
              <a:buChar char="•"/>
            </a:pPr>
            <a:r>
              <a:rPr lang="ar-OM" sz="2800" dirty="0"/>
              <a:t>على مدار </a:t>
            </a:r>
            <a:r>
              <a:rPr lang="ar-OM" sz="2800" dirty="0" smtClean="0"/>
              <a:t>الساعة:</a:t>
            </a:r>
            <a:endParaRPr lang="en-US" sz="2800" dirty="0"/>
          </a:p>
          <a:p>
            <a:pPr lvl="1" fontAlgn="base">
              <a:lnSpc>
                <a:spcPct val="90000"/>
              </a:lnSpc>
              <a:spcBef>
                <a:spcPts val="500"/>
              </a:spcBef>
            </a:pPr>
            <a:r>
              <a:rPr lang="ar-OM" sz="2400" dirty="0"/>
              <a:t>السحب المنخفضة</a:t>
            </a:r>
            <a:endParaRPr lang="en-US" sz="2400" dirty="0"/>
          </a:p>
          <a:p>
            <a:pPr lvl="1" fontAlgn="base">
              <a:lnSpc>
                <a:spcPct val="90000"/>
              </a:lnSpc>
              <a:spcBef>
                <a:spcPts val="500"/>
              </a:spcBef>
            </a:pPr>
            <a:r>
              <a:rPr lang="ar-OM" sz="2400" dirty="0"/>
              <a:t>السحب السمحاقية </a:t>
            </a:r>
            <a:endParaRPr lang="en-US" sz="2400" dirty="0"/>
          </a:p>
          <a:p>
            <a:pPr lvl="1" fontAlgn="base">
              <a:lnSpc>
                <a:spcPct val="90000"/>
              </a:lnSpc>
              <a:spcBef>
                <a:spcPts val="500"/>
              </a:spcBef>
            </a:pPr>
            <a:r>
              <a:rPr lang="ar-OM" sz="2400" dirty="0"/>
              <a:t>معرفة أطوار السحب </a:t>
            </a:r>
            <a:endParaRPr lang="en-US" sz="2400" dirty="0"/>
          </a:p>
          <a:p>
            <a:pPr lvl="1" fontAlgn="base">
              <a:lnSpc>
                <a:spcPct val="90000"/>
              </a:lnSpc>
              <a:spcBef>
                <a:spcPts val="500"/>
              </a:spcBef>
            </a:pPr>
            <a:r>
              <a:rPr lang="ar-OM" sz="2400" dirty="0"/>
              <a:t>الحرائق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3677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73346"/>
            <a:ext cx="10396382" cy="584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47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327966" y="1928769"/>
            <a:ext cx="563563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900" tIns="53450" rIns="106900" bIns="53450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300" b="1">
                <a:solidFill>
                  <a:schemeClr val="bg1"/>
                </a:solidFill>
              </a:rPr>
              <a:t>ice</a:t>
            </a:r>
            <a:endParaRPr lang="en-GB" altLang="en-US" sz="2300"/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391841" y="4062369"/>
            <a:ext cx="996950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900" tIns="53450" rIns="106900" bIns="53450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300" b="1">
                <a:solidFill>
                  <a:schemeClr val="bg1"/>
                </a:solidFill>
              </a:rPr>
              <a:t>mixed</a:t>
            </a:r>
            <a:endParaRPr lang="en-GB" altLang="en-US" sz="2300"/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-1035821" y="4951369"/>
            <a:ext cx="946150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900" tIns="53450" rIns="106900" bIns="53450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300" b="1">
                <a:solidFill>
                  <a:schemeClr val="bg1"/>
                </a:solidFill>
              </a:rPr>
              <a:t>water</a:t>
            </a:r>
            <a:endParaRPr lang="en-GB" altLang="en-US" sz="2300"/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5987279" y="4862469"/>
            <a:ext cx="946150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900" tIns="53450" rIns="106900" bIns="53450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300" b="1">
                <a:solidFill>
                  <a:schemeClr val="bg1"/>
                </a:solidFill>
              </a:rPr>
              <a:t>water</a:t>
            </a:r>
            <a:endParaRPr lang="en-GB" altLang="en-US" sz="230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484166" y="506369"/>
            <a:ext cx="563563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900" tIns="53450" rIns="106900" bIns="53450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300" b="1" dirty="0">
                <a:solidFill>
                  <a:schemeClr val="bg1"/>
                </a:solidFill>
              </a:rPr>
              <a:t>ice</a:t>
            </a:r>
            <a:endParaRPr lang="en-GB" altLang="en-US" sz="2300" dirty="0"/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8173266" y="4773569"/>
            <a:ext cx="563563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6900" tIns="53450" rIns="106900" bIns="53450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300" b="1">
                <a:solidFill>
                  <a:schemeClr val="bg1"/>
                </a:solidFill>
              </a:rPr>
              <a:t>ice</a:t>
            </a:r>
            <a:endParaRPr lang="en-GB" altLang="en-US" sz="230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18" b="9284"/>
          <a:stretch/>
        </p:blipFill>
        <p:spPr>
          <a:xfrm>
            <a:off x="0" y="0"/>
            <a:ext cx="9349099" cy="6221338"/>
          </a:xfrm>
          <a:prstGeom prst="rect">
            <a:avLst/>
          </a:prstGeom>
        </p:spPr>
      </p:pic>
      <p:pic>
        <p:nvPicPr>
          <p:cNvPr id="14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5047" y="0"/>
            <a:ext cx="3780209" cy="2516933"/>
          </a:xfrm>
          <a:prstGeom prst="rect">
            <a:avLst/>
          </a:prstGeom>
        </p:spPr>
      </p:pic>
      <p:pic>
        <p:nvPicPr>
          <p:cNvPr id="16" name="Picture 2" descr="RGB - Wiktionar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3343" y="3215348"/>
            <a:ext cx="2024945" cy="202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475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11" name="Group 10"/>
          <p:cNvGrpSpPr/>
          <p:nvPr/>
        </p:nvGrpSpPr>
        <p:grpSpPr>
          <a:xfrm>
            <a:off x="-1" y="-1"/>
            <a:ext cx="10779853" cy="6176963"/>
            <a:chOff x="355600" y="1244600"/>
            <a:chExt cx="9956800" cy="5365750"/>
          </a:xfrm>
        </p:grpSpPr>
        <p:pic>
          <p:nvPicPr>
            <p:cNvPr id="4" name="Picture 2" descr="2003_10_08_1130_rgb_01-04r-0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227" b="36909"/>
            <a:stretch>
              <a:fillRect/>
            </a:stretch>
          </p:blipFill>
          <p:spPr bwMode="auto">
            <a:xfrm>
              <a:off x="355600" y="1244600"/>
              <a:ext cx="9956800" cy="5365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 Box 5"/>
            <p:cNvSpPr txBox="1">
              <a:spLocks noChangeArrowheads="1"/>
            </p:cNvSpPr>
            <p:nvPr/>
          </p:nvSpPr>
          <p:spPr bwMode="auto">
            <a:xfrm>
              <a:off x="2764404" y="2667000"/>
              <a:ext cx="563563" cy="46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6900" tIns="53450" rIns="106900" bIns="53450"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300" b="1" dirty="0" smtClean="0">
                  <a:solidFill>
                    <a:schemeClr val="bg1"/>
                  </a:solidFill>
                </a:rPr>
                <a:t>ice</a:t>
              </a:r>
              <a:endParaRPr lang="en-GB" altLang="en-US" sz="2300" dirty="0"/>
            </a:p>
          </p:txBody>
        </p:sp>
        <p:sp>
          <p:nvSpPr>
            <p:cNvPr id="6" name="Text Box 6"/>
            <p:cNvSpPr txBox="1">
              <a:spLocks noChangeArrowheads="1"/>
            </p:cNvSpPr>
            <p:nvPr/>
          </p:nvSpPr>
          <p:spPr bwMode="auto">
            <a:xfrm>
              <a:off x="5851525" y="4800600"/>
              <a:ext cx="996950" cy="46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6900" tIns="53450" rIns="106900" bIns="53450"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300" b="1" dirty="0" smtClean="0">
                  <a:solidFill>
                    <a:schemeClr val="bg1"/>
                  </a:solidFill>
                </a:rPr>
                <a:t>mixed</a:t>
              </a:r>
              <a:endParaRPr lang="en-GB" altLang="en-US" sz="2300" dirty="0"/>
            </a:p>
          </p:txBody>
        </p:sp>
        <p:sp>
          <p:nvSpPr>
            <p:cNvPr id="7" name="Text Box 7"/>
            <p:cNvSpPr txBox="1">
              <a:spLocks noChangeArrowheads="1"/>
            </p:cNvSpPr>
            <p:nvPr/>
          </p:nvSpPr>
          <p:spPr bwMode="auto">
            <a:xfrm>
              <a:off x="423863" y="5689600"/>
              <a:ext cx="946150" cy="46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6900" tIns="53450" rIns="106900" bIns="53450"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300" b="1">
                  <a:solidFill>
                    <a:schemeClr val="bg1"/>
                  </a:solidFill>
                </a:rPr>
                <a:t>water</a:t>
              </a:r>
              <a:endParaRPr lang="en-GB" altLang="en-US" sz="2300"/>
            </a:p>
          </p:txBody>
        </p:sp>
        <p:sp>
          <p:nvSpPr>
            <p:cNvPr id="8" name="Text Box 8"/>
            <p:cNvSpPr txBox="1">
              <a:spLocks noChangeArrowheads="1"/>
            </p:cNvSpPr>
            <p:nvPr/>
          </p:nvSpPr>
          <p:spPr bwMode="auto">
            <a:xfrm>
              <a:off x="7446963" y="5600700"/>
              <a:ext cx="946150" cy="46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6900" tIns="53450" rIns="106900" bIns="53450"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300" b="1">
                  <a:solidFill>
                    <a:schemeClr val="bg1"/>
                  </a:solidFill>
                </a:rPr>
                <a:t>water</a:t>
              </a:r>
              <a:endParaRPr lang="en-GB" altLang="en-US" sz="2300"/>
            </a:p>
          </p:txBody>
        </p:sp>
        <p:sp>
          <p:nvSpPr>
            <p:cNvPr id="9" name="Text Box 9"/>
            <p:cNvSpPr txBox="1">
              <a:spLocks noChangeArrowheads="1"/>
            </p:cNvSpPr>
            <p:nvPr/>
          </p:nvSpPr>
          <p:spPr bwMode="auto">
            <a:xfrm>
              <a:off x="7943850" y="1244600"/>
              <a:ext cx="563563" cy="46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6900" tIns="53450" rIns="106900" bIns="53450"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300" b="1" dirty="0" smtClean="0">
                  <a:solidFill>
                    <a:schemeClr val="bg1"/>
                  </a:solidFill>
                </a:rPr>
                <a:t>ice</a:t>
              </a:r>
              <a:endParaRPr lang="en-GB" altLang="en-US" sz="2300" dirty="0"/>
            </a:p>
          </p:txBody>
        </p:sp>
        <p:sp>
          <p:nvSpPr>
            <p:cNvPr id="10" name="Text Box 10"/>
            <p:cNvSpPr txBox="1">
              <a:spLocks noChangeArrowheads="1"/>
            </p:cNvSpPr>
            <p:nvPr/>
          </p:nvSpPr>
          <p:spPr bwMode="auto">
            <a:xfrm>
              <a:off x="9632950" y="5511800"/>
              <a:ext cx="563563" cy="466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6900" tIns="53450" rIns="106900" bIns="53450"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300" b="1">
                  <a:solidFill>
                    <a:schemeClr val="bg1"/>
                  </a:solidFill>
                </a:rPr>
                <a:t>ice</a:t>
              </a:r>
              <a:endParaRPr lang="en-GB" altLang="en-US" sz="2300"/>
            </a:p>
          </p:txBody>
        </p:sp>
      </p:grpSp>
    </p:spTree>
    <p:extLst>
      <p:ext uri="{BB962C8B-B14F-4D97-AF65-F5344CB8AC3E}">
        <p14:creationId xmlns:p14="http://schemas.microsoft.com/office/powerpoint/2010/main" val="143896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Nightime</a:t>
            </a:r>
            <a:r>
              <a:rPr lang="en-GB" dirty="0" smtClean="0"/>
              <a:t> fog detection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03" y="1690688"/>
            <a:ext cx="6037552" cy="4351338"/>
          </a:xfrm>
        </p:spPr>
      </p:pic>
    </p:spTree>
    <p:extLst>
      <p:ext uri="{BB962C8B-B14F-4D97-AF65-F5344CB8AC3E}">
        <p14:creationId xmlns:p14="http://schemas.microsoft.com/office/powerpoint/2010/main" val="55062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vapour channels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6.8 and 7.3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315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ar-OM" dirty="0" smtClean="0"/>
              <a:t>التطبيقات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83188" y="1372449"/>
            <a:ext cx="6172200" cy="4103577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5560" y="2057400"/>
            <a:ext cx="4436465" cy="3811588"/>
          </a:xfrm>
        </p:spPr>
        <p:txBody>
          <a:bodyPr/>
          <a:lstStyle/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sz="2000" dirty="0" smtClean="0"/>
              <a:t>تركيز بخار الماء في الطبقات العليا</a:t>
            </a:r>
            <a:endParaRPr lang="en-GB" sz="2000" dirty="0"/>
          </a:p>
          <a:p>
            <a:pPr marL="285750" indent="-285750" algn="r" rtl="1">
              <a:buFont typeface="Arial" panose="020B0604020202020204" pitchFamily="34" charset="0"/>
              <a:buChar char="•"/>
            </a:pPr>
            <a:r>
              <a:rPr lang="ar-OM" sz="2000" dirty="0" smtClean="0"/>
              <a:t>تحديد بعض الخصائص الساينوبتيكية:</a:t>
            </a:r>
          </a:p>
          <a:p>
            <a:pPr marL="742950" lvl="1" indent="-285750" algn="r" rtl="1">
              <a:buFont typeface="Arial" panose="020B0604020202020204" pitchFamily="34" charset="0"/>
              <a:buChar char="•"/>
            </a:pPr>
            <a:r>
              <a:rPr lang="ar-OM" sz="2000" dirty="0" smtClean="0"/>
              <a:t> مناطق الاضطراب الدوامي </a:t>
            </a:r>
            <a:r>
              <a:rPr lang="en-GB" sz="2000" dirty="0" smtClean="0"/>
              <a:t>(vorticity)</a:t>
            </a:r>
            <a:endParaRPr lang="ar-OM" sz="2000" dirty="0" smtClean="0"/>
          </a:p>
          <a:p>
            <a:pPr marL="742950" lvl="1" indent="-285750" algn="r" rtl="1">
              <a:buFont typeface="Arial" panose="020B0604020202020204" pitchFamily="34" charset="0"/>
              <a:buChar char="•"/>
            </a:pPr>
            <a:r>
              <a:rPr lang="ar-OM" sz="2000" dirty="0" smtClean="0"/>
              <a:t>مناطق الانثناء</a:t>
            </a:r>
            <a:r>
              <a:rPr lang="en-GB" sz="2000" dirty="0" smtClean="0"/>
              <a:t>(deformation zones)</a:t>
            </a:r>
            <a:r>
              <a:rPr lang="ar-OM" sz="2000" dirty="0" smtClean="0"/>
              <a:t> </a:t>
            </a:r>
          </a:p>
          <a:p>
            <a:pPr marL="742950" lvl="1" indent="-285750" algn="r" rtl="1">
              <a:buFont typeface="Arial" panose="020B0604020202020204" pitchFamily="34" charset="0"/>
              <a:buChar char="•"/>
            </a:pPr>
            <a:r>
              <a:rPr lang="ar-OM" sz="2000" dirty="0" smtClean="0"/>
              <a:t>التيارات النفاثة</a:t>
            </a:r>
            <a:endParaRPr lang="en-GB" sz="2000" dirty="0" smtClean="0"/>
          </a:p>
          <a:p>
            <a:pPr lvl="1" algn="r" rt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0261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066" y="365125"/>
            <a:ext cx="10489734" cy="985503"/>
          </a:xfrm>
        </p:spPr>
        <p:txBody>
          <a:bodyPr/>
          <a:lstStyle/>
          <a:p>
            <a:pPr algn="r" rtl="1"/>
            <a:r>
              <a:rPr lang="ar-OM" dirty="0" smtClean="0"/>
              <a:t>ماهي </a:t>
            </a:r>
            <a:r>
              <a:rPr lang="en-GB" dirty="0" smtClean="0"/>
              <a:t>Weighting function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3468" y="1669409"/>
            <a:ext cx="5999388" cy="419366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3"/>
          <a:srcRect l="42438" t="28281" r="25614" b="26282"/>
          <a:stretch/>
        </p:blipFill>
        <p:spPr>
          <a:xfrm>
            <a:off x="738230" y="2191762"/>
            <a:ext cx="4261607" cy="3409274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339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9160778" y="612396"/>
            <a:ext cx="19798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OM" sz="3600" dirty="0" smtClean="0"/>
              <a:t>صورة ثلاثية الأبعاد</a:t>
            </a:r>
            <a:endParaRPr lang="en-US" sz="3600" dirty="0"/>
          </a:p>
        </p:txBody>
      </p:sp>
      <p:sp>
        <p:nvSpPr>
          <p:cNvPr id="10" name="Rectangle 9"/>
          <p:cNvSpPr/>
          <p:nvPr/>
        </p:nvSpPr>
        <p:spPr>
          <a:xfrm>
            <a:off x="8737832" y="2100800"/>
            <a:ext cx="294803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/>
            <a:r>
              <a:rPr lang="ar-OM" dirty="0"/>
              <a:t>صور بخار الماء مفيدة في تحديد الخصائص الدايناميكية على طبقة التروبوسفير العلوية </a:t>
            </a:r>
          </a:p>
          <a:p>
            <a:pPr algn="r" rtl="1"/>
            <a:r>
              <a:rPr lang="ar-OM" dirty="0"/>
              <a:t> تحدث أغلب الظواهر الجوية في الطبقة المنخفضة والمتوسطة لكن أغلب هذه الظواهر تتأثر بما يحدث في أعلى التروبوسفير </a:t>
            </a:r>
            <a:endParaRPr lang="en-GB" dirty="0" smtClean="0"/>
          </a:p>
        </p:txBody>
      </p:sp>
      <p:pic>
        <p:nvPicPr>
          <p:cNvPr id="3" name="Media1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100668"/>
            <a:ext cx="7790576" cy="5842932"/>
          </a:xfrm>
        </p:spPr>
      </p:pic>
    </p:spTree>
    <p:extLst>
      <p:ext uri="{BB962C8B-B14F-4D97-AF65-F5344CB8AC3E}">
        <p14:creationId xmlns:p14="http://schemas.microsoft.com/office/powerpoint/2010/main" val="174918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7394" y="2399252"/>
            <a:ext cx="5519724" cy="3112315"/>
          </a:xfrm>
        </p:spPr>
      </p:pic>
      <p:pic>
        <p:nvPicPr>
          <p:cNvPr id="5" name="Picture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4" r="16624"/>
          <a:stretch>
            <a:fillRect/>
          </a:stretch>
        </p:blipFill>
        <p:spPr>
          <a:xfrm>
            <a:off x="379083" y="707930"/>
            <a:ext cx="5841472" cy="4612509"/>
          </a:xfrm>
        </p:spPr>
      </p:pic>
    </p:spTree>
    <p:extLst>
      <p:ext uri="{BB962C8B-B14F-4D97-AF65-F5344CB8AC3E}">
        <p14:creationId xmlns:p14="http://schemas.microsoft.com/office/powerpoint/2010/main" val="43453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128914283"/>
              </p:ext>
            </p:extLst>
          </p:nvPr>
        </p:nvGraphicFramePr>
        <p:xfrm>
          <a:off x="1124125" y="0"/>
          <a:ext cx="10360403" cy="6476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730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367" y="218404"/>
            <a:ext cx="10515600" cy="1325563"/>
          </a:xfrm>
        </p:spPr>
        <p:txBody>
          <a:bodyPr/>
          <a:lstStyle/>
          <a:p>
            <a:r>
              <a:rPr lang="en-GB" dirty="0" smtClean="0"/>
              <a:t>Sentinel-3 OLCI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7240" y="4646506"/>
            <a:ext cx="6864108" cy="13791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9294" y="1388590"/>
            <a:ext cx="3960572" cy="22278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25360" y="1027906"/>
            <a:ext cx="2281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Plankton detection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7632" y="1849605"/>
            <a:ext cx="3372178" cy="240918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693306" y="1451634"/>
            <a:ext cx="1820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Dust Detection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/>
          <a:srcRect l="7353" r="6510"/>
          <a:stretch/>
        </p:blipFill>
        <p:spPr>
          <a:xfrm>
            <a:off x="390721" y="2752810"/>
            <a:ext cx="3097428" cy="200897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53080" y="2317835"/>
            <a:ext cx="1647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Land mapping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75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Sentinel-2 MSI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1964892"/>
            <a:ext cx="5345864" cy="1425835"/>
          </a:xfrm>
          <a:prstGeom prst="rect">
            <a:avLst/>
          </a:prstGeom>
        </p:spPr>
      </p:pic>
      <p:graphicFrame>
        <p:nvGraphicFramePr>
          <p:cNvPr id="7" name="Content Placeholder 6"/>
          <p:cNvGraphicFramePr>
            <a:graphicFrameLocks noGrp="1"/>
          </p:cNvGraphicFramePr>
          <p:nvPr>
            <p:ph sz="half" idx="2"/>
          </p:nvPr>
        </p:nvGraphicFramePr>
        <p:xfrm>
          <a:off x="6820437" y="1770240"/>
          <a:ext cx="3885126" cy="4462108"/>
        </p:xfrm>
        <a:graphic>
          <a:graphicData uri="http://schemas.openxmlformats.org/drawingml/2006/table">
            <a:tbl>
              <a:tblPr/>
              <a:tblGrid>
                <a:gridCol w="647521">
                  <a:extLst>
                    <a:ext uri="{9D8B030D-6E8A-4147-A177-3AD203B41FA5}">
                      <a16:colId xmlns:a16="http://schemas.microsoft.com/office/drawing/2014/main" val="1700391619"/>
                    </a:ext>
                  </a:extLst>
                </a:gridCol>
                <a:gridCol w="647521">
                  <a:extLst>
                    <a:ext uri="{9D8B030D-6E8A-4147-A177-3AD203B41FA5}">
                      <a16:colId xmlns:a16="http://schemas.microsoft.com/office/drawing/2014/main" val="491552317"/>
                    </a:ext>
                  </a:extLst>
                </a:gridCol>
                <a:gridCol w="647521">
                  <a:extLst>
                    <a:ext uri="{9D8B030D-6E8A-4147-A177-3AD203B41FA5}">
                      <a16:colId xmlns:a16="http://schemas.microsoft.com/office/drawing/2014/main" val="3843594716"/>
                    </a:ext>
                  </a:extLst>
                </a:gridCol>
                <a:gridCol w="647521">
                  <a:extLst>
                    <a:ext uri="{9D8B030D-6E8A-4147-A177-3AD203B41FA5}">
                      <a16:colId xmlns:a16="http://schemas.microsoft.com/office/drawing/2014/main" val="537339805"/>
                    </a:ext>
                  </a:extLst>
                </a:gridCol>
                <a:gridCol w="647521">
                  <a:extLst>
                    <a:ext uri="{9D8B030D-6E8A-4147-A177-3AD203B41FA5}">
                      <a16:colId xmlns:a16="http://schemas.microsoft.com/office/drawing/2014/main" val="2040487598"/>
                    </a:ext>
                  </a:extLst>
                </a:gridCol>
                <a:gridCol w="647521">
                  <a:extLst>
                    <a:ext uri="{9D8B030D-6E8A-4147-A177-3AD203B41FA5}">
                      <a16:colId xmlns:a16="http://schemas.microsoft.com/office/drawing/2014/main" val="2738975279"/>
                    </a:ext>
                  </a:extLst>
                </a:gridCol>
              </a:tblGrid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1">
                          <a:effectLst/>
                        </a:rPr>
                        <a:t>BAND</a:t>
                      </a:r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1">
                          <a:effectLst/>
                        </a:rPr>
                        <a:t>SPECTRAL</a:t>
                      </a:r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1" dirty="0">
                          <a:effectLst/>
                        </a:rPr>
                        <a:t>WAVELEN. [µm]</a:t>
                      </a:r>
                      <a:endParaRPr lang="en-US" sz="900" b="0" dirty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1">
                          <a:effectLst/>
                        </a:rPr>
                        <a:t>GEOM. [m]</a:t>
                      </a:r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1">
                          <a:effectLst/>
                        </a:rPr>
                        <a:t>SENSOR</a:t>
                      </a:r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25756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64B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aerosols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0.429 – 0.457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60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1243972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67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blue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0.451 – 0.539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6720149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3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9B0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green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0.538 – 0.585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6447589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4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4F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red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0.641 – 0.689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4213876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red edge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0.695 – 0.715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4272743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6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red edge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0.731 – 0.749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8947117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7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red edge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0.769 – 0.797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1378519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8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NIR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0.784 – 0.900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868040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8a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narrow NIR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0.855 – 0.875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2075916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9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64B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water vapour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0.935 – 0.955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60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4321800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64B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SWIR cirrus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1.365 – 1.385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60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284057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11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SWIR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1.565 – 1.655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900" b="0">
                        <a:effectLst/>
                      </a:endParaRP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3526395"/>
                  </a:ext>
                </a:extLst>
              </a:tr>
              <a:tr h="310810"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12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A810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SWIR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2.100 – 2.280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20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b="0">
                          <a:effectLst/>
                        </a:rPr>
                        <a:t>MSI</a:t>
                      </a:r>
                    </a:p>
                  </a:txBody>
                  <a:tcPr marL="44401" marR="44401" marT="22201" marB="222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900" dirty="0"/>
                    </a:p>
                  </a:txBody>
                  <a:tcPr marL="44401" marR="44401" marT="22201" marB="22201">
                    <a:lnL>
                      <a:noFill/>
                    </a:lnL>
                    <a:lnT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253944455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339" y="3731739"/>
            <a:ext cx="3729573" cy="234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75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ar-OM" dirty="0" smtClean="0"/>
              <a:t>للمزيد من المعلومات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resources.eumetrain.org/data/4/461/index.htm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https</a:t>
            </a:r>
            <a:r>
              <a:rPr lang="en-US" dirty="0">
                <a:hlinkClick r:id="rId3"/>
              </a:rPr>
              <a:t>://</a:t>
            </a:r>
            <a:r>
              <a:rPr lang="en-US" dirty="0" smtClean="0">
                <a:hlinkClick r:id="rId3"/>
              </a:rPr>
              <a:t>www.eumetrain.org/sites/default/files/2022-10/RGB_recipes.pdf</a:t>
            </a:r>
            <a:endParaRPr lang="en-US" dirty="0" smtClean="0"/>
          </a:p>
          <a:p>
            <a:r>
              <a:rPr lang="en-US" dirty="0">
                <a:hlinkClick r:id="rId4"/>
              </a:rPr>
              <a:t>Principles of Radiation and Remote Sensing | </a:t>
            </a:r>
            <a:r>
              <a:rPr lang="en-US" dirty="0" err="1" smtClean="0">
                <a:hlinkClick r:id="rId4"/>
              </a:rPr>
              <a:t>EUMeTrain</a:t>
            </a:r>
            <a:endParaRPr lang="en-US" dirty="0" smtClean="0"/>
          </a:p>
          <a:p>
            <a:r>
              <a:rPr lang="en-US" dirty="0">
                <a:hlinkClick r:id="rId5"/>
              </a:rPr>
              <a:t>Basic Channels (eumetrain.org</a:t>
            </a:r>
            <a:r>
              <a:rPr lang="en-US" dirty="0" smtClean="0">
                <a:hlinkClick r:id="rId5"/>
              </a:rPr>
              <a:t>)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6"/>
              </a:rPr>
              <a:t>https://</a:t>
            </a:r>
            <a:r>
              <a:rPr lang="en-US" dirty="0" smtClean="0">
                <a:hlinkClick r:id="rId6"/>
              </a:rPr>
              <a:t>www.meted.ucar.edu/npoess/modis_exercises/intro.htm</a:t>
            </a:r>
            <a:endParaRPr lang="ar-OM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64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9CC3E5"/>
      </a:accent2>
      <a:accent3>
        <a:srgbClr val="FFCCCC"/>
      </a:accent3>
      <a:accent4>
        <a:srgbClr val="FF5050"/>
      </a:accent4>
      <a:accent5>
        <a:srgbClr val="FF0000"/>
      </a:accent5>
      <a:accent6>
        <a:srgbClr val="44546A"/>
      </a:accent6>
      <a:hlink>
        <a:srgbClr val="FFC000"/>
      </a:hlink>
      <a:folHlink>
        <a:srgbClr val="954F72"/>
      </a:folHlink>
    </a:clrScheme>
    <a:fontScheme name="Cambria">
      <a:maj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SatApp.pptx" id="{1CE7420E-20DC-4056-A307-15F8216EBC14}" vid="{33A86080-075B-4BD4-BC98-5B609FF3D2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TemplateSatApp</Template>
  <TotalTime>10414</TotalTime>
  <Words>1043</Words>
  <Application>Microsoft Office PowerPoint</Application>
  <PresentationFormat>Widescreen</PresentationFormat>
  <Paragraphs>271</Paragraphs>
  <Slides>37</Slides>
  <Notes>7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Cambria</vt:lpstr>
      <vt:lpstr>Tahoma</vt:lpstr>
      <vt:lpstr>Times New Roman</vt:lpstr>
      <vt:lpstr>Office Theme</vt:lpstr>
      <vt:lpstr>Atmospheric  features and cloud identification</vt:lpstr>
      <vt:lpstr>محاور العرض</vt:lpstr>
      <vt:lpstr>النطاقات الموجية المستخدمة في تطبيقات الرصد</vt:lpstr>
      <vt:lpstr>Our eyes is a kind of multispectral device تعمل أعييننا كجهاز مستشعر على عدة أنطقة من الطيف الموجي </vt:lpstr>
      <vt:lpstr>Meteosat Second Generation (MSG) SEVIRI</vt:lpstr>
      <vt:lpstr>PowerPoint Presentation</vt:lpstr>
      <vt:lpstr>PowerPoint Presentation</vt:lpstr>
      <vt:lpstr>تصنيف للقنوات حسب موقعها من الطيف </vt:lpstr>
      <vt:lpstr>القنوات الشمسية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يمكن تمييز الضباب في القنوات الشمسية ولكن..</vt:lpstr>
      <vt:lpstr>كيف يمكن التمييز بين الجليد والماء من الفضاء؟</vt:lpstr>
      <vt:lpstr>1.6 channel</vt:lpstr>
      <vt:lpstr>تمييز السحب المائية والجليدية في النطاق الحراري القصير في الطول الموجي (SWIR) </vt:lpstr>
      <vt:lpstr>PowerPoint Presentation</vt:lpstr>
      <vt:lpstr>تمييز الضباب باستخدام منتج الضباب المعتمد على القنوات الحرارية </vt:lpstr>
      <vt:lpstr>PowerPoint Presentation</vt:lpstr>
      <vt:lpstr>تطبيقات 3.9</vt:lpstr>
      <vt:lpstr>PowerPoint Presentation</vt:lpstr>
      <vt:lpstr>PowerPoint Presentation</vt:lpstr>
      <vt:lpstr>PowerPoint Presentation</vt:lpstr>
      <vt:lpstr>Nightime fog detection</vt:lpstr>
      <vt:lpstr>Water vapour channels</vt:lpstr>
      <vt:lpstr>التطبيقات</vt:lpstr>
      <vt:lpstr>ماهي Weighting function</vt:lpstr>
      <vt:lpstr>PowerPoint Presentation</vt:lpstr>
      <vt:lpstr>PowerPoint Presentation</vt:lpstr>
      <vt:lpstr>PowerPoint Presentation</vt:lpstr>
      <vt:lpstr>Sentinel-3 OLCI </vt:lpstr>
      <vt:lpstr>Sentinel-2 MSI</vt:lpstr>
      <vt:lpstr>للمزيد من المعلومات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SEVIRI Spectral bands and their Applications</dc:title>
  <dc:creator>alyazidi</dc:creator>
  <cp:lastModifiedBy>alyazidi</cp:lastModifiedBy>
  <cp:revision>143</cp:revision>
  <dcterms:created xsi:type="dcterms:W3CDTF">2023-03-06T06:45:14Z</dcterms:created>
  <dcterms:modified xsi:type="dcterms:W3CDTF">2023-03-21T07:58:04Z</dcterms:modified>
</cp:coreProperties>
</file>