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theme/theme8.xml" ContentType="application/vnd.openxmlformats-officedocument.theme+xml"/>
  <Override PartName="/ppt/slideLayouts/slideLayout14.xml" ContentType="application/vnd.openxmlformats-officedocument.presentationml.slideLayout+xml"/>
  <Override PartName="/ppt/theme/theme9.xml" ContentType="application/vnd.openxmlformats-officedocument.theme+xml"/>
  <Override PartName="/ppt/slideLayouts/slideLayout15.xml" ContentType="application/vnd.openxmlformats-officedocument.presentationml.slideLayout+xml"/>
  <Override PartName="/ppt/theme/theme10.xml" ContentType="application/vnd.openxmlformats-officedocument.theme+xml"/>
  <Override PartName="/ppt/slideLayouts/slideLayout16.xml" ContentType="application/vnd.openxmlformats-officedocument.presentationml.slideLayout+xml"/>
  <Override PartName="/ppt/theme/theme11.xml" ContentType="application/vnd.openxmlformats-officedocument.theme+xml"/>
  <Override PartName="/ppt/slideLayouts/slideLayout17.xml" ContentType="application/vnd.openxmlformats-officedocument.presentationml.slideLayout+xml"/>
  <Override PartName="/ppt/theme/theme12.xml" ContentType="application/vnd.openxmlformats-officedocument.theme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theme/theme17.xml" ContentType="application/vnd.openxmlformats-officedocument.theme+xml"/>
  <Override PartName="/ppt/slideLayouts/slideLayout23.xml" ContentType="application/vnd.openxmlformats-officedocument.presentationml.slideLayout+xml"/>
  <Override PartName="/ppt/theme/theme18.xml" ContentType="application/vnd.openxmlformats-officedocument.theme+xml"/>
  <Override PartName="/ppt/slideLayouts/slideLayout24.xml" ContentType="application/vnd.openxmlformats-officedocument.presentationml.slideLayout+xml"/>
  <Override PartName="/ppt/theme/theme19.xml" ContentType="application/vnd.openxmlformats-officedocument.theme+xml"/>
  <Override PartName="/ppt/slideLayouts/slideLayout25.xml" ContentType="application/vnd.openxmlformats-officedocument.presentationml.slideLayout+xml"/>
  <Override PartName="/ppt/theme/theme20.xml" ContentType="application/vnd.openxmlformats-officedocument.theme+xml"/>
  <Override PartName="/ppt/slideLayouts/slideLayout26.xml" ContentType="application/vnd.openxmlformats-officedocument.presentationml.slideLayout+xml"/>
  <Override PartName="/ppt/theme/theme21.xml" ContentType="application/vnd.openxmlformats-officedocument.theme+xml"/>
  <Override PartName="/ppt/slideLayouts/slideLayout27.xml" ContentType="application/vnd.openxmlformats-officedocument.presentationml.slideLayout+xml"/>
  <Override PartName="/ppt/theme/theme22.xml" ContentType="application/vnd.openxmlformats-officedocument.theme+xml"/>
  <Override PartName="/ppt/slideLayouts/slideLayout28.xml" ContentType="application/vnd.openxmlformats-officedocument.presentationml.slideLayout+xml"/>
  <Override PartName="/ppt/theme/theme23.xml" ContentType="application/vnd.openxmlformats-officedocument.theme+xml"/>
  <Override PartName="/ppt/slideLayouts/slideLayout29.xml" ContentType="application/vnd.openxmlformats-officedocument.presentationml.slideLayout+xml"/>
  <Override PartName="/ppt/theme/theme24.xml" ContentType="application/vnd.openxmlformats-officedocument.theme+xml"/>
  <Override PartName="/ppt/slideLayouts/slideLayout30.xml" ContentType="application/vnd.openxmlformats-officedocument.presentationml.slideLayout+xml"/>
  <Override PartName="/ppt/theme/theme25.xml" ContentType="application/vnd.openxmlformats-officedocument.theme+xml"/>
  <Override PartName="/ppt/slideLayouts/slideLayout31.xml" ContentType="application/vnd.openxmlformats-officedocument.presentationml.slideLayout+xml"/>
  <Override PartName="/ppt/theme/theme26.xml" ContentType="application/vnd.openxmlformats-officedocument.theme+xml"/>
  <Override PartName="/ppt/slideLayouts/slideLayout32.xml" ContentType="application/vnd.openxmlformats-officedocument.presentationml.slideLayout+xml"/>
  <Override PartName="/ppt/theme/theme27.xml" ContentType="application/vnd.openxmlformats-officedocument.theme+xml"/>
  <Override PartName="/ppt/theme/theme28.xml" ContentType="application/vnd.openxmlformats-officedocument.theme+xml"/>
  <Override PartName="/ppt/theme/theme29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58" r:id="rId2"/>
    <p:sldMasterId id="2147483760" r:id="rId3"/>
    <p:sldMasterId id="2147483762" r:id="rId4"/>
    <p:sldMasterId id="2147483764" r:id="rId5"/>
    <p:sldMasterId id="2147483766" r:id="rId6"/>
    <p:sldMasterId id="2147483768" r:id="rId7"/>
    <p:sldMasterId id="2147483770" r:id="rId8"/>
    <p:sldMasterId id="2147483772" r:id="rId9"/>
    <p:sldMasterId id="2147483774" r:id="rId10"/>
    <p:sldMasterId id="2147483776" r:id="rId11"/>
    <p:sldMasterId id="2147483778" r:id="rId12"/>
    <p:sldMasterId id="2147483780" r:id="rId13"/>
    <p:sldMasterId id="2147483782" r:id="rId14"/>
    <p:sldMasterId id="2147483784" r:id="rId15"/>
    <p:sldMasterId id="2147483786" r:id="rId16"/>
    <p:sldMasterId id="2147483788" r:id="rId17"/>
    <p:sldMasterId id="2147483790" r:id="rId18"/>
    <p:sldMasterId id="2147483792" r:id="rId19"/>
    <p:sldMasterId id="2147483794" r:id="rId20"/>
    <p:sldMasterId id="2147483796" r:id="rId21"/>
    <p:sldMasterId id="2147483798" r:id="rId22"/>
    <p:sldMasterId id="2147483800" r:id="rId23"/>
    <p:sldMasterId id="2147483802" r:id="rId24"/>
    <p:sldMasterId id="2147483804" r:id="rId25"/>
    <p:sldMasterId id="2147483806" r:id="rId26"/>
    <p:sldMasterId id="2147483808" r:id="rId27"/>
  </p:sldMasterIdLst>
  <p:notesMasterIdLst>
    <p:notesMasterId r:id="rId81"/>
  </p:notesMasterIdLst>
  <p:handoutMasterIdLst>
    <p:handoutMasterId r:id="rId82"/>
  </p:handoutMasterIdLst>
  <p:sldIdLst>
    <p:sldId id="256" r:id="rId28"/>
    <p:sldId id="260" r:id="rId29"/>
    <p:sldId id="264" r:id="rId30"/>
    <p:sldId id="261" r:id="rId31"/>
    <p:sldId id="263" r:id="rId32"/>
    <p:sldId id="262" r:id="rId33"/>
    <p:sldId id="265" r:id="rId34"/>
    <p:sldId id="272" r:id="rId35"/>
    <p:sldId id="266" r:id="rId36"/>
    <p:sldId id="267" r:id="rId37"/>
    <p:sldId id="268" r:id="rId38"/>
    <p:sldId id="269" r:id="rId39"/>
    <p:sldId id="270" r:id="rId40"/>
    <p:sldId id="271" r:id="rId41"/>
    <p:sldId id="273" r:id="rId42"/>
    <p:sldId id="274" r:id="rId43"/>
    <p:sldId id="275" r:id="rId44"/>
    <p:sldId id="278" r:id="rId45"/>
    <p:sldId id="279" r:id="rId46"/>
    <p:sldId id="276" r:id="rId47"/>
    <p:sldId id="277" r:id="rId48"/>
    <p:sldId id="280" r:id="rId49"/>
    <p:sldId id="281" r:id="rId50"/>
    <p:sldId id="283" r:id="rId51"/>
    <p:sldId id="284" r:id="rId52"/>
    <p:sldId id="285" r:id="rId53"/>
    <p:sldId id="286" r:id="rId54"/>
    <p:sldId id="287" r:id="rId55"/>
    <p:sldId id="288" r:id="rId56"/>
    <p:sldId id="289" r:id="rId57"/>
    <p:sldId id="290" r:id="rId58"/>
    <p:sldId id="291" r:id="rId59"/>
    <p:sldId id="292" r:id="rId60"/>
    <p:sldId id="293" r:id="rId61"/>
    <p:sldId id="294" r:id="rId62"/>
    <p:sldId id="295" r:id="rId63"/>
    <p:sldId id="296" r:id="rId64"/>
    <p:sldId id="297" r:id="rId65"/>
    <p:sldId id="298" r:id="rId66"/>
    <p:sldId id="299" r:id="rId67"/>
    <p:sldId id="300" r:id="rId68"/>
    <p:sldId id="301" r:id="rId69"/>
    <p:sldId id="302" r:id="rId70"/>
    <p:sldId id="303" r:id="rId71"/>
    <p:sldId id="304" r:id="rId72"/>
    <p:sldId id="305" r:id="rId73"/>
    <p:sldId id="306" r:id="rId74"/>
    <p:sldId id="307" r:id="rId75"/>
    <p:sldId id="308" r:id="rId76"/>
    <p:sldId id="257" r:id="rId77"/>
    <p:sldId id="258" r:id="rId78"/>
    <p:sldId id="259" r:id="rId79"/>
    <p:sldId id="282" r:id="rId80"/>
  </p:sldIdLst>
  <p:sldSz cx="9144000" cy="6858000" type="screen4x3"/>
  <p:notesSz cx="6858000" cy="9144000"/>
  <p:custDataLst>
    <p:tags r:id="rId83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ara Wilson - NOAA Federal" initials="" lastIdx="5" clrIdx="0"/>
  <p:cmAuthor id="1" name="Dale Robinson" initials="" lastIdx="7" clrIdx="2"/>
  <p:cmAuthor id="2" name="Christopher Jackson - NOAA Affiliate" initials="" lastIdx="3" clrIdx="1"/>
  <p:cmAuthor id="4" name="Melanie Abecassis - NOAA Affiliate" initials="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00339A"/>
    <a:srgbClr val="134892"/>
    <a:srgbClr val="F2C31A"/>
    <a:srgbClr val="66FF66"/>
    <a:srgbClr val="FF99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85101" autoAdjust="0"/>
  </p:normalViewPr>
  <p:slideViewPr>
    <p:cSldViewPr>
      <p:cViewPr varScale="1">
        <p:scale>
          <a:sx n="91" d="100"/>
          <a:sy n="91" d="100"/>
        </p:scale>
        <p:origin x="206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12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7.xml"/><Relationship Id="rId42" Type="http://schemas.openxmlformats.org/officeDocument/2006/relationships/slide" Target="slides/slide15.xml"/><Relationship Id="rId47" Type="http://schemas.openxmlformats.org/officeDocument/2006/relationships/slide" Target="slides/slide20.xml"/><Relationship Id="rId50" Type="http://schemas.openxmlformats.org/officeDocument/2006/relationships/slide" Target="slides/slide23.xml"/><Relationship Id="rId55" Type="http://schemas.openxmlformats.org/officeDocument/2006/relationships/slide" Target="slides/slide28.xml"/><Relationship Id="rId63" Type="http://schemas.openxmlformats.org/officeDocument/2006/relationships/slide" Target="slides/slide36.xml"/><Relationship Id="rId68" Type="http://schemas.openxmlformats.org/officeDocument/2006/relationships/slide" Target="slides/slide41.xml"/><Relationship Id="rId76" Type="http://schemas.openxmlformats.org/officeDocument/2006/relationships/slide" Target="slides/slide49.xml"/><Relationship Id="rId84" Type="http://schemas.openxmlformats.org/officeDocument/2006/relationships/commentAuthors" Target="commentAuthor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2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" Target="slides/slide5.xml"/><Relationship Id="rId37" Type="http://schemas.openxmlformats.org/officeDocument/2006/relationships/slide" Target="slides/slide10.xml"/><Relationship Id="rId40" Type="http://schemas.openxmlformats.org/officeDocument/2006/relationships/slide" Target="slides/slide13.xml"/><Relationship Id="rId45" Type="http://schemas.openxmlformats.org/officeDocument/2006/relationships/slide" Target="slides/slide18.xml"/><Relationship Id="rId53" Type="http://schemas.openxmlformats.org/officeDocument/2006/relationships/slide" Target="slides/slide26.xml"/><Relationship Id="rId58" Type="http://schemas.openxmlformats.org/officeDocument/2006/relationships/slide" Target="slides/slide31.xml"/><Relationship Id="rId66" Type="http://schemas.openxmlformats.org/officeDocument/2006/relationships/slide" Target="slides/slide39.xml"/><Relationship Id="rId74" Type="http://schemas.openxmlformats.org/officeDocument/2006/relationships/slide" Target="slides/slide47.xml"/><Relationship Id="rId79" Type="http://schemas.openxmlformats.org/officeDocument/2006/relationships/slide" Target="slides/slide52.xml"/><Relationship Id="rId8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34.xml"/><Relationship Id="rId82" Type="http://schemas.openxmlformats.org/officeDocument/2006/relationships/handoutMaster" Target="handoutMasters/handoutMaster1.xml"/><Relationship Id="rId19" Type="http://schemas.openxmlformats.org/officeDocument/2006/relationships/slideMaster" Target="slideMasters/slideMaster1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" Target="slides/slide3.xml"/><Relationship Id="rId35" Type="http://schemas.openxmlformats.org/officeDocument/2006/relationships/slide" Target="slides/slide8.xml"/><Relationship Id="rId43" Type="http://schemas.openxmlformats.org/officeDocument/2006/relationships/slide" Target="slides/slide16.xml"/><Relationship Id="rId48" Type="http://schemas.openxmlformats.org/officeDocument/2006/relationships/slide" Target="slides/slide21.xml"/><Relationship Id="rId56" Type="http://schemas.openxmlformats.org/officeDocument/2006/relationships/slide" Target="slides/slide29.xml"/><Relationship Id="rId64" Type="http://schemas.openxmlformats.org/officeDocument/2006/relationships/slide" Target="slides/slide37.xml"/><Relationship Id="rId69" Type="http://schemas.openxmlformats.org/officeDocument/2006/relationships/slide" Target="slides/slide42.xml"/><Relationship Id="rId77" Type="http://schemas.openxmlformats.org/officeDocument/2006/relationships/slide" Target="slides/slide50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4.xml"/><Relationship Id="rId72" Type="http://schemas.openxmlformats.org/officeDocument/2006/relationships/slide" Target="slides/slide45.xml"/><Relationship Id="rId80" Type="http://schemas.openxmlformats.org/officeDocument/2006/relationships/slide" Target="slides/slide53.xml"/><Relationship Id="rId85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" Target="slides/slide6.xml"/><Relationship Id="rId38" Type="http://schemas.openxmlformats.org/officeDocument/2006/relationships/slide" Target="slides/slide11.xml"/><Relationship Id="rId46" Type="http://schemas.openxmlformats.org/officeDocument/2006/relationships/slide" Target="slides/slide19.xml"/><Relationship Id="rId59" Type="http://schemas.openxmlformats.org/officeDocument/2006/relationships/slide" Target="slides/slide32.xml"/><Relationship Id="rId67" Type="http://schemas.openxmlformats.org/officeDocument/2006/relationships/slide" Target="slides/slide40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4.xml"/><Relationship Id="rId54" Type="http://schemas.openxmlformats.org/officeDocument/2006/relationships/slide" Target="slides/slide27.xml"/><Relationship Id="rId62" Type="http://schemas.openxmlformats.org/officeDocument/2006/relationships/slide" Target="slides/slide35.xml"/><Relationship Id="rId70" Type="http://schemas.openxmlformats.org/officeDocument/2006/relationships/slide" Target="slides/slide43.xml"/><Relationship Id="rId75" Type="http://schemas.openxmlformats.org/officeDocument/2006/relationships/slide" Target="slides/slide48.xml"/><Relationship Id="rId83" Type="http://schemas.openxmlformats.org/officeDocument/2006/relationships/tags" Target="tags/tag1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" Target="slides/slide1.xml"/><Relationship Id="rId36" Type="http://schemas.openxmlformats.org/officeDocument/2006/relationships/slide" Target="slides/slide9.xml"/><Relationship Id="rId49" Type="http://schemas.openxmlformats.org/officeDocument/2006/relationships/slide" Target="slides/slide22.xml"/><Relationship Id="rId57" Type="http://schemas.openxmlformats.org/officeDocument/2006/relationships/slide" Target="slides/slide30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4.xml"/><Relationship Id="rId44" Type="http://schemas.openxmlformats.org/officeDocument/2006/relationships/slide" Target="slides/slide17.xml"/><Relationship Id="rId52" Type="http://schemas.openxmlformats.org/officeDocument/2006/relationships/slide" Target="slides/slide25.xml"/><Relationship Id="rId60" Type="http://schemas.openxmlformats.org/officeDocument/2006/relationships/slide" Target="slides/slide33.xml"/><Relationship Id="rId65" Type="http://schemas.openxmlformats.org/officeDocument/2006/relationships/slide" Target="slides/slide38.xml"/><Relationship Id="rId73" Type="http://schemas.openxmlformats.org/officeDocument/2006/relationships/slide" Target="slides/slide46.xml"/><Relationship Id="rId78" Type="http://schemas.openxmlformats.org/officeDocument/2006/relationships/slide" Target="slides/slide51.xml"/><Relationship Id="rId81" Type="http://schemas.openxmlformats.org/officeDocument/2006/relationships/notesMaster" Target="notesMasters/notesMaster1.xml"/><Relationship Id="rId86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0429567-0DBF-48A3-A7CF-F81B7EF962D1}" type="datetimeFigureOut">
              <a:rPr lang="en-US"/>
              <a:pPr>
                <a:defRPr/>
              </a:pPr>
              <a:t>11/13/2023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E99053E9-1C83-4CC3-80AE-466BD89F31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9461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orbe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orbel" pitchFamily="34" charset="0"/>
              </a:defRPr>
            </a:lvl1pPr>
          </a:lstStyle>
          <a:p>
            <a:pPr>
              <a:defRPr/>
            </a:pPr>
            <a:fld id="{D9875D06-FA4D-4A99-B54C-AFA8D2B4AE6F}" type="datetimeFigureOut">
              <a:rPr lang="zh-CN" altLang="en-US"/>
              <a:pPr>
                <a:defRPr/>
              </a:pPr>
              <a:t>2023/11/13</a:t>
            </a:fld>
            <a:endParaRPr lang="en-US" altLang="zh-CN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orbe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orbel" pitchFamily="34" charset="0"/>
              </a:defRPr>
            </a:lvl1pPr>
          </a:lstStyle>
          <a:p>
            <a:pPr>
              <a:defRPr/>
            </a:pPr>
            <a:fld id="{31039E60-BF2B-4BFB-A357-E946C274AAF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43478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FFFFFF"/>
              </a:solidFill>
              <a:ea typeface="ＭＳ Ｐゴシック" pitchFamily="-112" charset="-128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FFFFFF"/>
              </a:solidFill>
              <a:ea typeface="ＭＳ Ｐゴシック" pitchFamily="-112" charset="-128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FFFFFF"/>
              </a:solidFill>
              <a:ea typeface="ＭＳ Ｐゴシック" pitchFamily="-112" charset="-128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FFFFFF"/>
              </a:solidFill>
              <a:ea typeface="ＭＳ Ｐゴシック" pitchFamily="-112" charset="-128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1295400"/>
            <a:ext cx="7772400" cy="1447800"/>
          </a:xfrm>
        </p:spPr>
        <p:txBody>
          <a:bodyPr/>
          <a:lstStyle>
            <a:lvl1pPr marR="9144" algn="ctr">
              <a:defRPr sz="4000" b="1" cap="small" spc="0" baseline="0">
                <a:solidFill>
                  <a:srgbClr val="F2C31A"/>
                </a:solidFill>
                <a:effectLst/>
                <a:latin typeface="Corbel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85800" y="3198168"/>
            <a:ext cx="7772400" cy="461665"/>
          </a:xfrm>
        </p:spPr>
        <p:txBody>
          <a:bodyPr lIns="100584" anchor="ctr">
            <a:sp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4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0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60C17-B17B-44C7-8493-C8ACBB94F6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349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 anchor="ctr"/>
          <a:lstStyle>
            <a:lvl1pPr algn="ctr">
              <a:buNone/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066800"/>
            <a:ext cx="2514600" cy="52578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00400" y="1066800"/>
            <a:ext cx="5486400" cy="5257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10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DF725-5DD2-4AC8-9302-F060CA84D9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09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262" y="0"/>
            <a:ext cx="8228538" cy="9906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2578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Slide Number Placeholder 10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8691F-9CED-4134-BEF2-4424A0C8B7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6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066801"/>
            <a:ext cx="4038600" cy="52296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066801"/>
            <a:ext cx="4038600" cy="52296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10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D687F-9EC4-4A2C-9D79-45716973BA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4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262" y="0"/>
            <a:ext cx="8228538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lide Number Placeholder 10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3774E-393D-4152-86DA-5285DCA315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785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0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00F4E-004E-4CE8-AABD-59BBC7FD61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856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9153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3477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3039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2695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721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51015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60032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717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2498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01697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62020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7385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90289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93868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55318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63853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92281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21339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272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0023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49022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83471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93724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27149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81634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11EE60-3A3F-4362-855A-9AD6FB5F7329}" type="datetimeFigureOut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11/13/2023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1BA3E2-FD65-48C6-9229-0BBB45EB7A6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3499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11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4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5.xml"/></Relationships>
</file>

<file path=ppt/slideMasters/_rels/slideMaster1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6.xml"/></Relationships>
</file>

<file path=ppt/slideMasters/_rels/slideMaster12.xml.rels><?xml version="1.0" encoding="UTF-8" standalone="yes"?>
<Relationships xmlns="http://schemas.openxmlformats.org/package/2006/relationships"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7.xml"/></Relationships>
</file>

<file path=ppt/slideMasters/_rels/slideMaster13.xml.rels><?xml version="1.0" encoding="UTF-8" standalone="yes"?>
<Relationships xmlns="http://schemas.openxmlformats.org/package/2006/relationships"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8.xml"/></Relationships>
</file>

<file path=ppt/slideMasters/_rels/slideMaster14.xml.rels><?xml version="1.0" encoding="UTF-8" standalone="yes"?>
<Relationships xmlns="http://schemas.openxmlformats.org/package/2006/relationships"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2.xml"/></Relationships>
</file>

<file path=ppt/slideMasters/_rels/slideMaster18.xml.rels><?xml version="1.0" encoding="UTF-8" standalone="yes"?>
<Relationships xmlns="http://schemas.openxmlformats.org/package/2006/relationships"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3.xml"/></Relationships>
</file>

<file path=ppt/slideMasters/_rels/slideMaster19.xml.rels><?xml version="1.0" encoding="UTF-8" standalone="yes"?>
<Relationships xmlns="http://schemas.openxmlformats.org/package/2006/relationships"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4.xml"/></Relationships>
</file>

<file path=ppt/slideMasters/_rels/slideMaster20.xml.rels><?xml version="1.0" encoding="UTF-8" standalone="yes"?>
<Relationships xmlns="http://schemas.openxmlformats.org/package/2006/relationships"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5.xml"/></Relationships>
</file>

<file path=ppt/slideMasters/_rels/slideMaster21.xml.rels><?xml version="1.0" encoding="UTF-8" standalone="yes"?>
<Relationships xmlns="http://schemas.openxmlformats.org/package/2006/relationships"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6.xml"/></Relationships>
</file>

<file path=ppt/slideMasters/_rels/slideMaster2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7.xml"/></Relationships>
</file>

<file path=ppt/slideMasters/_rels/slideMaster23.xml.rels><?xml version="1.0" encoding="UTF-8" standalone="yes"?>
<Relationships xmlns="http://schemas.openxmlformats.org/package/2006/relationships"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28.xml"/></Relationships>
</file>

<file path=ppt/slideMasters/_rels/slideMaster24.xml.rels><?xml version="1.0" encoding="UTF-8" standalone="yes"?>
<Relationships xmlns="http://schemas.openxmlformats.org/package/2006/relationships"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29.xml"/></Relationships>
</file>

<file path=ppt/slideMasters/_rels/slideMaster25.xml.rels><?xml version="1.0" encoding="UTF-8" standalone="yes"?>
<Relationships xmlns="http://schemas.openxmlformats.org/package/2006/relationships"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30.xml"/></Relationships>
</file>

<file path=ppt/slideMasters/_rels/slideMaster26.xml.rels><?xml version="1.0" encoding="UTF-8" standalone="yes"?>
<Relationships xmlns="http://schemas.openxmlformats.org/package/2006/relationships"><Relationship Id="rId2" Type="http://schemas.openxmlformats.org/officeDocument/2006/relationships/theme" Target="../theme/theme26.xml"/><Relationship Id="rId1" Type="http://schemas.openxmlformats.org/officeDocument/2006/relationships/slideLayout" Target="../slideLayouts/slideLayout31.xml"/></Relationships>
</file>

<file path=ppt/slideMasters/_rels/slideMaster27.xml.rels><?xml version="1.0" encoding="UTF-8" standalone="yes"?>
<Relationships xmlns="http://schemas.openxmlformats.org/package/2006/relationships"><Relationship Id="rId2" Type="http://schemas.openxmlformats.org/officeDocument/2006/relationships/theme" Target="../theme/theme27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20" descr="star_fade_bg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5257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23" descr="star_fade_bg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0"/>
            <a:ext cx="25257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5" descr="star_fade_bg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0"/>
            <a:ext cx="252571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5" descr="star_fade_bg.jpg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0"/>
            <a:ext cx="252571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24" descr="star_fade_bg.jpg"/>
          <p:cNvPicPr>
            <a:picLocks noChangeAspect="1"/>
          </p:cNvPicPr>
          <p:nvPr/>
        </p:nvPicPr>
        <p:blipFill rotWithShape="1"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81"/>
          <a:stretch/>
        </p:blipFill>
        <p:spPr bwMode="auto">
          <a:xfrm>
            <a:off x="3810000" y="0"/>
            <a:ext cx="206903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8262" y="0"/>
            <a:ext cx="8228538" cy="9906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1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8262" y="1066800"/>
            <a:ext cx="8228538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zh-CN" dirty="0" smtClean="0"/>
              <a:t>Click to edit Master text styles</a:t>
            </a:r>
          </a:p>
          <a:p>
            <a:pPr lvl="1"/>
            <a:r>
              <a:rPr lang="en-US" altLang="zh-CN" dirty="0" smtClean="0"/>
              <a:t>Second level</a:t>
            </a:r>
          </a:p>
          <a:p>
            <a:pPr lvl="2"/>
            <a:r>
              <a:rPr lang="en-US" altLang="zh-CN" dirty="0" smtClean="0"/>
              <a:t>Third level</a:t>
            </a:r>
          </a:p>
          <a:p>
            <a:pPr lvl="3"/>
            <a:r>
              <a:rPr lang="en-US" altLang="zh-CN" dirty="0" smtClean="0"/>
              <a:t>Fourth level</a:t>
            </a:r>
          </a:p>
          <a:p>
            <a:pPr lvl="4"/>
            <a:r>
              <a:rPr lang="en-US" altLang="zh-CN" dirty="0" smtClean="0"/>
              <a:t>Fifth level</a:t>
            </a:r>
          </a:p>
        </p:txBody>
      </p:sp>
      <p:sp>
        <p:nvSpPr>
          <p:cNvPr id="1033" name="TextBox 9"/>
          <p:cNvSpPr txBox="1">
            <a:spLocks noChangeArrowheads="1"/>
          </p:cNvSpPr>
          <p:nvPr/>
        </p:nvSpPr>
        <p:spPr bwMode="auto">
          <a:xfrm>
            <a:off x="609600" y="6474023"/>
            <a:ext cx="38100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700" dirty="0" smtClean="0">
                <a:solidFill>
                  <a:srgbClr val="F2C31A"/>
                </a:solidFill>
                <a:latin typeface="Corbel" pitchFamily="34" charset="0"/>
              </a:rPr>
              <a:t>Cooperative Institute for Meteorological Satellite Studies</a:t>
            </a:r>
          </a:p>
          <a:p>
            <a:pPr eaLnBrk="1" hangingPunct="1">
              <a:defRPr/>
            </a:pPr>
            <a:r>
              <a:rPr lang="en-US" sz="700" dirty="0" smtClean="0">
                <a:solidFill>
                  <a:srgbClr val="FFFFFF"/>
                </a:solidFill>
                <a:latin typeface="Corbel" pitchFamily="34" charset="0"/>
              </a:rPr>
              <a:t>University of Wisconsin - Madison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4"/>
          </p:nvPr>
        </p:nvSpPr>
        <p:spPr>
          <a:xfrm>
            <a:off x="8534400" y="6553200"/>
            <a:ext cx="457200" cy="2286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rgbClr val="FFF1CE"/>
                </a:solidFill>
                <a:latin typeface="Arial Narrow"/>
                <a:cs typeface="Arial Narrow"/>
              </a:defRPr>
            </a:lvl1pPr>
          </a:lstStyle>
          <a:p>
            <a:pPr>
              <a:defRPr/>
            </a:pPr>
            <a:fld id="{49C620E3-86D2-421C-B672-9D0292A84894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5" name="Picture 4" descr="CIMSS_logo_web_multicolor_glow_PNG_138x100.png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450496"/>
            <a:ext cx="457200" cy="3313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4" r:id="rId2"/>
    <p:sldLayoutId id="2147483749" r:id="rId3"/>
    <p:sldLayoutId id="2147483751" r:id="rId4"/>
    <p:sldLayoutId id="2147483755" r:id="rId5"/>
    <p:sldLayoutId id="2147483756" r:id="rId6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600" kern="1200" spc="-100">
          <a:solidFill>
            <a:srgbClr val="C1EEFF"/>
          </a:solidFill>
          <a:latin typeface="Arial" pitchFamily="4" charset="0"/>
          <a:ea typeface="MS PGothic" pitchFamily="34" charset="-128"/>
          <a:cs typeface="ＭＳ Ｐゴシック" pitchFamily="4" charset="-128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MS PGothic" pitchFamily="34" charset="-128"/>
          <a:cs typeface="ＭＳ Ｐゴシック" pitchFamily="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MS PGothic" pitchFamily="34" charset="-128"/>
          <a:cs typeface="ＭＳ Ｐゴシック" pitchFamily="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MS PGothic" pitchFamily="34" charset="-128"/>
          <a:cs typeface="ＭＳ Ｐゴシック" pitchFamily="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MS PGothic" pitchFamily="34" charset="-128"/>
          <a:cs typeface="ＭＳ Ｐゴシック" pitchFamily="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ＭＳ Ｐゴシック" pitchFamily="4" charset="-128"/>
          <a:cs typeface="ＭＳ Ｐゴシック" pitchFamily="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ＭＳ Ｐゴシック" pitchFamily="4" charset="-128"/>
          <a:cs typeface="ＭＳ Ｐゴシック" pitchFamily="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ＭＳ Ｐゴシック" pitchFamily="4" charset="-128"/>
          <a:cs typeface="ＭＳ Ｐゴシック" pitchFamily="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Arial" pitchFamily="4" charset="0"/>
          <a:ea typeface="ＭＳ Ｐゴシック" pitchFamily="4" charset="-128"/>
          <a:cs typeface="ＭＳ Ｐゴシック" pitchFamily="4" charset="-128"/>
        </a:defRPr>
      </a:lvl9pPr>
    </p:titleStyle>
    <p:bodyStyle>
      <a:lvl1pPr marL="411163" indent="-342900" algn="l" rtl="0" eaLnBrk="1" fontAlgn="base" hangingPunct="1">
        <a:spcBef>
          <a:spcPts val="700"/>
        </a:spcBef>
        <a:spcAft>
          <a:spcPct val="0"/>
        </a:spcAft>
        <a:buClr>
          <a:srgbClr val="A7D6FF"/>
        </a:buClr>
        <a:buSzPct val="95000"/>
        <a:buFont typeface="Wingdings" pitchFamily="2" charset="2"/>
        <a:buChar char=""/>
        <a:defRPr sz="3000" kern="1200">
          <a:solidFill>
            <a:srgbClr val="F2C31A"/>
          </a:solidFill>
          <a:latin typeface="+mn-lt"/>
          <a:ea typeface="MS PGothic" pitchFamily="34" charset="-128"/>
          <a:cs typeface="ＭＳ Ｐゴシック" pitchFamily="4" charset="-128"/>
        </a:defRPr>
      </a:lvl1pPr>
      <a:lvl2pPr marL="739775" indent="-285750" algn="l" rtl="0" eaLnBrk="1" fontAlgn="base" hangingPunct="1">
        <a:spcBef>
          <a:spcPct val="20000"/>
        </a:spcBef>
        <a:spcAft>
          <a:spcPct val="0"/>
        </a:spcAft>
        <a:buClr>
          <a:srgbClr val="A7D6FF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2pPr>
      <a:lvl3pPr marL="995363" indent="-228600" algn="l" rtl="0" eaLnBrk="1" fontAlgn="base" hangingPunct="1">
        <a:spcBef>
          <a:spcPct val="20000"/>
        </a:spcBef>
        <a:spcAft>
          <a:spcPct val="0"/>
        </a:spcAft>
        <a:buClr>
          <a:srgbClr val="A7D6FF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3pPr>
      <a:lvl4pPr marL="1260475" indent="-228600" algn="l" rtl="0" eaLnBrk="1" fontAlgn="base" hangingPunct="1">
        <a:spcBef>
          <a:spcPct val="20000"/>
        </a:spcBef>
        <a:spcAft>
          <a:spcPct val="0"/>
        </a:spcAft>
        <a:buClr>
          <a:srgbClr val="A7D6FF"/>
        </a:buClr>
        <a:buSzPct val="80000"/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4pPr>
      <a:lvl5pPr marL="1481138" indent="-209550" algn="l" rtl="0" eaLnBrk="1" fontAlgn="base" hangingPunct="1">
        <a:spcBef>
          <a:spcPct val="20000"/>
        </a:spcBef>
        <a:spcAft>
          <a:spcPct val="0"/>
        </a:spcAft>
        <a:buClr>
          <a:srgbClr val="A7D6FF"/>
        </a:buClr>
        <a:buSzPct val="8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443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803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794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816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02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9587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890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6331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42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797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4931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7636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7240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74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7928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6981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104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921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347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566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786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01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641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726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712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11EE60-3A3F-4362-855A-9AD6FB5F7329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91BA3E2-FD65-48C6-9229-0BBB45EB7A6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3282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slideLayout" Target="../slideLayouts/slideLayout21.xml"/><Relationship Id="rId1" Type="http://schemas.openxmlformats.org/officeDocument/2006/relationships/tags" Target="../tags/tag1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22.xml"/><Relationship Id="rId1" Type="http://schemas.openxmlformats.org/officeDocument/2006/relationships/tags" Target="../tags/tag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1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slideLayout" Target="../slideLayouts/slideLayout25.xml"/><Relationship Id="rId1" Type="http://schemas.openxmlformats.org/officeDocument/2006/relationships/tags" Target="../tags/tag2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slideLayout" Target="../slideLayouts/slideLayout26.xml"/><Relationship Id="rId1" Type="http://schemas.openxmlformats.org/officeDocument/2006/relationships/tags" Target="../tags/tag2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Layout" Target="../slideLayouts/slideLayout27.xml"/><Relationship Id="rId1" Type="http://schemas.openxmlformats.org/officeDocument/2006/relationships/tags" Target="../tags/tag2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slideLayout" Target="../slideLayouts/slideLayout28.xml"/><Relationship Id="rId1" Type="http://schemas.openxmlformats.org/officeDocument/2006/relationships/tags" Target="../tags/tag2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2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slideLayout" Target="../slideLayouts/slideLayout30.xml"/><Relationship Id="rId1" Type="http://schemas.openxmlformats.org/officeDocument/2006/relationships/tags" Target="../tags/tag2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slideLayout" Target="../slideLayouts/slideLayout31.xml"/><Relationship Id="rId1" Type="http://schemas.openxmlformats.org/officeDocument/2006/relationships/tags" Target="../tags/tag2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2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gif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gif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gif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8458200" cy="2362200"/>
          </a:xfrm>
        </p:spPr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Training </a:t>
            </a:r>
            <a:r>
              <a:rPr lang="en-US" dirty="0" smtClean="0">
                <a:latin typeface="Franklin Gothic Medium Cond" panose="020B0606030402020204" pitchFamily="34" charset="0"/>
              </a:rPr>
              <a:t>for Tropical </a:t>
            </a:r>
            <a:r>
              <a:rPr lang="en-US" dirty="0" smtClean="0">
                <a:latin typeface="Franklin Gothic Medium Cond" panose="020B0606030402020204" pitchFamily="34" charset="0"/>
              </a:rPr>
              <a:t>Cyclones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914400" y="2253734"/>
            <a:ext cx="7315200" cy="3416320"/>
          </a:xfrm>
        </p:spPr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Scott Lindstrom, UW-Madison</a:t>
            </a:r>
          </a:p>
          <a:p>
            <a:r>
              <a:rPr lang="en-US" dirty="0" smtClean="0">
                <a:latin typeface="Franklin Gothic Medium Cond" panose="020B0606030402020204" pitchFamily="34" charset="0"/>
              </a:rPr>
              <a:t>Cooperative Institute for Meteorological Satellite Studies</a:t>
            </a:r>
          </a:p>
          <a:p>
            <a:endParaRPr lang="en-US" dirty="0" smtClean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(               )</a:t>
            </a:r>
          </a:p>
          <a:p>
            <a:endParaRPr lang="en-US" dirty="0">
              <a:latin typeface="Franklin Gothic Medium Cond" panose="020B0606030402020204" pitchFamily="34" charset="0"/>
            </a:endParaRPr>
          </a:p>
          <a:p>
            <a:endParaRPr lang="en-US" dirty="0" smtClean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What you might use to monitor a developing </a:t>
            </a:r>
            <a:r>
              <a:rPr lang="en-US" dirty="0" smtClean="0">
                <a:latin typeface="Franklin Gothic Medium Cond" panose="020B0606030402020204" pitchFamily="34" charset="0"/>
              </a:rPr>
              <a:t>cyclone</a:t>
            </a:r>
          </a:p>
          <a:p>
            <a:r>
              <a:rPr lang="en-US" dirty="0" smtClean="0">
                <a:latin typeface="Franklin Gothic Medium Cond" panose="020B0606030402020204" pitchFamily="34" charset="0"/>
              </a:rPr>
              <a:t>Starting with a History Lesson!</a:t>
            </a:r>
            <a:endParaRPr lang="en-US" dirty="0" smtClean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19 November 2023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260C17-B17B-44C7-8493-C8ACBB94F633}" type="slidenum">
              <a:rPr lang="en-US" smtClean="0">
                <a:latin typeface="Franklin Gothic Medium Cond" panose="020B0606030402020204" pitchFamily="34" charset="0"/>
              </a:rPr>
              <a:pPr/>
              <a:t>1</a:t>
            </a:fld>
            <a:endParaRPr lang="en-US">
              <a:latin typeface="Franklin Gothic Medium Cond" panose="020B06060304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287" y="3491488"/>
            <a:ext cx="733425" cy="53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15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Recent Storms in the Bay of Bengal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Gonu</a:t>
            </a:r>
            <a:r>
              <a:rPr lang="en-US" dirty="0" smtClean="0">
                <a:latin typeface="Franklin Gothic Medium Cond" panose="020B0606030402020204" pitchFamily="34" charset="0"/>
              </a:rPr>
              <a:t> (2007)</a:t>
            </a:r>
          </a:p>
          <a:p>
            <a:r>
              <a:rPr lang="en-US" dirty="0" err="1" smtClean="0">
                <a:latin typeface="Franklin Gothic Medium Cond" panose="020B0606030402020204" pitchFamily="34" charset="0"/>
              </a:rPr>
              <a:t>Chappala</a:t>
            </a:r>
            <a:r>
              <a:rPr lang="en-US" dirty="0" smtClean="0">
                <a:latin typeface="Franklin Gothic Medium Cond" panose="020B0606030402020204" pitchFamily="34" charset="0"/>
              </a:rPr>
              <a:t> (2015)</a:t>
            </a:r>
          </a:p>
          <a:p>
            <a:r>
              <a:rPr lang="en-US" dirty="0" err="1" smtClean="0">
                <a:latin typeface="Franklin Gothic Medium Cond" panose="020B0606030402020204" pitchFamily="34" charset="0"/>
              </a:rPr>
              <a:t>Megh</a:t>
            </a:r>
            <a:r>
              <a:rPr lang="en-US" dirty="0" smtClean="0">
                <a:latin typeface="Franklin Gothic Medium Cond" panose="020B0606030402020204" pitchFamily="34" charset="0"/>
              </a:rPr>
              <a:t> (2015)</a:t>
            </a:r>
          </a:p>
          <a:p>
            <a:r>
              <a:rPr lang="en-US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dirty="0" smtClean="0">
                <a:latin typeface="Franklin Gothic Medium Cond" panose="020B0606030402020204" pitchFamily="34" charset="0"/>
              </a:rPr>
              <a:t> (2018)</a:t>
            </a:r>
          </a:p>
          <a:p>
            <a:r>
              <a:rPr lang="en-US" dirty="0" err="1" smtClean="0">
                <a:latin typeface="Franklin Gothic Medium Cond" panose="020B0606030402020204" pitchFamily="34" charset="0"/>
              </a:rPr>
              <a:t>Tej</a:t>
            </a:r>
            <a:r>
              <a:rPr lang="en-US" dirty="0" smtClean="0">
                <a:latin typeface="Franklin Gothic Medium Cond" panose="020B0606030402020204" pitchFamily="34" charset="0"/>
              </a:rPr>
              <a:t> (2023)</a:t>
            </a:r>
          </a:p>
          <a:p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7DF725-5DD2-4AC8-9302-F060CA84D9D3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56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Gonu’s</a:t>
            </a:r>
            <a:r>
              <a:rPr lang="en-US" dirty="0" smtClean="0">
                <a:latin typeface="Franklin Gothic Medium Cond" panose="020B0606030402020204" pitchFamily="34" charset="0"/>
              </a:rPr>
              <a:t> Path towards </a:t>
            </a:r>
            <a:r>
              <a:rPr lang="en-US" dirty="0" smtClean="0">
                <a:latin typeface="Franklin Gothic Medium Cond" panose="020B0606030402020204" pitchFamily="34" charset="0"/>
              </a:rPr>
              <a:t>Iran via Oman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" y="990600"/>
            <a:ext cx="5001023" cy="5257800"/>
          </a:xfr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762000"/>
            <a:ext cx="4229100" cy="2788073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024981" y="3619500"/>
            <a:ext cx="2055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TRMM-derived rainfall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686980" y="5105400"/>
            <a:ext cx="2684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Gonu</a:t>
            </a:r>
            <a:r>
              <a:rPr lang="en-US" dirty="0" smtClean="0">
                <a:latin typeface="Franklin Gothic Medium Cond" panose="020B0606030402020204" pitchFamily="34" charset="0"/>
              </a:rPr>
              <a:t> never actually made </a:t>
            </a:r>
            <a:r>
              <a:rPr lang="en-US" dirty="0" smtClean="0">
                <a:latin typeface="Franklin Gothic Medium Cond" panose="020B0606030402020204" pitchFamily="34" charset="0"/>
              </a:rPr>
              <a:t>landfall in Oman, </a:t>
            </a:r>
            <a:r>
              <a:rPr lang="en-US" dirty="0" smtClean="0">
                <a:latin typeface="Franklin Gothic Medium Cond" panose="020B0606030402020204" pitchFamily="34" charset="0"/>
              </a:rPr>
              <a:t>but came close enough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2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Gonu’s</a:t>
            </a:r>
            <a:r>
              <a:rPr lang="en-US" dirty="0" smtClean="0"/>
              <a:t> Development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62" y="1371600"/>
            <a:ext cx="6096000" cy="45720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629401" y="2438400"/>
            <a:ext cx="21335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Note the development and then decay of the well-developed eye</a:t>
            </a:r>
          </a:p>
          <a:p>
            <a:endParaRPr lang="en-US" dirty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Animation from 1200 UTC on 3 June – 2230 UTC on 4 June 2007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78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Gonu</a:t>
            </a:r>
            <a:r>
              <a:rPr lang="en-US" dirty="0" smtClean="0">
                <a:latin typeface="Franklin Gothic Medium Cond" panose="020B0606030402020204" pitchFamily="34" charset="0"/>
              </a:rPr>
              <a:t> near peak intensity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62" y="1485900"/>
            <a:ext cx="6096000" cy="45720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629401" y="2438400"/>
            <a:ext cx="21335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Note the development and then decay of the well-developed eye</a:t>
            </a:r>
          </a:p>
          <a:p>
            <a:endParaRPr lang="en-US" dirty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Animation from 0300 UTC  – 1200 UTC on 4 June 2007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29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Advanced Dvorak Technique plot of intensity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066800"/>
            <a:ext cx="7010400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3876472" y="2743200"/>
            <a:ext cx="0" cy="1005840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67400" y="4267200"/>
            <a:ext cx="0" cy="1005840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466528" y="2430440"/>
            <a:ext cx="8424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FF0000"/>
                </a:solidFill>
                <a:latin typeface="Franklin Gothic Medium Cond" panose="020B0606030402020204" pitchFamily="34" charset="0"/>
              </a:rPr>
              <a:t>1200 UTC</a:t>
            </a:r>
            <a:endParaRPr lang="en-US" sz="1400" b="1" dirty="0">
              <a:solidFill>
                <a:srgbClr val="FF0000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446162" y="3959423"/>
            <a:ext cx="8435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FF0000"/>
                </a:solidFill>
                <a:latin typeface="Franklin Gothic Medium Cond" panose="020B0606030402020204" pitchFamily="34" charset="0"/>
              </a:rPr>
              <a:t>2230 UTC</a:t>
            </a:r>
            <a:endParaRPr lang="en-US" sz="1400" b="1" dirty="0">
              <a:solidFill>
                <a:srgbClr val="FF0000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751696" y="4191000"/>
            <a:ext cx="533400" cy="1295400"/>
          </a:xfrm>
          <a:prstGeom prst="rect">
            <a:avLst/>
          </a:prstGeom>
          <a:noFill/>
          <a:ln w="57150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4697666" y="5216723"/>
            <a:ext cx="6238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FF0000"/>
                </a:solidFill>
                <a:latin typeface="Franklin Gothic Medium Cond" panose="020B0606030402020204" pitchFamily="34" charset="0"/>
              </a:rPr>
              <a:t>Visible</a:t>
            </a:r>
            <a:endParaRPr lang="en-US" sz="1400" b="1" dirty="0">
              <a:solidFill>
                <a:srgbClr val="FF0000"/>
              </a:solidFill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513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Chapala (2015)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129481"/>
            <a:ext cx="8305800" cy="466196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94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Chapala on 29 October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13" y="1066800"/>
            <a:ext cx="7599373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6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Chapala (2015)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46563"/>
            <a:ext cx="8229600" cy="5098273"/>
          </a:xfrm>
        </p:spPr>
      </p:pic>
      <p:sp>
        <p:nvSpPr>
          <p:cNvPr id="7" name="TextBox 6"/>
          <p:cNvSpPr txBox="1"/>
          <p:nvPr/>
        </p:nvSpPr>
        <p:spPr>
          <a:xfrm>
            <a:off x="1905000" y="5845020"/>
            <a:ext cx="3684920" cy="369332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Daily True-Color imagery from Suomi-NPP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07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11 Channels + 1 RGB from </a:t>
            </a:r>
            <a:r>
              <a:rPr lang="en-US" dirty="0" err="1" smtClean="0">
                <a:latin typeface="Franklin Gothic Medium Cond" panose="020B0606030402020204" pitchFamily="34" charset="0"/>
              </a:rPr>
              <a:t>Meteosat</a:t>
            </a:r>
            <a:r>
              <a:rPr lang="en-US" dirty="0" smtClean="0">
                <a:latin typeface="Franklin Gothic Medium Cond" panose="020B0606030402020204" pitchFamily="34" charset="0"/>
              </a:rPr>
              <a:t> 10</a:t>
            </a:r>
            <a:br>
              <a:rPr lang="en-US" dirty="0" smtClean="0">
                <a:latin typeface="Franklin Gothic Medium Cond" panose="020B0606030402020204" pitchFamily="34" charset="0"/>
              </a:rPr>
            </a:br>
            <a:r>
              <a:rPr lang="en-US" dirty="0" smtClean="0">
                <a:latin typeface="Franklin Gothic Medium Cond" panose="020B0606030402020204" pitchFamily="34" charset="0"/>
              </a:rPr>
              <a:t>03, 06, 09, 12, 15 UTC on 30 October 2015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142999"/>
            <a:ext cx="6324600" cy="5649699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505528" y="1170801"/>
            <a:ext cx="673711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1.61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9608" y="2574586"/>
            <a:ext cx="603050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3.9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01112" y="1162455"/>
            <a:ext cx="681597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0.86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9608" y="1162455"/>
            <a:ext cx="683329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Franklin Gothic Medium Cond" panose="020B0606030402020204" pitchFamily="34" charset="0"/>
              </a:rPr>
              <a:t>0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.64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401112" y="2588486"/>
            <a:ext cx="603050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6.2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5528" y="2588486"/>
            <a:ext cx="590996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7.3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99501" y="3993200"/>
            <a:ext cx="676467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10.8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401112" y="3993201"/>
            <a:ext cx="603050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9.7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1653" y="3993201"/>
            <a:ext cx="603050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8.7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91653" y="5424788"/>
            <a:ext cx="680699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12.0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406242" y="5396878"/>
            <a:ext cx="679417" cy="27699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13.4 </a:t>
            </a:r>
            <a:r>
              <a:rPr lang="en-US" sz="1200" dirty="0" smtClean="0">
                <a:solidFill>
                  <a:schemeClr val="bg1"/>
                </a:solidFill>
                <a:latin typeface="Symbol" panose="05050102010706020507" pitchFamily="18" charset="2"/>
              </a:rPr>
              <a:t>m</a:t>
            </a:r>
            <a:r>
              <a:rPr lang="en-US" sz="1200" dirty="0" smtClean="0">
                <a:solidFill>
                  <a:schemeClr val="bg1"/>
                </a:solidFill>
                <a:latin typeface="Franklin Gothic Medium Cond" panose="020B0606030402020204" pitchFamily="34" charset="0"/>
              </a:rPr>
              <a:t>m</a:t>
            </a:r>
            <a:endParaRPr lang="en-US" sz="1200" dirty="0">
              <a:solidFill>
                <a:schemeClr val="bg1"/>
              </a:solidFill>
              <a:latin typeface="Franklin Gothic Medium Cond" panose="020B06060304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705600" y="2851585"/>
            <a:ext cx="2133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Can you explain all the differences between these images?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87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Visible Imagery from VIIRS (Suomi-NPP)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13" y="1066800"/>
            <a:ext cx="7599373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36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IR </a:t>
            </a:r>
            <a:r>
              <a:rPr lang="en-US" dirty="0">
                <a:latin typeface="Franklin Gothic Medium Cond" panose="020B0606030402020204" pitchFamily="34" charset="0"/>
              </a:rPr>
              <a:t>Imagery from VIIRS (Suomi-NPP)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13" y="1066800"/>
            <a:ext cx="7599373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15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False Color Imagery before Chapala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272" y="1325674"/>
            <a:ext cx="6881456" cy="4740051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22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False Color Imagery after Chapala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272" y="1295400"/>
            <a:ext cx="6881456" cy="460282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80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Gonu</a:t>
            </a:r>
            <a:r>
              <a:rPr lang="en-US" dirty="0" smtClean="0">
                <a:latin typeface="Franklin Gothic Medium Cond" panose="020B0606030402020204" pitchFamily="34" charset="0"/>
              </a:rPr>
              <a:t>/Chapala comparison, peak intensity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23950"/>
            <a:ext cx="8229600" cy="51435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32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Cyclone Chapala estimates from satellite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81928"/>
            <a:ext cx="8534400" cy="5194852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91039"/>
            <a:ext cx="8534400" cy="5185741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968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Megh</a:t>
            </a:r>
            <a:r>
              <a:rPr lang="en-US" dirty="0" smtClean="0">
                <a:latin typeface="Franklin Gothic Medium Cond" panose="020B0606030402020204" pitchFamily="34" charset="0"/>
              </a:rPr>
              <a:t> also occurred in Nov 2015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Hit Socotra Island</a:t>
            </a:r>
          </a:p>
          <a:p>
            <a:r>
              <a:rPr lang="en-US" dirty="0" smtClean="0">
                <a:latin typeface="Franklin Gothic Medium Cond" panose="020B0606030402020204" pitchFamily="34" charset="0"/>
              </a:rPr>
              <a:t>Followed a path similar to Chapala but to the south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065476"/>
            <a:ext cx="5669280" cy="43353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120" y="2217876"/>
            <a:ext cx="5669280" cy="433532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46223" y="3048000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Megh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094122" y="3264932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Chapala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20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sz="3200" dirty="0" smtClean="0">
                <a:latin typeface="Franklin Gothic Medium Cond" panose="020B0606030402020204" pitchFamily="34" charset="0"/>
              </a:rPr>
              <a:t> Path more northerly than the previous storms</a:t>
            </a:r>
            <a:endParaRPr lang="en-US" sz="3200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62" y="1149485"/>
            <a:ext cx="5516130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277583" y="1637340"/>
            <a:ext cx="289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Preceded by </a:t>
            </a:r>
            <a:r>
              <a:rPr lang="en-US" dirty="0" err="1" smtClean="0">
                <a:latin typeface="Franklin Gothic Medium Cond" panose="020B0606030402020204" pitchFamily="34" charset="0"/>
              </a:rPr>
              <a:t>Sagar</a:t>
            </a:r>
            <a:r>
              <a:rPr lang="en-US" dirty="0" smtClean="0">
                <a:latin typeface="Franklin Gothic Medium Cond" panose="020B0606030402020204" pitchFamily="34" charset="0"/>
              </a:rPr>
              <a:t> that moved through the Gulf of Aden into </a:t>
            </a:r>
            <a:r>
              <a:rPr lang="en-US" dirty="0" err="1" smtClean="0">
                <a:latin typeface="Franklin Gothic Medium Cond" panose="020B0606030402020204" pitchFamily="34" charset="0"/>
              </a:rPr>
              <a:t>Somliland</a:t>
            </a:r>
            <a:endParaRPr lang="en-US" dirty="0" smtClean="0">
              <a:latin typeface="Franklin Gothic Medium Cond" panose="020B0606030402020204" pitchFamily="34" charset="0"/>
            </a:endParaRPr>
          </a:p>
          <a:p>
            <a:r>
              <a:rPr lang="en-US" dirty="0" err="1" smtClean="0">
                <a:latin typeface="Franklin Gothic Medium Cond" panose="020B0606030402020204" pitchFamily="34" charset="0"/>
              </a:rPr>
              <a:t>Luban</a:t>
            </a:r>
            <a:r>
              <a:rPr lang="en-US" dirty="0" smtClean="0">
                <a:latin typeface="Franklin Gothic Medium Cond" panose="020B0606030402020204" pitchFamily="34" charset="0"/>
              </a:rPr>
              <a:t> occurred in October 2018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3341561"/>
            <a:ext cx="4276725" cy="3270437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>
          <a:xfrm>
            <a:off x="6705600" y="2837669"/>
            <a:ext cx="0" cy="94071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330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dirty="0" smtClean="0">
                <a:latin typeface="Franklin Gothic Medium Cond" panose="020B0606030402020204" pitchFamily="34" charset="0"/>
              </a:rPr>
              <a:t> to the east of Socotra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066800"/>
            <a:ext cx="7010400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88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dirty="0" smtClean="0">
                <a:latin typeface="Franklin Gothic Medium Cond" panose="020B0606030402020204" pitchFamily="34" charset="0"/>
              </a:rPr>
              <a:t>, May 2018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066800"/>
            <a:ext cx="7010400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42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dirty="0" smtClean="0">
                <a:latin typeface="Franklin Gothic Medium Cond" panose="020B0606030402020204" pitchFamily="34" charset="0"/>
              </a:rPr>
              <a:t>, May 2018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984" y="1066800"/>
            <a:ext cx="8124031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73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Mekunu</a:t>
            </a:r>
            <a:r>
              <a:rPr lang="en-US" dirty="0" smtClean="0">
                <a:latin typeface="Franklin Gothic Medium Cond" panose="020B0606030402020204" pitchFamily="34" charset="0"/>
              </a:rPr>
              <a:t> at landfall, 2018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066800"/>
            <a:ext cx="7010400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Tej,2023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208" y="1066800"/>
            <a:ext cx="6875584" cy="5257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286000" y="3276600"/>
            <a:ext cx="1950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20-24 October 2023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30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Indian Basin Storms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807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1995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763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1996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666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326977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1997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442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2292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1999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6356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8" name="TextBox 7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335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3181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2002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137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2003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8668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8180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460842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2005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4665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2006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3653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2007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459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442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430467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2009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405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57" y="1846263"/>
            <a:ext cx="6507536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52293" y="54869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204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9010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2012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892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2013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7810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609" y="1846263"/>
            <a:ext cx="6443232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90393" y="54869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2014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61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2015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0870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2016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79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760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834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Indian Basin Storms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593" y="1846263"/>
            <a:ext cx="6509263" cy="4022725"/>
          </a:xfrm>
        </p:spPr>
      </p:pic>
      <p:sp>
        <p:nvSpPr>
          <p:cNvPr id="5" name="TextBox 4"/>
          <p:cNvSpPr txBox="1"/>
          <p:nvPr/>
        </p:nvSpPr>
        <p:spPr>
          <a:xfrm>
            <a:off x="1339593" y="5499656"/>
            <a:ext cx="65274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2019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693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Franklin Gothic Medium Cond" panose="020B0606030402020204" pitchFamily="34" charset="0"/>
              </a:rPr>
              <a:t>Scatterometry</a:t>
            </a:r>
            <a:r>
              <a:rPr lang="en-US" dirty="0" smtClean="0">
                <a:latin typeface="Franklin Gothic Medium Cond" panose="020B0606030402020204" pitchFamily="34" charset="0"/>
              </a:rPr>
              <a:t> is useful!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143000"/>
            <a:ext cx="5985803" cy="5257800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7DF725-5DD2-4AC8-9302-F060CA84D9D3}" type="slidenum">
              <a:rPr lang="en-US" smtClean="0">
                <a:latin typeface="Franklin Gothic Medium Cond" panose="020B0606030402020204" pitchFamily="34" charset="0"/>
              </a:rPr>
              <a:pPr>
                <a:defRPr/>
              </a:pPr>
              <a:t>50</a:t>
            </a:fld>
            <a:endParaRPr lang="en-US">
              <a:latin typeface="Franklin Gothic Medium Cond" panose="020B06060304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24600" y="2133600"/>
            <a:ext cx="2819400" cy="369331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MetopB</a:t>
            </a:r>
            <a:r>
              <a:rPr lang="en-US" dirty="0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 and </a:t>
            </a:r>
            <a:r>
              <a:rPr lang="en-US" dirty="0" err="1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MetopC</a:t>
            </a:r>
            <a:r>
              <a:rPr lang="en-US" dirty="0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 carry the Advanced </a:t>
            </a:r>
            <a:r>
              <a:rPr lang="en-US" dirty="0" err="1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Scatterometer</a:t>
            </a:r>
            <a:r>
              <a:rPr lang="en-US" dirty="0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 (ASCAT) that uses Microwave data to assess the sea state as it is affected by winds</a:t>
            </a:r>
          </a:p>
          <a:p>
            <a:endParaRPr lang="en-US" dirty="0">
              <a:solidFill>
                <a:schemeClr val="tx2">
                  <a:lumMod val="25000"/>
                </a:schemeClr>
              </a:solidFill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solidFill>
                  <a:schemeClr val="tx2">
                    <a:lumMod val="25000"/>
                  </a:schemeClr>
                </a:solidFill>
                <a:latin typeface="Franklin Gothic Medium Cond" panose="020B0606030402020204" pitchFamily="34" charset="0"/>
              </a:rPr>
              <a:t>This animation shows observations at 2300 UTC 5 October (weak, diffuse circulation), 1100 UTC on 6 October (closed circulation), 2300 UTC on 6 October (strong, closed circulation)</a:t>
            </a:r>
            <a:endParaRPr lang="en-US" dirty="0">
              <a:solidFill>
                <a:schemeClr val="tx2">
                  <a:lumMod val="25000"/>
                </a:schemeClr>
              </a:solidFill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73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What does moisture look like during this time?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980661"/>
            <a:ext cx="8229600" cy="3867912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>
                <a:latin typeface="Franklin Gothic Medium Cond" panose="020B0606030402020204" pitchFamily="34" charset="0"/>
              </a:rPr>
              <a:pPr>
                <a:defRPr/>
              </a:pPr>
              <a:t>51</a:t>
            </a:fld>
            <a:endParaRPr lang="en-US">
              <a:latin typeface="Franklin Gothic Medium Cond" panose="020B06060304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6652" y="5105400"/>
            <a:ext cx="8354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latin typeface="Franklin Gothic Medium Cond" panose="020B0606030402020204" pitchFamily="34" charset="0"/>
              </a:rPr>
              <a:t>MIMIC TPW from 0000 UTC on 4 October to 0000 UTC to 6 October 2023</a:t>
            </a:r>
            <a:endParaRPr lang="en-US" sz="2400" dirty="0">
              <a:latin typeface="Franklin Gothic Medium Cond" panose="020B0606030402020204" pitchFamily="34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3429000" y="2917930"/>
            <a:ext cx="1219200" cy="914400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44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Wind Shear Values?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066800"/>
            <a:ext cx="8229600" cy="41148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14018" y="5405734"/>
            <a:ext cx="7698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latin typeface="Franklin Gothic Medium Cond" panose="020B0606030402020204" pitchFamily="34" charset="0"/>
              </a:rPr>
              <a:t>This animation was taken from the CIMSS Tropical Weather website</a:t>
            </a:r>
            <a:endParaRPr lang="en-US" sz="2400" dirty="0">
              <a:latin typeface="Franklin Gothic Medium Cond" panose="020B06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09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Franklin Gothic Medium Cond" panose="020B0606030402020204" pitchFamily="34" charset="0"/>
              </a:rPr>
              <a:t>Those images are available over the Indian Ocean/Arabian Sea too!</a:t>
            </a:r>
            <a:endParaRPr lang="en-US" dirty="0">
              <a:latin typeface="Franklin Gothic Medium Cond" panose="020B06060304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latin typeface="Franklin Gothic Medium Cond" panose="020B0606030402020204" pitchFamily="34" charset="0"/>
            </a:endParaRPr>
          </a:p>
          <a:p>
            <a:r>
              <a:rPr lang="en-US" dirty="0" smtClean="0">
                <a:latin typeface="Franklin Gothic Medium Cond" panose="020B0606030402020204" pitchFamily="34" charset="0"/>
              </a:rPr>
              <a:t>You’ll see them elsewhere this week in relationship to Cyclone </a:t>
            </a:r>
            <a:r>
              <a:rPr lang="en-US" smtClean="0">
                <a:latin typeface="Franklin Gothic Medium Cond" panose="020B0606030402020204" pitchFamily="34" charset="0"/>
              </a:rPr>
              <a:t>Tej</a:t>
            </a:r>
            <a:endParaRPr lang="en-US">
              <a:latin typeface="Franklin Gothic Medium Cond" panose="020B06060304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378691F-9CED-4134-BEF2-4424A0C8B72C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5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MSS_Template_2013Log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ヒラギノ丸ゴ Pro W4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1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4.xml><?xml version="1.0" encoding="utf-8"?>
<a:theme xmlns:a="http://schemas.openxmlformats.org/drawingml/2006/main" name="2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5.xml><?xml version="1.0" encoding="utf-8"?>
<a:theme xmlns:a="http://schemas.openxmlformats.org/drawingml/2006/main" name="3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6.xml><?xml version="1.0" encoding="utf-8"?>
<a:theme xmlns:a="http://schemas.openxmlformats.org/drawingml/2006/main" name="4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7.xml><?xml version="1.0" encoding="utf-8"?>
<a:theme xmlns:a="http://schemas.openxmlformats.org/drawingml/2006/main" name="5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8.xml><?xml version="1.0" encoding="utf-8"?>
<a:theme xmlns:a="http://schemas.openxmlformats.org/drawingml/2006/main" name="6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9.xml><?xml version="1.0" encoding="utf-8"?>
<a:theme xmlns:a="http://schemas.openxmlformats.org/drawingml/2006/main" name="7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0.xml><?xml version="1.0" encoding="utf-8"?>
<a:theme xmlns:a="http://schemas.openxmlformats.org/drawingml/2006/main" name="8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1.xml><?xml version="1.0" encoding="utf-8"?>
<a:theme xmlns:a="http://schemas.openxmlformats.org/drawingml/2006/main" name="9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2.xml><?xml version="1.0" encoding="utf-8"?>
<a:theme xmlns:a="http://schemas.openxmlformats.org/drawingml/2006/main" name="10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3.xml><?xml version="1.0" encoding="utf-8"?>
<a:theme xmlns:a="http://schemas.openxmlformats.org/drawingml/2006/main" name="11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4.xml><?xml version="1.0" encoding="utf-8"?>
<a:theme xmlns:a="http://schemas.openxmlformats.org/drawingml/2006/main" name="12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5.xml><?xml version="1.0" encoding="utf-8"?>
<a:theme xmlns:a="http://schemas.openxmlformats.org/drawingml/2006/main" name="13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6.xml><?xml version="1.0" encoding="utf-8"?>
<a:theme xmlns:a="http://schemas.openxmlformats.org/drawingml/2006/main" name="14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7.xml><?xml version="1.0" encoding="utf-8"?>
<a:theme xmlns:a="http://schemas.openxmlformats.org/drawingml/2006/main" name="15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8.xml><?xml version="1.0" encoding="utf-8"?>
<a:theme xmlns:a="http://schemas.openxmlformats.org/drawingml/2006/main" name="16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9.xml><?xml version="1.0" encoding="utf-8"?>
<a:theme xmlns:a="http://schemas.openxmlformats.org/drawingml/2006/main" name="17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0.xml><?xml version="1.0" encoding="utf-8"?>
<a:theme xmlns:a="http://schemas.openxmlformats.org/drawingml/2006/main" name="18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1.xml><?xml version="1.0" encoding="utf-8"?>
<a:theme xmlns:a="http://schemas.openxmlformats.org/drawingml/2006/main" name="19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2.xml><?xml version="1.0" encoding="utf-8"?>
<a:theme xmlns:a="http://schemas.openxmlformats.org/drawingml/2006/main" name="20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3.xml><?xml version="1.0" encoding="utf-8"?>
<a:theme xmlns:a="http://schemas.openxmlformats.org/drawingml/2006/main" name="21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4.xml><?xml version="1.0" encoding="utf-8"?>
<a:theme xmlns:a="http://schemas.openxmlformats.org/drawingml/2006/main" name="22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5.xml><?xml version="1.0" encoding="utf-8"?>
<a:theme xmlns:a="http://schemas.openxmlformats.org/drawingml/2006/main" name="23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6.xml><?xml version="1.0" encoding="utf-8"?>
<a:theme xmlns:a="http://schemas.openxmlformats.org/drawingml/2006/main" name="24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7.xml><?xml version="1.0" encoding="utf-8"?>
<a:theme xmlns:a="http://schemas.openxmlformats.org/drawingml/2006/main" name="25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8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CIMSS_Template_2013Logo</Template>
  <TotalTime>50885</TotalTime>
  <Words>574</Words>
  <Application>Microsoft Office PowerPoint</Application>
  <PresentationFormat>On-screen Show (4:3)</PresentationFormat>
  <Paragraphs>159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27</vt:i4>
      </vt:variant>
      <vt:variant>
        <vt:lpstr>Slide Titles</vt:lpstr>
      </vt:variant>
      <vt:variant>
        <vt:i4>53</vt:i4>
      </vt:variant>
    </vt:vector>
  </HeadingPairs>
  <TitlesOfParts>
    <vt:vector size="92" baseType="lpstr">
      <vt:lpstr>ＭＳ Ｐゴシック</vt:lpstr>
      <vt:lpstr>ＭＳ Ｐゴシック</vt:lpstr>
      <vt:lpstr>宋体</vt:lpstr>
      <vt:lpstr>Arial</vt:lpstr>
      <vt:lpstr>Arial Narrow</vt:lpstr>
      <vt:lpstr>Calibri</vt:lpstr>
      <vt:lpstr>Calibri Light</vt:lpstr>
      <vt:lpstr>Corbel</vt:lpstr>
      <vt:lpstr>Franklin Gothic Medium Cond</vt:lpstr>
      <vt:lpstr>Symbol</vt:lpstr>
      <vt:lpstr>Wingdings</vt:lpstr>
      <vt:lpstr>Wingdings 2</vt:lpstr>
      <vt:lpstr>CIMSS_Template_2013Logo</vt:lpstr>
      <vt:lpstr>Retrospect</vt:lpstr>
      <vt:lpstr>1_Retrospect</vt:lpstr>
      <vt:lpstr>2_Retrospect</vt:lpstr>
      <vt:lpstr>3_Retrospect</vt:lpstr>
      <vt:lpstr>4_Retrospect</vt:lpstr>
      <vt:lpstr>5_Retrospect</vt:lpstr>
      <vt:lpstr>6_Retrospect</vt:lpstr>
      <vt:lpstr>7_Retrospect</vt:lpstr>
      <vt:lpstr>8_Retrospect</vt:lpstr>
      <vt:lpstr>9_Retrospect</vt:lpstr>
      <vt:lpstr>10_Retrospect</vt:lpstr>
      <vt:lpstr>11_Retrospect</vt:lpstr>
      <vt:lpstr>12_Retrospect</vt:lpstr>
      <vt:lpstr>13_Retrospect</vt:lpstr>
      <vt:lpstr>14_Retrospect</vt:lpstr>
      <vt:lpstr>15_Retrospect</vt:lpstr>
      <vt:lpstr>16_Retrospect</vt:lpstr>
      <vt:lpstr>17_Retrospect</vt:lpstr>
      <vt:lpstr>18_Retrospect</vt:lpstr>
      <vt:lpstr>19_Retrospect</vt:lpstr>
      <vt:lpstr>20_Retrospect</vt:lpstr>
      <vt:lpstr>21_Retrospect</vt:lpstr>
      <vt:lpstr>22_Retrospect</vt:lpstr>
      <vt:lpstr>23_Retrospect</vt:lpstr>
      <vt:lpstr>24_Retrospect</vt:lpstr>
      <vt:lpstr>25_Retrospect</vt:lpstr>
      <vt:lpstr>Training for Tropical Cyclones</vt:lpstr>
      <vt:lpstr>Recent Storms in the Bay of Bengal</vt:lpstr>
      <vt:lpstr>Gonu’s Path towards Iran via Oman</vt:lpstr>
      <vt:lpstr>Gonu’s Development</vt:lpstr>
      <vt:lpstr>Gonu near peak intensity</vt:lpstr>
      <vt:lpstr>Advanced Dvorak Technique plot of intensity</vt:lpstr>
      <vt:lpstr>Chapala (2015)</vt:lpstr>
      <vt:lpstr>Chapala on 29 October</vt:lpstr>
      <vt:lpstr>Chapala (2015)</vt:lpstr>
      <vt:lpstr>11 Channels + 1 RGB from Meteosat 10 03, 06, 09, 12, 15 UTC on 30 October 2015</vt:lpstr>
      <vt:lpstr>Visible Imagery from VIIRS (Suomi-NPP)</vt:lpstr>
      <vt:lpstr>IR Imagery from VIIRS (Suomi-NPP)</vt:lpstr>
      <vt:lpstr>False Color Imagery before Chapala</vt:lpstr>
      <vt:lpstr>False Color Imagery after Chapala</vt:lpstr>
      <vt:lpstr>Gonu/Chapala comparison, peak intensity</vt:lpstr>
      <vt:lpstr>Cyclone Chapala estimates from satellite</vt:lpstr>
      <vt:lpstr>Megh also occurred in Nov 2015</vt:lpstr>
      <vt:lpstr>Mekunu Path more northerly than the previous storms</vt:lpstr>
      <vt:lpstr>Mekunu to the east of Socotra</vt:lpstr>
      <vt:lpstr>Mekunu, May 2018</vt:lpstr>
      <vt:lpstr>Mekunu, May 2018</vt:lpstr>
      <vt:lpstr>Mekunu at landfall, 2018</vt:lpstr>
      <vt:lpstr>Tej,2023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Indian Basin Storms</vt:lpstr>
      <vt:lpstr>Scatterometry is useful!</vt:lpstr>
      <vt:lpstr>What does moisture look like during this time?</vt:lpstr>
      <vt:lpstr>Wind Shear Values?</vt:lpstr>
      <vt:lpstr>Those images are available over the Indian Ocean/Arabian Sea too!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Jean Phillips</dc:creator>
  <cp:lastModifiedBy>Scott Lindstrom</cp:lastModifiedBy>
  <cp:revision>134</cp:revision>
  <dcterms:created xsi:type="dcterms:W3CDTF">2013-10-04T14:38:54Z</dcterms:created>
  <dcterms:modified xsi:type="dcterms:W3CDTF">2023-11-15T22:43:19Z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103DBFD8-9E25-4224-8793-6276CE2266EE</vt:lpwstr>
  </property>
  <property fmtid="{D5CDD505-2E9C-101B-9397-08002B2CF9AE}" pid="3" name="ArticulatePath">
    <vt:lpwstr>CIMSSstarfield_darkblue.pptx-1</vt:lpwstr>
  </property>
</Properties>
</file>