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avi" ContentType="video/x-msvideo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7690" r:id="rId1"/>
  </p:sldMasterIdLst>
  <p:notesMasterIdLst>
    <p:notesMasterId r:id="rId54"/>
  </p:notesMasterIdLst>
  <p:handoutMasterIdLst>
    <p:handoutMasterId r:id="rId55"/>
  </p:handoutMasterIdLst>
  <p:sldIdLst>
    <p:sldId id="611" r:id="rId2"/>
    <p:sldId id="606" r:id="rId3"/>
    <p:sldId id="604" r:id="rId4"/>
    <p:sldId id="617" r:id="rId5"/>
    <p:sldId id="618" r:id="rId6"/>
    <p:sldId id="619" r:id="rId7"/>
    <p:sldId id="620" r:id="rId8"/>
    <p:sldId id="621" r:id="rId9"/>
    <p:sldId id="628" r:id="rId10"/>
    <p:sldId id="622" r:id="rId11"/>
    <p:sldId id="635" r:id="rId12"/>
    <p:sldId id="636" r:id="rId13"/>
    <p:sldId id="652" r:id="rId14"/>
    <p:sldId id="653" r:id="rId15"/>
    <p:sldId id="654" r:id="rId16"/>
    <p:sldId id="641" r:id="rId17"/>
    <p:sldId id="642" r:id="rId18"/>
    <p:sldId id="640" r:id="rId19"/>
    <p:sldId id="657" r:id="rId20"/>
    <p:sldId id="661" r:id="rId21"/>
    <p:sldId id="626" r:id="rId22"/>
    <p:sldId id="624" r:id="rId23"/>
    <p:sldId id="625" r:id="rId24"/>
    <p:sldId id="667" r:id="rId25"/>
    <p:sldId id="668" r:id="rId26"/>
    <p:sldId id="669" r:id="rId27"/>
    <p:sldId id="671" r:id="rId28"/>
    <p:sldId id="623" r:id="rId29"/>
    <p:sldId id="633" r:id="rId30"/>
    <p:sldId id="632" r:id="rId31"/>
    <p:sldId id="634" r:id="rId32"/>
    <p:sldId id="643" r:id="rId33"/>
    <p:sldId id="645" r:id="rId34"/>
    <p:sldId id="644" r:id="rId35"/>
    <p:sldId id="630" r:id="rId36"/>
    <p:sldId id="631" r:id="rId37"/>
    <p:sldId id="637" r:id="rId38"/>
    <p:sldId id="638" r:id="rId39"/>
    <p:sldId id="639" r:id="rId40"/>
    <p:sldId id="672" r:id="rId41"/>
    <p:sldId id="683" r:id="rId42"/>
    <p:sldId id="673" r:id="rId43"/>
    <p:sldId id="674" r:id="rId44"/>
    <p:sldId id="675" r:id="rId45"/>
    <p:sldId id="684" r:id="rId46"/>
    <p:sldId id="679" r:id="rId47"/>
    <p:sldId id="680" r:id="rId48"/>
    <p:sldId id="681" r:id="rId49"/>
    <p:sldId id="682" r:id="rId50"/>
    <p:sldId id="609" r:id="rId51"/>
    <p:sldId id="685" r:id="rId52"/>
    <p:sldId id="686" r:id="rId53"/>
  </p:sldIdLst>
  <p:sldSz cx="12192000" cy="6858000"/>
  <p:notesSz cx="9931400" cy="1436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900" b="1" kern="1200">
        <a:solidFill>
          <a:schemeClr val="bg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900" b="1" kern="1200">
        <a:solidFill>
          <a:schemeClr val="bg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900" b="1" kern="1200">
        <a:solidFill>
          <a:schemeClr val="bg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900" b="1" kern="1200">
        <a:solidFill>
          <a:schemeClr val="bg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900" b="1" kern="1200">
        <a:solidFill>
          <a:schemeClr val="bg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900" b="1" kern="1200">
        <a:solidFill>
          <a:schemeClr val="bg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900" b="1" kern="1200">
        <a:solidFill>
          <a:schemeClr val="bg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900" b="1" kern="1200">
        <a:solidFill>
          <a:schemeClr val="bg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900" b="1" kern="1200">
        <a:solidFill>
          <a:schemeClr val="bg1"/>
        </a:solidFill>
        <a:latin typeface="Tahom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164" userDrawn="1">
          <p15:clr>
            <a:srgbClr val="A4A3A4"/>
          </p15:clr>
        </p15:guide>
        <p15:guide id="2" orient="horz" pos="1410" userDrawn="1">
          <p15:clr>
            <a:srgbClr val="A4A3A4"/>
          </p15:clr>
        </p15:guide>
        <p15:guide id="3" orient="horz" pos="2715" userDrawn="1">
          <p15:clr>
            <a:srgbClr val="A4A3A4"/>
          </p15:clr>
        </p15:guide>
        <p15:guide id="4" orient="horz" pos="2389" userDrawn="1">
          <p15:clr>
            <a:srgbClr val="A4A3A4"/>
          </p15:clr>
        </p15:guide>
        <p15:guide id="5" orient="horz" pos="2064" userDrawn="1">
          <p15:clr>
            <a:srgbClr val="A4A3A4"/>
          </p15:clr>
        </p15:guide>
        <p15:guide id="6" orient="horz" pos="1735" userDrawn="1">
          <p15:clr>
            <a:srgbClr val="A4A3A4"/>
          </p15:clr>
        </p15:guide>
        <p15:guide id="7" orient="horz" pos="3369" userDrawn="1">
          <p15:clr>
            <a:srgbClr val="A4A3A4"/>
          </p15:clr>
        </p15:guide>
        <p15:guide id="8" orient="horz" pos="3698" userDrawn="1">
          <p15:clr>
            <a:srgbClr val="A4A3A4"/>
          </p15:clr>
        </p15:guide>
        <p15:guide id="9" pos="5186" userDrawn="1">
          <p15:clr>
            <a:srgbClr val="A4A3A4"/>
          </p15:clr>
        </p15:guide>
        <p15:guide id="10" pos="241" userDrawn="1">
          <p15:clr>
            <a:srgbClr val="A4A3A4"/>
          </p15:clr>
        </p15:guide>
        <p15:guide id="11" pos="1910" userDrawn="1">
          <p15:clr>
            <a:srgbClr val="A4A3A4"/>
          </p15:clr>
        </p15:guide>
        <p15:guide id="12" pos="6005" userDrawn="1">
          <p15:clr>
            <a:srgbClr val="A4A3A4"/>
          </p15:clr>
        </p15:guide>
        <p15:guide id="13" pos="6838" userDrawn="1">
          <p15:clr>
            <a:srgbClr val="A4A3A4"/>
          </p15:clr>
        </p15:guide>
        <p15:guide id="14" pos="2751" userDrawn="1">
          <p15:clr>
            <a:srgbClr val="A4A3A4"/>
          </p15:clr>
        </p15:guide>
        <p15:guide id="15" pos="107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4525">
          <p15:clr>
            <a:srgbClr val="A4A3A4"/>
          </p15:clr>
        </p15:guide>
        <p15:guide id="2" pos="3127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  <a:srgbClr val="CC0099"/>
    <a:srgbClr val="C5B9AC"/>
    <a:srgbClr val="00205B"/>
    <a:srgbClr val="D6D2C4"/>
    <a:srgbClr val="E8E8E8"/>
    <a:srgbClr val="E0E0E0"/>
    <a:srgbClr val="F1F1F1"/>
    <a:srgbClr val="00B5E2"/>
    <a:srgbClr val="FEDB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7DF18680-E054-41AD-8BC1-D1AEF772440D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0299" autoAdjust="0"/>
  </p:normalViewPr>
  <p:slideViewPr>
    <p:cSldViewPr snapToGrid="0">
      <p:cViewPr>
        <p:scale>
          <a:sx n="70" d="100"/>
          <a:sy n="70" d="100"/>
        </p:scale>
        <p:origin x="500" y="12"/>
      </p:cViewPr>
      <p:guideLst>
        <p:guide orient="horz" pos="1164"/>
        <p:guide orient="horz" pos="1410"/>
        <p:guide orient="horz" pos="2715"/>
        <p:guide orient="horz" pos="2389"/>
        <p:guide orient="horz" pos="2064"/>
        <p:guide orient="horz" pos="1735"/>
        <p:guide orient="horz" pos="3369"/>
        <p:guide orient="horz" pos="3698"/>
        <p:guide pos="5186"/>
        <p:guide pos="241"/>
        <p:guide pos="1910"/>
        <p:guide pos="6005"/>
        <p:guide pos="6838"/>
        <p:guide pos="2751"/>
        <p:guide pos="1076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-10020"/>
    </p:cViewPr>
  </p:sorterViewPr>
  <p:notesViewPr>
    <p:cSldViewPr snapToGrid="0">
      <p:cViewPr varScale="1">
        <p:scale>
          <a:sx n="57" d="100"/>
          <a:sy n="57" d="100"/>
        </p:scale>
        <p:origin x="3096" y="78"/>
      </p:cViewPr>
      <p:guideLst>
        <p:guide orient="horz" pos="4525"/>
        <p:guide pos="3127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0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defTabSz="1336954" eaLnBrk="0" hangingPunct="0">
              <a:spcBef>
                <a:spcPct val="0"/>
              </a:spcBef>
              <a:defRPr sz="1700" b="0">
                <a:solidFill>
                  <a:srgbClr val="000000"/>
                </a:solidFill>
                <a:latin typeface="Helvetica" pitchFamily="34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2697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9982200" y="0"/>
            <a:ext cx="0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algn="r" defTabSz="1336954" eaLnBrk="0" hangingPunct="0">
              <a:spcBef>
                <a:spcPct val="0"/>
              </a:spcBef>
              <a:defRPr sz="1700" b="0">
                <a:solidFill>
                  <a:srgbClr val="000000"/>
                </a:solidFill>
                <a:latin typeface="Helvetica" pitchFamily="34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2698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14090650"/>
            <a:ext cx="0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b" anchorCtr="0" compatLnSpc="1">
            <a:prstTxWarp prst="textNoShape">
              <a:avLst/>
            </a:prstTxWarp>
            <a:spAutoFit/>
          </a:bodyPr>
          <a:lstStyle>
            <a:lvl1pPr defTabSz="1336954" eaLnBrk="0" hangingPunct="0">
              <a:spcBef>
                <a:spcPct val="0"/>
              </a:spcBef>
              <a:defRPr sz="1700" b="0">
                <a:solidFill>
                  <a:srgbClr val="000000"/>
                </a:solidFill>
                <a:latin typeface="Helvetica" pitchFamily="34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2698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9707563" y="14085888"/>
            <a:ext cx="274637" cy="26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b" anchorCtr="0" compatLnSpc="1">
            <a:prstTxWarp prst="textNoShape">
              <a:avLst/>
            </a:prstTxWarp>
            <a:spAutoFit/>
          </a:bodyPr>
          <a:lstStyle>
            <a:lvl1pPr algn="r" defTabSz="1336954" eaLnBrk="0" hangingPunct="0">
              <a:spcBef>
                <a:spcPct val="0"/>
              </a:spcBef>
              <a:defRPr sz="1700" b="0">
                <a:solidFill>
                  <a:srgbClr val="000000"/>
                </a:solidFill>
                <a:latin typeface="Helvetica" pitchFamily="34" charset="0"/>
              </a:defRPr>
            </a:lvl1pPr>
          </a:lstStyle>
          <a:p>
            <a:pPr>
              <a:defRPr/>
            </a:pPr>
            <a:fld id="{E842FA72-B9ED-494F-A64D-EC1E1901C355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093611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4302125" cy="719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33601" tIns="66800" rIns="133601" bIns="66800" numCol="1" anchor="t" anchorCtr="0" compatLnSpc="1">
            <a:prstTxWarp prst="textNoShape">
              <a:avLst/>
            </a:prstTxWarp>
          </a:bodyPr>
          <a:lstStyle>
            <a:lvl1pPr defTabSz="1336954" eaLnBrk="0" hangingPunct="0">
              <a:spcBef>
                <a:spcPct val="0"/>
              </a:spcBef>
              <a:defRPr sz="1700" b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5629275" y="0"/>
            <a:ext cx="4302125" cy="719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33601" tIns="66800" rIns="133601" bIns="66800" numCol="1" anchor="t" anchorCtr="0" compatLnSpc="1">
            <a:prstTxWarp prst="textNoShape">
              <a:avLst/>
            </a:prstTxWarp>
          </a:bodyPr>
          <a:lstStyle>
            <a:lvl1pPr algn="r" defTabSz="1336954" eaLnBrk="0" hangingPunct="0">
              <a:spcBef>
                <a:spcPct val="0"/>
              </a:spcBef>
              <a:defRPr sz="1700" b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2058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77800" y="1074738"/>
            <a:ext cx="9575800" cy="5386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1322388" y="6819900"/>
            <a:ext cx="7286625" cy="646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33601" tIns="66800" rIns="133601" bIns="6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dirty="0" smtClean="0"/>
              <a:t>Click to edit Master text styles</a:t>
            </a:r>
          </a:p>
          <a:p>
            <a:pPr lvl="1"/>
            <a:r>
              <a:rPr lang="en-GB" noProof="0" dirty="0" smtClean="0"/>
              <a:t>Second level</a:t>
            </a:r>
          </a:p>
          <a:p>
            <a:pPr lvl="2"/>
            <a:r>
              <a:rPr lang="en-GB" noProof="0" dirty="0" smtClean="0"/>
              <a:t>Third level</a:t>
            </a:r>
          </a:p>
          <a:p>
            <a:pPr lvl="3"/>
            <a:r>
              <a:rPr lang="en-GB" noProof="0" dirty="0" smtClean="0"/>
              <a:t>Fourth level</a:t>
            </a:r>
          </a:p>
          <a:p>
            <a:pPr lvl="4"/>
            <a:r>
              <a:rPr lang="en-GB" noProof="0" dirty="0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13644563"/>
            <a:ext cx="4302125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33601" tIns="66800" rIns="133601" bIns="66800" numCol="1" anchor="b" anchorCtr="0" compatLnSpc="1">
            <a:prstTxWarp prst="textNoShape">
              <a:avLst/>
            </a:prstTxWarp>
          </a:bodyPr>
          <a:lstStyle>
            <a:lvl1pPr defTabSz="1336954" eaLnBrk="0" hangingPunct="0">
              <a:spcBef>
                <a:spcPct val="0"/>
              </a:spcBef>
              <a:defRPr sz="1700" b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629275" y="13644563"/>
            <a:ext cx="4302125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33601" tIns="66800" rIns="133601" bIns="66800" numCol="1" anchor="b" anchorCtr="0" compatLnSpc="1">
            <a:prstTxWarp prst="textNoShape">
              <a:avLst/>
            </a:prstTxWarp>
          </a:bodyPr>
          <a:lstStyle>
            <a:lvl1pPr algn="r" defTabSz="1336954" eaLnBrk="0" hangingPunct="0">
              <a:spcBef>
                <a:spcPct val="0"/>
              </a:spcBef>
              <a:defRPr sz="1700" b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fld id="{7FE02029-9BE2-4139-82E8-7E205433FD51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8041907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9.png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- Storm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0398" y="1191201"/>
            <a:ext cx="9421602" cy="5338907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>
            <a:off x="36945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/>
        </p:blipFill>
        <p:spPr>
          <a:xfrm>
            <a:off x="-1" y="-8718"/>
            <a:ext cx="12192001" cy="6594765"/>
          </a:xfrm>
          <a:prstGeom prst="rect">
            <a:avLst/>
          </a:prstGeom>
        </p:spPr>
      </p:pic>
      <p:sp>
        <p:nvSpPr>
          <p:cNvPr id="264" name="Rectangle 263"/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267" name="Picture 266"/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88"/>
          <a:stretch/>
        </p:blipFill>
        <p:spPr>
          <a:xfrm>
            <a:off x="371032" y="114424"/>
            <a:ext cx="1703214" cy="43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41152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- Oceans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91199"/>
            <a:ext cx="9436548" cy="5347376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 flipH="1">
            <a:off x="8871770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/>
        </p:blipFill>
        <p:spPr>
          <a:xfrm flipH="1">
            <a:off x="0" y="0"/>
            <a:ext cx="12192000" cy="6594765"/>
          </a:xfrm>
          <a:prstGeom prst="rect">
            <a:avLst/>
          </a:prstGeom>
        </p:spPr>
      </p:pic>
      <p:sp>
        <p:nvSpPr>
          <p:cNvPr id="264" name="Rectangle 263"/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267" name="Picture 266"/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88"/>
          <a:stretch/>
        </p:blipFill>
        <p:spPr>
          <a:xfrm>
            <a:off x="371032" y="114424"/>
            <a:ext cx="1703214" cy="43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79598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- Atmospher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8058" y="1199921"/>
            <a:ext cx="9406214" cy="5330187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>
            <a:off x="36945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/>
        </p:blipFill>
        <p:spPr>
          <a:xfrm>
            <a:off x="-1" y="-1"/>
            <a:ext cx="12192001" cy="6594765"/>
          </a:xfrm>
          <a:prstGeom prst="rect">
            <a:avLst/>
          </a:prstGeom>
        </p:spPr>
      </p:pic>
      <p:sp>
        <p:nvSpPr>
          <p:cNvPr id="264" name="Rectangle 263"/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267" name="Picture 266"/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88"/>
          <a:stretch/>
        </p:blipFill>
        <p:spPr>
          <a:xfrm>
            <a:off x="371032" y="114424"/>
            <a:ext cx="1703214" cy="43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6993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- Oceans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99921"/>
            <a:ext cx="9421156" cy="5338654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 flipH="1">
            <a:off x="8871770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/>
        </p:blipFill>
        <p:spPr>
          <a:xfrm flipH="1">
            <a:off x="0" y="0"/>
            <a:ext cx="12192000" cy="6594765"/>
          </a:xfrm>
          <a:prstGeom prst="rect">
            <a:avLst/>
          </a:prstGeom>
        </p:spPr>
      </p:pic>
      <p:sp>
        <p:nvSpPr>
          <p:cNvPr id="264" name="Rectangle 263"/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267" name="Picture 266"/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88"/>
          <a:stretch/>
        </p:blipFill>
        <p:spPr>
          <a:xfrm>
            <a:off x="371032" y="114424"/>
            <a:ext cx="1703214" cy="43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65988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auto">
          <a:xfrm>
            <a:off x="0" y="1139429"/>
            <a:ext cx="8183418" cy="5447472"/>
          </a:xfrm>
          <a:prstGeom prst="rect">
            <a:avLst/>
          </a:pr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94" b="3165"/>
          <a:stretch/>
        </p:blipFill>
        <p:spPr>
          <a:xfrm>
            <a:off x="0" y="877455"/>
            <a:ext cx="12192000" cy="5763490"/>
          </a:xfrm>
          <a:prstGeom prst="rect">
            <a:avLst/>
          </a:prstGeom>
        </p:spPr>
      </p:pic>
      <p:sp>
        <p:nvSpPr>
          <p:cNvPr id="8" name="Rectangle 7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254467" cy="640079"/>
          </a:xfrm>
        </p:spPr>
        <p:txBody>
          <a:bodyPr/>
          <a:lstStyle>
            <a:lvl1pPr marL="221544">
              <a:defRPr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308436" y="1237673"/>
            <a:ext cx="5463956" cy="516443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091"/>
          <a:stretch/>
        </p:blipFill>
        <p:spPr>
          <a:xfrm>
            <a:off x="207400" y="83805"/>
            <a:ext cx="485747" cy="48263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778" y="3061592"/>
            <a:ext cx="1245440" cy="1243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1013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147782" y="-8719"/>
            <a:ext cx="11896436" cy="647425"/>
          </a:xfrm>
          <a:prstGeom prst="rect">
            <a:avLst/>
          </a:prstGeom>
          <a:solidFill>
            <a:srgbClr val="00205B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8" name="Rectangle 7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399520" cy="640079"/>
          </a:xfrm>
        </p:spPr>
        <p:txBody>
          <a:bodyPr/>
          <a:lstStyle>
            <a:lvl1pPr marL="221544">
              <a:defRPr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145053" y="1139429"/>
            <a:ext cx="11627339" cy="52626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091"/>
          <a:stretch/>
        </p:blipFill>
        <p:spPr>
          <a:xfrm>
            <a:off x="207400" y="83805"/>
            <a:ext cx="485747" cy="482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12551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145053" y="-8719"/>
            <a:ext cx="11901894" cy="647425"/>
          </a:xfrm>
          <a:prstGeom prst="rect">
            <a:avLst/>
          </a:prstGeom>
          <a:solidFill>
            <a:srgbClr val="D6D2C4">
              <a:alpha val="4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8" name="Rectangle 7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254467" cy="640079"/>
          </a:xfrm>
        </p:spPr>
        <p:txBody>
          <a:bodyPr/>
          <a:lstStyle>
            <a:lvl1pPr marL="221544">
              <a:defRPr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145053" y="1139429"/>
            <a:ext cx="11627339" cy="52626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091"/>
          <a:stretch/>
        </p:blipFill>
        <p:spPr>
          <a:xfrm>
            <a:off x="207400" y="83805"/>
            <a:ext cx="485747" cy="482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94928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 bwMode="auto">
          <a:xfrm>
            <a:off x="145053" y="-8719"/>
            <a:ext cx="11901894" cy="647425"/>
          </a:xfrm>
          <a:prstGeom prst="rect">
            <a:avLst/>
          </a:prstGeom>
          <a:solidFill>
            <a:srgbClr val="D6D2C4">
              <a:alpha val="4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13" t="28964" r="31087" b="35710"/>
          <a:stretch/>
        </p:blipFill>
        <p:spPr>
          <a:xfrm>
            <a:off x="-42530" y="-42530"/>
            <a:ext cx="12227442" cy="691116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399520" cy="640079"/>
          </a:xfrm>
        </p:spPr>
        <p:txBody>
          <a:bodyPr/>
          <a:lstStyle>
            <a:lvl1pPr marL="221544">
              <a:defRPr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145053" y="1139429"/>
            <a:ext cx="11627339" cy="52626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5" name="Rectangle 4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091"/>
          <a:stretch/>
        </p:blipFill>
        <p:spPr>
          <a:xfrm>
            <a:off x="207400" y="83805"/>
            <a:ext cx="485747" cy="482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1841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 bwMode="auto">
          <a:xfrm>
            <a:off x="314311" y="-1679944"/>
            <a:ext cx="11288822" cy="11288822"/>
          </a:xfrm>
          <a:prstGeom prst="rect">
            <a:avLst/>
          </a:prstGeom>
          <a:blipFill dpi="0" rotWithShape="1">
            <a:blip r:embed="rId2">
              <a:alphaModFix amt="30000"/>
            </a:blip>
            <a:srcRect/>
            <a:stretch>
              <a:fillRect/>
            </a:stretch>
          </a:blip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8" name="Rectangle 7"/>
          <p:cNvSpPr/>
          <p:nvPr userDrawn="1"/>
        </p:nvSpPr>
        <p:spPr bwMode="auto">
          <a:xfrm>
            <a:off x="145053" y="-8719"/>
            <a:ext cx="11901894" cy="64742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399520" cy="640079"/>
          </a:xfrm>
        </p:spPr>
        <p:txBody>
          <a:bodyPr/>
          <a:lstStyle>
            <a:lvl1pPr marL="221544">
              <a:defRPr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145053" y="1139429"/>
            <a:ext cx="11627339" cy="52626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5" name="Rectangle 4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091"/>
          <a:stretch/>
        </p:blipFill>
        <p:spPr>
          <a:xfrm>
            <a:off x="207400" y="83805"/>
            <a:ext cx="485747" cy="482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1606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&amp;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auto">
          <a:xfrm>
            <a:off x="0" y="1139429"/>
            <a:ext cx="8183418" cy="5447472"/>
          </a:xfrm>
          <a:prstGeom prst="rect">
            <a:avLst/>
          </a:pr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25" b="3434"/>
          <a:stretch/>
        </p:blipFill>
        <p:spPr>
          <a:xfrm>
            <a:off x="0" y="858982"/>
            <a:ext cx="12192000" cy="5763491"/>
          </a:xfrm>
          <a:prstGeom prst="rect">
            <a:avLst/>
          </a:prstGeom>
        </p:spPr>
      </p:pic>
      <p:sp>
        <p:nvSpPr>
          <p:cNvPr id="8" name="Rectangle 7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308436" y="1237673"/>
            <a:ext cx="5463956" cy="5164431"/>
          </a:xfrm>
        </p:spPr>
        <p:txBody>
          <a:bodyPr anchor="ctr"/>
          <a:lstStyle>
            <a:lvl1pPr marL="0" indent="0">
              <a:buNone/>
              <a:defRPr sz="3200"/>
            </a:lvl1pPr>
            <a:lvl2pPr marL="562722" indent="0">
              <a:buNone/>
              <a:defRPr sz="2800"/>
            </a:lvl2pPr>
            <a:lvl3pPr marL="1125443" indent="0">
              <a:buNone/>
              <a:defRPr sz="2400"/>
            </a:lvl3pPr>
            <a:lvl4pPr marL="1688165" indent="0">
              <a:buNone/>
              <a:defRPr sz="2000"/>
            </a:lvl4pPr>
            <a:lvl5pPr marL="2250887" indent="0">
              <a:buNone/>
              <a:defRPr sz="18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091"/>
          <a:stretch/>
        </p:blipFill>
        <p:spPr>
          <a:xfrm>
            <a:off x="207400" y="83805"/>
            <a:ext cx="485747" cy="48263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147" y="2427580"/>
            <a:ext cx="2640047" cy="2635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2093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92479" y="4"/>
            <a:ext cx="11399521" cy="600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36000" rIns="36000" bIns="36000" numCol="1" anchor="ctr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GB" dirty="0" smtClean="0"/>
          </a:p>
        </p:txBody>
      </p:sp>
      <p:sp>
        <p:nvSpPr>
          <p:cNvPr id="29700" name="Rectangle 58"/>
          <p:cNvSpPr>
            <a:spLocks noGrp="1" noChangeArrowheads="1"/>
          </p:cNvSpPr>
          <p:nvPr>
            <p:ph type="body" idx="1"/>
          </p:nvPr>
        </p:nvSpPr>
        <p:spPr bwMode="auto">
          <a:xfrm>
            <a:off x="145054" y="1139429"/>
            <a:ext cx="11627339" cy="526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cxnSp>
        <p:nvCxnSpPr>
          <p:cNvPr id="9" name="Straight Connector 8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6" name="TextBox 15"/>
          <p:cNvSpPr txBox="1"/>
          <p:nvPr userDrawn="1"/>
        </p:nvSpPr>
        <p:spPr>
          <a:xfrm>
            <a:off x="10901866" y="641568"/>
            <a:ext cx="122661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1000" b="0" baseline="0" dirty="0" smtClean="0">
                <a:solidFill>
                  <a:schemeClr val="bg1"/>
                </a:solidFill>
                <a:latin typeface="+mj-lt"/>
                <a:ea typeface="Roboto" panose="02000000000000000000" pitchFamily="2" charset="0"/>
              </a:rPr>
              <a:t>www.eumetsat.int</a:t>
            </a:r>
          </a:p>
        </p:txBody>
      </p:sp>
      <p:sp>
        <p:nvSpPr>
          <p:cNvPr id="12" name="Rectangle 61" title="[DM_E_CONFID]"/>
          <p:cNvSpPr>
            <a:spLocks noChangeArrowheads="1"/>
          </p:cNvSpPr>
          <p:nvPr userDrawn="1"/>
        </p:nvSpPr>
        <p:spPr bwMode="auto">
          <a:xfrm>
            <a:off x="4576120" y="6649210"/>
            <a:ext cx="3113648" cy="15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ctr" eaLnBrk="0" hangingPunct="0">
              <a:defRPr/>
            </a:pPr>
            <a:endParaRPr lang="de-DE" sz="1000" b="0" baseline="0" dirty="0">
              <a:solidFill>
                <a:srgbClr val="00B5E2"/>
              </a:solidFill>
              <a:latin typeface="Roboto" panose="02000000000000000000" pitchFamily="2" charset="0"/>
              <a:ea typeface="Roboto" panose="02000000000000000000" pitchFamily="2" charset="0"/>
              <a:cs typeface="Arial" pitchFamily="34" charset="0"/>
            </a:endParaRPr>
          </a:p>
        </p:txBody>
      </p:sp>
      <p:sp>
        <p:nvSpPr>
          <p:cNvPr id="13" name="Rectangle 61" title="[DM_E_DOC_NO], v[DM_E_VER_NO], [DM_E_ISS_DATE]"/>
          <p:cNvSpPr>
            <a:spLocks noChangeArrowheads="1"/>
          </p:cNvSpPr>
          <p:nvPr userDrawn="1"/>
        </p:nvSpPr>
        <p:spPr bwMode="auto">
          <a:xfrm>
            <a:off x="161047" y="6648056"/>
            <a:ext cx="4628617" cy="15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eaLnBrk="0" hangingPunct="0">
              <a:defRPr/>
            </a:pPr>
            <a:r>
              <a:rPr lang="en-US" sz="1000" b="0" baseline="0" smtClean="0">
                <a:solidFill>
                  <a:schemeClr val="accent5"/>
                </a:solidFill>
                <a:latin typeface="+mn-lt"/>
                <a:ea typeface="Roboto" panose="02000000000000000000" pitchFamily="2" charset="0"/>
                <a:cs typeface="Arial" pitchFamily="34" charset="0"/>
              </a:rPr>
              <a:t>EUM/IM/TEM/21/1250538, v1B, 28 March 2022</a:t>
            </a:r>
            <a:endParaRPr lang="de-DE" sz="1000" b="0" baseline="0" dirty="0">
              <a:solidFill>
                <a:schemeClr val="accent5"/>
              </a:solidFill>
              <a:latin typeface="+mn-lt"/>
              <a:ea typeface="Roboto" panose="02000000000000000000" pitchFamily="2" charset="0"/>
              <a:cs typeface="Arial" pitchFamily="34" charset="0"/>
            </a:endParaRPr>
          </a:p>
        </p:txBody>
      </p:sp>
      <p:sp>
        <p:nvSpPr>
          <p:cNvPr id="2" name="Rectangle 1"/>
          <p:cNvSpPr/>
          <p:nvPr userDrawn="1"/>
        </p:nvSpPr>
        <p:spPr>
          <a:xfrm>
            <a:off x="11519350" y="6593586"/>
            <a:ext cx="609135" cy="2628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fld id="{FF9CC606-8418-49EA-9DB7-3FFD72983DD3}" type="slidenum">
              <a:rPr lang="de-DE" sz="1050" b="0" smtClean="0">
                <a:solidFill>
                  <a:schemeClr val="accent5"/>
                </a:solidFill>
                <a:latin typeface="+mn-lt"/>
                <a:ea typeface="Roboto" panose="02000000000000000000" pitchFamily="2" charset="0"/>
                <a:cs typeface="Arial" pitchFamily="34" charset="0"/>
              </a:rPr>
              <a:pPr algn="r"/>
              <a:t>‹#›</a:t>
            </a:fld>
            <a:endParaRPr lang="en-GB" sz="1050" dirty="0">
              <a:solidFill>
                <a:schemeClr val="accent5"/>
              </a:solidFill>
              <a:latin typeface="+mn-lt"/>
              <a:ea typeface="Roboto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7881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7693" r:id="rId1"/>
    <p:sldLayoutId id="2147487692" r:id="rId2"/>
    <p:sldLayoutId id="2147487691" r:id="rId3"/>
    <p:sldLayoutId id="2147487700" r:id="rId4"/>
    <p:sldLayoutId id="2147487694" r:id="rId5"/>
    <p:sldLayoutId id="2147487695" r:id="rId6"/>
    <p:sldLayoutId id="2147487696" r:id="rId7"/>
    <p:sldLayoutId id="2147487697" r:id="rId8"/>
    <p:sldLayoutId id="2147487698" r:id="rId9"/>
    <p:sldLayoutId id="2147487699" r:id="rId10"/>
  </p:sldLayoutIdLst>
  <p:transition/>
  <p:timing>
    <p:tnLst>
      <p:par>
        <p:cTn id="1" dur="indefinite" restart="never" nodeType="tmRoot"/>
      </p:par>
    </p:tnLst>
  </p:timing>
  <p:txStyles>
    <p:titleStyle>
      <a:lvl1pPr marL="220791" algn="l" rtl="0" eaLnBrk="1" fontAlgn="base" hangingPunct="1">
        <a:spcBef>
          <a:spcPct val="0"/>
        </a:spcBef>
        <a:spcAft>
          <a:spcPct val="0"/>
        </a:spcAft>
        <a:defRPr sz="3200" b="0" spc="-100" baseline="0">
          <a:solidFill>
            <a:schemeClr val="bg1"/>
          </a:solidFill>
          <a:latin typeface="Bahnschrift SemiLight" panose="020B0502040204020203" pitchFamily="34" charset="0"/>
          <a:ea typeface="+mj-ea"/>
          <a:cs typeface="Arial" pitchFamily="34" charset="0"/>
        </a:defRPr>
      </a:lvl1pPr>
      <a:lvl2pPr marL="220791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Arial" pitchFamily="34" charset="0"/>
          <a:cs typeface="Arial" pitchFamily="34" charset="0"/>
        </a:defRPr>
      </a:lvl2pPr>
      <a:lvl3pPr marL="220791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Arial" pitchFamily="34" charset="0"/>
          <a:cs typeface="Arial" pitchFamily="34" charset="0"/>
        </a:defRPr>
      </a:lvl3pPr>
      <a:lvl4pPr marL="220791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Arial" pitchFamily="34" charset="0"/>
          <a:cs typeface="Arial" pitchFamily="34" charset="0"/>
        </a:defRPr>
      </a:lvl4pPr>
      <a:lvl5pPr marL="220791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Arial" pitchFamily="34" charset="0"/>
          <a:cs typeface="Arial" pitchFamily="34" charset="0"/>
        </a:defRPr>
      </a:lvl5pPr>
      <a:lvl6pPr marL="562722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Century Gothic" pitchFamily="34" charset="0"/>
        </a:defRPr>
      </a:lvl6pPr>
      <a:lvl7pPr marL="1125444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Century Gothic" pitchFamily="34" charset="0"/>
        </a:defRPr>
      </a:lvl7pPr>
      <a:lvl8pPr marL="1688165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Century Gothic" pitchFamily="34" charset="0"/>
        </a:defRPr>
      </a:lvl8pPr>
      <a:lvl9pPr marL="2250887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Century Gothic" pitchFamily="34" charset="0"/>
        </a:defRPr>
      </a:lvl9pPr>
    </p:titleStyle>
    <p:bodyStyle>
      <a:lvl1pPr marL="328254" indent="-328254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4431" spc="-100" baseline="0">
          <a:solidFill>
            <a:schemeClr val="tx2"/>
          </a:solidFill>
          <a:latin typeface="+mn-lt"/>
          <a:ea typeface="Roboto" panose="02000000000000000000" pitchFamily="2" charset="0"/>
          <a:cs typeface="Arial" pitchFamily="34" charset="0"/>
        </a:defRPr>
      </a:lvl1pPr>
      <a:lvl2pPr marL="914423" indent="-351701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939" spc="-100" baseline="0">
          <a:solidFill>
            <a:schemeClr val="tx2"/>
          </a:solidFill>
          <a:latin typeface="+mn-lt"/>
          <a:ea typeface="Roboto" panose="02000000000000000000" pitchFamily="2" charset="0"/>
          <a:cs typeface="Arial" pitchFamily="34" charset="0"/>
        </a:defRPr>
      </a:lvl2pPr>
      <a:lvl3pPr marL="1406804" indent="-281361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446" spc="-100" baseline="0">
          <a:solidFill>
            <a:schemeClr val="tx2"/>
          </a:solidFill>
          <a:latin typeface="+mn-lt"/>
          <a:ea typeface="Roboto" panose="02000000000000000000" pitchFamily="2" charset="0"/>
          <a:cs typeface="Arial" pitchFamily="34" charset="0"/>
        </a:defRPr>
      </a:lvl3pPr>
      <a:lvl4pPr marL="1969526" indent="-281361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954" spc="-100" baseline="0">
          <a:solidFill>
            <a:schemeClr val="tx2"/>
          </a:solidFill>
          <a:latin typeface="+mn-lt"/>
          <a:ea typeface="Roboto" panose="02000000000000000000" pitchFamily="2" charset="0"/>
          <a:cs typeface="Arial" pitchFamily="34" charset="0"/>
        </a:defRPr>
      </a:lvl4pPr>
      <a:lvl5pPr marL="2532248" indent="-281361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62" spc="-100" baseline="0">
          <a:solidFill>
            <a:schemeClr val="tx2"/>
          </a:solidFill>
          <a:latin typeface="+mn-lt"/>
          <a:ea typeface="Roboto" panose="02000000000000000000" pitchFamily="2" charset="0"/>
          <a:cs typeface="Arial" pitchFamily="34" charset="0"/>
        </a:defRPr>
      </a:lvl5pPr>
      <a:lvl6pPr marL="3094970" indent="-281361" algn="l" rtl="0" eaLnBrk="1" fontAlgn="base" hangingPunct="1">
        <a:spcBef>
          <a:spcPct val="20000"/>
        </a:spcBef>
        <a:spcAft>
          <a:spcPct val="0"/>
        </a:spcAft>
        <a:defRPr sz="2954">
          <a:solidFill>
            <a:schemeClr val="tx2"/>
          </a:solidFill>
          <a:latin typeface="+mn-lt"/>
        </a:defRPr>
      </a:lvl6pPr>
      <a:lvl7pPr marL="3657691" indent="-281361" algn="l" rtl="0" eaLnBrk="1" fontAlgn="base" hangingPunct="1">
        <a:spcBef>
          <a:spcPct val="20000"/>
        </a:spcBef>
        <a:spcAft>
          <a:spcPct val="0"/>
        </a:spcAft>
        <a:defRPr sz="2954">
          <a:solidFill>
            <a:schemeClr val="tx2"/>
          </a:solidFill>
          <a:latin typeface="+mn-lt"/>
        </a:defRPr>
      </a:lvl7pPr>
      <a:lvl8pPr marL="4220413" indent="-281361" algn="l" rtl="0" eaLnBrk="1" fontAlgn="base" hangingPunct="1">
        <a:spcBef>
          <a:spcPct val="20000"/>
        </a:spcBef>
        <a:spcAft>
          <a:spcPct val="0"/>
        </a:spcAft>
        <a:defRPr sz="2954">
          <a:solidFill>
            <a:schemeClr val="tx2"/>
          </a:solidFill>
          <a:latin typeface="+mn-lt"/>
        </a:defRPr>
      </a:lvl8pPr>
      <a:lvl9pPr marL="4783135" indent="-281361" algn="l" rtl="0" eaLnBrk="1" fontAlgn="base" hangingPunct="1">
        <a:spcBef>
          <a:spcPct val="20000"/>
        </a:spcBef>
        <a:spcAft>
          <a:spcPct val="0"/>
        </a:spcAft>
        <a:defRPr sz="2954">
          <a:solidFill>
            <a:schemeClr val="tx2"/>
          </a:solidFill>
          <a:latin typeface="+mn-lt"/>
        </a:defRPr>
      </a:lvl9pPr>
    </p:bodyStyle>
    <p:otherStyle>
      <a:defPPr>
        <a:defRPr lang="en-US"/>
      </a:defPPr>
      <a:lvl1pPr marL="0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1pPr>
      <a:lvl2pPr marL="562722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2pPr>
      <a:lvl3pPr marL="1125444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3pPr>
      <a:lvl4pPr marL="1688165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4pPr>
      <a:lvl5pPr marL="2250887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5pPr>
      <a:lvl6pPr marL="2813609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6pPr>
      <a:lvl7pPr marL="3376331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7pPr>
      <a:lvl8pPr marL="3939052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8pPr>
      <a:lvl9pPr marL="4501774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7.png"/><Relationship Id="rId7" Type="http://schemas.openxmlformats.org/officeDocument/2006/relationships/image" Target="../media/image21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5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4.avi"/><Relationship Id="rId1" Type="http://schemas.microsoft.com/office/2007/relationships/media" Target="../media/media4.avi"/><Relationship Id="rId4" Type="http://schemas.openxmlformats.org/officeDocument/2006/relationships/image" Target="../media/image41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2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25.png"/><Relationship Id="rId5" Type="http://schemas.openxmlformats.org/officeDocument/2006/relationships/image" Target="../media/image57.png"/><Relationship Id="rId4" Type="http://schemas.openxmlformats.org/officeDocument/2006/relationships/image" Target="../media/image60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64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71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75.png"/></Relationships>
</file>

<file path=ppt/slides/_rels/slide47.xml.rels><?xml version="1.0" encoding="UTF-8" standalone="yes"?>
<Relationships xmlns="http://schemas.openxmlformats.org/package/2006/relationships"><Relationship Id="rId3" Type="http://schemas.microsoft.com/office/2007/relationships/media" Target="../media/media11.mp4"/><Relationship Id="rId7" Type="http://schemas.openxmlformats.org/officeDocument/2006/relationships/image" Target="../media/image76.png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../media/image75.png"/><Relationship Id="rId5" Type="http://schemas.openxmlformats.org/officeDocument/2006/relationships/slideLayout" Target="../slideLayouts/slideLayout6.xml"/><Relationship Id="rId4" Type="http://schemas.openxmlformats.org/officeDocument/2006/relationships/video" Target="../media/media11.mp4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4" Type="http://schemas.openxmlformats.org/officeDocument/2006/relationships/image" Target="../media/image78.png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4" Type="http://schemas.openxmlformats.org/officeDocument/2006/relationships/image" Target="../media/image79.png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 title="[DM_DOCNAME]"/>
          <p:cNvSpPr txBox="1"/>
          <p:nvPr/>
        </p:nvSpPr>
        <p:spPr>
          <a:xfrm>
            <a:off x="0" y="1884153"/>
            <a:ext cx="5310909" cy="2364063"/>
          </a:xfrm>
          <a:prstGeom prst="rect">
            <a:avLst/>
          </a:prstGeom>
          <a:solidFill>
            <a:schemeClr val="bg1"/>
          </a:solidFill>
        </p:spPr>
        <p:txBody>
          <a:bodyPr wrap="square" lIns="288000" tIns="180000" rIns="288000" bIns="180000" rtlCol="0" anchor="t" anchorCtr="0">
            <a:spAutoFit/>
          </a:bodyPr>
          <a:lstStyle/>
          <a:p>
            <a:pPr>
              <a:defRPr/>
            </a:pPr>
            <a:r>
              <a:rPr lang="en-GB" sz="3200" b="0" spc="-100" dirty="0" smtClean="0">
                <a:solidFill>
                  <a:schemeClr val="tx1"/>
                </a:solidFill>
                <a:latin typeface="Bahnschrift SemiLight" panose="020B0502040204020203" pitchFamily="34" charset="0"/>
                <a:cs typeface="Calibri" panose="020F0502020204030204" pitchFamily="34" charset="0"/>
              </a:rPr>
              <a:t>Dust, smoke, aerosols.</a:t>
            </a:r>
            <a:endParaRPr lang="en-GB" sz="3200" b="0" spc="-100" dirty="0">
              <a:solidFill>
                <a:schemeClr val="tx1"/>
              </a:solidFill>
              <a:latin typeface="Bahnschrift SemiLight" panose="020B0502040204020203" pitchFamily="34" charset="0"/>
              <a:cs typeface="Calibri" panose="020F0502020204030204" pitchFamily="34" charset="0"/>
            </a:endParaRPr>
          </a:p>
          <a:p>
            <a:pPr>
              <a:defRPr/>
            </a:pPr>
            <a:endParaRPr lang="en-GB" sz="1800" b="0" kern="0" dirty="0">
              <a:solidFill>
                <a:schemeClr val="tx1"/>
              </a:solidFill>
              <a:latin typeface="Roboto Medium" panose="02000000000000000000" pitchFamily="2" charset="0"/>
              <a:ea typeface="Roboto Medium" panose="02000000000000000000" pitchFamily="2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1800" b="0" dirty="0">
                <a:solidFill>
                  <a:schemeClr val="tx1"/>
                </a:solidFill>
                <a:latin typeface="Bahnschrift SemiBold" panose="020B0502040204020203" pitchFamily="34" charset="0"/>
                <a:ea typeface="Roboto Medium" panose="02000000000000000000" pitchFamily="2" charset="0"/>
                <a:cs typeface="Calibri" panose="020F0502020204030204" pitchFamily="34" charset="0"/>
              </a:rPr>
              <a:t>Ivan Smiljanic</a:t>
            </a:r>
          </a:p>
          <a:p>
            <a:pPr>
              <a:defRPr/>
            </a:pPr>
            <a:r>
              <a:rPr lang="en-GB" sz="1800" b="0" i="1" dirty="0">
                <a:solidFill>
                  <a:schemeClr val="tx1"/>
                </a:solidFill>
                <a:latin typeface="Bahnschrift Light" panose="020B0502040204020203" pitchFamily="34" charset="0"/>
                <a:ea typeface="Roboto" panose="02000000000000000000" pitchFamily="2" charset="0"/>
                <a:cs typeface="Calibri" panose="020F0502020204030204" pitchFamily="34" charset="0"/>
              </a:rPr>
              <a:t>EUMETSAT training team</a:t>
            </a:r>
          </a:p>
          <a:p>
            <a:pPr>
              <a:defRPr/>
            </a:pPr>
            <a:endParaRPr lang="en-GB" sz="1600" b="0" i="1" kern="0" dirty="0">
              <a:solidFill>
                <a:schemeClr val="tx1"/>
              </a:solidFill>
              <a:latin typeface="Roboto" panose="02000000000000000000" pitchFamily="2" charset="0"/>
              <a:ea typeface="Roboto" panose="02000000000000000000" pitchFamily="2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1400" b="0" i="1" dirty="0" smtClean="0">
                <a:solidFill>
                  <a:schemeClr val="tx1"/>
                </a:solidFill>
                <a:latin typeface="Bahnschrift Light" panose="020B0502040204020203" pitchFamily="34" charset="0"/>
                <a:ea typeface="Roboto Light" panose="02000000000000000000" pitchFamily="2" charset="0"/>
                <a:cs typeface="Calibri Light" panose="020F0302020204030204" pitchFamily="34" charset="0"/>
              </a:rPr>
              <a:t>SAC </a:t>
            </a:r>
            <a:r>
              <a:rPr lang="en-GB" sz="1400" b="0" i="1" dirty="0" err="1" smtClean="0">
                <a:solidFill>
                  <a:schemeClr val="tx1"/>
                </a:solidFill>
                <a:latin typeface="Bahnschrift Light" panose="020B0502040204020203" pitchFamily="34" charset="0"/>
                <a:ea typeface="Roboto Light" panose="02000000000000000000" pitchFamily="2" charset="0"/>
                <a:cs typeface="Calibri Light" panose="020F0302020204030204" pitchFamily="34" charset="0"/>
              </a:rPr>
              <a:t>Tainers</a:t>
            </a:r>
            <a:r>
              <a:rPr lang="en-GB" sz="1400" b="0" i="1" dirty="0">
                <a:solidFill>
                  <a:schemeClr val="tx1"/>
                </a:solidFill>
                <a:latin typeface="Bahnschrift Light" panose="020B0502040204020203" pitchFamily="34" charset="0"/>
                <a:ea typeface="Roboto Light" panose="02000000000000000000" pitchFamily="2" charset="0"/>
                <a:cs typeface="Calibri Light" panose="020F0302020204030204" pitchFamily="34" charset="0"/>
              </a:rPr>
              <a:t> </a:t>
            </a:r>
            <a:r>
              <a:rPr lang="en-GB" sz="1400" b="0" i="1" dirty="0" smtClean="0">
                <a:solidFill>
                  <a:schemeClr val="tx1"/>
                </a:solidFill>
                <a:latin typeface="Bahnschrift Light" panose="020B0502040204020203" pitchFamily="34" charset="0"/>
                <a:ea typeface="Roboto Light" panose="02000000000000000000" pitchFamily="2" charset="0"/>
                <a:cs typeface="Calibri Light" panose="020F0302020204030204" pitchFamily="34" charset="0"/>
              </a:rPr>
              <a:t>2023</a:t>
            </a:r>
            <a:r>
              <a:rPr lang="en-GB" sz="1400" b="0" i="1" dirty="0" smtClean="0">
                <a:solidFill>
                  <a:schemeClr val="tx1"/>
                </a:solidFill>
                <a:latin typeface="Bahnschrift Light" panose="020B0502040204020203" pitchFamily="34" charset="0"/>
                <a:ea typeface="Roboto Light" panose="02000000000000000000" pitchFamily="2" charset="0"/>
                <a:cs typeface="Calibri Light" panose="020F0302020204030204" pitchFamily="34" charset="0"/>
              </a:rPr>
              <a:t>, Salalah, Oman</a:t>
            </a:r>
            <a:endParaRPr lang="en-GB" sz="1400" b="0" i="1" dirty="0">
              <a:solidFill>
                <a:schemeClr val="tx1"/>
              </a:solidFill>
              <a:latin typeface="Bahnschrift Light" panose="020B0502040204020203" pitchFamily="34" charset="0"/>
              <a:ea typeface="Roboto Light" panose="02000000000000000000" pitchFamily="2" charset="0"/>
              <a:cs typeface="Calibri Light" panose="020F0302020204030204" pitchFamily="34" charset="0"/>
            </a:endParaRPr>
          </a:p>
          <a:p>
            <a:pPr>
              <a:defRPr/>
            </a:pPr>
            <a:endParaRPr lang="en-GB" sz="1400" b="0" i="1" dirty="0">
              <a:solidFill>
                <a:schemeClr val="tx1"/>
              </a:solidFill>
              <a:latin typeface="Bahnschrift Light" panose="020B0502040204020203" pitchFamily="34" charset="0"/>
              <a:ea typeface="Roboto Light" panose="02000000000000000000" pitchFamily="2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0249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Agenda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6419713" y="3324168"/>
            <a:ext cx="3616960" cy="79063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 smtClean="0"/>
              <a:t>What are aerosols?</a:t>
            </a:r>
          </a:p>
          <a:p>
            <a:pPr marL="0" indent="0">
              <a:buNone/>
            </a:pPr>
            <a:endParaRPr lang="en-GB" sz="2000" dirty="0" smtClean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000" dirty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000" dirty="0" smtClean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000" dirty="0" smtClean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000" dirty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000" dirty="0" smtClean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000" dirty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000" dirty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000" dirty="0">
              <a:latin typeface="Roboto Light" panose="02000000000000000000" pitchFamily="2" charset="0"/>
              <a:ea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94690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Aerosols </a:t>
            </a:r>
            <a:endParaRPr lang="en-GB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0"/>
          </p:nvPr>
        </p:nvSpPr>
        <p:spPr>
          <a:xfrm>
            <a:off x="136740" y="640080"/>
            <a:ext cx="11627339" cy="5262675"/>
          </a:xfrm>
        </p:spPr>
        <p:txBody>
          <a:bodyPr>
            <a:normAutofit/>
          </a:bodyPr>
          <a:lstStyle/>
          <a:p>
            <a:r>
              <a:rPr lang="en-GB" dirty="0" smtClean="0"/>
              <a:t>What are different colours?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480" y="1305683"/>
            <a:ext cx="10525350" cy="52626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318842">
            <a:off x="10276541" y="195712"/>
            <a:ext cx="1446764" cy="916284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31408149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Aerosols </a:t>
            </a:r>
            <a:endParaRPr lang="en-GB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0"/>
          </p:nvPr>
        </p:nvSpPr>
        <p:spPr>
          <a:xfrm>
            <a:off x="136740" y="640080"/>
            <a:ext cx="11627339" cy="5262675"/>
          </a:xfrm>
        </p:spPr>
        <p:txBody>
          <a:bodyPr>
            <a:normAutofit/>
          </a:bodyPr>
          <a:lstStyle/>
          <a:p>
            <a:endParaRPr lang="en-GB" sz="2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480" y="1305683"/>
            <a:ext cx="10525350" cy="5262675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021856" y="946395"/>
            <a:ext cx="390844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+mn-lt"/>
              </a:rPr>
              <a:t>green: smoke, blue: salt, yellow: dust, white: sulphuric</a:t>
            </a:r>
          </a:p>
        </p:txBody>
      </p:sp>
    </p:spTree>
    <p:extLst>
      <p:ext uri="{BB962C8B-B14F-4D97-AF65-F5344CB8AC3E}">
        <p14:creationId xmlns:p14="http://schemas.microsoft.com/office/powerpoint/2010/main" val="944234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0936" y="887232"/>
            <a:ext cx="3329060" cy="31376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Aerosols </a:t>
            </a:r>
            <a:endParaRPr lang="en-GB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0"/>
          </p:nvPr>
        </p:nvSpPr>
        <p:spPr>
          <a:xfrm>
            <a:off x="136740" y="640080"/>
            <a:ext cx="11627339" cy="5262675"/>
          </a:xfrm>
        </p:spPr>
        <p:txBody>
          <a:bodyPr>
            <a:normAutofit/>
          </a:bodyPr>
          <a:lstStyle/>
          <a:p>
            <a:r>
              <a:rPr lang="en-GB" dirty="0" smtClean="0"/>
              <a:t>What are aerosols (what not)?  		</a:t>
            </a: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7360" y="1443207"/>
            <a:ext cx="4047968" cy="269695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1359" y="3907542"/>
            <a:ext cx="3513722" cy="26352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55124" y="2986646"/>
            <a:ext cx="3143250" cy="20764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7600" y="3051232"/>
            <a:ext cx="1752600" cy="26003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8" name="Picture 4" descr="Exhaust gas - Wikipedia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9080" y="4579509"/>
            <a:ext cx="2095500" cy="17430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318842">
            <a:off x="10276541" y="195712"/>
            <a:ext cx="1446764" cy="916284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66241072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0936" y="887232"/>
            <a:ext cx="3329060" cy="31376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Aerosols </a:t>
            </a:r>
            <a:endParaRPr lang="en-GB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0"/>
          </p:nvPr>
        </p:nvSpPr>
        <p:spPr>
          <a:xfrm>
            <a:off x="136740" y="640080"/>
            <a:ext cx="11627339" cy="5262675"/>
          </a:xfrm>
        </p:spPr>
        <p:txBody>
          <a:bodyPr>
            <a:normAutofit/>
          </a:bodyPr>
          <a:lstStyle/>
          <a:p>
            <a:r>
              <a:rPr lang="en-GB" dirty="0" smtClean="0"/>
              <a:t>What are aerosols? 		</a:t>
            </a: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7360" y="1443207"/>
            <a:ext cx="4047968" cy="269695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1359" y="3907542"/>
            <a:ext cx="3513722" cy="26352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55124" y="2986646"/>
            <a:ext cx="3143250" cy="20764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7600" y="3051232"/>
            <a:ext cx="1752600" cy="26003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8" name="Picture 4" descr="Exhaust gas - Wikipedia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9080" y="4579509"/>
            <a:ext cx="2095500" cy="17430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Rectangle 2"/>
          <p:cNvSpPr/>
          <p:nvPr/>
        </p:nvSpPr>
        <p:spPr>
          <a:xfrm rot="21252165">
            <a:off x="913587" y="2926028"/>
            <a:ext cx="1028348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sz="200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+mn-lt"/>
              </a:rPr>
              <a:t>An aerosol is a suspension of fine solid particles or liquid droplets in air or another gas.</a:t>
            </a:r>
          </a:p>
        </p:txBody>
      </p:sp>
    </p:spTree>
    <p:extLst>
      <p:ext uri="{BB962C8B-B14F-4D97-AF65-F5344CB8AC3E}">
        <p14:creationId xmlns:p14="http://schemas.microsoft.com/office/powerpoint/2010/main" val="11607586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Aerosols </a:t>
            </a:r>
            <a:endParaRPr lang="en-GB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0"/>
          </p:nvPr>
        </p:nvSpPr>
        <p:spPr>
          <a:xfrm>
            <a:off x="136740" y="640080"/>
            <a:ext cx="11627339" cy="5262675"/>
          </a:xfrm>
        </p:spPr>
        <p:txBody>
          <a:bodyPr>
            <a:normAutofit/>
          </a:bodyPr>
          <a:lstStyle/>
          <a:p>
            <a:r>
              <a:rPr lang="en-GB" dirty="0" smtClean="0"/>
              <a:t>How big are aerosol particles?		</a:t>
            </a:r>
            <a:endParaRPr lang="en-GB" sz="2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764" y="1698317"/>
            <a:ext cx="5708362" cy="3981582"/>
          </a:xfrm>
          <a:prstGeom prst="rect">
            <a:avLst/>
          </a:prstGeom>
        </p:spPr>
      </p:pic>
      <p:pic>
        <p:nvPicPr>
          <p:cNvPr id="2050" name="Picture 2" descr="Airborne-particulate-size-chart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3080" y="1455581"/>
            <a:ext cx="4167043" cy="493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698247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Aerosols </a:t>
            </a:r>
            <a:endParaRPr lang="en-GB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0"/>
          </p:nvPr>
        </p:nvSpPr>
        <p:spPr>
          <a:xfrm>
            <a:off x="136740" y="640080"/>
            <a:ext cx="11627339" cy="5262675"/>
          </a:xfrm>
        </p:spPr>
        <p:txBody>
          <a:bodyPr>
            <a:normAutofit/>
          </a:bodyPr>
          <a:lstStyle/>
          <a:p>
            <a:r>
              <a:rPr lang="en-GB" dirty="0" smtClean="0"/>
              <a:t>How big are aerosol particles? Why is that important?!		</a:t>
            </a:r>
            <a:endParaRPr lang="en-GB" sz="2000" dirty="0"/>
          </a:p>
        </p:txBody>
      </p:sp>
      <p:pic>
        <p:nvPicPr>
          <p:cNvPr id="2050" name="Picture 2" descr="Airborne-particulate-size-chart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801610" y="1593535"/>
            <a:ext cx="3420698" cy="4052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6.12 What about scattering? | METEO 300: Fundamentals of Atmospheric Scienc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39" y="1184003"/>
            <a:ext cx="5781923" cy="4871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1913" y="5602954"/>
            <a:ext cx="3613498" cy="99624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768154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Agenda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6325062" y="1462117"/>
            <a:ext cx="5463956" cy="5164431"/>
          </a:xfrm>
        </p:spPr>
        <p:txBody>
          <a:bodyPr/>
          <a:lstStyle/>
          <a:p>
            <a:pPr marL="0" indent="0">
              <a:buNone/>
            </a:pPr>
            <a:endParaRPr lang="en-GB" sz="2000" dirty="0" smtClean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000" dirty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000" dirty="0" smtClean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Aerosol detection principles</a:t>
            </a:r>
          </a:p>
          <a:p>
            <a:pPr marL="0" indent="0">
              <a:buNone/>
            </a:pPr>
            <a:r>
              <a:rPr lang="en-GB" sz="2800" dirty="0" smtClean="0"/>
              <a:t>(examples)</a:t>
            </a:r>
            <a:endParaRPr lang="en-GB" sz="2800" dirty="0"/>
          </a:p>
          <a:p>
            <a:pPr marL="0" indent="0">
              <a:buNone/>
            </a:pPr>
            <a:endParaRPr lang="en-GB" sz="2000" dirty="0" smtClean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000" dirty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000" dirty="0" smtClean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000" dirty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800" dirty="0">
              <a:solidFill>
                <a:schemeClr val="tx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sz="2000" dirty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000" dirty="0">
              <a:latin typeface="Roboto Light" panose="02000000000000000000" pitchFamily="2" charset="0"/>
              <a:ea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70073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9273" y="4804755"/>
            <a:ext cx="2784975" cy="1756471"/>
          </a:xfrm>
          <a:prstGeom prst="rect">
            <a:avLst/>
          </a:prstGeom>
          <a:ln>
            <a:noFill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127" y="4804756"/>
            <a:ext cx="8364146" cy="1756471"/>
          </a:xfrm>
          <a:prstGeom prst="rect">
            <a:avLst/>
          </a:prstGeom>
        </p:spPr>
      </p:pic>
      <p:sp>
        <p:nvSpPr>
          <p:cNvPr id="16" name="Text Placeholder 15"/>
          <p:cNvSpPr>
            <a:spLocks noGrp="1"/>
          </p:cNvSpPr>
          <p:nvPr>
            <p:ph type="body" sz="quarter" idx="10"/>
          </p:nvPr>
        </p:nvSpPr>
        <p:spPr>
          <a:xfrm>
            <a:off x="153366" y="714894"/>
            <a:ext cx="11627339" cy="4921135"/>
          </a:xfrm>
        </p:spPr>
        <p:txBody>
          <a:bodyPr>
            <a:normAutofit fontScale="85000" lnSpcReduction="20000"/>
          </a:bodyPr>
          <a:lstStyle/>
          <a:p>
            <a:pPr lvl="0">
              <a:spcBef>
                <a:spcPts val="0"/>
              </a:spcBef>
              <a:buSzPct val="45000"/>
              <a:buFont typeface="StarSymbol"/>
              <a:buChar char="●"/>
            </a:pPr>
            <a:endParaRPr lang="en-GB" dirty="0" smtClean="0">
              <a:solidFill>
                <a:srgbClr val="FF950E"/>
              </a:solidFill>
            </a:endParaRPr>
          </a:p>
          <a:p>
            <a:pPr lvl="0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 smtClean="0">
                <a:solidFill>
                  <a:srgbClr val="FF950E"/>
                </a:solidFill>
              </a:rPr>
              <a:t>Smoke/soot </a:t>
            </a:r>
            <a:r>
              <a:rPr lang="en-GB" dirty="0">
                <a:solidFill>
                  <a:srgbClr val="FF950E"/>
                </a:solidFill>
              </a:rPr>
              <a:t>– d </a:t>
            </a:r>
            <a:r>
              <a:rPr lang="en-GB" dirty="0">
                <a:solidFill>
                  <a:srgbClr val="FF950E"/>
                </a:solidFill>
                <a:latin typeface="Tahoma" pitchFamily="34"/>
                <a:ea typeface="Tahoma" pitchFamily="34"/>
                <a:cs typeface="Tahoma" pitchFamily="34"/>
              </a:rPr>
              <a:t>‹ λ – </a:t>
            </a:r>
            <a:r>
              <a:rPr lang="en-GB" dirty="0">
                <a:solidFill>
                  <a:srgbClr val="FF950E"/>
                </a:solidFill>
              </a:rPr>
              <a:t>Rayleigh </a:t>
            </a:r>
            <a:r>
              <a:rPr lang="en-GB" dirty="0" smtClean="0">
                <a:solidFill>
                  <a:srgbClr val="FF950E"/>
                </a:solidFill>
              </a:rPr>
              <a:t>scattering </a:t>
            </a:r>
            <a:endParaRPr lang="en-GB" dirty="0">
              <a:solidFill>
                <a:srgbClr val="FF950E"/>
              </a:solidFill>
            </a:endParaRPr>
          </a:p>
          <a:p>
            <a:pPr lvl="1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>
                <a:solidFill>
                  <a:srgbClr val="280099"/>
                </a:solidFill>
              </a:rPr>
              <a:t>Signal increases with decreasing wavelength</a:t>
            </a:r>
          </a:p>
          <a:p>
            <a:pPr lvl="1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>
                <a:solidFill>
                  <a:srgbClr val="280099"/>
                </a:solidFill>
              </a:rPr>
              <a:t>Best contrast over water (very weak reflector)</a:t>
            </a:r>
          </a:p>
          <a:p>
            <a:pPr lvl="1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>
                <a:solidFill>
                  <a:srgbClr val="280099"/>
                </a:solidFill>
              </a:rPr>
              <a:t>Very weak contrast over land (strong reflector</a:t>
            </a:r>
            <a:r>
              <a:rPr lang="en-GB" dirty="0" smtClean="0">
                <a:solidFill>
                  <a:srgbClr val="280099"/>
                </a:solidFill>
              </a:rPr>
              <a:t>)</a:t>
            </a:r>
          </a:p>
          <a:p>
            <a:pPr lvl="1">
              <a:spcBef>
                <a:spcPts val="0"/>
              </a:spcBef>
              <a:buSzPct val="45000"/>
              <a:buFont typeface="StarSymbol"/>
              <a:buChar char="●"/>
            </a:pPr>
            <a:endParaRPr lang="en-GB" dirty="0" smtClean="0">
              <a:solidFill>
                <a:srgbClr val="280099"/>
              </a:solidFill>
            </a:endParaRPr>
          </a:p>
          <a:p>
            <a:pPr lvl="1">
              <a:spcBef>
                <a:spcPts val="0"/>
              </a:spcBef>
              <a:buSzPct val="45000"/>
              <a:buFont typeface="StarSymbol"/>
              <a:buChar char="●"/>
            </a:pPr>
            <a:endParaRPr lang="en-GB" dirty="0">
              <a:solidFill>
                <a:srgbClr val="280099"/>
              </a:solidFill>
            </a:endParaRPr>
          </a:p>
          <a:p>
            <a:pPr lvl="1">
              <a:spcBef>
                <a:spcPts val="0"/>
              </a:spcBef>
              <a:buSzPct val="45000"/>
              <a:buFont typeface="StarSymbol"/>
              <a:buChar char="●"/>
            </a:pPr>
            <a:endParaRPr lang="en-GB" dirty="0" smtClean="0">
              <a:solidFill>
                <a:srgbClr val="280099"/>
              </a:solidFill>
            </a:endParaRPr>
          </a:p>
          <a:p>
            <a:pPr lvl="1">
              <a:spcBef>
                <a:spcPts val="0"/>
              </a:spcBef>
              <a:buSzPct val="45000"/>
              <a:buFont typeface="StarSymbol"/>
              <a:buChar char="●"/>
            </a:pPr>
            <a:endParaRPr lang="en-GB" dirty="0" smtClean="0">
              <a:solidFill>
                <a:srgbClr val="280099"/>
              </a:solidFill>
            </a:endParaRPr>
          </a:p>
          <a:p>
            <a:pPr marL="562722" lvl="1" indent="0">
              <a:spcBef>
                <a:spcPts val="0"/>
              </a:spcBef>
              <a:buSzPct val="45000"/>
              <a:buNone/>
            </a:pPr>
            <a:endParaRPr lang="en-GB" dirty="0">
              <a:solidFill>
                <a:srgbClr val="280099"/>
              </a:solidFill>
            </a:endParaRPr>
          </a:p>
          <a:p>
            <a:pPr lvl="0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 smtClean="0">
                <a:solidFill>
                  <a:srgbClr val="FF00FF"/>
                </a:solidFill>
              </a:rPr>
              <a:t>Dust/ash </a:t>
            </a:r>
            <a:r>
              <a:rPr lang="en-GB" dirty="0">
                <a:solidFill>
                  <a:srgbClr val="FF00FF"/>
                </a:solidFill>
              </a:rPr>
              <a:t>– d </a:t>
            </a:r>
            <a:r>
              <a:rPr lang="en-GB" dirty="0">
                <a:solidFill>
                  <a:srgbClr val="FF00FF"/>
                </a:solidFill>
                <a:latin typeface="Tahoma" pitchFamily="34"/>
                <a:ea typeface="Tahoma" pitchFamily="34"/>
                <a:cs typeface="Tahoma" pitchFamily="34"/>
              </a:rPr>
              <a:t>≈ λ – </a:t>
            </a:r>
            <a:r>
              <a:rPr lang="en-GB" dirty="0">
                <a:solidFill>
                  <a:srgbClr val="FF00FF"/>
                </a:solidFill>
              </a:rPr>
              <a:t>Mie scattering</a:t>
            </a:r>
          </a:p>
          <a:p>
            <a:pPr lvl="1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>
                <a:solidFill>
                  <a:srgbClr val="280099"/>
                </a:solidFill>
              </a:rPr>
              <a:t>Signal strength does not change over the solar spectrum</a:t>
            </a:r>
          </a:p>
          <a:p>
            <a:pPr lvl="1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>
                <a:solidFill>
                  <a:srgbClr val="280099"/>
                </a:solidFill>
              </a:rPr>
              <a:t>Same contrast problem as smoke</a:t>
            </a:r>
          </a:p>
          <a:p>
            <a:pPr marL="0" indent="0">
              <a:buNone/>
            </a:pPr>
            <a:r>
              <a:rPr lang="en-GB" dirty="0" smtClean="0"/>
              <a:t>		 </a:t>
            </a:r>
            <a:endParaRPr lang="en-GB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 t="15064"/>
          <a:stretch>
            <a:fillRect/>
          </a:stretch>
        </p:blipFill>
        <p:spPr>
          <a:xfrm>
            <a:off x="9818669" y="851061"/>
            <a:ext cx="2210124" cy="1499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 t="15064"/>
          <a:stretch>
            <a:fillRect/>
          </a:stretch>
        </p:blipFill>
        <p:spPr>
          <a:xfrm>
            <a:off x="9818668" y="2380241"/>
            <a:ext cx="2209847" cy="1499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 t="15064"/>
          <a:stretch>
            <a:fillRect/>
          </a:stretch>
        </p:blipFill>
        <p:spPr>
          <a:xfrm>
            <a:off x="7589307" y="2380241"/>
            <a:ext cx="2211211" cy="149931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Freeform 9"/>
          <p:cNvSpPr/>
          <p:nvPr/>
        </p:nvSpPr>
        <p:spPr>
          <a:xfrm>
            <a:off x="7589307" y="851061"/>
            <a:ext cx="2128272" cy="1416242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w="28575" cap="flat">
            <a:solidFill>
              <a:schemeClr val="accent2">
                <a:lumMod val="40000"/>
                <a:lumOff val="60000"/>
              </a:schemeClr>
            </a:solidFill>
            <a:prstDash val="solid"/>
          </a:ln>
        </p:spPr>
        <p:txBody>
          <a:bodyPr vert="horz" wrap="none" lIns="90004" tIns="44997" rIns="90004" bIns="44997" anchor="t" anchorCtr="1" compatLnSpc="0">
            <a:noAutofit/>
          </a:bodyPr>
          <a:lstStyle/>
          <a:p>
            <a:pPr lvl="0" algn="ctr" fontAlgn="auto" hangingPunct="0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  <a:latin typeface="Tahoma" pitchFamily="34"/>
              </a:defRPr>
            </a:pPr>
            <a:r>
              <a:rPr lang="en-GB" sz="2000" b="1" i="0" u="none" strike="noStrike" kern="1200" cap="none" spc="0" baseline="0" dirty="0" smtClean="0">
                <a:solidFill>
                  <a:srgbClr val="FF950E"/>
                </a:solidFill>
                <a:uFillTx/>
                <a:latin typeface="+mn-lt"/>
                <a:ea typeface="Noto Sans CJK SC" pitchFamily="2"/>
                <a:cs typeface="Noto Sans Devanagari" pitchFamily="2"/>
              </a:rPr>
              <a:t>smoke at </a:t>
            </a:r>
          </a:p>
          <a:p>
            <a:pPr lvl="0" algn="ctr" fontAlgn="auto" hangingPunct="0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  <a:latin typeface="Tahoma" pitchFamily="34"/>
              </a:defRPr>
            </a:pPr>
            <a:r>
              <a:rPr lang="el-GR" sz="2000" dirty="0" smtClean="0">
                <a:solidFill>
                  <a:srgbClr val="FF950E"/>
                </a:solidFill>
                <a:latin typeface="+mn-lt"/>
                <a:ea typeface="Noto Sans CJK SC" pitchFamily="2"/>
                <a:cs typeface="Noto Sans Devanagari" pitchFamily="2"/>
              </a:rPr>
              <a:t>1.6</a:t>
            </a:r>
            <a:r>
              <a:rPr lang="en-GB" sz="2000" dirty="0" smtClean="0">
                <a:solidFill>
                  <a:srgbClr val="FF950E"/>
                </a:solidFill>
                <a:latin typeface="+mn-lt"/>
                <a:ea typeface="Noto Sans CJK SC" pitchFamily="2"/>
                <a:cs typeface="Noto Sans Devanagari" pitchFamily="2"/>
              </a:rPr>
              <a:t> </a:t>
            </a:r>
            <a:r>
              <a:rPr lang="el-GR" sz="2000" dirty="0" smtClean="0">
                <a:solidFill>
                  <a:srgbClr val="FF950E"/>
                </a:solidFill>
                <a:latin typeface="+mn-lt"/>
                <a:ea typeface="Noto Sans CJK SC" pitchFamily="2"/>
                <a:cs typeface="Noto Sans Devanagari" pitchFamily="2"/>
              </a:rPr>
              <a:t>μ</a:t>
            </a:r>
            <a:r>
              <a:rPr lang="en-GB" sz="2000" dirty="0" smtClean="0">
                <a:solidFill>
                  <a:srgbClr val="FF950E"/>
                </a:solidFill>
                <a:latin typeface="+mn-lt"/>
                <a:ea typeface="Noto Sans CJK SC" pitchFamily="2"/>
                <a:cs typeface="Noto Sans Devanagari" pitchFamily="2"/>
              </a:rPr>
              <a:t>m</a:t>
            </a:r>
          </a:p>
          <a:p>
            <a:pPr lvl="0" algn="ctr" fontAlgn="auto" hangingPunct="0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  <a:latin typeface="Tahoma" pitchFamily="34"/>
              </a:defRPr>
            </a:pPr>
            <a:r>
              <a:rPr lang="en-GB" sz="2000" dirty="0" smtClean="0">
                <a:solidFill>
                  <a:srgbClr val="FF950E"/>
                </a:solidFill>
                <a:latin typeface="+mn-lt"/>
                <a:ea typeface="Noto Sans CJK SC" pitchFamily="2"/>
                <a:cs typeface="Noto Sans Devanagari" pitchFamily="2"/>
              </a:rPr>
              <a:t> 0.8 </a:t>
            </a:r>
            <a:r>
              <a:rPr lang="el-GR" sz="2000" kern="0" dirty="0">
                <a:solidFill>
                  <a:srgbClr val="FF950E"/>
                </a:solidFill>
                <a:ea typeface="Noto Sans CJK SC" pitchFamily="2"/>
                <a:cs typeface="Noto Sans Devanagari" pitchFamily="2"/>
              </a:rPr>
              <a:t>μ</a:t>
            </a:r>
            <a:r>
              <a:rPr lang="en-GB" sz="2000" kern="0" dirty="0">
                <a:solidFill>
                  <a:srgbClr val="FF950E"/>
                </a:solidFill>
                <a:ea typeface="Noto Sans CJK SC" pitchFamily="2"/>
                <a:cs typeface="Noto Sans Devanagari" pitchFamily="2"/>
              </a:rPr>
              <a:t>m</a:t>
            </a:r>
            <a:endParaRPr lang="en-GB" sz="2000" dirty="0" smtClean="0">
              <a:solidFill>
                <a:srgbClr val="FF950E"/>
              </a:solidFill>
              <a:latin typeface="+mn-lt"/>
              <a:ea typeface="Noto Sans CJK SC" pitchFamily="2"/>
              <a:cs typeface="Noto Sans Devanagari" pitchFamily="2"/>
            </a:endParaRPr>
          </a:p>
          <a:p>
            <a:pPr lvl="0" algn="ctr" fontAlgn="auto" hangingPunct="0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  <a:latin typeface="Tahoma" pitchFamily="34"/>
              </a:defRPr>
            </a:pPr>
            <a:r>
              <a:rPr lang="en-GB" sz="2000" dirty="0" smtClean="0">
                <a:solidFill>
                  <a:srgbClr val="FF950E"/>
                </a:solidFill>
                <a:latin typeface="+mn-lt"/>
                <a:ea typeface="Noto Sans CJK SC" pitchFamily="2"/>
                <a:cs typeface="Noto Sans Devanagari" pitchFamily="2"/>
              </a:rPr>
              <a:t> 0.6 </a:t>
            </a:r>
            <a:r>
              <a:rPr lang="el-GR" sz="2000" kern="0" dirty="0">
                <a:solidFill>
                  <a:srgbClr val="FF950E"/>
                </a:solidFill>
                <a:ea typeface="Noto Sans CJK SC" pitchFamily="2"/>
                <a:cs typeface="Noto Sans Devanagari" pitchFamily="2"/>
              </a:rPr>
              <a:t>μ</a:t>
            </a:r>
            <a:r>
              <a:rPr lang="en-GB" sz="2000" kern="0" dirty="0">
                <a:solidFill>
                  <a:srgbClr val="FF950E"/>
                </a:solidFill>
                <a:ea typeface="Noto Sans CJK SC" pitchFamily="2"/>
                <a:cs typeface="Noto Sans Devanagari" pitchFamily="2"/>
              </a:rPr>
              <a:t>m</a:t>
            </a:r>
            <a:endParaRPr lang="en-GB" sz="2000" dirty="0">
              <a:solidFill>
                <a:srgbClr val="FF950E"/>
              </a:solidFill>
              <a:latin typeface="+mn-lt"/>
              <a:ea typeface="Noto Sans CJK SC" pitchFamily="2"/>
              <a:cs typeface="Noto Sans Devanagari" pitchFamily="2"/>
            </a:endParaRPr>
          </a:p>
          <a:p>
            <a:pPr algn="ctr" fontAlgn="auto" hangingPunct="0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  <a:latin typeface="Tahoma" pitchFamily="34"/>
              </a:defRPr>
            </a:pPr>
            <a:endParaRPr lang="en-GB" sz="2000" dirty="0">
              <a:solidFill>
                <a:srgbClr val="FF950E"/>
              </a:solidFill>
              <a:latin typeface="Arial" pitchFamily="18"/>
              <a:ea typeface="Noto Sans CJK SC" pitchFamily="2"/>
              <a:cs typeface="Noto Sans Devanagari" pitchFamily="2"/>
            </a:endParaRPr>
          </a:p>
          <a:p>
            <a:pPr lvl="0" algn="ctr" fontAlgn="auto" hangingPunct="0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  <a:latin typeface="Tahoma" pitchFamily="34"/>
              </a:defRPr>
            </a:pPr>
            <a:endParaRPr lang="en-GB" sz="2000" dirty="0">
              <a:solidFill>
                <a:srgbClr val="FF950E"/>
              </a:solidFill>
              <a:latin typeface="+mn-lt"/>
              <a:ea typeface="Noto Sans CJK SC" pitchFamily="2"/>
              <a:cs typeface="Noto Sans Devanagari" pitchFamily="2"/>
            </a:endParaRP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  <a:latin typeface="Tahoma" pitchFamily="34"/>
              </a:defRPr>
            </a:pPr>
            <a:endParaRPr lang="en-GB" sz="2000" b="1" i="0" u="none" strike="noStrike" kern="1200" cap="none" spc="0" baseline="0" dirty="0">
              <a:solidFill>
                <a:srgbClr val="FF950E"/>
              </a:solidFill>
              <a:uFillTx/>
              <a:latin typeface="Tahoma" pitchFamily="34"/>
              <a:ea typeface="Noto Sans CJK SC" pitchFamily="2"/>
              <a:cs typeface="Noto Sans Devanagari" pitchFamily="2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SOLAR region</a:t>
            </a:r>
            <a:endParaRPr lang="en-GB" dirty="0"/>
          </a:p>
        </p:txBody>
      </p:sp>
      <p:sp>
        <p:nvSpPr>
          <p:cNvPr id="19" name="Freeform 18"/>
          <p:cNvSpPr/>
          <p:nvPr/>
        </p:nvSpPr>
        <p:spPr>
          <a:xfrm>
            <a:off x="350020" y="4729942"/>
            <a:ext cx="1867807" cy="1504605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w="28575" cap="flat">
            <a:noFill/>
            <a:prstDash val="solid"/>
          </a:ln>
        </p:spPr>
        <p:txBody>
          <a:bodyPr vert="horz" wrap="none" lIns="90004" tIns="44997" rIns="90004" bIns="44997" anchor="t" anchorCtr="1" compatLnSpc="0">
            <a:noAutofit/>
          </a:bodyPr>
          <a:lstStyle/>
          <a:p>
            <a:pPr lvl="0" algn="ctr" fontAlgn="auto" hangingPunct="0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  <a:latin typeface="Tahoma" pitchFamily="34"/>
              </a:defRPr>
            </a:pPr>
            <a:r>
              <a:rPr lang="en-GB" sz="2000" i="0" u="none" strike="noStrike" kern="1200" cap="none" spc="0" baseline="0" dirty="0" smtClean="0">
                <a:solidFill>
                  <a:schemeClr val="accent1">
                    <a:lumMod val="40000"/>
                    <a:lumOff val="60000"/>
                  </a:schemeClr>
                </a:solidFill>
                <a:uFillTx/>
                <a:latin typeface="+mn-lt"/>
                <a:ea typeface="Noto Sans CJK SC" pitchFamily="2"/>
                <a:cs typeface="Noto Sans Devanagari" pitchFamily="2"/>
              </a:rPr>
              <a:t>dust at </a:t>
            </a:r>
          </a:p>
          <a:p>
            <a:pPr lvl="0" algn="ctr" fontAlgn="auto" hangingPunct="0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  <a:latin typeface="Tahoma" pitchFamily="34"/>
              </a:defRPr>
            </a:pPr>
            <a:r>
              <a:rPr lang="en-GB" sz="2000" dirty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  <a:ea typeface="Noto Sans CJK SC" pitchFamily="2"/>
                <a:cs typeface="Noto Sans Devanagari" pitchFamily="2"/>
              </a:rPr>
              <a:t>0</a:t>
            </a:r>
            <a:r>
              <a:rPr lang="el-GR" sz="20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  <a:ea typeface="Noto Sans CJK SC" pitchFamily="2"/>
                <a:cs typeface="Noto Sans Devanagari" pitchFamily="2"/>
              </a:rPr>
              <a:t>.</a:t>
            </a:r>
            <a:r>
              <a:rPr lang="en-GB" sz="20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  <a:ea typeface="Noto Sans CJK SC" pitchFamily="2"/>
                <a:cs typeface="Noto Sans Devanagari" pitchFamily="2"/>
              </a:rPr>
              <a:t>4 </a:t>
            </a:r>
            <a:r>
              <a:rPr lang="el-GR" sz="20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  <a:ea typeface="Noto Sans CJK SC" pitchFamily="2"/>
                <a:cs typeface="Noto Sans Devanagari" pitchFamily="2"/>
              </a:rPr>
              <a:t>μ</a:t>
            </a:r>
            <a:r>
              <a:rPr lang="en-GB" sz="20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  <a:ea typeface="Noto Sans CJK SC" pitchFamily="2"/>
                <a:cs typeface="Noto Sans Devanagari" pitchFamily="2"/>
              </a:rPr>
              <a:t>m</a:t>
            </a:r>
          </a:p>
          <a:p>
            <a:pPr lvl="0" algn="ctr" fontAlgn="auto" hangingPunct="0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  <a:latin typeface="Tahoma" pitchFamily="34"/>
              </a:defRPr>
            </a:pPr>
            <a:r>
              <a:rPr lang="en-GB" sz="20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  <a:ea typeface="Noto Sans CJK SC" pitchFamily="2"/>
                <a:cs typeface="Noto Sans Devanagari" pitchFamily="2"/>
              </a:rPr>
              <a:t>0.6 </a:t>
            </a:r>
            <a:r>
              <a:rPr lang="en-GB" sz="2000" dirty="0" err="1" smtClean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  <a:ea typeface="Arial" pitchFamily="2"/>
                <a:cs typeface="Arial" pitchFamily="2"/>
              </a:rPr>
              <a:t>μ</a:t>
            </a:r>
            <a:r>
              <a:rPr lang="en-GB" sz="2000" dirty="0" err="1" smtClean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  <a:ea typeface="Noto Sans CJK SC" pitchFamily="2"/>
                <a:cs typeface="Noto Sans Devanagari" pitchFamily="2"/>
              </a:rPr>
              <a:t>m</a:t>
            </a:r>
            <a:endParaRPr lang="en-GB" sz="2000" dirty="0" smtClean="0">
              <a:solidFill>
                <a:schemeClr val="accent1">
                  <a:lumMod val="40000"/>
                  <a:lumOff val="60000"/>
                </a:schemeClr>
              </a:solidFill>
              <a:latin typeface="+mn-lt"/>
              <a:ea typeface="Noto Sans CJK SC" pitchFamily="2"/>
              <a:cs typeface="Noto Sans Devanagari" pitchFamily="2"/>
            </a:endParaRPr>
          </a:p>
          <a:p>
            <a:pPr lvl="0" algn="ctr" fontAlgn="auto" hangingPunct="0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  <a:latin typeface="Tahoma" pitchFamily="34"/>
              </a:defRPr>
            </a:pPr>
            <a:r>
              <a:rPr lang="en-GB" sz="20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  <a:ea typeface="Noto Sans CJK SC" pitchFamily="2"/>
                <a:cs typeface="Noto Sans Devanagari" pitchFamily="2"/>
              </a:rPr>
              <a:t>0.8 </a:t>
            </a:r>
            <a:r>
              <a:rPr lang="en-GB" sz="2000" dirty="0" err="1" smtClean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  <a:ea typeface="Arial" pitchFamily="2"/>
                <a:cs typeface="Arial" pitchFamily="2"/>
              </a:rPr>
              <a:t>μ</a:t>
            </a:r>
            <a:r>
              <a:rPr lang="en-GB" sz="2000" dirty="0" err="1" smtClean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  <a:ea typeface="Noto Sans CJK SC" pitchFamily="2"/>
                <a:cs typeface="Noto Sans Devanagari" pitchFamily="2"/>
              </a:rPr>
              <a:t>m</a:t>
            </a:r>
            <a:endParaRPr lang="en-GB" sz="2000" dirty="0">
              <a:solidFill>
                <a:schemeClr val="accent1">
                  <a:lumMod val="40000"/>
                  <a:lumOff val="60000"/>
                </a:schemeClr>
              </a:solidFill>
              <a:latin typeface="+mn-lt"/>
              <a:ea typeface="Noto Sans CJK SC" pitchFamily="2"/>
              <a:cs typeface="Noto Sans Devanagari" pitchFamily="2"/>
            </a:endParaRPr>
          </a:p>
          <a:p>
            <a:pPr algn="ctr" fontAlgn="auto" hangingPunct="0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  <a:latin typeface="Tahoma" pitchFamily="34"/>
              </a:defRPr>
            </a:pPr>
            <a:endParaRPr lang="en-GB" sz="2000" dirty="0">
              <a:solidFill>
                <a:schemeClr val="accent1">
                  <a:lumMod val="40000"/>
                  <a:lumOff val="60000"/>
                </a:schemeClr>
              </a:solidFill>
              <a:latin typeface="Arial" pitchFamily="18"/>
              <a:ea typeface="Noto Sans CJK SC" pitchFamily="2"/>
              <a:cs typeface="Noto Sans Devanagari" pitchFamily="2"/>
            </a:endParaRPr>
          </a:p>
          <a:p>
            <a:pPr lvl="0" algn="ctr" fontAlgn="auto" hangingPunct="0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  <a:latin typeface="Tahoma" pitchFamily="34"/>
              </a:defRPr>
            </a:pPr>
            <a:endParaRPr lang="en-GB" sz="2000" dirty="0">
              <a:solidFill>
                <a:schemeClr val="accent1">
                  <a:lumMod val="40000"/>
                  <a:lumOff val="60000"/>
                </a:schemeClr>
              </a:solidFill>
              <a:latin typeface="+mn-lt"/>
              <a:ea typeface="Noto Sans CJK SC" pitchFamily="2"/>
              <a:cs typeface="Noto Sans Devanagari" pitchFamily="2"/>
            </a:endParaRP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  <a:latin typeface="Tahoma" pitchFamily="34"/>
              </a:defRPr>
            </a:pPr>
            <a:endParaRPr lang="en-GB" sz="2000" i="0" u="none" strike="noStrike" kern="1200" cap="none" spc="0" baseline="0" dirty="0">
              <a:solidFill>
                <a:schemeClr val="accent1">
                  <a:lumMod val="40000"/>
                  <a:lumOff val="60000"/>
                </a:schemeClr>
              </a:solidFill>
              <a:uFillTx/>
              <a:latin typeface="Tahoma" pitchFamily="34"/>
              <a:ea typeface="Noto Sans CJK SC" pitchFamily="2"/>
              <a:cs typeface="Noto Sans Devanagari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42261768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0"/>
          </p:nvPr>
        </p:nvSpPr>
        <p:spPr>
          <a:xfrm>
            <a:off x="9484822" y="980902"/>
            <a:ext cx="2512014" cy="2277688"/>
          </a:xfrm>
        </p:spPr>
        <p:txBody>
          <a:bodyPr>
            <a:normAutofit fontScale="77500" lnSpcReduction="20000"/>
          </a:bodyPr>
          <a:lstStyle/>
          <a:p>
            <a:pPr lvl="0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 smtClean="0">
                <a:solidFill>
                  <a:srgbClr val="FF950E"/>
                </a:solidFill>
              </a:rPr>
              <a:t>Smoke/soot </a:t>
            </a:r>
          </a:p>
          <a:p>
            <a:pPr marL="0" lvl="0" indent="0">
              <a:spcBef>
                <a:spcPts val="0"/>
              </a:spcBef>
              <a:buSzPct val="45000"/>
              <a:buNone/>
            </a:pPr>
            <a:r>
              <a:rPr lang="en-GB" dirty="0" smtClean="0">
                <a:solidFill>
                  <a:srgbClr val="FF950E"/>
                </a:solidFill>
              </a:rPr>
              <a:t> </a:t>
            </a:r>
          </a:p>
          <a:p>
            <a:pPr lvl="1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 smtClean="0">
                <a:solidFill>
                  <a:srgbClr val="280099"/>
                </a:solidFill>
              </a:rPr>
              <a:t>Signal increases with decreasing wavelength</a:t>
            </a:r>
            <a:endParaRPr lang="en-GB" dirty="0">
              <a:solidFill>
                <a:srgbClr val="280099"/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SOLAR region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480" y="980901"/>
            <a:ext cx="8373926" cy="5536277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9010509" y="6627168"/>
            <a:ext cx="2728632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https://www.eumetsat.int/haze-over-india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92480" y="980901"/>
            <a:ext cx="307293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800" dirty="0" smtClean="0">
                <a:solidFill>
                  <a:schemeClr val="tx1">
                    <a:lumMod val="95000"/>
                  </a:schemeClr>
                </a:solidFill>
              </a:rPr>
              <a:t>Natural Colour RGB</a:t>
            </a:r>
            <a:endParaRPr lang="en-GB" sz="1800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5086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480" y="980900"/>
            <a:ext cx="8373926" cy="5536277"/>
          </a:xfrm>
          <a:prstGeom prst="rect">
            <a:avLst/>
          </a:prstGeom>
        </p:spPr>
      </p:pic>
      <p:sp>
        <p:nvSpPr>
          <p:cNvPr id="16" name="Text Placeholder 15"/>
          <p:cNvSpPr>
            <a:spLocks noGrp="1"/>
          </p:cNvSpPr>
          <p:nvPr>
            <p:ph type="body" sz="quarter" idx="10"/>
          </p:nvPr>
        </p:nvSpPr>
        <p:spPr>
          <a:xfrm>
            <a:off x="9484822" y="980902"/>
            <a:ext cx="2512014" cy="2277688"/>
          </a:xfrm>
        </p:spPr>
        <p:txBody>
          <a:bodyPr>
            <a:normAutofit fontScale="77500" lnSpcReduction="20000"/>
          </a:bodyPr>
          <a:lstStyle/>
          <a:p>
            <a:pPr lvl="0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 smtClean="0">
                <a:solidFill>
                  <a:srgbClr val="FF950E"/>
                </a:solidFill>
              </a:rPr>
              <a:t>Smoke/soot </a:t>
            </a:r>
          </a:p>
          <a:p>
            <a:pPr marL="0" lvl="0" indent="0">
              <a:spcBef>
                <a:spcPts val="0"/>
              </a:spcBef>
              <a:buSzPct val="45000"/>
              <a:buNone/>
            </a:pPr>
            <a:r>
              <a:rPr lang="en-GB" dirty="0" smtClean="0">
                <a:solidFill>
                  <a:srgbClr val="FF950E"/>
                </a:solidFill>
              </a:rPr>
              <a:t> </a:t>
            </a:r>
          </a:p>
          <a:p>
            <a:pPr lvl="1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 smtClean="0">
                <a:solidFill>
                  <a:srgbClr val="280099"/>
                </a:solidFill>
              </a:rPr>
              <a:t>Signal increases with decreasing wavelength</a:t>
            </a:r>
            <a:endParaRPr lang="en-GB" dirty="0">
              <a:solidFill>
                <a:srgbClr val="280099"/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SOLAR region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9010509" y="6627168"/>
            <a:ext cx="2728632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https://www.eumetsat.int/haze-over-india</a:t>
            </a:r>
          </a:p>
        </p:txBody>
      </p:sp>
      <p:sp>
        <p:nvSpPr>
          <p:cNvPr id="7" name="Rectangle 6"/>
          <p:cNvSpPr/>
          <p:nvPr/>
        </p:nvSpPr>
        <p:spPr>
          <a:xfrm>
            <a:off x="792480" y="980901"/>
            <a:ext cx="307293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800" dirty="0" smtClean="0">
                <a:solidFill>
                  <a:schemeClr val="tx1">
                    <a:lumMod val="95000"/>
                  </a:schemeClr>
                </a:solidFill>
              </a:rPr>
              <a:t>True Colour RGB</a:t>
            </a:r>
            <a:endParaRPr lang="en-GB" sz="1800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90500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151" y="870909"/>
            <a:ext cx="9356939" cy="5421826"/>
          </a:xfrm>
          <a:prstGeom prst="rect">
            <a:avLst/>
          </a:prstGeom>
        </p:spPr>
      </p:pic>
      <p:sp>
        <p:nvSpPr>
          <p:cNvPr id="16" name="Text Placeholder 15"/>
          <p:cNvSpPr>
            <a:spLocks noGrp="1"/>
          </p:cNvSpPr>
          <p:nvPr>
            <p:ph type="body" sz="quarter" idx="10"/>
          </p:nvPr>
        </p:nvSpPr>
        <p:spPr>
          <a:xfrm>
            <a:off x="9484822" y="980902"/>
            <a:ext cx="2512014" cy="2277688"/>
          </a:xfrm>
        </p:spPr>
        <p:txBody>
          <a:bodyPr>
            <a:normAutofit fontScale="77500" lnSpcReduction="20000"/>
          </a:bodyPr>
          <a:lstStyle/>
          <a:p>
            <a:pPr lvl="0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 smtClean="0">
                <a:solidFill>
                  <a:srgbClr val="FF950E"/>
                </a:solidFill>
              </a:rPr>
              <a:t>Smoke/soot </a:t>
            </a:r>
          </a:p>
          <a:p>
            <a:pPr marL="0" lvl="0" indent="0">
              <a:spcBef>
                <a:spcPts val="0"/>
              </a:spcBef>
              <a:buSzPct val="45000"/>
              <a:buNone/>
            </a:pPr>
            <a:r>
              <a:rPr lang="en-GB" dirty="0" smtClean="0">
                <a:solidFill>
                  <a:srgbClr val="FF950E"/>
                </a:solidFill>
              </a:rPr>
              <a:t> </a:t>
            </a:r>
          </a:p>
          <a:p>
            <a:pPr lvl="1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 smtClean="0">
                <a:solidFill>
                  <a:srgbClr val="280099"/>
                </a:solidFill>
              </a:rPr>
              <a:t>Signal increases with decreasing wavelength</a:t>
            </a:r>
            <a:endParaRPr lang="en-GB" dirty="0">
              <a:solidFill>
                <a:srgbClr val="280099"/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SOLAR region</a:t>
            </a: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8441153" y="6600307"/>
            <a:ext cx="3373039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https://www.eumetsat.int/springtime-dust-outbreaks</a:t>
            </a:r>
          </a:p>
        </p:txBody>
      </p:sp>
      <p:sp>
        <p:nvSpPr>
          <p:cNvPr id="8" name="Rectangle 7"/>
          <p:cNvSpPr/>
          <p:nvPr/>
        </p:nvSpPr>
        <p:spPr>
          <a:xfrm>
            <a:off x="6684055" y="870909"/>
            <a:ext cx="2800767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SNPP VIIRS </a:t>
            </a:r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Natural Colour RGB, 2022-04-24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8910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151" y="870909"/>
            <a:ext cx="9360000" cy="5420268"/>
          </a:xfrm>
          <a:prstGeom prst="rect">
            <a:avLst/>
          </a:prstGeom>
        </p:spPr>
      </p:pic>
      <p:sp>
        <p:nvSpPr>
          <p:cNvPr id="16" name="Text Placeholder 15"/>
          <p:cNvSpPr>
            <a:spLocks noGrp="1"/>
          </p:cNvSpPr>
          <p:nvPr>
            <p:ph type="body" sz="quarter" idx="10"/>
          </p:nvPr>
        </p:nvSpPr>
        <p:spPr>
          <a:xfrm>
            <a:off x="9484822" y="980902"/>
            <a:ext cx="2512014" cy="2277688"/>
          </a:xfrm>
        </p:spPr>
        <p:txBody>
          <a:bodyPr>
            <a:normAutofit fontScale="77500" lnSpcReduction="20000"/>
          </a:bodyPr>
          <a:lstStyle/>
          <a:p>
            <a:pPr lvl="0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 smtClean="0">
                <a:solidFill>
                  <a:srgbClr val="FF950E"/>
                </a:solidFill>
              </a:rPr>
              <a:t>Smoke/soot </a:t>
            </a:r>
          </a:p>
          <a:p>
            <a:pPr marL="0" lvl="0" indent="0">
              <a:spcBef>
                <a:spcPts val="0"/>
              </a:spcBef>
              <a:buSzPct val="45000"/>
              <a:buNone/>
            </a:pPr>
            <a:r>
              <a:rPr lang="en-GB" dirty="0" smtClean="0">
                <a:solidFill>
                  <a:srgbClr val="FF950E"/>
                </a:solidFill>
              </a:rPr>
              <a:t> </a:t>
            </a:r>
          </a:p>
          <a:p>
            <a:pPr lvl="1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 smtClean="0">
                <a:solidFill>
                  <a:srgbClr val="280099"/>
                </a:solidFill>
              </a:rPr>
              <a:t>Signal increases with decreasing wavelength</a:t>
            </a:r>
            <a:endParaRPr lang="en-GB" dirty="0">
              <a:solidFill>
                <a:srgbClr val="280099"/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SOLAR region</a:t>
            </a: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8441153" y="6600307"/>
            <a:ext cx="3373039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https://www.eumetsat.int/springtime-dust-outbreaks</a:t>
            </a:r>
          </a:p>
        </p:txBody>
      </p:sp>
      <p:sp>
        <p:nvSpPr>
          <p:cNvPr id="8" name="Rectangle 7"/>
          <p:cNvSpPr/>
          <p:nvPr/>
        </p:nvSpPr>
        <p:spPr>
          <a:xfrm>
            <a:off x="6684055" y="870909"/>
            <a:ext cx="2627642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SNPP VIIRS </a:t>
            </a:r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True Colour RGB, 2022-04-24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69181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Met-8_DustRGB_2022-04-23_00_00-2022-04-24_12_00_10fp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2480" y="1029854"/>
            <a:ext cx="10247823" cy="5177285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SOLAR region (IR confirmation)</a:t>
            </a: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8441153" y="6600307"/>
            <a:ext cx="3373039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https://www.eumetsat.int/springtime-dust-outbreaks</a:t>
            </a:r>
          </a:p>
        </p:txBody>
      </p:sp>
      <p:sp>
        <p:nvSpPr>
          <p:cNvPr id="8" name="Rectangle 7"/>
          <p:cNvSpPr/>
          <p:nvPr/>
        </p:nvSpPr>
        <p:spPr>
          <a:xfrm>
            <a:off x="792480" y="5808129"/>
            <a:ext cx="2169184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SEVIRI Dust RGB, 2022-04-23_24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786320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0"/>
          </p:nvPr>
        </p:nvSpPr>
        <p:spPr>
          <a:xfrm>
            <a:off x="9484822" y="980902"/>
            <a:ext cx="2512014" cy="2277688"/>
          </a:xfrm>
        </p:spPr>
        <p:txBody>
          <a:bodyPr>
            <a:normAutofit fontScale="85000" lnSpcReduction="10000"/>
          </a:bodyPr>
          <a:lstStyle/>
          <a:p>
            <a:pPr lvl="0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>
                <a:solidFill>
                  <a:srgbClr val="FF00FF"/>
                </a:solidFill>
              </a:rPr>
              <a:t>Dust/ash</a:t>
            </a:r>
            <a:r>
              <a:rPr lang="en-GB" dirty="0" smtClean="0">
                <a:solidFill>
                  <a:srgbClr val="FF950E"/>
                </a:solidFill>
              </a:rPr>
              <a:t> </a:t>
            </a:r>
          </a:p>
          <a:p>
            <a:pPr marL="0" lvl="0" indent="0">
              <a:spcBef>
                <a:spcPts val="0"/>
              </a:spcBef>
              <a:buSzPct val="45000"/>
              <a:buNone/>
            </a:pPr>
            <a:r>
              <a:rPr lang="en-GB" dirty="0" smtClean="0">
                <a:solidFill>
                  <a:srgbClr val="FF950E"/>
                </a:solidFill>
              </a:rPr>
              <a:t> </a:t>
            </a:r>
          </a:p>
          <a:p>
            <a:pPr lvl="1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 smtClean="0">
                <a:solidFill>
                  <a:srgbClr val="280099"/>
                </a:solidFill>
              </a:rPr>
              <a:t>Best contrast over water bodies              </a:t>
            </a:r>
            <a:endParaRPr lang="en-GB" dirty="0">
              <a:solidFill>
                <a:srgbClr val="280099"/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SOLAR region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481" y="972588"/>
            <a:ext cx="8369702" cy="4754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52685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SOLAR region</a:t>
            </a:r>
            <a:endParaRPr lang="en-GB" dirty="0"/>
          </a:p>
        </p:txBody>
      </p:sp>
      <p:pic>
        <p:nvPicPr>
          <p:cNvPr id="6" name="LEO True_Colour_RGB loop 20220505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2480" y="980902"/>
            <a:ext cx="8145459" cy="5420268"/>
          </a:xfrm>
          <a:prstGeom prst="rect">
            <a:avLst/>
          </a:prstGeom>
        </p:spPr>
      </p:pic>
      <p:sp>
        <p:nvSpPr>
          <p:cNvPr id="7" name="Text Placeholder 15"/>
          <p:cNvSpPr txBox="1">
            <a:spLocks/>
          </p:cNvSpPr>
          <p:nvPr/>
        </p:nvSpPr>
        <p:spPr bwMode="auto">
          <a:xfrm>
            <a:off x="9484822" y="980902"/>
            <a:ext cx="2512014" cy="227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85000" lnSpcReduction="10000"/>
          </a:bodyPr>
          <a:lstStyle>
            <a:lvl1pPr marL="328254" indent="-328254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1pPr>
            <a:lvl2pPr marL="914423" indent="-35170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2pPr>
            <a:lvl3pPr marL="1406804" indent="-28136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3pPr>
            <a:lvl4pPr marL="1969526" indent="-28136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4pPr>
            <a:lvl5pPr marL="2532248" indent="-28136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18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5pPr>
            <a:lvl6pPr marL="3094970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6pPr>
            <a:lvl7pPr marL="3657691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7pPr>
            <a:lvl8pPr marL="4220413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8pPr>
            <a:lvl9pPr marL="4783135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9pPr>
          </a:lstStyle>
          <a:p>
            <a:pPr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b="0" kern="0" smtClean="0">
                <a:solidFill>
                  <a:srgbClr val="FF00FF"/>
                </a:solidFill>
              </a:rPr>
              <a:t>Dust/ash</a:t>
            </a:r>
            <a:r>
              <a:rPr lang="en-GB" b="0" kern="0" smtClean="0">
                <a:solidFill>
                  <a:srgbClr val="FF950E"/>
                </a:solidFill>
              </a:rPr>
              <a:t> </a:t>
            </a:r>
          </a:p>
          <a:p>
            <a:pPr marL="0" indent="0">
              <a:spcBef>
                <a:spcPts val="0"/>
              </a:spcBef>
              <a:buSzPct val="45000"/>
              <a:buFont typeface="Arial" pitchFamily="34" charset="0"/>
              <a:buNone/>
            </a:pPr>
            <a:r>
              <a:rPr lang="en-GB" b="0" kern="0" smtClean="0">
                <a:solidFill>
                  <a:srgbClr val="FF950E"/>
                </a:solidFill>
              </a:rPr>
              <a:t> </a:t>
            </a:r>
          </a:p>
          <a:p>
            <a:pPr lvl="1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b="0" kern="0" smtClean="0">
                <a:solidFill>
                  <a:srgbClr val="280099"/>
                </a:solidFill>
              </a:rPr>
              <a:t>Best contrast over water bodies              </a:t>
            </a:r>
            <a:endParaRPr lang="en-GB" b="0" kern="0" dirty="0">
              <a:solidFill>
                <a:srgbClr val="28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849322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0"/>
          </p:nvPr>
        </p:nvSpPr>
        <p:spPr>
          <a:xfrm>
            <a:off x="9484822" y="980902"/>
            <a:ext cx="2512014" cy="2277688"/>
          </a:xfrm>
        </p:spPr>
        <p:txBody>
          <a:bodyPr>
            <a:normAutofit fontScale="77500" lnSpcReduction="20000"/>
          </a:bodyPr>
          <a:lstStyle/>
          <a:p>
            <a:pPr lvl="0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 smtClean="0">
                <a:solidFill>
                  <a:srgbClr val="FF950E"/>
                </a:solidFill>
              </a:rPr>
              <a:t>Smoke/soot </a:t>
            </a:r>
          </a:p>
          <a:p>
            <a:pPr marL="0" lvl="0" indent="0">
              <a:spcBef>
                <a:spcPts val="0"/>
              </a:spcBef>
              <a:buSzPct val="45000"/>
              <a:buNone/>
            </a:pPr>
            <a:r>
              <a:rPr lang="en-GB" dirty="0" smtClean="0">
                <a:solidFill>
                  <a:srgbClr val="FF950E"/>
                </a:solidFill>
              </a:rPr>
              <a:t> </a:t>
            </a:r>
          </a:p>
          <a:p>
            <a:pPr lvl="1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 smtClean="0">
                <a:solidFill>
                  <a:srgbClr val="280099"/>
                </a:solidFill>
              </a:rPr>
              <a:t>Best contrast over water bodies (low over land)             </a:t>
            </a:r>
            <a:endParaRPr lang="en-GB" dirty="0">
              <a:solidFill>
                <a:srgbClr val="280099"/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SOLAR region</a:t>
            </a:r>
            <a:endParaRPr lang="en-GB" dirty="0"/>
          </a:p>
        </p:txBody>
      </p:sp>
      <p:pic>
        <p:nvPicPr>
          <p:cNvPr id="2" name="vid_il_17_07_17_a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2480" y="838576"/>
            <a:ext cx="8692342" cy="5641664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8263151" y="6599466"/>
            <a:ext cx="3546164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https://www.eumetsat.int/fires-croatia-and-montenegro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92480" y="947652"/>
            <a:ext cx="5240537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schemeClr val="tx1">
                    <a:lumMod val="95000"/>
                  </a:schemeClr>
                </a:solidFill>
              </a:rPr>
              <a:t>Meteosat-10 Natural Colour RGB, during the day, 17 July 03:00–19:00 UTC</a:t>
            </a:r>
          </a:p>
        </p:txBody>
      </p:sp>
    </p:spTree>
    <p:extLst>
      <p:ext uri="{BB962C8B-B14F-4D97-AF65-F5344CB8AC3E}">
        <p14:creationId xmlns:p14="http://schemas.microsoft.com/office/powerpoint/2010/main" val="2963590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0"/>
          </p:nvPr>
        </p:nvSpPr>
        <p:spPr>
          <a:xfrm>
            <a:off x="9484822" y="980902"/>
            <a:ext cx="2512014" cy="2277688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 smtClean="0">
                <a:solidFill>
                  <a:srgbClr val="FF950E"/>
                </a:solidFill>
              </a:rPr>
              <a:t>Sea spray (and white caps) </a:t>
            </a:r>
          </a:p>
          <a:p>
            <a:pPr marL="0" lvl="0" indent="0">
              <a:spcBef>
                <a:spcPts val="0"/>
              </a:spcBef>
              <a:buSzPct val="45000"/>
              <a:buNone/>
            </a:pPr>
            <a:r>
              <a:rPr lang="en-GB" dirty="0" smtClean="0">
                <a:solidFill>
                  <a:srgbClr val="FF950E"/>
                </a:solidFill>
              </a:rPr>
              <a:t> </a:t>
            </a:r>
            <a:r>
              <a:rPr lang="en-GB" dirty="0" smtClean="0">
                <a:solidFill>
                  <a:srgbClr val="280099"/>
                </a:solidFill>
              </a:rPr>
              <a:t>             </a:t>
            </a:r>
            <a:endParaRPr lang="en-GB" dirty="0">
              <a:solidFill>
                <a:srgbClr val="280099"/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SOLAR region</a:t>
            </a:r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480" y="786333"/>
            <a:ext cx="8370570" cy="5666879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7380973" y="6607639"/>
            <a:ext cx="4421403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https://www.eumetsat.int/signatures-foehn-bora-water-vapour-images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92480" y="865486"/>
            <a:ext cx="3015569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tx1">
                    <a:lumMod val="95000"/>
                  </a:schemeClr>
                </a:solidFill>
                <a:latin typeface="Roboto" panose="02000000000000000000" pitchFamily="2" charset="0"/>
              </a:rPr>
              <a:t>Suomi NPP, VIIRS, True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latin typeface="Roboto" panose="02000000000000000000" pitchFamily="2" charset="0"/>
              </a:rPr>
              <a:t>Color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latin typeface="Roboto" panose="02000000000000000000" pitchFamily="2" charset="0"/>
              </a:rPr>
              <a:t> RGB, 23 February 2019 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43406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SOLAR region</a:t>
            </a:r>
            <a:endParaRPr lang="en-GB" dirty="0"/>
          </a:p>
        </p:txBody>
      </p:sp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659349" y="5777722"/>
            <a:ext cx="7402150" cy="646331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hangingPunct="0"/>
            <a:r>
              <a:rPr lang="en-US" altLang="en-US" sz="1200" dirty="0">
                <a:solidFill>
                  <a:schemeClr val="bg2"/>
                </a:solidFill>
                <a:latin typeface="+mj-lt"/>
              </a:rPr>
              <a:t>Mistral </a:t>
            </a:r>
            <a:r>
              <a:rPr lang="en-US" altLang="en-US" sz="1200" dirty="0" smtClean="0">
                <a:solidFill>
                  <a:schemeClr val="bg2"/>
                </a:solidFill>
                <a:latin typeface="+mj-lt"/>
              </a:rPr>
              <a:t>and Tramontane </a:t>
            </a:r>
            <a:r>
              <a:rPr lang="en-US" altLang="en-US" sz="1200" dirty="0">
                <a:solidFill>
                  <a:schemeClr val="bg2"/>
                </a:solidFill>
                <a:latin typeface="+mj-lt"/>
              </a:rPr>
              <a:t>winds: </a:t>
            </a:r>
            <a:r>
              <a:rPr lang="en-US" altLang="en-US" sz="1200" b="0" dirty="0">
                <a:solidFill>
                  <a:schemeClr val="bg2"/>
                </a:solidFill>
                <a:latin typeface="+mj-lt"/>
              </a:rPr>
              <a:t> Sentinel-3 </a:t>
            </a:r>
            <a:r>
              <a:rPr lang="en-US" altLang="en-US" sz="1200" b="0" dirty="0" smtClean="0">
                <a:solidFill>
                  <a:schemeClr val="bg2"/>
                </a:solidFill>
                <a:latin typeface="+mj-lt"/>
              </a:rPr>
              <a:t>True </a:t>
            </a:r>
            <a:r>
              <a:rPr lang="en-US" altLang="en-US" sz="1200" b="0" dirty="0" err="1">
                <a:solidFill>
                  <a:schemeClr val="bg2"/>
                </a:solidFill>
                <a:latin typeface="+mj-lt"/>
              </a:rPr>
              <a:t>colour</a:t>
            </a:r>
            <a:r>
              <a:rPr lang="en-US" altLang="en-US" sz="1200" b="0" dirty="0">
                <a:solidFill>
                  <a:schemeClr val="bg2"/>
                </a:solidFill>
                <a:latin typeface="+mj-lt"/>
              </a:rPr>
              <a:t> from the OLCI sensor on 1 February 2022. The strong Mistral and Tramontane winds cause widespread whitecaps and sea spray at the sea surface, which can be seen in this image as the white </a:t>
            </a:r>
            <a:r>
              <a:rPr lang="en-US" altLang="en-US" sz="1200" b="0" dirty="0" err="1">
                <a:solidFill>
                  <a:schemeClr val="bg2"/>
                </a:solidFill>
                <a:latin typeface="+mj-lt"/>
              </a:rPr>
              <a:t>colours</a:t>
            </a:r>
            <a:r>
              <a:rPr lang="en-US" altLang="en-US" sz="1200" b="0" dirty="0">
                <a:solidFill>
                  <a:schemeClr val="bg2"/>
                </a:solidFill>
                <a:latin typeface="+mj-lt"/>
              </a:rPr>
              <a:t> emanating from the Gulf of Lion.</a:t>
            </a:r>
            <a:endParaRPr kumimoji="0" lang="en-US" altLang="en-US" sz="3600" b="0" i="0" u="none" strike="noStrike" cap="none" normalizeH="0" baseline="0" dirty="0" smtClean="0">
              <a:ln>
                <a:noFill/>
              </a:ln>
              <a:solidFill>
                <a:schemeClr val="bg2"/>
              </a:solidFill>
              <a:effectLst/>
              <a:latin typeface="+mj-lt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480" y="850398"/>
            <a:ext cx="7269019" cy="4816383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7501747" y="6627168"/>
            <a:ext cx="4382931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accent5"/>
                </a:solidFill>
              </a:rPr>
              <a:t>https://www.eumetsat.int/winds-drive-deep-water-formation-gulf-lion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5" name="Text Placeholder 15"/>
          <p:cNvSpPr txBox="1">
            <a:spLocks/>
          </p:cNvSpPr>
          <p:nvPr/>
        </p:nvSpPr>
        <p:spPr bwMode="auto">
          <a:xfrm>
            <a:off x="9484822" y="980902"/>
            <a:ext cx="2512014" cy="227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28254" indent="-328254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1pPr>
            <a:lvl2pPr marL="914423" indent="-35170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2pPr>
            <a:lvl3pPr marL="1406804" indent="-28136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3pPr>
            <a:lvl4pPr marL="1969526" indent="-28136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4pPr>
            <a:lvl5pPr marL="2532248" indent="-28136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18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5pPr>
            <a:lvl6pPr marL="3094970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6pPr>
            <a:lvl7pPr marL="3657691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7pPr>
            <a:lvl8pPr marL="4220413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8pPr>
            <a:lvl9pPr marL="4783135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9pPr>
          </a:lstStyle>
          <a:p>
            <a:pPr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b="0" kern="0" smtClean="0">
                <a:solidFill>
                  <a:srgbClr val="FF950E"/>
                </a:solidFill>
              </a:rPr>
              <a:t>Sea spray (and white caps) </a:t>
            </a:r>
          </a:p>
          <a:p>
            <a:pPr marL="0" indent="0">
              <a:spcBef>
                <a:spcPts val="0"/>
              </a:spcBef>
              <a:buSzPct val="45000"/>
              <a:buFont typeface="Arial" pitchFamily="34" charset="0"/>
              <a:buNone/>
            </a:pPr>
            <a:r>
              <a:rPr lang="en-GB" b="0" kern="0" smtClean="0">
                <a:solidFill>
                  <a:srgbClr val="FF950E"/>
                </a:solidFill>
              </a:rPr>
              <a:t> </a:t>
            </a:r>
            <a:r>
              <a:rPr lang="en-GB" b="0" kern="0" smtClean="0">
                <a:solidFill>
                  <a:srgbClr val="280099"/>
                </a:solidFill>
              </a:rPr>
              <a:t>             </a:t>
            </a:r>
            <a:endParaRPr lang="en-GB" b="0" kern="0" dirty="0">
              <a:solidFill>
                <a:srgbClr val="28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17227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0"/>
          </p:nvPr>
        </p:nvSpPr>
        <p:spPr>
          <a:xfrm>
            <a:off x="153366" y="714895"/>
            <a:ext cx="3221601" cy="4655128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  <a:buSzPct val="45000"/>
              <a:buFont typeface="StarSymbol"/>
              <a:buChar char="●"/>
            </a:pPr>
            <a:endParaRPr lang="en-GB" dirty="0" smtClean="0">
              <a:solidFill>
                <a:srgbClr val="FF950E"/>
              </a:solidFill>
            </a:endParaRPr>
          </a:p>
          <a:p>
            <a:pPr lvl="0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 smtClean="0">
                <a:solidFill>
                  <a:srgbClr val="FF950E"/>
                </a:solidFill>
              </a:rPr>
              <a:t>Smoke</a:t>
            </a:r>
          </a:p>
          <a:p>
            <a:pPr lvl="1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 smtClean="0">
                <a:solidFill>
                  <a:srgbClr val="FF950E"/>
                </a:solidFill>
              </a:rPr>
              <a:t>particles too small to be detected</a:t>
            </a:r>
            <a:endParaRPr lang="en-GB" dirty="0">
              <a:solidFill>
                <a:srgbClr val="FF950E"/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IR region</a:t>
            </a:r>
            <a:endParaRPr lang="en-GB" dirty="0"/>
          </a:p>
        </p:txBody>
      </p:sp>
      <p:pic>
        <p:nvPicPr>
          <p:cNvPr id="3" name="forestfir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816809" y="1083212"/>
            <a:ext cx="7006361" cy="5254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46936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0"/>
          </p:nvPr>
        </p:nvSpPr>
        <p:spPr>
          <a:xfrm>
            <a:off x="153366" y="714894"/>
            <a:ext cx="11627339" cy="4921135"/>
          </a:xfrm>
        </p:spPr>
        <p:txBody>
          <a:bodyPr>
            <a:normAutofit/>
          </a:bodyPr>
          <a:lstStyle/>
          <a:p>
            <a:pPr marL="562722" lvl="1" indent="0">
              <a:spcBef>
                <a:spcPts val="0"/>
              </a:spcBef>
              <a:buSzPct val="45000"/>
              <a:buNone/>
            </a:pPr>
            <a:endParaRPr lang="en-GB" dirty="0">
              <a:solidFill>
                <a:srgbClr val="280099"/>
              </a:solidFill>
            </a:endParaRPr>
          </a:p>
          <a:p>
            <a:pPr lvl="0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 smtClean="0">
                <a:solidFill>
                  <a:srgbClr val="FF00FF"/>
                </a:solidFill>
              </a:rPr>
              <a:t>Dust</a:t>
            </a:r>
            <a:endParaRPr lang="en-GB" dirty="0">
              <a:solidFill>
                <a:srgbClr val="FF00FF"/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IR region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2763" y="1170795"/>
            <a:ext cx="9123163" cy="5330461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4880132" y="6157391"/>
            <a:ext cx="549203" cy="435889"/>
          </a:xfrm>
          <a:prstGeom prst="rect">
            <a:avLst/>
          </a:prstGeom>
          <a:noFill/>
          <a:ln w="38100">
            <a:solidFill>
              <a:srgbClr val="FF00FF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744" dirty="0"/>
              <a:t>12um</a:t>
            </a:r>
          </a:p>
          <a:p>
            <a:pPr algn="ctr"/>
            <a:r>
              <a:rPr lang="en-GB" sz="744" dirty="0"/>
              <a:t>833 1/cm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429334" y="6157391"/>
            <a:ext cx="565846" cy="435889"/>
          </a:xfrm>
          <a:prstGeom prst="rect">
            <a:avLst/>
          </a:prstGeom>
          <a:noFill/>
          <a:ln w="38100">
            <a:solidFill>
              <a:srgbClr val="FF00FF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744" dirty="0"/>
              <a:t>10.8um</a:t>
            </a:r>
          </a:p>
          <a:p>
            <a:pPr algn="ctr"/>
            <a:r>
              <a:rPr lang="en-GB" sz="744" dirty="0"/>
              <a:t>925 1/cm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 flipH="1" flipV="1">
            <a:off x="5186876" y="5681609"/>
            <a:ext cx="266" cy="361744"/>
          </a:xfrm>
          <a:prstGeom prst="straightConnector1">
            <a:avLst/>
          </a:prstGeom>
          <a:ln w="38100"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V="1">
            <a:off x="5619404" y="5681609"/>
            <a:ext cx="3673" cy="383758"/>
          </a:xfrm>
          <a:prstGeom prst="straightConnector1">
            <a:avLst/>
          </a:prstGeom>
          <a:ln w="38100"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flipV="1">
            <a:off x="5186876" y="1246909"/>
            <a:ext cx="0" cy="4434701"/>
          </a:xfrm>
          <a:prstGeom prst="line">
            <a:avLst/>
          </a:prstGeom>
          <a:ln w="12700">
            <a:solidFill>
              <a:srgbClr val="FF00FF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 flipV="1">
            <a:off x="5619404" y="1246909"/>
            <a:ext cx="0" cy="4434701"/>
          </a:xfrm>
          <a:prstGeom prst="line">
            <a:avLst/>
          </a:prstGeom>
          <a:ln w="12700">
            <a:solidFill>
              <a:srgbClr val="FF00FF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 flipV="1">
            <a:off x="5172327" y="1527185"/>
            <a:ext cx="266" cy="361744"/>
          </a:xfrm>
          <a:prstGeom prst="straightConnector1">
            <a:avLst/>
          </a:prstGeom>
          <a:ln w="38100"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V="1">
            <a:off x="5604855" y="1527185"/>
            <a:ext cx="3673" cy="383758"/>
          </a:xfrm>
          <a:prstGeom prst="straightConnector1">
            <a:avLst/>
          </a:prstGeom>
          <a:ln w="38100"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223385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0"/>
          </p:nvPr>
        </p:nvSpPr>
        <p:spPr>
          <a:xfrm>
            <a:off x="153366" y="714894"/>
            <a:ext cx="11627339" cy="4921135"/>
          </a:xfrm>
        </p:spPr>
        <p:txBody>
          <a:bodyPr>
            <a:normAutofit/>
          </a:bodyPr>
          <a:lstStyle/>
          <a:p>
            <a:pPr marL="562722" lvl="1" indent="0">
              <a:spcBef>
                <a:spcPts val="0"/>
              </a:spcBef>
              <a:buSzPct val="45000"/>
              <a:buNone/>
            </a:pPr>
            <a:endParaRPr lang="en-GB" dirty="0">
              <a:solidFill>
                <a:srgbClr val="280099"/>
              </a:solidFill>
            </a:endParaRPr>
          </a:p>
          <a:p>
            <a:pPr lvl="0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 smtClean="0">
                <a:solidFill>
                  <a:srgbClr val="FF00FF"/>
                </a:solidFill>
              </a:rPr>
              <a:t>Dust/Ash/24-Micro RGB</a:t>
            </a:r>
            <a:endParaRPr lang="en-GB" dirty="0">
              <a:solidFill>
                <a:srgbClr val="FF00FF"/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IR region</a:t>
            </a:r>
            <a:endParaRPr lang="en-GB" dirty="0"/>
          </a:p>
        </p:txBody>
      </p:sp>
      <p:sp>
        <p:nvSpPr>
          <p:cNvPr id="11" name="Rettangolo 10_0"/>
          <p:cNvSpPr/>
          <p:nvPr/>
        </p:nvSpPr>
        <p:spPr>
          <a:xfrm>
            <a:off x="3301757" y="5444085"/>
            <a:ext cx="3809884" cy="533515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blipFill>
            <a:blip r:embed="rId2">
              <a:alphaModFix/>
            </a:blip>
            <a:tile/>
          </a:blipFill>
          <a:ln cap="flat">
            <a:noFill/>
            <a:prstDash val="solid"/>
          </a:ln>
        </p:spPr>
        <p:txBody>
          <a:bodyPr vert="horz" wrap="none" lIns="90004" tIns="46798" rIns="90004" bIns="46798" anchor="ctr" anchorCtr="0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Noto Sans CJK SC" pitchFamily="2"/>
              <a:cs typeface="Noto Sans Devanagari" pitchFamily="2"/>
            </a:endParaRPr>
          </a:p>
        </p:txBody>
      </p:sp>
      <p:cxnSp>
        <p:nvCxnSpPr>
          <p:cNvPr id="12" name="Connettore 2 10_0"/>
          <p:cNvCxnSpPr/>
          <p:nvPr/>
        </p:nvCxnSpPr>
        <p:spPr>
          <a:xfrm flipV="1">
            <a:off x="2867234" y="3387041"/>
            <a:ext cx="65160" cy="2693521"/>
          </a:xfrm>
          <a:prstGeom prst="straightConnector1">
            <a:avLst/>
          </a:prstGeom>
          <a:noFill/>
          <a:ln w="38157" cap="flat">
            <a:solidFill>
              <a:srgbClr val="FF9A00"/>
            </a:solidFill>
            <a:prstDash val="solid"/>
            <a:miter/>
            <a:tailEnd type="arrow"/>
          </a:ln>
        </p:spPr>
      </p:cxnSp>
      <p:grpSp>
        <p:nvGrpSpPr>
          <p:cNvPr id="13" name="Gruppo 14_0"/>
          <p:cNvGrpSpPr/>
          <p:nvPr/>
        </p:nvGrpSpPr>
        <p:grpSpPr>
          <a:xfrm>
            <a:off x="1523716" y="1877559"/>
            <a:ext cx="9144000" cy="4571999"/>
            <a:chOff x="467999" y="909718"/>
            <a:chExt cx="9144000" cy="4571999"/>
          </a:xfrm>
        </p:grpSpPr>
        <p:pic>
          <p:nvPicPr>
            <p:cNvPr id="14" name="Picture 4_0">
              <a:extLst>
                <a:ext uri="{FF2B5EF4-FFF2-40B4-BE49-F238E27FC236}">
                  <a16:creationId xmlns:a16="http://schemas.microsoft.com/office/drawing/2014/main" id="{00000000-0000-0000-0000-00000000000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 t="89298" r="81503"/>
            <a:stretch>
              <a:fillRect/>
            </a:stretch>
          </p:blipFill>
          <p:spPr>
            <a:xfrm>
              <a:off x="473759" y="4865037"/>
              <a:ext cx="9132121" cy="616680"/>
            </a:xfrm>
            <a:prstGeom prst="rect">
              <a:avLst/>
            </a:prstGeom>
            <a:noFill/>
            <a:ln cap="flat">
              <a:noFill/>
            </a:ln>
          </p:spPr>
        </p:pic>
        <p:grpSp>
          <p:nvGrpSpPr>
            <p:cNvPr id="15" name="Rettangolo 9_1"/>
            <p:cNvGrpSpPr/>
            <p:nvPr/>
          </p:nvGrpSpPr>
          <p:grpSpPr>
            <a:xfrm>
              <a:off x="467999" y="909718"/>
              <a:ext cx="9144000" cy="4071960"/>
              <a:chOff x="467999" y="909718"/>
              <a:chExt cx="9144000" cy="4071960"/>
            </a:xfrm>
          </p:grpSpPr>
          <p:pic>
            <p:nvPicPr>
              <p:cNvPr id="17" name="Rettangolo 9_2">
                <a:extLst>
                  <a:ext uri="{FF2B5EF4-FFF2-40B4-BE49-F238E27FC236}">
                    <a16:creationId xmlns:a16="http://schemas.microsoft.com/office/drawing/2014/main" id="{00000000-0000-0000-0000-00000000000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67999" y="909718"/>
                <a:ext cx="9144000" cy="4071960"/>
              </a:xfrm>
              <a:prstGeom prst="rect">
                <a:avLst/>
              </a:prstGeom>
              <a:noFill/>
              <a:ln cap="flat">
                <a:noFill/>
              </a:ln>
            </p:spPr>
          </p:pic>
          <p:sp>
            <p:nvSpPr>
              <p:cNvPr id="18" name="Freeform 17"/>
              <p:cNvSpPr/>
              <p:nvPr/>
            </p:nvSpPr>
            <p:spPr>
              <a:xfrm>
                <a:off x="473759" y="916557"/>
                <a:ext cx="9132121" cy="4059716"/>
              </a:xfrm>
              <a:custGeom>
                <a:avLst/>
                <a:gdLst>
                  <a:gd name="f0" fmla="val w"/>
                  <a:gd name="f1" fmla="val h"/>
                  <a:gd name="f2" fmla="val 0"/>
                  <a:gd name="f3" fmla="val 21600"/>
                  <a:gd name="f4" fmla="*/ f0 1 21600"/>
                  <a:gd name="f5" fmla="*/ f1 1 21600"/>
                  <a:gd name="f6" fmla="val f2"/>
                  <a:gd name="f7" fmla="val f3"/>
                  <a:gd name="f8" fmla="+- f7 0 f6"/>
                  <a:gd name="f9" fmla="*/ f8 1 21600"/>
                  <a:gd name="f10" fmla="*/ f6 1 f9"/>
                  <a:gd name="f11" fmla="*/ f7 1 f9"/>
                  <a:gd name="f12" fmla="*/ f10 f4 1"/>
                  <a:gd name="f13" fmla="*/ f11 f4 1"/>
                  <a:gd name="f14" fmla="*/ f11 f5 1"/>
                  <a:gd name="f15" fmla="*/ f10 f5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f12" t="f15" r="f13" b="f14"/>
                <a:pathLst>
                  <a:path w="21600" h="21600">
                    <a:moveTo>
                      <a:pt x="f2" y="f2"/>
                    </a:moveTo>
                    <a:lnTo>
                      <a:pt x="f3" y="f2"/>
                    </a:lnTo>
                    <a:lnTo>
                      <a:pt x="f3" y="f3"/>
                    </a:lnTo>
                    <a:lnTo>
                      <a:pt x="f2" y="f3"/>
                    </a:lnTo>
                    <a:lnTo>
                      <a:pt x="f2" y="f2"/>
                    </a:lnTo>
                    <a:close/>
                  </a:path>
                </a:pathLst>
              </a:custGeom>
              <a:noFill/>
              <a:ln cap="flat">
                <a:noFill/>
                <a:prstDash val="solid"/>
              </a:ln>
            </p:spPr>
            <p:txBody>
              <a:bodyPr vert="horz" wrap="none" lIns="90004" tIns="46798" rIns="90004" bIns="46798" anchor="ctr" anchorCtr="0" compatLnSpc="0">
                <a:noAutofit/>
              </a:bodyPr>
              <a:lstStyle/>
              <a:p>
                <a:pPr marL="0" marR="0" lvl="0" indent="0" algn="l" defTabSz="914400" rtl="0" fontAlgn="auto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GB" sz="1800" b="0" i="0" u="none" strike="noStrike" kern="1200" cap="none" spc="0" baseline="0">
                  <a:solidFill>
                    <a:srgbClr val="000000"/>
                  </a:solidFill>
                  <a:uFillTx/>
                  <a:latin typeface="Liberation Sans" pitchFamily="18"/>
                  <a:ea typeface="Noto Sans CJK SC" pitchFamily="2"/>
                  <a:cs typeface="Noto Sans Devanagari" pitchFamily="2"/>
                </a:endParaRPr>
              </a:p>
            </p:txBody>
          </p:sp>
        </p:grpSp>
      </p:grpSp>
      <p:cxnSp>
        <p:nvCxnSpPr>
          <p:cNvPr id="19" name="Connettore 2 14_0"/>
          <p:cNvCxnSpPr/>
          <p:nvPr/>
        </p:nvCxnSpPr>
        <p:spPr>
          <a:xfrm flipV="1">
            <a:off x="3312913" y="3411520"/>
            <a:ext cx="1801" cy="2669042"/>
          </a:xfrm>
          <a:prstGeom prst="straightConnector1">
            <a:avLst/>
          </a:prstGeom>
          <a:noFill/>
          <a:ln w="38157" cap="flat">
            <a:solidFill>
              <a:srgbClr val="FFFF00"/>
            </a:solidFill>
            <a:prstDash val="solid"/>
            <a:miter/>
            <a:tailEnd type="arrow"/>
          </a:ln>
        </p:spPr>
      </p:cxnSp>
      <p:sp>
        <p:nvSpPr>
          <p:cNvPr id="20" name="Ovale 7_0"/>
          <p:cNvSpPr/>
          <p:nvPr/>
        </p:nvSpPr>
        <p:spPr>
          <a:xfrm>
            <a:off x="2603357" y="5620481"/>
            <a:ext cx="952201" cy="19079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*/ 5419351 1 1725033"/>
              <a:gd name="f8" fmla="*/ 10800 10800 1"/>
              <a:gd name="f9" fmla="+- 0 0 360"/>
              <a:gd name="f10" fmla="val 10800"/>
              <a:gd name="f11" fmla="+- 0 0 0"/>
              <a:gd name="f12" fmla="*/ f3 1 21600"/>
              <a:gd name="f13" fmla="*/ f4 1 21600"/>
              <a:gd name="f14" fmla="val f5"/>
              <a:gd name="f15" fmla="val f6"/>
              <a:gd name="f16" fmla="*/ 0 f7 1"/>
              <a:gd name="f17" fmla="*/ f5 f0 1"/>
              <a:gd name="f18" fmla="*/ f9 f0 1"/>
              <a:gd name="f19" fmla="*/ f11 f0 1"/>
              <a:gd name="f20" fmla="+- f15 0 f14"/>
              <a:gd name="f21" fmla="*/ f16 1 f2"/>
              <a:gd name="f22" fmla="*/ f17 1 f2"/>
              <a:gd name="f23" fmla="*/ f18 1 f2"/>
              <a:gd name="f24" fmla="*/ f19 1 f2"/>
              <a:gd name="f25" fmla="*/ f20 1 21600"/>
              <a:gd name="f26" fmla="+- 0 0 f21"/>
              <a:gd name="f27" fmla="+- f22 0 f1"/>
              <a:gd name="f28" fmla="+- f23 0 f1"/>
              <a:gd name="f29" fmla="+- f24 0 f1"/>
              <a:gd name="f30" fmla="*/ 3163 f25 1"/>
              <a:gd name="f31" fmla="*/ 18437 f25 1"/>
              <a:gd name="f32" fmla="*/ 10800 f25 1"/>
              <a:gd name="f33" fmla="*/ 0 f25 1"/>
              <a:gd name="f34" fmla="*/ 21600 f25 1"/>
              <a:gd name="f35" fmla="*/ f26 f0 1"/>
              <a:gd name="f36" fmla="+- f28 0 f27"/>
              <a:gd name="f37" fmla="*/ f35 1 f7"/>
              <a:gd name="f38" fmla="*/ f32 1 f25"/>
              <a:gd name="f39" fmla="*/ f33 1 f25"/>
              <a:gd name="f40" fmla="*/ f30 1 f25"/>
              <a:gd name="f41" fmla="*/ f31 1 f25"/>
              <a:gd name="f42" fmla="*/ f34 1 f25"/>
              <a:gd name="f43" fmla="+- f37 0 f1"/>
              <a:gd name="f44" fmla="*/ f40 f12 1"/>
              <a:gd name="f45" fmla="*/ f41 f12 1"/>
              <a:gd name="f46" fmla="*/ f41 f13 1"/>
              <a:gd name="f47" fmla="*/ f40 f13 1"/>
              <a:gd name="f48" fmla="*/ f38 f12 1"/>
              <a:gd name="f49" fmla="*/ f39 f13 1"/>
              <a:gd name="f50" fmla="*/ f39 f12 1"/>
              <a:gd name="f51" fmla="*/ f38 f13 1"/>
              <a:gd name="f52" fmla="*/ f42 f13 1"/>
              <a:gd name="f53" fmla="*/ f42 f12 1"/>
              <a:gd name="f54" fmla="+- f43 f1 0"/>
              <a:gd name="f55" fmla="*/ f54 f7 1"/>
              <a:gd name="f56" fmla="*/ f55 1 f0"/>
              <a:gd name="f57" fmla="+- 0 0 f56"/>
              <a:gd name="f58" fmla="+- 0 0 f57"/>
              <a:gd name="f59" fmla="*/ f58 f0 1"/>
              <a:gd name="f60" fmla="*/ f59 1 f7"/>
              <a:gd name="f61" fmla="+- f60 0 f1"/>
              <a:gd name="f62" fmla="cos 1 f61"/>
              <a:gd name="f63" fmla="sin 1 f61"/>
              <a:gd name="f64" fmla="+- 0 0 f62"/>
              <a:gd name="f65" fmla="+- 0 0 f63"/>
              <a:gd name="f66" fmla="+- 0 0 f64"/>
              <a:gd name="f67" fmla="+- 0 0 f65"/>
              <a:gd name="f68" fmla="val f66"/>
              <a:gd name="f69" fmla="val f67"/>
              <a:gd name="f70" fmla="+- 0 0 f68"/>
              <a:gd name="f71" fmla="+- 0 0 f69"/>
              <a:gd name="f72" fmla="*/ 10800 f70 1"/>
              <a:gd name="f73" fmla="*/ 10800 f71 1"/>
              <a:gd name="f74" fmla="*/ f72 f72 1"/>
              <a:gd name="f75" fmla="*/ f73 f73 1"/>
              <a:gd name="f76" fmla="+- f74 f75 0"/>
              <a:gd name="f77" fmla="sqrt f76"/>
              <a:gd name="f78" fmla="*/ f8 1 f77"/>
              <a:gd name="f79" fmla="*/ f70 f78 1"/>
              <a:gd name="f80" fmla="*/ f71 f78 1"/>
              <a:gd name="f81" fmla="+- 10800 0 f79"/>
              <a:gd name="f82" fmla="+- 10800 0 f8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48" y="f49"/>
              </a:cxn>
              <a:cxn ang="f29">
                <a:pos x="f44" y="f47"/>
              </a:cxn>
              <a:cxn ang="f29">
                <a:pos x="f50" y="f51"/>
              </a:cxn>
              <a:cxn ang="f29">
                <a:pos x="f44" y="f46"/>
              </a:cxn>
              <a:cxn ang="f29">
                <a:pos x="f48" y="f52"/>
              </a:cxn>
              <a:cxn ang="f29">
                <a:pos x="f45" y="f46"/>
              </a:cxn>
              <a:cxn ang="f29">
                <a:pos x="f53" y="f51"/>
              </a:cxn>
              <a:cxn ang="f29">
                <a:pos x="f45" y="f47"/>
              </a:cxn>
            </a:cxnLst>
            <a:rect l="f44" t="f47" r="f45" b="f46"/>
            <a:pathLst>
              <a:path w="21600" h="21600">
                <a:moveTo>
                  <a:pt x="f81" y="f82"/>
                </a:moveTo>
                <a:arcTo wR="f10" hR="f10" stAng="f27" swAng="f36"/>
                <a:close/>
              </a:path>
            </a:pathLst>
          </a:custGeom>
          <a:solidFill>
            <a:srgbClr val="FF00FF">
              <a:alpha val="78000"/>
            </a:srgbClr>
          </a:solidFill>
          <a:ln cap="flat">
            <a:noFill/>
            <a:prstDash val="solid"/>
          </a:ln>
        </p:spPr>
        <p:txBody>
          <a:bodyPr vert="horz" wrap="none" lIns="90004" tIns="46798" rIns="90004" bIns="46798" anchor="ctr" anchorCtr="0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Noto Sans CJK SC" pitchFamily="2"/>
              <a:cs typeface="Noto Sans Devanagari" pitchFamily="2"/>
            </a:endParaRPr>
          </a:p>
        </p:txBody>
      </p:sp>
      <p:cxnSp>
        <p:nvCxnSpPr>
          <p:cNvPr id="21" name="Connettore 2 17_0"/>
          <p:cNvCxnSpPr/>
          <p:nvPr/>
        </p:nvCxnSpPr>
        <p:spPr>
          <a:xfrm flipV="1">
            <a:off x="4467434" y="3563804"/>
            <a:ext cx="27359" cy="2453033"/>
          </a:xfrm>
          <a:prstGeom prst="straightConnector1">
            <a:avLst/>
          </a:prstGeom>
          <a:noFill/>
          <a:ln w="38157" cap="flat">
            <a:solidFill>
              <a:srgbClr val="FF9A00"/>
            </a:solidFill>
            <a:prstDash val="solid"/>
            <a:miter/>
            <a:tailEnd type="arrow"/>
          </a:ln>
        </p:spPr>
      </p:cxnSp>
      <p:cxnSp>
        <p:nvCxnSpPr>
          <p:cNvPr id="26" name="Connettore 2 18_0"/>
          <p:cNvCxnSpPr/>
          <p:nvPr/>
        </p:nvCxnSpPr>
        <p:spPr>
          <a:xfrm flipV="1">
            <a:off x="4912034" y="3246278"/>
            <a:ext cx="14402" cy="2770559"/>
          </a:xfrm>
          <a:prstGeom prst="straightConnector1">
            <a:avLst/>
          </a:prstGeom>
          <a:noFill/>
          <a:ln w="38157" cap="flat">
            <a:solidFill>
              <a:srgbClr val="FFFF00"/>
            </a:solidFill>
            <a:prstDash val="solid"/>
            <a:miter/>
            <a:tailEnd type="arrow"/>
          </a:ln>
        </p:spPr>
      </p:cxnSp>
      <p:sp>
        <p:nvSpPr>
          <p:cNvPr id="27" name="Ovale 19_0"/>
          <p:cNvSpPr/>
          <p:nvPr/>
        </p:nvSpPr>
        <p:spPr>
          <a:xfrm>
            <a:off x="4228758" y="4047284"/>
            <a:ext cx="952557" cy="19044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*/ 5419351 1 1725033"/>
              <a:gd name="f8" fmla="*/ 10800 10800 1"/>
              <a:gd name="f9" fmla="+- 0 0 360"/>
              <a:gd name="f10" fmla="val 10800"/>
              <a:gd name="f11" fmla="+- 0 0 0"/>
              <a:gd name="f12" fmla="*/ f3 1 21600"/>
              <a:gd name="f13" fmla="*/ f4 1 21600"/>
              <a:gd name="f14" fmla="val f5"/>
              <a:gd name="f15" fmla="val f6"/>
              <a:gd name="f16" fmla="*/ 0 f7 1"/>
              <a:gd name="f17" fmla="*/ f5 f0 1"/>
              <a:gd name="f18" fmla="*/ f9 f0 1"/>
              <a:gd name="f19" fmla="*/ f11 f0 1"/>
              <a:gd name="f20" fmla="+- f15 0 f14"/>
              <a:gd name="f21" fmla="*/ f16 1 f2"/>
              <a:gd name="f22" fmla="*/ f17 1 f2"/>
              <a:gd name="f23" fmla="*/ f18 1 f2"/>
              <a:gd name="f24" fmla="*/ f19 1 f2"/>
              <a:gd name="f25" fmla="*/ f20 1 21600"/>
              <a:gd name="f26" fmla="+- 0 0 f21"/>
              <a:gd name="f27" fmla="+- f22 0 f1"/>
              <a:gd name="f28" fmla="+- f23 0 f1"/>
              <a:gd name="f29" fmla="+- f24 0 f1"/>
              <a:gd name="f30" fmla="*/ 3163 f25 1"/>
              <a:gd name="f31" fmla="*/ 18437 f25 1"/>
              <a:gd name="f32" fmla="*/ 10800 f25 1"/>
              <a:gd name="f33" fmla="*/ 0 f25 1"/>
              <a:gd name="f34" fmla="*/ 21600 f25 1"/>
              <a:gd name="f35" fmla="*/ f26 f0 1"/>
              <a:gd name="f36" fmla="+- f28 0 f27"/>
              <a:gd name="f37" fmla="*/ f35 1 f7"/>
              <a:gd name="f38" fmla="*/ f32 1 f25"/>
              <a:gd name="f39" fmla="*/ f33 1 f25"/>
              <a:gd name="f40" fmla="*/ f30 1 f25"/>
              <a:gd name="f41" fmla="*/ f31 1 f25"/>
              <a:gd name="f42" fmla="*/ f34 1 f25"/>
              <a:gd name="f43" fmla="+- f37 0 f1"/>
              <a:gd name="f44" fmla="*/ f40 f12 1"/>
              <a:gd name="f45" fmla="*/ f41 f12 1"/>
              <a:gd name="f46" fmla="*/ f41 f13 1"/>
              <a:gd name="f47" fmla="*/ f40 f13 1"/>
              <a:gd name="f48" fmla="*/ f38 f12 1"/>
              <a:gd name="f49" fmla="*/ f39 f13 1"/>
              <a:gd name="f50" fmla="*/ f39 f12 1"/>
              <a:gd name="f51" fmla="*/ f38 f13 1"/>
              <a:gd name="f52" fmla="*/ f42 f13 1"/>
              <a:gd name="f53" fmla="*/ f42 f12 1"/>
              <a:gd name="f54" fmla="+- f43 f1 0"/>
              <a:gd name="f55" fmla="*/ f54 f7 1"/>
              <a:gd name="f56" fmla="*/ f55 1 f0"/>
              <a:gd name="f57" fmla="+- 0 0 f56"/>
              <a:gd name="f58" fmla="+- 0 0 f57"/>
              <a:gd name="f59" fmla="*/ f58 f0 1"/>
              <a:gd name="f60" fmla="*/ f59 1 f7"/>
              <a:gd name="f61" fmla="+- f60 0 f1"/>
              <a:gd name="f62" fmla="cos 1 f61"/>
              <a:gd name="f63" fmla="sin 1 f61"/>
              <a:gd name="f64" fmla="+- 0 0 f62"/>
              <a:gd name="f65" fmla="+- 0 0 f63"/>
              <a:gd name="f66" fmla="+- 0 0 f64"/>
              <a:gd name="f67" fmla="+- 0 0 f65"/>
              <a:gd name="f68" fmla="val f66"/>
              <a:gd name="f69" fmla="val f67"/>
              <a:gd name="f70" fmla="+- 0 0 f68"/>
              <a:gd name="f71" fmla="+- 0 0 f69"/>
              <a:gd name="f72" fmla="*/ 10800 f70 1"/>
              <a:gd name="f73" fmla="*/ 10800 f71 1"/>
              <a:gd name="f74" fmla="*/ f72 f72 1"/>
              <a:gd name="f75" fmla="*/ f73 f73 1"/>
              <a:gd name="f76" fmla="+- f74 f75 0"/>
              <a:gd name="f77" fmla="sqrt f76"/>
              <a:gd name="f78" fmla="*/ f8 1 f77"/>
              <a:gd name="f79" fmla="*/ f70 f78 1"/>
              <a:gd name="f80" fmla="*/ f71 f78 1"/>
              <a:gd name="f81" fmla="+- 10800 0 f79"/>
              <a:gd name="f82" fmla="+- 10800 0 f8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48" y="f49"/>
              </a:cxn>
              <a:cxn ang="f29">
                <a:pos x="f44" y="f47"/>
              </a:cxn>
              <a:cxn ang="f29">
                <a:pos x="f50" y="f51"/>
              </a:cxn>
              <a:cxn ang="f29">
                <a:pos x="f44" y="f46"/>
              </a:cxn>
              <a:cxn ang="f29">
                <a:pos x="f48" y="f52"/>
              </a:cxn>
              <a:cxn ang="f29">
                <a:pos x="f45" y="f46"/>
              </a:cxn>
              <a:cxn ang="f29">
                <a:pos x="f53" y="f51"/>
              </a:cxn>
              <a:cxn ang="f29">
                <a:pos x="f45" y="f47"/>
              </a:cxn>
            </a:cxnLst>
            <a:rect l="f44" t="f47" r="f45" b="f46"/>
            <a:pathLst>
              <a:path w="21600" h="21600">
                <a:moveTo>
                  <a:pt x="f81" y="f82"/>
                </a:moveTo>
                <a:arcTo wR="f10" hR="f10" stAng="f27" swAng="f36"/>
                <a:close/>
              </a:path>
            </a:pathLst>
          </a:custGeom>
          <a:solidFill>
            <a:srgbClr val="FFFFFF">
              <a:alpha val="73000"/>
            </a:srgbClr>
          </a:solidFill>
          <a:ln cap="flat">
            <a:noFill/>
            <a:prstDash val="solid"/>
          </a:ln>
        </p:spPr>
        <p:txBody>
          <a:bodyPr vert="horz" wrap="none" lIns="90004" tIns="46798" rIns="90004" bIns="46798" anchor="ctr" anchorCtr="0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Noto Sans CJK SC" pitchFamily="2"/>
              <a:cs typeface="Noto Sans Devanagari" pitchFamily="2"/>
            </a:endParaRPr>
          </a:p>
        </p:txBody>
      </p:sp>
      <p:sp>
        <p:nvSpPr>
          <p:cNvPr id="28" name="CasellaDiTesto 22_0"/>
          <p:cNvSpPr/>
          <p:nvPr/>
        </p:nvSpPr>
        <p:spPr>
          <a:xfrm>
            <a:off x="2187917" y="3234400"/>
            <a:ext cx="744477" cy="305638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none" lIns="90004" tIns="46798" rIns="90004" bIns="46798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5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IR12.0</a:t>
            </a:r>
          </a:p>
        </p:txBody>
      </p:sp>
      <p:sp>
        <p:nvSpPr>
          <p:cNvPr id="29" name="CasellaDiTesto 24_0"/>
          <p:cNvSpPr/>
          <p:nvPr/>
        </p:nvSpPr>
        <p:spPr>
          <a:xfrm>
            <a:off x="2821880" y="5518965"/>
            <a:ext cx="543601" cy="305638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none" lIns="90004" tIns="46798" rIns="90004" bIns="46798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5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defRPr>
            </a:pPr>
            <a:r>
              <a:rPr lang="en-GB" sz="15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dust</a:t>
            </a:r>
          </a:p>
        </p:txBody>
      </p:sp>
      <p:sp>
        <p:nvSpPr>
          <p:cNvPr id="30" name="CasellaDiTesto 31_0"/>
          <p:cNvSpPr/>
          <p:nvPr/>
        </p:nvSpPr>
        <p:spPr>
          <a:xfrm>
            <a:off x="4396513" y="3970959"/>
            <a:ext cx="650156" cy="305638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none" lIns="90004" tIns="46798" rIns="90004" bIns="46798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5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cirrus</a:t>
            </a:r>
          </a:p>
        </p:txBody>
      </p:sp>
      <p:sp>
        <p:nvSpPr>
          <p:cNvPr id="31" name="CasellaDiTesto 34_0"/>
          <p:cNvSpPr/>
          <p:nvPr/>
        </p:nvSpPr>
        <p:spPr>
          <a:xfrm>
            <a:off x="3267559" y="3513759"/>
            <a:ext cx="744477" cy="305638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none" lIns="90004" tIns="46798" rIns="90004" bIns="46798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5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IR10.8</a:t>
            </a:r>
          </a:p>
        </p:txBody>
      </p:sp>
      <p:sp>
        <p:nvSpPr>
          <p:cNvPr id="32" name="CasellaDiTesto 35_0"/>
          <p:cNvSpPr/>
          <p:nvPr/>
        </p:nvSpPr>
        <p:spPr>
          <a:xfrm>
            <a:off x="3826275" y="3704201"/>
            <a:ext cx="744477" cy="305638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none" lIns="90004" tIns="46798" rIns="90004" bIns="46798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5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IR12.0</a:t>
            </a:r>
          </a:p>
        </p:txBody>
      </p:sp>
      <p:sp>
        <p:nvSpPr>
          <p:cNvPr id="33" name="CasellaDiTesto 36_0"/>
          <p:cNvSpPr/>
          <p:nvPr/>
        </p:nvSpPr>
        <p:spPr>
          <a:xfrm>
            <a:off x="4893316" y="3361484"/>
            <a:ext cx="744477" cy="305638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none" lIns="90004" tIns="46798" rIns="90004" bIns="46798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5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IR10.8</a:t>
            </a:r>
          </a:p>
        </p:txBody>
      </p:sp>
      <p:sp>
        <p:nvSpPr>
          <p:cNvPr id="34" name="CasellaDiTesto 38_0"/>
          <p:cNvSpPr/>
          <p:nvPr/>
        </p:nvSpPr>
        <p:spPr>
          <a:xfrm>
            <a:off x="2911153" y="2700875"/>
            <a:ext cx="528120" cy="4338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solidFill>
            <a:srgbClr val="C80000"/>
          </a:solidFill>
          <a:ln cap="flat">
            <a:noFill/>
            <a:prstDash val="solid"/>
          </a:ln>
        </p:spPr>
        <p:txBody>
          <a:bodyPr vert="horz" wrap="none" lIns="90004" tIns="46798" rIns="90004" bIns="46798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5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defRPr>
            </a:pPr>
            <a:r>
              <a:rPr lang="en-GB" sz="24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&gt;0</a:t>
            </a:r>
          </a:p>
        </p:txBody>
      </p:sp>
      <p:sp>
        <p:nvSpPr>
          <p:cNvPr id="35" name="CasellaDiTesto 39_0"/>
          <p:cNvSpPr/>
          <p:nvPr/>
        </p:nvSpPr>
        <p:spPr>
          <a:xfrm>
            <a:off x="4409836" y="2700875"/>
            <a:ext cx="528120" cy="4338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solidFill>
            <a:srgbClr val="420000"/>
          </a:solidFill>
          <a:ln cap="flat">
            <a:noFill/>
            <a:prstDash val="solid"/>
          </a:ln>
        </p:spPr>
        <p:txBody>
          <a:bodyPr vert="horz" wrap="none" lIns="90004" tIns="46798" rIns="90004" bIns="46798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5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defRPr>
            </a:pPr>
            <a:r>
              <a:rPr lang="en-GB" sz="24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&lt;0</a:t>
            </a:r>
          </a:p>
        </p:txBody>
      </p:sp>
      <p:cxnSp>
        <p:nvCxnSpPr>
          <p:cNvPr id="36" name="Connettore 2 40_0"/>
          <p:cNvCxnSpPr/>
          <p:nvPr/>
        </p:nvCxnSpPr>
        <p:spPr>
          <a:xfrm flipH="1" flipV="1">
            <a:off x="6386952" y="3399285"/>
            <a:ext cx="11521" cy="2681633"/>
          </a:xfrm>
          <a:prstGeom prst="straightConnector1">
            <a:avLst/>
          </a:prstGeom>
          <a:noFill/>
          <a:ln w="38157" cap="flat">
            <a:solidFill>
              <a:srgbClr val="FF9A00"/>
            </a:solidFill>
            <a:prstDash val="solid"/>
            <a:miter/>
            <a:tailEnd type="arrow"/>
          </a:ln>
        </p:spPr>
      </p:cxnSp>
      <p:cxnSp>
        <p:nvCxnSpPr>
          <p:cNvPr id="37" name="Connettore 2 41_0"/>
          <p:cNvCxnSpPr/>
          <p:nvPr/>
        </p:nvCxnSpPr>
        <p:spPr>
          <a:xfrm flipV="1">
            <a:off x="6843439" y="3411520"/>
            <a:ext cx="1792" cy="2669042"/>
          </a:xfrm>
          <a:prstGeom prst="straightConnector1">
            <a:avLst/>
          </a:prstGeom>
          <a:noFill/>
          <a:ln w="38157" cap="flat">
            <a:solidFill>
              <a:srgbClr val="FFFF00"/>
            </a:solidFill>
            <a:prstDash val="solid"/>
            <a:miter/>
            <a:tailEnd type="arrow"/>
          </a:ln>
        </p:spPr>
      </p:cxnSp>
      <p:sp>
        <p:nvSpPr>
          <p:cNvPr id="38" name="Ovale 42_0"/>
          <p:cNvSpPr/>
          <p:nvPr/>
        </p:nvSpPr>
        <p:spPr>
          <a:xfrm>
            <a:off x="6133873" y="5620481"/>
            <a:ext cx="952557" cy="19079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*/ 5419351 1 1725033"/>
              <a:gd name="f8" fmla="*/ 10800 10800 1"/>
              <a:gd name="f9" fmla="+- 0 0 360"/>
              <a:gd name="f10" fmla="val 10800"/>
              <a:gd name="f11" fmla="+- 0 0 0"/>
              <a:gd name="f12" fmla="*/ f3 1 21600"/>
              <a:gd name="f13" fmla="*/ f4 1 21600"/>
              <a:gd name="f14" fmla="val f5"/>
              <a:gd name="f15" fmla="val f6"/>
              <a:gd name="f16" fmla="*/ 0 f7 1"/>
              <a:gd name="f17" fmla="*/ f5 f0 1"/>
              <a:gd name="f18" fmla="*/ f9 f0 1"/>
              <a:gd name="f19" fmla="*/ f11 f0 1"/>
              <a:gd name="f20" fmla="+- f15 0 f14"/>
              <a:gd name="f21" fmla="*/ f16 1 f2"/>
              <a:gd name="f22" fmla="*/ f17 1 f2"/>
              <a:gd name="f23" fmla="*/ f18 1 f2"/>
              <a:gd name="f24" fmla="*/ f19 1 f2"/>
              <a:gd name="f25" fmla="*/ f20 1 21600"/>
              <a:gd name="f26" fmla="+- 0 0 f21"/>
              <a:gd name="f27" fmla="+- f22 0 f1"/>
              <a:gd name="f28" fmla="+- f23 0 f1"/>
              <a:gd name="f29" fmla="+- f24 0 f1"/>
              <a:gd name="f30" fmla="*/ 3163 f25 1"/>
              <a:gd name="f31" fmla="*/ 18437 f25 1"/>
              <a:gd name="f32" fmla="*/ 10800 f25 1"/>
              <a:gd name="f33" fmla="*/ 0 f25 1"/>
              <a:gd name="f34" fmla="*/ 21600 f25 1"/>
              <a:gd name="f35" fmla="*/ f26 f0 1"/>
              <a:gd name="f36" fmla="+- f28 0 f27"/>
              <a:gd name="f37" fmla="*/ f35 1 f7"/>
              <a:gd name="f38" fmla="*/ f32 1 f25"/>
              <a:gd name="f39" fmla="*/ f33 1 f25"/>
              <a:gd name="f40" fmla="*/ f30 1 f25"/>
              <a:gd name="f41" fmla="*/ f31 1 f25"/>
              <a:gd name="f42" fmla="*/ f34 1 f25"/>
              <a:gd name="f43" fmla="+- f37 0 f1"/>
              <a:gd name="f44" fmla="*/ f40 f12 1"/>
              <a:gd name="f45" fmla="*/ f41 f12 1"/>
              <a:gd name="f46" fmla="*/ f41 f13 1"/>
              <a:gd name="f47" fmla="*/ f40 f13 1"/>
              <a:gd name="f48" fmla="*/ f38 f12 1"/>
              <a:gd name="f49" fmla="*/ f39 f13 1"/>
              <a:gd name="f50" fmla="*/ f39 f12 1"/>
              <a:gd name="f51" fmla="*/ f38 f13 1"/>
              <a:gd name="f52" fmla="*/ f42 f13 1"/>
              <a:gd name="f53" fmla="*/ f42 f12 1"/>
              <a:gd name="f54" fmla="+- f43 f1 0"/>
              <a:gd name="f55" fmla="*/ f54 f7 1"/>
              <a:gd name="f56" fmla="*/ f55 1 f0"/>
              <a:gd name="f57" fmla="+- 0 0 f56"/>
              <a:gd name="f58" fmla="+- 0 0 f57"/>
              <a:gd name="f59" fmla="*/ f58 f0 1"/>
              <a:gd name="f60" fmla="*/ f59 1 f7"/>
              <a:gd name="f61" fmla="+- f60 0 f1"/>
              <a:gd name="f62" fmla="cos 1 f61"/>
              <a:gd name="f63" fmla="sin 1 f61"/>
              <a:gd name="f64" fmla="+- 0 0 f62"/>
              <a:gd name="f65" fmla="+- 0 0 f63"/>
              <a:gd name="f66" fmla="+- 0 0 f64"/>
              <a:gd name="f67" fmla="+- 0 0 f65"/>
              <a:gd name="f68" fmla="val f66"/>
              <a:gd name="f69" fmla="val f67"/>
              <a:gd name="f70" fmla="+- 0 0 f68"/>
              <a:gd name="f71" fmla="+- 0 0 f69"/>
              <a:gd name="f72" fmla="*/ 10800 f70 1"/>
              <a:gd name="f73" fmla="*/ 10800 f71 1"/>
              <a:gd name="f74" fmla="*/ f72 f72 1"/>
              <a:gd name="f75" fmla="*/ f73 f73 1"/>
              <a:gd name="f76" fmla="+- f74 f75 0"/>
              <a:gd name="f77" fmla="sqrt f76"/>
              <a:gd name="f78" fmla="*/ f8 1 f77"/>
              <a:gd name="f79" fmla="*/ f70 f78 1"/>
              <a:gd name="f80" fmla="*/ f71 f78 1"/>
              <a:gd name="f81" fmla="+- 10800 0 f79"/>
              <a:gd name="f82" fmla="+- 10800 0 f8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48" y="f49"/>
              </a:cxn>
              <a:cxn ang="f29">
                <a:pos x="f44" y="f47"/>
              </a:cxn>
              <a:cxn ang="f29">
                <a:pos x="f50" y="f51"/>
              </a:cxn>
              <a:cxn ang="f29">
                <a:pos x="f44" y="f46"/>
              </a:cxn>
              <a:cxn ang="f29">
                <a:pos x="f48" y="f52"/>
              </a:cxn>
              <a:cxn ang="f29">
                <a:pos x="f45" y="f46"/>
              </a:cxn>
              <a:cxn ang="f29">
                <a:pos x="f53" y="f51"/>
              </a:cxn>
              <a:cxn ang="f29">
                <a:pos x="f45" y="f47"/>
              </a:cxn>
            </a:cxnLst>
            <a:rect l="f44" t="f47" r="f45" b="f46"/>
            <a:pathLst>
              <a:path w="21600" h="21600">
                <a:moveTo>
                  <a:pt x="f81" y="f82"/>
                </a:moveTo>
                <a:arcTo wR="f10" hR="f10" stAng="f27" swAng="f36"/>
                <a:close/>
              </a:path>
            </a:pathLst>
          </a:custGeom>
          <a:solidFill>
            <a:srgbClr val="FF00FF">
              <a:alpha val="78000"/>
            </a:srgbClr>
          </a:solidFill>
          <a:ln cap="flat">
            <a:noFill/>
            <a:prstDash val="solid"/>
          </a:ln>
        </p:spPr>
        <p:txBody>
          <a:bodyPr vert="horz" wrap="none" lIns="90004" tIns="46798" rIns="90004" bIns="46798" anchor="ctr" anchorCtr="0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Noto Sans CJK SC" pitchFamily="2"/>
              <a:cs typeface="Noto Sans Devanagari" pitchFamily="2"/>
            </a:endParaRPr>
          </a:p>
        </p:txBody>
      </p:sp>
      <p:cxnSp>
        <p:nvCxnSpPr>
          <p:cNvPr id="40" name="Connettore 2 43_0"/>
          <p:cNvCxnSpPr/>
          <p:nvPr/>
        </p:nvCxnSpPr>
        <p:spPr>
          <a:xfrm flipV="1">
            <a:off x="8393959" y="3601962"/>
            <a:ext cx="27359" cy="2453033"/>
          </a:xfrm>
          <a:prstGeom prst="straightConnector1">
            <a:avLst/>
          </a:prstGeom>
          <a:noFill/>
          <a:ln w="38157" cap="flat">
            <a:solidFill>
              <a:srgbClr val="FFFF00"/>
            </a:solidFill>
            <a:prstDash val="solid"/>
            <a:miter/>
            <a:tailEnd type="arrow"/>
          </a:ln>
        </p:spPr>
      </p:cxnSp>
      <p:cxnSp>
        <p:nvCxnSpPr>
          <p:cNvPr id="42" name="Connettore 2 44_1"/>
          <p:cNvCxnSpPr/>
          <p:nvPr/>
        </p:nvCxnSpPr>
        <p:spPr>
          <a:xfrm flipV="1">
            <a:off x="8011640" y="3284436"/>
            <a:ext cx="14758" cy="2770559"/>
          </a:xfrm>
          <a:prstGeom prst="straightConnector1">
            <a:avLst/>
          </a:prstGeom>
          <a:noFill/>
          <a:ln w="38157" cap="flat">
            <a:solidFill>
              <a:srgbClr val="FF950E"/>
            </a:solidFill>
            <a:prstDash val="solid"/>
            <a:miter/>
            <a:tailEnd type="arrow"/>
          </a:ln>
        </p:spPr>
      </p:cxnSp>
      <p:sp>
        <p:nvSpPr>
          <p:cNvPr id="43" name="CasellaDiTesto 46_0"/>
          <p:cNvSpPr/>
          <p:nvPr/>
        </p:nvSpPr>
        <p:spPr>
          <a:xfrm>
            <a:off x="5686037" y="3488558"/>
            <a:ext cx="744477" cy="305638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none" lIns="90004" tIns="46798" rIns="90004" bIns="46798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5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IR10.8</a:t>
            </a:r>
          </a:p>
        </p:txBody>
      </p:sp>
      <p:sp>
        <p:nvSpPr>
          <p:cNvPr id="44" name="CasellaDiTesto 47_1"/>
          <p:cNvSpPr/>
          <p:nvPr/>
        </p:nvSpPr>
        <p:spPr>
          <a:xfrm>
            <a:off x="6352397" y="5518965"/>
            <a:ext cx="543601" cy="305638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none" lIns="90004" tIns="46798" rIns="90004" bIns="46798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5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defRPr>
            </a:pPr>
            <a:r>
              <a:rPr lang="en-GB" sz="15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dust</a:t>
            </a:r>
          </a:p>
        </p:txBody>
      </p:sp>
      <p:sp>
        <p:nvSpPr>
          <p:cNvPr id="45" name="CasellaDiTesto 49_0"/>
          <p:cNvSpPr/>
          <p:nvPr/>
        </p:nvSpPr>
        <p:spPr>
          <a:xfrm>
            <a:off x="6797353" y="3513759"/>
            <a:ext cx="637922" cy="305638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none" lIns="90004" tIns="46798" rIns="90004" bIns="46798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5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IR8.7</a:t>
            </a:r>
          </a:p>
        </p:txBody>
      </p:sp>
      <p:sp>
        <p:nvSpPr>
          <p:cNvPr id="46" name="CasellaDiTesto 50_0"/>
          <p:cNvSpPr/>
          <p:nvPr/>
        </p:nvSpPr>
        <p:spPr>
          <a:xfrm>
            <a:off x="7357158" y="3380201"/>
            <a:ext cx="744477" cy="305638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none" lIns="90004" tIns="46798" rIns="90004" bIns="46798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5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IR10.8</a:t>
            </a:r>
          </a:p>
        </p:txBody>
      </p:sp>
      <p:sp>
        <p:nvSpPr>
          <p:cNvPr id="47" name="CasellaDiTesto 51_0"/>
          <p:cNvSpPr/>
          <p:nvPr/>
        </p:nvSpPr>
        <p:spPr>
          <a:xfrm>
            <a:off x="8423120" y="3687641"/>
            <a:ext cx="637922" cy="305638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none" lIns="90004" tIns="46798" rIns="90004" bIns="46798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5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IR8.7</a:t>
            </a:r>
          </a:p>
        </p:txBody>
      </p:sp>
      <p:sp>
        <p:nvSpPr>
          <p:cNvPr id="48" name="CasellaDiTesto 52_0"/>
          <p:cNvSpPr/>
          <p:nvPr/>
        </p:nvSpPr>
        <p:spPr>
          <a:xfrm>
            <a:off x="6406035" y="2700875"/>
            <a:ext cx="528120" cy="4338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solidFill>
            <a:srgbClr val="000A00"/>
          </a:solidFill>
          <a:ln cap="flat">
            <a:noFill/>
            <a:prstDash val="solid"/>
          </a:ln>
        </p:spPr>
        <p:txBody>
          <a:bodyPr vert="horz" wrap="none" lIns="90004" tIns="46798" rIns="90004" bIns="46798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5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defRPr>
            </a:pPr>
            <a:r>
              <a:rPr lang="en-GB" sz="24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~0</a:t>
            </a:r>
          </a:p>
        </p:txBody>
      </p:sp>
      <p:sp>
        <p:nvSpPr>
          <p:cNvPr id="49" name="CasellaDiTesto 53_1"/>
          <p:cNvSpPr/>
          <p:nvPr/>
        </p:nvSpPr>
        <p:spPr>
          <a:xfrm>
            <a:off x="7976353" y="2700875"/>
            <a:ext cx="528120" cy="4338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solidFill>
            <a:srgbClr val="008000"/>
          </a:solidFill>
          <a:ln cap="flat">
            <a:noFill/>
            <a:prstDash val="solid"/>
          </a:ln>
        </p:spPr>
        <p:txBody>
          <a:bodyPr vert="horz" wrap="none" lIns="90004" tIns="46798" rIns="90004" bIns="46798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5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defRPr>
            </a:pPr>
            <a:r>
              <a:rPr lang="en-GB" sz="24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&gt;0</a:t>
            </a:r>
          </a:p>
        </p:txBody>
      </p:sp>
      <p:sp>
        <p:nvSpPr>
          <p:cNvPr id="50" name="Freccia in giù 39_0"/>
          <p:cNvSpPr/>
          <p:nvPr/>
        </p:nvSpPr>
        <p:spPr>
          <a:xfrm rot="10799991">
            <a:off x="9550273" y="3348517"/>
            <a:ext cx="457200" cy="2717642"/>
          </a:xfrm>
          <a:custGeom>
            <a:avLst>
              <a:gd name="f0" fmla="val 19783"/>
              <a:gd name="f1" fmla="val 5400"/>
            </a:avLst>
            <a:gdLst>
              <a:gd name="f2" fmla="val w"/>
              <a:gd name="f3" fmla="val h"/>
              <a:gd name="f4" fmla="val 0"/>
              <a:gd name="f5" fmla="val 21600"/>
              <a:gd name="f6" fmla="val 10800"/>
              <a:gd name="f7" fmla="*/ f2 1 21600"/>
              <a:gd name="f8" fmla="*/ f3 1 21600"/>
              <a:gd name="f9" fmla="val f4"/>
              <a:gd name="f10" fmla="val f5"/>
              <a:gd name="f11" fmla="pin 0 f1 10800"/>
              <a:gd name="f12" fmla="pin 0 f0 21600"/>
              <a:gd name="f13" fmla="+- f10 0 f9"/>
              <a:gd name="f14" fmla="val f11"/>
              <a:gd name="f15" fmla="val f12"/>
              <a:gd name="f16" fmla="*/ f11 f7 1"/>
              <a:gd name="f17" fmla="*/ f12 f8 1"/>
              <a:gd name="f18" fmla="*/ f13 1 21600"/>
              <a:gd name="f19" fmla="+- 21600 0 f14"/>
              <a:gd name="f20" fmla="+- 21600 0 f15"/>
              <a:gd name="f21" fmla="*/ f14 f7 1"/>
              <a:gd name="f22" fmla="*/ 0 f18 1"/>
              <a:gd name="f23" fmla="*/ f20 f14 1"/>
              <a:gd name="f24" fmla="*/ f19 f7 1"/>
              <a:gd name="f25" fmla="*/ f23 1 10800"/>
              <a:gd name="f26" fmla="*/ f22 1 f18"/>
              <a:gd name="f27" fmla="+- f15 f25 0"/>
              <a:gd name="f28" fmla="*/ f26 f8 1"/>
              <a:gd name="f29" fmla="*/ f27 f8 1"/>
            </a:gdLst>
            <a:ahLst>
              <a:ahXY gdRefX="f1" minX="f4" maxX="f6" gdRefY="f0" minY="f4" maxY="f5">
                <a:pos x="f16" y="f1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1" t="f28" r="f24" b="f29"/>
            <a:pathLst>
              <a:path w="21600" h="21600">
                <a:moveTo>
                  <a:pt x="f14" y="f4"/>
                </a:moveTo>
                <a:lnTo>
                  <a:pt x="f14" y="f15"/>
                </a:lnTo>
                <a:lnTo>
                  <a:pt x="f4" y="f15"/>
                </a:lnTo>
                <a:lnTo>
                  <a:pt x="f6" y="f5"/>
                </a:lnTo>
                <a:lnTo>
                  <a:pt x="f5" y="f15"/>
                </a:lnTo>
                <a:lnTo>
                  <a:pt x="f19" y="f15"/>
                </a:lnTo>
                <a:lnTo>
                  <a:pt x="f19" y="f4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00000">
                <a:srgbClr val="0066CC"/>
              </a:gs>
            </a:gsLst>
            <a:lin ang="5400000"/>
          </a:gradFill>
          <a:ln cap="flat">
            <a:noFill/>
            <a:prstDash val="solid"/>
          </a:ln>
        </p:spPr>
        <p:txBody>
          <a:bodyPr vert="horz" wrap="none" lIns="90004" tIns="46798" rIns="90004" bIns="46798" anchor="ctr" anchorCtr="0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Noto Sans CJK SC" pitchFamily="2"/>
              <a:cs typeface="Noto Sans Devanagari" pitchFamily="2"/>
            </a:endParaRPr>
          </a:p>
        </p:txBody>
      </p:sp>
      <p:sp>
        <p:nvSpPr>
          <p:cNvPr id="51" name="CasellaDiTesto 70_0"/>
          <p:cNvSpPr/>
          <p:nvPr/>
        </p:nvSpPr>
        <p:spPr>
          <a:xfrm>
            <a:off x="9820634" y="3513759"/>
            <a:ext cx="744477" cy="305638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none" lIns="90004" tIns="46798" rIns="90004" bIns="46798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5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IR10.8</a:t>
            </a:r>
          </a:p>
        </p:txBody>
      </p:sp>
      <p:sp>
        <p:nvSpPr>
          <p:cNvPr id="52" name="CasellaDiTesto 53_2"/>
          <p:cNvSpPr/>
          <p:nvPr/>
        </p:nvSpPr>
        <p:spPr>
          <a:xfrm>
            <a:off x="9008473" y="2700875"/>
            <a:ext cx="1499039" cy="605881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solidFill>
            <a:srgbClr val="0C62FF"/>
          </a:solidFill>
          <a:ln cap="flat">
            <a:noFill/>
            <a:prstDash val="solid"/>
          </a:ln>
        </p:spPr>
        <p:txBody>
          <a:bodyPr vert="horz" wrap="none" lIns="90004" tIns="46798" rIns="90004" bIns="46798" anchor="t" anchorCtr="1" compatLnSpc="0">
            <a:sp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5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temperature</a:t>
            </a:r>
            <a:b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</a:b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profile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3071712" y="6043839"/>
            <a:ext cx="1639080" cy="456121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0004" tIns="44997" rIns="90004" bIns="44997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FF0000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12.0 - 10.8</a:t>
            </a:r>
          </a:p>
        </p:txBody>
      </p:sp>
      <p:sp>
        <p:nvSpPr>
          <p:cNvPr id="54" name="TextBox 53"/>
          <p:cNvSpPr txBox="1"/>
          <p:nvPr/>
        </p:nvSpPr>
        <p:spPr>
          <a:xfrm>
            <a:off x="6707714" y="6043839"/>
            <a:ext cx="1469879" cy="456121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0004" tIns="44997" rIns="90004" bIns="44997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FF00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10.8 - 8.7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9335718" y="6043839"/>
            <a:ext cx="773637" cy="456121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0004" tIns="44997" rIns="90004" bIns="44997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41C2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10.8</a:t>
            </a:r>
          </a:p>
        </p:txBody>
      </p:sp>
      <p:sp>
        <p:nvSpPr>
          <p:cNvPr id="56" name="CasellaDiTesto 47_2"/>
          <p:cNvSpPr/>
          <p:nvPr/>
        </p:nvSpPr>
        <p:spPr>
          <a:xfrm>
            <a:off x="7887080" y="5483321"/>
            <a:ext cx="714237" cy="517321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none" lIns="90004" tIns="46798" rIns="90004" bIns="46798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5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sand</a:t>
            </a:r>
            <a:b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</a:b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Noto Sans CJK SC" pitchFamily="2"/>
                <a:cs typeface="Noto Sans Devanagari" pitchFamily="2"/>
              </a:rPr>
              <a:t>desert</a:t>
            </a:r>
          </a:p>
        </p:txBody>
      </p:sp>
      <p:cxnSp>
        <p:nvCxnSpPr>
          <p:cNvPr id="57" name="Connettore 2 44_2"/>
          <p:cNvCxnSpPr/>
          <p:nvPr/>
        </p:nvCxnSpPr>
        <p:spPr>
          <a:xfrm flipV="1">
            <a:off x="2899997" y="3284436"/>
            <a:ext cx="14759" cy="2770559"/>
          </a:xfrm>
          <a:prstGeom prst="straightConnector1">
            <a:avLst/>
          </a:prstGeom>
          <a:noFill/>
          <a:ln w="38157" cap="flat">
            <a:solidFill>
              <a:srgbClr val="FF950E"/>
            </a:solidFill>
            <a:prstDash val="solid"/>
            <a:miter/>
            <a:tailEnd type="arrow"/>
          </a:ln>
        </p:spPr>
      </p:cxnSp>
    </p:spTree>
    <p:extLst>
      <p:ext uri="{BB962C8B-B14F-4D97-AF65-F5344CB8AC3E}">
        <p14:creationId xmlns:p14="http://schemas.microsoft.com/office/powerpoint/2010/main" val="1276591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0"/>
          </p:nvPr>
        </p:nvSpPr>
        <p:spPr>
          <a:xfrm>
            <a:off x="153366" y="714894"/>
            <a:ext cx="11627339" cy="4921135"/>
          </a:xfrm>
        </p:spPr>
        <p:txBody>
          <a:bodyPr>
            <a:normAutofit/>
          </a:bodyPr>
          <a:lstStyle/>
          <a:p>
            <a:pPr marL="562722" lvl="1" indent="0">
              <a:spcBef>
                <a:spcPts val="0"/>
              </a:spcBef>
              <a:buSzPct val="45000"/>
              <a:buNone/>
            </a:pPr>
            <a:endParaRPr lang="en-GB" dirty="0">
              <a:solidFill>
                <a:srgbClr val="280099"/>
              </a:solidFill>
            </a:endParaRPr>
          </a:p>
          <a:p>
            <a:pPr lvl="0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>
                <a:solidFill>
                  <a:srgbClr val="FF00FF"/>
                </a:solidFill>
              </a:rPr>
              <a:t>Dust/Ash/24-Micro RGB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IR region</a:t>
            </a:r>
            <a:endParaRPr lang="en-GB" dirty="0"/>
          </a:p>
        </p:txBody>
      </p:sp>
      <p:sp>
        <p:nvSpPr>
          <p:cNvPr id="58" name="Text Box 2"/>
          <p:cNvSpPr txBox="1">
            <a:spLocks noChangeArrowheads="1"/>
          </p:cNvSpPr>
          <p:nvPr/>
        </p:nvSpPr>
        <p:spPr bwMode="auto">
          <a:xfrm>
            <a:off x="320806" y="3766989"/>
            <a:ext cx="3912252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defTabSz="762000" eaLnBrk="0" hangingPunct="0"/>
            <a:r>
              <a:rPr lang="en-GB" sz="2000" dirty="0">
                <a:solidFill>
                  <a:srgbClr val="F41100"/>
                </a:solidFill>
              </a:rPr>
              <a:t>R = </a:t>
            </a:r>
            <a:r>
              <a:rPr lang="en-GB" sz="2000" dirty="0" smtClean="0">
                <a:solidFill>
                  <a:srgbClr val="F41100"/>
                </a:solidFill>
              </a:rPr>
              <a:t>BTD </a:t>
            </a:r>
            <a:r>
              <a:rPr lang="en-GB" sz="2000" dirty="0">
                <a:solidFill>
                  <a:srgbClr val="F41100"/>
                </a:solidFill>
              </a:rPr>
              <a:t>IR12.0 - IR10.8</a:t>
            </a:r>
          </a:p>
          <a:p>
            <a:pPr defTabSz="762000" eaLnBrk="0" hangingPunct="0"/>
            <a:r>
              <a:rPr lang="en-GB" sz="2000" dirty="0">
                <a:solidFill>
                  <a:srgbClr val="02EE13"/>
                </a:solidFill>
              </a:rPr>
              <a:t>G = </a:t>
            </a:r>
            <a:r>
              <a:rPr lang="en-GB" sz="2000" dirty="0" smtClean="0">
                <a:solidFill>
                  <a:srgbClr val="02EE13"/>
                </a:solidFill>
              </a:rPr>
              <a:t>BTD </a:t>
            </a:r>
            <a:r>
              <a:rPr lang="en-GB" sz="2000" dirty="0">
                <a:solidFill>
                  <a:srgbClr val="02EE13"/>
                </a:solidFill>
              </a:rPr>
              <a:t>IR10.8 - IR8.7</a:t>
            </a:r>
          </a:p>
          <a:p>
            <a:pPr defTabSz="762000" eaLnBrk="0" hangingPunct="0"/>
            <a:r>
              <a:rPr lang="en-GB" sz="2000" dirty="0">
                <a:solidFill>
                  <a:srgbClr val="3366FF"/>
                </a:solidFill>
              </a:rPr>
              <a:t>B = </a:t>
            </a:r>
            <a:r>
              <a:rPr lang="en-GB" sz="2000" dirty="0" smtClean="0">
                <a:solidFill>
                  <a:srgbClr val="3366FF"/>
                </a:solidFill>
              </a:rPr>
              <a:t>IR10.8</a:t>
            </a:r>
            <a:endParaRPr lang="en-GB" sz="2000" dirty="0">
              <a:solidFill>
                <a:srgbClr val="3366FF"/>
              </a:solidFill>
            </a:endParaRPr>
          </a:p>
        </p:txBody>
      </p:sp>
      <p:pic>
        <p:nvPicPr>
          <p:cNvPr id="59" name="Picture 4" descr="2004_03_03_0100_rgb_10-09_09-07_0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1487" y="1941392"/>
            <a:ext cx="5744096" cy="4666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" name="Picture 5" descr="2004_03_03_0100_ch10-ch0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33058" y="1941392"/>
            <a:ext cx="1796051" cy="14589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" name="Picture 6" descr="2004_03_03_0100_ch09-ch0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33058" y="3565945"/>
            <a:ext cx="1796051" cy="14589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2" name="Picture 7" descr="2004_03_03_0100_ch0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33058" y="5149281"/>
            <a:ext cx="1796051" cy="14589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535070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0"/>
          </p:nvPr>
        </p:nvSpPr>
        <p:spPr>
          <a:xfrm>
            <a:off x="153366" y="714894"/>
            <a:ext cx="11627339" cy="4921135"/>
          </a:xfrm>
        </p:spPr>
        <p:txBody>
          <a:bodyPr>
            <a:normAutofit/>
          </a:bodyPr>
          <a:lstStyle/>
          <a:p>
            <a:pPr marL="562722" lvl="1" indent="0">
              <a:spcBef>
                <a:spcPts val="0"/>
              </a:spcBef>
              <a:buSzPct val="45000"/>
              <a:buNone/>
            </a:pPr>
            <a:endParaRPr lang="en-GB" dirty="0">
              <a:solidFill>
                <a:srgbClr val="280099"/>
              </a:solidFill>
            </a:endParaRPr>
          </a:p>
          <a:p>
            <a:pPr lvl="0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>
                <a:solidFill>
                  <a:srgbClr val="FF00FF"/>
                </a:solidFill>
              </a:rPr>
              <a:t>Dust/Ash/24-Micro RGB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IR region</a:t>
            </a:r>
            <a:endParaRPr lang="en-GB" dirty="0"/>
          </a:p>
        </p:txBody>
      </p:sp>
      <p:grpSp>
        <p:nvGrpSpPr>
          <p:cNvPr id="9" name="Group 2"/>
          <p:cNvGrpSpPr>
            <a:grpSpLocks/>
          </p:cNvGrpSpPr>
          <p:nvPr/>
        </p:nvGrpSpPr>
        <p:grpSpPr bwMode="auto">
          <a:xfrm>
            <a:off x="1151313" y="1814195"/>
            <a:ext cx="9906000" cy="4832350"/>
            <a:chOff x="0" y="397"/>
            <a:chExt cx="6720" cy="3551"/>
          </a:xfrm>
        </p:grpSpPr>
        <p:pic>
          <p:nvPicPr>
            <p:cNvPr id="10" name="Picture 3" descr="SDDI-20070220-1800-RGB-08-DUST-02-1237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041" r="16083"/>
            <a:stretch>
              <a:fillRect/>
            </a:stretch>
          </p:blipFill>
          <p:spPr bwMode="auto">
            <a:xfrm>
              <a:off x="0" y="397"/>
              <a:ext cx="2224" cy="3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Picture 4" descr="SDDI-20070221-1200-RGB-08-DUST-02-1237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062" r="12062"/>
            <a:stretch>
              <a:fillRect/>
            </a:stretch>
          </p:blipFill>
          <p:spPr bwMode="auto">
            <a:xfrm>
              <a:off x="2245" y="397"/>
              <a:ext cx="2223" cy="3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Picture 5" descr="SDDI-20070222-1200-RGB-08-DUST-02-1237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083" r="8041"/>
            <a:stretch>
              <a:fillRect/>
            </a:stretch>
          </p:blipFill>
          <p:spPr bwMode="auto">
            <a:xfrm>
              <a:off x="4498" y="397"/>
              <a:ext cx="2222" cy="3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6"/>
            <p:cNvSpPr>
              <a:spLocks noChangeArrowheads="1"/>
            </p:cNvSpPr>
            <p:nvPr/>
          </p:nvSpPr>
          <p:spPr bwMode="auto">
            <a:xfrm>
              <a:off x="0" y="3578"/>
              <a:ext cx="6584" cy="3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28155" tIns="64079" rIns="128155" bIns="64079" anchor="ctr"/>
            <a:lstStyle>
              <a:lvl1pPr defTabSz="1087438">
                <a:defRPr sz="900" b="1">
                  <a:solidFill>
                    <a:schemeClr val="bg1"/>
                  </a:solidFill>
                  <a:latin typeface="Tahoma" panose="020B0604030504040204" pitchFamily="34" charset="0"/>
                </a:defRPr>
              </a:lvl1pPr>
              <a:lvl2pPr marL="742950" indent="-285750" defTabSz="1087438">
                <a:defRPr sz="900" b="1">
                  <a:solidFill>
                    <a:schemeClr val="bg1"/>
                  </a:solidFill>
                  <a:latin typeface="Tahoma" panose="020B0604030504040204" pitchFamily="34" charset="0"/>
                </a:defRPr>
              </a:lvl2pPr>
              <a:lvl3pPr marL="1143000" indent="-228600" defTabSz="1087438">
                <a:defRPr sz="900" b="1">
                  <a:solidFill>
                    <a:schemeClr val="bg1"/>
                  </a:solidFill>
                  <a:latin typeface="Tahoma" panose="020B0604030504040204" pitchFamily="34" charset="0"/>
                </a:defRPr>
              </a:lvl3pPr>
              <a:lvl4pPr marL="1600200" indent="-228600" defTabSz="1087438">
                <a:defRPr sz="900" b="1">
                  <a:solidFill>
                    <a:schemeClr val="bg1"/>
                  </a:solidFill>
                  <a:latin typeface="Tahoma" panose="020B0604030504040204" pitchFamily="34" charset="0"/>
                </a:defRPr>
              </a:lvl4pPr>
              <a:lvl5pPr marL="2057400" indent="-228600" defTabSz="1087438">
                <a:defRPr sz="900" b="1">
                  <a:solidFill>
                    <a:schemeClr val="bg1"/>
                  </a:solidFill>
                  <a:latin typeface="Tahoma" panose="020B0604030504040204" pitchFamily="34" charset="0"/>
                </a:defRPr>
              </a:lvl5pPr>
              <a:lvl6pPr marL="2514600" indent="-228600" defTabSz="1087438" eaLnBrk="0" fontAlgn="base" hangingPunct="0">
                <a:spcBef>
                  <a:spcPct val="50000"/>
                </a:spcBef>
                <a:spcAft>
                  <a:spcPct val="0"/>
                </a:spcAft>
                <a:defRPr sz="900" b="1">
                  <a:solidFill>
                    <a:schemeClr val="bg1"/>
                  </a:solidFill>
                  <a:latin typeface="Tahoma" panose="020B0604030504040204" pitchFamily="34" charset="0"/>
                </a:defRPr>
              </a:lvl6pPr>
              <a:lvl7pPr marL="2971800" indent="-228600" defTabSz="1087438" eaLnBrk="0" fontAlgn="base" hangingPunct="0">
                <a:spcBef>
                  <a:spcPct val="50000"/>
                </a:spcBef>
                <a:spcAft>
                  <a:spcPct val="0"/>
                </a:spcAft>
                <a:defRPr sz="900" b="1">
                  <a:solidFill>
                    <a:schemeClr val="bg1"/>
                  </a:solidFill>
                  <a:latin typeface="Tahoma" panose="020B0604030504040204" pitchFamily="34" charset="0"/>
                </a:defRPr>
              </a:lvl7pPr>
              <a:lvl8pPr marL="3429000" indent="-228600" defTabSz="1087438" eaLnBrk="0" fontAlgn="base" hangingPunct="0">
                <a:spcBef>
                  <a:spcPct val="50000"/>
                </a:spcBef>
                <a:spcAft>
                  <a:spcPct val="0"/>
                </a:spcAft>
                <a:defRPr sz="900" b="1">
                  <a:solidFill>
                    <a:schemeClr val="bg1"/>
                  </a:solidFill>
                  <a:latin typeface="Tahoma" panose="020B0604030504040204" pitchFamily="34" charset="0"/>
                </a:defRPr>
              </a:lvl8pPr>
              <a:lvl9pPr marL="3886200" indent="-228600" defTabSz="1087438" eaLnBrk="0" fontAlgn="base" hangingPunct="0">
                <a:spcBef>
                  <a:spcPct val="50000"/>
                </a:spcBef>
                <a:spcAft>
                  <a:spcPct val="0"/>
                </a:spcAft>
                <a:defRPr sz="900" b="1">
                  <a:solidFill>
                    <a:schemeClr val="bg1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 sz="1800" dirty="0">
                  <a:latin typeface="+mn-lt"/>
                </a:rPr>
                <a:t>       20 Feb 18:00 UTC                 </a:t>
              </a:r>
              <a:r>
                <a:rPr lang="en-US" altLang="en-US" sz="1800" dirty="0" smtClean="0">
                  <a:latin typeface="+mn-lt"/>
                </a:rPr>
                <a:t>       </a:t>
              </a:r>
              <a:r>
                <a:rPr lang="en-US" altLang="en-US" sz="1800" dirty="0">
                  <a:latin typeface="+mn-lt"/>
                </a:rPr>
                <a:t>21 Feb 12:00 UTC                   </a:t>
              </a:r>
              <a:r>
                <a:rPr lang="en-US" altLang="en-US" sz="1800" dirty="0" smtClean="0">
                  <a:latin typeface="+mn-lt"/>
                </a:rPr>
                <a:t>           22 </a:t>
              </a:r>
              <a:r>
                <a:rPr lang="en-US" altLang="en-US" sz="1800" dirty="0">
                  <a:latin typeface="+mn-lt"/>
                </a:rPr>
                <a:t>Feb 12:00 UTC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986350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201304160900_m10-DUST_DustCases-Arabia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480" y="1758857"/>
            <a:ext cx="7020098" cy="4841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Box 3"/>
          <p:cNvSpPr txBox="1">
            <a:spLocks noChangeArrowheads="1"/>
          </p:cNvSpPr>
          <p:nvPr/>
        </p:nvSpPr>
        <p:spPr bwMode="auto">
          <a:xfrm>
            <a:off x="5907638" y="6073643"/>
            <a:ext cx="196451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900" b="1">
                <a:solidFill>
                  <a:schemeClr val="bg1"/>
                </a:solidFill>
                <a:latin typeface="Tahoma" panose="020B0604030504040204" pitchFamily="34" charset="0"/>
              </a:defRPr>
            </a:lvl1pPr>
            <a:lvl2pPr marL="742950" indent="-285750">
              <a:defRPr sz="900" b="1">
                <a:solidFill>
                  <a:schemeClr val="bg1"/>
                </a:solidFill>
                <a:latin typeface="Tahoma" panose="020B0604030504040204" pitchFamily="34" charset="0"/>
              </a:defRPr>
            </a:lvl2pPr>
            <a:lvl3pPr marL="1143000" indent="-228600">
              <a:defRPr sz="900" b="1">
                <a:solidFill>
                  <a:schemeClr val="bg1"/>
                </a:solidFill>
                <a:latin typeface="Tahoma" panose="020B0604030504040204" pitchFamily="34" charset="0"/>
              </a:defRPr>
            </a:lvl3pPr>
            <a:lvl4pPr marL="1600200" indent="-228600">
              <a:defRPr sz="900" b="1">
                <a:solidFill>
                  <a:schemeClr val="bg1"/>
                </a:solidFill>
                <a:latin typeface="Tahoma" panose="020B0604030504040204" pitchFamily="34" charset="0"/>
              </a:defRPr>
            </a:lvl4pPr>
            <a:lvl5pPr marL="2057400" indent="-228600">
              <a:defRPr sz="900" b="1">
                <a:solidFill>
                  <a:schemeClr val="bg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900" b="1">
                <a:solidFill>
                  <a:schemeClr val="bg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900" b="1">
                <a:solidFill>
                  <a:schemeClr val="bg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900" b="1">
                <a:solidFill>
                  <a:schemeClr val="bg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900" b="1">
                <a:solidFill>
                  <a:schemeClr val="bg1"/>
                </a:solidFill>
                <a:latin typeface="Tahoma" panose="020B0604030504040204" pitchFamily="34" charset="0"/>
              </a:defRPr>
            </a:lvl9pPr>
          </a:lstStyle>
          <a:p>
            <a:r>
              <a:rPr lang="en-GB" altLang="en-US" sz="1400" dirty="0">
                <a:latin typeface="+mn-lt"/>
              </a:rPr>
              <a:t>Dry Line Middle East, 16 April 2013</a:t>
            </a:r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0"/>
          </p:nvPr>
        </p:nvSpPr>
        <p:spPr>
          <a:xfrm>
            <a:off x="153366" y="714894"/>
            <a:ext cx="11627339" cy="4921135"/>
          </a:xfrm>
        </p:spPr>
        <p:txBody>
          <a:bodyPr>
            <a:normAutofit/>
          </a:bodyPr>
          <a:lstStyle/>
          <a:p>
            <a:pPr marL="562722" lvl="1" indent="0">
              <a:spcBef>
                <a:spcPts val="0"/>
              </a:spcBef>
              <a:buSzPct val="45000"/>
              <a:buNone/>
            </a:pPr>
            <a:endParaRPr lang="en-GB" dirty="0">
              <a:solidFill>
                <a:srgbClr val="280099"/>
              </a:solidFill>
            </a:endParaRPr>
          </a:p>
          <a:p>
            <a:pPr lvl="0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>
                <a:solidFill>
                  <a:srgbClr val="FF00FF"/>
                </a:solidFill>
              </a:rPr>
              <a:t>Dust/Ash/24-Micro RGB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IR region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25900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0"/>
          </p:nvPr>
        </p:nvSpPr>
        <p:spPr>
          <a:xfrm>
            <a:off x="153366" y="714894"/>
            <a:ext cx="11627339" cy="4921135"/>
          </a:xfrm>
        </p:spPr>
        <p:txBody>
          <a:bodyPr>
            <a:normAutofit/>
          </a:bodyPr>
          <a:lstStyle/>
          <a:p>
            <a:pPr marL="562722" lvl="1" indent="0">
              <a:spcBef>
                <a:spcPts val="0"/>
              </a:spcBef>
              <a:buSzPct val="45000"/>
              <a:buNone/>
            </a:pPr>
            <a:endParaRPr lang="en-GB" dirty="0">
              <a:solidFill>
                <a:srgbClr val="280099"/>
              </a:solidFill>
            </a:endParaRPr>
          </a:p>
          <a:p>
            <a:pPr lvl="0">
              <a:spcBef>
                <a:spcPts val="0"/>
              </a:spcBef>
              <a:buSzPct val="45000"/>
              <a:buFont typeface="StarSymbol"/>
              <a:buChar char="●"/>
            </a:pPr>
            <a:r>
              <a:rPr lang="en-GB" dirty="0" smtClean="0">
                <a:solidFill>
                  <a:srgbClr val="FF00FF"/>
                </a:solidFill>
              </a:rPr>
              <a:t>Ash RGB</a:t>
            </a:r>
            <a:endParaRPr lang="en-GB" dirty="0">
              <a:solidFill>
                <a:srgbClr val="FF00FF"/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IR region</a:t>
            </a: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7585326" y="6627168"/>
            <a:ext cx="4195379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https://www.eumetsat.int/mount-etna-very-active-feb-march-2021</a:t>
            </a:r>
          </a:p>
        </p:txBody>
      </p:sp>
      <p:pic>
        <p:nvPicPr>
          <p:cNvPr id="3" name="Fig03_20210216-28_eightParoxysmsEtna-IT_FAST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3366" y="1844039"/>
            <a:ext cx="4677295" cy="467729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3585" y="879330"/>
            <a:ext cx="5020593" cy="282537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213585" y="3443393"/>
            <a:ext cx="3033203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Meteosat-11 Ash </a:t>
            </a:r>
            <a:r>
              <a:rPr lang="en-GB" dirty="0" smtClean="0"/>
              <a:t>RGB, 28 </a:t>
            </a:r>
            <a:r>
              <a:rPr lang="en-GB" dirty="0"/>
              <a:t>February at 10:00 UTC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54538" y="3869140"/>
            <a:ext cx="3526167" cy="271514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83005752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angle dependency (Solar)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145051" y="799922"/>
            <a:ext cx="11627339" cy="5262675"/>
          </a:xfrm>
        </p:spPr>
        <p:txBody>
          <a:bodyPr/>
          <a:lstStyle/>
          <a:p>
            <a:r>
              <a:rPr lang="en-GB" dirty="0" smtClean="0"/>
              <a:t>Sun-satellite relative position</a:t>
            </a:r>
            <a:endParaRPr lang="en-GB" dirty="0"/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9018" y="1558381"/>
            <a:ext cx="7920000" cy="4276800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2205" y="3073821"/>
            <a:ext cx="4519099" cy="124592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722734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478" y="1388653"/>
            <a:ext cx="9864437" cy="5269253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angle dependency (Solar)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145051" y="799922"/>
            <a:ext cx="11627339" cy="5262675"/>
          </a:xfrm>
        </p:spPr>
        <p:txBody>
          <a:bodyPr/>
          <a:lstStyle/>
          <a:p>
            <a:r>
              <a:rPr lang="en-GB" dirty="0" err="1" smtClean="0"/>
              <a:t>Meteosat</a:t>
            </a:r>
            <a:r>
              <a:rPr lang="en-GB" dirty="0" smtClean="0"/>
              <a:t> </a:t>
            </a:r>
            <a:r>
              <a:rPr lang="en-GB" b="1" dirty="0" smtClean="0"/>
              <a:t>0 </a:t>
            </a:r>
            <a:r>
              <a:rPr lang="en-GB" b="1" dirty="0" err="1" smtClean="0"/>
              <a:t>deg</a:t>
            </a:r>
            <a:r>
              <a:rPr lang="en-GB" b="1" dirty="0" smtClean="0"/>
              <a:t> </a:t>
            </a:r>
            <a:r>
              <a:rPr lang="en-GB" dirty="0" smtClean="0"/>
              <a:t>vs IODC</a:t>
            </a:r>
            <a:r>
              <a:rPr lang="en-GB" b="1" dirty="0" smtClean="0"/>
              <a:t> </a:t>
            </a:r>
            <a:r>
              <a:rPr lang="en-GB" dirty="0" smtClean="0"/>
              <a:t>(constant time step)</a:t>
            </a:r>
            <a:endParaRPr lang="en-GB" dirty="0"/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1045" y="1946529"/>
            <a:ext cx="3649287" cy="19706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61002" y="1122219"/>
            <a:ext cx="2355716" cy="6494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Rectangle 7"/>
          <p:cNvSpPr/>
          <p:nvPr/>
        </p:nvSpPr>
        <p:spPr>
          <a:xfrm>
            <a:off x="9043758" y="6620473"/>
            <a:ext cx="2728632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https://www.eumetsat.int/haze-over-india</a:t>
            </a:r>
          </a:p>
        </p:txBody>
      </p:sp>
      <p:sp>
        <p:nvSpPr>
          <p:cNvPr id="9" name="Oval 8"/>
          <p:cNvSpPr/>
          <p:nvPr/>
        </p:nvSpPr>
        <p:spPr bwMode="auto">
          <a:xfrm>
            <a:off x="8363225" y="1946529"/>
            <a:ext cx="548016" cy="414286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50541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479" y="1388654"/>
            <a:ext cx="9864437" cy="5269253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angle dependency (Solar)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145051" y="799922"/>
            <a:ext cx="11627339" cy="5262675"/>
          </a:xfrm>
        </p:spPr>
        <p:txBody>
          <a:bodyPr/>
          <a:lstStyle/>
          <a:p>
            <a:r>
              <a:rPr lang="en-GB" dirty="0" err="1" smtClean="0"/>
              <a:t>Meteosat</a:t>
            </a:r>
            <a:r>
              <a:rPr lang="en-GB" dirty="0" smtClean="0"/>
              <a:t> 0 </a:t>
            </a:r>
            <a:r>
              <a:rPr lang="en-GB" dirty="0" err="1" smtClean="0"/>
              <a:t>deg</a:t>
            </a:r>
            <a:r>
              <a:rPr lang="en-GB" dirty="0" smtClean="0"/>
              <a:t> vs </a:t>
            </a:r>
            <a:r>
              <a:rPr lang="en-GB" b="1" dirty="0" smtClean="0"/>
              <a:t>IODC</a:t>
            </a:r>
            <a:r>
              <a:rPr lang="en-GB" dirty="0" smtClean="0"/>
              <a:t> (constant </a:t>
            </a:r>
            <a:r>
              <a:rPr lang="en-GB" dirty="0"/>
              <a:t>time step)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1045" y="1946529"/>
            <a:ext cx="3649287" cy="19706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61002" y="1122219"/>
            <a:ext cx="2355716" cy="6494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Rectangle 10"/>
          <p:cNvSpPr/>
          <p:nvPr/>
        </p:nvSpPr>
        <p:spPr>
          <a:xfrm>
            <a:off x="9043758" y="6620473"/>
            <a:ext cx="2728632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https://www.eumetsat.int/haze-over-india</a:t>
            </a:r>
          </a:p>
        </p:txBody>
      </p:sp>
      <p:sp>
        <p:nvSpPr>
          <p:cNvPr id="3" name="Oval 2"/>
          <p:cNvSpPr/>
          <p:nvPr/>
        </p:nvSpPr>
        <p:spPr bwMode="auto">
          <a:xfrm>
            <a:off x="9219437" y="1946529"/>
            <a:ext cx="548016" cy="414286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18542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Met-8_NatcolRGB_2021-11-16_01_00-2021-11-16_07_0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2478" y="1388653"/>
            <a:ext cx="9864437" cy="5271309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angle dependency (Solar)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145051" y="799922"/>
            <a:ext cx="11627339" cy="5262675"/>
          </a:xfrm>
        </p:spPr>
        <p:txBody>
          <a:bodyPr/>
          <a:lstStyle/>
          <a:p>
            <a:r>
              <a:rPr lang="en-GB" dirty="0" err="1" smtClean="0"/>
              <a:t>Meteosat</a:t>
            </a:r>
            <a:r>
              <a:rPr lang="en-GB" dirty="0" smtClean="0"/>
              <a:t> </a:t>
            </a:r>
            <a:r>
              <a:rPr lang="en-GB" b="1" dirty="0" smtClean="0"/>
              <a:t>IODC</a:t>
            </a:r>
            <a:r>
              <a:rPr lang="en-GB" dirty="0" smtClean="0"/>
              <a:t> (time loop)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81045" y="1946529"/>
            <a:ext cx="3649287" cy="197061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61002" y="1122219"/>
            <a:ext cx="2355716" cy="6494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 5"/>
          <p:cNvSpPr/>
          <p:nvPr/>
        </p:nvSpPr>
        <p:spPr>
          <a:xfrm>
            <a:off x="9043758" y="6620473"/>
            <a:ext cx="2728632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https://www.eumetsat.int/haze-over-india</a:t>
            </a:r>
          </a:p>
        </p:txBody>
      </p:sp>
      <p:sp>
        <p:nvSpPr>
          <p:cNvPr id="11" name="Oval 10"/>
          <p:cNvSpPr/>
          <p:nvPr/>
        </p:nvSpPr>
        <p:spPr bwMode="auto">
          <a:xfrm>
            <a:off x="10756326" y="1964505"/>
            <a:ext cx="548016" cy="414286"/>
          </a:xfrm>
          <a:prstGeom prst="ellipse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97231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024" y="992521"/>
            <a:ext cx="8515384" cy="5400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Aerosol detection – angle dependency (Solar)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9676014" y="992522"/>
            <a:ext cx="2320821" cy="5262675"/>
          </a:xfrm>
        </p:spPr>
        <p:txBody>
          <a:bodyPr>
            <a:normAutofit/>
          </a:bodyPr>
          <a:lstStyle/>
          <a:p>
            <a:r>
              <a:rPr lang="en-GB" sz="2800" dirty="0" smtClean="0"/>
              <a:t>Aerosols</a:t>
            </a:r>
          </a:p>
          <a:p>
            <a:pPr lvl="1"/>
            <a:r>
              <a:rPr lang="en-GB" sz="2000" dirty="0" smtClean="0"/>
              <a:t>High thin smoke</a:t>
            </a:r>
            <a:endParaRPr lang="en-GB" sz="2400" dirty="0"/>
          </a:p>
          <a:p>
            <a:endParaRPr lang="en-GB" sz="2800" dirty="0"/>
          </a:p>
        </p:txBody>
      </p:sp>
      <p:sp>
        <p:nvSpPr>
          <p:cNvPr id="5" name="Rectangle 4"/>
          <p:cNvSpPr/>
          <p:nvPr/>
        </p:nvSpPr>
        <p:spPr>
          <a:xfrm>
            <a:off x="5338054" y="6301224"/>
            <a:ext cx="2492990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VIIRS Cloud 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Phase </a:t>
            </a:r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20170622, Germany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463709" y="6607639"/>
            <a:ext cx="4424609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https://www.eumetsat.int/smoke-california-fires-above-europe-noaa20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1576" y="3866758"/>
            <a:ext cx="4482547" cy="2665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1583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NOAA-20 True Color 12 Sept 202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86" y="992520"/>
            <a:ext cx="8515384" cy="54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Aerosol detection – angle dependency (Solar)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9676014" y="992522"/>
            <a:ext cx="2320821" cy="5262675"/>
          </a:xfrm>
        </p:spPr>
        <p:txBody>
          <a:bodyPr>
            <a:normAutofit/>
          </a:bodyPr>
          <a:lstStyle/>
          <a:p>
            <a:r>
              <a:rPr lang="en-GB" sz="2800" dirty="0" smtClean="0"/>
              <a:t>Aerosols</a:t>
            </a:r>
          </a:p>
          <a:p>
            <a:pPr lvl="1"/>
            <a:r>
              <a:rPr lang="en-GB" sz="2000" dirty="0" smtClean="0"/>
              <a:t>High thin smoke</a:t>
            </a:r>
          </a:p>
          <a:p>
            <a:pPr lvl="1"/>
            <a:r>
              <a:rPr lang="en-GB" sz="2000" dirty="0" smtClean="0"/>
              <a:t>True Colour RGB shows weak signal</a:t>
            </a:r>
            <a:endParaRPr lang="en-GB" sz="2400" dirty="0" smtClean="0"/>
          </a:p>
          <a:p>
            <a:pPr marL="0" indent="0">
              <a:buNone/>
            </a:pPr>
            <a:endParaRPr lang="en-GB" sz="2400" dirty="0"/>
          </a:p>
          <a:p>
            <a:endParaRPr lang="en-GB" sz="2800" dirty="0"/>
          </a:p>
        </p:txBody>
      </p:sp>
      <p:sp>
        <p:nvSpPr>
          <p:cNvPr id="5" name="Rectangle 4"/>
          <p:cNvSpPr/>
          <p:nvPr/>
        </p:nvSpPr>
        <p:spPr>
          <a:xfrm>
            <a:off x="5338054" y="6301224"/>
            <a:ext cx="2492990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VIIRS Cloud 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Phase </a:t>
            </a:r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20170622, Germany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463709" y="6607639"/>
            <a:ext cx="4424609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https://www.eumetsat.int/smoke-california-fires-above-europe-noaa20</a:t>
            </a:r>
          </a:p>
        </p:txBody>
      </p:sp>
      <p:sp>
        <p:nvSpPr>
          <p:cNvPr id="8" name="Rectangle 7"/>
          <p:cNvSpPr/>
          <p:nvPr/>
        </p:nvSpPr>
        <p:spPr>
          <a:xfrm>
            <a:off x="132798" y="6153832"/>
            <a:ext cx="2680542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tx1">
                    <a:lumMod val="95000"/>
                  </a:schemeClr>
                </a:solidFill>
                <a:latin typeface="Roboto" panose="02000000000000000000" pitchFamily="2" charset="0"/>
              </a:rPr>
              <a:t>NOAA-20 True </a:t>
            </a:r>
            <a:r>
              <a:rPr lang="en-GB" dirty="0" smtClean="0">
                <a:solidFill>
                  <a:schemeClr val="tx1">
                    <a:lumMod val="95000"/>
                  </a:schemeClr>
                </a:solidFill>
                <a:latin typeface="Roboto" panose="02000000000000000000" pitchFamily="2" charset="0"/>
              </a:rPr>
              <a:t>Colour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latin typeface="Roboto" panose="02000000000000000000" pitchFamily="2" charset="0"/>
              </a:rPr>
              <a:t>, 12 September 11:37 UTC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18842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et-8 Natcol RGB 0-30pc  - 2020_09_12_06-18UTC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9023" y="992521"/>
            <a:ext cx="8582500" cy="5400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Aerosol detection – angle dependency (Solar)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9676014" y="992522"/>
            <a:ext cx="2320821" cy="5262675"/>
          </a:xfrm>
        </p:spPr>
        <p:txBody>
          <a:bodyPr>
            <a:normAutofit/>
          </a:bodyPr>
          <a:lstStyle/>
          <a:p>
            <a:r>
              <a:rPr lang="en-GB" sz="2800" dirty="0" smtClean="0"/>
              <a:t>Aerosols</a:t>
            </a:r>
          </a:p>
          <a:p>
            <a:pPr lvl="1"/>
            <a:r>
              <a:rPr lang="en-GB" sz="2000" dirty="0" smtClean="0"/>
              <a:t>High thin smoke</a:t>
            </a:r>
          </a:p>
          <a:p>
            <a:pPr lvl="1"/>
            <a:r>
              <a:rPr lang="en-GB" sz="2000" dirty="0" smtClean="0"/>
              <a:t>Hard to detect with SEVIRI</a:t>
            </a:r>
          </a:p>
          <a:p>
            <a:pPr marL="562722" lvl="1" indent="0">
              <a:buNone/>
            </a:pPr>
            <a:endParaRPr lang="en-GB" sz="2400" dirty="0" smtClean="0"/>
          </a:p>
          <a:p>
            <a:pPr marL="0" indent="0">
              <a:buNone/>
            </a:pPr>
            <a:endParaRPr lang="en-GB" sz="2400" dirty="0"/>
          </a:p>
          <a:p>
            <a:endParaRPr lang="en-GB" sz="2800" dirty="0"/>
          </a:p>
        </p:txBody>
      </p:sp>
      <p:sp>
        <p:nvSpPr>
          <p:cNvPr id="5" name="Rectangle 4"/>
          <p:cNvSpPr/>
          <p:nvPr/>
        </p:nvSpPr>
        <p:spPr>
          <a:xfrm>
            <a:off x="5338054" y="6301224"/>
            <a:ext cx="2492990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VIIRS Cloud 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Phase </a:t>
            </a:r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20170622, Germany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463709" y="6607639"/>
            <a:ext cx="4424609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https://www.eumetsat.int/smoke-california-fires-above-europe-noaa20</a:t>
            </a:r>
          </a:p>
        </p:txBody>
      </p:sp>
    </p:spTree>
    <p:extLst>
      <p:ext uri="{BB962C8B-B14F-4D97-AF65-F5344CB8AC3E}">
        <p14:creationId xmlns:p14="http://schemas.microsoft.com/office/powerpoint/2010/main" val="344167784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Picture 5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686" y="1031678"/>
            <a:ext cx="8547947" cy="5295188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+mn-lt"/>
              </a:rPr>
              <a:t>Aerosol detection – angle dependency (IR)</a:t>
            </a:r>
            <a:endParaRPr lang="en-GB" dirty="0">
              <a:latin typeface="+mn-lt"/>
            </a:endParaRPr>
          </a:p>
        </p:txBody>
      </p:sp>
      <p:sp>
        <p:nvSpPr>
          <p:cNvPr id="43" name="Text Box 3"/>
          <p:cNvSpPr txBox="1">
            <a:spLocks noChangeArrowheads="1"/>
          </p:cNvSpPr>
          <p:nvPr/>
        </p:nvSpPr>
        <p:spPr bwMode="auto">
          <a:xfrm>
            <a:off x="2269285" y="1123117"/>
            <a:ext cx="6035540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2800" dirty="0">
                <a:solidFill>
                  <a:srgbClr val="FEDB00"/>
                </a:solidFill>
                <a:latin typeface="+mn-lt"/>
                <a:cs typeface="Arial" panose="020B0604020202020204" pitchFamily="34" charset="0"/>
              </a:rPr>
              <a:t>slant </a:t>
            </a:r>
            <a:r>
              <a:rPr lang="en-US" altLang="en-US" sz="2800" dirty="0" smtClean="0">
                <a:solidFill>
                  <a:srgbClr val="FEDB00"/>
                </a:solidFill>
                <a:latin typeface="+mn-lt"/>
                <a:cs typeface="Arial" panose="020B0604020202020204" pitchFamily="34" charset="0"/>
              </a:rPr>
              <a:t>view &gt;&gt; </a:t>
            </a:r>
          </a:p>
          <a:p>
            <a:r>
              <a:rPr lang="en-US" altLang="en-US" sz="2800" dirty="0" smtClean="0">
                <a:solidFill>
                  <a:srgbClr val="FEDB00"/>
                </a:solidFill>
                <a:latin typeface="+mn-lt"/>
                <a:cs typeface="Arial" panose="020B0604020202020204" pitchFamily="34" charset="0"/>
              </a:rPr>
              <a:t>BTD12.0-10.8 becomes larger</a:t>
            </a:r>
            <a:endParaRPr lang="en-US" altLang="en-US" sz="2800" baseline="-25000" dirty="0">
              <a:solidFill>
                <a:srgbClr val="FEDB00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44" name="Line 41"/>
          <p:cNvSpPr>
            <a:spLocks noChangeShapeType="1"/>
          </p:cNvSpPr>
          <p:nvPr/>
        </p:nvSpPr>
        <p:spPr bwMode="auto">
          <a:xfrm>
            <a:off x="1141848" y="5564342"/>
            <a:ext cx="7911071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800">
              <a:solidFill>
                <a:srgbClr val="FF00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45" name="Line 42"/>
          <p:cNvSpPr>
            <a:spLocks noChangeShapeType="1"/>
          </p:cNvSpPr>
          <p:nvPr/>
        </p:nvSpPr>
        <p:spPr bwMode="auto">
          <a:xfrm>
            <a:off x="1258640" y="4358997"/>
            <a:ext cx="7911071" cy="0"/>
          </a:xfrm>
          <a:prstGeom prst="line">
            <a:avLst/>
          </a:prstGeom>
          <a:noFill/>
          <a:ln w="2540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800">
              <a:solidFill>
                <a:srgbClr val="FF00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46" name="Text Box 43"/>
          <p:cNvSpPr txBox="1">
            <a:spLocks noChangeArrowheads="1"/>
          </p:cNvSpPr>
          <p:nvPr/>
        </p:nvSpPr>
        <p:spPr bwMode="auto">
          <a:xfrm>
            <a:off x="7535711" y="5630279"/>
            <a:ext cx="193724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dirty="0">
                <a:solidFill>
                  <a:srgbClr val="00B5E2"/>
                </a:solidFill>
                <a:latin typeface="+mn-lt"/>
                <a:cs typeface="Arial" panose="020B0604020202020204" pitchFamily="34" charset="0"/>
              </a:rPr>
              <a:t>T(surf) = 300 K</a:t>
            </a:r>
          </a:p>
        </p:txBody>
      </p:sp>
      <p:sp>
        <p:nvSpPr>
          <p:cNvPr id="47" name="Text Box 44"/>
          <p:cNvSpPr txBox="1">
            <a:spLocks noChangeArrowheads="1"/>
          </p:cNvSpPr>
          <p:nvPr/>
        </p:nvSpPr>
        <p:spPr bwMode="auto">
          <a:xfrm>
            <a:off x="7610342" y="4461054"/>
            <a:ext cx="205154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dirty="0" smtClean="0">
                <a:solidFill>
                  <a:srgbClr val="00B0F0"/>
                </a:solidFill>
                <a:latin typeface="+mn-lt"/>
                <a:cs typeface="Arial" panose="020B0604020202020204" pitchFamily="34" charset="0"/>
              </a:rPr>
              <a:t>T(Dust) </a:t>
            </a:r>
            <a:r>
              <a:rPr lang="en-GB" altLang="en-US" sz="1800" dirty="0">
                <a:solidFill>
                  <a:srgbClr val="00B0F0"/>
                </a:solidFill>
                <a:latin typeface="+mn-lt"/>
                <a:cs typeface="Arial" panose="020B0604020202020204" pitchFamily="34" charset="0"/>
              </a:rPr>
              <a:t>= </a:t>
            </a:r>
            <a:r>
              <a:rPr lang="en-GB" altLang="en-US" sz="1800" dirty="0" smtClean="0">
                <a:solidFill>
                  <a:srgbClr val="00B0F0"/>
                </a:solidFill>
                <a:latin typeface="+mn-lt"/>
                <a:cs typeface="Arial" panose="020B0604020202020204" pitchFamily="34" charset="0"/>
              </a:rPr>
              <a:t>270 </a:t>
            </a:r>
            <a:r>
              <a:rPr lang="en-GB" altLang="en-US" sz="1800" dirty="0">
                <a:solidFill>
                  <a:srgbClr val="00B0F0"/>
                </a:solidFill>
                <a:latin typeface="+mn-lt"/>
                <a:cs typeface="Arial" panose="020B0604020202020204" pitchFamily="34" charset="0"/>
              </a:rPr>
              <a:t>K</a:t>
            </a:r>
          </a:p>
        </p:txBody>
      </p:sp>
      <p:grpSp>
        <p:nvGrpSpPr>
          <p:cNvPr id="48" name="Group 54"/>
          <p:cNvGrpSpPr>
            <a:grpSpLocks/>
          </p:cNvGrpSpPr>
          <p:nvPr/>
        </p:nvGrpSpPr>
        <p:grpSpPr bwMode="auto">
          <a:xfrm rot="2618250">
            <a:off x="3417406" y="2194368"/>
            <a:ext cx="838829" cy="4052770"/>
            <a:chOff x="1857" y="532"/>
            <a:chExt cx="682" cy="2506"/>
          </a:xfrm>
        </p:grpSpPr>
        <p:sp>
          <p:nvSpPr>
            <p:cNvPr id="49" name="Text Box 15"/>
            <p:cNvSpPr txBox="1">
              <a:spLocks noChangeArrowheads="1"/>
            </p:cNvSpPr>
            <p:nvPr/>
          </p:nvSpPr>
          <p:spPr bwMode="auto">
            <a:xfrm>
              <a:off x="1857" y="532"/>
              <a:ext cx="682" cy="2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sz="2000" dirty="0" smtClean="0">
                  <a:solidFill>
                    <a:srgbClr val="FF00FF"/>
                  </a:solidFill>
                  <a:latin typeface="+mn-lt"/>
                </a:rPr>
                <a:t>IR12.0</a:t>
              </a:r>
              <a:endParaRPr lang="en-US" altLang="en-US" sz="2000" dirty="0">
                <a:solidFill>
                  <a:srgbClr val="FF00FF"/>
                </a:solidFill>
                <a:latin typeface="+mn-lt"/>
                <a:cs typeface="Arial" panose="020B0604020202020204" pitchFamily="34" charset="0"/>
              </a:endParaRPr>
            </a:p>
          </p:txBody>
        </p:sp>
        <p:sp>
          <p:nvSpPr>
            <p:cNvPr id="50" name="AutoShape 19"/>
            <p:cNvSpPr>
              <a:spLocks noChangeArrowheads="1"/>
            </p:cNvSpPr>
            <p:nvPr/>
          </p:nvSpPr>
          <p:spPr bwMode="auto">
            <a:xfrm rot="-5400000">
              <a:off x="2016" y="767"/>
              <a:ext cx="453" cy="453"/>
            </a:xfrm>
            <a:prstGeom prst="homePlate">
              <a:avLst>
                <a:gd name="adj" fmla="val 25000"/>
              </a:avLst>
            </a:pr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000">
                <a:solidFill>
                  <a:srgbClr val="FF00FF"/>
                </a:solidFill>
                <a:latin typeface="+mn-lt"/>
                <a:cs typeface="Arial" panose="020B0604020202020204" pitchFamily="34" charset="0"/>
              </a:endParaRPr>
            </a:p>
          </p:txBody>
        </p:sp>
        <p:sp>
          <p:nvSpPr>
            <p:cNvPr id="51" name="Rectangle 22"/>
            <p:cNvSpPr>
              <a:spLocks noChangeArrowheads="1"/>
            </p:cNvSpPr>
            <p:nvPr/>
          </p:nvSpPr>
          <p:spPr bwMode="auto">
            <a:xfrm>
              <a:off x="2016" y="1020"/>
              <a:ext cx="453" cy="2018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000">
                <a:solidFill>
                  <a:srgbClr val="FF00FF"/>
                </a:solidFill>
                <a:latin typeface="+mn-lt"/>
                <a:cs typeface="Arial" panose="020B0604020202020204" pitchFamily="34" charset="0"/>
              </a:endParaRPr>
            </a:p>
          </p:txBody>
        </p:sp>
        <p:sp>
          <p:nvSpPr>
            <p:cNvPr id="52" name="AutoShape 47"/>
            <p:cNvSpPr>
              <a:spLocks noChangeArrowheads="1"/>
            </p:cNvSpPr>
            <p:nvPr/>
          </p:nvSpPr>
          <p:spPr bwMode="auto">
            <a:xfrm rot="-5400000">
              <a:off x="1022" y="1666"/>
              <a:ext cx="1814" cy="113"/>
            </a:xfrm>
            <a:prstGeom prst="homePlate">
              <a:avLst>
                <a:gd name="adj" fmla="val 401327"/>
              </a:avLst>
            </a:prstGeom>
            <a:solidFill>
              <a:srgbClr val="FF9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000">
                <a:solidFill>
                  <a:srgbClr val="FF00FF"/>
                </a:solidFill>
                <a:latin typeface="+mn-lt"/>
                <a:cs typeface="Arial" panose="020B0604020202020204" pitchFamily="34" charset="0"/>
              </a:endParaRPr>
            </a:p>
          </p:txBody>
        </p:sp>
        <p:sp>
          <p:nvSpPr>
            <p:cNvPr id="53" name="AutoShape 50"/>
            <p:cNvSpPr>
              <a:spLocks noChangeArrowheads="1"/>
            </p:cNvSpPr>
            <p:nvPr/>
          </p:nvSpPr>
          <p:spPr bwMode="auto">
            <a:xfrm rot="-5400000">
              <a:off x="1815" y="2856"/>
              <a:ext cx="227" cy="113"/>
            </a:xfrm>
            <a:prstGeom prst="homePlate">
              <a:avLst>
                <a:gd name="adj" fmla="val 50221"/>
              </a:avLst>
            </a:pr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000">
                <a:solidFill>
                  <a:srgbClr val="FF00FF"/>
                </a:solidFill>
                <a:latin typeface="+mn-lt"/>
                <a:cs typeface="Arial" panose="020B0604020202020204" pitchFamily="34" charset="0"/>
              </a:endParaRPr>
            </a:p>
          </p:txBody>
        </p:sp>
      </p:grpSp>
      <p:grpSp>
        <p:nvGrpSpPr>
          <p:cNvPr id="54" name="Group 55"/>
          <p:cNvGrpSpPr>
            <a:grpSpLocks/>
          </p:cNvGrpSpPr>
          <p:nvPr/>
        </p:nvGrpSpPr>
        <p:grpSpPr bwMode="auto">
          <a:xfrm rot="2670084">
            <a:off x="6922493" y="2123518"/>
            <a:ext cx="849899" cy="4206183"/>
            <a:chOff x="3394" y="536"/>
            <a:chExt cx="691" cy="2502"/>
          </a:xfrm>
        </p:grpSpPr>
        <p:sp>
          <p:nvSpPr>
            <p:cNvPr id="55" name="AutoShape 33"/>
            <p:cNvSpPr>
              <a:spLocks noChangeArrowheads="1"/>
            </p:cNvSpPr>
            <p:nvPr/>
          </p:nvSpPr>
          <p:spPr bwMode="auto">
            <a:xfrm rot="16200000">
              <a:off x="3661" y="848"/>
              <a:ext cx="453" cy="291"/>
            </a:xfrm>
            <a:prstGeom prst="homePlate">
              <a:avLst>
                <a:gd name="adj" fmla="val 29416"/>
              </a:avLst>
            </a:pr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000">
                <a:solidFill>
                  <a:srgbClr val="FF00FF"/>
                </a:solidFill>
                <a:latin typeface="+mn-lt"/>
                <a:cs typeface="Arial" panose="020B0604020202020204" pitchFamily="34" charset="0"/>
              </a:endParaRPr>
            </a:p>
          </p:txBody>
        </p:sp>
        <p:sp>
          <p:nvSpPr>
            <p:cNvPr id="56" name="Text Box 34"/>
            <p:cNvSpPr txBox="1">
              <a:spLocks noChangeArrowheads="1"/>
            </p:cNvSpPr>
            <p:nvPr/>
          </p:nvSpPr>
          <p:spPr bwMode="auto">
            <a:xfrm>
              <a:off x="3394" y="536"/>
              <a:ext cx="691" cy="2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sz="2000" dirty="0" smtClean="0">
                  <a:solidFill>
                    <a:srgbClr val="FF00FF"/>
                  </a:solidFill>
                  <a:latin typeface="+mn-lt"/>
                </a:rPr>
                <a:t>IR10.8</a:t>
              </a:r>
              <a:endParaRPr lang="en-US" altLang="en-US" sz="2000" dirty="0">
                <a:solidFill>
                  <a:srgbClr val="FF00FF"/>
                </a:solidFill>
                <a:latin typeface="+mn-lt"/>
                <a:cs typeface="Arial" panose="020B0604020202020204" pitchFamily="34" charset="0"/>
              </a:endParaRPr>
            </a:p>
          </p:txBody>
        </p:sp>
        <p:sp>
          <p:nvSpPr>
            <p:cNvPr id="57" name="Rectangle 40"/>
            <p:cNvSpPr>
              <a:spLocks noChangeArrowheads="1"/>
            </p:cNvSpPr>
            <p:nvPr/>
          </p:nvSpPr>
          <p:spPr bwMode="auto">
            <a:xfrm>
              <a:off x="3746" y="1020"/>
              <a:ext cx="287" cy="2018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000">
                <a:solidFill>
                  <a:srgbClr val="FF00FF"/>
                </a:solidFill>
                <a:latin typeface="+mn-lt"/>
                <a:cs typeface="Arial" panose="020B0604020202020204" pitchFamily="34" charset="0"/>
              </a:endParaRPr>
            </a:p>
          </p:txBody>
        </p:sp>
        <p:sp>
          <p:nvSpPr>
            <p:cNvPr id="58" name="AutoShape 48"/>
            <p:cNvSpPr>
              <a:spLocks noChangeArrowheads="1"/>
            </p:cNvSpPr>
            <p:nvPr/>
          </p:nvSpPr>
          <p:spPr bwMode="auto">
            <a:xfrm rot="16200000">
              <a:off x="2650" y="1549"/>
              <a:ext cx="1814" cy="250"/>
            </a:xfrm>
            <a:prstGeom prst="homePlate">
              <a:avLst>
                <a:gd name="adj" fmla="val 250552"/>
              </a:avLst>
            </a:prstGeom>
            <a:solidFill>
              <a:srgbClr val="FF9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000">
                <a:solidFill>
                  <a:srgbClr val="FF00FF"/>
                </a:solidFill>
                <a:latin typeface="+mn-lt"/>
                <a:cs typeface="Arial" panose="020B0604020202020204" pitchFamily="34" charset="0"/>
              </a:endParaRPr>
            </a:p>
          </p:txBody>
        </p:sp>
        <p:sp>
          <p:nvSpPr>
            <p:cNvPr id="59" name="AutoShape 51"/>
            <p:cNvSpPr>
              <a:spLocks noChangeArrowheads="1"/>
            </p:cNvSpPr>
            <p:nvPr/>
          </p:nvSpPr>
          <p:spPr bwMode="auto">
            <a:xfrm rot="16200000">
              <a:off x="3455" y="2782"/>
              <a:ext cx="227" cy="274"/>
            </a:xfrm>
            <a:prstGeom prst="homePlate">
              <a:avLst>
                <a:gd name="adj" fmla="val 31354"/>
              </a:avLst>
            </a:pr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000">
                <a:solidFill>
                  <a:srgbClr val="FF00FF"/>
                </a:solidFill>
                <a:latin typeface="+mn-lt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4902311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angle dependency (IR)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792480" y="1979704"/>
            <a:ext cx="10079641" cy="338868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4" name="TextBox 13"/>
          <p:cNvSpPr txBox="1"/>
          <p:nvPr/>
        </p:nvSpPr>
        <p:spPr>
          <a:xfrm>
            <a:off x="1731686" y="5461264"/>
            <a:ext cx="1499819" cy="550166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0004" tIns="44997" rIns="90004" bIns="44997" anchor="t" anchorCtr="1" compatLnSpc="0">
            <a:sp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+mj-lt"/>
                <a:ea typeface="Noto Sans CJK SC" pitchFamily="2"/>
                <a:cs typeface="Noto Sans Devanagari" pitchFamily="2"/>
              </a:rPr>
              <a:t>GOES from west</a:t>
            </a: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+mj-lt"/>
                <a:ea typeface="Noto Sans CJK SC" pitchFamily="2"/>
                <a:cs typeface="Noto Sans Devanagari" pitchFamily="2"/>
              </a:rPr>
              <a:t>75.2° west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640120" y="2582349"/>
            <a:ext cx="594956" cy="244761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0004" tIns="44997" rIns="90004" bIns="44997" anchor="t" anchorCtr="1" compatLnSpc="0">
            <a:sp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+mj-lt"/>
                <a:ea typeface="Noto Sans CJK SC" pitchFamily="2"/>
                <a:cs typeface="Noto Sans Devanagari" pitchFamily="2"/>
              </a:rPr>
              <a:t>Algeria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079966" y="4562701"/>
            <a:ext cx="419267" cy="244761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0004" tIns="44997" rIns="90004" bIns="44997" anchor="t" anchorCtr="1" compatLnSpc="0">
            <a:sp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+mj-lt"/>
                <a:ea typeface="Noto Sans CJK SC" pitchFamily="2"/>
                <a:cs typeface="Noto Sans Devanagari" pitchFamily="2"/>
              </a:rPr>
              <a:t>Mali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102467" y="3807069"/>
            <a:ext cx="790266" cy="244761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0004" tIns="44997" rIns="90004" bIns="44997" anchor="t" anchorCtr="1" compatLnSpc="0">
            <a:sp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+mj-lt"/>
                <a:ea typeface="Noto Sans CJK SC" pitchFamily="2"/>
                <a:cs typeface="Noto Sans Devanagari" pitchFamily="2"/>
              </a:rPr>
              <a:t>Mauritania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088178" y="5461264"/>
            <a:ext cx="1626840" cy="550166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0004" tIns="44997" rIns="90004" bIns="44997" anchor="t" anchorCtr="1" compatLnSpc="0">
            <a:sp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+mj-lt"/>
                <a:ea typeface="Noto Sans CJK SC" pitchFamily="2"/>
                <a:cs typeface="Noto Sans Devanagari" pitchFamily="2"/>
              </a:rPr>
              <a:t>Meteosat ~central</a:t>
            </a: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+mj-lt"/>
                <a:ea typeface="Noto Sans CJK SC" pitchFamily="2"/>
                <a:cs typeface="Noto Sans Devanagari" pitchFamily="2"/>
              </a:rPr>
              <a:t>0°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549128" y="5461264"/>
            <a:ext cx="1400946" cy="550166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0004" tIns="44997" rIns="90004" bIns="44997" anchor="t" anchorCtr="1" compatLnSpc="0">
            <a:sp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+mj-lt"/>
                <a:ea typeface="Noto Sans CJK SC" pitchFamily="2"/>
                <a:cs typeface="Noto Sans Devanagari" pitchFamily="2"/>
              </a:rPr>
              <a:t>IODC from east</a:t>
            </a: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+mj-lt"/>
                <a:ea typeface="Noto Sans CJK SC" pitchFamily="2"/>
                <a:cs typeface="Noto Sans Devanagari" pitchFamily="2"/>
              </a:rPr>
              <a:t>41.5° east</a:t>
            </a:r>
          </a:p>
        </p:txBody>
      </p:sp>
      <p:sp>
        <p:nvSpPr>
          <p:cNvPr id="21" name="Straight Connector 9"/>
          <p:cNvSpPr/>
          <p:nvPr/>
        </p:nvSpPr>
        <p:spPr>
          <a:xfrm>
            <a:off x="5181600" y="2797260"/>
            <a:ext cx="108356" cy="41436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val f6"/>
              <a:gd name="f13" fmla="*/ f7 f0 1"/>
              <a:gd name="f14" fmla="*/ f8 f0 1"/>
              <a:gd name="f15" fmla="?: f9 f3 1"/>
              <a:gd name="f16" fmla="?: f10 f4 1"/>
              <a:gd name="f17" fmla="?: f11 f5 1"/>
              <a:gd name="f18" fmla="*/ f13 1 f2"/>
              <a:gd name="f19" fmla="*/ f14 1 f2"/>
              <a:gd name="f20" fmla="*/ f15 1 21600"/>
              <a:gd name="f21" fmla="*/ f16 1 21600"/>
              <a:gd name="f22" fmla="*/ 21600 f15 1"/>
              <a:gd name="f23" fmla="*/ 21600 f16 1"/>
              <a:gd name="f24" fmla="+- f18 0 f1"/>
              <a:gd name="f25" fmla="+- f19 0 f1"/>
              <a:gd name="f26" fmla="min f21 f20"/>
              <a:gd name="f27" fmla="*/ f22 1 f17"/>
              <a:gd name="f28" fmla="*/ f23 1 f17"/>
              <a:gd name="f29" fmla="val f27"/>
              <a:gd name="f30" fmla="val f28"/>
              <a:gd name="f31" fmla="*/ f6 f26 1"/>
              <a:gd name="f32" fmla="*/ f27 f26 1"/>
              <a:gd name="f33" fmla="*/ f28 f26 1"/>
              <a:gd name="f34" fmla="*/ f12 f26 1"/>
              <a:gd name="f35" fmla="*/ f29 f26 1"/>
              <a:gd name="f36" fmla="*/ f30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4" y="f34"/>
              </a:cxn>
              <a:cxn ang="f25">
                <a:pos x="f35" y="f36"/>
              </a:cxn>
            </a:cxnLst>
            <a:rect l="f31" t="f31" r="f32" b="f33"/>
            <a:pathLst>
              <a:path>
                <a:moveTo>
                  <a:pt x="f34" y="f34"/>
                </a:moveTo>
                <a:lnTo>
                  <a:pt x="f35" y="f36"/>
                </a:lnTo>
              </a:path>
            </a:pathLst>
          </a:custGeom>
          <a:noFill/>
          <a:ln w="35999" cap="flat">
            <a:solidFill>
              <a:srgbClr val="000000"/>
            </a:solidFill>
            <a:prstDash val="solid"/>
            <a:miter/>
            <a:tailEnd type="arrow"/>
          </a:ln>
        </p:spPr>
        <p:txBody>
          <a:bodyPr vert="horz" wrap="none" lIns="107999" tIns="63002" rIns="107999" bIns="63002" anchor="ctr" anchorCtr="0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+mj-lt"/>
              <a:ea typeface="Noto Sans CJK SC" pitchFamily="2"/>
              <a:cs typeface="Noto Sans Devanagari" pitchFamily="2"/>
            </a:endParaRPr>
          </a:p>
        </p:txBody>
      </p:sp>
      <p:sp>
        <p:nvSpPr>
          <p:cNvPr id="22" name="Straight Connector 10"/>
          <p:cNvSpPr/>
          <p:nvPr/>
        </p:nvSpPr>
        <p:spPr>
          <a:xfrm>
            <a:off x="1862401" y="2788628"/>
            <a:ext cx="108356" cy="41436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val f6"/>
              <a:gd name="f13" fmla="*/ f7 f0 1"/>
              <a:gd name="f14" fmla="*/ f8 f0 1"/>
              <a:gd name="f15" fmla="?: f9 f3 1"/>
              <a:gd name="f16" fmla="?: f10 f4 1"/>
              <a:gd name="f17" fmla="?: f11 f5 1"/>
              <a:gd name="f18" fmla="*/ f13 1 f2"/>
              <a:gd name="f19" fmla="*/ f14 1 f2"/>
              <a:gd name="f20" fmla="*/ f15 1 21600"/>
              <a:gd name="f21" fmla="*/ f16 1 21600"/>
              <a:gd name="f22" fmla="*/ 21600 f15 1"/>
              <a:gd name="f23" fmla="*/ 21600 f16 1"/>
              <a:gd name="f24" fmla="+- f18 0 f1"/>
              <a:gd name="f25" fmla="+- f19 0 f1"/>
              <a:gd name="f26" fmla="min f21 f20"/>
              <a:gd name="f27" fmla="*/ f22 1 f17"/>
              <a:gd name="f28" fmla="*/ f23 1 f17"/>
              <a:gd name="f29" fmla="val f27"/>
              <a:gd name="f30" fmla="val f28"/>
              <a:gd name="f31" fmla="*/ f6 f26 1"/>
              <a:gd name="f32" fmla="*/ f27 f26 1"/>
              <a:gd name="f33" fmla="*/ f28 f26 1"/>
              <a:gd name="f34" fmla="*/ f12 f26 1"/>
              <a:gd name="f35" fmla="*/ f29 f26 1"/>
              <a:gd name="f36" fmla="*/ f30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4" y="f34"/>
              </a:cxn>
              <a:cxn ang="f25">
                <a:pos x="f35" y="f36"/>
              </a:cxn>
            </a:cxnLst>
            <a:rect l="f31" t="f31" r="f32" b="f33"/>
            <a:pathLst>
              <a:path>
                <a:moveTo>
                  <a:pt x="f34" y="f34"/>
                </a:moveTo>
                <a:lnTo>
                  <a:pt x="f35" y="f36"/>
                </a:lnTo>
              </a:path>
            </a:pathLst>
          </a:custGeom>
          <a:noFill/>
          <a:ln w="35999" cap="flat">
            <a:solidFill>
              <a:srgbClr val="000000"/>
            </a:solidFill>
            <a:prstDash val="solid"/>
            <a:miter/>
            <a:tailEnd type="arrow"/>
          </a:ln>
        </p:spPr>
        <p:txBody>
          <a:bodyPr vert="horz" wrap="none" lIns="107999" tIns="63002" rIns="107999" bIns="63002" anchor="ctr" anchorCtr="0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+mj-lt"/>
              <a:ea typeface="Noto Sans CJK SC" pitchFamily="2"/>
              <a:cs typeface="Noto Sans Devanagari" pitchFamily="2"/>
            </a:endParaRPr>
          </a:p>
        </p:txBody>
      </p:sp>
      <p:sp>
        <p:nvSpPr>
          <p:cNvPr id="23" name="Straight Connector 11"/>
          <p:cNvSpPr/>
          <p:nvPr/>
        </p:nvSpPr>
        <p:spPr>
          <a:xfrm>
            <a:off x="8594397" y="2788628"/>
            <a:ext cx="108356" cy="41436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val f6"/>
              <a:gd name="f13" fmla="*/ f7 f0 1"/>
              <a:gd name="f14" fmla="*/ f8 f0 1"/>
              <a:gd name="f15" fmla="?: f9 f3 1"/>
              <a:gd name="f16" fmla="?: f10 f4 1"/>
              <a:gd name="f17" fmla="?: f11 f5 1"/>
              <a:gd name="f18" fmla="*/ f13 1 f2"/>
              <a:gd name="f19" fmla="*/ f14 1 f2"/>
              <a:gd name="f20" fmla="*/ f15 1 21600"/>
              <a:gd name="f21" fmla="*/ f16 1 21600"/>
              <a:gd name="f22" fmla="*/ 21600 f15 1"/>
              <a:gd name="f23" fmla="*/ 21600 f16 1"/>
              <a:gd name="f24" fmla="+- f18 0 f1"/>
              <a:gd name="f25" fmla="+- f19 0 f1"/>
              <a:gd name="f26" fmla="min f21 f20"/>
              <a:gd name="f27" fmla="*/ f22 1 f17"/>
              <a:gd name="f28" fmla="*/ f23 1 f17"/>
              <a:gd name="f29" fmla="val f27"/>
              <a:gd name="f30" fmla="val f28"/>
              <a:gd name="f31" fmla="*/ f6 f26 1"/>
              <a:gd name="f32" fmla="*/ f27 f26 1"/>
              <a:gd name="f33" fmla="*/ f28 f26 1"/>
              <a:gd name="f34" fmla="*/ f12 f26 1"/>
              <a:gd name="f35" fmla="*/ f29 f26 1"/>
              <a:gd name="f36" fmla="*/ f30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4" y="f34"/>
              </a:cxn>
              <a:cxn ang="f25">
                <a:pos x="f35" y="f36"/>
              </a:cxn>
            </a:cxnLst>
            <a:rect l="f31" t="f31" r="f32" b="f33"/>
            <a:pathLst>
              <a:path>
                <a:moveTo>
                  <a:pt x="f34" y="f34"/>
                </a:moveTo>
                <a:lnTo>
                  <a:pt x="f35" y="f36"/>
                </a:lnTo>
              </a:path>
            </a:pathLst>
          </a:custGeom>
          <a:noFill/>
          <a:ln w="35999" cap="flat">
            <a:solidFill>
              <a:srgbClr val="000000"/>
            </a:solidFill>
            <a:prstDash val="solid"/>
            <a:miter/>
            <a:tailEnd type="arrow"/>
          </a:ln>
        </p:spPr>
        <p:txBody>
          <a:bodyPr vert="horz" wrap="none" lIns="107999" tIns="63002" rIns="107999" bIns="63002" anchor="ctr" anchorCtr="0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+mj-lt"/>
              <a:ea typeface="Noto Sans CJK SC" pitchFamily="2"/>
              <a:cs typeface="Noto Sans Devanagari" pitchFamily="2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9802927" y="6171272"/>
            <a:ext cx="1160895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chemeClr val="bg2">
                    <a:lumMod val="75000"/>
                  </a:schemeClr>
                </a:solidFill>
              </a:rPr>
              <a:t>Credit: HP Roesli</a:t>
            </a:r>
            <a:endParaRPr lang="en-GB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75426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angle dependency (IR)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480" y="895097"/>
            <a:ext cx="10045502" cy="560545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6560737" y="6627168"/>
            <a:ext cx="5338321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https://www.eumetsat.int/meteosat-11-and-goes-16-eyes-dust-transport-over-atlantic</a:t>
            </a:r>
          </a:p>
        </p:txBody>
      </p:sp>
    </p:spTree>
    <p:extLst>
      <p:ext uri="{BB962C8B-B14F-4D97-AF65-F5344CB8AC3E}">
        <p14:creationId xmlns:p14="http://schemas.microsoft.com/office/powerpoint/2010/main" val="15352836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480" y="895097"/>
            <a:ext cx="10045502" cy="5605456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Aerosol detection – angle dependency (IR)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560737" y="6627168"/>
            <a:ext cx="5338321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https://www.eumetsat.int/meteosat-11-and-goes-16-eyes-dust-transport-over-atlantic</a:t>
            </a:r>
          </a:p>
        </p:txBody>
      </p:sp>
    </p:spTree>
    <p:extLst>
      <p:ext uri="{BB962C8B-B14F-4D97-AF65-F5344CB8AC3E}">
        <p14:creationId xmlns:p14="http://schemas.microsoft.com/office/powerpoint/2010/main" val="5525487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Indirect aerosol detection – Industrial plumes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479" y="1139428"/>
            <a:ext cx="8226829" cy="526409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374834" y="6555548"/>
            <a:ext cx="3472425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https://www.eumetsat.int/ship-trails-industrial-plumes</a:t>
            </a:r>
          </a:p>
        </p:txBody>
      </p:sp>
    </p:spTree>
    <p:extLst>
      <p:ext uri="{BB962C8B-B14F-4D97-AF65-F5344CB8AC3E}">
        <p14:creationId xmlns:p14="http://schemas.microsoft.com/office/powerpoint/2010/main" val="173420227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Indirect aerosol detection – Ship trails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374834" y="6555548"/>
            <a:ext cx="3472425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https://www.eumetsat.int/ship-trails-industrial-plumes</a:t>
            </a:r>
          </a:p>
        </p:txBody>
      </p:sp>
      <p:pic>
        <p:nvPicPr>
          <p:cNvPr id="5122" name="Picture 2" descr="Day Micr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333" y="1775081"/>
            <a:ext cx="10062437" cy="3770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137449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Indirect aerosol detection – Fire trails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374834" y="6555548"/>
            <a:ext cx="3472425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https://www.eumetsat.int/ship-trails-industrial-plumes</a:t>
            </a:r>
          </a:p>
        </p:txBody>
      </p:sp>
      <p:pic>
        <p:nvPicPr>
          <p:cNvPr id="4" name="NightMicro n CloudPhase RGB loop 20210405 - 1800-2350z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2480" y="1139429"/>
            <a:ext cx="7582354" cy="529001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493410" y="1139429"/>
            <a:ext cx="3353850" cy="15465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>
                <a:solidFill>
                  <a:schemeClr val="bg2"/>
                </a:solidFill>
                <a:latin typeface="+mn-lt"/>
              </a:rPr>
              <a:t>Himawari-8 </a:t>
            </a:r>
            <a:r>
              <a:rPr lang="en-GB" sz="1200" dirty="0">
                <a:solidFill>
                  <a:schemeClr val="bg2"/>
                </a:solidFill>
                <a:latin typeface="+mn-lt"/>
              </a:rPr>
              <a:t>imagery, 5 April 2021, 18:00-23:50 UTC. ‘Ship trails’ from active fires/smoke, seen as linear shapes with different hues (pale green in Night Microphysics RGB and pale yellow in Cloud Phase RGB). Transition from night to day is followed by a transition from one to another RGB product.</a:t>
            </a:r>
            <a:r>
              <a:rPr lang="en-GB" sz="1050" dirty="0">
                <a:solidFill>
                  <a:schemeClr val="bg2"/>
                </a:solidFill>
              </a:rPr>
              <a:t/>
            </a:r>
            <a:br>
              <a:rPr lang="en-GB" sz="1050" dirty="0">
                <a:solidFill>
                  <a:schemeClr val="bg2"/>
                </a:solidFill>
              </a:rPr>
            </a:br>
            <a:endParaRPr lang="en-GB" sz="105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17008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Indirect aerosol detection – DIBS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240" y="1138014"/>
            <a:ext cx="7502236" cy="5264069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8133582" y="6607639"/>
            <a:ext cx="3751348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https://www.eumetsat.int/extensive-dibs-deformation-zone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777240" y="6158603"/>
            <a:ext cx="6096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chemeClr val="tx1">
                    <a:lumMod val="95000"/>
                  </a:schemeClr>
                </a:solidFill>
                <a:latin typeface="Roboto" panose="02000000000000000000" pitchFamily="2" charset="0"/>
              </a:rPr>
              <a:t> 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latin typeface="Roboto" panose="02000000000000000000" pitchFamily="2" charset="0"/>
              </a:rPr>
              <a:t>Metop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latin typeface="Roboto" panose="02000000000000000000" pitchFamily="2" charset="0"/>
              </a:rPr>
              <a:t>-A AVHRR </a:t>
            </a:r>
            <a:r>
              <a:rPr lang="en-GB" dirty="0" smtClean="0">
                <a:solidFill>
                  <a:schemeClr val="tx1">
                    <a:lumMod val="95000"/>
                  </a:schemeClr>
                </a:solidFill>
                <a:latin typeface="Roboto" panose="02000000000000000000" pitchFamily="2" charset="0"/>
              </a:rPr>
              <a:t>Day 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latin typeface="Roboto" panose="02000000000000000000" pitchFamily="2" charset="0"/>
              </a:rPr>
              <a:t>Microphysics </a:t>
            </a:r>
            <a:r>
              <a:rPr lang="en-GB" dirty="0" smtClean="0">
                <a:solidFill>
                  <a:schemeClr val="tx1">
                    <a:lumMod val="95000"/>
                  </a:schemeClr>
                </a:solidFill>
                <a:latin typeface="Roboto" panose="02000000000000000000" pitchFamily="2" charset="0"/>
              </a:rPr>
              <a:t>RGB, 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latin typeface="Roboto" panose="02000000000000000000" pitchFamily="2" charset="0"/>
              </a:rPr>
              <a:t>21 April 08:40 UTC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10" name="Text Placeholder 2"/>
          <p:cNvSpPr txBox="1">
            <a:spLocks/>
          </p:cNvSpPr>
          <p:nvPr/>
        </p:nvSpPr>
        <p:spPr bwMode="auto">
          <a:xfrm>
            <a:off x="9451571" y="1139408"/>
            <a:ext cx="2320821" cy="526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28254" indent="-328254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1pPr>
            <a:lvl2pPr marL="914423" indent="-35170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2pPr>
            <a:lvl3pPr marL="1406804" indent="-28136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3pPr>
            <a:lvl4pPr marL="1969526" indent="-28136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4pPr>
            <a:lvl5pPr marL="2532248" indent="-28136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18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5pPr>
            <a:lvl6pPr marL="3094970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6pPr>
            <a:lvl7pPr marL="3657691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7pPr>
            <a:lvl8pPr marL="4220413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8pPr>
            <a:lvl9pPr marL="4783135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9pPr>
          </a:lstStyle>
          <a:p>
            <a:r>
              <a:rPr lang="en-GB" sz="2800" b="0" kern="0" dirty="0" smtClean="0"/>
              <a:t>Cumuliform </a:t>
            </a:r>
          </a:p>
          <a:p>
            <a:r>
              <a:rPr lang="en-GB" sz="2800" b="0" kern="0" dirty="0" smtClean="0"/>
              <a:t>Small ice particles</a:t>
            </a:r>
          </a:p>
          <a:p>
            <a:r>
              <a:rPr lang="en-GB" sz="2800" b="0" kern="0" dirty="0" smtClean="0"/>
              <a:t>Persistent</a:t>
            </a:r>
            <a:endParaRPr lang="en-GB" sz="2400" b="0" kern="0" dirty="0" smtClean="0"/>
          </a:p>
          <a:p>
            <a:pPr marL="0" indent="0">
              <a:buFont typeface="Arial" pitchFamily="34" charset="0"/>
              <a:buNone/>
            </a:pPr>
            <a:endParaRPr lang="en-GB" sz="2400" b="0" kern="0" dirty="0" smtClean="0"/>
          </a:p>
          <a:p>
            <a:endParaRPr lang="en-GB" sz="2800" b="0" kern="0" dirty="0"/>
          </a:p>
        </p:txBody>
      </p:sp>
    </p:spTree>
    <p:extLst>
      <p:ext uri="{BB962C8B-B14F-4D97-AF65-F5344CB8AC3E}">
        <p14:creationId xmlns:p14="http://schemas.microsoft.com/office/powerpoint/2010/main" val="2232707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053" y="1138014"/>
            <a:ext cx="8849318" cy="52744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Indirect aerosol detection – DIBS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8133582" y="6607639"/>
            <a:ext cx="3751348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https://www.eumetsat.int/extensive-dibs-deformation-zone</a:t>
            </a:r>
            <a:endParaRPr lang="en-GB" dirty="0"/>
          </a:p>
        </p:txBody>
      </p:sp>
      <p:sp>
        <p:nvSpPr>
          <p:cNvPr id="10" name="Text Placeholder 2"/>
          <p:cNvSpPr txBox="1">
            <a:spLocks/>
          </p:cNvSpPr>
          <p:nvPr/>
        </p:nvSpPr>
        <p:spPr bwMode="auto">
          <a:xfrm>
            <a:off x="9451571" y="1139408"/>
            <a:ext cx="2320821" cy="526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28254" indent="-328254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1pPr>
            <a:lvl2pPr marL="914423" indent="-35170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2pPr>
            <a:lvl3pPr marL="1406804" indent="-28136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3pPr>
            <a:lvl4pPr marL="1969526" indent="-28136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4pPr>
            <a:lvl5pPr marL="2532248" indent="-28136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18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5pPr>
            <a:lvl6pPr marL="3094970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6pPr>
            <a:lvl7pPr marL="3657691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7pPr>
            <a:lvl8pPr marL="4220413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8pPr>
            <a:lvl9pPr marL="4783135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9pPr>
          </a:lstStyle>
          <a:p>
            <a:r>
              <a:rPr lang="en-GB" sz="2800" b="0" kern="0" dirty="0" smtClean="0"/>
              <a:t>Cumuliform </a:t>
            </a:r>
          </a:p>
          <a:p>
            <a:r>
              <a:rPr lang="en-GB" sz="2800" b="0" kern="0" dirty="0" smtClean="0"/>
              <a:t>Small ice particles</a:t>
            </a:r>
          </a:p>
          <a:p>
            <a:r>
              <a:rPr lang="en-GB" sz="2800" b="0" kern="0" dirty="0" smtClean="0"/>
              <a:t>Persistent</a:t>
            </a:r>
            <a:endParaRPr lang="en-GB" sz="2400" b="0" kern="0" dirty="0" smtClean="0"/>
          </a:p>
          <a:p>
            <a:pPr marL="0" indent="0">
              <a:buFont typeface="Arial" pitchFamily="34" charset="0"/>
              <a:buNone/>
            </a:pPr>
            <a:endParaRPr lang="en-GB" sz="2400" b="0" kern="0" dirty="0" smtClean="0"/>
          </a:p>
          <a:p>
            <a:endParaRPr lang="en-GB" sz="2800" b="0" kern="0" dirty="0"/>
          </a:p>
        </p:txBody>
      </p:sp>
    </p:spTree>
    <p:extLst>
      <p:ext uri="{BB962C8B-B14F-4D97-AF65-F5344CB8AC3E}">
        <p14:creationId xmlns:p14="http://schemas.microsoft.com/office/powerpoint/2010/main" val="1109984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053" y="1138014"/>
            <a:ext cx="8849318" cy="52744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Indirect aerosol detection – DIBS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8133582" y="6607639"/>
            <a:ext cx="3751348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https://www.eumetsat.int/extensive-dibs-deformation-zone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777240" y="6158603"/>
            <a:ext cx="6096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chemeClr val="tx1">
                    <a:lumMod val="95000"/>
                  </a:schemeClr>
                </a:solidFill>
                <a:latin typeface="Roboto" panose="02000000000000000000" pitchFamily="2" charset="0"/>
              </a:rPr>
              <a:t> 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latin typeface="Roboto" panose="02000000000000000000" pitchFamily="2" charset="0"/>
              </a:rPr>
              <a:t>Metop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latin typeface="Roboto" panose="02000000000000000000" pitchFamily="2" charset="0"/>
              </a:rPr>
              <a:t>-A AVHRR </a:t>
            </a:r>
            <a:r>
              <a:rPr lang="en-GB" dirty="0" smtClean="0">
                <a:solidFill>
                  <a:schemeClr val="tx1">
                    <a:lumMod val="95000"/>
                  </a:schemeClr>
                </a:solidFill>
                <a:latin typeface="Roboto" panose="02000000000000000000" pitchFamily="2" charset="0"/>
              </a:rPr>
              <a:t>Day 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latin typeface="Roboto" panose="02000000000000000000" pitchFamily="2" charset="0"/>
              </a:rPr>
              <a:t>Microphysics </a:t>
            </a:r>
            <a:r>
              <a:rPr lang="en-GB" dirty="0" smtClean="0">
                <a:solidFill>
                  <a:schemeClr val="tx1">
                    <a:lumMod val="95000"/>
                  </a:schemeClr>
                </a:solidFill>
                <a:latin typeface="Roboto" panose="02000000000000000000" pitchFamily="2" charset="0"/>
              </a:rPr>
              <a:t>RGB, 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latin typeface="Roboto" panose="02000000000000000000" pitchFamily="2" charset="0"/>
              </a:rPr>
              <a:t>21 April 08:40 UTC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10" name="Text Placeholder 2"/>
          <p:cNvSpPr txBox="1">
            <a:spLocks/>
          </p:cNvSpPr>
          <p:nvPr/>
        </p:nvSpPr>
        <p:spPr bwMode="auto">
          <a:xfrm>
            <a:off x="9451571" y="1139408"/>
            <a:ext cx="2320821" cy="526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28254" indent="-328254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1pPr>
            <a:lvl2pPr marL="914423" indent="-35170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2pPr>
            <a:lvl3pPr marL="1406804" indent="-28136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3pPr>
            <a:lvl4pPr marL="1969526" indent="-28136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4pPr>
            <a:lvl5pPr marL="2532248" indent="-28136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1800" spc="-100" baseline="0">
                <a:solidFill>
                  <a:schemeClr val="tx2"/>
                </a:solidFill>
                <a:latin typeface="+mn-lt"/>
                <a:ea typeface="Roboto" panose="02000000000000000000" pitchFamily="2" charset="0"/>
                <a:cs typeface="Arial" pitchFamily="34" charset="0"/>
              </a:defRPr>
            </a:lvl5pPr>
            <a:lvl6pPr marL="3094970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6pPr>
            <a:lvl7pPr marL="3657691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7pPr>
            <a:lvl8pPr marL="4220413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8pPr>
            <a:lvl9pPr marL="4783135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9pPr>
          </a:lstStyle>
          <a:p>
            <a:r>
              <a:rPr lang="en-GB" sz="2800" b="0" kern="0" dirty="0" smtClean="0"/>
              <a:t>Cumuliform </a:t>
            </a:r>
          </a:p>
          <a:p>
            <a:r>
              <a:rPr lang="en-GB" sz="2800" b="0" kern="0" dirty="0" smtClean="0"/>
              <a:t>Small ice particles</a:t>
            </a:r>
          </a:p>
          <a:p>
            <a:r>
              <a:rPr lang="en-GB" sz="2800" b="0" kern="0" dirty="0" smtClean="0"/>
              <a:t>Persistent</a:t>
            </a:r>
            <a:endParaRPr lang="en-GB" sz="2400" b="0" kern="0" dirty="0" smtClean="0"/>
          </a:p>
          <a:p>
            <a:pPr marL="0" indent="0">
              <a:buFont typeface="Arial" pitchFamily="34" charset="0"/>
              <a:buNone/>
            </a:pPr>
            <a:endParaRPr lang="en-GB" sz="2400" b="0" kern="0" dirty="0" smtClean="0"/>
          </a:p>
          <a:p>
            <a:endParaRPr lang="en-GB" sz="2800" b="0" kern="0" dirty="0"/>
          </a:p>
        </p:txBody>
      </p:sp>
      <p:pic>
        <p:nvPicPr>
          <p:cNvPr id="12" name="vid_il_20_04_2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40777" y="835276"/>
            <a:ext cx="5064926" cy="408446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247677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Agenda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6325062" y="1462117"/>
            <a:ext cx="5463956" cy="5164431"/>
          </a:xfrm>
        </p:spPr>
        <p:txBody>
          <a:bodyPr/>
          <a:lstStyle/>
          <a:p>
            <a:pPr marL="0" indent="0">
              <a:buNone/>
            </a:pPr>
            <a:endParaRPr lang="en-GB" sz="2000" dirty="0" smtClean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000" dirty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000" dirty="0" smtClean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/>
              <a:t>Satellite vs ground </a:t>
            </a:r>
            <a:r>
              <a:rPr lang="en-GB" sz="2800" dirty="0" smtClean="0"/>
              <a:t>view</a:t>
            </a:r>
          </a:p>
          <a:p>
            <a:pPr marL="0" indent="0">
              <a:buNone/>
            </a:pPr>
            <a:r>
              <a:rPr lang="en-GB" sz="2800" dirty="0" smtClean="0"/>
              <a:t>(2 examples)</a:t>
            </a:r>
            <a:endParaRPr lang="en-GB" sz="2800" dirty="0"/>
          </a:p>
          <a:p>
            <a:pPr marL="0" indent="0">
              <a:buNone/>
            </a:pPr>
            <a:endParaRPr lang="en-GB" sz="2000" dirty="0" smtClean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000" dirty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000" dirty="0" smtClean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000" dirty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800" dirty="0">
              <a:solidFill>
                <a:schemeClr val="tx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sz="2000" dirty="0">
              <a:latin typeface="Roboto Light" panose="02000000000000000000" pitchFamily="2" charset="0"/>
              <a:ea typeface="Roboto Light" panose="02000000000000000000" pitchFamily="2" charset="0"/>
            </a:endParaRPr>
          </a:p>
          <a:p>
            <a:pPr marL="0" indent="0">
              <a:buNone/>
            </a:pPr>
            <a:endParaRPr lang="en-GB" sz="2000" dirty="0">
              <a:latin typeface="Roboto Light" panose="02000000000000000000" pitchFamily="2" charset="0"/>
              <a:ea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0558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Satellite vs ground view – ‘Haboob’ in Argentina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145053" y="723793"/>
            <a:ext cx="11627339" cy="5262675"/>
          </a:xfrm>
        </p:spPr>
        <p:txBody>
          <a:bodyPr/>
          <a:lstStyle/>
          <a:p>
            <a:r>
              <a:rPr lang="en-GB" dirty="0" smtClean="0"/>
              <a:t>Satellite view</a:t>
            </a:r>
            <a:endParaRPr lang="en-GB" dirty="0"/>
          </a:p>
        </p:txBody>
      </p:sp>
      <p:pic>
        <p:nvPicPr>
          <p:cNvPr id="4" name="Fig4.Anim_haboob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2480" y="1377356"/>
            <a:ext cx="7675604" cy="5117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133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Satellite vs ground view – ‘Haboob’ in Argentina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145053" y="723793"/>
            <a:ext cx="11627339" cy="5262675"/>
          </a:xfrm>
        </p:spPr>
        <p:txBody>
          <a:bodyPr/>
          <a:lstStyle/>
          <a:p>
            <a:r>
              <a:rPr lang="en-GB" dirty="0" smtClean="0"/>
              <a:t>Ground view</a:t>
            </a:r>
            <a:endParaRPr lang="en-GB" dirty="0"/>
          </a:p>
        </p:txBody>
      </p:sp>
      <p:pic>
        <p:nvPicPr>
          <p:cNvPr id="4" name="Fig4.Anim_haboob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92480" y="1377356"/>
            <a:ext cx="7675604" cy="5117070"/>
          </a:xfrm>
          <a:prstGeom prst="rect">
            <a:avLst/>
          </a:prstGeom>
        </p:spPr>
      </p:pic>
      <p:pic>
        <p:nvPicPr>
          <p:cNvPr id="5" name="Groundhaboob18Dec2020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361709" y="847875"/>
            <a:ext cx="4124684" cy="58862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0074768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480" y="1330473"/>
            <a:ext cx="7675604" cy="516395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Satellite vs ground view – dust advection towards Alps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145053" y="723793"/>
            <a:ext cx="11627339" cy="5262675"/>
          </a:xfrm>
        </p:spPr>
        <p:txBody>
          <a:bodyPr/>
          <a:lstStyle/>
          <a:p>
            <a:r>
              <a:rPr lang="en-GB" dirty="0" smtClean="0"/>
              <a:t>Satellite 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57909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video_dust_advection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2480" y="1330472"/>
            <a:ext cx="9203796" cy="516395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Satellite vs ground view </a:t>
            </a:r>
            <a:r>
              <a:rPr lang="en-GB" dirty="0"/>
              <a:t>– dust advection </a:t>
            </a:r>
            <a:r>
              <a:rPr lang="en-GB" dirty="0" smtClean="0"/>
              <a:t>towards Alps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145053" y="723793"/>
            <a:ext cx="11627339" cy="5262675"/>
          </a:xfrm>
        </p:spPr>
        <p:txBody>
          <a:bodyPr/>
          <a:lstStyle/>
          <a:p>
            <a:r>
              <a:rPr lang="en-GB" dirty="0" smtClean="0"/>
              <a:t>Ground (mountain) 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523213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4"/>
          <p:cNvSpPr>
            <a:spLocks noGrp="1"/>
          </p:cNvSpPr>
          <p:nvPr>
            <p:ph type="body" sz="quarter" idx="10"/>
          </p:nvPr>
        </p:nvSpPr>
        <p:spPr/>
        <p:txBody>
          <a:bodyPr anchor="ctr"/>
          <a:lstStyle/>
          <a:p>
            <a:pPr marL="0" indent="0">
              <a:buNone/>
            </a:pPr>
            <a:r>
              <a:rPr lang="en-GB" sz="2800" smtClean="0"/>
              <a:t>Shukran</a:t>
            </a:r>
            <a:r>
              <a:rPr lang="en-GB" sz="2800" smtClean="0"/>
              <a:t> </a:t>
            </a:r>
            <a:endParaRPr lang="en-GB" sz="2800" dirty="0" smtClean="0"/>
          </a:p>
          <a:p>
            <a:pPr marL="0" indent="0">
              <a:buNone/>
            </a:pPr>
            <a:r>
              <a:rPr lang="en-GB" sz="2000" dirty="0" smtClean="0">
                <a:latin typeface="Roboto Light" panose="02000000000000000000" pitchFamily="2" charset="0"/>
                <a:ea typeface="Roboto Light" panose="02000000000000000000" pitchFamily="2" charset="0"/>
              </a:rPr>
              <a:t>Questions are welcome.</a:t>
            </a:r>
            <a:endParaRPr lang="en-GB" sz="2000" dirty="0" smtClean="0">
              <a:latin typeface="Roboto Light" panose="02000000000000000000" pitchFamily="2" charset="0"/>
              <a:ea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14921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Eumetsat_View_2022-11-12_02_00-2022-11-13_22_0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8988"/>
            <a:ext cx="12192000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1053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91253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Applications Template">
  <a:themeElements>
    <a:clrScheme name="EUMETSAT 2021 Colours">
      <a:dk1>
        <a:srgbClr val="FFFFFF"/>
      </a:dk1>
      <a:lt1>
        <a:srgbClr val="00205B"/>
      </a:lt1>
      <a:dk2>
        <a:srgbClr val="38484E"/>
      </a:dk2>
      <a:lt2>
        <a:srgbClr val="5B7F95"/>
      </a:lt2>
      <a:accent1>
        <a:srgbClr val="00B5E2"/>
      </a:accent1>
      <a:accent2>
        <a:srgbClr val="EAAA00"/>
      </a:accent2>
      <a:accent3>
        <a:srgbClr val="00B2A9"/>
      </a:accent3>
      <a:accent4>
        <a:srgbClr val="FE5000"/>
      </a:accent4>
      <a:accent5>
        <a:srgbClr val="7C7FAB"/>
      </a:accent5>
      <a:accent6>
        <a:srgbClr val="D6D2C4"/>
      </a:accent6>
      <a:hlink>
        <a:srgbClr val="C5B9AC"/>
      </a:hlink>
      <a:folHlink>
        <a:srgbClr val="968C83"/>
      </a:folHlink>
    </a:clrScheme>
    <a:fontScheme name="EUMETSAT">
      <a:majorFont>
        <a:latin typeface="Bahnschrift SemiLight"/>
        <a:ea typeface=""/>
        <a:cs typeface=""/>
      </a:majorFont>
      <a:minorFont>
        <a:latin typeface="Bahnschrif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2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36000" tIns="36000" rIns="36000" bIns="3600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GB" sz="9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2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36000" tIns="36000" rIns="36000" bIns="3600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GB" sz="9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ahoma" pitchFamily="34" charset="0"/>
          </a:defRPr>
        </a:defPPr>
      </a:lstStyle>
    </a:lnDef>
    <a:txDef>
      <a:spPr>
        <a:noFill/>
      </a:spPr>
      <a:bodyPr wrap="none" rtlCol="0">
        <a:spAutoFit/>
      </a:bodyPr>
      <a:lstStyle>
        <a:defPPr>
          <a:defRPr sz="1600" b="0" kern="100" spc="-100" dirty="0" err="1" smtClean="0">
            <a:solidFill>
              <a:schemeClr val="tx2"/>
            </a:solidFill>
            <a:latin typeface="Bahnschrift Light" panose="020B0502040204020203" pitchFamily="34" charset="0"/>
            <a:ea typeface="Roboto" panose="02000000000000000000" pitchFamily="2" charset="0"/>
          </a:defRPr>
        </a:defPPr>
      </a:lstStyle>
    </a:txDef>
  </a:objectDefaults>
  <a:extraClrSchemeLst>
    <a:extraClrScheme>
      <a:clrScheme name="1_EUM_template_v03 1">
        <a:dk1>
          <a:srgbClr val="002569"/>
        </a:dk1>
        <a:lt1>
          <a:srgbClr val="FFFFFF"/>
        </a:lt1>
        <a:dk2>
          <a:srgbClr val="002569"/>
        </a:dk2>
        <a:lt2>
          <a:srgbClr val="5F758D"/>
        </a:lt2>
        <a:accent1>
          <a:srgbClr val="FF9A00"/>
        </a:accent1>
        <a:accent2>
          <a:srgbClr val="9F2D20"/>
        </a:accent2>
        <a:accent3>
          <a:srgbClr val="FFFFFF"/>
        </a:accent3>
        <a:accent4>
          <a:srgbClr val="001E59"/>
        </a:accent4>
        <a:accent5>
          <a:srgbClr val="FFCAAA"/>
        </a:accent5>
        <a:accent6>
          <a:srgbClr val="90281C"/>
        </a:accent6>
        <a:hlink>
          <a:srgbClr val="7498C0"/>
        </a:hlink>
        <a:folHlink>
          <a:srgbClr val="92949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EUM_template_v03 2">
        <a:dk1>
          <a:srgbClr val="002569"/>
        </a:dk1>
        <a:lt1>
          <a:srgbClr val="FFFFFF"/>
        </a:lt1>
        <a:dk2>
          <a:srgbClr val="002569"/>
        </a:dk2>
        <a:lt2>
          <a:srgbClr val="5F758D"/>
        </a:lt2>
        <a:accent1>
          <a:srgbClr val="F6D0A9"/>
        </a:accent1>
        <a:accent2>
          <a:srgbClr val="EBCAE3"/>
        </a:accent2>
        <a:accent3>
          <a:srgbClr val="FFFFFF"/>
        </a:accent3>
        <a:accent4>
          <a:srgbClr val="001E59"/>
        </a:accent4>
        <a:accent5>
          <a:srgbClr val="FAE4D1"/>
        </a:accent5>
        <a:accent6>
          <a:srgbClr val="D5B7CE"/>
        </a:accent6>
        <a:hlink>
          <a:srgbClr val="4E2029"/>
        </a:hlink>
        <a:folHlink>
          <a:srgbClr val="423B6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EUM_template_v03 3">
        <a:dk1>
          <a:srgbClr val="002569"/>
        </a:dk1>
        <a:lt1>
          <a:srgbClr val="FFFFFF"/>
        </a:lt1>
        <a:dk2>
          <a:srgbClr val="002569"/>
        </a:dk2>
        <a:lt2>
          <a:srgbClr val="5F758D"/>
        </a:lt2>
        <a:accent1>
          <a:srgbClr val="5B97B1"/>
        </a:accent1>
        <a:accent2>
          <a:srgbClr val="F39600"/>
        </a:accent2>
        <a:accent3>
          <a:srgbClr val="FFFFFF"/>
        </a:accent3>
        <a:accent4>
          <a:srgbClr val="001E59"/>
        </a:accent4>
        <a:accent5>
          <a:srgbClr val="B5C9D5"/>
        </a:accent5>
        <a:accent6>
          <a:srgbClr val="DC8700"/>
        </a:accent6>
        <a:hlink>
          <a:srgbClr val="FFE4AE"/>
        </a:hlink>
        <a:folHlink>
          <a:srgbClr val="002A3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EUM_template_v03 4">
        <a:dk1>
          <a:srgbClr val="002569"/>
        </a:dk1>
        <a:lt1>
          <a:srgbClr val="FFFFFF"/>
        </a:lt1>
        <a:dk2>
          <a:srgbClr val="002569"/>
        </a:dk2>
        <a:lt2>
          <a:srgbClr val="5F758D"/>
        </a:lt2>
        <a:accent1>
          <a:srgbClr val="003F80"/>
        </a:accent1>
        <a:accent2>
          <a:srgbClr val="BDD7EE"/>
        </a:accent2>
        <a:accent3>
          <a:srgbClr val="FFFFFF"/>
        </a:accent3>
        <a:accent4>
          <a:srgbClr val="001E59"/>
        </a:accent4>
        <a:accent5>
          <a:srgbClr val="AAAFC0"/>
        </a:accent5>
        <a:accent6>
          <a:srgbClr val="ABC3D8"/>
        </a:accent6>
        <a:hlink>
          <a:srgbClr val="FFD350"/>
        </a:hlink>
        <a:folHlink>
          <a:srgbClr val="EB6F3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EUM_template_v03 5">
        <a:dk1>
          <a:srgbClr val="002569"/>
        </a:dk1>
        <a:lt1>
          <a:srgbClr val="FFFFFF"/>
        </a:lt1>
        <a:dk2>
          <a:srgbClr val="002569"/>
        </a:dk2>
        <a:lt2>
          <a:srgbClr val="5F758D"/>
        </a:lt2>
        <a:accent1>
          <a:srgbClr val="C75B12"/>
        </a:accent1>
        <a:accent2>
          <a:srgbClr val="003359"/>
        </a:accent2>
        <a:accent3>
          <a:srgbClr val="FFFFFF"/>
        </a:accent3>
        <a:accent4>
          <a:srgbClr val="001E59"/>
        </a:accent4>
        <a:accent5>
          <a:srgbClr val="E0B5AA"/>
        </a:accent5>
        <a:accent6>
          <a:srgbClr val="002D50"/>
        </a:accent6>
        <a:hlink>
          <a:srgbClr val="92A2BD"/>
        </a:hlink>
        <a:folHlink>
          <a:srgbClr val="C7B37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resentation Landscape Template (Applications)" id="{D785BFDD-2E5B-4C55-920E-06CEA1B1407C}" vid="{68D8182D-4241-4F8F-9547-816F8DFF900F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Presentation Landscape Template (Applications) (1)</Template>
  <TotalTime>2010</TotalTime>
  <Words>1026</Words>
  <Application>Microsoft Office PowerPoint</Application>
  <PresentationFormat>Widescreen</PresentationFormat>
  <Paragraphs>269</Paragraphs>
  <Slides>52</Slides>
  <Notes>0</Notes>
  <HiddenSlides>7</HiddenSlides>
  <MMClips>14</MMClips>
  <ScaleCrop>false</ScaleCrop>
  <HeadingPairs>
    <vt:vector size="6" baseType="variant">
      <vt:variant>
        <vt:lpstr>Fonts Used</vt:lpstr>
      </vt:variant>
      <vt:variant>
        <vt:i4>17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70" baseType="lpstr">
      <vt:lpstr>Arial</vt:lpstr>
      <vt:lpstr>Bahnschrift Light</vt:lpstr>
      <vt:lpstr>Bahnschrift SemiBold</vt:lpstr>
      <vt:lpstr>Bahnschrift SemiLight</vt:lpstr>
      <vt:lpstr>Calibri</vt:lpstr>
      <vt:lpstr>Calibri Light</vt:lpstr>
      <vt:lpstr>Century Gothic</vt:lpstr>
      <vt:lpstr>Helvetica</vt:lpstr>
      <vt:lpstr>Liberation Sans</vt:lpstr>
      <vt:lpstr>Noto Sans CJK SC</vt:lpstr>
      <vt:lpstr>Noto Sans Devanagari</vt:lpstr>
      <vt:lpstr>Roboto</vt:lpstr>
      <vt:lpstr>Roboto Light</vt:lpstr>
      <vt:lpstr>Roboto Medium</vt:lpstr>
      <vt:lpstr>StarSymbol</vt:lpstr>
      <vt:lpstr>Tahoma</vt:lpstr>
      <vt:lpstr>Times New Roman</vt:lpstr>
      <vt:lpstr>1_Applications Template</vt:lpstr>
      <vt:lpstr>PowerPoint Presentation</vt:lpstr>
      <vt:lpstr>Agenda</vt:lpstr>
      <vt:lpstr>Aerosols </vt:lpstr>
      <vt:lpstr>Aerosols </vt:lpstr>
      <vt:lpstr>Aerosols </vt:lpstr>
      <vt:lpstr>Aerosols </vt:lpstr>
      <vt:lpstr>Aerosols </vt:lpstr>
      <vt:lpstr>Aerosols </vt:lpstr>
      <vt:lpstr>Agenda</vt:lpstr>
      <vt:lpstr>Aerosol detection – SOLAR region</vt:lpstr>
      <vt:lpstr>Aerosol detection – SOLAR region</vt:lpstr>
      <vt:lpstr>Aerosol detection – SOLAR region</vt:lpstr>
      <vt:lpstr>Aerosol detection – SOLAR region</vt:lpstr>
      <vt:lpstr>Aerosol detection – SOLAR region</vt:lpstr>
      <vt:lpstr>Aerosol detection – SOLAR region (IR confirmation)</vt:lpstr>
      <vt:lpstr>Aerosol detection – SOLAR region</vt:lpstr>
      <vt:lpstr>Aerosol detection – SOLAR region</vt:lpstr>
      <vt:lpstr>Aerosol detection – SOLAR region</vt:lpstr>
      <vt:lpstr>Aerosol detection – SOLAR region</vt:lpstr>
      <vt:lpstr>Aerosol detection – SOLAR region</vt:lpstr>
      <vt:lpstr>Aerosol detection – IR region</vt:lpstr>
      <vt:lpstr>Aerosol detection – IR region</vt:lpstr>
      <vt:lpstr>Aerosol detection – IR region</vt:lpstr>
      <vt:lpstr>Aerosol detection – IR region</vt:lpstr>
      <vt:lpstr>Aerosol detection – IR region</vt:lpstr>
      <vt:lpstr>Aerosol detection – IR region</vt:lpstr>
      <vt:lpstr>Aerosol detection – IR region</vt:lpstr>
      <vt:lpstr>Aerosol detection – angle dependency (Solar)</vt:lpstr>
      <vt:lpstr>Aerosol detection – angle dependency (Solar)</vt:lpstr>
      <vt:lpstr>Aerosol detection – angle dependency (Solar)</vt:lpstr>
      <vt:lpstr>Aerosol detection – angle dependency (Solar)</vt:lpstr>
      <vt:lpstr>Aerosol detection – angle dependency (Solar)</vt:lpstr>
      <vt:lpstr>Aerosol detection – angle dependency (Solar)</vt:lpstr>
      <vt:lpstr>Aerosol detection – angle dependency (Solar)</vt:lpstr>
      <vt:lpstr>Aerosol detection – angle dependency (IR)</vt:lpstr>
      <vt:lpstr>Aerosol detection – angle dependency (IR)</vt:lpstr>
      <vt:lpstr>Aerosol detection – angle dependency (IR)</vt:lpstr>
      <vt:lpstr>Aerosol detection – angle dependency (IR)</vt:lpstr>
      <vt:lpstr>Indirect aerosol detection – Industrial plumes</vt:lpstr>
      <vt:lpstr>Indirect aerosol detection – Ship trails</vt:lpstr>
      <vt:lpstr>Indirect aerosol detection – Fire trails</vt:lpstr>
      <vt:lpstr>Indirect aerosol detection – DIBS</vt:lpstr>
      <vt:lpstr>Indirect aerosol detection – DIBS</vt:lpstr>
      <vt:lpstr>Indirect aerosol detection – DIBS</vt:lpstr>
      <vt:lpstr>Agenda</vt:lpstr>
      <vt:lpstr>Satellite vs ground view – ‘Haboob’ in Argentina</vt:lpstr>
      <vt:lpstr>Satellite vs ground view – ‘Haboob’ in Argentina</vt:lpstr>
      <vt:lpstr>Satellite vs ground view – dust advection towards Alps</vt:lpstr>
      <vt:lpstr>Satellite vs ground view – dust advection towards Alps</vt:lpstr>
      <vt:lpstr>PowerPoint Presentation</vt:lpstr>
      <vt:lpstr>PowerPoint Presentation</vt:lpstr>
      <vt:lpstr>PowerPoint Presentation</vt:lpstr>
    </vt:vector>
  </TitlesOfParts>
  <Company>EUMETSAT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Ivan Smiljanic</dc:creator>
  <cp:lastModifiedBy>Ivan Smiljanic</cp:lastModifiedBy>
  <cp:revision>52</cp:revision>
  <cp:lastPrinted>2006-03-06T14:11:17Z</cp:lastPrinted>
  <dcterms:created xsi:type="dcterms:W3CDTF">2022-11-07T16:13:56Z</dcterms:created>
  <dcterms:modified xsi:type="dcterms:W3CDTF">2023-09-02T09:44:21Z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M_DOCNUM">
    <vt:lpwstr>1250538</vt:lpwstr>
  </property>
  <property fmtid="{D5CDD505-2E9C-101B-9397-08002B2CF9AE}" pid="3" name="DM_DOCNAME">
    <vt:lpwstr>Presentation Landscape Template (Applications)</vt:lpwstr>
  </property>
  <property fmtid="{D5CDD505-2E9C-101B-9397-08002B2CF9AE}" pid="4" name="DM_AUTHOR">
    <vt:lpwstr>Anne-Flore Laloe</vt:lpwstr>
  </property>
  <property fmtid="{D5CDD505-2E9C-101B-9397-08002B2CF9AE}" pid="5" name="DM_E_DOC_NO">
    <vt:lpwstr>EUM/IM/TEM/21/1250538</vt:lpwstr>
  </property>
  <property fmtid="{D5CDD505-2E9C-101B-9397-08002B2CF9AE}" pid="6" name="DM_E_VER_NO">
    <vt:lpwstr>1B</vt:lpwstr>
  </property>
  <property fmtid="{D5CDD505-2E9C-101B-9397-08002B2CF9AE}" pid="7" name="DM_E_ISS_DATE">
    <vt:lpwstr>28 March 2022</vt:lpwstr>
  </property>
  <property fmtid="{D5CDD505-2E9C-101B-9397-08002B2CF9AE}" pid="8" name="DM_E_FROM_PERS2">
    <vt:lpwstr/>
  </property>
  <property fmtid="{D5CDD505-2E9C-101B-9397-08002B2CF9AE}" pid="9" name="DM_E_CONFID">
    <vt:lpwstr/>
  </property>
  <property fmtid="{D5CDD505-2E9C-101B-9397-08002B2CF9AE}" pid="10" name="DM_E_WBS_CODE">
    <vt:lpwstr/>
  </property>
  <property fmtid="{D5CDD505-2E9C-101B-9397-08002B2CF9AE}" pid="11" name="DM_E_DISTRIB">
    <vt:lpwstr/>
  </property>
  <property fmtid="{D5CDD505-2E9C-101B-9397-08002B2CF9AE}" pid="12" name="DIGITAL_SIGNATURE">
    <vt:lpwstr/>
  </property>
</Properties>
</file>