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6" r:id="rId2"/>
    <p:sldId id="281" r:id="rId3"/>
    <p:sldId id="282" r:id="rId4"/>
    <p:sldId id="259" r:id="rId5"/>
    <p:sldId id="260" r:id="rId6"/>
    <p:sldId id="261" r:id="rId7"/>
    <p:sldId id="1311" r:id="rId8"/>
    <p:sldId id="1312" r:id="rId9"/>
    <p:sldId id="1313" r:id="rId10"/>
    <p:sldId id="1314" r:id="rId11"/>
    <p:sldId id="264" r:id="rId12"/>
    <p:sldId id="265" r:id="rId13"/>
    <p:sldId id="322" r:id="rId14"/>
    <p:sldId id="267" r:id="rId15"/>
    <p:sldId id="266" r:id="rId16"/>
    <p:sldId id="262" r:id="rId17"/>
    <p:sldId id="263" r:id="rId18"/>
    <p:sldId id="272" r:id="rId19"/>
    <p:sldId id="283" r:id="rId20"/>
    <p:sldId id="273" r:id="rId21"/>
    <p:sldId id="274" r:id="rId22"/>
    <p:sldId id="276" r:id="rId23"/>
    <p:sldId id="693" r:id="rId24"/>
    <p:sldId id="692" r:id="rId25"/>
    <p:sldId id="258" r:id="rId26"/>
    <p:sldId id="1306" r:id="rId27"/>
    <p:sldId id="1307" r:id="rId28"/>
    <p:sldId id="1309" r:id="rId29"/>
    <p:sldId id="275" r:id="rId30"/>
    <p:sldId id="277" r:id="rId31"/>
    <p:sldId id="278" r:id="rId32"/>
    <p:sldId id="694" r:id="rId33"/>
    <p:sldId id="690" r:id="rId34"/>
    <p:sldId id="685" r:id="rId35"/>
    <p:sldId id="691" r:id="rId36"/>
    <p:sldId id="279" r:id="rId37"/>
    <p:sldId id="1315" r:id="rId38"/>
    <p:sldId id="280" r:id="rId39"/>
  </p:sldIdLst>
  <p:sldSz cx="18288000" cy="10287000"/>
  <p:notesSz cx="6858000" cy="9144000"/>
  <p:embeddedFontLst>
    <p:embeddedFont>
      <p:font typeface="Arimo" panose="020B0604020202020204" charset="0"/>
      <p:regular r:id="rId41"/>
    </p:embeddedFont>
    <p:embeddedFont>
      <p:font typeface="Batang" panose="02030600000101010101" pitchFamily="18" charset="-127"/>
      <p:regular r:id="rId42"/>
    </p:embeddedFont>
    <p:embeddedFont>
      <p:font typeface="Calibri" panose="020F0502020204030204" pitchFamily="34" charset="0"/>
      <p:regular r:id="rId43"/>
      <p:bold r:id="rId44"/>
      <p:italic r:id="rId45"/>
      <p:boldItalic r:id="rId46"/>
    </p:embeddedFont>
    <p:embeddedFont>
      <p:font typeface="Calibri (MS)" panose="020B0604020202020204" charset="0"/>
      <p:regular r:id="rId47"/>
    </p:embeddedFont>
    <p:embeddedFont>
      <p:font typeface="Calibri (MS) Bold" panose="020B0604020202020204" charset="0"/>
      <p:regular r:id="rId48"/>
    </p:embeddedFont>
    <p:embeddedFont>
      <p:font typeface="Century Gothic Paneuropean" panose="020B0604020202020204" charset="0"/>
      <p:regular r:id="rId49"/>
    </p:embeddedFont>
    <p:embeddedFont>
      <p:font typeface="Century Gothic Paneuropean Bold" panose="020B0604020202020204" charset="0"/>
      <p:regular r:id="rId50"/>
    </p:embeddedFont>
    <p:embeddedFont>
      <p:font typeface="Rosario" panose="020B0604020202020204" charset="0"/>
      <p:regular r:id="rId51"/>
    </p:embeddedFont>
    <p:embeddedFont>
      <p:font typeface="Rosario Bold" panose="020B0604020202020204" charset="0"/>
      <p:regular r:id="rId52"/>
    </p:embeddedFont>
    <p:embeddedFont>
      <p:font typeface="Rosario Bold Italics" panose="020B0604020202020204" charset="0"/>
      <p:regular r:id="rId53"/>
    </p:embeddedFont>
    <p:embeddedFont>
      <p:font typeface="Rosario Italics" panose="020B0604020202020204" charset="0"/>
      <p:regular r:id="rId54"/>
    </p:embeddedFont>
    <p:embeddedFont>
      <p:font typeface="Tahoma" panose="020B0604030504040204" pitchFamily="34" charset="0"/>
      <p:regular r:id="rId55"/>
      <p:bold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2" d="100"/>
          <a:sy n="72" d="100"/>
        </p:scale>
        <p:origin x="65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12.08.2026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Coriolis force is defined as an apparent force due to the rotation of the earth and it tends to be zero in the equator. “The Coriolis force causes the wind to deflect to the right of its intended path in the Northern Hemisphere</a:t>
            </a:r>
          </a:p>
          <a:p>
            <a:r>
              <a:rPr lang="en-US"/>
              <a:t>and to the left of its intended path in the Southern Hemisphere. </a:t>
            </a:r>
          </a:p>
          <a:p>
            <a:endParaRPr lang="en-US"/>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ALL examples for </a:t>
            </a:r>
            <a:r>
              <a:rPr lang="en-US" dirty="0" err="1"/>
              <a:t>Shaheen</a:t>
            </a:r>
            <a:endParaRPr lang="en-US" dirty="0"/>
          </a:p>
          <a:p>
            <a:r>
              <a:rPr lang="en-US" dirty="0"/>
              <a:t>SST from MODIS (15 to 28 Sept 2021)</a:t>
            </a:r>
          </a:p>
          <a:p>
            <a:r>
              <a:rPr lang="en-US" dirty="0"/>
              <a:t>TWP from MERRA-2</a:t>
            </a:r>
          </a:p>
          <a:p>
            <a:r>
              <a:rPr lang="en-US" dirty="0"/>
              <a:t>Wind shear satellite analysis</a:t>
            </a:r>
          </a:p>
          <a:p>
            <a:endParaRPr lang="en-US" dirty="0"/>
          </a:p>
          <a:p>
            <a:r>
              <a:rPr lang="en-US" dirty="0"/>
              <a:t>1- Warm ocean : the warm Ocean  is essential to develop such a strong system because the warmth provide the fuel of moisture to feed the system and maintain it</a:t>
            </a:r>
          </a:p>
          <a:p>
            <a:endParaRPr lang="en-US" dirty="0"/>
          </a:p>
          <a:p>
            <a:r>
              <a:rPr lang="en-US" dirty="0"/>
              <a:t>2-  Warm, moist air over the tropics which help the thunderstorms to develop which in turn deepen the instability in the atmosphere. </a:t>
            </a:r>
          </a:p>
          <a:p>
            <a:endParaRPr lang="en-US" dirty="0"/>
          </a:p>
          <a:p>
            <a:r>
              <a:rPr lang="en-US" dirty="0"/>
              <a:t>3- Weak to no vertical wind shear:  the wind shear is basically the change in wind speed and direction with the altitude</a:t>
            </a:r>
          </a:p>
          <a:p>
            <a:endParaRPr lang="en-US" dirty="0"/>
          </a:p>
          <a:p>
            <a:endParaRPr lang="en-US" dirty="0"/>
          </a:p>
          <a:p>
            <a:r>
              <a:rPr lang="en-US" dirty="0"/>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52525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4 - 5 degree latitude to the north or south of the equator because Coriolis force tends to be zero in the equator and increases with the latitude</a:t>
            </a:r>
          </a:p>
          <a:p>
            <a:r>
              <a:rPr lang="en-US" dirty="0"/>
              <a:t>5- Pre-existing disturbance, area of low pressure: the cyclones can not develop spontaneously without a trigger to draw the air into an area of low pressure. The pre-existence helps to develop the system and to start rotating</a:t>
            </a:r>
          </a:p>
          <a:p>
            <a:endParaRPr lang="en-US" dirty="0"/>
          </a:p>
          <a:p>
            <a:r>
              <a:rPr lang="en-US" dirty="0"/>
              <a:t>MODIS imagery for initiation of Gulab (</a:t>
            </a:r>
            <a:r>
              <a:rPr lang="en-US" dirty="0" err="1"/>
              <a:t>Shaheen</a:t>
            </a:r>
            <a:r>
              <a:rPr lang="en-US" dirty="0"/>
              <a:t>)</a:t>
            </a:r>
          </a:p>
          <a:p>
            <a:endParaRPr lang="en-US" dirty="0"/>
          </a:p>
          <a:p>
            <a:endParaRPr lang="en-US" dirty="0"/>
          </a:p>
          <a:p>
            <a:r>
              <a:rPr lang="en-US" dirty="0"/>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50671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Formation </a:t>
            </a:r>
          </a:p>
          <a:p>
            <a:r>
              <a:rPr lang="en-US"/>
              <a:t>The Tropical cyclones need a trigger to form and develop such as a pre-existing area of low pressure to initiate the vorticity and rotation. The well-known theory of organised convection theory which describe the initiation of Tropical cyclones shows that the cyclones forms when the thunderstorms become organised which means that the latent heat is confined in a limited area. The instability is important to keep the moist air rising which leads to more feeding into the atmosphere which in turn release more latent heat due to the condensation process.  This heat will warm the air more and creating high pressure aloft which form a divergence zone aloft and the warm air flows outwards away from the thunderstorms. This situation will lead to surface pressure drop and area of low-pressure forms. As the air moves inwards its speed increases. The increase in the speed will lead to rough sea which in turn increases the friction. The friction will cause the wind to converge and ascend. This process acts as a loop. </a:t>
            </a:r>
          </a:p>
          <a:p>
            <a:r>
              <a:rPr lang="en-US"/>
              <a:t> </a:t>
            </a:r>
          </a:p>
          <a:p>
            <a:r>
              <a:rPr lang="en-US"/>
              <a:t>Maturity </a:t>
            </a:r>
          </a:p>
          <a:p>
            <a:r>
              <a:rPr lang="en-US"/>
              <a:t>The loop we have mentioned in (i) is a continuous process as long as the upper level outflow is greater than surface inflow. When the area is saturated with thunderstorms, the system will use all the energy which means the air temperature is no longer rising and the surface pressure level off. Based on the theory, when the surface convergence exceeds the outflow aloft, the surface pressure will increase and the storm dies.</a:t>
            </a:r>
          </a:p>
          <a:p>
            <a:r>
              <a:rPr lang="en-US"/>
              <a:t>The tropical cyclones can live for a while if they remain in a warm air.</a:t>
            </a:r>
          </a:p>
          <a:p>
            <a:r>
              <a:rPr lang="en-US"/>
              <a:t> </a:t>
            </a:r>
          </a:p>
          <a:p>
            <a:r>
              <a:rPr lang="en-US"/>
              <a:t>Dissipation</a:t>
            </a:r>
          </a:p>
          <a:p>
            <a:r>
              <a:rPr lang="en-US"/>
              <a:t>The tropical cyclones dissipate when the energy source is cut off as they are approaching the land or moving over colder temperature which cause the system to lose the energy or even moving to shallow surface and the studies shows if the temperature drops by 2.5 C the energy is cut off.  When the system approaches the land will rapidly weaken due to weaking in the wind strength due to the increase in surface friction and ,also, the wind flow inwards more to the centre which increase the surface pressure. </a:t>
            </a:r>
          </a:p>
          <a:p>
            <a:endParaRPr lang="en-US"/>
          </a:p>
          <a:p>
            <a:r>
              <a:rPr lang="en-US"/>
              <a:t>How do tropical storms form? - Internet Geography</a:t>
            </a:r>
          </a:p>
          <a:p>
            <a:endParaRPr lang="en-US"/>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67660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09522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Space  imagery of Cyclone Tej  2023</a:t>
            </a:r>
          </a:p>
          <a:p>
            <a:r>
              <a:rPr lang="en-US"/>
              <a:t>Radar image for Mekunu </a:t>
            </a:r>
          </a:p>
          <a:p>
            <a:endParaRPr lang="en-US"/>
          </a:p>
          <a:p>
            <a:r>
              <a:rPr lang="en-US"/>
              <a:t>The typical structure of Tropical cyclones is the following:</a:t>
            </a:r>
          </a:p>
          <a:p>
            <a:r>
              <a:rPr lang="en-US"/>
              <a:t>The eye is the centre of the system where the condition is basically clear skies and light wind. The diameter of the Tropical cyclones varies between 30 to 64 km and the surface pressure is the lowest within the eye.</a:t>
            </a:r>
          </a:p>
          <a:p>
            <a:r>
              <a:rPr lang="en-US"/>
              <a:t>The eyewall is the adjacent feature to the eye consists of severe thunderstorms which can extend vertically up to 15 kms. Associated with strong wind and heavy. the strongest wind is within the eyewall. The wind gets stronger as it approaches the centre due to angular momentum. In other words, the object moves faster as they move towards the centre. The outer eyewall is moving slower than the inner eyewall which can replace the inner eyewall with time. The predominant cloud type is cumulonimbus    </a:t>
            </a:r>
          </a:p>
          <a:p>
            <a:r>
              <a:rPr lang="en-US"/>
              <a:t>The rain bands (spiral clouds) are the spiral rain belts around the eye and the diameter can exceed 500 km. These bands are associated with heavy bursts and strong winds, but there are areas of free clouds.  </a:t>
            </a:r>
          </a:p>
          <a:p>
            <a:endParaRPr lang="en-US"/>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the Tropical cyclones consists of organised thunderstorms, the moist air moving towards the centre it rises and condense to produce the heavy rain. So, the air parcel loses the moisture as it is lifted up. When it reaches the top starts to flow outwards. The divergence aloft will generate clockwise rotation, also the upwards motion form high pressure aloft which form a subsiding region. The release of latent heat will warm the air and keep it rising which leads to the high pressure aloft. The sink of warm air is the reason behind the clear skies. </a:t>
            </a:r>
          </a:p>
          <a:p>
            <a:endParaRPr lang="en-US"/>
          </a:p>
          <a:p>
            <a:r>
              <a:rPr lang="en-US"/>
              <a:t>The Radar image if from Mekunu 2018</a:t>
            </a:r>
          </a:p>
          <a:p>
            <a:endParaRPr lang="en-US"/>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“ASCAT uses radar to measure the electromagnetic backscatter from the wind-roughened ocean surface, from which data on wind speed and direction can be derived. The measuring principle relies on the fact that winds over the sea cause small-scale disturbances of the sea surface, which modify its radar backscattering characteristics in a particular way. These backscattering properties are well known and are dependent on both the wind speed over the sea and the direction of the wind with respect to the point from which the sea surface is observed. Once MetOp is in its polar orbit 800 kilometres above the surface of the Earth and the solar panels are in position, ASCAT's two three-metre long antenna arms are gently deployed into a fixed V-shaped position at +135° and -135° with respect to the spacecraft flight direction. Each of the antenna arms provides the fore-beam of one swath and the aft-beam of the other. ASCAT transmits well-characterised pulses of microwave energy towards the sea surface and receives and records the resulting echoes for transmission to the ground station. Data on wind speed and direction can then be derived.” (ESA, no date)</a:t>
            </a:r>
          </a:p>
          <a:p>
            <a:endParaRPr lang="en-US"/>
          </a:p>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classification differs from region to region. It is just like the names of the cyclones i.e. typhoon, hurricanes. The Indian meteorological department have slightly different classification scale comparing to the other reginal centre and due to the complexity of the IMD classification, Oman has established a different scale to use and communicate. All scales depend on the sustained wind speed around the centre, but the difference is due to wind speed calculation. i.e.  1-min sustained speed or 10-min sustained speed or 3-min sustained speed. Oman used 10- min sustained wind speed where India use 3-min sustained speed, but Joint Typhoon warning centre uses 1-min sustained wind speed.</a:t>
            </a:r>
          </a:p>
          <a:p>
            <a:r>
              <a:rPr lang="en-US"/>
              <a:t> </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process of determining names for tropical cyclones is conducted by the relevant tropical cyclone regional body at its annual/biennial session. There are five tropical cyclone regional bodies, i.e. ESCAP/WMO Typhoon Committee, WMO/ESCAP Panel on Tropical Cyclones, RA I Tropical Cyclone Committee, RA IV Hurricane Committee, and RA V Tropical Cyclone Committee. These bodies establish pre-designated lists of names which are proposed by WMO Members’ National Meteorological and Hydrological Services. The selection of names is based on their familiarity to the people in each region, aiming to aid in the understanding and remembrance of cyclones. The naming procedures can vary, with some regions using alphabetical order and others using the alphabetical order of country names. It is important to note that tropical cyclones are not named after individuals.</a:t>
            </a:r>
          </a:p>
          <a:p>
            <a:r>
              <a:rPr lang="en-US"/>
              <a:t>When selecting a new name, consideration is given to certain factors:  </a:t>
            </a:r>
          </a:p>
          <a:p>
            <a:r>
              <a:rPr lang="en-US"/>
              <a:t>Short in character length for ease of use in communication</a:t>
            </a:r>
          </a:p>
          <a:p>
            <a:r>
              <a:rPr lang="en-US"/>
              <a:t>Easy to pronounce</a:t>
            </a:r>
          </a:p>
          <a:p>
            <a:r>
              <a:rPr lang="en-US"/>
              <a:t>Appropriate significance in different languages</a:t>
            </a:r>
          </a:p>
          <a:p>
            <a:r>
              <a:rPr lang="en-US"/>
              <a:t>Uniqueness – same names cannot be used in other regions.” WMO </a:t>
            </a:r>
          </a:p>
          <a:p>
            <a:endParaRPr lang="en-US"/>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Oman is one of the affected countries by Tropical systems in Indian ocean. There is no specific frequency for the cyclones which struck Oman but the seasons are well-known. The Indian ocean surface temperature rise as the amount of solar radiation received over the surface is sufficient. Most of cyclones form between April and early June, and the other period is from late September to November. At these two periods, the ocean can effectively get heat with weaker wind shear comparing to the monsoon months where the upwelling is profoundly affect the SST as well as the strengthened wind shear.   </a:t>
            </a:r>
          </a:p>
          <a:p>
            <a:endParaRPr lang="en-US"/>
          </a:p>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historical data of tropical cyclones has a uncertainties especially prior to satellite era. They relied on ships reports and on the oceans which are very scattering observations network. The low density of observations allow for changes in the historical data.  </a:t>
            </a:r>
          </a:p>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84659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period is between April and early June before the affect of the Monsoon. The ocean can be warmed up effectively because the main driver for warming process suppression is the active winds which enhance the mixing mechanism. In this period there is no significant pressure gradients within the region which allow for almost calm situation. The pressure gradient between two parts of the region near or over the Indian ocean derive the wind and later on June when the low deepens over Indian subcontinent, the monsoon wind starts to blow to the northeast part of Indian ocean. The jet stream and low level flow cross the equator start to develop between May and June  and the maximum low level wind speed and surface cooling due to upwelling is during July and August. By October the low level circulation and monsoon trough is displaced to  near the equator. The rare formation of cyclones during monsoon  as the monsoon trough located over northern Indian subcontinent and the development begins when the trough displaced to near the equator. The wind stress associated with low level jet forces an offshore Ekman flow, upwelling along Arabian sea and eastern Africa. During pre and post monsoon the jest stream is near the equator and the positive vorticity is coupled with warmer region. During the monsoon there is intense upper level easterlies which in turn strengthen the wind shear and the low-level Somalian jet enhance the upwelling mechanism. The withdraw of the monsoon trough to near the equator  where pre and post monsoon periods the monsoon trough is located 5 to 10 N latitude </a:t>
            </a:r>
          </a:p>
          <a:p>
            <a:r>
              <a:rPr lang="en-US"/>
              <a:t>A Climatology of Arabian Sea Cyclonic Storms in: Journal of Climate Volume 24 Issue 1 (2011) (ametsoc.org)).</a:t>
            </a:r>
          </a:p>
          <a:p>
            <a:endParaRPr lang="en-US"/>
          </a:p>
          <a:p>
            <a:r>
              <a:rPr lang="en-US"/>
              <a:t> One of the good ways to determine the affect of the low level jet is chlorophyll concentration monitoring products which show how the upwelling change the concentration by moving the chlorophyll upwards from the lower levels. </a:t>
            </a:r>
          </a:p>
          <a:p>
            <a:endParaRPr lang="en-US"/>
          </a:p>
          <a:p>
            <a:endParaRPr lang="en-US"/>
          </a:p>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historical data of tropical cyclones has a uncertainties especially prior to satellite era. They relied on ships reports and on the oceans which are very scattering observations network. The low density of observations allow for changes in the historical data.  </a:t>
            </a:r>
          </a:p>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data is from 1980 to 2023</a:t>
            </a:r>
          </a:p>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Example of two cyclones affecting Oman </a:t>
            </a:r>
          </a:p>
          <a:p>
            <a:r>
              <a:rPr lang="en-US"/>
              <a:t>Mekuno 2018</a:t>
            </a:r>
          </a:p>
          <a:p>
            <a:r>
              <a:rPr lang="en-US"/>
              <a:t>Phet 2010</a:t>
            </a:r>
          </a:p>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Simulation  illustrates the effect of the storm surge with different stages of development. </a:t>
            </a:r>
          </a:p>
          <a:p>
            <a:endParaRPr lang="en-US"/>
          </a:p>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Sentinal-2 before and after Shaheen </a:t>
            </a:r>
          </a:p>
          <a:p>
            <a:r>
              <a:rPr lang="en-US"/>
              <a:t>Civil defence photo https://mynbc15.com/news/nation-world/gallery/5-dead-30-missing-after-powerful-cyclone-mekunu-strikes-oman-yemen?photo=2  </a:t>
            </a:r>
          </a:p>
          <a:p>
            <a:r>
              <a:rPr lang="en-US"/>
              <a:t>Mekunu Significant wave Height </a:t>
            </a:r>
          </a:p>
          <a:p>
            <a:r>
              <a:rPr lang="en-US"/>
              <a:t>The swells can be very significant with affective impacts </a:t>
            </a:r>
          </a:p>
          <a:p>
            <a:r>
              <a:rPr lang="en-US"/>
              <a:t>Beach photo https://mynbc15.com/news/nation-world/gallery/5-dead-30-missing-after-powerful-cyclone-mekunu-strikes-oman-yemen?photo=2 </a:t>
            </a:r>
          </a:p>
          <a:p>
            <a:endParaRPr lang="en-US"/>
          </a:p>
          <a:p>
            <a:r>
              <a:rPr lang="en-US"/>
              <a:t>Flooded area https://www.omanobserver.om/article/1107907/business/economy/cyclone-shaheen-caused-huge-uninsured-losses-occi</a:t>
            </a:r>
          </a:p>
          <a:p>
            <a:endParaRPr lang="en-US"/>
          </a:p>
          <a:p>
            <a:endParaRPr lang="en-US"/>
          </a:p>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12592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5.png"/><Relationship Id="rId5" Type="http://schemas.openxmlformats.org/officeDocument/2006/relationships/image" Target="../media/image5.png"/><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22.png"/><Relationship Id="rId5" Type="http://schemas.openxmlformats.org/officeDocument/2006/relationships/image" Target="../media/image5.png"/><Relationship Id="rId10" Type="http://schemas.openxmlformats.org/officeDocument/2006/relationships/image" Target="../media/image21.png"/><Relationship Id="rId4" Type="http://schemas.openxmlformats.org/officeDocument/2006/relationships/image" Target="../media/image4.png"/><Relationship Id="rId9" Type="http://schemas.openxmlformats.org/officeDocument/2006/relationships/image" Target="../media/image20.png"/><Relationship Id="rId1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jpeg"/><Relationship Id="rId7"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hyperlink" Target="https://wmo.int/content/tropical-cyclone-namin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sv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42.png"/><Relationship Id="rId5" Type="http://schemas.openxmlformats.org/officeDocument/2006/relationships/image" Target="../media/image5.png"/><Relationship Id="rId10" Type="http://schemas.openxmlformats.org/officeDocument/2006/relationships/image" Target="../media/image41.png"/><Relationship Id="rId4" Type="http://schemas.openxmlformats.org/officeDocument/2006/relationships/image" Target="../media/image4.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sv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jpeg"/><Relationship Id="rId7"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hyperlink" Target="https://coast.noaa.gov/hurricanes/#map=4/32/-80" TargetMode="External"/><Relationship Id="rId4" Type="http://schemas.openxmlformats.org/officeDocument/2006/relationships/image" Target="../media/image4.png"/><Relationship Id="rId9" Type="http://schemas.openxmlformats.org/officeDocument/2006/relationships/image" Target="../media/image47.png"/></Relationships>
</file>

<file path=ppt/slides/_rels/slide2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orldview.earthdata.nasa.gov/" TargetMode="External"/><Relationship Id="rId2" Type="http://schemas.openxmlformats.org/officeDocument/2006/relationships/hyperlink" Target="https://coast.noaa.gov/hurricanes/#map=4/32/-80" TargetMode="Externa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1.jpeg"/><Relationship Id="rId10" Type="http://schemas.openxmlformats.org/officeDocument/2006/relationships/image" Target="../media/image8.png"/><Relationship Id="rId4" Type="http://schemas.openxmlformats.org/officeDocument/2006/relationships/notesSlide" Target="../notesSlides/notesSlide19.xml"/><Relationship Id="rId9" Type="http://schemas.openxmlformats.org/officeDocument/2006/relationships/image" Target="../media/image57.jpeg"/></Relationships>
</file>

<file path=ppt/slides/_rels/slide31.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58.jpeg"/><Relationship Id="rId12" Type="http://schemas.openxmlformats.org/officeDocument/2006/relationships/image" Target="../media/image6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62.png"/><Relationship Id="rId5" Type="http://schemas.openxmlformats.org/officeDocument/2006/relationships/image" Target="../media/image5.png"/><Relationship Id="rId10" Type="http://schemas.openxmlformats.org/officeDocument/2006/relationships/image" Target="../media/image61.jpeg"/><Relationship Id="rId4" Type="http://schemas.openxmlformats.org/officeDocument/2006/relationships/image" Target="../media/image4.png"/><Relationship Id="rId9" Type="http://schemas.openxmlformats.org/officeDocument/2006/relationships/image" Target="../media/image6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jpeg"/></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8" Type="http://schemas.openxmlformats.org/officeDocument/2006/relationships/hyperlink" Target="https://doi.org/10.1175/2010jcli3611.1" TargetMode="External"/><Relationship Id="rId13" Type="http://schemas.openxmlformats.org/officeDocument/2006/relationships/hyperlink" Target="https://shorturl.at/fxBUW" TargetMode="External"/><Relationship Id="rId3" Type="http://schemas.openxmlformats.org/officeDocument/2006/relationships/image" Target="../media/image1.jpeg"/><Relationship Id="rId7" Type="http://schemas.openxmlformats.org/officeDocument/2006/relationships/hyperlink" Target="http://ci.nii.ac.jp/ncid/BA84206002" TargetMode="External"/><Relationship Id="rId12" Type="http://schemas.openxmlformats.org/officeDocument/2006/relationships/hyperlink" Target="https://coast.noaa.gov/hurricanes/#map=4/32/-80"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hyperlink" Target="https://wmo.int/content/tropical-cyclone-naming" TargetMode="External"/><Relationship Id="rId5" Type="http://schemas.openxmlformats.org/officeDocument/2006/relationships/image" Target="../media/image5.png"/><Relationship Id="rId15" Type="http://schemas.openxmlformats.org/officeDocument/2006/relationships/image" Target="../media/image8.png"/><Relationship Id="rId10" Type="http://schemas.openxmlformats.org/officeDocument/2006/relationships/hyperlink" Target="https://shorturl.at/dyDV0" TargetMode="External"/><Relationship Id="rId4" Type="http://schemas.openxmlformats.org/officeDocument/2006/relationships/image" Target="../media/image4.png"/><Relationship Id="rId9" Type="http://schemas.openxmlformats.org/officeDocument/2006/relationships/hyperlink" Target="https://doi.org/10.1146/annurev.earth.31.100901.141259" TargetMode="External"/><Relationship Id="rId14" Type="http://schemas.openxmlformats.org/officeDocument/2006/relationships/hyperlink" Target="https://www.noaa.gov/jetstream/tropical/tropical-cyclone-introduction/tropical-cyclone-structure"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hyperlink" Target="https://tropic.ssec.wisc.edu/"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2000" b="-41999"/>
            </a:stretch>
          </a:blipFill>
        </p:spPr>
      </p:sp>
      <p:sp>
        <p:nvSpPr>
          <p:cNvPr id="3" name="Freeform 3"/>
          <p:cNvSpPr/>
          <p:nvPr/>
        </p:nvSpPr>
        <p:spPr>
          <a:xfrm>
            <a:off x="198825" y="228895"/>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16119891" y="210941"/>
            <a:ext cx="1837468" cy="1620012"/>
            <a:chOff x="0" y="0"/>
            <a:chExt cx="2449957" cy="2160016"/>
          </a:xfrm>
        </p:grpSpPr>
        <p:sp>
          <p:nvSpPr>
            <p:cNvPr id="5" name="Freeform 5"/>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5"/>
              <a:stretch>
                <a:fillRect/>
              </a:stretch>
            </a:blipFill>
          </p:spPr>
        </p:sp>
      </p:grpSp>
      <p:grpSp>
        <p:nvGrpSpPr>
          <p:cNvPr id="6" name="Group 6"/>
          <p:cNvGrpSpPr/>
          <p:nvPr/>
        </p:nvGrpSpPr>
        <p:grpSpPr>
          <a:xfrm>
            <a:off x="3856044" y="9827581"/>
            <a:ext cx="13328142" cy="248488"/>
            <a:chOff x="0" y="0"/>
            <a:chExt cx="17770856" cy="331318"/>
          </a:xfrm>
        </p:grpSpPr>
        <p:sp>
          <p:nvSpPr>
            <p:cNvPr id="7" name="Freeform 7"/>
            <p:cNvSpPr/>
            <p:nvPr/>
          </p:nvSpPr>
          <p:spPr>
            <a:xfrm>
              <a:off x="0" y="0"/>
              <a:ext cx="17770856" cy="331343"/>
            </a:xfrm>
            <a:custGeom>
              <a:avLst/>
              <a:gdLst/>
              <a:ahLst/>
              <a:cxnLst/>
              <a:rect l="l" t="t" r="r" b="b"/>
              <a:pathLst>
                <a:path w="17770856" h="331343">
                  <a:moveTo>
                    <a:pt x="0" y="0"/>
                  </a:moveTo>
                  <a:lnTo>
                    <a:pt x="17770856" y="0"/>
                  </a:lnTo>
                  <a:lnTo>
                    <a:pt x="17770856" y="331343"/>
                  </a:lnTo>
                  <a:lnTo>
                    <a:pt x="0" y="331343"/>
                  </a:lnTo>
                  <a:close/>
                </a:path>
              </a:pathLst>
            </a:custGeom>
            <a:solidFill>
              <a:srgbClr val="D9D9D9"/>
            </a:solidFill>
          </p:spPr>
        </p:sp>
      </p:grpSp>
      <p:grpSp>
        <p:nvGrpSpPr>
          <p:cNvPr id="8" name="Group 8"/>
          <p:cNvGrpSpPr/>
          <p:nvPr/>
        </p:nvGrpSpPr>
        <p:grpSpPr>
          <a:xfrm>
            <a:off x="17387716" y="9571806"/>
            <a:ext cx="657225" cy="665340"/>
            <a:chOff x="0" y="0"/>
            <a:chExt cx="876300" cy="887120"/>
          </a:xfrm>
        </p:grpSpPr>
        <p:sp>
          <p:nvSpPr>
            <p:cNvPr id="9" name="Freeform 9"/>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10" name="TextBox 10"/>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sp>
        <p:nvSpPr>
          <p:cNvPr id="11" name="TextBox 11"/>
          <p:cNvSpPr txBox="1"/>
          <p:nvPr/>
        </p:nvSpPr>
        <p:spPr>
          <a:xfrm>
            <a:off x="5949344" y="3243463"/>
            <a:ext cx="8091935" cy="1062723"/>
          </a:xfrm>
          <a:prstGeom prst="rect">
            <a:avLst/>
          </a:prstGeom>
        </p:spPr>
        <p:txBody>
          <a:bodyPr lIns="0" tIns="0" rIns="0" bIns="0" rtlCol="0" anchor="t">
            <a:spAutoFit/>
          </a:bodyPr>
          <a:lstStyle/>
          <a:p>
            <a:pPr algn="l">
              <a:lnSpc>
                <a:spcPts val="7920"/>
              </a:lnSpc>
            </a:pPr>
            <a:r>
              <a:rPr lang="en-US" sz="6600" b="1" spc="15">
                <a:solidFill>
                  <a:srgbClr val="203A4E"/>
                </a:solidFill>
                <a:latin typeface="Rosario Bold"/>
                <a:ea typeface="Rosario Bold"/>
                <a:cs typeface="Rosario Bold"/>
                <a:sym typeface="Rosario Bold"/>
              </a:rPr>
              <a:t>Tropical Cyclones </a:t>
            </a:r>
          </a:p>
        </p:txBody>
      </p:sp>
      <p:sp>
        <p:nvSpPr>
          <p:cNvPr id="12" name="TextBox 12"/>
          <p:cNvSpPr txBox="1"/>
          <p:nvPr/>
        </p:nvSpPr>
        <p:spPr>
          <a:xfrm>
            <a:off x="5751252" y="4609995"/>
            <a:ext cx="7269594" cy="601056"/>
          </a:xfrm>
          <a:prstGeom prst="rect">
            <a:avLst/>
          </a:prstGeom>
        </p:spPr>
        <p:txBody>
          <a:bodyPr lIns="0" tIns="0" rIns="0" bIns="0" rtlCol="0" anchor="t">
            <a:spAutoFit/>
          </a:bodyPr>
          <a:lstStyle/>
          <a:p>
            <a:pPr algn="ctr">
              <a:lnSpc>
                <a:spcPts val="4320"/>
              </a:lnSpc>
            </a:pPr>
            <a:r>
              <a:rPr lang="en-US" sz="3600" b="1" spc="8">
                <a:solidFill>
                  <a:srgbClr val="AB620E"/>
                </a:solidFill>
                <a:latin typeface="Rosario Bold"/>
                <a:ea typeface="Rosario Bold"/>
                <a:cs typeface="Rosario Bold"/>
                <a:sym typeface="Rosario Bold"/>
              </a:rPr>
              <a:t>From Formation to Dissipation </a:t>
            </a:r>
          </a:p>
        </p:txBody>
      </p:sp>
      <p:sp>
        <p:nvSpPr>
          <p:cNvPr id="13" name="TextBox 13"/>
          <p:cNvSpPr txBox="1"/>
          <p:nvPr/>
        </p:nvSpPr>
        <p:spPr>
          <a:xfrm>
            <a:off x="7134930" y="6272041"/>
            <a:ext cx="4502239" cy="1044388"/>
          </a:xfrm>
          <a:prstGeom prst="rect">
            <a:avLst/>
          </a:prstGeom>
        </p:spPr>
        <p:txBody>
          <a:bodyPr lIns="0" tIns="0" rIns="0" bIns="0" rtlCol="0" anchor="t">
            <a:spAutoFit/>
          </a:bodyPr>
          <a:lstStyle/>
          <a:p>
            <a:pPr algn="l">
              <a:lnSpc>
                <a:spcPts val="4320"/>
              </a:lnSpc>
            </a:pPr>
            <a:r>
              <a:rPr lang="en-US" sz="2400" b="1" dirty="0">
                <a:solidFill>
                  <a:srgbClr val="000000"/>
                </a:solidFill>
                <a:latin typeface="Century Gothic Paneuropean Bold"/>
                <a:ea typeface="Century Gothic Paneuropean Bold"/>
                <a:cs typeface="Century Gothic Paneuropean Bold"/>
                <a:sym typeface="Century Gothic Paneuropean Bold"/>
              </a:rPr>
              <a:t>L</a:t>
            </a:r>
            <a:r>
              <a:rPr lang="en-US" sz="2400" b="1" dirty="0">
                <a:solidFill>
                  <a:srgbClr val="262863"/>
                </a:solidFill>
                <a:latin typeface="Century Gothic Paneuropean Bold"/>
                <a:ea typeface="Century Gothic Paneuropean Bold"/>
                <a:cs typeface="Century Gothic Paneuropean Bold"/>
                <a:sym typeface="Century Gothic Paneuropean Bold"/>
              </a:rPr>
              <a:t>ecturer: </a:t>
            </a:r>
            <a:r>
              <a:rPr lang="en-US" sz="2400" dirty="0">
                <a:solidFill>
                  <a:srgbClr val="AB620E"/>
                </a:solidFill>
                <a:latin typeface="Century Gothic Paneuropean"/>
                <a:ea typeface="Century Gothic Paneuropean"/>
                <a:cs typeface="Century Gothic Paneuropean"/>
                <a:sym typeface="Century Gothic Paneuropean"/>
              </a:rPr>
              <a:t>Zamzam AL-Rawahi</a:t>
            </a:r>
          </a:p>
          <a:p>
            <a:pPr algn="ctr">
              <a:lnSpc>
                <a:spcPts val="4320"/>
              </a:lnSpc>
            </a:pPr>
            <a:r>
              <a:rPr lang="en-US" sz="2400" dirty="0">
                <a:solidFill>
                  <a:srgbClr val="C00000"/>
                </a:solidFill>
                <a:latin typeface="Century Gothic Paneuropean"/>
                <a:ea typeface="Century Gothic Paneuropean"/>
                <a:cs typeface="Century Gothic Paneuropean"/>
                <a:sym typeface="Century Gothic Paneuropean"/>
              </a:rPr>
              <a:t> </a:t>
            </a:r>
            <a:r>
              <a:rPr lang="en-US" sz="2400" dirty="0">
                <a:solidFill>
                  <a:srgbClr val="AB620E"/>
                </a:solidFill>
                <a:latin typeface="Century Gothic Paneuropean"/>
                <a:ea typeface="Century Gothic Paneuropean"/>
                <a:cs typeface="Century Gothic Paneuropean"/>
                <a:sym typeface="Century Gothic Paneuropean"/>
              </a:rPr>
              <a:t>April,2026</a:t>
            </a:r>
          </a:p>
        </p:txBody>
      </p:sp>
      <p:grpSp>
        <p:nvGrpSpPr>
          <p:cNvPr id="14" name="Group 14"/>
          <p:cNvGrpSpPr/>
          <p:nvPr/>
        </p:nvGrpSpPr>
        <p:grpSpPr>
          <a:xfrm>
            <a:off x="17358103" y="9525952"/>
            <a:ext cx="699154" cy="695173"/>
            <a:chOff x="0" y="0"/>
            <a:chExt cx="932205" cy="926897"/>
          </a:xfrm>
        </p:grpSpPr>
        <p:sp>
          <p:nvSpPr>
            <p:cNvPr id="15" name="Freeform 15"/>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16" name="TextBox 16"/>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a:solidFill>
                    <a:srgbClr val="000000"/>
                  </a:solidFill>
                  <a:latin typeface="Rosario"/>
                  <a:ea typeface="Rosario"/>
                  <a:cs typeface="Rosario"/>
                  <a:sym typeface="Rosario"/>
                </a:rPr>
                <a:t>01</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3"/>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1524000" y="4303071"/>
            <a:ext cx="8800567" cy="1846659"/>
          </a:xfrm>
          <a:prstGeom prst="rect">
            <a:avLst/>
          </a:prstGeom>
        </p:spPr>
        <p:txBody>
          <a:bodyPr lIns="0" tIns="0" rIns="0" bIns="0" rtlCol="0" anchor="t">
            <a:spAutoFit/>
          </a:bodyPr>
          <a:lstStyle/>
          <a:p>
            <a:r>
              <a:rPr lang="en-US" sz="40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Batang" panose="020B0503020000020004" pitchFamily="18" charset="-127"/>
                <a:cs typeface="Times New Roman" panose="02020603050405020304" pitchFamily="18" charset="0"/>
              </a:rPr>
              <a:t>Have you witnessed a tropical cyclone/ or maybe heard stories from those who have?  </a:t>
            </a:r>
            <a:endParaRPr lang="en-US" sz="4000" dirty="0">
              <a:effectLst>
                <a:outerShdw blurRad="38100" dist="38100" dir="2700000" algn="tl">
                  <a:srgbClr val="000000">
                    <a:alpha val="43137"/>
                  </a:srgbClr>
                </a:outerShdw>
              </a:effectLst>
            </a:endParaRPr>
          </a:p>
        </p:txBody>
      </p:sp>
      <p:grpSp>
        <p:nvGrpSpPr>
          <p:cNvPr id="16" name="Group 16"/>
          <p:cNvGrpSpPr/>
          <p:nvPr/>
        </p:nvGrpSpPr>
        <p:grpSpPr>
          <a:xfrm>
            <a:off x="11608232" y="9494958"/>
            <a:ext cx="699154" cy="695173"/>
            <a:chOff x="0" y="0"/>
            <a:chExt cx="932205" cy="926897"/>
          </a:xfrm>
        </p:grpSpPr>
        <p:sp>
          <p:nvSpPr>
            <p:cNvPr id="17" name="Freeform 17"/>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18" name="TextBox 18"/>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02</a:t>
              </a:r>
            </a:p>
          </p:txBody>
        </p:sp>
      </p:grpSp>
      <p:grpSp>
        <p:nvGrpSpPr>
          <p:cNvPr id="19" name="Group 19"/>
          <p:cNvGrpSpPr/>
          <p:nvPr/>
        </p:nvGrpSpPr>
        <p:grpSpPr>
          <a:xfrm>
            <a:off x="10715625" y="1382706"/>
            <a:ext cx="5303872" cy="7071827"/>
            <a:chOff x="0" y="0"/>
            <a:chExt cx="7071830" cy="9429102"/>
          </a:xfrm>
        </p:grpSpPr>
        <p:sp>
          <p:nvSpPr>
            <p:cNvPr id="20" name="Freeform 20"/>
            <p:cNvSpPr/>
            <p:nvPr/>
          </p:nvSpPr>
          <p:spPr>
            <a:xfrm>
              <a:off x="0" y="0"/>
              <a:ext cx="7071868" cy="9429115"/>
            </a:xfrm>
            <a:custGeom>
              <a:avLst/>
              <a:gdLst/>
              <a:ahLst/>
              <a:cxnLst/>
              <a:rect l="l" t="t" r="r" b="b"/>
              <a:pathLst>
                <a:path w="7071868" h="9429115">
                  <a:moveTo>
                    <a:pt x="0" y="0"/>
                  </a:moveTo>
                  <a:lnTo>
                    <a:pt x="7071868" y="0"/>
                  </a:lnTo>
                  <a:lnTo>
                    <a:pt x="7071868" y="9429115"/>
                  </a:lnTo>
                  <a:lnTo>
                    <a:pt x="0" y="9429115"/>
                  </a:lnTo>
                  <a:lnTo>
                    <a:pt x="0" y="0"/>
                  </a:lnTo>
                  <a:close/>
                </a:path>
              </a:pathLst>
            </a:custGeom>
            <a:blipFill>
              <a:blip r:embed="rId6"/>
              <a:stretch>
                <a:fillRect/>
              </a:stretch>
            </a:blipFill>
          </p:spPr>
        </p:sp>
      </p:grpSp>
    </p:spTree>
    <p:extLst>
      <p:ext uri="{BB962C8B-B14F-4D97-AF65-F5344CB8AC3E}">
        <p14:creationId xmlns:p14="http://schemas.microsoft.com/office/powerpoint/2010/main" val="3311708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3"/>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3" name="Group 13"/>
          <p:cNvGrpSpPr/>
          <p:nvPr/>
        </p:nvGrpSpPr>
        <p:grpSpPr>
          <a:xfrm>
            <a:off x="1157288" y="442912"/>
            <a:ext cx="188119" cy="916781"/>
            <a:chOff x="0" y="0"/>
            <a:chExt cx="250825" cy="1222375"/>
          </a:xfrm>
        </p:grpSpPr>
        <p:sp>
          <p:nvSpPr>
            <p:cNvPr id="14" name="Freeform 14"/>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6"/>
              <a:stretch>
                <a:fillRect r="-3377"/>
              </a:stretch>
            </a:blipFill>
          </p:spPr>
        </p:sp>
      </p:grpSp>
      <p:sp>
        <p:nvSpPr>
          <p:cNvPr id="15" name="TextBox 15"/>
          <p:cNvSpPr txBox="1"/>
          <p:nvPr/>
        </p:nvSpPr>
        <p:spPr>
          <a:xfrm>
            <a:off x="1555909" y="488632"/>
            <a:ext cx="5946819" cy="785727"/>
          </a:xfrm>
          <a:prstGeom prst="rect">
            <a:avLst/>
          </a:prstGeom>
        </p:spPr>
        <p:txBody>
          <a:bodyPr lIns="0" tIns="0" rIns="0" bIns="0" rtlCol="0" anchor="t">
            <a:spAutoFit/>
          </a:bodyPr>
          <a:lstStyle/>
          <a:p>
            <a:pPr algn="l">
              <a:lnSpc>
                <a:spcPts val="5759"/>
              </a:lnSpc>
            </a:pPr>
            <a:r>
              <a:rPr lang="en-US" sz="4800" b="1" u="sng" spc="11">
                <a:solidFill>
                  <a:srgbClr val="38425C"/>
                </a:solidFill>
                <a:latin typeface="Rosario Bold"/>
                <a:ea typeface="Rosario Bold"/>
                <a:cs typeface="Rosario Bold"/>
                <a:sym typeface="Rosario Bold"/>
              </a:rPr>
              <a:t>Definition and Names</a:t>
            </a:r>
          </a:p>
        </p:txBody>
      </p:sp>
      <p:grpSp>
        <p:nvGrpSpPr>
          <p:cNvPr id="16" name="Group 16"/>
          <p:cNvGrpSpPr/>
          <p:nvPr/>
        </p:nvGrpSpPr>
        <p:grpSpPr>
          <a:xfrm>
            <a:off x="11608232" y="9494958"/>
            <a:ext cx="699154" cy="695173"/>
            <a:chOff x="0" y="0"/>
            <a:chExt cx="932205" cy="926897"/>
          </a:xfrm>
        </p:grpSpPr>
        <p:sp>
          <p:nvSpPr>
            <p:cNvPr id="17" name="Freeform 17"/>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18" name="TextBox 18"/>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03</a:t>
              </a:r>
            </a:p>
          </p:txBody>
        </p:sp>
      </p:grpSp>
      <p:pic>
        <p:nvPicPr>
          <p:cNvPr id="21" name="Picture 4" descr="https://word-edit.officeapps.live.com/we/ResReader.ashx?v=00000000-0000-0000-0000-000000000014&amp;n=E2o18.img&amp;rndm=8bda1291-40a9-4f6a-9011-ed620f3f9682&amp;WOPIsrc=https%3A%2F%2Fwopi%2Eonedrive%2Ecom%2Fwopi%2Ffiles%2F96DCAD9C18B8CF9A%213798&amp;access_token=4wAEoDmiax0kfYkvNzupIQqHXqwjoq6YNHSVN%2DerVmEi%2Dk0A%2DYMobJWIYQFJis5jsWADwIc%2DqcqBuV1d1lTvVeQiemJ%5FAjVqMOEeWdK6VnfKcARLSKdz%5F0n181%2DkF%5FkdXrDPlR2nquWqGONGttG2E9BSa4pP7tqNz0vXhsTma%5FcMauxhtjxWGkiuw8AA8L%5FkhyD4IRU5wCT%2DXp7Wfe86ceNDc5popj3NcnQ77zwVL%5F2ZKnmLNnmD1T%5FdfdzHr%5FprCBzRbHd4YaAJUD%5FPV5OcjnlrBHnjUk0l0q8YPechDMAjnUMPb1xxxB%2DPyG0pXGn%2DMdaRYI6RYQLnNHCgI31HMhDaIkaczMKeVF%2D6kB9SRDc1PcNEYCCdXsWmQ6i6Wh%2DDNc0jQ2Bc7NPNDUijhkKPDRJa9Dm%5FSeJmmuRfYQFTRQ8BlqlrQzOSmtemB8owUKJR4m&amp;access_token_ttl=1537168681987&amp;usid=71bc3cf7-246e-480f-aa11-3812b05fdab5&amp;build=16.0.10817.32651&amp;waccluster=NL2">
            <a:extLst>
              <a:ext uri="{FF2B5EF4-FFF2-40B4-BE49-F238E27FC236}">
                <a16:creationId xmlns:a16="http://schemas.microsoft.com/office/drawing/2014/main" id="{D9EFE02E-4634-4D5B-A7DA-3E1D938A0C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72740" y="2374705"/>
            <a:ext cx="7632454" cy="553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051202F5-D1D5-4734-99A3-6B038E718C99}"/>
              </a:ext>
            </a:extLst>
          </p:cNvPr>
          <p:cNvSpPr/>
          <p:nvPr/>
        </p:nvSpPr>
        <p:spPr>
          <a:xfrm>
            <a:off x="533623" y="1802605"/>
            <a:ext cx="7991389" cy="1569660"/>
          </a:xfrm>
          <a:prstGeom prst="rect">
            <a:avLst/>
          </a:prstGeom>
        </p:spPr>
        <p:txBody>
          <a:bodyPr wrap="square">
            <a:spAutoFit/>
          </a:bodyPr>
          <a:lstStyle/>
          <a:p>
            <a:r>
              <a:rPr lang="en-US" sz="3200" dirty="0"/>
              <a:t>A </a:t>
            </a:r>
            <a:r>
              <a:rPr lang="en-US" sz="3200" b="1" dirty="0"/>
              <a:t>tropical system</a:t>
            </a:r>
            <a:r>
              <a:rPr lang="en-US" sz="3200" dirty="0"/>
              <a:t> is a powerful, rotating storm system that forms over warm tropical oceans. It is </a:t>
            </a:r>
            <a:r>
              <a:rPr lang="en-US" sz="3200" dirty="0" err="1"/>
              <a:t>characterised</a:t>
            </a:r>
            <a:r>
              <a:rPr lang="en-US" sz="3200" dirty="0"/>
              <a:t> by:</a:t>
            </a:r>
          </a:p>
        </p:txBody>
      </p:sp>
      <p:sp>
        <p:nvSpPr>
          <p:cNvPr id="23" name="Rectangle 22">
            <a:extLst>
              <a:ext uri="{FF2B5EF4-FFF2-40B4-BE49-F238E27FC236}">
                <a16:creationId xmlns:a16="http://schemas.microsoft.com/office/drawing/2014/main" id="{41841A12-1733-4B66-ACA9-44C800C9C10A}"/>
              </a:ext>
            </a:extLst>
          </p:cNvPr>
          <p:cNvSpPr/>
          <p:nvPr/>
        </p:nvSpPr>
        <p:spPr>
          <a:xfrm>
            <a:off x="2286000" y="3989337"/>
            <a:ext cx="6526772" cy="2308324"/>
          </a:xfrm>
          <a:prstGeom prst="rect">
            <a:avLst/>
          </a:prstGeom>
        </p:spPr>
        <p:txBody>
          <a:bodyPr wrap="square">
            <a:spAutoFit/>
          </a:bodyPr>
          <a:lstStyle/>
          <a:p>
            <a:pPr marL="285750" indent="-285750">
              <a:buFont typeface="Arial" panose="020B0604020202020204" pitchFamily="34" charset="0"/>
              <a:buChar char="•"/>
            </a:pPr>
            <a:r>
              <a:rPr lang="en-US" sz="3600" b="1" dirty="0"/>
              <a:t> Low pressure at its </a:t>
            </a:r>
            <a:r>
              <a:rPr lang="en-US" sz="3600" b="1" dirty="0" err="1"/>
              <a:t>centre</a:t>
            </a:r>
            <a:endParaRPr lang="en-US" sz="3600" b="1" dirty="0"/>
          </a:p>
          <a:p>
            <a:pPr marL="285750" indent="-285750">
              <a:buFont typeface="Arial" panose="020B0604020202020204" pitchFamily="34" charset="0"/>
              <a:buChar char="•"/>
            </a:pPr>
            <a:r>
              <a:rPr lang="en-US" sz="3600" b="1" dirty="0"/>
              <a:t>Strong winds</a:t>
            </a:r>
          </a:p>
          <a:p>
            <a:pPr marL="285750" indent="-285750">
              <a:buFont typeface="Arial" panose="020B0604020202020204" pitchFamily="34" charset="0"/>
              <a:buChar char="•"/>
            </a:pPr>
            <a:r>
              <a:rPr lang="en-US" sz="3600" b="1" dirty="0"/>
              <a:t>Very Heavy rainfall</a:t>
            </a:r>
          </a:p>
          <a:p>
            <a:pPr marL="285750" indent="-285750">
              <a:buFont typeface="Arial" panose="020B0604020202020204" pitchFamily="34" charset="0"/>
              <a:buChar char="•"/>
            </a:pPr>
            <a:r>
              <a:rPr lang="en-US" sz="3600" b="1" dirty="0"/>
              <a:t>Very high sea waves  </a:t>
            </a:r>
          </a:p>
        </p:txBody>
      </p:sp>
      <p:sp>
        <p:nvSpPr>
          <p:cNvPr id="24" name="TextBox 12">
            <a:extLst>
              <a:ext uri="{FF2B5EF4-FFF2-40B4-BE49-F238E27FC236}">
                <a16:creationId xmlns:a16="http://schemas.microsoft.com/office/drawing/2014/main" id="{D1B08D4A-D79F-4132-B856-C141D1AB1938}"/>
              </a:ext>
            </a:extLst>
          </p:cNvPr>
          <p:cNvSpPr txBox="1"/>
          <p:nvPr/>
        </p:nvSpPr>
        <p:spPr>
          <a:xfrm>
            <a:off x="474187" y="7515905"/>
            <a:ext cx="8800567" cy="1129605"/>
          </a:xfrm>
          <a:prstGeom prst="rect">
            <a:avLst/>
          </a:prstGeom>
        </p:spPr>
        <p:txBody>
          <a:bodyPr lIns="0" tIns="0" rIns="0" bIns="0" rtlCol="0" anchor="t">
            <a:spAutoFit/>
          </a:bodyPr>
          <a:lstStyle/>
          <a:p>
            <a:pPr algn="l">
              <a:lnSpc>
                <a:spcPts val="3035"/>
              </a:lnSpc>
            </a:pPr>
            <a:r>
              <a:rPr lang="en-US" sz="2400" spc="4" dirty="0">
                <a:solidFill>
                  <a:srgbClr val="000000"/>
                </a:solidFill>
                <a:latin typeface="Rosario"/>
                <a:ea typeface="Rosario"/>
                <a:cs typeface="Rosario"/>
                <a:sym typeface="Rosario"/>
              </a:rPr>
              <a:t>Tropical Cyclones are intense rotating storms forms over warm tropical water away from the equator with sustained wind exceeding </a:t>
            </a:r>
            <a:r>
              <a:rPr lang="en-US" sz="2400" spc="4" dirty="0">
                <a:solidFill>
                  <a:srgbClr val="FF0000"/>
                </a:solidFill>
                <a:latin typeface="Rosario"/>
                <a:ea typeface="Rosario"/>
                <a:cs typeface="Rosario"/>
                <a:sym typeface="Rosario"/>
              </a:rPr>
              <a:t>64 </a:t>
            </a:r>
            <a:r>
              <a:rPr lang="en-US" sz="2400" spc="4" dirty="0" err="1">
                <a:solidFill>
                  <a:srgbClr val="FF0000"/>
                </a:solidFill>
                <a:latin typeface="Rosario"/>
                <a:ea typeface="Rosario"/>
                <a:cs typeface="Rosario"/>
                <a:sym typeface="Rosario"/>
              </a:rPr>
              <a:t>kts</a:t>
            </a:r>
            <a:r>
              <a:rPr lang="en-US" sz="2400" spc="4" dirty="0">
                <a:solidFill>
                  <a:srgbClr val="000000"/>
                </a:solidFill>
                <a:latin typeface="Rosario"/>
                <a:ea typeface="Rosario"/>
                <a:cs typeface="Rosario"/>
                <a:sym typeface="Rosario"/>
              </a:rPr>
              <a:t>.</a:t>
            </a:r>
          </a:p>
        </p:txBody>
      </p:sp>
    </p:spTree>
    <p:extLst>
      <p:ext uri="{BB962C8B-B14F-4D97-AF65-F5344CB8AC3E}">
        <p14:creationId xmlns:p14="http://schemas.microsoft.com/office/powerpoint/2010/main" val="75947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3"/>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1065885" y="2895392"/>
            <a:ext cx="8643404" cy="3684791"/>
          </a:xfrm>
          <a:prstGeom prst="rect">
            <a:avLst/>
          </a:prstGeom>
        </p:spPr>
        <p:txBody>
          <a:bodyPr lIns="0" tIns="0" rIns="0" bIns="0" rtlCol="0" anchor="t">
            <a:spAutoFit/>
          </a:bodyPr>
          <a:lstStyle/>
          <a:p>
            <a:pPr algn="l">
              <a:lnSpc>
                <a:spcPts val="4896"/>
              </a:lnSpc>
            </a:pPr>
            <a:r>
              <a:rPr lang="en-US" sz="2400" b="1" spc="5" dirty="0">
                <a:solidFill>
                  <a:srgbClr val="C00000"/>
                </a:solidFill>
                <a:latin typeface="Rosario Bold"/>
                <a:ea typeface="Rosario Bold"/>
                <a:cs typeface="Rosario Bold"/>
                <a:sym typeface="Rosario Bold"/>
              </a:rPr>
              <a:t>There are different names for the system which are:</a:t>
            </a:r>
          </a:p>
          <a:p>
            <a:pPr algn="l">
              <a:lnSpc>
                <a:spcPts val="4896"/>
              </a:lnSpc>
            </a:pPr>
            <a:r>
              <a:rPr lang="en-US" sz="2400" spc="5" dirty="0">
                <a:solidFill>
                  <a:srgbClr val="AB620E"/>
                </a:solidFill>
                <a:latin typeface="Rosario"/>
                <a:ea typeface="Rosario"/>
                <a:cs typeface="Rosario"/>
                <a:sym typeface="Rosario"/>
              </a:rPr>
              <a:t>1-Hurricanes: </a:t>
            </a:r>
            <a:r>
              <a:rPr lang="en-US" sz="2400" spc="5" dirty="0">
                <a:solidFill>
                  <a:srgbClr val="000000"/>
                </a:solidFill>
                <a:latin typeface="Rosario"/>
                <a:ea typeface="Rosario"/>
                <a:cs typeface="Rosario"/>
                <a:sym typeface="Rosario"/>
              </a:rPr>
              <a:t>N. Atlantic and east north Pacific (from Taino language of central America means god of evil</a:t>
            </a:r>
          </a:p>
          <a:p>
            <a:pPr algn="l">
              <a:lnSpc>
                <a:spcPts val="4896"/>
              </a:lnSpc>
            </a:pPr>
            <a:r>
              <a:rPr lang="en-US" sz="2400" spc="5" dirty="0">
                <a:solidFill>
                  <a:srgbClr val="AB620E"/>
                </a:solidFill>
                <a:latin typeface="Rosario"/>
                <a:ea typeface="Rosario"/>
                <a:cs typeface="Rosario"/>
                <a:sym typeface="Rosario"/>
              </a:rPr>
              <a:t>2-Typhoon: </a:t>
            </a:r>
            <a:r>
              <a:rPr lang="en-US" sz="2400" spc="5" dirty="0">
                <a:solidFill>
                  <a:srgbClr val="000000"/>
                </a:solidFill>
                <a:latin typeface="Rosario"/>
                <a:ea typeface="Rosario"/>
                <a:cs typeface="Rosario"/>
                <a:sym typeface="Rosario"/>
              </a:rPr>
              <a:t>western N. Pacific comes from Chinese means big winds</a:t>
            </a:r>
          </a:p>
          <a:p>
            <a:pPr algn="l">
              <a:lnSpc>
                <a:spcPts val="4896"/>
              </a:lnSpc>
            </a:pPr>
            <a:r>
              <a:rPr lang="en-US" sz="2400" spc="5" dirty="0">
                <a:solidFill>
                  <a:srgbClr val="AB620E"/>
                </a:solidFill>
                <a:latin typeface="Rosario"/>
                <a:sym typeface="Rosario"/>
              </a:rPr>
              <a:t>3-Cyclones</a:t>
            </a:r>
            <a:r>
              <a:rPr lang="en-US" sz="2400" spc="5" dirty="0">
                <a:solidFill>
                  <a:srgbClr val="000000"/>
                </a:solidFill>
                <a:latin typeface="Rosario"/>
                <a:sym typeface="Rosario"/>
              </a:rPr>
              <a:t> in Indian ocean and Australia  </a:t>
            </a:r>
          </a:p>
        </p:txBody>
      </p:sp>
      <p:grpSp>
        <p:nvGrpSpPr>
          <p:cNvPr id="13" name="Group 13"/>
          <p:cNvGrpSpPr/>
          <p:nvPr/>
        </p:nvGrpSpPr>
        <p:grpSpPr>
          <a:xfrm>
            <a:off x="9709289" y="2896919"/>
            <a:ext cx="7547886" cy="4322626"/>
            <a:chOff x="0" y="0"/>
            <a:chExt cx="10063848" cy="5763501"/>
          </a:xfrm>
        </p:grpSpPr>
        <p:sp>
          <p:nvSpPr>
            <p:cNvPr id="14" name="Freeform 14"/>
            <p:cNvSpPr/>
            <p:nvPr/>
          </p:nvSpPr>
          <p:spPr>
            <a:xfrm>
              <a:off x="0" y="0"/>
              <a:ext cx="10063861" cy="5763514"/>
            </a:xfrm>
            <a:custGeom>
              <a:avLst/>
              <a:gdLst/>
              <a:ahLst/>
              <a:cxnLst/>
              <a:rect l="l" t="t" r="r" b="b"/>
              <a:pathLst>
                <a:path w="10063861" h="5763514">
                  <a:moveTo>
                    <a:pt x="0" y="0"/>
                  </a:moveTo>
                  <a:lnTo>
                    <a:pt x="10063861" y="0"/>
                  </a:lnTo>
                  <a:lnTo>
                    <a:pt x="10063861" y="5763514"/>
                  </a:lnTo>
                  <a:lnTo>
                    <a:pt x="0" y="5763514"/>
                  </a:lnTo>
                  <a:lnTo>
                    <a:pt x="0" y="0"/>
                  </a:lnTo>
                  <a:close/>
                </a:path>
              </a:pathLst>
            </a:custGeom>
            <a:blipFill>
              <a:blip r:embed="rId6"/>
              <a:stretch>
                <a:fillRect t="-16036" b="-16036"/>
              </a:stretch>
            </a:blipFill>
            <a:ln>
              <a:solidFill>
                <a:schemeClr val="tx1"/>
              </a:solidFill>
            </a:ln>
          </p:spPr>
        </p:sp>
      </p:gr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7"/>
              <a:stretch>
                <a:fillRect r="-3377"/>
              </a:stretch>
            </a:blipFill>
          </p:spPr>
        </p:sp>
      </p:grpSp>
      <p:sp>
        <p:nvSpPr>
          <p:cNvPr id="17" name="TextBox 17"/>
          <p:cNvSpPr txBox="1"/>
          <p:nvPr/>
        </p:nvSpPr>
        <p:spPr>
          <a:xfrm>
            <a:off x="1555909" y="488632"/>
            <a:ext cx="5946819" cy="785727"/>
          </a:xfrm>
          <a:prstGeom prst="rect">
            <a:avLst/>
          </a:prstGeom>
        </p:spPr>
        <p:txBody>
          <a:bodyPr lIns="0" tIns="0" rIns="0" bIns="0" rtlCol="0" anchor="t">
            <a:spAutoFit/>
          </a:bodyPr>
          <a:lstStyle/>
          <a:p>
            <a:pPr algn="l">
              <a:lnSpc>
                <a:spcPts val="5759"/>
              </a:lnSpc>
            </a:pPr>
            <a:r>
              <a:rPr lang="en-US" sz="4800" b="1" u="sng" spc="11">
                <a:solidFill>
                  <a:srgbClr val="38425C"/>
                </a:solidFill>
                <a:latin typeface="Rosario Bold"/>
                <a:ea typeface="Rosario Bold"/>
                <a:cs typeface="Rosario Bold"/>
                <a:sym typeface="Rosario Bold"/>
              </a:rPr>
              <a:t>Definition and Names</a:t>
            </a:r>
          </a:p>
        </p:txBody>
      </p:sp>
      <p:grpSp>
        <p:nvGrpSpPr>
          <p:cNvPr id="18" name="Group 18"/>
          <p:cNvGrpSpPr/>
          <p:nvPr/>
        </p:nvGrpSpPr>
        <p:grpSpPr>
          <a:xfrm>
            <a:off x="11608232" y="9494958"/>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04</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1348740" y="2343179"/>
            <a:ext cx="8130026" cy="4376109"/>
          </a:xfrm>
          <a:prstGeom prst="rect">
            <a:avLst/>
          </a:prstGeom>
        </p:spPr>
        <p:txBody>
          <a:bodyPr lIns="0" tIns="0" rIns="0" bIns="0" rtlCol="0" anchor="t">
            <a:spAutoFit/>
          </a:bodyPr>
          <a:lstStyle/>
          <a:p>
            <a:pPr algn="l">
              <a:lnSpc>
                <a:spcPts val="3977"/>
              </a:lnSpc>
            </a:pPr>
            <a:endParaRPr/>
          </a:p>
          <a:p>
            <a:pPr algn="l">
              <a:lnSpc>
                <a:spcPts val="3977"/>
              </a:lnSpc>
            </a:pPr>
            <a:endParaRPr/>
          </a:p>
          <a:p>
            <a:pPr algn="l">
              <a:lnSpc>
                <a:spcPts val="3977"/>
              </a:lnSpc>
            </a:pPr>
            <a:r>
              <a:rPr lang="en-US" sz="2437" spc="5">
                <a:solidFill>
                  <a:srgbClr val="000000"/>
                </a:solidFill>
                <a:latin typeface="Rosario"/>
                <a:ea typeface="Rosario"/>
                <a:cs typeface="Rosario"/>
                <a:sym typeface="Rosario"/>
              </a:rPr>
              <a:t>The tropical cyclones develop away from the equator towards the north west or south west.  The tropical cyclones form between 5- and 20-degrees altitude. The systems will not develop in the equator as the Coriolis force is zero which means that there is no rotation within the equator.</a:t>
            </a:r>
          </a:p>
          <a:p>
            <a:pPr algn="l">
              <a:lnSpc>
                <a:spcPts val="2754"/>
              </a:lnSpc>
            </a:pPr>
            <a:r>
              <a:rPr lang="en-US" sz="1687" spc="3">
                <a:solidFill>
                  <a:srgbClr val="000000"/>
                </a:solidFill>
                <a:latin typeface="Rosario"/>
                <a:ea typeface="Rosario"/>
                <a:cs typeface="Rosario"/>
                <a:sym typeface="Rosario"/>
              </a:rPr>
              <a:t> </a:t>
            </a:r>
          </a:p>
        </p:txBody>
      </p:sp>
      <p:grpSp>
        <p:nvGrpSpPr>
          <p:cNvPr id="13" name="Group 13"/>
          <p:cNvGrpSpPr/>
          <p:nvPr/>
        </p:nvGrpSpPr>
        <p:grpSpPr>
          <a:xfrm>
            <a:off x="9478499" y="2737328"/>
            <a:ext cx="7560126" cy="4286250"/>
            <a:chOff x="0" y="0"/>
            <a:chExt cx="10080168" cy="5715000"/>
          </a:xfrm>
        </p:grpSpPr>
        <p:sp>
          <p:nvSpPr>
            <p:cNvPr id="14" name="Freeform 14"/>
            <p:cNvSpPr/>
            <p:nvPr/>
          </p:nvSpPr>
          <p:spPr>
            <a:xfrm>
              <a:off x="0" y="0"/>
              <a:ext cx="10080117" cy="5715000"/>
            </a:xfrm>
            <a:custGeom>
              <a:avLst/>
              <a:gdLst/>
              <a:ahLst/>
              <a:cxnLst/>
              <a:rect l="l" t="t" r="r" b="b"/>
              <a:pathLst>
                <a:path w="10080117" h="5715000">
                  <a:moveTo>
                    <a:pt x="0" y="0"/>
                  </a:moveTo>
                  <a:lnTo>
                    <a:pt x="10080117" y="0"/>
                  </a:lnTo>
                  <a:lnTo>
                    <a:pt x="10080117" y="5715000"/>
                  </a:lnTo>
                  <a:lnTo>
                    <a:pt x="0" y="5715000"/>
                  </a:lnTo>
                  <a:lnTo>
                    <a:pt x="0" y="0"/>
                  </a:lnTo>
                  <a:close/>
                </a:path>
              </a:pathLst>
            </a:custGeom>
            <a:blipFill>
              <a:blip r:embed="rId7"/>
              <a:stretch>
                <a:fillRect t="-3044" b="-3043"/>
              </a:stretch>
            </a:blipFill>
          </p:spPr>
        </p:sp>
      </p:gr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8"/>
              <a:stretch>
                <a:fillRect r="-3377"/>
              </a:stretch>
            </a:blipFill>
          </p:spPr>
        </p:sp>
      </p:grpSp>
      <p:sp>
        <p:nvSpPr>
          <p:cNvPr id="17" name="TextBox 17"/>
          <p:cNvSpPr txBox="1"/>
          <p:nvPr/>
        </p:nvSpPr>
        <p:spPr>
          <a:xfrm>
            <a:off x="1555909" y="402907"/>
            <a:ext cx="841879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Tropical Cyclones zones</a:t>
            </a:r>
          </a:p>
        </p:txBody>
      </p:sp>
      <p:grpSp>
        <p:nvGrpSpPr>
          <p:cNvPr id="18" name="Group 18"/>
          <p:cNvGrpSpPr/>
          <p:nvPr/>
        </p:nvGrpSpPr>
        <p:grpSpPr>
          <a:xfrm>
            <a:off x="11608232" y="9502702"/>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06</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63" y="1905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aphicFrame>
        <p:nvGraphicFramePr>
          <p:cNvPr id="12" name="Table 12"/>
          <p:cNvGraphicFramePr>
            <a:graphicFrameLocks noGrp="1"/>
          </p:cNvGraphicFramePr>
          <p:nvPr>
            <p:extLst>
              <p:ext uri="{D42A27DB-BD31-4B8C-83A1-F6EECF244321}">
                <p14:modId xmlns:p14="http://schemas.microsoft.com/office/powerpoint/2010/main" val="3834119524"/>
              </p:ext>
            </p:extLst>
          </p:nvPr>
        </p:nvGraphicFramePr>
        <p:xfrm>
          <a:off x="1331119" y="2933700"/>
          <a:ext cx="17164051" cy="5439027"/>
        </p:xfrm>
        <a:graphic>
          <a:graphicData uri="http://schemas.openxmlformats.org/drawingml/2006/table">
            <a:tbl>
              <a:tblPr/>
              <a:tblGrid>
                <a:gridCol w="4554838">
                  <a:extLst>
                    <a:ext uri="{9D8B030D-6E8A-4147-A177-3AD203B41FA5}">
                      <a16:colId xmlns:a16="http://schemas.microsoft.com/office/drawing/2014/main" val="20000"/>
                    </a:ext>
                  </a:extLst>
                </a:gridCol>
                <a:gridCol w="3863643">
                  <a:extLst>
                    <a:ext uri="{9D8B030D-6E8A-4147-A177-3AD203B41FA5}">
                      <a16:colId xmlns:a16="http://schemas.microsoft.com/office/drawing/2014/main" val="20001"/>
                    </a:ext>
                  </a:extLst>
                </a:gridCol>
                <a:gridCol w="4067493">
                  <a:extLst>
                    <a:ext uri="{9D8B030D-6E8A-4147-A177-3AD203B41FA5}">
                      <a16:colId xmlns:a16="http://schemas.microsoft.com/office/drawing/2014/main" val="20002"/>
                    </a:ext>
                  </a:extLst>
                </a:gridCol>
                <a:gridCol w="4678077">
                  <a:extLst>
                    <a:ext uri="{9D8B030D-6E8A-4147-A177-3AD203B41FA5}">
                      <a16:colId xmlns:a16="http://schemas.microsoft.com/office/drawing/2014/main" val="20003"/>
                    </a:ext>
                  </a:extLst>
                </a:gridCol>
              </a:tblGrid>
              <a:tr h="572158">
                <a:tc>
                  <a:txBody>
                    <a:bodyPr/>
                    <a:lstStyle/>
                    <a:p>
                      <a:pPr algn="ctr">
                        <a:lnSpc>
                          <a:spcPts val="1980"/>
                        </a:lnSpc>
                        <a:defRPr/>
                      </a:pPr>
                      <a:r>
                        <a:rPr lang="en-US" sz="1650" b="1" spc="3">
                          <a:solidFill>
                            <a:srgbClr val="000000"/>
                          </a:solidFill>
                          <a:latin typeface="Rosario Bold"/>
                          <a:ea typeface="Rosario Bold"/>
                          <a:cs typeface="Rosario Bold"/>
                          <a:sym typeface="Rosario Bold"/>
                        </a:rPr>
                        <a:t>Ocean Basin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980"/>
                        </a:lnSpc>
                        <a:defRPr/>
                      </a:pPr>
                      <a:r>
                        <a:rPr lang="en-US" sz="1650" b="1" spc="3">
                          <a:solidFill>
                            <a:srgbClr val="000000"/>
                          </a:solidFill>
                          <a:latin typeface="Rosario Bold"/>
                          <a:ea typeface="Rosario Bold"/>
                          <a:cs typeface="Rosario Bold"/>
                          <a:sym typeface="Rosario Bold"/>
                        </a:rPr>
                        <a:t>Season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980"/>
                        </a:lnSpc>
                        <a:defRPr/>
                      </a:pPr>
                      <a:r>
                        <a:rPr lang="en-US" sz="1650" b="1" spc="3">
                          <a:solidFill>
                            <a:srgbClr val="000000"/>
                          </a:solidFill>
                          <a:latin typeface="Rosario Bold"/>
                          <a:ea typeface="Rosario Bold"/>
                          <a:cs typeface="Rosario Bold"/>
                          <a:sym typeface="Rosario Bold"/>
                        </a:rPr>
                        <a:t>Season Peak</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980"/>
                        </a:lnSpc>
                        <a:defRPr/>
                      </a:pPr>
                      <a:r>
                        <a:rPr lang="en-US" sz="1650" b="1" spc="3">
                          <a:solidFill>
                            <a:srgbClr val="000000"/>
                          </a:solidFill>
                          <a:latin typeface="Rosario Bold"/>
                          <a:ea typeface="Rosario Bold"/>
                          <a:cs typeface="Rosario Bold"/>
                          <a:sym typeface="Rosario Bold"/>
                        </a:rPr>
                        <a:t>Name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0"/>
                  </a:ext>
                </a:extLst>
              </a:tr>
              <a:tr h="583426">
                <a:tc>
                  <a:txBody>
                    <a:bodyPr/>
                    <a:lstStyle/>
                    <a:p>
                      <a:pPr algn="ctr">
                        <a:lnSpc>
                          <a:spcPts val="1800"/>
                        </a:lnSpc>
                        <a:defRPr/>
                      </a:pPr>
                      <a:r>
                        <a:rPr lang="en-US" sz="1500" spc="3">
                          <a:solidFill>
                            <a:srgbClr val="000000"/>
                          </a:solidFill>
                          <a:latin typeface="Rosario"/>
                          <a:ea typeface="Rosario"/>
                          <a:cs typeface="Rosario"/>
                          <a:sym typeface="Rosario"/>
                        </a:rPr>
                        <a:t>N Atlantic Ocean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June to November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September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Hurricane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1"/>
                  </a:ext>
                </a:extLst>
              </a:tr>
              <a:tr h="373873">
                <a:tc>
                  <a:txBody>
                    <a:bodyPr/>
                    <a:lstStyle/>
                    <a:p>
                      <a:pPr algn="ctr">
                        <a:lnSpc>
                          <a:spcPts val="1800"/>
                        </a:lnSpc>
                        <a:defRPr/>
                      </a:pPr>
                      <a:r>
                        <a:rPr lang="en-US" sz="1500" spc="3">
                          <a:solidFill>
                            <a:srgbClr val="000000"/>
                          </a:solidFill>
                          <a:latin typeface="Rosario"/>
                          <a:ea typeface="Rosario"/>
                          <a:cs typeface="Rosario"/>
                          <a:sym typeface="Rosario"/>
                        </a:rPr>
                        <a:t>(includes Caribbean and Gulf of Mexico)</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June to November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September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Hurricane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2"/>
                  </a:ext>
                </a:extLst>
              </a:tr>
              <a:tr h="331384">
                <a:tc>
                  <a:txBody>
                    <a:bodyPr/>
                    <a:lstStyle/>
                    <a:p>
                      <a:pPr algn="ctr">
                        <a:lnSpc>
                          <a:spcPts val="1800"/>
                        </a:lnSpc>
                        <a:defRPr/>
                      </a:pPr>
                      <a:r>
                        <a:rPr lang="en-US" sz="1500" spc="3">
                          <a:solidFill>
                            <a:srgbClr val="000000"/>
                          </a:solidFill>
                          <a:latin typeface="Rosario"/>
                          <a:ea typeface="Rosario"/>
                          <a:cs typeface="Rosario"/>
                          <a:sym typeface="Rosario"/>
                        </a:rPr>
                        <a:t>NE Pacific</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Mid May to mid November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Late August to early September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Hurricane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3"/>
                  </a:ext>
                </a:extLst>
              </a:tr>
              <a:tr h="345546">
                <a:tc>
                  <a:txBody>
                    <a:bodyPr/>
                    <a:lstStyle/>
                    <a:p>
                      <a:pPr algn="ctr">
                        <a:lnSpc>
                          <a:spcPts val="1800"/>
                        </a:lnSpc>
                        <a:defRPr/>
                      </a:pPr>
                      <a:r>
                        <a:rPr lang="en-US" sz="1500" spc="3">
                          <a:solidFill>
                            <a:srgbClr val="000000"/>
                          </a:solidFill>
                          <a:latin typeface="Rosario"/>
                          <a:ea typeface="Rosario"/>
                          <a:cs typeface="Rosario"/>
                          <a:sym typeface="Rosario"/>
                        </a:rPr>
                        <a:t>(east of dateline)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Mid May to mid November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Late August to early September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Hurricane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4"/>
                  </a:ext>
                </a:extLst>
              </a:tr>
              <a:tr h="388036">
                <a:tc>
                  <a:txBody>
                    <a:bodyPr/>
                    <a:lstStyle/>
                    <a:p>
                      <a:pPr algn="ctr">
                        <a:lnSpc>
                          <a:spcPts val="1800"/>
                        </a:lnSpc>
                        <a:defRPr/>
                      </a:pPr>
                      <a:r>
                        <a:rPr lang="en-US" sz="1500" spc="3">
                          <a:solidFill>
                            <a:srgbClr val="000000"/>
                          </a:solidFill>
                          <a:latin typeface="Rosario"/>
                          <a:ea typeface="Rosario"/>
                          <a:cs typeface="Rosario"/>
                          <a:sym typeface="Rosario"/>
                        </a:rPr>
                        <a:t>NW Pacific Ocean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All year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Late August to early September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Typhoon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5"/>
                  </a:ext>
                </a:extLst>
              </a:tr>
              <a:tr h="359710">
                <a:tc>
                  <a:txBody>
                    <a:bodyPr/>
                    <a:lstStyle/>
                    <a:p>
                      <a:pPr algn="ctr">
                        <a:lnSpc>
                          <a:spcPts val="1800"/>
                        </a:lnSpc>
                        <a:defRPr/>
                      </a:pPr>
                      <a:r>
                        <a:rPr lang="en-US" sz="1500" spc="3">
                          <a:solidFill>
                            <a:srgbClr val="000000"/>
                          </a:solidFill>
                          <a:latin typeface="Rosario"/>
                          <a:ea typeface="Rosario"/>
                          <a:cs typeface="Rosario"/>
                          <a:sym typeface="Rosario"/>
                        </a:rPr>
                        <a:t>(west of dateline, includes S China Sea)</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All year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Late August to early September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Typhoon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6"/>
                  </a:ext>
                </a:extLst>
              </a:tr>
              <a:tr h="402201">
                <a:tc>
                  <a:txBody>
                    <a:bodyPr/>
                    <a:lstStyle/>
                    <a:p>
                      <a:pPr algn="ctr">
                        <a:lnSpc>
                          <a:spcPts val="1800"/>
                        </a:lnSpc>
                        <a:defRPr/>
                      </a:pPr>
                      <a:r>
                        <a:rPr lang="en-US" sz="1500" spc="3">
                          <a:solidFill>
                            <a:srgbClr val="000000"/>
                          </a:solidFill>
                          <a:latin typeface="Rosario"/>
                          <a:ea typeface="Rosario"/>
                          <a:cs typeface="Rosario"/>
                          <a:sym typeface="Rosario"/>
                        </a:rPr>
                        <a:t>N Indian Ocean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dirty="0">
                          <a:solidFill>
                            <a:srgbClr val="000000"/>
                          </a:solidFill>
                          <a:latin typeface="Rosario"/>
                          <a:ea typeface="Rosario"/>
                          <a:cs typeface="Rosario"/>
                          <a:sym typeface="Rosario"/>
                        </a:rPr>
                        <a:t>April to June and October to December</a:t>
                      </a:r>
                      <a:endParaRPr lang="en-US" sz="1100" dirty="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May and November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dirty="0">
                          <a:solidFill>
                            <a:srgbClr val="000000"/>
                          </a:solidFill>
                          <a:latin typeface="Rosario"/>
                          <a:ea typeface="Rosario"/>
                          <a:cs typeface="Rosario"/>
                          <a:sym typeface="Rosario"/>
                        </a:rPr>
                        <a:t>Severe Cyclonic Storm</a:t>
                      </a:r>
                      <a:endParaRPr lang="en-US" sz="1100" dirty="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7"/>
                  </a:ext>
                </a:extLst>
              </a:tr>
              <a:tr h="388036">
                <a:tc>
                  <a:txBody>
                    <a:bodyPr/>
                    <a:lstStyle/>
                    <a:p>
                      <a:pPr algn="ctr">
                        <a:lnSpc>
                          <a:spcPts val="1800"/>
                        </a:lnSpc>
                        <a:defRPr/>
                      </a:pPr>
                      <a:r>
                        <a:rPr lang="en-US" sz="1500" spc="3">
                          <a:solidFill>
                            <a:srgbClr val="000000"/>
                          </a:solidFill>
                          <a:latin typeface="Rosario"/>
                          <a:ea typeface="Rosario"/>
                          <a:cs typeface="Rosario"/>
                          <a:sym typeface="Rosario"/>
                        </a:rPr>
                        <a:t>(includes Bay of Bengal, Arabian Sea)</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April to June and October to December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May and November</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Severe Cyclonic Storm</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8"/>
                  </a:ext>
                </a:extLst>
              </a:tr>
              <a:tr h="473016">
                <a:tc>
                  <a:txBody>
                    <a:bodyPr/>
                    <a:lstStyle/>
                    <a:p>
                      <a:pPr algn="ctr">
                        <a:lnSpc>
                          <a:spcPts val="1800"/>
                        </a:lnSpc>
                        <a:defRPr/>
                      </a:pPr>
                      <a:r>
                        <a:rPr lang="en-US" sz="1500" spc="3">
                          <a:solidFill>
                            <a:srgbClr val="000000"/>
                          </a:solidFill>
                          <a:latin typeface="Rosario"/>
                          <a:ea typeface="Rosario"/>
                          <a:cs typeface="Rosario"/>
                          <a:sym typeface="Rosario"/>
                        </a:rPr>
                        <a:t>SW Indian Ocean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800"/>
                        </a:lnSpc>
                        <a:defRPr/>
                      </a:pPr>
                      <a:r>
                        <a:rPr lang="en-US" sz="1500" spc="3">
                          <a:solidFill>
                            <a:srgbClr val="000000"/>
                          </a:solidFill>
                          <a:latin typeface="Rosario"/>
                          <a:ea typeface="Rosario"/>
                          <a:cs typeface="Rosario"/>
                          <a:sym typeface="Rosario"/>
                        </a:rPr>
                        <a:t>October to May</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800"/>
                        </a:lnSpc>
                        <a:defRPr/>
                      </a:pPr>
                      <a:r>
                        <a:rPr lang="en-US" sz="1500" spc="3">
                          <a:solidFill>
                            <a:srgbClr val="000000"/>
                          </a:solidFill>
                          <a:latin typeface="Rosario"/>
                          <a:ea typeface="Rosario"/>
                          <a:cs typeface="Rosario"/>
                          <a:sym typeface="Rosario"/>
                        </a:rPr>
                        <a:t>mid January to early March</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800"/>
                        </a:lnSpc>
                        <a:defRPr/>
                      </a:pPr>
                      <a:r>
                        <a:rPr lang="en-US" sz="1500" spc="3">
                          <a:solidFill>
                            <a:srgbClr val="000000"/>
                          </a:solidFill>
                          <a:latin typeface="Rosario"/>
                          <a:ea typeface="Rosario"/>
                          <a:cs typeface="Rosario"/>
                          <a:sym typeface="Rosario"/>
                        </a:rPr>
                        <a:t>Tropical Cyclone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09"/>
                  </a:ext>
                </a:extLst>
              </a:tr>
              <a:tr h="458853">
                <a:tc>
                  <a:txBody>
                    <a:bodyPr/>
                    <a:lstStyle/>
                    <a:p>
                      <a:pPr algn="ctr">
                        <a:lnSpc>
                          <a:spcPts val="1800"/>
                        </a:lnSpc>
                        <a:defRPr/>
                      </a:pPr>
                      <a:r>
                        <a:rPr lang="en-US" sz="1500" spc="3">
                          <a:solidFill>
                            <a:srgbClr val="000000"/>
                          </a:solidFill>
                          <a:latin typeface="Rosario"/>
                          <a:ea typeface="Rosario"/>
                          <a:cs typeface="Rosario"/>
                          <a:sym typeface="Rosario"/>
                        </a:rPr>
                        <a:t>SE Indian Ocean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October to May</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mid January to early March</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rowSpan="2">
                  <a:txBody>
                    <a:bodyPr/>
                    <a:lstStyle/>
                    <a:p>
                      <a:pPr algn="ctr">
                        <a:lnSpc>
                          <a:spcPts val="1800"/>
                        </a:lnSpc>
                        <a:defRPr/>
                      </a:pPr>
                      <a:r>
                        <a:rPr lang="en-US" sz="1500" spc="3">
                          <a:solidFill>
                            <a:srgbClr val="000000"/>
                          </a:solidFill>
                          <a:latin typeface="Rosario"/>
                          <a:ea typeface="Rosario"/>
                          <a:cs typeface="Rosario"/>
                          <a:sym typeface="Rosario"/>
                        </a:rPr>
                        <a:t>Severe Tropical Cyclone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10"/>
                  </a:ext>
                </a:extLst>
              </a:tr>
              <a:tr h="270394">
                <a:tc>
                  <a:txBody>
                    <a:bodyPr/>
                    <a:lstStyle/>
                    <a:p>
                      <a:pPr algn="ctr">
                        <a:lnSpc>
                          <a:spcPts val="1800"/>
                        </a:lnSpc>
                        <a:defRPr/>
                      </a:pPr>
                      <a:r>
                        <a:rPr lang="en-US" sz="1500" spc="3">
                          <a:solidFill>
                            <a:srgbClr val="000000"/>
                          </a:solidFill>
                          <a:latin typeface="Rosario"/>
                          <a:ea typeface="Rosario"/>
                          <a:cs typeface="Rosario"/>
                          <a:sym typeface="Rosario"/>
                        </a:rPr>
                        <a:t>(north of Australia)</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October to May</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mid January to early March</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vMerge="1">
                  <a:txBody>
                    <a:bodyPr/>
                    <a:lstStyle/>
                    <a:p>
                      <a:pPr algn="ctr">
                        <a:lnSpc>
                          <a:spcPts val="1800"/>
                        </a:lnSpc>
                        <a:defRPr/>
                      </a:pPr>
                      <a:r>
                        <a:rPr lang="en-US" sz="1500" spc="3">
                          <a:solidFill>
                            <a:srgbClr val="000000"/>
                          </a:solidFill>
                          <a:latin typeface="Rosario"/>
                          <a:ea typeface="Rosario"/>
                          <a:cs typeface="Rosario"/>
                          <a:sym typeface="Rosario"/>
                        </a:rPr>
                        <a:t>Severe Tropical Cyclone</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11"/>
                  </a:ext>
                </a:extLst>
              </a:tr>
              <a:tr h="492394">
                <a:tc>
                  <a:txBody>
                    <a:bodyPr/>
                    <a:lstStyle/>
                    <a:p>
                      <a:pPr algn="ctr">
                        <a:lnSpc>
                          <a:spcPts val="1800"/>
                        </a:lnSpc>
                        <a:defRPr/>
                      </a:pPr>
                      <a:r>
                        <a:rPr lang="en-US" sz="1500" spc="3">
                          <a:solidFill>
                            <a:srgbClr val="000000"/>
                          </a:solidFill>
                          <a:latin typeface="Rosario"/>
                          <a:ea typeface="Rosario"/>
                          <a:cs typeface="Rosario"/>
                          <a:sym typeface="Rosario"/>
                        </a:rPr>
                        <a:t>SW Pacific Ocean</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800"/>
                        </a:lnSpc>
                        <a:defRPr/>
                      </a:pPr>
                      <a:r>
                        <a:rPr lang="en-US" sz="1500" spc="3">
                          <a:solidFill>
                            <a:srgbClr val="000000"/>
                          </a:solidFill>
                          <a:latin typeface="Rosario"/>
                          <a:ea typeface="Rosario"/>
                          <a:cs typeface="Rosario"/>
                          <a:sym typeface="Rosario"/>
                        </a:rPr>
                        <a:t>November to April</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800"/>
                        </a:lnSpc>
                        <a:defRPr/>
                      </a:pPr>
                      <a:r>
                        <a:rPr lang="en-US" sz="1500" spc="3">
                          <a:solidFill>
                            <a:srgbClr val="000000"/>
                          </a:solidFill>
                          <a:latin typeface="Rosario"/>
                          <a:ea typeface="Rosario"/>
                          <a:cs typeface="Rosario"/>
                          <a:sym typeface="Rosario"/>
                        </a:rPr>
                        <a:t>February to early March</a:t>
                      </a:r>
                      <a:endParaRPr lang="en-US" sz="110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tc>
                  <a:txBody>
                    <a:bodyPr/>
                    <a:lstStyle/>
                    <a:p>
                      <a:pPr algn="ctr">
                        <a:lnSpc>
                          <a:spcPts val="1800"/>
                        </a:lnSpc>
                        <a:defRPr/>
                      </a:pPr>
                      <a:r>
                        <a:rPr lang="en-US" sz="1500" spc="3" dirty="0">
                          <a:solidFill>
                            <a:srgbClr val="000000"/>
                          </a:solidFill>
                          <a:latin typeface="Rosario"/>
                          <a:ea typeface="Rosario"/>
                          <a:cs typeface="Rosario"/>
                          <a:sym typeface="Rosario"/>
                        </a:rPr>
                        <a:t>Severe Tropical Cyclone</a:t>
                      </a:r>
                      <a:endParaRPr lang="en-US" sz="1100" dirty="0"/>
                    </a:p>
                  </a:txBody>
                  <a:tcPr marL="8089" marR="8089" marT="8089" marB="808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DDEA"/>
                    </a:solidFill>
                  </a:tcPr>
                </a:tc>
                <a:extLst>
                  <a:ext uri="{0D108BD9-81ED-4DB2-BD59-A6C34878D82A}">
                    <a16:rowId xmlns:a16="http://schemas.microsoft.com/office/drawing/2014/main" val="10012"/>
                  </a:ext>
                </a:extLst>
              </a:tr>
            </a:tbl>
          </a:graphicData>
        </a:graphic>
      </p:graphicFrame>
      <p:grpSp>
        <p:nvGrpSpPr>
          <p:cNvPr id="13" name="Group 13"/>
          <p:cNvGrpSpPr/>
          <p:nvPr/>
        </p:nvGrpSpPr>
        <p:grpSpPr>
          <a:xfrm>
            <a:off x="1482004" y="5815012"/>
            <a:ext cx="16463096" cy="828675"/>
            <a:chOff x="0" y="0"/>
            <a:chExt cx="21950794" cy="1104900"/>
          </a:xfrm>
        </p:grpSpPr>
        <p:sp>
          <p:nvSpPr>
            <p:cNvPr id="14" name="Freeform 14"/>
            <p:cNvSpPr/>
            <p:nvPr/>
          </p:nvSpPr>
          <p:spPr>
            <a:xfrm>
              <a:off x="0" y="0"/>
              <a:ext cx="21950807" cy="1104900"/>
            </a:xfrm>
            <a:custGeom>
              <a:avLst/>
              <a:gdLst/>
              <a:ahLst/>
              <a:cxnLst/>
              <a:rect l="l" t="t" r="r" b="b"/>
              <a:pathLst>
                <a:path w="21950807" h="1104900">
                  <a:moveTo>
                    <a:pt x="19050" y="0"/>
                  </a:moveTo>
                  <a:lnTo>
                    <a:pt x="21931757" y="0"/>
                  </a:lnTo>
                  <a:cubicBezTo>
                    <a:pt x="21942298" y="0"/>
                    <a:pt x="21950807" y="8509"/>
                    <a:pt x="21950807" y="19050"/>
                  </a:cubicBezTo>
                  <a:lnTo>
                    <a:pt x="21950807" y="1085850"/>
                  </a:lnTo>
                  <a:cubicBezTo>
                    <a:pt x="21950807" y="1096391"/>
                    <a:pt x="21942298" y="1104900"/>
                    <a:pt x="21931757" y="1104900"/>
                  </a:cubicBezTo>
                  <a:lnTo>
                    <a:pt x="19050" y="1104900"/>
                  </a:lnTo>
                  <a:cubicBezTo>
                    <a:pt x="8509" y="1104900"/>
                    <a:pt x="0" y="1096391"/>
                    <a:pt x="0" y="1085850"/>
                  </a:cubicBezTo>
                  <a:lnTo>
                    <a:pt x="0" y="19050"/>
                  </a:lnTo>
                  <a:cubicBezTo>
                    <a:pt x="0" y="8509"/>
                    <a:pt x="8509" y="0"/>
                    <a:pt x="19050" y="0"/>
                  </a:cubicBezTo>
                  <a:moveTo>
                    <a:pt x="19050" y="38100"/>
                  </a:moveTo>
                  <a:lnTo>
                    <a:pt x="19050" y="19050"/>
                  </a:lnTo>
                  <a:lnTo>
                    <a:pt x="38100" y="19050"/>
                  </a:lnTo>
                  <a:lnTo>
                    <a:pt x="38100" y="1085850"/>
                  </a:lnTo>
                  <a:lnTo>
                    <a:pt x="19050" y="1085850"/>
                  </a:lnTo>
                  <a:lnTo>
                    <a:pt x="19050" y="1066800"/>
                  </a:lnTo>
                  <a:lnTo>
                    <a:pt x="21931757" y="1066800"/>
                  </a:lnTo>
                  <a:lnTo>
                    <a:pt x="21931757" y="1085850"/>
                  </a:lnTo>
                  <a:lnTo>
                    <a:pt x="21912707" y="1085850"/>
                  </a:lnTo>
                  <a:lnTo>
                    <a:pt x="21912707" y="19050"/>
                  </a:lnTo>
                  <a:lnTo>
                    <a:pt x="21931757" y="19050"/>
                  </a:lnTo>
                  <a:lnTo>
                    <a:pt x="21931757" y="38100"/>
                  </a:lnTo>
                  <a:lnTo>
                    <a:pt x="19050" y="38100"/>
                  </a:lnTo>
                  <a:close/>
                </a:path>
              </a:pathLst>
            </a:custGeom>
            <a:solidFill>
              <a:srgbClr val="FF0000"/>
            </a:solidFill>
          </p:spPr>
        </p:sp>
      </p:gr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7"/>
              <a:stretch>
                <a:fillRect r="-3377"/>
              </a:stretch>
            </a:blipFill>
          </p:spPr>
        </p:sp>
      </p:grpSp>
      <p:sp>
        <p:nvSpPr>
          <p:cNvPr id="17" name="TextBox 17"/>
          <p:cNvSpPr txBox="1"/>
          <p:nvPr/>
        </p:nvSpPr>
        <p:spPr>
          <a:xfrm>
            <a:off x="1555909" y="402907"/>
            <a:ext cx="8418795" cy="1464119"/>
          </a:xfrm>
          <a:prstGeom prst="rect">
            <a:avLst/>
          </a:prstGeom>
        </p:spPr>
        <p:txBody>
          <a:bodyPr lIns="0" tIns="0" rIns="0" bIns="0" rtlCol="0" anchor="t">
            <a:spAutoFit/>
          </a:bodyPr>
          <a:lstStyle/>
          <a:p>
            <a:pPr algn="l">
              <a:lnSpc>
                <a:spcPts val="5759"/>
              </a:lnSpc>
            </a:pPr>
            <a:r>
              <a:rPr lang="en-US" sz="4800" b="1" u="sng" dirty="0">
                <a:solidFill>
                  <a:srgbClr val="38425C"/>
                </a:solidFill>
                <a:latin typeface="Calibri (MS) Bold"/>
                <a:ea typeface="Calibri (MS) Bold"/>
                <a:cs typeface="Calibri (MS) Bold"/>
                <a:sym typeface="Calibri (MS) Bold"/>
              </a:rPr>
              <a:t>Tropical Cyclones zones and seasons</a:t>
            </a:r>
          </a:p>
        </p:txBody>
      </p:sp>
      <p:grpSp>
        <p:nvGrpSpPr>
          <p:cNvPr id="18" name="Group 18"/>
          <p:cNvGrpSpPr/>
          <p:nvPr/>
        </p:nvGrpSpPr>
        <p:grpSpPr>
          <a:xfrm>
            <a:off x="11615985" y="9525952"/>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07</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4" name="Group 14"/>
          <p:cNvGrpSpPr/>
          <p:nvPr/>
        </p:nvGrpSpPr>
        <p:grpSpPr>
          <a:xfrm>
            <a:off x="5850919" y="4722098"/>
            <a:ext cx="4418733" cy="3482750"/>
            <a:chOff x="0" y="0"/>
            <a:chExt cx="5891644" cy="4643666"/>
          </a:xfrm>
        </p:grpSpPr>
        <p:sp>
          <p:nvSpPr>
            <p:cNvPr id="15" name="Freeform 15" descr="Chart, diagram  Description automatically generated"/>
            <p:cNvSpPr/>
            <p:nvPr/>
          </p:nvSpPr>
          <p:spPr>
            <a:xfrm>
              <a:off x="0" y="0"/>
              <a:ext cx="5891657" cy="4643628"/>
            </a:xfrm>
            <a:custGeom>
              <a:avLst/>
              <a:gdLst/>
              <a:ahLst/>
              <a:cxnLst/>
              <a:rect l="l" t="t" r="r" b="b"/>
              <a:pathLst>
                <a:path w="5891657" h="4643628">
                  <a:moveTo>
                    <a:pt x="0" y="0"/>
                  </a:moveTo>
                  <a:lnTo>
                    <a:pt x="5891657" y="0"/>
                  </a:lnTo>
                  <a:lnTo>
                    <a:pt x="5891657" y="4643628"/>
                  </a:lnTo>
                  <a:lnTo>
                    <a:pt x="0" y="4643628"/>
                  </a:lnTo>
                  <a:lnTo>
                    <a:pt x="0" y="0"/>
                  </a:lnTo>
                  <a:close/>
                </a:path>
              </a:pathLst>
            </a:custGeom>
            <a:blipFill>
              <a:blip r:embed="rId7"/>
              <a:stretch>
                <a:fillRect l="-1" t="-42216" r="-45679" b="-42617"/>
              </a:stretch>
            </a:blipFill>
          </p:spPr>
        </p:sp>
      </p:grpSp>
      <p:grpSp>
        <p:nvGrpSpPr>
          <p:cNvPr id="16" name="Group 16"/>
          <p:cNvGrpSpPr/>
          <p:nvPr/>
        </p:nvGrpSpPr>
        <p:grpSpPr>
          <a:xfrm>
            <a:off x="10502835" y="1705869"/>
            <a:ext cx="4351563" cy="3482750"/>
            <a:chOff x="0" y="0"/>
            <a:chExt cx="5802084" cy="4643666"/>
          </a:xfrm>
        </p:grpSpPr>
        <p:sp>
          <p:nvSpPr>
            <p:cNvPr id="17" name="Freeform 17" descr="Map  Description automatically generated with medium confidence"/>
            <p:cNvSpPr/>
            <p:nvPr/>
          </p:nvSpPr>
          <p:spPr>
            <a:xfrm>
              <a:off x="0" y="0"/>
              <a:ext cx="5802122" cy="4643628"/>
            </a:xfrm>
            <a:custGeom>
              <a:avLst/>
              <a:gdLst/>
              <a:ahLst/>
              <a:cxnLst/>
              <a:rect l="l" t="t" r="r" b="b"/>
              <a:pathLst>
                <a:path w="5802122" h="4643628">
                  <a:moveTo>
                    <a:pt x="0" y="0"/>
                  </a:moveTo>
                  <a:lnTo>
                    <a:pt x="5802122" y="0"/>
                  </a:lnTo>
                  <a:lnTo>
                    <a:pt x="5802122" y="4643628"/>
                  </a:lnTo>
                  <a:lnTo>
                    <a:pt x="0" y="4643628"/>
                  </a:lnTo>
                  <a:lnTo>
                    <a:pt x="0" y="0"/>
                  </a:lnTo>
                  <a:close/>
                </a:path>
              </a:pathLst>
            </a:custGeom>
            <a:blipFill>
              <a:blip r:embed="rId8"/>
              <a:stretch>
                <a:fillRect l="-7790" r="-77044" b="-114093"/>
              </a:stretch>
            </a:blipFill>
          </p:spPr>
        </p:sp>
      </p:grpSp>
      <p:grpSp>
        <p:nvGrpSpPr>
          <p:cNvPr id="18" name="Group 18"/>
          <p:cNvGrpSpPr/>
          <p:nvPr/>
        </p:nvGrpSpPr>
        <p:grpSpPr>
          <a:xfrm>
            <a:off x="7331507" y="8240577"/>
            <a:ext cx="2092109" cy="461667"/>
            <a:chOff x="0" y="0"/>
            <a:chExt cx="2789479" cy="615556"/>
          </a:xfrm>
        </p:grpSpPr>
        <p:sp>
          <p:nvSpPr>
            <p:cNvPr id="19" name="Freeform 19"/>
            <p:cNvSpPr/>
            <p:nvPr/>
          </p:nvSpPr>
          <p:spPr>
            <a:xfrm>
              <a:off x="0" y="0"/>
              <a:ext cx="2789428" cy="615569"/>
            </a:xfrm>
            <a:custGeom>
              <a:avLst/>
              <a:gdLst/>
              <a:ahLst/>
              <a:cxnLst/>
              <a:rect l="l" t="t" r="r" b="b"/>
              <a:pathLst>
                <a:path w="2789428" h="615569">
                  <a:moveTo>
                    <a:pt x="0" y="0"/>
                  </a:moveTo>
                  <a:lnTo>
                    <a:pt x="2789428" y="0"/>
                  </a:lnTo>
                  <a:lnTo>
                    <a:pt x="2789428" y="615569"/>
                  </a:lnTo>
                  <a:lnTo>
                    <a:pt x="0" y="615569"/>
                  </a:lnTo>
                  <a:close/>
                </a:path>
              </a:pathLst>
            </a:custGeom>
            <a:solidFill>
              <a:srgbClr val="BFBFBF"/>
            </a:solidFill>
          </p:spPr>
        </p:sp>
        <p:sp>
          <p:nvSpPr>
            <p:cNvPr id="20" name="TextBox 20"/>
            <p:cNvSpPr txBox="1"/>
            <p:nvPr/>
          </p:nvSpPr>
          <p:spPr>
            <a:xfrm>
              <a:off x="0" y="-47625"/>
              <a:ext cx="2789479" cy="663181"/>
            </a:xfrm>
            <a:prstGeom prst="rect">
              <a:avLst/>
            </a:prstGeom>
          </p:spPr>
          <p:txBody>
            <a:bodyPr lIns="50800" tIns="50800" rIns="50800" bIns="50800" rtlCol="0" anchor="t"/>
            <a:lstStyle/>
            <a:p>
              <a:pPr algn="l">
                <a:lnSpc>
                  <a:spcPts val="2520"/>
                </a:lnSpc>
              </a:pPr>
              <a:r>
                <a:rPr lang="en-US" sz="2100" dirty="0">
                  <a:solidFill>
                    <a:srgbClr val="38425C"/>
                  </a:solidFill>
                  <a:latin typeface="Calibri (MS)"/>
                  <a:ea typeface="Calibri (MS)"/>
                  <a:cs typeface="Calibri (MS)"/>
                  <a:sym typeface="Calibri (MS)"/>
                </a:rPr>
                <a:t>Warm, moist air </a:t>
              </a:r>
            </a:p>
          </p:txBody>
        </p:sp>
      </p:grpSp>
      <p:grpSp>
        <p:nvGrpSpPr>
          <p:cNvPr id="21" name="Group 21"/>
          <p:cNvGrpSpPr/>
          <p:nvPr/>
        </p:nvGrpSpPr>
        <p:grpSpPr>
          <a:xfrm>
            <a:off x="547261" y="5893407"/>
            <a:ext cx="3773547" cy="497396"/>
            <a:chOff x="-2760508" y="-47625"/>
            <a:chExt cx="5031395" cy="663194"/>
          </a:xfrm>
        </p:grpSpPr>
        <p:sp>
          <p:nvSpPr>
            <p:cNvPr id="22" name="Freeform 22"/>
            <p:cNvSpPr/>
            <p:nvPr/>
          </p:nvSpPr>
          <p:spPr>
            <a:xfrm>
              <a:off x="-2760508" y="0"/>
              <a:ext cx="5031395" cy="615569"/>
            </a:xfrm>
            <a:custGeom>
              <a:avLst/>
              <a:gdLst/>
              <a:ahLst/>
              <a:cxnLst/>
              <a:rect l="l" t="t" r="r" b="b"/>
              <a:pathLst>
                <a:path w="2270887" h="615569">
                  <a:moveTo>
                    <a:pt x="0" y="0"/>
                  </a:moveTo>
                  <a:lnTo>
                    <a:pt x="2270887" y="0"/>
                  </a:lnTo>
                  <a:lnTo>
                    <a:pt x="2270887" y="615569"/>
                  </a:lnTo>
                  <a:lnTo>
                    <a:pt x="0" y="615569"/>
                  </a:lnTo>
                  <a:close/>
                </a:path>
              </a:pathLst>
            </a:custGeom>
            <a:solidFill>
              <a:srgbClr val="BFBFBF"/>
            </a:solidFill>
          </p:spPr>
          <p:txBody>
            <a:bodyPr/>
            <a:lstStyle/>
            <a:p>
              <a:endParaRPr lang="en-US" dirty="0"/>
            </a:p>
          </p:txBody>
        </p:sp>
        <p:sp>
          <p:nvSpPr>
            <p:cNvPr id="23" name="TextBox 23"/>
            <p:cNvSpPr txBox="1"/>
            <p:nvPr/>
          </p:nvSpPr>
          <p:spPr>
            <a:xfrm>
              <a:off x="-2218155" y="-47625"/>
              <a:ext cx="4489029" cy="663181"/>
            </a:xfrm>
            <a:prstGeom prst="rect">
              <a:avLst/>
            </a:prstGeom>
          </p:spPr>
          <p:txBody>
            <a:bodyPr lIns="50800" tIns="50800" rIns="50800" bIns="50800" rtlCol="0" anchor="t"/>
            <a:lstStyle/>
            <a:p>
              <a:pPr algn="l">
                <a:lnSpc>
                  <a:spcPts val="2520"/>
                </a:lnSpc>
              </a:pPr>
              <a:r>
                <a:rPr lang="en-US" sz="2100" dirty="0">
                  <a:solidFill>
                    <a:srgbClr val="38425C"/>
                  </a:solidFill>
                  <a:latin typeface="Calibri (MS)"/>
                  <a:ea typeface="Calibri (MS)"/>
                  <a:cs typeface="Calibri (MS)"/>
                  <a:sym typeface="Calibri (MS)"/>
                </a:rPr>
                <a:t>Warm Ocean SST&gt;26&gt;5C</a:t>
              </a:r>
            </a:p>
          </p:txBody>
        </p:sp>
      </p:grpSp>
      <p:grpSp>
        <p:nvGrpSpPr>
          <p:cNvPr id="24" name="Group 24"/>
          <p:cNvGrpSpPr/>
          <p:nvPr/>
        </p:nvGrpSpPr>
        <p:grpSpPr>
          <a:xfrm>
            <a:off x="12495089" y="6114670"/>
            <a:ext cx="3659657" cy="461667"/>
            <a:chOff x="0" y="0"/>
            <a:chExt cx="4879543" cy="615556"/>
          </a:xfrm>
        </p:grpSpPr>
        <p:sp>
          <p:nvSpPr>
            <p:cNvPr id="25" name="Freeform 25"/>
            <p:cNvSpPr/>
            <p:nvPr/>
          </p:nvSpPr>
          <p:spPr>
            <a:xfrm>
              <a:off x="0" y="0"/>
              <a:ext cx="4879594" cy="615569"/>
            </a:xfrm>
            <a:custGeom>
              <a:avLst/>
              <a:gdLst/>
              <a:ahLst/>
              <a:cxnLst/>
              <a:rect l="l" t="t" r="r" b="b"/>
              <a:pathLst>
                <a:path w="4879594" h="615569">
                  <a:moveTo>
                    <a:pt x="0" y="0"/>
                  </a:moveTo>
                  <a:lnTo>
                    <a:pt x="4879594" y="0"/>
                  </a:lnTo>
                  <a:lnTo>
                    <a:pt x="4879594" y="615569"/>
                  </a:lnTo>
                  <a:lnTo>
                    <a:pt x="0" y="615569"/>
                  </a:lnTo>
                  <a:close/>
                </a:path>
              </a:pathLst>
            </a:custGeom>
            <a:solidFill>
              <a:srgbClr val="BFBFBF"/>
            </a:solidFill>
          </p:spPr>
        </p:sp>
        <p:sp>
          <p:nvSpPr>
            <p:cNvPr id="26" name="TextBox 26"/>
            <p:cNvSpPr txBox="1"/>
            <p:nvPr/>
          </p:nvSpPr>
          <p:spPr>
            <a:xfrm>
              <a:off x="0" y="-47625"/>
              <a:ext cx="4879543" cy="663181"/>
            </a:xfrm>
            <a:prstGeom prst="rect">
              <a:avLst/>
            </a:prstGeom>
          </p:spPr>
          <p:txBody>
            <a:bodyPr lIns="50800" tIns="50800" rIns="50800" bIns="50800" rtlCol="0" anchor="t"/>
            <a:lstStyle/>
            <a:p>
              <a:pPr algn="l">
                <a:lnSpc>
                  <a:spcPts val="2520"/>
                </a:lnSpc>
              </a:pPr>
              <a:r>
                <a:rPr lang="en-US" sz="2100" dirty="0">
                  <a:solidFill>
                    <a:srgbClr val="38425C"/>
                  </a:solidFill>
                  <a:latin typeface="Calibri (MS)"/>
                  <a:ea typeface="Calibri (MS)"/>
                  <a:cs typeface="Calibri (MS)"/>
                  <a:sym typeface="Calibri (MS)"/>
                </a:rPr>
                <a:t>Weak to no vertical wind shear</a:t>
              </a:r>
            </a:p>
          </p:txBody>
        </p:sp>
      </p:grpSp>
      <p:sp>
        <p:nvSpPr>
          <p:cNvPr id="28" name="TextBox 28"/>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Ingredients and favorable conditions</a:t>
            </a:r>
          </a:p>
        </p:txBody>
      </p:sp>
      <p:grpSp>
        <p:nvGrpSpPr>
          <p:cNvPr id="29" name="Group 29"/>
          <p:cNvGrpSpPr/>
          <p:nvPr/>
        </p:nvGrpSpPr>
        <p:grpSpPr>
          <a:xfrm>
            <a:off x="1157288" y="442912"/>
            <a:ext cx="188119" cy="916781"/>
            <a:chOff x="0" y="0"/>
            <a:chExt cx="250825" cy="1222375"/>
          </a:xfrm>
        </p:grpSpPr>
        <p:sp>
          <p:nvSpPr>
            <p:cNvPr id="30" name="Freeform 30"/>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9"/>
              <a:stretch>
                <a:fillRect r="-3377"/>
              </a:stretch>
            </a:blipFill>
          </p:spPr>
        </p:sp>
      </p:grpSp>
      <p:grpSp>
        <p:nvGrpSpPr>
          <p:cNvPr id="34" name="Group 34"/>
          <p:cNvGrpSpPr/>
          <p:nvPr/>
        </p:nvGrpSpPr>
        <p:grpSpPr>
          <a:xfrm>
            <a:off x="11576333" y="9525952"/>
            <a:ext cx="699154" cy="695173"/>
            <a:chOff x="0" y="0"/>
            <a:chExt cx="932205" cy="926897"/>
          </a:xfrm>
        </p:grpSpPr>
        <p:sp>
          <p:nvSpPr>
            <p:cNvPr id="35" name="Freeform 35"/>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36" name="TextBox 36"/>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08</a:t>
              </a:r>
            </a:p>
          </p:txBody>
        </p:sp>
      </p:grpSp>
      <p:pic>
        <p:nvPicPr>
          <p:cNvPr id="37" name="Picture 36">
            <a:extLst>
              <a:ext uri="{FF2B5EF4-FFF2-40B4-BE49-F238E27FC236}">
                <a16:creationId xmlns:a16="http://schemas.microsoft.com/office/drawing/2014/main" id="{E077B2A1-28B1-4F62-9268-663D259DD5F8}"/>
              </a:ext>
            </a:extLst>
          </p:cNvPr>
          <p:cNvPicPr>
            <a:picLocks noChangeAspect="1"/>
          </p:cNvPicPr>
          <p:nvPr/>
        </p:nvPicPr>
        <p:blipFill>
          <a:blip r:embed="rId10"/>
          <a:stretch>
            <a:fillRect/>
          </a:stretch>
        </p:blipFill>
        <p:spPr>
          <a:xfrm>
            <a:off x="14596960" y="3390028"/>
            <a:ext cx="3598326" cy="2518828"/>
          </a:xfrm>
          <a:prstGeom prst="rect">
            <a:avLst/>
          </a:prstGeom>
        </p:spPr>
      </p:pic>
      <p:pic>
        <p:nvPicPr>
          <p:cNvPr id="38" name="Picture 37">
            <a:extLst>
              <a:ext uri="{FF2B5EF4-FFF2-40B4-BE49-F238E27FC236}">
                <a16:creationId xmlns:a16="http://schemas.microsoft.com/office/drawing/2014/main" id="{9597BD74-0942-4C0C-BB79-00F5EF2CFDAD}"/>
              </a:ext>
            </a:extLst>
          </p:cNvPr>
          <p:cNvPicPr>
            <a:picLocks noChangeAspect="1"/>
          </p:cNvPicPr>
          <p:nvPr/>
        </p:nvPicPr>
        <p:blipFill>
          <a:blip r:embed="rId11"/>
          <a:stretch>
            <a:fillRect/>
          </a:stretch>
        </p:blipFill>
        <p:spPr>
          <a:xfrm>
            <a:off x="265447" y="1687372"/>
            <a:ext cx="4938199" cy="4005647"/>
          </a:xfrm>
          <a:prstGeom prst="rect">
            <a:avLst/>
          </a:prstGeom>
        </p:spPr>
      </p:pic>
      <p:sp>
        <p:nvSpPr>
          <p:cNvPr id="12" name="TextBox 11">
            <a:extLst>
              <a:ext uri="{FF2B5EF4-FFF2-40B4-BE49-F238E27FC236}">
                <a16:creationId xmlns:a16="http://schemas.microsoft.com/office/drawing/2014/main" id="{B3284AEE-C90C-4E24-BD22-8E488C492A7D}"/>
              </a:ext>
            </a:extLst>
          </p:cNvPr>
          <p:cNvSpPr txBox="1"/>
          <p:nvPr/>
        </p:nvSpPr>
        <p:spPr>
          <a:xfrm>
            <a:off x="100170" y="9244651"/>
            <a:ext cx="2634376" cy="646331"/>
          </a:xfrm>
          <a:prstGeom prst="rect">
            <a:avLst/>
          </a:prstGeom>
          <a:noFill/>
        </p:spPr>
        <p:txBody>
          <a:bodyPr wrap="none" rtlCol="0">
            <a:spAutoFit/>
          </a:bodyPr>
          <a:lstStyle/>
          <a:p>
            <a:r>
              <a:rPr lang="en-US" dirty="0"/>
              <a:t>ALL examples for </a:t>
            </a:r>
            <a:r>
              <a:rPr lang="en-US" dirty="0" err="1"/>
              <a:t>Shaheen</a:t>
            </a:r>
            <a:endParaRPr lang="en-US" dirty="0"/>
          </a:p>
          <a:p>
            <a:endParaRPr lang="en-US" dirty="0"/>
          </a:p>
        </p:txBody>
      </p:sp>
    </p:spTree>
    <p:extLst>
      <p:ext uri="{BB962C8B-B14F-4D97-AF65-F5344CB8AC3E}">
        <p14:creationId xmlns:p14="http://schemas.microsoft.com/office/powerpoint/2010/main" val="1059200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3" name="Group 13"/>
          <p:cNvGrpSpPr/>
          <p:nvPr/>
        </p:nvGrpSpPr>
        <p:grpSpPr>
          <a:xfrm>
            <a:off x="1804388" y="3360769"/>
            <a:ext cx="4682223" cy="3488188"/>
            <a:chOff x="0" y="0"/>
            <a:chExt cx="6242964" cy="4650918"/>
          </a:xfrm>
        </p:grpSpPr>
        <p:sp>
          <p:nvSpPr>
            <p:cNvPr id="14" name="Freeform 14"/>
            <p:cNvSpPr/>
            <p:nvPr/>
          </p:nvSpPr>
          <p:spPr>
            <a:xfrm>
              <a:off x="0" y="0"/>
              <a:ext cx="6242939" cy="4650867"/>
            </a:xfrm>
            <a:custGeom>
              <a:avLst/>
              <a:gdLst/>
              <a:ahLst/>
              <a:cxnLst/>
              <a:rect l="l" t="t" r="r" b="b"/>
              <a:pathLst>
                <a:path w="6242939" h="4650867">
                  <a:moveTo>
                    <a:pt x="0" y="0"/>
                  </a:moveTo>
                  <a:lnTo>
                    <a:pt x="6242939" y="0"/>
                  </a:lnTo>
                  <a:lnTo>
                    <a:pt x="6242939" y="4650867"/>
                  </a:lnTo>
                  <a:lnTo>
                    <a:pt x="0" y="4650867"/>
                  </a:lnTo>
                  <a:lnTo>
                    <a:pt x="0" y="0"/>
                  </a:lnTo>
                  <a:close/>
                </a:path>
              </a:pathLst>
            </a:custGeom>
            <a:blipFill>
              <a:blip r:embed="rId7"/>
              <a:stretch>
                <a:fillRect l="-11930" r="-11930" b="-1"/>
              </a:stretch>
            </a:blipFill>
          </p:spPr>
        </p:sp>
      </p:grpSp>
      <p:grpSp>
        <p:nvGrpSpPr>
          <p:cNvPr id="15" name="Group 15"/>
          <p:cNvGrpSpPr/>
          <p:nvPr/>
        </p:nvGrpSpPr>
        <p:grpSpPr>
          <a:xfrm>
            <a:off x="9442465" y="3222022"/>
            <a:ext cx="6710763" cy="3524926"/>
            <a:chOff x="0" y="0"/>
            <a:chExt cx="8947683" cy="4699902"/>
          </a:xfrm>
        </p:grpSpPr>
        <p:sp>
          <p:nvSpPr>
            <p:cNvPr id="16" name="Freeform 16"/>
            <p:cNvSpPr/>
            <p:nvPr/>
          </p:nvSpPr>
          <p:spPr>
            <a:xfrm>
              <a:off x="0" y="0"/>
              <a:ext cx="8947658" cy="4699889"/>
            </a:xfrm>
            <a:custGeom>
              <a:avLst/>
              <a:gdLst/>
              <a:ahLst/>
              <a:cxnLst/>
              <a:rect l="l" t="t" r="r" b="b"/>
              <a:pathLst>
                <a:path w="8947658" h="4699889">
                  <a:moveTo>
                    <a:pt x="0" y="0"/>
                  </a:moveTo>
                  <a:lnTo>
                    <a:pt x="8947658" y="0"/>
                  </a:lnTo>
                  <a:lnTo>
                    <a:pt x="8947658" y="4699889"/>
                  </a:lnTo>
                  <a:lnTo>
                    <a:pt x="0" y="4699889"/>
                  </a:lnTo>
                  <a:lnTo>
                    <a:pt x="0" y="0"/>
                  </a:lnTo>
                  <a:close/>
                </a:path>
              </a:pathLst>
            </a:custGeom>
            <a:blipFill>
              <a:blip r:embed="rId8"/>
              <a:stretch>
                <a:fillRect l="-8436" r="-8436"/>
              </a:stretch>
            </a:blipFill>
          </p:spPr>
        </p:sp>
      </p:grpSp>
      <p:grpSp>
        <p:nvGrpSpPr>
          <p:cNvPr id="17" name="Group 17"/>
          <p:cNvGrpSpPr/>
          <p:nvPr/>
        </p:nvGrpSpPr>
        <p:grpSpPr>
          <a:xfrm>
            <a:off x="11048957" y="6846996"/>
            <a:ext cx="3667154" cy="497386"/>
            <a:chOff x="-101657" y="-696425"/>
            <a:chExt cx="4889539" cy="663181"/>
          </a:xfrm>
        </p:grpSpPr>
        <p:sp>
          <p:nvSpPr>
            <p:cNvPr id="18" name="Freeform 18"/>
            <p:cNvSpPr/>
            <p:nvPr/>
          </p:nvSpPr>
          <p:spPr>
            <a:xfrm>
              <a:off x="-101618" y="-683161"/>
              <a:ext cx="4889500" cy="615569"/>
            </a:xfrm>
            <a:custGeom>
              <a:avLst/>
              <a:gdLst/>
              <a:ahLst/>
              <a:cxnLst/>
              <a:rect l="l" t="t" r="r" b="b"/>
              <a:pathLst>
                <a:path w="4889500" h="615569">
                  <a:moveTo>
                    <a:pt x="0" y="0"/>
                  </a:moveTo>
                  <a:lnTo>
                    <a:pt x="4889500" y="0"/>
                  </a:lnTo>
                  <a:lnTo>
                    <a:pt x="4889500" y="615569"/>
                  </a:lnTo>
                  <a:lnTo>
                    <a:pt x="0" y="615569"/>
                  </a:lnTo>
                  <a:close/>
                </a:path>
              </a:pathLst>
            </a:custGeom>
            <a:solidFill>
              <a:srgbClr val="BFBFBF"/>
            </a:solidFill>
          </p:spPr>
        </p:sp>
        <p:sp>
          <p:nvSpPr>
            <p:cNvPr id="19" name="TextBox 19"/>
            <p:cNvSpPr txBox="1"/>
            <p:nvPr/>
          </p:nvSpPr>
          <p:spPr>
            <a:xfrm>
              <a:off x="-101657" y="-696425"/>
              <a:ext cx="4889538" cy="663181"/>
            </a:xfrm>
            <a:prstGeom prst="rect">
              <a:avLst/>
            </a:prstGeom>
          </p:spPr>
          <p:txBody>
            <a:bodyPr lIns="50800" tIns="50800" rIns="50800" bIns="50800" rtlCol="0" anchor="t"/>
            <a:lstStyle/>
            <a:p>
              <a:pPr algn="l">
                <a:lnSpc>
                  <a:spcPts val="2520"/>
                </a:lnSpc>
              </a:pPr>
              <a:r>
                <a:rPr lang="en-US" sz="2100" dirty="0">
                  <a:solidFill>
                    <a:srgbClr val="38425C"/>
                  </a:solidFill>
                  <a:latin typeface="Calibri (MS)"/>
                  <a:ea typeface="Calibri (MS)"/>
                  <a:cs typeface="Calibri (MS)"/>
                  <a:sym typeface="Calibri (MS)"/>
                </a:rPr>
                <a:t>Pre-existing disturbance or low</a:t>
              </a:r>
            </a:p>
          </p:txBody>
        </p:sp>
      </p:grpSp>
      <p:grpSp>
        <p:nvGrpSpPr>
          <p:cNvPr id="20" name="Group 20"/>
          <p:cNvGrpSpPr/>
          <p:nvPr/>
        </p:nvGrpSpPr>
        <p:grpSpPr>
          <a:xfrm>
            <a:off x="2057400" y="7032602"/>
            <a:ext cx="4683986" cy="461667"/>
            <a:chOff x="0" y="0"/>
            <a:chExt cx="3894658" cy="615556"/>
          </a:xfrm>
        </p:grpSpPr>
        <p:sp>
          <p:nvSpPr>
            <p:cNvPr id="21" name="Freeform 21"/>
            <p:cNvSpPr/>
            <p:nvPr/>
          </p:nvSpPr>
          <p:spPr>
            <a:xfrm>
              <a:off x="0" y="0"/>
              <a:ext cx="3894709" cy="615569"/>
            </a:xfrm>
            <a:custGeom>
              <a:avLst/>
              <a:gdLst/>
              <a:ahLst/>
              <a:cxnLst/>
              <a:rect l="l" t="t" r="r" b="b"/>
              <a:pathLst>
                <a:path w="3894709" h="615569">
                  <a:moveTo>
                    <a:pt x="0" y="0"/>
                  </a:moveTo>
                  <a:lnTo>
                    <a:pt x="3894709" y="0"/>
                  </a:lnTo>
                  <a:lnTo>
                    <a:pt x="3894709" y="615569"/>
                  </a:lnTo>
                  <a:lnTo>
                    <a:pt x="0" y="615569"/>
                  </a:lnTo>
                  <a:close/>
                </a:path>
              </a:pathLst>
            </a:custGeom>
            <a:solidFill>
              <a:srgbClr val="BFBFBF"/>
            </a:solidFill>
          </p:spPr>
        </p:sp>
        <p:sp>
          <p:nvSpPr>
            <p:cNvPr id="22" name="TextBox 22"/>
            <p:cNvSpPr txBox="1"/>
            <p:nvPr/>
          </p:nvSpPr>
          <p:spPr>
            <a:xfrm>
              <a:off x="0" y="-47625"/>
              <a:ext cx="3894658" cy="663181"/>
            </a:xfrm>
            <a:prstGeom prst="rect">
              <a:avLst/>
            </a:prstGeom>
          </p:spPr>
          <p:txBody>
            <a:bodyPr lIns="50800" tIns="50800" rIns="50800" bIns="50800" rtlCol="0" anchor="t"/>
            <a:lstStyle/>
            <a:p>
              <a:pPr algn="l">
                <a:lnSpc>
                  <a:spcPts val="2520"/>
                </a:lnSpc>
              </a:pPr>
              <a:r>
                <a:rPr lang="en-US" sz="2100" dirty="0">
                  <a:solidFill>
                    <a:srgbClr val="38425C"/>
                  </a:solidFill>
                  <a:latin typeface="Calibri (MS)"/>
                  <a:ea typeface="Calibri (MS)"/>
                  <a:cs typeface="Calibri (MS)"/>
                  <a:sym typeface="Calibri (MS)"/>
                </a:rPr>
                <a:t>5 degrees from equator / Coriolis Force</a:t>
              </a:r>
            </a:p>
          </p:txBody>
        </p:sp>
      </p:grpSp>
      <p:grpSp>
        <p:nvGrpSpPr>
          <p:cNvPr id="23" name="Group 23"/>
          <p:cNvGrpSpPr/>
          <p:nvPr/>
        </p:nvGrpSpPr>
        <p:grpSpPr>
          <a:xfrm>
            <a:off x="12308576" y="5850360"/>
            <a:ext cx="613391" cy="894197"/>
            <a:chOff x="0" y="0"/>
            <a:chExt cx="817855" cy="1192263"/>
          </a:xfrm>
        </p:grpSpPr>
        <p:sp>
          <p:nvSpPr>
            <p:cNvPr id="24" name="Freeform 24"/>
            <p:cNvSpPr/>
            <p:nvPr/>
          </p:nvSpPr>
          <p:spPr>
            <a:xfrm>
              <a:off x="0" y="0"/>
              <a:ext cx="817880" cy="1192276"/>
            </a:xfrm>
            <a:custGeom>
              <a:avLst/>
              <a:gdLst/>
              <a:ahLst/>
              <a:cxnLst/>
              <a:rect l="l" t="t" r="r" b="b"/>
              <a:pathLst>
                <a:path w="817880" h="1192276">
                  <a:moveTo>
                    <a:pt x="0" y="596138"/>
                  </a:moveTo>
                  <a:cubicBezTo>
                    <a:pt x="0" y="278384"/>
                    <a:pt x="173609" y="0"/>
                    <a:pt x="408940" y="0"/>
                  </a:cubicBezTo>
                  <a:lnTo>
                    <a:pt x="408940" y="28575"/>
                  </a:lnTo>
                  <a:lnTo>
                    <a:pt x="408940" y="0"/>
                  </a:lnTo>
                  <a:cubicBezTo>
                    <a:pt x="644144" y="0"/>
                    <a:pt x="817880" y="278384"/>
                    <a:pt x="817880" y="596138"/>
                  </a:cubicBezTo>
                  <a:cubicBezTo>
                    <a:pt x="817880" y="913892"/>
                    <a:pt x="644144" y="1192276"/>
                    <a:pt x="408940" y="1192276"/>
                  </a:cubicBezTo>
                  <a:lnTo>
                    <a:pt x="408940" y="1163701"/>
                  </a:lnTo>
                  <a:lnTo>
                    <a:pt x="408940" y="1192276"/>
                  </a:lnTo>
                  <a:cubicBezTo>
                    <a:pt x="173609" y="1192276"/>
                    <a:pt x="0" y="913892"/>
                    <a:pt x="0" y="596138"/>
                  </a:cubicBezTo>
                  <a:lnTo>
                    <a:pt x="28575" y="596138"/>
                  </a:lnTo>
                  <a:lnTo>
                    <a:pt x="46990" y="617982"/>
                  </a:lnTo>
                  <a:cubicBezTo>
                    <a:pt x="38481" y="625094"/>
                    <a:pt x="26670" y="626745"/>
                    <a:pt x="16510" y="622046"/>
                  </a:cubicBezTo>
                  <a:cubicBezTo>
                    <a:pt x="6350" y="617347"/>
                    <a:pt x="0" y="607187"/>
                    <a:pt x="0" y="596138"/>
                  </a:cubicBezTo>
                  <a:moveTo>
                    <a:pt x="57150" y="596138"/>
                  </a:moveTo>
                  <a:lnTo>
                    <a:pt x="28575" y="596138"/>
                  </a:lnTo>
                  <a:lnTo>
                    <a:pt x="10160" y="574294"/>
                  </a:lnTo>
                  <a:cubicBezTo>
                    <a:pt x="18669" y="567182"/>
                    <a:pt x="30480" y="565531"/>
                    <a:pt x="40640" y="570230"/>
                  </a:cubicBezTo>
                  <a:cubicBezTo>
                    <a:pt x="50800" y="574929"/>
                    <a:pt x="57150" y="584962"/>
                    <a:pt x="57150" y="596138"/>
                  </a:cubicBezTo>
                  <a:cubicBezTo>
                    <a:pt x="57150" y="905256"/>
                    <a:pt x="224028" y="1135126"/>
                    <a:pt x="408940" y="1135126"/>
                  </a:cubicBezTo>
                  <a:cubicBezTo>
                    <a:pt x="593852" y="1135126"/>
                    <a:pt x="760730" y="905256"/>
                    <a:pt x="760730" y="596138"/>
                  </a:cubicBezTo>
                  <a:lnTo>
                    <a:pt x="789305" y="596138"/>
                  </a:lnTo>
                  <a:lnTo>
                    <a:pt x="760730" y="596138"/>
                  </a:lnTo>
                  <a:cubicBezTo>
                    <a:pt x="760730" y="287020"/>
                    <a:pt x="593852" y="57150"/>
                    <a:pt x="408940" y="57150"/>
                  </a:cubicBezTo>
                  <a:lnTo>
                    <a:pt x="408940" y="28575"/>
                  </a:lnTo>
                  <a:lnTo>
                    <a:pt x="408940" y="57150"/>
                  </a:lnTo>
                  <a:cubicBezTo>
                    <a:pt x="224028" y="57150"/>
                    <a:pt x="57150" y="287020"/>
                    <a:pt x="57150" y="596138"/>
                  </a:cubicBezTo>
                  <a:close/>
                </a:path>
              </a:pathLst>
            </a:custGeom>
            <a:solidFill>
              <a:srgbClr val="F2F2F2"/>
            </a:solidFill>
          </p:spPr>
        </p:sp>
      </p:grpSp>
      <p:sp>
        <p:nvSpPr>
          <p:cNvPr id="25" name="TextBox 25"/>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Ingredients and favorable conditions</a:t>
            </a:r>
          </a:p>
        </p:txBody>
      </p:sp>
      <p:grpSp>
        <p:nvGrpSpPr>
          <p:cNvPr id="26" name="Group 26"/>
          <p:cNvGrpSpPr/>
          <p:nvPr/>
        </p:nvGrpSpPr>
        <p:grpSpPr>
          <a:xfrm>
            <a:off x="1157288" y="442912"/>
            <a:ext cx="188119" cy="916781"/>
            <a:chOff x="0" y="0"/>
            <a:chExt cx="250825" cy="1222375"/>
          </a:xfrm>
        </p:grpSpPr>
        <p:sp>
          <p:nvSpPr>
            <p:cNvPr id="27" name="Freeform 27"/>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9"/>
              <a:stretch>
                <a:fillRect r="-3377"/>
              </a:stretch>
            </a:blipFill>
          </p:spPr>
        </p:sp>
      </p:grpSp>
      <p:grpSp>
        <p:nvGrpSpPr>
          <p:cNvPr id="31" name="Group 31"/>
          <p:cNvGrpSpPr/>
          <p:nvPr/>
        </p:nvGrpSpPr>
        <p:grpSpPr>
          <a:xfrm>
            <a:off x="11623729" y="9533706"/>
            <a:ext cx="699154" cy="695173"/>
            <a:chOff x="0" y="0"/>
            <a:chExt cx="932205" cy="926897"/>
          </a:xfrm>
        </p:grpSpPr>
        <p:sp>
          <p:nvSpPr>
            <p:cNvPr id="32" name="Freeform 32"/>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33" name="TextBox 33"/>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09</a:t>
              </a:r>
            </a:p>
          </p:txBody>
        </p:sp>
      </p:grpSp>
      <p:sp>
        <p:nvSpPr>
          <p:cNvPr id="34" name="TextBox 33">
            <a:extLst>
              <a:ext uri="{FF2B5EF4-FFF2-40B4-BE49-F238E27FC236}">
                <a16:creationId xmlns:a16="http://schemas.microsoft.com/office/drawing/2014/main" id="{963328F6-5771-429D-AC78-ECDA4060A08F}"/>
              </a:ext>
            </a:extLst>
          </p:cNvPr>
          <p:cNvSpPr txBox="1"/>
          <p:nvPr/>
        </p:nvSpPr>
        <p:spPr>
          <a:xfrm>
            <a:off x="314411" y="2561900"/>
            <a:ext cx="9709608" cy="461665"/>
          </a:xfrm>
          <a:prstGeom prst="rect">
            <a:avLst/>
          </a:prstGeom>
          <a:noFill/>
        </p:spPr>
        <p:txBody>
          <a:bodyPr wrap="square" rtlCol="0">
            <a:spAutoFit/>
          </a:bodyPr>
          <a:lstStyle/>
          <a:p>
            <a:r>
              <a:rPr lang="en-US" sz="2400" b="1" dirty="0"/>
              <a:t>Coriolis Effect, no tropical Cyclone tracks over the equator regions, Why?  </a:t>
            </a:r>
          </a:p>
        </p:txBody>
      </p:sp>
    </p:spTree>
    <p:extLst>
      <p:ext uri="{BB962C8B-B14F-4D97-AF65-F5344CB8AC3E}">
        <p14:creationId xmlns:p14="http://schemas.microsoft.com/office/powerpoint/2010/main" val="172761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1114330" y="2118427"/>
            <a:ext cx="9108357" cy="6848237"/>
          </a:xfrm>
          <a:prstGeom prst="rect">
            <a:avLst/>
          </a:prstGeom>
        </p:spPr>
        <p:txBody>
          <a:bodyPr lIns="0" tIns="0" rIns="0" bIns="0" rtlCol="0" anchor="t">
            <a:spAutoFit/>
          </a:bodyPr>
          <a:lstStyle/>
          <a:p>
            <a:pPr algn="l">
              <a:lnSpc>
                <a:spcPts val="2872"/>
              </a:lnSpc>
            </a:pPr>
            <a:endParaRPr/>
          </a:p>
          <a:p>
            <a:pPr algn="l">
              <a:lnSpc>
                <a:spcPts val="1723"/>
              </a:lnSpc>
            </a:pPr>
            <a:r>
              <a:rPr lang="en-US" sz="1995" b="1" spc="4">
                <a:solidFill>
                  <a:srgbClr val="C00000"/>
                </a:solidFill>
                <a:latin typeface="Rosario Bold"/>
                <a:ea typeface="Rosario Bold"/>
                <a:cs typeface="Rosario Bold"/>
                <a:sym typeface="Rosario Bold"/>
              </a:rPr>
              <a:t>1- Formation:</a:t>
            </a:r>
          </a:p>
          <a:p>
            <a:pPr algn="l">
              <a:lnSpc>
                <a:spcPts val="3255"/>
              </a:lnSpc>
            </a:pPr>
            <a:r>
              <a:rPr lang="en-US" sz="1995" spc="4">
                <a:solidFill>
                  <a:srgbClr val="000000"/>
                </a:solidFill>
                <a:latin typeface="Rosario"/>
                <a:ea typeface="Rosario"/>
                <a:cs typeface="Rosario"/>
                <a:sym typeface="Rosario"/>
              </a:rPr>
              <a:t>a pre-existing area of low pressure to initiate the vorticity and rotation. The initiation needs a sustained moisture feeding into the system as well as the instability.</a:t>
            </a:r>
          </a:p>
          <a:p>
            <a:pPr algn="l">
              <a:lnSpc>
                <a:spcPts val="1723"/>
              </a:lnSpc>
            </a:pPr>
            <a:endParaRPr lang="en-US" sz="1995" spc="4">
              <a:solidFill>
                <a:srgbClr val="000000"/>
              </a:solidFill>
              <a:latin typeface="Rosario"/>
              <a:ea typeface="Rosario"/>
              <a:cs typeface="Rosario"/>
              <a:sym typeface="Rosario"/>
            </a:endParaRPr>
          </a:p>
          <a:p>
            <a:pPr algn="l">
              <a:lnSpc>
                <a:spcPts val="1723"/>
              </a:lnSpc>
            </a:pPr>
            <a:r>
              <a:rPr lang="en-US" sz="1995" b="1" spc="4">
                <a:solidFill>
                  <a:srgbClr val="C00000"/>
                </a:solidFill>
                <a:latin typeface="Rosario Bold"/>
                <a:ea typeface="Rosario Bold"/>
                <a:cs typeface="Rosario Bold"/>
                <a:sym typeface="Rosario Bold"/>
              </a:rPr>
              <a:t>2- Maturity</a:t>
            </a:r>
          </a:p>
          <a:p>
            <a:pPr algn="l">
              <a:lnSpc>
                <a:spcPts val="3255"/>
              </a:lnSpc>
            </a:pPr>
            <a:r>
              <a:rPr lang="en-US" sz="1995" spc="4">
                <a:solidFill>
                  <a:srgbClr val="000000"/>
                </a:solidFill>
                <a:latin typeface="Rosario"/>
                <a:ea typeface="Rosario"/>
                <a:cs typeface="Rosario"/>
                <a:sym typeface="Rosario"/>
              </a:rPr>
              <a:t>The feeding  continuous till the system reaches a stage where the thunderstorms consume all the energy and the air has not have enough heat to warm up, and the low level inflow exceeds the upper air outflow. </a:t>
            </a:r>
          </a:p>
          <a:p>
            <a:pPr algn="l">
              <a:lnSpc>
                <a:spcPts val="3255"/>
              </a:lnSpc>
            </a:pPr>
            <a:endParaRPr lang="en-US" sz="1995" spc="4">
              <a:solidFill>
                <a:srgbClr val="000000"/>
              </a:solidFill>
              <a:latin typeface="Rosario"/>
              <a:ea typeface="Rosario"/>
              <a:cs typeface="Rosario"/>
              <a:sym typeface="Rosario"/>
            </a:endParaRPr>
          </a:p>
          <a:p>
            <a:pPr algn="l">
              <a:lnSpc>
                <a:spcPts val="1723"/>
              </a:lnSpc>
            </a:pPr>
            <a:r>
              <a:rPr lang="en-US" sz="1995" b="1" spc="4">
                <a:solidFill>
                  <a:srgbClr val="C00000"/>
                </a:solidFill>
                <a:latin typeface="Rosario Bold"/>
                <a:ea typeface="Rosario Bold"/>
                <a:cs typeface="Rosario Bold"/>
                <a:sym typeface="Rosario Bold"/>
              </a:rPr>
              <a:t>3- Dissipation </a:t>
            </a:r>
          </a:p>
          <a:p>
            <a:pPr algn="l">
              <a:lnSpc>
                <a:spcPts val="3255"/>
              </a:lnSpc>
            </a:pPr>
            <a:r>
              <a:rPr lang="en-US" sz="1995" spc="4">
                <a:solidFill>
                  <a:srgbClr val="000000"/>
                </a:solidFill>
                <a:latin typeface="Rosario"/>
                <a:ea typeface="Rosario"/>
                <a:cs typeface="Rosario"/>
                <a:sym typeface="Rosario"/>
              </a:rPr>
              <a:t>The system start to dissipate when the energy source is cut off either because it moves over colder water or makes landfall.</a:t>
            </a:r>
          </a:p>
          <a:p>
            <a:pPr algn="l">
              <a:lnSpc>
                <a:spcPts val="1723"/>
              </a:lnSpc>
            </a:pPr>
            <a:endParaRPr lang="en-US" sz="1995" spc="4">
              <a:solidFill>
                <a:srgbClr val="000000"/>
              </a:solidFill>
              <a:latin typeface="Rosario"/>
              <a:ea typeface="Rosario"/>
              <a:cs typeface="Rosario"/>
              <a:sym typeface="Rosario"/>
            </a:endParaRPr>
          </a:p>
        </p:txBody>
      </p:sp>
      <p:grpSp>
        <p:nvGrpSpPr>
          <p:cNvPr id="13" name="Group 13"/>
          <p:cNvGrpSpPr/>
          <p:nvPr/>
        </p:nvGrpSpPr>
        <p:grpSpPr>
          <a:xfrm>
            <a:off x="10241280" y="1904305"/>
            <a:ext cx="7559040" cy="7108079"/>
            <a:chOff x="0" y="0"/>
            <a:chExt cx="10078720" cy="9477438"/>
          </a:xfrm>
        </p:grpSpPr>
        <p:sp>
          <p:nvSpPr>
            <p:cNvPr id="14" name="Freeform 14"/>
            <p:cNvSpPr/>
            <p:nvPr/>
          </p:nvSpPr>
          <p:spPr>
            <a:xfrm>
              <a:off x="0" y="0"/>
              <a:ext cx="10078720" cy="9477502"/>
            </a:xfrm>
            <a:custGeom>
              <a:avLst/>
              <a:gdLst/>
              <a:ahLst/>
              <a:cxnLst/>
              <a:rect l="l" t="t" r="r" b="b"/>
              <a:pathLst>
                <a:path w="10078720" h="9477502">
                  <a:moveTo>
                    <a:pt x="0" y="0"/>
                  </a:moveTo>
                  <a:lnTo>
                    <a:pt x="10078720" y="0"/>
                  </a:lnTo>
                  <a:lnTo>
                    <a:pt x="10078720" y="9477502"/>
                  </a:lnTo>
                  <a:lnTo>
                    <a:pt x="0" y="9477502"/>
                  </a:lnTo>
                  <a:lnTo>
                    <a:pt x="0" y="0"/>
                  </a:lnTo>
                  <a:close/>
                </a:path>
              </a:pathLst>
            </a:custGeom>
            <a:blipFill>
              <a:blip r:embed="rId7"/>
              <a:stretch>
                <a:fillRect t="-1116" b="-1115"/>
              </a:stretch>
            </a:blipFill>
          </p:spPr>
        </p:sp>
      </p:grpSp>
      <p:sp>
        <p:nvSpPr>
          <p:cNvPr id="15" name="TextBox 15"/>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Formation, maturity and dissipation</a:t>
            </a:r>
          </a:p>
        </p:txBody>
      </p:sp>
      <p:grpSp>
        <p:nvGrpSpPr>
          <p:cNvPr id="16" name="Group 16"/>
          <p:cNvGrpSpPr/>
          <p:nvPr/>
        </p:nvGrpSpPr>
        <p:grpSpPr>
          <a:xfrm>
            <a:off x="1157288" y="442912"/>
            <a:ext cx="188119" cy="916781"/>
            <a:chOff x="0" y="0"/>
            <a:chExt cx="250825" cy="1222375"/>
          </a:xfrm>
        </p:grpSpPr>
        <p:sp>
          <p:nvSpPr>
            <p:cNvPr id="17" name="Freeform 17"/>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8"/>
              <a:stretch>
                <a:fillRect r="-3377"/>
              </a:stretch>
            </a:blipFill>
          </p:spPr>
        </p:sp>
      </p:grpSp>
      <p:grpSp>
        <p:nvGrpSpPr>
          <p:cNvPr id="18" name="Group 18"/>
          <p:cNvGrpSpPr/>
          <p:nvPr/>
        </p:nvGrpSpPr>
        <p:grpSpPr>
          <a:xfrm>
            <a:off x="11576333" y="9562833"/>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10</a:t>
              </a:r>
            </a:p>
          </p:txBody>
        </p:sp>
      </p:grpSp>
    </p:spTree>
    <p:extLst>
      <p:ext uri="{BB962C8B-B14F-4D97-AF65-F5344CB8AC3E}">
        <p14:creationId xmlns:p14="http://schemas.microsoft.com/office/powerpoint/2010/main" val="879208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4237130" y="6726345"/>
            <a:ext cx="3534975" cy="2247271"/>
            <a:chOff x="0" y="0"/>
            <a:chExt cx="4713300" cy="2996362"/>
          </a:xfrm>
        </p:grpSpPr>
        <p:sp>
          <p:nvSpPr>
            <p:cNvPr id="13" name="Freeform 13"/>
            <p:cNvSpPr/>
            <p:nvPr/>
          </p:nvSpPr>
          <p:spPr>
            <a:xfrm>
              <a:off x="0" y="0"/>
              <a:ext cx="4713351" cy="2996311"/>
            </a:xfrm>
            <a:custGeom>
              <a:avLst/>
              <a:gdLst/>
              <a:ahLst/>
              <a:cxnLst/>
              <a:rect l="l" t="t" r="r" b="b"/>
              <a:pathLst>
                <a:path w="4713351" h="2996311">
                  <a:moveTo>
                    <a:pt x="0" y="0"/>
                  </a:moveTo>
                  <a:lnTo>
                    <a:pt x="4713351" y="0"/>
                  </a:lnTo>
                  <a:lnTo>
                    <a:pt x="4713351" y="2996311"/>
                  </a:lnTo>
                  <a:lnTo>
                    <a:pt x="0" y="2996311"/>
                  </a:lnTo>
                  <a:lnTo>
                    <a:pt x="0" y="0"/>
                  </a:lnTo>
                  <a:close/>
                </a:path>
              </a:pathLst>
            </a:custGeom>
            <a:blipFill>
              <a:blip r:embed="rId7"/>
              <a:stretch>
                <a:fillRect t="-7472" r="1" b="-7473"/>
              </a:stretch>
            </a:blipFill>
          </p:spPr>
        </p:sp>
      </p:grpSp>
      <p:grpSp>
        <p:nvGrpSpPr>
          <p:cNvPr id="14" name="Group 14"/>
          <p:cNvGrpSpPr/>
          <p:nvPr/>
        </p:nvGrpSpPr>
        <p:grpSpPr>
          <a:xfrm>
            <a:off x="8069551" y="6484201"/>
            <a:ext cx="3296707" cy="2247271"/>
            <a:chOff x="0" y="0"/>
            <a:chExt cx="4395610" cy="2996362"/>
          </a:xfrm>
        </p:grpSpPr>
        <p:sp>
          <p:nvSpPr>
            <p:cNvPr id="15" name="Freeform 15"/>
            <p:cNvSpPr/>
            <p:nvPr/>
          </p:nvSpPr>
          <p:spPr>
            <a:xfrm>
              <a:off x="0" y="0"/>
              <a:ext cx="4395597" cy="2996311"/>
            </a:xfrm>
            <a:custGeom>
              <a:avLst/>
              <a:gdLst/>
              <a:ahLst/>
              <a:cxnLst/>
              <a:rect l="l" t="t" r="r" b="b"/>
              <a:pathLst>
                <a:path w="4395597" h="2996311">
                  <a:moveTo>
                    <a:pt x="0" y="0"/>
                  </a:moveTo>
                  <a:lnTo>
                    <a:pt x="4395597" y="0"/>
                  </a:lnTo>
                  <a:lnTo>
                    <a:pt x="4395597" y="2996311"/>
                  </a:lnTo>
                  <a:lnTo>
                    <a:pt x="0" y="2996311"/>
                  </a:lnTo>
                  <a:lnTo>
                    <a:pt x="0" y="0"/>
                  </a:lnTo>
                  <a:close/>
                </a:path>
              </a:pathLst>
            </a:custGeom>
            <a:blipFill>
              <a:blip r:embed="rId8"/>
              <a:stretch>
                <a:fillRect t="-1382" b="-1384"/>
              </a:stretch>
            </a:blipFill>
          </p:spPr>
        </p:sp>
      </p:grpSp>
      <p:grpSp>
        <p:nvGrpSpPr>
          <p:cNvPr id="16" name="Group 16"/>
          <p:cNvGrpSpPr/>
          <p:nvPr/>
        </p:nvGrpSpPr>
        <p:grpSpPr>
          <a:xfrm>
            <a:off x="11663705" y="6001941"/>
            <a:ext cx="3296707" cy="2247271"/>
            <a:chOff x="0" y="0"/>
            <a:chExt cx="4395610" cy="2996362"/>
          </a:xfrm>
        </p:grpSpPr>
        <p:sp>
          <p:nvSpPr>
            <p:cNvPr id="17" name="Freeform 17"/>
            <p:cNvSpPr/>
            <p:nvPr/>
          </p:nvSpPr>
          <p:spPr>
            <a:xfrm>
              <a:off x="0" y="0"/>
              <a:ext cx="4395597" cy="2996311"/>
            </a:xfrm>
            <a:custGeom>
              <a:avLst/>
              <a:gdLst/>
              <a:ahLst/>
              <a:cxnLst/>
              <a:rect l="l" t="t" r="r" b="b"/>
              <a:pathLst>
                <a:path w="4395597" h="2996311">
                  <a:moveTo>
                    <a:pt x="0" y="0"/>
                  </a:moveTo>
                  <a:lnTo>
                    <a:pt x="4395597" y="0"/>
                  </a:lnTo>
                  <a:lnTo>
                    <a:pt x="4395597" y="2996311"/>
                  </a:lnTo>
                  <a:lnTo>
                    <a:pt x="0" y="2996311"/>
                  </a:lnTo>
                  <a:lnTo>
                    <a:pt x="0" y="0"/>
                  </a:lnTo>
                  <a:close/>
                </a:path>
              </a:pathLst>
            </a:custGeom>
            <a:blipFill>
              <a:blip r:embed="rId9"/>
              <a:stretch>
                <a:fillRect l="-5836" r="-5836" b="-1"/>
              </a:stretch>
            </a:blipFill>
          </p:spPr>
        </p:sp>
      </p:grpSp>
      <p:grpSp>
        <p:nvGrpSpPr>
          <p:cNvPr id="18" name="Group 18"/>
          <p:cNvGrpSpPr/>
          <p:nvPr/>
        </p:nvGrpSpPr>
        <p:grpSpPr>
          <a:xfrm>
            <a:off x="4863970" y="6207195"/>
            <a:ext cx="1691821" cy="461667"/>
            <a:chOff x="0" y="0"/>
            <a:chExt cx="2255761" cy="615556"/>
          </a:xfrm>
        </p:grpSpPr>
        <p:sp>
          <p:nvSpPr>
            <p:cNvPr id="19" name="Freeform 19"/>
            <p:cNvSpPr/>
            <p:nvPr/>
          </p:nvSpPr>
          <p:spPr>
            <a:xfrm>
              <a:off x="0" y="0"/>
              <a:ext cx="2255774" cy="615569"/>
            </a:xfrm>
            <a:custGeom>
              <a:avLst/>
              <a:gdLst/>
              <a:ahLst/>
              <a:cxnLst/>
              <a:rect l="l" t="t" r="r" b="b"/>
              <a:pathLst>
                <a:path w="2255774" h="615569">
                  <a:moveTo>
                    <a:pt x="0" y="0"/>
                  </a:moveTo>
                  <a:lnTo>
                    <a:pt x="2255774" y="0"/>
                  </a:lnTo>
                  <a:lnTo>
                    <a:pt x="2255774" y="615569"/>
                  </a:lnTo>
                  <a:lnTo>
                    <a:pt x="0" y="615569"/>
                  </a:lnTo>
                  <a:close/>
                </a:path>
              </a:pathLst>
            </a:custGeom>
            <a:solidFill>
              <a:srgbClr val="BFBFBF"/>
            </a:solidFill>
          </p:spPr>
        </p:sp>
        <p:sp>
          <p:nvSpPr>
            <p:cNvPr id="20" name="TextBox 20"/>
            <p:cNvSpPr txBox="1"/>
            <p:nvPr/>
          </p:nvSpPr>
          <p:spPr>
            <a:xfrm>
              <a:off x="0" y="-47625"/>
              <a:ext cx="2255761" cy="663181"/>
            </a:xfrm>
            <a:prstGeom prst="rect">
              <a:avLst/>
            </a:prstGeom>
          </p:spPr>
          <p:txBody>
            <a:bodyPr lIns="50800" tIns="50800" rIns="50800" bIns="50800" rtlCol="0" anchor="t"/>
            <a:lstStyle/>
            <a:p>
              <a:pPr algn="l">
                <a:lnSpc>
                  <a:spcPts val="2520"/>
                </a:lnSpc>
              </a:pPr>
              <a:r>
                <a:rPr lang="en-US" sz="2100">
                  <a:solidFill>
                    <a:srgbClr val="C00000"/>
                  </a:solidFill>
                  <a:latin typeface="Calibri (MS)"/>
                  <a:ea typeface="Calibri (MS)"/>
                  <a:cs typeface="Calibri (MS)"/>
                  <a:sym typeface="Calibri (MS)"/>
                </a:rPr>
                <a:t>Disturbance </a:t>
              </a:r>
            </a:p>
          </p:txBody>
        </p:sp>
      </p:grpSp>
      <p:grpSp>
        <p:nvGrpSpPr>
          <p:cNvPr id="21" name="Group 21"/>
          <p:cNvGrpSpPr/>
          <p:nvPr/>
        </p:nvGrpSpPr>
        <p:grpSpPr>
          <a:xfrm>
            <a:off x="8433902" y="5939038"/>
            <a:ext cx="2558786" cy="461667"/>
            <a:chOff x="0" y="0"/>
            <a:chExt cx="3411715" cy="615556"/>
          </a:xfrm>
        </p:grpSpPr>
        <p:sp>
          <p:nvSpPr>
            <p:cNvPr id="22" name="Freeform 22"/>
            <p:cNvSpPr/>
            <p:nvPr/>
          </p:nvSpPr>
          <p:spPr>
            <a:xfrm>
              <a:off x="0" y="0"/>
              <a:ext cx="3411728" cy="615569"/>
            </a:xfrm>
            <a:custGeom>
              <a:avLst/>
              <a:gdLst/>
              <a:ahLst/>
              <a:cxnLst/>
              <a:rect l="l" t="t" r="r" b="b"/>
              <a:pathLst>
                <a:path w="3411728" h="615569">
                  <a:moveTo>
                    <a:pt x="0" y="0"/>
                  </a:moveTo>
                  <a:lnTo>
                    <a:pt x="3411728" y="0"/>
                  </a:lnTo>
                  <a:lnTo>
                    <a:pt x="3411728" y="615569"/>
                  </a:lnTo>
                  <a:lnTo>
                    <a:pt x="0" y="615569"/>
                  </a:lnTo>
                  <a:close/>
                </a:path>
              </a:pathLst>
            </a:custGeom>
            <a:solidFill>
              <a:srgbClr val="BFBFBF"/>
            </a:solidFill>
          </p:spPr>
        </p:sp>
        <p:sp>
          <p:nvSpPr>
            <p:cNvPr id="23" name="TextBox 23"/>
            <p:cNvSpPr txBox="1"/>
            <p:nvPr/>
          </p:nvSpPr>
          <p:spPr>
            <a:xfrm>
              <a:off x="0" y="-47625"/>
              <a:ext cx="3411715" cy="663181"/>
            </a:xfrm>
            <a:prstGeom prst="rect">
              <a:avLst/>
            </a:prstGeom>
          </p:spPr>
          <p:txBody>
            <a:bodyPr lIns="50800" tIns="50800" rIns="50800" bIns="50800" rtlCol="0" anchor="t"/>
            <a:lstStyle/>
            <a:p>
              <a:pPr algn="l">
                <a:lnSpc>
                  <a:spcPts val="2520"/>
                </a:lnSpc>
              </a:pPr>
              <a:r>
                <a:rPr lang="en-US" sz="2100">
                  <a:solidFill>
                    <a:srgbClr val="C00000"/>
                  </a:solidFill>
                  <a:latin typeface="Calibri (MS)"/>
                  <a:ea typeface="Calibri (MS)"/>
                  <a:cs typeface="Calibri (MS)"/>
                  <a:sym typeface="Calibri (MS)"/>
                </a:rPr>
                <a:t>Area of low pressure </a:t>
              </a:r>
            </a:p>
          </p:txBody>
        </p:sp>
      </p:grpSp>
      <p:grpSp>
        <p:nvGrpSpPr>
          <p:cNvPr id="24" name="Group 24"/>
          <p:cNvGrpSpPr/>
          <p:nvPr/>
        </p:nvGrpSpPr>
        <p:grpSpPr>
          <a:xfrm>
            <a:off x="11640607" y="3055553"/>
            <a:ext cx="3296707" cy="2247271"/>
            <a:chOff x="0" y="0"/>
            <a:chExt cx="4395610" cy="2996362"/>
          </a:xfrm>
        </p:grpSpPr>
        <p:sp>
          <p:nvSpPr>
            <p:cNvPr id="25" name="Freeform 25"/>
            <p:cNvSpPr/>
            <p:nvPr/>
          </p:nvSpPr>
          <p:spPr>
            <a:xfrm>
              <a:off x="0" y="0"/>
              <a:ext cx="4395597" cy="2996311"/>
            </a:xfrm>
            <a:custGeom>
              <a:avLst/>
              <a:gdLst/>
              <a:ahLst/>
              <a:cxnLst/>
              <a:rect l="l" t="t" r="r" b="b"/>
              <a:pathLst>
                <a:path w="4395597" h="2996311">
                  <a:moveTo>
                    <a:pt x="0" y="0"/>
                  </a:moveTo>
                  <a:lnTo>
                    <a:pt x="4395597" y="0"/>
                  </a:lnTo>
                  <a:lnTo>
                    <a:pt x="4395597" y="2996311"/>
                  </a:lnTo>
                  <a:lnTo>
                    <a:pt x="0" y="2996311"/>
                  </a:lnTo>
                  <a:lnTo>
                    <a:pt x="0" y="0"/>
                  </a:lnTo>
                  <a:close/>
                </a:path>
              </a:pathLst>
            </a:custGeom>
            <a:blipFill>
              <a:blip r:embed="rId10"/>
              <a:stretch>
                <a:fillRect t="-4095" b="-4096"/>
              </a:stretch>
            </a:blipFill>
          </p:spPr>
        </p:sp>
      </p:grpSp>
      <p:grpSp>
        <p:nvGrpSpPr>
          <p:cNvPr id="26" name="Group 26"/>
          <p:cNvGrpSpPr/>
          <p:nvPr/>
        </p:nvGrpSpPr>
        <p:grpSpPr>
          <a:xfrm>
            <a:off x="8064932" y="2753639"/>
            <a:ext cx="3296707" cy="2247271"/>
            <a:chOff x="0" y="0"/>
            <a:chExt cx="4395610" cy="2996362"/>
          </a:xfrm>
        </p:grpSpPr>
        <p:sp>
          <p:nvSpPr>
            <p:cNvPr id="27" name="Freeform 27"/>
            <p:cNvSpPr/>
            <p:nvPr/>
          </p:nvSpPr>
          <p:spPr>
            <a:xfrm>
              <a:off x="0" y="0"/>
              <a:ext cx="4395597" cy="2996311"/>
            </a:xfrm>
            <a:custGeom>
              <a:avLst/>
              <a:gdLst/>
              <a:ahLst/>
              <a:cxnLst/>
              <a:rect l="l" t="t" r="r" b="b"/>
              <a:pathLst>
                <a:path w="4395597" h="2996311">
                  <a:moveTo>
                    <a:pt x="0" y="0"/>
                  </a:moveTo>
                  <a:lnTo>
                    <a:pt x="4395597" y="0"/>
                  </a:lnTo>
                  <a:lnTo>
                    <a:pt x="4395597" y="2996311"/>
                  </a:lnTo>
                  <a:lnTo>
                    <a:pt x="0" y="2996311"/>
                  </a:lnTo>
                  <a:lnTo>
                    <a:pt x="0" y="0"/>
                  </a:lnTo>
                  <a:close/>
                </a:path>
              </a:pathLst>
            </a:custGeom>
            <a:blipFill>
              <a:blip r:embed="rId11"/>
              <a:stretch>
                <a:fillRect t="-7609" b="-7611"/>
              </a:stretch>
            </a:blipFill>
          </p:spPr>
        </p:sp>
      </p:grpSp>
      <p:grpSp>
        <p:nvGrpSpPr>
          <p:cNvPr id="28" name="Group 28"/>
          <p:cNvGrpSpPr/>
          <p:nvPr/>
        </p:nvGrpSpPr>
        <p:grpSpPr>
          <a:xfrm>
            <a:off x="8374551" y="2235517"/>
            <a:ext cx="2127466" cy="461667"/>
            <a:chOff x="0" y="0"/>
            <a:chExt cx="2836621" cy="615556"/>
          </a:xfrm>
        </p:grpSpPr>
        <p:sp>
          <p:nvSpPr>
            <p:cNvPr id="29" name="Freeform 29"/>
            <p:cNvSpPr/>
            <p:nvPr/>
          </p:nvSpPr>
          <p:spPr>
            <a:xfrm>
              <a:off x="0" y="0"/>
              <a:ext cx="2836672" cy="615569"/>
            </a:xfrm>
            <a:custGeom>
              <a:avLst/>
              <a:gdLst/>
              <a:ahLst/>
              <a:cxnLst/>
              <a:rect l="l" t="t" r="r" b="b"/>
              <a:pathLst>
                <a:path w="2836672" h="615569">
                  <a:moveTo>
                    <a:pt x="0" y="0"/>
                  </a:moveTo>
                  <a:lnTo>
                    <a:pt x="2836672" y="0"/>
                  </a:lnTo>
                  <a:lnTo>
                    <a:pt x="2836672" y="615569"/>
                  </a:lnTo>
                  <a:lnTo>
                    <a:pt x="0" y="615569"/>
                  </a:lnTo>
                  <a:close/>
                </a:path>
              </a:pathLst>
            </a:custGeom>
            <a:solidFill>
              <a:srgbClr val="BFBFBF"/>
            </a:solidFill>
          </p:spPr>
        </p:sp>
        <p:sp>
          <p:nvSpPr>
            <p:cNvPr id="30" name="TextBox 30"/>
            <p:cNvSpPr txBox="1"/>
            <p:nvPr/>
          </p:nvSpPr>
          <p:spPr>
            <a:xfrm>
              <a:off x="0" y="-47625"/>
              <a:ext cx="2836621" cy="663181"/>
            </a:xfrm>
            <a:prstGeom prst="rect">
              <a:avLst/>
            </a:prstGeom>
          </p:spPr>
          <p:txBody>
            <a:bodyPr lIns="50800" tIns="50800" rIns="50800" bIns="50800" rtlCol="0" anchor="t"/>
            <a:lstStyle/>
            <a:p>
              <a:pPr algn="ctr">
                <a:lnSpc>
                  <a:spcPts val="2520"/>
                </a:lnSpc>
              </a:pPr>
              <a:r>
                <a:rPr lang="en-US" sz="2100">
                  <a:solidFill>
                    <a:srgbClr val="C00000"/>
                  </a:solidFill>
                  <a:latin typeface="Calibri (MS)"/>
                  <a:ea typeface="Calibri (MS)"/>
                  <a:cs typeface="Calibri (MS)"/>
                  <a:sym typeface="Calibri (MS)"/>
                </a:rPr>
                <a:t>Tropical cyclone</a:t>
              </a:r>
            </a:p>
          </p:txBody>
        </p:sp>
      </p:grpSp>
      <p:grpSp>
        <p:nvGrpSpPr>
          <p:cNvPr id="31" name="Group 31"/>
          <p:cNvGrpSpPr/>
          <p:nvPr/>
        </p:nvGrpSpPr>
        <p:grpSpPr>
          <a:xfrm>
            <a:off x="4251008" y="2420750"/>
            <a:ext cx="3534975" cy="2700652"/>
            <a:chOff x="0" y="0"/>
            <a:chExt cx="4713300" cy="3600869"/>
          </a:xfrm>
        </p:grpSpPr>
        <p:sp>
          <p:nvSpPr>
            <p:cNvPr id="32" name="Freeform 32"/>
            <p:cNvSpPr/>
            <p:nvPr/>
          </p:nvSpPr>
          <p:spPr>
            <a:xfrm>
              <a:off x="0" y="0"/>
              <a:ext cx="4713351" cy="3600831"/>
            </a:xfrm>
            <a:custGeom>
              <a:avLst/>
              <a:gdLst/>
              <a:ahLst/>
              <a:cxnLst/>
              <a:rect l="l" t="t" r="r" b="b"/>
              <a:pathLst>
                <a:path w="4713351" h="3600831">
                  <a:moveTo>
                    <a:pt x="0" y="0"/>
                  </a:moveTo>
                  <a:lnTo>
                    <a:pt x="4713351" y="0"/>
                  </a:lnTo>
                  <a:lnTo>
                    <a:pt x="4713351" y="3600831"/>
                  </a:lnTo>
                  <a:lnTo>
                    <a:pt x="0" y="3600831"/>
                  </a:lnTo>
                  <a:lnTo>
                    <a:pt x="0" y="0"/>
                  </a:lnTo>
                  <a:close/>
                </a:path>
              </a:pathLst>
            </a:custGeom>
            <a:blipFill>
              <a:blip r:embed="rId12"/>
              <a:stretch>
                <a:fillRect l="-7931" r="-7931" b="-1"/>
              </a:stretch>
            </a:blipFill>
          </p:spPr>
        </p:sp>
      </p:grpSp>
      <p:grpSp>
        <p:nvGrpSpPr>
          <p:cNvPr id="33" name="Group 33"/>
          <p:cNvGrpSpPr/>
          <p:nvPr/>
        </p:nvGrpSpPr>
        <p:grpSpPr>
          <a:xfrm>
            <a:off x="4991633" y="1891474"/>
            <a:ext cx="1819875" cy="461667"/>
            <a:chOff x="0" y="0"/>
            <a:chExt cx="2426500" cy="615556"/>
          </a:xfrm>
        </p:grpSpPr>
        <p:sp>
          <p:nvSpPr>
            <p:cNvPr id="34" name="Freeform 34"/>
            <p:cNvSpPr/>
            <p:nvPr/>
          </p:nvSpPr>
          <p:spPr>
            <a:xfrm>
              <a:off x="0" y="0"/>
              <a:ext cx="2426462" cy="615569"/>
            </a:xfrm>
            <a:custGeom>
              <a:avLst/>
              <a:gdLst/>
              <a:ahLst/>
              <a:cxnLst/>
              <a:rect l="l" t="t" r="r" b="b"/>
              <a:pathLst>
                <a:path w="2426462" h="615569">
                  <a:moveTo>
                    <a:pt x="0" y="0"/>
                  </a:moveTo>
                  <a:lnTo>
                    <a:pt x="2426462" y="0"/>
                  </a:lnTo>
                  <a:lnTo>
                    <a:pt x="2426462" y="615569"/>
                  </a:lnTo>
                  <a:lnTo>
                    <a:pt x="0" y="615569"/>
                  </a:lnTo>
                  <a:close/>
                </a:path>
              </a:pathLst>
            </a:custGeom>
            <a:solidFill>
              <a:srgbClr val="BFBFBF"/>
            </a:solidFill>
          </p:spPr>
        </p:sp>
        <p:sp>
          <p:nvSpPr>
            <p:cNvPr id="35" name="TextBox 35"/>
            <p:cNvSpPr txBox="1"/>
            <p:nvPr/>
          </p:nvSpPr>
          <p:spPr>
            <a:xfrm>
              <a:off x="0" y="-47625"/>
              <a:ext cx="2426500" cy="663181"/>
            </a:xfrm>
            <a:prstGeom prst="rect">
              <a:avLst/>
            </a:prstGeom>
          </p:spPr>
          <p:txBody>
            <a:bodyPr lIns="50800" tIns="50800" rIns="50800" bIns="50800" rtlCol="0" anchor="t"/>
            <a:lstStyle/>
            <a:p>
              <a:pPr algn="ctr">
                <a:lnSpc>
                  <a:spcPts val="2520"/>
                </a:lnSpc>
              </a:pPr>
              <a:r>
                <a:rPr lang="en-US" sz="2100">
                  <a:solidFill>
                    <a:srgbClr val="C00000"/>
                  </a:solidFill>
                  <a:latin typeface="Calibri (MS)"/>
                  <a:ea typeface="Calibri (MS)"/>
                  <a:cs typeface="Calibri (MS)"/>
                  <a:sym typeface="Calibri (MS)"/>
                </a:rPr>
                <a:t>Dissipation </a:t>
              </a:r>
            </a:p>
          </p:txBody>
        </p:sp>
      </p:grpSp>
      <p:grpSp>
        <p:nvGrpSpPr>
          <p:cNvPr id="36" name="Group 36"/>
          <p:cNvGrpSpPr/>
          <p:nvPr/>
        </p:nvGrpSpPr>
        <p:grpSpPr>
          <a:xfrm>
            <a:off x="309963" y="4054535"/>
            <a:ext cx="3629711" cy="3307337"/>
            <a:chOff x="0" y="0"/>
            <a:chExt cx="4839614" cy="4409783"/>
          </a:xfrm>
        </p:grpSpPr>
        <p:sp>
          <p:nvSpPr>
            <p:cNvPr id="37" name="Freeform 37"/>
            <p:cNvSpPr/>
            <p:nvPr/>
          </p:nvSpPr>
          <p:spPr>
            <a:xfrm>
              <a:off x="0" y="0"/>
              <a:ext cx="4839589" cy="4409821"/>
            </a:xfrm>
            <a:custGeom>
              <a:avLst/>
              <a:gdLst/>
              <a:ahLst/>
              <a:cxnLst/>
              <a:rect l="l" t="t" r="r" b="b"/>
              <a:pathLst>
                <a:path w="4839589" h="4409821">
                  <a:moveTo>
                    <a:pt x="0" y="0"/>
                  </a:moveTo>
                  <a:lnTo>
                    <a:pt x="4839589" y="0"/>
                  </a:lnTo>
                  <a:lnTo>
                    <a:pt x="4839589" y="4409821"/>
                  </a:lnTo>
                  <a:lnTo>
                    <a:pt x="0" y="4409821"/>
                  </a:lnTo>
                  <a:lnTo>
                    <a:pt x="0" y="0"/>
                  </a:lnTo>
                  <a:close/>
                </a:path>
              </a:pathLst>
            </a:custGeom>
            <a:blipFill>
              <a:blip r:embed="rId13"/>
              <a:stretch>
                <a:fillRect l="-6289" r="-6289"/>
              </a:stretch>
            </a:blipFill>
          </p:spPr>
        </p:sp>
      </p:grpSp>
      <p:grpSp>
        <p:nvGrpSpPr>
          <p:cNvPr id="38" name="Group 38"/>
          <p:cNvGrpSpPr/>
          <p:nvPr/>
        </p:nvGrpSpPr>
        <p:grpSpPr>
          <a:xfrm>
            <a:off x="12466758" y="2542346"/>
            <a:ext cx="2052933" cy="461667"/>
            <a:chOff x="0" y="0"/>
            <a:chExt cx="2737244" cy="615556"/>
          </a:xfrm>
        </p:grpSpPr>
        <p:sp>
          <p:nvSpPr>
            <p:cNvPr id="39" name="Freeform 39"/>
            <p:cNvSpPr/>
            <p:nvPr/>
          </p:nvSpPr>
          <p:spPr>
            <a:xfrm>
              <a:off x="0" y="0"/>
              <a:ext cx="2737231" cy="615569"/>
            </a:xfrm>
            <a:custGeom>
              <a:avLst/>
              <a:gdLst/>
              <a:ahLst/>
              <a:cxnLst/>
              <a:rect l="l" t="t" r="r" b="b"/>
              <a:pathLst>
                <a:path w="2737231" h="615569">
                  <a:moveTo>
                    <a:pt x="0" y="0"/>
                  </a:moveTo>
                  <a:lnTo>
                    <a:pt x="2737231" y="0"/>
                  </a:lnTo>
                  <a:lnTo>
                    <a:pt x="2737231" y="615569"/>
                  </a:lnTo>
                  <a:lnTo>
                    <a:pt x="0" y="615569"/>
                  </a:lnTo>
                  <a:close/>
                </a:path>
              </a:pathLst>
            </a:custGeom>
            <a:solidFill>
              <a:srgbClr val="BFBFBF"/>
            </a:solidFill>
          </p:spPr>
        </p:sp>
        <p:sp>
          <p:nvSpPr>
            <p:cNvPr id="40" name="TextBox 40"/>
            <p:cNvSpPr txBox="1"/>
            <p:nvPr/>
          </p:nvSpPr>
          <p:spPr>
            <a:xfrm>
              <a:off x="0" y="-47625"/>
              <a:ext cx="2737244" cy="663181"/>
            </a:xfrm>
            <a:prstGeom prst="rect">
              <a:avLst/>
            </a:prstGeom>
          </p:spPr>
          <p:txBody>
            <a:bodyPr lIns="50800" tIns="50800" rIns="50800" bIns="50800" rtlCol="0" anchor="t"/>
            <a:lstStyle/>
            <a:p>
              <a:pPr algn="l">
                <a:lnSpc>
                  <a:spcPts val="2520"/>
                </a:lnSpc>
              </a:pPr>
              <a:r>
                <a:rPr lang="en-US" sz="2100">
                  <a:solidFill>
                    <a:srgbClr val="C00000"/>
                  </a:solidFill>
                  <a:latin typeface="Calibri (MS)"/>
                  <a:ea typeface="Calibri (MS)"/>
                  <a:cs typeface="Calibri (MS)"/>
                  <a:sym typeface="Calibri (MS)"/>
                </a:rPr>
                <a:t>Tropical storm</a:t>
              </a:r>
            </a:p>
          </p:txBody>
        </p:sp>
      </p:grpSp>
      <p:grpSp>
        <p:nvGrpSpPr>
          <p:cNvPr id="41" name="Group 41"/>
          <p:cNvGrpSpPr/>
          <p:nvPr/>
        </p:nvGrpSpPr>
        <p:grpSpPr>
          <a:xfrm>
            <a:off x="12275487" y="5477370"/>
            <a:ext cx="2171386" cy="461667"/>
            <a:chOff x="0" y="0"/>
            <a:chExt cx="2895181" cy="615556"/>
          </a:xfrm>
        </p:grpSpPr>
        <p:sp>
          <p:nvSpPr>
            <p:cNvPr id="42" name="Freeform 42"/>
            <p:cNvSpPr/>
            <p:nvPr/>
          </p:nvSpPr>
          <p:spPr>
            <a:xfrm>
              <a:off x="0" y="0"/>
              <a:ext cx="2895219" cy="615569"/>
            </a:xfrm>
            <a:custGeom>
              <a:avLst/>
              <a:gdLst/>
              <a:ahLst/>
              <a:cxnLst/>
              <a:rect l="l" t="t" r="r" b="b"/>
              <a:pathLst>
                <a:path w="2895219" h="615569">
                  <a:moveTo>
                    <a:pt x="0" y="0"/>
                  </a:moveTo>
                  <a:lnTo>
                    <a:pt x="2895219" y="0"/>
                  </a:lnTo>
                  <a:lnTo>
                    <a:pt x="2895219" y="615569"/>
                  </a:lnTo>
                  <a:lnTo>
                    <a:pt x="0" y="615569"/>
                  </a:lnTo>
                  <a:close/>
                </a:path>
              </a:pathLst>
            </a:custGeom>
            <a:solidFill>
              <a:srgbClr val="BFBFBF"/>
            </a:solidFill>
          </p:spPr>
        </p:sp>
        <p:sp>
          <p:nvSpPr>
            <p:cNvPr id="43" name="TextBox 43"/>
            <p:cNvSpPr txBox="1"/>
            <p:nvPr/>
          </p:nvSpPr>
          <p:spPr>
            <a:xfrm>
              <a:off x="0" y="-47625"/>
              <a:ext cx="2895181" cy="663181"/>
            </a:xfrm>
            <a:prstGeom prst="rect">
              <a:avLst/>
            </a:prstGeom>
          </p:spPr>
          <p:txBody>
            <a:bodyPr lIns="50800" tIns="50800" rIns="50800" bIns="50800" rtlCol="0" anchor="t"/>
            <a:lstStyle/>
            <a:p>
              <a:pPr algn="l">
                <a:lnSpc>
                  <a:spcPts val="2520"/>
                </a:lnSpc>
              </a:pPr>
              <a:r>
                <a:rPr lang="en-US" sz="2100">
                  <a:solidFill>
                    <a:srgbClr val="C00000"/>
                  </a:solidFill>
                  <a:latin typeface="Calibri (MS)"/>
                  <a:ea typeface="Calibri (MS)"/>
                  <a:cs typeface="Calibri (MS)"/>
                  <a:sym typeface="Calibri (MS)"/>
                </a:rPr>
                <a:t>Deep depression </a:t>
              </a:r>
            </a:p>
          </p:txBody>
        </p:sp>
      </p:grpSp>
      <p:grpSp>
        <p:nvGrpSpPr>
          <p:cNvPr id="44" name="Group 44"/>
          <p:cNvGrpSpPr/>
          <p:nvPr/>
        </p:nvGrpSpPr>
        <p:grpSpPr>
          <a:xfrm>
            <a:off x="5983176" y="7828550"/>
            <a:ext cx="652462" cy="637222"/>
            <a:chOff x="0" y="0"/>
            <a:chExt cx="869950" cy="849630"/>
          </a:xfrm>
        </p:grpSpPr>
        <p:sp>
          <p:nvSpPr>
            <p:cNvPr id="45" name="Freeform 45"/>
            <p:cNvSpPr/>
            <p:nvPr/>
          </p:nvSpPr>
          <p:spPr>
            <a:xfrm>
              <a:off x="0" y="0"/>
              <a:ext cx="869950" cy="849630"/>
            </a:xfrm>
            <a:custGeom>
              <a:avLst/>
              <a:gdLst/>
              <a:ahLst/>
              <a:cxnLst/>
              <a:rect l="l" t="t" r="r" b="b"/>
              <a:pathLst>
                <a:path w="869950" h="849630">
                  <a:moveTo>
                    <a:pt x="0" y="424815"/>
                  </a:moveTo>
                  <a:cubicBezTo>
                    <a:pt x="0" y="189484"/>
                    <a:pt x="195453" y="0"/>
                    <a:pt x="434975" y="0"/>
                  </a:cubicBezTo>
                  <a:lnTo>
                    <a:pt x="434975" y="28575"/>
                  </a:lnTo>
                  <a:lnTo>
                    <a:pt x="434975" y="0"/>
                  </a:lnTo>
                  <a:cubicBezTo>
                    <a:pt x="674497" y="0"/>
                    <a:pt x="869950" y="189484"/>
                    <a:pt x="869950" y="424815"/>
                  </a:cubicBezTo>
                  <a:cubicBezTo>
                    <a:pt x="869950" y="660146"/>
                    <a:pt x="674497" y="849630"/>
                    <a:pt x="434975" y="849630"/>
                  </a:cubicBezTo>
                  <a:lnTo>
                    <a:pt x="434975" y="821055"/>
                  </a:lnTo>
                  <a:lnTo>
                    <a:pt x="434975" y="849630"/>
                  </a:lnTo>
                  <a:cubicBezTo>
                    <a:pt x="195453" y="849630"/>
                    <a:pt x="0" y="660146"/>
                    <a:pt x="0" y="424815"/>
                  </a:cubicBezTo>
                  <a:lnTo>
                    <a:pt x="28575" y="424815"/>
                  </a:lnTo>
                  <a:lnTo>
                    <a:pt x="46990" y="446659"/>
                  </a:lnTo>
                  <a:cubicBezTo>
                    <a:pt x="38481" y="453771"/>
                    <a:pt x="26670" y="455422"/>
                    <a:pt x="16510" y="450723"/>
                  </a:cubicBezTo>
                  <a:cubicBezTo>
                    <a:pt x="6350" y="446024"/>
                    <a:pt x="0" y="435991"/>
                    <a:pt x="0" y="424815"/>
                  </a:cubicBezTo>
                  <a:moveTo>
                    <a:pt x="57150" y="424815"/>
                  </a:moveTo>
                  <a:lnTo>
                    <a:pt x="28575" y="424815"/>
                  </a:lnTo>
                  <a:lnTo>
                    <a:pt x="10160" y="402971"/>
                  </a:lnTo>
                  <a:cubicBezTo>
                    <a:pt x="18669" y="395859"/>
                    <a:pt x="30480" y="394208"/>
                    <a:pt x="40640" y="398907"/>
                  </a:cubicBezTo>
                  <a:cubicBezTo>
                    <a:pt x="50800" y="403606"/>
                    <a:pt x="57150" y="413639"/>
                    <a:pt x="57150" y="424815"/>
                  </a:cubicBezTo>
                  <a:cubicBezTo>
                    <a:pt x="57150" y="627253"/>
                    <a:pt x="225679" y="792480"/>
                    <a:pt x="434975" y="792480"/>
                  </a:cubicBezTo>
                  <a:cubicBezTo>
                    <a:pt x="644271" y="792480"/>
                    <a:pt x="812800" y="627253"/>
                    <a:pt x="812800" y="424815"/>
                  </a:cubicBezTo>
                  <a:lnTo>
                    <a:pt x="841375" y="424815"/>
                  </a:lnTo>
                  <a:lnTo>
                    <a:pt x="812800" y="424815"/>
                  </a:lnTo>
                  <a:cubicBezTo>
                    <a:pt x="812800" y="222377"/>
                    <a:pt x="644271" y="57150"/>
                    <a:pt x="434975" y="57150"/>
                  </a:cubicBezTo>
                  <a:lnTo>
                    <a:pt x="434975" y="28575"/>
                  </a:lnTo>
                  <a:lnTo>
                    <a:pt x="434975" y="57150"/>
                  </a:lnTo>
                  <a:cubicBezTo>
                    <a:pt x="225679" y="57150"/>
                    <a:pt x="57150" y="222377"/>
                    <a:pt x="57150" y="424815"/>
                  </a:cubicBezTo>
                  <a:close/>
                </a:path>
              </a:pathLst>
            </a:custGeom>
            <a:solidFill>
              <a:srgbClr val="000000"/>
            </a:solidFill>
          </p:spPr>
        </p:sp>
      </p:grpSp>
      <p:sp>
        <p:nvSpPr>
          <p:cNvPr id="46" name="TextBox 46"/>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Formation, maturity and dissipation</a:t>
            </a:r>
          </a:p>
        </p:txBody>
      </p:sp>
      <p:grpSp>
        <p:nvGrpSpPr>
          <p:cNvPr id="47" name="Group 47"/>
          <p:cNvGrpSpPr/>
          <p:nvPr/>
        </p:nvGrpSpPr>
        <p:grpSpPr>
          <a:xfrm>
            <a:off x="1157288" y="442912"/>
            <a:ext cx="188119" cy="916781"/>
            <a:chOff x="0" y="0"/>
            <a:chExt cx="250825" cy="1222375"/>
          </a:xfrm>
        </p:grpSpPr>
        <p:sp>
          <p:nvSpPr>
            <p:cNvPr id="48" name="Freeform 48"/>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14"/>
              <a:stretch>
                <a:fillRect r="-3377"/>
              </a:stretch>
            </a:blipFill>
          </p:spPr>
        </p:sp>
      </p:grpSp>
      <p:grpSp>
        <p:nvGrpSpPr>
          <p:cNvPr id="49" name="Group 49"/>
          <p:cNvGrpSpPr/>
          <p:nvPr/>
        </p:nvGrpSpPr>
        <p:grpSpPr>
          <a:xfrm>
            <a:off x="11576333" y="9518199"/>
            <a:ext cx="699154" cy="695173"/>
            <a:chOff x="0" y="0"/>
            <a:chExt cx="932205" cy="926897"/>
          </a:xfrm>
        </p:grpSpPr>
        <p:sp>
          <p:nvSpPr>
            <p:cNvPr id="50" name="Freeform 50"/>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51" name="TextBox 51"/>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11</a:t>
              </a:r>
            </a:p>
          </p:txBody>
        </p:sp>
      </p:grpSp>
    </p:spTree>
    <p:extLst>
      <p:ext uri="{BB962C8B-B14F-4D97-AF65-F5344CB8AC3E}">
        <p14:creationId xmlns:p14="http://schemas.microsoft.com/office/powerpoint/2010/main" val="1634849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8401050" y="2536031"/>
            <a:ext cx="8980770" cy="6092285"/>
            <a:chOff x="0" y="0"/>
            <a:chExt cx="11974360" cy="8123047"/>
          </a:xfrm>
        </p:grpSpPr>
        <p:sp>
          <p:nvSpPr>
            <p:cNvPr id="13" name="Freeform 13"/>
            <p:cNvSpPr/>
            <p:nvPr/>
          </p:nvSpPr>
          <p:spPr>
            <a:xfrm>
              <a:off x="0" y="0"/>
              <a:ext cx="11974322" cy="8123047"/>
            </a:xfrm>
            <a:custGeom>
              <a:avLst/>
              <a:gdLst/>
              <a:ahLst/>
              <a:cxnLst/>
              <a:rect l="l" t="t" r="r" b="b"/>
              <a:pathLst>
                <a:path w="11974322" h="8123047">
                  <a:moveTo>
                    <a:pt x="0" y="0"/>
                  </a:moveTo>
                  <a:lnTo>
                    <a:pt x="11974322" y="0"/>
                  </a:lnTo>
                  <a:lnTo>
                    <a:pt x="11974322" y="8123047"/>
                  </a:lnTo>
                  <a:lnTo>
                    <a:pt x="0" y="8123047"/>
                  </a:lnTo>
                  <a:lnTo>
                    <a:pt x="0" y="0"/>
                  </a:lnTo>
                  <a:close/>
                </a:path>
              </a:pathLst>
            </a:custGeom>
            <a:blipFill>
              <a:blip r:embed="rId7"/>
              <a:stretch>
                <a:fillRect l="-870" r="-871"/>
              </a:stretch>
            </a:blipFill>
          </p:spPr>
        </p:sp>
      </p:grpSp>
      <p:grpSp>
        <p:nvGrpSpPr>
          <p:cNvPr id="14" name="Group 14"/>
          <p:cNvGrpSpPr/>
          <p:nvPr/>
        </p:nvGrpSpPr>
        <p:grpSpPr>
          <a:xfrm rot="-10165560">
            <a:off x="12081253" y="5070377"/>
            <a:ext cx="1742704" cy="1331157"/>
            <a:chOff x="0" y="0"/>
            <a:chExt cx="2323605" cy="1774876"/>
          </a:xfrm>
        </p:grpSpPr>
        <p:sp>
          <p:nvSpPr>
            <p:cNvPr id="15" name="Freeform 15"/>
            <p:cNvSpPr/>
            <p:nvPr/>
          </p:nvSpPr>
          <p:spPr>
            <a:xfrm>
              <a:off x="1133221" y="0"/>
              <a:ext cx="1190371" cy="916051"/>
            </a:xfrm>
            <a:custGeom>
              <a:avLst/>
              <a:gdLst/>
              <a:ahLst/>
              <a:cxnLst/>
              <a:rect l="l" t="t" r="r" b="b"/>
              <a:pathLst>
                <a:path w="1190371" h="916051">
                  <a:moveTo>
                    <a:pt x="28575" y="0"/>
                  </a:moveTo>
                  <a:cubicBezTo>
                    <a:pt x="662305" y="0"/>
                    <a:pt x="1190371" y="390525"/>
                    <a:pt x="1190371" y="887476"/>
                  </a:cubicBezTo>
                  <a:cubicBezTo>
                    <a:pt x="1190371" y="903224"/>
                    <a:pt x="1177544" y="916051"/>
                    <a:pt x="1161796" y="916051"/>
                  </a:cubicBezTo>
                  <a:lnTo>
                    <a:pt x="28575" y="916051"/>
                  </a:lnTo>
                  <a:cubicBezTo>
                    <a:pt x="12827" y="916051"/>
                    <a:pt x="0" y="903224"/>
                    <a:pt x="0" y="887476"/>
                  </a:cubicBezTo>
                  <a:lnTo>
                    <a:pt x="0" y="28575"/>
                  </a:lnTo>
                  <a:cubicBezTo>
                    <a:pt x="0" y="20955"/>
                    <a:pt x="3048" y="13716"/>
                    <a:pt x="8382" y="8382"/>
                  </a:cubicBezTo>
                  <a:cubicBezTo>
                    <a:pt x="13716" y="3048"/>
                    <a:pt x="20955" y="0"/>
                    <a:pt x="28575" y="0"/>
                  </a:cubicBezTo>
                  <a:moveTo>
                    <a:pt x="28575" y="57150"/>
                  </a:moveTo>
                  <a:lnTo>
                    <a:pt x="28575" y="28575"/>
                  </a:lnTo>
                  <a:lnTo>
                    <a:pt x="57150" y="28575"/>
                  </a:lnTo>
                  <a:lnTo>
                    <a:pt x="57150" y="887476"/>
                  </a:lnTo>
                  <a:lnTo>
                    <a:pt x="28575" y="887476"/>
                  </a:lnTo>
                  <a:lnTo>
                    <a:pt x="28575" y="858901"/>
                  </a:lnTo>
                  <a:lnTo>
                    <a:pt x="1161796" y="858901"/>
                  </a:lnTo>
                  <a:lnTo>
                    <a:pt x="1161796" y="887476"/>
                  </a:lnTo>
                  <a:lnTo>
                    <a:pt x="1133221" y="887476"/>
                  </a:lnTo>
                  <a:cubicBezTo>
                    <a:pt x="1133221" y="435737"/>
                    <a:pt x="646557" y="57150"/>
                    <a:pt x="28575" y="57150"/>
                  </a:cubicBezTo>
                  <a:close/>
                </a:path>
              </a:pathLst>
            </a:custGeom>
            <a:solidFill>
              <a:srgbClr val="E48312"/>
            </a:solidFill>
          </p:spPr>
        </p:sp>
        <p:sp>
          <p:nvSpPr>
            <p:cNvPr id="16" name="Freeform 16"/>
            <p:cNvSpPr/>
            <p:nvPr/>
          </p:nvSpPr>
          <p:spPr>
            <a:xfrm>
              <a:off x="1161796" y="0"/>
              <a:ext cx="1161796" cy="887476"/>
            </a:xfrm>
            <a:custGeom>
              <a:avLst/>
              <a:gdLst/>
              <a:ahLst/>
              <a:cxnLst/>
              <a:rect l="l" t="t" r="r" b="b"/>
              <a:pathLst>
                <a:path w="1161796" h="887476">
                  <a:moveTo>
                    <a:pt x="0" y="0"/>
                  </a:moveTo>
                  <a:cubicBezTo>
                    <a:pt x="633730" y="0"/>
                    <a:pt x="1161796" y="390525"/>
                    <a:pt x="1161796" y="887476"/>
                  </a:cubicBezTo>
                  <a:lnTo>
                    <a:pt x="1104646" y="887476"/>
                  </a:lnTo>
                  <a:cubicBezTo>
                    <a:pt x="1104646" y="435737"/>
                    <a:pt x="617982" y="57150"/>
                    <a:pt x="0" y="57150"/>
                  </a:cubicBezTo>
                  <a:close/>
                </a:path>
              </a:pathLst>
            </a:custGeom>
            <a:solidFill>
              <a:srgbClr val="E48312"/>
            </a:solidFill>
          </p:spPr>
        </p:sp>
      </p:grpSp>
      <p:sp>
        <p:nvSpPr>
          <p:cNvPr id="17" name="AutoShape 17"/>
          <p:cNvSpPr/>
          <p:nvPr/>
        </p:nvSpPr>
        <p:spPr>
          <a:xfrm rot="921300">
            <a:off x="8245802" y="5559657"/>
            <a:ext cx="4186066" cy="0"/>
          </a:xfrm>
          <a:prstGeom prst="line">
            <a:avLst/>
          </a:prstGeom>
          <a:ln w="19050" cap="rnd">
            <a:solidFill>
              <a:srgbClr val="000000"/>
            </a:solidFill>
            <a:prstDash val="solid"/>
            <a:headEnd type="none" w="sm" len="sm"/>
            <a:tailEnd type="triangle" w="lg" len="med"/>
          </a:ln>
        </p:spPr>
      </p:sp>
      <p:grpSp>
        <p:nvGrpSpPr>
          <p:cNvPr id="18" name="Group 18"/>
          <p:cNvGrpSpPr/>
          <p:nvPr/>
        </p:nvGrpSpPr>
        <p:grpSpPr>
          <a:xfrm>
            <a:off x="12672936" y="5593661"/>
            <a:ext cx="436997" cy="406375"/>
            <a:chOff x="0" y="0"/>
            <a:chExt cx="582663" cy="541833"/>
          </a:xfrm>
        </p:grpSpPr>
        <p:sp>
          <p:nvSpPr>
            <p:cNvPr id="19" name="Freeform 19"/>
            <p:cNvSpPr/>
            <p:nvPr/>
          </p:nvSpPr>
          <p:spPr>
            <a:xfrm>
              <a:off x="0" y="0"/>
              <a:ext cx="582676" cy="541782"/>
            </a:xfrm>
            <a:custGeom>
              <a:avLst/>
              <a:gdLst/>
              <a:ahLst/>
              <a:cxnLst/>
              <a:rect l="l" t="t" r="r" b="b"/>
              <a:pathLst>
                <a:path w="582676" h="541782">
                  <a:moveTo>
                    <a:pt x="0" y="270891"/>
                  </a:moveTo>
                  <a:cubicBezTo>
                    <a:pt x="0" y="119126"/>
                    <a:pt x="132715" y="0"/>
                    <a:pt x="291338" y="0"/>
                  </a:cubicBezTo>
                  <a:cubicBezTo>
                    <a:pt x="449961" y="0"/>
                    <a:pt x="582676" y="119126"/>
                    <a:pt x="582676" y="270891"/>
                  </a:cubicBezTo>
                  <a:lnTo>
                    <a:pt x="554101" y="270891"/>
                  </a:lnTo>
                  <a:lnTo>
                    <a:pt x="582676" y="270891"/>
                  </a:lnTo>
                  <a:cubicBezTo>
                    <a:pt x="582676" y="422656"/>
                    <a:pt x="449961" y="541782"/>
                    <a:pt x="291338" y="541782"/>
                  </a:cubicBezTo>
                  <a:lnTo>
                    <a:pt x="291338" y="513207"/>
                  </a:lnTo>
                  <a:lnTo>
                    <a:pt x="291338" y="541782"/>
                  </a:lnTo>
                  <a:cubicBezTo>
                    <a:pt x="132715" y="541782"/>
                    <a:pt x="0" y="422656"/>
                    <a:pt x="0" y="270891"/>
                  </a:cubicBezTo>
                  <a:lnTo>
                    <a:pt x="28575" y="270891"/>
                  </a:lnTo>
                  <a:lnTo>
                    <a:pt x="57150" y="270891"/>
                  </a:lnTo>
                  <a:lnTo>
                    <a:pt x="28575" y="270891"/>
                  </a:lnTo>
                  <a:lnTo>
                    <a:pt x="0" y="270891"/>
                  </a:lnTo>
                  <a:moveTo>
                    <a:pt x="57150" y="270891"/>
                  </a:moveTo>
                  <a:cubicBezTo>
                    <a:pt x="57150" y="286639"/>
                    <a:pt x="44323" y="299466"/>
                    <a:pt x="28575" y="299466"/>
                  </a:cubicBezTo>
                  <a:cubicBezTo>
                    <a:pt x="12827" y="299466"/>
                    <a:pt x="0" y="286639"/>
                    <a:pt x="0" y="270891"/>
                  </a:cubicBezTo>
                  <a:cubicBezTo>
                    <a:pt x="0" y="255143"/>
                    <a:pt x="12827" y="242316"/>
                    <a:pt x="28575" y="242316"/>
                  </a:cubicBezTo>
                  <a:cubicBezTo>
                    <a:pt x="44323" y="242316"/>
                    <a:pt x="57150" y="255143"/>
                    <a:pt x="57150" y="270891"/>
                  </a:cubicBezTo>
                  <a:cubicBezTo>
                    <a:pt x="57150" y="386842"/>
                    <a:pt x="159766" y="484632"/>
                    <a:pt x="291338" y="484632"/>
                  </a:cubicBezTo>
                  <a:cubicBezTo>
                    <a:pt x="422910" y="484632"/>
                    <a:pt x="525526" y="386842"/>
                    <a:pt x="525526" y="270891"/>
                  </a:cubicBezTo>
                  <a:cubicBezTo>
                    <a:pt x="525526" y="154940"/>
                    <a:pt x="422910" y="57150"/>
                    <a:pt x="291338" y="57150"/>
                  </a:cubicBezTo>
                  <a:lnTo>
                    <a:pt x="291338" y="28575"/>
                  </a:lnTo>
                  <a:lnTo>
                    <a:pt x="291338" y="57150"/>
                  </a:lnTo>
                  <a:cubicBezTo>
                    <a:pt x="159766" y="57150"/>
                    <a:pt x="57150" y="154940"/>
                    <a:pt x="57150" y="270891"/>
                  </a:cubicBezTo>
                  <a:close/>
                </a:path>
              </a:pathLst>
            </a:custGeom>
            <a:solidFill>
              <a:srgbClr val="A75F0A"/>
            </a:solidFill>
          </p:spPr>
        </p:sp>
      </p:grpSp>
      <p:sp>
        <p:nvSpPr>
          <p:cNvPr id="20" name="AutoShape 20"/>
          <p:cNvSpPr/>
          <p:nvPr/>
        </p:nvSpPr>
        <p:spPr>
          <a:xfrm rot="1625220">
            <a:off x="8048768" y="4536700"/>
            <a:ext cx="4991338" cy="0"/>
          </a:xfrm>
          <a:prstGeom prst="line">
            <a:avLst/>
          </a:prstGeom>
          <a:ln w="19050" cap="rnd">
            <a:solidFill>
              <a:srgbClr val="000000"/>
            </a:solidFill>
            <a:prstDash val="solid"/>
            <a:headEnd type="none" w="sm" len="sm"/>
            <a:tailEnd type="triangle" w="lg" len="med"/>
          </a:ln>
        </p:spPr>
      </p:sp>
      <p:grpSp>
        <p:nvGrpSpPr>
          <p:cNvPr id="21" name="Group 21"/>
          <p:cNvGrpSpPr/>
          <p:nvPr/>
        </p:nvGrpSpPr>
        <p:grpSpPr>
          <a:xfrm rot="-10800000">
            <a:off x="10720159" y="4677004"/>
            <a:ext cx="5990377" cy="2520086"/>
            <a:chOff x="0" y="0"/>
            <a:chExt cx="7987170" cy="3360115"/>
          </a:xfrm>
        </p:grpSpPr>
        <p:sp>
          <p:nvSpPr>
            <p:cNvPr id="22" name="Freeform 22"/>
            <p:cNvSpPr/>
            <p:nvPr/>
          </p:nvSpPr>
          <p:spPr>
            <a:xfrm>
              <a:off x="3965067" y="0"/>
              <a:ext cx="4022090" cy="1708658"/>
            </a:xfrm>
            <a:custGeom>
              <a:avLst/>
              <a:gdLst/>
              <a:ahLst/>
              <a:cxnLst/>
              <a:rect l="l" t="t" r="r" b="b"/>
              <a:pathLst>
                <a:path w="4022090" h="1708658">
                  <a:moveTo>
                    <a:pt x="28575" y="57150"/>
                  </a:moveTo>
                  <a:lnTo>
                    <a:pt x="28575" y="28575"/>
                  </a:lnTo>
                  <a:lnTo>
                    <a:pt x="28575" y="0"/>
                  </a:lnTo>
                  <a:cubicBezTo>
                    <a:pt x="2209546" y="0"/>
                    <a:pt x="4022090" y="735711"/>
                    <a:pt x="4022090" y="1680083"/>
                  </a:cubicBezTo>
                  <a:cubicBezTo>
                    <a:pt x="4022090" y="1695831"/>
                    <a:pt x="4009263" y="1708658"/>
                    <a:pt x="3993515" y="1708658"/>
                  </a:cubicBezTo>
                  <a:lnTo>
                    <a:pt x="28575" y="1708658"/>
                  </a:lnTo>
                  <a:cubicBezTo>
                    <a:pt x="20955" y="1708658"/>
                    <a:pt x="13716" y="1705610"/>
                    <a:pt x="8382" y="1700276"/>
                  </a:cubicBezTo>
                  <a:cubicBezTo>
                    <a:pt x="3048" y="1694942"/>
                    <a:pt x="0" y="1687703"/>
                    <a:pt x="0" y="1680083"/>
                  </a:cubicBezTo>
                  <a:lnTo>
                    <a:pt x="0" y="28575"/>
                  </a:lnTo>
                  <a:lnTo>
                    <a:pt x="28575" y="28575"/>
                  </a:lnTo>
                  <a:lnTo>
                    <a:pt x="28575" y="57150"/>
                  </a:lnTo>
                  <a:moveTo>
                    <a:pt x="28575" y="0"/>
                  </a:moveTo>
                  <a:cubicBezTo>
                    <a:pt x="44323" y="0"/>
                    <a:pt x="57150" y="12827"/>
                    <a:pt x="57150" y="28575"/>
                  </a:cubicBezTo>
                  <a:lnTo>
                    <a:pt x="57150" y="1680083"/>
                  </a:lnTo>
                  <a:lnTo>
                    <a:pt x="28575" y="1680083"/>
                  </a:lnTo>
                  <a:lnTo>
                    <a:pt x="28575" y="1651508"/>
                  </a:lnTo>
                  <a:lnTo>
                    <a:pt x="3993515" y="1651508"/>
                  </a:lnTo>
                  <a:lnTo>
                    <a:pt x="3993515" y="1680083"/>
                  </a:lnTo>
                  <a:lnTo>
                    <a:pt x="3964940" y="1680083"/>
                  </a:lnTo>
                  <a:cubicBezTo>
                    <a:pt x="3964940" y="800227"/>
                    <a:pt x="2227199" y="57150"/>
                    <a:pt x="28575" y="57150"/>
                  </a:cubicBezTo>
                  <a:cubicBezTo>
                    <a:pt x="12827" y="57150"/>
                    <a:pt x="0" y="44323"/>
                    <a:pt x="0" y="28575"/>
                  </a:cubicBezTo>
                  <a:cubicBezTo>
                    <a:pt x="0" y="12827"/>
                    <a:pt x="12700" y="0"/>
                    <a:pt x="28575" y="0"/>
                  </a:cubicBezTo>
                  <a:close/>
                </a:path>
              </a:pathLst>
            </a:custGeom>
            <a:solidFill>
              <a:srgbClr val="E48312"/>
            </a:solidFill>
          </p:spPr>
        </p:sp>
        <p:sp>
          <p:nvSpPr>
            <p:cNvPr id="23" name="Freeform 23"/>
            <p:cNvSpPr/>
            <p:nvPr/>
          </p:nvSpPr>
          <p:spPr>
            <a:xfrm>
              <a:off x="3965067" y="0"/>
              <a:ext cx="4022090" cy="1680083"/>
            </a:xfrm>
            <a:custGeom>
              <a:avLst/>
              <a:gdLst/>
              <a:ahLst/>
              <a:cxnLst/>
              <a:rect l="l" t="t" r="r" b="b"/>
              <a:pathLst>
                <a:path w="4022090" h="1680083">
                  <a:moveTo>
                    <a:pt x="28575" y="57150"/>
                  </a:moveTo>
                  <a:lnTo>
                    <a:pt x="28575" y="28575"/>
                  </a:lnTo>
                  <a:lnTo>
                    <a:pt x="28575" y="0"/>
                  </a:lnTo>
                  <a:cubicBezTo>
                    <a:pt x="2209546" y="0"/>
                    <a:pt x="4022090" y="735711"/>
                    <a:pt x="4022090" y="1680083"/>
                  </a:cubicBezTo>
                  <a:lnTo>
                    <a:pt x="3964940" y="1680083"/>
                  </a:lnTo>
                  <a:cubicBezTo>
                    <a:pt x="3964940" y="800227"/>
                    <a:pt x="2227199" y="57150"/>
                    <a:pt x="28575" y="57150"/>
                  </a:cubicBezTo>
                  <a:cubicBezTo>
                    <a:pt x="12827" y="57150"/>
                    <a:pt x="0" y="44323"/>
                    <a:pt x="0" y="28575"/>
                  </a:cubicBezTo>
                  <a:cubicBezTo>
                    <a:pt x="0" y="12827"/>
                    <a:pt x="12700" y="0"/>
                    <a:pt x="28575" y="0"/>
                  </a:cubicBezTo>
                  <a:close/>
                </a:path>
              </a:pathLst>
            </a:custGeom>
            <a:solidFill>
              <a:srgbClr val="E48312"/>
            </a:solidFill>
          </p:spPr>
        </p:sp>
      </p:grpSp>
      <p:sp>
        <p:nvSpPr>
          <p:cNvPr id="24" name="AutoShape 24"/>
          <p:cNvSpPr/>
          <p:nvPr/>
        </p:nvSpPr>
        <p:spPr>
          <a:xfrm rot="549840">
            <a:off x="8275063" y="6253934"/>
            <a:ext cx="2827544" cy="0"/>
          </a:xfrm>
          <a:prstGeom prst="line">
            <a:avLst/>
          </a:prstGeom>
          <a:ln w="19050" cap="rnd">
            <a:solidFill>
              <a:srgbClr val="000000"/>
            </a:solidFill>
            <a:prstDash val="solid"/>
            <a:headEnd type="none" w="sm" len="sm"/>
            <a:tailEnd type="triangle" w="lg" len="med"/>
          </a:ln>
        </p:spPr>
      </p:sp>
      <p:grpSp>
        <p:nvGrpSpPr>
          <p:cNvPr id="25" name="Group 25"/>
          <p:cNvGrpSpPr/>
          <p:nvPr/>
        </p:nvGrpSpPr>
        <p:grpSpPr>
          <a:xfrm rot="-10800000">
            <a:off x="9788119" y="5392884"/>
            <a:ext cx="3562502" cy="2396195"/>
            <a:chOff x="0" y="0"/>
            <a:chExt cx="4750003" cy="3194926"/>
          </a:xfrm>
        </p:grpSpPr>
        <p:sp>
          <p:nvSpPr>
            <p:cNvPr id="26" name="Freeform 26"/>
            <p:cNvSpPr/>
            <p:nvPr/>
          </p:nvSpPr>
          <p:spPr>
            <a:xfrm>
              <a:off x="2346452" y="0"/>
              <a:ext cx="2403602" cy="1625981"/>
            </a:xfrm>
            <a:custGeom>
              <a:avLst/>
              <a:gdLst/>
              <a:ahLst/>
              <a:cxnLst/>
              <a:rect l="l" t="t" r="r" b="b"/>
              <a:pathLst>
                <a:path w="2403602" h="1625981">
                  <a:moveTo>
                    <a:pt x="28575" y="0"/>
                  </a:moveTo>
                  <a:cubicBezTo>
                    <a:pt x="1328674" y="0"/>
                    <a:pt x="2403602" y="705739"/>
                    <a:pt x="2403602" y="1597406"/>
                  </a:cubicBezTo>
                  <a:cubicBezTo>
                    <a:pt x="2403602" y="1613154"/>
                    <a:pt x="2390775" y="1625981"/>
                    <a:pt x="2375027" y="1625981"/>
                  </a:cubicBezTo>
                  <a:lnTo>
                    <a:pt x="28575" y="1625981"/>
                  </a:lnTo>
                  <a:cubicBezTo>
                    <a:pt x="12827" y="1625981"/>
                    <a:pt x="0" y="1613154"/>
                    <a:pt x="0" y="1597406"/>
                  </a:cubicBezTo>
                  <a:lnTo>
                    <a:pt x="0" y="28575"/>
                  </a:lnTo>
                  <a:cubicBezTo>
                    <a:pt x="0" y="20955"/>
                    <a:pt x="3048" y="13716"/>
                    <a:pt x="8382" y="8382"/>
                  </a:cubicBezTo>
                  <a:cubicBezTo>
                    <a:pt x="13716" y="3048"/>
                    <a:pt x="20955" y="0"/>
                    <a:pt x="28575" y="0"/>
                  </a:cubicBezTo>
                  <a:moveTo>
                    <a:pt x="28575" y="57150"/>
                  </a:moveTo>
                  <a:lnTo>
                    <a:pt x="28575" y="28575"/>
                  </a:lnTo>
                  <a:lnTo>
                    <a:pt x="57150" y="28575"/>
                  </a:lnTo>
                  <a:lnTo>
                    <a:pt x="57150" y="1597406"/>
                  </a:lnTo>
                  <a:lnTo>
                    <a:pt x="28575" y="1597406"/>
                  </a:lnTo>
                  <a:lnTo>
                    <a:pt x="28575" y="1568831"/>
                  </a:lnTo>
                  <a:lnTo>
                    <a:pt x="2375027" y="1568831"/>
                  </a:lnTo>
                  <a:lnTo>
                    <a:pt x="2375027" y="1597406"/>
                  </a:lnTo>
                  <a:lnTo>
                    <a:pt x="2346452" y="1597406"/>
                  </a:lnTo>
                  <a:cubicBezTo>
                    <a:pt x="2346452" y="756158"/>
                    <a:pt x="1320292" y="57150"/>
                    <a:pt x="28575" y="57150"/>
                  </a:cubicBezTo>
                  <a:close/>
                </a:path>
              </a:pathLst>
            </a:custGeom>
            <a:solidFill>
              <a:srgbClr val="E48312"/>
            </a:solidFill>
          </p:spPr>
        </p:sp>
        <p:sp>
          <p:nvSpPr>
            <p:cNvPr id="27" name="Freeform 27"/>
            <p:cNvSpPr/>
            <p:nvPr/>
          </p:nvSpPr>
          <p:spPr>
            <a:xfrm>
              <a:off x="2375027" y="0"/>
              <a:ext cx="2375027" cy="1597406"/>
            </a:xfrm>
            <a:custGeom>
              <a:avLst/>
              <a:gdLst/>
              <a:ahLst/>
              <a:cxnLst/>
              <a:rect l="l" t="t" r="r" b="b"/>
              <a:pathLst>
                <a:path w="2375027" h="1597406">
                  <a:moveTo>
                    <a:pt x="0" y="0"/>
                  </a:moveTo>
                  <a:cubicBezTo>
                    <a:pt x="1300099" y="0"/>
                    <a:pt x="2375027" y="705739"/>
                    <a:pt x="2375027" y="1597406"/>
                  </a:cubicBezTo>
                  <a:lnTo>
                    <a:pt x="2317877" y="1597406"/>
                  </a:lnTo>
                  <a:cubicBezTo>
                    <a:pt x="2317877" y="756158"/>
                    <a:pt x="1291717" y="57150"/>
                    <a:pt x="0" y="57150"/>
                  </a:cubicBezTo>
                  <a:close/>
                </a:path>
              </a:pathLst>
            </a:custGeom>
            <a:solidFill>
              <a:srgbClr val="E48312"/>
            </a:solidFill>
          </p:spPr>
        </p:sp>
      </p:grpSp>
      <p:sp>
        <p:nvSpPr>
          <p:cNvPr id="28" name="AutoShape 28"/>
          <p:cNvSpPr/>
          <p:nvPr/>
        </p:nvSpPr>
        <p:spPr>
          <a:xfrm rot="549840">
            <a:off x="8327298" y="7050081"/>
            <a:ext cx="1747009" cy="0"/>
          </a:xfrm>
          <a:prstGeom prst="line">
            <a:avLst/>
          </a:prstGeom>
          <a:ln w="19050" cap="rnd">
            <a:solidFill>
              <a:srgbClr val="000000"/>
            </a:solidFill>
            <a:prstDash val="solid"/>
            <a:headEnd type="none" w="sm" len="sm"/>
            <a:tailEnd type="triangle" w="lg" len="med"/>
          </a:ln>
        </p:spPr>
      </p:sp>
      <p:grpSp>
        <p:nvGrpSpPr>
          <p:cNvPr id="29" name="Group 29"/>
          <p:cNvGrpSpPr/>
          <p:nvPr/>
        </p:nvGrpSpPr>
        <p:grpSpPr>
          <a:xfrm>
            <a:off x="1486643" y="2472452"/>
            <a:ext cx="6642554" cy="6155865"/>
            <a:chOff x="0" y="0"/>
            <a:chExt cx="8856739" cy="8207820"/>
          </a:xfrm>
        </p:grpSpPr>
        <p:sp>
          <p:nvSpPr>
            <p:cNvPr id="30" name="Freeform 30"/>
            <p:cNvSpPr/>
            <p:nvPr/>
          </p:nvSpPr>
          <p:spPr>
            <a:xfrm>
              <a:off x="0" y="0"/>
              <a:ext cx="8856726" cy="8207883"/>
            </a:xfrm>
            <a:custGeom>
              <a:avLst/>
              <a:gdLst/>
              <a:ahLst/>
              <a:cxnLst/>
              <a:rect l="l" t="t" r="r" b="b"/>
              <a:pathLst>
                <a:path w="8856726" h="8207883">
                  <a:moveTo>
                    <a:pt x="0" y="0"/>
                  </a:moveTo>
                  <a:lnTo>
                    <a:pt x="8856726" y="0"/>
                  </a:lnTo>
                  <a:lnTo>
                    <a:pt x="8856726" y="8207883"/>
                  </a:lnTo>
                  <a:lnTo>
                    <a:pt x="0" y="8207883"/>
                  </a:lnTo>
                  <a:lnTo>
                    <a:pt x="0" y="0"/>
                  </a:lnTo>
                  <a:close/>
                </a:path>
              </a:pathLst>
            </a:custGeom>
            <a:blipFill>
              <a:blip r:embed="rId8"/>
              <a:stretch>
                <a:fillRect r="-55019" b="-58447"/>
              </a:stretch>
            </a:blipFill>
          </p:spPr>
        </p:sp>
      </p:grpSp>
      <p:sp>
        <p:nvSpPr>
          <p:cNvPr id="31" name="AutoShape 31"/>
          <p:cNvSpPr/>
          <p:nvPr/>
        </p:nvSpPr>
        <p:spPr>
          <a:xfrm rot="8532420">
            <a:off x="4090873" y="4890459"/>
            <a:ext cx="4726543" cy="0"/>
          </a:xfrm>
          <a:prstGeom prst="line">
            <a:avLst/>
          </a:prstGeom>
          <a:ln w="19050" cap="rnd">
            <a:solidFill>
              <a:srgbClr val="000000"/>
            </a:solidFill>
            <a:prstDash val="solid"/>
            <a:headEnd type="none" w="sm" len="sm"/>
            <a:tailEnd type="triangle" w="lg" len="med"/>
          </a:ln>
        </p:spPr>
      </p:sp>
      <p:sp>
        <p:nvSpPr>
          <p:cNvPr id="32" name="AutoShape 32"/>
          <p:cNvSpPr/>
          <p:nvPr/>
        </p:nvSpPr>
        <p:spPr>
          <a:xfrm rot="9661440">
            <a:off x="4857036" y="5584488"/>
            <a:ext cx="3561426" cy="0"/>
          </a:xfrm>
          <a:prstGeom prst="line">
            <a:avLst/>
          </a:prstGeom>
          <a:ln w="19050" cap="rnd">
            <a:solidFill>
              <a:srgbClr val="000000"/>
            </a:solidFill>
            <a:prstDash val="solid"/>
            <a:headEnd type="none" w="sm" len="sm"/>
            <a:tailEnd type="triangle" w="lg" len="med"/>
          </a:ln>
        </p:spPr>
      </p:sp>
      <p:sp>
        <p:nvSpPr>
          <p:cNvPr id="33" name="AutoShape 33"/>
          <p:cNvSpPr/>
          <p:nvPr/>
        </p:nvSpPr>
        <p:spPr>
          <a:xfrm rot="10167600">
            <a:off x="5068500" y="6324400"/>
            <a:ext cx="3232137" cy="0"/>
          </a:xfrm>
          <a:prstGeom prst="line">
            <a:avLst/>
          </a:prstGeom>
          <a:ln w="19050" cap="rnd">
            <a:solidFill>
              <a:srgbClr val="000000"/>
            </a:solidFill>
            <a:prstDash val="solid"/>
            <a:headEnd type="none" w="sm" len="sm"/>
            <a:tailEnd type="triangle" w="lg" len="med"/>
          </a:ln>
        </p:spPr>
      </p:sp>
      <p:sp>
        <p:nvSpPr>
          <p:cNvPr id="34" name="AutoShape 34"/>
          <p:cNvSpPr/>
          <p:nvPr/>
        </p:nvSpPr>
        <p:spPr>
          <a:xfrm rot="-10690500">
            <a:off x="4608395" y="6882870"/>
            <a:ext cx="3759584" cy="0"/>
          </a:xfrm>
          <a:prstGeom prst="line">
            <a:avLst/>
          </a:prstGeom>
          <a:ln w="19050" cap="rnd">
            <a:solidFill>
              <a:srgbClr val="000000"/>
            </a:solidFill>
            <a:prstDash val="solid"/>
            <a:headEnd type="none" w="sm" len="sm"/>
            <a:tailEnd type="triangle" w="lg" len="med"/>
          </a:ln>
        </p:spPr>
      </p:sp>
      <p:sp>
        <p:nvSpPr>
          <p:cNvPr id="35" name="TextBox 35"/>
          <p:cNvSpPr txBox="1"/>
          <p:nvPr/>
        </p:nvSpPr>
        <p:spPr>
          <a:xfrm>
            <a:off x="7348585" y="2941730"/>
            <a:ext cx="1917621" cy="360163"/>
          </a:xfrm>
          <a:prstGeom prst="rect">
            <a:avLst/>
          </a:prstGeom>
        </p:spPr>
        <p:txBody>
          <a:bodyPr lIns="0" tIns="0" rIns="0" bIns="0" rtlCol="0" anchor="t">
            <a:spAutoFit/>
          </a:bodyPr>
          <a:lstStyle/>
          <a:p>
            <a:pPr algn="ctr">
              <a:lnSpc>
                <a:spcPts val="2879"/>
              </a:lnSpc>
            </a:pPr>
            <a:r>
              <a:rPr lang="en-US" sz="2400" dirty="0">
                <a:solidFill>
                  <a:srgbClr val="FF0000"/>
                </a:solidFill>
                <a:latin typeface="Calibri (MS)"/>
                <a:ea typeface="Calibri (MS)"/>
                <a:cs typeface="Calibri (MS)"/>
                <a:sym typeface="Calibri (MS)"/>
              </a:rPr>
              <a:t>The Eye</a:t>
            </a:r>
          </a:p>
        </p:txBody>
      </p:sp>
      <p:sp>
        <p:nvSpPr>
          <p:cNvPr id="36" name="TextBox 36"/>
          <p:cNvSpPr txBox="1"/>
          <p:nvPr/>
        </p:nvSpPr>
        <p:spPr>
          <a:xfrm>
            <a:off x="7379703" y="4525709"/>
            <a:ext cx="1917621" cy="320601"/>
          </a:xfrm>
          <a:prstGeom prst="rect">
            <a:avLst/>
          </a:prstGeom>
        </p:spPr>
        <p:txBody>
          <a:bodyPr lIns="0" tIns="0" rIns="0" bIns="0" rtlCol="0" anchor="t">
            <a:spAutoFit/>
          </a:bodyPr>
          <a:lstStyle/>
          <a:p>
            <a:pPr algn="ctr">
              <a:lnSpc>
                <a:spcPts val="2520"/>
              </a:lnSpc>
            </a:pPr>
            <a:r>
              <a:rPr lang="en-US" sz="2100" dirty="0">
                <a:solidFill>
                  <a:srgbClr val="FF0000"/>
                </a:solidFill>
                <a:latin typeface="Calibri (MS)"/>
                <a:ea typeface="Calibri (MS)"/>
                <a:cs typeface="Calibri (MS)"/>
                <a:sym typeface="Calibri (MS)"/>
              </a:rPr>
              <a:t>The Eye Wall</a:t>
            </a:r>
          </a:p>
        </p:txBody>
      </p:sp>
      <p:sp>
        <p:nvSpPr>
          <p:cNvPr id="37" name="TextBox 37"/>
          <p:cNvSpPr txBox="1"/>
          <p:nvPr/>
        </p:nvSpPr>
        <p:spPr>
          <a:xfrm>
            <a:off x="6875031" y="5538368"/>
            <a:ext cx="2816409" cy="320601"/>
          </a:xfrm>
          <a:prstGeom prst="rect">
            <a:avLst/>
          </a:prstGeom>
        </p:spPr>
        <p:txBody>
          <a:bodyPr lIns="0" tIns="0" rIns="0" bIns="0" rtlCol="0" anchor="t">
            <a:spAutoFit/>
          </a:bodyPr>
          <a:lstStyle/>
          <a:p>
            <a:pPr algn="ctr">
              <a:lnSpc>
                <a:spcPts val="2520"/>
              </a:lnSpc>
            </a:pPr>
            <a:r>
              <a:rPr lang="en-US" sz="2100" dirty="0">
                <a:solidFill>
                  <a:srgbClr val="FF0000"/>
                </a:solidFill>
                <a:latin typeface="Calibri (MS)"/>
                <a:ea typeface="Calibri (MS)"/>
                <a:cs typeface="Calibri (MS)"/>
                <a:sym typeface="Calibri (MS)"/>
              </a:rPr>
              <a:t>The spiral rain band</a:t>
            </a:r>
          </a:p>
        </p:txBody>
      </p:sp>
      <p:sp>
        <p:nvSpPr>
          <p:cNvPr id="38" name="TextBox 38"/>
          <p:cNvSpPr txBox="1"/>
          <p:nvPr/>
        </p:nvSpPr>
        <p:spPr>
          <a:xfrm>
            <a:off x="6850875" y="6412201"/>
            <a:ext cx="2816409" cy="320601"/>
          </a:xfrm>
          <a:prstGeom prst="rect">
            <a:avLst/>
          </a:prstGeom>
        </p:spPr>
        <p:txBody>
          <a:bodyPr lIns="0" tIns="0" rIns="0" bIns="0" rtlCol="0" anchor="t">
            <a:spAutoFit/>
          </a:bodyPr>
          <a:lstStyle/>
          <a:p>
            <a:pPr algn="ctr">
              <a:lnSpc>
                <a:spcPts val="2520"/>
              </a:lnSpc>
            </a:pPr>
            <a:r>
              <a:rPr lang="en-US" sz="2100" dirty="0">
                <a:solidFill>
                  <a:srgbClr val="FF0000"/>
                </a:solidFill>
                <a:latin typeface="Calibri (MS)"/>
                <a:ea typeface="Calibri (MS)"/>
                <a:cs typeface="Calibri (MS)"/>
                <a:sym typeface="Calibri (MS)"/>
              </a:rPr>
              <a:t>Cloud-free zone</a:t>
            </a:r>
          </a:p>
        </p:txBody>
      </p:sp>
      <p:grpSp>
        <p:nvGrpSpPr>
          <p:cNvPr id="39" name="Group 39"/>
          <p:cNvGrpSpPr/>
          <p:nvPr/>
        </p:nvGrpSpPr>
        <p:grpSpPr>
          <a:xfrm>
            <a:off x="2227145" y="8800052"/>
            <a:ext cx="5161550" cy="461667"/>
            <a:chOff x="0" y="0"/>
            <a:chExt cx="6882066" cy="615556"/>
          </a:xfrm>
        </p:grpSpPr>
        <p:sp>
          <p:nvSpPr>
            <p:cNvPr id="40" name="Freeform 40"/>
            <p:cNvSpPr/>
            <p:nvPr/>
          </p:nvSpPr>
          <p:spPr>
            <a:xfrm>
              <a:off x="0" y="0"/>
              <a:ext cx="6882003" cy="615569"/>
            </a:xfrm>
            <a:custGeom>
              <a:avLst/>
              <a:gdLst/>
              <a:ahLst/>
              <a:cxnLst/>
              <a:rect l="l" t="t" r="r" b="b"/>
              <a:pathLst>
                <a:path w="6882003" h="615569">
                  <a:moveTo>
                    <a:pt x="0" y="0"/>
                  </a:moveTo>
                  <a:lnTo>
                    <a:pt x="6882003" y="0"/>
                  </a:lnTo>
                  <a:lnTo>
                    <a:pt x="6882003" y="615569"/>
                  </a:lnTo>
                  <a:lnTo>
                    <a:pt x="0" y="615569"/>
                  </a:lnTo>
                  <a:close/>
                </a:path>
              </a:pathLst>
            </a:custGeom>
            <a:solidFill>
              <a:srgbClr val="BFBFBF"/>
            </a:solidFill>
          </p:spPr>
        </p:sp>
        <p:sp>
          <p:nvSpPr>
            <p:cNvPr id="41" name="TextBox 41"/>
            <p:cNvSpPr txBox="1"/>
            <p:nvPr/>
          </p:nvSpPr>
          <p:spPr>
            <a:xfrm>
              <a:off x="0" y="-9525"/>
              <a:ext cx="6882066" cy="625081"/>
            </a:xfrm>
            <a:prstGeom prst="rect">
              <a:avLst/>
            </a:prstGeom>
          </p:spPr>
          <p:txBody>
            <a:bodyPr lIns="50800" tIns="50800" rIns="50800" bIns="50800" rtlCol="0" anchor="t"/>
            <a:lstStyle/>
            <a:p>
              <a:pPr algn="ctr">
                <a:lnSpc>
                  <a:spcPts val="2520"/>
                </a:lnSpc>
              </a:pPr>
              <a:r>
                <a:rPr lang="en-US" sz="2100" spc="4">
                  <a:solidFill>
                    <a:srgbClr val="C00000"/>
                  </a:solidFill>
                  <a:latin typeface="Rosario"/>
                  <a:ea typeface="Rosario"/>
                  <a:cs typeface="Rosario"/>
                  <a:sym typeface="Rosario"/>
                </a:rPr>
                <a:t>Mekunu 2018</a:t>
              </a:r>
            </a:p>
          </p:txBody>
        </p:sp>
      </p:grpSp>
      <p:grpSp>
        <p:nvGrpSpPr>
          <p:cNvPr id="42" name="Group 42"/>
          <p:cNvGrpSpPr/>
          <p:nvPr/>
        </p:nvGrpSpPr>
        <p:grpSpPr>
          <a:xfrm>
            <a:off x="10602611" y="8800052"/>
            <a:ext cx="5161550" cy="461667"/>
            <a:chOff x="0" y="0"/>
            <a:chExt cx="6882066" cy="615556"/>
          </a:xfrm>
        </p:grpSpPr>
        <p:sp>
          <p:nvSpPr>
            <p:cNvPr id="43" name="Freeform 43"/>
            <p:cNvSpPr/>
            <p:nvPr/>
          </p:nvSpPr>
          <p:spPr>
            <a:xfrm>
              <a:off x="0" y="0"/>
              <a:ext cx="6882003" cy="615569"/>
            </a:xfrm>
            <a:custGeom>
              <a:avLst/>
              <a:gdLst/>
              <a:ahLst/>
              <a:cxnLst/>
              <a:rect l="l" t="t" r="r" b="b"/>
              <a:pathLst>
                <a:path w="6882003" h="615569">
                  <a:moveTo>
                    <a:pt x="0" y="0"/>
                  </a:moveTo>
                  <a:lnTo>
                    <a:pt x="6882003" y="0"/>
                  </a:lnTo>
                  <a:lnTo>
                    <a:pt x="6882003" y="615569"/>
                  </a:lnTo>
                  <a:lnTo>
                    <a:pt x="0" y="615569"/>
                  </a:lnTo>
                  <a:close/>
                </a:path>
              </a:pathLst>
            </a:custGeom>
            <a:solidFill>
              <a:srgbClr val="BFBFBF"/>
            </a:solidFill>
          </p:spPr>
        </p:sp>
        <p:sp>
          <p:nvSpPr>
            <p:cNvPr id="44" name="TextBox 44"/>
            <p:cNvSpPr txBox="1"/>
            <p:nvPr/>
          </p:nvSpPr>
          <p:spPr>
            <a:xfrm>
              <a:off x="0" y="-9525"/>
              <a:ext cx="6882066" cy="625081"/>
            </a:xfrm>
            <a:prstGeom prst="rect">
              <a:avLst/>
            </a:prstGeom>
          </p:spPr>
          <p:txBody>
            <a:bodyPr lIns="50800" tIns="50800" rIns="50800" bIns="50800" rtlCol="0" anchor="t"/>
            <a:lstStyle/>
            <a:p>
              <a:pPr algn="ctr">
                <a:lnSpc>
                  <a:spcPts val="2520"/>
                </a:lnSpc>
              </a:pPr>
              <a:r>
                <a:rPr lang="en-US" sz="2100" spc="4">
                  <a:solidFill>
                    <a:srgbClr val="C00000"/>
                  </a:solidFill>
                  <a:latin typeface="Rosario"/>
                  <a:ea typeface="Rosario"/>
                  <a:cs typeface="Rosario"/>
                  <a:sym typeface="Rosario"/>
                </a:rPr>
                <a:t>Tej 2023</a:t>
              </a:r>
            </a:p>
          </p:txBody>
        </p:sp>
      </p:grpSp>
      <p:grpSp>
        <p:nvGrpSpPr>
          <p:cNvPr id="45" name="Group 45"/>
          <p:cNvGrpSpPr/>
          <p:nvPr/>
        </p:nvGrpSpPr>
        <p:grpSpPr>
          <a:xfrm>
            <a:off x="1157288" y="442912"/>
            <a:ext cx="188119" cy="916781"/>
            <a:chOff x="0" y="0"/>
            <a:chExt cx="250825" cy="1222375"/>
          </a:xfrm>
        </p:grpSpPr>
        <p:sp>
          <p:nvSpPr>
            <p:cNvPr id="46" name="Freeform 4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9"/>
              <a:stretch>
                <a:fillRect r="-3377"/>
              </a:stretch>
            </a:blipFill>
          </p:spPr>
        </p:sp>
      </p:grpSp>
      <p:sp>
        <p:nvSpPr>
          <p:cNvPr id="47" name="TextBox 47"/>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Structure and features</a:t>
            </a:r>
          </a:p>
        </p:txBody>
      </p:sp>
      <p:grpSp>
        <p:nvGrpSpPr>
          <p:cNvPr id="48" name="Group 48"/>
          <p:cNvGrpSpPr/>
          <p:nvPr/>
        </p:nvGrpSpPr>
        <p:grpSpPr>
          <a:xfrm>
            <a:off x="11576333" y="9538278"/>
            <a:ext cx="699154" cy="695173"/>
            <a:chOff x="0" y="0"/>
            <a:chExt cx="932205" cy="926897"/>
          </a:xfrm>
        </p:grpSpPr>
        <p:sp>
          <p:nvSpPr>
            <p:cNvPr id="49" name="Freeform 4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50" name="TextBox 5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12</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1248727" y="1462878"/>
            <a:ext cx="7516454" cy="6587966"/>
          </a:xfrm>
          <a:prstGeom prst="rect">
            <a:avLst/>
          </a:prstGeom>
        </p:spPr>
        <p:txBody>
          <a:bodyPr lIns="0" tIns="0" rIns="0" bIns="0" rtlCol="0" anchor="t">
            <a:spAutoFit/>
          </a:bodyPr>
          <a:lstStyle/>
          <a:p>
            <a:pPr algn="l">
              <a:lnSpc>
                <a:spcPts val="4860"/>
              </a:lnSpc>
            </a:pPr>
            <a:endParaRPr/>
          </a:p>
          <a:p>
            <a:pPr algn="l">
              <a:lnSpc>
                <a:spcPts val="2916"/>
              </a:lnSpc>
            </a:pPr>
            <a:r>
              <a:rPr lang="en-US" sz="2700" spc="6">
                <a:solidFill>
                  <a:srgbClr val="000000"/>
                </a:solidFill>
                <a:latin typeface="Rosario"/>
                <a:ea typeface="Rosario"/>
                <a:cs typeface="Rosario"/>
                <a:sym typeface="Rosario"/>
              </a:rPr>
              <a:t>Moist air rises and condenses as it is moving towards the centre.</a:t>
            </a:r>
          </a:p>
          <a:p>
            <a:pPr algn="l">
              <a:lnSpc>
                <a:spcPts val="2916"/>
              </a:lnSpc>
            </a:pPr>
            <a:endParaRPr lang="en-US" sz="2700" spc="6">
              <a:solidFill>
                <a:srgbClr val="000000"/>
              </a:solidFill>
              <a:latin typeface="Rosario"/>
              <a:ea typeface="Rosario"/>
              <a:cs typeface="Rosario"/>
              <a:sym typeface="Rosario"/>
            </a:endParaRPr>
          </a:p>
          <a:p>
            <a:pPr algn="l">
              <a:lnSpc>
                <a:spcPts val="2916"/>
              </a:lnSpc>
            </a:pPr>
            <a:r>
              <a:rPr lang="en-US" sz="2700" spc="6">
                <a:solidFill>
                  <a:srgbClr val="000000"/>
                </a:solidFill>
                <a:latin typeface="Rosario"/>
                <a:ea typeface="Rosario"/>
                <a:cs typeface="Rosario"/>
                <a:sym typeface="Rosario"/>
              </a:rPr>
              <a:t>The air loses the moisture as it gets lifted which form divergence zone aloft</a:t>
            </a:r>
          </a:p>
          <a:p>
            <a:pPr algn="l">
              <a:lnSpc>
                <a:spcPts val="2916"/>
              </a:lnSpc>
            </a:pPr>
            <a:endParaRPr lang="en-US" sz="2700" spc="6">
              <a:solidFill>
                <a:srgbClr val="000000"/>
              </a:solidFill>
              <a:latin typeface="Rosario"/>
              <a:ea typeface="Rosario"/>
              <a:cs typeface="Rosario"/>
              <a:sym typeface="Rosario"/>
            </a:endParaRPr>
          </a:p>
          <a:p>
            <a:pPr algn="l">
              <a:lnSpc>
                <a:spcPts val="2916"/>
              </a:lnSpc>
            </a:pPr>
            <a:r>
              <a:rPr lang="en-US" sz="2700" spc="6">
                <a:solidFill>
                  <a:srgbClr val="000000"/>
                </a:solidFill>
                <a:latin typeface="Rosario"/>
                <a:ea typeface="Rosario"/>
                <a:cs typeface="Rosario"/>
                <a:sym typeface="Rosario"/>
              </a:rPr>
              <a:t>The latent heat adds heat to warm air to form high pressure aloft.</a:t>
            </a:r>
          </a:p>
          <a:p>
            <a:pPr algn="l">
              <a:lnSpc>
                <a:spcPts val="2916"/>
              </a:lnSpc>
            </a:pPr>
            <a:endParaRPr lang="en-US" sz="2700" spc="6">
              <a:solidFill>
                <a:srgbClr val="000000"/>
              </a:solidFill>
              <a:latin typeface="Rosario"/>
              <a:ea typeface="Rosario"/>
              <a:cs typeface="Rosario"/>
              <a:sym typeface="Rosario"/>
            </a:endParaRPr>
          </a:p>
          <a:p>
            <a:pPr algn="l">
              <a:lnSpc>
                <a:spcPts val="2916"/>
              </a:lnSpc>
            </a:pPr>
            <a:r>
              <a:rPr lang="en-US" sz="2700" spc="6">
                <a:solidFill>
                  <a:srgbClr val="000000"/>
                </a:solidFill>
                <a:latin typeface="Rosario"/>
                <a:ea typeface="Rosario"/>
                <a:cs typeface="Rosario"/>
                <a:sym typeface="Rosario"/>
              </a:rPr>
              <a:t>The sink of air within the eye  keeps the eye a cloud-free area.</a:t>
            </a:r>
          </a:p>
          <a:p>
            <a:pPr algn="l">
              <a:lnSpc>
                <a:spcPts val="2916"/>
              </a:lnSpc>
            </a:pPr>
            <a:endParaRPr lang="en-US" sz="2700" spc="6">
              <a:solidFill>
                <a:srgbClr val="000000"/>
              </a:solidFill>
              <a:latin typeface="Rosario"/>
              <a:ea typeface="Rosario"/>
              <a:cs typeface="Rosario"/>
              <a:sym typeface="Rosario"/>
            </a:endParaRPr>
          </a:p>
          <a:p>
            <a:pPr algn="l">
              <a:lnSpc>
                <a:spcPts val="2916"/>
              </a:lnSpc>
            </a:pPr>
            <a:endParaRPr lang="en-US" sz="2700" spc="6">
              <a:solidFill>
                <a:srgbClr val="000000"/>
              </a:solidFill>
              <a:latin typeface="Rosario"/>
              <a:ea typeface="Rosario"/>
              <a:cs typeface="Rosario"/>
              <a:sym typeface="Rosario"/>
            </a:endParaRPr>
          </a:p>
        </p:txBody>
      </p:sp>
      <p:grpSp>
        <p:nvGrpSpPr>
          <p:cNvPr id="17" name="Group 17"/>
          <p:cNvGrpSpPr/>
          <p:nvPr/>
        </p:nvGrpSpPr>
        <p:grpSpPr>
          <a:xfrm>
            <a:off x="1157288" y="442912"/>
            <a:ext cx="188119" cy="916781"/>
            <a:chOff x="0" y="0"/>
            <a:chExt cx="250825" cy="1222375"/>
          </a:xfrm>
        </p:grpSpPr>
        <p:sp>
          <p:nvSpPr>
            <p:cNvPr id="18" name="Freeform 18"/>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7"/>
              <a:stretch>
                <a:fillRect r="-3377"/>
              </a:stretch>
            </a:blipFill>
          </p:spPr>
        </p:sp>
      </p:grpSp>
      <p:sp>
        <p:nvSpPr>
          <p:cNvPr id="19" name="TextBox 19"/>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Structure and features</a:t>
            </a:r>
          </a:p>
        </p:txBody>
      </p:sp>
      <p:grpSp>
        <p:nvGrpSpPr>
          <p:cNvPr id="20" name="Group 20"/>
          <p:cNvGrpSpPr/>
          <p:nvPr/>
        </p:nvGrpSpPr>
        <p:grpSpPr>
          <a:xfrm>
            <a:off x="10704719" y="7434091"/>
            <a:ext cx="5161550" cy="461667"/>
            <a:chOff x="0" y="0"/>
            <a:chExt cx="6882066" cy="615556"/>
          </a:xfrm>
        </p:grpSpPr>
        <p:sp>
          <p:nvSpPr>
            <p:cNvPr id="21" name="Freeform 21"/>
            <p:cNvSpPr/>
            <p:nvPr/>
          </p:nvSpPr>
          <p:spPr>
            <a:xfrm>
              <a:off x="0" y="0"/>
              <a:ext cx="6882003" cy="615569"/>
            </a:xfrm>
            <a:custGeom>
              <a:avLst/>
              <a:gdLst/>
              <a:ahLst/>
              <a:cxnLst/>
              <a:rect l="l" t="t" r="r" b="b"/>
              <a:pathLst>
                <a:path w="6882003" h="615569">
                  <a:moveTo>
                    <a:pt x="0" y="0"/>
                  </a:moveTo>
                  <a:lnTo>
                    <a:pt x="6882003" y="0"/>
                  </a:lnTo>
                  <a:lnTo>
                    <a:pt x="6882003" y="615569"/>
                  </a:lnTo>
                  <a:lnTo>
                    <a:pt x="0" y="615569"/>
                  </a:lnTo>
                  <a:close/>
                </a:path>
              </a:pathLst>
            </a:custGeom>
            <a:solidFill>
              <a:srgbClr val="BFBFBF"/>
            </a:solidFill>
          </p:spPr>
        </p:sp>
        <p:sp>
          <p:nvSpPr>
            <p:cNvPr id="22" name="TextBox 22"/>
            <p:cNvSpPr txBox="1"/>
            <p:nvPr/>
          </p:nvSpPr>
          <p:spPr>
            <a:xfrm>
              <a:off x="0" y="-9525"/>
              <a:ext cx="6882066" cy="625081"/>
            </a:xfrm>
            <a:prstGeom prst="rect">
              <a:avLst/>
            </a:prstGeom>
          </p:spPr>
          <p:txBody>
            <a:bodyPr lIns="50800" tIns="50800" rIns="50800" bIns="50800" rtlCol="0" anchor="t"/>
            <a:lstStyle/>
            <a:p>
              <a:pPr algn="ctr">
                <a:lnSpc>
                  <a:spcPts val="2520"/>
                </a:lnSpc>
              </a:pPr>
              <a:r>
                <a:rPr lang="en-US" sz="2100" spc="4">
                  <a:solidFill>
                    <a:srgbClr val="C00000"/>
                  </a:solidFill>
                  <a:latin typeface="Rosario"/>
                  <a:ea typeface="Rosario"/>
                  <a:cs typeface="Rosario"/>
                  <a:sym typeface="Rosario"/>
                </a:rPr>
                <a:t>Mekunu 2018</a:t>
              </a:r>
            </a:p>
          </p:txBody>
        </p:sp>
      </p:grpSp>
      <p:grpSp>
        <p:nvGrpSpPr>
          <p:cNvPr id="23" name="Group 23"/>
          <p:cNvGrpSpPr/>
          <p:nvPr/>
        </p:nvGrpSpPr>
        <p:grpSpPr>
          <a:xfrm>
            <a:off x="11639226" y="9518199"/>
            <a:ext cx="699154" cy="695173"/>
            <a:chOff x="0" y="0"/>
            <a:chExt cx="932205" cy="926897"/>
          </a:xfrm>
        </p:grpSpPr>
        <p:sp>
          <p:nvSpPr>
            <p:cNvPr id="24" name="Freeform 24"/>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5" name="TextBox 25"/>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13</a:t>
              </a:r>
            </a:p>
          </p:txBody>
        </p:sp>
      </p:grpSp>
      <p:pic>
        <p:nvPicPr>
          <p:cNvPr id="26" name="Picture 2" descr="How do tropical storms form? - Internet Geography">
            <a:extLst>
              <a:ext uri="{FF2B5EF4-FFF2-40B4-BE49-F238E27FC236}">
                <a16:creationId xmlns:a16="http://schemas.microsoft.com/office/drawing/2014/main" id="{EE18D5C3-27D9-416D-B671-9AE67CE5542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61789" y="1634281"/>
            <a:ext cx="6900029" cy="33389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13CF0CB8-188D-4C44-ACF6-95A59E6B381B}"/>
              </a:ext>
            </a:extLst>
          </p:cNvPr>
          <p:cNvPicPr>
            <a:picLocks noChangeAspect="1"/>
          </p:cNvPicPr>
          <p:nvPr/>
        </p:nvPicPr>
        <p:blipFill>
          <a:blip r:embed="rId9"/>
          <a:stretch>
            <a:fillRect/>
          </a:stretch>
        </p:blipFill>
        <p:spPr>
          <a:xfrm>
            <a:off x="9158287" y="4907503"/>
            <a:ext cx="7693819" cy="243861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9961" y="2396501"/>
            <a:ext cx="5117394" cy="839411"/>
          </a:xfrm>
        </p:spPr>
        <p:txBody>
          <a:bodyPr>
            <a:noAutofit/>
          </a:bodyPr>
          <a:lstStyle/>
          <a:p>
            <a:r>
              <a:rPr lang="en-US" sz="3600" dirty="0">
                <a:solidFill>
                  <a:schemeClr val="accent1">
                    <a:lumMod val="75000"/>
                  </a:schemeClr>
                </a:solidFill>
              </a:rPr>
              <a:t>Mekunu Track</a:t>
            </a:r>
            <a:br>
              <a:rPr lang="en-US" sz="3600" dirty="0"/>
            </a:br>
            <a:endParaRPr lang="en-US" sz="3600" dirty="0"/>
          </a:p>
        </p:txBody>
      </p:sp>
      <p:pic>
        <p:nvPicPr>
          <p:cNvPr id="4" name="Picture 3"/>
          <p:cNvPicPr>
            <a:picLocks noChangeAspect="1"/>
          </p:cNvPicPr>
          <p:nvPr/>
        </p:nvPicPr>
        <p:blipFill rotWithShape="1">
          <a:blip r:embed="rId2"/>
          <a:srcRect l="468" t="307" r="833"/>
          <a:stretch/>
        </p:blipFill>
        <p:spPr>
          <a:xfrm>
            <a:off x="621437" y="1191488"/>
            <a:ext cx="9179511" cy="9095513"/>
          </a:xfrm>
          <a:prstGeom prst="rect">
            <a:avLst/>
          </a:prstGeom>
        </p:spPr>
      </p:pic>
      <p:pic>
        <p:nvPicPr>
          <p:cNvPr id="5" name="Picture 4"/>
          <p:cNvPicPr>
            <a:picLocks noChangeAspect="1"/>
          </p:cNvPicPr>
          <p:nvPr/>
        </p:nvPicPr>
        <p:blipFill rotWithShape="1">
          <a:blip r:embed="rId3"/>
          <a:srcRect l="2511" t="1566" r="1466" b="2591"/>
          <a:stretch/>
        </p:blipFill>
        <p:spPr>
          <a:xfrm>
            <a:off x="9836538" y="3235911"/>
            <a:ext cx="7940997" cy="5264910"/>
          </a:xfrm>
          <a:prstGeom prst="rect">
            <a:avLst/>
          </a:prstGeom>
        </p:spPr>
      </p:pic>
      <p:sp>
        <p:nvSpPr>
          <p:cNvPr id="7" name="Rectangle 6">
            <a:extLst>
              <a:ext uri="{FF2B5EF4-FFF2-40B4-BE49-F238E27FC236}">
                <a16:creationId xmlns:a16="http://schemas.microsoft.com/office/drawing/2014/main" id="{2E869F62-8762-4F4A-A2DF-6E0A1AAFFDBC}"/>
              </a:ext>
            </a:extLst>
          </p:cNvPr>
          <p:cNvSpPr/>
          <p:nvPr/>
        </p:nvSpPr>
        <p:spPr>
          <a:xfrm>
            <a:off x="6085035" y="163628"/>
            <a:ext cx="6246325" cy="1200329"/>
          </a:xfrm>
          <a:prstGeom prst="rect">
            <a:avLst/>
          </a:prstGeom>
        </p:spPr>
        <p:txBody>
          <a:bodyPr wrap="none">
            <a:spAutoFit/>
          </a:bodyPr>
          <a:lstStyle/>
          <a:p>
            <a:pPr algn="ctr"/>
            <a:r>
              <a:rPr lang="en-US" altLang="en-US" sz="3600" b="1" dirty="0">
                <a:solidFill>
                  <a:schemeClr val="accent1">
                    <a:lumMod val="75000"/>
                  </a:schemeClr>
                </a:solidFill>
                <a:latin typeface="Times New Roman" panose="02020603050405020304" pitchFamily="18" charset="0"/>
                <a:ea typeface="+mj-ea"/>
                <a:cs typeface="Times New Roman" panose="02020603050405020304" pitchFamily="18" charset="0"/>
              </a:rPr>
              <a:t>Tropical Cyclone Development</a:t>
            </a:r>
            <a:br>
              <a:rPr lang="en-US" altLang="en-US" sz="3600" b="1" dirty="0">
                <a:solidFill>
                  <a:schemeClr val="accent1">
                    <a:lumMod val="75000"/>
                  </a:schemeClr>
                </a:solidFill>
                <a:latin typeface="Times New Roman" panose="02020603050405020304" pitchFamily="18" charset="0"/>
                <a:ea typeface="+mj-ea"/>
                <a:cs typeface="Times New Roman" panose="02020603050405020304" pitchFamily="18" charset="0"/>
              </a:rPr>
            </a:br>
            <a:r>
              <a:rPr lang="en-US" altLang="en-US" sz="3600" i="1" dirty="0">
                <a:solidFill>
                  <a:schemeClr val="accent2">
                    <a:lumMod val="50000"/>
                  </a:schemeClr>
                </a:solidFill>
              </a:rPr>
              <a:t>Tracks </a:t>
            </a:r>
            <a:endParaRPr lang="en-GB" sz="3600" i="1" dirty="0">
              <a:solidFill>
                <a:schemeClr val="accent2">
                  <a:lumMod val="50000"/>
                </a:schemeClr>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1106585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347158" y="2237146"/>
            <a:ext cx="6933752" cy="6549866"/>
          </a:xfrm>
          <a:prstGeom prst="rect">
            <a:avLst/>
          </a:prstGeom>
        </p:spPr>
        <p:txBody>
          <a:bodyPr lIns="0" tIns="0" rIns="0" bIns="0" rtlCol="0" anchor="t">
            <a:spAutoFit/>
          </a:bodyPr>
          <a:lstStyle/>
          <a:p>
            <a:pPr algn="l">
              <a:lnSpc>
                <a:spcPts val="3496"/>
              </a:lnSpc>
            </a:pPr>
            <a:endParaRPr/>
          </a:p>
          <a:p>
            <a:pPr algn="l">
              <a:lnSpc>
                <a:spcPts val="3962"/>
              </a:lnSpc>
            </a:pPr>
            <a:r>
              <a:rPr lang="en-US" sz="1942" spc="4">
                <a:solidFill>
                  <a:srgbClr val="000000"/>
                </a:solidFill>
                <a:latin typeface="Rosario"/>
                <a:ea typeface="Rosario"/>
                <a:cs typeface="Rosario"/>
                <a:sym typeface="Rosario"/>
              </a:rPr>
              <a:t>“</a:t>
            </a:r>
            <a:r>
              <a:rPr lang="en-US" sz="1942" b="1" spc="4">
                <a:solidFill>
                  <a:srgbClr val="000000"/>
                </a:solidFill>
                <a:latin typeface="Rosario Bold"/>
                <a:ea typeface="Rosario Bold"/>
                <a:cs typeface="Rosario Bold"/>
                <a:sym typeface="Rosario Bold"/>
              </a:rPr>
              <a:t>The Advanced Scatterometer (ASCAT) uses radar to measure the electromagnetic backscatter from the wind-roughened ocean surface, from which data on wind speed and direction can be derived. The measuring principle relies on the fact that winds over the sea cause small-scale disturbances of the sea surface, which modify its radar backscattering characteristics in a particular way. These backscattering properties are well known and are dependent on both the wind speed over the sea and the direction of the wind with respect to the point from which the sea surface is observed. Once MetOp is in its polar orbit 800 kilometres above the surface of the Earth”  </a:t>
            </a:r>
          </a:p>
        </p:txBody>
      </p:sp>
      <p:grpSp>
        <p:nvGrpSpPr>
          <p:cNvPr id="13" name="Group 13"/>
          <p:cNvGrpSpPr/>
          <p:nvPr/>
        </p:nvGrpSpPr>
        <p:grpSpPr>
          <a:xfrm>
            <a:off x="12215812" y="2993231"/>
            <a:ext cx="4471988" cy="4193381"/>
            <a:chOff x="0" y="0"/>
            <a:chExt cx="5962650" cy="5591175"/>
          </a:xfrm>
        </p:grpSpPr>
        <p:sp>
          <p:nvSpPr>
            <p:cNvPr id="14" name="Freeform 14"/>
            <p:cNvSpPr/>
            <p:nvPr/>
          </p:nvSpPr>
          <p:spPr>
            <a:xfrm>
              <a:off x="0" y="0"/>
              <a:ext cx="5962650" cy="5591175"/>
            </a:xfrm>
            <a:custGeom>
              <a:avLst/>
              <a:gdLst/>
              <a:ahLst/>
              <a:cxnLst/>
              <a:rect l="l" t="t" r="r" b="b"/>
              <a:pathLst>
                <a:path w="5962650" h="5591175">
                  <a:moveTo>
                    <a:pt x="0" y="0"/>
                  </a:moveTo>
                  <a:lnTo>
                    <a:pt x="5962650" y="0"/>
                  </a:lnTo>
                  <a:lnTo>
                    <a:pt x="5962650" y="5591175"/>
                  </a:lnTo>
                  <a:lnTo>
                    <a:pt x="0" y="5591175"/>
                  </a:lnTo>
                  <a:lnTo>
                    <a:pt x="0" y="0"/>
                  </a:lnTo>
                  <a:close/>
                </a:path>
              </a:pathLst>
            </a:custGeom>
            <a:blipFill>
              <a:blip r:embed="rId7"/>
              <a:stretch>
                <a:fillRect l="-12457" r="-12457"/>
              </a:stretch>
            </a:blipFill>
          </p:spPr>
        </p:sp>
      </p:grpSp>
      <p:grpSp>
        <p:nvGrpSpPr>
          <p:cNvPr id="15" name="Group 15"/>
          <p:cNvGrpSpPr/>
          <p:nvPr/>
        </p:nvGrpSpPr>
        <p:grpSpPr>
          <a:xfrm>
            <a:off x="7743825" y="3426343"/>
            <a:ext cx="4471988" cy="4285774"/>
            <a:chOff x="0" y="0"/>
            <a:chExt cx="5962650" cy="5714365"/>
          </a:xfrm>
        </p:grpSpPr>
        <p:sp>
          <p:nvSpPr>
            <p:cNvPr id="16" name="Freeform 16"/>
            <p:cNvSpPr/>
            <p:nvPr/>
          </p:nvSpPr>
          <p:spPr>
            <a:xfrm>
              <a:off x="0" y="0"/>
              <a:ext cx="5962650" cy="5714365"/>
            </a:xfrm>
            <a:custGeom>
              <a:avLst/>
              <a:gdLst/>
              <a:ahLst/>
              <a:cxnLst/>
              <a:rect l="l" t="t" r="r" b="b"/>
              <a:pathLst>
                <a:path w="5962650" h="5714365">
                  <a:moveTo>
                    <a:pt x="0" y="0"/>
                  </a:moveTo>
                  <a:lnTo>
                    <a:pt x="5962650" y="0"/>
                  </a:lnTo>
                  <a:lnTo>
                    <a:pt x="5962650" y="5714365"/>
                  </a:lnTo>
                  <a:lnTo>
                    <a:pt x="0" y="5714365"/>
                  </a:lnTo>
                  <a:lnTo>
                    <a:pt x="0" y="0"/>
                  </a:lnTo>
                  <a:close/>
                </a:path>
              </a:pathLst>
            </a:custGeom>
            <a:blipFill>
              <a:blip r:embed="rId8"/>
              <a:stretch>
                <a:fillRect l="-12149" r="-12149"/>
              </a:stretch>
            </a:blipFill>
          </p:spPr>
        </p:sp>
      </p:grpSp>
      <p:sp>
        <p:nvSpPr>
          <p:cNvPr id="17" name="TextBox 17"/>
          <p:cNvSpPr txBox="1"/>
          <p:nvPr/>
        </p:nvSpPr>
        <p:spPr>
          <a:xfrm>
            <a:off x="7720965" y="7719746"/>
            <a:ext cx="2231708" cy="362160"/>
          </a:xfrm>
          <a:prstGeom prst="rect">
            <a:avLst/>
          </a:prstGeom>
        </p:spPr>
        <p:txBody>
          <a:bodyPr lIns="0" tIns="0" rIns="0" bIns="0" rtlCol="0" anchor="t">
            <a:spAutoFit/>
          </a:bodyPr>
          <a:lstStyle/>
          <a:p>
            <a:pPr algn="l">
              <a:lnSpc>
                <a:spcPts val="2160"/>
              </a:lnSpc>
            </a:pPr>
            <a:r>
              <a:rPr lang="en-US" sz="1800">
                <a:solidFill>
                  <a:srgbClr val="000000"/>
                </a:solidFill>
                <a:latin typeface="Calibri (MS)"/>
                <a:ea typeface="Calibri (MS)"/>
                <a:cs typeface="Calibri (MS)"/>
                <a:sym typeface="Calibri (MS)"/>
              </a:rPr>
              <a:t>Ashoba,2015</a:t>
            </a:r>
          </a:p>
        </p:txBody>
      </p:sp>
      <p:grpSp>
        <p:nvGrpSpPr>
          <p:cNvPr id="18" name="Group 18"/>
          <p:cNvGrpSpPr/>
          <p:nvPr/>
        </p:nvGrpSpPr>
        <p:grpSpPr>
          <a:xfrm>
            <a:off x="1157288" y="442912"/>
            <a:ext cx="188119" cy="916781"/>
            <a:chOff x="0" y="0"/>
            <a:chExt cx="250825" cy="1222375"/>
          </a:xfrm>
        </p:grpSpPr>
        <p:sp>
          <p:nvSpPr>
            <p:cNvPr id="19" name="Freeform 19"/>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9"/>
              <a:stretch>
                <a:fillRect r="-3377"/>
              </a:stretch>
            </a:blipFill>
          </p:spPr>
        </p:sp>
      </p:grpSp>
      <p:sp>
        <p:nvSpPr>
          <p:cNvPr id="20" name="TextBox 20"/>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Classifications</a:t>
            </a:r>
          </a:p>
        </p:txBody>
      </p:sp>
      <p:grpSp>
        <p:nvGrpSpPr>
          <p:cNvPr id="21" name="Group 21"/>
          <p:cNvGrpSpPr/>
          <p:nvPr/>
        </p:nvGrpSpPr>
        <p:grpSpPr>
          <a:xfrm>
            <a:off x="7743825" y="7777162"/>
            <a:ext cx="2856300" cy="461667"/>
            <a:chOff x="0" y="0"/>
            <a:chExt cx="3808400" cy="615556"/>
          </a:xfrm>
        </p:grpSpPr>
        <p:sp>
          <p:nvSpPr>
            <p:cNvPr id="22" name="Freeform 22"/>
            <p:cNvSpPr/>
            <p:nvPr/>
          </p:nvSpPr>
          <p:spPr>
            <a:xfrm>
              <a:off x="0" y="0"/>
              <a:ext cx="3808349" cy="615569"/>
            </a:xfrm>
            <a:custGeom>
              <a:avLst/>
              <a:gdLst/>
              <a:ahLst/>
              <a:cxnLst/>
              <a:rect l="l" t="t" r="r" b="b"/>
              <a:pathLst>
                <a:path w="3808349" h="615569">
                  <a:moveTo>
                    <a:pt x="0" y="0"/>
                  </a:moveTo>
                  <a:lnTo>
                    <a:pt x="3808349" y="0"/>
                  </a:lnTo>
                  <a:lnTo>
                    <a:pt x="3808349" y="615569"/>
                  </a:lnTo>
                  <a:lnTo>
                    <a:pt x="0" y="615569"/>
                  </a:lnTo>
                  <a:close/>
                </a:path>
              </a:pathLst>
            </a:custGeom>
            <a:solidFill>
              <a:srgbClr val="BFBFBF"/>
            </a:solidFill>
          </p:spPr>
        </p:sp>
        <p:sp>
          <p:nvSpPr>
            <p:cNvPr id="23" name="TextBox 23"/>
            <p:cNvSpPr txBox="1"/>
            <p:nvPr/>
          </p:nvSpPr>
          <p:spPr>
            <a:xfrm>
              <a:off x="0" y="-47625"/>
              <a:ext cx="3808400" cy="663181"/>
            </a:xfrm>
            <a:prstGeom prst="rect">
              <a:avLst/>
            </a:prstGeom>
          </p:spPr>
          <p:txBody>
            <a:bodyPr lIns="50800" tIns="50800" rIns="50800" bIns="50800" rtlCol="0" anchor="t"/>
            <a:lstStyle/>
            <a:p>
              <a:pPr algn="ctr">
                <a:lnSpc>
                  <a:spcPts val="2520"/>
                </a:lnSpc>
              </a:pPr>
              <a:r>
                <a:rPr lang="en-US" sz="2100">
                  <a:solidFill>
                    <a:srgbClr val="C00000"/>
                  </a:solidFill>
                  <a:latin typeface="Calibri (MS)"/>
                  <a:ea typeface="Calibri (MS)"/>
                  <a:cs typeface="Calibri (MS)"/>
                  <a:sym typeface="Calibri (MS)"/>
                </a:rPr>
                <a:t>Ashoba,2015</a:t>
              </a:r>
            </a:p>
          </p:txBody>
        </p:sp>
      </p:grpSp>
      <p:grpSp>
        <p:nvGrpSpPr>
          <p:cNvPr id="24" name="Group 24"/>
          <p:cNvGrpSpPr/>
          <p:nvPr/>
        </p:nvGrpSpPr>
        <p:grpSpPr>
          <a:xfrm>
            <a:off x="12404941" y="7250459"/>
            <a:ext cx="2856300" cy="461667"/>
            <a:chOff x="0" y="0"/>
            <a:chExt cx="3808400" cy="615556"/>
          </a:xfrm>
        </p:grpSpPr>
        <p:sp>
          <p:nvSpPr>
            <p:cNvPr id="25" name="Freeform 25"/>
            <p:cNvSpPr/>
            <p:nvPr/>
          </p:nvSpPr>
          <p:spPr>
            <a:xfrm>
              <a:off x="0" y="0"/>
              <a:ext cx="3808349" cy="615569"/>
            </a:xfrm>
            <a:custGeom>
              <a:avLst/>
              <a:gdLst/>
              <a:ahLst/>
              <a:cxnLst/>
              <a:rect l="l" t="t" r="r" b="b"/>
              <a:pathLst>
                <a:path w="3808349" h="615569">
                  <a:moveTo>
                    <a:pt x="0" y="0"/>
                  </a:moveTo>
                  <a:lnTo>
                    <a:pt x="3808349" y="0"/>
                  </a:lnTo>
                  <a:lnTo>
                    <a:pt x="3808349" y="615569"/>
                  </a:lnTo>
                  <a:lnTo>
                    <a:pt x="0" y="615569"/>
                  </a:lnTo>
                  <a:close/>
                </a:path>
              </a:pathLst>
            </a:custGeom>
            <a:solidFill>
              <a:srgbClr val="BFBFBF"/>
            </a:solidFill>
          </p:spPr>
        </p:sp>
        <p:sp>
          <p:nvSpPr>
            <p:cNvPr id="26" name="TextBox 26"/>
            <p:cNvSpPr txBox="1"/>
            <p:nvPr/>
          </p:nvSpPr>
          <p:spPr>
            <a:xfrm>
              <a:off x="0" y="-47625"/>
              <a:ext cx="3808400" cy="663181"/>
            </a:xfrm>
            <a:prstGeom prst="rect">
              <a:avLst/>
            </a:prstGeom>
          </p:spPr>
          <p:txBody>
            <a:bodyPr lIns="50800" tIns="50800" rIns="50800" bIns="50800" rtlCol="0" anchor="t"/>
            <a:lstStyle/>
            <a:p>
              <a:pPr algn="ctr">
                <a:lnSpc>
                  <a:spcPts val="2520"/>
                </a:lnSpc>
              </a:pPr>
              <a:r>
                <a:rPr lang="en-US" sz="2100">
                  <a:solidFill>
                    <a:srgbClr val="C00000"/>
                  </a:solidFill>
                  <a:latin typeface="Calibri (MS)"/>
                  <a:ea typeface="Calibri (MS)"/>
                  <a:cs typeface="Calibri (MS)"/>
                  <a:sym typeface="Calibri (MS)"/>
                </a:rPr>
                <a:t>Luban, 2018</a:t>
              </a:r>
            </a:p>
          </p:txBody>
        </p:sp>
      </p:grpSp>
      <p:grpSp>
        <p:nvGrpSpPr>
          <p:cNvPr id="27" name="Group 27"/>
          <p:cNvGrpSpPr/>
          <p:nvPr/>
        </p:nvGrpSpPr>
        <p:grpSpPr>
          <a:xfrm>
            <a:off x="11631482" y="9591827"/>
            <a:ext cx="699154" cy="695173"/>
            <a:chOff x="0" y="0"/>
            <a:chExt cx="932205" cy="926897"/>
          </a:xfrm>
        </p:grpSpPr>
        <p:sp>
          <p:nvSpPr>
            <p:cNvPr id="28" name="Freeform 28"/>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9" name="TextBox 29"/>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14</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63"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7"/>
              <a:stretch>
                <a:fillRect r="-3377"/>
              </a:stretch>
            </a:blipFill>
          </p:spPr>
        </p:sp>
      </p:grpSp>
      <p:sp>
        <p:nvSpPr>
          <p:cNvPr id="17" name="TextBox 17"/>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Classifications</a:t>
            </a:r>
          </a:p>
        </p:txBody>
      </p:sp>
      <p:grpSp>
        <p:nvGrpSpPr>
          <p:cNvPr id="18" name="Group 18"/>
          <p:cNvGrpSpPr/>
          <p:nvPr/>
        </p:nvGrpSpPr>
        <p:grpSpPr>
          <a:xfrm>
            <a:off x="11576333" y="9533706"/>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15</a:t>
              </a:r>
            </a:p>
          </p:txBody>
        </p:sp>
      </p:grpSp>
      <p:sp>
        <p:nvSpPr>
          <p:cNvPr id="25" name="Rectangle 24">
            <a:extLst>
              <a:ext uri="{FF2B5EF4-FFF2-40B4-BE49-F238E27FC236}">
                <a16:creationId xmlns:a16="http://schemas.microsoft.com/office/drawing/2014/main" id="{F37F599D-3060-4194-BBEC-A431EACE143C}"/>
              </a:ext>
            </a:extLst>
          </p:cNvPr>
          <p:cNvSpPr/>
          <p:nvPr/>
        </p:nvSpPr>
        <p:spPr>
          <a:xfrm>
            <a:off x="2876663" y="1940033"/>
            <a:ext cx="5278176" cy="738664"/>
          </a:xfrm>
          <a:prstGeom prst="rect">
            <a:avLst/>
          </a:prstGeom>
        </p:spPr>
        <p:txBody>
          <a:bodyPr wrap="none">
            <a:spAutoFit/>
          </a:bodyPr>
          <a:lstStyle/>
          <a:p>
            <a:r>
              <a:rPr lang="en-US" sz="4200" b="1" dirty="0">
                <a:effectLst>
                  <a:outerShdw blurRad="38100" dist="38100" dir="2700000" algn="tl">
                    <a:srgbClr val="000000">
                      <a:alpha val="43137"/>
                    </a:srgbClr>
                  </a:outerShdw>
                </a:effectLst>
                <a:latin typeface="Linux Libertine"/>
              </a:rPr>
              <a:t>Saffir–Simpson scale</a:t>
            </a:r>
          </a:p>
        </p:txBody>
      </p:sp>
      <p:sp>
        <p:nvSpPr>
          <p:cNvPr id="26" name="TextBox 25">
            <a:extLst>
              <a:ext uri="{FF2B5EF4-FFF2-40B4-BE49-F238E27FC236}">
                <a16:creationId xmlns:a16="http://schemas.microsoft.com/office/drawing/2014/main" id="{C60CB914-40C6-4358-994F-2E1E65D86C5C}"/>
              </a:ext>
            </a:extLst>
          </p:cNvPr>
          <p:cNvSpPr txBox="1"/>
          <p:nvPr/>
        </p:nvSpPr>
        <p:spPr>
          <a:xfrm>
            <a:off x="8677357" y="1940033"/>
            <a:ext cx="7318910" cy="830997"/>
          </a:xfrm>
          <a:prstGeom prst="rect">
            <a:avLst/>
          </a:prstGeom>
          <a:noFill/>
        </p:spPr>
        <p:txBody>
          <a:bodyPr wrap="square" rtlCol="0">
            <a:spAutoFit/>
          </a:bodyPr>
          <a:lstStyle/>
          <a:p>
            <a:r>
              <a:rPr lang="en-US" sz="4800" b="1" dirty="0"/>
              <a:t>&gt;&gt; </a:t>
            </a:r>
            <a:r>
              <a:rPr lang="en-US" sz="4800" b="1" dirty="0">
                <a:solidFill>
                  <a:srgbClr val="FF0000"/>
                </a:solidFill>
              </a:rPr>
              <a:t>Based on wind speed </a:t>
            </a:r>
            <a:r>
              <a:rPr lang="en-US" sz="4800" b="1" dirty="0"/>
              <a:t>&lt;&lt;</a:t>
            </a:r>
          </a:p>
        </p:txBody>
      </p:sp>
      <p:pic>
        <p:nvPicPr>
          <p:cNvPr id="27" name="Picture 26">
            <a:extLst>
              <a:ext uri="{FF2B5EF4-FFF2-40B4-BE49-F238E27FC236}">
                <a16:creationId xmlns:a16="http://schemas.microsoft.com/office/drawing/2014/main" id="{9AC27897-CFFC-40DE-AF7D-7F27BCEF1D4F}"/>
              </a:ext>
            </a:extLst>
          </p:cNvPr>
          <p:cNvPicPr>
            <a:picLocks noChangeAspect="1"/>
          </p:cNvPicPr>
          <p:nvPr/>
        </p:nvPicPr>
        <p:blipFill>
          <a:blip r:embed="rId8"/>
          <a:stretch>
            <a:fillRect/>
          </a:stretch>
        </p:blipFill>
        <p:spPr>
          <a:xfrm>
            <a:off x="4572000" y="2893152"/>
            <a:ext cx="9319122" cy="6212748"/>
          </a:xfrm>
          <a:prstGeom prst="rect">
            <a:avLst/>
          </a:prstGeom>
        </p:spPr>
      </p:pic>
      <p:sp>
        <p:nvSpPr>
          <p:cNvPr id="31" name="Arrow: Right 30">
            <a:extLst>
              <a:ext uri="{FF2B5EF4-FFF2-40B4-BE49-F238E27FC236}">
                <a16:creationId xmlns:a16="http://schemas.microsoft.com/office/drawing/2014/main" id="{A7C170D2-9939-4AD3-899E-C0079B63A2B2}"/>
              </a:ext>
            </a:extLst>
          </p:cNvPr>
          <p:cNvSpPr/>
          <p:nvPr/>
        </p:nvSpPr>
        <p:spPr>
          <a:xfrm>
            <a:off x="1345407" y="5295900"/>
            <a:ext cx="3251178" cy="9405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rPr>
              <a:t>It is given a name at this stage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476384" y="3009320"/>
            <a:ext cx="9201016" cy="4514056"/>
          </a:xfrm>
          <a:prstGeom prst="rect">
            <a:avLst/>
          </a:prstGeom>
        </p:spPr>
        <p:txBody>
          <a:bodyPr wrap="square" lIns="0" tIns="0" rIns="0" bIns="0" rtlCol="0" anchor="t">
            <a:spAutoFit/>
          </a:bodyPr>
          <a:lstStyle/>
          <a:p>
            <a:pPr algn="l">
              <a:lnSpc>
                <a:spcPts val="4860"/>
              </a:lnSpc>
            </a:pPr>
            <a:r>
              <a:rPr lang="en-US" sz="2700" spc="6" dirty="0">
                <a:solidFill>
                  <a:srgbClr val="000000"/>
                </a:solidFill>
                <a:latin typeface="Rosario"/>
                <a:ea typeface="Rosario"/>
                <a:cs typeface="Rosario"/>
                <a:sym typeface="Rosario"/>
              </a:rPr>
              <a:t>Members of each regional </a:t>
            </a:r>
            <a:r>
              <a:rPr lang="en-US" sz="2700" spc="6" dirty="0" err="1">
                <a:solidFill>
                  <a:srgbClr val="000000"/>
                </a:solidFill>
                <a:latin typeface="Rosario"/>
                <a:ea typeface="Rosario"/>
                <a:cs typeface="Rosario"/>
                <a:sym typeface="Rosario"/>
              </a:rPr>
              <a:t>centre</a:t>
            </a:r>
            <a:r>
              <a:rPr lang="en-US" sz="2700" spc="6" dirty="0">
                <a:solidFill>
                  <a:srgbClr val="000000"/>
                </a:solidFill>
                <a:latin typeface="Rosario"/>
                <a:ea typeface="Rosario"/>
                <a:cs typeface="Rosario"/>
                <a:sym typeface="Rosario"/>
              </a:rPr>
              <a:t> agree on a list of names.</a:t>
            </a:r>
          </a:p>
          <a:p>
            <a:pPr algn="l">
              <a:lnSpc>
                <a:spcPts val="4860"/>
              </a:lnSpc>
            </a:pPr>
            <a:r>
              <a:rPr lang="en-US" sz="2700" spc="6" dirty="0">
                <a:solidFill>
                  <a:srgbClr val="000000"/>
                </a:solidFill>
                <a:latin typeface="Rosario"/>
                <a:ea typeface="Rosario"/>
                <a:cs typeface="Rosario"/>
                <a:sym typeface="Rosario"/>
              </a:rPr>
              <a:t>The names are ordered using alphabetical order of the countries</a:t>
            </a:r>
          </a:p>
          <a:p>
            <a:pPr algn="l">
              <a:lnSpc>
                <a:spcPts val="4860"/>
              </a:lnSpc>
            </a:pPr>
            <a:r>
              <a:rPr lang="en-US" sz="2700" spc="6" dirty="0">
                <a:solidFill>
                  <a:srgbClr val="000000"/>
                </a:solidFill>
                <a:latin typeface="Rosario"/>
                <a:ea typeface="Rosario"/>
                <a:cs typeface="Rosario"/>
                <a:sym typeface="Rosario"/>
              </a:rPr>
              <a:t>Use the link to check the next name of any upcoming tropical system.</a:t>
            </a:r>
          </a:p>
          <a:p>
            <a:pPr algn="l">
              <a:lnSpc>
                <a:spcPts val="4860"/>
              </a:lnSpc>
            </a:pPr>
            <a:r>
              <a:rPr lang="en-US" sz="2700" spc="6" dirty="0">
                <a:solidFill>
                  <a:srgbClr val="000000"/>
                </a:solidFill>
                <a:latin typeface="Rosario"/>
                <a:ea typeface="Rosario"/>
                <a:cs typeface="Rosario"/>
                <a:sym typeface="Rosario"/>
              </a:rPr>
              <a:t>The system is named once it develops into a tropical storm. </a:t>
            </a:r>
          </a:p>
          <a:p>
            <a:pPr algn="l">
              <a:lnSpc>
                <a:spcPts val="2916"/>
              </a:lnSpc>
            </a:pPr>
            <a:endParaRPr lang="en-US" sz="2700" spc="6" dirty="0">
              <a:solidFill>
                <a:srgbClr val="000000"/>
              </a:solidFill>
              <a:latin typeface="Rosario"/>
              <a:ea typeface="Rosario"/>
              <a:cs typeface="Rosario"/>
              <a:sym typeface="Rosario"/>
            </a:endParaRPr>
          </a:p>
          <a:p>
            <a:pPr algn="l">
              <a:lnSpc>
                <a:spcPts val="2916"/>
              </a:lnSpc>
            </a:pPr>
            <a:endParaRPr lang="en-US" sz="2700" spc="6" dirty="0">
              <a:solidFill>
                <a:srgbClr val="000000"/>
              </a:solidFill>
              <a:latin typeface="Rosario"/>
              <a:ea typeface="Rosario"/>
              <a:cs typeface="Rosario"/>
              <a:sym typeface="Rosario"/>
            </a:endParaRPr>
          </a:p>
        </p:txBody>
      </p:sp>
      <p:grpSp>
        <p:nvGrpSpPr>
          <p:cNvPr id="13" name="Group 13"/>
          <p:cNvGrpSpPr/>
          <p:nvPr/>
        </p:nvGrpSpPr>
        <p:grpSpPr>
          <a:xfrm>
            <a:off x="9425122" y="2598147"/>
            <a:ext cx="8334106" cy="5046216"/>
            <a:chOff x="0" y="0"/>
            <a:chExt cx="10080168" cy="5747652"/>
          </a:xfrm>
        </p:grpSpPr>
        <p:sp>
          <p:nvSpPr>
            <p:cNvPr id="14" name="Freeform 14"/>
            <p:cNvSpPr/>
            <p:nvPr/>
          </p:nvSpPr>
          <p:spPr>
            <a:xfrm>
              <a:off x="0" y="0"/>
              <a:ext cx="10080117" cy="5747639"/>
            </a:xfrm>
            <a:custGeom>
              <a:avLst/>
              <a:gdLst/>
              <a:ahLst/>
              <a:cxnLst/>
              <a:rect l="l" t="t" r="r" b="b"/>
              <a:pathLst>
                <a:path w="10080117" h="5747639">
                  <a:moveTo>
                    <a:pt x="0" y="0"/>
                  </a:moveTo>
                  <a:lnTo>
                    <a:pt x="10080117" y="0"/>
                  </a:lnTo>
                  <a:lnTo>
                    <a:pt x="10080117" y="5747639"/>
                  </a:lnTo>
                  <a:lnTo>
                    <a:pt x="0" y="5747639"/>
                  </a:lnTo>
                  <a:lnTo>
                    <a:pt x="0" y="0"/>
                  </a:lnTo>
                  <a:close/>
                </a:path>
              </a:pathLst>
            </a:custGeom>
            <a:blipFill>
              <a:blip r:embed="rId7"/>
              <a:stretch>
                <a:fillRect l="-1038" r="-1038"/>
              </a:stretch>
            </a:blipFill>
          </p:spPr>
        </p:sp>
      </p:gr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8"/>
              <a:stretch>
                <a:fillRect r="-3377"/>
              </a:stretch>
            </a:blipFill>
          </p:spPr>
        </p:sp>
      </p:grpSp>
      <p:sp>
        <p:nvSpPr>
          <p:cNvPr id="17" name="TextBox 17"/>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a:solidFill>
                  <a:srgbClr val="38425C"/>
                </a:solidFill>
                <a:latin typeface="Calibri (MS) Bold"/>
                <a:ea typeface="Calibri (MS) Bold"/>
                <a:cs typeface="Calibri (MS) Bold"/>
                <a:sym typeface="Calibri (MS) Bold"/>
              </a:rPr>
              <a:t>Regional centers and naming protocol </a:t>
            </a:r>
          </a:p>
        </p:txBody>
      </p:sp>
      <p:grpSp>
        <p:nvGrpSpPr>
          <p:cNvPr id="18" name="Group 18"/>
          <p:cNvGrpSpPr/>
          <p:nvPr/>
        </p:nvGrpSpPr>
        <p:grpSpPr>
          <a:xfrm>
            <a:off x="11576333" y="9533706"/>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16</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610629" y="1651121"/>
            <a:ext cx="9216838" cy="6578441"/>
          </a:xfrm>
          <a:prstGeom prst="rect">
            <a:avLst/>
          </a:prstGeom>
        </p:spPr>
        <p:txBody>
          <a:bodyPr lIns="0" tIns="0" rIns="0" bIns="0" rtlCol="0" anchor="t">
            <a:spAutoFit/>
          </a:bodyPr>
          <a:lstStyle/>
          <a:p>
            <a:pPr algn="l">
              <a:lnSpc>
                <a:spcPts val="4320"/>
              </a:lnSpc>
            </a:pPr>
            <a:endParaRPr/>
          </a:p>
          <a:p>
            <a:pPr algn="l">
              <a:lnSpc>
                <a:spcPts val="4896"/>
              </a:lnSpc>
            </a:pPr>
            <a:r>
              <a:rPr lang="en-US" sz="2400" spc="5">
                <a:solidFill>
                  <a:srgbClr val="000000"/>
                </a:solidFill>
                <a:latin typeface="Rosario"/>
                <a:ea typeface="Rosario"/>
                <a:cs typeface="Rosario"/>
                <a:sym typeface="Rosario"/>
              </a:rPr>
              <a:t>Members of each regional centre agree in a list of names.</a:t>
            </a:r>
          </a:p>
          <a:p>
            <a:pPr algn="l">
              <a:lnSpc>
                <a:spcPts val="4896"/>
              </a:lnSpc>
            </a:pPr>
            <a:r>
              <a:rPr lang="en-US" sz="2400" spc="5">
                <a:solidFill>
                  <a:srgbClr val="000000"/>
                </a:solidFill>
                <a:latin typeface="Rosario"/>
                <a:ea typeface="Rosario"/>
                <a:cs typeface="Rosario"/>
                <a:sym typeface="Rosario"/>
              </a:rPr>
              <a:t>The names are ordered using alphabetical order of the countries:</a:t>
            </a:r>
          </a:p>
          <a:p>
            <a:pPr algn="l">
              <a:lnSpc>
                <a:spcPts val="4896"/>
              </a:lnSpc>
            </a:pPr>
            <a:r>
              <a:rPr lang="en-US" sz="2400" spc="5">
                <a:solidFill>
                  <a:srgbClr val="000000"/>
                </a:solidFill>
                <a:latin typeface="Rosario"/>
                <a:ea typeface="Rosario"/>
                <a:cs typeface="Rosario"/>
                <a:sym typeface="Rosario"/>
              </a:rPr>
              <a:t>Use the link to check the next name of the any upcoming tropical system.</a:t>
            </a:r>
          </a:p>
          <a:p>
            <a:pPr algn="l">
              <a:lnSpc>
                <a:spcPts val="4896"/>
              </a:lnSpc>
            </a:pPr>
            <a:r>
              <a:rPr lang="en-US" sz="2400" spc="5">
                <a:solidFill>
                  <a:srgbClr val="000000"/>
                </a:solidFill>
                <a:latin typeface="Rosario"/>
                <a:ea typeface="Rosario"/>
                <a:cs typeface="Rosario"/>
                <a:sym typeface="Rosario"/>
              </a:rPr>
              <a:t>The system gains its name once it developed to tropical storm.</a:t>
            </a:r>
          </a:p>
          <a:p>
            <a:pPr algn="l">
              <a:lnSpc>
                <a:spcPts val="4896"/>
              </a:lnSpc>
            </a:pPr>
            <a:r>
              <a:rPr lang="en-US" sz="2400" spc="5">
                <a:solidFill>
                  <a:srgbClr val="000000"/>
                </a:solidFill>
                <a:latin typeface="Rosario"/>
                <a:ea typeface="Rosario"/>
                <a:cs typeface="Rosario"/>
                <a:sym typeface="Rosario"/>
              </a:rPr>
              <a:t>See all regions: </a:t>
            </a:r>
            <a:r>
              <a:rPr lang="en-US" sz="2400" u="sng" spc="5">
                <a:solidFill>
                  <a:srgbClr val="2998E3"/>
                </a:solidFill>
                <a:latin typeface="Rosario"/>
                <a:ea typeface="Rosario"/>
                <a:cs typeface="Rosario"/>
                <a:sym typeface="Rosario"/>
                <a:hlinkClick r:id="rId7" tooltip="https://wmo.int/content/tropical-cyclone-naming"/>
              </a:rPr>
              <a:t>https://wmo.int/content/tropical-cyclone-naming</a:t>
            </a:r>
            <a:r>
              <a:rPr lang="en-US" sz="2400" spc="5">
                <a:solidFill>
                  <a:srgbClr val="000000"/>
                </a:solidFill>
                <a:latin typeface="Rosario"/>
                <a:ea typeface="Rosario"/>
                <a:cs typeface="Rosario"/>
                <a:sym typeface="Rosario"/>
              </a:rPr>
              <a:t> </a:t>
            </a:r>
          </a:p>
          <a:p>
            <a:pPr algn="l">
              <a:lnSpc>
                <a:spcPts val="2592"/>
              </a:lnSpc>
            </a:pPr>
            <a:endParaRPr lang="en-US" sz="2400" spc="5">
              <a:solidFill>
                <a:srgbClr val="000000"/>
              </a:solidFill>
              <a:latin typeface="Rosario"/>
              <a:ea typeface="Rosario"/>
              <a:cs typeface="Rosario"/>
              <a:sym typeface="Rosario"/>
            </a:endParaRPr>
          </a:p>
          <a:p>
            <a:pPr algn="l">
              <a:lnSpc>
                <a:spcPts val="2592"/>
              </a:lnSpc>
            </a:pPr>
            <a:endParaRPr lang="en-US" sz="2400" spc="5">
              <a:solidFill>
                <a:srgbClr val="000000"/>
              </a:solidFill>
              <a:latin typeface="Rosario"/>
              <a:ea typeface="Rosario"/>
              <a:cs typeface="Rosario"/>
              <a:sym typeface="Rosario"/>
            </a:endParaRPr>
          </a:p>
        </p:txBody>
      </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8"/>
              <a:stretch>
                <a:fillRect r="-3377"/>
              </a:stretch>
            </a:blipFill>
          </p:spPr>
        </p:sp>
      </p:grpSp>
      <p:sp>
        <p:nvSpPr>
          <p:cNvPr id="17" name="TextBox 17"/>
          <p:cNvSpPr txBox="1"/>
          <p:nvPr/>
        </p:nvSpPr>
        <p:spPr>
          <a:xfrm>
            <a:off x="1587732" y="436683"/>
            <a:ext cx="10596315" cy="871452"/>
          </a:xfrm>
          <a:prstGeom prst="rect">
            <a:avLst/>
          </a:prstGeom>
        </p:spPr>
        <p:txBody>
          <a:bodyPr lIns="0" tIns="0" rIns="0" bIns="0" rtlCol="0" anchor="t">
            <a:spAutoFit/>
          </a:bodyPr>
          <a:lstStyle/>
          <a:p>
            <a:pPr algn="l">
              <a:lnSpc>
                <a:spcPts val="5759"/>
              </a:lnSpc>
            </a:pPr>
            <a:r>
              <a:rPr lang="en-US" sz="4800" b="1">
                <a:solidFill>
                  <a:srgbClr val="38425C"/>
                </a:solidFill>
                <a:latin typeface="Calibri (MS) Bold"/>
                <a:ea typeface="Calibri (MS) Bold"/>
                <a:cs typeface="Calibri (MS) Bold"/>
                <a:sym typeface="Calibri (MS) Bold"/>
              </a:rPr>
              <a:t>Regional centers and naming protocol </a:t>
            </a:r>
          </a:p>
        </p:txBody>
      </p:sp>
      <p:grpSp>
        <p:nvGrpSpPr>
          <p:cNvPr id="18" name="Group 18"/>
          <p:cNvGrpSpPr/>
          <p:nvPr/>
        </p:nvGrpSpPr>
        <p:grpSpPr>
          <a:xfrm>
            <a:off x="11646980" y="9533706"/>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17</a:t>
              </a:r>
            </a:p>
          </p:txBody>
        </p:sp>
      </p:grpSp>
      <p:pic>
        <p:nvPicPr>
          <p:cNvPr id="21" name="Picture 20">
            <a:extLst>
              <a:ext uri="{FF2B5EF4-FFF2-40B4-BE49-F238E27FC236}">
                <a16:creationId xmlns:a16="http://schemas.microsoft.com/office/drawing/2014/main" id="{C75A01BC-24E2-417E-A1D2-90DC81066461}"/>
              </a:ext>
            </a:extLst>
          </p:cNvPr>
          <p:cNvPicPr>
            <a:picLocks noChangeAspect="1"/>
          </p:cNvPicPr>
          <p:nvPr/>
        </p:nvPicPr>
        <p:blipFill>
          <a:blip r:embed="rId9"/>
          <a:stretch>
            <a:fillRect/>
          </a:stretch>
        </p:blipFill>
        <p:spPr>
          <a:xfrm>
            <a:off x="9315827" y="2129727"/>
            <a:ext cx="8641532" cy="48941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1157288" y="2227620"/>
            <a:ext cx="7372759" cy="4616648"/>
          </a:xfrm>
          <a:prstGeom prst="rect">
            <a:avLst/>
          </a:prstGeom>
        </p:spPr>
        <p:txBody>
          <a:bodyPr wrap="square" lIns="0" tIns="0" rIns="0" bIns="0" rtlCol="0" anchor="t">
            <a:spAutoFit/>
          </a:bodyPr>
          <a:lstStyle/>
          <a:p>
            <a:pPr algn="l">
              <a:lnSpc>
                <a:spcPts val="3780"/>
              </a:lnSpc>
            </a:pPr>
            <a:endParaRPr dirty="0"/>
          </a:p>
          <a:p>
            <a:pPr marL="380048" lvl="1" indent="-190024">
              <a:lnSpc>
                <a:spcPts val="2268"/>
              </a:lnSpc>
              <a:buFont typeface="Arial"/>
              <a:buChar char="•"/>
            </a:pPr>
            <a:r>
              <a:rPr lang="en-US" sz="2100" b="1" spc="4" dirty="0">
                <a:solidFill>
                  <a:srgbClr val="000000"/>
                </a:solidFill>
                <a:latin typeface="Rosario Bold"/>
                <a:ea typeface="Rosario Bold"/>
                <a:cs typeface="Rosario Bold"/>
                <a:sym typeface="Rosario Bold"/>
              </a:rPr>
              <a:t>Oman is affected by tropical cyclones with different intensities.</a:t>
            </a:r>
          </a:p>
          <a:p>
            <a:pPr marL="380048" lvl="1" indent="-190024" algn="l">
              <a:lnSpc>
                <a:spcPts val="2268"/>
              </a:lnSpc>
            </a:pPr>
            <a:endParaRPr lang="en-US" sz="2100" b="1" spc="4" dirty="0">
              <a:solidFill>
                <a:srgbClr val="000000"/>
              </a:solidFill>
              <a:latin typeface="Rosario Bold"/>
              <a:ea typeface="Rosario Bold"/>
              <a:cs typeface="Rosario Bold"/>
              <a:sym typeface="Rosario Bold"/>
            </a:endParaRPr>
          </a:p>
          <a:p>
            <a:pPr marL="380048" lvl="1" indent="-190024" algn="l">
              <a:lnSpc>
                <a:spcPts val="2268"/>
              </a:lnSpc>
              <a:buFont typeface="Arial"/>
              <a:buChar char="•"/>
            </a:pPr>
            <a:r>
              <a:rPr lang="en-US" sz="2100" b="1" spc="4" dirty="0">
                <a:solidFill>
                  <a:srgbClr val="000000"/>
                </a:solidFill>
                <a:latin typeface="Rosario Bold"/>
                <a:ea typeface="Rosario Bold"/>
                <a:cs typeface="Rosario Bold"/>
                <a:sym typeface="Rosario Bold"/>
              </a:rPr>
              <a:t>The effect can be direct or indirect</a:t>
            </a:r>
          </a:p>
          <a:p>
            <a:pPr marL="380048" lvl="1" indent="-190024" algn="l">
              <a:lnSpc>
                <a:spcPts val="2268"/>
              </a:lnSpc>
            </a:pPr>
            <a:endParaRPr lang="en-US" sz="2100" b="1" spc="4" dirty="0">
              <a:solidFill>
                <a:srgbClr val="000000"/>
              </a:solidFill>
              <a:latin typeface="Rosario Bold"/>
              <a:ea typeface="Rosario Bold"/>
              <a:cs typeface="Rosario Bold"/>
              <a:sym typeface="Rosario Bold"/>
            </a:endParaRPr>
          </a:p>
          <a:p>
            <a:pPr marL="380048" lvl="1" indent="-190024" algn="l">
              <a:lnSpc>
                <a:spcPts val="2268"/>
              </a:lnSpc>
              <a:buFont typeface="Arial"/>
              <a:buChar char="•"/>
            </a:pPr>
            <a:r>
              <a:rPr lang="en-US" sz="2100" b="1" spc="4" dirty="0">
                <a:solidFill>
                  <a:srgbClr val="000000"/>
                </a:solidFill>
                <a:latin typeface="Rosario Bold"/>
                <a:ea typeface="Rosario Bold"/>
                <a:cs typeface="Rosario Bold"/>
                <a:sym typeface="Rosario Bold"/>
              </a:rPr>
              <a:t>Most of the cyclones move towards the coastal areas along with Arabian Sea compared to the Sea of Oman</a:t>
            </a:r>
          </a:p>
          <a:p>
            <a:pPr marL="380048" lvl="1" indent="-190024" algn="l">
              <a:lnSpc>
                <a:spcPts val="2268"/>
              </a:lnSpc>
            </a:pPr>
            <a:endParaRPr lang="en-US" sz="2100" b="1" spc="4" dirty="0">
              <a:solidFill>
                <a:srgbClr val="000000"/>
              </a:solidFill>
              <a:latin typeface="Rosario Bold"/>
              <a:ea typeface="Rosario Bold"/>
              <a:cs typeface="Rosario Bold"/>
              <a:sym typeface="Rosario Bold"/>
            </a:endParaRPr>
          </a:p>
          <a:p>
            <a:pPr marL="380048" lvl="1" indent="-190024" algn="l">
              <a:lnSpc>
                <a:spcPts val="2268"/>
              </a:lnSpc>
              <a:buFont typeface="Arial"/>
              <a:buChar char="•"/>
            </a:pPr>
            <a:r>
              <a:rPr lang="en-US" sz="2100" b="1" spc="4" dirty="0">
                <a:solidFill>
                  <a:srgbClr val="000000"/>
                </a:solidFill>
                <a:latin typeface="Rosario Bold"/>
                <a:ea typeface="Rosario Bold"/>
                <a:cs typeface="Rosario Bold"/>
                <a:sym typeface="Rosario Bold"/>
              </a:rPr>
              <a:t>There is no exact frequency of  tropical systems  formation and development </a:t>
            </a:r>
          </a:p>
          <a:p>
            <a:pPr marL="380048" lvl="1" indent="-190024" algn="l">
              <a:lnSpc>
                <a:spcPts val="2268"/>
              </a:lnSpc>
            </a:pPr>
            <a:endParaRPr lang="en-US" sz="2100" b="1" spc="4" dirty="0">
              <a:solidFill>
                <a:srgbClr val="000000"/>
              </a:solidFill>
              <a:latin typeface="Rosario Bold"/>
              <a:ea typeface="Rosario Bold"/>
              <a:cs typeface="Rosario Bold"/>
              <a:sym typeface="Rosario Bold"/>
            </a:endParaRPr>
          </a:p>
          <a:p>
            <a:pPr marL="380048" lvl="1" indent="-190024" algn="l">
              <a:lnSpc>
                <a:spcPts val="2268"/>
              </a:lnSpc>
              <a:buFont typeface="Arial"/>
              <a:buChar char="•"/>
            </a:pPr>
            <a:r>
              <a:rPr lang="en-US" sz="2100" b="1" spc="4" dirty="0">
                <a:solidFill>
                  <a:srgbClr val="000000"/>
                </a:solidFill>
                <a:latin typeface="Rosario Bold"/>
                <a:ea typeface="Rosario Bold"/>
                <a:cs typeface="Rosario Bold"/>
                <a:sym typeface="Rosario Bold"/>
              </a:rPr>
              <a:t>The Tropical cyclones over Oman can be divided into three seasons</a:t>
            </a:r>
          </a:p>
          <a:p>
            <a:pPr marL="380048" lvl="1" indent="-190024" algn="l">
              <a:lnSpc>
                <a:spcPts val="2268"/>
              </a:lnSpc>
            </a:pPr>
            <a:endParaRPr lang="en-US" sz="2100" b="1" spc="4" dirty="0">
              <a:solidFill>
                <a:srgbClr val="000000"/>
              </a:solidFill>
              <a:latin typeface="Rosario Bold"/>
              <a:ea typeface="Rosario Bold"/>
              <a:cs typeface="Rosario Bold"/>
              <a:sym typeface="Rosario Bold"/>
            </a:endParaRPr>
          </a:p>
        </p:txBody>
      </p:sp>
      <p:grpSp>
        <p:nvGrpSpPr>
          <p:cNvPr id="13" name="Group 13"/>
          <p:cNvGrpSpPr/>
          <p:nvPr/>
        </p:nvGrpSpPr>
        <p:grpSpPr>
          <a:xfrm>
            <a:off x="9834043" y="2063853"/>
            <a:ext cx="6548957" cy="6500960"/>
            <a:chOff x="0" y="0"/>
            <a:chExt cx="7222668" cy="7130580"/>
          </a:xfrm>
        </p:grpSpPr>
        <p:sp>
          <p:nvSpPr>
            <p:cNvPr id="14" name="Freeform 14"/>
            <p:cNvSpPr/>
            <p:nvPr/>
          </p:nvSpPr>
          <p:spPr>
            <a:xfrm>
              <a:off x="0" y="0"/>
              <a:ext cx="7222617" cy="7130542"/>
            </a:xfrm>
            <a:custGeom>
              <a:avLst/>
              <a:gdLst/>
              <a:ahLst/>
              <a:cxnLst/>
              <a:rect l="l" t="t" r="r" b="b"/>
              <a:pathLst>
                <a:path w="7222617" h="7130542">
                  <a:moveTo>
                    <a:pt x="0" y="0"/>
                  </a:moveTo>
                  <a:lnTo>
                    <a:pt x="7222617" y="0"/>
                  </a:lnTo>
                  <a:lnTo>
                    <a:pt x="7222617" y="7130542"/>
                  </a:lnTo>
                  <a:lnTo>
                    <a:pt x="0" y="7130542"/>
                  </a:lnTo>
                  <a:lnTo>
                    <a:pt x="0" y="0"/>
                  </a:lnTo>
                  <a:close/>
                </a:path>
              </a:pathLst>
            </a:custGeom>
            <a:blipFill>
              <a:blip r:embed="rId7"/>
              <a:stretch>
                <a:fillRect t="-2287" b="-2287"/>
              </a:stretch>
            </a:blipFill>
          </p:spPr>
        </p:sp>
      </p:grpSp>
      <p:sp>
        <p:nvSpPr>
          <p:cNvPr id="15" name="TextBox 15"/>
          <p:cNvSpPr txBox="1"/>
          <p:nvPr/>
        </p:nvSpPr>
        <p:spPr>
          <a:xfrm>
            <a:off x="1587732" y="357454"/>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Climatology and History </a:t>
            </a:r>
          </a:p>
        </p:txBody>
      </p:sp>
      <p:grpSp>
        <p:nvGrpSpPr>
          <p:cNvPr id="16" name="Group 16"/>
          <p:cNvGrpSpPr/>
          <p:nvPr/>
        </p:nvGrpSpPr>
        <p:grpSpPr>
          <a:xfrm>
            <a:off x="1157288" y="442912"/>
            <a:ext cx="188119" cy="916781"/>
            <a:chOff x="0" y="0"/>
            <a:chExt cx="250825" cy="1222375"/>
          </a:xfrm>
        </p:grpSpPr>
        <p:sp>
          <p:nvSpPr>
            <p:cNvPr id="17" name="Freeform 17"/>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8"/>
              <a:stretch>
                <a:fillRect r="-3377"/>
              </a:stretch>
            </a:blipFill>
          </p:spPr>
        </p:sp>
      </p:grpSp>
      <p:grpSp>
        <p:nvGrpSpPr>
          <p:cNvPr id="18" name="Group 18"/>
          <p:cNvGrpSpPr/>
          <p:nvPr/>
        </p:nvGrpSpPr>
        <p:grpSpPr>
          <a:xfrm>
            <a:off x="11576333" y="9541954"/>
            <a:ext cx="699154" cy="695173"/>
            <a:chOff x="0" y="0"/>
            <a:chExt cx="932205" cy="926897"/>
          </a:xfrm>
        </p:grpSpPr>
        <p:sp>
          <p:nvSpPr>
            <p:cNvPr id="19" name="Freeform 19"/>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0" name="TextBox 20"/>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18</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3"/>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TextBox 30"/>
          <p:cNvSpPr txBox="1"/>
          <p:nvPr/>
        </p:nvSpPr>
        <p:spPr>
          <a:xfrm>
            <a:off x="1523105" y="402907"/>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Climatology and History </a:t>
            </a:r>
          </a:p>
        </p:txBody>
      </p:sp>
      <p:grpSp>
        <p:nvGrpSpPr>
          <p:cNvPr id="31" name="Group 31"/>
          <p:cNvGrpSpPr/>
          <p:nvPr/>
        </p:nvGrpSpPr>
        <p:grpSpPr>
          <a:xfrm>
            <a:off x="1157288" y="442912"/>
            <a:ext cx="188119" cy="916781"/>
            <a:chOff x="0" y="0"/>
            <a:chExt cx="250825" cy="1222375"/>
          </a:xfrm>
        </p:grpSpPr>
        <p:sp>
          <p:nvSpPr>
            <p:cNvPr id="32" name="Freeform 32"/>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6"/>
              <a:stretch>
                <a:fillRect r="-3377"/>
              </a:stretch>
            </a:blipFill>
          </p:spPr>
        </p:sp>
      </p:grpSp>
      <p:grpSp>
        <p:nvGrpSpPr>
          <p:cNvPr id="33" name="Group 33"/>
          <p:cNvGrpSpPr/>
          <p:nvPr/>
        </p:nvGrpSpPr>
        <p:grpSpPr>
          <a:xfrm>
            <a:off x="11600478" y="9500006"/>
            <a:ext cx="699154" cy="695173"/>
            <a:chOff x="0" y="0"/>
            <a:chExt cx="932205" cy="926897"/>
          </a:xfrm>
        </p:grpSpPr>
        <p:sp>
          <p:nvSpPr>
            <p:cNvPr id="34" name="Freeform 34"/>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35" name="TextBox 35"/>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19</a:t>
              </a:r>
            </a:p>
          </p:txBody>
        </p:sp>
      </p:grpSp>
      <p:pic>
        <p:nvPicPr>
          <p:cNvPr id="36" name="picture">
            <a:extLst>
              <a:ext uri="{FF2B5EF4-FFF2-40B4-BE49-F238E27FC236}">
                <a16:creationId xmlns:a16="http://schemas.microsoft.com/office/drawing/2014/main" id="{10A3E1FC-BDB1-4B8B-B00B-F4267462908A}"/>
              </a:ext>
            </a:extLst>
          </p:cNvPr>
          <p:cNvPicPr/>
          <p:nvPr/>
        </p:nvPicPr>
        <p:blipFill rotWithShape="1">
          <a:blip r:embed="rId7">
            <a:extLst>
              <a:ext uri="{28A0092B-C50C-407E-A947-70E740481C1C}">
                <a14:useLocalDpi xmlns:a14="http://schemas.microsoft.com/office/drawing/2010/main" val="0"/>
              </a:ext>
            </a:extLst>
          </a:blip>
          <a:srcRect t="7707" b="16657"/>
          <a:stretch/>
        </p:blipFill>
        <p:spPr>
          <a:xfrm>
            <a:off x="1523105" y="1862460"/>
            <a:ext cx="12649200" cy="7110318"/>
          </a:xfrm>
          <a:prstGeom prst="rect">
            <a:avLst/>
          </a:prstGeom>
        </p:spPr>
      </p:pic>
      <p:sp>
        <p:nvSpPr>
          <p:cNvPr id="37" name="Rectangle 36">
            <a:extLst>
              <a:ext uri="{FF2B5EF4-FFF2-40B4-BE49-F238E27FC236}">
                <a16:creationId xmlns:a16="http://schemas.microsoft.com/office/drawing/2014/main" id="{CFA4E927-37DA-4849-A253-4DBCBD822BAD}"/>
              </a:ext>
            </a:extLst>
          </p:cNvPr>
          <p:cNvSpPr/>
          <p:nvPr/>
        </p:nvSpPr>
        <p:spPr>
          <a:xfrm>
            <a:off x="9172074" y="919733"/>
            <a:ext cx="5054247" cy="830997"/>
          </a:xfrm>
          <a:prstGeom prst="rect">
            <a:avLst/>
          </a:prstGeom>
        </p:spPr>
        <p:txBody>
          <a:bodyPr wrap="square">
            <a:spAutoFit/>
          </a:bodyPr>
          <a:lstStyle/>
          <a:p>
            <a:pPr algn="ctr"/>
            <a:r>
              <a:rPr lang="en-US" sz="2400" b="1" dirty="0">
                <a:solidFill>
                  <a:schemeClr val="accent1">
                    <a:lumMod val="75000"/>
                  </a:schemeClr>
                </a:solidFill>
                <a:latin typeface="Times New Roman" panose="02020603050405020304" pitchFamily="18" charset="0"/>
                <a:ea typeface="+mj-ea"/>
                <a:cs typeface="Times New Roman" panose="02020603050405020304" pitchFamily="18" charset="0"/>
              </a:rPr>
              <a:t>Tropical Cyclones Global Overview </a:t>
            </a:r>
            <a:br>
              <a:rPr lang="en-US" sz="2400" b="1" dirty="0">
                <a:solidFill>
                  <a:schemeClr val="accent1">
                    <a:lumMod val="75000"/>
                  </a:schemeClr>
                </a:solidFill>
                <a:latin typeface="Times New Roman" panose="02020603050405020304" pitchFamily="18" charset="0"/>
                <a:ea typeface="+mj-ea"/>
                <a:cs typeface="Times New Roman" panose="02020603050405020304" pitchFamily="18" charset="0"/>
              </a:rPr>
            </a:br>
            <a:r>
              <a:rPr lang="en-US" sz="2400" b="1" i="1" dirty="0">
                <a:solidFill>
                  <a:schemeClr val="accent2">
                    <a:lumMod val="50000"/>
                  </a:schemeClr>
                </a:solidFill>
                <a:latin typeface="Times New Roman" panose="02020603050405020304" pitchFamily="18" charset="0"/>
                <a:ea typeface="+mj-ea"/>
                <a:cs typeface="Times New Roman" panose="02020603050405020304" pitchFamily="18" charset="0"/>
              </a:rPr>
              <a:t>Statistics</a:t>
            </a:r>
            <a:endParaRPr lang="en-AU" sz="2400" i="1" dirty="0">
              <a:solidFill>
                <a:schemeClr val="accent2">
                  <a:lumMod val="50000"/>
                </a:schemeClr>
              </a:solidFill>
            </a:endParaRPr>
          </a:p>
        </p:txBody>
      </p:sp>
    </p:spTree>
    <p:extLst>
      <p:ext uri="{BB962C8B-B14F-4D97-AF65-F5344CB8AC3E}">
        <p14:creationId xmlns:p14="http://schemas.microsoft.com/office/powerpoint/2010/main" val="572862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8311772" y="2377230"/>
            <a:ext cx="1700470" cy="554003"/>
            <a:chOff x="0" y="0"/>
            <a:chExt cx="2267293" cy="738670"/>
          </a:xfrm>
        </p:grpSpPr>
        <p:sp>
          <p:nvSpPr>
            <p:cNvPr id="13" name="Freeform 13"/>
            <p:cNvSpPr/>
            <p:nvPr/>
          </p:nvSpPr>
          <p:spPr>
            <a:xfrm>
              <a:off x="0" y="0"/>
              <a:ext cx="2267331" cy="738632"/>
            </a:xfrm>
            <a:custGeom>
              <a:avLst/>
              <a:gdLst/>
              <a:ahLst/>
              <a:cxnLst/>
              <a:rect l="l" t="t" r="r" b="b"/>
              <a:pathLst>
                <a:path w="2267331" h="738632">
                  <a:moveTo>
                    <a:pt x="0" y="0"/>
                  </a:moveTo>
                  <a:lnTo>
                    <a:pt x="2267331" y="0"/>
                  </a:lnTo>
                  <a:lnTo>
                    <a:pt x="2267331" y="738632"/>
                  </a:lnTo>
                  <a:lnTo>
                    <a:pt x="0" y="738632"/>
                  </a:lnTo>
                  <a:close/>
                </a:path>
              </a:pathLst>
            </a:custGeom>
            <a:solidFill>
              <a:srgbClr val="BFBFBF"/>
            </a:solidFill>
          </p:spPr>
        </p:sp>
        <p:sp>
          <p:nvSpPr>
            <p:cNvPr id="14" name="TextBox 14"/>
            <p:cNvSpPr txBox="1"/>
            <p:nvPr/>
          </p:nvSpPr>
          <p:spPr>
            <a:xfrm>
              <a:off x="0" y="0"/>
              <a:ext cx="2267293" cy="738670"/>
            </a:xfrm>
            <a:prstGeom prst="rect">
              <a:avLst/>
            </a:prstGeom>
          </p:spPr>
          <p:txBody>
            <a:bodyPr lIns="50800" tIns="50800" rIns="50800" bIns="50800" rtlCol="0" anchor="t"/>
            <a:lstStyle/>
            <a:p>
              <a:pPr algn="l">
                <a:lnSpc>
                  <a:spcPts val="3240"/>
                </a:lnSpc>
              </a:pPr>
              <a:r>
                <a:rPr lang="en-US" sz="2700" b="1" spc="6">
                  <a:solidFill>
                    <a:srgbClr val="C00000"/>
                  </a:solidFill>
                  <a:latin typeface="Rosario Bold"/>
                  <a:ea typeface="Rosario Bold"/>
                  <a:cs typeface="Rosario Bold"/>
                  <a:sym typeface="Rosario Bold"/>
                </a:rPr>
                <a:t>Monsoon </a:t>
              </a:r>
            </a:p>
          </p:txBody>
        </p:sp>
      </p:grpSp>
      <p:grpSp>
        <p:nvGrpSpPr>
          <p:cNvPr id="15" name="Group 15"/>
          <p:cNvGrpSpPr/>
          <p:nvPr/>
        </p:nvGrpSpPr>
        <p:grpSpPr>
          <a:xfrm>
            <a:off x="6980463" y="2988126"/>
            <a:ext cx="4363088" cy="2693308"/>
            <a:chOff x="0" y="0"/>
            <a:chExt cx="5817451" cy="3591077"/>
          </a:xfrm>
        </p:grpSpPr>
        <p:sp>
          <p:nvSpPr>
            <p:cNvPr id="16" name="Freeform 16"/>
            <p:cNvSpPr/>
            <p:nvPr/>
          </p:nvSpPr>
          <p:spPr>
            <a:xfrm>
              <a:off x="0" y="0"/>
              <a:ext cx="5817489" cy="3591052"/>
            </a:xfrm>
            <a:custGeom>
              <a:avLst/>
              <a:gdLst/>
              <a:ahLst/>
              <a:cxnLst/>
              <a:rect l="l" t="t" r="r" b="b"/>
              <a:pathLst>
                <a:path w="5817489" h="3591052">
                  <a:moveTo>
                    <a:pt x="0" y="0"/>
                  </a:moveTo>
                  <a:lnTo>
                    <a:pt x="5817489" y="0"/>
                  </a:lnTo>
                  <a:lnTo>
                    <a:pt x="5817489" y="3591052"/>
                  </a:lnTo>
                  <a:lnTo>
                    <a:pt x="0" y="3591052"/>
                  </a:lnTo>
                  <a:lnTo>
                    <a:pt x="0" y="0"/>
                  </a:lnTo>
                  <a:close/>
                </a:path>
              </a:pathLst>
            </a:custGeom>
            <a:blipFill>
              <a:blip r:embed="rId7"/>
              <a:stretch>
                <a:fillRect t="-7948" b="-7949"/>
              </a:stretch>
            </a:blipFill>
          </p:spPr>
        </p:sp>
      </p:grpSp>
      <p:grpSp>
        <p:nvGrpSpPr>
          <p:cNvPr id="17" name="Group 17"/>
          <p:cNvGrpSpPr/>
          <p:nvPr/>
        </p:nvGrpSpPr>
        <p:grpSpPr>
          <a:xfrm>
            <a:off x="1545279" y="2988126"/>
            <a:ext cx="4363088" cy="2693308"/>
            <a:chOff x="0" y="0"/>
            <a:chExt cx="5817451" cy="3591077"/>
          </a:xfrm>
        </p:grpSpPr>
        <p:sp>
          <p:nvSpPr>
            <p:cNvPr id="18" name="Freeform 18"/>
            <p:cNvSpPr/>
            <p:nvPr/>
          </p:nvSpPr>
          <p:spPr>
            <a:xfrm>
              <a:off x="0" y="0"/>
              <a:ext cx="5817489" cy="3591052"/>
            </a:xfrm>
            <a:custGeom>
              <a:avLst/>
              <a:gdLst/>
              <a:ahLst/>
              <a:cxnLst/>
              <a:rect l="l" t="t" r="r" b="b"/>
              <a:pathLst>
                <a:path w="5817489" h="3591052">
                  <a:moveTo>
                    <a:pt x="0" y="0"/>
                  </a:moveTo>
                  <a:lnTo>
                    <a:pt x="5817489" y="0"/>
                  </a:lnTo>
                  <a:lnTo>
                    <a:pt x="5817489" y="3591052"/>
                  </a:lnTo>
                  <a:lnTo>
                    <a:pt x="0" y="3591052"/>
                  </a:lnTo>
                  <a:lnTo>
                    <a:pt x="0" y="0"/>
                  </a:lnTo>
                  <a:close/>
                </a:path>
              </a:pathLst>
            </a:custGeom>
            <a:blipFill>
              <a:blip r:embed="rId8"/>
              <a:stretch>
                <a:fillRect t="-4616" b="-4617"/>
              </a:stretch>
            </a:blipFill>
          </p:spPr>
        </p:sp>
      </p:grpSp>
      <p:grpSp>
        <p:nvGrpSpPr>
          <p:cNvPr id="19" name="Group 19"/>
          <p:cNvGrpSpPr/>
          <p:nvPr/>
        </p:nvGrpSpPr>
        <p:grpSpPr>
          <a:xfrm>
            <a:off x="2354704" y="2377230"/>
            <a:ext cx="2352380" cy="554003"/>
            <a:chOff x="0" y="0"/>
            <a:chExt cx="3136506" cy="738670"/>
          </a:xfrm>
        </p:grpSpPr>
        <p:sp>
          <p:nvSpPr>
            <p:cNvPr id="20" name="Freeform 20"/>
            <p:cNvSpPr/>
            <p:nvPr/>
          </p:nvSpPr>
          <p:spPr>
            <a:xfrm>
              <a:off x="0" y="0"/>
              <a:ext cx="3136519" cy="738632"/>
            </a:xfrm>
            <a:custGeom>
              <a:avLst/>
              <a:gdLst/>
              <a:ahLst/>
              <a:cxnLst/>
              <a:rect l="l" t="t" r="r" b="b"/>
              <a:pathLst>
                <a:path w="3136519" h="738632">
                  <a:moveTo>
                    <a:pt x="0" y="0"/>
                  </a:moveTo>
                  <a:lnTo>
                    <a:pt x="3136519" y="0"/>
                  </a:lnTo>
                  <a:lnTo>
                    <a:pt x="3136519" y="738632"/>
                  </a:lnTo>
                  <a:lnTo>
                    <a:pt x="0" y="738632"/>
                  </a:lnTo>
                  <a:close/>
                </a:path>
              </a:pathLst>
            </a:custGeom>
            <a:solidFill>
              <a:srgbClr val="BFBFBF"/>
            </a:solidFill>
          </p:spPr>
        </p:sp>
        <p:sp>
          <p:nvSpPr>
            <p:cNvPr id="21" name="TextBox 21"/>
            <p:cNvSpPr txBox="1"/>
            <p:nvPr/>
          </p:nvSpPr>
          <p:spPr>
            <a:xfrm>
              <a:off x="0" y="0"/>
              <a:ext cx="3136506" cy="738670"/>
            </a:xfrm>
            <a:prstGeom prst="rect">
              <a:avLst/>
            </a:prstGeom>
          </p:spPr>
          <p:txBody>
            <a:bodyPr lIns="50800" tIns="50800" rIns="50800" bIns="50800" rtlCol="0" anchor="t"/>
            <a:lstStyle/>
            <a:p>
              <a:pPr algn="l">
                <a:lnSpc>
                  <a:spcPts val="3240"/>
                </a:lnSpc>
              </a:pPr>
              <a:r>
                <a:rPr lang="en-US" sz="2700" b="1" spc="6">
                  <a:solidFill>
                    <a:srgbClr val="C00000"/>
                  </a:solidFill>
                  <a:latin typeface="Rosario Bold"/>
                  <a:ea typeface="Rosario Bold"/>
                  <a:cs typeface="Rosario Bold"/>
                  <a:sym typeface="Rosario Bold"/>
                </a:rPr>
                <a:t>Pre-Monsoon </a:t>
              </a:r>
            </a:p>
          </p:txBody>
        </p:sp>
      </p:grpSp>
      <p:grpSp>
        <p:nvGrpSpPr>
          <p:cNvPr id="22" name="Group 22"/>
          <p:cNvGrpSpPr/>
          <p:nvPr/>
        </p:nvGrpSpPr>
        <p:grpSpPr>
          <a:xfrm>
            <a:off x="12428620" y="2988126"/>
            <a:ext cx="4314101" cy="2693308"/>
            <a:chOff x="0" y="0"/>
            <a:chExt cx="5752135" cy="3591077"/>
          </a:xfrm>
        </p:grpSpPr>
        <p:sp>
          <p:nvSpPr>
            <p:cNvPr id="23" name="Freeform 23"/>
            <p:cNvSpPr/>
            <p:nvPr/>
          </p:nvSpPr>
          <p:spPr>
            <a:xfrm>
              <a:off x="0" y="0"/>
              <a:ext cx="5752084" cy="3591052"/>
            </a:xfrm>
            <a:custGeom>
              <a:avLst/>
              <a:gdLst/>
              <a:ahLst/>
              <a:cxnLst/>
              <a:rect l="l" t="t" r="r" b="b"/>
              <a:pathLst>
                <a:path w="5752084" h="3591052">
                  <a:moveTo>
                    <a:pt x="0" y="0"/>
                  </a:moveTo>
                  <a:lnTo>
                    <a:pt x="5752084" y="0"/>
                  </a:lnTo>
                  <a:lnTo>
                    <a:pt x="5752084" y="3591052"/>
                  </a:lnTo>
                  <a:lnTo>
                    <a:pt x="0" y="3591052"/>
                  </a:lnTo>
                  <a:lnTo>
                    <a:pt x="0" y="0"/>
                  </a:lnTo>
                  <a:close/>
                </a:path>
              </a:pathLst>
            </a:custGeom>
            <a:blipFill>
              <a:blip r:embed="rId9"/>
              <a:stretch>
                <a:fillRect t="-1610" b="-1611"/>
              </a:stretch>
            </a:blipFill>
          </p:spPr>
        </p:sp>
      </p:grpSp>
      <p:grpSp>
        <p:nvGrpSpPr>
          <p:cNvPr id="24" name="Group 24"/>
          <p:cNvGrpSpPr/>
          <p:nvPr/>
        </p:nvGrpSpPr>
        <p:grpSpPr>
          <a:xfrm>
            <a:off x="13541769" y="2377230"/>
            <a:ext cx="2496360" cy="554003"/>
            <a:chOff x="0" y="0"/>
            <a:chExt cx="3328479" cy="738670"/>
          </a:xfrm>
        </p:grpSpPr>
        <p:sp>
          <p:nvSpPr>
            <p:cNvPr id="25" name="Freeform 25"/>
            <p:cNvSpPr/>
            <p:nvPr/>
          </p:nvSpPr>
          <p:spPr>
            <a:xfrm>
              <a:off x="0" y="0"/>
              <a:ext cx="3328416" cy="738632"/>
            </a:xfrm>
            <a:custGeom>
              <a:avLst/>
              <a:gdLst/>
              <a:ahLst/>
              <a:cxnLst/>
              <a:rect l="l" t="t" r="r" b="b"/>
              <a:pathLst>
                <a:path w="3328416" h="738632">
                  <a:moveTo>
                    <a:pt x="0" y="0"/>
                  </a:moveTo>
                  <a:lnTo>
                    <a:pt x="3328416" y="0"/>
                  </a:lnTo>
                  <a:lnTo>
                    <a:pt x="3328416" y="738632"/>
                  </a:lnTo>
                  <a:lnTo>
                    <a:pt x="0" y="738632"/>
                  </a:lnTo>
                  <a:close/>
                </a:path>
              </a:pathLst>
            </a:custGeom>
            <a:solidFill>
              <a:srgbClr val="BFBFBF"/>
            </a:solidFill>
          </p:spPr>
        </p:sp>
        <p:sp>
          <p:nvSpPr>
            <p:cNvPr id="26" name="TextBox 26"/>
            <p:cNvSpPr txBox="1"/>
            <p:nvPr/>
          </p:nvSpPr>
          <p:spPr>
            <a:xfrm>
              <a:off x="0" y="0"/>
              <a:ext cx="3328479" cy="738670"/>
            </a:xfrm>
            <a:prstGeom prst="rect">
              <a:avLst/>
            </a:prstGeom>
          </p:spPr>
          <p:txBody>
            <a:bodyPr lIns="50800" tIns="50800" rIns="50800" bIns="50800" rtlCol="0" anchor="t"/>
            <a:lstStyle/>
            <a:p>
              <a:pPr algn="l">
                <a:lnSpc>
                  <a:spcPts val="3240"/>
                </a:lnSpc>
              </a:pPr>
              <a:r>
                <a:rPr lang="en-US" sz="2700" b="1" spc="6">
                  <a:solidFill>
                    <a:srgbClr val="C00000"/>
                  </a:solidFill>
                  <a:latin typeface="Rosario Bold"/>
                  <a:ea typeface="Rosario Bold"/>
                  <a:cs typeface="Rosario Bold"/>
                  <a:sym typeface="Rosario Bold"/>
                </a:rPr>
                <a:t>Post-Monsoon</a:t>
              </a:r>
              <a:r>
                <a:rPr lang="en-US" sz="2700" spc="6">
                  <a:solidFill>
                    <a:srgbClr val="000000"/>
                  </a:solidFill>
                  <a:latin typeface="Rosario"/>
                  <a:ea typeface="Rosario"/>
                  <a:cs typeface="Rosario"/>
                  <a:sym typeface="Rosario"/>
                </a:rPr>
                <a:t> </a:t>
              </a:r>
            </a:p>
          </p:txBody>
        </p:sp>
      </p:grpSp>
      <p:grpSp>
        <p:nvGrpSpPr>
          <p:cNvPr id="27" name="Group 27"/>
          <p:cNvGrpSpPr/>
          <p:nvPr/>
        </p:nvGrpSpPr>
        <p:grpSpPr>
          <a:xfrm>
            <a:off x="1496292" y="6184449"/>
            <a:ext cx="4363088" cy="2693308"/>
            <a:chOff x="0" y="0"/>
            <a:chExt cx="5817451" cy="3591077"/>
          </a:xfrm>
        </p:grpSpPr>
        <p:sp>
          <p:nvSpPr>
            <p:cNvPr id="28" name="Freeform 28"/>
            <p:cNvSpPr/>
            <p:nvPr/>
          </p:nvSpPr>
          <p:spPr>
            <a:xfrm>
              <a:off x="0" y="0"/>
              <a:ext cx="5817489" cy="3591052"/>
            </a:xfrm>
            <a:custGeom>
              <a:avLst/>
              <a:gdLst/>
              <a:ahLst/>
              <a:cxnLst/>
              <a:rect l="l" t="t" r="r" b="b"/>
              <a:pathLst>
                <a:path w="5817489" h="3591052">
                  <a:moveTo>
                    <a:pt x="0" y="0"/>
                  </a:moveTo>
                  <a:lnTo>
                    <a:pt x="5817489" y="0"/>
                  </a:lnTo>
                  <a:lnTo>
                    <a:pt x="5817489" y="3591052"/>
                  </a:lnTo>
                  <a:lnTo>
                    <a:pt x="0" y="3591052"/>
                  </a:lnTo>
                  <a:lnTo>
                    <a:pt x="0" y="0"/>
                  </a:lnTo>
                  <a:close/>
                </a:path>
              </a:pathLst>
            </a:custGeom>
            <a:blipFill>
              <a:blip r:embed="rId10"/>
              <a:stretch>
                <a:fillRect r="-6201"/>
              </a:stretch>
            </a:blipFill>
          </p:spPr>
        </p:sp>
      </p:grpSp>
      <p:grpSp>
        <p:nvGrpSpPr>
          <p:cNvPr id="29" name="Group 29"/>
          <p:cNvGrpSpPr/>
          <p:nvPr/>
        </p:nvGrpSpPr>
        <p:grpSpPr>
          <a:xfrm>
            <a:off x="6962461" y="6184449"/>
            <a:ext cx="4363088" cy="2693308"/>
            <a:chOff x="0" y="0"/>
            <a:chExt cx="5817451" cy="3591077"/>
          </a:xfrm>
        </p:grpSpPr>
        <p:sp>
          <p:nvSpPr>
            <p:cNvPr id="30" name="Freeform 30"/>
            <p:cNvSpPr/>
            <p:nvPr/>
          </p:nvSpPr>
          <p:spPr>
            <a:xfrm>
              <a:off x="0" y="0"/>
              <a:ext cx="5817489" cy="3591052"/>
            </a:xfrm>
            <a:custGeom>
              <a:avLst/>
              <a:gdLst/>
              <a:ahLst/>
              <a:cxnLst/>
              <a:rect l="l" t="t" r="r" b="b"/>
              <a:pathLst>
                <a:path w="5817489" h="3591052">
                  <a:moveTo>
                    <a:pt x="0" y="0"/>
                  </a:moveTo>
                  <a:lnTo>
                    <a:pt x="5817489" y="0"/>
                  </a:lnTo>
                  <a:lnTo>
                    <a:pt x="5817489" y="3591052"/>
                  </a:lnTo>
                  <a:lnTo>
                    <a:pt x="0" y="3591052"/>
                  </a:lnTo>
                  <a:lnTo>
                    <a:pt x="0" y="0"/>
                  </a:lnTo>
                  <a:close/>
                </a:path>
              </a:pathLst>
            </a:custGeom>
            <a:blipFill>
              <a:blip r:embed="rId11"/>
              <a:stretch>
                <a:fillRect l="-1522" r="-1521"/>
              </a:stretch>
            </a:blipFill>
          </p:spPr>
        </p:sp>
      </p:grpSp>
      <p:grpSp>
        <p:nvGrpSpPr>
          <p:cNvPr id="31" name="Group 31"/>
          <p:cNvGrpSpPr/>
          <p:nvPr/>
        </p:nvGrpSpPr>
        <p:grpSpPr>
          <a:xfrm>
            <a:off x="12428620" y="6184449"/>
            <a:ext cx="4314101" cy="2693308"/>
            <a:chOff x="0" y="0"/>
            <a:chExt cx="5752135" cy="3591077"/>
          </a:xfrm>
        </p:grpSpPr>
        <p:sp>
          <p:nvSpPr>
            <p:cNvPr id="32" name="Freeform 32"/>
            <p:cNvSpPr/>
            <p:nvPr/>
          </p:nvSpPr>
          <p:spPr>
            <a:xfrm>
              <a:off x="0" y="0"/>
              <a:ext cx="5752084" cy="3591052"/>
            </a:xfrm>
            <a:custGeom>
              <a:avLst/>
              <a:gdLst/>
              <a:ahLst/>
              <a:cxnLst/>
              <a:rect l="l" t="t" r="r" b="b"/>
              <a:pathLst>
                <a:path w="5752084" h="3591052">
                  <a:moveTo>
                    <a:pt x="0" y="0"/>
                  </a:moveTo>
                  <a:lnTo>
                    <a:pt x="5752084" y="0"/>
                  </a:lnTo>
                  <a:lnTo>
                    <a:pt x="5752084" y="3591052"/>
                  </a:lnTo>
                  <a:lnTo>
                    <a:pt x="0" y="3591052"/>
                  </a:lnTo>
                  <a:lnTo>
                    <a:pt x="0" y="0"/>
                  </a:lnTo>
                  <a:close/>
                </a:path>
              </a:pathLst>
            </a:custGeom>
            <a:blipFill>
              <a:blip r:embed="rId12"/>
              <a:stretch>
                <a:fillRect l="-912" r="-913"/>
              </a:stretch>
            </a:blipFill>
          </p:spPr>
        </p:sp>
      </p:grpSp>
      <p:sp>
        <p:nvSpPr>
          <p:cNvPr id="33" name="TextBox 33"/>
          <p:cNvSpPr txBox="1"/>
          <p:nvPr/>
        </p:nvSpPr>
        <p:spPr>
          <a:xfrm>
            <a:off x="1587732" y="690667"/>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Climatology and History </a:t>
            </a:r>
          </a:p>
        </p:txBody>
      </p:sp>
      <p:grpSp>
        <p:nvGrpSpPr>
          <p:cNvPr id="34" name="Group 34"/>
          <p:cNvGrpSpPr/>
          <p:nvPr/>
        </p:nvGrpSpPr>
        <p:grpSpPr>
          <a:xfrm>
            <a:off x="1157288" y="799376"/>
            <a:ext cx="188119" cy="916781"/>
            <a:chOff x="0" y="0"/>
            <a:chExt cx="250825" cy="1222375"/>
          </a:xfrm>
        </p:grpSpPr>
        <p:sp>
          <p:nvSpPr>
            <p:cNvPr id="35" name="Freeform 35"/>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13"/>
              <a:stretch>
                <a:fillRect r="-3377"/>
              </a:stretch>
            </a:blipFill>
          </p:spPr>
        </p:sp>
      </p:grpSp>
      <p:grpSp>
        <p:nvGrpSpPr>
          <p:cNvPr id="36" name="Group 36"/>
          <p:cNvGrpSpPr/>
          <p:nvPr/>
        </p:nvGrpSpPr>
        <p:grpSpPr>
          <a:xfrm>
            <a:off x="11631482" y="9494958"/>
            <a:ext cx="699154" cy="695173"/>
            <a:chOff x="0" y="0"/>
            <a:chExt cx="932205" cy="926897"/>
          </a:xfrm>
        </p:grpSpPr>
        <p:sp>
          <p:nvSpPr>
            <p:cNvPr id="37" name="Freeform 37"/>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38" name="TextBox 38"/>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20</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3"/>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TextBox 30"/>
          <p:cNvSpPr txBox="1"/>
          <p:nvPr/>
        </p:nvSpPr>
        <p:spPr>
          <a:xfrm>
            <a:off x="1523105" y="402907"/>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Climatology and History </a:t>
            </a:r>
          </a:p>
        </p:txBody>
      </p:sp>
      <p:grpSp>
        <p:nvGrpSpPr>
          <p:cNvPr id="31" name="Group 31"/>
          <p:cNvGrpSpPr/>
          <p:nvPr/>
        </p:nvGrpSpPr>
        <p:grpSpPr>
          <a:xfrm>
            <a:off x="1157288" y="442912"/>
            <a:ext cx="188119" cy="916781"/>
            <a:chOff x="0" y="0"/>
            <a:chExt cx="250825" cy="1222375"/>
          </a:xfrm>
        </p:grpSpPr>
        <p:sp>
          <p:nvSpPr>
            <p:cNvPr id="32" name="Freeform 32"/>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6"/>
              <a:stretch>
                <a:fillRect r="-3377"/>
              </a:stretch>
            </a:blipFill>
          </p:spPr>
        </p:sp>
      </p:grpSp>
      <p:grpSp>
        <p:nvGrpSpPr>
          <p:cNvPr id="33" name="Group 33"/>
          <p:cNvGrpSpPr/>
          <p:nvPr/>
        </p:nvGrpSpPr>
        <p:grpSpPr>
          <a:xfrm>
            <a:off x="11600478" y="9500006"/>
            <a:ext cx="699154" cy="695173"/>
            <a:chOff x="0" y="0"/>
            <a:chExt cx="932205" cy="926897"/>
          </a:xfrm>
        </p:grpSpPr>
        <p:sp>
          <p:nvSpPr>
            <p:cNvPr id="34" name="Freeform 34"/>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35" name="TextBox 35"/>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21</a:t>
              </a:r>
            </a:p>
          </p:txBody>
        </p:sp>
      </p:grpSp>
      <p:pic>
        <p:nvPicPr>
          <p:cNvPr id="38" name="Picture 37">
            <a:extLst>
              <a:ext uri="{FF2B5EF4-FFF2-40B4-BE49-F238E27FC236}">
                <a16:creationId xmlns:a16="http://schemas.microsoft.com/office/drawing/2014/main" id="{BF283A68-7336-4B11-BBE4-3DF3A68BC3CE}"/>
              </a:ext>
            </a:extLst>
          </p:cNvPr>
          <p:cNvPicPr>
            <a:picLocks noChangeAspect="1"/>
          </p:cNvPicPr>
          <p:nvPr/>
        </p:nvPicPr>
        <p:blipFill>
          <a:blip r:embed="rId7"/>
          <a:stretch>
            <a:fillRect/>
          </a:stretch>
        </p:blipFill>
        <p:spPr>
          <a:xfrm>
            <a:off x="1251347" y="1695176"/>
            <a:ext cx="14992350" cy="711724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7724042" y="2071878"/>
            <a:ext cx="1587456" cy="507835"/>
            <a:chOff x="0" y="0"/>
            <a:chExt cx="2116607" cy="677113"/>
          </a:xfrm>
        </p:grpSpPr>
        <p:sp>
          <p:nvSpPr>
            <p:cNvPr id="13" name="Freeform 13"/>
            <p:cNvSpPr/>
            <p:nvPr/>
          </p:nvSpPr>
          <p:spPr>
            <a:xfrm>
              <a:off x="0" y="0"/>
              <a:ext cx="2116582" cy="677164"/>
            </a:xfrm>
            <a:custGeom>
              <a:avLst/>
              <a:gdLst/>
              <a:ahLst/>
              <a:cxnLst/>
              <a:rect l="l" t="t" r="r" b="b"/>
              <a:pathLst>
                <a:path w="2116582" h="677164">
                  <a:moveTo>
                    <a:pt x="0" y="0"/>
                  </a:moveTo>
                  <a:lnTo>
                    <a:pt x="2116582" y="0"/>
                  </a:lnTo>
                  <a:lnTo>
                    <a:pt x="2116582" y="677164"/>
                  </a:lnTo>
                  <a:lnTo>
                    <a:pt x="0" y="677164"/>
                  </a:lnTo>
                  <a:close/>
                </a:path>
              </a:pathLst>
            </a:custGeom>
            <a:solidFill>
              <a:srgbClr val="BFBFBF"/>
            </a:solidFill>
          </p:spPr>
        </p:sp>
        <p:sp>
          <p:nvSpPr>
            <p:cNvPr id="14" name="TextBox 14"/>
            <p:cNvSpPr txBox="1"/>
            <p:nvPr/>
          </p:nvSpPr>
          <p:spPr>
            <a:xfrm>
              <a:off x="0" y="0"/>
              <a:ext cx="2116607" cy="677113"/>
            </a:xfrm>
            <a:prstGeom prst="rect">
              <a:avLst/>
            </a:prstGeom>
          </p:spPr>
          <p:txBody>
            <a:bodyPr lIns="50800" tIns="50800" rIns="50800" bIns="50800" rtlCol="0" anchor="t"/>
            <a:lstStyle/>
            <a:p>
              <a:pPr algn="l">
                <a:lnSpc>
                  <a:spcPts val="2879"/>
                </a:lnSpc>
              </a:pPr>
              <a:r>
                <a:rPr lang="en-US" sz="2400" spc="5">
                  <a:solidFill>
                    <a:srgbClr val="C00000"/>
                  </a:solidFill>
                  <a:latin typeface="Rosario"/>
                  <a:ea typeface="Rosario"/>
                  <a:cs typeface="Rosario"/>
                  <a:sym typeface="Rosario"/>
                </a:rPr>
                <a:t>Monsoon </a:t>
              </a:r>
            </a:p>
          </p:txBody>
        </p:sp>
      </p:grpSp>
      <p:grpSp>
        <p:nvGrpSpPr>
          <p:cNvPr id="15" name="Group 15"/>
          <p:cNvGrpSpPr/>
          <p:nvPr/>
        </p:nvGrpSpPr>
        <p:grpSpPr>
          <a:xfrm>
            <a:off x="2703652" y="2071878"/>
            <a:ext cx="2102015" cy="507835"/>
            <a:chOff x="0" y="0"/>
            <a:chExt cx="2802687" cy="677113"/>
          </a:xfrm>
        </p:grpSpPr>
        <p:sp>
          <p:nvSpPr>
            <p:cNvPr id="16" name="Freeform 16"/>
            <p:cNvSpPr/>
            <p:nvPr/>
          </p:nvSpPr>
          <p:spPr>
            <a:xfrm>
              <a:off x="0" y="0"/>
              <a:ext cx="2802636" cy="677164"/>
            </a:xfrm>
            <a:custGeom>
              <a:avLst/>
              <a:gdLst/>
              <a:ahLst/>
              <a:cxnLst/>
              <a:rect l="l" t="t" r="r" b="b"/>
              <a:pathLst>
                <a:path w="2802636" h="677164">
                  <a:moveTo>
                    <a:pt x="0" y="0"/>
                  </a:moveTo>
                  <a:lnTo>
                    <a:pt x="2802636" y="0"/>
                  </a:lnTo>
                  <a:lnTo>
                    <a:pt x="2802636" y="677164"/>
                  </a:lnTo>
                  <a:lnTo>
                    <a:pt x="0" y="677164"/>
                  </a:lnTo>
                  <a:close/>
                </a:path>
              </a:pathLst>
            </a:custGeom>
            <a:solidFill>
              <a:srgbClr val="BFBFBF"/>
            </a:solidFill>
          </p:spPr>
        </p:sp>
        <p:sp>
          <p:nvSpPr>
            <p:cNvPr id="17" name="TextBox 17"/>
            <p:cNvSpPr txBox="1"/>
            <p:nvPr/>
          </p:nvSpPr>
          <p:spPr>
            <a:xfrm>
              <a:off x="0" y="0"/>
              <a:ext cx="2802687" cy="677113"/>
            </a:xfrm>
            <a:prstGeom prst="rect">
              <a:avLst/>
            </a:prstGeom>
          </p:spPr>
          <p:txBody>
            <a:bodyPr lIns="50800" tIns="50800" rIns="50800" bIns="50800" rtlCol="0" anchor="t"/>
            <a:lstStyle/>
            <a:p>
              <a:pPr algn="l">
                <a:lnSpc>
                  <a:spcPts val="2879"/>
                </a:lnSpc>
              </a:pPr>
              <a:r>
                <a:rPr lang="en-US" sz="2400" spc="5">
                  <a:solidFill>
                    <a:srgbClr val="C00000"/>
                  </a:solidFill>
                  <a:latin typeface="Rosario"/>
                  <a:ea typeface="Rosario"/>
                  <a:cs typeface="Rosario"/>
                  <a:sym typeface="Rosario"/>
                </a:rPr>
                <a:t>Pre-Monsoon </a:t>
              </a:r>
            </a:p>
          </p:txBody>
        </p:sp>
      </p:grpSp>
      <p:grpSp>
        <p:nvGrpSpPr>
          <p:cNvPr id="18" name="Group 18"/>
          <p:cNvGrpSpPr/>
          <p:nvPr/>
        </p:nvGrpSpPr>
        <p:grpSpPr>
          <a:xfrm>
            <a:off x="13421744" y="2072488"/>
            <a:ext cx="2248691" cy="507835"/>
            <a:chOff x="0" y="0"/>
            <a:chExt cx="2998254" cy="677113"/>
          </a:xfrm>
        </p:grpSpPr>
        <p:sp>
          <p:nvSpPr>
            <p:cNvPr id="19" name="Freeform 19"/>
            <p:cNvSpPr/>
            <p:nvPr/>
          </p:nvSpPr>
          <p:spPr>
            <a:xfrm>
              <a:off x="0" y="0"/>
              <a:ext cx="2998216" cy="677164"/>
            </a:xfrm>
            <a:custGeom>
              <a:avLst/>
              <a:gdLst/>
              <a:ahLst/>
              <a:cxnLst/>
              <a:rect l="l" t="t" r="r" b="b"/>
              <a:pathLst>
                <a:path w="2998216" h="677164">
                  <a:moveTo>
                    <a:pt x="0" y="0"/>
                  </a:moveTo>
                  <a:lnTo>
                    <a:pt x="2998216" y="0"/>
                  </a:lnTo>
                  <a:lnTo>
                    <a:pt x="2998216" y="677164"/>
                  </a:lnTo>
                  <a:lnTo>
                    <a:pt x="0" y="677164"/>
                  </a:lnTo>
                  <a:close/>
                </a:path>
              </a:pathLst>
            </a:custGeom>
            <a:solidFill>
              <a:srgbClr val="BFBFBF"/>
            </a:solidFill>
          </p:spPr>
        </p:sp>
        <p:sp>
          <p:nvSpPr>
            <p:cNvPr id="20" name="TextBox 20"/>
            <p:cNvSpPr txBox="1"/>
            <p:nvPr/>
          </p:nvSpPr>
          <p:spPr>
            <a:xfrm>
              <a:off x="0" y="0"/>
              <a:ext cx="2998254" cy="677113"/>
            </a:xfrm>
            <a:prstGeom prst="rect">
              <a:avLst/>
            </a:prstGeom>
          </p:spPr>
          <p:txBody>
            <a:bodyPr lIns="50800" tIns="50800" rIns="50800" bIns="50800" rtlCol="0" anchor="t"/>
            <a:lstStyle/>
            <a:p>
              <a:pPr algn="l">
                <a:lnSpc>
                  <a:spcPts val="2879"/>
                </a:lnSpc>
              </a:pPr>
              <a:r>
                <a:rPr lang="en-US" sz="2400" spc="5">
                  <a:solidFill>
                    <a:srgbClr val="C00000"/>
                  </a:solidFill>
                  <a:latin typeface="Rosario"/>
                  <a:ea typeface="Rosario"/>
                  <a:cs typeface="Rosario"/>
                  <a:sym typeface="Rosario"/>
                </a:rPr>
                <a:t>Post-Monsoon </a:t>
              </a:r>
            </a:p>
          </p:txBody>
        </p:sp>
      </p:grpSp>
      <p:grpSp>
        <p:nvGrpSpPr>
          <p:cNvPr id="21" name="Group 21"/>
          <p:cNvGrpSpPr/>
          <p:nvPr/>
        </p:nvGrpSpPr>
        <p:grpSpPr>
          <a:xfrm>
            <a:off x="925478" y="2561120"/>
            <a:ext cx="5385502" cy="4335237"/>
            <a:chOff x="0" y="0"/>
            <a:chExt cx="7180669" cy="5780316"/>
          </a:xfrm>
        </p:grpSpPr>
        <p:sp>
          <p:nvSpPr>
            <p:cNvPr id="22" name="Freeform 22"/>
            <p:cNvSpPr/>
            <p:nvPr/>
          </p:nvSpPr>
          <p:spPr>
            <a:xfrm>
              <a:off x="0" y="0"/>
              <a:ext cx="7180707" cy="5780278"/>
            </a:xfrm>
            <a:custGeom>
              <a:avLst/>
              <a:gdLst/>
              <a:ahLst/>
              <a:cxnLst/>
              <a:rect l="l" t="t" r="r" b="b"/>
              <a:pathLst>
                <a:path w="7180707" h="5780278">
                  <a:moveTo>
                    <a:pt x="0" y="0"/>
                  </a:moveTo>
                  <a:lnTo>
                    <a:pt x="7180707" y="0"/>
                  </a:lnTo>
                  <a:lnTo>
                    <a:pt x="7180707" y="5780278"/>
                  </a:lnTo>
                  <a:lnTo>
                    <a:pt x="0" y="5780278"/>
                  </a:lnTo>
                  <a:lnTo>
                    <a:pt x="0" y="0"/>
                  </a:lnTo>
                  <a:close/>
                </a:path>
              </a:pathLst>
            </a:custGeom>
            <a:blipFill>
              <a:blip r:embed="rId7"/>
              <a:stretch>
                <a:fillRect l="-48735" r="-48735"/>
              </a:stretch>
            </a:blipFill>
          </p:spPr>
        </p:sp>
      </p:grpSp>
      <p:grpSp>
        <p:nvGrpSpPr>
          <p:cNvPr id="23" name="Group 23"/>
          <p:cNvGrpSpPr/>
          <p:nvPr/>
        </p:nvGrpSpPr>
        <p:grpSpPr>
          <a:xfrm>
            <a:off x="11696471" y="2560520"/>
            <a:ext cx="5385502" cy="4335837"/>
            <a:chOff x="0" y="0"/>
            <a:chExt cx="7180669" cy="5781116"/>
          </a:xfrm>
        </p:grpSpPr>
        <p:sp>
          <p:nvSpPr>
            <p:cNvPr id="24" name="Freeform 24"/>
            <p:cNvSpPr/>
            <p:nvPr/>
          </p:nvSpPr>
          <p:spPr>
            <a:xfrm>
              <a:off x="0" y="0"/>
              <a:ext cx="7180707" cy="5781167"/>
            </a:xfrm>
            <a:custGeom>
              <a:avLst/>
              <a:gdLst/>
              <a:ahLst/>
              <a:cxnLst/>
              <a:rect l="l" t="t" r="r" b="b"/>
              <a:pathLst>
                <a:path w="7180707" h="5781167">
                  <a:moveTo>
                    <a:pt x="0" y="0"/>
                  </a:moveTo>
                  <a:lnTo>
                    <a:pt x="7180707" y="0"/>
                  </a:lnTo>
                  <a:lnTo>
                    <a:pt x="7180707" y="5781167"/>
                  </a:lnTo>
                  <a:lnTo>
                    <a:pt x="0" y="5781167"/>
                  </a:lnTo>
                  <a:lnTo>
                    <a:pt x="0" y="0"/>
                  </a:lnTo>
                  <a:close/>
                </a:path>
              </a:pathLst>
            </a:custGeom>
            <a:blipFill>
              <a:blip r:embed="rId8"/>
              <a:stretch>
                <a:fillRect l="-47522" r="-47521"/>
              </a:stretch>
            </a:blipFill>
          </p:spPr>
        </p:sp>
      </p:grpSp>
      <p:grpSp>
        <p:nvGrpSpPr>
          <p:cNvPr id="25" name="Group 25"/>
          <p:cNvGrpSpPr/>
          <p:nvPr/>
        </p:nvGrpSpPr>
        <p:grpSpPr>
          <a:xfrm>
            <a:off x="6310979" y="2560520"/>
            <a:ext cx="5385502" cy="4335837"/>
            <a:chOff x="0" y="0"/>
            <a:chExt cx="7180669" cy="5781116"/>
          </a:xfrm>
        </p:grpSpPr>
        <p:sp>
          <p:nvSpPr>
            <p:cNvPr id="26" name="Freeform 26"/>
            <p:cNvSpPr/>
            <p:nvPr/>
          </p:nvSpPr>
          <p:spPr>
            <a:xfrm>
              <a:off x="0" y="0"/>
              <a:ext cx="7180707" cy="5781167"/>
            </a:xfrm>
            <a:custGeom>
              <a:avLst/>
              <a:gdLst/>
              <a:ahLst/>
              <a:cxnLst/>
              <a:rect l="l" t="t" r="r" b="b"/>
              <a:pathLst>
                <a:path w="7180707" h="5781167">
                  <a:moveTo>
                    <a:pt x="0" y="0"/>
                  </a:moveTo>
                  <a:lnTo>
                    <a:pt x="7180707" y="0"/>
                  </a:lnTo>
                  <a:lnTo>
                    <a:pt x="7180707" y="5781167"/>
                  </a:lnTo>
                  <a:lnTo>
                    <a:pt x="0" y="5781167"/>
                  </a:lnTo>
                  <a:lnTo>
                    <a:pt x="0" y="0"/>
                  </a:lnTo>
                  <a:close/>
                </a:path>
              </a:pathLst>
            </a:custGeom>
            <a:blipFill>
              <a:blip r:embed="rId9"/>
              <a:stretch>
                <a:fillRect l="-43985" r="-43985"/>
              </a:stretch>
            </a:blipFill>
          </p:spPr>
        </p:sp>
      </p:grpSp>
      <p:sp>
        <p:nvSpPr>
          <p:cNvPr id="27" name="TextBox 27"/>
          <p:cNvSpPr txBox="1"/>
          <p:nvPr/>
        </p:nvSpPr>
        <p:spPr>
          <a:xfrm>
            <a:off x="1587732" y="8386896"/>
            <a:ext cx="12388653" cy="417852"/>
          </a:xfrm>
          <a:prstGeom prst="rect">
            <a:avLst/>
          </a:prstGeom>
        </p:spPr>
        <p:txBody>
          <a:bodyPr lIns="0" tIns="0" rIns="0" bIns="0" rtlCol="0" anchor="t">
            <a:spAutoFit/>
          </a:bodyPr>
          <a:lstStyle/>
          <a:p>
            <a:pPr algn="l">
              <a:lnSpc>
                <a:spcPts val="2520"/>
              </a:lnSpc>
            </a:pPr>
            <a:r>
              <a:rPr lang="en-US" sz="2100">
                <a:solidFill>
                  <a:srgbClr val="000000"/>
                </a:solidFill>
                <a:latin typeface="Calibri (MS)"/>
                <a:ea typeface="Calibri (MS)"/>
                <a:cs typeface="Calibri (MS)"/>
                <a:sym typeface="Calibri (MS)"/>
              </a:rPr>
              <a:t>See the historical tracks: </a:t>
            </a:r>
            <a:r>
              <a:rPr lang="en-US" sz="2100" u="sng">
                <a:solidFill>
                  <a:srgbClr val="2998E3"/>
                </a:solidFill>
                <a:latin typeface="Calibri (MS)"/>
                <a:ea typeface="Calibri (MS)"/>
                <a:cs typeface="Calibri (MS)"/>
                <a:sym typeface="Calibri (MS)"/>
                <a:hlinkClick r:id="rId10" tooltip="https://coast.noaa.gov/hurricanes/#map=4/32/-80"/>
              </a:rPr>
              <a:t>https://coast.noaa.gov/hurricanes/#map=4/32/-80</a:t>
            </a:r>
            <a:r>
              <a:rPr lang="en-US" sz="2100">
                <a:solidFill>
                  <a:srgbClr val="000000"/>
                </a:solidFill>
                <a:latin typeface="Calibri (MS)"/>
                <a:ea typeface="Calibri (MS)"/>
                <a:cs typeface="Calibri (MS)"/>
                <a:sym typeface="Calibri (MS)"/>
              </a:rPr>
              <a:t> </a:t>
            </a:r>
          </a:p>
        </p:txBody>
      </p:sp>
      <p:sp>
        <p:nvSpPr>
          <p:cNvPr id="28" name="TextBox 28"/>
          <p:cNvSpPr txBox="1"/>
          <p:nvPr/>
        </p:nvSpPr>
        <p:spPr>
          <a:xfrm>
            <a:off x="1523105" y="402907"/>
            <a:ext cx="10596315" cy="871452"/>
          </a:xfrm>
          <a:prstGeom prst="rect">
            <a:avLst/>
          </a:prstGeom>
        </p:spPr>
        <p:txBody>
          <a:bodyPr lIns="0" tIns="0" rIns="0" bIns="0" rtlCol="0" anchor="t">
            <a:spAutoFit/>
          </a:bodyPr>
          <a:lstStyle/>
          <a:p>
            <a:pPr algn="l">
              <a:lnSpc>
                <a:spcPts val="5759"/>
              </a:lnSpc>
            </a:pPr>
            <a:r>
              <a:rPr lang="en-US" sz="4800" b="1" u="sng">
                <a:solidFill>
                  <a:srgbClr val="38425C"/>
                </a:solidFill>
                <a:latin typeface="Calibri (MS) Bold"/>
                <a:ea typeface="Calibri (MS) Bold"/>
                <a:cs typeface="Calibri (MS) Bold"/>
                <a:sym typeface="Calibri (MS) Bold"/>
              </a:rPr>
              <a:t>Climatology and History </a:t>
            </a:r>
          </a:p>
        </p:txBody>
      </p:sp>
      <p:grpSp>
        <p:nvGrpSpPr>
          <p:cNvPr id="29" name="Group 29"/>
          <p:cNvGrpSpPr/>
          <p:nvPr/>
        </p:nvGrpSpPr>
        <p:grpSpPr>
          <a:xfrm>
            <a:off x="1157288" y="442912"/>
            <a:ext cx="188119" cy="916781"/>
            <a:chOff x="0" y="0"/>
            <a:chExt cx="250825" cy="1222375"/>
          </a:xfrm>
        </p:grpSpPr>
        <p:sp>
          <p:nvSpPr>
            <p:cNvPr id="30" name="Freeform 30"/>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11"/>
              <a:stretch>
                <a:fillRect r="-3377"/>
              </a:stretch>
            </a:blipFill>
          </p:spPr>
        </p:sp>
      </p:grpSp>
      <p:grpSp>
        <p:nvGrpSpPr>
          <p:cNvPr id="31" name="Group 31"/>
          <p:cNvGrpSpPr/>
          <p:nvPr/>
        </p:nvGrpSpPr>
        <p:grpSpPr>
          <a:xfrm>
            <a:off x="11584981" y="9496501"/>
            <a:ext cx="699154" cy="695173"/>
            <a:chOff x="0" y="0"/>
            <a:chExt cx="932205" cy="926897"/>
          </a:xfrm>
        </p:grpSpPr>
        <p:sp>
          <p:nvSpPr>
            <p:cNvPr id="32" name="Freeform 32"/>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33" name="TextBox 33"/>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22</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0F5B062-F507-4DBC-AC44-DE3CFABDA6C5}"/>
              </a:ext>
            </a:extLst>
          </p:cNvPr>
          <p:cNvSpPr txBox="1">
            <a:spLocks/>
          </p:cNvSpPr>
          <p:nvPr/>
        </p:nvSpPr>
        <p:spPr>
          <a:xfrm>
            <a:off x="1188720" y="440941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a:t>
            </a:r>
            <a:r>
              <a:rPr lang="en-US" sz="4200" b="1" dirty="0" err="1">
                <a:solidFill>
                  <a:schemeClr val="accent1"/>
                </a:solidFill>
                <a:latin typeface="Roboto" panose="02000000000000000000" pitchFamily="2" charset="0"/>
                <a:cs typeface="+mn-cs"/>
              </a:rPr>
              <a:t>Gonu</a:t>
            </a:r>
            <a:r>
              <a:rPr lang="en-AE" sz="4200" b="1" dirty="0">
                <a:solidFill>
                  <a:schemeClr val="accent1"/>
                </a:solidFill>
                <a:latin typeface="Roboto" panose="02000000000000000000" pitchFamily="2" charset="0"/>
                <a:cs typeface="+mn-cs"/>
              </a:rPr>
              <a:t> 2007</a:t>
            </a:r>
            <a:endParaRPr lang="en-GB" sz="4200" b="1" dirty="0">
              <a:solidFill>
                <a:schemeClr val="accent1"/>
              </a:solidFill>
              <a:latin typeface="Roboto" panose="02000000000000000000" pitchFamily="2" charset="0"/>
              <a:cs typeface="+mn-cs"/>
            </a:endParaRPr>
          </a:p>
        </p:txBody>
      </p:sp>
      <p:cxnSp>
        <p:nvCxnSpPr>
          <p:cNvPr id="10" name="Straight Connector 9">
            <a:extLst>
              <a:ext uri="{FF2B5EF4-FFF2-40B4-BE49-F238E27FC236}">
                <a16:creationId xmlns:a16="http://schemas.microsoft.com/office/drawing/2014/main" id="{43335BC9-7387-4D8F-B9B2-7EE7E440F065}"/>
              </a:ext>
            </a:extLst>
          </p:cNvPr>
          <p:cNvCxnSpPr>
            <a:cxnSpLocks/>
          </p:cNvCxnSpPr>
          <p:nvPr/>
        </p:nvCxnSpPr>
        <p:spPr>
          <a:xfrm flipH="1">
            <a:off x="-16693" y="534410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194850E-C163-474D-BFFE-8BD2E9875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3254" y="0"/>
            <a:ext cx="12074747" cy="10287000"/>
          </a:xfrm>
          <a:prstGeom prst="rect">
            <a:avLst/>
          </a:prstGeom>
        </p:spPr>
      </p:pic>
    </p:spTree>
    <p:extLst>
      <p:ext uri="{BB962C8B-B14F-4D97-AF65-F5344CB8AC3E}">
        <p14:creationId xmlns:p14="http://schemas.microsoft.com/office/powerpoint/2010/main" val="3427403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0F5B062-F507-4DBC-AC44-DE3CFABDA6C5}"/>
              </a:ext>
            </a:extLst>
          </p:cNvPr>
          <p:cNvSpPr txBox="1">
            <a:spLocks/>
          </p:cNvSpPr>
          <p:nvPr/>
        </p:nvSpPr>
        <p:spPr>
          <a:xfrm>
            <a:off x="1188720" y="440941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a:t>
            </a:r>
            <a:r>
              <a:rPr lang="en-US" sz="4200" b="1" dirty="0" err="1">
                <a:solidFill>
                  <a:schemeClr val="accent1"/>
                </a:solidFill>
                <a:latin typeface="Roboto" panose="02000000000000000000" pitchFamily="2" charset="0"/>
                <a:cs typeface="+mn-cs"/>
              </a:rPr>
              <a:t>Phet</a:t>
            </a:r>
            <a:r>
              <a:rPr lang="en-AE" sz="4200" b="1" dirty="0">
                <a:solidFill>
                  <a:schemeClr val="accent1"/>
                </a:solidFill>
                <a:latin typeface="Roboto" panose="02000000000000000000" pitchFamily="2" charset="0"/>
                <a:cs typeface="+mn-cs"/>
              </a:rPr>
              <a:t> 2010</a:t>
            </a:r>
            <a:endParaRPr lang="en-GB" sz="4200" b="1" dirty="0">
              <a:solidFill>
                <a:schemeClr val="accent1"/>
              </a:solidFill>
              <a:latin typeface="Roboto" panose="02000000000000000000" pitchFamily="2" charset="0"/>
              <a:cs typeface="+mn-cs"/>
            </a:endParaRPr>
          </a:p>
        </p:txBody>
      </p:sp>
      <p:cxnSp>
        <p:nvCxnSpPr>
          <p:cNvPr id="10" name="Straight Connector 9">
            <a:extLst>
              <a:ext uri="{FF2B5EF4-FFF2-40B4-BE49-F238E27FC236}">
                <a16:creationId xmlns:a16="http://schemas.microsoft.com/office/drawing/2014/main" id="{43335BC9-7387-4D8F-B9B2-7EE7E440F065}"/>
              </a:ext>
            </a:extLst>
          </p:cNvPr>
          <p:cNvCxnSpPr>
            <a:cxnSpLocks/>
          </p:cNvCxnSpPr>
          <p:nvPr/>
        </p:nvCxnSpPr>
        <p:spPr>
          <a:xfrm flipH="1">
            <a:off x="-16693" y="534410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133391D-67E0-455F-A6E2-56D36F377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2826" y="0"/>
            <a:ext cx="10528479" cy="10287000"/>
          </a:xfrm>
          <a:prstGeom prst="rect">
            <a:avLst/>
          </a:prstGeom>
        </p:spPr>
      </p:pic>
    </p:spTree>
    <p:extLst>
      <p:ext uri="{BB962C8B-B14F-4D97-AF65-F5344CB8AC3E}">
        <p14:creationId xmlns:p14="http://schemas.microsoft.com/office/powerpoint/2010/main" val="3898777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E3EC3A3-37BC-46E6-A35E-418E7D0B78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30604" y="1645920"/>
            <a:ext cx="7609401" cy="8458200"/>
          </a:xfrm>
          <a:prstGeom prst="rect">
            <a:avLst/>
          </a:prstGeom>
        </p:spPr>
      </p:pic>
      <p:pic>
        <p:nvPicPr>
          <p:cNvPr id="11" name="Picture 10">
            <a:extLst>
              <a:ext uri="{FF2B5EF4-FFF2-40B4-BE49-F238E27FC236}">
                <a16:creationId xmlns:a16="http://schemas.microsoft.com/office/drawing/2014/main" id="{77BC0C9E-1BDC-4BE0-B6D4-90A9B78A56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3655" y="1645920"/>
            <a:ext cx="7606599" cy="8458200"/>
          </a:xfrm>
          <a:prstGeom prst="rect">
            <a:avLst/>
          </a:prstGeom>
        </p:spPr>
      </p:pic>
      <p:sp>
        <p:nvSpPr>
          <p:cNvPr id="8" name="Title 1">
            <a:extLst>
              <a:ext uri="{FF2B5EF4-FFF2-40B4-BE49-F238E27FC236}">
                <a16:creationId xmlns:a16="http://schemas.microsoft.com/office/drawing/2014/main" id="{279DFFF8-8AE2-401E-9F21-1EAA53F3753C}"/>
              </a:ext>
            </a:extLst>
          </p:cNvPr>
          <p:cNvSpPr txBox="1">
            <a:spLocks/>
          </p:cNvSpPr>
          <p:nvPr/>
        </p:nvSpPr>
        <p:spPr>
          <a:xfrm>
            <a:off x="1188720" y="40891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a:t>
            </a:r>
            <a:r>
              <a:rPr lang="en-US" sz="4200" b="1" dirty="0" err="1">
                <a:solidFill>
                  <a:schemeClr val="accent1"/>
                </a:solidFill>
                <a:latin typeface="Roboto" panose="02000000000000000000" pitchFamily="2" charset="0"/>
                <a:cs typeface="+mn-cs"/>
              </a:rPr>
              <a:t>Mekuno</a:t>
            </a:r>
            <a:r>
              <a:rPr lang="en-US" sz="4200" b="1" dirty="0">
                <a:solidFill>
                  <a:schemeClr val="accent1"/>
                </a:solidFill>
                <a:latin typeface="Roboto" panose="02000000000000000000" pitchFamily="2" charset="0"/>
                <a:cs typeface="+mn-cs"/>
              </a:rPr>
              <a:t> 2018</a:t>
            </a:r>
            <a:endParaRPr lang="en-GB" sz="4200" b="1" dirty="0">
              <a:solidFill>
                <a:schemeClr val="accent1"/>
              </a:solidFill>
              <a:latin typeface="Roboto" panose="02000000000000000000" pitchFamily="2" charset="0"/>
              <a:cs typeface="+mn-cs"/>
            </a:endParaRPr>
          </a:p>
        </p:txBody>
      </p:sp>
      <p:cxnSp>
        <p:nvCxnSpPr>
          <p:cNvPr id="10" name="Straight Connector 9">
            <a:extLst>
              <a:ext uri="{FF2B5EF4-FFF2-40B4-BE49-F238E27FC236}">
                <a16:creationId xmlns:a16="http://schemas.microsoft.com/office/drawing/2014/main" id="{4ACACCCD-C04E-4F06-9EF0-D7BAE3BCE216}"/>
              </a:ext>
            </a:extLst>
          </p:cNvPr>
          <p:cNvCxnSpPr>
            <a:cxnSpLocks/>
          </p:cNvCxnSpPr>
          <p:nvPr/>
        </p:nvCxnSpPr>
        <p:spPr>
          <a:xfrm flipH="1">
            <a:off x="-16693" y="134360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311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1335533-C4B4-4DEE-843C-B9E24B34CF44}"/>
              </a:ext>
            </a:extLst>
          </p:cNvPr>
          <p:cNvSpPr txBox="1">
            <a:spLocks/>
          </p:cNvSpPr>
          <p:nvPr/>
        </p:nvSpPr>
        <p:spPr>
          <a:xfrm>
            <a:off x="1188720" y="440941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Kya</a:t>
            </a:r>
            <a:r>
              <a:rPr lang="en-US" sz="4200" b="1" dirty="0">
                <a:solidFill>
                  <a:schemeClr val="accent1"/>
                </a:solidFill>
                <a:latin typeface="Roboto" panose="02000000000000000000" pitchFamily="2" charset="0"/>
                <a:cs typeface="+mn-cs"/>
              </a:rPr>
              <a:t>r</a:t>
            </a:r>
            <a:r>
              <a:rPr lang="en-AE" sz="4200" b="1" dirty="0">
                <a:solidFill>
                  <a:schemeClr val="accent1"/>
                </a:solidFill>
                <a:latin typeface="Roboto" panose="02000000000000000000" pitchFamily="2" charset="0"/>
                <a:cs typeface="+mn-cs"/>
              </a:rPr>
              <a:t>r 2019</a:t>
            </a:r>
            <a:endParaRPr lang="en-GB" sz="4200" b="1" dirty="0">
              <a:solidFill>
                <a:schemeClr val="accent1"/>
              </a:solidFill>
              <a:latin typeface="Roboto" panose="02000000000000000000" pitchFamily="2" charset="0"/>
              <a:cs typeface="+mn-cs"/>
            </a:endParaRPr>
          </a:p>
        </p:txBody>
      </p:sp>
      <p:cxnSp>
        <p:nvCxnSpPr>
          <p:cNvPr id="15" name="Straight Connector 14">
            <a:extLst>
              <a:ext uri="{FF2B5EF4-FFF2-40B4-BE49-F238E27FC236}">
                <a16:creationId xmlns:a16="http://schemas.microsoft.com/office/drawing/2014/main" id="{B3E7E038-9A3F-470B-AC65-C20DF20D95C8}"/>
              </a:ext>
            </a:extLst>
          </p:cNvPr>
          <p:cNvCxnSpPr>
            <a:cxnSpLocks/>
          </p:cNvCxnSpPr>
          <p:nvPr/>
        </p:nvCxnSpPr>
        <p:spPr>
          <a:xfrm flipH="1">
            <a:off x="-16693" y="534410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E4A97A5-8603-4941-A440-4F9D37A37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9521" y="0"/>
            <a:ext cx="10528479" cy="10287000"/>
          </a:xfrm>
          <a:prstGeom prst="rect">
            <a:avLst/>
          </a:prstGeom>
        </p:spPr>
      </p:pic>
    </p:spTree>
    <p:extLst>
      <p:ext uri="{BB962C8B-B14F-4D97-AF65-F5344CB8AC3E}">
        <p14:creationId xmlns:p14="http://schemas.microsoft.com/office/powerpoint/2010/main" val="721776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0F5B062-F507-4DBC-AC44-DE3CFABDA6C5}"/>
              </a:ext>
            </a:extLst>
          </p:cNvPr>
          <p:cNvSpPr txBox="1">
            <a:spLocks/>
          </p:cNvSpPr>
          <p:nvPr/>
        </p:nvSpPr>
        <p:spPr>
          <a:xfrm>
            <a:off x="1188720" y="440941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a:t>
            </a:r>
            <a:r>
              <a:rPr lang="en-US" sz="4200" b="1" dirty="0" err="1">
                <a:solidFill>
                  <a:schemeClr val="accent1"/>
                </a:solidFill>
                <a:latin typeface="Roboto" panose="02000000000000000000" pitchFamily="2" charset="0"/>
                <a:cs typeface="+mn-cs"/>
              </a:rPr>
              <a:t>Saheen</a:t>
            </a:r>
            <a:r>
              <a:rPr lang="en-AE" sz="4200" b="1" dirty="0">
                <a:solidFill>
                  <a:schemeClr val="accent1"/>
                </a:solidFill>
                <a:latin typeface="Roboto" panose="02000000000000000000" pitchFamily="2" charset="0"/>
                <a:cs typeface="+mn-cs"/>
              </a:rPr>
              <a:t> 2021</a:t>
            </a:r>
            <a:endParaRPr lang="en-GB" sz="4200" b="1" dirty="0">
              <a:solidFill>
                <a:schemeClr val="accent1"/>
              </a:solidFill>
              <a:latin typeface="Roboto" panose="02000000000000000000" pitchFamily="2" charset="0"/>
              <a:cs typeface="+mn-cs"/>
            </a:endParaRPr>
          </a:p>
        </p:txBody>
      </p:sp>
      <p:cxnSp>
        <p:nvCxnSpPr>
          <p:cNvPr id="10" name="Straight Connector 9">
            <a:extLst>
              <a:ext uri="{FF2B5EF4-FFF2-40B4-BE49-F238E27FC236}">
                <a16:creationId xmlns:a16="http://schemas.microsoft.com/office/drawing/2014/main" id="{43335BC9-7387-4D8F-B9B2-7EE7E440F065}"/>
              </a:ext>
            </a:extLst>
          </p:cNvPr>
          <p:cNvCxnSpPr>
            <a:cxnSpLocks/>
          </p:cNvCxnSpPr>
          <p:nvPr/>
        </p:nvCxnSpPr>
        <p:spPr>
          <a:xfrm flipH="1">
            <a:off x="-16693" y="534410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29D314-BC59-4130-B7E1-948B96348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149" y="-22860"/>
            <a:ext cx="11201852" cy="10287000"/>
          </a:xfrm>
          <a:prstGeom prst="rect">
            <a:avLst/>
          </a:prstGeom>
        </p:spPr>
      </p:pic>
    </p:spTree>
    <p:extLst>
      <p:ext uri="{BB962C8B-B14F-4D97-AF65-F5344CB8AC3E}">
        <p14:creationId xmlns:p14="http://schemas.microsoft.com/office/powerpoint/2010/main" val="3073251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71FCD4-FF77-4EC7-971E-3EC22593AB9B}"/>
              </a:ext>
            </a:extLst>
          </p:cNvPr>
          <p:cNvSpPr txBox="1"/>
          <p:nvPr/>
        </p:nvSpPr>
        <p:spPr>
          <a:xfrm>
            <a:off x="2076994" y="1391195"/>
            <a:ext cx="10306595" cy="2585323"/>
          </a:xfrm>
          <a:prstGeom prst="rect">
            <a:avLst/>
          </a:prstGeom>
          <a:noFill/>
        </p:spPr>
        <p:txBody>
          <a:bodyPr wrap="square" rtlCol="0">
            <a:spAutoFit/>
          </a:bodyPr>
          <a:lstStyle/>
          <a:p>
            <a:r>
              <a:rPr lang="en-US" sz="5400" b="1" dirty="0"/>
              <a:t>Let us explore more about this tropical cyclone !</a:t>
            </a:r>
          </a:p>
          <a:p>
            <a:endParaRPr lang="en-US" sz="5400" b="1" dirty="0"/>
          </a:p>
        </p:txBody>
      </p:sp>
      <p:sp>
        <p:nvSpPr>
          <p:cNvPr id="3" name="Rectangle 2">
            <a:extLst>
              <a:ext uri="{FF2B5EF4-FFF2-40B4-BE49-F238E27FC236}">
                <a16:creationId xmlns:a16="http://schemas.microsoft.com/office/drawing/2014/main" id="{2F4890CA-E60A-4927-AC18-C4BB038333BA}"/>
              </a:ext>
            </a:extLst>
          </p:cNvPr>
          <p:cNvSpPr/>
          <p:nvPr/>
        </p:nvSpPr>
        <p:spPr>
          <a:xfrm>
            <a:off x="6734387" y="4336192"/>
            <a:ext cx="7404335" cy="507831"/>
          </a:xfrm>
          <a:prstGeom prst="rect">
            <a:avLst/>
          </a:prstGeom>
        </p:spPr>
        <p:txBody>
          <a:bodyPr wrap="none">
            <a:spAutoFit/>
          </a:bodyPr>
          <a:lstStyle/>
          <a:p>
            <a:r>
              <a:rPr lang="en-US" sz="2700" dirty="0">
                <a:hlinkClick r:id="rId2"/>
              </a:rPr>
              <a:t>https://coast.noaa.gov/hurricanes/#map=4/32/-80</a:t>
            </a:r>
            <a:r>
              <a:rPr lang="en-US" sz="2700" dirty="0"/>
              <a:t> </a:t>
            </a:r>
          </a:p>
        </p:txBody>
      </p:sp>
      <p:sp>
        <p:nvSpPr>
          <p:cNvPr id="4" name="Rectangle 3">
            <a:extLst>
              <a:ext uri="{FF2B5EF4-FFF2-40B4-BE49-F238E27FC236}">
                <a16:creationId xmlns:a16="http://schemas.microsoft.com/office/drawing/2014/main" id="{0F99AA7B-49E5-4C2F-A430-B9B4A13D42FD}"/>
              </a:ext>
            </a:extLst>
          </p:cNvPr>
          <p:cNvSpPr/>
          <p:nvPr/>
        </p:nvSpPr>
        <p:spPr>
          <a:xfrm>
            <a:off x="6734387" y="7208171"/>
            <a:ext cx="5699509" cy="507831"/>
          </a:xfrm>
          <a:prstGeom prst="rect">
            <a:avLst/>
          </a:prstGeom>
        </p:spPr>
        <p:txBody>
          <a:bodyPr wrap="none">
            <a:spAutoFit/>
          </a:bodyPr>
          <a:lstStyle/>
          <a:p>
            <a:r>
              <a:rPr lang="en-US" sz="2700" dirty="0">
                <a:hlinkClick r:id="rId3"/>
              </a:rPr>
              <a:t>https://worldview.earthdata.nasa.gov/</a:t>
            </a:r>
            <a:r>
              <a:rPr lang="en-US" sz="2700" dirty="0"/>
              <a:t> </a:t>
            </a:r>
          </a:p>
        </p:txBody>
      </p:sp>
      <p:pic>
        <p:nvPicPr>
          <p:cNvPr id="5" name="Picture 4">
            <a:extLst>
              <a:ext uri="{FF2B5EF4-FFF2-40B4-BE49-F238E27FC236}">
                <a16:creationId xmlns:a16="http://schemas.microsoft.com/office/drawing/2014/main" id="{9DD60E1A-06DE-42E9-8237-F4CEE1999EE0}"/>
              </a:ext>
            </a:extLst>
          </p:cNvPr>
          <p:cNvPicPr>
            <a:picLocks noChangeAspect="1"/>
          </p:cNvPicPr>
          <p:nvPr/>
        </p:nvPicPr>
        <p:blipFill>
          <a:blip r:embed="rId4"/>
          <a:stretch>
            <a:fillRect/>
          </a:stretch>
        </p:blipFill>
        <p:spPr>
          <a:xfrm>
            <a:off x="1052142" y="4091264"/>
            <a:ext cx="5406858" cy="914480"/>
          </a:xfrm>
          <a:prstGeom prst="rect">
            <a:avLst/>
          </a:prstGeom>
        </p:spPr>
      </p:pic>
      <p:pic>
        <p:nvPicPr>
          <p:cNvPr id="6" name="Picture 5">
            <a:extLst>
              <a:ext uri="{FF2B5EF4-FFF2-40B4-BE49-F238E27FC236}">
                <a16:creationId xmlns:a16="http://schemas.microsoft.com/office/drawing/2014/main" id="{3F4299C2-CF45-4265-AF2E-715790813CAB}"/>
              </a:ext>
            </a:extLst>
          </p:cNvPr>
          <p:cNvPicPr>
            <a:picLocks noChangeAspect="1"/>
          </p:cNvPicPr>
          <p:nvPr/>
        </p:nvPicPr>
        <p:blipFill>
          <a:blip r:embed="rId5"/>
          <a:stretch>
            <a:fillRect/>
          </a:stretch>
        </p:blipFill>
        <p:spPr>
          <a:xfrm>
            <a:off x="2076994" y="6961781"/>
            <a:ext cx="3612194" cy="811601"/>
          </a:xfrm>
          <a:prstGeom prst="rect">
            <a:avLst/>
          </a:prstGeom>
        </p:spPr>
      </p:pic>
    </p:spTree>
    <p:extLst>
      <p:ext uri="{BB962C8B-B14F-4D97-AF65-F5344CB8AC3E}">
        <p14:creationId xmlns:p14="http://schemas.microsoft.com/office/powerpoint/2010/main" val="3925674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1523105" y="402907"/>
            <a:ext cx="10596315" cy="720325"/>
          </a:xfrm>
          <a:prstGeom prst="rect">
            <a:avLst/>
          </a:prstGeom>
        </p:spPr>
        <p:txBody>
          <a:bodyPr lIns="0" tIns="0" rIns="0" bIns="0" rtlCol="0" anchor="t">
            <a:spAutoFit/>
          </a:bodyPr>
          <a:lstStyle/>
          <a:p>
            <a:pPr algn="l">
              <a:lnSpc>
                <a:spcPts val="5759"/>
              </a:lnSpc>
            </a:pPr>
            <a:r>
              <a:rPr lang="en-US" sz="4800" b="1" u="sng" dirty="0">
                <a:solidFill>
                  <a:srgbClr val="38425C"/>
                </a:solidFill>
                <a:latin typeface="Calibri (MS) Bold"/>
                <a:ea typeface="Calibri (MS) Bold"/>
                <a:cs typeface="Calibri (MS) Bold"/>
                <a:sym typeface="Calibri (MS) Bold"/>
              </a:rPr>
              <a:t>Impacts (</a:t>
            </a:r>
            <a:r>
              <a:rPr lang="en-US" sz="4800" b="1" u="sng" dirty="0" err="1">
                <a:solidFill>
                  <a:srgbClr val="38425C"/>
                </a:solidFill>
                <a:latin typeface="Calibri (MS) Bold"/>
                <a:ea typeface="Calibri (MS) Bold"/>
                <a:cs typeface="Calibri (MS) Bold"/>
                <a:sym typeface="Calibri (MS) Bold"/>
              </a:rPr>
              <a:t>Mekunu</a:t>
            </a:r>
            <a:r>
              <a:rPr lang="en-US" sz="4800" b="1" u="sng" dirty="0">
                <a:solidFill>
                  <a:srgbClr val="38425C"/>
                </a:solidFill>
                <a:latin typeface="Calibri (MS) Bold"/>
                <a:ea typeface="Calibri (MS) Bold"/>
                <a:cs typeface="Calibri (MS) Bold"/>
                <a:sym typeface="Calibri (MS) Bold"/>
              </a:rPr>
              <a:t> / </a:t>
            </a:r>
            <a:r>
              <a:rPr lang="en-US" sz="4800" b="1" u="sng" dirty="0" err="1">
                <a:solidFill>
                  <a:srgbClr val="38425C"/>
                </a:solidFill>
                <a:latin typeface="Calibri (MS) Bold"/>
                <a:ea typeface="Calibri (MS) Bold"/>
                <a:cs typeface="Calibri (MS) Bold"/>
                <a:sym typeface="Calibri (MS) Bold"/>
              </a:rPr>
              <a:t>Shaheen</a:t>
            </a:r>
            <a:r>
              <a:rPr lang="en-US" sz="4800" b="1" u="sng" dirty="0">
                <a:solidFill>
                  <a:srgbClr val="38425C"/>
                </a:solidFill>
                <a:latin typeface="Calibri (MS) Bold"/>
                <a:ea typeface="Calibri (MS) Bold"/>
                <a:cs typeface="Calibri (MS) Bold"/>
                <a:sym typeface="Calibri (MS) Bold"/>
              </a:rPr>
              <a:t>)</a:t>
            </a:r>
          </a:p>
        </p:txBody>
      </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7"/>
              <a:stretch>
                <a:fillRect r="-3377"/>
              </a:stretch>
            </a:blipFill>
          </p:spPr>
        </p:sp>
      </p:grpSp>
      <p:grpSp>
        <p:nvGrpSpPr>
          <p:cNvPr id="17" name="Group 17"/>
          <p:cNvGrpSpPr/>
          <p:nvPr/>
        </p:nvGrpSpPr>
        <p:grpSpPr>
          <a:xfrm>
            <a:off x="11631482" y="9496501"/>
            <a:ext cx="699154" cy="695173"/>
            <a:chOff x="0" y="0"/>
            <a:chExt cx="932205" cy="926897"/>
          </a:xfrm>
        </p:grpSpPr>
        <p:sp>
          <p:nvSpPr>
            <p:cNvPr id="18" name="Freeform 18"/>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19" name="TextBox 19"/>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23</a:t>
              </a:r>
            </a:p>
          </p:txBody>
        </p:sp>
      </p:grpSp>
      <p:pic>
        <p:nvPicPr>
          <p:cNvPr id="22" name="Picture 21">
            <a:extLst>
              <a:ext uri="{FF2B5EF4-FFF2-40B4-BE49-F238E27FC236}">
                <a16:creationId xmlns:a16="http://schemas.microsoft.com/office/drawing/2014/main" id="{89FFF983-54B4-4398-9C3B-BA6F40042DE6}"/>
              </a:ext>
            </a:extLst>
          </p:cNvPr>
          <p:cNvPicPr>
            <a:picLocks noChangeAspect="1"/>
          </p:cNvPicPr>
          <p:nvPr/>
        </p:nvPicPr>
        <p:blipFill>
          <a:blip r:embed="rId8"/>
          <a:stretch>
            <a:fillRect/>
          </a:stretch>
        </p:blipFill>
        <p:spPr>
          <a:xfrm>
            <a:off x="1676400" y="2001342"/>
            <a:ext cx="14139863" cy="66150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6"/>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pic>
        <p:nvPicPr>
          <p:cNvPr id="12" name="Picture 1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rcRect/>
          <a:stretch>
            <a:fillRect/>
          </a:stretch>
        </p:blipFill>
        <p:spPr>
          <a:xfrm>
            <a:off x="4171093" y="2393442"/>
            <a:ext cx="9945824" cy="5603281"/>
          </a:xfrm>
          <a:prstGeom prst="rect">
            <a:avLst/>
          </a:prstGeom>
        </p:spPr>
      </p:pic>
      <p:sp>
        <p:nvSpPr>
          <p:cNvPr id="13" name="TextBox 13"/>
          <p:cNvSpPr txBox="1"/>
          <p:nvPr/>
        </p:nvSpPr>
        <p:spPr>
          <a:xfrm>
            <a:off x="4262533" y="7994818"/>
            <a:ext cx="11597640" cy="417852"/>
          </a:xfrm>
          <a:prstGeom prst="rect">
            <a:avLst/>
          </a:prstGeom>
        </p:spPr>
        <p:txBody>
          <a:bodyPr lIns="0" tIns="0" rIns="0" bIns="0" rtlCol="0" anchor="t">
            <a:spAutoFit/>
          </a:bodyPr>
          <a:lstStyle/>
          <a:p>
            <a:pPr algn="l">
              <a:lnSpc>
                <a:spcPts val="2520"/>
              </a:lnSpc>
            </a:pPr>
            <a:r>
              <a:rPr lang="en-US" sz="2100">
                <a:solidFill>
                  <a:srgbClr val="000000"/>
                </a:solidFill>
                <a:latin typeface="Calibri (MS)"/>
                <a:ea typeface="Calibri (MS)"/>
                <a:cs typeface="Calibri (MS)"/>
                <a:sym typeface="Calibri (MS)"/>
              </a:rPr>
              <a:t>Credits :COMET</a:t>
            </a:r>
          </a:p>
        </p:txBody>
      </p:sp>
      <p:sp>
        <p:nvSpPr>
          <p:cNvPr id="14" name="TextBox 14"/>
          <p:cNvSpPr txBox="1"/>
          <p:nvPr/>
        </p:nvSpPr>
        <p:spPr>
          <a:xfrm>
            <a:off x="1523105" y="488632"/>
            <a:ext cx="10596315" cy="785727"/>
          </a:xfrm>
          <a:prstGeom prst="rect">
            <a:avLst/>
          </a:prstGeom>
        </p:spPr>
        <p:txBody>
          <a:bodyPr lIns="0" tIns="0" rIns="0" bIns="0" rtlCol="0" anchor="t">
            <a:spAutoFit/>
          </a:bodyPr>
          <a:lstStyle/>
          <a:p>
            <a:pPr algn="l">
              <a:lnSpc>
                <a:spcPts val="5759"/>
              </a:lnSpc>
            </a:pPr>
            <a:r>
              <a:rPr lang="en-US" sz="4800" b="1" u="sng" spc="11">
                <a:solidFill>
                  <a:srgbClr val="000000"/>
                </a:solidFill>
                <a:latin typeface="Rosario Bold"/>
                <a:ea typeface="Rosario Bold"/>
                <a:cs typeface="Rosario Bold"/>
                <a:sym typeface="Rosario Bold"/>
              </a:rPr>
              <a:t>Impacts and devastations     </a:t>
            </a:r>
          </a:p>
        </p:txBody>
      </p:sp>
      <p:grpSp>
        <p:nvGrpSpPr>
          <p:cNvPr id="15" name="Group 15"/>
          <p:cNvGrpSpPr/>
          <p:nvPr/>
        </p:nvGrpSpPr>
        <p:grpSpPr>
          <a:xfrm>
            <a:off x="1157288" y="442912"/>
            <a:ext cx="188119" cy="916781"/>
            <a:chOff x="0" y="0"/>
            <a:chExt cx="250825" cy="1222375"/>
          </a:xfrm>
        </p:grpSpPr>
        <p:sp>
          <p:nvSpPr>
            <p:cNvPr id="16" name="Freeform 16"/>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10"/>
              <a:stretch>
                <a:fillRect r="-3377"/>
              </a:stretch>
            </a:blipFill>
          </p:spPr>
        </p:sp>
      </p:grpSp>
      <p:grpSp>
        <p:nvGrpSpPr>
          <p:cNvPr id="17" name="Group 17"/>
          <p:cNvGrpSpPr/>
          <p:nvPr/>
        </p:nvGrpSpPr>
        <p:grpSpPr>
          <a:xfrm>
            <a:off x="11615985" y="9496501"/>
            <a:ext cx="699154" cy="695173"/>
            <a:chOff x="0" y="0"/>
            <a:chExt cx="932205" cy="926897"/>
          </a:xfrm>
        </p:grpSpPr>
        <p:sp>
          <p:nvSpPr>
            <p:cNvPr id="18" name="Freeform 18"/>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19" name="TextBox 19"/>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24</a:t>
              </a:r>
            </a:p>
          </p:txBody>
        </p:sp>
      </p:grpSp>
    </p:spTree>
  </p:cSld>
  <p:clrMapOvr>
    <a:masterClrMapping/>
  </p:clrMapOvr>
  <p:timing>
    <p:tnLst>
      <p:par>
        <p:cTn id="1" dur="indefinite" restart="never" nodeType="tmRoot">
          <p:childTnLst>
            <p:video>
              <p:cMediaNode vol="80000">
                <p:cTn id="2" fill="hold" display="0">
                  <p:stCondLst>
                    <p:cond delay="indefinite"/>
                  </p:stCondLst>
                </p:cTn>
                <p:tgtEl>
                  <p:spTgt spid="1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1308059" y="2244204"/>
            <a:ext cx="4363088" cy="2693308"/>
            <a:chOff x="0" y="0"/>
            <a:chExt cx="5817451" cy="3591077"/>
          </a:xfrm>
        </p:grpSpPr>
        <p:sp>
          <p:nvSpPr>
            <p:cNvPr id="13" name="Freeform 13"/>
            <p:cNvSpPr/>
            <p:nvPr/>
          </p:nvSpPr>
          <p:spPr>
            <a:xfrm>
              <a:off x="0" y="0"/>
              <a:ext cx="5817489" cy="3591052"/>
            </a:xfrm>
            <a:custGeom>
              <a:avLst/>
              <a:gdLst/>
              <a:ahLst/>
              <a:cxnLst/>
              <a:rect l="l" t="t" r="r" b="b"/>
              <a:pathLst>
                <a:path w="5817489" h="3591052">
                  <a:moveTo>
                    <a:pt x="0" y="0"/>
                  </a:moveTo>
                  <a:lnTo>
                    <a:pt x="5817489" y="0"/>
                  </a:lnTo>
                  <a:lnTo>
                    <a:pt x="5817489" y="3591052"/>
                  </a:lnTo>
                  <a:lnTo>
                    <a:pt x="0" y="3591052"/>
                  </a:lnTo>
                  <a:lnTo>
                    <a:pt x="0" y="0"/>
                  </a:lnTo>
                  <a:close/>
                </a:path>
              </a:pathLst>
            </a:custGeom>
            <a:blipFill>
              <a:blip r:embed="rId7"/>
              <a:stretch>
                <a:fillRect l="-10311" r="-10311"/>
              </a:stretch>
            </a:blipFill>
          </p:spPr>
        </p:sp>
      </p:grpSp>
      <p:grpSp>
        <p:nvGrpSpPr>
          <p:cNvPr id="14" name="Group 14"/>
          <p:cNvGrpSpPr/>
          <p:nvPr/>
        </p:nvGrpSpPr>
        <p:grpSpPr>
          <a:xfrm>
            <a:off x="6783953" y="2244204"/>
            <a:ext cx="4314101" cy="2693308"/>
            <a:chOff x="0" y="0"/>
            <a:chExt cx="5752135" cy="3591077"/>
          </a:xfrm>
        </p:grpSpPr>
        <p:sp>
          <p:nvSpPr>
            <p:cNvPr id="15" name="Freeform 15" descr="A flooded city with many buildings  Description automatically generated with medium confidence"/>
            <p:cNvSpPr/>
            <p:nvPr/>
          </p:nvSpPr>
          <p:spPr>
            <a:xfrm>
              <a:off x="0" y="0"/>
              <a:ext cx="5752084" cy="3591052"/>
            </a:xfrm>
            <a:custGeom>
              <a:avLst/>
              <a:gdLst/>
              <a:ahLst/>
              <a:cxnLst/>
              <a:rect l="l" t="t" r="r" b="b"/>
              <a:pathLst>
                <a:path w="5752084" h="3591052">
                  <a:moveTo>
                    <a:pt x="0" y="0"/>
                  </a:moveTo>
                  <a:lnTo>
                    <a:pt x="5752084" y="0"/>
                  </a:lnTo>
                  <a:lnTo>
                    <a:pt x="5752084" y="3591052"/>
                  </a:lnTo>
                  <a:lnTo>
                    <a:pt x="0" y="3591052"/>
                  </a:lnTo>
                  <a:lnTo>
                    <a:pt x="0" y="0"/>
                  </a:lnTo>
                  <a:close/>
                </a:path>
              </a:pathLst>
            </a:custGeom>
            <a:blipFill>
              <a:blip r:embed="rId8"/>
              <a:stretch>
                <a:fillRect l="-5543" r="-5543"/>
              </a:stretch>
            </a:blipFill>
          </p:spPr>
        </p:sp>
      </p:grpSp>
      <p:grpSp>
        <p:nvGrpSpPr>
          <p:cNvPr id="16" name="Group 16"/>
          <p:cNvGrpSpPr/>
          <p:nvPr/>
        </p:nvGrpSpPr>
        <p:grpSpPr>
          <a:xfrm>
            <a:off x="12210860" y="2244204"/>
            <a:ext cx="4314101" cy="2693308"/>
            <a:chOff x="0" y="0"/>
            <a:chExt cx="5752135" cy="3591077"/>
          </a:xfrm>
        </p:grpSpPr>
        <p:sp>
          <p:nvSpPr>
            <p:cNvPr id="17" name="Freeform 17" descr="A person in a green jacket standing on a road  Description automatically generated"/>
            <p:cNvSpPr/>
            <p:nvPr/>
          </p:nvSpPr>
          <p:spPr>
            <a:xfrm>
              <a:off x="0" y="0"/>
              <a:ext cx="5752084" cy="3591052"/>
            </a:xfrm>
            <a:custGeom>
              <a:avLst/>
              <a:gdLst/>
              <a:ahLst/>
              <a:cxnLst/>
              <a:rect l="l" t="t" r="r" b="b"/>
              <a:pathLst>
                <a:path w="5752084" h="3591052">
                  <a:moveTo>
                    <a:pt x="0" y="0"/>
                  </a:moveTo>
                  <a:lnTo>
                    <a:pt x="5752084" y="0"/>
                  </a:lnTo>
                  <a:lnTo>
                    <a:pt x="5752084" y="3591052"/>
                  </a:lnTo>
                  <a:lnTo>
                    <a:pt x="0" y="3591052"/>
                  </a:lnTo>
                  <a:lnTo>
                    <a:pt x="0" y="0"/>
                  </a:lnTo>
                  <a:close/>
                </a:path>
              </a:pathLst>
            </a:custGeom>
            <a:blipFill>
              <a:blip r:embed="rId9"/>
              <a:stretch>
                <a:fillRect t="-5061" b="-5061"/>
              </a:stretch>
            </a:blipFill>
          </p:spPr>
        </p:sp>
      </p:grpSp>
      <p:grpSp>
        <p:nvGrpSpPr>
          <p:cNvPr id="18" name="Group 18"/>
          <p:cNvGrpSpPr/>
          <p:nvPr/>
        </p:nvGrpSpPr>
        <p:grpSpPr>
          <a:xfrm>
            <a:off x="1308059" y="5466759"/>
            <a:ext cx="4363088" cy="2693308"/>
            <a:chOff x="0" y="0"/>
            <a:chExt cx="5817451" cy="3591077"/>
          </a:xfrm>
        </p:grpSpPr>
        <p:sp>
          <p:nvSpPr>
            <p:cNvPr id="19" name="Freeform 19"/>
            <p:cNvSpPr/>
            <p:nvPr/>
          </p:nvSpPr>
          <p:spPr>
            <a:xfrm>
              <a:off x="0" y="0"/>
              <a:ext cx="5817489" cy="3591052"/>
            </a:xfrm>
            <a:custGeom>
              <a:avLst/>
              <a:gdLst/>
              <a:ahLst/>
              <a:cxnLst/>
              <a:rect l="l" t="t" r="r" b="b"/>
              <a:pathLst>
                <a:path w="5817489" h="3591052">
                  <a:moveTo>
                    <a:pt x="0" y="0"/>
                  </a:moveTo>
                  <a:lnTo>
                    <a:pt x="5817489" y="0"/>
                  </a:lnTo>
                  <a:lnTo>
                    <a:pt x="5817489" y="3591052"/>
                  </a:lnTo>
                  <a:lnTo>
                    <a:pt x="0" y="3591052"/>
                  </a:lnTo>
                  <a:lnTo>
                    <a:pt x="0" y="0"/>
                  </a:lnTo>
                  <a:close/>
                </a:path>
              </a:pathLst>
            </a:custGeom>
            <a:blipFill>
              <a:blip r:embed="rId10"/>
              <a:stretch>
                <a:fillRect l="-10311" r="-10311"/>
              </a:stretch>
            </a:blipFill>
          </p:spPr>
        </p:sp>
      </p:grpSp>
      <p:grpSp>
        <p:nvGrpSpPr>
          <p:cNvPr id="20" name="Group 20"/>
          <p:cNvGrpSpPr/>
          <p:nvPr/>
        </p:nvGrpSpPr>
        <p:grpSpPr>
          <a:xfrm>
            <a:off x="2766212" y="2508152"/>
            <a:ext cx="1990049" cy="2127847"/>
            <a:chOff x="0" y="0"/>
            <a:chExt cx="2653398" cy="2837129"/>
          </a:xfrm>
        </p:grpSpPr>
        <p:sp>
          <p:nvSpPr>
            <p:cNvPr id="21" name="Freeform 21"/>
            <p:cNvSpPr/>
            <p:nvPr/>
          </p:nvSpPr>
          <p:spPr>
            <a:xfrm>
              <a:off x="0" y="0"/>
              <a:ext cx="2653411" cy="2837180"/>
            </a:xfrm>
            <a:custGeom>
              <a:avLst/>
              <a:gdLst/>
              <a:ahLst/>
              <a:cxnLst/>
              <a:rect l="l" t="t" r="r" b="b"/>
              <a:pathLst>
                <a:path w="2653411" h="2837180">
                  <a:moveTo>
                    <a:pt x="0" y="1418590"/>
                  </a:moveTo>
                  <a:cubicBezTo>
                    <a:pt x="0" y="637032"/>
                    <a:pt x="592201" y="0"/>
                    <a:pt x="1326642" y="0"/>
                  </a:cubicBezTo>
                  <a:lnTo>
                    <a:pt x="1326642" y="28575"/>
                  </a:lnTo>
                  <a:lnTo>
                    <a:pt x="1326642" y="0"/>
                  </a:lnTo>
                  <a:cubicBezTo>
                    <a:pt x="2061210" y="0"/>
                    <a:pt x="2653411" y="637032"/>
                    <a:pt x="2653411" y="1418590"/>
                  </a:cubicBezTo>
                  <a:lnTo>
                    <a:pt x="2624836" y="1418590"/>
                  </a:lnTo>
                  <a:lnTo>
                    <a:pt x="2653411" y="1418590"/>
                  </a:lnTo>
                  <a:cubicBezTo>
                    <a:pt x="2653411" y="2200148"/>
                    <a:pt x="2061210" y="2837180"/>
                    <a:pt x="1326769" y="2837180"/>
                  </a:cubicBezTo>
                  <a:lnTo>
                    <a:pt x="1326769" y="2808605"/>
                  </a:lnTo>
                  <a:lnTo>
                    <a:pt x="1326769" y="2837180"/>
                  </a:lnTo>
                  <a:cubicBezTo>
                    <a:pt x="592201" y="2837180"/>
                    <a:pt x="0" y="2200148"/>
                    <a:pt x="0" y="1418590"/>
                  </a:cubicBezTo>
                  <a:lnTo>
                    <a:pt x="28575" y="1418590"/>
                  </a:lnTo>
                  <a:lnTo>
                    <a:pt x="57150" y="1418590"/>
                  </a:lnTo>
                  <a:lnTo>
                    <a:pt x="28575" y="1418590"/>
                  </a:lnTo>
                  <a:lnTo>
                    <a:pt x="0" y="1418590"/>
                  </a:lnTo>
                  <a:moveTo>
                    <a:pt x="57150" y="1418590"/>
                  </a:moveTo>
                  <a:cubicBezTo>
                    <a:pt x="57150" y="1434338"/>
                    <a:pt x="44323" y="1447165"/>
                    <a:pt x="28575" y="1447165"/>
                  </a:cubicBezTo>
                  <a:cubicBezTo>
                    <a:pt x="12827" y="1447165"/>
                    <a:pt x="0" y="1434338"/>
                    <a:pt x="0" y="1418590"/>
                  </a:cubicBezTo>
                  <a:cubicBezTo>
                    <a:pt x="0" y="1402842"/>
                    <a:pt x="12827" y="1390015"/>
                    <a:pt x="28575" y="1390015"/>
                  </a:cubicBezTo>
                  <a:cubicBezTo>
                    <a:pt x="44323" y="1390015"/>
                    <a:pt x="57150" y="1402842"/>
                    <a:pt x="57150" y="1418590"/>
                  </a:cubicBezTo>
                  <a:cubicBezTo>
                    <a:pt x="57150" y="2172335"/>
                    <a:pt x="627380" y="2780030"/>
                    <a:pt x="1326642" y="2780030"/>
                  </a:cubicBezTo>
                  <a:cubicBezTo>
                    <a:pt x="2025904" y="2780030"/>
                    <a:pt x="2596134" y="2172335"/>
                    <a:pt x="2596134" y="1418590"/>
                  </a:cubicBezTo>
                  <a:cubicBezTo>
                    <a:pt x="2596134" y="664845"/>
                    <a:pt x="2026031" y="57150"/>
                    <a:pt x="1326642" y="57150"/>
                  </a:cubicBezTo>
                  <a:lnTo>
                    <a:pt x="1326642" y="28575"/>
                  </a:lnTo>
                  <a:lnTo>
                    <a:pt x="1326642" y="57150"/>
                  </a:lnTo>
                  <a:cubicBezTo>
                    <a:pt x="627380" y="57150"/>
                    <a:pt x="57150" y="664845"/>
                    <a:pt x="57150" y="1418590"/>
                  </a:cubicBezTo>
                  <a:close/>
                </a:path>
              </a:pathLst>
            </a:custGeom>
            <a:solidFill>
              <a:srgbClr val="A75F0A"/>
            </a:solidFill>
          </p:spPr>
        </p:sp>
      </p:grpSp>
      <p:grpSp>
        <p:nvGrpSpPr>
          <p:cNvPr id="22" name="Group 22"/>
          <p:cNvGrpSpPr/>
          <p:nvPr/>
        </p:nvGrpSpPr>
        <p:grpSpPr>
          <a:xfrm>
            <a:off x="2550233" y="5445328"/>
            <a:ext cx="1990049" cy="2118389"/>
            <a:chOff x="0" y="0"/>
            <a:chExt cx="2653398" cy="2824518"/>
          </a:xfrm>
        </p:grpSpPr>
        <p:sp>
          <p:nvSpPr>
            <p:cNvPr id="23" name="Freeform 23"/>
            <p:cNvSpPr/>
            <p:nvPr/>
          </p:nvSpPr>
          <p:spPr>
            <a:xfrm>
              <a:off x="0" y="0"/>
              <a:ext cx="2653284" cy="2824480"/>
            </a:xfrm>
            <a:custGeom>
              <a:avLst/>
              <a:gdLst/>
              <a:ahLst/>
              <a:cxnLst/>
              <a:rect l="l" t="t" r="r" b="b"/>
              <a:pathLst>
                <a:path w="2653284" h="2824480">
                  <a:moveTo>
                    <a:pt x="0" y="1412240"/>
                  </a:moveTo>
                  <a:cubicBezTo>
                    <a:pt x="0" y="633984"/>
                    <a:pt x="592328" y="0"/>
                    <a:pt x="1326642" y="0"/>
                  </a:cubicBezTo>
                  <a:lnTo>
                    <a:pt x="1326642" y="28575"/>
                  </a:lnTo>
                  <a:lnTo>
                    <a:pt x="1326642" y="0"/>
                  </a:lnTo>
                  <a:cubicBezTo>
                    <a:pt x="2061083" y="0"/>
                    <a:pt x="2653284" y="633984"/>
                    <a:pt x="2653284" y="1412240"/>
                  </a:cubicBezTo>
                  <a:lnTo>
                    <a:pt x="2624709" y="1412240"/>
                  </a:lnTo>
                  <a:lnTo>
                    <a:pt x="2653284" y="1412240"/>
                  </a:lnTo>
                  <a:cubicBezTo>
                    <a:pt x="2653284" y="2190496"/>
                    <a:pt x="2060956" y="2824480"/>
                    <a:pt x="1326642" y="2824480"/>
                  </a:cubicBezTo>
                  <a:lnTo>
                    <a:pt x="1326642" y="2795905"/>
                  </a:lnTo>
                  <a:lnTo>
                    <a:pt x="1326642" y="2824480"/>
                  </a:lnTo>
                  <a:cubicBezTo>
                    <a:pt x="592328" y="2824480"/>
                    <a:pt x="0" y="2190496"/>
                    <a:pt x="0" y="1412240"/>
                  </a:cubicBezTo>
                  <a:lnTo>
                    <a:pt x="28575" y="1412240"/>
                  </a:lnTo>
                  <a:lnTo>
                    <a:pt x="57150" y="1412240"/>
                  </a:lnTo>
                  <a:lnTo>
                    <a:pt x="28575" y="1412240"/>
                  </a:lnTo>
                  <a:lnTo>
                    <a:pt x="0" y="1412240"/>
                  </a:lnTo>
                  <a:moveTo>
                    <a:pt x="57150" y="1412240"/>
                  </a:moveTo>
                  <a:cubicBezTo>
                    <a:pt x="57150" y="1427988"/>
                    <a:pt x="44323" y="1440815"/>
                    <a:pt x="28575" y="1440815"/>
                  </a:cubicBezTo>
                  <a:cubicBezTo>
                    <a:pt x="12827" y="1440815"/>
                    <a:pt x="0" y="1427988"/>
                    <a:pt x="0" y="1412240"/>
                  </a:cubicBezTo>
                  <a:cubicBezTo>
                    <a:pt x="0" y="1396492"/>
                    <a:pt x="12827" y="1383665"/>
                    <a:pt x="28575" y="1383665"/>
                  </a:cubicBezTo>
                  <a:cubicBezTo>
                    <a:pt x="44323" y="1383665"/>
                    <a:pt x="57150" y="1396492"/>
                    <a:pt x="57150" y="1412240"/>
                  </a:cubicBezTo>
                  <a:cubicBezTo>
                    <a:pt x="57150" y="2162429"/>
                    <a:pt x="627253" y="2767330"/>
                    <a:pt x="1326642" y="2767330"/>
                  </a:cubicBezTo>
                  <a:cubicBezTo>
                    <a:pt x="2026031" y="2767330"/>
                    <a:pt x="2596134" y="2162429"/>
                    <a:pt x="2596134" y="1412240"/>
                  </a:cubicBezTo>
                  <a:cubicBezTo>
                    <a:pt x="2596134" y="662051"/>
                    <a:pt x="2026158" y="57150"/>
                    <a:pt x="1326642" y="57150"/>
                  </a:cubicBezTo>
                  <a:lnTo>
                    <a:pt x="1326642" y="28575"/>
                  </a:lnTo>
                  <a:lnTo>
                    <a:pt x="1326642" y="57150"/>
                  </a:lnTo>
                  <a:cubicBezTo>
                    <a:pt x="627253" y="57150"/>
                    <a:pt x="57150" y="662051"/>
                    <a:pt x="57150" y="1412240"/>
                  </a:cubicBezTo>
                  <a:close/>
                </a:path>
              </a:pathLst>
            </a:custGeom>
            <a:solidFill>
              <a:srgbClr val="A75F0A"/>
            </a:solidFill>
          </p:spPr>
        </p:sp>
      </p:grpSp>
      <p:sp>
        <p:nvSpPr>
          <p:cNvPr id="24" name="AutoShape 24"/>
          <p:cNvSpPr/>
          <p:nvPr/>
        </p:nvSpPr>
        <p:spPr>
          <a:xfrm rot="6367800">
            <a:off x="3187389" y="5031143"/>
            <a:ext cx="931726" cy="0"/>
          </a:xfrm>
          <a:prstGeom prst="line">
            <a:avLst/>
          </a:prstGeom>
          <a:ln w="19050" cap="rnd">
            <a:solidFill>
              <a:srgbClr val="000000"/>
            </a:solidFill>
            <a:prstDash val="solid"/>
            <a:headEnd type="none" w="sm" len="sm"/>
            <a:tailEnd type="triangle" w="lg" len="med"/>
          </a:ln>
        </p:spPr>
      </p:sp>
      <p:grpSp>
        <p:nvGrpSpPr>
          <p:cNvPr id="25" name="Group 25"/>
          <p:cNvGrpSpPr/>
          <p:nvPr/>
        </p:nvGrpSpPr>
        <p:grpSpPr>
          <a:xfrm>
            <a:off x="12210860" y="5466759"/>
            <a:ext cx="4314101" cy="2693308"/>
            <a:chOff x="0" y="0"/>
            <a:chExt cx="5752135" cy="3591077"/>
          </a:xfrm>
        </p:grpSpPr>
        <p:sp>
          <p:nvSpPr>
            <p:cNvPr id="26" name="Freeform 26" descr="A beach with palm trees and waves  Description automatically generated"/>
            <p:cNvSpPr/>
            <p:nvPr/>
          </p:nvSpPr>
          <p:spPr>
            <a:xfrm>
              <a:off x="0" y="0"/>
              <a:ext cx="5752084" cy="3591052"/>
            </a:xfrm>
            <a:custGeom>
              <a:avLst/>
              <a:gdLst/>
              <a:ahLst/>
              <a:cxnLst/>
              <a:rect l="l" t="t" r="r" b="b"/>
              <a:pathLst>
                <a:path w="5752084" h="3591052">
                  <a:moveTo>
                    <a:pt x="0" y="0"/>
                  </a:moveTo>
                  <a:lnTo>
                    <a:pt x="5752084" y="0"/>
                  </a:lnTo>
                  <a:lnTo>
                    <a:pt x="5752084" y="3591052"/>
                  </a:lnTo>
                  <a:lnTo>
                    <a:pt x="0" y="3591052"/>
                  </a:lnTo>
                  <a:lnTo>
                    <a:pt x="0" y="0"/>
                  </a:lnTo>
                  <a:close/>
                </a:path>
              </a:pathLst>
            </a:custGeom>
            <a:blipFill>
              <a:blip r:embed="rId11"/>
              <a:stretch>
                <a:fillRect t="-3209" b="-3209"/>
              </a:stretch>
            </a:blipFill>
          </p:spPr>
        </p:sp>
      </p:grpSp>
      <p:grpSp>
        <p:nvGrpSpPr>
          <p:cNvPr id="27" name="Group 27"/>
          <p:cNvGrpSpPr/>
          <p:nvPr/>
        </p:nvGrpSpPr>
        <p:grpSpPr>
          <a:xfrm>
            <a:off x="6783953" y="5466759"/>
            <a:ext cx="4363088" cy="2693308"/>
            <a:chOff x="0" y="0"/>
            <a:chExt cx="5817451" cy="3591077"/>
          </a:xfrm>
        </p:grpSpPr>
        <p:sp>
          <p:nvSpPr>
            <p:cNvPr id="28" name="Freeform 28"/>
            <p:cNvSpPr/>
            <p:nvPr/>
          </p:nvSpPr>
          <p:spPr>
            <a:xfrm>
              <a:off x="0" y="0"/>
              <a:ext cx="5817489" cy="3591052"/>
            </a:xfrm>
            <a:custGeom>
              <a:avLst/>
              <a:gdLst/>
              <a:ahLst/>
              <a:cxnLst/>
              <a:rect l="l" t="t" r="r" b="b"/>
              <a:pathLst>
                <a:path w="5817489" h="3591052">
                  <a:moveTo>
                    <a:pt x="0" y="0"/>
                  </a:moveTo>
                  <a:lnTo>
                    <a:pt x="5817489" y="0"/>
                  </a:lnTo>
                  <a:lnTo>
                    <a:pt x="5817489" y="3591052"/>
                  </a:lnTo>
                  <a:lnTo>
                    <a:pt x="0" y="3591052"/>
                  </a:lnTo>
                  <a:lnTo>
                    <a:pt x="0" y="0"/>
                  </a:lnTo>
                  <a:close/>
                </a:path>
              </a:pathLst>
            </a:custGeom>
            <a:blipFill>
              <a:blip r:embed="rId12"/>
              <a:stretch>
                <a:fillRect t="-3783" b="-3783"/>
              </a:stretch>
            </a:blipFill>
          </p:spPr>
        </p:sp>
      </p:grpSp>
      <p:sp>
        <p:nvSpPr>
          <p:cNvPr id="29" name="TextBox 29"/>
          <p:cNvSpPr txBox="1"/>
          <p:nvPr/>
        </p:nvSpPr>
        <p:spPr>
          <a:xfrm>
            <a:off x="1523105" y="488632"/>
            <a:ext cx="10596315" cy="785727"/>
          </a:xfrm>
          <a:prstGeom prst="rect">
            <a:avLst/>
          </a:prstGeom>
        </p:spPr>
        <p:txBody>
          <a:bodyPr lIns="0" tIns="0" rIns="0" bIns="0" rtlCol="0" anchor="t">
            <a:spAutoFit/>
          </a:bodyPr>
          <a:lstStyle/>
          <a:p>
            <a:pPr algn="l">
              <a:lnSpc>
                <a:spcPts val="5759"/>
              </a:lnSpc>
            </a:pPr>
            <a:r>
              <a:rPr lang="en-US" sz="4800" b="1" u="sng" spc="11">
                <a:solidFill>
                  <a:srgbClr val="000000"/>
                </a:solidFill>
                <a:latin typeface="Rosario Bold"/>
                <a:ea typeface="Rosario Bold"/>
                <a:cs typeface="Rosario Bold"/>
                <a:sym typeface="Rosario Bold"/>
              </a:rPr>
              <a:t>Impacts and devastations     </a:t>
            </a:r>
          </a:p>
        </p:txBody>
      </p:sp>
      <p:grpSp>
        <p:nvGrpSpPr>
          <p:cNvPr id="30" name="Group 30"/>
          <p:cNvGrpSpPr/>
          <p:nvPr/>
        </p:nvGrpSpPr>
        <p:grpSpPr>
          <a:xfrm>
            <a:off x="1157288" y="442912"/>
            <a:ext cx="188119" cy="916781"/>
            <a:chOff x="0" y="0"/>
            <a:chExt cx="250825" cy="1222375"/>
          </a:xfrm>
        </p:grpSpPr>
        <p:sp>
          <p:nvSpPr>
            <p:cNvPr id="31" name="Freeform 31"/>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13"/>
              <a:stretch>
                <a:fillRect r="-3377"/>
              </a:stretch>
            </a:blipFill>
          </p:spPr>
        </p:sp>
      </p:grpSp>
      <p:grpSp>
        <p:nvGrpSpPr>
          <p:cNvPr id="32" name="Group 32"/>
          <p:cNvGrpSpPr/>
          <p:nvPr/>
        </p:nvGrpSpPr>
        <p:grpSpPr>
          <a:xfrm>
            <a:off x="11608232" y="9496501"/>
            <a:ext cx="699154" cy="695173"/>
            <a:chOff x="0" y="0"/>
            <a:chExt cx="932205" cy="926897"/>
          </a:xfrm>
        </p:grpSpPr>
        <p:sp>
          <p:nvSpPr>
            <p:cNvPr id="33" name="Freeform 33"/>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34" name="TextBox 34"/>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25</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0DDF720-52DB-4372-A1D7-27B00C8F0A65}"/>
              </a:ext>
            </a:extLst>
          </p:cNvPr>
          <p:cNvSpPr txBox="1">
            <a:spLocks/>
          </p:cNvSpPr>
          <p:nvPr/>
        </p:nvSpPr>
        <p:spPr>
          <a:xfrm>
            <a:off x="6366510" y="3982774"/>
            <a:ext cx="55549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 Kya</a:t>
            </a:r>
            <a:r>
              <a:rPr lang="en-US" sz="4200" b="1" dirty="0">
                <a:solidFill>
                  <a:schemeClr val="accent1"/>
                </a:solidFill>
                <a:latin typeface="Roboto" panose="02000000000000000000" pitchFamily="2" charset="0"/>
                <a:cs typeface="+mn-cs"/>
              </a:rPr>
              <a:t>r</a:t>
            </a:r>
            <a:r>
              <a:rPr lang="en-AE" sz="4200" b="1" dirty="0">
                <a:solidFill>
                  <a:schemeClr val="accent1"/>
                </a:solidFill>
                <a:latin typeface="Roboto" panose="02000000000000000000" pitchFamily="2" charset="0"/>
                <a:cs typeface="+mn-cs"/>
              </a:rPr>
              <a:t>r 2019 </a:t>
            </a:r>
            <a:r>
              <a:rPr lang="en-US" sz="4200" b="1" dirty="0">
                <a:solidFill>
                  <a:schemeClr val="accent1"/>
                </a:solidFill>
                <a:latin typeface="Roboto" panose="02000000000000000000" pitchFamily="2" charset="0"/>
                <a:cs typeface="+mn-cs"/>
              </a:rPr>
              <a:t>in Deep </a:t>
            </a:r>
            <a:endParaRPr lang="en-GB" sz="4200" b="1" dirty="0">
              <a:solidFill>
                <a:schemeClr val="accent1"/>
              </a:solidFill>
              <a:latin typeface="Roboto" panose="02000000000000000000" pitchFamily="2" charset="0"/>
              <a:cs typeface="+mn-cs"/>
            </a:endParaRPr>
          </a:p>
        </p:txBody>
      </p:sp>
      <p:cxnSp>
        <p:nvCxnSpPr>
          <p:cNvPr id="4" name="Straight Connector 3">
            <a:extLst>
              <a:ext uri="{FF2B5EF4-FFF2-40B4-BE49-F238E27FC236}">
                <a16:creationId xmlns:a16="http://schemas.microsoft.com/office/drawing/2014/main" id="{85A9A2E6-1CBA-49EF-88C9-E19AAD4EB0BC}"/>
              </a:ext>
            </a:extLst>
          </p:cNvPr>
          <p:cNvCxnSpPr>
            <a:cxnSpLocks/>
          </p:cNvCxnSpPr>
          <p:nvPr/>
        </p:nvCxnSpPr>
        <p:spPr>
          <a:xfrm flipH="1">
            <a:off x="-16693" y="534410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59519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0F554-016F-41B8-84ED-4ED779772A77}"/>
              </a:ext>
            </a:extLst>
          </p:cNvPr>
          <p:cNvSpPr txBox="1">
            <a:spLocks/>
          </p:cNvSpPr>
          <p:nvPr/>
        </p:nvSpPr>
        <p:spPr>
          <a:xfrm>
            <a:off x="1205415" y="2029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Kya</a:t>
            </a:r>
            <a:r>
              <a:rPr lang="en-US" sz="4200" b="1" dirty="0">
                <a:solidFill>
                  <a:schemeClr val="accent1"/>
                </a:solidFill>
                <a:latin typeface="Roboto" panose="02000000000000000000" pitchFamily="2" charset="0"/>
                <a:cs typeface="+mn-cs"/>
              </a:rPr>
              <a:t>r</a:t>
            </a:r>
            <a:r>
              <a:rPr lang="en-AE" sz="4200" b="1" dirty="0">
                <a:solidFill>
                  <a:schemeClr val="accent1"/>
                </a:solidFill>
                <a:latin typeface="Roboto" panose="02000000000000000000" pitchFamily="2" charset="0"/>
                <a:cs typeface="+mn-cs"/>
              </a:rPr>
              <a:t>r and </a:t>
            </a:r>
            <a:r>
              <a:rPr lang="en-AE" sz="4200" b="1" dirty="0" err="1">
                <a:solidFill>
                  <a:schemeClr val="accent1"/>
                </a:solidFill>
                <a:latin typeface="Roboto" panose="02000000000000000000" pitchFamily="2" charset="0"/>
                <a:cs typeface="+mn-cs"/>
              </a:rPr>
              <a:t>Maha</a:t>
            </a:r>
            <a:r>
              <a:rPr lang="en-AE" sz="4200" b="1" dirty="0">
                <a:solidFill>
                  <a:schemeClr val="accent1"/>
                </a:solidFill>
                <a:latin typeface="Roboto" panose="02000000000000000000" pitchFamily="2" charset="0"/>
                <a:cs typeface="+mn-cs"/>
              </a:rPr>
              <a:t> 2019</a:t>
            </a:r>
            <a:endParaRPr lang="en-GB" sz="4200" b="1" dirty="0">
              <a:solidFill>
                <a:schemeClr val="accent1"/>
              </a:solidFill>
              <a:latin typeface="Roboto" panose="02000000000000000000" pitchFamily="2" charset="0"/>
              <a:cs typeface="+mn-cs"/>
            </a:endParaRPr>
          </a:p>
        </p:txBody>
      </p:sp>
      <p:pic>
        <p:nvPicPr>
          <p:cNvPr id="3" name="Picture 2">
            <a:extLst>
              <a:ext uri="{FF2B5EF4-FFF2-40B4-BE49-F238E27FC236}">
                <a16:creationId xmlns:a16="http://schemas.microsoft.com/office/drawing/2014/main" id="{1A5E82FF-1AEA-412D-8BE0-F882E124A3CA}"/>
              </a:ext>
            </a:extLst>
          </p:cNvPr>
          <p:cNvPicPr>
            <a:picLocks noChangeAspect="1"/>
          </p:cNvPicPr>
          <p:nvPr/>
        </p:nvPicPr>
        <p:blipFill>
          <a:blip r:embed="rId2"/>
          <a:stretch>
            <a:fillRect/>
          </a:stretch>
        </p:blipFill>
        <p:spPr>
          <a:xfrm rot="16200000">
            <a:off x="15503641" y="7277864"/>
            <a:ext cx="3168632" cy="258053"/>
          </a:xfrm>
          <a:prstGeom prst="rect">
            <a:avLst/>
          </a:prstGeom>
        </p:spPr>
      </p:pic>
      <p:pic>
        <p:nvPicPr>
          <p:cNvPr id="4" name="Picture 3">
            <a:extLst>
              <a:ext uri="{FF2B5EF4-FFF2-40B4-BE49-F238E27FC236}">
                <a16:creationId xmlns:a16="http://schemas.microsoft.com/office/drawing/2014/main" id="{2066A675-A39F-4B21-B00D-AEEABF844917}"/>
              </a:ext>
            </a:extLst>
          </p:cNvPr>
          <p:cNvPicPr>
            <a:picLocks noChangeAspect="1"/>
          </p:cNvPicPr>
          <p:nvPr/>
        </p:nvPicPr>
        <p:blipFill>
          <a:blip r:embed="rId3"/>
          <a:stretch>
            <a:fillRect/>
          </a:stretch>
        </p:blipFill>
        <p:spPr>
          <a:xfrm>
            <a:off x="6844472" y="5802674"/>
            <a:ext cx="4915455" cy="3168633"/>
          </a:xfrm>
          <a:prstGeom prst="rect">
            <a:avLst/>
          </a:prstGeom>
        </p:spPr>
      </p:pic>
      <p:pic>
        <p:nvPicPr>
          <p:cNvPr id="5" name="Picture 4">
            <a:extLst>
              <a:ext uri="{FF2B5EF4-FFF2-40B4-BE49-F238E27FC236}">
                <a16:creationId xmlns:a16="http://schemas.microsoft.com/office/drawing/2014/main" id="{2DAF5C75-22C8-4E12-B80B-ADA7684C6260}"/>
              </a:ext>
            </a:extLst>
          </p:cNvPr>
          <p:cNvPicPr>
            <a:picLocks noChangeAspect="1"/>
          </p:cNvPicPr>
          <p:nvPr/>
        </p:nvPicPr>
        <p:blipFill>
          <a:blip r:embed="rId4"/>
          <a:stretch>
            <a:fillRect/>
          </a:stretch>
        </p:blipFill>
        <p:spPr>
          <a:xfrm>
            <a:off x="6864013" y="2174217"/>
            <a:ext cx="4899260" cy="3155034"/>
          </a:xfrm>
          <a:prstGeom prst="rect">
            <a:avLst/>
          </a:prstGeom>
        </p:spPr>
      </p:pic>
      <p:pic>
        <p:nvPicPr>
          <p:cNvPr id="6" name="Picture 5">
            <a:extLst>
              <a:ext uri="{FF2B5EF4-FFF2-40B4-BE49-F238E27FC236}">
                <a16:creationId xmlns:a16="http://schemas.microsoft.com/office/drawing/2014/main" id="{9440343B-44BC-452B-8356-7E805ED8F77A}"/>
              </a:ext>
            </a:extLst>
          </p:cNvPr>
          <p:cNvPicPr>
            <a:picLocks noChangeAspect="1"/>
          </p:cNvPicPr>
          <p:nvPr/>
        </p:nvPicPr>
        <p:blipFill>
          <a:blip r:embed="rId5"/>
          <a:stretch>
            <a:fillRect/>
          </a:stretch>
        </p:blipFill>
        <p:spPr>
          <a:xfrm>
            <a:off x="11916823" y="5802675"/>
            <a:ext cx="4899260" cy="3168633"/>
          </a:xfrm>
          <a:prstGeom prst="rect">
            <a:avLst/>
          </a:prstGeom>
        </p:spPr>
      </p:pic>
      <p:pic>
        <p:nvPicPr>
          <p:cNvPr id="7" name="Picture 6">
            <a:extLst>
              <a:ext uri="{FF2B5EF4-FFF2-40B4-BE49-F238E27FC236}">
                <a16:creationId xmlns:a16="http://schemas.microsoft.com/office/drawing/2014/main" id="{9DD2AC30-EA8E-4E43-895D-785BDB0D1917}"/>
              </a:ext>
            </a:extLst>
          </p:cNvPr>
          <p:cNvPicPr>
            <a:picLocks noChangeAspect="1"/>
          </p:cNvPicPr>
          <p:nvPr/>
        </p:nvPicPr>
        <p:blipFill>
          <a:blip r:embed="rId6"/>
          <a:stretch>
            <a:fillRect/>
          </a:stretch>
        </p:blipFill>
        <p:spPr>
          <a:xfrm>
            <a:off x="11912247" y="2164018"/>
            <a:ext cx="4915455" cy="3175433"/>
          </a:xfrm>
          <a:prstGeom prst="rect">
            <a:avLst/>
          </a:prstGeom>
        </p:spPr>
      </p:pic>
      <p:grpSp>
        <p:nvGrpSpPr>
          <p:cNvPr id="8" name="Group 7">
            <a:extLst>
              <a:ext uri="{FF2B5EF4-FFF2-40B4-BE49-F238E27FC236}">
                <a16:creationId xmlns:a16="http://schemas.microsoft.com/office/drawing/2014/main" id="{17756ABD-1DD9-4C10-B798-A0E8AB2E6A28}"/>
              </a:ext>
            </a:extLst>
          </p:cNvPr>
          <p:cNvGrpSpPr/>
          <p:nvPr/>
        </p:nvGrpSpPr>
        <p:grpSpPr>
          <a:xfrm rot="16200000">
            <a:off x="15996922" y="3054549"/>
            <a:ext cx="3268985" cy="1324125"/>
            <a:chOff x="3435773" y="5699759"/>
            <a:chExt cx="3211116" cy="2424958"/>
          </a:xfrm>
        </p:grpSpPr>
        <p:pic>
          <p:nvPicPr>
            <p:cNvPr id="9" name="Picture 8">
              <a:extLst>
                <a:ext uri="{FF2B5EF4-FFF2-40B4-BE49-F238E27FC236}">
                  <a16:creationId xmlns:a16="http://schemas.microsoft.com/office/drawing/2014/main" id="{0D2EC542-5C05-4421-BD0B-188877B9D230}"/>
                </a:ext>
              </a:extLst>
            </p:cNvPr>
            <p:cNvPicPr>
              <a:picLocks noChangeAspect="1"/>
            </p:cNvPicPr>
            <p:nvPr/>
          </p:nvPicPr>
          <p:blipFill>
            <a:blip r:embed="rId7"/>
            <a:stretch>
              <a:fillRect/>
            </a:stretch>
          </p:blipFill>
          <p:spPr>
            <a:xfrm flipV="1">
              <a:off x="3435773" y="5699759"/>
              <a:ext cx="3127587" cy="434427"/>
            </a:xfrm>
            <a:prstGeom prst="rect">
              <a:avLst/>
            </a:prstGeom>
          </p:spPr>
        </p:pic>
        <p:sp>
          <p:nvSpPr>
            <p:cNvPr id="10" name="TextBox 9">
              <a:extLst>
                <a:ext uri="{FF2B5EF4-FFF2-40B4-BE49-F238E27FC236}">
                  <a16:creationId xmlns:a16="http://schemas.microsoft.com/office/drawing/2014/main" id="{228D06BC-67EE-4DDB-A237-32ED773DF7BF}"/>
                </a:ext>
              </a:extLst>
            </p:cNvPr>
            <p:cNvSpPr txBox="1"/>
            <p:nvPr/>
          </p:nvSpPr>
          <p:spPr>
            <a:xfrm rot="5400000">
              <a:off x="2770242" y="6957002"/>
              <a:ext cx="1735156" cy="362794"/>
            </a:xfrm>
            <a:prstGeom prst="rect">
              <a:avLst/>
            </a:prstGeom>
            <a:noFill/>
          </p:spPr>
          <p:txBody>
            <a:bodyPr wrap="square" rtlCol="0">
              <a:spAutoFit/>
            </a:bodyPr>
            <a:lstStyle/>
            <a:p>
              <a:pPr defTabSz="1371600">
                <a:defRPr/>
              </a:pPr>
              <a:r>
                <a:rPr lang="en-US" b="1" kern="0" dirty="0">
                  <a:solidFill>
                    <a:prstClr val="black"/>
                  </a:solidFill>
                  <a:latin typeface="Calibri" panose="020F0502020204030204"/>
                </a:rPr>
                <a:t>20</a:t>
              </a:r>
              <a:r>
                <a:rPr lang="en-US" b="1" kern="0" dirty="0">
                  <a:solidFill>
                    <a:prstClr val="black"/>
                  </a:solidFill>
                  <a:latin typeface="Open Sans" panose="020B0606030504020204" pitchFamily="34" charset="0"/>
                </a:rPr>
                <a:t> °C</a:t>
              </a:r>
              <a:endParaRPr lang="en-US" kern="0" dirty="0">
                <a:solidFill>
                  <a:prstClr val="black"/>
                </a:solidFill>
                <a:latin typeface="Calibri" panose="020F0502020204030204"/>
              </a:endParaRPr>
            </a:p>
          </p:txBody>
        </p:sp>
        <p:sp>
          <p:nvSpPr>
            <p:cNvPr id="11" name="TextBox 10">
              <a:extLst>
                <a:ext uri="{FF2B5EF4-FFF2-40B4-BE49-F238E27FC236}">
                  <a16:creationId xmlns:a16="http://schemas.microsoft.com/office/drawing/2014/main" id="{CD51CFD8-FE9C-45BD-8B2A-967278BDD7A9}"/>
                </a:ext>
              </a:extLst>
            </p:cNvPr>
            <p:cNvSpPr txBox="1"/>
            <p:nvPr/>
          </p:nvSpPr>
          <p:spPr>
            <a:xfrm rot="5400000">
              <a:off x="5553062" y="6912148"/>
              <a:ext cx="1824860" cy="362794"/>
            </a:xfrm>
            <a:prstGeom prst="rect">
              <a:avLst/>
            </a:prstGeom>
            <a:noFill/>
          </p:spPr>
          <p:txBody>
            <a:bodyPr wrap="square" rtlCol="0">
              <a:spAutoFit/>
            </a:bodyPr>
            <a:lstStyle/>
            <a:p>
              <a:pPr defTabSz="1371600">
                <a:defRPr/>
              </a:pPr>
              <a:r>
                <a:rPr lang="en-US" b="1" kern="0" dirty="0">
                  <a:solidFill>
                    <a:prstClr val="black"/>
                  </a:solidFill>
                  <a:latin typeface="Calibri" panose="020F0502020204030204"/>
                </a:rPr>
                <a:t>&gt;32</a:t>
              </a:r>
              <a:r>
                <a:rPr lang="en-US" b="1" kern="0" dirty="0">
                  <a:solidFill>
                    <a:prstClr val="black"/>
                  </a:solidFill>
                  <a:latin typeface="Open Sans" panose="020B0606030504020204" pitchFamily="34" charset="0"/>
                </a:rPr>
                <a:t>°C</a:t>
              </a:r>
              <a:endParaRPr lang="en-US" b="1" kern="0" dirty="0">
                <a:solidFill>
                  <a:prstClr val="black"/>
                </a:solidFill>
                <a:latin typeface="Calibri" panose="020F0502020204030204"/>
              </a:endParaRPr>
            </a:p>
          </p:txBody>
        </p:sp>
        <p:sp>
          <p:nvSpPr>
            <p:cNvPr id="12" name="TextBox 11">
              <a:extLst>
                <a:ext uri="{FF2B5EF4-FFF2-40B4-BE49-F238E27FC236}">
                  <a16:creationId xmlns:a16="http://schemas.microsoft.com/office/drawing/2014/main" id="{5C5597CC-F972-4D7C-96EE-935E63931E4C}"/>
                </a:ext>
              </a:extLst>
            </p:cNvPr>
            <p:cNvSpPr txBox="1"/>
            <p:nvPr/>
          </p:nvSpPr>
          <p:spPr>
            <a:xfrm rot="5400000">
              <a:off x="4161162" y="7030890"/>
              <a:ext cx="1824860" cy="362794"/>
            </a:xfrm>
            <a:prstGeom prst="rect">
              <a:avLst/>
            </a:prstGeom>
            <a:noFill/>
          </p:spPr>
          <p:txBody>
            <a:bodyPr wrap="square" rtlCol="0">
              <a:spAutoFit/>
            </a:bodyPr>
            <a:lstStyle/>
            <a:p>
              <a:pPr defTabSz="1371600">
                <a:defRPr/>
              </a:pPr>
              <a:r>
                <a:rPr lang="en-US" b="1" kern="0" dirty="0">
                  <a:solidFill>
                    <a:prstClr val="black"/>
                  </a:solidFill>
                  <a:latin typeface="Calibri" panose="020F0502020204030204"/>
                </a:rPr>
                <a:t>26</a:t>
              </a:r>
              <a:r>
                <a:rPr lang="en-US" b="1" kern="0" dirty="0">
                  <a:solidFill>
                    <a:prstClr val="black"/>
                  </a:solidFill>
                  <a:latin typeface="Open Sans" panose="020B0606030504020204" pitchFamily="34" charset="0"/>
                </a:rPr>
                <a:t> °C</a:t>
              </a:r>
              <a:endParaRPr lang="en-US" kern="0" dirty="0">
                <a:solidFill>
                  <a:prstClr val="black"/>
                </a:solidFill>
                <a:latin typeface="Calibri" panose="020F0502020204030204"/>
              </a:endParaRPr>
            </a:p>
          </p:txBody>
        </p:sp>
      </p:grpSp>
      <p:sp>
        <p:nvSpPr>
          <p:cNvPr id="13" name="TextBox 12">
            <a:extLst>
              <a:ext uri="{FF2B5EF4-FFF2-40B4-BE49-F238E27FC236}">
                <a16:creationId xmlns:a16="http://schemas.microsoft.com/office/drawing/2014/main" id="{08B0B13C-4980-4FAD-8404-84BD9A6A9A94}"/>
              </a:ext>
            </a:extLst>
          </p:cNvPr>
          <p:cNvSpPr txBox="1"/>
          <p:nvPr/>
        </p:nvSpPr>
        <p:spPr>
          <a:xfrm>
            <a:off x="17178490" y="5822575"/>
            <a:ext cx="1152839" cy="369332"/>
          </a:xfrm>
          <a:prstGeom prst="rect">
            <a:avLst/>
          </a:prstGeom>
          <a:noFill/>
        </p:spPr>
        <p:txBody>
          <a:bodyPr wrap="square">
            <a:spAutoFit/>
          </a:bodyPr>
          <a:lstStyle/>
          <a:p>
            <a:pPr defTabSz="1371600">
              <a:defRPr/>
            </a:pPr>
            <a:r>
              <a:rPr lang="en-US" b="1" kern="0" dirty="0">
                <a:solidFill>
                  <a:prstClr val="black"/>
                </a:solidFill>
                <a:latin typeface="Open Sans" panose="020B0606030504020204" pitchFamily="34" charset="0"/>
              </a:rPr>
              <a:t>&gt;3 °C</a:t>
            </a:r>
            <a:endParaRPr lang="en-US" b="1" kern="0" dirty="0">
              <a:solidFill>
                <a:prstClr val="black"/>
              </a:solidFill>
              <a:latin typeface="Calibri" panose="020F0502020204030204"/>
            </a:endParaRPr>
          </a:p>
        </p:txBody>
      </p:sp>
      <p:sp>
        <p:nvSpPr>
          <p:cNvPr id="14" name="TextBox 13">
            <a:extLst>
              <a:ext uri="{FF2B5EF4-FFF2-40B4-BE49-F238E27FC236}">
                <a16:creationId xmlns:a16="http://schemas.microsoft.com/office/drawing/2014/main" id="{FD34F5C5-A82E-4CEB-BA86-1B53906502B8}"/>
              </a:ext>
            </a:extLst>
          </p:cNvPr>
          <p:cNvSpPr txBox="1"/>
          <p:nvPr/>
        </p:nvSpPr>
        <p:spPr>
          <a:xfrm>
            <a:off x="17178488" y="8709506"/>
            <a:ext cx="1152839" cy="369332"/>
          </a:xfrm>
          <a:prstGeom prst="rect">
            <a:avLst/>
          </a:prstGeom>
          <a:noFill/>
        </p:spPr>
        <p:txBody>
          <a:bodyPr wrap="square">
            <a:spAutoFit/>
          </a:bodyPr>
          <a:lstStyle/>
          <a:p>
            <a:pPr defTabSz="1371600">
              <a:defRPr/>
            </a:pPr>
            <a:r>
              <a:rPr lang="en-US" b="1" kern="0" dirty="0">
                <a:solidFill>
                  <a:prstClr val="black"/>
                </a:solidFill>
                <a:latin typeface="Open Sans" panose="020B0606030504020204" pitchFamily="34" charset="0"/>
              </a:rPr>
              <a:t>&lt;-3 °C</a:t>
            </a:r>
            <a:endParaRPr lang="en-US" b="1" kern="0" dirty="0">
              <a:solidFill>
                <a:prstClr val="black"/>
              </a:solidFill>
              <a:latin typeface="Calibri" panose="020F0502020204030204"/>
            </a:endParaRPr>
          </a:p>
        </p:txBody>
      </p:sp>
      <p:sp>
        <p:nvSpPr>
          <p:cNvPr id="15" name="TextBox 14">
            <a:extLst>
              <a:ext uri="{FF2B5EF4-FFF2-40B4-BE49-F238E27FC236}">
                <a16:creationId xmlns:a16="http://schemas.microsoft.com/office/drawing/2014/main" id="{AE0B9386-BB77-450E-9852-9AD87B2129C9}"/>
              </a:ext>
            </a:extLst>
          </p:cNvPr>
          <p:cNvSpPr txBox="1"/>
          <p:nvPr/>
        </p:nvSpPr>
        <p:spPr>
          <a:xfrm>
            <a:off x="10229412" y="2324369"/>
            <a:ext cx="1058640" cy="461665"/>
          </a:xfrm>
          <a:prstGeom prst="rect">
            <a:avLst/>
          </a:prstGeom>
          <a:noFill/>
        </p:spPr>
        <p:txBody>
          <a:bodyPr wrap="square">
            <a:spAutoFit/>
          </a:bodyPr>
          <a:lstStyle/>
          <a:p>
            <a:pPr defTabSz="1371600">
              <a:defRPr/>
            </a:pPr>
            <a:r>
              <a:rPr lang="en-AE" sz="2400" kern="0" dirty="0">
                <a:solidFill>
                  <a:prstClr val="white"/>
                </a:solidFill>
                <a:latin typeface="Calibri" panose="020F0502020204030204"/>
              </a:rPr>
              <a:t>SST</a:t>
            </a:r>
            <a:endParaRPr lang="en-US" sz="2400" kern="0" dirty="0">
              <a:solidFill>
                <a:prstClr val="white"/>
              </a:solidFill>
              <a:latin typeface="Calibri" panose="020F0502020204030204"/>
            </a:endParaRPr>
          </a:p>
        </p:txBody>
      </p:sp>
      <p:sp>
        <p:nvSpPr>
          <p:cNvPr id="16" name="TextBox 15">
            <a:extLst>
              <a:ext uri="{FF2B5EF4-FFF2-40B4-BE49-F238E27FC236}">
                <a16:creationId xmlns:a16="http://schemas.microsoft.com/office/drawing/2014/main" id="{C3EF0675-1FC0-47FD-9EB6-C94AEA4E78C5}"/>
              </a:ext>
            </a:extLst>
          </p:cNvPr>
          <p:cNvSpPr txBox="1"/>
          <p:nvPr/>
        </p:nvSpPr>
        <p:spPr>
          <a:xfrm>
            <a:off x="15530856" y="2327812"/>
            <a:ext cx="1058640" cy="461665"/>
          </a:xfrm>
          <a:prstGeom prst="rect">
            <a:avLst/>
          </a:prstGeom>
          <a:noFill/>
        </p:spPr>
        <p:txBody>
          <a:bodyPr wrap="square">
            <a:spAutoFit/>
          </a:bodyPr>
          <a:lstStyle/>
          <a:p>
            <a:pPr defTabSz="1371600">
              <a:defRPr/>
            </a:pPr>
            <a:r>
              <a:rPr lang="en-AE" sz="2400" kern="0" dirty="0">
                <a:solidFill>
                  <a:prstClr val="white"/>
                </a:solidFill>
                <a:latin typeface="Calibri" panose="020F0502020204030204"/>
              </a:rPr>
              <a:t>SST</a:t>
            </a:r>
            <a:endParaRPr lang="en-US" sz="2400" kern="0" dirty="0">
              <a:solidFill>
                <a:prstClr val="white"/>
              </a:solidFill>
              <a:latin typeface="Calibri" panose="020F0502020204030204"/>
            </a:endParaRPr>
          </a:p>
        </p:txBody>
      </p:sp>
      <p:sp>
        <p:nvSpPr>
          <p:cNvPr id="17" name="TextBox 16">
            <a:extLst>
              <a:ext uri="{FF2B5EF4-FFF2-40B4-BE49-F238E27FC236}">
                <a16:creationId xmlns:a16="http://schemas.microsoft.com/office/drawing/2014/main" id="{E2D61F97-8AC4-4D59-88C4-2ABAFA20EDD9}"/>
              </a:ext>
            </a:extLst>
          </p:cNvPr>
          <p:cNvSpPr txBox="1"/>
          <p:nvPr/>
        </p:nvSpPr>
        <p:spPr>
          <a:xfrm>
            <a:off x="9734359" y="5890883"/>
            <a:ext cx="2311949" cy="461665"/>
          </a:xfrm>
          <a:prstGeom prst="rect">
            <a:avLst/>
          </a:prstGeom>
          <a:noFill/>
        </p:spPr>
        <p:txBody>
          <a:bodyPr wrap="square" rtlCol="0">
            <a:spAutoFit/>
          </a:bodyPr>
          <a:lstStyle/>
          <a:p>
            <a:pPr defTabSz="1371600">
              <a:defRPr/>
            </a:pPr>
            <a:r>
              <a:rPr lang="en-AE" sz="2400" kern="0" dirty="0">
                <a:solidFill>
                  <a:prstClr val="white"/>
                </a:solidFill>
                <a:latin typeface="Calibri" panose="020F0502020204030204"/>
              </a:rPr>
              <a:t>SST Anomaly </a:t>
            </a:r>
            <a:endParaRPr lang="en-US" sz="2400" kern="0" dirty="0">
              <a:solidFill>
                <a:prstClr val="white"/>
              </a:solidFill>
              <a:latin typeface="Calibri" panose="020F0502020204030204"/>
            </a:endParaRPr>
          </a:p>
        </p:txBody>
      </p:sp>
      <p:sp>
        <p:nvSpPr>
          <p:cNvPr id="18" name="TextBox 17">
            <a:extLst>
              <a:ext uri="{FF2B5EF4-FFF2-40B4-BE49-F238E27FC236}">
                <a16:creationId xmlns:a16="http://schemas.microsoft.com/office/drawing/2014/main" id="{EA28C3FC-E541-47EA-810D-5FA180F7DC04}"/>
              </a:ext>
            </a:extLst>
          </p:cNvPr>
          <p:cNvSpPr txBox="1"/>
          <p:nvPr/>
        </p:nvSpPr>
        <p:spPr>
          <a:xfrm>
            <a:off x="14901746" y="5904173"/>
            <a:ext cx="1914336" cy="461665"/>
          </a:xfrm>
          <a:prstGeom prst="rect">
            <a:avLst/>
          </a:prstGeom>
          <a:noFill/>
        </p:spPr>
        <p:txBody>
          <a:bodyPr wrap="square" rtlCol="0">
            <a:spAutoFit/>
          </a:bodyPr>
          <a:lstStyle/>
          <a:p>
            <a:pPr defTabSz="1371600">
              <a:defRPr/>
            </a:pPr>
            <a:r>
              <a:rPr lang="en-AE" sz="2400" kern="0" dirty="0">
                <a:solidFill>
                  <a:prstClr val="white"/>
                </a:solidFill>
                <a:latin typeface="Calibri" panose="020F0502020204030204"/>
              </a:rPr>
              <a:t>SST Anomaly </a:t>
            </a:r>
            <a:endParaRPr lang="en-US" sz="2400" kern="0" dirty="0">
              <a:solidFill>
                <a:prstClr val="white"/>
              </a:solidFill>
              <a:latin typeface="Calibri" panose="020F0502020204030204"/>
            </a:endParaRPr>
          </a:p>
        </p:txBody>
      </p:sp>
      <p:pic>
        <p:nvPicPr>
          <p:cNvPr id="19" name="Picture 18">
            <a:extLst>
              <a:ext uri="{FF2B5EF4-FFF2-40B4-BE49-F238E27FC236}">
                <a16:creationId xmlns:a16="http://schemas.microsoft.com/office/drawing/2014/main" id="{9062C410-C28A-459C-BF3D-70FC2ED8E56E}"/>
              </a:ext>
            </a:extLst>
          </p:cNvPr>
          <p:cNvPicPr>
            <a:picLocks noChangeAspect="1"/>
          </p:cNvPicPr>
          <p:nvPr/>
        </p:nvPicPr>
        <p:blipFill>
          <a:blip r:embed="rId8"/>
          <a:stretch>
            <a:fillRect/>
          </a:stretch>
        </p:blipFill>
        <p:spPr>
          <a:xfrm>
            <a:off x="6964526" y="4895453"/>
            <a:ext cx="983136" cy="349755"/>
          </a:xfrm>
          <a:prstGeom prst="rect">
            <a:avLst/>
          </a:prstGeom>
        </p:spPr>
      </p:pic>
      <p:sp>
        <p:nvSpPr>
          <p:cNvPr id="20" name="TextBox 19">
            <a:extLst>
              <a:ext uri="{FF2B5EF4-FFF2-40B4-BE49-F238E27FC236}">
                <a16:creationId xmlns:a16="http://schemas.microsoft.com/office/drawing/2014/main" id="{A738AE4E-97FF-47C0-AF44-EBC8415BC680}"/>
              </a:ext>
            </a:extLst>
          </p:cNvPr>
          <p:cNvSpPr txBox="1"/>
          <p:nvPr/>
        </p:nvSpPr>
        <p:spPr>
          <a:xfrm>
            <a:off x="6864012" y="1680248"/>
            <a:ext cx="3162117" cy="461665"/>
          </a:xfrm>
          <a:prstGeom prst="rect">
            <a:avLst/>
          </a:prstGeom>
          <a:noFill/>
        </p:spPr>
        <p:txBody>
          <a:bodyPr wrap="square" rtlCol="0">
            <a:spAutoFit/>
          </a:bodyPr>
          <a:lstStyle/>
          <a:p>
            <a:pPr defTabSz="1371600">
              <a:defRPr/>
            </a:pPr>
            <a:r>
              <a:rPr lang="en-AE" sz="2400" kern="0" dirty="0">
                <a:solidFill>
                  <a:prstClr val="black"/>
                </a:solidFill>
                <a:latin typeface="Calibri" panose="020F0502020204030204"/>
              </a:rPr>
              <a:t>17.10.2019</a:t>
            </a:r>
            <a:endParaRPr lang="en-US" sz="2400" kern="0" dirty="0">
              <a:solidFill>
                <a:prstClr val="black"/>
              </a:solidFill>
              <a:latin typeface="Calibri" panose="020F0502020204030204"/>
            </a:endParaRPr>
          </a:p>
        </p:txBody>
      </p:sp>
      <p:sp>
        <p:nvSpPr>
          <p:cNvPr id="21" name="TextBox 20">
            <a:extLst>
              <a:ext uri="{FF2B5EF4-FFF2-40B4-BE49-F238E27FC236}">
                <a16:creationId xmlns:a16="http://schemas.microsoft.com/office/drawing/2014/main" id="{4AB3D85A-025B-44BF-BC3A-457F14B8BE4F}"/>
              </a:ext>
            </a:extLst>
          </p:cNvPr>
          <p:cNvSpPr txBox="1"/>
          <p:nvPr/>
        </p:nvSpPr>
        <p:spPr>
          <a:xfrm>
            <a:off x="11877129" y="1620220"/>
            <a:ext cx="2951238" cy="461665"/>
          </a:xfrm>
          <a:prstGeom prst="rect">
            <a:avLst/>
          </a:prstGeom>
          <a:noFill/>
        </p:spPr>
        <p:txBody>
          <a:bodyPr wrap="square" rtlCol="0">
            <a:spAutoFit/>
          </a:bodyPr>
          <a:lstStyle/>
          <a:p>
            <a:pPr defTabSz="1371600">
              <a:defRPr/>
            </a:pPr>
            <a:r>
              <a:rPr lang="en-AE" sz="2400" kern="0" dirty="0">
                <a:solidFill>
                  <a:prstClr val="black"/>
                </a:solidFill>
                <a:latin typeface="Calibri" panose="020F0502020204030204"/>
              </a:rPr>
              <a:t>08.11.2019 </a:t>
            </a:r>
            <a:endParaRPr lang="en-US" sz="2400" kern="0" dirty="0">
              <a:solidFill>
                <a:prstClr val="black"/>
              </a:solidFill>
              <a:latin typeface="Calibri" panose="020F0502020204030204"/>
            </a:endParaRPr>
          </a:p>
        </p:txBody>
      </p:sp>
      <p:sp>
        <p:nvSpPr>
          <p:cNvPr id="22" name="TextBox 21">
            <a:extLst>
              <a:ext uri="{FF2B5EF4-FFF2-40B4-BE49-F238E27FC236}">
                <a16:creationId xmlns:a16="http://schemas.microsoft.com/office/drawing/2014/main" id="{DDAC6ED5-107A-4028-8C40-1582A61689CD}"/>
              </a:ext>
            </a:extLst>
          </p:cNvPr>
          <p:cNvSpPr txBox="1"/>
          <p:nvPr/>
        </p:nvSpPr>
        <p:spPr>
          <a:xfrm>
            <a:off x="1188720" y="2404646"/>
            <a:ext cx="3877110" cy="346249"/>
          </a:xfrm>
          <a:prstGeom prst="rect">
            <a:avLst/>
          </a:prstGeom>
          <a:noFill/>
        </p:spPr>
        <p:txBody>
          <a:bodyPr wrap="square">
            <a:spAutoFit/>
          </a:bodyPr>
          <a:lstStyle/>
          <a:p>
            <a:pPr defTabSz="1371600" fontAlgn="base">
              <a:spcBef>
                <a:spcPct val="0"/>
              </a:spcBef>
              <a:spcAft>
                <a:spcPct val="0"/>
              </a:spcAft>
              <a:defRPr/>
            </a:pPr>
            <a:endParaRPr lang="en-US" sz="1650" b="1" dirty="0">
              <a:solidFill>
                <a:srgbClr val="00205B"/>
              </a:solidFill>
              <a:latin typeface="Tahoma" pitchFamily="34" charset="0"/>
            </a:endParaRPr>
          </a:p>
        </p:txBody>
      </p:sp>
      <p:pic>
        <p:nvPicPr>
          <p:cNvPr id="24" name="Picture 23">
            <a:extLst>
              <a:ext uri="{FF2B5EF4-FFF2-40B4-BE49-F238E27FC236}">
                <a16:creationId xmlns:a16="http://schemas.microsoft.com/office/drawing/2014/main" id="{3702B0E7-9429-4366-85B1-D52093B1A932}"/>
              </a:ext>
            </a:extLst>
          </p:cNvPr>
          <p:cNvPicPr>
            <a:picLocks noChangeAspect="1"/>
          </p:cNvPicPr>
          <p:nvPr/>
        </p:nvPicPr>
        <p:blipFill>
          <a:blip r:embed="rId9"/>
          <a:stretch>
            <a:fillRect/>
          </a:stretch>
        </p:blipFill>
        <p:spPr>
          <a:xfrm>
            <a:off x="1455725" y="5834790"/>
            <a:ext cx="4915455" cy="3203034"/>
          </a:xfrm>
          <a:prstGeom prst="rect">
            <a:avLst/>
          </a:prstGeom>
        </p:spPr>
      </p:pic>
      <p:grpSp>
        <p:nvGrpSpPr>
          <p:cNvPr id="25" name="Group 24">
            <a:extLst>
              <a:ext uri="{FF2B5EF4-FFF2-40B4-BE49-F238E27FC236}">
                <a16:creationId xmlns:a16="http://schemas.microsoft.com/office/drawing/2014/main" id="{4D167553-1167-4932-8903-C2CFEFBFA880}"/>
              </a:ext>
            </a:extLst>
          </p:cNvPr>
          <p:cNvGrpSpPr/>
          <p:nvPr/>
        </p:nvGrpSpPr>
        <p:grpSpPr>
          <a:xfrm>
            <a:off x="452683" y="1195135"/>
            <a:ext cx="6108707" cy="4144316"/>
            <a:chOff x="253637" y="1010714"/>
            <a:chExt cx="4072471" cy="2762877"/>
          </a:xfrm>
        </p:grpSpPr>
        <p:pic>
          <p:nvPicPr>
            <p:cNvPr id="26" name="Picture 2" descr="An map displaying selected storm tracks in a selected location.">
              <a:extLst>
                <a:ext uri="{FF2B5EF4-FFF2-40B4-BE49-F238E27FC236}">
                  <a16:creationId xmlns:a16="http://schemas.microsoft.com/office/drawing/2014/main" id="{2F5EC46F-19DC-4875-8B84-85D17D6E708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7450" r="32537"/>
            <a:stretch/>
          </p:blipFill>
          <p:spPr bwMode="auto">
            <a:xfrm>
              <a:off x="1597409" y="1645516"/>
              <a:ext cx="2584741" cy="21137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36BEBE6-88B5-4FC2-8A7A-64BD14851F72}"/>
                </a:ext>
              </a:extLst>
            </p:cNvPr>
            <p:cNvPicPr>
              <a:picLocks noChangeAspect="1"/>
            </p:cNvPicPr>
            <p:nvPr/>
          </p:nvPicPr>
          <p:blipFill>
            <a:blip r:embed="rId11"/>
            <a:stretch>
              <a:fillRect/>
            </a:stretch>
          </p:blipFill>
          <p:spPr>
            <a:xfrm>
              <a:off x="450129" y="1010714"/>
              <a:ext cx="3875979" cy="908650"/>
            </a:xfrm>
            <a:prstGeom prst="rect">
              <a:avLst/>
            </a:prstGeom>
          </p:spPr>
        </p:pic>
        <p:pic>
          <p:nvPicPr>
            <p:cNvPr id="28" name="Picture 27">
              <a:extLst>
                <a:ext uri="{FF2B5EF4-FFF2-40B4-BE49-F238E27FC236}">
                  <a16:creationId xmlns:a16="http://schemas.microsoft.com/office/drawing/2014/main" id="{7D38F23A-BA95-4B25-A9DB-7F4E17960D9E}"/>
                </a:ext>
              </a:extLst>
            </p:cNvPr>
            <p:cNvPicPr>
              <a:picLocks noChangeAspect="1"/>
            </p:cNvPicPr>
            <p:nvPr/>
          </p:nvPicPr>
          <p:blipFill>
            <a:blip r:embed="rId12"/>
            <a:stretch>
              <a:fillRect/>
            </a:stretch>
          </p:blipFill>
          <p:spPr>
            <a:xfrm>
              <a:off x="253637" y="2249591"/>
              <a:ext cx="1257300" cy="1524000"/>
            </a:xfrm>
            <a:prstGeom prst="rect">
              <a:avLst/>
            </a:prstGeom>
          </p:spPr>
        </p:pic>
        <p:pic>
          <p:nvPicPr>
            <p:cNvPr id="29" name="Picture 28">
              <a:extLst>
                <a:ext uri="{FF2B5EF4-FFF2-40B4-BE49-F238E27FC236}">
                  <a16:creationId xmlns:a16="http://schemas.microsoft.com/office/drawing/2014/main" id="{CCE74129-3EFB-4808-8664-A9985D3A6516}"/>
                </a:ext>
              </a:extLst>
            </p:cNvPr>
            <p:cNvPicPr>
              <a:picLocks noChangeAspect="1"/>
            </p:cNvPicPr>
            <p:nvPr/>
          </p:nvPicPr>
          <p:blipFill>
            <a:blip r:embed="rId13"/>
            <a:stretch>
              <a:fillRect/>
            </a:stretch>
          </p:blipFill>
          <p:spPr>
            <a:xfrm>
              <a:off x="1658176" y="3429000"/>
              <a:ext cx="1038179" cy="276472"/>
            </a:xfrm>
            <a:prstGeom prst="rect">
              <a:avLst/>
            </a:prstGeom>
          </p:spPr>
        </p:pic>
      </p:grpSp>
      <p:sp>
        <p:nvSpPr>
          <p:cNvPr id="30" name="TextBox 29">
            <a:extLst>
              <a:ext uri="{FF2B5EF4-FFF2-40B4-BE49-F238E27FC236}">
                <a16:creationId xmlns:a16="http://schemas.microsoft.com/office/drawing/2014/main" id="{F00CFB18-98CD-4BBC-A92E-3B6012B52F5D}"/>
              </a:ext>
            </a:extLst>
          </p:cNvPr>
          <p:cNvSpPr txBox="1"/>
          <p:nvPr/>
        </p:nvSpPr>
        <p:spPr>
          <a:xfrm>
            <a:off x="4136747" y="5742590"/>
            <a:ext cx="2280669" cy="646331"/>
          </a:xfrm>
          <a:prstGeom prst="rect">
            <a:avLst/>
          </a:prstGeom>
          <a:noFill/>
          <a:ln>
            <a:noFill/>
          </a:ln>
        </p:spPr>
        <p:txBody>
          <a:bodyPr wrap="square">
            <a:spAutoFit/>
          </a:bodyPr>
          <a:lstStyle/>
          <a:p>
            <a:pPr algn="ctr" defTabSz="1371600" fontAlgn="base">
              <a:spcBef>
                <a:spcPct val="0"/>
              </a:spcBef>
              <a:spcAft>
                <a:spcPct val="0"/>
              </a:spcAft>
              <a:defRPr/>
            </a:pPr>
            <a:r>
              <a:rPr lang="en-US" b="1" kern="0" dirty="0">
                <a:solidFill>
                  <a:srgbClr val="FFFFFF"/>
                </a:solidFill>
                <a:latin typeface="Calibri" panose="020F0502020204030204"/>
              </a:rPr>
              <a:t> MODIS Chlorophyll</a:t>
            </a:r>
          </a:p>
          <a:p>
            <a:pPr algn="ctr" defTabSz="1371600" fontAlgn="base">
              <a:spcBef>
                <a:spcPct val="0"/>
              </a:spcBef>
              <a:spcAft>
                <a:spcPct val="0"/>
              </a:spcAft>
              <a:defRPr/>
            </a:pPr>
            <a:r>
              <a:rPr lang="en-AE" kern="0" dirty="0">
                <a:solidFill>
                  <a:srgbClr val="FFFFFF"/>
                </a:solidFill>
                <a:latin typeface="Calibri" panose="020F0502020204030204"/>
              </a:rPr>
              <a:t>08.11.2019</a:t>
            </a:r>
            <a:endParaRPr lang="en-US" b="1" kern="0" dirty="0">
              <a:solidFill>
                <a:srgbClr val="FFFFFF"/>
              </a:solidFill>
              <a:latin typeface="Calibri" panose="020F0502020204030204"/>
            </a:endParaRPr>
          </a:p>
        </p:txBody>
      </p:sp>
      <p:pic>
        <p:nvPicPr>
          <p:cNvPr id="31" name="Picture 30">
            <a:extLst>
              <a:ext uri="{FF2B5EF4-FFF2-40B4-BE49-F238E27FC236}">
                <a16:creationId xmlns:a16="http://schemas.microsoft.com/office/drawing/2014/main" id="{67D8F37B-2B48-4E73-A1D6-EB5AB16BA49A}"/>
              </a:ext>
            </a:extLst>
          </p:cNvPr>
          <p:cNvPicPr>
            <a:picLocks noChangeAspect="1"/>
          </p:cNvPicPr>
          <p:nvPr/>
        </p:nvPicPr>
        <p:blipFill>
          <a:blip r:embed="rId8"/>
          <a:stretch>
            <a:fillRect/>
          </a:stretch>
        </p:blipFill>
        <p:spPr>
          <a:xfrm>
            <a:off x="6964524" y="8545020"/>
            <a:ext cx="983139" cy="349755"/>
          </a:xfrm>
          <a:prstGeom prst="rect">
            <a:avLst/>
          </a:prstGeom>
        </p:spPr>
      </p:pic>
      <p:cxnSp>
        <p:nvCxnSpPr>
          <p:cNvPr id="32" name="Straight Connector 31">
            <a:extLst>
              <a:ext uri="{FF2B5EF4-FFF2-40B4-BE49-F238E27FC236}">
                <a16:creationId xmlns:a16="http://schemas.microsoft.com/office/drawing/2014/main" id="{B0874EB4-D89E-4B2F-A2EE-99BEDFCC37D5}"/>
              </a:ext>
            </a:extLst>
          </p:cNvPr>
          <p:cNvCxnSpPr>
            <a:cxnSpLocks/>
          </p:cNvCxnSpPr>
          <p:nvPr/>
        </p:nvCxnSpPr>
        <p:spPr>
          <a:xfrm flipH="1">
            <a:off x="2" y="95498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446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55437D-6D32-473E-608A-97A9603F91DF}"/>
              </a:ext>
            </a:extLst>
          </p:cNvPr>
          <p:cNvPicPr>
            <a:picLocks noChangeAspect="1"/>
          </p:cNvPicPr>
          <p:nvPr/>
        </p:nvPicPr>
        <p:blipFill rotWithShape="1">
          <a:blip r:embed="rId2"/>
          <a:srcRect l="33542" b="5694"/>
          <a:stretch/>
        </p:blipFill>
        <p:spPr>
          <a:xfrm>
            <a:off x="11192969" y="4235823"/>
            <a:ext cx="5125364" cy="2727368"/>
          </a:xfrm>
          <a:prstGeom prst="rect">
            <a:avLst/>
          </a:prstGeom>
        </p:spPr>
      </p:pic>
      <p:pic>
        <p:nvPicPr>
          <p:cNvPr id="7" name="Picture 6">
            <a:extLst>
              <a:ext uri="{FF2B5EF4-FFF2-40B4-BE49-F238E27FC236}">
                <a16:creationId xmlns:a16="http://schemas.microsoft.com/office/drawing/2014/main" id="{82114621-CF47-DE8C-1CB1-4E9EF342F30C}"/>
              </a:ext>
            </a:extLst>
          </p:cNvPr>
          <p:cNvPicPr>
            <a:picLocks noChangeAspect="1"/>
          </p:cNvPicPr>
          <p:nvPr/>
        </p:nvPicPr>
        <p:blipFill>
          <a:blip r:embed="rId3"/>
          <a:stretch>
            <a:fillRect/>
          </a:stretch>
        </p:blipFill>
        <p:spPr>
          <a:xfrm>
            <a:off x="11430001" y="7274426"/>
            <a:ext cx="4885019" cy="2497046"/>
          </a:xfrm>
          <a:prstGeom prst="rect">
            <a:avLst/>
          </a:prstGeom>
        </p:spPr>
      </p:pic>
      <p:pic>
        <p:nvPicPr>
          <p:cNvPr id="8" name="Picture 7" descr="Image">
            <a:extLst>
              <a:ext uri="{FF2B5EF4-FFF2-40B4-BE49-F238E27FC236}">
                <a16:creationId xmlns:a16="http://schemas.microsoft.com/office/drawing/2014/main" id="{D582EC24-76CC-B17A-11F5-8039807384CD}"/>
              </a:ext>
            </a:extLst>
          </p:cNvPr>
          <p:cNvPicPr>
            <a:picLocks noGrp="1"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115221" y="1041570"/>
            <a:ext cx="5125364" cy="288301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FD5FBEC-6430-1E35-744F-07E70E3D7899}"/>
              </a:ext>
            </a:extLst>
          </p:cNvPr>
          <p:cNvPicPr>
            <a:picLocks noChangeAspect="1"/>
          </p:cNvPicPr>
          <p:nvPr/>
        </p:nvPicPr>
        <p:blipFill>
          <a:blip r:embed="rId5"/>
          <a:stretch>
            <a:fillRect/>
          </a:stretch>
        </p:blipFill>
        <p:spPr>
          <a:xfrm>
            <a:off x="1004944" y="1288266"/>
            <a:ext cx="9315722" cy="8283114"/>
          </a:xfrm>
          <a:prstGeom prst="rect">
            <a:avLst/>
          </a:prstGeom>
        </p:spPr>
      </p:pic>
      <p:sp>
        <p:nvSpPr>
          <p:cNvPr id="15" name="TextBox 14">
            <a:extLst>
              <a:ext uri="{FF2B5EF4-FFF2-40B4-BE49-F238E27FC236}">
                <a16:creationId xmlns:a16="http://schemas.microsoft.com/office/drawing/2014/main" id="{6630B2CE-CF49-895B-DFC0-143D1672F368}"/>
              </a:ext>
            </a:extLst>
          </p:cNvPr>
          <p:cNvSpPr txBox="1"/>
          <p:nvPr/>
        </p:nvSpPr>
        <p:spPr>
          <a:xfrm>
            <a:off x="6040576" y="1875795"/>
            <a:ext cx="1227167" cy="507831"/>
          </a:xfrm>
          <a:prstGeom prst="rect">
            <a:avLst/>
          </a:prstGeom>
          <a:noFill/>
        </p:spPr>
        <p:txBody>
          <a:bodyPr wrap="square" rtlCol="0">
            <a:spAutoFit/>
          </a:bodyPr>
          <a:lstStyle/>
          <a:p>
            <a:r>
              <a:rPr lang="en-US" sz="2700" dirty="0">
                <a:solidFill>
                  <a:srgbClr val="92D050"/>
                </a:solidFill>
              </a:rPr>
              <a:t>10km</a:t>
            </a:r>
          </a:p>
        </p:txBody>
      </p:sp>
      <p:sp>
        <p:nvSpPr>
          <p:cNvPr id="2" name="Title 1">
            <a:extLst>
              <a:ext uri="{FF2B5EF4-FFF2-40B4-BE49-F238E27FC236}">
                <a16:creationId xmlns:a16="http://schemas.microsoft.com/office/drawing/2014/main" id="{06B48E59-7DEF-C969-31A3-223D2FE1CA98}"/>
              </a:ext>
            </a:extLst>
          </p:cNvPr>
          <p:cNvSpPr txBox="1">
            <a:spLocks/>
          </p:cNvSpPr>
          <p:nvPr/>
        </p:nvSpPr>
        <p:spPr>
          <a:xfrm>
            <a:off x="1205415" y="2029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Kya</a:t>
            </a:r>
            <a:r>
              <a:rPr lang="en-US" sz="4200" b="1" dirty="0">
                <a:solidFill>
                  <a:schemeClr val="accent1"/>
                </a:solidFill>
                <a:latin typeface="Roboto" panose="02000000000000000000" pitchFamily="2" charset="0"/>
                <a:cs typeface="+mn-cs"/>
              </a:rPr>
              <a:t>r</a:t>
            </a:r>
            <a:r>
              <a:rPr lang="en-AE" sz="4200" b="1" dirty="0">
                <a:solidFill>
                  <a:schemeClr val="accent1"/>
                </a:solidFill>
                <a:latin typeface="Roboto" panose="02000000000000000000" pitchFamily="2" charset="0"/>
                <a:cs typeface="+mn-cs"/>
              </a:rPr>
              <a:t>r  2019</a:t>
            </a:r>
            <a:endParaRPr lang="en-GB" sz="4200" b="1" dirty="0">
              <a:solidFill>
                <a:schemeClr val="accent1"/>
              </a:solidFill>
              <a:latin typeface="Roboto" panose="02000000000000000000" pitchFamily="2" charset="0"/>
              <a:cs typeface="+mn-cs"/>
            </a:endParaRPr>
          </a:p>
        </p:txBody>
      </p:sp>
      <p:cxnSp>
        <p:nvCxnSpPr>
          <p:cNvPr id="4" name="Straight Connector 3">
            <a:extLst>
              <a:ext uri="{FF2B5EF4-FFF2-40B4-BE49-F238E27FC236}">
                <a16:creationId xmlns:a16="http://schemas.microsoft.com/office/drawing/2014/main" id="{67B3B405-0A3C-3FB3-6203-D1E4E6663D34}"/>
              </a:ext>
            </a:extLst>
          </p:cNvPr>
          <p:cNvCxnSpPr>
            <a:cxnSpLocks/>
          </p:cNvCxnSpPr>
          <p:nvPr/>
        </p:nvCxnSpPr>
        <p:spPr>
          <a:xfrm flipH="1">
            <a:off x="2" y="95498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079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CD6BBE-8309-4977-BA80-FD213C8675EA}"/>
              </a:ext>
            </a:extLst>
          </p:cNvPr>
          <p:cNvPicPr>
            <a:picLocks noChangeAspect="1"/>
          </p:cNvPicPr>
          <p:nvPr/>
        </p:nvPicPr>
        <p:blipFill>
          <a:blip r:embed="rId2"/>
          <a:stretch>
            <a:fillRect/>
          </a:stretch>
        </p:blipFill>
        <p:spPr>
          <a:xfrm>
            <a:off x="511985" y="1081292"/>
            <a:ext cx="11042337" cy="8607536"/>
          </a:xfrm>
          <a:prstGeom prst="rect">
            <a:avLst/>
          </a:prstGeom>
        </p:spPr>
      </p:pic>
      <p:pic>
        <p:nvPicPr>
          <p:cNvPr id="3" name="Picture 2">
            <a:extLst>
              <a:ext uri="{FF2B5EF4-FFF2-40B4-BE49-F238E27FC236}">
                <a16:creationId xmlns:a16="http://schemas.microsoft.com/office/drawing/2014/main" id="{B81709DD-11F2-4D93-9A19-E18359B58D1E}"/>
              </a:ext>
            </a:extLst>
          </p:cNvPr>
          <p:cNvPicPr>
            <a:picLocks noChangeAspect="1"/>
          </p:cNvPicPr>
          <p:nvPr/>
        </p:nvPicPr>
        <p:blipFill>
          <a:blip r:embed="rId3"/>
          <a:stretch>
            <a:fillRect/>
          </a:stretch>
        </p:blipFill>
        <p:spPr>
          <a:xfrm>
            <a:off x="2140154" y="1782789"/>
            <a:ext cx="6870026" cy="6721422"/>
          </a:xfrm>
          <a:prstGeom prst="rect">
            <a:avLst/>
          </a:prstGeom>
        </p:spPr>
      </p:pic>
      <p:sp>
        <p:nvSpPr>
          <p:cNvPr id="4" name="TextBox 3">
            <a:extLst>
              <a:ext uri="{FF2B5EF4-FFF2-40B4-BE49-F238E27FC236}">
                <a16:creationId xmlns:a16="http://schemas.microsoft.com/office/drawing/2014/main" id="{3F6639E8-C206-4A7D-B6F5-126890420468}"/>
              </a:ext>
            </a:extLst>
          </p:cNvPr>
          <p:cNvSpPr txBox="1"/>
          <p:nvPr/>
        </p:nvSpPr>
        <p:spPr>
          <a:xfrm>
            <a:off x="6214178" y="1978457"/>
            <a:ext cx="2432115" cy="646331"/>
          </a:xfrm>
          <a:prstGeom prst="rect">
            <a:avLst/>
          </a:prstGeom>
          <a:noFill/>
        </p:spPr>
        <p:txBody>
          <a:bodyPr wrap="square" rtlCol="0">
            <a:spAutoFit/>
          </a:bodyPr>
          <a:lstStyle/>
          <a:p>
            <a:r>
              <a:rPr lang="en-US" sz="3600" b="1" dirty="0">
                <a:solidFill>
                  <a:schemeClr val="bg2"/>
                </a:solidFill>
              </a:rPr>
              <a:t>31 OC 2019</a:t>
            </a:r>
          </a:p>
        </p:txBody>
      </p:sp>
      <p:pic>
        <p:nvPicPr>
          <p:cNvPr id="5" name="Picture 4">
            <a:extLst>
              <a:ext uri="{FF2B5EF4-FFF2-40B4-BE49-F238E27FC236}">
                <a16:creationId xmlns:a16="http://schemas.microsoft.com/office/drawing/2014/main" id="{9DF851C4-E6EB-4B0D-BE46-76DD784A637D}"/>
              </a:ext>
            </a:extLst>
          </p:cNvPr>
          <p:cNvPicPr>
            <a:picLocks noChangeAspect="1"/>
          </p:cNvPicPr>
          <p:nvPr/>
        </p:nvPicPr>
        <p:blipFill>
          <a:blip r:embed="rId4"/>
          <a:stretch>
            <a:fillRect/>
          </a:stretch>
        </p:blipFill>
        <p:spPr>
          <a:xfrm>
            <a:off x="10638349" y="2891265"/>
            <a:ext cx="6892421" cy="4979724"/>
          </a:xfrm>
          <a:prstGeom prst="rect">
            <a:avLst/>
          </a:prstGeom>
        </p:spPr>
      </p:pic>
      <p:sp>
        <p:nvSpPr>
          <p:cNvPr id="8" name="Arrow: Down 7">
            <a:extLst>
              <a:ext uri="{FF2B5EF4-FFF2-40B4-BE49-F238E27FC236}">
                <a16:creationId xmlns:a16="http://schemas.microsoft.com/office/drawing/2014/main" id="{6A985ACB-DBD0-4503-AAF4-F23E57F5DD1E}"/>
              </a:ext>
            </a:extLst>
          </p:cNvPr>
          <p:cNvSpPr/>
          <p:nvPr/>
        </p:nvSpPr>
        <p:spPr>
          <a:xfrm rot="14221460">
            <a:off x="11763109" y="4415435"/>
            <a:ext cx="327500" cy="1908927"/>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700"/>
          </a:p>
        </p:txBody>
      </p:sp>
      <p:sp>
        <p:nvSpPr>
          <p:cNvPr id="9" name="Oval 8">
            <a:extLst>
              <a:ext uri="{FF2B5EF4-FFF2-40B4-BE49-F238E27FC236}">
                <a16:creationId xmlns:a16="http://schemas.microsoft.com/office/drawing/2014/main" id="{88A085C3-6872-4DA7-BA87-BB095AE9F3BC}"/>
              </a:ext>
            </a:extLst>
          </p:cNvPr>
          <p:cNvSpPr/>
          <p:nvPr/>
        </p:nvSpPr>
        <p:spPr>
          <a:xfrm>
            <a:off x="12816686" y="4441634"/>
            <a:ext cx="452487" cy="32522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700"/>
          </a:p>
        </p:txBody>
      </p:sp>
      <p:sp>
        <p:nvSpPr>
          <p:cNvPr id="6" name="Title 1">
            <a:extLst>
              <a:ext uri="{FF2B5EF4-FFF2-40B4-BE49-F238E27FC236}">
                <a16:creationId xmlns:a16="http://schemas.microsoft.com/office/drawing/2014/main" id="{778635A7-E7DE-4A6F-51A4-51BED6F47607}"/>
              </a:ext>
            </a:extLst>
          </p:cNvPr>
          <p:cNvSpPr txBox="1">
            <a:spLocks/>
          </p:cNvSpPr>
          <p:nvPr/>
        </p:nvSpPr>
        <p:spPr>
          <a:xfrm>
            <a:off x="1205415" y="20297"/>
            <a:ext cx="17099280" cy="96011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E" sz="4200" b="1" dirty="0">
                <a:solidFill>
                  <a:schemeClr val="accent1"/>
                </a:solidFill>
                <a:latin typeface="Roboto" panose="02000000000000000000" pitchFamily="2" charset="0"/>
                <a:cs typeface="+mn-cs"/>
              </a:rPr>
              <a:t>TC Kya</a:t>
            </a:r>
            <a:r>
              <a:rPr lang="en-US" sz="4200" b="1" dirty="0">
                <a:solidFill>
                  <a:schemeClr val="accent1"/>
                </a:solidFill>
                <a:latin typeface="Roboto" panose="02000000000000000000" pitchFamily="2" charset="0"/>
                <a:cs typeface="+mn-cs"/>
              </a:rPr>
              <a:t>r</a:t>
            </a:r>
            <a:r>
              <a:rPr lang="en-AE" sz="4200" b="1" dirty="0">
                <a:solidFill>
                  <a:schemeClr val="accent1"/>
                </a:solidFill>
                <a:latin typeface="Roboto" panose="02000000000000000000" pitchFamily="2" charset="0"/>
                <a:cs typeface="+mn-cs"/>
              </a:rPr>
              <a:t>r  2019</a:t>
            </a:r>
            <a:endParaRPr lang="en-GB" sz="4200" b="1" dirty="0">
              <a:solidFill>
                <a:schemeClr val="accent1"/>
              </a:solidFill>
              <a:latin typeface="Roboto" panose="02000000000000000000" pitchFamily="2" charset="0"/>
              <a:cs typeface="+mn-cs"/>
            </a:endParaRPr>
          </a:p>
        </p:txBody>
      </p:sp>
      <p:cxnSp>
        <p:nvCxnSpPr>
          <p:cNvPr id="7" name="Straight Connector 6">
            <a:extLst>
              <a:ext uri="{FF2B5EF4-FFF2-40B4-BE49-F238E27FC236}">
                <a16:creationId xmlns:a16="http://schemas.microsoft.com/office/drawing/2014/main" id="{F2C7F72D-6F47-815D-288F-454A13267BE3}"/>
              </a:ext>
            </a:extLst>
          </p:cNvPr>
          <p:cNvCxnSpPr>
            <a:cxnSpLocks/>
          </p:cNvCxnSpPr>
          <p:nvPr/>
        </p:nvCxnSpPr>
        <p:spPr>
          <a:xfrm flipH="1">
            <a:off x="2" y="954989"/>
            <a:ext cx="1828799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7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1029091" y="1801711"/>
            <a:ext cx="18636177" cy="6540713"/>
          </a:xfrm>
          <a:prstGeom prst="rect">
            <a:avLst/>
          </a:prstGeom>
        </p:spPr>
        <p:txBody>
          <a:bodyPr lIns="0" tIns="0" rIns="0" bIns="0" rtlCol="0" anchor="t">
            <a:spAutoFit/>
          </a:bodyPr>
          <a:lstStyle/>
          <a:p>
            <a:pPr algn="l">
              <a:lnSpc>
                <a:spcPts val="4320"/>
              </a:lnSpc>
            </a:pPr>
            <a:r>
              <a:rPr lang="en-US" sz="2400" spc="5">
                <a:solidFill>
                  <a:srgbClr val="000000"/>
                </a:solidFill>
                <a:latin typeface="Rosario"/>
                <a:ea typeface="Rosario"/>
                <a:cs typeface="Rosario"/>
                <a:sym typeface="Rosario"/>
              </a:rPr>
              <a:t>Ahrens, C. (1997). </a:t>
            </a:r>
            <a:r>
              <a:rPr lang="en-US" sz="2400" i="1" spc="5">
                <a:solidFill>
                  <a:srgbClr val="000000"/>
                </a:solidFill>
                <a:latin typeface="Rosario Italics"/>
                <a:ea typeface="Rosario Italics"/>
                <a:cs typeface="Rosario Italics"/>
                <a:sym typeface="Rosario Italics"/>
              </a:rPr>
              <a:t>Essentials of Meteorology: An invitation to the atmosphere</a:t>
            </a:r>
            <a:r>
              <a:rPr lang="en-US" sz="2400" spc="5">
                <a:solidFill>
                  <a:srgbClr val="000000"/>
                </a:solidFill>
                <a:latin typeface="Rosario"/>
                <a:ea typeface="Rosario"/>
                <a:cs typeface="Rosario"/>
                <a:sym typeface="Rosario"/>
              </a:rPr>
              <a:t>. </a:t>
            </a:r>
            <a:r>
              <a:rPr lang="en-US" sz="2400" u="sng" spc="5">
                <a:solidFill>
                  <a:srgbClr val="2998E3"/>
                </a:solidFill>
                <a:latin typeface="Rosario"/>
                <a:ea typeface="Rosario"/>
                <a:cs typeface="Rosario"/>
                <a:sym typeface="Rosario"/>
                <a:hlinkClick r:id="rId7" tooltip="http://ci.nii.ac.jp/ncid/BA84206002"/>
              </a:rPr>
              <a:t>http://ci.nii.ac.jp/ncid/BA84206002</a:t>
            </a:r>
          </a:p>
          <a:p>
            <a:pPr algn="l">
              <a:lnSpc>
                <a:spcPts val="4320"/>
              </a:lnSpc>
            </a:pPr>
            <a:r>
              <a:rPr lang="en-US" sz="2400" spc="5">
                <a:solidFill>
                  <a:srgbClr val="000000"/>
                </a:solidFill>
                <a:latin typeface="Rosario"/>
                <a:ea typeface="Rosario"/>
                <a:cs typeface="Rosario"/>
                <a:sym typeface="Rosario"/>
              </a:rPr>
              <a:t>Evan, A. T., &amp; Camargo, S. J. (2011). A Climatology of Arabian Sea cyclonic storms. Journal of Climate, 24(1), 140–158. </a:t>
            </a:r>
            <a:r>
              <a:rPr lang="en-US" sz="2400" u="sng" spc="5">
                <a:solidFill>
                  <a:srgbClr val="000000"/>
                </a:solidFill>
                <a:latin typeface="Rosario"/>
                <a:ea typeface="Rosario"/>
                <a:cs typeface="Rosario"/>
                <a:sym typeface="Rosario"/>
                <a:hlinkClick r:id="rId8" tooltip="https://doi.org/10.1175/2010jcli3611.1"/>
              </a:rPr>
              <a:t>https://doi.org/10.1175/2010jcli3611.1</a:t>
            </a:r>
          </a:p>
          <a:p>
            <a:pPr algn="l">
              <a:lnSpc>
                <a:spcPts val="4320"/>
              </a:lnSpc>
            </a:pPr>
            <a:r>
              <a:rPr lang="en-US" sz="2400" spc="5">
                <a:solidFill>
                  <a:srgbClr val="000000"/>
                </a:solidFill>
                <a:latin typeface="Rosario"/>
                <a:ea typeface="Rosario"/>
                <a:cs typeface="Rosario"/>
                <a:sym typeface="Rosario"/>
              </a:rPr>
              <a:t>Emanuel, K. (2003). Tropical cyclones. Annual Review of Earth and Planetary Sciences, 31(1), 75–104. </a:t>
            </a:r>
            <a:r>
              <a:rPr lang="en-US" sz="2400" u="sng" spc="5">
                <a:solidFill>
                  <a:srgbClr val="2998E3"/>
                </a:solidFill>
                <a:latin typeface="Rosario"/>
                <a:ea typeface="Rosario"/>
                <a:cs typeface="Rosario"/>
                <a:sym typeface="Rosario"/>
                <a:hlinkClick r:id="rId9" tooltip="https://doi.org/10.1146/annurev.earth.31.100901.141259"/>
              </a:rPr>
              <a:t>https://doi.org/10.1146/annurev.earth.31.100901.141259</a:t>
            </a:r>
          </a:p>
          <a:p>
            <a:pPr algn="l">
              <a:lnSpc>
                <a:spcPts val="4320"/>
              </a:lnSpc>
            </a:pPr>
            <a:r>
              <a:rPr lang="en-US" sz="2400" u="sng" spc="5">
                <a:solidFill>
                  <a:srgbClr val="2998E3"/>
                </a:solidFill>
                <a:latin typeface="Rosario"/>
                <a:ea typeface="Rosario"/>
                <a:cs typeface="Rosario"/>
                <a:sym typeface="Rosario"/>
                <a:hlinkClick r:id="rId10" tooltip="https://shorturl.at/dyDV0"/>
              </a:rPr>
              <a:t>https://shorturl.at/dyDV0</a:t>
            </a:r>
            <a:r>
              <a:rPr lang="en-US" sz="2400" spc="5">
                <a:solidFill>
                  <a:srgbClr val="000000"/>
                </a:solidFill>
                <a:latin typeface="Rosario"/>
                <a:ea typeface="Rosario"/>
                <a:cs typeface="Rosario"/>
                <a:sym typeface="Rosario"/>
              </a:rPr>
              <a:t> </a:t>
            </a:r>
          </a:p>
          <a:p>
            <a:pPr algn="l">
              <a:lnSpc>
                <a:spcPts val="4320"/>
              </a:lnSpc>
            </a:pPr>
            <a:r>
              <a:rPr lang="en-US" sz="2400" u="sng" spc="5">
                <a:solidFill>
                  <a:srgbClr val="000000"/>
                </a:solidFill>
                <a:latin typeface="Rosario"/>
                <a:ea typeface="Rosario"/>
                <a:cs typeface="Rosario"/>
                <a:sym typeface="Rosario"/>
                <a:hlinkClick r:id="rId11" tooltip="https://wmo.int/content/tropical-cyclone-naming"/>
              </a:rPr>
              <a:t>https://wmo.int/content/tropical-cyclone-naming</a:t>
            </a:r>
            <a:r>
              <a:rPr lang="en-US" sz="2400" spc="5">
                <a:solidFill>
                  <a:srgbClr val="000000"/>
                </a:solidFill>
                <a:latin typeface="Rosario"/>
                <a:ea typeface="Rosario"/>
                <a:cs typeface="Rosario"/>
                <a:sym typeface="Rosario"/>
              </a:rPr>
              <a:t>   </a:t>
            </a:r>
          </a:p>
          <a:p>
            <a:pPr algn="l">
              <a:lnSpc>
                <a:spcPts val="4320"/>
              </a:lnSpc>
            </a:pPr>
            <a:r>
              <a:rPr lang="en-US" sz="2400" u="sng" spc="5">
                <a:solidFill>
                  <a:srgbClr val="000000"/>
                </a:solidFill>
                <a:latin typeface="Rosario"/>
                <a:ea typeface="Rosario"/>
                <a:cs typeface="Rosario"/>
                <a:sym typeface="Rosario"/>
                <a:hlinkClick r:id="rId12" tooltip="https://coast.noaa.gov/hurricanes/#map=4/32/-80"/>
              </a:rPr>
              <a:t>https://coast.noaa.gov/hurricanes/#map=4/32/-80</a:t>
            </a:r>
            <a:r>
              <a:rPr lang="en-US" sz="2400" spc="5">
                <a:solidFill>
                  <a:srgbClr val="000000"/>
                </a:solidFill>
                <a:latin typeface="Rosario"/>
                <a:ea typeface="Rosario"/>
                <a:cs typeface="Rosario"/>
                <a:sym typeface="Rosario"/>
              </a:rPr>
              <a:t> </a:t>
            </a:r>
          </a:p>
          <a:p>
            <a:pPr algn="l">
              <a:lnSpc>
                <a:spcPts val="4320"/>
              </a:lnSpc>
            </a:pPr>
            <a:r>
              <a:rPr lang="en-US" sz="2400" u="sng" spc="5">
                <a:solidFill>
                  <a:srgbClr val="2998E3"/>
                </a:solidFill>
                <a:latin typeface="Rosario"/>
                <a:ea typeface="Rosario"/>
                <a:cs typeface="Rosario"/>
                <a:sym typeface="Rosario"/>
                <a:hlinkClick r:id="rId13" tooltip="https://shorturl.at/fxBUW"/>
              </a:rPr>
              <a:t>https://shorturl.at/fxBUW</a:t>
            </a:r>
            <a:r>
              <a:rPr lang="en-US" sz="2400" spc="5">
                <a:solidFill>
                  <a:srgbClr val="000000"/>
                </a:solidFill>
                <a:latin typeface="Rosario"/>
                <a:ea typeface="Rosario"/>
                <a:cs typeface="Rosario"/>
                <a:sym typeface="Rosario"/>
              </a:rPr>
              <a:t> </a:t>
            </a:r>
          </a:p>
          <a:p>
            <a:pPr algn="l">
              <a:lnSpc>
                <a:spcPts val="5759"/>
              </a:lnSpc>
            </a:pPr>
            <a:r>
              <a:rPr lang="en-US" sz="2400" u="sng" spc="5">
                <a:solidFill>
                  <a:srgbClr val="2998E3"/>
                </a:solidFill>
                <a:latin typeface="Rosario"/>
                <a:ea typeface="Rosario"/>
                <a:cs typeface="Rosario"/>
                <a:sym typeface="Rosario"/>
                <a:hlinkClick r:id="rId14" tooltip="https://www.noaa.gov/jetstream/tropical/tropical-cyclone-introduction/tropical-cyclone-structure"/>
              </a:rPr>
              <a:t>https://www.noaa.gov/jetstream/tropical/tropical-cyclone-introduction/tropical-cyclone-structure</a:t>
            </a:r>
            <a:r>
              <a:rPr lang="en-US" sz="2400" spc="5">
                <a:solidFill>
                  <a:srgbClr val="000000"/>
                </a:solidFill>
                <a:latin typeface="Rosario"/>
                <a:ea typeface="Rosario"/>
                <a:cs typeface="Rosario"/>
                <a:sym typeface="Rosario"/>
              </a:rPr>
              <a:t> </a:t>
            </a:r>
          </a:p>
          <a:p>
            <a:pPr algn="l">
              <a:lnSpc>
                <a:spcPts val="5759"/>
              </a:lnSpc>
            </a:pPr>
            <a:endParaRPr lang="en-US" sz="2400" spc="5">
              <a:solidFill>
                <a:srgbClr val="000000"/>
              </a:solidFill>
              <a:latin typeface="Rosario"/>
              <a:ea typeface="Rosario"/>
              <a:cs typeface="Rosario"/>
              <a:sym typeface="Rosario"/>
            </a:endParaRPr>
          </a:p>
        </p:txBody>
      </p:sp>
      <p:sp>
        <p:nvSpPr>
          <p:cNvPr id="13" name="TextBox 13"/>
          <p:cNvSpPr txBox="1"/>
          <p:nvPr/>
        </p:nvSpPr>
        <p:spPr>
          <a:xfrm>
            <a:off x="1523105" y="488632"/>
            <a:ext cx="10596315" cy="785727"/>
          </a:xfrm>
          <a:prstGeom prst="rect">
            <a:avLst/>
          </a:prstGeom>
        </p:spPr>
        <p:txBody>
          <a:bodyPr lIns="0" tIns="0" rIns="0" bIns="0" rtlCol="0" anchor="t">
            <a:spAutoFit/>
          </a:bodyPr>
          <a:lstStyle/>
          <a:p>
            <a:pPr algn="l">
              <a:lnSpc>
                <a:spcPts val="5759"/>
              </a:lnSpc>
            </a:pPr>
            <a:r>
              <a:rPr lang="en-US" sz="4800" b="1" u="sng" spc="11">
                <a:solidFill>
                  <a:srgbClr val="000000"/>
                </a:solidFill>
                <a:latin typeface="Rosario Bold"/>
                <a:ea typeface="Rosario Bold"/>
                <a:cs typeface="Rosario Bold"/>
                <a:sym typeface="Rosario Bold"/>
              </a:rPr>
              <a:t>Reading list and useful links     </a:t>
            </a:r>
          </a:p>
        </p:txBody>
      </p:sp>
      <p:grpSp>
        <p:nvGrpSpPr>
          <p:cNvPr id="14" name="Group 14"/>
          <p:cNvGrpSpPr/>
          <p:nvPr/>
        </p:nvGrpSpPr>
        <p:grpSpPr>
          <a:xfrm>
            <a:off x="1157288" y="442912"/>
            <a:ext cx="188119" cy="916781"/>
            <a:chOff x="0" y="0"/>
            <a:chExt cx="250825" cy="1222375"/>
          </a:xfrm>
        </p:grpSpPr>
        <p:sp>
          <p:nvSpPr>
            <p:cNvPr id="15" name="Freeform 15"/>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15"/>
              <a:stretch>
                <a:fillRect r="-3377"/>
              </a:stretch>
            </a:blipFill>
          </p:spPr>
        </p:sp>
      </p:grpSp>
      <p:grpSp>
        <p:nvGrpSpPr>
          <p:cNvPr id="16" name="Group 16"/>
          <p:cNvGrpSpPr/>
          <p:nvPr/>
        </p:nvGrpSpPr>
        <p:grpSpPr>
          <a:xfrm>
            <a:off x="11623405" y="9523266"/>
            <a:ext cx="699154" cy="695173"/>
            <a:chOff x="0" y="0"/>
            <a:chExt cx="932205" cy="926897"/>
          </a:xfrm>
        </p:grpSpPr>
        <p:sp>
          <p:nvSpPr>
            <p:cNvPr id="17" name="Freeform 17"/>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18" name="TextBox 18"/>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30</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2000" b="-41999"/>
            </a:stretch>
          </a:blipFill>
        </p:spPr>
      </p:sp>
      <p:sp>
        <p:nvSpPr>
          <p:cNvPr id="3" name="TextBox 3"/>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grpSp>
        <p:nvGrpSpPr>
          <p:cNvPr id="4" name="Group 4"/>
          <p:cNvGrpSpPr/>
          <p:nvPr/>
        </p:nvGrpSpPr>
        <p:grpSpPr>
          <a:xfrm>
            <a:off x="3856044" y="9827581"/>
            <a:ext cx="7551772" cy="254632"/>
            <a:chOff x="0" y="0"/>
            <a:chExt cx="10069030" cy="339509"/>
          </a:xfrm>
        </p:grpSpPr>
        <p:sp>
          <p:nvSpPr>
            <p:cNvPr id="5" name="Freeform 5"/>
            <p:cNvSpPr/>
            <p:nvPr/>
          </p:nvSpPr>
          <p:spPr>
            <a:xfrm>
              <a:off x="0" y="0"/>
              <a:ext cx="10069068" cy="339471"/>
            </a:xfrm>
            <a:custGeom>
              <a:avLst/>
              <a:gdLst/>
              <a:ahLst/>
              <a:cxnLst/>
              <a:rect l="l" t="t" r="r" b="b"/>
              <a:pathLst>
                <a:path w="10069068" h="339471">
                  <a:moveTo>
                    <a:pt x="0" y="0"/>
                  </a:moveTo>
                  <a:lnTo>
                    <a:pt x="10069068" y="0"/>
                  </a:lnTo>
                  <a:lnTo>
                    <a:pt x="10069068" y="339471"/>
                  </a:lnTo>
                  <a:lnTo>
                    <a:pt x="0" y="339471"/>
                  </a:lnTo>
                  <a:close/>
                </a:path>
              </a:pathLst>
            </a:custGeom>
            <a:solidFill>
              <a:srgbClr val="D9D9D9"/>
            </a:solidFill>
          </p:spPr>
        </p:sp>
      </p:grpSp>
      <p:grpSp>
        <p:nvGrpSpPr>
          <p:cNvPr id="6" name="Group 6"/>
          <p:cNvGrpSpPr/>
          <p:nvPr/>
        </p:nvGrpSpPr>
        <p:grpSpPr>
          <a:xfrm>
            <a:off x="11627272" y="9530410"/>
            <a:ext cx="657225" cy="665340"/>
            <a:chOff x="0" y="0"/>
            <a:chExt cx="876300" cy="887120"/>
          </a:xfrm>
        </p:grpSpPr>
        <p:sp>
          <p:nvSpPr>
            <p:cNvPr id="7" name="Freeform 7"/>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8" name="TextBox 8"/>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9" name="Group 9"/>
          <p:cNvGrpSpPr/>
          <p:nvPr/>
        </p:nvGrpSpPr>
        <p:grpSpPr>
          <a:xfrm>
            <a:off x="16119891" y="210941"/>
            <a:ext cx="1837468" cy="1620012"/>
            <a:chOff x="0" y="0"/>
            <a:chExt cx="2449957" cy="2160016"/>
          </a:xfrm>
        </p:grpSpPr>
        <p:sp>
          <p:nvSpPr>
            <p:cNvPr id="10" name="Freeform 10"/>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4"/>
              <a:stretch>
                <a:fillRect/>
              </a:stretch>
            </a:blipFill>
          </p:spPr>
        </p:sp>
      </p:grpSp>
      <p:sp>
        <p:nvSpPr>
          <p:cNvPr id="11" name="Freeform 11"/>
          <p:cNvSpPr/>
          <p:nvPr/>
        </p:nvSpPr>
        <p:spPr>
          <a:xfrm>
            <a:off x="12360621" y="8684352"/>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1029091" y="1801711"/>
            <a:ext cx="18636177" cy="492764"/>
          </a:xfrm>
          <a:prstGeom prst="rect">
            <a:avLst/>
          </a:prstGeom>
        </p:spPr>
        <p:txBody>
          <a:bodyPr lIns="0" tIns="0" rIns="0" bIns="0" rtlCol="0" anchor="t">
            <a:spAutoFit/>
          </a:bodyPr>
          <a:lstStyle/>
          <a:p>
            <a:pPr>
              <a:lnSpc>
                <a:spcPts val="4320"/>
              </a:lnSpc>
            </a:pPr>
            <a:r>
              <a:rPr lang="en-US" sz="2400" dirty="0">
                <a:hlinkClick r:id="rId7"/>
              </a:rPr>
              <a:t>CIMSS Tropical Cyclones</a:t>
            </a:r>
            <a:endParaRPr lang="en-US" sz="2400" spc="5" dirty="0">
              <a:solidFill>
                <a:srgbClr val="000000"/>
              </a:solidFill>
              <a:latin typeface="Rosario"/>
              <a:ea typeface="Rosario"/>
              <a:cs typeface="Rosario"/>
              <a:sym typeface="Rosario"/>
            </a:endParaRPr>
          </a:p>
        </p:txBody>
      </p:sp>
      <p:sp>
        <p:nvSpPr>
          <p:cNvPr id="13" name="TextBox 13"/>
          <p:cNvSpPr txBox="1"/>
          <p:nvPr/>
        </p:nvSpPr>
        <p:spPr>
          <a:xfrm>
            <a:off x="1523105" y="488632"/>
            <a:ext cx="10596315" cy="701089"/>
          </a:xfrm>
          <a:prstGeom prst="rect">
            <a:avLst/>
          </a:prstGeom>
        </p:spPr>
        <p:txBody>
          <a:bodyPr lIns="0" tIns="0" rIns="0" bIns="0" rtlCol="0" anchor="t">
            <a:spAutoFit/>
          </a:bodyPr>
          <a:lstStyle/>
          <a:p>
            <a:pPr algn="l">
              <a:lnSpc>
                <a:spcPts val="5759"/>
              </a:lnSpc>
            </a:pPr>
            <a:r>
              <a:rPr lang="en-US" sz="4800" b="1" u="sng" spc="11" dirty="0">
                <a:solidFill>
                  <a:srgbClr val="000000"/>
                </a:solidFill>
                <a:latin typeface="Rosario Bold"/>
                <a:ea typeface="Rosario Bold"/>
                <a:cs typeface="Rosario Bold"/>
                <a:sym typeface="Rosario Bold"/>
              </a:rPr>
              <a:t>Useful links     </a:t>
            </a:r>
          </a:p>
        </p:txBody>
      </p:sp>
      <p:grpSp>
        <p:nvGrpSpPr>
          <p:cNvPr id="14" name="Group 14"/>
          <p:cNvGrpSpPr/>
          <p:nvPr/>
        </p:nvGrpSpPr>
        <p:grpSpPr>
          <a:xfrm>
            <a:off x="1157288" y="442912"/>
            <a:ext cx="188119" cy="916781"/>
            <a:chOff x="0" y="0"/>
            <a:chExt cx="250825" cy="1222375"/>
          </a:xfrm>
        </p:grpSpPr>
        <p:sp>
          <p:nvSpPr>
            <p:cNvPr id="15" name="Freeform 15"/>
            <p:cNvSpPr/>
            <p:nvPr/>
          </p:nvSpPr>
          <p:spPr>
            <a:xfrm>
              <a:off x="0" y="0"/>
              <a:ext cx="250825" cy="1222375"/>
            </a:xfrm>
            <a:custGeom>
              <a:avLst/>
              <a:gdLst/>
              <a:ahLst/>
              <a:cxnLst/>
              <a:rect l="l" t="t" r="r" b="b"/>
              <a:pathLst>
                <a:path w="250825" h="1222375">
                  <a:moveTo>
                    <a:pt x="0" y="0"/>
                  </a:moveTo>
                  <a:lnTo>
                    <a:pt x="250825" y="0"/>
                  </a:lnTo>
                  <a:lnTo>
                    <a:pt x="250825" y="1222375"/>
                  </a:lnTo>
                  <a:lnTo>
                    <a:pt x="0" y="1222375"/>
                  </a:lnTo>
                  <a:lnTo>
                    <a:pt x="0" y="0"/>
                  </a:lnTo>
                  <a:close/>
                </a:path>
              </a:pathLst>
            </a:custGeom>
            <a:blipFill>
              <a:blip r:embed="rId8"/>
              <a:stretch>
                <a:fillRect r="-3377"/>
              </a:stretch>
            </a:blipFill>
          </p:spPr>
        </p:sp>
      </p:grpSp>
      <p:grpSp>
        <p:nvGrpSpPr>
          <p:cNvPr id="16" name="Group 16"/>
          <p:cNvGrpSpPr/>
          <p:nvPr/>
        </p:nvGrpSpPr>
        <p:grpSpPr>
          <a:xfrm>
            <a:off x="11623405" y="9523266"/>
            <a:ext cx="699154" cy="695173"/>
            <a:chOff x="0" y="0"/>
            <a:chExt cx="932205" cy="926897"/>
          </a:xfrm>
        </p:grpSpPr>
        <p:sp>
          <p:nvSpPr>
            <p:cNvPr id="17" name="Freeform 17"/>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18" name="TextBox 18"/>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30</a:t>
              </a:r>
            </a:p>
          </p:txBody>
        </p:sp>
      </p:grpSp>
    </p:spTree>
    <p:extLst>
      <p:ext uri="{BB962C8B-B14F-4D97-AF65-F5344CB8AC3E}">
        <p14:creationId xmlns:p14="http://schemas.microsoft.com/office/powerpoint/2010/main" val="3827051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2000" b="-41999"/>
            </a:stretch>
          </a:blipFill>
        </p:spPr>
      </p:sp>
      <p:sp>
        <p:nvSpPr>
          <p:cNvPr id="3" name="Freeform 3"/>
          <p:cNvSpPr/>
          <p:nvPr/>
        </p:nvSpPr>
        <p:spPr>
          <a:xfrm>
            <a:off x="198825" y="228895"/>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16119891" y="210941"/>
            <a:ext cx="1837468" cy="1620012"/>
            <a:chOff x="0" y="0"/>
            <a:chExt cx="2449957" cy="2160016"/>
          </a:xfrm>
        </p:grpSpPr>
        <p:sp>
          <p:nvSpPr>
            <p:cNvPr id="5" name="Freeform 5"/>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5"/>
              <a:stretch>
                <a:fillRect/>
              </a:stretch>
            </a:blipFill>
          </p:spPr>
        </p:sp>
      </p:grpSp>
      <p:grpSp>
        <p:nvGrpSpPr>
          <p:cNvPr id="6" name="Group 6"/>
          <p:cNvGrpSpPr/>
          <p:nvPr/>
        </p:nvGrpSpPr>
        <p:grpSpPr>
          <a:xfrm>
            <a:off x="3856044" y="9827581"/>
            <a:ext cx="13328142" cy="248488"/>
            <a:chOff x="0" y="0"/>
            <a:chExt cx="17770856" cy="331318"/>
          </a:xfrm>
        </p:grpSpPr>
        <p:sp>
          <p:nvSpPr>
            <p:cNvPr id="7" name="Freeform 7"/>
            <p:cNvSpPr/>
            <p:nvPr/>
          </p:nvSpPr>
          <p:spPr>
            <a:xfrm>
              <a:off x="0" y="0"/>
              <a:ext cx="17770856" cy="331343"/>
            </a:xfrm>
            <a:custGeom>
              <a:avLst/>
              <a:gdLst/>
              <a:ahLst/>
              <a:cxnLst/>
              <a:rect l="l" t="t" r="r" b="b"/>
              <a:pathLst>
                <a:path w="17770856" h="331343">
                  <a:moveTo>
                    <a:pt x="0" y="0"/>
                  </a:moveTo>
                  <a:lnTo>
                    <a:pt x="17770856" y="0"/>
                  </a:lnTo>
                  <a:lnTo>
                    <a:pt x="17770856" y="331343"/>
                  </a:lnTo>
                  <a:lnTo>
                    <a:pt x="0" y="331343"/>
                  </a:lnTo>
                  <a:close/>
                </a:path>
              </a:pathLst>
            </a:custGeom>
            <a:solidFill>
              <a:srgbClr val="D9D9D9"/>
            </a:solidFill>
          </p:spPr>
        </p:sp>
      </p:grpSp>
      <p:grpSp>
        <p:nvGrpSpPr>
          <p:cNvPr id="8" name="Group 8"/>
          <p:cNvGrpSpPr/>
          <p:nvPr/>
        </p:nvGrpSpPr>
        <p:grpSpPr>
          <a:xfrm>
            <a:off x="17387716" y="9571806"/>
            <a:ext cx="657225" cy="665340"/>
            <a:chOff x="0" y="0"/>
            <a:chExt cx="876300" cy="887120"/>
          </a:xfrm>
        </p:grpSpPr>
        <p:sp>
          <p:nvSpPr>
            <p:cNvPr id="9" name="Freeform 9"/>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10" name="TextBox 10"/>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11" name="Group 11"/>
          <p:cNvGrpSpPr/>
          <p:nvPr/>
        </p:nvGrpSpPr>
        <p:grpSpPr>
          <a:xfrm>
            <a:off x="2286000" y="1683544"/>
            <a:ext cx="13716000" cy="3581400"/>
            <a:chOff x="0" y="0"/>
            <a:chExt cx="18288000" cy="4775200"/>
          </a:xfrm>
        </p:grpSpPr>
        <p:sp>
          <p:nvSpPr>
            <p:cNvPr id="12" name="Freeform 12"/>
            <p:cNvSpPr/>
            <p:nvPr/>
          </p:nvSpPr>
          <p:spPr>
            <a:xfrm>
              <a:off x="0" y="0"/>
              <a:ext cx="18288000" cy="4775200"/>
            </a:xfrm>
            <a:custGeom>
              <a:avLst/>
              <a:gdLst/>
              <a:ahLst/>
              <a:cxnLst/>
              <a:rect l="l" t="t" r="r" b="b"/>
              <a:pathLst>
                <a:path w="18288000" h="4775200">
                  <a:moveTo>
                    <a:pt x="0" y="0"/>
                  </a:moveTo>
                  <a:lnTo>
                    <a:pt x="18288000" y="0"/>
                  </a:lnTo>
                  <a:lnTo>
                    <a:pt x="18288000" y="4775200"/>
                  </a:lnTo>
                  <a:lnTo>
                    <a:pt x="0" y="4775200"/>
                  </a:lnTo>
                  <a:close/>
                </a:path>
              </a:pathLst>
            </a:custGeom>
            <a:blipFill>
              <a:blip r:embed="rId6">
                <a:alphaModFix amt="0"/>
              </a:blip>
              <a:stretch>
                <a:fillRect t="-24623" b="-24623"/>
              </a:stretch>
            </a:blipFill>
          </p:spPr>
        </p:sp>
        <p:sp>
          <p:nvSpPr>
            <p:cNvPr id="13" name="TextBox 13"/>
            <p:cNvSpPr txBox="1"/>
            <p:nvPr/>
          </p:nvSpPr>
          <p:spPr>
            <a:xfrm>
              <a:off x="0" y="123825"/>
              <a:ext cx="18288000" cy="4651375"/>
            </a:xfrm>
            <a:prstGeom prst="rect">
              <a:avLst/>
            </a:prstGeom>
          </p:spPr>
          <p:txBody>
            <a:bodyPr lIns="0" tIns="0" rIns="0" bIns="0" rtlCol="0" anchor="b"/>
            <a:lstStyle/>
            <a:p>
              <a:pPr algn="ctr">
                <a:lnSpc>
                  <a:spcPts val="11664"/>
                </a:lnSpc>
              </a:pPr>
              <a:r>
                <a:rPr lang="en-US" sz="10800" spc="25">
                  <a:solidFill>
                    <a:srgbClr val="203A4E"/>
                  </a:solidFill>
                  <a:latin typeface="Rosario"/>
                  <a:ea typeface="Rosario"/>
                  <a:cs typeface="Rosario"/>
                  <a:sym typeface="Rosario"/>
                </a:rPr>
                <a:t>Thanks </a:t>
              </a:r>
            </a:p>
          </p:txBody>
        </p:sp>
      </p:grpSp>
      <p:sp>
        <p:nvSpPr>
          <p:cNvPr id="14" name="TextBox 14"/>
          <p:cNvSpPr txBox="1"/>
          <p:nvPr/>
        </p:nvSpPr>
        <p:spPr>
          <a:xfrm>
            <a:off x="314411" y="9528477"/>
            <a:ext cx="6172200" cy="671513"/>
          </a:xfrm>
          <a:prstGeom prst="rect">
            <a:avLst/>
          </a:prstGeom>
        </p:spPr>
        <p:txBody>
          <a:bodyPr lIns="0" tIns="0" rIns="0" bIns="0" rtlCol="0" anchor="t">
            <a:spAutoFit/>
          </a:bodyPr>
          <a:lstStyle/>
          <a:p>
            <a:pPr algn="l">
              <a:lnSpc>
                <a:spcPts val="3499"/>
              </a:lnSpc>
            </a:pPr>
            <a:r>
              <a:rPr lang="en-US" sz="1800" b="1" i="1" spc="4">
                <a:solidFill>
                  <a:srgbClr val="002060"/>
                </a:solidFill>
                <a:latin typeface="Rosario Bold Italics"/>
                <a:ea typeface="Rosario Bold Italics"/>
                <a:cs typeface="Rosario Bold Italics"/>
                <a:sym typeface="Rosario Bold Italics"/>
              </a:rPr>
              <a:t>Directorate General of Meteorology</a:t>
            </a:r>
          </a:p>
        </p:txBody>
      </p:sp>
      <p:sp>
        <p:nvSpPr>
          <p:cNvPr id="15" name="Freeform 15"/>
          <p:cNvSpPr/>
          <p:nvPr/>
        </p:nvSpPr>
        <p:spPr>
          <a:xfrm>
            <a:off x="198825" y="228895"/>
            <a:ext cx="5780846" cy="1483109"/>
          </a:xfrm>
          <a:custGeom>
            <a:avLst/>
            <a:gdLst/>
            <a:ahLst/>
            <a:cxnLst/>
            <a:rect l="l" t="t" r="r" b="b"/>
            <a:pathLst>
              <a:path w="5780846" h="1483109">
                <a:moveTo>
                  <a:pt x="0" y="0"/>
                </a:moveTo>
                <a:lnTo>
                  <a:pt x="5780846" y="0"/>
                </a:lnTo>
                <a:lnTo>
                  <a:pt x="5780846" y="1483109"/>
                </a:lnTo>
                <a:lnTo>
                  <a:pt x="0" y="14831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6" name="Group 16"/>
          <p:cNvGrpSpPr/>
          <p:nvPr/>
        </p:nvGrpSpPr>
        <p:grpSpPr>
          <a:xfrm>
            <a:off x="3856044" y="9827581"/>
            <a:ext cx="13328142" cy="248488"/>
            <a:chOff x="0" y="0"/>
            <a:chExt cx="17770856" cy="331318"/>
          </a:xfrm>
        </p:grpSpPr>
        <p:sp>
          <p:nvSpPr>
            <p:cNvPr id="17" name="Freeform 17"/>
            <p:cNvSpPr/>
            <p:nvPr/>
          </p:nvSpPr>
          <p:spPr>
            <a:xfrm>
              <a:off x="0" y="0"/>
              <a:ext cx="17770856" cy="331343"/>
            </a:xfrm>
            <a:custGeom>
              <a:avLst/>
              <a:gdLst/>
              <a:ahLst/>
              <a:cxnLst/>
              <a:rect l="l" t="t" r="r" b="b"/>
              <a:pathLst>
                <a:path w="17770856" h="331343">
                  <a:moveTo>
                    <a:pt x="0" y="0"/>
                  </a:moveTo>
                  <a:lnTo>
                    <a:pt x="17770856" y="0"/>
                  </a:lnTo>
                  <a:lnTo>
                    <a:pt x="17770856" y="331343"/>
                  </a:lnTo>
                  <a:lnTo>
                    <a:pt x="0" y="331343"/>
                  </a:lnTo>
                  <a:close/>
                </a:path>
              </a:pathLst>
            </a:custGeom>
            <a:solidFill>
              <a:srgbClr val="D9D9D9"/>
            </a:solidFill>
          </p:spPr>
        </p:sp>
      </p:grpSp>
      <p:grpSp>
        <p:nvGrpSpPr>
          <p:cNvPr id="18" name="Group 18"/>
          <p:cNvGrpSpPr/>
          <p:nvPr/>
        </p:nvGrpSpPr>
        <p:grpSpPr>
          <a:xfrm>
            <a:off x="17387716" y="9571806"/>
            <a:ext cx="657225" cy="665340"/>
            <a:chOff x="0" y="0"/>
            <a:chExt cx="876300" cy="887120"/>
          </a:xfrm>
        </p:grpSpPr>
        <p:sp>
          <p:nvSpPr>
            <p:cNvPr id="19" name="Freeform 19"/>
            <p:cNvSpPr/>
            <p:nvPr/>
          </p:nvSpPr>
          <p:spPr>
            <a:xfrm>
              <a:off x="0" y="0"/>
              <a:ext cx="876300" cy="887095"/>
            </a:xfrm>
            <a:custGeom>
              <a:avLst/>
              <a:gdLst/>
              <a:ahLst/>
              <a:cxnLst/>
              <a:rect l="l" t="t" r="r" b="b"/>
              <a:pathLst>
                <a:path w="876300" h="887095">
                  <a:moveTo>
                    <a:pt x="0" y="0"/>
                  </a:moveTo>
                  <a:lnTo>
                    <a:pt x="876300" y="0"/>
                  </a:lnTo>
                  <a:lnTo>
                    <a:pt x="876300" y="887095"/>
                  </a:lnTo>
                  <a:lnTo>
                    <a:pt x="0" y="887095"/>
                  </a:lnTo>
                  <a:close/>
                </a:path>
              </a:pathLst>
            </a:custGeom>
            <a:solidFill>
              <a:srgbClr val="A2AF92"/>
            </a:solidFill>
          </p:spPr>
        </p:sp>
        <p:sp>
          <p:nvSpPr>
            <p:cNvPr id="20" name="TextBox 20"/>
            <p:cNvSpPr txBox="1"/>
            <p:nvPr/>
          </p:nvSpPr>
          <p:spPr>
            <a:xfrm>
              <a:off x="0" y="-9525"/>
              <a:ext cx="876300" cy="896645"/>
            </a:xfrm>
            <a:prstGeom prst="rect">
              <a:avLst/>
            </a:prstGeom>
          </p:spPr>
          <p:txBody>
            <a:bodyPr lIns="50800" tIns="50800" rIns="50800" bIns="50800" rtlCol="0" anchor="ctr"/>
            <a:lstStyle/>
            <a:p>
              <a:pPr algn="ctr">
                <a:lnSpc>
                  <a:spcPts val="2520"/>
                </a:lnSpc>
              </a:pPr>
              <a:r>
                <a:rPr lang="en-US" sz="2100">
                  <a:solidFill>
                    <a:srgbClr val="000000"/>
                  </a:solidFill>
                  <a:latin typeface="Arimo"/>
                  <a:ea typeface="Arimo"/>
                  <a:cs typeface="Arimo"/>
                  <a:sym typeface="Arimo"/>
                </a:rPr>
                <a:t>01</a:t>
              </a:r>
            </a:p>
          </p:txBody>
        </p:sp>
      </p:grpSp>
      <p:grpSp>
        <p:nvGrpSpPr>
          <p:cNvPr id="22" name="Group 22"/>
          <p:cNvGrpSpPr/>
          <p:nvPr/>
        </p:nvGrpSpPr>
        <p:grpSpPr>
          <a:xfrm>
            <a:off x="16119891" y="210941"/>
            <a:ext cx="1837468" cy="1620012"/>
            <a:chOff x="0" y="0"/>
            <a:chExt cx="2449957" cy="2160016"/>
          </a:xfrm>
        </p:grpSpPr>
        <p:sp>
          <p:nvSpPr>
            <p:cNvPr id="23" name="Freeform 23"/>
            <p:cNvSpPr/>
            <p:nvPr/>
          </p:nvSpPr>
          <p:spPr>
            <a:xfrm>
              <a:off x="0" y="0"/>
              <a:ext cx="2449957" cy="2160016"/>
            </a:xfrm>
            <a:custGeom>
              <a:avLst/>
              <a:gdLst/>
              <a:ahLst/>
              <a:cxnLst/>
              <a:rect l="l" t="t" r="r" b="b"/>
              <a:pathLst>
                <a:path w="2449957" h="2160016">
                  <a:moveTo>
                    <a:pt x="0" y="0"/>
                  </a:moveTo>
                  <a:lnTo>
                    <a:pt x="2449957" y="0"/>
                  </a:lnTo>
                  <a:lnTo>
                    <a:pt x="2449957" y="2160016"/>
                  </a:lnTo>
                  <a:lnTo>
                    <a:pt x="0" y="2160016"/>
                  </a:lnTo>
                  <a:lnTo>
                    <a:pt x="0" y="0"/>
                  </a:lnTo>
                  <a:close/>
                </a:path>
              </a:pathLst>
            </a:custGeom>
            <a:blipFill>
              <a:blip r:embed="rId5"/>
              <a:stretch>
                <a:fillRect/>
              </a:stretch>
            </a:blipFill>
          </p:spPr>
        </p:sp>
      </p:grpSp>
      <p:grpSp>
        <p:nvGrpSpPr>
          <p:cNvPr id="26" name="Group 26"/>
          <p:cNvGrpSpPr/>
          <p:nvPr/>
        </p:nvGrpSpPr>
        <p:grpSpPr>
          <a:xfrm>
            <a:off x="17358103" y="9525952"/>
            <a:ext cx="699154" cy="695173"/>
            <a:chOff x="0" y="0"/>
            <a:chExt cx="932205" cy="926897"/>
          </a:xfrm>
        </p:grpSpPr>
        <p:sp>
          <p:nvSpPr>
            <p:cNvPr id="27" name="Freeform 27"/>
            <p:cNvSpPr/>
            <p:nvPr/>
          </p:nvSpPr>
          <p:spPr>
            <a:xfrm>
              <a:off x="0" y="0"/>
              <a:ext cx="932180" cy="926846"/>
            </a:xfrm>
            <a:custGeom>
              <a:avLst/>
              <a:gdLst/>
              <a:ahLst/>
              <a:cxnLst/>
              <a:rect l="l" t="t" r="r" b="b"/>
              <a:pathLst>
                <a:path w="932180" h="926846">
                  <a:moveTo>
                    <a:pt x="0" y="0"/>
                  </a:moveTo>
                  <a:lnTo>
                    <a:pt x="932180" y="0"/>
                  </a:lnTo>
                  <a:lnTo>
                    <a:pt x="932180" y="926846"/>
                  </a:lnTo>
                  <a:lnTo>
                    <a:pt x="0" y="926846"/>
                  </a:lnTo>
                  <a:close/>
                </a:path>
              </a:pathLst>
            </a:custGeom>
            <a:solidFill>
              <a:srgbClr val="A2AF92"/>
            </a:solidFill>
          </p:spPr>
        </p:sp>
        <p:sp>
          <p:nvSpPr>
            <p:cNvPr id="28" name="TextBox 28"/>
            <p:cNvSpPr txBox="1"/>
            <p:nvPr/>
          </p:nvSpPr>
          <p:spPr>
            <a:xfrm>
              <a:off x="0" y="0"/>
              <a:ext cx="932205" cy="926897"/>
            </a:xfrm>
            <a:prstGeom prst="rect">
              <a:avLst/>
            </a:prstGeom>
          </p:spPr>
          <p:txBody>
            <a:bodyPr lIns="50800" tIns="50800" rIns="50800" bIns="50800" rtlCol="0" anchor="ctr"/>
            <a:lstStyle/>
            <a:p>
              <a:pPr algn="ctr">
                <a:lnSpc>
                  <a:spcPts val="3240"/>
                </a:lnSpc>
              </a:pPr>
              <a:r>
                <a:rPr lang="en-US" sz="2700" spc="6" dirty="0">
                  <a:solidFill>
                    <a:srgbClr val="000000"/>
                  </a:solidFill>
                  <a:latin typeface="Rosario"/>
                  <a:ea typeface="Rosario"/>
                  <a:cs typeface="Rosario"/>
                  <a:sym typeface="Rosario"/>
                </a:rPr>
                <a:t>31</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8874</TotalTime>
  <Words>3587</Words>
  <Application>Microsoft Office PowerPoint</Application>
  <PresentationFormat>Custom</PresentationFormat>
  <Paragraphs>421</Paragraphs>
  <Slides>38</Slides>
  <Notes>22</Notes>
  <HiddenSlides>0</HiddenSlides>
  <MMClips>1</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38</vt:i4>
      </vt:variant>
    </vt:vector>
  </HeadingPairs>
  <TitlesOfParts>
    <vt:vector size="56" baseType="lpstr">
      <vt:lpstr>Times New Roman</vt:lpstr>
      <vt:lpstr>Rosario</vt:lpstr>
      <vt:lpstr>Calibri (MS)</vt:lpstr>
      <vt:lpstr>Batang</vt:lpstr>
      <vt:lpstr>Calibri (MS) Bold</vt:lpstr>
      <vt:lpstr>Arial</vt:lpstr>
      <vt:lpstr>Tahoma</vt:lpstr>
      <vt:lpstr>Rosario Italics</vt:lpstr>
      <vt:lpstr>Century Gothic Paneuropean</vt:lpstr>
      <vt:lpstr>Century Gothic Paneuropean Bold</vt:lpstr>
      <vt:lpstr>Rosario Bold</vt:lpstr>
      <vt:lpstr>Arimo</vt:lpstr>
      <vt:lpstr>Roboto</vt:lpstr>
      <vt:lpstr>Calibri</vt:lpstr>
      <vt:lpstr>Rosario Bold Italics</vt:lpstr>
      <vt:lpstr>Linux Libertine</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Mekunu Track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Cyclone (4).ppsx</dc:title>
  <dc:creator>Zamzam</dc:creator>
  <cp:lastModifiedBy>Shima pc</cp:lastModifiedBy>
  <cp:revision>18</cp:revision>
  <dcterms:created xsi:type="dcterms:W3CDTF">2006-08-16T00:00:00Z</dcterms:created>
  <dcterms:modified xsi:type="dcterms:W3CDTF">2026-08-12T05:43:56Z</dcterms:modified>
  <dc:identifier>DAHIPuIRtM4</dc:identifier>
</cp:coreProperties>
</file>