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8" r:id="rId10"/>
    <p:sldId id="263" r:id="rId11"/>
    <p:sldId id="264" r:id="rId12"/>
    <p:sldId id="265" r:id="rId13"/>
    <p:sldId id="266" r:id="rId14"/>
  </p:sldIdLst>
  <p:sldSz cx="10080625" cy="7559675"/>
  <p:notesSz cx="7559675" cy="10691813"/>
  <p:defaultTextStyle>
    <a:defPPr>
      <a:defRPr lang="ar-OM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9" d="100"/>
          <a:sy n="79" d="100"/>
        </p:scale>
        <p:origin x="-1470" y="-9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EFADE9E3-2025-4AEC-8CA6-8C8117E7A490}" type="slidenum">
              <a:t>‹#›</a:t>
            </a:fld>
            <a:endParaRPr lang="en-GB" sz="14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62664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8BE4A97A-66F0-43AA-AB05-BA4441225A1D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10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GB" sz="2000" b="0" i="0" u="none" strike="noStrike" kern="1200">
        <a:ln>
          <a:noFill/>
        </a:ln>
        <a:latin typeface="Arial" pitchFamily="18"/>
        <a:ea typeface="MS Gothic" pitchFamily="2"/>
        <a:cs typeface="Tahoma" pitchFamily="2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>
            <a:spAutoFit/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OM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AF2E551-290D-469D-8D82-9D36B5160479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2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28FBFB9-D434-476C-A953-97720D90F26B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30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E0A4C53-FF11-487E-A930-6474EFDC52B3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7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3EAF088-3DF9-490E-8CFF-4F1BDB232FE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4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1C91427-07E2-44D5-9A45-4B6391146DE1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99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FBEC7AE-29C6-4F71-8F16-2AC42E2C4D5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90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D703BF6-F7C0-4B35-9275-2682DB6CB00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13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B1D1B97-EC8D-40D9-8EBF-932FADEA17C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71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33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OM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3EBA75C-68AE-4D29-830E-C2A0FE6A6CFB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83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OM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OM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2D7A28B-D8A8-4C83-8445-C5E393AA3A0F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15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GB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554400" y="7211160"/>
            <a:ext cx="3495959" cy="22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l" rtl="0" hangingPunct="0">
              <a:buNone/>
              <a:tabLst/>
              <a:defRPr lang="en-GB" sz="1000" kern="1200">
                <a:latin typeface="Tahoma" pitchFamily="34"/>
                <a:ea typeface="Lucida Sans Unicode" pitchFamily="2"/>
                <a:cs typeface="Tahoma" pitchFamily="2"/>
              </a:defRPr>
            </a:lvl1pPr>
          </a:lstStyle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7247160"/>
            <a:ext cx="2348280" cy="200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en-GB" sz="1400" kern="1200">
                <a:latin typeface="Tahoma" pitchFamily="34"/>
                <a:ea typeface="Lucida Sans Unicode" pitchFamily="2"/>
                <a:cs typeface="Tahoma" pitchFamily="2"/>
              </a:defRPr>
            </a:lvl1pPr>
          </a:lstStyle>
          <a:p>
            <a:pPr lvl="0"/>
            <a:fld id="{06C1CC40-C5AD-40A4-B952-415ECFA41525}" type="slidenum"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dt="0"/>
  <p:txStyles>
    <p:titleStyle>
      <a:lvl1pPr algn="ctr" rtl="0" hangingPunct="0">
        <a:tabLst/>
        <a:defRPr lang="en-GB" sz="4400" b="0" i="0" u="none" strike="noStrike" kern="1200">
          <a:ln>
            <a:noFill/>
          </a:ln>
          <a:latin typeface="Arial" pitchFamily="18"/>
          <a:ea typeface="MS Gothic" pitchFamily="2"/>
          <a:cs typeface="Tahoma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en-GB" sz="3200" b="0" i="0" u="none" strike="noStrike" kern="1200">
          <a:ln>
            <a:noFill/>
          </a:ln>
          <a:latin typeface="Arial" pitchFamily="18"/>
          <a:ea typeface="MS Gothic" pitchFamily="2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g"/><Relationship Id="rId1" Type="http://schemas.microsoft.com/office/2007/relationships/media" Target="../media/media3.mp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2073600"/>
            <a:ext cx="9071640" cy="268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/>
              <a:t>Fire </a:t>
            </a:r>
            <a:r>
              <a:rPr lang="en-GB" b="1" dirty="0" smtClean="0"/>
              <a:t>and Aerosol Detection</a:t>
            </a:r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/>
            </a:r>
            <a:br>
              <a:rPr lang="en-GB" b="1" dirty="0"/>
            </a:br>
            <a:r>
              <a:rPr lang="en-GB" sz="2800" b="1" dirty="0" err="1"/>
              <a:t>HansPeter</a:t>
            </a:r>
            <a:r>
              <a:rPr lang="en-GB" sz="2800" b="1" dirty="0"/>
              <a:t> </a:t>
            </a:r>
            <a:r>
              <a:rPr lang="en-GB" sz="2800" b="1" dirty="0" err="1" smtClean="0"/>
              <a:t>Roesli</a:t>
            </a:r>
            <a:r>
              <a:rPr lang="en-GB" sz="2800" b="1" dirty="0" smtClean="0"/>
              <a:t/>
            </a:r>
            <a:br>
              <a:rPr lang="en-GB" sz="2800" b="1" dirty="0" smtClean="0"/>
            </a:br>
            <a:r>
              <a:rPr lang="en-GB" sz="2800" b="1" dirty="0" smtClean="0"/>
              <a:t>Satellite meteorology consultant</a:t>
            </a:r>
            <a:r>
              <a:rPr lang="en-GB" sz="2800" b="1" dirty="0"/>
              <a:t/>
            </a:r>
            <a:br>
              <a:rPr lang="en-GB" sz="2800" b="1" dirty="0"/>
            </a:br>
            <a:r>
              <a:rPr lang="en-GB" sz="2800" b="1" dirty="0"/>
              <a:t>EUMETSAT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1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/>
              <a:t>Wildfire near Haifa</a:t>
            </a:r>
            <a:br>
              <a:rPr lang="en-GB" b="1"/>
            </a:br>
            <a:r>
              <a:rPr lang="en-GB" b="1"/>
              <a:t>hot spot and smoke(!)</a:t>
            </a:r>
          </a:p>
        </p:txBody>
      </p:sp>
      <p:pic>
        <p:nvPicPr>
          <p:cNvPr id="6" name="201012020800-041500_m9-HRV&amp;IR39_ForestFireHaifa-IL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3625" y="960437"/>
            <a:ext cx="8001000" cy="60198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10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/>
              <a:t>Veil over Arabian Sea</a:t>
            </a:r>
            <a:br>
              <a:rPr lang="en-GB" b="1"/>
            </a:br>
            <a:r>
              <a:rPr lang="en-GB" b="1"/>
              <a:t>smoke – carbon flakes – dust 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11</a:t>
            </a:fld>
            <a:endParaRPr lang="en-GB"/>
          </a:p>
        </p:txBody>
      </p:sp>
      <p:pic>
        <p:nvPicPr>
          <p:cNvPr id="7" name="201012240230-1245_m9-NCOL_FaintDustOutbreak-ArabianSea-IN-PK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3059" y="2255838"/>
            <a:ext cx="7544853" cy="45726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/>
              <a:t>? smoke – dust – haze ?</a:t>
            </a:r>
            <a:br>
              <a:rPr lang="en-GB" b="1"/>
            </a:br>
            <a:endParaRPr lang="en-GB" b="1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10880" y="1114920"/>
            <a:ext cx="2430000" cy="54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783520" y="1114920"/>
            <a:ext cx="7200000" cy="1803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5920" y="6503399"/>
            <a:ext cx="2586960" cy="353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Haifa wildfire – smoke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66280" y="2903760"/>
            <a:ext cx="3228840" cy="353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veil over Arabian Sea – haze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2800080" y="3246840"/>
            <a:ext cx="7200000" cy="282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12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4040" y="301320"/>
            <a:ext cx="1005732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/>
              <a:t>Veil over Arabian Sea</a:t>
            </a:r>
            <a:br>
              <a:rPr lang="en-GB" b="1"/>
            </a:br>
            <a:r>
              <a:rPr lang="en-GB" b="1"/>
              <a:t>enhanced in forward scatter regime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0000" y="2251800"/>
            <a:ext cx="9720000" cy="38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65275" y="6111360"/>
            <a:ext cx="3008237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Meteosat</a:t>
            </a:r>
            <a:r>
              <a:rPr lang="en-GB" sz="18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@ </a:t>
            </a:r>
            <a:r>
              <a:rPr lang="en-GB" sz="1800" b="0" i="0" u="none" strike="noStrike" kern="1200" dirty="0" smtClean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0deg longitude</a:t>
            </a:r>
            <a:endParaRPr lang="en-GB" sz="1800" b="0" i="0" u="none" strike="noStrike" kern="1200" dirty="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68787" y="6111720"/>
            <a:ext cx="2645253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dirty="0" err="1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Metop</a:t>
            </a:r>
            <a:r>
              <a:rPr lang="en-GB" sz="1800" b="0" i="0" u="none" strike="noStrike" kern="1200" dirty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 flying </a:t>
            </a:r>
            <a:r>
              <a:rPr lang="en-GB" sz="1800" b="0" i="0" u="none" strike="noStrike" kern="1200" dirty="0" smtClean="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overhead  </a:t>
            </a:r>
            <a:endParaRPr lang="en-GB" sz="1800" b="0" i="0" u="none" strike="noStrike" kern="1200" dirty="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8312" y="1856879"/>
            <a:ext cx="1592209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 dirty="0">
                <a:ln>
                  <a:noFill/>
                </a:ln>
                <a:latin typeface="Arial" pitchFamily="34" charset="0"/>
                <a:ea typeface="MS Gothic" pitchFamily="2"/>
                <a:cs typeface="Arial" pitchFamily="34" charset="0"/>
              </a:rPr>
              <a:t>mid-morning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13</a:t>
            </a:fld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830512" y="6675437"/>
            <a:ext cx="441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/>
              <a:t>d</a:t>
            </a:r>
            <a:r>
              <a:rPr lang="en-US" b="1" dirty="0" smtClean="0"/>
              <a:t>ark background enhances contrast</a:t>
            </a:r>
            <a:endParaRPr lang="ar-OM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2073600"/>
            <a:ext cx="9071640" cy="268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 smtClean="0"/>
              <a:t>fire</a:t>
            </a:r>
            <a:endParaRPr lang="en-GB" sz="28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95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9000" y="0"/>
            <a:ext cx="10098000" cy="75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3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0800" y="0"/>
            <a:ext cx="10101600" cy="75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4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9000" y="0"/>
            <a:ext cx="10098000" cy="75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5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9000" y="0"/>
            <a:ext cx="10098000" cy="75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382760" y="1835999"/>
            <a:ext cx="7314840" cy="4876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503999" y="346320"/>
            <a:ext cx="9071640" cy="117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sz="2800" b="1"/>
              <a:t>IR3.9 used in Night Cloud Microphysics RGB</a:t>
            </a:r>
            <a:br>
              <a:rPr lang="en-GB" sz="2800" b="1"/>
            </a:br>
            <a:r>
              <a:rPr lang="en-GB" sz="2800" b="1"/>
              <a:t>gas flares and low cloud</a:t>
            </a:r>
          </a:p>
        </p:txBody>
      </p:sp>
      <p:sp>
        <p:nvSpPr>
          <p:cNvPr id="4" name="Straight Connector 3"/>
          <p:cNvSpPr/>
          <p:nvPr/>
        </p:nvSpPr>
        <p:spPr>
          <a:xfrm flipV="1">
            <a:off x="6918840" y="5482079"/>
            <a:ext cx="397080" cy="56880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80880" y="6117119"/>
            <a:ext cx="662400" cy="353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flare</a:t>
            </a:r>
          </a:p>
        </p:txBody>
      </p:sp>
      <p:sp>
        <p:nvSpPr>
          <p:cNvPr id="6" name="Straight Connector 5"/>
          <p:cNvSpPr/>
          <p:nvPr/>
        </p:nvSpPr>
        <p:spPr>
          <a:xfrm flipV="1">
            <a:off x="5731200" y="4186079"/>
            <a:ext cx="397080" cy="5688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84880" y="4713480"/>
            <a:ext cx="788759" cy="353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>
                <a:ln>
                  <a:noFill/>
                </a:ln>
                <a:latin typeface="Arial" pitchFamily="18"/>
                <a:ea typeface="MS Gothic" pitchFamily="2"/>
                <a:cs typeface="Tahoma" pitchFamily="2"/>
              </a:rPr>
              <a:t>flares</a:t>
            </a:r>
          </a:p>
        </p:txBody>
      </p:sp>
      <p:sp>
        <p:nvSpPr>
          <p:cNvPr id="8" name="Straight Connector 7"/>
          <p:cNvSpPr/>
          <p:nvPr/>
        </p:nvSpPr>
        <p:spPr>
          <a:xfrm flipV="1">
            <a:off x="6115679" y="4493520"/>
            <a:ext cx="330841" cy="2908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9" name="Straight Connector 8"/>
          <p:cNvSpPr/>
          <p:nvPr/>
        </p:nvSpPr>
        <p:spPr>
          <a:xfrm>
            <a:off x="7223040" y="4762440"/>
            <a:ext cx="79559" cy="555480"/>
          </a:xfrm>
          <a:prstGeom prst="line">
            <a:avLst/>
          </a:prstGeom>
          <a:noFill/>
          <a:ln w="0">
            <a:solidFill>
              <a:srgbClr val="4C19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87360" y="4485960"/>
            <a:ext cx="1244520" cy="353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>
                <a:ln>
                  <a:noFill/>
                </a:ln>
                <a:solidFill>
                  <a:srgbClr val="4C1900"/>
                </a:solidFill>
                <a:latin typeface="Arial" pitchFamily="18"/>
                <a:ea typeface="MS Gothic" pitchFamily="2"/>
                <a:cs typeface="Tahoma" pitchFamily="2"/>
              </a:rPr>
              <a:t>low cloud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7</a:t>
            </a:fld>
            <a:endParaRPr lang="en-GB"/>
          </a:p>
        </p:txBody>
      </p:sp>
      <p:pic>
        <p:nvPicPr>
          <p:cNvPr id="14" name="200602271900-280515_m8-NMCP_Fire&amp;Fog-ArabGulf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82713" y="1798637"/>
            <a:ext cx="7315200" cy="487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 vol="80000" showWhenStopped="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20520" y="346680"/>
            <a:ext cx="10063440" cy="117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sz="2800" b="1"/>
              <a:t>Night-day transition</a:t>
            </a:r>
            <a:br>
              <a:rPr lang="en-GB" sz="2800" b="1"/>
            </a:br>
            <a:r>
              <a:rPr lang="en-GB" sz="2800" b="1"/>
              <a:t>fire information is weak/lost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41759" y="2172600"/>
            <a:ext cx="3600000" cy="36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572080" y="2172600"/>
            <a:ext cx="3600000" cy="36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traight Connector 4"/>
          <p:cNvSpPr/>
          <p:nvPr/>
        </p:nvSpPr>
        <p:spPr>
          <a:xfrm flipV="1">
            <a:off x="1521360" y="3677759"/>
            <a:ext cx="926280" cy="2908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6" name="Straight Connector 5"/>
          <p:cNvSpPr/>
          <p:nvPr/>
        </p:nvSpPr>
        <p:spPr>
          <a:xfrm>
            <a:off x="1521360" y="4101120"/>
            <a:ext cx="939240" cy="1054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7" name="Straight Connector 6"/>
          <p:cNvSpPr/>
          <p:nvPr/>
        </p:nvSpPr>
        <p:spPr>
          <a:xfrm flipV="1">
            <a:off x="6093720" y="3678119"/>
            <a:ext cx="926280" cy="29088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8" name="Straight Connector 7"/>
          <p:cNvSpPr/>
          <p:nvPr/>
        </p:nvSpPr>
        <p:spPr>
          <a:xfrm>
            <a:off x="6093720" y="4101480"/>
            <a:ext cx="939240" cy="1054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>
              <a:ln>
                <a:noFill/>
              </a:ln>
              <a:latin typeface="Arial" pitchFamily="18"/>
              <a:ea typeface="MS Gothic" pitchFamily="2"/>
              <a:cs typeface="Tahoma" pitchFamily="2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8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en-GB" smtClean="0"/>
              <a:t>ESAC-ME-VIII  Feb 2012</a:t>
            </a:r>
            <a:endParaRPr lang="en-GB"/>
          </a:p>
        </p:txBody>
      </p:sp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2073600"/>
            <a:ext cx="9071640" cy="26859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/>
              <a:t>a</a:t>
            </a:r>
            <a:r>
              <a:rPr lang="en-GB" b="1" dirty="0" smtClean="0"/>
              <a:t>erosol</a:t>
            </a:r>
            <a:br>
              <a:rPr lang="en-GB" b="1" dirty="0" smtClean="0"/>
            </a:br>
            <a:r>
              <a:rPr lang="en-GB" b="1" dirty="0" smtClean="0"/>
              <a:t>dust smoke haze …</a:t>
            </a:r>
            <a:endParaRPr lang="en-GB" sz="28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917519-539F-4F06-9CCA-FBE2033929F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02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111</Words>
  <Application>Microsoft Office PowerPoint</Application>
  <PresentationFormat>Custom</PresentationFormat>
  <Paragraphs>44</Paragraphs>
  <Slides>13</Slides>
  <Notes>13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</vt:lpstr>
      <vt:lpstr>Fire and Aerosol Detection  HansPeter Roesli Satellite meteorology consultant EUMETSAT</vt:lpstr>
      <vt:lpstr>fire</vt:lpstr>
      <vt:lpstr>PowerPoint Presentation</vt:lpstr>
      <vt:lpstr>PowerPoint Presentation</vt:lpstr>
      <vt:lpstr>PowerPoint Presentation</vt:lpstr>
      <vt:lpstr>PowerPoint Presentation</vt:lpstr>
      <vt:lpstr>IR3.9 used in Night Cloud Microphysics RGB gas flares and low cloud</vt:lpstr>
      <vt:lpstr>Night-day transition fire information is weak/lost</vt:lpstr>
      <vt:lpstr>aerosol dust smoke haze …</vt:lpstr>
      <vt:lpstr>Wildfire near Haifa hot spot and smoke(!)</vt:lpstr>
      <vt:lpstr>Veil over Arabian Sea smoke – carbon flakes – dust ?</vt:lpstr>
      <vt:lpstr>? smoke – dust – haze ? </vt:lpstr>
      <vt:lpstr>Veil over Arabian Sea enhanced in forward scatter regime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Fire and Aerosol Detection  HansPeter Roesli Satellite meteorology consultant EUMETSAT</dc:title>
  <dc:creator>HansPeter Roesli</dc:creator>
  <cp:lastModifiedBy>admin</cp:lastModifiedBy>
  <cp:revision>23</cp:revision>
  <dcterms:created xsi:type="dcterms:W3CDTF">2010-02-14T18:34:20Z</dcterms:created>
  <dcterms:modified xsi:type="dcterms:W3CDTF">2012-02-19T06:27:51Z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