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7" r:id="rId2"/>
    <p:sldId id="456" r:id="rId3"/>
    <p:sldId id="459" r:id="rId4"/>
    <p:sldId id="464" r:id="rId5"/>
    <p:sldId id="465" r:id="rId6"/>
    <p:sldId id="477" r:id="rId7"/>
    <p:sldId id="339" r:id="rId8"/>
    <p:sldId id="473" r:id="rId9"/>
    <p:sldId id="341" r:id="rId10"/>
    <p:sldId id="463" r:id="rId11"/>
    <p:sldId id="468" r:id="rId12"/>
    <p:sldId id="478" r:id="rId13"/>
    <p:sldId id="342" r:id="rId14"/>
    <p:sldId id="343" r:id="rId15"/>
    <p:sldId id="344" r:id="rId16"/>
    <p:sldId id="345" r:id="rId17"/>
    <p:sldId id="471" r:id="rId18"/>
    <p:sldId id="472" r:id="rId19"/>
    <p:sldId id="449" r:id="rId20"/>
    <p:sldId id="450" r:id="rId21"/>
    <p:sldId id="452" r:id="rId22"/>
    <p:sldId id="454" r:id="rId23"/>
    <p:sldId id="346" r:id="rId24"/>
    <p:sldId id="445" r:id="rId25"/>
    <p:sldId id="446" r:id="rId26"/>
    <p:sldId id="395" r:id="rId27"/>
    <p:sldId id="396" r:id="rId28"/>
    <p:sldId id="349" r:id="rId29"/>
    <p:sldId id="350" r:id="rId30"/>
    <p:sldId id="351" r:id="rId31"/>
    <p:sldId id="353" r:id="rId32"/>
    <p:sldId id="397" r:id="rId33"/>
    <p:sldId id="398" r:id="rId34"/>
    <p:sldId id="399" r:id="rId35"/>
    <p:sldId id="380" r:id="rId36"/>
    <p:sldId id="412" r:id="rId37"/>
    <p:sldId id="356" r:id="rId38"/>
    <p:sldId id="357" r:id="rId39"/>
    <p:sldId id="400" r:id="rId40"/>
    <p:sldId id="372" r:id="rId41"/>
    <p:sldId id="374" r:id="rId42"/>
    <p:sldId id="359" r:id="rId43"/>
    <p:sldId id="444" r:id="rId44"/>
    <p:sldId id="402" r:id="rId45"/>
    <p:sldId id="403" r:id="rId46"/>
    <p:sldId id="376" r:id="rId47"/>
    <p:sldId id="377" r:id="rId48"/>
    <p:sldId id="373" r:id="rId49"/>
    <p:sldId id="381" r:id="rId50"/>
    <p:sldId id="382" r:id="rId51"/>
    <p:sldId id="431" r:id="rId52"/>
    <p:sldId id="432" r:id="rId53"/>
    <p:sldId id="433" r:id="rId54"/>
    <p:sldId id="434" r:id="rId55"/>
    <p:sldId id="383" r:id="rId56"/>
    <p:sldId id="476" r:id="rId57"/>
    <p:sldId id="384" r:id="rId58"/>
    <p:sldId id="387" r:id="rId59"/>
    <p:sldId id="388" r:id="rId60"/>
    <p:sldId id="389" r:id="rId61"/>
    <p:sldId id="479" r:id="rId62"/>
    <p:sldId id="413" r:id="rId63"/>
    <p:sldId id="475" r:id="rId64"/>
    <p:sldId id="437" r:id="rId65"/>
    <p:sldId id="438" r:id="rId66"/>
    <p:sldId id="435" r:id="rId67"/>
    <p:sldId id="439" r:id="rId68"/>
    <p:sldId id="461" r:id="rId69"/>
    <p:sldId id="462" r:id="rId70"/>
    <p:sldId id="443" r:id="rId71"/>
    <p:sldId id="441" r:id="rId72"/>
    <p:sldId id="414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876" autoAdjust="0"/>
    <p:restoredTop sz="33935" autoAdjust="0"/>
  </p:normalViewPr>
  <p:slideViewPr>
    <p:cSldViewPr>
      <p:cViewPr>
        <p:scale>
          <a:sx n="100" d="100"/>
          <a:sy n="100" d="100"/>
        </p:scale>
        <p:origin x="1842" y="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68.wmf"/><Relationship Id="rId1" Type="http://schemas.openxmlformats.org/officeDocument/2006/relationships/image" Target="../media/image6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image" Target="../media/image75.wmf"/><Relationship Id="rId7" Type="http://schemas.openxmlformats.org/officeDocument/2006/relationships/image" Target="../media/image79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6" Type="http://schemas.openxmlformats.org/officeDocument/2006/relationships/image" Target="../media/image78.wmf"/><Relationship Id="rId5" Type="http://schemas.openxmlformats.org/officeDocument/2006/relationships/image" Target="../media/image77.wmf"/><Relationship Id="rId10" Type="http://schemas.openxmlformats.org/officeDocument/2006/relationships/image" Target="../media/image82.wmf"/><Relationship Id="rId4" Type="http://schemas.openxmlformats.org/officeDocument/2006/relationships/image" Target="../media/image76.wmf"/><Relationship Id="rId9" Type="http://schemas.openxmlformats.org/officeDocument/2006/relationships/image" Target="../media/image81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image" Target="../media/image76.wmf"/><Relationship Id="rId7" Type="http://schemas.openxmlformats.org/officeDocument/2006/relationships/image" Target="../media/image80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5B0E4-FAD1-4146-8A0A-DB1184A4C457}" type="datetimeFigureOut">
              <a:rPr lang="de-DE" smtClean="0"/>
              <a:t>07.03.2023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73B06-159A-4968-90B5-C761D79EFD9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92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Other ocean measurements </a:t>
            </a:r>
            <a:r>
              <a:rPr lang="de-DE" b="1" dirty="0" smtClean="0"/>
              <a:t>Q</a:t>
            </a:r>
            <a:r>
              <a:rPr lang="de-DE" dirty="0" smtClean="0"/>
              <a:t> </a:t>
            </a:r>
          </a:p>
          <a:p>
            <a:endParaRPr lang="de-DE" dirty="0" smtClean="0"/>
          </a:p>
          <a:p>
            <a:r>
              <a:rPr lang="de-DE" dirty="0" smtClean="0"/>
              <a:t>Buoys – floats - gliders : sampling resolution – lower than ships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73B06-159A-4968-90B5-C761D79EFD9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07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Pycnocline</a:t>
            </a:r>
            <a:r>
              <a:rPr lang="en-GB" dirty="0" smtClean="0"/>
              <a:t> pressure </a:t>
            </a:r>
          </a:p>
          <a:p>
            <a:r>
              <a:rPr lang="en-GB" dirty="0" smtClean="0"/>
              <a:t>Composed</a:t>
            </a:r>
            <a:r>
              <a:rPr lang="en-GB" baseline="0" dirty="0" smtClean="0"/>
              <a:t> of? Temp + </a:t>
            </a:r>
            <a:r>
              <a:rPr lang="en-GB" baseline="0" dirty="0" err="1" smtClean="0"/>
              <a:t>sal</a:t>
            </a:r>
            <a:r>
              <a:rPr lang="en-GB" baseline="0" dirty="0" smtClean="0"/>
              <a:t>, thermocline halocline, thermohaline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FC08-86E1-4992-89C3-D306C6FE1B19}" type="slidenum">
              <a:rPr lang="de-DE" smtClean="0"/>
              <a:pPr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941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f = 2 Ω sin φ is the Coriolis frequency, where Ω is the angular frequency of planetary rotation and φ the latitude.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f proportional to sin of lat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eine Umdrehung in 23 Stunden 56 Minuten 4,09 Sekunden (1 stellar day)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15° from Kiel (same lat) – Isle of Man ~1000km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?15° at Equator? - 15*60nm = 900nm*1.852km = 1670km/h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?cylinder?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FC08-86E1-4992-89C3-D306C6FE1B19}" type="slidenum">
              <a:rPr lang="de-DE" smtClean="0"/>
              <a:pPr/>
              <a:t>42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Hor</a:t>
            </a:r>
            <a:r>
              <a:rPr lang="en-GB" dirty="0" smtClean="0"/>
              <a:t> pressure gradient reduced with depth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CFC08-86E1-4992-89C3-D306C6FE1B19}" type="slidenum">
              <a:rPr lang="de-DE" smtClean="0"/>
              <a:pPr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556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4D8CB-394E-4F5D-B263-E3EA2DD87D4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72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4D8CB-394E-4F5D-B263-E3EA2DD87D46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34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Conn matrix</a:t>
            </a:r>
          </a:p>
          <a:p>
            <a:endParaRPr lang="en-US" dirty="0" smtClean="0"/>
          </a:p>
          <a:p>
            <a:r>
              <a:rPr lang="en-US" dirty="0" smtClean="0"/>
              <a:t>Prob. Results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4D8CB-394E-4F5D-B263-E3EA2DD87D46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845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4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2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43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777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401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152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511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200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243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107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12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744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5474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881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9282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9101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7971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059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25733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6060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4039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46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653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688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6523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8954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800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21827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5358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8715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624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94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13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417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97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67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7923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06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6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1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3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E7FDA-CF98-4863-B338-0D1C9ACFF086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8B5C7-AFC2-45B7-AC48-53146830E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0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719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9" r:id="rId20"/>
    <p:sldLayoutId id="2147483730" r:id="rId21"/>
    <p:sldLayoutId id="2147483731" r:id="rId22"/>
    <p:sldLayoutId id="2147483733" r:id="rId23"/>
    <p:sldLayoutId id="2147483735" r:id="rId24"/>
    <p:sldLayoutId id="2147483736" r:id="rId25"/>
    <p:sldLayoutId id="2147483747" r:id="rId26"/>
    <p:sldLayoutId id="2147483748" r:id="rId27"/>
    <p:sldLayoutId id="2147483749" r:id="rId28"/>
    <p:sldLayoutId id="2147483751" r:id="rId29"/>
    <p:sldLayoutId id="2147483752" r:id="rId30"/>
    <p:sldLayoutId id="2147483755" r:id="rId31"/>
    <p:sldLayoutId id="2147483756" r:id="rId32"/>
    <p:sldLayoutId id="2147483757" r:id="rId33"/>
    <p:sldLayoutId id="2147483758" r:id="rId34"/>
    <p:sldLayoutId id="2147483759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4" Type="http://schemas.openxmlformats.org/officeDocument/2006/relationships/image" Target="NUL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7/9781009157896.011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ltimeter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6.png"/><Relationship Id="rId4" Type="http://schemas.openxmlformats.org/officeDocument/2006/relationships/hyperlink" Target="https://en.wikipedia.org/wiki/General_Bathymetric_Chart_of_the_Oceans#cite_note-bbcseabed-5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4" Type="http://schemas.openxmlformats.org/officeDocument/2006/relationships/image" Target="NUL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4" Type="http://schemas.openxmlformats.org/officeDocument/2006/relationships/image" Target="NUL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3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8.wmf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67.gif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4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6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0.gif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71.png"/><Relationship Id="rId4" Type="http://schemas.openxmlformats.org/officeDocument/2006/relationships/image" Target="../media/image69.gif"/><Relationship Id="rId9" Type="http://schemas.openxmlformats.org/officeDocument/2006/relationships/image" Target="../media/image68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80.wmf"/><Relationship Id="rId3" Type="http://schemas.openxmlformats.org/officeDocument/2006/relationships/oleObject" Target="../embeddings/oleObject8.bin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77.w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79.wmf"/><Relationship Id="rId20" Type="http://schemas.openxmlformats.org/officeDocument/2006/relationships/image" Target="../media/image81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74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76.wmf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73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78.wmf"/><Relationship Id="rId22" Type="http://schemas.openxmlformats.org/officeDocument/2006/relationships/image" Target="../media/image82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oleObject" Target="../embeddings/oleObject23.bin"/><Relationship Id="rId18" Type="http://schemas.openxmlformats.org/officeDocument/2006/relationships/image" Target="NULL"/><Relationship Id="rId3" Type="http://schemas.openxmlformats.org/officeDocument/2006/relationships/oleObject" Target="../embeddings/oleObject18.bin"/><Relationship Id="rId21" Type="http://schemas.openxmlformats.org/officeDocument/2006/relationships/image" Target="../media/image82.wmf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78.wmf"/><Relationship Id="rId2" Type="http://schemas.openxmlformats.org/officeDocument/2006/relationships/slideLayout" Target="../slideLayouts/slideLayout42.xml"/><Relationship Id="rId16" Type="http://schemas.openxmlformats.org/officeDocument/2006/relationships/image" Target="../media/image80.wmf"/><Relationship Id="rId20" Type="http://schemas.openxmlformats.org/officeDocument/2006/relationships/oleObject" Target="../embeddings/oleObject17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74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77.wmf"/><Relationship Id="rId19" Type="http://schemas.openxmlformats.org/officeDocument/2006/relationships/image" Target="NULL"/><Relationship Id="rId4" Type="http://schemas.openxmlformats.org/officeDocument/2006/relationships/image" Target="../media/image73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79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9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9.png"/><Relationship Id="rId7" Type="http://schemas.openxmlformats.org/officeDocument/2006/relationships/image" Target="../media/image88.wmf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87.wmf"/><Relationship Id="rId4" Type="http://schemas.openxmlformats.org/officeDocument/2006/relationships/oleObject" Target="../embeddings/oleObject25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92.png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emf"/><Relationship Id="rId5" Type="http://schemas.openxmlformats.org/officeDocument/2006/relationships/image" Target="../media/image94.jpeg"/><Relationship Id="rId4" Type="http://schemas.openxmlformats.org/officeDocument/2006/relationships/image" Target="../media/image93.gi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0.png"/><Relationship Id="rId13" Type="http://schemas.openxmlformats.org/officeDocument/2006/relationships/image" Target="../media/image94.jpeg"/><Relationship Id="rId3" Type="http://schemas.microsoft.com/office/2007/relationships/media" Target="../media/media2.mp4"/><Relationship Id="rId7" Type="http://schemas.openxmlformats.org/officeDocument/2006/relationships/image" Target="../media/image96.png"/><Relationship Id="rId12" Type="http://schemas.openxmlformats.org/officeDocument/2006/relationships/image" Target="../media/image93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80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790.png"/><Relationship Id="rId4" Type="http://schemas.openxmlformats.org/officeDocument/2006/relationships/video" Target="../media/media2.mp4"/><Relationship Id="rId9" Type="http://schemas.openxmlformats.org/officeDocument/2006/relationships/image" Target="../media/image9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gif"/><Relationship Id="rId4" Type="http://schemas.openxmlformats.org/officeDocument/2006/relationships/image" Target="../media/image99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gi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3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1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18.emf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120.png"/><Relationship Id="rId7" Type="http://schemas.openxmlformats.org/officeDocument/2006/relationships/image" Target="../media/image122.gif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7.vml"/><Relationship Id="rId6" Type="http://schemas.openxmlformats.org/officeDocument/2006/relationships/hyperlink" Target="https://www.google.com/url?sa=i&amp;rct=j&amp;q=&amp;esrc=s&amp;source=images&amp;cd=&amp;cad=rja&amp;uact=8&amp;ved=0ahUKEwjW1Zfpg7HKAhXJiRoKHf3PCQYQjRwIBw&amp;url=https://en.wikipedia.org/wiki/Wave_shoaling&amp;bvm=bv.112064104,d.ZWU&amp;psig=AFQjCNF4CCHpCuQEDCZmT-0x-cnVZtHK-Q&amp;ust=1453126393991057" TargetMode="External"/><Relationship Id="rId5" Type="http://schemas.openxmlformats.org/officeDocument/2006/relationships/image" Target="../media/image121.jpeg"/><Relationship Id="rId4" Type="http://schemas.openxmlformats.org/officeDocument/2006/relationships/hyperlink" Target="http://www.google.com/url?sa=i&amp;rct=j&amp;q=&amp;esrc=s&amp;source=images&amp;cd=&amp;cad=rja&amp;uact=8&amp;ved=0ahUKEwjP6trFg7HKAhXKDxoKHWvZCD4QjRwIBw&amp;url=http://www.intechopen.com/books/advanced-geoscience-remote-sensing/simulation-of-tsunami-impact-on-sea-surface-salinity-along-banda-aceh-coastal-waters-indonesia&amp;psig=AFQjCNGXMpNJUrqNzlYbk8AHj19Fr_ddLA&amp;ust=1453126323545169" TargetMode="External"/><Relationship Id="rId9" Type="http://schemas.openxmlformats.org/officeDocument/2006/relationships/image" Target="../media/image119.w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gif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40.xml"/><Relationship Id="rId4" Type="http://schemas.openxmlformats.org/officeDocument/2006/relationships/image" Target="NUL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3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erd\Desktop\noctiluca-ocm-feb-2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0" y="5410200"/>
            <a:ext cx="350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kumimoji="0" lang="en-GB" sz="2400" b="1" i="0" u="none" strike="noStrike" cap="small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Satellite Oceanography</a:t>
            </a:r>
          </a:p>
        </p:txBody>
      </p:sp>
      <p:sp>
        <p:nvSpPr>
          <p:cNvPr id="3" name="Rectangle 2"/>
          <p:cNvSpPr/>
          <p:nvPr/>
        </p:nvSpPr>
        <p:spPr>
          <a:xfrm>
            <a:off x="4412577" y="1362670"/>
            <a:ext cx="4572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image was captured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ISRO’s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OCM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sensor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board the OCEANSAT-2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satellite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February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</a:p>
          <a:p>
            <a:pPr algn="r"/>
            <a:r>
              <a:rPr lang="en-US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Indian Space Research </a:t>
            </a:r>
            <a:r>
              <a:rPr lang="en-US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</a:t>
            </a:r>
            <a:r>
              <a:rPr lang="en-US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(ISRO).</a:t>
            </a:r>
          </a:p>
        </p:txBody>
      </p:sp>
    </p:spTree>
    <p:extLst>
      <p:ext uri="{BB962C8B-B14F-4D97-AF65-F5344CB8AC3E}">
        <p14:creationId xmlns:p14="http://schemas.microsoft.com/office/powerpoint/2010/main" val="20048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12" y="1143000"/>
            <a:ext cx="3657600" cy="2743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351718"/>
            <a:ext cx="27084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US" sz="2400" b="1" dirty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Wind over the sea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893403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dvTimes-b"/>
              </a:rPr>
              <a:t>Scatterometry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715038" y="4072267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dvTimes-b"/>
              </a:rPr>
              <a:t>SAR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424" y="1094495"/>
            <a:ext cx="3502165" cy="29777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665" y="4072267"/>
            <a:ext cx="2846671" cy="266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1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52399" y="1270337"/>
            <a:ext cx="236220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000" b="1" dirty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Global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0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Wind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0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Power Density</a:t>
            </a:r>
            <a:endParaRPr lang="en-GB" sz="2000" b="1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037" y="78380"/>
            <a:ext cx="7045963" cy="57128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38400" y="5791200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dvTimes"/>
              </a:rPr>
              <a:t>Distributions of wind power density derived from </a:t>
            </a:r>
            <a:r>
              <a:rPr lang="en-US" sz="1400" dirty="0" err="1">
                <a:latin typeface="AdvTimes"/>
              </a:rPr>
              <a:t>QuikSCAT</a:t>
            </a:r>
            <a:r>
              <a:rPr lang="en-US" sz="1400" dirty="0">
                <a:latin typeface="AdvTimes"/>
              </a:rPr>
              <a:t> for (a) boreal </a:t>
            </a:r>
            <a:r>
              <a:rPr lang="en-US" sz="1400" dirty="0" smtClean="0">
                <a:latin typeface="AdvTimes"/>
              </a:rPr>
              <a:t>winter (December</a:t>
            </a:r>
            <a:r>
              <a:rPr lang="en-US" sz="1400" dirty="0">
                <a:latin typeface="AdvTimes"/>
              </a:rPr>
              <a:t>, January, and February) and (b) boreal summer (June, July, and August), for an </a:t>
            </a:r>
            <a:r>
              <a:rPr lang="en-US" sz="1400" dirty="0" smtClean="0">
                <a:latin typeface="AdvTimes"/>
              </a:rPr>
              <a:t>8-year </a:t>
            </a:r>
            <a:r>
              <a:rPr lang="en-US" sz="1400" dirty="0">
                <a:latin typeface="AdvTimes"/>
              </a:rPr>
              <a:t>period between 2000 and 2007. The gray scale is used to show land topography (figure </a:t>
            </a:r>
            <a:r>
              <a:rPr lang="en-US" sz="1400" dirty="0" smtClean="0">
                <a:latin typeface="AdvTimes"/>
              </a:rPr>
              <a:t>from Liu </a:t>
            </a:r>
            <a:r>
              <a:rPr lang="en-US" sz="1400" dirty="0">
                <a:latin typeface="AdvTimes-i"/>
              </a:rPr>
              <a:t>et al.</a:t>
            </a:r>
            <a:r>
              <a:rPr lang="en-US" sz="1400" dirty="0">
                <a:latin typeface="AdvTimes"/>
              </a:rPr>
              <a:t>, 2008).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14800"/>
            <a:ext cx="20574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2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SQU\MSF\MASF4200\15FL\pic\Sat_O\2_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87909"/>
            <a:ext cx="8229600" cy="544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213955"/>
            <a:ext cx="4441472" cy="461665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r>
              <a:rPr lang="en-GB" sz="2400" b="1" dirty="0">
                <a:latin typeface="Cambria" pitchFamily="18" charset="0"/>
              </a:rPr>
              <a:t>E.M. Spectrum and RS-Sensors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9144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5505449" y="1266825"/>
            <a:ext cx="2867025" cy="4703445"/>
          </a:xfrm>
          <a:custGeom>
            <a:avLst/>
            <a:gdLst>
              <a:gd name="connsiteX0" fmla="*/ 1352550 w 2876550"/>
              <a:gd name="connsiteY0" fmla="*/ 0 h 4657725"/>
              <a:gd name="connsiteX1" fmla="*/ 1343025 w 2876550"/>
              <a:gd name="connsiteY1" fmla="*/ 2352675 h 4657725"/>
              <a:gd name="connsiteX2" fmla="*/ 209550 w 2876550"/>
              <a:gd name="connsiteY2" fmla="*/ 2609850 h 4657725"/>
              <a:gd name="connsiteX3" fmla="*/ 0 w 2876550"/>
              <a:gd name="connsiteY3" fmla="*/ 4657725 h 4657725"/>
              <a:gd name="connsiteX4" fmla="*/ 1466850 w 2876550"/>
              <a:gd name="connsiteY4" fmla="*/ 4648200 h 4657725"/>
              <a:gd name="connsiteX5" fmla="*/ 1476375 w 2876550"/>
              <a:gd name="connsiteY5" fmla="*/ 2562225 h 4657725"/>
              <a:gd name="connsiteX6" fmla="*/ 2876550 w 2876550"/>
              <a:gd name="connsiteY6" fmla="*/ 2343150 h 4657725"/>
              <a:gd name="connsiteX7" fmla="*/ 2867025 w 2876550"/>
              <a:gd name="connsiteY7" fmla="*/ 0 h 4657725"/>
              <a:gd name="connsiteX8" fmla="*/ 1352550 w 2876550"/>
              <a:gd name="connsiteY8" fmla="*/ 0 h 4657725"/>
              <a:gd name="connsiteX0" fmla="*/ 1352550 w 2876550"/>
              <a:gd name="connsiteY0" fmla="*/ 0 h 4657725"/>
              <a:gd name="connsiteX1" fmla="*/ 1343025 w 2876550"/>
              <a:gd name="connsiteY1" fmla="*/ 2352675 h 4657725"/>
              <a:gd name="connsiteX2" fmla="*/ 140970 w 2876550"/>
              <a:gd name="connsiteY2" fmla="*/ 2640330 h 4657725"/>
              <a:gd name="connsiteX3" fmla="*/ 0 w 2876550"/>
              <a:gd name="connsiteY3" fmla="*/ 4657725 h 4657725"/>
              <a:gd name="connsiteX4" fmla="*/ 1466850 w 2876550"/>
              <a:gd name="connsiteY4" fmla="*/ 4648200 h 4657725"/>
              <a:gd name="connsiteX5" fmla="*/ 1476375 w 2876550"/>
              <a:gd name="connsiteY5" fmla="*/ 2562225 h 4657725"/>
              <a:gd name="connsiteX6" fmla="*/ 2876550 w 2876550"/>
              <a:gd name="connsiteY6" fmla="*/ 2343150 h 4657725"/>
              <a:gd name="connsiteX7" fmla="*/ 2867025 w 2876550"/>
              <a:gd name="connsiteY7" fmla="*/ 0 h 4657725"/>
              <a:gd name="connsiteX8" fmla="*/ 1352550 w 2876550"/>
              <a:gd name="connsiteY8" fmla="*/ 0 h 4657725"/>
              <a:gd name="connsiteX0" fmla="*/ 1375410 w 2899410"/>
              <a:gd name="connsiteY0" fmla="*/ 0 h 4703445"/>
              <a:gd name="connsiteX1" fmla="*/ 1365885 w 2899410"/>
              <a:gd name="connsiteY1" fmla="*/ 2352675 h 4703445"/>
              <a:gd name="connsiteX2" fmla="*/ 163830 w 2899410"/>
              <a:gd name="connsiteY2" fmla="*/ 2640330 h 4703445"/>
              <a:gd name="connsiteX3" fmla="*/ 0 w 2899410"/>
              <a:gd name="connsiteY3" fmla="*/ 4703445 h 4703445"/>
              <a:gd name="connsiteX4" fmla="*/ 1489710 w 2899410"/>
              <a:gd name="connsiteY4" fmla="*/ 4648200 h 4703445"/>
              <a:gd name="connsiteX5" fmla="*/ 1499235 w 2899410"/>
              <a:gd name="connsiteY5" fmla="*/ 2562225 h 4703445"/>
              <a:gd name="connsiteX6" fmla="*/ 2899410 w 2899410"/>
              <a:gd name="connsiteY6" fmla="*/ 2343150 h 4703445"/>
              <a:gd name="connsiteX7" fmla="*/ 2889885 w 2899410"/>
              <a:gd name="connsiteY7" fmla="*/ 0 h 4703445"/>
              <a:gd name="connsiteX8" fmla="*/ 1375410 w 2899410"/>
              <a:gd name="connsiteY8" fmla="*/ 0 h 4703445"/>
              <a:gd name="connsiteX0" fmla="*/ 1314450 w 2838450"/>
              <a:gd name="connsiteY0" fmla="*/ 0 h 4703445"/>
              <a:gd name="connsiteX1" fmla="*/ 1304925 w 2838450"/>
              <a:gd name="connsiteY1" fmla="*/ 2352675 h 4703445"/>
              <a:gd name="connsiteX2" fmla="*/ 102870 w 2838450"/>
              <a:gd name="connsiteY2" fmla="*/ 2640330 h 4703445"/>
              <a:gd name="connsiteX3" fmla="*/ 0 w 2838450"/>
              <a:gd name="connsiteY3" fmla="*/ 4703445 h 4703445"/>
              <a:gd name="connsiteX4" fmla="*/ 1428750 w 2838450"/>
              <a:gd name="connsiteY4" fmla="*/ 4648200 h 4703445"/>
              <a:gd name="connsiteX5" fmla="*/ 1438275 w 2838450"/>
              <a:gd name="connsiteY5" fmla="*/ 2562225 h 4703445"/>
              <a:gd name="connsiteX6" fmla="*/ 2838450 w 2838450"/>
              <a:gd name="connsiteY6" fmla="*/ 2343150 h 4703445"/>
              <a:gd name="connsiteX7" fmla="*/ 2828925 w 2838450"/>
              <a:gd name="connsiteY7" fmla="*/ 0 h 4703445"/>
              <a:gd name="connsiteX8" fmla="*/ 1314450 w 28384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66850 w 2876550"/>
              <a:gd name="connsiteY4" fmla="*/ 4648200 h 4703445"/>
              <a:gd name="connsiteX5" fmla="*/ 147637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147637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143065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3345719"/>
              <a:gd name="connsiteY0" fmla="*/ 0 h 4703445"/>
              <a:gd name="connsiteX1" fmla="*/ 1343025 w 3345719"/>
              <a:gd name="connsiteY1" fmla="*/ 2352675 h 4703445"/>
              <a:gd name="connsiteX2" fmla="*/ 140970 w 3345719"/>
              <a:gd name="connsiteY2" fmla="*/ 2640330 h 4703445"/>
              <a:gd name="connsiteX3" fmla="*/ 0 w 3345719"/>
              <a:gd name="connsiteY3" fmla="*/ 4703445 h 4703445"/>
              <a:gd name="connsiteX4" fmla="*/ 1436370 w 3345719"/>
              <a:gd name="connsiteY4" fmla="*/ 4678680 h 4703445"/>
              <a:gd name="connsiteX5" fmla="*/ 3345719 w 3345719"/>
              <a:gd name="connsiteY5" fmla="*/ 2855523 h 4703445"/>
              <a:gd name="connsiteX6" fmla="*/ 2876550 w 3345719"/>
              <a:gd name="connsiteY6" fmla="*/ 2343150 h 4703445"/>
              <a:gd name="connsiteX7" fmla="*/ 2867025 w 3345719"/>
              <a:gd name="connsiteY7" fmla="*/ 0 h 4703445"/>
              <a:gd name="connsiteX8" fmla="*/ 1352550 w 3345719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2876550 w 2876550"/>
              <a:gd name="connsiteY5" fmla="*/ 2343150 h 4703445"/>
              <a:gd name="connsiteX6" fmla="*/ 2867025 w 2876550"/>
              <a:gd name="connsiteY6" fmla="*/ 0 h 4703445"/>
              <a:gd name="connsiteX7" fmla="*/ 1352550 w 2876550"/>
              <a:gd name="connsiteY7" fmla="*/ 0 h 4703445"/>
              <a:gd name="connsiteX0" fmla="*/ 1352550 w 2876550"/>
              <a:gd name="connsiteY0" fmla="*/ 0 h 4747691"/>
              <a:gd name="connsiteX1" fmla="*/ 1343025 w 2876550"/>
              <a:gd name="connsiteY1" fmla="*/ 2352675 h 4747691"/>
              <a:gd name="connsiteX2" fmla="*/ 140970 w 2876550"/>
              <a:gd name="connsiteY2" fmla="*/ 2640330 h 4747691"/>
              <a:gd name="connsiteX3" fmla="*/ 0 w 2876550"/>
              <a:gd name="connsiteY3" fmla="*/ 4703445 h 4747691"/>
              <a:gd name="connsiteX4" fmla="*/ 2618189 w 2876550"/>
              <a:gd name="connsiteY4" fmla="*/ 4747691 h 4747691"/>
              <a:gd name="connsiteX5" fmla="*/ 2876550 w 2876550"/>
              <a:gd name="connsiteY5" fmla="*/ 2343150 h 4747691"/>
              <a:gd name="connsiteX6" fmla="*/ 2867025 w 2876550"/>
              <a:gd name="connsiteY6" fmla="*/ 0 h 4747691"/>
              <a:gd name="connsiteX7" fmla="*/ 1352550 w 2876550"/>
              <a:gd name="connsiteY7" fmla="*/ 0 h 4747691"/>
              <a:gd name="connsiteX0" fmla="*/ 1352550 w 2867025"/>
              <a:gd name="connsiteY0" fmla="*/ 0 h 4747691"/>
              <a:gd name="connsiteX1" fmla="*/ 1343025 w 2867025"/>
              <a:gd name="connsiteY1" fmla="*/ 2352675 h 4747691"/>
              <a:gd name="connsiteX2" fmla="*/ 140970 w 2867025"/>
              <a:gd name="connsiteY2" fmla="*/ 2640330 h 4747691"/>
              <a:gd name="connsiteX3" fmla="*/ 0 w 2867025"/>
              <a:gd name="connsiteY3" fmla="*/ 4703445 h 4747691"/>
              <a:gd name="connsiteX4" fmla="*/ 2618189 w 2867025"/>
              <a:gd name="connsiteY4" fmla="*/ 4747691 h 4747691"/>
              <a:gd name="connsiteX5" fmla="*/ 2867025 w 2867025"/>
              <a:gd name="connsiteY5" fmla="*/ 0 h 4747691"/>
              <a:gd name="connsiteX6" fmla="*/ 1352550 w 2867025"/>
              <a:gd name="connsiteY6" fmla="*/ 0 h 4747691"/>
              <a:gd name="connsiteX0" fmla="*/ 1352550 w 2867025"/>
              <a:gd name="connsiteY0" fmla="*/ 0 h 4703445"/>
              <a:gd name="connsiteX1" fmla="*/ 1343025 w 2867025"/>
              <a:gd name="connsiteY1" fmla="*/ 2352675 h 4703445"/>
              <a:gd name="connsiteX2" fmla="*/ 140970 w 2867025"/>
              <a:gd name="connsiteY2" fmla="*/ 2640330 h 4703445"/>
              <a:gd name="connsiteX3" fmla="*/ 0 w 2867025"/>
              <a:gd name="connsiteY3" fmla="*/ 4703445 h 4703445"/>
              <a:gd name="connsiteX4" fmla="*/ 2756212 w 2867025"/>
              <a:gd name="connsiteY4" fmla="*/ 4670053 h 4703445"/>
              <a:gd name="connsiteX5" fmla="*/ 2867025 w 2867025"/>
              <a:gd name="connsiteY5" fmla="*/ 0 h 4703445"/>
              <a:gd name="connsiteX6" fmla="*/ 1352550 w 2867025"/>
              <a:gd name="connsiteY6" fmla="*/ 0 h 4703445"/>
              <a:gd name="connsiteX0" fmla="*/ 1352550 w 2867025"/>
              <a:gd name="connsiteY0" fmla="*/ 0 h 4703445"/>
              <a:gd name="connsiteX1" fmla="*/ 1343025 w 2867025"/>
              <a:gd name="connsiteY1" fmla="*/ 2352675 h 4703445"/>
              <a:gd name="connsiteX2" fmla="*/ 140970 w 2867025"/>
              <a:gd name="connsiteY2" fmla="*/ 2640330 h 4703445"/>
              <a:gd name="connsiteX3" fmla="*/ 0 w 2867025"/>
              <a:gd name="connsiteY3" fmla="*/ 4703445 h 4703445"/>
              <a:gd name="connsiteX4" fmla="*/ 2799344 w 2867025"/>
              <a:gd name="connsiteY4" fmla="*/ 4661427 h 4703445"/>
              <a:gd name="connsiteX5" fmla="*/ 2867025 w 2867025"/>
              <a:gd name="connsiteY5" fmla="*/ 0 h 4703445"/>
              <a:gd name="connsiteX6" fmla="*/ 1352550 w 2867025"/>
              <a:gd name="connsiteY6" fmla="*/ 0 h 4703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7025" h="4703445">
                <a:moveTo>
                  <a:pt x="1352550" y="0"/>
                </a:moveTo>
                <a:lnTo>
                  <a:pt x="1343025" y="2352675"/>
                </a:lnTo>
                <a:lnTo>
                  <a:pt x="140970" y="2640330"/>
                </a:lnTo>
                <a:lnTo>
                  <a:pt x="0" y="4703445"/>
                </a:lnTo>
                <a:lnTo>
                  <a:pt x="2799344" y="4661427"/>
                </a:lnTo>
                <a:lnTo>
                  <a:pt x="2867025" y="0"/>
                </a:lnTo>
                <a:lnTo>
                  <a:pt x="1352550" y="0"/>
                </a:lnTo>
                <a:close/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2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rc 23"/>
          <p:cNvSpPr/>
          <p:nvPr/>
        </p:nvSpPr>
        <p:spPr>
          <a:xfrm>
            <a:off x="323528" y="2636912"/>
            <a:ext cx="8496944" cy="1463373"/>
          </a:xfrm>
          <a:prstGeom prst="arc">
            <a:avLst>
              <a:gd name="adj1" fmla="val 11044286"/>
              <a:gd name="adj2" fmla="val 2102001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100"/>
          <p:cNvSpPr txBox="1">
            <a:spLocks noChangeArrowheads="1"/>
          </p:cNvSpPr>
          <p:nvPr/>
        </p:nvSpPr>
        <p:spPr bwMode="auto">
          <a:xfrm>
            <a:off x="1664814" y="4224277"/>
            <a:ext cx="116355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en-US" sz="800" dirty="0"/>
              <a:t>reflected pulse</a:t>
            </a:r>
          </a:p>
        </p:txBody>
      </p:sp>
      <p:sp>
        <p:nvSpPr>
          <p:cNvPr id="3" name="Text Box 99"/>
          <p:cNvSpPr txBox="1">
            <a:spLocks noChangeArrowheads="1"/>
          </p:cNvSpPr>
          <p:nvPr/>
        </p:nvSpPr>
        <p:spPr bwMode="auto">
          <a:xfrm>
            <a:off x="1808830" y="3083087"/>
            <a:ext cx="116355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en-US" sz="800" dirty="0"/>
              <a:t>emitted pulse</a:t>
            </a:r>
          </a:p>
        </p:txBody>
      </p:sp>
      <p:sp>
        <p:nvSpPr>
          <p:cNvPr id="4" name="AutoShape 84"/>
          <p:cNvSpPr>
            <a:spLocks noChangeArrowheads="1"/>
          </p:cNvSpPr>
          <p:nvPr/>
        </p:nvSpPr>
        <p:spPr bwMode="auto">
          <a:xfrm rot="10800000">
            <a:off x="2571911" y="2701737"/>
            <a:ext cx="232916" cy="77981"/>
          </a:xfrm>
          <a:prstGeom prst="can">
            <a:avLst>
              <a:gd name="adj" fmla="val 25000"/>
            </a:avLst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00"/>
          </a:p>
        </p:txBody>
      </p:sp>
      <p:sp>
        <p:nvSpPr>
          <p:cNvPr id="5" name="Freeform 85"/>
          <p:cNvSpPr>
            <a:spLocks/>
          </p:cNvSpPr>
          <p:nvPr/>
        </p:nvSpPr>
        <p:spPr bwMode="auto">
          <a:xfrm>
            <a:off x="1557310" y="4534422"/>
            <a:ext cx="2222696" cy="125255"/>
          </a:xfrm>
          <a:custGeom>
            <a:avLst/>
            <a:gdLst>
              <a:gd name="T0" fmla="*/ 0 w 3946"/>
              <a:gd name="T1" fmla="*/ 91 h 219"/>
              <a:gd name="T2" fmla="*/ 211 w 3946"/>
              <a:gd name="T3" fmla="*/ 153 h 219"/>
              <a:gd name="T4" fmla="*/ 408 w 3946"/>
              <a:gd name="T5" fmla="*/ 46 h 219"/>
              <a:gd name="T6" fmla="*/ 613 w 3946"/>
              <a:gd name="T7" fmla="*/ 116 h 219"/>
              <a:gd name="T8" fmla="*/ 862 w 3946"/>
              <a:gd name="T9" fmla="*/ 46 h 219"/>
              <a:gd name="T10" fmla="*/ 1067 w 3946"/>
              <a:gd name="T11" fmla="*/ 122 h 219"/>
              <a:gd name="T12" fmla="*/ 1270 w 3946"/>
              <a:gd name="T13" fmla="*/ 46 h 219"/>
              <a:gd name="T14" fmla="*/ 1458 w 3946"/>
              <a:gd name="T15" fmla="*/ 127 h 219"/>
              <a:gd name="T16" fmla="*/ 1633 w 3946"/>
              <a:gd name="T17" fmla="*/ 1 h 219"/>
              <a:gd name="T18" fmla="*/ 1918 w 3946"/>
              <a:gd name="T19" fmla="*/ 122 h 219"/>
              <a:gd name="T20" fmla="*/ 2177 w 3946"/>
              <a:gd name="T21" fmla="*/ 1 h 219"/>
              <a:gd name="T22" fmla="*/ 2462 w 3946"/>
              <a:gd name="T23" fmla="*/ 122 h 219"/>
              <a:gd name="T24" fmla="*/ 2676 w 3946"/>
              <a:gd name="T25" fmla="*/ 46 h 219"/>
              <a:gd name="T26" fmla="*/ 2906 w 3946"/>
              <a:gd name="T27" fmla="*/ 143 h 219"/>
              <a:gd name="T28" fmla="*/ 3130 w 3946"/>
              <a:gd name="T29" fmla="*/ 46 h 219"/>
              <a:gd name="T30" fmla="*/ 3329 w 3946"/>
              <a:gd name="T31" fmla="*/ 164 h 219"/>
              <a:gd name="T32" fmla="*/ 3538 w 3946"/>
              <a:gd name="T33" fmla="*/ 91 h 219"/>
              <a:gd name="T34" fmla="*/ 3746 w 3946"/>
              <a:gd name="T35" fmla="*/ 211 h 219"/>
              <a:gd name="T36" fmla="*/ 3946 w 3946"/>
              <a:gd name="T37" fmla="*/ 137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946" h="219">
                <a:moveTo>
                  <a:pt x="0" y="91"/>
                </a:moveTo>
                <a:cubicBezTo>
                  <a:pt x="35" y="101"/>
                  <a:pt x="143" y="160"/>
                  <a:pt x="211" y="153"/>
                </a:cubicBezTo>
                <a:cubicBezTo>
                  <a:pt x="279" y="146"/>
                  <a:pt x="341" y="52"/>
                  <a:pt x="408" y="46"/>
                </a:cubicBezTo>
                <a:cubicBezTo>
                  <a:pt x="475" y="40"/>
                  <a:pt x="537" y="116"/>
                  <a:pt x="613" y="116"/>
                </a:cubicBezTo>
                <a:cubicBezTo>
                  <a:pt x="689" y="116"/>
                  <a:pt x="786" y="45"/>
                  <a:pt x="862" y="46"/>
                </a:cubicBezTo>
                <a:cubicBezTo>
                  <a:pt x="938" y="47"/>
                  <a:pt x="999" y="122"/>
                  <a:pt x="1067" y="122"/>
                </a:cubicBezTo>
                <a:cubicBezTo>
                  <a:pt x="1135" y="122"/>
                  <a:pt x="1205" y="45"/>
                  <a:pt x="1270" y="46"/>
                </a:cubicBezTo>
                <a:cubicBezTo>
                  <a:pt x="1335" y="47"/>
                  <a:pt x="1397" y="134"/>
                  <a:pt x="1458" y="127"/>
                </a:cubicBezTo>
                <a:cubicBezTo>
                  <a:pt x="1519" y="120"/>
                  <a:pt x="1556" y="2"/>
                  <a:pt x="1633" y="1"/>
                </a:cubicBezTo>
                <a:cubicBezTo>
                  <a:pt x="1710" y="0"/>
                  <a:pt x="1827" y="122"/>
                  <a:pt x="1918" y="122"/>
                </a:cubicBezTo>
                <a:cubicBezTo>
                  <a:pt x="2009" y="122"/>
                  <a:pt x="2086" y="1"/>
                  <a:pt x="2177" y="1"/>
                </a:cubicBezTo>
                <a:cubicBezTo>
                  <a:pt x="2268" y="1"/>
                  <a:pt x="2379" y="115"/>
                  <a:pt x="2462" y="122"/>
                </a:cubicBezTo>
                <a:cubicBezTo>
                  <a:pt x="2545" y="129"/>
                  <a:pt x="2602" y="42"/>
                  <a:pt x="2676" y="46"/>
                </a:cubicBezTo>
                <a:cubicBezTo>
                  <a:pt x="2750" y="50"/>
                  <a:pt x="2830" y="143"/>
                  <a:pt x="2906" y="143"/>
                </a:cubicBezTo>
                <a:cubicBezTo>
                  <a:pt x="2982" y="143"/>
                  <a:pt x="3060" y="43"/>
                  <a:pt x="3130" y="46"/>
                </a:cubicBezTo>
                <a:cubicBezTo>
                  <a:pt x="3200" y="49"/>
                  <a:pt x="3261" y="156"/>
                  <a:pt x="3329" y="164"/>
                </a:cubicBezTo>
                <a:cubicBezTo>
                  <a:pt x="3397" y="172"/>
                  <a:pt x="3469" y="83"/>
                  <a:pt x="3538" y="91"/>
                </a:cubicBezTo>
                <a:cubicBezTo>
                  <a:pt x="3607" y="99"/>
                  <a:pt x="3678" y="203"/>
                  <a:pt x="3746" y="211"/>
                </a:cubicBezTo>
                <a:cubicBezTo>
                  <a:pt x="3814" y="219"/>
                  <a:pt x="3904" y="152"/>
                  <a:pt x="3946" y="13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6" name="Line 86"/>
          <p:cNvSpPr>
            <a:spLocks noChangeShapeType="1"/>
          </p:cNvSpPr>
          <p:nvPr/>
        </p:nvSpPr>
        <p:spPr bwMode="auto">
          <a:xfrm rot="180000">
            <a:off x="2526450" y="2771017"/>
            <a:ext cx="0" cy="17373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8" name="Arc 88"/>
          <p:cNvSpPr>
            <a:spLocks/>
          </p:cNvSpPr>
          <p:nvPr/>
        </p:nvSpPr>
        <p:spPr bwMode="auto">
          <a:xfrm rot="8100000">
            <a:off x="2606807" y="3081455"/>
            <a:ext cx="160899" cy="16197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2107"/>
              <a:gd name="T2" fmla="*/ 21594 w 21600"/>
              <a:gd name="T3" fmla="*/ 22107 h 22107"/>
              <a:gd name="T4" fmla="*/ 0 w 21600"/>
              <a:gd name="T5" fmla="*/ 21600 h 2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10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769"/>
                  <a:pt x="21598" y="21938"/>
                  <a:pt x="21594" y="22107"/>
                </a:cubicBezTo>
              </a:path>
              <a:path w="21600" h="2210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769"/>
                  <a:pt x="21598" y="21938"/>
                  <a:pt x="21594" y="22107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00"/>
          </a:p>
        </p:txBody>
      </p:sp>
      <p:sp>
        <p:nvSpPr>
          <p:cNvPr id="10" name="Line 93"/>
          <p:cNvSpPr>
            <a:spLocks noChangeShapeType="1"/>
          </p:cNvSpPr>
          <p:nvPr/>
        </p:nvSpPr>
        <p:spPr bwMode="auto">
          <a:xfrm rot="10800000" flipV="1">
            <a:off x="2687890" y="30364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11" name="Line 94"/>
          <p:cNvSpPr>
            <a:spLocks noChangeShapeType="1"/>
          </p:cNvSpPr>
          <p:nvPr/>
        </p:nvSpPr>
        <p:spPr bwMode="auto">
          <a:xfrm flipV="1">
            <a:off x="2687890" y="4012934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12" name="Text Box 97"/>
          <p:cNvSpPr txBox="1">
            <a:spLocks noChangeArrowheads="1"/>
          </p:cNvSpPr>
          <p:nvPr/>
        </p:nvSpPr>
        <p:spPr bwMode="auto">
          <a:xfrm>
            <a:off x="2384894" y="2388378"/>
            <a:ext cx="93610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en-US" sz="1400" b="1" dirty="0" smtClean="0"/>
              <a:t>Altimeter</a:t>
            </a:r>
            <a:endParaRPr lang="de-DE" altLang="en-US" sz="1400" b="1" dirty="0"/>
          </a:p>
        </p:txBody>
      </p:sp>
      <p:sp>
        <p:nvSpPr>
          <p:cNvPr id="13" name="Line 112"/>
          <p:cNvSpPr>
            <a:spLocks noChangeShapeType="1"/>
          </p:cNvSpPr>
          <p:nvPr/>
        </p:nvSpPr>
        <p:spPr bwMode="auto">
          <a:xfrm flipV="1">
            <a:off x="2990032" y="2772205"/>
            <a:ext cx="0" cy="18184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15" name="Line 162"/>
          <p:cNvSpPr>
            <a:spLocks noChangeShapeType="1"/>
          </p:cNvSpPr>
          <p:nvPr/>
        </p:nvSpPr>
        <p:spPr bwMode="auto">
          <a:xfrm rot="21420000">
            <a:off x="2849330" y="2771017"/>
            <a:ext cx="0" cy="17373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18" name="Arc 89"/>
          <p:cNvSpPr>
            <a:spLocks/>
          </p:cNvSpPr>
          <p:nvPr/>
        </p:nvSpPr>
        <p:spPr bwMode="auto">
          <a:xfrm rot="18891592">
            <a:off x="2607003" y="4300657"/>
            <a:ext cx="160899" cy="16197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2107"/>
              <a:gd name="T2" fmla="*/ 21594 w 21600"/>
              <a:gd name="T3" fmla="*/ 22107 h 22107"/>
              <a:gd name="T4" fmla="*/ 0 w 21600"/>
              <a:gd name="T5" fmla="*/ 21600 h 2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10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769"/>
                  <a:pt x="21598" y="21938"/>
                  <a:pt x="21594" y="22107"/>
                </a:cubicBezTo>
              </a:path>
              <a:path w="21600" h="2210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769"/>
                  <a:pt x="21598" y="21938"/>
                  <a:pt x="21594" y="22107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0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529903" y="2286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Radar Altimetry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97"/>
          <p:cNvSpPr txBox="1">
            <a:spLocks noChangeArrowheads="1"/>
          </p:cNvSpPr>
          <p:nvPr/>
        </p:nvSpPr>
        <p:spPr bwMode="auto">
          <a:xfrm>
            <a:off x="567000" y="4426223"/>
            <a:ext cx="113432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en-US" sz="1400" b="1" dirty="0" smtClean="0"/>
              <a:t>Sea Surface</a:t>
            </a:r>
            <a:endParaRPr lang="de-DE" altLang="en-US" sz="1400" b="1" dirty="0"/>
          </a:p>
        </p:txBody>
      </p:sp>
      <p:sp>
        <p:nvSpPr>
          <p:cNvPr id="25" name="Text Box 97"/>
          <p:cNvSpPr txBox="1">
            <a:spLocks noChangeArrowheads="1"/>
          </p:cNvSpPr>
          <p:nvPr/>
        </p:nvSpPr>
        <p:spPr bwMode="auto">
          <a:xfrm>
            <a:off x="7548929" y="2712985"/>
            <a:ext cx="15952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en-US" sz="1400" b="1" dirty="0" smtClean="0"/>
              <a:t>Satellite Orbit</a:t>
            </a:r>
          </a:p>
          <a:p>
            <a:r>
              <a:rPr lang="de-DE" altLang="en-US" sz="1400" b="1" dirty="0" smtClean="0"/>
              <a:t>LEO</a:t>
            </a:r>
            <a:endParaRPr lang="de-DE" altLang="en-US" sz="1400" b="1" dirty="0"/>
          </a:p>
        </p:txBody>
      </p:sp>
      <p:sp>
        <p:nvSpPr>
          <p:cNvPr id="23" name="Text Box 114"/>
          <p:cNvSpPr txBox="1">
            <a:spLocks noChangeArrowheads="1"/>
          </p:cNvSpPr>
          <p:nvPr/>
        </p:nvSpPr>
        <p:spPr bwMode="auto">
          <a:xfrm>
            <a:off x="4482000" y="3429000"/>
            <a:ext cx="3600000" cy="146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91440">
              <a:buFont typeface="Arial" panose="020B0604020202020204" pitchFamily="34" charset="0"/>
              <a:buChar char="•"/>
            </a:pPr>
            <a:r>
              <a:rPr lang="de-DE" altLang="en-US" sz="1400" dirty="0" smtClean="0"/>
              <a:t>speed of signal (known)</a:t>
            </a:r>
          </a:p>
          <a:p>
            <a:pPr indent="91440">
              <a:buFont typeface="Arial" panose="020B0604020202020204" pitchFamily="34" charset="0"/>
              <a:buChar char="•"/>
            </a:pPr>
            <a:r>
              <a:rPr lang="de-DE" altLang="en-US" sz="1400" dirty="0" smtClean="0"/>
              <a:t>travel time (measured)</a:t>
            </a:r>
          </a:p>
          <a:p>
            <a:pPr indent="91440">
              <a:buFont typeface="Arial" panose="020B0604020202020204" pitchFamily="34" charset="0"/>
              <a:buChar char="•"/>
            </a:pPr>
            <a:endParaRPr lang="de-DE" altLang="en-US" sz="1400" dirty="0"/>
          </a:p>
          <a:p>
            <a:r>
              <a:rPr lang="de-DE" altLang="en-US" sz="1400" dirty="0" smtClean="0"/>
              <a:t>speed = distance / time</a:t>
            </a:r>
          </a:p>
          <a:p>
            <a:endParaRPr lang="de-DE" altLang="en-US" sz="1400" dirty="0" smtClean="0"/>
          </a:p>
          <a:p>
            <a:pPr marL="171450" lvl="0" indent="-171450">
              <a:spcBef>
                <a:spcPts val="600"/>
              </a:spcBef>
              <a:buFont typeface="Wingdings" pitchFamily="2" charset="2"/>
              <a:buChar char="à"/>
            </a:pPr>
            <a:r>
              <a:rPr lang="de-DE" altLang="en-US" sz="1400" dirty="0" smtClean="0">
                <a:cs typeface="Arial" pitchFamily="34" charset="0"/>
                <a:sym typeface="Wingdings" panose="05000000000000000000" pitchFamily="2" charset="2"/>
              </a:rPr>
              <a:t> distance from radar to sea surface = c·t/2</a:t>
            </a:r>
            <a:endParaRPr lang="de-DE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21027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83" y="1179000"/>
            <a:ext cx="7215435" cy="5529069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1524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Radar Altimetry – SS Height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6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3"/>
          <a:stretch/>
        </p:blipFill>
        <p:spPr bwMode="auto">
          <a:xfrm>
            <a:off x="735806" y="1052737"/>
            <a:ext cx="7672388" cy="306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1524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Radar Altimetry – Geoid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1830" y="4437112"/>
            <a:ext cx="57804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H</a:t>
            </a:r>
            <a:r>
              <a:rPr lang="en-US" sz="1400" baseline="-25000" dirty="0" err="1" smtClean="0"/>
              <a:t>sat</a:t>
            </a:r>
            <a:r>
              <a:rPr lang="en-US" sz="1400" dirty="0" smtClean="0"/>
              <a:t> (known): height of satellite orbit above reference ellipsoid</a:t>
            </a:r>
          </a:p>
          <a:p>
            <a:r>
              <a:rPr lang="en-US" sz="1400" dirty="0" err="1" smtClean="0"/>
              <a:t>R</a:t>
            </a:r>
            <a:r>
              <a:rPr lang="en-US" sz="1400" baseline="-25000" dirty="0" err="1" smtClean="0"/>
              <a:t>alt</a:t>
            </a:r>
            <a:r>
              <a:rPr lang="en-US" sz="1400" dirty="0" smtClean="0"/>
              <a:t> (measured): distance satellite ocean surface – satellite</a:t>
            </a:r>
          </a:p>
          <a:p>
            <a:r>
              <a:rPr lang="en-US" sz="1400" dirty="0" smtClean="0"/>
              <a:t>h (computed): height of sea above reference level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868144" y="4621778"/>
                <a:ext cx="17733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𝑎𝑙𝑡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621778"/>
                <a:ext cx="177337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99792" y="5393289"/>
                <a:ext cx="4542013" cy="3919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     =  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𝑔𝑒𝑜𝑖𝑑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     +    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𝑑𝑦𝑛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𝑡𝑖𝑑𝑒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𝑎𝑡𝑚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393289"/>
                <a:ext cx="4542013" cy="391902"/>
              </a:xfrm>
              <a:prstGeom prst="rect">
                <a:avLst/>
              </a:prstGeom>
              <a:blipFill rotWithShape="1">
                <a:blip r:embed="rId4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3347864" y="5229200"/>
            <a:ext cx="3888432" cy="1512168"/>
            <a:chOff x="3347864" y="5229200"/>
            <a:chExt cx="3888432" cy="1512168"/>
          </a:xfrm>
        </p:grpSpPr>
        <p:sp>
          <p:nvSpPr>
            <p:cNvPr id="4" name="Oval 3"/>
            <p:cNvSpPr/>
            <p:nvPr/>
          </p:nvSpPr>
          <p:spPr>
            <a:xfrm>
              <a:off x="4952697" y="5229200"/>
              <a:ext cx="2283599" cy="94539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137060" y="5785519"/>
              <a:ext cx="19148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change in short time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347864" y="5805264"/>
              <a:ext cx="151216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no change in short time</a:t>
              </a:r>
            </a:p>
            <a:p>
              <a:pPr algn="ctr"/>
              <a:r>
                <a:rPr lang="en-US" sz="1400" dirty="0" smtClean="0"/>
                <a:t>= mean sea level</a:t>
              </a:r>
              <a:endParaRPr lang="en-US" sz="1400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3347865" y="5381600"/>
              <a:ext cx="1512167" cy="135976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081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Earth Geoid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esri.com/news/arcuser/0703/graphics/geoid1_lg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32" y="980728"/>
            <a:ext cx="476250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261448" y="1287999"/>
            <a:ext cx="37079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 All points on the geoid have the same gravity potential energy (the </a:t>
            </a:r>
            <a:r>
              <a:rPr lang="en-US" sz="1600" dirty="0" smtClean="0"/>
              <a:t>sum </a:t>
            </a:r>
            <a:r>
              <a:rPr lang="en-US" sz="1600" dirty="0"/>
              <a:t>of gravitational potential energy and centrifugal potential energy).</a:t>
            </a:r>
          </a:p>
          <a:p>
            <a:endParaRPr lang="en-US" sz="1600" dirty="0" smtClean="0"/>
          </a:p>
          <a:p>
            <a:r>
              <a:rPr lang="en-US" sz="1600" dirty="0" smtClean="0"/>
              <a:t>The </a:t>
            </a:r>
            <a:r>
              <a:rPr lang="en-US" sz="1600" dirty="0"/>
              <a:t>geoid is the equipotential surface that would coincide with the mean ocean surface of Earth if the oceans and atmosphere were in </a:t>
            </a:r>
            <a:r>
              <a:rPr lang="en-US" sz="1600" dirty="0" smtClean="0"/>
              <a:t>equilibrium and </a:t>
            </a:r>
            <a:r>
              <a:rPr lang="en-US" sz="1600" dirty="0"/>
              <a:t>at rest relative to the rotating </a:t>
            </a:r>
            <a:r>
              <a:rPr lang="en-US" sz="1600" dirty="0" smtClean="0"/>
              <a:t>Earth (no ocean currents winds or tides).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1170608" y="4869160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Sea Surface  = 	geoid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	</a:t>
            </a:r>
          </a:p>
          <a:p>
            <a:r>
              <a:rPr lang="en-US" sz="2000" i="1" dirty="0" smtClean="0"/>
              <a:t>		</a:t>
            </a:r>
          </a:p>
          <a:p>
            <a:r>
              <a:rPr lang="en-US" sz="2000" i="1" dirty="0" smtClean="0"/>
              <a:t>	</a:t>
            </a:r>
            <a:r>
              <a:rPr lang="en-US" sz="2000" i="1" dirty="0"/>
              <a:t>	</a:t>
            </a:r>
            <a:r>
              <a:rPr lang="en-US" sz="2000" i="1" dirty="0" smtClean="0"/>
              <a:t>effects of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1173" y="5545268"/>
            <a:ext cx="249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ocean </a:t>
            </a:r>
            <a:r>
              <a:rPr lang="en-US" i="1" dirty="0"/>
              <a:t>currents</a:t>
            </a:r>
          </a:p>
          <a:p>
            <a:r>
              <a:rPr lang="en-US" i="1" dirty="0" smtClean="0"/>
              <a:t>tides</a:t>
            </a:r>
            <a:endParaRPr lang="en-US" i="1" dirty="0"/>
          </a:p>
          <a:p>
            <a:r>
              <a:rPr lang="en-US" i="1" dirty="0" smtClean="0"/>
              <a:t>wind, atm. pressure</a:t>
            </a:r>
            <a:endParaRPr lang="en-US" i="1" dirty="0"/>
          </a:p>
        </p:txBody>
      </p:sp>
      <p:sp>
        <p:nvSpPr>
          <p:cNvPr id="3" name="Left Brace 2"/>
          <p:cNvSpPr/>
          <p:nvPr/>
        </p:nvSpPr>
        <p:spPr>
          <a:xfrm>
            <a:off x="4239371" y="5536867"/>
            <a:ext cx="405000" cy="940133"/>
          </a:xfrm>
          <a:prstGeom prst="leftBrace">
            <a:avLst>
              <a:gd name="adj1" fmla="val 36555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115400" y="4896270"/>
            <a:ext cx="18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long time scales</a:t>
            </a:r>
            <a:endParaRPr lang="en-US" i="1" dirty="0"/>
          </a:p>
        </p:txBody>
      </p:sp>
      <p:sp>
        <p:nvSpPr>
          <p:cNvPr id="9" name="Left Brace 8"/>
          <p:cNvSpPr/>
          <p:nvPr/>
        </p:nvSpPr>
        <p:spPr>
          <a:xfrm flipH="1">
            <a:off x="6563098" y="5536867"/>
            <a:ext cx="405000" cy="940133"/>
          </a:xfrm>
          <a:prstGeom prst="leftBrace">
            <a:avLst>
              <a:gd name="adj1" fmla="val 36555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16990" y="4757771"/>
            <a:ext cx="2740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mean sea level</a:t>
            </a:r>
          </a:p>
          <a:p>
            <a:r>
              <a:rPr lang="en-US" i="1" dirty="0" smtClean="0"/>
              <a:t>sea floor topography</a:t>
            </a:r>
            <a:endParaRPr lang="en-US" i="1" dirty="0"/>
          </a:p>
        </p:txBody>
      </p:sp>
      <p:sp>
        <p:nvSpPr>
          <p:cNvPr id="11" name="Rectangle 10"/>
          <p:cNvSpPr/>
          <p:nvPr/>
        </p:nvSpPr>
        <p:spPr>
          <a:xfrm>
            <a:off x="7115400" y="5822267"/>
            <a:ext cx="18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short time scales</a:t>
            </a:r>
            <a:endParaRPr lang="en-US" i="1" dirty="0"/>
          </a:p>
        </p:txBody>
      </p:sp>
      <p:sp>
        <p:nvSpPr>
          <p:cNvPr id="13" name="Left Brace 12"/>
          <p:cNvSpPr/>
          <p:nvPr/>
        </p:nvSpPr>
        <p:spPr>
          <a:xfrm>
            <a:off x="4239371" y="4739106"/>
            <a:ext cx="405000" cy="683661"/>
          </a:xfrm>
          <a:prstGeom prst="leftBrace">
            <a:avLst>
              <a:gd name="adj1" fmla="val 36555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/>
          <p:cNvSpPr/>
          <p:nvPr/>
        </p:nvSpPr>
        <p:spPr>
          <a:xfrm flipH="1">
            <a:off x="6563098" y="4739106"/>
            <a:ext cx="405000" cy="683661"/>
          </a:xfrm>
          <a:prstGeom prst="leftBrace">
            <a:avLst>
              <a:gd name="adj1" fmla="val 36555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17132" y="5341937"/>
            <a:ext cx="18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+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2614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269" y="1089000"/>
            <a:ext cx="5965462" cy="4365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1357" y="5634225"/>
            <a:ext cx="8141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dvTimes-b"/>
              </a:rPr>
              <a:t>Figure 11.28. </a:t>
            </a:r>
            <a:r>
              <a:rPr lang="en-US" sz="1600" dirty="0">
                <a:latin typeface="AdvTimes"/>
              </a:rPr>
              <a:t>Global mean sea level from the </a:t>
            </a:r>
            <a:r>
              <a:rPr lang="en-US" sz="1600" dirty="0" err="1">
                <a:latin typeface="AdvTimes"/>
              </a:rPr>
              <a:t>multimission</a:t>
            </a:r>
            <a:r>
              <a:rPr lang="en-US" sz="1600" dirty="0">
                <a:latin typeface="AdvTimes"/>
              </a:rPr>
              <a:t> SSALTO-DUACS data </a:t>
            </a:r>
            <a:r>
              <a:rPr lang="en-US" sz="1600" dirty="0" smtClean="0">
                <a:latin typeface="AdvTimes"/>
              </a:rPr>
              <a:t>altimetry dataset</a:t>
            </a:r>
            <a:r>
              <a:rPr lang="en-US" sz="1600" dirty="0">
                <a:latin typeface="AdvTimes"/>
              </a:rPr>
              <a:t>.</a:t>
            </a:r>
            <a:endParaRPr lang="en-US" sz="16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" y="1524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Radar Altimetry – Mean Sea Level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50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36" y="1133999"/>
            <a:ext cx="7931528" cy="4869403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1524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Radar Altimetry – Mean Sea Level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7164" y="6129225"/>
            <a:ext cx="776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dvTimes-b"/>
              </a:rPr>
              <a:t>Figure 11.29. </a:t>
            </a:r>
            <a:r>
              <a:rPr lang="en-US" sz="1600" dirty="0">
                <a:latin typeface="AdvTimes"/>
              </a:rPr>
              <a:t>Local trends of global mean sea level from the </a:t>
            </a:r>
            <a:r>
              <a:rPr lang="en-US" sz="1600" dirty="0" err="1">
                <a:latin typeface="AdvTimes"/>
              </a:rPr>
              <a:t>multimission</a:t>
            </a:r>
            <a:r>
              <a:rPr lang="en-US" sz="1600" dirty="0">
                <a:latin typeface="AdvTimes"/>
              </a:rPr>
              <a:t> </a:t>
            </a:r>
            <a:r>
              <a:rPr lang="en-US" sz="1600" dirty="0" smtClean="0">
                <a:latin typeface="AdvTimes"/>
              </a:rPr>
              <a:t>SSALTO-DUACS data </a:t>
            </a:r>
            <a:r>
              <a:rPr lang="en-US" sz="1600" dirty="0">
                <a:latin typeface="AdvTimes"/>
              </a:rPr>
              <a:t>altimetry dataset for the period October 1992 to January 2008.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074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https://upload.wikimedia.org/wikipedia/commons/0/0f/Recent_Sea_Level_Ris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391" y="180975"/>
            <a:ext cx="4146273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1" y="4025205"/>
            <a:ext cx="1676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4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Mean Sea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4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Level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4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&amp; Rise</a:t>
            </a:r>
          </a:p>
        </p:txBody>
      </p:sp>
      <p:pic>
        <p:nvPicPr>
          <p:cNvPr id="34818" name="Picture 2" descr="https://upload.wikimedia.org/wikipedia/commons/1/1d/Post-Glacial_Sea_Leve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35" y="180975"/>
            <a:ext cx="421972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423" y="3457575"/>
            <a:ext cx="6958578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9336" y="5871336"/>
            <a:ext cx="21098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i="1" dirty="0"/>
              <a:t>https://www.climate.gov/news-features/understanding-climate/climate-change-global-sea-level</a:t>
            </a:r>
          </a:p>
        </p:txBody>
      </p:sp>
    </p:spTree>
    <p:extLst>
      <p:ext uri="{BB962C8B-B14F-4D97-AF65-F5344CB8AC3E}">
        <p14:creationId xmlns:p14="http://schemas.microsoft.com/office/powerpoint/2010/main" val="102207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lh4.googleusercontent.com/-m6imn0jvD0M/VJLix5jy6hI/AAAAAAACb-k/Nbv1Cm9Ek-A/w2048-h1363/Oman%2BSam-ISS%2B%252812-15-14%25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4916" y="228600"/>
            <a:ext cx="42795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" pitchFamily="18" charset="0"/>
              </a:rPr>
              <a:t>Why Satellite Oceanography?</a:t>
            </a:r>
            <a:endParaRPr lang="en-US" sz="2400" b="1" dirty="0">
              <a:latin typeface="Cambria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9144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40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6E1"/>
              </a:clrFrom>
              <a:clrTo>
                <a:srgbClr val="FEF6E1">
                  <a:alpha val="0"/>
                </a:srgbClr>
              </a:clrTo>
            </a:clrChange>
          </a:blip>
          <a:srcRect l="6788" t="8116" r="6391" b="7259"/>
          <a:stretch>
            <a:fillRect/>
          </a:stretch>
        </p:blipFill>
        <p:spPr bwMode="auto">
          <a:xfrm>
            <a:off x="1058700" y="962958"/>
            <a:ext cx="7560000" cy="5895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954000"/>
            <a:ext cx="360000" cy="5904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de-DE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Mean Sea Level – Data</a:t>
            </a:r>
            <a:endParaRPr lang="en-GB" sz="3200" b="1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61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7196"/>
            <a:ext cx="8610600" cy="31940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4633966"/>
            <a:ext cx="838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dirty="0"/>
              <a:t>Figure 9.27 </a:t>
            </a:r>
            <a:r>
              <a:rPr lang="en-US" sz="1400" dirty="0"/>
              <a:t>| Projected global mean sea level rise under different Shared Socio-economic Pathway (SSP) scenarios. </a:t>
            </a:r>
            <a:r>
              <a:rPr lang="en-US" sz="1400" i="1" dirty="0"/>
              <a:t>Likely</a:t>
            </a:r>
            <a:r>
              <a:rPr lang="en-US" sz="1400" dirty="0"/>
              <a:t> global mean sea level (GMSL) change for SSP scenarios resulting from processes in whose projection there is </a:t>
            </a:r>
            <a:r>
              <a:rPr lang="en-US" sz="1400" i="1" dirty="0"/>
              <a:t>medium confidence</a:t>
            </a:r>
            <a:r>
              <a:rPr lang="en-US" sz="1400" dirty="0"/>
              <a:t>. Projections and </a:t>
            </a:r>
            <a:r>
              <a:rPr lang="en-US" sz="1400" i="1" dirty="0"/>
              <a:t>likely</a:t>
            </a:r>
            <a:r>
              <a:rPr lang="en-US" sz="1400" dirty="0"/>
              <a:t> ranges at 2150 are shown on right. Lightly shaded ranges and thinner lightly shaded ranges on the right show the 17th–83rd and 5th–95th percentile ranges for projections including </a:t>
            </a:r>
            <a:r>
              <a:rPr lang="en-US" sz="1400" i="1" dirty="0"/>
              <a:t>low confidence</a:t>
            </a:r>
            <a:r>
              <a:rPr lang="en-US" sz="1400" dirty="0"/>
              <a:t> processes for SSP1-2.6 and SSP5-8.5 only, derived from a p-box including structured expert judgement and marine ice-cliff instability projections. Black lines show historical GMSL change, and thick solid and dash-dotted black lines show the mean and </a:t>
            </a:r>
            <a:r>
              <a:rPr lang="en-US" sz="1400" i="1" dirty="0"/>
              <a:t>likely</a:t>
            </a:r>
            <a:r>
              <a:rPr lang="en-US" sz="1400" dirty="0"/>
              <a:t> range extrapolating the 1993–2018 satellite altimeter trend and acceleration. Further details on data sources and processing are available in the chapter data table (Table 9.SM.9). </a:t>
            </a:r>
          </a:p>
        </p:txBody>
      </p:sp>
      <p:sp>
        <p:nvSpPr>
          <p:cNvPr id="7" name="Rectangle 6"/>
          <p:cNvSpPr/>
          <p:nvPr/>
        </p:nvSpPr>
        <p:spPr>
          <a:xfrm>
            <a:off x="266700" y="152400"/>
            <a:ext cx="88011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Fox-Kemper, B., H.T. Hewitt, C. Xiao, G. </a:t>
            </a:r>
            <a:r>
              <a:rPr lang="en-US" sz="1000" dirty="0" err="1"/>
              <a:t>Aðalgeirsdóttir</a:t>
            </a:r>
            <a:r>
              <a:rPr lang="en-US" sz="1000" dirty="0"/>
              <a:t>, S.S. </a:t>
            </a:r>
            <a:r>
              <a:rPr lang="en-US" sz="1000" dirty="0" err="1"/>
              <a:t>Drijfhout</a:t>
            </a:r>
            <a:r>
              <a:rPr lang="en-US" sz="1000" dirty="0"/>
              <a:t>, T.L. Edwards, N.R. </a:t>
            </a:r>
            <a:r>
              <a:rPr lang="en-US" sz="1000" dirty="0" err="1"/>
              <a:t>Golledge</a:t>
            </a:r>
            <a:r>
              <a:rPr lang="en-US" sz="1000" dirty="0"/>
              <a:t>, M. </a:t>
            </a:r>
            <a:r>
              <a:rPr lang="en-US" sz="1000" dirty="0" err="1"/>
              <a:t>Hemer</a:t>
            </a:r>
            <a:r>
              <a:rPr lang="en-US" sz="1000" dirty="0"/>
              <a:t>, R.E. Kopp, G. </a:t>
            </a:r>
            <a:r>
              <a:rPr lang="en-US" sz="1000" dirty="0" err="1"/>
              <a:t>Krinner</a:t>
            </a:r>
            <a:r>
              <a:rPr lang="en-US" sz="1000" dirty="0"/>
              <a:t>, A. Mix, D. </a:t>
            </a:r>
            <a:r>
              <a:rPr lang="en-US" sz="1000" dirty="0" err="1"/>
              <a:t>Notz</a:t>
            </a:r>
            <a:r>
              <a:rPr lang="en-US" sz="1000" dirty="0"/>
              <a:t>, S. </a:t>
            </a:r>
            <a:r>
              <a:rPr lang="en-US" sz="1000" dirty="0" err="1"/>
              <a:t>Nowicki</a:t>
            </a:r>
            <a:r>
              <a:rPr lang="en-US" sz="1000" dirty="0"/>
              <a:t>, I.S. </a:t>
            </a:r>
            <a:r>
              <a:rPr lang="en-US" sz="1000" dirty="0" err="1"/>
              <a:t>Nurhati</a:t>
            </a:r>
            <a:r>
              <a:rPr lang="en-US" sz="1000" dirty="0"/>
              <a:t>, L. Ruiz, J.-B. </a:t>
            </a:r>
            <a:r>
              <a:rPr lang="en-US" sz="1000" dirty="0" err="1"/>
              <a:t>Sallée</a:t>
            </a:r>
            <a:r>
              <a:rPr lang="en-US" sz="1000" dirty="0"/>
              <a:t>, A.B.A. </a:t>
            </a:r>
            <a:r>
              <a:rPr lang="en-US" sz="1000" dirty="0" err="1"/>
              <a:t>Slangen</a:t>
            </a:r>
            <a:r>
              <a:rPr lang="en-US" sz="1000" dirty="0"/>
              <a:t>, and Y. Yu, 2021: Ocean, Cryosphere and Sea Level Change. In</a:t>
            </a:r>
            <a:r>
              <a:rPr lang="en-US" sz="1000" i="1" dirty="0"/>
              <a:t> Climate Change </a:t>
            </a:r>
            <a:r>
              <a:rPr lang="en-US" sz="1000" b="1" i="1" dirty="0">
                <a:solidFill>
                  <a:srgbClr val="FF0000"/>
                </a:solidFill>
              </a:rPr>
              <a:t>2021</a:t>
            </a:r>
            <a:r>
              <a:rPr lang="en-US" sz="1000" i="1" dirty="0"/>
              <a:t>: The Physical Science Basis. Contribution of Working Group I to the Sixth Assessment Report of the </a:t>
            </a:r>
            <a:r>
              <a:rPr lang="en-US" sz="1000" b="1" i="1" dirty="0">
                <a:solidFill>
                  <a:srgbClr val="FF0000"/>
                </a:solidFill>
              </a:rPr>
              <a:t>Intergovernmental Panel on Climate Change</a:t>
            </a:r>
            <a:r>
              <a:rPr lang="en-US" sz="1000" dirty="0"/>
              <a:t> [Masson-</a:t>
            </a:r>
            <a:r>
              <a:rPr lang="en-US" sz="1000" dirty="0" err="1"/>
              <a:t>Delmotte</a:t>
            </a:r>
            <a:r>
              <a:rPr lang="en-US" sz="1000" dirty="0"/>
              <a:t>, V., P. </a:t>
            </a:r>
            <a:r>
              <a:rPr lang="en-US" sz="1000" dirty="0" err="1"/>
              <a:t>Zhai</a:t>
            </a:r>
            <a:r>
              <a:rPr lang="en-US" sz="1000" dirty="0"/>
              <a:t>, A. Pirani, S.L. Connors, C. </a:t>
            </a:r>
            <a:r>
              <a:rPr lang="en-US" sz="1000" dirty="0" err="1"/>
              <a:t>Péan</a:t>
            </a:r>
            <a:r>
              <a:rPr lang="en-US" sz="1000" dirty="0"/>
              <a:t>, S. Berger, N. </a:t>
            </a:r>
            <a:r>
              <a:rPr lang="en-US" sz="1000" dirty="0" err="1"/>
              <a:t>Caud</a:t>
            </a:r>
            <a:r>
              <a:rPr lang="en-US" sz="1000" dirty="0"/>
              <a:t>, Y. Chen, L. Goldfarb, M.I. </a:t>
            </a:r>
            <a:r>
              <a:rPr lang="en-US" sz="1000" dirty="0" err="1"/>
              <a:t>Gomis</a:t>
            </a:r>
            <a:r>
              <a:rPr lang="en-US" sz="1000" dirty="0"/>
              <a:t>, M. Huang, K. </a:t>
            </a:r>
            <a:r>
              <a:rPr lang="en-US" sz="1000" dirty="0" err="1"/>
              <a:t>Leitzell</a:t>
            </a:r>
            <a:r>
              <a:rPr lang="en-US" sz="1000" dirty="0"/>
              <a:t>, E. </a:t>
            </a:r>
            <a:r>
              <a:rPr lang="en-US" sz="1000" dirty="0" err="1"/>
              <a:t>Lonnoy</a:t>
            </a:r>
            <a:r>
              <a:rPr lang="en-US" sz="1000" dirty="0"/>
              <a:t>, J.B.R. Matthews, T.K. </a:t>
            </a:r>
            <a:r>
              <a:rPr lang="en-US" sz="1000" dirty="0" err="1"/>
              <a:t>Maycock</a:t>
            </a:r>
            <a:r>
              <a:rPr lang="en-US" sz="1000" dirty="0"/>
              <a:t>, T. </a:t>
            </a:r>
            <a:r>
              <a:rPr lang="en-US" sz="1000" dirty="0" err="1"/>
              <a:t>Waterfield</a:t>
            </a:r>
            <a:r>
              <a:rPr lang="en-US" sz="1000" dirty="0"/>
              <a:t>, O. </a:t>
            </a:r>
            <a:r>
              <a:rPr lang="en-US" sz="1000" dirty="0" err="1"/>
              <a:t>Yelekçi</a:t>
            </a:r>
            <a:r>
              <a:rPr lang="en-US" sz="1000" dirty="0"/>
              <a:t>, R. Yu, and B. Zhou (eds.)]. Cambridge University Press, Cambridge, United Kingdom and New York, NY, USA, pp. 1211–1362, </a:t>
            </a:r>
            <a:r>
              <a:rPr lang="en-US" sz="1000" dirty="0" err="1"/>
              <a:t>doi</a:t>
            </a:r>
            <a:r>
              <a:rPr lang="en-US" sz="1000" dirty="0"/>
              <a:t>: </a:t>
            </a:r>
            <a:r>
              <a:rPr lang="en-US" sz="1000" dirty="0">
                <a:hlinkClick r:id="rId3"/>
              </a:rPr>
              <a:t>10.1017/9781009157896.011</a:t>
            </a:r>
            <a:r>
              <a:rPr lang="en-US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357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eb.vims.edu/physical/research/isabel/Three%20Faces%20of%20Isabel_files/image0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3"/>
          <a:stretch/>
        </p:blipFill>
        <p:spPr bwMode="auto">
          <a:xfrm>
            <a:off x="3476610" y="-1"/>
            <a:ext cx="5667390" cy="398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88892"/>
            <a:ext cx="8610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de-DE" sz="24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MSL, Tides &amp;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de-DE" sz="24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Storm Surges</a:t>
            </a:r>
            <a:endParaRPr lang="en-GB" sz="2400" b="1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upload.wikimedia.org/wikipedia/commons/thumb/3/32/Surge-en.svg/2000px-Surge-en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036" y="4267200"/>
            <a:ext cx="7799963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0011" y="1281247"/>
            <a:ext cx="2895600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de-DE" dirty="0" smtClean="0">
                <a:solidFill>
                  <a:schemeClr val="tx1"/>
                </a:solidFill>
              </a:rPr>
              <a:t>Tide and storm surge always come together and add to the msl. The effect of sthe storm is highest if the peak surge appears together with (spring) high tide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46115"/>
            <a:ext cx="2601139" cy="172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4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43000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Mapping of sea floor topography </a:t>
            </a:r>
            <a:r>
              <a:rPr lang="en-US" sz="2000" dirty="0"/>
              <a:t>by </a:t>
            </a:r>
            <a:r>
              <a:rPr lang="en-US" sz="2000" dirty="0" smtClean="0"/>
              <a:t>space borne accurate </a:t>
            </a:r>
            <a:r>
              <a:rPr lang="en-US" sz="2000" dirty="0"/>
              <a:t>radar </a:t>
            </a:r>
            <a:r>
              <a:rPr lang="en-US" sz="2000" dirty="0" smtClean="0"/>
              <a:t>altimeter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Long-term- and in-situ data needed for correction and removal of dynamic sea surface features </a:t>
            </a:r>
            <a:r>
              <a:rPr lang="en-US" sz="2000" dirty="0"/>
              <a:t>like waves, tides, eddies etc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Sea Floor Topography from Sat. Altimetry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 descr="http://oceanworld.tamu.edu/resources/ocng_textbook/chapter03/Images/Fig3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46" y="2420888"/>
            <a:ext cx="6044114" cy="266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90461" y="2725470"/>
            <a:ext cx="157588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mean sea level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767505" y="3136089"/>
            <a:ext cx="898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 (geoid)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31640" y="5345921"/>
            <a:ext cx="7416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/>
              <a:t>All </a:t>
            </a:r>
            <a:r>
              <a:rPr lang="en-US" sz="1600" dirty="0"/>
              <a:t>points on the geoid have the same gravity </a:t>
            </a:r>
            <a:r>
              <a:rPr lang="en-US" sz="1600" dirty="0" smtClean="0"/>
              <a:t>potential</a:t>
            </a:r>
          </a:p>
          <a:p>
            <a:pPr>
              <a:lnSpc>
                <a:spcPct val="150000"/>
              </a:lnSpc>
            </a:pPr>
            <a:r>
              <a:rPr lang="en-US" sz="1600" dirty="0" smtClean="0"/>
              <a:t>Gravity is determined by mass and distance</a:t>
            </a:r>
          </a:p>
          <a:p>
            <a:endParaRPr lang="en-US" sz="1600" dirty="0"/>
          </a:p>
          <a:p>
            <a:r>
              <a:rPr lang="en-US" sz="1600" dirty="0" smtClean="0">
                <a:sym typeface="Wingdings" panose="05000000000000000000" pitchFamily="2" charset="2"/>
              </a:rPr>
              <a:t> </a:t>
            </a:r>
            <a:r>
              <a:rPr lang="en-US" sz="1600" dirty="0" smtClean="0"/>
              <a:t>Sea floor topography can be seen in mean sea surface topography (geoid)</a:t>
            </a:r>
          </a:p>
        </p:txBody>
      </p:sp>
      <p:sp>
        <p:nvSpPr>
          <p:cNvPr id="4" name="Oval 3"/>
          <p:cNvSpPr/>
          <p:nvPr/>
        </p:nvSpPr>
        <p:spPr>
          <a:xfrm>
            <a:off x="5272087" y="2607471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5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8518" b="6297"/>
          <a:stretch/>
        </p:blipFill>
        <p:spPr>
          <a:xfrm>
            <a:off x="-2066" y="0"/>
            <a:ext cx="9148133" cy="33543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4900" y="3657600"/>
            <a:ext cx="6934200" cy="2800767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GEBCO is the only intergovernmental body with a mandate to map the whole ocean floor. At the beginning of the project, only 6 per cent of the world's ocean bottom had been surveyed to today's standards; as of June 2022, the project had recorded 23.4 per cent mapped. About 14,500,000 square </a:t>
            </a:r>
            <a:r>
              <a:rPr lang="en-US" sz="1600" dirty="0" err="1"/>
              <a:t>kilometres</a:t>
            </a:r>
            <a:r>
              <a:rPr lang="en-US" sz="1600" dirty="0"/>
              <a:t> (5,600,000 </a:t>
            </a:r>
            <a:r>
              <a:rPr lang="en-US" sz="1600" dirty="0" err="1"/>
              <a:t>sq</a:t>
            </a:r>
            <a:r>
              <a:rPr lang="en-US" sz="1600" dirty="0"/>
              <a:t> mi) of new bathymetric data was included in the GEBCO grid in 2019, and an additional area equivalent to the size of Europe between 2020 and 2022. Satellite technology, using </a:t>
            </a:r>
            <a:r>
              <a:rPr lang="en-US" sz="1600" dirty="0">
                <a:hlinkClick r:id="rId3" tooltip="Altimeter"/>
              </a:rPr>
              <a:t>altimeters</a:t>
            </a:r>
            <a:r>
              <a:rPr lang="en-US" sz="1600" dirty="0"/>
              <a:t> that infer seafloor topography from the way its gravity affects the surface of the ocean above it, but it does not give a sufficiently high resolution. Seabed 2030 initially aimed at using a global 100m grid, but this has been updated to use a variable resolution grid, with larger squares over deep ocean floor and smaller ones in shallow waters.</a:t>
            </a:r>
            <a:r>
              <a:rPr lang="en-US" sz="1600" baseline="30000" dirty="0">
                <a:hlinkClick r:id="rId4"/>
              </a:rPr>
              <a:t>[5]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4343400" y="152400"/>
            <a:ext cx="44621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GEBCO</a:t>
            </a: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Bathymetric Chart of the Oceans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5833" t="21852" r="20833" b="29259"/>
          <a:stretch/>
        </p:blipFill>
        <p:spPr>
          <a:xfrm>
            <a:off x="-14766" y="2028414"/>
            <a:ext cx="3053590" cy="132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3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609600"/>
            <a:ext cx="3429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https://download.gebco.net/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741"/>
          <a:stretch/>
        </p:blipFill>
        <p:spPr>
          <a:xfrm>
            <a:off x="0" y="1676399"/>
            <a:ext cx="9144000" cy="45910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0741"/>
          <a:stretch/>
        </p:blipFill>
        <p:spPr>
          <a:xfrm>
            <a:off x="0" y="1676399"/>
            <a:ext cx="9144000" cy="459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8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16806"/>
            <a:ext cx="9144000" cy="4624388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Sea Floor Topography from Sat. Altimetry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29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900" y="26175"/>
            <a:ext cx="8458200" cy="5069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66720"/>
          <a:stretch/>
        </p:blipFill>
        <p:spPr>
          <a:xfrm>
            <a:off x="342900" y="5133975"/>
            <a:ext cx="8458200" cy="1687190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chemeClr val="bg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Sea Floor Topography from Sat. Altimetry</a:t>
            </a:r>
            <a:endParaRPr kumimoji="0" lang="en-GB" sz="3200" b="1" i="0" u="none" strike="noStrike" dirty="0" smtClean="0">
              <a:ln>
                <a:noFill/>
              </a:ln>
              <a:solidFill>
                <a:schemeClr val="bg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7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" y="1052736"/>
            <a:ext cx="7672388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253425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Radar Altimetry – Tides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1830" y="4437112"/>
            <a:ext cx="57804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H</a:t>
            </a:r>
            <a:r>
              <a:rPr lang="en-US" sz="1400" baseline="-25000" dirty="0" err="1" smtClean="0"/>
              <a:t>sat</a:t>
            </a:r>
            <a:r>
              <a:rPr lang="en-US" sz="1400" dirty="0" smtClean="0"/>
              <a:t> (known): height of satellite orbit above reference ellipsoid</a:t>
            </a:r>
          </a:p>
          <a:p>
            <a:r>
              <a:rPr lang="en-US" sz="1400" dirty="0" err="1" smtClean="0"/>
              <a:t>R</a:t>
            </a:r>
            <a:r>
              <a:rPr lang="en-US" sz="1400" baseline="-25000" dirty="0" err="1" smtClean="0"/>
              <a:t>alt</a:t>
            </a:r>
            <a:r>
              <a:rPr lang="en-US" sz="1400" dirty="0" smtClean="0"/>
              <a:t> (measured): distance satellite ocean surface – satellite</a:t>
            </a:r>
          </a:p>
          <a:p>
            <a:r>
              <a:rPr lang="en-US" sz="1400" dirty="0" smtClean="0"/>
              <a:t>h (computed): height of sea above reference level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868144" y="4621778"/>
                <a:ext cx="17733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𝑎𝑙𝑡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621778"/>
                <a:ext cx="177337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99792" y="5393289"/>
                <a:ext cx="4542013" cy="3919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     =  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𝑔𝑒𝑜𝑖𝑑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     +    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𝑑𝑦𝑛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𝑡𝑖𝑑𝑒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𝑎𝑡𝑚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393289"/>
                <a:ext cx="4542013" cy="391902"/>
              </a:xfrm>
              <a:prstGeom prst="rect">
                <a:avLst/>
              </a:prstGeom>
              <a:blipFill rotWithShape="1">
                <a:blip r:embed="rId4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4952697" y="5229200"/>
            <a:ext cx="2283599" cy="9453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37060" y="5785519"/>
            <a:ext cx="1914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change in short time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3347864" y="5805264"/>
            <a:ext cx="1512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change in short time</a:t>
            </a:r>
          </a:p>
          <a:p>
            <a:pPr algn="ctr"/>
            <a:r>
              <a:rPr lang="en-US" sz="1400" dirty="0" smtClean="0"/>
              <a:t>= mean sea level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3347865" y="5381600"/>
            <a:ext cx="1512167" cy="135976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849094" y="5395664"/>
            <a:ext cx="540000" cy="438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0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Tides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upload.wikimedia.org/wikipedia/commons/2/2c/APN2002-figure908a.png"/>
          <p:cNvPicPr>
            <a:picLocks noChangeAspect="1" noChangeArrowheads="1"/>
          </p:cNvPicPr>
          <p:nvPr/>
        </p:nvPicPr>
        <p:blipFill rotWithShape="1">
          <a:blip r:embed="rId2" cstate="print"/>
          <a:srcRect l="2830" t="3043" r="2828" b="8421"/>
          <a:stretch/>
        </p:blipFill>
        <p:spPr bwMode="auto">
          <a:xfrm>
            <a:off x="228600" y="995013"/>
            <a:ext cx="4185000" cy="5779286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345" y="2876550"/>
            <a:ext cx="1738314" cy="1390650"/>
          </a:xfrm>
          <a:prstGeom prst="rect">
            <a:avLst/>
          </a:prstGeom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804" y="4267200"/>
            <a:ext cx="3635711" cy="24477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77000" y="1004538"/>
            <a:ext cx="2790000" cy="198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996668" y="65824"/>
            <a:ext cx="4080014" cy="286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4794" t="30034" r="3425" b="3611"/>
          <a:stretch/>
        </p:blipFill>
        <p:spPr>
          <a:xfrm>
            <a:off x="7315200" y="3505200"/>
            <a:ext cx="1698109" cy="6054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t="6114" r="44353" b="52507"/>
          <a:stretch/>
        </p:blipFill>
        <p:spPr>
          <a:xfrm>
            <a:off x="7364154" y="3048000"/>
            <a:ext cx="1600200" cy="43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0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282" t="23316" r="4406" b="19677"/>
          <a:stretch/>
        </p:blipFill>
        <p:spPr>
          <a:xfrm>
            <a:off x="647700" y="2286000"/>
            <a:ext cx="7848600" cy="3581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4916" y="228600"/>
            <a:ext cx="2419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" pitchFamily="18" charset="0"/>
              </a:rPr>
              <a:t>In Situ coverage</a:t>
            </a:r>
            <a:endParaRPr lang="en-US" sz="2400" b="1" dirty="0">
              <a:latin typeface="Cambria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9144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62000" y="610766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Average number of ship observations per month (northern winter)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1066800"/>
            <a:ext cx="7467600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In Situ (“on site”) observations don’t cover the entire oceans comprehensively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Large scale spatial </a:t>
            </a:r>
            <a:r>
              <a:rPr lang="en-GB" i="1" dirty="0" smtClean="0"/>
              <a:t>(and temporal)</a:t>
            </a:r>
            <a:r>
              <a:rPr lang="en-GB" dirty="0" smtClean="0"/>
              <a:t> resolution of in situ measurements is low</a:t>
            </a:r>
          </a:p>
        </p:txBody>
      </p:sp>
    </p:spTree>
    <p:extLst>
      <p:ext uri="{BB962C8B-B14F-4D97-AF65-F5344CB8AC3E}">
        <p14:creationId xmlns:p14="http://schemas.microsoft.com/office/powerpoint/2010/main" val="23432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Satellite Altimetry - Tides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Plot of the TOPEX/Poseidon ground tr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36" y="2007751"/>
            <a:ext cx="8059328" cy="485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 Box 114"/>
          <p:cNvSpPr txBox="1">
            <a:spLocks noChangeArrowheads="1"/>
          </p:cNvSpPr>
          <p:nvPr/>
        </p:nvSpPr>
        <p:spPr bwMode="auto">
          <a:xfrm>
            <a:off x="2590800" y="838200"/>
            <a:ext cx="36004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de-DE" altLang="en-US" sz="2000" b="1" dirty="0" smtClean="0"/>
              <a:t>Long term record of SSH </a:t>
            </a:r>
            <a:endParaRPr lang="de-DE" altLang="en-US" sz="800" b="1" dirty="0" smtClean="0"/>
          </a:p>
          <a:p>
            <a:pPr marL="342900" indent="-342900">
              <a:buFont typeface="Wingdings"/>
              <a:buChar char="à"/>
            </a:pPr>
            <a:r>
              <a:rPr lang="de-DE" altLang="en-US" sz="2000" dirty="0" smtClean="0"/>
              <a:t>Harmonic analysis</a:t>
            </a:r>
          </a:p>
          <a:p>
            <a:pPr marL="342900" indent="-342900">
              <a:buFont typeface="Wingdings"/>
              <a:buChar char="à"/>
            </a:pPr>
            <a:r>
              <a:rPr lang="de-DE" altLang="en-US" sz="2000" dirty="0" smtClean="0"/>
              <a:t>Global Tides</a:t>
            </a:r>
          </a:p>
        </p:txBody>
      </p:sp>
    </p:spTree>
    <p:extLst>
      <p:ext uri="{BB962C8B-B14F-4D97-AF65-F5344CB8AC3E}">
        <p14:creationId xmlns:p14="http://schemas.microsoft.com/office/powerpoint/2010/main" val="291384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Tides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49194" y="5894893"/>
            <a:ext cx="6766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tides are provided as complex amplitudes of earth-relative sea-surface elevation for eight primary (M2, S2, N2, K2, K1, O1, P1, Q1), two long period (</a:t>
            </a:r>
            <a:r>
              <a:rPr lang="en-US" sz="1400" dirty="0" err="1"/>
              <a:t>Mf,Mm</a:t>
            </a:r>
            <a:r>
              <a:rPr lang="en-US" sz="1400" dirty="0"/>
              <a:t>) and 3 non-linear (M4, MS4, MN4) harmonic constituents, on a 1440x721, 1/4 degree resolution full global grid (for versions 6.* and later).</a:t>
            </a:r>
          </a:p>
        </p:txBody>
      </p:sp>
      <p:sp>
        <p:nvSpPr>
          <p:cNvPr id="2" name="Rectangle 1"/>
          <p:cNvSpPr/>
          <p:nvPr/>
        </p:nvSpPr>
        <p:spPr>
          <a:xfrm>
            <a:off x="1177247" y="819799"/>
            <a:ext cx="7109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TPXO </a:t>
            </a:r>
            <a:r>
              <a:rPr lang="en-US" dirty="0"/>
              <a:t>is a </a:t>
            </a:r>
            <a:r>
              <a:rPr lang="en-US" dirty="0" smtClean="0"/>
              <a:t>global </a:t>
            </a:r>
            <a:r>
              <a:rPr lang="en-US" dirty="0"/>
              <a:t>model of ocean tides, which best-fits, in a least-squares sense, the Laplace Tidal Equations and along track averaged data from TOPEX/Poseidon and </a:t>
            </a:r>
            <a:r>
              <a:rPr lang="en-US" dirty="0" smtClean="0"/>
              <a:t>Jason (</a:t>
            </a:r>
            <a:r>
              <a:rPr lang="en-US" dirty="0" err="1"/>
              <a:t>Egbert&amp;Erofeeva</a:t>
            </a:r>
            <a:r>
              <a:rPr lang="en-US" dirty="0"/>
              <a:t>, </a:t>
            </a:r>
            <a:r>
              <a:rPr lang="en-US" dirty="0" smtClean="0"/>
              <a:t>2002, 2010).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00" y="1866386"/>
            <a:ext cx="6858000" cy="39052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19400" y="235024"/>
            <a:ext cx="2855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https://www.tpxo.net/home</a:t>
            </a:r>
          </a:p>
        </p:txBody>
      </p:sp>
    </p:spTree>
    <p:extLst>
      <p:ext uri="{BB962C8B-B14F-4D97-AF65-F5344CB8AC3E}">
        <p14:creationId xmlns:p14="http://schemas.microsoft.com/office/powerpoint/2010/main" val="45529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24" y="1052736"/>
            <a:ext cx="8842298" cy="5498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980728"/>
            <a:ext cx="323528" cy="587727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1524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US" sz="3200" b="1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Amphidromic</a:t>
            </a:r>
            <a:r>
              <a:rPr lang="en-US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Systems</a:t>
            </a:r>
            <a:endParaRPr lang="en-GB" sz="3200" b="1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436096" y="1818696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80112" y="1700808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amphidromic</a:t>
            </a:r>
            <a:r>
              <a:rPr lang="en-US" sz="1400" dirty="0" smtClean="0"/>
              <a:t> point</a:t>
            </a:r>
            <a:endParaRPr lang="en-US" sz="1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220072" y="2204864"/>
            <a:ext cx="2880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80112" y="198884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 – tidal lines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2329135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 – range lines</a:t>
            </a:r>
            <a:endParaRPr lang="en-US" sz="14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220072" y="2492896"/>
            <a:ext cx="288024" cy="0"/>
          </a:xfrm>
          <a:prstGeom prst="line">
            <a:avLst/>
          </a:pr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09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885950"/>
            <a:ext cx="5410200" cy="4057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3197994"/>
            <a:ext cx="3276981" cy="34861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19600" y="609600"/>
            <a:ext cx="3422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https://tpxows.azurewebsites.net/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52400"/>
            <a:ext cx="2219325" cy="293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1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" y="1052736"/>
            <a:ext cx="7672388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152400"/>
            <a:ext cx="8458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Radar Altimetry – dynamic topography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1830" y="4437112"/>
            <a:ext cx="57804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H</a:t>
            </a:r>
            <a:r>
              <a:rPr lang="en-US" sz="1400" baseline="-25000" dirty="0" err="1" smtClean="0"/>
              <a:t>sat</a:t>
            </a:r>
            <a:r>
              <a:rPr lang="en-US" sz="1400" dirty="0" smtClean="0"/>
              <a:t> (known): height of satellite orbit above reference ellipsoid</a:t>
            </a:r>
          </a:p>
          <a:p>
            <a:r>
              <a:rPr lang="en-US" sz="1400" dirty="0" err="1" smtClean="0"/>
              <a:t>R</a:t>
            </a:r>
            <a:r>
              <a:rPr lang="en-US" sz="1400" baseline="-25000" dirty="0" err="1" smtClean="0"/>
              <a:t>alt</a:t>
            </a:r>
            <a:r>
              <a:rPr lang="en-US" sz="1400" dirty="0" smtClean="0"/>
              <a:t> (measured): distance satellite ocean surface – satellite</a:t>
            </a:r>
          </a:p>
          <a:p>
            <a:r>
              <a:rPr lang="en-US" sz="1400" dirty="0" smtClean="0"/>
              <a:t>h (computed): height of sea above reference level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868144" y="4621778"/>
                <a:ext cx="17733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𝑎𝑙𝑡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621778"/>
                <a:ext cx="177337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99792" y="5393289"/>
                <a:ext cx="4542013" cy="3919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     =    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𝑔𝑒𝑜𝑖𝑑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     +    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𝑑𝑦𝑛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𝑡𝑖𝑑𝑒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𝑎𝑡𝑚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393289"/>
                <a:ext cx="4542013" cy="391902"/>
              </a:xfrm>
              <a:prstGeom prst="rect">
                <a:avLst/>
              </a:prstGeom>
              <a:blipFill rotWithShape="1">
                <a:blip r:embed="rId4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4952697" y="5229200"/>
            <a:ext cx="2283599" cy="9453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37060" y="5785519"/>
            <a:ext cx="1914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change in short time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3347864" y="5805264"/>
            <a:ext cx="1512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change in short time</a:t>
            </a:r>
          </a:p>
          <a:p>
            <a:pPr algn="ctr"/>
            <a:r>
              <a:rPr lang="en-US" sz="1400" dirty="0" smtClean="0"/>
              <a:t>= mean sea level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3347865" y="5381600"/>
            <a:ext cx="1512167" cy="135976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112501" y="5395664"/>
            <a:ext cx="540000" cy="438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848350" y="5395664"/>
            <a:ext cx="540000" cy="4381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603750" y="5395664"/>
            <a:ext cx="540000" cy="4381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1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22"/>
          <a:stretch/>
        </p:blipFill>
        <p:spPr bwMode="auto">
          <a:xfrm>
            <a:off x="4191000" y="609600"/>
            <a:ext cx="4801940" cy="1914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990600" y="1236198"/>
            <a:ext cx="8610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8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SSH Anomaly</a:t>
            </a:r>
            <a:endParaRPr kumimoji="0" lang="en-GB" sz="28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2564" y="2386015"/>
            <a:ext cx="850790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/>
              <a:t>SSHA from - radar altimetry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along-track </a:t>
            </a:r>
            <a:r>
              <a:rPr lang="en-US" dirty="0" smtClean="0"/>
              <a:t>record of surface height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corrected </a:t>
            </a:r>
            <a:r>
              <a:rPr lang="en-US" dirty="0"/>
              <a:t>at each sampled point along the given </a:t>
            </a:r>
            <a:r>
              <a:rPr lang="en-US" dirty="0" smtClean="0"/>
              <a:t>orbit track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removal of:</a:t>
            </a:r>
          </a:p>
          <a:p>
            <a:pPr marL="1200150" lvl="2" indent="-285750">
              <a:lnSpc>
                <a:spcPct val="150000"/>
              </a:lnSpc>
              <a:buFont typeface="Calibri" panose="020F0502020204030204" pitchFamily="34" charset="0"/>
              <a:buChar char="­"/>
            </a:pPr>
            <a:r>
              <a:rPr lang="en-US" dirty="0" smtClean="0"/>
              <a:t>long-term </a:t>
            </a:r>
            <a:r>
              <a:rPr lang="en-US" dirty="0"/>
              <a:t>mean </a:t>
            </a:r>
            <a:r>
              <a:rPr lang="en-US" dirty="0" smtClean="0"/>
              <a:t>height</a:t>
            </a:r>
          </a:p>
          <a:p>
            <a:pPr marL="1200150" lvl="2" indent="-285750">
              <a:lnSpc>
                <a:spcPct val="150000"/>
              </a:lnSpc>
              <a:buFont typeface="Calibri" panose="020F0502020204030204" pitchFamily="34" charset="0"/>
              <a:buChar char="­"/>
            </a:pPr>
            <a:r>
              <a:rPr lang="en-US" dirty="0" smtClean="0"/>
              <a:t>tidal </a:t>
            </a:r>
            <a:r>
              <a:rPr lang="en-US" dirty="0"/>
              <a:t>height </a:t>
            </a:r>
            <a:r>
              <a:rPr lang="en-US" dirty="0" smtClean="0"/>
              <a:t>signal </a:t>
            </a:r>
            <a:r>
              <a:rPr lang="en-US" sz="1600" dirty="0" smtClean="0"/>
              <a:t>(estimated </a:t>
            </a:r>
            <a:r>
              <a:rPr lang="en-US" sz="1600" dirty="0"/>
              <a:t>from tidal analysis of the long-term </a:t>
            </a:r>
            <a:r>
              <a:rPr lang="en-US" sz="1600" dirty="0" smtClean="0"/>
              <a:t>altimeter record)</a:t>
            </a:r>
            <a:endParaRPr lang="en-US" dirty="0" smtClean="0"/>
          </a:p>
          <a:p>
            <a:pPr marL="1200150" lvl="2" indent="-285750">
              <a:lnSpc>
                <a:spcPct val="150000"/>
              </a:lnSpc>
              <a:buFont typeface="Calibri" panose="020F0502020204030204" pitchFamily="34" charset="0"/>
              <a:buChar char="­"/>
            </a:pPr>
            <a:r>
              <a:rPr lang="en-US" dirty="0" smtClean="0"/>
              <a:t>instantaneous </a:t>
            </a:r>
            <a:r>
              <a:rPr lang="en-US" dirty="0"/>
              <a:t>effect of barometric </a:t>
            </a:r>
            <a:r>
              <a:rPr lang="en-US" dirty="0" smtClean="0"/>
              <a:t>pressure </a:t>
            </a:r>
          </a:p>
          <a:p>
            <a:pPr marL="1200150" lvl="2" indent="-285750">
              <a:lnSpc>
                <a:spcPct val="150000"/>
              </a:lnSpc>
              <a:buFont typeface="Calibri" panose="020F0502020204030204" pitchFamily="34" charset="0"/>
              <a:buChar char="­"/>
            </a:pPr>
            <a:r>
              <a:rPr lang="en-US" dirty="0" smtClean="0"/>
              <a:t>wind influence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Requirement - mature </a:t>
            </a:r>
            <a:r>
              <a:rPr lang="en-US" dirty="0" err="1"/>
              <a:t>altimetric</a:t>
            </a:r>
            <a:r>
              <a:rPr lang="en-US" dirty="0"/>
              <a:t> program </a:t>
            </a:r>
            <a:r>
              <a:rPr lang="en-US" dirty="0" smtClean="0"/>
              <a:t>(TOPEX/Poseidon </a:t>
            </a:r>
            <a:r>
              <a:rPr lang="en-US" dirty="0"/>
              <a:t>(T/P) plus </a:t>
            </a:r>
            <a:r>
              <a:rPr lang="en-US" dirty="0" smtClean="0"/>
              <a:t>Jason )</a:t>
            </a:r>
          </a:p>
        </p:txBody>
      </p:sp>
    </p:spTree>
    <p:extLst>
      <p:ext uri="{BB962C8B-B14F-4D97-AF65-F5344CB8AC3E}">
        <p14:creationId xmlns:p14="http://schemas.microsoft.com/office/powerpoint/2010/main" val="261989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76013"/>
            <a:ext cx="5061177" cy="31681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520213"/>
            <a:ext cx="5061177" cy="31617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" y="1600200"/>
            <a:ext cx="3429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dvTimes"/>
              </a:rPr>
              <a:t>Sea surface altimetry data products for the Southern Ocean off South Africa </a:t>
            </a:r>
            <a:r>
              <a:rPr lang="en-US" sz="1600" dirty="0" smtClean="0">
                <a:latin typeface="AdvTimes"/>
              </a:rPr>
              <a:t>on August </a:t>
            </a:r>
            <a:r>
              <a:rPr lang="en-US" sz="1600" dirty="0">
                <a:latin typeface="AdvTimes"/>
              </a:rPr>
              <a:t>25, 1993, produced as a SSALTO/DUACS merged product from all available </a:t>
            </a:r>
            <a:r>
              <a:rPr lang="en-US" sz="1600" dirty="0" smtClean="0">
                <a:latin typeface="AdvTimes"/>
              </a:rPr>
              <a:t>altimetry records </a:t>
            </a:r>
            <a:r>
              <a:rPr lang="en-US" sz="1600" dirty="0">
                <a:latin typeface="AdvTimes"/>
              </a:rPr>
              <a:t>at the time, mapped onto a 1/3</a:t>
            </a:r>
            <a:r>
              <a:rPr lang="en-US" sz="700" dirty="0">
                <a:latin typeface="AdvP4C4E74"/>
              </a:rPr>
              <a:t> </a:t>
            </a:r>
            <a:r>
              <a:rPr lang="en-US" sz="1600" dirty="0">
                <a:latin typeface="AdvTimes"/>
              </a:rPr>
              <a:t>grid. (a) Approximate absolute dynamic </a:t>
            </a:r>
            <a:r>
              <a:rPr lang="en-US" sz="1600" dirty="0" smtClean="0">
                <a:latin typeface="AdvTimes"/>
              </a:rPr>
              <a:t>topography (ADT</a:t>
            </a:r>
            <a:r>
              <a:rPr lang="en-US" sz="1600" dirty="0">
                <a:latin typeface="AdvTimes"/>
              </a:rPr>
              <a:t>). (b) Sea surface height anomaly (SSHA) (from the AVISO website).</a:t>
            </a:r>
            <a:endParaRPr lang="en-US" sz="160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3400" y="7620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SSH Anomaly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79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312" t="26200" r="27951" b="5200"/>
          <a:stretch/>
        </p:blipFill>
        <p:spPr>
          <a:xfrm>
            <a:off x="1691680" y="1271477"/>
            <a:ext cx="5760640" cy="5325875"/>
          </a:xfrm>
          <a:prstGeom prst="rect">
            <a:avLst/>
          </a:prstGeom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Scales in the Ocean and Atmosphere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14800" y="1143000"/>
            <a:ext cx="3048000" cy="2133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5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619" t="26201" r="24013" b="9399"/>
          <a:stretch/>
        </p:blipFill>
        <p:spPr>
          <a:xfrm>
            <a:off x="1004473" y="1412776"/>
            <a:ext cx="7135054" cy="4935526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Scales in the Ocean and Atmosphere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04473" y="3573016"/>
            <a:ext cx="7023911" cy="21602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04473" y="3795132"/>
            <a:ext cx="7023911" cy="216024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04473" y="4221088"/>
            <a:ext cx="7023911" cy="21602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969622"/>
              </p:ext>
            </p:extLst>
          </p:nvPr>
        </p:nvGraphicFramePr>
        <p:xfrm>
          <a:off x="6822000" y="999000"/>
          <a:ext cx="1111250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1" name="Equation" r:id="rId4" imgW="672808" imgH="418918" progId="Equation.3">
                  <p:embed/>
                </p:oleObj>
              </mc:Choice>
              <mc:Fallback>
                <p:oleObj name="Equation" r:id="rId4" imgW="672808" imgH="418918" progId="Equation.3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2000" y="999000"/>
                        <a:ext cx="1111250" cy="690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004473" y="4832626"/>
            <a:ext cx="7023911" cy="2160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04473" y="2934000"/>
            <a:ext cx="7023911" cy="21602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7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190" y="4191000"/>
            <a:ext cx="4696810" cy="2667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4141"/>
            <a:ext cx="4447190" cy="40711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8600" y="6096000"/>
            <a:ext cx="1386213" cy="49244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GB" sz="1600" b="1" i="1" dirty="0" smtClean="0"/>
              <a:t>SSALTO / DUACS</a:t>
            </a:r>
          </a:p>
          <a:p>
            <a:r>
              <a:rPr lang="en-GB" sz="1600" dirty="0" smtClean="0"/>
              <a:t>10. Mar. 2018</a:t>
            </a:r>
            <a:endParaRPr lang="en-GB" sz="160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Mesoscale</a:t>
            </a: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Variability in the Ocean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5000" t="10740" b="45556"/>
          <a:stretch/>
        </p:blipFill>
        <p:spPr>
          <a:xfrm>
            <a:off x="1689315" y="914400"/>
            <a:ext cx="7454685" cy="2819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13865" y="3200400"/>
            <a:ext cx="45634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https://</a:t>
            </a:r>
            <a:r>
              <a:rPr lang="en-US" sz="2000" dirty="0" smtClean="0"/>
              <a:t>data.marine.copernicus.eu/viewer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7039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SQU\MSF\MASF4200\15FL\pic\Sat_O\2_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87909"/>
            <a:ext cx="8229600" cy="544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213955"/>
            <a:ext cx="4441472" cy="461665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r>
              <a:rPr lang="en-GB" sz="2400" b="1" dirty="0">
                <a:latin typeface="Cambria" pitchFamily="18" charset="0"/>
              </a:rPr>
              <a:t>E.M. Spectrum and RS-Sensors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9144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5505449" y="1266825"/>
            <a:ext cx="2867025" cy="4703445"/>
          </a:xfrm>
          <a:custGeom>
            <a:avLst/>
            <a:gdLst>
              <a:gd name="connsiteX0" fmla="*/ 1352550 w 2876550"/>
              <a:gd name="connsiteY0" fmla="*/ 0 h 4657725"/>
              <a:gd name="connsiteX1" fmla="*/ 1343025 w 2876550"/>
              <a:gd name="connsiteY1" fmla="*/ 2352675 h 4657725"/>
              <a:gd name="connsiteX2" fmla="*/ 209550 w 2876550"/>
              <a:gd name="connsiteY2" fmla="*/ 2609850 h 4657725"/>
              <a:gd name="connsiteX3" fmla="*/ 0 w 2876550"/>
              <a:gd name="connsiteY3" fmla="*/ 4657725 h 4657725"/>
              <a:gd name="connsiteX4" fmla="*/ 1466850 w 2876550"/>
              <a:gd name="connsiteY4" fmla="*/ 4648200 h 4657725"/>
              <a:gd name="connsiteX5" fmla="*/ 1476375 w 2876550"/>
              <a:gd name="connsiteY5" fmla="*/ 2562225 h 4657725"/>
              <a:gd name="connsiteX6" fmla="*/ 2876550 w 2876550"/>
              <a:gd name="connsiteY6" fmla="*/ 2343150 h 4657725"/>
              <a:gd name="connsiteX7" fmla="*/ 2867025 w 2876550"/>
              <a:gd name="connsiteY7" fmla="*/ 0 h 4657725"/>
              <a:gd name="connsiteX8" fmla="*/ 1352550 w 2876550"/>
              <a:gd name="connsiteY8" fmla="*/ 0 h 4657725"/>
              <a:gd name="connsiteX0" fmla="*/ 1352550 w 2876550"/>
              <a:gd name="connsiteY0" fmla="*/ 0 h 4657725"/>
              <a:gd name="connsiteX1" fmla="*/ 1343025 w 2876550"/>
              <a:gd name="connsiteY1" fmla="*/ 2352675 h 4657725"/>
              <a:gd name="connsiteX2" fmla="*/ 140970 w 2876550"/>
              <a:gd name="connsiteY2" fmla="*/ 2640330 h 4657725"/>
              <a:gd name="connsiteX3" fmla="*/ 0 w 2876550"/>
              <a:gd name="connsiteY3" fmla="*/ 4657725 h 4657725"/>
              <a:gd name="connsiteX4" fmla="*/ 1466850 w 2876550"/>
              <a:gd name="connsiteY4" fmla="*/ 4648200 h 4657725"/>
              <a:gd name="connsiteX5" fmla="*/ 1476375 w 2876550"/>
              <a:gd name="connsiteY5" fmla="*/ 2562225 h 4657725"/>
              <a:gd name="connsiteX6" fmla="*/ 2876550 w 2876550"/>
              <a:gd name="connsiteY6" fmla="*/ 2343150 h 4657725"/>
              <a:gd name="connsiteX7" fmla="*/ 2867025 w 2876550"/>
              <a:gd name="connsiteY7" fmla="*/ 0 h 4657725"/>
              <a:gd name="connsiteX8" fmla="*/ 1352550 w 2876550"/>
              <a:gd name="connsiteY8" fmla="*/ 0 h 4657725"/>
              <a:gd name="connsiteX0" fmla="*/ 1375410 w 2899410"/>
              <a:gd name="connsiteY0" fmla="*/ 0 h 4703445"/>
              <a:gd name="connsiteX1" fmla="*/ 1365885 w 2899410"/>
              <a:gd name="connsiteY1" fmla="*/ 2352675 h 4703445"/>
              <a:gd name="connsiteX2" fmla="*/ 163830 w 2899410"/>
              <a:gd name="connsiteY2" fmla="*/ 2640330 h 4703445"/>
              <a:gd name="connsiteX3" fmla="*/ 0 w 2899410"/>
              <a:gd name="connsiteY3" fmla="*/ 4703445 h 4703445"/>
              <a:gd name="connsiteX4" fmla="*/ 1489710 w 2899410"/>
              <a:gd name="connsiteY4" fmla="*/ 4648200 h 4703445"/>
              <a:gd name="connsiteX5" fmla="*/ 1499235 w 2899410"/>
              <a:gd name="connsiteY5" fmla="*/ 2562225 h 4703445"/>
              <a:gd name="connsiteX6" fmla="*/ 2899410 w 2899410"/>
              <a:gd name="connsiteY6" fmla="*/ 2343150 h 4703445"/>
              <a:gd name="connsiteX7" fmla="*/ 2889885 w 2899410"/>
              <a:gd name="connsiteY7" fmla="*/ 0 h 4703445"/>
              <a:gd name="connsiteX8" fmla="*/ 1375410 w 2899410"/>
              <a:gd name="connsiteY8" fmla="*/ 0 h 4703445"/>
              <a:gd name="connsiteX0" fmla="*/ 1314450 w 2838450"/>
              <a:gd name="connsiteY0" fmla="*/ 0 h 4703445"/>
              <a:gd name="connsiteX1" fmla="*/ 1304925 w 2838450"/>
              <a:gd name="connsiteY1" fmla="*/ 2352675 h 4703445"/>
              <a:gd name="connsiteX2" fmla="*/ 102870 w 2838450"/>
              <a:gd name="connsiteY2" fmla="*/ 2640330 h 4703445"/>
              <a:gd name="connsiteX3" fmla="*/ 0 w 2838450"/>
              <a:gd name="connsiteY3" fmla="*/ 4703445 h 4703445"/>
              <a:gd name="connsiteX4" fmla="*/ 1428750 w 2838450"/>
              <a:gd name="connsiteY4" fmla="*/ 4648200 h 4703445"/>
              <a:gd name="connsiteX5" fmla="*/ 1438275 w 2838450"/>
              <a:gd name="connsiteY5" fmla="*/ 2562225 h 4703445"/>
              <a:gd name="connsiteX6" fmla="*/ 2838450 w 2838450"/>
              <a:gd name="connsiteY6" fmla="*/ 2343150 h 4703445"/>
              <a:gd name="connsiteX7" fmla="*/ 2828925 w 2838450"/>
              <a:gd name="connsiteY7" fmla="*/ 0 h 4703445"/>
              <a:gd name="connsiteX8" fmla="*/ 1314450 w 28384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66850 w 2876550"/>
              <a:gd name="connsiteY4" fmla="*/ 4648200 h 4703445"/>
              <a:gd name="connsiteX5" fmla="*/ 147637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147637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143065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3345719"/>
              <a:gd name="connsiteY0" fmla="*/ 0 h 4703445"/>
              <a:gd name="connsiteX1" fmla="*/ 1343025 w 3345719"/>
              <a:gd name="connsiteY1" fmla="*/ 2352675 h 4703445"/>
              <a:gd name="connsiteX2" fmla="*/ 140970 w 3345719"/>
              <a:gd name="connsiteY2" fmla="*/ 2640330 h 4703445"/>
              <a:gd name="connsiteX3" fmla="*/ 0 w 3345719"/>
              <a:gd name="connsiteY3" fmla="*/ 4703445 h 4703445"/>
              <a:gd name="connsiteX4" fmla="*/ 1436370 w 3345719"/>
              <a:gd name="connsiteY4" fmla="*/ 4678680 h 4703445"/>
              <a:gd name="connsiteX5" fmla="*/ 3345719 w 3345719"/>
              <a:gd name="connsiteY5" fmla="*/ 2855523 h 4703445"/>
              <a:gd name="connsiteX6" fmla="*/ 2876550 w 3345719"/>
              <a:gd name="connsiteY6" fmla="*/ 2343150 h 4703445"/>
              <a:gd name="connsiteX7" fmla="*/ 2867025 w 3345719"/>
              <a:gd name="connsiteY7" fmla="*/ 0 h 4703445"/>
              <a:gd name="connsiteX8" fmla="*/ 1352550 w 3345719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2876550 w 2876550"/>
              <a:gd name="connsiteY5" fmla="*/ 2343150 h 4703445"/>
              <a:gd name="connsiteX6" fmla="*/ 2867025 w 2876550"/>
              <a:gd name="connsiteY6" fmla="*/ 0 h 4703445"/>
              <a:gd name="connsiteX7" fmla="*/ 1352550 w 2876550"/>
              <a:gd name="connsiteY7" fmla="*/ 0 h 4703445"/>
              <a:gd name="connsiteX0" fmla="*/ 1352550 w 2876550"/>
              <a:gd name="connsiteY0" fmla="*/ 0 h 4747691"/>
              <a:gd name="connsiteX1" fmla="*/ 1343025 w 2876550"/>
              <a:gd name="connsiteY1" fmla="*/ 2352675 h 4747691"/>
              <a:gd name="connsiteX2" fmla="*/ 140970 w 2876550"/>
              <a:gd name="connsiteY2" fmla="*/ 2640330 h 4747691"/>
              <a:gd name="connsiteX3" fmla="*/ 0 w 2876550"/>
              <a:gd name="connsiteY3" fmla="*/ 4703445 h 4747691"/>
              <a:gd name="connsiteX4" fmla="*/ 2618189 w 2876550"/>
              <a:gd name="connsiteY4" fmla="*/ 4747691 h 4747691"/>
              <a:gd name="connsiteX5" fmla="*/ 2876550 w 2876550"/>
              <a:gd name="connsiteY5" fmla="*/ 2343150 h 4747691"/>
              <a:gd name="connsiteX6" fmla="*/ 2867025 w 2876550"/>
              <a:gd name="connsiteY6" fmla="*/ 0 h 4747691"/>
              <a:gd name="connsiteX7" fmla="*/ 1352550 w 2876550"/>
              <a:gd name="connsiteY7" fmla="*/ 0 h 4747691"/>
              <a:gd name="connsiteX0" fmla="*/ 1352550 w 2867025"/>
              <a:gd name="connsiteY0" fmla="*/ 0 h 4747691"/>
              <a:gd name="connsiteX1" fmla="*/ 1343025 w 2867025"/>
              <a:gd name="connsiteY1" fmla="*/ 2352675 h 4747691"/>
              <a:gd name="connsiteX2" fmla="*/ 140970 w 2867025"/>
              <a:gd name="connsiteY2" fmla="*/ 2640330 h 4747691"/>
              <a:gd name="connsiteX3" fmla="*/ 0 w 2867025"/>
              <a:gd name="connsiteY3" fmla="*/ 4703445 h 4747691"/>
              <a:gd name="connsiteX4" fmla="*/ 2618189 w 2867025"/>
              <a:gd name="connsiteY4" fmla="*/ 4747691 h 4747691"/>
              <a:gd name="connsiteX5" fmla="*/ 2867025 w 2867025"/>
              <a:gd name="connsiteY5" fmla="*/ 0 h 4747691"/>
              <a:gd name="connsiteX6" fmla="*/ 1352550 w 2867025"/>
              <a:gd name="connsiteY6" fmla="*/ 0 h 4747691"/>
              <a:gd name="connsiteX0" fmla="*/ 1352550 w 2867025"/>
              <a:gd name="connsiteY0" fmla="*/ 0 h 4703445"/>
              <a:gd name="connsiteX1" fmla="*/ 1343025 w 2867025"/>
              <a:gd name="connsiteY1" fmla="*/ 2352675 h 4703445"/>
              <a:gd name="connsiteX2" fmla="*/ 140970 w 2867025"/>
              <a:gd name="connsiteY2" fmla="*/ 2640330 h 4703445"/>
              <a:gd name="connsiteX3" fmla="*/ 0 w 2867025"/>
              <a:gd name="connsiteY3" fmla="*/ 4703445 h 4703445"/>
              <a:gd name="connsiteX4" fmla="*/ 2756212 w 2867025"/>
              <a:gd name="connsiteY4" fmla="*/ 4670053 h 4703445"/>
              <a:gd name="connsiteX5" fmla="*/ 2867025 w 2867025"/>
              <a:gd name="connsiteY5" fmla="*/ 0 h 4703445"/>
              <a:gd name="connsiteX6" fmla="*/ 1352550 w 2867025"/>
              <a:gd name="connsiteY6" fmla="*/ 0 h 4703445"/>
              <a:gd name="connsiteX0" fmla="*/ 1352550 w 2867025"/>
              <a:gd name="connsiteY0" fmla="*/ 0 h 4703445"/>
              <a:gd name="connsiteX1" fmla="*/ 1343025 w 2867025"/>
              <a:gd name="connsiteY1" fmla="*/ 2352675 h 4703445"/>
              <a:gd name="connsiteX2" fmla="*/ 140970 w 2867025"/>
              <a:gd name="connsiteY2" fmla="*/ 2640330 h 4703445"/>
              <a:gd name="connsiteX3" fmla="*/ 0 w 2867025"/>
              <a:gd name="connsiteY3" fmla="*/ 4703445 h 4703445"/>
              <a:gd name="connsiteX4" fmla="*/ 2799344 w 2867025"/>
              <a:gd name="connsiteY4" fmla="*/ 4661427 h 4703445"/>
              <a:gd name="connsiteX5" fmla="*/ 2867025 w 2867025"/>
              <a:gd name="connsiteY5" fmla="*/ 0 h 4703445"/>
              <a:gd name="connsiteX6" fmla="*/ 1352550 w 2867025"/>
              <a:gd name="connsiteY6" fmla="*/ 0 h 4703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7025" h="4703445">
                <a:moveTo>
                  <a:pt x="1352550" y="0"/>
                </a:moveTo>
                <a:lnTo>
                  <a:pt x="1343025" y="2352675"/>
                </a:lnTo>
                <a:lnTo>
                  <a:pt x="140970" y="2640330"/>
                </a:lnTo>
                <a:lnTo>
                  <a:pt x="0" y="4703445"/>
                </a:lnTo>
                <a:lnTo>
                  <a:pt x="2799344" y="4661427"/>
                </a:lnTo>
                <a:lnTo>
                  <a:pt x="2867025" y="0"/>
                </a:lnTo>
                <a:lnTo>
                  <a:pt x="1352550" y="0"/>
                </a:lnTo>
                <a:close/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5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7" y="1012921"/>
            <a:ext cx="8964706" cy="5728447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Eddies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95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 descr="http://math.etsu.edu/multicalc/prealpha/Chap5/Chap5-1/13-1-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549554"/>
            <a:ext cx="3443251" cy="245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GB" sz="32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>Geostrophic Flow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62064" y="1196752"/>
            <a:ext cx="271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Equation of Motion</a:t>
            </a:r>
          </a:p>
          <a:p>
            <a:pPr algn="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Newton / Euler / </a:t>
            </a:r>
            <a:r>
              <a:rPr lang="en-US" sz="1600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Navier</a:t>
            </a:r>
            <a:r>
              <a:rPr lang="en-US" sz="1600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6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Stokes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834173"/>
              </p:ext>
            </p:extLst>
          </p:nvPr>
        </p:nvGraphicFramePr>
        <p:xfrm>
          <a:off x="4259907" y="1682105"/>
          <a:ext cx="4200525" cy="246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15" name="Equation" r:id="rId4" imgW="2946240" imgH="1726920" progId="Equation.3">
                  <p:embed/>
                </p:oleObj>
              </mc:Choice>
              <mc:Fallback>
                <p:oleObj name="Equation" r:id="rId4" imgW="2946240" imgH="172692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9907" y="1682105"/>
                        <a:ext cx="4200525" cy="246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300192" y="4521894"/>
            <a:ext cx="1395382" cy="923330"/>
          </a:xfrm>
          <a:prstGeom prst="rect">
            <a:avLst/>
          </a:prstGeom>
          <a:noFill/>
        </p:spPr>
        <p:txBody>
          <a:bodyPr wrap="none" lIns="91440" tIns="91440" rIns="91440" bIns="91440" rtlCol="0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Pressure</a:t>
            </a:r>
          </a:p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Gradients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8264" y="980728"/>
            <a:ext cx="1247329" cy="923330"/>
          </a:xfrm>
          <a:prstGeom prst="rect">
            <a:avLst/>
          </a:prstGeom>
          <a:noFill/>
        </p:spPr>
        <p:txBody>
          <a:bodyPr wrap="none" lIns="91440" tIns="91440" rIns="91440" bIns="91440" rtlCol="0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Rotation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4284" y="5467290"/>
            <a:ext cx="1074140" cy="553998"/>
          </a:xfrm>
          <a:prstGeom prst="rect">
            <a:avLst/>
          </a:prstGeom>
          <a:noFill/>
        </p:spPr>
        <p:txBody>
          <a:bodyPr wrap="none" lIns="91440" tIns="91440" rIns="91440" bIns="91440" rtlCol="0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Gravity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78066" y="4521894"/>
            <a:ext cx="1130438" cy="553998"/>
          </a:xfrm>
          <a:prstGeom prst="rect">
            <a:avLst/>
          </a:prstGeom>
          <a:noFill/>
        </p:spPr>
        <p:txBody>
          <a:bodyPr wrap="none" lIns="91440" tIns="91440" rIns="91440" bIns="91440" rtlCol="0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Friction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Arrow Connector 14"/>
          <p:cNvCxnSpPr>
            <a:stCxn id="11" idx="0"/>
          </p:cNvCxnSpPr>
          <p:nvPr/>
        </p:nvCxnSpPr>
        <p:spPr>
          <a:xfrm flipV="1">
            <a:off x="7851354" y="4175296"/>
            <a:ext cx="0" cy="129199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8244408" y="4175296"/>
            <a:ext cx="0" cy="34659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2"/>
          </p:cNvCxnSpPr>
          <p:nvPr/>
        </p:nvCxnSpPr>
        <p:spPr>
          <a:xfrm flipH="1">
            <a:off x="7571928" y="1904058"/>
            <a:ext cx="1" cy="28803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9" idx="0"/>
          </p:cNvCxnSpPr>
          <p:nvPr/>
        </p:nvCxnSpPr>
        <p:spPr>
          <a:xfrm flipV="1">
            <a:off x="6997883" y="4175296"/>
            <a:ext cx="0" cy="34659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198" name="Object 819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872966"/>
              </p:ext>
            </p:extLst>
          </p:nvPr>
        </p:nvGraphicFramePr>
        <p:xfrm>
          <a:off x="1080244" y="5693494"/>
          <a:ext cx="4787900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16" name="Equation" r:id="rId6" imgW="2412720" imgH="419040" progId="Equation.3">
                  <p:embed/>
                </p:oleObj>
              </mc:Choice>
              <mc:Fallback>
                <p:oleObj name="Equation" r:id="rId6" imgW="2412720" imgH="419040" progId="Equation.3">
                  <p:embed/>
                  <p:pic>
                    <p:nvPicPr>
                      <p:cNvPr id="8198" name="Object 81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0244" y="5693494"/>
                        <a:ext cx="4787900" cy="831850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1746002" y="4614850"/>
            <a:ext cx="3456384" cy="646331"/>
            <a:chOff x="1043608" y="4510861"/>
            <a:chExt cx="3456384" cy="646331"/>
          </a:xfrm>
        </p:grpSpPr>
        <p:sp>
          <p:nvSpPr>
            <p:cNvPr id="39" name="Rectangle 38"/>
            <p:cNvSpPr/>
            <p:nvPr/>
          </p:nvSpPr>
          <p:spPr>
            <a:xfrm>
              <a:off x="1043608" y="4510861"/>
              <a:ext cx="151216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Assumptions:</a:t>
              </a:r>
              <a:endPara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555776" y="4510861"/>
              <a:ext cx="194421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rtl="0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Acceleration = 0</a:t>
              </a:r>
            </a:p>
            <a:p>
              <a:pPr rtl="0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Friction </a:t>
              </a:r>
              <a:r>
                <a:rPr lang="en-US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is </a:t>
              </a:r>
              <a:r>
                <a:rPr lang="en-US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small</a:t>
              </a:r>
              <a:endPara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7" name="Straight Arrow Connector 6"/>
          <p:cNvCxnSpPr>
            <a:endCxn id="41" idx="0"/>
          </p:cNvCxnSpPr>
          <p:nvPr/>
        </p:nvCxnSpPr>
        <p:spPr>
          <a:xfrm flipH="1">
            <a:off x="4230278" y="4175296"/>
            <a:ext cx="413730" cy="43955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1" idx="2"/>
          </p:cNvCxnSpPr>
          <p:nvPr/>
        </p:nvCxnSpPr>
        <p:spPr>
          <a:xfrm>
            <a:off x="4230278" y="5261181"/>
            <a:ext cx="0" cy="4000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593699"/>
              </p:ext>
            </p:extLst>
          </p:nvPr>
        </p:nvGraphicFramePr>
        <p:xfrm>
          <a:off x="5876875" y="6190382"/>
          <a:ext cx="1592263" cy="33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17" name="Formel" r:id="rId8" imgW="965200" imgH="203200" progId="Equation.3">
                  <p:embed/>
                </p:oleObj>
              </mc:Choice>
              <mc:Fallback>
                <p:oleObj name="Formel" r:id="rId8" imgW="965200" imgH="203200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6875" y="6190382"/>
                        <a:ext cx="1592263" cy="334962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Oval 21"/>
          <p:cNvSpPr/>
          <p:nvPr/>
        </p:nvSpPr>
        <p:spPr>
          <a:xfrm>
            <a:off x="6842348" y="1000542"/>
            <a:ext cx="1440160" cy="923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300192" y="4519120"/>
            <a:ext cx="1395382" cy="9613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33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https://nsidc.org/sites/nsidc.org/files/images/corioli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6095" y="2887731"/>
            <a:ext cx="2518241" cy="2701509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-108520" y="100244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Gaspard-Gustave Coriolis, 1835</a:t>
            </a:r>
            <a:endParaRPr lang="de-DE" dirty="0"/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446161"/>
              </p:ext>
            </p:extLst>
          </p:nvPr>
        </p:nvGraphicFramePr>
        <p:xfrm>
          <a:off x="1381349" y="1653878"/>
          <a:ext cx="1592263" cy="33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43" name="Formel" r:id="rId5" imgW="965160" imgH="203040" progId="Equation.3">
                  <p:embed/>
                </p:oleObj>
              </mc:Choice>
              <mc:Fallback>
                <p:oleObj name="Formel" r:id="rId5" imgW="965160" imgH="203040" progId="Equation.3">
                  <p:embed/>
                  <p:pic>
                    <p:nvPicPr>
                      <p:cNvPr id="30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349" y="1653878"/>
                        <a:ext cx="1592263" cy="334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8" descr="http://www.m-forkel.de/klima/grafiken/coriolis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13400" y="3573016"/>
            <a:ext cx="4248000" cy="3157183"/>
          </a:xfrm>
          <a:prstGeom prst="rect">
            <a:avLst/>
          </a:prstGeom>
          <a:noFill/>
        </p:spPr>
      </p:pic>
      <p:graphicFrame>
        <p:nvGraphicFramePr>
          <p:cNvPr id="307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736617"/>
              </p:ext>
            </p:extLst>
          </p:nvPr>
        </p:nvGraphicFramePr>
        <p:xfrm>
          <a:off x="1356781" y="2061146"/>
          <a:ext cx="1641398" cy="575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44" name="Formel" r:id="rId8" imgW="1117440" imgH="393480" progId="Equation.3">
                  <p:embed/>
                </p:oleObj>
              </mc:Choice>
              <mc:Fallback>
                <p:oleObj name="Formel" r:id="rId8" imgW="1117440" imgH="393480" progId="Equation.3">
                  <p:embed/>
                  <p:pic>
                    <p:nvPicPr>
                      <p:cNvPr id="30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6781" y="2061146"/>
                        <a:ext cx="1641398" cy="5757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3400" y="1524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Rotation of the Earth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980728"/>
            <a:ext cx="323528" cy="587727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D:\00_SQU\MSF\MASF4200\15FL\ml\corioli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707" y="1052736"/>
            <a:ext cx="4996693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60032" y="3645024"/>
            <a:ext cx="13681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Tangential speed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4860032" y="6539850"/>
            <a:ext cx="1368152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 smtClean="0"/>
              <a:t>Coriolis Force</a:t>
            </a:r>
            <a:endParaRPr lang="en-US" sz="1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6546104"/>
              </p:ext>
            </p:extLst>
          </p:nvPr>
        </p:nvGraphicFramePr>
        <p:xfrm>
          <a:off x="2956694" y="5617815"/>
          <a:ext cx="1111250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45" name="Equation" r:id="rId11" imgW="672808" imgH="418918" progId="Equation.3">
                  <p:embed/>
                </p:oleObj>
              </mc:Choice>
              <mc:Fallback>
                <p:oleObj name="Equation" r:id="rId11" imgW="672808" imgH="418918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6694" y="5617815"/>
                        <a:ext cx="1111250" cy="690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749424" y="5778430"/>
            <a:ext cx="2717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Carl-</a:t>
            </a:r>
            <a:r>
              <a:rPr lang="en-US" dirty="0" err="1"/>
              <a:t>Gustaf</a:t>
            </a:r>
            <a:r>
              <a:rPr lang="en-US" dirty="0"/>
              <a:t> </a:t>
            </a:r>
            <a:r>
              <a:rPr lang="en-US" dirty="0" err="1" smtClean="0"/>
              <a:t>Rossby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39552" y="6381328"/>
            <a:ext cx="6174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tx2"/>
                </a:solidFill>
              </a:rPr>
              <a:t>http://www.dartmouth.edu/~ears5/handouts/Coriolis.html</a:t>
            </a:r>
          </a:p>
        </p:txBody>
      </p:sp>
      <p:sp>
        <p:nvSpPr>
          <p:cNvPr id="5" name="Rectangle 4"/>
          <p:cNvSpPr/>
          <p:nvPr/>
        </p:nvSpPr>
        <p:spPr>
          <a:xfrm>
            <a:off x="7711440" y="3645024"/>
            <a:ext cx="1181100" cy="593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573133" y="3613774"/>
            <a:ext cx="14409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Northern Hemisphere</a:t>
            </a:r>
          </a:p>
          <a:p>
            <a:pPr algn="ctr"/>
            <a:r>
              <a:rPr lang="en-US" sz="1050" dirty="0" smtClean="0"/>
              <a:t>Deflection to Right</a:t>
            </a:r>
            <a:endParaRPr lang="en-US" sz="1050" dirty="0"/>
          </a:p>
        </p:txBody>
      </p:sp>
      <p:sp>
        <p:nvSpPr>
          <p:cNvPr id="18" name="Rectangle 17"/>
          <p:cNvSpPr/>
          <p:nvPr/>
        </p:nvSpPr>
        <p:spPr>
          <a:xfrm>
            <a:off x="7754298" y="5885465"/>
            <a:ext cx="1181100" cy="593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561093" y="5920232"/>
            <a:ext cx="146506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Southern Hemisphere</a:t>
            </a:r>
          </a:p>
          <a:p>
            <a:pPr algn="ctr"/>
            <a:r>
              <a:rPr lang="en-US" sz="1050" dirty="0" smtClean="0"/>
              <a:t>Deflection to Left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0813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050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1524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Rotation of the Earth - </a:t>
            </a:r>
            <a:r>
              <a:rPr lang="en-US" sz="3200" dirty="0"/>
              <a:t>Coriolis effect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9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7648"/>
          <p:cNvSpPr/>
          <p:nvPr/>
        </p:nvSpPr>
        <p:spPr>
          <a:xfrm>
            <a:off x="578700" y="3440057"/>
            <a:ext cx="7986600" cy="3048943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9"/>
          <p:cNvSpPr/>
          <p:nvPr/>
        </p:nvSpPr>
        <p:spPr>
          <a:xfrm flipV="1">
            <a:off x="578700" y="3440057"/>
            <a:ext cx="6834262" cy="1001056"/>
          </a:xfrm>
          <a:prstGeom prst="rtTriangle">
            <a:avLst/>
          </a:prstGeom>
          <a:solidFill>
            <a:srgbClr val="C1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 smtClean="0">
                <a:latin typeface="Cambria" pitchFamily="18" charset="0"/>
              </a:rPr>
              <a:t>Horizontal </a:t>
            </a:r>
            <a:r>
              <a:rPr lang="en-GB" sz="3200" b="1" smtClean="0">
                <a:latin typeface="Cambria" pitchFamily="18" charset="0"/>
              </a:rPr>
              <a:t>Pressure </a:t>
            </a:r>
            <a:r>
              <a:rPr lang="en-GB" sz="3200" b="1">
                <a:latin typeface="Cambria" pitchFamily="18" charset="0"/>
              </a:rPr>
              <a:t>Gradient </a:t>
            </a:r>
            <a:r>
              <a:rPr lang="en-GB" sz="3200" b="1" smtClean="0">
                <a:latin typeface="Cambria" pitchFamily="18" charset="0"/>
              </a:rPr>
              <a:t>Force</a:t>
            </a:r>
            <a:endParaRPr lang="en-GB" sz="3200" b="1" dirty="0">
              <a:latin typeface="Cambria" pitchFamily="18" charset="0"/>
            </a:endParaRPr>
          </a:p>
        </p:txBody>
      </p:sp>
      <p:sp>
        <p:nvSpPr>
          <p:cNvPr id="29" name="Right Triangle 28"/>
          <p:cNvSpPr/>
          <p:nvPr/>
        </p:nvSpPr>
        <p:spPr>
          <a:xfrm>
            <a:off x="578700" y="2439000"/>
            <a:ext cx="6834262" cy="1001056"/>
          </a:xfrm>
          <a:prstGeom prst="rtTriangle">
            <a:avLst/>
          </a:prstGeom>
          <a:solidFill>
            <a:srgbClr val="C1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657" name="Straight Connector 27656"/>
          <p:cNvCxnSpPr>
            <a:stCxn id="29" idx="0"/>
            <a:endCxn id="29" idx="4"/>
          </p:cNvCxnSpPr>
          <p:nvPr/>
        </p:nvCxnSpPr>
        <p:spPr>
          <a:xfrm>
            <a:off x="578700" y="2439000"/>
            <a:ext cx="6834262" cy="100105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5999163" y="4722813"/>
          <a:ext cx="425450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87" name="Equation" r:id="rId3" imgW="190440" imgH="215640" progId="Equation.3">
                  <p:embed/>
                </p:oleObj>
              </mc:Choice>
              <mc:Fallback>
                <p:oleObj name="Equation" r:id="rId3" imgW="190440" imgH="215640" progId="Equation.3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9163" y="4722813"/>
                        <a:ext cx="425450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/>
          <p:nvPr/>
        </p:nvCxnSpPr>
        <p:spPr>
          <a:xfrm flipH="1">
            <a:off x="7412962" y="3440056"/>
            <a:ext cx="11523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95325" y="3633788"/>
          <a:ext cx="398463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88" name="Equation" r:id="rId5" imgW="177569" imgH="215619" progId="Equation.3">
                  <p:embed/>
                </p:oleObj>
              </mc:Choice>
              <mc:Fallback>
                <p:oleObj name="Equation" r:id="rId5" imgW="177569" imgH="215619" progId="Equation.3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325" y="3633788"/>
                        <a:ext cx="398463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2078709" y="4483203"/>
          <a:ext cx="963291" cy="430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89" name="Equation" r:id="rId7" imgW="482400" imgH="215640" progId="Equation.3">
                  <p:embed/>
                </p:oleObj>
              </mc:Choice>
              <mc:Fallback>
                <p:oleObj name="Equation" r:id="rId7" imgW="482400" imgH="215640" progId="Equation.3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709" y="4483203"/>
                        <a:ext cx="963291" cy="4307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Straight Connector 24"/>
          <p:cNvCxnSpPr/>
          <p:nvPr/>
        </p:nvCxnSpPr>
        <p:spPr>
          <a:xfrm>
            <a:off x="578700" y="3440056"/>
            <a:ext cx="7986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400536" y="3375257"/>
            <a:ext cx="129600" cy="129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798670" y="3375257"/>
            <a:ext cx="129600" cy="129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>
            <a:off x="1465336" y="2574000"/>
            <a:ext cx="0" cy="866057"/>
          </a:xfrm>
          <a:prstGeom prst="line">
            <a:avLst/>
          </a:prstGeom>
          <a:ln w="3175">
            <a:solidFill>
              <a:schemeClr val="tx1"/>
            </a:solidFill>
            <a:prstDash val="dash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061323" y="2750402"/>
            <a:ext cx="360677" cy="498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63283" y="3062001"/>
            <a:ext cx="20037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284998" y="3384000"/>
            <a:ext cx="360677" cy="498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683132" y="3384000"/>
            <a:ext cx="360677" cy="498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5597450" y="3178199"/>
            <a:ext cx="0" cy="847706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" name="Object 38"/>
          <p:cNvGraphicFramePr>
            <a:graphicFrameLocks noChangeAspect="1"/>
          </p:cNvGraphicFramePr>
          <p:nvPr>
            <p:extLst/>
          </p:nvPr>
        </p:nvGraphicFramePr>
        <p:xfrm>
          <a:off x="5652120" y="3924000"/>
          <a:ext cx="180000" cy="1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0" name="Equation" r:id="rId9" imgW="126720" imgH="126720" progId="Equation.3">
                  <p:embed/>
                </p:oleObj>
              </mc:Choice>
              <mc:Fallback>
                <p:oleObj name="Equation" r:id="rId9" imgW="126720" imgH="126720" progId="Equation.3">
                  <p:embed/>
                  <p:pic>
                    <p:nvPicPr>
                      <p:cNvPr id="39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3924000"/>
                        <a:ext cx="180000" cy="18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7050375" y="2034000"/>
          <a:ext cx="1571625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1" name="Equation" r:id="rId11" imgW="787320" imgH="457200" progId="Equation.3">
                  <p:embed/>
                </p:oleObj>
              </mc:Choice>
              <mc:Fallback>
                <p:oleObj name="Equation" r:id="rId11" imgW="787320" imgH="457200" progId="Equation.3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375" y="2034000"/>
                        <a:ext cx="1571625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227363" y="1898650"/>
          <a:ext cx="2814637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2" name="Equation" r:id="rId13" imgW="1409400" imgH="215640" progId="Equation.3">
                  <p:embed/>
                </p:oleObj>
              </mc:Choice>
              <mc:Fallback>
                <p:oleObj name="Equation" r:id="rId13" imgW="1409400" imgH="215640" progId="Equation.3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63" y="1898650"/>
                        <a:ext cx="2814637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ight Arrow 39"/>
          <p:cNvSpPr/>
          <p:nvPr/>
        </p:nvSpPr>
        <p:spPr>
          <a:xfrm>
            <a:off x="2830500" y="3036008"/>
            <a:ext cx="3483000" cy="808385"/>
          </a:xfrm>
          <a:prstGeom prst="rightArrow">
            <a:avLst>
              <a:gd name="adj1" fmla="val 50000"/>
              <a:gd name="adj2" fmla="val 114150"/>
            </a:avLst>
          </a:prstGeom>
          <a:solidFill>
            <a:schemeClr val="bg1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Pressure gradient force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14363"/>
              </p:ext>
            </p:extLst>
          </p:nvPr>
        </p:nvGraphicFramePr>
        <p:xfrm>
          <a:off x="4191000" y="2418379"/>
          <a:ext cx="9636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3" name="Equation" r:id="rId15" imgW="482400" imgH="215640" progId="Equation.3">
                  <p:embed/>
                </p:oleObj>
              </mc:Choice>
              <mc:Fallback>
                <p:oleObj name="Equation" r:id="rId15" imgW="482400" imgH="215640" progId="Equation.3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418379"/>
                        <a:ext cx="9636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6056115"/>
              </p:ext>
            </p:extLst>
          </p:nvPr>
        </p:nvGraphicFramePr>
        <p:xfrm>
          <a:off x="274432" y="1212243"/>
          <a:ext cx="180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4" name="Formel" r:id="rId17" imgW="901309" imgH="203112" progId="Equation.3">
                  <p:embed/>
                </p:oleObj>
              </mc:Choice>
              <mc:Fallback>
                <p:oleObj name="Formel" r:id="rId17" imgW="901309" imgH="203112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32" y="1212243"/>
                        <a:ext cx="1803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traight Connector 31"/>
          <p:cNvCxnSpPr/>
          <p:nvPr/>
        </p:nvCxnSpPr>
        <p:spPr>
          <a:xfrm>
            <a:off x="578700" y="6264000"/>
            <a:ext cx="7986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1552936" y="6201897"/>
            <a:ext cx="129600" cy="129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951070" y="6201897"/>
            <a:ext cx="129600" cy="129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517549" y="5876201"/>
            <a:ext cx="20037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915683" y="5876201"/>
            <a:ext cx="20037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baseline="-25000" dirty="0" smtClean="0">
                <a:solidFill>
                  <a:schemeClr val="tx1"/>
                </a:solidFill>
              </a:rPr>
              <a:t>4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2336787" y="5744697"/>
          <a:ext cx="9874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5" name="Equation" r:id="rId19" imgW="495000" imgH="228600" progId="Equation.3">
                  <p:embed/>
                </p:oleObj>
              </mc:Choice>
              <mc:Fallback>
                <p:oleObj name="Equation" r:id="rId19" imgW="495000" imgH="22860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787" y="5744697"/>
                        <a:ext cx="9874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2830500" y="3440056"/>
            <a:ext cx="1741500" cy="2826641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40" idx="3"/>
          </p:cNvCxnSpPr>
          <p:nvPr/>
        </p:nvCxnSpPr>
        <p:spPr>
          <a:xfrm flipH="1">
            <a:off x="4572000" y="3440201"/>
            <a:ext cx="1741500" cy="2823799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ight Arrow 44"/>
          <p:cNvSpPr/>
          <p:nvPr/>
        </p:nvSpPr>
        <p:spPr>
          <a:xfrm>
            <a:off x="3919538" y="5032101"/>
            <a:ext cx="1297781" cy="404192"/>
          </a:xfrm>
          <a:prstGeom prst="rightArrow">
            <a:avLst>
              <a:gd name="adj1" fmla="val 50000"/>
              <a:gd name="adj2" fmla="val 107747"/>
            </a:avLst>
          </a:prstGeom>
          <a:solidFill>
            <a:schemeClr val="bg1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46" name="Right Arrow 45"/>
          <p:cNvSpPr/>
          <p:nvPr/>
        </p:nvSpPr>
        <p:spPr>
          <a:xfrm>
            <a:off x="3429000" y="4168247"/>
            <a:ext cx="2269331" cy="540000"/>
          </a:xfrm>
          <a:prstGeom prst="rightArrow">
            <a:avLst>
              <a:gd name="adj1" fmla="val 50000"/>
              <a:gd name="adj2" fmla="val 107747"/>
            </a:avLst>
          </a:prstGeom>
          <a:solidFill>
            <a:schemeClr val="bg1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47" name="Right Arrow 46"/>
          <p:cNvSpPr/>
          <p:nvPr/>
        </p:nvSpPr>
        <p:spPr>
          <a:xfrm>
            <a:off x="4314825" y="5760147"/>
            <a:ext cx="514350" cy="180000"/>
          </a:xfrm>
          <a:prstGeom prst="rightArrow">
            <a:avLst>
              <a:gd name="adj1" fmla="val 50000"/>
              <a:gd name="adj2" fmla="val 107747"/>
            </a:avLst>
          </a:prstGeom>
          <a:solidFill>
            <a:schemeClr val="bg1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404890"/>
              </p:ext>
            </p:extLst>
          </p:nvPr>
        </p:nvGraphicFramePr>
        <p:xfrm>
          <a:off x="3261512" y="1045816"/>
          <a:ext cx="4004736" cy="695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6" name="Equation" r:id="rId21" imgW="2412720" imgH="419040" progId="Equation.3">
                  <p:embed/>
                </p:oleObj>
              </mc:Choice>
              <mc:Fallback>
                <p:oleObj name="Equation" r:id="rId21" imgW="2412720" imgH="41904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1512" y="1045816"/>
                        <a:ext cx="4004736" cy="695783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730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7648"/>
          <p:cNvSpPr/>
          <p:nvPr/>
        </p:nvSpPr>
        <p:spPr>
          <a:xfrm>
            <a:off x="578700" y="3440057"/>
            <a:ext cx="7986600" cy="3048943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ight Triangle 19"/>
          <p:cNvSpPr/>
          <p:nvPr/>
        </p:nvSpPr>
        <p:spPr>
          <a:xfrm flipV="1">
            <a:off x="578700" y="3440057"/>
            <a:ext cx="6834262" cy="1001056"/>
          </a:xfrm>
          <a:prstGeom prst="rtTriangle">
            <a:avLst/>
          </a:prstGeom>
          <a:solidFill>
            <a:srgbClr val="C1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GB" sz="3200" b="1" dirty="0" smtClean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>Horizontal Pressure Gradient</a:t>
            </a:r>
            <a:endParaRPr lang="en-GB" sz="3200" b="1" dirty="0">
              <a:solidFill>
                <a:prstClr val="black"/>
              </a:solidFill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29" name="Right Triangle 28"/>
          <p:cNvSpPr/>
          <p:nvPr/>
        </p:nvSpPr>
        <p:spPr>
          <a:xfrm>
            <a:off x="578700" y="2439000"/>
            <a:ext cx="6834262" cy="1001056"/>
          </a:xfrm>
          <a:prstGeom prst="rtTriangle">
            <a:avLst/>
          </a:prstGeom>
          <a:solidFill>
            <a:srgbClr val="C1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7657" name="Straight Connector 27656"/>
          <p:cNvCxnSpPr>
            <a:stCxn id="29" idx="0"/>
            <a:endCxn id="29" idx="4"/>
          </p:cNvCxnSpPr>
          <p:nvPr/>
        </p:nvCxnSpPr>
        <p:spPr>
          <a:xfrm>
            <a:off x="578700" y="2439000"/>
            <a:ext cx="6834262" cy="100105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613380" y="4451964"/>
          <a:ext cx="316328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26" name="Equation" r:id="rId3" imgW="190440" imgH="215640" progId="Equation.3">
                  <p:embed/>
                </p:oleObj>
              </mc:Choice>
              <mc:Fallback>
                <p:oleObj name="Equation" r:id="rId3" imgW="190440" imgH="215640" progId="Equation.3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380" y="4451964"/>
                        <a:ext cx="316328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/>
          <p:nvPr/>
        </p:nvCxnSpPr>
        <p:spPr>
          <a:xfrm flipH="1">
            <a:off x="7412962" y="3440056"/>
            <a:ext cx="11523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23412" y="3947948"/>
          <a:ext cx="296264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27" name="Equation" r:id="rId5" imgW="177569" imgH="215619" progId="Equation.3">
                  <p:embed/>
                </p:oleObj>
              </mc:Choice>
              <mc:Fallback>
                <p:oleObj name="Equation" r:id="rId5" imgW="177569" imgH="215619" progId="Equation.3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412" y="3947948"/>
                        <a:ext cx="296264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Straight Connector 24"/>
          <p:cNvCxnSpPr/>
          <p:nvPr/>
        </p:nvCxnSpPr>
        <p:spPr>
          <a:xfrm>
            <a:off x="578700" y="3440056"/>
            <a:ext cx="79866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400536" y="3375257"/>
            <a:ext cx="129600" cy="129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7798670" y="3375257"/>
            <a:ext cx="129600" cy="129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465336" y="2574000"/>
            <a:ext cx="0" cy="866057"/>
          </a:xfrm>
          <a:prstGeom prst="line">
            <a:avLst/>
          </a:prstGeom>
          <a:ln w="3175">
            <a:solidFill>
              <a:schemeClr val="tx1"/>
            </a:solidFill>
            <a:prstDash val="dash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061323" y="2750402"/>
            <a:ext cx="360677" cy="498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h</a:t>
            </a:r>
            <a:r>
              <a:rPr lang="en-US" baseline="-25000" dirty="0" smtClean="0">
                <a:solidFill>
                  <a:prstClr val="black"/>
                </a:solidFill>
              </a:rPr>
              <a:t>1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63283" y="3062001"/>
            <a:ext cx="20037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h</a:t>
            </a:r>
            <a:r>
              <a:rPr lang="en-US" baseline="-25000" dirty="0" smtClean="0">
                <a:solidFill>
                  <a:prstClr val="black"/>
                </a:solidFill>
              </a:rPr>
              <a:t>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284998" y="3384000"/>
            <a:ext cx="360677" cy="498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p</a:t>
            </a:r>
            <a:r>
              <a:rPr lang="en-US" baseline="-25000" dirty="0" smtClean="0">
                <a:solidFill>
                  <a:prstClr val="black"/>
                </a:solidFill>
              </a:rPr>
              <a:t>1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683132" y="3384000"/>
            <a:ext cx="360677" cy="498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p</a:t>
            </a:r>
            <a:r>
              <a:rPr lang="en-US" baseline="-25000" dirty="0" smtClean="0">
                <a:solidFill>
                  <a:prstClr val="black"/>
                </a:solidFill>
              </a:rPr>
              <a:t>2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8244408" y="3439303"/>
            <a:ext cx="0" cy="847706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" name="Object 38"/>
          <p:cNvGraphicFramePr>
            <a:graphicFrameLocks noChangeAspect="1"/>
          </p:cNvGraphicFramePr>
          <p:nvPr>
            <p:extLst/>
          </p:nvPr>
        </p:nvGraphicFramePr>
        <p:xfrm>
          <a:off x="8319580" y="4149080"/>
          <a:ext cx="180000" cy="1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28" name="Equation" r:id="rId7" imgW="126720" imgH="126720" progId="Equation.3">
                  <p:embed/>
                </p:oleObj>
              </mc:Choice>
              <mc:Fallback>
                <p:oleObj name="Equation" r:id="rId7" imgW="126720" imgH="126720" progId="Equation.3">
                  <p:embed/>
                  <p:pic>
                    <p:nvPicPr>
                      <p:cNvPr id="39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9580" y="4149080"/>
                        <a:ext cx="180000" cy="18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7050375" y="2034000"/>
          <a:ext cx="1571625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29" name="Equation" r:id="rId9" imgW="787320" imgH="457200" progId="Equation.3">
                  <p:embed/>
                </p:oleObj>
              </mc:Choice>
              <mc:Fallback>
                <p:oleObj name="Equation" r:id="rId9" imgW="787320" imgH="457200" progId="Equation.3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375" y="2034000"/>
                        <a:ext cx="1571625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227363" y="1898650"/>
          <a:ext cx="2814637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30" name="Equation" r:id="rId11" imgW="1409400" imgH="215640" progId="Equation.3">
                  <p:embed/>
                </p:oleObj>
              </mc:Choice>
              <mc:Fallback>
                <p:oleObj name="Equation" r:id="rId11" imgW="1409400" imgH="215640" progId="Equation.3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63" y="1898650"/>
                        <a:ext cx="2814637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ight Arrow 39"/>
          <p:cNvSpPr/>
          <p:nvPr/>
        </p:nvSpPr>
        <p:spPr>
          <a:xfrm>
            <a:off x="2830500" y="3036008"/>
            <a:ext cx="3483000" cy="808385"/>
          </a:xfrm>
          <a:prstGeom prst="rightArrow">
            <a:avLst>
              <a:gd name="adj1" fmla="val 46261"/>
              <a:gd name="adj2" fmla="val 73952"/>
            </a:avLst>
          </a:prstGeom>
          <a:solidFill>
            <a:schemeClr val="bg1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Pressure gradient Force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4090194" y="2204864"/>
          <a:ext cx="1124735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31" name="Equation" r:id="rId13" imgW="482400" imgH="215640" progId="Equation.3">
                  <p:embed/>
                </p:oleObj>
              </mc:Choice>
              <mc:Fallback>
                <p:oleObj name="Equation" r:id="rId13" imgW="482400" imgH="215640" progId="Equation.3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0194" y="2204864"/>
                        <a:ext cx="1124735" cy="50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3670300" y="1484784"/>
          <a:ext cx="180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32" name="Formel" r:id="rId15" imgW="901309" imgH="203112" progId="Equation.3">
                  <p:embed/>
                </p:oleObj>
              </mc:Choice>
              <mc:Fallback>
                <p:oleObj name="Formel" r:id="rId15" imgW="901309" imgH="203112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1484784"/>
                        <a:ext cx="1803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" name="Straight Connector 40"/>
          <p:cNvCxnSpPr/>
          <p:nvPr/>
        </p:nvCxnSpPr>
        <p:spPr>
          <a:xfrm>
            <a:off x="1465338" y="4437112"/>
            <a:ext cx="6398132" cy="0"/>
          </a:xfrm>
          <a:prstGeom prst="line">
            <a:avLst/>
          </a:prstGeom>
          <a:ln w="3175">
            <a:solidFill>
              <a:schemeClr val="tx1"/>
            </a:solidFill>
            <a:prstDash val="dash"/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465336" y="3859086"/>
            <a:ext cx="0" cy="756000"/>
          </a:xfrm>
          <a:prstGeom prst="line">
            <a:avLst/>
          </a:prstGeom>
          <a:ln w="3175">
            <a:solidFill>
              <a:schemeClr val="tx1"/>
            </a:solidFill>
            <a:prstDash val="dash"/>
            <a:headEnd type="none" w="sm" len="lg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7863470" y="3859086"/>
            <a:ext cx="0" cy="756000"/>
          </a:xfrm>
          <a:prstGeom prst="line">
            <a:avLst/>
          </a:prstGeom>
          <a:ln w="3175">
            <a:solidFill>
              <a:schemeClr val="tx1"/>
            </a:solidFill>
            <a:prstDash val="dash"/>
            <a:headEnd type="none" w="sm" len="lg"/>
            <a:tailEnd type="non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86924" y="4037002"/>
                <a:ext cx="5549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rtl="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+mn-ea"/>
                          <a:cs typeface="+mn-cs"/>
                        </a:rPr>
                        <m:t>𝑑𝑥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924" y="4037002"/>
                <a:ext cx="554960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 rot="16200000">
            <a:off x="571709" y="4151687"/>
            <a:ext cx="3996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&gt;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23529" y="1124744"/>
            <a:ext cx="61072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rtl="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à"/>
            </a:pPr>
            <a:r>
              <a:rPr lang="en-US" sz="1600" i="1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Ocean Circulation</a:t>
            </a:r>
            <a:r>
              <a:rPr lang="en-US" sz="1600" i="1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16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Section 3.3.1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3516627" y="4666756"/>
                <a:ext cx="1956433" cy="857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+mn-ea"/>
                                  <a:cs typeface="+mn-cs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+mn-ea"/>
                                  <a:cs typeface="+mn-cs"/>
                                </a:rPr>
                                <m:t>h𝑝𝑔</m:t>
                              </m:r>
                            </m:sub>
                          </m:sSub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+mn-ea"/>
                              <a:cs typeface="+mn-cs"/>
                            </a:rPr>
                            <m:t>𝑚𝑎𝑠𝑠</m:t>
                          </m:r>
                        </m:den>
                      </m:f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+mn-ea"/>
                              <a:cs typeface="+mn-cs"/>
                            </a:rPr>
                            <m:t>𝑑𝑝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627" y="4666756"/>
                <a:ext cx="1956433" cy="857286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2569632" y="5711033"/>
          <a:ext cx="4004736" cy="695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33" name="Equation" r:id="rId20" imgW="2412720" imgH="419040" progId="Equation.3">
                  <p:embed/>
                </p:oleObj>
              </mc:Choice>
              <mc:Fallback>
                <p:oleObj name="Equation" r:id="rId20" imgW="2412720" imgH="41904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9632" y="5711033"/>
                        <a:ext cx="4004736" cy="695783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343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315" y="2565384"/>
            <a:ext cx="536214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GB" sz="32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>Geostrophic Flow</a:t>
            </a:r>
          </a:p>
        </p:txBody>
      </p:sp>
      <p:pic>
        <p:nvPicPr>
          <p:cNvPr id="5" name="Picture 9" descr="https://nsidc.org/sites/nsidc.org/files/images/corioli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6" y="3057163"/>
            <a:ext cx="3110101" cy="3336442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955815" y="999000"/>
            <a:ext cx="38802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GB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Horizontal Pressure Gradient Force</a:t>
            </a:r>
            <a:endParaRPr lang="en-GB" sz="20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95722" y="999000"/>
            <a:ext cx="161255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GB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Coriolis Force</a:t>
            </a:r>
            <a:endParaRPr lang="en-GB" sz="20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997000" y="1151428"/>
            <a:ext cx="450000" cy="95254"/>
            <a:chOff x="2997000" y="1449000"/>
            <a:chExt cx="450000" cy="9525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2997000" y="1449000"/>
              <a:ext cx="45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997000" y="1544254"/>
              <a:ext cx="45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097873" y="1285530"/>
                <a:ext cx="2429127" cy="8567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𝑓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𝑢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   =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−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 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𝑑𝑝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𝑑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873" y="1285530"/>
                <a:ext cx="2429127" cy="8567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V="1">
            <a:off x="7669075" y="4509000"/>
            <a:ext cx="0" cy="360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669075" y="4869000"/>
            <a:ext cx="360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992000" y="4660525"/>
            <a:ext cx="68445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 smtClean="0"/>
              <a:t>X (u)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317000" y="4149000"/>
            <a:ext cx="800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Y (v)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101937" y="2181088"/>
                <a:ext cx="2206052" cy="8561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0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𝑓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𝑣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   =  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𝑑𝑝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𝑑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937" y="2181088"/>
                <a:ext cx="2206052" cy="8561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306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0" y="1484784"/>
            <a:ext cx="874370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3400" y="4572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latin typeface="Cambria" pitchFamily="18" charset="0"/>
              </a:rPr>
              <a:t>Geostrophic </a:t>
            </a:r>
            <a:r>
              <a:rPr lang="en-GB" sz="3200" b="1" dirty="0" smtClean="0">
                <a:latin typeface="Cambria" pitchFamily="18" charset="0"/>
              </a:rPr>
              <a:t>Flow + Eddies</a:t>
            </a:r>
            <a:endParaRPr lang="en-GB" sz="32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83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Eddies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52736"/>
            <a:ext cx="6858000" cy="568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95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7"/>
          <a:stretch/>
        </p:blipFill>
        <p:spPr bwMode="auto">
          <a:xfrm>
            <a:off x="1384160" y="1589134"/>
            <a:ext cx="5976804" cy="5008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Sea Surface Height Anomaly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2062" y="1124744"/>
            <a:ext cx="648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Geostrophic surface currents follow SSHA contours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502000" y="2079000"/>
            <a:ext cx="2430000" cy="423000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15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481" r="2500" b="4074"/>
          <a:stretch/>
        </p:blipFill>
        <p:spPr>
          <a:xfrm>
            <a:off x="36096" y="76200"/>
            <a:ext cx="9071809" cy="4419600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85750" y="4724400"/>
            <a:ext cx="3505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kumimoji="0" lang="en-GB" sz="2400" b="1" i="0" u="none" strike="noStrike" cap="small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Satellite Altimetry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4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In Oceanography</a:t>
            </a:r>
            <a:endParaRPr kumimoji="0" lang="en-GB" sz="2400" b="1" i="0" u="none" strike="noStrike" cap="small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29000" y="5119419"/>
            <a:ext cx="2590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+mj-lt"/>
              </a:rPr>
              <a:t>Sea Surface Height / Slope</a:t>
            </a:r>
          </a:p>
          <a:p>
            <a:pPr marL="365760" indent="-18288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Ocean Geoid</a:t>
            </a:r>
          </a:p>
          <a:p>
            <a:pPr marL="365760" indent="-18288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Sea Floor Bathymetry</a:t>
            </a:r>
          </a:p>
          <a:p>
            <a:pPr marL="365760" indent="-18288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Tides</a:t>
            </a:r>
          </a:p>
          <a:p>
            <a:pPr marL="365760" indent="-18288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Geostrophic Surface Flow</a:t>
            </a:r>
            <a:endParaRPr lang="en-US" sz="14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8400" y="5119420"/>
            <a:ext cx="2590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+mj-lt"/>
              </a:rPr>
              <a:t>Sea Surface Roughness</a:t>
            </a:r>
          </a:p>
          <a:p>
            <a:pPr marL="365760" indent="-18288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Surface Wind</a:t>
            </a:r>
          </a:p>
          <a:p>
            <a:pPr marL="365760" indent="-18288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Wave Height and Spectra </a:t>
            </a:r>
          </a:p>
          <a:p>
            <a:pPr marL="365760" indent="-18288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Internal waves</a:t>
            </a:r>
          </a:p>
          <a:p>
            <a:pPr marL="365760" indent="-18288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+mj-lt"/>
              </a:rPr>
              <a:t>Surface Slicks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818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280" y="1124744"/>
            <a:ext cx="5029200" cy="550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7107912" y="1853912"/>
            <a:ext cx="0" cy="3262005"/>
          </a:xfrm>
          <a:prstGeom prst="line">
            <a:avLst/>
          </a:prstGeom>
          <a:ln w="31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518754" y="2780928"/>
            <a:ext cx="0" cy="2334989"/>
          </a:xfrm>
          <a:prstGeom prst="line">
            <a:avLst/>
          </a:prstGeom>
          <a:ln w="31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555096"/>
              </p:ext>
            </p:extLst>
          </p:nvPr>
        </p:nvGraphicFramePr>
        <p:xfrm>
          <a:off x="677416" y="2564904"/>
          <a:ext cx="2526432" cy="1535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8" name="Equation" r:id="rId4" imgW="1422360" imgH="863280" progId="Equation.3">
                  <p:embed/>
                </p:oleObj>
              </mc:Choice>
              <mc:Fallback>
                <p:oleObj name="Equation" r:id="rId4" imgW="1422360" imgH="863280" progId="Equation.3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416" y="2564904"/>
                        <a:ext cx="2526432" cy="1535479"/>
                      </a:xfrm>
                      <a:prstGeom prst="rect">
                        <a:avLst/>
                      </a:prstGeom>
                      <a:noFill/>
                      <a:ln w="317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33400" y="177225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Geostrophic flow from SSHA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4057" y="1412776"/>
            <a:ext cx="37799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Measurement of SSHA</a:t>
            </a:r>
          </a:p>
          <a:p>
            <a:endParaRPr lang="en-US" dirty="0" smtClean="0"/>
          </a:p>
          <a:p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Calculation of geostrophic currents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487071" y="2780490"/>
            <a:ext cx="0" cy="2335427"/>
          </a:xfrm>
          <a:prstGeom prst="line">
            <a:avLst/>
          </a:prstGeom>
          <a:ln w="31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704682" y="2389717"/>
            <a:ext cx="0" cy="2103120"/>
          </a:xfrm>
          <a:prstGeom prst="line">
            <a:avLst/>
          </a:prstGeom>
          <a:ln w="31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359104" y="2314972"/>
            <a:ext cx="0" cy="3383280"/>
          </a:xfrm>
          <a:prstGeom prst="line">
            <a:avLst/>
          </a:prstGeom>
          <a:ln w="31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253905" y="2866671"/>
            <a:ext cx="180000" cy="13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57200" y="4323318"/>
            <a:ext cx="2029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Eddy Kinetic Energy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/>
          </p:nvPr>
        </p:nvGraphicFramePr>
        <p:xfrm>
          <a:off x="457200" y="4711700"/>
          <a:ext cx="198437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9" name="Equation" r:id="rId6" imgW="1117440" imgH="393480" progId="Equation.3">
                  <p:embed/>
                </p:oleObj>
              </mc:Choice>
              <mc:Fallback>
                <p:oleObj name="Equation" r:id="rId6" imgW="1117440" imgH="393480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711700"/>
                        <a:ext cx="1984375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57200" y="5429250"/>
                <a:ext cx="243291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Okubo Weiss Parameter</a:t>
                </a:r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𝑂𝑊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429250"/>
                <a:ext cx="2432910" cy="923330"/>
              </a:xfrm>
              <a:prstGeom prst="rect">
                <a:avLst/>
              </a:prstGeom>
              <a:blipFill>
                <a:blip r:embed="rId8"/>
                <a:stretch>
                  <a:fillRect l="-2005" t="-3974" r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95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04825" y="346502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Lagrangian</a:t>
            </a: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flow analysis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551" y="1524000"/>
            <a:ext cx="6797450" cy="533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52400" y="3733800"/>
                <a:ext cx="2057400" cy="13462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900"/>
                  </a:spcAft>
                </a:pPr>
                <a:r>
                  <a:rPr lang="en-US" sz="1600" b="1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Lagrangian Transport Modelling</a:t>
                </a:r>
              </a:p>
              <a:p>
                <a:pPr>
                  <a:spcBef>
                    <a:spcPts val="9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2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2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𝑟</m:t>
                          </m:r>
                          <m:rad>
                            <m:radPr>
                              <m:degHide m:val="on"/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2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f>
                                <m:fPr>
                                  <m:type m:val="lin"/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𝜀</m:t>
                                      </m:r>
                                    </m:e>
                                    <m:sup>
                                      <m:f>
                                        <m:fPr>
                                          <m:type m:val="skw"/>
                                          <m:ctrlPr>
                                            <a:rPr lang="en-US" sz="1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20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sz="120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den>
                                      </m:f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2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f>
                                        <m:fPr>
                                          <m:type m:val="skw"/>
                                          <m:ctrlPr>
                                            <a:rPr lang="en-US" sz="1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20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num>
                                        <m:den>
                                          <m:r>
                                            <a:rPr lang="en-US" sz="120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den>
                                      </m:f>
                                    </m:sup>
                                  </m:sSup>
                                </m:num>
                                <m:den>
                                  <m:r>
                                    <a:rPr lang="en-US" sz="120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</m:den>
                              </m:f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rad>
                        </m:e>
                        <m:sub/>
                      </m:sSub>
                    </m:oMath>
                  </m:oMathPara>
                </a14:m>
                <a:endParaRPr lang="en-US" sz="1200" i="1" dirty="0">
                  <a:latin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733800"/>
                <a:ext cx="2057400" cy="1346266"/>
              </a:xfrm>
              <a:prstGeom prst="rect">
                <a:avLst/>
              </a:prstGeom>
              <a:blipFill>
                <a:blip r:embed="rId3"/>
                <a:stretch>
                  <a:fillRect l="-1479" t="-1364" b="-2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52400" y="1524000"/>
                <a:ext cx="2057400" cy="19999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600" b="1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Lagrangian Coherent Structures (FTLE</a:t>
                </a:r>
                <a:r>
                  <a:rPr lang="en-US" sz="1600" b="1" i="1" dirty="0" smtClean="0">
                    <a:latin typeface="Helvetica" panose="020B0604020202020204" pitchFamily="34" charset="0"/>
                    <a:cs typeface="Helvetica" panose="020B0604020202020204" pitchFamily="34" charset="0"/>
                  </a:rPr>
                  <a:t>)</a:t>
                </a:r>
              </a:p>
              <a:p>
                <a:pPr>
                  <a:spcAft>
                    <a:spcPts val="45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 → 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𝐷</m:t>
                      </m:r>
                      <m:sSubSup>
                        <m:sSubSup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sz="1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200" i="1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45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sSubSup>
                                <m:sSubSup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1200" i="1">
                          <a:latin typeface="Cambria Math" panose="02040503050406030204" pitchFamily="18" charset="0"/>
                        </a:rPr>
                        <m:t>𝐷</m:t>
                      </m:r>
                      <m:sSubSup>
                        <m:sSubSup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1200" i="1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45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den>
                      </m:f>
                      <m:func>
                        <m:funcPr>
                          <m:ctrlP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524000"/>
                <a:ext cx="2057400" cy="1999906"/>
              </a:xfrm>
              <a:prstGeom prst="rect">
                <a:avLst/>
              </a:prstGeom>
              <a:blipFill>
                <a:blip r:embed="rId4"/>
                <a:stretch>
                  <a:fillRect l="-1479" t="-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477000" y="177225"/>
                <a:ext cx="243291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Okubo Weiss Parameter</a:t>
                </a:r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𝑂𝑊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177225"/>
                <a:ext cx="2432910" cy="923330"/>
              </a:xfrm>
              <a:prstGeom prst="rect">
                <a:avLst/>
              </a:prstGeom>
              <a:blipFill>
                <a:blip r:embed="rId5"/>
                <a:stretch>
                  <a:fillRect l="-2256" t="-3289" r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7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D:\00_SQU\R\PARTTRACK\hycom\Claereboudt\MAP_00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274"/>
            <a:ext cx="5400675" cy="55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86029" y="6093296"/>
            <a:ext cx="577659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Mukallah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13160" y="5445224"/>
            <a:ext cx="42659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Dhofar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6446" y="5301208"/>
            <a:ext cx="42338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Mirbat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56856" y="4972526"/>
            <a:ext cx="62305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Halleniyat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94982" y="3861048"/>
            <a:ext cx="50501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Masirah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66982" y="2852936"/>
            <a:ext cx="41697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Qalhat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95936" y="2596262"/>
            <a:ext cx="460575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Muscat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75856" y="2341737"/>
            <a:ext cx="737189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Daymaniyat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59832" y="1932221"/>
            <a:ext cx="703719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Musandam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08875" y="2148245"/>
            <a:ext cx="59631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Chabahar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9078" y="5436888"/>
            <a:ext cx="47449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Jemen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83968" y="1477028"/>
            <a:ext cx="284886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Iran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08104" y="1291982"/>
            <a:ext cx="34846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resilience, species </a:t>
            </a: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distribution and biogeography </a:t>
            </a: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of coral reefs is determined by larval </a:t>
            </a: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connectivity </a:t>
            </a:r>
            <a:endParaRPr lang="en-US" sz="16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larval </a:t>
            </a: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connectivity </a:t>
            </a: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relies </a:t>
            </a: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on the potential of coral </a:t>
            </a: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larvae to </a:t>
            </a: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disperse in the environment following </a:t>
            </a:r>
            <a:r>
              <a:rPr 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ocean currents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Research Question</a:t>
            </a:r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How 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are coral communities around Oman (AS and SO) 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connected?</a:t>
            </a:r>
          </a:p>
          <a:p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Method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Modelling 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of </a:t>
            </a:r>
            <a:r>
              <a:rPr 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Lagrangian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Larvae Transport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bg2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7200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endParaRPr lang="en-US" sz="3000" dirty="0" smtClean="0">
              <a:latin typeface="Helvetica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93457" y="159604"/>
            <a:ext cx="59046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i="1" dirty="0" err="1" smtClean="0"/>
              <a:t>Lagrangian</a:t>
            </a:r>
            <a:r>
              <a:rPr lang="en-US" sz="2000" i="1" dirty="0" smtClean="0"/>
              <a:t> Transport Modelling </a:t>
            </a:r>
          </a:p>
          <a:p>
            <a:pPr fontAlgn="base"/>
            <a:r>
              <a:rPr lang="en-US" dirty="0" smtClean="0"/>
              <a:t>applied to study connectivity </a:t>
            </a:r>
            <a:r>
              <a:rPr lang="en-US" dirty="0"/>
              <a:t>of coral communities</a:t>
            </a:r>
          </a:p>
        </p:txBody>
      </p:sp>
      <p:pic>
        <p:nvPicPr>
          <p:cNvPr id="22" name="Picture 2" descr="C:\Users\Administrator\Desktop\Department's Affairs\University boats\RV Al-Jami'ah (old folder)\R.V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54043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:\00_SQU\CAMS\FINAL LOGO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2"/>
          <a:stretch/>
        </p:blipFill>
        <p:spPr bwMode="auto">
          <a:xfrm>
            <a:off x="203424" y="33718"/>
            <a:ext cx="953113" cy="83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56627" y="6243370"/>
            <a:ext cx="2844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i="1" dirty="0">
                <a:latin typeface="Helvetica" panose="020B0604020202020204" pitchFamily="34" charset="0"/>
                <a:cs typeface="Helvetica" panose="020B0604020202020204" pitchFamily="34" charset="0"/>
              </a:rPr>
              <a:t>G. </a:t>
            </a:r>
            <a:r>
              <a:rPr lang="en-US" sz="1600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Bruss</a:t>
            </a:r>
            <a:r>
              <a:rPr lang="en-US" sz="1600" i="1" dirty="0">
                <a:latin typeface="Helvetica" panose="020B0604020202020204" pitchFamily="34" charset="0"/>
                <a:cs typeface="Helvetica" panose="020B0604020202020204" pitchFamily="34" charset="0"/>
              </a:rPr>
              <a:t> and M. </a:t>
            </a:r>
            <a:r>
              <a:rPr lang="en-US" sz="1600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Claereboudt</a:t>
            </a:r>
            <a:endParaRPr lang="en-US" sz="1600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4" name="Picture 2" descr="D:\00_SQU\R\PARTTRACK\hycom\Claereboudt\comp_00.e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76" y="2924944"/>
            <a:ext cx="2835972" cy="1242925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29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ACKS_20080325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857250"/>
            <a:ext cx="5133975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174698" y="1028700"/>
                <a:ext cx="2023415" cy="2611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900"/>
                  </a:spcAft>
                </a:pPr>
                <a:r>
                  <a:rPr lang="en-US" sz="1200" b="1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Lagrangian Transport Modelling</a:t>
                </a:r>
              </a:p>
              <a:p>
                <a:pPr>
                  <a:spcBef>
                    <a:spcPts val="9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05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105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05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𝑟</m:t>
                          </m:r>
                          <m:rad>
                            <m:radPr>
                              <m:degHide m:val="on"/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05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f>
                                <m:fPr>
                                  <m:type m:val="lin"/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𝜀</m:t>
                                      </m:r>
                                    </m:e>
                                    <m:sup>
                                      <m:f>
                                        <m:fPr>
                                          <m:type m:val="skw"/>
                                          <m:ctrlPr>
                                            <a:rPr lang="en-US" sz="105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05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sz="105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den>
                                      </m:f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f>
                                        <m:fPr>
                                          <m:type m:val="skw"/>
                                          <m:ctrlPr>
                                            <a:rPr lang="en-US" sz="105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05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num>
                                        <m:den>
                                          <m:r>
                                            <a:rPr lang="en-US" sz="105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den>
                                      </m:f>
                                    </m:sup>
                                  </m:sSup>
                                </m:num>
                                <m:den>
                                  <m:r>
                                    <a:rPr lang="en-US" sz="105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</m:den>
                              </m:f>
                              <m:r>
                                <a:rPr lang="en-US" sz="105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rad>
                        </m:e>
                        <m:sub/>
                      </m:sSub>
                    </m:oMath>
                  </m:oMathPara>
                </a14:m>
                <a:endParaRPr lang="en-US" sz="1050" i="1" dirty="0">
                  <a:latin typeface="Helvetica" panose="020B0604020202020204" pitchFamily="34" charset="0"/>
                </a:endParaRPr>
              </a:p>
              <a:p>
                <a:pPr>
                  <a:spcBef>
                    <a:spcPts val="900"/>
                  </a:spcBef>
                </a:pPr>
                <a:r>
                  <a:rPr lang="en-US" sz="1050" i="1" dirty="0">
                    <a:latin typeface="Cambria Math" panose="02040503050406030204" pitchFamily="18" charset="0"/>
                  </a:rPr>
                  <a:t>e = 10</a:t>
                </a:r>
                <a:r>
                  <a:rPr lang="en-US" sz="1050" i="1" baseline="30000" dirty="0">
                    <a:latin typeface="Cambria Math" panose="02040503050406030204" pitchFamily="18" charset="0"/>
                  </a:rPr>
                  <a:t>‑9</a:t>
                </a:r>
                <a:r>
                  <a:rPr lang="en-US" sz="1050" i="1" dirty="0">
                    <a:latin typeface="Cambria Math" panose="02040503050406030204" pitchFamily="18" charset="0"/>
                  </a:rPr>
                  <a:t>m</a:t>
                </a:r>
                <a:r>
                  <a:rPr lang="en-US" sz="1050" i="1" baseline="30000" dirty="0">
                    <a:latin typeface="Cambria Math" panose="02040503050406030204" pitchFamily="18" charset="0"/>
                  </a:rPr>
                  <a:t>‑2</a:t>
                </a:r>
                <a:r>
                  <a:rPr lang="en-US" sz="1050" i="1" dirty="0">
                    <a:latin typeface="Cambria Math" panose="02040503050406030204" pitchFamily="18" charset="0"/>
                  </a:rPr>
                  <a:t>s</a:t>
                </a:r>
                <a:r>
                  <a:rPr lang="en-US" sz="1050" i="1" baseline="30000" dirty="0">
                    <a:latin typeface="Cambria Math" panose="02040503050406030204" pitchFamily="18" charset="0"/>
                  </a:rPr>
                  <a:t>-3</a:t>
                </a:r>
                <a:r>
                  <a:rPr lang="en-US" sz="1050" i="1" dirty="0">
                    <a:latin typeface="Cambria Math" panose="02040503050406030204" pitchFamily="18" charset="0"/>
                  </a:rPr>
                  <a:t> </a:t>
                </a:r>
                <a:endParaRPr lang="en-US" sz="105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Bef>
                    <a:spcPts val="9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1050" i="1" dirty="0">
                  <a:latin typeface="Cambria Math" panose="02040503050406030204" pitchFamily="18" charset="0"/>
                </a:endParaRPr>
              </a:p>
              <a:p>
                <a:pPr>
                  <a:spcBef>
                    <a:spcPts val="9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05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=25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US" sz="1050" i="1" dirty="0">
                  <a:latin typeface="Cambria Math" panose="02040503050406030204" pitchFamily="18" charset="0"/>
                </a:endParaRPr>
              </a:p>
              <a:p>
                <a:pPr marL="137160" indent="-13716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05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flow </a:t>
                </a:r>
                <a:r>
                  <a:rPr lang="en-US" sz="1050" dirty="0" smtClean="0">
                    <a:latin typeface="Helvetica" panose="020B0604020202020204" pitchFamily="34" charset="0"/>
                    <a:cs typeface="Helvetica" panose="020B0604020202020204" pitchFamily="34" charset="0"/>
                  </a:rPr>
                  <a:t>fields </a:t>
                </a:r>
                <a:r>
                  <a:rPr lang="en-US" sz="900" i="1" dirty="0" smtClean="0">
                    <a:latin typeface="Helvetica" panose="020B0604020202020204" pitchFamily="34" charset="0"/>
                    <a:cs typeface="Helvetica" panose="020B0604020202020204" pitchFamily="34" charset="0"/>
                  </a:rPr>
                  <a:t>DUACS / HYCOM </a:t>
                </a:r>
                <a:endParaRPr lang="en-US" sz="900" i="1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137160" indent="-137160">
                  <a:buFont typeface="Arial" panose="020B0604020202020204" pitchFamily="34" charset="0"/>
                  <a:buChar char="•"/>
                </a:pPr>
                <a:r>
                  <a:rPr lang="en-US" sz="105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10 reefs</a:t>
                </a:r>
              </a:p>
              <a:p>
                <a:pPr marL="137160" indent="-137160">
                  <a:buFont typeface="Arial" panose="020B0604020202020204" pitchFamily="34" charset="0"/>
                  <a:buChar char="•"/>
                </a:pPr>
                <a:r>
                  <a:rPr lang="en-US" sz="105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24 scenarios</a:t>
                </a:r>
              </a:p>
              <a:p>
                <a:pPr marL="137160" indent="-137160">
                  <a:buFont typeface="Arial" panose="020B0604020202020204" pitchFamily="34" charset="0"/>
                  <a:buChar char="•"/>
                </a:pPr>
                <a:r>
                  <a:rPr lang="en-US" sz="105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1000 Larvae / km</a:t>
                </a:r>
                <a:r>
                  <a:rPr lang="en-US" sz="1050" baseline="30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2</a:t>
                </a:r>
              </a:p>
              <a:p>
                <a:pPr marL="137160" indent="-137160">
                  <a:buFont typeface="Arial" panose="020B0604020202020204" pitchFamily="34" charset="0"/>
                  <a:buChar char="•"/>
                </a:pPr>
                <a:r>
                  <a:rPr lang="en-US" sz="105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drift length 40 days</a:t>
                </a:r>
              </a:p>
              <a:p>
                <a:pPr marL="137160" lvl="1" indent="-137160">
                  <a:buFont typeface="Arial" panose="020B0604020202020204" pitchFamily="34" charset="0"/>
                  <a:buChar char="•"/>
                </a:pPr>
                <a:r>
                  <a:rPr lang="en-US" sz="105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settling f(age, type)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698" y="1028700"/>
                <a:ext cx="2023415" cy="2611997"/>
              </a:xfrm>
              <a:prstGeom prst="rect">
                <a:avLst/>
              </a:prstGeom>
              <a:blipFill>
                <a:blip r:embed="rId8"/>
                <a:stretch>
                  <a:fillRect l="-301" t="-467" b="-4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325228" y="3962648"/>
            <a:ext cx="1538883" cy="751488"/>
          </a:xfrm>
          <a:prstGeom prst="rect">
            <a:avLst/>
          </a:prstGeom>
          <a:noFill/>
        </p:spPr>
        <p:txBody>
          <a:bodyPr vert="horz" wrap="none" lIns="0" tIns="0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450"/>
              </a:spcAft>
            </a:pPr>
            <a:r>
              <a:rPr lang="en-US" sz="1350" dirty="0">
                <a:latin typeface="Helvetica" pitchFamily="34" charset="0"/>
              </a:rPr>
              <a:t>Animation Example:</a:t>
            </a:r>
          </a:p>
          <a:p>
            <a:pPr algn="l">
              <a:spcAft>
                <a:spcPts val="450"/>
              </a:spcAft>
            </a:pPr>
            <a:r>
              <a:rPr lang="en-US" sz="1350" dirty="0">
                <a:latin typeface="Helvetica" pitchFamily="34" charset="0"/>
              </a:rPr>
              <a:t>Spawning event</a:t>
            </a:r>
          </a:p>
          <a:p>
            <a:pPr algn="l">
              <a:spcAft>
                <a:spcPts val="450"/>
              </a:spcAft>
            </a:pPr>
            <a:r>
              <a:rPr lang="en-US" sz="1350" dirty="0">
                <a:latin typeface="Helvetica" pitchFamily="34" charset="0"/>
              </a:rPr>
              <a:t>25. March 2008</a:t>
            </a:r>
            <a:endParaRPr lang="en-US" sz="1800" dirty="0">
              <a:latin typeface="Helvetica" pitchFamily="34" charset="0"/>
            </a:endParaRPr>
          </a:p>
        </p:txBody>
      </p:sp>
      <p:pic>
        <p:nvPicPr>
          <p:cNvPr id="7" name="test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04510" y="857250"/>
            <a:ext cx="163949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21630" y="2632341"/>
                <a:ext cx="1578894" cy="216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6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6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sz="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d>
                                    <m:dPr>
                                      <m:begChr m:val=""/>
                                      <m:ctrlPr>
                                        <a:rPr lang="en-US" sz="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600">
                                          <a:latin typeface="Cambria Math" panose="02040503050406030204" pitchFamily="18" charset="0"/>
                                        </a:rPr>
                                        <m:t>−(</m:t>
                                      </m:r>
                                      <m:r>
                                        <a:rPr lang="en-US" sz="600" i="1">
                                          <a:latin typeface="Cambria Math" panose="02040503050406030204" pitchFamily="18" charset="0"/>
                                        </a:rPr>
                                        <m:t>𝐴𝑔𝑒</m:t>
                                      </m:r>
                                      <m:r>
                                        <a:rPr lang="en-US" sz="6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sz="6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en-US" sz="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sz="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d>
                                    <m:dPr>
                                      <m:begChr m:val=""/>
                                      <m:ctrlPr>
                                        <a:rPr lang="en-US" sz="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6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600" i="1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  <m:r>
                                        <a:rPr lang="en-US" sz="60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sz="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sz="6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a:rPr lang="en-US" sz="6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600" i="1">
                                          <a:latin typeface="Cambria Math" panose="02040503050406030204" pitchFamily="18" charset="0"/>
                                        </a:rPr>
                                        <m:t>𝐴𝑔𝑒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6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6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630" y="2632341"/>
                <a:ext cx="1578894" cy="216213"/>
              </a:xfrm>
              <a:prstGeom prst="rect">
                <a:avLst/>
              </a:prstGeom>
              <a:blipFill>
                <a:blip r:embed="rId10"/>
                <a:stretch>
                  <a:fillRect t="-25714" b="-3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174698" y="3810000"/>
                <a:ext cx="1828619" cy="1975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200" b="1" i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Lagrangian Coherent Structures (FTLE</a:t>
                </a:r>
                <a:r>
                  <a:rPr lang="en-US" sz="1200" b="1" i="1" dirty="0" smtClean="0">
                    <a:latin typeface="Helvetica" panose="020B0604020202020204" pitchFamily="34" charset="0"/>
                    <a:cs typeface="Helvetica" panose="020B0604020202020204" pitchFamily="34" charset="0"/>
                  </a:rPr>
                  <a:t>)</a:t>
                </a:r>
              </a:p>
              <a:p>
                <a:pPr>
                  <a:spcAft>
                    <a:spcPts val="45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05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 → 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𝐷</m:t>
                      </m:r>
                      <m:sSubSup>
                        <m:sSub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sz="105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05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050" i="1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45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0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05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sSubSup>
                                <m:sSubSup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sz="10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1050" i="1">
                          <a:latin typeface="Cambria Math" panose="02040503050406030204" pitchFamily="18" charset="0"/>
                        </a:rPr>
                        <m:t>𝐷</m:t>
                      </m:r>
                      <m:sSubSup>
                        <m:sSub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d>
                        <m:d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5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1050" i="1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45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10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0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den>
                      </m:f>
                      <m:func>
                        <m:funcPr>
                          <m:ctrlPr>
                            <a:rPr lang="en-US" sz="10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05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b>
                            <m:sSubPr>
                              <m:ctrlPr>
                                <a:rPr lang="en-US" sz="10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10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0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0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050" i="1" dirty="0">
                  <a:latin typeface="Cambria Math" panose="02040503050406030204" pitchFamily="18" charset="0"/>
                </a:endParaRPr>
              </a:p>
              <a:p>
                <a:pPr marL="137160" indent="-137160">
                  <a:spcBef>
                    <a:spcPts val="900"/>
                  </a:spcBef>
                  <a:buFont typeface="Arial" panose="020B0604020202020204" pitchFamily="34" charset="0"/>
                  <a:buChar char="•"/>
                </a:pPr>
                <a:r>
                  <a:rPr lang="en-US" sz="105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flow fields DUACS</a:t>
                </a:r>
              </a:p>
              <a:p>
                <a:pPr marL="137160" indent="-137160">
                  <a:buFont typeface="Arial" panose="020B0604020202020204" pitchFamily="34" charset="0"/>
                  <a:buChar char="•"/>
                </a:pPr>
                <a:r>
                  <a:rPr lang="en-US" sz="105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15 years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698" y="3810000"/>
                <a:ext cx="1828619" cy="1975926"/>
              </a:xfrm>
              <a:prstGeom prst="rect">
                <a:avLst/>
              </a:prstGeom>
              <a:blipFill>
                <a:blip r:embed="rId11"/>
                <a:stretch>
                  <a:fillRect l="-333" t="-309" b="-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Left Arrow 15"/>
          <p:cNvSpPr/>
          <p:nvPr/>
        </p:nvSpPr>
        <p:spPr>
          <a:xfrm>
            <a:off x="4698447" y="1153499"/>
            <a:ext cx="476250" cy="208359"/>
          </a:xfrm>
          <a:prstGeom prst="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Left Arrow 16"/>
          <p:cNvSpPr/>
          <p:nvPr/>
        </p:nvSpPr>
        <p:spPr>
          <a:xfrm flipH="1">
            <a:off x="6891581" y="3943489"/>
            <a:ext cx="476250" cy="208359"/>
          </a:xfrm>
          <a:prstGeom prst="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9" name="Elbow Connector 18"/>
          <p:cNvCxnSpPr/>
          <p:nvPr/>
        </p:nvCxnSpPr>
        <p:spPr>
          <a:xfrm rot="5400000">
            <a:off x="3585597" y="2446353"/>
            <a:ext cx="5143502" cy="1965297"/>
          </a:xfrm>
          <a:prstGeom prst="bentConnector3">
            <a:avLst>
              <a:gd name="adj1" fmla="val 5469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bg2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7200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endParaRPr lang="en-US" sz="3000" dirty="0" smtClean="0">
              <a:latin typeface="Helvetic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93457" y="159604"/>
            <a:ext cx="59046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i="1" dirty="0" err="1" smtClean="0"/>
              <a:t>Lagrangian</a:t>
            </a:r>
            <a:r>
              <a:rPr lang="en-US" sz="2000" i="1" dirty="0" smtClean="0"/>
              <a:t> Transport Modelling </a:t>
            </a:r>
          </a:p>
          <a:p>
            <a:pPr fontAlgn="base"/>
            <a:r>
              <a:rPr lang="en-US" dirty="0" smtClean="0"/>
              <a:t>applied to study connectivity </a:t>
            </a:r>
            <a:r>
              <a:rPr lang="en-US" dirty="0"/>
              <a:t>of coral communities</a:t>
            </a:r>
          </a:p>
        </p:txBody>
      </p:sp>
      <p:pic>
        <p:nvPicPr>
          <p:cNvPr id="13" name="Picture 2" descr="C:\Users\Administrator\Desktop\Department's Affairs\University boats\RV Al-Jami'ah (old folder)\R.V.gif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54043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00_SQU\CAMS\FINAL LOGO.jpg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2"/>
          <a:stretch/>
        </p:blipFill>
        <p:spPr bwMode="auto">
          <a:xfrm>
            <a:off x="203424" y="33718"/>
            <a:ext cx="953113" cy="83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53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2" descr="D:\00_SQU\R\PARTTRACK\hycom\Claereboudt\CONN_SP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622" y="1723656"/>
            <a:ext cx="3495716" cy="393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00_SQU\R\PARTTRACK\hycom\Claereboudt\MAP.em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0" y="1513359"/>
            <a:ext cx="4050506" cy="418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700990" y="5074289"/>
            <a:ext cx="272512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MUK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397573" y="4625169"/>
            <a:ext cx="256481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DHO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871496" y="4523997"/>
            <a:ext cx="222818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MIR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172244" y="4282028"/>
            <a:ext cx="218009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HAL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774678" y="3528413"/>
            <a:ext cx="256481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MAS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054153" y="3032775"/>
            <a:ext cx="226024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QAL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836713" y="2808910"/>
            <a:ext cx="264496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MUS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623817" y="2719454"/>
            <a:ext cx="227627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DAY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169257" y="2226124"/>
            <a:ext cx="264496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MUS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438780" y="2109970"/>
            <a:ext cx="234038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CHA</a:t>
            </a:r>
          </a:p>
        </p:txBody>
      </p:sp>
      <p:sp>
        <p:nvSpPr>
          <p:cNvPr id="1029" name="Right Arrow 1028"/>
          <p:cNvSpPr/>
          <p:nvPr/>
        </p:nvSpPr>
        <p:spPr>
          <a:xfrm rot="19440000">
            <a:off x="2026420" y="4611251"/>
            <a:ext cx="1620000" cy="351000"/>
          </a:xfrm>
          <a:prstGeom prst="rightArrow">
            <a:avLst>
              <a:gd name="adj1" fmla="val 50000"/>
              <a:gd name="adj2" fmla="val 106218"/>
            </a:avLst>
          </a:prstGeom>
          <a:solidFill>
            <a:srgbClr val="00B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31" name="Circular Arrow 1030"/>
          <p:cNvSpPr/>
          <p:nvPr/>
        </p:nvSpPr>
        <p:spPr>
          <a:xfrm>
            <a:off x="3046651" y="2302289"/>
            <a:ext cx="270000" cy="2700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82640"/>
              <a:gd name="adj5" fmla="val 12500"/>
            </a:avLst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74" name="Circular Arrow 73"/>
          <p:cNvSpPr/>
          <p:nvPr/>
        </p:nvSpPr>
        <p:spPr>
          <a:xfrm flipH="1">
            <a:off x="3291989" y="2485521"/>
            <a:ext cx="523034" cy="53227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82640"/>
              <a:gd name="adj5" fmla="val 12500"/>
            </a:avLst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76" name="Right Arrow 75"/>
          <p:cNvSpPr/>
          <p:nvPr/>
        </p:nvSpPr>
        <p:spPr>
          <a:xfrm rot="2972964">
            <a:off x="2503942" y="2299800"/>
            <a:ext cx="541925" cy="191933"/>
          </a:xfrm>
          <a:prstGeom prst="rightArrow">
            <a:avLst>
              <a:gd name="adj1" fmla="val 50000"/>
              <a:gd name="adj2" fmla="val 106218"/>
            </a:avLst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9" name="Rectangle 78"/>
          <p:cNvSpPr/>
          <p:nvPr/>
        </p:nvSpPr>
        <p:spPr>
          <a:xfrm>
            <a:off x="386307" y="4753721"/>
            <a:ext cx="456856" cy="207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350" dirty="0" err="1">
                <a:solidFill>
                  <a:schemeClr val="bg1"/>
                </a:solidFill>
              </a:rPr>
              <a:t>Jemen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351181" y="1848217"/>
            <a:ext cx="275396" cy="207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</a:rPr>
              <a:t>Iran</a:t>
            </a:r>
          </a:p>
        </p:txBody>
      </p:sp>
      <p:sp>
        <p:nvSpPr>
          <p:cNvPr id="3" name="Rectangle 2"/>
          <p:cNvSpPr/>
          <p:nvPr/>
        </p:nvSpPr>
        <p:spPr>
          <a:xfrm>
            <a:off x="3399757" y="3193971"/>
            <a:ext cx="675530" cy="80792"/>
          </a:xfrm>
          <a:prstGeom prst="rect">
            <a:avLst/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Rectangle 1"/>
          <p:cNvSpPr/>
          <p:nvPr/>
        </p:nvSpPr>
        <p:spPr>
          <a:xfrm>
            <a:off x="169069" y="2812368"/>
            <a:ext cx="2221584" cy="13562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Rectangle 29"/>
          <p:cNvSpPr/>
          <p:nvPr/>
        </p:nvSpPr>
        <p:spPr>
          <a:xfrm>
            <a:off x="3549673" y="5235872"/>
            <a:ext cx="472886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Oman</a:t>
            </a:r>
          </a:p>
        </p:txBody>
      </p:sp>
      <p:sp>
        <p:nvSpPr>
          <p:cNvPr id="5" name="Rectangle 4"/>
          <p:cNvSpPr/>
          <p:nvPr/>
        </p:nvSpPr>
        <p:spPr>
          <a:xfrm>
            <a:off x="3826663" y="3216574"/>
            <a:ext cx="1436099" cy="611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350" b="1" dirty="0" err="1">
                <a:solidFill>
                  <a:srgbClr val="C00000"/>
                </a:solidFill>
              </a:rPr>
              <a:t>Ras</a:t>
            </a:r>
            <a:r>
              <a:rPr lang="en-US" sz="1350" b="1" dirty="0">
                <a:solidFill>
                  <a:srgbClr val="C00000"/>
                </a:solidFill>
              </a:rPr>
              <a:t> Al </a:t>
            </a:r>
            <a:r>
              <a:rPr lang="en-US" sz="1350" b="1" dirty="0" err="1">
                <a:solidFill>
                  <a:srgbClr val="C00000"/>
                </a:solidFill>
              </a:rPr>
              <a:t>Hadd</a:t>
            </a:r>
            <a:r>
              <a:rPr lang="en-US" sz="1350" b="1" dirty="0">
                <a:solidFill>
                  <a:srgbClr val="C00000"/>
                </a:solidFill>
              </a:rPr>
              <a:t> front</a:t>
            </a:r>
          </a:p>
          <a:p>
            <a:pPr>
              <a:lnSpc>
                <a:spcPct val="125000"/>
              </a:lnSpc>
            </a:pPr>
            <a:r>
              <a:rPr lang="en-US" sz="1350" b="1" dirty="0">
                <a:solidFill>
                  <a:srgbClr val="C00000"/>
                </a:solidFill>
              </a:rPr>
              <a:t>acts as barrier</a:t>
            </a:r>
          </a:p>
        </p:txBody>
      </p:sp>
      <p:sp>
        <p:nvSpPr>
          <p:cNvPr id="6" name="Rectangle 5"/>
          <p:cNvSpPr/>
          <p:nvPr/>
        </p:nvSpPr>
        <p:spPr>
          <a:xfrm>
            <a:off x="3880006" y="2472301"/>
            <a:ext cx="1196802" cy="611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350" b="1" dirty="0">
                <a:solidFill>
                  <a:srgbClr val="0070C0"/>
                </a:solidFill>
              </a:rPr>
              <a:t>Sea of Oman</a:t>
            </a:r>
          </a:p>
          <a:p>
            <a:pPr>
              <a:lnSpc>
                <a:spcPct val="125000"/>
              </a:lnSpc>
            </a:pPr>
            <a:r>
              <a:rPr lang="en-US" sz="1350" b="1" dirty="0">
                <a:solidFill>
                  <a:srgbClr val="0070C0"/>
                </a:solidFill>
              </a:rPr>
              <a:t>mixed, W </a:t>
            </a:r>
            <a:r>
              <a:rPr lang="en-US" sz="1350" b="1" dirty="0">
                <a:solidFill>
                  <a:srgbClr val="0070C0"/>
                </a:solidFill>
                <a:sym typeface="Wingdings" panose="05000000000000000000" pitchFamily="2" charset="2"/>
              </a:rPr>
              <a:t> E</a:t>
            </a:r>
            <a:endParaRPr lang="en-US" sz="1350" b="1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0154" y="4789435"/>
            <a:ext cx="1105816" cy="611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350" b="1" dirty="0">
                <a:solidFill>
                  <a:srgbClr val="00B050"/>
                </a:solidFill>
              </a:rPr>
              <a:t>Arabian Seas</a:t>
            </a:r>
          </a:p>
          <a:p>
            <a:pPr>
              <a:lnSpc>
                <a:spcPct val="125000"/>
              </a:lnSpc>
            </a:pPr>
            <a:r>
              <a:rPr lang="en-US" sz="1350" b="1" dirty="0">
                <a:solidFill>
                  <a:srgbClr val="00B050"/>
                </a:solidFill>
              </a:rPr>
              <a:t>S </a:t>
            </a:r>
            <a:r>
              <a:rPr lang="en-US" sz="1350" b="1" dirty="0">
                <a:solidFill>
                  <a:srgbClr val="00B050"/>
                </a:solidFill>
                <a:sym typeface="Wingdings" panose="05000000000000000000" pitchFamily="2" charset="2"/>
              </a:rPr>
              <a:t> N</a:t>
            </a:r>
            <a:endParaRPr lang="en-US" sz="1350" b="1" dirty="0">
              <a:solidFill>
                <a:srgbClr val="C00000"/>
              </a:solidFill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bg2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72000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endParaRPr lang="en-US" sz="3000" dirty="0" smtClean="0">
              <a:latin typeface="Helvetica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93457" y="159604"/>
            <a:ext cx="59046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i="1" dirty="0" err="1" smtClean="0"/>
              <a:t>Lagrangian</a:t>
            </a:r>
            <a:r>
              <a:rPr lang="en-US" sz="2000" i="1" dirty="0" smtClean="0"/>
              <a:t> Transport Modelling </a:t>
            </a:r>
          </a:p>
          <a:p>
            <a:pPr fontAlgn="base"/>
            <a:r>
              <a:rPr lang="en-US" dirty="0" smtClean="0"/>
              <a:t>applied to study connectivity </a:t>
            </a:r>
            <a:r>
              <a:rPr lang="en-US" dirty="0"/>
              <a:t>of coral communities</a:t>
            </a:r>
          </a:p>
        </p:txBody>
      </p:sp>
      <p:pic>
        <p:nvPicPr>
          <p:cNvPr id="29" name="Picture 2" descr="C:\Users\Administrator\Desktop\Department's Affairs\University boats\RV Al-Jami'ah (old folder)\R.V.g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54043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D:\00_SQU\CAMS\FINAL LOGO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2"/>
          <a:stretch/>
        </p:blipFill>
        <p:spPr bwMode="auto">
          <a:xfrm>
            <a:off x="203424" y="33718"/>
            <a:ext cx="953113" cy="83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2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56656" y="1219200"/>
            <a:ext cx="61926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/>
              <a:t>Limitations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Accuracy of radar altimetry in the range of few cm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Altimeter </a:t>
            </a:r>
            <a:r>
              <a:rPr lang="en-US" dirty="0"/>
              <a:t>is better at detecting variability at </a:t>
            </a:r>
            <a:r>
              <a:rPr lang="en-US" dirty="0" smtClean="0"/>
              <a:t>the </a:t>
            </a:r>
            <a:r>
              <a:rPr lang="en-US" dirty="0"/>
              <a:t>larger </a:t>
            </a:r>
            <a:r>
              <a:rPr lang="en-US" dirty="0" smtClean="0"/>
              <a:t>end of </a:t>
            </a:r>
            <a:r>
              <a:rPr lang="en-US" dirty="0"/>
              <a:t>the mesoscale range than at the smaller end defined by the </a:t>
            </a:r>
            <a:r>
              <a:rPr lang="en-US" dirty="0" err="1"/>
              <a:t>baroclinic</a:t>
            </a:r>
            <a:r>
              <a:rPr lang="en-US" dirty="0"/>
              <a:t> </a:t>
            </a:r>
            <a:r>
              <a:rPr lang="en-US" dirty="0" err="1" smtClean="0"/>
              <a:t>Rossby</a:t>
            </a:r>
            <a:r>
              <a:rPr lang="en-US" dirty="0" smtClean="0"/>
              <a:t> radius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Beware of the (hor.) 2d effect – only velocities at 90deg to along track direction can be computed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1456656" y="4114800"/>
            <a:ext cx="669674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/>
              <a:t>Surface Signature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Sea Surface Height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Sea Surface Temperature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Advection of Tracers (Ocean Color)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Sea Surface Roughness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177225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Geostrophic flow from </a:t>
            </a:r>
            <a:r>
              <a:rPr lang="en-GB" sz="3200" b="1" dirty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Satellite </a:t>
            </a: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Altimetry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76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SQU\MSF\MASF4200\15FL\pic\Sat_O\2_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87909"/>
            <a:ext cx="8229600" cy="544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213955"/>
            <a:ext cx="4441472" cy="461665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r>
              <a:rPr lang="en-GB" sz="2400" b="1" dirty="0">
                <a:latin typeface="Cambria" pitchFamily="18" charset="0"/>
              </a:rPr>
              <a:t>E.M. Spectrum and RS-Sensors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9144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5505449" y="1266825"/>
            <a:ext cx="2867025" cy="4703445"/>
          </a:xfrm>
          <a:custGeom>
            <a:avLst/>
            <a:gdLst>
              <a:gd name="connsiteX0" fmla="*/ 1352550 w 2876550"/>
              <a:gd name="connsiteY0" fmla="*/ 0 h 4657725"/>
              <a:gd name="connsiteX1" fmla="*/ 1343025 w 2876550"/>
              <a:gd name="connsiteY1" fmla="*/ 2352675 h 4657725"/>
              <a:gd name="connsiteX2" fmla="*/ 209550 w 2876550"/>
              <a:gd name="connsiteY2" fmla="*/ 2609850 h 4657725"/>
              <a:gd name="connsiteX3" fmla="*/ 0 w 2876550"/>
              <a:gd name="connsiteY3" fmla="*/ 4657725 h 4657725"/>
              <a:gd name="connsiteX4" fmla="*/ 1466850 w 2876550"/>
              <a:gd name="connsiteY4" fmla="*/ 4648200 h 4657725"/>
              <a:gd name="connsiteX5" fmla="*/ 1476375 w 2876550"/>
              <a:gd name="connsiteY5" fmla="*/ 2562225 h 4657725"/>
              <a:gd name="connsiteX6" fmla="*/ 2876550 w 2876550"/>
              <a:gd name="connsiteY6" fmla="*/ 2343150 h 4657725"/>
              <a:gd name="connsiteX7" fmla="*/ 2867025 w 2876550"/>
              <a:gd name="connsiteY7" fmla="*/ 0 h 4657725"/>
              <a:gd name="connsiteX8" fmla="*/ 1352550 w 2876550"/>
              <a:gd name="connsiteY8" fmla="*/ 0 h 4657725"/>
              <a:gd name="connsiteX0" fmla="*/ 1352550 w 2876550"/>
              <a:gd name="connsiteY0" fmla="*/ 0 h 4657725"/>
              <a:gd name="connsiteX1" fmla="*/ 1343025 w 2876550"/>
              <a:gd name="connsiteY1" fmla="*/ 2352675 h 4657725"/>
              <a:gd name="connsiteX2" fmla="*/ 140970 w 2876550"/>
              <a:gd name="connsiteY2" fmla="*/ 2640330 h 4657725"/>
              <a:gd name="connsiteX3" fmla="*/ 0 w 2876550"/>
              <a:gd name="connsiteY3" fmla="*/ 4657725 h 4657725"/>
              <a:gd name="connsiteX4" fmla="*/ 1466850 w 2876550"/>
              <a:gd name="connsiteY4" fmla="*/ 4648200 h 4657725"/>
              <a:gd name="connsiteX5" fmla="*/ 1476375 w 2876550"/>
              <a:gd name="connsiteY5" fmla="*/ 2562225 h 4657725"/>
              <a:gd name="connsiteX6" fmla="*/ 2876550 w 2876550"/>
              <a:gd name="connsiteY6" fmla="*/ 2343150 h 4657725"/>
              <a:gd name="connsiteX7" fmla="*/ 2867025 w 2876550"/>
              <a:gd name="connsiteY7" fmla="*/ 0 h 4657725"/>
              <a:gd name="connsiteX8" fmla="*/ 1352550 w 2876550"/>
              <a:gd name="connsiteY8" fmla="*/ 0 h 4657725"/>
              <a:gd name="connsiteX0" fmla="*/ 1375410 w 2899410"/>
              <a:gd name="connsiteY0" fmla="*/ 0 h 4703445"/>
              <a:gd name="connsiteX1" fmla="*/ 1365885 w 2899410"/>
              <a:gd name="connsiteY1" fmla="*/ 2352675 h 4703445"/>
              <a:gd name="connsiteX2" fmla="*/ 163830 w 2899410"/>
              <a:gd name="connsiteY2" fmla="*/ 2640330 h 4703445"/>
              <a:gd name="connsiteX3" fmla="*/ 0 w 2899410"/>
              <a:gd name="connsiteY3" fmla="*/ 4703445 h 4703445"/>
              <a:gd name="connsiteX4" fmla="*/ 1489710 w 2899410"/>
              <a:gd name="connsiteY4" fmla="*/ 4648200 h 4703445"/>
              <a:gd name="connsiteX5" fmla="*/ 1499235 w 2899410"/>
              <a:gd name="connsiteY5" fmla="*/ 2562225 h 4703445"/>
              <a:gd name="connsiteX6" fmla="*/ 2899410 w 2899410"/>
              <a:gd name="connsiteY6" fmla="*/ 2343150 h 4703445"/>
              <a:gd name="connsiteX7" fmla="*/ 2889885 w 2899410"/>
              <a:gd name="connsiteY7" fmla="*/ 0 h 4703445"/>
              <a:gd name="connsiteX8" fmla="*/ 1375410 w 2899410"/>
              <a:gd name="connsiteY8" fmla="*/ 0 h 4703445"/>
              <a:gd name="connsiteX0" fmla="*/ 1314450 w 2838450"/>
              <a:gd name="connsiteY0" fmla="*/ 0 h 4703445"/>
              <a:gd name="connsiteX1" fmla="*/ 1304925 w 2838450"/>
              <a:gd name="connsiteY1" fmla="*/ 2352675 h 4703445"/>
              <a:gd name="connsiteX2" fmla="*/ 102870 w 2838450"/>
              <a:gd name="connsiteY2" fmla="*/ 2640330 h 4703445"/>
              <a:gd name="connsiteX3" fmla="*/ 0 w 2838450"/>
              <a:gd name="connsiteY3" fmla="*/ 4703445 h 4703445"/>
              <a:gd name="connsiteX4" fmla="*/ 1428750 w 2838450"/>
              <a:gd name="connsiteY4" fmla="*/ 4648200 h 4703445"/>
              <a:gd name="connsiteX5" fmla="*/ 1438275 w 2838450"/>
              <a:gd name="connsiteY5" fmla="*/ 2562225 h 4703445"/>
              <a:gd name="connsiteX6" fmla="*/ 2838450 w 2838450"/>
              <a:gd name="connsiteY6" fmla="*/ 2343150 h 4703445"/>
              <a:gd name="connsiteX7" fmla="*/ 2828925 w 2838450"/>
              <a:gd name="connsiteY7" fmla="*/ 0 h 4703445"/>
              <a:gd name="connsiteX8" fmla="*/ 1314450 w 28384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66850 w 2876550"/>
              <a:gd name="connsiteY4" fmla="*/ 4648200 h 4703445"/>
              <a:gd name="connsiteX5" fmla="*/ 147637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147637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143065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3345719"/>
              <a:gd name="connsiteY0" fmla="*/ 0 h 4703445"/>
              <a:gd name="connsiteX1" fmla="*/ 1343025 w 3345719"/>
              <a:gd name="connsiteY1" fmla="*/ 2352675 h 4703445"/>
              <a:gd name="connsiteX2" fmla="*/ 140970 w 3345719"/>
              <a:gd name="connsiteY2" fmla="*/ 2640330 h 4703445"/>
              <a:gd name="connsiteX3" fmla="*/ 0 w 3345719"/>
              <a:gd name="connsiteY3" fmla="*/ 4703445 h 4703445"/>
              <a:gd name="connsiteX4" fmla="*/ 1436370 w 3345719"/>
              <a:gd name="connsiteY4" fmla="*/ 4678680 h 4703445"/>
              <a:gd name="connsiteX5" fmla="*/ 3345719 w 3345719"/>
              <a:gd name="connsiteY5" fmla="*/ 2855523 h 4703445"/>
              <a:gd name="connsiteX6" fmla="*/ 2876550 w 3345719"/>
              <a:gd name="connsiteY6" fmla="*/ 2343150 h 4703445"/>
              <a:gd name="connsiteX7" fmla="*/ 2867025 w 3345719"/>
              <a:gd name="connsiteY7" fmla="*/ 0 h 4703445"/>
              <a:gd name="connsiteX8" fmla="*/ 1352550 w 3345719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2876550 w 2876550"/>
              <a:gd name="connsiteY5" fmla="*/ 2343150 h 4703445"/>
              <a:gd name="connsiteX6" fmla="*/ 2867025 w 2876550"/>
              <a:gd name="connsiteY6" fmla="*/ 0 h 4703445"/>
              <a:gd name="connsiteX7" fmla="*/ 1352550 w 2876550"/>
              <a:gd name="connsiteY7" fmla="*/ 0 h 4703445"/>
              <a:gd name="connsiteX0" fmla="*/ 1352550 w 2876550"/>
              <a:gd name="connsiteY0" fmla="*/ 0 h 4747691"/>
              <a:gd name="connsiteX1" fmla="*/ 1343025 w 2876550"/>
              <a:gd name="connsiteY1" fmla="*/ 2352675 h 4747691"/>
              <a:gd name="connsiteX2" fmla="*/ 140970 w 2876550"/>
              <a:gd name="connsiteY2" fmla="*/ 2640330 h 4747691"/>
              <a:gd name="connsiteX3" fmla="*/ 0 w 2876550"/>
              <a:gd name="connsiteY3" fmla="*/ 4703445 h 4747691"/>
              <a:gd name="connsiteX4" fmla="*/ 2618189 w 2876550"/>
              <a:gd name="connsiteY4" fmla="*/ 4747691 h 4747691"/>
              <a:gd name="connsiteX5" fmla="*/ 2876550 w 2876550"/>
              <a:gd name="connsiteY5" fmla="*/ 2343150 h 4747691"/>
              <a:gd name="connsiteX6" fmla="*/ 2867025 w 2876550"/>
              <a:gd name="connsiteY6" fmla="*/ 0 h 4747691"/>
              <a:gd name="connsiteX7" fmla="*/ 1352550 w 2876550"/>
              <a:gd name="connsiteY7" fmla="*/ 0 h 4747691"/>
              <a:gd name="connsiteX0" fmla="*/ 1352550 w 2867025"/>
              <a:gd name="connsiteY0" fmla="*/ 0 h 4747691"/>
              <a:gd name="connsiteX1" fmla="*/ 1343025 w 2867025"/>
              <a:gd name="connsiteY1" fmla="*/ 2352675 h 4747691"/>
              <a:gd name="connsiteX2" fmla="*/ 140970 w 2867025"/>
              <a:gd name="connsiteY2" fmla="*/ 2640330 h 4747691"/>
              <a:gd name="connsiteX3" fmla="*/ 0 w 2867025"/>
              <a:gd name="connsiteY3" fmla="*/ 4703445 h 4747691"/>
              <a:gd name="connsiteX4" fmla="*/ 2618189 w 2867025"/>
              <a:gd name="connsiteY4" fmla="*/ 4747691 h 4747691"/>
              <a:gd name="connsiteX5" fmla="*/ 2867025 w 2867025"/>
              <a:gd name="connsiteY5" fmla="*/ 0 h 4747691"/>
              <a:gd name="connsiteX6" fmla="*/ 1352550 w 2867025"/>
              <a:gd name="connsiteY6" fmla="*/ 0 h 4747691"/>
              <a:gd name="connsiteX0" fmla="*/ 1352550 w 2867025"/>
              <a:gd name="connsiteY0" fmla="*/ 0 h 4703445"/>
              <a:gd name="connsiteX1" fmla="*/ 1343025 w 2867025"/>
              <a:gd name="connsiteY1" fmla="*/ 2352675 h 4703445"/>
              <a:gd name="connsiteX2" fmla="*/ 140970 w 2867025"/>
              <a:gd name="connsiteY2" fmla="*/ 2640330 h 4703445"/>
              <a:gd name="connsiteX3" fmla="*/ 0 w 2867025"/>
              <a:gd name="connsiteY3" fmla="*/ 4703445 h 4703445"/>
              <a:gd name="connsiteX4" fmla="*/ 2756212 w 2867025"/>
              <a:gd name="connsiteY4" fmla="*/ 4670053 h 4703445"/>
              <a:gd name="connsiteX5" fmla="*/ 2867025 w 2867025"/>
              <a:gd name="connsiteY5" fmla="*/ 0 h 4703445"/>
              <a:gd name="connsiteX6" fmla="*/ 1352550 w 2867025"/>
              <a:gd name="connsiteY6" fmla="*/ 0 h 4703445"/>
              <a:gd name="connsiteX0" fmla="*/ 1352550 w 2867025"/>
              <a:gd name="connsiteY0" fmla="*/ 0 h 4703445"/>
              <a:gd name="connsiteX1" fmla="*/ 1343025 w 2867025"/>
              <a:gd name="connsiteY1" fmla="*/ 2352675 h 4703445"/>
              <a:gd name="connsiteX2" fmla="*/ 140970 w 2867025"/>
              <a:gd name="connsiteY2" fmla="*/ 2640330 h 4703445"/>
              <a:gd name="connsiteX3" fmla="*/ 0 w 2867025"/>
              <a:gd name="connsiteY3" fmla="*/ 4703445 h 4703445"/>
              <a:gd name="connsiteX4" fmla="*/ 2799344 w 2867025"/>
              <a:gd name="connsiteY4" fmla="*/ 4661427 h 4703445"/>
              <a:gd name="connsiteX5" fmla="*/ 2867025 w 2867025"/>
              <a:gd name="connsiteY5" fmla="*/ 0 h 4703445"/>
              <a:gd name="connsiteX6" fmla="*/ 1352550 w 2867025"/>
              <a:gd name="connsiteY6" fmla="*/ 0 h 4703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7025" h="4703445">
                <a:moveTo>
                  <a:pt x="1352550" y="0"/>
                </a:moveTo>
                <a:lnTo>
                  <a:pt x="1343025" y="2352675"/>
                </a:lnTo>
                <a:lnTo>
                  <a:pt x="140970" y="2640330"/>
                </a:lnTo>
                <a:lnTo>
                  <a:pt x="0" y="4703445"/>
                </a:lnTo>
                <a:lnTo>
                  <a:pt x="2799344" y="4661427"/>
                </a:lnTo>
                <a:lnTo>
                  <a:pt x="2867025" y="0"/>
                </a:lnTo>
                <a:lnTo>
                  <a:pt x="1352550" y="0"/>
                </a:lnTo>
                <a:close/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049580" y="1256761"/>
            <a:ext cx="4575056" cy="4635548"/>
          </a:xfrm>
          <a:custGeom>
            <a:avLst/>
            <a:gdLst>
              <a:gd name="connsiteX0" fmla="*/ 1352550 w 2876550"/>
              <a:gd name="connsiteY0" fmla="*/ 0 h 4657725"/>
              <a:gd name="connsiteX1" fmla="*/ 1343025 w 2876550"/>
              <a:gd name="connsiteY1" fmla="*/ 2352675 h 4657725"/>
              <a:gd name="connsiteX2" fmla="*/ 209550 w 2876550"/>
              <a:gd name="connsiteY2" fmla="*/ 2609850 h 4657725"/>
              <a:gd name="connsiteX3" fmla="*/ 0 w 2876550"/>
              <a:gd name="connsiteY3" fmla="*/ 4657725 h 4657725"/>
              <a:gd name="connsiteX4" fmla="*/ 1466850 w 2876550"/>
              <a:gd name="connsiteY4" fmla="*/ 4648200 h 4657725"/>
              <a:gd name="connsiteX5" fmla="*/ 1476375 w 2876550"/>
              <a:gd name="connsiteY5" fmla="*/ 2562225 h 4657725"/>
              <a:gd name="connsiteX6" fmla="*/ 2876550 w 2876550"/>
              <a:gd name="connsiteY6" fmla="*/ 2343150 h 4657725"/>
              <a:gd name="connsiteX7" fmla="*/ 2867025 w 2876550"/>
              <a:gd name="connsiteY7" fmla="*/ 0 h 4657725"/>
              <a:gd name="connsiteX8" fmla="*/ 1352550 w 2876550"/>
              <a:gd name="connsiteY8" fmla="*/ 0 h 4657725"/>
              <a:gd name="connsiteX0" fmla="*/ 1352550 w 2876550"/>
              <a:gd name="connsiteY0" fmla="*/ 0 h 4657725"/>
              <a:gd name="connsiteX1" fmla="*/ 1343025 w 2876550"/>
              <a:gd name="connsiteY1" fmla="*/ 2352675 h 4657725"/>
              <a:gd name="connsiteX2" fmla="*/ 140970 w 2876550"/>
              <a:gd name="connsiteY2" fmla="*/ 2640330 h 4657725"/>
              <a:gd name="connsiteX3" fmla="*/ 0 w 2876550"/>
              <a:gd name="connsiteY3" fmla="*/ 4657725 h 4657725"/>
              <a:gd name="connsiteX4" fmla="*/ 1466850 w 2876550"/>
              <a:gd name="connsiteY4" fmla="*/ 4648200 h 4657725"/>
              <a:gd name="connsiteX5" fmla="*/ 1476375 w 2876550"/>
              <a:gd name="connsiteY5" fmla="*/ 2562225 h 4657725"/>
              <a:gd name="connsiteX6" fmla="*/ 2876550 w 2876550"/>
              <a:gd name="connsiteY6" fmla="*/ 2343150 h 4657725"/>
              <a:gd name="connsiteX7" fmla="*/ 2867025 w 2876550"/>
              <a:gd name="connsiteY7" fmla="*/ 0 h 4657725"/>
              <a:gd name="connsiteX8" fmla="*/ 1352550 w 2876550"/>
              <a:gd name="connsiteY8" fmla="*/ 0 h 4657725"/>
              <a:gd name="connsiteX0" fmla="*/ 1375410 w 2899410"/>
              <a:gd name="connsiteY0" fmla="*/ 0 h 4703445"/>
              <a:gd name="connsiteX1" fmla="*/ 1365885 w 2899410"/>
              <a:gd name="connsiteY1" fmla="*/ 2352675 h 4703445"/>
              <a:gd name="connsiteX2" fmla="*/ 163830 w 2899410"/>
              <a:gd name="connsiteY2" fmla="*/ 2640330 h 4703445"/>
              <a:gd name="connsiteX3" fmla="*/ 0 w 2899410"/>
              <a:gd name="connsiteY3" fmla="*/ 4703445 h 4703445"/>
              <a:gd name="connsiteX4" fmla="*/ 1489710 w 2899410"/>
              <a:gd name="connsiteY4" fmla="*/ 4648200 h 4703445"/>
              <a:gd name="connsiteX5" fmla="*/ 1499235 w 2899410"/>
              <a:gd name="connsiteY5" fmla="*/ 2562225 h 4703445"/>
              <a:gd name="connsiteX6" fmla="*/ 2899410 w 2899410"/>
              <a:gd name="connsiteY6" fmla="*/ 2343150 h 4703445"/>
              <a:gd name="connsiteX7" fmla="*/ 2889885 w 2899410"/>
              <a:gd name="connsiteY7" fmla="*/ 0 h 4703445"/>
              <a:gd name="connsiteX8" fmla="*/ 1375410 w 2899410"/>
              <a:gd name="connsiteY8" fmla="*/ 0 h 4703445"/>
              <a:gd name="connsiteX0" fmla="*/ 1314450 w 2838450"/>
              <a:gd name="connsiteY0" fmla="*/ 0 h 4703445"/>
              <a:gd name="connsiteX1" fmla="*/ 1304925 w 2838450"/>
              <a:gd name="connsiteY1" fmla="*/ 2352675 h 4703445"/>
              <a:gd name="connsiteX2" fmla="*/ 102870 w 2838450"/>
              <a:gd name="connsiteY2" fmla="*/ 2640330 h 4703445"/>
              <a:gd name="connsiteX3" fmla="*/ 0 w 2838450"/>
              <a:gd name="connsiteY3" fmla="*/ 4703445 h 4703445"/>
              <a:gd name="connsiteX4" fmla="*/ 1428750 w 2838450"/>
              <a:gd name="connsiteY4" fmla="*/ 4648200 h 4703445"/>
              <a:gd name="connsiteX5" fmla="*/ 1438275 w 2838450"/>
              <a:gd name="connsiteY5" fmla="*/ 2562225 h 4703445"/>
              <a:gd name="connsiteX6" fmla="*/ 2838450 w 2838450"/>
              <a:gd name="connsiteY6" fmla="*/ 2343150 h 4703445"/>
              <a:gd name="connsiteX7" fmla="*/ 2828925 w 2838450"/>
              <a:gd name="connsiteY7" fmla="*/ 0 h 4703445"/>
              <a:gd name="connsiteX8" fmla="*/ 1314450 w 28384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66850 w 2876550"/>
              <a:gd name="connsiteY4" fmla="*/ 4648200 h 4703445"/>
              <a:gd name="connsiteX5" fmla="*/ 147637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147637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1430655 w 2876550"/>
              <a:gd name="connsiteY5" fmla="*/ 2562225 h 4703445"/>
              <a:gd name="connsiteX6" fmla="*/ 2876550 w 2876550"/>
              <a:gd name="connsiteY6" fmla="*/ 2343150 h 4703445"/>
              <a:gd name="connsiteX7" fmla="*/ 2867025 w 2876550"/>
              <a:gd name="connsiteY7" fmla="*/ 0 h 4703445"/>
              <a:gd name="connsiteX8" fmla="*/ 1352550 w 2876550"/>
              <a:gd name="connsiteY8" fmla="*/ 0 h 4703445"/>
              <a:gd name="connsiteX0" fmla="*/ 1352550 w 3345719"/>
              <a:gd name="connsiteY0" fmla="*/ 0 h 4703445"/>
              <a:gd name="connsiteX1" fmla="*/ 1343025 w 3345719"/>
              <a:gd name="connsiteY1" fmla="*/ 2352675 h 4703445"/>
              <a:gd name="connsiteX2" fmla="*/ 140970 w 3345719"/>
              <a:gd name="connsiteY2" fmla="*/ 2640330 h 4703445"/>
              <a:gd name="connsiteX3" fmla="*/ 0 w 3345719"/>
              <a:gd name="connsiteY3" fmla="*/ 4703445 h 4703445"/>
              <a:gd name="connsiteX4" fmla="*/ 1436370 w 3345719"/>
              <a:gd name="connsiteY4" fmla="*/ 4678680 h 4703445"/>
              <a:gd name="connsiteX5" fmla="*/ 3345719 w 3345719"/>
              <a:gd name="connsiteY5" fmla="*/ 2855523 h 4703445"/>
              <a:gd name="connsiteX6" fmla="*/ 2876550 w 3345719"/>
              <a:gd name="connsiteY6" fmla="*/ 2343150 h 4703445"/>
              <a:gd name="connsiteX7" fmla="*/ 2867025 w 3345719"/>
              <a:gd name="connsiteY7" fmla="*/ 0 h 4703445"/>
              <a:gd name="connsiteX8" fmla="*/ 1352550 w 3345719"/>
              <a:gd name="connsiteY8" fmla="*/ 0 h 4703445"/>
              <a:gd name="connsiteX0" fmla="*/ 1352550 w 2876550"/>
              <a:gd name="connsiteY0" fmla="*/ 0 h 4703445"/>
              <a:gd name="connsiteX1" fmla="*/ 1343025 w 2876550"/>
              <a:gd name="connsiteY1" fmla="*/ 2352675 h 4703445"/>
              <a:gd name="connsiteX2" fmla="*/ 140970 w 2876550"/>
              <a:gd name="connsiteY2" fmla="*/ 2640330 h 4703445"/>
              <a:gd name="connsiteX3" fmla="*/ 0 w 2876550"/>
              <a:gd name="connsiteY3" fmla="*/ 4703445 h 4703445"/>
              <a:gd name="connsiteX4" fmla="*/ 1436370 w 2876550"/>
              <a:gd name="connsiteY4" fmla="*/ 4678680 h 4703445"/>
              <a:gd name="connsiteX5" fmla="*/ 2876550 w 2876550"/>
              <a:gd name="connsiteY5" fmla="*/ 2343150 h 4703445"/>
              <a:gd name="connsiteX6" fmla="*/ 2867025 w 2876550"/>
              <a:gd name="connsiteY6" fmla="*/ 0 h 4703445"/>
              <a:gd name="connsiteX7" fmla="*/ 1352550 w 2876550"/>
              <a:gd name="connsiteY7" fmla="*/ 0 h 4703445"/>
              <a:gd name="connsiteX0" fmla="*/ 1352550 w 2876550"/>
              <a:gd name="connsiteY0" fmla="*/ 0 h 4747691"/>
              <a:gd name="connsiteX1" fmla="*/ 1343025 w 2876550"/>
              <a:gd name="connsiteY1" fmla="*/ 2352675 h 4747691"/>
              <a:gd name="connsiteX2" fmla="*/ 140970 w 2876550"/>
              <a:gd name="connsiteY2" fmla="*/ 2640330 h 4747691"/>
              <a:gd name="connsiteX3" fmla="*/ 0 w 2876550"/>
              <a:gd name="connsiteY3" fmla="*/ 4703445 h 4747691"/>
              <a:gd name="connsiteX4" fmla="*/ 2618189 w 2876550"/>
              <a:gd name="connsiteY4" fmla="*/ 4747691 h 4747691"/>
              <a:gd name="connsiteX5" fmla="*/ 2876550 w 2876550"/>
              <a:gd name="connsiteY5" fmla="*/ 2343150 h 4747691"/>
              <a:gd name="connsiteX6" fmla="*/ 2867025 w 2876550"/>
              <a:gd name="connsiteY6" fmla="*/ 0 h 4747691"/>
              <a:gd name="connsiteX7" fmla="*/ 1352550 w 2876550"/>
              <a:gd name="connsiteY7" fmla="*/ 0 h 4747691"/>
              <a:gd name="connsiteX0" fmla="*/ 1352550 w 2867025"/>
              <a:gd name="connsiteY0" fmla="*/ 0 h 4747691"/>
              <a:gd name="connsiteX1" fmla="*/ 1343025 w 2867025"/>
              <a:gd name="connsiteY1" fmla="*/ 2352675 h 4747691"/>
              <a:gd name="connsiteX2" fmla="*/ 140970 w 2867025"/>
              <a:gd name="connsiteY2" fmla="*/ 2640330 h 4747691"/>
              <a:gd name="connsiteX3" fmla="*/ 0 w 2867025"/>
              <a:gd name="connsiteY3" fmla="*/ 4703445 h 4747691"/>
              <a:gd name="connsiteX4" fmla="*/ 2618189 w 2867025"/>
              <a:gd name="connsiteY4" fmla="*/ 4747691 h 4747691"/>
              <a:gd name="connsiteX5" fmla="*/ 2867025 w 2867025"/>
              <a:gd name="connsiteY5" fmla="*/ 0 h 4747691"/>
              <a:gd name="connsiteX6" fmla="*/ 1352550 w 2867025"/>
              <a:gd name="connsiteY6" fmla="*/ 0 h 4747691"/>
              <a:gd name="connsiteX0" fmla="*/ 1352550 w 2867025"/>
              <a:gd name="connsiteY0" fmla="*/ 0 h 4703445"/>
              <a:gd name="connsiteX1" fmla="*/ 1343025 w 2867025"/>
              <a:gd name="connsiteY1" fmla="*/ 2352675 h 4703445"/>
              <a:gd name="connsiteX2" fmla="*/ 140970 w 2867025"/>
              <a:gd name="connsiteY2" fmla="*/ 2640330 h 4703445"/>
              <a:gd name="connsiteX3" fmla="*/ 0 w 2867025"/>
              <a:gd name="connsiteY3" fmla="*/ 4703445 h 4703445"/>
              <a:gd name="connsiteX4" fmla="*/ 2756212 w 2867025"/>
              <a:gd name="connsiteY4" fmla="*/ 4670053 h 4703445"/>
              <a:gd name="connsiteX5" fmla="*/ 2867025 w 2867025"/>
              <a:gd name="connsiteY5" fmla="*/ 0 h 4703445"/>
              <a:gd name="connsiteX6" fmla="*/ 1352550 w 2867025"/>
              <a:gd name="connsiteY6" fmla="*/ 0 h 4703445"/>
              <a:gd name="connsiteX0" fmla="*/ 1352550 w 2867025"/>
              <a:gd name="connsiteY0" fmla="*/ 0 h 4703445"/>
              <a:gd name="connsiteX1" fmla="*/ 1343025 w 2867025"/>
              <a:gd name="connsiteY1" fmla="*/ 2352675 h 4703445"/>
              <a:gd name="connsiteX2" fmla="*/ 140970 w 2867025"/>
              <a:gd name="connsiteY2" fmla="*/ 2640330 h 4703445"/>
              <a:gd name="connsiteX3" fmla="*/ 0 w 2867025"/>
              <a:gd name="connsiteY3" fmla="*/ 4703445 h 4703445"/>
              <a:gd name="connsiteX4" fmla="*/ 2799344 w 2867025"/>
              <a:gd name="connsiteY4" fmla="*/ 4661427 h 4703445"/>
              <a:gd name="connsiteX5" fmla="*/ 2867025 w 2867025"/>
              <a:gd name="connsiteY5" fmla="*/ 0 h 4703445"/>
              <a:gd name="connsiteX6" fmla="*/ 1352550 w 2867025"/>
              <a:gd name="connsiteY6" fmla="*/ 0 h 4703445"/>
              <a:gd name="connsiteX0" fmla="*/ 3106408 w 4620883"/>
              <a:gd name="connsiteY0" fmla="*/ 0 h 4703445"/>
              <a:gd name="connsiteX1" fmla="*/ 0 w 4620883"/>
              <a:gd name="connsiteY1" fmla="*/ 2344048 h 4703445"/>
              <a:gd name="connsiteX2" fmla="*/ 1894828 w 4620883"/>
              <a:gd name="connsiteY2" fmla="*/ 2640330 h 4703445"/>
              <a:gd name="connsiteX3" fmla="*/ 1753858 w 4620883"/>
              <a:gd name="connsiteY3" fmla="*/ 4703445 h 4703445"/>
              <a:gd name="connsiteX4" fmla="*/ 4553202 w 4620883"/>
              <a:gd name="connsiteY4" fmla="*/ 4661427 h 4703445"/>
              <a:gd name="connsiteX5" fmla="*/ 4620883 w 4620883"/>
              <a:gd name="connsiteY5" fmla="*/ 0 h 4703445"/>
              <a:gd name="connsiteX6" fmla="*/ 3106408 w 4620883"/>
              <a:gd name="connsiteY6" fmla="*/ 0 h 4703445"/>
              <a:gd name="connsiteX0" fmla="*/ 9525 w 4620883"/>
              <a:gd name="connsiteY0" fmla="*/ 8626 h 4703445"/>
              <a:gd name="connsiteX1" fmla="*/ 0 w 4620883"/>
              <a:gd name="connsiteY1" fmla="*/ 2344048 h 4703445"/>
              <a:gd name="connsiteX2" fmla="*/ 1894828 w 4620883"/>
              <a:gd name="connsiteY2" fmla="*/ 2640330 h 4703445"/>
              <a:gd name="connsiteX3" fmla="*/ 1753858 w 4620883"/>
              <a:gd name="connsiteY3" fmla="*/ 4703445 h 4703445"/>
              <a:gd name="connsiteX4" fmla="*/ 4553202 w 4620883"/>
              <a:gd name="connsiteY4" fmla="*/ 4661427 h 4703445"/>
              <a:gd name="connsiteX5" fmla="*/ 4620883 w 4620883"/>
              <a:gd name="connsiteY5" fmla="*/ 0 h 4703445"/>
              <a:gd name="connsiteX6" fmla="*/ 9525 w 4620883"/>
              <a:gd name="connsiteY6" fmla="*/ 8626 h 4703445"/>
              <a:gd name="connsiteX0" fmla="*/ 9525 w 4620883"/>
              <a:gd name="connsiteY0" fmla="*/ 8626 h 4703445"/>
              <a:gd name="connsiteX1" fmla="*/ 0 w 4620883"/>
              <a:gd name="connsiteY1" fmla="*/ 2344048 h 4703445"/>
              <a:gd name="connsiteX2" fmla="*/ 1894828 w 4620883"/>
              <a:gd name="connsiteY2" fmla="*/ 2640330 h 4703445"/>
              <a:gd name="connsiteX3" fmla="*/ 1753858 w 4620883"/>
              <a:gd name="connsiteY3" fmla="*/ 4703445 h 4703445"/>
              <a:gd name="connsiteX4" fmla="*/ 4553202 w 4620883"/>
              <a:gd name="connsiteY4" fmla="*/ 4661427 h 4703445"/>
              <a:gd name="connsiteX5" fmla="*/ 4595456 w 4620883"/>
              <a:gd name="connsiteY5" fmla="*/ 2590620 h 4703445"/>
              <a:gd name="connsiteX6" fmla="*/ 4620883 w 4620883"/>
              <a:gd name="connsiteY6" fmla="*/ 0 h 4703445"/>
              <a:gd name="connsiteX7" fmla="*/ 9525 w 4620883"/>
              <a:gd name="connsiteY7" fmla="*/ 8626 h 4703445"/>
              <a:gd name="connsiteX0" fmla="*/ 9525 w 4620883"/>
              <a:gd name="connsiteY0" fmla="*/ 8626 h 4703445"/>
              <a:gd name="connsiteX1" fmla="*/ 0 w 4620883"/>
              <a:gd name="connsiteY1" fmla="*/ 2344048 h 4703445"/>
              <a:gd name="connsiteX2" fmla="*/ 1894828 w 4620883"/>
              <a:gd name="connsiteY2" fmla="*/ 2640330 h 4703445"/>
              <a:gd name="connsiteX3" fmla="*/ 1753858 w 4620883"/>
              <a:gd name="connsiteY3" fmla="*/ 4703445 h 4703445"/>
              <a:gd name="connsiteX4" fmla="*/ 4553202 w 4620883"/>
              <a:gd name="connsiteY4" fmla="*/ 4661427 h 4703445"/>
              <a:gd name="connsiteX5" fmla="*/ 2740776 w 4620883"/>
              <a:gd name="connsiteY5" fmla="*/ 2573367 h 4703445"/>
              <a:gd name="connsiteX6" fmla="*/ 4620883 w 4620883"/>
              <a:gd name="connsiteY6" fmla="*/ 0 h 4703445"/>
              <a:gd name="connsiteX7" fmla="*/ 9525 w 4620883"/>
              <a:gd name="connsiteY7" fmla="*/ 8626 h 4703445"/>
              <a:gd name="connsiteX0" fmla="*/ 9525 w 4620883"/>
              <a:gd name="connsiteY0" fmla="*/ 8626 h 4703445"/>
              <a:gd name="connsiteX1" fmla="*/ 0 w 4620883"/>
              <a:gd name="connsiteY1" fmla="*/ 2344048 h 4703445"/>
              <a:gd name="connsiteX2" fmla="*/ 1894828 w 4620883"/>
              <a:gd name="connsiteY2" fmla="*/ 2640330 h 4703445"/>
              <a:gd name="connsiteX3" fmla="*/ 1753858 w 4620883"/>
              <a:gd name="connsiteY3" fmla="*/ 4703445 h 4703445"/>
              <a:gd name="connsiteX4" fmla="*/ 2810666 w 4620883"/>
              <a:gd name="connsiteY4" fmla="*/ 4635548 h 4703445"/>
              <a:gd name="connsiteX5" fmla="*/ 2740776 w 4620883"/>
              <a:gd name="connsiteY5" fmla="*/ 2573367 h 4703445"/>
              <a:gd name="connsiteX6" fmla="*/ 4620883 w 4620883"/>
              <a:gd name="connsiteY6" fmla="*/ 0 h 4703445"/>
              <a:gd name="connsiteX7" fmla="*/ 9525 w 4620883"/>
              <a:gd name="connsiteY7" fmla="*/ 8626 h 4703445"/>
              <a:gd name="connsiteX0" fmla="*/ 9525 w 4620883"/>
              <a:gd name="connsiteY0" fmla="*/ 8626 h 4635548"/>
              <a:gd name="connsiteX1" fmla="*/ 0 w 4620883"/>
              <a:gd name="connsiteY1" fmla="*/ 2344048 h 4635548"/>
              <a:gd name="connsiteX2" fmla="*/ 1894828 w 4620883"/>
              <a:gd name="connsiteY2" fmla="*/ 2640330 h 4635548"/>
              <a:gd name="connsiteX3" fmla="*/ 132092 w 4620883"/>
              <a:gd name="connsiteY3" fmla="*/ 4591302 h 4635548"/>
              <a:gd name="connsiteX4" fmla="*/ 2810666 w 4620883"/>
              <a:gd name="connsiteY4" fmla="*/ 4635548 h 4635548"/>
              <a:gd name="connsiteX5" fmla="*/ 2740776 w 4620883"/>
              <a:gd name="connsiteY5" fmla="*/ 2573367 h 4635548"/>
              <a:gd name="connsiteX6" fmla="*/ 4620883 w 4620883"/>
              <a:gd name="connsiteY6" fmla="*/ 0 h 4635548"/>
              <a:gd name="connsiteX7" fmla="*/ 9525 w 4620883"/>
              <a:gd name="connsiteY7" fmla="*/ 8626 h 4635548"/>
              <a:gd name="connsiteX0" fmla="*/ 9525 w 4620883"/>
              <a:gd name="connsiteY0" fmla="*/ 8626 h 4635548"/>
              <a:gd name="connsiteX1" fmla="*/ 0 w 4620883"/>
              <a:gd name="connsiteY1" fmla="*/ 2344048 h 4635548"/>
              <a:gd name="connsiteX2" fmla="*/ 132092 w 4620883"/>
              <a:gd name="connsiteY2" fmla="*/ 4591302 h 4635548"/>
              <a:gd name="connsiteX3" fmla="*/ 2810666 w 4620883"/>
              <a:gd name="connsiteY3" fmla="*/ 4635548 h 4635548"/>
              <a:gd name="connsiteX4" fmla="*/ 2740776 w 4620883"/>
              <a:gd name="connsiteY4" fmla="*/ 2573367 h 4635548"/>
              <a:gd name="connsiteX5" fmla="*/ 4620883 w 4620883"/>
              <a:gd name="connsiteY5" fmla="*/ 0 h 4635548"/>
              <a:gd name="connsiteX6" fmla="*/ 9525 w 4620883"/>
              <a:gd name="connsiteY6" fmla="*/ 8626 h 4635548"/>
              <a:gd name="connsiteX0" fmla="*/ 0 w 4611358"/>
              <a:gd name="connsiteY0" fmla="*/ 8626 h 4635548"/>
              <a:gd name="connsiteX1" fmla="*/ 122567 w 4611358"/>
              <a:gd name="connsiteY1" fmla="*/ 4591302 h 4635548"/>
              <a:gd name="connsiteX2" fmla="*/ 2801141 w 4611358"/>
              <a:gd name="connsiteY2" fmla="*/ 4635548 h 4635548"/>
              <a:gd name="connsiteX3" fmla="*/ 2731251 w 4611358"/>
              <a:gd name="connsiteY3" fmla="*/ 2573367 h 4635548"/>
              <a:gd name="connsiteX4" fmla="*/ 4611358 w 4611358"/>
              <a:gd name="connsiteY4" fmla="*/ 0 h 4635548"/>
              <a:gd name="connsiteX5" fmla="*/ 0 w 4611358"/>
              <a:gd name="connsiteY5" fmla="*/ 8626 h 4635548"/>
              <a:gd name="connsiteX0" fmla="*/ 0 w 4611358"/>
              <a:gd name="connsiteY0" fmla="*/ 8626 h 4635548"/>
              <a:gd name="connsiteX1" fmla="*/ 36302 w 4611358"/>
              <a:gd name="connsiteY1" fmla="*/ 4591302 h 4635548"/>
              <a:gd name="connsiteX2" fmla="*/ 2801141 w 4611358"/>
              <a:gd name="connsiteY2" fmla="*/ 4635548 h 4635548"/>
              <a:gd name="connsiteX3" fmla="*/ 2731251 w 4611358"/>
              <a:gd name="connsiteY3" fmla="*/ 2573367 h 4635548"/>
              <a:gd name="connsiteX4" fmla="*/ 4611358 w 4611358"/>
              <a:gd name="connsiteY4" fmla="*/ 0 h 4635548"/>
              <a:gd name="connsiteX5" fmla="*/ 0 w 4611358"/>
              <a:gd name="connsiteY5" fmla="*/ 8626 h 4635548"/>
              <a:gd name="connsiteX0" fmla="*/ 32709 w 4575056"/>
              <a:gd name="connsiteY0" fmla="*/ 43132 h 4635548"/>
              <a:gd name="connsiteX1" fmla="*/ 0 w 4575056"/>
              <a:gd name="connsiteY1" fmla="*/ 4591302 h 4635548"/>
              <a:gd name="connsiteX2" fmla="*/ 2764839 w 4575056"/>
              <a:gd name="connsiteY2" fmla="*/ 4635548 h 4635548"/>
              <a:gd name="connsiteX3" fmla="*/ 2694949 w 4575056"/>
              <a:gd name="connsiteY3" fmla="*/ 2573367 h 4635548"/>
              <a:gd name="connsiteX4" fmla="*/ 4575056 w 4575056"/>
              <a:gd name="connsiteY4" fmla="*/ 0 h 4635548"/>
              <a:gd name="connsiteX5" fmla="*/ 32709 w 4575056"/>
              <a:gd name="connsiteY5" fmla="*/ 43132 h 4635548"/>
              <a:gd name="connsiteX0" fmla="*/ 15456 w 4575056"/>
              <a:gd name="connsiteY0" fmla="*/ 25879 h 4635548"/>
              <a:gd name="connsiteX1" fmla="*/ 0 w 4575056"/>
              <a:gd name="connsiteY1" fmla="*/ 4591302 h 4635548"/>
              <a:gd name="connsiteX2" fmla="*/ 2764839 w 4575056"/>
              <a:gd name="connsiteY2" fmla="*/ 4635548 h 4635548"/>
              <a:gd name="connsiteX3" fmla="*/ 2694949 w 4575056"/>
              <a:gd name="connsiteY3" fmla="*/ 2573367 h 4635548"/>
              <a:gd name="connsiteX4" fmla="*/ 4575056 w 4575056"/>
              <a:gd name="connsiteY4" fmla="*/ 0 h 4635548"/>
              <a:gd name="connsiteX5" fmla="*/ 15456 w 4575056"/>
              <a:gd name="connsiteY5" fmla="*/ 25879 h 4635548"/>
              <a:gd name="connsiteX0" fmla="*/ 15456 w 4575056"/>
              <a:gd name="connsiteY0" fmla="*/ 25879 h 4635548"/>
              <a:gd name="connsiteX1" fmla="*/ 0 w 4575056"/>
              <a:gd name="connsiteY1" fmla="*/ 4591302 h 4635548"/>
              <a:gd name="connsiteX2" fmla="*/ 2764839 w 4575056"/>
              <a:gd name="connsiteY2" fmla="*/ 4635548 h 4635548"/>
              <a:gd name="connsiteX3" fmla="*/ 2694949 w 4575056"/>
              <a:gd name="connsiteY3" fmla="*/ 2573367 h 4635548"/>
              <a:gd name="connsiteX4" fmla="*/ 3505831 w 4575056"/>
              <a:gd name="connsiteY4" fmla="*/ 1434681 h 4635548"/>
              <a:gd name="connsiteX5" fmla="*/ 4575056 w 4575056"/>
              <a:gd name="connsiteY5" fmla="*/ 0 h 4635548"/>
              <a:gd name="connsiteX6" fmla="*/ 15456 w 4575056"/>
              <a:gd name="connsiteY6" fmla="*/ 25879 h 4635548"/>
              <a:gd name="connsiteX0" fmla="*/ 15456 w 4575056"/>
              <a:gd name="connsiteY0" fmla="*/ 25879 h 4635548"/>
              <a:gd name="connsiteX1" fmla="*/ 0 w 4575056"/>
              <a:gd name="connsiteY1" fmla="*/ 4591302 h 4635548"/>
              <a:gd name="connsiteX2" fmla="*/ 2764839 w 4575056"/>
              <a:gd name="connsiteY2" fmla="*/ 4635548 h 4635548"/>
              <a:gd name="connsiteX3" fmla="*/ 2694949 w 4575056"/>
              <a:gd name="connsiteY3" fmla="*/ 2573367 h 4635548"/>
              <a:gd name="connsiteX4" fmla="*/ 4532375 w 4575056"/>
              <a:gd name="connsiteY4" fmla="*/ 2314575 h 4635548"/>
              <a:gd name="connsiteX5" fmla="*/ 4575056 w 4575056"/>
              <a:gd name="connsiteY5" fmla="*/ 0 h 4635548"/>
              <a:gd name="connsiteX6" fmla="*/ 15456 w 4575056"/>
              <a:gd name="connsiteY6" fmla="*/ 25879 h 4635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5056" h="4635548">
                <a:moveTo>
                  <a:pt x="15456" y="25879"/>
                </a:moveTo>
                <a:lnTo>
                  <a:pt x="0" y="4591302"/>
                </a:lnTo>
                <a:lnTo>
                  <a:pt x="2764839" y="4635548"/>
                </a:lnTo>
                <a:lnTo>
                  <a:pt x="2694949" y="2573367"/>
                </a:lnTo>
                <a:lnTo>
                  <a:pt x="4532375" y="2314575"/>
                </a:lnTo>
                <a:lnTo>
                  <a:pt x="4575056" y="0"/>
                </a:lnTo>
                <a:lnTo>
                  <a:pt x="15456" y="25879"/>
                </a:lnTo>
                <a:close/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1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Eddies from Satellites – SST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44" y="1052736"/>
            <a:ext cx="7229513" cy="576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619672" y="1276598"/>
            <a:ext cx="3528392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>
                <a:solidFill>
                  <a:schemeClr val="bg1"/>
                </a:solidFill>
              </a:rPr>
              <a:t>Large mesoscale features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Flow </a:t>
            </a:r>
            <a:r>
              <a:rPr lang="en-US" sz="2000" dirty="0" err="1" smtClean="0">
                <a:solidFill>
                  <a:schemeClr val="bg1"/>
                </a:solidFill>
              </a:rPr>
              <a:t>approx</a:t>
            </a:r>
            <a:r>
              <a:rPr lang="en-US" sz="2000" dirty="0" smtClean="0">
                <a:solidFill>
                  <a:schemeClr val="bg1"/>
                </a:solidFill>
              </a:rPr>
              <a:t> along smoothed contours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30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39954"/>
            <a:ext cx="6025655" cy="560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9512" y="1340768"/>
            <a:ext cx="299380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/>
              <a:t>Smaller mesoscale features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Flow not directly linked to temperature contours</a:t>
            </a:r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Eddies from Satellites – SST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93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Eddies from Satellites – Ocean colour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17" y="1052736"/>
            <a:ext cx="7754967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87624" y="1268760"/>
            <a:ext cx="4608512" cy="1323439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 smtClean="0"/>
              <a:t>transported substances act as tracers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 smtClean="0"/>
              <a:t>can resolve smaller scale turbulence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 smtClean="0"/>
              <a:t>short timespan before dispersion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 smtClean="0"/>
              <a:t>natural decay time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0666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76200"/>
            <a:ext cx="3599001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latin typeface="+mj-lt"/>
              </a:rPr>
              <a:t>ENSO </a:t>
            </a:r>
            <a:r>
              <a:rPr lang="en-US" u="sng" dirty="0" smtClean="0">
                <a:latin typeface="+mj-lt"/>
              </a:rPr>
              <a:t>Indicators</a:t>
            </a:r>
          </a:p>
          <a:p>
            <a:endParaRPr lang="en-US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Southern Oscillation Index (SOI)</a:t>
            </a:r>
          </a:p>
          <a:p>
            <a:r>
              <a:rPr lang="en-US" sz="1100" dirty="0" smtClean="0">
                <a:latin typeface="+mj-lt"/>
              </a:rPr>
              <a:t>standardized </a:t>
            </a:r>
            <a:r>
              <a:rPr lang="en-US" sz="1100" dirty="0">
                <a:latin typeface="+mj-lt"/>
              </a:rPr>
              <a:t>index based on the observed sea level pressure differences between Tahiti and Darwin, Australia</a:t>
            </a:r>
          </a:p>
          <a:p>
            <a:pPr>
              <a:spcBef>
                <a:spcPts val="1200"/>
              </a:spcBef>
            </a:pPr>
            <a:r>
              <a:rPr lang="en-US" sz="1400" b="1" dirty="0" smtClean="0"/>
              <a:t>Oceanic </a:t>
            </a:r>
            <a:r>
              <a:rPr lang="en-US" sz="1400" b="1" dirty="0"/>
              <a:t>Niño Index (ONI) </a:t>
            </a:r>
            <a:endParaRPr lang="en-US" sz="1400" b="1" dirty="0" smtClean="0"/>
          </a:p>
          <a:p>
            <a:r>
              <a:rPr lang="en-US" sz="1100" dirty="0" smtClean="0">
                <a:latin typeface="+mj-lt"/>
              </a:rPr>
              <a:t>Sea </a:t>
            </a:r>
            <a:r>
              <a:rPr lang="en-US" sz="1100" dirty="0">
                <a:latin typeface="+mj-lt"/>
              </a:rPr>
              <a:t>Surface Temperatures (SST) </a:t>
            </a:r>
            <a:r>
              <a:rPr lang="en-US" sz="1100" dirty="0" smtClean="0">
                <a:latin typeface="+mj-lt"/>
              </a:rPr>
              <a:t>anomalies </a:t>
            </a:r>
            <a:r>
              <a:rPr lang="en-US" sz="1100" dirty="0">
                <a:latin typeface="+mj-lt"/>
              </a:rPr>
              <a:t>for several commonly-known ENSO regions</a:t>
            </a:r>
          </a:p>
          <a:p>
            <a:pPr>
              <a:spcBef>
                <a:spcPts val="1200"/>
              </a:spcBef>
            </a:pPr>
            <a:r>
              <a:rPr lang="en-US" sz="1400" b="1" dirty="0" smtClean="0"/>
              <a:t>Sea </a:t>
            </a:r>
            <a:r>
              <a:rPr lang="en-US" sz="1400" b="1" dirty="0"/>
              <a:t>Level </a:t>
            </a:r>
            <a:r>
              <a:rPr lang="en-US" sz="1400" b="1" dirty="0" smtClean="0"/>
              <a:t>Anomalies</a:t>
            </a:r>
            <a:endParaRPr lang="en-US" sz="1400" b="1" dirty="0"/>
          </a:p>
          <a:p>
            <a:r>
              <a:rPr lang="en-US" sz="1100" dirty="0"/>
              <a:t>Sea surface height images from the Jason-3 satellite</a:t>
            </a:r>
            <a:endParaRPr lang="en-US" sz="1100" dirty="0">
              <a:latin typeface="+mj-lt"/>
            </a:endParaRPr>
          </a:p>
          <a:p>
            <a:pPr>
              <a:spcBef>
                <a:spcPts val="1200"/>
              </a:spcBef>
            </a:pPr>
            <a:r>
              <a:rPr lang="en-US" sz="1400" b="1" dirty="0" smtClean="0">
                <a:latin typeface="+mj-lt"/>
              </a:rPr>
              <a:t>Outgoing </a:t>
            </a:r>
            <a:r>
              <a:rPr lang="en-US" sz="1400" b="1" dirty="0">
                <a:latin typeface="+mj-lt"/>
              </a:rPr>
              <a:t>Longwave Radiation (OLR)</a:t>
            </a:r>
          </a:p>
          <a:p>
            <a:r>
              <a:rPr lang="en-US" sz="1100" dirty="0">
                <a:latin typeface="+mj-lt"/>
              </a:rPr>
              <a:t>This OLR product is a proxy for convective precipitation in the western equatorial </a:t>
            </a:r>
            <a:r>
              <a:rPr lang="en-US" sz="1100" dirty="0" smtClean="0">
                <a:latin typeface="+mj-lt"/>
              </a:rPr>
              <a:t>Pacific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326" y="152400"/>
            <a:ext cx="4369884" cy="2804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836" y="3276600"/>
            <a:ext cx="5059900" cy="2971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534370"/>
            <a:ext cx="2971800" cy="26493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2" t="83683" r="27985" b="-526"/>
          <a:stretch/>
        </p:blipFill>
        <p:spPr>
          <a:xfrm>
            <a:off x="609600" y="6172200"/>
            <a:ext cx="2971800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86200" y="6376437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https://www.ncdc.noaa.gov/teleconnections/enso/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9" b="4469"/>
          <a:stretch/>
        </p:blipFill>
        <p:spPr>
          <a:xfrm>
            <a:off x="3944191" y="152400"/>
            <a:ext cx="5199809" cy="29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7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46"/>
          <a:stretch/>
        </p:blipFill>
        <p:spPr bwMode="auto">
          <a:xfrm>
            <a:off x="884610" y="1124744"/>
            <a:ext cx="7374780" cy="3990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49574" y="5373216"/>
            <a:ext cx="58448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Sometimes weak linkage between color ocean and </a:t>
            </a:r>
            <a:r>
              <a:rPr lang="en-US" dirty="0" err="1" smtClean="0"/>
              <a:t>ssh</a:t>
            </a:r>
            <a:endParaRPr lang="en-US" dirty="0" smtClean="0"/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Caution in interpreting circular </a:t>
            </a:r>
            <a:r>
              <a:rPr lang="en-US" dirty="0"/>
              <a:t>patch of </a:t>
            </a:r>
            <a:r>
              <a:rPr lang="en-US" dirty="0" smtClean="0"/>
              <a:t>high chlorophyll </a:t>
            </a:r>
            <a:r>
              <a:rPr lang="en-US" dirty="0"/>
              <a:t>as evidence of the simultaneous core of </a:t>
            </a:r>
            <a:r>
              <a:rPr lang="en-US" dirty="0" smtClean="0"/>
              <a:t>an eddy</a:t>
            </a:r>
            <a:endParaRPr lang="en-US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Eddies from Satellites – Ocean </a:t>
            </a:r>
            <a:r>
              <a:rPr lang="en-GB" sz="3200" b="1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color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94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bs.twimg.com/media/CSpp_QnWwAAgxIE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19"/>
            <a:ext cx="9144000" cy="594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" y="152400"/>
            <a:ext cx="701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Chapala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4152" y="980728"/>
            <a:ext cx="54543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prstClr val="white"/>
                </a:solidFill>
              </a:rPr>
              <a:t>International Space </a:t>
            </a:r>
            <a:r>
              <a:rPr lang="en-US" dirty="0" smtClean="0">
                <a:solidFill>
                  <a:prstClr val="white"/>
                </a:solidFill>
              </a:rPr>
              <a:t>Station, October </a:t>
            </a:r>
            <a:r>
              <a:rPr lang="en-US" dirty="0">
                <a:solidFill>
                  <a:prstClr val="white"/>
                </a:solidFill>
              </a:rPr>
              <a:t>31, </a:t>
            </a:r>
            <a:r>
              <a:rPr lang="en-US" dirty="0" smtClean="0">
                <a:solidFill>
                  <a:prstClr val="white"/>
                </a:solidFill>
              </a:rPr>
              <a:t>2015</a:t>
            </a:r>
          </a:p>
          <a:p>
            <a:pPr algn="r"/>
            <a:r>
              <a:rPr lang="en-US" sz="1600" i="1" dirty="0" smtClean="0">
                <a:solidFill>
                  <a:prstClr val="white"/>
                </a:solidFill>
              </a:rPr>
              <a:t>CMD </a:t>
            </a:r>
            <a:r>
              <a:rPr lang="en-US" sz="1600" i="1" dirty="0">
                <a:solidFill>
                  <a:prstClr val="white"/>
                </a:solidFill>
              </a:rPr>
              <a:t>Scott </a:t>
            </a:r>
            <a:r>
              <a:rPr lang="en-US" sz="1600" i="1" dirty="0" smtClean="0">
                <a:solidFill>
                  <a:prstClr val="white"/>
                </a:solidFill>
              </a:rPr>
              <a:t>Kelly</a:t>
            </a:r>
            <a:endParaRPr lang="en-US" sz="1600" i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54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52" y="2968602"/>
            <a:ext cx="4265493" cy="28225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7681" y="2564308"/>
            <a:ext cx="27638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Tropical Cyclone Heat Potential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770615" y="457200"/>
            <a:ext cx="50746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 smtClean="0"/>
              <a:t>Tropical Cyclone - Ocean interactions (SST and SSH)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TC Intensification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TC effects on long-term ocean warming</a:t>
            </a:r>
            <a:endParaRPr lang="en-US" sz="1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9" t="18201" r="16666" b="5371"/>
          <a:stretch/>
        </p:blipFill>
        <p:spPr bwMode="auto">
          <a:xfrm>
            <a:off x="5105400" y="2717631"/>
            <a:ext cx="3581400" cy="356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132109" y="2209800"/>
            <a:ext cx="15279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Ekman Pumping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5096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0"/>
            <a:ext cx="5676900" cy="32520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" b="9588"/>
          <a:stretch/>
        </p:blipFill>
        <p:spPr>
          <a:xfrm>
            <a:off x="2362200" y="2438400"/>
            <a:ext cx="6858000" cy="3276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00500"/>
            <a:ext cx="5080000" cy="2857500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3400" y="863025"/>
            <a:ext cx="2286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err="1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Shaheen</a:t>
            </a: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248" y="3352800"/>
            <a:ext cx="1872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METEOSAT</a:t>
            </a:r>
          </a:p>
          <a:p>
            <a:r>
              <a:rPr lang="en-US" dirty="0" smtClean="0"/>
              <a:t>October 03, 2021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2400" y="5791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/>
              <a:t>Nadhairi</a:t>
            </a:r>
            <a:r>
              <a:rPr lang="en-US" sz="1200" i="1" dirty="0"/>
              <a:t>, R. A., Hassan, A. N., </a:t>
            </a:r>
            <a:r>
              <a:rPr lang="en-US" sz="1200" i="1" dirty="0" err="1"/>
              <a:t>Abdelsattar</a:t>
            </a:r>
            <a:r>
              <a:rPr lang="en-US" sz="1200" i="1" dirty="0"/>
              <a:t>, A., Bruss, G., &amp; </a:t>
            </a:r>
            <a:r>
              <a:rPr lang="en-US" sz="1200" i="1" dirty="0" err="1"/>
              <a:t>Akhazami</a:t>
            </a:r>
            <a:r>
              <a:rPr lang="en-US" sz="1200" i="1" dirty="0"/>
              <a:t>, S. A. (2023). Ocean responses to </a:t>
            </a:r>
            <a:r>
              <a:rPr lang="en-US" sz="1200" i="1" dirty="0" err="1"/>
              <a:t>Shaheen</a:t>
            </a:r>
            <a:r>
              <a:rPr lang="en-US" sz="1200" i="1" dirty="0"/>
              <a:t>, the first cyclone to hit the north coast of Oman in 2021. Dynamics of Atmospheres and Oceans, 102, [101358</a:t>
            </a:r>
            <a:r>
              <a:rPr lang="en-US" sz="1200" i="1" dirty="0" smtClean="0"/>
              <a:t>].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54475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101025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Subsurface temperature anomalies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800" y="762000"/>
            <a:ext cx="7289800" cy="53429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600" y="6172200"/>
            <a:ext cx="8991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 err="1"/>
              <a:t>Schuckmann</a:t>
            </a:r>
            <a:r>
              <a:rPr lang="en-US" sz="1000" i="1" dirty="0"/>
              <a:t>, Karina &amp; </a:t>
            </a:r>
            <a:r>
              <a:rPr lang="en-US" sz="1000" i="1" dirty="0" err="1"/>
              <a:t>Traon</a:t>
            </a:r>
            <a:r>
              <a:rPr lang="en-US" sz="1000" i="1" dirty="0"/>
              <a:t>, Pierre-Yves &amp; Alvarez </a:t>
            </a:r>
            <a:r>
              <a:rPr lang="en-US" sz="1000" i="1" dirty="0" err="1"/>
              <a:t>Fanjul</a:t>
            </a:r>
            <a:r>
              <a:rPr lang="en-US" sz="1000" i="1" dirty="0"/>
              <a:t>, Enrique &amp; </a:t>
            </a:r>
            <a:r>
              <a:rPr lang="en-US" sz="1000" i="1" dirty="0" err="1"/>
              <a:t>Axell</a:t>
            </a:r>
            <a:r>
              <a:rPr lang="en-US" sz="1000" i="1" dirty="0"/>
              <a:t>, Lars &amp; </a:t>
            </a:r>
            <a:r>
              <a:rPr lang="en-US" sz="1000" i="1" dirty="0" err="1"/>
              <a:t>Balmaseda</a:t>
            </a:r>
            <a:r>
              <a:rPr lang="en-US" sz="1000" i="1" dirty="0"/>
              <a:t>, Magdalena &amp; </a:t>
            </a:r>
            <a:r>
              <a:rPr lang="en-US" sz="1000" i="1" dirty="0" err="1"/>
              <a:t>Breivik</a:t>
            </a:r>
            <a:r>
              <a:rPr lang="en-US" sz="1000" i="1" dirty="0"/>
              <a:t>, L. &amp; Brewin, Bob &amp; </a:t>
            </a:r>
            <a:r>
              <a:rPr lang="en-US" sz="1000" i="1" dirty="0" err="1"/>
              <a:t>Bricaud</a:t>
            </a:r>
            <a:r>
              <a:rPr lang="en-US" sz="1000" i="1" dirty="0"/>
              <a:t>, Clément &amp; </a:t>
            </a:r>
            <a:r>
              <a:rPr lang="en-US" sz="1000" i="1" dirty="0" err="1"/>
              <a:t>Drevillon</a:t>
            </a:r>
            <a:r>
              <a:rPr lang="en-US" sz="1000" i="1" dirty="0"/>
              <a:t>, Marie &amp; </a:t>
            </a:r>
            <a:r>
              <a:rPr lang="en-US" sz="1000" i="1" dirty="0" err="1"/>
              <a:t>Drillet</a:t>
            </a:r>
            <a:r>
              <a:rPr lang="en-US" sz="1000" i="1" dirty="0"/>
              <a:t>, Y. &amp; Dubois, C. &amp; </a:t>
            </a:r>
            <a:r>
              <a:rPr lang="en-US" sz="1000" i="1" dirty="0" err="1"/>
              <a:t>Embury</a:t>
            </a:r>
            <a:r>
              <a:rPr lang="en-US" sz="1000" i="1" dirty="0"/>
              <a:t>, Owen &amp; Etienne, Helene &amp; </a:t>
            </a:r>
            <a:r>
              <a:rPr lang="en-US" sz="1000" i="1" dirty="0" err="1"/>
              <a:t>Sotillo</a:t>
            </a:r>
            <a:r>
              <a:rPr lang="en-US" sz="1000" i="1" dirty="0"/>
              <a:t>, Marcos &amp; </a:t>
            </a:r>
            <a:r>
              <a:rPr lang="en-US" sz="1000" i="1" dirty="0" err="1"/>
              <a:t>Garric</a:t>
            </a:r>
            <a:r>
              <a:rPr lang="en-US" sz="1000" i="1" dirty="0"/>
              <a:t>, Gilles &amp; </a:t>
            </a:r>
            <a:r>
              <a:rPr lang="en-US" sz="1000" i="1" dirty="0" err="1"/>
              <a:t>Gasparin</a:t>
            </a:r>
            <a:r>
              <a:rPr lang="en-US" sz="1000" i="1" dirty="0"/>
              <a:t>, </a:t>
            </a:r>
            <a:r>
              <a:rPr lang="en-US" sz="1000" i="1" dirty="0" err="1"/>
              <a:t>Florent</a:t>
            </a:r>
            <a:r>
              <a:rPr lang="en-US" sz="1000" i="1" dirty="0"/>
              <a:t> &amp; </a:t>
            </a:r>
            <a:r>
              <a:rPr lang="en-US" sz="1000" i="1" dirty="0" err="1"/>
              <a:t>Elodie</a:t>
            </a:r>
            <a:r>
              <a:rPr lang="en-US" sz="1000" i="1" dirty="0"/>
              <a:t>, Gutknecht &amp; </a:t>
            </a:r>
            <a:r>
              <a:rPr lang="en-US" sz="1000" i="1" dirty="0" err="1"/>
              <a:t>Guinehut</a:t>
            </a:r>
            <a:r>
              <a:rPr lang="en-US" sz="1000" i="1" dirty="0"/>
              <a:t>, S. &amp; Hernandez, </a:t>
            </a:r>
            <a:r>
              <a:rPr lang="en-US" sz="1000" i="1" dirty="0" err="1"/>
              <a:t>Fabrice</a:t>
            </a:r>
            <a:r>
              <a:rPr lang="en-US" sz="1000" i="1" dirty="0"/>
              <a:t> &amp; </a:t>
            </a:r>
            <a:r>
              <a:rPr lang="en-US" sz="1000" i="1" dirty="0" err="1"/>
              <a:t>Verbrugge</a:t>
            </a:r>
            <a:r>
              <a:rPr lang="en-US" sz="1000" i="1" dirty="0"/>
              <a:t>, Nathalie. (2016). The Copernicus Marine Environment Monitoring Service Ocean state report. </a:t>
            </a:r>
          </a:p>
        </p:txBody>
      </p:sp>
    </p:spTree>
    <p:extLst>
      <p:ext uri="{BB962C8B-B14F-4D97-AF65-F5344CB8AC3E}">
        <p14:creationId xmlns:p14="http://schemas.microsoft.com/office/powerpoint/2010/main" val="323356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0" t="12222" r="25313" b="10185"/>
          <a:stretch/>
        </p:blipFill>
        <p:spPr bwMode="auto">
          <a:xfrm>
            <a:off x="4320480" y="2885331"/>
            <a:ext cx="4572000" cy="395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http://josvg.home.xs4all.nl/Dundee/meddies/fig10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0" y="980728"/>
            <a:ext cx="4572000" cy="182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14095" y="1750457"/>
            <a:ext cx="299380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err="1" smtClean="0"/>
              <a:t>Meddies</a:t>
            </a:r>
            <a:endParaRPr lang="en-US" sz="2400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only observable in SSHA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no SST signature</a:t>
            </a:r>
            <a:endParaRPr lang="en-US" dirty="0"/>
          </a:p>
        </p:txBody>
      </p:sp>
      <p:pic>
        <p:nvPicPr>
          <p:cNvPr id="18438" name="Picture 6" descr="http://outreach.eurosites.info/outreach/DeepOceans/station/cool_fact/10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08" y="3778477"/>
            <a:ext cx="390525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Eddies from Satellites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5416" r="40417" b="7037"/>
          <a:stretch/>
        </p:blipFill>
        <p:spPr>
          <a:xfrm>
            <a:off x="5937528" y="304799"/>
            <a:ext cx="2852491" cy="61722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4128" y="5943600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/>
              <a:t>Scharroo</a:t>
            </a:r>
            <a:r>
              <a:rPr lang="en-US" sz="1200" i="1" dirty="0"/>
              <a:t>, </a:t>
            </a:r>
            <a:r>
              <a:rPr lang="en-US" sz="1200" i="1" dirty="0" err="1"/>
              <a:t>Remko</a:t>
            </a:r>
            <a:r>
              <a:rPr lang="en-US" sz="1200" i="1" dirty="0"/>
              <a:t> &amp; Smith, Walter &amp; </a:t>
            </a:r>
            <a:r>
              <a:rPr lang="en-US" sz="1200" i="1" dirty="0" err="1"/>
              <a:t>Lillibridge</a:t>
            </a:r>
            <a:r>
              <a:rPr lang="en-US" sz="1200" i="1" dirty="0"/>
              <a:t>, John. (2005). Satellite Altimetry and the Intensification of Hurricane Katrina. Eos, Transactions American Geophysical Union. 86. 10.1029/2005EO400004.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0833" t="10000" r="23750" b="8519"/>
          <a:stretch/>
        </p:blipFill>
        <p:spPr>
          <a:xfrm>
            <a:off x="762000" y="152399"/>
            <a:ext cx="4419600" cy="571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5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18937"/>
            <a:ext cx="5980133" cy="251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2753874"/>
            <a:ext cx="5980133" cy="1853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4726265"/>
            <a:ext cx="5980133" cy="2012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2400" y="1107403"/>
            <a:ext cx="2362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Lin, I-I &amp; </a:t>
            </a:r>
            <a:r>
              <a:rPr lang="en-US" sz="1200" i="1" dirty="0" err="1"/>
              <a:t>Goni</a:t>
            </a:r>
            <a:r>
              <a:rPr lang="en-US" sz="1200" i="1" dirty="0"/>
              <a:t>, Gustavo &amp; </a:t>
            </a:r>
            <a:r>
              <a:rPr lang="en-US" sz="1200" i="1" dirty="0" err="1"/>
              <a:t>Knaff</a:t>
            </a:r>
            <a:r>
              <a:rPr lang="en-US" sz="1200" i="1" dirty="0"/>
              <a:t>, John &amp; Forbes, Cristina &amp; Ali, MM. (2012). Ocean heat content for tropical cyclone intensity forecasting and its impact on storm surge. Natural Hazards. 66. 10.1007/s11069-012-0214-5. </a:t>
            </a:r>
          </a:p>
        </p:txBody>
      </p:sp>
    </p:spTree>
    <p:extLst>
      <p:ext uri="{BB962C8B-B14F-4D97-AF65-F5344CB8AC3E}">
        <p14:creationId xmlns:p14="http://schemas.microsoft.com/office/powerpoint/2010/main" val="300032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Tsunamis</a:t>
            </a:r>
            <a:endParaRPr lang="en-GB" sz="3200" b="1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0456" y="1224000"/>
            <a:ext cx="43507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generated by the displacement of water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410456" y="16740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earthquakes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volcanic </a:t>
            </a:r>
            <a:r>
              <a:rPr lang="en-US" dirty="0"/>
              <a:t>eruptions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landslides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glacier </a:t>
            </a:r>
            <a:r>
              <a:rPr lang="en-US" dirty="0" err="1" smtClean="0"/>
              <a:t>calvings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meteorite </a:t>
            </a:r>
            <a:r>
              <a:rPr lang="en-US" dirty="0"/>
              <a:t>impacts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600" y="68050"/>
            <a:ext cx="823081" cy="71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0456" y="4194000"/>
            <a:ext cx="3981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Propagates as shallow water wave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 water depth of 4 km </a:t>
            </a:r>
            <a:r>
              <a:rPr lang="en-US" dirty="0" smtClean="0"/>
              <a:t>the </a:t>
            </a:r>
            <a:r>
              <a:rPr lang="en-US" dirty="0"/>
              <a:t>wave celerity is about 200 m/s (720 km/h). </a:t>
            </a:r>
          </a:p>
        </p:txBody>
      </p:sp>
      <p:pic>
        <p:nvPicPr>
          <p:cNvPr id="28676" name="Picture 4" descr="http://www.intechopen.com/source/html/46812/media/image2.jpe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81" y="1721099"/>
            <a:ext cx="601980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https://upload.wikimedia.org/wikipedia/commons/2/2d/Propagation_du_tsunami_en_profondeur_variable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456" y="4664102"/>
            <a:ext cx="40862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1467000" y="5589000"/>
          <a:ext cx="1807043" cy="70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Equation" r:id="rId8" imgW="634680" imgH="253800" progId="Equation.3">
                  <p:embed/>
                </p:oleObj>
              </mc:Choice>
              <mc:Fallback>
                <p:oleObj name="Equation" r:id="rId8" imgW="634680" imgH="253800" progId="Equation.3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7000" y="5589000"/>
                        <a:ext cx="1807043" cy="705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712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Tsunami Dec. 2004</a:t>
            </a:r>
            <a:endParaRPr lang="en-GB" sz="3200" b="1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7892" name="Picture 4" descr="http://soundwaves.usgs.gov/2005/01/effect-mapL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588" y="1060713"/>
            <a:ext cx="6024825" cy="579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27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237" y="1268760"/>
            <a:ext cx="5128763" cy="364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100"/>
          <p:cNvSpPr txBox="1">
            <a:spLocks noChangeArrowheads="1"/>
          </p:cNvSpPr>
          <p:nvPr/>
        </p:nvSpPr>
        <p:spPr bwMode="auto">
          <a:xfrm>
            <a:off x="640904" y="3104659"/>
            <a:ext cx="116355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en-US" sz="800" dirty="0"/>
              <a:t>reflected pulse</a:t>
            </a:r>
          </a:p>
        </p:txBody>
      </p:sp>
      <p:sp>
        <p:nvSpPr>
          <p:cNvPr id="36" name="Text Box 99"/>
          <p:cNvSpPr txBox="1">
            <a:spLocks noChangeArrowheads="1"/>
          </p:cNvSpPr>
          <p:nvPr/>
        </p:nvSpPr>
        <p:spPr bwMode="auto">
          <a:xfrm>
            <a:off x="784920" y="1963469"/>
            <a:ext cx="116355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altLang="en-US" sz="800" dirty="0"/>
              <a:t>emitted pulse</a:t>
            </a:r>
          </a:p>
        </p:txBody>
      </p:sp>
      <p:sp>
        <p:nvSpPr>
          <p:cNvPr id="37" name="AutoShape 84"/>
          <p:cNvSpPr>
            <a:spLocks noChangeArrowheads="1"/>
          </p:cNvSpPr>
          <p:nvPr/>
        </p:nvSpPr>
        <p:spPr bwMode="auto">
          <a:xfrm rot="10800000">
            <a:off x="1548001" y="1582119"/>
            <a:ext cx="232916" cy="77981"/>
          </a:xfrm>
          <a:prstGeom prst="can">
            <a:avLst>
              <a:gd name="adj" fmla="val 25000"/>
            </a:avLst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00"/>
          </a:p>
        </p:txBody>
      </p:sp>
      <p:sp>
        <p:nvSpPr>
          <p:cNvPr id="38" name="Freeform 85"/>
          <p:cNvSpPr>
            <a:spLocks/>
          </p:cNvSpPr>
          <p:nvPr/>
        </p:nvSpPr>
        <p:spPr bwMode="auto">
          <a:xfrm>
            <a:off x="533400" y="3414804"/>
            <a:ext cx="2222696" cy="125255"/>
          </a:xfrm>
          <a:custGeom>
            <a:avLst/>
            <a:gdLst>
              <a:gd name="T0" fmla="*/ 0 w 3946"/>
              <a:gd name="T1" fmla="*/ 91 h 219"/>
              <a:gd name="T2" fmla="*/ 211 w 3946"/>
              <a:gd name="T3" fmla="*/ 153 h 219"/>
              <a:gd name="T4" fmla="*/ 408 w 3946"/>
              <a:gd name="T5" fmla="*/ 46 h 219"/>
              <a:gd name="T6" fmla="*/ 613 w 3946"/>
              <a:gd name="T7" fmla="*/ 116 h 219"/>
              <a:gd name="T8" fmla="*/ 862 w 3946"/>
              <a:gd name="T9" fmla="*/ 46 h 219"/>
              <a:gd name="T10" fmla="*/ 1067 w 3946"/>
              <a:gd name="T11" fmla="*/ 122 h 219"/>
              <a:gd name="T12" fmla="*/ 1270 w 3946"/>
              <a:gd name="T13" fmla="*/ 46 h 219"/>
              <a:gd name="T14" fmla="*/ 1458 w 3946"/>
              <a:gd name="T15" fmla="*/ 127 h 219"/>
              <a:gd name="T16" fmla="*/ 1633 w 3946"/>
              <a:gd name="T17" fmla="*/ 1 h 219"/>
              <a:gd name="T18" fmla="*/ 1918 w 3946"/>
              <a:gd name="T19" fmla="*/ 122 h 219"/>
              <a:gd name="T20" fmla="*/ 2177 w 3946"/>
              <a:gd name="T21" fmla="*/ 1 h 219"/>
              <a:gd name="T22" fmla="*/ 2462 w 3946"/>
              <a:gd name="T23" fmla="*/ 122 h 219"/>
              <a:gd name="T24" fmla="*/ 2676 w 3946"/>
              <a:gd name="T25" fmla="*/ 46 h 219"/>
              <a:gd name="T26" fmla="*/ 2906 w 3946"/>
              <a:gd name="T27" fmla="*/ 143 h 219"/>
              <a:gd name="T28" fmla="*/ 3130 w 3946"/>
              <a:gd name="T29" fmla="*/ 46 h 219"/>
              <a:gd name="T30" fmla="*/ 3329 w 3946"/>
              <a:gd name="T31" fmla="*/ 164 h 219"/>
              <a:gd name="T32" fmla="*/ 3538 w 3946"/>
              <a:gd name="T33" fmla="*/ 91 h 219"/>
              <a:gd name="T34" fmla="*/ 3746 w 3946"/>
              <a:gd name="T35" fmla="*/ 211 h 219"/>
              <a:gd name="T36" fmla="*/ 3946 w 3946"/>
              <a:gd name="T37" fmla="*/ 137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946" h="219">
                <a:moveTo>
                  <a:pt x="0" y="91"/>
                </a:moveTo>
                <a:cubicBezTo>
                  <a:pt x="35" y="101"/>
                  <a:pt x="143" y="160"/>
                  <a:pt x="211" y="153"/>
                </a:cubicBezTo>
                <a:cubicBezTo>
                  <a:pt x="279" y="146"/>
                  <a:pt x="341" y="52"/>
                  <a:pt x="408" y="46"/>
                </a:cubicBezTo>
                <a:cubicBezTo>
                  <a:pt x="475" y="40"/>
                  <a:pt x="537" y="116"/>
                  <a:pt x="613" y="116"/>
                </a:cubicBezTo>
                <a:cubicBezTo>
                  <a:pt x="689" y="116"/>
                  <a:pt x="786" y="45"/>
                  <a:pt x="862" y="46"/>
                </a:cubicBezTo>
                <a:cubicBezTo>
                  <a:pt x="938" y="47"/>
                  <a:pt x="999" y="122"/>
                  <a:pt x="1067" y="122"/>
                </a:cubicBezTo>
                <a:cubicBezTo>
                  <a:pt x="1135" y="122"/>
                  <a:pt x="1205" y="45"/>
                  <a:pt x="1270" y="46"/>
                </a:cubicBezTo>
                <a:cubicBezTo>
                  <a:pt x="1335" y="47"/>
                  <a:pt x="1397" y="134"/>
                  <a:pt x="1458" y="127"/>
                </a:cubicBezTo>
                <a:cubicBezTo>
                  <a:pt x="1519" y="120"/>
                  <a:pt x="1556" y="2"/>
                  <a:pt x="1633" y="1"/>
                </a:cubicBezTo>
                <a:cubicBezTo>
                  <a:pt x="1710" y="0"/>
                  <a:pt x="1827" y="122"/>
                  <a:pt x="1918" y="122"/>
                </a:cubicBezTo>
                <a:cubicBezTo>
                  <a:pt x="2009" y="122"/>
                  <a:pt x="2086" y="1"/>
                  <a:pt x="2177" y="1"/>
                </a:cubicBezTo>
                <a:cubicBezTo>
                  <a:pt x="2268" y="1"/>
                  <a:pt x="2379" y="115"/>
                  <a:pt x="2462" y="122"/>
                </a:cubicBezTo>
                <a:cubicBezTo>
                  <a:pt x="2545" y="129"/>
                  <a:pt x="2602" y="42"/>
                  <a:pt x="2676" y="46"/>
                </a:cubicBezTo>
                <a:cubicBezTo>
                  <a:pt x="2750" y="50"/>
                  <a:pt x="2830" y="143"/>
                  <a:pt x="2906" y="143"/>
                </a:cubicBezTo>
                <a:cubicBezTo>
                  <a:pt x="2982" y="143"/>
                  <a:pt x="3060" y="43"/>
                  <a:pt x="3130" y="46"/>
                </a:cubicBezTo>
                <a:cubicBezTo>
                  <a:pt x="3200" y="49"/>
                  <a:pt x="3261" y="156"/>
                  <a:pt x="3329" y="164"/>
                </a:cubicBezTo>
                <a:cubicBezTo>
                  <a:pt x="3397" y="172"/>
                  <a:pt x="3469" y="83"/>
                  <a:pt x="3538" y="91"/>
                </a:cubicBezTo>
                <a:cubicBezTo>
                  <a:pt x="3607" y="99"/>
                  <a:pt x="3678" y="203"/>
                  <a:pt x="3746" y="211"/>
                </a:cubicBezTo>
                <a:cubicBezTo>
                  <a:pt x="3814" y="219"/>
                  <a:pt x="3904" y="152"/>
                  <a:pt x="3946" y="13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39" name="Line 86"/>
          <p:cNvSpPr>
            <a:spLocks noChangeShapeType="1"/>
          </p:cNvSpPr>
          <p:nvPr/>
        </p:nvSpPr>
        <p:spPr bwMode="auto">
          <a:xfrm rot="180000">
            <a:off x="1502540" y="1651399"/>
            <a:ext cx="0" cy="17373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41" name="Arc 88"/>
          <p:cNvSpPr>
            <a:spLocks/>
          </p:cNvSpPr>
          <p:nvPr/>
        </p:nvSpPr>
        <p:spPr bwMode="auto">
          <a:xfrm rot="8100000">
            <a:off x="1583148" y="1938166"/>
            <a:ext cx="160899" cy="16197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2107"/>
              <a:gd name="T2" fmla="*/ 21594 w 21600"/>
              <a:gd name="T3" fmla="*/ 22107 h 22107"/>
              <a:gd name="T4" fmla="*/ 0 w 21600"/>
              <a:gd name="T5" fmla="*/ 21600 h 2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10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769"/>
                  <a:pt x="21598" y="21938"/>
                  <a:pt x="21594" y="22107"/>
                </a:cubicBezTo>
              </a:path>
              <a:path w="21600" h="2210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769"/>
                  <a:pt x="21598" y="21938"/>
                  <a:pt x="21594" y="22107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00"/>
          </a:p>
        </p:txBody>
      </p:sp>
      <p:sp>
        <p:nvSpPr>
          <p:cNvPr id="43" name="Line 93"/>
          <p:cNvSpPr>
            <a:spLocks noChangeShapeType="1"/>
          </p:cNvSpPr>
          <p:nvPr/>
        </p:nvSpPr>
        <p:spPr bwMode="auto">
          <a:xfrm rot="10800000" flipV="1">
            <a:off x="1663980" y="1916832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44" name="Line 94"/>
          <p:cNvSpPr>
            <a:spLocks noChangeShapeType="1"/>
          </p:cNvSpPr>
          <p:nvPr/>
        </p:nvSpPr>
        <p:spPr bwMode="auto">
          <a:xfrm flipV="1">
            <a:off x="1663980" y="2852936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45" name="Text Box 97"/>
          <p:cNvSpPr txBox="1">
            <a:spLocks noChangeArrowheads="1"/>
          </p:cNvSpPr>
          <p:nvPr/>
        </p:nvSpPr>
        <p:spPr bwMode="auto">
          <a:xfrm>
            <a:off x="1360984" y="1268760"/>
            <a:ext cx="93610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en-US" sz="1400" b="1" dirty="0" smtClean="0"/>
              <a:t>Altimeter</a:t>
            </a:r>
            <a:endParaRPr lang="de-DE" altLang="en-US" sz="1400" b="1" dirty="0"/>
          </a:p>
        </p:txBody>
      </p:sp>
      <p:sp>
        <p:nvSpPr>
          <p:cNvPr id="48" name="Line 162"/>
          <p:cNvSpPr>
            <a:spLocks noChangeShapeType="1"/>
          </p:cNvSpPr>
          <p:nvPr/>
        </p:nvSpPr>
        <p:spPr bwMode="auto">
          <a:xfrm rot="21420000">
            <a:off x="1825420" y="1651399"/>
            <a:ext cx="0" cy="17373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51" name="Arc 89"/>
          <p:cNvSpPr>
            <a:spLocks/>
          </p:cNvSpPr>
          <p:nvPr/>
        </p:nvSpPr>
        <p:spPr bwMode="auto">
          <a:xfrm rot="18900000">
            <a:off x="1556205" y="3092221"/>
            <a:ext cx="214532" cy="2159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2107"/>
              <a:gd name="T2" fmla="*/ 21594 w 21600"/>
              <a:gd name="T3" fmla="*/ 22107 h 22107"/>
              <a:gd name="T4" fmla="*/ 0 w 21600"/>
              <a:gd name="T5" fmla="*/ 21600 h 2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107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769"/>
                  <a:pt x="21598" y="21938"/>
                  <a:pt x="21594" y="22107"/>
                </a:cubicBezTo>
              </a:path>
              <a:path w="21600" h="22107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769"/>
                  <a:pt x="21598" y="21938"/>
                  <a:pt x="21594" y="22107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00"/>
          </a:p>
        </p:txBody>
      </p:sp>
      <p:sp>
        <p:nvSpPr>
          <p:cNvPr id="54" name="Rectangle 53"/>
          <p:cNvSpPr/>
          <p:nvPr/>
        </p:nvSpPr>
        <p:spPr>
          <a:xfrm>
            <a:off x="395536" y="3861048"/>
            <a:ext cx="3960440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Wave height - H</a:t>
            </a:r>
            <a:endParaRPr lang="en-US" b="1" i="1" baseline="-25000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i="1" dirty="0" smtClean="0"/>
              <a:t>H related to time between 1. and last reflection from pulse-limited footprint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i="1" dirty="0" smtClean="0"/>
              <a:t>average of ~1000 pulses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i="1" dirty="0" smtClean="0">
                <a:effectLst/>
              </a:rPr>
              <a:t>pulse limited footprint ~3-10km</a:t>
            </a:r>
          </a:p>
          <a:p>
            <a:endParaRPr lang="en-US" sz="1400" i="1" dirty="0"/>
          </a:p>
          <a:p>
            <a:r>
              <a:rPr lang="en-US" b="1" i="1" dirty="0" smtClean="0">
                <a:effectLst/>
              </a:rPr>
              <a:t>Wave Period - 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i="1" dirty="0"/>
              <a:t>backscatter intensity related to </a:t>
            </a:r>
            <a:r>
              <a:rPr lang="en-US" sz="1400" i="1" dirty="0" smtClean="0"/>
              <a:t>steepness (Hs/</a:t>
            </a:r>
            <a:r>
              <a:rPr lang="el-GR" sz="1400" i="1" dirty="0"/>
              <a:t>λ</a:t>
            </a:r>
            <a:r>
              <a:rPr lang="en-US" sz="1400" i="1" dirty="0"/>
              <a:t>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i="1" dirty="0" smtClean="0"/>
              <a:t>deep </a:t>
            </a:r>
            <a:r>
              <a:rPr lang="en-US" sz="1400" i="1" dirty="0"/>
              <a:t>water: T related to</a:t>
            </a:r>
            <a:r>
              <a:rPr lang="el-GR" sz="1400" i="1" dirty="0"/>
              <a:t> </a:t>
            </a:r>
            <a:r>
              <a:rPr lang="el-GR" sz="1400" i="1" dirty="0" smtClean="0"/>
              <a:t>λ</a:t>
            </a:r>
            <a:endParaRPr lang="en-US" sz="1400" dirty="0">
              <a:effectLst/>
            </a:endParaRPr>
          </a:p>
        </p:txBody>
      </p:sp>
      <p:sp>
        <p:nvSpPr>
          <p:cNvPr id="55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Satellite Altimetry – Surface Waves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592318" y="5587609"/>
            <a:ext cx="1918237" cy="95410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400" i="1" dirty="0" smtClean="0"/>
              <a:t>Other methods:</a:t>
            </a:r>
          </a:p>
          <a:p>
            <a:r>
              <a:rPr lang="en-US" sz="1400" i="1" dirty="0" smtClean="0"/>
              <a:t>Wave detection also possible by Synthetic Aperture Radars (SAR)</a:t>
            </a:r>
            <a:endParaRPr lang="en-US" sz="1100" dirty="0"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52000" y="5049000"/>
            <a:ext cx="3222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Other parameters:</a:t>
            </a:r>
          </a:p>
          <a:p>
            <a:r>
              <a:rPr lang="en-US" sz="1400" i="1" dirty="0" smtClean="0">
                <a:effectLst/>
              </a:rPr>
              <a:t>Wind</a:t>
            </a:r>
          </a:p>
          <a:p>
            <a:r>
              <a:rPr lang="en-US" sz="1400" i="1" dirty="0" smtClean="0"/>
              <a:t>Internal waves</a:t>
            </a:r>
          </a:p>
          <a:p>
            <a:r>
              <a:rPr lang="en-US" sz="1400" dirty="0" smtClean="0">
                <a:effectLst/>
              </a:rPr>
              <a:t>Surface slick</a:t>
            </a:r>
          </a:p>
        </p:txBody>
      </p:sp>
    </p:spTree>
    <p:extLst>
      <p:ext uri="{BB962C8B-B14F-4D97-AF65-F5344CB8AC3E}">
        <p14:creationId xmlns:p14="http://schemas.microsoft.com/office/powerpoint/2010/main" val="404696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019" b="48217"/>
          <a:stretch/>
        </p:blipFill>
        <p:spPr>
          <a:xfrm>
            <a:off x="0" y="999000"/>
            <a:ext cx="4215599" cy="2743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3151" y="3879000"/>
            <a:ext cx="83976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dvTimes-b"/>
              </a:rPr>
              <a:t>Figure </a:t>
            </a:r>
            <a:r>
              <a:rPr lang="en-US" sz="1600" dirty="0" smtClean="0">
                <a:latin typeface="AdvTimes-b"/>
              </a:rPr>
              <a:t>11.31. Left</a:t>
            </a:r>
            <a:r>
              <a:rPr lang="en-US" sz="1600" dirty="0" smtClean="0">
                <a:latin typeface="AdvTimes"/>
              </a:rPr>
              <a:t>: Tsunami wave heights</a:t>
            </a:r>
            <a:r>
              <a:rPr lang="en-US" sz="1600" dirty="0">
                <a:latin typeface="AdvTimes"/>
              </a:rPr>
              <a:t>, </a:t>
            </a:r>
            <a:r>
              <a:rPr lang="en-US" sz="1600" dirty="0" smtClean="0">
                <a:latin typeface="AdvTimes"/>
              </a:rPr>
              <a:t>as computed by the CEA model </a:t>
            </a:r>
            <a:r>
              <a:rPr lang="en-US" sz="1600" dirty="0">
                <a:latin typeface="AdvTimes"/>
              </a:rPr>
              <a:t>1:53 </a:t>
            </a:r>
            <a:r>
              <a:rPr lang="en-US" sz="1600" dirty="0" smtClean="0">
                <a:latin typeface="AdvTimes"/>
              </a:rPr>
              <a:t>h after the Earthquake with the Jason-1 pass superimposed. Right: Jason 1 altimeter 20 Hz </a:t>
            </a:r>
            <a:r>
              <a:rPr lang="en-US" sz="1600" dirty="0">
                <a:latin typeface="AdvTimes"/>
              </a:rPr>
              <a:t>sea </a:t>
            </a:r>
            <a:r>
              <a:rPr lang="en-US" sz="1600" dirty="0" smtClean="0">
                <a:latin typeface="AdvTimes"/>
              </a:rPr>
              <a:t>level anomaly </a:t>
            </a:r>
            <a:r>
              <a:rPr lang="en-US" sz="1600" dirty="0">
                <a:latin typeface="AdvTimes"/>
              </a:rPr>
              <a:t>(red</a:t>
            </a:r>
            <a:r>
              <a:rPr lang="en-US" sz="1600" dirty="0" smtClean="0">
                <a:latin typeface="AdvTimes"/>
              </a:rPr>
              <a:t>), and CEA model output from </a:t>
            </a:r>
            <a:r>
              <a:rPr lang="en-US" sz="1600" dirty="0">
                <a:latin typeface="AdvTimes"/>
              </a:rPr>
              <a:t>the </a:t>
            </a:r>
            <a:r>
              <a:rPr lang="en-US" sz="1600" dirty="0" smtClean="0">
                <a:latin typeface="AdvTimes"/>
              </a:rPr>
              <a:t>initial (green</a:t>
            </a:r>
            <a:r>
              <a:rPr lang="en-US" sz="1600" dirty="0">
                <a:latin typeface="AdvTimes"/>
              </a:rPr>
              <a:t>) </a:t>
            </a:r>
            <a:r>
              <a:rPr lang="en-US" sz="1600" dirty="0" smtClean="0">
                <a:latin typeface="AdvTimes"/>
              </a:rPr>
              <a:t>and revised </a:t>
            </a:r>
            <a:r>
              <a:rPr lang="en-US" sz="1600" dirty="0">
                <a:latin typeface="AdvTimes"/>
              </a:rPr>
              <a:t>(</a:t>
            </a:r>
            <a:r>
              <a:rPr lang="en-US" sz="1600" dirty="0" smtClean="0">
                <a:latin typeface="AdvTimes"/>
              </a:rPr>
              <a:t>blue) run.</a:t>
            </a:r>
            <a:endParaRPr lang="en-US" sz="1600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Tsunamis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17000" y="5094000"/>
            <a:ext cx="4542013" cy="1512168"/>
            <a:chOff x="2300994" y="5108929"/>
            <a:chExt cx="4542013" cy="15121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2300994" y="5273018"/>
                  <a:ext cx="4542013" cy="3919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h</m:t>
                        </m:r>
                        <m:r>
                          <a:rPr lang="en-US" b="0" i="1" smtClean="0">
                            <a:latin typeface="Cambria Math"/>
                          </a:rPr>
                          <m:t>     =    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𝑔𝑒𝑜𝑖𝑑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     +     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𝑑𝑦𝑛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𝑡𝑖𝑑𝑒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𝑎𝑡𝑚</m:t>
                            </m:r>
                          </m:sub>
                        </m:sSub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0994" y="5273018"/>
                  <a:ext cx="4542013" cy="391902"/>
                </a:xfrm>
                <a:prstGeom prst="rect">
                  <a:avLst/>
                </a:prstGeom>
                <a:blipFill>
                  <a:blip r:embed="rId3"/>
                  <a:stretch>
                    <a:fillRect b="-109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Oval 5"/>
            <p:cNvSpPr/>
            <p:nvPr/>
          </p:nvSpPr>
          <p:spPr>
            <a:xfrm>
              <a:off x="4553899" y="5108929"/>
              <a:ext cx="2283599" cy="94539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738262" y="5665248"/>
              <a:ext cx="19148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change in short time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949066" y="5684993"/>
              <a:ext cx="151216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no change in short time</a:t>
              </a:r>
            </a:p>
            <a:p>
              <a:pPr algn="ctr"/>
              <a:r>
                <a:rPr lang="en-US" sz="1400" dirty="0" smtClean="0"/>
                <a:t>= mean sea level</a:t>
              </a:r>
              <a:endParaRPr lang="en-US" sz="140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949067" y="5261329"/>
              <a:ext cx="1512167" cy="1359768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723003" y="5289904"/>
              <a:ext cx="540000" cy="42366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53007"/>
          <a:stretch/>
        </p:blipFill>
        <p:spPr>
          <a:xfrm>
            <a:off x="4201229" y="999000"/>
            <a:ext cx="4942771" cy="2743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01859" y="5825523"/>
                <a:ext cx="1096775" cy="427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𝑔h</m:t>
                          </m:r>
                        </m:e>
                      </m:rad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859" y="5825523"/>
                <a:ext cx="1096775" cy="427746"/>
              </a:xfrm>
              <a:prstGeom prst="rect">
                <a:avLst/>
              </a:prstGeom>
              <a:blipFill>
                <a:blip r:embed="rId4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525551" y="5025446"/>
            <a:ext cx="2449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AdvTimes-b"/>
              </a:rPr>
              <a:t>Tsunamis propagate at the speed of shallow water waves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892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842" y="533400"/>
            <a:ext cx="2125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MyriadPro-BoldSemiCn"/>
              </a:rPr>
              <a:t>Satellite </a:t>
            </a:r>
            <a:r>
              <a:rPr lang="en-US" b="1" dirty="0" smtClean="0">
                <a:latin typeface="MyriadPro-BoldSemiCn"/>
              </a:rPr>
              <a:t>Altimetry</a:t>
            </a:r>
          </a:p>
          <a:p>
            <a:r>
              <a:rPr lang="en-US" b="1" dirty="0" smtClean="0">
                <a:latin typeface="MyriadPro-BoldSemiCn"/>
              </a:rPr>
              <a:t>and tsunamis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685800"/>
            <a:ext cx="4613343" cy="3962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67200" y="50292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MyriadPro-SemiboldSemiCn"/>
              </a:rPr>
              <a:t>Fig. 7 </a:t>
            </a:r>
            <a:r>
              <a:rPr lang="en-US" sz="1200" dirty="0">
                <a:solidFill>
                  <a:srgbClr val="000000"/>
                </a:solidFill>
                <a:latin typeface="STIX-Regular"/>
              </a:rPr>
              <a:t>Altimetry signatures of the 2004 Sumatra tsunami, </a:t>
            </a:r>
            <a:r>
              <a:rPr lang="en-US" sz="1200" dirty="0" smtClean="0">
                <a:solidFill>
                  <a:srgbClr val="000000"/>
                </a:solidFill>
                <a:latin typeface="STIX-Regular"/>
              </a:rPr>
              <a:t>with measurements </a:t>
            </a:r>
            <a:r>
              <a:rPr lang="en-US" sz="1200" dirty="0">
                <a:solidFill>
                  <a:srgbClr val="000000"/>
                </a:solidFill>
                <a:latin typeface="STIX-Regular"/>
              </a:rPr>
              <a:t>of the ocean surface (</a:t>
            </a:r>
            <a:r>
              <a:rPr lang="en-US" sz="1200" dirty="0" smtClean="0">
                <a:solidFill>
                  <a:srgbClr val="000000"/>
                </a:solidFill>
                <a:latin typeface="STIX-Regular"/>
              </a:rPr>
              <a:t>black) for </a:t>
            </a:r>
            <a:r>
              <a:rPr lang="en-US" sz="1200" dirty="0">
                <a:solidFill>
                  <a:srgbClr val="000000"/>
                </a:solidFill>
                <a:latin typeface="STIX-Regular"/>
              </a:rPr>
              <a:t>the Jason-1 (top) and </a:t>
            </a:r>
            <a:r>
              <a:rPr lang="en-US" sz="1200" dirty="0" err="1">
                <a:solidFill>
                  <a:srgbClr val="000000"/>
                </a:solidFill>
                <a:latin typeface="STIX-Regular"/>
              </a:rPr>
              <a:t>Topex</a:t>
            </a:r>
            <a:r>
              <a:rPr lang="en-US" sz="1200" dirty="0">
                <a:solidFill>
                  <a:srgbClr val="000000"/>
                </a:solidFill>
                <a:latin typeface="STIX-Regular"/>
              </a:rPr>
              <a:t>/Poseidon (bottom). The synthetic ocean </a:t>
            </a:r>
            <a:r>
              <a:rPr lang="en-US" sz="1200" dirty="0" smtClean="0">
                <a:solidFill>
                  <a:srgbClr val="000000"/>
                </a:solidFill>
                <a:latin typeface="STIX-Regular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STIX-Regular"/>
              </a:rPr>
              <a:t>isplacements</a:t>
            </a:r>
            <a:r>
              <a:rPr lang="en-US" sz="1200" dirty="0" smtClean="0">
                <a:solidFill>
                  <a:srgbClr val="000000"/>
                </a:solidFill>
                <a:latin typeface="STIX-Regular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STIX-Regular"/>
              </a:rPr>
              <a:t>are shown in </a:t>
            </a:r>
            <a:r>
              <a:rPr lang="en-US" sz="1200" dirty="0" smtClean="0">
                <a:solidFill>
                  <a:srgbClr val="000000"/>
                </a:solidFill>
                <a:latin typeface="STIX-Regular"/>
              </a:rPr>
              <a:t>red </a:t>
            </a:r>
            <a:r>
              <a:rPr lang="it-IT" sz="1200" dirty="0" smtClean="0">
                <a:solidFill>
                  <a:srgbClr val="000000"/>
                </a:solidFill>
                <a:latin typeface="STIX-Regular"/>
              </a:rPr>
              <a:t>(Figure </a:t>
            </a:r>
            <a:r>
              <a:rPr lang="it-IT" sz="1200" dirty="0">
                <a:solidFill>
                  <a:srgbClr val="000000"/>
                </a:solidFill>
                <a:latin typeface="STIX-Regular"/>
              </a:rPr>
              <a:t>from Occhipinti et al. </a:t>
            </a:r>
            <a:r>
              <a:rPr lang="it-IT" sz="1200" dirty="0">
                <a:solidFill>
                  <a:srgbClr val="0000FF"/>
                </a:solidFill>
                <a:latin typeface="STIX-Regular"/>
              </a:rPr>
              <a:t>2006</a:t>
            </a:r>
            <a:r>
              <a:rPr lang="it-IT" sz="1200" dirty="0">
                <a:solidFill>
                  <a:srgbClr val="000000"/>
                </a:solidFill>
                <a:latin typeface="STIX-Regular"/>
              </a:rPr>
              <a:t>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1084" y="1676400"/>
            <a:ext cx="2743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smtClean="0"/>
              <a:t>Hébert, H., Occhipinti, G., Schindelé, F. et al. Contributions of Space Missions to Better Tsunami Science: Observations, Models and Warnings. Surv Geophys </a:t>
            </a:r>
            <a:r>
              <a:rPr lang="en-US" sz="1200" b="1" i="1" smtClean="0"/>
              <a:t>41, </a:t>
            </a:r>
            <a:r>
              <a:rPr lang="en-US" sz="1200" i="1" smtClean="0"/>
              <a:t>1535–1581 (2020). https://doi.org/10.1007/s10712-020-09616-2</a:t>
            </a:r>
            <a:endParaRPr lang="en-US" sz="1200" i="1" dirty="0"/>
          </a:p>
        </p:txBody>
      </p:sp>
      <p:sp>
        <p:nvSpPr>
          <p:cNvPr id="7" name="Rectangle 6"/>
          <p:cNvSpPr/>
          <p:nvPr/>
        </p:nvSpPr>
        <p:spPr>
          <a:xfrm>
            <a:off x="306328" y="3321293"/>
            <a:ext cx="3351272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STIX-Regular"/>
              </a:rPr>
              <a:t>This observation still remains exceptional, and the 2011 tsunami could not be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recorded at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such an early stage of the propagation, not necessarily because of smaller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amplitudes, but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due to satellite tracks not properly crossing the tsunami front waves in their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temporal distribution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. The available maximal amplitudes, from 20 to 60 cm, were available on </a:t>
            </a:r>
            <a:r>
              <a:rPr lang="en-US" sz="1050" dirty="0" err="1" smtClean="0">
                <a:solidFill>
                  <a:srgbClr val="000000"/>
                </a:solidFill>
                <a:latin typeface="STIX-Regular"/>
              </a:rPr>
              <a:t>Envisat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, Jason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1 and Jason 2, from 5:20 to 8:25 h after the earthquake (Song et al. </a:t>
            </a:r>
            <a:r>
              <a:rPr lang="en-US" sz="1050" dirty="0">
                <a:solidFill>
                  <a:srgbClr val="0000FF"/>
                </a:solidFill>
                <a:latin typeface="STIX-Regular"/>
              </a:rPr>
              <a:t>2012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),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and were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not as useful as in 2004 to retrieve any information on the source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processes. It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should also be kept in mind that the altimetry profiles give a picture of the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tsunami propagation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along tracks, crossing the area by chance. Even though almost static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compared to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the tsunami propagation time scale, they do not provide full insight into the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accurate description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of the waveforms. The full temporal description of amplitudes and phases </a:t>
            </a:r>
            <a:r>
              <a:rPr lang="en-US" sz="1050" dirty="0" smtClean="0">
                <a:solidFill>
                  <a:srgbClr val="000000"/>
                </a:solidFill>
                <a:latin typeface="STIX-Regular"/>
              </a:rPr>
              <a:t>are usually </a:t>
            </a:r>
            <a:r>
              <a:rPr lang="en-US" sz="1050" dirty="0">
                <a:solidFill>
                  <a:srgbClr val="000000"/>
                </a:solidFill>
                <a:latin typeface="STIX-Regular"/>
              </a:rPr>
              <a:t>more efficiently recovered </a:t>
            </a:r>
            <a:r>
              <a:rPr lang="en-US" sz="1050" dirty="0" err="1">
                <a:solidFill>
                  <a:srgbClr val="000000"/>
                </a:solidFill>
                <a:latin typeface="STIX-Regular"/>
              </a:rPr>
              <a:t>throug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0913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90600"/>
            <a:ext cx="4687824" cy="49926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76982"/>
            <a:ext cx="2607259" cy="2111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109" y="106756"/>
            <a:ext cx="2492350" cy="2163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034" y="4595697"/>
            <a:ext cx="2484425" cy="21555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9370" y="6212266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https://en.wikipedia.org/wiki/Coherence_(signal_processing)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152400"/>
            <a:ext cx="6324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US" sz="3200" b="1" dirty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Groundwater and </a:t>
            </a:r>
            <a:r>
              <a:rPr lang="en-US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ADT / SSHA</a:t>
            </a:r>
            <a:endParaRPr lang="en-US" sz="3200" b="1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28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ignificant wave height as measured by Topex-Poseidon Winter vs. summer 19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000" y="838200"/>
            <a:ext cx="5850000" cy="58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3400" y="152400"/>
            <a:ext cx="8610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32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Global Waves</a:t>
            </a:r>
            <a:endParaRPr kumimoji="0" lang="en-GB" sz="32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76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500" y="215900"/>
            <a:ext cx="6462500" cy="2984500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6200" y="1346537"/>
            <a:ext cx="2819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</a:tabLst>
            </a:pPr>
            <a:r>
              <a:rPr lang="en-GB" sz="2400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Sea Surface Roughness (SAR)</a:t>
            </a:r>
            <a:endParaRPr kumimoji="0" lang="en-GB" sz="2400" b="1" i="0" u="none" strike="noStrike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5851"/>
            <a:ext cx="4524375" cy="35621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999" y="3429000"/>
            <a:ext cx="4532001" cy="327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9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2872</TotalTime>
  <Words>3537</Words>
  <Application>Microsoft Office PowerPoint</Application>
  <PresentationFormat>On-screen Show (4:3)</PresentationFormat>
  <Paragraphs>421</Paragraphs>
  <Slides>72</Slides>
  <Notes>7</Notes>
  <HiddenSlides>0</HiddenSlides>
  <MMClips>2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89" baseType="lpstr">
      <vt:lpstr>AdvP4C4E74</vt:lpstr>
      <vt:lpstr>AdvTimes</vt:lpstr>
      <vt:lpstr>AdvTimes-b</vt:lpstr>
      <vt:lpstr>AdvTimes-i</vt:lpstr>
      <vt:lpstr>Arial</vt:lpstr>
      <vt:lpstr>Calibri</vt:lpstr>
      <vt:lpstr>Cambria</vt:lpstr>
      <vt:lpstr>Cambria Math</vt:lpstr>
      <vt:lpstr>Helvetica</vt:lpstr>
      <vt:lpstr>MyriadPro-BoldSemiCn</vt:lpstr>
      <vt:lpstr>MyriadPro-SemiboldSemiCn</vt:lpstr>
      <vt:lpstr>STIX-Regular</vt:lpstr>
      <vt:lpstr>Times New Roman</vt:lpstr>
      <vt:lpstr>Wingdings</vt:lpstr>
      <vt:lpstr>Office Theme</vt:lpstr>
      <vt:lpstr>Equation</vt:lpstr>
      <vt:lpstr>Formel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SQU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Gerd Andreas Bruss</cp:lastModifiedBy>
  <cp:revision>279</cp:revision>
  <dcterms:created xsi:type="dcterms:W3CDTF">2015-09-13T12:31:39Z</dcterms:created>
  <dcterms:modified xsi:type="dcterms:W3CDTF">2023-03-07T04:40:52Z</dcterms:modified>
</cp:coreProperties>
</file>