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58" r:id="rId4"/>
    <p:sldId id="259" r:id="rId5"/>
    <p:sldId id="260" r:id="rId6"/>
    <p:sldId id="261" r:id="rId7"/>
    <p:sldId id="263" r:id="rId8"/>
    <p:sldId id="269" r:id="rId9"/>
    <p:sldId id="262" r:id="rId10"/>
    <p:sldId id="264" r:id="rId11"/>
    <p:sldId id="265" r:id="rId12"/>
    <p:sldId id="266" r:id="rId13"/>
    <p:sldId id="267" r:id="rId14"/>
    <p:sldId id="274" r:id="rId15"/>
    <p:sldId id="268" r:id="rId16"/>
    <p:sldId id="270" r:id="rId17"/>
    <p:sldId id="271"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CAD025-85F9-4A58-A46A-4FC4311FF252}"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E1DF3-3317-4455-A949-1958CA8E372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64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CAD025-85F9-4A58-A46A-4FC4311FF252}"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E1DF3-3317-4455-A949-1958CA8E3722}" type="slidenum">
              <a:rPr lang="en-US" smtClean="0"/>
              <a:t>‹#›</a:t>
            </a:fld>
            <a:endParaRPr lang="en-US"/>
          </a:p>
        </p:txBody>
      </p:sp>
    </p:spTree>
    <p:extLst>
      <p:ext uri="{BB962C8B-B14F-4D97-AF65-F5344CB8AC3E}">
        <p14:creationId xmlns:p14="http://schemas.microsoft.com/office/powerpoint/2010/main" val="1181472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CAD025-85F9-4A58-A46A-4FC4311FF252}"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E1DF3-3317-4455-A949-1958CA8E3722}" type="slidenum">
              <a:rPr lang="en-US" smtClean="0"/>
              <a:t>‹#›</a:t>
            </a:fld>
            <a:endParaRPr lang="en-US"/>
          </a:p>
        </p:txBody>
      </p:sp>
    </p:spTree>
    <p:extLst>
      <p:ext uri="{BB962C8B-B14F-4D97-AF65-F5344CB8AC3E}">
        <p14:creationId xmlns:p14="http://schemas.microsoft.com/office/powerpoint/2010/main" val="4104768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CAD025-85F9-4A58-A46A-4FC4311FF252}"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E1DF3-3317-4455-A949-1958CA8E3722}" type="slidenum">
              <a:rPr lang="en-US" smtClean="0"/>
              <a:t>‹#›</a:t>
            </a:fld>
            <a:endParaRPr lang="en-US"/>
          </a:p>
        </p:txBody>
      </p:sp>
    </p:spTree>
    <p:extLst>
      <p:ext uri="{BB962C8B-B14F-4D97-AF65-F5344CB8AC3E}">
        <p14:creationId xmlns:p14="http://schemas.microsoft.com/office/powerpoint/2010/main" val="54927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CAD025-85F9-4A58-A46A-4FC4311FF252}"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E1DF3-3317-4455-A949-1958CA8E372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81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CAD025-85F9-4A58-A46A-4FC4311FF252}"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E1DF3-3317-4455-A949-1958CA8E3722}" type="slidenum">
              <a:rPr lang="en-US" smtClean="0"/>
              <a:t>‹#›</a:t>
            </a:fld>
            <a:endParaRPr lang="en-US"/>
          </a:p>
        </p:txBody>
      </p:sp>
    </p:spTree>
    <p:extLst>
      <p:ext uri="{BB962C8B-B14F-4D97-AF65-F5344CB8AC3E}">
        <p14:creationId xmlns:p14="http://schemas.microsoft.com/office/powerpoint/2010/main" val="474064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CAD025-85F9-4A58-A46A-4FC4311FF252}" type="datetimeFigureOut">
              <a:rPr lang="en-US" smtClean="0"/>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7E1DF3-3317-4455-A949-1958CA8E3722}" type="slidenum">
              <a:rPr lang="en-US" smtClean="0"/>
              <a:t>‹#›</a:t>
            </a:fld>
            <a:endParaRPr lang="en-US"/>
          </a:p>
        </p:txBody>
      </p:sp>
    </p:spTree>
    <p:extLst>
      <p:ext uri="{BB962C8B-B14F-4D97-AF65-F5344CB8AC3E}">
        <p14:creationId xmlns:p14="http://schemas.microsoft.com/office/powerpoint/2010/main" val="109384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CAD025-85F9-4A58-A46A-4FC4311FF252}" type="datetimeFigureOut">
              <a:rPr lang="en-US" smtClean="0"/>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7E1DF3-3317-4455-A949-1958CA8E3722}" type="slidenum">
              <a:rPr lang="en-US" smtClean="0"/>
              <a:t>‹#›</a:t>
            </a:fld>
            <a:endParaRPr lang="en-US"/>
          </a:p>
        </p:txBody>
      </p:sp>
    </p:spTree>
    <p:extLst>
      <p:ext uri="{BB962C8B-B14F-4D97-AF65-F5344CB8AC3E}">
        <p14:creationId xmlns:p14="http://schemas.microsoft.com/office/powerpoint/2010/main" val="3271694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ACAD025-85F9-4A58-A46A-4FC4311FF252}" type="datetimeFigureOut">
              <a:rPr lang="en-US" smtClean="0"/>
              <a:t>8/29/2023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D7E1DF3-3317-4455-A949-1958CA8E3722}" type="slidenum">
              <a:rPr lang="en-US" smtClean="0"/>
              <a:t>‹#›</a:t>
            </a:fld>
            <a:endParaRPr lang="en-US"/>
          </a:p>
        </p:txBody>
      </p:sp>
    </p:spTree>
    <p:extLst>
      <p:ext uri="{BB962C8B-B14F-4D97-AF65-F5344CB8AC3E}">
        <p14:creationId xmlns:p14="http://schemas.microsoft.com/office/powerpoint/2010/main" val="3372912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ACAD025-85F9-4A58-A46A-4FC4311FF252}" type="datetimeFigureOut">
              <a:rPr lang="en-US" smtClean="0"/>
              <a:t>8/29/2023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7E1DF3-3317-4455-A949-1958CA8E3722}" type="slidenum">
              <a:rPr lang="en-US" smtClean="0"/>
              <a:t>‹#›</a:t>
            </a:fld>
            <a:endParaRPr lang="en-US"/>
          </a:p>
        </p:txBody>
      </p:sp>
    </p:spTree>
    <p:extLst>
      <p:ext uri="{BB962C8B-B14F-4D97-AF65-F5344CB8AC3E}">
        <p14:creationId xmlns:p14="http://schemas.microsoft.com/office/powerpoint/2010/main" val="25060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CAD025-85F9-4A58-A46A-4FC4311FF252}"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E1DF3-3317-4455-A949-1958CA8E3722}" type="slidenum">
              <a:rPr lang="en-US" smtClean="0"/>
              <a:t>‹#›</a:t>
            </a:fld>
            <a:endParaRPr lang="en-US"/>
          </a:p>
        </p:txBody>
      </p:sp>
    </p:spTree>
    <p:extLst>
      <p:ext uri="{BB962C8B-B14F-4D97-AF65-F5344CB8AC3E}">
        <p14:creationId xmlns:p14="http://schemas.microsoft.com/office/powerpoint/2010/main" val="69669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ACAD025-85F9-4A58-A46A-4FC4311FF252}" type="datetimeFigureOut">
              <a:rPr lang="en-US" smtClean="0"/>
              <a:t>8/29/2023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D7E1DF3-3317-4455-A949-1958CA8E372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97627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en.wikipedia.org/wiki/Algal_blo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ovl.oceandatalab.com/?date=1692662400000&amp;timespan=1d&amp;extent=4176519.2165536_759478.32130271_8872810.2337411_3036690.2676577&amp;center=6524664.7251474_1898084.2944802&amp;zoom=6&amp;products=3857_SAR_roughness%213857_ODYSSEA_REG_SST%213857_ODYSSEA_SST%213857_GlobCurrent_CMEMS_geostrophic_streamline%213857_AMSR_sea_ice_concentration&amp;opacity=80_100_100_60_100&amp;stackLevel=100.02_50.04_30.02_120.07_40.03&amp;selection=1111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1512-DD21-44BD-DB21-83A9B5A9281E}"/>
              </a:ext>
            </a:extLst>
          </p:cNvPr>
          <p:cNvSpPr>
            <a:spLocks noGrp="1"/>
          </p:cNvSpPr>
          <p:nvPr>
            <p:ph type="ctrTitle"/>
          </p:nvPr>
        </p:nvSpPr>
        <p:spPr/>
        <p:txBody>
          <a:bodyPr/>
          <a:lstStyle/>
          <a:p>
            <a:r>
              <a:rPr lang="en-US" dirty="0"/>
              <a:t>Common Oceanic Phenomena </a:t>
            </a:r>
          </a:p>
        </p:txBody>
      </p:sp>
      <p:sp>
        <p:nvSpPr>
          <p:cNvPr id="3" name="Subtitle 2">
            <a:extLst>
              <a:ext uri="{FF2B5EF4-FFF2-40B4-BE49-F238E27FC236}">
                <a16:creationId xmlns:a16="http://schemas.microsoft.com/office/drawing/2014/main" id="{9A8BA3FA-131E-AC92-C3C3-22E74C7296CE}"/>
              </a:ext>
            </a:extLst>
          </p:cNvPr>
          <p:cNvSpPr>
            <a:spLocks noGrp="1"/>
          </p:cNvSpPr>
          <p:nvPr>
            <p:ph type="subTitle" idx="1"/>
          </p:nvPr>
        </p:nvSpPr>
        <p:spPr/>
        <p:txBody>
          <a:bodyPr/>
          <a:lstStyle/>
          <a:p>
            <a:r>
              <a:rPr lang="en-US" dirty="0"/>
              <a:t>AHMED AL BALUSHI</a:t>
            </a:r>
          </a:p>
        </p:txBody>
      </p:sp>
      <p:sp>
        <p:nvSpPr>
          <p:cNvPr id="4" name="Text Placeholder 17">
            <a:extLst>
              <a:ext uri="{FF2B5EF4-FFF2-40B4-BE49-F238E27FC236}">
                <a16:creationId xmlns:a16="http://schemas.microsoft.com/office/drawing/2014/main" id="{D53C1369-D16A-4608-A68C-4A6A21289A15}"/>
              </a:ext>
            </a:extLst>
          </p:cNvPr>
          <p:cNvSpPr txBox="1">
            <a:spLocks/>
          </p:cNvSpPr>
          <p:nvPr/>
        </p:nvSpPr>
        <p:spPr>
          <a:xfrm>
            <a:off x="4173133" y="5280992"/>
            <a:ext cx="3845731" cy="700709"/>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solidFill>
                  <a:schemeClr val="tx1"/>
                </a:solidFill>
              </a:rPr>
              <a:t>August 29</a:t>
            </a:r>
            <a:r>
              <a:rPr lang="en-US" sz="2000" b="1" baseline="30000" dirty="0">
                <a:solidFill>
                  <a:schemeClr val="tx1"/>
                </a:solidFill>
              </a:rPr>
              <a:t>th</a:t>
            </a:r>
            <a:r>
              <a:rPr lang="en-US" sz="2000" b="1" dirty="0">
                <a:solidFill>
                  <a:schemeClr val="tx1"/>
                </a:solidFill>
              </a:rPr>
              <a:t>, 2023</a:t>
            </a:r>
          </a:p>
        </p:txBody>
      </p:sp>
    </p:spTree>
    <p:extLst>
      <p:ext uri="{BB962C8B-B14F-4D97-AF65-F5344CB8AC3E}">
        <p14:creationId xmlns:p14="http://schemas.microsoft.com/office/powerpoint/2010/main" val="1677971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3EEE8-4F18-464C-F786-9E9BC06F0B38}"/>
              </a:ext>
            </a:extLst>
          </p:cNvPr>
          <p:cNvSpPr>
            <a:spLocks noGrp="1"/>
          </p:cNvSpPr>
          <p:nvPr>
            <p:ph type="title"/>
          </p:nvPr>
        </p:nvSpPr>
        <p:spPr/>
        <p:txBody>
          <a:bodyPr/>
          <a:lstStyle/>
          <a:p>
            <a:r>
              <a:rPr lang="en-US" dirty="0"/>
              <a:t>Eddies</a:t>
            </a:r>
          </a:p>
        </p:txBody>
      </p:sp>
      <p:sp>
        <p:nvSpPr>
          <p:cNvPr id="3" name="Content Placeholder 2">
            <a:extLst>
              <a:ext uri="{FF2B5EF4-FFF2-40B4-BE49-F238E27FC236}">
                <a16:creationId xmlns:a16="http://schemas.microsoft.com/office/drawing/2014/main" id="{D6CE51FD-CE4E-3786-AEE6-60DB55C75456}"/>
              </a:ext>
            </a:extLst>
          </p:cNvPr>
          <p:cNvSpPr>
            <a:spLocks noGrp="1"/>
          </p:cNvSpPr>
          <p:nvPr>
            <p:ph idx="1"/>
          </p:nvPr>
        </p:nvSpPr>
        <p:spPr>
          <a:xfrm>
            <a:off x="838200" y="1825625"/>
            <a:ext cx="5570989" cy="4351338"/>
          </a:xfrm>
        </p:spPr>
        <p:txBody>
          <a:bodyPr/>
          <a:lstStyle/>
          <a:p>
            <a:r>
              <a:rPr lang="en-US" dirty="0"/>
              <a:t>Is a loop of current that is cut off from the main current, or a small, spinning current. They are comparatively small, short-lived circulation patterns in the ocean.</a:t>
            </a:r>
          </a:p>
          <a:p>
            <a:r>
              <a:rPr lang="en-US" dirty="0"/>
              <a:t> </a:t>
            </a:r>
            <a:r>
              <a:rPr lang="en-US" b="0" i="0" dirty="0">
                <a:solidFill>
                  <a:srgbClr val="050505"/>
                </a:solidFill>
                <a:effectLst/>
                <a:latin typeface="Source Sans Pro" panose="020B0503030403020204" pitchFamily="34" charset="0"/>
              </a:rPr>
              <a:t>The swirling motion of eddies in the ocean cause nutrients that are normally found in colder, deeper waters to come to the surface.</a:t>
            </a:r>
            <a:endParaRPr lang="en-US" dirty="0"/>
          </a:p>
        </p:txBody>
      </p:sp>
      <p:pic>
        <p:nvPicPr>
          <p:cNvPr id="8196" name="Picture 4" descr="Eddy effects on biogeochemistry | Nature">
            <a:extLst>
              <a:ext uri="{FF2B5EF4-FFF2-40B4-BE49-F238E27FC236}">
                <a16:creationId xmlns:a16="http://schemas.microsoft.com/office/drawing/2014/main" id="{9EF182ED-A493-3E5B-F011-AFE465920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7703" y="1027906"/>
            <a:ext cx="5407128" cy="5343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803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C345A-99CB-9769-5156-C14DB1433DBE}"/>
              </a:ext>
            </a:extLst>
          </p:cNvPr>
          <p:cNvSpPr>
            <a:spLocks noGrp="1"/>
          </p:cNvSpPr>
          <p:nvPr>
            <p:ph type="title"/>
          </p:nvPr>
        </p:nvSpPr>
        <p:spPr/>
        <p:txBody>
          <a:bodyPr/>
          <a:lstStyle/>
          <a:p>
            <a:r>
              <a:rPr lang="en-US" dirty="0"/>
              <a:t>UPWEELING AND DOWNWELLING</a:t>
            </a:r>
          </a:p>
        </p:txBody>
      </p:sp>
      <p:sp>
        <p:nvSpPr>
          <p:cNvPr id="3" name="Content Placeholder 2">
            <a:extLst>
              <a:ext uri="{FF2B5EF4-FFF2-40B4-BE49-F238E27FC236}">
                <a16:creationId xmlns:a16="http://schemas.microsoft.com/office/drawing/2014/main" id="{B74978A9-8AB6-2803-563C-46E7E7651528}"/>
              </a:ext>
            </a:extLst>
          </p:cNvPr>
          <p:cNvSpPr>
            <a:spLocks noGrp="1"/>
          </p:cNvSpPr>
          <p:nvPr>
            <p:ph idx="1"/>
          </p:nvPr>
        </p:nvSpPr>
        <p:spPr>
          <a:xfrm>
            <a:off x="838200" y="1825625"/>
            <a:ext cx="3909969" cy="4351338"/>
          </a:xfrm>
        </p:spPr>
        <p:txBody>
          <a:bodyPr/>
          <a:lstStyle/>
          <a:p>
            <a:r>
              <a:rPr lang="en-US" sz="2000" b="1" kern="0" dirty="0">
                <a:effectLst/>
                <a:latin typeface="Arial" panose="020B0604020202020204" pitchFamily="34" charset="0"/>
                <a:ea typeface="Times New Roman" panose="02020603050405020304" pitchFamily="18" charset="0"/>
                <a:cs typeface="Arial" panose="020B0604020202020204" pitchFamily="34" charset="0"/>
              </a:rPr>
              <a:t>upwelling occurs when winds push surface water away from the shore and deeper water rises to fill the gap.</a:t>
            </a:r>
          </a:p>
          <a:p>
            <a:r>
              <a:rPr lang="en-US" sz="2000" b="1" i="0" dirty="0">
                <a:effectLst/>
                <a:latin typeface="Arial" panose="020B0604020202020204" pitchFamily="34" charset="0"/>
                <a:cs typeface="Arial" panose="020B0604020202020204" pitchFamily="34" charset="0"/>
              </a:rPr>
              <a:t>Downwelling occurs when the water on the surface of the sea becomes denser than the water beneath it and so it sinks. Seawater gets denser when it gets colder or saltier.</a:t>
            </a:r>
            <a:endParaRPr lang="en-US" sz="2000" b="1"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AC27A3B7-82CB-31FA-D9A2-BBB8580E0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4656" y="1825625"/>
            <a:ext cx="5799813" cy="4349860"/>
          </a:xfrm>
          <a:prstGeom prst="rect">
            <a:avLst/>
          </a:prstGeom>
        </p:spPr>
      </p:pic>
    </p:spTree>
    <p:extLst>
      <p:ext uri="{BB962C8B-B14F-4D97-AF65-F5344CB8AC3E}">
        <p14:creationId xmlns:p14="http://schemas.microsoft.com/office/powerpoint/2010/main" val="1341509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382D9-2662-8CA6-71B0-AE195DA9D59C}"/>
              </a:ext>
            </a:extLst>
          </p:cNvPr>
          <p:cNvSpPr>
            <a:spLocks noGrp="1"/>
          </p:cNvSpPr>
          <p:nvPr>
            <p:ph type="title"/>
          </p:nvPr>
        </p:nvSpPr>
        <p:spPr>
          <a:xfrm>
            <a:off x="838199" y="574849"/>
            <a:ext cx="10515600" cy="1325563"/>
          </a:xfrm>
        </p:spPr>
        <p:txBody>
          <a:bodyPr>
            <a:normAutofit fontScale="90000"/>
          </a:bodyPr>
          <a:lstStyle/>
          <a:p>
            <a:r>
              <a:rPr lang="en-US" sz="3100" b="0" i="0" dirty="0">
                <a:solidFill>
                  <a:schemeClr val="accent1">
                    <a:lumMod val="75000"/>
                  </a:schemeClr>
                </a:solidFill>
                <a:effectLst/>
                <a:latin typeface="Source Sans Pro" panose="020B0503030403020204" pitchFamily="34" charset="0"/>
              </a:rPr>
              <a:t>Upwelling</a:t>
            </a:r>
            <a:r>
              <a:rPr lang="en-US" sz="3100" b="0" i="0" dirty="0">
                <a:solidFill>
                  <a:srgbClr val="6C757D"/>
                </a:solidFill>
                <a:effectLst/>
                <a:latin typeface="Source Sans Pro" panose="020B0503030403020204" pitchFamily="34" charset="0"/>
              </a:rPr>
              <a:t> </a:t>
            </a:r>
            <a:r>
              <a:rPr lang="en-US" sz="3100" b="0" i="0" dirty="0">
                <a:effectLst/>
                <a:latin typeface="Source Sans Pro" panose="020B0503030403020204" pitchFamily="34" charset="0"/>
              </a:rPr>
              <a:t>is a process in which </a:t>
            </a:r>
            <a:r>
              <a:rPr lang="en-US" sz="3100" b="1" i="0" dirty="0">
                <a:effectLst/>
                <a:latin typeface="Source Sans Pro" panose="020B0503030403020204" pitchFamily="34" charset="0"/>
              </a:rPr>
              <a:t>deep, cold water rises</a:t>
            </a:r>
            <a:r>
              <a:rPr lang="en-US" sz="3100" b="0" i="0" dirty="0">
                <a:effectLst/>
                <a:latin typeface="Source Sans Pro" panose="020B0503030403020204" pitchFamily="34" charset="0"/>
              </a:rPr>
              <a:t> toward the surface</a:t>
            </a:r>
            <a:r>
              <a:rPr lang="en-US" sz="3100" b="0" i="0" dirty="0">
                <a:solidFill>
                  <a:srgbClr val="6C757D"/>
                </a:solidFill>
                <a:effectLst/>
                <a:latin typeface="Source Sans Pro" panose="020B0503030403020204" pitchFamily="34" charset="0"/>
              </a:rPr>
              <a:t>.</a:t>
            </a:r>
            <a:br>
              <a:rPr lang="en-US" b="0" i="0" dirty="0">
                <a:solidFill>
                  <a:srgbClr val="6C757D"/>
                </a:solidFill>
                <a:effectLst/>
                <a:latin typeface="Source Sans Pro" panose="020B0503030403020204" pitchFamily="34" charset="0"/>
              </a:rPr>
            </a:br>
            <a:endParaRPr lang="en-US" dirty="0"/>
          </a:p>
        </p:txBody>
      </p:sp>
      <p:sp>
        <p:nvSpPr>
          <p:cNvPr id="3" name="Content Placeholder 2">
            <a:extLst>
              <a:ext uri="{FF2B5EF4-FFF2-40B4-BE49-F238E27FC236}">
                <a16:creationId xmlns:a16="http://schemas.microsoft.com/office/drawing/2014/main" id="{4626A431-B5CB-9BBD-4EF4-00B4EFB4B0A4}"/>
              </a:ext>
            </a:extLst>
          </p:cNvPr>
          <p:cNvSpPr>
            <a:spLocks noGrp="1"/>
          </p:cNvSpPr>
          <p:nvPr>
            <p:ph idx="1"/>
          </p:nvPr>
        </p:nvSpPr>
        <p:spPr/>
        <p:txBody>
          <a:bodyPr/>
          <a:lstStyle/>
          <a:p>
            <a:endParaRPr lang="en-US"/>
          </a:p>
        </p:txBody>
      </p:sp>
      <p:pic>
        <p:nvPicPr>
          <p:cNvPr id="4" name="Picture 3" descr="illustration of upwelling">
            <a:extLst>
              <a:ext uri="{FF2B5EF4-FFF2-40B4-BE49-F238E27FC236}">
                <a16:creationId xmlns:a16="http://schemas.microsoft.com/office/drawing/2014/main" id="{91E60B7C-6DF1-E413-2220-F71E3D28A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71" y="1759536"/>
            <a:ext cx="10966657" cy="4295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914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1FDDD-914C-A8EC-CC01-F00CB83A7C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18EEB6-2609-8FC8-2DE2-2193B9BDBD0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C415C9E-7757-E6E8-562B-DA6773018EE4}"/>
              </a:ext>
            </a:extLst>
          </p:cNvPr>
          <p:cNvPicPr>
            <a:picLocks noChangeAspect="1"/>
          </p:cNvPicPr>
          <p:nvPr/>
        </p:nvPicPr>
        <p:blipFill rotWithShape="1">
          <a:blip r:embed="rId2"/>
          <a:srcRect l="24497" r="19219"/>
          <a:stretch/>
        </p:blipFill>
        <p:spPr>
          <a:xfrm>
            <a:off x="1691573" y="857941"/>
            <a:ext cx="3470032" cy="4810796"/>
          </a:xfrm>
          <a:prstGeom prst="rect">
            <a:avLst/>
          </a:prstGeom>
        </p:spPr>
      </p:pic>
      <p:pic>
        <p:nvPicPr>
          <p:cNvPr id="5" name="Picture 4">
            <a:extLst>
              <a:ext uri="{FF2B5EF4-FFF2-40B4-BE49-F238E27FC236}">
                <a16:creationId xmlns:a16="http://schemas.microsoft.com/office/drawing/2014/main" id="{4F2CEE89-890E-D51C-3F39-B3DAB7BF0DE4}"/>
              </a:ext>
            </a:extLst>
          </p:cNvPr>
          <p:cNvPicPr>
            <a:picLocks noChangeAspect="1"/>
          </p:cNvPicPr>
          <p:nvPr/>
        </p:nvPicPr>
        <p:blipFill rotWithShape="1">
          <a:blip r:embed="rId3"/>
          <a:srcRect l="28306"/>
          <a:stretch/>
        </p:blipFill>
        <p:spPr>
          <a:xfrm>
            <a:off x="6627303" y="0"/>
            <a:ext cx="3873124" cy="6340774"/>
          </a:xfrm>
          <a:prstGeom prst="rect">
            <a:avLst/>
          </a:prstGeom>
        </p:spPr>
      </p:pic>
    </p:spTree>
    <p:extLst>
      <p:ext uri="{BB962C8B-B14F-4D97-AF65-F5344CB8AC3E}">
        <p14:creationId xmlns:p14="http://schemas.microsoft.com/office/powerpoint/2010/main" val="3873585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7B65-A65B-BC99-90F8-687FA899A26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931DC68-B4A5-ED57-3E10-A0AF44ECCA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6745" y="2156503"/>
            <a:ext cx="5803521" cy="3791634"/>
          </a:xfrm>
        </p:spPr>
      </p:pic>
    </p:spTree>
    <p:extLst>
      <p:ext uri="{BB962C8B-B14F-4D97-AF65-F5344CB8AC3E}">
        <p14:creationId xmlns:p14="http://schemas.microsoft.com/office/powerpoint/2010/main" val="4492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09806-6230-1B4B-4C6F-DFA6CAB88F21}"/>
              </a:ext>
            </a:extLst>
          </p:cNvPr>
          <p:cNvSpPr>
            <a:spLocks noGrp="1"/>
          </p:cNvSpPr>
          <p:nvPr>
            <p:ph type="title"/>
          </p:nvPr>
        </p:nvSpPr>
        <p:spPr/>
        <p:txBody>
          <a:bodyPr/>
          <a:lstStyle/>
          <a:p>
            <a:r>
              <a:rPr lang="en-US" dirty="0">
                <a:solidFill>
                  <a:schemeClr val="tx2">
                    <a:satMod val="130000"/>
                  </a:schemeClr>
                </a:solidFill>
              </a:rPr>
              <a:t>Red Tide</a:t>
            </a:r>
            <a:endParaRPr lang="en-US" dirty="0"/>
          </a:p>
        </p:txBody>
      </p:sp>
      <p:sp>
        <p:nvSpPr>
          <p:cNvPr id="3" name="Content Placeholder 2">
            <a:extLst>
              <a:ext uri="{FF2B5EF4-FFF2-40B4-BE49-F238E27FC236}">
                <a16:creationId xmlns:a16="http://schemas.microsoft.com/office/drawing/2014/main" id="{82E2F0E1-0D9D-F352-AD9A-B1B416F32E73}"/>
              </a:ext>
            </a:extLst>
          </p:cNvPr>
          <p:cNvSpPr>
            <a:spLocks noGrp="1"/>
          </p:cNvSpPr>
          <p:nvPr>
            <p:ph idx="1"/>
          </p:nvPr>
        </p:nvSpPr>
        <p:spPr>
          <a:xfrm>
            <a:off x="838200" y="1825625"/>
            <a:ext cx="5050872" cy="4351338"/>
          </a:xfrm>
        </p:spPr>
        <p:txBody>
          <a:bodyPr>
            <a:normAutofit/>
          </a:bodyPr>
          <a:lstStyle/>
          <a:p>
            <a:r>
              <a:rPr lang="en-US" altLang="en-US" b="1" dirty="0"/>
              <a:t>Red tide</a:t>
            </a:r>
            <a:r>
              <a:rPr lang="en-US" altLang="en-US" dirty="0"/>
              <a:t> is a common name for a phenomenon known as an </a:t>
            </a:r>
            <a:r>
              <a:rPr lang="en-US" altLang="en-US" dirty="0">
                <a:hlinkClick r:id="rId2" tooltip="Algal bloom"/>
              </a:rPr>
              <a:t>algal bloom</a:t>
            </a:r>
            <a:r>
              <a:rPr lang="en-US" altLang="en-US" dirty="0"/>
              <a:t> (large concentrations of aquatic microorganisms) </a:t>
            </a:r>
            <a:endParaRPr lang="ar-OM" altLang="en-US" dirty="0"/>
          </a:p>
          <a:p>
            <a:r>
              <a:rPr lang="en-US" altLang="en-US" dirty="0"/>
              <a:t>The bloom takes on a red or brown color. </a:t>
            </a:r>
            <a:endParaRPr lang="en-US" dirty="0"/>
          </a:p>
        </p:txBody>
      </p:sp>
      <p:pic>
        <p:nvPicPr>
          <p:cNvPr id="4" name="Content Placeholder 3" descr="red_tide_for_ed.jpg">
            <a:extLst>
              <a:ext uri="{FF2B5EF4-FFF2-40B4-BE49-F238E27FC236}">
                <a16:creationId xmlns:a16="http://schemas.microsoft.com/office/drawing/2014/main" id="{211C8B26-90E6-80AC-ABC4-F48559E988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096000" y="1825625"/>
            <a:ext cx="5239711" cy="4169707"/>
          </a:xfrm>
          <a:prstGeom prst="rect">
            <a:avLst/>
          </a:prstGeom>
        </p:spPr>
      </p:pic>
    </p:spTree>
    <p:extLst>
      <p:ext uri="{BB962C8B-B14F-4D97-AF65-F5344CB8AC3E}">
        <p14:creationId xmlns:p14="http://schemas.microsoft.com/office/powerpoint/2010/main" val="1539405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2CAE2-496A-C139-A3BD-F157B249C6A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D86D887-7F5F-A6C4-8D85-E42E04CF7234}"/>
              </a:ext>
            </a:extLst>
          </p:cNvPr>
          <p:cNvSpPr>
            <a:spLocks noGrp="1"/>
          </p:cNvSpPr>
          <p:nvPr>
            <p:ph idx="1"/>
          </p:nvPr>
        </p:nvSpPr>
        <p:spPr/>
        <p:txBody>
          <a:bodyPr/>
          <a:lstStyle/>
          <a:p>
            <a:pPr eaLnBrk="1" hangingPunct="1"/>
            <a:r>
              <a:rPr lang="en-US" altLang="en-US" dirty="0"/>
              <a:t>Red Tide have two major causes</a:t>
            </a:r>
          </a:p>
          <a:p>
            <a:pPr eaLnBrk="1" hangingPunct="1">
              <a:buFont typeface="Wingdings 2" panose="05020102010507070707" pitchFamily="18" charset="2"/>
              <a:buNone/>
            </a:pPr>
            <a:r>
              <a:rPr lang="en-US" altLang="en-US" dirty="0"/>
              <a:t>*Natural</a:t>
            </a:r>
          </a:p>
          <a:p>
            <a:pPr eaLnBrk="1" hangingPunct="1">
              <a:buFont typeface="Wingdings 2" panose="05020102010507070707" pitchFamily="18" charset="2"/>
              <a:buNone/>
            </a:pPr>
            <a:r>
              <a:rPr lang="en-US" altLang="en-US" dirty="0"/>
              <a:t>-Global warming.</a:t>
            </a:r>
          </a:p>
          <a:p>
            <a:pPr eaLnBrk="1" hangingPunct="1">
              <a:buFont typeface="Wingdings 2" panose="05020102010507070707" pitchFamily="18" charset="2"/>
              <a:buNone/>
            </a:pPr>
            <a:r>
              <a:rPr lang="en-US" altLang="en-US" dirty="0"/>
              <a:t>*Human activities</a:t>
            </a:r>
          </a:p>
          <a:p>
            <a:pPr eaLnBrk="1" hangingPunct="1">
              <a:buFont typeface="Wingdings 2" panose="05020102010507070707" pitchFamily="18" charset="2"/>
              <a:buNone/>
            </a:pPr>
            <a:r>
              <a:rPr lang="en-US" altLang="en-US" dirty="0"/>
              <a:t>-Ballast Water.</a:t>
            </a:r>
          </a:p>
          <a:p>
            <a:pPr eaLnBrk="1" hangingPunct="1">
              <a:buFont typeface="Wingdings 2" panose="05020102010507070707" pitchFamily="18" charset="2"/>
              <a:buNone/>
            </a:pPr>
            <a:r>
              <a:rPr lang="en-US" altLang="en-US" dirty="0"/>
              <a:t>-Sewage .</a:t>
            </a:r>
          </a:p>
          <a:p>
            <a:endParaRPr lang="en-US" dirty="0"/>
          </a:p>
        </p:txBody>
      </p:sp>
      <p:pic>
        <p:nvPicPr>
          <p:cNvPr id="9218" name="Picture 2" descr="ＪＷＧ ジャパン・ウォーター・ガード">
            <a:extLst>
              <a:ext uri="{FF2B5EF4-FFF2-40B4-BE49-F238E27FC236}">
                <a16:creationId xmlns:a16="http://schemas.microsoft.com/office/drawing/2014/main" id="{CCCA75BD-DC5A-562C-827A-0CD348FAF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147" y="2229644"/>
            <a:ext cx="57531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502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E551B-1603-4317-34DE-C0D965BBC013}"/>
              </a:ext>
            </a:extLst>
          </p:cNvPr>
          <p:cNvSpPr>
            <a:spLocks noGrp="1"/>
          </p:cNvSpPr>
          <p:nvPr>
            <p:ph type="title"/>
          </p:nvPr>
        </p:nvSpPr>
        <p:spPr/>
        <p:txBody>
          <a:bodyPr/>
          <a:lstStyle/>
          <a:p>
            <a:r>
              <a:rPr lang="en-US" dirty="0">
                <a:solidFill>
                  <a:schemeClr val="tx2">
                    <a:satMod val="130000"/>
                  </a:schemeClr>
                </a:solidFill>
              </a:rPr>
              <a:t>Red Tide In Oman</a:t>
            </a:r>
            <a:endParaRPr lang="en-US" dirty="0"/>
          </a:p>
        </p:txBody>
      </p:sp>
      <p:sp>
        <p:nvSpPr>
          <p:cNvPr id="3" name="Content Placeholder 2">
            <a:extLst>
              <a:ext uri="{FF2B5EF4-FFF2-40B4-BE49-F238E27FC236}">
                <a16:creationId xmlns:a16="http://schemas.microsoft.com/office/drawing/2014/main" id="{D90F2C1D-8F8D-C2A9-E6A3-4A40051045A4}"/>
              </a:ext>
            </a:extLst>
          </p:cNvPr>
          <p:cNvSpPr>
            <a:spLocks noGrp="1"/>
          </p:cNvSpPr>
          <p:nvPr>
            <p:ph idx="1"/>
          </p:nvPr>
        </p:nvSpPr>
        <p:spPr/>
        <p:txBody>
          <a:bodyPr/>
          <a:lstStyle/>
          <a:p>
            <a:pPr marL="365760" indent="-283464" eaLnBrk="1" fontAlgn="auto" hangingPunct="1">
              <a:spcAft>
                <a:spcPts val="0"/>
              </a:spcAft>
              <a:buFont typeface="Wingdings 2"/>
              <a:buChar char=""/>
              <a:defRPr/>
            </a:pPr>
            <a:r>
              <a:rPr lang="en-US" dirty="0"/>
              <a:t>Introduction: History of Red tide in Oman Period Major Species Area Mortality Aug 1976 - Salalah 7000-1000 tons of fish.</a:t>
            </a:r>
          </a:p>
          <a:p>
            <a:pPr marL="365760" indent="-283464" eaLnBrk="1" fontAlgn="auto" hangingPunct="1">
              <a:spcAft>
                <a:spcPts val="0"/>
              </a:spcAft>
              <a:buFont typeface="Wingdings 2"/>
              <a:buChar char=""/>
              <a:defRPr/>
            </a:pPr>
            <a:r>
              <a:rPr lang="en-US" dirty="0"/>
              <a:t> Sep 1988 </a:t>
            </a:r>
            <a:r>
              <a:rPr lang="en-US" dirty="0" err="1"/>
              <a:t>Ceratium</a:t>
            </a:r>
            <a:r>
              <a:rPr lang="en-US" dirty="0"/>
              <a:t> fucus C. </a:t>
            </a:r>
            <a:r>
              <a:rPr lang="en-US" dirty="0" err="1"/>
              <a:t>macroceros</a:t>
            </a:r>
            <a:r>
              <a:rPr lang="en-US" dirty="0"/>
              <a:t> Diatom </a:t>
            </a:r>
            <a:r>
              <a:rPr lang="en-US" dirty="0" err="1"/>
              <a:t>Seeb</a:t>
            </a:r>
            <a:r>
              <a:rPr lang="en-US" dirty="0"/>
              <a:t> to </a:t>
            </a:r>
            <a:r>
              <a:rPr lang="en-US" dirty="0" err="1"/>
              <a:t>Qurum</a:t>
            </a:r>
            <a:r>
              <a:rPr lang="en-US" dirty="0"/>
              <a:t> Mass mortality of marine organisms Aug-Sep 2000 Coscinodiscus </a:t>
            </a:r>
            <a:r>
              <a:rPr lang="en-US" dirty="0" err="1"/>
              <a:t>spp</a:t>
            </a:r>
            <a:r>
              <a:rPr lang="en-US" dirty="0"/>
              <a:t> Barka 15-30 tons of fish Mar 2001 - Sur 250 tons of fish Apr 2001 - Al .</a:t>
            </a:r>
          </a:p>
          <a:p>
            <a:pPr marL="365760" indent="-283464" eaLnBrk="1" fontAlgn="auto" hangingPunct="1">
              <a:spcAft>
                <a:spcPts val="0"/>
              </a:spcAft>
              <a:buFont typeface="Wingdings 2"/>
              <a:buChar char=""/>
              <a:defRPr/>
            </a:pPr>
            <a:r>
              <a:rPr lang="en-US" dirty="0"/>
              <a:t>Massive fish kill August 2008-April 2009 </a:t>
            </a:r>
            <a:r>
              <a:rPr lang="en-US" dirty="0" err="1"/>
              <a:t>Cochlodinium</a:t>
            </a:r>
            <a:r>
              <a:rPr lang="en-US" dirty="0"/>
              <a:t> </a:t>
            </a:r>
            <a:r>
              <a:rPr lang="en-US" dirty="0" err="1"/>
              <a:t>polykrikoides</a:t>
            </a:r>
            <a:r>
              <a:rPr lang="en-US" dirty="0"/>
              <a:t> Arabian Gulf , Sea of Oman and Arabian Sea 200 tons of fish and shellfish.</a:t>
            </a:r>
          </a:p>
          <a:p>
            <a:endParaRPr lang="en-US" dirty="0"/>
          </a:p>
        </p:txBody>
      </p:sp>
    </p:spTree>
    <p:extLst>
      <p:ext uri="{BB962C8B-B14F-4D97-AF65-F5344CB8AC3E}">
        <p14:creationId xmlns:p14="http://schemas.microsoft.com/office/powerpoint/2010/main" val="1744447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BB39-A0EE-F3DA-E5AE-A45AD2338CBF}"/>
              </a:ext>
            </a:extLst>
          </p:cNvPr>
          <p:cNvSpPr>
            <a:spLocks noGrp="1"/>
          </p:cNvSpPr>
          <p:nvPr>
            <p:ph type="title"/>
          </p:nvPr>
        </p:nvSpPr>
        <p:spPr/>
        <p:txBody>
          <a:bodyPr/>
          <a:lstStyle/>
          <a:p>
            <a:r>
              <a:rPr lang="en-US" dirty="0">
                <a:solidFill>
                  <a:schemeClr val="tx2">
                    <a:satMod val="130000"/>
                  </a:schemeClr>
                </a:solidFill>
              </a:rPr>
              <a:t>Red Tide In Oman</a:t>
            </a:r>
            <a:endParaRPr lang="en-US" dirty="0"/>
          </a:p>
        </p:txBody>
      </p:sp>
      <p:sp>
        <p:nvSpPr>
          <p:cNvPr id="3" name="Content Placeholder 2">
            <a:extLst>
              <a:ext uri="{FF2B5EF4-FFF2-40B4-BE49-F238E27FC236}">
                <a16:creationId xmlns:a16="http://schemas.microsoft.com/office/drawing/2014/main" id="{CE5DA133-525A-2FC1-EE5B-676AED0AE9B4}"/>
              </a:ext>
            </a:extLst>
          </p:cNvPr>
          <p:cNvSpPr>
            <a:spLocks noGrp="1"/>
          </p:cNvSpPr>
          <p:nvPr>
            <p:ph idx="1"/>
          </p:nvPr>
        </p:nvSpPr>
        <p:spPr>
          <a:xfrm>
            <a:off x="838200" y="1825625"/>
            <a:ext cx="5789103" cy="4351338"/>
          </a:xfrm>
        </p:spPr>
        <p:txBody>
          <a:bodyPr>
            <a:normAutofit/>
          </a:bodyPr>
          <a:lstStyle/>
          <a:p>
            <a:pPr marL="341313" indent="-341313">
              <a:spcBef>
                <a:spcPts val="700"/>
              </a:spcBef>
              <a:buClr>
                <a:srgbClr val="FFFFFF"/>
              </a:buClr>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latin typeface="Arial" charset="0"/>
              </a:rPr>
              <a:t> During the C. </a:t>
            </a:r>
            <a:r>
              <a:rPr lang="en-US" sz="2400" dirty="0" err="1">
                <a:latin typeface="Arial" charset="0"/>
              </a:rPr>
              <a:t>polykrikoides</a:t>
            </a:r>
            <a:r>
              <a:rPr lang="en-US" sz="2400" dirty="0">
                <a:latin typeface="Arial" charset="0"/>
              </a:rPr>
              <a:t> blooms, 70 tons of </a:t>
            </a:r>
            <a:r>
              <a:rPr lang="en-US" sz="2400" dirty="0" err="1">
                <a:latin typeface="Arial" charset="0"/>
              </a:rPr>
              <a:t>Goldlined</a:t>
            </a:r>
            <a:r>
              <a:rPr lang="en-US" sz="2400" dirty="0">
                <a:latin typeface="Arial" charset="0"/>
              </a:rPr>
              <a:t> seabream were killed inside the cages in </a:t>
            </a:r>
            <a:r>
              <a:rPr lang="en-US" sz="2400" dirty="0" err="1">
                <a:latin typeface="Arial" charset="0"/>
              </a:rPr>
              <a:t>qurayat</a:t>
            </a:r>
            <a:r>
              <a:rPr lang="en-US" sz="2400" dirty="0">
                <a:latin typeface="Arial" charset="0"/>
              </a:rPr>
              <a:t> farm, Muscat. </a:t>
            </a:r>
          </a:p>
          <a:p>
            <a:pPr marL="342900" indent="-341313">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latin typeface="Arial" charset="0"/>
              </a:rPr>
              <a:t>The DO levels were drop suddenly.</a:t>
            </a:r>
          </a:p>
          <a:p>
            <a:pPr marL="341313" indent="-341313">
              <a:spcBef>
                <a:spcPts val="700"/>
              </a:spcBef>
              <a:buClr>
                <a:srgbClr val="FFFFFF"/>
              </a:buClr>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latin typeface="Arial" charset="0"/>
              </a:rPr>
              <a:t>All the fish were killed within 30minutes as well as all other wild organisms in this area including shellfish and corals. </a:t>
            </a:r>
          </a:p>
          <a:p>
            <a:pPr marL="341313" indent="-341313">
              <a:spcBef>
                <a:spcPts val="700"/>
              </a:spcBef>
              <a:buClr>
                <a:srgbClr val="FFFFFF"/>
              </a:buClr>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400" dirty="0">
              <a:solidFill>
                <a:srgbClr val="FF0000"/>
              </a:solidFill>
              <a:latin typeface="Arial" charset="0"/>
            </a:endParaRPr>
          </a:p>
          <a:p>
            <a:pPr marL="0" indent="0">
              <a:spcBef>
                <a:spcPts val="700"/>
              </a:spcBef>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400" dirty="0">
              <a:solidFill>
                <a:srgbClr val="FF0000"/>
              </a:solidFill>
              <a:latin typeface="Arial" charset="0"/>
            </a:endParaRPr>
          </a:p>
          <a:p>
            <a:endParaRPr lang="en-US" sz="2400" dirty="0"/>
          </a:p>
        </p:txBody>
      </p:sp>
      <p:pic>
        <p:nvPicPr>
          <p:cNvPr id="11266" name="Picture 2" descr="Large Red Tide in the Oman sea and Persian Gulf. Composite image resulting from the processing of a MERIS data acquired 22/11/2008. The land is obtained using the Tristimulus algorithm (L1 data). The sea image is obtained using the following band combination: Red=Red tide Index, Green=band ratio 490/555nm, Blue=band ratio 510/555nm. The image can be interpreted as follow: Red colour - HABs (Red Tide), Brown colour - non-HABs, Dark blue colour - high suspended sediments and dissolved materials, Cyan colour - relatively clear waters. Clouds are in white color ">
            <a:extLst>
              <a:ext uri="{FF2B5EF4-FFF2-40B4-BE49-F238E27FC236}">
                <a16:creationId xmlns:a16="http://schemas.microsoft.com/office/drawing/2014/main" id="{4F77B9FE-4C23-F97F-1619-52E7A599A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635" y="1027906"/>
            <a:ext cx="5295287" cy="5229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C362CA1-3ABF-02D5-9597-D8128E14974B}"/>
              </a:ext>
            </a:extLst>
          </p:cNvPr>
          <p:cNvSpPr txBox="1"/>
          <p:nvPr/>
        </p:nvSpPr>
        <p:spPr>
          <a:xfrm>
            <a:off x="6702804" y="6273581"/>
            <a:ext cx="5117284" cy="646331"/>
          </a:xfrm>
          <a:prstGeom prst="rect">
            <a:avLst/>
          </a:prstGeom>
          <a:noFill/>
        </p:spPr>
        <p:txBody>
          <a:bodyPr wrap="square" rtlCol="0">
            <a:spAutoFit/>
          </a:bodyPr>
          <a:lstStyle/>
          <a:p>
            <a:r>
              <a:rPr lang="en-US" sz="1200" b="0" i="0" dirty="0">
                <a:solidFill>
                  <a:srgbClr val="111111"/>
                </a:solidFill>
                <a:effectLst/>
                <a:latin typeface="Roboto" panose="02000000000000000000" pitchFamily="2" charset="0"/>
              </a:rPr>
              <a:t>Large Red Tide in the Oman sea and Persian Gulf. Composite image resulting from the processing of a MERIS data acquired 22/11/2008</a:t>
            </a:r>
          </a:p>
          <a:p>
            <a:endParaRPr lang="en-US" sz="1200" dirty="0"/>
          </a:p>
        </p:txBody>
      </p:sp>
    </p:spTree>
    <p:extLst>
      <p:ext uri="{BB962C8B-B14F-4D97-AF65-F5344CB8AC3E}">
        <p14:creationId xmlns:p14="http://schemas.microsoft.com/office/powerpoint/2010/main" val="1128158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0681-7785-14FB-95DF-11DF1AFF8176}"/>
              </a:ext>
            </a:extLst>
          </p:cNvPr>
          <p:cNvSpPr>
            <a:spLocks noGrp="1"/>
          </p:cNvSpPr>
          <p:nvPr>
            <p:ph type="title"/>
          </p:nvPr>
        </p:nvSpPr>
        <p:spPr>
          <a:xfrm>
            <a:off x="1097280" y="286603"/>
            <a:ext cx="10058400" cy="1450757"/>
          </a:xfrm>
        </p:spPr>
        <p:txBody>
          <a:bodyPr>
            <a:normAutofit/>
          </a:bodyPr>
          <a:lstStyle/>
          <a:p>
            <a:r>
              <a:rPr lang="en-US" sz="6000" dirty="0"/>
              <a:t>THANKS</a:t>
            </a:r>
          </a:p>
        </p:txBody>
      </p:sp>
      <p:sp>
        <p:nvSpPr>
          <p:cNvPr id="3" name="Content Placeholder 2">
            <a:extLst>
              <a:ext uri="{FF2B5EF4-FFF2-40B4-BE49-F238E27FC236}">
                <a16:creationId xmlns:a16="http://schemas.microsoft.com/office/drawing/2014/main" id="{70D5DB64-56CC-474B-0F99-E8D1823374F4}"/>
              </a:ext>
            </a:extLst>
          </p:cNvPr>
          <p:cNvSpPr>
            <a:spLocks noGrp="1"/>
          </p:cNvSpPr>
          <p:nvPr>
            <p:ph idx="1"/>
          </p:nvPr>
        </p:nvSpPr>
        <p:spPr>
          <a:xfrm>
            <a:off x="1097280" y="1845734"/>
            <a:ext cx="10058400" cy="4023360"/>
          </a:xfrm>
        </p:spPr>
        <p:txBody>
          <a:bodyPr/>
          <a:lstStyle/>
          <a:p>
            <a:r>
              <a:rPr lang="en-US" sz="2800" dirty="0"/>
              <a:t>Questions</a:t>
            </a:r>
            <a:r>
              <a:rPr lang="en-US" dirty="0"/>
              <a:t>?</a:t>
            </a:r>
          </a:p>
        </p:txBody>
      </p:sp>
      <p:pic>
        <p:nvPicPr>
          <p:cNvPr id="4" name="Picture 3">
            <a:extLst>
              <a:ext uri="{FF2B5EF4-FFF2-40B4-BE49-F238E27FC236}">
                <a16:creationId xmlns:a16="http://schemas.microsoft.com/office/drawing/2014/main" id="{3454E070-9F9A-4FED-9426-2B1E773FC1DD}"/>
              </a:ext>
            </a:extLst>
          </p:cNvPr>
          <p:cNvPicPr>
            <a:picLocks noChangeAspect="1"/>
          </p:cNvPicPr>
          <p:nvPr/>
        </p:nvPicPr>
        <p:blipFill>
          <a:blip r:embed="rId2"/>
          <a:stretch>
            <a:fillRect/>
          </a:stretch>
        </p:blipFill>
        <p:spPr>
          <a:xfrm>
            <a:off x="8147481" y="325514"/>
            <a:ext cx="3103486" cy="3103486"/>
          </a:xfrm>
          <a:prstGeom prst="rect">
            <a:avLst/>
          </a:prstGeom>
        </p:spPr>
      </p:pic>
      <p:sp>
        <p:nvSpPr>
          <p:cNvPr id="5" name="Title 3">
            <a:extLst>
              <a:ext uri="{FF2B5EF4-FFF2-40B4-BE49-F238E27FC236}">
                <a16:creationId xmlns:a16="http://schemas.microsoft.com/office/drawing/2014/main" id="{FF1F57F4-1DCC-4A09-9EFC-F9B1771BE735}"/>
              </a:ext>
            </a:extLst>
          </p:cNvPr>
          <p:cNvSpPr txBox="1">
            <a:spLocks/>
          </p:cNvSpPr>
          <p:nvPr/>
        </p:nvSpPr>
        <p:spPr>
          <a:xfrm>
            <a:off x="8601018" y="3688787"/>
            <a:ext cx="2493702" cy="218030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dirty="0"/>
              <a:t>PLEASE SCAN FOR FEED BACK </a:t>
            </a:r>
          </a:p>
        </p:txBody>
      </p:sp>
    </p:spTree>
    <p:extLst>
      <p:ext uri="{BB962C8B-B14F-4D97-AF65-F5344CB8AC3E}">
        <p14:creationId xmlns:p14="http://schemas.microsoft.com/office/powerpoint/2010/main" val="44577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BC7C-EA6C-E528-B1B8-BD1B76872BB5}"/>
              </a:ext>
            </a:extLst>
          </p:cNvPr>
          <p:cNvSpPr>
            <a:spLocks noGrp="1"/>
          </p:cNvSpPr>
          <p:nvPr>
            <p:ph type="title"/>
          </p:nvPr>
        </p:nvSpPr>
        <p:spPr/>
        <p:txBody>
          <a:bodyPr/>
          <a:lstStyle/>
          <a:p>
            <a:r>
              <a:rPr lang="en-US" dirty="0"/>
              <a:t>Waves and Currents</a:t>
            </a:r>
          </a:p>
        </p:txBody>
      </p:sp>
      <p:sp>
        <p:nvSpPr>
          <p:cNvPr id="3" name="Content Placeholder 2">
            <a:extLst>
              <a:ext uri="{FF2B5EF4-FFF2-40B4-BE49-F238E27FC236}">
                <a16:creationId xmlns:a16="http://schemas.microsoft.com/office/drawing/2014/main" id="{3935F773-048D-1580-BED6-A4034E9AF67D}"/>
              </a:ext>
            </a:extLst>
          </p:cNvPr>
          <p:cNvSpPr>
            <a:spLocks noGrp="1"/>
          </p:cNvSpPr>
          <p:nvPr>
            <p:ph idx="1"/>
          </p:nvPr>
        </p:nvSpPr>
        <p:spPr>
          <a:xfrm>
            <a:off x="838201" y="1825625"/>
            <a:ext cx="6460222" cy="4351338"/>
          </a:xfrm>
        </p:spPr>
        <p:txBody>
          <a:bodyPr/>
          <a:lstStyle/>
          <a:p>
            <a:r>
              <a:rPr lang="en-US" sz="1800" b="1" i="0" u="none" strike="noStrike" dirty="0">
                <a:effectLst/>
                <a:latin typeface="Arial" panose="020B0604020202020204" pitchFamily="34" charset="0"/>
                <a:cs typeface="Arial" panose="020B0604020202020204" pitchFamily="34" charset="0"/>
              </a:rPr>
              <a:t>What is the different between waves and currents</a:t>
            </a:r>
          </a:p>
          <a:p>
            <a:endParaRPr lang="en-US" sz="1800" b="1" i="0" u="none" strike="noStrike" dirty="0">
              <a:effectLst/>
              <a:latin typeface="Arial" panose="020B0604020202020204" pitchFamily="34" charset="0"/>
              <a:cs typeface="Arial" panose="020B0604020202020204" pitchFamily="34" charset="0"/>
            </a:endParaRPr>
          </a:p>
          <a:p>
            <a:r>
              <a:rPr lang="en-US" sz="1800" b="1" i="0" dirty="0">
                <a:effectLst/>
                <a:latin typeface="Arial" panose="020B0604020202020204" pitchFamily="34" charset="0"/>
                <a:cs typeface="Arial" panose="020B0604020202020204" pitchFamily="34" charset="0"/>
              </a:rPr>
              <a:t>Waves are caused by energy passing through the water, causing the water to move in a circular motion.</a:t>
            </a:r>
          </a:p>
          <a:p>
            <a:endParaRPr lang="en-US" sz="1800" b="1" i="0" u="none" strike="noStrike" dirty="0">
              <a:effectLst/>
              <a:latin typeface="Arial" panose="020B0604020202020204" pitchFamily="34" charset="0"/>
              <a:cs typeface="Arial" panose="020B0604020202020204" pitchFamily="34" charset="0"/>
            </a:endParaRPr>
          </a:p>
          <a:p>
            <a:r>
              <a:rPr lang="en-US" sz="1800" b="1" i="0" dirty="0">
                <a:effectLst/>
                <a:latin typeface="Arial" panose="020B0604020202020204" pitchFamily="34" charset="0"/>
                <a:cs typeface="Arial" panose="020B0604020202020204" pitchFamily="34" charset="0"/>
              </a:rPr>
              <a:t>Ocean currents can be caused by wind, density differences in water masses caused by temperature and salinity variations, gravity, and events such as earthquakes or storms.</a:t>
            </a:r>
          </a:p>
          <a:p>
            <a:endParaRPr lang="en-US" dirty="0"/>
          </a:p>
        </p:txBody>
      </p:sp>
      <p:pic>
        <p:nvPicPr>
          <p:cNvPr id="1026" name="Picture 2" descr="Currents are cohesive streams of seawater that circulate through the ocean. Some are short-lived and small, while others are vast flows that take centuries to complete a circuit of the globe. There are two distinct current systems in the ocean—surface circulation, which stirs a relatively thin upper layer of the sea, and deep circulation, which sweeps along the deep-sea floor.">
            <a:extLst>
              <a:ext uri="{FF2B5EF4-FFF2-40B4-BE49-F238E27FC236}">
                <a16:creationId xmlns:a16="http://schemas.microsoft.com/office/drawing/2014/main" id="{76852091-3092-F7BB-0666-1AFCDC125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361" y="3722360"/>
            <a:ext cx="4476839" cy="25797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ct sheet: Ocean wave forecasting | ECMWF">
            <a:extLst>
              <a:ext uri="{FF2B5EF4-FFF2-40B4-BE49-F238E27FC236}">
                <a16:creationId xmlns:a16="http://schemas.microsoft.com/office/drawing/2014/main" id="{FC57F5B1-9673-4831-D8C6-BDA334AF9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0361" y="290293"/>
            <a:ext cx="4476839" cy="2984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32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5C6749-47C7-9D84-7E2B-B2872F214823}"/>
              </a:ext>
            </a:extLst>
          </p:cNvPr>
          <p:cNvSpPr>
            <a:spLocks noGrp="1"/>
          </p:cNvSpPr>
          <p:nvPr>
            <p:ph idx="1"/>
          </p:nvPr>
        </p:nvSpPr>
        <p:spPr>
          <a:xfrm>
            <a:off x="838200" y="575665"/>
            <a:ext cx="7953462" cy="4351338"/>
          </a:xfrm>
        </p:spPr>
        <p:txBody>
          <a:bodyPr>
            <a:normAutofit/>
          </a:bodyPr>
          <a:lstStyle/>
          <a:p>
            <a:pPr>
              <a:buFontTx/>
            </a:pPr>
            <a:r>
              <a:rPr lang="en-US" altLang="de-DE" sz="2000" kern="0" dirty="0">
                <a:latin typeface="Arial Black" panose="020B0A04020102020204" pitchFamily="34" charset="0"/>
              </a:rPr>
              <a:t>A wave is an oscillation of water particles around a position of equilibrium.                                             </a:t>
            </a:r>
          </a:p>
          <a:p>
            <a:pPr lvl="1"/>
            <a:r>
              <a:rPr lang="en-US" altLang="de-DE" sz="2000" kern="0" dirty="0">
                <a:latin typeface="Arial Black" panose="020B0A04020102020204" pitchFamily="34" charset="0"/>
              </a:rPr>
              <a:t>The individual particle remains roughly at its original position</a:t>
            </a:r>
          </a:p>
          <a:p>
            <a:pPr lvl="1"/>
            <a:r>
              <a:rPr lang="en-US" altLang="de-DE" sz="2000" kern="0" dirty="0">
                <a:latin typeface="Arial Black" panose="020B0A04020102020204" pitchFamily="34" charset="0"/>
              </a:rPr>
              <a:t> A wave is a periodic process.</a:t>
            </a:r>
          </a:p>
          <a:p>
            <a:pPr lvl="1"/>
            <a:r>
              <a:rPr lang="en-US" sz="2000" b="0" i="0" dirty="0">
                <a:effectLst/>
                <a:latin typeface="Arial Black" panose="020B0A04020102020204" pitchFamily="34" charset="0"/>
              </a:rPr>
              <a:t>The most common waves we see are created by wind</a:t>
            </a:r>
            <a:endParaRPr lang="en-US" sz="2000" dirty="0">
              <a:latin typeface="Arial Black" panose="020B0A04020102020204" pitchFamily="34" charset="0"/>
            </a:endParaRPr>
          </a:p>
        </p:txBody>
      </p:sp>
      <p:pic>
        <p:nvPicPr>
          <p:cNvPr id="4" name="Picture 4" descr="Physics wave GIF on GIFER - by Munilune">
            <a:extLst>
              <a:ext uri="{FF2B5EF4-FFF2-40B4-BE49-F238E27FC236}">
                <a16:creationId xmlns:a16="http://schemas.microsoft.com/office/drawing/2014/main" id="{97210A15-89DD-C462-C4D6-1B56D65CB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99157"/>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aves 101 (Part 1) | Mike At Sea">
            <a:extLst>
              <a:ext uri="{FF2B5EF4-FFF2-40B4-BE49-F238E27FC236}">
                <a16:creationId xmlns:a16="http://schemas.microsoft.com/office/drawing/2014/main" id="{1676B103-E9C2-0359-43D9-A88AA775B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108" y="2699157"/>
            <a:ext cx="4767743" cy="3426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377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4CD9C-C1E9-0632-64AA-9E25C1B8DAA0}"/>
              </a:ext>
            </a:extLst>
          </p:cNvPr>
          <p:cNvSpPr>
            <a:spLocks noGrp="1"/>
          </p:cNvSpPr>
          <p:nvPr>
            <p:ph type="title"/>
          </p:nvPr>
        </p:nvSpPr>
        <p:spPr/>
        <p:txBody>
          <a:bodyPr/>
          <a:lstStyle/>
          <a:p>
            <a:r>
              <a:rPr lang="en-US" dirty="0"/>
              <a:t>swell </a:t>
            </a:r>
          </a:p>
        </p:txBody>
      </p:sp>
      <p:sp>
        <p:nvSpPr>
          <p:cNvPr id="3" name="Content Placeholder 2">
            <a:extLst>
              <a:ext uri="{FF2B5EF4-FFF2-40B4-BE49-F238E27FC236}">
                <a16:creationId xmlns:a16="http://schemas.microsoft.com/office/drawing/2014/main" id="{044C8D38-AC80-3081-606B-22FAE56C32F2}"/>
              </a:ext>
            </a:extLst>
          </p:cNvPr>
          <p:cNvSpPr>
            <a:spLocks noGrp="1"/>
          </p:cNvSpPr>
          <p:nvPr>
            <p:ph idx="1"/>
          </p:nvPr>
        </p:nvSpPr>
        <p:spPr>
          <a:xfrm>
            <a:off x="838200" y="1825625"/>
            <a:ext cx="5898160" cy="4351338"/>
          </a:xfrm>
        </p:spPr>
        <p:txBody>
          <a:bodyPr/>
          <a:lstStyle/>
          <a:p>
            <a:r>
              <a:rPr lang="en-US" sz="1800" b="1" i="0" dirty="0">
                <a:effectLst/>
                <a:latin typeface="Arial" panose="020B0604020202020204" pitchFamily="34" charset="0"/>
                <a:cs typeface="Arial" panose="020B0604020202020204" pitchFamily="34" charset="0"/>
              </a:rPr>
              <a:t>A swell is a series of mechanical or surface gravity waves generated by distant weather systems that propagate thousands of miles across oceans and seas.</a:t>
            </a:r>
          </a:p>
          <a:p>
            <a:r>
              <a:rPr lang="en-US" sz="1800" b="1" i="0" dirty="0">
                <a:effectLst/>
                <a:latin typeface="Arial" panose="020B0604020202020204" pitchFamily="34" charset="0"/>
                <a:cs typeface="Arial" panose="020B0604020202020204" pitchFamily="34" charset="0"/>
              </a:rPr>
              <a:t>Groups of waves with a period between crests of more than ten seconds</a:t>
            </a:r>
          </a:p>
          <a:p>
            <a:r>
              <a:rPr lang="en-US" sz="1800" b="1" i="0" dirty="0">
                <a:effectLst/>
                <a:latin typeface="Arial" panose="020B0604020202020204" pitchFamily="34" charset="0"/>
                <a:cs typeface="Arial" panose="020B0604020202020204" pitchFamily="34" charset="0"/>
              </a:rPr>
              <a:t>Swells are not generated by local winds blowing</a:t>
            </a:r>
          </a:p>
          <a:p>
            <a:r>
              <a:rPr lang="en-US" sz="1800" b="1" i="0" dirty="0">
                <a:effectLst/>
                <a:latin typeface="Arial" panose="020B0604020202020204" pitchFamily="34" charset="0"/>
                <a:cs typeface="Arial" panose="020B0604020202020204" pitchFamily="34" charset="0"/>
              </a:rPr>
              <a:t>result of the interaction of severe storms with a large fetch of water that takes place in the open ocean, thousands of miles away from landmasses.</a:t>
            </a:r>
          </a:p>
          <a:p>
            <a:endParaRPr lang="en-US" dirty="0"/>
          </a:p>
        </p:txBody>
      </p:sp>
      <p:pic>
        <p:nvPicPr>
          <p:cNvPr id="3074" name="Picture 2" descr="What Is a Swell? (Answered and Explained!)">
            <a:extLst>
              <a:ext uri="{FF2B5EF4-FFF2-40B4-BE49-F238E27FC236}">
                <a16:creationId xmlns:a16="http://schemas.microsoft.com/office/drawing/2014/main" id="{C6D4D1D8-71B4-3895-D60D-411BD640D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959" y="1690688"/>
            <a:ext cx="4814162" cy="4513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654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0359-FAE4-C191-3954-56CF8A164BAE}"/>
              </a:ext>
            </a:extLst>
          </p:cNvPr>
          <p:cNvSpPr>
            <a:spLocks noGrp="1"/>
          </p:cNvSpPr>
          <p:nvPr>
            <p:ph type="title"/>
          </p:nvPr>
        </p:nvSpPr>
        <p:spPr/>
        <p:txBody>
          <a:bodyPr/>
          <a:lstStyle/>
          <a:p>
            <a:r>
              <a:rPr lang="en-US" dirty="0"/>
              <a:t>Currents</a:t>
            </a:r>
          </a:p>
        </p:txBody>
      </p:sp>
      <p:sp>
        <p:nvSpPr>
          <p:cNvPr id="3" name="Content Placeholder 2">
            <a:extLst>
              <a:ext uri="{FF2B5EF4-FFF2-40B4-BE49-F238E27FC236}">
                <a16:creationId xmlns:a16="http://schemas.microsoft.com/office/drawing/2014/main" id="{B0A82203-8E14-EBB0-FA99-2D240A426FBD}"/>
              </a:ext>
            </a:extLst>
          </p:cNvPr>
          <p:cNvSpPr>
            <a:spLocks noGrp="1"/>
          </p:cNvSpPr>
          <p:nvPr>
            <p:ph idx="1"/>
          </p:nvPr>
        </p:nvSpPr>
        <p:spPr>
          <a:xfrm>
            <a:off x="838200" y="1825625"/>
            <a:ext cx="5850621" cy="4351338"/>
          </a:xfrm>
        </p:spPr>
        <p:txBody>
          <a:bodyPr>
            <a:normAutofit/>
          </a:bodyPr>
          <a:lstStyle/>
          <a:p>
            <a:r>
              <a:rPr lang="en-US" altLang="de-DE" sz="2000" kern="0" dirty="0">
                <a:latin typeface="Arial" panose="020B0604020202020204" pitchFamily="34" charset="0"/>
                <a:cs typeface="Arial" panose="020B0604020202020204" pitchFamily="34" charset="0"/>
              </a:rPr>
              <a:t>Current is the transport of water particles along stream lines.</a:t>
            </a:r>
          </a:p>
          <a:p>
            <a:r>
              <a:rPr lang="en-US" sz="2000" b="0" i="0" dirty="0">
                <a:effectLst/>
                <a:latin typeface="Arial" panose="020B0604020202020204" pitchFamily="34" charset="0"/>
                <a:cs typeface="Arial" panose="020B0604020202020204" pitchFamily="34" charset="0"/>
              </a:rPr>
              <a:t>Currents are cohesive streams of seawater that circulate through the ocean. Some are short-lived and small, while others are vast flows that take centuries to complete a circuit of the globe.</a:t>
            </a:r>
          </a:p>
          <a:p>
            <a:r>
              <a:rPr lang="en-US" sz="2000" dirty="0">
                <a:latin typeface="Arial" panose="020B0604020202020204" pitchFamily="34" charset="0"/>
                <a:cs typeface="Arial" panose="020B0604020202020204" pitchFamily="34" charset="0"/>
              </a:rPr>
              <a:t>Types: </a:t>
            </a:r>
            <a:r>
              <a:rPr lang="en-US" sz="2000" b="0" i="0" dirty="0">
                <a:effectLst/>
                <a:latin typeface="Arial" panose="020B0604020202020204" pitchFamily="34" charset="0"/>
                <a:cs typeface="Arial" panose="020B0604020202020204" pitchFamily="34" charset="0"/>
              </a:rPr>
              <a:t>surface circulation, which stirs a relatively thin upper layer of the sea, and deep circulation, which sweeps along the deep-sea floor.</a:t>
            </a:r>
            <a:endParaRPr lang="en-US" sz="2000" dirty="0">
              <a:latin typeface="Arial" panose="020B0604020202020204" pitchFamily="34" charset="0"/>
              <a:cs typeface="Arial" panose="020B0604020202020204" pitchFamily="34" charset="0"/>
            </a:endParaRPr>
          </a:p>
        </p:txBody>
      </p:sp>
      <p:pic>
        <p:nvPicPr>
          <p:cNvPr id="4098" name="Picture 2" descr="Ocean currents from model analysis/Perpetual Ocean - YouTube">
            <a:extLst>
              <a:ext uri="{FF2B5EF4-FFF2-40B4-BE49-F238E27FC236}">
                <a16:creationId xmlns:a16="http://schemas.microsoft.com/office/drawing/2014/main" id="{51928EE9-869D-2E49-BA0B-7F7C32727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821" y="2374084"/>
            <a:ext cx="5503179" cy="309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371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79B6B-3C6C-DA4C-C75E-AB4ADC13B1EE}"/>
              </a:ext>
            </a:extLst>
          </p:cNvPr>
          <p:cNvSpPr>
            <a:spLocks noGrp="1"/>
          </p:cNvSpPr>
          <p:nvPr>
            <p:ph type="title"/>
          </p:nvPr>
        </p:nvSpPr>
        <p:spPr/>
        <p:txBody>
          <a:bodyPr/>
          <a:lstStyle/>
          <a:p>
            <a:r>
              <a:rPr lang="en-US" dirty="0"/>
              <a:t>Gyres</a:t>
            </a:r>
          </a:p>
        </p:txBody>
      </p:sp>
      <p:sp>
        <p:nvSpPr>
          <p:cNvPr id="3" name="Content Placeholder 2">
            <a:extLst>
              <a:ext uri="{FF2B5EF4-FFF2-40B4-BE49-F238E27FC236}">
                <a16:creationId xmlns:a16="http://schemas.microsoft.com/office/drawing/2014/main" id="{F32236FB-1C72-5DF2-4E96-58FBD1DE0929}"/>
              </a:ext>
            </a:extLst>
          </p:cNvPr>
          <p:cNvSpPr>
            <a:spLocks noGrp="1"/>
          </p:cNvSpPr>
          <p:nvPr>
            <p:ph idx="1"/>
          </p:nvPr>
        </p:nvSpPr>
        <p:spPr/>
        <p:txBody>
          <a:bodyPr/>
          <a:lstStyle/>
          <a:p>
            <a:r>
              <a:rPr lang="en-US" b="0" i="0" dirty="0">
                <a:solidFill>
                  <a:srgbClr val="121212"/>
                </a:solidFill>
                <a:effectLst/>
                <a:latin typeface="GeographEditWeb"/>
              </a:rPr>
              <a:t>A gyre is a circular ocean current formed by Earth's wind patterns and the forces created by the rotation of the planet.</a:t>
            </a:r>
          </a:p>
          <a:p>
            <a:r>
              <a:rPr lang="en-US" dirty="0">
                <a:solidFill>
                  <a:srgbClr val="121212"/>
                </a:solidFill>
                <a:latin typeface="GeographEditWeb"/>
              </a:rPr>
              <a:t>Five major gyres:</a:t>
            </a:r>
          </a:p>
          <a:p>
            <a:pPr marL="0" indent="0">
              <a:lnSpc>
                <a:spcPct val="100000"/>
              </a:lnSpc>
              <a:buNone/>
            </a:pPr>
            <a:r>
              <a:rPr lang="en-US" sz="2000" b="1" i="0" dirty="0">
                <a:solidFill>
                  <a:srgbClr val="111111"/>
                </a:solidFill>
                <a:effectLst/>
                <a:latin typeface="Arial" panose="020B0604020202020204" pitchFamily="34" charset="0"/>
                <a:cs typeface="Arial" panose="020B0604020202020204" pitchFamily="34" charset="0"/>
              </a:rPr>
              <a:t>North Atlantic </a:t>
            </a:r>
          </a:p>
          <a:p>
            <a:pPr marL="0" indent="0" algn="l">
              <a:lnSpc>
                <a:spcPct val="100000"/>
              </a:lnSpc>
              <a:buNone/>
            </a:pPr>
            <a:r>
              <a:rPr lang="en-US" sz="2000" b="1" i="0" dirty="0">
                <a:solidFill>
                  <a:srgbClr val="111111"/>
                </a:solidFill>
                <a:effectLst/>
                <a:latin typeface="Arial" panose="020B0604020202020204" pitchFamily="34" charset="0"/>
                <a:cs typeface="Arial" panose="020B0604020202020204" pitchFamily="34" charset="0"/>
              </a:rPr>
              <a:t>South Atlantic</a:t>
            </a:r>
            <a:br>
              <a:rPr lang="en-US" sz="2000" dirty="0">
                <a:latin typeface="Arial" panose="020B0604020202020204" pitchFamily="34" charset="0"/>
                <a:cs typeface="Arial" panose="020B0604020202020204" pitchFamily="34" charset="0"/>
              </a:rPr>
            </a:br>
            <a:r>
              <a:rPr lang="en-US" sz="2000" b="1" i="0" dirty="0">
                <a:solidFill>
                  <a:srgbClr val="111111"/>
                </a:solidFill>
                <a:effectLst/>
                <a:latin typeface="Arial" panose="020B0604020202020204" pitchFamily="34" charset="0"/>
                <a:cs typeface="Arial" panose="020B0604020202020204" pitchFamily="34" charset="0"/>
              </a:rPr>
              <a:t>North Pacific</a:t>
            </a:r>
          </a:p>
          <a:p>
            <a:pPr marL="0" indent="0">
              <a:lnSpc>
                <a:spcPct val="100000"/>
              </a:lnSpc>
              <a:buNone/>
            </a:pPr>
            <a:r>
              <a:rPr lang="en-US" sz="2000" b="1" i="0" dirty="0">
                <a:solidFill>
                  <a:srgbClr val="111111"/>
                </a:solidFill>
                <a:effectLst/>
                <a:latin typeface="Arial" panose="020B0604020202020204" pitchFamily="34" charset="0"/>
                <a:cs typeface="Arial" panose="020B0604020202020204" pitchFamily="34" charset="0"/>
              </a:rPr>
              <a:t>South Pacific</a:t>
            </a:r>
          </a:p>
          <a:p>
            <a:pPr marL="0" indent="0">
              <a:lnSpc>
                <a:spcPct val="100000"/>
              </a:lnSpc>
              <a:buNone/>
            </a:pPr>
            <a:r>
              <a:rPr lang="en-US" sz="2000" b="1" i="0" dirty="0">
                <a:solidFill>
                  <a:srgbClr val="111111"/>
                </a:solidFill>
                <a:effectLst/>
                <a:latin typeface="Arial" panose="020B0604020202020204" pitchFamily="34" charset="0"/>
                <a:cs typeface="Arial" panose="020B0604020202020204" pitchFamily="34" charset="0"/>
              </a:rPr>
              <a:t>Indian</a:t>
            </a:r>
          </a:p>
          <a:p>
            <a:endParaRPr lang="en-US" dirty="0">
              <a:solidFill>
                <a:srgbClr val="121212"/>
              </a:solidFill>
              <a:latin typeface="GeographEditWeb"/>
            </a:endParaRPr>
          </a:p>
        </p:txBody>
      </p:sp>
      <p:pic>
        <p:nvPicPr>
          <p:cNvPr id="5" name="Picture 4">
            <a:hlinkClick r:id="rId2"/>
            <a:extLst>
              <a:ext uri="{FF2B5EF4-FFF2-40B4-BE49-F238E27FC236}">
                <a16:creationId xmlns:a16="http://schemas.microsoft.com/office/drawing/2014/main" id="{87C1523E-F561-7117-553E-74890F4D5CC8}"/>
              </a:ext>
            </a:extLst>
          </p:cNvPr>
          <p:cNvPicPr>
            <a:picLocks noChangeAspect="1"/>
          </p:cNvPicPr>
          <p:nvPr/>
        </p:nvPicPr>
        <p:blipFill rotWithShape="1">
          <a:blip r:embed="rId3"/>
          <a:srcRect t="10153" b="4179"/>
          <a:stretch/>
        </p:blipFill>
        <p:spPr>
          <a:xfrm flipH="1">
            <a:off x="3698476" y="2902590"/>
            <a:ext cx="6864911" cy="3308080"/>
          </a:xfrm>
          <a:prstGeom prst="rect">
            <a:avLst/>
          </a:prstGeom>
        </p:spPr>
      </p:pic>
    </p:spTree>
    <p:extLst>
      <p:ext uri="{BB962C8B-B14F-4D97-AF65-F5344CB8AC3E}">
        <p14:creationId xmlns:p14="http://schemas.microsoft.com/office/powerpoint/2010/main" val="2663613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8B7F4-C777-8BDD-F02D-59199E088E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63A910-92BD-4DC8-ABFA-4BCDB02BAA02}"/>
              </a:ext>
            </a:extLst>
          </p:cNvPr>
          <p:cNvSpPr>
            <a:spLocks noGrp="1"/>
          </p:cNvSpPr>
          <p:nvPr>
            <p:ph idx="1"/>
          </p:nvPr>
        </p:nvSpPr>
        <p:spPr/>
        <p:txBody>
          <a:bodyPr/>
          <a:lstStyle/>
          <a:p>
            <a:endParaRPr lang="en-US"/>
          </a:p>
        </p:txBody>
      </p:sp>
      <p:pic>
        <p:nvPicPr>
          <p:cNvPr id="7170" name="Picture 2" descr="a map of the earth showing gyres in the world ocean">
            <a:extLst>
              <a:ext uri="{FF2B5EF4-FFF2-40B4-BE49-F238E27FC236}">
                <a16:creationId xmlns:a16="http://schemas.microsoft.com/office/drawing/2014/main" id="{0DEF23C9-304F-65FC-468F-CEE572243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325" y="681036"/>
            <a:ext cx="9999427" cy="520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08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7208-EBE1-48E9-0937-28227AD81F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1EFAF2-E6F7-4F18-5A11-4F5D5FEE65D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8AE99FE-07AE-7735-107B-C72D55CA19FA}"/>
              </a:ext>
            </a:extLst>
          </p:cNvPr>
          <p:cNvPicPr>
            <a:picLocks noChangeAspect="1"/>
          </p:cNvPicPr>
          <p:nvPr/>
        </p:nvPicPr>
        <p:blipFill>
          <a:blip r:embed="rId2"/>
          <a:stretch>
            <a:fillRect/>
          </a:stretch>
        </p:blipFill>
        <p:spPr>
          <a:xfrm>
            <a:off x="2583808" y="0"/>
            <a:ext cx="7426171" cy="6356139"/>
          </a:xfrm>
          <a:prstGeom prst="rect">
            <a:avLst/>
          </a:prstGeom>
        </p:spPr>
      </p:pic>
    </p:spTree>
    <p:extLst>
      <p:ext uri="{BB962C8B-B14F-4D97-AF65-F5344CB8AC3E}">
        <p14:creationId xmlns:p14="http://schemas.microsoft.com/office/powerpoint/2010/main" val="1396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43C26F-26C8-FEDD-338D-ADFF986A5838}"/>
              </a:ext>
            </a:extLst>
          </p:cNvPr>
          <p:cNvSpPr>
            <a:spLocks noGrp="1"/>
          </p:cNvSpPr>
          <p:nvPr>
            <p:ph idx="1"/>
          </p:nvPr>
        </p:nvSpPr>
        <p:spPr/>
        <p:txBody>
          <a:bodyPr/>
          <a:lstStyle/>
          <a:p>
            <a:endParaRPr lang="en-US"/>
          </a:p>
        </p:txBody>
      </p:sp>
      <p:pic>
        <p:nvPicPr>
          <p:cNvPr id="6146" name="Picture 2" descr="Ocean Gyre">
            <a:extLst>
              <a:ext uri="{FF2B5EF4-FFF2-40B4-BE49-F238E27FC236}">
                <a16:creationId xmlns:a16="http://schemas.microsoft.com/office/drawing/2014/main" id="{EC355B1E-AD04-D305-5565-235CE76EA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908" y="1"/>
            <a:ext cx="9304994" cy="62754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6637E6-CF78-8BF6-3939-123294E58303}"/>
              </a:ext>
            </a:extLst>
          </p:cNvPr>
          <p:cNvSpPr>
            <a:spLocks noGrp="1"/>
          </p:cNvSpPr>
          <p:nvPr>
            <p:ph type="title"/>
          </p:nvPr>
        </p:nvSpPr>
        <p:spPr>
          <a:xfrm>
            <a:off x="1684510" y="-426462"/>
            <a:ext cx="10058400" cy="1450757"/>
          </a:xfrm>
        </p:spPr>
        <p:txBody>
          <a:bodyPr>
            <a:normAutofit/>
          </a:bodyPr>
          <a:lstStyle/>
          <a:p>
            <a:r>
              <a:rPr lang="en-US" sz="2400" b="0" i="0" dirty="0">
                <a:solidFill>
                  <a:srgbClr val="121212"/>
                </a:solidFill>
                <a:effectLst/>
                <a:latin typeface="GeographEditWeb"/>
              </a:rPr>
              <a:t>Icebergs form over this ocean gyre in the North Atlantic Ocean, near the southeastern coast of Greenland</a:t>
            </a:r>
            <a:endParaRPr lang="en-US" sz="2400" dirty="0"/>
          </a:p>
        </p:txBody>
      </p:sp>
    </p:spTree>
    <p:extLst>
      <p:ext uri="{BB962C8B-B14F-4D97-AF65-F5344CB8AC3E}">
        <p14:creationId xmlns:p14="http://schemas.microsoft.com/office/powerpoint/2010/main" val="196215319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108</TotalTime>
  <Words>687</Words>
  <Application>Microsoft Office PowerPoint</Application>
  <PresentationFormat>Widescreen</PresentationFormat>
  <Paragraphs>59</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 Black</vt:lpstr>
      <vt:lpstr>Calibri</vt:lpstr>
      <vt:lpstr>Calibri Light</vt:lpstr>
      <vt:lpstr>GeographEditWeb</vt:lpstr>
      <vt:lpstr>Roboto</vt:lpstr>
      <vt:lpstr>Source Sans Pro</vt:lpstr>
      <vt:lpstr>Times New Roman</vt:lpstr>
      <vt:lpstr>Wingdings 2</vt:lpstr>
      <vt:lpstr>Retrospect</vt:lpstr>
      <vt:lpstr>Common Oceanic Phenomena </vt:lpstr>
      <vt:lpstr>Waves and Currents</vt:lpstr>
      <vt:lpstr>PowerPoint Presentation</vt:lpstr>
      <vt:lpstr>swell </vt:lpstr>
      <vt:lpstr>Currents</vt:lpstr>
      <vt:lpstr>Gyres</vt:lpstr>
      <vt:lpstr>PowerPoint Presentation</vt:lpstr>
      <vt:lpstr>PowerPoint Presentation</vt:lpstr>
      <vt:lpstr>Icebergs form over this ocean gyre in the North Atlantic Ocean, near the southeastern coast of Greenland</vt:lpstr>
      <vt:lpstr>Eddies</vt:lpstr>
      <vt:lpstr>UPWEELING AND DOWNWELLING</vt:lpstr>
      <vt:lpstr>Upwelling is a process in which deep, cold water rises toward the surface. </vt:lpstr>
      <vt:lpstr>PowerPoint Presentation</vt:lpstr>
      <vt:lpstr>PowerPoint Presentation</vt:lpstr>
      <vt:lpstr>Red Tide</vt:lpstr>
      <vt:lpstr>PowerPoint Presentation</vt:lpstr>
      <vt:lpstr>Red Tide In Oman</vt:lpstr>
      <vt:lpstr>Red Tide In Oman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Oceanic Phenomena</dc:title>
  <dc:creator>wera</dc:creator>
  <cp:lastModifiedBy>Jaifar</cp:lastModifiedBy>
  <cp:revision>8</cp:revision>
  <dcterms:created xsi:type="dcterms:W3CDTF">2023-08-24T17:53:30Z</dcterms:created>
  <dcterms:modified xsi:type="dcterms:W3CDTF">2023-08-29T04:07:35Z</dcterms:modified>
</cp:coreProperties>
</file>