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59" r:id="rId3"/>
    <p:sldId id="384" r:id="rId4"/>
    <p:sldId id="637" r:id="rId5"/>
    <p:sldId id="385" r:id="rId6"/>
    <p:sldId id="640" r:id="rId7"/>
    <p:sldId id="400" r:id="rId8"/>
    <p:sldId id="635" r:id="rId9"/>
    <p:sldId id="387" r:id="rId10"/>
    <p:sldId id="503" r:id="rId11"/>
    <p:sldId id="509" r:id="rId12"/>
    <p:sldId id="401" r:id="rId13"/>
    <p:sldId id="388" r:id="rId14"/>
    <p:sldId id="641" r:id="rId15"/>
    <p:sldId id="625" r:id="rId16"/>
  </p:sldIdLst>
  <p:sldSz cx="12192000" cy="6858000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569"/>
    <a:srgbClr val="FFC000"/>
    <a:srgbClr val="EEE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4CD1D-3A1F-4B94-A8D5-AC701E99D352}" v="6" dt="2023-09-02T05:08:23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19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maid Albadi" userId="49cf6dc74cfc940f" providerId="LiveId" clId="{2054CD1D-3A1F-4B94-A8D5-AC701E99D352}"/>
    <pc:docChg chg="custSel modSld">
      <pc:chgData name="Humaid Albadi" userId="49cf6dc74cfc940f" providerId="LiveId" clId="{2054CD1D-3A1F-4B94-A8D5-AC701E99D352}" dt="2023-09-03T02:10:42.048" v="386" actId="6549"/>
      <pc:docMkLst>
        <pc:docMk/>
      </pc:docMkLst>
      <pc:sldChg chg="addSp delSp modSp mod">
        <pc:chgData name="Humaid Albadi" userId="49cf6dc74cfc940f" providerId="LiveId" clId="{2054CD1D-3A1F-4B94-A8D5-AC701E99D352}" dt="2023-09-02T05:06:44.700" v="266" actId="21"/>
        <pc:sldMkLst>
          <pc:docMk/>
          <pc:sldMk cId="3792565383" sldId="388"/>
        </pc:sldMkLst>
        <pc:spChg chg="mod">
          <ac:chgData name="Humaid Albadi" userId="49cf6dc74cfc940f" providerId="LiveId" clId="{2054CD1D-3A1F-4B94-A8D5-AC701E99D352}" dt="2023-09-02T04:54:17.051" v="162" actId="20577"/>
          <ac:spMkLst>
            <pc:docMk/>
            <pc:sldMk cId="3792565383" sldId="388"/>
            <ac:spMk id="4" creationId="{91347AB5-362A-4C2C-B459-BDC35437414D}"/>
          </ac:spMkLst>
        </pc:spChg>
        <pc:spChg chg="add del mod">
          <ac:chgData name="Humaid Albadi" userId="49cf6dc74cfc940f" providerId="LiveId" clId="{2054CD1D-3A1F-4B94-A8D5-AC701E99D352}" dt="2023-09-02T05:02:36.899" v="169" actId="478"/>
          <ac:spMkLst>
            <pc:docMk/>
            <pc:sldMk cId="3792565383" sldId="388"/>
            <ac:spMk id="5" creationId="{3CFF4900-C8DB-666D-CC57-1D1509E84C00}"/>
          </ac:spMkLst>
        </pc:spChg>
        <pc:spChg chg="add mod">
          <ac:chgData name="Humaid Albadi" userId="49cf6dc74cfc940f" providerId="LiveId" clId="{2054CD1D-3A1F-4B94-A8D5-AC701E99D352}" dt="2023-09-02T05:03:34.067" v="182" actId="20577"/>
          <ac:spMkLst>
            <pc:docMk/>
            <pc:sldMk cId="3792565383" sldId="388"/>
            <ac:spMk id="6" creationId="{8A8B6CCD-B38E-EA43-E743-ED05F947E20A}"/>
          </ac:spMkLst>
        </pc:spChg>
        <pc:spChg chg="add mod">
          <ac:chgData name="Humaid Albadi" userId="49cf6dc74cfc940f" providerId="LiveId" clId="{2054CD1D-3A1F-4B94-A8D5-AC701E99D352}" dt="2023-09-02T05:06:04.546" v="264" actId="20577"/>
          <ac:spMkLst>
            <pc:docMk/>
            <pc:sldMk cId="3792565383" sldId="388"/>
            <ac:spMk id="9" creationId="{840C1EB2-68EF-64FD-9E2E-8FD6BE4A0279}"/>
          </ac:spMkLst>
        </pc:spChg>
        <pc:spChg chg="mod">
          <ac:chgData name="Humaid Albadi" userId="49cf6dc74cfc940f" providerId="LiveId" clId="{2054CD1D-3A1F-4B94-A8D5-AC701E99D352}" dt="2023-09-02T04:51:28.670" v="131" actId="20577"/>
          <ac:spMkLst>
            <pc:docMk/>
            <pc:sldMk cId="3792565383" sldId="388"/>
            <ac:spMk id="10" creationId="{5D7428DE-AA91-32B2-C0CB-15B0EF9E8450}"/>
          </ac:spMkLst>
        </pc:spChg>
        <pc:spChg chg="add mod">
          <ac:chgData name="Humaid Albadi" userId="49cf6dc74cfc940f" providerId="LiveId" clId="{2054CD1D-3A1F-4B94-A8D5-AC701E99D352}" dt="2023-09-02T05:04:05.655" v="186" actId="1076"/>
          <ac:spMkLst>
            <pc:docMk/>
            <pc:sldMk cId="3792565383" sldId="388"/>
            <ac:spMk id="11" creationId="{2477B176-4895-7406-2706-E97933690655}"/>
          </ac:spMkLst>
        </pc:spChg>
        <pc:spChg chg="mod">
          <ac:chgData name="Humaid Albadi" userId="49cf6dc74cfc940f" providerId="LiveId" clId="{2054CD1D-3A1F-4B94-A8D5-AC701E99D352}" dt="2023-09-02T05:04:12.214" v="187" actId="1076"/>
          <ac:spMkLst>
            <pc:docMk/>
            <pc:sldMk cId="3792565383" sldId="388"/>
            <ac:spMk id="21" creationId="{E438A96C-1168-D173-112C-2997D67465A6}"/>
          </ac:spMkLst>
        </pc:spChg>
        <pc:spChg chg="mod">
          <ac:chgData name="Humaid Albadi" userId="49cf6dc74cfc940f" providerId="LiveId" clId="{2054CD1D-3A1F-4B94-A8D5-AC701E99D352}" dt="2023-09-02T04:50:00.319" v="113" actId="1076"/>
          <ac:spMkLst>
            <pc:docMk/>
            <pc:sldMk cId="3792565383" sldId="388"/>
            <ac:spMk id="29" creationId="{CAB716AE-05D6-72C6-4954-07AA079E4096}"/>
          </ac:spMkLst>
        </pc:spChg>
        <pc:spChg chg="mod">
          <ac:chgData name="Humaid Albadi" userId="49cf6dc74cfc940f" providerId="LiveId" clId="{2054CD1D-3A1F-4B94-A8D5-AC701E99D352}" dt="2023-09-02T04:46:31.110" v="21" actId="20577"/>
          <ac:spMkLst>
            <pc:docMk/>
            <pc:sldMk cId="3792565383" sldId="388"/>
            <ac:spMk id="31" creationId="{2C4DC1F1-9B0D-FA94-CC9A-2C8EA7CD4964}"/>
          </ac:spMkLst>
        </pc:spChg>
        <pc:spChg chg="mod">
          <ac:chgData name="Humaid Albadi" userId="49cf6dc74cfc940f" providerId="LiveId" clId="{2054CD1D-3A1F-4B94-A8D5-AC701E99D352}" dt="2023-09-02T04:47:37.475" v="45" actId="20577"/>
          <ac:spMkLst>
            <pc:docMk/>
            <pc:sldMk cId="3792565383" sldId="388"/>
            <ac:spMk id="35" creationId="{62F44938-9F1A-39BA-2A26-A306E676B15F}"/>
          </ac:spMkLst>
        </pc:spChg>
        <pc:spChg chg="mod">
          <ac:chgData name="Humaid Albadi" userId="49cf6dc74cfc940f" providerId="LiveId" clId="{2054CD1D-3A1F-4B94-A8D5-AC701E99D352}" dt="2023-09-02T04:47:57.989" v="72" actId="20577"/>
          <ac:spMkLst>
            <pc:docMk/>
            <pc:sldMk cId="3792565383" sldId="388"/>
            <ac:spMk id="37" creationId="{BBCF6263-0922-4DA6-A4AF-624660F71D93}"/>
          </ac:spMkLst>
        </pc:spChg>
        <pc:spChg chg="mod">
          <ac:chgData name="Humaid Albadi" userId="49cf6dc74cfc940f" providerId="LiveId" clId="{2054CD1D-3A1F-4B94-A8D5-AC701E99D352}" dt="2023-09-02T04:50:15.004" v="115" actId="20577"/>
          <ac:spMkLst>
            <pc:docMk/>
            <pc:sldMk cId="3792565383" sldId="388"/>
            <ac:spMk id="41" creationId="{15A032E4-A37F-704C-E2CA-6FB3C24D2A07}"/>
          </ac:spMkLst>
        </pc:spChg>
        <pc:spChg chg="mod">
          <ac:chgData name="Humaid Albadi" userId="49cf6dc74cfc940f" providerId="LiveId" clId="{2054CD1D-3A1F-4B94-A8D5-AC701E99D352}" dt="2023-09-02T04:52:51.712" v="145" actId="1076"/>
          <ac:spMkLst>
            <pc:docMk/>
            <pc:sldMk cId="3792565383" sldId="388"/>
            <ac:spMk id="43" creationId="{63491BE8-D25C-69F8-E8E4-A47FD6925F8F}"/>
          </ac:spMkLst>
        </pc:spChg>
        <pc:spChg chg="mod">
          <ac:chgData name="Humaid Albadi" userId="49cf6dc74cfc940f" providerId="LiveId" clId="{2054CD1D-3A1F-4B94-A8D5-AC701E99D352}" dt="2023-09-02T05:02:19.995" v="166" actId="1076"/>
          <ac:spMkLst>
            <pc:docMk/>
            <pc:sldMk cId="3792565383" sldId="388"/>
            <ac:spMk id="45" creationId="{FC0E8D36-490D-12DF-F82E-B0FCF1495CE0}"/>
          </ac:spMkLst>
        </pc:spChg>
        <pc:spChg chg="mod">
          <ac:chgData name="Humaid Albadi" userId="49cf6dc74cfc940f" providerId="LiveId" clId="{2054CD1D-3A1F-4B94-A8D5-AC701E99D352}" dt="2023-09-02T04:53:04.005" v="148" actId="1076"/>
          <ac:spMkLst>
            <pc:docMk/>
            <pc:sldMk cId="3792565383" sldId="388"/>
            <ac:spMk id="47" creationId="{BAC87B32-1FB6-3248-8681-CA470166FA20}"/>
          </ac:spMkLst>
        </pc:spChg>
        <pc:spChg chg="mod">
          <ac:chgData name="Humaid Albadi" userId="49cf6dc74cfc940f" providerId="LiveId" clId="{2054CD1D-3A1F-4B94-A8D5-AC701E99D352}" dt="2023-09-02T04:50:32.903" v="118" actId="20577"/>
          <ac:spMkLst>
            <pc:docMk/>
            <pc:sldMk cId="3792565383" sldId="388"/>
            <ac:spMk id="51" creationId="{811DD002-4126-73F6-605C-C8E326D1D62F}"/>
          </ac:spMkLst>
        </pc:spChg>
        <pc:spChg chg="del">
          <ac:chgData name="Humaid Albadi" userId="49cf6dc74cfc940f" providerId="LiveId" clId="{2054CD1D-3A1F-4B94-A8D5-AC701E99D352}" dt="2023-09-02T04:50:54.564" v="119" actId="478"/>
          <ac:spMkLst>
            <pc:docMk/>
            <pc:sldMk cId="3792565383" sldId="388"/>
            <ac:spMk id="62" creationId="{F6575563-1380-356C-3F9E-C9CBF9485736}"/>
          </ac:spMkLst>
        </pc:spChg>
        <pc:spChg chg="del">
          <ac:chgData name="Humaid Albadi" userId="49cf6dc74cfc940f" providerId="LiveId" clId="{2054CD1D-3A1F-4B94-A8D5-AC701E99D352}" dt="2023-09-02T04:50:59.040" v="120" actId="478"/>
          <ac:spMkLst>
            <pc:docMk/>
            <pc:sldMk cId="3792565383" sldId="388"/>
            <ac:spMk id="64" creationId="{84E4106D-07E4-5C7E-1621-3966C25CE319}"/>
          </ac:spMkLst>
        </pc:spChg>
        <pc:spChg chg="del">
          <ac:chgData name="Humaid Albadi" userId="49cf6dc74cfc940f" providerId="LiveId" clId="{2054CD1D-3A1F-4B94-A8D5-AC701E99D352}" dt="2023-09-02T04:51:07.057" v="122" actId="478"/>
          <ac:spMkLst>
            <pc:docMk/>
            <pc:sldMk cId="3792565383" sldId="388"/>
            <ac:spMk id="66" creationId="{6D570AF9-CDCE-AC9D-F05F-2F359D6A5868}"/>
          </ac:spMkLst>
        </pc:spChg>
        <pc:spChg chg="del">
          <ac:chgData name="Humaid Albadi" userId="49cf6dc74cfc940f" providerId="LiveId" clId="{2054CD1D-3A1F-4B94-A8D5-AC701E99D352}" dt="2023-09-02T04:52:18.364" v="140" actId="478"/>
          <ac:spMkLst>
            <pc:docMk/>
            <pc:sldMk cId="3792565383" sldId="388"/>
            <ac:spMk id="68" creationId="{B06FC905-12F9-C4DA-DD26-ADA764A5706C}"/>
          </ac:spMkLst>
        </pc:spChg>
        <pc:spChg chg="del">
          <ac:chgData name="Humaid Albadi" userId="49cf6dc74cfc940f" providerId="LiveId" clId="{2054CD1D-3A1F-4B94-A8D5-AC701E99D352}" dt="2023-09-02T04:51:16.743" v="123" actId="478"/>
          <ac:spMkLst>
            <pc:docMk/>
            <pc:sldMk cId="3792565383" sldId="388"/>
            <ac:spMk id="70" creationId="{B1E12782-87AA-2FEC-03E3-796D5123D566}"/>
          </ac:spMkLst>
        </pc:spChg>
        <pc:spChg chg="del">
          <ac:chgData name="Humaid Albadi" userId="49cf6dc74cfc940f" providerId="LiveId" clId="{2054CD1D-3A1F-4B94-A8D5-AC701E99D352}" dt="2023-09-02T04:53:13.112" v="149" actId="478"/>
          <ac:spMkLst>
            <pc:docMk/>
            <pc:sldMk cId="3792565383" sldId="388"/>
            <ac:spMk id="73" creationId="{5AB336D7-B756-8E8E-752F-4AF9210C5F81}"/>
          </ac:spMkLst>
        </pc:spChg>
        <pc:grpChg chg="mod">
          <ac:chgData name="Humaid Albadi" userId="49cf6dc74cfc940f" providerId="LiveId" clId="{2054CD1D-3A1F-4B94-A8D5-AC701E99D352}" dt="2023-09-02T04:52:33.691" v="143" actId="1076"/>
          <ac:grpSpMkLst>
            <pc:docMk/>
            <pc:sldMk cId="3792565383" sldId="388"/>
            <ac:grpSpMk id="7" creationId="{9781DC0C-0D8E-F6E2-278F-4F83EA3CD36B}"/>
          </ac:grpSpMkLst>
        </pc:grpChg>
        <pc:grpChg chg="del">
          <ac:chgData name="Humaid Albadi" userId="49cf6dc74cfc940f" providerId="LiveId" clId="{2054CD1D-3A1F-4B94-A8D5-AC701E99D352}" dt="2023-09-02T04:51:07.057" v="122" actId="478"/>
          <ac:grpSpMkLst>
            <pc:docMk/>
            <pc:sldMk cId="3792565383" sldId="388"/>
            <ac:grpSpMk id="63" creationId="{6A4691B2-E364-E1FC-C160-06670877DE40}"/>
          </ac:grpSpMkLst>
        </pc:grpChg>
        <pc:grpChg chg="del">
          <ac:chgData name="Humaid Albadi" userId="49cf6dc74cfc940f" providerId="LiveId" clId="{2054CD1D-3A1F-4B94-A8D5-AC701E99D352}" dt="2023-09-02T04:52:18.364" v="140" actId="478"/>
          <ac:grpSpMkLst>
            <pc:docMk/>
            <pc:sldMk cId="3792565383" sldId="388"/>
            <ac:grpSpMk id="67" creationId="{F4867B51-6143-6068-8E43-F06BF69521BF}"/>
          </ac:grpSpMkLst>
        </pc:grpChg>
        <pc:grpChg chg="del">
          <ac:chgData name="Humaid Albadi" userId="49cf6dc74cfc940f" providerId="LiveId" clId="{2054CD1D-3A1F-4B94-A8D5-AC701E99D352}" dt="2023-09-02T04:51:16.743" v="123" actId="478"/>
          <ac:grpSpMkLst>
            <pc:docMk/>
            <pc:sldMk cId="3792565383" sldId="388"/>
            <ac:grpSpMk id="69" creationId="{E3E66E66-DFD4-495F-8B03-C9F65BA703D6}"/>
          </ac:grpSpMkLst>
        </pc:grpChg>
        <pc:grpChg chg="del">
          <ac:chgData name="Humaid Albadi" userId="49cf6dc74cfc940f" providerId="LiveId" clId="{2054CD1D-3A1F-4B94-A8D5-AC701E99D352}" dt="2023-09-02T04:52:29.030" v="142" actId="478"/>
          <ac:grpSpMkLst>
            <pc:docMk/>
            <pc:sldMk cId="3792565383" sldId="388"/>
            <ac:grpSpMk id="71" creationId="{3E442BB0-C112-C52F-3193-76593D707B87}"/>
          </ac:grpSpMkLst>
        </pc:grpChg>
        <pc:picChg chg="add del mod">
          <ac:chgData name="Humaid Albadi" userId="49cf6dc74cfc940f" providerId="LiveId" clId="{2054CD1D-3A1F-4B94-A8D5-AC701E99D352}" dt="2023-09-02T04:54:51.322" v="165" actId="21"/>
          <ac:picMkLst>
            <pc:docMk/>
            <pc:sldMk cId="3792565383" sldId="388"/>
            <ac:picMk id="2" creationId="{814D9781-145D-5720-98F4-4AE439E43992}"/>
          </ac:picMkLst>
        </pc:picChg>
        <pc:picChg chg="add del">
          <ac:chgData name="Humaid Albadi" userId="49cf6dc74cfc940f" providerId="LiveId" clId="{2054CD1D-3A1F-4B94-A8D5-AC701E99D352}" dt="2023-09-02T05:06:44.700" v="266" actId="21"/>
          <ac:picMkLst>
            <pc:docMk/>
            <pc:sldMk cId="3792565383" sldId="388"/>
            <ac:picMk id="17" creationId="{185832C9-7FD5-6BDF-433A-E737E2EA331F}"/>
          </ac:picMkLst>
        </pc:picChg>
        <pc:cxnChg chg="add mod">
          <ac:chgData name="Humaid Albadi" userId="49cf6dc74cfc940f" providerId="LiveId" clId="{2054CD1D-3A1F-4B94-A8D5-AC701E99D352}" dt="2023-09-02T05:03:54.753" v="184" actId="1076"/>
          <ac:cxnSpMkLst>
            <pc:docMk/>
            <pc:sldMk cId="3792565383" sldId="388"/>
            <ac:cxnSpMk id="12" creationId="{C82538ED-C428-D083-6DE8-DC4AE69A65C4}"/>
          </ac:cxnSpMkLst>
        </pc:cxnChg>
        <pc:cxnChg chg="mod">
          <ac:chgData name="Humaid Albadi" userId="49cf6dc74cfc940f" providerId="LiveId" clId="{2054CD1D-3A1F-4B94-A8D5-AC701E99D352}" dt="2023-09-02T04:52:59.697" v="147" actId="1076"/>
          <ac:cxnSpMkLst>
            <pc:docMk/>
            <pc:sldMk cId="3792565383" sldId="388"/>
            <ac:cxnSpMk id="46" creationId="{4717B2B5-9C28-E928-94C1-50B27D4532B0}"/>
          </ac:cxnSpMkLst>
        </pc:cxnChg>
        <pc:cxnChg chg="del">
          <ac:chgData name="Humaid Albadi" userId="49cf6dc74cfc940f" providerId="LiveId" clId="{2054CD1D-3A1F-4B94-A8D5-AC701E99D352}" dt="2023-09-02T04:52:24.366" v="141" actId="478"/>
          <ac:cxnSpMkLst>
            <pc:docMk/>
            <pc:sldMk cId="3792565383" sldId="388"/>
            <ac:cxnSpMk id="65" creationId="{177CAE21-CCC4-2F9B-9E1B-506790BDC43C}"/>
          </ac:cxnSpMkLst>
        </pc:cxnChg>
        <pc:cxnChg chg="del">
          <ac:chgData name="Humaid Albadi" userId="49cf6dc74cfc940f" providerId="LiveId" clId="{2054CD1D-3A1F-4B94-A8D5-AC701E99D352}" dt="2023-09-02T04:52:29.030" v="142" actId="478"/>
          <ac:cxnSpMkLst>
            <pc:docMk/>
            <pc:sldMk cId="3792565383" sldId="388"/>
            <ac:cxnSpMk id="72" creationId="{A74AABE9-EAD8-325F-6F11-26FCC897E8B0}"/>
          </ac:cxnSpMkLst>
        </pc:cxnChg>
      </pc:sldChg>
      <pc:sldChg chg="modSp mod">
        <pc:chgData name="Humaid Albadi" userId="49cf6dc74cfc940f" providerId="LiveId" clId="{2054CD1D-3A1F-4B94-A8D5-AC701E99D352}" dt="2023-09-03T02:09:24.557" v="365"/>
        <pc:sldMkLst>
          <pc:docMk/>
          <pc:sldMk cId="1576834806" sldId="400"/>
        </pc:sldMkLst>
        <pc:spChg chg="mod">
          <ac:chgData name="Humaid Albadi" userId="49cf6dc74cfc940f" providerId="LiveId" clId="{2054CD1D-3A1F-4B94-A8D5-AC701E99D352}" dt="2023-09-03T02:09:24.557" v="365"/>
          <ac:spMkLst>
            <pc:docMk/>
            <pc:sldMk cId="1576834806" sldId="400"/>
            <ac:spMk id="16" creationId="{47F3F4B3-A828-7851-2477-2ECCF26B6D8F}"/>
          </ac:spMkLst>
        </pc:spChg>
      </pc:sldChg>
      <pc:sldChg chg="modSp mod">
        <pc:chgData name="Humaid Albadi" userId="49cf6dc74cfc940f" providerId="LiveId" clId="{2054CD1D-3A1F-4B94-A8D5-AC701E99D352}" dt="2023-09-03T02:08:17.897" v="349" actId="6549"/>
        <pc:sldMkLst>
          <pc:docMk/>
          <pc:sldMk cId="3859488874" sldId="503"/>
        </pc:sldMkLst>
        <pc:spChg chg="mod">
          <ac:chgData name="Humaid Albadi" userId="49cf6dc74cfc940f" providerId="LiveId" clId="{2054CD1D-3A1F-4B94-A8D5-AC701E99D352}" dt="2023-09-03T02:08:17.897" v="349" actId="6549"/>
          <ac:spMkLst>
            <pc:docMk/>
            <pc:sldMk cId="3859488874" sldId="503"/>
            <ac:spMk id="3" creationId="{A508D8FB-1FD1-FE40-CBA3-0E092B979D38}"/>
          </ac:spMkLst>
        </pc:spChg>
      </pc:sldChg>
      <pc:sldChg chg="modSp mod">
        <pc:chgData name="Humaid Albadi" userId="49cf6dc74cfc940f" providerId="LiveId" clId="{2054CD1D-3A1F-4B94-A8D5-AC701E99D352}" dt="2023-09-03T02:08:44.915" v="351" actId="6549"/>
        <pc:sldMkLst>
          <pc:docMk/>
          <pc:sldMk cId="4157054784" sldId="635"/>
        </pc:sldMkLst>
        <pc:spChg chg="mod">
          <ac:chgData name="Humaid Albadi" userId="49cf6dc74cfc940f" providerId="LiveId" clId="{2054CD1D-3A1F-4B94-A8D5-AC701E99D352}" dt="2023-09-03T02:08:44.915" v="351" actId="6549"/>
          <ac:spMkLst>
            <pc:docMk/>
            <pc:sldMk cId="4157054784" sldId="635"/>
            <ac:spMk id="3" creationId="{179EDACD-73BC-91C9-5379-2892ACF4D094}"/>
          </ac:spMkLst>
        </pc:spChg>
      </pc:sldChg>
      <pc:sldChg chg="modSp mod">
        <pc:chgData name="Humaid Albadi" userId="49cf6dc74cfc940f" providerId="LiveId" clId="{2054CD1D-3A1F-4B94-A8D5-AC701E99D352}" dt="2023-09-02T03:46:02.123" v="3"/>
        <pc:sldMkLst>
          <pc:docMk/>
          <pc:sldMk cId="2752326319" sldId="637"/>
        </pc:sldMkLst>
        <pc:spChg chg="mod">
          <ac:chgData name="Humaid Albadi" userId="49cf6dc74cfc940f" providerId="LiveId" clId="{2054CD1D-3A1F-4B94-A8D5-AC701E99D352}" dt="2023-09-02T03:46:02.123" v="3"/>
          <ac:spMkLst>
            <pc:docMk/>
            <pc:sldMk cId="2752326319" sldId="637"/>
            <ac:spMk id="4" creationId="{7E463037-4444-F570-C316-47A1D0845DB5}"/>
          </ac:spMkLst>
        </pc:spChg>
        <pc:spChg chg="mod">
          <ac:chgData name="Humaid Albadi" userId="49cf6dc74cfc940f" providerId="LiveId" clId="{2054CD1D-3A1F-4B94-A8D5-AC701E99D352}" dt="2023-09-02T03:45:45.486" v="0" actId="21"/>
          <ac:spMkLst>
            <pc:docMk/>
            <pc:sldMk cId="2752326319" sldId="637"/>
            <ac:spMk id="8" creationId="{005A03AC-2667-F625-6567-99C6252FB084}"/>
          </ac:spMkLst>
        </pc:spChg>
      </pc:sldChg>
      <pc:sldChg chg="modSp mod">
        <pc:chgData name="Humaid Albadi" userId="49cf6dc74cfc940f" providerId="LiveId" clId="{2054CD1D-3A1F-4B94-A8D5-AC701E99D352}" dt="2023-09-03T02:10:42.048" v="386" actId="6549"/>
        <pc:sldMkLst>
          <pc:docMk/>
          <pc:sldMk cId="1730603728" sldId="640"/>
        </pc:sldMkLst>
        <pc:spChg chg="mod">
          <ac:chgData name="Humaid Albadi" userId="49cf6dc74cfc940f" providerId="LiveId" clId="{2054CD1D-3A1F-4B94-A8D5-AC701E99D352}" dt="2023-09-03T02:10:42.048" v="386" actId="6549"/>
          <ac:spMkLst>
            <pc:docMk/>
            <pc:sldMk cId="1730603728" sldId="640"/>
            <ac:spMk id="5" creationId="{A88DEC42-9369-488C-B04B-699B0C068B61}"/>
          </ac:spMkLst>
        </pc:spChg>
      </pc:sldChg>
      <pc:sldChg chg="modSp mod">
        <pc:chgData name="Humaid Albadi" userId="49cf6dc74cfc940f" providerId="LiveId" clId="{2054CD1D-3A1F-4B94-A8D5-AC701E99D352}" dt="2023-09-02T05:08:23.402" v="326" actId="20577"/>
        <pc:sldMkLst>
          <pc:docMk/>
          <pc:sldMk cId="2379260459" sldId="641"/>
        </pc:sldMkLst>
        <pc:spChg chg="mod">
          <ac:chgData name="Humaid Albadi" userId="49cf6dc74cfc940f" providerId="LiveId" clId="{2054CD1D-3A1F-4B94-A8D5-AC701E99D352}" dt="2023-09-02T05:08:23.402" v="326" actId="20577"/>
          <ac:spMkLst>
            <pc:docMk/>
            <pc:sldMk cId="2379260459" sldId="641"/>
            <ac:spMk id="5" creationId="{A88DEC42-9369-488C-B04B-699B0C068B6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23149859176467"/>
          <c:y val="5.1190423573229969E-2"/>
          <c:w val="0.60484775722748851"/>
          <c:h val="0.771878151621330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البرامج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A3-4B0B-87FB-326FE87115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المشاركين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</c:v>
                </c:pt>
                <c:pt idx="1">
                  <c:v>63</c:v>
                </c:pt>
                <c:pt idx="2">
                  <c:v>79</c:v>
                </c:pt>
                <c:pt idx="3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A3-4B0B-87FB-326FE87115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الدول 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A3-4B0B-87FB-326FE8711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655381144"/>
        <c:axId val="581616336"/>
      </c:barChart>
      <c:catAx>
        <c:axId val="655381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400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616336"/>
        <c:crosses val="autoZero"/>
        <c:auto val="1"/>
        <c:lblAlgn val="ctr"/>
        <c:lblOffset val="100"/>
        <c:noMultiLvlLbl val="0"/>
      </c:catAx>
      <c:valAx>
        <c:axId val="581616336"/>
        <c:scaling>
          <c:orientation val="minMax"/>
          <c:max val="150"/>
          <c:min val="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accent5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400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38114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1487512145454111"/>
          <c:y val="2.1783019942401869E-2"/>
          <c:w val="0.16489359305708029"/>
          <c:h val="0.34777241147406723"/>
        </c:manualLayout>
      </c:layout>
      <c:overlay val="0"/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100" b="1" i="0" kern="1200">
          <a:solidFill>
            <a:srgbClr val="F8A52B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8739A1-0C38-87D9-4E27-223A484C5C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FD003-37E9-E379-7A71-3D2E62CB1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52C97-2A61-48EF-B2EC-C9FBFE19015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CCAE3-F456-AFD2-B1AF-BC1C1BA2E5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0910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8DCA2-971A-A9F8-F7EF-9D30A3D148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0910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7FDED-E907-4796-9A3A-25927C115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48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EF31E-AAE2-42E3-B680-88FEC109CB5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16463"/>
            <a:ext cx="5389563" cy="38576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910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0910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B6F70-D91F-4EC0-AE8B-B0BF5517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B6F70-D91F-4EC0-AE8B-B0BF551777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3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B6F70-D91F-4EC0-AE8B-B0BF551777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5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B6F70-D91F-4EC0-AE8B-B0BF551777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8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B6F70-D91F-4EC0-AE8B-B0BF551777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993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B6F70-D91F-4EC0-AE8B-B0BF551777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51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554" y="235518"/>
            <a:ext cx="9566193" cy="883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401554" y="218612"/>
            <a:ext cx="9566193" cy="883700"/>
          </a:xfrm>
          <a:prstGeom prst="rect">
            <a:avLst/>
          </a:prstGeom>
          <a:gradFill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600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C28C99-05B0-405A-B0F9-D4663BE8DFB6}" type="datetimeFigureOut">
              <a:rPr lang="en-GB" smtClean="0"/>
              <a:pPr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FA55A-B4AE-4A45-8529-15BF021B5D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9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" y="24714"/>
            <a:ext cx="1779376" cy="115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676400" y="24714"/>
            <a:ext cx="10515600" cy="953639"/>
          </a:xfrm>
          <a:prstGeom prst="rect">
            <a:avLst/>
          </a:prstGeom>
          <a:gradFill rotWithShape="1"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600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9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FAC7B6-3DCE-4D6C-A875-85E98AF35302}" type="datetimeFigureOut">
              <a:rPr lang="en-GB" smtClean="0"/>
              <a:pPr/>
              <a:t>03/09/2023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BC25D-4665-4936-B884-91DC7D2463E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" y="24714"/>
            <a:ext cx="1779376" cy="115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638301" y="51375"/>
            <a:ext cx="10515600" cy="953639"/>
          </a:xfrm>
          <a:prstGeom prst="rect">
            <a:avLst/>
          </a:prstGeom>
          <a:gradFill rotWithShape="1"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600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07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72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FAC7B6-3DCE-4D6C-A875-85E98AF35302}" type="datetimeFigureOut">
              <a:rPr lang="en-GB" smtClean="0"/>
              <a:pPr/>
              <a:t>03/09/2023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BC25D-4665-4936-B884-91DC7D2463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638301" y="51375"/>
            <a:ext cx="10515600" cy="953639"/>
          </a:xfrm>
          <a:prstGeom prst="rect">
            <a:avLst/>
          </a:prstGeom>
          <a:gradFill rotWithShape="1"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6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" y="24714"/>
            <a:ext cx="1779376" cy="115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827088" y="1681163"/>
            <a:ext cx="5170487" cy="657225"/>
          </a:xfrm>
          <a:prstGeom prst="rect">
            <a:avLst/>
          </a:prstGeom>
          <a:gradFill rotWithShape="1"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6183313" y="1681162"/>
            <a:ext cx="5170487" cy="657225"/>
          </a:xfrm>
          <a:prstGeom prst="rect">
            <a:avLst/>
          </a:prstGeom>
          <a:gradFill rotWithShape="1"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57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FAC7B6-3DCE-4D6C-A875-85E98AF35302}" type="datetimeFigureOut">
              <a:rPr lang="en-GB" smtClean="0"/>
              <a:pPr/>
              <a:t>03/09/2023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BC25D-4665-4936-B884-91DC7D2463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638301" y="51375"/>
            <a:ext cx="10515600" cy="953639"/>
          </a:xfrm>
          <a:prstGeom prst="rect">
            <a:avLst/>
          </a:prstGeom>
          <a:gradFill rotWithShape="1"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6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" y="24714"/>
            <a:ext cx="1779376" cy="115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034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778761-2A5E-45EF-BE32-5C08BD221F02}"/>
              </a:ext>
            </a:extLst>
          </p:cNvPr>
          <p:cNvSpPr txBox="1">
            <a:spLocks/>
          </p:cNvSpPr>
          <p:nvPr userDrawn="1"/>
        </p:nvSpPr>
        <p:spPr>
          <a:xfrm>
            <a:off x="838201" y="1658939"/>
            <a:ext cx="10515600" cy="2903537"/>
          </a:xfrm>
          <a:prstGeom prst="rect">
            <a:avLst/>
          </a:prstGeom>
          <a:gradFill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575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576946"/>
            <a:ext cx="10279070" cy="78139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15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84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787607" y="32959"/>
            <a:ext cx="9566193" cy="883700"/>
          </a:xfrm>
          <a:prstGeom prst="rect">
            <a:avLst/>
          </a:prstGeom>
          <a:gradFill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600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72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838200" y="1659053"/>
            <a:ext cx="10515600" cy="2903422"/>
          </a:xfrm>
          <a:prstGeom prst="rect">
            <a:avLst/>
          </a:prstGeom>
          <a:gradFill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4400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29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783485" y="37076"/>
            <a:ext cx="9566193" cy="883700"/>
          </a:xfrm>
          <a:prstGeom prst="rect">
            <a:avLst/>
          </a:prstGeom>
          <a:gradFill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600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9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838200" y="1659053"/>
            <a:ext cx="10515600" cy="2903422"/>
          </a:xfrm>
          <a:prstGeom prst="rect">
            <a:avLst/>
          </a:prstGeom>
          <a:gradFill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4400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56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610" y="57665"/>
            <a:ext cx="9567777" cy="881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265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389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838200" y="1659053"/>
            <a:ext cx="5159375" cy="548688"/>
          </a:xfrm>
          <a:prstGeom prst="rect">
            <a:avLst/>
          </a:prstGeom>
          <a:gradFill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2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6188666" y="1671407"/>
            <a:ext cx="5159375" cy="548688"/>
          </a:xfrm>
          <a:prstGeom prst="rect">
            <a:avLst/>
          </a:prstGeom>
          <a:gradFill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2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1787607" y="57673"/>
            <a:ext cx="9566193" cy="883700"/>
          </a:xfrm>
          <a:prstGeom prst="rect">
            <a:avLst/>
          </a:prstGeom>
          <a:gradFill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600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27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783485" y="28837"/>
            <a:ext cx="9566193" cy="883700"/>
          </a:xfrm>
          <a:prstGeom prst="rect">
            <a:avLst/>
          </a:prstGeom>
          <a:gradFill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600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45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3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835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530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404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702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" y="24714"/>
            <a:ext cx="1779376" cy="115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676400" y="24714"/>
            <a:ext cx="10515600" cy="953639"/>
          </a:xfrm>
          <a:prstGeom prst="rect">
            <a:avLst/>
          </a:prstGeom>
          <a:gradFill rotWithShape="1"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600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31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" y="24714"/>
            <a:ext cx="1779376" cy="115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638301" y="51375"/>
            <a:ext cx="10515600" cy="953639"/>
          </a:xfrm>
          <a:prstGeom prst="rect">
            <a:avLst/>
          </a:prstGeom>
          <a:gradFill rotWithShape="1"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600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0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72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638301" y="51375"/>
            <a:ext cx="10515600" cy="953639"/>
          </a:xfrm>
          <a:prstGeom prst="rect">
            <a:avLst/>
          </a:prstGeom>
          <a:gradFill rotWithShape="1"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6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" y="24714"/>
            <a:ext cx="1779376" cy="115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827088" y="1681163"/>
            <a:ext cx="5170487" cy="657225"/>
          </a:xfrm>
          <a:prstGeom prst="rect">
            <a:avLst/>
          </a:prstGeom>
          <a:gradFill rotWithShape="1"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6183313" y="1681162"/>
            <a:ext cx="5170487" cy="657225"/>
          </a:xfrm>
          <a:prstGeom prst="rect">
            <a:avLst/>
          </a:prstGeom>
          <a:gradFill rotWithShape="1"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9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567" y="138419"/>
            <a:ext cx="9566193" cy="883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318567" y="138419"/>
            <a:ext cx="9566193" cy="883700"/>
          </a:xfrm>
          <a:prstGeom prst="rect">
            <a:avLst/>
          </a:prstGeom>
          <a:gradFill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600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1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638301" y="51375"/>
            <a:ext cx="10515600" cy="953639"/>
          </a:xfrm>
          <a:prstGeom prst="rect">
            <a:avLst/>
          </a:prstGeom>
          <a:gradFill rotWithShape="1"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6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" y="24714"/>
            <a:ext cx="1779376" cy="115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053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" y="24714"/>
            <a:ext cx="1779376" cy="115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638301" y="51375"/>
            <a:ext cx="10515600" cy="953639"/>
          </a:xfrm>
          <a:prstGeom prst="rect">
            <a:avLst/>
          </a:prstGeom>
          <a:gradFill rotWithShape="1"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600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6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664" y="69671"/>
            <a:ext cx="9567777" cy="881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265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389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838200" y="1659053"/>
            <a:ext cx="5159375" cy="548688"/>
          </a:xfrm>
          <a:prstGeom prst="rect">
            <a:avLst/>
          </a:prstGeom>
          <a:gradFill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2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6188666" y="1671407"/>
            <a:ext cx="5159375" cy="548688"/>
          </a:xfrm>
          <a:prstGeom prst="rect">
            <a:avLst/>
          </a:prstGeom>
          <a:gradFill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2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2353664" y="57665"/>
            <a:ext cx="9566193" cy="883700"/>
          </a:xfrm>
          <a:prstGeom prst="rect">
            <a:avLst/>
          </a:prstGeom>
          <a:gradFill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600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1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480" y="131665"/>
            <a:ext cx="9566193" cy="883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231480" y="131665"/>
            <a:ext cx="9566193" cy="883700"/>
          </a:xfrm>
          <a:prstGeom prst="rect">
            <a:avLst/>
          </a:prstGeom>
          <a:gradFill>
            <a:gsLst>
              <a:gs pos="96000">
                <a:srgbClr val="0094C8"/>
              </a:gs>
              <a:gs pos="99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ar-OM" altLang="en-US" sz="3600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0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92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952" y="56803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752" y="9953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8406" y="2352964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84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37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44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7918" y="218612"/>
            <a:ext cx="9566193" cy="88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3CAFA-8841-BE12-0E1E-1E3F47DE3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r="23355"/>
          <a:stretch/>
        </p:blipFill>
        <p:spPr>
          <a:xfrm>
            <a:off x="64676" y="94441"/>
            <a:ext cx="2637692" cy="84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1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89" r:id="rId11"/>
    <p:sldLayoutId id="2147483690" r:id="rId12"/>
    <p:sldLayoutId id="2147483691" r:id="rId13"/>
    <p:sldLayoutId id="2147483692" r:id="rId14"/>
    <p:sldLayoutId id="214748369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7607" y="32959"/>
            <a:ext cx="9566193" cy="88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7D245C-BD28-44FE-A43F-C931BA59DCA4}"/>
              </a:ext>
            </a:extLst>
          </p:cNvPr>
          <p:cNvPicPr/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3" b="14611"/>
          <a:stretch/>
        </p:blipFill>
        <p:spPr bwMode="auto">
          <a:xfrm>
            <a:off x="0" y="0"/>
            <a:ext cx="1388533" cy="916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7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41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40.pn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mo-sat.info/vlab/" TargetMode="External"/><Relationship Id="rId2" Type="http://schemas.openxmlformats.org/officeDocument/2006/relationships/hyperlink" Target="https://metstudy.met.gov.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umaid.albadi@caa.gov.om" TargetMode="External"/><Relationship Id="rId4" Type="http://schemas.openxmlformats.org/officeDocument/2006/relationships/hyperlink" Target="https://wmo-sat.info/vlab/oman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space.oscar.wmo.int/spacecapabilities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8%A7%D9%84%D9%85%D9%86%D8%B8%D9%85%D8%A9_%D8%A7%D9%84%D8%A3%D9%88%D8%B1%D8%A8%D9%8A%D8%A9_%D9%84%D9%84%D8%A3%D8%B1%D8%B5%D8%A7%D8%AF_%D8%A7%D9%84%D8%AC%D9%88%D9%8A%D8%A9" TargetMode="External"/><Relationship Id="rId7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he.wikipedia.org/wiki/%D7%A7%D7%95%D7%91%D7%A5:World_Meteorological_Organization_Logo.svg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8%A7%D9%84%D9%85%D9%86%D8%B8%D9%85%D8%A9_%D8%A7%D9%84%D8%A3%D9%88%D8%B1%D8%A8%D9%8A%D8%A9_%D9%84%D9%84%D8%A3%D8%B1%D8%B5%D8%A7%D8%AF_%D8%A7%D9%84%D8%AC%D9%88%D9%8A%D8%A9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he.wikipedia.org/wiki/%D7%A7%D7%95%D7%91%D7%A5:World_Meteorological_Organization_Logo.svg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e.wikipedia.org/wiki/%D7%A7%D7%95%D7%91%D7%A5:World_Meteorological_Organization_Logo.sv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ar.wikipedia.org/wiki/%D8%A7%D9%84%D9%85%D9%86%D8%B8%D9%85%D8%A9_%D8%A7%D9%84%D8%A3%D9%88%D8%B1%D8%A8%D9%8A%D8%A9_%D9%84%D9%84%D8%A3%D8%B1%D8%B5%D8%A7%D8%AF_%D8%A7%D9%84%D8%AC%D9%88%D9%8A%D8%A9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e.wikipedia.org/wiki/%D7%A7%D7%95%D7%91%D7%A5:World_Meteorological_Organization_Logo.svg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.wikipedia.org/wiki/%D8%A7%D9%84%D9%85%D9%86%D8%B8%D9%85%D8%A9_%D8%A7%D9%84%D8%A3%D9%88%D8%B1%D8%A8%D9%8A%D8%A9_%D9%84%D9%84%D8%A3%D8%B1%D8%B5%D8%A7%D8%AF_%D8%A7%D9%84%D8%AC%D9%88%D9%8A%D8%A9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4454" y="2756908"/>
            <a:ext cx="10515600" cy="749614"/>
          </a:xfrm>
        </p:spPr>
        <p:txBody>
          <a:bodyPr>
            <a:normAutofit fontScale="90000"/>
          </a:bodyPr>
          <a:lstStyle/>
          <a:p>
            <a:pPr algn="ctr" rtl="1"/>
            <a:br>
              <a:rPr lang="ar-JO" altLang="en-US" sz="4400" b="1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F2554-D9C2-4153-B4CC-DD1AEF127B18}"/>
              </a:ext>
            </a:extLst>
          </p:cNvPr>
          <p:cNvSpPr txBox="1"/>
          <p:nvPr/>
        </p:nvSpPr>
        <p:spPr>
          <a:xfrm>
            <a:off x="148445" y="2465557"/>
            <a:ext cx="11895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OM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الامتياز لتطبيقات الأقمار الاصطناعية – مسقط 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03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5F4EAAD-5BF4-4A2B-82E3-DC693F29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607" y="-563032"/>
            <a:ext cx="9566193" cy="883700"/>
          </a:xfrm>
        </p:spPr>
        <p:txBody>
          <a:bodyPr>
            <a:normAutofit/>
          </a:bodyPr>
          <a:lstStyle/>
          <a:p>
            <a:pPr algn="ctr" rtl="1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Our Capability 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75A98415-0765-EE47-5D34-3181C3A90018}"/>
              </a:ext>
            </a:extLst>
          </p:cNvPr>
          <p:cNvSpPr/>
          <p:nvPr/>
        </p:nvSpPr>
        <p:spPr>
          <a:xfrm rot="10800000">
            <a:off x="480136" y="3921543"/>
            <a:ext cx="11800375" cy="9144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Research with solid fill">
            <a:extLst>
              <a:ext uri="{FF2B5EF4-FFF2-40B4-BE49-F238E27FC236}">
                <a16:creationId xmlns:a16="http://schemas.microsoft.com/office/drawing/2014/main" id="{91C3CD92-EA79-428B-2C53-20CF66CD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6471" y="3105733"/>
            <a:ext cx="938808" cy="938808"/>
          </a:xfrm>
          <a:prstGeom prst="rect">
            <a:avLst/>
          </a:prstGeom>
        </p:spPr>
      </p:pic>
      <p:pic>
        <p:nvPicPr>
          <p:cNvPr id="15" name="Graphic 14" descr="Database with solid fill">
            <a:extLst>
              <a:ext uri="{FF2B5EF4-FFF2-40B4-BE49-F238E27FC236}">
                <a16:creationId xmlns:a16="http://schemas.microsoft.com/office/drawing/2014/main" id="{02E529DF-60C3-FB93-34CB-0B93C73C3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9035" y="3067987"/>
            <a:ext cx="930752" cy="930752"/>
          </a:xfrm>
          <a:prstGeom prst="rect">
            <a:avLst/>
          </a:prstGeom>
        </p:spPr>
      </p:pic>
      <p:pic>
        <p:nvPicPr>
          <p:cNvPr id="17" name="Graphic 16" descr="Clock with solid fill">
            <a:extLst>
              <a:ext uri="{FF2B5EF4-FFF2-40B4-BE49-F238E27FC236}">
                <a16:creationId xmlns:a16="http://schemas.microsoft.com/office/drawing/2014/main" id="{3D7A6013-A4AC-CE48-DBDA-4781D378B8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68308" y="3213942"/>
            <a:ext cx="722390" cy="722390"/>
          </a:xfrm>
          <a:prstGeom prst="rect">
            <a:avLst/>
          </a:prstGeom>
        </p:spPr>
      </p:pic>
      <p:pic>
        <p:nvPicPr>
          <p:cNvPr id="21" name="Graphic 20" descr="Classroom with solid fill">
            <a:extLst>
              <a:ext uri="{FF2B5EF4-FFF2-40B4-BE49-F238E27FC236}">
                <a16:creationId xmlns:a16="http://schemas.microsoft.com/office/drawing/2014/main" id="{720C1272-B9F8-CA82-5DAD-BE9D86AD02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20619" y="2825794"/>
            <a:ext cx="914400" cy="914400"/>
          </a:xfrm>
          <a:prstGeom prst="rect">
            <a:avLst/>
          </a:prstGeom>
        </p:spPr>
      </p:pic>
      <p:pic>
        <p:nvPicPr>
          <p:cNvPr id="27" name="Graphic 26" descr="Group brainstorm with solid fill">
            <a:extLst>
              <a:ext uri="{FF2B5EF4-FFF2-40B4-BE49-F238E27FC236}">
                <a16:creationId xmlns:a16="http://schemas.microsoft.com/office/drawing/2014/main" id="{BFC4B815-4F82-E02F-D74C-B1F1C2B11F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40182" y="3075523"/>
            <a:ext cx="914400" cy="914400"/>
          </a:xfrm>
          <a:prstGeom prst="rect">
            <a:avLst/>
          </a:prstGeom>
        </p:spPr>
      </p:pic>
      <p:pic>
        <p:nvPicPr>
          <p:cNvPr id="35" name="Graphic 34" descr="Thumbs up sign with solid fill">
            <a:extLst>
              <a:ext uri="{FF2B5EF4-FFF2-40B4-BE49-F238E27FC236}">
                <a16:creationId xmlns:a16="http://schemas.microsoft.com/office/drawing/2014/main" id="{470747D6-D5EC-4711-6920-36653BF825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49122" y="4901809"/>
            <a:ext cx="785897" cy="785897"/>
          </a:xfrm>
          <a:prstGeom prst="rect">
            <a:avLst/>
          </a:prstGeom>
        </p:spPr>
      </p:pic>
      <p:pic>
        <p:nvPicPr>
          <p:cNvPr id="39" name="Graphic 38" descr="Warning with solid fill">
            <a:extLst>
              <a:ext uri="{FF2B5EF4-FFF2-40B4-BE49-F238E27FC236}">
                <a16:creationId xmlns:a16="http://schemas.microsoft.com/office/drawing/2014/main" id="{4A2D4153-F035-F335-1C26-0C70593D31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28426" y="3137333"/>
            <a:ext cx="826960" cy="826960"/>
          </a:xfrm>
          <a:prstGeom prst="rect">
            <a:avLst/>
          </a:prstGeom>
        </p:spPr>
      </p:pic>
      <p:pic>
        <p:nvPicPr>
          <p:cNvPr id="49" name="Graphic 48" descr="Handshake with solid fill">
            <a:extLst>
              <a:ext uri="{FF2B5EF4-FFF2-40B4-BE49-F238E27FC236}">
                <a16:creationId xmlns:a16="http://schemas.microsoft.com/office/drawing/2014/main" id="{D84F333C-A668-9CAE-247B-9E818AB015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02960" y="3132142"/>
            <a:ext cx="976745" cy="976745"/>
          </a:xfrm>
          <a:prstGeom prst="rect">
            <a:avLst/>
          </a:prstGeom>
        </p:spPr>
      </p:pic>
      <p:pic>
        <p:nvPicPr>
          <p:cNvPr id="51" name="Graphic 50" descr="Social network with solid fill">
            <a:extLst>
              <a:ext uri="{FF2B5EF4-FFF2-40B4-BE49-F238E27FC236}">
                <a16:creationId xmlns:a16="http://schemas.microsoft.com/office/drawing/2014/main" id="{F09EEEB8-779F-3939-967B-536279827D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97749" y="3101957"/>
            <a:ext cx="914400" cy="914400"/>
          </a:xfrm>
          <a:prstGeom prst="rect">
            <a:avLst/>
          </a:prstGeom>
        </p:spPr>
      </p:pic>
      <p:pic>
        <p:nvPicPr>
          <p:cNvPr id="57" name="Graphic 56" descr="Head with gears with solid fill">
            <a:extLst>
              <a:ext uri="{FF2B5EF4-FFF2-40B4-BE49-F238E27FC236}">
                <a16:creationId xmlns:a16="http://schemas.microsoft.com/office/drawing/2014/main" id="{EC3D237E-ECD9-0E94-7118-B14E71A727F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450067" y="3180083"/>
            <a:ext cx="842773" cy="842773"/>
          </a:xfrm>
          <a:prstGeom prst="rect">
            <a:avLst/>
          </a:prstGeom>
        </p:spPr>
      </p:pic>
      <p:pic>
        <p:nvPicPr>
          <p:cNvPr id="61" name="Graphic 60" descr="List with solid fill">
            <a:extLst>
              <a:ext uri="{FF2B5EF4-FFF2-40B4-BE49-F238E27FC236}">
                <a16:creationId xmlns:a16="http://schemas.microsoft.com/office/drawing/2014/main" id="{B7612147-313D-2FF1-EE6D-8229B8C328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504739" y="3101957"/>
            <a:ext cx="914400" cy="914400"/>
          </a:xfrm>
          <a:prstGeom prst="rect">
            <a:avLst/>
          </a:prstGeom>
        </p:spPr>
      </p:pic>
      <p:pic>
        <p:nvPicPr>
          <p:cNvPr id="10" name="Graphic 9" descr="Earth globe: Americas with solid fill">
            <a:extLst>
              <a:ext uri="{FF2B5EF4-FFF2-40B4-BE49-F238E27FC236}">
                <a16:creationId xmlns:a16="http://schemas.microsoft.com/office/drawing/2014/main" id="{A0DCEEAB-EA68-4E33-4868-28D13C8072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58012" y="3116068"/>
            <a:ext cx="914400" cy="914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8446E7-53C6-8EE5-F799-74ABF5E3BC45}"/>
              </a:ext>
            </a:extLst>
          </p:cNvPr>
          <p:cNvSpPr/>
          <p:nvPr/>
        </p:nvSpPr>
        <p:spPr>
          <a:xfrm>
            <a:off x="480136" y="4142537"/>
            <a:ext cx="7842065" cy="4616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E04384-AB2E-C0BB-6BB3-1059BF0EBCDD}"/>
              </a:ext>
            </a:extLst>
          </p:cNvPr>
          <p:cNvSpPr txBox="1"/>
          <p:nvPr/>
        </p:nvSpPr>
        <p:spPr>
          <a:xfrm>
            <a:off x="1282945" y="4195791"/>
            <a:ext cx="596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 !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74822E-2381-CD11-08FB-F913AB9F8A81}"/>
              </a:ext>
            </a:extLst>
          </p:cNvPr>
          <p:cNvSpPr/>
          <p:nvPr/>
        </p:nvSpPr>
        <p:spPr>
          <a:xfrm>
            <a:off x="7388352" y="4140445"/>
            <a:ext cx="2935805" cy="46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ED562C-C7F8-08FD-10DE-BF3BF367A4F7}"/>
              </a:ext>
            </a:extLst>
          </p:cNvPr>
          <p:cNvSpPr txBox="1"/>
          <p:nvPr/>
        </p:nvSpPr>
        <p:spPr>
          <a:xfrm>
            <a:off x="8377534" y="4206110"/>
            <a:ext cx="114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/>
              <a:t>Research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5ABD9D-FCCD-223C-C2C3-887DBAAD7956}"/>
              </a:ext>
            </a:extLst>
          </p:cNvPr>
          <p:cNvSpPr txBox="1"/>
          <p:nvPr/>
        </p:nvSpPr>
        <p:spPr>
          <a:xfrm>
            <a:off x="10489446" y="3910324"/>
            <a:ext cx="976745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Arial" charset="0"/>
              </a:rPr>
              <a:t>Decision Support</a:t>
            </a:r>
          </a:p>
          <a:p>
            <a:r>
              <a:rPr kumimoji="1"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Training </a:t>
            </a:r>
            <a:endParaRPr kumimoji="1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C26C71-CE60-4DEA-A651-0882EFC1917E}"/>
              </a:ext>
            </a:extLst>
          </p:cNvPr>
          <p:cNvSpPr txBox="1"/>
          <p:nvPr/>
        </p:nvSpPr>
        <p:spPr>
          <a:xfrm>
            <a:off x="3408619" y="1366924"/>
            <a:ext cx="802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OM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ليس تدريب وبيانات فقط ، ولكن بحوث وتطوير 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4B3040-5248-02DB-A3A0-2ACAE564AEE8}"/>
              </a:ext>
            </a:extLst>
          </p:cNvPr>
          <p:cNvSpPr txBox="1"/>
          <p:nvPr/>
        </p:nvSpPr>
        <p:spPr>
          <a:xfrm>
            <a:off x="1219361" y="5903893"/>
            <a:ext cx="10009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R&amp;D and </a:t>
            </a:r>
            <a:r>
              <a:rPr lang="en-US" sz="2800" b="1" dirty="0" err="1"/>
              <a:t>CoE</a:t>
            </a:r>
            <a:r>
              <a:rPr lang="en-US" sz="2800" b="1" dirty="0"/>
              <a:t>-Muscat </a:t>
            </a:r>
          </a:p>
          <a:p>
            <a:pPr algn="ctr" rtl="1"/>
            <a:r>
              <a:rPr lang="en-US" sz="2800" b="1" i="1" dirty="0"/>
              <a:t> </a:t>
            </a:r>
            <a:r>
              <a:rPr lang="ar-OM" sz="2800" b="1" i="1"/>
              <a:t>كوادر،  خبرات،  وتقنيات</a:t>
            </a:r>
            <a:endParaRPr lang="en-US" sz="2800" b="1" i="1" dirty="0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C3DAE86C-55FF-4238-E3E5-B1660E215830}"/>
              </a:ext>
            </a:extLst>
          </p:cNvPr>
          <p:cNvSpPr/>
          <p:nvPr/>
        </p:nvSpPr>
        <p:spPr>
          <a:xfrm rot="16200000">
            <a:off x="6027709" y="-19603"/>
            <a:ext cx="445226" cy="11514797"/>
          </a:xfrm>
          <a:prstGeom prst="leftBrac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199664-072F-7B41-5387-DEBD9CAD52C5}"/>
              </a:ext>
            </a:extLst>
          </p:cNvPr>
          <p:cNvCxnSpPr>
            <a:cxnSpLocks/>
          </p:cNvCxnSpPr>
          <p:nvPr/>
        </p:nvCxnSpPr>
        <p:spPr>
          <a:xfrm>
            <a:off x="189248" y="2170396"/>
            <a:ext cx="1209126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3">
            <a:extLst>
              <a:ext uri="{FF2B5EF4-FFF2-40B4-BE49-F238E27FC236}">
                <a16:creationId xmlns:a16="http://schemas.microsoft.com/office/drawing/2014/main" id="{C21E176E-DDBD-53AA-4F7C-C323A19FB538}"/>
              </a:ext>
            </a:extLst>
          </p:cNvPr>
          <p:cNvSpPr txBox="1">
            <a:spLocks/>
          </p:cNvSpPr>
          <p:nvPr/>
        </p:nvSpPr>
        <p:spPr>
          <a:xfrm>
            <a:off x="2223117" y="202856"/>
            <a:ext cx="9578064" cy="88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OM" sz="2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إنجازات مركز الامتياز لتطبيقات الأقمار الاصطناعية – مسقط 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01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347AB5-362A-4C2C-B459-BDC35437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045" y="246044"/>
            <a:ext cx="9528397" cy="883700"/>
          </a:xfrm>
        </p:spPr>
        <p:txBody>
          <a:bodyPr>
            <a:normAutofit/>
          </a:bodyPr>
          <a:lstStyle/>
          <a:p>
            <a:pPr algn="ctr" rtl="1"/>
            <a:r>
              <a:rPr lang="ar-OM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الفرص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8DEC42-9369-488C-B04B-699B0C068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450" y="1394264"/>
            <a:ext cx="10834816" cy="4950437"/>
          </a:xfrm>
        </p:spPr>
        <p:txBody>
          <a:bodyPr>
            <a:noAutofit/>
          </a:bodyPr>
          <a:lstStyle/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OM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دعم تبادل المعرفة </a:t>
            </a:r>
            <a:r>
              <a:rPr lang="ar-OM" sz="2400" dirty="0">
                <a:latin typeface="Times New Roman"/>
                <a:ea typeface="+mn-lt"/>
                <a:cs typeface="+mn-lt"/>
              </a:rPr>
              <a:t>بين الشركاء  المهتمين بتطبيقات الأقمار الإصطناعية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OM" sz="2400" dirty="0">
                <a:latin typeface="Times New Roman"/>
                <a:ea typeface="+mn-lt"/>
                <a:cs typeface="+mn-lt"/>
              </a:rPr>
              <a:t>دعم برامج الفضاء لمراقبة الأرض </a:t>
            </a:r>
            <a:endParaRPr lang="en-US" sz="2400" dirty="0">
              <a:latin typeface="Times New Roman"/>
              <a:ea typeface="+mn-lt"/>
              <a:cs typeface="+mn-lt"/>
            </a:endParaRP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OM" sz="2400" dirty="0">
                <a:latin typeface="Times New Roman"/>
                <a:ea typeface="+mn-lt"/>
                <a:cs typeface="+mn-lt"/>
              </a:rPr>
              <a:t>مشاريع بحثية مشتركة (مثلا الغبار وجودة الهواء، الطحالب الضارة،  الوقاية من الفيضانات، التخطيط الحضري، ...) </a:t>
            </a:r>
            <a:endParaRPr lang="en-GB" sz="2400" dirty="0"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867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347AB5-362A-4C2C-B459-BDC35437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396" y="204140"/>
            <a:ext cx="9557518" cy="883700"/>
          </a:xfrm>
        </p:spPr>
        <p:txBody>
          <a:bodyPr>
            <a:normAutofit/>
          </a:bodyPr>
          <a:lstStyle/>
          <a:p>
            <a:pPr algn="ctr"/>
            <a:r>
              <a:rPr lang="ar-OM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البرامج القادمة 2023  / 2024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81DC0C-0D8E-F6E2-278F-4F83EA3CD36B}"/>
              </a:ext>
            </a:extLst>
          </p:cNvPr>
          <p:cNvGrpSpPr/>
          <p:nvPr/>
        </p:nvGrpSpPr>
        <p:grpSpPr>
          <a:xfrm>
            <a:off x="425842" y="1800719"/>
            <a:ext cx="11396751" cy="3576653"/>
            <a:chOff x="372748" y="1703675"/>
            <a:chExt cx="11396751" cy="357665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0DC2644-7649-3D4E-7D1A-F9310E911A76}"/>
                </a:ext>
              </a:extLst>
            </p:cNvPr>
            <p:cNvGrpSpPr/>
            <p:nvPr/>
          </p:nvGrpSpPr>
          <p:grpSpPr>
            <a:xfrm>
              <a:off x="372748" y="1703675"/>
              <a:ext cx="9389706" cy="3576653"/>
              <a:chOff x="140013" y="2471918"/>
              <a:chExt cx="8584924" cy="253481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7F7DF1C-B9CC-6838-AF3A-6A09E42B302A}"/>
                  </a:ext>
                </a:extLst>
              </p:cNvPr>
              <p:cNvGrpSpPr/>
              <p:nvPr/>
            </p:nvGrpSpPr>
            <p:grpSpPr>
              <a:xfrm>
                <a:off x="140013" y="3785892"/>
                <a:ext cx="1754630" cy="1188900"/>
                <a:chOff x="1075158" y="3074709"/>
                <a:chExt cx="1754630" cy="1188900"/>
              </a:xfrm>
            </p:grpSpPr>
            <p:sp>
              <p:nvSpPr>
                <p:cNvPr id="8" name="Parallelogram 7">
                  <a:extLst>
                    <a:ext uri="{FF2B5EF4-FFF2-40B4-BE49-F238E27FC236}">
                      <a16:creationId xmlns:a16="http://schemas.microsoft.com/office/drawing/2014/main" id="{41C7B135-4172-FD6C-25DE-2F20C9CD4D16}"/>
                    </a:ext>
                  </a:extLst>
                </p:cNvPr>
                <p:cNvSpPr/>
                <p:nvPr/>
              </p:nvSpPr>
              <p:spPr>
                <a:xfrm>
                  <a:off x="1337306" y="3074709"/>
                  <a:ext cx="1237955" cy="354291"/>
                </a:xfrm>
                <a:prstGeom prst="parallelogram">
                  <a:avLst/>
                </a:prstGeom>
                <a:solidFill>
                  <a:srgbClr val="F3D569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OM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7E6E6">
                          <a:lumMod val="2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شهريا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4E5ADE2-383E-86FE-7791-F575C5E8E912}"/>
                    </a:ext>
                  </a:extLst>
                </p:cNvPr>
                <p:cNvGrpSpPr/>
                <p:nvPr/>
              </p:nvGrpSpPr>
              <p:grpSpPr>
                <a:xfrm>
                  <a:off x="1075158" y="3461569"/>
                  <a:ext cx="1754630" cy="802040"/>
                  <a:chOff x="1075158" y="3461569"/>
                  <a:chExt cx="1754630" cy="802040"/>
                </a:xfrm>
              </p:grpSpPr>
              <p:sp>
                <p:nvSpPr>
                  <p:cNvPr id="13" name="Text Placeholder 15">
                    <a:extLst>
                      <a:ext uri="{FF2B5EF4-FFF2-40B4-BE49-F238E27FC236}">
                        <a16:creationId xmlns:a16="http://schemas.microsoft.com/office/drawing/2014/main" id="{BABE73F0-EB82-8FD2-0F9F-F7E4B148A3E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075158" y="3976100"/>
                    <a:ext cx="1754630" cy="287509"/>
                  </a:xfrm>
                  <a:prstGeom prst="rect">
                    <a:avLst/>
                  </a:prstGeom>
                </p:spPr>
                <p:txBody>
                  <a:bodyPr lIns="0" rIns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ar-OM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الملتقى الشهري للطقس والمناخ 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5955BAE8-F7C1-92F3-ABEF-E8403A2FB1E5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1861034" y="3461569"/>
                    <a:ext cx="91440" cy="476582"/>
                    <a:chOff x="1696916" y="2547972"/>
                    <a:chExt cx="91440" cy="476582"/>
                  </a:xfrm>
                </p:grpSpPr>
                <p:cxnSp>
                  <p:nvCxnSpPr>
                    <p:cNvPr id="15" name="Straight Connector 14">
                      <a:extLst>
                        <a:ext uri="{FF2B5EF4-FFF2-40B4-BE49-F238E27FC236}">
                          <a16:creationId xmlns:a16="http://schemas.microsoft.com/office/drawing/2014/main" id="{B16D35F2-EC79-C69B-AAEF-2E39E12442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45273" y="2598127"/>
                      <a:ext cx="0" cy="426427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</p:cxnSp>
                <p:sp>
                  <p:nvSpPr>
                    <p:cNvPr id="16" name="Flowchart: Connector 15">
                      <a:extLst>
                        <a:ext uri="{FF2B5EF4-FFF2-40B4-BE49-F238E27FC236}">
                          <a16:creationId xmlns:a16="http://schemas.microsoft.com/office/drawing/2014/main" id="{B54577DE-99F5-EA1E-06D4-2770019E56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6916" y="2547972"/>
                      <a:ext cx="91440" cy="91440"/>
                    </a:xfrm>
                    <a:prstGeom prst="flowChartConnector">
                      <a:avLst/>
                    </a:prstGeom>
                    <a:solidFill>
                      <a:schemeClr val="accent5">
                        <a:lumMod val="50000"/>
                      </a:schemeClr>
                    </a:solidFill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2CC5E7C-BDC1-0516-F8F3-9D492DA9030D}"/>
                  </a:ext>
                </a:extLst>
              </p:cNvPr>
              <p:cNvGrpSpPr/>
              <p:nvPr/>
            </p:nvGrpSpPr>
            <p:grpSpPr>
              <a:xfrm>
                <a:off x="5058205" y="3808957"/>
                <a:ext cx="1754630" cy="1197774"/>
                <a:chOff x="3533491" y="3089695"/>
                <a:chExt cx="1754630" cy="1197774"/>
              </a:xfrm>
            </p:grpSpPr>
            <p:sp>
              <p:nvSpPr>
                <p:cNvPr id="10" name="Parallelogram 9">
                  <a:extLst>
                    <a:ext uri="{FF2B5EF4-FFF2-40B4-BE49-F238E27FC236}">
                      <a16:creationId xmlns:a16="http://schemas.microsoft.com/office/drawing/2014/main" id="{5D7428DE-AA91-32B2-C0CB-15B0EF9E8450}"/>
                    </a:ext>
                  </a:extLst>
                </p:cNvPr>
                <p:cNvSpPr/>
                <p:nvPr/>
              </p:nvSpPr>
              <p:spPr>
                <a:xfrm>
                  <a:off x="3791828" y="3089695"/>
                  <a:ext cx="1386837" cy="354291"/>
                </a:xfrm>
                <a:prstGeom prst="parallelogram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OM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7E6E6">
                          <a:lumMod val="2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إبريل 24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4F56B44D-5618-7040-34DC-2A7F600D016D}"/>
                    </a:ext>
                  </a:extLst>
                </p:cNvPr>
                <p:cNvGrpSpPr/>
                <p:nvPr/>
              </p:nvGrpSpPr>
              <p:grpSpPr>
                <a:xfrm>
                  <a:off x="3533491" y="3466302"/>
                  <a:ext cx="1754630" cy="821167"/>
                  <a:chOff x="1075159" y="3407901"/>
                  <a:chExt cx="1754630" cy="821167"/>
                </a:xfrm>
              </p:grpSpPr>
              <p:sp>
                <p:nvSpPr>
                  <p:cNvPr id="21" name="Text Placeholder 15">
                    <a:extLst>
                      <a:ext uri="{FF2B5EF4-FFF2-40B4-BE49-F238E27FC236}">
                        <a16:creationId xmlns:a16="http://schemas.microsoft.com/office/drawing/2014/main" id="{E438A96C-1168-D173-112C-2997D67465A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075159" y="3941559"/>
                    <a:ext cx="1754630" cy="287509"/>
                  </a:xfrm>
                  <a:prstGeom prst="rect">
                    <a:avLst/>
                  </a:prstGeom>
                </p:spPr>
                <p:txBody>
                  <a:bodyPr lIns="0" rIns="0">
                    <a:noAutofit/>
                  </a:bodyPr>
                  <a:lstStyle>
                    <a:defPPr>
                      <a:defRPr lang="en-US"/>
                    </a:defPPr>
                    <a:lvl1pPr marR="0" lvl="0" indent="0" algn="ctr" fontAlgn="auto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 kumimoji="0" sz="2000" b="0" i="0" u="none" strike="noStrike" cap="none" spc="0" normalizeH="0" baseline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lvl1pPr>
                    <a:lvl2pPr marL="6858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/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/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5pPr>
                    <a:lvl6pPr marL="25146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6pPr>
                    <a:lvl7pPr marL="29718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7pPr>
                    <a:lvl8pPr marL="3429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8pPr>
                    <a:lvl9pPr marL="3886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9pPr>
                  </a:lstStyle>
                  <a:p>
                    <a:r>
                      <a:rPr lang="ar-OM" dirty="0"/>
                      <a:t>دورة التطبيقات البحرية</a:t>
                    </a:r>
                    <a:endParaRPr lang="en-US" dirty="0"/>
                  </a:p>
                </p:txBody>
              </p: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17FC781-B30B-964D-C0CF-559E4F85FE06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1861034" y="3407901"/>
                    <a:ext cx="91440" cy="530250"/>
                    <a:chOff x="1696916" y="2547972"/>
                    <a:chExt cx="91440" cy="530250"/>
                  </a:xfrm>
                </p:grpSpPr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245CCC0D-00CD-ECF2-FE23-5CF2A95E77C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39312" y="2651795"/>
                      <a:ext cx="0" cy="426427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</p:cxnSp>
                <p:sp>
                  <p:nvSpPr>
                    <p:cNvPr id="24" name="Flowchart: Connector 23">
                      <a:extLst>
                        <a:ext uri="{FF2B5EF4-FFF2-40B4-BE49-F238E27FC236}">
                          <a16:creationId xmlns:a16="http://schemas.microsoft.com/office/drawing/2014/main" id="{72710E85-EC59-AF8A-E8E0-323E92E07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6916" y="2547972"/>
                      <a:ext cx="91440" cy="91440"/>
                    </a:xfrm>
                    <a:prstGeom prst="flowChartConnector">
                      <a:avLst/>
                    </a:prstGeom>
                    <a:solidFill>
                      <a:schemeClr val="accent5">
                        <a:lumMod val="50000"/>
                      </a:schemeClr>
                    </a:solidFill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61277F4-CB1E-257A-E6BA-480887CB6657}"/>
                  </a:ext>
                </a:extLst>
              </p:cNvPr>
              <p:cNvGrpSpPr/>
              <p:nvPr/>
            </p:nvGrpSpPr>
            <p:grpSpPr>
              <a:xfrm>
                <a:off x="1461759" y="2471918"/>
                <a:ext cx="1754630" cy="1668265"/>
                <a:chOff x="2322896" y="1763334"/>
                <a:chExt cx="1754630" cy="1668265"/>
              </a:xfrm>
            </p:grpSpPr>
            <p:sp>
              <p:nvSpPr>
                <p:cNvPr id="29" name="Text Placeholder 15">
                  <a:extLst>
                    <a:ext uri="{FF2B5EF4-FFF2-40B4-BE49-F238E27FC236}">
                      <a16:creationId xmlns:a16="http://schemas.microsoft.com/office/drawing/2014/main" id="{CAB716AE-05D6-72C6-4954-07AA079E409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22896" y="1763334"/>
                  <a:ext cx="1754630" cy="287509"/>
                </a:xfrm>
                <a:prstGeom prst="rect">
                  <a:avLst/>
                </a:prstGeom>
              </p:spPr>
              <p:txBody>
                <a:bodyPr lIns="0" rIns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ar-OM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ورشة المدربين لتطبيقات أقمار ميتيوسات الجيل الثالث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22CBB344-2057-0D9C-B756-4625AE82D1CE}"/>
                    </a:ext>
                  </a:extLst>
                </p:cNvPr>
                <p:cNvGrpSpPr/>
                <p:nvPr/>
              </p:nvGrpSpPr>
              <p:grpSpPr>
                <a:xfrm>
                  <a:off x="3147934" y="2547972"/>
                  <a:ext cx="91440" cy="540770"/>
                  <a:chOff x="1696916" y="2547972"/>
                  <a:chExt cx="91440" cy="540770"/>
                </a:xfrm>
              </p:grpSpPr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04F28884-C8D1-8E49-00E8-16DFF363C247}"/>
                      </a:ext>
                    </a:extLst>
                  </p:cNvPr>
                  <p:cNvCxnSpPr/>
                  <p:nvPr/>
                </p:nvCxnSpPr>
                <p:spPr>
                  <a:xfrm>
                    <a:off x="1749193" y="2662315"/>
                    <a:ext cx="0" cy="426427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33" name="Flowchart: Connector 32">
                    <a:extLst>
                      <a:ext uri="{FF2B5EF4-FFF2-40B4-BE49-F238E27FC236}">
                        <a16:creationId xmlns:a16="http://schemas.microsoft.com/office/drawing/2014/main" id="{0865E038-CBEB-6149-F212-E671A7C241B5}"/>
                      </a:ext>
                    </a:extLst>
                  </p:cNvPr>
                  <p:cNvSpPr/>
                  <p:nvPr/>
                </p:nvSpPr>
                <p:spPr>
                  <a:xfrm>
                    <a:off x="1696916" y="2547972"/>
                    <a:ext cx="91440" cy="91440"/>
                  </a:xfrm>
                  <a:prstGeom prst="flowChartConnector">
                    <a:avLst/>
                  </a:prstGeom>
                  <a:solidFill>
                    <a:schemeClr val="accent5">
                      <a:lumMod val="5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1" name="Parallelogram 30">
                  <a:extLst>
                    <a:ext uri="{FF2B5EF4-FFF2-40B4-BE49-F238E27FC236}">
                      <a16:creationId xmlns:a16="http://schemas.microsoft.com/office/drawing/2014/main" id="{2C4DC1F1-9B0D-FA94-CC9A-2C8EA7CD4964}"/>
                    </a:ext>
                  </a:extLst>
                </p:cNvPr>
                <p:cNvSpPr/>
                <p:nvPr/>
              </p:nvSpPr>
              <p:spPr>
                <a:xfrm>
                  <a:off x="2442178" y="3077308"/>
                  <a:ext cx="1344956" cy="354291"/>
                </a:xfrm>
                <a:prstGeom prst="parallelogram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OM" sz="2000" dirty="0">
                      <a:solidFill>
                        <a:srgbClr val="E7E6E6">
                          <a:lumMod val="25000"/>
                        </a:srgb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سبتمبر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DBDD76C-302C-502E-1662-CC0476BBE447}"/>
                  </a:ext>
                </a:extLst>
              </p:cNvPr>
              <p:cNvGrpSpPr/>
              <p:nvPr/>
            </p:nvGrpSpPr>
            <p:grpSpPr>
              <a:xfrm>
                <a:off x="2637434" y="3785892"/>
                <a:ext cx="1754630" cy="1166840"/>
                <a:chOff x="1067763" y="3074709"/>
                <a:chExt cx="1754630" cy="1166840"/>
              </a:xfrm>
            </p:grpSpPr>
            <p:sp>
              <p:nvSpPr>
                <p:cNvPr id="35" name="Parallelogram 34">
                  <a:extLst>
                    <a:ext uri="{FF2B5EF4-FFF2-40B4-BE49-F238E27FC236}">
                      <a16:creationId xmlns:a16="http://schemas.microsoft.com/office/drawing/2014/main" id="{62F44938-9F1A-39BA-2A26-A306E676B15F}"/>
                    </a:ext>
                  </a:extLst>
                </p:cNvPr>
                <p:cNvSpPr/>
                <p:nvPr/>
              </p:nvSpPr>
              <p:spPr>
                <a:xfrm>
                  <a:off x="1337306" y="3074709"/>
                  <a:ext cx="1237955" cy="354291"/>
                </a:xfrm>
                <a:prstGeom prst="parallelogram">
                  <a:avLst/>
                </a:prstGeom>
                <a:solidFill>
                  <a:srgbClr val="F3D569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OM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7E6E6">
                          <a:lumMod val="2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نوفمبر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28B00FFD-7FDC-57FB-A02E-606732809AA7}"/>
                    </a:ext>
                  </a:extLst>
                </p:cNvPr>
                <p:cNvGrpSpPr/>
                <p:nvPr/>
              </p:nvGrpSpPr>
              <p:grpSpPr>
                <a:xfrm>
                  <a:off x="1067763" y="3461569"/>
                  <a:ext cx="1754630" cy="779980"/>
                  <a:chOff x="1067763" y="3461569"/>
                  <a:chExt cx="1754630" cy="779980"/>
                </a:xfrm>
              </p:grpSpPr>
              <p:sp>
                <p:nvSpPr>
                  <p:cNvPr id="37" name="Text Placeholder 15">
                    <a:extLst>
                      <a:ext uri="{FF2B5EF4-FFF2-40B4-BE49-F238E27FC236}">
                        <a16:creationId xmlns:a16="http://schemas.microsoft.com/office/drawing/2014/main" id="{BBCF6263-0922-4DA6-A4AF-624660F71D9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067763" y="3954040"/>
                    <a:ext cx="1754630" cy="287509"/>
                  </a:xfrm>
                  <a:prstGeom prst="rect">
                    <a:avLst/>
                  </a:prstGeom>
                </p:spPr>
                <p:txBody>
                  <a:bodyPr lIns="0" rIns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ar-OM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مراقبة الأرض بأقمار </a:t>
                    </a:r>
                    <a:r>
                      <a: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CubeSat</a:t>
                    </a:r>
                  </a:p>
                </p:txBody>
              </p: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E571ECDE-2908-38FB-4F9C-355B9D0F02A6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1861034" y="3461569"/>
                    <a:ext cx="91440" cy="476582"/>
                    <a:chOff x="1696916" y="2547972"/>
                    <a:chExt cx="91440" cy="476582"/>
                  </a:xfrm>
                </p:grpSpPr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B99DB0F5-362A-09B0-128E-2B0E04D2C54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45273" y="2598127"/>
                      <a:ext cx="0" cy="426427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</p:cxnSp>
                <p:sp>
                  <p:nvSpPr>
                    <p:cNvPr id="40" name="Flowchart: Connector 39">
                      <a:extLst>
                        <a:ext uri="{FF2B5EF4-FFF2-40B4-BE49-F238E27FC236}">
                          <a16:creationId xmlns:a16="http://schemas.microsoft.com/office/drawing/2014/main" id="{9D029090-2038-2CF0-43DF-79AE1FF94C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6916" y="2547972"/>
                      <a:ext cx="91440" cy="91440"/>
                    </a:xfrm>
                    <a:prstGeom prst="flowChartConnector">
                      <a:avLst/>
                    </a:prstGeom>
                    <a:solidFill>
                      <a:schemeClr val="accent5">
                        <a:lumMod val="50000"/>
                      </a:schemeClr>
                    </a:solidFill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41" name="Text Placeholder 15">
                <a:extLst>
                  <a:ext uri="{FF2B5EF4-FFF2-40B4-BE49-F238E27FC236}">
                    <a16:creationId xmlns:a16="http://schemas.microsoft.com/office/drawing/2014/main" id="{15A032E4-A37F-704C-E2CA-6FB3C24D2A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4990" y="2749905"/>
                <a:ext cx="1754630" cy="287509"/>
              </a:xfrm>
              <a:prstGeom prst="rect">
                <a:avLst/>
              </a:prstGeom>
            </p:spPr>
            <p:txBody>
              <a:bodyPr lIns="0" rIns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ar-OM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ورشة لتطبيقات أقمار ميتيوسات الجيل الثالث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513C1C2-1A6A-4F83-F871-34035B2D0B94}"/>
                  </a:ext>
                </a:extLst>
              </p:cNvPr>
              <p:cNvGrpSpPr/>
              <p:nvPr/>
            </p:nvGrpSpPr>
            <p:grpSpPr>
              <a:xfrm>
                <a:off x="6703379" y="2639898"/>
                <a:ext cx="2021558" cy="1529541"/>
                <a:chOff x="37550" y="1947455"/>
                <a:chExt cx="2021558" cy="1529541"/>
              </a:xfrm>
            </p:grpSpPr>
            <p:sp>
              <p:nvSpPr>
                <p:cNvPr id="43" name="Text Placeholder 15">
                  <a:extLst>
                    <a:ext uri="{FF2B5EF4-FFF2-40B4-BE49-F238E27FC236}">
                      <a16:creationId xmlns:a16="http://schemas.microsoft.com/office/drawing/2014/main" id="{63491BE8-D25C-69F8-E8E4-A47FD6925F8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04478" y="1947455"/>
                  <a:ext cx="1754630" cy="287509"/>
                </a:xfrm>
                <a:prstGeom prst="rect">
                  <a:avLst/>
                </a:prstGeom>
              </p:spPr>
              <p:txBody>
                <a:bodyPr lIns="0" rIns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ar-OM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دورة إستقبال ومعالجة  بيانات الأقمار الإصطناعية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23A5E61-1159-06A0-6A6F-6CC1C453A968}"/>
                    </a:ext>
                  </a:extLst>
                </p:cNvPr>
                <p:cNvGrpSpPr/>
                <p:nvPr/>
              </p:nvGrpSpPr>
              <p:grpSpPr>
                <a:xfrm>
                  <a:off x="1085928" y="2547972"/>
                  <a:ext cx="91440" cy="517867"/>
                  <a:chOff x="-365090" y="2547972"/>
                  <a:chExt cx="91440" cy="517867"/>
                </a:xfrm>
              </p:grpSpPr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4717B2B5-9C28-E928-94C1-50B27D4532B0}"/>
                      </a:ext>
                    </a:extLst>
                  </p:cNvPr>
                  <p:cNvCxnSpPr/>
                  <p:nvPr/>
                </p:nvCxnSpPr>
                <p:spPr>
                  <a:xfrm>
                    <a:off x="-336097" y="2639412"/>
                    <a:ext cx="0" cy="426427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47" name="Flowchart: Connector 46">
                    <a:extLst>
                      <a:ext uri="{FF2B5EF4-FFF2-40B4-BE49-F238E27FC236}">
                        <a16:creationId xmlns:a16="http://schemas.microsoft.com/office/drawing/2014/main" id="{BAC87B32-1FB6-3248-8681-CA470166FA20}"/>
                      </a:ext>
                    </a:extLst>
                  </p:cNvPr>
                  <p:cNvSpPr/>
                  <p:nvPr/>
                </p:nvSpPr>
                <p:spPr>
                  <a:xfrm>
                    <a:off x="-365090" y="2547972"/>
                    <a:ext cx="91440" cy="91440"/>
                  </a:xfrm>
                  <a:prstGeom prst="flowChartConnector">
                    <a:avLst/>
                  </a:prstGeom>
                  <a:solidFill>
                    <a:schemeClr val="accent5">
                      <a:lumMod val="5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5" name="Parallelogram 44">
                  <a:extLst>
                    <a:ext uri="{FF2B5EF4-FFF2-40B4-BE49-F238E27FC236}">
                      <a16:creationId xmlns:a16="http://schemas.microsoft.com/office/drawing/2014/main" id="{FC0E8D36-490D-12DF-F82E-B0FCF1495CE0}"/>
                    </a:ext>
                  </a:extLst>
                </p:cNvPr>
                <p:cNvSpPr/>
                <p:nvPr/>
              </p:nvSpPr>
              <p:spPr>
                <a:xfrm>
                  <a:off x="37550" y="3122705"/>
                  <a:ext cx="1521790" cy="354291"/>
                </a:xfrm>
                <a:prstGeom prst="parallelogram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OM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7E6E6">
                          <a:lumMod val="25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سبتمبر   24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20E6B91-96EE-317C-08A1-8E2D84E8C3BC}"/>
                  </a:ext>
                </a:extLst>
              </p:cNvPr>
              <p:cNvGrpSpPr/>
              <p:nvPr/>
            </p:nvGrpSpPr>
            <p:grpSpPr>
              <a:xfrm>
                <a:off x="3885859" y="2761535"/>
                <a:ext cx="1754630" cy="1390084"/>
                <a:chOff x="2316339" y="2041515"/>
                <a:chExt cx="1754630" cy="1390084"/>
              </a:xfrm>
            </p:grpSpPr>
            <p:sp>
              <p:nvSpPr>
                <p:cNvPr id="49" name="Text Placeholder 15">
                  <a:extLst>
                    <a:ext uri="{FF2B5EF4-FFF2-40B4-BE49-F238E27FC236}">
                      <a16:creationId xmlns:a16="http://schemas.microsoft.com/office/drawing/2014/main" id="{A8A641B1-02CB-E465-5B42-502305B8F7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16339" y="2041515"/>
                  <a:ext cx="1754630" cy="287509"/>
                </a:xfrm>
                <a:prstGeom prst="rect">
                  <a:avLst/>
                </a:prstGeom>
              </p:spPr>
              <p:txBody>
                <a:bodyPr lIns="0" rIns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F3D7D766-5D9C-12B2-6D74-5CE514307819}"/>
                    </a:ext>
                  </a:extLst>
                </p:cNvPr>
                <p:cNvGrpSpPr/>
                <p:nvPr/>
              </p:nvGrpSpPr>
              <p:grpSpPr>
                <a:xfrm>
                  <a:off x="3155435" y="2620473"/>
                  <a:ext cx="91440" cy="456834"/>
                  <a:chOff x="1704417" y="2620473"/>
                  <a:chExt cx="91440" cy="456834"/>
                </a:xfrm>
              </p:grpSpPr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D2A1D7B5-E77C-F65A-3EA7-5C4FF69AF7A3}"/>
                      </a:ext>
                    </a:extLst>
                  </p:cNvPr>
                  <p:cNvCxnSpPr/>
                  <p:nvPr/>
                </p:nvCxnSpPr>
                <p:spPr>
                  <a:xfrm>
                    <a:off x="1742635" y="2650880"/>
                    <a:ext cx="0" cy="426427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53" name="Flowchart: Connector 52">
                    <a:extLst>
                      <a:ext uri="{FF2B5EF4-FFF2-40B4-BE49-F238E27FC236}">
                        <a16:creationId xmlns:a16="http://schemas.microsoft.com/office/drawing/2014/main" id="{FDB59F04-9A82-E9C8-25CF-18AD21B0C7F2}"/>
                      </a:ext>
                    </a:extLst>
                  </p:cNvPr>
                  <p:cNvSpPr/>
                  <p:nvPr/>
                </p:nvSpPr>
                <p:spPr>
                  <a:xfrm>
                    <a:off x="1704417" y="2620473"/>
                    <a:ext cx="91440" cy="91440"/>
                  </a:xfrm>
                  <a:prstGeom prst="flowChartConnector">
                    <a:avLst/>
                  </a:prstGeom>
                  <a:solidFill>
                    <a:schemeClr val="accent5">
                      <a:lumMod val="50000"/>
                    </a:schemeClr>
                  </a:solidFill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1" name="Parallelogram 50">
                  <a:extLst>
                    <a:ext uri="{FF2B5EF4-FFF2-40B4-BE49-F238E27FC236}">
                      <a16:creationId xmlns:a16="http://schemas.microsoft.com/office/drawing/2014/main" id="{811DD002-4126-73F6-605C-C8E326D1D62F}"/>
                    </a:ext>
                  </a:extLst>
                </p:cNvPr>
                <p:cNvSpPr/>
                <p:nvPr/>
              </p:nvSpPr>
              <p:spPr>
                <a:xfrm>
                  <a:off x="2549179" y="3077308"/>
                  <a:ext cx="1237955" cy="354291"/>
                </a:xfrm>
                <a:prstGeom prst="parallelogram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OM" sz="2000" dirty="0">
                      <a:solidFill>
                        <a:srgbClr val="E7E6E6">
                          <a:lumMod val="25000"/>
                        </a:srgb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فبراير 24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4CF9AAE-CBE3-EF92-5D9B-867B32FBC394}"/>
                </a:ext>
              </a:extLst>
            </p:cNvPr>
            <p:cNvCxnSpPr>
              <a:cxnSpLocks/>
            </p:cNvCxnSpPr>
            <p:nvPr/>
          </p:nvCxnSpPr>
          <p:spPr>
            <a:xfrm>
              <a:off x="541651" y="4107635"/>
              <a:ext cx="112278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8B6CCD-B38E-EA43-E743-ED05F947E20A}"/>
              </a:ext>
            </a:extLst>
          </p:cNvPr>
          <p:cNvSpPr/>
          <p:nvPr/>
        </p:nvSpPr>
        <p:spPr>
          <a:xfrm>
            <a:off x="9402100" y="3687298"/>
            <a:ext cx="1516844" cy="499909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OM" sz="20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أكتوبر </a:t>
            </a:r>
            <a:r>
              <a:rPr kumimoji="0" lang="ar-OM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840C1EB2-68EF-64FD-9E2E-8FD6BE4A0279}"/>
              </a:ext>
            </a:extLst>
          </p:cNvPr>
          <p:cNvSpPr txBox="1">
            <a:spLocks/>
          </p:cNvSpPr>
          <p:nvPr/>
        </p:nvSpPr>
        <p:spPr>
          <a:xfrm>
            <a:off x="9066654" y="4966886"/>
            <a:ext cx="1919115" cy="405679"/>
          </a:xfrm>
          <a:prstGeom prst="rect">
            <a:avLst/>
          </a:prstGeom>
        </p:spPr>
        <p:txBody>
          <a:bodyPr lIns="0" rIns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ar-OM" dirty="0"/>
              <a:t>ورشة الذكا ء الإطناعي  في الإنذار المبكر </a:t>
            </a:r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2477B176-4895-7406-2706-E97933690655}"/>
              </a:ext>
            </a:extLst>
          </p:cNvPr>
          <p:cNvSpPr/>
          <p:nvPr/>
        </p:nvSpPr>
        <p:spPr>
          <a:xfrm rot="10800000">
            <a:off x="10026211" y="4862115"/>
            <a:ext cx="100012" cy="129023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2538ED-C428-D083-6DE8-DC4AE69A65C4}"/>
              </a:ext>
            </a:extLst>
          </p:cNvPr>
          <p:cNvCxnSpPr/>
          <p:nvPr/>
        </p:nvCxnSpPr>
        <p:spPr>
          <a:xfrm rot="10800000">
            <a:off x="10079103" y="4236168"/>
            <a:ext cx="0" cy="601694"/>
          </a:xfrm>
          <a:prstGeom prst="lin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9256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347AB5-362A-4C2C-B459-BDC35437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045" y="246044"/>
            <a:ext cx="9528397" cy="883700"/>
          </a:xfrm>
        </p:spPr>
        <p:txBody>
          <a:bodyPr>
            <a:normAutofit/>
          </a:bodyPr>
          <a:lstStyle/>
          <a:p>
            <a:pPr algn="ctr" rtl="1"/>
            <a:r>
              <a:rPr lang="ar-OM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للمزيد من المعلومات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8DEC42-9369-488C-B04B-699B0C068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450" y="1394264"/>
            <a:ext cx="10834816" cy="4950437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400050" marR="0" lvl="0" indent="-4000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 of Excellence for Satellite Applications-Muscat website</a:t>
            </a:r>
            <a:b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sz="1800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https://metstudy.met.gov.om/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marR="0" lvl="0" indent="-4000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marR="0" lvl="0" indent="-4000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endParaRPr lang="en-US" sz="18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marR="0" lvl="0" indent="-4000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Centre is sponsored by the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Vlab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program, which is a collaborative effort by many satellite operators and WMO</a:t>
            </a:r>
            <a:b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800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https://wmo-sat.info/vlab/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 </a:t>
            </a:r>
            <a:endParaRPr lang="en-US" sz="18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marR="0" lvl="0" indent="-4000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marR="0" lvl="0" indent="-4000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the Centre of Excellence for Satellite Applications-Muscat on the World Meteorological Organization website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https://wmo-sat.info/vlab/oman/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specific details, send an Email to: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hlinkClick r:id="rId5"/>
              </a:rPr>
              <a:t>humaid.albadi@caa.gov.om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or call </a:t>
            </a:r>
            <a:br>
              <a:rPr lang="en-US" sz="2400" dirty="0"/>
            </a:br>
            <a:r>
              <a:rPr lang="en-US" sz="2400" dirty="0"/>
              <a:t>+96824354646</a:t>
            </a:r>
            <a:endParaRPr lang="en-US" sz="2400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6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9BDD19-42E5-41F2-ACD0-C26F209D2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OM" dirty="0">
                <a:solidFill>
                  <a:schemeClr val="bg1"/>
                </a:solidFill>
              </a:rPr>
              <a:t>شكرا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3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65086" y="1306136"/>
            <a:ext cx="4179442" cy="3921472"/>
            <a:chOff x="3016" y="845"/>
            <a:chExt cx="2562" cy="1702"/>
          </a:xfrm>
        </p:grpSpPr>
        <p:pic>
          <p:nvPicPr>
            <p:cNvPr id="65539" name="Picture 2" descr="satellites_olde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845"/>
              <a:ext cx="2562" cy="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19516">
              <a:off x="4468" y="2160"/>
              <a:ext cx="188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AC7CB40-61D3-3BAC-A1D2-D179A4A8595E}"/>
              </a:ext>
            </a:extLst>
          </p:cNvPr>
          <p:cNvSpPr txBox="1"/>
          <p:nvPr/>
        </p:nvSpPr>
        <p:spPr>
          <a:xfrm>
            <a:off x="5666118" y="1536218"/>
            <a:ext cx="61404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indent="-342900" rtl="1">
              <a:buFont typeface="Courier New" panose="02070309020205020404" pitchFamily="49" charset="0"/>
              <a:buChar char="o"/>
            </a:pPr>
            <a:r>
              <a:rPr lang="ar-OM" sz="2400" dirty="0"/>
              <a:t>تضخم متسارع في حجم بيانات الأقمار الإصطناعية يتطلب خطط وقدرات متجددة  في ادارتها وتوظيف إستخدامها  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97A232-45E1-1AD3-B9CD-C840C09E0012}"/>
              </a:ext>
            </a:extLst>
          </p:cNvPr>
          <p:cNvSpPr txBox="1"/>
          <p:nvPr/>
        </p:nvSpPr>
        <p:spPr>
          <a:xfrm>
            <a:off x="3057349" y="-58680"/>
            <a:ext cx="977790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kumimoji="0" lang="ar-OM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OM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ar-OM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الحاجة المستمرة لبناء القدرات في استخدام بيانات الاقمار الاصطناعية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014B1-C06F-7E9C-5D5A-B4259AB9458D}"/>
              </a:ext>
            </a:extLst>
          </p:cNvPr>
          <p:cNvSpPr txBox="1"/>
          <p:nvPr/>
        </p:nvSpPr>
        <p:spPr>
          <a:xfrm>
            <a:off x="227015" y="5395689"/>
            <a:ext cx="4915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https://space.oscar.wmo.int/spacecapabilities</a:t>
            </a:r>
            <a:r>
              <a:rPr lang="en-US" dirty="0"/>
              <a:t> 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A49FDB1C-4C27-7B6B-40CA-D22455BA2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340314" y="2797588"/>
            <a:ext cx="5956742" cy="3923886"/>
          </a:xfrm>
        </p:spPr>
      </p:pic>
    </p:spTree>
    <p:extLst>
      <p:ext uri="{BB962C8B-B14F-4D97-AF65-F5344CB8AC3E}">
        <p14:creationId xmlns:p14="http://schemas.microsoft.com/office/powerpoint/2010/main" val="200438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463037-4444-F570-C316-47A1D0845DB5}"/>
              </a:ext>
            </a:extLst>
          </p:cNvPr>
          <p:cNvSpPr txBox="1"/>
          <p:nvPr/>
        </p:nvSpPr>
        <p:spPr>
          <a:xfrm>
            <a:off x="6417046" y="3348554"/>
            <a:ext cx="5774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indent="-342900" rtl="1">
              <a:buFont typeface="Courier New" panose="02070309020205020404" pitchFamily="49" charset="0"/>
              <a:buChar char="o"/>
            </a:pPr>
            <a:r>
              <a:rPr lang="ar-OM" dirty="0"/>
              <a:t>الإستفادة من الإستثمارات الضخمة في الأقمار الإصطناعية لرفاهية الإنسان</a:t>
            </a:r>
            <a:r>
              <a:rPr lang="en-US" dirty="0"/>
              <a:t> </a:t>
            </a:r>
            <a:r>
              <a:rPr lang="ar-OM" dirty="0"/>
              <a:t> والتخطيط الحضري والبحث العلمي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A03AC-2667-F625-6567-99C6252FB084}"/>
              </a:ext>
            </a:extLst>
          </p:cNvPr>
          <p:cNvSpPr txBox="1"/>
          <p:nvPr/>
        </p:nvSpPr>
        <p:spPr>
          <a:xfrm>
            <a:off x="6002518" y="1610348"/>
            <a:ext cx="6049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OM" dirty="0"/>
              <a:t>تمكين بيانات الاقمار الاصطناعية في كل ما من شأنه حفظ الارواح  والممتلكات ومراقبة البيئة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97A232-45E1-1AD3-B9CD-C840C09E0012}"/>
              </a:ext>
            </a:extLst>
          </p:cNvPr>
          <p:cNvSpPr txBox="1"/>
          <p:nvPr/>
        </p:nvSpPr>
        <p:spPr>
          <a:xfrm>
            <a:off x="3057349" y="-58680"/>
            <a:ext cx="977790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kumimoji="0" lang="ar-OM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OM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ar-OM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الحاجة المستمرة لبناء القدرات في استخدام بيانات الاقمار الاصطناعية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1026" name="Picture 2" descr="Earth observation satellite - Wikipedia">
            <a:extLst>
              <a:ext uri="{FF2B5EF4-FFF2-40B4-BE49-F238E27FC236}">
                <a16:creationId xmlns:a16="http://schemas.microsoft.com/office/drawing/2014/main" id="{B710F079-4705-6514-94BB-5C6F726FE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1" y="1242205"/>
            <a:ext cx="5345362" cy="36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2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347AB5-362A-4C2C-B459-BDC35437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396" y="246044"/>
            <a:ext cx="9574991" cy="883700"/>
          </a:xfrm>
        </p:spPr>
        <p:txBody>
          <a:bodyPr>
            <a:normAutofit/>
          </a:bodyPr>
          <a:lstStyle/>
          <a:p>
            <a:pPr algn="ctr"/>
            <a:r>
              <a:rPr lang="ar-OM" sz="2800" b="1" dirty="0">
                <a:solidFill>
                  <a:schemeClr val="bg1"/>
                </a:solidFill>
                <a:latin typeface="+mn-lt"/>
              </a:rPr>
              <a:t>التعريف </a:t>
            </a:r>
            <a:r>
              <a:rPr lang="ar-OM" sz="2800" dirty="0">
                <a:solidFill>
                  <a:schemeClr val="bg1"/>
                </a:solidFill>
                <a:latin typeface="+mn-lt"/>
              </a:rPr>
              <a:t>بمركز </a:t>
            </a:r>
            <a:r>
              <a:rPr lang="ar-OM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الامتياز لتطبيقات الأقمار الاصطناعية – مسقط</a:t>
            </a:r>
            <a:r>
              <a:rPr lang="ar-OM" sz="2800" b="1" dirty="0">
                <a:solidFill>
                  <a:schemeClr val="bg1"/>
                </a:solidFill>
                <a:latin typeface="+mn-lt"/>
              </a:rPr>
              <a:t> 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8DEC42-9369-488C-B04B-699B0C068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943" y="1265238"/>
            <a:ext cx="6229444" cy="5346718"/>
          </a:xfrm>
        </p:spPr>
        <p:txBody>
          <a:bodyPr>
            <a:noAutofit/>
          </a:bodyPr>
          <a:lstStyle/>
          <a:p>
            <a:pPr marL="171433" indent="-17143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OM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تم تدشين المركز في فبراير 2006</a:t>
            </a:r>
          </a:p>
          <a:p>
            <a:pPr marL="171433" indent="-17143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OM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يسعى لتدريب المستخدمين والباحثين على المهارات والمعارف المتجددة في مجال استخدام الأقمار الخاصة بالأرصاد الجوية والبيئة</a:t>
            </a:r>
            <a:endParaRPr lang="en-GB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33" indent="-17143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OM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يستهدف دول غرب اسيا</a:t>
            </a:r>
            <a:endParaRPr lang="en-GB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33" indent="-17143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OM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الرعاه الأساسيين للمركز المديرية العامة للأرصاد الجوية ، المنظمة الأوروبية للأقمار الاصطناعية الخاصة بالطقس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EUMETSAT </a:t>
            </a:r>
            <a:r>
              <a:rPr lang="ar-OM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والمنظمة العالمية للأرصاد الجوية</a:t>
            </a:r>
          </a:p>
          <a:p>
            <a:pPr marL="171433" indent="-17143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r" rtl="1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D1563B-9B4F-E7DA-3888-9C90161A3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6076" y="6087854"/>
            <a:ext cx="658346" cy="493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A94F6A-C3A2-1856-567B-CCC21FB32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83633" y="6087854"/>
            <a:ext cx="1454110" cy="4884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01F5BB-07CE-564D-62C4-83A1467C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54" y="5967399"/>
            <a:ext cx="967788" cy="60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239055-F8F4-4017-E906-1CDAB74E16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90" y="1265238"/>
            <a:ext cx="5443790" cy="311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8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347AB5-362A-4C2C-B459-BDC35437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396" y="246044"/>
            <a:ext cx="9574991" cy="883700"/>
          </a:xfrm>
        </p:spPr>
        <p:txBody>
          <a:bodyPr>
            <a:normAutofit/>
          </a:bodyPr>
          <a:lstStyle/>
          <a:p>
            <a:pPr algn="ctr"/>
            <a:r>
              <a:rPr lang="ar-OM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الممكنات لتحقيق الأهداف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8DEC42-9369-488C-B04B-699B0C068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943" y="1265238"/>
            <a:ext cx="6229444" cy="4325112"/>
          </a:xfrm>
        </p:spPr>
        <p:txBody>
          <a:bodyPr>
            <a:noAutofit/>
          </a:bodyPr>
          <a:lstStyle/>
          <a:p>
            <a:pPr marL="171433" indent="-17143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OM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إعتراف ودعم من المنظمات الدولية للمركز</a:t>
            </a:r>
          </a:p>
          <a:p>
            <a:pPr marL="171433" indent="-17143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OM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تدريب حديث</a:t>
            </a:r>
          </a:p>
          <a:p>
            <a:pPr marL="171433" indent="-17143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OM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مدربربين ومنظمين مؤهلين تأهيلا جيدا</a:t>
            </a:r>
            <a:endParaRPr lang="en-GB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33" indent="-17143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OM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شبكة معارف ومتخصصين دوليين في تطبيقات الأقمار الإصطناعية تم بناءها على مدى 16 سنة </a:t>
            </a:r>
            <a:endParaRPr lang="en-GB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33" indent="-17143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OM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روابط وشراكة أقليمىة  مع القطاع الخاص والعام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D1563B-9B4F-E7DA-3888-9C90161A3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6076" y="6087854"/>
            <a:ext cx="658346" cy="493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A94F6A-C3A2-1856-567B-CCC21FB32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83633" y="6087854"/>
            <a:ext cx="1454110" cy="4884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01F5BB-07CE-564D-62C4-83A1467C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54" y="5967399"/>
            <a:ext cx="967788" cy="60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FDA09D-1B34-BCF5-B8FD-286BEBFDFA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3" y="1265238"/>
            <a:ext cx="5744289" cy="43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0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347AB5-362A-4C2C-B459-BDC35437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748" y="267004"/>
            <a:ext cx="9578064" cy="883700"/>
          </a:xfrm>
        </p:spPr>
        <p:txBody>
          <a:bodyPr>
            <a:normAutofit/>
          </a:bodyPr>
          <a:lstStyle/>
          <a:p>
            <a:pPr algn="ctr"/>
            <a:r>
              <a:rPr lang="ar-OM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إنجازات مركز الامتياز لتطبيقات الأقمار الاصطناعية – مسقط 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F3F4B3-A828-7851-2477-2ECCF26B6D8F}"/>
              </a:ext>
            </a:extLst>
          </p:cNvPr>
          <p:cNvSpPr txBox="1"/>
          <p:nvPr/>
        </p:nvSpPr>
        <p:spPr>
          <a:xfrm>
            <a:off x="5568697" y="1431288"/>
            <a:ext cx="6339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Calibri"/>
              </a:rPr>
              <a:t>دورات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Calibri"/>
              </a:rPr>
              <a:t> </a:t>
            </a:r>
            <a:r>
              <a:rPr kumimoji="0" lang="ar-OM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Calibri"/>
              </a:rPr>
              <a:t>و ورشات عمل سنوية في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Calibri"/>
              </a:rPr>
              <a:t>تطبيقات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Calibri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Calibri"/>
              </a:rPr>
              <a:t>الأقمار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Calibri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Calibri"/>
              </a:rPr>
              <a:t>الصناعية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/>
              <a:ea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2AB22F-18E7-C530-81A1-B76CA6F080CB}"/>
              </a:ext>
            </a:extLst>
          </p:cNvPr>
          <p:cNvSpPr txBox="1"/>
          <p:nvPr/>
        </p:nvSpPr>
        <p:spPr>
          <a:xfrm>
            <a:off x="7231053" y="4308699"/>
            <a:ext cx="39680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TC Applications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Marine Applications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Dust Applications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LEO Satellites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A289E1-666D-791B-A870-A7566F74D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6298" y="6239679"/>
            <a:ext cx="658346" cy="4937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6019D25-49C9-EC6C-6D09-94F29A577B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66693" y="6239679"/>
            <a:ext cx="1454110" cy="488490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id="{56545744-D1B5-CD7D-7C1D-70472909A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30420" r="16360"/>
          <a:stretch>
            <a:fillRect/>
          </a:stretch>
        </p:blipFill>
        <p:spPr bwMode="auto">
          <a:xfrm>
            <a:off x="562286" y="2037467"/>
            <a:ext cx="5772235" cy="331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49204E4-590A-16AF-47C2-D91784CCA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69" y="6119224"/>
            <a:ext cx="967788" cy="60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83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9EDACD-73BC-91C9-5379-2892ACF4D094}"/>
              </a:ext>
            </a:extLst>
          </p:cNvPr>
          <p:cNvSpPr txBox="1"/>
          <p:nvPr/>
        </p:nvSpPr>
        <p:spPr>
          <a:xfrm>
            <a:off x="5872812" y="4489686"/>
            <a:ext cx="646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عقد ملتقى شهري يتناول  تطبيقات الأقمار الإصطناعية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12B0B9-C752-41E4-34A8-BD95A2F4E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667" y="1628566"/>
            <a:ext cx="5574281" cy="27335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C9396B-49AB-73F8-5EB3-B7A3329B147A}"/>
              </a:ext>
            </a:extLst>
          </p:cNvPr>
          <p:cNvSpPr txBox="1"/>
          <p:nvPr/>
        </p:nvSpPr>
        <p:spPr>
          <a:xfrm>
            <a:off x="6319189" y="4980185"/>
            <a:ext cx="5650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Aug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"Easterly Waves , their History and challenges of forecasting and monitoring"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Sep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"Quality Control and Homogenization of Meteorological Variables"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Oct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Kyarr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Cyclone inundation investigation along sea of Oman coast"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61817-C2C7-B84A-43A9-A5B45825FFFE}"/>
              </a:ext>
            </a:extLst>
          </p:cNvPr>
          <p:cNvSpPr txBox="1"/>
          <p:nvPr/>
        </p:nvSpPr>
        <p:spPr>
          <a:xfrm>
            <a:off x="399754" y="4958283"/>
            <a:ext cx="572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الندوة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الإقليمية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حول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تبادل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بيانات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الأرض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1CAE62-3471-9FD5-06D0-1287E2F236C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36297" y="1509041"/>
            <a:ext cx="4958643" cy="32754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BA289E1-666D-791B-A870-A7566F74D0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6298" y="6239679"/>
            <a:ext cx="658346" cy="4937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6019D25-49C9-EC6C-6D09-94F29A577B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66693" y="6239679"/>
            <a:ext cx="1454110" cy="48849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85D7324-6BF7-3746-27B8-D55AE9830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86" y="6119224"/>
            <a:ext cx="967788" cy="60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89919D94-9212-7834-F6A6-491FF8B7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748" y="267004"/>
            <a:ext cx="9578064" cy="883700"/>
          </a:xfrm>
        </p:spPr>
        <p:txBody>
          <a:bodyPr>
            <a:normAutofit/>
          </a:bodyPr>
          <a:lstStyle/>
          <a:p>
            <a:pPr algn="ctr"/>
            <a:r>
              <a:rPr lang="ar-OM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إنجازات مركز الامتياز لتطبيقات الأقمار الاصطناعية – مسقط 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5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 descr="expertise bar chart">
            <a:extLst>
              <a:ext uri="{FF2B5EF4-FFF2-40B4-BE49-F238E27FC236}">
                <a16:creationId xmlns:a16="http://schemas.microsoft.com/office/drawing/2014/main" id="{90359AD8-84E9-4645-E529-B079AA3A24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825271"/>
              </p:ext>
            </p:extLst>
          </p:nvPr>
        </p:nvGraphicFramePr>
        <p:xfrm>
          <a:off x="610462" y="2215003"/>
          <a:ext cx="9883367" cy="409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4023DB02-FF0C-DAA1-5150-D373E37AA105}"/>
              </a:ext>
            </a:extLst>
          </p:cNvPr>
          <p:cNvSpPr txBox="1">
            <a:spLocks/>
          </p:cNvSpPr>
          <p:nvPr/>
        </p:nvSpPr>
        <p:spPr>
          <a:xfrm>
            <a:off x="8213677" y="1192454"/>
            <a:ext cx="3766709" cy="56534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Calibri"/>
              </a:rPr>
              <a:t>إحصائيات 2019-2022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/>
              <a:ea typeface="Calibri"/>
              <a:cs typeface="Calibri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32DCEDE-33EB-CFEE-436F-99398E93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748" y="267004"/>
            <a:ext cx="9578064" cy="883700"/>
          </a:xfrm>
        </p:spPr>
        <p:txBody>
          <a:bodyPr>
            <a:normAutofit/>
          </a:bodyPr>
          <a:lstStyle/>
          <a:p>
            <a:pPr algn="ctr"/>
            <a:r>
              <a:rPr lang="ar-OM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إنجازات مركز الامتياز لتطبيقات الأقمار الاصطناعية – مسقط 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0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08D8FB-1FD1-FE40-CBA3-0E092B979D38}"/>
              </a:ext>
            </a:extLst>
          </p:cNvPr>
          <p:cNvSpPr txBox="1"/>
          <p:nvPr/>
        </p:nvSpPr>
        <p:spPr>
          <a:xfrm>
            <a:off x="5468026" y="1018722"/>
            <a:ext cx="6355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OM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اكتسب المركز على مدار السنوات أفضل الممارسات وأحدث التقنيات والخبرات مواكبا التطور الكبير في مجال الاستشعار عن بعد كماً ونواعاً .</a:t>
            </a:r>
          </a:p>
          <a:p>
            <a:pPr algn="r" rtl="1"/>
            <a:endParaRPr lang="ar-OM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Tx/>
              <a:buChar char="-"/>
            </a:pPr>
            <a:r>
              <a:rPr lang="ar-OM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ثقة إقليمية ودولية واضحة من خلال التنافس على برامج التدريب بمشاركة فاعلة من المجالات ذات الصلة </a:t>
            </a:r>
          </a:p>
          <a:p>
            <a:pPr marL="285750" indent="-285750" algn="r" rtl="1">
              <a:buFontTx/>
              <a:buChar char="-"/>
            </a:pPr>
            <a:endParaRPr lang="ar-OM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Tx/>
              <a:buChar char="-"/>
            </a:pPr>
            <a:r>
              <a:rPr lang="ar-OM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دعم مساعي التنمية الاقتصادية والاجتماعية والاقليمية  من خلال بناء قدرات  تضمن الاستفادة الأشمل والتوجيه الامثل لإمكانيات وتقنيات رصد الارض عبر الفضاء </a:t>
            </a:r>
          </a:p>
          <a:p>
            <a:pPr algn="r" rtl="1"/>
            <a:endParaRPr lang="ar-OM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Tx/>
              <a:buChar char="-"/>
            </a:pPr>
            <a:endParaRPr lang="ar-OM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Tx/>
              <a:buChar char="-"/>
            </a:pPr>
            <a:endParaRPr lang="ar-OM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Tx/>
              <a:buChar char="-"/>
            </a:pPr>
            <a:endParaRPr lang="ar-OM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Tx/>
              <a:buChar char="-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Thousands of the satellites orbiting Earth. (Credit: NASA, ESA.int)">
            <a:extLst>
              <a:ext uri="{FF2B5EF4-FFF2-40B4-BE49-F238E27FC236}">
                <a16:creationId xmlns:a16="http://schemas.microsoft.com/office/drawing/2014/main" id="{6EFD3492-0399-3ED8-3DB2-555679DBB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0" y="1161553"/>
            <a:ext cx="4731203" cy="266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1C1D38-2B44-84A7-533E-78E1792B4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0" y="3822855"/>
            <a:ext cx="4731202" cy="2850016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55C0B785-B78C-D105-95C9-666905E6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428" y="36841"/>
            <a:ext cx="9578064" cy="883700"/>
          </a:xfrm>
        </p:spPr>
        <p:txBody>
          <a:bodyPr>
            <a:normAutofit/>
          </a:bodyPr>
          <a:lstStyle/>
          <a:p>
            <a:pPr algn="ctr"/>
            <a:r>
              <a:rPr lang="ar-OM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إنجازات مركز الامتياز لتطبيقات الأقمار الاصطناعية – مسقط 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8887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577</Words>
  <Application>Microsoft Office PowerPoint</Application>
  <PresentationFormat>Widescreen</PresentationFormat>
  <Paragraphs>89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Courier New</vt:lpstr>
      <vt:lpstr>Times New Roman</vt:lpstr>
      <vt:lpstr>Verdana</vt:lpstr>
      <vt:lpstr>Custom Design</vt:lpstr>
      <vt:lpstr>3_Custom Design</vt:lpstr>
      <vt:lpstr> </vt:lpstr>
      <vt:lpstr>PowerPoint Presentation</vt:lpstr>
      <vt:lpstr>PowerPoint Presentation</vt:lpstr>
      <vt:lpstr>التعريف بمركز الامتياز لتطبيقات الأقمار الاصطناعية – مسقط </vt:lpstr>
      <vt:lpstr>الممكنات لتحقيق الأهداف</vt:lpstr>
      <vt:lpstr>إنجازات مركز الامتياز لتطبيقات الأقمار الاصطناعية – مسقط </vt:lpstr>
      <vt:lpstr>إنجازات مركز الامتياز لتطبيقات الأقمار الاصطناعية – مسقط </vt:lpstr>
      <vt:lpstr>إنجازات مركز الامتياز لتطبيقات الأقمار الاصطناعية – مسقط </vt:lpstr>
      <vt:lpstr>إنجازات مركز الامتياز لتطبيقات الأقمار الاصطناعية – مسقط </vt:lpstr>
      <vt:lpstr>Our Capability </vt:lpstr>
      <vt:lpstr>الفرص</vt:lpstr>
      <vt:lpstr>البرامج القادمة 2023  / 2024</vt:lpstr>
      <vt:lpstr>للمزيد من المعلومات</vt:lpstr>
      <vt:lpstr>شكرا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Jumaah Al Maskri</dc:creator>
  <cp:lastModifiedBy>Humaid Albadi</cp:lastModifiedBy>
  <cp:revision>30</cp:revision>
  <cp:lastPrinted>2017-10-12T06:53:11Z</cp:lastPrinted>
  <dcterms:created xsi:type="dcterms:W3CDTF">2017-10-09T16:16:08Z</dcterms:created>
  <dcterms:modified xsi:type="dcterms:W3CDTF">2023-09-03T02:10:50Z</dcterms:modified>
</cp:coreProperties>
</file>