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7" r:id="rId6"/>
    <p:sldId id="269" r:id="rId7"/>
    <p:sldId id="270" r:id="rId8"/>
    <p:sldId id="278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80" r:id="rId18"/>
    <p:sldId id="263" r:id="rId19"/>
    <p:sldId id="281" r:id="rId20"/>
    <p:sldId id="282" r:id="rId21"/>
    <p:sldId id="283" r:id="rId22"/>
    <p:sldId id="289" r:id="rId23"/>
    <p:sldId id="284" r:id="rId24"/>
    <p:sldId id="291" r:id="rId25"/>
    <p:sldId id="293" r:id="rId26"/>
    <p:sldId id="290" r:id="rId27"/>
    <p:sldId id="285" r:id="rId28"/>
    <p:sldId id="286" r:id="rId29"/>
    <p:sldId id="292" r:id="rId30"/>
    <p:sldId id="262" r:id="rId31"/>
  </p:sldIdLst>
  <p:sldSz cx="9144000" cy="5143500" type="screen16x9"/>
  <p:notesSz cx="6858000" cy="9144000"/>
  <p:embeddedFontLst>
    <p:embeddedFont>
      <p:font typeface="Open Sans" panose="020B0604020202020204" charset="0"/>
      <p:regular r:id="rId33"/>
      <p:bold r:id="rId34"/>
      <p:italic r:id="rId35"/>
      <p:boldItalic r:id="rId36"/>
    </p:embeddedFont>
    <p:embeddedFont>
      <p:font typeface="PT Sans Narrow" panose="020B0604020202020204" charset="0"/>
      <p:regular r:id="rId37"/>
      <p:bold r:id="rId38"/>
    </p:embeddedFont>
    <p:embeddedFont>
      <p:font typeface="Cambria Math" panose="02040503050406030204" pitchFamily="18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st" initials="t" lastIdx="1" clrIdx="0">
    <p:extLst>
      <p:ext uri="{19B8F6BF-5375-455C-9EA6-DF929625EA0E}">
        <p15:presenceInfo xmlns:p15="http://schemas.microsoft.com/office/powerpoint/2012/main" userId="tes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47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08T09:59:06.881" idx="1">
    <p:pos x="10" y="10"/>
    <p:text>FS11</p:text>
    <p:extLst>
      <p:ext uri="{C676402C-5697-4E1C-873F-D02D1690AC5C}">
        <p15:threadingInfo xmlns:p15="http://schemas.microsoft.com/office/powerpoint/2012/main" timeZoneBias="-24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18478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905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4619c0257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4619c02578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7300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4619c0257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4619c0257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9514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4619c02578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4619c02578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887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4619c0257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4619c0257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1158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4619c02578_0_10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4619c02578_0_10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98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campbellsci.com/cmp2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>
              <a:lnSpc>
                <a:spcPct val="80000"/>
              </a:lnSpc>
            </a:pPr>
            <a:r>
              <a:rPr lang="en-GB" dirty="0"/>
              <a:t>Met observing </a:t>
            </a:r>
            <a:r>
              <a:rPr lang="en-GB" dirty="0" smtClean="0"/>
              <a:t>system</a:t>
            </a:r>
            <a:br>
              <a:rPr lang="en-GB" dirty="0" smtClean="0"/>
            </a:br>
            <a:r>
              <a:rPr lang="en-GB" sz="2000" dirty="0" smtClean="0"/>
              <a:t>weather instruments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50" y="2961545"/>
            <a:ext cx="48705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>
              <a:lnSpc>
                <a:spcPct val="80000"/>
              </a:lnSpc>
            </a:pPr>
            <a:r>
              <a:rPr lang="en-GB" sz="1500" u="sng" dirty="0" smtClean="0"/>
              <a:t>Marine Meteorological Course for Royal </a:t>
            </a:r>
            <a:r>
              <a:rPr lang="en-GB" sz="1500" u="sng" dirty="0" smtClean="0"/>
              <a:t>Navy of Oman</a:t>
            </a:r>
            <a:endParaRPr sz="1500" u="sng" dirty="0"/>
          </a:p>
        </p:txBody>
      </p:sp>
      <p:grpSp>
        <p:nvGrpSpPr>
          <p:cNvPr id="68" name="Google Shape;68;p13"/>
          <p:cNvGrpSpPr/>
          <p:nvPr/>
        </p:nvGrpSpPr>
        <p:grpSpPr>
          <a:xfrm>
            <a:off x="309987" y="112450"/>
            <a:ext cx="8524026" cy="688800"/>
            <a:chOff x="286300" y="0"/>
            <a:chExt cx="8572397" cy="913701"/>
          </a:xfrm>
        </p:grpSpPr>
        <p:pic>
          <p:nvPicPr>
            <p:cNvPr id="69" name="Google Shape;69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13"/>
          <p:cNvSpPr txBox="1"/>
          <p:nvPr/>
        </p:nvSpPr>
        <p:spPr>
          <a:xfrm>
            <a:off x="1561175" y="4209600"/>
            <a:ext cx="6216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GB" b="1" dirty="0">
                <a:latin typeface="Open Sans"/>
                <a:ea typeface="Open Sans"/>
                <a:cs typeface="Open Sans"/>
                <a:sym typeface="Open Sans"/>
              </a:rPr>
              <a:t>Content creator: Eng. Alazhar Ali </a:t>
            </a:r>
            <a:r>
              <a:rPr lang="en-GB" b="1" dirty="0" err="1">
                <a:latin typeface="Open Sans"/>
                <a:ea typeface="Open Sans"/>
                <a:cs typeface="Open Sans"/>
                <a:sym typeface="Open Sans"/>
              </a:rPr>
              <a:t>Alazri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latin typeface="Open Sans"/>
                <a:ea typeface="Open Sans"/>
                <a:cs typeface="Open Sans"/>
                <a:sym typeface="Open Sans"/>
              </a:rPr>
              <a:t>Lecturer: Eng. Alazhar Ali </a:t>
            </a:r>
            <a:r>
              <a:rPr lang="en-GB" b="1" dirty="0" err="1" smtClean="0">
                <a:latin typeface="Open Sans"/>
                <a:ea typeface="Open Sans"/>
                <a:cs typeface="Open Sans"/>
                <a:sym typeface="Open Sans"/>
              </a:rPr>
              <a:t>Alazri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HMP </a:t>
            </a:r>
            <a:r>
              <a:rPr lang="en-US" dirty="0" smtClean="0"/>
              <a:t>sensor: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dirty="0" smtClean="0">
                <a:solidFill>
                  <a:srgbClr val="75BDA7"/>
                </a:solidFill>
              </a:rPr>
              <a:t>HMP45 D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114300" indent="0">
              <a:buNone/>
            </a:pPr>
            <a:r>
              <a:rPr lang="en-GB" dirty="0" smtClean="0">
                <a:solidFill>
                  <a:srgbClr val="75BDA7"/>
                </a:solidFill>
              </a:rPr>
              <a:t>HMP155</a:t>
            </a:r>
            <a:endParaRPr lang="en-GB" dirty="0">
              <a:solidFill>
                <a:srgbClr val="75BDA7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257100"/>
              </p:ext>
            </p:extLst>
          </p:nvPr>
        </p:nvGraphicFramePr>
        <p:xfrm>
          <a:off x="5181600" y="986171"/>
          <a:ext cx="3505200" cy="1828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Paint Shop Pro Image" r:id="rId3" imgW="2614634" imgH="3219512" progId="">
                  <p:embed/>
                </p:oleObj>
              </mc:Choice>
              <mc:Fallback>
                <p:oleObj name="Paint Shop Pro Image" r:id="rId3" imgW="2614634" imgH="321951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986171"/>
                        <a:ext cx="3505200" cy="1828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4970"/>
            <a:ext cx="3505200" cy="21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845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Ground </a:t>
            </a:r>
            <a:r>
              <a:rPr lang="en-US" dirty="0" smtClean="0"/>
              <a:t>temperature sensor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dirty="0" smtClean="0">
                <a:solidFill>
                  <a:srgbClr val="75BDA7"/>
                </a:solidFill>
              </a:rPr>
              <a:t>PT100 </a:t>
            </a:r>
            <a:endParaRPr lang="en-GB" dirty="0">
              <a:solidFill>
                <a:srgbClr val="75BDA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66325"/>
            <a:ext cx="2438400" cy="271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45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Rain gauge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>
                <a:solidFill>
                  <a:srgbClr val="75BDA7"/>
                </a:solidFill>
              </a:rPr>
              <a:t>- RG </a:t>
            </a:r>
            <a:r>
              <a:rPr lang="en-US" dirty="0">
                <a:solidFill>
                  <a:srgbClr val="75BDA7"/>
                </a:solidFill>
              </a:rPr>
              <a:t>13</a:t>
            </a:r>
          </a:p>
          <a:p>
            <a:endParaRPr lang="en-US" dirty="0">
              <a:solidFill>
                <a:srgbClr val="75BDA7"/>
              </a:solidFill>
            </a:endParaRPr>
          </a:p>
          <a:p>
            <a:pPr marL="0" indent="0">
              <a:buNone/>
            </a:pPr>
            <a:r>
              <a:rPr lang="en-IE" altLang="ar-OM" dirty="0" smtClean="0">
                <a:solidFill>
                  <a:srgbClr val="75BDA7"/>
                </a:solidFill>
              </a:rPr>
              <a:t>- tipping </a:t>
            </a:r>
            <a:r>
              <a:rPr lang="en-IE" altLang="ar-OM" dirty="0">
                <a:solidFill>
                  <a:srgbClr val="75BDA7"/>
                </a:solidFill>
              </a:rPr>
              <a:t>bucket</a:t>
            </a:r>
          </a:p>
          <a:p>
            <a:pPr marL="0" indent="0">
              <a:buNone/>
            </a:pPr>
            <a:r>
              <a:rPr lang="en-IE" altLang="ar-OM" dirty="0" smtClean="0">
                <a:solidFill>
                  <a:srgbClr val="75BDA7"/>
                </a:solidFill>
              </a:rPr>
              <a:t> </a:t>
            </a:r>
          </a:p>
          <a:p>
            <a:pPr marL="0" indent="0">
              <a:buNone/>
            </a:pPr>
            <a:r>
              <a:rPr lang="en-IE" altLang="ar-OM" dirty="0" smtClean="0">
                <a:solidFill>
                  <a:srgbClr val="75BDA7"/>
                </a:solidFill>
              </a:rPr>
              <a:t>- 0.1 </a:t>
            </a:r>
            <a:r>
              <a:rPr lang="en-IE" altLang="ar-OM" dirty="0">
                <a:solidFill>
                  <a:srgbClr val="75BDA7"/>
                </a:solidFill>
              </a:rPr>
              <a:t>mm and 0.2 mm for light and </a:t>
            </a:r>
            <a:endParaRPr lang="en-IE" altLang="ar-OM" dirty="0" smtClean="0">
              <a:solidFill>
                <a:srgbClr val="75BDA7"/>
              </a:solidFill>
            </a:endParaRPr>
          </a:p>
          <a:p>
            <a:pPr marL="0" indent="0">
              <a:buNone/>
            </a:pPr>
            <a:r>
              <a:rPr lang="en-IE" altLang="ar-OM" dirty="0" smtClean="0">
                <a:solidFill>
                  <a:srgbClr val="75BDA7"/>
                </a:solidFill>
              </a:rPr>
              <a:t>moderate </a:t>
            </a:r>
            <a:r>
              <a:rPr lang="en-IE" altLang="ar-OM" dirty="0">
                <a:solidFill>
                  <a:srgbClr val="75BDA7"/>
                </a:solidFill>
              </a:rPr>
              <a:t>rainfall performance</a:t>
            </a:r>
          </a:p>
        </p:txBody>
      </p:sp>
      <p:pic>
        <p:nvPicPr>
          <p:cNvPr id="4" name="Content Placeholder 4" descr="TippingBucketRainGau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3700" y="1266325"/>
            <a:ext cx="4038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5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Solar </a:t>
            </a:r>
            <a:r>
              <a:rPr lang="en-US" dirty="0" smtClean="0"/>
              <a:t>radiation   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114300" indent="0">
                  <a:buNone/>
                </a:pPr>
                <a:endParaRPr lang="en-US" dirty="0" smtClean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 smtClean="0"/>
              </a:p>
              <a:p>
                <a:pPr marL="114300" indent="0">
                  <a:buNone/>
                </a:pPr>
                <a:r>
                  <a:rPr lang="en-US" sz="4300" dirty="0" smtClean="0">
                    <a:solidFill>
                      <a:srgbClr val="75BDA7"/>
                    </a:solidFill>
                  </a:rPr>
                  <a:t>W/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300" i="1">
                            <a:solidFill>
                              <a:srgbClr val="75BDA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300" i="1">
                            <a:solidFill>
                              <a:srgbClr val="75BDA7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4300" i="1">
                            <a:solidFill>
                              <a:srgbClr val="75BDA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ar-OM" sz="4300" dirty="0">
                  <a:solidFill>
                    <a:srgbClr val="75BDA7"/>
                  </a:solidFill>
                </a:endParaRPr>
              </a:p>
              <a:p>
                <a:pPr marL="114300" indent="0">
                  <a:buNone/>
                </a:pPr>
                <a:endParaRPr lang="en-GB" dirty="0" smtClean="0"/>
              </a:p>
              <a:p>
                <a:pPr marL="114300" indent="0">
                  <a:buNone/>
                </a:pPr>
                <a:endParaRPr lang="en-GB" dirty="0"/>
              </a:p>
              <a:p>
                <a:pPr marL="114300" indent="0">
                  <a:buNone/>
                </a:pPr>
                <a:endParaRPr lang="en-GB" dirty="0" smtClean="0"/>
              </a:p>
              <a:p>
                <a:pPr marL="114300" indent="0">
                  <a:buNone/>
                </a:pPr>
                <a:endParaRPr lang="en-GB" dirty="0"/>
              </a:p>
              <a:p>
                <a:pPr marL="114300" indent="0">
                  <a:buNone/>
                </a:pPr>
                <a:r>
                  <a:rPr lang="en-GB" b="1" dirty="0" smtClean="0">
                    <a:hlinkClick r:id="rId2"/>
                  </a:rPr>
                  <a:t>                                                                                                  </a:t>
                </a:r>
              </a:p>
              <a:p>
                <a:pPr marL="114300" indent="0">
                  <a:buNone/>
                </a:pPr>
                <a:r>
                  <a:rPr lang="en-GB" dirty="0" smtClean="0"/>
                  <a:t>                                                                                                      </a:t>
                </a:r>
              </a:p>
              <a:p>
                <a:pPr marL="114300" indent="0">
                  <a:buNone/>
                </a:pPr>
                <a:r>
                  <a:rPr lang="en-GB" dirty="0"/>
                  <a:t> </a:t>
                </a:r>
                <a:r>
                  <a:rPr lang="en-GB" dirty="0" smtClean="0"/>
                  <a:t>                                                                                                                   </a:t>
                </a:r>
                <a:r>
                  <a:rPr lang="en-GB" sz="2600" dirty="0" smtClean="0">
                    <a:solidFill>
                      <a:srgbClr val="75BDA7"/>
                    </a:solidFill>
                  </a:rPr>
                  <a:t>CMP21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858" b="-14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0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025" y="1407621"/>
            <a:ext cx="3140075" cy="254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37C0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530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sun </a:t>
            </a:r>
            <a:r>
              <a:rPr lang="en-US" dirty="0" smtClean="0"/>
              <a:t>duration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dirty="0" smtClean="0"/>
              <a:t>  </a:t>
            </a:r>
            <a:r>
              <a:rPr lang="en-GB" dirty="0" smtClean="0">
                <a:solidFill>
                  <a:srgbClr val="75BDA7"/>
                </a:solidFill>
              </a:rPr>
              <a:t>CSD3</a:t>
            </a:r>
            <a:endParaRPr lang="en-GB" dirty="0">
              <a:solidFill>
                <a:srgbClr val="75BDA7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97" y="1474124"/>
            <a:ext cx="1724025" cy="264795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920" y="1360223"/>
            <a:ext cx="2445902" cy="2944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023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                                                             </a:t>
            </a:r>
            <a:r>
              <a:rPr lang="en-GB" dirty="0" smtClean="0">
                <a:solidFill>
                  <a:srgbClr val="75BDA7"/>
                </a:solidFill>
              </a:rPr>
              <a:t>FS11</a:t>
            </a:r>
            <a:endParaRPr lang="en-GB" dirty="0">
              <a:solidFill>
                <a:srgbClr val="75BDA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79388"/>
            <a:ext cx="8521700" cy="7064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Visibility </a:t>
            </a:r>
            <a:r>
              <a:rPr lang="en-US" dirty="0"/>
              <a:t>sensor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pic>
        <p:nvPicPr>
          <p:cNvPr id="4" name="Picture 20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83" y="981652"/>
            <a:ext cx="3906617" cy="317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37C0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Visibility &amp; Present Weather Sensors | Vaisa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981653"/>
            <a:ext cx="4457700" cy="317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14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soil temperature sensor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dirty="0" smtClean="0">
                <a:solidFill>
                  <a:srgbClr val="75BDA7"/>
                </a:solidFill>
              </a:rPr>
              <a:t>PT100 </a:t>
            </a:r>
            <a:endParaRPr lang="en-GB" dirty="0">
              <a:solidFill>
                <a:srgbClr val="75BDA7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42" y="1380225"/>
            <a:ext cx="3687073" cy="3079631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023" y="1766110"/>
            <a:ext cx="3273005" cy="2296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6489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20600" cy="707400"/>
          </a:xfrm>
        </p:spPr>
        <p:txBody>
          <a:bodyPr>
            <a:normAutofit fontScale="90000"/>
          </a:bodyPr>
          <a:lstStyle/>
          <a:p>
            <a:r>
              <a:rPr lang="en-US" dirty="0"/>
              <a:t>Mobile AWS</a:t>
            </a:r>
            <a:br>
              <a:rPr lang="en-US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2854" y="-656789"/>
            <a:ext cx="4422984" cy="689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74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3877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r>
              <a:rPr lang="en-US" dirty="0"/>
              <a:t>airport systems(AWOS</a:t>
            </a:r>
            <a:r>
              <a:rPr lang="en-US" dirty="0" smtClean="0"/>
              <a:t>).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GB" dirty="0"/>
              <a:t>Upper Air observing system </a:t>
            </a:r>
            <a:br>
              <a:rPr lang="en-GB" dirty="0"/>
            </a:br>
            <a:endParaRPr dirty="0">
              <a:solidFill>
                <a:schemeClr val="accent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D6E299-9131-2375-6911-1A15DC28E6D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46121" y="724200"/>
            <a:ext cx="4597879" cy="36951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Automated Weather Observing System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1- weather station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2- Wind station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3- wind profiler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4- ceilometer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5- TSS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90" name="Google Shape;90;p15"/>
          <p:cNvSpPr txBox="1"/>
          <p:nvPr/>
        </p:nvSpPr>
        <p:spPr>
          <a:xfrm>
            <a:off x="1693650" y="3122350"/>
            <a:ext cx="575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15D0C5F6-222F-023A-1700-1BA3AEDE569A}"/>
              </a:ext>
            </a:extLst>
          </p:cNvPr>
          <p:cNvGrpSpPr/>
          <p:nvPr/>
        </p:nvGrpSpPr>
        <p:grpSpPr>
          <a:xfrm>
            <a:off x="526800" y="207265"/>
            <a:ext cx="3516425" cy="339135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B9703202-615A-0FC4-F119-DF616D438A18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B382C037-8E66-5B59-47CD-7A9C3B3AADA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85386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wind profiler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dirty="0" smtClean="0">
                <a:solidFill>
                  <a:srgbClr val="75BDA7"/>
                </a:solidFill>
              </a:rPr>
              <a:t>LAP3000</a:t>
            </a:r>
            <a:endParaRPr lang="en-GB" dirty="0">
              <a:solidFill>
                <a:srgbClr val="75BDA7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100" y="1266325"/>
            <a:ext cx="5410200" cy="3258229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94" y="1266324"/>
            <a:ext cx="5410200" cy="3258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526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3"/>
                </a:solidFill>
              </a:rPr>
              <a:t>Content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 smtClean="0"/>
              <a:t>We have three types of observing systems: </a:t>
            </a:r>
          </a:p>
          <a:p>
            <a:r>
              <a:rPr lang="en-GB" dirty="0" smtClean="0"/>
              <a:t>Land observing system 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 smtClean="0"/>
              <a:t>- Weather station </a:t>
            </a:r>
          </a:p>
          <a:p>
            <a:r>
              <a:rPr lang="en-GB" dirty="0" smtClean="0"/>
              <a:t>Upper Air observing system </a:t>
            </a:r>
          </a:p>
          <a:p>
            <a:pPr marL="114300" indent="0">
              <a:buNone/>
            </a:pPr>
            <a:r>
              <a:rPr lang="en-GB" dirty="0" smtClean="0"/>
              <a:t>- Radiosonde and wind profiler </a:t>
            </a:r>
          </a:p>
          <a:p>
            <a:r>
              <a:rPr lang="en-GB" dirty="0" smtClean="0"/>
              <a:t>Marine observing system</a:t>
            </a:r>
          </a:p>
          <a:p>
            <a:pPr marL="114300" indent="0">
              <a:buNone/>
            </a:pPr>
            <a:r>
              <a:rPr lang="en-GB" dirty="0" smtClean="0"/>
              <a:t> - Wave Radar  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33DA45FB-91A0-7757-451B-062B867671ED}"/>
              </a:ext>
            </a:extLst>
          </p:cNvPr>
          <p:cNvGrpSpPr/>
          <p:nvPr/>
        </p:nvGrpSpPr>
        <p:grpSpPr>
          <a:xfrm>
            <a:off x="1055575" y="4308423"/>
            <a:ext cx="7032850" cy="521204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1E533185-F578-F110-AFF7-4A1304FDF08B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60DFA608-4A8B-4B02-BAF9-CEA56B58FF13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ceilometer</a:t>
            </a:r>
            <a:br>
              <a:rPr lang="en-US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266325"/>
            <a:ext cx="4406950" cy="3302700"/>
          </a:xfrm>
        </p:spPr>
        <p:txBody>
          <a:bodyPr/>
          <a:lstStyle/>
          <a:p>
            <a:pPr marL="114300" indent="0">
              <a:buNone/>
            </a:pPr>
            <a:r>
              <a:rPr lang="en-GB" dirty="0" smtClean="0">
                <a:solidFill>
                  <a:srgbClr val="75BDA7"/>
                </a:solidFill>
              </a:rPr>
              <a:t>CL31</a:t>
            </a:r>
            <a:endParaRPr lang="en-GB" dirty="0">
              <a:solidFill>
                <a:srgbClr val="75BDA7"/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64" y="898375"/>
            <a:ext cx="4281488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244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TSS( </a:t>
            </a:r>
            <a:r>
              <a:rPr lang="en-US" dirty="0" smtClean="0"/>
              <a:t>Thunderstorm </a:t>
            </a:r>
            <a:r>
              <a:rPr lang="en-US" dirty="0"/>
              <a:t>sensor </a:t>
            </a:r>
            <a:r>
              <a:rPr lang="en-US" dirty="0" smtClean="0"/>
              <a:t>) lightning </a:t>
            </a:r>
            <a:r>
              <a:rPr lang="en-US" dirty="0"/>
              <a:t>sensor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dirty="0" smtClean="0">
                <a:solidFill>
                  <a:srgbClr val="75BDA7"/>
                </a:solidFill>
              </a:rPr>
              <a:t>TSS928</a:t>
            </a:r>
            <a:endParaRPr lang="en-GB" dirty="0">
              <a:solidFill>
                <a:srgbClr val="75BDA7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266325"/>
            <a:ext cx="4953000" cy="370875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00" y="1152425"/>
            <a:ext cx="4953000" cy="3801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140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Radiosonde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939500" y="0"/>
            <a:ext cx="3837000" cy="36951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38" y="0"/>
            <a:ext cx="4566123" cy="2277374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38" y="2277374"/>
            <a:ext cx="4555248" cy="2866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9813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Hydrogen </a:t>
            </a:r>
            <a:r>
              <a:rPr lang="en-US" dirty="0" smtClean="0"/>
              <a:t>Generator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266325"/>
            <a:ext cx="1034021" cy="3302700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rgbClr val="75BDA7"/>
                </a:solidFill>
              </a:rPr>
              <a:t>MP-8</a:t>
            </a:r>
            <a:endParaRPr lang="en-GB" dirty="0">
              <a:solidFill>
                <a:srgbClr val="75BDA7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669" y="1049177"/>
            <a:ext cx="4343400" cy="373699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285" y="1049177"/>
            <a:ext cx="4343400" cy="3876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1170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Weather Radar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266325"/>
            <a:ext cx="3483923" cy="3302700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US" b="1" dirty="0" smtClean="0"/>
              <a:t>We have 5 </a:t>
            </a:r>
            <a:r>
              <a:rPr lang="en-US" b="1" dirty="0"/>
              <a:t>weather radars </a:t>
            </a:r>
            <a:endParaRPr lang="en-US" b="1" dirty="0" smtClean="0"/>
          </a:p>
          <a:p>
            <a:pPr marL="114300" indent="0">
              <a:lnSpc>
                <a:spcPct val="150000"/>
              </a:lnSpc>
              <a:buNone/>
            </a:pPr>
            <a:r>
              <a:rPr lang="en-US" b="1" dirty="0" smtClean="0"/>
              <a:t>- Muscat 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US" b="1" dirty="0" smtClean="0"/>
              <a:t>- </a:t>
            </a:r>
            <a:r>
              <a:rPr lang="en-US" b="1" dirty="0" err="1" smtClean="0"/>
              <a:t>Ras</a:t>
            </a:r>
            <a:r>
              <a:rPr lang="en-US" b="1" dirty="0" smtClean="0"/>
              <a:t> AL-Had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US" b="1" dirty="0" smtClean="0"/>
              <a:t>- </a:t>
            </a:r>
            <a:r>
              <a:rPr lang="en-US" b="1" dirty="0" err="1"/>
              <a:t>F</a:t>
            </a:r>
            <a:r>
              <a:rPr lang="en-US" b="1" dirty="0" err="1" smtClean="0"/>
              <a:t>ahood</a:t>
            </a:r>
            <a:endParaRPr lang="en-US" b="1" dirty="0" smtClean="0"/>
          </a:p>
          <a:p>
            <a:pPr marL="114300" indent="0">
              <a:lnSpc>
                <a:spcPct val="150000"/>
              </a:lnSpc>
              <a:buNone/>
            </a:pPr>
            <a:r>
              <a:rPr lang="en-US" b="1" dirty="0" smtClean="0"/>
              <a:t>- AL-</a:t>
            </a:r>
            <a:r>
              <a:rPr lang="en-US" b="1" dirty="0" err="1" smtClean="0"/>
              <a:t>Duqm</a:t>
            </a:r>
            <a:r>
              <a:rPr lang="en-US" b="1" dirty="0" smtClean="0"/>
              <a:t> 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US" b="1" dirty="0" smtClean="0"/>
              <a:t>- </a:t>
            </a:r>
            <a:r>
              <a:rPr lang="en-US" b="1" dirty="0" err="1" smtClean="0"/>
              <a:t>Salalah</a:t>
            </a:r>
            <a:r>
              <a:rPr lang="en-US" b="1" dirty="0" smtClean="0"/>
              <a:t> </a:t>
            </a:r>
            <a:endParaRPr lang="en-US" b="1" dirty="0"/>
          </a:p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979" y="1266325"/>
            <a:ext cx="4969321" cy="3276599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979" y="1380225"/>
            <a:ext cx="4969321" cy="3276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3274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Weather Radar </a:t>
            </a:r>
            <a:r>
              <a:rPr lang="en-US" dirty="0" smtClean="0"/>
              <a:t>Network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695" y="915079"/>
            <a:ext cx="4181510" cy="413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33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Marine observing system</a:t>
            </a:r>
            <a:br>
              <a:rPr lang="en-GB" dirty="0"/>
            </a:b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50652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T Sans Narrow"/>
              <a:buNone/>
              <a:defRPr sz="42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T Sans Narrow"/>
              <a:buNone/>
              <a:defRPr sz="42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T Sans Narrow"/>
              <a:buNone/>
              <a:defRPr sz="42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T Sans Narrow"/>
              <a:buNone/>
              <a:defRPr sz="42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T Sans Narrow"/>
              <a:buNone/>
              <a:defRPr sz="42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T Sans Narrow"/>
              <a:buNone/>
              <a:defRPr sz="42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T Sans Narrow"/>
              <a:buNone/>
              <a:defRPr sz="42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T Sans Narrow"/>
              <a:buNone/>
              <a:defRPr sz="42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T Sans Narrow"/>
              <a:buNone/>
              <a:defRPr sz="42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r>
              <a:rPr lang="en-US" dirty="0"/>
              <a:t>wave readers </a:t>
            </a:r>
            <a:br>
              <a:rPr lang="en-US" dirty="0"/>
            </a:br>
            <a:r>
              <a:rPr lang="en-US" dirty="0"/>
              <a:t>(WERA)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828" y="321644"/>
            <a:ext cx="4338209" cy="420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49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3889009"/>
            <a:ext cx="8520600" cy="7074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                 RX                                                              TX                   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4309" y="62135"/>
            <a:ext cx="3603487" cy="4105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619" y="-93716"/>
            <a:ext cx="3603487" cy="441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37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Tide gauge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01" t="20630" r="26791" b="10601"/>
          <a:stretch/>
        </p:blipFill>
        <p:spPr>
          <a:xfrm>
            <a:off x="311700" y="1092040"/>
            <a:ext cx="8229600" cy="389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86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7579" y="1017917"/>
            <a:ext cx="8520600" cy="3743864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rgbClr val="75BDA7"/>
                </a:solidFill>
              </a:rPr>
              <a:t>Thanks for your attention</a:t>
            </a:r>
            <a:br>
              <a:rPr lang="en-GB" sz="4000" dirty="0" smtClean="0">
                <a:solidFill>
                  <a:srgbClr val="75BDA7"/>
                </a:solidFill>
              </a:rPr>
            </a:br>
            <a:r>
              <a:rPr lang="en-GB" sz="4000" dirty="0" smtClean="0">
                <a:solidFill>
                  <a:srgbClr val="75BDA7"/>
                </a:solidFill>
              </a:rPr>
              <a:t> </a:t>
            </a:r>
            <a:br>
              <a:rPr lang="en-GB" sz="4000" dirty="0" smtClean="0">
                <a:solidFill>
                  <a:srgbClr val="75BDA7"/>
                </a:solidFill>
              </a:rPr>
            </a:br>
            <a:r>
              <a:rPr lang="en-GB" sz="4000" dirty="0" smtClean="0">
                <a:solidFill>
                  <a:srgbClr val="75BDA7"/>
                </a:solidFill>
              </a:rPr>
              <a:t>if you have any question fell free to ask </a:t>
            </a:r>
            <a:endParaRPr lang="en-GB" sz="4000" dirty="0">
              <a:solidFill>
                <a:srgbClr val="75BD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7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-7382" y="181932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en-GB" dirty="0" smtClean="0">
                <a:solidFill>
                  <a:srgbClr val="75BDA7"/>
                </a:solidFill>
              </a:rPr>
              <a:t>Weather station</a:t>
            </a:r>
            <a:r>
              <a:rPr lang="en-US" dirty="0"/>
              <a:t/>
            </a:r>
            <a:br>
              <a:rPr lang="en-US" dirty="0"/>
            </a:br>
            <a:endParaRPr dirty="0">
              <a:solidFill>
                <a:schemeClr val="accent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D6E299-9131-2375-6911-1A15DC28E6D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0" name="Google Shape;90;p15"/>
          <p:cNvSpPr txBox="1"/>
          <p:nvPr/>
        </p:nvSpPr>
        <p:spPr>
          <a:xfrm>
            <a:off x="1693650" y="3122350"/>
            <a:ext cx="575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15D0C5F6-222F-023A-1700-1BA3AEDE569A}"/>
              </a:ext>
            </a:extLst>
          </p:cNvPr>
          <p:cNvGrpSpPr/>
          <p:nvPr/>
        </p:nvGrpSpPr>
        <p:grpSpPr>
          <a:xfrm>
            <a:off x="526800" y="207265"/>
            <a:ext cx="3516425" cy="339135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B9703202-615A-0FC4-F119-DF616D438A18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B382C037-8E66-5B59-47CD-7A9C3B3AADA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38" y="0"/>
            <a:ext cx="4547062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80E8BD-02E5-496B-D4A4-C5984D809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75BDA7"/>
                </a:solidFill>
              </a:rPr>
              <a:t>Scan this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023F11-6541-A42D-344D-8D3F4D404A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Kindly scan this “QR code” to evaluate this lecture.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 algn="ctr">
              <a:buNone/>
            </a:pPr>
            <a:r>
              <a:rPr lang="en-US" b="1" dirty="0"/>
              <a:t>Thank You!</a:t>
            </a:r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C34004D4-5CA1-F93E-23EF-304E360FD8FF}"/>
              </a:ext>
            </a:extLst>
          </p:cNvPr>
          <p:cNvGrpSpPr/>
          <p:nvPr/>
        </p:nvGrpSpPr>
        <p:grpSpPr>
          <a:xfrm>
            <a:off x="1055575" y="4308423"/>
            <a:ext cx="7032850" cy="521204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1E1BD718-2054-5F89-862B-4178D9B3D793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7BB1B392-2962-A66C-FA6C-F4F58C873FE9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DECFF0E-36C9-4498-77F8-6B273EFF4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0925" y="1266175"/>
            <a:ext cx="2857500" cy="2857500"/>
          </a:xfrm>
          <a:prstGeom prst="rect">
            <a:avLst/>
          </a:prstGeom>
          <a:ln w="28575">
            <a:solidFill>
              <a:srgbClr val="75BDA7"/>
            </a:solidFill>
            <a:prstDash val="lgDashDotDot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26815" y="696982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indent="0">
              <a:buNone/>
            </a:pPr>
            <a:r>
              <a:rPr lang="en-US" sz="3200" dirty="0">
                <a:solidFill>
                  <a:srgbClr val="75BDA7"/>
                </a:solidFill>
                <a:latin typeface="PT Sans Narrow" panose="020B0604020202020204" charset="0"/>
              </a:rPr>
              <a:t>We have two types of </a:t>
            </a:r>
            <a:r>
              <a:rPr lang="en-US" sz="3200" dirty="0" smtClean="0">
                <a:solidFill>
                  <a:srgbClr val="75BDA7"/>
                </a:solidFill>
                <a:latin typeface="PT Sans Narrow" panose="020B0604020202020204" charset="0"/>
              </a:rPr>
              <a:t>weather stations:</a:t>
            </a:r>
          </a:p>
          <a:p>
            <a:pPr marL="114300" indent="0">
              <a:buNone/>
            </a:pPr>
            <a:endParaRPr lang="en-US" sz="3200" dirty="0">
              <a:solidFill>
                <a:srgbClr val="75BDA7"/>
              </a:solidFill>
              <a:latin typeface="PT Sans Narrow" panose="020B0604020202020204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75BDA7"/>
                </a:solidFill>
                <a:latin typeface="PT Sans Narrow" panose="020B0604020202020204" charset="0"/>
              </a:rPr>
              <a:t>- </a:t>
            </a:r>
            <a:r>
              <a:rPr lang="en-US" sz="3200" dirty="0">
                <a:solidFill>
                  <a:srgbClr val="75BDA7"/>
                </a:solidFill>
                <a:latin typeface="PT Sans Narrow" panose="020B0604020202020204" charset="0"/>
              </a:rPr>
              <a:t>Manned weather </a:t>
            </a:r>
            <a:r>
              <a:rPr lang="en-US" sz="3200" dirty="0" smtClean="0">
                <a:solidFill>
                  <a:srgbClr val="75BDA7"/>
                </a:solidFill>
                <a:latin typeface="PT Sans Narrow" panose="020B0604020202020204" charset="0"/>
              </a:rPr>
              <a:t>station</a:t>
            </a:r>
          </a:p>
          <a:p>
            <a:pPr marL="0" indent="0">
              <a:buNone/>
            </a:pPr>
            <a:endParaRPr lang="en-US" sz="3200" dirty="0">
              <a:solidFill>
                <a:srgbClr val="75BDA7"/>
              </a:solidFill>
              <a:latin typeface="PT Sans Narrow" panose="020B0604020202020204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75BDA7"/>
                </a:solidFill>
                <a:latin typeface="PT Sans Narrow" panose="020B0604020202020204" charset="0"/>
              </a:rPr>
              <a:t>- </a:t>
            </a:r>
            <a:r>
              <a:rPr lang="en-US" sz="3200" dirty="0">
                <a:solidFill>
                  <a:srgbClr val="75BDA7"/>
                </a:solidFill>
                <a:latin typeface="PT Sans Narrow" panose="020B0604020202020204" charset="0"/>
              </a:rPr>
              <a:t>Automatic weather station</a:t>
            </a:r>
          </a:p>
          <a:p>
            <a:pPr marL="0" indent="0">
              <a:buNone/>
            </a:pPr>
            <a:endParaRPr lang="ar-OM" dirty="0">
              <a:solidFill>
                <a:srgbClr val="75BDA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solidFill>
                <a:srgbClr val="75BDA7"/>
              </a:solidFill>
            </a:endParaRPr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8B68E314-32F1-97DA-F9F4-29BD7179371A}"/>
              </a:ext>
            </a:extLst>
          </p:cNvPr>
          <p:cNvGrpSpPr/>
          <p:nvPr/>
        </p:nvGrpSpPr>
        <p:grpSpPr>
          <a:xfrm>
            <a:off x="1055575" y="4308423"/>
            <a:ext cx="7032850" cy="521204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9B39FDE0-601C-BEEA-A4BA-DB0628668D4D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EB14612A-A2EB-584C-F252-B89399334AF0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Weather station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>
                <a:solidFill>
                  <a:srgbClr val="75BDA7"/>
                </a:solidFill>
              </a:rPr>
              <a:t>- Main </a:t>
            </a:r>
            <a:r>
              <a:rPr lang="en-US" dirty="0">
                <a:solidFill>
                  <a:srgbClr val="75BDA7"/>
                </a:solidFill>
              </a:rPr>
              <a:t>parts in AWS</a:t>
            </a:r>
          </a:p>
          <a:p>
            <a:pPr marL="0" indent="0">
              <a:buNone/>
            </a:pPr>
            <a:r>
              <a:rPr lang="en-US" dirty="0">
                <a:solidFill>
                  <a:srgbClr val="75BDA7"/>
                </a:solidFill>
              </a:rPr>
              <a:t>1- data logger</a:t>
            </a:r>
          </a:p>
          <a:p>
            <a:pPr marL="0" indent="0">
              <a:buNone/>
            </a:pPr>
            <a:r>
              <a:rPr lang="en-US" dirty="0">
                <a:solidFill>
                  <a:srgbClr val="75BDA7"/>
                </a:solidFill>
              </a:rPr>
              <a:t>2- Modem (GSM – PSTN )</a:t>
            </a:r>
          </a:p>
          <a:p>
            <a:pPr marL="0" indent="0">
              <a:buNone/>
            </a:pPr>
            <a:r>
              <a:rPr lang="en-US" dirty="0">
                <a:solidFill>
                  <a:srgbClr val="75BDA7"/>
                </a:solidFill>
              </a:rPr>
              <a:t>3 - strip board</a:t>
            </a:r>
          </a:p>
          <a:p>
            <a:pPr marL="0" indent="0">
              <a:buNone/>
            </a:pPr>
            <a:r>
              <a:rPr lang="en-US" dirty="0">
                <a:solidFill>
                  <a:srgbClr val="75BDA7"/>
                </a:solidFill>
              </a:rPr>
              <a:t>4- sensor</a:t>
            </a:r>
          </a:p>
          <a:p>
            <a:pPr marL="114300" indent="0">
              <a:buNone/>
            </a:pPr>
            <a:r>
              <a:rPr lang="en-US" dirty="0" smtClean="0">
                <a:solidFill>
                  <a:srgbClr val="75BDA7"/>
                </a:solidFill>
              </a:rPr>
              <a:t>- Power </a:t>
            </a:r>
            <a:r>
              <a:rPr lang="en-US" dirty="0">
                <a:solidFill>
                  <a:srgbClr val="75BDA7"/>
                </a:solidFill>
              </a:rPr>
              <a:t>source for AWS </a:t>
            </a:r>
          </a:p>
          <a:p>
            <a:pPr marL="0" indent="0">
              <a:buNone/>
            </a:pPr>
            <a:r>
              <a:rPr lang="en-US" dirty="0">
                <a:solidFill>
                  <a:srgbClr val="75BDA7"/>
                </a:solidFill>
              </a:rPr>
              <a:t>1- electricity</a:t>
            </a:r>
          </a:p>
          <a:p>
            <a:pPr marL="0" indent="0">
              <a:buNone/>
            </a:pPr>
            <a:r>
              <a:rPr lang="en-US" dirty="0">
                <a:solidFill>
                  <a:srgbClr val="75BDA7"/>
                </a:solidFill>
              </a:rPr>
              <a:t>2- Solar panel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708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00CANON\IMG_21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07" y="445025"/>
            <a:ext cx="5791200" cy="457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23916" y="1777782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GSM modem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916" y="2548290"/>
            <a:ext cx="163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logger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266" y="3380353"/>
            <a:ext cx="163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Strip board</a:t>
            </a:r>
            <a:endParaRPr lang="en-US" dirty="0"/>
          </a:p>
        </p:txBody>
      </p:sp>
      <p:cxnSp>
        <p:nvCxnSpPr>
          <p:cNvPr id="10" name="Straight Arrow Connector 9"/>
          <p:cNvCxnSpPr>
            <a:stCxn id="6" idx="3"/>
          </p:cNvCxnSpPr>
          <p:nvPr/>
        </p:nvCxnSpPr>
        <p:spPr>
          <a:xfrm>
            <a:off x="1963358" y="1931671"/>
            <a:ext cx="2658518" cy="2130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63358" y="2689238"/>
            <a:ext cx="2658518" cy="2130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12698" y="3511592"/>
            <a:ext cx="2658518" cy="2130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20600" cy="707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logger box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636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AWS Sensors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266324"/>
            <a:ext cx="8520600" cy="387717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75BDA7"/>
                </a:solidFill>
              </a:rPr>
              <a:t>1-wind </a:t>
            </a:r>
            <a:r>
              <a:rPr lang="en-US" dirty="0">
                <a:solidFill>
                  <a:srgbClr val="75BDA7"/>
                </a:solidFill>
              </a:rPr>
              <a:t>speed and direction sensor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75BDA7"/>
                </a:solidFill>
              </a:rPr>
              <a:t>2- pressure sensor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75BDA7"/>
                </a:solidFill>
              </a:rPr>
              <a:t>3- humidity and temperature sensor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75BDA7"/>
                </a:solidFill>
              </a:rPr>
              <a:t>4-ground temperature sensor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75BDA7"/>
                </a:solidFill>
              </a:rPr>
              <a:t>5-rain gauge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75BDA7"/>
                </a:solidFill>
              </a:rPr>
              <a:t>6- sun radiation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75BDA7"/>
                </a:solidFill>
              </a:rPr>
              <a:t>7- sun duration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75BDA7"/>
                </a:solidFill>
              </a:rPr>
              <a:t>8- visibility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75BDA7"/>
                </a:solidFill>
              </a:rPr>
              <a:t>9- soil temperature </a:t>
            </a:r>
          </a:p>
          <a:p>
            <a:pPr marL="114300" indent="0">
              <a:lnSpc>
                <a:spcPct val="15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738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Wind speed and Wind direction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14" y="1604357"/>
            <a:ext cx="5286232" cy="267669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370" y="1604356"/>
            <a:ext cx="5280803" cy="2751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610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Pressure sensor</a:t>
            </a:r>
            <a:endParaRPr lang="en-GB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6886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14300" indent="0">
              <a:buNone/>
            </a:pPr>
            <a:r>
              <a:rPr lang="en-US" dirty="0" smtClean="0">
                <a:solidFill>
                  <a:srgbClr val="75BDA7"/>
                </a:solidFill>
              </a:rPr>
              <a:t>- In our station we used two types of pressure sensor </a:t>
            </a:r>
          </a:p>
          <a:p>
            <a:pPr marL="114300" indent="0"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114300" indent="0">
              <a:buNone/>
            </a:pPr>
            <a:r>
              <a:rPr lang="en-US" b="1" dirty="0" smtClean="0"/>
              <a:t>                            </a:t>
            </a:r>
          </a:p>
          <a:p>
            <a:pPr marL="11430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     </a:t>
            </a:r>
          </a:p>
          <a:p>
            <a:pPr marL="11430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   </a:t>
            </a:r>
            <a:r>
              <a:rPr lang="en-US" b="1" dirty="0">
                <a:solidFill>
                  <a:srgbClr val="75BDA7"/>
                </a:solidFill>
              </a:rPr>
              <a:t>PTB330</a:t>
            </a:r>
            <a:r>
              <a:rPr lang="en-US" b="1" dirty="0"/>
              <a:t>                                                             </a:t>
            </a:r>
            <a:r>
              <a:rPr lang="en-US" b="1" dirty="0" smtClean="0">
                <a:solidFill>
                  <a:srgbClr val="75BDA7"/>
                </a:solidFill>
              </a:rPr>
              <a:t> PTB220                                                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18" y="2326592"/>
            <a:ext cx="3286125" cy="1981200"/>
          </a:xfrm>
          <a:prstGeom prst="rect">
            <a:avLst/>
          </a:prstGeom>
        </p:spPr>
      </p:pic>
      <p:pic>
        <p:nvPicPr>
          <p:cNvPr id="6" name="Content Placeholder 4" descr="ptb2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9526" y="2240328"/>
            <a:ext cx="328612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11675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355</Words>
  <Application>Microsoft Office PowerPoint</Application>
  <PresentationFormat>On-screen Show (16:9)</PresentationFormat>
  <Paragraphs>126</Paragraphs>
  <Slides>30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Open Sans</vt:lpstr>
      <vt:lpstr>PT Sans Narrow</vt:lpstr>
      <vt:lpstr>Arial</vt:lpstr>
      <vt:lpstr>Cambria Math</vt:lpstr>
      <vt:lpstr>Tropic</vt:lpstr>
      <vt:lpstr>Paint Shop Pro Image</vt:lpstr>
      <vt:lpstr>Met observing system weather instruments </vt:lpstr>
      <vt:lpstr>Content</vt:lpstr>
      <vt:lpstr>Weather station </vt:lpstr>
      <vt:lpstr>PowerPoint Presentation</vt:lpstr>
      <vt:lpstr>Weather station </vt:lpstr>
      <vt:lpstr>data logger box</vt:lpstr>
      <vt:lpstr>AWS Sensors </vt:lpstr>
      <vt:lpstr>Wind speed and Wind direction </vt:lpstr>
      <vt:lpstr>Pressure sensor</vt:lpstr>
      <vt:lpstr>HMP sensor: </vt:lpstr>
      <vt:lpstr>Ground temperature sensor </vt:lpstr>
      <vt:lpstr>Rain gauge </vt:lpstr>
      <vt:lpstr>Solar radiation    </vt:lpstr>
      <vt:lpstr>sun duration </vt:lpstr>
      <vt:lpstr>Visibility sensor  </vt:lpstr>
      <vt:lpstr>soil temperature sensor</vt:lpstr>
      <vt:lpstr>Mobile AWS </vt:lpstr>
      <vt:lpstr>airport systems(AWOS).  Upper Air observing system  </vt:lpstr>
      <vt:lpstr>wind profiler</vt:lpstr>
      <vt:lpstr>ceilometer </vt:lpstr>
      <vt:lpstr>TSS( Thunderstorm sensor ) lightning sensor</vt:lpstr>
      <vt:lpstr>Radiosonde</vt:lpstr>
      <vt:lpstr>Hydrogen Generator</vt:lpstr>
      <vt:lpstr>Weather Radar </vt:lpstr>
      <vt:lpstr>Weather Radar Network</vt:lpstr>
      <vt:lpstr>Marine observing system </vt:lpstr>
      <vt:lpstr>                  RX                                                              TX                     </vt:lpstr>
      <vt:lpstr>Tide gauge </vt:lpstr>
      <vt:lpstr>Thanks for your attention   if you have any question fell free to ask </vt:lpstr>
      <vt:lpstr>Scan this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</dc:title>
  <dc:creator>test</dc:creator>
  <cp:lastModifiedBy>Hilal Al-hajri</cp:lastModifiedBy>
  <cp:revision>31</cp:revision>
  <dcterms:modified xsi:type="dcterms:W3CDTF">2022-09-08T07:05:57Z</dcterms:modified>
</cp:coreProperties>
</file>