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comments/modernComment_109_46BA3BDE.xml" ContentType="application/vnd.ms-powerpoint.comments+xml"/>
  <Override PartName="/ppt/notesSlides/notesSlide4.xml" ContentType="application/vnd.openxmlformats-officedocument.presentationml.notesSlide+xml"/>
  <Override PartName="/ppt/comments/modernComment_10A_FA1DDE37.xml" ContentType="application/vnd.ms-powerpoint.comments+xml"/>
  <Override PartName="/ppt/notesSlides/notesSlide5.xml" ContentType="application/vnd.openxmlformats-officedocument.presentationml.notesSlide+xml"/>
  <Override PartName="/ppt/comments/modernComment_103_0.xml" ContentType="application/vnd.ms-powerpoint.comment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omments/modernComment_108_F7FD1396.xml" ContentType="application/vnd.ms-powerpoint.comments+xml"/>
  <Override PartName="/ppt/comments/modernComment_110_EA62557F.xml" ContentType="application/vnd.ms-powerpoint.comments+xml"/>
  <Override PartName="/ppt/comments/modernComment_112_3D4722D8.xml" ContentType="application/vnd.ms-powerpoint.comments+xml"/>
  <Override PartName="/ppt/notesSlides/notesSlide6.xml" ContentType="application/vnd.openxmlformats-officedocument.presentationml.notesSlide+xml"/>
  <Override PartName="/ppt/comments/modernComment_12B_822E7516.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300" r:id="rId4"/>
    <p:sldId id="258" r:id="rId5"/>
    <p:sldId id="301" r:id="rId6"/>
    <p:sldId id="265" r:id="rId7"/>
    <p:sldId id="281" r:id="rId8"/>
    <p:sldId id="282" r:id="rId9"/>
    <p:sldId id="266" r:id="rId10"/>
    <p:sldId id="267" r:id="rId11"/>
    <p:sldId id="268" r:id="rId12"/>
    <p:sldId id="259" r:id="rId13"/>
    <p:sldId id="269" r:id="rId14"/>
    <p:sldId id="283" r:id="rId15"/>
    <p:sldId id="295" r:id="rId16"/>
    <p:sldId id="285" r:id="rId17"/>
    <p:sldId id="302" r:id="rId18"/>
    <p:sldId id="284" r:id="rId19"/>
    <p:sldId id="264" r:id="rId20"/>
    <p:sldId id="270" r:id="rId21"/>
    <p:sldId id="271" r:id="rId22"/>
    <p:sldId id="272" r:id="rId23"/>
    <p:sldId id="273" r:id="rId24"/>
    <p:sldId id="274" r:id="rId25"/>
    <p:sldId id="275" r:id="rId26"/>
    <p:sldId id="276" r:id="rId27"/>
    <p:sldId id="277" r:id="rId28"/>
    <p:sldId id="263" r:id="rId29"/>
    <p:sldId id="299" r:id="rId30"/>
    <p:sldId id="261" r:id="rId31"/>
    <p:sldId id="289" r:id="rId32"/>
    <p:sldId id="280" r:id="rId33"/>
    <p:sldId id="288" r:id="rId34"/>
    <p:sldId id="287" r:id="rId35"/>
    <p:sldId id="291" r:id="rId36"/>
    <p:sldId id="290" r:id="rId37"/>
    <p:sldId id="294" r:id="rId38"/>
    <p:sldId id="293" r:id="rId39"/>
    <p:sldId id="296" r:id="rId40"/>
    <p:sldId id="297" r:id="rId41"/>
    <p:sldId id="298" r:id="rId42"/>
    <p:sldId id="292" r:id="rId43"/>
    <p:sldId id="262" r:id="rId44"/>
  </p:sldIdLst>
  <p:sldSz cx="9144000" cy="5143500" type="screen16x9"/>
  <p:notesSz cx="6858000" cy="9144000"/>
  <p:embeddedFontLst>
    <p:embeddedFont>
      <p:font typeface="Open Sans" panose="020B0606030504020204" pitchFamily="34" charset="0"/>
      <p:regular r:id="rId46"/>
      <p:bold r:id="rId47"/>
      <p:italic r:id="rId48"/>
      <p:boldItalic r:id="rId49"/>
    </p:embeddedFont>
    <p:embeddedFont>
      <p:font typeface="PT Sans Narrow" panose="020B0506020203020204" pitchFamily="34" charset="0"/>
      <p:regular r:id="rId50"/>
      <p:bold r:id="rId51"/>
    </p:embeddedFont>
  </p:embeddedFontLst>
  <p:custDataLst>
    <p:tags r:id="rId5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31788F-61A2-7840-1B91-DE6D59E8BB44}" name="souha alshibli" initials="sa" userId="a6b6b8481a5d029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BD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80"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s>
</file>

<file path=ppt/comments/modernComment_103_0.xml><?xml version="1.0" encoding="utf-8"?>
<p188:cmLst xmlns:a="http://schemas.openxmlformats.org/drawingml/2006/main" xmlns:r="http://schemas.openxmlformats.org/officeDocument/2006/relationships" xmlns:p188="http://schemas.microsoft.com/office/powerpoint/2018/8/main">
  <p188:cm id="{C06928EF-D6CC-4B83-942D-A4EEF2596103}" authorId="{3131788F-61A2-7840-1B91-DE6D59E8BB44}" created="2022-09-07T16:01:01.441">
    <pc:sldMkLst xmlns:pc="http://schemas.microsoft.com/office/powerpoint/2013/main/command">
      <pc:docMk/>
      <pc:sldMk cId="0" sldId="259"/>
    </pc:sldMkLst>
    <p188:txBody>
      <a:bodyPr/>
      <a:lstStyle/>
      <a:p>
        <a:r>
          <a:rPr lang="en-US"/>
          <a:t>They are embedded within the longwaves. Unlike the slow movement of longwaves, shortwaves move faster. This motion causes longwaves to distort and change shape such as deepening longwave troughs and flattening longwave ridges.
Due to their variety of sizes, it can be difficult to discern shortwave embedded within a longwave by looking at a static map. One often needs to see looping images of the wave patterns to determine the difference between them.</a:t>
        </a:r>
      </a:p>
    </p188:txBody>
  </p188:cm>
</p188:cmLst>
</file>

<file path=ppt/comments/modernComment_108_F7FD1396.xml><?xml version="1.0" encoding="utf-8"?>
<p188:cmLst xmlns:a="http://schemas.openxmlformats.org/drawingml/2006/main" xmlns:r="http://schemas.openxmlformats.org/officeDocument/2006/relationships" xmlns:p188="http://schemas.microsoft.com/office/powerpoint/2018/8/main">
  <p188:cm id="{0321393E-0A3F-4F42-BED7-BE231F9D7EA2}" authorId="{3131788F-61A2-7840-1B91-DE6D59E8BB44}" created="2022-09-07T16:22:28.196">
    <pc:sldMkLst xmlns:pc="http://schemas.microsoft.com/office/powerpoint/2013/main/command">
      <pc:docMk/>
      <pc:sldMk cId="4160557974" sldId="264"/>
    </pc:sldMkLst>
    <p188:txBody>
      <a:bodyPr/>
      <a:lstStyle/>
      <a:p>
        <a:r>
          <a:rPr lang="en-US"/>
          <a:t> These patterns can occur just about anywhere in the world outside of the tropics.</a:t>
        </a:r>
      </a:p>
    </p188:txBody>
  </p188:cm>
</p188:cmLst>
</file>

<file path=ppt/comments/modernComment_109_46BA3BDE.xml><?xml version="1.0" encoding="utf-8"?>
<p188:cmLst xmlns:a="http://schemas.openxmlformats.org/drawingml/2006/main" xmlns:r="http://schemas.openxmlformats.org/officeDocument/2006/relationships" xmlns:p188="http://schemas.microsoft.com/office/powerpoint/2018/8/main">
  <p188:cm id="{F7A34B78-8B00-4E77-B411-E7DBB7D6AFEA}" authorId="{3131788F-61A2-7840-1B91-DE6D59E8BB44}" created="2022-09-07T14:11:47.073">
    <pc:sldMkLst xmlns:pc="http://schemas.microsoft.com/office/powerpoint/2013/main/command">
      <pc:docMk/>
      <pc:sldMk cId="1186610142" sldId="265"/>
    </pc:sldMkLst>
    <p188:txBody>
      <a:bodyPr/>
      <a:lstStyle/>
      <a:p>
        <a:r>
          <a:rPr lang="en-US"/>
          <a:t>At ground level, we seek air pressure values as they relate to "sea level" which provides us with a picture of the weather patterns at the surface. Using sea level (elevation = zero) as the common baseline we are able to make meaning of different pressure values between stations. So, on all surface charts, the elevation of the "surface" is considered zero feet.</a:t>
        </a:r>
      </a:p>
    </p188:txBody>
  </p188:cm>
  <p188:cm id="{B304B931-F02C-489E-B4D6-CA5306CE5195}" authorId="{3131788F-61A2-7840-1B91-DE6D59E8BB44}" created="2022-09-07T14:16:17.484">
    <ac:deMkLst xmlns:ac="http://schemas.microsoft.com/office/drawing/2013/main/command">
      <pc:docMk xmlns:pc="http://schemas.microsoft.com/office/powerpoint/2013/main/command"/>
      <pc:sldMk xmlns:pc="http://schemas.microsoft.com/office/powerpoint/2013/main/command" cId="1186610142" sldId="265"/>
      <ac:spMk id="5" creationId="{4F43CD2F-4D11-958D-9840-AC1D868CD432}"/>
    </ac:deMkLst>
    <p188:pos x="4412560" y="523220"/>
    <p188:txBody>
      <a:bodyPr/>
      <a:lstStyle/>
      <a:p>
        <a:r>
          <a:rPr lang="en-US"/>
          <a:t>When we examine the atmosphere however the altitude at which any particular pressure value occurs will vary from reporting station to reporting station.
These changes in altitude represent different air densities in the atmosphere. Recall that as air temperature decreases the air's density increases.
This means the altitude where any particular pressure occurs will be lower in the atmosphere when the air is colder. Conversely, higher air temperatures result in lower densities which increases the altitude of pressure levels.
This is why, as a rule, the atmosphere decreases in height from the equator toward the poles.</a:t>
        </a:r>
      </a:p>
    </p188:txBody>
  </p188:cm>
</p188:cmLst>
</file>

<file path=ppt/comments/modernComment_10A_FA1DDE37.xml><?xml version="1.0" encoding="utf-8"?>
<p188:cmLst xmlns:a="http://schemas.openxmlformats.org/drawingml/2006/main" xmlns:r="http://schemas.openxmlformats.org/officeDocument/2006/relationships" xmlns:p188="http://schemas.microsoft.com/office/powerpoint/2018/8/main">
  <p188:cm id="{F34BEAF8-B96A-4A7D-B0CD-A40AED095A38}" authorId="{3131788F-61A2-7840-1B91-DE6D59E8BB44}" created="2022-09-07T14:21:41.389">
    <pc:sldMkLst xmlns:pc="http://schemas.microsoft.com/office/powerpoint/2013/main/command">
      <pc:docMk/>
      <pc:sldMk cId="4196261431" sldId="266"/>
    </pc:sldMkLst>
    <p188:txBody>
      <a:bodyPr/>
      <a:lstStyle/>
      <a:p>
        <a:r>
          <a:rPr lang="en-US"/>
          <a:t>By convention meteorologists simply refer to isoheight lines as 'contours'. These lines are analogous to topographic charts. In essence, upper air charts show the atmosphere in three dimensions.</a:t>
        </a:r>
      </a:p>
    </p188:txBody>
  </p188:cm>
</p188:cmLst>
</file>

<file path=ppt/comments/modernComment_110_EA62557F.xml><?xml version="1.0" encoding="utf-8"?>
<p188:cmLst xmlns:a="http://schemas.openxmlformats.org/drawingml/2006/main" xmlns:r="http://schemas.openxmlformats.org/officeDocument/2006/relationships" xmlns:p188="http://schemas.microsoft.com/office/powerpoint/2018/8/main">
  <p188:cm id="{DFD14521-5E9C-4AA5-A782-B7996FF1BD19}" authorId="{3131788F-61A2-7840-1B91-DE6D59E8BB44}" created="2022-09-08T03:51:40.260">
    <pc:sldMkLst xmlns:pc="http://schemas.microsoft.com/office/powerpoint/2013/main/command">
      <pc:docMk/>
      <pc:sldMk cId="3932312959" sldId="272"/>
    </pc:sldMkLst>
    <p188:txBody>
      <a:bodyPr/>
      <a:lstStyle/>
      <a:p>
        <a:r>
          <a:rPr lang="en-US"/>
          <a:t> there is a large change in wind direction from the surface into the upper atmosphere (called wind shear) which aids in the formation of supercell thunderstorms. </a:t>
        </a:r>
      </a:p>
    </p188:txBody>
  </p188:cm>
</p188:cmLst>
</file>

<file path=ppt/comments/modernComment_112_3D4722D8.xml><?xml version="1.0" encoding="utf-8"?>
<p188:cmLst xmlns:a="http://schemas.openxmlformats.org/drawingml/2006/main" xmlns:r="http://schemas.openxmlformats.org/officeDocument/2006/relationships" xmlns:p188="http://schemas.microsoft.com/office/powerpoint/2018/8/main">
  <p188:cm id="{955E8AD1-E4DB-4F01-936A-E0534DE67EAD}" authorId="{3131788F-61A2-7840-1B91-DE6D59E8BB44}" created="2022-09-13T11:13:41.415">
    <ac:deMkLst xmlns:ac="http://schemas.microsoft.com/office/drawing/2013/main/command">
      <pc:docMk xmlns:pc="http://schemas.microsoft.com/office/powerpoint/2013/main/command"/>
      <pc:sldMk xmlns:pc="http://schemas.microsoft.com/office/powerpoint/2013/main/command" cId="1028072152" sldId="274"/>
      <ac:spMk id="3" creationId="{E676F7E5-C1A4-E6B8-7E84-398D126AC7A9}"/>
    </ac:deMkLst>
    <p188:txBody>
      <a:bodyPr/>
      <a:lstStyle/>
      <a:p>
        <a:r>
          <a:rPr lang="en-US"/>
          <a:t>They usually result from a strong short wave moving south on the west side of troughs that extended the trough toward the equator. 
They can occur any time of the year and just about anywhere on the planet. </a:t>
        </a:r>
      </a:p>
    </p188:txBody>
  </p188:cm>
</p188:cmLst>
</file>

<file path=ppt/comments/modernComment_12B_822E7516.xml><?xml version="1.0" encoding="utf-8"?>
<p188:cmLst xmlns:a="http://schemas.openxmlformats.org/drawingml/2006/main" xmlns:r="http://schemas.openxmlformats.org/officeDocument/2006/relationships" xmlns:p188="http://schemas.microsoft.com/office/powerpoint/2018/8/main">
  <p188:cm id="{052CF9A2-58F0-4FC4-8E47-09D37B9799D0}" authorId="{3131788F-61A2-7840-1B91-DE6D59E8BB44}" created="2022-09-13T11:37:26.593">
    <ac:txMkLst xmlns:ac="http://schemas.microsoft.com/office/drawing/2013/main/command">
      <pc:docMk xmlns:pc="http://schemas.microsoft.com/office/powerpoint/2013/main/command"/>
      <pc:sldMk xmlns:pc="http://schemas.microsoft.com/office/powerpoint/2013/main/command" cId="2184082710" sldId="299"/>
      <ac:spMk id="5" creationId="{4B507C24-E356-376D-DB84-70DDDA1FC550}"/>
      <ac:txMk cp="0" len="258">
        <ac:context len="259" hash="152838358"/>
      </ac:txMk>
    </ac:txMkLst>
    <p188:txBody>
      <a:bodyPr/>
      <a:lstStyle/>
      <a:p>
        <a:r>
          <a:rPr lang="en-US"/>
          <a:t>While the information a skew-t chart provides is invaluable, it will only tell us what is happening in the atmosphere at that location. To paint a complete picture of the atmosphere as a whole we need to view radiosonde data from many upper air observations.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4619c02578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4619c02578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619c0257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619c0257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6721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619c02578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619c02578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619c02578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4619c02578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1158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4619c02578_0_10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4619c02578_0_10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85129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4619c02578_0_10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4619c02578_0_10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03_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0.xml"/><Relationship Id="rId5" Type="http://schemas.openxmlformats.org/officeDocument/2006/relationships/tags" Target="../tags/tag11.xml"/><Relationship Id="rId4"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14.xml"/><Relationship Id="rId7" Type="http://schemas.openxmlformats.org/officeDocument/2006/relationships/image" Target="../media/image4.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10.xml"/><Relationship Id="rId5" Type="http://schemas.openxmlformats.org/officeDocument/2006/relationships/tags" Target="../tags/tag16.xml"/><Relationship Id="rId4"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microsoft.com/office/2018/10/relationships/comments" Target="../comments/modernComment_108_F7FD139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8/10/relationships/comments" Target="../comments/modernComment_110_EA62557F.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microsoft.com/office/2018/10/relationships/comments" Target="../comments/modernComment_112_3D4722D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microsoft.com/office/2018/10/relationships/comments" Target="../comments/modernComment_12B_822E75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image" Target="../media/image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0.xml"/><Relationship Id="rId5" Type="http://schemas.openxmlformats.org/officeDocument/2006/relationships/tags" Target="../tags/tag6.xml"/><Relationship Id="rId4"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8/10/relationships/comments" Target="../comments/modernComment_109_46BA3BDE.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0A_FA1DDE37.xml"/><Relationship Id="rId1" Type="http://schemas.openxmlformats.org/officeDocument/2006/relationships/slideLayout" Target="../slideLayouts/slideLayout10.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US" dirty="0"/>
              <a:t>Chart Analysis</a:t>
            </a:r>
            <a:endParaRPr dirty="0">
              <a:solidFill>
                <a:schemeClr val="accent3"/>
              </a:solidFill>
            </a:endParaRPr>
          </a:p>
        </p:txBody>
      </p:sp>
      <p:sp>
        <p:nvSpPr>
          <p:cNvPr id="67" name="Google Shape;67;p13"/>
          <p:cNvSpPr txBox="1">
            <a:spLocks noGrp="1"/>
          </p:cNvSpPr>
          <p:nvPr>
            <p:ph type="subTitle" idx="1"/>
          </p:nvPr>
        </p:nvSpPr>
        <p:spPr>
          <a:xfrm>
            <a:off x="2137250" y="2961545"/>
            <a:ext cx="4870500" cy="411600"/>
          </a:xfrm>
          <a:prstGeom prst="rect">
            <a:avLst/>
          </a:prstGeom>
        </p:spPr>
        <p:txBody>
          <a:bodyPr spcFirstLastPara="1" wrap="square" lIns="91425" tIns="91425" rIns="91425" bIns="91425" anchor="t" anchorCtr="0">
            <a:normAutofit/>
          </a:bodyPr>
          <a:lstStyle/>
          <a:p>
            <a:pPr marL="0" lvl="0" indent="0" algn="ctr" rtl="0">
              <a:lnSpc>
                <a:spcPct val="80000"/>
              </a:lnSpc>
              <a:spcBef>
                <a:spcPts val="0"/>
              </a:spcBef>
              <a:spcAft>
                <a:spcPts val="0"/>
              </a:spcAft>
              <a:buNone/>
            </a:pPr>
            <a:r>
              <a:rPr lang="en-GB" sz="1500" u="sng" dirty="0"/>
              <a:t>Marine Meteorological Course for Royal Oman Navy</a:t>
            </a:r>
            <a:endParaRPr sz="1500" u="sng" dirty="0"/>
          </a:p>
        </p:txBody>
      </p:sp>
      <p:grpSp>
        <p:nvGrpSpPr>
          <p:cNvPr id="68" name="Google Shape;68;p13"/>
          <p:cNvGrpSpPr/>
          <p:nvPr/>
        </p:nvGrpSpPr>
        <p:grpSpPr>
          <a:xfrm>
            <a:off x="309987" y="112450"/>
            <a:ext cx="8524026" cy="688800"/>
            <a:chOff x="286300" y="0"/>
            <a:chExt cx="8572397" cy="913701"/>
          </a:xfrm>
        </p:grpSpPr>
        <p:pic>
          <p:nvPicPr>
            <p:cNvPr id="69" name="Google Shape;69;p13"/>
            <p:cNvPicPr preferRelativeResize="0"/>
            <p:nvPr/>
          </p:nvPicPr>
          <p:blipFill>
            <a:blip r:embed="rId3">
              <a:alphaModFix/>
            </a:blip>
            <a:stretch>
              <a:fillRect/>
            </a:stretch>
          </p:blipFill>
          <p:spPr>
            <a:xfrm>
              <a:off x="4225250" y="0"/>
              <a:ext cx="694501" cy="913701"/>
            </a:xfrm>
            <a:prstGeom prst="rect">
              <a:avLst/>
            </a:prstGeom>
            <a:noFill/>
            <a:ln>
              <a:noFill/>
            </a:ln>
          </p:spPr>
        </p:pic>
        <p:pic>
          <p:nvPicPr>
            <p:cNvPr id="70" name="Google Shape;70;p13"/>
            <p:cNvPicPr preferRelativeResize="0"/>
            <p:nvPr/>
          </p:nvPicPr>
          <p:blipFill>
            <a:blip r:embed="rId4">
              <a:alphaModFix/>
            </a:blip>
            <a:stretch>
              <a:fillRect/>
            </a:stretch>
          </p:blipFill>
          <p:spPr>
            <a:xfrm>
              <a:off x="286300" y="60550"/>
              <a:ext cx="8572397" cy="792600"/>
            </a:xfrm>
            <a:prstGeom prst="rect">
              <a:avLst/>
            </a:prstGeom>
            <a:noFill/>
            <a:ln>
              <a:noFill/>
            </a:ln>
          </p:spPr>
        </p:pic>
      </p:grpSp>
      <p:sp>
        <p:nvSpPr>
          <p:cNvPr id="71" name="Google Shape;71;p13"/>
          <p:cNvSpPr txBox="1"/>
          <p:nvPr/>
        </p:nvSpPr>
        <p:spPr>
          <a:xfrm>
            <a:off x="1561175" y="4209600"/>
            <a:ext cx="621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b="1" dirty="0">
                <a:latin typeface="Open Sans"/>
                <a:ea typeface="Open Sans"/>
                <a:cs typeface="Open Sans"/>
                <a:sym typeface="Open Sans"/>
              </a:rPr>
              <a:t>Content creator: Souha </a:t>
            </a:r>
            <a:r>
              <a:rPr lang="en-GB" b="1" dirty="0" err="1">
                <a:latin typeface="Open Sans"/>
                <a:ea typeface="Open Sans"/>
                <a:cs typeface="Open Sans"/>
                <a:sym typeface="Open Sans"/>
              </a:rPr>
              <a:t>alsibli</a:t>
            </a:r>
            <a:endParaRPr b="1" dirty="0">
              <a:latin typeface="Open Sans"/>
              <a:ea typeface="Open Sans"/>
              <a:cs typeface="Open Sans"/>
              <a:sym typeface="Open Sans"/>
            </a:endParaRPr>
          </a:p>
          <a:p>
            <a:pPr marL="0" lvl="0" indent="0" algn="l" rtl="0">
              <a:spcBef>
                <a:spcPts val="0"/>
              </a:spcBef>
              <a:spcAft>
                <a:spcPts val="0"/>
              </a:spcAft>
              <a:buNone/>
            </a:pPr>
            <a:r>
              <a:rPr lang="en-GB" b="1" dirty="0">
                <a:latin typeface="Open Sans"/>
                <a:ea typeface="Open Sans"/>
                <a:cs typeface="Open Sans"/>
                <a:sym typeface="Open Sans"/>
              </a:rPr>
              <a:t>Lecturer: Mahmood Al </a:t>
            </a:r>
            <a:r>
              <a:rPr lang="en-GB" b="1" dirty="0" err="1">
                <a:latin typeface="Open Sans"/>
                <a:ea typeface="Open Sans"/>
                <a:cs typeface="Open Sans"/>
                <a:sym typeface="Open Sans"/>
              </a:rPr>
              <a:t>busaidi</a:t>
            </a:r>
            <a:r>
              <a:rPr lang="en-GB" b="1" dirty="0">
                <a:latin typeface="Open Sans"/>
                <a:ea typeface="Open Sans"/>
                <a:cs typeface="Open Sans"/>
                <a:sym typeface="Open Sans"/>
              </a:rPr>
              <a:t>, Souha Al </a:t>
            </a:r>
            <a:r>
              <a:rPr lang="en-GB" b="1" dirty="0" err="1">
                <a:latin typeface="Open Sans"/>
                <a:ea typeface="Open Sans"/>
                <a:cs typeface="Open Sans"/>
                <a:sym typeface="Open Sans"/>
              </a:rPr>
              <a:t>shibli</a:t>
            </a:r>
            <a:endParaRPr b="1"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E3ED28E9-F151-12B5-AA9F-76CC167A6924}"/>
              </a:ext>
            </a:extLst>
          </p:cNvPr>
          <p:cNvPicPr>
            <a:picLocks noChangeAspect="1"/>
          </p:cNvPicPr>
          <p:nvPr/>
        </p:nvPicPr>
        <p:blipFill>
          <a:blip r:embed="rId5"/>
          <a:stretch>
            <a:fillRect/>
          </a:stretch>
        </p:blipFill>
        <p:spPr>
          <a:xfrm>
            <a:off x="7006750" y="2877260"/>
            <a:ext cx="1480113" cy="17174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036D48C-060A-41A4-BC2A-AA0F83F95FA4}"/>
              </a:ext>
            </a:extLst>
          </p:cNvPr>
          <p:cNvSpPr txBox="1"/>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p>
            <a:pPr marL="114300" algn="ctr" fontAlgn="base">
              <a:lnSpc>
                <a:spcPct val="115000"/>
              </a:lnSpc>
              <a:spcAft>
                <a:spcPts val="600"/>
              </a:spcAft>
              <a:buClr>
                <a:schemeClr val="lt1"/>
              </a:buClr>
              <a:buSzPts val="1800"/>
            </a:pPr>
            <a:r>
              <a:rPr lang="en-US" sz="4400" b="1" i="0" u="none" strike="noStrike" cap="none" dirty="0" err="1">
                <a:solidFill>
                  <a:schemeClr val="lt1"/>
                </a:solidFill>
                <a:effectLst/>
                <a:latin typeface="Open Sans"/>
                <a:ea typeface="Open Sans"/>
                <a:cs typeface="Open Sans"/>
                <a:sym typeface="Open Sans"/>
              </a:rPr>
              <a:t>Longwaves</a:t>
            </a:r>
            <a:r>
              <a:rPr lang="en-US" sz="4400" b="1" i="0" u="none" strike="noStrike" cap="none" dirty="0">
                <a:solidFill>
                  <a:schemeClr val="lt1"/>
                </a:solidFill>
                <a:effectLst/>
                <a:latin typeface="Open Sans"/>
                <a:ea typeface="Open Sans"/>
                <a:cs typeface="Open Sans"/>
                <a:sym typeface="Open Sans"/>
              </a:rPr>
              <a:t> and Shortwaves</a:t>
            </a:r>
          </a:p>
        </p:txBody>
      </p:sp>
      <p:pic>
        <p:nvPicPr>
          <p:cNvPr id="4" name="Picture 3">
            <a:extLst>
              <a:ext uri="{FF2B5EF4-FFF2-40B4-BE49-F238E27FC236}">
                <a16:creationId xmlns:a16="http://schemas.microsoft.com/office/drawing/2014/main" id="{51CACE40-2EA9-FB81-8811-7FAB52CC7690}"/>
              </a:ext>
            </a:extLst>
          </p:cNvPr>
          <p:cNvPicPr>
            <a:picLocks noChangeAspect="1"/>
          </p:cNvPicPr>
          <p:nvPr/>
        </p:nvPicPr>
        <p:blipFill rotWithShape="1">
          <a:blip r:embed="rId2"/>
          <a:srcRect t="1536" r="51130" b="8716"/>
          <a:stretch/>
        </p:blipFill>
        <p:spPr>
          <a:xfrm>
            <a:off x="103367" y="1176792"/>
            <a:ext cx="4468633" cy="3069203"/>
          </a:xfrm>
          <a:prstGeom prst="rect">
            <a:avLst/>
          </a:prstGeom>
        </p:spPr>
      </p:pic>
    </p:spTree>
    <p:extLst>
      <p:ext uri="{BB962C8B-B14F-4D97-AF65-F5344CB8AC3E}">
        <p14:creationId xmlns:p14="http://schemas.microsoft.com/office/powerpoint/2010/main" val="3979541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C6BA6F1-4949-1F02-BD20-C4115FEFAAFB}"/>
              </a:ext>
            </a:extLst>
          </p:cNvPr>
          <p:cNvSpPr txBox="1"/>
          <p:nvPr/>
        </p:nvSpPr>
        <p:spPr>
          <a:xfrm>
            <a:off x="337931" y="1284711"/>
            <a:ext cx="4344136" cy="3170099"/>
          </a:xfrm>
          <a:prstGeom prst="rect">
            <a:avLst/>
          </a:prstGeom>
          <a:noFill/>
        </p:spPr>
        <p:txBody>
          <a:bodyPr wrap="square">
            <a:spAutoFit/>
          </a:bodyPr>
          <a:lstStyle/>
          <a:p>
            <a:pPr marL="342900" indent="-342900" algn="l">
              <a:buFont typeface="Arial" panose="020B0604020202020204" pitchFamily="34" charset="0"/>
              <a:buChar char="•"/>
            </a:pPr>
            <a:r>
              <a:rPr lang="en-US" sz="2000" b="1" i="0" dirty="0">
                <a:solidFill>
                  <a:srgbClr val="000000"/>
                </a:solidFill>
                <a:effectLst/>
                <a:latin typeface="Times New Roman" panose="02020603050405020304" pitchFamily="18" charset="0"/>
              </a:rPr>
              <a:t>Long waves </a:t>
            </a:r>
            <a:r>
              <a:rPr lang="en-US" sz="2000" b="0" i="0" dirty="0">
                <a:solidFill>
                  <a:srgbClr val="000000"/>
                </a:solidFill>
                <a:effectLst/>
                <a:latin typeface="Times New Roman" panose="02020603050405020304" pitchFamily="18" charset="0"/>
              </a:rPr>
              <a:t>- are a fundamental feature on an unevenly heated rotating spherical planet.</a:t>
            </a:r>
          </a:p>
          <a:p>
            <a:pPr marL="342900" indent="-342900" algn="l">
              <a:buFont typeface="Arial" panose="020B0604020202020204" pitchFamily="34" charset="0"/>
              <a:buChar char="•"/>
            </a:pPr>
            <a:r>
              <a:rPr lang="en-US" sz="2000" b="0" i="0" dirty="0">
                <a:solidFill>
                  <a:srgbClr val="000000"/>
                </a:solidFill>
                <a:effectLst/>
                <a:latin typeface="Times New Roman" panose="02020603050405020304" pitchFamily="18" charset="0"/>
              </a:rPr>
              <a:t>Referred to as Rossby waves</a:t>
            </a:r>
          </a:p>
          <a:p>
            <a:pPr marL="342900" indent="-342900" algn="l">
              <a:buFont typeface="Arial" panose="020B0604020202020204" pitchFamily="34" charset="0"/>
              <a:buChar char="•"/>
            </a:pPr>
            <a:r>
              <a:rPr lang="en-US" sz="2000" dirty="0">
                <a:latin typeface="Times New Roman" panose="02020603050405020304" pitchFamily="18" charset="0"/>
              </a:rPr>
              <a:t>U</a:t>
            </a:r>
            <a:r>
              <a:rPr lang="en-US" sz="2000" b="0" i="0" dirty="0">
                <a:solidFill>
                  <a:srgbClr val="000000"/>
                </a:solidFill>
                <a:effectLst/>
                <a:latin typeface="Times New Roman" panose="02020603050405020304" pitchFamily="18" charset="0"/>
              </a:rPr>
              <a:t>sually are 4-6 of them around the globe at a given time</a:t>
            </a:r>
          </a:p>
          <a:p>
            <a:pPr marL="342900" indent="-342900" algn="l">
              <a:buFont typeface="Arial" panose="020B0604020202020204" pitchFamily="34" charset="0"/>
              <a:buChar char="•"/>
            </a:pPr>
            <a:r>
              <a:rPr lang="en-US" sz="2000" dirty="0">
                <a:latin typeface="Times New Roman" panose="02020603050405020304" pitchFamily="18" charset="0"/>
              </a:rPr>
              <a:t>W</a:t>
            </a:r>
            <a:r>
              <a:rPr lang="en-US" sz="2000" b="0" i="0" dirty="0">
                <a:solidFill>
                  <a:srgbClr val="000000"/>
                </a:solidFill>
                <a:effectLst/>
                <a:latin typeface="Times New Roman" panose="02020603050405020304" pitchFamily="18" charset="0"/>
              </a:rPr>
              <a:t>avelength varies between 4000-8000 km</a:t>
            </a:r>
          </a:p>
          <a:p>
            <a:pPr marL="342900" indent="-342900" algn="l">
              <a:buFont typeface="Arial" panose="020B0604020202020204" pitchFamily="34" charset="0"/>
              <a:buChar char="•"/>
            </a:pPr>
            <a:r>
              <a:rPr lang="en-US" sz="2000" dirty="0">
                <a:latin typeface="Times New Roman" panose="02020603050405020304" pitchFamily="18" charset="0"/>
              </a:rPr>
              <a:t>G</a:t>
            </a:r>
            <a:r>
              <a:rPr lang="en-US" sz="2000" b="0" i="0" dirty="0">
                <a:solidFill>
                  <a:srgbClr val="000000"/>
                </a:solidFill>
                <a:effectLst/>
                <a:latin typeface="Times New Roman" panose="02020603050405020304" pitchFamily="18" charset="0"/>
              </a:rPr>
              <a:t>enerally stationary - or move very slowly east or west</a:t>
            </a:r>
          </a:p>
        </p:txBody>
      </p:sp>
      <p:sp>
        <p:nvSpPr>
          <p:cNvPr id="6" name="Google Shape;95;p16">
            <a:extLst>
              <a:ext uri="{FF2B5EF4-FFF2-40B4-BE49-F238E27FC236}">
                <a16:creationId xmlns:a16="http://schemas.microsoft.com/office/drawing/2014/main" id="{52F2265A-D759-609E-8E4B-FA285FE7AF25}"/>
              </a:ext>
            </a:extLst>
          </p:cNvPr>
          <p:cNvSpPr txBox="1">
            <a:spLocks/>
          </p:cNvSpPr>
          <p:nvPr/>
        </p:nvSpPr>
        <p:spPr>
          <a:xfrm>
            <a:off x="337931" y="442469"/>
            <a:ext cx="8520600" cy="707400"/>
          </a:xfrm>
          <a:prstGeom prst="rect">
            <a:avLst/>
          </a:prstGeom>
        </p:spPr>
        <p:txBody>
          <a:bodyPr spcFirstLastPara="1" wrap="square" lIns="91425" tIns="91425" rIns="91425" bIns="91425" anchor="t"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400" b="1" dirty="0" err="1">
                <a:solidFill>
                  <a:schemeClr val="accent3"/>
                </a:solidFill>
              </a:rPr>
              <a:t>Longwaves</a:t>
            </a:r>
            <a:endParaRPr lang="en-GB" sz="2400" b="1" dirty="0">
              <a:solidFill>
                <a:schemeClr val="accent3"/>
              </a:solidFill>
            </a:endParaRPr>
          </a:p>
        </p:txBody>
      </p:sp>
      <p:pic>
        <p:nvPicPr>
          <p:cNvPr id="1026" name="Picture 2">
            <a:extLst>
              <a:ext uri="{FF2B5EF4-FFF2-40B4-BE49-F238E27FC236}">
                <a16:creationId xmlns:a16="http://schemas.microsoft.com/office/drawing/2014/main" id="{6B7068C8-9745-F06A-489A-BDB5E7CA4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1127" y="893570"/>
            <a:ext cx="3209842" cy="352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6313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dirty="0">
                <a:solidFill>
                  <a:schemeClr val="accent3"/>
                </a:solidFill>
              </a:rPr>
              <a:t>Shortwaves</a:t>
            </a:r>
          </a:p>
        </p:txBody>
      </p:sp>
      <p:sp>
        <p:nvSpPr>
          <p:cNvPr id="96" name="Google Shape;96;p16"/>
          <p:cNvSpPr txBox="1">
            <a:spLocks noGrp="1"/>
          </p:cNvSpPr>
          <p:nvPr>
            <p:ph type="body" idx="1"/>
          </p:nvPr>
        </p:nvSpPr>
        <p:spPr>
          <a:xfrm>
            <a:off x="311700" y="1266325"/>
            <a:ext cx="4421167" cy="3302700"/>
          </a:xfrm>
          <a:prstGeom prst="rect">
            <a:avLst/>
          </a:prstGeom>
        </p:spPr>
        <p:txBody>
          <a:bodyPr spcFirstLastPara="1" wrap="square" lIns="91425" tIns="91425" rIns="91425" bIns="91425" anchor="t" anchorCtr="0">
            <a:normAutofit lnSpcReduction="10000"/>
          </a:bodyPr>
          <a:lstStyle/>
          <a:p>
            <a:pPr algn="l">
              <a:buFont typeface="Arial" panose="020B0604020202020204" pitchFamily="34" charset="0"/>
              <a:buChar char="•"/>
            </a:pPr>
            <a:r>
              <a:rPr lang="en-US" sz="2000" b="0" i="0" dirty="0">
                <a:solidFill>
                  <a:schemeClr val="tx1"/>
                </a:solidFill>
                <a:effectLst/>
                <a:latin typeface="Times New Roman" panose="02020603050405020304" pitchFamily="18" charset="0"/>
                <a:cs typeface="Times New Roman" panose="02020603050405020304" pitchFamily="18" charset="0"/>
              </a:rPr>
              <a:t>"piece of energy"</a:t>
            </a:r>
          </a:p>
          <a:p>
            <a:pPr algn="l">
              <a:buFont typeface="Arial" panose="020B0604020202020204" pitchFamily="34" charset="0"/>
              <a:buChar char="•"/>
            </a:pPr>
            <a:r>
              <a:rPr lang="en-US" sz="2000" b="0" i="0" dirty="0">
                <a:solidFill>
                  <a:schemeClr val="tx1"/>
                </a:solidFill>
                <a:effectLst/>
                <a:latin typeface="Times New Roman" panose="02020603050405020304" pitchFamily="18" charset="0"/>
                <a:cs typeface="Times New Roman" panose="02020603050405020304" pitchFamily="18" charset="0"/>
              </a:rPr>
              <a:t>Short waves (short wave troughs)</a:t>
            </a:r>
          </a:p>
          <a:p>
            <a:pPr algn="l">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M</a:t>
            </a:r>
            <a:r>
              <a:rPr lang="en-US" sz="2000" b="0" i="0" dirty="0">
                <a:solidFill>
                  <a:schemeClr val="tx1"/>
                </a:solidFill>
                <a:effectLst/>
                <a:latin typeface="Times New Roman" panose="02020603050405020304" pitchFamily="18" charset="0"/>
                <a:cs typeface="Times New Roman" panose="02020603050405020304" pitchFamily="18" charset="0"/>
              </a:rPr>
              <a:t>ove quickly to the east</a:t>
            </a:r>
          </a:p>
          <a:p>
            <a:pPr algn="l">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W</a:t>
            </a:r>
            <a:r>
              <a:rPr lang="en-US" sz="2000" b="0" i="0" dirty="0">
                <a:solidFill>
                  <a:schemeClr val="tx1"/>
                </a:solidFill>
                <a:effectLst/>
                <a:latin typeface="Times New Roman" panose="02020603050405020304" pitchFamily="18" charset="0"/>
                <a:cs typeface="Times New Roman" panose="02020603050405020304" pitchFamily="18" charset="0"/>
              </a:rPr>
              <a:t>eaken when move to a long-wave ridge</a:t>
            </a:r>
          </a:p>
          <a:p>
            <a:pPr algn="l">
              <a:buFont typeface="Arial" panose="020B0604020202020204" pitchFamily="34" charset="0"/>
              <a:buChar char="•"/>
            </a:pPr>
            <a:r>
              <a:rPr lang="en-US" sz="2000" dirty="0">
                <a:solidFill>
                  <a:schemeClr val="tx1"/>
                </a:solidFill>
                <a:latin typeface="Times New Roman" panose="02020603050405020304" pitchFamily="18" charset="0"/>
                <a:cs typeface="Times New Roman" panose="02020603050405020304" pitchFamily="18" charset="0"/>
              </a:rPr>
              <a:t>S</a:t>
            </a:r>
            <a:r>
              <a:rPr lang="en-US" sz="2000" b="0" i="0" dirty="0">
                <a:solidFill>
                  <a:schemeClr val="tx1"/>
                </a:solidFill>
                <a:effectLst/>
                <a:latin typeface="Times New Roman" panose="02020603050405020304" pitchFamily="18" charset="0"/>
                <a:cs typeface="Times New Roman" panose="02020603050405020304" pitchFamily="18" charset="0"/>
              </a:rPr>
              <a:t>trengthen when they move to a long-wave trough</a:t>
            </a:r>
          </a:p>
          <a:p>
            <a:pPr algn="l">
              <a:buFont typeface="Arial" panose="020B0604020202020204" pitchFamily="34" charset="0"/>
              <a:buChar char="•"/>
            </a:pPr>
            <a:r>
              <a:rPr lang="en-US" sz="2000" b="0" i="0" dirty="0">
                <a:solidFill>
                  <a:schemeClr val="tx1"/>
                </a:solidFill>
                <a:effectLst/>
                <a:latin typeface="Times New Roman" panose="02020603050405020304" pitchFamily="18" charset="0"/>
                <a:cs typeface="Times New Roman" panose="02020603050405020304" pitchFamily="18" charset="0"/>
              </a:rPr>
              <a:t>Short waves are readily observable at mid levels (500 mb chart)</a:t>
            </a:r>
            <a:endParaRPr sz="1600" dirty="0">
              <a:solidFill>
                <a:schemeClr val="tx1"/>
              </a:solidFill>
              <a:latin typeface="Times New Roman" panose="02020603050405020304" pitchFamily="18" charset="0"/>
              <a:cs typeface="Times New Roman" panose="02020603050405020304" pitchFamily="18" charset="0"/>
            </a:endParaRPr>
          </a:p>
        </p:txBody>
      </p:sp>
      <p:grpSp>
        <p:nvGrpSpPr>
          <p:cNvPr id="2" name="Google Shape;68;p13">
            <a:extLst>
              <a:ext uri="{FF2B5EF4-FFF2-40B4-BE49-F238E27FC236}">
                <a16:creationId xmlns:a16="http://schemas.microsoft.com/office/drawing/2014/main" id="{8B68E314-32F1-97DA-F9F4-29BD7179371A}"/>
              </a:ext>
            </a:extLst>
          </p:cNvPr>
          <p:cNvGrpSpPr/>
          <p:nvPr/>
        </p:nvGrpSpPr>
        <p:grpSpPr>
          <a:xfrm>
            <a:off x="1055575" y="4308423"/>
            <a:ext cx="7032850" cy="521204"/>
            <a:chOff x="286300" y="0"/>
            <a:chExt cx="8572397" cy="913701"/>
          </a:xfrm>
        </p:grpSpPr>
        <p:pic>
          <p:nvPicPr>
            <p:cNvPr id="3" name="Google Shape;69;p13">
              <a:extLst>
                <a:ext uri="{FF2B5EF4-FFF2-40B4-BE49-F238E27FC236}">
                  <a16:creationId xmlns:a16="http://schemas.microsoft.com/office/drawing/2014/main" id="{9B39FDE0-601C-BEEA-A4BA-DB0628668D4D}"/>
                </a:ext>
              </a:extLst>
            </p:cNvPr>
            <p:cNvPicPr preferRelativeResize="0"/>
            <p:nvPr/>
          </p:nvPicPr>
          <p:blipFill>
            <a:blip r:embed="rId4">
              <a:alphaModFix/>
            </a:blip>
            <a:stretch>
              <a:fillRect/>
            </a:stretch>
          </p:blipFill>
          <p:spPr>
            <a:xfrm>
              <a:off x="4225250" y="0"/>
              <a:ext cx="694501" cy="913701"/>
            </a:xfrm>
            <a:prstGeom prst="rect">
              <a:avLst/>
            </a:prstGeom>
            <a:noFill/>
            <a:ln>
              <a:noFill/>
            </a:ln>
          </p:spPr>
        </p:pic>
        <p:pic>
          <p:nvPicPr>
            <p:cNvPr id="4" name="Google Shape;70;p13">
              <a:extLst>
                <a:ext uri="{FF2B5EF4-FFF2-40B4-BE49-F238E27FC236}">
                  <a16:creationId xmlns:a16="http://schemas.microsoft.com/office/drawing/2014/main" id="{EB14612A-A2EB-584C-F252-B89399334AF0}"/>
                </a:ext>
              </a:extLst>
            </p:cNvPr>
            <p:cNvPicPr preferRelativeResize="0"/>
            <p:nvPr/>
          </p:nvPicPr>
          <p:blipFill>
            <a:blip r:embed="rId5">
              <a:alphaModFix/>
            </a:blip>
            <a:stretch>
              <a:fillRect/>
            </a:stretch>
          </p:blipFill>
          <p:spPr>
            <a:xfrm>
              <a:off x="286300" y="60550"/>
              <a:ext cx="8572397" cy="792600"/>
            </a:xfrm>
            <a:prstGeom prst="rect">
              <a:avLst/>
            </a:prstGeom>
            <a:noFill/>
            <a:ln>
              <a:noFill/>
            </a:ln>
          </p:spPr>
        </p:pic>
      </p:grpSp>
      <p:pic>
        <p:nvPicPr>
          <p:cNvPr id="6" name="Picture 5">
            <a:extLst>
              <a:ext uri="{FF2B5EF4-FFF2-40B4-BE49-F238E27FC236}">
                <a16:creationId xmlns:a16="http://schemas.microsoft.com/office/drawing/2014/main" id="{F43E2576-ADAB-D66F-21CF-5645D424DFD9}"/>
              </a:ext>
            </a:extLst>
          </p:cNvPr>
          <p:cNvPicPr>
            <a:picLocks noChangeAspect="1"/>
          </p:cNvPicPr>
          <p:nvPr/>
        </p:nvPicPr>
        <p:blipFill rotWithShape="1">
          <a:blip r:embed="rId6"/>
          <a:srcRect t="1536" r="51130" b="8716"/>
          <a:stretch/>
        </p:blipFill>
        <p:spPr>
          <a:xfrm>
            <a:off x="4572000" y="1213092"/>
            <a:ext cx="4468633" cy="3069203"/>
          </a:xfrm>
          <a:prstGeom prst="rect">
            <a:avLst/>
          </a:prstGeom>
        </p:spPr>
      </p:pic>
    </p:spTree>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09A9544-9640-5725-C11F-27E91615E0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30" y="131652"/>
            <a:ext cx="5715000" cy="47529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D4F93C0-C30A-0B00-DDF7-4A2DB56F9FC0}"/>
              </a:ext>
            </a:extLst>
          </p:cNvPr>
          <p:cNvSpPr txBox="1"/>
          <p:nvPr/>
        </p:nvSpPr>
        <p:spPr>
          <a:xfrm>
            <a:off x="6154309" y="371147"/>
            <a:ext cx="2711395" cy="3754874"/>
          </a:xfrm>
          <a:prstGeom prst="rect">
            <a:avLst/>
          </a:prstGeom>
          <a:noFill/>
        </p:spPr>
        <p:txBody>
          <a:bodyPr wrap="square">
            <a:spAutoFit/>
          </a:bodyPr>
          <a:lstStyle/>
          <a:p>
            <a:r>
              <a:rPr lang="en-US" dirty="0">
                <a:latin typeface="Arial" panose="020B0604020202020204" pitchFamily="34" charset="0"/>
              </a:rPr>
              <a:t>This</a:t>
            </a:r>
            <a:r>
              <a:rPr lang="en-US" b="0" i="0" dirty="0">
                <a:solidFill>
                  <a:srgbClr val="000000"/>
                </a:solidFill>
                <a:effectLst/>
                <a:latin typeface="Arial" panose="020B0604020202020204" pitchFamily="34" charset="0"/>
              </a:rPr>
              <a:t> is an example of a 500 mb chart. The height contours are in black. The brown arrows indicate direction of airflow. The large red dashed lines represent the location of the long wave troughs.</a:t>
            </a:r>
            <a:endParaRPr lang="en-US" dirty="0">
              <a:latin typeface="Arial" panose="020B0604020202020204" pitchFamily="34" charset="0"/>
            </a:endParaRPr>
          </a:p>
          <a:p>
            <a:r>
              <a:rPr lang="en-US" b="0" i="0" dirty="0">
                <a:solidFill>
                  <a:srgbClr val="000000"/>
                </a:solidFill>
                <a:effectLst/>
                <a:latin typeface="Arial" panose="020B0604020202020204" pitchFamily="34" charset="0"/>
              </a:rPr>
              <a:t>The shorter blue dashed lines represent the location of the of the more prominent shortwaves. (There are more short waves than indicated.) The green areas represent precipitation totals. The areas of precipitation are mainly associated with shortwaves as they pass through </a:t>
            </a:r>
            <a:r>
              <a:rPr lang="en-US" b="0" i="0" dirty="0" err="1">
                <a:solidFill>
                  <a:srgbClr val="000000"/>
                </a:solidFill>
                <a:effectLst/>
                <a:latin typeface="Arial" panose="020B0604020202020204" pitchFamily="34" charset="0"/>
              </a:rPr>
              <a:t>longwaves</a:t>
            </a:r>
            <a:r>
              <a:rPr lang="en-US" b="0" i="0" dirty="0">
                <a:solidFill>
                  <a:srgbClr val="000000"/>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3419933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2C1BF-5CDB-4094-9A4A-532CBBAE1A5F}"/>
              </a:ext>
            </a:extLst>
          </p:cNvPr>
          <p:cNvSpPr>
            <a:spLocks noGrp="1"/>
          </p:cNvSpPr>
          <p:nvPr>
            <p:ph type="title"/>
          </p:nvPr>
        </p:nvSpPr>
        <p:spPr>
          <a:xfrm>
            <a:off x="200380" y="2145343"/>
            <a:ext cx="3622545" cy="707400"/>
          </a:xfrm>
        </p:spPr>
        <p:txBody>
          <a:bodyPr>
            <a:normAutofit/>
          </a:bodyPr>
          <a:lstStyle/>
          <a:p>
            <a:r>
              <a:rPr lang="en-US" sz="2400" b="0" i="0" dirty="0">
                <a:solidFill>
                  <a:srgbClr val="202124"/>
                </a:solidFill>
                <a:effectLst/>
                <a:latin typeface="Helvetica Neue"/>
              </a:rPr>
              <a:t> </a:t>
            </a:r>
            <a:r>
              <a:rPr lang="en-US" sz="2400" dirty="0">
                <a:solidFill>
                  <a:srgbClr val="75BDA7"/>
                </a:solidFill>
                <a:latin typeface="Helvetica Neue"/>
              </a:rPr>
              <a:t>I</a:t>
            </a:r>
            <a:r>
              <a:rPr lang="en-US" sz="2400" i="0" dirty="0">
                <a:solidFill>
                  <a:srgbClr val="75BDA7"/>
                </a:solidFill>
                <a:effectLst/>
                <a:latin typeface="Helvetica Neue"/>
              </a:rPr>
              <a:t>dentify a </a:t>
            </a:r>
            <a:r>
              <a:rPr lang="en-US" sz="2400" dirty="0">
                <a:solidFill>
                  <a:srgbClr val="75BDA7"/>
                </a:solidFill>
                <a:latin typeface="Helvetica Neue"/>
              </a:rPr>
              <a:t>T</a:t>
            </a:r>
            <a:r>
              <a:rPr lang="en-US" sz="2400" i="0" dirty="0">
                <a:solidFill>
                  <a:srgbClr val="75BDA7"/>
                </a:solidFill>
                <a:effectLst/>
                <a:latin typeface="Helvetica Neue"/>
              </a:rPr>
              <a:t>rough</a:t>
            </a:r>
            <a:endParaRPr lang="en-US" sz="2400" dirty="0">
              <a:solidFill>
                <a:srgbClr val="75BDA7"/>
              </a:solidFill>
            </a:endParaRPr>
          </a:p>
        </p:txBody>
      </p:sp>
      <p:grpSp>
        <p:nvGrpSpPr>
          <p:cNvPr id="14" name="Group 13">
            <a:extLst>
              <a:ext uri="{FF2B5EF4-FFF2-40B4-BE49-F238E27FC236}">
                <a16:creationId xmlns:a16="http://schemas.microsoft.com/office/drawing/2014/main" id="{687E6DD9-6D06-70C7-7C63-39FEC5CBF165}"/>
              </a:ext>
            </a:extLst>
          </p:cNvPr>
          <p:cNvGrpSpPr/>
          <p:nvPr/>
        </p:nvGrpSpPr>
        <p:grpSpPr>
          <a:xfrm>
            <a:off x="3129617" y="227795"/>
            <a:ext cx="5702683" cy="4470680"/>
            <a:chOff x="3806494" y="798725"/>
            <a:chExt cx="4551607" cy="3781683"/>
          </a:xfrm>
        </p:grpSpPr>
        <p:pic>
          <p:nvPicPr>
            <p:cNvPr id="4" name="Picture 3">
              <a:extLst>
                <a:ext uri="{FF2B5EF4-FFF2-40B4-BE49-F238E27FC236}">
                  <a16:creationId xmlns:a16="http://schemas.microsoft.com/office/drawing/2014/main" id="{EA7C078B-88FD-50E4-609B-99D73D0AF855}"/>
                </a:ext>
              </a:extLst>
            </p:cNvPr>
            <p:cNvPicPr>
              <a:picLocks noChangeAspect="1"/>
            </p:cNvPicPr>
            <p:nvPr/>
          </p:nvPicPr>
          <p:blipFill>
            <a:blip r:embed="rId2"/>
            <a:stretch>
              <a:fillRect/>
            </a:stretch>
          </p:blipFill>
          <p:spPr>
            <a:xfrm>
              <a:off x="3806494" y="798725"/>
              <a:ext cx="4551607" cy="3781683"/>
            </a:xfrm>
            <a:prstGeom prst="rect">
              <a:avLst/>
            </a:prstGeom>
          </p:spPr>
        </p:pic>
        <p:sp>
          <p:nvSpPr>
            <p:cNvPr id="5" name="TextBox 4">
              <a:extLst>
                <a:ext uri="{FF2B5EF4-FFF2-40B4-BE49-F238E27FC236}">
                  <a16:creationId xmlns:a16="http://schemas.microsoft.com/office/drawing/2014/main" id="{4FE1A09B-8D8B-5E78-8410-362493C9A615}"/>
                </a:ext>
              </a:extLst>
            </p:cNvPr>
            <p:cNvSpPr txBox="1"/>
            <p:nvPr/>
          </p:nvSpPr>
          <p:spPr>
            <a:xfrm>
              <a:off x="3895344" y="1244515"/>
              <a:ext cx="464515" cy="523220"/>
            </a:xfrm>
            <a:prstGeom prst="rect">
              <a:avLst/>
            </a:prstGeom>
            <a:noFill/>
          </p:spPr>
          <p:txBody>
            <a:bodyPr wrap="square">
              <a:spAutoFit/>
            </a:bodyPr>
            <a:lstStyle/>
            <a:p>
              <a:r>
                <a:rPr lang="en-US" sz="2800" dirty="0">
                  <a:ln w="0"/>
                  <a:solidFill>
                    <a:srgbClr val="C00000"/>
                  </a:solidFill>
                  <a:effectLst>
                    <a:outerShdw blurRad="38100" dist="19050" dir="2700000" algn="tl" rotWithShape="0">
                      <a:schemeClr val="dk1">
                        <a:alpha val="40000"/>
                      </a:schemeClr>
                    </a:outerShdw>
                  </a:effectLst>
                </a:rPr>
                <a:t>A</a:t>
              </a:r>
            </a:p>
          </p:txBody>
        </p:sp>
        <p:sp>
          <p:nvSpPr>
            <p:cNvPr id="7" name="TextBox 6">
              <a:extLst>
                <a:ext uri="{FF2B5EF4-FFF2-40B4-BE49-F238E27FC236}">
                  <a16:creationId xmlns:a16="http://schemas.microsoft.com/office/drawing/2014/main" id="{5FB87F01-6AB5-EE96-F841-4917FF1467B4}"/>
                </a:ext>
              </a:extLst>
            </p:cNvPr>
            <p:cNvSpPr txBox="1"/>
            <p:nvPr/>
          </p:nvSpPr>
          <p:spPr>
            <a:xfrm>
              <a:off x="4359859" y="2166346"/>
              <a:ext cx="464515" cy="523220"/>
            </a:xfrm>
            <a:prstGeom prst="rect">
              <a:avLst/>
            </a:prstGeom>
            <a:noFill/>
          </p:spPr>
          <p:txBody>
            <a:bodyPr wrap="square">
              <a:spAutoFit/>
            </a:bodyPr>
            <a:lstStyle/>
            <a:p>
              <a:r>
                <a:rPr lang="en-US" sz="2800" dirty="0">
                  <a:ln w="0"/>
                  <a:solidFill>
                    <a:srgbClr val="C00000"/>
                  </a:solidFill>
                  <a:effectLst>
                    <a:outerShdw blurRad="38100" dist="19050" dir="2700000" algn="tl" rotWithShape="0">
                      <a:schemeClr val="dk1">
                        <a:alpha val="40000"/>
                      </a:schemeClr>
                    </a:outerShdw>
                  </a:effectLst>
                </a:rPr>
                <a:t>B</a:t>
              </a:r>
            </a:p>
          </p:txBody>
        </p:sp>
        <p:sp>
          <p:nvSpPr>
            <p:cNvPr id="9" name="TextBox 8">
              <a:extLst>
                <a:ext uri="{FF2B5EF4-FFF2-40B4-BE49-F238E27FC236}">
                  <a16:creationId xmlns:a16="http://schemas.microsoft.com/office/drawing/2014/main" id="{57F1E01F-F472-7CA7-9039-5D7970337CD4}"/>
                </a:ext>
              </a:extLst>
            </p:cNvPr>
            <p:cNvSpPr txBox="1"/>
            <p:nvPr/>
          </p:nvSpPr>
          <p:spPr>
            <a:xfrm>
              <a:off x="5253533" y="3085507"/>
              <a:ext cx="464515" cy="523220"/>
            </a:xfrm>
            <a:prstGeom prst="rect">
              <a:avLst/>
            </a:prstGeom>
            <a:noFill/>
          </p:spPr>
          <p:txBody>
            <a:bodyPr wrap="square">
              <a:spAutoFit/>
            </a:bodyPr>
            <a:lstStyle/>
            <a:p>
              <a:r>
                <a:rPr lang="en-US" sz="2800" dirty="0">
                  <a:ln w="0"/>
                  <a:solidFill>
                    <a:srgbClr val="C00000"/>
                  </a:solidFill>
                  <a:effectLst>
                    <a:outerShdw blurRad="38100" dist="19050" dir="2700000" algn="tl" rotWithShape="0">
                      <a:schemeClr val="dk1">
                        <a:alpha val="40000"/>
                      </a:schemeClr>
                    </a:outerShdw>
                  </a:effectLst>
                </a:rPr>
                <a:t>C</a:t>
              </a:r>
            </a:p>
          </p:txBody>
        </p:sp>
        <p:sp>
          <p:nvSpPr>
            <p:cNvPr id="11" name="TextBox 10">
              <a:extLst>
                <a:ext uri="{FF2B5EF4-FFF2-40B4-BE49-F238E27FC236}">
                  <a16:creationId xmlns:a16="http://schemas.microsoft.com/office/drawing/2014/main" id="{160530F4-74A2-36F9-DFA1-D52B538773E7}"/>
                </a:ext>
              </a:extLst>
            </p:cNvPr>
            <p:cNvSpPr txBox="1"/>
            <p:nvPr/>
          </p:nvSpPr>
          <p:spPr>
            <a:xfrm>
              <a:off x="6283757" y="2427956"/>
              <a:ext cx="464515" cy="523220"/>
            </a:xfrm>
            <a:prstGeom prst="rect">
              <a:avLst/>
            </a:prstGeom>
            <a:noFill/>
          </p:spPr>
          <p:txBody>
            <a:bodyPr wrap="square">
              <a:spAutoFit/>
            </a:bodyPr>
            <a:lstStyle/>
            <a:p>
              <a:r>
                <a:rPr lang="en-US" sz="2800" dirty="0">
                  <a:ln w="0"/>
                  <a:solidFill>
                    <a:srgbClr val="C00000"/>
                  </a:solidFill>
                  <a:effectLst>
                    <a:outerShdw blurRad="38100" dist="19050" dir="2700000" algn="tl" rotWithShape="0">
                      <a:schemeClr val="dk1">
                        <a:alpha val="40000"/>
                      </a:schemeClr>
                    </a:outerShdw>
                  </a:effectLst>
                </a:rPr>
                <a:t>D</a:t>
              </a:r>
            </a:p>
          </p:txBody>
        </p:sp>
        <p:sp>
          <p:nvSpPr>
            <p:cNvPr id="13" name="TextBox 12">
              <a:extLst>
                <a:ext uri="{FF2B5EF4-FFF2-40B4-BE49-F238E27FC236}">
                  <a16:creationId xmlns:a16="http://schemas.microsoft.com/office/drawing/2014/main" id="{F2660CE1-3FAF-2A0B-1CCB-0D7269EB4192}"/>
                </a:ext>
              </a:extLst>
            </p:cNvPr>
            <p:cNvSpPr txBox="1"/>
            <p:nvPr/>
          </p:nvSpPr>
          <p:spPr>
            <a:xfrm>
              <a:off x="7538880" y="1219325"/>
              <a:ext cx="464515" cy="523220"/>
            </a:xfrm>
            <a:prstGeom prst="rect">
              <a:avLst/>
            </a:prstGeom>
            <a:noFill/>
          </p:spPr>
          <p:txBody>
            <a:bodyPr wrap="square">
              <a:spAutoFit/>
            </a:bodyPr>
            <a:lstStyle/>
            <a:p>
              <a:r>
                <a:rPr lang="en-US" sz="2800" dirty="0">
                  <a:ln w="0"/>
                  <a:solidFill>
                    <a:srgbClr val="C00000"/>
                  </a:solidFill>
                  <a:effectLst>
                    <a:outerShdw blurRad="38100" dist="19050" dir="2700000" algn="tl" rotWithShape="0">
                      <a:schemeClr val="dk1">
                        <a:alpha val="40000"/>
                      </a:schemeClr>
                    </a:outerShdw>
                  </a:effectLst>
                </a:rPr>
                <a:t>E</a:t>
              </a:r>
            </a:p>
          </p:txBody>
        </p:sp>
      </p:grpSp>
    </p:spTree>
    <p:extLst>
      <p:ext uri="{BB962C8B-B14F-4D97-AF65-F5344CB8AC3E}">
        <p14:creationId xmlns:p14="http://schemas.microsoft.com/office/powerpoint/2010/main" val="227002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6B4AF-10B6-EE0C-51DC-EA0971DAE8FC}"/>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2B22C3F8-4D94-A52F-2BB8-5C2E7413E06D}"/>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35415F71-C4CE-A6CC-72BB-6CB1E472D096}"/>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Identify a Trough </a:t>
            </a:r>
          </a:p>
        </p:txBody>
      </p:sp>
      <p:sp>
        <p:nvSpPr>
          <p:cNvPr id="7" name="Rectangle 6">
            <a:extLst>
              <a:ext uri="{FF2B5EF4-FFF2-40B4-BE49-F238E27FC236}">
                <a16:creationId xmlns:a16="http://schemas.microsoft.com/office/drawing/2014/main" id="{F7130624-9346-BA83-0BDE-45F77B38C286}"/>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099356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6E29600-9B07-267D-2904-33ECDD20AECF}"/>
              </a:ext>
            </a:extLst>
          </p:cNvPr>
          <p:cNvGrpSpPr/>
          <p:nvPr/>
        </p:nvGrpSpPr>
        <p:grpSpPr>
          <a:xfrm>
            <a:off x="2878372" y="294199"/>
            <a:ext cx="5701085" cy="4324428"/>
            <a:chOff x="1380029" y="119357"/>
            <a:chExt cx="5903366" cy="4904786"/>
          </a:xfrm>
        </p:grpSpPr>
        <p:pic>
          <p:nvPicPr>
            <p:cNvPr id="2" name="Picture 1">
              <a:extLst>
                <a:ext uri="{FF2B5EF4-FFF2-40B4-BE49-F238E27FC236}">
                  <a16:creationId xmlns:a16="http://schemas.microsoft.com/office/drawing/2014/main" id="{5FDE892D-60F6-7D8F-D07D-DEA18E2EA1B4}"/>
                </a:ext>
              </a:extLst>
            </p:cNvPr>
            <p:cNvPicPr>
              <a:picLocks noChangeAspect="1"/>
            </p:cNvPicPr>
            <p:nvPr/>
          </p:nvPicPr>
          <p:blipFill>
            <a:blip r:embed="rId2"/>
            <a:stretch>
              <a:fillRect/>
            </a:stretch>
          </p:blipFill>
          <p:spPr>
            <a:xfrm>
              <a:off x="1380029" y="119357"/>
              <a:ext cx="5903366" cy="4904786"/>
            </a:xfrm>
            <a:prstGeom prst="rect">
              <a:avLst/>
            </a:prstGeom>
          </p:spPr>
        </p:pic>
        <p:sp>
          <p:nvSpPr>
            <p:cNvPr id="4" name="TextBox 3">
              <a:extLst>
                <a:ext uri="{FF2B5EF4-FFF2-40B4-BE49-F238E27FC236}">
                  <a16:creationId xmlns:a16="http://schemas.microsoft.com/office/drawing/2014/main" id="{7EFE15A6-A9FB-249B-40F5-C2BB2735C9B6}"/>
                </a:ext>
              </a:extLst>
            </p:cNvPr>
            <p:cNvSpPr txBox="1"/>
            <p:nvPr/>
          </p:nvSpPr>
          <p:spPr>
            <a:xfrm>
              <a:off x="1745311" y="1352689"/>
              <a:ext cx="473103" cy="923330"/>
            </a:xfrm>
            <a:prstGeom prst="rect">
              <a:avLst/>
            </a:prstGeom>
            <a:noFill/>
          </p:spPr>
          <p:txBody>
            <a:bodyPr wrap="square">
              <a:spAutoFit/>
            </a:bodyPr>
            <a:lstStyle/>
            <a:p>
              <a:r>
                <a:rPr lang="en-US" sz="5400" dirty="0">
                  <a:ln w="0"/>
                  <a:solidFill>
                    <a:schemeClr val="accent3">
                      <a:lumMod val="50000"/>
                    </a:schemeClr>
                  </a:solidFill>
                  <a:effectLst>
                    <a:outerShdw blurRad="38100" dist="19050" dir="2700000" algn="tl" rotWithShape="0">
                      <a:schemeClr val="dk1">
                        <a:alpha val="40000"/>
                      </a:schemeClr>
                    </a:outerShdw>
                  </a:effectLst>
                </a:rPr>
                <a:t>1</a:t>
              </a:r>
            </a:p>
          </p:txBody>
        </p:sp>
        <p:sp>
          <p:nvSpPr>
            <p:cNvPr id="6" name="TextBox 5">
              <a:extLst>
                <a:ext uri="{FF2B5EF4-FFF2-40B4-BE49-F238E27FC236}">
                  <a16:creationId xmlns:a16="http://schemas.microsoft.com/office/drawing/2014/main" id="{7CC4D6CA-5D6C-FB43-E555-FA0FC381DD6A}"/>
                </a:ext>
              </a:extLst>
            </p:cNvPr>
            <p:cNvSpPr txBox="1"/>
            <p:nvPr/>
          </p:nvSpPr>
          <p:spPr>
            <a:xfrm>
              <a:off x="3705071" y="2695409"/>
              <a:ext cx="473103" cy="923330"/>
            </a:xfrm>
            <a:prstGeom prst="rect">
              <a:avLst/>
            </a:prstGeom>
            <a:noFill/>
          </p:spPr>
          <p:txBody>
            <a:bodyPr wrap="square">
              <a:spAutoFit/>
            </a:bodyPr>
            <a:lstStyle/>
            <a:p>
              <a:r>
                <a:rPr lang="en-US" sz="5400" dirty="0">
                  <a:ln w="0"/>
                  <a:solidFill>
                    <a:schemeClr val="accent3">
                      <a:lumMod val="50000"/>
                    </a:schemeClr>
                  </a:solidFill>
                  <a:effectLst>
                    <a:outerShdw blurRad="38100" dist="19050" dir="2700000" algn="tl" rotWithShape="0">
                      <a:schemeClr val="dk1">
                        <a:alpha val="40000"/>
                      </a:schemeClr>
                    </a:outerShdw>
                  </a:effectLst>
                </a:rPr>
                <a:t>3</a:t>
              </a:r>
            </a:p>
          </p:txBody>
        </p:sp>
        <p:sp>
          <p:nvSpPr>
            <p:cNvPr id="8" name="TextBox 7">
              <a:extLst>
                <a:ext uri="{FF2B5EF4-FFF2-40B4-BE49-F238E27FC236}">
                  <a16:creationId xmlns:a16="http://schemas.microsoft.com/office/drawing/2014/main" id="{FE64C09E-1CAD-574E-7714-C33564447CE6}"/>
                </a:ext>
              </a:extLst>
            </p:cNvPr>
            <p:cNvSpPr txBox="1"/>
            <p:nvPr/>
          </p:nvSpPr>
          <p:spPr>
            <a:xfrm>
              <a:off x="4603808" y="1814354"/>
              <a:ext cx="473103" cy="923330"/>
            </a:xfrm>
            <a:prstGeom prst="rect">
              <a:avLst/>
            </a:prstGeom>
            <a:noFill/>
          </p:spPr>
          <p:txBody>
            <a:bodyPr wrap="square">
              <a:spAutoFit/>
            </a:bodyPr>
            <a:lstStyle/>
            <a:p>
              <a:r>
                <a:rPr lang="en-US" sz="5400" dirty="0">
                  <a:ln w="0"/>
                  <a:solidFill>
                    <a:schemeClr val="accent3">
                      <a:lumMod val="50000"/>
                    </a:schemeClr>
                  </a:solidFill>
                  <a:effectLst>
                    <a:outerShdw blurRad="38100" dist="19050" dir="2700000" algn="tl" rotWithShape="0">
                      <a:schemeClr val="dk1">
                        <a:alpha val="40000"/>
                      </a:schemeClr>
                    </a:outerShdw>
                  </a:effectLst>
                </a:rPr>
                <a:t>4</a:t>
              </a:r>
            </a:p>
          </p:txBody>
        </p:sp>
        <p:sp>
          <p:nvSpPr>
            <p:cNvPr id="10" name="TextBox 9">
              <a:extLst>
                <a:ext uri="{FF2B5EF4-FFF2-40B4-BE49-F238E27FC236}">
                  <a16:creationId xmlns:a16="http://schemas.microsoft.com/office/drawing/2014/main" id="{EEC49512-87CC-EAC5-EBFC-85D2BB3258E9}"/>
                </a:ext>
              </a:extLst>
            </p:cNvPr>
            <p:cNvSpPr txBox="1"/>
            <p:nvPr/>
          </p:nvSpPr>
          <p:spPr>
            <a:xfrm>
              <a:off x="5599465" y="1352689"/>
              <a:ext cx="473103" cy="923330"/>
            </a:xfrm>
            <a:prstGeom prst="rect">
              <a:avLst/>
            </a:prstGeom>
            <a:noFill/>
          </p:spPr>
          <p:txBody>
            <a:bodyPr wrap="square">
              <a:spAutoFit/>
            </a:bodyPr>
            <a:lstStyle/>
            <a:p>
              <a:r>
                <a:rPr lang="en-US" sz="5400" dirty="0">
                  <a:ln w="0"/>
                  <a:solidFill>
                    <a:schemeClr val="accent3">
                      <a:lumMod val="50000"/>
                    </a:schemeClr>
                  </a:solidFill>
                  <a:effectLst>
                    <a:outerShdw blurRad="38100" dist="19050" dir="2700000" algn="tl" rotWithShape="0">
                      <a:schemeClr val="dk1">
                        <a:alpha val="40000"/>
                      </a:schemeClr>
                    </a:outerShdw>
                  </a:effectLst>
                </a:rPr>
                <a:t>5</a:t>
              </a:r>
            </a:p>
          </p:txBody>
        </p:sp>
        <p:sp>
          <p:nvSpPr>
            <p:cNvPr id="12" name="TextBox 11">
              <a:extLst>
                <a:ext uri="{FF2B5EF4-FFF2-40B4-BE49-F238E27FC236}">
                  <a16:creationId xmlns:a16="http://schemas.microsoft.com/office/drawing/2014/main" id="{257037AF-0FED-47AC-5987-25D1C039FA03}"/>
                </a:ext>
              </a:extLst>
            </p:cNvPr>
            <p:cNvSpPr txBox="1"/>
            <p:nvPr/>
          </p:nvSpPr>
          <p:spPr>
            <a:xfrm>
              <a:off x="6457784" y="286335"/>
              <a:ext cx="473103" cy="923330"/>
            </a:xfrm>
            <a:prstGeom prst="rect">
              <a:avLst/>
            </a:prstGeom>
            <a:noFill/>
          </p:spPr>
          <p:txBody>
            <a:bodyPr wrap="square">
              <a:spAutoFit/>
            </a:bodyPr>
            <a:lstStyle/>
            <a:p>
              <a:r>
                <a:rPr lang="en-US" sz="5400" dirty="0">
                  <a:ln w="0"/>
                  <a:solidFill>
                    <a:schemeClr val="accent3">
                      <a:lumMod val="50000"/>
                    </a:schemeClr>
                  </a:solidFill>
                  <a:effectLst>
                    <a:outerShdw blurRad="38100" dist="19050" dir="2700000" algn="tl" rotWithShape="0">
                      <a:schemeClr val="dk1">
                        <a:alpha val="40000"/>
                      </a:schemeClr>
                    </a:outerShdw>
                  </a:effectLst>
                </a:rPr>
                <a:t>6</a:t>
              </a:r>
            </a:p>
          </p:txBody>
        </p:sp>
        <p:sp>
          <p:nvSpPr>
            <p:cNvPr id="14" name="TextBox 13">
              <a:extLst>
                <a:ext uri="{FF2B5EF4-FFF2-40B4-BE49-F238E27FC236}">
                  <a16:creationId xmlns:a16="http://schemas.microsoft.com/office/drawing/2014/main" id="{E06C7779-575D-6A21-C77D-2948A56FBA11}"/>
                </a:ext>
              </a:extLst>
            </p:cNvPr>
            <p:cNvSpPr txBox="1"/>
            <p:nvPr/>
          </p:nvSpPr>
          <p:spPr>
            <a:xfrm>
              <a:off x="2806334" y="2661085"/>
              <a:ext cx="473103" cy="923330"/>
            </a:xfrm>
            <a:prstGeom prst="rect">
              <a:avLst/>
            </a:prstGeom>
            <a:noFill/>
          </p:spPr>
          <p:txBody>
            <a:bodyPr wrap="square">
              <a:spAutoFit/>
            </a:bodyPr>
            <a:lstStyle/>
            <a:p>
              <a:r>
                <a:rPr lang="en-US" sz="5400" dirty="0">
                  <a:ln w="0"/>
                  <a:solidFill>
                    <a:schemeClr val="accent3">
                      <a:lumMod val="50000"/>
                    </a:schemeClr>
                  </a:solidFill>
                  <a:effectLst>
                    <a:outerShdw blurRad="38100" dist="19050" dir="2700000" algn="tl" rotWithShape="0">
                      <a:schemeClr val="dk1">
                        <a:alpha val="40000"/>
                      </a:schemeClr>
                    </a:outerShdw>
                  </a:effectLst>
                </a:rPr>
                <a:t>2</a:t>
              </a:r>
            </a:p>
          </p:txBody>
        </p:sp>
      </p:grpSp>
      <p:sp>
        <p:nvSpPr>
          <p:cNvPr id="17" name="TextBox 16">
            <a:extLst>
              <a:ext uri="{FF2B5EF4-FFF2-40B4-BE49-F238E27FC236}">
                <a16:creationId xmlns:a16="http://schemas.microsoft.com/office/drawing/2014/main" id="{76103957-394E-BDD9-D03E-192E797B8633}"/>
              </a:ext>
            </a:extLst>
          </p:cNvPr>
          <p:cNvSpPr txBox="1"/>
          <p:nvPr/>
        </p:nvSpPr>
        <p:spPr>
          <a:xfrm>
            <a:off x="177726" y="769118"/>
            <a:ext cx="2587771" cy="3785652"/>
          </a:xfrm>
          <a:prstGeom prst="rect">
            <a:avLst/>
          </a:prstGeom>
          <a:noFill/>
        </p:spPr>
        <p:txBody>
          <a:bodyPr wrap="square">
            <a:spAutoFit/>
          </a:bodyPr>
          <a:lstStyle/>
          <a:p>
            <a:pPr algn="ctr"/>
            <a:r>
              <a:rPr lang="en-US" sz="4800" b="1" dirty="0">
                <a:solidFill>
                  <a:srgbClr val="5F6368"/>
                </a:solidFill>
                <a:latin typeface="Helvetica Neue"/>
              </a:rPr>
              <a:t>A</a:t>
            </a:r>
            <a:r>
              <a:rPr lang="en-US" sz="4800" b="1" i="0" dirty="0">
                <a:solidFill>
                  <a:srgbClr val="5F6368"/>
                </a:solidFill>
                <a:effectLst/>
                <a:latin typeface="Helvetica Neue"/>
              </a:rPr>
              <a:t>reas of active weather</a:t>
            </a:r>
          </a:p>
          <a:p>
            <a:pPr algn="ctr"/>
            <a:r>
              <a:rPr lang="en-US" sz="4800" b="1" dirty="0">
                <a:solidFill>
                  <a:srgbClr val="5F6368"/>
                </a:solidFill>
                <a:latin typeface="Helvetica Neue"/>
              </a:rPr>
              <a:t>?</a:t>
            </a:r>
            <a:endParaRPr lang="en-US" sz="4000" b="1" dirty="0">
              <a:solidFill>
                <a:schemeClr val="accent3">
                  <a:lumMod val="50000"/>
                </a:schemeClr>
              </a:solidFill>
            </a:endParaRPr>
          </a:p>
        </p:txBody>
      </p:sp>
    </p:spTree>
    <p:extLst>
      <p:ext uri="{BB962C8B-B14F-4D97-AF65-F5344CB8AC3E}">
        <p14:creationId xmlns:p14="http://schemas.microsoft.com/office/powerpoint/2010/main" val="1436593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D87DE9-80C1-3389-0775-E5AF02331B7A}"/>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C1C643F7-9CF5-EB37-FCA5-34955746B9E5}"/>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824BD250-4B1F-18A8-8572-4C15CE95B294}"/>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Areas of active weather</a:t>
            </a:r>
          </a:p>
        </p:txBody>
      </p:sp>
      <p:sp>
        <p:nvSpPr>
          <p:cNvPr id="7" name="Rectangle 6">
            <a:extLst>
              <a:ext uri="{FF2B5EF4-FFF2-40B4-BE49-F238E27FC236}">
                <a16:creationId xmlns:a16="http://schemas.microsoft.com/office/drawing/2014/main" id="{2659A9D4-0C93-D810-FDF9-37DC1116ADBA}"/>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9507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F57302-75F6-1A76-79C6-A3A1C462E93A}"/>
              </a:ext>
            </a:extLst>
          </p:cNvPr>
          <p:cNvPicPr>
            <a:picLocks noChangeAspect="1"/>
          </p:cNvPicPr>
          <p:nvPr/>
        </p:nvPicPr>
        <p:blipFill>
          <a:blip r:embed="rId2"/>
          <a:stretch>
            <a:fillRect/>
          </a:stretch>
        </p:blipFill>
        <p:spPr>
          <a:xfrm>
            <a:off x="3037399" y="381851"/>
            <a:ext cx="5271493" cy="4379797"/>
          </a:xfrm>
          <a:prstGeom prst="rect">
            <a:avLst/>
          </a:prstGeom>
        </p:spPr>
      </p:pic>
      <p:sp>
        <p:nvSpPr>
          <p:cNvPr id="4" name="TextBox 3">
            <a:extLst>
              <a:ext uri="{FF2B5EF4-FFF2-40B4-BE49-F238E27FC236}">
                <a16:creationId xmlns:a16="http://schemas.microsoft.com/office/drawing/2014/main" id="{2B71E79B-021B-569B-1173-9539B815DA9B}"/>
              </a:ext>
            </a:extLst>
          </p:cNvPr>
          <p:cNvSpPr txBox="1"/>
          <p:nvPr/>
        </p:nvSpPr>
        <p:spPr>
          <a:xfrm>
            <a:off x="489006" y="1351721"/>
            <a:ext cx="2142876" cy="2800767"/>
          </a:xfrm>
          <a:prstGeom prst="rect">
            <a:avLst/>
          </a:prstGeom>
          <a:noFill/>
        </p:spPr>
        <p:txBody>
          <a:bodyPr wrap="square">
            <a:spAutoFit/>
          </a:bodyPr>
          <a:lstStyle/>
          <a:p>
            <a:pPr algn="ctr"/>
            <a:r>
              <a:rPr lang="en-US" sz="4400" b="1" i="0" dirty="0">
                <a:solidFill>
                  <a:schemeClr val="accent3">
                    <a:lumMod val="50000"/>
                  </a:schemeClr>
                </a:solidFill>
                <a:effectLst/>
                <a:latin typeface="Arial" panose="020B0604020202020204" pitchFamily="34" charset="0"/>
              </a:rPr>
              <a:t>greater wind speed ?</a:t>
            </a:r>
            <a:endParaRPr lang="en-US" sz="4400" b="1" dirty="0">
              <a:solidFill>
                <a:schemeClr val="accent3">
                  <a:lumMod val="50000"/>
                </a:schemeClr>
              </a:solidFill>
            </a:endParaRPr>
          </a:p>
        </p:txBody>
      </p:sp>
    </p:spTree>
    <p:extLst>
      <p:ext uri="{BB962C8B-B14F-4D97-AF65-F5344CB8AC3E}">
        <p14:creationId xmlns:p14="http://schemas.microsoft.com/office/powerpoint/2010/main" val="3599417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2CD87-ED19-6BF5-082D-94EDF2FE71EA}"/>
              </a:ext>
            </a:extLst>
          </p:cNvPr>
          <p:cNvSpPr>
            <a:spLocks noGrp="1"/>
          </p:cNvSpPr>
          <p:nvPr>
            <p:ph type="title"/>
          </p:nvPr>
        </p:nvSpPr>
        <p:spPr>
          <a:xfrm>
            <a:off x="159301" y="2047208"/>
            <a:ext cx="4045200" cy="1675800"/>
          </a:xfrm>
        </p:spPr>
        <p:txBody>
          <a:bodyPr>
            <a:noAutofit/>
          </a:bodyPr>
          <a:lstStyle/>
          <a:p>
            <a:r>
              <a:rPr lang="en-US" sz="6600" dirty="0"/>
              <a:t>Basic Wave Patterns</a:t>
            </a:r>
          </a:p>
        </p:txBody>
      </p:sp>
      <p:pic>
        <p:nvPicPr>
          <p:cNvPr id="6" name="Picture 5">
            <a:extLst>
              <a:ext uri="{FF2B5EF4-FFF2-40B4-BE49-F238E27FC236}">
                <a16:creationId xmlns:a16="http://schemas.microsoft.com/office/drawing/2014/main" id="{D35C5D1C-B91B-BBEA-F7CA-936C6AA20434}"/>
              </a:ext>
            </a:extLst>
          </p:cNvPr>
          <p:cNvPicPr>
            <a:picLocks noChangeAspect="1"/>
          </p:cNvPicPr>
          <p:nvPr/>
        </p:nvPicPr>
        <p:blipFill>
          <a:blip r:embed="rId3"/>
          <a:stretch>
            <a:fillRect/>
          </a:stretch>
        </p:blipFill>
        <p:spPr>
          <a:xfrm>
            <a:off x="4797226" y="1066800"/>
            <a:ext cx="4092773" cy="3143250"/>
          </a:xfrm>
          <a:prstGeom prst="rect">
            <a:avLst/>
          </a:prstGeom>
        </p:spPr>
      </p:pic>
    </p:spTree>
    <p:extLst>
      <p:ext uri="{BB962C8B-B14F-4D97-AF65-F5344CB8AC3E}">
        <p14:creationId xmlns:p14="http://schemas.microsoft.com/office/powerpoint/2010/main" val="416055797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solidFill>
                  <a:schemeClr val="accent3"/>
                </a:solidFill>
              </a:rPr>
              <a:t>Content</a:t>
            </a:r>
            <a:endParaRPr>
              <a:solidFill>
                <a:schemeClr val="accent3"/>
              </a:solidFill>
            </a:endParaRPr>
          </a:p>
        </p:txBody>
      </p:sp>
      <p:sp>
        <p:nvSpPr>
          <p:cNvPr id="78" name="Google Shape;78;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US" dirty="0"/>
              <a:t>Introduction to Upper Air Charts</a:t>
            </a:r>
          </a:p>
          <a:p>
            <a:pPr marL="457200" lvl="0" indent="-342900" algn="l" rtl="0">
              <a:spcBef>
                <a:spcPts val="0"/>
              </a:spcBef>
              <a:spcAft>
                <a:spcPts val="0"/>
              </a:spcAft>
              <a:buSzPts val="1800"/>
              <a:buChar char="●"/>
            </a:pPr>
            <a:r>
              <a:rPr lang="en-GB" dirty="0" err="1"/>
              <a:t>Longwaves</a:t>
            </a:r>
            <a:r>
              <a:rPr lang="en-GB" dirty="0"/>
              <a:t> and Shortwaves</a:t>
            </a:r>
          </a:p>
          <a:p>
            <a:pPr marL="457200" lvl="0" indent="-342900" algn="l" rtl="0">
              <a:spcBef>
                <a:spcPts val="0"/>
              </a:spcBef>
              <a:spcAft>
                <a:spcPts val="0"/>
              </a:spcAft>
              <a:buSzPts val="1800"/>
              <a:buChar char="●"/>
            </a:pPr>
            <a:r>
              <a:rPr lang="en-GB" dirty="0"/>
              <a:t>Basic Wave Patterns</a:t>
            </a:r>
          </a:p>
          <a:p>
            <a:pPr marL="457200" lvl="0" indent="-342900" algn="l" rtl="0">
              <a:spcBef>
                <a:spcPts val="0"/>
              </a:spcBef>
              <a:spcAft>
                <a:spcPts val="0"/>
              </a:spcAft>
              <a:buSzPts val="1800"/>
              <a:buChar char="●"/>
            </a:pPr>
            <a:r>
              <a:rPr lang="en-US" dirty="0"/>
              <a:t>Common Features of Constant Pressure Charts</a:t>
            </a:r>
          </a:p>
          <a:p>
            <a:pPr marL="457200" lvl="0" indent="-342900" algn="l" rtl="0">
              <a:spcBef>
                <a:spcPts val="0"/>
              </a:spcBef>
              <a:spcAft>
                <a:spcPts val="0"/>
              </a:spcAft>
              <a:buSzPts val="1800"/>
              <a:buChar char="●"/>
            </a:pPr>
            <a:r>
              <a:rPr lang="en-GB" dirty="0"/>
              <a:t>Constant Pressure Charts </a:t>
            </a:r>
          </a:p>
          <a:p>
            <a:pPr marL="457200" lvl="0" indent="-342900" algn="l" rtl="0">
              <a:spcBef>
                <a:spcPts val="0"/>
              </a:spcBef>
              <a:spcAft>
                <a:spcPts val="0"/>
              </a:spcAft>
              <a:buSzPts val="1800"/>
              <a:buChar char="●"/>
            </a:pPr>
            <a:r>
              <a:rPr lang="en-GB" dirty="0"/>
              <a:t>The surface chart</a:t>
            </a:r>
          </a:p>
          <a:p>
            <a:pPr marL="457200" lvl="0" indent="-342900" algn="l" rtl="0">
              <a:spcBef>
                <a:spcPts val="0"/>
              </a:spcBef>
              <a:spcAft>
                <a:spcPts val="0"/>
              </a:spcAft>
              <a:buSzPts val="1800"/>
              <a:buChar char="●"/>
            </a:pPr>
            <a:endParaRPr lang="en-GB" dirty="0"/>
          </a:p>
          <a:p>
            <a:pPr marL="457200" lvl="0" indent="-342900" algn="l" rtl="0">
              <a:spcBef>
                <a:spcPts val="0"/>
              </a:spcBef>
              <a:spcAft>
                <a:spcPts val="0"/>
              </a:spcAft>
              <a:buSzPts val="1800"/>
              <a:buChar char="●"/>
            </a:pPr>
            <a:endParaRPr lang="en-GB" dirty="0"/>
          </a:p>
          <a:p>
            <a:pPr marL="457200" lvl="0" indent="-342900" algn="l" rtl="0">
              <a:spcBef>
                <a:spcPts val="0"/>
              </a:spcBef>
              <a:spcAft>
                <a:spcPts val="0"/>
              </a:spcAft>
              <a:buSzPts val="1800"/>
              <a:buChar char="●"/>
            </a:pPr>
            <a:endParaRPr lang="en-GB" dirty="0"/>
          </a:p>
        </p:txBody>
      </p:sp>
      <p:grpSp>
        <p:nvGrpSpPr>
          <p:cNvPr id="2" name="Google Shape;68;p13">
            <a:extLst>
              <a:ext uri="{FF2B5EF4-FFF2-40B4-BE49-F238E27FC236}">
                <a16:creationId xmlns:a16="http://schemas.microsoft.com/office/drawing/2014/main" id="{33DA45FB-91A0-7757-451B-062B867671ED}"/>
              </a:ext>
            </a:extLst>
          </p:cNvPr>
          <p:cNvGrpSpPr/>
          <p:nvPr/>
        </p:nvGrpSpPr>
        <p:grpSpPr>
          <a:xfrm>
            <a:off x="1055575" y="4325357"/>
            <a:ext cx="7032850" cy="521204"/>
            <a:chOff x="286300" y="0"/>
            <a:chExt cx="8572397" cy="913701"/>
          </a:xfrm>
        </p:grpSpPr>
        <p:pic>
          <p:nvPicPr>
            <p:cNvPr id="3" name="Google Shape;69;p13">
              <a:extLst>
                <a:ext uri="{FF2B5EF4-FFF2-40B4-BE49-F238E27FC236}">
                  <a16:creationId xmlns:a16="http://schemas.microsoft.com/office/drawing/2014/main" id="{1E533185-F578-F110-AFF7-4A1304FDF08B}"/>
                </a:ext>
              </a:extLst>
            </p:cNvPr>
            <p:cNvPicPr preferRelativeResize="0"/>
            <p:nvPr/>
          </p:nvPicPr>
          <p:blipFill>
            <a:blip r:embed="rId3">
              <a:alphaModFix/>
            </a:blip>
            <a:stretch>
              <a:fillRect/>
            </a:stretch>
          </p:blipFill>
          <p:spPr>
            <a:xfrm>
              <a:off x="4225250" y="0"/>
              <a:ext cx="694501" cy="913701"/>
            </a:xfrm>
            <a:prstGeom prst="rect">
              <a:avLst/>
            </a:prstGeom>
            <a:noFill/>
            <a:ln>
              <a:noFill/>
            </a:ln>
          </p:spPr>
        </p:pic>
        <p:pic>
          <p:nvPicPr>
            <p:cNvPr id="4" name="Google Shape;70;p13">
              <a:extLst>
                <a:ext uri="{FF2B5EF4-FFF2-40B4-BE49-F238E27FC236}">
                  <a16:creationId xmlns:a16="http://schemas.microsoft.com/office/drawing/2014/main" id="{60DFA608-4A8B-4B02-BAF9-CEA56B58FF13}"/>
                </a:ext>
              </a:extLst>
            </p:cNvPr>
            <p:cNvPicPr preferRelativeResize="0"/>
            <p:nvPr/>
          </p:nvPicPr>
          <p:blipFill>
            <a:blip r:embed="rId4">
              <a:alphaModFix/>
            </a:blip>
            <a:stretch>
              <a:fillRect/>
            </a:stretch>
          </p:blipFill>
          <p:spPr>
            <a:xfrm>
              <a:off x="286300" y="60550"/>
              <a:ext cx="8572397" cy="792600"/>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6B08-4D84-89EC-BD3D-BB6617F67B06}"/>
              </a:ext>
            </a:extLst>
          </p:cNvPr>
          <p:cNvSpPr>
            <a:spLocks noGrp="1"/>
          </p:cNvSpPr>
          <p:nvPr>
            <p:ph type="title"/>
          </p:nvPr>
        </p:nvSpPr>
        <p:spPr/>
        <p:txBody>
          <a:bodyPr>
            <a:normAutofit fontScale="90000"/>
          </a:bodyPr>
          <a:lstStyle/>
          <a:p>
            <a:r>
              <a:rPr lang="en-US" dirty="0"/>
              <a:t>Open Waves</a:t>
            </a:r>
          </a:p>
        </p:txBody>
      </p:sp>
      <p:pic>
        <p:nvPicPr>
          <p:cNvPr id="4" name="Picture 3">
            <a:extLst>
              <a:ext uri="{FF2B5EF4-FFF2-40B4-BE49-F238E27FC236}">
                <a16:creationId xmlns:a16="http://schemas.microsoft.com/office/drawing/2014/main" id="{24E8E7C6-8890-4873-CD87-3BD828904EFC}"/>
              </a:ext>
            </a:extLst>
          </p:cNvPr>
          <p:cNvPicPr>
            <a:picLocks noChangeAspect="1"/>
          </p:cNvPicPr>
          <p:nvPr/>
        </p:nvPicPr>
        <p:blipFill>
          <a:blip r:embed="rId2"/>
          <a:stretch>
            <a:fillRect/>
          </a:stretch>
        </p:blipFill>
        <p:spPr>
          <a:xfrm>
            <a:off x="3174186" y="210656"/>
            <a:ext cx="5954449" cy="4573017"/>
          </a:xfrm>
          <a:prstGeom prst="rect">
            <a:avLst/>
          </a:prstGeom>
        </p:spPr>
      </p:pic>
      <p:sp>
        <p:nvSpPr>
          <p:cNvPr id="3" name="Text Placeholder 2">
            <a:extLst>
              <a:ext uri="{FF2B5EF4-FFF2-40B4-BE49-F238E27FC236}">
                <a16:creationId xmlns:a16="http://schemas.microsoft.com/office/drawing/2014/main" id="{7E1A379C-5B10-C947-A555-BCF433B3E67B}"/>
              </a:ext>
            </a:extLst>
          </p:cNvPr>
          <p:cNvSpPr>
            <a:spLocks noGrp="1"/>
          </p:cNvSpPr>
          <p:nvPr>
            <p:ph type="body" idx="1"/>
          </p:nvPr>
        </p:nvSpPr>
        <p:spPr>
          <a:xfrm>
            <a:off x="319383" y="1210676"/>
            <a:ext cx="2773674" cy="2279948"/>
          </a:xfrm>
        </p:spPr>
        <p:txBody>
          <a:bodyPr>
            <a:normAutofit fontScale="85000" lnSpcReduction="20000"/>
          </a:bodyPr>
          <a:lstStyle/>
          <a:p>
            <a:pPr algn="l" fontAlgn="base"/>
            <a:r>
              <a:rPr lang="en-US" b="0" i="0" dirty="0">
                <a:solidFill>
                  <a:srgbClr val="000000"/>
                </a:solidFill>
                <a:effectLst/>
                <a:latin typeface="Arial" panose="020B0604020202020204" pitchFamily="34" charset="0"/>
              </a:rPr>
              <a:t> These waves and troughs are considered 'open' as, for the most part, there is no closed circulation associated with the waves.</a:t>
            </a:r>
          </a:p>
          <a:p>
            <a:pPr algn="l" fontAlgn="base"/>
            <a:r>
              <a:rPr lang="en-US" b="0" i="0" dirty="0">
                <a:solidFill>
                  <a:srgbClr val="000000"/>
                </a:solidFill>
                <a:effectLst/>
                <a:latin typeface="Arial" panose="020B0604020202020204" pitchFamily="34" charset="0"/>
              </a:rPr>
              <a:t>They are progressive meaning they move from west to east. </a:t>
            </a:r>
            <a:endParaRPr lang="en-US" dirty="0"/>
          </a:p>
        </p:txBody>
      </p:sp>
    </p:spTree>
    <p:extLst>
      <p:ext uri="{BB962C8B-B14F-4D97-AF65-F5344CB8AC3E}">
        <p14:creationId xmlns:p14="http://schemas.microsoft.com/office/powerpoint/2010/main" val="209035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B8920-56B7-C568-1BA7-C1160B39DA7D}"/>
              </a:ext>
            </a:extLst>
          </p:cNvPr>
          <p:cNvSpPr>
            <a:spLocks noGrp="1"/>
          </p:cNvSpPr>
          <p:nvPr>
            <p:ph type="title"/>
          </p:nvPr>
        </p:nvSpPr>
        <p:spPr>
          <a:xfrm>
            <a:off x="311700" y="574500"/>
            <a:ext cx="2808000" cy="755700"/>
          </a:xfrm>
        </p:spPr>
        <p:txBody>
          <a:bodyPr/>
          <a:lstStyle/>
          <a:p>
            <a:r>
              <a:rPr lang="en-US" dirty="0"/>
              <a:t>Positive Tilted Troughs</a:t>
            </a:r>
          </a:p>
        </p:txBody>
      </p:sp>
      <p:sp>
        <p:nvSpPr>
          <p:cNvPr id="3" name="Text Placeholder 2">
            <a:extLst>
              <a:ext uri="{FF2B5EF4-FFF2-40B4-BE49-F238E27FC236}">
                <a16:creationId xmlns:a16="http://schemas.microsoft.com/office/drawing/2014/main" id="{9998252A-175A-854F-CFDB-813D353797DF}"/>
              </a:ext>
            </a:extLst>
          </p:cNvPr>
          <p:cNvSpPr>
            <a:spLocks noGrp="1"/>
          </p:cNvSpPr>
          <p:nvPr>
            <p:ph type="body" idx="1"/>
          </p:nvPr>
        </p:nvSpPr>
        <p:spPr>
          <a:xfrm>
            <a:off x="311700" y="1389600"/>
            <a:ext cx="2592367" cy="3179400"/>
          </a:xfrm>
        </p:spPr>
        <p:txBody>
          <a:bodyPr/>
          <a:lstStyle/>
          <a:p>
            <a:r>
              <a:rPr lang="en-US" dirty="0"/>
              <a:t>Positive tilted troughs will extend from the lowest pressure northeast to southwest in the Northern Hemisphere (southeast to northwest in the Southern Hemisphere).</a:t>
            </a:r>
          </a:p>
          <a:p>
            <a:endParaRPr lang="en-US" dirty="0"/>
          </a:p>
          <a:p>
            <a:r>
              <a:rPr lang="en-US" dirty="0"/>
              <a:t>In respect to severe weather, positive tilted troughs produce the least amount.</a:t>
            </a:r>
          </a:p>
        </p:txBody>
      </p:sp>
      <p:pic>
        <p:nvPicPr>
          <p:cNvPr id="4" name="Picture 3">
            <a:extLst>
              <a:ext uri="{FF2B5EF4-FFF2-40B4-BE49-F238E27FC236}">
                <a16:creationId xmlns:a16="http://schemas.microsoft.com/office/drawing/2014/main" id="{65D85B3E-71BE-614D-2B44-10D94F1706C8}"/>
              </a:ext>
            </a:extLst>
          </p:cNvPr>
          <p:cNvPicPr>
            <a:picLocks noChangeAspect="1"/>
          </p:cNvPicPr>
          <p:nvPr/>
        </p:nvPicPr>
        <p:blipFill>
          <a:blip r:embed="rId2"/>
          <a:stretch>
            <a:fillRect/>
          </a:stretch>
        </p:blipFill>
        <p:spPr>
          <a:xfrm>
            <a:off x="3100913" y="211672"/>
            <a:ext cx="6033051" cy="4734984"/>
          </a:xfrm>
          <a:prstGeom prst="rect">
            <a:avLst/>
          </a:prstGeom>
        </p:spPr>
      </p:pic>
    </p:spTree>
    <p:extLst>
      <p:ext uri="{BB962C8B-B14F-4D97-AF65-F5344CB8AC3E}">
        <p14:creationId xmlns:p14="http://schemas.microsoft.com/office/powerpoint/2010/main" val="299276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FCFF4-4EED-4F30-2DBC-B47A048FE820}"/>
              </a:ext>
            </a:extLst>
          </p:cNvPr>
          <p:cNvSpPr>
            <a:spLocks noGrp="1"/>
          </p:cNvSpPr>
          <p:nvPr>
            <p:ph type="title"/>
          </p:nvPr>
        </p:nvSpPr>
        <p:spPr/>
        <p:txBody>
          <a:bodyPr/>
          <a:lstStyle/>
          <a:p>
            <a:r>
              <a:rPr lang="en-US" dirty="0"/>
              <a:t>Negative Tilted Troughs</a:t>
            </a:r>
          </a:p>
        </p:txBody>
      </p:sp>
      <p:sp>
        <p:nvSpPr>
          <p:cNvPr id="3" name="Text Placeholder 2">
            <a:extLst>
              <a:ext uri="{FF2B5EF4-FFF2-40B4-BE49-F238E27FC236}">
                <a16:creationId xmlns:a16="http://schemas.microsoft.com/office/drawing/2014/main" id="{2C22060A-756C-8B76-F3FB-8D0872EBCD19}"/>
              </a:ext>
            </a:extLst>
          </p:cNvPr>
          <p:cNvSpPr>
            <a:spLocks noGrp="1"/>
          </p:cNvSpPr>
          <p:nvPr>
            <p:ph type="body" idx="1"/>
          </p:nvPr>
        </p:nvSpPr>
        <p:spPr>
          <a:xfrm>
            <a:off x="228600" y="1389599"/>
            <a:ext cx="2891100" cy="3597267"/>
          </a:xfrm>
        </p:spPr>
        <p:txBody>
          <a:bodyPr>
            <a:normAutofit/>
          </a:bodyPr>
          <a:lstStyle/>
          <a:p>
            <a:r>
              <a:rPr lang="en-US" dirty="0"/>
              <a:t>Negative tilted troughs usually begin as positive tiled troughs. As the short-wave energy races east though the longwave it distorts its shape from positive to neutral (north-south) orientation to a negative (northwest to southeast) orientation.</a:t>
            </a:r>
          </a:p>
          <a:p>
            <a:r>
              <a:rPr lang="en-US" dirty="0"/>
              <a:t>These types of troughs produce the most severe weather. </a:t>
            </a:r>
          </a:p>
        </p:txBody>
      </p:sp>
      <p:pic>
        <p:nvPicPr>
          <p:cNvPr id="4" name="Picture 3">
            <a:extLst>
              <a:ext uri="{FF2B5EF4-FFF2-40B4-BE49-F238E27FC236}">
                <a16:creationId xmlns:a16="http://schemas.microsoft.com/office/drawing/2014/main" id="{0CEDA66F-EC23-3AF8-397A-2E45967EF6F5}"/>
              </a:ext>
            </a:extLst>
          </p:cNvPr>
          <p:cNvPicPr>
            <a:picLocks noChangeAspect="1"/>
          </p:cNvPicPr>
          <p:nvPr/>
        </p:nvPicPr>
        <p:blipFill>
          <a:blip r:embed="rId3"/>
          <a:stretch>
            <a:fillRect/>
          </a:stretch>
        </p:blipFill>
        <p:spPr>
          <a:xfrm>
            <a:off x="3132997" y="268821"/>
            <a:ext cx="6011003" cy="4616450"/>
          </a:xfrm>
          <a:prstGeom prst="rect">
            <a:avLst/>
          </a:prstGeom>
        </p:spPr>
      </p:pic>
    </p:spTree>
    <p:extLst>
      <p:ext uri="{BB962C8B-B14F-4D97-AF65-F5344CB8AC3E}">
        <p14:creationId xmlns:p14="http://schemas.microsoft.com/office/powerpoint/2010/main" val="3932312959"/>
      </p:ext>
    </p:extLst>
  </p:cSld>
  <p:clrMapOvr>
    <a:masterClrMapping/>
  </p:clrMapOvr>
  <p:extLst>
    <p:ext uri="{6950BFC3-D8DA-4A85-94F7-54DA5524770B}">
      <p188:commentRel xmlns:p188="http://schemas.microsoft.com/office/powerpoint/2018/8/main" r:id="rId2"/>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5E29A-2D99-B65E-BC24-9D013A5951BF}"/>
              </a:ext>
            </a:extLst>
          </p:cNvPr>
          <p:cNvSpPr>
            <a:spLocks noGrp="1"/>
          </p:cNvSpPr>
          <p:nvPr>
            <p:ph type="title"/>
          </p:nvPr>
        </p:nvSpPr>
        <p:spPr/>
        <p:txBody>
          <a:bodyPr/>
          <a:lstStyle/>
          <a:p>
            <a:r>
              <a:rPr lang="en-US" dirty="0"/>
              <a:t>Zonal Flow</a:t>
            </a:r>
          </a:p>
        </p:txBody>
      </p:sp>
      <p:sp>
        <p:nvSpPr>
          <p:cNvPr id="3" name="Text Placeholder 2">
            <a:extLst>
              <a:ext uri="{FF2B5EF4-FFF2-40B4-BE49-F238E27FC236}">
                <a16:creationId xmlns:a16="http://schemas.microsoft.com/office/drawing/2014/main" id="{93410F50-CD6F-C30E-4729-A5D5AFC1855B}"/>
              </a:ext>
            </a:extLst>
          </p:cNvPr>
          <p:cNvSpPr>
            <a:spLocks noGrp="1"/>
          </p:cNvSpPr>
          <p:nvPr>
            <p:ph type="body" idx="1"/>
          </p:nvPr>
        </p:nvSpPr>
        <p:spPr>
          <a:xfrm>
            <a:off x="137585" y="1311300"/>
            <a:ext cx="2808000" cy="3179400"/>
          </a:xfrm>
        </p:spPr>
        <p:txBody>
          <a:bodyPr/>
          <a:lstStyle/>
          <a:p>
            <a:r>
              <a:rPr lang="en-US" b="0" i="0" dirty="0">
                <a:solidFill>
                  <a:srgbClr val="000000"/>
                </a:solidFill>
                <a:effectLst/>
                <a:latin typeface="Arial" panose="020B0604020202020204" pitchFamily="34" charset="0"/>
              </a:rPr>
              <a:t>When the air flow is parallel (or nearly parallel) to the latitude lines then it is considered to be a zonal flow.</a:t>
            </a:r>
          </a:p>
          <a:p>
            <a:r>
              <a:rPr lang="en-US" b="0" i="0" dirty="0">
                <a:solidFill>
                  <a:srgbClr val="000000"/>
                </a:solidFill>
                <a:effectLst/>
                <a:latin typeface="Arial" panose="020B0604020202020204" pitchFamily="34" charset="0"/>
              </a:rPr>
              <a:t>As a result, locations to the pole-ward of a zonal flow will remain cool or cold, while equator-ward, the weather remains mild or warm. Usually there is a positively and negatively tilted trough at each end of zonal flow.</a:t>
            </a:r>
            <a:endParaRPr lang="en-US" dirty="0"/>
          </a:p>
        </p:txBody>
      </p:sp>
      <p:pic>
        <p:nvPicPr>
          <p:cNvPr id="4" name="Picture 3">
            <a:extLst>
              <a:ext uri="{FF2B5EF4-FFF2-40B4-BE49-F238E27FC236}">
                <a16:creationId xmlns:a16="http://schemas.microsoft.com/office/drawing/2014/main" id="{AAE441C9-6D78-DD76-505C-CB518EF14D29}"/>
              </a:ext>
            </a:extLst>
          </p:cNvPr>
          <p:cNvPicPr>
            <a:picLocks noChangeAspect="1"/>
          </p:cNvPicPr>
          <p:nvPr/>
        </p:nvPicPr>
        <p:blipFill>
          <a:blip r:embed="rId2"/>
          <a:stretch>
            <a:fillRect/>
          </a:stretch>
        </p:blipFill>
        <p:spPr>
          <a:xfrm>
            <a:off x="2945585" y="191558"/>
            <a:ext cx="6198415" cy="4760383"/>
          </a:xfrm>
          <a:prstGeom prst="rect">
            <a:avLst/>
          </a:prstGeom>
        </p:spPr>
      </p:pic>
    </p:spTree>
    <p:extLst>
      <p:ext uri="{BB962C8B-B14F-4D97-AF65-F5344CB8AC3E}">
        <p14:creationId xmlns:p14="http://schemas.microsoft.com/office/powerpoint/2010/main" val="3793772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6FF75-7BA8-3086-B44F-A0F9ADED835B}"/>
              </a:ext>
            </a:extLst>
          </p:cNvPr>
          <p:cNvSpPr>
            <a:spLocks noGrp="1"/>
          </p:cNvSpPr>
          <p:nvPr>
            <p:ph type="title"/>
          </p:nvPr>
        </p:nvSpPr>
        <p:spPr/>
        <p:txBody>
          <a:bodyPr/>
          <a:lstStyle/>
          <a:p>
            <a:r>
              <a:rPr lang="en-US" dirty="0"/>
              <a:t>Cut-off Low</a:t>
            </a:r>
          </a:p>
        </p:txBody>
      </p:sp>
      <p:sp>
        <p:nvSpPr>
          <p:cNvPr id="3" name="Text Placeholder 2">
            <a:extLst>
              <a:ext uri="{FF2B5EF4-FFF2-40B4-BE49-F238E27FC236}">
                <a16:creationId xmlns:a16="http://schemas.microsoft.com/office/drawing/2014/main" id="{E676F7E5-C1A4-E6B8-7E84-398D126AC7A9}"/>
              </a:ext>
            </a:extLst>
          </p:cNvPr>
          <p:cNvSpPr>
            <a:spLocks noGrp="1"/>
          </p:cNvSpPr>
          <p:nvPr>
            <p:ph type="body" idx="1"/>
          </p:nvPr>
        </p:nvSpPr>
        <p:spPr/>
        <p:txBody>
          <a:bodyPr>
            <a:normAutofit/>
          </a:bodyPr>
          <a:lstStyle/>
          <a:p>
            <a:r>
              <a:rPr lang="en-US" b="0" i="0" dirty="0">
                <a:solidFill>
                  <a:srgbClr val="000000"/>
                </a:solidFill>
                <a:effectLst/>
                <a:latin typeface="Arial" panose="020B0604020202020204" pitchFamily="34" charset="0"/>
              </a:rPr>
              <a:t>These are persistent low-pressure areas that have become isolated or 'cut-off' from the main airflow.</a:t>
            </a:r>
          </a:p>
          <a:p>
            <a:r>
              <a:rPr lang="en-US" b="0" i="0" dirty="0">
                <a:solidFill>
                  <a:srgbClr val="000000"/>
                </a:solidFill>
                <a:effectLst/>
                <a:latin typeface="Arial" panose="020B0604020202020204" pitchFamily="34" charset="0"/>
              </a:rPr>
              <a:t>Unsettled weather occurs over the eastern half of cut-off lows though there can be some precipitation wrapping around the north end of the low affecting the northwest quadrant.</a:t>
            </a:r>
            <a:endParaRPr lang="en-US" dirty="0"/>
          </a:p>
        </p:txBody>
      </p:sp>
      <p:pic>
        <p:nvPicPr>
          <p:cNvPr id="4" name="Picture 3">
            <a:extLst>
              <a:ext uri="{FF2B5EF4-FFF2-40B4-BE49-F238E27FC236}">
                <a16:creationId xmlns:a16="http://schemas.microsoft.com/office/drawing/2014/main" id="{0EEF8C22-E52B-777A-DB74-EC6F93FFF88C}"/>
              </a:ext>
            </a:extLst>
          </p:cNvPr>
          <p:cNvPicPr>
            <a:picLocks noChangeAspect="1"/>
          </p:cNvPicPr>
          <p:nvPr/>
        </p:nvPicPr>
        <p:blipFill>
          <a:blip r:embed="rId3"/>
          <a:stretch>
            <a:fillRect/>
          </a:stretch>
        </p:blipFill>
        <p:spPr>
          <a:xfrm>
            <a:off x="3099924" y="243419"/>
            <a:ext cx="6044076" cy="4641850"/>
          </a:xfrm>
          <a:prstGeom prst="rect">
            <a:avLst/>
          </a:prstGeom>
        </p:spPr>
      </p:pic>
    </p:spTree>
    <p:extLst>
      <p:ext uri="{BB962C8B-B14F-4D97-AF65-F5344CB8AC3E}">
        <p14:creationId xmlns:p14="http://schemas.microsoft.com/office/powerpoint/2010/main" val="1028072152"/>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6A7F3-F56A-E5C6-E1E6-1518F28F642E}"/>
              </a:ext>
            </a:extLst>
          </p:cNvPr>
          <p:cNvSpPr>
            <a:spLocks noGrp="1"/>
          </p:cNvSpPr>
          <p:nvPr>
            <p:ph type="title"/>
          </p:nvPr>
        </p:nvSpPr>
        <p:spPr/>
        <p:txBody>
          <a:bodyPr/>
          <a:lstStyle/>
          <a:p>
            <a:r>
              <a:rPr lang="en-US" dirty="0"/>
              <a:t>Blocking High</a:t>
            </a:r>
          </a:p>
        </p:txBody>
      </p:sp>
      <p:sp>
        <p:nvSpPr>
          <p:cNvPr id="3" name="Text Placeholder 2">
            <a:extLst>
              <a:ext uri="{FF2B5EF4-FFF2-40B4-BE49-F238E27FC236}">
                <a16:creationId xmlns:a16="http://schemas.microsoft.com/office/drawing/2014/main" id="{972A7B6C-37C8-9C80-6776-28119FAAE74F}"/>
              </a:ext>
            </a:extLst>
          </p:cNvPr>
          <p:cNvSpPr>
            <a:spLocks noGrp="1"/>
          </p:cNvSpPr>
          <p:nvPr>
            <p:ph type="body" idx="1"/>
          </p:nvPr>
        </p:nvSpPr>
        <p:spPr/>
        <p:txBody>
          <a:bodyPr/>
          <a:lstStyle/>
          <a:p>
            <a:r>
              <a:rPr lang="en-US" b="0" i="0" dirty="0">
                <a:solidFill>
                  <a:srgbClr val="000000"/>
                </a:solidFill>
                <a:effectLst/>
                <a:latin typeface="Arial" panose="020B0604020202020204" pitchFamily="34" charset="0"/>
              </a:rPr>
              <a:t>Typically, a summertime occurrence, blocking highs are responsible for major heat waves. </a:t>
            </a:r>
          </a:p>
          <a:p>
            <a:r>
              <a:rPr lang="en-US" b="0" i="0" dirty="0">
                <a:solidFill>
                  <a:srgbClr val="000000"/>
                </a:solidFill>
                <a:effectLst/>
                <a:latin typeface="Arial" panose="020B0604020202020204" pitchFamily="34" charset="0"/>
              </a:rPr>
              <a:t>The skies are usually clear due to the downward motion of air. Eventually blocking highs will weaken when a short wave moves over the top of the high causing it to decrease with an end to the heat wave.</a:t>
            </a:r>
            <a:endParaRPr lang="en-US" dirty="0"/>
          </a:p>
        </p:txBody>
      </p:sp>
      <p:pic>
        <p:nvPicPr>
          <p:cNvPr id="4" name="Picture 3">
            <a:extLst>
              <a:ext uri="{FF2B5EF4-FFF2-40B4-BE49-F238E27FC236}">
                <a16:creationId xmlns:a16="http://schemas.microsoft.com/office/drawing/2014/main" id="{E303185E-B6E2-6E80-6F6C-E826435DCE7B}"/>
              </a:ext>
            </a:extLst>
          </p:cNvPr>
          <p:cNvPicPr>
            <a:picLocks noChangeAspect="1"/>
          </p:cNvPicPr>
          <p:nvPr/>
        </p:nvPicPr>
        <p:blipFill>
          <a:blip r:embed="rId2"/>
          <a:stretch>
            <a:fillRect/>
          </a:stretch>
        </p:blipFill>
        <p:spPr>
          <a:xfrm>
            <a:off x="3066852" y="279402"/>
            <a:ext cx="6077148" cy="4667250"/>
          </a:xfrm>
          <a:prstGeom prst="rect">
            <a:avLst/>
          </a:prstGeom>
        </p:spPr>
      </p:pic>
    </p:spTree>
    <p:extLst>
      <p:ext uri="{BB962C8B-B14F-4D97-AF65-F5344CB8AC3E}">
        <p14:creationId xmlns:p14="http://schemas.microsoft.com/office/powerpoint/2010/main" val="3452294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9FD28-8792-4D3A-B676-B3ABA941F13E}"/>
              </a:ext>
            </a:extLst>
          </p:cNvPr>
          <p:cNvSpPr>
            <a:spLocks noGrp="1"/>
          </p:cNvSpPr>
          <p:nvPr>
            <p:ph type="title"/>
          </p:nvPr>
        </p:nvSpPr>
        <p:spPr/>
        <p:txBody>
          <a:bodyPr/>
          <a:lstStyle/>
          <a:p>
            <a:r>
              <a:rPr lang="en-US" dirty="0"/>
              <a:t>Omega Block</a:t>
            </a:r>
          </a:p>
        </p:txBody>
      </p:sp>
      <p:sp>
        <p:nvSpPr>
          <p:cNvPr id="3" name="Text Placeholder 2">
            <a:extLst>
              <a:ext uri="{FF2B5EF4-FFF2-40B4-BE49-F238E27FC236}">
                <a16:creationId xmlns:a16="http://schemas.microsoft.com/office/drawing/2014/main" id="{08BBA64F-FEF0-9E00-D7E9-1F867585A122}"/>
              </a:ext>
            </a:extLst>
          </p:cNvPr>
          <p:cNvSpPr>
            <a:spLocks noGrp="1"/>
          </p:cNvSpPr>
          <p:nvPr>
            <p:ph type="body" idx="1"/>
          </p:nvPr>
        </p:nvSpPr>
        <p:spPr>
          <a:xfrm>
            <a:off x="311700" y="1365133"/>
            <a:ext cx="2808000" cy="3179400"/>
          </a:xfrm>
        </p:spPr>
        <p:txBody>
          <a:bodyPr/>
          <a:lstStyle/>
          <a:p>
            <a:r>
              <a:rPr lang="en-US" b="0" i="0" dirty="0">
                <a:solidFill>
                  <a:srgbClr val="000000"/>
                </a:solidFill>
                <a:effectLst/>
                <a:latin typeface="Arial" panose="020B0604020202020204" pitchFamily="34" charset="0"/>
              </a:rPr>
              <a:t>Omega blocks are a combination of two cutoff lows with one blocking high sandwiched between them.</a:t>
            </a:r>
          </a:p>
          <a:p>
            <a:r>
              <a:rPr lang="en-US" b="0" i="0" dirty="0">
                <a:solidFill>
                  <a:srgbClr val="000000"/>
                </a:solidFill>
                <a:effectLst/>
                <a:latin typeface="Arial" panose="020B0604020202020204" pitchFamily="34" charset="0"/>
              </a:rPr>
              <a:t>Omega blocks are often quite persistent and can lead to flooding and drought conditions depending upon one's location under the pattern. Cooler temperatures and precipitation accompany the lows while warm and clear conditions prevail under the high.</a:t>
            </a:r>
            <a:endParaRPr lang="en-US" dirty="0"/>
          </a:p>
        </p:txBody>
      </p:sp>
      <p:pic>
        <p:nvPicPr>
          <p:cNvPr id="4" name="Picture 3">
            <a:extLst>
              <a:ext uri="{FF2B5EF4-FFF2-40B4-BE49-F238E27FC236}">
                <a16:creationId xmlns:a16="http://schemas.microsoft.com/office/drawing/2014/main" id="{AABCDE8E-2395-28CF-7879-C04D26BCA6AD}"/>
              </a:ext>
            </a:extLst>
          </p:cNvPr>
          <p:cNvPicPr>
            <a:picLocks noChangeAspect="1"/>
          </p:cNvPicPr>
          <p:nvPr/>
        </p:nvPicPr>
        <p:blipFill>
          <a:blip r:embed="rId2"/>
          <a:stretch>
            <a:fillRect/>
          </a:stretch>
        </p:blipFill>
        <p:spPr>
          <a:xfrm>
            <a:off x="3011730" y="243413"/>
            <a:ext cx="6132270" cy="4709583"/>
          </a:xfrm>
          <a:prstGeom prst="rect">
            <a:avLst/>
          </a:prstGeom>
        </p:spPr>
      </p:pic>
    </p:spTree>
    <p:extLst>
      <p:ext uri="{BB962C8B-B14F-4D97-AF65-F5344CB8AC3E}">
        <p14:creationId xmlns:p14="http://schemas.microsoft.com/office/powerpoint/2010/main" val="32687321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420E-E7CE-8327-4143-BCCEDD587F96}"/>
              </a:ext>
            </a:extLst>
          </p:cNvPr>
          <p:cNvSpPr>
            <a:spLocks noGrp="1"/>
          </p:cNvSpPr>
          <p:nvPr>
            <p:ph type="title"/>
          </p:nvPr>
        </p:nvSpPr>
        <p:spPr/>
        <p:txBody>
          <a:bodyPr/>
          <a:lstStyle/>
          <a:p>
            <a:r>
              <a:rPr lang="en-US" dirty="0"/>
              <a:t>Rex Block</a:t>
            </a:r>
          </a:p>
        </p:txBody>
      </p:sp>
      <p:sp>
        <p:nvSpPr>
          <p:cNvPr id="3" name="Text Placeholder 2">
            <a:extLst>
              <a:ext uri="{FF2B5EF4-FFF2-40B4-BE49-F238E27FC236}">
                <a16:creationId xmlns:a16="http://schemas.microsoft.com/office/drawing/2014/main" id="{4D29CF4A-5BAE-46E7-E040-7E314A1DB98C}"/>
              </a:ext>
            </a:extLst>
          </p:cNvPr>
          <p:cNvSpPr>
            <a:spLocks noGrp="1"/>
          </p:cNvSpPr>
          <p:nvPr>
            <p:ph type="body" idx="1"/>
          </p:nvPr>
        </p:nvSpPr>
        <p:spPr/>
        <p:txBody>
          <a:bodyPr/>
          <a:lstStyle/>
          <a:p>
            <a:r>
              <a:rPr lang="en-US" b="0" i="0" dirty="0">
                <a:solidFill>
                  <a:srgbClr val="000000"/>
                </a:solidFill>
                <a:effectLst/>
                <a:latin typeface="Arial" panose="020B0604020202020204" pitchFamily="34" charset="0"/>
              </a:rPr>
              <a:t>Rex blocks are characterized by a high-pressure system located pole-ward of a low-pressure system. The Rex block will remain nearly stationary until one of the height centers changes intensity, unbalancing the high-over-low pattern.</a:t>
            </a:r>
          </a:p>
          <a:p>
            <a:r>
              <a:rPr lang="en-US" b="0" i="0" dirty="0">
                <a:solidFill>
                  <a:srgbClr val="000000"/>
                </a:solidFill>
                <a:effectLst/>
                <a:latin typeface="Arial" panose="020B0604020202020204" pitchFamily="34" charset="0"/>
              </a:rPr>
              <a:t>Unsettled, stormy weather is usually found near the low pressure while dry conditions are typical with the high-pressure.</a:t>
            </a:r>
            <a:endParaRPr lang="en-US" dirty="0"/>
          </a:p>
        </p:txBody>
      </p:sp>
      <p:pic>
        <p:nvPicPr>
          <p:cNvPr id="4" name="Picture 3">
            <a:extLst>
              <a:ext uri="{FF2B5EF4-FFF2-40B4-BE49-F238E27FC236}">
                <a16:creationId xmlns:a16="http://schemas.microsoft.com/office/drawing/2014/main" id="{AF9959A4-8CAE-8EE0-67AF-10FEE1FBF92C}"/>
              </a:ext>
            </a:extLst>
          </p:cNvPr>
          <p:cNvPicPr>
            <a:picLocks noChangeAspect="1"/>
          </p:cNvPicPr>
          <p:nvPr/>
        </p:nvPicPr>
        <p:blipFill>
          <a:blip r:embed="rId2"/>
          <a:stretch>
            <a:fillRect/>
          </a:stretch>
        </p:blipFill>
        <p:spPr>
          <a:xfrm>
            <a:off x="3099924" y="234952"/>
            <a:ext cx="6044076" cy="4641850"/>
          </a:xfrm>
          <a:prstGeom prst="rect">
            <a:avLst/>
          </a:prstGeom>
        </p:spPr>
      </p:pic>
    </p:spTree>
    <p:extLst>
      <p:ext uri="{BB962C8B-B14F-4D97-AF65-F5344CB8AC3E}">
        <p14:creationId xmlns:p14="http://schemas.microsoft.com/office/powerpoint/2010/main" val="20593916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404857" y="1082008"/>
            <a:ext cx="4045200" cy="326985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FR" sz="6000" dirty="0">
                <a:solidFill>
                  <a:schemeClr val="accent3"/>
                </a:solidFill>
              </a:rPr>
              <a:t>Constant Pressure Charts </a:t>
            </a:r>
          </a:p>
        </p:txBody>
      </p:sp>
      <p:sp>
        <p:nvSpPr>
          <p:cNvPr id="90" name="Google Shape;90;p15"/>
          <p:cNvSpPr txBox="1"/>
          <p:nvPr/>
        </p:nvSpPr>
        <p:spPr>
          <a:xfrm>
            <a:off x="1693650" y="3122350"/>
            <a:ext cx="575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grpSp>
        <p:nvGrpSpPr>
          <p:cNvPr id="2" name="Google Shape;68;p13">
            <a:extLst>
              <a:ext uri="{FF2B5EF4-FFF2-40B4-BE49-F238E27FC236}">
                <a16:creationId xmlns:a16="http://schemas.microsoft.com/office/drawing/2014/main" id="{15D0C5F6-222F-023A-1700-1BA3AEDE569A}"/>
              </a:ext>
            </a:extLst>
          </p:cNvPr>
          <p:cNvGrpSpPr/>
          <p:nvPr/>
        </p:nvGrpSpPr>
        <p:grpSpPr>
          <a:xfrm>
            <a:off x="526800" y="207265"/>
            <a:ext cx="3516425" cy="339135"/>
            <a:chOff x="286300" y="0"/>
            <a:chExt cx="8572397" cy="913701"/>
          </a:xfrm>
        </p:grpSpPr>
        <p:pic>
          <p:nvPicPr>
            <p:cNvPr id="3" name="Google Shape;69;p13">
              <a:extLst>
                <a:ext uri="{FF2B5EF4-FFF2-40B4-BE49-F238E27FC236}">
                  <a16:creationId xmlns:a16="http://schemas.microsoft.com/office/drawing/2014/main" id="{B9703202-615A-0FC4-F119-DF616D438A18}"/>
                </a:ext>
              </a:extLst>
            </p:cNvPr>
            <p:cNvPicPr preferRelativeResize="0"/>
            <p:nvPr/>
          </p:nvPicPr>
          <p:blipFill>
            <a:blip r:embed="rId3">
              <a:alphaModFix/>
            </a:blip>
            <a:stretch>
              <a:fillRect/>
            </a:stretch>
          </p:blipFill>
          <p:spPr>
            <a:xfrm>
              <a:off x="4225250" y="0"/>
              <a:ext cx="694501" cy="913701"/>
            </a:xfrm>
            <a:prstGeom prst="rect">
              <a:avLst/>
            </a:prstGeom>
            <a:noFill/>
            <a:ln>
              <a:noFill/>
            </a:ln>
          </p:spPr>
        </p:pic>
        <p:pic>
          <p:nvPicPr>
            <p:cNvPr id="4" name="Google Shape;70;p13">
              <a:extLst>
                <a:ext uri="{FF2B5EF4-FFF2-40B4-BE49-F238E27FC236}">
                  <a16:creationId xmlns:a16="http://schemas.microsoft.com/office/drawing/2014/main" id="{B382C037-8E66-5B59-47CD-7A9C3B3AADA7}"/>
                </a:ext>
              </a:extLst>
            </p:cNvPr>
            <p:cNvPicPr preferRelativeResize="0"/>
            <p:nvPr/>
          </p:nvPicPr>
          <p:blipFill>
            <a:blip r:embed="rId4">
              <a:alphaModFix/>
            </a:blip>
            <a:stretch>
              <a:fillRect/>
            </a:stretch>
          </p:blipFill>
          <p:spPr>
            <a:xfrm>
              <a:off x="286300" y="60550"/>
              <a:ext cx="8572397" cy="792600"/>
            </a:xfrm>
            <a:prstGeom prst="rect">
              <a:avLst/>
            </a:prstGeom>
            <a:noFill/>
            <a:ln>
              <a:noFill/>
            </a:ln>
          </p:spPr>
        </p:pic>
      </p:grpSp>
      <p:pic>
        <p:nvPicPr>
          <p:cNvPr id="8" name="Picture 7">
            <a:extLst>
              <a:ext uri="{FF2B5EF4-FFF2-40B4-BE49-F238E27FC236}">
                <a16:creationId xmlns:a16="http://schemas.microsoft.com/office/drawing/2014/main" id="{84C21BFC-5203-F9A0-5BEF-47E5BCD7B8A7}"/>
              </a:ext>
            </a:extLst>
          </p:cNvPr>
          <p:cNvPicPr>
            <a:picLocks noChangeAspect="1"/>
          </p:cNvPicPr>
          <p:nvPr/>
        </p:nvPicPr>
        <p:blipFill>
          <a:blip r:embed="rId5"/>
          <a:stretch>
            <a:fillRect/>
          </a:stretch>
        </p:blipFill>
        <p:spPr>
          <a:xfrm>
            <a:off x="4572000" y="-1"/>
            <a:ext cx="4342211" cy="5143501"/>
          </a:xfrm>
          <a:prstGeom prst="rect">
            <a:avLst/>
          </a:prstGeom>
        </p:spPr>
      </p:pic>
    </p:spTree>
    <p:extLst>
      <p:ext uri="{BB962C8B-B14F-4D97-AF65-F5344CB8AC3E}">
        <p14:creationId xmlns:p14="http://schemas.microsoft.com/office/powerpoint/2010/main" val="298538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BEEB73-C1D4-4BAF-7DBA-0E2448B068B6}"/>
              </a:ext>
            </a:extLst>
          </p:cNvPr>
          <p:cNvPicPr>
            <a:picLocks noChangeAspect="1"/>
          </p:cNvPicPr>
          <p:nvPr/>
        </p:nvPicPr>
        <p:blipFill>
          <a:blip r:embed="rId3"/>
          <a:stretch>
            <a:fillRect/>
          </a:stretch>
        </p:blipFill>
        <p:spPr>
          <a:xfrm>
            <a:off x="392588" y="540682"/>
            <a:ext cx="8368235" cy="4239068"/>
          </a:xfrm>
          <a:prstGeom prst="rect">
            <a:avLst/>
          </a:prstGeom>
        </p:spPr>
      </p:pic>
    </p:spTree>
    <p:extLst>
      <p:ext uri="{BB962C8B-B14F-4D97-AF65-F5344CB8AC3E}">
        <p14:creationId xmlns:p14="http://schemas.microsoft.com/office/powerpoint/2010/main" val="2184082710"/>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A45A39-F847-E678-410E-1B98FCC6A8DC}"/>
              </a:ext>
            </a:extLst>
          </p:cNvPr>
          <p:cNvPicPr>
            <a:picLocks/>
          </p:cNvPicPr>
          <p:nvPr>
            <p:custDataLst>
              <p:tags r:id="rId2"/>
            </p:custDataLst>
          </p:nvPr>
        </p:nvPicPr>
        <p:blipFill>
          <a:blip r:embed="rId7"/>
          <a:stretch>
            <a:fillRect/>
          </a:stretch>
        </p:blipFill>
        <p:spPr>
          <a:xfrm>
            <a:off x="2592070" y="508000"/>
            <a:ext cx="914400" cy="382594"/>
          </a:xfrm>
          <a:prstGeom prst="rect">
            <a:avLst/>
          </a:prstGeom>
        </p:spPr>
      </p:pic>
      <p:pic>
        <p:nvPicPr>
          <p:cNvPr id="5" name="Picture 4">
            <a:extLst>
              <a:ext uri="{FF2B5EF4-FFF2-40B4-BE49-F238E27FC236}">
                <a16:creationId xmlns:a16="http://schemas.microsoft.com/office/drawing/2014/main" id="{7E4B6F19-DD51-C881-451A-9A420BD1C96D}"/>
              </a:ext>
            </a:extLst>
          </p:cNvPr>
          <p:cNvPicPr>
            <a:picLocks/>
          </p:cNvPicPr>
          <p:nvPr>
            <p:custDataLst>
              <p:tags r:id="rId3"/>
            </p:custDataLst>
          </p:nvPr>
        </p:nvPicPr>
        <p:blipFill>
          <a:blip r:embed="rId8"/>
          <a:stretch>
            <a:fillRect/>
          </a:stretch>
        </p:blipFill>
        <p:spPr>
          <a:xfrm>
            <a:off x="508000" y="1657350"/>
            <a:ext cx="1828800" cy="1828800"/>
          </a:xfrm>
          <a:prstGeom prst="rect">
            <a:avLst/>
          </a:prstGeom>
        </p:spPr>
      </p:pic>
      <p:sp>
        <p:nvSpPr>
          <p:cNvPr id="6" name="Rectangle 5">
            <a:extLst>
              <a:ext uri="{FF2B5EF4-FFF2-40B4-BE49-F238E27FC236}">
                <a16:creationId xmlns:a16="http://schemas.microsoft.com/office/drawing/2014/main" id="{8ABF5485-94A7-1995-FAF0-9CB7807B0C7A}"/>
              </a:ext>
            </a:extLst>
          </p:cNvPr>
          <p:cNvSpPr/>
          <p:nvPr>
            <p:custDataLst>
              <p:tags r:id="rId4"/>
            </p:custDataLst>
          </p:nvPr>
        </p:nvSpPr>
        <p:spPr>
          <a:xfrm>
            <a:off x="2590800" y="1928813"/>
            <a:ext cx="6045200" cy="1285875"/>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a:solidFill>
                  <a:srgbClr val="5B5B5B"/>
                </a:solidFill>
              </a:rPr>
              <a:t>Why do weather forecasters analyze upper air charts?</a:t>
            </a:r>
          </a:p>
        </p:txBody>
      </p:sp>
      <p:sp>
        <p:nvSpPr>
          <p:cNvPr id="7" name="Rectangle 6">
            <a:extLst>
              <a:ext uri="{FF2B5EF4-FFF2-40B4-BE49-F238E27FC236}">
                <a16:creationId xmlns:a16="http://schemas.microsoft.com/office/drawing/2014/main" id="{B08C0F44-DDEF-A19E-9C10-696A822D1994}"/>
              </a:ext>
            </a:extLst>
          </p:cNvPr>
          <p:cNvSpPr/>
          <p:nvPr>
            <p:custDataLst>
              <p:tags r:id="rId5"/>
            </p:custDataLst>
          </p:nvPr>
        </p:nvSpPr>
        <p:spPr>
          <a:xfrm>
            <a:off x="2590800" y="4381500"/>
            <a:ext cx="6299200" cy="38259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a:solidFill>
                  <a:srgbClr val="5B5B5B"/>
                </a:solidFill>
              </a:rPr>
              <a:t>ⓘ</a:t>
            </a:r>
            <a:r>
              <a:rPr lang="en-US">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0237942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dirty="0">
                <a:solidFill>
                  <a:schemeClr val="accent3"/>
                </a:solidFill>
              </a:rPr>
              <a:t>THE 300 / 200 MB CHART</a:t>
            </a:r>
            <a:endParaRPr dirty="0">
              <a:solidFill>
                <a:schemeClr val="accent3"/>
              </a:solidFill>
            </a:endParaRPr>
          </a:p>
        </p:txBody>
      </p:sp>
      <p:sp>
        <p:nvSpPr>
          <p:cNvPr id="114" name="Google Shape;114;p18"/>
          <p:cNvSpPr txBox="1">
            <a:spLocks noGrp="1"/>
          </p:cNvSpPr>
          <p:nvPr>
            <p:ph type="body" idx="1"/>
          </p:nvPr>
        </p:nvSpPr>
        <p:spPr>
          <a:xfrm>
            <a:off x="311700" y="1266325"/>
            <a:ext cx="3616833" cy="33027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US" b="0" i="0" dirty="0">
                <a:solidFill>
                  <a:srgbClr val="000000"/>
                </a:solidFill>
                <a:effectLst/>
                <a:latin typeface="Times New Roman" panose="02020603050405020304" pitchFamily="18" charset="0"/>
              </a:rPr>
              <a:t>WHAT TO LOOK FOR ON 300/250/200 chart:</a:t>
            </a:r>
            <a:br>
              <a:rPr lang="en-US" dirty="0"/>
            </a:br>
            <a:br>
              <a:rPr lang="en-US" dirty="0"/>
            </a:br>
            <a:r>
              <a:rPr lang="en-US" b="0" i="0" dirty="0">
                <a:effectLst/>
                <a:latin typeface="Times New Roman" panose="02020603050405020304" pitchFamily="18" charset="0"/>
              </a:rPr>
              <a:t>(1) Jet stream</a:t>
            </a:r>
            <a:br>
              <a:rPr lang="en-US" dirty="0"/>
            </a:br>
            <a:r>
              <a:rPr lang="en-US" b="0" i="0" dirty="0">
                <a:solidFill>
                  <a:srgbClr val="000000"/>
                </a:solidFill>
                <a:effectLst/>
                <a:latin typeface="Times New Roman" panose="02020603050405020304" pitchFamily="18" charset="0"/>
              </a:rPr>
              <a:t>*The jet stream is a river of air with segments of higher speed winds embedded within the mean flow</a:t>
            </a:r>
            <a:br>
              <a:rPr lang="en-US" dirty="0"/>
            </a:br>
            <a:r>
              <a:rPr lang="en-US" b="0" i="0" dirty="0">
                <a:solidFill>
                  <a:srgbClr val="000000"/>
                </a:solidFill>
                <a:effectLst/>
                <a:latin typeface="Times New Roman" panose="02020603050405020304" pitchFamily="18" charset="0"/>
              </a:rPr>
              <a:t>*Areas North of jet stream tend to have cooler than normal temperatures especially in the mid-latitudes</a:t>
            </a:r>
            <a:br>
              <a:rPr lang="en-US" dirty="0"/>
            </a:br>
            <a:r>
              <a:rPr lang="en-US" b="0" i="0" dirty="0">
                <a:solidFill>
                  <a:srgbClr val="000000"/>
                </a:solidFill>
                <a:effectLst/>
                <a:latin typeface="Times New Roman" panose="02020603050405020304" pitchFamily="18" charset="0"/>
              </a:rPr>
              <a:t>*Areas South of jet stream tend to have warmer than normal temperatures, especially in higher latitudes</a:t>
            </a:r>
            <a:br>
              <a:rPr lang="en-US" dirty="0"/>
            </a:br>
            <a:br>
              <a:rPr lang="en-US" dirty="0"/>
            </a:br>
            <a:r>
              <a:rPr lang="en-US" b="0" i="0" dirty="0">
                <a:effectLst/>
                <a:latin typeface="Times New Roman" panose="02020603050405020304" pitchFamily="18" charset="0"/>
              </a:rPr>
              <a:t>(3) General trough/ridge pattern</a:t>
            </a:r>
            <a:br>
              <a:rPr lang="en-US" dirty="0"/>
            </a:br>
            <a:r>
              <a:rPr lang="en-US" b="0" i="0" dirty="0">
                <a:solidFill>
                  <a:srgbClr val="000000"/>
                </a:solidFill>
                <a:effectLst/>
                <a:latin typeface="Times New Roman" panose="02020603050405020304" pitchFamily="18" charset="0"/>
              </a:rPr>
              <a:t>*Momentum of jet stream carves the trough ridge pattern. If the jet stream winds are greater on the LEFT side of a trough, the trough will become more amplified and move further south. If the jet stream winds are greater on the RIGHT side of a trough, the trough will become less amplified with time and move further north</a:t>
            </a:r>
            <a:endParaRPr dirty="0"/>
          </a:p>
        </p:txBody>
      </p:sp>
      <p:grpSp>
        <p:nvGrpSpPr>
          <p:cNvPr id="2" name="Google Shape;68;p13">
            <a:extLst>
              <a:ext uri="{FF2B5EF4-FFF2-40B4-BE49-F238E27FC236}">
                <a16:creationId xmlns:a16="http://schemas.microsoft.com/office/drawing/2014/main" id="{BEAB208D-0606-552C-7B2C-BA158F29890E}"/>
              </a:ext>
            </a:extLst>
          </p:cNvPr>
          <p:cNvGrpSpPr/>
          <p:nvPr/>
        </p:nvGrpSpPr>
        <p:grpSpPr>
          <a:xfrm>
            <a:off x="1055575" y="4308423"/>
            <a:ext cx="7032850" cy="521204"/>
            <a:chOff x="286300" y="0"/>
            <a:chExt cx="8572397" cy="913701"/>
          </a:xfrm>
        </p:grpSpPr>
        <p:pic>
          <p:nvPicPr>
            <p:cNvPr id="3" name="Google Shape;69;p13">
              <a:extLst>
                <a:ext uri="{FF2B5EF4-FFF2-40B4-BE49-F238E27FC236}">
                  <a16:creationId xmlns:a16="http://schemas.microsoft.com/office/drawing/2014/main" id="{6E73770E-6F0E-2EB7-F540-5EF92CB6A93E}"/>
                </a:ext>
              </a:extLst>
            </p:cNvPr>
            <p:cNvPicPr preferRelativeResize="0"/>
            <p:nvPr/>
          </p:nvPicPr>
          <p:blipFill>
            <a:blip r:embed="rId3">
              <a:alphaModFix/>
            </a:blip>
            <a:stretch>
              <a:fillRect/>
            </a:stretch>
          </p:blipFill>
          <p:spPr>
            <a:xfrm>
              <a:off x="4225250" y="0"/>
              <a:ext cx="694501" cy="913701"/>
            </a:xfrm>
            <a:prstGeom prst="rect">
              <a:avLst/>
            </a:prstGeom>
            <a:noFill/>
            <a:ln>
              <a:noFill/>
            </a:ln>
          </p:spPr>
        </p:pic>
        <p:pic>
          <p:nvPicPr>
            <p:cNvPr id="4" name="Google Shape;70;p13">
              <a:extLst>
                <a:ext uri="{FF2B5EF4-FFF2-40B4-BE49-F238E27FC236}">
                  <a16:creationId xmlns:a16="http://schemas.microsoft.com/office/drawing/2014/main" id="{B1B94DC1-D5C1-FF28-67E3-07CEB19C0891}"/>
                </a:ext>
              </a:extLst>
            </p:cNvPr>
            <p:cNvPicPr preferRelativeResize="0"/>
            <p:nvPr/>
          </p:nvPicPr>
          <p:blipFill>
            <a:blip r:embed="rId4">
              <a:alphaModFix/>
            </a:blip>
            <a:stretch>
              <a:fillRect/>
            </a:stretch>
          </p:blipFill>
          <p:spPr>
            <a:xfrm>
              <a:off x="286300" y="60550"/>
              <a:ext cx="8572397" cy="792600"/>
            </a:xfrm>
            <a:prstGeom prst="rect">
              <a:avLst/>
            </a:prstGeom>
            <a:noFill/>
            <a:ln>
              <a:noFill/>
            </a:ln>
          </p:spPr>
        </p:pic>
      </p:grpSp>
      <p:pic>
        <p:nvPicPr>
          <p:cNvPr id="5" name="Picture 4">
            <a:extLst>
              <a:ext uri="{FF2B5EF4-FFF2-40B4-BE49-F238E27FC236}">
                <a16:creationId xmlns:a16="http://schemas.microsoft.com/office/drawing/2014/main" id="{E05F0938-15F6-5E25-B063-61C79627A9B1}"/>
              </a:ext>
            </a:extLst>
          </p:cNvPr>
          <p:cNvPicPr>
            <a:picLocks noChangeAspect="1"/>
          </p:cNvPicPr>
          <p:nvPr/>
        </p:nvPicPr>
        <p:blipFill>
          <a:blip r:embed="rId5"/>
          <a:stretch>
            <a:fillRect/>
          </a:stretch>
        </p:blipFill>
        <p:spPr>
          <a:xfrm>
            <a:off x="4574507" y="951599"/>
            <a:ext cx="4081822" cy="3391364"/>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CFBCD58-D69B-B97E-43C4-225964858F8A}"/>
              </a:ext>
            </a:extLst>
          </p:cNvPr>
          <p:cNvPicPr>
            <a:picLocks noChangeAspect="1"/>
          </p:cNvPicPr>
          <p:nvPr/>
        </p:nvPicPr>
        <p:blipFill>
          <a:blip r:embed="rId2"/>
          <a:stretch>
            <a:fillRect/>
          </a:stretch>
        </p:blipFill>
        <p:spPr>
          <a:xfrm>
            <a:off x="3613678" y="482371"/>
            <a:ext cx="5083175" cy="4243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24663BF3-B6B6-DC0C-4F6F-8963DC18F8CC}"/>
              </a:ext>
            </a:extLst>
          </p:cNvPr>
          <p:cNvSpPr txBox="1"/>
          <p:nvPr/>
        </p:nvSpPr>
        <p:spPr>
          <a:xfrm>
            <a:off x="447147" y="813873"/>
            <a:ext cx="3005668" cy="3970318"/>
          </a:xfrm>
          <a:prstGeom prst="rect">
            <a:avLst/>
          </a:prstGeom>
          <a:noFill/>
        </p:spPr>
        <p:txBody>
          <a:bodyPr wrap="square">
            <a:spAutoFit/>
          </a:bodyPr>
          <a:lstStyle/>
          <a:p>
            <a:r>
              <a:rPr kumimoji="0" lang="fr-FR" sz="5400" b="1" i="0" u="none" strike="noStrike" kern="0" cap="none" spc="0" normalizeH="0" baseline="0" noProof="0" dirty="0">
                <a:ln>
                  <a:noFill/>
                </a:ln>
                <a:solidFill>
                  <a:srgbClr val="3494BA"/>
                </a:solidFill>
                <a:effectLst/>
                <a:uLnTx/>
                <a:uFillTx/>
                <a:latin typeface="PT Sans Narrow"/>
                <a:sym typeface="PT Sans Narrow"/>
              </a:rPr>
              <a:t>Constant Pressure Charts: 500 mb</a:t>
            </a:r>
            <a:br>
              <a:rPr kumimoji="0" lang="fr-FR" sz="5400" b="1" i="0" u="none" strike="noStrike" kern="0" cap="none" spc="0" normalizeH="0" baseline="0" noProof="0" dirty="0">
                <a:ln>
                  <a:noFill/>
                </a:ln>
                <a:solidFill>
                  <a:srgbClr val="3494BA"/>
                </a:solidFill>
                <a:effectLst/>
                <a:uLnTx/>
                <a:uFillTx/>
                <a:latin typeface="PT Sans Narrow"/>
                <a:sym typeface="PT Sans Narrow"/>
              </a:rPr>
            </a:br>
            <a:endParaRPr lang="en-US" sz="3600" dirty="0"/>
          </a:p>
        </p:txBody>
      </p:sp>
    </p:spTree>
    <p:extLst>
      <p:ext uri="{BB962C8B-B14F-4D97-AF65-F5344CB8AC3E}">
        <p14:creationId xmlns:p14="http://schemas.microsoft.com/office/powerpoint/2010/main" val="1881677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31A14-BA52-CEB6-9BC4-17150E061979}"/>
              </a:ext>
            </a:extLst>
          </p:cNvPr>
          <p:cNvSpPr>
            <a:spLocks noGrp="1"/>
          </p:cNvSpPr>
          <p:nvPr>
            <p:ph type="title"/>
          </p:nvPr>
        </p:nvSpPr>
        <p:spPr>
          <a:xfrm>
            <a:off x="311699" y="555600"/>
            <a:ext cx="4065567" cy="755700"/>
          </a:xfrm>
        </p:spPr>
        <p:txBody>
          <a:bodyPr>
            <a:normAutofit fontScale="90000"/>
          </a:bodyPr>
          <a:lstStyle/>
          <a:p>
            <a:r>
              <a:rPr lang="fr-FR" dirty="0"/>
              <a:t>Constant Pressure Charts: 500 mb</a:t>
            </a:r>
            <a:br>
              <a:rPr lang="fr-FR" dirty="0"/>
            </a:br>
            <a:endParaRPr lang="en-US" dirty="0"/>
          </a:p>
        </p:txBody>
      </p:sp>
      <p:sp>
        <p:nvSpPr>
          <p:cNvPr id="3" name="Text Placeholder 2">
            <a:extLst>
              <a:ext uri="{FF2B5EF4-FFF2-40B4-BE49-F238E27FC236}">
                <a16:creationId xmlns:a16="http://schemas.microsoft.com/office/drawing/2014/main" id="{C051A198-35AD-A660-CAA3-CCF492E3C8A3}"/>
              </a:ext>
            </a:extLst>
          </p:cNvPr>
          <p:cNvSpPr>
            <a:spLocks noGrp="1"/>
          </p:cNvSpPr>
          <p:nvPr>
            <p:ph type="body" idx="1"/>
          </p:nvPr>
        </p:nvSpPr>
        <p:spPr>
          <a:xfrm>
            <a:off x="211148" y="1277408"/>
            <a:ext cx="5961051" cy="3370792"/>
          </a:xfrm>
        </p:spPr>
        <p:txBody>
          <a:bodyPr>
            <a:normAutofit/>
          </a:bodyPr>
          <a:lstStyle/>
          <a:p>
            <a:pPr marL="152400" indent="0">
              <a:buNone/>
            </a:pPr>
            <a:r>
              <a:rPr lang="en-US" sz="2000" b="1" i="0" dirty="0">
                <a:solidFill>
                  <a:srgbClr val="000000"/>
                </a:solidFill>
                <a:effectLst/>
                <a:latin typeface="Times New Roman" panose="02020603050405020304" pitchFamily="18" charset="0"/>
              </a:rPr>
              <a:t>WHAT TO LOOK FOR:</a:t>
            </a:r>
          </a:p>
          <a:p>
            <a:r>
              <a:rPr lang="en-US" sz="2000" b="0" i="0" dirty="0">
                <a:solidFill>
                  <a:srgbClr val="000000"/>
                </a:solidFill>
                <a:effectLst/>
                <a:latin typeface="Times New Roman" panose="02020603050405020304" pitchFamily="18" charset="0"/>
              </a:rPr>
              <a:t>(1) This is the best chart to assess the magnitude of vorticity. </a:t>
            </a:r>
            <a:endParaRPr lang="en-US" sz="2000" b="1" i="0" dirty="0">
              <a:solidFill>
                <a:srgbClr val="000000"/>
              </a:solidFill>
              <a:effectLst/>
              <a:latin typeface="Times New Roman" panose="02020603050405020304" pitchFamily="18" charset="0"/>
            </a:endParaRPr>
          </a:p>
          <a:p>
            <a:r>
              <a:rPr lang="en-US" sz="2000" b="0" i="0" dirty="0">
                <a:solidFill>
                  <a:srgbClr val="000000"/>
                </a:solidFill>
                <a:effectLst/>
                <a:latin typeface="Times New Roman" panose="02020603050405020304" pitchFamily="18" charset="0"/>
              </a:rPr>
              <a:t>(2) This is the best chart in assessing the trough/ ridge pattern . </a:t>
            </a:r>
          </a:p>
          <a:p>
            <a:r>
              <a:rPr lang="en-US" sz="2000" b="0" i="0" dirty="0">
                <a:solidFill>
                  <a:srgbClr val="000000"/>
                </a:solidFill>
                <a:effectLst/>
                <a:latin typeface="Times New Roman" panose="02020603050405020304" pitchFamily="18" charset="0"/>
              </a:rPr>
              <a:t>(4) Temperatures at 500 mb are rarely above 0 degrees Celsius. </a:t>
            </a:r>
            <a:endParaRPr lang="en-US" sz="2000" dirty="0">
              <a:solidFill>
                <a:srgbClr val="000000"/>
              </a:solidFill>
              <a:latin typeface="Times New Roman" panose="02020603050405020304" pitchFamily="18" charset="0"/>
            </a:endParaRPr>
          </a:p>
          <a:p>
            <a:r>
              <a:rPr lang="en-US" sz="2000" b="0" i="0" dirty="0">
                <a:solidFill>
                  <a:srgbClr val="000000"/>
                </a:solidFill>
                <a:effectLst/>
                <a:latin typeface="Times New Roman" panose="02020603050405020304" pitchFamily="18" charset="0"/>
              </a:rPr>
              <a:t>(5) Look for shortwaves within the longwave flow.</a:t>
            </a:r>
            <a:endParaRPr lang="en-US" sz="2000" dirty="0"/>
          </a:p>
        </p:txBody>
      </p:sp>
      <p:pic>
        <p:nvPicPr>
          <p:cNvPr id="4" name="Picture 3">
            <a:extLst>
              <a:ext uri="{FF2B5EF4-FFF2-40B4-BE49-F238E27FC236}">
                <a16:creationId xmlns:a16="http://schemas.microsoft.com/office/drawing/2014/main" id="{0CFCB6AB-6EF8-E7D2-CC4E-D7828271B96B}"/>
              </a:ext>
            </a:extLst>
          </p:cNvPr>
          <p:cNvPicPr>
            <a:picLocks noChangeAspect="1"/>
          </p:cNvPicPr>
          <p:nvPr/>
        </p:nvPicPr>
        <p:blipFill>
          <a:blip r:embed="rId2"/>
          <a:stretch>
            <a:fillRect/>
          </a:stretch>
        </p:blipFill>
        <p:spPr>
          <a:xfrm>
            <a:off x="7059091" y="2962804"/>
            <a:ext cx="1613950" cy="1775345"/>
          </a:xfrm>
          <a:prstGeom prst="rect">
            <a:avLst/>
          </a:prstGeom>
        </p:spPr>
      </p:pic>
    </p:spTree>
    <p:extLst>
      <p:ext uri="{BB962C8B-B14F-4D97-AF65-F5344CB8AC3E}">
        <p14:creationId xmlns:p14="http://schemas.microsoft.com/office/powerpoint/2010/main" val="1482293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BE12AB-B2F9-3A97-27EA-B824BA8828DE}"/>
              </a:ext>
            </a:extLst>
          </p:cNvPr>
          <p:cNvPicPr>
            <a:picLocks noChangeAspect="1"/>
          </p:cNvPicPr>
          <p:nvPr/>
        </p:nvPicPr>
        <p:blipFill>
          <a:blip r:embed="rId2"/>
          <a:stretch>
            <a:fillRect/>
          </a:stretch>
        </p:blipFill>
        <p:spPr>
          <a:xfrm>
            <a:off x="84664" y="736742"/>
            <a:ext cx="4428067" cy="3911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9B7A8CF5-4EF7-15C6-35D0-DE6783C8F896}"/>
              </a:ext>
            </a:extLst>
          </p:cNvPr>
          <p:cNvPicPr>
            <a:picLocks noChangeAspect="1"/>
          </p:cNvPicPr>
          <p:nvPr/>
        </p:nvPicPr>
        <p:blipFill>
          <a:blip r:embed="rId3"/>
          <a:stretch>
            <a:fillRect/>
          </a:stretch>
        </p:blipFill>
        <p:spPr>
          <a:xfrm>
            <a:off x="4648008" y="736742"/>
            <a:ext cx="4445190" cy="3911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F9313973-9779-D77B-21B3-1F5FD94A2BE5}"/>
              </a:ext>
            </a:extLst>
          </p:cNvPr>
          <p:cNvSpPr txBox="1"/>
          <p:nvPr/>
        </p:nvSpPr>
        <p:spPr>
          <a:xfrm>
            <a:off x="71966" y="133661"/>
            <a:ext cx="4580466" cy="723275"/>
          </a:xfrm>
          <a:prstGeom prst="rect">
            <a:avLst/>
          </a:prstGeom>
          <a:noFill/>
        </p:spPr>
        <p:txBody>
          <a:bodyPr wrap="square">
            <a:spAutoFit/>
          </a:bodyPr>
          <a:lstStyle/>
          <a:p>
            <a:r>
              <a:rPr kumimoji="0" lang="fr-FR" sz="2700" b="1" i="0" u="none" strike="noStrike" kern="0" cap="none" spc="0" normalizeH="0" baseline="0" noProof="0" dirty="0">
                <a:ln>
                  <a:noFill/>
                </a:ln>
                <a:solidFill>
                  <a:srgbClr val="3494BA"/>
                </a:solidFill>
                <a:effectLst/>
                <a:uLnTx/>
                <a:uFillTx/>
                <a:latin typeface="PT Sans Narrow"/>
                <a:sym typeface="PT Sans Narrow"/>
              </a:rPr>
              <a:t>Constant Pressure Charts: 700 mb</a:t>
            </a:r>
            <a:br>
              <a:rPr kumimoji="0" lang="fr-FR" sz="3600" b="1" i="0" u="none" strike="noStrike" kern="0" cap="none" spc="0" normalizeH="0" baseline="0" noProof="0" dirty="0">
                <a:ln>
                  <a:noFill/>
                </a:ln>
                <a:solidFill>
                  <a:srgbClr val="3494BA"/>
                </a:solidFill>
                <a:effectLst/>
                <a:uLnTx/>
                <a:uFillTx/>
                <a:latin typeface="PT Sans Narrow"/>
                <a:sym typeface="PT Sans Narrow"/>
              </a:rPr>
            </a:br>
            <a:endParaRPr lang="en-US" dirty="0"/>
          </a:p>
        </p:txBody>
      </p:sp>
    </p:spTree>
    <p:extLst>
      <p:ext uri="{BB962C8B-B14F-4D97-AF65-F5344CB8AC3E}">
        <p14:creationId xmlns:p14="http://schemas.microsoft.com/office/powerpoint/2010/main" val="3721323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ECE5-93A8-BD36-E8F1-A55CC70763FA}"/>
              </a:ext>
            </a:extLst>
          </p:cNvPr>
          <p:cNvSpPr>
            <a:spLocks noGrp="1"/>
          </p:cNvSpPr>
          <p:nvPr>
            <p:ph type="title"/>
          </p:nvPr>
        </p:nvSpPr>
        <p:spPr>
          <a:xfrm>
            <a:off x="311700" y="445024"/>
            <a:ext cx="4184100" cy="672575"/>
          </a:xfrm>
        </p:spPr>
        <p:txBody>
          <a:bodyPr>
            <a:normAutofit fontScale="90000"/>
          </a:bodyPr>
          <a:lstStyle/>
          <a:p>
            <a:r>
              <a:rPr lang="fr-FR" sz="2700" dirty="0"/>
              <a:t>Constant Pressure Charts: 700 mb</a:t>
            </a:r>
            <a:br>
              <a:rPr lang="fr-FR" dirty="0"/>
            </a:br>
            <a:endParaRPr lang="en-US" dirty="0"/>
          </a:p>
        </p:txBody>
      </p:sp>
      <p:sp>
        <p:nvSpPr>
          <p:cNvPr id="3" name="Text Placeholder 2">
            <a:extLst>
              <a:ext uri="{FF2B5EF4-FFF2-40B4-BE49-F238E27FC236}">
                <a16:creationId xmlns:a16="http://schemas.microsoft.com/office/drawing/2014/main" id="{BD697A8C-C23B-62EE-9D3D-F50D87AE2279}"/>
              </a:ext>
            </a:extLst>
          </p:cNvPr>
          <p:cNvSpPr>
            <a:spLocks noGrp="1"/>
          </p:cNvSpPr>
          <p:nvPr>
            <p:ph type="body" idx="1"/>
          </p:nvPr>
        </p:nvSpPr>
        <p:spPr>
          <a:xfrm>
            <a:off x="-97367" y="1117599"/>
            <a:ext cx="7531101" cy="3754408"/>
          </a:xfrm>
        </p:spPr>
        <p:txBody>
          <a:bodyPr>
            <a:normAutofit/>
          </a:bodyPr>
          <a:lstStyle/>
          <a:p>
            <a:r>
              <a:rPr lang="en-US" b="1" i="0" dirty="0">
                <a:solidFill>
                  <a:srgbClr val="000000"/>
                </a:solidFill>
                <a:effectLst/>
                <a:latin typeface="Times New Roman" panose="02020603050405020304" pitchFamily="18" charset="0"/>
              </a:rPr>
              <a:t>WHAT TO LOOK FOR AT 700 MB:</a:t>
            </a:r>
            <a:br>
              <a:rPr lang="en-US" dirty="0"/>
            </a:br>
            <a:r>
              <a:rPr lang="en-US" b="0" i="0" dirty="0">
                <a:solidFill>
                  <a:srgbClr val="000000"/>
                </a:solidFill>
                <a:effectLst/>
                <a:latin typeface="Times New Roman" panose="02020603050405020304" pitchFamily="18" charset="0"/>
              </a:rPr>
              <a:t>(1) Find areas with low dewpoint depressions. </a:t>
            </a:r>
            <a:br>
              <a:rPr lang="en-US" dirty="0"/>
            </a:br>
            <a:r>
              <a:rPr lang="en-US" b="0" i="0" dirty="0">
                <a:solidFill>
                  <a:srgbClr val="000000"/>
                </a:solidFill>
                <a:effectLst/>
                <a:latin typeface="Times New Roman" panose="02020603050405020304" pitchFamily="18" charset="0"/>
              </a:rPr>
              <a:t>(2) Determine strength of warm air advection, cold air advection, and moisture advection. </a:t>
            </a:r>
            <a:br>
              <a:rPr lang="en-US" dirty="0"/>
            </a:br>
            <a:r>
              <a:rPr lang="en-US" b="0" i="0" dirty="0">
                <a:solidFill>
                  <a:srgbClr val="000000"/>
                </a:solidFill>
                <a:effectLst/>
                <a:latin typeface="Times New Roman" panose="02020603050405020304" pitchFamily="18" charset="0"/>
              </a:rPr>
              <a:t>(3) Determine strength of high pressure/ low pressure.</a:t>
            </a:r>
            <a:br>
              <a:rPr lang="en-US" dirty="0"/>
            </a:br>
            <a:r>
              <a:rPr lang="en-US" b="0" i="0" dirty="0">
                <a:solidFill>
                  <a:srgbClr val="000000"/>
                </a:solidFill>
                <a:effectLst/>
                <a:latin typeface="Times New Roman" panose="02020603050405020304" pitchFamily="18" charset="0"/>
              </a:rPr>
              <a:t>(4) Locate shortwaves. </a:t>
            </a:r>
            <a:br>
              <a:rPr lang="en-US" dirty="0"/>
            </a:br>
            <a:r>
              <a:rPr lang="en-US" b="0" i="0" dirty="0">
                <a:solidFill>
                  <a:srgbClr val="000000"/>
                </a:solidFill>
                <a:effectLst/>
                <a:latin typeface="Times New Roman" panose="02020603050405020304" pitchFamily="18" charset="0"/>
              </a:rPr>
              <a:t>(5) Weather is warmer than normal under ridges and cooler than normal under troughs.</a:t>
            </a:r>
            <a:br>
              <a:rPr lang="en-US" dirty="0"/>
            </a:br>
            <a:r>
              <a:rPr lang="en-US" b="0" i="0" dirty="0">
                <a:solidFill>
                  <a:srgbClr val="000000"/>
                </a:solidFill>
                <a:effectLst/>
                <a:latin typeface="Times New Roman" panose="02020603050405020304" pitchFamily="18" charset="0"/>
              </a:rPr>
              <a:t>(6) Look for the greatest height falls and height rises.</a:t>
            </a:r>
            <a:br>
              <a:rPr lang="en-US" dirty="0"/>
            </a:br>
            <a:r>
              <a:rPr lang="en-US" b="0" i="0" dirty="0">
                <a:solidFill>
                  <a:srgbClr val="000000"/>
                </a:solidFill>
                <a:effectLst/>
                <a:latin typeface="Times New Roman" panose="02020603050405020304" pitchFamily="18" charset="0"/>
              </a:rPr>
              <a:t>(7) 700 mb front is found where height contours kink.</a:t>
            </a:r>
            <a:endParaRPr lang="en-US" dirty="0"/>
          </a:p>
        </p:txBody>
      </p:sp>
      <p:pic>
        <p:nvPicPr>
          <p:cNvPr id="4" name="Picture 3">
            <a:extLst>
              <a:ext uri="{FF2B5EF4-FFF2-40B4-BE49-F238E27FC236}">
                <a16:creationId xmlns:a16="http://schemas.microsoft.com/office/drawing/2014/main" id="{C89B4D3F-EBE2-D2B3-4EDF-DAB5E7DAEB23}"/>
              </a:ext>
            </a:extLst>
          </p:cNvPr>
          <p:cNvPicPr>
            <a:picLocks noChangeAspect="1"/>
          </p:cNvPicPr>
          <p:nvPr/>
        </p:nvPicPr>
        <p:blipFill>
          <a:blip r:embed="rId2"/>
          <a:stretch>
            <a:fillRect/>
          </a:stretch>
        </p:blipFill>
        <p:spPr>
          <a:xfrm>
            <a:off x="7243781" y="2875490"/>
            <a:ext cx="1900219" cy="2102909"/>
          </a:xfrm>
          <a:prstGeom prst="rect">
            <a:avLst/>
          </a:prstGeom>
        </p:spPr>
      </p:pic>
    </p:spTree>
    <p:extLst>
      <p:ext uri="{BB962C8B-B14F-4D97-AF65-F5344CB8AC3E}">
        <p14:creationId xmlns:p14="http://schemas.microsoft.com/office/powerpoint/2010/main" val="417675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13D55A-42F4-54EF-CD9E-130376577AA9}"/>
              </a:ext>
            </a:extLst>
          </p:cNvPr>
          <p:cNvPicPr>
            <a:picLocks noChangeAspect="1"/>
          </p:cNvPicPr>
          <p:nvPr/>
        </p:nvPicPr>
        <p:blipFill>
          <a:blip r:embed="rId2"/>
          <a:stretch>
            <a:fillRect/>
          </a:stretch>
        </p:blipFill>
        <p:spPr>
          <a:xfrm>
            <a:off x="301237" y="172259"/>
            <a:ext cx="4054191" cy="853514"/>
          </a:xfrm>
          <a:prstGeom prst="rect">
            <a:avLst/>
          </a:prstGeom>
        </p:spPr>
      </p:pic>
      <p:pic>
        <p:nvPicPr>
          <p:cNvPr id="4" name="Picture 3">
            <a:extLst>
              <a:ext uri="{FF2B5EF4-FFF2-40B4-BE49-F238E27FC236}">
                <a16:creationId xmlns:a16="http://schemas.microsoft.com/office/drawing/2014/main" id="{9EDBD7C8-C155-FA87-5501-9F434231EC6A}"/>
              </a:ext>
            </a:extLst>
          </p:cNvPr>
          <p:cNvPicPr>
            <a:picLocks noChangeAspect="1"/>
          </p:cNvPicPr>
          <p:nvPr/>
        </p:nvPicPr>
        <p:blipFill>
          <a:blip r:embed="rId3"/>
          <a:stretch>
            <a:fillRect/>
          </a:stretch>
        </p:blipFill>
        <p:spPr>
          <a:xfrm>
            <a:off x="1938198" y="946967"/>
            <a:ext cx="4834459" cy="4024274"/>
          </a:xfrm>
          <a:prstGeom prst="rect">
            <a:avLst/>
          </a:prstGeom>
        </p:spPr>
      </p:pic>
    </p:spTree>
    <p:extLst>
      <p:ext uri="{BB962C8B-B14F-4D97-AF65-F5344CB8AC3E}">
        <p14:creationId xmlns:p14="http://schemas.microsoft.com/office/powerpoint/2010/main" val="37130569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1EA1B-BCAD-22C0-CBCE-99A8B02EF9B2}"/>
              </a:ext>
            </a:extLst>
          </p:cNvPr>
          <p:cNvSpPr>
            <a:spLocks noGrp="1"/>
          </p:cNvSpPr>
          <p:nvPr>
            <p:ph type="title"/>
          </p:nvPr>
        </p:nvSpPr>
        <p:spPr>
          <a:xfrm>
            <a:off x="311699" y="555600"/>
            <a:ext cx="3947033" cy="755700"/>
          </a:xfrm>
        </p:spPr>
        <p:txBody>
          <a:bodyPr>
            <a:normAutofit/>
          </a:bodyPr>
          <a:lstStyle/>
          <a:p>
            <a:r>
              <a:rPr lang="fr-FR" dirty="0"/>
              <a:t>Constant Pressure Charts: 850 mb</a:t>
            </a:r>
            <a:endParaRPr lang="en-US" dirty="0"/>
          </a:p>
        </p:txBody>
      </p:sp>
      <p:sp>
        <p:nvSpPr>
          <p:cNvPr id="3" name="Text Placeholder 2">
            <a:extLst>
              <a:ext uri="{FF2B5EF4-FFF2-40B4-BE49-F238E27FC236}">
                <a16:creationId xmlns:a16="http://schemas.microsoft.com/office/drawing/2014/main" id="{7A21DA04-AFAD-D79D-D090-AEF1F3A8618A}"/>
              </a:ext>
            </a:extLst>
          </p:cNvPr>
          <p:cNvSpPr>
            <a:spLocks noGrp="1"/>
          </p:cNvSpPr>
          <p:nvPr>
            <p:ph type="body" idx="1"/>
          </p:nvPr>
        </p:nvSpPr>
        <p:spPr>
          <a:xfrm>
            <a:off x="445558" y="1516592"/>
            <a:ext cx="5142442" cy="3276600"/>
          </a:xfrm>
        </p:spPr>
        <p:txBody>
          <a:bodyPr>
            <a:normAutofit/>
          </a:bodyPr>
          <a:lstStyle/>
          <a:p>
            <a:pPr marL="152400" indent="0">
              <a:buNone/>
            </a:pPr>
            <a:r>
              <a:rPr lang="en-US" sz="1800" b="1" i="0" dirty="0">
                <a:solidFill>
                  <a:srgbClr val="000000"/>
                </a:solidFill>
                <a:effectLst/>
                <a:latin typeface="Times New Roman" panose="02020603050405020304" pitchFamily="18" charset="0"/>
              </a:rPr>
              <a:t>WHAT TO LOOK FOR AT 850 MB:</a:t>
            </a:r>
            <a:endParaRPr lang="en-US" sz="1800" b="0" i="0" dirty="0">
              <a:solidFill>
                <a:srgbClr val="000000"/>
              </a:solidFill>
              <a:effectLst/>
              <a:latin typeface="Times New Roman" panose="02020603050405020304" pitchFamily="18" charset="0"/>
            </a:endParaRPr>
          </a:p>
          <a:p>
            <a:endParaRPr lang="en-US" sz="180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C</a:t>
            </a:r>
            <a:r>
              <a:rPr lang="en-US" sz="1800" b="0" i="0" dirty="0">
                <a:solidFill>
                  <a:srgbClr val="000000"/>
                </a:solidFill>
                <a:effectLst/>
                <a:latin typeface="Times New Roman" panose="02020603050405020304" pitchFamily="18" charset="0"/>
              </a:rPr>
              <a:t>onvergence, divergence, confluence, and diffluence.</a:t>
            </a:r>
          </a:p>
          <a:p>
            <a:r>
              <a:rPr lang="en-US" sz="1800" b="0" i="0" dirty="0">
                <a:solidFill>
                  <a:srgbClr val="000000"/>
                </a:solidFill>
                <a:effectLst/>
                <a:latin typeface="Times New Roman" panose="02020603050405020304" pitchFamily="18" charset="0"/>
              </a:rPr>
              <a:t>Watch for height falls and height rises. Low pressure tends to develop toward the greater height falls. Height rises indicate low pressure is leaving or a ridge is building</a:t>
            </a:r>
            <a:r>
              <a:rPr lang="en-US" sz="1800" dirty="0">
                <a:solidFill>
                  <a:srgbClr val="000000"/>
                </a:solidFill>
                <a:latin typeface="Times New Roman" panose="02020603050405020304" pitchFamily="18" charset="0"/>
              </a:rPr>
              <a:t>.</a:t>
            </a:r>
            <a:endParaRPr lang="en-US" sz="1800" dirty="0"/>
          </a:p>
        </p:txBody>
      </p:sp>
      <p:pic>
        <p:nvPicPr>
          <p:cNvPr id="4" name="Picture 3">
            <a:extLst>
              <a:ext uri="{FF2B5EF4-FFF2-40B4-BE49-F238E27FC236}">
                <a16:creationId xmlns:a16="http://schemas.microsoft.com/office/drawing/2014/main" id="{6720605B-ECC8-B442-8F19-83D471BD2F62}"/>
              </a:ext>
            </a:extLst>
          </p:cNvPr>
          <p:cNvPicPr>
            <a:picLocks noChangeAspect="1"/>
          </p:cNvPicPr>
          <p:nvPr/>
        </p:nvPicPr>
        <p:blipFill>
          <a:blip r:embed="rId2"/>
          <a:stretch>
            <a:fillRect/>
          </a:stretch>
        </p:blipFill>
        <p:spPr>
          <a:xfrm>
            <a:off x="6849533" y="2812655"/>
            <a:ext cx="1789642" cy="1980537"/>
          </a:xfrm>
          <a:prstGeom prst="rect">
            <a:avLst/>
          </a:prstGeom>
        </p:spPr>
      </p:pic>
    </p:spTree>
    <p:extLst>
      <p:ext uri="{BB962C8B-B14F-4D97-AF65-F5344CB8AC3E}">
        <p14:creationId xmlns:p14="http://schemas.microsoft.com/office/powerpoint/2010/main" val="3603971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164F-7E72-A83B-E9D8-D81C4BB3D6CB}"/>
              </a:ext>
            </a:extLst>
          </p:cNvPr>
          <p:cNvSpPr>
            <a:spLocks noGrp="1"/>
          </p:cNvSpPr>
          <p:nvPr>
            <p:ph type="title"/>
          </p:nvPr>
        </p:nvSpPr>
        <p:spPr>
          <a:xfrm>
            <a:off x="159301" y="862646"/>
            <a:ext cx="4045200" cy="3418208"/>
          </a:xfrm>
        </p:spPr>
        <p:txBody>
          <a:bodyPr>
            <a:noAutofit/>
          </a:bodyPr>
          <a:lstStyle/>
          <a:p>
            <a:r>
              <a:rPr lang="en-US" sz="6600" dirty="0">
                <a:solidFill>
                  <a:srgbClr val="75BDA7"/>
                </a:solidFill>
              </a:rPr>
              <a:t>THE SURFACE CHART</a:t>
            </a:r>
          </a:p>
        </p:txBody>
      </p:sp>
      <p:sp>
        <p:nvSpPr>
          <p:cNvPr id="4" name="Text Placeholder 3">
            <a:extLst>
              <a:ext uri="{FF2B5EF4-FFF2-40B4-BE49-F238E27FC236}">
                <a16:creationId xmlns:a16="http://schemas.microsoft.com/office/drawing/2014/main" id="{69671D7F-259E-4BF3-2C5D-290915FA6684}"/>
              </a:ext>
            </a:extLst>
          </p:cNvPr>
          <p:cNvSpPr>
            <a:spLocks noGrp="1"/>
          </p:cNvSpPr>
          <p:nvPr>
            <p:ph type="body" idx="2"/>
          </p:nvPr>
        </p:nvSpPr>
        <p:spPr/>
        <p:txBody>
          <a:bodyPr/>
          <a:lstStyle/>
          <a:p>
            <a:endParaRPr lang="en-US"/>
          </a:p>
        </p:txBody>
      </p:sp>
    </p:spTree>
    <p:extLst>
      <p:ext uri="{BB962C8B-B14F-4D97-AF65-F5344CB8AC3E}">
        <p14:creationId xmlns:p14="http://schemas.microsoft.com/office/powerpoint/2010/main" val="2558422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1DEF-6FA7-33BC-0712-3A996E34DA11}"/>
              </a:ext>
            </a:extLst>
          </p:cNvPr>
          <p:cNvSpPr>
            <a:spLocks noGrp="1"/>
          </p:cNvSpPr>
          <p:nvPr>
            <p:ph type="title"/>
          </p:nvPr>
        </p:nvSpPr>
        <p:spPr/>
        <p:txBody>
          <a:bodyPr>
            <a:normAutofit fontScale="90000"/>
          </a:bodyPr>
          <a:lstStyle/>
          <a:p>
            <a:r>
              <a:rPr lang="en-US" dirty="0"/>
              <a:t>THE SURFACE CHART</a:t>
            </a:r>
          </a:p>
        </p:txBody>
      </p:sp>
      <p:sp>
        <p:nvSpPr>
          <p:cNvPr id="4" name="TextBox 3">
            <a:extLst>
              <a:ext uri="{FF2B5EF4-FFF2-40B4-BE49-F238E27FC236}">
                <a16:creationId xmlns:a16="http://schemas.microsoft.com/office/drawing/2014/main" id="{4CA86D94-E228-24E2-F51E-F5A567777F72}"/>
              </a:ext>
            </a:extLst>
          </p:cNvPr>
          <p:cNvSpPr txBox="1"/>
          <p:nvPr/>
        </p:nvSpPr>
        <p:spPr>
          <a:xfrm>
            <a:off x="311700" y="1404371"/>
            <a:ext cx="7543802" cy="2554545"/>
          </a:xfrm>
          <a:prstGeom prst="rect">
            <a:avLst/>
          </a:prstGeom>
          <a:noFill/>
        </p:spPr>
        <p:txBody>
          <a:bodyPr wrap="square">
            <a:spAutoFit/>
          </a:bodyPr>
          <a:lstStyle/>
          <a:p>
            <a:pPr marL="285750" indent="-285750">
              <a:buFont typeface="Courier New" panose="02070309020205020404" pitchFamily="49" charset="0"/>
              <a:buChar char="o"/>
            </a:pPr>
            <a:r>
              <a:rPr lang="en-US" sz="2000" b="0" i="0" dirty="0">
                <a:solidFill>
                  <a:srgbClr val="000000"/>
                </a:solidFill>
                <a:effectLst/>
                <a:latin typeface="Times New Roman" panose="02020603050405020304" pitchFamily="18" charset="0"/>
              </a:rPr>
              <a:t>Many more observation sites than on upper air charts</a:t>
            </a:r>
          </a:p>
          <a:p>
            <a:pPr marL="285750" indent="-285750">
              <a:buFont typeface="Courier New" panose="02070309020205020404" pitchFamily="49" charset="0"/>
              <a:buChar char="o"/>
            </a:pPr>
            <a:r>
              <a:rPr lang="en-US" sz="2000" b="0" i="0" dirty="0">
                <a:solidFill>
                  <a:srgbClr val="000000"/>
                </a:solidFill>
                <a:effectLst/>
                <a:latin typeface="Times New Roman" panose="02020603050405020304" pitchFamily="18" charset="0"/>
              </a:rPr>
              <a:t>More frequently updated than upper air charts</a:t>
            </a:r>
          </a:p>
          <a:p>
            <a:pPr marL="285750" indent="-285750">
              <a:buFont typeface="Courier New" panose="02070309020205020404" pitchFamily="49" charset="0"/>
              <a:buChar char="o"/>
            </a:pPr>
            <a:r>
              <a:rPr lang="en-US" sz="2000" b="0" i="0" dirty="0">
                <a:solidFill>
                  <a:srgbClr val="000000"/>
                </a:solidFill>
                <a:effectLst/>
                <a:latin typeface="Times New Roman" panose="02020603050405020304" pitchFamily="18" charset="0"/>
              </a:rPr>
              <a:t>Isobars are the solid lines (they are NOT height contours)</a:t>
            </a:r>
          </a:p>
          <a:p>
            <a:pPr marL="285750" indent="-285750">
              <a:buFont typeface="Courier New" panose="02070309020205020404" pitchFamily="49" charset="0"/>
              <a:buChar char="o"/>
            </a:pPr>
            <a:r>
              <a:rPr lang="en-US" sz="2000" b="0" i="0" dirty="0">
                <a:solidFill>
                  <a:srgbClr val="000000"/>
                </a:solidFill>
                <a:effectLst/>
                <a:latin typeface="Times New Roman" panose="02020603050405020304" pitchFamily="18" charset="0"/>
              </a:rPr>
              <a:t>Frictional force is significant on this chart. Turns wind about 30 degrees toward low pressure. This causes convergence into low pressure regions. Friction also causes wind to be more variable, especially when winds are below 10 miles per hour.</a:t>
            </a:r>
          </a:p>
          <a:p>
            <a:pPr marL="285750" indent="-285750">
              <a:buFont typeface="Courier New" panose="02070309020205020404" pitchFamily="49" charset="0"/>
              <a:buChar char="o"/>
            </a:pPr>
            <a:r>
              <a:rPr lang="en-US" sz="2000" b="0" i="0" dirty="0">
                <a:solidFill>
                  <a:srgbClr val="000000"/>
                </a:solidFill>
                <a:effectLst/>
                <a:latin typeface="Times New Roman" panose="02020603050405020304" pitchFamily="18" charset="0"/>
              </a:rPr>
              <a:t>Strong fronts will cause "kinking" of isobars</a:t>
            </a:r>
            <a:endParaRPr lang="en-US" sz="2000" dirty="0"/>
          </a:p>
        </p:txBody>
      </p:sp>
    </p:spTree>
    <p:extLst>
      <p:ext uri="{BB962C8B-B14F-4D97-AF65-F5344CB8AC3E}">
        <p14:creationId xmlns:p14="http://schemas.microsoft.com/office/powerpoint/2010/main" val="33364313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5902D5-5810-B744-2797-4D7FCB5B224E}"/>
              </a:ext>
            </a:extLst>
          </p:cNvPr>
          <p:cNvSpPr>
            <a:spLocks noGrp="1"/>
          </p:cNvSpPr>
          <p:nvPr>
            <p:ph type="title"/>
          </p:nvPr>
        </p:nvSpPr>
        <p:spPr>
          <a:xfrm>
            <a:off x="311700" y="233968"/>
            <a:ext cx="8520600" cy="707400"/>
          </a:xfrm>
        </p:spPr>
        <p:txBody>
          <a:bodyPr>
            <a:normAutofit fontScale="90000"/>
          </a:bodyPr>
          <a:lstStyle/>
          <a:p>
            <a:pPr algn="ctr"/>
            <a:r>
              <a:rPr lang="en-US" dirty="0"/>
              <a:t>Origin of Wind</a:t>
            </a:r>
          </a:p>
        </p:txBody>
      </p:sp>
      <p:pic>
        <p:nvPicPr>
          <p:cNvPr id="4" name="Picture 3">
            <a:extLst>
              <a:ext uri="{FF2B5EF4-FFF2-40B4-BE49-F238E27FC236}">
                <a16:creationId xmlns:a16="http://schemas.microsoft.com/office/drawing/2014/main" id="{120C465E-6F83-0527-463E-29C5D9B012A8}"/>
              </a:ext>
            </a:extLst>
          </p:cNvPr>
          <p:cNvPicPr>
            <a:picLocks noChangeAspect="1"/>
          </p:cNvPicPr>
          <p:nvPr/>
        </p:nvPicPr>
        <p:blipFill>
          <a:blip r:embed="rId2"/>
          <a:stretch>
            <a:fillRect/>
          </a:stretch>
        </p:blipFill>
        <p:spPr>
          <a:xfrm>
            <a:off x="437118" y="941368"/>
            <a:ext cx="3258435" cy="2003319"/>
          </a:xfrm>
          <a:prstGeom prst="rect">
            <a:avLst/>
          </a:prstGeom>
        </p:spPr>
      </p:pic>
      <p:pic>
        <p:nvPicPr>
          <p:cNvPr id="6" name="Picture 5">
            <a:extLst>
              <a:ext uri="{FF2B5EF4-FFF2-40B4-BE49-F238E27FC236}">
                <a16:creationId xmlns:a16="http://schemas.microsoft.com/office/drawing/2014/main" id="{BD74533C-2C00-EBA5-E099-77A40B6A9FB6}"/>
              </a:ext>
            </a:extLst>
          </p:cNvPr>
          <p:cNvPicPr>
            <a:picLocks noChangeAspect="1"/>
          </p:cNvPicPr>
          <p:nvPr/>
        </p:nvPicPr>
        <p:blipFill>
          <a:blip r:embed="rId3"/>
          <a:stretch>
            <a:fillRect/>
          </a:stretch>
        </p:blipFill>
        <p:spPr>
          <a:xfrm>
            <a:off x="437118" y="2944687"/>
            <a:ext cx="3258435" cy="1896659"/>
          </a:xfrm>
          <a:prstGeom prst="rect">
            <a:avLst/>
          </a:prstGeom>
        </p:spPr>
      </p:pic>
      <p:pic>
        <p:nvPicPr>
          <p:cNvPr id="7" name="Picture 6">
            <a:extLst>
              <a:ext uri="{FF2B5EF4-FFF2-40B4-BE49-F238E27FC236}">
                <a16:creationId xmlns:a16="http://schemas.microsoft.com/office/drawing/2014/main" id="{9CA35E53-BF9E-930C-E0F2-503063CEB1EB}"/>
              </a:ext>
            </a:extLst>
          </p:cNvPr>
          <p:cNvPicPr>
            <a:picLocks noChangeAspect="1"/>
          </p:cNvPicPr>
          <p:nvPr/>
        </p:nvPicPr>
        <p:blipFill>
          <a:blip r:embed="rId4"/>
          <a:stretch>
            <a:fillRect/>
          </a:stretch>
        </p:blipFill>
        <p:spPr>
          <a:xfrm>
            <a:off x="3695553" y="1544427"/>
            <a:ext cx="5011329" cy="2793927"/>
          </a:xfrm>
          <a:prstGeom prst="rect">
            <a:avLst/>
          </a:prstGeom>
        </p:spPr>
      </p:pic>
    </p:spTree>
    <p:extLst>
      <p:ext uri="{BB962C8B-B14F-4D97-AF65-F5344CB8AC3E}">
        <p14:creationId xmlns:p14="http://schemas.microsoft.com/office/powerpoint/2010/main" val="3873769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320071" y="1032934"/>
            <a:ext cx="4150330" cy="333586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6600" dirty="0">
                <a:solidFill>
                  <a:srgbClr val="75BDA7"/>
                </a:solidFill>
              </a:rPr>
              <a:t>Introduction to Upper Air Charts</a:t>
            </a:r>
            <a:endParaRPr lang="en-GB" sz="6600" dirty="0">
              <a:solidFill>
                <a:srgbClr val="75BDA7"/>
              </a:solidFill>
            </a:endParaRPr>
          </a:p>
        </p:txBody>
      </p:sp>
      <p:grpSp>
        <p:nvGrpSpPr>
          <p:cNvPr id="2" name="Google Shape;68;p13">
            <a:extLst>
              <a:ext uri="{FF2B5EF4-FFF2-40B4-BE49-F238E27FC236}">
                <a16:creationId xmlns:a16="http://schemas.microsoft.com/office/drawing/2014/main" id="{15D0C5F6-222F-023A-1700-1BA3AEDE569A}"/>
              </a:ext>
            </a:extLst>
          </p:cNvPr>
          <p:cNvGrpSpPr/>
          <p:nvPr/>
        </p:nvGrpSpPr>
        <p:grpSpPr>
          <a:xfrm>
            <a:off x="526800" y="207265"/>
            <a:ext cx="3516425" cy="339135"/>
            <a:chOff x="286300" y="0"/>
            <a:chExt cx="8572397" cy="913701"/>
          </a:xfrm>
        </p:grpSpPr>
        <p:pic>
          <p:nvPicPr>
            <p:cNvPr id="3" name="Google Shape;69;p13">
              <a:extLst>
                <a:ext uri="{FF2B5EF4-FFF2-40B4-BE49-F238E27FC236}">
                  <a16:creationId xmlns:a16="http://schemas.microsoft.com/office/drawing/2014/main" id="{B9703202-615A-0FC4-F119-DF616D438A18}"/>
                </a:ext>
              </a:extLst>
            </p:cNvPr>
            <p:cNvPicPr preferRelativeResize="0"/>
            <p:nvPr/>
          </p:nvPicPr>
          <p:blipFill>
            <a:blip r:embed="rId3">
              <a:alphaModFix/>
            </a:blip>
            <a:stretch>
              <a:fillRect/>
            </a:stretch>
          </p:blipFill>
          <p:spPr>
            <a:xfrm>
              <a:off x="4225250" y="0"/>
              <a:ext cx="694501" cy="913701"/>
            </a:xfrm>
            <a:prstGeom prst="rect">
              <a:avLst/>
            </a:prstGeom>
            <a:noFill/>
            <a:ln>
              <a:noFill/>
            </a:ln>
          </p:spPr>
        </p:pic>
        <p:pic>
          <p:nvPicPr>
            <p:cNvPr id="4" name="Google Shape;70;p13">
              <a:extLst>
                <a:ext uri="{FF2B5EF4-FFF2-40B4-BE49-F238E27FC236}">
                  <a16:creationId xmlns:a16="http://schemas.microsoft.com/office/drawing/2014/main" id="{B382C037-8E66-5B59-47CD-7A9C3B3AADA7}"/>
                </a:ext>
              </a:extLst>
            </p:cNvPr>
            <p:cNvPicPr preferRelativeResize="0"/>
            <p:nvPr/>
          </p:nvPicPr>
          <p:blipFill>
            <a:blip r:embed="rId4">
              <a:alphaModFix/>
            </a:blip>
            <a:stretch>
              <a:fillRect/>
            </a:stretch>
          </p:blipFill>
          <p:spPr>
            <a:xfrm>
              <a:off x="286300" y="60550"/>
              <a:ext cx="8572397" cy="792600"/>
            </a:xfrm>
            <a:prstGeom prst="rect">
              <a:avLst/>
            </a:prstGeom>
            <a:noFill/>
            <a:ln>
              <a:noFill/>
            </a:ln>
          </p:spPr>
        </p:pic>
      </p:grpSp>
      <p:pic>
        <p:nvPicPr>
          <p:cNvPr id="10" name="Picture 9">
            <a:extLst>
              <a:ext uri="{FF2B5EF4-FFF2-40B4-BE49-F238E27FC236}">
                <a16:creationId xmlns:a16="http://schemas.microsoft.com/office/drawing/2014/main" id="{14719DD8-1418-A433-33F1-C4BC1ADEA6F2}"/>
              </a:ext>
            </a:extLst>
          </p:cNvPr>
          <p:cNvPicPr>
            <a:picLocks noChangeAspect="1"/>
          </p:cNvPicPr>
          <p:nvPr/>
        </p:nvPicPr>
        <p:blipFill>
          <a:blip r:embed="rId5"/>
          <a:stretch>
            <a:fillRect/>
          </a:stretch>
        </p:blipFill>
        <p:spPr>
          <a:xfrm>
            <a:off x="4572000" y="1549400"/>
            <a:ext cx="4315753" cy="185326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18EA7-FBE7-F437-4444-24D7AB3D14EC}"/>
              </a:ext>
            </a:extLst>
          </p:cNvPr>
          <p:cNvSpPr>
            <a:spLocks noGrp="1"/>
          </p:cNvSpPr>
          <p:nvPr>
            <p:ph type="title"/>
          </p:nvPr>
        </p:nvSpPr>
        <p:spPr/>
        <p:txBody>
          <a:bodyPr>
            <a:normAutofit fontScale="90000"/>
          </a:bodyPr>
          <a:lstStyle/>
          <a:p>
            <a:r>
              <a:rPr lang="en-US" dirty="0"/>
              <a:t>Air mass boundaries</a:t>
            </a:r>
          </a:p>
        </p:txBody>
      </p:sp>
      <p:pic>
        <p:nvPicPr>
          <p:cNvPr id="8" name="Picture 7">
            <a:extLst>
              <a:ext uri="{FF2B5EF4-FFF2-40B4-BE49-F238E27FC236}">
                <a16:creationId xmlns:a16="http://schemas.microsoft.com/office/drawing/2014/main" id="{CA501BFB-6A0F-9061-BFD2-8DFFC98378F9}"/>
              </a:ext>
            </a:extLst>
          </p:cNvPr>
          <p:cNvPicPr>
            <a:picLocks noChangeAspect="1"/>
          </p:cNvPicPr>
          <p:nvPr/>
        </p:nvPicPr>
        <p:blipFill>
          <a:blip r:embed="rId2"/>
          <a:stretch>
            <a:fillRect/>
          </a:stretch>
        </p:blipFill>
        <p:spPr>
          <a:xfrm>
            <a:off x="948482" y="1152425"/>
            <a:ext cx="2619375" cy="2143125"/>
          </a:xfrm>
          <a:prstGeom prst="rect">
            <a:avLst/>
          </a:prstGeom>
        </p:spPr>
      </p:pic>
      <p:pic>
        <p:nvPicPr>
          <p:cNvPr id="9" name="Picture 8">
            <a:extLst>
              <a:ext uri="{FF2B5EF4-FFF2-40B4-BE49-F238E27FC236}">
                <a16:creationId xmlns:a16="http://schemas.microsoft.com/office/drawing/2014/main" id="{08CB4164-EE70-E1E5-8355-216D084E0005}"/>
              </a:ext>
            </a:extLst>
          </p:cNvPr>
          <p:cNvPicPr>
            <a:picLocks noChangeAspect="1"/>
          </p:cNvPicPr>
          <p:nvPr/>
        </p:nvPicPr>
        <p:blipFill>
          <a:blip r:embed="rId3"/>
          <a:stretch>
            <a:fillRect/>
          </a:stretch>
        </p:blipFill>
        <p:spPr>
          <a:xfrm>
            <a:off x="5448921" y="1152425"/>
            <a:ext cx="2619375" cy="2143125"/>
          </a:xfrm>
          <a:prstGeom prst="rect">
            <a:avLst/>
          </a:prstGeom>
        </p:spPr>
      </p:pic>
      <p:sp>
        <p:nvSpPr>
          <p:cNvPr id="11" name="TextBox 10">
            <a:extLst>
              <a:ext uri="{FF2B5EF4-FFF2-40B4-BE49-F238E27FC236}">
                <a16:creationId xmlns:a16="http://schemas.microsoft.com/office/drawing/2014/main" id="{65B1DC54-8310-B98B-E58F-BC790340D0A8}"/>
              </a:ext>
            </a:extLst>
          </p:cNvPr>
          <p:cNvSpPr txBox="1"/>
          <p:nvPr/>
        </p:nvSpPr>
        <p:spPr>
          <a:xfrm>
            <a:off x="616226" y="3479730"/>
            <a:ext cx="3717235" cy="523220"/>
          </a:xfrm>
          <a:prstGeom prst="rect">
            <a:avLst/>
          </a:prstGeom>
          <a:noFill/>
        </p:spPr>
        <p:txBody>
          <a:bodyPr wrap="square">
            <a:spAutoFit/>
          </a:bodyPr>
          <a:lstStyle/>
          <a:p>
            <a:r>
              <a:rPr lang="en-US" dirty="0"/>
              <a:t>Cold front, a colder air mass is replacing a warmer air mass.</a:t>
            </a:r>
          </a:p>
        </p:txBody>
      </p:sp>
      <p:sp>
        <p:nvSpPr>
          <p:cNvPr id="13" name="TextBox 12">
            <a:extLst>
              <a:ext uri="{FF2B5EF4-FFF2-40B4-BE49-F238E27FC236}">
                <a16:creationId xmlns:a16="http://schemas.microsoft.com/office/drawing/2014/main" id="{4C6573F4-E3BD-4B01-460F-B4DE6AFD5D7C}"/>
              </a:ext>
            </a:extLst>
          </p:cNvPr>
          <p:cNvSpPr txBox="1"/>
          <p:nvPr/>
        </p:nvSpPr>
        <p:spPr>
          <a:xfrm>
            <a:off x="4572000" y="3467855"/>
            <a:ext cx="3816626" cy="523220"/>
          </a:xfrm>
          <a:prstGeom prst="rect">
            <a:avLst/>
          </a:prstGeom>
          <a:noFill/>
        </p:spPr>
        <p:txBody>
          <a:bodyPr wrap="square">
            <a:spAutoFit/>
          </a:bodyPr>
          <a:lstStyle/>
          <a:p>
            <a:r>
              <a:rPr lang="en-US" dirty="0"/>
              <a:t>Warm front, a warmer air mass is replacing a colder air mass.</a:t>
            </a:r>
          </a:p>
        </p:txBody>
      </p:sp>
    </p:spTree>
    <p:extLst>
      <p:ext uri="{BB962C8B-B14F-4D97-AF65-F5344CB8AC3E}">
        <p14:creationId xmlns:p14="http://schemas.microsoft.com/office/powerpoint/2010/main" val="28301267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21D9-B885-0F1B-89B4-80D433C4447F}"/>
              </a:ext>
            </a:extLst>
          </p:cNvPr>
          <p:cNvSpPr>
            <a:spLocks noGrp="1"/>
          </p:cNvSpPr>
          <p:nvPr>
            <p:ph type="title"/>
          </p:nvPr>
        </p:nvSpPr>
        <p:spPr/>
        <p:txBody>
          <a:bodyPr>
            <a:normAutofit fontScale="90000"/>
          </a:bodyPr>
          <a:lstStyle/>
          <a:p>
            <a:r>
              <a:rPr lang="en-US" dirty="0"/>
              <a:t>Fronts</a:t>
            </a:r>
          </a:p>
        </p:txBody>
      </p:sp>
      <p:pic>
        <p:nvPicPr>
          <p:cNvPr id="3" name="Picture 2">
            <a:extLst>
              <a:ext uri="{FF2B5EF4-FFF2-40B4-BE49-F238E27FC236}">
                <a16:creationId xmlns:a16="http://schemas.microsoft.com/office/drawing/2014/main" id="{D3CEAD01-1E03-1B93-4F1F-6033D2BEE4FF}"/>
              </a:ext>
            </a:extLst>
          </p:cNvPr>
          <p:cNvPicPr>
            <a:picLocks noChangeAspect="1"/>
          </p:cNvPicPr>
          <p:nvPr/>
        </p:nvPicPr>
        <p:blipFill>
          <a:blip r:embed="rId2"/>
          <a:stretch>
            <a:fillRect/>
          </a:stretch>
        </p:blipFill>
        <p:spPr>
          <a:xfrm>
            <a:off x="476089" y="1140489"/>
            <a:ext cx="1333500" cy="1543050"/>
          </a:xfrm>
          <a:prstGeom prst="rect">
            <a:avLst/>
          </a:prstGeom>
        </p:spPr>
      </p:pic>
      <p:pic>
        <p:nvPicPr>
          <p:cNvPr id="4" name="Picture 3">
            <a:extLst>
              <a:ext uri="{FF2B5EF4-FFF2-40B4-BE49-F238E27FC236}">
                <a16:creationId xmlns:a16="http://schemas.microsoft.com/office/drawing/2014/main" id="{B111BAA8-D279-53A2-6243-09CE1BD48B70}"/>
              </a:ext>
            </a:extLst>
          </p:cNvPr>
          <p:cNvPicPr>
            <a:picLocks noChangeAspect="1"/>
          </p:cNvPicPr>
          <p:nvPr/>
        </p:nvPicPr>
        <p:blipFill>
          <a:blip r:embed="rId3"/>
          <a:stretch>
            <a:fillRect/>
          </a:stretch>
        </p:blipFill>
        <p:spPr>
          <a:xfrm>
            <a:off x="2693343" y="1140489"/>
            <a:ext cx="1333500" cy="1543050"/>
          </a:xfrm>
          <a:prstGeom prst="rect">
            <a:avLst/>
          </a:prstGeom>
        </p:spPr>
      </p:pic>
      <p:pic>
        <p:nvPicPr>
          <p:cNvPr id="5" name="Picture 4">
            <a:extLst>
              <a:ext uri="{FF2B5EF4-FFF2-40B4-BE49-F238E27FC236}">
                <a16:creationId xmlns:a16="http://schemas.microsoft.com/office/drawing/2014/main" id="{F81B0418-AE18-2985-5EE8-A0CA057C0151}"/>
              </a:ext>
            </a:extLst>
          </p:cNvPr>
          <p:cNvPicPr>
            <a:picLocks noChangeAspect="1"/>
          </p:cNvPicPr>
          <p:nvPr/>
        </p:nvPicPr>
        <p:blipFill>
          <a:blip r:embed="rId4"/>
          <a:stretch>
            <a:fillRect/>
          </a:stretch>
        </p:blipFill>
        <p:spPr>
          <a:xfrm>
            <a:off x="4910597" y="1128553"/>
            <a:ext cx="1333500" cy="1543050"/>
          </a:xfrm>
          <a:prstGeom prst="rect">
            <a:avLst/>
          </a:prstGeom>
        </p:spPr>
      </p:pic>
      <p:pic>
        <p:nvPicPr>
          <p:cNvPr id="6" name="Picture 5">
            <a:extLst>
              <a:ext uri="{FF2B5EF4-FFF2-40B4-BE49-F238E27FC236}">
                <a16:creationId xmlns:a16="http://schemas.microsoft.com/office/drawing/2014/main" id="{94ED9464-92DA-0219-ED61-4393B7FB05F6}"/>
              </a:ext>
            </a:extLst>
          </p:cNvPr>
          <p:cNvPicPr>
            <a:picLocks noChangeAspect="1"/>
          </p:cNvPicPr>
          <p:nvPr/>
        </p:nvPicPr>
        <p:blipFill>
          <a:blip r:embed="rId5"/>
          <a:stretch>
            <a:fillRect/>
          </a:stretch>
        </p:blipFill>
        <p:spPr>
          <a:xfrm>
            <a:off x="7127852" y="980916"/>
            <a:ext cx="1333500" cy="1838325"/>
          </a:xfrm>
          <a:prstGeom prst="rect">
            <a:avLst/>
          </a:prstGeom>
        </p:spPr>
      </p:pic>
      <p:sp>
        <p:nvSpPr>
          <p:cNvPr id="8" name="TextBox 7">
            <a:extLst>
              <a:ext uri="{FF2B5EF4-FFF2-40B4-BE49-F238E27FC236}">
                <a16:creationId xmlns:a16="http://schemas.microsoft.com/office/drawing/2014/main" id="{C8408119-078D-FC3A-A908-1A6D507553CD}"/>
              </a:ext>
            </a:extLst>
          </p:cNvPr>
          <p:cNvSpPr txBox="1"/>
          <p:nvPr/>
        </p:nvSpPr>
        <p:spPr>
          <a:xfrm>
            <a:off x="311701" y="3016577"/>
            <a:ext cx="8673273" cy="338554"/>
          </a:xfrm>
          <a:prstGeom prst="rect">
            <a:avLst/>
          </a:prstGeom>
          <a:noFill/>
        </p:spPr>
        <p:txBody>
          <a:bodyPr wrap="square">
            <a:spAutoFit/>
          </a:bodyPr>
          <a:lstStyle/>
          <a:p>
            <a:r>
              <a:rPr lang="en-US" sz="1600" b="1" dirty="0"/>
              <a:t> Cold Front                    Warm Front                     Stationary Front             Occluded Front    </a:t>
            </a:r>
          </a:p>
        </p:txBody>
      </p:sp>
    </p:spTree>
    <p:extLst>
      <p:ext uri="{BB962C8B-B14F-4D97-AF65-F5344CB8AC3E}">
        <p14:creationId xmlns:p14="http://schemas.microsoft.com/office/powerpoint/2010/main" val="4066247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9868-AD48-0958-1AD8-4199EA2E4754}"/>
              </a:ext>
            </a:extLst>
          </p:cNvPr>
          <p:cNvSpPr>
            <a:spLocks noGrp="1"/>
          </p:cNvSpPr>
          <p:nvPr>
            <p:ph type="title"/>
          </p:nvPr>
        </p:nvSpPr>
        <p:spPr/>
        <p:txBody>
          <a:bodyPr>
            <a:normAutofit fontScale="90000"/>
          </a:bodyPr>
          <a:lstStyle/>
          <a:p>
            <a:r>
              <a:rPr lang="en-US" dirty="0"/>
              <a:t>THE SURFACE CHART</a:t>
            </a:r>
            <a:br>
              <a:rPr lang="en-US" dirty="0"/>
            </a:br>
            <a:endParaRPr lang="en-US" dirty="0"/>
          </a:p>
        </p:txBody>
      </p:sp>
      <p:sp>
        <p:nvSpPr>
          <p:cNvPr id="3" name="Text Placeholder 2">
            <a:extLst>
              <a:ext uri="{FF2B5EF4-FFF2-40B4-BE49-F238E27FC236}">
                <a16:creationId xmlns:a16="http://schemas.microsoft.com/office/drawing/2014/main" id="{CDF6D1E2-149A-E871-185A-245463428CC9}"/>
              </a:ext>
            </a:extLst>
          </p:cNvPr>
          <p:cNvSpPr>
            <a:spLocks noGrp="1"/>
          </p:cNvSpPr>
          <p:nvPr>
            <p:ph type="body" idx="1"/>
          </p:nvPr>
        </p:nvSpPr>
        <p:spPr>
          <a:xfrm>
            <a:off x="0" y="1042467"/>
            <a:ext cx="3445933" cy="3300933"/>
          </a:xfrm>
        </p:spPr>
        <p:txBody>
          <a:bodyPr>
            <a:normAutofit lnSpcReduction="10000"/>
          </a:bodyPr>
          <a:lstStyle/>
          <a:p>
            <a:pPr marL="152400" indent="0">
              <a:buNone/>
            </a:pPr>
            <a:r>
              <a:rPr lang="en-US" sz="1800" b="1" i="0" dirty="0">
                <a:solidFill>
                  <a:srgbClr val="000000"/>
                </a:solidFill>
                <a:effectLst/>
                <a:latin typeface="Times New Roman" panose="02020603050405020304" pitchFamily="18" charset="0"/>
              </a:rPr>
              <a:t>WHAT TO LOOK FOR:</a:t>
            </a:r>
            <a:endParaRPr lang="en-US" b="0" i="0" dirty="0">
              <a:solidFill>
                <a:srgbClr val="000000"/>
              </a:solidFill>
              <a:effectLst/>
              <a:latin typeface="Times New Roman" panose="02020603050405020304" pitchFamily="18" charset="0"/>
            </a:endParaRPr>
          </a:p>
          <a:p>
            <a:pPr marL="152400" indent="0">
              <a:buNone/>
            </a:pPr>
            <a:r>
              <a:rPr lang="en-US" sz="1800" b="0" i="0" dirty="0">
                <a:solidFill>
                  <a:srgbClr val="000000"/>
                </a:solidFill>
                <a:effectLst/>
                <a:latin typeface="Times New Roman" panose="02020603050405020304" pitchFamily="18" charset="0"/>
              </a:rPr>
              <a:t>(1) Advections</a:t>
            </a:r>
            <a:br>
              <a:rPr lang="en-US" sz="1800" dirty="0"/>
            </a:br>
            <a:r>
              <a:rPr lang="en-US" sz="1800" b="0" i="0" dirty="0">
                <a:solidFill>
                  <a:srgbClr val="000000"/>
                </a:solidFill>
                <a:effectLst/>
                <a:latin typeface="Times New Roman" panose="02020603050405020304" pitchFamily="18" charset="0"/>
              </a:rPr>
              <a:t>(2) Fronts </a:t>
            </a:r>
          </a:p>
          <a:p>
            <a:pPr marL="152400" indent="0">
              <a:buNone/>
            </a:pPr>
            <a:r>
              <a:rPr lang="en-US" sz="1800" b="0" i="0" dirty="0">
                <a:solidFill>
                  <a:srgbClr val="000000"/>
                </a:solidFill>
                <a:effectLst/>
                <a:latin typeface="Times New Roman" panose="02020603050405020304" pitchFamily="18" charset="0"/>
              </a:rPr>
              <a:t>(3) Pressure </a:t>
            </a:r>
          </a:p>
          <a:p>
            <a:pPr marL="152400" indent="0">
              <a:buNone/>
            </a:pPr>
            <a:r>
              <a:rPr lang="en-US" sz="1800" b="0" i="0" dirty="0">
                <a:solidFill>
                  <a:srgbClr val="000000"/>
                </a:solidFill>
                <a:effectLst/>
                <a:latin typeface="Times New Roman" panose="02020603050405020304" pitchFamily="18" charset="0"/>
              </a:rPr>
              <a:t>(4) Convergence, divergence, confluence, diffluence</a:t>
            </a:r>
            <a:br>
              <a:rPr lang="en-US" sz="1800" dirty="0"/>
            </a:br>
            <a:r>
              <a:rPr lang="en-US" sz="1800" b="0" i="0" dirty="0">
                <a:solidFill>
                  <a:srgbClr val="000000"/>
                </a:solidFill>
                <a:effectLst/>
                <a:latin typeface="Times New Roman" panose="02020603050405020304" pitchFamily="18" charset="0"/>
              </a:rPr>
              <a:t>(5) Temperature and moisture gradients</a:t>
            </a:r>
            <a:br>
              <a:rPr lang="en-US" sz="1800" dirty="0"/>
            </a:br>
            <a:r>
              <a:rPr lang="en-US" sz="1800" b="0" i="0" dirty="0">
                <a:solidFill>
                  <a:srgbClr val="000000"/>
                </a:solidFill>
                <a:effectLst/>
                <a:latin typeface="Times New Roman" panose="02020603050405020304" pitchFamily="18" charset="0"/>
              </a:rPr>
              <a:t>(6) Influence of topography upon the weather conditions</a:t>
            </a:r>
            <a:endParaRPr lang="en-US" sz="1800" dirty="0"/>
          </a:p>
        </p:txBody>
      </p:sp>
      <p:pic>
        <p:nvPicPr>
          <p:cNvPr id="4" name="Picture 3">
            <a:extLst>
              <a:ext uri="{FF2B5EF4-FFF2-40B4-BE49-F238E27FC236}">
                <a16:creationId xmlns:a16="http://schemas.microsoft.com/office/drawing/2014/main" id="{664BF94A-8B11-9B68-BD78-37347701AF27}"/>
              </a:ext>
            </a:extLst>
          </p:cNvPr>
          <p:cNvPicPr>
            <a:picLocks noChangeAspect="1"/>
          </p:cNvPicPr>
          <p:nvPr/>
        </p:nvPicPr>
        <p:blipFill>
          <a:blip r:embed="rId3"/>
          <a:stretch>
            <a:fillRect/>
          </a:stretch>
        </p:blipFill>
        <p:spPr>
          <a:xfrm>
            <a:off x="3431400" y="493024"/>
            <a:ext cx="5564182" cy="4180576"/>
          </a:xfrm>
          <a:prstGeom prst="rect">
            <a:avLst/>
          </a:prstGeom>
        </p:spPr>
      </p:pic>
    </p:spTree>
    <p:extLst>
      <p:ext uri="{BB962C8B-B14F-4D97-AF65-F5344CB8AC3E}">
        <p14:creationId xmlns:p14="http://schemas.microsoft.com/office/powerpoint/2010/main" val="17218838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5" name="Title 4">
            <a:extLst>
              <a:ext uri="{FF2B5EF4-FFF2-40B4-BE49-F238E27FC236}">
                <a16:creationId xmlns:a16="http://schemas.microsoft.com/office/drawing/2014/main" id="{5880E8BD-02E5-496B-D4A4-C5984D809ED1}"/>
              </a:ext>
            </a:extLst>
          </p:cNvPr>
          <p:cNvSpPr>
            <a:spLocks noGrp="1"/>
          </p:cNvSpPr>
          <p:nvPr>
            <p:ph type="title"/>
          </p:nvPr>
        </p:nvSpPr>
        <p:spPr/>
        <p:txBody>
          <a:bodyPr>
            <a:normAutofit fontScale="90000"/>
          </a:bodyPr>
          <a:lstStyle/>
          <a:p>
            <a:r>
              <a:rPr lang="en-US" dirty="0">
                <a:solidFill>
                  <a:srgbClr val="75BDA7"/>
                </a:solidFill>
              </a:rPr>
              <a:t>Scan this </a:t>
            </a:r>
          </a:p>
        </p:txBody>
      </p:sp>
      <p:sp>
        <p:nvSpPr>
          <p:cNvPr id="6" name="Text Placeholder 5">
            <a:extLst>
              <a:ext uri="{FF2B5EF4-FFF2-40B4-BE49-F238E27FC236}">
                <a16:creationId xmlns:a16="http://schemas.microsoft.com/office/drawing/2014/main" id="{DB023F11-6541-A42D-344D-8D3F4D404A08}"/>
              </a:ext>
            </a:extLst>
          </p:cNvPr>
          <p:cNvSpPr>
            <a:spLocks noGrp="1"/>
          </p:cNvSpPr>
          <p:nvPr>
            <p:ph type="body" idx="1"/>
          </p:nvPr>
        </p:nvSpPr>
        <p:spPr/>
        <p:txBody>
          <a:bodyPr/>
          <a:lstStyle/>
          <a:p>
            <a:pPr marL="139700" indent="0">
              <a:buNone/>
            </a:pPr>
            <a:r>
              <a:rPr lang="en-US" dirty="0"/>
              <a:t>Kindly scan this “QR code” to evaluate this lecture.</a:t>
            </a:r>
          </a:p>
          <a:p>
            <a:pPr marL="139700" indent="0">
              <a:buNone/>
            </a:pPr>
            <a:endParaRPr lang="en-US" dirty="0"/>
          </a:p>
          <a:p>
            <a:pPr marL="139700" indent="0">
              <a:buNone/>
            </a:pPr>
            <a:endParaRPr lang="en-US" dirty="0"/>
          </a:p>
          <a:p>
            <a:pPr marL="139700" indent="0">
              <a:buNone/>
            </a:pPr>
            <a:endParaRPr lang="en-US" dirty="0"/>
          </a:p>
          <a:p>
            <a:pPr marL="139700" indent="0" algn="ctr">
              <a:buNone/>
            </a:pPr>
            <a:r>
              <a:rPr lang="en-US" b="1" dirty="0"/>
              <a:t>Thank You!</a:t>
            </a:r>
          </a:p>
        </p:txBody>
      </p:sp>
      <p:grpSp>
        <p:nvGrpSpPr>
          <p:cNvPr id="2" name="Google Shape;68;p13">
            <a:extLst>
              <a:ext uri="{FF2B5EF4-FFF2-40B4-BE49-F238E27FC236}">
                <a16:creationId xmlns:a16="http://schemas.microsoft.com/office/drawing/2014/main" id="{C34004D4-5CA1-F93E-23EF-304E360FD8FF}"/>
              </a:ext>
            </a:extLst>
          </p:cNvPr>
          <p:cNvGrpSpPr/>
          <p:nvPr/>
        </p:nvGrpSpPr>
        <p:grpSpPr>
          <a:xfrm>
            <a:off x="1055575" y="4308423"/>
            <a:ext cx="7032850" cy="521204"/>
            <a:chOff x="286300" y="0"/>
            <a:chExt cx="8572397" cy="913701"/>
          </a:xfrm>
        </p:grpSpPr>
        <p:pic>
          <p:nvPicPr>
            <p:cNvPr id="3" name="Google Shape;69;p13">
              <a:extLst>
                <a:ext uri="{FF2B5EF4-FFF2-40B4-BE49-F238E27FC236}">
                  <a16:creationId xmlns:a16="http://schemas.microsoft.com/office/drawing/2014/main" id="{1E1BD718-2054-5F89-862B-4178D9B3D793}"/>
                </a:ext>
              </a:extLst>
            </p:cNvPr>
            <p:cNvPicPr preferRelativeResize="0"/>
            <p:nvPr/>
          </p:nvPicPr>
          <p:blipFill>
            <a:blip r:embed="rId3">
              <a:alphaModFix/>
            </a:blip>
            <a:stretch>
              <a:fillRect/>
            </a:stretch>
          </p:blipFill>
          <p:spPr>
            <a:xfrm>
              <a:off x="4225250" y="0"/>
              <a:ext cx="694501" cy="913701"/>
            </a:xfrm>
            <a:prstGeom prst="rect">
              <a:avLst/>
            </a:prstGeom>
            <a:noFill/>
            <a:ln>
              <a:noFill/>
            </a:ln>
          </p:spPr>
        </p:pic>
        <p:pic>
          <p:nvPicPr>
            <p:cNvPr id="4" name="Google Shape;70;p13">
              <a:extLst>
                <a:ext uri="{FF2B5EF4-FFF2-40B4-BE49-F238E27FC236}">
                  <a16:creationId xmlns:a16="http://schemas.microsoft.com/office/drawing/2014/main" id="{7BB1B392-2962-A66C-FA6C-F4F58C873FE9}"/>
                </a:ext>
              </a:extLst>
            </p:cNvPr>
            <p:cNvPicPr preferRelativeResize="0"/>
            <p:nvPr/>
          </p:nvPicPr>
          <p:blipFill>
            <a:blip r:embed="rId4">
              <a:alphaModFix/>
            </a:blip>
            <a:stretch>
              <a:fillRect/>
            </a:stretch>
          </p:blipFill>
          <p:spPr>
            <a:xfrm>
              <a:off x="286300" y="60550"/>
              <a:ext cx="8572397" cy="792600"/>
            </a:xfrm>
            <a:prstGeom prst="rect">
              <a:avLst/>
            </a:prstGeom>
            <a:noFill/>
            <a:ln>
              <a:noFill/>
            </a:ln>
          </p:spPr>
        </p:pic>
      </p:grpSp>
      <p:pic>
        <p:nvPicPr>
          <p:cNvPr id="9" name="Picture 8">
            <a:extLst>
              <a:ext uri="{FF2B5EF4-FFF2-40B4-BE49-F238E27FC236}">
                <a16:creationId xmlns:a16="http://schemas.microsoft.com/office/drawing/2014/main" id="{EDECFF0E-36C9-4498-77F8-6B273EFF44B0}"/>
              </a:ext>
            </a:extLst>
          </p:cNvPr>
          <p:cNvPicPr>
            <a:picLocks noChangeAspect="1"/>
          </p:cNvPicPr>
          <p:nvPr/>
        </p:nvPicPr>
        <p:blipFill>
          <a:blip r:embed="rId5"/>
          <a:stretch>
            <a:fillRect/>
          </a:stretch>
        </p:blipFill>
        <p:spPr>
          <a:xfrm>
            <a:off x="5230925" y="1266175"/>
            <a:ext cx="2857500" cy="2857500"/>
          </a:xfrm>
          <a:prstGeom prst="rect">
            <a:avLst/>
          </a:prstGeom>
          <a:ln w="28575">
            <a:solidFill>
              <a:srgbClr val="75BDA7"/>
            </a:solidFill>
            <a:prstDash val="lgDashDotDot"/>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C630-984F-9855-129C-90D7818E835C}"/>
              </a:ext>
            </a:extLst>
          </p:cNvPr>
          <p:cNvSpPr>
            <a:spLocks noGrp="1"/>
          </p:cNvSpPr>
          <p:nvPr>
            <p:ph type="title"/>
          </p:nvPr>
        </p:nvSpPr>
        <p:spPr/>
        <p:txBody>
          <a:bodyPr>
            <a:noAutofit/>
          </a:bodyPr>
          <a:lstStyle/>
          <a:p>
            <a:r>
              <a:rPr lang="en-US" sz="2800" dirty="0"/>
              <a:t>Introduction to Upper Air Charts</a:t>
            </a:r>
          </a:p>
        </p:txBody>
      </p:sp>
      <p:sp>
        <p:nvSpPr>
          <p:cNvPr id="4" name="TextBox 3">
            <a:extLst>
              <a:ext uri="{FF2B5EF4-FFF2-40B4-BE49-F238E27FC236}">
                <a16:creationId xmlns:a16="http://schemas.microsoft.com/office/drawing/2014/main" id="{17466468-E6EC-63C7-8703-358C73CAFB31}"/>
              </a:ext>
            </a:extLst>
          </p:cNvPr>
          <p:cNvSpPr txBox="1"/>
          <p:nvPr/>
        </p:nvSpPr>
        <p:spPr>
          <a:xfrm>
            <a:off x="311700" y="1630358"/>
            <a:ext cx="4474597" cy="1323439"/>
          </a:xfrm>
          <a:prstGeom prst="rect">
            <a:avLst/>
          </a:prstGeom>
          <a:noFill/>
        </p:spPr>
        <p:txBody>
          <a:bodyPr wrap="square">
            <a:spAutoFit/>
          </a:bodyPr>
          <a:lstStyle/>
          <a:p>
            <a:r>
              <a:rPr lang="en-US" sz="1600" b="0" i="0" dirty="0">
                <a:solidFill>
                  <a:srgbClr val="000000"/>
                </a:solidFill>
                <a:effectLst/>
                <a:latin typeface="Arial" panose="020B0604020202020204" pitchFamily="34" charset="0"/>
              </a:rPr>
              <a:t>In most aspects of weather, observed values of pressure and temperature are not as important as the </a:t>
            </a:r>
            <a:r>
              <a:rPr lang="en-US" sz="1600" b="1" i="1" dirty="0">
                <a:solidFill>
                  <a:srgbClr val="000000"/>
                </a:solidFill>
                <a:effectLst/>
                <a:latin typeface="inherit"/>
              </a:rPr>
              <a:t>change in</a:t>
            </a:r>
            <a:r>
              <a:rPr lang="en-US" sz="1600" b="0" i="0" dirty="0">
                <a:solidFill>
                  <a:srgbClr val="000000"/>
                </a:solidFill>
                <a:effectLst/>
                <a:latin typeface="Arial" panose="020B0604020202020204" pitchFamily="34" charset="0"/>
              </a:rPr>
              <a:t> pressure or the </a:t>
            </a:r>
            <a:r>
              <a:rPr lang="en-US" sz="1600" b="1" i="1" dirty="0">
                <a:solidFill>
                  <a:srgbClr val="000000"/>
                </a:solidFill>
                <a:effectLst/>
                <a:latin typeface="inherit"/>
              </a:rPr>
              <a:t>change in</a:t>
            </a:r>
            <a:r>
              <a:rPr lang="en-US" sz="1600" b="0" i="0" dirty="0">
                <a:solidFill>
                  <a:srgbClr val="000000"/>
                </a:solidFill>
                <a:effectLst/>
                <a:latin typeface="Arial" panose="020B0604020202020204" pitchFamily="34" charset="0"/>
              </a:rPr>
              <a:t> temperature. In meteorology, we refer to the "change in" as a </a:t>
            </a:r>
            <a:r>
              <a:rPr lang="en-US" sz="1600" b="1" i="1" dirty="0">
                <a:solidFill>
                  <a:srgbClr val="000000"/>
                </a:solidFill>
                <a:effectLst/>
                <a:latin typeface="inherit"/>
              </a:rPr>
              <a:t>gradient</a:t>
            </a:r>
            <a:r>
              <a:rPr lang="en-US" sz="1600" b="0" i="0" dirty="0">
                <a:solidFill>
                  <a:srgbClr val="000000"/>
                </a:solidFill>
                <a:effectLst/>
                <a:latin typeface="Arial" panose="020B0604020202020204" pitchFamily="34" charset="0"/>
              </a:rPr>
              <a:t>.</a:t>
            </a:r>
            <a:endParaRPr lang="en-US" sz="1600" dirty="0"/>
          </a:p>
        </p:txBody>
      </p:sp>
      <p:pic>
        <p:nvPicPr>
          <p:cNvPr id="5" name="Picture 4">
            <a:extLst>
              <a:ext uri="{FF2B5EF4-FFF2-40B4-BE49-F238E27FC236}">
                <a16:creationId xmlns:a16="http://schemas.microsoft.com/office/drawing/2014/main" id="{DDB0C78B-160C-5548-214F-C9463AF5D82D}"/>
              </a:ext>
            </a:extLst>
          </p:cNvPr>
          <p:cNvPicPr>
            <a:picLocks noChangeAspect="1"/>
          </p:cNvPicPr>
          <p:nvPr/>
        </p:nvPicPr>
        <p:blipFill>
          <a:blip r:embed="rId2"/>
          <a:stretch>
            <a:fillRect/>
          </a:stretch>
        </p:blipFill>
        <p:spPr>
          <a:xfrm>
            <a:off x="4993419" y="1492151"/>
            <a:ext cx="3657600" cy="2790825"/>
          </a:xfrm>
          <a:prstGeom prst="rect">
            <a:avLst/>
          </a:prstGeom>
        </p:spPr>
      </p:pic>
    </p:spTree>
    <p:extLst>
      <p:ext uri="{BB962C8B-B14F-4D97-AF65-F5344CB8AC3E}">
        <p14:creationId xmlns:p14="http://schemas.microsoft.com/office/powerpoint/2010/main" val="1829589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CDCE64-2B84-4B28-556E-FEDFA4FD42AD}"/>
              </a:ext>
            </a:extLst>
          </p:cNvPr>
          <p:cNvSpPr txBox="1"/>
          <p:nvPr/>
        </p:nvSpPr>
        <p:spPr>
          <a:xfrm>
            <a:off x="326003" y="1841510"/>
            <a:ext cx="5442668" cy="523220"/>
          </a:xfrm>
          <a:prstGeom prst="rect">
            <a:avLst/>
          </a:prstGeom>
          <a:noFill/>
        </p:spPr>
        <p:txBody>
          <a:bodyPr wrap="square">
            <a:spAutoFit/>
          </a:bodyPr>
          <a:lstStyle/>
          <a:p>
            <a:r>
              <a:rPr lang="en-US" b="0" i="0" dirty="0">
                <a:solidFill>
                  <a:srgbClr val="000000"/>
                </a:solidFill>
                <a:effectLst/>
                <a:latin typeface="Arial" panose="020B0604020202020204" pitchFamily="34" charset="0"/>
              </a:rPr>
              <a:t>"Iso" means equal, and "bar" is the unit by which we measure pressure.</a:t>
            </a:r>
            <a:endParaRPr lang="en-US" dirty="0"/>
          </a:p>
        </p:txBody>
      </p:sp>
      <p:sp>
        <p:nvSpPr>
          <p:cNvPr id="5" name="TextBox 4">
            <a:extLst>
              <a:ext uri="{FF2B5EF4-FFF2-40B4-BE49-F238E27FC236}">
                <a16:creationId xmlns:a16="http://schemas.microsoft.com/office/drawing/2014/main" id="{4F43CD2F-4D11-958D-9840-AC1D868CD432}"/>
              </a:ext>
            </a:extLst>
          </p:cNvPr>
          <p:cNvSpPr txBox="1"/>
          <p:nvPr/>
        </p:nvSpPr>
        <p:spPr>
          <a:xfrm>
            <a:off x="326003" y="2573030"/>
            <a:ext cx="5116664" cy="523220"/>
          </a:xfrm>
          <a:prstGeom prst="rect">
            <a:avLst/>
          </a:prstGeom>
          <a:noFill/>
        </p:spPr>
        <p:txBody>
          <a:bodyPr wrap="square">
            <a:spAutoFit/>
          </a:bodyPr>
          <a:lstStyle/>
          <a:p>
            <a:r>
              <a:rPr lang="en-US" b="0" i="0" dirty="0">
                <a:solidFill>
                  <a:srgbClr val="000000"/>
                </a:solidFill>
                <a:effectLst/>
                <a:latin typeface="Arial" panose="020B0604020202020204" pitchFamily="34" charset="0"/>
              </a:rPr>
              <a:t>Isobar: a line representing the location where the pressure is equal (the same) </a:t>
            </a:r>
            <a:r>
              <a:rPr lang="en-US" b="0" i="1" dirty="0">
                <a:solidFill>
                  <a:srgbClr val="000000"/>
                </a:solidFill>
                <a:effectLst/>
                <a:latin typeface="Arial" panose="020B0604020202020204" pitchFamily="34" charset="0"/>
              </a:rPr>
              <a:t>along</a:t>
            </a:r>
            <a:r>
              <a:rPr lang="en-US" b="0" i="0" dirty="0">
                <a:solidFill>
                  <a:srgbClr val="000000"/>
                </a:solidFill>
                <a:effectLst/>
                <a:latin typeface="Arial" panose="020B0604020202020204" pitchFamily="34" charset="0"/>
              </a:rPr>
              <a:t> that line.</a:t>
            </a:r>
            <a:endParaRPr lang="en-US" dirty="0"/>
          </a:p>
        </p:txBody>
      </p:sp>
      <p:sp>
        <p:nvSpPr>
          <p:cNvPr id="7" name="TextBox 6">
            <a:extLst>
              <a:ext uri="{FF2B5EF4-FFF2-40B4-BE49-F238E27FC236}">
                <a16:creationId xmlns:a16="http://schemas.microsoft.com/office/drawing/2014/main" id="{D782EA18-85B8-B40F-FD96-41473C804FEF}"/>
              </a:ext>
            </a:extLst>
          </p:cNvPr>
          <p:cNvSpPr txBox="1"/>
          <p:nvPr/>
        </p:nvSpPr>
        <p:spPr>
          <a:xfrm>
            <a:off x="326003" y="3304550"/>
            <a:ext cx="4572000" cy="523220"/>
          </a:xfrm>
          <a:prstGeom prst="rect">
            <a:avLst/>
          </a:prstGeom>
          <a:noFill/>
        </p:spPr>
        <p:txBody>
          <a:bodyPr wrap="square">
            <a:spAutoFit/>
          </a:bodyPr>
          <a:lstStyle/>
          <a:p>
            <a:r>
              <a:rPr lang="en-US" b="0" i="0" dirty="0" err="1">
                <a:solidFill>
                  <a:srgbClr val="000000"/>
                </a:solidFill>
                <a:effectLst/>
                <a:latin typeface="Arial" panose="020B0604020202020204" pitchFamily="34" charset="0"/>
              </a:rPr>
              <a:t>Isoheights</a:t>
            </a:r>
            <a:r>
              <a:rPr lang="en-US" b="0" i="0" dirty="0">
                <a:solidFill>
                  <a:srgbClr val="000000"/>
                </a:solidFill>
                <a:effectLst/>
                <a:latin typeface="Arial" panose="020B0604020202020204" pitchFamily="34" charset="0"/>
              </a:rPr>
              <a:t>: lines on constant pressure chart represent the altitude at which that particular pressure occurred.</a:t>
            </a:r>
            <a:endParaRPr lang="en-US" dirty="0"/>
          </a:p>
        </p:txBody>
      </p:sp>
      <p:pic>
        <p:nvPicPr>
          <p:cNvPr id="11" name="Picture 10">
            <a:extLst>
              <a:ext uri="{FF2B5EF4-FFF2-40B4-BE49-F238E27FC236}">
                <a16:creationId xmlns:a16="http://schemas.microsoft.com/office/drawing/2014/main" id="{98B6A9BD-07E8-7CC4-8ABD-85F9441464A4}"/>
              </a:ext>
            </a:extLst>
          </p:cNvPr>
          <p:cNvPicPr>
            <a:picLocks noChangeAspect="1"/>
          </p:cNvPicPr>
          <p:nvPr/>
        </p:nvPicPr>
        <p:blipFill>
          <a:blip r:embed="rId3"/>
          <a:stretch>
            <a:fillRect/>
          </a:stretch>
        </p:blipFill>
        <p:spPr>
          <a:xfrm>
            <a:off x="5589772" y="769445"/>
            <a:ext cx="3228225" cy="3748728"/>
          </a:xfrm>
          <a:prstGeom prst="rect">
            <a:avLst/>
          </a:prstGeom>
        </p:spPr>
      </p:pic>
      <p:sp>
        <p:nvSpPr>
          <p:cNvPr id="13" name="TextBox 12">
            <a:extLst>
              <a:ext uri="{FF2B5EF4-FFF2-40B4-BE49-F238E27FC236}">
                <a16:creationId xmlns:a16="http://schemas.microsoft.com/office/drawing/2014/main" id="{9CECC028-0098-58B7-EAF8-CC9FC2C60AD0}"/>
              </a:ext>
            </a:extLst>
          </p:cNvPr>
          <p:cNvSpPr txBox="1"/>
          <p:nvPr/>
        </p:nvSpPr>
        <p:spPr>
          <a:xfrm>
            <a:off x="2631884" y="306406"/>
            <a:ext cx="4572000" cy="307777"/>
          </a:xfrm>
          <a:prstGeom prst="rect">
            <a:avLst/>
          </a:prstGeom>
          <a:noFill/>
        </p:spPr>
        <p:txBody>
          <a:bodyPr wrap="square">
            <a:spAutoFit/>
          </a:bodyPr>
          <a:lstStyle/>
          <a:p>
            <a:pPr algn="ctr" fontAlgn="base"/>
            <a:r>
              <a:rPr lang="fr-FR" b="1" i="0" dirty="0">
                <a:solidFill>
                  <a:srgbClr val="000000"/>
                </a:solidFill>
                <a:effectLst/>
                <a:latin typeface="Helvetica Neue"/>
              </a:rPr>
              <a:t>Constant Pressure vs. Constant </a:t>
            </a:r>
            <a:r>
              <a:rPr lang="fr-FR" b="1" i="0" dirty="0" err="1">
                <a:solidFill>
                  <a:srgbClr val="000000"/>
                </a:solidFill>
                <a:effectLst/>
                <a:latin typeface="Helvetica Neue"/>
              </a:rPr>
              <a:t>Elevation</a:t>
            </a:r>
            <a:endParaRPr lang="fr-FR" b="1" i="0" dirty="0">
              <a:solidFill>
                <a:srgbClr val="000000"/>
              </a:solidFill>
              <a:effectLst/>
              <a:latin typeface="Helvetica Neue"/>
            </a:endParaRPr>
          </a:p>
        </p:txBody>
      </p:sp>
    </p:spTree>
    <p:extLst>
      <p:ext uri="{BB962C8B-B14F-4D97-AF65-F5344CB8AC3E}">
        <p14:creationId xmlns:p14="http://schemas.microsoft.com/office/powerpoint/2010/main" val="118661014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70F5B-DF4F-60EA-A8BA-B35E4886D684}"/>
              </a:ext>
            </a:extLst>
          </p:cNvPr>
          <p:cNvSpPr>
            <a:spLocks noGrp="1"/>
          </p:cNvSpPr>
          <p:nvPr>
            <p:ph type="title"/>
          </p:nvPr>
        </p:nvSpPr>
        <p:spPr/>
        <p:txBody>
          <a:bodyPr>
            <a:normAutofit fontScale="90000"/>
          </a:bodyPr>
          <a:lstStyle/>
          <a:p>
            <a:r>
              <a:rPr lang="en-US" dirty="0"/>
              <a:t>Height Contours</a:t>
            </a:r>
            <a:br>
              <a:rPr lang="en-US" dirty="0"/>
            </a:br>
            <a:endParaRPr lang="en-US" dirty="0"/>
          </a:p>
        </p:txBody>
      </p:sp>
      <p:sp>
        <p:nvSpPr>
          <p:cNvPr id="3" name="Text Placeholder 2">
            <a:extLst>
              <a:ext uri="{FF2B5EF4-FFF2-40B4-BE49-F238E27FC236}">
                <a16:creationId xmlns:a16="http://schemas.microsoft.com/office/drawing/2014/main" id="{59436720-41A1-32EE-B6E1-CBD501F038C2}"/>
              </a:ext>
            </a:extLst>
          </p:cNvPr>
          <p:cNvSpPr>
            <a:spLocks noGrp="1"/>
          </p:cNvSpPr>
          <p:nvPr>
            <p:ph type="body" idx="1"/>
          </p:nvPr>
        </p:nvSpPr>
        <p:spPr/>
        <p:txBody>
          <a:bodyPr/>
          <a:lstStyle/>
          <a:p>
            <a:r>
              <a:rPr lang="en-US" b="0" i="0" dirty="0">
                <a:solidFill>
                  <a:srgbClr val="000000"/>
                </a:solidFill>
                <a:effectLst/>
                <a:latin typeface="Arial" panose="020B0604020202020204" pitchFamily="34" charset="0"/>
              </a:rPr>
              <a:t>The areas of lower heights (colder, more dense air) are called </a:t>
            </a:r>
            <a:r>
              <a:rPr lang="en-US" b="1" i="0" dirty="0">
                <a:solidFill>
                  <a:srgbClr val="000000"/>
                </a:solidFill>
                <a:effectLst/>
                <a:latin typeface="Arial" panose="020B0604020202020204" pitchFamily="34" charset="0"/>
              </a:rPr>
              <a:t>troughs</a:t>
            </a:r>
            <a:r>
              <a:rPr lang="en-US" b="0" i="0" dirty="0">
                <a:solidFill>
                  <a:srgbClr val="000000"/>
                </a:solidFill>
                <a:effectLst/>
                <a:latin typeface="Arial" panose="020B0604020202020204" pitchFamily="34" charset="0"/>
              </a:rPr>
              <a:t>. The regions of higher heights (warmer, less dense air) are called </a:t>
            </a:r>
            <a:r>
              <a:rPr lang="en-US" b="1" i="0" dirty="0">
                <a:solidFill>
                  <a:srgbClr val="000000"/>
                </a:solidFill>
                <a:effectLst/>
                <a:latin typeface="Arial" panose="020B0604020202020204" pitchFamily="34" charset="0"/>
              </a:rPr>
              <a:t>ridges</a:t>
            </a:r>
            <a:r>
              <a:rPr lang="en-US" b="0" i="0" dirty="0">
                <a:solidFill>
                  <a:srgbClr val="000000"/>
                </a:solidFill>
                <a:effectLst/>
                <a:latin typeface="Arial" panose="020B0604020202020204" pitchFamily="34" charset="0"/>
              </a:rPr>
              <a:t>.</a:t>
            </a:r>
          </a:p>
        </p:txBody>
      </p:sp>
      <p:pic>
        <p:nvPicPr>
          <p:cNvPr id="7" name="Picture 6">
            <a:extLst>
              <a:ext uri="{FF2B5EF4-FFF2-40B4-BE49-F238E27FC236}">
                <a16:creationId xmlns:a16="http://schemas.microsoft.com/office/drawing/2014/main" id="{7B21F9F6-EE12-E72F-2A5B-6C90884A7EB9}"/>
              </a:ext>
            </a:extLst>
          </p:cNvPr>
          <p:cNvPicPr>
            <a:picLocks noChangeAspect="1"/>
          </p:cNvPicPr>
          <p:nvPr/>
        </p:nvPicPr>
        <p:blipFill>
          <a:blip r:embed="rId2"/>
          <a:stretch>
            <a:fillRect/>
          </a:stretch>
        </p:blipFill>
        <p:spPr>
          <a:xfrm>
            <a:off x="3660225" y="928687"/>
            <a:ext cx="5172075" cy="3286125"/>
          </a:xfrm>
          <a:prstGeom prst="rect">
            <a:avLst/>
          </a:prstGeom>
        </p:spPr>
      </p:pic>
    </p:spTree>
    <p:extLst>
      <p:ext uri="{BB962C8B-B14F-4D97-AF65-F5344CB8AC3E}">
        <p14:creationId xmlns:p14="http://schemas.microsoft.com/office/powerpoint/2010/main" val="3280352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22F3-05AF-DE6D-DAAE-8AB83E54FC7A}"/>
              </a:ext>
            </a:extLst>
          </p:cNvPr>
          <p:cNvSpPr>
            <a:spLocks noGrp="1"/>
          </p:cNvSpPr>
          <p:nvPr>
            <p:ph type="title"/>
          </p:nvPr>
        </p:nvSpPr>
        <p:spPr/>
        <p:txBody>
          <a:bodyPr>
            <a:normAutofit fontScale="90000"/>
          </a:bodyPr>
          <a:lstStyle/>
          <a:p>
            <a:r>
              <a:rPr lang="en-US" dirty="0"/>
              <a:t>Wind Direction and Speed</a:t>
            </a:r>
          </a:p>
        </p:txBody>
      </p:sp>
      <p:sp>
        <p:nvSpPr>
          <p:cNvPr id="3" name="Text Placeholder 2">
            <a:extLst>
              <a:ext uri="{FF2B5EF4-FFF2-40B4-BE49-F238E27FC236}">
                <a16:creationId xmlns:a16="http://schemas.microsoft.com/office/drawing/2014/main" id="{E8F9AEAD-9FCC-3468-21A4-71BD93EB0505}"/>
              </a:ext>
            </a:extLst>
          </p:cNvPr>
          <p:cNvSpPr>
            <a:spLocks noGrp="1"/>
          </p:cNvSpPr>
          <p:nvPr>
            <p:ph type="body" idx="1"/>
          </p:nvPr>
        </p:nvSpPr>
        <p:spPr>
          <a:xfrm>
            <a:off x="311700" y="1266174"/>
            <a:ext cx="3999900" cy="3509025"/>
          </a:xfrm>
        </p:spPr>
        <p:txBody>
          <a:bodyPr>
            <a:normAutofit fontScale="92500"/>
          </a:bodyPr>
          <a:lstStyle/>
          <a:p>
            <a:r>
              <a:rPr lang="en-US" b="0" i="0" dirty="0">
                <a:solidFill>
                  <a:srgbClr val="000000"/>
                </a:solidFill>
                <a:effectLst/>
                <a:latin typeface="Arial" panose="020B0604020202020204" pitchFamily="34" charset="0"/>
              </a:rPr>
              <a:t>The motion of the air in the upper atmosphere is usually west to the east in both Northern and Southern Hemispheres and will parallel or closely parallel the contours.</a:t>
            </a:r>
          </a:p>
          <a:p>
            <a:r>
              <a:rPr lang="en-US" b="0" i="0" dirty="0">
                <a:solidFill>
                  <a:srgbClr val="000000"/>
                </a:solidFill>
                <a:effectLst/>
                <a:latin typeface="Arial" panose="020B0604020202020204" pitchFamily="34" charset="0"/>
              </a:rPr>
              <a:t>When the height contours (lines) are close to each other, it means there is a more rapid change in altitude of the constant pressure level, and indication of a large temperature gradient.</a:t>
            </a:r>
            <a:endParaRPr lang="en-US" dirty="0">
              <a:solidFill>
                <a:srgbClr val="000000"/>
              </a:solidFill>
              <a:latin typeface="Arial" panose="020B0604020202020204" pitchFamily="34" charset="0"/>
            </a:endParaRPr>
          </a:p>
          <a:p>
            <a:r>
              <a:rPr lang="en-US" b="0" i="0" dirty="0">
                <a:solidFill>
                  <a:srgbClr val="000000"/>
                </a:solidFill>
                <a:effectLst/>
                <a:latin typeface="Arial" panose="020B0604020202020204" pitchFamily="34" charset="0"/>
              </a:rPr>
              <a:t>As the temperature gradient increases (more rapid change) so does the pressure gradient. Wind is created when there is a pressure gradient, and the stronger the gradient the stronger the wind.</a:t>
            </a:r>
            <a:endParaRPr lang="en-US" dirty="0"/>
          </a:p>
        </p:txBody>
      </p:sp>
      <p:pic>
        <p:nvPicPr>
          <p:cNvPr id="5" name="Picture 4">
            <a:extLst>
              <a:ext uri="{FF2B5EF4-FFF2-40B4-BE49-F238E27FC236}">
                <a16:creationId xmlns:a16="http://schemas.microsoft.com/office/drawing/2014/main" id="{D5685756-092E-29B1-3E60-4DBBF7237FBC}"/>
              </a:ext>
            </a:extLst>
          </p:cNvPr>
          <p:cNvPicPr>
            <a:picLocks noChangeAspect="1"/>
          </p:cNvPicPr>
          <p:nvPr/>
        </p:nvPicPr>
        <p:blipFill>
          <a:blip r:embed="rId3"/>
          <a:stretch>
            <a:fillRect/>
          </a:stretch>
        </p:blipFill>
        <p:spPr>
          <a:xfrm>
            <a:off x="5190067" y="658812"/>
            <a:ext cx="2378075" cy="3959610"/>
          </a:xfrm>
          <a:prstGeom prst="rect">
            <a:avLst/>
          </a:prstGeom>
        </p:spPr>
      </p:pic>
    </p:spTree>
    <p:extLst>
      <p:ext uri="{BB962C8B-B14F-4D97-AF65-F5344CB8AC3E}">
        <p14:creationId xmlns:p14="http://schemas.microsoft.com/office/powerpoint/2010/main" val="428306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6908E3-829B-DFF3-17CD-22F561FB93B0}"/>
              </a:ext>
            </a:extLst>
          </p:cNvPr>
          <p:cNvPicPr>
            <a:picLocks noChangeAspect="1"/>
          </p:cNvPicPr>
          <p:nvPr/>
        </p:nvPicPr>
        <p:blipFill>
          <a:blip r:embed="rId3"/>
          <a:stretch>
            <a:fillRect/>
          </a:stretch>
        </p:blipFill>
        <p:spPr>
          <a:xfrm>
            <a:off x="4269846" y="1137029"/>
            <a:ext cx="4572000" cy="2460771"/>
          </a:xfrm>
          <a:prstGeom prst="rect">
            <a:avLst/>
          </a:prstGeom>
        </p:spPr>
      </p:pic>
      <p:sp>
        <p:nvSpPr>
          <p:cNvPr id="4" name="TextBox 3">
            <a:extLst>
              <a:ext uri="{FF2B5EF4-FFF2-40B4-BE49-F238E27FC236}">
                <a16:creationId xmlns:a16="http://schemas.microsoft.com/office/drawing/2014/main" id="{E36F500E-81ED-E397-F17F-34707139E240}"/>
              </a:ext>
            </a:extLst>
          </p:cNvPr>
          <p:cNvSpPr txBox="1"/>
          <p:nvPr/>
        </p:nvSpPr>
        <p:spPr>
          <a:xfrm>
            <a:off x="652629" y="3770990"/>
            <a:ext cx="8029574" cy="523220"/>
          </a:xfrm>
          <a:prstGeom prst="rect">
            <a:avLst/>
          </a:prstGeom>
          <a:noFill/>
        </p:spPr>
        <p:txBody>
          <a:bodyPr wrap="square">
            <a:spAutoFit/>
          </a:bodyPr>
          <a:lstStyle/>
          <a:p>
            <a:r>
              <a:rPr lang="en-US" b="0" i="0" dirty="0">
                <a:solidFill>
                  <a:srgbClr val="000000"/>
                </a:solidFill>
                <a:effectLst/>
                <a:latin typeface="Arial" panose="020B0604020202020204" pitchFamily="34" charset="0"/>
              </a:rPr>
              <a:t>By looking at these contours we observe patterns of higher heights (called ridges) and lower heights (called troughs). These ridges and troughs drive the weather we experience at the surface.</a:t>
            </a:r>
            <a:endParaRPr lang="en-US" dirty="0"/>
          </a:p>
        </p:txBody>
      </p:sp>
      <p:sp>
        <p:nvSpPr>
          <p:cNvPr id="6" name="TextBox 5">
            <a:extLst>
              <a:ext uri="{FF2B5EF4-FFF2-40B4-BE49-F238E27FC236}">
                <a16:creationId xmlns:a16="http://schemas.microsoft.com/office/drawing/2014/main" id="{5B1C8663-6C18-DB51-059D-C44DC1A2D481}"/>
              </a:ext>
            </a:extLst>
          </p:cNvPr>
          <p:cNvSpPr txBox="1"/>
          <p:nvPr/>
        </p:nvSpPr>
        <p:spPr>
          <a:xfrm>
            <a:off x="652629" y="4294210"/>
            <a:ext cx="8109708" cy="523220"/>
          </a:xfrm>
          <a:prstGeom prst="rect">
            <a:avLst/>
          </a:prstGeom>
          <a:noFill/>
        </p:spPr>
        <p:txBody>
          <a:bodyPr wrap="square">
            <a:spAutoFit/>
          </a:bodyPr>
          <a:lstStyle/>
          <a:p>
            <a:r>
              <a:rPr lang="en-US" b="0" i="0" dirty="0">
                <a:solidFill>
                  <a:srgbClr val="000000"/>
                </a:solidFill>
                <a:effectLst/>
                <a:latin typeface="Arial" panose="020B0604020202020204" pitchFamily="34" charset="0"/>
              </a:rPr>
              <a:t>Wind flowing from a ridge toward a trough is decreasing in height above the surface. Conversely, wind flowing from a trough into a ridge is increasing in height.</a:t>
            </a:r>
            <a:endParaRPr lang="en-US" dirty="0"/>
          </a:p>
        </p:txBody>
      </p:sp>
      <p:sp>
        <p:nvSpPr>
          <p:cNvPr id="5" name="TextBox 4">
            <a:extLst>
              <a:ext uri="{FF2B5EF4-FFF2-40B4-BE49-F238E27FC236}">
                <a16:creationId xmlns:a16="http://schemas.microsoft.com/office/drawing/2014/main" id="{6F597B37-227C-0563-5389-F3A15451D6F7}"/>
              </a:ext>
            </a:extLst>
          </p:cNvPr>
          <p:cNvSpPr txBox="1"/>
          <p:nvPr/>
        </p:nvSpPr>
        <p:spPr>
          <a:xfrm>
            <a:off x="512859" y="371879"/>
            <a:ext cx="4572000" cy="369332"/>
          </a:xfrm>
          <a:prstGeom prst="rect">
            <a:avLst/>
          </a:prstGeom>
          <a:noFill/>
        </p:spPr>
        <p:txBody>
          <a:bodyPr wrap="square">
            <a:spAutoFit/>
          </a:bodyPr>
          <a:lstStyle/>
          <a:p>
            <a:r>
              <a:rPr lang="en-US" sz="1800" b="1" dirty="0">
                <a:solidFill>
                  <a:srgbClr val="75BDA7"/>
                </a:solidFill>
              </a:rPr>
              <a:t>Ridge and Trough</a:t>
            </a:r>
          </a:p>
        </p:txBody>
      </p:sp>
      <p:pic>
        <p:nvPicPr>
          <p:cNvPr id="8" name="Picture 7">
            <a:extLst>
              <a:ext uri="{FF2B5EF4-FFF2-40B4-BE49-F238E27FC236}">
                <a16:creationId xmlns:a16="http://schemas.microsoft.com/office/drawing/2014/main" id="{3261D2E6-1E3A-2020-9FEB-50C7BBDAB747}"/>
              </a:ext>
            </a:extLst>
          </p:cNvPr>
          <p:cNvPicPr>
            <a:picLocks noChangeAspect="1"/>
          </p:cNvPicPr>
          <p:nvPr/>
        </p:nvPicPr>
        <p:blipFill>
          <a:blip r:embed="rId4"/>
          <a:stretch>
            <a:fillRect/>
          </a:stretch>
        </p:blipFill>
        <p:spPr>
          <a:xfrm>
            <a:off x="652629" y="1140337"/>
            <a:ext cx="3220703" cy="2457463"/>
          </a:xfrm>
          <a:prstGeom prst="rect">
            <a:avLst/>
          </a:prstGeom>
        </p:spPr>
      </p:pic>
    </p:spTree>
    <p:extLst>
      <p:ext uri="{BB962C8B-B14F-4D97-AF65-F5344CB8AC3E}">
        <p14:creationId xmlns:p14="http://schemas.microsoft.com/office/powerpoint/2010/main" val="4196261431"/>
      </p:ext>
    </p:extLst>
  </p:cSld>
  <p:clrMapOvr>
    <a:masterClrMapping/>
  </p:clrMapOvr>
  <p:extLst>
    <p:ext uri="{6950BFC3-D8DA-4A85-94F7-54DA5524770B}">
      <p188:commentRel xmlns:p188="http://schemas.microsoft.com/office/powerpoint/2018/8/main" r:id="rId2"/>
    </p:ext>
  </p:extLst>
</p:sld>
</file>

<file path=ppt/tags/tag1.xml><?xml version="1.0" encoding="utf-8"?>
<p:tagLst xmlns:a="http://schemas.openxmlformats.org/drawingml/2006/main" xmlns:r="http://schemas.openxmlformats.org/officeDocument/2006/relationships" xmlns:p="http://schemas.openxmlformats.org/presentationml/2006/main">
  <p:tag name="SLIDO_APP_VERSION" val="1.4.0.3128"/>
  <p:tag name="SLIDO_PRESENTATION_ID" val="00000000-0000-0000-0000-000000000000"/>
  <p:tag name="SLIDO_EVENT_UUID" val="1db10b02-6867-43fa-a4d1-f2b878d721ce"/>
  <p:tag name="SLIDO_EVENT_SECTION_UUID" val="60320c6f-7c2d-49c3-b477-3b08b489ed11"/>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jI5MTEwMzF9"/>
  <p:tag name="SLIDO_TYPE" val="SlidoPoll"/>
  <p:tag name="SLIDO_POLL_UUID" val="d7566b2f-c14f-4d16-ad4a-4395fecb924a"/>
  <p:tag name="SLIDO_TIMELINE" val="W3sicG9sbFF1ZXN0aW9uVXVpZCI6IjVlNjYyYWEwLWFiMTAtNGFlNC1hMDBjLWE3ODczZmI4OTQ3MC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jI4OTY4OTl9"/>
  <p:tag name="SLIDO_TYPE" val="SlidoPoll"/>
  <p:tag name="SLIDO_POLL_UUID" val="b812303a-40e5-4fda-9db9-4784d20428b0"/>
  <p:tag name="SLIDO_TIMELINE" val="W3sicG9sbFF1ZXN0aW9uVXVpZCI6IjQzN2RmY2Y3LThlMTgtNDIyYS1hMjAyLTBhMmQyYThjNjQ1OSIsInNob3dSZXN1bHRzIjp0cnVlLCJzaG93Q29ycmVjdEFuc3dlcnMiOmZhbHNlLCJ2b3RpbmdMb2NrZWQiOmZhbHNlfV0="/>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jI4MjE0NTR9"/>
  <p:tag name="SLIDO_TYPE" val="SlidoPoll"/>
  <p:tag name="SLIDO_POLL_UUID" val="81f1acbe-a464-4882-a2a8-b08157f3c941"/>
  <p:tag name="SLIDO_TIMELINE" val="W3sicG9sbFF1ZXN0aW9uVXVpZCI6ImU1ZmVmMWI5LWI4NzAtNGM0Ny04Y2RjLWIxOGRmOWVlNjQ1Zi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Tropic">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5286</TotalTime>
  <Words>1666</Words>
  <Application>Microsoft Office PowerPoint</Application>
  <PresentationFormat>On-screen Show (16:9)</PresentationFormat>
  <Paragraphs>133</Paragraphs>
  <Slides>43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inherit</vt:lpstr>
      <vt:lpstr>Times New Roman</vt:lpstr>
      <vt:lpstr>Open Sans</vt:lpstr>
      <vt:lpstr>Arial</vt:lpstr>
      <vt:lpstr>PT Sans Narrow</vt:lpstr>
      <vt:lpstr>Courier New</vt:lpstr>
      <vt:lpstr>Helvetica Neue</vt:lpstr>
      <vt:lpstr>Tropic</vt:lpstr>
      <vt:lpstr>Chart Analysis</vt:lpstr>
      <vt:lpstr>Content</vt:lpstr>
      <vt:lpstr>PowerPoint Presentation</vt:lpstr>
      <vt:lpstr>Introduction to Upper Air Charts</vt:lpstr>
      <vt:lpstr>Introduction to Upper Air Charts</vt:lpstr>
      <vt:lpstr>PowerPoint Presentation</vt:lpstr>
      <vt:lpstr>Height Contours </vt:lpstr>
      <vt:lpstr>Wind Direction and Speed</vt:lpstr>
      <vt:lpstr>PowerPoint Presentation</vt:lpstr>
      <vt:lpstr>PowerPoint Presentation</vt:lpstr>
      <vt:lpstr>PowerPoint Presentation</vt:lpstr>
      <vt:lpstr>Shortwaves</vt:lpstr>
      <vt:lpstr>PowerPoint Presentation</vt:lpstr>
      <vt:lpstr> Identify a Trough</vt:lpstr>
      <vt:lpstr>PowerPoint Presentation</vt:lpstr>
      <vt:lpstr>PowerPoint Presentation</vt:lpstr>
      <vt:lpstr>PowerPoint Presentation</vt:lpstr>
      <vt:lpstr>PowerPoint Presentation</vt:lpstr>
      <vt:lpstr>Basic Wave Patterns</vt:lpstr>
      <vt:lpstr>Open Waves</vt:lpstr>
      <vt:lpstr>Positive Tilted Troughs</vt:lpstr>
      <vt:lpstr>Negative Tilted Troughs</vt:lpstr>
      <vt:lpstr>Zonal Flow</vt:lpstr>
      <vt:lpstr>Cut-off Low</vt:lpstr>
      <vt:lpstr>Blocking High</vt:lpstr>
      <vt:lpstr>Omega Block</vt:lpstr>
      <vt:lpstr>Rex Block</vt:lpstr>
      <vt:lpstr>Constant Pressure Charts </vt:lpstr>
      <vt:lpstr>PowerPoint Presentation</vt:lpstr>
      <vt:lpstr>THE 300 / 200 MB CHART</vt:lpstr>
      <vt:lpstr>PowerPoint Presentation</vt:lpstr>
      <vt:lpstr>Constant Pressure Charts: 500 mb </vt:lpstr>
      <vt:lpstr>PowerPoint Presentation</vt:lpstr>
      <vt:lpstr>Constant Pressure Charts: 700 mb </vt:lpstr>
      <vt:lpstr>PowerPoint Presentation</vt:lpstr>
      <vt:lpstr>Constant Pressure Charts: 850 mb</vt:lpstr>
      <vt:lpstr>THE SURFACE CHART</vt:lpstr>
      <vt:lpstr>THE SURFACE CHART</vt:lpstr>
      <vt:lpstr>Origin of Wind</vt:lpstr>
      <vt:lpstr>Air mass boundaries</vt:lpstr>
      <vt:lpstr>Fronts</vt:lpstr>
      <vt:lpstr>THE SURFACE CHART </vt:lpstr>
      <vt:lpstr>Scan this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dc:title>
  <dc:creator>souha alshibli</dc:creator>
  <cp:lastModifiedBy>souha alshibli</cp:lastModifiedBy>
  <cp:revision>18</cp:revision>
  <dcterms:modified xsi:type="dcterms:W3CDTF">2022-09-14T08:39:25Z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1.4.0.3128</vt:lpwstr>
  </property>
</Properties>
</file>