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ts" ContentType="video/unknown"/>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drawings/drawing1.xml" ContentType="application/vnd.openxmlformats-officedocument.drawingml.chartshape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22" r:id="rId3"/>
  </p:sldMasterIdLst>
  <p:notesMasterIdLst>
    <p:notesMasterId r:id="rId33"/>
  </p:notesMasterIdLst>
  <p:sldIdLst>
    <p:sldId id="259" r:id="rId4"/>
    <p:sldId id="1298" r:id="rId5"/>
    <p:sldId id="472" r:id="rId6"/>
    <p:sldId id="576" r:id="rId7"/>
    <p:sldId id="556" r:id="rId8"/>
    <p:sldId id="354" r:id="rId9"/>
    <p:sldId id="559" r:id="rId10"/>
    <p:sldId id="560" r:id="rId11"/>
    <p:sldId id="1301" r:id="rId12"/>
    <p:sldId id="555" r:id="rId13"/>
    <p:sldId id="1297" r:id="rId14"/>
    <p:sldId id="537" r:id="rId15"/>
    <p:sldId id="516" r:id="rId16"/>
    <p:sldId id="1299" r:id="rId17"/>
    <p:sldId id="1300" r:id="rId18"/>
    <p:sldId id="1302" r:id="rId19"/>
    <p:sldId id="475" r:id="rId20"/>
    <p:sldId id="510" r:id="rId21"/>
    <p:sldId id="565" r:id="rId22"/>
    <p:sldId id="1303" r:id="rId23"/>
    <p:sldId id="1304" r:id="rId24"/>
    <p:sldId id="1305" r:id="rId25"/>
    <p:sldId id="1306" r:id="rId26"/>
    <p:sldId id="367" r:id="rId27"/>
    <p:sldId id="1309" r:id="rId28"/>
    <p:sldId id="1307" r:id="rId29"/>
    <p:sldId id="1308" r:id="rId30"/>
    <p:sldId id="1310" r:id="rId31"/>
    <p:sldId id="583" r:id="rId32"/>
  </p:sldIdLst>
  <p:sldSz cx="12192000" cy="6858000"/>
  <p:notesSz cx="6735763" cy="9799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3AFF0BE-CDD2-45E3-85FB-E23A49B96E09}">
          <p14:sldIdLst>
            <p14:sldId id="259"/>
            <p14:sldId id="1298"/>
            <p14:sldId id="472"/>
            <p14:sldId id="576"/>
            <p14:sldId id="556"/>
            <p14:sldId id="354"/>
            <p14:sldId id="559"/>
            <p14:sldId id="560"/>
            <p14:sldId id="1301"/>
            <p14:sldId id="555"/>
            <p14:sldId id="1297"/>
            <p14:sldId id="537"/>
            <p14:sldId id="516"/>
            <p14:sldId id="1299"/>
            <p14:sldId id="1300"/>
            <p14:sldId id="1302"/>
            <p14:sldId id="475"/>
            <p14:sldId id="510"/>
            <p14:sldId id="565"/>
            <p14:sldId id="1303"/>
            <p14:sldId id="1304"/>
            <p14:sldId id="1305"/>
            <p14:sldId id="1306"/>
            <p14:sldId id="367"/>
            <p14:sldId id="1309"/>
            <p14:sldId id="1307"/>
            <p14:sldId id="1308"/>
            <p14:sldId id="1310"/>
            <p14:sldId id="583"/>
          </p14:sldIdLst>
        </p14:section>
        <p14:section name="Untitled Section" id="{5CFA99CD-69ED-4058-923E-0D100A7C3A59}">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ilal Al-hajri" initials="HA" lastIdx="1" clrIdx="0">
    <p:extLst>
      <p:ext uri="{19B8F6BF-5375-455C-9EA6-DF929625EA0E}">
        <p15:presenceInfo xmlns:p15="http://schemas.microsoft.com/office/powerpoint/2012/main" userId="0c92cda95718eee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F9F9"/>
    <a:srgbClr val="F8D7CD"/>
    <a:srgbClr val="FFC000"/>
    <a:srgbClr val="F3D569"/>
    <a:srgbClr val="FFFFFF"/>
    <a:srgbClr val="FF4F4F"/>
    <a:srgbClr val="EEE41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43C344E-524E-42A9-9646-68818FD3AB71}" v="160" dt="2023-11-05T01:46:19.18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4" autoAdjust="0"/>
    <p:restoredTop sz="94629" autoAdjust="0"/>
  </p:normalViewPr>
  <p:slideViewPr>
    <p:cSldViewPr snapToGrid="0">
      <p:cViewPr varScale="1">
        <p:scale>
          <a:sx n="107" d="100"/>
          <a:sy n="107" d="100"/>
        </p:scale>
        <p:origin x="714" y="114"/>
      </p:cViewPr>
      <p:guideLst>
        <p:guide orient="horz" pos="2160"/>
        <p:guide pos="3840"/>
      </p:guideLst>
    </p:cSldViewPr>
  </p:slideViewPr>
  <p:outlineViewPr>
    <p:cViewPr>
      <p:scale>
        <a:sx n="33" d="100"/>
        <a:sy n="33" d="100"/>
      </p:scale>
      <p:origin x="0" y="-5085"/>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microsoft.com/office/2015/10/relationships/revisionInfo" Target="revisionInfo.xml"/><Relationship Id="rId21" Type="http://schemas.openxmlformats.org/officeDocument/2006/relationships/slide" Target="slides/slide18.xml"/><Relationship Id="rId34" Type="http://schemas.openxmlformats.org/officeDocument/2006/relationships/commentAuthors" Target="commentAuthor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embeddings/oleObject1.bin"/></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oleObject" Target="../embeddings/oleObject2.bin"/><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ctr">
              <a:defRPr sz="1100" b="1" i="0" u="none" strike="noStrike" kern="1200" spc="0" baseline="0">
                <a:solidFill>
                  <a:schemeClr val="tx1"/>
                </a:solidFill>
                <a:latin typeface="Times" pitchFamily="2" charset="0"/>
                <a:ea typeface="+mn-ea"/>
                <a:cs typeface="+mn-cs"/>
              </a:defRPr>
            </a:pPr>
            <a:r>
              <a:rPr lang="en-US" sz="1100" b="1" i="0">
                <a:solidFill>
                  <a:schemeClr val="tx1"/>
                </a:solidFill>
                <a:latin typeface="Times" pitchFamily="2" charset="0"/>
              </a:rPr>
              <a:t>Rainfall Accumulation for</a:t>
            </a:r>
            <a:r>
              <a:rPr lang="en-US" sz="1100" b="1" i="0" baseline="0">
                <a:solidFill>
                  <a:schemeClr val="tx1"/>
                </a:solidFill>
                <a:latin typeface="Times" pitchFamily="2" charset="0"/>
              </a:rPr>
              <a:t> Shaheen October 2</a:t>
            </a:r>
            <a:r>
              <a:rPr lang="en-US" sz="1100" b="1" i="0" baseline="30000">
                <a:solidFill>
                  <a:schemeClr val="tx1"/>
                </a:solidFill>
                <a:latin typeface="Times" pitchFamily="2" charset="0"/>
              </a:rPr>
              <a:t>nd</a:t>
            </a:r>
            <a:r>
              <a:rPr lang="en-US" sz="1100" b="1" i="0" baseline="0">
                <a:solidFill>
                  <a:schemeClr val="tx1"/>
                </a:solidFill>
                <a:latin typeface="Times" pitchFamily="2" charset="0"/>
              </a:rPr>
              <a:t>-4</a:t>
            </a:r>
            <a:r>
              <a:rPr lang="en-US" sz="1100" b="1" i="0" baseline="30000">
                <a:solidFill>
                  <a:schemeClr val="tx1"/>
                </a:solidFill>
                <a:latin typeface="Times" pitchFamily="2" charset="0"/>
              </a:rPr>
              <a:t>th</a:t>
            </a:r>
            <a:r>
              <a:rPr lang="en-US" sz="1100" b="1" i="0" baseline="0">
                <a:solidFill>
                  <a:schemeClr val="tx1"/>
                </a:solidFill>
                <a:latin typeface="Times" pitchFamily="2" charset="0"/>
              </a:rPr>
              <a:t> 2021 </a:t>
            </a:r>
            <a:endParaRPr lang="en-US" sz="1100" b="1" i="0">
              <a:solidFill>
                <a:schemeClr val="tx1"/>
              </a:solidFill>
              <a:latin typeface="Times" pitchFamily="2" charset="0"/>
            </a:endParaRPr>
          </a:p>
        </c:rich>
      </c:tx>
      <c:layout>
        <c:manualLayout>
          <c:xMode val="edge"/>
          <c:yMode val="edge"/>
          <c:x val="0.16432552865105732"/>
          <c:y val="2.3419203747072601E-2"/>
        </c:manualLayout>
      </c:layout>
      <c:overlay val="0"/>
      <c:spPr>
        <a:noFill/>
        <a:ln>
          <a:noFill/>
        </a:ln>
        <a:effectLst/>
      </c:spPr>
      <c:txPr>
        <a:bodyPr rot="0" spcFirstLastPara="1" vertOverflow="ellipsis" vert="horz" wrap="square" anchor="ctr" anchorCtr="1"/>
        <a:lstStyle/>
        <a:p>
          <a:pPr algn="ctr">
            <a:defRPr sz="1100" b="1" i="0" u="none" strike="noStrike" kern="1200" spc="0" baseline="0">
              <a:solidFill>
                <a:schemeClr val="tx1"/>
              </a:solidFill>
              <a:latin typeface="Times" pitchFamily="2" charset="0"/>
              <a:ea typeface="+mn-ea"/>
              <a:cs typeface="+mn-cs"/>
            </a:defRPr>
          </a:pPr>
          <a:endParaRPr lang="en-US"/>
        </a:p>
      </c:txPr>
    </c:title>
    <c:autoTitleDeleted val="0"/>
    <c:plotArea>
      <c:layout>
        <c:manualLayout>
          <c:layoutTarget val="inner"/>
          <c:xMode val="edge"/>
          <c:yMode val="edge"/>
          <c:x val="0.13042957056712937"/>
          <c:y val="0.12284696808996343"/>
          <c:w val="0.85267750535501075"/>
          <c:h val="0.60639694628335394"/>
        </c:manualLayout>
      </c:layout>
      <c:barChart>
        <c:barDir val="col"/>
        <c:grouping val="clustered"/>
        <c:varyColors val="0"/>
        <c:ser>
          <c:idx val="0"/>
          <c:order val="0"/>
          <c:tx>
            <c:strRef>
              <c:f>Rain!$B$15</c:f>
              <c:strCache>
                <c:ptCount val="1"/>
                <c:pt idx="0">
                  <c:v>Amount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Times" pitchFamily="2"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Rain!$A$16:$A$25</c:f>
              <c:strCache>
                <c:ptCount val="10"/>
                <c:pt idx="0">
                  <c:v>Suwaiq </c:v>
                </c:pt>
                <c:pt idx="1">
                  <c:v>Muscat City </c:v>
                </c:pt>
                <c:pt idx="2">
                  <c:v>Al-Amrat</c:v>
                </c:pt>
                <c:pt idx="3">
                  <c:v>Bawsher </c:v>
                </c:pt>
                <c:pt idx="4">
                  <c:v>Muscat Int Airport </c:v>
                </c:pt>
                <c:pt idx="5">
                  <c:v>Nakhal</c:v>
                </c:pt>
                <c:pt idx="6">
                  <c:v>Rustaq</c:v>
                </c:pt>
                <c:pt idx="7">
                  <c:v>Saham </c:v>
                </c:pt>
                <c:pt idx="8">
                  <c:v>Wadi AlMaawil </c:v>
                </c:pt>
                <c:pt idx="9">
                  <c:v>Al-Awabi </c:v>
                </c:pt>
              </c:strCache>
            </c:strRef>
          </c:cat>
          <c:val>
            <c:numRef>
              <c:f>Rain!$B$16:$B$25</c:f>
              <c:numCache>
                <c:formatCode>General</c:formatCode>
                <c:ptCount val="10"/>
                <c:pt idx="0">
                  <c:v>294</c:v>
                </c:pt>
                <c:pt idx="1">
                  <c:v>173</c:v>
                </c:pt>
                <c:pt idx="2">
                  <c:v>147</c:v>
                </c:pt>
                <c:pt idx="3">
                  <c:v>141</c:v>
                </c:pt>
                <c:pt idx="4">
                  <c:v>94</c:v>
                </c:pt>
                <c:pt idx="5">
                  <c:v>47</c:v>
                </c:pt>
                <c:pt idx="6">
                  <c:v>42</c:v>
                </c:pt>
                <c:pt idx="7">
                  <c:v>41</c:v>
                </c:pt>
                <c:pt idx="8">
                  <c:v>32</c:v>
                </c:pt>
                <c:pt idx="9">
                  <c:v>21</c:v>
                </c:pt>
              </c:numCache>
            </c:numRef>
          </c:val>
          <c:extLst>
            <c:ext xmlns:c16="http://schemas.microsoft.com/office/drawing/2014/chart" uri="{C3380CC4-5D6E-409C-BE32-E72D297353CC}">
              <c16:uniqueId val="{00000000-2FDA-46F0-AEA3-2356AB2D1557}"/>
            </c:ext>
          </c:extLst>
        </c:ser>
        <c:dLbls>
          <c:dLblPos val="outEnd"/>
          <c:showLegendKey val="0"/>
          <c:showVal val="1"/>
          <c:showCatName val="0"/>
          <c:showSerName val="0"/>
          <c:showPercent val="0"/>
          <c:showBubbleSize val="0"/>
        </c:dLbls>
        <c:gapWidth val="219"/>
        <c:overlap val="-27"/>
        <c:axId val="963997455"/>
        <c:axId val="963948767"/>
      </c:barChart>
      <c:catAx>
        <c:axId val="9639974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Times" pitchFamily="2" charset="0"/>
                <a:ea typeface="+mn-ea"/>
                <a:cs typeface="+mn-cs"/>
              </a:defRPr>
            </a:pPr>
            <a:endParaRPr lang="en-US"/>
          </a:p>
        </c:txPr>
        <c:crossAx val="963948767"/>
        <c:crosses val="autoZero"/>
        <c:auto val="1"/>
        <c:lblAlgn val="ctr"/>
        <c:lblOffset val="100"/>
        <c:noMultiLvlLbl val="0"/>
      </c:catAx>
      <c:valAx>
        <c:axId val="963948767"/>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solidFill>
                    <a:latin typeface="Times" pitchFamily="2" charset="0"/>
                    <a:ea typeface="+mn-ea"/>
                    <a:cs typeface="+mn-cs"/>
                  </a:defRPr>
                </a:pPr>
                <a:r>
                  <a:rPr lang="en-US" sz="900">
                    <a:solidFill>
                      <a:schemeClr val="tx1"/>
                    </a:solidFill>
                    <a:latin typeface="Times" pitchFamily="2" charset="0"/>
                  </a:rPr>
                  <a:t>Rainfall Accumulation</a:t>
                </a:r>
                <a:r>
                  <a:rPr lang="en-US" sz="900" baseline="0">
                    <a:solidFill>
                      <a:schemeClr val="tx1"/>
                    </a:solidFill>
                    <a:latin typeface="Times" pitchFamily="2" charset="0"/>
                  </a:rPr>
                  <a:t> </a:t>
                </a:r>
                <a:r>
                  <a:rPr lang="en-US" sz="900">
                    <a:solidFill>
                      <a:schemeClr val="tx1"/>
                    </a:solidFill>
                    <a:latin typeface="Times" pitchFamily="2" charset="0"/>
                  </a:rPr>
                  <a:t>(mm) </a:t>
                </a:r>
              </a:p>
            </c:rich>
          </c:tx>
          <c:layout>
            <c:manualLayout>
              <c:xMode val="edge"/>
              <c:yMode val="edge"/>
              <c:x val="1.7273216389852821E-2"/>
              <c:y val="0.22539682093714222"/>
            </c:manualLayout>
          </c:layout>
          <c:overlay val="0"/>
          <c:spPr>
            <a:noFill/>
            <a:ln>
              <a:noFill/>
            </a:ln>
            <a:effectLst/>
          </c:spPr>
          <c:txPr>
            <a:bodyPr rot="-5400000" spcFirstLastPara="1" vertOverflow="ellipsis" vert="horz" wrap="square" anchor="ctr" anchorCtr="1"/>
            <a:lstStyle/>
            <a:p>
              <a:pPr>
                <a:defRPr sz="900" b="0" i="0" u="none" strike="noStrike" kern="1200" baseline="0">
                  <a:solidFill>
                    <a:schemeClr val="tx1"/>
                  </a:solidFill>
                  <a:latin typeface="Times" pitchFamily="2" charset="0"/>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Times" pitchFamily="2" charset="0"/>
                <a:ea typeface="+mn-ea"/>
                <a:cs typeface="+mn-cs"/>
              </a:defRPr>
            </a:pPr>
            <a:endParaRPr lang="en-US"/>
          </a:p>
        </c:txPr>
        <c:crossAx val="96399745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rgbClr val="E7E6E6"/>
      </a:solid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137791511372213"/>
          <c:y val="0.13292110864615431"/>
          <c:w val="0.8299777681708832"/>
          <c:h val="0.641222637293972"/>
        </c:manualLayout>
      </c:layout>
      <c:barChart>
        <c:barDir val="col"/>
        <c:grouping val="clustered"/>
        <c:varyColors val="0"/>
        <c:ser>
          <c:idx val="0"/>
          <c:order val="0"/>
          <c:tx>
            <c:v>Accumulated Rainfall </c:v>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'Water Resource Chart '!$A$3:$A$29</c:f>
              <c:strCache>
                <c:ptCount val="27"/>
                <c:pt idx="0">
                  <c:v>Al-Khabourah </c:v>
                </c:pt>
                <c:pt idx="1">
                  <c:v>Suwaiq </c:v>
                </c:pt>
                <c:pt idx="2">
                  <c:v>Bawsher </c:v>
                </c:pt>
                <c:pt idx="3">
                  <c:v>Saham</c:v>
                </c:pt>
                <c:pt idx="4">
                  <c:v>Al-Seeb </c:v>
                </c:pt>
                <c:pt idx="5">
                  <c:v>Al-Musanah </c:v>
                </c:pt>
                <c:pt idx="6">
                  <c:v>Barka </c:v>
                </c:pt>
                <c:pt idx="7">
                  <c:v>Al-Amrat </c:v>
                </c:pt>
                <c:pt idx="8">
                  <c:v>Mutrah </c:v>
                </c:pt>
                <c:pt idx="9">
                  <c:v>Nakhal </c:v>
                </c:pt>
                <c:pt idx="10">
                  <c:v>Al-Rustaq </c:v>
                </c:pt>
                <c:pt idx="11">
                  <c:v>Samil </c:v>
                </c:pt>
                <c:pt idx="12">
                  <c:v>Bidbid </c:v>
                </c:pt>
                <c:pt idx="13">
                  <c:v>Sohar </c:v>
                </c:pt>
                <c:pt idx="14">
                  <c:v>Izki </c:v>
                </c:pt>
                <c:pt idx="15">
                  <c:v>Ibri </c:v>
                </c:pt>
                <c:pt idx="16">
                  <c:v>Wadi Al-Maawil </c:v>
                </c:pt>
                <c:pt idx="17">
                  <c:v>Al-Mudhaibi  </c:v>
                </c:pt>
                <c:pt idx="18">
                  <c:v>Al-Hammra </c:v>
                </c:pt>
                <c:pt idx="19">
                  <c:v>Nizwa  </c:v>
                </c:pt>
                <c:pt idx="20">
                  <c:v>Qurrayat </c:v>
                </c:pt>
                <c:pt idx="21">
                  <c:v>Dama Wa Attain </c:v>
                </c:pt>
                <c:pt idx="22">
                  <c:v>Ibra </c:v>
                </c:pt>
                <c:pt idx="23">
                  <c:v>Manah </c:v>
                </c:pt>
                <c:pt idx="24">
                  <c:v>Jalan Bani Bu Ali </c:v>
                </c:pt>
                <c:pt idx="25">
                  <c:v>Lawa </c:v>
                </c:pt>
                <c:pt idx="26">
                  <c:v>Sur </c:v>
                </c:pt>
              </c:strCache>
            </c:strRef>
          </c:cat>
          <c:val>
            <c:numRef>
              <c:f>'Water Resource Chart '!$B$3:$B$29</c:f>
              <c:numCache>
                <c:formatCode>General</c:formatCode>
                <c:ptCount val="27"/>
                <c:pt idx="0">
                  <c:v>465</c:v>
                </c:pt>
                <c:pt idx="1">
                  <c:v>430</c:v>
                </c:pt>
                <c:pt idx="2">
                  <c:v>277</c:v>
                </c:pt>
                <c:pt idx="3">
                  <c:v>224</c:v>
                </c:pt>
                <c:pt idx="4">
                  <c:v>222</c:v>
                </c:pt>
                <c:pt idx="5">
                  <c:v>222</c:v>
                </c:pt>
                <c:pt idx="6">
                  <c:v>215</c:v>
                </c:pt>
                <c:pt idx="7">
                  <c:v>188</c:v>
                </c:pt>
                <c:pt idx="8">
                  <c:v>178</c:v>
                </c:pt>
                <c:pt idx="9">
                  <c:v>170</c:v>
                </c:pt>
                <c:pt idx="10">
                  <c:v>139</c:v>
                </c:pt>
                <c:pt idx="11">
                  <c:v>135</c:v>
                </c:pt>
                <c:pt idx="12">
                  <c:v>119</c:v>
                </c:pt>
                <c:pt idx="13">
                  <c:v>106</c:v>
                </c:pt>
                <c:pt idx="14">
                  <c:v>100</c:v>
                </c:pt>
                <c:pt idx="15">
                  <c:v>86</c:v>
                </c:pt>
                <c:pt idx="16">
                  <c:v>86</c:v>
                </c:pt>
                <c:pt idx="17">
                  <c:v>65</c:v>
                </c:pt>
                <c:pt idx="18">
                  <c:v>57</c:v>
                </c:pt>
                <c:pt idx="19">
                  <c:v>50</c:v>
                </c:pt>
                <c:pt idx="20">
                  <c:v>35</c:v>
                </c:pt>
                <c:pt idx="21">
                  <c:v>23</c:v>
                </c:pt>
                <c:pt idx="22">
                  <c:v>20</c:v>
                </c:pt>
                <c:pt idx="23">
                  <c:v>20</c:v>
                </c:pt>
                <c:pt idx="24">
                  <c:v>13</c:v>
                </c:pt>
                <c:pt idx="25">
                  <c:v>3</c:v>
                </c:pt>
                <c:pt idx="26">
                  <c:v>2</c:v>
                </c:pt>
              </c:numCache>
            </c:numRef>
          </c:val>
          <c:extLst>
            <c:ext xmlns:c16="http://schemas.microsoft.com/office/drawing/2014/chart" uri="{C3380CC4-5D6E-409C-BE32-E72D297353CC}">
              <c16:uniqueId val="{00000000-4AE8-4305-8028-5EFD9707CBD9}"/>
            </c:ext>
          </c:extLst>
        </c:ser>
        <c:dLbls>
          <c:showLegendKey val="0"/>
          <c:showVal val="0"/>
          <c:showCatName val="0"/>
          <c:showSerName val="0"/>
          <c:showPercent val="0"/>
          <c:showBubbleSize val="0"/>
        </c:dLbls>
        <c:gapWidth val="150"/>
        <c:axId val="924564527"/>
        <c:axId val="923944031"/>
      </c:barChart>
      <c:catAx>
        <c:axId val="9245645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923944031"/>
        <c:crosses val="autoZero"/>
        <c:auto val="1"/>
        <c:lblAlgn val="ctr"/>
        <c:lblOffset val="100"/>
        <c:noMultiLvlLbl val="0"/>
      </c:catAx>
      <c:valAx>
        <c:axId val="92394403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a:t>Rainfall Accumulation (mm) </a:t>
                </a:r>
              </a:p>
            </c:rich>
          </c:tx>
          <c:layout>
            <c:manualLayout>
              <c:xMode val="edge"/>
              <c:yMode val="edge"/>
              <c:x val="5.1362698424564979E-2"/>
              <c:y val="0.2991602415286182"/>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9245645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rgbClr val="E7E6E6"/>
      </a:solidFill>
    </a:ln>
    <a:effectLst/>
  </c:spPr>
  <c:txPr>
    <a:bodyPr/>
    <a:lstStyle/>
    <a:p>
      <a:pPr>
        <a:defRPr sz="1200"/>
      </a:pPr>
      <a:endParaRPr lang="en-US"/>
    </a:p>
  </c:txPr>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cked"/>
        <c:varyColors val="0"/>
        <c:ser>
          <c:idx val="0"/>
          <c:order val="0"/>
          <c:tx>
            <c:v>Ship C</c:v>
          </c:tx>
          <c:spPr>
            <a:ln w="28575" cap="rnd">
              <a:solidFill>
                <a:schemeClr val="accent1"/>
              </a:solidFill>
              <a:round/>
            </a:ln>
            <a:effectLst/>
          </c:spPr>
          <c:marker>
            <c:symbol val="none"/>
          </c:marker>
          <c:dLbls>
            <c:dLbl>
              <c:idx val="4"/>
              <c:layout>
                <c:manualLayout>
                  <c:x val="-6.3973063973063918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633-4575-9916-D0DF95DAB298}"/>
                </c:ext>
              </c:extLst>
            </c:dLbl>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'[Statistics Graphs.xlsx]Ship Report '!$A$6:$A$12</c:f>
              <c:numCache>
                <c:formatCode>[$-F400]h:mm:ss\ AM/PM</c:formatCode>
                <c:ptCount val="7"/>
                <c:pt idx="0">
                  <c:v>0.70833333333333337</c:v>
                </c:pt>
                <c:pt idx="1">
                  <c:v>0.75</c:v>
                </c:pt>
                <c:pt idx="2" formatCode="h:mm\ AM/PM">
                  <c:v>0.79166666666666663</c:v>
                </c:pt>
                <c:pt idx="3">
                  <c:v>0.83333333333333337</c:v>
                </c:pt>
                <c:pt idx="4">
                  <c:v>0.875</c:v>
                </c:pt>
                <c:pt idx="5">
                  <c:v>0.91666666666666663</c:v>
                </c:pt>
                <c:pt idx="6">
                  <c:v>0.95833333333333337</c:v>
                </c:pt>
              </c:numCache>
            </c:numRef>
          </c:cat>
          <c:val>
            <c:numRef>
              <c:f>'[Statistics Graphs.xlsx]Ship Report '!$B$16:$B$22</c:f>
              <c:numCache>
                <c:formatCode>General</c:formatCode>
                <c:ptCount val="7"/>
                <c:pt idx="0">
                  <c:v>48</c:v>
                </c:pt>
                <c:pt idx="1">
                  <c:v>59</c:v>
                </c:pt>
                <c:pt idx="2">
                  <c:v>76</c:v>
                </c:pt>
                <c:pt idx="3">
                  <c:v>75</c:v>
                </c:pt>
                <c:pt idx="4">
                  <c:v>7</c:v>
                </c:pt>
                <c:pt idx="5">
                  <c:v>73</c:v>
                </c:pt>
                <c:pt idx="6">
                  <c:v>60</c:v>
                </c:pt>
              </c:numCache>
            </c:numRef>
          </c:val>
          <c:smooth val="0"/>
          <c:extLst>
            <c:ext xmlns:c16="http://schemas.microsoft.com/office/drawing/2014/chart" uri="{C3380CC4-5D6E-409C-BE32-E72D297353CC}">
              <c16:uniqueId val="{00000001-0633-4575-9916-D0DF95DAB298}"/>
            </c:ext>
          </c:extLst>
        </c:ser>
        <c:ser>
          <c:idx val="1"/>
          <c:order val="1"/>
          <c:tx>
            <c:v> Ship B</c:v>
          </c:tx>
          <c:spPr>
            <a:ln w="28575" cap="rnd">
              <a:solidFill>
                <a:schemeClr val="accent2"/>
              </a:solidFill>
              <a:round/>
            </a:ln>
            <a:effectLst/>
          </c:spPr>
          <c:marker>
            <c:symbol val="none"/>
          </c:marker>
          <c:dLbls>
            <c:dLbl>
              <c:idx val="4"/>
              <c:layout>
                <c:manualLayout>
                  <c:x val="4.0404040404040407E-2"/>
                  <c:y val="-2.352501590386351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633-4575-9916-D0DF95DAB298}"/>
                </c:ext>
              </c:extLst>
            </c:dLbl>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'[Statistics Graphs.xlsx]Ship Report '!$A$6:$A$12</c:f>
              <c:numCache>
                <c:formatCode>[$-F400]h:mm:ss\ AM/PM</c:formatCode>
                <c:ptCount val="7"/>
                <c:pt idx="0">
                  <c:v>0.70833333333333337</c:v>
                </c:pt>
                <c:pt idx="1">
                  <c:v>0.75</c:v>
                </c:pt>
                <c:pt idx="2" formatCode="h:mm\ AM/PM">
                  <c:v>0.79166666666666663</c:v>
                </c:pt>
                <c:pt idx="3">
                  <c:v>0.83333333333333337</c:v>
                </c:pt>
                <c:pt idx="4">
                  <c:v>0.875</c:v>
                </c:pt>
                <c:pt idx="5">
                  <c:v>0.91666666666666663</c:v>
                </c:pt>
                <c:pt idx="6">
                  <c:v>0.95833333333333337</c:v>
                </c:pt>
              </c:numCache>
            </c:numRef>
          </c:cat>
          <c:val>
            <c:numRef>
              <c:f>'[Statistics Graphs.xlsx]Ship Report '!$C$6:$C$12</c:f>
              <c:numCache>
                <c:formatCode>General</c:formatCode>
                <c:ptCount val="7"/>
                <c:pt idx="0">
                  <c:v>37</c:v>
                </c:pt>
                <c:pt idx="1">
                  <c:v>70</c:v>
                </c:pt>
                <c:pt idx="2">
                  <c:v>77</c:v>
                </c:pt>
                <c:pt idx="3">
                  <c:v>48</c:v>
                </c:pt>
                <c:pt idx="4">
                  <c:v>12</c:v>
                </c:pt>
                <c:pt idx="5">
                  <c:v>50</c:v>
                </c:pt>
                <c:pt idx="6">
                  <c:v>55</c:v>
                </c:pt>
              </c:numCache>
            </c:numRef>
          </c:val>
          <c:smooth val="0"/>
          <c:extLst>
            <c:ext xmlns:c16="http://schemas.microsoft.com/office/drawing/2014/chart" uri="{C3380CC4-5D6E-409C-BE32-E72D297353CC}">
              <c16:uniqueId val="{00000003-0633-4575-9916-D0DF95DAB298}"/>
            </c:ext>
          </c:extLst>
        </c:ser>
        <c:ser>
          <c:idx val="2"/>
          <c:order val="2"/>
          <c:tx>
            <c:v> Ship A</c:v>
          </c:tx>
          <c:spPr>
            <a:ln w="28575" cap="rnd">
              <a:solidFill>
                <a:schemeClr val="accent3"/>
              </a:solidFill>
              <a:round/>
            </a:ln>
            <a:effectLst/>
          </c:spPr>
          <c:marker>
            <c:symbol val="none"/>
          </c:marker>
          <c:dLbls>
            <c:dLbl>
              <c:idx val="4"/>
              <c:layout>
                <c:manualLayout>
                  <c:x val="-1.8518518518518517E-2"/>
                  <c:y val="-9.073934705775893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633-4575-9916-D0DF95DAB298}"/>
                </c:ext>
              </c:extLst>
            </c:dLbl>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'[Statistics Graphs.xlsx]Ship Report '!$A$6:$A$12</c:f>
              <c:numCache>
                <c:formatCode>[$-F400]h:mm:ss\ AM/PM</c:formatCode>
                <c:ptCount val="7"/>
                <c:pt idx="0">
                  <c:v>0.70833333333333337</c:v>
                </c:pt>
                <c:pt idx="1">
                  <c:v>0.75</c:v>
                </c:pt>
                <c:pt idx="2" formatCode="h:mm\ AM/PM">
                  <c:v>0.79166666666666663</c:v>
                </c:pt>
                <c:pt idx="3">
                  <c:v>0.83333333333333337</c:v>
                </c:pt>
                <c:pt idx="4">
                  <c:v>0.875</c:v>
                </c:pt>
                <c:pt idx="5">
                  <c:v>0.91666666666666663</c:v>
                </c:pt>
                <c:pt idx="6">
                  <c:v>0.95833333333333337</c:v>
                </c:pt>
              </c:numCache>
            </c:numRef>
          </c:cat>
          <c:val>
            <c:numRef>
              <c:f>'[Statistics Graphs.xlsx]Ship Report '!$D$6:$D$12</c:f>
              <c:numCache>
                <c:formatCode>General</c:formatCode>
                <c:ptCount val="7"/>
                <c:pt idx="0">
                  <c:v>70</c:v>
                </c:pt>
                <c:pt idx="1">
                  <c:v>90</c:v>
                </c:pt>
                <c:pt idx="2">
                  <c:v>98</c:v>
                </c:pt>
                <c:pt idx="3">
                  <c:v>74</c:v>
                </c:pt>
                <c:pt idx="4">
                  <c:v>5</c:v>
                </c:pt>
                <c:pt idx="5">
                  <c:v>74</c:v>
                </c:pt>
                <c:pt idx="6">
                  <c:v>68</c:v>
                </c:pt>
              </c:numCache>
            </c:numRef>
          </c:val>
          <c:smooth val="0"/>
          <c:extLst>
            <c:ext xmlns:c16="http://schemas.microsoft.com/office/drawing/2014/chart" uri="{C3380CC4-5D6E-409C-BE32-E72D297353CC}">
              <c16:uniqueId val="{00000005-0633-4575-9916-D0DF95DAB298}"/>
            </c:ext>
          </c:extLst>
        </c:ser>
        <c:dLbls>
          <c:showLegendKey val="0"/>
          <c:showVal val="1"/>
          <c:showCatName val="0"/>
          <c:showSerName val="0"/>
          <c:showPercent val="0"/>
          <c:showBubbleSize val="0"/>
        </c:dLbls>
        <c:smooth val="0"/>
        <c:axId val="885862879"/>
        <c:axId val="885952687"/>
      </c:lineChart>
      <c:catAx>
        <c:axId val="885862879"/>
        <c:scaling>
          <c:orientation val="minMax"/>
        </c:scaling>
        <c:delete val="0"/>
        <c:axPos val="b"/>
        <c:numFmt formatCode="h:mm;@"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885952687"/>
        <c:crosses val="autoZero"/>
        <c:auto val="1"/>
        <c:lblAlgn val="ctr"/>
        <c:lblOffset val="100"/>
        <c:noMultiLvlLbl val="0"/>
      </c:catAx>
      <c:valAx>
        <c:axId val="885952687"/>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a:t>Wind Speed (Knots) </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crossAx val="885862879"/>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drawing1.xml.rels><?xml version="1.0" encoding="UTF-8" standalone="yes"?>
<Relationships xmlns="http://schemas.openxmlformats.org/package/2006/relationships"><Relationship Id="rId1" Type="http://schemas.openxmlformats.org/officeDocument/2006/relationships/image" Target="../media/image3.jpeg"/></Relationships>
</file>

<file path=ppt/drawings/drawing1.xml><?xml version="1.0" encoding="utf-8"?>
<c:userShapes xmlns:c="http://schemas.openxmlformats.org/drawingml/2006/chart">
  <cdr:relSizeAnchor xmlns:cdr="http://schemas.openxmlformats.org/drawingml/2006/chartDrawing">
    <cdr:from>
      <cdr:x>0.59475</cdr:x>
      <cdr:y>0.02518</cdr:y>
    </cdr:from>
    <cdr:to>
      <cdr:x>0.69009</cdr:x>
      <cdr:y>0.13207</cdr:y>
    </cdr:to>
    <cdr:pic>
      <cdr:nvPicPr>
        <cdr:cNvPr id="3" name="Picture 2">
          <a:extLst xmlns:a="http://schemas.openxmlformats.org/drawingml/2006/main">
            <a:ext uri="{FF2B5EF4-FFF2-40B4-BE49-F238E27FC236}">
              <a16:creationId xmlns:a16="http://schemas.microsoft.com/office/drawing/2014/main" id="{905C280F-9C1B-0C45-A32E-B6B966664BD7}"/>
            </a:ext>
          </a:extLst>
        </cdr:cNvPr>
        <cdr:cNvPicPr>
          <a:picLocks xmlns:a="http://schemas.openxmlformats.org/drawingml/2006/main" noChangeAspect="1"/>
        </cdr:cNvPicPr>
      </cdr:nvPicPr>
      <cdr:blipFill rotWithShape="1">
        <a:blip xmlns:a="http://schemas.openxmlformats.org/drawingml/2006/main" xmlns:r="http://schemas.openxmlformats.org/officeDocument/2006/relationships" r:embed="rId1">
          <a:extLst>
            <a:ext uri="{28A0092B-C50C-407E-A947-70E740481C1C}">
              <a14:useLocalDpi xmlns:a14="http://schemas.microsoft.com/office/drawing/2010/main" val="0"/>
            </a:ext>
          </a:extLst>
        </a:blip>
        <a:srcRect xmlns:a="http://schemas.openxmlformats.org/drawingml/2006/main" b="21138"/>
        <a:stretch xmlns:a="http://schemas.openxmlformats.org/drawingml/2006/main"/>
      </cdr:blipFill>
      <cdr:spPr>
        <a:xfrm xmlns:a="http://schemas.openxmlformats.org/drawingml/2006/main">
          <a:off x="5449541" y="117806"/>
          <a:ext cx="873576" cy="500071"/>
        </a:xfrm>
        <a:prstGeom xmlns:a="http://schemas.openxmlformats.org/drawingml/2006/main" prst="rect">
          <a:avLst/>
        </a:prstGeom>
      </cdr:spPr>
    </cdr:pic>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9413" cy="4905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14763" y="0"/>
            <a:ext cx="2919412" cy="490538"/>
          </a:xfrm>
          <a:prstGeom prst="rect">
            <a:avLst/>
          </a:prstGeom>
        </p:spPr>
        <p:txBody>
          <a:bodyPr vert="horz" lIns="91440" tIns="45720" rIns="91440" bIns="45720" rtlCol="0"/>
          <a:lstStyle>
            <a:lvl1pPr algn="r">
              <a:defRPr sz="1200"/>
            </a:lvl1pPr>
          </a:lstStyle>
          <a:p>
            <a:fld id="{CDFEF31E-AAE2-42E3-B680-88FEC109CB59}" type="datetimeFigureOut">
              <a:rPr lang="en-US" smtClean="0"/>
              <a:t>11/5/2023</a:t>
            </a:fld>
            <a:endParaRPr lang="en-US"/>
          </a:p>
        </p:txBody>
      </p:sp>
      <p:sp>
        <p:nvSpPr>
          <p:cNvPr id="4" name="Slide Image Placeholder 3"/>
          <p:cNvSpPr>
            <a:spLocks noGrp="1" noRot="1" noChangeAspect="1"/>
          </p:cNvSpPr>
          <p:nvPr>
            <p:ph type="sldImg" idx="2"/>
          </p:nvPr>
        </p:nvSpPr>
        <p:spPr>
          <a:xfrm>
            <a:off x="428625" y="1225550"/>
            <a:ext cx="5878513" cy="330676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3100" y="4716463"/>
            <a:ext cx="5389563" cy="38576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309100"/>
            <a:ext cx="2919413" cy="4905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14763" y="9309100"/>
            <a:ext cx="2919412" cy="490538"/>
          </a:xfrm>
          <a:prstGeom prst="rect">
            <a:avLst/>
          </a:prstGeom>
        </p:spPr>
        <p:txBody>
          <a:bodyPr vert="horz" lIns="91440" tIns="45720" rIns="91440" bIns="45720" rtlCol="0" anchor="b"/>
          <a:lstStyle>
            <a:lvl1pPr algn="r">
              <a:defRPr sz="1200"/>
            </a:lvl1pPr>
          </a:lstStyle>
          <a:p>
            <a:fld id="{410B6F70-D91F-4EC0-AE8B-B0BF55177720}" type="slidenum">
              <a:rPr lang="en-US" smtClean="0"/>
              <a:t>‹#›</a:t>
            </a:fld>
            <a:endParaRPr lang="en-US"/>
          </a:p>
        </p:txBody>
      </p:sp>
    </p:spTree>
    <p:extLst>
      <p:ext uri="{BB962C8B-B14F-4D97-AF65-F5344CB8AC3E}">
        <p14:creationId xmlns:p14="http://schemas.microsoft.com/office/powerpoint/2010/main" val="4287637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0B6F70-D91F-4EC0-AE8B-B0BF551777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0337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410B6F70-D91F-4EC0-AE8B-B0BF55177720}" type="slidenum">
              <a:rPr lang="en-US" smtClean="0"/>
              <a:t>14</a:t>
            </a:fld>
            <a:endParaRPr lang="en-US"/>
          </a:p>
        </p:txBody>
      </p:sp>
    </p:spTree>
    <p:extLst>
      <p:ext uri="{BB962C8B-B14F-4D97-AF65-F5344CB8AC3E}">
        <p14:creationId xmlns:p14="http://schemas.microsoft.com/office/powerpoint/2010/main" val="37294226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However, excluding the 1890 tropical cyclone, the impact of these tropical cyclones is not well recorded. </a:t>
            </a:r>
          </a:p>
          <a:p>
            <a:pPr marL="171450" indent="-171450">
              <a:buFontTx/>
              <a:buChar char="-"/>
            </a:pPr>
            <a:r>
              <a:rPr lang="en-US" sz="1800" dirty="0">
                <a:effectLst/>
                <a:latin typeface="Times New Roman" panose="02020603050405020304" pitchFamily="18" charset="0"/>
                <a:ea typeface="Calibri" panose="020F0502020204030204" pitchFamily="34" charset="0"/>
              </a:rPr>
              <a:t>The 1890 tropical cyclone track in the Oman Sea is remarkably similar to the Shaheen track.  However, comparing the 1890 cyclone death toll (727) with Shaheen (12) and given at least ten times higher population density today, the 1890's tropical cyclone had a much worse effect. </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410B6F70-D91F-4EC0-AE8B-B0BF55177720}" type="slidenum">
              <a:rPr lang="en-US" smtClean="0"/>
              <a:t>15</a:t>
            </a:fld>
            <a:endParaRPr lang="en-US"/>
          </a:p>
        </p:txBody>
      </p:sp>
    </p:spTree>
    <p:extLst>
      <p:ext uri="{BB962C8B-B14F-4D97-AF65-F5344CB8AC3E}">
        <p14:creationId xmlns:p14="http://schemas.microsoft.com/office/powerpoint/2010/main" val="39031036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However, excluding the 1890 tropical cyclone, the impact of these tropical cyclones is not well recorded. </a:t>
            </a:r>
          </a:p>
          <a:p>
            <a:pPr marL="171450" indent="-171450">
              <a:buFontTx/>
              <a:buChar char="-"/>
            </a:pPr>
            <a:r>
              <a:rPr lang="en-US" sz="1800">
                <a:effectLst/>
                <a:latin typeface="Times New Roman" panose="02020603050405020304" pitchFamily="18" charset="0"/>
                <a:ea typeface="Calibri" panose="020F0502020204030204" pitchFamily="34" charset="0"/>
              </a:rPr>
              <a:t>The 1890 tropical cyclone track in the Oman Sea is remarkably similar to the </a:t>
            </a:r>
            <a:r>
              <a:rPr lang="en-US" sz="1800" err="1">
                <a:effectLst/>
                <a:latin typeface="Times New Roman" panose="02020603050405020304" pitchFamily="18" charset="0"/>
                <a:ea typeface="Calibri" panose="020F0502020204030204" pitchFamily="34" charset="0"/>
              </a:rPr>
              <a:t>Shaheen</a:t>
            </a:r>
            <a:r>
              <a:rPr lang="en-US" sz="1800">
                <a:effectLst/>
                <a:latin typeface="Times New Roman" panose="02020603050405020304" pitchFamily="18" charset="0"/>
                <a:ea typeface="Calibri" panose="020F0502020204030204" pitchFamily="34" charset="0"/>
              </a:rPr>
              <a:t> track.  However, comparing the 1890 cyclone death toll (727) with </a:t>
            </a:r>
            <a:r>
              <a:rPr lang="en-US" sz="1800" err="1">
                <a:effectLst/>
                <a:latin typeface="Times New Roman" panose="02020603050405020304" pitchFamily="18" charset="0"/>
                <a:ea typeface="Calibri" panose="020F0502020204030204" pitchFamily="34" charset="0"/>
              </a:rPr>
              <a:t>Shaheen</a:t>
            </a:r>
            <a:r>
              <a:rPr lang="en-US" sz="1800">
                <a:effectLst/>
                <a:latin typeface="Times New Roman" panose="02020603050405020304" pitchFamily="18" charset="0"/>
                <a:ea typeface="Calibri" panose="020F0502020204030204" pitchFamily="34" charset="0"/>
              </a:rPr>
              <a:t> (12) and given at least ten times higher population density today, the 1890's tropical cyclone had a much worse effect. </a:t>
            </a:r>
          </a:p>
          <a:p>
            <a:pPr marL="171450" indent="-171450">
              <a:buFontTx/>
              <a:buChar char="-"/>
            </a:pPr>
            <a:endParaRPr lang="en-US"/>
          </a:p>
        </p:txBody>
      </p:sp>
      <p:sp>
        <p:nvSpPr>
          <p:cNvPr id="4" name="Slide Number Placeholder 3"/>
          <p:cNvSpPr>
            <a:spLocks noGrp="1"/>
          </p:cNvSpPr>
          <p:nvPr>
            <p:ph type="sldNum" sz="quarter" idx="5"/>
          </p:nvPr>
        </p:nvSpPr>
        <p:spPr/>
        <p:txBody>
          <a:bodyPr/>
          <a:lstStyle/>
          <a:p>
            <a:fld id="{410B6F70-D91F-4EC0-AE8B-B0BF55177720}" type="slidenum">
              <a:rPr lang="en-US" smtClean="0"/>
              <a:t>16</a:t>
            </a:fld>
            <a:endParaRPr lang="en-US"/>
          </a:p>
        </p:txBody>
      </p:sp>
    </p:spTree>
    <p:extLst>
      <p:ext uri="{BB962C8B-B14F-4D97-AF65-F5344CB8AC3E}">
        <p14:creationId xmlns:p14="http://schemas.microsoft.com/office/powerpoint/2010/main" val="35879361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Photo above is taken in Al </a:t>
            </a:r>
            <a:r>
              <a:rPr lang="en-US" err="1"/>
              <a:t>Khaboura</a:t>
            </a:r>
            <a:endParaRPr lang="en-US"/>
          </a:p>
        </p:txBody>
      </p:sp>
      <p:sp>
        <p:nvSpPr>
          <p:cNvPr id="4" name="Slide Number Placeholder 3"/>
          <p:cNvSpPr>
            <a:spLocks noGrp="1"/>
          </p:cNvSpPr>
          <p:nvPr>
            <p:ph type="sldNum" sz="quarter" idx="5"/>
          </p:nvPr>
        </p:nvSpPr>
        <p:spPr/>
        <p:txBody>
          <a:bodyPr/>
          <a:lstStyle/>
          <a:p>
            <a:fld id="{410B6F70-D91F-4EC0-AE8B-B0BF55177720}" type="slidenum">
              <a:rPr lang="en-US" smtClean="0"/>
              <a:t>18</a:t>
            </a:fld>
            <a:endParaRPr lang="en-US"/>
          </a:p>
        </p:txBody>
      </p:sp>
    </p:spTree>
    <p:extLst>
      <p:ext uri="{BB962C8B-B14F-4D97-AF65-F5344CB8AC3E}">
        <p14:creationId xmlns:p14="http://schemas.microsoft.com/office/powerpoint/2010/main" val="4166092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0B6F70-D91F-4EC0-AE8B-B0BF55177720}" type="slidenum">
              <a:rPr lang="en-US" smtClean="0"/>
              <a:t>19</a:t>
            </a:fld>
            <a:endParaRPr lang="en-US"/>
          </a:p>
        </p:txBody>
      </p:sp>
    </p:spTree>
    <p:extLst>
      <p:ext uri="{BB962C8B-B14F-4D97-AF65-F5344CB8AC3E}">
        <p14:creationId xmlns:p14="http://schemas.microsoft.com/office/powerpoint/2010/main" val="35825157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0B6F70-D91F-4EC0-AE8B-B0BF55177720}" type="slidenum">
              <a:rPr lang="en-US" smtClean="0"/>
              <a:t>20</a:t>
            </a:fld>
            <a:endParaRPr lang="en-US"/>
          </a:p>
        </p:txBody>
      </p:sp>
    </p:spTree>
    <p:extLst>
      <p:ext uri="{BB962C8B-B14F-4D97-AF65-F5344CB8AC3E}">
        <p14:creationId xmlns:p14="http://schemas.microsoft.com/office/powerpoint/2010/main" val="14322747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0B6F70-D91F-4EC0-AE8B-B0BF55177720}" type="slidenum">
              <a:rPr lang="en-US" smtClean="0"/>
              <a:t>21</a:t>
            </a:fld>
            <a:endParaRPr lang="en-US"/>
          </a:p>
        </p:txBody>
      </p:sp>
    </p:spTree>
    <p:extLst>
      <p:ext uri="{BB962C8B-B14F-4D97-AF65-F5344CB8AC3E}">
        <p14:creationId xmlns:p14="http://schemas.microsoft.com/office/powerpoint/2010/main" val="15118192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Photo above is taken in Al </a:t>
            </a:r>
            <a:r>
              <a:rPr lang="en-US" err="1"/>
              <a:t>Khaboura</a:t>
            </a:r>
            <a:endParaRPr lang="en-US"/>
          </a:p>
        </p:txBody>
      </p:sp>
      <p:sp>
        <p:nvSpPr>
          <p:cNvPr id="4" name="Slide Number Placeholder 3"/>
          <p:cNvSpPr>
            <a:spLocks noGrp="1"/>
          </p:cNvSpPr>
          <p:nvPr>
            <p:ph type="sldNum" sz="quarter" idx="5"/>
          </p:nvPr>
        </p:nvSpPr>
        <p:spPr/>
        <p:txBody>
          <a:bodyPr/>
          <a:lstStyle/>
          <a:p>
            <a:fld id="{410B6F70-D91F-4EC0-AE8B-B0BF55177720}" type="slidenum">
              <a:rPr lang="en-US" smtClean="0"/>
              <a:t>23</a:t>
            </a:fld>
            <a:endParaRPr lang="en-US"/>
          </a:p>
        </p:txBody>
      </p:sp>
    </p:spTree>
    <p:extLst>
      <p:ext uri="{BB962C8B-B14F-4D97-AF65-F5344CB8AC3E}">
        <p14:creationId xmlns:p14="http://schemas.microsoft.com/office/powerpoint/2010/main" val="37928749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Photo above is taken in Al </a:t>
            </a:r>
            <a:r>
              <a:rPr lang="en-US" err="1"/>
              <a:t>Khaboura</a:t>
            </a:r>
            <a:endParaRPr lang="en-US"/>
          </a:p>
        </p:txBody>
      </p:sp>
      <p:sp>
        <p:nvSpPr>
          <p:cNvPr id="4" name="Slide Number Placeholder 3"/>
          <p:cNvSpPr>
            <a:spLocks noGrp="1"/>
          </p:cNvSpPr>
          <p:nvPr>
            <p:ph type="sldNum" sz="quarter" idx="5"/>
          </p:nvPr>
        </p:nvSpPr>
        <p:spPr/>
        <p:txBody>
          <a:bodyPr/>
          <a:lstStyle/>
          <a:p>
            <a:fld id="{410B6F70-D91F-4EC0-AE8B-B0BF55177720}" type="slidenum">
              <a:rPr lang="en-US" smtClean="0"/>
              <a:t>27</a:t>
            </a:fld>
            <a:endParaRPr lang="en-US"/>
          </a:p>
        </p:txBody>
      </p:sp>
    </p:spTree>
    <p:extLst>
      <p:ext uri="{BB962C8B-B14F-4D97-AF65-F5344CB8AC3E}">
        <p14:creationId xmlns:p14="http://schemas.microsoft.com/office/powerpoint/2010/main" val="31907301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0B6F70-D91F-4EC0-AE8B-B0BF551777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6897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0B6F70-D91F-4EC0-AE8B-B0BF551777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16233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Sentinel</a:t>
            </a:r>
            <a:r>
              <a:rPr lang="en-US" sz="1200" kern="1200" baseline="0">
                <a:solidFill>
                  <a:schemeClr val="tx1"/>
                </a:solidFill>
                <a:effectLst/>
                <a:latin typeface="+mn-lt"/>
                <a:ea typeface="+mn-ea"/>
                <a:cs typeface="+mn-cs"/>
              </a:rPr>
              <a:t> 2 </a:t>
            </a:r>
            <a:r>
              <a:rPr lang="en-US" sz="1200" kern="1200">
                <a:solidFill>
                  <a:schemeClr val="tx1"/>
                </a:solidFill>
                <a:effectLst/>
                <a:latin typeface="+mn-lt"/>
                <a:ea typeface="+mn-ea"/>
                <a:cs typeface="+mn-cs"/>
              </a:rPr>
              <a:t>shows the flooded areas in Al </a:t>
            </a:r>
            <a:r>
              <a:rPr lang="en-US" sz="1200" kern="1200" err="1">
                <a:solidFill>
                  <a:schemeClr val="tx1"/>
                </a:solidFill>
                <a:effectLst/>
                <a:latin typeface="+mn-lt"/>
                <a:ea typeface="+mn-ea"/>
                <a:cs typeface="+mn-cs"/>
              </a:rPr>
              <a:t>Khaboura</a:t>
            </a:r>
            <a:r>
              <a:rPr lang="en-US" sz="1200" kern="1200" baseline="0">
                <a:solidFill>
                  <a:schemeClr val="tx1"/>
                </a:solidFill>
                <a:effectLst/>
                <a:latin typeface="+mn-lt"/>
                <a:ea typeface="+mn-ea"/>
                <a:cs typeface="+mn-cs"/>
              </a:rPr>
              <a:t>. Red circles shows the dam before and after the </a:t>
            </a:r>
            <a:r>
              <a:rPr lang="en-US" sz="1200" kern="1200" baseline="0" err="1">
                <a:solidFill>
                  <a:schemeClr val="tx1"/>
                </a:solidFill>
                <a:effectLst/>
                <a:latin typeface="+mn-lt"/>
                <a:ea typeface="+mn-ea"/>
                <a:cs typeface="+mn-cs"/>
              </a:rPr>
              <a:t>Shaheen</a:t>
            </a:r>
            <a:r>
              <a:rPr lang="en-US" sz="1200" kern="1200" baseline="0">
                <a:solidFill>
                  <a:schemeClr val="tx1"/>
                </a:solidFill>
                <a:effectLst/>
                <a:latin typeface="+mn-lt"/>
                <a:ea typeface="+mn-ea"/>
                <a:cs typeface="+mn-cs"/>
              </a:rPr>
              <a:t>. Blue circles showed how surface </a:t>
            </a:r>
            <a:r>
              <a:rPr lang="en-US" sz="1200" kern="1200" baseline="0" err="1">
                <a:solidFill>
                  <a:schemeClr val="tx1"/>
                </a:solidFill>
                <a:effectLst/>
                <a:latin typeface="+mn-lt"/>
                <a:ea typeface="+mn-ea"/>
                <a:cs typeface="+mn-cs"/>
              </a:rPr>
              <a:t>charectristics</a:t>
            </a:r>
            <a:r>
              <a:rPr lang="en-US" sz="1200" kern="1200" baseline="0">
                <a:solidFill>
                  <a:schemeClr val="tx1"/>
                </a:solidFill>
                <a:effectLst/>
                <a:latin typeface="+mn-lt"/>
                <a:ea typeface="+mn-ea"/>
                <a:cs typeface="+mn-cs"/>
              </a:rPr>
              <a:t> changed after run off. Yellow </a:t>
            </a:r>
            <a:r>
              <a:rPr lang="en-US" sz="1200" kern="1200" baseline="0" err="1">
                <a:solidFill>
                  <a:schemeClr val="tx1"/>
                </a:solidFill>
                <a:effectLst/>
                <a:latin typeface="+mn-lt"/>
                <a:ea typeface="+mn-ea"/>
                <a:cs typeface="+mn-cs"/>
              </a:rPr>
              <a:t>cirles</a:t>
            </a:r>
            <a:r>
              <a:rPr lang="en-US" sz="1200" kern="1200" baseline="0">
                <a:solidFill>
                  <a:schemeClr val="tx1"/>
                </a:solidFill>
                <a:effectLst/>
                <a:latin typeface="+mn-lt"/>
                <a:ea typeface="+mn-ea"/>
                <a:cs typeface="+mn-cs"/>
              </a:rPr>
              <a:t> showed the changes along the coast. </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0B6F70-D91F-4EC0-AE8B-B0BF551777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9300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badi" panose="020B0604020104020204" pitchFamily="34" charset="0"/>
                <a:cs typeface="Times New Roman" panose="02020603050405020304" pitchFamily="18" charset="0"/>
              </a:rPr>
              <a:t>Sentinel 2 images showed</a:t>
            </a:r>
          </a:p>
          <a:p>
            <a:r>
              <a:rPr lang="en-US">
                <a:solidFill>
                  <a:schemeClr val="accent2">
                    <a:lumMod val="50000"/>
                  </a:schemeClr>
                </a:solidFill>
                <a:latin typeface="Abadi" panose="020B0604020104020204" pitchFamily="34" charset="0"/>
                <a:cs typeface="Times New Roman" panose="02020603050405020304" pitchFamily="18" charset="0"/>
              </a:rPr>
              <a:t>How the runoff affected the area </a:t>
            </a:r>
          </a:p>
          <a:p>
            <a:r>
              <a:rPr lang="en-US">
                <a:solidFill>
                  <a:schemeClr val="accent2">
                    <a:lumMod val="50000"/>
                  </a:schemeClr>
                </a:solidFill>
                <a:latin typeface="Abadi" panose="020B0604020104020204" pitchFamily="34" charset="0"/>
                <a:cs typeface="Times New Roman" panose="02020603050405020304" pitchFamily="18" charset="0"/>
              </a:rPr>
              <a:t>In Al-</a:t>
            </a:r>
            <a:r>
              <a:rPr lang="en-US" err="1">
                <a:solidFill>
                  <a:schemeClr val="accent2">
                    <a:lumMod val="50000"/>
                  </a:schemeClr>
                </a:solidFill>
                <a:latin typeface="Abadi" panose="020B0604020104020204" pitchFamily="34" charset="0"/>
                <a:cs typeface="Times New Roman" panose="02020603050405020304" pitchFamily="18" charset="0"/>
              </a:rPr>
              <a:t>Suwaiq</a:t>
            </a:r>
            <a:r>
              <a:rPr lang="en-US">
                <a:solidFill>
                  <a:schemeClr val="accent2">
                    <a:lumMod val="50000"/>
                  </a:schemeClr>
                </a:solidFill>
                <a:latin typeface="Abadi" panose="020B0604020104020204" pitchFamily="34" charset="0"/>
                <a:cs typeface="Times New Roman" panose="02020603050405020304" pitchFamily="18" charset="0"/>
              </a:rPr>
              <a:t> which indicated the </a:t>
            </a:r>
          </a:p>
          <a:p>
            <a:r>
              <a:rPr lang="en-US">
                <a:solidFill>
                  <a:schemeClr val="accent2">
                    <a:lumMod val="50000"/>
                  </a:schemeClr>
                </a:solidFill>
                <a:latin typeface="Abadi" panose="020B0604020104020204" pitchFamily="34" charset="0"/>
                <a:cs typeface="Times New Roman" panose="02020603050405020304" pitchFamily="18" charset="0"/>
              </a:rPr>
              <a:t>Violence of the extreme flooding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0B6F70-D91F-4EC0-AE8B-B0BF551777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19832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First photo</a:t>
            </a:r>
            <a:r>
              <a:rPr lang="en-US" baseline="0"/>
              <a:t> is for </a:t>
            </a:r>
            <a:r>
              <a:rPr lang="en-US" sz="1200" kern="1200">
                <a:solidFill>
                  <a:schemeClr val="tx1"/>
                </a:solidFill>
                <a:effectLst/>
                <a:latin typeface="+mn-lt"/>
                <a:ea typeface="+mn-ea"/>
                <a:cs typeface="+mn-cs"/>
              </a:rPr>
              <a:t>Part of AL </a:t>
            </a:r>
            <a:r>
              <a:rPr lang="en-US" sz="1200" kern="1200" err="1">
                <a:solidFill>
                  <a:schemeClr val="tx1"/>
                </a:solidFill>
                <a:effectLst/>
                <a:latin typeface="+mn-lt"/>
                <a:ea typeface="+mn-ea"/>
                <a:cs typeface="+mn-cs"/>
              </a:rPr>
              <a:t>Batinah</a:t>
            </a:r>
            <a:r>
              <a:rPr lang="en-US" sz="1200" kern="1200">
                <a:solidFill>
                  <a:schemeClr val="tx1"/>
                </a:solidFill>
                <a:effectLst/>
                <a:latin typeface="+mn-lt"/>
                <a:ea typeface="+mn-ea"/>
                <a:cs typeface="+mn-cs"/>
              </a:rPr>
              <a:t> main road which washed away by Flash flooding near </a:t>
            </a:r>
            <a:r>
              <a:rPr lang="en-US" sz="1200" kern="1200" err="1">
                <a:solidFill>
                  <a:schemeClr val="tx1"/>
                </a:solidFill>
                <a:effectLst/>
                <a:latin typeface="+mn-lt"/>
                <a:ea typeface="+mn-ea"/>
                <a:cs typeface="+mn-cs"/>
              </a:rPr>
              <a:t>AlBidaya</a:t>
            </a:r>
            <a:r>
              <a:rPr lang="en-US" sz="1200" kern="1200">
                <a:solidFill>
                  <a:schemeClr val="tx1"/>
                </a:solidFill>
                <a:effectLst/>
                <a:latin typeface="+mn-lt"/>
                <a:ea typeface="+mn-ea"/>
                <a:cs typeface="+mn-cs"/>
              </a:rPr>
              <a:t> in </a:t>
            </a:r>
            <a:r>
              <a:rPr lang="en-US" sz="1200" kern="1200" err="1">
                <a:solidFill>
                  <a:schemeClr val="tx1"/>
                </a:solidFill>
                <a:effectLst/>
                <a:latin typeface="+mn-lt"/>
                <a:ea typeface="+mn-ea"/>
                <a:cs typeface="+mn-cs"/>
              </a:rPr>
              <a:t>AlSuwaq</a:t>
            </a:r>
            <a:r>
              <a:rPr lang="en-US" sz="1200" kern="1200" baseline="0">
                <a:solidFill>
                  <a:schemeClr val="tx1"/>
                </a:solidFill>
                <a:effectLst/>
                <a:latin typeface="+mn-lt"/>
                <a:ea typeface="+mn-ea"/>
                <a:cs typeface="+mn-cs"/>
              </a:rPr>
              <a:t> and the second one is for </a:t>
            </a:r>
            <a:r>
              <a:rPr lang="en-GB" sz="1200" i="1" kern="1200">
                <a:solidFill>
                  <a:schemeClr val="tx1"/>
                </a:solidFill>
                <a:effectLst/>
                <a:latin typeface="+mn-lt"/>
                <a:ea typeface="+mn-ea"/>
                <a:cs typeface="+mn-cs"/>
              </a:rPr>
              <a:t>Al </a:t>
            </a:r>
            <a:r>
              <a:rPr lang="en-GB" sz="1200" i="1" kern="1200" err="1">
                <a:solidFill>
                  <a:schemeClr val="tx1"/>
                </a:solidFill>
                <a:effectLst/>
                <a:latin typeface="+mn-lt"/>
                <a:ea typeface="+mn-ea"/>
                <a:cs typeface="+mn-cs"/>
              </a:rPr>
              <a:t>Khabourah</a:t>
            </a:r>
            <a:r>
              <a:rPr lang="en-GB" sz="1200" i="1" kern="1200">
                <a:solidFill>
                  <a:schemeClr val="tx1"/>
                </a:solidFill>
                <a:effectLst/>
                <a:latin typeface="+mn-lt"/>
                <a:ea typeface="+mn-ea"/>
                <a:cs typeface="+mn-cs"/>
              </a:rPr>
              <a:t> flooding on the morning of Oct 4</a:t>
            </a:r>
            <a:r>
              <a:rPr lang="en-GB" sz="1200" i="1" kern="1200" baseline="0">
                <a:solidFill>
                  <a:schemeClr val="tx1"/>
                </a:solidFill>
                <a:effectLst/>
                <a:latin typeface="+mn-lt"/>
                <a:ea typeface="+mn-ea"/>
                <a:cs typeface="+mn-cs"/>
              </a:rPr>
              <a:t> where </a:t>
            </a:r>
            <a:r>
              <a:rPr lang="en-GB" sz="1200" i="1" kern="1200">
                <a:solidFill>
                  <a:schemeClr val="tx1"/>
                </a:solidFill>
                <a:effectLst/>
                <a:latin typeface="+mn-lt"/>
                <a:ea typeface="+mn-ea"/>
                <a:cs typeface="+mn-cs"/>
              </a:rPr>
              <a:t>the maximum accumulated rainfall was recorded reaching</a:t>
            </a:r>
            <a:r>
              <a:rPr lang="en-GB" sz="1200" i="1" kern="1200" baseline="0">
                <a:solidFill>
                  <a:schemeClr val="tx1"/>
                </a:solidFill>
                <a:effectLst/>
                <a:latin typeface="+mn-lt"/>
                <a:ea typeface="+mn-ea"/>
                <a:cs typeface="+mn-cs"/>
              </a:rPr>
              <a:t> 465 mm during few hours. </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0B6F70-D91F-4EC0-AE8B-B0BF551777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0033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However, excluding the 1890 tropical cyclone, the impact of these tropical cyclones is not well recorded. </a:t>
            </a:r>
          </a:p>
          <a:p>
            <a:pPr marL="171450" indent="-171450">
              <a:buFontTx/>
              <a:buChar char="-"/>
            </a:pPr>
            <a:r>
              <a:rPr lang="en-US" sz="1800">
                <a:effectLst/>
                <a:latin typeface="Times New Roman" panose="02020603050405020304" pitchFamily="18" charset="0"/>
                <a:ea typeface="Calibri" panose="020F0502020204030204" pitchFamily="34" charset="0"/>
              </a:rPr>
              <a:t>The 1890 tropical cyclone track in the Oman Sea is remarkably similar to the </a:t>
            </a:r>
            <a:r>
              <a:rPr lang="en-US" sz="1800" err="1">
                <a:effectLst/>
                <a:latin typeface="Times New Roman" panose="02020603050405020304" pitchFamily="18" charset="0"/>
                <a:ea typeface="Calibri" panose="020F0502020204030204" pitchFamily="34" charset="0"/>
              </a:rPr>
              <a:t>Shaheen</a:t>
            </a:r>
            <a:r>
              <a:rPr lang="en-US" sz="1800">
                <a:effectLst/>
                <a:latin typeface="Times New Roman" panose="02020603050405020304" pitchFamily="18" charset="0"/>
                <a:ea typeface="Calibri" panose="020F0502020204030204" pitchFamily="34" charset="0"/>
              </a:rPr>
              <a:t> track.  However, comparing the 1890 cyclone death toll (727) with </a:t>
            </a:r>
            <a:r>
              <a:rPr lang="en-US" sz="1800" err="1">
                <a:effectLst/>
                <a:latin typeface="Times New Roman" panose="02020603050405020304" pitchFamily="18" charset="0"/>
                <a:ea typeface="Calibri" panose="020F0502020204030204" pitchFamily="34" charset="0"/>
              </a:rPr>
              <a:t>Shaheen</a:t>
            </a:r>
            <a:r>
              <a:rPr lang="en-US" sz="1800">
                <a:effectLst/>
                <a:latin typeface="Times New Roman" panose="02020603050405020304" pitchFamily="18" charset="0"/>
                <a:ea typeface="Calibri" panose="020F0502020204030204" pitchFamily="34" charset="0"/>
              </a:rPr>
              <a:t> (12) and given at least ten times higher population density today, the 1890's tropical cyclone had a much worse effect. </a:t>
            </a:r>
          </a:p>
          <a:p>
            <a:pPr marL="171450" indent="-171450">
              <a:buFontTx/>
              <a:buChar char="-"/>
            </a:pPr>
            <a:endParaRPr lang="en-US"/>
          </a:p>
        </p:txBody>
      </p:sp>
      <p:sp>
        <p:nvSpPr>
          <p:cNvPr id="4" name="Slide Number Placeholder 3"/>
          <p:cNvSpPr>
            <a:spLocks noGrp="1"/>
          </p:cNvSpPr>
          <p:nvPr>
            <p:ph type="sldNum" sz="quarter" idx="5"/>
          </p:nvPr>
        </p:nvSpPr>
        <p:spPr/>
        <p:txBody>
          <a:bodyPr/>
          <a:lstStyle/>
          <a:p>
            <a:fld id="{410B6F70-D91F-4EC0-AE8B-B0BF55177720}" type="slidenum">
              <a:rPr lang="en-US" smtClean="0"/>
              <a:t>11</a:t>
            </a:fld>
            <a:endParaRPr lang="en-US"/>
          </a:p>
        </p:txBody>
      </p:sp>
    </p:spTree>
    <p:extLst>
      <p:ext uri="{BB962C8B-B14F-4D97-AF65-F5344CB8AC3E}">
        <p14:creationId xmlns:p14="http://schemas.microsoft.com/office/powerpoint/2010/main" val="17567034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0B6F70-D91F-4EC0-AE8B-B0BF55177720}" type="slidenum">
              <a:rPr lang="en-US" smtClean="0"/>
              <a:t>12</a:t>
            </a:fld>
            <a:endParaRPr lang="en-US"/>
          </a:p>
        </p:txBody>
      </p:sp>
    </p:spTree>
    <p:extLst>
      <p:ext uri="{BB962C8B-B14F-4D97-AF65-F5344CB8AC3E}">
        <p14:creationId xmlns:p14="http://schemas.microsoft.com/office/powerpoint/2010/main" val="9082468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0B6F70-D91F-4EC0-AE8B-B0BF55177720}" type="slidenum">
              <a:rPr lang="en-US" smtClean="0"/>
              <a:t>13</a:t>
            </a:fld>
            <a:endParaRPr lang="en-US"/>
          </a:p>
        </p:txBody>
      </p:sp>
    </p:spTree>
    <p:extLst>
      <p:ext uri="{BB962C8B-B14F-4D97-AF65-F5344CB8AC3E}">
        <p14:creationId xmlns:p14="http://schemas.microsoft.com/office/powerpoint/2010/main" val="20645072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itle 1"/>
          <p:cNvSpPr txBox="1">
            <a:spLocks/>
          </p:cNvSpPr>
          <p:nvPr userDrawn="1"/>
        </p:nvSpPr>
        <p:spPr>
          <a:xfrm>
            <a:off x="1935389" y="192625"/>
            <a:ext cx="9566193" cy="883700"/>
          </a:xfrm>
          <a:prstGeom prst="rect">
            <a:avLst/>
          </a:prstGeom>
          <a:gradFill>
            <a:gsLst>
              <a:gs pos="96000">
                <a:srgbClr val="0094C8"/>
              </a:gs>
              <a:gs pos="99000">
                <a:schemeClr val="accent5">
                  <a:shade val="93000"/>
                  <a:satMod val="130000"/>
                </a:schemeClr>
              </a:gs>
              <a:gs pos="100000">
                <a:schemeClr val="accent5">
                  <a:shade val="94000"/>
                  <a:satMod val="135000"/>
                </a:schemeClr>
              </a:gs>
            </a:gsLst>
          </a:gradFill>
        </p:spPr>
        <p:style>
          <a:lnRef idx="0">
            <a:schemeClr val="accent5"/>
          </a:lnRef>
          <a:fillRef idx="3">
            <a:schemeClr val="accent5"/>
          </a:fillRef>
          <a:effectRef idx="3">
            <a:schemeClr val="accent5"/>
          </a:effectRef>
          <a:fontRef idx="minor">
            <a:schemeClr val="lt1"/>
          </a:fontRef>
        </p:style>
        <p:txBody>
          <a:bodyP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fontAlgn="base">
              <a:spcBef>
                <a:spcPct val="0"/>
              </a:spcBef>
              <a:spcAft>
                <a:spcPct val="0"/>
              </a:spcAft>
              <a:defRPr>
                <a:solidFill>
                  <a:schemeClr val="tx1"/>
                </a:solidFill>
                <a:latin typeface="Calibri" pitchFamily="34" charset="0"/>
                <a:cs typeface="Arial" pitchFamily="34" charset="0"/>
              </a:defRPr>
            </a:lvl6pPr>
            <a:lvl7pPr marL="2971800" indent="-228600" fontAlgn="base">
              <a:spcBef>
                <a:spcPct val="0"/>
              </a:spcBef>
              <a:spcAft>
                <a:spcPct val="0"/>
              </a:spcAft>
              <a:defRPr>
                <a:solidFill>
                  <a:schemeClr val="tx1"/>
                </a:solidFill>
                <a:latin typeface="Calibri" pitchFamily="34" charset="0"/>
                <a:cs typeface="Arial" pitchFamily="34" charset="0"/>
              </a:defRPr>
            </a:lvl7pPr>
            <a:lvl8pPr marL="3429000" indent="-228600" fontAlgn="base">
              <a:spcBef>
                <a:spcPct val="0"/>
              </a:spcBef>
              <a:spcAft>
                <a:spcPct val="0"/>
              </a:spcAft>
              <a:defRPr>
                <a:solidFill>
                  <a:schemeClr val="tx1"/>
                </a:solidFill>
                <a:latin typeface="Calibri" pitchFamily="34" charset="0"/>
                <a:cs typeface="Arial" pitchFamily="34" charset="0"/>
              </a:defRPr>
            </a:lvl8pPr>
            <a:lvl9pPr marL="3886200" indent="-228600" fontAlgn="base">
              <a:spcBef>
                <a:spcPct val="0"/>
              </a:spcBef>
              <a:spcAft>
                <a:spcPct val="0"/>
              </a:spcAft>
              <a:defRPr>
                <a:solidFill>
                  <a:schemeClr val="tx1"/>
                </a:solidFill>
                <a:latin typeface="Calibri" pitchFamily="34" charset="0"/>
                <a:cs typeface="Arial" pitchFamily="34" charset="0"/>
              </a:defRPr>
            </a:lvl9pPr>
          </a:lstStyle>
          <a:p>
            <a:pPr algn="ctr">
              <a:defRPr/>
            </a:pPr>
            <a:endParaRPr lang="ar-OM" altLang="en-US" sz="3600" b="1">
              <a:solidFill>
                <a:schemeClr val="bg1"/>
              </a:solidFill>
              <a:latin typeface="Arial" pitchFamily="34" charset="0"/>
            </a:endParaRPr>
          </a:p>
        </p:txBody>
      </p:sp>
    </p:spTree>
    <p:extLst>
      <p:ext uri="{BB962C8B-B14F-4D97-AF65-F5344CB8AC3E}">
        <p14:creationId xmlns:p14="http://schemas.microsoft.com/office/powerpoint/2010/main" val="96762354"/>
      </p:ext>
    </p:extLst>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9C28C99-05B0-405A-B0F9-D4663BE8DFB6}" type="datetimeFigureOut">
              <a:rPr lang="en-GB" smtClean="0"/>
              <a:pPr/>
              <a:t>05/11/2023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FA55A-B4AE-4A45-8529-15BF021B5D76}" type="slidenum">
              <a:rPr lang="en-GB" smtClean="0"/>
              <a:pPr/>
              <a:t>‹#›</a:t>
            </a:fld>
            <a:endParaRPr lang="en-GB"/>
          </a:p>
        </p:txBody>
      </p:sp>
    </p:spTree>
    <p:extLst>
      <p:ext uri="{BB962C8B-B14F-4D97-AF65-F5344CB8AC3E}">
        <p14:creationId xmlns:p14="http://schemas.microsoft.com/office/powerpoint/2010/main" val="2693399900"/>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598847319"/>
      </p:ext>
    </p:extLst>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itle 1"/>
          <p:cNvSpPr txBox="1">
            <a:spLocks/>
          </p:cNvSpPr>
          <p:nvPr userDrawn="1"/>
        </p:nvSpPr>
        <p:spPr>
          <a:xfrm>
            <a:off x="1787607" y="32959"/>
            <a:ext cx="9566193" cy="883700"/>
          </a:xfrm>
          <a:prstGeom prst="rect">
            <a:avLst/>
          </a:prstGeom>
          <a:gradFill>
            <a:gsLst>
              <a:gs pos="96000">
                <a:srgbClr val="0094C8"/>
              </a:gs>
              <a:gs pos="99000">
                <a:schemeClr val="accent5">
                  <a:shade val="93000"/>
                  <a:satMod val="130000"/>
                </a:schemeClr>
              </a:gs>
              <a:gs pos="100000">
                <a:schemeClr val="accent5">
                  <a:shade val="94000"/>
                  <a:satMod val="135000"/>
                </a:schemeClr>
              </a:gs>
            </a:gsLst>
          </a:gradFill>
        </p:spPr>
        <p:style>
          <a:lnRef idx="0">
            <a:schemeClr val="accent5"/>
          </a:lnRef>
          <a:fillRef idx="3">
            <a:schemeClr val="accent5"/>
          </a:fillRef>
          <a:effectRef idx="3">
            <a:schemeClr val="accent5"/>
          </a:effectRef>
          <a:fontRef idx="minor">
            <a:schemeClr val="lt1"/>
          </a:fontRef>
        </p:style>
        <p:txBody>
          <a:bodyP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fontAlgn="base">
              <a:spcBef>
                <a:spcPct val="0"/>
              </a:spcBef>
              <a:spcAft>
                <a:spcPct val="0"/>
              </a:spcAft>
              <a:defRPr>
                <a:solidFill>
                  <a:schemeClr val="tx1"/>
                </a:solidFill>
                <a:latin typeface="Calibri" pitchFamily="34" charset="0"/>
                <a:cs typeface="Arial" pitchFamily="34" charset="0"/>
              </a:defRPr>
            </a:lvl6pPr>
            <a:lvl7pPr marL="2971800" indent="-228600" fontAlgn="base">
              <a:spcBef>
                <a:spcPct val="0"/>
              </a:spcBef>
              <a:spcAft>
                <a:spcPct val="0"/>
              </a:spcAft>
              <a:defRPr>
                <a:solidFill>
                  <a:schemeClr val="tx1"/>
                </a:solidFill>
                <a:latin typeface="Calibri" pitchFamily="34" charset="0"/>
                <a:cs typeface="Arial" pitchFamily="34" charset="0"/>
              </a:defRPr>
            </a:lvl7pPr>
            <a:lvl8pPr marL="3429000" indent="-228600" fontAlgn="base">
              <a:spcBef>
                <a:spcPct val="0"/>
              </a:spcBef>
              <a:spcAft>
                <a:spcPct val="0"/>
              </a:spcAft>
              <a:defRPr>
                <a:solidFill>
                  <a:schemeClr val="tx1"/>
                </a:solidFill>
                <a:latin typeface="Calibri" pitchFamily="34" charset="0"/>
                <a:cs typeface="Arial" pitchFamily="34" charset="0"/>
              </a:defRPr>
            </a:lvl8pPr>
            <a:lvl9pPr marL="3886200" indent="-228600" fontAlgn="base">
              <a:spcBef>
                <a:spcPct val="0"/>
              </a:spcBef>
              <a:spcAft>
                <a:spcPct val="0"/>
              </a:spcAft>
              <a:defRPr>
                <a:solidFill>
                  <a:schemeClr val="tx1"/>
                </a:solidFill>
                <a:latin typeface="Calibri" pitchFamily="34" charset="0"/>
                <a:cs typeface="Arial" pitchFamily="34" charset="0"/>
              </a:defRPr>
            </a:lvl9pPr>
          </a:lstStyle>
          <a:p>
            <a:pPr algn="ctr">
              <a:defRPr/>
            </a:pPr>
            <a:endParaRPr lang="ar-OM" altLang="en-US" sz="3600" b="1">
              <a:solidFill>
                <a:schemeClr val="bg1"/>
              </a:solidFill>
              <a:latin typeface="Arial" pitchFamily="34" charset="0"/>
            </a:endParaRPr>
          </a:p>
        </p:txBody>
      </p:sp>
    </p:spTree>
    <p:extLst>
      <p:ext uri="{BB962C8B-B14F-4D97-AF65-F5344CB8AC3E}">
        <p14:creationId xmlns:p14="http://schemas.microsoft.com/office/powerpoint/2010/main" val="1617372628"/>
      </p:ext>
    </p:extLst>
  </p:cSld>
  <p:clrMapOvr>
    <a:masterClrMapping/>
  </p:clrMapOvr>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Title 1"/>
          <p:cNvSpPr txBox="1">
            <a:spLocks/>
          </p:cNvSpPr>
          <p:nvPr userDrawn="1"/>
        </p:nvSpPr>
        <p:spPr>
          <a:xfrm>
            <a:off x="838200" y="1659053"/>
            <a:ext cx="10515600" cy="2903422"/>
          </a:xfrm>
          <a:prstGeom prst="rect">
            <a:avLst/>
          </a:prstGeom>
          <a:gradFill>
            <a:gsLst>
              <a:gs pos="96000">
                <a:srgbClr val="0094C8"/>
              </a:gs>
              <a:gs pos="99000">
                <a:schemeClr val="accent5">
                  <a:shade val="93000"/>
                  <a:satMod val="130000"/>
                </a:schemeClr>
              </a:gs>
              <a:gs pos="100000">
                <a:schemeClr val="accent5">
                  <a:shade val="94000"/>
                  <a:satMod val="135000"/>
                </a:schemeClr>
              </a:gs>
            </a:gsLst>
          </a:gradFill>
        </p:spPr>
        <p:style>
          <a:lnRef idx="0">
            <a:schemeClr val="accent5"/>
          </a:lnRef>
          <a:fillRef idx="3">
            <a:schemeClr val="accent5"/>
          </a:fillRef>
          <a:effectRef idx="3">
            <a:schemeClr val="accent5"/>
          </a:effectRef>
          <a:fontRef idx="minor">
            <a:schemeClr val="lt1"/>
          </a:fontRef>
        </p:style>
        <p:txBody>
          <a:bodyP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fontAlgn="base">
              <a:spcBef>
                <a:spcPct val="0"/>
              </a:spcBef>
              <a:spcAft>
                <a:spcPct val="0"/>
              </a:spcAft>
              <a:defRPr>
                <a:solidFill>
                  <a:schemeClr val="tx1"/>
                </a:solidFill>
                <a:latin typeface="Calibri" pitchFamily="34" charset="0"/>
                <a:cs typeface="Arial" pitchFamily="34" charset="0"/>
              </a:defRPr>
            </a:lvl6pPr>
            <a:lvl7pPr marL="2971800" indent="-228600" fontAlgn="base">
              <a:spcBef>
                <a:spcPct val="0"/>
              </a:spcBef>
              <a:spcAft>
                <a:spcPct val="0"/>
              </a:spcAft>
              <a:defRPr>
                <a:solidFill>
                  <a:schemeClr val="tx1"/>
                </a:solidFill>
                <a:latin typeface="Calibri" pitchFamily="34" charset="0"/>
                <a:cs typeface="Arial" pitchFamily="34" charset="0"/>
              </a:defRPr>
            </a:lvl7pPr>
            <a:lvl8pPr marL="3429000" indent="-228600" fontAlgn="base">
              <a:spcBef>
                <a:spcPct val="0"/>
              </a:spcBef>
              <a:spcAft>
                <a:spcPct val="0"/>
              </a:spcAft>
              <a:defRPr>
                <a:solidFill>
                  <a:schemeClr val="tx1"/>
                </a:solidFill>
                <a:latin typeface="Calibri" pitchFamily="34" charset="0"/>
                <a:cs typeface="Arial" pitchFamily="34" charset="0"/>
              </a:defRPr>
            </a:lvl8pPr>
            <a:lvl9pPr marL="3886200" indent="-228600" fontAlgn="base">
              <a:spcBef>
                <a:spcPct val="0"/>
              </a:spcBef>
              <a:spcAft>
                <a:spcPct val="0"/>
              </a:spcAft>
              <a:defRPr>
                <a:solidFill>
                  <a:schemeClr val="tx1"/>
                </a:solidFill>
                <a:latin typeface="Calibri" pitchFamily="34" charset="0"/>
                <a:cs typeface="Arial" pitchFamily="34" charset="0"/>
              </a:defRPr>
            </a:lvl9pPr>
          </a:lstStyle>
          <a:p>
            <a:pPr algn="ctr">
              <a:defRPr/>
            </a:pPr>
            <a:endParaRPr lang="ar-OM" altLang="en-US" sz="4400" b="1">
              <a:solidFill>
                <a:schemeClr val="bg1"/>
              </a:solidFill>
              <a:latin typeface="Arial" pitchFamily="34" charset="0"/>
            </a:endParaRPr>
          </a:p>
        </p:txBody>
      </p:sp>
    </p:spTree>
    <p:extLst>
      <p:ext uri="{BB962C8B-B14F-4D97-AF65-F5344CB8AC3E}">
        <p14:creationId xmlns:p14="http://schemas.microsoft.com/office/powerpoint/2010/main" val="2193629816"/>
      </p:ext>
    </p:extLst>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itle 1"/>
          <p:cNvSpPr txBox="1">
            <a:spLocks/>
          </p:cNvSpPr>
          <p:nvPr userDrawn="1"/>
        </p:nvSpPr>
        <p:spPr>
          <a:xfrm>
            <a:off x="1783485" y="37076"/>
            <a:ext cx="9566193" cy="883700"/>
          </a:xfrm>
          <a:prstGeom prst="rect">
            <a:avLst/>
          </a:prstGeom>
          <a:gradFill>
            <a:gsLst>
              <a:gs pos="96000">
                <a:srgbClr val="0094C8"/>
              </a:gs>
              <a:gs pos="99000">
                <a:schemeClr val="accent5">
                  <a:shade val="93000"/>
                  <a:satMod val="130000"/>
                </a:schemeClr>
              </a:gs>
              <a:gs pos="100000">
                <a:schemeClr val="accent5">
                  <a:shade val="94000"/>
                  <a:satMod val="135000"/>
                </a:schemeClr>
              </a:gs>
            </a:gsLst>
          </a:gradFill>
        </p:spPr>
        <p:style>
          <a:lnRef idx="0">
            <a:schemeClr val="accent5"/>
          </a:lnRef>
          <a:fillRef idx="3">
            <a:schemeClr val="accent5"/>
          </a:fillRef>
          <a:effectRef idx="3">
            <a:schemeClr val="accent5"/>
          </a:effectRef>
          <a:fontRef idx="minor">
            <a:schemeClr val="lt1"/>
          </a:fontRef>
        </p:style>
        <p:txBody>
          <a:bodyP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fontAlgn="base">
              <a:spcBef>
                <a:spcPct val="0"/>
              </a:spcBef>
              <a:spcAft>
                <a:spcPct val="0"/>
              </a:spcAft>
              <a:defRPr>
                <a:solidFill>
                  <a:schemeClr val="tx1"/>
                </a:solidFill>
                <a:latin typeface="Calibri" pitchFamily="34" charset="0"/>
                <a:cs typeface="Arial" pitchFamily="34" charset="0"/>
              </a:defRPr>
            </a:lvl6pPr>
            <a:lvl7pPr marL="2971800" indent="-228600" fontAlgn="base">
              <a:spcBef>
                <a:spcPct val="0"/>
              </a:spcBef>
              <a:spcAft>
                <a:spcPct val="0"/>
              </a:spcAft>
              <a:defRPr>
                <a:solidFill>
                  <a:schemeClr val="tx1"/>
                </a:solidFill>
                <a:latin typeface="Calibri" pitchFamily="34" charset="0"/>
                <a:cs typeface="Arial" pitchFamily="34" charset="0"/>
              </a:defRPr>
            </a:lvl7pPr>
            <a:lvl8pPr marL="3429000" indent="-228600" fontAlgn="base">
              <a:spcBef>
                <a:spcPct val="0"/>
              </a:spcBef>
              <a:spcAft>
                <a:spcPct val="0"/>
              </a:spcAft>
              <a:defRPr>
                <a:solidFill>
                  <a:schemeClr val="tx1"/>
                </a:solidFill>
                <a:latin typeface="Calibri" pitchFamily="34" charset="0"/>
                <a:cs typeface="Arial" pitchFamily="34" charset="0"/>
              </a:defRPr>
            </a:lvl8pPr>
            <a:lvl9pPr marL="3886200" indent="-228600" fontAlgn="base">
              <a:spcBef>
                <a:spcPct val="0"/>
              </a:spcBef>
              <a:spcAft>
                <a:spcPct val="0"/>
              </a:spcAft>
              <a:defRPr>
                <a:solidFill>
                  <a:schemeClr val="tx1"/>
                </a:solidFill>
                <a:latin typeface="Calibri" pitchFamily="34" charset="0"/>
                <a:cs typeface="Arial" pitchFamily="34" charset="0"/>
              </a:defRPr>
            </a:lvl9pPr>
          </a:lstStyle>
          <a:p>
            <a:pPr algn="ctr">
              <a:defRPr/>
            </a:pPr>
            <a:endParaRPr lang="ar-OM" altLang="en-US" sz="3600" b="1">
              <a:solidFill>
                <a:schemeClr val="bg1"/>
              </a:solidFill>
              <a:latin typeface="Arial" pitchFamily="34" charset="0"/>
            </a:endParaRPr>
          </a:p>
        </p:txBody>
      </p:sp>
    </p:spTree>
    <p:extLst>
      <p:ext uri="{BB962C8B-B14F-4D97-AF65-F5344CB8AC3E}">
        <p14:creationId xmlns:p14="http://schemas.microsoft.com/office/powerpoint/2010/main" val="1661594259"/>
      </p:ext>
    </p:extLst>
  </p:cSld>
  <p:clrMapOvr>
    <a:masterClrMapping/>
  </p:clrMapOvr>
  <p:hf hd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787610" y="57665"/>
            <a:ext cx="9567777" cy="881450"/>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52657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53893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itle 1"/>
          <p:cNvSpPr txBox="1">
            <a:spLocks/>
          </p:cNvSpPr>
          <p:nvPr userDrawn="1"/>
        </p:nvSpPr>
        <p:spPr>
          <a:xfrm>
            <a:off x="838200" y="1659053"/>
            <a:ext cx="5159375" cy="548688"/>
          </a:xfrm>
          <a:prstGeom prst="rect">
            <a:avLst/>
          </a:prstGeom>
          <a:gradFill>
            <a:gsLst>
              <a:gs pos="96000">
                <a:srgbClr val="0094C8"/>
              </a:gs>
              <a:gs pos="99000">
                <a:schemeClr val="accent5">
                  <a:shade val="93000"/>
                  <a:satMod val="130000"/>
                </a:schemeClr>
              </a:gs>
              <a:gs pos="100000">
                <a:schemeClr val="accent5">
                  <a:shade val="94000"/>
                  <a:satMod val="135000"/>
                </a:schemeClr>
              </a:gs>
            </a:gsLst>
          </a:gradFill>
        </p:spPr>
        <p:style>
          <a:lnRef idx="0">
            <a:schemeClr val="accent5"/>
          </a:lnRef>
          <a:fillRef idx="3">
            <a:schemeClr val="accent5"/>
          </a:fillRef>
          <a:effectRef idx="3">
            <a:schemeClr val="accent5"/>
          </a:effectRef>
          <a:fontRef idx="minor">
            <a:schemeClr val="lt1"/>
          </a:fontRef>
        </p:style>
        <p:txBody>
          <a:bodyP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fontAlgn="base">
              <a:spcBef>
                <a:spcPct val="0"/>
              </a:spcBef>
              <a:spcAft>
                <a:spcPct val="0"/>
              </a:spcAft>
              <a:defRPr>
                <a:solidFill>
                  <a:schemeClr val="tx1"/>
                </a:solidFill>
                <a:latin typeface="Calibri" pitchFamily="34" charset="0"/>
                <a:cs typeface="Arial" pitchFamily="34" charset="0"/>
              </a:defRPr>
            </a:lvl6pPr>
            <a:lvl7pPr marL="2971800" indent="-228600" fontAlgn="base">
              <a:spcBef>
                <a:spcPct val="0"/>
              </a:spcBef>
              <a:spcAft>
                <a:spcPct val="0"/>
              </a:spcAft>
              <a:defRPr>
                <a:solidFill>
                  <a:schemeClr val="tx1"/>
                </a:solidFill>
                <a:latin typeface="Calibri" pitchFamily="34" charset="0"/>
                <a:cs typeface="Arial" pitchFamily="34" charset="0"/>
              </a:defRPr>
            </a:lvl7pPr>
            <a:lvl8pPr marL="3429000" indent="-228600" fontAlgn="base">
              <a:spcBef>
                <a:spcPct val="0"/>
              </a:spcBef>
              <a:spcAft>
                <a:spcPct val="0"/>
              </a:spcAft>
              <a:defRPr>
                <a:solidFill>
                  <a:schemeClr val="tx1"/>
                </a:solidFill>
                <a:latin typeface="Calibri" pitchFamily="34" charset="0"/>
                <a:cs typeface="Arial" pitchFamily="34" charset="0"/>
              </a:defRPr>
            </a:lvl8pPr>
            <a:lvl9pPr marL="3886200" indent="-228600" fontAlgn="base">
              <a:spcBef>
                <a:spcPct val="0"/>
              </a:spcBef>
              <a:spcAft>
                <a:spcPct val="0"/>
              </a:spcAft>
              <a:defRPr>
                <a:solidFill>
                  <a:schemeClr val="tx1"/>
                </a:solidFill>
                <a:latin typeface="Calibri" pitchFamily="34" charset="0"/>
                <a:cs typeface="Arial" pitchFamily="34" charset="0"/>
              </a:defRPr>
            </a:lvl9pPr>
          </a:lstStyle>
          <a:p>
            <a:pPr algn="ctr">
              <a:defRPr/>
            </a:pPr>
            <a:endParaRPr lang="ar-OM" altLang="en-US" sz="2400" b="1">
              <a:solidFill>
                <a:schemeClr val="bg1"/>
              </a:solidFill>
              <a:latin typeface="Arial" pitchFamily="34" charset="0"/>
            </a:endParaRPr>
          </a:p>
        </p:txBody>
      </p:sp>
      <p:sp>
        <p:nvSpPr>
          <p:cNvPr id="13" name="Title 1"/>
          <p:cNvSpPr txBox="1">
            <a:spLocks/>
          </p:cNvSpPr>
          <p:nvPr userDrawn="1"/>
        </p:nvSpPr>
        <p:spPr>
          <a:xfrm>
            <a:off x="6188666" y="1671407"/>
            <a:ext cx="5159375" cy="548688"/>
          </a:xfrm>
          <a:prstGeom prst="rect">
            <a:avLst/>
          </a:prstGeom>
          <a:gradFill>
            <a:gsLst>
              <a:gs pos="96000">
                <a:srgbClr val="0094C8"/>
              </a:gs>
              <a:gs pos="99000">
                <a:schemeClr val="accent5">
                  <a:shade val="93000"/>
                  <a:satMod val="130000"/>
                </a:schemeClr>
              </a:gs>
              <a:gs pos="100000">
                <a:schemeClr val="accent5">
                  <a:shade val="94000"/>
                  <a:satMod val="135000"/>
                </a:schemeClr>
              </a:gs>
            </a:gsLst>
          </a:gradFill>
        </p:spPr>
        <p:style>
          <a:lnRef idx="0">
            <a:schemeClr val="accent5"/>
          </a:lnRef>
          <a:fillRef idx="3">
            <a:schemeClr val="accent5"/>
          </a:fillRef>
          <a:effectRef idx="3">
            <a:schemeClr val="accent5"/>
          </a:effectRef>
          <a:fontRef idx="minor">
            <a:schemeClr val="lt1"/>
          </a:fontRef>
        </p:style>
        <p:txBody>
          <a:bodyP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fontAlgn="base">
              <a:spcBef>
                <a:spcPct val="0"/>
              </a:spcBef>
              <a:spcAft>
                <a:spcPct val="0"/>
              </a:spcAft>
              <a:defRPr>
                <a:solidFill>
                  <a:schemeClr val="tx1"/>
                </a:solidFill>
                <a:latin typeface="Calibri" pitchFamily="34" charset="0"/>
                <a:cs typeface="Arial" pitchFamily="34" charset="0"/>
              </a:defRPr>
            </a:lvl6pPr>
            <a:lvl7pPr marL="2971800" indent="-228600" fontAlgn="base">
              <a:spcBef>
                <a:spcPct val="0"/>
              </a:spcBef>
              <a:spcAft>
                <a:spcPct val="0"/>
              </a:spcAft>
              <a:defRPr>
                <a:solidFill>
                  <a:schemeClr val="tx1"/>
                </a:solidFill>
                <a:latin typeface="Calibri" pitchFamily="34" charset="0"/>
                <a:cs typeface="Arial" pitchFamily="34" charset="0"/>
              </a:defRPr>
            </a:lvl7pPr>
            <a:lvl8pPr marL="3429000" indent="-228600" fontAlgn="base">
              <a:spcBef>
                <a:spcPct val="0"/>
              </a:spcBef>
              <a:spcAft>
                <a:spcPct val="0"/>
              </a:spcAft>
              <a:defRPr>
                <a:solidFill>
                  <a:schemeClr val="tx1"/>
                </a:solidFill>
                <a:latin typeface="Calibri" pitchFamily="34" charset="0"/>
                <a:cs typeface="Arial" pitchFamily="34" charset="0"/>
              </a:defRPr>
            </a:lvl8pPr>
            <a:lvl9pPr marL="3886200" indent="-228600" fontAlgn="base">
              <a:spcBef>
                <a:spcPct val="0"/>
              </a:spcBef>
              <a:spcAft>
                <a:spcPct val="0"/>
              </a:spcAft>
              <a:defRPr>
                <a:solidFill>
                  <a:schemeClr val="tx1"/>
                </a:solidFill>
                <a:latin typeface="Calibri" pitchFamily="34" charset="0"/>
                <a:cs typeface="Arial" pitchFamily="34" charset="0"/>
              </a:defRPr>
            </a:lvl9pPr>
          </a:lstStyle>
          <a:p>
            <a:pPr algn="ctr">
              <a:defRPr/>
            </a:pPr>
            <a:endParaRPr lang="ar-OM" altLang="en-US" sz="2400" b="1">
              <a:solidFill>
                <a:schemeClr val="bg1"/>
              </a:solidFill>
              <a:latin typeface="Arial" pitchFamily="34" charset="0"/>
            </a:endParaRPr>
          </a:p>
        </p:txBody>
      </p:sp>
      <p:sp>
        <p:nvSpPr>
          <p:cNvPr id="14" name="Title 1"/>
          <p:cNvSpPr txBox="1">
            <a:spLocks/>
          </p:cNvSpPr>
          <p:nvPr userDrawn="1"/>
        </p:nvSpPr>
        <p:spPr>
          <a:xfrm>
            <a:off x="1787607" y="57673"/>
            <a:ext cx="9566193" cy="883700"/>
          </a:xfrm>
          <a:prstGeom prst="rect">
            <a:avLst/>
          </a:prstGeom>
          <a:gradFill>
            <a:gsLst>
              <a:gs pos="96000">
                <a:srgbClr val="0094C8"/>
              </a:gs>
              <a:gs pos="99000">
                <a:schemeClr val="accent5">
                  <a:shade val="93000"/>
                  <a:satMod val="130000"/>
                </a:schemeClr>
              </a:gs>
              <a:gs pos="100000">
                <a:schemeClr val="accent5">
                  <a:shade val="94000"/>
                  <a:satMod val="135000"/>
                </a:schemeClr>
              </a:gs>
            </a:gsLst>
          </a:gradFill>
        </p:spPr>
        <p:style>
          <a:lnRef idx="0">
            <a:schemeClr val="accent5"/>
          </a:lnRef>
          <a:fillRef idx="3">
            <a:schemeClr val="accent5"/>
          </a:fillRef>
          <a:effectRef idx="3">
            <a:schemeClr val="accent5"/>
          </a:effectRef>
          <a:fontRef idx="minor">
            <a:schemeClr val="lt1"/>
          </a:fontRef>
        </p:style>
        <p:txBody>
          <a:bodyP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fontAlgn="base">
              <a:spcBef>
                <a:spcPct val="0"/>
              </a:spcBef>
              <a:spcAft>
                <a:spcPct val="0"/>
              </a:spcAft>
              <a:defRPr>
                <a:solidFill>
                  <a:schemeClr val="tx1"/>
                </a:solidFill>
                <a:latin typeface="Calibri" pitchFamily="34" charset="0"/>
                <a:cs typeface="Arial" pitchFamily="34" charset="0"/>
              </a:defRPr>
            </a:lvl6pPr>
            <a:lvl7pPr marL="2971800" indent="-228600" fontAlgn="base">
              <a:spcBef>
                <a:spcPct val="0"/>
              </a:spcBef>
              <a:spcAft>
                <a:spcPct val="0"/>
              </a:spcAft>
              <a:defRPr>
                <a:solidFill>
                  <a:schemeClr val="tx1"/>
                </a:solidFill>
                <a:latin typeface="Calibri" pitchFamily="34" charset="0"/>
                <a:cs typeface="Arial" pitchFamily="34" charset="0"/>
              </a:defRPr>
            </a:lvl7pPr>
            <a:lvl8pPr marL="3429000" indent="-228600" fontAlgn="base">
              <a:spcBef>
                <a:spcPct val="0"/>
              </a:spcBef>
              <a:spcAft>
                <a:spcPct val="0"/>
              </a:spcAft>
              <a:defRPr>
                <a:solidFill>
                  <a:schemeClr val="tx1"/>
                </a:solidFill>
                <a:latin typeface="Calibri" pitchFamily="34" charset="0"/>
                <a:cs typeface="Arial" pitchFamily="34" charset="0"/>
              </a:defRPr>
            </a:lvl8pPr>
            <a:lvl9pPr marL="3886200" indent="-228600" fontAlgn="base">
              <a:spcBef>
                <a:spcPct val="0"/>
              </a:spcBef>
              <a:spcAft>
                <a:spcPct val="0"/>
              </a:spcAft>
              <a:defRPr>
                <a:solidFill>
                  <a:schemeClr val="tx1"/>
                </a:solidFill>
                <a:latin typeface="Calibri" pitchFamily="34" charset="0"/>
                <a:cs typeface="Arial" pitchFamily="34" charset="0"/>
              </a:defRPr>
            </a:lvl9pPr>
          </a:lstStyle>
          <a:p>
            <a:pPr algn="ctr">
              <a:defRPr/>
            </a:pPr>
            <a:endParaRPr lang="ar-OM" altLang="en-US" sz="3600" b="1">
              <a:solidFill>
                <a:schemeClr val="bg1"/>
              </a:solidFill>
              <a:latin typeface="Arial" pitchFamily="34" charset="0"/>
            </a:endParaRPr>
          </a:p>
        </p:txBody>
      </p:sp>
    </p:spTree>
    <p:extLst>
      <p:ext uri="{BB962C8B-B14F-4D97-AF65-F5344CB8AC3E}">
        <p14:creationId xmlns:p14="http://schemas.microsoft.com/office/powerpoint/2010/main" val="2811927914"/>
      </p:ext>
    </p:extLst>
  </p:cSld>
  <p:clrMapOvr>
    <a:masterClrMapping/>
  </p:clrMapOvr>
  <p:hf hd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6" name="Title 1"/>
          <p:cNvSpPr txBox="1">
            <a:spLocks/>
          </p:cNvSpPr>
          <p:nvPr userDrawn="1"/>
        </p:nvSpPr>
        <p:spPr>
          <a:xfrm>
            <a:off x="1783485" y="28837"/>
            <a:ext cx="9566193" cy="883700"/>
          </a:xfrm>
          <a:prstGeom prst="rect">
            <a:avLst/>
          </a:prstGeom>
          <a:gradFill>
            <a:gsLst>
              <a:gs pos="96000">
                <a:srgbClr val="0094C8"/>
              </a:gs>
              <a:gs pos="99000">
                <a:schemeClr val="accent5">
                  <a:shade val="93000"/>
                  <a:satMod val="130000"/>
                </a:schemeClr>
              </a:gs>
              <a:gs pos="100000">
                <a:schemeClr val="accent5">
                  <a:shade val="94000"/>
                  <a:satMod val="135000"/>
                </a:schemeClr>
              </a:gs>
            </a:gsLst>
          </a:gradFill>
        </p:spPr>
        <p:style>
          <a:lnRef idx="0">
            <a:schemeClr val="accent5"/>
          </a:lnRef>
          <a:fillRef idx="3">
            <a:schemeClr val="accent5"/>
          </a:fillRef>
          <a:effectRef idx="3">
            <a:schemeClr val="accent5"/>
          </a:effectRef>
          <a:fontRef idx="minor">
            <a:schemeClr val="lt1"/>
          </a:fontRef>
        </p:style>
        <p:txBody>
          <a:bodyP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fontAlgn="base">
              <a:spcBef>
                <a:spcPct val="0"/>
              </a:spcBef>
              <a:spcAft>
                <a:spcPct val="0"/>
              </a:spcAft>
              <a:defRPr>
                <a:solidFill>
                  <a:schemeClr val="tx1"/>
                </a:solidFill>
                <a:latin typeface="Calibri" pitchFamily="34" charset="0"/>
                <a:cs typeface="Arial" pitchFamily="34" charset="0"/>
              </a:defRPr>
            </a:lvl6pPr>
            <a:lvl7pPr marL="2971800" indent="-228600" fontAlgn="base">
              <a:spcBef>
                <a:spcPct val="0"/>
              </a:spcBef>
              <a:spcAft>
                <a:spcPct val="0"/>
              </a:spcAft>
              <a:defRPr>
                <a:solidFill>
                  <a:schemeClr val="tx1"/>
                </a:solidFill>
                <a:latin typeface="Calibri" pitchFamily="34" charset="0"/>
                <a:cs typeface="Arial" pitchFamily="34" charset="0"/>
              </a:defRPr>
            </a:lvl7pPr>
            <a:lvl8pPr marL="3429000" indent="-228600" fontAlgn="base">
              <a:spcBef>
                <a:spcPct val="0"/>
              </a:spcBef>
              <a:spcAft>
                <a:spcPct val="0"/>
              </a:spcAft>
              <a:defRPr>
                <a:solidFill>
                  <a:schemeClr val="tx1"/>
                </a:solidFill>
                <a:latin typeface="Calibri" pitchFamily="34" charset="0"/>
                <a:cs typeface="Arial" pitchFamily="34" charset="0"/>
              </a:defRPr>
            </a:lvl8pPr>
            <a:lvl9pPr marL="3886200" indent="-228600" fontAlgn="base">
              <a:spcBef>
                <a:spcPct val="0"/>
              </a:spcBef>
              <a:spcAft>
                <a:spcPct val="0"/>
              </a:spcAft>
              <a:defRPr>
                <a:solidFill>
                  <a:schemeClr val="tx1"/>
                </a:solidFill>
                <a:latin typeface="Calibri" pitchFamily="34" charset="0"/>
                <a:cs typeface="Arial" pitchFamily="34" charset="0"/>
              </a:defRPr>
            </a:lvl9pPr>
          </a:lstStyle>
          <a:p>
            <a:pPr algn="ctr">
              <a:defRPr/>
            </a:pPr>
            <a:endParaRPr lang="ar-OM" altLang="en-US" sz="3600" b="1">
              <a:solidFill>
                <a:schemeClr val="bg1"/>
              </a:solidFill>
              <a:latin typeface="Arial" pitchFamily="34" charset="0"/>
            </a:endParaRPr>
          </a:p>
        </p:txBody>
      </p:sp>
    </p:spTree>
    <p:extLst>
      <p:ext uri="{BB962C8B-B14F-4D97-AF65-F5344CB8AC3E}">
        <p14:creationId xmlns:p14="http://schemas.microsoft.com/office/powerpoint/2010/main" val="3343345642"/>
      </p:ext>
    </p:extLst>
  </p:cSld>
  <p:clrMapOvr>
    <a:masterClrMapping/>
  </p:clrMapOvr>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337997"/>
      </p:ext>
    </p:extLst>
  </p:cSld>
  <p:clrMapOvr>
    <a:masterClrMapping/>
  </p:clrMapOvr>
  <p:hf hd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465835058"/>
      </p:ext>
    </p:extLst>
  </p:cSld>
  <p:clrMapOvr>
    <a:masterClrMapping/>
  </p:clrMapOvr>
  <p:hf hd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900530062"/>
      </p:ext>
    </p:extLst>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Title 1"/>
          <p:cNvSpPr txBox="1">
            <a:spLocks/>
          </p:cNvSpPr>
          <p:nvPr userDrawn="1"/>
        </p:nvSpPr>
        <p:spPr>
          <a:xfrm>
            <a:off x="838200" y="1659053"/>
            <a:ext cx="10515600" cy="2903422"/>
          </a:xfrm>
          <a:prstGeom prst="rect">
            <a:avLst/>
          </a:prstGeom>
          <a:gradFill>
            <a:gsLst>
              <a:gs pos="96000">
                <a:srgbClr val="0094C8"/>
              </a:gs>
              <a:gs pos="99000">
                <a:schemeClr val="accent5">
                  <a:shade val="93000"/>
                  <a:satMod val="130000"/>
                </a:schemeClr>
              </a:gs>
              <a:gs pos="100000">
                <a:schemeClr val="accent5">
                  <a:shade val="94000"/>
                  <a:satMod val="135000"/>
                </a:schemeClr>
              </a:gs>
            </a:gsLst>
          </a:gradFill>
        </p:spPr>
        <p:style>
          <a:lnRef idx="0">
            <a:schemeClr val="accent5"/>
          </a:lnRef>
          <a:fillRef idx="3">
            <a:schemeClr val="accent5"/>
          </a:fillRef>
          <a:effectRef idx="3">
            <a:schemeClr val="accent5"/>
          </a:effectRef>
          <a:fontRef idx="minor">
            <a:schemeClr val="lt1"/>
          </a:fontRef>
        </p:style>
        <p:txBody>
          <a:bodyP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fontAlgn="base">
              <a:spcBef>
                <a:spcPct val="0"/>
              </a:spcBef>
              <a:spcAft>
                <a:spcPct val="0"/>
              </a:spcAft>
              <a:defRPr>
                <a:solidFill>
                  <a:schemeClr val="tx1"/>
                </a:solidFill>
                <a:latin typeface="Calibri" pitchFamily="34" charset="0"/>
                <a:cs typeface="Arial" pitchFamily="34" charset="0"/>
              </a:defRPr>
            </a:lvl6pPr>
            <a:lvl7pPr marL="2971800" indent="-228600" fontAlgn="base">
              <a:spcBef>
                <a:spcPct val="0"/>
              </a:spcBef>
              <a:spcAft>
                <a:spcPct val="0"/>
              </a:spcAft>
              <a:defRPr>
                <a:solidFill>
                  <a:schemeClr val="tx1"/>
                </a:solidFill>
                <a:latin typeface="Calibri" pitchFamily="34" charset="0"/>
                <a:cs typeface="Arial" pitchFamily="34" charset="0"/>
              </a:defRPr>
            </a:lvl7pPr>
            <a:lvl8pPr marL="3429000" indent="-228600" fontAlgn="base">
              <a:spcBef>
                <a:spcPct val="0"/>
              </a:spcBef>
              <a:spcAft>
                <a:spcPct val="0"/>
              </a:spcAft>
              <a:defRPr>
                <a:solidFill>
                  <a:schemeClr val="tx1"/>
                </a:solidFill>
                <a:latin typeface="Calibri" pitchFamily="34" charset="0"/>
                <a:cs typeface="Arial" pitchFamily="34" charset="0"/>
              </a:defRPr>
            </a:lvl8pPr>
            <a:lvl9pPr marL="3886200" indent="-228600" fontAlgn="base">
              <a:spcBef>
                <a:spcPct val="0"/>
              </a:spcBef>
              <a:spcAft>
                <a:spcPct val="0"/>
              </a:spcAft>
              <a:defRPr>
                <a:solidFill>
                  <a:schemeClr val="tx1"/>
                </a:solidFill>
                <a:latin typeface="Calibri" pitchFamily="34" charset="0"/>
                <a:cs typeface="Arial" pitchFamily="34" charset="0"/>
              </a:defRPr>
            </a:lvl9pPr>
          </a:lstStyle>
          <a:p>
            <a:pPr algn="ctr">
              <a:defRPr/>
            </a:pPr>
            <a:endParaRPr lang="ar-OM" altLang="en-US" sz="4400" b="1">
              <a:solidFill>
                <a:schemeClr val="bg1"/>
              </a:solidFill>
              <a:latin typeface="Arial" pitchFamily="34" charset="0"/>
            </a:endParaRPr>
          </a:p>
        </p:txBody>
      </p:sp>
    </p:spTree>
    <p:extLst>
      <p:ext uri="{BB962C8B-B14F-4D97-AF65-F5344CB8AC3E}">
        <p14:creationId xmlns:p14="http://schemas.microsoft.com/office/powerpoint/2010/main" val="1766056173"/>
      </p:ext>
    </p:extLst>
  </p:cSld>
  <p:clrMapOvr>
    <a:masterClrMapping/>
  </p:clrMapOvr>
  <p:hf hd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502404391"/>
      </p:ext>
    </p:extLst>
  </p:cSld>
  <p:clrMapOvr>
    <a:masterClrMapping/>
  </p:clrMapOvr>
  <p:hf hd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673702707"/>
      </p:ext>
    </p:extLst>
  </p:cSld>
  <p:clrMapOvr>
    <a:masterClrMapping/>
  </p:clrMapOvr>
  <p:hf hd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itle 1"/>
          <p:cNvSpPr txBox="1">
            <a:spLocks/>
          </p:cNvSpPr>
          <p:nvPr userDrawn="1"/>
        </p:nvSpPr>
        <p:spPr>
          <a:xfrm>
            <a:off x="1935389" y="192625"/>
            <a:ext cx="9566193" cy="883700"/>
          </a:xfrm>
          <a:prstGeom prst="rect">
            <a:avLst/>
          </a:prstGeom>
          <a:gradFill>
            <a:gsLst>
              <a:gs pos="96000">
                <a:srgbClr val="0094C8"/>
              </a:gs>
              <a:gs pos="99000">
                <a:schemeClr val="accent5">
                  <a:shade val="93000"/>
                  <a:satMod val="130000"/>
                </a:schemeClr>
              </a:gs>
              <a:gs pos="100000">
                <a:schemeClr val="accent5">
                  <a:shade val="94000"/>
                  <a:satMod val="135000"/>
                </a:schemeClr>
              </a:gs>
            </a:gsLst>
          </a:gradFill>
        </p:spPr>
        <p:style>
          <a:lnRef idx="0">
            <a:schemeClr val="accent5"/>
          </a:lnRef>
          <a:fillRef idx="3">
            <a:schemeClr val="accent5"/>
          </a:fillRef>
          <a:effectRef idx="3">
            <a:schemeClr val="accent5"/>
          </a:effectRef>
          <a:fontRef idx="minor">
            <a:schemeClr val="lt1"/>
          </a:fontRef>
        </p:style>
        <p:txBody>
          <a:bodyP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fontAlgn="base">
              <a:spcBef>
                <a:spcPct val="0"/>
              </a:spcBef>
              <a:spcAft>
                <a:spcPct val="0"/>
              </a:spcAft>
              <a:defRPr>
                <a:solidFill>
                  <a:schemeClr val="tx1"/>
                </a:solidFill>
                <a:latin typeface="Calibri" pitchFamily="34" charset="0"/>
                <a:cs typeface="Arial" pitchFamily="34" charset="0"/>
              </a:defRPr>
            </a:lvl6pPr>
            <a:lvl7pPr marL="2971800" indent="-228600" fontAlgn="base">
              <a:spcBef>
                <a:spcPct val="0"/>
              </a:spcBef>
              <a:spcAft>
                <a:spcPct val="0"/>
              </a:spcAft>
              <a:defRPr>
                <a:solidFill>
                  <a:schemeClr val="tx1"/>
                </a:solidFill>
                <a:latin typeface="Calibri" pitchFamily="34" charset="0"/>
                <a:cs typeface="Arial" pitchFamily="34" charset="0"/>
              </a:defRPr>
            </a:lvl7pPr>
            <a:lvl8pPr marL="3429000" indent="-228600" fontAlgn="base">
              <a:spcBef>
                <a:spcPct val="0"/>
              </a:spcBef>
              <a:spcAft>
                <a:spcPct val="0"/>
              </a:spcAft>
              <a:defRPr>
                <a:solidFill>
                  <a:schemeClr val="tx1"/>
                </a:solidFill>
                <a:latin typeface="Calibri" pitchFamily="34" charset="0"/>
                <a:cs typeface="Arial" pitchFamily="34" charset="0"/>
              </a:defRPr>
            </a:lvl8pPr>
            <a:lvl9pPr marL="3886200" indent="-228600" fontAlgn="base">
              <a:spcBef>
                <a:spcPct val="0"/>
              </a:spcBef>
              <a:spcAft>
                <a:spcPct val="0"/>
              </a:spcAft>
              <a:defRPr>
                <a:solidFill>
                  <a:schemeClr val="tx1"/>
                </a:solidFill>
                <a:latin typeface="Calibri" pitchFamily="34" charset="0"/>
                <a:cs typeface="Arial" pitchFamily="34" charset="0"/>
              </a:defRPr>
            </a:lvl9pPr>
          </a:lstStyle>
          <a:p>
            <a:pPr algn="ctr">
              <a:defRPr/>
            </a:pPr>
            <a:endParaRPr lang="ar-OM" altLang="en-US" sz="3600" b="1">
              <a:solidFill>
                <a:schemeClr val="bg1"/>
              </a:solidFill>
              <a:latin typeface="Arial" pitchFamily="34" charset="0"/>
            </a:endParaRPr>
          </a:p>
        </p:txBody>
      </p:sp>
    </p:spTree>
    <p:extLst>
      <p:ext uri="{BB962C8B-B14F-4D97-AF65-F5344CB8AC3E}">
        <p14:creationId xmlns:p14="http://schemas.microsoft.com/office/powerpoint/2010/main" val="19550047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Title 1"/>
          <p:cNvSpPr txBox="1">
            <a:spLocks/>
          </p:cNvSpPr>
          <p:nvPr userDrawn="1"/>
        </p:nvSpPr>
        <p:spPr>
          <a:xfrm>
            <a:off x="838200" y="1659053"/>
            <a:ext cx="10515600" cy="2903422"/>
          </a:xfrm>
          <a:prstGeom prst="rect">
            <a:avLst/>
          </a:prstGeom>
          <a:gradFill>
            <a:gsLst>
              <a:gs pos="96000">
                <a:srgbClr val="0094C8"/>
              </a:gs>
              <a:gs pos="99000">
                <a:schemeClr val="accent5">
                  <a:shade val="93000"/>
                  <a:satMod val="130000"/>
                </a:schemeClr>
              </a:gs>
              <a:gs pos="100000">
                <a:schemeClr val="accent5">
                  <a:shade val="94000"/>
                  <a:satMod val="135000"/>
                </a:schemeClr>
              </a:gs>
            </a:gsLst>
          </a:gradFill>
        </p:spPr>
        <p:style>
          <a:lnRef idx="0">
            <a:schemeClr val="accent5"/>
          </a:lnRef>
          <a:fillRef idx="3">
            <a:schemeClr val="accent5"/>
          </a:fillRef>
          <a:effectRef idx="3">
            <a:schemeClr val="accent5"/>
          </a:effectRef>
          <a:fontRef idx="minor">
            <a:schemeClr val="lt1"/>
          </a:fontRef>
        </p:style>
        <p:txBody>
          <a:bodyP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fontAlgn="base">
              <a:spcBef>
                <a:spcPct val="0"/>
              </a:spcBef>
              <a:spcAft>
                <a:spcPct val="0"/>
              </a:spcAft>
              <a:defRPr>
                <a:solidFill>
                  <a:schemeClr val="tx1"/>
                </a:solidFill>
                <a:latin typeface="Calibri" pitchFamily="34" charset="0"/>
                <a:cs typeface="Arial" pitchFamily="34" charset="0"/>
              </a:defRPr>
            </a:lvl6pPr>
            <a:lvl7pPr marL="2971800" indent="-228600" fontAlgn="base">
              <a:spcBef>
                <a:spcPct val="0"/>
              </a:spcBef>
              <a:spcAft>
                <a:spcPct val="0"/>
              </a:spcAft>
              <a:defRPr>
                <a:solidFill>
                  <a:schemeClr val="tx1"/>
                </a:solidFill>
                <a:latin typeface="Calibri" pitchFamily="34" charset="0"/>
                <a:cs typeface="Arial" pitchFamily="34" charset="0"/>
              </a:defRPr>
            </a:lvl7pPr>
            <a:lvl8pPr marL="3429000" indent="-228600" fontAlgn="base">
              <a:spcBef>
                <a:spcPct val="0"/>
              </a:spcBef>
              <a:spcAft>
                <a:spcPct val="0"/>
              </a:spcAft>
              <a:defRPr>
                <a:solidFill>
                  <a:schemeClr val="tx1"/>
                </a:solidFill>
                <a:latin typeface="Calibri" pitchFamily="34" charset="0"/>
                <a:cs typeface="Arial" pitchFamily="34" charset="0"/>
              </a:defRPr>
            </a:lvl8pPr>
            <a:lvl9pPr marL="3886200" indent="-228600" fontAlgn="base">
              <a:spcBef>
                <a:spcPct val="0"/>
              </a:spcBef>
              <a:spcAft>
                <a:spcPct val="0"/>
              </a:spcAft>
              <a:defRPr>
                <a:solidFill>
                  <a:schemeClr val="tx1"/>
                </a:solidFill>
                <a:latin typeface="Calibri" pitchFamily="34" charset="0"/>
                <a:cs typeface="Arial" pitchFamily="34" charset="0"/>
              </a:defRPr>
            </a:lvl9pPr>
          </a:lstStyle>
          <a:p>
            <a:pPr algn="ctr">
              <a:defRPr/>
            </a:pPr>
            <a:endParaRPr lang="ar-OM" altLang="en-US" sz="4400" b="1">
              <a:solidFill>
                <a:schemeClr val="bg1"/>
              </a:solidFill>
              <a:latin typeface="Arial" pitchFamily="34" charset="0"/>
            </a:endParaRPr>
          </a:p>
        </p:txBody>
      </p:sp>
    </p:spTree>
    <p:extLst>
      <p:ext uri="{BB962C8B-B14F-4D97-AF65-F5344CB8AC3E}">
        <p14:creationId xmlns:p14="http://schemas.microsoft.com/office/powerpoint/2010/main" val="29085781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itle 1"/>
          <p:cNvSpPr txBox="1">
            <a:spLocks/>
          </p:cNvSpPr>
          <p:nvPr userDrawn="1"/>
        </p:nvSpPr>
        <p:spPr>
          <a:xfrm>
            <a:off x="1935390" y="192625"/>
            <a:ext cx="9566193" cy="883700"/>
          </a:xfrm>
          <a:prstGeom prst="rect">
            <a:avLst/>
          </a:prstGeom>
          <a:gradFill>
            <a:gsLst>
              <a:gs pos="96000">
                <a:srgbClr val="0094C8"/>
              </a:gs>
              <a:gs pos="99000">
                <a:schemeClr val="accent5">
                  <a:shade val="93000"/>
                  <a:satMod val="130000"/>
                </a:schemeClr>
              </a:gs>
              <a:gs pos="100000">
                <a:schemeClr val="accent5">
                  <a:shade val="94000"/>
                  <a:satMod val="135000"/>
                </a:schemeClr>
              </a:gs>
            </a:gsLst>
          </a:gradFill>
        </p:spPr>
        <p:style>
          <a:lnRef idx="0">
            <a:schemeClr val="accent5"/>
          </a:lnRef>
          <a:fillRef idx="3">
            <a:schemeClr val="accent5"/>
          </a:fillRef>
          <a:effectRef idx="3">
            <a:schemeClr val="accent5"/>
          </a:effectRef>
          <a:fontRef idx="minor">
            <a:schemeClr val="lt1"/>
          </a:fontRef>
        </p:style>
        <p:txBody>
          <a:bodyP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fontAlgn="base">
              <a:spcBef>
                <a:spcPct val="0"/>
              </a:spcBef>
              <a:spcAft>
                <a:spcPct val="0"/>
              </a:spcAft>
              <a:defRPr>
                <a:solidFill>
                  <a:schemeClr val="tx1"/>
                </a:solidFill>
                <a:latin typeface="Calibri" pitchFamily="34" charset="0"/>
                <a:cs typeface="Arial" pitchFamily="34" charset="0"/>
              </a:defRPr>
            </a:lvl6pPr>
            <a:lvl7pPr marL="2971800" indent="-228600" fontAlgn="base">
              <a:spcBef>
                <a:spcPct val="0"/>
              </a:spcBef>
              <a:spcAft>
                <a:spcPct val="0"/>
              </a:spcAft>
              <a:defRPr>
                <a:solidFill>
                  <a:schemeClr val="tx1"/>
                </a:solidFill>
                <a:latin typeface="Calibri" pitchFamily="34" charset="0"/>
                <a:cs typeface="Arial" pitchFamily="34" charset="0"/>
              </a:defRPr>
            </a:lvl7pPr>
            <a:lvl8pPr marL="3429000" indent="-228600" fontAlgn="base">
              <a:spcBef>
                <a:spcPct val="0"/>
              </a:spcBef>
              <a:spcAft>
                <a:spcPct val="0"/>
              </a:spcAft>
              <a:defRPr>
                <a:solidFill>
                  <a:schemeClr val="tx1"/>
                </a:solidFill>
                <a:latin typeface="Calibri" pitchFamily="34" charset="0"/>
                <a:cs typeface="Arial" pitchFamily="34" charset="0"/>
              </a:defRPr>
            </a:lvl8pPr>
            <a:lvl9pPr marL="3886200" indent="-228600" fontAlgn="base">
              <a:spcBef>
                <a:spcPct val="0"/>
              </a:spcBef>
              <a:spcAft>
                <a:spcPct val="0"/>
              </a:spcAft>
              <a:defRPr>
                <a:solidFill>
                  <a:schemeClr val="tx1"/>
                </a:solidFill>
                <a:latin typeface="Calibri" pitchFamily="34" charset="0"/>
                <a:cs typeface="Arial" pitchFamily="34" charset="0"/>
              </a:defRPr>
            </a:lvl9pPr>
          </a:lstStyle>
          <a:p>
            <a:pPr algn="ctr">
              <a:defRPr/>
            </a:pPr>
            <a:endParaRPr lang="ar-OM" altLang="en-US" sz="3600" b="1">
              <a:solidFill>
                <a:schemeClr val="bg1"/>
              </a:solidFill>
              <a:latin typeface="Arial" pitchFamily="34" charset="0"/>
            </a:endParaRPr>
          </a:p>
        </p:txBody>
      </p:sp>
    </p:spTree>
    <p:extLst>
      <p:ext uri="{BB962C8B-B14F-4D97-AF65-F5344CB8AC3E}">
        <p14:creationId xmlns:p14="http://schemas.microsoft.com/office/powerpoint/2010/main" val="12279131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787610" y="57665"/>
            <a:ext cx="9567777" cy="881450"/>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52657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53893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itle 1"/>
          <p:cNvSpPr txBox="1">
            <a:spLocks/>
          </p:cNvSpPr>
          <p:nvPr userDrawn="1"/>
        </p:nvSpPr>
        <p:spPr>
          <a:xfrm>
            <a:off x="838200" y="1659053"/>
            <a:ext cx="5159375" cy="548688"/>
          </a:xfrm>
          <a:prstGeom prst="rect">
            <a:avLst/>
          </a:prstGeom>
          <a:gradFill>
            <a:gsLst>
              <a:gs pos="96000">
                <a:srgbClr val="0094C8"/>
              </a:gs>
              <a:gs pos="99000">
                <a:schemeClr val="accent5">
                  <a:shade val="93000"/>
                  <a:satMod val="130000"/>
                </a:schemeClr>
              </a:gs>
              <a:gs pos="100000">
                <a:schemeClr val="accent5">
                  <a:shade val="94000"/>
                  <a:satMod val="135000"/>
                </a:schemeClr>
              </a:gs>
            </a:gsLst>
          </a:gradFill>
        </p:spPr>
        <p:style>
          <a:lnRef idx="0">
            <a:schemeClr val="accent5"/>
          </a:lnRef>
          <a:fillRef idx="3">
            <a:schemeClr val="accent5"/>
          </a:fillRef>
          <a:effectRef idx="3">
            <a:schemeClr val="accent5"/>
          </a:effectRef>
          <a:fontRef idx="minor">
            <a:schemeClr val="lt1"/>
          </a:fontRef>
        </p:style>
        <p:txBody>
          <a:bodyP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fontAlgn="base">
              <a:spcBef>
                <a:spcPct val="0"/>
              </a:spcBef>
              <a:spcAft>
                <a:spcPct val="0"/>
              </a:spcAft>
              <a:defRPr>
                <a:solidFill>
                  <a:schemeClr val="tx1"/>
                </a:solidFill>
                <a:latin typeface="Calibri" pitchFamily="34" charset="0"/>
                <a:cs typeface="Arial" pitchFamily="34" charset="0"/>
              </a:defRPr>
            </a:lvl6pPr>
            <a:lvl7pPr marL="2971800" indent="-228600" fontAlgn="base">
              <a:spcBef>
                <a:spcPct val="0"/>
              </a:spcBef>
              <a:spcAft>
                <a:spcPct val="0"/>
              </a:spcAft>
              <a:defRPr>
                <a:solidFill>
                  <a:schemeClr val="tx1"/>
                </a:solidFill>
                <a:latin typeface="Calibri" pitchFamily="34" charset="0"/>
                <a:cs typeface="Arial" pitchFamily="34" charset="0"/>
              </a:defRPr>
            </a:lvl7pPr>
            <a:lvl8pPr marL="3429000" indent="-228600" fontAlgn="base">
              <a:spcBef>
                <a:spcPct val="0"/>
              </a:spcBef>
              <a:spcAft>
                <a:spcPct val="0"/>
              </a:spcAft>
              <a:defRPr>
                <a:solidFill>
                  <a:schemeClr val="tx1"/>
                </a:solidFill>
                <a:latin typeface="Calibri" pitchFamily="34" charset="0"/>
                <a:cs typeface="Arial" pitchFamily="34" charset="0"/>
              </a:defRPr>
            </a:lvl8pPr>
            <a:lvl9pPr marL="3886200" indent="-228600" fontAlgn="base">
              <a:spcBef>
                <a:spcPct val="0"/>
              </a:spcBef>
              <a:spcAft>
                <a:spcPct val="0"/>
              </a:spcAft>
              <a:defRPr>
                <a:solidFill>
                  <a:schemeClr val="tx1"/>
                </a:solidFill>
                <a:latin typeface="Calibri" pitchFamily="34" charset="0"/>
                <a:cs typeface="Arial" pitchFamily="34" charset="0"/>
              </a:defRPr>
            </a:lvl9pPr>
          </a:lstStyle>
          <a:p>
            <a:pPr algn="ctr">
              <a:defRPr/>
            </a:pPr>
            <a:endParaRPr lang="ar-OM" altLang="en-US" sz="2400" b="1">
              <a:solidFill>
                <a:schemeClr val="bg1"/>
              </a:solidFill>
              <a:latin typeface="Arial" pitchFamily="34" charset="0"/>
            </a:endParaRPr>
          </a:p>
        </p:txBody>
      </p:sp>
      <p:sp>
        <p:nvSpPr>
          <p:cNvPr id="13" name="Title 1"/>
          <p:cNvSpPr txBox="1">
            <a:spLocks/>
          </p:cNvSpPr>
          <p:nvPr userDrawn="1"/>
        </p:nvSpPr>
        <p:spPr>
          <a:xfrm>
            <a:off x="6188666" y="1671407"/>
            <a:ext cx="5159375" cy="548688"/>
          </a:xfrm>
          <a:prstGeom prst="rect">
            <a:avLst/>
          </a:prstGeom>
          <a:gradFill>
            <a:gsLst>
              <a:gs pos="96000">
                <a:srgbClr val="0094C8"/>
              </a:gs>
              <a:gs pos="99000">
                <a:schemeClr val="accent5">
                  <a:shade val="93000"/>
                  <a:satMod val="130000"/>
                </a:schemeClr>
              </a:gs>
              <a:gs pos="100000">
                <a:schemeClr val="accent5">
                  <a:shade val="94000"/>
                  <a:satMod val="135000"/>
                </a:schemeClr>
              </a:gs>
            </a:gsLst>
          </a:gradFill>
        </p:spPr>
        <p:style>
          <a:lnRef idx="0">
            <a:schemeClr val="accent5"/>
          </a:lnRef>
          <a:fillRef idx="3">
            <a:schemeClr val="accent5"/>
          </a:fillRef>
          <a:effectRef idx="3">
            <a:schemeClr val="accent5"/>
          </a:effectRef>
          <a:fontRef idx="minor">
            <a:schemeClr val="lt1"/>
          </a:fontRef>
        </p:style>
        <p:txBody>
          <a:bodyP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fontAlgn="base">
              <a:spcBef>
                <a:spcPct val="0"/>
              </a:spcBef>
              <a:spcAft>
                <a:spcPct val="0"/>
              </a:spcAft>
              <a:defRPr>
                <a:solidFill>
                  <a:schemeClr val="tx1"/>
                </a:solidFill>
                <a:latin typeface="Calibri" pitchFamily="34" charset="0"/>
                <a:cs typeface="Arial" pitchFamily="34" charset="0"/>
              </a:defRPr>
            </a:lvl6pPr>
            <a:lvl7pPr marL="2971800" indent="-228600" fontAlgn="base">
              <a:spcBef>
                <a:spcPct val="0"/>
              </a:spcBef>
              <a:spcAft>
                <a:spcPct val="0"/>
              </a:spcAft>
              <a:defRPr>
                <a:solidFill>
                  <a:schemeClr val="tx1"/>
                </a:solidFill>
                <a:latin typeface="Calibri" pitchFamily="34" charset="0"/>
                <a:cs typeface="Arial" pitchFamily="34" charset="0"/>
              </a:defRPr>
            </a:lvl7pPr>
            <a:lvl8pPr marL="3429000" indent="-228600" fontAlgn="base">
              <a:spcBef>
                <a:spcPct val="0"/>
              </a:spcBef>
              <a:spcAft>
                <a:spcPct val="0"/>
              </a:spcAft>
              <a:defRPr>
                <a:solidFill>
                  <a:schemeClr val="tx1"/>
                </a:solidFill>
                <a:latin typeface="Calibri" pitchFamily="34" charset="0"/>
                <a:cs typeface="Arial" pitchFamily="34" charset="0"/>
              </a:defRPr>
            </a:lvl8pPr>
            <a:lvl9pPr marL="3886200" indent="-228600" fontAlgn="base">
              <a:spcBef>
                <a:spcPct val="0"/>
              </a:spcBef>
              <a:spcAft>
                <a:spcPct val="0"/>
              </a:spcAft>
              <a:defRPr>
                <a:solidFill>
                  <a:schemeClr val="tx1"/>
                </a:solidFill>
                <a:latin typeface="Calibri" pitchFamily="34" charset="0"/>
                <a:cs typeface="Arial" pitchFamily="34" charset="0"/>
              </a:defRPr>
            </a:lvl9pPr>
          </a:lstStyle>
          <a:p>
            <a:pPr algn="ctr">
              <a:defRPr/>
            </a:pPr>
            <a:endParaRPr lang="ar-OM" altLang="en-US" sz="2400" b="1">
              <a:solidFill>
                <a:schemeClr val="bg1"/>
              </a:solidFill>
              <a:latin typeface="Arial" pitchFamily="34" charset="0"/>
            </a:endParaRPr>
          </a:p>
        </p:txBody>
      </p:sp>
      <p:sp>
        <p:nvSpPr>
          <p:cNvPr id="14" name="Title 1"/>
          <p:cNvSpPr txBox="1">
            <a:spLocks/>
          </p:cNvSpPr>
          <p:nvPr userDrawn="1"/>
        </p:nvSpPr>
        <p:spPr>
          <a:xfrm>
            <a:off x="1787607" y="57673"/>
            <a:ext cx="9566193" cy="883700"/>
          </a:xfrm>
          <a:prstGeom prst="rect">
            <a:avLst/>
          </a:prstGeom>
          <a:gradFill>
            <a:gsLst>
              <a:gs pos="96000">
                <a:srgbClr val="0094C8"/>
              </a:gs>
              <a:gs pos="99000">
                <a:schemeClr val="accent5">
                  <a:shade val="93000"/>
                  <a:satMod val="130000"/>
                </a:schemeClr>
              </a:gs>
              <a:gs pos="100000">
                <a:schemeClr val="accent5">
                  <a:shade val="94000"/>
                  <a:satMod val="135000"/>
                </a:schemeClr>
              </a:gs>
            </a:gsLst>
          </a:gradFill>
        </p:spPr>
        <p:style>
          <a:lnRef idx="0">
            <a:schemeClr val="accent5"/>
          </a:lnRef>
          <a:fillRef idx="3">
            <a:schemeClr val="accent5"/>
          </a:fillRef>
          <a:effectRef idx="3">
            <a:schemeClr val="accent5"/>
          </a:effectRef>
          <a:fontRef idx="minor">
            <a:schemeClr val="lt1"/>
          </a:fontRef>
        </p:style>
        <p:txBody>
          <a:bodyP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fontAlgn="base">
              <a:spcBef>
                <a:spcPct val="0"/>
              </a:spcBef>
              <a:spcAft>
                <a:spcPct val="0"/>
              </a:spcAft>
              <a:defRPr>
                <a:solidFill>
                  <a:schemeClr val="tx1"/>
                </a:solidFill>
                <a:latin typeface="Calibri" pitchFamily="34" charset="0"/>
                <a:cs typeface="Arial" pitchFamily="34" charset="0"/>
              </a:defRPr>
            </a:lvl6pPr>
            <a:lvl7pPr marL="2971800" indent="-228600" fontAlgn="base">
              <a:spcBef>
                <a:spcPct val="0"/>
              </a:spcBef>
              <a:spcAft>
                <a:spcPct val="0"/>
              </a:spcAft>
              <a:defRPr>
                <a:solidFill>
                  <a:schemeClr val="tx1"/>
                </a:solidFill>
                <a:latin typeface="Calibri" pitchFamily="34" charset="0"/>
                <a:cs typeface="Arial" pitchFamily="34" charset="0"/>
              </a:defRPr>
            </a:lvl7pPr>
            <a:lvl8pPr marL="3429000" indent="-228600" fontAlgn="base">
              <a:spcBef>
                <a:spcPct val="0"/>
              </a:spcBef>
              <a:spcAft>
                <a:spcPct val="0"/>
              </a:spcAft>
              <a:defRPr>
                <a:solidFill>
                  <a:schemeClr val="tx1"/>
                </a:solidFill>
                <a:latin typeface="Calibri" pitchFamily="34" charset="0"/>
                <a:cs typeface="Arial" pitchFamily="34" charset="0"/>
              </a:defRPr>
            </a:lvl8pPr>
            <a:lvl9pPr marL="3886200" indent="-228600" fontAlgn="base">
              <a:spcBef>
                <a:spcPct val="0"/>
              </a:spcBef>
              <a:spcAft>
                <a:spcPct val="0"/>
              </a:spcAft>
              <a:defRPr>
                <a:solidFill>
                  <a:schemeClr val="tx1"/>
                </a:solidFill>
                <a:latin typeface="Calibri" pitchFamily="34" charset="0"/>
                <a:cs typeface="Arial" pitchFamily="34" charset="0"/>
              </a:defRPr>
            </a:lvl9pPr>
          </a:lstStyle>
          <a:p>
            <a:pPr algn="ctr">
              <a:defRPr/>
            </a:pPr>
            <a:endParaRPr lang="ar-OM" altLang="en-US" sz="3600" b="1">
              <a:solidFill>
                <a:schemeClr val="bg1"/>
              </a:solidFill>
              <a:latin typeface="Arial" pitchFamily="34" charset="0"/>
            </a:endParaRPr>
          </a:p>
        </p:txBody>
      </p:sp>
    </p:spTree>
    <p:extLst>
      <p:ext uri="{BB962C8B-B14F-4D97-AF65-F5344CB8AC3E}">
        <p14:creationId xmlns:p14="http://schemas.microsoft.com/office/powerpoint/2010/main" val="30333813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6" name="Title 1"/>
          <p:cNvSpPr txBox="1">
            <a:spLocks/>
          </p:cNvSpPr>
          <p:nvPr userDrawn="1"/>
        </p:nvSpPr>
        <p:spPr>
          <a:xfrm>
            <a:off x="1935389" y="192625"/>
            <a:ext cx="9566193" cy="883700"/>
          </a:xfrm>
          <a:prstGeom prst="rect">
            <a:avLst/>
          </a:prstGeom>
          <a:gradFill>
            <a:gsLst>
              <a:gs pos="96000">
                <a:srgbClr val="0094C8"/>
              </a:gs>
              <a:gs pos="99000">
                <a:schemeClr val="accent5">
                  <a:shade val="93000"/>
                  <a:satMod val="130000"/>
                </a:schemeClr>
              </a:gs>
              <a:gs pos="100000">
                <a:schemeClr val="accent5">
                  <a:shade val="94000"/>
                  <a:satMod val="135000"/>
                </a:schemeClr>
              </a:gs>
            </a:gsLst>
          </a:gradFill>
        </p:spPr>
        <p:style>
          <a:lnRef idx="0">
            <a:schemeClr val="accent5"/>
          </a:lnRef>
          <a:fillRef idx="3">
            <a:schemeClr val="accent5"/>
          </a:fillRef>
          <a:effectRef idx="3">
            <a:schemeClr val="accent5"/>
          </a:effectRef>
          <a:fontRef idx="minor">
            <a:schemeClr val="lt1"/>
          </a:fontRef>
        </p:style>
        <p:txBody>
          <a:bodyP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fontAlgn="base">
              <a:spcBef>
                <a:spcPct val="0"/>
              </a:spcBef>
              <a:spcAft>
                <a:spcPct val="0"/>
              </a:spcAft>
              <a:defRPr>
                <a:solidFill>
                  <a:schemeClr val="tx1"/>
                </a:solidFill>
                <a:latin typeface="Calibri" pitchFamily="34" charset="0"/>
                <a:cs typeface="Arial" pitchFamily="34" charset="0"/>
              </a:defRPr>
            </a:lvl6pPr>
            <a:lvl7pPr marL="2971800" indent="-228600" fontAlgn="base">
              <a:spcBef>
                <a:spcPct val="0"/>
              </a:spcBef>
              <a:spcAft>
                <a:spcPct val="0"/>
              </a:spcAft>
              <a:defRPr>
                <a:solidFill>
                  <a:schemeClr val="tx1"/>
                </a:solidFill>
                <a:latin typeface="Calibri" pitchFamily="34" charset="0"/>
                <a:cs typeface="Arial" pitchFamily="34" charset="0"/>
              </a:defRPr>
            </a:lvl7pPr>
            <a:lvl8pPr marL="3429000" indent="-228600" fontAlgn="base">
              <a:spcBef>
                <a:spcPct val="0"/>
              </a:spcBef>
              <a:spcAft>
                <a:spcPct val="0"/>
              </a:spcAft>
              <a:defRPr>
                <a:solidFill>
                  <a:schemeClr val="tx1"/>
                </a:solidFill>
                <a:latin typeface="Calibri" pitchFamily="34" charset="0"/>
                <a:cs typeface="Arial" pitchFamily="34" charset="0"/>
              </a:defRPr>
            </a:lvl8pPr>
            <a:lvl9pPr marL="3886200" indent="-228600" fontAlgn="base">
              <a:spcBef>
                <a:spcPct val="0"/>
              </a:spcBef>
              <a:spcAft>
                <a:spcPct val="0"/>
              </a:spcAft>
              <a:defRPr>
                <a:solidFill>
                  <a:schemeClr val="tx1"/>
                </a:solidFill>
                <a:latin typeface="Calibri" pitchFamily="34" charset="0"/>
                <a:cs typeface="Arial" pitchFamily="34" charset="0"/>
              </a:defRPr>
            </a:lvl9pPr>
          </a:lstStyle>
          <a:p>
            <a:pPr algn="ctr">
              <a:defRPr/>
            </a:pPr>
            <a:endParaRPr lang="ar-OM" altLang="en-US" sz="3600" b="1">
              <a:solidFill>
                <a:schemeClr val="bg1"/>
              </a:solidFill>
              <a:latin typeface="Arial" pitchFamily="34" charset="0"/>
            </a:endParaRPr>
          </a:p>
        </p:txBody>
      </p:sp>
    </p:spTree>
    <p:extLst>
      <p:ext uri="{BB962C8B-B14F-4D97-AF65-F5344CB8AC3E}">
        <p14:creationId xmlns:p14="http://schemas.microsoft.com/office/powerpoint/2010/main" val="12806818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59250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36952" y="568037"/>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478752" y="995363"/>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1098406" y="2352964"/>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3097559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6075388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itle 1"/>
          <p:cNvSpPr txBox="1">
            <a:spLocks/>
          </p:cNvSpPr>
          <p:nvPr userDrawn="1"/>
        </p:nvSpPr>
        <p:spPr>
          <a:xfrm>
            <a:off x="1935390" y="192625"/>
            <a:ext cx="9566193" cy="883700"/>
          </a:xfrm>
          <a:prstGeom prst="rect">
            <a:avLst/>
          </a:prstGeom>
          <a:gradFill>
            <a:gsLst>
              <a:gs pos="96000">
                <a:srgbClr val="0094C8"/>
              </a:gs>
              <a:gs pos="99000">
                <a:schemeClr val="accent5">
                  <a:shade val="93000"/>
                  <a:satMod val="130000"/>
                </a:schemeClr>
              </a:gs>
              <a:gs pos="100000">
                <a:schemeClr val="accent5">
                  <a:shade val="94000"/>
                  <a:satMod val="135000"/>
                </a:schemeClr>
              </a:gs>
            </a:gsLst>
          </a:gradFill>
        </p:spPr>
        <p:style>
          <a:lnRef idx="0">
            <a:schemeClr val="accent5"/>
          </a:lnRef>
          <a:fillRef idx="3">
            <a:schemeClr val="accent5"/>
          </a:fillRef>
          <a:effectRef idx="3">
            <a:schemeClr val="accent5"/>
          </a:effectRef>
          <a:fontRef idx="minor">
            <a:schemeClr val="lt1"/>
          </a:fontRef>
        </p:style>
        <p:txBody>
          <a:bodyP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fontAlgn="base">
              <a:spcBef>
                <a:spcPct val="0"/>
              </a:spcBef>
              <a:spcAft>
                <a:spcPct val="0"/>
              </a:spcAft>
              <a:defRPr>
                <a:solidFill>
                  <a:schemeClr val="tx1"/>
                </a:solidFill>
                <a:latin typeface="Calibri" pitchFamily="34" charset="0"/>
                <a:cs typeface="Arial" pitchFamily="34" charset="0"/>
              </a:defRPr>
            </a:lvl6pPr>
            <a:lvl7pPr marL="2971800" indent="-228600" fontAlgn="base">
              <a:spcBef>
                <a:spcPct val="0"/>
              </a:spcBef>
              <a:spcAft>
                <a:spcPct val="0"/>
              </a:spcAft>
              <a:defRPr>
                <a:solidFill>
                  <a:schemeClr val="tx1"/>
                </a:solidFill>
                <a:latin typeface="Calibri" pitchFamily="34" charset="0"/>
                <a:cs typeface="Arial" pitchFamily="34" charset="0"/>
              </a:defRPr>
            </a:lvl7pPr>
            <a:lvl8pPr marL="3429000" indent="-228600" fontAlgn="base">
              <a:spcBef>
                <a:spcPct val="0"/>
              </a:spcBef>
              <a:spcAft>
                <a:spcPct val="0"/>
              </a:spcAft>
              <a:defRPr>
                <a:solidFill>
                  <a:schemeClr val="tx1"/>
                </a:solidFill>
                <a:latin typeface="Calibri" pitchFamily="34" charset="0"/>
                <a:cs typeface="Arial" pitchFamily="34" charset="0"/>
              </a:defRPr>
            </a:lvl8pPr>
            <a:lvl9pPr marL="3886200" indent="-228600" fontAlgn="base">
              <a:spcBef>
                <a:spcPct val="0"/>
              </a:spcBef>
              <a:spcAft>
                <a:spcPct val="0"/>
              </a:spcAft>
              <a:defRPr>
                <a:solidFill>
                  <a:schemeClr val="tx1"/>
                </a:solidFill>
                <a:latin typeface="Calibri" pitchFamily="34" charset="0"/>
                <a:cs typeface="Arial" pitchFamily="34" charset="0"/>
              </a:defRPr>
            </a:lvl9pPr>
          </a:lstStyle>
          <a:p>
            <a:pPr algn="ctr">
              <a:defRPr/>
            </a:pPr>
            <a:endParaRPr lang="ar-OM" altLang="en-US" sz="3600" b="1">
              <a:solidFill>
                <a:schemeClr val="bg1"/>
              </a:solidFill>
              <a:latin typeface="Arial" pitchFamily="34" charset="0"/>
            </a:endParaRPr>
          </a:p>
        </p:txBody>
      </p:sp>
    </p:spTree>
    <p:extLst>
      <p:ext uri="{BB962C8B-B14F-4D97-AF65-F5344CB8AC3E}">
        <p14:creationId xmlns:p14="http://schemas.microsoft.com/office/powerpoint/2010/main" val="169441794"/>
      </p:ext>
    </p:extLst>
  </p:cSld>
  <p:clrMapOvr>
    <a:masterClrMapping/>
  </p:clrMapOvr>
  <p:hf hdr="0" dt="0"/>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1678248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9C28C99-05B0-405A-B0F9-D4663BE8DFB6}" type="datetimeFigureOut">
              <a:rPr lang="en-GB" smtClean="0"/>
              <a:pPr/>
              <a:t>05/11/2023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FA55A-B4AE-4A45-8529-15BF021B5D76}" type="slidenum">
              <a:rPr lang="en-GB" smtClean="0"/>
              <a:pPr/>
              <a:t>‹#›</a:t>
            </a:fld>
            <a:endParaRPr lang="en-GB"/>
          </a:p>
        </p:txBody>
      </p:sp>
    </p:spTree>
    <p:extLst>
      <p:ext uri="{BB962C8B-B14F-4D97-AF65-F5344CB8AC3E}">
        <p14:creationId xmlns:p14="http://schemas.microsoft.com/office/powerpoint/2010/main" val="30552208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787610" y="57665"/>
            <a:ext cx="9567777" cy="881450"/>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52657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53893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itle 1"/>
          <p:cNvSpPr txBox="1">
            <a:spLocks/>
          </p:cNvSpPr>
          <p:nvPr userDrawn="1"/>
        </p:nvSpPr>
        <p:spPr>
          <a:xfrm>
            <a:off x="838200" y="1659053"/>
            <a:ext cx="5159375" cy="548688"/>
          </a:xfrm>
          <a:prstGeom prst="rect">
            <a:avLst/>
          </a:prstGeom>
          <a:gradFill>
            <a:gsLst>
              <a:gs pos="96000">
                <a:srgbClr val="0094C8"/>
              </a:gs>
              <a:gs pos="99000">
                <a:schemeClr val="accent5">
                  <a:shade val="93000"/>
                  <a:satMod val="130000"/>
                </a:schemeClr>
              </a:gs>
              <a:gs pos="100000">
                <a:schemeClr val="accent5">
                  <a:shade val="94000"/>
                  <a:satMod val="135000"/>
                </a:schemeClr>
              </a:gs>
            </a:gsLst>
          </a:gradFill>
        </p:spPr>
        <p:style>
          <a:lnRef idx="0">
            <a:schemeClr val="accent5"/>
          </a:lnRef>
          <a:fillRef idx="3">
            <a:schemeClr val="accent5"/>
          </a:fillRef>
          <a:effectRef idx="3">
            <a:schemeClr val="accent5"/>
          </a:effectRef>
          <a:fontRef idx="minor">
            <a:schemeClr val="lt1"/>
          </a:fontRef>
        </p:style>
        <p:txBody>
          <a:bodyP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fontAlgn="base">
              <a:spcBef>
                <a:spcPct val="0"/>
              </a:spcBef>
              <a:spcAft>
                <a:spcPct val="0"/>
              </a:spcAft>
              <a:defRPr>
                <a:solidFill>
                  <a:schemeClr val="tx1"/>
                </a:solidFill>
                <a:latin typeface="Calibri" pitchFamily="34" charset="0"/>
                <a:cs typeface="Arial" pitchFamily="34" charset="0"/>
              </a:defRPr>
            </a:lvl6pPr>
            <a:lvl7pPr marL="2971800" indent="-228600" fontAlgn="base">
              <a:spcBef>
                <a:spcPct val="0"/>
              </a:spcBef>
              <a:spcAft>
                <a:spcPct val="0"/>
              </a:spcAft>
              <a:defRPr>
                <a:solidFill>
                  <a:schemeClr val="tx1"/>
                </a:solidFill>
                <a:latin typeface="Calibri" pitchFamily="34" charset="0"/>
                <a:cs typeface="Arial" pitchFamily="34" charset="0"/>
              </a:defRPr>
            </a:lvl7pPr>
            <a:lvl8pPr marL="3429000" indent="-228600" fontAlgn="base">
              <a:spcBef>
                <a:spcPct val="0"/>
              </a:spcBef>
              <a:spcAft>
                <a:spcPct val="0"/>
              </a:spcAft>
              <a:defRPr>
                <a:solidFill>
                  <a:schemeClr val="tx1"/>
                </a:solidFill>
                <a:latin typeface="Calibri" pitchFamily="34" charset="0"/>
                <a:cs typeface="Arial" pitchFamily="34" charset="0"/>
              </a:defRPr>
            </a:lvl8pPr>
            <a:lvl9pPr marL="3886200" indent="-228600" fontAlgn="base">
              <a:spcBef>
                <a:spcPct val="0"/>
              </a:spcBef>
              <a:spcAft>
                <a:spcPct val="0"/>
              </a:spcAft>
              <a:defRPr>
                <a:solidFill>
                  <a:schemeClr val="tx1"/>
                </a:solidFill>
                <a:latin typeface="Calibri" pitchFamily="34" charset="0"/>
                <a:cs typeface="Arial" pitchFamily="34" charset="0"/>
              </a:defRPr>
            </a:lvl9pPr>
          </a:lstStyle>
          <a:p>
            <a:pPr algn="ctr">
              <a:defRPr/>
            </a:pPr>
            <a:endParaRPr lang="ar-OM" altLang="en-US" sz="2400" b="1">
              <a:solidFill>
                <a:schemeClr val="bg1"/>
              </a:solidFill>
              <a:latin typeface="Arial" pitchFamily="34" charset="0"/>
            </a:endParaRPr>
          </a:p>
        </p:txBody>
      </p:sp>
      <p:sp>
        <p:nvSpPr>
          <p:cNvPr id="13" name="Title 1"/>
          <p:cNvSpPr txBox="1">
            <a:spLocks/>
          </p:cNvSpPr>
          <p:nvPr userDrawn="1"/>
        </p:nvSpPr>
        <p:spPr>
          <a:xfrm>
            <a:off x="6188666" y="1671407"/>
            <a:ext cx="5159375" cy="548688"/>
          </a:xfrm>
          <a:prstGeom prst="rect">
            <a:avLst/>
          </a:prstGeom>
          <a:gradFill>
            <a:gsLst>
              <a:gs pos="96000">
                <a:srgbClr val="0094C8"/>
              </a:gs>
              <a:gs pos="99000">
                <a:schemeClr val="accent5">
                  <a:shade val="93000"/>
                  <a:satMod val="130000"/>
                </a:schemeClr>
              </a:gs>
              <a:gs pos="100000">
                <a:schemeClr val="accent5">
                  <a:shade val="94000"/>
                  <a:satMod val="135000"/>
                </a:schemeClr>
              </a:gs>
            </a:gsLst>
          </a:gradFill>
        </p:spPr>
        <p:style>
          <a:lnRef idx="0">
            <a:schemeClr val="accent5"/>
          </a:lnRef>
          <a:fillRef idx="3">
            <a:schemeClr val="accent5"/>
          </a:fillRef>
          <a:effectRef idx="3">
            <a:schemeClr val="accent5"/>
          </a:effectRef>
          <a:fontRef idx="minor">
            <a:schemeClr val="lt1"/>
          </a:fontRef>
        </p:style>
        <p:txBody>
          <a:bodyP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fontAlgn="base">
              <a:spcBef>
                <a:spcPct val="0"/>
              </a:spcBef>
              <a:spcAft>
                <a:spcPct val="0"/>
              </a:spcAft>
              <a:defRPr>
                <a:solidFill>
                  <a:schemeClr val="tx1"/>
                </a:solidFill>
                <a:latin typeface="Calibri" pitchFamily="34" charset="0"/>
                <a:cs typeface="Arial" pitchFamily="34" charset="0"/>
              </a:defRPr>
            </a:lvl6pPr>
            <a:lvl7pPr marL="2971800" indent="-228600" fontAlgn="base">
              <a:spcBef>
                <a:spcPct val="0"/>
              </a:spcBef>
              <a:spcAft>
                <a:spcPct val="0"/>
              </a:spcAft>
              <a:defRPr>
                <a:solidFill>
                  <a:schemeClr val="tx1"/>
                </a:solidFill>
                <a:latin typeface="Calibri" pitchFamily="34" charset="0"/>
                <a:cs typeface="Arial" pitchFamily="34" charset="0"/>
              </a:defRPr>
            </a:lvl7pPr>
            <a:lvl8pPr marL="3429000" indent="-228600" fontAlgn="base">
              <a:spcBef>
                <a:spcPct val="0"/>
              </a:spcBef>
              <a:spcAft>
                <a:spcPct val="0"/>
              </a:spcAft>
              <a:defRPr>
                <a:solidFill>
                  <a:schemeClr val="tx1"/>
                </a:solidFill>
                <a:latin typeface="Calibri" pitchFamily="34" charset="0"/>
                <a:cs typeface="Arial" pitchFamily="34" charset="0"/>
              </a:defRPr>
            </a:lvl8pPr>
            <a:lvl9pPr marL="3886200" indent="-228600" fontAlgn="base">
              <a:spcBef>
                <a:spcPct val="0"/>
              </a:spcBef>
              <a:spcAft>
                <a:spcPct val="0"/>
              </a:spcAft>
              <a:defRPr>
                <a:solidFill>
                  <a:schemeClr val="tx1"/>
                </a:solidFill>
                <a:latin typeface="Calibri" pitchFamily="34" charset="0"/>
                <a:cs typeface="Arial" pitchFamily="34" charset="0"/>
              </a:defRPr>
            </a:lvl9pPr>
          </a:lstStyle>
          <a:p>
            <a:pPr algn="ctr">
              <a:defRPr/>
            </a:pPr>
            <a:endParaRPr lang="ar-OM" altLang="en-US" sz="2400" b="1">
              <a:solidFill>
                <a:schemeClr val="bg1"/>
              </a:solidFill>
              <a:latin typeface="Arial" pitchFamily="34" charset="0"/>
            </a:endParaRPr>
          </a:p>
        </p:txBody>
      </p:sp>
      <p:sp>
        <p:nvSpPr>
          <p:cNvPr id="14" name="Title 1"/>
          <p:cNvSpPr txBox="1">
            <a:spLocks/>
          </p:cNvSpPr>
          <p:nvPr userDrawn="1"/>
        </p:nvSpPr>
        <p:spPr>
          <a:xfrm>
            <a:off x="1787607" y="57673"/>
            <a:ext cx="9566193" cy="883700"/>
          </a:xfrm>
          <a:prstGeom prst="rect">
            <a:avLst/>
          </a:prstGeom>
          <a:gradFill>
            <a:gsLst>
              <a:gs pos="96000">
                <a:srgbClr val="0094C8"/>
              </a:gs>
              <a:gs pos="99000">
                <a:schemeClr val="accent5">
                  <a:shade val="93000"/>
                  <a:satMod val="130000"/>
                </a:schemeClr>
              </a:gs>
              <a:gs pos="100000">
                <a:schemeClr val="accent5">
                  <a:shade val="94000"/>
                  <a:satMod val="135000"/>
                </a:schemeClr>
              </a:gs>
            </a:gsLst>
          </a:gradFill>
        </p:spPr>
        <p:style>
          <a:lnRef idx="0">
            <a:schemeClr val="accent5"/>
          </a:lnRef>
          <a:fillRef idx="3">
            <a:schemeClr val="accent5"/>
          </a:fillRef>
          <a:effectRef idx="3">
            <a:schemeClr val="accent5"/>
          </a:effectRef>
          <a:fontRef idx="minor">
            <a:schemeClr val="lt1"/>
          </a:fontRef>
        </p:style>
        <p:txBody>
          <a:bodyP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fontAlgn="base">
              <a:spcBef>
                <a:spcPct val="0"/>
              </a:spcBef>
              <a:spcAft>
                <a:spcPct val="0"/>
              </a:spcAft>
              <a:defRPr>
                <a:solidFill>
                  <a:schemeClr val="tx1"/>
                </a:solidFill>
                <a:latin typeface="Calibri" pitchFamily="34" charset="0"/>
                <a:cs typeface="Arial" pitchFamily="34" charset="0"/>
              </a:defRPr>
            </a:lvl6pPr>
            <a:lvl7pPr marL="2971800" indent="-228600" fontAlgn="base">
              <a:spcBef>
                <a:spcPct val="0"/>
              </a:spcBef>
              <a:spcAft>
                <a:spcPct val="0"/>
              </a:spcAft>
              <a:defRPr>
                <a:solidFill>
                  <a:schemeClr val="tx1"/>
                </a:solidFill>
                <a:latin typeface="Calibri" pitchFamily="34" charset="0"/>
                <a:cs typeface="Arial" pitchFamily="34" charset="0"/>
              </a:defRPr>
            </a:lvl7pPr>
            <a:lvl8pPr marL="3429000" indent="-228600" fontAlgn="base">
              <a:spcBef>
                <a:spcPct val="0"/>
              </a:spcBef>
              <a:spcAft>
                <a:spcPct val="0"/>
              </a:spcAft>
              <a:defRPr>
                <a:solidFill>
                  <a:schemeClr val="tx1"/>
                </a:solidFill>
                <a:latin typeface="Calibri" pitchFamily="34" charset="0"/>
                <a:cs typeface="Arial" pitchFamily="34" charset="0"/>
              </a:defRPr>
            </a:lvl8pPr>
            <a:lvl9pPr marL="3886200" indent="-228600" fontAlgn="base">
              <a:spcBef>
                <a:spcPct val="0"/>
              </a:spcBef>
              <a:spcAft>
                <a:spcPct val="0"/>
              </a:spcAft>
              <a:defRPr>
                <a:solidFill>
                  <a:schemeClr val="tx1"/>
                </a:solidFill>
                <a:latin typeface="Calibri" pitchFamily="34" charset="0"/>
                <a:cs typeface="Arial" pitchFamily="34" charset="0"/>
              </a:defRPr>
            </a:lvl9pPr>
          </a:lstStyle>
          <a:p>
            <a:pPr algn="ctr">
              <a:defRPr/>
            </a:pPr>
            <a:endParaRPr lang="ar-OM" altLang="en-US" sz="3600" b="1">
              <a:solidFill>
                <a:schemeClr val="bg1"/>
              </a:solidFill>
              <a:latin typeface="Arial" pitchFamily="34" charset="0"/>
            </a:endParaRPr>
          </a:p>
        </p:txBody>
      </p:sp>
    </p:spTree>
    <p:extLst>
      <p:ext uri="{BB962C8B-B14F-4D97-AF65-F5344CB8AC3E}">
        <p14:creationId xmlns:p14="http://schemas.microsoft.com/office/powerpoint/2010/main" val="3626110870"/>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6" name="Title 1"/>
          <p:cNvSpPr txBox="1">
            <a:spLocks/>
          </p:cNvSpPr>
          <p:nvPr userDrawn="1"/>
        </p:nvSpPr>
        <p:spPr>
          <a:xfrm>
            <a:off x="1935389" y="192625"/>
            <a:ext cx="9566193" cy="883700"/>
          </a:xfrm>
          <a:prstGeom prst="rect">
            <a:avLst/>
          </a:prstGeom>
          <a:gradFill>
            <a:gsLst>
              <a:gs pos="96000">
                <a:srgbClr val="0094C8"/>
              </a:gs>
              <a:gs pos="99000">
                <a:schemeClr val="accent5">
                  <a:shade val="93000"/>
                  <a:satMod val="130000"/>
                </a:schemeClr>
              </a:gs>
              <a:gs pos="100000">
                <a:schemeClr val="accent5">
                  <a:shade val="94000"/>
                  <a:satMod val="135000"/>
                </a:schemeClr>
              </a:gs>
            </a:gsLst>
          </a:gradFill>
        </p:spPr>
        <p:style>
          <a:lnRef idx="0">
            <a:schemeClr val="accent5"/>
          </a:lnRef>
          <a:fillRef idx="3">
            <a:schemeClr val="accent5"/>
          </a:fillRef>
          <a:effectRef idx="3">
            <a:schemeClr val="accent5"/>
          </a:effectRef>
          <a:fontRef idx="minor">
            <a:schemeClr val="lt1"/>
          </a:fontRef>
        </p:style>
        <p:txBody>
          <a:bodyP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fontAlgn="base">
              <a:spcBef>
                <a:spcPct val="0"/>
              </a:spcBef>
              <a:spcAft>
                <a:spcPct val="0"/>
              </a:spcAft>
              <a:defRPr>
                <a:solidFill>
                  <a:schemeClr val="tx1"/>
                </a:solidFill>
                <a:latin typeface="Calibri" pitchFamily="34" charset="0"/>
                <a:cs typeface="Arial" pitchFamily="34" charset="0"/>
              </a:defRPr>
            </a:lvl6pPr>
            <a:lvl7pPr marL="2971800" indent="-228600" fontAlgn="base">
              <a:spcBef>
                <a:spcPct val="0"/>
              </a:spcBef>
              <a:spcAft>
                <a:spcPct val="0"/>
              </a:spcAft>
              <a:defRPr>
                <a:solidFill>
                  <a:schemeClr val="tx1"/>
                </a:solidFill>
                <a:latin typeface="Calibri" pitchFamily="34" charset="0"/>
                <a:cs typeface="Arial" pitchFamily="34" charset="0"/>
              </a:defRPr>
            </a:lvl7pPr>
            <a:lvl8pPr marL="3429000" indent="-228600" fontAlgn="base">
              <a:spcBef>
                <a:spcPct val="0"/>
              </a:spcBef>
              <a:spcAft>
                <a:spcPct val="0"/>
              </a:spcAft>
              <a:defRPr>
                <a:solidFill>
                  <a:schemeClr val="tx1"/>
                </a:solidFill>
                <a:latin typeface="Calibri" pitchFamily="34" charset="0"/>
                <a:cs typeface="Arial" pitchFamily="34" charset="0"/>
              </a:defRPr>
            </a:lvl8pPr>
            <a:lvl9pPr marL="3886200" indent="-228600" fontAlgn="base">
              <a:spcBef>
                <a:spcPct val="0"/>
              </a:spcBef>
              <a:spcAft>
                <a:spcPct val="0"/>
              </a:spcAft>
              <a:defRPr>
                <a:solidFill>
                  <a:schemeClr val="tx1"/>
                </a:solidFill>
                <a:latin typeface="Calibri" pitchFamily="34" charset="0"/>
                <a:cs typeface="Arial" pitchFamily="34" charset="0"/>
              </a:defRPr>
            </a:lvl9pPr>
          </a:lstStyle>
          <a:p>
            <a:pPr algn="ctr">
              <a:defRPr/>
            </a:pPr>
            <a:endParaRPr lang="ar-OM" altLang="en-US" sz="3600" b="1">
              <a:solidFill>
                <a:schemeClr val="bg1"/>
              </a:solidFill>
              <a:latin typeface="Arial" pitchFamily="34" charset="0"/>
            </a:endParaRPr>
          </a:p>
        </p:txBody>
      </p:sp>
    </p:spTree>
    <p:extLst>
      <p:ext uri="{BB962C8B-B14F-4D97-AF65-F5344CB8AC3E}">
        <p14:creationId xmlns:p14="http://schemas.microsoft.com/office/powerpoint/2010/main" val="2888302013"/>
      </p:ext>
    </p:extLst>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72924264"/>
      </p:ext>
    </p:extLst>
  </p:cSld>
  <p:clrMapOvr>
    <a:masterClrMapping/>
  </p:clrMapOvr>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36952" y="568037"/>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478752" y="995363"/>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1098406" y="2352964"/>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722849698"/>
      </p:ext>
    </p:extLst>
  </p:cSld>
  <p:clrMapOvr>
    <a:masterClrMapping/>
  </p:clrMapOvr>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975379440"/>
      </p:ext>
    </p:extLst>
  </p:cSld>
  <p:clrMapOvr>
    <a:masterClrMapping/>
  </p:clrMapOvr>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525443708"/>
      </p:ext>
    </p:extLst>
  </p:cSld>
  <p:clrMapOvr>
    <a:masterClrMapping/>
  </p:clrMapOvr>
  <p:hf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theme" Target="../theme/theme3.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35390" y="192625"/>
            <a:ext cx="9566193" cy="8837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49331136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87607" y="32959"/>
            <a:ext cx="9566193" cy="8837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2767705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35390" y="192625"/>
            <a:ext cx="9566193" cy="8837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903522979"/>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24.jpeg"/><Relationship Id="rId4" Type="http://schemas.openxmlformats.org/officeDocument/2006/relationships/chart" Target="../charts/char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1.xml"/><Relationship Id="rId4" Type="http://schemas.openxmlformats.org/officeDocument/2006/relationships/image" Target="../media/image35.jpe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chart" Target="../charts/chart2.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ts"/><Relationship Id="rId1" Type="http://schemas.microsoft.com/office/2007/relationships/media" Target="../media/media1.ts"/><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85540" y="2212801"/>
            <a:ext cx="7296599" cy="749614"/>
          </a:xfrm>
        </p:spPr>
        <p:txBody>
          <a:bodyPr>
            <a:noAutofit/>
          </a:bodyPr>
          <a:lstStyle/>
          <a:p>
            <a:pPr algn="ctr"/>
            <a:r>
              <a:rPr lang="en-US" sz="2800" b="1" dirty="0">
                <a:solidFill>
                  <a:schemeClr val="bg1"/>
                </a:solidFill>
                <a:latin typeface="Calibri"/>
                <a:cs typeface="Calibri"/>
              </a:rPr>
              <a:t>Weather-related Hazards affecting Oman by impacts</a:t>
            </a:r>
            <a:endParaRPr lang="en-GB" sz="2800" dirty="0">
              <a:solidFill>
                <a:schemeClr val="bg1"/>
              </a:solidFill>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2F9DD411-F14A-70B1-31FE-29248230B16C}"/>
              </a:ext>
            </a:extLst>
          </p:cNvPr>
          <p:cNvPicPr>
            <a:picLocks noChangeAspect="1"/>
          </p:cNvPicPr>
          <p:nvPr/>
        </p:nvPicPr>
        <p:blipFill>
          <a:blip r:embed="rId2"/>
          <a:stretch>
            <a:fillRect/>
          </a:stretch>
        </p:blipFill>
        <p:spPr>
          <a:xfrm>
            <a:off x="7958161" y="1330863"/>
            <a:ext cx="4179131" cy="3446660"/>
          </a:xfrm>
          <a:prstGeom prst="rect">
            <a:avLst/>
          </a:prstGeom>
        </p:spPr>
      </p:pic>
      <p:sp>
        <p:nvSpPr>
          <p:cNvPr id="5" name="Rectangle 2">
            <a:extLst>
              <a:ext uri="{FF2B5EF4-FFF2-40B4-BE49-F238E27FC236}">
                <a16:creationId xmlns:a16="http://schemas.microsoft.com/office/drawing/2014/main" id="{2906A592-C064-693B-F77D-195BB4A50656}"/>
              </a:ext>
            </a:extLst>
          </p:cNvPr>
          <p:cNvSpPr>
            <a:spLocks noChangeArrowheads="1"/>
          </p:cNvSpPr>
          <p:nvPr/>
        </p:nvSpPr>
        <p:spPr bwMode="auto">
          <a:xfrm>
            <a:off x="2469662" y="4645199"/>
            <a:ext cx="5314462" cy="523220"/>
          </a:xfrm>
          <a:prstGeom prst="rect">
            <a:avLst/>
          </a:prstGeom>
          <a:solidFill>
            <a:sysClr val="window" lastClr="FFFFFF"/>
          </a:solid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altLang="en-US" sz="1400" b="0" i="0" u="none" strike="noStrike" kern="0" cap="none" spc="0" normalizeH="0" baseline="0" noProof="0" dirty="0">
                <a:ln>
                  <a:noFill/>
                </a:ln>
                <a:solidFill>
                  <a:srgbClr val="5B9BD5">
                    <a:lumMod val="75000"/>
                  </a:srgbClr>
                </a:solidFill>
                <a:effectLst/>
                <a:uLnTx/>
                <a:uFillTx/>
                <a:latin typeface="Abadi" panose="020B0604020104020204" pitchFamily="34" charset="0"/>
                <a:cs typeface="Times New Roman" panose="02020603050405020304" pitchFamily="18" charset="0"/>
              </a:rPr>
              <a:t>Dr. Humaid AlBadi</a:t>
            </a:r>
            <a:br>
              <a:rPr kumimoji="0" lang="en-US" altLang="en-US" sz="1400" b="0" i="0" u="none" strike="noStrike" kern="0" cap="none" spc="0" normalizeH="0" baseline="0" noProof="0" dirty="0">
                <a:ln>
                  <a:noFill/>
                </a:ln>
                <a:solidFill>
                  <a:srgbClr val="5B9BD5">
                    <a:lumMod val="75000"/>
                  </a:srgbClr>
                </a:solidFill>
                <a:effectLst/>
                <a:uLnTx/>
                <a:uFillTx/>
                <a:latin typeface="Abadi" panose="020B0604020104020204" pitchFamily="34" charset="0"/>
                <a:cs typeface="Times New Roman" panose="02020603050405020304" pitchFamily="18" charset="0"/>
              </a:rPr>
            </a:br>
            <a:r>
              <a:rPr kumimoji="0" lang="en-US" altLang="en-US" sz="1400" b="0" i="0" u="none" strike="noStrike" kern="0" cap="none" spc="0" normalizeH="0" baseline="0" noProof="0" dirty="0">
                <a:ln>
                  <a:noFill/>
                </a:ln>
                <a:solidFill>
                  <a:srgbClr val="5B9BD5">
                    <a:lumMod val="75000"/>
                  </a:srgbClr>
                </a:solidFill>
                <a:effectLst/>
                <a:uLnTx/>
                <a:uFillTx/>
                <a:latin typeface="Abadi" panose="020B0604020104020204" pitchFamily="34" charset="0"/>
                <a:cs typeface="Times New Roman" panose="02020603050405020304" pitchFamily="18" charset="0"/>
              </a:rPr>
              <a:t>5 November  2023</a:t>
            </a:r>
          </a:p>
        </p:txBody>
      </p:sp>
    </p:spTree>
    <p:extLst>
      <p:ext uri="{BB962C8B-B14F-4D97-AF65-F5344CB8AC3E}">
        <p14:creationId xmlns:p14="http://schemas.microsoft.com/office/powerpoint/2010/main" val="40952033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kumimoji="0" lang="ar-OM" sz="2800" b="0" i="0" u="none" strike="noStrike" kern="1200" cap="none" spc="0" normalizeH="0" baseline="0" noProof="0">
                <a:ln>
                  <a:noFill/>
                </a:ln>
                <a:solidFill>
                  <a:prstClr val="white"/>
                </a:solidFill>
                <a:effectLst/>
                <a:uLnTx/>
                <a:uFillTx/>
                <a:latin typeface="Calibri Light"/>
                <a:ea typeface="+mj-ea"/>
                <a:cs typeface="Times New Roman" panose="02020603050405020304" pitchFamily="18" charset="0"/>
              </a:rPr>
              <a:t>  </a:t>
            </a:r>
            <a:endParaRPr lang="en-GB" sz="2800">
              <a:solidFill>
                <a:srgbClr val="C00000"/>
              </a:solidFill>
            </a:endParaRPr>
          </a:p>
        </p:txBody>
      </p:sp>
      <p:pic>
        <p:nvPicPr>
          <p:cNvPr id="8" name="Picture 7" descr="A flooded area with a building in the distance&#10;&#10;Description automatically generated with low confidence"/>
          <p:cNvPicPr/>
          <p:nvPr/>
        </p:nvPicPr>
        <p:blipFill rotWithShape="1">
          <a:blip r:embed="rId3"/>
          <a:srcRect l="1337" r="1271" b="21483"/>
          <a:stretch/>
        </p:blipFill>
        <p:spPr bwMode="auto">
          <a:xfrm>
            <a:off x="6460953" y="3939208"/>
            <a:ext cx="5040630" cy="2639007"/>
          </a:xfrm>
          <a:prstGeom prst="rect">
            <a:avLst/>
          </a:prstGeom>
          <a:ln>
            <a:noFill/>
          </a:ln>
          <a:extLst>
            <a:ext uri="{53640926-AAD7-44D8-BBD7-CCE9431645EC}">
              <a14:shadowObscured xmlns:a14="http://schemas.microsoft.com/office/drawing/2010/main"/>
            </a:ext>
          </a:extLst>
        </p:spPr>
      </p:pic>
      <p:sp>
        <p:nvSpPr>
          <p:cNvPr id="9" name="Rectangle 8">
            <a:extLst>
              <a:ext uri="{FF2B5EF4-FFF2-40B4-BE49-F238E27FC236}">
                <a16:creationId xmlns:a16="http://schemas.microsoft.com/office/drawing/2014/main" id="{3E5A9545-0309-7481-DB12-4A9228E5DF7E}"/>
              </a:ext>
            </a:extLst>
          </p:cNvPr>
          <p:cNvSpPr/>
          <p:nvPr/>
        </p:nvSpPr>
        <p:spPr>
          <a:xfrm>
            <a:off x="55220" y="1256565"/>
            <a:ext cx="6293699" cy="3111557"/>
          </a:xfrm>
          <a:prstGeom prst="rect">
            <a:avLst/>
          </a:prstGeom>
          <a:ln>
            <a:solidFill>
              <a:schemeClr val="bg1">
                <a:lumMod val="95000"/>
              </a:schemeClr>
            </a:solidFill>
          </a:ln>
        </p:spPr>
        <p:style>
          <a:lnRef idx="2">
            <a:schemeClr val="accent3"/>
          </a:lnRef>
          <a:fillRef idx="1">
            <a:schemeClr val="lt1"/>
          </a:fillRef>
          <a:effectRef idx="0">
            <a:schemeClr val="accent3"/>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Calibri"/>
                <a:ea typeface="+mn-ea"/>
                <a:cs typeface="+mn-cs"/>
              </a:rPr>
              <a:t>Flood Associated Impact</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E7E6E6">
                    <a:lumMod val="25000"/>
                  </a:srgbClr>
                </a:solidFill>
                <a:effectLst/>
                <a:uLnTx/>
                <a:uFillTx/>
                <a:latin typeface="Century Gothic"/>
                <a:ea typeface="+mn-ea"/>
                <a:cs typeface="+mn-cs"/>
              </a:rPr>
              <a:t>Loss of lives and damage to properties</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E7E6E6">
                    <a:lumMod val="25000"/>
                  </a:srgbClr>
                </a:solidFill>
                <a:effectLst/>
                <a:uLnTx/>
                <a:uFillTx/>
                <a:latin typeface="Century Gothic"/>
                <a:ea typeface="+mn-ea"/>
                <a:cs typeface="+mn-cs"/>
              </a:rPr>
              <a:t>Power cut </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E7E6E6">
                    <a:lumMod val="25000"/>
                  </a:srgbClr>
                </a:solidFill>
                <a:effectLst/>
                <a:uLnTx/>
                <a:uFillTx/>
                <a:latin typeface="Century Gothic"/>
                <a:ea typeface="+mn-ea"/>
                <a:cs typeface="+mn-cs"/>
              </a:rPr>
              <a:t>Clean water shortage</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E7E6E6">
                    <a:lumMod val="25000"/>
                  </a:srgbClr>
                </a:solidFill>
                <a:effectLst/>
                <a:uLnTx/>
                <a:uFillTx/>
                <a:latin typeface="Century Gothic"/>
                <a:ea typeface="+mn-ea"/>
                <a:cs typeface="+mn-cs"/>
              </a:rPr>
              <a:t>Communication cut</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E7E6E6">
                    <a:lumMod val="25000"/>
                  </a:srgbClr>
                </a:solidFill>
                <a:effectLst/>
                <a:uLnTx/>
                <a:uFillTx/>
                <a:latin typeface="Century Gothic"/>
                <a:ea typeface="+mn-ea"/>
                <a:cs typeface="+mn-cs"/>
              </a:rPr>
              <a:t>Traffic obstruction. </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E7E6E6">
                    <a:lumMod val="25000"/>
                  </a:srgbClr>
                </a:solidFill>
                <a:effectLst/>
                <a:uLnTx/>
                <a:uFillTx/>
                <a:latin typeface="Century Gothic"/>
                <a:ea typeface="+mn-ea"/>
                <a:cs typeface="+mn-cs"/>
              </a:rPr>
              <a:t>Significant damage to farms and loss of cattle</a:t>
            </a:r>
          </a:p>
        </p:txBody>
      </p:sp>
      <p:sp>
        <p:nvSpPr>
          <p:cNvPr id="10" name="TextBox 9">
            <a:extLst>
              <a:ext uri="{FF2B5EF4-FFF2-40B4-BE49-F238E27FC236}">
                <a16:creationId xmlns:a16="http://schemas.microsoft.com/office/drawing/2014/main" id="{9CE8F3AB-8FF7-A0A7-9732-F7C814C8762D}"/>
              </a:ext>
            </a:extLst>
          </p:cNvPr>
          <p:cNvSpPr txBox="1"/>
          <p:nvPr/>
        </p:nvSpPr>
        <p:spPr>
          <a:xfrm>
            <a:off x="2295756" y="372865"/>
            <a:ext cx="95661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ar-OM" sz="2800" b="0" i="0" u="none" strike="noStrike" kern="1200" cap="none" spc="0" normalizeH="0" baseline="0" noProof="0" dirty="0">
                <a:ln>
                  <a:noFill/>
                </a:ln>
                <a:solidFill>
                  <a:prstClr val="white"/>
                </a:solidFill>
                <a:effectLst/>
                <a:uLnTx/>
                <a:uFillTx/>
                <a:latin typeface="Abadi" panose="020B0604020104020204" pitchFamily="34" charset="0"/>
                <a:ea typeface="+mn-ea"/>
                <a:cs typeface="Times New Roman" panose="02020603050405020304" pitchFamily="18" charset="0"/>
              </a:rPr>
              <a:t>Flooding-</a:t>
            </a:r>
            <a:r>
              <a:rPr kumimoji="0" lang="en-US" sz="1800" b="1" i="0" u="none" strike="noStrike" kern="1200" cap="none" spc="0" normalizeH="0" baseline="0" noProof="0" dirty="0">
                <a:ln>
                  <a:noFill/>
                </a:ln>
                <a:solidFill>
                  <a:srgbClr val="0070C0"/>
                </a:solidFill>
                <a:effectLst/>
                <a:uLnTx/>
                <a:uFillTx/>
                <a:latin typeface="Calibri"/>
                <a:ea typeface="+mn-ea"/>
                <a:cs typeface="+mn-cs"/>
              </a:rPr>
              <a:t> </a:t>
            </a:r>
            <a:r>
              <a:rPr kumimoji="0" lang="en-US" sz="1800" b="1" i="0" u="none" strike="noStrike" kern="1200" cap="none" spc="0" normalizeH="0" baseline="0" noProof="0" dirty="0">
                <a:ln>
                  <a:noFill/>
                </a:ln>
                <a:solidFill>
                  <a:schemeClr val="accent4">
                    <a:lumMod val="60000"/>
                    <a:lumOff val="40000"/>
                  </a:schemeClr>
                </a:solidFill>
                <a:effectLst/>
                <a:uLnTx/>
                <a:uFillTx/>
                <a:latin typeface="Calibri"/>
                <a:ea typeface="+mn-ea"/>
                <a:cs typeface="+mn-cs"/>
              </a:rPr>
              <a:t>Associated Impact</a:t>
            </a:r>
            <a:endParaRPr kumimoji="0" lang="en-US" sz="1800" b="0" i="0" u="none" strike="noStrike" kern="1200" cap="none" spc="0" normalizeH="0" baseline="0" noProof="0" dirty="0">
              <a:ln>
                <a:noFill/>
              </a:ln>
              <a:solidFill>
                <a:schemeClr val="accent4">
                  <a:lumMod val="60000"/>
                  <a:lumOff val="40000"/>
                </a:schemeClr>
              </a:solidFill>
              <a:effectLst/>
              <a:uLnTx/>
              <a:uFillTx/>
              <a:latin typeface="Calibri"/>
              <a:ea typeface="+mn-ea"/>
              <a:cs typeface="+mn-cs"/>
            </a:endParaRPr>
          </a:p>
        </p:txBody>
      </p:sp>
      <p:pic>
        <p:nvPicPr>
          <p:cNvPr id="7" name="Picture 6" descr="A picture containing outdoor, sky, ground, sandy&#10;&#10;Description automatically generated"/>
          <p:cNvPicPr/>
          <p:nvPr/>
        </p:nvPicPr>
        <p:blipFill>
          <a:blip r:embed="rId4">
            <a:extLst>
              <a:ext uri="{28A0092B-C50C-407E-A947-70E740481C1C}">
                <a14:useLocalDpi xmlns:a14="http://schemas.microsoft.com/office/drawing/2010/main" val="0"/>
              </a:ext>
            </a:extLst>
          </a:blip>
          <a:stretch>
            <a:fillRect/>
          </a:stretch>
        </p:blipFill>
        <p:spPr>
          <a:xfrm>
            <a:off x="6460953" y="1107591"/>
            <a:ext cx="5040630" cy="2745156"/>
          </a:xfrm>
          <a:prstGeom prst="rect">
            <a:avLst/>
          </a:prstGeom>
        </p:spPr>
      </p:pic>
    </p:spTree>
    <p:extLst>
      <p:ext uri="{BB962C8B-B14F-4D97-AF65-F5344CB8AC3E}">
        <p14:creationId xmlns:p14="http://schemas.microsoft.com/office/powerpoint/2010/main" val="36271654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kumimoji="0" lang="ar-OM" sz="2800" b="0" i="0" u="none" strike="noStrike" kern="1200" cap="none" spc="0" normalizeH="0" baseline="0" noProof="0" dirty="0">
                <a:ln>
                  <a:noFill/>
                </a:ln>
                <a:solidFill>
                  <a:prstClr val="white"/>
                </a:solidFill>
                <a:effectLst/>
                <a:uLnTx/>
                <a:uFillTx/>
                <a:latin typeface="Calibri Light"/>
                <a:ea typeface="+mj-ea"/>
                <a:cs typeface="Times New Roman" panose="02020603050405020304" pitchFamily="18" charset="0"/>
              </a:rPr>
              <a:t>  </a:t>
            </a:r>
            <a:endParaRPr lang="en-GB" sz="2800" dirty="0">
              <a:solidFill>
                <a:srgbClr val="C00000"/>
              </a:solidFill>
            </a:endParaRPr>
          </a:p>
        </p:txBody>
      </p:sp>
      <p:pic>
        <p:nvPicPr>
          <p:cNvPr id="4" name="Picture 3">
            <a:extLst>
              <a:ext uri="{FF2B5EF4-FFF2-40B4-BE49-F238E27FC236}">
                <a16:creationId xmlns:a16="http://schemas.microsoft.com/office/drawing/2014/main" id="{20C3783E-0793-A368-BA76-BC24103C86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05067" y="1256565"/>
            <a:ext cx="4996516" cy="5140169"/>
          </a:xfrm>
          <a:prstGeom prst="rect">
            <a:avLst/>
          </a:prstGeom>
          <a:ln>
            <a:solidFill>
              <a:schemeClr val="tx1"/>
            </a:solidFill>
          </a:ln>
        </p:spPr>
      </p:pic>
      <p:sp>
        <p:nvSpPr>
          <p:cNvPr id="9" name="TextBox 8">
            <a:extLst>
              <a:ext uri="{FF2B5EF4-FFF2-40B4-BE49-F238E27FC236}">
                <a16:creationId xmlns:a16="http://schemas.microsoft.com/office/drawing/2014/main" id="{AA3293ED-5A16-01B4-CBB0-2532DB7CAA91}"/>
              </a:ext>
            </a:extLst>
          </p:cNvPr>
          <p:cNvSpPr txBox="1"/>
          <p:nvPr/>
        </p:nvSpPr>
        <p:spPr>
          <a:xfrm>
            <a:off x="6505067" y="6371221"/>
            <a:ext cx="4996516" cy="307777"/>
          </a:xfrm>
          <a:prstGeom prst="rect">
            <a:avLst/>
          </a:prstGeom>
          <a:noFill/>
        </p:spPr>
        <p:txBody>
          <a:bodyPr wrap="square">
            <a:spAutoFit/>
          </a:bodyPr>
          <a:lstStyle/>
          <a:p>
            <a:pPr indent="180340" algn="ctr">
              <a:spcAft>
                <a:spcPts val="1000"/>
              </a:spcAft>
            </a:pPr>
            <a:r>
              <a:rPr lang="en-US" sz="1400"/>
              <a:t>Historical tracks of the tropical cyclones that affected Oman</a:t>
            </a:r>
            <a:endParaRPr lang="en-US" sz="1400" i="1">
              <a:solidFill>
                <a:srgbClr val="1F497D"/>
              </a:solidFill>
              <a:effectLst/>
              <a:latin typeface="Times New Roman" panose="02020603050405020304" pitchFamily="18" charset="0"/>
              <a:ea typeface="Calibri" panose="020F0502020204030204" pitchFamily="34" charset="0"/>
            </a:endParaRPr>
          </a:p>
        </p:txBody>
      </p:sp>
      <p:sp>
        <p:nvSpPr>
          <p:cNvPr id="7" name="Text Box 2"/>
          <p:cNvSpPr txBox="1">
            <a:spLocks noChangeArrowheads="1"/>
          </p:cNvSpPr>
          <p:nvPr/>
        </p:nvSpPr>
        <p:spPr bwMode="auto">
          <a:xfrm>
            <a:off x="6599928" y="1359283"/>
            <a:ext cx="2129790" cy="572135"/>
          </a:xfrm>
          <a:prstGeom prst="rect">
            <a:avLst/>
          </a:prstGeom>
          <a:solidFill>
            <a:schemeClr val="bg1"/>
          </a:solidFill>
          <a:ln w="9525">
            <a:noFill/>
            <a:miter lim="800000"/>
            <a:headEnd/>
            <a:tailEnd/>
          </a:ln>
        </p:spPr>
        <p:txBody>
          <a:bodyPr rot="0" vert="horz" wrap="square" lIns="91440" tIns="45720" rIns="91440" bIns="45720" anchor="t" anchorCtr="0">
            <a:noAutofit/>
          </a:bodyPr>
          <a:lstStyle/>
          <a:p>
            <a:pPr marL="0" marR="0" indent="0" algn="l">
              <a:lnSpc>
                <a:spcPct val="115000"/>
              </a:lnSpc>
              <a:spcBef>
                <a:spcPts val="0"/>
              </a:spcBef>
              <a:spcAft>
                <a:spcPts val="0"/>
              </a:spcAft>
            </a:pPr>
            <a:r>
              <a:rPr lang="en-US" sz="900" b="1">
                <a:solidFill>
                  <a:srgbClr val="000000"/>
                </a:solidFill>
                <a:effectLst/>
                <a:latin typeface="Times New Roman" panose="02020603050405020304" pitchFamily="18" charset="0"/>
                <a:ea typeface="Calibri" panose="020F0502020204030204" pitchFamily="34" charset="0"/>
              </a:rPr>
              <a:t>Track Points</a:t>
            </a:r>
            <a:endParaRPr lang="en-US" sz="1200" b="1">
              <a:effectLst/>
              <a:latin typeface="Times New Roman" panose="02020603050405020304" pitchFamily="18" charset="0"/>
              <a:ea typeface="Calibri" panose="020F0502020204030204" pitchFamily="34" charset="0"/>
            </a:endParaRPr>
          </a:p>
          <a:p>
            <a:pPr marL="0" marR="0" indent="0" algn="l">
              <a:lnSpc>
                <a:spcPct val="115000"/>
              </a:lnSpc>
              <a:spcBef>
                <a:spcPts val="0"/>
              </a:spcBef>
              <a:spcAft>
                <a:spcPts val="0"/>
              </a:spcAft>
            </a:pPr>
            <a:r>
              <a:rPr lang="en-US" sz="900">
                <a:solidFill>
                  <a:srgbClr val="000000"/>
                </a:solidFill>
                <a:effectLst/>
                <a:latin typeface="Times New Roman" panose="02020603050405020304" pitchFamily="18" charset="0"/>
                <a:ea typeface="Calibri" panose="020F0502020204030204" pitchFamily="34" charset="0"/>
              </a:rPr>
              <a:t>(Cyclone </a:t>
            </a:r>
            <a:r>
              <a:rPr lang="en-US" sz="900" err="1">
                <a:solidFill>
                  <a:srgbClr val="000000"/>
                </a:solidFill>
                <a:effectLst/>
                <a:latin typeface="Times New Roman" panose="02020603050405020304" pitchFamily="18" charset="0"/>
                <a:ea typeface="Calibri" panose="020F0502020204030204" pitchFamily="34" charset="0"/>
              </a:rPr>
              <a:t>eAtlas</a:t>
            </a:r>
            <a:r>
              <a:rPr lang="en-US" sz="900">
                <a:solidFill>
                  <a:srgbClr val="000000"/>
                </a:solidFill>
                <a:effectLst/>
                <a:latin typeface="Times New Roman" panose="02020603050405020304" pitchFamily="18" charset="0"/>
                <a:ea typeface="Calibri" panose="020F0502020204030204" pitchFamily="34" charset="0"/>
              </a:rPr>
              <a:t>-IMD, 2020, JTWC 2020)</a:t>
            </a:r>
            <a:endParaRPr lang="en-US" sz="1200">
              <a:effectLst/>
              <a:latin typeface="Times New Roman" panose="02020603050405020304" pitchFamily="18" charset="0"/>
              <a:ea typeface="Calibri" panose="020F0502020204030204" pitchFamily="34" charset="0"/>
            </a:endParaRPr>
          </a:p>
          <a:p>
            <a:pPr marL="0" marR="0" indent="0" algn="l">
              <a:lnSpc>
                <a:spcPct val="115000"/>
              </a:lnSpc>
              <a:spcBef>
                <a:spcPts val="0"/>
              </a:spcBef>
              <a:spcAft>
                <a:spcPts val="0"/>
              </a:spcAft>
            </a:pPr>
            <a:r>
              <a:rPr lang="en-US" sz="900">
                <a:solidFill>
                  <a:srgbClr val="000000"/>
                </a:solidFill>
                <a:effectLst/>
                <a:latin typeface="Times New Roman" panose="02020603050405020304" pitchFamily="18" charset="0"/>
                <a:ea typeface="Calibri" panose="020F0502020204030204" pitchFamily="34" charset="0"/>
              </a:rPr>
              <a:t>© CAA- DGMET</a:t>
            </a:r>
            <a:endParaRPr lang="en-US" sz="1200">
              <a:effectLst/>
              <a:latin typeface="Times New Roman" panose="02020603050405020304" pitchFamily="18" charset="0"/>
              <a:ea typeface="Calibri" panose="020F0502020204030204"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2148565143"/>
              </p:ext>
            </p:extLst>
          </p:nvPr>
        </p:nvGraphicFramePr>
        <p:xfrm>
          <a:off x="129224" y="2705388"/>
          <a:ext cx="6249137" cy="1615440"/>
        </p:xfrm>
        <a:graphic>
          <a:graphicData uri="http://schemas.openxmlformats.org/drawingml/2006/table">
            <a:tbl>
              <a:tblPr firstRow="1" bandRow="1">
                <a:tableStyleId>{5C22544A-7EE6-4342-B048-85BDC9FD1C3A}</a:tableStyleId>
              </a:tblPr>
              <a:tblGrid>
                <a:gridCol w="1016452">
                  <a:extLst>
                    <a:ext uri="{9D8B030D-6E8A-4147-A177-3AD203B41FA5}">
                      <a16:colId xmlns:a16="http://schemas.microsoft.com/office/drawing/2014/main" val="20000"/>
                    </a:ext>
                  </a:extLst>
                </a:gridCol>
                <a:gridCol w="5232685">
                  <a:extLst>
                    <a:ext uri="{9D8B030D-6E8A-4147-A177-3AD203B41FA5}">
                      <a16:colId xmlns:a16="http://schemas.microsoft.com/office/drawing/2014/main" val="20001"/>
                    </a:ext>
                  </a:extLst>
                </a:gridCol>
              </a:tblGrid>
              <a:tr h="1355788">
                <a:tc>
                  <a:txBody>
                    <a:bodyPr/>
                    <a:lstStyle/>
                    <a:p>
                      <a:pPr algn="ctr"/>
                      <a:r>
                        <a:rPr lang="en-US" sz="2000" b="0">
                          <a:solidFill>
                            <a:schemeClr val="tx1"/>
                          </a:solidFill>
                          <a:latin typeface="Times New Roman" panose="02020603050405020304" pitchFamily="18" charset="0"/>
                          <a:cs typeface="Times New Roman" panose="02020603050405020304" pitchFamily="18" charset="0"/>
                        </a:rPr>
                        <a:t>1890</a:t>
                      </a:r>
                    </a:p>
                  </a:txBody>
                  <a:tcPr anchor="ctr">
                    <a:solidFill>
                      <a:schemeClr val="bg2"/>
                    </a:solidFill>
                  </a:tcPr>
                </a:tc>
                <a:tc>
                  <a:txBody>
                    <a:bodyPr/>
                    <a:lstStyle/>
                    <a:p>
                      <a:pPr algn="ctr"/>
                      <a:r>
                        <a:rPr lang="en-US" sz="2000" b="0" dirty="0">
                          <a:solidFill>
                            <a:schemeClr val="tx1"/>
                          </a:solidFill>
                          <a:latin typeface="Times New Roman" panose="02020603050405020304" pitchFamily="18" charset="0"/>
                          <a:cs typeface="Times New Roman" panose="02020603050405020304" pitchFamily="18" charset="0"/>
                        </a:rPr>
                        <a:t>the most severe</a:t>
                      </a:r>
                      <a:r>
                        <a:rPr lang="en-US" sz="2000" b="0" baseline="0" dirty="0">
                          <a:solidFill>
                            <a:schemeClr val="tx1"/>
                          </a:solidFill>
                          <a:latin typeface="Times New Roman" panose="02020603050405020304" pitchFamily="18" charset="0"/>
                          <a:cs typeface="Times New Roman" panose="02020603050405020304" pitchFamily="18" charset="0"/>
                        </a:rPr>
                        <a:t> </a:t>
                      </a:r>
                      <a:r>
                        <a:rPr lang="en-US" sz="2000" b="0" dirty="0">
                          <a:solidFill>
                            <a:schemeClr val="tx1"/>
                          </a:solidFill>
                          <a:latin typeface="Times New Roman" panose="02020603050405020304" pitchFamily="18" charset="0"/>
                          <a:cs typeface="Times New Roman" panose="02020603050405020304" pitchFamily="18" charset="0"/>
                        </a:rPr>
                        <a:t>tropical cyclone impacted Oman in the last 132 years.</a:t>
                      </a:r>
                    </a:p>
                    <a:p>
                      <a:pPr algn="ctr"/>
                      <a:r>
                        <a:rPr lang="en-US" sz="2000" b="0" dirty="0">
                          <a:solidFill>
                            <a:schemeClr val="tx1"/>
                          </a:solidFill>
                          <a:latin typeface="Times New Roman" panose="02020603050405020304" pitchFamily="18" charset="0"/>
                          <a:cs typeface="Times New Roman" panose="02020603050405020304" pitchFamily="18" charset="0"/>
                        </a:rPr>
                        <a:t>727 casualties </a:t>
                      </a:r>
                    </a:p>
                    <a:p>
                      <a:pPr algn="ctr"/>
                      <a:r>
                        <a:rPr lang="en-US" sz="2000" b="0" dirty="0">
                          <a:solidFill>
                            <a:schemeClr val="tx1"/>
                          </a:solidFill>
                          <a:latin typeface="Times New Roman" panose="02020603050405020304" pitchFamily="18" charset="0"/>
                          <a:cs typeface="Times New Roman" panose="02020603050405020304" pitchFamily="18" charset="0"/>
                        </a:rPr>
                        <a:t>“it would take  15  years to recover from the agricultural loss” (Blount et al., 2010)</a:t>
                      </a:r>
                    </a:p>
                  </a:txBody>
                  <a:tcPr anchor="ctr">
                    <a:solidFill>
                      <a:schemeClr val="bg2"/>
                    </a:solidFill>
                  </a:tcPr>
                </a:tc>
                <a:extLst>
                  <a:ext uri="{0D108BD9-81ED-4DB2-BD59-A6C34878D82A}">
                    <a16:rowId xmlns:a16="http://schemas.microsoft.com/office/drawing/2014/main" val="10001"/>
                  </a:ext>
                </a:extLst>
              </a:tr>
            </a:tbl>
          </a:graphicData>
        </a:graphic>
      </p:graphicFrame>
      <p:sp>
        <p:nvSpPr>
          <p:cNvPr id="3" name="TextBox 2">
            <a:extLst>
              <a:ext uri="{FF2B5EF4-FFF2-40B4-BE49-F238E27FC236}">
                <a16:creationId xmlns:a16="http://schemas.microsoft.com/office/drawing/2014/main" id="{2522A6EA-CF23-D624-7FD6-EF577B4419C8}"/>
              </a:ext>
            </a:extLst>
          </p:cNvPr>
          <p:cNvSpPr txBox="1"/>
          <p:nvPr/>
        </p:nvSpPr>
        <p:spPr>
          <a:xfrm>
            <a:off x="408562" y="1050257"/>
            <a:ext cx="8732442" cy="523220"/>
          </a:xfrm>
          <a:prstGeom prst="rect">
            <a:avLst/>
          </a:prstGeom>
          <a:noFill/>
        </p:spPr>
        <p:txBody>
          <a:bodyPr wrap="square">
            <a:spAutoFit/>
          </a:bodyPr>
          <a:lstStyle/>
          <a:p>
            <a:r>
              <a:rPr kumimoji="0" lang="en-US" altLang="ar-OM" sz="2800" b="0" i="0" u="none" strike="noStrike" kern="1200" cap="none" spc="0" normalizeH="0" baseline="0" noProof="0" dirty="0">
                <a:ln>
                  <a:noFill/>
                </a:ln>
                <a:solidFill>
                  <a:schemeClr val="accent2">
                    <a:lumMod val="75000"/>
                  </a:schemeClr>
                </a:solidFill>
                <a:effectLst/>
                <a:uLnTx/>
                <a:uFillTx/>
                <a:latin typeface="Abadi" panose="020B0604020104020204" pitchFamily="34" charset="0"/>
                <a:ea typeface="+mj-ea"/>
                <a:cs typeface="Times New Roman" panose="02020603050405020304" pitchFamily="18" charset="0"/>
              </a:rPr>
              <a:t>Tropical cyclones</a:t>
            </a:r>
            <a:endParaRPr lang="en-US" dirty="0">
              <a:solidFill>
                <a:schemeClr val="accent2">
                  <a:lumMod val="75000"/>
                </a:schemeClr>
              </a:solidFill>
            </a:endParaRPr>
          </a:p>
        </p:txBody>
      </p:sp>
      <p:sp>
        <p:nvSpPr>
          <p:cNvPr id="5" name="TextBox 4">
            <a:extLst>
              <a:ext uri="{FF2B5EF4-FFF2-40B4-BE49-F238E27FC236}">
                <a16:creationId xmlns:a16="http://schemas.microsoft.com/office/drawing/2014/main" id="{7FBEFB83-1F05-2831-134C-1BDDE09B2546}"/>
              </a:ext>
            </a:extLst>
          </p:cNvPr>
          <p:cNvSpPr txBox="1"/>
          <p:nvPr/>
        </p:nvSpPr>
        <p:spPr>
          <a:xfrm>
            <a:off x="2295756" y="372865"/>
            <a:ext cx="95661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ar-OM" sz="2800" b="0" i="0" u="none" strike="noStrike" kern="1200" cap="none" spc="0" normalizeH="0" baseline="0" noProof="0" dirty="0">
                <a:ln>
                  <a:noFill/>
                </a:ln>
                <a:solidFill>
                  <a:prstClr val="white"/>
                </a:solidFill>
                <a:effectLst/>
                <a:uLnTx/>
                <a:uFillTx/>
                <a:latin typeface="Abadi" panose="020B0604020104020204" pitchFamily="34" charset="0"/>
                <a:ea typeface="+mn-ea"/>
                <a:cs typeface="Times New Roman" panose="02020603050405020304" pitchFamily="18" charset="0"/>
              </a:rPr>
              <a:t>Flooding- </a:t>
            </a:r>
            <a:r>
              <a:rPr kumimoji="0" lang="en-US" altLang="ar-OM" sz="2800" b="0" i="0" u="none" strike="noStrike" kern="1200" cap="none" spc="0" normalizeH="0" baseline="0" noProof="0" dirty="0">
                <a:ln>
                  <a:noFill/>
                </a:ln>
                <a:solidFill>
                  <a:schemeClr val="accent4">
                    <a:lumMod val="60000"/>
                    <a:lumOff val="40000"/>
                  </a:schemeClr>
                </a:solidFill>
                <a:effectLst/>
                <a:uLnTx/>
                <a:uFillTx/>
                <a:latin typeface="Abadi" panose="020B0604020104020204" pitchFamily="34" charset="0"/>
                <a:ea typeface="+mn-ea"/>
                <a:cs typeface="Times New Roman" panose="02020603050405020304" pitchFamily="18" charset="0"/>
              </a:rPr>
              <a:t>W</a:t>
            </a:r>
            <a:r>
              <a:rPr lang="en-US" altLang="ar-OM" sz="2800" dirty="0" err="1">
                <a:solidFill>
                  <a:schemeClr val="accent4">
                    <a:lumMod val="60000"/>
                    <a:lumOff val="40000"/>
                  </a:schemeClr>
                </a:solidFill>
                <a:latin typeface="Abadi" panose="020B0604020104020204" pitchFamily="34" charset="0"/>
                <a:cs typeface="Times New Roman" panose="02020603050405020304" pitchFamily="18" charset="0"/>
              </a:rPr>
              <a:t>eather</a:t>
            </a:r>
            <a:r>
              <a:rPr lang="en-US" altLang="ar-OM" sz="2800" dirty="0">
                <a:solidFill>
                  <a:schemeClr val="accent4">
                    <a:lumMod val="60000"/>
                    <a:lumOff val="40000"/>
                  </a:schemeClr>
                </a:solidFill>
                <a:latin typeface="Abadi" panose="020B0604020104020204" pitchFamily="34" charset="0"/>
                <a:cs typeface="Times New Roman" panose="02020603050405020304" pitchFamily="18" charset="0"/>
              </a:rPr>
              <a:t> Systems </a:t>
            </a:r>
            <a:endParaRPr kumimoji="0" lang="en-US" sz="1800" b="0" i="0" u="none" strike="noStrike" kern="1200" cap="none" spc="0" normalizeH="0" baseline="0" noProof="0" dirty="0">
              <a:ln>
                <a:noFill/>
              </a:ln>
              <a:solidFill>
                <a:schemeClr val="accent4">
                  <a:lumMod val="60000"/>
                  <a:lumOff val="40000"/>
                </a:schemeClr>
              </a:solidFill>
              <a:effectLst/>
              <a:uLnTx/>
              <a:uFillTx/>
              <a:latin typeface="Calibri"/>
              <a:ea typeface="+mn-ea"/>
              <a:cs typeface="+mn-cs"/>
            </a:endParaRPr>
          </a:p>
        </p:txBody>
      </p:sp>
    </p:spTree>
    <p:extLst>
      <p:ext uri="{BB962C8B-B14F-4D97-AF65-F5344CB8AC3E}">
        <p14:creationId xmlns:p14="http://schemas.microsoft.com/office/powerpoint/2010/main" val="421437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6497" y="634475"/>
            <a:ext cx="9566193" cy="883700"/>
          </a:xfrm>
        </p:spPr>
        <p:txBody>
          <a:bodyPr>
            <a:normAutofit/>
          </a:bodyPr>
          <a:lstStyle/>
          <a:p>
            <a:pPr algn="r"/>
            <a:r>
              <a:rPr kumimoji="0" lang="ar-OM" sz="2800" b="0" i="0" u="none" strike="noStrike" kern="1200" cap="none" spc="0" normalizeH="0" baseline="0" noProof="0">
                <a:ln>
                  <a:noFill/>
                </a:ln>
                <a:solidFill>
                  <a:prstClr val="white"/>
                </a:solidFill>
                <a:effectLst/>
                <a:uLnTx/>
                <a:uFillTx/>
                <a:latin typeface="Calibri Light"/>
                <a:ea typeface="+mj-ea"/>
                <a:cs typeface="Times New Roman" panose="02020603050405020304" pitchFamily="18" charset="0"/>
              </a:rPr>
              <a:t>  </a:t>
            </a:r>
            <a:endParaRPr lang="en-GB" sz="2800">
              <a:solidFill>
                <a:srgbClr val="C00000"/>
              </a:solidFill>
            </a:endParaRPr>
          </a:p>
        </p:txBody>
      </p:sp>
      <p:sp>
        <p:nvSpPr>
          <p:cNvPr id="13" name="Right Arrow 9">
            <a:extLst>
              <a:ext uri="{FF2B5EF4-FFF2-40B4-BE49-F238E27FC236}">
                <a16:creationId xmlns:a16="http://schemas.microsoft.com/office/drawing/2014/main" id="{BF5AB964-DDCE-465F-042A-4A36472705F7}"/>
              </a:ext>
            </a:extLst>
          </p:cNvPr>
          <p:cNvSpPr/>
          <p:nvPr/>
        </p:nvSpPr>
        <p:spPr>
          <a:xfrm>
            <a:off x="125673" y="1263887"/>
            <a:ext cx="11485683" cy="494380"/>
          </a:xfrm>
          <a:prstGeom prst="rightArrow">
            <a:avLst>
              <a:gd name="adj1" fmla="val 50000"/>
              <a:gd name="adj2" fmla="val 65686"/>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a:p>
        </p:txBody>
      </p:sp>
      <p:graphicFrame>
        <p:nvGraphicFramePr>
          <p:cNvPr id="4" name="Table 5">
            <a:extLst>
              <a:ext uri="{FF2B5EF4-FFF2-40B4-BE49-F238E27FC236}">
                <a16:creationId xmlns:a16="http://schemas.microsoft.com/office/drawing/2014/main" id="{9744F243-7706-7F4A-EFD7-4D9029B64F80}"/>
              </a:ext>
            </a:extLst>
          </p:cNvPr>
          <p:cNvGraphicFramePr>
            <a:graphicFrameLocks noGrp="1"/>
          </p:cNvGraphicFramePr>
          <p:nvPr>
            <p:extLst>
              <p:ext uri="{D42A27DB-BD31-4B8C-83A1-F6EECF244321}">
                <p14:modId xmlns:p14="http://schemas.microsoft.com/office/powerpoint/2010/main" val="691665909"/>
              </p:ext>
            </p:extLst>
          </p:nvPr>
        </p:nvGraphicFramePr>
        <p:xfrm>
          <a:off x="132130" y="1363524"/>
          <a:ext cx="11670913" cy="1097280"/>
        </p:xfrm>
        <a:graphic>
          <a:graphicData uri="http://schemas.openxmlformats.org/drawingml/2006/table">
            <a:tbl>
              <a:tblPr firstRow="1" bandRow="1">
                <a:tableStyleId>{5C22544A-7EE6-4342-B048-85BDC9FD1C3A}</a:tableStyleId>
              </a:tblPr>
              <a:tblGrid>
                <a:gridCol w="604677">
                  <a:extLst>
                    <a:ext uri="{9D8B030D-6E8A-4147-A177-3AD203B41FA5}">
                      <a16:colId xmlns:a16="http://schemas.microsoft.com/office/drawing/2014/main" val="445572231"/>
                    </a:ext>
                  </a:extLst>
                </a:gridCol>
                <a:gridCol w="566134">
                  <a:extLst>
                    <a:ext uri="{9D8B030D-6E8A-4147-A177-3AD203B41FA5}">
                      <a16:colId xmlns:a16="http://schemas.microsoft.com/office/drawing/2014/main" val="44820490"/>
                    </a:ext>
                  </a:extLst>
                </a:gridCol>
                <a:gridCol w="609301">
                  <a:extLst>
                    <a:ext uri="{9D8B030D-6E8A-4147-A177-3AD203B41FA5}">
                      <a16:colId xmlns:a16="http://schemas.microsoft.com/office/drawing/2014/main" val="2869671623"/>
                    </a:ext>
                  </a:extLst>
                </a:gridCol>
                <a:gridCol w="900652">
                  <a:extLst>
                    <a:ext uri="{9D8B030D-6E8A-4147-A177-3AD203B41FA5}">
                      <a16:colId xmlns:a16="http://schemas.microsoft.com/office/drawing/2014/main" val="3476585052"/>
                    </a:ext>
                  </a:extLst>
                </a:gridCol>
                <a:gridCol w="595428">
                  <a:extLst>
                    <a:ext uri="{9D8B030D-6E8A-4147-A177-3AD203B41FA5}">
                      <a16:colId xmlns:a16="http://schemas.microsoft.com/office/drawing/2014/main" val="2599550608"/>
                    </a:ext>
                  </a:extLst>
                </a:gridCol>
                <a:gridCol w="566134">
                  <a:extLst>
                    <a:ext uri="{9D8B030D-6E8A-4147-A177-3AD203B41FA5}">
                      <a16:colId xmlns:a16="http://schemas.microsoft.com/office/drawing/2014/main" val="3130981862"/>
                    </a:ext>
                  </a:extLst>
                </a:gridCol>
                <a:gridCol w="566134">
                  <a:extLst>
                    <a:ext uri="{9D8B030D-6E8A-4147-A177-3AD203B41FA5}">
                      <a16:colId xmlns:a16="http://schemas.microsoft.com/office/drawing/2014/main" val="3295498513"/>
                    </a:ext>
                  </a:extLst>
                </a:gridCol>
                <a:gridCol w="718767">
                  <a:extLst>
                    <a:ext uri="{9D8B030D-6E8A-4147-A177-3AD203B41FA5}">
                      <a16:colId xmlns:a16="http://schemas.microsoft.com/office/drawing/2014/main" val="4147315140"/>
                    </a:ext>
                  </a:extLst>
                </a:gridCol>
                <a:gridCol w="1104208">
                  <a:extLst>
                    <a:ext uri="{9D8B030D-6E8A-4147-A177-3AD203B41FA5}">
                      <a16:colId xmlns:a16="http://schemas.microsoft.com/office/drawing/2014/main" val="4077245248"/>
                    </a:ext>
                  </a:extLst>
                </a:gridCol>
                <a:gridCol w="566134">
                  <a:extLst>
                    <a:ext uri="{9D8B030D-6E8A-4147-A177-3AD203B41FA5}">
                      <a16:colId xmlns:a16="http://schemas.microsoft.com/office/drawing/2014/main" val="2484051575"/>
                    </a:ext>
                  </a:extLst>
                </a:gridCol>
                <a:gridCol w="566134">
                  <a:extLst>
                    <a:ext uri="{9D8B030D-6E8A-4147-A177-3AD203B41FA5}">
                      <a16:colId xmlns:a16="http://schemas.microsoft.com/office/drawing/2014/main" val="1148060318"/>
                    </a:ext>
                  </a:extLst>
                </a:gridCol>
                <a:gridCol w="1121165">
                  <a:extLst>
                    <a:ext uri="{9D8B030D-6E8A-4147-A177-3AD203B41FA5}">
                      <a16:colId xmlns:a16="http://schemas.microsoft.com/office/drawing/2014/main" val="2335884290"/>
                    </a:ext>
                  </a:extLst>
                </a:gridCol>
                <a:gridCol w="952280">
                  <a:extLst>
                    <a:ext uri="{9D8B030D-6E8A-4147-A177-3AD203B41FA5}">
                      <a16:colId xmlns:a16="http://schemas.microsoft.com/office/drawing/2014/main" val="2936123952"/>
                    </a:ext>
                  </a:extLst>
                </a:gridCol>
                <a:gridCol w="1285731">
                  <a:extLst>
                    <a:ext uri="{9D8B030D-6E8A-4147-A177-3AD203B41FA5}">
                      <a16:colId xmlns:a16="http://schemas.microsoft.com/office/drawing/2014/main" val="600432087"/>
                    </a:ext>
                  </a:extLst>
                </a:gridCol>
                <a:gridCol w="948034">
                  <a:extLst>
                    <a:ext uri="{9D8B030D-6E8A-4147-A177-3AD203B41FA5}">
                      <a16:colId xmlns:a16="http://schemas.microsoft.com/office/drawing/2014/main" val="3033966101"/>
                    </a:ext>
                  </a:extLst>
                </a:gridCol>
              </a:tblGrid>
              <a:tr h="258462">
                <a:tc>
                  <a:txBody>
                    <a:bodyPr/>
                    <a:lstStyle/>
                    <a:p>
                      <a:pPr algn="ctr"/>
                      <a:r>
                        <a:rPr lang="en-US" sz="1200" b="1">
                          <a:solidFill>
                            <a:schemeClr val="tx1"/>
                          </a:solidFill>
                          <a:latin typeface="Times New Roman" panose="02020603050405020304" pitchFamily="18" charset="0"/>
                          <a:cs typeface="Times New Roman" panose="02020603050405020304" pitchFamily="18" charset="0"/>
                        </a:rPr>
                        <a:t>2007</a:t>
                      </a:r>
                    </a:p>
                  </a:txBody>
                  <a:tcPr>
                    <a:noFill/>
                  </a:tcPr>
                </a:tc>
                <a:tc>
                  <a:txBody>
                    <a:bodyPr/>
                    <a:lstStyle/>
                    <a:p>
                      <a:pPr algn="ctr"/>
                      <a:r>
                        <a:rPr lang="en-US" sz="1200" b="1">
                          <a:solidFill>
                            <a:schemeClr val="tx1"/>
                          </a:solidFill>
                          <a:latin typeface="Times New Roman" panose="02020603050405020304" pitchFamily="18" charset="0"/>
                          <a:cs typeface="Times New Roman" panose="02020603050405020304" pitchFamily="18" charset="0"/>
                        </a:rPr>
                        <a:t>2008</a:t>
                      </a:r>
                    </a:p>
                  </a:txBody>
                  <a:tcPr>
                    <a:noFill/>
                  </a:tcPr>
                </a:tc>
                <a:tc>
                  <a:txBody>
                    <a:bodyPr/>
                    <a:lstStyle/>
                    <a:p>
                      <a:pPr algn="ctr"/>
                      <a:r>
                        <a:rPr lang="en-US" sz="1200" b="1" dirty="0">
                          <a:solidFill>
                            <a:schemeClr val="tx1"/>
                          </a:solidFill>
                          <a:latin typeface="Times New Roman" panose="02020603050405020304" pitchFamily="18" charset="0"/>
                          <a:cs typeface="Times New Roman" panose="02020603050405020304" pitchFamily="18" charset="0"/>
                        </a:rPr>
                        <a:t>2009 </a:t>
                      </a:r>
                    </a:p>
                  </a:txBody>
                  <a:tcPr>
                    <a:noFill/>
                  </a:tcPr>
                </a:tc>
                <a:tc>
                  <a:txBody>
                    <a:bodyPr/>
                    <a:lstStyle/>
                    <a:p>
                      <a:pPr algn="ctr"/>
                      <a:r>
                        <a:rPr lang="en-US" sz="1200" b="1">
                          <a:solidFill>
                            <a:schemeClr val="tx1"/>
                          </a:solidFill>
                          <a:latin typeface="Times New Roman" panose="02020603050405020304" pitchFamily="18" charset="0"/>
                          <a:cs typeface="Times New Roman" panose="02020603050405020304" pitchFamily="18" charset="0"/>
                        </a:rPr>
                        <a:t>2010</a:t>
                      </a:r>
                    </a:p>
                  </a:txBody>
                  <a:tcPr>
                    <a:noFill/>
                  </a:tcPr>
                </a:tc>
                <a:tc>
                  <a:txBody>
                    <a:bodyPr/>
                    <a:lstStyle/>
                    <a:p>
                      <a:pPr algn="ctr"/>
                      <a:r>
                        <a:rPr lang="en-US" sz="1200" b="1">
                          <a:solidFill>
                            <a:schemeClr val="tx1"/>
                          </a:solidFill>
                          <a:latin typeface="Times New Roman" panose="02020603050405020304" pitchFamily="18" charset="0"/>
                          <a:cs typeface="Times New Roman" panose="02020603050405020304" pitchFamily="18" charset="0"/>
                        </a:rPr>
                        <a:t>2011</a:t>
                      </a:r>
                    </a:p>
                  </a:txBody>
                  <a:tcPr>
                    <a:noFill/>
                  </a:tcPr>
                </a:tc>
                <a:tc>
                  <a:txBody>
                    <a:bodyPr/>
                    <a:lstStyle/>
                    <a:p>
                      <a:pPr algn="ctr"/>
                      <a:r>
                        <a:rPr lang="en-US" sz="1200" b="1">
                          <a:solidFill>
                            <a:schemeClr val="tx1"/>
                          </a:solidFill>
                          <a:latin typeface="Times New Roman" panose="02020603050405020304" pitchFamily="18" charset="0"/>
                          <a:cs typeface="Times New Roman" panose="02020603050405020304" pitchFamily="18" charset="0"/>
                        </a:rPr>
                        <a:t>2012</a:t>
                      </a:r>
                    </a:p>
                  </a:txBody>
                  <a:tcPr>
                    <a:noFill/>
                  </a:tcPr>
                </a:tc>
                <a:tc>
                  <a:txBody>
                    <a:bodyPr/>
                    <a:lstStyle/>
                    <a:p>
                      <a:pPr algn="ctr"/>
                      <a:r>
                        <a:rPr lang="en-US" sz="1200" b="1">
                          <a:solidFill>
                            <a:schemeClr val="tx1"/>
                          </a:solidFill>
                          <a:latin typeface="Times New Roman" panose="02020603050405020304" pitchFamily="18" charset="0"/>
                          <a:cs typeface="Times New Roman" panose="02020603050405020304" pitchFamily="18" charset="0"/>
                        </a:rPr>
                        <a:t>2013</a:t>
                      </a:r>
                    </a:p>
                  </a:txBody>
                  <a:tcPr>
                    <a:noFill/>
                  </a:tcPr>
                </a:tc>
                <a:tc>
                  <a:txBody>
                    <a:bodyPr/>
                    <a:lstStyle/>
                    <a:p>
                      <a:pPr algn="ctr"/>
                      <a:r>
                        <a:rPr lang="en-US" sz="1200" b="1">
                          <a:solidFill>
                            <a:schemeClr val="tx1"/>
                          </a:solidFill>
                          <a:latin typeface="Times New Roman" panose="02020603050405020304" pitchFamily="18" charset="0"/>
                          <a:cs typeface="Times New Roman" panose="02020603050405020304" pitchFamily="18" charset="0"/>
                        </a:rPr>
                        <a:t>2014</a:t>
                      </a:r>
                    </a:p>
                  </a:txBody>
                  <a:tcPr>
                    <a:noFill/>
                  </a:tcPr>
                </a:tc>
                <a:tc>
                  <a:txBody>
                    <a:bodyPr/>
                    <a:lstStyle/>
                    <a:p>
                      <a:pPr algn="ctr"/>
                      <a:r>
                        <a:rPr lang="en-US" sz="1200" b="1">
                          <a:solidFill>
                            <a:schemeClr val="tx1"/>
                          </a:solidFill>
                          <a:latin typeface="Times New Roman" panose="02020603050405020304" pitchFamily="18" charset="0"/>
                          <a:cs typeface="Times New Roman" panose="02020603050405020304" pitchFamily="18" charset="0"/>
                        </a:rPr>
                        <a:t>2015</a:t>
                      </a:r>
                    </a:p>
                  </a:txBody>
                  <a:tcPr>
                    <a:noFill/>
                  </a:tcPr>
                </a:tc>
                <a:tc>
                  <a:txBody>
                    <a:bodyPr/>
                    <a:lstStyle/>
                    <a:p>
                      <a:pPr algn="ctr"/>
                      <a:r>
                        <a:rPr lang="en-US" sz="1200" b="1">
                          <a:solidFill>
                            <a:schemeClr val="tx1"/>
                          </a:solidFill>
                          <a:latin typeface="Times New Roman" panose="02020603050405020304" pitchFamily="18" charset="0"/>
                          <a:cs typeface="Times New Roman" panose="02020603050405020304" pitchFamily="18" charset="0"/>
                        </a:rPr>
                        <a:t>2016</a:t>
                      </a:r>
                    </a:p>
                  </a:txBody>
                  <a:tcPr>
                    <a:noFill/>
                  </a:tcPr>
                </a:tc>
                <a:tc>
                  <a:txBody>
                    <a:bodyPr/>
                    <a:lstStyle/>
                    <a:p>
                      <a:pPr algn="ctr"/>
                      <a:r>
                        <a:rPr lang="en-US" sz="1200" b="1">
                          <a:solidFill>
                            <a:schemeClr val="tx1"/>
                          </a:solidFill>
                          <a:latin typeface="Times New Roman" panose="02020603050405020304" pitchFamily="18" charset="0"/>
                          <a:cs typeface="Times New Roman" panose="02020603050405020304" pitchFamily="18" charset="0"/>
                        </a:rPr>
                        <a:t>2017</a:t>
                      </a:r>
                    </a:p>
                  </a:txBody>
                  <a:tcPr>
                    <a:noFill/>
                  </a:tcPr>
                </a:tc>
                <a:tc>
                  <a:txBody>
                    <a:bodyPr/>
                    <a:lstStyle/>
                    <a:p>
                      <a:pPr algn="ctr"/>
                      <a:r>
                        <a:rPr lang="en-US" sz="1200" b="1">
                          <a:solidFill>
                            <a:schemeClr val="tx1"/>
                          </a:solidFill>
                          <a:latin typeface="Times New Roman" panose="02020603050405020304" pitchFamily="18" charset="0"/>
                          <a:cs typeface="Times New Roman" panose="02020603050405020304" pitchFamily="18" charset="0"/>
                        </a:rPr>
                        <a:t>2018</a:t>
                      </a:r>
                    </a:p>
                  </a:txBody>
                  <a:tcPr>
                    <a:noFill/>
                  </a:tcPr>
                </a:tc>
                <a:tc>
                  <a:txBody>
                    <a:bodyPr/>
                    <a:lstStyle/>
                    <a:p>
                      <a:pPr algn="ctr"/>
                      <a:r>
                        <a:rPr lang="en-US" sz="1200" b="1">
                          <a:solidFill>
                            <a:schemeClr val="tx1"/>
                          </a:solidFill>
                          <a:latin typeface="Times New Roman" panose="02020603050405020304" pitchFamily="18" charset="0"/>
                          <a:cs typeface="Times New Roman" panose="02020603050405020304" pitchFamily="18" charset="0"/>
                        </a:rPr>
                        <a:t>2019</a:t>
                      </a:r>
                    </a:p>
                  </a:txBody>
                  <a:tcPr>
                    <a:noFill/>
                  </a:tcPr>
                </a:tc>
                <a:tc>
                  <a:txBody>
                    <a:bodyPr/>
                    <a:lstStyle/>
                    <a:p>
                      <a:pPr algn="ctr"/>
                      <a:r>
                        <a:rPr lang="en-US" sz="1200" b="1">
                          <a:solidFill>
                            <a:schemeClr val="tx1"/>
                          </a:solidFill>
                          <a:latin typeface="Times New Roman" panose="02020603050405020304" pitchFamily="18" charset="0"/>
                          <a:cs typeface="Times New Roman" panose="02020603050405020304" pitchFamily="18" charset="0"/>
                        </a:rPr>
                        <a:t>2020</a:t>
                      </a:r>
                    </a:p>
                  </a:txBody>
                  <a:tcPr>
                    <a:noFill/>
                  </a:tcPr>
                </a:tc>
                <a:tc>
                  <a:txBody>
                    <a:bodyPr/>
                    <a:lstStyle/>
                    <a:p>
                      <a:pPr algn="ctr"/>
                      <a:r>
                        <a:rPr lang="en-US" sz="1200" b="1">
                          <a:solidFill>
                            <a:schemeClr val="tx1"/>
                          </a:solidFill>
                          <a:latin typeface="Times New Roman" panose="02020603050405020304" pitchFamily="18" charset="0"/>
                          <a:cs typeface="Times New Roman" panose="02020603050405020304" pitchFamily="18" charset="0"/>
                        </a:rPr>
                        <a:t>2021</a:t>
                      </a:r>
                    </a:p>
                  </a:txBody>
                  <a:tcPr>
                    <a:noFill/>
                  </a:tcPr>
                </a:tc>
                <a:extLst>
                  <a:ext uri="{0D108BD9-81ED-4DB2-BD59-A6C34878D82A}">
                    <a16:rowId xmlns:a16="http://schemas.microsoft.com/office/drawing/2014/main" val="4226720081"/>
                  </a:ext>
                </a:extLst>
              </a:tr>
              <a:tr h="370840">
                <a:tc>
                  <a:txBody>
                    <a:bodyPr/>
                    <a:lstStyle/>
                    <a:p>
                      <a:pPr algn="l"/>
                      <a:r>
                        <a:rPr lang="en-US" sz="1200" b="1" dirty="0" err="1">
                          <a:solidFill>
                            <a:srgbClr val="FF0000"/>
                          </a:solidFill>
                          <a:latin typeface="Times New Roman" panose="02020603050405020304" pitchFamily="18" charset="0"/>
                          <a:cs typeface="Times New Roman" panose="02020603050405020304" pitchFamily="18" charset="0"/>
                        </a:rPr>
                        <a:t>Gonu</a:t>
                      </a:r>
                      <a:endParaRPr lang="en-US" sz="1200" b="1" dirty="0">
                        <a:solidFill>
                          <a:srgbClr val="FF0000"/>
                        </a:solidFill>
                        <a:latin typeface="Times New Roman" panose="02020603050405020304" pitchFamily="18" charset="0"/>
                        <a:cs typeface="Times New Roman" panose="02020603050405020304" pitchFamily="18" charset="0"/>
                      </a:endParaRPr>
                    </a:p>
                  </a:txBody>
                  <a:tcPr anchor="ctr">
                    <a:noFill/>
                  </a:tcPr>
                </a:tc>
                <a:tc>
                  <a:txBody>
                    <a:bodyPr/>
                    <a:lstStyle/>
                    <a:p>
                      <a:pPr algn="l"/>
                      <a:endParaRPr lang="en-US" sz="1200" b="0">
                        <a:solidFill>
                          <a:schemeClr val="tx1"/>
                        </a:solidFill>
                        <a:latin typeface="Times New Roman" panose="02020603050405020304" pitchFamily="18" charset="0"/>
                        <a:cs typeface="Times New Roman" panose="02020603050405020304" pitchFamily="18" charset="0"/>
                      </a:endParaRPr>
                    </a:p>
                  </a:txBody>
                  <a:tcPr anchor="ctr">
                    <a:noFill/>
                  </a:tcPr>
                </a:tc>
                <a:tc>
                  <a:txBody>
                    <a:bodyPr/>
                    <a:lstStyle/>
                    <a:p>
                      <a:pPr algn="l"/>
                      <a:endParaRPr lang="en-US" sz="1200" b="0">
                        <a:solidFill>
                          <a:schemeClr val="tx1"/>
                        </a:solidFill>
                        <a:latin typeface="Times New Roman" panose="02020603050405020304" pitchFamily="18" charset="0"/>
                        <a:cs typeface="Times New Roman" panose="02020603050405020304" pitchFamily="18" charset="0"/>
                      </a:endParaRPr>
                    </a:p>
                  </a:txBody>
                  <a:tcPr anchor="ctr">
                    <a:noFill/>
                  </a:tcPr>
                </a:tc>
                <a:tc>
                  <a:txBody>
                    <a:bodyPr/>
                    <a:lstStyle/>
                    <a:p>
                      <a:pPr marL="171450" indent="-171450" algn="l">
                        <a:buFont typeface="Arial" panose="020B0604020202020204" pitchFamily="34" charset="0"/>
                        <a:buChar char="•"/>
                      </a:pPr>
                      <a:r>
                        <a:rPr lang="en-US" sz="1200" b="1" err="1">
                          <a:solidFill>
                            <a:srgbClr val="FF0000"/>
                          </a:solidFill>
                          <a:latin typeface="Times New Roman" panose="02020603050405020304" pitchFamily="18" charset="0"/>
                          <a:cs typeface="Times New Roman" panose="02020603050405020304" pitchFamily="18" charset="0"/>
                        </a:rPr>
                        <a:t>Phet</a:t>
                      </a:r>
                      <a:endParaRPr lang="en-US" sz="1200" b="1">
                        <a:solidFill>
                          <a:srgbClr val="FF0000"/>
                        </a:solidFill>
                        <a:latin typeface="Times New Roman" panose="02020603050405020304" pitchFamily="18" charset="0"/>
                        <a:cs typeface="Times New Roman" panose="02020603050405020304" pitchFamily="18" charset="0"/>
                      </a:endParaRPr>
                    </a:p>
                    <a:p>
                      <a:pPr marL="171450" indent="-171450" algn="l">
                        <a:buFont typeface="Arial" panose="020B0604020202020204" pitchFamily="34" charset="0"/>
                        <a:buChar char="•"/>
                      </a:pPr>
                      <a:r>
                        <a:rPr lang="en-US" sz="1200" b="0" err="1">
                          <a:solidFill>
                            <a:schemeClr val="tx1"/>
                          </a:solidFill>
                          <a:latin typeface="Times New Roman" panose="02020603050405020304" pitchFamily="18" charset="0"/>
                          <a:cs typeface="Times New Roman" panose="02020603050405020304" pitchFamily="18" charset="0"/>
                        </a:rPr>
                        <a:t>Nanouk</a:t>
                      </a:r>
                      <a:endParaRPr lang="en-US" sz="1200" b="0">
                        <a:solidFill>
                          <a:schemeClr val="tx1"/>
                        </a:solidFill>
                        <a:latin typeface="Times New Roman" panose="02020603050405020304" pitchFamily="18" charset="0"/>
                        <a:cs typeface="Times New Roman" panose="02020603050405020304" pitchFamily="18" charset="0"/>
                      </a:endParaRPr>
                    </a:p>
                  </a:txBody>
                  <a:tcPr anchor="ctr">
                    <a:noFill/>
                  </a:tcPr>
                </a:tc>
                <a:tc>
                  <a:txBody>
                    <a:bodyPr/>
                    <a:lstStyle/>
                    <a:p>
                      <a:pPr algn="l"/>
                      <a:r>
                        <a:rPr lang="en-US" sz="1200" b="0" err="1">
                          <a:solidFill>
                            <a:schemeClr val="tx1"/>
                          </a:solidFill>
                          <a:latin typeface="Times New Roman" panose="02020603050405020304" pitchFamily="18" charset="0"/>
                          <a:cs typeface="Times New Roman" panose="02020603050405020304" pitchFamily="18" charset="0"/>
                        </a:rPr>
                        <a:t>Killa</a:t>
                      </a:r>
                      <a:endParaRPr lang="en-US" sz="1200" b="0">
                        <a:solidFill>
                          <a:schemeClr val="tx1"/>
                        </a:solidFill>
                        <a:latin typeface="Times New Roman" panose="02020603050405020304" pitchFamily="18" charset="0"/>
                        <a:cs typeface="Times New Roman" panose="02020603050405020304" pitchFamily="18" charset="0"/>
                      </a:endParaRPr>
                    </a:p>
                  </a:txBody>
                  <a:tcPr anchor="ctr">
                    <a:noFill/>
                  </a:tcPr>
                </a:tc>
                <a:tc>
                  <a:txBody>
                    <a:bodyPr/>
                    <a:lstStyle/>
                    <a:p>
                      <a:pPr algn="l"/>
                      <a:endParaRPr lang="en-US" sz="1200" b="0">
                        <a:solidFill>
                          <a:schemeClr val="tx1"/>
                        </a:solidFill>
                        <a:latin typeface="Times New Roman" panose="02020603050405020304" pitchFamily="18" charset="0"/>
                        <a:cs typeface="Times New Roman" panose="02020603050405020304" pitchFamily="18" charset="0"/>
                      </a:endParaRPr>
                    </a:p>
                  </a:txBody>
                  <a:tcPr anchor="ctr">
                    <a:noFill/>
                  </a:tcPr>
                </a:tc>
                <a:tc>
                  <a:txBody>
                    <a:bodyPr/>
                    <a:lstStyle/>
                    <a:p>
                      <a:pPr algn="l"/>
                      <a:endParaRPr lang="en-US" sz="1200" b="0">
                        <a:solidFill>
                          <a:schemeClr val="tx1"/>
                        </a:solidFill>
                        <a:latin typeface="Times New Roman" panose="02020603050405020304" pitchFamily="18" charset="0"/>
                        <a:cs typeface="Times New Roman" panose="02020603050405020304" pitchFamily="18" charset="0"/>
                      </a:endParaRPr>
                    </a:p>
                  </a:txBody>
                  <a:tcPr anchor="ctr">
                    <a:noFill/>
                  </a:tcPr>
                </a:tc>
                <a:tc>
                  <a:txBody>
                    <a:bodyPr/>
                    <a:lstStyle/>
                    <a:p>
                      <a:pPr algn="l"/>
                      <a:r>
                        <a:rPr lang="en-US" sz="1200" b="0">
                          <a:solidFill>
                            <a:schemeClr val="tx1"/>
                          </a:solidFill>
                          <a:latin typeface="Times New Roman" panose="02020603050405020304" pitchFamily="18" charset="0"/>
                          <a:cs typeface="Times New Roman" panose="02020603050405020304" pitchFamily="18" charset="0"/>
                        </a:rPr>
                        <a:t>Nilofar</a:t>
                      </a:r>
                    </a:p>
                  </a:txBody>
                  <a:tcPr anchor="ctr">
                    <a:noFill/>
                  </a:tcPr>
                </a:tc>
                <a:tc>
                  <a:txBody>
                    <a:bodyPr/>
                    <a:lstStyle/>
                    <a:p>
                      <a:pPr marL="285750" indent="-285750" algn="l">
                        <a:buFont typeface="Arial" panose="020B0604020202020204" pitchFamily="34" charset="0"/>
                        <a:buChar char="•"/>
                      </a:pPr>
                      <a:r>
                        <a:rPr lang="en-US" sz="1200" b="0" err="1">
                          <a:solidFill>
                            <a:schemeClr val="tx1"/>
                          </a:solidFill>
                          <a:latin typeface="Times New Roman" panose="02020603050405020304" pitchFamily="18" charset="0"/>
                          <a:cs typeface="Times New Roman" panose="02020603050405020304" pitchFamily="18" charset="0"/>
                        </a:rPr>
                        <a:t>Ashobaa</a:t>
                      </a:r>
                      <a:endParaRPr lang="en-US" sz="1200" b="0">
                        <a:solidFill>
                          <a:schemeClr val="tx1"/>
                        </a:solidFill>
                        <a:latin typeface="Times New Roman" panose="02020603050405020304" pitchFamily="18" charset="0"/>
                        <a:cs typeface="Times New Roman" panose="02020603050405020304" pitchFamily="18" charset="0"/>
                      </a:endParaRPr>
                    </a:p>
                    <a:p>
                      <a:pPr marL="285750" indent="-285750" algn="l">
                        <a:buFont typeface="Arial" panose="020B0604020202020204" pitchFamily="34" charset="0"/>
                        <a:buChar char="•"/>
                      </a:pPr>
                      <a:r>
                        <a:rPr lang="en-US" sz="1200" b="0">
                          <a:solidFill>
                            <a:schemeClr val="tx1"/>
                          </a:solidFill>
                          <a:latin typeface="Times New Roman" panose="02020603050405020304" pitchFamily="18" charset="0"/>
                          <a:cs typeface="Times New Roman" panose="02020603050405020304" pitchFamily="18" charset="0"/>
                        </a:rPr>
                        <a:t>Chapala</a:t>
                      </a:r>
                    </a:p>
                    <a:p>
                      <a:pPr marL="285750" indent="-285750" algn="l">
                        <a:buFont typeface="Arial" panose="020B0604020202020204" pitchFamily="34" charset="0"/>
                        <a:buChar char="•"/>
                      </a:pPr>
                      <a:r>
                        <a:rPr lang="en-US" sz="1200" b="0" err="1">
                          <a:solidFill>
                            <a:schemeClr val="tx1"/>
                          </a:solidFill>
                          <a:latin typeface="Times New Roman" panose="02020603050405020304" pitchFamily="18" charset="0"/>
                          <a:cs typeface="Times New Roman" panose="02020603050405020304" pitchFamily="18" charset="0"/>
                        </a:rPr>
                        <a:t>Megh</a:t>
                      </a:r>
                      <a:endParaRPr lang="en-US" sz="1200" b="0">
                        <a:solidFill>
                          <a:schemeClr val="tx1"/>
                        </a:solidFill>
                        <a:latin typeface="Times New Roman" panose="02020603050405020304" pitchFamily="18" charset="0"/>
                        <a:cs typeface="Times New Roman" panose="02020603050405020304" pitchFamily="18" charset="0"/>
                      </a:endParaRPr>
                    </a:p>
                  </a:txBody>
                  <a:tcPr anchor="ctr">
                    <a:noFill/>
                  </a:tcPr>
                </a:tc>
                <a:tc>
                  <a:txBody>
                    <a:bodyPr/>
                    <a:lstStyle/>
                    <a:p>
                      <a:pPr algn="l"/>
                      <a:endParaRPr lang="en-US" sz="1200" b="0">
                        <a:solidFill>
                          <a:schemeClr val="tx1"/>
                        </a:solidFill>
                        <a:latin typeface="Times New Roman" panose="02020603050405020304" pitchFamily="18" charset="0"/>
                        <a:cs typeface="Times New Roman" panose="02020603050405020304" pitchFamily="18" charset="0"/>
                      </a:endParaRPr>
                    </a:p>
                  </a:txBody>
                  <a:tcPr anchor="ctr">
                    <a:noFill/>
                  </a:tcPr>
                </a:tc>
                <a:tc>
                  <a:txBody>
                    <a:bodyPr/>
                    <a:lstStyle/>
                    <a:p>
                      <a:pPr algn="l"/>
                      <a:endParaRPr lang="en-US" sz="1200" b="0">
                        <a:solidFill>
                          <a:schemeClr val="tx1"/>
                        </a:solidFill>
                        <a:latin typeface="Times New Roman" panose="02020603050405020304" pitchFamily="18" charset="0"/>
                        <a:cs typeface="Times New Roman" panose="02020603050405020304" pitchFamily="18" charset="0"/>
                      </a:endParaRPr>
                    </a:p>
                  </a:txBody>
                  <a:tcPr anchor="ctr">
                    <a:noFill/>
                  </a:tcPr>
                </a:tc>
                <a:tc>
                  <a:txBody>
                    <a:bodyPr/>
                    <a:lstStyle/>
                    <a:p>
                      <a:pPr marL="285750" indent="-285750" algn="l">
                        <a:buFont typeface="Arial" panose="020B0604020202020204" pitchFamily="34" charset="0"/>
                        <a:buChar char="•"/>
                      </a:pPr>
                      <a:r>
                        <a:rPr lang="en-US" sz="1200" b="0" i="0" u="none" strike="noStrike" kern="1200" err="1">
                          <a:solidFill>
                            <a:schemeClr val="tx1"/>
                          </a:solidFill>
                          <a:effectLst/>
                          <a:latin typeface="Times New Roman" panose="02020603050405020304" pitchFamily="18" charset="0"/>
                          <a:ea typeface="+mn-ea"/>
                          <a:cs typeface="Times New Roman" panose="02020603050405020304" pitchFamily="18" charset="0"/>
                        </a:rPr>
                        <a:t>Makuno</a:t>
                      </a:r>
                      <a:endParaRPr lang="en-US" sz="1200" b="0" i="0" u="none" strike="noStrike" kern="1200">
                        <a:solidFill>
                          <a:schemeClr val="tx1"/>
                        </a:solidFill>
                        <a:effectLst/>
                        <a:latin typeface="Times New Roman" panose="02020603050405020304" pitchFamily="18" charset="0"/>
                        <a:ea typeface="+mn-ea"/>
                        <a:cs typeface="Times New Roman" panose="02020603050405020304" pitchFamily="18" charset="0"/>
                      </a:endParaRPr>
                    </a:p>
                    <a:p>
                      <a:pPr marL="285750" indent="-285750" algn="l">
                        <a:buFont typeface="Arial" panose="020B0604020202020204" pitchFamily="34" charset="0"/>
                        <a:buChar char="•"/>
                      </a:pPr>
                      <a:r>
                        <a:rPr lang="en-US" sz="1200" b="0" i="0" u="none" strike="noStrike" kern="1200" err="1">
                          <a:solidFill>
                            <a:schemeClr val="tx1"/>
                          </a:solidFill>
                          <a:effectLst/>
                          <a:latin typeface="Times New Roman" panose="02020603050405020304" pitchFamily="18" charset="0"/>
                          <a:ea typeface="+mn-ea"/>
                          <a:cs typeface="Times New Roman" panose="02020603050405020304" pitchFamily="18" charset="0"/>
                        </a:rPr>
                        <a:t>Luban</a:t>
                      </a:r>
                      <a:endParaRPr lang="en-US" sz="1200" b="0">
                        <a:solidFill>
                          <a:schemeClr val="tx1"/>
                        </a:solidFill>
                        <a:latin typeface="Times New Roman" panose="02020603050405020304" pitchFamily="18" charset="0"/>
                        <a:cs typeface="Times New Roman" panose="02020603050405020304" pitchFamily="18" charset="0"/>
                      </a:endParaRPr>
                    </a:p>
                  </a:txBody>
                  <a:tcPr anchor="ctr">
                    <a:noFill/>
                  </a:tcPr>
                </a:tc>
                <a:tc>
                  <a:txBody>
                    <a:bodyPr/>
                    <a:lstStyle/>
                    <a:p>
                      <a:pPr marL="285750" indent="-285750" algn="l">
                        <a:buFont typeface="Arial" panose="020B0604020202020204" pitchFamily="34" charset="0"/>
                        <a:buChar char="•"/>
                      </a:pPr>
                      <a:r>
                        <a:rPr lang="en-US" sz="1200" b="0" kern="1200" err="1">
                          <a:solidFill>
                            <a:schemeClr val="tx1"/>
                          </a:solidFill>
                          <a:effectLst/>
                          <a:latin typeface="Times New Roman" panose="02020603050405020304" pitchFamily="18" charset="0"/>
                          <a:ea typeface="+mn-ea"/>
                          <a:cs typeface="Times New Roman" panose="02020603050405020304" pitchFamily="18" charset="0"/>
                        </a:rPr>
                        <a:t>Hikaa</a:t>
                      </a:r>
                      <a:endParaRPr lang="en-US" sz="1200" b="0" kern="1200">
                        <a:solidFill>
                          <a:schemeClr val="tx1"/>
                        </a:solidFill>
                        <a:effectLst/>
                        <a:latin typeface="Times New Roman" panose="02020603050405020304" pitchFamily="18" charset="0"/>
                        <a:ea typeface="+mn-ea"/>
                        <a:cs typeface="Times New Roman" panose="02020603050405020304" pitchFamily="18" charset="0"/>
                      </a:endParaRPr>
                    </a:p>
                    <a:p>
                      <a:pPr marL="285750" indent="-285750" algn="l">
                        <a:buFont typeface="Arial" panose="020B0604020202020204" pitchFamily="34" charset="0"/>
                        <a:buChar char="•"/>
                      </a:pPr>
                      <a:r>
                        <a:rPr lang="en-US" sz="1200" b="0" kern="1200">
                          <a:solidFill>
                            <a:schemeClr val="tx1"/>
                          </a:solidFill>
                          <a:effectLst/>
                          <a:latin typeface="Times New Roman" panose="02020603050405020304" pitchFamily="18" charset="0"/>
                          <a:ea typeface="+mn-ea"/>
                          <a:cs typeface="Times New Roman" panose="02020603050405020304" pitchFamily="18" charset="0"/>
                        </a:rPr>
                        <a:t>VAYU</a:t>
                      </a:r>
                    </a:p>
                    <a:p>
                      <a:pPr marL="285750" indent="-285750" algn="l">
                        <a:buFont typeface="Arial" panose="020B0604020202020204" pitchFamily="34" charset="0"/>
                        <a:buChar char="•"/>
                      </a:pPr>
                      <a:r>
                        <a:rPr lang="en-US" sz="1200" b="0" kern="1200" err="1">
                          <a:solidFill>
                            <a:schemeClr val="tx1"/>
                          </a:solidFill>
                          <a:effectLst/>
                          <a:latin typeface="Times New Roman" panose="02020603050405020304" pitchFamily="18" charset="0"/>
                          <a:ea typeface="+mn-ea"/>
                          <a:cs typeface="Times New Roman" panose="02020603050405020304" pitchFamily="18" charset="0"/>
                        </a:rPr>
                        <a:t>Kyarr</a:t>
                      </a:r>
                      <a:endParaRPr lang="en-US" sz="1200" b="0" kern="1200">
                        <a:solidFill>
                          <a:schemeClr val="tx1"/>
                        </a:solidFill>
                        <a:effectLst/>
                        <a:latin typeface="Times New Roman" panose="02020603050405020304" pitchFamily="18" charset="0"/>
                        <a:ea typeface="+mn-ea"/>
                        <a:cs typeface="Times New Roman" panose="02020603050405020304" pitchFamily="18" charset="0"/>
                      </a:endParaRPr>
                    </a:p>
                    <a:p>
                      <a:pPr marL="285750" indent="-285750" algn="l">
                        <a:buFont typeface="Arial" panose="020B0604020202020204" pitchFamily="34" charset="0"/>
                        <a:buChar char="•"/>
                      </a:pPr>
                      <a:r>
                        <a:rPr lang="en-US" sz="1200" b="0" kern="1200" err="1">
                          <a:solidFill>
                            <a:schemeClr val="tx1"/>
                          </a:solidFill>
                          <a:effectLst/>
                          <a:latin typeface="Times New Roman" panose="02020603050405020304" pitchFamily="18" charset="0"/>
                          <a:ea typeface="+mn-ea"/>
                          <a:cs typeface="Times New Roman" panose="02020603050405020304" pitchFamily="18" charset="0"/>
                        </a:rPr>
                        <a:t>Maha</a:t>
                      </a:r>
                      <a:endParaRPr lang="en-US" sz="1200" b="0">
                        <a:solidFill>
                          <a:schemeClr val="tx1"/>
                        </a:solidFill>
                        <a:latin typeface="Times New Roman" panose="02020603050405020304" pitchFamily="18" charset="0"/>
                        <a:cs typeface="Times New Roman" panose="02020603050405020304" pitchFamily="18" charset="0"/>
                      </a:endParaRPr>
                    </a:p>
                  </a:txBody>
                  <a:tcPr anchor="ctr">
                    <a:noFill/>
                  </a:tcPr>
                </a:tc>
                <a:tc>
                  <a:txBody>
                    <a:bodyPr/>
                    <a:lstStyle/>
                    <a:p>
                      <a:pPr algn="l"/>
                      <a:r>
                        <a:rPr lang="en-US" sz="1200" b="0">
                          <a:solidFill>
                            <a:schemeClr val="tx1"/>
                          </a:solidFill>
                          <a:latin typeface="Times New Roman" panose="02020603050405020304" pitchFamily="18" charset="0"/>
                          <a:cs typeface="Times New Roman" panose="02020603050405020304" pitchFamily="18" charset="0"/>
                        </a:rPr>
                        <a:t>Dhofar </a:t>
                      </a:r>
                      <a:br>
                        <a:rPr lang="en-US" sz="1200" b="0">
                          <a:solidFill>
                            <a:schemeClr val="tx1"/>
                          </a:solidFill>
                          <a:latin typeface="Times New Roman" panose="02020603050405020304" pitchFamily="18" charset="0"/>
                          <a:cs typeface="Times New Roman" panose="02020603050405020304" pitchFamily="18" charset="0"/>
                        </a:rPr>
                      </a:br>
                      <a:r>
                        <a:rPr lang="en-US" sz="1200" b="0">
                          <a:solidFill>
                            <a:schemeClr val="tx1"/>
                          </a:solidFill>
                          <a:latin typeface="Times New Roman" panose="02020603050405020304" pitchFamily="18" charset="0"/>
                          <a:cs typeface="Times New Roman" panose="02020603050405020304" pitchFamily="18" charset="0"/>
                        </a:rPr>
                        <a:t>Depression</a:t>
                      </a:r>
                    </a:p>
                  </a:txBody>
                  <a:tcPr anchor="ctr">
                    <a:noFill/>
                  </a:tcPr>
                </a:tc>
                <a:tc>
                  <a:txBody>
                    <a:bodyPr/>
                    <a:lstStyle/>
                    <a:p>
                      <a:pPr algn="l"/>
                      <a:r>
                        <a:rPr lang="en-US" sz="1200" b="1" kern="1200" dirty="0" err="1">
                          <a:solidFill>
                            <a:srgbClr val="FF0000"/>
                          </a:solidFill>
                          <a:effectLst/>
                          <a:latin typeface="Times New Roman" panose="02020603050405020304" pitchFamily="18" charset="0"/>
                          <a:ea typeface="+mn-ea"/>
                          <a:cs typeface="Times New Roman" panose="02020603050405020304" pitchFamily="18" charset="0"/>
                        </a:rPr>
                        <a:t>Shaheen</a:t>
                      </a:r>
                      <a:endParaRPr lang="en-US" sz="1200" b="1" dirty="0">
                        <a:solidFill>
                          <a:srgbClr val="FF0000"/>
                        </a:solidFill>
                        <a:latin typeface="Times New Roman" panose="02020603050405020304" pitchFamily="18" charset="0"/>
                        <a:cs typeface="Times New Roman" panose="02020603050405020304" pitchFamily="18" charset="0"/>
                      </a:endParaRPr>
                    </a:p>
                  </a:txBody>
                  <a:tcPr anchor="ctr">
                    <a:noFill/>
                  </a:tcPr>
                </a:tc>
                <a:extLst>
                  <a:ext uri="{0D108BD9-81ED-4DB2-BD59-A6C34878D82A}">
                    <a16:rowId xmlns:a16="http://schemas.microsoft.com/office/drawing/2014/main" val="3872950571"/>
                  </a:ext>
                </a:extLst>
              </a:tr>
            </a:tbl>
          </a:graphicData>
        </a:graphic>
      </p:graphicFrame>
      <p:pic>
        <p:nvPicPr>
          <p:cNvPr id="6" name="Picture 5">
            <a:extLst>
              <a:ext uri="{FF2B5EF4-FFF2-40B4-BE49-F238E27FC236}">
                <a16:creationId xmlns:a16="http://schemas.microsoft.com/office/drawing/2014/main" id="{7B207070-0050-A573-8EE5-51F438E2C6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85555" y="2460804"/>
            <a:ext cx="4506445" cy="4636008"/>
          </a:xfrm>
          <a:prstGeom prst="rect">
            <a:avLst/>
          </a:prstGeom>
          <a:ln>
            <a:solidFill>
              <a:schemeClr val="tx1"/>
            </a:solidFill>
          </a:ln>
        </p:spPr>
      </p:pic>
      <p:graphicFrame>
        <p:nvGraphicFramePr>
          <p:cNvPr id="7" name="Table 6">
            <a:extLst>
              <a:ext uri="{FF2B5EF4-FFF2-40B4-BE49-F238E27FC236}">
                <a16:creationId xmlns:a16="http://schemas.microsoft.com/office/drawing/2014/main" id="{3FEFB350-359B-AB78-5DE3-2BDED8836958}"/>
              </a:ext>
            </a:extLst>
          </p:cNvPr>
          <p:cNvGraphicFramePr>
            <a:graphicFrameLocks noGrp="1"/>
          </p:cNvGraphicFramePr>
          <p:nvPr>
            <p:extLst>
              <p:ext uri="{D42A27DB-BD31-4B8C-83A1-F6EECF244321}">
                <p14:modId xmlns:p14="http://schemas.microsoft.com/office/powerpoint/2010/main" val="1733440775"/>
              </p:ext>
            </p:extLst>
          </p:nvPr>
        </p:nvGraphicFramePr>
        <p:xfrm>
          <a:off x="132130" y="3322986"/>
          <a:ext cx="7368193" cy="2103120"/>
        </p:xfrm>
        <a:graphic>
          <a:graphicData uri="http://schemas.openxmlformats.org/drawingml/2006/table">
            <a:tbl>
              <a:tblPr firstRow="1" bandRow="1">
                <a:tableStyleId>{5C22544A-7EE6-4342-B048-85BDC9FD1C3A}</a:tableStyleId>
              </a:tblPr>
              <a:tblGrid>
                <a:gridCol w="1378462">
                  <a:extLst>
                    <a:ext uri="{9D8B030D-6E8A-4147-A177-3AD203B41FA5}">
                      <a16:colId xmlns:a16="http://schemas.microsoft.com/office/drawing/2014/main" val="20000"/>
                    </a:ext>
                  </a:extLst>
                </a:gridCol>
                <a:gridCol w="5989731">
                  <a:extLst>
                    <a:ext uri="{9D8B030D-6E8A-4147-A177-3AD203B41FA5}">
                      <a16:colId xmlns:a16="http://schemas.microsoft.com/office/drawing/2014/main" val="20001"/>
                    </a:ext>
                  </a:extLst>
                </a:gridCol>
              </a:tblGrid>
              <a:tr h="370840">
                <a:tc>
                  <a:txBody>
                    <a:bodyPr/>
                    <a:lstStyle/>
                    <a:p>
                      <a:pPr algn="ctr"/>
                      <a:r>
                        <a:rPr lang="en-US" sz="2400" b="0" dirty="0">
                          <a:solidFill>
                            <a:schemeClr val="tx1"/>
                          </a:solidFill>
                          <a:latin typeface="Times New Roman" panose="02020603050405020304" pitchFamily="18" charset="0"/>
                          <a:cs typeface="Times New Roman" panose="02020603050405020304" pitchFamily="18" charset="0"/>
                        </a:rPr>
                        <a:t>Year</a:t>
                      </a:r>
                    </a:p>
                  </a:txBody>
                  <a:tcPr anchor="ctr">
                    <a:solidFill>
                      <a:schemeClr val="accent1">
                        <a:lumMod val="40000"/>
                        <a:lumOff val="60000"/>
                      </a:schemeClr>
                    </a:solidFill>
                  </a:tcPr>
                </a:tc>
                <a:tc>
                  <a:txBody>
                    <a:bodyPr/>
                    <a:lstStyle/>
                    <a:p>
                      <a:pPr algn="ctr"/>
                      <a:r>
                        <a:rPr lang="en-US" sz="2400" b="0" dirty="0">
                          <a:solidFill>
                            <a:schemeClr val="tx1"/>
                          </a:solidFill>
                          <a:latin typeface="Times New Roman" panose="02020603050405020304" pitchFamily="18" charset="0"/>
                          <a:cs typeface="Times New Roman" panose="02020603050405020304" pitchFamily="18" charset="0"/>
                        </a:rPr>
                        <a:t>Tropical Cyclone</a:t>
                      </a:r>
                    </a:p>
                  </a:txBody>
                  <a:tcPr anchor="ctr">
                    <a:solidFill>
                      <a:schemeClr val="accent1">
                        <a:lumMod val="40000"/>
                        <a:lumOff val="60000"/>
                      </a:schemeClr>
                    </a:solidFill>
                  </a:tcPr>
                </a:tc>
                <a:extLst>
                  <a:ext uri="{0D108BD9-81ED-4DB2-BD59-A6C34878D82A}">
                    <a16:rowId xmlns:a16="http://schemas.microsoft.com/office/drawing/2014/main" val="677920143"/>
                  </a:ext>
                </a:extLst>
              </a:tr>
              <a:tr h="370840">
                <a:tc>
                  <a:txBody>
                    <a:bodyPr/>
                    <a:lstStyle/>
                    <a:p>
                      <a:pPr algn="ctr"/>
                      <a:r>
                        <a:rPr lang="en-US" sz="2400" b="0" dirty="0">
                          <a:solidFill>
                            <a:schemeClr val="tx1"/>
                          </a:solidFill>
                          <a:latin typeface="Times New Roman" panose="02020603050405020304" pitchFamily="18" charset="0"/>
                          <a:cs typeface="Times New Roman" panose="02020603050405020304" pitchFamily="18" charset="0"/>
                        </a:rPr>
                        <a:t>2007</a:t>
                      </a:r>
                    </a:p>
                  </a:txBody>
                  <a:tcPr anchor="ctr">
                    <a:solidFill>
                      <a:schemeClr val="bg2"/>
                    </a:solidFill>
                  </a:tcPr>
                </a:tc>
                <a:tc>
                  <a:txBody>
                    <a:bodyPr/>
                    <a:lstStyle/>
                    <a:p>
                      <a:pPr marL="0" indent="0">
                        <a:buFontTx/>
                        <a:buNone/>
                      </a:pPr>
                      <a:r>
                        <a:rPr lang="en-US" sz="2400" b="1" kern="1200" dirty="0" err="1">
                          <a:solidFill>
                            <a:srgbClr val="FF0000"/>
                          </a:solidFill>
                          <a:effectLst/>
                          <a:latin typeface="Times New Roman" panose="02020603050405020304" pitchFamily="18" charset="0"/>
                          <a:ea typeface="+mn-ea"/>
                          <a:cs typeface="Times New Roman" panose="02020603050405020304" pitchFamily="18" charset="0"/>
                        </a:rPr>
                        <a:t>Gonu</a:t>
                      </a:r>
                      <a:r>
                        <a:rPr lang="en-US" sz="2400" b="1" kern="1200" dirty="0">
                          <a:solidFill>
                            <a:srgbClr val="FF0000"/>
                          </a:solidFill>
                          <a:effectLst/>
                          <a:latin typeface="Times New Roman" panose="02020603050405020304" pitchFamily="18" charset="0"/>
                          <a:ea typeface="+mn-ea"/>
                          <a:cs typeface="Times New Roman" panose="02020603050405020304" pitchFamily="18" charset="0"/>
                        </a:rPr>
                        <a:t> : </a:t>
                      </a:r>
                      <a:r>
                        <a:rPr lang="en-US" sz="2400" b="0" dirty="0">
                          <a:solidFill>
                            <a:schemeClr val="tx1"/>
                          </a:solidFill>
                          <a:latin typeface="Times New Roman" panose="02020603050405020304" pitchFamily="18" charset="0"/>
                          <a:cs typeface="Times New Roman" panose="02020603050405020304" pitchFamily="18" charset="0"/>
                        </a:rPr>
                        <a:t>The second most severe impact on infrastructure after 1890</a:t>
                      </a:r>
                    </a:p>
                  </a:txBody>
                  <a:tcPr anchor="ctr">
                    <a:solidFill>
                      <a:schemeClr val="bg2"/>
                    </a:solidFill>
                  </a:tcPr>
                </a:tc>
                <a:extLst>
                  <a:ext uri="{0D108BD9-81ED-4DB2-BD59-A6C34878D82A}">
                    <a16:rowId xmlns:a16="http://schemas.microsoft.com/office/drawing/2014/main" val="1611762971"/>
                  </a:ext>
                </a:extLst>
              </a:tr>
              <a:tr h="370840">
                <a:tc>
                  <a:txBody>
                    <a:bodyPr/>
                    <a:lstStyle/>
                    <a:p>
                      <a:pPr algn="ctr"/>
                      <a:r>
                        <a:rPr lang="en-US" sz="2400" b="0" dirty="0">
                          <a:solidFill>
                            <a:schemeClr val="tx1"/>
                          </a:solidFill>
                          <a:latin typeface="Times New Roman" panose="02020603050405020304" pitchFamily="18" charset="0"/>
                          <a:cs typeface="Times New Roman" panose="02020603050405020304" pitchFamily="18" charset="0"/>
                        </a:rPr>
                        <a:t>2021</a:t>
                      </a:r>
                    </a:p>
                  </a:txBody>
                  <a:tcPr anchor="ctr">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FF0000"/>
                          </a:solidFill>
                          <a:effectLst/>
                          <a:latin typeface="Times New Roman" panose="02020603050405020304" pitchFamily="18" charset="0"/>
                          <a:ea typeface="+mn-ea"/>
                          <a:cs typeface="Times New Roman" panose="02020603050405020304" pitchFamily="18" charset="0"/>
                        </a:rPr>
                        <a:t>Shaheen: </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T</a:t>
                      </a:r>
                      <a:r>
                        <a:rPr lang="en-US" sz="2400" b="0" dirty="0">
                          <a:solidFill>
                            <a:schemeClr val="tx1"/>
                          </a:solidFill>
                          <a:latin typeface="Times New Roman" panose="02020603050405020304" pitchFamily="18" charset="0"/>
                          <a:cs typeface="Times New Roman" panose="02020603050405020304" pitchFamily="18" charset="0"/>
                        </a:rPr>
                        <a:t>he third most severe impact on infrastructure after 1890.</a:t>
                      </a:r>
                    </a:p>
                  </a:txBody>
                  <a:tcPr anchor="ctr">
                    <a:solidFill>
                      <a:schemeClr val="bg2"/>
                    </a:solidFill>
                  </a:tcPr>
                </a:tc>
                <a:extLst>
                  <a:ext uri="{0D108BD9-81ED-4DB2-BD59-A6C34878D82A}">
                    <a16:rowId xmlns:a16="http://schemas.microsoft.com/office/drawing/2014/main" val="2481495220"/>
                  </a:ext>
                </a:extLst>
              </a:tr>
            </a:tbl>
          </a:graphicData>
        </a:graphic>
      </p:graphicFrame>
      <p:sp>
        <p:nvSpPr>
          <p:cNvPr id="5" name="TextBox 4">
            <a:extLst>
              <a:ext uri="{FF2B5EF4-FFF2-40B4-BE49-F238E27FC236}">
                <a16:creationId xmlns:a16="http://schemas.microsoft.com/office/drawing/2014/main" id="{101BD0C3-B68F-0AF3-645C-55B92E4B89D2}"/>
              </a:ext>
            </a:extLst>
          </p:cNvPr>
          <p:cNvSpPr txBox="1"/>
          <p:nvPr/>
        </p:nvSpPr>
        <p:spPr>
          <a:xfrm>
            <a:off x="0" y="2443087"/>
            <a:ext cx="6425984"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Recent tropical cyclones with</a:t>
            </a:r>
            <a:r>
              <a:rPr lang="en-US" sz="2400" b="1" dirty="0">
                <a:solidFill>
                  <a:prstClr val="black"/>
                </a:solidFill>
                <a:latin typeface="Times New Roman" panose="02020603050405020304" pitchFamily="18" charset="0"/>
                <a:cs typeface="Times New Roman" panose="02020603050405020304" pitchFamily="18" charset="0"/>
              </a:rPr>
              <a:t> severe impact</a:t>
            </a: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ED006DE8-A1CF-0654-5DCE-B3E13F1E5E41}"/>
              </a:ext>
            </a:extLst>
          </p:cNvPr>
          <p:cNvSpPr txBox="1"/>
          <p:nvPr/>
        </p:nvSpPr>
        <p:spPr>
          <a:xfrm>
            <a:off x="2295756" y="372865"/>
            <a:ext cx="95661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ar-OM" sz="2800" b="0" i="0" u="none" strike="noStrike" kern="1200" cap="none" spc="0" normalizeH="0" baseline="0" noProof="0" dirty="0">
                <a:ln>
                  <a:noFill/>
                </a:ln>
                <a:solidFill>
                  <a:prstClr val="white"/>
                </a:solidFill>
                <a:effectLst/>
                <a:uLnTx/>
                <a:uFillTx/>
                <a:latin typeface="Abadi" panose="020B0604020104020204" pitchFamily="34" charset="0"/>
                <a:ea typeface="+mn-ea"/>
                <a:cs typeface="Times New Roman" panose="02020603050405020304" pitchFamily="18" charset="0"/>
              </a:rPr>
              <a:t>Flooding- </a:t>
            </a:r>
            <a:r>
              <a:rPr kumimoji="0" lang="en-US" altLang="ar-OM" sz="2800" b="0" i="0" u="none" strike="noStrike" kern="1200" cap="none" spc="0" normalizeH="0" baseline="0" noProof="0" dirty="0">
                <a:ln>
                  <a:noFill/>
                </a:ln>
                <a:solidFill>
                  <a:schemeClr val="accent4">
                    <a:lumMod val="60000"/>
                    <a:lumOff val="40000"/>
                  </a:schemeClr>
                </a:solidFill>
                <a:effectLst/>
                <a:uLnTx/>
                <a:uFillTx/>
                <a:latin typeface="Abadi" panose="020B0604020104020204" pitchFamily="34" charset="0"/>
                <a:ea typeface="+mn-ea"/>
                <a:cs typeface="Times New Roman" panose="02020603050405020304" pitchFamily="18" charset="0"/>
              </a:rPr>
              <a:t>W</a:t>
            </a:r>
            <a:r>
              <a:rPr lang="en-US" altLang="ar-OM" sz="2800" dirty="0" err="1">
                <a:solidFill>
                  <a:schemeClr val="accent4">
                    <a:lumMod val="60000"/>
                    <a:lumOff val="40000"/>
                  </a:schemeClr>
                </a:solidFill>
                <a:latin typeface="Abadi" panose="020B0604020104020204" pitchFamily="34" charset="0"/>
                <a:cs typeface="Times New Roman" panose="02020603050405020304" pitchFamily="18" charset="0"/>
              </a:rPr>
              <a:t>eather</a:t>
            </a:r>
            <a:r>
              <a:rPr lang="en-US" altLang="ar-OM" sz="2800" dirty="0">
                <a:solidFill>
                  <a:schemeClr val="accent4">
                    <a:lumMod val="60000"/>
                    <a:lumOff val="40000"/>
                  </a:schemeClr>
                </a:solidFill>
                <a:latin typeface="Abadi" panose="020B0604020104020204" pitchFamily="34" charset="0"/>
                <a:cs typeface="Times New Roman" panose="02020603050405020304" pitchFamily="18" charset="0"/>
              </a:rPr>
              <a:t> Systems </a:t>
            </a:r>
            <a:endParaRPr kumimoji="0" lang="en-US" sz="1800" b="0" i="0" u="none" strike="noStrike" kern="1200" cap="none" spc="0" normalizeH="0" baseline="0" noProof="0" dirty="0">
              <a:ln>
                <a:noFill/>
              </a:ln>
              <a:solidFill>
                <a:schemeClr val="accent4">
                  <a:lumMod val="60000"/>
                  <a:lumOff val="40000"/>
                </a:schemeClr>
              </a:solidFill>
              <a:effectLst/>
              <a:uLnTx/>
              <a:uFillTx/>
              <a:latin typeface="Calibri"/>
              <a:ea typeface="+mn-ea"/>
              <a:cs typeface="+mn-cs"/>
            </a:endParaRPr>
          </a:p>
        </p:txBody>
      </p:sp>
      <p:sp>
        <p:nvSpPr>
          <p:cNvPr id="9" name="TextBox 8">
            <a:extLst>
              <a:ext uri="{FF2B5EF4-FFF2-40B4-BE49-F238E27FC236}">
                <a16:creationId xmlns:a16="http://schemas.microsoft.com/office/drawing/2014/main" id="{F8C3ADD3-8649-8C37-0136-858CFA1EC352}"/>
              </a:ext>
            </a:extLst>
          </p:cNvPr>
          <p:cNvSpPr txBox="1"/>
          <p:nvPr/>
        </p:nvSpPr>
        <p:spPr>
          <a:xfrm>
            <a:off x="207523" y="950456"/>
            <a:ext cx="8732442" cy="523220"/>
          </a:xfrm>
          <a:prstGeom prst="rect">
            <a:avLst/>
          </a:prstGeom>
          <a:noFill/>
        </p:spPr>
        <p:txBody>
          <a:bodyPr wrap="square">
            <a:spAutoFit/>
          </a:bodyPr>
          <a:lstStyle/>
          <a:p>
            <a:r>
              <a:rPr kumimoji="0" lang="en-US" altLang="ar-OM" sz="2800" b="0" i="0" u="none" strike="noStrike" kern="1200" cap="none" spc="0" normalizeH="0" baseline="0" noProof="0" dirty="0">
                <a:ln>
                  <a:noFill/>
                </a:ln>
                <a:solidFill>
                  <a:schemeClr val="accent2">
                    <a:lumMod val="75000"/>
                  </a:schemeClr>
                </a:solidFill>
                <a:effectLst/>
                <a:uLnTx/>
                <a:uFillTx/>
                <a:latin typeface="Abadi" panose="020B0604020104020204" pitchFamily="34" charset="0"/>
                <a:ea typeface="+mj-ea"/>
                <a:cs typeface="Times New Roman" panose="02020603050405020304" pitchFamily="18" charset="0"/>
              </a:rPr>
              <a:t>Tropical cyclones</a:t>
            </a:r>
            <a:endParaRPr lang="en-US" dirty="0">
              <a:solidFill>
                <a:schemeClr val="accent2">
                  <a:lumMod val="75000"/>
                </a:schemeClr>
              </a:solidFill>
            </a:endParaRPr>
          </a:p>
        </p:txBody>
      </p:sp>
    </p:spTree>
    <p:extLst>
      <p:ext uri="{BB962C8B-B14F-4D97-AF65-F5344CB8AC3E}">
        <p14:creationId xmlns:p14="http://schemas.microsoft.com/office/powerpoint/2010/main" val="15202113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kumimoji="0" lang="ar-OM" sz="2800" b="0" i="0" u="none" strike="noStrike" kern="1200" cap="none" spc="0" normalizeH="0" baseline="0" noProof="0">
                <a:ln>
                  <a:noFill/>
                </a:ln>
                <a:solidFill>
                  <a:prstClr val="white"/>
                </a:solidFill>
                <a:effectLst/>
                <a:uLnTx/>
                <a:uFillTx/>
                <a:latin typeface="Calibri Light"/>
                <a:ea typeface="+mj-ea"/>
                <a:cs typeface="Times New Roman" panose="02020603050405020304" pitchFamily="18" charset="0"/>
              </a:rPr>
              <a:t>  </a:t>
            </a:r>
            <a:endParaRPr lang="en-GB" sz="2800">
              <a:solidFill>
                <a:srgbClr val="C00000"/>
              </a:solidFill>
            </a:endParaRPr>
          </a:p>
        </p:txBody>
      </p:sp>
      <p:pic>
        <p:nvPicPr>
          <p:cNvPr id="6" name="Picture 6" descr="Chart, bar chart&#10;&#10;Description automatically generated">
            <a:extLst>
              <a:ext uri="{FF2B5EF4-FFF2-40B4-BE49-F238E27FC236}">
                <a16:creationId xmlns:a16="http://schemas.microsoft.com/office/drawing/2014/main" id="{53A53850-9FB3-4578-4FF3-B76AC7AE69E9}"/>
              </a:ext>
            </a:extLst>
          </p:cNvPr>
          <p:cNvPicPr>
            <a:picLocks noChangeAspect="1"/>
          </p:cNvPicPr>
          <p:nvPr/>
        </p:nvPicPr>
        <p:blipFill>
          <a:blip r:embed="rId3"/>
          <a:stretch>
            <a:fillRect/>
          </a:stretch>
        </p:blipFill>
        <p:spPr>
          <a:xfrm>
            <a:off x="4951572" y="1705384"/>
            <a:ext cx="7285120" cy="3971750"/>
          </a:xfrm>
          <a:prstGeom prst="rect">
            <a:avLst/>
          </a:prstGeom>
        </p:spPr>
      </p:pic>
      <p:graphicFrame>
        <p:nvGraphicFramePr>
          <p:cNvPr id="3" name="Table 3">
            <a:extLst>
              <a:ext uri="{FF2B5EF4-FFF2-40B4-BE49-F238E27FC236}">
                <a16:creationId xmlns:a16="http://schemas.microsoft.com/office/drawing/2014/main" id="{737DA2F6-B8D0-041F-4B40-A8BAEFA06A9F}"/>
              </a:ext>
            </a:extLst>
          </p:cNvPr>
          <p:cNvGraphicFramePr>
            <a:graphicFrameLocks noGrp="1"/>
          </p:cNvGraphicFramePr>
          <p:nvPr>
            <p:extLst>
              <p:ext uri="{D42A27DB-BD31-4B8C-83A1-F6EECF244321}">
                <p14:modId xmlns:p14="http://schemas.microsoft.com/office/powerpoint/2010/main" val="1292165792"/>
              </p:ext>
            </p:extLst>
          </p:nvPr>
        </p:nvGraphicFramePr>
        <p:xfrm>
          <a:off x="99863" y="2764219"/>
          <a:ext cx="4851118" cy="2468880"/>
        </p:xfrm>
        <a:graphic>
          <a:graphicData uri="http://schemas.openxmlformats.org/drawingml/2006/table">
            <a:tbl>
              <a:tblPr firstRow="1" bandRow="1">
                <a:tableStyleId>{3B4B98B0-60AC-42C2-AFA5-B58CD77FA1E5}</a:tableStyleId>
              </a:tblPr>
              <a:tblGrid>
                <a:gridCol w="4851118">
                  <a:extLst>
                    <a:ext uri="{9D8B030D-6E8A-4147-A177-3AD203B41FA5}">
                      <a16:colId xmlns:a16="http://schemas.microsoft.com/office/drawing/2014/main" val="213583613"/>
                    </a:ext>
                  </a:extLst>
                </a:gridCol>
              </a:tblGrid>
              <a:tr h="370840">
                <a:tc>
                  <a:txBody>
                    <a:bodyPr/>
                    <a:lstStyle/>
                    <a:p>
                      <a:pPr marL="0" marR="0" lvl="0" indent="0" algn="ctr">
                        <a:lnSpc>
                          <a:spcPct val="100000"/>
                        </a:lnSpc>
                        <a:spcBef>
                          <a:spcPts val="0"/>
                        </a:spcBef>
                        <a:spcAft>
                          <a:spcPts val="0"/>
                        </a:spcAft>
                        <a:buClr>
                          <a:srgbClr val="FFFFFF"/>
                        </a:buClr>
                        <a:buNone/>
                      </a:pPr>
                      <a:r>
                        <a:rPr lang="en-US" sz="2400" u="none" strike="noStrike" noProof="0" dirty="0"/>
                        <a:t> 33 cases affected Oman since 1945  </a:t>
                      </a:r>
                      <a:endParaRPr lang="en-US" sz="2400" b="0" i="0" u="none" strike="noStrike" noProof="0" dirty="0">
                        <a:latin typeface="Calibri"/>
                      </a:endParaRPr>
                    </a:p>
                  </a:txBody>
                  <a:tcPr/>
                </a:tc>
                <a:extLst>
                  <a:ext uri="{0D108BD9-81ED-4DB2-BD59-A6C34878D82A}">
                    <a16:rowId xmlns:a16="http://schemas.microsoft.com/office/drawing/2014/main" val="3736971240"/>
                  </a:ext>
                </a:extLst>
              </a:tr>
              <a:tr h="370840">
                <a:tc>
                  <a:txBody>
                    <a:bodyPr/>
                    <a:lstStyle/>
                    <a:p>
                      <a:pPr marL="0" marR="0" lvl="0" indent="0" algn="ctr">
                        <a:lnSpc>
                          <a:spcPct val="100000"/>
                        </a:lnSpc>
                        <a:spcBef>
                          <a:spcPts val="0"/>
                        </a:spcBef>
                        <a:spcAft>
                          <a:spcPts val="0"/>
                        </a:spcAft>
                        <a:buClr>
                          <a:srgbClr val="000000"/>
                        </a:buClr>
                        <a:buNone/>
                      </a:pPr>
                      <a:r>
                        <a:rPr lang="en-US" sz="2400" u="none" strike="noStrike" noProof="0" dirty="0"/>
                        <a:t>Once every 3 years: a tropical cyclone will affect Oman directly or indirectly.</a:t>
                      </a:r>
                      <a:endParaRPr lang="en-US" sz="2400" b="0" i="0" u="none" strike="noStrike" noProof="0" dirty="0">
                        <a:latin typeface="Calibri"/>
                      </a:endParaRPr>
                    </a:p>
                  </a:txBody>
                  <a:tcPr/>
                </a:tc>
                <a:extLst>
                  <a:ext uri="{0D108BD9-81ED-4DB2-BD59-A6C34878D82A}">
                    <a16:rowId xmlns:a16="http://schemas.microsoft.com/office/drawing/2014/main" val="1434019393"/>
                  </a:ext>
                </a:extLst>
              </a:tr>
              <a:tr h="370840">
                <a:tc>
                  <a:txBody>
                    <a:bodyPr/>
                    <a:lstStyle/>
                    <a:p>
                      <a:pPr lvl="0" algn="ctr">
                        <a:buNone/>
                      </a:pPr>
                      <a:r>
                        <a:rPr lang="en-US" sz="2400" u="none" strike="noStrike" noProof="0" dirty="0"/>
                        <a:t>Once every 5 years: a tropical cyclone will make landfall over Oman territory.</a:t>
                      </a:r>
                      <a:endParaRPr lang="en-US" sz="2400" dirty="0"/>
                    </a:p>
                  </a:txBody>
                  <a:tcPr/>
                </a:tc>
                <a:extLst>
                  <a:ext uri="{0D108BD9-81ED-4DB2-BD59-A6C34878D82A}">
                    <a16:rowId xmlns:a16="http://schemas.microsoft.com/office/drawing/2014/main" val="137012067"/>
                  </a:ext>
                </a:extLst>
              </a:tr>
            </a:tbl>
          </a:graphicData>
        </a:graphic>
      </p:graphicFrame>
      <p:sp>
        <p:nvSpPr>
          <p:cNvPr id="4" name="TextBox 3">
            <a:extLst>
              <a:ext uri="{FF2B5EF4-FFF2-40B4-BE49-F238E27FC236}">
                <a16:creationId xmlns:a16="http://schemas.microsoft.com/office/drawing/2014/main" id="{6B115A18-97E4-DAC0-2BAB-11B59F70BBA5}"/>
              </a:ext>
            </a:extLst>
          </p:cNvPr>
          <p:cNvSpPr txBox="1"/>
          <p:nvPr/>
        </p:nvSpPr>
        <p:spPr>
          <a:xfrm>
            <a:off x="2295756" y="372865"/>
            <a:ext cx="95661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ar-OM" sz="2800" b="0" i="0" u="none" strike="noStrike" kern="1200" cap="none" spc="0" normalizeH="0" baseline="0" noProof="0" dirty="0">
                <a:ln>
                  <a:noFill/>
                </a:ln>
                <a:solidFill>
                  <a:prstClr val="white"/>
                </a:solidFill>
                <a:effectLst/>
                <a:uLnTx/>
                <a:uFillTx/>
                <a:latin typeface="Abadi" panose="020B0604020104020204" pitchFamily="34" charset="0"/>
                <a:ea typeface="+mn-ea"/>
                <a:cs typeface="Times New Roman" panose="02020603050405020304" pitchFamily="18" charset="0"/>
              </a:rPr>
              <a:t>Flooding- </a:t>
            </a:r>
            <a:r>
              <a:rPr kumimoji="0" lang="en-US" altLang="ar-OM" sz="2800" b="0" i="0" u="none" strike="noStrike" kern="1200" cap="none" spc="0" normalizeH="0" baseline="0" noProof="0" dirty="0">
                <a:ln>
                  <a:noFill/>
                </a:ln>
                <a:solidFill>
                  <a:schemeClr val="accent4">
                    <a:lumMod val="60000"/>
                    <a:lumOff val="40000"/>
                  </a:schemeClr>
                </a:solidFill>
                <a:effectLst/>
                <a:uLnTx/>
                <a:uFillTx/>
                <a:latin typeface="Abadi" panose="020B0604020104020204" pitchFamily="34" charset="0"/>
                <a:ea typeface="+mn-ea"/>
                <a:cs typeface="Times New Roman" panose="02020603050405020304" pitchFamily="18" charset="0"/>
              </a:rPr>
              <a:t>W</a:t>
            </a:r>
            <a:r>
              <a:rPr lang="en-US" altLang="ar-OM" sz="2800" dirty="0" err="1">
                <a:solidFill>
                  <a:schemeClr val="accent4">
                    <a:lumMod val="60000"/>
                    <a:lumOff val="40000"/>
                  </a:schemeClr>
                </a:solidFill>
                <a:latin typeface="Abadi" panose="020B0604020104020204" pitchFamily="34" charset="0"/>
                <a:cs typeface="Times New Roman" panose="02020603050405020304" pitchFamily="18" charset="0"/>
              </a:rPr>
              <a:t>eather</a:t>
            </a:r>
            <a:r>
              <a:rPr lang="en-US" altLang="ar-OM" sz="2800" dirty="0">
                <a:solidFill>
                  <a:schemeClr val="accent4">
                    <a:lumMod val="60000"/>
                    <a:lumOff val="40000"/>
                  </a:schemeClr>
                </a:solidFill>
                <a:latin typeface="Abadi" panose="020B0604020104020204" pitchFamily="34" charset="0"/>
                <a:cs typeface="Times New Roman" panose="02020603050405020304" pitchFamily="18" charset="0"/>
              </a:rPr>
              <a:t> Systems </a:t>
            </a:r>
            <a:endParaRPr kumimoji="0" lang="en-US" sz="1800" b="0" i="0" u="none" strike="noStrike" kern="1200" cap="none" spc="0" normalizeH="0" baseline="0" noProof="0" dirty="0">
              <a:ln>
                <a:noFill/>
              </a:ln>
              <a:solidFill>
                <a:schemeClr val="accent4">
                  <a:lumMod val="60000"/>
                  <a:lumOff val="40000"/>
                </a:schemeClr>
              </a:solidFill>
              <a:effectLst/>
              <a:uLnTx/>
              <a:uFillTx/>
              <a:latin typeface="Calibri"/>
              <a:ea typeface="+mn-ea"/>
              <a:cs typeface="+mn-cs"/>
            </a:endParaRPr>
          </a:p>
        </p:txBody>
      </p:sp>
      <p:sp>
        <p:nvSpPr>
          <p:cNvPr id="5" name="TextBox 4">
            <a:extLst>
              <a:ext uri="{FF2B5EF4-FFF2-40B4-BE49-F238E27FC236}">
                <a16:creationId xmlns:a16="http://schemas.microsoft.com/office/drawing/2014/main" id="{1FEF0885-12E8-09DA-07A1-AB3DA7C00EEF}"/>
              </a:ext>
            </a:extLst>
          </p:cNvPr>
          <p:cNvSpPr txBox="1"/>
          <p:nvPr/>
        </p:nvSpPr>
        <p:spPr>
          <a:xfrm>
            <a:off x="408562" y="1050257"/>
            <a:ext cx="8732442" cy="523220"/>
          </a:xfrm>
          <a:prstGeom prst="rect">
            <a:avLst/>
          </a:prstGeom>
          <a:noFill/>
        </p:spPr>
        <p:txBody>
          <a:bodyPr wrap="square">
            <a:spAutoFit/>
          </a:bodyPr>
          <a:lstStyle/>
          <a:p>
            <a:r>
              <a:rPr kumimoji="0" lang="en-US" altLang="ar-OM" sz="2800" b="0" i="0" u="none" strike="noStrike" kern="1200" cap="none" spc="0" normalizeH="0" baseline="0" noProof="0" dirty="0">
                <a:ln>
                  <a:noFill/>
                </a:ln>
                <a:solidFill>
                  <a:schemeClr val="accent2">
                    <a:lumMod val="75000"/>
                  </a:schemeClr>
                </a:solidFill>
                <a:effectLst/>
                <a:uLnTx/>
                <a:uFillTx/>
                <a:latin typeface="Abadi" panose="020B0604020104020204" pitchFamily="34" charset="0"/>
                <a:ea typeface="+mj-ea"/>
                <a:cs typeface="Times New Roman" panose="02020603050405020304" pitchFamily="18" charset="0"/>
              </a:rPr>
              <a:t>Tropical cyclones</a:t>
            </a:r>
            <a:endParaRPr lang="en-US" dirty="0">
              <a:solidFill>
                <a:schemeClr val="accent2">
                  <a:lumMod val="75000"/>
                </a:schemeClr>
              </a:solidFill>
            </a:endParaRPr>
          </a:p>
        </p:txBody>
      </p:sp>
    </p:spTree>
    <p:extLst>
      <p:ext uri="{BB962C8B-B14F-4D97-AF65-F5344CB8AC3E}">
        <p14:creationId xmlns:p14="http://schemas.microsoft.com/office/powerpoint/2010/main" val="9310073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kumimoji="0" lang="ar-OM" sz="2800" b="0" i="0" u="none" strike="noStrike" kern="1200" cap="none" spc="0" normalizeH="0" baseline="0" noProof="0">
                <a:ln>
                  <a:noFill/>
                </a:ln>
                <a:solidFill>
                  <a:prstClr val="white"/>
                </a:solidFill>
                <a:effectLst/>
                <a:uLnTx/>
                <a:uFillTx/>
                <a:latin typeface="Calibri Light"/>
                <a:ea typeface="+mj-ea"/>
                <a:cs typeface="Times New Roman" panose="02020603050405020304" pitchFamily="18" charset="0"/>
              </a:rPr>
              <a:t>  </a:t>
            </a:r>
            <a:endParaRPr lang="en-GB" sz="2800">
              <a:solidFill>
                <a:srgbClr val="C00000"/>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3827375965"/>
              </p:ext>
            </p:extLst>
          </p:nvPr>
        </p:nvGraphicFramePr>
        <p:xfrm>
          <a:off x="440597" y="3185285"/>
          <a:ext cx="6556921" cy="1355788"/>
        </p:xfrm>
        <a:graphic>
          <a:graphicData uri="http://schemas.openxmlformats.org/drawingml/2006/table">
            <a:tbl>
              <a:tblPr firstRow="1" bandRow="1">
                <a:tableStyleId>{5C22544A-7EE6-4342-B048-85BDC9FD1C3A}</a:tableStyleId>
              </a:tblPr>
              <a:tblGrid>
                <a:gridCol w="1066515">
                  <a:extLst>
                    <a:ext uri="{9D8B030D-6E8A-4147-A177-3AD203B41FA5}">
                      <a16:colId xmlns:a16="http://schemas.microsoft.com/office/drawing/2014/main" val="20000"/>
                    </a:ext>
                  </a:extLst>
                </a:gridCol>
                <a:gridCol w="5490406">
                  <a:extLst>
                    <a:ext uri="{9D8B030D-6E8A-4147-A177-3AD203B41FA5}">
                      <a16:colId xmlns:a16="http://schemas.microsoft.com/office/drawing/2014/main" val="20001"/>
                    </a:ext>
                  </a:extLst>
                </a:gridCol>
              </a:tblGrid>
              <a:tr h="1355788">
                <a:tc>
                  <a:txBody>
                    <a:bodyPr/>
                    <a:lstStyle/>
                    <a:p>
                      <a:pPr algn="ctr"/>
                      <a:r>
                        <a:rPr lang="en-US" sz="2000" b="0" dirty="0">
                          <a:solidFill>
                            <a:schemeClr val="tx1"/>
                          </a:solidFill>
                          <a:latin typeface="Times New Roman" panose="02020603050405020304" pitchFamily="18" charset="0"/>
                          <a:cs typeface="Times New Roman" panose="02020603050405020304" pitchFamily="18" charset="0"/>
                        </a:rPr>
                        <a:t>1 August 2022</a:t>
                      </a:r>
                    </a:p>
                  </a:txBody>
                  <a:tcPr anchor="ctr">
                    <a:solidFill>
                      <a:schemeClr val="bg2"/>
                    </a:solidFill>
                  </a:tcPr>
                </a:tc>
                <a:tc>
                  <a:txBody>
                    <a:bodyPr/>
                    <a:lstStyle/>
                    <a:p>
                      <a:pPr algn="ctr"/>
                      <a:r>
                        <a:rPr lang="en-US" sz="2000" b="0" dirty="0">
                          <a:solidFill>
                            <a:schemeClr val="tx1"/>
                          </a:solidFill>
                          <a:latin typeface="Times New Roman" panose="02020603050405020304" pitchFamily="18" charset="0"/>
                          <a:cs typeface="Times New Roman" panose="02020603050405020304" pitchFamily="18" charset="0"/>
                        </a:rPr>
                        <a:t>Wadi Bani </a:t>
                      </a:r>
                      <a:r>
                        <a:rPr lang="en-US" sz="2000" b="0" dirty="0" err="1">
                          <a:solidFill>
                            <a:schemeClr val="tx1"/>
                          </a:solidFill>
                          <a:latin typeface="Times New Roman" panose="02020603050405020304" pitchFamily="18" charset="0"/>
                          <a:cs typeface="Times New Roman" panose="02020603050405020304" pitchFamily="18" charset="0"/>
                        </a:rPr>
                        <a:t>Kharos</a:t>
                      </a:r>
                      <a:r>
                        <a:rPr lang="en-US" sz="2000" b="0" dirty="0">
                          <a:solidFill>
                            <a:schemeClr val="tx1"/>
                          </a:solidFill>
                          <a:latin typeface="Times New Roman" panose="02020603050405020304" pitchFamily="18" charset="0"/>
                          <a:cs typeface="Times New Roman" panose="02020603050405020304" pitchFamily="18" charset="0"/>
                        </a:rPr>
                        <a:t> in </a:t>
                      </a:r>
                      <a:r>
                        <a:rPr lang="en-US" sz="2000" b="0" dirty="0" err="1">
                          <a:solidFill>
                            <a:schemeClr val="tx1"/>
                          </a:solidFill>
                          <a:latin typeface="Times New Roman" panose="02020603050405020304" pitchFamily="18" charset="0"/>
                          <a:cs typeface="Times New Roman" panose="02020603050405020304" pitchFamily="18" charset="0"/>
                        </a:rPr>
                        <a:t>AlAwabi</a:t>
                      </a:r>
                      <a:r>
                        <a:rPr lang="en-US" sz="2000" b="0" dirty="0">
                          <a:solidFill>
                            <a:schemeClr val="tx1"/>
                          </a:solidFill>
                          <a:latin typeface="Times New Roman" panose="02020603050405020304" pitchFamily="18" charset="0"/>
                          <a:cs typeface="Times New Roman" panose="02020603050405020304" pitchFamily="18" charset="0"/>
                        </a:rPr>
                        <a:t> recorded precipitation amount exceeding 260 </a:t>
                      </a:r>
                      <a:r>
                        <a:rPr lang="en-US" sz="2000" b="0" dirty="0" err="1">
                          <a:solidFill>
                            <a:schemeClr val="tx1"/>
                          </a:solidFill>
                          <a:latin typeface="Times New Roman" panose="02020603050405020304" pitchFamily="18" charset="0"/>
                          <a:cs typeface="Times New Roman" panose="02020603050405020304" pitchFamily="18" charset="0"/>
                        </a:rPr>
                        <a:t>millimetres</a:t>
                      </a:r>
                      <a:r>
                        <a:rPr lang="en-US" sz="2000" b="0" dirty="0">
                          <a:solidFill>
                            <a:schemeClr val="tx1"/>
                          </a:solidFill>
                          <a:latin typeface="Times New Roman" panose="02020603050405020304" pitchFamily="18" charset="0"/>
                          <a:cs typeface="Times New Roman" panose="02020603050405020304" pitchFamily="18" charset="0"/>
                        </a:rPr>
                        <a:t> in 6 hours</a:t>
                      </a:r>
                    </a:p>
                  </a:txBody>
                  <a:tcPr anchor="ctr">
                    <a:solidFill>
                      <a:schemeClr val="bg2"/>
                    </a:solidFill>
                  </a:tcPr>
                </a:tc>
                <a:extLst>
                  <a:ext uri="{0D108BD9-81ED-4DB2-BD59-A6C34878D82A}">
                    <a16:rowId xmlns:a16="http://schemas.microsoft.com/office/drawing/2014/main" val="10001"/>
                  </a:ext>
                </a:extLst>
              </a:tr>
            </a:tbl>
          </a:graphicData>
        </a:graphic>
      </p:graphicFrame>
      <p:sp>
        <p:nvSpPr>
          <p:cNvPr id="10" name="TextBox 9">
            <a:extLst>
              <a:ext uri="{FF2B5EF4-FFF2-40B4-BE49-F238E27FC236}">
                <a16:creationId xmlns:a16="http://schemas.microsoft.com/office/drawing/2014/main" id="{043904DB-2D07-6046-6C0A-145355A07DEE}"/>
              </a:ext>
            </a:extLst>
          </p:cNvPr>
          <p:cNvSpPr txBox="1"/>
          <p:nvPr/>
        </p:nvSpPr>
        <p:spPr>
          <a:xfrm>
            <a:off x="405343" y="2047526"/>
            <a:ext cx="7097925" cy="830997"/>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Usually causes severe flooding in the adjoining area of </a:t>
            </a:r>
            <a:r>
              <a:rPr kumimoji="0" lang="en-US" sz="240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AlHajar</a:t>
            </a:r>
            <a:r>
              <a:rPr kumimoji="0" lang="en-US" sz="24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mountains by enhancing local convection</a:t>
            </a:r>
            <a:endParaRPr kumimoji="0" lang="en-US" sz="240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2522A6EA-CF23-D624-7FD6-EF577B4419C8}"/>
              </a:ext>
            </a:extLst>
          </p:cNvPr>
          <p:cNvSpPr txBox="1"/>
          <p:nvPr/>
        </p:nvSpPr>
        <p:spPr>
          <a:xfrm>
            <a:off x="239949" y="1328109"/>
            <a:ext cx="8732442" cy="523220"/>
          </a:xfrm>
          <a:prstGeom prst="rect">
            <a:avLst/>
          </a:prstGeom>
          <a:noFill/>
        </p:spPr>
        <p:txBody>
          <a:bodyPr wrap="square">
            <a:spAutoFit/>
          </a:bodyPr>
          <a:lstStyle/>
          <a:p>
            <a:r>
              <a:rPr lang="en-US" altLang="ar-OM" sz="2800" dirty="0">
                <a:solidFill>
                  <a:schemeClr val="accent2">
                    <a:lumMod val="75000"/>
                  </a:schemeClr>
                </a:solidFill>
                <a:latin typeface="Abadi" panose="020B0604020104020204" pitchFamily="34" charset="0"/>
                <a:ea typeface="+mj-ea"/>
                <a:cs typeface="Times New Roman" panose="02020603050405020304" pitchFamily="18" charset="0"/>
              </a:rPr>
              <a:t>Easterly Waves</a:t>
            </a:r>
            <a:endParaRPr lang="en-US" sz="2800" dirty="0">
              <a:solidFill>
                <a:schemeClr val="accent2">
                  <a:lumMod val="75000"/>
                </a:schemeClr>
              </a:solidFill>
              <a:latin typeface="Abadi" panose="020B0604020104020204" pitchFamily="34" charset="0"/>
              <a:ea typeface="+mj-ea"/>
              <a:cs typeface="Times New Roman" panose="02020603050405020304" pitchFamily="18" charset="0"/>
            </a:endParaRPr>
          </a:p>
        </p:txBody>
      </p:sp>
      <p:sp>
        <p:nvSpPr>
          <p:cNvPr id="5" name="TextBox 4">
            <a:extLst>
              <a:ext uri="{FF2B5EF4-FFF2-40B4-BE49-F238E27FC236}">
                <a16:creationId xmlns:a16="http://schemas.microsoft.com/office/drawing/2014/main" id="{7FBEFB83-1F05-2831-134C-1BDDE09B2546}"/>
              </a:ext>
            </a:extLst>
          </p:cNvPr>
          <p:cNvSpPr txBox="1"/>
          <p:nvPr/>
        </p:nvSpPr>
        <p:spPr>
          <a:xfrm>
            <a:off x="2295756" y="372865"/>
            <a:ext cx="95661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ar-OM" sz="2800" b="0" i="0" u="none" strike="noStrike" kern="1200" cap="none" spc="0" normalizeH="0" baseline="0" noProof="0" dirty="0">
                <a:ln>
                  <a:noFill/>
                </a:ln>
                <a:solidFill>
                  <a:prstClr val="white"/>
                </a:solidFill>
                <a:effectLst/>
                <a:uLnTx/>
                <a:uFillTx/>
                <a:latin typeface="Abadi" panose="020B0604020104020204" pitchFamily="34" charset="0"/>
                <a:ea typeface="+mn-ea"/>
                <a:cs typeface="Times New Roman" panose="02020603050405020304" pitchFamily="18" charset="0"/>
              </a:rPr>
              <a:t>Flooding- </a:t>
            </a:r>
            <a:r>
              <a:rPr kumimoji="0" lang="en-US" altLang="ar-OM" sz="2800" b="0" i="0" u="none" strike="noStrike" kern="1200" cap="none" spc="0" normalizeH="0" baseline="0" noProof="0" dirty="0">
                <a:ln>
                  <a:noFill/>
                </a:ln>
                <a:solidFill>
                  <a:schemeClr val="accent4">
                    <a:lumMod val="60000"/>
                    <a:lumOff val="40000"/>
                  </a:schemeClr>
                </a:solidFill>
                <a:effectLst/>
                <a:uLnTx/>
                <a:uFillTx/>
                <a:latin typeface="Abadi" panose="020B0604020104020204" pitchFamily="34" charset="0"/>
                <a:ea typeface="+mn-ea"/>
                <a:cs typeface="Times New Roman" panose="02020603050405020304" pitchFamily="18" charset="0"/>
              </a:rPr>
              <a:t>W</a:t>
            </a:r>
            <a:r>
              <a:rPr lang="en-US" altLang="ar-OM" sz="2800" dirty="0" err="1">
                <a:solidFill>
                  <a:schemeClr val="accent4">
                    <a:lumMod val="60000"/>
                    <a:lumOff val="40000"/>
                  </a:schemeClr>
                </a:solidFill>
                <a:latin typeface="Abadi" panose="020B0604020104020204" pitchFamily="34" charset="0"/>
                <a:cs typeface="Times New Roman" panose="02020603050405020304" pitchFamily="18" charset="0"/>
              </a:rPr>
              <a:t>eather</a:t>
            </a:r>
            <a:r>
              <a:rPr lang="en-US" altLang="ar-OM" sz="2800" dirty="0">
                <a:solidFill>
                  <a:schemeClr val="accent4">
                    <a:lumMod val="60000"/>
                    <a:lumOff val="40000"/>
                  </a:schemeClr>
                </a:solidFill>
                <a:latin typeface="Abadi" panose="020B0604020104020204" pitchFamily="34" charset="0"/>
                <a:cs typeface="Times New Roman" panose="02020603050405020304" pitchFamily="18" charset="0"/>
              </a:rPr>
              <a:t> Systems </a:t>
            </a:r>
            <a:endParaRPr kumimoji="0" lang="en-US" sz="1800" b="0" i="0" u="none" strike="noStrike" kern="1200" cap="none" spc="0" normalizeH="0" baseline="0" noProof="0" dirty="0">
              <a:ln>
                <a:noFill/>
              </a:ln>
              <a:solidFill>
                <a:schemeClr val="accent4">
                  <a:lumMod val="60000"/>
                  <a:lumOff val="40000"/>
                </a:schemeClr>
              </a:solidFill>
              <a:effectLst/>
              <a:uLnTx/>
              <a:uFillTx/>
              <a:latin typeface="Calibri"/>
              <a:ea typeface="+mn-ea"/>
              <a:cs typeface="+mn-cs"/>
            </a:endParaRPr>
          </a:p>
        </p:txBody>
      </p:sp>
      <p:pic>
        <p:nvPicPr>
          <p:cNvPr id="1026" name="Picture 2" descr="Heavy rains recorded over a number of wilayats in Oman">
            <a:extLst>
              <a:ext uri="{FF2B5EF4-FFF2-40B4-BE49-F238E27FC236}">
                <a16:creationId xmlns:a16="http://schemas.microsoft.com/office/drawing/2014/main" id="{E1C57C03-8917-FB4C-F239-CFC437B8CE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5714" y="4366070"/>
            <a:ext cx="4124933" cy="232764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99DFAA1B-D96B-7868-BDC9-FE1373023BF4}"/>
              </a:ext>
            </a:extLst>
          </p:cNvPr>
          <p:cNvSpPr txBox="1"/>
          <p:nvPr/>
        </p:nvSpPr>
        <p:spPr>
          <a:xfrm>
            <a:off x="401686" y="2890054"/>
            <a:ext cx="6096000" cy="369332"/>
          </a:xfrm>
          <a:prstGeom prst="rect">
            <a:avLst/>
          </a:prstGeom>
          <a:noFill/>
        </p:spPr>
        <p:txBody>
          <a:bodyPr wrap="square">
            <a:spAutoFit/>
          </a:bodyPr>
          <a:lstStyle/>
          <a:p>
            <a:r>
              <a:rPr kumimoji="0" lang="en-US" sz="1800" b="1" i="0" u="none" strike="noStrike" kern="1200" cap="none" spc="0" normalizeH="0" baseline="0" noProof="0" dirty="0">
                <a:ln>
                  <a:noFill/>
                </a:ln>
                <a:solidFill>
                  <a:schemeClr val="accent6">
                    <a:lumMod val="75000"/>
                  </a:schemeClr>
                </a:solidFill>
                <a:effectLst/>
                <a:uLnTx/>
                <a:uFillTx/>
                <a:latin typeface="Calibri"/>
                <a:ea typeface="+mn-ea"/>
                <a:cs typeface="+mn-cs"/>
              </a:rPr>
              <a:t>Example</a:t>
            </a:r>
            <a:endParaRPr lang="en-US" dirty="0">
              <a:solidFill>
                <a:schemeClr val="accent6">
                  <a:lumMod val="75000"/>
                </a:schemeClr>
              </a:solidFill>
            </a:endParaRPr>
          </a:p>
        </p:txBody>
      </p:sp>
      <p:sp>
        <p:nvSpPr>
          <p:cNvPr id="4" name="AutoShape 2">
            <a:extLst>
              <a:ext uri="{FF2B5EF4-FFF2-40B4-BE49-F238E27FC236}">
                <a16:creationId xmlns:a16="http://schemas.microsoft.com/office/drawing/2014/main" id="{D5C5138C-5C4B-F8B0-9D65-CB2A2889BFF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a:extLst>
              <a:ext uri="{FF2B5EF4-FFF2-40B4-BE49-F238E27FC236}">
                <a16:creationId xmlns:a16="http://schemas.microsoft.com/office/drawing/2014/main" id="{D9FB55B3-DFAA-04EE-76E4-A1C895AD6FA2}"/>
              </a:ext>
            </a:extLst>
          </p:cNvPr>
          <p:cNvPicPr>
            <a:picLocks noChangeAspect="1"/>
          </p:cNvPicPr>
          <p:nvPr/>
        </p:nvPicPr>
        <p:blipFill>
          <a:blip r:embed="rId4"/>
          <a:stretch>
            <a:fillRect/>
          </a:stretch>
        </p:blipFill>
        <p:spPr>
          <a:xfrm>
            <a:off x="7503268" y="1076325"/>
            <a:ext cx="4912867" cy="5961915"/>
          </a:xfrm>
          <a:prstGeom prst="rect">
            <a:avLst/>
          </a:prstGeom>
        </p:spPr>
      </p:pic>
    </p:spTree>
    <p:extLst>
      <p:ext uri="{BB962C8B-B14F-4D97-AF65-F5344CB8AC3E}">
        <p14:creationId xmlns:p14="http://schemas.microsoft.com/office/powerpoint/2010/main" val="19890257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kumimoji="0" lang="ar-OM" sz="2800" b="0" i="0" u="none" strike="noStrike" kern="1200" cap="none" spc="0" normalizeH="0" baseline="0" noProof="0">
                <a:ln>
                  <a:noFill/>
                </a:ln>
                <a:solidFill>
                  <a:prstClr val="white"/>
                </a:solidFill>
                <a:effectLst/>
                <a:uLnTx/>
                <a:uFillTx/>
                <a:latin typeface="Calibri Light"/>
                <a:ea typeface="+mj-ea"/>
                <a:cs typeface="Times New Roman" panose="02020603050405020304" pitchFamily="18" charset="0"/>
              </a:rPr>
              <a:t>  </a:t>
            </a:r>
            <a:endParaRPr lang="en-GB" sz="2800">
              <a:solidFill>
                <a:srgbClr val="C00000"/>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1810224744"/>
              </p:ext>
            </p:extLst>
          </p:nvPr>
        </p:nvGraphicFramePr>
        <p:xfrm>
          <a:off x="184849" y="2958307"/>
          <a:ext cx="7097925" cy="1355788"/>
        </p:xfrm>
        <a:graphic>
          <a:graphicData uri="http://schemas.openxmlformats.org/drawingml/2006/table">
            <a:tbl>
              <a:tblPr firstRow="1" bandRow="1">
                <a:tableStyleId>{5C22544A-7EE6-4342-B048-85BDC9FD1C3A}</a:tableStyleId>
              </a:tblPr>
              <a:tblGrid>
                <a:gridCol w="1154512">
                  <a:extLst>
                    <a:ext uri="{9D8B030D-6E8A-4147-A177-3AD203B41FA5}">
                      <a16:colId xmlns:a16="http://schemas.microsoft.com/office/drawing/2014/main" val="20000"/>
                    </a:ext>
                  </a:extLst>
                </a:gridCol>
                <a:gridCol w="5943413">
                  <a:extLst>
                    <a:ext uri="{9D8B030D-6E8A-4147-A177-3AD203B41FA5}">
                      <a16:colId xmlns:a16="http://schemas.microsoft.com/office/drawing/2014/main" val="20001"/>
                    </a:ext>
                  </a:extLst>
                </a:gridCol>
              </a:tblGrid>
              <a:tr h="1355788">
                <a:tc>
                  <a:txBody>
                    <a:bodyPr/>
                    <a:lstStyle/>
                    <a:p>
                      <a:pPr algn="ctr"/>
                      <a:r>
                        <a:rPr lang="en-US" sz="2000" b="0" dirty="0">
                          <a:solidFill>
                            <a:schemeClr val="tx1"/>
                          </a:solidFill>
                          <a:latin typeface="Times New Roman" panose="02020603050405020304" pitchFamily="18" charset="0"/>
                          <a:cs typeface="Times New Roman" panose="02020603050405020304" pitchFamily="18" charset="0"/>
                        </a:rPr>
                        <a:t>4 January 2022</a:t>
                      </a:r>
                    </a:p>
                  </a:txBody>
                  <a:tcPr anchor="ctr">
                    <a:solidFill>
                      <a:schemeClr val="bg2"/>
                    </a:solidFill>
                  </a:tcPr>
                </a:tc>
                <a:tc>
                  <a:txBody>
                    <a:bodyPr/>
                    <a:lstStyle/>
                    <a:p>
                      <a:pPr algn="ctr"/>
                      <a:r>
                        <a:rPr lang="en-US" sz="2000" b="0" dirty="0">
                          <a:solidFill>
                            <a:schemeClr val="tx1"/>
                          </a:solidFill>
                          <a:latin typeface="Times New Roman" panose="02020603050405020304" pitchFamily="18" charset="0"/>
                          <a:cs typeface="Times New Roman" panose="02020603050405020304" pitchFamily="18" charset="0"/>
                        </a:rPr>
                        <a:t>100 mm recorded in </a:t>
                      </a:r>
                      <a:r>
                        <a:rPr lang="en-US" sz="2000" b="0" dirty="0" err="1">
                          <a:solidFill>
                            <a:schemeClr val="tx1"/>
                          </a:solidFill>
                          <a:latin typeface="Times New Roman" panose="02020603050405020304" pitchFamily="18" charset="0"/>
                          <a:cs typeface="Times New Roman" panose="02020603050405020304" pitchFamily="18" charset="0"/>
                        </a:rPr>
                        <a:t>Seeb</a:t>
                      </a:r>
                      <a:r>
                        <a:rPr lang="en-US" sz="2000" b="0" dirty="0">
                          <a:solidFill>
                            <a:schemeClr val="tx1"/>
                          </a:solidFill>
                          <a:latin typeface="Times New Roman" panose="02020603050405020304" pitchFamily="18" charset="0"/>
                          <a:cs typeface="Times New Roman" panose="02020603050405020304" pitchFamily="18" charset="0"/>
                        </a:rPr>
                        <a:t> Muscat</a:t>
                      </a:r>
                    </a:p>
                  </a:txBody>
                  <a:tcPr anchor="ctr">
                    <a:solidFill>
                      <a:schemeClr val="bg2"/>
                    </a:solidFill>
                  </a:tcPr>
                </a:tc>
                <a:extLst>
                  <a:ext uri="{0D108BD9-81ED-4DB2-BD59-A6C34878D82A}">
                    <a16:rowId xmlns:a16="http://schemas.microsoft.com/office/drawing/2014/main" val="10001"/>
                  </a:ext>
                </a:extLst>
              </a:tr>
            </a:tbl>
          </a:graphicData>
        </a:graphic>
      </p:graphicFrame>
      <p:sp>
        <p:nvSpPr>
          <p:cNvPr id="10" name="TextBox 9">
            <a:extLst>
              <a:ext uri="{FF2B5EF4-FFF2-40B4-BE49-F238E27FC236}">
                <a16:creationId xmlns:a16="http://schemas.microsoft.com/office/drawing/2014/main" id="{043904DB-2D07-6046-6C0A-145355A07DEE}"/>
              </a:ext>
            </a:extLst>
          </p:cNvPr>
          <p:cNvSpPr txBox="1"/>
          <p:nvPr/>
        </p:nvSpPr>
        <p:spPr>
          <a:xfrm>
            <a:off x="113513" y="1854832"/>
            <a:ext cx="7097925" cy="830997"/>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Severe cold fronts with </a:t>
            </a:r>
            <a:r>
              <a:rPr lang="en-US" sz="2400" dirty="0">
                <a:solidFill>
                  <a:prstClr val="black"/>
                </a:solidFill>
                <a:latin typeface="Times New Roman" panose="02020603050405020304" pitchFamily="18" charset="0"/>
                <a:cs typeface="Times New Roman" panose="02020603050405020304" pitchFamily="18" charset="0"/>
              </a:rPr>
              <a:t>high availability of moisture can result in heavy rain and flooding </a:t>
            </a:r>
            <a:endParaRPr kumimoji="0" lang="en-US" sz="240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2522A6EA-CF23-D624-7FD6-EF577B4419C8}"/>
              </a:ext>
            </a:extLst>
          </p:cNvPr>
          <p:cNvSpPr txBox="1"/>
          <p:nvPr/>
        </p:nvSpPr>
        <p:spPr>
          <a:xfrm>
            <a:off x="239949" y="1328109"/>
            <a:ext cx="8732442" cy="523220"/>
          </a:xfrm>
          <a:prstGeom prst="rect">
            <a:avLst/>
          </a:prstGeom>
          <a:noFill/>
        </p:spPr>
        <p:txBody>
          <a:bodyPr wrap="square">
            <a:spAutoFit/>
          </a:bodyPr>
          <a:lstStyle/>
          <a:p>
            <a:r>
              <a:rPr lang="en-US" altLang="ar-OM" sz="2800" dirty="0">
                <a:solidFill>
                  <a:schemeClr val="accent2">
                    <a:lumMod val="75000"/>
                  </a:schemeClr>
                </a:solidFill>
                <a:latin typeface="Abadi" panose="020B0604020104020204" pitchFamily="34" charset="0"/>
                <a:ea typeface="+mj-ea"/>
                <a:cs typeface="Times New Roman" panose="02020603050405020304" pitchFamily="18" charset="0"/>
              </a:rPr>
              <a:t>Westerly Waves</a:t>
            </a:r>
            <a:endParaRPr lang="en-US" sz="2800" dirty="0">
              <a:solidFill>
                <a:schemeClr val="accent2">
                  <a:lumMod val="75000"/>
                </a:schemeClr>
              </a:solidFill>
              <a:latin typeface="Abadi" panose="020B0604020104020204" pitchFamily="34" charset="0"/>
              <a:ea typeface="+mj-ea"/>
              <a:cs typeface="Times New Roman" panose="02020603050405020304" pitchFamily="18" charset="0"/>
            </a:endParaRPr>
          </a:p>
        </p:txBody>
      </p:sp>
      <p:sp>
        <p:nvSpPr>
          <p:cNvPr id="5" name="TextBox 4">
            <a:extLst>
              <a:ext uri="{FF2B5EF4-FFF2-40B4-BE49-F238E27FC236}">
                <a16:creationId xmlns:a16="http://schemas.microsoft.com/office/drawing/2014/main" id="{7FBEFB83-1F05-2831-134C-1BDDE09B2546}"/>
              </a:ext>
            </a:extLst>
          </p:cNvPr>
          <p:cNvSpPr txBox="1"/>
          <p:nvPr/>
        </p:nvSpPr>
        <p:spPr>
          <a:xfrm>
            <a:off x="2295756" y="372865"/>
            <a:ext cx="95661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ar-OM" sz="2800" b="0" i="0" u="none" strike="noStrike" kern="1200" cap="none" spc="0" normalizeH="0" baseline="0" noProof="0" dirty="0">
                <a:ln>
                  <a:noFill/>
                </a:ln>
                <a:solidFill>
                  <a:prstClr val="white"/>
                </a:solidFill>
                <a:effectLst/>
                <a:uLnTx/>
                <a:uFillTx/>
                <a:latin typeface="Abadi" panose="020B0604020104020204" pitchFamily="34" charset="0"/>
                <a:ea typeface="+mn-ea"/>
                <a:cs typeface="Times New Roman" panose="02020603050405020304" pitchFamily="18" charset="0"/>
              </a:rPr>
              <a:t>Flooding- </a:t>
            </a:r>
            <a:r>
              <a:rPr kumimoji="0" lang="en-US" altLang="ar-OM" sz="2800" b="0" i="0" u="none" strike="noStrike" kern="1200" cap="none" spc="0" normalizeH="0" baseline="0" noProof="0" dirty="0">
                <a:ln>
                  <a:noFill/>
                </a:ln>
                <a:solidFill>
                  <a:schemeClr val="accent4">
                    <a:lumMod val="60000"/>
                    <a:lumOff val="40000"/>
                  </a:schemeClr>
                </a:solidFill>
                <a:effectLst/>
                <a:uLnTx/>
                <a:uFillTx/>
                <a:latin typeface="Abadi" panose="020B0604020104020204" pitchFamily="34" charset="0"/>
                <a:ea typeface="+mn-ea"/>
                <a:cs typeface="Times New Roman" panose="02020603050405020304" pitchFamily="18" charset="0"/>
              </a:rPr>
              <a:t>W</a:t>
            </a:r>
            <a:r>
              <a:rPr lang="en-US" altLang="ar-OM" sz="2800" dirty="0" err="1">
                <a:solidFill>
                  <a:schemeClr val="accent4">
                    <a:lumMod val="60000"/>
                    <a:lumOff val="40000"/>
                  </a:schemeClr>
                </a:solidFill>
                <a:latin typeface="Abadi" panose="020B0604020104020204" pitchFamily="34" charset="0"/>
                <a:cs typeface="Times New Roman" panose="02020603050405020304" pitchFamily="18" charset="0"/>
              </a:rPr>
              <a:t>eather</a:t>
            </a:r>
            <a:r>
              <a:rPr lang="en-US" altLang="ar-OM" sz="2800" dirty="0">
                <a:solidFill>
                  <a:schemeClr val="accent4">
                    <a:lumMod val="60000"/>
                    <a:lumOff val="40000"/>
                  </a:schemeClr>
                </a:solidFill>
                <a:latin typeface="Abadi" panose="020B0604020104020204" pitchFamily="34" charset="0"/>
                <a:cs typeface="Times New Roman" panose="02020603050405020304" pitchFamily="18" charset="0"/>
              </a:rPr>
              <a:t> Systems </a:t>
            </a:r>
            <a:endParaRPr kumimoji="0" lang="en-US" sz="1800" b="0" i="0" u="none" strike="noStrike" kern="1200" cap="none" spc="0" normalizeH="0" baseline="0" noProof="0" dirty="0">
              <a:ln>
                <a:noFill/>
              </a:ln>
              <a:solidFill>
                <a:schemeClr val="accent4">
                  <a:lumMod val="60000"/>
                  <a:lumOff val="40000"/>
                </a:schemeClr>
              </a:solidFill>
              <a:effectLst/>
              <a:uLnTx/>
              <a:uFillTx/>
              <a:latin typeface="Calibri"/>
              <a:ea typeface="+mn-ea"/>
              <a:cs typeface="+mn-cs"/>
            </a:endParaRPr>
          </a:p>
        </p:txBody>
      </p:sp>
      <p:pic>
        <p:nvPicPr>
          <p:cNvPr id="2050" name="Picture 2" descr="extremely-heavy-floods-muscat-oman-iran-january-2022">
            <a:extLst>
              <a:ext uri="{FF2B5EF4-FFF2-40B4-BE49-F238E27FC236}">
                <a16:creationId xmlns:a16="http://schemas.microsoft.com/office/drawing/2014/main" id="{4416E838-A471-61CB-601A-51869E94EF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6904" y="4489622"/>
            <a:ext cx="5865712" cy="217575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nY4AxFWAAEdFC_">
            <a:extLst>
              <a:ext uri="{FF2B5EF4-FFF2-40B4-BE49-F238E27FC236}">
                <a16:creationId xmlns:a16="http://schemas.microsoft.com/office/drawing/2014/main" id="{D7CCCE8E-1E0A-2B3C-ABEC-6FA82E9A8A4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7377" b="20027"/>
          <a:stretch/>
        </p:blipFill>
        <p:spPr bwMode="auto">
          <a:xfrm>
            <a:off x="7435532" y="1328109"/>
            <a:ext cx="4757467" cy="469483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064BC4E-7087-3F0D-2D6B-2DDE9CC80086}"/>
              </a:ext>
            </a:extLst>
          </p:cNvPr>
          <p:cNvSpPr txBox="1"/>
          <p:nvPr/>
        </p:nvSpPr>
        <p:spPr>
          <a:xfrm>
            <a:off x="184849" y="2695388"/>
            <a:ext cx="6096000" cy="369332"/>
          </a:xfrm>
          <a:prstGeom prst="rect">
            <a:avLst/>
          </a:prstGeom>
          <a:noFill/>
        </p:spPr>
        <p:txBody>
          <a:bodyPr wrap="square">
            <a:spAutoFit/>
          </a:bodyPr>
          <a:lstStyle/>
          <a:p>
            <a:r>
              <a:rPr kumimoji="0" lang="en-US" sz="1800" b="1" i="0" u="none" strike="noStrike" kern="1200" cap="none" spc="0" normalizeH="0" baseline="0" noProof="0" dirty="0">
                <a:ln>
                  <a:noFill/>
                </a:ln>
                <a:solidFill>
                  <a:schemeClr val="accent6">
                    <a:lumMod val="75000"/>
                  </a:schemeClr>
                </a:solidFill>
                <a:effectLst/>
                <a:uLnTx/>
                <a:uFillTx/>
                <a:latin typeface="Calibri"/>
                <a:ea typeface="+mn-ea"/>
                <a:cs typeface="+mn-cs"/>
              </a:rPr>
              <a:t>Example</a:t>
            </a:r>
            <a:endParaRPr lang="en-US" dirty="0">
              <a:solidFill>
                <a:schemeClr val="accent6">
                  <a:lumMod val="75000"/>
                </a:schemeClr>
              </a:solidFill>
            </a:endParaRPr>
          </a:p>
        </p:txBody>
      </p:sp>
    </p:spTree>
    <p:extLst>
      <p:ext uri="{BB962C8B-B14F-4D97-AF65-F5344CB8AC3E}">
        <p14:creationId xmlns:p14="http://schemas.microsoft.com/office/powerpoint/2010/main" val="5648145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kumimoji="0" lang="ar-OM" sz="2800" b="0" i="0" u="none" strike="noStrike" kern="1200" cap="none" spc="0" normalizeH="0" baseline="0" noProof="0">
                <a:ln>
                  <a:noFill/>
                </a:ln>
                <a:solidFill>
                  <a:prstClr val="white"/>
                </a:solidFill>
                <a:effectLst/>
                <a:uLnTx/>
                <a:uFillTx/>
                <a:latin typeface="Calibri Light"/>
                <a:ea typeface="+mj-ea"/>
                <a:cs typeface="Times New Roman" panose="02020603050405020304" pitchFamily="18" charset="0"/>
              </a:rPr>
              <a:t>  </a:t>
            </a:r>
            <a:endParaRPr lang="en-GB" sz="2800">
              <a:solidFill>
                <a:srgbClr val="C00000"/>
              </a:solidFill>
            </a:endParaRPr>
          </a:p>
        </p:txBody>
      </p:sp>
      <p:graphicFrame>
        <p:nvGraphicFramePr>
          <p:cNvPr id="6" name="Table 5"/>
          <p:cNvGraphicFramePr>
            <a:graphicFrameLocks noGrp="1"/>
          </p:cNvGraphicFramePr>
          <p:nvPr/>
        </p:nvGraphicFramePr>
        <p:xfrm>
          <a:off x="184849" y="2958307"/>
          <a:ext cx="7097925" cy="1355788"/>
        </p:xfrm>
        <a:graphic>
          <a:graphicData uri="http://schemas.openxmlformats.org/drawingml/2006/table">
            <a:tbl>
              <a:tblPr firstRow="1" bandRow="1">
                <a:tableStyleId>{5C22544A-7EE6-4342-B048-85BDC9FD1C3A}</a:tableStyleId>
              </a:tblPr>
              <a:tblGrid>
                <a:gridCol w="1154512">
                  <a:extLst>
                    <a:ext uri="{9D8B030D-6E8A-4147-A177-3AD203B41FA5}">
                      <a16:colId xmlns:a16="http://schemas.microsoft.com/office/drawing/2014/main" val="20000"/>
                    </a:ext>
                  </a:extLst>
                </a:gridCol>
                <a:gridCol w="5943413">
                  <a:extLst>
                    <a:ext uri="{9D8B030D-6E8A-4147-A177-3AD203B41FA5}">
                      <a16:colId xmlns:a16="http://schemas.microsoft.com/office/drawing/2014/main" val="20001"/>
                    </a:ext>
                  </a:extLst>
                </a:gridCol>
              </a:tblGrid>
              <a:tr h="1355788">
                <a:tc>
                  <a:txBody>
                    <a:bodyPr/>
                    <a:lstStyle/>
                    <a:p>
                      <a:pPr algn="ctr"/>
                      <a:r>
                        <a:rPr lang="en-US" sz="2000" b="0" dirty="0">
                          <a:solidFill>
                            <a:schemeClr val="tx1"/>
                          </a:solidFill>
                          <a:latin typeface="Times New Roman" panose="02020603050405020304" pitchFamily="18" charset="0"/>
                          <a:cs typeface="Times New Roman" panose="02020603050405020304" pitchFamily="18" charset="0"/>
                        </a:rPr>
                        <a:t>4 January 2022</a:t>
                      </a:r>
                    </a:p>
                  </a:txBody>
                  <a:tcPr anchor="ctr">
                    <a:solidFill>
                      <a:schemeClr val="bg2"/>
                    </a:solidFill>
                  </a:tcPr>
                </a:tc>
                <a:tc>
                  <a:txBody>
                    <a:bodyPr/>
                    <a:lstStyle/>
                    <a:p>
                      <a:pPr algn="ctr"/>
                      <a:r>
                        <a:rPr lang="en-US" sz="2000" b="0" dirty="0">
                          <a:solidFill>
                            <a:schemeClr val="tx1"/>
                          </a:solidFill>
                          <a:latin typeface="Times New Roman" panose="02020603050405020304" pitchFamily="18" charset="0"/>
                          <a:cs typeface="Times New Roman" panose="02020603050405020304" pitchFamily="18" charset="0"/>
                        </a:rPr>
                        <a:t>100 mm recorded in </a:t>
                      </a:r>
                      <a:r>
                        <a:rPr lang="en-US" sz="2000" b="0" dirty="0" err="1">
                          <a:solidFill>
                            <a:schemeClr val="tx1"/>
                          </a:solidFill>
                          <a:latin typeface="Times New Roman" panose="02020603050405020304" pitchFamily="18" charset="0"/>
                          <a:cs typeface="Times New Roman" panose="02020603050405020304" pitchFamily="18" charset="0"/>
                        </a:rPr>
                        <a:t>Seeb</a:t>
                      </a:r>
                      <a:r>
                        <a:rPr lang="en-US" sz="2000" b="0" dirty="0">
                          <a:solidFill>
                            <a:schemeClr val="tx1"/>
                          </a:solidFill>
                          <a:latin typeface="Times New Roman" panose="02020603050405020304" pitchFamily="18" charset="0"/>
                          <a:cs typeface="Times New Roman" panose="02020603050405020304" pitchFamily="18" charset="0"/>
                        </a:rPr>
                        <a:t> Muscat</a:t>
                      </a:r>
                    </a:p>
                  </a:txBody>
                  <a:tcPr anchor="ctr">
                    <a:solidFill>
                      <a:schemeClr val="bg2"/>
                    </a:solidFill>
                  </a:tcPr>
                </a:tc>
                <a:extLst>
                  <a:ext uri="{0D108BD9-81ED-4DB2-BD59-A6C34878D82A}">
                    <a16:rowId xmlns:a16="http://schemas.microsoft.com/office/drawing/2014/main" val="10001"/>
                  </a:ext>
                </a:extLst>
              </a:tr>
            </a:tbl>
          </a:graphicData>
        </a:graphic>
      </p:graphicFrame>
      <p:sp>
        <p:nvSpPr>
          <p:cNvPr id="10" name="TextBox 9">
            <a:extLst>
              <a:ext uri="{FF2B5EF4-FFF2-40B4-BE49-F238E27FC236}">
                <a16:creationId xmlns:a16="http://schemas.microsoft.com/office/drawing/2014/main" id="{043904DB-2D07-6046-6C0A-145355A07DEE}"/>
              </a:ext>
            </a:extLst>
          </p:cNvPr>
          <p:cNvSpPr txBox="1"/>
          <p:nvPr/>
        </p:nvSpPr>
        <p:spPr>
          <a:xfrm>
            <a:off x="113513" y="1854832"/>
            <a:ext cx="7097925" cy="830997"/>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Severe cold fronts with </a:t>
            </a:r>
            <a:r>
              <a:rPr lang="en-US" sz="2400" dirty="0">
                <a:solidFill>
                  <a:prstClr val="black"/>
                </a:solidFill>
                <a:latin typeface="Times New Roman" panose="02020603050405020304" pitchFamily="18" charset="0"/>
                <a:cs typeface="Times New Roman" panose="02020603050405020304" pitchFamily="18" charset="0"/>
              </a:rPr>
              <a:t>high availability of moisture can result in heavy rain and flooding </a:t>
            </a:r>
            <a:endParaRPr kumimoji="0" lang="en-US" sz="240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2522A6EA-CF23-D624-7FD6-EF577B4419C8}"/>
              </a:ext>
            </a:extLst>
          </p:cNvPr>
          <p:cNvSpPr txBox="1"/>
          <p:nvPr/>
        </p:nvSpPr>
        <p:spPr>
          <a:xfrm>
            <a:off x="239949" y="1328109"/>
            <a:ext cx="8732442" cy="523220"/>
          </a:xfrm>
          <a:prstGeom prst="rect">
            <a:avLst/>
          </a:prstGeom>
          <a:noFill/>
        </p:spPr>
        <p:txBody>
          <a:bodyPr wrap="square">
            <a:spAutoFit/>
          </a:bodyPr>
          <a:lstStyle/>
          <a:p>
            <a:r>
              <a:rPr lang="en-US" altLang="ar-OM" sz="2800" dirty="0">
                <a:solidFill>
                  <a:schemeClr val="accent2">
                    <a:lumMod val="75000"/>
                  </a:schemeClr>
                </a:solidFill>
                <a:latin typeface="Abadi" panose="020B0604020104020204" pitchFamily="34" charset="0"/>
                <a:ea typeface="+mj-ea"/>
                <a:cs typeface="Times New Roman" panose="02020603050405020304" pitchFamily="18" charset="0"/>
              </a:rPr>
              <a:t>Westerly Waves</a:t>
            </a:r>
            <a:endParaRPr lang="en-US" sz="2800" dirty="0">
              <a:solidFill>
                <a:schemeClr val="accent2">
                  <a:lumMod val="75000"/>
                </a:schemeClr>
              </a:solidFill>
              <a:latin typeface="Abadi" panose="020B0604020104020204" pitchFamily="34" charset="0"/>
              <a:ea typeface="+mj-ea"/>
              <a:cs typeface="Times New Roman" panose="02020603050405020304" pitchFamily="18" charset="0"/>
            </a:endParaRPr>
          </a:p>
        </p:txBody>
      </p:sp>
      <p:sp>
        <p:nvSpPr>
          <p:cNvPr id="5" name="TextBox 4">
            <a:extLst>
              <a:ext uri="{FF2B5EF4-FFF2-40B4-BE49-F238E27FC236}">
                <a16:creationId xmlns:a16="http://schemas.microsoft.com/office/drawing/2014/main" id="{7FBEFB83-1F05-2831-134C-1BDDE09B2546}"/>
              </a:ext>
            </a:extLst>
          </p:cNvPr>
          <p:cNvSpPr txBox="1"/>
          <p:nvPr/>
        </p:nvSpPr>
        <p:spPr>
          <a:xfrm>
            <a:off x="2295756" y="372865"/>
            <a:ext cx="95661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ar-OM" sz="2800" b="0" i="0" u="none" strike="noStrike" kern="1200" cap="none" spc="0" normalizeH="0" baseline="0" noProof="0" dirty="0">
                <a:ln>
                  <a:noFill/>
                </a:ln>
                <a:solidFill>
                  <a:prstClr val="white"/>
                </a:solidFill>
                <a:effectLst/>
                <a:uLnTx/>
                <a:uFillTx/>
                <a:latin typeface="Abadi" panose="020B0604020104020204" pitchFamily="34" charset="0"/>
                <a:ea typeface="+mn-ea"/>
                <a:cs typeface="Times New Roman" panose="02020603050405020304" pitchFamily="18" charset="0"/>
              </a:rPr>
              <a:t>Flooding- </a:t>
            </a:r>
            <a:r>
              <a:rPr kumimoji="0" lang="en-US" altLang="ar-OM" sz="2800" b="0" i="0" u="none" strike="noStrike" kern="1200" cap="none" spc="0" normalizeH="0" baseline="0" noProof="0" dirty="0">
                <a:ln>
                  <a:noFill/>
                </a:ln>
                <a:solidFill>
                  <a:schemeClr val="accent4">
                    <a:lumMod val="60000"/>
                    <a:lumOff val="40000"/>
                  </a:schemeClr>
                </a:solidFill>
                <a:effectLst/>
                <a:uLnTx/>
                <a:uFillTx/>
                <a:latin typeface="Abadi" panose="020B0604020104020204" pitchFamily="34" charset="0"/>
                <a:ea typeface="+mn-ea"/>
                <a:cs typeface="Times New Roman" panose="02020603050405020304" pitchFamily="18" charset="0"/>
              </a:rPr>
              <a:t>W</a:t>
            </a:r>
            <a:r>
              <a:rPr lang="en-US" altLang="ar-OM" sz="2800" dirty="0" err="1">
                <a:solidFill>
                  <a:schemeClr val="accent4">
                    <a:lumMod val="60000"/>
                    <a:lumOff val="40000"/>
                  </a:schemeClr>
                </a:solidFill>
                <a:latin typeface="Abadi" panose="020B0604020104020204" pitchFamily="34" charset="0"/>
                <a:cs typeface="Times New Roman" panose="02020603050405020304" pitchFamily="18" charset="0"/>
              </a:rPr>
              <a:t>eather</a:t>
            </a:r>
            <a:r>
              <a:rPr lang="en-US" altLang="ar-OM" sz="2800" dirty="0">
                <a:solidFill>
                  <a:schemeClr val="accent4">
                    <a:lumMod val="60000"/>
                    <a:lumOff val="40000"/>
                  </a:schemeClr>
                </a:solidFill>
                <a:latin typeface="Abadi" panose="020B0604020104020204" pitchFamily="34" charset="0"/>
                <a:cs typeface="Times New Roman" panose="02020603050405020304" pitchFamily="18" charset="0"/>
              </a:rPr>
              <a:t> Systems </a:t>
            </a:r>
            <a:endParaRPr kumimoji="0" lang="en-US" sz="1800" b="0" i="0" u="none" strike="noStrike" kern="1200" cap="none" spc="0" normalizeH="0" baseline="0" noProof="0" dirty="0">
              <a:ln>
                <a:noFill/>
              </a:ln>
              <a:solidFill>
                <a:schemeClr val="accent4">
                  <a:lumMod val="60000"/>
                  <a:lumOff val="40000"/>
                </a:schemeClr>
              </a:solidFill>
              <a:effectLst/>
              <a:uLnTx/>
              <a:uFillTx/>
              <a:latin typeface="Calibri"/>
              <a:ea typeface="+mn-ea"/>
              <a:cs typeface="+mn-cs"/>
            </a:endParaRPr>
          </a:p>
        </p:txBody>
      </p:sp>
      <p:pic>
        <p:nvPicPr>
          <p:cNvPr id="2050" name="Picture 2" descr="extremely-heavy-floods-muscat-oman-iran-january-2022">
            <a:extLst>
              <a:ext uri="{FF2B5EF4-FFF2-40B4-BE49-F238E27FC236}">
                <a16:creationId xmlns:a16="http://schemas.microsoft.com/office/drawing/2014/main" id="{4416E838-A471-61CB-601A-51869E94EF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6904" y="4489622"/>
            <a:ext cx="5865712" cy="217575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nY4AxFWAAEdFC_">
            <a:extLst>
              <a:ext uri="{FF2B5EF4-FFF2-40B4-BE49-F238E27FC236}">
                <a16:creationId xmlns:a16="http://schemas.microsoft.com/office/drawing/2014/main" id="{D7CCCE8E-1E0A-2B3C-ABEC-6FA82E9A8A4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7377" b="20027"/>
          <a:stretch/>
        </p:blipFill>
        <p:spPr bwMode="auto">
          <a:xfrm>
            <a:off x="7435532" y="1328109"/>
            <a:ext cx="4757467" cy="469483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9B728DC-150B-97B4-8575-82E67DD35AAE}"/>
              </a:ext>
            </a:extLst>
          </p:cNvPr>
          <p:cNvSpPr txBox="1"/>
          <p:nvPr/>
        </p:nvSpPr>
        <p:spPr>
          <a:xfrm>
            <a:off x="184849" y="2695388"/>
            <a:ext cx="6096000" cy="369332"/>
          </a:xfrm>
          <a:prstGeom prst="rect">
            <a:avLst/>
          </a:prstGeom>
          <a:noFill/>
        </p:spPr>
        <p:txBody>
          <a:bodyPr wrap="square">
            <a:spAutoFit/>
          </a:bodyPr>
          <a:lstStyle/>
          <a:p>
            <a:r>
              <a:rPr kumimoji="0" lang="en-US" sz="1800" b="1" i="0" u="none" strike="noStrike" kern="1200" cap="none" spc="0" normalizeH="0" baseline="0" noProof="0" dirty="0">
                <a:ln>
                  <a:noFill/>
                </a:ln>
                <a:solidFill>
                  <a:schemeClr val="accent6">
                    <a:lumMod val="75000"/>
                  </a:schemeClr>
                </a:solidFill>
                <a:effectLst/>
                <a:uLnTx/>
                <a:uFillTx/>
                <a:latin typeface="Calibri"/>
                <a:ea typeface="+mn-ea"/>
                <a:cs typeface="+mn-cs"/>
              </a:rPr>
              <a:t>Example</a:t>
            </a:r>
            <a:endParaRPr lang="en-US" dirty="0">
              <a:solidFill>
                <a:schemeClr val="accent6">
                  <a:lumMod val="75000"/>
                </a:schemeClr>
              </a:solidFill>
            </a:endParaRPr>
          </a:p>
        </p:txBody>
      </p:sp>
    </p:spTree>
    <p:extLst>
      <p:ext uri="{BB962C8B-B14F-4D97-AF65-F5344CB8AC3E}">
        <p14:creationId xmlns:p14="http://schemas.microsoft.com/office/powerpoint/2010/main" val="5930645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p:cNvSpPr>
            <a:spLocks noGrp="1"/>
          </p:cNvSpPr>
          <p:nvPr>
            <p:ph type="title"/>
          </p:nvPr>
        </p:nvSpPr>
        <p:spPr/>
        <p:txBody>
          <a:bodyPr vert="horz" lIns="91440" tIns="45720" rIns="91440" bIns="45720" rtlCol="0" anchor="ctr">
            <a:normAutofit/>
          </a:bodyPr>
          <a:lstStyle/>
          <a:p>
            <a:pPr algn="ctr" rtl="1"/>
            <a:r>
              <a:rPr lang="en-US" altLang="ar-OM" sz="3200" b="1" dirty="0">
                <a:solidFill>
                  <a:schemeClr val="bg1"/>
                </a:solidFill>
                <a:latin typeface="+mn-lt"/>
              </a:rPr>
              <a:t>Strong Wind Impact</a:t>
            </a:r>
            <a:endParaRPr lang="en-US" altLang="ar-OM" sz="3200" dirty="0">
              <a:solidFill>
                <a:schemeClr val="bg1"/>
              </a:solidFill>
            </a:endParaRPr>
          </a:p>
        </p:txBody>
      </p:sp>
    </p:spTree>
    <p:extLst>
      <p:ext uri="{BB962C8B-B14F-4D97-AF65-F5344CB8AC3E}">
        <p14:creationId xmlns:p14="http://schemas.microsoft.com/office/powerpoint/2010/main" val="3874106439"/>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kumimoji="0" lang="ar-OM" sz="2800" b="0" i="0" u="none" strike="noStrike" kern="1200" cap="none" spc="0" normalizeH="0" baseline="0" noProof="0">
                <a:ln>
                  <a:noFill/>
                </a:ln>
                <a:solidFill>
                  <a:prstClr val="white"/>
                </a:solidFill>
                <a:effectLst/>
                <a:uLnTx/>
                <a:uFillTx/>
                <a:latin typeface="Calibri Light"/>
                <a:ea typeface="+mj-ea"/>
                <a:cs typeface="Times New Roman" panose="02020603050405020304" pitchFamily="18" charset="0"/>
              </a:rPr>
              <a:t>  </a:t>
            </a:r>
            <a:endParaRPr lang="en-GB" sz="2800">
              <a:solidFill>
                <a:srgbClr val="C00000"/>
              </a:solidFill>
            </a:endParaRPr>
          </a:p>
        </p:txBody>
      </p:sp>
      <p:sp>
        <p:nvSpPr>
          <p:cNvPr id="5" name="TextBox 4">
            <a:extLst>
              <a:ext uri="{FF2B5EF4-FFF2-40B4-BE49-F238E27FC236}">
                <a16:creationId xmlns:a16="http://schemas.microsoft.com/office/drawing/2014/main" id="{1DF37A66-7341-7CCA-351D-AB8A6BA52741}"/>
              </a:ext>
            </a:extLst>
          </p:cNvPr>
          <p:cNvSpPr txBox="1"/>
          <p:nvPr/>
        </p:nvSpPr>
        <p:spPr>
          <a:xfrm>
            <a:off x="2050510" y="437841"/>
            <a:ext cx="9566193" cy="523220"/>
          </a:xfrm>
          <a:prstGeom prst="rect">
            <a:avLst/>
          </a:prstGeom>
          <a:noFill/>
        </p:spPr>
        <p:txBody>
          <a:bodyPr wrap="square">
            <a:spAutoFit/>
          </a:bodyPr>
          <a:lstStyle/>
          <a:p>
            <a:pPr algn="ctr"/>
            <a:r>
              <a:rPr lang="en-US" sz="2800" dirty="0">
                <a:solidFill>
                  <a:prstClr val="white"/>
                </a:solidFill>
                <a:latin typeface="Abadi" panose="020B0604020104020204" pitchFamily="34" charset="0"/>
                <a:ea typeface="+mj-ea"/>
                <a:cs typeface="Times New Roman" panose="02020603050405020304" pitchFamily="18" charset="0"/>
              </a:rPr>
              <a:t>Strong Wind Damage</a:t>
            </a:r>
            <a:endParaRPr lang="en-US" dirty="0">
              <a:solidFill>
                <a:schemeClr val="accent2">
                  <a:lumMod val="50000"/>
                </a:schemeClr>
              </a:solidFill>
            </a:endParaRPr>
          </a:p>
        </p:txBody>
      </p:sp>
      <p:sp>
        <p:nvSpPr>
          <p:cNvPr id="3" name="Rectangle 2"/>
          <p:cNvSpPr/>
          <p:nvPr/>
        </p:nvSpPr>
        <p:spPr>
          <a:xfrm>
            <a:off x="296702" y="1930993"/>
            <a:ext cx="6343807" cy="1877437"/>
          </a:xfrm>
          <a:prstGeom prst="rect">
            <a:avLst/>
          </a:prstGeom>
          <a:ln>
            <a:solidFill>
              <a:schemeClr val="bg1">
                <a:lumMod val="95000"/>
              </a:schemeClr>
            </a:solidFill>
          </a:ln>
        </p:spPr>
        <p:txBody>
          <a:bodyPr wrap="square">
            <a:spAutoFit/>
          </a:bodyPr>
          <a:lstStyle/>
          <a:p>
            <a:pPr marL="285750" indent="-285750">
              <a:buFont typeface="Arial" panose="020B0604020202020204" pitchFamily="34" charset="0"/>
              <a:buChar char="•"/>
            </a:pPr>
            <a:r>
              <a:rPr lang="en-US" sz="1600" dirty="0">
                <a:solidFill>
                  <a:srgbClr val="E7E6E6">
                    <a:lumMod val="25000"/>
                  </a:srgbClr>
                </a:solidFill>
                <a:latin typeface="Century Gothic"/>
              </a:rPr>
              <a:t>Wind destruction included:</a:t>
            </a:r>
          </a:p>
          <a:p>
            <a:pPr marL="1200150" lvl="2" indent="-285750">
              <a:buFont typeface="Wingdings" panose="05000000000000000000" pitchFamily="2" charset="2"/>
              <a:buChar char="Ø"/>
            </a:pPr>
            <a:r>
              <a:rPr lang="en-US" sz="1600" dirty="0">
                <a:solidFill>
                  <a:srgbClr val="E7E6E6">
                    <a:lumMod val="25000"/>
                  </a:srgbClr>
                </a:solidFill>
                <a:latin typeface="Century Gothic"/>
              </a:rPr>
              <a:t>Uprooting of trees.</a:t>
            </a:r>
          </a:p>
          <a:p>
            <a:pPr marL="1200150" lvl="2" indent="-285750">
              <a:buFont typeface="Wingdings" panose="05000000000000000000" pitchFamily="2" charset="2"/>
              <a:buChar char="Ø"/>
            </a:pPr>
            <a:r>
              <a:rPr lang="en-US" sz="1600" dirty="0">
                <a:solidFill>
                  <a:srgbClr val="E7E6E6">
                    <a:lumMod val="25000"/>
                  </a:srgbClr>
                </a:solidFill>
                <a:latin typeface="Century Gothic"/>
              </a:rPr>
              <a:t>Damage to telecom mast network.</a:t>
            </a:r>
          </a:p>
          <a:p>
            <a:pPr marL="1200150" lvl="2" indent="-285750">
              <a:buFont typeface="Wingdings" panose="05000000000000000000" pitchFamily="2" charset="2"/>
              <a:buChar char="Ø"/>
            </a:pPr>
            <a:r>
              <a:rPr lang="en-US" sz="1600" dirty="0">
                <a:solidFill>
                  <a:srgbClr val="E7E6E6">
                    <a:lumMod val="25000"/>
                  </a:srgbClr>
                </a:solidFill>
                <a:latin typeface="Century Gothic"/>
              </a:rPr>
              <a:t>Damage to electric power poles. </a:t>
            </a:r>
          </a:p>
          <a:p>
            <a:pPr lvl="2"/>
            <a:endParaRPr lang="en-US" sz="1600" dirty="0">
              <a:solidFill>
                <a:srgbClr val="E7E6E6">
                  <a:lumMod val="25000"/>
                </a:srgbClr>
              </a:solidFill>
              <a:latin typeface="Century Gothic"/>
            </a:endParaRPr>
          </a:p>
          <a:p>
            <a:pPr marL="285750" indent="-285750">
              <a:buFont typeface="Wingdings" panose="05000000000000000000" pitchFamily="2" charset="2"/>
              <a:buChar char="ü"/>
            </a:pPr>
            <a:endParaRPr lang="en-US" dirty="0"/>
          </a:p>
          <a:p>
            <a:endParaRPr lang="en-US" dirty="0"/>
          </a:p>
        </p:txBody>
      </p:sp>
      <p:pic>
        <p:nvPicPr>
          <p:cNvPr id="9" name="Picture 8" descr="A picture containing tree, outdoor, sky, palm&#10;&#10;Description automatically generated"/>
          <p:cNvPicPr/>
          <p:nvPr/>
        </p:nvPicPr>
        <p:blipFill>
          <a:blip r:embed="rId3">
            <a:extLst>
              <a:ext uri="{28A0092B-C50C-407E-A947-70E740481C1C}">
                <a14:useLocalDpi xmlns:a14="http://schemas.microsoft.com/office/drawing/2010/main" val="0"/>
              </a:ext>
            </a:extLst>
          </a:blip>
          <a:stretch>
            <a:fillRect/>
          </a:stretch>
        </p:blipFill>
        <p:spPr>
          <a:xfrm>
            <a:off x="7113678" y="1186224"/>
            <a:ext cx="4387905" cy="2622206"/>
          </a:xfrm>
          <a:prstGeom prst="rect">
            <a:avLst/>
          </a:prstGeom>
        </p:spPr>
      </p:pic>
      <p:grpSp>
        <p:nvGrpSpPr>
          <p:cNvPr id="4" name="Group 3">
            <a:extLst>
              <a:ext uri="{FF2B5EF4-FFF2-40B4-BE49-F238E27FC236}">
                <a16:creationId xmlns:a16="http://schemas.microsoft.com/office/drawing/2014/main" id="{2AB1E749-FC22-FB65-B80B-098A874D55E9}"/>
              </a:ext>
            </a:extLst>
          </p:cNvPr>
          <p:cNvGrpSpPr/>
          <p:nvPr/>
        </p:nvGrpSpPr>
        <p:grpSpPr>
          <a:xfrm>
            <a:off x="5783838" y="3700777"/>
            <a:ext cx="5832865" cy="3179363"/>
            <a:chOff x="4803510" y="1593167"/>
            <a:chExt cx="6674115" cy="3893233"/>
          </a:xfrm>
        </p:grpSpPr>
        <p:pic>
          <p:nvPicPr>
            <p:cNvPr id="6" name="Picture 5">
              <a:extLst>
                <a:ext uri="{FF2B5EF4-FFF2-40B4-BE49-F238E27FC236}">
                  <a16:creationId xmlns:a16="http://schemas.microsoft.com/office/drawing/2014/main" id="{FE827C08-2F24-A4D8-D75C-611B9D2F0863}"/>
                </a:ext>
              </a:extLst>
            </p:cNvPr>
            <p:cNvPicPr>
              <a:picLocks noChangeAspect="1"/>
            </p:cNvPicPr>
            <p:nvPr/>
          </p:nvPicPr>
          <p:blipFill>
            <a:blip r:embed="rId4"/>
            <a:stretch>
              <a:fillRect/>
            </a:stretch>
          </p:blipFill>
          <p:spPr>
            <a:xfrm>
              <a:off x="4803510" y="1593167"/>
              <a:ext cx="6674115" cy="3893233"/>
            </a:xfrm>
            <a:prstGeom prst="rect">
              <a:avLst/>
            </a:prstGeom>
          </p:spPr>
        </p:pic>
        <p:pic>
          <p:nvPicPr>
            <p:cNvPr id="7" name="Picture 6" descr="Compass directions filled stroke Transparent PNG">
              <a:extLst>
                <a:ext uri="{FF2B5EF4-FFF2-40B4-BE49-F238E27FC236}">
                  <a16:creationId xmlns:a16="http://schemas.microsoft.com/office/drawing/2014/main" id="{D02D7D2E-92FB-7888-8BFC-9A4CEF22FDC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3241812">
              <a:off x="10066853" y="1652364"/>
              <a:ext cx="1193165" cy="1193165"/>
            </a:xfrm>
            <a:prstGeom prst="rect">
              <a:avLst/>
            </a:prstGeom>
            <a:noFill/>
            <a:ln>
              <a:noFill/>
            </a:ln>
          </p:spPr>
        </p:pic>
      </p:grpSp>
    </p:spTree>
    <p:extLst>
      <p:ext uri="{BB962C8B-B14F-4D97-AF65-F5344CB8AC3E}">
        <p14:creationId xmlns:p14="http://schemas.microsoft.com/office/powerpoint/2010/main" val="3872892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kumimoji="0" lang="ar-OM" sz="2800" b="0" i="0" u="none" strike="noStrike" kern="1200" cap="none" spc="0" normalizeH="0" baseline="0" noProof="0" dirty="0">
                <a:ln>
                  <a:noFill/>
                </a:ln>
                <a:solidFill>
                  <a:prstClr val="white"/>
                </a:solidFill>
                <a:effectLst/>
                <a:uLnTx/>
                <a:uFillTx/>
                <a:latin typeface="Calibri Light"/>
                <a:ea typeface="+mj-ea"/>
                <a:cs typeface="Times New Roman" panose="02020603050405020304" pitchFamily="18" charset="0"/>
              </a:rPr>
              <a:t>  </a:t>
            </a:r>
            <a:endParaRPr lang="en-GB" sz="2800" dirty="0">
              <a:solidFill>
                <a:srgbClr val="C00000"/>
              </a:solidFill>
            </a:endParaRPr>
          </a:p>
        </p:txBody>
      </p:sp>
      <p:pic>
        <p:nvPicPr>
          <p:cNvPr id="10" name="Picture 9" descr="Background pattern&#10;&#10;Description automatically generated">
            <a:extLst>
              <a:ext uri="{FF2B5EF4-FFF2-40B4-BE49-F238E27FC236}">
                <a16:creationId xmlns:a16="http://schemas.microsoft.com/office/drawing/2014/main" id="{B5885FDD-A274-AA4B-6B66-23A1664FB4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68850" y="4176612"/>
            <a:ext cx="3741923" cy="2648429"/>
          </a:xfrm>
          <a:prstGeom prst="rect">
            <a:avLst/>
          </a:prstGeom>
        </p:spPr>
      </p:pic>
      <p:sp>
        <p:nvSpPr>
          <p:cNvPr id="3" name="TextBox 2">
            <a:extLst>
              <a:ext uri="{FF2B5EF4-FFF2-40B4-BE49-F238E27FC236}">
                <a16:creationId xmlns:a16="http://schemas.microsoft.com/office/drawing/2014/main" id="{21A50F32-0B1B-7F5F-697A-BFFE857EC2DE}"/>
              </a:ext>
            </a:extLst>
          </p:cNvPr>
          <p:cNvSpPr txBox="1"/>
          <p:nvPr/>
        </p:nvSpPr>
        <p:spPr>
          <a:xfrm>
            <a:off x="1312903" y="191383"/>
            <a:ext cx="95661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ar-OM" sz="2800" b="0" i="0" u="none" strike="noStrike" kern="1200" cap="none" spc="0" normalizeH="0" baseline="0" noProof="0" dirty="0">
                <a:ln>
                  <a:noFill/>
                </a:ln>
                <a:solidFill>
                  <a:prstClr val="white"/>
                </a:solidFill>
                <a:effectLst/>
                <a:uLnTx/>
                <a:uFillTx/>
                <a:latin typeface="Abadi" panose="020B0604020104020204" pitchFamily="34" charset="0"/>
                <a:ea typeface="+mn-ea"/>
                <a:cs typeface="Times New Roman" panose="02020603050405020304" pitchFamily="18" charset="0"/>
              </a:rPr>
              <a:t>Wind- </a:t>
            </a:r>
            <a:r>
              <a:rPr kumimoji="0" lang="en-US" altLang="ar-OM" sz="2800" b="0" i="0" u="none" strike="noStrike" kern="1200" cap="none" spc="0" normalizeH="0" baseline="0" noProof="0" dirty="0">
                <a:ln>
                  <a:noFill/>
                </a:ln>
                <a:solidFill>
                  <a:schemeClr val="accent4">
                    <a:lumMod val="60000"/>
                    <a:lumOff val="40000"/>
                  </a:schemeClr>
                </a:solidFill>
                <a:effectLst/>
                <a:uLnTx/>
                <a:uFillTx/>
                <a:latin typeface="Abadi" panose="020B0604020104020204" pitchFamily="34" charset="0"/>
                <a:ea typeface="+mn-ea"/>
                <a:cs typeface="Times New Roman" panose="02020603050405020304" pitchFamily="18" charset="0"/>
              </a:rPr>
              <a:t>W</a:t>
            </a:r>
            <a:r>
              <a:rPr lang="en-US" altLang="ar-OM" sz="2800" dirty="0" err="1">
                <a:solidFill>
                  <a:schemeClr val="accent4">
                    <a:lumMod val="60000"/>
                    <a:lumOff val="40000"/>
                  </a:schemeClr>
                </a:solidFill>
                <a:latin typeface="Abadi" panose="020B0604020104020204" pitchFamily="34" charset="0"/>
                <a:cs typeface="Times New Roman" panose="02020603050405020304" pitchFamily="18" charset="0"/>
              </a:rPr>
              <a:t>eather</a:t>
            </a:r>
            <a:r>
              <a:rPr lang="en-US" altLang="ar-OM" sz="2800" dirty="0">
                <a:solidFill>
                  <a:schemeClr val="accent4">
                    <a:lumMod val="60000"/>
                    <a:lumOff val="40000"/>
                  </a:schemeClr>
                </a:solidFill>
                <a:latin typeface="Abadi" panose="020B0604020104020204" pitchFamily="34" charset="0"/>
                <a:cs typeface="Times New Roman" panose="02020603050405020304" pitchFamily="18" charset="0"/>
              </a:rPr>
              <a:t> Systems </a:t>
            </a:r>
            <a:endParaRPr kumimoji="0" lang="en-US" sz="1800" b="0" i="0" u="none" strike="noStrike" kern="1200" cap="none" spc="0" normalizeH="0" baseline="0" noProof="0" dirty="0">
              <a:ln>
                <a:noFill/>
              </a:ln>
              <a:solidFill>
                <a:schemeClr val="accent4">
                  <a:lumMod val="60000"/>
                  <a:lumOff val="40000"/>
                </a:schemeClr>
              </a:solidFill>
              <a:effectLst/>
              <a:uLnTx/>
              <a:uFillTx/>
              <a:latin typeface="Calibri"/>
              <a:ea typeface="+mn-ea"/>
              <a:cs typeface="+mn-cs"/>
            </a:endParaRPr>
          </a:p>
        </p:txBody>
      </p:sp>
      <p:graphicFrame>
        <p:nvGraphicFramePr>
          <p:cNvPr id="4" name="Chart 3">
            <a:extLst>
              <a:ext uri="{FF2B5EF4-FFF2-40B4-BE49-F238E27FC236}">
                <a16:creationId xmlns:a16="http://schemas.microsoft.com/office/drawing/2014/main" id="{CA678C8E-E6AF-624A-73D5-42C9DF401644}"/>
              </a:ext>
            </a:extLst>
          </p:cNvPr>
          <p:cNvGraphicFramePr/>
          <p:nvPr>
            <p:extLst>
              <p:ext uri="{D42A27DB-BD31-4B8C-83A1-F6EECF244321}">
                <p14:modId xmlns:p14="http://schemas.microsoft.com/office/powerpoint/2010/main" val="1918987944"/>
              </p:ext>
            </p:extLst>
          </p:nvPr>
        </p:nvGraphicFramePr>
        <p:xfrm>
          <a:off x="2081641" y="2648338"/>
          <a:ext cx="5386283" cy="3564394"/>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a:extLst>
              <a:ext uri="{FF2B5EF4-FFF2-40B4-BE49-F238E27FC236}">
                <a16:creationId xmlns:a16="http://schemas.microsoft.com/office/drawing/2014/main" id="{9C143883-878A-45DB-2A80-32F4CC075797}"/>
              </a:ext>
            </a:extLst>
          </p:cNvPr>
          <p:cNvSpPr txBox="1"/>
          <p:nvPr/>
        </p:nvSpPr>
        <p:spPr>
          <a:xfrm>
            <a:off x="1479024" y="6212732"/>
            <a:ext cx="6999157" cy="523220"/>
          </a:xfrm>
          <a:prstGeom prst="rect">
            <a:avLst/>
          </a:prstGeom>
          <a:noFill/>
        </p:spPr>
        <p:txBody>
          <a:bodyPr wrap="square">
            <a:spAutoFit/>
          </a:bodyPr>
          <a:lstStyle/>
          <a:p>
            <a:pPr marL="0" marR="0" indent="342900" algn="ctr">
              <a:spcBef>
                <a:spcPts val="0"/>
              </a:spcBef>
              <a:spcAft>
                <a:spcPts val="0"/>
              </a:spcAft>
            </a:pPr>
            <a:r>
              <a:rPr lang="en-US" sz="1400" i="1" dirty="0">
                <a:solidFill>
                  <a:srgbClr val="1F497D"/>
                </a:solidFill>
                <a:effectLst/>
                <a:latin typeface="Times New Roman" panose="02020603050405020304" pitchFamily="18" charset="0"/>
                <a:ea typeface="Calibri" panose="020F0502020204030204" pitchFamily="34" charset="0"/>
              </a:rPr>
              <a:t>Hourly maximum wind observed from Said bin Sultan Naval Base ships (A, B, and C)</a:t>
            </a:r>
          </a:p>
          <a:p>
            <a:pPr marL="0" marR="0" indent="342900" algn="ctr">
              <a:spcBef>
                <a:spcPts val="0"/>
              </a:spcBef>
              <a:spcAft>
                <a:spcPts val="0"/>
              </a:spcAft>
            </a:pPr>
            <a:r>
              <a:rPr lang="en-US" sz="1400" i="1" dirty="0">
                <a:solidFill>
                  <a:srgbClr val="1F497D"/>
                </a:solidFill>
                <a:effectLst/>
                <a:latin typeface="Times New Roman" panose="02020603050405020304" pitchFamily="18" charset="0"/>
                <a:ea typeface="Calibri" panose="020F0502020204030204" pitchFamily="34" charset="0"/>
              </a:rPr>
              <a:t> </a:t>
            </a:r>
            <a:r>
              <a:rPr lang="en-US" sz="1400" i="1" dirty="0">
                <a:solidFill>
                  <a:srgbClr val="1F497D"/>
                </a:solidFill>
                <a:latin typeface="Times New Roman" panose="02020603050405020304" pitchFamily="18" charset="0"/>
                <a:ea typeface="Calibri" panose="020F0502020204030204" pitchFamily="34" charset="0"/>
              </a:rPr>
              <a:t>d</a:t>
            </a:r>
            <a:r>
              <a:rPr lang="en-US" sz="1400" i="1" dirty="0">
                <a:solidFill>
                  <a:srgbClr val="1F497D"/>
                </a:solidFill>
                <a:effectLst/>
                <a:latin typeface="Times New Roman" panose="02020603050405020304" pitchFamily="18" charset="0"/>
                <a:ea typeface="Calibri" panose="020F0502020204030204" pitchFamily="34" charset="0"/>
              </a:rPr>
              <a:t>uring </a:t>
            </a:r>
            <a:r>
              <a:rPr lang="en-US" sz="1400" i="1" dirty="0" err="1">
                <a:solidFill>
                  <a:srgbClr val="1F497D"/>
                </a:solidFill>
                <a:effectLst/>
                <a:latin typeface="Times New Roman" panose="02020603050405020304" pitchFamily="18" charset="0"/>
                <a:ea typeface="Calibri" panose="020F0502020204030204" pitchFamily="34" charset="0"/>
              </a:rPr>
              <a:t>Shaheen</a:t>
            </a:r>
            <a:r>
              <a:rPr lang="en-US" sz="1400" i="1" dirty="0">
                <a:solidFill>
                  <a:srgbClr val="1F497D"/>
                </a:solidFill>
                <a:effectLst/>
                <a:latin typeface="Times New Roman" panose="02020603050405020304" pitchFamily="18" charset="0"/>
                <a:ea typeface="Calibri" panose="020F0502020204030204" pitchFamily="34" charset="0"/>
              </a:rPr>
              <a:t> cyclone Oct 3, 2021</a:t>
            </a:r>
          </a:p>
        </p:txBody>
      </p:sp>
      <p:graphicFrame>
        <p:nvGraphicFramePr>
          <p:cNvPr id="7" name="Table 6">
            <a:extLst>
              <a:ext uri="{FF2B5EF4-FFF2-40B4-BE49-F238E27FC236}">
                <a16:creationId xmlns:a16="http://schemas.microsoft.com/office/drawing/2014/main" id="{B7C3FCAF-6D91-1EDF-D143-0D28DB184AA4}"/>
              </a:ext>
            </a:extLst>
          </p:cNvPr>
          <p:cNvGraphicFramePr>
            <a:graphicFrameLocks noGrp="1"/>
          </p:cNvGraphicFramePr>
          <p:nvPr>
            <p:extLst>
              <p:ext uri="{D42A27DB-BD31-4B8C-83A1-F6EECF244321}">
                <p14:modId xmlns:p14="http://schemas.microsoft.com/office/powerpoint/2010/main" val="3099985730"/>
              </p:ext>
            </p:extLst>
          </p:nvPr>
        </p:nvGraphicFramePr>
        <p:xfrm>
          <a:off x="408562" y="1761523"/>
          <a:ext cx="6249137" cy="1355788"/>
        </p:xfrm>
        <a:graphic>
          <a:graphicData uri="http://schemas.openxmlformats.org/drawingml/2006/table">
            <a:tbl>
              <a:tblPr firstRow="1" bandRow="1">
                <a:tableStyleId>{5C22544A-7EE6-4342-B048-85BDC9FD1C3A}</a:tableStyleId>
              </a:tblPr>
              <a:tblGrid>
                <a:gridCol w="1705583">
                  <a:extLst>
                    <a:ext uri="{9D8B030D-6E8A-4147-A177-3AD203B41FA5}">
                      <a16:colId xmlns:a16="http://schemas.microsoft.com/office/drawing/2014/main" val="20000"/>
                    </a:ext>
                  </a:extLst>
                </a:gridCol>
                <a:gridCol w="4543554">
                  <a:extLst>
                    <a:ext uri="{9D8B030D-6E8A-4147-A177-3AD203B41FA5}">
                      <a16:colId xmlns:a16="http://schemas.microsoft.com/office/drawing/2014/main" val="20001"/>
                    </a:ext>
                  </a:extLst>
                </a:gridCol>
              </a:tblGrid>
              <a:tr h="1355788">
                <a:tc>
                  <a:txBody>
                    <a:bodyPr/>
                    <a:lstStyle/>
                    <a:p>
                      <a:pPr algn="ctr" rtl="0">
                        <a:defRPr sz="1680" b="0" i="0" u="none" strike="noStrike" kern="1200" spc="0" baseline="0">
                          <a:solidFill>
                            <a:prstClr val="black">
                              <a:lumMod val="65000"/>
                              <a:lumOff val="35000"/>
                            </a:prstClr>
                          </a:solidFill>
                          <a:latin typeface="+mn-lt"/>
                          <a:ea typeface="+mn-ea"/>
                          <a:cs typeface="+mn-cs"/>
                        </a:defRPr>
                      </a:pPr>
                      <a:br>
                        <a:rPr lang="en-US" dirty="0"/>
                      </a:br>
                      <a:r>
                        <a:rPr lang="en-US" dirty="0"/>
                        <a:t>3</a:t>
                      </a:r>
                      <a:r>
                        <a:rPr lang="en-US" baseline="30000" dirty="0"/>
                        <a:t>rd</a:t>
                      </a:r>
                      <a:r>
                        <a:rPr lang="en-US" dirty="0"/>
                        <a:t>  October 2021 </a:t>
                      </a:r>
                    </a:p>
                  </a:txBody>
                  <a:tcPr anchor="ctr">
                    <a:solidFill>
                      <a:schemeClr val="bg2"/>
                    </a:solidFill>
                  </a:tcPr>
                </a:tc>
                <a:tc>
                  <a:txBody>
                    <a:bodyPr/>
                    <a:lstStyle/>
                    <a:p>
                      <a:pPr algn="ctr" rtl="0">
                        <a:defRPr sz="1680" b="0" i="0" u="none" strike="noStrike" kern="1200" spc="0" baseline="0">
                          <a:solidFill>
                            <a:prstClr val="black">
                              <a:lumMod val="65000"/>
                              <a:lumOff val="35000"/>
                            </a:prstClr>
                          </a:solidFill>
                          <a:latin typeface="+mn-lt"/>
                          <a:ea typeface="+mn-ea"/>
                          <a:cs typeface="+mn-cs"/>
                        </a:defRPr>
                      </a:pPr>
                      <a:r>
                        <a:rPr lang="en-US" dirty="0"/>
                        <a:t>Tropical Cyclone Shaheen</a:t>
                      </a:r>
                    </a:p>
                  </a:txBody>
                  <a:tcPr anchor="ctr">
                    <a:solidFill>
                      <a:schemeClr val="bg2"/>
                    </a:solidFill>
                  </a:tcPr>
                </a:tc>
                <a:extLst>
                  <a:ext uri="{0D108BD9-81ED-4DB2-BD59-A6C34878D82A}">
                    <a16:rowId xmlns:a16="http://schemas.microsoft.com/office/drawing/2014/main" val="10001"/>
                  </a:ext>
                </a:extLst>
              </a:tr>
            </a:tbl>
          </a:graphicData>
        </a:graphic>
      </p:graphicFrame>
      <p:sp>
        <p:nvSpPr>
          <p:cNvPr id="12" name="TextBox 11">
            <a:extLst>
              <a:ext uri="{FF2B5EF4-FFF2-40B4-BE49-F238E27FC236}">
                <a16:creationId xmlns:a16="http://schemas.microsoft.com/office/drawing/2014/main" id="{46C4EDF7-E6EB-C6D2-CF55-139D3D0B06EC}"/>
              </a:ext>
            </a:extLst>
          </p:cNvPr>
          <p:cNvSpPr txBox="1"/>
          <p:nvPr/>
        </p:nvSpPr>
        <p:spPr>
          <a:xfrm>
            <a:off x="408562" y="1050257"/>
            <a:ext cx="8732442" cy="523220"/>
          </a:xfrm>
          <a:prstGeom prst="rect">
            <a:avLst/>
          </a:prstGeom>
          <a:noFill/>
        </p:spPr>
        <p:txBody>
          <a:bodyPr wrap="square">
            <a:spAutoFit/>
          </a:bodyPr>
          <a:lstStyle/>
          <a:p>
            <a:r>
              <a:rPr kumimoji="0" lang="en-US" altLang="ar-OM" sz="2800" b="0" i="0" u="none" strike="noStrike" kern="1200" cap="none" spc="0" normalizeH="0" baseline="0" noProof="0" dirty="0">
                <a:ln>
                  <a:noFill/>
                </a:ln>
                <a:solidFill>
                  <a:schemeClr val="accent2">
                    <a:lumMod val="75000"/>
                  </a:schemeClr>
                </a:solidFill>
                <a:effectLst/>
                <a:uLnTx/>
                <a:uFillTx/>
                <a:latin typeface="Abadi" panose="020B0604020104020204" pitchFamily="34" charset="0"/>
                <a:ea typeface="+mj-ea"/>
                <a:cs typeface="Times New Roman" panose="02020603050405020304" pitchFamily="18" charset="0"/>
              </a:rPr>
              <a:t>Tropical cyclones</a:t>
            </a:r>
            <a:endParaRPr lang="en-US" dirty="0">
              <a:solidFill>
                <a:schemeClr val="accent2">
                  <a:lumMod val="75000"/>
                </a:schemeClr>
              </a:solidFill>
            </a:endParaRPr>
          </a:p>
        </p:txBody>
      </p:sp>
      <p:pic>
        <p:nvPicPr>
          <p:cNvPr id="13" name="Picture 12" descr="A picture containing tree, outdoor, sky, palm&#10;&#10;Description automatically generated">
            <a:extLst>
              <a:ext uri="{FF2B5EF4-FFF2-40B4-BE49-F238E27FC236}">
                <a16:creationId xmlns:a16="http://schemas.microsoft.com/office/drawing/2014/main" id="{81AE71E4-4F6A-392D-4407-23525A271951}"/>
              </a:ext>
            </a:extLst>
          </p:cNvPr>
          <p:cNvPicPr/>
          <p:nvPr/>
        </p:nvPicPr>
        <p:blipFill>
          <a:blip r:embed="rId5">
            <a:extLst>
              <a:ext uri="{28A0092B-C50C-407E-A947-70E740481C1C}">
                <a14:useLocalDpi xmlns:a14="http://schemas.microsoft.com/office/drawing/2010/main" val="0"/>
              </a:ext>
            </a:extLst>
          </a:blip>
          <a:stretch>
            <a:fillRect/>
          </a:stretch>
        </p:blipFill>
        <p:spPr>
          <a:xfrm>
            <a:off x="7260316" y="1187818"/>
            <a:ext cx="4387905" cy="2622206"/>
          </a:xfrm>
          <a:prstGeom prst="rect">
            <a:avLst/>
          </a:prstGeom>
        </p:spPr>
      </p:pic>
      <p:sp>
        <p:nvSpPr>
          <p:cNvPr id="15" name="TextBox 14">
            <a:extLst>
              <a:ext uri="{FF2B5EF4-FFF2-40B4-BE49-F238E27FC236}">
                <a16:creationId xmlns:a16="http://schemas.microsoft.com/office/drawing/2014/main" id="{BFBF44ED-282B-1A81-CE46-5D9F25562613}"/>
              </a:ext>
            </a:extLst>
          </p:cNvPr>
          <p:cNvSpPr txBox="1"/>
          <p:nvPr/>
        </p:nvSpPr>
        <p:spPr>
          <a:xfrm>
            <a:off x="408562" y="1480934"/>
            <a:ext cx="6096000" cy="369332"/>
          </a:xfrm>
          <a:prstGeom prst="rect">
            <a:avLst/>
          </a:prstGeom>
          <a:noFill/>
        </p:spPr>
        <p:txBody>
          <a:bodyPr wrap="square">
            <a:spAutoFit/>
          </a:bodyPr>
          <a:lstStyle/>
          <a:p>
            <a:r>
              <a:rPr kumimoji="0" lang="en-US" sz="1800" b="1" i="0" u="none" strike="noStrike" kern="1200" cap="none" spc="0" normalizeH="0" baseline="0" noProof="0" dirty="0">
                <a:ln>
                  <a:noFill/>
                </a:ln>
                <a:solidFill>
                  <a:schemeClr val="accent6">
                    <a:lumMod val="75000"/>
                  </a:schemeClr>
                </a:solidFill>
                <a:effectLst/>
                <a:uLnTx/>
                <a:uFillTx/>
                <a:latin typeface="Calibri"/>
                <a:ea typeface="+mn-ea"/>
                <a:cs typeface="+mn-cs"/>
              </a:rPr>
              <a:t>Example</a:t>
            </a:r>
            <a:endParaRPr lang="en-US" dirty="0">
              <a:solidFill>
                <a:schemeClr val="accent6">
                  <a:lumMod val="75000"/>
                </a:schemeClr>
              </a:solidFill>
            </a:endParaRPr>
          </a:p>
        </p:txBody>
      </p:sp>
    </p:spTree>
    <p:extLst>
      <p:ext uri="{BB962C8B-B14F-4D97-AF65-F5344CB8AC3E}">
        <p14:creationId xmlns:p14="http://schemas.microsoft.com/office/powerpoint/2010/main" val="6734027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kumimoji="0" lang="ar-OM" sz="2800" b="0" i="0" u="none" strike="noStrike" kern="1200" cap="none" spc="0" normalizeH="0" baseline="0" noProof="0">
                <a:ln>
                  <a:noFill/>
                </a:ln>
                <a:solidFill>
                  <a:prstClr val="white"/>
                </a:solidFill>
                <a:effectLst/>
                <a:uLnTx/>
                <a:uFillTx/>
                <a:latin typeface="Calibri Light"/>
                <a:ea typeface="+mj-ea"/>
                <a:cs typeface="Times New Roman" panose="02020603050405020304" pitchFamily="18" charset="0"/>
              </a:rPr>
              <a:t>  </a:t>
            </a:r>
            <a:endParaRPr lang="en-GB" sz="2800">
              <a:solidFill>
                <a:srgbClr val="C00000"/>
              </a:solidFill>
            </a:endParaRPr>
          </a:p>
        </p:txBody>
      </p:sp>
      <p:sp>
        <p:nvSpPr>
          <p:cNvPr id="9" name="Rectangle 8">
            <a:extLst>
              <a:ext uri="{FF2B5EF4-FFF2-40B4-BE49-F238E27FC236}">
                <a16:creationId xmlns:a16="http://schemas.microsoft.com/office/drawing/2014/main" id="{3E5A9545-0309-7481-DB12-4A9228E5DF7E}"/>
              </a:ext>
            </a:extLst>
          </p:cNvPr>
          <p:cNvSpPr/>
          <p:nvPr/>
        </p:nvSpPr>
        <p:spPr>
          <a:xfrm>
            <a:off x="474945" y="1526388"/>
            <a:ext cx="6853226" cy="2238113"/>
          </a:xfrm>
          <a:prstGeom prst="rect">
            <a:avLst/>
          </a:prstGeom>
          <a:ln>
            <a:solidFill>
              <a:schemeClr val="bg1">
                <a:lumMod val="95000"/>
              </a:schemeClr>
            </a:solidFill>
          </a:ln>
        </p:spPr>
        <p:style>
          <a:lnRef idx="2">
            <a:schemeClr val="accent3"/>
          </a:lnRef>
          <a:fillRef idx="1">
            <a:schemeClr val="lt1"/>
          </a:fillRef>
          <a:effectRef idx="0">
            <a:schemeClr val="accent3"/>
          </a:effectRef>
          <a:fontRef idx="minor">
            <a:schemeClr val="dk1"/>
          </a:fontRef>
        </p:style>
        <p:txBody>
          <a:bodyPr wrap="square">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E7E6E6">
                    <a:lumMod val="25000"/>
                  </a:srgbClr>
                </a:solidFill>
                <a:effectLst/>
                <a:uLnTx/>
                <a:uFillTx/>
                <a:latin typeface="Century Gothic"/>
                <a:ea typeface="+mn-ea"/>
                <a:cs typeface="+mn-cs"/>
              </a:rPr>
              <a:t>Flooding</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2400" dirty="0">
                <a:solidFill>
                  <a:srgbClr val="E7E6E6">
                    <a:lumMod val="25000"/>
                  </a:srgbClr>
                </a:solidFill>
                <a:latin typeface="Century Gothic"/>
              </a:rPr>
              <a:t>Strong Wind</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2400" dirty="0">
                <a:solidFill>
                  <a:srgbClr val="E7E6E6">
                    <a:lumMod val="25000"/>
                  </a:srgbClr>
                </a:solidFill>
                <a:latin typeface="Century Gothic"/>
              </a:rPr>
              <a:t>Dust storms</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2400" dirty="0">
                <a:solidFill>
                  <a:srgbClr val="E7E6E6">
                    <a:lumMod val="25000"/>
                  </a:srgbClr>
                </a:solidFill>
                <a:latin typeface="Century Gothic"/>
              </a:rPr>
              <a:t>Heat Waves</a:t>
            </a:r>
          </a:p>
        </p:txBody>
      </p:sp>
      <p:sp>
        <p:nvSpPr>
          <p:cNvPr id="10" name="TextBox 9">
            <a:extLst>
              <a:ext uri="{FF2B5EF4-FFF2-40B4-BE49-F238E27FC236}">
                <a16:creationId xmlns:a16="http://schemas.microsoft.com/office/drawing/2014/main" id="{9CE8F3AB-8FF7-A0A7-9732-F7C814C8762D}"/>
              </a:ext>
            </a:extLst>
          </p:cNvPr>
          <p:cNvSpPr txBox="1"/>
          <p:nvPr/>
        </p:nvSpPr>
        <p:spPr>
          <a:xfrm>
            <a:off x="2295756" y="372865"/>
            <a:ext cx="95661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chemeClr val="bg1"/>
                </a:solidFill>
                <a:latin typeface="Calibri"/>
                <a:cs typeface="Calibri"/>
              </a:rPr>
              <a:t>Weather-related Hazards affecting Oman by impacts</a:t>
            </a:r>
            <a:endParaRPr kumimoji="0" lang="en-US" sz="1800" b="0" i="0" u="none" strike="noStrike" kern="1200" cap="none" spc="0" normalizeH="0" baseline="0" noProof="0" dirty="0">
              <a:ln>
                <a:noFill/>
              </a:ln>
              <a:solidFill>
                <a:srgbClr val="ED7D31">
                  <a:lumMod val="50000"/>
                </a:srgbClr>
              </a:solidFill>
              <a:effectLst/>
              <a:uLnTx/>
              <a:uFillTx/>
              <a:latin typeface="Calibri"/>
              <a:ea typeface="+mn-ea"/>
              <a:cs typeface="+mn-cs"/>
            </a:endParaRPr>
          </a:p>
        </p:txBody>
      </p:sp>
    </p:spTree>
    <p:extLst>
      <p:ext uri="{BB962C8B-B14F-4D97-AF65-F5344CB8AC3E}">
        <p14:creationId xmlns:p14="http://schemas.microsoft.com/office/powerpoint/2010/main" val="24114602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kumimoji="0" lang="ar-OM" sz="2800" b="0" i="0" u="none" strike="noStrike" kern="1200" cap="none" spc="0" normalizeH="0" baseline="0" noProof="0" dirty="0">
                <a:ln>
                  <a:noFill/>
                </a:ln>
                <a:solidFill>
                  <a:prstClr val="white"/>
                </a:solidFill>
                <a:effectLst/>
                <a:uLnTx/>
                <a:uFillTx/>
                <a:latin typeface="Calibri Light"/>
                <a:ea typeface="+mj-ea"/>
                <a:cs typeface="Times New Roman" panose="02020603050405020304" pitchFamily="18" charset="0"/>
              </a:rPr>
              <a:t>  </a:t>
            </a:r>
            <a:endParaRPr lang="en-GB" sz="2800" dirty="0">
              <a:solidFill>
                <a:srgbClr val="C00000"/>
              </a:solidFill>
            </a:endParaRPr>
          </a:p>
        </p:txBody>
      </p:sp>
      <p:sp>
        <p:nvSpPr>
          <p:cNvPr id="3" name="TextBox 2">
            <a:extLst>
              <a:ext uri="{FF2B5EF4-FFF2-40B4-BE49-F238E27FC236}">
                <a16:creationId xmlns:a16="http://schemas.microsoft.com/office/drawing/2014/main" id="{21A50F32-0B1B-7F5F-697A-BFFE857EC2DE}"/>
              </a:ext>
            </a:extLst>
          </p:cNvPr>
          <p:cNvSpPr txBox="1"/>
          <p:nvPr/>
        </p:nvSpPr>
        <p:spPr>
          <a:xfrm>
            <a:off x="1312903" y="191383"/>
            <a:ext cx="95661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ar-OM" sz="2800" b="0" i="0" u="none" strike="noStrike" kern="1200" cap="none" spc="0" normalizeH="0" baseline="0" noProof="0" dirty="0">
                <a:ln>
                  <a:noFill/>
                </a:ln>
                <a:solidFill>
                  <a:prstClr val="white"/>
                </a:solidFill>
                <a:effectLst/>
                <a:uLnTx/>
                <a:uFillTx/>
                <a:latin typeface="Abadi" panose="020B0604020104020204" pitchFamily="34" charset="0"/>
                <a:ea typeface="+mn-ea"/>
                <a:cs typeface="Times New Roman" panose="02020603050405020304" pitchFamily="18" charset="0"/>
              </a:rPr>
              <a:t>Wind- </a:t>
            </a:r>
            <a:r>
              <a:rPr kumimoji="0" lang="en-US" altLang="ar-OM" sz="2800" b="0" i="0" u="none" strike="noStrike" kern="1200" cap="none" spc="0" normalizeH="0" baseline="0" noProof="0" dirty="0">
                <a:ln>
                  <a:noFill/>
                </a:ln>
                <a:solidFill>
                  <a:schemeClr val="accent4">
                    <a:lumMod val="60000"/>
                    <a:lumOff val="40000"/>
                  </a:schemeClr>
                </a:solidFill>
                <a:effectLst/>
                <a:uLnTx/>
                <a:uFillTx/>
                <a:latin typeface="Abadi" panose="020B0604020104020204" pitchFamily="34" charset="0"/>
                <a:ea typeface="+mn-ea"/>
                <a:cs typeface="Times New Roman" panose="02020603050405020304" pitchFamily="18" charset="0"/>
              </a:rPr>
              <a:t>W</a:t>
            </a:r>
            <a:r>
              <a:rPr lang="en-US" altLang="ar-OM" sz="2800" dirty="0" err="1">
                <a:solidFill>
                  <a:schemeClr val="accent4">
                    <a:lumMod val="60000"/>
                    <a:lumOff val="40000"/>
                  </a:schemeClr>
                </a:solidFill>
                <a:latin typeface="Abadi" panose="020B0604020104020204" pitchFamily="34" charset="0"/>
                <a:cs typeface="Times New Roman" panose="02020603050405020304" pitchFamily="18" charset="0"/>
              </a:rPr>
              <a:t>eather</a:t>
            </a:r>
            <a:r>
              <a:rPr lang="en-US" altLang="ar-OM" sz="2800" dirty="0">
                <a:solidFill>
                  <a:schemeClr val="accent4">
                    <a:lumMod val="60000"/>
                    <a:lumOff val="40000"/>
                  </a:schemeClr>
                </a:solidFill>
                <a:latin typeface="Abadi" panose="020B0604020104020204" pitchFamily="34" charset="0"/>
                <a:cs typeface="Times New Roman" panose="02020603050405020304" pitchFamily="18" charset="0"/>
              </a:rPr>
              <a:t> Systems </a:t>
            </a:r>
            <a:endParaRPr kumimoji="0" lang="en-US" sz="1800" b="0" i="0" u="none" strike="noStrike" kern="1200" cap="none" spc="0" normalizeH="0" baseline="0" noProof="0" dirty="0">
              <a:ln>
                <a:noFill/>
              </a:ln>
              <a:solidFill>
                <a:schemeClr val="accent4">
                  <a:lumMod val="60000"/>
                  <a:lumOff val="40000"/>
                </a:schemeClr>
              </a:solidFill>
              <a:effectLst/>
              <a:uLnTx/>
              <a:uFillTx/>
              <a:latin typeface="Calibri"/>
              <a:ea typeface="+mn-ea"/>
              <a:cs typeface="+mn-cs"/>
            </a:endParaRPr>
          </a:p>
        </p:txBody>
      </p:sp>
      <p:graphicFrame>
        <p:nvGraphicFramePr>
          <p:cNvPr id="7" name="Table 6">
            <a:extLst>
              <a:ext uri="{FF2B5EF4-FFF2-40B4-BE49-F238E27FC236}">
                <a16:creationId xmlns:a16="http://schemas.microsoft.com/office/drawing/2014/main" id="{B7C3FCAF-6D91-1EDF-D143-0D28DB184AA4}"/>
              </a:ext>
            </a:extLst>
          </p:cNvPr>
          <p:cNvGraphicFramePr>
            <a:graphicFrameLocks noGrp="1"/>
          </p:cNvGraphicFramePr>
          <p:nvPr>
            <p:extLst>
              <p:ext uri="{D42A27DB-BD31-4B8C-83A1-F6EECF244321}">
                <p14:modId xmlns:p14="http://schemas.microsoft.com/office/powerpoint/2010/main" val="574947829"/>
              </p:ext>
            </p:extLst>
          </p:nvPr>
        </p:nvGraphicFramePr>
        <p:xfrm>
          <a:off x="321566" y="2204446"/>
          <a:ext cx="6249137" cy="1355788"/>
        </p:xfrm>
        <a:graphic>
          <a:graphicData uri="http://schemas.openxmlformats.org/drawingml/2006/table">
            <a:tbl>
              <a:tblPr firstRow="1" bandRow="1">
                <a:tableStyleId>{5C22544A-7EE6-4342-B048-85BDC9FD1C3A}</a:tableStyleId>
              </a:tblPr>
              <a:tblGrid>
                <a:gridCol w="1016452">
                  <a:extLst>
                    <a:ext uri="{9D8B030D-6E8A-4147-A177-3AD203B41FA5}">
                      <a16:colId xmlns:a16="http://schemas.microsoft.com/office/drawing/2014/main" val="20000"/>
                    </a:ext>
                  </a:extLst>
                </a:gridCol>
                <a:gridCol w="5232685">
                  <a:extLst>
                    <a:ext uri="{9D8B030D-6E8A-4147-A177-3AD203B41FA5}">
                      <a16:colId xmlns:a16="http://schemas.microsoft.com/office/drawing/2014/main" val="20001"/>
                    </a:ext>
                  </a:extLst>
                </a:gridCol>
              </a:tblGrid>
              <a:tr h="1355788">
                <a:tc>
                  <a:txBody>
                    <a:bodyPr/>
                    <a:lstStyle/>
                    <a:p>
                      <a:pPr algn="ctr" rtl="0">
                        <a:defRPr sz="1680" b="0" i="0" u="none" strike="noStrike" kern="1200" spc="0" baseline="0">
                          <a:solidFill>
                            <a:prstClr val="black">
                              <a:lumMod val="65000"/>
                              <a:lumOff val="35000"/>
                            </a:prstClr>
                          </a:solidFill>
                          <a:latin typeface="+mn-lt"/>
                          <a:ea typeface="+mn-ea"/>
                          <a:cs typeface="+mn-cs"/>
                        </a:defRPr>
                      </a:pPr>
                      <a:r>
                        <a:rPr lang="en-US" dirty="0"/>
                        <a:t>4 May 2021 </a:t>
                      </a:r>
                    </a:p>
                  </a:txBody>
                  <a:tcPr anchor="ctr">
                    <a:solidFill>
                      <a:schemeClr val="bg2"/>
                    </a:solidFill>
                  </a:tcPr>
                </a:tc>
                <a:tc>
                  <a:txBody>
                    <a:bodyPr/>
                    <a:lstStyle/>
                    <a:p>
                      <a:pPr algn="ctr" rtl="0">
                        <a:defRPr sz="1680" b="0" i="0" u="none" strike="noStrike" kern="1200" spc="0" baseline="0">
                          <a:solidFill>
                            <a:prstClr val="black">
                              <a:lumMod val="65000"/>
                              <a:lumOff val="35000"/>
                            </a:prstClr>
                          </a:solidFill>
                          <a:latin typeface="+mn-lt"/>
                          <a:ea typeface="+mn-ea"/>
                          <a:cs typeface="+mn-cs"/>
                        </a:defRPr>
                      </a:pPr>
                      <a:r>
                        <a:rPr lang="en-US" dirty="0"/>
                        <a:t>Saham Supercell</a:t>
                      </a:r>
                    </a:p>
                  </a:txBody>
                  <a:tcPr anchor="ctr">
                    <a:solidFill>
                      <a:schemeClr val="bg2"/>
                    </a:solidFill>
                  </a:tcPr>
                </a:tc>
                <a:extLst>
                  <a:ext uri="{0D108BD9-81ED-4DB2-BD59-A6C34878D82A}">
                    <a16:rowId xmlns:a16="http://schemas.microsoft.com/office/drawing/2014/main" val="10001"/>
                  </a:ext>
                </a:extLst>
              </a:tr>
            </a:tbl>
          </a:graphicData>
        </a:graphic>
      </p:graphicFrame>
      <p:sp>
        <p:nvSpPr>
          <p:cNvPr id="12" name="TextBox 11">
            <a:extLst>
              <a:ext uri="{FF2B5EF4-FFF2-40B4-BE49-F238E27FC236}">
                <a16:creationId xmlns:a16="http://schemas.microsoft.com/office/drawing/2014/main" id="{46C4EDF7-E6EB-C6D2-CF55-139D3D0B06EC}"/>
              </a:ext>
            </a:extLst>
          </p:cNvPr>
          <p:cNvSpPr txBox="1"/>
          <p:nvPr/>
        </p:nvSpPr>
        <p:spPr>
          <a:xfrm>
            <a:off x="408562" y="1050257"/>
            <a:ext cx="8732442" cy="523220"/>
          </a:xfrm>
          <a:prstGeom prst="rect">
            <a:avLst/>
          </a:prstGeom>
          <a:noFill/>
        </p:spPr>
        <p:txBody>
          <a:bodyPr wrap="square">
            <a:spAutoFit/>
          </a:bodyPr>
          <a:lstStyle/>
          <a:p>
            <a:r>
              <a:rPr kumimoji="0" lang="en-US" altLang="ar-OM" sz="2800" b="0" i="0" u="none" strike="noStrike" kern="1200" cap="none" spc="0" normalizeH="0" baseline="0" noProof="0" dirty="0">
                <a:ln>
                  <a:noFill/>
                </a:ln>
                <a:solidFill>
                  <a:schemeClr val="accent2">
                    <a:lumMod val="75000"/>
                  </a:schemeClr>
                </a:solidFill>
                <a:effectLst/>
                <a:uLnTx/>
                <a:uFillTx/>
                <a:latin typeface="Abadi" panose="020B0604020104020204" pitchFamily="34" charset="0"/>
                <a:ea typeface="+mj-ea"/>
                <a:cs typeface="Times New Roman" panose="02020603050405020304" pitchFamily="18" charset="0"/>
              </a:rPr>
              <a:t>Downdraft wind</a:t>
            </a:r>
            <a:endParaRPr lang="en-US" dirty="0">
              <a:solidFill>
                <a:schemeClr val="accent2">
                  <a:lumMod val="75000"/>
                </a:schemeClr>
              </a:solidFill>
            </a:endParaRPr>
          </a:p>
        </p:txBody>
      </p:sp>
      <p:pic>
        <p:nvPicPr>
          <p:cNvPr id="8" name="Picture 7">
            <a:extLst>
              <a:ext uri="{FF2B5EF4-FFF2-40B4-BE49-F238E27FC236}">
                <a16:creationId xmlns:a16="http://schemas.microsoft.com/office/drawing/2014/main" id="{9C0E5158-4CA2-C57D-2BDE-0FA9130E6C12}"/>
              </a:ext>
            </a:extLst>
          </p:cNvPr>
          <p:cNvPicPr>
            <a:picLocks noChangeAspect="1"/>
          </p:cNvPicPr>
          <p:nvPr/>
        </p:nvPicPr>
        <p:blipFill>
          <a:blip r:embed="rId3"/>
          <a:stretch>
            <a:fillRect/>
          </a:stretch>
        </p:blipFill>
        <p:spPr>
          <a:xfrm>
            <a:off x="6743177" y="927294"/>
            <a:ext cx="5040261" cy="3263909"/>
          </a:xfrm>
          <a:prstGeom prst="rect">
            <a:avLst/>
          </a:prstGeom>
        </p:spPr>
      </p:pic>
      <p:pic>
        <p:nvPicPr>
          <p:cNvPr id="7170" name="Picture 2" descr="زاهر الشقصي on X: &quot;🚩عاصفة صحم والخابورة/ نظام معقد جدا من السحب حيث بدأت  من جبهة Frontal system ثم الى squall line بعد ذلك تطور بعد التفاف السحابة  الى supercell وهذا واضح">
            <a:extLst>
              <a:ext uri="{FF2B5EF4-FFF2-40B4-BE49-F238E27FC236}">
                <a16:creationId xmlns:a16="http://schemas.microsoft.com/office/drawing/2014/main" id="{756E17BF-E6EE-8321-96C9-21DEA63561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7670" y="3871508"/>
            <a:ext cx="1676400" cy="273367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CC41E8F-6AF4-C77A-275C-42DF2B84AC19}"/>
              </a:ext>
            </a:extLst>
          </p:cNvPr>
          <p:cNvSpPr txBox="1"/>
          <p:nvPr/>
        </p:nvSpPr>
        <p:spPr>
          <a:xfrm>
            <a:off x="321566" y="1873546"/>
            <a:ext cx="6096000" cy="369332"/>
          </a:xfrm>
          <a:prstGeom prst="rect">
            <a:avLst/>
          </a:prstGeom>
          <a:noFill/>
        </p:spPr>
        <p:txBody>
          <a:bodyPr wrap="square">
            <a:spAutoFit/>
          </a:bodyPr>
          <a:lstStyle/>
          <a:p>
            <a:r>
              <a:rPr kumimoji="0" lang="en-US" sz="1800" b="1" i="0" u="none" strike="noStrike" kern="1200" cap="none" spc="0" normalizeH="0" baseline="0" noProof="0" dirty="0">
                <a:ln>
                  <a:noFill/>
                </a:ln>
                <a:solidFill>
                  <a:schemeClr val="accent6">
                    <a:lumMod val="75000"/>
                  </a:schemeClr>
                </a:solidFill>
                <a:effectLst/>
                <a:uLnTx/>
                <a:uFillTx/>
                <a:latin typeface="Calibri"/>
                <a:ea typeface="+mn-ea"/>
                <a:cs typeface="+mn-cs"/>
              </a:rPr>
              <a:t>Example</a:t>
            </a:r>
            <a:endParaRPr lang="en-US" dirty="0">
              <a:solidFill>
                <a:schemeClr val="accent6">
                  <a:lumMod val="75000"/>
                </a:schemeClr>
              </a:solidFill>
            </a:endParaRPr>
          </a:p>
        </p:txBody>
      </p:sp>
    </p:spTree>
    <p:extLst>
      <p:ext uri="{BB962C8B-B14F-4D97-AF65-F5344CB8AC3E}">
        <p14:creationId xmlns:p14="http://schemas.microsoft.com/office/powerpoint/2010/main" val="10704166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kumimoji="0" lang="ar-OM" sz="2800" b="0" i="0" u="none" strike="noStrike" kern="1200" cap="none" spc="0" normalizeH="0" baseline="0" noProof="0" dirty="0">
                <a:ln>
                  <a:noFill/>
                </a:ln>
                <a:solidFill>
                  <a:prstClr val="white"/>
                </a:solidFill>
                <a:effectLst/>
                <a:uLnTx/>
                <a:uFillTx/>
                <a:latin typeface="Calibri Light"/>
                <a:ea typeface="+mj-ea"/>
                <a:cs typeface="Times New Roman" panose="02020603050405020304" pitchFamily="18" charset="0"/>
              </a:rPr>
              <a:t>  </a:t>
            </a:r>
            <a:endParaRPr lang="en-GB" sz="2800" dirty="0">
              <a:solidFill>
                <a:srgbClr val="C00000"/>
              </a:solidFill>
            </a:endParaRPr>
          </a:p>
        </p:txBody>
      </p:sp>
      <p:sp>
        <p:nvSpPr>
          <p:cNvPr id="3" name="TextBox 2">
            <a:extLst>
              <a:ext uri="{FF2B5EF4-FFF2-40B4-BE49-F238E27FC236}">
                <a16:creationId xmlns:a16="http://schemas.microsoft.com/office/drawing/2014/main" id="{21A50F32-0B1B-7F5F-697A-BFFE857EC2DE}"/>
              </a:ext>
            </a:extLst>
          </p:cNvPr>
          <p:cNvSpPr txBox="1"/>
          <p:nvPr/>
        </p:nvSpPr>
        <p:spPr>
          <a:xfrm>
            <a:off x="1312903" y="191383"/>
            <a:ext cx="95661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ar-OM" sz="2800" b="0" i="0" u="none" strike="noStrike" kern="1200" cap="none" spc="0" normalizeH="0" baseline="0" noProof="0" dirty="0">
                <a:ln>
                  <a:noFill/>
                </a:ln>
                <a:solidFill>
                  <a:prstClr val="white"/>
                </a:solidFill>
                <a:effectLst/>
                <a:uLnTx/>
                <a:uFillTx/>
                <a:latin typeface="Abadi" panose="020B0604020104020204" pitchFamily="34" charset="0"/>
                <a:ea typeface="+mn-ea"/>
                <a:cs typeface="Times New Roman" panose="02020603050405020304" pitchFamily="18" charset="0"/>
              </a:rPr>
              <a:t>Wind- </a:t>
            </a:r>
            <a:r>
              <a:rPr kumimoji="0" lang="en-US" altLang="ar-OM" sz="2800" b="0" i="0" u="none" strike="noStrike" kern="1200" cap="none" spc="0" normalizeH="0" baseline="0" noProof="0" dirty="0">
                <a:ln>
                  <a:noFill/>
                </a:ln>
                <a:solidFill>
                  <a:schemeClr val="accent4">
                    <a:lumMod val="60000"/>
                    <a:lumOff val="40000"/>
                  </a:schemeClr>
                </a:solidFill>
                <a:effectLst/>
                <a:uLnTx/>
                <a:uFillTx/>
                <a:latin typeface="Abadi" panose="020B0604020104020204" pitchFamily="34" charset="0"/>
                <a:ea typeface="+mn-ea"/>
                <a:cs typeface="Times New Roman" panose="02020603050405020304" pitchFamily="18" charset="0"/>
              </a:rPr>
              <a:t>W</a:t>
            </a:r>
            <a:r>
              <a:rPr lang="en-US" altLang="ar-OM" sz="2800" dirty="0" err="1">
                <a:solidFill>
                  <a:schemeClr val="accent4">
                    <a:lumMod val="60000"/>
                    <a:lumOff val="40000"/>
                  </a:schemeClr>
                </a:solidFill>
                <a:latin typeface="Abadi" panose="020B0604020104020204" pitchFamily="34" charset="0"/>
                <a:cs typeface="Times New Roman" panose="02020603050405020304" pitchFamily="18" charset="0"/>
              </a:rPr>
              <a:t>eather</a:t>
            </a:r>
            <a:r>
              <a:rPr lang="en-US" altLang="ar-OM" sz="2800" dirty="0">
                <a:solidFill>
                  <a:schemeClr val="accent4">
                    <a:lumMod val="60000"/>
                    <a:lumOff val="40000"/>
                  </a:schemeClr>
                </a:solidFill>
                <a:latin typeface="Abadi" panose="020B0604020104020204" pitchFamily="34" charset="0"/>
                <a:cs typeface="Times New Roman" panose="02020603050405020304" pitchFamily="18" charset="0"/>
              </a:rPr>
              <a:t> Systems </a:t>
            </a:r>
            <a:endParaRPr kumimoji="0" lang="en-US" sz="1800" b="0" i="0" u="none" strike="noStrike" kern="1200" cap="none" spc="0" normalizeH="0" baseline="0" noProof="0" dirty="0">
              <a:ln>
                <a:noFill/>
              </a:ln>
              <a:solidFill>
                <a:schemeClr val="accent4">
                  <a:lumMod val="60000"/>
                  <a:lumOff val="40000"/>
                </a:schemeClr>
              </a:solidFill>
              <a:effectLst/>
              <a:uLnTx/>
              <a:uFillTx/>
              <a:latin typeface="Calibri"/>
              <a:ea typeface="+mn-ea"/>
              <a:cs typeface="+mn-cs"/>
            </a:endParaRPr>
          </a:p>
        </p:txBody>
      </p:sp>
      <p:graphicFrame>
        <p:nvGraphicFramePr>
          <p:cNvPr id="7" name="Table 6">
            <a:extLst>
              <a:ext uri="{FF2B5EF4-FFF2-40B4-BE49-F238E27FC236}">
                <a16:creationId xmlns:a16="http://schemas.microsoft.com/office/drawing/2014/main" id="{B7C3FCAF-6D91-1EDF-D143-0D28DB184AA4}"/>
              </a:ext>
            </a:extLst>
          </p:cNvPr>
          <p:cNvGraphicFramePr>
            <a:graphicFrameLocks noGrp="1"/>
          </p:cNvGraphicFramePr>
          <p:nvPr>
            <p:extLst>
              <p:ext uri="{D42A27DB-BD31-4B8C-83A1-F6EECF244321}">
                <p14:modId xmlns:p14="http://schemas.microsoft.com/office/powerpoint/2010/main" val="137728002"/>
              </p:ext>
            </p:extLst>
          </p:nvPr>
        </p:nvGraphicFramePr>
        <p:xfrm>
          <a:off x="244997" y="2163259"/>
          <a:ext cx="6249137" cy="993584"/>
        </p:xfrm>
        <a:graphic>
          <a:graphicData uri="http://schemas.openxmlformats.org/drawingml/2006/table">
            <a:tbl>
              <a:tblPr firstRow="1" bandRow="1">
                <a:tableStyleId>{5C22544A-7EE6-4342-B048-85BDC9FD1C3A}</a:tableStyleId>
              </a:tblPr>
              <a:tblGrid>
                <a:gridCol w="1403472">
                  <a:extLst>
                    <a:ext uri="{9D8B030D-6E8A-4147-A177-3AD203B41FA5}">
                      <a16:colId xmlns:a16="http://schemas.microsoft.com/office/drawing/2014/main" val="20000"/>
                    </a:ext>
                  </a:extLst>
                </a:gridCol>
                <a:gridCol w="4845665">
                  <a:extLst>
                    <a:ext uri="{9D8B030D-6E8A-4147-A177-3AD203B41FA5}">
                      <a16:colId xmlns:a16="http://schemas.microsoft.com/office/drawing/2014/main" val="20001"/>
                    </a:ext>
                  </a:extLst>
                </a:gridCol>
              </a:tblGrid>
              <a:tr h="993584">
                <a:tc>
                  <a:txBody>
                    <a:bodyPr/>
                    <a:lstStyle/>
                    <a:p>
                      <a:pPr algn="ctr" rtl="0">
                        <a:defRPr sz="1680" b="0" i="0" u="none" strike="noStrike" kern="1200" spc="0" baseline="0">
                          <a:solidFill>
                            <a:prstClr val="black">
                              <a:lumMod val="65000"/>
                              <a:lumOff val="35000"/>
                            </a:prstClr>
                          </a:solidFill>
                          <a:latin typeface="+mn-lt"/>
                          <a:ea typeface="+mn-ea"/>
                          <a:cs typeface="+mn-cs"/>
                        </a:defRPr>
                      </a:pPr>
                      <a:r>
                        <a:rPr lang="en-US" dirty="0"/>
                        <a:t>22 April 2022 </a:t>
                      </a:r>
                    </a:p>
                  </a:txBody>
                  <a:tcPr anchor="ctr">
                    <a:solidFill>
                      <a:schemeClr val="bg2"/>
                    </a:solidFill>
                  </a:tcPr>
                </a:tc>
                <a:tc>
                  <a:txBody>
                    <a:bodyPr/>
                    <a:lstStyle/>
                    <a:p>
                      <a:pPr algn="ctr" rtl="0">
                        <a:defRPr sz="1680" b="0" i="0" u="none" strike="noStrike" kern="1200" spc="0" baseline="0">
                          <a:solidFill>
                            <a:prstClr val="black">
                              <a:lumMod val="65000"/>
                              <a:lumOff val="35000"/>
                            </a:prstClr>
                          </a:solidFill>
                          <a:latin typeface="+mn-lt"/>
                          <a:ea typeface="+mn-ea"/>
                          <a:cs typeface="+mn-cs"/>
                        </a:defRPr>
                      </a:pPr>
                      <a:r>
                        <a:rPr lang="en-US" dirty="0"/>
                        <a:t>Jalan’s Tornado</a:t>
                      </a:r>
                    </a:p>
                  </a:txBody>
                  <a:tcPr anchor="ctr">
                    <a:solidFill>
                      <a:schemeClr val="bg2"/>
                    </a:solidFill>
                  </a:tcPr>
                </a:tc>
                <a:extLst>
                  <a:ext uri="{0D108BD9-81ED-4DB2-BD59-A6C34878D82A}">
                    <a16:rowId xmlns:a16="http://schemas.microsoft.com/office/drawing/2014/main" val="10001"/>
                  </a:ext>
                </a:extLst>
              </a:tr>
            </a:tbl>
          </a:graphicData>
        </a:graphic>
      </p:graphicFrame>
      <p:sp>
        <p:nvSpPr>
          <p:cNvPr id="12" name="TextBox 11">
            <a:extLst>
              <a:ext uri="{FF2B5EF4-FFF2-40B4-BE49-F238E27FC236}">
                <a16:creationId xmlns:a16="http://schemas.microsoft.com/office/drawing/2014/main" id="{46C4EDF7-E6EB-C6D2-CF55-139D3D0B06EC}"/>
              </a:ext>
            </a:extLst>
          </p:cNvPr>
          <p:cNvSpPr txBox="1"/>
          <p:nvPr/>
        </p:nvSpPr>
        <p:spPr>
          <a:xfrm>
            <a:off x="408562" y="1050257"/>
            <a:ext cx="8732442" cy="523220"/>
          </a:xfrm>
          <a:prstGeom prst="rect">
            <a:avLst/>
          </a:prstGeom>
          <a:noFill/>
        </p:spPr>
        <p:txBody>
          <a:bodyPr wrap="square">
            <a:spAutoFit/>
          </a:bodyPr>
          <a:lstStyle/>
          <a:p>
            <a:r>
              <a:rPr kumimoji="0" lang="en-US" altLang="ar-OM" sz="2800" b="0" i="0" u="none" strike="noStrike" kern="1200" cap="none" spc="0" normalizeH="0" baseline="0" noProof="0" dirty="0">
                <a:ln>
                  <a:noFill/>
                </a:ln>
                <a:solidFill>
                  <a:schemeClr val="accent2">
                    <a:lumMod val="75000"/>
                  </a:schemeClr>
                </a:solidFill>
                <a:effectLst/>
                <a:uLnTx/>
                <a:uFillTx/>
                <a:latin typeface="Abadi" panose="020B0604020104020204" pitchFamily="34" charset="0"/>
                <a:ea typeface="+mj-ea"/>
                <a:cs typeface="Times New Roman" panose="02020603050405020304" pitchFamily="18" charset="0"/>
              </a:rPr>
              <a:t>Tornadoes</a:t>
            </a:r>
            <a:endParaRPr lang="en-US" dirty="0">
              <a:solidFill>
                <a:schemeClr val="accent2">
                  <a:lumMod val="75000"/>
                </a:schemeClr>
              </a:solidFill>
            </a:endParaRPr>
          </a:p>
        </p:txBody>
      </p:sp>
      <p:sp>
        <p:nvSpPr>
          <p:cNvPr id="4" name="TextBox 3">
            <a:extLst>
              <a:ext uri="{FF2B5EF4-FFF2-40B4-BE49-F238E27FC236}">
                <a16:creationId xmlns:a16="http://schemas.microsoft.com/office/drawing/2014/main" id="{936BDABF-865D-462A-08BA-025FBF01B1FA}"/>
              </a:ext>
            </a:extLst>
          </p:cNvPr>
          <p:cNvSpPr txBox="1"/>
          <p:nvPr/>
        </p:nvSpPr>
        <p:spPr>
          <a:xfrm>
            <a:off x="321566" y="1862189"/>
            <a:ext cx="6096000" cy="369332"/>
          </a:xfrm>
          <a:prstGeom prst="rect">
            <a:avLst/>
          </a:prstGeom>
          <a:noFill/>
        </p:spPr>
        <p:txBody>
          <a:bodyPr wrap="square">
            <a:spAutoFit/>
          </a:bodyPr>
          <a:lstStyle/>
          <a:p>
            <a:r>
              <a:rPr kumimoji="0" lang="en-US" sz="1800" b="1" i="0" u="none" strike="noStrike" kern="1200" cap="none" spc="0" normalizeH="0" baseline="0" noProof="0" dirty="0">
                <a:ln>
                  <a:noFill/>
                </a:ln>
                <a:solidFill>
                  <a:schemeClr val="accent6">
                    <a:lumMod val="75000"/>
                  </a:schemeClr>
                </a:solidFill>
                <a:effectLst/>
                <a:uLnTx/>
                <a:uFillTx/>
                <a:latin typeface="Calibri"/>
                <a:ea typeface="+mn-ea"/>
                <a:cs typeface="+mn-cs"/>
              </a:rPr>
              <a:t>Example</a:t>
            </a:r>
            <a:endParaRPr lang="en-US" dirty="0">
              <a:solidFill>
                <a:schemeClr val="accent6">
                  <a:lumMod val="75000"/>
                </a:schemeClr>
              </a:solidFill>
            </a:endParaRPr>
          </a:p>
        </p:txBody>
      </p:sp>
      <p:pic>
        <p:nvPicPr>
          <p:cNvPr id="8194" name="Picture 2" descr="إعصار قمعي في ولاية جعلان بني بو علي في سلطنة عمان (A) – صحيفة إلكترون  الرقمية">
            <a:extLst>
              <a:ext uri="{FF2B5EF4-FFF2-40B4-BE49-F238E27FC236}">
                <a16:creationId xmlns:a16="http://schemas.microsoft.com/office/drawing/2014/main" id="{D44D3B4D-1D73-FF53-4BBD-772A86D77F6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65261" y="966918"/>
            <a:ext cx="3688539" cy="4497456"/>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إعصار قمعي في جعلان بني بوعلي يتسبب في إصابة امرأة وأضرار بالممتلكات |  جريدة الرؤية العمانية">
            <a:extLst>
              <a:ext uri="{FF2B5EF4-FFF2-40B4-BE49-F238E27FC236}">
                <a16:creationId xmlns:a16="http://schemas.microsoft.com/office/drawing/2014/main" id="{A5160C81-D67C-3332-F9DB-927FD5234A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92323" y="3215646"/>
            <a:ext cx="3921057" cy="3313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97269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p:cNvSpPr>
            <a:spLocks noGrp="1"/>
          </p:cNvSpPr>
          <p:nvPr>
            <p:ph type="title"/>
          </p:nvPr>
        </p:nvSpPr>
        <p:spPr/>
        <p:txBody>
          <a:bodyPr vert="horz" lIns="91440" tIns="45720" rIns="91440" bIns="45720" rtlCol="0" anchor="ctr">
            <a:normAutofit/>
          </a:bodyPr>
          <a:lstStyle/>
          <a:p>
            <a:pPr algn="ctr" rtl="1"/>
            <a:r>
              <a:rPr lang="en-US" altLang="ar-OM" sz="3200" b="1" dirty="0">
                <a:solidFill>
                  <a:schemeClr val="bg1"/>
                </a:solidFill>
                <a:latin typeface="+mn-lt"/>
              </a:rPr>
              <a:t>Dust Storms</a:t>
            </a:r>
            <a:endParaRPr lang="en-US" altLang="ar-OM" sz="3200" dirty="0">
              <a:solidFill>
                <a:schemeClr val="bg1"/>
              </a:solidFill>
            </a:endParaRPr>
          </a:p>
        </p:txBody>
      </p:sp>
    </p:spTree>
    <p:extLst>
      <p:ext uri="{BB962C8B-B14F-4D97-AF65-F5344CB8AC3E}">
        <p14:creationId xmlns:p14="http://schemas.microsoft.com/office/powerpoint/2010/main" val="453553956"/>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kumimoji="0" lang="ar-OM" sz="2800" b="0" i="0" u="none" strike="noStrike" kern="1200" cap="none" spc="0" normalizeH="0" baseline="0" noProof="0">
                <a:ln>
                  <a:noFill/>
                </a:ln>
                <a:solidFill>
                  <a:prstClr val="white"/>
                </a:solidFill>
                <a:effectLst/>
                <a:uLnTx/>
                <a:uFillTx/>
                <a:latin typeface="Calibri Light"/>
                <a:ea typeface="+mj-ea"/>
                <a:cs typeface="Times New Roman" panose="02020603050405020304" pitchFamily="18" charset="0"/>
              </a:rPr>
              <a:t>  </a:t>
            </a:r>
            <a:endParaRPr lang="en-GB" sz="2800">
              <a:solidFill>
                <a:srgbClr val="C00000"/>
              </a:solidFill>
            </a:endParaRPr>
          </a:p>
        </p:txBody>
      </p:sp>
      <p:sp>
        <p:nvSpPr>
          <p:cNvPr id="5" name="TextBox 4">
            <a:extLst>
              <a:ext uri="{FF2B5EF4-FFF2-40B4-BE49-F238E27FC236}">
                <a16:creationId xmlns:a16="http://schemas.microsoft.com/office/drawing/2014/main" id="{1DF37A66-7341-7CCA-351D-AB8A6BA52741}"/>
              </a:ext>
            </a:extLst>
          </p:cNvPr>
          <p:cNvSpPr txBox="1"/>
          <p:nvPr/>
        </p:nvSpPr>
        <p:spPr>
          <a:xfrm>
            <a:off x="2050510" y="437841"/>
            <a:ext cx="9566193" cy="523220"/>
          </a:xfrm>
          <a:prstGeom prst="rect">
            <a:avLst/>
          </a:prstGeom>
          <a:noFill/>
        </p:spPr>
        <p:txBody>
          <a:bodyPr wrap="square">
            <a:spAutoFit/>
          </a:bodyPr>
          <a:lstStyle/>
          <a:p>
            <a:pPr algn="ctr"/>
            <a:r>
              <a:rPr lang="en-US" sz="2800" dirty="0">
                <a:solidFill>
                  <a:prstClr val="white"/>
                </a:solidFill>
                <a:latin typeface="Abadi" panose="020B0604020104020204" pitchFamily="34" charset="0"/>
                <a:ea typeface="+mj-ea"/>
                <a:cs typeface="Times New Roman" panose="02020603050405020304" pitchFamily="18" charset="0"/>
              </a:rPr>
              <a:t>Dust Storms</a:t>
            </a:r>
            <a:endParaRPr lang="en-US" dirty="0">
              <a:solidFill>
                <a:schemeClr val="accent2">
                  <a:lumMod val="50000"/>
                </a:schemeClr>
              </a:solidFill>
            </a:endParaRPr>
          </a:p>
        </p:txBody>
      </p:sp>
      <p:sp>
        <p:nvSpPr>
          <p:cNvPr id="3" name="Rectangle 2"/>
          <p:cNvSpPr/>
          <p:nvPr/>
        </p:nvSpPr>
        <p:spPr>
          <a:xfrm>
            <a:off x="105460" y="1627591"/>
            <a:ext cx="6343807" cy="1877437"/>
          </a:xfrm>
          <a:prstGeom prst="rect">
            <a:avLst/>
          </a:prstGeom>
          <a:ln>
            <a:solidFill>
              <a:schemeClr val="bg1">
                <a:lumMod val="95000"/>
              </a:schemeClr>
            </a:solidFill>
          </a:ln>
        </p:spPr>
        <p:txBody>
          <a:bodyPr wrap="square">
            <a:spAutoFit/>
          </a:bodyPr>
          <a:lstStyle/>
          <a:p>
            <a:pPr marL="285750" indent="-285750">
              <a:buFont typeface="Arial" panose="020B0604020202020204" pitchFamily="34" charset="0"/>
              <a:buChar char="•"/>
            </a:pPr>
            <a:r>
              <a:rPr lang="en-US" sz="1600" dirty="0">
                <a:solidFill>
                  <a:srgbClr val="E7E6E6">
                    <a:lumMod val="25000"/>
                  </a:srgbClr>
                </a:solidFill>
                <a:latin typeface="Century Gothic"/>
              </a:rPr>
              <a:t>Health</a:t>
            </a:r>
          </a:p>
          <a:p>
            <a:pPr marL="1200150" lvl="2" indent="-285750">
              <a:buFont typeface="Wingdings" panose="05000000000000000000" pitchFamily="2" charset="2"/>
              <a:buChar char="Ø"/>
            </a:pPr>
            <a:r>
              <a:rPr lang="en-US" sz="1600" dirty="0">
                <a:solidFill>
                  <a:srgbClr val="E7E6E6">
                    <a:lumMod val="25000"/>
                  </a:srgbClr>
                </a:solidFill>
                <a:latin typeface="Century Gothic"/>
              </a:rPr>
              <a:t>Direct inhalation has an impact on the respiratory system </a:t>
            </a:r>
          </a:p>
          <a:p>
            <a:pPr marL="1200150" lvl="2" indent="-285750">
              <a:buFont typeface="Wingdings" panose="05000000000000000000" pitchFamily="2" charset="2"/>
              <a:buChar char="Ø"/>
            </a:pPr>
            <a:r>
              <a:rPr lang="en-US" sz="1600" dirty="0">
                <a:solidFill>
                  <a:srgbClr val="E7E6E6">
                    <a:lumMod val="25000"/>
                  </a:srgbClr>
                </a:solidFill>
                <a:latin typeface="Century Gothic"/>
              </a:rPr>
              <a:t> Moving  germs and pollution from infected areas</a:t>
            </a:r>
          </a:p>
          <a:p>
            <a:pPr lvl="2"/>
            <a:endParaRPr lang="en-US" sz="1600" dirty="0">
              <a:solidFill>
                <a:srgbClr val="E7E6E6">
                  <a:lumMod val="25000"/>
                </a:srgbClr>
              </a:solidFill>
              <a:latin typeface="Century Gothic"/>
            </a:endParaRPr>
          </a:p>
          <a:p>
            <a:pPr marL="285750" indent="-285750">
              <a:buFont typeface="Wingdings" panose="05000000000000000000" pitchFamily="2" charset="2"/>
              <a:buChar char="ü"/>
            </a:pPr>
            <a:endParaRPr lang="en-US" dirty="0"/>
          </a:p>
          <a:p>
            <a:endParaRPr lang="en-US" dirty="0"/>
          </a:p>
        </p:txBody>
      </p:sp>
      <p:pic>
        <p:nvPicPr>
          <p:cNvPr id="8" name="Picture 7" descr="12.12.2003Modis.jpg">
            <a:extLst>
              <a:ext uri="{FF2B5EF4-FFF2-40B4-BE49-F238E27FC236}">
                <a16:creationId xmlns:a16="http://schemas.microsoft.com/office/drawing/2014/main" id="{DF4791D6-1B20-0B5A-ED81-A774EDB226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0589" y="1134893"/>
            <a:ext cx="5535951" cy="3114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07F740EE-1C08-B125-2453-2578E96937E7}"/>
              </a:ext>
            </a:extLst>
          </p:cNvPr>
          <p:cNvSpPr/>
          <p:nvPr/>
        </p:nvSpPr>
        <p:spPr>
          <a:xfrm>
            <a:off x="105460" y="2875974"/>
            <a:ext cx="6185093" cy="1600438"/>
          </a:xfrm>
          <a:prstGeom prst="rect">
            <a:avLst/>
          </a:prstGeom>
          <a:ln>
            <a:solidFill>
              <a:schemeClr val="bg1">
                <a:lumMod val="95000"/>
              </a:schemeClr>
            </a:solidFill>
          </a:ln>
        </p:spPr>
        <p:txBody>
          <a:bodyPr wrap="square">
            <a:spAutoFit/>
          </a:bodyPr>
          <a:lstStyle/>
          <a:p>
            <a:pPr marL="285750" indent="-285750">
              <a:buFont typeface="Arial" panose="020B0604020202020204" pitchFamily="34" charset="0"/>
              <a:buChar char="•"/>
            </a:pPr>
            <a:r>
              <a:rPr lang="en-US" sz="1600" dirty="0">
                <a:solidFill>
                  <a:srgbClr val="E7E6E6">
                    <a:lumMod val="25000"/>
                  </a:srgbClr>
                </a:solidFill>
                <a:latin typeface="Century Gothic"/>
              </a:rPr>
              <a:t>Generation of Solar Energy</a:t>
            </a:r>
          </a:p>
          <a:p>
            <a:pPr marL="285750" indent="-285750">
              <a:buFont typeface="Arial" panose="020B0604020202020204" pitchFamily="34" charset="0"/>
              <a:buChar char="•"/>
            </a:pPr>
            <a:r>
              <a:rPr lang="en-US" sz="1600" dirty="0">
                <a:solidFill>
                  <a:srgbClr val="E7E6E6">
                    <a:lumMod val="25000"/>
                  </a:srgbClr>
                </a:solidFill>
                <a:latin typeface="Century Gothic"/>
              </a:rPr>
              <a:t>Reduce equipment efficiency by reducing Heat exchange</a:t>
            </a:r>
          </a:p>
          <a:p>
            <a:pPr marL="285750" indent="-285750">
              <a:buFont typeface="Arial" panose="020B0604020202020204" pitchFamily="34" charset="0"/>
              <a:buChar char="•"/>
            </a:pPr>
            <a:r>
              <a:rPr lang="en-US" sz="1600" dirty="0">
                <a:solidFill>
                  <a:srgbClr val="E7E6E6">
                    <a:lumMod val="25000"/>
                  </a:srgbClr>
                </a:solidFill>
                <a:latin typeface="Century Gothic"/>
              </a:rPr>
              <a:t>Cause leak from the electrical power lines.</a:t>
            </a:r>
          </a:p>
          <a:p>
            <a:pPr marL="285750" indent="-285750">
              <a:buFont typeface="Arial" panose="020B0604020202020204" pitchFamily="34" charset="0"/>
              <a:buChar char="•"/>
            </a:pPr>
            <a:r>
              <a:rPr lang="en-US" sz="1600" dirty="0">
                <a:solidFill>
                  <a:srgbClr val="E7E6E6">
                    <a:lumMod val="25000"/>
                  </a:srgbClr>
                </a:solidFill>
                <a:latin typeface="Century Gothic"/>
              </a:rPr>
              <a:t>Traffic accidents </a:t>
            </a:r>
            <a:endParaRPr lang="en-US" dirty="0"/>
          </a:p>
          <a:p>
            <a:endParaRPr lang="en-US" dirty="0"/>
          </a:p>
        </p:txBody>
      </p:sp>
    </p:spTree>
    <p:extLst>
      <p:ext uri="{BB962C8B-B14F-4D97-AF65-F5344CB8AC3E}">
        <p14:creationId xmlns:p14="http://schemas.microsoft.com/office/powerpoint/2010/main" val="8945775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400006" y="2708107"/>
            <a:ext cx="6120680" cy="461665"/>
          </a:xfrm>
          <a:prstGeom prst="rect">
            <a:avLst/>
          </a:prstGeom>
          <a:noFill/>
          <a:ln>
            <a:noFill/>
          </a:ln>
        </p:spPr>
        <p:style>
          <a:lnRef idx="1">
            <a:schemeClr val="accent6"/>
          </a:lnRef>
          <a:fillRef idx="3">
            <a:schemeClr val="accent6"/>
          </a:fillRef>
          <a:effectRef idx="2">
            <a:schemeClr val="accent6"/>
          </a:effectRef>
          <a:fontRef idx="minor">
            <a:schemeClr val="lt1"/>
          </a:fontRef>
        </p:style>
        <p:txBody>
          <a:bodyPr wrap="square">
            <a:spAutoFit/>
          </a:bodyPr>
          <a:lstStyle/>
          <a:p>
            <a:pPr algn="l" defTabSz="914423" eaLnBrk="1" fontAlgn="auto" hangingPunct="1">
              <a:spcBef>
                <a:spcPts val="0"/>
              </a:spcBef>
              <a:spcAft>
                <a:spcPts val="0"/>
              </a:spcAft>
              <a:defRPr/>
            </a:pPr>
            <a:r>
              <a:rPr lang="en-GB" sz="2400" dirty="0">
                <a:solidFill>
                  <a:prstClr val="black"/>
                </a:solidFill>
                <a:latin typeface="Calibri"/>
                <a:cs typeface="Arial" charset="0"/>
              </a:rPr>
              <a:t>Synoptic Scale Dust Storm</a:t>
            </a:r>
          </a:p>
        </p:txBody>
      </p:sp>
      <p:sp>
        <p:nvSpPr>
          <p:cNvPr id="2" name="Rectangle 2">
            <a:extLst>
              <a:ext uri="{FF2B5EF4-FFF2-40B4-BE49-F238E27FC236}">
                <a16:creationId xmlns:a16="http://schemas.microsoft.com/office/drawing/2014/main" id="{4DFB95B5-76F1-F4C3-C2FB-4B3611600B6F}"/>
              </a:ext>
            </a:extLst>
          </p:cNvPr>
          <p:cNvSpPr txBox="1">
            <a:spLocks noChangeArrowheads="1"/>
          </p:cNvSpPr>
          <p:nvPr/>
        </p:nvSpPr>
        <p:spPr>
          <a:xfrm>
            <a:off x="188068" y="1692523"/>
            <a:ext cx="8532439" cy="62068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defTabSz="914423" fontAlgn="auto">
              <a:lnSpc>
                <a:spcPct val="150000"/>
              </a:lnSpc>
              <a:spcAft>
                <a:spcPts val="0"/>
              </a:spcAft>
              <a:defRPr/>
            </a:pPr>
            <a:r>
              <a:rPr lang="en-AU" sz="2800" dirty="0">
                <a:solidFill>
                  <a:schemeClr val="accent2">
                    <a:lumMod val="75000"/>
                  </a:schemeClr>
                </a:solidFill>
                <a:latin typeface="Abadi" panose="020B0604020104020204" pitchFamily="34" charset="0"/>
                <a:cs typeface="Times New Roman" panose="02020603050405020304" pitchFamily="18" charset="0"/>
              </a:rPr>
              <a:t>Frontal systems (Westerly Disturbances )   </a:t>
            </a:r>
          </a:p>
        </p:txBody>
      </p:sp>
      <p:sp>
        <p:nvSpPr>
          <p:cNvPr id="4" name="TextBox 3">
            <a:extLst>
              <a:ext uri="{FF2B5EF4-FFF2-40B4-BE49-F238E27FC236}">
                <a16:creationId xmlns:a16="http://schemas.microsoft.com/office/drawing/2014/main" id="{95A0DE61-9529-B03C-F34E-6BE616DDEC86}"/>
              </a:ext>
            </a:extLst>
          </p:cNvPr>
          <p:cNvSpPr txBox="1"/>
          <p:nvPr/>
        </p:nvSpPr>
        <p:spPr>
          <a:xfrm>
            <a:off x="2295756" y="372865"/>
            <a:ext cx="95661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ar-OM" sz="2800" b="0" i="0" u="none" strike="noStrike" kern="1200" cap="none" spc="0" normalizeH="0" baseline="0" noProof="0" dirty="0">
                <a:ln>
                  <a:noFill/>
                </a:ln>
                <a:solidFill>
                  <a:prstClr val="white"/>
                </a:solidFill>
                <a:effectLst/>
                <a:uLnTx/>
                <a:uFillTx/>
                <a:latin typeface="Abadi" panose="020B0604020104020204" pitchFamily="34" charset="0"/>
                <a:ea typeface="+mn-ea"/>
                <a:cs typeface="Times New Roman" panose="02020603050405020304" pitchFamily="18" charset="0"/>
              </a:rPr>
              <a:t>Dust Storms- </a:t>
            </a:r>
            <a:r>
              <a:rPr kumimoji="0" lang="en-US" altLang="ar-OM" sz="2800" b="0" i="0" u="none" strike="noStrike" kern="1200" cap="none" spc="0" normalizeH="0" baseline="0" noProof="0" dirty="0">
                <a:ln>
                  <a:noFill/>
                </a:ln>
                <a:solidFill>
                  <a:schemeClr val="accent4">
                    <a:lumMod val="60000"/>
                    <a:lumOff val="40000"/>
                  </a:schemeClr>
                </a:solidFill>
                <a:effectLst/>
                <a:uLnTx/>
                <a:uFillTx/>
                <a:latin typeface="Abadi" panose="020B0604020104020204" pitchFamily="34" charset="0"/>
                <a:ea typeface="+mn-ea"/>
                <a:cs typeface="Times New Roman" panose="02020603050405020304" pitchFamily="18" charset="0"/>
              </a:rPr>
              <a:t>W</a:t>
            </a:r>
            <a:r>
              <a:rPr lang="en-US" altLang="ar-OM" sz="2800" dirty="0" err="1">
                <a:solidFill>
                  <a:schemeClr val="accent4">
                    <a:lumMod val="60000"/>
                    <a:lumOff val="40000"/>
                  </a:schemeClr>
                </a:solidFill>
                <a:latin typeface="Abadi" panose="020B0604020104020204" pitchFamily="34" charset="0"/>
                <a:cs typeface="Times New Roman" panose="02020603050405020304" pitchFamily="18" charset="0"/>
              </a:rPr>
              <a:t>eather</a:t>
            </a:r>
            <a:r>
              <a:rPr lang="en-US" altLang="ar-OM" sz="2800" dirty="0">
                <a:solidFill>
                  <a:schemeClr val="accent4">
                    <a:lumMod val="60000"/>
                    <a:lumOff val="40000"/>
                  </a:schemeClr>
                </a:solidFill>
                <a:latin typeface="Abadi" panose="020B0604020104020204" pitchFamily="34" charset="0"/>
                <a:cs typeface="Times New Roman" panose="02020603050405020304" pitchFamily="18" charset="0"/>
              </a:rPr>
              <a:t> Systems </a:t>
            </a:r>
            <a:endParaRPr kumimoji="0" lang="en-US" sz="1800" b="0" i="0" u="none" strike="noStrike" kern="1200" cap="none" spc="0" normalizeH="0" baseline="0" noProof="0" dirty="0">
              <a:ln>
                <a:noFill/>
              </a:ln>
              <a:solidFill>
                <a:schemeClr val="accent4">
                  <a:lumMod val="60000"/>
                  <a:lumOff val="40000"/>
                </a:schemeClr>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EA0BB1D0-10AF-5EDC-2DDF-B3B609B27DA8}"/>
              </a:ext>
            </a:extLst>
          </p:cNvPr>
          <p:cNvPicPr>
            <a:picLocks noChangeAspect="1"/>
          </p:cNvPicPr>
          <p:nvPr/>
        </p:nvPicPr>
        <p:blipFill rotWithShape="1">
          <a:blip r:embed="rId2">
            <a:extLst>
              <a:ext uri="{28A0092B-C50C-407E-A947-70E740481C1C}">
                <a14:useLocalDpi xmlns:a14="http://schemas.microsoft.com/office/drawing/2010/main" val="0"/>
              </a:ext>
            </a:extLst>
          </a:blip>
          <a:srcRect l="52060" b="30413"/>
          <a:stretch/>
        </p:blipFill>
        <p:spPr>
          <a:xfrm>
            <a:off x="3180334" y="3411998"/>
            <a:ext cx="3528392" cy="3269006"/>
          </a:xfrm>
          <a:prstGeom prst="rect">
            <a:avLst/>
          </a:prstGeom>
        </p:spPr>
      </p:pic>
      <p:pic>
        <p:nvPicPr>
          <p:cNvPr id="6" name="Picture 5">
            <a:extLst>
              <a:ext uri="{FF2B5EF4-FFF2-40B4-BE49-F238E27FC236}">
                <a16:creationId xmlns:a16="http://schemas.microsoft.com/office/drawing/2014/main" id="{4C4EA584-BFAD-D57E-3ADB-4215920243DC}"/>
              </a:ext>
            </a:extLst>
          </p:cNvPr>
          <p:cNvPicPr/>
          <p:nvPr/>
        </p:nvPicPr>
        <p:blipFill>
          <a:blip r:embed="rId3">
            <a:extLst>
              <a:ext uri="{28A0092B-C50C-407E-A947-70E740481C1C}">
                <a14:useLocalDpi xmlns:a14="http://schemas.microsoft.com/office/drawing/2010/main" val="0"/>
              </a:ext>
            </a:extLst>
          </a:blip>
          <a:stretch>
            <a:fillRect/>
          </a:stretch>
        </p:blipFill>
        <p:spPr>
          <a:xfrm>
            <a:off x="6743818" y="3411998"/>
            <a:ext cx="4896544" cy="3269006"/>
          </a:xfrm>
          <a:prstGeom prst="rect">
            <a:avLst/>
          </a:prstGeom>
        </p:spPr>
      </p:pic>
      <p:sp>
        <p:nvSpPr>
          <p:cNvPr id="7" name="Rectangle 6">
            <a:extLst>
              <a:ext uri="{FF2B5EF4-FFF2-40B4-BE49-F238E27FC236}">
                <a16:creationId xmlns:a16="http://schemas.microsoft.com/office/drawing/2014/main" id="{076E06FC-55E1-9B12-65C8-F28D2B0E8D6F}"/>
              </a:ext>
            </a:extLst>
          </p:cNvPr>
          <p:cNvSpPr/>
          <p:nvPr/>
        </p:nvSpPr>
        <p:spPr>
          <a:xfrm>
            <a:off x="6837382" y="6373228"/>
            <a:ext cx="2931956" cy="307777"/>
          </a:xfrm>
          <a:prstGeom prst="rect">
            <a:avLst/>
          </a:prstGeom>
        </p:spPr>
        <p:txBody>
          <a:bodyPr wrap="none">
            <a:spAutoFit/>
          </a:bodyPr>
          <a:lstStyle/>
          <a:p>
            <a:pPr algn="ctr" eaLnBrk="0" fontAlgn="base" hangingPunct="0">
              <a:spcBef>
                <a:spcPct val="0"/>
              </a:spcBef>
              <a:spcAft>
                <a:spcPct val="0"/>
              </a:spcAft>
              <a:defRPr/>
            </a:pPr>
            <a:r>
              <a:rPr lang="en-AU" sz="1400" dirty="0">
                <a:solidFill>
                  <a:prstClr val="white"/>
                </a:solidFill>
                <a:latin typeface="Times New Roman" pitchFamily="18" charset="0"/>
                <a:ea typeface="Calibri" panose="020F0502020204030204" pitchFamily="34" charset="0"/>
                <a:cs typeface="Arial" panose="020B0604020202020204" pitchFamily="34" charset="0"/>
              </a:rPr>
              <a:t>Dubai during April 2, 2015 dust storm</a:t>
            </a:r>
            <a:endParaRPr lang="en-GB" sz="1400" dirty="0">
              <a:solidFill>
                <a:prstClr val="white"/>
              </a:solidFill>
              <a:latin typeface="Times New Roman" pitchFamily="18" charset="0"/>
            </a:endParaRPr>
          </a:p>
        </p:txBody>
      </p:sp>
      <p:sp>
        <p:nvSpPr>
          <p:cNvPr id="10" name="Rectangle 9">
            <a:extLst>
              <a:ext uri="{FF2B5EF4-FFF2-40B4-BE49-F238E27FC236}">
                <a16:creationId xmlns:a16="http://schemas.microsoft.com/office/drawing/2014/main" id="{D172941F-8716-7954-6233-E0E858FD854B}"/>
              </a:ext>
            </a:extLst>
          </p:cNvPr>
          <p:cNvSpPr/>
          <p:nvPr/>
        </p:nvSpPr>
        <p:spPr>
          <a:xfrm>
            <a:off x="9769337" y="6465560"/>
            <a:ext cx="1871026" cy="215444"/>
          </a:xfrm>
          <a:prstGeom prst="rect">
            <a:avLst/>
          </a:prstGeom>
        </p:spPr>
        <p:txBody>
          <a:bodyPr wrap="none">
            <a:spAutoFit/>
          </a:bodyPr>
          <a:lstStyle/>
          <a:p>
            <a:pPr algn="ctr" eaLnBrk="0" fontAlgn="base" hangingPunct="0">
              <a:spcBef>
                <a:spcPct val="0"/>
              </a:spcBef>
              <a:spcAft>
                <a:spcPct val="0"/>
              </a:spcAft>
              <a:defRPr/>
            </a:pPr>
            <a:r>
              <a:rPr lang="en-AU" sz="800" dirty="0">
                <a:solidFill>
                  <a:prstClr val="black"/>
                </a:solidFill>
                <a:latin typeface="Times New Roman" pitchFamily="18" charset="0"/>
                <a:ea typeface="Calibri" panose="020F0502020204030204" pitchFamily="34" charset="0"/>
                <a:cs typeface="Arial" panose="020B0604020202020204" pitchFamily="34" charset="0"/>
              </a:rPr>
              <a:t>by Ahmed </a:t>
            </a:r>
            <a:r>
              <a:rPr lang="en-AU" sz="800" dirty="0" err="1">
                <a:solidFill>
                  <a:prstClr val="black"/>
                </a:solidFill>
                <a:latin typeface="Times New Roman" pitchFamily="18" charset="0"/>
                <a:ea typeface="Calibri" panose="020F0502020204030204" pitchFamily="34" charset="0"/>
                <a:cs typeface="Arial" panose="020B0604020202020204" pitchFamily="34" charset="0"/>
              </a:rPr>
              <a:t>Jadallah</a:t>
            </a:r>
            <a:r>
              <a:rPr lang="en-AU" sz="800" dirty="0">
                <a:solidFill>
                  <a:prstClr val="black"/>
                </a:solidFill>
                <a:latin typeface="Times New Roman" pitchFamily="18" charset="0"/>
                <a:ea typeface="Calibri" panose="020F0502020204030204" pitchFamily="34" charset="0"/>
                <a:cs typeface="Arial" panose="020B0604020202020204" pitchFamily="34" charset="0"/>
              </a:rPr>
              <a:t>/Reuters (Slate, 2015)</a:t>
            </a:r>
            <a:endParaRPr lang="en-GB" sz="800" dirty="0">
              <a:solidFill>
                <a:prstClr val="black"/>
              </a:solidFill>
              <a:latin typeface="Times New Roman" pitchFamily="18" charset="0"/>
            </a:endParaRPr>
          </a:p>
        </p:txBody>
      </p:sp>
      <p:pic>
        <p:nvPicPr>
          <p:cNvPr id="11" name="Picture 6" descr="view">
            <a:extLst>
              <a:ext uri="{FF2B5EF4-FFF2-40B4-BE49-F238E27FC236}">
                <a16:creationId xmlns:a16="http://schemas.microsoft.com/office/drawing/2014/main" id="{6922FBFD-B807-D228-E7B3-13D192E6B08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85069" y="6466795"/>
            <a:ext cx="909499" cy="227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99548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348125" y="2313211"/>
            <a:ext cx="6120680" cy="461665"/>
          </a:xfrm>
          <a:prstGeom prst="rect">
            <a:avLst/>
          </a:prstGeom>
          <a:noFill/>
          <a:ln>
            <a:noFill/>
          </a:ln>
        </p:spPr>
        <p:style>
          <a:lnRef idx="1">
            <a:schemeClr val="accent6"/>
          </a:lnRef>
          <a:fillRef idx="3">
            <a:schemeClr val="accent6"/>
          </a:fillRef>
          <a:effectRef idx="2">
            <a:schemeClr val="accent6"/>
          </a:effectRef>
          <a:fontRef idx="minor">
            <a:schemeClr val="lt1"/>
          </a:fontRef>
        </p:style>
        <p:txBody>
          <a:bodyPr wrap="square">
            <a:spAutoFit/>
          </a:bodyPr>
          <a:lstStyle/>
          <a:p>
            <a:pPr algn="l" defTabSz="914423" eaLnBrk="1" fontAlgn="auto" hangingPunct="1">
              <a:spcBef>
                <a:spcPts val="0"/>
              </a:spcBef>
              <a:spcAft>
                <a:spcPts val="0"/>
              </a:spcAft>
              <a:defRPr/>
            </a:pPr>
            <a:r>
              <a:rPr lang="en-GB" sz="2400" dirty="0">
                <a:solidFill>
                  <a:prstClr val="black"/>
                </a:solidFill>
                <a:latin typeface="Calibri"/>
                <a:cs typeface="Arial" charset="0"/>
              </a:rPr>
              <a:t>Mesoscale Scale Dust Storm</a:t>
            </a:r>
          </a:p>
        </p:txBody>
      </p:sp>
      <p:sp>
        <p:nvSpPr>
          <p:cNvPr id="2" name="Rectangle 2">
            <a:extLst>
              <a:ext uri="{FF2B5EF4-FFF2-40B4-BE49-F238E27FC236}">
                <a16:creationId xmlns:a16="http://schemas.microsoft.com/office/drawing/2014/main" id="{4DFB95B5-76F1-F4C3-C2FB-4B3611600B6F}"/>
              </a:ext>
            </a:extLst>
          </p:cNvPr>
          <p:cNvSpPr txBox="1">
            <a:spLocks noChangeArrowheads="1"/>
          </p:cNvSpPr>
          <p:nvPr/>
        </p:nvSpPr>
        <p:spPr>
          <a:xfrm>
            <a:off x="188068" y="1692523"/>
            <a:ext cx="8532439" cy="62068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defTabSz="914423" fontAlgn="auto">
              <a:lnSpc>
                <a:spcPct val="150000"/>
              </a:lnSpc>
              <a:spcAft>
                <a:spcPts val="0"/>
              </a:spcAft>
              <a:defRPr/>
            </a:pPr>
            <a:r>
              <a:rPr lang="en-AU" sz="2800" dirty="0">
                <a:solidFill>
                  <a:schemeClr val="accent2">
                    <a:lumMod val="75000"/>
                  </a:schemeClr>
                </a:solidFill>
                <a:latin typeface="Abadi" panose="020B0604020104020204" pitchFamily="34" charset="0"/>
                <a:cs typeface="Times New Roman" panose="02020603050405020304" pitchFamily="18" charset="0"/>
              </a:rPr>
              <a:t>Downdraft</a:t>
            </a:r>
          </a:p>
        </p:txBody>
      </p:sp>
      <p:sp>
        <p:nvSpPr>
          <p:cNvPr id="4" name="TextBox 3">
            <a:extLst>
              <a:ext uri="{FF2B5EF4-FFF2-40B4-BE49-F238E27FC236}">
                <a16:creationId xmlns:a16="http://schemas.microsoft.com/office/drawing/2014/main" id="{95A0DE61-9529-B03C-F34E-6BE616DDEC86}"/>
              </a:ext>
            </a:extLst>
          </p:cNvPr>
          <p:cNvSpPr txBox="1"/>
          <p:nvPr/>
        </p:nvSpPr>
        <p:spPr>
          <a:xfrm>
            <a:off x="2295756" y="372865"/>
            <a:ext cx="95661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ar-OM" sz="2800" b="0" i="0" u="none" strike="noStrike" kern="1200" cap="none" spc="0" normalizeH="0" baseline="0" noProof="0" dirty="0">
                <a:ln>
                  <a:noFill/>
                </a:ln>
                <a:solidFill>
                  <a:prstClr val="white"/>
                </a:solidFill>
                <a:effectLst/>
                <a:uLnTx/>
                <a:uFillTx/>
                <a:latin typeface="Abadi" panose="020B0604020104020204" pitchFamily="34" charset="0"/>
                <a:ea typeface="+mn-ea"/>
                <a:cs typeface="Times New Roman" panose="02020603050405020304" pitchFamily="18" charset="0"/>
              </a:rPr>
              <a:t>Dust Storms- </a:t>
            </a:r>
            <a:r>
              <a:rPr kumimoji="0" lang="en-US" altLang="ar-OM" sz="2800" b="0" i="0" u="none" strike="noStrike" kern="1200" cap="none" spc="0" normalizeH="0" baseline="0" noProof="0" dirty="0">
                <a:ln>
                  <a:noFill/>
                </a:ln>
                <a:solidFill>
                  <a:schemeClr val="accent4">
                    <a:lumMod val="60000"/>
                    <a:lumOff val="40000"/>
                  </a:schemeClr>
                </a:solidFill>
                <a:effectLst/>
                <a:uLnTx/>
                <a:uFillTx/>
                <a:latin typeface="Abadi" panose="020B0604020104020204" pitchFamily="34" charset="0"/>
                <a:ea typeface="+mn-ea"/>
                <a:cs typeface="Times New Roman" panose="02020603050405020304" pitchFamily="18" charset="0"/>
              </a:rPr>
              <a:t>W</a:t>
            </a:r>
            <a:r>
              <a:rPr lang="en-US" altLang="ar-OM" sz="2800" dirty="0" err="1">
                <a:solidFill>
                  <a:schemeClr val="accent4">
                    <a:lumMod val="60000"/>
                    <a:lumOff val="40000"/>
                  </a:schemeClr>
                </a:solidFill>
                <a:latin typeface="Abadi" panose="020B0604020104020204" pitchFamily="34" charset="0"/>
                <a:cs typeface="Times New Roman" panose="02020603050405020304" pitchFamily="18" charset="0"/>
              </a:rPr>
              <a:t>eather</a:t>
            </a:r>
            <a:r>
              <a:rPr lang="en-US" altLang="ar-OM" sz="2800" dirty="0">
                <a:solidFill>
                  <a:schemeClr val="accent4">
                    <a:lumMod val="60000"/>
                    <a:lumOff val="40000"/>
                  </a:schemeClr>
                </a:solidFill>
                <a:latin typeface="Abadi" panose="020B0604020104020204" pitchFamily="34" charset="0"/>
                <a:cs typeface="Times New Roman" panose="02020603050405020304" pitchFamily="18" charset="0"/>
              </a:rPr>
              <a:t> Systems </a:t>
            </a:r>
            <a:endParaRPr kumimoji="0" lang="en-US" sz="1800" b="0" i="0" u="none" strike="noStrike" kern="1200" cap="none" spc="0" normalizeH="0" baseline="0" noProof="0" dirty="0">
              <a:ln>
                <a:noFill/>
              </a:ln>
              <a:solidFill>
                <a:schemeClr val="accent4">
                  <a:lumMod val="60000"/>
                  <a:lumOff val="40000"/>
                </a:schemeClr>
              </a:solidFill>
              <a:effectLst/>
              <a:uLnTx/>
              <a:uFillTx/>
              <a:latin typeface="Calibri"/>
              <a:ea typeface="+mn-ea"/>
              <a:cs typeface="+mn-cs"/>
            </a:endParaRPr>
          </a:p>
        </p:txBody>
      </p:sp>
      <p:pic>
        <p:nvPicPr>
          <p:cNvPr id="3" name="Picture 2" descr="Image result for Downdraft wind Dust&quot;">
            <a:extLst>
              <a:ext uri="{FF2B5EF4-FFF2-40B4-BE49-F238E27FC236}">
                <a16:creationId xmlns:a16="http://schemas.microsoft.com/office/drawing/2014/main" id="{D81FE3BD-80A5-6C4C-93AA-195893A5BB1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13791" y="1150397"/>
            <a:ext cx="5227741" cy="278729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Table 8">
            <a:extLst>
              <a:ext uri="{FF2B5EF4-FFF2-40B4-BE49-F238E27FC236}">
                <a16:creationId xmlns:a16="http://schemas.microsoft.com/office/drawing/2014/main" id="{08DC918B-15B9-AD7C-866F-28F31A40FE1C}"/>
              </a:ext>
            </a:extLst>
          </p:cNvPr>
          <p:cNvGraphicFramePr>
            <a:graphicFrameLocks noGrp="1"/>
          </p:cNvGraphicFramePr>
          <p:nvPr>
            <p:extLst>
              <p:ext uri="{D42A27DB-BD31-4B8C-83A1-F6EECF244321}">
                <p14:modId xmlns:p14="http://schemas.microsoft.com/office/powerpoint/2010/main" val="1411009993"/>
              </p:ext>
            </p:extLst>
          </p:nvPr>
        </p:nvGraphicFramePr>
        <p:xfrm>
          <a:off x="188068" y="3109649"/>
          <a:ext cx="6249137" cy="1355788"/>
        </p:xfrm>
        <a:graphic>
          <a:graphicData uri="http://schemas.openxmlformats.org/drawingml/2006/table">
            <a:tbl>
              <a:tblPr firstRow="1" bandRow="1">
                <a:tableStyleId>{5C22544A-7EE6-4342-B048-85BDC9FD1C3A}</a:tableStyleId>
              </a:tblPr>
              <a:tblGrid>
                <a:gridCol w="1575678">
                  <a:extLst>
                    <a:ext uri="{9D8B030D-6E8A-4147-A177-3AD203B41FA5}">
                      <a16:colId xmlns:a16="http://schemas.microsoft.com/office/drawing/2014/main" val="20000"/>
                    </a:ext>
                  </a:extLst>
                </a:gridCol>
                <a:gridCol w="4673459">
                  <a:extLst>
                    <a:ext uri="{9D8B030D-6E8A-4147-A177-3AD203B41FA5}">
                      <a16:colId xmlns:a16="http://schemas.microsoft.com/office/drawing/2014/main" val="20001"/>
                    </a:ext>
                  </a:extLst>
                </a:gridCol>
              </a:tblGrid>
              <a:tr h="1355788">
                <a:tc>
                  <a:txBody>
                    <a:bodyPr/>
                    <a:lstStyle/>
                    <a:p>
                      <a:pPr algn="ctr" rtl="0">
                        <a:defRPr sz="1680" b="0" i="0" u="none" strike="noStrike" kern="1200" spc="0" baseline="0">
                          <a:solidFill>
                            <a:prstClr val="black">
                              <a:lumMod val="65000"/>
                              <a:lumOff val="35000"/>
                            </a:prstClr>
                          </a:solidFill>
                          <a:latin typeface="+mn-lt"/>
                          <a:ea typeface="+mn-ea"/>
                          <a:cs typeface="+mn-cs"/>
                        </a:defRPr>
                      </a:pPr>
                      <a:r>
                        <a:rPr lang="en-US" dirty="0"/>
                        <a:t>12 October 2011</a:t>
                      </a:r>
                    </a:p>
                  </a:txBody>
                  <a:tcPr anchor="ctr">
                    <a:solidFill>
                      <a:schemeClr val="bg2"/>
                    </a:solidFill>
                  </a:tcPr>
                </a:tc>
                <a:tc>
                  <a:txBody>
                    <a:bodyPr/>
                    <a:lstStyle/>
                    <a:p>
                      <a:pPr algn="ctr" rtl="0">
                        <a:defRPr sz="1680" b="0" i="0" u="none" strike="noStrike" kern="1200" spc="0" baseline="0">
                          <a:solidFill>
                            <a:prstClr val="black">
                              <a:lumMod val="65000"/>
                              <a:lumOff val="35000"/>
                            </a:prstClr>
                          </a:solidFill>
                          <a:latin typeface="+mn-lt"/>
                          <a:ea typeface="+mn-ea"/>
                          <a:cs typeface="+mn-cs"/>
                        </a:defRPr>
                      </a:pPr>
                      <a:r>
                        <a:rPr lang="en-US" dirty="0"/>
                        <a:t>Muscat Dust Storm</a:t>
                      </a:r>
                    </a:p>
                  </a:txBody>
                  <a:tcPr anchor="ctr">
                    <a:solidFill>
                      <a:schemeClr val="bg2"/>
                    </a:solidFill>
                  </a:tcPr>
                </a:tc>
                <a:extLst>
                  <a:ext uri="{0D108BD9-81ED-4DB2-BD59-A6C34878D82A}">
                    <a16:rowId xmlns:a16="http://schemas.microsoft.com/office/drawing/2014/main" val="10001"/>
                  </a:ext>
                </a:extLst>
              </a:tr>
            </a:tbl>
          </a:graphicData>
        </a:graphic>
      </p:graphicFrame>
      <p:pic>
        <p:nvPicPr>
          <p:cNvPr id="5" name="Picture 4">
            <a:extLst>
              <a:ext uri="{FF2B5EF4-FFF2-40B4-BE49-F238E27FC236}">
                <a16:creationId xmlns:a16="http://schemas.microsoft.com/office/drawing/2014/main" id="{B0804B3F-6460-8C16-9F4F-6106EB68EA6C}"/>
              </a:ext>
            </a:extLst>
          </p:cNvPr>
          <p:cNvPicPr>
            <a:picLocks noChangeAspect="1"/>
          </p:cNvPicPr>
          <p:nvPr/>
        </p:nvPicPr>
        <p:blipFill>
          <a:blip r:embed="rId3"/>
          <a:stretch>
            <a:fillRect/>
          </a:stretch>
        </p:blipFill>
        <p:spPr>
          <a:xfrm>
            <a:off x="6913791" y="3937688"/>
            <a:ext cx="5090141" cy="2753193"/>
          </a:xfrm>
          <a:prstGeom prst="rect">
            <a:avLst/>
          </a:prstGeom>
        </p:spPr>
      </p:pic>
      <p:sp>
        <p:nvSpPr>
          <p:cNvPr id="6" name="TextBox 5">
            <a:extLst>
              <a:ext uri="{FF2B5EF4-FFF2-40B4-BE49-F238E27FC236}">
                <a16:creationId xmlns:a16="http://schemas.microsoft.com/office/drawing/2014/main" id="{12BC4146-02D3-036D-9233-FBDB50B4F24E}"/>
              </a:ext>
            </a:extLst>
          </p:cNvPr>
          <p:cNvSpPr txBox="1"/>
          <p:nvPr/>
        </p:nvSpPr>
        <p:spPr>
          <a:xfrm>
            <a:off x="50468" y="2774876"/>
            <a:ext cx="6096000" cy="369332"/>
          </a:xfrm>
          <a:prstGeom prst="rect">
            <a:avLst/>
          </a:prstGeom>
          <a:noFill/>
        </p:spPr>
        <p:txBody>
          <a:bodyPr wrap="square">
            <a:spAutoFit/>
          </a:bodyPr>
          <a:lstStyle/>
          <a:p>
            <a:r>
              <a:rPr kumimoji="0" lang="en-US" sz="1800" b="1" i="0" u="none" strike="noStrike" kern="1200" cap="none" spc="0" normalizeH="0" baseline="0" noProof="0" dirty="0">
                <a:ln>
                  <a:noFill/>
                </a:ln>
                <a:solidFill>
                  <a:schemeClr val="accent6">
                    <a:lumMod val="75000"/>
                  </a:schemeClr>
                </a:solidFill>
                <a:effectLst/>
                <a:uLnTx/>
                <a:uFillTx/>
                <a:latin typeface="Calibri"/>
                <a:ea typeface="+mn-ea"/>
                <a:cs typeface="+mn-cs"/>
              </a:rPr>
              <a:t>Example</a:t>
            </a:r>
            <a:endParaRPr lang="en-US" dirty="0">
              <a:solidFill>
                <a:schemeClr val="accent6">
                  <a:lumMod val="75000"/>
                </a:schemeClr>
              </a:solidFill>
            </a:endParaRPr>
          </a:p>
        </p:txBody>
      </p:sp>
    </p:spTree>
    <p:extLst>
      <p:ext uri="{BB962C8B-B14F-4D97-AF65-F5344CB8AC3E}">
        <p14:creationId xmlns:p14="http://schemas.microsoft.com/office/powerpoint/2010/main" val="30849728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p:cNvSpPr>
            <a:spLocks noGrp="1"/>
          </p:cNvSpPr>
          <p:nvPr>
            <p:ph type="title"/>
          </p:nvPr>
        </p:nvSpPr>
        <p:spPr/>
        <p:txBody>
          <a:bodyPr vert="horz" lIns="91440" tIns="45720" rIns="91440" bIns="45720" rtlCol="0" anchor="ctr">
            <a:normAutofit/>
          </a:bodyPr>
          <a:lstStyle/>
          <a:p>
            <a:pPr algn="ctr" rtl="1"/>
            <a:r>
              <a:rPr lang="en-US" altLang="ar-OM" sz="3200" b="1" dirty="0">
                <a:solidFill>
                  <a:schemeClr val="bg1"/>
                </a:solidFill>
                <a:latin typeface="+mn-lt"/>
              </a:rPr>
              <a:t>Heat Waves</a:t>
            </a:r>
            <a:endParaRPr lang="en-US" altLang="ar-OM" sz="3200" dirty="0">
              <a:solidFill>
                <a:schemeClr val="bg1"/>
              </a:solidFill>
            </a:endParaRPr>
          </a:p>
        </p:txBody>
      </p:sp>
    </p:spTree>
    <p:extLst>
      <p:ext uri="{BB962C8B-B14F-4D97-AF65-F5344CB8AC3E}">
        <p14:creationId xmlns:p14="http://schemas.microsoft.com/office/powerpoint/2010/main" val="2230890102"/>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kumimoji="0" lang="ar-OM" sz="2800" b="0" i="0" u="none" strike="noStrike" kern="1200" cap="none" spc="0" normalizeH="0" baseline="0" noProof="0">
                <a:ln>
                  <a:noFill/>
                </a:ln>
                <a:solidFill>
                  <a:prstClr val="white"/>
                </a:solidFill>
                <a:effectLst/>
                <a:uLnTx/>
                <a:uFillTx/>
                <a:latin typeface="Calibri Light"/>
                <a:ea typeface="+mj-ea"/>
                <a:cs typeface="Times New Roman" panose="02020603050405020304" pitchFamily="18" charset="0"/>
              </a:rPr>
              <a:t>  </a:t>
            </a:r>
            <a:endParaRPr lang="en-GB" sz="2800">
              <a:solidFill>
                <a:srgbClr val="C00000"/>
              </a:solidFill>
            </a:endParaRPr>
          </a:p>
        </p:txBody>
      </p:sp>
      <p:sp>
        <p:nvSpPr>
          <p:cNvPr id="5" name="TextBox 4">
            <a:extLst>
              <a:ext uri="{FF2B5EF4-FFF2-40B4-BE49-F238E27FC236}">
                <a16:creationId xmlns:a16="http://schemas.microsoft.com/office/drawing/2014/main" id="{1DF37A66-7341-7CCA-351D-AB8A6BA52741}"/>
              </a:ext>
            </a:extLst>
          </p:cNvPr>
          <p:cNvSpPr txBox="1"/>
          <p:nvPr/>
        </p:nvSpPr>
        <p:spPr>
          <a:xfrm>
            <a:off x="2050510" y="437841"/>
            <a:ext cx="9566193" cy="523220"/>
          </a:xfrm>
          <a:prstGeom prst="rect">
            <a:avLst/>
          </a:prstGeom>
          <a:noFill/>
        </p:spPr>
        <p:txBody>
          <a:bodyPr wrap="square">
            <a:spAutoFit/>
          </a:bodyPr>
          <a:lstStyle/>
          <a:p>
            <a:pPr algn="ctr"/>
            <a:r>
              <a:rPr lang="en-US" sz="2800" dirty="0">
                <a:solidFill>
                  <a:prstClr val="white"/>
                </a:solidFill>
                <a:latin typeface="Abadi" panose="020B0604020104020204" pitchFamily="34" charset="0"/>
                <a:ea typeface="+mj-ea"/>
                <a:cs typeface="Times New Roman" panose="02020603050405020304" pitchFamily="18" charset="0"/>
              </a:rPr>
              <a:t>Heat Waves</a:t>
            </a:r>
            <a:endParaRPr lang="en-US" dirty="0">
              <a:solidFill>
                <a:schemeClr val="accent2">
                  <a:lumMod val="50000"/>
                </a:schemeClr>
              </a:solidFill>
            </a:endParaRPr>
          </a:p>
        </p:txBody>
      </p:sp>
      <p:sp>
        <p:nvSpPr>
          <p:cNvPr id="3" name="Rectangle 2"/>
          <p:cNvSpPr/>
          <p:nvPr/>
        </p:nvSpPr>
        <p:spPr>
          <a:xfrm>
            <a:off x="105460" y="1627591"/>
            <a:ext cx="6343807" cy="1631216"/>
          </a:xfrm>
          <a:prstGeom prst="rect">
            <a:avLst/>
          </a:prstGeom>
          <a:ln>
            <a:solidFill>
              <a:schemeClr val="bg1">
                <a:lumMod val="95000"/>
              </a:schemeClr>
            </a:solidFill>
          </a:ln>
        </p:spPr>
        <p:txBody>
          <a:bodyPr wrap="square">
            <a:spAutoFit/>
          </a:bodyPr>
          <a:lstStyle/>
          <a:p>
            <a:pPr marL="285750" indent="-285750">
              <a:buFont typeface="Arial" panose="020B0604020202020204" pitchFamily="34" charset="0"/>
              <a:buChar char="•"/>
            </a:pPr>
            <a:r>
              <a:rPr lang="en-US" sz="1600" dirty="0">
                <a:solidFill>
                  <a:srgbClr val="E7E6E6">
                    <a:lumMod val="25000"/>
                  </a:srgbClr>
                </a:solidFill>
                <a:latin typeface="Century Gothic"/>
              </a:rPr>
              <a:t>Health</a:t>
            </a:r>
          </a:p>
          <a:p>
            <a:pPr marL="1200150" lvl="2" indent="-285750">
              <a:buFont typeface="Wingdings" panose="05000000000000000000" pitchFamily="2" charset="2"/>
              <a:buChar char="Ø"/>
            </a:pPr>
            <a:r>
              <a:rPr lang="en-US" sz="1600" dirty="0">
                <a:solidFill>
                  <a:srgbClr val="E7E6E6">
                    <a:lumMod val="25000"/>
                  </a:srgbClr>
                </a:solidFill>
                <a:latin typeface="Century Gothic"/>
              </a:rPr>
              <a:t>Sunstruck </a:t>
            </a:r>
          </a:p>
          <a:p>
            <a:pPr marL="1200150" lvl="2" indent="-285750">
              <a:buFont typeface="Wingdings" panose="05000000000000000000" pitchFamily="2" charset="2"/>
              <a:buChar char="Ø"/>
            </a:pPr>
            <a:r>
              <a:rPr lang="en-US" sz="1600" dirty="0">
                <a:solidFill>
                  <a:srgbClr val="E7E6E6">
                    <a:lumMod val="25000"/>
                  </a:srgbClr>
                </a:solidFill>
                <a:latin typeface="Century Gothic"/>
              </a:rPr>
              <a:t> exhaustion </a:t>
            </a:r>
          </a:p>
          <a:p>
            <a:pPr lvl="2"/>
            <a:endParaRPr lang="en-US" sz="1600" dirty="0">
              <a:solidFill>
                <a:srgbClr val="E7E6E6">
                  <a:lumMod val="25000"/>
                </a:srgbClr>
              </a:solidFill>
              <a:latin typeface="Century Gothic"/>
            </a:endParaRPr>
          </a:p>
          <a:p>
            <a:pPr marL="285750" indent="-285750">
              <a:buFont typeface="Wingdings" panose="05000000000000000000" pitchFamily="2" charset="2"/>
              <a:buChar char="ü"/>
            </a:pPr>
            <a:endParaRPr lang="en-US" dirty="0"/>
          </a:p>
          <a:p>
            <a:endParaRPr lang="en-US" dirty="0"/>
          </a:p>
        </p:txBody>
      </p:sp>
      <p:sp>
        <p:nvSpPr>
          <p:cNvPr id="10" name="Rectangle 9">
            <a:extLst>
              <a:ext uri="{FF2B5EF4-FFF2-40B4-BE49-F238E27FC236}">
                <a16:creationId xmlns:a16="http://schemas.microsoft.com/office/drawing/2014/main" id="{07F740EE-1C08-B125-2453-2578E96937E7}"/>
              </a:ext>
            </a:extLst>
          </p:cNvPr>
          <p:cNvSpPr/>
          <p:nvPr/>
        </p:nvSpPr>
        <p:spPr>
          <a:xfrm>
            <a:off x="105460" y="2875974"/>
            <a:ext cx="6185093" cy="338554"/>
          </a:xfrm>
          <a:prstGeom prst="rect">
            <a:avLst/>
          </a:prstGeom>
          <a:ln>
            <a:solidFill>
              <a:schemeClr val="bg1">
                <a:lumMod val="95000"/>
              </a:schemeClr>
            </a:solidFill>
          </a:ln>
        </p:spPr>
        <p:txBody>
          <a:bodyPr wrap="square">
            <a:spAutoFit/>
          </a:bodyPr>
          <a:lstStyle/>
          <a:p>
            <a:pPr marL="285750" indent="-285750">
              <a:buFont typeface="Arial" panose="020B0604020202020204" pitchFamily="34" charset="0"/>
              <a:buChar char="•"/>
            </a:pPr>
            <a:r>
              <a:rPr lang="en-US" sz="1600" dirty="0">
                <a:solidFill>
                  <a:srgbClr val="E7E6E6">
                    <a:lumMod val="25000"/>
                  </a:srgbClr>
                </a:solidFill>
                <a:latin typeface="Century Gothic"/>
              </a:rPr>
              <a:t>Productivity reduction</a:t>
            </a:r>
          </a:p>
        </p:txBody>
      </p:sp>
      <p:pic>
        <p:nvPicPr>
          <p:cNvPr id="4" name="Picture 3">
            <a:extLst>
              <a:ext uri="{FF2B5EF4-FFF2-40B4-BE49-F238E27FC236}">
                <a16:creationId xmlns:a16="http://schemas.microsoft.com/office/drawing/2014/main" id="{534BAEB6-3E06-A998-1055-DEFE80FC28E1}"/>
              </a:ext>
            </a:extLst>
          </p:cNvPr>
          <p:cNvPicPr>
            <a:picLocks noChangeAspect="1"/>
          </p:cNvPicPr>
          <p:nvPr/>
        </p:nvPicPr>
        <p:blipFill>
          <a:blip r:embed="rId3"/>
          <a:stretch>
            <a:fillRect/>
          </a:stretch>
        </p:blipFill>
        <p:spPr>
          <a:xfrm>
            <a:off x="6056479" y="1408193"/>
            <a:ext cx="5986966" cy="3367668"/>
          </a:xfrm>
          <a:prstGeom prst="rect">
            <a:avLst/>
          </a:prstGeom>
        </p:spPr>
      </p:pic>
    </p:spTree>
    <p:extLst>
      <p:ext uri="{BB962C8B-B14F-4D97-AF65-F5344CB8AC3E}">
        <p14:creationId xmlns:p14="http://schemas.microsoft.com/office/powerpoint/2010/main" val="23486550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4DFB95B5-76F1-F4C3-C2FB-4B3611600B6F}"/>
              </a:ext>
            </a:extLst>
          </p:cNvPr>
          <p:cNvSpPr txBox="1">
            <a:spLocks noChangeArrowheads="1"/>
          </p:cNvSpPr>
          <p:nvPr/>
        </p:nvSpPr>
        <p:spPr>
          <a:xfrm>
            <a:off x="188068" y="1692523"/>
            <a:ext cx="8532439" cy="62068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23" rtl="0" eaLnBrk="1" fontAlgn="auto" latinLnBrk="0" hangingPunct="1">
              <a:lnSpc>
                <a:spcPct val="150000"/>
              </a:lnSpc>
              <a:spcBef>
                <a:spcPct val="0"/>
              </a:spcBef>
              <a:spcAft>
                <a:spcPts val="0"/>
              </a:spcAft>
              <a:buClrTx/>
              <a:buSzTx/>
              <a:buFontTx/>
              <a:buNone/>
              <a:tabLst/>
              <a:defRPr/>
            </a:pPr>
            <a:r>
              <a:rPr kumimoji="0" lang="en-AU" sz="2800" b="0" i="0" u="none" strike="noStrike" kern="1200" cap="none" spc="0" normalizeH="0" baseline="0" noProof="0" dirty="0">
                <a:ln>
                  <a:noFill/>
                </a:ln>
                <a:solidFill>
                  <a:srgbClr val="ED7D31">
                    <a:lumMod val="75000"/>
                  </a:srgbClr>
                </a:solidFill>
                <a:effectLst/>
                <a:uLnTx/>
                <a:uFillTx/>
                <a:latin typeface="Abadi" panose="020B0604020104020204" pitchFamily="34" charset="0"/>
                <a:ea typeface="+mj-ea"/>
                <a:cs typeface="Times New Roman" panose="02020603050405020304" pitchFamily="18" charset="0"/>
              </a:rPr>
              <a:t>High Pressure</a:t>
            </a:r>
          </a:p>
        </p:txBody>
      </p:sp>
      <p:sp>
        <p:nvSpPr>
          <p:cNvPr id="4" name="TextBox 3">
            <a:extLst>
              <a:ext uri="{FF2B5EF4-FFF2-40B4-BE49-F238E27FC236}">
                <a16:creationId xmlns:a16="http://schemas.microsoft.com/office/drawing/2014/main" id="{95A0DE61-9529-B03C-F34E-6BE616DDEC86}"/>
              </a:ext>
            </a:extLst>
          </p:cNvPr>
          <p:cNvSpPr txBox="1"/>
          <p:nvPr/>
        </p:nvSpPr>
        <p:spPr>
          <a:xfrm>
            <a:off x="2295756" y="372865"/>
            <a:ext cx="95661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ar-OM" sz="2800" b="0" i="0" u="none" strike="noStrike" kern="1200" cap="none" spc="0" normalizeH="0" baseline="0" noProof="0" dirty="0">
                <a:ln>
                  <a:noFill/>
                </a:ln>
                <a:solidFill>
                  <a:prstClr val="white"/>
                </a:solidFill>
                <a:effectLst/>
                <a:uLnTx/>
                <a:uFillTx/>
                <a:latin typeface="Abadi" panose="020B0604020104020204" pitchFamily="34" charset="0"/>
                <a:ea typeface="+mn-ea"/>
                <a:cs typeface="Times New Roman" panose="02020603050405020304" pitchFamily="18" charset="0"/>
              </a:rPr>
              <a:t>Dust Storms- </a:t>
            </a:r>
            <a:r>
              <a:rPr kumimoji="0" lang="en-US" altLang="ar-OM" sz="2800" b="0" i="0" u="none" strike="noStrike" kern="1200" cap="none" spc="0" normalizeH="0" baseline="0" noProof="0" dirty="0">
                <a:ln>
                  <a:noFill/>
                </a:ln>
                <a:solidFill>
                  <a:srgbClr val="FFC000">
                    <a:lumMod val="60000"/>
                    <a:lumOff val="40000"/>
                  </a:srgbClr>
                </a:solidFill>
                <a:effectLst/>
                <a:uLnTx/>
                <a:uFillTx/>
                <a:latin typeface="Abadi" panose="020B0604020104020204" pitchFamily="34" charset="0"/>
                <a:ea typeface="+mn-ea"/>
                <a:cs typeface="Times New Roman" panose="02020603050405020304" pitchFamily="18" charset="0"/>
              </a:rPr>
              <a:t>W</a:t>
            </a:r>
            <a:r>
              <a:rPr kumimoji="0" lang="en-US" altLang="ar-OM" sz="2800" b="0" i="0" u="none" strike="noStrike" kern="1200" cap="none" spc="0" normalizeH="0" baseline="0" noProof="0" dirty="0" err="1">
                <a:ln>
                  <a:noFill/>
                </a:ln>
                <a:solidFill>
                  <a:srgbClr val="FFC000">
                    <a:lumMod val="60000"/>
                    <a:lumOff val="40000"/>
                  </a:srgbClr>
                </a:solidFill>
                <a:effectLst/>
                <a:uLnTx/>
                <a:uFillTx/>
                <a:latin typeface="Abadi" panose="020B0604020104020204" pitchFamily="34" charset="0"/>
                <a:ea typeface="+mn-ea"/>
                <a:cs typeface="Times New Roman" panose="02020603050405020304" pitchFamily="18" charset="0"/>
              </a:rPr>
              <a:t>eather</a:t>
            </a:r>
            <a:r>
              <a:rPr kumimoji="0" lang="en-US" altLang="ar-OM" sz="2800" b="0" i="0" u="none" strike="noStrike" kern="1200" cap="none" spc="0" normalizeH="0" baseline="0" noProof="0" dirty="0">
                <a:ln>
                  <a:noFill/>
                </a:ln>
                <a:solidFill>
                  <a:srgbClr val="FFC000">
                    <a:lumMod val="60000"/>
                    <a:lumOff val="40000"/>
                  </a:srgbClr>
                </a:solidFill>
                <a:effectLst/>
                <a:uLnTx/>
                <a:uFillTx/>
                <a:latin typeface="Abadi" panose="020B0604020104020204" pitchFamily="34" charset="0"/>
                <a:ea typeface="+mn-ea"/>
                <a:cs typeface="Times New Roman" panose="02020603050405020304" pitchFamily="18" charset="0"/>
              </a:rPr>
              <a:t> Systems </a:t>
            </a:r>
            <a:endParaRPr kumimoji="0" lang="en-US" sz="1800" b="0" i="0" u="none" strike="noStrike" kern="1200" cap="none" spc="0" normalizeH="0" baseline="0" noProof="0" dirty="0">
              <a:ln>
                <a:noFill/>
              </a:ln>
              <a:solidFill>
                <a:srgbClr val="FFC000">
                  <a:lumMod val="60000"/>
                  <a:lumOff val="40000"/>
                </a:srgbClr>
              </a:solidFill>
              <a:effectLst/>
              <a:uLnTx/>
              <a:uFillTx/>
              <a:latin typeface="Calibri"/>
              <a:ea typeface="+mn-ea"/>
              <a:cs typeface="+mn-cs"/>
            </a:endParaRPr>
          </a:p>
        </p:txBody>
      </p:sp>
      <p:graphicFrame>
        <p:nvGraphicFramePr>
          <p:cNvPr id="9" name="Table 8">
            <a:extLst>
              <a:ext uri="{FF2B5EF4-FFF2-40B4-BE49-F238E27FC236}">
                <a16:creationId xmlns:a16="http://schemas.microsoft.com/office/drawing/2014/main" id="{08DC918B-15B9-AD7C-866F-28F31A40FE1C}"/>
              </a:ext>
            </a:extLst>
          </p:cNvPr>
          <p:cNvGraphicFramePr>
            <a:graphicFrameLocks noGrp="1"/>
          </p:cNvGraphicFramePr>
          <p:nvPr>
            <p:extLst>
              <p:ext uri="{D42A27DB-BD31-4B8C-83A1-F6EECF244321}">
                <p14:modId xmlns:p14="http://schemas.microsoft.com/office/powerpoint/2010/main" val="3761010506"/>
              </p:ext>
            </p:extLst>
          </p:nvPr>
        </p:nvGraphicFramePr>
        <p:xfrm>
          <a:off x="188068" y="3109649"/>
          <a:ext cx="6249137" cy="1355788"/>
        </p:xfrm>
        <a:graphic>
          <a:graphicData uri="http://schemas.openxmlformats.org/drawingml/2006/table">
            <a:tbl>
              <a:tblPr firstRow="1" bandRow="1">
                <a:tableStyleId>{5C22544A-7EE6-4342-B048-85BDC9FD1C3A}</a:tableStyleId>
              </a:tblPr>
              <a:tblGrid>
                <a:gridCol w="1575678">
                  <a:extLst>
                    <a:ext uri="{9D8B030D-6E8A-4147-A177-3AD203B41FA5}">
                      <a16:colId xmlns:a16="http://schemas.microsoft.com/office/drawing/2014/main" val="20000"/>
                    </a:ext>
                  </a:extLst>
                </a:gridCol>
                <a:gridCol w="4673459">
                  <a:extLst>
                    <a:ext uri="{9D8B030D-6E8A-4147-A177-3AD203B41FA5}">
                      <a16:colId xmlns:a16="http://schemas.microsoft.com/office/drawing/2014/main" val="20001"/>
                    </a:ext>
                  </a:extLst>
                </a:gridCol>
              </a:tblGrid>
              <a:tr h="1355788">
                <a:tc>
                  <a:txBody>
                    <a:bodyPr/>
                    <a:lstStyle/>
                    <a:p>
                      <a:pPr algn="ctr" rtl="0">
                        <a:defRPr sz="1680" b="0" i="0" u="none" strike="noStrike" kern="1200" spc="0" baseline="0">
                          <a:solidFill>
                            <a:prstClr val="black">
                              <a:lumMod val="65000"/>
                              <a:lumOff val="35000"/>
                            </a:prstClr>
                          </a:solidFill>
                          <a:latin typeface="+mn-lt"/>
                          <a:ea typeface="+mn-ea"/>
                          <a:cs typeface="+mn-cs"/>
                        </a:defRPr>
                      </a:pPr>
                      <a:r>
                        <a:rPr lang="ar-OM" dirty="0"/>
                        <a:t>16</a:t>
                      </a:r>
                      <a:r>
                        <a:rPr lang="en-US" dirty="0"/>
                        <a:t> June 2021</a:t>
                      </a:r>
                    </a:p>
                  </a:txBody>
                  <a:tcPr anchor="ctr">
                    <a:solidFill>
                      <a:schemeClr val="bg2"/>
                    </a:solidFill>
                  </a:tcPr>
                </a:tc>
                <a:tc>
                  <a:txBody>
                    <a:bodyPr/>
                    <a:lstStyle/>
                    <a:p>
                      <a:pPr algn="ctr" rtl="0">
                        <a:defRPr sz="1680" b="0" i="0" u="none" strike="noStrike" kern="1200" spc="0" baseline="0">
                          <a:solidFill>
                            <a:prstClr val="black">
                              <a:lumMod val="65000"/>
                              <a:lumOff val="35000"/>
                            </a:prstClr>
                          </a:solidFill>
                          <a:latin typeface="+mn-lt"/>
                          <a:ea typeface="+mn-ea"/>
                          <a:cs typeface="+mn-cs"/>
                        </a:defRPr>
                      </a:pPr>
                      <a:r>
                        <a:rPr lang="en-US" dirty="0" err="1"/>
                        <a:t>Joba</a:t>
                      </a:r>
                      <a:r>
                        <a:rPr lang="en-US" dirty="0"/>
                        <a:t> recorded 51.6 </a:t>
                      </a:r>
                      <a:r>
                        <a:rPr lang="en-US" dirty="0">
                          <a:latin typeface="Times New Roman" panose="02020603050405020304" pitchFamily="18" charset="0"/>
                          <a:cs typeface="Times New Roman" panose="02020603050405020304" pitchFamily="18" charset="0"/>
                        </a:rPr>
                        <a:t>℃</a:t>
                      </a:r>
                      <a:endParaRPr lang="en-US" dirty="0"/>
                    </a:p>
                  </a:txBody>
                  <a:tcPr anchor="ctr">
                    <a:solidFill>
                      <a:schemeClr val="bg2"/>
                    </a:solidFill>
                  </a:tcPr>
                </a:tc>
                <a:extLst>
                  <a:ext uri="{0D108BD9-81ED-4DB2-BD59-A6C34878D82A}">
                    <a16:rowId xmlns:a16="http://schemas.microsoft.com/office/drawing/2014/main" val="10001"/>
                  </a:ext>
                </a:extLst>
              </a:tr>
            </a:tbl>
          </a:graphicData>
        </a:graphic>
      </p:graphicFrame>
      <p:sp>
        <p:nvSpPr>
          <p:cNvPr id="6" name="TextBox 5">
            <a:extLst>
              <a:ext uri="{FF2B5EF4-FFF2-40B4-BE49-F238E27FC236}">
                <a16:creationId xmlns:a16="http://schemas.microsoft.com/office/drawing/2014/main" id="{12BC4146-02D3-036D-9233-FBDB50B4F24E}"/>
              </a:ext>
            </a:extLst>
          </p:cNvPr>
          <p:cNvSpPr txBox="1"/>
          <p:nvPr/>
        </p:nvSpPr>
        <p:spPr>
          <a:xfrm>
            <a:off x="50468" y="2774876"/>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AD47">
                    <a:lumMod val="75000"/>
                  </a:srgbClr>
                </a:solidFill>
                <a:effectLst/>
                <a:uLnTx/>
                <a:uFillTx/>
                <a:latin typeface="Calibri"/>
                <a:ea typeface="+mn-ea"/>
                <a:cs typeface="+mn-cs"/>
              </a:rPr>
              <a:t>Example</a:t>
            </a:r>
            <a:endParaRPr kumimoji="0" lang="en-US" sz="1800" b="0" i="0" u="none" strike="noStrike" kern="1200" cap="none" spc="0" normalizeH="0" baseline="0" noProof="0" dirty="0">
              <a:ln>
                <a:noFill/>
              </a:ln>
              <a:solidFill>
                <a:srgbClr val="70AD47">
                  <a:lumMod val="75000"/>
                </a:srgbClr>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0F95195F-2EF8-28D4-70C8-080FE24D58B3}"/>
              </a:ext>
            </a:extLst>
          </p:cNvPr>
          <p:cNvPicPr>
            <a:picLocks noChangeAspect="1"/>
          </p:cNvPicPr>
          <p:nvPr/>
        </p:nvPicPr>
        <p:blipFill>
          <a:blip r:embed="rId2"/>
          <a:stretch>
            <a:fillRect/>
          </a:stretch>
        </p:blipFill>
        <p:spPr>
          <a:xfrm>
            <a:off x="5950282" y="1467030"/>
            <a:ext cx="6191250" cy="4286250"/>
          </a:xfrm>
          <a:prstGeom prst="rect">
            <a:avLst/>
          </a:prstGeom>
        </p:spPr>
      </p:pic>
    </p:spTree>
    <p:extLst>
      <p:ext uri="{BB962C8B-B14F-4D97-AF65-F5344CB8AC3E}">
        <p14:creationId xmlns:p14="http://schemas.microsoft.com/office/powerpoint/2010/main" val="40426519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AAEC4E3-4BA4-C703-A692-31C6FD8288B3}"/>
              </a:ext>
            </a:extLst>
          </p:cNvPr>
          <p:cNvSpPr>
            <a:spLocks noGrp="1"/>
          </p:cNvSpPr>
          <p:nvPr>
            <p:ph type="title"/>
          </p:nvPr>
        </p:nvSpPr>
        <p:spPr>
          <a:xfrm>
            <a:off x="2986469" y="2171601"/>
            <a:ext cx="5655718" cy="1453953"/>
          </a:xfrm>
        </p:spPr>
        <p:txBody>
          <a:bodyPr/>
          <a:lstStyle/>
          <a:p>
            <a:pPr algn="ctr"/>
            <a:r>
              <a:rPr lang="en-US">
                <a:solidFill>
                  <a:schemeClr val="bg1"/>
                </a:solidFill>
              </a:rPr>
              <a:t>Thank you </a:t>
            </a:r>
          </a:p>
        </p:txBody>
      </p:sp>
    </p:spTree>
    <p:extLst>
      <p:ext uri="{BB962C8B-B14F-4D97-AF65-F5344CB8AC3E}">
        <p14:creationId xmlns:p14="http://schemas.microsoft.com/office/powerpoint/2010/main" val="3079029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p:cNvSpPr>
            <a:spLocks noGrp="1"/>
          </p:cNvSpPr>
          <p:nvPr>
            <p:ph type="title"/>
          </p:nvPr>
        </p:nvSpPr>
        <p:spPr/>
        <p:txBody>
          <a:bodyPr vert="horz" lIns="91440" tIns="45720" rIns="91440" bIns="45720" rtlCol="0" anchor="ctr">
            <a:normAutofit/>
          </a:bodyPr>
          <a:lstStyle/>
          <a:p>
            <a:pPr algn="ctr" rtl="1"/>
            <a:r>
              <a:rPr lang="en-US" altLang="ar-OM" sz="3200" b="1" dirty="0">
                <a:solidFill>
                  <a:schemeClr val="bg1"/>
                </a:solidFill>
                <a:latin typeface="+mn-lt"/>
              </a:rPr>
              <a:t>	Flooding</a:t>
            </a:r>
            <a:endParaRPr lang="en-US" altLang="ar-OM" sz="3200" dirty="0">
              <a:solidFill>
                <a:schemeClr val="bg1"/>
              </a:solidFill>
            </a:endParaRPr>
          </a:p>
        </p:txBody>
      </p:sp>
    </p:spTree>
    <p:extLst>
      <p:ext uri="{BB962C8B-B14F-4D97-AF65-F5344CB8AC3E}">
        <p14:creationId xmlns:p14="http://schemas.microsoft.com/office/powerpoint/2010/main" val="3354810791"/>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kumimoji="0" lang="ar-OM" sz="2800" b="0" i="0" u="none" strike="noStrike" kern="1200" cap="none" spc="0" normalizeH="0" baseline="0" noProof="0">
                <a:ln>
                  <a:noFill/>
                </a:ln>
                <a:solidFill>
                  <a:prstClr val="white"/>
                </a:solidFill>
                <a:effectLst/>
                <a:uLnTx/>
                <a:uFillTx/>
                <a:latin typeface="Calibri Light"/>
                <a:ea typeface="+mj-ea"/>
                <a:cs typeface="Times New Roman" panose="02020603050405020304" pitchFamily="18" charset="0"/>
              </a:rPr>
              <a:t>  </a:t>
            </a:r>
            <a:endParaRPr lang="en-GB" sz="2800">
              <a:solidFill>
                <a:srgbClr val="C00000"/>
              </a:solidFill>
            </a:endParaRPr>
          </a:p>
        </p:txBody>
      </p:sp>
      <p:graphicFrame>
        <p:nvGraphicFramePr>
          <p:cNvPr id="4" name="Chart 3">
            <a:extLst>
              <a:ext uri="{FF2B5EF4-FFF2-40B4-BE49-F238E27FC236}">
                <a16:creationId xmlns:a16="http://schemas.microsoft.com/office/drawing/2014/main" id="{6702F7C1-D2E0-934C-82BD-070109697BCA}"/>
              </a:ext>
            </a:extLst>
          </p:cNvPr>
          <p:cNvGraphicFramePr/>
          <p:nvPr/>
        </p:nvGraphicFramePr>
        <p:xfrm>
          <a:off x="-338321" y="7197591"/>
          <a:ext cx="5335962" cy="3451552"/>
        </p:xfrm>
        <a:graphic>
          <a:graphicData uri="http://schemas.openxmlformats.org/drawingml/2006/chart">
            <c:chart xmlns:c="http://schemas.openxmlformats.org/drawingml/2006/chart" xmlns:r="http://schemas.openxmlformats.org/officeDocument/2006/relationships" r:id="rId3"/>
          </a:graphicData>
        </a:graphic>
      </p:graphicFrame>
      <p:pic>
        <p:nvPicPr>
          <p:cNvPr id="3" name="Picture 6" descr="Chart, bar chart&#10;&#10;Description automatically generated">
            <a:extLst>
              <a:ext uri="{FF2B5EF4-FFF2-40B4-BE49-F238E27FC236}">
                <a16:creationId xmlns:a16="http://schemas.microsoft.com/office/drawing/2014/main" id="{0A53D0BC-DE48-3CFB-3AB4-CA5E6AC383BF}"/>
              </a:ext>
            </a:extLst>
          </p:cNvPr>
          <p:cNvPicPr>
            <a:picLocks noChangeAspect="1"/>
          </p:cNvPicPr>
          <p:nvPr/>
        </p:nvPicPr>
        <p:blipFill>
          <a:blip r:embed="rId4"/>
          <a:stretch>
            <a:fillRect/>
          </a:stretch>
        </p:blipFill>
        <p:spPr>
          <a:xfrm>
            <a:off x="5767381" y="7158386"/>
            <a:ext cx="5972432" cy="3450451"/>
          </a:xfrm>
          <a:prstGeom prst="rect">
            <a:avLst/>
          </a:prstGeom>
        </p:spPr>
      </p:pic>
      <p:graphicFrame>
        <p:nvGraphicFramePr>
          <p:cNvPr id="13" name="Chart 12">
            <a:extLst>
              <a:ext uri="{FF2B5EF4-FFF2-40B4-BE49-F238E27FC236}">
                <a16:creationId xmlns:a16="http://schemas.microsoft.com/office/drawing/2014/main" id="{9E5CCF24-2132-8B3E-F32C-F5D15FA223F9}"/>
              </a:ext>
            </a:extLst>
          </p:cNvPr>
          <p:cNvGraphicFramePr/>
          <p:nvPr>
            <p:extLst>
              <p:ext uri="{D42A27DB-BD31-4B8C-83A1-F6EECF244321}">
                <p14:modId xmlns:p14="http://schemas.microsoft.com/office/powerpoint/2010/main" val="2156600069"/>
              </p:ext>
            </p:extLst>
          </p:nvPr>
        </p:nvGraphicFramePr>
        <p:xfrm>
          <a:off x="5767381" y="1564764"/>
          <a:ext cx="9162739" cy="4678369"/>
        </p:xfrm>
        <a:graphic>
          <a:graphicData uri="http://schemas.openxmlformats.org/drawingml/2006/chart">
            <c:chart xmlns:c="http://schemas.openxmlformats.org/drawingml/2006/chart" xmlns:r="http://schemas.openxmlformats.org/officeDocument/2006/relationships" r:id="rId5"/>
          </a:graphicData>
        </a:graphic>
      </p:graphicFrame>
      <p:pic>
        <p:nvPicPr>
          <p:cNvPr id="11" name="Picture 11" descr="Map&#10;&#10;Description automatically generated">
            <a:extLst>
              <a:ext uri="{FF2B5EF4-FFF2-40B4-BE49-F238E27FC236}">
                <a16:creationId xmlns:a16="http://schemas.microsoft.com/office/drawing/2014/main" id="{E02906A7-93F6-0EBE-3000-76CA1917A206}"/>
              </a:ext>
            </a:extLst>
          </p:cNvPr>
          <p:cNvPicPr>
            <a:picLocks noChangeAspect="1"/>
          </p:cNvPicPr>
          <p:nvPr/>
        </p:nvPicPr>
        <p:blipFill>
          <a:blip r:embed="rId6"/>
          <a:stretch>
            <a:fillRect/>
          </a:stretch>
        </p:blipFill>
        <p:spPr>
          <a:xfrm>
            <a:off x="123864" y="1848067"/>
            <a:ext cx="5257219" cy="3259794"/>
          </a:xfrm>
          <a:prstGeom prst="rect">
            <a:avLst/>
          </a:prstGeom>
        </p:spPr>
      </p:pic>
      <p:sp>
        <p:nvSpPr>
          <p:cNvPr id="6" name="TextBox 5">
            <a:extLst>
              <a:ext uri="{FF2B5EF4-FFF2-40B4-BE49-F238E27FC236}">
                <a16:creationId xmlns:a16="http://schemas.microsoft.com/office/drawing/2014/main" id="{44688BF5-E5A5-1C3C-B051-4F8130AA41E0}"/>
              </a:ext>
            </a:extLst>
          </p:cNvPr>
          <p:cNvSpPr txBox="1"/>
          <p:nvPr/>
        </p:nvSpPr>
        <p:spPr>
          <a:xfrm>
            <a:off x="1501277" y="157421"/>
            <a:ext cx="9566193"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ar-OM" sz="2800" b="0" i="0" u="none" strike="noStrike" kern="1200" cap="none" spc="0" normalizeH="0" baseline="0" noProof="0" dirty="0">
                <a:ln>
                  <a:noFill/>
                </a:ln>
                <a:solidFill>
                  <a:prstClr val="white"/>
                </a:solidFill>
                <a:effectLst/>
                <a:uLnTx/>
                <a:uFillTx/>
                <a:latin typeface="Abadi" panose="020B0604020104020204" pitchFamily="34" charset="0"/>
                <a:ea typeface="+mn-ea"/>
                <a:cs typeface="Times New Roman" panose="02020603050405020304" pitchFamily="18" charset="0"/>
              </a:rPr>
              <a:t>Flooding</a:t>
            </a:r>
            <a:br>
              <a:rPr kumimoji="0" lang="en-US" altLang="ar-OM" sz="2800" b="0" i="0" u="none" strike="noStrike" kern="1200" cap="none" spc="0" normalizeH="0" baseline="0" noProof="0" dirty="0">
                <a:ln>
                  <a:noFill/>
                </a:ln>
                <a:solidFill>
                  <a:prstClr val="white"/>
                </a:solidFill>
                <a:effectLst/>
                <a:uLnTx/>
                <a:uFillTx/>
                <a:latin typeface="Abadi" panose="020B0604020104020204" pitchFamily="34" charset="0"/>
                <a:ea typeface="+mn-ea"/>
                <a:cs typeface="Times New Roman" panose="02020603050405020304" pitchFamily="18" charset="0"/>
              </a:rPr>
            </a:br>
            <a:r>
              <a:rPr kumimoji="0" lang="en-US" altLang="ar-OM" sz="2800" b="0" i="0" u="none" strike="noStrike" kern="1200" cap="none" spc="0" normalizeH="0" baseline="0" noProof="0" dirty="0">
                <a:ln>
                  <a:noFill/>
                </a:ln>
                <a:solidFill>
                  <a:prstClr val="white"/>
                </a:solidFill>
                <a:effectLst/>
                <a:uLnTx/>
                <a:uFillTx/>
                <a:latin typeface="Abadi" panose="020B0604020104020204" pitchFamily="34" charset="0"/>
                <a:ea typeface="+mn-ea"/>
                <a:cs typeface="Times New Roman" panose="02020603050405020304" pitchFamily="18" charset="0"/>
              </a:rPr>
              <a:t>How? </a:t>
            </a:r>
            <a:endParaRPr kumimoji="0" lang="en-US" sz="1800" b="0" i="0" u="none" strike="noStrike" kern="1200" cap="none" spc="0" normalizeH="0" baseline="0" noProof="0" dirty="0">
              <a:ln>
                <a:noFill/>
              </a:ln>
              <a:solidFill>
                <a:srgbClr val="ED7D31">
                  <a:lumMod val="50000"/>
                </a:srgbClr>
              </a:solidFill>
              <a:effectLst/>
              <a:uLnTx/>
              <a:uFillTx/>
              <a:latin typeface="Calibri"/>
              <a:ea typeface="+mn-ea"/>
              <a:cs typeface="+mn-cs"/>
            </a:endParaRPr>
          </a:p>
        </p:txBody>
      </p:sp>
      <p:sp>
        <p:nvSpPr>
          <p:cNvPr id="5" name="TextBox 4">
            <a:extLst>
              <a:ext uri="{FF2B5EF4-FFF2-40B4-BE49-F238E27FC236}">
                <a16:creationId xmlns:a16="http://schemas.microsoft.com/office/drawing/2014/main" id="{F601E3A4-3A81-1587-B115-DD53BA12B85A}"/>
              </a:ext>
            </a:extLst>
          </p:cNvPr>
          <p:cNvSpPr txBox="1"/>
          <p:nvPr/>
        </p:nvSpPr>
        <p:spPr>
          <a:xfrm>
            <a:off x="510162" y="1333932"/>
            <a:ext cx="5257219" cy="461665"/>
          </a:xfrm>
          <a:prstGeom prst="rect">
            <a:avLst/>
          </a:prstGeom>
          <a:noFill/>
        </p:spPr>
        <p:txBody>
          <a:bodyPr wrap="square" rtlCol="0">
            <a:spAutoFit/>
          </a:bodyPr>
          <a:lstStyle/>
          <a:p>
            <a:r>
              <a:rPr lang="en-US" sz="2400" dirty="0"/>
              <a:t>Annual average rainfall is 85 mm</a:t>
            </a:r>
          </a:p>
        </p:txBody>
      </p:sp>
      <p:pic>
        <p:nvPicPr>
          <p:cNvPr id="7" name="Picture 6">
            <a:extLst>
              <a:ext uri="{FF2B5EF4-FFF2-40B4-BE49-F238E27FC236}">
                <a16:creationId xmlns:a16="http://schemas.microsoft.com/office/drawing/2014/main" id="{BDF661D4-B218-0C21-04CA-6A5561F17D77}"/>
              </a:ext>
            </a:extLst>
          </p:cNvPr>
          <p:cNvPicPr>
            <a:picLocks noChangeAspect="1"/>
          </p:cNvPicPr>
          <p:nvPr/>
        </p:nvPicPr>
        <p:blipFill>
          <a:blip r:embed="rId7"/>
          <a:stretch>
            <a:fillRect/>
          </a:stretch>
        </p:blipFill>
        <p:spPr>
          <a:xfrm>
            <a:off x="65713" y="4645462"/>
            <a:ext cx="2871127" cy="2221142"/>
          </a:xfrm>
          <a:prstGeom prst="rect">
            <a:avLst/>
          </a:prstGeom>
        </p:spPr>
      </p:pic>
      <p:sp>
        <p:nvSpPr>
          <p:cNvPr id="10" name="TextBox 9">
            <a:extLst>
              <a:ext uri="{FF2B5EF4-FFF2-40B4-BE49-F238E27FC236}">
                <a16:creationId xmlns:a16="http://schemas.microsoft.com/office/drawing/2014/main" id="{2B13A0D9-47CD-83F6-639E-0C262368FDBE}"/>
              </a:ext>
            </a:extLst>
          </p:cNvPr>
          <p:cNvSpPr txBox="1"/>
          <p:nvPr/>
        </p:nvSpPr>
        <p:spPr>
          <a:xfrm>
            <a:off x="5152694" y="6295603"/>
            <a:ext cx="720180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a:ea typeface="Calibri"/>
                <a:cs typeface="Calibri"/>
              </a:rPr>
              <a:t>Rainfall Accumulation for Shaheen, 2-4 October 2021</a:t>
            </a:r>
            <a:endParaRPr kumimoji="0" lang="en-US" sz="2000" b="0" i="0" u="none" strike="noStrike" kern="1200" cap="none" spc="0" normalizeH="0" baseline="0" noProof="0" dirty="0">
              <a:ln>
                <a:noFill/>
              </a:ln>
              <a:solidFill>
                <a:prstClr val="black"/>
              </a:solidFill>
              <a:effectLst/>
              <a:uLnTx/>
              <a:uFillTx/>
              <a:latin typeface="Times New Roman"/>
              <a:ea typeface="+mn-ea"/>
              <a:cs typeface="+mn-cs"/>
            </a:endParaRPr>
          </a:p>
        </p:txBody>
      </p:sp>
    </p:spTree>
    <p:extLst>
      <p:ext uri="{BB962C8B-B14F-4D97-AF65-F5344CB8AC3E}">
        <p14:creationId xmlns:p14="http://schemas.microsoft.com/office/powerpoint/2010/main" val="40618717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kumimoji="0" lang="ar-OM" sz="2800" b="0" i="0" u="none" strike="noStrike" kern="1200" cap="none" spc="0" normalizeH="0" baseline="0" noProof="0">
                <a:ln>
                  <a:noFill/>
                </a:ln>
                <a:solidFill>
                  <a:prstClr val="white"/>
                </a:solidFill>
                <a:effectLst/>
                <a:uLnTx/>
                <a:uFillTx/>
                <a:latin typeface="Calibri Light"/>
                <a:ea typeface="+mj-ea"/>
                <a:cs typeface="Times New Roman" panose="02020603050405020304" pitchFamily="18" charset="0"/>
              </a:rPr>
              <a:t>  </a:t>
            </a:r>
            <a:endParaRPr lang="en-GB" sz="2800">
              <a:solidFill>
                <a:srgbClr val="C00000"/>
              </a:solidFill>
            </a:endParaRPr>
          </a:p>
        </p:txBody>
      </p:sp>
      <p:sp>
        <p:nvSpPr>
          <p:cNvPr id="3" name="Rectangle 2"/>
          <p:cNvSpPr/>
          <p:nvPr/>
        </p:nvSpPr>
        <p:spPr>
          <a:xfrm>
            <a:off x="820601" y="6025771"/>
            <a:ext cx="10493097"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AL-KHABOURA                                                                            SAHAM</a:t>
            </a:r>
          </a:p>
        </p:txBody>
      </p:sp>
      <p:pic>
        <p:nvPicPr>
          <p:cNvPr id="9" name="Picture 8" descr="A picture containing ground, outdoor, shore&#10;&#10;Description automatically generated"/>
          <p:cNvPicPr/>
          <p:nvPr/>
        </p:nvPicPr>
        <p:blipFill>
          <a:blip r:embed="rId3" cstate="print">
            <a:extLst>
              <a:ext uri="{28A0092B-C50C-407E-A947-70E740481C1C}">
                <a14:useLocalDpi xmlns:a14="http://schemas.microsoft.com/office/drawing/2010/main" val="0"/>
              </a:ext>
            </a:extLst>
          </a:blip>
          <a:stretch>
            <a:fillRect/>
          </a:stretch>
        </p:blipFill>
        <p:spPr>
          <a:xfrm>
            <a:off x="586472" y="2317039"/>
            <a:ext cx="5016500" cy="3708732"/>
          </a:xfrm>
          <a:prstGeom prst="rect">
            <a:avLst/>
          </a:prstGeom>
        </p:spPr>
      </p:pic>
      <p:pic>
        <p:nvPicPr>
          <p:cNvPr id="10" name="Picture 9" descr="A picture containing outdoor, nature, shore&#10;&#10;Description automatically generated"/>
          <p:cNvPicPr/>
          <p:nvPr/>
        </p:nvPicPr>
        <p:blipFill>
          <a:blip r:embed="rId4" cstate="print">
            <a:extLst>
              <a:ext uri="{28A0092B-C50C-407E-A947-70E740481C1C}">
                <a14:useLocalDpi xmlns:a14="http://schemas.microsoft.com/office/drawing/2010/main" val="0"/>
              </a:ext>
            </a:extLst>
          </a:blip>
          <a:stretch>
            <a:fillRect/>
          </a:stretch>
        </p:blipFill>
        <p:spPr>
          <a:xfrm>
            <a:off x="5747069" y="2317039"/>
            <a:ext cx="5008245" cy="3708732"/>
          </a:xfrm>
          <a:prstGeom prst="rect">
            <a:avLst/>
          </a:prstGeom>
        </p:spPr>
      </p:pic>
      <p:sp>
        <p:nvSpPr>
          <p:cNvPr id="7" name="TextBox 6">
            <a:extLst>
              <a:ext uri="{FF2B5EF4-FFF2-40B4-BE49-F238E27FC236}">
                <a16:creationId xmlns:a16="http://schemas.microsoft.com/office/drawing/2014/main" id="{8B765072-9205-A638-7A47-63532106AE24}"/>
              </a:ext>
            </a:extLst>
          </p:cNvPr>
          <p:cNvSpPr txBox="1"/>
          <p:nvPr/>
        </p:nvSpPr>
        <p:spPr>
          <a:xfrm>
            <a:off x="2295756" y="372865"/>
            <a:ext cx="95661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ar-OM" sz="2800" b="0" i="0" u="none" strike="noStrike" kern="1200" cap="none" spc="0" normalizeH="0" baseline="0" noProof="0">
                <a:ln>
                  <a:noFill/>
                </a:ln>
                <a:solidFill>
                  <a:prstClr val="white"/>
                </a:solidFill>
                <a:effectLst/>
                <a:uLnTx/>
                <a:uFillTx/>
                <a:latin typeface="Abadi" panose="020B0604020104020204" pitchFamily="34" charset="0"/>
                <a:ea typeface="+mn-ea"/>
                <a:cs typeface="Times New Roman" panose="02020603050405020304" pitchFamily="18" charset="0"/>
              </a:rPr>
              <a:t>Flooding</a:t>
            </a:r>
            <a:endParaRPr kumimoji="0" lang="en-US" sz="1800" b="0" i="0" u="none" strike="noStrike" kern="1200" cap="none" spc="0" normalizeH="0" baseline="0" noProof="0">
              <a:ln>
                <a:noFill/>
              </a:ln>
              <a:solidFill>
                <a:srgbClr val="ED7D31">
                  <a:lumMod val="50000"/>
                </a:srgbClr>
              </a:solidFill>
              <a:effectLst/>
              <a:uLnTx/>
              <a:uFillTx/>
              <a:latin typeface="Calibri"/>
              <a:ea typeface="+mn-ea"/>
              <a:cs typeface="+mn-cs"/>
            </a:endParaRPr>
          </a:p>
        </p:txBody>
      </p:sp>
      <p:sp>
        <p:nvSpPr>
          <p:cNvPr id="4" name="Rectangle 3">
            <a:extLst>
              <a:ext uri="{FF2B5EF4-FFF2-40B4-BE49-F238E27FC236}">
                <a16:creationId xmlns:a16="http://schemas.microsoft.com/office/drawing/2014/main" id="{8961BB38-0A21-7AE3-ECD4-FB19DC14F40E}"/>
              </a:ext>
            </a:extLst>
          </p:cNvPr>
          <p:cNvSpPr/>
          <p:nvPr/>
        </p:nvSpPr>
        <p:spPr>
          <a:xfrm>
            <a:off x="201953" y="1256565"/>
            <a:ext cx="5824512" cy="400110"/>
          </a:xfrm>
          <a:prstGeom prst="rect">
            <a:avLst/>
          </a:prstGeom>
          <a:ln>
            <a:solidFill>
              <a:schemeClr val="bg1">
                <a:lumMod val="95000"/>
              </a:schemeClr>
            </a:solidFill>
          </a:ln>
        </p:spPr>
        <p:style>
          <a:lnRef idx="2">
            <a:schemeClr val="accent3"/>
          </a:lnRef>
          <a:fillRef idx="1">
            <a:schemeClr val="lt1"/>
          </a:fillRef>
          <a:effectRef idx="0">
            <a:schemeClr val="accent3"/>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7E6E6">
                    <a:lumMod val="25000"/>
                  </a:srgbClr>
                </a:solidFill>
                <a:effectLst/>
                <a:uLnTx/>
                <a:uFillTx/>
                <a:latin typeface="Times New Roman" panose="02020603050405020304" pitchFamily="18" charset="0"/>
                <a:ea typeface="+mn-ea"/>
                <a:cs typeface="Times New Roman" panose="02020603050405020304" pitchFamily="18" charset="0"/>
              </a:rPr>
              <a:t>Lowlands water stagnation </a:t>
            </a:r>
            <a:endParaRPr kumimoji="0" lang="en-US" sz="2000" b="1" i="0" u="none" strike="noStrike" kern="1200" cap="none" spc="0" normalizeH="0" baseline="0" noProof="0" dirty="0">
              <a:ln>
                <a:noFill/>
              </a:ln>
              <a:solidFill>
                <a:srgbClr val="E7E6E6">
                  <a:lumMod val="25000"/>
                </a:srgb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5460323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7">
            <a:extLst>
              <a:ext uri="{FF2B5EF4-FFF2-40B4-BE49-F238E27FC236}">
                <a16:creationId xmlns:a16="http://schemas.microsoft.com/office/drawing/2014/main" id="{333D3EB3-163B-4979-B0B8-661005E4C041}"/>
              </a:ext>
            </a:extLst>
          </p:cNvPr>
          <p:cNvSpPr txBox="1">
            <a:spLocks/>
          </p:cNvSpPr>
          <p:nvPr/>
        </p:nvSpPr>
        <p:spPr>
          <a:xfrm>
            <a:off x="1547778" y="117497"/>
            <a:ext cx="9567777" cy="8814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Adobe Caslon Pro Bold" panose="0205070206050A020403" pitchFamily="18" charset="0"/>
              <a:ea typeface="Batang" panose="020B0503020000020004" pitchFamily="18" charset="-127"/>
              <a:cs typeface="+mj-cs"/>
            </a:endParaRPr>
          </a:p>
        </p:txBody>
      </p:sp>
      <p:pic>
        <p:nvPicPr>
          <p:cNvPr id="6" name="Picture 5">
            <a:extLst>
              <a:ext uri="{FF2B5EF4-FFF2-40B4-BE49-F238E27FC236}">
                <a16:creationId xmlns:a16="http://schemas.microsoft.com/office/drawing/2014/main" id="{C0DB7B82-7B30-4A3C-8453-366A18BBEFE0}"/>
              </a:ext>
            </a:extLst>
          </p:cNvPr>
          <p:cNvPicPr>
            <a:picLocks noChangeAspect="1"/>
          </p:cNvPicPr>
          <p:nvPr/>
        </p:nvPicPr>
        <p:blipFill>
          <a:blip r:embed="rId2"/>
          <a:stretch>
            <a:fillRect/>
          </a:stretch>
        </p:blipFill>
        <p:spPr>
          <a:xfrm>
            <a:off x="7951262" y="3679783"/>
            <a:ext cx="4240738" cy="3037429"/>
          </a:xfrm>
          <a:prstGeom prst="rect">
            <a:avLst/>
          </a:prstGeom>
        </p:spPr>
      </p:pic>
      <p:pic>
        <p:nvPicPr>
          <p:cNvPr id="7" name="Picture 2" descr="Image result for gonu">
            <a:extLst>
              <a:ext uri="{FF2B5EF4-FFF2-40B4-BE49-F238E27FC236}">
                <a16:creationId xmlns:a16="http://schemas.microsoft.com/office/drawing/2014/main" id="{EA812189-946F-4F20-BE12-97419B5D446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r="1091"/>
          <a:stretch/>
        </p:blipFill>
        <p:spPr bwMode="auto">
          <a:xfrm>
            <a:off x="4833681" y="3679783"/>
            <a:ext cx="3608354" cy="303892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310262C-3378-0241-E199-C1D5CCCEBACB}"/>
              </a:ext>
            </a:extLst>
          </p:cNvPr>
          <p:cNvSpPr txBox="1"/>
          <p:nvPr/>
        </p:nvSpPr>
        <p:spPr>
          <a:xfrm>
            <a:off x="2295756" y="372865"/>
            <a:ext cx="9566193" cy="800219"/>
          </a:xfrm>
          <a:prstGeom prst="rect">
            <a:avLst/>
          </a:prstGeom>
          <a:noFill/>
        </p:spPr>
        <p:txBody>
          <a:bodyPr wrap="square">
            <a:spAutoFit/>
          </a:bodyPr>
          <a:lstStyle/>
          <a:p>
            <a:pPr algn="ctr">
              <a:defRPr/>
            </a:pPr>
            <a:r>
              <a:rPr kumimoji="0" lang="en-US" altLang="ar-OM" sz="2800" b="0" i="0" u="none" strike="noStrike" kern="1200" cap="none" spc="0" normalizeH="0" baseline="0" noProof="0" dirty="0">
                <a:ln>
                  <a:noFill/>
                </a:ln>
                <a:solidFill>
                  <a:prstClr val="white"/>
                </a:solidFill>
                <a:effectLst/>
                <a:uLnTx/>
                <a:uFillTx/>
                <a:latin typeface="Abadi" panose="020B0604020104020204" pitchFamily="34" charset="0"/>
                <a:ea typeface="+mn-ea"/>
                <a:cs typeface="Times New Roman" panose="02020603050405020304" pitchFamily="18" charset="0"/>
              </a:rPr>
              <a:t>Flooding</a:t>
            </a:r>
            <a:r>
              <a:rPr lang="en-US" altLang="ar-OM" sz="2800" dirty="0">
                <a:solidFill>
                  <a:prstClr val="white"/>
                </a:solidFill>
                <a:latin typeface="Abadi" panose="020B0604020104020204" pitchFamily="34" charset="0"/>
                <a:cs typeface="Times New Roman" panose="02020603050405020304" pitchFamily="18" charset="0"/>
              </a:rPr>
              <a:t> -</a:t>
            </a:r>
            <a:r>
              <a:rPr lang="en-US" altLang="ar-OM" sz="2400" dirty="0">
                <a:solidFill>
                  <a:prstClr val="white"/>
                </a:solidFill>
                <a:latin typeface="Abadi" panose="020B0604020104020204" pitchFamily="34" charset="0"/>
                <a:cs typeface="Times New Roman" panose="02020603050405020304" pitchFamily="18" charset="0"/>
              </a:rPr>
              <a:t> </a:t>
            </a:r>
            <a:r>
              <a:rPr lang="en-US" sz="2400" b="1" dirty="0">
                <a:solidFill>
                  <a:srgbClr val="FFC000"/>
                </a:solidFill>
              </a:rPr>
              <a:t>Flash Flooding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D7D31">
                  <a:lumMod val="50000"/>
                </a:srgbClr>
              </a:solidFill>
              <a:effectLst/>
              <a:uLnTx/>
              <a:uFillTx/>
              <a:latin typeface="Calibri"/>
              <a:ea typeface="+mn-ea"/>
              <a:cs typeface="+mn-cs"/>
            </a:endParaRPr>
          </a:p>
        </p:txBody>
      </p:sp>
      <p:pic>
        <p:nvPicPr>
          <p:cNvPr id="10" name="Picture 9" descr="A picture containing outdoor, sky, ground, sandy&#10;&#10;Description automatically generated">
            <a:extLst>
              <a:ext uri="{FF2B5EF4-FFF2-40B4-BE49-F238E27FC236}">
                <a16:creationId xmlns:a16="http://schemas.microsoft.com/office/drawing/2014/main" id="{BEEF026D-95FB-402A-A361-5FE53F801C28}"/>
              </a:ext>
            </a:extLst>
          </p:cNvPr>
          <p:cNvPicPr/>
          <p:nvPr/>
        </p:nvPicPr>
        <p:blipFill>
          <a:blip r:embed="rId4">
            <a:extLst>
              <a:ext uri="{28A0092B-C50C-407E-A947-70E740481C1C}">
                <a14:useLocalDpi xmlns:a14="http://schemas.microsoft.com/office/drawing/2010/main" val="0"/>
              </a:ext>
            </a:extLst>
          </a:blip>
          <a:stretch>
            <a:fillRect/>
          </a:stretch>
        </p:blipFill>
        <p:spPr>
          <a:xfrm>
            <a:off x="6586348" y="998947"/>
            <a:ext cx="5040630" cy="2745156"/>
          </a:xfrm>
          <a:prstGeom prst="rect">
            <a:avLst/>
          </a:prstGeom>
        </p:spPr>
      </p:pic>
      <p:pic>
        <p:nvPicPr>
          <p:cNvPr id="11" name="Picture 2" descr="Heavy rains recorded over a number of wilayats in Oman">
            <a:extLst>
              <a:ext uri="{FF2B5EF4-FFF2-40B4-BE49-F238E27FC236}">
                <a16:creationId xmlns:a16="http://schemas.microsoft.com/office/drawing/2014/main" id="{D76C429A-BA44-91C9-FDB9-5ECD5509AA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771" y="4389571"/>
            <a:ext cx="4124933" cy="2327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59205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kumimoji="0" lang="ar-OM" sz="2800" b="0" i="0" u="none" strike="noStrike" kern="1200" cap="none" spc="0" normalizeH="0" baseline="0" noProof="0">
                <a:ln>
                  <a:noFill/>
                </a:ln>
                <a:solidFill>
                  <a:prstClr val="white"/>
                </a:solidFill>
                <a:effectLst/>
                <a:uLnTx/>
                <a:uFillTx/>
                <a:latin typeface="Calibri Light"/>
                <a:ea typeface="+mj-ea"/>
                <a:cs typeface="Times New Roman" panose="02020603050405020304" pitchFamily="18" charset="0"/>
              </a:rPr>
              <a:t>  </a:t>
            </a:r>
            <a:endParaRPr lang="en-GB" sz="2800">
              <a:solidFill>
                <a:srgbClr val="C00000"/>
              </a:solidFill>
            </a:endParaRPr>
          </a:p>
        </p:txBody>
      </p:sp>
      <p:sp>
        <p:nvSpPr>
          <p:cNvPr id="3" name="Rectangle 2"/>
          <p:cNvSpPr/>
          <p:nvPr/>
        </p:nvSpPr>
        <p:spPr>
          <a:xfrm>
            <a:off x="691293" y="2480169"/>
            <a:ext cx="5769660"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a:ea typeface="+mn-ea"/>
                <a:cs typeface="+mn-cs"/>
              </a:rPr>
              <a:t> </a:t>
            </a:r>
          </a:p>
        </p:txBody>
      </p:sp>
      <p:pic>
        <p:nvPicPr>
          <p:cNvPr id="7" name="Picture 6" descr="A picture containing text, insect&#10;&#10;Description automatically generated"/>
          <p:cNvPicPr/>
          <p:nvPr/>
        </p:nvPicPr>
        <p:blipFill>
          <a:blip r:embed="rId3">
            <a:extLst>
              <a:ext uri="{28A0092B-C50C-407E-A947-70E740481C1C}">
                <a14:useLocalDpi xmlns:a14="http://schemas.microsoft.com/office/drawing/2010/main" val="0"/>
              </a:ext>
            </a:extLst>
          </a:blip>
          <a:srcRect/>
          <a:stretch>
            <a:fillRect/>
          </a:stretch>
        </p:blipFill>
        <p:spPr bwMode="auto">
          <a:xfrm>
            <a:off x="1037816" y="1583472"/>
            <a:ext cx="9758003" cy="4951963"/>
          </a:xfrm>
          <a:prstGeom prst="rect">
            <a:avLst/>
          </a:prstGeom>
          <a:noFill/>
        </p:spPr>
      </p:pic>
      <p:sp>
        <p:nvSpPr>
          <p:cNvPr id="8" name="Rectangle 7"/>
          <p:cNvSpPr/>
          <p:nvPr/>
        </p:nvSpPr>
        <p:spPr>
          <a:xfrm>
            <a:off x="3502730" y="6535435"/>
            <a:ext cx="6697846"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Sentinel 2 shows the flooded areas in Al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Khaboura</a:t>
            </a:r>
            <a:r>
              <a:rPr kumimoji="0" lang="en-US" sz="1800" b="0" i="0" u="none" strike="noStrike" kern="1200" cap="none" spc="0" normalizeH="0" baseline="0" noProof="0" dirty="0">
                <a:ln>
                  <a:noFill/>
                </a:ln>
                <a:solidFill>
                  <a:prstClr val="black"/>
                </a:solidFill>
                <a:effectLst/>
                <a:uLnTx/>
                <a:uFillTx/>
                <a:latin typeface="Calibri"/>
                <a:ea typeface="+mn-ea"/>
                <a:cs typeface="+mn-cs"/>
              </a:rPr>
              <a:t>.</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B4F8DC86-E0F6-8B67-18BD-1F0F4B7A6207}"/>
              </a:ext>
            </a:extLst>
          </p:cNvPr>
          <p:cNvSpPr txBox="1"/>
          <p:nvPr/>
        </p:nvSpPr>
        <p:spPr>
          <a:xfrm>
            <a:off x="2295756" y="372865"/>
            <a:ext cx="9566193" cy="800219"/>
          </a:xfrm>
          <a:prstGeom prst="rect">
            <a:avLst/>
          </a:prstGeom>
          <a:noFill/>
        </p:spPr>
        <p:txBody>
          <a:bodyPr wrap="square">
            <a:spAutoFit/>
          </a:bodyPr>
          <a:lstStyle/>
          <a:p>
            <a:pPr algn="ctr">
              <a:defRPr/>
            </a:pPr>
            <a:r>
              <a:rPr kumimoji="0" lang="en-US" altLang="ar-OM" sz="2800" b="0" i="0" u="none" strike="noStrike" kern="1200" cap="none" spc="0" normalizeH="0" baseline="0" noProof="0" dirty="0">
                <a:ln>
                  <a:noFill/>
                </a:ln>
                <a:solidFill>
                  <a:prstClr val="white"/>
                </a:solidFill>
                <a:effectLst/>
                <a:uLnTx/>
                <a:uFillTx/>
                <a:latin typeface="Abadi" panose="020B0604020104020204" pitchFamily="34" charset="0"/>
                <a:ea typeface="+mn-ea"/>
                <a:cs typeface="Times New Roman" panose="02020603050405020304" pitchFamily="18" charset="0"/>
              </a:rPr>
              <a:t>Flooding</a:t>
            </a:r>
            <a:r>
              <a:rPr lang="en-US" altLang="ar-OM" sz="2800" dirty="0">
                <a:solidFill>
                  <a:prstClr val="white"/>
                </a:solidFill>
                <a:latin typeface="Abadi" panose="020B0604020104020204" pitchFamily="34" charset="0"/>
                <a:cs typeface="Times New Roman" panose="02020603050405020304" pitchFamily="18" charset="0"/>
              </a:rPr>
              <a:t> -</a:t>
            </a:r>
            <a:r>
              <a:rPr lang="en-US" altLang="ar-OM" sz="2400" dirty="0">
                <a:solidFill>
                  <a:prstClr val="white"/>
                </a:solidFill>
                <a:latin typeface="Abadi" panose="020B0604020104020204" pitchFamily="34" charset="0"/>
                <a:cs typeface="Times New Roman" panose="02020603050405020304" pitchFamily="18" charset="0"/>
              </a:rPr>
              <a:t> </a:t>
            </a:r>
            <a:r>
              <a:rPr lang="en-US" sz="2400" b="1" dirty="0">
                <a:solidFill>
                  <a:srgbClr val="FFC000"/>
                </a:solidFill>
              </a:rPr>
              <a:t>Flash Flooding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D7D31">
                  <a:lumMod val="50000"/>
                </a:srgbClr>
              </a:solidFill>
              <a:effectLst/>
              <a:uLnTx/>
              <a:uFillTx/>
              <a:latin typeface="Calibri"/>
              <a:ea typeface="+mn-ea"/>
              <a:cs typeface="+mn-cs"/>
            </a:endParaRPr>
          </a:p>
        </p:txBody>
      </p:sp>
    </p:spTree>
    <p:extLst>
      <p:ext uri="{BB962C8B-B14F-4D97-AF65-F5344CB8AC3E}">
        <p14:creationId xmlns:p14="http://schemas.microsoft.com/office/powerpoint/2010/main" val="17606644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kumimoji="0" lang="ar-OM" sz="2800" b="0" i="0" u="none" strike="noStrike" kern="1200" cap="none" spc="0" normalizeH="0" baseline="0" noProof="0">
                <a:ln>
                  <a:noFill/>
                </a:ln>
                <a:solidFill>
                  <a:prstClr val="white"/>
                </a:solidFill>
                <a:effectLst/>
                <a:uLnTx/>
                <a:uFillTx/>
                <a:latin typeface="Calibri Light"/>
                <a:ea typeface="+mj-ea"/>
                <a:cs typeface="Times New Roman" panose="02020603050405020304" pitchFamily="18" charset="0"/>
              </a:rPr>
              <a:t>  </a:t>
            </a:r>
            <a:endParaRPr lang="en-GB" sz="2800">
              <a:solidFill>
                <a:srgbClr val="C00000"/>
              </a:solidFill>
            </a:endParaRPr>
          </a:p>
        </p:txBody>
      </p:sp>
      <p:sp>
        <p:nvSpPr>
          <p:cNvPr id="3" name="Rectangle 2"/>
          <p:cNvSpPr/>
          <p:nvPr/>
        </p:nvSpPr>
        <p:spPr>
          <a:xfrm>
            <a:off x="691293" y="2480169"/>
            <a:ext cx="5769660"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a:ea typeface="+mn-ea"/>
                <a:cs typeface="+mn-cs"/>
              </a:rPr>
              <a:t> </a:t>
            </a:r>
          </a:p>
        </p:txBody>
      </p:sp>
      <p:pic>
        <p:nvPicPr>
          <p:cNvPr id="6" name="Picture 5" descr="A picture containing text&#10;&#10;Description automatically generated"/>
          <p:cNvPicPr/>
          <p:nvPr/>
        </p:nvPicPr>
        <p:blipFill>
          <a:blip r:embed="rId3">
            <a:extLst>
              <a:ext uri="{28A0092B-C50C-407E-A947-70E740481C1C}">
                <a14:useLocalDpi xmlns:a14="http://schemas.microsoft.com/office/drawing/2010/main" val="0"/>
              </a:ext>
            </a:extLst>
          </a:blip>
          <a:srcRect/>
          <a:stretch>
            <a:fillRect/>
          </a:stretch>
        </p:blipFill>
        <p:spPr bwMode="auto">
          <a:xfrm>
            <a:off x="691293" y="1906844"/>
            <a:ext cx="10187245" cy="4297612"/>
          </a:xfrm>
          <a:prstGeom prst="rect">
            <a:avLst/>
          </a:prstGeom>
          <a:noFill/>
        </p:spPr>
      </p:pic>
      <p:sp>
        <p:nvSpPr>
          <p:cNvPr id="4" name="TextBox 3">
            <a:extLst>
              <a:ext uri="{FF2B5EF4-FFF2-40B4-BE49-F238E27FC236}">
                <a16:creationId xmlns:a16="http://schemas.microsoft.com/office/drawing/2014/main" id="{600F3FF5-0A06-7DAF-C69F-7A0D610FBEAD}"/>
              </a:ext>
            </a:extLst>
          </p:cNvPr>
          <p:cNvSpPr txBox="1"/>
          <p:nvPr/>
        </p:nvSpPr>
        <p:spPr>
          <a:xfrm>
            <a:off x="2295756" y="372865"/>
            <a:ext cx="9566193" cy="800219"/>
          </a:xfrm>
          <a:prstGeom prst="rect">
            <a:avLst/>
          </a:prstGeom>
          <a:noFill/>
        </p:spPr>
        <p:txBody>
          <a:bodyPr wrap="square">
            <a:spAutoFit/>
          </a:bodyPr>
          <a:lstStyle/>
          <a:p>
            <a:pPr algn="ctr">
              <a:defRPr/>
            </a:pPr>
            <a:r>
              <a:rPr kumimoji="0" lang="en-US" altLang="ar-OM" sz="2800" b="0" i="0" u="none" strike="noStrike" kern="1200" cap="none" spc="0" normalizeH="0" baseline="0" noProof="0" dirty="0">
                <a:ln>
                  <a:noFill/>
                </a:ln>
                <a:solidFill>
                  <a:prstClr val="white"/>
                </a:solidFill>
                <a:effectLst/>
                <a:uLnTx/>
                <a:uFillTx/>
                <a:latin typeface="Abadi" panose="020B0604020104020204" pitchFamily="34" charset="0"/>
                <a:ea typeface="+mn-ea"/>
                <a:cs typeface="Times New Roman" panose="02020603050405020304" pitchFamily="18" charset="0"/>
              </a:rPr>
              <a:t>Flooding</a:t>
            </a:r>
            <a:r>
              <a:rPr lang="en-US" altLang="ar-OM" sz="2800" dirty="0">
                <a:solidFill>
                  <a:prstClr val="white"/>
                </a:solidFill>
                <a:latin typeface="Abadi" panose="020B0604020104020204" pitchFamily="34" charset="0"/>
                <a:cs typeface="Times New Roman" panose="02020603050405020304" pitchFamily="18" charset="0"/>
              </a:rPr>
              <a:t> -</a:t>
            </a:r>
            <a:r>
              <a:rPr lang="en-US" altLang="ar-OM" sz="2400" dirty="0">
                <a:solidFill>
                  <a:prstClr val="white"/>
                </a:solidFill>
                <a:latin typeface="Abadi" panose="020B0604020104020204" pitchFamily="34" charset="0"/>
                <a:cs typeface="Times New Roman" panose="02020603050405020304" pitchFamily="18" charset="0"/>
              </a:rPr>
              <a:t> </a:t>
            </a:r>
            <a:r>
              <a:rPr lang="en-US" sz="2400" b="1" dirty="0">
                <a:solidFill>
                  <a:srgbClr val="FFC000"/>
                </a:solidFill>
              </a:rPr>
              <a:t>Flash Flooding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D7D31">
                  <a:lumMod val="50000"/>
                </a:srgbClr>
              </a:solidFill>
              <a:effectLst/>
              <a:uLnTx/>
              <a:uFillTx/>
              <a:latin typeface="Calibri"/>
              <a:ea typeface="+mn-ea"/>
              <a:cs typeface="+mn-cs"/>
            </a:endParaRPr>
          </a:p>
        </p:txBody>
      </p:sp>
    </p:spTree>
    <p:extLst>
      <p:ext uri="{BB962C8B-B14F-4D97-AF65-F5344CB8AC3E}">
        <p14:creationId xmlns:p14="http://schemas.microsoft.com/office/powerpoint/2010/main" val="8060340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7">
            <a:extLst>
              <a:ext uri="{FF2B5EF4-FFF2-40B4-BE49-F238E27FC236}">
                <a16:creationId xmlns:a16="http://schemas.microsoft.com/office/drawing/2014/main" id="{333D3EB3-163B-4979-B0B8-661005E4C041}"/>
              </a:ext>
            </a:extLst>
          </p:cNvPr>
          <p:cNvSpPr txBox="1">
            <a:spLocks/>
          </p:cNvSpPr>
          <p:nvPr/>
        </p:nvSpPr>
        <p:spPr>
          <a:xfrm>
            <a:off x="1547778" y="117497"/>
            <a:ext cx="9567777" cy="8814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Adobe Caslon Pro Bold" panose="0205070206050A020403" pitchFamily="18" charset="0"/>
              <a:ea typeface="Batang" panose="020B0503020000020004" pitchFamily="18" charset="-127"/>
              <a:cs typeface="+mj-cs"/>
            </a:endParaRPr>
          </a:p>
        </p:txBody>
      </p:sp>
      <p:sp>
        <p:nvSpPr>
          <p:cNvPr id="9" name="TextBox 8">
            <a:extLst>
              <a:ext uri="{FF2B5EF4-FFF2-40B4-BE49-F238E27FC236}">
                <a16:creationId xmlns:a16="http://schemas.microsoft.com/office/drawing/2014/main" id="{1310262C-3378-0241-E199-C1D5CCCEBACB}"/>
              </a:ext>
            </a:extLst>
          </p:cNvPr>
          <p:cNvSpPr txBox="1"/>
          <p:nvPr/>
        </p:nvSpPr>
        <p:spPr>
          <a:xfrm>
            <a:off x="2295756" y="372865"/>
            <a:ext cx="9566193" cy="800219"/>
          </a:xfrm>
          <a:prstGeom prst="rect">
            <a:avLst/>
          </a:prstGeom>
          <a:noFill/>
        </p:spPr>
        <p:txBody>
          <a:bodyPr wrap="square">
            <a:spAutoFit/>
          </a:bodyPr>
          <a:lstStyle/>
          <a:p>
            <a:pPr algn="ctr">
              <a:defRPr/>
            </a:pPr>
            <a:r>
              <a:rPr kumimoji="0" lang="en-US" altLang="ar-OM" sz="2800" b="0" i="0" u="none" strike="noStrike" kern="1200" cap="none" spc="0" normalizeH="0" baseline="0" noProof="0" dirty="0">
                <a:ln>
                  <a:noFill/>
                </a:ln>
                <a:solidFill>
                  <a:prstClr val="white"/>
                </a:solidFill>
                <a:effectLst/>
                <a:uLnTx/>
                <a:uFillTx/>
                <a:latin typeface="Abadi" panose="020B0604020104020204" pitchFamily="34" charset="0"/>
                <a:ea typeface="+mn-ea"/>
                <a:cs typeface="Times New Roman" panose="02020603050405020304" pitchFamily="18" charset="0"/>
              </a:rPr>
              <a:t>Flooding</a:t>
            </a:r>
            <a:r>
              <a:rPr lang="en-US" altLang="ar-OM" sz="2800" dirty="0">
                <a:solidFill>
                  <a:prstClr val="white"/>
                </a:solidFill>
                <a:latin typeface="Abadi" panose="020B0604020104020204" pitchFamily="34" charset="0"/>
                <a:cs typeface="Times New Roman" panose="02020603050405020304" pitchFamily="18" charset="0"/>
              </a:rPr>
              <a:t> -</a:t>
            </a:r>
            <a:r>
              <a:rPr lang="en-US" altLang="ar-OM" sz="2400" dirty="0">
                <a:solidFill>
                  <a:prstClr val="white"/>
                </a:solidFill>
                <a:latin typeface="Abadi" panose="020B0604020104020204" pitchFamily="34" charset="0"/>
                <a:cs typeface="Times New Roman" panose="02020603050405020304" pitchFamily="18" charset="0"/>
              </a:rPr>
              <a:t> </a:t>
            </a:r>
            <a:r>
              <a:rPr lang="en-US" altLang="ar-OM" sz="2400" b="1" dirty="0">
                <a:solidFill>
                  <a:srgbClr val="FFC000"/>
                </a:solidFill>
                <a:latin typeface="Abadi" panose="020B0604020104020204" pitchFamily="34" charset="0"/>
                <a:cs typeface="Times New Roman" panose="02020603050405020304" pitchFamily="18" charset="0"/>
              </a:rPr>
              <a:t>Coastal</a:t>
            </a:r>
            <a:r>
              <a:rPr lang="en-US" sz="2400" b="1" dirty="0">
                <a:solidFill>
                  <a:srgbClr val="FFC000"/>
                </a:solidFill>
              </a:rPr>
              <a:t> Flooding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D7D31">
                  <a:lumMod val="50000"/>
                </a:srgbClr>
              </a:solidFill>
              <a:effectLst/>
              <a:uLnTx/>
              <a:uFillTx/>
              <a:latin typeface="Calibri"/>
              <a:ea typeface="+mn-ea"/>
              <a:cs typeface="+mn-cs"/>
            </a:endParaRPr>
          </a:p>
        </p:txBody>
      </p:sp>
      <p:pic>
        <p:nvPicPr>
          <p:cNvPr id="2" name="Picture 1" descr="Diagram&#10;&#10;Description automatically generated">
            <a:extLst>
              <a:ext uri="{FF2B5EF4-FFF2-40B4-BE49-F238E27FC236}">
                <a16:creationId xmlns:a16="http://schemas.microsoft.com/office/drawing/2014/main" id="{9C332EB1-E6AE-3B6C-8E1E-E19232485C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1875" y="1050257"/>
            <a:ext cx="4874646" cy="3274346"/>
          </a:xfrm>
          <a:prstGeom prst="rect">
            <a:avLst/>
          </a:prstGeom>
        </p:spPr>
      </p:pic>
      <p:sp>
        <p:nvSpPr>
          <p:cNvPr id="4" name="Rectangle 3">
            <a:extLst>
              <a:ext uri="{FF2B5EF4-FFF2-40B4-BE49-F238E27FC236}">
                <a16:creationId xmlns:a16="http://schemas.microsoft.com/office/drawing/2014/main" id="{9720A285-5AD3-27D0-D346-F8ADA39B5952}"/>
              </a:ext>
            </a:extLst>
          </p:cNvPr>
          <p:cNvSpPr/>
          <p:nvPr/>
        </p:nvSpPr>
        <p:spPr>
          <a:xfrm>
            <a:off x="326714" y="1428452"/>
            <a:ext cx="6343807" cy="830997"/>
          </a:xfrm>
          <a:prstGeom prst="rect">
            <a:avLst/>
          </a:prstGeom>
          <a:ln>
            <a:solidFill>
              <a:schemeClr val="bg1">
                <a:lumMod val="95000"/>
              </a:schemeClr>
            </a:solidFill>
          </a:ln>
        </p:spPr>
        <p:txBody>
          <a:bodyPr wrap="square">
            <a:spAutoFit/>
          </a:bodyPr>
          <a:lstStyle/>
          <a:p>
            <a:endParaRPr lang="en-US" sz="1600" dirty="0">
              <a:solidFill>
                <a:srgbClr val="E7E6E6">
                  <a:lumMod val="25000"/>
                </a:srgbClr>
              </a:solidFill>
              <a:latin typeface="Century Gothic"/>
            </a:endParaRPr>
          </a:p>
          <a:p>
            <a:pPr marL="285750" indent="-285750">
              <a:buFont typeface="Arial" panose="020B0604020202020204" pitchFamily="34" charset="0"/>
              <a:buChar char="•"/>
            </a:pPr>
            <a:r>
              <a:rPr lang="en-US" sz="1600" dirty="0">
                <a:solidFill>
                  <a:srgbClr val="E7E6E6">
                    <a:lumMod val="25000"/>
                  </a:srgbClr>
                </a:solidFill>
                <a:latin typeface="Century Gothic"/>
              </a:rPr>
              <a:t>Coastal Flooding induced by strong wind and swell waves over the sea</a:t>
            </a:r>
          </a:p>
        </p:txBody>
      </p:sp>
      <p:sp>
        <p:nvSpPr>
          <p:cNvPr id="8" name="TextBox 7">
            <a:extLst>
              <a:ext uri="{FF2B5EF4-FFF2-40B4-BE49-F238E27FC236}">
                <a16:creationId xmlns:a16="http://schemas.microsoft.com/office/drawing/2014/main" id="{F9799788-1894-7A5A-D243-6712DAC45D8D}"/>
              </a:ext>
            </a:extLst>
          </p:cNvPr>
          <p:cNvSpPr txBox="1"/>
          <p:nvPr/>
        </p:nvSpPr>
        <p:spPr>
          <a:xfrm>
            <a:off x="408562" y="1050257"/>
            <a:ext cx="8732442" cy="523220"/>
          </a:xfrm>
          <a:prstGeom prst="rect">
            <a:avLst/>
          </a:prstGeom>
          <a:noFill/>
        </p:spPr>
        <p:txBody>
          <a:bodyPr wrap="square">
            <a:spAutoFit/>
          </a:bodyPr>
          <a:lstStyle/>
          <a:p>
            <a:r>
              <a:rPr kumimoji="0" lang="en-US" altLang="ar-OM" sz="2800" b="0" i="0" u="none" strike="noStrike" kern="1200" cap="none" spc="0" normalizeH="0" baseline="0" noProof="0" dirty="0">
                <a:ln>
                  <a:noFill/>
                </a:ln>
                <a:solidFill>
                  <a:schemeClr val="accent2">
                    <a:lumMod val="75000"/>
                  </a:schemeClr>
                </a:solidFill>
                <a:effectLst/>
                <a:uLnTx/>
                <a:uFillTx/>
                <a:latin typeface="Abadi" panose="020B0604020104020204" pitchFamily="34" charset="0"/>
                <a:ea typeface="+mj-ea"/>
                <a:cs typeface="Times New Roman" panose="02020603050405020304" pitchFamily="18" charset="0"/>
              </a:rPr>
              <a:t>Storm Tide</a:t>
            </a:r>
            <a:endParaRPr lang="en-US" dirty="0">
              <a:solidFill>
                <a:schemeClr val="accent2">
                  <a:lumMod val="75000"/>
                </a:schemeClr>
              </a:solidFill>
            </a:endParaRPr>
          </a:p>
        </p:txBody>
      </p:sp>
      <p:pic>
        <p:nvPicPr>
          <p:cNvPr id="4098" name="Picture 2" descr="UPDATE* on the very intense Category 5 bordeline Tropical cyclone KYARR in  the Arabian sea » Severe Weather Europe">
            <a:extLst>
              <a:ext uri="{FF2B5EF4-FFF2-40B4-BE49-F238E27FC236}">
                <a16:creationId xmlns:a16="http://schemas.microsoft.com/office/drawing/2014/main" id="{9E491A7F-D5FA-B191-E11A-5DECF21C0B2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0450"/>
          <a:stretch/>
        </p:blipFill>
        <p:spPr bwMode="auto">
          <a:xfrm>
            <a:off x="5747537" y="3644630"/>
            <a:ext cx="4230770" cy="340976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2" name="Table 11">
            <a:extLst>
              <a:ext uri="{FF2B5EF4-FFF2-40B4-BE49-F238E27FC236}">
                <a16:creationId xmlns:a16="http://schemas.microsoft.com/office/drawing/2014/main" id="{91E71CBB-1512-E796-2396-6A41EDB8464C}"/>
              </a:ext>
            </a:extLst>
          </p:cNvPr>
          <p:cNvGraphicFramePr>
            <a:graphicFrameLocks noGrp="1"/>
          </p:cNvGraphicFramePr>
          <p:nvPr>
            <p:extLst>
              <p:ext uri="{D42A27DB-BD31-4B8C-83A1-F6EECF244321}">
                <p14:modId xmlns:p14="http://schemas.microsoft.com/office/powerpoint/2010/main" val="672320039"/>
              </p:ext>
            </p:extLst>
          </p:nvPr>
        </p:nvGraphicFramePr>
        <p:xfrm>
          <a:off x="135709" y="2168418"/>
          <a:ext cx="6249137" cy="1355788"/>
        </p:xfrm>
        <a:graphic>
          <a:graphicData uri="http://schemas.openxmlformats.org/drawingml/2006/table">
            <a:tbl>
              <a:tblPr firstRow="1" bandRow="1">
                <a:tableStyleId>{5C22544A-7EE6-4342-B048-85BDC9FD1C3A}</a:tableStyleId>
              </a:tblPr>
              <a:tblGrid>
                <a:gridCol w="1016452">
                  <a:extLst>
                    <a:ext uri="{9D8B030D-6E8A-4147-A177-3AD203B41FA5}">
                      <a16:colId xmlns:a16="http://schemas.microsoft.com/office/drawing/2014/main" val="20000"/>
                    </a:ext>
                  </a:extLst>
                </a:gridCol>
                <a:gridCol w="5232685">
                  <a:extLst>
                    <a:ext uri="{9D8B030D-6E8A-4147-A177-3AD203B41FA5}">
                      <a16:colId xmlns:a16="http://schemas.microsoft.com/office/drawing/2014/main" val="20001"/>
                    </a:ext>
                  </a:extLst>
                </a:gridCol>
              </a:tblGrid>
              <a:tr h="1355788">
                <a:tc>
                  <a:txBody>
                    <a:bodyPr/>
                    <a:lstStyle/>
                    <a:p>
                      <a:pPr algn="ctr"/>
                      <a:r>
                        <a:rPr lang="en-US" sz="2000" b="0" dirty="0">
                          <a:solidFill>
                            <a:schemeClr val="tx1"/>
                          </a:solidFill>
                          <a:latin typeface="Times New Roman" panose="02020603050405020304" pitchFamily="18" charset="0"/>
                          <a:cs typeface="Times New Roman" panose="02020603050405020304" pitchFamily="18" charset="0"/>
                        </a:rPr>
                        <a:t>27-30 October 2019</a:t>
                      </a:r>
                    </a:p>
                  </a:txBody>
                  <a:tcPr anchor="ctr">
                    <a:solidFill>
                      <a:schemeClr val="bg2"/>
                    </a:solidFill>
                  </a:tcPr>
                </a:tc>
                <a:tc>
                  <a:txBody>
                    <a:bodyPr/>
                    <a:lstStyle/>
                    <a:p>
                      <a:pPr algn="ctr"/>
                      <a:r>
                        <a:rPr lang="en-US" sz="2000" b="0" dirty="0">
                          <a:solidFill>
                            <a:schemeClr val="tx1"/>
                          </a:solidFill>
                          <a:latin typeface="Times New Roman" panose="02020603050405020304" pitchFamily="18" charset="0"/>
                          <a:cs typeface="Times New Roman" panose="02020603050405020304" pitchFamily="18" charset="0"/>
                        </a:rPr>
                        <a:t>Category 4 Tropical cyclone KYARR in the Arabian Sea, created currents and swells that caused floods and damage to Oman Sea coastal areas</a:t>
                      </a:r>
                    </a:p>
                  </a:txBody>
                  <a:tcPr anchor="ctr">
                    <a:solidFill>
                      <a:schemeClr val="bg2"/>
                    </a:solidFill>
                  </a:tcPr>
                </a:tc>
                <a:extLst>
                  <a:ext uri="{0D108BD9-81ED-4DB2-BD59-A6C34878D82A}">
                    <a16:rowId xmlns:a16="http://schemas.microsoft.com/office/drawing/2014/main" val="10001"/>
                  </a:ext>
                </a:extLst>
              </a:tr>
            </a:tbl>
          </a:graphicData>
        </a:graphic>
      </p:graphicFrame>
      <p:pic>
        <p:nvPicPr>
          <p:cNvPr id="13" name="الخيمة العُمانية🇴🇲 on X- -المد البحري قبل قليل بولاية #صحم مع الإعصار المداري #كيار من سواحل #السلطنة #متداول #الخيمة_العمانية https-__t.co_I1XDN5DkDf- _ X">
            <a:hlinkClick r:id="" action="ppaction://media"/>
            <a:extLst>
              <a:ext uri="{FF2B5EF4-FFF2-40B4-BE49-F238E27FC236}">
                <a16:creationId xmlns:a16="http://schemas.microsoft.com/office/drawing/2014/main" id="{02CAD746-0F89-49D7-424A-877DA5A005C5}"/>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260277" y="3644630"/>
            <a:ext cx="2424889" cy="3281192"/>
          </a:xfrm>
          <a:prstGeom prst="rect">
            <a:avLst/>
          </a:prstGeom>
        </p:spPr>
      </p:pic>
    </p:spTree>
    <p:extLst>
      <p:ext uri="{BB962C8B-B14F-4D97-AF65-F5344CB8AC3E}">
        <p14:creationId xmlns:p14="http://schemas.microsoft.com/office/powerpoint/2010/main" val="3133604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054"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1674</TotalTime>
  <Words>1054</Words>
  <Application>Microsoft Office PowerPoint</Application>
  <PresentationFormat>Widescreen</PresentationFormat>
  <Paragraphs>220</Paragraphs>
  <Slides>29</Slides>
  <Notes>18</Notes>
  <HiddenSlides>0</HiddenSlides>
  <MMClips>1</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29</vt:i4>
      </vt:variant>
    </vt:vector>
  </HeadingPairs>
  <TitlesOfParts>
    <vt:vector size="42" baseType="lpstr">
      <vt:lpstr>Batang</vt:lpstr>
      <vt:lpstr>Abadi</vt:lpstr>
      <vt:lpstr>Adobe Caslon Pro Bold</vt:lpstr>
      <vt:lpstr>Arial</vt:lpstr>
      <vt:lpstr>Calibri</vt:lpstr>
      <vt:lpstr>Calibri Light</vt:lpstr>
      <vt:lpstr>Century Gothic</vt:lpstr>
      <vt:lpstr>Times</vt:lpstr>
      <vt:lpstr>Times New Roman</vt:lpstr>
      <vt:lpstr>Wingdings</vt:lpstr>
      <vt:lpstr>Custom Design</vt:lpstr>
      <vt:lpstr>3_Custom Design</vt:lpstr>
      <vt:lpstr>2_Custom Design</vt:lpstr>
      <vt:lpstr>Weather-related Hazards affecting Oman by impacts</vt:lpstr>
      <vt:lpstr>  </vt:lpstr>
      <vt:lpstr> Flooding</vt:lpstr>
      <vt:lpstr>  </vt:lpstr>
      <vt:lpstr>  </vt:lpstr>
      <vt:lpstr>PowerPoint Presentation</vt:lpstr>
      <vt:lpstr>  </vt:lpstr>
      <vt:lpstr>  </vt:lpstr>
      <vt:lpstr>PowerPoint Presentation</vt:lpstr>
      <vt:lpstr>  </vt:lpstr>
      <vt:lpstr>  </vt:lpstr>
      <vt:lpstr>  </vt:lpstr>
      <vt:lpstr>  </vt:lpstr>
      <vt:lpstr>  </vt:lpstr>
      <vt:lpstr>  </vt:lpstr>
      <vt:lpstr>  </vt:lpstr>
      <vt:lpstr>Strong Wind Impact</vt:lpstr>
      <vt:lpstr>  </vt:lpstr>
      <vt:lpstr>  </vt:lpstr>
      <vt:lpstr>  </vt:lpstr>
      <vt:lpstr>  </vt:lpstr>
      <vt:lpstr>Dust Storms</vt:lpstr>
      <vt:lpstr>  </vt:lpstr>
      <vt:lpstr>PowerPoint Presentation</vt:lpstr>
      <vt:lpstr>PowerPoint Presentation</vt:lpstr>
      <vt:lpstr>Heat Waves</vt:lpstr>
      <vt:lpstr>  </vt:lpstr>
      <vt:lpstr>PowerPoint Presentation</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Dr. Jumaah Al Maskri</dc:creator>
  <cp:lastModifiedBy>Administrator</cp:lastModifiedBy>
  <cp:revision>27</cp:revision>
  <cp:lastPrinted>2017-10-12T06:53:11Z</cp:lastPrinted>
  <dcterms:created xsi:type="dcterms:W3CDTF">2017-10-09T16:16:08Z</dcterms:created>
  <dcterms:modified xsi:type="dcterms:W3CDTF">2023-11-05T11:39:00Z</dcterms:modified>
</cp:coreProperties>
</file>