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7" r:id="rId2"/>
    <p:sldId id="264" r:id="rId3"/>
    <p:sldId id="258" r:id="rId4"/>
    <p:sldId id="292" r:id="rId5"/>
    <p:sldId id="314" r:id="rId6"/>
    <p:sldId id="294" r:id="rId7"/>
    <p:sldId id="295" r:id="rId8"/>
    <p:sldId id="296" r:id="rId9"/>
    <p:sldId id="297" r:id="rId10"/>
    <p:sldId id="298" r:id="rId11"/>
    <p:sldId id="299" r:id="rId12"/>
    <p:sldId id="300" r:id="rId13"/>
    <p:sldId id="301" r:id="rId14"/>
    <p:sldId id="302" r:id="rId15"/>
    <p:sldId id="303" r:id="rId16"/>
    <p:sldId id="304" r:id="rId17"/>
    <p:sldId id="305" r:id="rId18"/>
    <p:sldId id="306" r:id="rId19"/>
    <p:sldId id="307" r:id="rId20"/>
    <p:sldId id="308" r:id="rId21"/>
    <p:sldId id="309" r:id="rId22"/>
    <p:sldId id="310" r:id="rId23"/>
    <p:sldId id="311" r:id="rId24"/>
    <p:sldId id="312" r:id="rId25"/>
    <p:sldId id="263" r:id="rId26"/>
    <p:sldId id="313" r:id="rId27"/>
    <p:sldId id="266" r:id="rId28"/>
    <p:sldId id="265" r:id="rId29"/>
    <p:sldId id="291" r:id="rId30"/>
    <p:sldId id="315" r:id="rId31"/>
    <p:sldId id="271" r:id="rId32"/>
    <p:sldId id="316" r:id="rId33"/>
    <p:sldId id="317" r:id="rId34"/>
    <p:sldId id="318" r:id="rId35"/>
    <p:sldId id="269" r:id="rId36"/>
    <p:sldId id="319" r:id="rId37"/>
    <p:sldId id="270" r:id="rId38"/>
    <p:sldId id="268" r:id="rId39"/>
    <p:sldId id="29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203864"/>
    <a:srgbClr val="C00000"/>
    <a:srgbClr val="38425C"/>
    <a:srgbClr val="7F873D"/>
    <a:srgbClr val="A2AF92"/>
    <a:srgbClr val="E5BDA1"/>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68" autoAdjust="0"/>
    <p:restoredTop sz="94660"/>
  </p:normalViewPr>
  <p:slideViewPr>
    <p:cSldViewPr snapToGrid="0">
      <p:cViewPr varScale="1">
        <p:scale>
          <a:sx n="107" d="100"/>
          <a:sy n="107" d="100"/>
        </p:scale>
        <p:origin x="75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05D13E-436A-4AFB-8A01-27D3E1C4B445}"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986E2A-AE69-4087-A7CE-6DEEDBDF5A4D}" type="slidenum">
              <a:rPr lang="en-US" smtClean="0"/>
              <a:t>‹#›</a:t>
            </a:fld>
            <a:endParaRPr lang="en-US"/>
          </a:p>
        </p:txBody>
      </p:sp>
    </p:spTree>
    <p:extLst>
      <p:ext uri="{BB962C8B-B14F-4D97-AF65-F5344CB8AC3E}">
        <p14:creationId xmlns:p14="http://schemas.microsoft.com/office/powerpoint/2010/main" val="2572360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86E2A-AE69-4087-A7CE-6DEEDBDF5A4D}" type="slidenum">
              <a:rPr lang="en-US" smtClean="0"/>
              <a:t>39</a:t>
            </a:fld>
            <a:endParaRPr lang="en-US"/>
          </a:p>
        </p:txBody>
      </p:sp>
    </p:spTree>
    <p:extLst>
      <p:ext uri="{BB962C8B-B14F-4D97-AF65-F5344CB8AC3E}">
        <p14:creationId xmlns:p14="http://schemas.microsoft.com/office/powerpoint/2010/main" val="1205405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CC5FE-3FDA-4F73-9EEA-A8273D2E0B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08FA90-7289-44BE-8AB8-BFBC80CC2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763760-70D8-4131-936E-AD244914DBA8}"/>
              </a:ext>
            </a:extLst>
          </p:cNvPr>
          <p:cNvSpPr>
            <a:spLocks noGrp="1"/>
          </p:cNvSpPr>
          <p:nvPr>
            <p:ph type="dt" sz="half" idx="10"/>
          </p:nvPr>
        </p:nvSpPr>
        <p:spPr/>
        <p:txBody>
          <a:bodyPr/>
          <a:lstStyle/>
          <a:p>
            <a:fld id="{5F27B143-1050-4207-8527-2F3CDFC78E53}" type="datetimeFigureOut">
              <a:rPr lang="en-US" smtClean="0"/>
              <a:t>8/11/2024</a:t>
            </a:fld>
            <a:endParaRPr lang="en-US" dirty="0"/>
          </a:p>
        </p:txBody>
      </p:sp>
      <p:sp>
        <p:nvSpPr>
          <p:cNvPr id="5" name="Footer Placeholder 4">
            <a:extLst>
              <a:ext uri="{FF2B5EF4-FFF2-40B4-BE49-F238E27FC236}">
                <a16:creationId xmlns:a16="http://schemas.microsoft.com/office/drawing/2014/main" id="{AD4AAB30-CCC2-4162-92BA-E980061E98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EB9EBA-DE82-4B79-BABB-FB54EF2DD067}"/>
              </a:ext>
            </a:extLst>
          </p:cNvPr>
          <p:cNvSpPr>
            <a:spLocks noGrp="1"/>
          </p:cNvSpPr>
          <p:nvPr>
            <p:ph type="sldNum" sz="quarter" idx="12"/>
          </p:nvPr>
        </p:nvSpPr>
        <p:spPr/>
        <p:txBody>
          <a:bodyPr/>
          <a:lstStyle/>
          <a:p>
            <a:fld id="{C9BBBDB7-6776-4428-89E6-C2D226B245A8}" type="slidenum">
              <a:rPr lang="en-US" smtClean="0"/>
              <a:t>‹#›</a:t>
            </a:fld>
            <a:endParaRPr lang="en-US" dirty="0"/>
          </a:p>
        </p:txBody>
      </p:sp>
    </p:spTree>
    <p:extLst>
      <p:ext uri="{BB962C8B-B14F-4D97-AF65-F5344CB8AC3E}">
        <p14:creationId xmlns:p14="http://schemas.microsoft.com/office/powerpoint/2010/main" val="716674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BB5D3-6BC9-49C9-85C0-DA961CC6DA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F8552C-D89A-4FB4-845E-CFE2F10E496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1EC9D-AAF9-4F4E-8BD8-E9CA28231A05}"/>
              </a:ext>
            </a:extLst>
          </p:cNvPr>
          <p:cNvSpPr>
            <a:spLocks noGrp="1"/>
          </p:cNvSpPr>
          <p:nvPr>
            <p:ph type="dt" sz="half" idx="10"/>
          </p:nvPr>
        </p:nvSpPr>
        <p:spPr/>
        <p:txBody>
          <a:bodyPr/>
          <a:lstStyle/>
          <a:p>
            <a:fld id="{5F27B143-1050-4207-8527-2F3CDFC78E53}" type="datetimeFigureOut">
              <a:rPr lang="en-US" smtClean="0"/>
              <a:t>8/11/2024</a:t>
            </a:fld>
            <a:endParaRPr lang="en-US" dirty="0"/>
          </a:p>
        </p:txBody>
      </p:sp>
      <p:sp>
        <p:nvSpPr>
          <p:cNvPr id="5" name="Footer Placeholder 4">
            <a:extLst>
              <a:ext uri="{FF2B5EF4-FFF2-40B4-BE49-F238E27FC236}">
                <a16:creationId xmlns:a16="http://schemas.microsoft.com/office/drawing/2014/main" id="{161EE1EE-6599-4C08-9AFE-3BD5F9CC05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5747DA-D4E4-48BE-A999-2BD9682704FF}"/>
              </a:ext>
            </a:extLst>
          </p:cNvPr>
          <p:cNvSpPr>
            <a:spLocks noGrp="1"/>
          </p:cNvSpPr>
          <p:nvPr>
            <p:ph type="sldNum" sz="quarter" idx="12"/>
          </p:nvPr>
        </p:nvSpPr>
        <p:spPr/>
        <p:txBody>
          <a:bodyPr/>
          <a:lstStyle/>
          <a:p>
            <a:fld id="{C9BBBDB7-6776-4428-89E6-C2D226B245A8}" type="slidenum">
              <a:rPr lang="en-US" smtClean="0"/>
              <a:t>‹#›</a:t>
            </a:fld>
            <a:endParaRPr lang="en-US" dirty="0"/>
          </a:p>
        </p:txBody>
      </p:sp>
    </p:spTree>
    <p:extLst>
      <p:ext uri="{BB962C8B-B14F-4D97-AF65-F5344CB8AC3E}">
        <p14:creationId xmlns:p14="http://schemas.microsoft.com/office/powerpoint/2010/main" val="4043196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D0EED2-3227-4AEA-92B1-AD67690851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BEF114-376B-4A4B-A17D-DF3C6AF4470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FBDB9A-9037-4C10-93A0-0D3B71563FC8}"/>
              </a:ext>
            </a:extLst>
          </p:cNvPr>
          <p:cNvSpPr>
            <a:spLocks noGrp="1"/>
          </p:cNvSpPr>
          <p:nvPr>
            <p:ph type="dt" sz="half" idx="10"/>
          </p:nvPr>
        </p:nvSpPr>
        <p:spPr/>
        <p:txBody>
          <a:bodyPr/>
          <a:lstStyle/>
          <a:p>
            <a:fld id="{5F27B143-1050-4207-8527-2F3CDFC78E53}" type="datetimeFigureOut">
              <a:rPr lang="en-US" smtClean="0"/>
              <a:t>8/11/2024</a:t>
            </a:fld>
            <a:endParaRPr lang="en-US" dirty="0"/>
          </a:p>
        </p:txBody>
      </p:sp>
      <p:sp>
        <p:nvSpPr>
          <p:cNvPr id="5" name="Footer Placeholder 4">
            <a:extLst>
              <a:ext uri="{FF2B5EF4-FFF2-40B4-BE49-F238E27FC236}">
                <a16:creationId xmlns:a16="http://schemas.microsoft.com/office/drawing/2014/main" id="{C1038121-E899-4257-B905-0D28EE77D9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33707B-BB05-427E-A1E5-4EFD6EB3EA12}"/>
              </a:ext>
            </a:extLst>
          </p:cNvPr>
          <p:cNvSpPr>
            <a:spLocks noGrp="1"/>
          </p:cNvSpPr>
          <p:nvPr>
            <p:ph type="sldNum" sz="quarter" idx="12"/>
          </p:nvPr>
        </p:nvSpPr>
        <p:spPr/>
        <p:txBody>
          <a:bodyPr/>
          <a:lstStyle/>
          <a:p>
            <a:fld id="{C9BBBDB7-6776-4428-89E6-C2D226B245A8}" type="slidenum">
              <a:rPr lang="en-US" smtClean="0"/>
              <a:t>‹#›</a:t>
            </a:fld>
            <a:endParaRPr lang="en-US" dirty="0"/>
          </a:p>
        </p:txBody>
      </p:sp>
    </p:spTree>
    <p:extLst>
      <p:ext uri="{BB962C8B-B14F-4D97-AF65-F5344CB8AC3E}">
        <p14:creationId xmlns:p14="http://schemas.microsoft.com/office/powerpoint/2010/main" val="807544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B5BF-2942-4718-BC95-923348A21B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1B126D-C836-4CAE-A631-3BE8A266CE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9628C-017C-4007-B9F9-1B1E4DBD290B}"/>
              </a:ext>
            </a:extLst>
          </p:cNvPr>
          <p:cNvSpPr>
            <a:spLocks noGrp="1"/>
          </p:cNvSpPr>
          <p:nvPr>
            <p:ph type="dt" sz="half" idx="10"/>
          </p:nvPr>
        </p:nvSpPr>
        <p:spPr/>
        <p:txBody>
          <a:bodyPr/>
          <a:lstStyle/>
          <a:p>
            <a:fld id="{5F27B143-1050-4207-8527-2F3CDFC78E53}" type="datetimeFigureOut">
              <a:rPr lang="en-US" smtClean="0"/>
              <a:t>8/11/2024</a:t>
            </a:fld>
            <a:endParaRPr lang="en-US" dirty="0"/>
          </a:p>
        </p:txBody>
      </p:sp>
      <p:sp>
        <p:nvSpPr>
          <p:cNvPr id="5" name="Footer Placeholder 4">
            <a:extLst>
              <a:ext uri="{FF2B5EF4-FFF2-40B4-BE49-F238E27FC236}">
                <a16:creationId xmlns:a16="http://schemas.microsoft.com/office/drawing/2014/main" id="{428238BC-5128-48FD-B4E6-A936F593A0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6DF25B-A93A-4AE0-9794-DEE66FC7E7BC}"/>
              </a:ext>
            </a:extLst>
          </p:cNvPr>
          <p:cNvSpPr>
            <a:spLocks noGrp="1"/>
          </p:cNvSpPr>
          <p:nvPr>
            <p:ph type="sldNum" sz="quarter" idx="12"/>
          </p:nvPr>
        </p:nvSpPr>
        <p:spPr/>
        <p:txBody>
          <a:bodyPr/>
          <a:lstStyle/>
          <a:p>
            <a:fld id="{C9BBBDB7-6776-4428-89E6-C2D226B245A8}" type="slidenum">
              <a:rPr lang="en-US" smtClean="0"/>
              <a:t>‹#›</a:t>
            </a:fld>
            <a:endParaRPr lang="en-US" dirty="0"/>
          </a:p>
        </p:txBody>
      </p:sp>
    </p:spTree>
    <p:extLst>
      <p:ext uri="{BB962C8B-B14F-4D97-AF65-F5344CB8AC3E}">
        <p14:creationId xmlns:p14="http://schemas.microsoft.com/office/powerpoint/2010/main" val="1305422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35D26-3398-4EE3-A45D-CB4384B113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F82B3B-AC66-4998-BB6C-92C163D098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45DC56-5041-4E4B-A26D-31436F12DD0C}"/>
              </a:ext>
            </a:extLst>
          </p:cNvPr>
          <p:cNvSpPr>
            <a:spLocks noGrp="1"/>
          </p:cNvSpPr>
          <p:nvPr>
            <p:ph type="dt" sz="half" idx="10"/>
          </p:nvPr>
        </p:nvSpPr>
        <p:spPr/>
        <p:txBody>
          <a:bodyPr/>
          <a:lstStyle/>
          <a:p>
            <a:fld id="{5F27B143-1050-4207-8527-2F3CDFC78E53}" type="datetimeFigureOut">
              <a:rPr lang="en-US" smtClean="0"/>
              <a:t>8/11/2024</a:t>
            </a:fld>
            <a:endParaRPr lang="en-US" dirty="0"/>
          </a:p>
        </p:txBody>
      </p:sp>
      <p:sp>
        <p:nvSpPr>
          <p:cNvPr id="5" name="Footer Placeholder 4">
            <a:extLst>
              <a:ext uri="{FF2B5EF4-FFF2-40B4-BE49-F238E27FC236}">
                <a16:creationId xmlns:a16="http://schemas.microsoft.com/office/drawing/2014/main" id="{9BF4FEE8-D951-46EC-9A7A-242977D1A68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CF4AD9-40F6-41F6-9612-0A4FD864F02C}"/>
              </a:ext>
            </a:extLst>
          </p:cNvPr>
          <p:cNvSpPr>
            <a:spLocks noGrp="1"/>
          </p:cNvSpPr>
          <p:nvPr>
            <p:ph type="sldNum" sz="quarter" idx="12"/>
          </p:nvPr>
        </p:nvSpPr>
        <p:spPr/>
        <p:txBody>
          <a:bodyPr/>
          <a:lstStyle/>
          <a:p>
            <a:fld id="{C9BBBDB7-6776-4428-89E6-C2D226B245A8}" type="slidenum">
              <a:rPr lang="en-US" smtClean="0"/>
              <a:t>‹#›</a:t>
            </a:fld>
            <a:endParaRPr lang="en-US" dirty="0"/>
          </a:p>
        </p:txBody>
      </p:sp>
    </p:spTree>
    <p:extLst>
      <p:ext uri="{BB962C8B-B14F-4D97-AF65-F5344CB8AC3E}">
        <p14:creationId xmlns:p14="http://schemas.microsoft.com/office/powerpoint/2010/main" val="4116656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7AB17-33CB-40AC-B304-775C08EE1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5BC642-EE79-46C2-A60B-95D0B9BC029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EC0A4F-E77D-4AFC-BBE9-5D64C448C1F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583B19-0BA9-4CFC-AF2E-3AC4EFA4AACF}"/>
              </a:ext>
            </a:extLst>
          </p:cNvPr>
          <p:cNvSpPr>
            <a:spLocks noGrp="1"/>
          </p:cNvSpPr>
          <p:nvPr>
            <p:ph type="dt" sz="half" idx="10"/>
          </p:nvPr>
        </p:nvSpPr>
        <p:spPr/>
        <p:txBody>
          <a:bodyPr/>
          <a:lstStyle/>
          <a:p>
            <a:fld id="{5F27B143-1050-4207-8527-2F3CDFC78E53}" type="datetimeFigureOut">
              <a:rPr lang="en-US" smtClean="0"/>
              <a:t>8/11/2024</a:t>
            </a:fld>
            <a:endParaRPr lang="en-US" dirty="0"/>
          </a:p>
        </p:txBody>
      </p:sp>
      <p:sp>
        <p:nvSpPr>
          <p:cNvPr id="6" name="Footer Placeholder 5">
            <a:extLst>
              <a:ext uri="{FF2B5EF4-FFF2-40B4-BE49-F238E27FC236}">
                <a16:creationId xmlns:a16="http://schemas.microsoft.com/office/drawing/2014/main" id="{E3F976EB-D6D9-43C3-A341-B83A33B7F8E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083A59-DDCD-4E0D-AC25-9A50F7BA4EEA}"/>
              </a:ext>
            </a:extLst>
          </p:cNvPr>
          <p:cNvSpPr>
            <a:spLocks noGrp="1"/>
          </p:cNvSpPr>
          <p:nvPr>
            <p:ph type="sldNum" sz="quarter" idx="12"/>
          </p:nvPr>
        </p:nvSpPr>
        <p:spPr/>
        <p:txBody>
          <a:bodyPr/>
          <a:lstStyle/>
          <a:p>
            <a:fld id="{C9BBBDB7-6776-4428-89E6-C2D226B245A8}" type="slidenum">
              <a:rPr lang="en-US" smtClean="0"/>
              <a:t>‹#›</a:t>
            </a:fld>
            <a:endParaRPr lang="en-US" dirty="0"/>
          </a:p>
        </p:txBody>
      </p:sp>
    </p:spTree>
    <p:extLst>
      <p:ext uri="{BB962C8B-B14F-4D97-AF65-F5344CB8AC3E}">
        <p14:creationId xmlns:p14="http://schemas.microsoft.com/office/powerpoint/2010/main" val="4172507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D41A-8E1A-426E-A191-111A2E3809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291354-16AD-4606-897E-448CD92B9F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37BF5DF-E888-4593-962D-E2EF0AF769F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2D99A8-AD02-4704-8387-23899B374F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99C0DF-F940-4CF2-A40C-8BF0318085A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6357E-40BD-4C46-9B63-C2ABA9C0729A}"/>
              </a:ext>
            </a:extLst>
          </p:cNvPr>
          <p:cNvSpPr>
            <a:spLocks noGrp="1"/>
          </p:cNvSpPr>
          <p:nvPr>
            <p:ph type="dt" sz="half" idx="10"/>
          </p:nvPr>
        </p:nvSpPr>
        <p:spPr/>
        <p:txBody>
          <a:bodyPr/>
          <a:lstStyle/>
          <a:p>
            <a:fld id="{5F27B143-1050-4207-8527-2F3CDFC78E53}" type="datetimeFigureOut">
              <a:rPr lang="en-US" smtClean="0"/>
              <a:t>8/11/2024</a:t>
            </a:fld>
            <a:endParaRPr lang="en-US" dirty="0"/>
          </a:p>
        </p:txBody>
      </p:sp>
      <p:sp>
        <p:nvSpPr>
          <p:cNvPr id="8" name="Footer Placeholder 7">
            <a:extLst>
              <a:ext uri="{FF2B5EF4-FFF2-40B4-BE49-F238E27FC236}">
                <a16:creationId xmlns:a16="http://schemas.microsoft.com/office/drawing/2014/main" id="{811E739B-6002-4F7C-81BC-11937D41474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E04FEB4-F6A3-4D6C-987D-6C985549C295}"/>
              </a:ext>
            </a:extLst>
          </p:cNvPr>
          <p:cNvSpPr>
            <a:spLocks noGrp="1"/>
          </p:cNvSpPr>
          <p:nvPr>
            <p:ph type="sldNum" sz="quarter" idx="12"/>
          </p:nvPr>
        </p:nvSpPr>
        <p:spPr/>
        <p:txBody>
          <a:bodyPr/>
          <a:lstStyle/>
          <a:p>
            <a:fld id="{C9BBBDB7-6776-4428-89E6-C2D226B245A8}" type="slidenum">
              <a:rPr lang="en-US" smtClean="0"/>
              <a:t>‹#›</a:t>
            </a:fld>
            <a:endParaRPr lang="en-US" dirty="0"/>
          </a:p>
        </p:txBody>
      </p:sp>
    </p:spTree>
    <p:extLst>
      <p:ext uri="{BB962C8B-B14F-4D97-AF65-F5344CB8AC3E}">
        <p14:creationId xmlns:p14="http://schemas.microsoft.com/office/powerpoint/2010/main" val="3057855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3EEF-697F-4041-8246-D9EEB010B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CAB759-D1B5-4C6C-A884-ED2B718871FD}"/>
              </a:ext>
            </a:extLst>
          </p:cNvPr>
          <p:cNvSpPr>
            <a:spLocks noGrp="1"/>
          </p:cNvSpPr>
          <p:nvPr>
            <p:ph type="dt" sz="half" idx="10"/>
          </p:nvPr>
        </p:nvSpPr>
        <p:spPr/>
        <p:txBody>
          <a:bodyPr/>
          <a:lstStyle/>
          <a:p>
            <a:fld id="{5F27B143-1050-4207-8527-2F3CDFC78E53}" type="datetimeFigureOut">
              <a:rPr lang="en-US" smtClean="0"/>
              <a:t>8/11/2024</a:t>
            </a:fld>
            <a:endParaRPr lang="en-US" dirty="0"/>
          </a:p>
        </p:txBody>
      </p:sp>
      <p:sp>
        <p:nvSpPr>
          <p:cNvPr id="4" name="Footer Placeholder 3">
            <a:extLst>
              <a:ext uri="{FF2B5EF4-FFF2-40B4-BE49-F238E27FC236}">
                <a16:creationId xmlns:a16="http://schemas.microsoft.com/office/drawing/2014/main" id="{6E1C43FB-C822-4A68-BFFF-6A3961A5211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EF38FA5-7099-4E6C-B4FF-4AB9C9E187B4}"/>
              </a:ext>
            </a:extLst>
          </p:cNvPr>
          <p:cNvSpPr>
            <a:spLocks noGrp="1"/>
          </p:cNvSpPr>
          <p:nvPr>
            <p:ph type="sldNum" sz="quarter" idx="12"/>
          </p:nvPr>
        </p:nvSpPr>
        <p:spPr/>
        <p:txBody>
          <a:bodyPr/>
          <a:lstStyle/>
          <a:p>
            <a:fld id="{C9BBBDB7-6776-4428-89E6-C2D226B245A8}" type="slidenum">
              <a:rPr lang="en-US" smtClean="0"/>
              <a:t>‹#›</a:t>
            </a:fld>
            <a:endParaRPr lang="en-US" dirty="0"/>
          </a:p>
        </p:txBody>
      </p:sp>
    </p:spTree>
    <p:extLst>
      <p:ext uri="{BB962C8B-B14F-4D97-AF65-F5344CB8AC3E}">
        <p14:creationId xmlns:p14="http://schemas.microsoft.com/office/powerpoint/2010/main" val="495153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9719C-E786-4BE1-98E5-EA2579D40BAD}"/>
              </a:ext>
            </a:extLst>
          </p:cNvPr>
          <p:cNvSpPr>
            <a:spLocks noGrp="1"/>
          </p:cNvSpPr>
          <p:nvPr>
            <p:ph type="dt" sz="half" idx="10"/>
          </p:nvPr>
        </p:nvSpPr>
        <p:spPr/>
        <p:txBody>
          <a:bodyPr/>
          <a:lstStyle/>
          <a:p>
            <a:fld id="{5F27B143-1050-4207-8527-2F3CDFC78E53}" type="datetimeFigureOut">
              <a:rPr lang="en-US" smtClean="0"/>
              <a:t>8/11/2024</a:t>
            </a:fld>
            <a:endParaRPr lang="en-US" dirty="0"/>
          </a:p>
        </p:txBody>
      </p:sp>
      <p:sp>
        <p:nvSpPr>
          <p:cNvPr id="3" name="Footer Placeholder 2">
            <a:extLst>
              <a:ext uri="{FF2B5EF4-FFF2-40B4-BE49-F238E27FC236}">
                <a16:creationId xmlns:a16="http://schemas.microsoft.com/office/drawing/2014/main" id="{9AAB8281-19C5-4C2B-89B0-7D2F92D2557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D675E81-5E3D-4418-B7F0-EAFC54343492}"/>
              </a:ext>
            </a:extLst>
          </p:cNvPr>
          <p:cNvSpPr>
            <a:spLocks noGrp="1"/>
          </p:cNvSpPr>
          <p:nvPr>
            <p:ph type="sldNum" sz="quarter" idx="12"/>
          </p:nvPr>
        </p:nvSpPr>
        <p:spPr/>
        <p:txBody>
          <a:bodyPr/>
          <a:lstStyle/>
          <a:p>
            <a:fld id="{C9BBBDB7-6776-4428-89E6-C2D226B245A8}" type="slidenum">
              <a:rPr lang="en-US" smtClean="0"/>
              <a:t>‹#›</a:t>
            </a:fld>
            <a:endParaRPr lang="en-US" dirty="0"/>
          </a:p>
        </p:txBody>
      </p:sp>
    </p:spTree>
    <p:extLst>
      <p:ext uri="{BB962C8B-B14F-4D97-AF65-F5344CB8AC3E}">
        <p14:creationId xmlns:p14="http://schemas.microsoft.com/office/powerpoint/2010/main" val="3325931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ABFF1-7BBD-48DB-900F-D81325D4EB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6D9C1D-440A-41DC-97F4-0F18059C97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DEF84F-F311-48D6-AE3A-A6266C906D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0894DC-99F2-40AF-952E-21EC83E60111}"/>
              </a:ext>
            </a:extLst>
          </p:cNvPr>
          <p:cNvSpPr>
            <a:spLocks noGrp="1"/>
          </p:cNvSpPr>
          <p:nvPr>
            <p:ph type="dt" sz="half" idx="10"/>
          </p:nvPr>
        </p:nvSpPr>
        <p:spPr/>
        <p:txBody>
          <a:bodyPr/>
          <a:lstStyle/>
          <a:p>
            <a:fld id="{5F27B143-1050-4207-8527-2F3CDFC78E53}" type="datetimeFigureOut">
              <a:rPr lang="en-US" smtClean="0"/>
              <a:t>8/11/2024</a:t>
            </a:fld>
            <a:endParaRPr lang="en-US" dirty="0"/>
          </a:p>
        </p:txBody>
      </p:sp>
      <p:sp>
        <p:nvSpPr>
          <p:cNvPr id="6" name="Footer Placeholder 5">
            <a:extLst>
              <a:ext uri="{FF2B5EF4-FFF2-40B4-BE49-F238E27FC236}">
                <a16:creationId xmlns:a16="http://schemas.microsoft.com/office/drawing/2014/main" id="{185F3A30-2457-407A-9FFA-4CADABB116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EB67BFC-0C73-47A7-A9FE-5DB3A04A88EC}"/>
              </a:ext>
            </a:extLst>
          </p:cNvPr>
          <p:cNvSpPr>
            <a:spLocks noGrp="1"/>
          </p:cNvSpPr>
          <p:nvPr>
            <p:ph type="sldNum" sz="quarter" idx="12"/>
          </p:nvPr>
        </p:nvSpPr>
        <p:spPr/>
        <p:txBody>
          <a:bodyPr/>
          <a:lstStyle/>
          <a:p>
            <a:fld id="{C9BBBDB7-6776-4428-89E6-C2D226B245A8}" type="slidenum">
              <a:rPr lang="en-US" smtClean="0"/>
              <a:t>‹#›</a:t>
            </a:fld>
            <a:endParaRPr lang="en-US" dirty="0"/>
          </a:p>
        </p:txBody>
      </p:sp>
    </p:spTree>
    <p:extLst>
      <p:ext uri="{BB962C8B-B14F-4D97-AF65-F5344CB8AC3E}">
        <p14:creationId xmlns:p14="http://schemas.microsoft.com/office/powerpoint/2010/main" val="2909169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BC187-51CB-4B36-A9BF-0E68698339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EA1F1A-4B77-4835-AB52-289226D7C3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B071827-36EE-4EB2-A0CA-FBEB33E521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0C0E569-9B20-4555-BF9C-A4038BF825B9}"/>
              </a:ext>
            </a:extLst>
          </p:cNvPr>
          <p:cNvSpPr>
            <a:spLocks noGrp="1"/>
          </p:cNvSpPr>
          <p:nvPr>
            <p:ph type="dt" sz="half" idx="10"/>
          </p:nvPr>
        </p:nvSpPr>
        <p:spPr/>
        <p:txBody>
          <a:bodyPr/>
          <a:lstStyle/>
          <a:p>
            <a:fld id="{5F27B143-1050-4207-8527-2F3CDFC78E53}" type="datetimeFigureOut">
              <a:rPr lang="en-US" smtClean="0"/>
              <a:t>8/11/2024</a:t>
            </a:fld>
            <a:endParaRPr lang="en-US" dirty="0"/>
          </a:p>
        </p:txBody>
      </p:sp>
      <p:sp>
        <p:nvSpPr>
          <p:cNvPr id="6" name="Footer Placeholder 5">
            <a:extLst>
              <a:ext uri="{FF2B5EF4-FFF2-40B4-BE49-F238E27FC236}">
                <a16:creationId xmlns:a16="http://schemas.microsoft.com/office/drawing/2014/main" id="{4E7B83BB-E5DC-4F26-B2B3-9CFEDD0823D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0F79E5-B7F5-4523-BB18-4D40BD796F7E}"/>
              </a:ext>
            </a:extLst>
          </p:cNvPr>
          <p:cNvSpPr>
            <a:spLocks noGrp="1"/>
          </p:cNvSpPr>
          <p:nvPr>
            <p:ph type="sldNum" sz="quarter" idx="12"/>
          </p:nvPr>
        </p:nvSpPr>
        <p:spPr/>
        <p:txBody>
          <a:bodyPr/>
          <a:lstStyle/>
          <a:p>
            <a:fld id="{C9BBBDB7-6776-4428-89E6-C2D226B245A8}" type="slidenum">
              <a:rPr lang="en-US" smtClean="0"/>
              <a:t>‹#›</a:t>
            </a:fld>
            <a:endParaRPr lang="en-US" dirty="0"/>
          </a:p>
        </p:txBody>
      </p:sp>
    </p:spTree>
    <p:extLst>
      <p:ext uri="{BB962C8B-B14F-4D97-AF65-F5344CB8AC3E}">
        <p14:creationId xmlns:p14="http://schemas.microsoft.com/office/powerpoint/2010/main" val="3876112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42000" b="-4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50CCC3-3F81-499D-85C3-2864306081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A41D89-B869-4DF6-A51C-88FACE250B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E7FA8-42F5-4ED0-9CC2-B807E1D7F0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27B143-1050-4207-8527-2F3CDFC78E53}" type="datetimeFigureOut">
              <a:rPr lang="en-US" smtClean="0"/>
              <a:t>8/11/2024</a:t>
            </a:fld>
            <a:endParaRPr lang="en-US" dirty="0"/>
          </a:p>
        </p:txBody>
      </p:sp>
      <p:sp>
        <p:nvSpPr>
          <p:cNvPr id="5" name="Footer Placeholder 4">
            <a:extLst>
              <a:ext uri="{FF2B5EF4-FFF2-40B4-BE49-F238E27FC236}">
                <a16:creationId xmlns:a16="http://schemas.microsoft.com/office/drawing/2014/main" id="{BBA27ACE-89D0-4A7B-8888-7E68C663B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8F5374A-8183-4A74-ACC5-783A891D93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BBBDB7-6776-4428-89E6-C2D226B245A8}" type="slidenum">
              <a:rPr lang="en-US" smtClean="0"/>
              <a:t>‹#›</a:t>
            </a:fld>
            <a:endParaRPr lang="en-US" dirty="0"/>
          </a:p>
        </p:txBody>
      </p:sp>
    </p:spTree>
    <p:extLst>
      <p:ext uri="{BB962C8B-B14F-4D97-AF65-F5344CB8AC3E}">
        <p14:creationId xmlns:p14="http://schemas.microsoft.com/office/powerpoint/2010/main" val="401370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0.sv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30.svg"/><Relationship Id="rId10" Type="http://schemas.openxmlformats.org/officeDocument/2006/relationships/image" Target="../media/image48.png"/><Relationship Id="rId4" Type="http://schemas.openxmlformats.org/officeDocument/2006/relationships/image" Target="../media/image29.png"/><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png"/><Relationship Id="rId7"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7">
            <a:extLst>
              <a:ext uri="{FF2B5EF4-FFF2-40B4-BE49-F238E27FC236}">
                <a16:creationId xmlns:a16="http://schemas.microsoft.com/office/drawing/2014/main" id="{5CD2C4A3-E296-44E7-B2C1-3F3607F4FFE0}"/>
              </a:ext>
            </a:extLst>
          </p:cNvPr>
          <p:cNvSpPr txBox="1">
            <a:spLocks/>
          </p:cNvSpPr>
          <p:nvPr/>
        </p:nvSpPr>
        <p:spPr>
          <a:xfrm>
            <a:off x="209609" y="6355732"/>
            <a:ext cx="4114800" cy="365125"/>
          </a:xfrm>
          <a:prstGeom prst="rect">
            <a:avLst/>
          </a:prstGeom>
        </p:spPr>
        <p:txBody>
          <a:bodyPr vert="horz" wrap="square" lIns="0" tIns="0" rIns="0" bIns="0" rtlCol="0" anchor="t">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333"/>
              </a:lnSpc>
              <a:defRPr/>
            </a:pPr>
            <a:r>
              <a:rPr lang="en-US" b="1" i="1" dirty="0">
                <a:solidFill>
                  <a:srgbClr val="002060"/>
                </a:solidFill>
                <a:latin typeface="Candara" panose="020E0502030303020204" pitchFamily="34" charset="0"/>
                <a:ea typeface="Montserrat"/>
                <a:cs typeface="Sakkal Majalla" panose="02000000000000000000" pitchFamily="2" charset="-78"/>
                <a:sym typeface="Montserrat"/>
              </a:rPr>
              <a:t>Directorate General of Meteorology</a:t>
            </a:r>
          </a:p>
        </p:txBody>
      </p:sp>
      <p:grpSp>
        <p:nvGrpSpPr>
          <p:cNvPr id="89" name="Group 88">
            <a:extLst>
              <a:ext uri="{FF2B5EF4-FFF2-40B4-BE49-F238E27FC236}">
                <a16:creationId xmlns:a16="http://schemas.microsoft.com/office/drawing/2014/main" id="{533FFD10-FF17-44E0-81DD-8872727E6651}"/>
              </a:ext>
            </a:extLst>
          </p:cNvPr>
          <p:cNvGrpSpPr/>
          <p:nvPr/>
        </p:nvGrpSpPr>
        <p:grpSpPr>
          <a:xfrm rot="10800000" flipV="1">
            <a:off x="132549" y="155501"/>
            <a:ext cx="3853897" cy="982937"/>
            <a:chOff x="5290103" y="-2638"/>
            <a:chExt cx="3853897" cy="1075336"/>
          </a:xfrm>
        </p:grpSpPr>
        <p:grpSp>
          <p:nvGrpSpPr>
            <p:cNvPr id="90" name="Group 89">
              <a:extLst>
                <a:ext uri="{FF2B5EF4-FFF2-40B4-BE49-F238E27FC236}">
                  <a16:creationId xmlns:a16="http://schemas.microsoft.com/office/drawing/2014/main" id="{80526C93-2526-464E-A559-DF196E2E424E}"/>
                </a:ext>
              </a:extLst>
            </p:cNvPr>
            <p:cNvGrpSpPr/>
            <p:nvPr/>
          </p:nvGrpSpPr>
          <p:grpSpPr>
            <a:xfrm>
              <a:off x="5290103" y="-2638"/>
              <a:ext cx="3853897" cy="1075336"/>
              <a:chOff x="5291402" y="1596"/>
              <a:chExt cx="3853897" cy="1075336"/>
            </a:xfrm>
          </p:grpSpPr>
          <p:sp>
            <p:nvSpPr>
              <p:cNvPr id="98" name="Isosceles Triangle 97">
                <a:extLst>
                  <a:ext uri="{FF2B5EF4-FFF2-40B4-BE49-F238E27FC236}">
                    <a16:creationId xmlns:a16="http://schemas.microsoft.com/office/drawing/2014/main" id="{38FFBE1D-02F0-43E9-8C27-9DCC86C3AA78}"/>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6BCA6781-5105-4E64-8CB7-4B4733562C87}"/>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49D1B54D-3BAC-413A-AEF7-C9AC03288687}"/>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A87E2918-87E7-442D-95E8-2EFDFD4C2421}"/>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763AFA07-DA05-4EE0-BD2F-33FA0CDE734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293CF750-6C39-4238-97EF-C5E6FEB543D8}"/>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32FB99D9-D951-453F-BADB-0515C7B340E3}"/>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0AC3AC73-3F39-4408-A494-23D675AC9EC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EC073B95-94D4-490C-8748-88DE587F2C72}"/>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6B2E4D07-FFBC-4093-BD81-831ECA65AC4B}"/>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3D4672CC-65D6-47CD-8D12-4AC62DD01676}"/>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77561C74-FC37-437D-8580-47DCDE20C8A9}"/>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52BCE13D-7973-43B4-AAD0-01CD01BCD427}"/>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7847458D-82D0-46A7-AE5F-A3D95F5F2EC6}"/>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9F935069-9C16-4135-8B94-A725DF3D799A}"/>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DBF3C16F-7BD6-4795-A379-E2491BC4A151}"/>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A401748F-0CDB-4BA7-A9FA-89083ED4B846}"/>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9585AD36-B398-423D-898E-411E96F01F9A}"/>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34ED33EC-B02C-47F5-BC26-EA0080976AC1}"/>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FA77DB43-B638-49E0-A625-F3556DEB7A04}"/>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AA62E882-D842-47FE-B85E-8FC55517009D}"/>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EE5B2AE8-92F7-41FB-9DC4-738136DDA5C2}"/>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9081B49-3827-41EB-AF72-8B3149101493}"/>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585528EE-7828-477D-86A7-72E2754532FF}"/>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6C35E2F3-B148-4095-9F28-E803F4E5A732}"/>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C8633DBE-2A4F-4359-ACAC-539AE8501CC9}"/>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F811BB1D-1B1D-4D35-99FA-755CB90F5424}"/>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5FC7322C-EEFC-4FE1-8BBE-C22989F595A4}"/>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9F32A3C5-FA41-47E5-ADCB-43E553F82EB3}"/>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5F492516-C58F-4484-B5C1-1090F0F30AD4}"/>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C1562345-68C9-43D5-94D7-AFBE4520D01A}"/>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7358E582-81D5-4F18-9356-5B8B8AE9F07E}"/>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59FE9FD4-D68B-4296-9075-64179A180312}"/>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AD6CC06B-631A-4F23-AEF7-E1FFE4E98B51}"/>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A5667A82-7AF5-405F-9CB5-35C25787F39B}"/>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369B3201-61BF-4A4B-A5CE-655968600C81}"/>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D57F100A-01FE-4A14-9985-BBDD4B7CD127}"/>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14631369-2468-4445-889B-7922D1F6E420}"/>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F625A7B9-AC25-468D-8A35-73439D273C55}"/>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E809AD2E-7150-4B78-BFAF-CB8C9A692E1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8F9239A6-C352-4DEF-B290-2FC0EAAFA030}"/>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14EE1073-CF30-4BF4-900F-831A818E7473}"/>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A1028EEA-6488-449E-A25E-2EC2B249E860}"/>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CFC837A8-EFF6-4425-9AE1-9BCE50C333CD}"/>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4FCC97FA-741F-4C33-A6A4-9CB25CADB3F5}"/>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19C00D02-1CD4-4BA3-B316-13E1A8209405}"/>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41D89A90-0C39-48AB-AE65-71757ADA5EBB}"/>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AE06A770-80A1-4643-8258-55C067FCD213}"/>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F2B421EF-612A-4E12-9A7F-A022EA57639E}"/>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8D1DE72D-A8BB-4F31-99ED-0EA3C242633F}"/>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C5606B6B-6738-4AEF-AEE7-D87AB82ACB32}"/>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CDAD4E78-5390-4CE7-8C37-4E80C94FC84C}"/>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9A14A30C-036E-441D-ADE0-5F4845B4BD96}"/>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7EE78C8C-65AC-42F1-936C-1166EDF2A56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363001F1-3A6F-459E-B986-48D47CE62657}"/>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2AE41675-F906-4936-AC41-6C4063AA63F1}"/>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A7508EA2-AB55-4900-ADAB-D71DE5105DA6}"/>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BEB93C-48E3-4871-9FEA-2DC1772830F4}"/>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4B0F0F89-A607-40B5-8752-9B25AAECE3F1}"/>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4222498E-4B7B-45ED-BE95-8F45A386B49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FD245743-7B2C-447F-8E39-86D566AF00AC}"/>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DB20F53C-5D96-4911-BDF9-BE4F0BB24C07}"/>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05052796-BC7C-4445-B82F-021888D7BA9E}"/>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603E7A71-96FE-43D9-B8D2-4E5CC0D3F9A1}"/>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3B19DC35-F5F4-4448-AF37-E4F8B85C80BF}"/>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79C22DA8-B020-441E-BB4A-81E4ECF2E6CC}"/>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7283C4D7-0623-4405-B769-08607190F38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A8D21936-F0FA-403A-8EDC-52043C429D9A}"/>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E48A00E7-AFED-4679-BCC8-C756628B9FF7}"/>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62D59FE6-EA5D-4725-8E07-3A03AD1CD540}"/>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8" name="Isosceles Triangle 167">
                <a:extLst>
                  <a:ext uri="{FF2B5EF4-FFF2-40B4-BE49-F238E27FC236}">
                    <a16:creationId xmlns:a16="http://schemas.microsoft.com/office/drawing/2014/main" id="{7B531569-8CB9-4B63-9269-C73EBE9CCEC3}"/>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1" name="Group 90">
              <a:extLst>
                <a:ext uri="{FF2B5EF4-FFF2-40B4-BE49-F238E27FC236}">
                  <a16:creationId xmlns:a16="http://schemas.microsoft.com/office/drawing/2014/main" id="{221F3A9E-11EA-4472-B991-8B4EC14F649A}"/>
                </a:ext>
              </a:extLst>
            </p:cNvPr>
            <p:cNvGrpSpPr/>
            <p:nvPr/>
          </p:nvGrpSpPr>
          <p:grpSpPr>
            <a:xfrm>
              <a:off x="6023491" y="5930"/>
              <a:ext cx="950409" cy="509367"/>
              <a:chOff x="6023491" y="5930"/>
              <a:chExt cx="950409" cy="509367"/>
            </a:xfrm>
          </p:grpSpPr>
          <p:sp>
            <p:nvSpPr>
              <p:cNvPr id="92" name="Isosceles Triangle 91">
                <a:extLst>
                  <a:ext uri="{FF2B5EF4-FFF2-40B4-BE49-F238E27FC236}">
                    <a16:creationId xmlns:a16="http://schemas.microsoft.com/office/drawing/2014/main" id="{05870A5D-B4CB-4FBF-949D-1A90AD732969}"/>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DC006732-AE6E-4370-B75F-205DA3472EA4}"/>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D318B650-569F-4733-B853-43A2BBD6D5E4}"/>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2D988066-CC89-46C8-99ED-5CD706F2F6A5}"/>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F3D58854-CDBD-42D5-9BAF-FFF12952CFE4}"/>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7" name="Isosceles Triangle 96">
                <a:extLst>
                  <a:ext uri="{FF2B5EF4-FFF2-40B4-BE49-F238E27FC236}">
                    <a16:creationId xmlns:a16="http://schemas.microsoft.com/office/drawing/2014/main" id="{BC91399B-34CB-474E-8AA3-D61404713932}"/>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9" name="Rectangle 168">
            <a:extLst>
              <a:ext uri="{FF2B5EF4-FFF2-40B4-BE49-F238E27FC236}">
                <a16:creationId xmlns:a16="http://schemas.microsoft.com/office/drawing/2014/main" id="{782114CA-212F-4413-9560-64AFB9E88C3E}"/>
              </a:ext>
            </a:extLst>
          </p:cNvPr>
          <p:cNvSpPr/>
          <p:nvPr/>
        </p:nvSpPr>
        <p:spPr>
          <a:xfrm>
            <a:off x="2570697" y="6455468"/>
            <a:ext cx="8885429" cy="165656"/>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170" name="Rectangle 169">
            <a:extLst>
              <a:ext uri="{FF2B5EF4-FFF2-40B4-BE49-F238E27FC236}">
                <a16:creationId xmlns:a16="http://schemas.microsoft.com/office/drawing/2014/main" id="{B6AF8F77-2CA2-4FD6-A400-F4D0F2C148D3}"/>
              </a:ext>
            </a:extLst>
          </p:cNvPr>
          <p:cNvSpPr/>
          <p:nvPr/>
        </p:nvSpPr>
        <p:spPr>
          <a:xfrm>
            <a:off x="11544241" y="631651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01</a:t>
            </a:r>
          </a:p>
        </p:txBody>
      </p:sp>
      <p:pic>
        <p:nvPicPr>
          <p:cNvPr id="172" name="Picture 171">
            <a:extLst>
              <a:ext uri="{FF2B5EF4-FFF2-40B4-BE49-F238E27FC236}">
                <a16:creationId xmlns:a16="http://schemas.microsoft.com/office/drawing/2014/main" id="{CC9EBC8C-2220-4EB8-95D9-5F5A53FB1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EAA17CF6-C858-40D4-B449-898AE2C7F1CE}"/>
              </a:ext>
            </a:extLst>
          </p:cNvPr>
          <p:cNvSpPr txBox="1"/>
          <p:nvPr/>
        </p:nvSpPr>
        <p:spPr>
          <a:xfrm>
            <a:off x="2414591" y="2154156"/>
            <a:ext cx="7315200" cy="1138773"/>
          </a:xfrm>
          <a:prstGeom prst="rect">
            <a:avLst/>
          </a:prstGeom>
          <a:noFill/>
        </p:spPr>
        <p:txBody>
          <a:bodyPr wrap="square" rtlCol="0">
            <a:spAutoFit/>
          </a:bodyPr>
          <a:lstStyle/>
          <a:p>
            <a:pPr algn="ctr"/>
            <a:r>
              <a:rPr lang="en-US" sz="4800" b="1" dirty="0">
                <a:solidFill>
                  <a:srgbClr val="262863"/>
                </a:solidFill>
                <a:latin typeface="Candara" panose="020E0502030303020204" pitchFamily="34" charset="0"/>
              </a:rPr>
              <a:t>EARTH ATMOSPHERE </a:t>
            </a:r>
          </a:p>
          <a:p>
            <a:pPr algn="ctr"/>
            <a:r>
              <a:rPr lang="en-US" sz="2000" b="1" dirty="0">
                <a:solidFill>
                  <a:srgbClr val="262863"/>
                </a:solidFill>
                <a:latin typeface="Candara" panose="020E0502030303020204" pitchFamily="34" charset="0"/>
              </a:rPr>
              <a:t>(STRUCTURE AND COMPOSITION)</a:t>
            </a:r>
          </a:p>
        </p:txBody>
      </p:sp>
      <p:sp>
        <p:nvSpPr>
          <p:cNvPr id="87" name="TextBox 86">
            <a:extLst>
              <a:ext uri="{FF2B5EF4-FFF2-40B4-BE49-F238E27FC236}">
                <a16:creationId xmlns:a16="http://schemas.microsoft.com/office/drawing/2014/main" id="{FC9D7878-9B58-4F61-A846-0322FE229FDD}"/>
              </a:ext>
            </a:extLst>
          </p:cNvPr>
          <p:cNvSpPr txBox="1"/>
          <p:nvPr/>
        </p:nvSpPr>
        <p:spPr>
          <a:xfrm>
            <a:off x="3252376" y="4086035"/>
            <a:ext cx="5317124" cy="792781"/>
          </a:xfrm>
          <a:prstGeom prst="rect">
            <a:avLst/>
          </a:prstGeom>
          <a:noFill/>
        </p:spPr>
        <p:txBody>
          <a:bodyPr wrap="square" rtlCol="0">
            <a:spAutoFit/>
          </a:bodyPr>
          <a:lstStyle/>
          <a:p>
            <a:pPr algn="ctr">
              <a:lnSpc>
                <a:spcPct val="150000"/>
              </a:lnSpc>
            </a:pPr>
            <a:r>
              <a:rPr lang="en-US" sz="1600" b="1" dirty="0">
                <a:solidFill>
                  <a:srgbClr val="7F873D"/>
                </a:solidFill>
                <a:latin typeface="Candara" panose="020E0502030303020204" pitchFamily="34" charset="0"/>
              </a:rPr>
              <a:t>Lecturer: </a:t>
            </a:r>
            <a:r>
              <a:rPr lang="en-US" sz="1600" b="1" i="1" dirty="0" err="1">
                <a:solidFill>
                  <a:srgbClr val="C00000"/>
                </a:solidFill>
                <a:latin typeface="Candara" panose="020E0502030303020204" pitchFamily="34" charset="0"/>
              </a:rPr>
              <a:t>Afada</a:t>
            </a:r>
            <a:r>
              <a:rPr lang="en-US" sz="1600" b="1" i="1" dirty="0">
                <a:solidFill>
                  <a:srgbClr val="C00000"/>
                </a:solidFill>
                <a:latin typeface="Candara" panose="020E0502030303020204" pitchFamily="34" charset="0"/>
              </a:rPr>
              <a:t> AL-</a:t>
            </a:r>
            <a:r>
              <a:rPr lang="en-US" sz="1600" b="1" i="1" dirty="0" err="1">
                <a:solidFill>
                  <a:srgbClr val="C00000"/>
                </a:solidFill>
                <a:latin typeface="Candara" panose="020E0502030303020204" pitchFamily="34" charset="0"/>
              </a:rPr>
              <a:t>Hubaishi</a:t>
            </a:r>
            <a:r>
              <a:rPr lang="en-US" sz="1600" b="1" i="1" dirty="0">
                <a:solidFill>
                  <a:srgbClr val="C00000"/>
                </a:solidFill>
                <a:latin typeface="Candara" panose="020E0502030303020204" pitchFamily="34" charset="0"/>
              </a:rPr>
              <a:t> </a:t>
            </a:r>
          </a:p>
          <a:p>
            <a:pPr algn="ctr">
              <a:lnSpc>
                <a:spcPct val="150000"/>
              </a:lnSpc>
            </a:pPr>
            <a:r>
              <a:rPr lang="en-US" sz="1600" b="1" dirty="0">
                <a:solidFill>
                  <a:schemeClr val="accent1">
                    <a:lumMod val="50000"/>
                  </a:schemeClr>
                </a:solidFill>
                <a:latin typeface="Candara" panose="020E0502030303020204" pitchFamily="34" charset="0"/>
              </a:rPr>
              <a:t> </a:t>
            </a:r>
            <a:r>
              <a:rPr lang="en-US" sz="1600" b="1" dirty="0">
                <a:solidFill>
                  <a:srgbClr val="C00000"/>
                </a:solidFill>
                <a:latin typeface="Candara" panose="020E0502030303020204" pitchFamily="34" charset="0"/>
              </a:rPr>
              <a:t>Aug,2024</a:t>
            </a:r>
          </a:p>
        </p:txBody>
      </p:sp>
    </p:spTree>
    <p:extLst>
      <p:ext uri="{BB962C8B-B14F-4D97-AF65-F5344CB8AC3E}">
        <p14:creationId xmlns:p14="http://schemas.microsoft.com/office/powerpoint/2010/main" val="3497203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6"/>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10</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171" name="TextBox 13">
            <a:extLst>
              <a:ext uri="{FF2B5EF4-FFF2-40B4-BE49-F238E27FC236}">
                <a16:creationId xmlns:a16="http://schemas.microsoft.com/office/drawing/2014/main" id="{A21F2E78-3545-4E15-9C9D-636E28CCC88D}"/>
              </a:ext>
            </a:extLst>
          </p:cNvPr>
          <p:cNvSpPr txBox="1"/>
          <p:nvPr/>
        </p:nvSpPr>
        <p:spPr>
          <a:xfrm>
            <a:off x="5075898" y="1626014"/>
            <a:ext cx="924512" cy="371897"/>
          </a:xfrm>
          <a:prstGeom prst="rect">
            <a:avLst/>
          </a:prstGeom>
        </p:spPr>
        <p:txBody>
          <a:bodyPr lIns="0" tIns="0" rIns="0" bIns="0" rtlCol="0" anchor="t">
            <a:spAutoFit/>
          </a:bodyPr>
          <a:lstStyle/>
          <a:p>
            <a:pPr marL="0" marR="0" lvl="0" indent="0" algn="ctr" defTabSz="914400" rtl="0" eaLnBrk="1" fontAlgn="auto" latinLnBrk="0" hangingPunct="1">
              <a:lnSpc>
                <a:spcPts val="2865"/>
              </a:lnSpc>
              <a:spcBef>
                <a:spcPts val="0"/>
              </a:spcBef>
              <a:spcAft>
                <a:spcPts val="0"/>
              </a:spcAft>
              <a:buClrTx/>
              <a:buSzTx/>
              <a:buFontTx/>
              <a:buNone/>
              <a:tabLst/>
              <a:defRPr/>
            </a:pPr>
            <a:r>
              <a:rPr kumimoji="0" lang="en-US" sz="2893" b="0" i="0" u="none" strike="noStrike" kern="1200" cap="none" spc="-49" normalizeH="0" baseline="0" noProof="0">
                <a:ln>
                  <a:noFill/>
                </a:ln>
                <a:solidFill>
                  <a:srgbClr val="FFFFFF"/>
                </a:solidFill>
                <a:effectLst/>
                <a:uLnTx/>
                <a:uFillTx/>
                <a:latin typeface="Montserrat Bold"/>
                <a:ea typeface="Montserrat Bold"/>
                <a:cs typeface="Montserrat Bold"/>
                <a:sym typeface="Montserrat Bold"/>
              </a:rPr>
              <a:t>01.</a:t>
            </a:r>
          </a:p>
        </p:txBody>
      </p:sp>
      <p:sp>
        <p:nvSpPr>
          <p:cNvPr id="173" name="TextBox 172">
            <a:extLst>
              <a:ext uri="{FF2B5EF4-FFF2-40B4-BE49-F238E27FC236}">
                <a16:creationId xmlns:a16="http://schemas.microsoft.com/office/drawing/2014/main" id="{D711E729-D06E-49B9-8A9F-339CFE13D061}"/>
              </a:ext>
            </a:extLst>
          </p:cNvPr>
          <p:cNvSpPr txBox="1"/>
          <p:nvPr/>
        </p:nvSpPr>
        <p:spPr>
          <a:xfrm>
            <a:off x="1287283" y="390890"/>
            <a:ext cx="68311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8425C"/>
                </a:solidFill>
                <a:effectLst/>
                <a:uLnTx/>
                <a:uFillTx/>
                <a:latin typeface="Candara" panose="020E0502030303020204" pitchFamily="34" charset="0"/>
              </a:rPr>
              <a:t>Structure of Earth</a:t>
            </a:r>
            <a:r>
              <a:rPr lang="en-US" sz="2800" b="1" dirty="0">
                <a:solidFill>
                  <a:srgbClr val="38425C"/>
                </a:solidFill>
                <a:latin typeface="Candara" panose="020E0502030303020204" pitchFamily="34" charset="0"/>
              </a:rPr>
              <a:t> Atmosphere </a:t>
            </a:r>
            <a:endParaRPr kumimoji="0" lang="en-US" sz="2800" b="1" i="0" u="none" strike="noStrike" kern="1200" cap="none" spc="0" normalizeH="0" baseline="0" noProof="0" dirty="0">
              <a:ln>
                <a:noFill/>
              </a:ln>
              <a:solidFill>
                <a:srgbClr val="38425C"/>
              </a:solidFill>
              <a:effectLst/>
              <a:uLnTx/>
              <a:uFillTx/>
              <a:latin typeface="Candara" panose="020E0502030303020204" pitchFamily="34" charset="0"/>
            </a:endParaRPr>
          </a:p>
        </p:txBody>
      </p:sp>
      <p:sp>
        <p:nvSpPr>
          <p:cNvPr id="6" name="Rectangle 5">
            <a:extLst>
              <a:ext uri="{FF2B5EF4-FFF2-40B4-BE49-F238E27FC236}">
                <a16:creationId xmlns:a16="http://schemas.microsoft.com/office/drawing/2014/main" id="{35754F60-DB35-F1A4-E2E0-34C710BB27F7}"/>
              </a:ext>
            </a:extLst>
          </p:cNvPr>
          <p:cNvSpPr/>
          <p:nvPr/>
        </p:nvSpPr>
        <p:spPr>
          <a:xfrm>
            <a:off x="1106914" y="1304671"/>
            <a:ext cx="10511845" cy="766134"/>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r>
              <a:rPr lang="en-US" sz="1800" b="1" dirty="0">
                <a:solidFill>
                  <a:schemeClr val="tx2">
                    <a:lumMod val="50000"/>
                  </a:schemeClr>
                </a:solidFill>
                <a:latin typeface="Candara" panose="020E0502030303020204" pitchFamily="34" charset="0"/>
              </a:rPr>
              <a:t>Divided into five distinct layers with different characteristics (Temperature , Pressure) and four transition</a:t>
            </a:r>
          </a:p>
          <a:p>
            <a:pPr algn="ctr"/>
            <a:r>
              <a:rPr lang="en-US" sz="1800" b="1" dirty="0">
                <a:solidFill>
                  <a:schemeClr val="tx2">
                    <a:lumMod val="50000"/>
                  </a:schemeClr>
                </a:solidFill>
                <a:latin typeface="Candara" panose="020E0502030303020204" pitchFamily="34" charset="0"/>
              </a:rPr>
              <a:t>layers</a:t>
            </a:r>
          </a:p>
        </p:txBody>
      </p:sp>
      <p:pic>
        <p:nvPicPr>
          <p:cNvPr id="7170" name="Picture 2">
            <a:extLst>
              <a:ext uri="{FF2B5EF4-FFF2-40B4-BE49-F238E27FC236}">
                <a16:creationId xmlns:a16="http://schemas.microsoft.com/office/drawing/2014/main" id="{650361CF-AF6A-CFCD-E397-6C877991F0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9276" y="2368830"/>
            <a:ext cx="4453545" cy="35166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FFFF3C-F04F-EB37-5BE3-CF9C2DD61BCE}"/>
              </a:ext>
            </a:extLst>
          </p:cNvPr>
          <p:cNvSpPr txBox="1"/>
          <p:nvPr/>
        </p:nvSpPr>
        <p:spPr>
          <a:xfrm>
            <a:off x="3049621" y="2811947"/>
            <a:ext cx="1079771" cy="3108543"/>
          </a:xfrm>
          <a:prstGeom prst="rect">
            <a:avLst/>
          </a:prstGeom>
          <a:noFill/>
        </p:spPr>
        <p:txBody>
          <a:bodyPr wrap="square" rtlCol="1">
            <a:spAutoFit/>
          </a:bodyPr>
          <a:lstStyle/>
          <a:p>
            <a:pPr algn="r"/>
            <a:r>
              <a:rPr lang="en-US" sz="1600" dirty="0"/>
              <a:t>650 Km</a:t>
            </a:r>
          </a:p>
          <a:p>
            <a:pPr algn="r"/>
            <a:endParaRPr lang="en-US" sz="1600" dirty="0"/>
          </a:p>
          <a:p>
            <a:pPr algn="r"/>
            <a:endParaRPr lang="en-US" sz="1600" dirty="0"/>
          </a:p>
          <a:p>
            <a:pPr algn="r"/>
            <a:r>
              <a:rPr lang="en-US" sz="1600" dirty="0"/>
              <a:t>80Km</a:t>
            </a:r>
          </a:p>
          <a:p>
            <a:pPr algn="r"/>
            <a:endParaRPr lang="en-US" sz="1600" dirty="0"/>
          </a:p>
          <a:p>
            <a:pPr algn="r"/>
            <a:endParaRPr lang="en-US" sz="1600" dirty="0"/>
          </a:p>
          <a:p>
            <a:pPr algn="r"/>
            <a:r>
              <a:rPr lang="en-US" sz="1600" dirty="0"/>
              <a:t>50Km</a:t>
            </a:r>
          </a:p>
          <a:p>
            <a:pPr algn="r"/>
            <a:endParaRPr lang="en-US" sz="1600" dirty="0"/>
          </a:p>
          <a:p>
            <a:pPr algn="r"/>
            <a:endParaRPr lang="en-US" sz="1600" dirty="0"/>
          </a:p>
          <a:p>
            <a:pPr algn="r"/>
            <a:r>
              <a:rPr lang="en-US" sz="1600" dirty="0"/>
              <a:t>10Km</a:t>
            </a:r>
          </a:p>
          <a:p>
            <a:endParaRPr lang="en-US" dirty="0"/>
          </a:p>
          <a:p>
            <a:endParaRPr lang="ar-OM" dirty="0"/>
          </a:p>
        </p:txBody>
      </p:sp>
    </p:spTree>
    <p:extLst>
      <p:ext uri="{BB962C8B-B14F-4D97-AF65-F5344CB8AC3E}">
        <p14:creationId xmlns:p14="http://schemas.microsoft.com/office/powerpoint/2010/main" val="2337838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AC59DA89-590F-4667-8BD2-6DC0CEEAAACC}"/>
              </a:ext>
            </a:extLst>
          </p:cNvPr>
          <p:cNvGrpSpPr/>
          <p:nvPr/>
        </p:nvGrpSpPr>
        <p:grpSpPr>
          <a:xfrm flipH="1" flipV="1">
            <a:off x="187440" y="5687198"/>
            <a:ext cx="3471030" cy="982937"/>
            <a:chOff x="5290103" y="-2638"/>
            <a:chExt cx="3853897" cy="1075336"/>
          </a:xfrm>
        </p:grpSpPr>
        <p:grpSp>
          <p:nvGrpSpPr>
            <p:cNvPr id="89" name="Group 88">
              <a:extLst>
                <a:ext uri="{FF2B5EF4-FFF2-40B4-BE49-F238E27FC236}">
                  <a16:creationId xmlns:a16="http://schemas.microsoft.com/office/drawing/2014/main" id="{E9E32865-8728-45B0-8360-13CE30CF71BC}"/>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D41BFB71-E19C-4710-97F8-101E0F79E07E}"/>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B76343F6-1A6B-472B-A152-8244BF733143}"/>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9DF712E9-4DD0-4883-9E92-DE186D0DCACF}"/>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0119F41F-0032-45B0-A27F-48AD934972F7}"/>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BC693E9E-A1D3-4582-B796-C11952846A2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7BB4859B-5F16-45D3-B021-B5D5930B7A04}"/>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9B3979C9-4910-4F66-B8A1-7970669BBA6B}"/>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25F04075-19F5-4AA4-8EA6-175590F2BF64}"/>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F89C6CF7-C081-432E-959A-796B4E28F0B0}"/>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076CAC53-62AD-4777-A245-36E6CCC3B16C}"/>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8163E45D-F2B9-46FC-B518-9B2096017090}"/>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7078FA8A-8506-4EFC-9920-EFF4AE72432B}"/>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8882B22D-0986-4C32-8DD2-09C8BBAFB54C}"/>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43AF86AE-E894-443A-B268-0C907D9E4DE9}"/>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04BACD80-FB44-44C7-99C3-F2DD4F53223A}"/>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760B163C-6188-429E-A89F-D155EEB13EC6}"/>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8DA23706-4D31-4619-B9A2-791C7767BD16}"/>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B810D475-3DAC-463D-9247-4B2080FD059E}"/>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9B1689D4-B64D-451F-A23C-E33A206DE9AD}"/>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0C6CE7D6-B34A-4CD6-B6E7-F9611AE62ACF}"/>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9441777B-58B4-46CF-9DB7-1D965D747809}"/>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D0F99030-A822-4C52-8D42-EBAFB64AD95A}"/>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EAD4D22E-E2C6-4934-A116-50CF6A9A3866}"/>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2411DFF6-BCAA-4A33-89DF-9B855BDBBBA2}"/>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E37710AA-3374-4F3A-8FD9-FFDC67D57B5C}"/>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072AAE76-1878-44BB-8369-D837EE3EE4C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4639BC06-AFF1-4EE5-9E62-7D7EF000508A}"/>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989CB294-FF76-4068-A290-0AE01CFAC5B9}"/>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445B22B3-D912-42E3-98A3-110387854C06}"/>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E95C5EE0-13BD-4851-8EBB-6DF5839F3587}"/>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9ECCA134-316D-4DF6-8EF1-435AE1571046}"/>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207E0E66-CCE1-4720-AC18-3130FD29386A}"/>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DB7A9B02-953A-48D3-AF6F-80FB397C495F}"/>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A5BCA3FA-A1FE-4DDE-BE5B-317AA8B1C290}"/>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5267E120-E97B-4377-98C9-0B370D072FF8}"/>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9589606C-438D-46B7-9356-602A0F034FB0}"/>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CE7E123A-1093-4DF8-940C-DB1EC023DB70}"/>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F15E27E8-D7DA-464C-829B-5EAA6A8B4967}"/>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79B39E0C-ADE6-4579-A4A5-DEDD1398A300}"/>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FC589A52-7AF4-4EB8-9290-F4A840908EF8}"/>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E2B00BAE-16A5-4699-8006-DBEFF351253F}"/>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26220F5C-8983-4571-9D21-3BFE122D1CE1}"/>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6DAA99CF-0A27-4EA2-998B-15CABA0FDB4D}"/>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9346BA38-33E4-476C-A5D5-E72FD58F4981}"/>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E2404DD9-550A-4583-A5F0-B89A1FB4020C}"/>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DDFFED5A-F17D-4112-8C6B-AD98AF138A0E}"/>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4D5451DC-3FE0-4ADD-865F-5D5E5B53EEAE}"/>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BC2D9318-C8A0-468C-BB51-0C0F1E772A7B}"/>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7D7024A7-6A07-487F-94E5-97ABDFF5CE3B}"/>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2A481EA2-8FE9-4F3E-81C2-772D3912A724}"/>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383A5D90-D4B7-406E-AA8B-EB124B4B08F9}"/>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265F570D-9DDF-48E3-BC02-4BFBAC515CDA}"/>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6E4DCBE5-64F4-4C0B-A3DC-E16BC6F398A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479F0BA7-2F5E-4B33-A62E-3706BE71F736}"/>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00120E3C-91A9-415B-85BF-034963C1A18C}"/>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621EC097-E739-4A4C-9A69-6B4299336491}"/>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F2F118CD-C4A4-4CCF-A4A6-BAC42C902895}"/>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20694322-6397-4FB6-B7ED-777E61034CEE}"/>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3968E3A7-E249-4001-A5CF-81B72D2FC904}"/>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D2811AB-F731-486F-9F3E-5D2B04B608BB}"/>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B54F3903-54C6-4983-8A74-9F6A63188772}"/>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03EC4985-1182-45CD-9E4E-8B9A64372ED5}"/>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040C590D-1BE6-46C0-B7DC-5F41F0346DF6}"/>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9E6BBD00-D8A8-4253-A56A-966EB757A66F}"/>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E81216A8-3C0A-4974-A6A0-01C636A70848}"/>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34C0F453-07F9-4565-AE99-472FA6B21E1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603A20BA-35B5-47A6-8ECB-7F4586DCC4FA}"/>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36AD8388-D312-46FE-91D6-DFAE2021A8D5}"/>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EB226BA6-0FB8-453C-9E60-EC04D97CCE70}"/>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0B1A7E3C-EFCA-4985-A834-6437568507E7}"/>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D38A6C0B-F14A-498C-9772-AC5AF8EBD41B}"/>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45C60B16-0D9A-491C-96B9-666C33BE3AC7}"/>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F0D4F70-1E9A-4B6F-A44C-CA30A2CBFD1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EE99E9A4-F320-4962-AEE4-9CF90D4894A8}"/>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144894D-146C-4C26-9D0B-785049243576}"/>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C32A222F-6C55-4A58-85D0-A94991C9D630}"/>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40AFDE8B-E3F8-4BF1-8C0C-A79709DB7A82}"/>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649C068D-165A-49C2-8314-910FAE9EE27B}"/>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9" name="Rectangle 168">
            <a:extLst>
              <a:ext uri="{FF2B5EF4-FFF2-40B4-BE49-F238E27FC236}">
                <a16:creationId xmlns:a16="http://schemas.microsoft.com/office/drawing/2014/main" id="{7C20E9A2-5F08-48A2-81D1-00ECEDCB5DAC}"/>
              </a:ext>
            </a:extLst>
          </p:cNvPr>
          <p:cNvSpPr/>
          <p:nvPr/>
        </p:nvSpPr>
        <p:spPr>
          <a:xfrm>
            <a:off x="11585866" y="6272477"/>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11</a:t>
            </a:r>
          </a:p>
        </p:txBody>
      </p:sp>
      <p:pic>
        <p:nvPicPr>
          <p:cNvPr id="170" name="Picture 169">
            <a:extLst>
              <a:ext uri="{FF2B5EF4-FFF2-40B4-BE49-F238E27FC236}">
                <a16:creationId xmlns:a16="http://schemas.microsoft.com/office/drawing/2014/main" id="{9CC5063E-C163-4E6E-BE39-5CB0104AD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1" name="Picture 170">
            <a:extLst>
              <a:ext uri="{FF2B5EF4-FFF2-40B4-BE49-F238E27FC236}">
                <a16:creationId xmlns:a16="http://schemas.microsoft.com/office/drawing/2014/main" id="{060C540B-3D0B-403A-9D84-540500572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172" name="Rectangle 171">
            <a:extLst>
              <a:ext uri="{FF2B5EF4-FFF2-40B4-BE49-F238E27FC236}">
                <a16:creationId xmlns:a16="http://schemas.microsoft.com/office/drawing/2014/main" id="{D9ED99BD-2EA5-495B-BAD9-57ACF31B2D53}"/>
              </a:ext>
            </a:extLst>
          </p:cNvPr>
          <p:cNvSpPr/>
          <p:nvPr/>
        </p:nvSpPr>
        <p:spPr>
          <a:xfrm>
            <a:off x="3751681" y="6444113"/>
            <a:ext cx="7785324" cy="160967"/>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78" name="TextBox 177">
            <a:extLst>
              <a:ext uri="{FF2B5EF4-FFF2-40B4-BE49-F238E27FC236}">
                <a16:creationId xmlns:a16="http://schemas.microsoft.com/office/drawing/2014/main" id="{C5479C71-5D16-467F-A212-9100A3E5C01A}"/>
              </a:ext>
            </a:extLst>
          </p:cNvPr>
          <p:cNvSpPr txBox="1"/>
          <p:nvPr/>
        </p:nvSpPr>
        <p:spPr>
          <a:xfrm>
            <a:off x="1168040" y="323947"/>
            <a:ext cx="6831106" cy="523220"/>
          </a:xfrm>
          <a:prstGeom prst="rect">
            <a:avLst/>
          </a:prstGeom>
          <a:noFill/>
        </p:spPr>
        <p:txBody>
          <a:bodyPr wrap="square" rtlCol="0">
            <a:spAutoFit/>
          </a:bodyPr>
          <a:lstStyle/>
          <a:p>
            <a:r>
              <a:rPr lang="en-US" sz="2800" b="1" dirty="0">
                <a:solidFill>
                  <a:srgbClr val="38425C"/>
                </a:solidFill>
                <a:latin typeface="Candara" panose="020E0502030303020204" pitchFamily="34" charset="0"/>
              </a:rPr>
              <a:t>Structure of Earth Atmosphere   </a:t>
            </a:r>
            <a:endParaRPr lang="en-US" sz="3200" b="1" dirty="0">
              <a:solidFill>
                <a:srgbClr val="38425C"/>
              </a:solidFill>
              <a:latin typeface="Candara" panose="020E0502030303020204" pitchFamily="34" charset="0"/>
            </a:endParaRPr>
          </a:p>
        </p:txBody>
      </p:sp>
      <p:sp>
        <p:nvSpPr>
          <p:cNvPr id="2" name="Rectangle 1">
            <a:extLst>
              <a:ext uri="{FF2B5EF4-FFF2-40B4-BE49-F238E27FC236}">
                <a16:creationId xmlns:a16="http://schemas.microsoft.com/office/drawing/2014/main" id="{3CF55B4B-6587-D29F-08FA-9617A4FDA9D2}"/>
              </a:ext>
            </a:extLst>
          </p:cNvPr>
          <p:cNvSpPr/>
          <p:nvPr/>
        </p:nvSpPr>
        <p:spPr>
          <a:xfrm>
            <a:off x="1168040" y="1674730"/>
            <a:ext cx="4717194" cy="1015176"/>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r>
              <a:rPr lang="en-US" b="1" dirty="0">
                <a:solidFill>
                  <a:schemeClr val="accent1">
                    <a:lumMod val="50000"/>
                  </a:schemeClr>
                </a:solidFill>
                <a:latin typeface="Candara" panose="020E0502030303020204" pitchFamily="34" charset="0"/>
              </a:rPr>
              <a:t>Each layer has different behavior of temperature </a:t>
            </a:r>
          </a:p>
        </p:txBody>
      </p:sp>
      <p:sp>
        <p:nvSpPr>
          <p:cNvPr id="3" name="Rectangle 2">
            <a:extLst>
              <a:ext uri="{FF2B5EF4-FFF2-40B4-BE49-F238E27FC236}">
                <a16:creationId xmlns:a16="http://schemas.microsoft.com/office/drawing/2014/main" id="{A4DDD348-0F51-1C54-025C-D845F30DF17B}"/>
              </a:ext>
            </a:extLst>
          </p:cNvPr>
          <p:cNvSpPr/>
          <p:nvPr/>
        </p:nvSpPr>
        <p:spPr>
          <a:xfrm>
            <a:off x="6529218" y="1674730"/>
            <a:ext cx="5056648" cy="1015176"/>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r>
              <a:rPr lang="en-US" b="1" dirty="0">
                <a:solidFill>
                  <a:schemeClr val="accent1">
                    <a:lumMod val="50000"/>
                  </a:schemeClr>
                </a:solidFill>
                <a:latin typeface="Candara" panose="020E0502030303020204" pitchFamily="34" charset="0"/>
              </a:rPr>
              <a:t>Pressure decreases with altitude at all layers</a:t>
            </a:r>
          </a:p>
          <a:p>
            <a:pPr algn="ctr"/>
            <a:r>
              <a:rPr lang="en-US" b="1" dirty="0">
                <a:solidFill>
                  <a:schemeClr val="accent1">
                    <a:lumMod val="50000"/>
                  </a:schemeClr>
                </a:solidFill>
                <a:latin typeface="Candara" panose="020E0502030303020204" pitchFamily="34" charset="0"/>
              </a:rPr>
              <a:t>with higher rate at Troposphere</a:t>
            </a:r>
          </a:p>
        </p:txBody>
      </p:sp>
      <p:sp>
        <p:nvSpPr>
          <p:cNvPr id="4" name="Rectangle 3">
            <a:extLst>
              <a:ext uri="{FF2B5EF4-FFF2-40B4-BE49-F238E27FC236}">
                <a16:creationId xmlns:a16="http://schemas.microsoft.com/office/drawing/2014/main" id="{B26223A9-CC7E-96CE-5AAA-3FECB79F003D}"/>
              </a:ext>
            </a:extLst>
          </p:cNvPr>
          <p:cNvSpPr/>
          <p:nvPr/>
        </p:nvSpPr>
        <p:spPr>
          <a:xfrm>
            <a:off x="1168365" y="1086082"/>
            <a:ext cx="7430886" cy="369332"/>
          </a:xfrm>
          <a:prstGeom prst="rect">
            <a:avLst/>
          </a:prstGeom>
          <a:solidFill>
            <a:srgbClr val="38425C"/>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a:spAutoFit/>
          </a:bodyPr>
          <a:lstStyle/>
          <a:p>
            <a:pPr algn="ctr"/>
            <a:r>
              <a:rPr lang="en-US" b="1" dirty="0">
                <a:solidFill>
                  <a:schemeClr val="bg1">
                    <a:lumMod val="95000"/>
                  </a:schemeClr>
                </a:solidFill>
                <a:latin typeface="Candara" panose="020E0502030303020204" pitchFamily="34" charset="0"/>
              </a:rPr>
              <a:t>Mainly the layers are divided based on: Temperature and Pressure</a:t>
            </a:r>
          </a:p>
        </p:txBody>
      </p:sp>
      <p:pic>
        <p:nvPicPr>
          <p:cNvPr id="8194" name="Picture 2" descr="What is the pressure on the troposphere like? - Quora">
            <a:extLst>
              <a:ext uri="{FF2B5EF4-FFF2-40B4-BE49-F238E27FC236}">
                <a16:creationId xmlns:a16="http://schemas.microsoft.com/office/drawing/2014/main" id="{63CA83B1-44A5-736B-05F3-8419323498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1451" y="2767466"/>
            <a:ext cx="3760468" cy="311081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0260BE2D-3B29-39AE-FA51-7126424F4E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1854" y="2781096"/>
            <a:ext cx="2991825" cy="3534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589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12</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755E5974-D467-44E3-833A-F489868EA98F}"/>
              </a:ext>
            </a:extLst>
          </p:cNvPr>
          <p:cNvSpPr txBox="1"/>
          <p:nvPr/>
        </p:nvSpPr>
        <p:spPr>
          <a:xfrm>
            <a:off x="978271" y="339482"/>
            <a:ext cx="6831106"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Structure of Earth Atmosphere </a:t>
            </a:r>
          </a:p>
        </p:txBody>
      </p:sp>
      <p:sp>
        <p:nvSpPr>
          <p:cNvPr id="2" name="Rectangle 1">
            <a:extLst>
              <a:ext uri="{FF2B5EF4-FFF2-40B4-BE49-F238E27FC236}">
                <a16:creationId xmlns:a16="http://schemas.microsoft.com/office/drawing/2014/main" id="{46B62FE6-D516-3599-9631-5E150B302056}"/>
              </a:ext>
            </a:extLst>
          </p:cNvPr>
          <p:cNvSpPr/>
          <p:nvPr/>
        </p:nvSpPr>
        <p:spPr>
          <a:xfrm>
            <a:off x="1330224" y="2546292"/>
            <a:ext cx="6127200" cy="2516905"/>
          </a:xfrm>
          <a:prstGeom prst="rect">
            <a:avLst/>
          </a:prstGeom>
          <a:solidFill>
            <a:sysClr val="window" lastClr="FFFFFF">
              <a:lumMod val="85000"/>
            </a:sysClr>
          </a:solidFill>
          <a:ln w="12700" cap="flat" cmpd="sng" algn="ctr">
            <a:noFill/>
            <a:prstDash val="solid"/>
            <a:miter lim="800000"/>
          </a:ln>
          <a:effectLst/>
        </p:spPr>
        <p:txBody>
          <a:bodyPr rtlCol="0" anchor="ctr"/>
          <a:lstStyle/>
          <a:p>
            <a:endParaRPr lang="en-US" sz="2000" b="1" dirty="0">
              <a:solidFill>
                <a:srgbClr val="C00000"/>
              </a:solidFill>
              <a:latin typeface="Candara" panose="020E0502030303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Candara" panose="020E0502030303020204" pitchFamily="34" charset="0"/>
              </a:rPr>
              <a:t>lowest layer of Earth’s atmosphere.</a:t>
            </a:r>
          </a:p>
          <a:p>
            <a:endParaRPr lang="en-US" b="1" dirty="0">
              <a:solidFill>
                <a:schemeClr val="accent1">
                  <a:lumMod val="50000"/>
                </a:schemeClr>
              </a:solidFill>
              <a:latin typeface="Candara" panose="020E0502030303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Candara" panose="020E0502030303020204" pitchFamily="34" charset="0"/>
              </a:rPr>
              <a:t>Extending from Earth’s surface up to 10 Km</a:t>
            </a:r>
          </a:p>
          <a:p>
            <a:endParaRPr lang="en-US" b="1" dirty="0">
              <a:solidFill>
                <a:schemeClr val="accent1">
                  <a:lumMod val="50000"/>
                </a:schemeClr>
              </a:solidFill>
              <a:latin typeface="Candara" panose="020E0502030303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Candara" panose="020E0502030303020204" pitchFamily="34" charset="0"/>
              </a:rPr>
              <a:t> 3/4 of mass of atmosphere (densest layer), containing most of the atmospheric mass and water vapor.</a:t>
            </a:r>
          </a:p>
          <a:p>
            <a:endParaRPr lang="en-US" b="1" dirty="0">
              <a:solidFill>
                <a:schemeClr val="accent1">
                  <a:lumMod val="50000"/>
                </a:schemeClr>
              </a:solidFill>
              <a:latin typeface="Candara" panose="020E0502030303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Candara" panose="020E0502030303020204" pitchFamily="34" charset="0"/>
              </a:rPr>
              <a:t>Most weather occurs in this layer.</a:t>
            </a:r>
          </a:p>
        </p:txBody>
      </p:sp>
      <p:sp>
        <p:nvSpPr>
          <p:cNvPr id="3" name="Rectangle: Rounded Corners 2">
            <a:extLst>
              <a:ext uri="{FF2B5EF4-FFF2-40B4-BE49-F238E27FC236}">
                <a16:creationId xmlns:a16="http://schemas.microsoft.com/office/drawing/2014/main" id="{B8342F2B-A076-4796-B664-6492671CA8DB}"/>
              </a:ext>
            </a:extLst>
          </p:cNvPr>
          <p:cNvSpPr/>
          <p:nvPr/>
        </p:nvSpPr>
        <p:spPr>
          <a:xfrm>
            <a:off x="1408577" y="1696420"/>
            <a:ext cx="2641600" cy="669700"/>
          </a:xfrm>
          <a:prstGeom prst="roundRect">
            <a:avLst/>
          </a:prstGeom>
          <a:solidFill>
            <a:srgbClr val="C0C3A4"/>
          </a:solidFill>
          <a:ln>
            <a:solidFill>
              <a:srgbClr val="C0C3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Troposphere</a:t>
            </a:r>
          </a:p>
        </p:txBody>
      </p:sp>
      <p:sp>
        <p:nvSpPr>
          <p:cNvPr id="9" name="TextBox 8">
            <a:extLst>
              <a:ext uri="{FF2B5EF4-FFF2-40B4-BE49-F238E27FC236}">
                <a16:creationId xmlns:a16="http://schemas.microsoft.com/office/drawing/2014/main" id="{B9D04393-9EE1-408E-D874-A1D5965E8873}"/>
              </a:ext>
            </a:extLst>
          </p:cNvPr>
          <p:cNvSpPr txBox="1"/>
          <p:nvPr/>
        </p:nvSpPr>
        <p:spPr>
          <a:xfrm>
            <a:off x="6492207" y="4168461"/>
            <a:ext cx="6094378" cy="369332"/>
          </a:xfrm>
          <a:prstGeom prst="rect">
            <a:avLst/>
          </a:prstGeom>
          <a:noFill/>
        </p:spPr>
        <p:txBody>
          <a:bodyPr wrap="square">
            <a:spAutoFit/>
          </a:bodyPr>
          <a:lstStyle/>
          <a:p>
            <a:r>
              <a:rPr lang="ar-OM" b="0" dirty="0">
                <a:effectLst/>
              </a:rPr>
              <a:t> </a:t>
            </a:r>
            <a:endParaRPr lang="ar-OM" dirty="0"/>
          </a:p>
        </p:txBody>
      </p:sp>
    </p:spTree>
    <p:extLst>
      <p:ext uri="{BB962C8B-B14F-4D97-AF65-F5344CB8AC3E}">
        <p14:creationId xmlns:p14="http://schemas.microsoft.com/office/powerpoint/2010/main" val="2032648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13</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755E5974-D467-44E3-833A-F489868EA98F}"/>
              </a:ext>
            </a:extLst>
          </p:cNvPr>
          <p:cNvSpPr txBox="1"/>
          <p:nvPr/>
        </p:nvSpPr>
        <p:spPr>
          <a:xfrm>
            <a:off x="978271" y="339482"/>
            <a:ext cx="6831106"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Structure of Earth Atmosphere </a:t>
            </a:r>
          </a:p>
        </p:txBody>
      </p:sp>
      <p:sp>
        <p:nvSpPr>
          <p:cNvPr id="2" name="Rectangle 1">
            <a:extLst>
              <a:ext uri="{FF2B5EF4-FFF2-40B4-BE49-F238E27FC236}">
                <a16:creationId xmlns:a16="http://schemas.microsoft.com/office/drawing/2014/main" id="{46B62FE6-D516-3599-9631-5E150B302056}"/>
              </a:ext>
            </a:extLst>
          </p:cNvPr>
          <p:cNvSpPr/>
          <p:nvPr/>
        </p:nvSpPr>
        <p:spPr>
          <a:xfrm>
            <a:off x="7239817" y="1891144"/>
            <a:ext cx="4089840" cy="572998"/>
          </a:xfrm>
          <a:prstGeom prst="rect">
            <a:avLst/>
          </a:prstGeom>
          <a:solidFill>
            <a:sysClr val="window" lastClr="FFFFFF">
              <a:lumMod val="85000"/>
            </a:sysClr>
          </a:solidFill>
          <a:ln w="12700" cap="flat" cmpd="sng" algn="ctr">
            <a:noFill/>
            <a:prstDash val="solid"/>
            <a:miter lim="800000"/>
          </a:ln>
          <a:effectLst/>
        </p:spPr>
        <p:txBody>
          <a:bodyPr rtlCol="0" anchor="ctr"/>
          <a:lstStyle/>
          <a:p>
            <a:r>
              <a:rPr lang="en-US" b="1" dirty="0">
                <a:solidFill>
                  <a:schemeClr val="accent1">
                    <a:lumMod val="50000"/>
                  </a:schemeClr>
                </a:solidFill>
                <a:latin typeface="Candara" panose="020E0502030303020204" pitchFamily="34" charset="0"/>
              </a:rPr>
              <a:t>Decreases with altitude (6.5C per 1km)</a:t>
            </a:r>
          </a:p>
        </p:txBody>
      </p:sp>
      <p:sp>
        <p:nvSpPr>
          <p:cNvPr id="3" name="Rectangle: Rounded Corners 2">
            <a:extLst>
              <a:ext uri="{FF2B5EF4-FFF2-40B4-BE49-F238E27FC236}">
                <a16:creationId xmlns:a16="http://schemas.microsoft.com/office/drawing/2014/main" id="{B8342F2B-A076-4796-B664-6492671CA8DB}"/>
              </a:ext>
            </a:extLst>
          </p:cNvPr>
          <p:cNvSpPr/>
          <p:nvPr/>
        </p:nvSpPr>
        <p:spPr>
          <a:xfrm>
            <a:off x="978271" y="1156654"/>
            <a:ext cx="2641600" cy="669700"/>
          </a:xfrm>
          <a:prstGeom prst="roundRect">
            <a:avLst/>
          </a:prstGeom>
          <a:solidFill>
            <a:srgbClr val="C0C3A4"/>
          </a:solidFill>
          <a:ln>
            <a:solidFill>
              <a:srgbClr val="C0C3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Troposphere</a:t>
            </a:r>
          </a:p>
        </p:txBody>
      </p:sp>
      <p:sp>
        <p:nvSpPr>
          <p:cNvPr id="4" name="Rectangle 3">
            <a:extLst>
              <a:ext uri="{FF2B5EF4-FFF2-40B4-BE49-F238E27FC236}">
                <a16:creationId xmlns:a16="http://schemas.microsoft.com/office/drawing/2014/main" id="{5BC49964-D1EA-483D-A438-9AE76C5C8620}"/>
              </a:ext>
            </a:extLst>
          </p:cNvPr>
          <p:cNvSpPr/>
          <p:nvPr/>
        </p:nvSpPr>
        <p:spPr>
          <a:xfrm>
            <a:off x="896319" y="1864503"/>
            <a:ext cx="7231394" cy="400110"/>
          </a:xfrm>
          <a:prstGeom prst="rect">
            <a:avLst/>
          </a:prstGeom>
        </p:spPr>
        <p:txBody>
          <a:bodyPr wrap="square">
            <a:spAutoFit/>
          </a:bodyPr>
          <a:lstStyle/>
          <a:p>
            <a:r>
              <a:rPr lang="en-US" sz="2000" b="1" dirty="0">
                <a:solidFill>
                  <a:srgbClr val="C00000"/>
                </a:solidFill>
                <a:latin typeface="Candara" panose="020E0502030303020204" pitchFamily="34" charset="0"/>
              </a:rPr>
              <a:t>Why the temperature near the surface is highest?</a:t>
            </a:r>
          </a:p>
        </p:txBody>
      </p:sp>
      <p:pic>
        <p:nvPicPr>
          <p:cNvPr id="10242" name="Picture 2">
            <a:extLst>
              <a:ext uri="{FF2B5EF4-FFF2-40B4-BE49-F238E27FC236}">
                <a16:creationId xmlns:a16="http://schemas.microsoft.com/office/drawing/2014/main" id="{B0B53E5C-056C-2340-D8FF-D461A84D22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271" y="2383847"/>
            <a:ext cx="4940078" cy="317650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50936FC7-0E37-4E1A-ED4D-970E303688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870" t="42801" r="28585" b="27249"/>
          <a:stretch/>
        </p:blipFill>
        <p:spPr bwMode="auto">
          <a:xfrm>
            <a:off x="7259507" y="2871485"/>
            <a:ext cx="4089840" cy="205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440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14</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755E5974-D467-44E3-833A-F489868EA98F}"/>
              </a:ext>
            </a:extLst>
          </p:cNvPr>
          <p:cNvSpPr txBox="1"/>
          <p:nvPr/>
        </p:nvSpPr>
        <p:spPr>
          <a:xfrm>
            <a:off x="978271" y="339482"/>
            <a:ext cx="6831106"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Structure of Earth Atmosphere </a:t>
            </a:r>
          </a:p>
        </p:txBody>
      </p:sp>
      <p:sp>
        <p:nvSpPr>
          <p:cNvPr id="2" name="Rectangle 1">
            <a:extLst>
              <a:ext uri="{FF2B5EF4-FFF2-40B4-BE49-F238E27FC236}">
                <a16:creationId xmlns:a16="http://schemas.microsoft.com/office/drawing/2014/main" id="{46B62FE6-D516-3599-9631-5E150B302056}"/>
              </a:ext>
            </a:extLst>
          </p:cNvPr>
          <p:cNvSpPr/>
          <p:nvPr/>
        </p:nvSpPr>
        <p:spPr>
          <a:xfrm>
            <a:off x="971732" y="1711943"/>
            <a:ext cx="6127200" cy="1117025"/>
          </a:xfrm>
          <a:prstGeom prst="rect">
            <a:avLst/>
          </a:prstGeom>
          <a:solidFill>
            <a:sysClr val="window" lastClr="FFFFFF">
              <a:lumMod val="85000"/>
            </a:sysClr>
          </a:solidFill>
          <a:ln w="12700" cap="flat" cmpd="sng" algn="ctr">
            <a:noFill/>
            <a:prstDash val="solid"/>
            <a:miter lim="800000"/>
          </a:ln>
          <a:effectLst/>
        </p:spPr>
        <p:txBody>
          <a:bodyPr rtlCol="0" anchor="ctr"/>
          <a:lstStyle/>
          <a:p>
            <a:pPr marL="285750" indent="-285750">
              <a:buFont typeface="Arial" panose="020B0604020202020204" pitchFamily="34" charset="0"/>
              <a:buChar char="•"/>
            </a:pPr>
            <a:r>
              <a:rPr lang="en-US" b="1" dirty="0">
                <a:solidFill>
                  <a:schemeClr val="accent1">
                    <a:lumMod val="50000"/>
                  </a:schemeClr>
                </a:solidFill>
                <a:latin typeface="Candara" panose="020E0502030303020204" pitchFamily="34" charset="0"/>
              </a:rPr>
              <a:t>Transition layer between Troposphere &amp; Stratosphere</a:t>
            </a:r>
          </a:p>
          <a:p>
            <a:pPr marL="285750" indent="-285750">
              <a:buFont typeface="Arial" panose="020B0604020202020204" pitchFamily="34" charset="0"/>
              <a:buChar char="•"/>
            </a:pPr>
            <a:endParaRPr lang="en-US" b="1" dirty="0">
              <a:solidFill>
                <a:schemeClr val="accent1">
                  <a:lumMod val="50000"/>
                </a:schemeClr>
              </a:solidFill>
              <a:latin typeface="Candara" panose="020E0502030303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Candara" panose="020E0502030303020204" pitchFamily="34" charset="0"/>
              </a:rPr>
              <a:t>Temperature tend to remain Constant with altitude</a:t>
            </a:r>
          </a:p>
        </p:txBody>
      </p:sp>
      <p:sp>
        <p:nvSpPr>
          <p:cNvPr id="3" name="Rectangle: Rounded Corners 2">
            <a:extLst>
              <a:ext uri="{FF2B5EF4-FFF2-40B4-BE49-F238E27FC236}">
                <a16:creationId xmlns:a16="http://schemas.microsoft.com/office/drawing/2014/main" id="{B8342F2B-A076-4796-B664-6492671CA8DB}"/>
              </a:ext>
            </a:extLst>
          </p:cNvPr>
          <p:cNvSpPr/>
          <p:nvPr/>
        </p:nvSpPr>
        <p:spPr>
          <a:xfrm>
            <a:off x="978271" y="856785"/>
            <a:ext cx="2641600" cy="669700"/>
          </a:xfrm>
          <a:prstGeom prst="roundRect">
            <a:avLst/>
          </a:prstGeom>
          <a:solidFill>
            <a:srgbClr val="C0C3A4"/>
          </a:solidFill>
          <a:ln>
            <a:solidFill>
              <a:srgbClr val="C0C3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TROPOPAUSE (TRANSITION LAYER)</a:t>
            </a:r>
          </a:p>
        </p:txBody>
      </p:sp>
      <p:pic>
        <p:nvPicPr>
          <p:cNvPr id="11266" name="Picture 2">
            <a:extLst>
              <a:ext uri="{FF2B5EF4-FFF2-40B4-BE49-F238E27FC236}">
                <a16:creationId xmlns:a16="http://schemas.microsoft.com/office/drawing/2014/main" id="{90DE1344-7771-AC6D-27C6-098C21AA6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985" y="2728517"/>
            <a:ext cx="7971769" cy="387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3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15</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755E5974-D467-44E3-833A-F489868EA98F}"/>
              </a:ext>
            </a:extLst>
          </p:cNvPr>
          <p:cNvSpPr txBox="1"/>
          <p:nvPr/>
        </p:nvSpPr>
        <p:spPr>
          <a:xfrm>
            <a:off x="978271" y="339482"/>
            <a:ext cx="6831106"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Structure of Earth Atmosphere </a:t>
            </a:r>
          </a:p>
        </p:txBody>
      </p:sp>
      <p:sp>
        <p:nvSpPr>
          <p:cNvPr id="2" name="Rectangle 1">
            <a:extLst>
              <a:ext uri="{FF2B5EF4-FFF2-40B4-BE49-F238E27FC236}">
                <a16:creationId xmlns:a16="http://schemas.microsoft.com/office/drawing/2014/main" id="{46B62FE6-D516-3599-9631-5E150B302056}"/>
              </a:ext>
            </a:extLst>
          </p:cNvPr>
          <p:cNvSpPr/>
          <p:nvPr/>
        </p:nvSpPr>
        <p:spPr>
          <a:xfrm>
            <a:off x="5898927" y="4673682"/>
            <a:ext cx="5455843" cy="820330"/>
          </a:xfrm>
          <a:prstGeom prst="rect">
            <a:avLst/>
          </a:prstGeom>
          <a:solidFill>
            <a:sysClr val="window" lastClr="FFFFFF">
              <a:lumMod val="85000"/>
            </a:sysClr>
          </a:solidFill>
          <a:ln w="12700" cap="flat" cmpd="sng" algn="ctr">
            <a:noFill/>
            <a:prstDash val="solid"/>
            <a:miter lim="800000"/>
          </a:ln>
          <a:effectLst/>
        </p:spPr>
        <p:txBody>
          <a:bodyPr rtlCol="0" anchor="ctr"/>
          <a:lstStyle/>
          <a:p>
            <a:r>
              <a:rPr lang="en-US" b="1" dirty="0">
                <a:solidFill>
                  <a:schemeClr val="accent1">
                    <a:lumMod val="50000"/>
                  </a:schemeClr>
                </a:solidFill>
                <a:latin typeface="Candara" panose="020E0502030303020204" pitchFamily="34" charset="0"/>
              </a:rPr>
              <a:t>The altitude of Tropopause varies with temperature</a:t>
            </a:r>
          </a:p>
        </p:txBody>
      </p:sp>
      <p:sp>
        <p:nvSpPr>
          <p:cNvPr id="3" name="Rectangle: Rounded Corners 2">
            <a:extLst>
              <a:ext uri="{FF2B5EF4-FFF2-40B4-BE49-F238E27FC236}">
                <a16:creationId xmlns:a16="http://schemas.microsoft.com/office/drawing/2014/main" id="{B8342F2B-A076-4796-B664-6492671CA8DB}"/>
              </a:ext>
            </a:extLst>
          </p:cNvPr>
          <p:cNvSpPr/>
          <p:nvPr/>
        </p:nvSpPr>
        <p:spPr>
          <a:xfrm>
            <a:off x="978271" y="856785"/>
            <a:ext cx="2641600" cy="669700"/>
          </a:xfrm>
          <a:prstGeom prst="roundRect">
            <a:avLst/>
          </a:prstGeom>
          <a:solidFill>
            <a:srgbClr val="C0C3A4"/>
          </a:solidFill>
          <a:ln>
            <a:solidFill>
              <a:srgbClr val="C0C3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TROPOPAUSE (TRANSITION LAYER)</a:t>
            </a:r>
          </a:p>
        </p:txBody>
      </p:sp>
      <p:sp>
        <p:nvSpPr>
          <p:cNvPr id="4" name="Rectangle 3">
            <a:extLst>
              <a:ext uri="{FF2B5EF4-FFF2-40B4-BE49-F238E27FC236}">
                <a16:creationId xmlns:a16="http://schemas.microsoft.com/office/drawing/2014/main" id="{228E3209-6719-8C7A-689D-6FB63B6CC257}"/>
              </a:ext>
            </a:extLst>
          </p:cNvPr>
          <p:cNvSpPr/>
          <p:nvPr/>
        </p:nvSpPr>
        <p:spPr>
          <a:xfrm>
            <a:off x="896319" y="1864503"/>
            <a:ext cx="7304924" cy="707886"/>
          </a:xfrm>
          <a:prstGeom prst="rect">
            <a:avLst/>
          </a:prstGeom>
        </p:spPr>
        <p:txBody>
          <a:bodyPr wrap="square">
            <a:spAutoFit/>
          </a:bodyPr>
          <a:lstStyle/>
          <a:p>
            <a:r>
              <a:rPr lang="en-US" sz="2000" b="1" dirty="0">
                <a:solidFill>
                  <a:srgbClr val="C00000"/>
                </a:solidFill>
                <a:latin typeface="Candara" panose="020E0502030303020204" pitchFamily="34" charset="0"/>
              </a:rPr>
              <a:t>Why the Tropopause is higher at</a:t>
            </a:r>
          </a:p>
          <a:p>
            <a:r>
              <a:rPr lang="en-US" sz="2000" b="1" dirty="0">
                <a:solidFill>
                  <a:srgbClr val="C00000"/>
                </a:solidFill>
                <a:latin typeface="Candara" panose="020E0502030303020204" pitchFamily="34" charset="0"/>
              </a:rPr>
              <a:t>the equator than the pole?</a:t>
            </a:r>
          </a:p>
        </p:txBody>
      </p:sp>
      <p:pic>
        <p:nvPicPr>
          <p:cNvPr id="12292" name="Picture 4">
            <a:extLst>
              <a:ext uri="{FF2B5EF4-FFF2-40B4-BE49-F238E27FC236}">
                <a16:creationId xmlns:a16="http://schemas.microsoft.com/office/drawing/2014/main" id="{AD9C8541-651C-34AC-4870-2F11E83D42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41" t="29802" r="50000" b="24790"/>
          <a:stretch/>
        </p:blipFill>
        <p:spPr bwMode="auto">
          <a:xfrm>
            <a:off x="978271" y="2740972"/>
            <a:ext cx="3420894" cy="3114133"/>
          </a:xfrm>
          <a:prstGeom prst="rect">
            <a:avLst/>
          </a:prstGeom>
          <a:noFill/>
          <a:extLst>
            <a:ext uri="{909E8E84-426E-40DD-AFC4-6F175D3DCCD1}">
              <a14:hiddenFill xmlns:a14="http://schemas.microsoft.com/office/drawing/2010/main">
                <a:solidFill>
                  <a:srgbClr val="FFFFFF"/>
                </a:solidFill>
              </a14:hiddenFill>
            </a:ext>
          </a:extLst>
        </p:spPr>
      </p:pic>
      <p:pic>
        <p:nvPicPr>
          <p:cNvPr id="12299" name="Picture 11">
            <a:extLst>
              <a:ext uri="{FF2B5EF4-FFF2-40B4-BE49-F238E27FC236}">
                <a16:creationId xmlns:a16="http://schemas.microsoft.com/office/drawing/2014/main" id="{AF6FC084-C2A5-66C6-0892-32B19366DD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6972" y="1850817"/>
            <a:ext cx="5647224" cy="1950082"/>
          </a:xfrm>
          <a:prstGeom prst="rect">
            <a:avLst/>
          </a:prstGeom>
          <a:noFill/>
          <a:extLst>
            <a:ext uri="{909E8E84-426E-40DD-AFC4-6F175D3DCCD1}">
              <a14:hiddenFill xmlns:a14="http://schemas.microsoft.com/office/drawing/2010/main">
                <a:solidFill>
                  <a:srgbClr val="FFFFFF"/>
                </a:solidFill>
              </a14:hiddenFill>
            </a:ext>
          </a:extLst>
        </p:spPr>
      </p:pic>
      <p:pic>
        <p:nvPicPr>
          <p:cNvPr id="12301" name="Picture 13" descr="Thermometer">
            <a:extLst>
              <a:ext uri="{FF2B5EF4-FFF2-40B4-BE49-F238E27FC236}">
                <a16:creationId xmlns:a16="http://schemas.microsoft.com/office/drawing/2014/main" id="{62F2B9DF-6056-2D10-766C-40C1118959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9471" y="3843529"/>
            <a:ext cx="626257" cy="626257"/>
          </a:xfrm>
          <a:prstGeom prst="rect">
            <a:avLst/>
          </a:prstGeom>
          <a:noFill/>
          <a:extLst>
            <a:ext uri="{909E8E84-426E-40DD-AFC4-6F175D3DCCD1}">
              <a14:hiddenFill xmlns:a14="http://schemas.microsoft.com/office/drawing/2010/main">
                <a:solidFill>
                  <a:srgbClr val="FFFFFF"/>
                </a:solidFill>
              </a14:hiddenFill>
            </a:ext>
          </a:extLst>
        </p:spPr>
      </p:pic>
      <p:pic>
        <p:nvPicPr>
          <p:cNvPr id="12303" name="Picture 15" descr="Thermometer">
            <a:extLst>
              <a:ext uri="{FF2B5EF4-FFF2-40B4-BE49-F238E27FC236}">
                <a16:creationId xmlns:a16="http://schemas.microsoft.com/office/drawing/2014/main" id="{C31F9D42-9EF1-BF03-BC3B-53CD3163F1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131152" y="3865581"/>
            <a:ext cx="604205" cy="60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01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16</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755E5974-D467-44E3-833A-F489868EA98F}"/>
              </a:ext>
            </a:extLst>
          </p:cNvPr>
          <p:cNvSpPr txBox="1"/>
          <p:nvPr/>
        </p:nvSpPr>
        <p:spPr>
          <a:xfrm>
            <a:off x="978271" y="339482"/>
            <a:ext cx="6831106"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Structure of Earth Atmosphere </a:t>
            </a:r>
          </a:p>
        </p:txBody>
      </p:sp>
      <p:sp>
        <p:nvSpPr>
          <p:cNvPr id="2" name="Rectangle 1">
            <a:extLst>
              <a:ext uri="{FF2B5EF4-FFF2-40B4-BE49-F238E27FC236}">
                <a16:creationId xmlns:a16="http://schemas.microsoft.com/office/drawing/2014/main" id="{46B62FE6-D516-3599-9631-5E150B302056}"/>
              </a:ext>
            </a:extLst>
          </p:cNvPr>
          <p:cNvSpPr/>
          <p:nvPr/>
        </p:nvSpPr>
        <p:spPr>
          <a:xfrm>
            <a:off x="6950469" y="1804905"/>
            <a:ext cx="4347708" cy="1687642"/>
          </a:xfrm>
          <a:prstGeom prst="rect">
            <a:avLst/>
          </a:prstGeom>
          <a:solidFill>
            <a:sysClr val="window" lastClr="FFFFFF">
              <a:lumMod val="85000"/>
            </a:sysClr>
          </a:solidFill>
          <a:ln w="12700" cap="flat" cmpd="sng" algn="ctr">
            <a:noFill/>
            <a:prstDash val="solid"/>
            <a:miter lim="800000"/>
          </a:ln>
          <a:effectLst/>
        </p:spPr>
        <p:txBody>
          <a:bodyPr rtlCol="0" anchor="ctr"/>
          <a:lstStyle/>
          <a:p>
            <a:pPr marL="285750" indent="-285750">
              <a:buFont typeface="Arial" panose="020B0604020202020204" pitchFamily="34" charset="0"/>
              <a:buChar char="•"/>
            </a:pPr>
            <a:r>
              <a:rPr lang="en-US" b="1" dirty="0">
                <a:solidFill>
                  <a:schemeClr val="accent1">
                    <a:lumMod val="50000"/>
                  </a:schemeClr>
                </a:solidFill>
                <a:latin typeface="Candara" panose="020E0502030303020204" pitchFamily="34" charset="0"/>
              </a:rPr>
              <a:t>The layer just above the tropopause.</a:t>
            </a:r>
          </a:p>
          <a:p>
            <a:pPr marL="285750" indent="-285750">
              <a:buFont typeface="Arial" panose="020B0604020202020204" pitchFamily="34" charset="0"/>
              <a:buChar char="•"/>
            </a:pPr>
            <a:endParaRPr lang="en-US" b="1" dirty="0">
              <a:solidFill>
                <a:schemeClr val="accent1">
                  <a:lumMod val="50000"/>
                </a:schemeClr>
              </a:solidFill>
              <a:latin typeface="Candara" panose="020E0502030303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Candara" panose="020E0502030303020204" pitchFamily="34" charset="0"/>
              </a:rPr>
              <a:t>Extends up to 50km above Sea level.</a:t>
            </a:r>
          </a:p>
          <a:p>
            <a:pPr marL="285750" indent="-285750">
              <a:buFont typeface="Arial" panose="020B0604020202020204" pitchFamily="34" charset="0"/>
              <a:buChar char="•"/>
            </a:pPr>
            <a:endParaRPr lang="en-US" b="1" dirty="0">
              <a:solidFill>
                <a:schemeClr val="accent1">
                  <a:lumMod val="50000"/>
                </a:schemeClr>
              </a:solidFill>
              <a:latin typeface="Candara" panose="020E0502030303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Candara" panose="020E0502030303020204" pitchFamily="34" charset="0"/>
              </a:rPr>
              <a:t>High Concentration</a:t>
            </a:r>
          </a:p>
        </p:txBody>
      </p:sp>
      <p:sp>
        <p:nvSpPr>
          <p:cNvPr id="3" name="Rectangle: Rounded Corners 2">
            <a:extLst>
              <a:ext uri="{FF2B5EF4-FFF2-40B4-BE49-F238E27FC236}">
                <a16:creationId xmlns:a16="http://schemas.microsoft.com/office/drawing/2014/main" id="{B8342F2B-A076-4796-B664-6492671CA8DB}"/>
              </a:ext>
            </a:extLst>
          </p:cNvPr>
          <p:cNvSpPr/>
          <p:nvPr/>
        </p:nvSpPr>
        <p:spPr>
          <a:xfrm>
            <a:off x="978271" y="856785"/>
            <a:ext cx="2641600" cy="669700"/>
          </a:xfrm>
          <a:prstGeom prst="roundRect">
            <a:avLst/>
          </a:prstGeom>
          <a:solidFill>
            <a:srgbClr val="C0C3A4"/>
          </a:solidFill>
          <a:ln>
            <a:solidFill>
              <a:srgbClr val="C0C3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Stratosphere</a:t>
            </a:r>
          </a:p>
        </p:txBody>
      </p:sp>
      <p:pic>
        <p:nvPicPr>
          <p:cNvPr id="13314" name="Picture 2">
            <a:extLst>
              <a:ext uri="{FF2B5EF4-FFF2-40B4-BE49-F238E27FC236}">
                <a16:creationId xmlns:a16="http://schemas.microsoft.com/office/drawing/2014/main" id="{05D32955-5B0B-D912-3014-01CDA9C507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6835" y="3620909"/>
            <a:ext cx="2290450" cy="22982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E73F1B9-471D-48C9-B1F7-D0EDE8D9F7D4}"/>
              </a:ext>
            </a:extLst>
          </p:cNvPr>
          <p:cNvPicPr>
            <a:picLocks noChangeAspect="1"/>
          </p:cNvPicPr>
          <p:nvPr/>
        </p:nvPicPr>
        <p:blipFill>
          <a:blip r:embed="rId5"/>
          <a:stretch>
            <a:fillRect/>
          </a:stretch>
        </p:blipFill>
        <p:spPr>
          <a:xfrm>
            <a:off x="893823" y="1713341"/>
            <a:ext cx="5852514" cy="4119827"/>
          </a:xfrm>
          <a:prstGeom prst="rect">
            <a:avLst/>
          </a:prstGeom>
        </p:spPr>
      </p:pic>
    </p:spTree>
    <p:extLst>
      <p:ext uri="{BB962C8B-B14F-4D97-AF65-F5344CB8AC3E}">
        <p14:creationId xmlns:p14="http://schemas.microsoft.com/office/powerpoint/2010/main" val="1979658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17</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755E5974-D467-44E3-833A-F489868EA98F}"/>
              </a:ext>
            </a:extLst>
          </p:cNvPr>
          <p:cNvSpPr txBox="1"/>
          <p:nvPr/>
        </p:nvSpPr>
        <p:spPr>
          <a:xfrm>
            <a:off x="978271" y="339482"/>
            <a:ext cx="6831106"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Structure of Earth Atmosphere </a:t>
            </a:r>
          </a:p>
        </p:txBody>
      </p:sp>
      <p:sp>
        <p:nvSpPr>
          <p:cNvPr id="2" name="Rectangle 1">
            <a:extLst>
              <a:ext uri="{FF2B5EF4-FFF2-40B4-BE49-F238E27FC236}">
                <a16:creationId xmlns:a16="http://schemas.microsoft.com/office/drawing/2014/main" id="{46B62FE6-D516-3599-9631-5E150B302056}"/>
              </a:ext>
            </a:extLst>
          </p:cNvPr>
          <p:cNvSpPr/>
          <p:nvPr/>
        </p:nvSpPr>
        <p:spPr>
          <a:xfrm>
            <a:off x="591052" y="1667275"/>
            <a:ext cx="5315525" cy="1634725"/>
          </a:xfrm>
          <a:prstGeom prst="rect">
            <a:avLst/>
          </a:prstGeom>
          <a:solidFill>
            <a:sysClr val="window" lastClr="FFFFFF">
              <a:lumMod val="85000"/>
            </a:sysClr>
          </a:solidFill>
          <a:ln w="12700" cap="flat" cmpd="sng" algn="ctr">
            <a:noFill/>
            <a:prstDash val="solid"/>
            <a:miter lim="800000"/>
          </a:ln>
          <a:effectLst/>
        </p:spPr>
        <p:txBody>
          <a:bodyPr rtlCol="0" anchor="ctr"/>
          <a:lstStyle/>
          <a:p>
            <a:r>
              <a:rPr lang="en-US" b="1" dirty="0">
                <a:solidFill>
                  <a:schemeClr val="accent1">
                    <a:lumMod val="50000"/>
                  </a:schemeClr>
                </a:solidFill>
                <a:latin typeface="Candara" panose="020E0502030303020204" pitchFamily="34" charset="0"/>
              </a:rPr>
              <a:t>This increase in temperature with height means</a:t>
            </a:r>
          </a:p>
          <a:p>
            <a:r>
              <a:rPr lang="en-US" b="1" dirty="0">
                <a:solidFill>
                  <a:schemeClr val="accent1">
                    <a:lumMod val="50000"/>
                  </a:schemeClr>
                </a:solidFill>
                <a:latin typeface="Candara" panose="020E0502030303020204" pitchFamily="34" charset="0"/>
              </a:rPr>
              <a:t>warmer air is located above cooler air. This</a:t>
            </a:r>
          </a:p>
          <a:p>
            <a:r>
              <a:rPr lang="en-US" b="1" dirty="0">
                <a:solidFill>
                  <a:schemeClr val="accent1">
                    <a:lumMod val="50000"/>
                  </a:schemeClr>
                </a:solidFill>
                <a:latin typeface="Candara" panose="020E0502030303020204" pitchFamily="34" charset="0"/>
              </a:rPr>
              <a:t>restricted the vertical movement of air, which</a:t>
            </a:r>
          </a:p>
          <a:p>
            <a:r>
              <a:rPr lang="en-US" b="1" dirty="0">
                <a:solidFill>
                  <a:schemeClr val="accent1">
                    <a:lumMod val="50000"/>
                  </a:schemeClr>
                </a:solidFill>
                <a:latin typeface="Candara" panose="020E0502030303020204" pitchFamily="34" charset="0"/>
              </a:rPr>
              <a:t>prevents the formation any significant atmospheric</a:t>
            </a:r>
          </a:p>
          <a:p>
            <a:r>
              <a:rPr lang="en-US" b="1" dirty="0">
                <a:solidFill>
                  <a:schemeClr val="accent1">
                    <a:lumMod val="50000"/>
                  </a:schemeClr>
                </a:solidFill>
                <a:latin typeface="Candara" panose="020E0502030303020204" pitchFamily="34" charset="0"/>
              </a:rPr>
              <a:t>phenomena.</a:t>
            </a:r>
          </a:p>
        </p:txBody>
      </p:sp>
      <p:sp>
        <p:nvSpPr>
          <p:cNvPr id="3" name="Rectangle: Rounded Corners 2">
            <a:extLst>
              <a:ext uri="{FF2B5EF4-FFF2-40B4-BE49-F238E27FC236}">
                <a16:creationId xmlns:a16="http://schemas.microsoft.com/office/drawing/2014/main" id="{B8342F2B-A076-4796-B664-6492671CA8DB}"/>
              </a:ext>
            </a:extLst>
          </p:cNvPr>
          <p:cNvSpPr/>
          <p:nvPr/>
        </p:nvSpPr>
        <p:spPr>
          <a:xfrm>
            <a:off x="978271" y="856785"/>
            <a:ext cx="2641600" cy="669700"/>
          </a:xfrm>
          <a:prstGeom prst="roundRect">
            <a:avLst/>
          </a:prstGeom>
          <a:solidFill>
            <a:srgbClr val="C0C3A4"/>
          </a:solidFill>
          <a:ln>
            <a:solidFill>
              <a:srgbClr val="C0C3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Stratosphere</a:t>
            </a:r>
          </a:p>
        </p:txBody>
      </p:sp>
      <p:sp>
        <p:nvSpPr>
          <p:cNvPr id="4" name="Rectangle 3">
            <a:extLst>
              <a:ext uri="{FF2B5EF4-FFF2-40B4-BE49-F238E27FC236}">
                <a16:creationId xmlns:a16="http://schemas.microsoft.com/office/drawing/2014/main" id="{E4D3E0D2-3F9E-0DC3-B775-31074FA3EDA7}"/>
              </a:ext>
            </a:extLst>
          </p:cNvPr>
          <p:cNvSpPr/>
          <p:nvPr/>
        </p:nvSpPr>
        <p:spPr>
          <a:xfrm>
            <a:off x="6376078" y="1667274"/>
            <a:ext cx="5315525" cy="1634725"/>
          </a:xfrm>
          <a:prstGeom prst="rect">
            <a:avLst/>
          </a:prstGeom>
          <a:solidFill>
            <a:sysClr val="window" lastClr="FFFFFF">
              <a:lumMod val="85000"/>
            </a:sysClr>
          </a:solidFill>
          <a:ln w="12700" cap="flat" cmpd="sng" algn="ctr">
            <a:noFill/>
            <a:prstDash val="solid"/>
            <a:miter lim="800000"/>
          </a:ln>
          <a:effectLst/>
        </p:spPr>
        <p:txBody>
          <a:bodyPr rtlCol="0" anchor="ctr"/>
          <a:lstStyle/>
          <a:p>
            <a:r>
              <a:rPr lang="en-US" b="1" dirty="0">
                <a:solidFill>
                  <a:schemeClr val="accent1">
                    <a:lumMod val="50000"/>
                  </a:schemeClr>
                </a:solidFill>
                <a:latin typeface="Candara" panose="020E0502030303020204" pitchFamily="34" charset="0"/>
              </a:rPr>
              <a:t>Tropopause act as a limit for atmospheric circulation</a:t>
            </a:r>
          </a:p>
          <a:p>
            <a:r>
              <a:rPr lang="en-US" b="1" dirty="0">
                <a:solidFill>
                  <a:schemeClr val="accent1">
                    <a:lumMod val="50000"/>
                  </a:schemeClr>
                </a:solidFill>
                <a:latin typeface="Candara" panose="020E0502030303020204" pitchFamily="34" charset="0"/>
              </a:rPr>
              <a:t>(Vertically)</a:t>
            </a:r>
          </a:p>
        </p:txBody>
      </p:sp>
      <p:pic>
        <p:nvPicPr>
          <p:cNvPr id="14338" name="Picture 2">
            <a:extLst>
              <a:ext uri="{FF2B5EF4-FFF2-40B4-BE49-F238E27FC236}">
                <a16:creationId xmlns:a16="http://schemas.microsoft.com/office/drawing/2014/main" id="{27A2A068-4262-3911-9043-F23F87993B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52" y="3498617"/>
            <a:ext cx="5498906" cy="220818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90D18136-F692-1834-AB3B-3B83D8A820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5292" y="3526257"/>
            <a:ext cx="5315525" cy="2183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201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18</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755E5974-D467-44E3-833A-F489868EA98F}"/>
              </a:ext>
            </a:extLst>
          </p:cNvPr>
          <p:cNvSpPr txBox="1"/>
          <p:nvPr/>
        </p:nvSpPr>
        <p:spPr>
          <a:xfrm>
            <a:off x="978271" y="339482"/>
            <a:ext cx="6831106"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Structure of Earth Atmosphere </a:t>
            </a:r>
          </a:p>
        </p:txBody>
      </p:sp>
      <p:sp>
        <p:nvSpPr>
          <p:cNvPr id="2" name="Rectangle 1">
            <a:extLst>
              <a:ext uri="{FF2B5EF4-FFF2-40B4-BE49-F238E27FC236}">
                <a16:creationId xmlns:a16="http://schemas.microsoft.com/office/drawing/2014/main" id="{46B62FE6-D516-3599-9631-5E150B302056}"/>
              </a:ext>
            </a:extLst>
          </p:cNvPr>
          <p:cNvSpPr/>
          <p:nvPr/>
        </p:nvSpPr>
        <p:spPr>
          <a:xfrm>
            <a:off x="2134417" y="2143164"/>
            <a:ext cx="7482574" cy="612307"/>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r>
              <a:rPr lang="en-US" b="1" dirty="0">
                <a:solidFill>
                  <a:schemeClr val="accent1">
                    <a:lumMod val="50000"/>
                  </a:schemeClr>
                </a:solidFill>
                <a:latin typeface="Candara" panose="020E0502030303020204" pitchFamily="34" charset="0"/>
              </a:rPr>
              <a:t>Prevent the Thunderstorm from continuous development vertically</a:t>
            </a:r>
          </a:p>
        </p:txBody>
      </p:sp>
      <p:sp>
        <p:nvSpPr>
          <p:cNvPr id="3" name="Rectangle: Rounded Corners 2">
            <a:extLst>
              <a:ext uri="{FF2B5EF4-FFF2-40B4-BE49-F238E27FC236}">
                <a16:creationId xmlns:a16="http://schemas.microsoft.com/office/drawing/2014/main" id="{B8342F2B-A076-4796-B664-6492671CA8DB}"/>
              </a:ext>
            </a:extLst>
          </p:cNvPr>
          <p:cNvSpPr/>
          <p:nvPr/>
        </p:nvSpPr>
        <p:spPr>
          <a:xfrm>
            <a:off x="978271" y="1313064"/>
            <a:ext cx="2641600" cy="669700"/>
          </a:xfrm>
          <a:prstGeom prst="roundRect">
            <a:avLst/>
          </a:prstGeom>
          <a:solidFill>
            <a:srgbClr val="C0C3A4"/>
          </a:solidFill>
          <a:ln>
            <a:solidFill>
              <a:srgbClr val="C0C3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Stratosphere</a:t>
            </a:r>
          </a:p>
        </p:txBody>
      </p:sp>
      <p:pic>
        <p:nvPicPr>
          <p:cNvPr id="15362" name="Picture 2">
            <a:extLst>
              <a:ext uri="{FF2B5EF4-FFF2-40B4-BE49-F238E27FC236}">
                <a16:creationId xmlns:a16="http://schemas.microsoft.com/office/drawing/2014/main" id="{FB9D9A83-2B64-66A9-BA61-15C92E6058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1888" y="2806947"/>
            <a:ext cx="8715375"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088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19</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755E5974-D467-44E3-833A-F489868EA98F}"/>
              </a:ext>
            </a:extLst>
          </p:cNvPr>
          <p:cNvSpPr txBox="1"/>
          <p:nvPr/>
        </p:nvSpPr>
        <p:spPr>
          <a:xfrm>
            <a:off x="978271" y="339482"/>
            <a:ext cx="6831106"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Structure of Earth Atmosphere </a:t>
            </a:r>
          </a:p>
        </p:txBody>
      </p:sp>
      <p:sp>
        <p:nvSpPr>
          <p:cNvPr id="2" name="Rectangle 1">
            <a:extLst>
              <a:ext uri="{FF2B5EF4-FFF2-40B4-BE49-F238E27FC236}">
                <a16:creationId xmlns:a16="http://schemas.microsoft.com/office/drawing/2014/main" id="{46B62FE6-D516-3599-9631-5E150B302056}"/>
              </a:ext>
            </a:extLst>
          </p:cNvPr>
          <p:cNvSpPr/>
          <p:nvPr/>
        </p:nvSpPr>
        <p:spPr>
          <a:xfrm>
            <a:off x="978271" y="2110902"/>
            <a:ext cx="5056804" cy="1536970"/>
          </a:xfrm>
          <a:prstGeom prst="rect">
            <a:avLst/>
          </a:prstGeom>
          <a:solidFill>
            <a:sysClr val="window" lastClr="FFFFFF">
              <a:lumMod val="85000"/>
            </a:sysClr>
          </a:solidFill>
          <a:ln w="12700" cap="flat" cmpd="sng" algn="ctr">
            <a:noFill/>
            <a:prstDash val="solid"/>
            <a:miter lim="800000"/>
          </a:ln>
          <a:effectLst/>
        </p:spPr>
        <p:txBody>
          <a:bodyPr rtlCol="0" anchor="ctr"/>
          <a:lstStyle/>
          <a:p>
            <a:pPr marL="285750" indent="-285750">
              <a:buFont typeface="Arial" panose="020B0604020202020204" pitchFamily="34" charset="0"/>
              <a:buChar char="•"/>
            </a:pPr>
            <a:r>
              <a:rPr lang="en-US" b="1" dirty="0">
                <a:solidFill>
                  <a:schemeClr val="accent1">
                    <a:lumMod val="50000"/>
                  </a:schemeClr>
                </a:solidFill>
                <a:latin typeface="Candara" panose="020E0502030303020204" pitchFamily="34" charset="0"/>
              </a:rPr>
              <a:t>In the lower part the Temperature tends to remain constant</a:t>
            </a:r>
          </a:p>
          <a:p>
            <a:pPr marL="285750" indent="-285750">
              <a:buFont typeface="Arial" panose="020B0604020202020204" pitchFamily="34" charset="0"/>
              <a:buChar char="•"/>
            </a:pPr>
            <a:endParaRPr lang="en-US" b="1" dirty="0">
              <a:solidFill>
                <a:schemeClr val="accent1">
                  <a:lumMod val="50000"/>
                </a:schemeClr>
              </a:solidFill>
              <a:latin typeface="Candara" panose="020E0502030303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Candara" panose="020E0502030303020204" pitchFamily="34" charset="0"/>
              </a:rPr>
              <a:t>above 20km the temperature increase gradually reaches 0C at level 50km</a:t>
            </a:r>
          </a:p>
        </p:txBody>
      </p:sp>
      <p:sp>
        <p:nvSpPr>
          <p:cNvPr id="3" name="Rectangle: Rounded Corners 2">
            <a:extLst>
              <a:ext uri="{FF2B5EF4-FFF2-40B4-BE49-F238E27FC236}">
                <a16:creationId xmlns:a16="http://schemas.microsoft.com/office/drawing/2014/main" id="{B8342F2B-A076-4796-B664-6492671CA8DB}"/>
              </a:ext>
            </a:extLst>
          </p:cNvPr>
          <p:cNvSpPr/>
          <p:nvPr/>
        </p:nvSpPr>
        <p:spPr>
          <a:xfrm>
            <a:off x="978271" y="1281641"/>
            <a:ext cx="2641600" cy="669700"/>
          </a:xfrm>
          <a:prstGeom prst="roundRect">
            <a:avLst/>
          </a:prstGeom>
          <a:solidFill>
            <a:srgbClr val="C0C3A4"/>
          </a:solidFill>
          <a:ln>
            <a:solidFill>
              <a:srgbClr val="C0C3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Stratosphere</a:t>
            </a:r>
          </a:p>
        </p:txBody>
      </p:sp>
      <p:sp>
        <p:nvSpPr>
          <p:cNvPr id="4" name="Rectangle 3">
            <a:extLst>
              <a:ext uri="{FF2B5EF4-FFF2-40B4-BE49-F238E27FC236}">
                <a16:creationId xmlns:a16="http://schemas.microsoft.com/office/drawing/2014/main" id="{3407EB3A-8472-29FA-B9AC-D0E14D37844B}"/>
              </a:ext>
            </a:extLst>
          </p:cNvPr>
          <p:cNvSpPr/>
          <p:nvPr/>
        </p:nvSpPr>
        <p:spPr>
          <a:xfrm>
            <a:off x="978271" y="4142283"/>
            <a:ext cx="5056804" cy="1477328"/>
          </a:xfrm>
          <a:prstGeom prst="rect">
            <a:avLst/>
          </a:prstGeom>
          <a:solidFill>
            <a:srgbClr val="38425C"/>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a:spAutoFit/>
          </a:bodyPr>
          <a:lstStyle/>
          <a:p>
            <a:pPr algn="ctr"/>
            <a:r>
              <a:rPr lang="en-US" b="1" dirty="0">
                <a:solidFill>
                  <a:schemeClr val="bg1">
                    <a:lumMod val="95000"/>
                  </a:schemeClr>
                </a:solidFill>
                <a:latin typeface="Candara" panose="020E0502030303020204" pitchFamily="34" charset="0"/>
              </a:rPr>
              <a:t>Heat is produced in the process of the formation of</a:t>
            </a:r>
          </a:p>
          <a:p>
            <a:pPr algn="ctr"/>
            <a:r>
              <a:rPr lang="en-US" b="1" dirty="0">
                <a:solidFill>
                  <a:schemeClr val="bg1">
                    <a:lumMod val="95000"/>
                  </a:schemeClr>
                </a:solidFill>
                <a:latin typeface="Candara" panose="020E0502030303020204" pitchFamily="34" charset="0"/>
              </a:rPr>
              <a:t>Ozone, and this heat is responsible for temperature</a:t>
            </a:r>
          </a:p>
          <a:p>
            <a:pPr algn="ctr"/>
            <a:r>
              <a:rPr lang="en-US" b="1" dirty="0">
                <a:solidFill>
                  <a:schemeClr val="bg1">
                    <a:lumMod val="95000"/>
                  </a:schemeClr>
                </a:solidFill>
                <a:latin typeface="Candara" panose="020E0502030303020204" pitchFamily="34" charset="0"/>
              </a:rPr>
              <a:t>increases</a:t>
            </a:r>
          </a:p>
        </p:txBody>
      </p:sp>
      <p:pic>
        <p:nvPicPr>
          <p:cNvPr id="5" name="Picture 4">
            <a:extLst>
              <a:ext uri="{FF2B5EF4-FFF2-40B4-BE49-F238E27FC236}">
                <a16:creationId xmlns:a16="http://schemas.microsoft.com/office/drawing/2014/main" id="{ADA968AC-B7AB-468A-897A-BAC62F9A8DC9}"/>
              </a:ext>
            </a:extLst>
          </p:cNvPr>
          <p:cNvPicPr>
            <a:picLocks noChangeAspect="1"/>
          </p:cNvPicPr>
          <p:nvPr/>
        </p:nvPicPr>
        <p:blipFill>
          <a:blip r:embed="rId4"/>
          <a:stretch>
            <a:fillRect/>
          </a:stretch>
        </p:blipFill>
        <p:spPr>
          <a:xfrm>
            <a:off x="6093220" y="2237626"/>
            <a:ext cx="5817534" cy="3427979"/>
          </a:xfrm>
          <a:prstGeom prst="rect">
            <a:avLst/>
          </a:prstGeom>
        </p:spPr>
      </p:pic>
    </p:spTree>
    <p:extLst>
      <p:ext uri="{BB962C8B-B14F-4D97-AF65-F5344CB8AC3E}">
        <p14:creationId xmlns:p14="http://schemas.microsoft.com/office/powerpoint/2010/main" val="343846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6"/>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02</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EC4885F9-5D3D-4158-8772-3E86C12071DE}"/>
              </a:ext>
            </a:extLst>
          </p:cNvPr>
          <p:cNvSpPr txBox="1"/>
          <p:nvPr/>
        </p:nvSpPr>
        <p:spPr>
          <a:xfrm>
            <a:off x="1113868" y="339482"/>
            <a:ext cx="24285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2">
                    <a:lumMod val="75000"/>
                  </a:schemeClr>
                </a:solidFill>
                <a:effectLst/>
                <a:uLnTx/>
                <a:uFillTx/>
                <a:latin typeface="Candara" panose="020E0502030303020204" pitchFamily="34" charset="0"/>
              </a:rPr>
              <a:t>Content</a:t>
            </a:r>
          </a:p>
        </p:txBody>
      </p:sp>
      <p:sp>
        <p:nvSpPr>
          <p:cNvPr id="87" name="TextBox 86">
            <a:extLst>
              <a:ext uri="{FF2B5EF4-FFF2-40B4-BE49-F238E27FC236}">
                <a16:creationId xmlns:a16="http://schemas.microsoft.com/office/drawing/2014/main" id="{FF582952-3D87-4F3C-B417-91B43F4B982A}"/>
              </a:ext>
            </a:extLst>
          </p:cNvPr>
          <p:cNvSpPr txBox="1"/>
          <p:nvPr/>
        </p:nvSpPr>
        <p:spPr>
          <a:xfrm>
            <a:off x="2328141" y="1351508"/>
            <a:ext cx="8493760" cy="3508653"/>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2800" b="1" dirty="0">
                <a:solidFill>
                  <a:schemeClr val="bg2">
                    <a:lumMod val="10000"/>
                  </a:schemeClr>
                </a:solidFill>
                <a:latin typeface="Candara" panose="020E0502030303020204" pitchFamily="34" charset="0"/>
              </a:rPr>
              <a:t>What Is Meteorology?</a:t>
            </a:r>
          </a:p>
          <a:p>
            <a:pPr marL="457200" indent="-457200">
              <a:lnSpc>
                <a:spcPct val="150000"/>
              </a:lnSpc>
              <a:buFont typeface="Wingdings" panose="05000000000000000000" pitchFamily="2" charset="2"/>
              <a:buChar char="Ø"/>
            </a:pPr>
            <a:r>
              <a:rPr lang="en-US" sz="2800" b="1" dirty="0">
                <a:solidFill>
                  <a:schemeClr val="bg2">
                    <a:lumMod val="10000"/>
                  </a:schemeClr>
                </a:solidFill>
                <a:latin typeface="Candara" panose="020E0502030303020204" pitchFamily="34" charset="0"/>
              </a:rPr>
              <a:t>Atmospheric Structure </a:t>
            </a:r>
          </a:p>
          <a:p>
            <a:pPr marL="457200" indent="-457200">
              <a:lnSpc>
                <a:spcPct val="150000"/>
              </a:lnSpc>
              <a:buFont typeface="Wingdings" panose="05000000000000000000" pitchFamily="2" charset="2"/>
              <a:buChar char="Ø"/>
            </a:pPr>
            <a:r>
              <a:rPr lang="en-US" sz="2800" b="1" dirty="0">
                <a:solidFill>
                  <a:schemeClr val="bg2">
                    <a:lumMod val="10000"/>
                  </a:schemeClr>
                </a:solidFill>
                <a:latin typeface="Candara" panose="020E0502030303020204" pitchFamily="34" charset="0"/>
              </a:rPr>
              <a:t>Atmospheric Composition</a:t>
            </a:r>
          </a:p>
          <a:p>
            <a:pPr marL="457200" indent="-457200">
              <a:lnSpc>
                <a:spcPct val="150000"/>
              </a:lnSpc>
              <a:buFont typeface="Wingdings" panose="05000000000000000000" pitchFamily="2" charset="2"/>
              <a:buChar char="Ø"/>
            </a:pPr>
            <a:r>
              <a:rPr lang="en-US" sz="2800" b="1" dirty="0">
                <a:solidFill>
                  <a:schemeClr val="bg2">
                    <a:lumMod val="10000"/>
                  </a:schemeClr>
                </a:solidFill>
                <a:latin typeface="Candara" panose="020E0502030303020204" pitchFamily="34" charset="0"/>
              </a:rPr>
              <a:t>Atmospheric Properties</a:t>
            </a:r>
          </a:p>
          <a:p>
            <a:pPr lvl="1"/>
            <a:r>
              <a:rPr lang="en-US" dirty="0">
                <a:latin typeface="Candara" panose="020E0502030303020204" pitchFamily="34" charset="0"/>
              </a:rPr>
              <a:t> </a:t>
            </a:r>
          </a:p>
          <a:p>
            <a:pPr marL="742950" lvl="1" indent="-285750">
              <a:buFont typeface="Arial" panose="020B0604020202020204" pitchFamily="34" charset="0"/>
              <a:buChar char="•"/>
            </a:pPr>
            <a:endParaRPr lang="en-US" dirty="0">
              <a:latin typeface="Candara" panose="020E0502030303020204" pitchFamily="34" charset="0"/>
            </a:endParaRPr>
          </a:p>
          <a:p>
            <a:pPr marL="742950" lvl="1" indent="-285750">
              <a:buFont typeface="Arial" panose="020B0604020202020204" pitchFamily="34" charset="0"/>
              <a:buChar char="•"/>
            </a:pPr>
            <a:endParaRPr lang="en-US" dirty="0">
              <a:latin typeface="Candara" panose="020E0502030303020204" pitchFamily="34" charset="0"/>
            </a:endParaRPr>
          </a:p>
        </p:txBody>
      </p:sp>
    </p:spTree>
    <p:extLst>
      <p:ext uri="{BB962C8B-B14F-4D97-AF65-F5344CB8AC3E}">
        <p14:creationId xmlns:p14="http://schemas.microsoft.com/office/powerpoint/2010/main" val="2354856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latin typeface="Segoe UI Light"/>
              </a:rPr>
              <a:t>20</a:t>
            </a:r>
            <a:endPar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endParaRP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755E5974-D467-44E3-833A-F489868EA98F}"/>
              </a:ext>
            </a:extLst>
          </p:cNvPr>
          <p:cNvSpPr txBox="1"/>
          <p:nvPr/>
        </p:nvSpPr>
        <p:spPr>
          <a:xfrm>
            <a:off x="978271" y="339482"/>
            <a:ext cx="6831106"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Structure of Earth Atmosphere </a:t>
            </a:r>
          </a:p>
        </p:txBody>
      </p:sp>
      <p:sp>
        <p:nvSpPr>
          <p:cNvPr id="2" name="Rectangle 1">
            <a:extLst>
              <a:ext uri="{FF2B5EF4-FFF2-40B4-BE49-F238E27FC236}">
                <a16:creationId xmlns:a16="http://schemas.microsoft.com/office/drawing/2014/main" id="{46B62FE6-D516-3599-9631-5E150B302056}"/>
              </a:ext>
            </a:extLst>
          </p:cNvPr>
          <p:cNvSpPr/>
          <p:nvPr/>
        </p:nvSpPr>
        <p:spPr>
          <a:xfrm>
            <a:off x="978271" y="2110903"/>
            <a:ext cx="6127200" cy="3405362"/>
          </a:xfrm>
          <a:prstGeom prst="rect">
            <a:avLst/>
          </a:prstGeom>
          <a:solidFill>
            <a:sysClr val="window" lastClr="FFFFFF">
              <a:lumMod val="85000"/>
            </a:sysClr>
          </a:solidFill>
          <a:ln w="12700" cap="flat" cmpd="sng" algn="ctr">
            <a:noFill/>
            <a:prstDash val="solid"/>
            <a:miter lim="800000"/>
          </a:ln>
          <a:effectLst/>
        </p:spPr>
        <p:txBody>
          <a:bodyPr rtlCol="0" anchor="ctr"/>
          <a:lstStyle/>
          <a:p>
            <a:r>
              <a:rPr lang="en-US" b="1" dirty="0">
                <a:solidFill>
                  <a:srgbClr val="FF0000"/>
                </a:solidFill>
                <a:latin typeface="Candara" panose="020E0502030303020204" pitchFamily="34" charset="0"/>
              </a:rPr>
              <a:t>However:</a:t>
            </a:r>
          </a:p>
          <a:p>
            <a:endParaRPr lang="en-US" b="1" dirty="0">
              <a:solidFill>
                <a:srgbClr val="FF0000"/>
              </a:solidFill>
              <a:latin typeface="Candara" panose="020E0502030303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Candara" panose="020E0502030303020204" pitchFamily="34" charset="0"/>
              </a:rPr>
              <a:t>The small amount of water vapor in this layer, can generate shallow cloud with little vertical development known as “polar stratospheric clouds” or “nacreous clouds”</a:t>
            </a:r>
          </a:p>
          <a:p>
            <a:pPr marL="285750" indent="-285750">
              <a:buFont typeface="Arial" panose="020B0604020202020204" pitchFamily="34" charset="0"/>
              <a:buChar char="•"/>
            </a:pPr>
            <a:endParaRPr lang="en-US" b="1" dirty="0">
              <a:solidFill>
                <a:schemeClr val="accent1">
                  <a:lumMod val="50000"/>
                </a:schemeClr>
              </a:solidFill>
              <a:latin typeface="Candara" panose="020E0502030303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Candara" panose="020E0502030303020204" pitchFamily="34" charset="0"/>
              </a:rPr>
              <a:t>Can only seen in high altitude area</a:t>
            </a:r>
          </a:p>
        </p:txBody>
      </p:sp>
      <p:sp>
        <p:nvSpPr>
          <p:cNvPr id="3" name="Rectangle: Rounded Corners 2">
            <a:extLst>
              <a:ext uri="{FF2B5EF4-FFF2-40B4-BE49-F238E27FC236}">
                <a16:creationId xmlns:a16="http://schemas.microsoft.com/office/drawing/2014/main" id="{B8342F2B-A076-4796-B664-6492671CA8DB}"/>
              </a:ext>
            </a:extLst>
          </p:cNvPr>
          <p:cNvSpPr/>
          <p:nvPr/>
        </p:nvSpPr>
        <p:spPr>
          <a:xfrm>
            <a:off x="978271" y="1307840"/>
            <a:ext cx="2641600" cy="669700"/>
          </a:xfrm>
          <a:prstGeom prst="roundRect">
            <a:avLst/>
          </a:prstGeom>
          <a:solidFill>
            <a:srgbClr val="C0C3A4"/>
          </a:solidFill>
          <a:ln>
            <a:solidFill>
              <a:srgbClr val="C0C3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Stratosphere</a:t>
            </a:r>
          </a:p>
        </p:txBody>
      </p:sp>
      <p:pic>
        <p:nvPicPr>
          <p:cNvPr id="17410" name="Picture 2" descr="polar-stratospheric-clouds-9">
            <a:extLst>
              <a:ext uri="{FF2B5EF4-FFF2-40B4-BE49-F238E27FC236}">
                <a16:creationId xmlns:a16="http://schemas.microsoft.com/office/drawing/2014/main" id="{FE913C7B-6043-1F18-51AB-A5C2F4F321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5974" y="1311904"/>
            <a:ext cx="4098884" cy="4338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668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latin typeface="Segoe UI Light"/>
              </a:rPr>
              <a:t>21</a:t>
            </a:r>
            <a:endPar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endParaRP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755E5974-D467-44E3-833A-F489868EA98F}"/>
              </a:ext>
            </a:extLst>
          </p:cNvPr>
          <p:cNvSpPr txBox="1"/>
          <p:nvPr/>
        </p:nvSpPr>
        <p:spPr>
          <a:xfrm>
            <a:off x="978271" y="339482"/>
            <a:ext cx="6831106"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Structure of Earth Atmosphere </a:t>
            </a:r>
          </a:p>
        </p:txBody>
      </p:sp>
      <p:sp>
        <p:nvSpPr>
          <p:cNvPr id="3" name="Rectangle: Rounded Corners 2">
            <a:extLst>
              <a:ext uri="{FF2B5EF4-FFF2-40B4-BE49-F238E27FC236}">
                <a16:creationId xmlns:a16="http://schemas.microsoft.com/office/drawing/2014/main" id="{B8342F2B-A076-4796-B664-6492671CA8DB}"/>
              </a:ext>
            </a:extLst>
          </p:cNvPr>
          <p:cNvSpPr/>
          <p:nvPr/>
        </p:nvSpPr>
        <p:spPr>
          <a:xfrm>
            <a:off x="833811" y="1216013"/>
            <a:ext cx="2641600" cy="669700"/>
          </a:xfrm>
          <a:prstGeom prst="roundRect">
            <a:avLst/>
          </a:prstGeom>
          <a:solidFill>
            <a:srgbClr val="C0C3A4"/>
          </a:solidFill>
          <a:ln>
            <a:solidFill>
              <a:srgbClr val="C0C3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Stratosphere</a:t>
            </a:r>
          </a:p>
        </p:txBody>
      </p:sp>
      <p:sp>
        <p:nvSpPr>
          <p:cNvPr id="4" name="Rectangle 3">
            <a:extLst>
              <a:ext uri="{FF2B5EF4-FFF2-40B4-BE49-F238E27FC236}">
                <a16:creationId xmlns:a16="http://schemas.microsoft.com/office/drawing/2014/main" id="{B392B6C7-E03E-9C7D-FE33-BCF62C04DE7A}"/>
              </a:ext>
            </a:extLst>
          </p:cNvPr>
          <p:cNvSpPr/>
          <p:nvPr/>
        </p:nvSpPr>
        <p:spPr>
          <a:xfrm>
            <a:off x="978271" y="2546617"/>
            <a:ext cx="4877773" cy="369332"/>
          </a:xfrm>
          <a:prstGeom prst="rect">
            <a:avLst/>
          </a:prstGeom>
          <a:solidFill>
            <a:srgbClr val="38425C"/>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a:spAutoFit/>
          </a:bodyPr>
          <a:lstStyle/>
          <a:p>
            <a:pPr algn="ctr"/>
            <a:r>
              <a:rPr lang="en-US" b="1" dirty="0">
                <a:solidFill>
                  <a:schemeClr val="bg1">
                    <a:lumMod val="95000"/>
                  </a:schemeClr>
                </a:solidFill>
                <a:latin typeface="Candara" panose="020E0502030303020204" pitchFamily="34" charset="0"/>
              </a:rPr>
              <a:t>Act As a Filter Layer</a:t>
            </a:r>
          </a:p>
        </p:txBody>
      </p:sp>
      <p:sp>
        <p:nvSpPr>
          <p:cNvPr id="5" name="Rectangle 4">
            <a:extLst>
              <a:ext uri="{FF2B5EF4-FFF2-40B4-BE49-F238E27FC236}">
                <a16:creationId xmlns:a16="http://schemas.microsoft.com/office/drawing/2014/main" id="{3F884712-4717-B142-BC69-C066EB63573D}"/>
              </a:ext>
            </a:extLst>
          </p:cNvPr>
          <p:cNvSpPr/>
          <p:nvPr/>
        </p:nvSpPr>
        <p:spPr>
          <a:xfrm>
            <a:off x="978270" y="4399442"/>
            <a:ext cx="4877773" cy="646331"/>
          </a:xfrm>
          <a:prstGeom prst="rect">
            <a:avLst/>
          </a:prstGeom>
          <a:solidFill>
            <a:srgbClr val="38425C"/>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a:spAutoFit/>
          </a:bodyPr>
          <a:lstStyle/>
          <a:p>
            <a:pPr algn="ctr"/>
            <a:r>
              <a:rPr lang="en-US" b="1" dirty="0">
                <a:solidFill>
                  <a:schemeClr val="bg1">
                    <a:lumMod val="95000"/>
                  </a:schemeClr>
                </a:solidFill>
                <a:latin typeface="Candara" panose="020E0502030303020204" pitchFamily="34" charset="0"/>
              </a:rPr>
              <a:t>Most of the ULTRAVIOLT radiation from the sun absorbed by Ozon</a:t>
            </a:r>
          </a:p>
        </p:txBody>
      </p:sp>
      <p:pic>
        <p:nvPicPr>
          <p:cNvPr id="6" name="Graphic 5" descr="Arrow Straight">
            <a:extLst>
              <a:ext uri="{FF2B5EF4-FFF2-40B4-BE49-F238E27FC236}">
                <a16:creationId xmlns:a16="http://schemas.microsoft.com/office/drawing/2014/main" id="{19B955AB-D345-B30C-BD76-5507314152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3078696" y="3319235"/>
            <a:ext cx="676922" cy="676922"/>
          </a:xfrm>
          <a:prstGeom prst="rect">
            <a:avLst/>
          </a:prstGeom>
        </p:spPr>
      </p:pic>
      <p:pic>
        <p:nvPicPr>
          <p:cNvPr id="18434" name="Picture 2">
            <a:extLst>
              <a:ext uri="{FF2B5EF4-FFF2-40B4-BE49-F238E27FC236}">
                <a16:creationId xmlns:a16="http://schemas.microsoft.com/office/drawing/2014/main" id="{A04A9727-18B7-5553-BFEE-F62A9B2EE9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5109" y="1907098"/>
            <a:ext cx="3692627" cy="3765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711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latin typeface="Segoe UI Light"/>
              </a:rPr>
              <a:t>22</a:t>
            </a:r>
            <a:endPar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endParaRP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755E5974-D467-44E3-833A-F489868EA98F}"/>
              </a:ext>
            </a:extLst>
          </p:cNvPr>
          <p:cNvSpPr txBox="1"/>
          <p:nvPr/>
        </p:nvSpPr>
        <p:spPr>
          <a:xfrm>
            <a:off x="978271" y="339482"/>
            <a:ext cx="6831106"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Structure of Earth Atmosphere </a:t>
            </a:r>
          </a:p>
        </p:txBody>
      </p:sp>
      <p:sp>
        <p:nvSpPr>
          <p:cNvPr id="2" name="Rectangle 1">
            <a:extLst>
              <a:ext uri="{FF2B5EF4-FFF2-40B4-BE49-F238E27FC236}">
                <a16:creationId xmlns:a16="http://schemas.microsoft.com/office/drawing/2014/main" id="{46B62FE6-D516-3599-9631-5E150B302056}"/>
              </a:ext>
            </a:extLst>
          </p:cNvPr>
          <p:cNvSpPr/>
          <p:nvPr/>
        </p:nvSpPr>
        <p:spPr>
          <a:xfrm>
            <a:off x="978271" y="1375227"/>
            <a:ext cx="6127200" cy="4925448"/>
          </a:xfrm>
          <a:prstGeom prst="rect">
            <a:avLst/>
          </a:prstGeom>
          <a:solidFill>
            <a:sysClr val="window" lastClr="FFFFFF">
              <a:lumMod val="85000"/>
            </a:sysClr>
          </a:solidFill>
          <a:ln w="12700" cap="flat" cmpd="sng" algn="ctr">
            <a:noFill/>
            <a:prstDash val="solid"/>
            <a:miter lim="800000"/>
          </a:ln>
          <a:effectLst/>
        </p:spPr>
        <p:txBody>
          <a:bodyPr rtlCol="0" anchor="ctr"/>
          <a:lstStyle/>
          <a:p>
            <a:r>
              <a:rPr lang="en-US" b="1" dirty="0">
                <a:solidFill>
                  <a:srgbClr val="C00000"/>
                </a:solidFill>
                <a:latin typeface="Candara" panose="020E0502030303020204" pitchFamily="34" charset="0"/>
              </a:rPr>
              <a:t>Troposphere</a:t>
            </a:r>
          </a:p>
          <a:p>
            <a:pPr marL="171450" indent="-171450">
              <a:buFont typeface="Arial" panose="020B0604020202020204" pitchFamily="34" charset="0"/>
              <a:buChar char="•"/>
            </a:pPr>
            <a:r>
              <a:rPr lang="en-US" sz="1400" b="1" dirty="0">
                <a:solidFill>
                  <a:schemeClr val="accent1">
                    <a:lumMod val="50000"/>
                  </a:schemeClr>
                </a:solidFill>
                <a:latin typeface="Candara" panose="020E0502030303020204" pitchFamily="34" charset="0"/>
              </a:rPr>
              <a:t>Lowest Layer</a:t>
            </a:r>
          </a:p>
          <a:p>
            <a:pPr marL="171450" indent="-171450">
              <a:buFont typeface="Arial" panose="020B0604020202020204" pitchFamily="34" charset="0"/>
              <a:buChar char="•"/>
            </a:pPr>
            <a:r>
              <a:rPr lang="en-US" sz="1400" b="1" dirty="0">
                <a:solidFill>
                  <a:schemeClr val="accent1">
                    <a:lumMod val="50000"/>
                  </a:schemeClr>
                </a:solidFill>
                <a:latin typeface="Candara" panose="020E0502030303020204" pitchFamily="34" charset="0"/>
              </a:rPr>
              <a:t>This is where we live</a:t>
            </a:r>
          </a:p>
          <a:p>
            <a:pPr marL="171450" indent="-171450">
              <a:buFont typeface="Arial" panose="020B0604020202020204" pitchFamily="34" charset="0"/>
              <a:buChar char="•"/>
            </a:pPr>
            <a:r>
              <a:rPr lang="en-US" sz="1400" b="1" dirty="0">
                <a:solidFill>
                  <a:schemeClr val="accent1">
                    <a:lumMod val="50000"/>
                  </a:schemeClr>
                </a:solidFill>
                <a:latin typeface="Candara" panose="020E0502030303020204" pitchFamily="34" charset="0"/>
              </a:rPr>
              <a:t>8 to 12 miles in height</a:t>
            </a:r>
          </a:p>
          <a:p>
            <a:pPr marL="171450" indent="-171450">
              <a:buFont typeface="Arial" panose="020B0604020202020204" pitchFamily="34" charset="0"/>
              <a:buChar char="•"/>
            </a:pPr>
            <a:r>
              <a:rPr lang="en-US" sz="1400" b="1" dirty="0">
                <a:solidFill>
                  <a:schemeClr val="accent1">
                    <a:lumMod val="50000"/>
                  </a:schemeClr>
                </a:solidFill>
                <a:latin typeface="Candara" panose="020E0502030303020204" pitchFamily="34" charset="0"/>
              </a:rPr>
              <a:t>Weather occurs</a:t>
            </a:r>
          </a:p>
          <a:p>
            <a:pPr marL="171450" indent="-171450">
              <a:buFont typeface="Arial" panose="020B0604020202020204" pitchFamily="34" charset="0"/>
              <a:buChar char="•"/>
            </a:pPr>
            <a:r>
              <a:rPr lang="en-US" sz="1400" b="1" dirty="0">
                <a:solidFill>
                  <a:schemeClr val="accent1">
                    <a:lumMod val="50000"/>
                  </a:schemeClr>
                </a:solidFill>
                <a:latin typeface="Candara" panose="020E0502030303020204" pitchFamily="34" charset="0"/>
              </a:rPr>
              <a:t>Temperature decreases with height</a:t>
            </a:r>
          </a:p>
          <a:p>
            <a:endParaRPr lang="en-US" sz="1400" b="1" dirty="0">
              <a:solidFill>
                <a:schemeClr val="accent1">
                  <a:lumMod val="50000"/>
                </a:schemeClr>
              </a:solidFill>
              <a:latin typeface="Candara" panose="020E0502030303020204" pitchFamily="34" charset="0"/>
            </a:endParaRPr>
          </a:p>
          <a:p>
            <a:r>
              <a:rPr lang="en-US" b="1" dirty="0">
                <a:solidFill>
                  <a:srgbClr val="C00000"/>
                </a:solidFill>
                <a:latin typeface="Candara" panose="020E0502030303020204" pitchFamily="34" charset="0"/>
              </a:rPr>
              <a:t>Stratosphere</a:t>
            </a:r>
          </a:p>
          <a:p>
            <a:pPr marL="285750" indent="-285750">
              <a:buFont typeface="Arial" panose="020B0604020202020204" pitchFamily="34" charset="0"/>
              <a:buChar char="•"/>
            </a:pPr>
            <a:r>
              <a:rPr lang="en-US" sz="1400" b="1" dirty="0">
                <a:solidFill>
                  <a:schemeClr val="accent1">
                    <a:lumMod val="50000"/>
                  </a:schemeClr>
                </a:solidFill>
                <a:latin typeface="Candara" panose="020E0502030303020204" pitchFamily="34" charset="0"/>
              </a:rPr>
              <a:t>Second lowest layer</a:t>
            </a:r>
          </a:p>
          <a:p>
            <a:pPr marL="285750" indent="-285750">
              <a:buFont typeface="Arial" panose="020B0604020202020204" pitchFamily="34" charset="0"/>
              <a:buChar char="•"/>
            </a:pPr>
            <a:r>
              <a:rPr lang="en-US" sz="1400" b="1" dirty="0">
                <a:solidFill>
                  <a:schemeClr val="accent1">
                    <a:lumMod val="50000"/>
                  </a:schemeClr>
                </a:solidFill>
                <a:latin typeface="Candara" panose="020E0502030303020204" pitchFamily="34" charset="0"/>
              </a:rPr>
              <a:t>Temperature increases with height</a:t>
            </a:r>
          </a:p>
          <a:p>
            <a:pPr marL="285750" indent="-285750">
              <a:buFont typeface="Arial" panose="020B0604020202020204" pitchFamily="34" charset="0"/>
              <a:buChar char="•"/>
            </a:pPr>
            <a:r>
              <a:rPr lang="en-US" sz="1400" b="1" dirty="0">
                <a:solidFill>
                  <a:schemeClr val="accent1">
                    <a:lumMod val="50000"/>
                  </a:schemeClr>
                </a:solidFill>
                <a:latin typeface="Candara" panose="020E0502030303020204" pitchFamily="34" charset="0"/>
              </a:rPr>
              <a:t>Ozone (03) layer</a:t>
            </a:r>
          </a:p>
          <a:p>
            <a:pPr marL="285750" indent="-285750">
              <a:buFont typeface="Arial" panose="020B0604020202020204" pitchFamily="34" charset="0"/>
              <a:buChar char="•"/>
            </a:pPr>
            <a:r>
              <a:rPr lang="en-US" sz="1400" b="1" dirty="0">
                <a:solidFill>
                  <a:schemeClr val="accent1">
                    <a:lumMod val="50000"/>
                  </a:schemeClr>
                </a:solidFill>
                <a:latin typeface="Candara" panose="020E0502030303020204" pitchFamily="34" charset="0"/>
              </a:rPr>
              <a:t>Absorbs most of the damaging</a:t>
            </a:r>
          </a:p>
          <a:p>
            <a:pPr marL="285750" indent="-285750">
              <a:buFont typeface="Arial" panose="020B0604020202020204" pitchFamily="34" charset="0"/>
              <a:buChar char="•"/>
            </a:pPr>
            <a:r>
              <a:rPr lang="en-US" sz="1400" b="1" dirty="0">
                <a:solidFill>
                  <a:schemeClr val="accent1">
                    <a:lumMod val="50000"/>
                  </a:schemeClr>
                </a:solidFill>
                <a:latin typeface="Candara" panose="020E0502030303020204" pitchFamily="34" charset="0"/>
              </a:rPr>
              <a:t>ultraviolet sunlight (UV-B)</a:t>
            </a:r>
          </a:p>
          <a:p>
            <a:endParaRPr lang="en-US" sz="1400" b="1" dirty="0">
              <a:solidFill>
                <a:schemeClr val="accent1">
                  <a:lumMod val="50000"/>
                </a:schemeClr>
              </a:solidFill>
              <a:latin typeface="Candara" panose="020E0502030303020204" pitchFamily="34" charset="0"/>
            </a:endParaRPr>
          </a:p>
          <a:p>
            <a:r>
              <a:rPr lang="en-US" b="1" dirty="0">
                <a:solidFill>
                  <a:srgbClr val="C00000"/>
                </a:solidFill>
                <a:latin typeface="Candara" panose="020E0502030303020204" pitchFamily="34" charset="0"/>
              </a:rPr>
              <a:t>Mesosphere</a:t>
            </a:r>
          </a:p>
          <a:p>
            <a:pPr marL="285750" indent="-285750">
              <a:buFont typeface="Arial" panose="020B0604020202020204" pitchFamily="34" charset="0"/>
              <a:buChar char="•"/>
            </a:pPr>
            <a:r>
              <a:rPr lang="en-US" sz="1400" b="1" dirty="0">
                <a:solidFill>
                  <a:schemeClr val="accent1">
                    <a:lumMod val="50000"/>
                  </a:schemeClr>
                </a:solidFill>
                <a:latin typeface="Candara" panose="020E0502030303020204" pitchFamily="34" charset="0"/>
              </a:rPr>
              <a:t>From ~30 to 53 miles up</a:t>
            </a:r>
          </a:p>
          <a:p>
            <a:pPr marL="285750" indent="-285750">
              <a:buFont typeface="Arial" panose="020B0604020202020204" pitchFamily="34" charset="0"/>
              <a:buChar char="•"/>
            </a:pPr>
            <a:r>
              <a:rPr lang="en-US" sz="1400" b="1" dirty="0">
                <a:solidFill>
                  <a:schemeClr val="accent1">
                    <a:lumMod val="50000"/>
                  </a:schemeClr>
                </a:solidFill>
                <a:latin typeface="Candara" panose="020E0502030303020204" pitchFamily="34" charset="0"/>
              </a:rPr>
              <a:t>Temperature decreases</a:t>
            </a:r>
          </a:p>
          <a:p>
            <a:pPr marL="285750" indent="-285750">
              <a:buFont typeface="Arial" panose="020B0604020202020204" pitchFamily="34" charset="0"/>
              <a:buChar char="•"/>
            </a:pPr>
            <a:r>
              <a:rPr lang="en-US" sz="1400" b="1" dirty="0">
                <a:solidFill>
                  <a:schemeClr val="accent1">
                    <a:lumMod val="50000"/>
                  </a:schemeClr>
                </a:solidFill>
                <a:latin typeface="Candara" panose="020E0502030303020204" pitchFamily="34" charset="0"/>
              </a:rPr>
              <a:t>Majority of meteors burn up</a:t>
            </a:r>
          </a:p>
          <a:p>
            <a:endParaRPr lang="en-US" sz="1400" b="1" dirty="0">
              <a:solidFill>
                <a:schemeClr val="accent1">
                  <a:lumMod val="50000"/>
                </a:schemeClr>
              </a:solidFill>
              <a:latin typeface="Candara" panose="020E0502030303020204" pitchFamily="34" charset="0"/>
            </a:endParaRPr>
          </a:p>
          <a:p>
            <a:r>
              <a:rPr lang="en-US" b="1" dirty="0">
                <a:solidFill>
                  <a:srgbClr val="C00000"/>
                </a:solidFill>
                <a:latin typeface="Candara" panose="020E0502030303020204" pitchFamily="34" charset="0"/>
              </a:rPr>
              <a:t>Thermosphere</a:t>
            </a:r>
          </a:p>
          <a:p>
            <a:pPr marL="285750" indent="-285750">
              <a:buFont typeface="Arial" panose="020B0604020202020204" pitchFamily="34" charset="0"/>
              <a:buChar char="•"/>
            </a:pPr>
            <a:r>
              <a:rPr lang="en-US" sz="1400" b="1" dirty="0">
                <a:solidFill>
                  <a:schemeClr val="accent1">
                    <a:lumMod val="50000"/>
                  </a:schemeClr>
                </a:solidFill>
                <a:latin typeface="Candara" panose="020E0502030303020204" pitchFamily="34" charset="0"/>
              </a:rPr>
              <a:t> Upper atmosphere 53 to ~430 miles up</a:t>
            </a:r>
          </a:p>
          <a:p>
            <a:pPr marL="285750" indent="-285750">
              <a:buFont typeface="Arial" panose="020B0604020202020204" pitchFamily="34" charset="0"/>
              <a:buChar char="•"/>
            </a:pPr>
            <a:r>
              <a:rPr lang="en-US" sz="1400" b="1" dirty="0">
                <a:solidFill>
                  <a:schemeClr val="accent1">
                    <a:lumMod val="50000"/>
                  </a:schemeClr>
                </a:solidFill>
                <a:latin typeface="Candara" panose="020E0502030303020204" pitchFamily="34" charset="0"/>
              </a:rPr>
              <a:t>Very few molecules</a:t>
            </a:r>
          </a:p>
        </p:txBody>
      </p:sp>
      <p:sp>
        <p:nvSpPr>
          <p:cNvPr id="5" name="TextBox 4">
            <a:extLst>
              <a:ext uri="{FF2B5EF4-FFF2-40B4-BE49-F238E27FC236}">
                <a16:creationId xmlns:a16="http://schemas.microsoft.com/office/drawing/2014/main" id="{8000FCAE-946F-37F8-56A3-5A603CE47625}"/>
              </a:ext>
            </a:extLst>
          </p:cNvPr>
          <p:cNvSpPr txBox="1"/>
          <p:nvPr/>
        </p:nvSpPr>
        <p:spPr>
          <a:xfrm>
            <a:off x="833811" y="975117"/>
            <a:ext cx="6574188" cy="400110"/>
          </a:xfrm>
          <a:prstGeom prst="rect">
            <a:avLst/>
          </a:prstGeom>
          <a:noFill/>
        </p:spPr>
        <p:txBody>
          <a:bodyPr wrap="square">
            <a:spAutoFit/>
          </a:bodyPr>
          <a:lstStyle/>
          <a:p>
            <a:r>
              <a:rPr lang="en-US" sz="2000" b="1" dirty="0">
                <a:solidFill>
                  <a:srgbClr val="C00000"/>
                </a:solidFill>
                <a:latin typeface="Candara" panose="020E0502030303020204" pitchFamily="34" charset="0"/>
              </a:rPr>
              <a:t>The general characteristics of the Earth atmosphere layer</a:t>
            </a:r>
            <a:endParaRPr lang="ar-OM" sz="2000" b="1" dirty="0">
              <a:solidFill>
                <a:srgbClr val="C00000"/>
              </a:solidFill>
              <a:latin typeface="Candara" panose="020E0502030303020204" pitchFamily="34" charset="0"/>
            </a:endParaRPr>
          </a:p>
        </p:txBody>
      </p:sp>
      <p:pic>
        <p:nvPicPr>
          <p:cNvPr id="19458" name="Picture 2" descr="atmosphere_profile">
            <a:extLst>
              <a:ext uri="{FF2B5EF4-FFF2-40B4-BE49-F238E27FC236}">
                <a16:creationId xmlns:a16="http://schemas.microsoft.com/office/drawing/2014/main" id="{800BA620-359F-4CAF-D924-6DA3D971D5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2501" y="1194093"/>
            <a:ext cx="3647296" cy="4518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566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latin typeface="Segoe UI Light"/>
              </a:rPr>
              <a:t>23</a:t>
            </a:r>
            <a:endPar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endParaRP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755E5974-D467-44E3-833A-F489868EA98F}"/>
              </a:ext>
            </a:extLst>
          </p:cNvPr>
          <p:cNvSpPr txBox="1"/>
          <p:nvPr/>
        </p:nvSpPr>
        <p:spPr>
          <a:xfrm>
            <a:off x="978271" y="339482"/>
            <a:ext cx="7957042"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Exploring the Atmosphere Using Weather Ballon </a:t>
            </a:r>
          </a:p>
        </p:txBody>
      </p:sp>
      <p:sp>
        <p:nvSpPr>
          <p:cNvPr id="2" name="Rectangle 1">
            <a:extLst>
              <a:ext uri="{FF2B5EF4-FFF2-40B4-BE49-F238E27FC236}">
                <a16:creationId xmlns:a16="http://schemas.microsoft.com/office/drawing/2014/main" id="{46B62FE6-D516-3599-9631-5E150B302056}"/>
              </a:ext>
            </a:extLst>
          </p:cNvPr>
          <p:cNvSpPr/>
          <p:nvPr/>
        </p:nvSpPr>
        <p:spPr>
          <a:xfrm>
            <a:off x="976325" y="1000034"/>
            <a:ext cx="7047048" cy="809017"/>
          </a:xfrm>
          <a:prstGeom prst="rect">
            <a:avLst/>
          </a:prstGeom>
          <a:solidFill>
            <a:sysClr val="window" lastClr="FFFFFF">
              <a:lumMod val="85000"/>
            </a:sysClr>
          </a:solidFill>
          <a:ln w="12700" cap="flat" cmpd="sng" algn="ctr">
            <a:noFill/>
            <a:prstDash val="solid"/>
            <a:miter lim="800000"/>
          </a:ln>
          <a:effectLst/>
        </p:spPr>
        <p:txBody>
          <a:bodyPr rtlCol="0" anchor="ctr"/>
          <a:lstStyle/>
          <a:p>
            <a:r>
              <a:rPr lang="en-US" sz="1400" b="1" dirty="0">
                <a:solidFill>
                  <a:schemeClr val="accent1">
                    <a:lumMod val="50000"/>
                  </a:schemeClr>
                </a:solidFill>
                <a:latin typeface="Candara" panose="020E0502030303020204" pitchFamily="34" charset="0"/>
              </a:rPr>
              <a:t>The standard method of obtaining values of temperature and humidity at upper levels is by use of a balloon carrying a small radio transmitter known as a radiosonde</a:t>
            </a:r>
          </a:p>
        </p:txBody>
      </p:sp>
      <p:sp>
        <p:nvSpPr>
          <p:cNvPr id="5" name="Rectangle 4">
            <a:extLst>
              <a:ext uri="{FF2B5EF4-FFF2-40B4-BE49-F238E27FC236}">
                <a16:creationId xmlns:a16="http://schemas.microsoft.com/office/drawing/2014/main" id="{DCEB6A6C-DDBB-F5E7-F515-ED8B2D731011}"/>
              </a:ext>
            </a:extLst>
          </p:cNvPr>
          <p:cNvSpPr/>
          <p:nvPr/>
        </p:nvSpPr>
        <p:spPr>
          <a:xfrm>
            <a:off x="976325" y="1943498"/>
            <a:ext cx="2574436" cy="1169551"/>
          </a:xfrm>
          <a:prstGeom prst="rect">
            <a:avLst/>
          </a:prstGeom>
          <a:solidFill>
            <a:srgbClr val="38425C"/>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a:spAutoFit/>
          </a:bodyPr>
          <a:lstStyle/>
          <a:p>
            <a:r>
              <a:rPr lang="en-US" sz="1400" b="1" dirty="0">
                <a:solidFill>
                  <a:schemeClr val="bg1">
                    <a:lumMod val="95000"/>
                  </a:schemeClr>
                </a:solidFill>
                <a:latin typeface="Candara" panose="020E0502030303020204" pitchFamily="34" charset="0"/>
              </a:rPr>
              <a:t>What are measured:</a:t>
            </a:r>
          </a:p>
          <a:p>
            <a:pPr marL="285750" indent="-285750">
              <a:buFont typeface="Arial" panose="020B0604020202020204" pitchFamily="34" charset="0"/>
              <a:buChar char="•"/>
            </a:pPr>
            <a:r>
              <a:rPr lang="en-US" sz="1400" b="1" dirty="0">
                <a:solidFill>
                  <a:schemeClr val="bg1">
                    <a:lumMod val="95000"/>
                  </a:schemeClr>
                </a:solidFill>
                <a:latin typeface="Candara" panose="020E0502030303020204" pitchFamily="34" charset="0"/>
              </a:rPr>
              <a:t>Temperature</a:t>
            </a:r>
          </a:p>
          <a:p>
            <a:pPr marL="285750" indent="-285750">
              <a:buFont typeface="Arial" panose="020B0604020202020204" pitchFamily="34" charset="0"/>
              <a:buChar char="•"/>
            </a:pPr>
            <a:r>
              <a:rPr lang="en-US" sz="1400" b="1" dirty="0">
                <a:solidFill>
                  <a:schemeClr val="bg1">
                    <a:lumMod val="95000"/>
                  </a:schemeClr>
                </a:solidFill>
                <a:latin typeface="Candara" panose="020E0502030303020204" pitchFamily="34" charset="0"/>
              </a:rPr>
              <a:t>Humidity</a:t>
            </a:r>
          </a:p>
          <a:p>
            <a:pPr marL="285750" indent="-285750">
              <a:buFont typeface="Arial" panose="020B0604020202020204" pitchFamily="34" charset="0"/>
              <a:buChar char="•"/>
            </a:pPr>
            <a:r>
              <a:rPr lang="en-US" sz="1400" b="1" dirty="0">
                <a:solidFill>
                  <a:schemeClr val="bg1">
                    <a:lumMod val="95000"/>
                  </a:schemeClr>
                </a:solidFill>
                <a:latin typeface="Candara" panose="020E0502030303020204" pitchFamily="34" charset="0"/>
              </a:rPr>
              <a:t>Pressure</a:t>
            </a:r>
          </a:p>
          <a:p>
            <a:pPr marL="285750" indent="-285750">
              <a:buFont typeface="Arial" panose="020B0604020202020204" pitchFamily="34" charset="0"/>
              <a:buChar char="•"/>
            </a:pPr>
            <a:r>
              <a:rPr lang="en-US" sz="1400" b="1" dirty="0">
                <a:solidFill>
                  <a:schemeClr val="bg1">
                    <a:lumMod val="95000"/>
                  </a:schemeClr>
                </a:solidFill>
                <a:latin typeface="Candara" panose="020E0502030303020204" pitchFamily="34" charset="0"/>
              </a:rPr>
              <a:t>Wind Speed</a:t>
            </a:r>
          </a:p>
        </p:txBody>
      </p:sp>
      <p:pic>
        <p:nvPicPr>
          <p:cNvPr id="20482" name="Picture 2">
            <a:extLst>
              <a:ext uri="{FF2B5EF4-FFF2-40B4-BE49-F238E27FC236}">
                <a16:creationId xmlns:a16="http://schemas.microsoft.com/office/drawing/2014/main" id="{99D84F4E-F075-016B-926C-66AFA78F74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325" y="3401384"/>
            <a:ext cx="4668456" cy="2626007"/>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AB0BD70A-6331-13A3-0C82-E490700DDD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6152" y="1943498"/>
            <a:ext cx="3180972" cy="421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794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6"/>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latin typeface="Segoe UI Light"/>
              </a:rPr>
              <a:t>24</a:t>
            </a:r>
            <a:endPar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endParaRP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171" name="TextBox 13">
            <a:extLst>
              <a:ext uri="{FF2B5EF4-FFF2-40B4-BE49-F238E27FC236}">
                <a16:creationId xmlns:a16="http://schemas.microsoft.com/office/drawing/2014/main" id="{A21F2E78-3545-4E15-9C9D-636E28CCC88D}"/>
              </a:ext>
            </a:extLst>
          </p:cNvPr>
          <p:cNvSpPr txBox="1"/>
          <p:nvPr/>
        </p:nvSpPr>
        <p:spPr>
          <a:xfrm>
            <a:off x="5075898" y="1626014"/>
            <a:ext cx="924512" cy="371897"/>
          </a:xfrm>
          <a:prstGeom prst="rect">
            <a:avLst/>
          </a:prstGeom>
        </p:spPr>
        <p:txBody>
          <a:bodyPr lIns="0" tIns="0" rIns="0" bIns="0" rtlCol="0" anchor="t">
            <a:spAutoFit/>
          </a:bodyPr>
          <a:lstStyle/>
          <a:p>
            <a:pPr marL="0" marR="0" lvl="0" indent="0" algn="ctr" defTabSz="914400" rtl="0" eaLnBrk="1" fontAlgn="auto" latinLnBrk="0" hangingPunct="1">
              <a:lnSpc>
                <a:spcPts val="2865"/>
              </a:lnSpc>
              <a:spcBef>
                <a:spcPts val="0"/>
              </a:spcBef>
              <a:spcAft>
                <a:spcPts val="0"/>
              </a:spcAft>
              <a:buClrTx/>
              <a:buSzTx/>
              <a:buFontTx/>
              <a:buNone/>
              <a:tabLst/>
              <a:defRPr/>
            </a:pPr>
            <a:r>
              <a:rPr kumimoji="0" lang="en-US" sz="2893" b="0" i="0" u="none" strike="noStrike" kern="1200" cap="none" spc="-49" normalizeH="0" baseline="0" noProof="0">
                <a:ln>
                  <a:noFill/>
                </a:ln>
                <a:solidFill>
                  <a:srgbClr val="FFFFFF"/>
                </a:solidFill>
                <a:effectLst/>
                <a:uLnTx/>
                <a:uFillTx/>
                <a:latin typeface="Montserrat Bold"/>
                <a:ea typeface="Montserrat Bold"/>
                <a:cs typeface="Montserrat Bold"/>
                <a:sym typeface="Montserrat Bold"/>
              </a:rPr>
              <a:t>01.</a:t>
            </a:r>
          </a:p>
        </p:txBody>
      </p:sp>
      <p:sp>
        <p:nvSpPr>
          <p:cNvPr id="173" name="TextBox 172">
            <a:extLst>
              <a:ext uri="{FF2B5EF4-FFF2-40B4-BE49-F238E27FC236}">
                <a16:creationId xmlns:a16="http://schemas.microsoft.com/office/drawing/2014/main" id="{D711E729-D06E-49B9-8A9F-339CFE13D061}"/>
              </a:ext>
            </a:extLst>
          </p:cNvPr>
          <p:cNvSpPr txBox="1"/>
          <p:nvPr/>
        </p:nvSpPr>
        <p:spPr>
          <a:xfrm>
            <a:off x="1287283" y="390890"/>
            <a:ext cx="68311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8425C"/>
                </a:solidFill>
                <a:effectLst/>
                <a:uLnTx/>
                <a:uFillTx/>
                <a:latin typeface="Candara" panose="020E0502030303020204" pitchFamily="34" charset="0"/>
              </a:rPr>
              <a:t>Earth</a:t>
            </a:r>
            <a:r>
              <a:rPr lang="en-US" sz="2800" b="1" dirty="0">
                <a:solidFill>
                  <a:srgbClr val="38425C"/>
                </a:solidFill>
                <a:latin typeface="Candara" panose="020E0502030303020204" pitchFamily="34" charset="0"/>
              </a:rPr>
              <a:t> Atmosphere </a:t>
            </a:r>
            <a:endParaRPr kumimoji="0" lang="en-US" sz="2800" b="1" i="0" u="none" strike="noStrike" kern="1200" cap="none" spc="0" normalizeH="0" baseline="0" noProof="0" dirty="0">
              <a:ln>
                <a:noFill/>
              </a:ln>
              <a:solidFill>
                <a:srgbClr val="38425C"/>
              </a:solidFill>
              <a:effectLst/>
              <a:uLnTx/>
              <a:uFillTx/>
              <a:latin typeface="Candara" panose="020E0502030303020204" pitchFamily="34" charset="0"/>
            </a:endParaRPr>
          </a:p>
        </p:txBody>
      </p:sp>
      <p:sp>
        <p:nvSpPr>
          <p:cNvPr id="6" name="Rectangle 5">
            <a:extLst>
              <a:ext uri="{FF2B5EF4-FFF2-40B4-BE49-F238E27FC236}">
                <a16:creationId xmlns:a16="http://schemas.microsoft.com/office/drawing/2014/main" id="{35754F60-DB35-F1A4-E2E0-34C710BB27F7}"/>
              </a:ext>
            </a:extLst>
          </p:cNvPr>
          <p:cNvSpPr/>
          <p:nvPr/>
        </p:nvSpPr>
        <p:spPr>
          <a:xfrm>
            <a:off x="1287283" y="1191635"/>
            <a:ext cx="6286107" cy="523221"/>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r>
              <a:rPr lang="en-US" sz="1800" b="1" dirty="0">
                <a:solidFill>
                  <a:schemeClr val="tx2">
                    <a:lumMod val="50000"/>
                  </a:schemeClr>
                </a:solidFill>
                <a:latin typeface="Candara" panose="020E0502030303020204" pitchFamily="34" charset="0"/>
              </a:rPr>
              <a:t>Composition : Gaseous layer Surrounds the Earth (Air)</a:t>
            </a:r>
          </a:p>
        </p:txBody>
      </p:sp>
      <p:pic>
        <p:nvPicPr>
          <p:cNvPr id="21508" name="Picture 4">
            <a:extLst>
              <a:ext uri="{FF2B5EF4-FFF2-40B4-BE49-F238E27FC236}">
                <a16:creationId xmlns:a16="http://schemas.microsoft.com/office/drawing/2014/main" id="{5E85CB15-7FEC-B362-C47A-00DCEF739D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681" y="2060392"/>
            <a:ext cx="4714483" cy="33907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85909BC-1385-9AA4-35F6-D88C2E57F420}"/>
              </a:ext>
            </a:extLst>
          </p:cNvPr>
          <p:cNvSpPr txBox="1"/>
          <p:nvPr/>
        </p:nvSpPr>
        <p:spPr>
          <a:xfrm>
            <a:off x="4659241" y="4973337"/>
            <a:ext cx="1361923" cy="369332"/>
          </a:xfrm>
          <a:prstGeom prst="rect">
            <a:avLst/>
          </a:prstGeom>
          <a:noFill/>
        </p:spPr>
        <p:txBody>
          <a:bodyPr wrap="square" rtlCol="1">
            <a:spAutoFit/>
          </a:bodyPr>
          <a:lstStyle/>
          <a:p>
            <a:r>
              <a:rPr lang="en-US"/>
              <a:t>Credit : AXA</a:t>
            </a:r>
            <a:endParaRPr lang="ar-OM" dirty="0"/>
          </a:p>
        </p:txBody>
      </p:sp>
      <p:pic>
        <p:nvPicPr>
          <p:cNvPr id="21510" name="Picture 6">
            <a:extLst>
              <a:ext uri="{FF2B5EF4-FFF2-40B4-BE49-F238E27FC236}">
                <a16:creationId xmlns:a16="http://schemas.microsoft.com/office/drawing/2014/main" id="{57AF2E63-F072-BF16-51D5-DBFF26CCF2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0131" y="1992380"/>
            <a:ext cx="4633376" cy="3580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396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6"/>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latin typeface="Segoe UI Light"/>
              </a:rPr>
              <a:t>25</a:t>
            </a:r>
            <a:endPar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endParaRP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171" name="TextBox 13">
            <a:extLst>
              <a:ext uri="{FF2B5EF4-FFF2-40B4-BE49-F238E27FC236}">
                <a16:creationId xmlns:a16="http://schemas.microsoft.com/office/drawing/2014/main" id="{37449ECF-1921-4F4A-B567-645940F59BE0}"/>
              </a:ext>
            </a:extLst>
          </p:cNvPr>
          <p:cNvSpPr txBox="1"/>
          <p:nvPr/>
        </p:nvSpPr>
        <p:spPr>
          <a:xfrm>
            <a:off x="5075898" y="1626014"/>
            <a:ext cx="924512" cy="371897"/>
          </a:xfrm>
          <a:prstGeom prst="rect">
            <a:avLst/>
          </a:prstGeom>
        </p:spPr>
        <p:txBody>
          <a:bodyPr lIns="0" tIns="0" rIns="0" bIns="0" rtlCol="0" anchor="t">
            <a:spAutoFit/>
          </a:bodyPr>
          <a:lstStyle/>
          <a:p>
            <a:pPr algn="ctr">
              <a:lnSpc>
                <a:spcPts val="2865"/>
              </a:lnSpc>
            </a:pPr>
            <a:r>
              <a:rPr lang="en-US" sz="2893" spc="-49">
                <a:solidFill>
                  <a:srgbClr val="FFFFFF"/>
                </a:solidFill>
                <a:latin typeface="Montserrat Bold"/>
                <a:ea typeface="Montserrat Bold"/>
                <a:cs typeface="Montserrat Bold"/>
                <a:sym typeface="Montserrat Bold"/>
              </a:rPr>
              <a:t>01.</a:t>
            </a:r>
          </a:p>
        </p:txBody>
      </p:sp>
      <p:sp>
        <p:nvSpPr>
          <p:cNvPr id="173" name="TextBox 172">
            <a:extLst>
              <a:ext uri="{FF2B5EF4-FFF2-40B4-BE49-F238E27FC236}">
                <a16:creationId xmlns:a16="http://schemas.microsoft.com/office/drawing/2014/main" id="{B30B14BB-52BD-4DDE-8F27-3F0EDE559DAB}"/>
              </a:ext>
            </a:extLst>
          </p:cNvPr>
          <p:cNvSpPr txBox="1"/>
          <p:nvPr/>
        </p:nvSpPr>
        <p:spPr>
          <a:xfrm>
            <a:off x="1147345" y="328787"/>
            <a:ext cx="6714049" cy="523220"/>
          </a:xfrm>
          <a:prstGeom prst="rect">
            <a:avLst/>
          </a:prstGeom>
          <a:noFill/>
        </p:spPr>
        <p:txBody>
          <a:bodyPr wrap="square" rtlCol="0">
            <a:spAutoFit/>
          </a:bodyPr>
          <a:lstStyle/>
          <a:p>
            <a:r>
              <a:rPr lang="en-US" sz="2800" b="1" dirty="0">
                <a:solidFill>
                  <a:srgbClr val="38425C"/>
                </a:solidFill>
                <a:latin typeface="Candara" panose="020E0502030303020204" pitchFamily="34" charset="0"/>
              </a:rPr>
              <a:t>Distribution of Air in Atmosphere</a:t>
            </a:r>
          </a:p>
        </p:txBody>
      </p:sp>
      <p:sp>
        <p:nvSpPr>
          <p:cNvPr id="175" name="Rectangle 174">
            <a:extLst>
              <a:ext uri="{FF2B5EF4-FFF2-40B4-BE49-F238E27FC236}">
                <a16:creationId xmlns:a16="http://schemas.microsoft.com/office/drawing/2014/main" id="{6A83015F-09F7-4DFE-8F17-FD2ABB2865DB}"/>
              </a:ext>
            </a:extLst>
          </p:cNvPr>
          <p:cNvSpPr/>
          <p:nvPr/>
        </p:nvSpPr>
        <p:spPr>
          <a:xfrm>
            <a:off x="6096000" y="1318144"/>
            <a:ext cx="5043796" cy="646331"/>
          </a:xfrm>
          <a:prstGeom prst="rect">
            <a:avLst/>
          </a:prstGeom>
          <a:solidFill>
            <a:srgbClr val="38425C"/>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a:spAutoFit/>
          </a:bodyPr>
          <a:lstStyle/>
          <a:p>
            <a:pPr algn="ctr"/>
            <a:r>
              <a:rPr lang="en-US" b="1" dirty="0">
                <a:solidFill>
                  <a:schemeClr val="bg1">
                    <a:lumMod val="95000"/>
                  </a:schemeClr>
                </a:solidFill>
                <a:latin typeface="Candara" panose="020E0502030303020204" pitchFamily="34" charset="0"/>
              </a:rPr>
              <a:t>Majority of the air concentrated in the lower</a:t>
            </a:r>
          </a:p>
          <a:p>
            <a:pPr algn="ctr"/>
            <a:r>
              <a:rPr lang="en-US" b="1" dirty="0">
                <a:solidFill>
                  <a:schemeClr val="bg1">
                    <a:lumMod val="95000"/>
                  </a:schemeClr>
                </a:solidFill>
                <a:latin typeface="Candara" panose="020E0502030303020204" pitchFamily="34" charset="0"/>
              </a:rPr>
              <a:t>atmosphere (near the surface)</a:t>
            </a:r>
          </a:p>
        </p:txBody>
      </p:sp>
      <p:sp>
        <p:nvSpPr>
          <p:cNvPr id="178" name="Rectangle 177">
            <a:extLst>
              <a:ext uri="{FF2B5EF4-FFF2-40B4-BE49-F238E27FC236}">
                <a16:creationId xmlns:a16="http://schemas.microsoft.com/office/drawing/2014/main" id="{499116D5-65D3-4100-91E7-D70543DACFA2}"/>
              </a:ext>
            </a:extLst>
          </p:cNvPr>
          <p:cNvSpPr/>
          <p:nvPr/>
        </p:nvSpPr>
        <p:spPr>
          <a:xfrm>
            <a:off x="1147345" y="1318143"/>
            <a:ext cx="3536616" cy="646331"/>
          </a:xfrm>
          <a:prstGeom prst="rect">
            <a:avLst/>
          </a:prstGeom>
          <a:solidFill>
            <a:srgbClr val="38425C"/>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a:spAutoFit/>
          </a:bodyPr>
          <a:lstStyle/>
          <a:p>
            <a:pPr algn="ctr"/>
            <a:r>
              <a:rPr lang="en-US" b="1" dirty="0">
                <a:solidFill>
                  <a:schemeClr val="bg1">
                    <a:lumMod val="95000"/>
                  </a:schemeClr>
                </a:solidFill>
                <a:latin typeface="Candara" panose="020E0502030303020204" pitchFamily="34" charset="0"/>
              </a:rPr>
              <a:t>The air become less</a:t>
            </a:r>
          </a:p>
          <a:p>
            <a:pPr algn="ctr"/>
            <a:r>
              <a:rPr lang="en-US" b="1" dirty="0">
                <a:solidFill>
                  <a:schemeClr val="bg1">
                    <a:lumMod val="95000"/>
                  </a:schemeClr>
                </a:solidFill>
                <a:latin typeface="Candara" panose="020E0502030303020204" pitchFamily="34" charset="0"/>
              </a:rPr>
              <a:t>dense with altitude</a:t>
            </a:r>
          </a:p>
        </p:txBody>
      </p:sp>
      <p:pic>
        <p:nvPicPr>
          <p:cNvPr id="179" name="Graphic 178" descr="Arrow Straight">
            <a:extLst>
              <a:ext uri="{FF2B5EF4-FFF2-40B4-BE49-F238E27FC236}">
                <a16:creationId xmlns:a16="http://schemas.microsoft.com/office/drawing/2014/main" id="{E86D8864-07C0-4693-977B-9705EDD615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4980308" y="1302847"/>
            <a:ext cx="676922" cy="676922"/>
          </a:xfrm>
          <a:prstGeom prst="rect">
            <a:avLst/>
          </a:prstGeom>
        </p:spPr>
      </p:pic>
      <p:pic>
        <p:nvPicPr>
          <p:cNvPr id="2" name="Picture 1">
            <a:extLst>
              <a:ext uri="{FF2B5EF4-FFF2-40B4-BE49-F238E27FC236}">
                <a16:creationId xmlns:a16="http://schemas.microsoft.com/office/drawing/2014/main" id="{5A58C8B1-9A95-4AAC-8F11-C7BBCB4FD502}"/>
              </a:ext>
            </a:extLst>
          </p:cNvPr>
          <p:cNvPicPr>
            <a:picLocks noChangeAspect="1"/>
          </p:cNvPicPr>
          <p:nvPr/>
        </p:nvPicPr>
        <p:blipFill>
          <a:blip r:embed="rId6"/>
          <a:stretch>
            <a:fillRect/>
          </a:stretch>
        </p:blipFill>
        <p:spPr>
          <a:xfrm>
            <a:off x="2763078" y="2253940"/>
            <a:ext cx="6990506" cy="3932160"/>
          </a:xfrm>
          <a:prstGeom prst="rect">
            <a:avLst/>
          </a:prstGeom>
        </p:spPr>
      </p:pic>
    </p:spTree>
    <p:extLst>
      <p:ext uri="{BB962C8B-B14F-4D97-AF65-F5344CB8AC3E}">
        <p14:creationId xmlns:p14="http://schemas.microsoft.com/office/powerpoint/2010/main" val="2239204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6"/>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latin typeface="Segoe UI Light"/>
              </a:rPr>
              <a:t>26</a:t>
            </a:r>
            <a:endPar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endParaRP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171" name="TextBox 13">
            <a:extLst>
              <a:ext uri="{FF2B5EF4-FFF2-40B4-BE49-F238E27FC236}">
                <a16:creationId xmlns:a16="http://schemas.microsoft.com/office/drawing/2014/main" id="{A21F2E78-3545-4E15-9C9D-636E28CCC88D}"/>
              </a:ext>
            </a:extLst>
          </p:cNvPr>
          <p:cNvSpPr txBox="1"/>
          <p:nvPr/>
        </p:nvSpPr>
        <p:spPr>
          <a:xfrm>
            <a:off x="5075898" y="1626014"/>
            <a:ext cx="924512" cy="371897"/>
          </a:xfrm>
          <a:prstGeom prst="rect">
            <a:avLst/>
          </a:prstGeom>
        </p:spPr>
        <p:txBody>
          <a:bodyPr lIns="0" tIns="0" rIns="0" bIns="0" rtlCol="0" anchor="t">
            <a:spAutoFit/>
          </a:bodyPr>
          <a:lstStyle/>
          <a:p>
            <a:pPr marL="0" marR="0" lvl="0" indent="0" algn="ctr" defTabSz="914400" rtl="0" eaLnBrk="1" fontAlgn="auto" latinLnBrk="0" hangingPunct="1">
              <a:lnSpc>
                <a:spcPts val="2865"/>
              </a:lnSpc>
              <a:spcBef>
                <a:spcPts val="0"/>
              </a:spcBef>
              <a:spcAft>
                <a:spcPts val="0"/>
              </a:spcAft>
              <a:buClrTx/>
              <a:buSzTx/>
              <a:buFontTx/>
              <a:buNone/>
              <a:tabLst/>
              <a:defRPr/>
            </a:pPr>
            <a:r>
              <a:rPr kumimoji="0" lang="en-US" sz="2893" b="0" i="0" u="none" strike="noStrike" kern="1200" cap="none" spc="-49" normalizeH="0" baseline="0" noProof="0">
                <a:ln>
                  <a:noFill/>
                </a:ln>
                <a:solidFill>
                  <a:srgbClr val="FFFFFF"/>
                </a:solidFill>
                <a:effectLst/>
                <a:uLnTx/>
                <a:uFillTx/>
                <a:latin typeface="Montserrat Bold"/>
                <a:ea typeface="Montserrat Bold"/>
                <a:cs typeface="Montserrat Bold"/>
                <a:sym typeface="Montserrat Bold"/>
              </a:rPr>
              <a:t>01.</a:t>
            </a:r>
          </a:p>
        </p:txBody>
      </p:sp>
      <p:sp>
        <p:nvSpPr>
          <p:cNvPr id="173" name="TextBox 172">
            <a:extLst>
              <a:ext uri="{FF2B5EF4-FFF2-40B4-BE49-F238E27FC236}">
                <a16:creationId xmlns:a16="http://schemas.microsoft.com/office/drawing/2014/main" id="{D711E729-D06E-49B9-8A9F-339CFE13D061}"/>
              </a:ext>
            </a:extLst>
          </p:cNvPr>
          <p:cNvSpPr txBox="1"/>
          <p:nvPr/>
        </p:nvSpPr>
        <p:spPr>
          <a:xfrm>
            <a:off x="1287283" y="390890"/>
            <a:ext cx="68311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38425C"/>
                </a:solidFill>
                <a:latin typeface="Candara" panose="020E0502030303020204" pitchFamily="34" charset="0"/>
              </a:rPr>
              <a:t>Composition of Atmosphere </a:t>
            </a:r>
            <a:endParaRPr kumimoji="0" lang="en-US" sz="2800" b="1" i="0" u="none" strike="noStrike" kern="1200" cap="none" spc="0" normalizeH="0" baseline="0" noProof="0" dirty="0">
              <a:ln>
                <a:noFill/>
              </a:ln>
              <a:solidFill>
                <a:srgbClr val="38425C"/>
              </a:solidFill>
              <a:effectLst/>
              <a:uLnTx/>
              <a:uFillTx/>
              <a:latin typeface="Candara" panose="020E0502030303020204" pitchFamily="34" charset="0"/>
            </a:endParaRPr>
          </a:p>
        </p:txBody>
      </p:sp>
      <p:sp>
        <p:nvSpPr>
          <p:cNvPr id="6" name="Rectangle 5">
            <a:extLst>
              <a:ext uri="{FF2B5EF4-FFF2-40B4-BE49-F238E27FC236}">
                <a16:creationId xmlns:a16="http://schemas.microsoft.com/office/drawing/2014/main" id="{35754F60-DB35-F1A4-E2E0-34C710BB27F7}"/>
              </a:ext>
            </a:extLst>
          </p:cNvPr>
          <p:cNvSpPr/>
          <p:nvPr/>
        </p:nvSpPr>
        <p:spPr>
          <a:xfrm>
            <a:off x="955603" y="1204211"/>
            <a:ext cx="10025960" cy="484594"/>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r>
              <a:rPr lang="en-US" sz="1800" b="1" dirty="0">
                <a:solidFill>
                  <a:schemeClr val="tx2">
                    <a:lumMod val="50000"/>
                  </a:schemeClr>
                </a:solidFill>
                <a:latin typeface="Candara" panose="020E0502030303020204" pitchFamily="34" charset="0"/>
              </a:rPr>
              <a:t>At the lower level of air also contain Humidity (Water Vapor) &amp; Aerosols (Dust, Salt, Sand,……..)</a:t>
            </a:r>
          </a:p>
        </p:txBody>
      </p:sp>
      <p:sp>
        <p:nvSpPr>
          <p:cNvPr id="4" name="Rectangle: Rounded Corners 3">
            <a:extLst>
              <a:ext uri="{FF2B5EF4-FFF2-40B4-BE49-F238E27FC236}">
                <a16:creationId xmlns:a16="http://schemas.microsoft.com/office/drawing/2014/main" id="{5FA42A26-D68B-EA11-F1CD-3DA78034F9B1}"/>
              </a:ext>
            </a:extLst>
          </p:cNvPr>
          <p:cNvSpPr/>
          <p:nvPr/>
        </p:nvSpPr>
        <p:spPr>
          <a:xfrm>
            <a:off x="617422" y="5034040"/>
            <a:ext cx="5351161" cy="669700"/>
          </a:xfrm>
          <a:prstGeom prst="roundRect">
            <a:avLst/>
          </a:prstGeom>
          <a:solidFill>
            <a:srgbClr val="C0C3A4"/>
          </a:solidFill>
          <a:ln>
            <a:solidFill>
              <a:srgbClr val="C0C3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The most important parameter for different atmospheric phenomena either moist or dry</a:t>
            </a:r>
          </a:p>
        </p:txBody>
      </p:sp>
      <p:sp>
        <p:nvSpPr>
          <p:cNvPr id="9" name="Rectangle: Rounded Corners 8">
            <a:extLst>
              <a:ext uri="{FF2B5EF4-FFF2-40B4-BE49-F238E27FC236}">
                <a16:creationId xmlns:a16="http://schemas.microsoft.com/office/drawing/2014/main" id="{EE1E9D0A-F90A-C6B3-9569-9E40061B1474}"/>
              </a:ext>
            </a:extLst>
          </p:cNvPr>
          <p:cNvSpPr/>
          <p:nvPr/>
        </p:nvSpPr>
        <p:spPr>
          <a:xfrm>
            <a:off x="6358260" y="4997015"/>
            <a:ext cx="5351161" cy="669700"/>
          </a:xfrm>
          <a:prstGeom prst="roundRect">
            <a:avLst/>
          </a:prstGeom>
          <a:solidFill>
            <a:srgbClr val="C0C3A4"/>
          </a:solidFill>
          <a:ln>
            <a:solidFill>
              <a:srgbClr val="C0C3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Influence the Formation Cloud, Hail, Fog,…..(Condensation Nuclei)</a:t>
            </a:r>
          </a:p>
        </p:txBody>
      </p:sp>
      <p:pic>
        <p:nvPicPr>
          <p:cNvPr id="23554" name="Picture 2" descr="What cools and what warms during evaporation">
            <a:extLst>
              <a:ext uri="{FF2B5EF4-FFF2-40B4-BE49-F238E27FC236}">
                <a16:creationId xmlns:a16="http://schemas.microsoft.com/office/drawing/2014/main" id="{CF7ABAFE-37B7-2E05-D0DF-AB27094CD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689" y="1951644"/>
            <a:ext cx="4304409" cy="2895823"/>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a:extLst>
              <a:ext uri="{FF2B5EF4-FFF2-40B4-BE49-F238E27FC236}">
                <a16:creationId xmlns:a16="http://schemas.microsoft.com/office/drawing/2014/main" id="{1A446B56-3449-BD20-BC2F-40DC826D46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410" y="2275916"/>
            <a:ext cx="2824259" cy="2383839"/>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a:extLst>
              <a:ext uri="{FF2B5EF4-FFF2-40B4-BE49-F238E27FC236}">
                <a16:creationId xmlns:a16="http://schemas.microsoft.com/office/drawing/2014/main" id="{97BD4CE8-CE92-C106-FA25-B760257515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8108" y="2275916"/>
            <a:ext cx="2931479" cy="2361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261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6"/>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latin typeface="Segoe UI Light"/>
              </a:rPr>
              <a:t>27</a:t>
            </a:r>
            <a:endPar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endParaRP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13">
            <a:extLst>
              <a:ext uri="{FF2B5EF4-FFF2-40B4-BE49-F238E27FC236}">
                <a16:creationId xmlns:a16="http://schemas.microsoft.com/office/drawing/2014/main" id="{96C2E7BD-EE77-4234-8838-4D4A02C44470}"/>
              </a:ext>
            </a:extLst>
          </p:cNvPr>
          <p:cNvSpPr txBox="1"/>
          <p:nvPr/>
        </p:nvSpPr>
        <p:spPr>
          <a:xfrm>
            <a:off x="5075898" y="1626014"/>
            <a:ext cx="924512" cy="371897"/>
          </a:xfrm>
          <a:prstGeom prst="rect">
            <a:avLst/>
          </a:prstGeom>
        </p:spPr>
        <p:txBody>
          <a:bodyPr lIns="0" tIns="0" rIns="0" bIns="0" rtlCol="0" anchor="t">
            <a:spAutoFit/>
          </a:bodyPr>
          <a:lstStyle/>
          <a:p>
            <a:pPr algn="ctr">
              <a:lnSpc>
                <a:spcPts val="2865"/>
              </a:lnSpc>
            </a:pPr>
            <a:r>
              <a:rPr lang="en-US" sz="2893" spc="-49">
                <a:solidFill>
                  <a:srgbClr val="FFFFFF"/>
                </a:solidFill>
                <a:latin typeface="Montserrat Bold"/>
                <a:ea typeface="Montserrat Bold"/>
                <a:cs typeface="Montserrat Bold"/>
                <a:sym typeface="Montserrat Bold"/>
              </a:rPr>
              <a:t>01.</a:t>
            </a:r>
          </a:p>
        </p:txBody>
      </p:sp>
      <p:sp>
        <p:nvSpPr>
          <p:cNvPr id="87" name="TextBox 86">
            <a:extLst>
              <a:ext uri="{FF2B5EF4-FFF2-40B4-BE49-F238E27FC236}">
                <a16:creationId xmlns:a16="http://schemas.microsoft.com/office/drawing/2014/main" id="{A81657AF-5DB7-4BA1-BED9-47D01F28B171}"/>
              </a:ext>
            </a:extLst>
          </p:cNvPr>
          <p:cNvSpPr txBox="1"/>
          <p:nvPr/>
        </p:nvSpPr>
        <p:spPr>
          <a:xfrm>
            <a:off x="1188119" y="339482"/>
            <a:ext cx="6831106" cy="523220"/>
          </a:xfrm>
          <a:prstGeom prst="rect">
            <a:avLst/>
          </a:prstGeom>
          <a:noFill/>
        </p:spPr>
        <p:txBody>
          <a:bodyPr wrap="square" rtlCol="0">
            <a:spAutoFit/>
          </a:bodyPr>
          <a:lstStyle/>
          <a:p>
            <a:r>
              <a:rPr lang="en-US" sz="2800" b="1" dirty="0">
                <a:solidFill>
                  <a:srgbClr val="38425C"/>
                </a:solidFill>
                <a:latin typeface="Candara" panose="020E0502030303020204" pitchFamily="34" charset="0"/>
              </a:rPr>
              <a:t>Physical Atmosphere Properties</a:t>
            </a:r>
          </a:p>
        </p:txBody>
      </p:sp>
      <p:sp>
        <p:nvSpPr>
          <p:cNvPr id="171" name="Rectangle 170">
            <a:extLst>
              <a:ext uri="{FF2B5EF4-FFF2-40B4-BE49-F238E27FC236}">
                <a16:creationId xmlns:a16="http://schemas.microsoft.com/office/drawing/2014/main" id="{4A97D1B2-2533-4386-9759-4CF8F3076E0C}"/>
              </a:ext>
            </a:extLst>
          </p:cNvPr>
          <p:cNvSpPr/>
          <p:nvPr/>
        </p:nvSpPr>
        <p:spPr>
          <a:xfrm>
            <a:off x="3232727" y="1874272"/>
            <a:ext cx="5604217" cy="461665"/>
          </a:xfrm>
          <a:prstGeom prst="rect">
            <a:avLst/>
          </a:prstGeom>
          <a:solidFill>
            <a:srgbClr val="38425C"/>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a:spAutoFit/>
          </a:bodyPr>
          <a:lstStyle/>
          <a:p>
            <a:pPr algn="ctr"/>
            <a:r>
              <a:rPr lang="en-US" sz="2400" b="1" dirty="0">
                <a:solidFill>
                  <a:schemeClr val="bg1">
                    <a:lumMod val="95000"/>
                  </a:schemeClr>
                </a:solidFill>
                <a:latin typeface="Candara" panose="020E0502030303020204" pitchFamily="34" charset="0"/>
              </a:rPr>
              <a:t>Properties of Air </a:t>
            </a:r>
          </a:p>
        </p:txBody>
      </p:sp>
      <p:sp>
        <p:nvSpPr>
          <p:cNvPr id="174" name="Rectangle: Rounded Corners 173">
            <a:extLst>
              <a:ext uri="{FF2B5EF4-FFF2-40B4-BE49-F238E27FC236}">
                <a16:creationId xmlns:a16="http://schemas.microsoft.com/office/drawing/2014/main" id="{83880B03-BA30-4E37-91F2-E3732F43354A}"/>
              </a:ext>
            </a:extLst>
          </p:cNvPr>
          <p:cNvSpPr/>
          <p:nvPr/>
        </p:nvSpPr>
        <p:spPr>
          <a:xfrm>
            <a:off x="300609" y="2828228"/>
            <a:ext cx="2641600" cy="669700"/>
          </a:xfrm>
          <a:prstGeom prst="roundRect">
            <a:avLst/>
          </a:prstGeom>
          <a:solidFill>
            <a:srgbClr val="C0C3A4"/>
          </a:solidFill>
          <a:ln>
            <a:solidFill>
              <a:srgbClr val="C0C3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Density</a:t>
            </a:r>
          </a:p>
        </p:txBody>
      </p:sp>
      <p:sp>
        <p:nvSpPr>
          <p:cNvPr id="175" name="Rectangle: Rounded Corners 174">
            <a:extLst>
              <a:ext uri="{FF2B5EF4-FFF2-40B4-BE49-F238E27FC236}">
                <a16:creationId xmlns:a16="http://schemas.microsoft.com/office/drawing/2014/main" id="{184C243E-964B-4695-808C-C5EB9AC9A116}"/>
              </a:ext>
            </a:extLst>
          </p:cNvPr>
          <p:cNvSpPr/>
          <p:nvPr/>
        </p:nvSpPr>
        <p:spPr>
          <a:xfrm>
            <a:off x="3232727" y="2831153"/>
            <a:ext cx="2641600" cy="669700"/>
          </a:xfrm>
          <a:prstGeom prst="roundRect">
            <a:avLst/>
          </a:prstGeom>
          <a:solidFill>
            <a:srgbClr val="C0C3A4"/>
          </a:solidFill>
          <a:ln>
            <a:solidFill>
              <a:srgbClr val="C0C3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Pressure</a:t>
            </a:r>
          </a:p>
        </p:txBody>
      </p:sp>
      <p:sp>
        <p:nvSpPr>
          <p:cNvPr id="176" name="Rectangle: Rounded Corners 175">
            <a:extLst>
              <a:ext uri="{FF2B5EF4-FFF2-40B4-BE49-F238E27FC236}">
                <a16:creationId xmlns:a16="http://schemas.microsoft.com/office/drawing/2014/main" id="{6C75260E-AEE8-4B23-87F8-347E3034E292}"/>
              </a:ext>
            </a:extLst>
          </p:cNvPr>
          <p:cNvSpPr/>
          <p:nvPr/>
        </p:nvSpPr>
        <p:spPr>
          <a:xfrm>
            <a:off x="6140470" y="2828228"/>
            <a:ext cx="2641600" cy="669700"/>
          </a:xfrm>
          <a:prstGeom prst="roundRect">
            <a:avLst/>
          </a:prstGeom>
          <a:solidFill>
            <a:srgbClr val="C0C3A4"/>
          </a:solidFill>
          <a:ln>
            <a:solidFill>
              <a:srgbClr val="C0C3A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Pressure</a:t>
            </a:r>
          </a:p>
        </p:txBody>
      </p:sp>
      <p:sp>
        <p:nvSpPr>
          <p:cNvPr id="177" name="Rectangle: Rounded Corners 176">
            <a:extLst>
              <a:ext uri="{FF2B5EF4-FFF2-40B4-BE49-F238E27FC236}">
                <a16:creationId xmlns:a16="http://schemas.microsoft.com/office/drawing/2014/main" id="{515C2858-C924-430D-9DC4-B6BD8F9608FC}"/>
              </a:ext>
            </a:extLst>
          </p:cNvPr>
          <p:cNvSpPr/>
          <p:nvPr/>
        </p:nvSpPr>
        <p:spPr>
          <a:xfrm>
            <a:off x="9048213" y="2817809"/>
            <a:ext cx="2873176" cy="669700"/>
          </a:xfrm>
          <a:prstGeom prst="roundRect">
            <a:avLst/>
          </a:prstGeom>
          <a:solidFill>
            <a:srgbClr val="C0C3A4"/>
          </a:solidFill>
          <a:ln>
            <a:solidFill>
              <a:srgbClr val="C0C3A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Humidity</a:t>
            </a:r>
          </a:p>
        </p:txBody>
      </p:sp>
    </p:spTree>
    <p:extLst>
      <p:ext uri="{BB962C8B-B14F-4D97-AF65-F5344CB8AC3E}">
        <p14:creationId xmlns:p14="http://schemas.microsoft.com/office/powerpoint/2010/main" val="3878109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19529"/>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latin typeface="Segoe UI Light"/>
              </a:rPr>
              <a:t>28</a:t>
            </a:r>
            <a:endPar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endParaRP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13">
            <a:extLst>
              <a:ext uri="{FF2B5EF4-FFF2-40B4-BE49-F238E27FC236}">
                <a16:creationId xmlns:a16="http://schemas.microsoft.com/office/drawing/2014/main" id="{57EAC573-42DE-42EE-9D33-A90C99A1F3E7}"/>
              </a:ext>
            </a:extLst>
          </p:cNvPr>
          <p:cNvSpPr txBox="1"/>
          <p:nvPr/>
        </p:nvSpPr>
        <p:spPr>
          <a:xfrm>
            <a:off x="5075898" y="1626014"/>
            <a:ext cx="924512" cy="371897"/>
          </a:xfrm>
          <a:prstGeom prst="rect">
            <a:avLst/>
          </a:prstGeom>
        </p:spPr>
        <p:txBody>
          <a:bodyPr lIns="0" tIns="0" rIns="0" bIns="0" rtlCol="0" anchor="t">
            <a:spAutoFit/>
          </a:bodyPr>
          <a:lstStyle/>
          <a:p>
            <a:pPr algn="ctr">
              <a:lnSpc>
                <a:spcPts val="2865"/>
              </a:lnSpc>
            </a:pPr>
            <a:r>
              <a:rPr lang="en-US" sz="2893" spc="-49">
                <a:solidFill>
                  <a:srgbClr val="FFFFFF"/>
                </a:solidFill>
                <a:latin typeface="Montserrat Bold"/>
                <a:ea typeface="Montserrat Bold"/>
                <a:cs typeface="Montserrat Bold"/>
                <a:sym typeface="Montserrat Bold"/>
              </a:rPr>
              <a:t>01.</a:t>
            </a:r>
          </a:p>
        </p:txBody>
      </p:sp>
      <p:sp>
        <p:nvSpPr>
          <p:cNvPr id="177" name="TextBox 176">
            <a:extLst>
              <a:ext uri="{FF2B5EF4-FFF2-40B4-BE49-F238E27FC236}">
                <a16:creationId xmlns:a16="http://schemas.microsoft.com/office/drawing/2014/main" id="{E41BA723-CB8D-44DF-9B27-494412F653BC}"/>
              </a:ext>
            </a:extLst>
          </p:cNvPr>
          <p:cNvSpPr txBox="1"/>
          <p:nvPr/>
        </p:nvSpPr>
        <p:spPr>
          <a:xfrm>
            <a:off x="1113995" y="339482"/>
            <a:ext cx="6831106" cy="523220"/>
          </a:xfrm>
          <a:prstGeom prst="rect">
            <a:avLst/>
          </a:prstGeom>
          <a:noFill/>
        </p:spPr>
        <p:txBody>
          <a:bodyPr wrap="square" rtlCol="0">
            <a:spAutoFit/>
          </a:bodyPr>
          <a:lstStyle/>
          <a:p>
            <a:r>
              <a:rPr lang="en-US" sz="2800" b="1" dirty="0">
                <a:solidFill>
                  <a:srgbClr val="38425C"/>
                </a:solidFill>
                <a:latin typeface="Candara" panose="020E0502030303020204" pitchFamily="34" charset="0"/>
              </a:rPr>
              <a:t>What Is Density?</a:t>
            </a:r>
          </a:p>
        </p:txBody>
      </p:sp>
      <p:sp>
        <p:nvSpPr>
          <p:cNvPr id="2" name="Rectangle 1">
            <a:extLst>
              <a:ext uri="{FF2B5EF4-FFF2-40B4-BE49-F238E27FC236}">
                <a16:creationId xmlns:a16="http://schemas.microsoft.com/office/drawing/2014/main" id="{DA3CCFBA-1A0E-C699-794F-CAF7B149AEC1}"/>
              </a:ext>
            </a:extLst>
          </p:cNvPr>
          <p:cNvSpPr/>
          <p:nvPr/>
        </p:nvSpPr>
        <p:spPr>
          <a:xfrm>
            <a:off x="1037434" y="1039311"/>
            <a:ext cx="8076928" cy="1047649"/>
          </a:xfrm>
          <a:prstGeom prst="rect">
            <a:avLst/>
          </a:prstGeom>
          <a:solidFill>
            <a:sysClr val="window" lastClr="FFFFFF">
              <a:lumMod val="85000"/>
            </a:sysClr>
          </a:solidFill>
          <a:ln w="12700" cap="flat" cmpd="sng" algn="ctr">
            <a:noFill/>
            <a:prstDash val="solid"/>
            <a:miter lim="800000"/>
          </a:ln>
          <a:effectLst/>
        </p:spPr>
        <p:txBody>
          <a:bodyPr rtlCol="0" anchor="ctr"/>
          <a:lstStyle/>
          <a:p>
            <a:pPr marL="285750" indent="-285750">
              <a:lnSpc>
                <a:spcPct val="150000"/>
              </a:lnSpc>
              <a:buFont typeface="Arial" panose="020B0604020202020204" pitchFamily="34" charset="0"/>
              <a:buChar char="•"/>
            </a:pPr>
            <a:r>
              <a:rPr lang="en-US" b="1" dirty="0">
                <a:solidFill>
                  <a:schemeClr val="accent1">
                    <a:lumMod val="50000"/>
                  </a:schemeClr>
                </a:solidFill>
                <a:latin typeface="Candara" panose="020E0502030303020204" pitchFamily="34" charset="0"/>
              </a:rPr>
              <a:t>Air Density : The number of molecules per unit volume</a:t>
            </a:r>
          </a:p>
          <a:p>
            <a:pPr marL="285750" indent="-285750">
              <a:lnSpc>
                <a:spcPct val="150000"/>
              </a:lnSpc>
              <a:buFont typeface="Arial" panose="020B0604020202020204" pitchFamily="34" charset="0"/>
              <a:buChar char="•"/>
            </a:pPr>
            <a:r>
              <a:rPr lang="en-US" b="1" dirty="0">
                <a:solidFill>
                  <a:schemeClr val="accent1">
                    <a:lumMod val="50000"/>
                  </a:schemeClr>
                </a:solidFill>
                <a:latin typeface="Candara" panose="020E0502030303020204" pitchFamily="34" charset="0"/>
              </a:rPr>
              <a:t>Air density decreases with increasing altitude</a:t>
            </a:r>
          </a:p>
        </p:txBody>
      </p:sp>
      <p:pic>
        <p:nvPicPr>
          <p:cNvPr id="24578" name="Picture 2">
            <a:extLst>
              <a:ext uri="{FF2B5EF4-FFF2-40B4-BE49-F238E27FC236}">
                <a16:creationId xmlns:a16="http://schemas.microsoft.com/office/drawing/2014/main" id="{BD0747EA-48A7-AFD0-207A-8362C2E3F5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4381" y="2340503"/>
            <a:ext cx="4814827" cy="361112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a:extLst>
              <a:ext uri="{FF2B5EF4-FFF2-40B4-BE49-F238E27FC236}">
                <a16:creationId xmlns:a16="http://schemas.microsoft.com/office/drawing/2014/main" id="{8D38CFB0-1BBD-0A03-C9A2-C20B1194A8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607" y="2261685"/>
            <a:ext cx="3588217" cy="3925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730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19529"/>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latin typeface="Segoe UI Light"/>
              </a:rPr>
              <a:t>29</a:t>
            </a:r>
            <a:endPar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endParaRP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13">
            <a:extLst>
              <a:ext uri="{FF2B5EF4-FFF2-40B4-BE49-F238E27FC236}">
                <a16:creationId xmlns:a16="http://schemas.microsoft.com/office/drawing/2014/main" id="{57EAC573-42DE-42EE-9D33-A90C99A1F3E7}"/>
              </a:ext>
            </a:extLst>
          </p:cNvPr>
          <p:cNvSpPr txBox="1"/>
          <p:nvPr/>
        </p:nvSpPr>
        <p:spPr>
          <a:xfrm>
            <a:off x="5075898" y="1626014"/>
            <a:ext cx="924512" cy="371897"/>
          </a:xfrm>
          <a:prstGeom prst="rect">
            <a:avLst/>
          </a:prstGeom>
        </p:spPr>
        <p:txBody>
          <a:bodyPr lIns="0" tIns="0" rIns="0" bIns="0" rtlCol="0" anchor="t">
            <a:spAutoFit/>
          </a:bodyPr>
          <a:lstStyle/>
          <a:p>
            <a:pPr algn="ctr">
              <a:lnSpc>
                <a:spcPts val="2865"/>
              </a:lnSpc>
            </a:pPr>
            <a:r>
              <a:rPr lang="en-US" sz="2893" spc="-49">
                <a:solidFill>
                  <a:srgbClr val="FFFFFF"/>
                </a:solidFill>
                <a:latin typeface="Montserrat Bold"/>
                <a:ea typeface="Montserrat Bold"/>
                <a:cs typeface="Montserrat Bold"/>
                <a:sym typeface="Montserrat Bold"/>
              </a:rPr>
              <a:t>01.</a:t>
            </a:r>
          </a:p>
        </p:txBody>
      </p:sp>
      <p:sp>
        <p:nvSpPr>
          <p:cNvPr id="87" name="TextBox 86">
            <a:extLst>
              <a:ext uri="{FF2B5EF4-FFF2-40B4-BE49-F238E27FC236}">
                <a16:creationId xmlns:a16="http://schemas.microsoft.com/office/drawing/2014/main" id="{CB4A4695-C7AC-4618-9708-05A53C07E06E}"/>
              </a:ext>
            </a:extLst>
          </p:cNvPr>
          <p:cNvSpPr txBox="1"/>
          <p:nvPr/>
        </p:nvSpPr>
        <p:spPr>
          <a:xfrm>
            <a:off x="1164956" y="339482"/>
            <a:ext cx="6831106" cy="523220"/>
          </a:xfrm>
          <a:prstGeom prst="rect">
            <a:avLst/>
          </a:prstGeom>
          <a:noFill/>
        </p:spPr>
        <p:txBody>
          <a:bodyPr wrap="square" rtlCol="0">
            <a:spAutoFit/>
          </a:bodyPr>
          <a:lstStyle/>
          <a:p>
            <a:r>
              <a:rPr lang="en-US" sz="2800" b="1" dirty="0">
                <a:solidFill>
                  <a:srgbClr val="38425C"/>
                </a:solidFill>
                <a:latin typeface="Candara" panose="020E0502030303020204" pitchFamily="34" charset="0"/>
              </a:rPr>
              <a:t>What is Pressure </a:t>
            </a:r>
          </a:p>
        </p:txBody>
      </p:sp>
      <p:sp>
        <p:nvSpPr>
          <p:cNvPr id="171" name="Rectangle 170">
            <a:extLst>
              <a:ext uri="{FF2B5EF4-FFF2-40B4-BE49-F238E27FC236}">
                <a16:creationId xmlns:a16="http://schemas.microsoft.com/office/drawing/2014/main" id="{44D2982F-D703-4466-9D53-EAEC807EFE9E}"/>
              </a:ext>
            </a:extLst>
          </p:cNvPr>
          <p:cNvSpPr/>
          <p:nvPr/>
        </p:nvSpPr>
        <p:spPr>
          <a:xfrm>
            <a:off x="955603" y="1765693"/>
            <a:ext cx="4506304" cy="923330"/>
          </a:xfrm>
          <a:prstGeom prst="rect">
            <a:avLst/>
          </a:prstGeom>
          <a:solidFill>
            <a:srgbClr val="38425C"/>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a:spAutoFit/>
          </a:bodyPr>
          <a:lstStyle/>
          <a:p>
            <a:pPr algn="ctr"/>
            <a:r>
              <a:rPr lang="en-US" b="1" dirty="0">
                <a:solidFill>
                  <a:schemeClr val="bg1">
                    <a:lumMod val="95000"/>
                  </a:schemeClr>
                </a:solidFill>
                <a:latin typeface="Candara" panose="020E0502030303020204" pitchFamily="34" charset="0"/>
              </a:rPr>
              <a:t>P = F / A</a:t>
            </a:r>
          </a:p>
          <a:p>
            <a:pPr algn="ctr"/>
            <a:endParaRPr lang="en-US" b="1" dirty="0">
              <a:solidFill>
                <a:schemeClr val="bg1">
                  <a:lumMod val="95000"/>
                </a:schemeClr>
              </a:solidFill>
              <a:latin typeface="Candara" panose="020E0502030303020204" pitchFamily="34" charset="0"/>
            </a:endParaRPr>
          </a:p>
          <a:p>
            <a:pPr algn="ctr"/>
            <a:r>
              <a:rPr lang="en-US" b="1" dirty="0">
                <a:solidFill>
                  <a:schemeClr val="bg1">
                    <a:lumMod val="95000"/>
                  </a:schemeClr>
                </a:solidFill>
                <a:latin typeface="Candara" panose="020E0502030303020204" pitchFamily="34" charset="0"/>
              </a:rPr>
              <a:t>P=Pressure, F=Force, A=area</a:t>
            </a:r>
          </a:p>
        </p:txBody>
      </p:sp>
      <p:sp>
        <p:nvSpPr>
          <p:cNvPr id="175" name="Rectangle 174">
            <a:extLst>
              <a:ext uri="{FF2B5EF4-FFF2-40B4-BE49-F238E27FC236}">
                <a16:creationId xmlns:a16="http://schemas.microsoft.com/office/drawing/2014/main" id="{89606511-3927-463F-AB27-0A5A1A564E93}"/>
              </a:ext>
            </a:extLst>
          </p:cNvPr>
          <p:cNvSpPr/>
          <p:nvPr/>
        </p:nvSpPr>
        <p:spPr>
          <a:xfrm>
            <a:off x="955603" y="4770321"/>
            <a:ext cx="4445388" cy="923330"/>
          </a:xfrm>
          <a:prstGeom prst="rect">
            <a:avLst/>
          </a:prstGeom>
          <a:solidFill>
            <a:srgbClr val="38425C"/>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a:spAutoFit/>
          </a:bodyPr>
          <a:lstStyle/>
          <a:p>
            <a:pPr algn="just"/>
            <a:r>
              <a:rPr lang="en-US" b="1" dirty="0">
                <a:solidFill>
                  <a:schemeClr val="bg1">
                    <a:lumMod val="95000"/>
                  </a:schemeClr>
                </a:solidFill>
                <a:latin typeface="Candara" panose="020E0502030303020204" pitchFamily="34" charset="0"/>
              </a:rPr>
              <a:t>The greater the force the greater the</a:t>
            </a:r>
          </a:p>
          <a:p>
            <a:pPr algn="just"/>
            <a:r>
              <a:rPr lang="en-US" b="1" dirty="0">
                <a:solidFill>
                  <a:schemeClr val="bg1">
                    <a:lumMod val="95000"/>
                  </a:schemeClr>
                </a:solidFill>
                <a:latin typeface="Candara" panose="020E0502030303020204" pitchFamily="34" charset="0"/>
              </a:rPr>
              <a:t>Pressure , the larger the area ,the lower the pressure</a:t>
            </a:r>
          </a:p>
        </p:txBody>
      </p:sp>
      <p:sp>
        <p:nvSpPr>
          <p:cNvPr id="3" name="Rectangle 2">
            <a:extLst>
              <a:ext uri="{FF2B5EF4-FFF2-40B4-BE49-F238E27FC236}">
                <a16:creationId xmlns:a16="http://schemas.microsoft.com/office/drawing/2014/main" id="{D21038DE-07F7-E944-B784-EA13B48CFFBA}"/>
              </a:ext>
            </a:extLst>
          </p:cNvPr>
          <p:cNvSpPr/>
          <p:nvPr/>
        </p:nvSpPr>
        <p:spPr>
          <a:xfrm>
            <a:off x="955603" y="1204211"/>
            <a:ext cx="5140397" cy="484594"/>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r>
              <a:rPr lang="en-US" b="1" dirty="0">
                <a:solidFill>
                  <a:schemeClr val="accent1">
                    <a:lumMod val="50000"/>
                  </a:schemeClr>
                </a:solidFill>
                <a:latin typeface="Candara" panose="020E0502030303020204" pitchFamily="34" charset="0"/>
              </a:rPr>
              <a:t>Pressure : Force applied on surface per unit area</a:t>
            </a:r>
          </a:p>
        </p:txBody>
      </p:sp>
      <p:sp>
        <p:nvSpPr>
          <p:cNvPr id="12" name="Arrow: Down 11">
            <a:extLst>
              <a:ext uri="{FF2B5EF4-FFF2-40B4-BE49-F238E27FC236}">
                <a16:creationId xmlns:a16="http://schemas.microsoft.com/office/drawing/2014/main" id="{760BBA9C-8906-DEE8-5105-95BDE1683D2A}"/>
              </a:ext>
            </a:extLst>
          </p:cNvPr>
          <p:cNvSpPr/>
          <p:nvPr/>
        </p:nvSpPr>
        <p:spPr>
          <a:xfrm>
            <a:off x="3020992" y="2808708"/>
            <a:ext cx="484632" cy="1240584"/>
          </a:xfrm>
          <a:prstGeom prst="downArrow">
            <a:avLst>
              <a:gd name="adj1" fmla="val 21340"/>
              <a:gd name="adj2"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OM"/>
          </a:p>
        </p:txBody>
      </p:sp>
      <p:sp>
        <p:nvSpPr>
          <p:cNvPr id="13" name="Rectangle 12">
            <a:extLst>
              <a:ext uri="{FF2B5EF4-FFF2-40B4-BE49-F238E27FC236}">
                <a16:creationId xmlns:a16="http://schemas.microsoft.com/office/drawing/2014/main" id="{3DF9C180-7ACD-A2AA-6C86-09122EC4B4FE}"/>
              </a:ext>
            </a:extLst>
          </p:cNvPr>
          <p:cNvSpPr/>
          <p:nvPr/>
        </p:nvSpPr>
        <p:spPr>
          <a:xfrm>
            <a:off x="2053753" y="4089297"/>
            <a:ext cx="2419109" cy="14536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1" anchor="ctr"/>
          <a:lstStyle/>
          <a:p>
            <a:pPr algn="ctr"/>
            <a:endParaRPr lang="ar-OM"/>
          </a:p>
        </p:txBody>
      </p:sp>
      <p:sp>
        <p:nvSpPr>
          <p:cNvPr id="14" name="Arrow: Down 13">
            <a:extLst>
              <a:ext uri="{FF2B5EF4-FFF2-40B4-BE49-F238E27FC236}">
                <a16:creationId xmlns:a16="http://schemas.microsoft.com/office/drawing/2014/main" id="{A2532BB1-DF9B-73C1-C54D-1F0C944F87EB}"/>
              </a:ext>
            </a:extLst>
          </p:cNvPr>
          <p:cNvSpPr/>
          <p:nvPr/>
        </p:nvSpPr>
        <p:spPr>
          <a:xfrm>
            <a:off x="2053753" y="4268254"/>
            <a:ext cx="229989" cy="358116"/>
          </a:xfrm>
          <a:prstGeom prst="downArrow">
            <a:avLst>
              <a:gd name="adj1" fmla="val 35670"/>
              <a:gd name="adj2"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OM"/>
          </a:p>
        </p:txBody>
      </p:sp>
      <p:sp>
        <p:nvSpPr>
          <p:cNvPr id="15" name="Arrow: Down 14">
            <a:extLst>
              <a:ext uri="{FF2B5EF4-FFF2-40B4-BE49-F238E27FC236}">
                <a16:creationId xmlns:a16="http://schemas.microsoft.com/office/drawing/2014/main" id="{6B8D1C0A-3DB1-7620-9707-0D72C6E397C4}"/>
              </a:ext>
            </a:extLst>
          </p:cNvPr>
          <p:cNvSpPr/>
          <p:nvPr/>
        </p:nvSpPr>
        <p:spPr>
          <a:xfrm>
            <a:off x="2319759" y="4283948"/>
            <a:ext cx="229989" cy="358116"/>
          </a:xfrm>
          <a:prstGeom prst="downArrow">
            <a:avLst>
              <a:gd name="adj1" fmla="val 35670"/>
              <a:gd name="adj2"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OM"/>
          </a:p>
        </p:txBody>
      </p:sp>
      <p:sp>
        <p:nvSpPr>
          <p:cNvPr id="16" name="Arrow: Down 15">
            <a:extLst>
              <a:ext uri="{FF2B5EF4-FFF2-40B4-BE49-F238E27FC236}">
                <a16:creationId xmlns:a16="http://schemas.microsoft.com/office/drawing/2014/main" id="{A15F04C9-9DE0-992F-4119-1E17034A6D7E}"/>
              </a:ext>
            </a:extLst>
          </p:cNvPr>
          <p:cNvSpPr/>
          <p:nvPr/>
        </p:nvSpPr>
        <p:spPr>
          <a:xfrm>
            <a:off x="2625947" y="4283948"/>
            <a:ext cx="229989" cy="358116"/>
          </a:xfrm>
          <a:prstGeom prst="downArrow">
            <a:avLst>
              <a:gd name="adj1" fmla="val 35670"/>
              <a:gd name="adj2"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OM"/>
          </a:p>
        </p:txBody>
      </p:sp>
      <p:sp>
        <p:nvSpPr>
          <p:cNvPr id="17" name="Arrow: Down 16">
            <a:extLst>
              <a:ext uri="{FF2B5EF4-FFF2-40B4-BE49-F238E27FC236}">
                <a16:creationId xmlns:a16="http://schemas.microsoft.com/office/drawing/2014/main" id="{22A3C496-FBB2-BF7F-2204-BB1E29AC3BB1}"/>
              </a:ext>
            </a:extLst>
          </p:cNvPr>
          <p:cNvSpPr/>
          <p:nvPr/>
        </p:nvSpPr>
        <p:spPr>
          <a:xfrm>
            <a:off x="2935227" y="4274671"/>
            <a:ext cx="229989" cy="358116"/>
          </a:xfrm>
          <a:prstGeom prst="downArrow">
            <a:avLst>
              <a:gd name="adj1" fmla="val 35670"/>
              <a:gd name="adj2"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OM"/>
          </a:p>
        </p:txBody>
      </p:sp>
      <p:sp>
        <p:nvSpPr>
          <p:cNvPr id="18" name="Arrow: Down 17">
            <a:extLst>
              <a:ext uri="{FF2B5EF4-FFF2-40B4-BE49-F238E27FC236}">
                <a16:creationId xmlns:a16="http://schemas.microsoft.com/office/drawing/2014/main" id="{DB504E0E-A113-35E9-ACFE-4BDB8B4AECDF}"/>
              </a:ext>
            </a:extLst>
          </p:cNvPr>
          <p:cNvSpPr/>
          <p:nvPr/>
        </p:nvSpPr>
        <p:spPr>
          <a:xfrm>
            <a:off x="3248653" y="4285027"/>
            <a:ext cx="229989" cy="358116"/>
          </a:xfrm>
          <a:prstGeom prst="downArrow">
            <a:avLst>
              <a:gd name="adj1" fmla="val 35670"/>
              <a:gd name="adj2"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OM"/>
          </a:p>
        </p:txBody>
      </p:sp>
      <p:sp>
        <p:nvSpPr>
          <p:cNvPr id="19" name="Arrow: Down 18">
            <a:extLst>
              <a:ext uri="{FF2B5EF4-FFF2-40B4-BE49-F238E27FC236}">
                <a16:creationId xmlns:a16="http://schemas.microsoft.com/office/drawing/2014/main" id="{304B16D2-1D0E-6DA9-9106-42AD51C44CCF}"/>
              </a:ext>
            </a:extLst>
          </p:cNvPr>
          <p:cNvSpPr/>
          <p:nvPr/>
        </p:nvSpPr>
        <p:spPr>
          <a:xfrm>
            <a:off x="3591640" y="4274671"/>
            <a:ext cx="229989" cy="358116"/>
          </a:xfrm>
          <a:prstGeom prst="downArrow">
            <a:avLst>
              <a:gd name="adj1" fmla="val 35670"/>
              <a:gd name="adj2"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OM"/>
          </a:p>
        </p:txBody>
      </p:sp>
      <p:sp>
        <p:nvSpPr>
          <p:cNvPr id="20" name="Arrow: Down 19">
            <a:extLst>
              <a:ext uri="{FF2B5EF4-FFF2-40B4-BE49-F238E27FC236}">
                <a16:creationId xmlns:a16="http://schemas.microsoft.com/office/drawing/2014/main" id="{D6A00B5B-5025-4F0C-018F-7630C0AC7A41}"/>
              </a:ext>
            </a:extLst>
          </p:cNvPr>
          <p:cNvSpPr/>
          <p:nvPr/>
        </p:nvSpPr>
        <p:spPr>
          <a:xfrm>
            <a:off x="3905066" y="4274671"/>
            <a:ext cx="229989" cy="358116"/>
          </a:xfrm>
          <a:prstGeom prst="downArrow">
            <a:avLst>
              <a:gd name="adj1" fmla="val 35670"/>
              <a:gd name="adj2"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OM"/>
          </a:p>
        </p:txBody>
      </p:sp>
      <p:sp>
        <p:nvSpPr>
          <p:cNvPr id="21" name="Arrow: Down 20">
            <a:extLst>
              <a:ext uri="{FF2B5EF4-FFF2-40B4-BE49-F238E27FC236}">
                <a16:creationId xmlns:a16="http://schemas.microsoft.com/office/drawing/2014/main" id="{F7D380C3-2FB5-6AF0-E0BE-4F35A6031D19}"/>
              </a:ext>
            </a:extLst>
          </p:cNvPr>
          <p:cNvSpPr/>
          <p:nvPr/>
        </p:nvSpPr>
        <p:spPr>
          <a:xfrm>
            <a:off x="4218492" y="4283948"/>
            <a:ext cx="229989" cy="358116"/>
          </a:xfrm>
          <a:prstGeom prst="downArrow">
            <a:avLst>
              <a:gd name="adj1" fmla="val 35670"/>
              <a:gd name="adj2"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OM"/>
          </a:p>
        </p:txBody>
      </p:sp>
      <p:pic>
        <p:nvPicPr>
          <p:cNvPr id="25602" name="Picture 2">
            <a:extLst>
              <a:ext uri="{FF2B5EF4-FFF2-40B4-BE49-F238E27FC236}">
                <a16:creationId xmlns:a16="http://schemas.microsoft.com/office/drawing/2014/main" id="{4F829599-5400-0264-EBD5-438314A237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9933" y="1931989"/>
            <a:ext cx="3457575" cy="349567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164F8390-03FC-35DB-9370-E62B7C3E8259}"/>
              </a:ext>
            </a:extLst>
          </p:cNvPr>
          <p:cNvSpPr/>
          <p:nvPr/>
        </p:nvSpPr>
        <p:spPr>
          <a:xfrm>
            <a:off x="6308433" y="1204211"/>
            <a:ext cx="5140397" cy="484594"/>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r>
              <a:rPr lang="en-US" b="1" dirty="0">
                <a:solidFill>
                  <a:schemeClr val="accent1">
                    <a:lumMod val="50000"/>
                  </a:schemeClr>
                </a:solidFill>
                <a:latin typeface="Candara" panose="020E0502030303020204" pitchFamily="34" charset="0"/>
              </a:rPr>
              <a:t>A force per unit area exerted by a column of air </a:t>
            </a:r>
          </a:p>
        </p:txBody>
      </p:sp>
    </p:spTree>
    <p:extLst>
      <p:ext uri="{BB962C8B-B14F-4D97-AF65-F5344CB8AC3E}">
        <p14:creationId xmlns:p14="http://schemas.microsoft.com/office/powerpoint/2010/main" val="3156104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AC59DA89-590F-4667-8BD2-6DC0CEEAAACC}"/>
              </a:ext>
            </a:extLst>
          </p:cNvPr>
          <p:cNvGrpSpPr/>
          <p:nvPr/>
        </p:nvGrpSpPr>
        <p:grpSpPr>
          <a:xfrm flipH="1" flipV="1">
            <a:off x="187440" y="5687198"/>
            <a:ext cx="3471030" cy="982937"/>
            <a:chOff x="5290103" y="-2638"/>
            <a:chExt cx="3853897" cy="1075336"/>
          </a:xfrm>
        </p:grpSpPr>
        <p:grpSp>
          <p:nvGrpSpPr>
            <p:cNvPr id="89" name="Group 88">
              <a:extLst>
                <a:ext uri="{FF2B5EF4-FFF2-40B4-BE49-F238E27FC236}">
                  <a16:creationId xmlns:a16="http://schemas.microsoft.com/office/drawing/2014/main" id="{E9E32865-8728-45B0-8360-13CE30CF71BC}"/>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D41BFB71-E19C-4710-97F8-101E0F79E07E}"/>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B76343F6-1A6B-472B-A152-8244BF733143}"/>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9DF712E9-4DD0-4883-9E92-DE186D0DCACF}"/>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0119F41F-0032-45B0-A27F-48AD934972F7}"/>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BC693E9E-A1D3-4582-B796-C11952846A2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7BB4859B-5F16-45D3-B021-B5D5930B7A04}"/>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9B3979C9-4910-4F66-B8A1-7970669BBA6B}"/>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25F04075-19F5-4AA4-8EA6-175590F2BF64}"/>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F89C6CF7-C081-432E-959A-796B4E28F0B0}"/>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076CAC53-62AD-4777-A245-36E6CCC3B16C}"/>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8163E45D-F2B9-46FC-B518-9B2096017090}"/>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7078FA8A-8506-4EFC-9920-EFF4AE72432B}"/>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8882B22D-0986-4C32-8DD2-09C8BBAFB54C}"/>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43AF86AE-E894-443A-B268-0C907D9E4DE9}"/>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04BACD80-FB44-44C7-99C3-F2DD4F53223A}"/>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760B163C-6188-429E-A89F-D155EEB13EC6}"/>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8DA23706-4D31-4619-B9A2-791C7767BD16}"/>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B810D475-3DAC-463D-9247-4B2080FD059E}"/>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9B1689D4-B64D-451F-A23C-E33A206DE9AD}"/>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0C6CE7D6-B34A-4CD6-B6E7-F9611AE62ACF}"/>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9441777B-58B4-46CF-9DB7-1D965D747809}"/>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D0F99030-A822-4C52-8D42-EBAFB64AD95A}"/>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EAD4D22E-E2C6-4934-A116-50CF6A9A3866}"/>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2411DFF6-BCAA-4A33-89DF-9B855BDBBBA2}"/>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E37710AA-3374-4F3A-8FD9-FFDC67D57B5C}"/>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072AAE76-1878-44BB-8369-D837EE3EE4C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4639BC06-AFF1-4EE5-9E62-7D7EF000508A}"/>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989CB294-FF76-4068-A290-0AE01CFAC5B9}"/>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445B22B3-D912-42E3-98A3-110387854C06}"/>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E95C5EE0-13BD-4851-8EBB-6DF5839F3587}"/>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9ECCA134-316D-4DF6-8EF1-435AE1571046}"/>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207E0E66-CCE1-4720-AC18-3130FD29386A}"/>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DB7A9B02-953A-48D3-AF6F-80FB397C495F}"/>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A5BCA3FA-A1FE-4DDE-BE5B-317AA8B1C290}"/>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5267E120-E97B-4377-98C9-0B370D072FF8}"/>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9589606C-438D-46B7-9356-602A0F034FB0}"/>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CE7E123A-1093-4DF8-940C-DB1EC023DB70}"/>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F15E27E8-D7DA-464C-829B-5EAA6A8B4967}"/>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79B39E0C-ADE6-4579-A4A5-DEDD1398A300}"/>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FC589A52-7AF4-4EB8-9290-F4A840908EF8}"/>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E2B00BAE-16A5-4699-8006-DBEFF351253F}"/>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26220F5C-8983-4571-9D21-3BFE122D1CE1}"/>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6DAA99CF-0A27-4EA2-998B-15CABA0FDB4D}"/>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9346BA38-33E4-476C-A5D5-E72FD58F4981}"/>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E2404DD9-550A-4583-A5F0-B89A1FB4020C}"/>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DDFFED5A-F17D-4112-8C6B-AD98AF138A0E}"/>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4D5451DC-3FE0-4ADD-865F-5D5E5B53EEAE}"/>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BC2D9318-C8A0-468C-BB51-0C0F1E772A7B}"/>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7D7024A7-6A07-487F-94E5-97ABDFF5CE3B}"/>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2A481EA2-8FE9-4F3E-81C2-772D3912A724}"/>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383A5D90-D4B7-406E-AA8B-EB124B4B08F9}"/>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265F570D-9DDF-48E3-BC02-4BFBAC515CDA}"/>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6E4DCBE5-64F4-4C0B-A3DC-E16BC6F398A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479F0BA7-2F5E-4B33-A62E-3706BE71F736}"/>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00120E3C-91A9-415B-85BF-034963C1A18C}"/>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621EC097-E739-4A4C-9A69-6B4299336491}"/>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F2F118CD-C4A4-4CCF-A4A6-BAC42C902895}"/>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20694322-6397-4FB6-B7ED-777E61034CEE}"/>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3968E3A7-E249-4001-A5CF-81B72D2FC904}"/>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D2811AB-F731-486F-9F3E-5D2B04B608BB}"/>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B54F3903-54C6-4983-8A74-9F6A63188772}"/>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03EC4985-1182-45CD-9E4E-8B9A64372ED5}"/>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040C590D-1BE6-46C0-B7DC-5F41F0346DF6}"/>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9E6BBD00-D8A8-4253-A56A-966EB757A66F}"/>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E81216A8-3C0A-4974-A6A0-01C636A70848}"/>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34C0F453-07F9-4565-AE99-472FA6B21E1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603A20BA-35B5-47A6-8ECB-7F4586DCC4FA}"/>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36AD8388-D312-46FE-91D6-DFAE2021A8D5}"/>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EB226BA6-0FB8-453C-9E60-EC04D97CCE70}"/>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0B1A7E3C-EFCA-4985-A834-6437568507E7}"/>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D38A6C0B-F14A-498C-9772-AC5AF8EBD41B}"/>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45C60B16-0D9A-491C-96B9-666C33BE3AC7}"/>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F0D4F70-1E9A-4B6F-A44C-CA30A2CBFD1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EE99E9A4-F320-4962-AEE4-9CF90D4894A8}"/>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144894D-146C-4C26-9D0B-785049243576}"/>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C32A222F-6C55-4A58-85D0-A94991C9D630}"/>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40AFDE8B-E3F8-4BF1-8C0C-A79709DB7A82}"/>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649C068D-165A-49C2-8314-910FAE9EE27B}"/>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9" name="Rectangle 168">
            <a:extLst>
              <a:ext uri="{FF2B5EF4-FFF2-40B4-BE49-F238E27FC236}">
                <a16:creationId xmlns:a16="http://schemas.microsoft.com/office/drawing/2014/main" id="{7C20E9A2-5F08-48A2-81D1-00ECEDCB5DAC}"/>
              </a:ext>
            </a:extLst>
          </p:cNvPr>
          <p:cNvSpPr/>
          <p:nvPr/>
        </p:nvSpPr>
        <p:spPr>
          <a:xfrm>
            <a:off x="11585866" y="6272477"/>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03</a:t>
            </a:r>
          </a:p>
        </p:txBody>
      </p:sp>
      <p:pic>
        <p:nvPicPr>
          <p:cNvPr id="170" name="Picture 169">
            <a:extLst>
              <a:ext uri="{FF2B5EF4-FFF2-40B4-BE49-F238E27FC236}">
                <a16:creationId xmlns:a16="http://schemas.microsoft.com/office/drawing/2014/main" id="{9CC5063E-C163-4E6E-BE39-5CB0104AD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1" name="Picture 170">
            <a:extLst>
              <a:ext uri="{FF2B5EF4-FFF2-40B4-BE49-F238E27FC236}">
                <a16:creationId xmlns:a16="http://schemas.microsoft.com/office/drawing/2014/main" id="{060C540B-3D0B-403A-9D84-540500572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172" name="Rectangle 171">
            <a:extLst>
              <a:ext uri="{FF2B5EF4-FFF2-40B4-BE49-F238E27FC236}">
                <a16:creationId xmlns:a16="http://schemas.microsoft.com/office/drawing/2014/main" id="{D9ED99BD-2EA5-495B-BAD9-57ACF31B2D53}"/>
              </a:ext>
            </a:extLst>
          </p:cNvPr>
          <p:cNvSpPr/>
          <p:nvPr/>
        </p:nvSpPr>
        <p:spPr>
          <a:xfrm>
            <a:off x="3751681" y="6444113"/>
            <a:ext cx="7785324" cy="160967"/>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78" name="TextBox 177">
            <a:extLst>
              <a:ext uri="{FF2B5EF4-FFF2-40B4-BE49-F238E27FC236}">
                <a16:creationId xmlns:a16="http://schemas.microsoft.com/office/drawing/2014/main" id="{C5479C71-5D16-467F-A212-9100A3E5C01A}"/>
              </a:ext>
            </a:extLst>
          </p:cNvPr>
          <p:cNvSpPr txBox="1"/>
          <p:nvPr/>
        </p:nvSpPr>
        <p:spPr>
          <a:xfrm>
            <a:off x="1168040" y="323947"/>
            <a:ext cx="6831106" cy="523220"/>
          </a:xfrm>
          <a:prstGeom prst="rect">
            <a:avLst/>
          </a:prstGeom>
          <a:noFill/>
        </p:spPr>
        <p:txBody>
          <a:bodyPr wrap="square" rtlCol="0">
            <a:spAutoFit/>
          </a:bodyPr>
          <a:lstStyle/>
          <a:p>
            <a:r>
              <a:rPr lang="en-US" sz="2800" b="1" dirty="0">
                <a:solidFill>
                  <a:srgbClr val="38425C"/>
                </a:solidFill>
                <a:latin typeface="Candara" panose="020E0502030303020204" pitchFamily="34" charset="0"/>
              </a:rPr>
              <a:t>What is Meteorology?</a:t>
            </a:r>
            <a:endParaRPr lang="en-US" sz="3200" b="1" dirty="0">
              <a:solidFill>
                <a:srgbClr val="38425C"/>
              </a:solidFill>
              <a:latin typeface="Candara" panose="020E0502030303020204" pitchFamily="34" charset="0"/>
            </a:endParaRPr>
          </a:p>
        </p:txBody>
      </p:sp>
      <p:sp>
        <p:nvSpPr>
          <p:cNvPr id="2" name="Rectangle 1">
            <a:extLst>
              <a:ext uri="{FF2B5EF4-FFF2-40B4-BE49-F238E27FC236}">
                <a16:creationId xmlns:a16="http://schemas.microsoft.com/office/drawing/2014/main" id="{B9680332-0845-3904-7DAE-4F18BC748002}"/>
              </a:ext>
            </a:extLst>
          </p:cNvPr>
          <p:cNvSpPr/>
          <p:nvPr/>
        </p:nvSpPr>
        <p:spPr>
          <a:xfrm>
            <a:off x="1168040" y="1249431"/>
            <a:ext cx="9765215" cy="865061"/>
          </a:xfrm>
          <a:prstGeom prst="rect">
            <a:avLst/>
          </a:prstGeom>
          <a:solidFill>
            <a:sysClr val="window" lastClr="FFFFFF">
              <a:lumMod val="85000"/>
            </a:sysClr>
          </a:solidFill>
          <a:ln w="12700" cap="flat" cmpd="sng" algn="ctr">
            <a:noFill/>
            <a:prstDash val="solid"/>
            <a:miter lim="800000"/>
          </a:ln>
          <a:effectLst/>
        </p:spPr>
        <p:txBody>
          <a:bodyPr rtlCol="0" anchor="ctr"/>
          <a:lstStyle/>
          <a:p>
            <a:pPr algn="just"/>
            <a:r>
              <a:rPr lang="en-US" b="1" dirty="0">
                <a:latin typeface="Candara" panose="020E0502030303020204" pitchFamily="34" charset="0"/>
              </a:rPr>
              <a:t>Meteorology is the science that studies Earth's atmosphere and the Weather processes occurring</a:t>
            </a:r>
          </a:p>
          <a:p>
            <a:pPr algn="just"/>
            <a:r>
              <a:rPr lang="en-US" b="1" dirty="0">
                <a:latin typeface="Candara" panose="020E0502030303020204" pitchFamily="34" charset="0"/>
              </a:rPr>
              <a:t>with it. It involves observing, analyzing, and predicting atmospheric conditions.</a:t>
            </a:r>
          </a:p>
        </p:txBody>
      </p:sp>
      <p:pic>
        <p:nvPicPr>
          <p:cNvPr id="1026" name="Picture 2">
            <a:extLst>
              <a:ext uri="{FF2B5EF4-FFF2-40B4-BE49-F238E27FC236}">
                <a16:creationId xmlns:a16="http://schemas.microsoft.com/office/drawing/2014/main" id="{432F4380-39E6-0240-E24D-0F0B7C7474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4021" y="2196414"/>
            <a:ext cx="7464257" cy="366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028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30</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755E5974-D467-44E3-833A-F489868EA98F}"/>
              </a:ext>
            </a:extLst>
          </p:cNvPr>
          <p:cNvSpPr txBox="1"/>
          <p:nvPr/>
        </p:nvSpPr>
        <p:spPr>
          <a:xfrm>
            <a:off x="978271" y="339482"/>
            <a:ext cx="6831106"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Density and Pressure  </a:t>
            </a:r>
          </a:p>
        </p:txBody>
      </p:sp>
      <p:sp>
        <p:nvSpPr>
          <p:cNvPr id="4" name="Rectangle 3">
            <a:extLst>
              <a:ext uri="{FF2B5EF4-FFF2-40B4-BE49-F238E27FC236}">
                <a16:creationId xmlns:a16="http://schemas.microsoft.com/office/drawing/2014/main" id="{B392B6C7-E03E-9C7D-FE33-BCF62C04DE7A}"/>
              </a:ext>
            </a:extLst>
          </p:cNvPr>
          <p:cNvSpPr/>
          <p:nvPr/>
        </p:nvSpPr>
        <p:spPr>
          <a:xfrm>
            <a:off x="7141483" y="3550763"/>
            <a:ext cx="4877773" cy="646331"/>
          </a:xfrm>
          <a:prstGeom prst="rect">
            <a:avLst/>
          </a:prstGeom>
          <a:solidFill>
            <a:srgbClr val="38425C"/>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a:spAutoFit/>
          </a:bodyPr>
          <a:lstStyle/>
          <a:p>
            <a:pPr algn="ctr"/>
            <a:r>
              <a:rPr lang="en-US" b="1" dirty="0">
                <a:solidFill>
                  <a:schemeClr val="bg1">
                    <a:lumMod val="95000"/>
                  </a:schemeClr>
                </a:solidFill>
                <a:latin typeface="Candara" panose="020E0502030303020204" pitchFamily="34" charset="0"/>
              </a:rPr>
              <a:t>The air density is greatest at sea level and decreases with increases elevation</a:t>
            </a:r>
          </a:p>
        </p:txBody>
      </p:sp>
      <p:sp>
        <p:nvSpPr>
          <p:cNvPr id="5" name="Rectangle 4">
            <a:extLst>
              <a:ext uri="{FF2B5EF4-FFF2-40B4-BE49-F238E27FC236}">
                <a16:creationId xmlns:a16="http://schemas.microsoft.com/office/drawing/2014/main" id="{3F884712-4717-B142-BC69-C066EB63573D}"/>
              </a:ext>
            </a:extLst>
          </p:cNvPr>
          <p:cNvSpPr/>
          <p:nvPr/>
        </p:nvSpPr>
        <p:spPr>
          <a:xfrm>
            <a:off x="7106856" y="5070094"/>
            <a:ext cx="4877773" cy="369332"/>
          </a:xfrm>
          <a:prstGeom prst="rect">
            <a:avLst/>
          </a:prstGeom>
          <a:solidFill>
            <a:srgbClr val="38425C"/>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a:spAutoFit/>
          </a:bodyPr>
          <a:lstStyle/>
          <a:p>
            <a:pPr algn="ctr"/>
            <a:r>
              <a:rPr lang="en-US" b="1" dirty="0">
                <a:solidFill>
                  <a:schemeClr val="bg1">
                    <a:lumMod val="95000"/>
                  </a:schemeClr>
                </a:solidFill>
                <a:latin typeface="Candara" panose="020E0502030303020204" pitchFamily="34" charset="0"/>
              </a:rPr>
              <a:t>So how the Pressure varies with altitude ?</a:t>
            </a:r>
          </a:p>
        </p:txBody>
      </p:sp>
      <p:pic>
        <p:nvPicPr>
          <p:cNvPr id="6" name="Graphic 5" descr="Arrow Straight">
            <a:extLst>
              <a:ext uri="{FF2B5EF4-FFF2-40B4-BE49-F238E27FC236}">
                <a16:creationId xmlns:a16="http://schemas.microsoft.com/office/drawing/2014/main" id="{19B955AB-D345-B30C-BD76-5507314152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9402955" y="4247815"/>
            <a:ext cx="676922" cy="676922"/>
          </a:xfrm>
          <a:prstGeom prst="rect">
            <a:avLst/>
          </a:prstGeom>
        </p:spPr>
      </p:pic>
      <p:sp>
        <p:nvSpPr>
          <p:cNvPr id="2" name="Rectangle 1">
            <a:extLst>
              <a:ext uri="{FF2B5EF4-FFF2-40B4-BE49-F238E27FC236}">
                <a16:creationId xmlns:a16="http://schemas.microsoft.com/office/drawing/2014/main" id="{014BC1DD-0061-2391-5BA5-BA8D35A79819}"/>
              </a:ext>
            </a:extLst>
          </p:cNvPr>
          <p:cNvSpPr/>
          <p:nvPr/>
        </p:nvSpPr>
        <p:spPr>
          <a:xfrm>
            <a:off x="978271" y="1351828"/>
            <a:ext cx="5515126" cy="1297597"/>
          </a:xfrm>
          <a:prstGeom prst="rect">
            <a:avLst/>
          </a:prstGeom>
          <a:solidFill>
            <a:sysClr val="window" lastClr="FFFFFF">
              <a:lumMod val="85000"/>
            </a:sysClr>
          </a:solidFill>
          <a:ln w="12700" cap="flat" cmpd="sng" algn="ctr">
            <a:noFill/>
            <a:prstDash val="solid"/>
            <a:miter lim="800000"/>
          </a:ln>
          <a:effectLst/>
        </p:spPr>
        <p:txBody>
          <a:bodyPr rtlCol="0" anchor="ctr"/>
          <a:lstStyle/>
          <a:p>
            <a:pPr>
              <a:lnSpc>
                <a:spcPct val="150000"/>
              </a:lnSpc>
            </a:pPr>
            <a:r>
              <a:rPr lang="en-US" b="1" dirty="0">
                <a:solidFill>
                  <a:schemeClr val="accent1">
                    <a:lumMod val="50000"/>
                  </a:schemeClr>
                </a:solidFill>
                <a:latin typeface="Candara" panose="020E0502030303020204" pitchFamily="34" charset="0"/>
              </a:rPr>
              <a:t>It’s the Law: Density vs. Pressure (Boyle’s Low)  (P ~ ρ)</a:t>
            </a:r>
          </a:p>
          <a:p>
            <a:pPr rtl="0">
              <a:spcBef>
                <a:spcPts val="0"/>
              </a:spcBef>
              <a:spcAft>
                <a:spcPts val="0"/>
              </a:spcAft>
            </a:pPr>
            <a:r>
              <a:rPr lang="en-US" b="1" dirty="0">
                <a:solidFill>
                  <a:schemeClr val="accent1">
                    <a:lumMod val="50000"/>
                  </a:schemeClr>
                </a:solidFill>
                <a:latin typeface="Candara" panose="020E0502030303020204" pitchFamily="34" charset="0"/>
              </a:rPr>
              <a:t>As density increases pressure increases  </a:t>
            </a:r>
          </a:p>
          <a:p>
            <a:pPr rtl="0">
              <a:spcBef>
                <a:spcPts val="0"/>
              </a:spcBef>
              <a:spcAft>
                <a:spcPts val="0"/>
              </a:spcAft>
            </a:pPr>
            <a:r>
              <a:rPr lang="en-US" b="1" dirty="0">
                <a:solidFill>
                  <a:schemeClr val="accent1">
                    <a:lumMod val="50000"/>
                  </a:schemeClr>
                </a:solidFill>
                <a:latin typeface="Candara" panose="020E0502030303020204" pitchFamily="34" charset="0"/>
              </a:rPr>
              <a:t>As density decreases pressure decreases</a:t>
            </a:r>
          </a:p>
        </p:txBody>
      </p:sp>
      <p:pic>
        <p:nvPicPr>
          <p:cNvPr id="26633" name="Picture 9">
            <a:extLst>
              <a:ext uri="{FF2B5EF4-FFF2-40B4-BE49-F238E27FC236}">
                <a16:creationId xmlns:a16="http://schemas.microsoft.com/office/drawing/2014/main" id="{47D3E5AD-D4D2-B822-F1CD-A26FDAA3B7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3773" y="2846216"/>
            <a:ext cx="2274721" cy="325723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61F257B-78C8-5477-10F3-6AE4B281F6CE}"/>
              </a:ext>
            </a:extLst>
          </p:cNvPr>
          <p:cNvSpPr/>
          <p:nvPr/>
        </p:nvSpPr>
        <p:spPr>
          <a:xfrm>
            <a:off x="7096623" y="1591517"/>
            <a:ext cx="3405996" cy="1741030"/>
          </a:xfrm>
          <a:prstGeom prst="rect">
            <a:avLst/>
          </a:prstGeom>
          <a:solidFill>
            <a:srgbClr val="D9D9D9"/>
          </a:solid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OM" dirty="0"/>
          </a:p>
        </p:txBody>
      </p:sp>
      <p:pic>
        <p:nvPicPr>
          <p:cNvPr id="16" name="Graphic 15" descr="Arrow Up with solid fill">
            <a:extLst>
              <a:ext uri="{FF2B5EF4-FFF2-40B4-BE49-F238E27FC236}">
                <a16:creationId xmlns:a16="http://schemas.microsoft.com/office/drawing/2014/main" id="{D54593DB-EC83-F7A0-ADEC-7E339C16CD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03153" y="1687652"/>
            <a:ext cx="477807" cy="477807"/>
          </a:xfrm>
          <a:prstGeom prst="rect">
            <a:avLst/>
          </a:prstGeom>
        </p:spPr>
      </p:pic>
      <p:pic>
        <p:nvPicPr>
          <p:cNvPr id="17" name="Picture 16">
            <a:extLst>
              <a:ext uri="{FF2B5EF4-FFF2-40B4-BE49-F238E27FC236}">
                <a16:creationId xmlns:a16="http://schemas.microsoft.com/office/drawing/2014/main" id="{43D528C7-E832-858B-4CE4-DC929DB10C26}"/>
              </a:ext>
            </a:extLst>
          </p:cNvPr>
          <p:cNvPicPr>
            <a:picLocks noChangeAspect="1"/>
          </p:cNvPicPr>
          <p:nvPr/>
        </p:nvPicPr>
        <p:blipFill>
          <a:blip r:embed="rId9"/>
          <a:stretch>
            <a:fillRect/>
          </a:stretch>
        </p:blipFill>
        <p:spPr>
          <a:xfrm>
            <a:off x="8877370" y="1649896"/>
            <a:ext cx="530253" cy="530253"/>
          </a:xfrm>
          <a:prstGeom prst="rect">
            <a:avLst/>
          </a:prstGeom>
        </p:spPr>
      </p:pic>
      <p:pic>
        <p:nvPicPr>
          <p:cNvPr id="20" name="Graphic 19" descr="Arrow Down with solid fill">
            <a:extLst>
              <a:ext uri="{FF2B5EF4-FFF2-40B4-BE49-F238E27FC236}">
                <a16:creationId xmlns:a16="http://schemas.microsoft.com/office/drawing/2014/main" id="{27A2A2D7-5076-ECCC-9EFA-97640DDA7DC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03153" y="2591132"/>
            <a:ext cx="477807" cy="477807"/>
          </a:xfrm>
          <a:prstGeom prst="rect">
            <a:avLst/>
          </a:prstGeom>
        </p:spPr>
      </p:pic>
      <p:pic>
        <p:nvPicPr>
          <p:cNvPr id="21" name="Picture 20">
            <a:extLst>
              <a:ext uri="{FF2B5EF4-FFF2-40B4-BE49-F238E27FC236}">
                <a16:creationId xmlns:a16="http://schemas.microsoft.com/office/drawing/2014/main" id="{100B3A91-5169-4C6C-3053-D9A2B7BF263D}"/>
              </a:ext>
            </a:extLst>
          </p:cNvPr>
          <p:cNvPicPr>
            <a:picLocks noChangeAspect="1"/>
          </p:cNvPicPr>
          <p:nvPr/>
        </p:nvPicPr>
        <p:blipFill>
          <a:blip r:embed="rId12"/>
          <a:stretch>
            <a:fillRect/>
          </a:stretch>
        </p:blipFill>
        <p:spPr>
          <a:xfrm>
            <a:off x="8904471" y="2556670"/>
            <a:ext cx="475529" cy="475529"/>
          </a:xfrm>
          <a:prstGeom prst="rect">
            <a:avLst/>
          </a:prstGeom>
        </p:spPr>
      </p:pic>
      <p:sp>
        <p:nvSpPr>
          <p:cNvPr id="22" name="TextBox 21">
            <a:extLst>
              <a:ext uri="{FF2B5EF4-FFF2-40B4-BE49-F238E27FC236}">
                <a16:creationId xmlns:a16="http://schemas.microsoft.com/office/drawing/2014/main" id="{C1E73895-F430-3F61-8FD3-5AF89C697D5B}"/>
              </a:ext>
            </a:extLst>
          </p:cNvPr>
          <p:cNvSpPr txBox="1"/>
          <p:nvPr/>
        </p:nvSpPr>
        <p:spPr>
          <a:xfrm>
            <a:off x="7515796" y="1770236"/>
            <a:ext cx="945048" cy="369332"/>
          </a:xfrm>
          <a:prstGeom prst="rect">
            <a:avLst/>
          </a:prstGeom>
          <a:noFill/>
        </p:spPr>
        <p:txBody>
          <a:bodyPr wrap="square" rtlCol="1">
            <a:spAutoFit/>
          </a:bodyPr>
          <a:lstStyle/>
          <a:p>
            <a:r>
              <a:rPr lang="en-US" dirty="0"/>
              <a:t>Density </a:t>
            </a:r>
            <a:endParaRPr lang="ar-OM" dirty="0"/>
          </a:p>
        </p:txBody>
      </p:sp>
      <p:sp>
        <p:nvSpPr>
          <p:cNvPr id="23" name="TextBox 22">
            <a:extLst>
              <a:ext uri="{FF2B5EF4-FFF2-40B4-BE49-F238E27FC236}">
                <a16:creationId xmlns:a16="http://schemas.microsoft.com/office/drawing/2014/main" id="{EF16B312-CF96-46F6-240B-9B4ED40A2333}"/>
              </a:ext>
            </a:extLst>
          </p:cNvPr>
          <p:cNvSpPr txBox="1"/>
          <p:nvPr/>
        </p:nvSpPr>
        <p:spPr>
          <a:xfrm>
            <a:off x="9242947" y="1741889"/>
            <a:ext cx="1355188" cy="369332"/>
          </a:xfrm>
          <a:prstGeom prst="rect">
            <a:avLst/>
          </a:prstGeom>
          <a:noFill/>
        </p:spPr>
        <p:txBody>
          <a:bodyPr wrap="square" rtlCol="1">
            <a:spAutoFit/>
          </a:bodyPr>
          <a:lstStyle/>
          <a:p>
            <a:r>
              <a:rPr lang="en-US" dirty="0"/>
              <a:t>pressure</a:t>
            </a:r>
            <a:endParaRPr lang="ar-OM" dirty="0"/>
          </a:p>
        </p:txBody>
      </p:sp>
      <p:sp>
        <p:nvSpPr>
          <p:cNvPr id="24" name="TextBox 23">
            <a:extLst>
              <a:ext uri="{FF2B5EF4-FFF2-40B4-BE49-F238E27FC236}">
                <a16:creationId xmlns:a16="http://schemas.microsoft.com/office/drawing/2014/main" id="{52E5427E-D385-C45D-53D4-A115F2177673}"/>
              </a:ext>
            </a:extLst>
          </p:cNvPr>
          <p:cNvSpPr txBox="1"/>
          <p:nvPr/>
        </p:nvSpPr>
        <p:spPr>
          <a:xfrm>
            <a:off x="7541285" y="2649425"/>
            <a:ext cx="1172855" cy="369332"/>
          </a:xfrm>
          <a:prstGeom prst="rect">
            <a:avLst/>
          </a:prstGeom>
          <a:noFill/>
        </p:spPr>
        <p:txBody>
          <a:bodyPr wrap="square" rtlCol="1">
            <a:spAutoFit/>
          </a:bodyPr>
          <a:lstStyle/>
          <a:p>
            <a:r>
              <a:rPr lang="en-US" dirty="0"/>
              <a:t>Density</a:t>
            </a:r>
            <a:endParaRPr lang="ar-OM" dirty="0"/>
          </a:p>
        </p:txBody>
      </p:sp>
      <p:sp>
        <p:nvSpPr>
          <p:cNvPr id="25" name="TextBox 24">
            <a:extLst>
              <a:ext uri="{FF2B5EF4-FFF2-40B4-BE49-F238E27FC236}">
                <a16:creationId xmlns:a16="http://schemas.microsoft.com/office/drawing/2014/main" id="{E59D59F5-16F1-6CCF-C55F-C8F94694CB35}"/>
              </a:ext>
            </a:extLst>
          </p:cNvPr>
          <p:cNvSpPr txBox="1"/>
          <p:nvPr/>
        </p:nvSpPr>
        <p:spPr>
          <a:xfrm>
            <a:off x="9231306" y="2609768"/>
            <a:ext cx="1384911" cy="369332"/>
          </a:xfrm>
          <a:prstGeom prst="rect">
            <a:avLst/>
          </a:prstGeom>
          <a:noFill/>
        </p:spPr>
        <p:txBody>
          <a:bodyPr wrap="square" rtlCol="1">
            <a:spAutoFit/>
          </a:bodyPr>
          <a:lstStyle/>
          <a:p>
            <a:r>
              <a:rPr lang="en-US" dirty="0"/>
              <a:t>pressure</a:t>
            </a:r>
            <a:endParaRPr lang="ar-OM" dirty="0"/>
          </a:p>
        </p:txBody>
      </p:sp>
      <p:pic>
        <p:nvPicPr>
          <p:cNvPr id="3" name="Picture 2">
            <a:extLst>
              <a:ext uri="{FF2B5EF4-FFF2-40B4-BE49-F238E27FC236}">
                <a16:creationId xmlns:a16="http://schemas.microsoft.com/office/drawing/2014/main" id="{6DFDE798-699E-44A1-9407-CA44FF6CDEC0}"/>
              </a:ext>
            </a:extLst>
          </p:cNvPr>
          <p:cNvPicPr>
            <a:picLocks noChangeAspect="1"/>
          </p:cNvPicPr>
          <p:nvPr/>
        </p:nvPicPr>
        <p:blipFill>
          <a:blip r:embed="rId13"/>
          <a:stretch>
            <a:fillRect/>
          </a:stretch>
        </p:blipFill>
        <p:spPr>
          <a:xfrm>
            <a:off x="1118408" y="2775932"/>
            <a:ext cx="2957658" cy="3366526"/>
          </a:xfrm>
          <a:prstGeom prst="rect">
            <a:avLst/>
          </a:prstGeom>
        </p:spPr>
      </p:pic>
    </p:spTree>
    <p:extLst>
      <p:ext uri="{BB962C8B-B14F-4D97-AF65-F5344CB8AC3E}">
        <p14:creationId xmlns:p14="http://schemas.microsoft.com/office/powerpoint/2010/main" val="1542809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31</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13">
            <a:extLst>
              <a:ext uri="{FF2B5EF4-FFF2-40B4-BE49-F238E27FC236}">
                <a16:creationId xmlns:a16="http://schemas.microsoft.com/office/drawing/2014/main" id="{7A85EE51-00EC-4E1A-9E70-2001798DB190}"/>
              </a:ext>
            </a:extLst>
          </p:cNvPr>
          <p:cNvSpPr txBox="1"/>
          <p:nvPr/>
        </p:nvSpPr>
        <p:spPr>
          <a:xfrm>
            <a:off x="5075898" y="1626014"/>
            <a:ext cx="924512" cy="371897"/>
          </a:xfrm>
          <a:prstGeom prst="rect">
            <a:avLst/>
          </a:prstGeom>
        </p:spPr>
        <p:txBody>
          <a:bodyPr lIns="0" tIns="0" rIns="0" bIns="0" rtlCol="0" anchor="t">
            <a:spAutoFit/>
          </a:bodyPr>
          <a:lstStyle/>
          <a:p>
            <a:pPr algn="ctr">
              <a:lnSpc>
                <a:spcPts val="2865"/>
              </a:lnSpc>
            </a:pPr>
            <a:r>
              <a:rPr lang="en-US" sz="2893" spc="-49">
                <a:solidFill>
                  <a:srgbClr val="FFFFFF"/>
                </a:solidFill>
                <a:latin typeface="Montserrat Bold"/>
                <a:ea typeface="Montserrat Bold"/>
                <a:cs typeface="Montserrat Bold"/>
                <a:sym typeface="Montserrat Bold"/>
              </a:rPr>
              <a:t>01.</a:t>
            </a:r>
          </a:p>
        </p:txBody>
      </p:sp>
      <p:sp>
        <p:nvSpPr>
          <p:cNvPr id="87" name="TextBox 86">
            <a:extLst>
              <a:ext uri="{FF2B5EF4-FFF2-40B4-BE49-F238E27FC236}">
                <a16:creationId xmlns:a16="http://schemas.microsoft.com/office/drawing/2014/main" id="{2F18B35A-4754-4808-8F25-7B8A2DE0BEE4}"/>
              </a:ext>
            </a:extLst>
          </p:cNvPr>
          <p:cNvSpPr txBox="1"/>
          <p:nvPr/>
        </p:nvSpPr>
        <p:spPr>
          <a:xfrm>
            <a:off x="1287282" y="390890"/>
            <a:ext cx="9401433" cy="523220"/>
          </a:xfrm>
          <a:prstGeom prst="rect">
            <a:avLst/>
          </a:prstGeom>
          <a:noFill/>
        </p:spPr>
        <p:txBody>
          <a:bodyPr wrap="square" rtlCol="0">
            <a:spAutoFit/>
          </a:bodyPr>
          <a:lstStyle/>
          <a:p>
            <a:pPr>
              <a:defRPr/>
            </a:pPr>
            <a:r>
              <a:rPr lang="en-US" sz="2800" b="1" dirty="0">
                <a:solidFill>
                  <a:srgbClr val="38425C"/>
                </a:solidFill>
                <a:latin typeface="Candara" panose="020E0502030303020204" pitchFamily="34" charset="0"/>
              </a:rPr>
              <a:t>Vertical Pressure Variation </a:t>
            </a:r>
          </a:p>
        </p:txBody>
      </p:sp>
      <p:sp>
        <p:nvSpPr>
          <p:cNvPr id="176" name="Rectangle 175">
            <a:extLst>
              <a:ext uri="{FF2B5EF4-FFF2-40B4-BE49-F238E27FC236}">
                <a16:creationId xmlns:a16="http://schemas.microsoft.com/office/drawing/2014/main" id="{5FB2BBA3-2FC6-4226-A765-E731401262FA}"/>
              </a:ext>
            </a:extLst>
          </p:cNvPr>
          <p:cNvSpPr/>
          <p:nvPr/>
        </p:nvSpPr>
        <p:spPr>
          <a:xfrm>
            <a:off x="847157" y="1405768"/>
            <a:ext cx="4763338" cy="646331"/>
          </a:xfrm>
          <a:prstGeom prst="rect">
            <a:avLst/>
          </a:prstGeom>
          <a:solidFill>
            <a:schemeClr val="bg1">
              <a:lumMod val="85000"/>
            </a:schemeClr>
          </a:solidFill>
        </p:spPr>
        <p:txBody>
          <a:bodyPr wrap="square">
            <a:spAutoFit/>
          </a:bodyPr>
          <a:lstStyle/>
          <a:p>
            <a:r>
              <a:rPr lang="en-US" b="1" dirty="0">
                <a:solidFill>
                  <a:srgbClr val="38425C"/>
                </a:solidFill>
                <a:latin typeface="Candara" panose="020E0502030303020204" pitchFamily="34" charset="0"/>
              </a:rPr>
              <a:t>The atmospheric pressure depends on the weight of the column of air above the Surface</a:t>
            </a:r>
          </a:p>
        </p:txBody>
      </p:sp>
      <p:sp>
        <p:nvSpPr>
          <p:cNvPr id="2" name="Rectangle 1">
            <a:extLst>
              <a:ext uri="{FF2B5EF4-FFF2-40B4-BE49-F238E27FC236}">
                <a16:creationId xmlns:a16="http://schemas.microsoft.com/office/drawing/2014/main" id="{45121380-271F-02F1-7AF5-CDB02B228036}"/>
              </a:ext>
            </a:extLst>
          </p:cNvPr>
          <p:cNvSpPr/>
          <p:nvPr/>
        </p:nvSpPr>
        <p:spPr>
          <a:xfrm>
            <a:off x="5815532" y="1406564"/>
            <a:ext cx="5405383" cy="657087"/>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r>
              <a:rPr lang="en-US" b="1" dirty="0">
                <a:solidFill>
                  <a:srgbClr val="38425C"/>
                </a:solidFill>
                <a:latin typeface="Candara" panose="020E0502030303020204" pitchFamily="34" charset="0"/>
              </a:rPr>
              <a:t>The atmospheric pressure decreases with altitude</a:t>
            </a:r>
          </a:p>
        </p:txBody>
      </p:sp>
      <p:pic>
        <p:nvPicPr>
          <p:cNvPr id="27650" name="Picture 2">
            <a:extLst>
              <a:ext uri="{FF2B5EF4-FFF2-40B4-BE49-F238E27FC236}">
                <a16:creationId xmlns:a16="http://schemas.microsoft.com/office/drawing/2014/main" id="{24435134-E724-23C3-E61F-204688352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7024" y="2130848"/>
            <a:ext cx="8123925" cy="3929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418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32</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13">
            <a:extLst>
              <a:ext uri="{FF2B5EF4-FFF2-40B4-BE49-F238E27FC236}">
                <a16:creationId xmlns:a16="http://schemas.microsoft.com/office/drawing/2014/main" id="{7A85EE51-00EC-4E1A-9E70-2001798DB190}"/>
              </a:ext>
            </a:extLst>
          </p:cNvPr>
          <p:cNvSpPr txBox="1"/>
          <p:nvPr/>
        </p:nvSpPr>
        <p:spPr>
          <a:xfrm>
            <a:off x="5075898" y="1626014"/>
            <a:ext cx="924512" cy="371897"/>
          </a:xfrm>
          <a:prstGeom prst="rect">
            <a:avLst/>
          </a:prstGeom>
        </p:spPr>
        <p:txBody>
          <a:bodyPr lIns="0" tIns="0" rIns="0" bIns="0" rtlCol="0" anchor="t">
            <a:spAutoFit/>
          </a:bodyPr>
          <a:lstStyle/>
          <a:p>
            <a:pPr algn="ctr">
              <a:lnSpc>
                <a:spcPts val="2865"/>
              </a:lnSpc>
            </a:pPr>
            <a:r>
              <a:rPr lang="en-US" sz="2893" spc="-49">
                <a:solidFill>
                  <a:srgbClr val="FFFFFF"/>
                </a:solidFill>
                <a:latin typeface="Montserrat Bold"/>
                <a:ea typeface="Montserrat Bold"/>
                <a:cs typeface="Montserrat Bold"/>
                <a:sym typeface="Montserrat Bold"/>
              </a:rPr>
              <a:t>01.</a:t>
            </a:r>
          </a:p>
        </p:txBody>
      </p:sp>
      <p:sp>
        <p:nvSpPr>
          <p:cNvPr id="87" name="TextBox 86">
            <a:extLst>
              <a:ext uri="{FF2B5EF4-FFF2-40B4-BE49-F238E27FC236}">
                <a16:creationId xmlns:a16="http://schemas.microsoft.com/office/drawing/2014/main" id="{2F18B35A-4754-4808-8F25-7B8A2DE0BEE4}"/>
              </a:ext>
            </a:extLst>
          </p:cNvPr>
          <p:cNvSpPr txBox="1"/>
          <p:nvPr/>
        </p:nvSpPr>
        <p:spPr>
          <a:xfrm>
            <a:off x="1287282" y="390890"/>
            <a:ext cx="9401433" cy="523220"/>
          </a:xfrm>
          <a:prstGeom prst="rect">
            <a:avLst/>
          </a:prstGeom>
          <a:noFill/>
        </p:spPr>
        <p:txBody>
          <a:bodyPr wrap="square" rtlCol="0">
            <a:spAutoFit/>
          </a:bodyPr>
          <a:lstStyle/>
          <a:p>
            <a:pPr>
              <a:defRPr/>
            </a:pPr>
            <a:r>
              <a:rPr lang="en-US" sz="2800" b="1" dirty="0">
                <a:solidFill>
                  <a:srgbClr val="38425C"/>
                </a:solidFill>
                <a:latin typeface="Candara" panose="020E0502030303020204" pitchFamily="34" charset="0"/>
              </a:rPr>
              <a:t>Pressure Rate </a:t>
            </a:r>
          </a:p>
        </p:txBody>
      </p:sp>
      <p:pic>
        <p:nvPicPr>
          <p:cNvPr id="28674" name="Picture 2">
            <a:extLst>
              <a:ext uri="{FF2B5EF4-FFF2-40B4-BE49-F238E27FC236}">
                <a16:creationId xmlns:a16="http://schemas.microsoft.com/office/drawing/2014/main" id="{7805E433-C912-7743-CDA9-D421BA6DF8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600" y="1188406"/>
            <a:ext cx="9863524" cy="447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085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33</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13">
            <a:extLst>
              <a:ext uri="{FF2B5EF4-FFF2-40B4-BE49-F238E27FC236}">
                <a16:creationId xmlns:a16="http://schemas.microsoft.com/office/drawing/2014/main" id="{7A85EE51-00EC-4E1A-9E70-2001798DB190}"/>
              </a:ext>
            </a:extLst>
          </p:cNvPr>
          <p:cNvSpPr txBox="1"/>
          <p:nvPr/>
        </p:nvSpPr>
        <p:spPr>
          <a:xfrm>
            <a:off x="5075898" y="1626014"/>
            <a:ext cx="924512" cy="371897"/>
          </a:xfrm>
          <a:prstGeom prst="rect">
            <a:avLst/>
          </a:prstGeom>
        </p:spPr>
        <p:txBody>
          <a:bodyPr lIns="0" tIns="0" rIns="0" bIns="0" rtlCol="0" anchor="t">
            <a:spAutoFit/>
          </a:bodyPr>
          <a:lstStyle/>
          <a:p>
            <a:pPr algn="ctr">
              <a:lnSpc>
                <a:spcPts val="2865"/>
              </a:lnSpc>
            </a:pPr>
            <a:r>
              <a:rPr lang="en-US" sz="2893" spc="-49">
                <a:solidFill>
                  <a:srgbClr val="FFFFFF"/>
                </a:solidFill>
                <a:latin typeface="Montserrat Bold"/>
                <a:ea typeface="Montserrat Bold"/>
                <a:cs typeface="Montserrat Bold"/>
                <a:sym typeface="Montserrat Bold"/>
              </a:rPr>
              <a:t>01.</a:t>
            </a:r>
          </a:p>
        </p:txBody>
      </p:sp>
      <p:sp>
        <p:nvSpPr>
          <p:cNvPr id="87" name="TextBox 86">
            <a:extLst>
              <a:ext uri="{FF2B5EF4-FFF2-40B4-BE49-F238E27FC236}">
                <a16:creationId xmlns:a16="http://schemas.microsoft.com/office/drawing/2014/main" id="{2F18B35A-4754-4808-8F25-7B8A2DE0BEE4}"/>
              </a:ext>
            </a:extLst>
          </p:cNvPr>
          <p:cNvSpPr txBox="1"/>
          <p:nvPr/>
        </p:nvSpPr>
        <p:spPr>
          <a:xfrm>
            <a:off x="1287282" y="390890"/>
            <a:ext cx="9401433" cy="523220"/>
          </a:xfrm>
          <a:prstGeom prst="rect">
            <a:avLst/>
          </a:prstGeom>
          <a:noFill/>
        </p:spPr>
        <p:txBody>
          <a:bodyPr wrap="square" rtlCol="0">
            <a:spAutoFit/>
          </a:bodyPr>
          <a:lstStyle/>
          <a:p>
            <a:pPr>
              <a:defRPr/>
            </a:pPr>
            <a:r>
              <a:rPr lang="en-US" sz="2800" b="1" dirty="0">
                <a:solidFill>
                  <a:srgbClr val="38425C"/>
                </a:solidFill>
                <a:latin typeface="Candara" panose="020E0502030303020204" pitchFamily="34" charset="0"/>
              </a:rPr>
              <a:t>Horizon Pressure Variation </a:t>
            </a:r>
          </a:p>
        </p:txBody>
      </p:sp>
      <p:sp>
        <p:nvSpPr>
          <p:cNvPr id="176" name="Rectangle 175">
            <a:extLst>
              <a:ext uri="{FF2B5EF4-FFF2-40B4-BE49-F238E27FC236}">
                <a16:creationId xmlns:a16="http://schemas.microsoft.com/office/drawing/2014/main" id="{5FB2BBA3-2FC6-4226-A765-E731401262FA}"/>
              </a:ext>
            </a:extLst>
          </p:cNvPr>
          <p:cNvSpPr/>
          <p:nvPr/>
        </p:nvSpPr>
        <p:spPr>
          <a:xfrm>
            <a:off x="847156" y="1196640"/>
            <a:ext cx="9841559" cy="1200329"/>
          </a:xfrm>
          <a:prstGeom prst="rect">
            <a:avLst/>
          </a:prstGeom>
          <a:solidFill>
            <a:schemeClr val="bg1">
              <a:lumMod val="85000"/>
            </a:schemeClr>
          </a:solidFill>
        </p:spPr>
        <p:txBody>
          <a:bodyPr wrap="square">
            <a:spAutoFit/>
          </a:bodyPr>
          <a:lstStyle/>
          <a:p>
            <a:pPr algn="ctr" rtl="0">
              <a:spcBef>
                <a:spcPts val="0"/>
              </a:spcBef>
              <a:spcAft>
                <a:spcPts val="0"/>
              </a:spcAft>
            </a:pPr>
            <a:r>
              <a:rPr lang="en-US" b="1" dirty="0">
                <a:solidFill>
                  <a:srgbClr val="38425C"/>
                </a:solidFill>
                <a:latin typeface="Candara" panose="020E0502030303020204" pitchFamily="34" charset="0"/>
              </a:rPr>
              <a:t>The Atmospheric pressure also varies from one place to another at same level horizontally due to : </a:t>
            </a:r>
          </a:p>
          <a:p>
            <a:pPr marL="342900" rtl="0" fontAlgn="base">
              <a:spcBef>
                <a:spcPts val="0"/>
              </a:spcBef>
              <a:spcAft>
                <a:spcPts val="0"/>
              </a:spcAft>
              <a:buFont typeface="Arial" panose="020B0604020202020204" pitchFamily="34" charset="0"/>
              <a:buChar char="•"/>
            </a:pPr>
            <a:r>
              <a:rPr lang="en-US" b="1" dirty="0">
                <a:solidFill>
                  <a:srgbClr val="38425C"/>
                </a:solidFill>
                <a:latin typeface="Candara" panose="020E0502030303020204" pitchFamily="34" charset="0"/>
              </a:rPr>
              <a:t>Temperature Variation</a:t>
            </a:r>
          </a:p>
          <a:p>
            <a:pPr marL="342900" rtl="0" fontAlgn="base">
              <a:spcBef>
                <a:spcPts val="0"/>
              </a:spcBef>
              <a:spcAft>
                <a:spcPts val="0"/>
              </a:spcAft>
              <a:buFont typeface="Arial" panose="020B0604020202020204" pitchFamily="34" charset="0"/>
              <a:buChar char="•"/>
            </a:pPr>
            <a:r>
              <a:rPr lang="en-US" b="1" dirty="0">
                <a:solidFill>
                  <a:srgbClr val="38425C"/>
                </a:solidFill>
                <a:latin typeface="Candara" panose="020E0502030303020204" pitchFamily="34" charset="0"/>
              </a:rPr>
              <a:t>Air Movement</a:t>
            </a:r>
          </a:p>
          <a:p>
            <a:endParaRPr lang="en-US" b="1" dirty="0">
              <a:solidFill>
                <a:srgbClr val="38425C"/>
              </a:solidFill>
              <a:latin typeface="Candara" panose="020E0502030303020204" pitchFamily="34" charset="0"/>
            </a:endParaRPr>
          </a:p>
        </p:txBody>
      </p:sp>
      <p:pic>
        <p:nvPicPr>
          <p:cNvPr id="29698" name="Picture 2">
            <a:extLst>
              <a:ext uri="{FF2B5EF4-FFF2-40B4-BE49-F238E27FC236}">
                <a16:creationId xmlns:a16="http://schemas.microsoft.com/office/drawing/2014/main" id="{F5AEEEF4-D99E-3B8D-E6CF-6B98E4426E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014" y="2578959"/>
            <a:ext cx="8679842" cy="345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147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34</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13">
            <a:extLst>
              <a:ext uri="{FF2B5EF4-FFF2-40B4-BE49-F238E27FC236}">
                <a16:creationId xmlns:a16="http://schemas.microsoft.com/office/drawing/2014/main" id="{7A85EE51-00EC-4E1A-9E70-2001798DB190}"/>
              </a:ext>
            </a:extLst>
          </p:cNvPr>
          <p:cNvSpPr txBox="1"/>
          <p:nvPr/>
        </p:nvSpPr>
        <p:spPr>
          <a:xfrm>
            <a:off x="5075898" y="1626014"/>
            <a:ext cx="924512" cy="371897"/>
          </a:xfrm>
          <a:prstGeom prst="rect">
            <a:avLst/>
          </a:prstGeom>
        </p:spPr>
        <p:txBody>
          <a:bodyPr lIns="0" tIns="0" rIns="0" bIns="0" rtlCol="0" anchor="t">
            <a:spAutoFit/>
          </a:bodyPr>
          <a:lstStyle/>
          <a:p>
            <a:pPr algn="ctr">
              <a:lnSpc>
                <a:spcPts val="2865"/>
              </a:lnSpc>
            </a:pPr>
            <a:r>
              <a:rPr lang="en-US" sz="2893" spc="-49">
                <a:solidFill>
                  <a:srgbClr val="FFFFFF"/>
                </a:solidFill>
                <a:latin typeface="Montserrat Bold"/>
                <a:ea typeface="Montserrat Bold"/>
                <a:cs typeface="Montserrat Bold"/>
                <a:sym typeface="Montserrat Bold"/>
              </a:rPr>
              <a:t>01.</a:t>
            </a:r>
          </a:p>
        </p:txBody>
      </p:sp>
      <p:sp>
        <p:nvSpPr>
          <p:cNvPr id="87" name="TextBox 86">
            <a:extLst>
              <a:ext uri="{FF2B5EF4-FFF2-40B4-BE49-F238E27FC236}">
                <a16:creationId xmlns:a16="http://schemas.microsoft.com/office/drawing/2014/main" id="{2F18B35A-4754-4808-8F25-7B8A2DE0BEE4}"/>
              </a:ext>
            </a:extLst>
          </p:cNvPr>
          <p:cNvSpPr txBox="1"/>
          <p:nvPr/>
        </p:nvSpPr>
        <p:spPr>
          <a:xfrm>
            <a:off x="988334" y="355064"/>
            <a:ext cx="9401433" cy="523220"/>
          </a:xfrm>
          <a:prstGeom prst="rect">
            <a:avLst/>
          </a:prstGeom>
          <a:noFill/>
        </p:spPr>
        <p:txBody>
          <a:bodyPr wrap="square" rtlCol="0">
            <a:spAutoFit/>
          </a:bodyPr>
          <a:lstStyle/>
          <a:p>
            <a:pPr>
              <a:defRPr/>
            </a:pPr>
            <a:r>
              <a:rPr lang="en-US" sz="2800" b="1" dirty="0">
                <a:solidFill>
                  <a:srgbClr val="38425C"/>
                </a:solidFill>
                <a:latin typeface="Candara" panose="020E0502030303020204" pitchFamily="34" charset="0"/>
              </a:rPr>
              <a:t>Temperature and Heat</a:t>
            </a:r>
          </a:p>
        </p:txBody>
      </p:sp>
      <p:sp>
        <p:nvSpPr>
          <p:cNvPr id="176" name="Rectangle 175">
            <a:extLst>
              <a:ext uri="{FF2B5EF4-FFF2-40B4-BE49-F238E27FC236}">
                <a16:creationId xmlns:a16="http://schemas.microsoft.com/office/drawing/2014/main" id="{5FB2BBA3-2FC6-4226-A765-E731401262FA}"/>
              </a:ext>
            </a:extLst>
          </p:cNvPr>
          <p:cNvSpPr/>
          <p:nvPr/>
        </p:nvSpPr>
        <p:spPr>
          <a:xfrm>
            <a:off x="6480677" y="2472563"/>
            <a:ext cx="4993971" cy="2862322"/>
          </a:xfrm>
          <a:prstGeom prst="rect">
            <a:avLst/>
          </a:prstGeom>
          <a:solidFill>
            <a:schemeClr val="bg1">
              <a:lumMod val="85000"/>
            </a:schemeClr>
          </a:solidFill>
        </p:spPr>
        <p:txBody>
          <a:bodyPr wrap="square">
            <a:spAutoFit/>
          </a:bodyPr>
          <a:lstStyle/>
          <a:p>
            <a:pPr marL="57150" fontAlgn="base"/>
            <a:r>
              <a:rPr lang="en-US" b="1" dirty="0">
                <a:solidFill>
                  <a:srgbClr val="38425C"/>
                </a:solidFill>
                <a:latin typeface="Candara" panose="020E0502030303020204" pitchFamily="34" charset="0"/>
              </a:rPr>
              <a:t>The Sun generates energy, which is transferred through space to the Earth's atmosphere and surface. Some of this energy warms the atmosphere and surface as heat. There are three ways energy is transferred into and through the atmosphere:</a:t>
            </a:r>
          </a:p>
          <a:p>
            <a:pPr marL="342900" indent="-285750" fontAlgn="base">
              <a:buFont typeface="Arial" panose="020B0604020202020204" pitchFamily="34" charset="0"/>
              <a:buChar char="•"/>
            </a:pPr>
            <a:r>
              <a:rPr lang="en-US" b="1" dirty="0">
                <a:solidFill>
                  <a:srgbClr val="38425C"/>
                </a:solidFill>
                <a:latin typeface="Candara" panose="020E0502030303020204" pitchFamily="34" charset="0"/>
              </a:rPr>
              <a:t>radiation</a:t>
            </a:r>
          </a:p>
          <a:p>
            <a:pPr marL="342900" indent="-285750" fontAlgn="base">
              <a:buFont typeface="Arial" panose="020B0604020202020204" pitchFamily="34" charset="0"/>
              <a:buChar char="•"/>
            </a:pPr>
            <a:r>
              <a:rPr lang="en-US" b="1" dirty="0">
                <a:solidFill>
                  <a:srgbClr val="38425C"/>
                </a:solidFill>
                <a:latin typeface="Candara" panose="020E0502030303020204" pitchFamily="34" charset="0"/>
              </a:rPr>
              <a:t>conduction</a:t>
            </a:r>
          </a:p>
          <a:p>
            <a:pPr marL="342900" indent="-285750" fontAlgn="base">
              <a:buFont typeface="Arial" panose="020B0604020202020204" pitchFamily="34" charset="0"/>
              <a:buChar char="•"/>
            </a:pPr>
            <a:r>
              <a:rPr lang="en-US" b="1" dirty="0">
                <a:solidFill>
                  <a:srgbClr val="38425C"/>
                </a:solidFill>
                <a:latin typeface="Candara" panose="020E0502030303020204" pitchFamily="34" charset="0"/>
              </a:rPr>
              <a:t>convection</a:t>
            </a:r>
          </a:p>
          <a:p>
            <a:endParaRPr lang="en-US" b="1" dirty="0">
              <a:solidFill>
                <a:srgbClr val="38425C"/>
              </a:solidFill>
              <a:latin typeface="Candara" panose="020E0502030303020204" pitchFamily="34" charset="0"/>
            </a:endParaRPr>
          </a:p>
        </p:txBody>
      </p:sp>
      <p:pic>
        <p:nvPicPr>
          <p:cNvPr id="30722" name="Picture 2">
            <a:extLst>
              <a:ext uri="{FF2B5EF4-FFF2-40B4-BE49-F238E27FC236}">
                <a16:creationId xmlns:a16="http://schemas.microsoft.com/office/drawing/2014/main" id="{0894EA4B-F08D-E53A-85A9-1BFB093AC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112" y="1914074"/>
            <a:ext cx="5475480" cy="41098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D0EE075-87DD-96F6-A652-CEFF8F7371B0}"/>
              </a:ext>
            </a:extLst>
          </p:cNvPr>
          <p:cNvSpPr/>
          <p:nvPr/>
        </p:nvSpPr>
        <p:spPr>
          <a:xfrm>
            <a:off x="1287282" y="1115941"/>
            <a:ext cx="1932189" cy="369332"/>
          </a:xfrm>
          <a:prstGeom prst="rect">
            <a:avLst/>
          </a:prstGeom>
          <a:solidFill>
            <a:schemeClr val="bg1">
              <a:lumMod val="85000"/>
            </a:schemeClr>
          </a:solidFill>
        </p:spPr>
        <p:txBody>
          <a:bodyPr wrap="square">
            <a:spAutoFit/>
          </a:bodyPr>
          <a:lstStyle/>
          <a:p>
            <a:r>
              <a:rPr lang="en-US" b="1" dirty="0">
                <a:solidFill>
                  <a:srgbClr val="38425C"/>
                </a:solidFill>
                <a:latin typeface="Candara" panose="020E0502030303020204" pitchFamily="34" charset="0"/>
              </a:rPr>
              <a:t>Heat Transfer</a:t>
            </a:r>
          </a:p>
        </p:txBody>
      </p:sp>
    </p:spTree>
    <p:extLst>
      <p:ext uri="{BB962C8B-B14F-4D97-AF65-F5344CB8AC3E}">
        <p14:creationId xmlns:p14="http://schemas.microsoft.com/office/powerpoint/2010/main" val="692249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6"/>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latin typeface="Segoe UI Light"/>
              </a:rPr>
              <a:t>35</a:t>
            </a:r>
            <a:endPar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endParaRP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171" name="TextBox 13">
            <a:extLst>
              <a:ext uri="{FF2B5EF4-FFF2-40B4-BE49-F238E27FC236}">
                <a16:creationId xmlns:a16="http://schemas.microsoft.com/office/drawing/2014/main" id="{A21F2E78-3545-4E15-9C9D-636E28CCC88D}"/>
              </a:ext>
            </a:extLst>
          </p:cNvPr>
          <p:cNvSpPr txBox="1"/>
          <p:nvPr/>
        </p:nvSpPr>
        <p:spPr>
          <a:xfrm>
            <a:off x="5075898" y="1626014"/>
            <a:ext cx="924512" cy="371897"/>
          </a:xfrm>
          <a:prstGeom prst="rect">
            <a:avLst/>
          </a:prstGeom>
        </p:spPr>
        <p:txBody>
          <a:bodyPr lIns="0" tIns="0" rIns="0" bIns="0" rtlCol="0" anchor="t">
            <a:spAutoFit/>
          </a:bodyPr>
          <a:lstStyle/>
          <a:p>
            <a:pPr marL="0" marR="0" lvl="0" indent="0" algn="ctr" defTabSz="914400" rtl="0" eaLnBrk="1" fontAlgn="auto" latinLnBrk="0" hangingPunct="1">
              <a:lnSpc>
                <a:spcPts val="2865"/>
              </a:lnSpc>
              <a:spcBef>
                <a:spcPts val="0"/>
              </a:spcBef>
              <a:spcAft>
                <a:spcPts val="0"/>
              </a:spcAft>
              <a:buClrTx/>
              <a:buSzTx/>
              <a:buFontTx/>
              <a:buNone/>
              <a:tabLst/>
              <a:defRPr/>
            </a:pPr>
            <a:r>
              <a:rPr kumimoji="0" lang="en-US" sz="2893" b="0" i="0" u="none" strike="noStrike" kern="1200" cap="none" spc="-49" normalizeH="0" baseline="0" noProof="0">
                <a:ln>
                  <a:noFill/>
                </a:ln>
                <a:solidFill>
                  <a:srgbClr val="FFFFFF"/>
                </a:solidFill>
                <a:effectLst/>
                <a:uLnTx/>
                <a:uFillTx/>
                <a:latin typeface="Montserrat Bold"/>
                <a:ea typeface="Montserrat Bold"/>
                <a:cs typeface="Montserrat Bold"/>
                <a:sym typeface="Montserrat Bold"/>
              </a:rPr>
              <a:t>01.</a:t>
            </a:r>
          </a:p>
        </p:txBody>
      </p:sp>
      <p:sp>
        <p:nvSpPr>
          <p:cNvPr id="173" name="TextBox 172">
            <a:extLst>
              <a:ext uri="{FF2B5EF4-FFF2-40B4-BE49-F238E27FC236}">
                <a16:creationId xmlns:a16="http://schemas.microsoft.com/office/drawing/2014/main" id="{D711E729-D06E-49B9-8A9F-339CFE13D061}"/>
              </a:ext>
            </a:extLst>
          </p:cNvPr>
          <p:cNvSpPr txBox="1"/>
          <p:nvPr/>
        </p:nvSpPr>
        <p:spPr>
          <a:xfrm>
            <a:off x="912792" y="349947"/>
            <a:ext cx="68311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8425C"/>
                </a:solidFill>
                <a:effectLst/>
                <a:uLnTx/>
                <a:uFillTx/>
                <a:latin typeface="Candara" panose="020E0502030303020204" pitchFamily="34" charset="0"/>
              </a:rPr>
              <a:t>Temperature, Density and Pressure</a:t>
            </a:r>
          </a:p>
        </p:txBody>
      </p:sp>
      <p:sp>
        <p:nvSpPr>
          <p:cNvPr id="6" name="Rectangle 5">
            <a:extLst>
              <a:ext uri="{FF2B5EF4-FFF2-40B4-BE49-F238E27FC236}">
                <a16:creationId xmlns:a16="http://schemas.microsoft.com/office/drawing/2014/main" id="{35754F60-DB35-F1A4-E2E0-34C710BB27F7}"/>
              </a:ext>
            </a:extLst>
          </p:cNvPr>
          <p:cNvSpPr/>
          <p:nvPr/>
        </p:nvSpPr>
        <p:spPr>
          <a:xfrm>
            <a:off x="957352" y="5545883"/>
            <a:ext cx="7467778" cy="657087"/>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r>
              <a:rPr lang="en-US" b="1" dirty="0">
                <a:solidFill>
                  <a:srgbClr val="38425C"/>
                </a:solidFill>
                <a:latin typeface="Candara" panose="020E0502030303020204" pitchFamily="34" charset="0"/>
              </a:rPr>
              <a:t>As the air heated it become lighter and raises causes area of low pressure</a:t>
            </a:r>
            <a:endParaRPr lang="en-US" sz="1800" b="1" dirty="0">
              <a:solidFill>
                <a:schemeClr val="tx2">
                  <a:lumMod val="50000"/>
                </a:schemeClr>
              </a:solidFill>
              <a:latin typeface="Candara" panose="020E0502030303020204" pitchFamily="34" charset="0"/>
            </a:endParaRPr>
          </a:p>
        </p:txBody>
      </p:sp>
      <p:sp>
        <p:nvSpPr>
          <p:cNvPr id="4" name="Rectangle 3">
            <a:extLst>
              <a:ext uri="{FF2B5EF4-FFF2-40B4-BE49-F238E27FC236}">
                <a16:creationId xmlns:a16="http://schemas.microsoft.com/office/drawing/2014/main" id="{6C07AC26-FA0B-1580-5221-3E0C47E6C6C3}"/>
              </a:ext>
            </a:extLst>
          </p:cNvPr>
          <p:cNvSpPr/>
          <p:nvPr/>
        </p:nvSpPr>
        <p:spPr>
          <a:xfrm>
            <a:off x="978271" y="1351829"/>
            <a:ext cx="5515126" cy="829314"/>
          </a:xfrm>
          <a:prstGeom prst="rect">
            <a:avLst/>
          </a:prstGeom>
          <a:solidFill>
            <a:sysClr val="window" lastClr="FFFFFF">
              <a:lumMod val="85000"/>
            </a:sysClr>
          </a:solidFill>
          <a:ln w="12700" cap="flat" cmpd="sng" algn="ctr">
            <a:noFill/>
            <a:prstDash val="solid"/>
            <a:miter lim="800000"/>
          </a:ln>
          <a:effectLst/>
        </p:spPr>
        <p:txBody>
          <a:bodyPr rtlCol="0" anchor="ctr"/>
          <a:lstStyle/>
          <a:p>
            <a:pPr>
              <a:lnSpc>
                <a:spcPct val="150000"/>
              </a:lnSpc>
            </a:pPr>
            <a:r>
              <a:rPr lang="en-US" b="1" dirty="0">
                <a:solidFill>
                  <a:schemeClr val="accent1">
                    <a:lumMod val="50000"/>
                  </a:schemeClr>
                </a:solidFill>
                <a:latin typeface="Candara" panose="020E0502030303020204" pitchFamily="34" charset="0"/>
              </a:rPr>
              <a:t>It’s the Law: Density vs. Pressure (Boyle’s Low)  (P ~ ρ)</a:t>
            </a:r>
          </a:p>
        </p:txBody>
      </p:sp>
      <p:pic>
        <p:nvPicPr>
          <p:cNvPr id="31755" name="Picture 11">
            <a:extLst>
              <a:ext uri="{FF2B5EF4-FFF2-40B4-BE49-F238E27FC236}">
                <a16:creationId xmlns:a16="http://schemas.microsoft.com/office/drawing/2014/main" id="{FB51AD7F-2EB9-F45B-2E06-8B413ABB42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231" y="2892863"/>
            <a:ext cx="4981575" cy="24003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233DDE2-9078-A18B-E0C4-3CF21AB88CF9}"/>
              </a:ext>
            </a:extLst>
          </p:cNvPr>
          <p:cNvSpPr txBox="1"/>
          <p:nvPr/>
        </p:nvSpPr>
        <p:spPr>
          <a:xfrm>
            <a:off x="2479040" y="4885012"/>
            <a:ext cx="314960" cy="369332"/>
          </a:xfrm>
          <a:prstGeom prst="rect">
            <a:avLst/>
          </a:prstGeom>
          <a:noFill/>
        </p:spPr>
        <p:txBody>
          <a:bodyPr wrap="square">
            <a:spAutoFit/>
          </a:bodyPr>
          <a:lstStyle/>
          <a:p>
            <a:r>
              <a:rPr lang="en-US" b="1" dirty="0"/>
              <a:t>H</a:t>
            </a:r>
            <a:endParaRPr lang="ar-OM" b="1" dirty="0"/>
          </a:p>
        </p:txBody>
      </p:sp>
      <p:pic>
        <p:nvPicPr>
          <p:cNvPr id="18" name="Picture 17">
            <a:extLst>
              <a:ext uri="{FF2B5EF4-FFF2-40B4-BE49-F238E27FC236}">
                <a16:creationId xmlns:a16="http://schemas.microsoft.com/office/drawing/2014/main" id="{9827901D-EB1E-46F2-FDC6-4852C27D1641}"/>
              </a:ext>
            </a:extLst>
          </p:cNvPr>
          <p:cNvPicPr>
            <a:picLocks noChangeAspect="1"/>
          </p:cNvPicPr>
          <p:nvPr/>
        </p:nvPicPr>
        <p:blipFill>
          <a:blip r:embed="rId5"/>
          <a:stretch>
            <a:fillRect/>
          </a:stretch>
        </p:blipFill>
        <p:spPr>
          <a:xfrm>
            <a:off x="4691241" y="4868832"/>
            <a:ext cx="432854" cy="493819"/>
          </a:xfrm>
          <a:prstGeom prst="rect">
            <a:avLst/>
          </a:prstGeom>
        </p:spPr>
      </p:pic>
      <p:sp>
        <p:nvSpPr>
          <p:cNvPr id="19" name="Rectangle 18">
            <a:extLst>
              <a:ext uri="{FF2B5EF4-FFF2-40B4-BE49-F238E27FC236}">
                <a16:creationId xmlns:a16="http://schemas.microsoft.com/office/drawing/2014/main" id="{5C6D62E4-C015-A2E1-3E0F-B2C01F1AF72B}"/>
              </a:ext>
            </a:extLst>
          </p:cNvPr>
          <p:cNvSpPr/>
          <p:nvPr/>
        </p:nvSpPr>
        <p:spPr>
          <a:xfrm>
            <a:off x="6320568" y="3050181"/>
            <a:ext cx="5515126" cy="1259291"/>
          </a:xfrm>
          <a:prstGeom prst="rect">
            <a:avLst/>
          </a:prstGeom>
          <a:solidFill>
            <a:srgbClr val="D9D9D9"/>
          </a:solid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OM"/>
          </a:p>
        </p:txBody>
      </p:sp>
      <p:pic>
        <p:nvPicPr>
          <p:cNvPr id="22" name="Picture 21">
            <a:extLst>
              <a:ext uri="{FF2B5EF4-FFF2-40B4-BE49-F238E27FC236}">
                <a16:creationId xmlns:a16="http://schemas.microsoft.com/office/drawing/2014/main" id="{813FE9F3-71EB-3703-AA7E-087527FBEC89}"/>
              </a:ext>
            </a:extLst>
          </p:cNvPr>
          <p:cNvPicPr>
            <a:picLocks noChangeAspect="1"/>
          </p:cNvPicPr>
          <p:nvPr/>
        </p:nvPicPr>
        <p:blipFill>
          <a:blip r:embed="rId6"/>
          <a:stretch>
            <a:fillRect/>
          </a:stretch>
        </p:blipFill>
        <p:spPr>
          <a:xfrm>
            <a:off x="6403104" y="3158577"/>
            <a:ext cx="475529" cy="475529"/>
          </a:xfrm>
          <a:prstGeom prst="rect">
            <a:avLst/>
          </a:prstGeom>
        </p:spPr>
      </p:pic>
      <p:sp>
        <p:nvSpPr>
          <p:cNvPr id="23" name="TextBox 22">
            <a:extLst>
              <a:ext uri="{FF2B5EF4-FFF2-40B4-BE49-F238E27FC236}">
                <a16:creationId xmlns:a16="http://schemas.microsoft.com/office/drawing/2014/main" id="{171765DA-4597-FF1C-8587-C2C82CB25B7E}"/>
              </a:ext>
            </a:extLst>
          </p:cNvPr>
          <p:cNvSpPr txBox="1"/>
          <p:nvPr/>
        </p:nvSpPr>
        <p:spPr>
          <a:xfrm>
            <a:off x="6766689" y="3211675"/>
            <a:ext cx="1546497" cy="369332"/>
          </a:xfrm>
          <a:prstGeom prst="rect">
            <a:avLst/>
          </a:prstGeom>
          <a:noFill/>
        </p:spPr>
        <p:txBody>
          <a:bodyPr wrap="square" rtlCol="1">
            <a:spAutoFit/>
          </a:bodyPr>
          <a:lstStyle/>
          <a:p>
            <a:r>
              <a:rPr lang="en-US" dirty="0"/>
              <a:t>Temperature</a:t>
            </a:r>
            <a:endParaRPr lang="ar-OM" dirty="0"/>
          </a:p>
        </p:txBody>
      </p:sp>
      <p:pic>
        <p:nvPicPr>
          <p:cNvPr id="24" name="Picture 23">
            <a:extLst>
              <a:ext uri="{FF2B5EF4-FFF2-40B4-BE49-F238E27FC236}">
                <a16:creationId xmlns:a16="http://schemas.microsoft.com/office/drawing/2014/main" id="{F878B3F7-620F-E099-B826-800B23ED6119}"/>
              </a:ext>
            </a:extLst>
          </p:cNvPr>
          <p:cNvPicPr>
            <a:picLocks noChangeAspect="1"/>
          </p:cNvPicPr>
          <p:nvPr/>
        </p:nvPicPr>
        <p:blipFill>
          <a:blip r:embed="rId7"/>
          <a:stretch>
            <a:fillRect/>
          </a:stretch>
        </p:blipFill>
        <p:spPr>
          <a:xfrm>
            <a:off x="6403104" y="3811292"/>
            <a:ext cx="475529" cy="475529"/>
          </a:xfrm>
          <a:prstGeom prst="rect">
            <a:avLst/>
          </a:prstGeom>
        </p:spPr>
      </p:pic>
      <p:pic>
        <p:nvPicPr>
          <p:cNvPr id="25" name="Picture 24">
            <a:extLst>
              <a:ext uri="{FF2B5EF4-FFF2-40B4-BE49-F238E27FC236}">
                <a16:creationId xmlns:a16="http://schemas.microsoft.com/office/drawing/2014/main" id="{96124860-A152-6E35-0ED4-6180735841EC}"/>
              </a:ext>
            </a:extLst>
          </p:cNvPr>
          <p:cNvPicPr>
            <a:picLocks noChangeAspect="1"/>
          </p:cNvPicPr>
          <p:nvPr/>
        </p:nvPicPr>
        <p:blipFill>
          <a:blip r:embed="rId8"/>
          <a:stretch>
            <a:fillRect/>
          </a:stretch>
        </p:blipFill>
        <p:spPr>
          <a:xfrm>
            <a:off x="6718200" y="3799098"/>
            <a:ext cx="1597290" cy="499915"/>
          </a:xfrm>
          <a:prstGeom prst="rect">
            <a:avLst/>
          </a:prstGeom>
        </p:spPr>
      </p:pic>
      <p:pic>
        <p:nvPicPr>
          <p:cNvPr id="26" name="Picture 25">
            <a:extLst>
              <a:ext uri="{FF2B5EF4-FFF2-40B4-BE49-F238E27FC236}">
                <a16:creationId xmlns:a16="http://schemas.microsoft.com/office/drawing/2014/main" id="{8AE52E0B-2AC1-61E2-364D-B3643BC31502}"/>
              </a:ext>
            </a:extLst>
          </p:cNvPr>
          <p:cNvPicPr>
            <a:picLocks noChangeAspect="1"/>
          </p:cNvPicPr>
          <p:nvPr/>
        </p:nvPicPr>
        <p:blipFill>
          <a:blip r:embed="rId7"/>
          <a:stretch>
            <a:fillRect/>
          </a:stretch>
        </p:blipFill>
        <p:spPr>
          <a:xfrm>
            <a:off x="8075421" y="3170852"/>
            <a:ext cx="475529" cy="475529"/>
          </a:xfrm>
          <a:prstGeom prst="rect">
            <a:avLst/>
          </a:prstGeom>
        </p:spPr>
      </p:pic>
      <p:sp>
        <p:nvSpPr>
          <p:cNvPr id="27" name="TextBox 26">
            <a:extLst>
              <a:ext uri="{FF2B5EF4-FFF2-40B4-BE49-F238E27FC236}">
                <a16:creationId xmlns:a16="http://schemas.microsoft.com/office/drawing/2014/main" id="{692D5706-CD2C-667F-2682-FCF2446CB472}"/>
              </a:ext>
            </a:extLst>
          </p:cNvPr>
          <p:cNvSpPr txBox="1"/>
          <p:nvPr/>
        </p:nvSpPr>
        <p:spPr>
          <a:xfrm>
            <a:off x="8464365" y="3213594"/>
            <a:ext cx="1196788" cy="367413"/>
          </a:xfrm>
          <a:prstGeom prst="rect">
            <a:avLst/>
          </a:prstGeom>
          <a:noFill/>
        </p:spPr>
        <p:txBody>
          <a:bodyPr wrap="square" rtlCol="1">
            <a:spAutoFit/>
          </a:bodyPr>
          <a:lstStyle/>
          <a:p>
            <a:r>
              <a:rPr lang="en-US" dirty="0"/>
              <a:t>Density</a:t>
            </a:r>
            <a:endParaRPr lang="ar-OM" dirty="0"/>
          </a:p>
        </p:txBody>
      </p:sp>
      <p:pic>
        <p:nvPicPr>
          <p:cNvPr id="28" name="Picture 27">
            <a:extLst>
              <a:ext uri="{FF2B5EF4-FFF2-40B4-BE49-F238E27FC236}">
                <a16:creationId xmlns:a16="http://schemas.microsoft.com/office/drawing/2014/main" id="{281F3909-229B-77FB-0705-FCE70F17EB81}"/>
              </a:ext>
            </a:extLst>
          </p:cNvPr>
          <p:cNvPicPr>
            <a:picLocks noChangeAspect="1"/>
          </p:cNvPicPr>
          <p:nvPr/>
        </p:nvPicPr>
        <p:blipFill>
          <a:blip r:embed="rId7"/>
          <a:stretch>
            <a:fillRect/>
          </a:stretch>
        </p:blipFill>
        <p:spPr>
          <a:xfrm>
            <a:off x="9518463" y="3191235"/>
            <a:ext cx="475529" cy="475529"/>
          </a:xfrm>
          <a:prstGeom prst="rect">
            <a:avLst/>
          </a:prstGeom>
        </p:spPr>
      </p:pic>
      <p:sp>
        <p:nvSpPr>
          <p:cNvPr id="29" name="TextBox 28">
            <a:extLst>
              <a:ext uri="{FF2B5EF4-FFF2-40B4-BE49-F238E27FC236}">
                <a16:creationId xmlns:a16="http://schemas.microsoft.com/office/drawing/2014/main" id="{A270CB95-61A7-2915-CF2D-2BFA2A4438DA}"/>
              </a:ext>
            </a:extLst>
          </p:cNvPr>
          <p:cNvSpPr txBox="1"/>
          <p:nvPr/>
        </p:nvSpPr>
        <p:spPr>
          <a:xfrm>
            <a:off x="9877175" y="3224847"/>
            <a:ext cx="1434229" cy="369332"/>
          </a:xfrm>
          <a:prstGeom prst="rect">
            <a:avLst/>
          </a:prstGeom>
          <a:noFill/>
        </p:spPr>
        <p:txBody>
          <a:bodyPr wrap="square" rtlCol="1">
            <a:spAutoFit/>
          </a:bodyPr>
          <a:lstStyle/>
          <a:p>
            <a:r>
              <a:rPr lang="en-US" dirty="0"/>
              <a:t>Pressure</a:t>
            </a:r>
            <a:endParaRPr lang="ar-OM" dirty="0"/>
          </a:p>
        </p:txBody>
      </p:sp>
      <p:pic>
        <p:nvPicPr>
          <p:cNvPr id="30" name="Picture 29">
            <a:extLst>
              <a:ext uri="{FF2B5EF4-FFF2-40B4-BE49-F238E27FC236}">
                <a16:creationId xmlns:a16="http://schemas.microsoft.com/office/drawing/2014/main" id="{F1EC5A74-9CBF-1062-C360-ABD55CA3CFF1}"/>
              </a:ext>
            </a:extLst>
          </p:cNvPr>
          <p:cNvPicPr>
            <a:picLocks noChangeAspect="1"/>
          </p:cNvPicPr>
          <p:nvPr/>
        </p:nvPicPr>
        <p:blipFill>
          <a:blip r:embed="rId6"/>
          <a:stretch>
            <a:fillRect/>
          </a:stretch>
        </p:blipFill>
        <p:spPr>
          <a:xfrm>
            <a:off x="8075420" y="3762061"/>
            <a:ext cx="475529" cy="475529"/>
          </a:xfrm>
          <a:prstGeom prst="rect">
            <a:avLst/>
          </a:prstGeom>
        </p:spPr>
      </p:pic>
      <p:pic>
        <p:nvPicPr>
          <p:cNvPr id="31" name="Picture 30">
            <a:extLst>
              <a:ext uri="{FF2B5EF4-FFF2-40B4-BE49-F238E27FC236}">
                <a16:creationId xmlns:a16="http://schemas.microsoft.com/office/drawing/2014/main" id="{4674D369-1436-9C2C-9316-0CA9FA1CFF62}"/>
              </a:ext>
            </a:extLst>
          </p:cNvPr>
          <p:cNvPicPr>
            <a:picLocks noChangeAspect="1"/>
          </p:cNvPicPr>
          <p:nvPr/>
        </p:nvPicPr>
        <p:blipFill>
          <a:blip r:embed="rId6"/>
          <a:stretch>
            <a:fillRect/>
          </a:stretch>
        </p:blipFill>
        <p:spPr>
          <a:xfrm>
            <a:off x="9535331" y="3762060"/>
            <a:ext cx="475529" cy="475529"/>
          </a:xfrm>
          <a:prstGeom prst="rect">
            <a:avLst/>
          </a:prstGeom>
        </p:spPr>
      </p:pic>
      <p:pic>
        <p:nvPicPr>
          <p:cNvPr id="32" name="Picture 31">
            <a:extLst>
              <a:ext uri="{FF2B5EF4-FFF2-40B4-BE49-F238E27FC236}">
                <a16:creationId xmlns:a16="http://schemas.microsoft.com/office/drawing/2014/main" id="{B6CD92B8-53C7-32CB-F46C-90DF100BDF02}"/>
              </a:ext>
            </a:extLst>
          </p:cNvPr>
          <p:cNvPicPr>
            <a:picLocks noChangeAspect="1"/>
          </p:cNvPicPr>
          <p:nvPr/>
        </p:nvPicPr>
        <p:blipFill>
          <a:blip r:embed="rId9"/>
          <a:stretch>
            <a:fillRect/>
          </a:stretch>
        </p:blipFill>
        <p:spPr>
          <a:xfrm>
            <a:off x="8460844" y="3781261"/>
            <a:ext cx="1249788" cy="493819"/>
          </a:xfrm>
          <a:prstGeom prst="rect">
            <a:avLst/>
          </a:prstGeom>
        </p:spPr>
      </p:pic>
      <p:pic>
        <p:nvPicPr>
          <p:cNvPr id="34" name="Picture 33">
            <a:extLst>
              <a:ext uri="{FF2B5EF4-FFF2-40B4-BE49-F238E27FC236}">
                <a16:creationId xmlns:a16="http://schemas.microsoft.com/office/drawing/2014/main" id="{6CBB8A23-812B-A7FC-7A6A-1CF2F71F542E}"/>
              </a:ext>
            </a:extLst>
          </p:cNvPr>
          <p:cNvPicPr>
            <a:picLocks noChangeAspect="1"/>
          </p:cNvPicPr>
          <p:nvPr/>
        </p:nvPicPr>
        <p:blipFill>
          <a:blip r:embed="rId10"/>
          <a:stretch>
            <a:fillRect/>
          </a:stretch>
        </p:blipFill>
        <p:spPr>
          <a:xfrm>
            <a:off x="9869877" y="3791188"/>
            <a:ext cx="1487553" cy="493819"/>
          </a:xfrm>
          <a:prstGeom prst="rect">
            <a:avLst/>
          </a:prstGeom>
        </p:spPr>
      </p:pic>
    </p:spTree>
    <p:extLst>
      <p:ext uri="{BB962C8B-B14F-4D97-AF65-F5344CB8AC3E}">
        <p14:creationId xmlns:p14="http://schemas.microsoft.com/office/powerpoint/2010/main" val="2195063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36</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13">
            <a:extLst>
              <a:ext uri="{FF2B5EF4-FFF2-40B4-BE49-F238E27FC236}">
                <a16:creationId xmlns:a16="http://schemas.microsoft.com/office/drawing/2014/main" id="{7A85EE51-00EC-4E1A-9E70-2001798DB190}"/>
              </a:ext>
            </a:extLst>
          </p:cNvPr>
          <p:cNvSpPr txBox="1"/>
          <p:nvPr/>
        </p:nvSpPr>
        <p:spPr>
          <a:xfrm>
            <a:off x="5075898" y="1626014"/>
            <a:ext cx="924512" cy="371897"/>
          </a:xfrm>
          <a:prstGeom prst="rect">
            <a:avLst/>
          </a:prstGeom>
        </p:spPr>
        <p:txBody>
          <a:bodyPr lIns="0" tIns="0" rIns="0" bIns="0" rtlCol="0" anchor="t">
            <a:spAutoFit/>
          </a:bodyPr>
          <a:lstStyle/>
          <a:p>
            <a:pPr algn="ctr">
              <a:lnSpc>
                <a:spcPts val="2865"/>
              </a:lnSpc>
            </a:pPr>
            <a:r>
              <a:rPr lang="en-US" sz="2893" spc="-49">
                <a:solidFill>
                  <a:srgbClr val="FFFFFF"/>
                </a:solidFill>
                <a:latin typeface="Montserrat Bold"/>
                <a:ea typeface="Montserrat Bold"/>
                <a:cs typeface="Montserrat Bold"/>
                <a:sym typeface="Montserrat Bold"/>
              </a:rPr>
              <a:t>01.</a:t>
            </a:r>
          </a:p>
        </p:txBody>
      </p:sp>
      <p:sp>
        <p:nvSpPr>
          <p:cNvPr id="87" name="TextBox 86">
            <a:extLst>
              <a:ext uri="{FF2B5EF4-FFF2-40B4-BE49-F238E27FC236}">
                <a16:creationId xmlns:a16="http://schemas.microsoft.com/office/drawing/2014/main" id="{2F18B35A-4754-4808-8F25-7B8A2DE0BEE4}"/>
              </a:ext>
            </a:extLst>
          </p:cNvPr>
          <p:cNvSpPr txBox="1"/>
          <p:nvPr/>
        </p:nvSpPr>
        <p:spPr>
          <a:xfrm>
            <a:off x="1287282" y="390890"/>
            <a:ext cx="9401433" cy="523220"/>
          </a:xfrm>
          <a:prstGeom prst="rect">
            <a:avLst/>
          </a:prstGeom>
          <a:noFill/>
        </p:spPr>
        <p:txBody>
          <a:bodyPr wrap="square" rtlCol="0">
            <a:spAutoFit/>
          </a:bodyPr>
          <a:lstStyle/>
          <a:p>
            <a:r>
              <a:rPr lang="en-US" sz="2800" b="1" dirty="0">
                <a:solidFill>
                  <a:srgbClr val="38425C"/>
                </a:solidFill>
                <a:latin typeface="Candara" panose="020E0502030303020204" pitchFamily="34" charset="0"/>
              </a:rPr>
              <a:t>Wind</a:t>
            </a:r>
            <a:r>
              <a:rPr lang="en-US" sz="2400" b="1" dirty="0">
                <a:solidFill>
                  <a:srgbClr val="38425C"/>
                </a:solidFill>
                <a:latin typeface="Candara" panose="020E0502030303020204" pitchFamily="34" charset="0"/>
              </a:rPr>
              <a:t> </a:t>
            </a:r>
          </a:p>
        </p:txBody>
      </p:sp>
      <p:sp>
        <p:nvSpPr>
          <p:cNvPr id="176" name="Rectangle 175">
            <a:extLst>
              <a:ext uri="{FF2B5EF4-FFF2-40B4-BE49-F238E27FC236}">
                <a16:creationId xmlns:a16="http://schemas.microsoft.com/office/drawing/2014/main" id="{5FB2BBA3-2FC6-4226-A765-E731401262FA}"/>
              </a:ext>
            </a:extLst>
          </p:cNvPr>
          <p:cNvSpPr/>
          <p:nvPr/>
        </p:nvSpPr>
        <p:spPr>
          <a:xfrm>
            <a:off x="1396765" y="1317055"/>
            <a:ext cx="9841559" cy="369332"/>
          </a:xfrm>
          <a:prstGeom prst="rect">
            <a:avLst/>
          </a:prstGeom>
          <a:solidFill>
            <a:schemeClr val="bg1">
              <a:lumMod val="85000"/>
            </a:schemeClr>
          </a:solidFill>
        </p:spPr>
        <p:txBody>
          <a:bodyPr wrap="square">
            <a:spAutoFit/>
          </a:bodyPr>
          <a:lstStyle/>
          <a:p>
            <a:pPr algn="ctr" rtl="0">
              <a:spcBef>
                <a:spcPts val="0"/>
              </a:spcBef>
              <a:spcAft>
                <a:spcPts val="0"/>
              </a:spcAft>
            </a:pPr>
            <a:r>
              <a:rPr lang="en-US" b="1" dirty="0">
                <a:solidFill>
                  <a:srgbClr val="38425C"/>
                </a:solidFill>
                <a:latin typeface="Candara" panose="020E0502030303020204" pitchFamily="34" charset="0"/>
              </a:rPr>
              <a:t>Wind: Is the movement of air from a region of high pressure to a region of low pressure</a:t>
            </a:r>
          </a:p>
        </p:txBody>
      </p:sp>
      <p:pic>
        <p:nvPicPr>
          <p:cNvPr id="32770" name="Picture 2">
            <a:extLst>
              <a:ext uri="{FF2B5EF4-FFF2-40B4-BE49-F238E27FC236}">
                <a16:creationId xmlns:a16="http://schemas.microsoft.com/office/drawing/2014/main" id="{75C4595D-F6E8-44C5-284C-336EA76849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050" y="1910058"/>
            <a:ext cx="3162300" cy="3541120"/>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What Causes Wind to Blow">
            <a:extLst>
              <a:ext uri="{FF2B5EF4-FFF2-40B4-BE49-F238E27FC236}">
                <a16:creationId xmlns:a16="http://schemas.microsoft.com/office/drawing/2014/main" id="{99D92088-8803-A985-316A-400C5E271A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527" y="1921540"/>
            <a:ext cx="5798371" cy="3529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0926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6"/>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latin typeface="Segoe UI Light"/>
              </a:rPr>
              <a:t>37</a:t>
            </a:r>
            <a:endPar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endParaRP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13">
            <a:extLst>
              <a:ext uri="{FF2B5EF4-FFF2-40B4-BE49-F238E27FC236}">
                <a16:creationId xmlns:a16="http://schemas.microsoft.com/office/drawing/2014/main" id="{EB8EEA5F-368C-4A1E-8989-67944E970815}"/>
              </a:ext>
            </a:extLst>
          </p:cNvPr>
          <p:cNvSpPr txBox="1"/>
          <p:nvPr/>
        </p:nvSpPr>
        <p:spPr>
          <a:xfrm>
            <a:off x="5075898" y="1626014"/>
            <a:ext cx="924512" cy="371897"/>
          </a:xfrm>
          <a:prstGeom prst="rect">
            <a:avLst/>
          </a:prstGeom>
        </p:spPr>
        <p:txBody>
          <a:bodyPr lIns="0" tIns="0" rIns="0" bIns="0" rtlCol="0" anchor="t">
            <a:spAutoFit/>
          </a:bodyPr>
          <a:lstStyle/>
          <a:p>
            <a:pPr algn="ctr">
              <a:lnSpc>
                <a:spcPts val="2865"/>
              </a:lnSpc>
            </a:pPr>
            <a:r>
              <a:rPr lang="en-US" sz="2893" spc="-49">
                <a:solidFill>
                  <a:srgbClr val="FFFFFF"/>
                </a:solidFill>
                <a:latin typeface="Montserrat Bold"/>
                <a:ea typeface="Montserrat Bold"/>
                <a:cs typeface="Montserrat Bold"/>
                <a:sym typeface="Montserrat Bold"/>
              </a:rPr>
              <a:t>01.</a:t>
            </a:r>
          </a:p>
        </p:txBody>
      </p:sp>
      <p:sp>
        <p:nvSpPr>
          <p:cNvPr id="87" name="TextBox 86">
            <a:extLst>
              <a:ext uri="{FF2B5EF4-FFF2-40B4-BE49-F238E27FC236}">
                <a16:creationId xmlns:a16="http://schemas.microsoft.com/office/drawing/2014/main" id="{94AC7E75-B5B9-461E-A67D-34AEA9E1892E}"/>
              </a:ext>
            </a:extLst>
          </p:cNvPr>
          <p:cNvSpPr txBox="1"/>
          <p:nvPr/>
        </p:nvSpPr>
        <p:spPr>
          <a:xfrm>
            <a:off x="978271" y="357003"/>
            <a:ext cx="6831106"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Pressure, Wind and Weather</a:t>
            </a:r>
          </a:p>
        </p:txBody>
      </p:sp>
      <p:sp>
        <p:nvSpPr>
          <p:cNvPr id="2" name="Rectangle 1">
            <a:extLst>
              <a:ext uri="{FF2B5EF4-FFF2-40B4-BE49-F238E27FC236}">
                <a16:creationId xmlns:a16="http://schemas.microsoft.com/office/drawing/2014/main" id="{A5AB47A1-C011-6AB5-4E38-7641A65A6878}"/>
              </a:ext>
            </a:extLst>
          </p:cNvPr>
          <p:cNvSpPr/>
          <p:nvPr/>
        </p:nvSpPr>
        <p:spPr>
          <a:xfrm>
            <a:off x="974767" y="1096045"/>
            <a:ext cx="4928064" cy="1192329"/>
          </a:xfrm>
          <a:prstGeom prst="rect">
            <a:avLst/>
          </a:prstGeom>
          <a:solidFill>
            <a:sysClr val="window" lastClr="FFFFFF">
              <a:lumMod val="85000"/>
            </a:sysClr>
          </a:solidFill>
          <a:ln w="12700" cap="flat" cmpd="sng" algn="ctr">
            <a:noFill/>
            <a:prstDash val="solid"/>
            <a:miter lim="800000"/>
          </a:ln>
          <a:effectLst/>
        </p:spPr>
        <p:txBody>
          <a:bodyPr rtlCol="0" anchor="ctr"/>
          <a:lstStyle/>
          <a:p>
            <a:r>
              <a:rPr lang="en-US" b="1" dirty="0">
                <a:solidFill>
                  <a:srgbClr val="38425C"/>
                </a:solidFill>
                <a:latin typeface="Candara" panose="020E0502030303020204" pitchFamily="34" charset="0"/>
              </a:rPr>
              <a:t>Means that the air molecules are close together and are putting a lot of pressure on earth’s surface</a:t>
            </a:r>
          </a:p>
        </p:txBody>
      </p:sp>
      <p:pic>
        <p:nvPicPr>
          <p:cNvPr id="33794" name="Picture 2">
            <a:extLst>
              <a:ext uri="{FF2B5EF4-FFF2-40B4-BE49-F238E27FC236}">
                <a16:creationId xmlns:a16="http://schemas.microsoft.com/office/drawing/2014/main" id="{F90A1976-619A-25A7-F802-476F15BA76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3997" b="10768"/>
          <a:stretch/>
        </p:blipFill>
        <p:spPr bwMode="auto">
          <a:xfrm>
            <a:off x="2210079" y="3480002"/>
            <a:ext cx="2688396" cy="2599141"/>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a:extLst>
              <a:ext uri="{FF2B5EF4-FFF2-40B4-BE49-F238E27FC236}">
                <a16:creationId xmlns:a16="http://schemas.microsoft.com/office/drawing/2014/main" id="{BEB4389B-40F2-CED8-57D2-C86B6DEE37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226" b="11324"/>
          <a:stretch/>
        </p:blipFill>
        <p:spPr bwMode="auto">
          <a:xfrm>
            <a:off x="7492183" y="3491571"/>
            <a:ext cx="2768599" cy="2571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E9E3B2B-0CE7-FE1B-D80B-C3A95A537C0C}"/>
              </a:ext>
            </a:extLst>
          </p:cNvPr>
          <p:cNvSpPr/>
          <p:nvPr/>
        </p:nvSpPr>
        <p:spPr>
          <a:xfrm>
            <a:off x="6096000" y="1100724"/>
            <a:ext cx="4997507" cy="1187650"/>
          </a:xfrm>
          <a:prstGeom prst="rect">
            <a:avLst/>
          </a:prstGeom>
          <a:solidFill>
            <a:sysClr val="window" lastClr="FFFFFF">
              <a:lumMod val="85000"/>
            </a:sysClr>
          </a:solidFill>
          <a:ln w="12700" cap="flat" cmpd="sng" algn="ctr">
            <a:noFill/>
            <a:prstDash val="solid"/>
            <a:miter lim="800000"/>
          </a:ln>
          <a:effectLst/>
        </p:spPr>
        <p:txBody>
          <a:bodyPr rtlCol="0" anchor="ctr"/>
          <a:lstStyle/>
          <a:p>
            <a:r>
              <a:rPr lang="en-US" b="1" dirty="0">
                <a:solidFill>
                  <a:srgbClr val="38425C"/>
                </a:solidFill>
                <a:latin typeface="Candara" panose="020E0502030303020204" pitchFamily="34" charset="0"/>
              </a:rPr>
              <a:t>Means that the air molecules are NOT pushed together tightly and not a lot of pressure is being put on the surface of the earth</a:t>
            </a:r>
          </a:p>
        </p:txBody>
      </p:sp>
      <p:sp>
        <p:nvSpPr>
          <p:cNvPr id="4" name="Rectangle 3">
            <a:extLst>
              <a:ext uri="{FF2B5EF4-FFF2-40B4-BE49-F238E27FC236}">
                <a16:creationId xmlns:a16="http://schemas.microsoft.com/office/drawing/2014/main" id="{0BF026F7-8DC4-1A5E-0D6B-1A31CD0F464E}"/>
              </a:ext>
            </a:extLst>
          </p:cNvPr>
          <p:cNvSpPr/>
          <p:nvPr/>
        </p:nvSpPr>
        <p:spPr>
          <a:xfrm>
            <a:off x="978147" y="2354570"/>
            <a:ext cx="4924684" cy="1066431"/>
          </a:xfrm>
          <a:prstGeom prst="rect">
            <a:avLst/>
          </a:prstGeom>
          <a:solidFill>
            <a:sysClr val="window" lastClr="FFFFFF">
              <a:lumMod val="85000"/>
            </a:sysClr>
          </a:solidFill>
          <a:ln w="12700" cap="flat" cmpd="sng" algn="ctr">
            <a:noFill/>
            <a:prstDash val="solid"/>
            <a:miter lim="800000"/>
          </a:ln>
          <a:effectLst/>
        </p:spPr>
        <p:txBody>
          <a:bodyPr rtlCol="0" anchor="ctr"/>
          <a:lstStyle/>
          <a:p>
            <a:pPr marL="628650" indent="-285750" rtl="0" fontAlgn="base">
              <a:spcBef>
                <a:spcPts val="0"/>
              </a:spcBef>
              <a:spcAft>
                <a:spcPts val="0"/>
              </a:spcAft>
              <a:buFont typeface="Arial" panose="020B0604020202020204" pitchFamily="34" charset="0"/>
              <a:buChar char="•"/>
            </a:pPr>
            <a:r>
              <a:rPr lang="en-US" b="1" dirty="0">
                <a:solidFill>
                  <a:srgbClr val="38425C"/>
                </a:solidFill>
                <a:latin typeface="Candara" panose="020E0502030303020204" pitchFamily="34" charset="0"/>
              </a:rPr>
              <a:t>High pressure brings clear skies and no precipitation.</a:t>
            </a:r>
          </a:p>
          <a:p>
            <a:pPr marL="628650" indent="-285750" rtl="0" fontAlgn="base">
              <a:spcBef>
                <a:spcPts val="0"/>
              </a:spcBef>
              <a:spcAft>
                <a:spcPts val="0"/>
              </a:spcAft>
              <a:buFont typeface="Arial" panose="020B0604020202020204" pitchFamily="34" charset="0"/>
              <a:buChar char="•"/>
            </a:pPr>
            <a:r>
              <a:rPr lang="en-US" b="1" dirty="0">
                <a:solidFill>
                  <a:srgbClr val="38425C"/>
                </a:solidFill>
                <a:latin typeface="Candara" panose="020E0502030303020204" pitchFamily="34" charset="0"/>
              </a:rPr>
              <a:t>Air moves down and clockwise</a:t>
            </a:r>
          </a:p>
        </p:txBody>
      </p:sp>
      <p:sp>
        <p:nvSpPr>
          <p:cNvPr id="6" name="Rectangle 5">
            <a:extLst>
              <a:ext uri="{FF2B5EF4-FFF2-40B4-BE49-F238E27FC236}">
                <a16:creationId xmlns:a16="http://schemas.microsoft.com/office/drawing/2014/main" id="{2247E276-456C-961B-DEED-5AAF3CAEB89B}"/>
              </a:ext>
            </a:extLst>
          </p:cNvPr>
          <p:cNvSpPr/>
          <p:nvPr/>
        </p:nvSpPr>
        <p:spPr>
          <a:xfrm>
            <a:off x="6098693" y="2344712"/>
            <a:ext cx="4997507" cy="1076289"/>
          </a:xfrm>
          <a:prstGeom prst="rect">
            <a:avLst/>
          </a:prstGeom>
          <a:solidFill>
            <a:sysClr val="window" lastClr="FFFFFF">
              <a:lumMod val="85000"/>
            </a:sysClr>
          </a:solidFill>
          <a:ln w="12700" cap="flat" cmpd="sng" algn="ctr">
            <a:noFill/>
            <a:prstDash val="solid"/>
            <a:miter lim="800000"/>
          </a:ln>
          <a:effectLst/>
        </p:spPr>
        <p:txBody>
          <a:bodyPr rtlCol="0" anchor="ctr"/>
          <a:lstStyle/>
          <a:p>
            <a:pPr marL="285750" indent="-285750" rtl="0" fontAlgn="base">
              <a:spcBef>
                <a:spcPts val="0"/>
              </a:spcBef>
              <a:spcAft>
                <a:spcPts val="0"/>
              </a:spcAft>
              <a:buFont typeface="Arial" panose="020B0604020202020204" pitchFamily="34" charset="0"/>
              <a:buChar char="•"/>
            </a:pPr>
            <a:r>
              <a:rPr lang="en-US" b="1" dirty="0">
                <a:solidFill>
                  <a:srgbClr val="38425C"/>
                </a:solidFill>
                <a:latin typeface="Candara" panose="020E0502030303020204" pitchFamily="34" charset="0"/>
              </a:rPr>
              <a:t>Low pressure brings wind, clouds and usually rainy weather for the area</a:t>
            </a:r>
          </a:p>
          <a:p>
            <a:pPr marL="285750" indent="-285750" rtl="0" fontAlgn="base">
              <a:spcBef>
                <a:spcPts val="0"/>
              </a:spcBef>
              <a:spcAft>
                <a:spcPts val="0"/>
              </a:spcAft>
              <a:buFont typeface="Arial" panose="020B0604020202020204" pitchFamily="34" charset="0"/>
              <a:buChar char="•"/>
            </a:pPr>
            <a:r>
              <a:rPr lang="en-US" b="1" dirty="0">
                <a:solidFill>
                  <a:srgbClr val="38425C"/>
                </a:solidFill>
                <a:latin typeface="Candara" panose="020E0502030303020204" pitchFamily="34" charset="0"/>
              </a:rPr>
              <a:t>Air moves up and counterclockwise</a:t>
            </a:r>
          </a:p>
          <a:p>
            <a:endParaRPr lang="en-US" b="1" dirty="0">
              <a:solidFill>
                <a:srgbClr val="38425C"/>
              </a:solidFill>
              <a:latin typeface="Candara" panose="020E0502030303020204" pitchFamily="34" charset="0"/>
            </a:endParaRPr>
          </a:p>
        </p:txBody>
      </p:sp>
    </p:spTree>
    <p:extLst>
      <p:ext uri="{BB962C8B-B14F-4D97-AF65-F5344CB8AC3E}">
        <p14:creationId xmlns:p14="http://schemas.microsoft.com/office/powerpoint/2010/main" val="415599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6"/>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latin typeface="Segoe UI Light"/>
              </a:rPr>
              <a:t>38</a:t>
            </a:r>
            <a:endPar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endParaRP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171" name="TextBox 13">
            <a:extLst>
              <a:ext uri="{FF2B5EF4-FFF2-40B4-BE49-F238E27FC236}">
                <a16:creationId xmlns:a16="http://schemas.microsoft.com/office/drawing/2014/main" id="{908525B6-530D-4AC9-92AB-589C2AB031F2}"/>
              </a:ext>
            </a:extLst>
          </p:cNvPr>
          <p:cNvSpPr txBox="1"/>
          <p:nvPr/>
        </p:nvSpPr>
        <p:spPr>
          <a:xfrm>
            <a:off x="5075898" y="1626014"/>
            <a:ext cx="924512" cy="371897"/>
          </a:xfrm>
          <a:prstGeom prst="rect">
            <a:avLst/>
          </a:prstGeom>
        </p:spPr>
        <p:txBody>
          <a:bodyPr lIns="0" tIns="0" rIns="0" bIns="0" rtlCol="0" anchor="t">
            <a:spAutoFit/>
          </a:bodyPr>
          <a:lstStyle/>
          <a:p>
            <a:pPr algn="ctr">
              <a:lnSpc>
                <a:spcPts val="2865"/>
              </a:lnSpc>
            </a:pPr>
            <a:r>
              <a:rPr lang="en-US" sz="2893" spc="-49">
                <a:solidFill>
                  <a:srgbClr val="FFFFFF"/>
                </a:solidFill>
                <a:latin typeface="Montserrat Bold"/>
                <a:ea typeface="Montserrat Bold"/>
                <a:cs typeface="Montserrat Bold"/>
                <a:sym typeface="Montserrat Bold"/>
              </a:rPr>
              <a:t>01.</a:t>
            </a:r>
          </a:p>
        </p:txBody>
      </p:sp>
      <p:sp>
        <p:nvSpPr>
          <p:cNvPr id="173" name="TextBox 172">
            <a:extLst>
              <a:ext uri="{FF2B5EF4-FFF2-40B4-BE49-F238E27FC236}">
                <a16:creationId xmlns:a16="http://schemas.microsoft.com/office/drawing/2014/main" id="{6FE19CEC-B4AD-470B-A362-6D8B1D68EC90}"/>
              </a:ext>
            </a:extLst>
          </p:cNvPr>
          <p:cNvSpPr txBox="1"/>
          <p:nvPr/>
        </p:nvSpPr>
        <p:spPr>
          <a:xfrm>
            <a:off x="1055762" y="343876"/>
            <a:ext cx="6831106" cy="523220"/>
          </a:xfrm>
          <a:prstGeom prst="rect">
            <a:avLst/>
          </a:prstGeom>
          <a:noFill/>
        </p:spPr>
        <p:txBody>
          <a:bodyPr wrap="square" rtlCol="0">
            <a:spAutoFit/>
          </a:bodyPr>
          <a:lstStyle/>
          <a:p>
            <a:r>
              <a:rPr lang="en-US" sz="2800" b="1" dirty="0">
                <a:solidFill>
                  <a:srgbClr val="38425C"/>
                </a:solidFill>
                <a:latin typeface="Candara" panose="020E0502030303020204" pitchFamily="34" charset="0"/>
              </a:rPr>
              <a:t>How the Air Parameters Measured?</a:t>
            </a:r>
          </a:p>
        </p:txBody>
      </p:sp>
      <p:sp>
        <p:nvSpPr>
          <p:cNvPr id="2" name="Rectangle 1">
            <a:extLst>
              <a:ext uri="{FF2B5EF4-FFF2-40B4-BE49-F238E27FC236}">
                <a16:creationId xmlns:a16="http://schemas.microsoft.com/office/drawing/2014/main" id="{10679D2D-EC40-6DB6-DEBC-973C4B0D7994}"/>
              </a:ext>
            </a:extLst>
          </p:cNvPr>
          <p:cNvSpPr/>
          <p:nvPr/>
        </p:nvSpPr>
        <p:spPr>
          <a:xfrm>
            <a:off x="1055762" y="1105168"/>
            <a:ext cx="6421713" cy="523220"/>
          </a:xfrm>
          <a:prstGeom prst="rect">
            <a:avLst/>
          </a:prstGeom>
          <a:solidFill>
            <a:sysClr val="window" lastClr="FFFFFF">
              <a:lumMod val="85000"/>
            </a:sysClr>
          </a:solidFill>
          <a:ln w="12700" cap="flat" cmpd="sng" algn="ctr">
            <a:noFill/>
            <a:prstDash val="solid"/>
            <a:miter lim="800000"/>
          </a:ln>
          <a:effectLst/>
        </p:spPr>
        <p:txBody>
          <a:bodyPr rtlCol="0" anchor="ctr"/>
          <a:lstStyle/>
          <a:p>
            <a:r>
              <a:rPr lang="en-US" b="1" dirty="0">
                <a:solidFill>
                  <a:srgbClr val="38425C"/>
                </a:solidFill>
                <a:latin typeface="Candara" panose="020E0502030303020204" pitchFamily="34" charset="0"/>
              </a:rPr>
              <a:t>WE CANNOT SEE THE AIR, SO WHAT CAN WE MEASURE?</a:t>
            </a:r>
          </a:p>
        </p:txBody>
      </p:sp>
      <p:pic>
        <p:nvPicPr>
          <p:cNvPr id="34818" name="Picture 2">
            <a:extLst>
              <a:ext uri="{FF2B5EF4-FFF2-40B4-BE49-F238E27FC236}">
                <a16:creationId xmlns:a16="http://schemas.microsoft.com/office/drawing/2014/main" id="{3F6E0508-DF9D-C7A6-AE10-028A141A2B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839" y="2449774"/>
            <a:ext cx="4740571" cy="3181531"/>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Japan Meteorological Agency | Weather Observation">
            <a:extLst>
              <a:ext uri="{FF2B5EF4-FFF2-40B4-BE49-F238E27FC236}">
                <a16:creationId xmlns:a16="http://schemas.microsoft.com/office/drawing/2014/main" id="{B1A741DC-C70A-9272-9DEB-E9E459DC23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000" y="2436362"/>
            <a:ext cx="4850816" cy="31905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8AFC50E2-BB39-E693-2FFD-93771A4CDD8F}"/>
              </a:ext>
            </a:extLst>
          </p:cNvPr>
          <p:cNvSpPr/>
          <p:nvPr/>
        </p:nvSpPr>
        <p:spPr>
          <a:xfrm>
            <a:off x="2012588" y="1866460"/>
            <a:ext cx="3235071" cy="504286"/>
          </a:xfrm>
          <a:prstGeom prst="roundRect">
            <a:avLst/>
          </a:prstGeom>
          <a:solidFill>
            <a:srgbClr val="C0C3A4"/>
          </a:solidFill>
          <a:ln>
            <a:solidFill>
              <a:srgbClr val="C0C3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Atmospheric Parameters </a:t>
            </a:r>
          </a:p>
        </p:txBody>
      </p:sp>
      <p:sp>
        <p:nvSpPr>
          <p:cNvPr id="5" name="Rectangle: Rounded Corners 4">
            <a:extLst>
              <a:ext uri="{FF2B5EF4-FFF2-40B4-BE49-F238E27FC236}">
                <a16:creationId xmlns:a16="http://schemas.microsoft.com/office/drawing/2014/main" id="{C5511CCC-3926-6CC9-5C14-32B53FF37280}"/>
              </a:ext>
            </a:extLst>
          </p:cNvPr>
          <p:cNvSpPr/>
          <p:nvPr/>
        </p:nvSpPr>
        <p:spPr>
          <a:xfrm>
            <a:off x="7477475" y="1888271"/>
            <a:ext cx="3235071" cy="504286"/>
          </a:xfrm>
          <a:prstGeom prst="roundRect">
            <a:avLst/>
          </a:prstGeom>
          <a:solidFill>
            <a:srgbClr val="C0C3A4"/>
          </a:solidFill>
          <a:ln>
            <a:solidFill>
              <a:srgbClr val="C0C3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Meteorological Observation Networks</a:t>
            </a:r>
          </a:p>
        </p:txBody>
      </p:sp>
    </p:spTree>
    <p:extLst>
      <p:ext uri="{BB962C8B-B14F-4D97-AF65-F5344CB8AC3E}">
        <p14:creationId xmlns:p14="http://schemas.microsoft.com/office/powerpoint/2010/main" val="2735875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7">
            <a:extLst>
              <a:ext uri="{FF2B5EF4-FFF2-40B4-BE49-F238E27FC236}">
                <a16:creationId xmlns:a16="http://schemas.microsoft.com/office/drawing/2014/main" id="{5CD2C4A3-E296-44E7-B2C1-3F3607F4FFE0}"/>
              </a:ext>
            </a:extLst>
          </p:cNvPr>
          <p:cNvSpPr txBox="1">
            <a:spLocks/>
          </p:cNvSpPr>
          <p:nvPr/>
        </p:nvSpPr>
        <p:spPr>
          <a:xfrm>
            <a:off x="209609" y="6355732"/>
            <a:ext cx="4114800" cy="365125"/>
          </a:xfrm>
          <a:prstGeom prst="rect">
            <a:avLst/>
          </a:prstGeom>
        </p:spPr>
        <p:txBody>
          <a:bodyPr vert="horz" wrap="square" lIns="0" tIns="0" rIns="0" bIns="0" rtlCol="0" anchor="t">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333"/>
              </a:lnSpc>
              <a:defRPr/>
            </a:pPr>
            <a:r>
              <a:rPr lang="en-US" b="1" i="1" dirty="0">
                <a:solidFill>
                  <a:srgbClr val="002060"/>
                </a:solidFill>
                <a:latin typeface="Candara" panose="020E0502030303020204" pitchFamily="34" charset="0"/>
                <a:ea typeface="Montserrat"/>
                <a:cs typeface="Sakkal Majalla" panose="02000000000000000000" pitchFamily="2" charset="-78"/>
                <a:sym typeface="Montserrat"/>
              </a:rPr>
              <a:t>Directorate General of Meteorology</a:t>
            </a:r>
          </a:p>
        </p:txBody>
      </p:sp>
      <p:grpSp>
        <p:nvGrpSpPr>
          <p:cNvPr id="89" name="Group 88">
            <a:extLst>
              <a:ext uri="{FF2B5EF4-FFF2-40B4-BE49-F238E27FC236}">
                <a16:creationId xmlns:a16="http://schemas.microsoft.com/office/drawing/2014/main" id="{533FFD10-FF17-44E0-81DD-8872727E6651}"/>
              </a:ext>
            </a:extLst>
          </p:cNvPr>
          <p:cNvGrpSpPr/>
          <p:nvPr/>
        </p:nvGrpSpPr>
        <p:grpSpPr>
          <a:xfrm rot="10800000" flipV="1">
            <a:off x="132549" y="155501"/>
            <a:ext cx="3853897" cy="982937"/>
            <a:chOff x="5290103" y="-2638"/>
            <a:chExt cx="3853897" cy="1075336"/>
          </a:xfrm>
        </p:grpSpPr>
        <p:grpSp>
          <p:nvGrpSpPr>
            <p:cNvPr id="90" name="Group 89">
              <a:extLst>
                <a:ext uri="{FF2B5EF4-FFF2-40B4-BE49-F238E27FC236}">
                  <a16:creationId xmlns:a16="http://schemas.microsoft.com/office/drawing/2014/main" id="{80526C93-2526-464E-A559-DF196E2E424E}"/>
                </a:ext>
              </a:extLst>
            </p:cNvPr>
            <p:cNvGrpSpPr/>
            <p:nvPr/>
          </p:nvGrpSpPr>
          <p:grpSpPr>
            <a:xfrm>
              <a:off x="5290103" y="-2638"/>
              <a:ext cx="3853897" cy="1075336"/>
              <a:chOff x="5291402" y="1596"/>
              <a:chExt cx="3853897" cy="1075336"/>
            </a:xfrm>
          </p:grpSpPr>
          <p:sp>
            <p:nvSpPr>
              <p:cNvPr id="98" name="Isosceles Triangle 97">
                <a:extLst>
                  <a:ext uri="{FF2B5EF4-FFF2-40B4-BE49-F238E27FC236}">
                    <a16:creationId xmlns:a16="http://schemas.microsoft.com/office/drawing/2014/main" id="{38FFBE1D-02F0-43E9-8C27-9DCC86C3AA78}"/>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6BCA6781-5105-4E64-8CB7-4B4733562C87}"/>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49D1B54D-3BAC-413A-AEF7-C9AC03288687}"/>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A87E2918-87E7-442D-95E8-2EFDFD4C2421}"/>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763AFA07-DA05-4EE0-BD2F-33FA0CDE734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293CF750-6C39-4238-97EF-C5E6FEB543D8}"/>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32FB99D9-D951-453F-BADB-0515C7B340E3}"/>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0AC3AC73-3F39-4408-A494-23D675AC9EC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EC073B95-94D4-490C-8748-88DE587F2C72}"/>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6B2E4D07-FFBC-4093-BD81-831ECA65AC4B}"/>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3D4672CC-65D6-47CD-8D12-4AC62DD01676}"/>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77561C74-FC37-437D-8580-47DCDE20C8A9}"/>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52BCE13D-7973-43B4-AAD0-01CD01BCD427}"/>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7847458D-82D0-46A7-AE5F-A3D95F5F2EC6}"/>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9F935069-9C16-4135-8B94-A725DF3D799A}"/>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DBF3C16F-7BD6-4795-A379-E2491BC4A151}"/>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A401748F-0CDB-4BA7-A9FA-89083ED4B846}"/>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9585AD36-B398-423D-898E-411E96F01F9A}"/>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34ED33EC-B02C-47F5-BC26-EA0080976AC1}"/>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FA77DB43-B638-49E0-A625-F3556DEB7A04}"/>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AA62E882-D842-47FE-B85E-8FC55517009D}"/>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EE5B2AE8-92F7-41FB-9DC4-738136DDA5C2}"/>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9081B49-3827-41EB-AF72-8B3149101493}"/>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585528EE-7828-477D-86A7-72E2754532FF}"/>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6C35E2F3-B148-4095-9F28-E803F4E5A732}"/>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C8633DBE-2A4F-4359-ACAC-539AE8501CC9}"/>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F811BB1D-1B1D-4D35-99FA-755CB90F5424}"/>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5FC7322C-EEFC-4FE1-8BBE-C22989F595A4}"/>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9F32A3C5-FA41-47E5-ADCB-43E553F82EB3}"/>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5F492516-C58F-4484-B5C1-1090F0F30AD4}"/>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C1562345-68C9-43D5-94D7-AFBE4520D01A}"/>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7358E582-81D5-4F18-9356-5B8B8AE9F07E}"/>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59FE9FD4-D68B-4296-9075-64179A180312}"/>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AD6CC06B-631A-4F23-AEF7-E1FFE4E98B51}"/>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A5667A82-7AF5-405F-9CB5-35C25787F39B}"/>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369B3201-61BF-4A4B-A5CE-655968600C81}"/>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D57F100A-01FE-4A14-9985-BBDD4B7CD127}"/>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14631369-2468-4445-889B-7922D1F6E420}"/>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F625A7B9-AC25-468D-8A35-73439D273C55}"/>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E809AD2E-7150-4B78-BFAF-CB8C9A692E1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8F9239A6-C352-4DEF-B290-2FC0EAAFA030}"/>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14EE1073-CF30-4BF4-900F-831A818E7473}"/>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A1028EEA-6488-449E-A25E-2EC2B249E860}"/>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CFC837A8-EFF6-4425-9AE1-9BCE50C333CD}"/>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4FCC97FA-741F-4C33-A6A4-9CB25CADB3F5}"/>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19C00D02-1CD4-4BA3-B316-13E1A8209405}"/>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41D89A90-0C39-48AB-AE65-71757ADA5EBB}"/>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AE06A770-80A1-4643-8258-55C067FCD213}"/>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F2B421EF-612A-4E12-9A7F-A022EA57639E}"/>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8D1DE72D-A8BB-4F31-99ED-0EA3C242633F}"/>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C5606B6B-6738-4AEF-AEE7-D87AB82ACB32}"/>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CDAD4E78-5390-4CE7-8C37-4E80C94FC84C}"/>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9A14A30C-036E-441D-ADE0-5F4845B4BD96}"/>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7EE78C8C-65AC-42F1-936C-1166EDF2A56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363001F1-3A6F-459E-B986-48D47CE62657}"/>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2AE41675-F906-4936-AC41-6C4063AA63F1}"/>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A7508EA2-AB55-4900-ADAB-D71DE5105DA6}"/>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BEB93C-48E3-4871-9FEA-2DC1772830F4}"/>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4B0F0F89-A607-40B5-8752-9B25AAECE3F1}"/>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4222498E-4B7B-45ED-BE95-8F45A386B49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FD245743-7B2C-447F-8E39-86D566AF00AC}"/>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DB20F53C-5D96-4911-BDF9-BE4F0BB24C07}"/>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05052796-BC7C-4445-B82F-021888D7BA9E}"/>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603E7A71-96FE-43D9-B8D2-4E5CC0D3F9A1}"/>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3B19DC35-F5F4-4448-AF37-E4F8B85C80BF}"/>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79C22DA8-B020-441E-BB4A-81E4ECF2E6CC}"/>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7283C4D7-0623-4405-B769-08607190F38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A8D21936-F0FA-403A-8EDC-52043C429D9A}"/>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E48A00E7-AFED-4679-BCC8-C756628B9FF7}"/>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62D59FE6-EA5D-4725-8E07-3A03AD1CD540}"/>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 name="Isosceles Triangle 167">
                <a:extLst>
                  <a:ext uri="{FF2B5EF4-FFF2-40B4-BE49-F238E27FC236}">
                    <a16:creationId xmlns:a16="http://schemas.microsoft.com/office/drawing/2014/main" id="{7B531569-8CB9-4B63-9269-C73EBE9CCEC3}"/>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1" name="Group 90">
              <a:extLst>
                <a:ext uri="{FF2B5EF4-FFF2-40B4-BE49-F238E27FC236}">
                  <a16:creationId xmlns:a16="http://schemas.microsoft.com/office/drawing/2014/main" id="{221F3A9E-11EA-4472-B991-8B4EC14F649A}"/>
                </a:ext>
              </a:extLst>
            </p:cNvPr>
            <p:cNvGrpSpPr/>
            <p:nvPr/>
          </p:nvGrpSpPr>
          <p:grpSpPr>
            <a:xfrm>
              <a:off x="6023491" y="5930"/>
              <a:ext cx="950409" cy="509367"/>
              <a:chOff x="6023491" y="5930"/>
              <a:chExt cx="950409" cy="509367"/>
            </a:xfrm>
          </p:grpSpPr>
          <p:sp>
            <p:nvSpPr>
              <p:cNvPr id="92" name="Isosceles Triangle 91">
                <a:extLst>
                  <a:ext uri="{FF2B5EF4-FFF2-40B4-BE49-F238E27FC236}">
                    <a16:creationId xmlns:a16="http://schemas.microsoft.com/office/drawing/2014/main" id="{05870A5D-B4CB-4FBF-949D-1A90AD732969}"/>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DC006732-AE6E-4370-B75F-205DA3472EA4}"/>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D318B650-569F-4733-B853-43A2BBD6D5E4}"/>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2D988066-CC89-46C8-99ED-5CD706F2F6A5}"/>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F3D58854-CDBD-42D5-9BAF-FFF12952CFE4}"/>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 name="Isosceles Triangle 96">
                <a:extLst>
                  <a:ext uri="{FF2B5EF4-FFF2-40B4-BE49-F238E27FC236}">
                    <a16:creationId xmlns:a16="http://schemas.microsoft.com/office/drawing/2014/main" id="{BC91399B-34CB-474E-8AA3-D61404713932}"/>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9" name="Rectangle 168">
            <a:extLst>
              <a:ext uri="{FF2B5EF4-FFF2-40B4-BE49-F238E27FC236}">
                <a16:creationId xmlns:a16="http://schemas.microsoft.com/office/drawing/2014/main" id="{782114CA-212F-4413-9560-64AFB9E88C3E}"/>
              </a:ext>
            </a:extLst>
          </p:cNvPr>
          <p:cNvSpPr/>
          <p:nvPr/>
        </p:nvSpPr>
        <p:spPr>
          <a:xfrm>
            <a:off x="2570697" y="6455468"/>
            <a:ext cx="9411694" cy="153656"/>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pic>
        <p:nvPicPr>
          <p:cNvPr id="172" name="Picture 171">
            <a:extLst>
              <a:ext uri="{FF2B5EF4-FFF2-40B4-BE49-F238E27FC236}">
                <a16:creationId xmlns:a16="http://schemas.microsoft.com/office/drawing/2014/main" id="{CC9EBC8C-2220-4EB8-95D9-5F5A53FB1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EAA17CF6-C858-40D4-B449-898AE2C7F1CE}"/>
              </a:ext>
            </a:extLst>
          </p:cNvPr>
          <p:cNvSpPr txBox="1"/>
          <p:nvPr/>
        </p:nvSpPr>
        <p:spPr>
          <a:xfrm>
            <a:off x="1804340" y="2806754"/>
            <a:ext cx="8254059" cy="1015663"/>
          </a:xfrm>
          <a:prstGeom prst="rect">
            <a:avLst/>
          </a:prstGeom>
          <a:noFill/>
        </p:spPr>
        <p:txBody>
          <a:bodyPr wrap="square" rtlCol="0">
            <a:spAutoFit/>
          </a:bodyPr>
          <a:lstStyle/>
          <a:p>
            <a:pPr algn="ctr"/>
            <a:r>
              <a:rPr lang="en-US" sz="6000" dirty="0">
                <a:solidFill>
                  <a:srgbClr val="38425C"/>
                </a:solidFill>
                <a:latin typeface="Candara" panose="020E0502030303020204" pitchFamily="34" charset="0"/>
              </a:rPr>
              <a:t>Thanks</a:t>
            </a:r>
          </a:p>
        </p:txBody>
      </p:sp>
    </p:spTree>
    <p:extLst>
      <p:ext uri="{BB962C8B-B14F-4D97-AF65-F5344CB8AC3E}">
        <p14:creationId xmlns:p14="http://schemas.microsoft.com/office/powerpoint/2010/main" val="1295196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AC59DA89-590F-4667-8BD2-6DC0CEEAAACC}"/>
              </a:ext>
            </a:extLst>
          </p:cNvPr>
          <p:cNvGrpSpPr/>
          <p:nvPr/>
        </p:nvGrpSpPr>
        <p:grpSpPr>
          <a:xfrm flipH="1" flipV="1">
            <a:off x="187440" y="5687198"/>
            <a:ext cx="3471030" cy="982937"/>
            <a:chOff x="5290103" y="-2638"/>
            <a:chExt cx="3853897" cy="1075336"/>
          </a:xfrm>
        </p:grpSpPr>
        <p:grpSp>
          <p:nvGrpSpPr>
            <p:cNvPr id="89" name="Group 88">
              <a:extLst>
                <a:ext uri="{FF2B5EF4-FFF2-40B4-BE49-F238E27FC236}">
                  <a16:creationId xmlns:a16="http://schemas.microsoft.com/office/drawing/2014/main" id="{E9E32865-8728-45B0-8360-13CE30CF71BC}"/>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D41BFB71-E19C-4710-97F8-101E0F79E07E}"/>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B76343F6-1A6B-472B-A152-8244BF733143}"/>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9DF712E9-4DD0-4883-9E92-DE186D0DCACF}"/>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0119F41F-0032-45B0-A27F-48AD934972F7}"/>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BC693E9E-A1D3-4582-B796-C11952846A2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7BB4859B-5F16-45D3-B021-B5D5930B7A04}"/>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9B3979C9-4910-4F66-B8A1-7970669BBA6B}"/>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25F04075-19F5-4AA4-8EA6-175590F2BF64}"/>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F89C6CF7-C081-432E-959A-796B4E28F0B0}"/>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076CAC53-62AD-4777-A245-36E6CCC3B16C}"/>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8163E45D-F2B9-46FC-B518-9B2096017090}"/>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7078FA8A-8506-4EFC-9920-EFF4AE72432B}"/>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8882B22D-0986-4C32-8DD2-09C8BBAFB54C}"/>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43AF86AE-E894-443A-B268-0C907D9E4DE9}"/>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04BACD80-FB44-44C7-99C3-F2DD4F53223A}"/>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760B163C-6188-429E-A89F-D155EEB13EC6}"/>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8DA23706-4D31-4619-B9A2-791C7767BD16}"/>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B810D475-3DAC-463D-9247-4B2080FD059E}"/>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9B1689D4-B64D-451F-A23C-E33A206DE9AD}"/>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0C6CE7D6-B34A-4CD6-B6E7-F9611AE62ACF}"/>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9441777B-58B4-46CF-9DB7-1D965D747809}"/>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D0F99030-A822-4C52-8D42-EBAFB64AD95A}"/>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EAD4D22E-E2C6-4934-A116-50CF6A9A3866}"/>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2411DFF6-BCAA-4A33-89DF-9B855BDBBBA2}"/>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E37710AA-3374-4F3A-8FD9-FFDC67D57B5C}"/>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072AAE76-1878-44BB-8369-D837EE3EE4C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4639BC06-AFF1-4EE5-9E62-7D7EF000508A}"/>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989CB294-FF76-4068-A290-0AE01CFAC5B9}"/>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445B22B3-D912-42E3-98A3-110387854C06}"/>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E95C5EE0-13BD-4851-8EBB-6DF5839F3587}"/>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9ECCA134-316D-4DF6-8EF1-435AE1571046}"/>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207E0E66-CCE1-4720-AC18-3130FD29386A}"/>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DB7A9B02-953A-48D3-AF6F-80FB397C495F}"/>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A5BCA3FA-A1FE-4DDE-BE5B-317AA8B1C290}"/>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5267E120-E97B-4377-98C9-0B370D072FF8}"/>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9589606C-438D-46B7-9356-602A0F034FB0}"/>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CE7E123A-1093-4DF8-940C-DB1EC023DB70}"/>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F15E27E8-D7DA-464C-829B-5EAA6A8B4967}"/>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79B39E0C-ADE6-4579-A4A5-DEDD1398A300}"/>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FC589A52-7AF4-4EB8-9290-F4A840908EF8}"/>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E2B00BAE-16A5-4699-8006-DBEFF351253F}"/>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26220F5C-8983-4571-9D21-3BFE122D1CE1}"/>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6DAA99CF-0A27-4EA2-998B-15CABA0FDB4D}"/>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9346BA38-33E4-476C-A5D5-E72FD58F4981}"/>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E2404DD9-550A-4583-A5F0-B89A1FB4020C}"/>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DDFFED5A-F17D-4112-8C6B-AD98AF138A0E}"/>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4D5451DC-3FE0-4ADD-865F-5D5E5B53EEAE}"/>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BC2D9318-C8A0-468C-BB51-0C0F1E772A7B}"/>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7D7024A7-6A07-487F-94E5-97ABDFF5CE3B}"/>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2A481EA2-8FE9-4F3E-81C2-772D3912A724}"/>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383A5D90-D4B7-406E-AA8B-EB124B4B08F9}"/>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265F570D-9DDF-48E3-BC02-4BFBAC515CDA}"/>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6E4DCBE5-64F4-4C0B-A3DC-E16BC6F398A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479F0BA7-2F5E-4B33-A62E-3706BE71F736}"/>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00120E3C-91A9-415B-85BF-034963C1A18C}"/>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621EC097-E739-4A4C-9A69-6B4299336491}"/>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F2F118CD-C4A4-4CCF-A4A6-BAC42C902895}"/>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20694322-6397-4FB6-B7ED-777E61034CEE}"/>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3968E3A7-E249-4001-A5CF-81B72D2FC904}"/>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D2811AB-F731-486F-9F3E-5D2B04B608BB}"/>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B54F3903-54C6-4983-8A74-9F6A63188772}"/>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03EC4985-1182-45CD-9E4E-8B9A64372ED5}"/>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040C590D-1BE6-46C0-B7DC-5F41F0346DF6}"/>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9E6BBD00-D8A8-4253-A56A-966EB757A66F}"/>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E81216A8-3C0A-4974-A6A0-01C636A70848}"/>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34C0F453-07F9-4565-AE99-472FA6B21E1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603A20BA-35B5-47A6-8ECB-7F4586DCC4FA}"/>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36AD8388-D312-46FE-91D6-DFAE2021A8D5}"/>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EB226BA6-0FB8-453C-9E60-EC04D97CCE70}"/>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0B1A7E3C-EFCA-4985-A834-6437568507E7}"/>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D38A6C0B-F14A-498C-9772-AC5AF8EBD41B}"/>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45C60B16-0D9A-491C-96B9-666C33BE3AC7}"/>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F0D4F70-1E9A-4B6F-A44C-CA30A2CBFD1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EE99E9A4-F320-4962-AEE4-9CF90D4894A8}"/>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144894D-146C-4C26-9D0B-785049243576}"/>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C32A222F-6C55-4A58-85D0-A94991C9D630}"/>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40AFDE8B-E3F8-4BF1-8C0C-A79709DB7A82}"/>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649C068D-165A-49C2-8314-910FAE9EE27B}"/>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9" name="Rectangle 168">
            <a:extLst>
              <a:ext uri="{FF2B5EF4-FFF2-40B4-BE49-F238E27FC236}">
                <a16:creationId xmlns:a16="http://schemas.microsoft.com/office/drawing/2014/main" id="{7C20E9A2-5F08-48A2-81D1-00ECEDCB5DAC}"/>
              </a:ext>
            </a:extLst>
          </p:cNvPr>
          <p:cNvSpPr/>
          <p:nvPr/>
        </p:nvSpPr>
        <p:spPr>
          <a:xfrm>
            <a:off x="11585866" y="6272477"/>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latin typeface="Segoe UI Light"/>
              </a:rPr>
              <a:t>04</a:t>
            </a:r>
            <a:endPar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endParaRPr>
          </a:p>
        </p:txBody>
      </p:sp>
      <p:pic>
        <p:nvPicPr>
          <p:cNvPr id="170" name="Picture 169">
            <a:extLst>
              <a:ext uri="{FF2B5EF4-FFF2-40B4-BE49-F238E27FC236}">
                <a16:creationId xmlns:a16="http://schemas.microsoft.com/office/drawing/2014/main" id="{9CC5063E-C163-4E6E-BE39-5CB0104AD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1" name="Picture 170">
            <a:extLst>
              <a:ext uri="{FF2B5EF4-FFF2-40B4-BE49-F238E27FC236}">
                <a16:creationId xmlns:a16="http://schemas.microsoft.com/office/drawing/2014/main" id="{060C540B-3D0B-403A-9D84-540500572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172" name="Rectangle 171">
            <a:extLst>
              <a:ext uri="{FF2B5EF4-FFF2-40B4-BE49-F238E27FC236}">
                <a16:creationId xmlns:a16="http://schemas.microsoft.com/office/drawing/2014/main" id="{D9ED99BD-2EA5-495B-BAD9-57ACF31B2D53}"/>
              </a:ext>
            </a:extLst>
          </p:cNvPr>
          <p:cNvSpPr/>
          <p:nvPr/>
        </p:nvSpPr>
        <p:spPr>
          <a:xfrm>
            <a:off x="3751681" y="6444113"/>
            <a:ext cx="7785324" cy="160967"/>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78" name="TextBox 177">
            <a:extLst>
              <a:ext uri="{FF2B5EF4-FFF2-40B4-BE49-F238E27FC236}">
                <a16:creationId xmlns:a16="http://schemas.microsoft.com/office/drawing/2014/main" id="{C5479C71-5D16-467F-A212-9100A3E5C01A}"/>
              </a:ext>
            </a:extLst>
          </p:cNvPr>
          <p:cNvSpPr txBox="1"/>
          <p:nvPr/>
        </p:nvSpPr>
        <p:spPr>
          <a:xfrm>
            <a:off x="1168040" y="323947"/>
            <a:ext cx="6831106" cy="523220"/>
          </a:xfrm>
          <a:prstGeom prst="rect">
            <a:avLst/>
          </a:prstGeom>
          <a:noFill/>
        </p:spPr>
        <p:txBody>
          <a:bodyPr wrap="square" rtlCol="0">
            <a:spAutoFit/>
          </a:bodyPr>
          <a:lstStyle/>
          <a:p>
            <a:r>
              <a:rPr lang="en-US" sz="2800" b="1" dirty="0">
                <a:solidFill>
                  <a:srgbClr val="38425C"/>
                </a:solidFill>
                <a:latin typeface="Candara" panose="020E0502030303020204" pitchFamily="34" charset="0"/>
              </a:rPr>
              <a:t>Weather Versus Climate </a:t>
            </a:r>
            <a:endParaRPr lang="en-US" sz="3200" b="1" dirty="0">
              <a:solidFill>
                <a:srgbClr val="38425C"/>
              </a:solidFill>
              <a:latin typeface="Candara" panose="020E0502030303020204" pitchFamily="34" charset="0"/>
            </a:endParaRPr>
          </a:p>
        </p:txBody>
      </p:sp>
      <p:pic>
        <p:nvPicPr>
          <p:cNvPr id="2050" name="Picture 2">
            <a:extLst>
              <a:ext uri="{FF2B5EF4-FFF2-40B4-BE49-F238E27FC236}">
                <a16:creationId xmlns:a16="http://schemas.microsoft.com/office/drawing/2014/main" id="{CCF5AC4B-E4F3-FE2D-9880-FE42538DF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0219" y="989533"/>
            <a:ext cx="8805998" cy="4953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333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AC59DA89-590F-4667-8BD2-6DC0CEEAAACC}"/>
              </a:ext>
            </a:extLst>
          </p:cNvPr>
          <p:cNvGrpSpPr/>
          <p:nvPr/>
        </p:nvGrpSpPr>
        <p:grpSpPr>
          <a:xfrm flipH="1" flipV="1">
            <a:off x="187440" y="5687198"/>
            <a:ext cx="3471030" cy="982937"/>
            <a:chOff x="5290103" y="-2638"/>
            <a:chExt cx="3853897" cy="1075336"/>
          </a:xfrm>
        </p:grpSpPr>
        <p:grpSp>
          <p:nvGrpSpPr>
            <p:cNvPr id="89" name="Group 88">
              <a:extLst>
                <a:ext uri="{FF2B5EF4-FFF2-40B4-BE49-F238E27FC236}">
                  <a16:creationId xmlns:a16="http://schemas.microsoft.com/office/drawing/2014/main" id="{E9E32865-8728-45B0-8360-13CE30CF71BC}"/>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D41BFB71-E19C-4710-97F8-101E0F79E07E}"/>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B76343F6-1A6B-472B-A152-8244BF733143}"/>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9DF712E9-4DD0-4883-9E92-DE186D0DCACF}"/>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0119F41F-0032-45B0-A27F-48AD934972F7}"/>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BC693E9E-A1D3-4582-B796-C11952846A2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7BB4859B-5F16-45D3-B021-B5D5930B7A04}"/>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9B3979C9-4910-4F66-B8A1-7970669BBA6B}"/>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25F04075-19F5-4AA4-8EA6-175590F2BF64}"/>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F89C6CF7-C081-432E-959A-796B4E28F0B0}"/>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076CAC53-62AD-4777-A245-36E6CCC3B16C}"/>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8163E45D-F2B9-46FC-B518-9B2096017090}"/>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7078FA8A-8506-4EFC-9920-EFF4AE72432B}"/>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8882B22D-0986-4C32-8DD2-09C8BBAFB54C}"/>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43AF86AE-E894-443A-B268-0C907D9E4DE9}"/>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04BACD80-FB44-44C7-99C3-F2DD4F53223A}"/>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760B163C-6188-429E-A89F-D155EEB13EC6}"/>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8DA23706-4D31-4619-B9A2-791C7767BD16}"/>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B810D475-3DAC-463D-9247-4B2080FD059E}"/>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9B1689D4-B64D-451F-A23C-E33A206DE9AD}"/>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0C6CE7D6-B34A-4CD6-B6E7-F9611AE62ACF}"/>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9441777B-58B4-46CF-9DB7-1D965D747809}"/>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D0F99030-A822-4C52-8D42-EBAFB64AD95A}"/>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EAD4D22E-E2C6-4934-A116-50CF6A9A3866}"/>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2411DFF6-BCAA-4A33-89DF-9B855BDBBBA2}"/>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E37710AA-3374-4F3A-8FD9-FFDC67D57B5C}"/>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072AAE76-1878-44BB-8369-D837EE3EE4C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4639BC06-AFF1-4EE5-9E62-7D7EF000508A}"/>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989CB294-FF76-4068-A290-0AE01CFAC5B9}"/>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445B22B3-D912-42E3-98A3-110387854C06}"/>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E95C5EE0-13BD-4851-8EBB-6DF5839F3587}"/>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9ECCA134-316D-4DF6-8EF1-435AE1571046}"/>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207E0E66-CCE1-4720-AC18-3130FD29386A}"/>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DB7A9B02-953A-48D3-AF6F-80FB397C495F}"/>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A5BCA3FA-A1FE-4DDE-BE5B-317AA8B1C290}"/>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5267E120-E97B-4377-98C9-0B370D072FF8}"/>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9589606C-438D-46B7-9356-602A0F034FB0}"/>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CE7E123A-1093-4DF8-940C-DB1EC023DB70}"/>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F15E27E8-D7DA-464C-829B-5EAA6A8B4967}"/>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79B39E0C-ADE6-4579-A4A5-DEDD1398A300}"/>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FC589A52-7AF4-4EB8-9290-F4A840908EF8}"/>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E2B00BAE-16A5-4699-8006-DBEFF351253F}"/>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26220F5C-8983-4571-9D21-3BFE122D1CE1}"/>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6DAA99CF-0A27-4EA2-998B-15CABA0FDB4D}"/>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9346BA38-33E4-476C-A5D5-E72FD58F4981}"/>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E2404DD9-550A-4583-A5F0-B89A1FB4020C}"/>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DDFFED5A-F17D-4112-8C6B-AD98AF138A0E}"/>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4D5451DC-3FE0-4ADD-865F-5D5E5B53EEAE}"/>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BC2D9318-C8A0-468C-BB51-0C0F1E772A7B}"/>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7D7024A7-6A07-487F-94E5-97ABDFF5CE3B}"/>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2A481EA2-8FE9-4F3E-81C2-772D3912A724}"/>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383A5D90-D4B7-406E-AA8B-EB124B4B08F9}"/>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265F570D-9DDF-48E3-BC02-4BFBAC515CDA}"/>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6E4DCBE5-64F4-4C0B-A3DC-E16BC6F398A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479F0BA7-2F5E-4B33-A62E-3706BE71F736}"/>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00120E3C-91A9-415B-85BF-034963C1A18C}"/>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621EC097-E739-4A4C-9A69-6B4299336491}"/>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F2F118CD-C4A4-4CCF-A4A6-BAC42C902895}"/>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20694322-6397-4FB6-B7ED-777E61034CEE}"/>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3968E3A7-E249-4001-A5CF-81B72D2FC904}"/>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D2811AB-F731-486F-9F3E-5D2B04B608BB}"/>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B54F3903-54C6-4983-8A74-9F6A63188772}"/>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03EC4985-1182-45CD-9E4E-8B9A64372ED5}"/>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040C590D-1BE6-46C0-B7DC-5F41F0346DF6}"/>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9E6BBD00-D8A8-4253-A56A-966EB757A66F}"/>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E81216A8-3C0A-4974-A6A0-01C636A70848}"/>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34C0F453-07F9-4565-AE99-472FA6B21E1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603A20BA-35B5-47A6-8ECB-7F4586DCC4FA}"/>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36AD8388-D312-46FE-91D6-DFAE2021A8D5}"/>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EB226BA6-0FB8-453C-9E60-EC04D97CCE70}"/>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0B1A7E3C-EFCA-4985-A834-6437568507E7}"/>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D38A6C0B-F14A-498C-9772-AC5AF8EBD41B}"/>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45C60B16-0D9A-491C-96B9-666C33BE3AC7}"/>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F0D4F70-1E9A-4B6F-A44C-CA30A2CBFD1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EE99E9A4-F320-4962-AEE4-9CF90D4894A8}"/>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144894D-146C-4C26-9D0B-785049243576}"/>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C32A222F-6C55-4A58-85D0-A94991C9D630}"/>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40AFDE8B-E3F8-4BF1-8C0C-A79709DB7A82}"/>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649C068D-165A-49C2-8314-910FAE9EE27B}"/>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9" name="Rectangle 168">
            <a:extLst>
              <a:ext uri="{FF2B5EF4-FFF2-40B4-BE49-F238E27FC236}">
                <a16:creationId xmlns:a16="http://schemas.microsoft.com/office/drawing/2014/main" id="{7C20E9A2-5F08-48A2-81D1-00ECEDCB5DAC}"/>
              </a:ext>
            </a:extLst>
          </p:cNvPr>
          <p:cNvSpPr/>
          <p:nvPr/>
        </p:nvSpPr>
        <p:spPr>
          <a:xfrm>
            <a:off x="11585866" y="6272477"/>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latin typeface="Segoe UI Light"/>
              </a:rPr>
              <a:t>05</a:t>
            </a:r>
            <a:endPar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endParaRPr>
          </a:p>
        </p:txBody>
      </p:sp>
      <p:pic>
        <p:nvPicPr>
          <p:cNvPr id="170" name="Picture 169">
            <a:extLst>
              <a:ext uri="{FF2B5EF4-FFF2-40B4-BE49-F238E27FC236}">
                <a16:creationId xmlns:a16="http://schemas.microsoft.com/office/drawing/2014/main" id="{9CC5063E-C163-4E6E-BE39-5CB0104AD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1" name="Picture 170">
            <a:extLst>
              <a:ext uri="{FF2B5EF4-FFF2-40B4-BE49-F238E27FC236}">
                <a16:creationId xmlns:a16="http://schemas.microsoft.com/office/drawing/2014/main" id="{060C540B-3D0B-403A-9D84-540500572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172" name="Rectangle 171">
            <a:extLst>
              <a:ext uri="{FF2B5EF4-FFF2-40B4-BE49-F238E27FC236}">
                <a16:creationId xmlns:a16="http://schemas.microsoft.com/office/drawing/2014/main" id="{D9ED99BD-2EA5-495B-BAD9-57ACF31B2D53}"/>
              </a:ext>
            </a:extLst>
          </p:cNvPr>
          <p:cNvSpPr/>
          <p:nvPr/>
        </p:nvSpPr>
        <p:spPr>
          <a:xfrm>
            <a:off x="3751681" y="6444113"/>
            <a:ext cx="7785324" cy="160967"/>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78" name="TextBox 177">
            <a:extLst>
              <a:ext uri="{FF2B5EF4-FFF2-40B4-BE49-F238E27FC236}">
                <a16:creationId xmlns:a16="http://schemas.microsoft.com/office/drawing/2014/main" id="{C5479C71-5D16-467F-A212-9100A3E5C01A}"/>
              </a:ext>
            </a:extLst>
          </p:cNvPr>
          <p:cNvSpPr txBox="1"/>
          <p:nvPr/>
        </p:nvSpPr>
        <p:spPr>
          <a:xfrm>
            <a:off x="1168040" y="323947"/>
            <a:ext cx="6831106" cy="954107"/>
          </a:xfrm>
          <a:prstGeom prst="rect">
            <a:avLst/>
          </a:prstGeom>
          <a:noFill/>
        </p:spPr>
        <p:txBody>
          <a:bodyPr wrap="square" rtlCol="0">
            <a:spAutoFit/>
          </a:bodyPr>
          <a:lstStyle/>
          <a:p>
            <a:r>
              <a:rPr lang="en-US" sz="2800" b="1" dirty="0">
                <a:solidFill>
                  <a:srgbClr val="38425C"/>
                </a:solidFill>
                <a:latin typeface="Candara" panose="020E0502030303020204" pitchFamily="34" charset="0"/>
              </a:rPr>
              <a:t>What is Weather and Climate </a:t>
            </a:r>
          </a:p>
          <a:p>
            <a:r>
              <a:rPr lang="en-US" sz="2800" b="1" dirty="0">
                <a:solidFill>
                  <a:srgbClr val="38425C"/>
                </a:solidFill>
                <a:latin typeface="Candara" panose="020E0502030303020204" pitchFamily="34" charset="0"/>
              </a:rPr>
              <a:t> </a:t>
            </a:r>
            <a:endParaRPr lang="en-US" sz="3200" b="1" dirty="0">
              <a:solidFill>
                <a:srgbClr val="38425C"/>
              </a:solidFill>
              <a:latin typeface="Candara" panose="020E0502030303020204" pitchFamily="34" charset="0"/>
            </a:endParaRPr>
          </a:p>
        </p:txBody>
      </p:sp>
      <p:sp>
        <p:nvSpPr>
          <p:cNvPr id="2" name="Rectangle 1">
            <a:extLst>
              <a:ext uri="{FF2B5EF4-FFF2-40B4-BE49-F238E27FC236}">
                <a16:creationId xmlns:a16="http://schemas.microsoft.com/office/drawing/2014/main" id="{183D07D9-28B5-94CD-8279-A731DAC5D7C4}"/>
              </a:ext>
            </a:extLst>
          </p:cNvPr>
          <p:cNvSpPr/>
          <p:nvPr/>
        </p:nvSpPr>
        <p:spPr>
          <a:xfrm>
            <a:off x="1293779" y="982494"/>
            <a:ext cx="4066161" cy="886048"/>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lnSpc>
                <a:spcPct val="150000"/>
              </a:lnSpc>
            </a:pPr>
            <a:r>
              <a:rPr lang="en-US" sz="1600" b="1" dirty="0">
                <a:solidFill>
                  <a:srgbClr val="C00000"/>
                </a:solidFill>
                <a:latin typeface="Candara" panose="020E0502030303020204" pitchFamily="34" charset="0"/>
              </a:rPr>
              <a:t>Weather : </a:t>
            </a:r>
            <a:r>
              <a:rPr lang="en-US" sz="1600" b="1" dirty="0">
                <a:solidFill>
                  <a:schemeClr val="accent1">
                    <a:lumMod val="50000"/>
                  </a:schemeClr>
                </a:solidFill>
                <a:latin typeface="Candara" panose="020E0502030303020204" pitchFamily="34" charset="0"/>
              </a:rPr>
              <a:t>Atmospheric Conditions present</a:t>
            </a:r>
          </a:p>
          <a:p>
            <a:pPr algn="ctr">
              <a:lnSpc>
                <a:spcPct val="150000"/>
              </a:lnSpc>
            </a:pPr>
            <a:r>
              <a:rPr lang="en-US" sz="1600" b="1" dirty="0">
                <a:solidFill>
                  <a:schemeClr val="accent1">
                    <a:lumMod val="50000"/>
                  </a:schemeClr>
                </a:solidFill>
                <a:latin typeface="Candara" panose="020E0502030303020204" pitchFamily="34" charset="0"/>
              </a:rPr>
              <a:t>at a given time and place.</a:t>
            </a:r>
          </a:p>
        </p:txBody>
      </p:sp>
      <p:sp>
        <p:nvSpPr>
          <p:cNvPr id="3" name="Rectangle 2">
            <a:extLst>
              <a:ext uri="{FF2B5EF4-FFF2-40B4-BE49-F238E27FC236}">
                <a16:creationId xmlns:a16="http://schemas.microsoft.com/office/drawing/2014/main" id="{6B102153-C17D-4934-992B-D87B9905CCC1}"/>
              </a:ext>
            </a:extLst>
          </p:cNvPr>
          <p:cNvSpPr/>
          <p:nvPr/>
        </p:nvSpPr>
        <p:spPr>
          <a:xfrm>
            <a:off x="6162248" y="982077"/>
            <a:ext cx="4077990" cy="886049"/>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lnSpc>
                <a:spcPct val="150000"/>
              </a:lnSpc>
            </a:pPr>
            <a:r>
              <a:rPr lang="en-US" sz="1600" b="1" dirty="0">
                <a:solidFill>
                  <a:srgbClr val="C00000"/>
                </a:solidFill>
                <a:latin typeface="Candara" panose="020E0502030303020204" pitchFamily="34" charset="0"/>
              </a:rPr>
              <a:t>Climate : </a:t>
            </a:r>
            <a:r>
              <a:rPr lang="en-US" sz="1600" b="1" dirty="0">
                <a:solidFill>
                  <a:schemeClr val="accent1">
                    <a:lumMod val="50000"/>
                  </a:schemeClr>
                </a:solidFill>
                <a:latin typeface="Candara" panose="020E0502030303020204" pitchFamily="34" charset="0"/>
              </a:rPr>
              <a:t>Atmosphere conditions at a</a:t>
            </a:r>
          </a:p>
          <a:p>
            <a:pPr algn="ctr">
              <a:lnSpc>
                <a:spcPct val="150000"/>
              </a:lnSpc>
            </a:pPr>
            <a:r>
              <a:rPr lang="en-US" sz="1600" b="1" dirty="0">
                <a:solidFill>
                  <a:schemeClr val="accent1">
                    <a:lumMod val="50000"/>
                  </a:schemeClr>
                </a:solidFill>
                <a:latin typeface="Candara" panose="020E0502030303020204" pitchFamily="34" charset="0"/>
              </a:rPr>
              <a:t>certain place for LONG period of time.</a:t>
            </a:r>
          </a:p>
        </p:txBody>
      </p:sp>
      <p:pic>
        <p:nvPicPr>
          <p:cNvPr id="4" name="Picture 3">
            <a:extLst>
              <a:ext uri="{FF2B5EF4-FFF2-40B4-BE49-F238E27FC236}">
                <a16:creationId xmlns:a16="http://schemas.microsoft.com/office/drawing/2014/main" id="{1FA8E525-2F40-D419-6C32-D09773A6AC15}"/>
              </a:ext>
            </a:extLst>
          </p:cNvPr>
          <p:cNvPicPr>
            <a:picLocks noChangeAspect="1"/>
          </p:cNvPicPr>
          <p:nvPr/>
        </p:nvPicPr>
        <p:blipFill>
          <a:blip r:embed="rId4"/>
          <a:stretch>
            <a:fillRect/>
          </a:stretch>
        </p:blipFill>
        <p:spPr>
          <a:xfrm>
            <a:off x="1745065" y="1964954"/>
            <a:ext cx="3359187" cy="4237087"/>
          </a:xfrm>
          <a:prstGeom prst="rect">
            <a:avLst/>
          </a:prstGeom>
        </p:spPr>
      </p:pic>
      <p:pic>
        <p:nvPicPr>
          <p:cNvPr id="5" name="Picture 4">
            <a:extLst>
              <a:ext uri="{FF2B5EF4-FFF2-40B4-BE49-F238E27FC236}">
                <a16:creationId xmlns:a16="http://schemas.microsoft.com/office/drawing/2014/main" id="{28F2B5B9-B553-EA9E-FC24-1F1906D81E03}"/>
              </a:ext>
            </a:extLst>
          </p:cNvPr>
          <p:cNvPicPr>
            <a:picLocks noChangeAspect="1"/>
          </p:cNvPicPr>
          <p:nvPr/>
        </p:nvPicPr>
        <p:blipFill>
          <a:blip r:embed="rId5"/>
          <a:stretch>
            <a:fillRect/>
          </a:stretch>
        </p:blipFill>
        <p:spPr>
          <a:xfrm>
            <a:off x="5962529" y="2165685"/>
            <a:ext cx="4663844" cy="3633531"/>
          </a:xfrm>
          <a:prstGeom prst="rect">
            <a:avLst/>
          </a:prstGeom>
        </p:spPr>
      </p:pic>
    </p:spTree>
    <p:extLst>
      <p:ext uri="{BB962C8B-B14F-4D97-AF65-F5344CB8AC3E}">
        <p14:creationId xmlns:p14="http://schemas.microsoft.com/office/powerpoint/2010/main" val="202269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AC59DA89-590F-4667-8BD2-6DC0CEEAAACC}"/>
              </a:ext>
            </a:extLst>
          </p:cNvPr>
          <p:cNvGrpSpPr/>
          <p:nvPr/>
        </p:nvGrpSpPr>
        <p:grpSpPr>
          <a:xfrm flipH="1" flipV="1">
            <a:off x="187440" y="5687198"/>
            <a:ext cx="3471030" cy="982937"/>
            <a:chOff x="5290103" y="-2638"/>
            <a:chExt cx="3853897" cy="1075336"/>
          </a:xfrm>
        </p:grpSpPr>
        <p:grpSp>
          <p:nvGrpSpPr>
            <p:cNvPr id="89" name="Group 88">
              <a:extLst>
                <a:ext uri="{FF2B5EF4-FFF2-40B4-BE49-F238E27FC236}">
                  <a16:creationId xmlns:a16="http://schemas.microsoft.com/office/drawing/2014/main" id="{E9E32865-8728-45B0-8360-13CE30CF71BC}"/>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D41BFB71-E19C-4710-97F8-101E0F79E07E}"/>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B76343F6-1A6B-472B-A152-8244BF733143}"/>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9DF712E9-4DD0-4883-9E92-DE186D0DCACF}"/>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0119F41F-0032-45B0-A27F-48AD934972F7}"/>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BC693E9E-A1D3-4582-B796-C11952846A2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7BB4859B-5F16-45D3-B021-B5D5930B7A04}"/>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9B3979C9-4910-4F66-B8A1-7970669BBA6B}"/>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25F04075-19F5-4AA4-8EA6-175590F2BF64}"/>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F89C6CF7-C081-432E-959A-796B4E28F0B0}"/>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076CAC53-62AD-4777-A245-36E6CCC3B16C}"/>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8163E45D-F2B9-46FC-B518-9B2096017090}"/>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7078FA8A-8506-4EFC-9920-EFF4AE72432B}"/>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8882B22D-0986-4C32-8DD2-09C8BBAFB54C}"/>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43AF86AE-E894-443A-B268-0C907D9E4DE9}"/>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04BACD80-FB44-44C7-99C3-F2DD4F53223A}"/>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760B163C-6188-429E-A89F-D155EEB13EC6}"/>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8DA23706-4D31-4619-B9A2-791C7767BD16}"/>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B810D475-3DAC-463D-9247-4B2080FD059E}"/>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9B1689D4-B64D-451F-A23C-E33A206DE9AD}"/>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0C6CE7D6-B34A-4CD6-B6E7-F9611AE62ACF}"/>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9441777B-58B4-46CF-9DB7-1D965D747809}"/>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D0F99030-A822-4C52-8D42-EBAFB64AD95A}"/>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EAD4D22E-E2C6-4934-A116-50CF6A9A3866}"/>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2411DFF6-BCAA-4A33-89DF-9B855BDBBBA2}"/>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E37710AA-3374-4F3A-8FD9-FFDC67D57B5C}"/>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072AAE76-1878-44BB-8369-D837EE3EE4C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4639BC06-AFF1-4EE5-9E62-7D7EF000508A}"/>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989CB294-FF76-4068-A290-0AE01CFAC5B9}"/>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445B22B3-D912-42E3-98A3-110387854C06}"/>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E95C5EE0-13BD-4851-8EBB-6DF5839F3587}"/>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9ECCA134-316D-4DF6-8EF1-435AE1571046}"/>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207E0E66-CCE1-4720-AC18-3130FD29386A}"/>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DB7A9B02-953A-48D3-AF6F-80FB397C495F}"/>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A5BCA3FA-A1FE-4DDE-BE5B-317AA8B1C290}"/>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5267E120-E97B-4377-98C9-0B370D072FF8}"/>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9589606C-438D-46B7-9356-602A0F034FB0}"/>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CE7E123A-1093-4DF8-940C-DB1EC023DB70}"/>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F15E27E8-D7DA-464C-829B-5EAA6A8B4967}"/>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79B39E0C-ADE6-4579-A4A5-DEDD1398A300}"/>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FC589A52-7AF4-4EB8-9290-F4A840908EF8}"/>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E2B00BAE-16A5-4699-8006-DBEFF351253F}"/>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26220F5C-8983-4571-9D21-3BFE122D1CE1}"/>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6DAA99CF-0A27-4EA2-998B-15CABA0FDB4D}"/>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9346BA38-33E4-476C-A5D5-E72FD58F4981}"/>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E2404DD9-550A-4583-A5F0-B89A1FB4020C}"/>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DDFFED5A-F17D-4112-8C6B-AD98AF138A0E}"/>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4D5451DC-3FE0-4ADD-865F-5D5E5B53EEAE}"/>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BC2D9318-C8A0-468C-BB51-0C0F1E772A7B}"/>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7D7024A7-6A07-487F-94E5-97ABDFF5CE3B}"/>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2A481EA2-8FE9-4F3E-81C2-772D3912A724}"/>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383A5D90-D4B7-406E-AA8B-EB124B4B08F9}"/>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265F570D-9DDF-48E3-BC02-4BFBAC515CDA}"/>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6E4DCBE5-64F4-4C0B-A3DC-E16BC6F398A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479F0BA7-2F5E-4B33-A62E-3706BE71F736}"/>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00120E3C-91A9-415B-85BF-034963C1A18C}"/>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621EC097-E739-4A4C-9A69-6B4299336491}"/>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F2F118CD-C4A4-4CCF-A4A6-BAC42C902895}"/>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20694322-6397-4FB6-B7ED-777E61034CEE}"/>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3968E3A7-E249-4001-A5CF-81B72D2FC904}"/>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D2811AB-F731-486F-9F3E-5D2B04B608BB}"/>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B54F3903-54C6-4983-8A74-9F6A63188772}"/>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03EC4985-1182-45CD-9E4E-8B9A64372ED5}"/>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040C590D-1BE6-46C0-B7DC-5F41F0346DF6}"/>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9E6BBD00-D8A8-4253-A56A-966EB757A66F}"/>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E81216A8-3C0A-4974-A6A0-01C636A70848}"/>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34C0F453-07F9-4565-AE99-472FA6B21E1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603A20BA-35B5-47A6-8ECB-7F4586DCC4FA}"/>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36AD8388-D312-46FE-91D6-DFAE2021A8D5}"/>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EB226BA6-0FB8-453C-9E60-EC04D97CCE70}"/>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0B1A7E3C-EFCA-4985-A834-6437568507E7}"/>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D38A6C0B-F14A-498C-9772-AC5AF8EBD41B}"/>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45C60B16-0D9A-491C-96B9-666C33BE3AC7}"/>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F0D4F70-1E9A-4B6F-A44C-CA30A2CBFD1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EE99E9A4-F320-4962-AEE4-9CF90D4894A8}"/>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144894D-146C-4C26-9D0B-785049243576}"/>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C32A222F-6C55-4A58-85D0-A94991C9D630}"/>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40AFDE8B-E3F8-4BF1-8C0C-A79709DB7A82}"/>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649C068D-165A-49C2-8314-910FAE9EE27B}"/>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9" name="Rectangle 168">
            <a:extLst>
              <a:ext uri="{FF2B5EF4-FFF2-40B4-BE49-F238E27FC236}">
                <a16:creationId xmlns:a16="http://schemas.microsoft.com/office/drawing/2014/main" id="{7C20E9A2-5F08-48A2-81D1-00ECEDCB5DAC}"/>
              </a:ext>
            </a:extLst>
          </p:cNvPr>
          <p:cNvSpPr/>
          <p:nvPr/>
        </p:nvSpPr>
        <p:spPr>
          <a:xfrm>
            <a:off x="11585866" y="6272477"/>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latin typeface="Segoe UI Light"/>
              </a:rPr>
              <a:t>06</a:t>
            </a:r>
            <a:endPar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endParaRPr>
          </a:p>
        </p:txBody>
      </p:sp>
      <p:pic>
        <p:nvPicPr>
          <p:cNvPr id="170" name="Picture 169">
            <a:extLst>
              <a:ext uri="{FF2B5EF4-FFF2-40B4-BE49-F238E27FC236}">
                <a16:creationId xmlns:a16="http://schemas.microsoft.com/office/drawing/2014/main" id="{9CC5063E-C163-4E6E-BE39-5CB0104AD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1" name="Picture 170">
            <a:extLst>
              <a:ext uri="{FF2B5EF4-FFF2-40B4-BE49-F238E27FC236}">
                <a16:creationId xmlns:a16="http://schemas.microsoft.com/office/drawing/2014/main" id="{060C540B-3D0B-403A-9D84-540500572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172" name="Rectangle 171">
            <a:extLst>
              <a:ext uri="{FF2B5EF4-FFF2-40B4-BE49-F238E27FC236}">
                <a16:creationId xmlns:a16="http://schemas.microsoft.com/office/drawing/2014/main" id="{D9ED99BD-2EA5-495B-BAD9-57ACF31B2D53}"/>
              </a:ext>
            </a:extLst>
          </p:cNvPr>
          <p:cNvSpPr/>
          <p:nvPr/>
        </p:nvSpPr>
        <p:spPr>
          <a:xfrm>
            <a:off x="3751681" y="6444113"/>
            <a:ext cx="7785324" cy="160967"/>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78" name="TextBox 177">
            <a:extLst>
              <a:ext uri="{FF2B5EF4-FFF2-40B4-BE49-F238E27FC236}">
                <a16:creationId xmlns:a16="http://schemas.microsoft.com/office/drawing/2014/main" id="{C5479C71-5D16-467F-A212-9100A3E5C01A}"/>
              </a:ext>
            </a:extLst>
          </p:cNvPr>
          <p:cNvSpPr txBox="1"/>
          <p:nvPr/>
        </p:nvSpPr>
        <p:spPr>
          <a:xfrm>
            <a:off x="1168040" y="323947"/>
            <a:ext cx="6831106" cy="523220"/>
          </a:xfrm>
          <a:prstGeom prst="rect">
            <a:avLst/>
          </a:prstGeom>
          <a:noFill/>
        </p:spPr>
        <p:txBody>
          <a:bodyPr wrap="square" rtlCol="0">
            <a:spAutoFit/>
          </a:bodyPr>
          <a:lstStyle/>
          <a:p>
            <a:r>
              <a:rPr lang="en-US" sz="2800" b="1" dirty="0">
                <a:solidFill>
                  <a:srgbClr val="38425C"/>
                </a:solidFill>
                <a:latin typeface="Candara" panose="020E0502030303020204" pitchFamily="34" charset="0"/>
              </a:rPr>
              <a:t>Climate Zones </a:t>
            </a:r>
            <a:endParaRPr lang="en-US" sz="3200" b="1" dirty="0">
              <a:solidFill>
                <a:srgbClr val="38425C"/>
              </a:solidFill>
              <a:latin typeface="Candara" panose="020E0502030303020204" pitchFamily="34" charset="0"/>
            </a:endParaRPr>
          </a:p>
        </p:txBody>
      </p:sp>
      <p:pic>
        <p:nvPicPr>
          <p:cNvPr id="4098" name="Picture 2">
            <a:extLst>
              <a:ext uri="{FF2B5EF4-FFF2-40B4-BE49-F238E27FC236}">
                <a16:creationId xmlns:a16="http://schemas.microsoft.com/office/drawing/2014/main" id="{F9490102-2CE2-9624-BC3E-41ECF8E169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46" t="7338" b="6357"/>
          <a:stretch/>
        </p:blipFill>
        <p:spPr bwMode="auto">
          <a:xfrm>
            <a:off x="1575971" y="1188941"/>
            <a:ext cx="9040057" cy="4305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808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AC59DA89-590F-4667-8BD2-6DC0CEEAAACC}"/>
              </a:ext>
            </a:extLst>
          </p:cNvPr>
          <p:cNvGrpSpPr/>
          <p:nvPr/>
        </p:nvGrpSpPr>
        <p:grpSpPr>
          <a:xfrm flipH="1" flipV="1">
            <a:off x="187440" y="5687198"/>
            <a:ext cx="3471030" cy="982937"/>
            <a:chOff x="5290103" y="-2638"/>
            <a:chExt cx="3853897" cy="1075336"/>
          </a:xfrm>
        </p:grpSpPr>
        <p:grpSp>
          <p:nvGrpSpPr>
            <p:cNvPr id="89" name="Group 88">
              <a:extLst>
                <a:ext uri="{FF2B5EF4-FFF2-40B4-BE49-F238E27FC236}">
                  <a16:creationId xmlns:a16="http://schemas.microsoft.com/office/drawing/2014/main" id="{E9E32865-8728-45B0-8360-13CE30CF71BC}"/>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D41BFB71-E19C-4710-97F8-101E0F79E07E}"/>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B76343F6-1A6B-472B-A152-8244BF733143}"/>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9DF712E9-4DD0-4883-9E92-DE186D0DCACF}"/>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0119F41F-0032-45B0-A27F-48AD934972F7}"/>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BC693E9E-A1D3-4582-B796-C11952846A2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7BB4859B-5F16-45D3-B021-B5D5930B7A04}"/>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9B3979C9-4910-4F66-B8A1-7970669BBA6B}"/>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25F04075-19F5-4AA4-8EA6-175590F2BF64}"/>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F89C6CF7-C081-432E-959A-796B4E28F0B0}"/>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076CAC53-62AD-4777-A245-36E6CCC3B16C}"/>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8163E45D-F2B9-46FC-B518-9B2096017090}"/>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7078FA8A-8506-4EFC-9920-EFF4AE72432B}"/>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8882B22D-0986-4C32-8DD2-09C8BBAFB54C}"/>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43AF86AE-E894-443A-B268-0C907D9E4DE9}"/>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04BACD80-FB44-44C7-99C3-F2DD4F53223A}"/>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760B163C-6188-429E-A89F-D155EEB13EC6}"/>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8DA23706-4D31-4619-B9A2-791C7767BD16}"/>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B810D475-3DAC-463D-9247-4B2080FD059E}"/>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9B1689D4-B64D-451F-A23C-E33A206DE9AD}"/>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0C6CE7D6-B34A-4CD6-B6E7-F9611AE62ACF}"/>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9441777B-58B4-46CF-9DB7-1D965D747809}"/>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D0F99030-A822-4C52-8D42-EBAFB64AD95A}"/>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EAD4D22E-E2C6-4934-A116-50CF6A9A3866}"/>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2411DFF6-BCAA-4A33-89DF-9B855BDBBBA2}"/>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E37710AA-3374-4F3A-8FD9-FFDC67D57B5C}"/>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072AAE76-1878-44BB-8369-D837EE3EE4C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4639BC06-AFF1-4EE5-9E62-7D7EF000508A}"/>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989CB294-FF76-4068-A290-0AE01CFAC5B9}"/>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445B22B3-D912-42E3-98A3-110387854C06}"/>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E95C5EE0-13BD-4851-8EBB-6DF5839F3587}"/>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9ECCA134-316D-4DF6-8EF1-435AE1571046}"/>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207E0E66-CCE1-4720-AC18-3130FD29386A}"/>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DB7A9B02-953A-48D3-AF6F-80FB397C495F}"/>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A5BCA3FA-A1FE-4DDE-BE5B-317AA8B1C290}"/>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5267E120-E97B-4377-98C9-0B370D072FF8}"/>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9589606C-438D-46B7-9356-602A0F034FB0}"/>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CE7E123A-1093-4DF8-940C-DB1EC023DB70}"/>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F15E27E8-D7DA-464C-829B-5EAA6A8B4967}"/>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79B39E0C-ADE6-4579-A4A5-DEDD1398A300}"/>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FC589A52-7AF4-4EB8-9290-F4A840908EF8}"/>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E2B00BAE-16A5-4699-8006-DBEFF351253F}"/>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26220F5C-8983-4571-9D21-3BFE122D1CE1}"/>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6DAA99CF-0A27-4EA2-998B-15CABA0FDB4D}"/>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9346BA38-33E4-476C-A5D5-E72FD58F4981}"/>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E2404DD9-550A-4583-A5F0-B89A1FB4020C}"/>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DDFFED5A-F17D-4112-8C6B-AD98AF138A0E}"/>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4D5451DC-3FE0-4ADD-865F-5D5E5B53EEAE}"/>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BC2D9318-C8A0-468C-BB51-0C0F1E772A7B}"/>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7D7024A7-6A07-487F-94E5-97ABDFF5CE3B}"/>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2A481EA2-8FE9-4F3E-81C2-772D3912A724}"/>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383A5D90-D4B7-406E-AA8B-EB124B4B08F9}"/>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265F570D-9DDF-48E3-BC02-4BFBAC515CDA}"/>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6E4DCBE5-64F4-4C0B-A3DC-E16BC6F398A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479F0BA7-2F5E-4B33-A62E-3706BE71F736}"/>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00120E3C-91A9-415B-85BF-034963C1A18C}"/>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621EC097-E739-4A4C-9A69-6B4299336491}"/>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F2F118CD-C4A4-4CCF-A4A6-BAC42C902895}"/>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20694322-6397-4FB6-B7ED-777E61034CEE}"/>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3968E3A7-E249-4001-A5CF-81B72D2FC904}"/>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D2811AB-F731-486F-9F3E-5D2B04B608BB}"/>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B54F3903-54C6-4983-8A74-9F6A63188772}"/>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03EC4985-1182-45CD-9E4E-8B9A64372ED5}"/>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040C590D-1BE6-46C0-B7DC-5F41F0346DF6}"/>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9E6BBD00-D8A8-4253-A56A-966EB757A66F}"/>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E81216A8-3C0A-4974-A6A0-01C636A70848}"/>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34C0F453-07F9-4565-AE99-472FA6B21E1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603A20BA-35B5-47A6-8ECB-7F4586DCC4FA}"/>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36AD8388-D312-46FE-91D6-DFAE2021A8D5}"/>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EB226BA6-0FB8-453C-9E60-EC04D97CCE70}"/>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0B1A7E3C-EFCA-4985-A834-6437568507E7}"/>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D38A6C0B-F14A-498C-9772-AC5AF8EBD41B}"/>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45C60B16-0D9A-491C-96B9-666C33BE3AC7}"/>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F0D4F70-1E9A-4B6F-A44C-CA30A2CBFD1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EE99E9A4-F320-4962-AEE4-9CF90D4894A8}"/>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144894D-146C-4C26-9D0B-785049243576}"/>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C32A222F-6C55-4A58-85D0-A94991C9D630}"/>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40AFDE8B-E3F8-4BF1-8C0C-A79709DB7A82}"/>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649C068D-165A-49C2-8314-910FAE9EE27B}"/>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9" name="Rectangle 168">
            <a:extLst>
              <a:ext uri="{FF2B5EF4-FFF2-40B4-BE49-F238E27FC236}">
                <a16:creationId xmlns:a16="http://schemas.microsoft.com/office/drawing/2014/main" id="{7C20E9A2-5F08-48A2-81D1-00ECEDCB5DAC}"/>
              </a:ext>
            </a:extLst>
          </p:cNvPr>
          <p:cNvSpPr/>
          <p:nvPr/>
        </p:nvSpPr>
        <p:spPr>
          <a:xfrm>
            <a:off x="11585866" y="6272477"/>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latin typeface="Segoe UI Light"/>
              </a:rPr>
              <a:t>07</a:t>
            </a:r>
            <a:endPar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endParaRPr>
          </a:p>
        </p:txBody>
      </p:sp>
      <p:pic>
        <p:nvPicPr>
          <p:cNvPr id="170" name="Picture 169">
            <a:extLst>
              <a:ext uri="{FF2B5EF4-FFF2-40B4-BE49-F238E27FC236}">
                <a16:creationId xmlns:a16="http://schemas.microsoft.com/office/drawing/2014/main" id="{9CC5063E-C163-4E6E-BE39-5CB0104AD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1" name="Picture 170">
            <a:extLst>
              <a:ext uri="{FF2B5EF4-FFF2-40B4-BE49-F238E27FC236}">
                <a16:creationId xmlns:a16="http://schemas.microsoft.com/office/drawing/2014/main" id="{060C540B-3D0B-403A-9D84-540500572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172" name="Rectangle 171">
            <a:extLst>
              <a:ext uri="{FF2B5EF4-FFF2-40B4-BE49-F238E27FC236}">
                <a16:creationId xmlns:a16="http://schemas.microsoft.com/office/drawing/2014/main" id="{D9ED99BD-2EA5-495B-BAD9-57ACF31B2D53}"/>
              </a:ext>
            </a:extLst>
          </p:cNvPr>
          <p:cNvSpPr/>
          <p:nvPr/>
        </p:nvSpPr>
        <p:spPr>
          <a:xfrm>
            <a:off x="3751681" y="6444113"/>
            <a:ext cx="7785324" cy="160967"/>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78" name="TextBox 177">
            <a:extLst>
              <a:ext uri="{FF2B5EF4-FFF2-40B4-BE49-F238E27FC236}">
                <a16:creationId xmlns:a16="http://schemas.microsoft.com/office/drawing/2014/main" id="{C5479C71-5D16-467F-A212-9100A3E5C01A}"/>
              </a:ext>
            </a:extLst>
          </p:cNvPr>
          <p:cNvSpPr txBox="1"/>
          <p:nvPr/>
        </p:nvSpPr>
        <p:spPr>
          <a:xfrm>
            <a:off x="1168040" y="323947"/>
            <a:ext cx="6831106" cy="523220"/>
          </a:xfrm>
          <a:prstGeom prst="rect">
            <a:avLst/>
          </a:prstGeom>
          <a:noFill/>
        </p:spPr>
        <p:txBody>
          <a:bodyPr wrap="square" rtlCol="0">
            <a:spAutoFit/>
          </a:bodyPr>
          <a:lstStyle/>
          <a:p>
            <a:r>
              <a:rPr lang="en-US" sz="2800" b="1" dirty="0">
                <a:solidFill>
                  <a:srgbClr val="38425C"/>
                </a:solidFill>
                <a:latin typeface="Candara" panose="020E0502030303020204" pitchFamily="34" charset="0"/>
              </a:rPr>
              <a:t>Weather and Climate  </a:t>
            </a:r>
            <a:endParaRPr lang="en-US" sz="3200" b="1" dirty="0">
              <a:solidFill>
                <a:srgbClr val="38425C"/>
              </a:solidFill>
              <a:latin typeface="Candara" panose="020E0502030303020204" pitchFamily="34" charset="0"/>
            </a:endParaRPr>
          </a:p>
        </p:txBody>
      </p:sp>
      <p:sp>
        <p:nvSpPr>
          <p:cNvPr id="2" name="Rectangle 1">
            <a:extLst>
              <a:ext uri="{FF2B5EF4-FFF2-40B4-BE49-F238E27FC236}">
                <a16:creationId xmlns:a16="http://schemas.microsoft.com/office/drawing/2014/main" id="{3CF55B4B-6587-D29F-08FA-9617A4FDA9D2}"/>
              </a:ext>
            </a:extLst>
          </p:cNvPr>
          <p:cNvSpPr/>
          <p:nvPr/>
        </p:nvSpPr>
        <p:spPr>
          <a:xfrm>
            <a:off x="1101667" y="2146927"/>
            <a:ext cx="4645984" cy="2516121"/>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r>
              <a:rPr lang="en-US" b="1" dirty="0">
                <a:solidFill>
                  <a:srgbClr val="C00000"/>
                </a:solidFill>
                <a:latin typeface="Candara" panose="020E0502030303020204" pitchFamily="34" charset="0"/>
              </a:rPr>
              <a:t>Meteorological Study:</a:t>
            </a:r>
          </a:p>
          <a:p>
            <a:pPr algn="ctr"/>
            <a:r>
              <a:rPr lang="en-US" b="1" dirty="0">
                <a:solidFill>
                  <a:schemeClr val="accent1">
                    <a:lumMod val="50000"/>
                  </a:schemeClr>
                </a:solidFill>
                <a:latin typeface="Candara" panose="020E0502030303020204" pitchFamily="34" charset="0"/>
              </a:rPr>
              <a:t>Focus on observation and short term forecast for atmospheric condition.</a:t>
            </a:r>
          </a:p>
        </p:txBody>
      </p:sp>
      <p:sp>
        <p:nvSpPr>
          <p:cNvPr id="3" name="Rectangle 2">
            <a:extLst>
              <a:ext uri="{FF2B5EF4-FFF2-40B4-BE49-F238E27FC236}">
                <a16:creationId xmlns:a16="http://schemas.microsoft.com/office/drawing/2014/main" id="{A4DDD348-0F51-1C54-025C-D845F30DF17B}"/>
              </a:ext>
            </a:extLst>
          </p:cNvPr>
          <p:cNvSpPr/>
          <p:nvPr/>
        </p:nvSpPr>
        <p:spPr>
          <a:xfrm>
            <a:off x="6292651" y="2143729"/>
            <a:ext cx="4645984" cy="2516121"/>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r>
              <a:rPr lang="en-US" b="1" dirty="0">
                <a:solidFill>
                  <a:srgbClr val="C00000"/>
                </a:solidFill>
                <a:latin typeface="Candara" panose="020E0502030303020204" pitchFamily="34" charset="0"/>
              </a:rPr>
              <a:t>Climatological Study:</a:t>
            </a:r>
          </a:p>
          <a:p>
            <a:pPr algn="ctr"/>
            <a:r>
              <a:rPr lang="en-US" b="1" dirty="0">
                <a:solidFill>
                  <a:schemeClr val="accent1">
                    <a:lumMod val="50000"/>
                  </a:schemeClr>
                </a:solidFill>
                <a:latin typeface="Candara" panose="020E0502030303020204" pitchFamily="34" charset="0"/>
              </a:rPr>
              <a:t>Focus on Statistics and long term observation</a:t>
            </a:r>
          </a:p>
        </p:txBody>
      </p:sp>
      <p:sp>
        <p:nvSpPr>
          <p:cNvPr id="4" name="TextBox 3">
            <a:extLst>
              <a:ext uri="{FF2B5EF4-FFF2-40B4-BE49-F238E27FC236}">
                <a16:creationId xmlns:a16="http://schemas.microsoft.com/office/drawing/2014/main" id="{B59288E8-8D1B-ECB3-B080-657583A3202E}"/>
              </a:ext>
            </a:extLst>
          </p:cNvPr>
          <p:cNvSpPr txBox="1"/>
          <p:nvPr/>
        </p:nvSpPr>
        <p:spPr>
          <a:xfrm>
            <a:off x="1355027" y="1338357"/>
            <a:ext cx="6831106" cy="400110"/>
          </a:xfrm>
          <a:prstGeom prst="rect">
            <a:avLst/>
          </a:prstGeom>
          <a:noFill/>
        </p:spPr>
        <p:txBody>
          <a:bodyPr wrap="square" rtlCol="0">
            <a:spAutoFit/>
          </a:bodyPr>
          <a:lstStyle/>
          <a:p>
            <a:r>
              <a:rPr lang="en-US" sz="2000" b="1" dirty="0">
                <a:solidFill>
                  <a:srgbClr val="38425C"/>
                </a:solidFill>
                <a:latin typeface="Candara" panose="020E0502030303020204" pitchFamily="34" charset="0"/>
              </a:rPr>
              <a:t>So as a science, there are:</a:t>
            </a:r>
          </a:p>
        </p:txBody>
      </p:sp>
    </p:spTree>
    <p:extLst>
      <p:ext uri="{BB962C8B-B14F-4D97-AF65-F5344CB8AC3E}">
        <p14:creationId xmlns:p14="http://schemas.microsoft.com/office/powerpoint/2010/main" val="763845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6"/>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latin typeface="Segoe UI Light"/>
              </a:rPr>
              <a:t>08</a:t>
            </a:r>
            <a:endPar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endParaRP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E50D8701-E0D5-445E-A7C6-ACB897421D55}"/>
              </a:ext>
            </a:extLst>
          </p:cNvPr>
          <p:cNvSpPr txBox="1"/>
          <p:nvPr/>
        </p:nvSpPr>
        <p:spPr>
          <a:xfrm>
            <a:off x="1119602" y="339482"/>
            <a:ext cx="6831106"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Meteorological Applications</a:t>
            </a:r>
          </a:p>
        </p:txBody>
      </p:sp>
      <p:sp>
        <p:nvSpPr>
          <p:cNvPr id="5" name="Rectangle: Rounded Corners 4">
            <a:extLst>
              <a:ext uri="{FF2B5EF4-FFF2-40B4-BE49-F238E27FC236}">
                <a16:creationId xmlns:a16="http://schemas.microsoft.com/office/drawing/2014/main" id="{12929E5E-64F5-9DFB-9BED-3BD0F7415540}"/>
              </a:ext>
            </a:extLst>
          </p:cNvPr>
          <p:cNvSpPr/>
          <p:nvPr/>
        </p:nvSpPr>
        <p:spPr>
          <a:xfrm>
            <a:off x="1119602" y="4989087"/>
            <a:ext cx="2641600" cy="669700"/>
          </a:xfrm>
          <a:prstGeom prst="roundRect">
            <a:avLst/>
          </a:prstGeom>
          <a:solidFill>
            <a:srgbClr val="C0C3A4"/>
          </a:solidFill>
          <a:ln>
            <a:solidFill>
              <a:srgbClr val="C0C3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Aviation</a:t>
            </a:r>
          </a:p>
        </p:txBody>
      </p:sp>
      <p:sp>
        <p:nvSpPr>
          <p:cNvPr id="6" name="Rectangle: Rounded Corners 5">
            <a:extLst>
              <a:ext uri="{FF2B5EF4-FFF2-40B4-BE49-F238E27FC236}">
                <a16:creationId xmlns:a16="http://schemas.microsoft.com/office/drawing/2014/main" id="{BE500AC8-3B8F-6CA6-8F78-1C365EC04CE8}"/>
              </a:ext>
            </a:extLst>
          </p:cNvPr>
          <p:cNvSpPr/>
          <p:nvPr/>
        </p:nvSpPr>
        <p:spPr>
          <a:xfrm>
            <a:off x="4775200" y="4989087"/>
            <a:ext cx="2641600" cy="669700"/>
          </a:xfrm>
          <a:prstGeom prst="roundRect">
            <a:avLst/>
          </a:prstGeom>
          <a:solidFill>
            <a:srgbClr val="C0C3A4"/>
          </a:solidFill>
          <a:ln>
            <a:solidFill>
              <a:srgbClr val="C0C3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Agriculture </a:t>
            </a:r>
          </a:p>
        </p:txBody>
      </p:sp>
      <p:sp>
        <p:nvSpPr>
          <p:cNvPr id="7" name="Rectangle: Rounded Corners 6">
            <a:extLst>
              <a:ext uri="{FF2B5EF4-FFF2-40B4-BE49-F238E27FC236}">
                <a16:creationId xmlns:a16="http://schemas.microsoft.com/office/drawing/2014/main" id="{23A0FA6E-3523-D3DA-4470-1FDC92E59A0E}"/>
              </a:ext>
            </a:extLst>
          </p:cNvPr>
          <p:cNvSpPr/>
          <p:nvPr/>
        </p:nvSpPr>
        <p:spPr>
          <a:xfrm>
            <a:off x="8483421" y="4949693"/>
            <a:ext cx="2641600" cy="669700"/>
          </a:xfrm>
          <a:prstGeom prst="roundRect">
            <a:avLst/>
          </a:prstGeom>
          <a:solidFill>
            <a:srgbClr val="C0C3A4"/>
          </a:solidFill>
          <a:ln>
            <a:solidFill>
              <a:srgbClr val="C0C3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Marine </a:t>
            </a:r>
          </a:p>
        </p:txBody>
      </p:sp>
      <p:pic>
        <p:nvPicPr>
          <p:cNvPr id="6146" name="Picture 2" descr="Student Works for Safer Skies | Embry-Riddle Aeronautical University -  Newsroom">
            <a:extLst>
              <a:ext uri="{FF2B5EF4-FFF2-40B4-BE49-F238E27FC236}">
                <a16:creationId xmlns:a16="http://schemas.microsoft.com/office/drawing/2014/main" id="{4CD9F653-FE61-7D56-4152-E4563C37A9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618" y="1868911"/>
            <a:ext cx="3045567" cy="279026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F5A8C32A-7EAE-CC36-3F86-2CFEEB1AE8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3216" y="1868912"/>
            <a:ext cx="3045567" cy="279026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Basics of Marine weather Forecasting">
            <a:extLst>
              <a:ext uri="{FF2B5EF4-FFF2-40B4-BE49-F238E27FC236}">
                <a16:creationId xmlns:a16="http://schemas.microsoft.com/office/drawing/2014/main" id="{846D6A91-2261-0186-4707-0964DE44A5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3186" y="1867214"/>
            <a:ext cx="2870404" cy="2790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467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7">
            <a:extLst>
              <a:ext uri="{FF2B5EF4-FFF2-40B4-BE49-F238E27FC236}">
                <a16:creationId xmlns:a16="http://schemas.microsoft.com/office/drawing/2014/main" id="{5CD2C4A3-E296-44E7-B2C1-3F3607F4FFE0}"/>
              </a:ext>
            </a:extLst>
          </p:cNvPr>
          <p:cNvSpPr txBox="1">
            <a:spLocks/>
          </p:cNvSpPr>
          <p:nvPr/>
        </p:nvSpPr>
        <p:spPr>
          <a:xfrm>
            <a:off x="209609" y="6355732"/>
            <a:ext cx="4114800" cy="365125"/>
          </a:xfrm>
          <a:prstGeom prst="rect">
            <a:avLst/>
          </a:prstGeom>
        </p:spPr>
        <p:txBody>
          <a:bodyPr vert="horz" wrap="square" lIns="0" tIns="0" rIns="0" bIns="0" rtlCol="0" anchor="t">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333"/>
              </a:lnSpc>
              <a:defRPr/>
            </a:pPr>
            <a:r>
              <a:rPr lang="en-US" b="1" i="1" dirty="0">
                <a:solidFill>
                  <a:srgbClr val="002060"/>
                </a:solidFill>
                <a:latin typeface="Candara" panose="020E0502030303020204" pitchFamily="34" charset="0"/>
                <a:ea typeface="Montserrat"/>
                <a:cs typeface="Sakkal Majalla" panose="02000000000000000000" pitchFamily="2" charset="-78"/>
                <a:sym typeface="Montserrat"/>
              </a:rPr>
              <a:t>Directorate General of Meteorology</a:t>
            </a:r>
          </a:p>
        </p:txBody>
      </p:sp>
      <p:grpSp>
        <p:nvGrpSpPr>
          <p:cNvPr id="89" name="Group 88">
            <a:extLst>
              <a:ext uri="{FF2B5EF4-FFF2-40B4-BE49-F238E27FC236}">
                <a16:creationId xmlns:a16="http://schemas.microsoft.com/office/drawing/2014/main" id="{533FFD10-FF17-44E0-81DD-8872727E6651}"/>
              </a:ext>
            </a:extLst>
          </p:cNvPr>
          <p:cNvGrpSpPr/>
          <p:nvPr/>
        </p:nvGrpSpPr>
        <p:grpSpPr>
          <a:xfrm rot="10800000" flipV="1">
            <a:off x="132549" y="155501"/>
            <a:ext cx="3853897" cy="982937"/>
            <a:chOff x="5290103" y="-2638"/>
            <a:chExt cx="3853897" cy="1075336"/>
          </a:xfrm>
        </p:grpSpPr>
        <p:grpSp>
          <p:nvGrpSpPr>
            <p:cNvPr id="90" name="Group 89">
              <a:extLst>
                <a:ext uri="{FF2B5EF4-FFF2-40B4-BE49-F238E27FC236}">
                  <a16:creationId xmlns:a16="http://schemas.microsoft.com/office/drawing/2014/main" id="{80526C93-2526-464E-A559-DF196E2E424E}"/>
                </a:ext>
              </a:extLst>
            </p:cNvPr>
            <p:cNvGrpSpPr/>
            <p:nvPr/>
          </p:nvGrpSpPr>
          <p:grpSpPr>
            <a:xfrm>
              <a:off x="5290103" y="-2638"/>
              <a:ext cx="3853897" cy="1075336"/>
              <a:chOff x="5291402" y="1596"/>
              <a:chExt cx="3853897" cy="1075336"/>
            </a:xfrm>
          </p:grpSpPr>
          <p:sp>
            <p:nvSpPr>
              <p:cNvPr id="98" name="Isosceles Triangle 97">
                <a:extLst>
                  <a:ext uri="{FF2B5EF4-FFF2-40B4-BE49-F238E27FC236}">
                    <a16:creationId xmlns:a16="http://schemas.microsoft.com/office/drawing/2014/main" id="{38FFBE1D-02F0-43E9-8C27-9DCC86C3AA78}"/>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6BCA6781-5105-4E64-8CB7-4B4733562C87}"/>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49D1B54D-3BAC-413A-AEF7-C9AC03288687}"/>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A87E2918-87E7-442D-95E8-2EFDFD4C2421}"/>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763AFA07-DA05-4EE0-BD2F-33FA0CDE734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293CF750-6C39-4238-97EF-C5E6FEB543D8}"/>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32FB99D9-D951-453F-BADB-0515C7B340E3}"/>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0AC3AC73-3F39-4408-A494-23D675AC9EC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EC073B95-94D4-490C-8748-88DE587F2C72}"/>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6B2E4D07-FFBC-4093-BD81-831ECA65AC4B}"/>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3D4672CC-65D6-47CD-8D12-4AC62DD01676}"/>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77561C74-FC37-437D-8580-47DCDE20C8A9}"/>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52BCE13D-7973-43B4-AAD0-01CD01BCD427}"/>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7847458D-82D0-46A7-AE5F-A3D95F5F2EC6}"/>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9F935069-9C16-4135-8B94-A725DF3D799A}"/>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DBF3C16F-7BD6-4795-A379-E2491BC4A151}"/>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A401748F-0CDB-4BA7-A9FA-89083ED4B846}"/>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9585AD36-B398-423D-898E-411E96F01F9A}"/>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34ED33EC-B02C-47F5-BC26-EA0080976AC1}"/>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FA77DB43-B638-49E0-A625-F3556DEB7A04}"/>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AA62E882-D842-47FE-B85E-8FC55517009D}"/>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EE5B2AE8-92F7-41FB-9DC4-738136DDA5C2}"/>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9081B49-3827-41EB-AF72-8B3149101493}"/>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585528EE-7828-477D-86A7-72E2754532FF}"/>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6C35E2F3-B148-4095-9F28-E803F4E5A732}"/>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C8633DBE-2A4F-4359-ACAC-539AE8501CC9}"/>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F811BB1D-1B1D-4D35-99FA-755CB90F5424}"/>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5FC7322C-EEFC-4FE1-8BBE-C22989F595A4}"/>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9F32A3C5-FA41-47E5-ADCB-43E553F82EB3}"/>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5F492516-C58F-4484-B5C1-1090F0F30AD4}"/>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C1562345-68C9-43D5-94D7-AFBE4520D01A}"/>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7358E582-81D5-4F18-9356-5B8B8AE9F07E}"/>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59FE9FD4-D68B-4296-9075-64179A180312}"/>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AD6CC06B-631A-4F23-AEF7-E1FFE4E98B51}"/>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A5667A82-7AF5-405F-9CB5-35C25787F39B}"/>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369B3201-61BF-4A4B-A5CE-655968600C81}"/>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D57F100A-01FE-4A14-9985-BBDD4B7CD127}"/>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14631369-2468-4445-889B-7922D1F6E420}"/>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F625A7B9-AC25-468D-8A35-73439D273C55}"/>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E809AD2E-7150-4B78-BFAF-CB8C9A692E1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8F9239A6-C352-4DEF-B290-2FC0EAAFA030}"/>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14EE1073-CF30-4BF4-900F-831A818E7473}"/>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A1028EEA-6488-449E-A25E-2EC2B249E860}"/>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CFC837A8-EFF6-4425-9AE1-9BCE50C333CD}"/>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4FCC97FA-741F-4C33-A6A4-9CB25CADB3F5}"/>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19C00D02-1CD4-4BA3-B316-13E1A8209405}"/>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41D89A90-0C39-48AB-AE65-71757ADA5EBB}"/>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AE06A770-80A1-4643-8258-55C067FCD213}"/>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F2B421EF-612A-4E12-9A7F-A022EA57639E}"/>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8D1DE72D-A8BB-4F31-99ED-0EA3C242633F}"/>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C5606B6B-6738-4AEF-AEE7-D87AB82ACB32}"/>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CDAD4E78-5390-4CE7-8C37-4E80C94FC84C}"/>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9A14A30C-036E-441D-ADE0-5F4845B4BD96}"/>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7EE78C8C-65AC-42F1-936C-1166EDF2A56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363001F1-3A6F-459E-B986-48D47CE62657}"/>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2AE41675-F906-4936-AC41-6C4063AA63F1}"/>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A7508EA2-AB55-4900-ADAB-D71DE5105DA6}"/>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BEB93C-48E3-4871-9FEA-2DC1772830F4}"/>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4B0F0F89-A607-40B5-8752-9B25AAECE3F1}"/>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4222498E-4B7B-45ED-BE95-8F45A386B49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FD245743-7B2C-447F-8E39-86D566AF00AC}"/>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DB20F53C-5D96-4911-BDF9-BE4F0BB24C07}"/>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05052796-BC7C-4445-B82F-021888D7BA9E}"/>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603E7A71-96FE-43D9-B8D2-4E5CC0D3F9A1}"/>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3B19DC35-F5F4-4448-AF37-E4F8B85C80BF}"/>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79C22DA8-B020-441E-BB4A-81E4ECF2E6CC}"/>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7283C4D7-0623-4405-B769-08607190F38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A8D21936-F0FA-403A-8EDC-52043C429D9A}"/>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E48A00E7-AFED-4679-BCC8-C756628B9FF7}"/>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62D59FE6-EA5D-4725-8E07-3A03AD1CD540}"/>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 name="Isosceles Triangle 167">
                <a:extLst>
                  <a:ext uri="{FF2B5EF4-FFF2-40B4-BE49-F238E27FC236}">
                    <a16:creationId xmlns:a16="http://schemas.microsoft.com/office/drawing/2014/main" id="{7B531569-8CB9-4B63-9269-C73EBE9CCEC3}"/>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1" name="Group 90">
              <a:extLst>
                <a:ext uri="{FF2B5EF4-FFF2-40B4-BE49-F238E27FC236}">
                  <a16:creationId xmlns:a16="http://schemas.microsoft.com/office/drawing/2014/main" id="{221F3A9E-11EA-4472-B991-8B4EC14F649A}"/>
                </a:ext>
              </a:extLst>
            </p:cNvPr>
            <p:cNvGrpSpPr/>
            <p:nvPr/>
          </p:nvGrpSpPr>
          <p:grpSpPr>
            <a:xfrm>
              <a:off x="6023491" y="5930"/>
              <a:ext cx="950409" cy="509367"/>
              <a:chOff x="6023491" y="5930"/>
              <a:chExt cx="950409" cy="509367"/>
            </a:xfrm>
          </p:grpSpPr>
          <p:sp>
            <p:nvSpPr>
              <p:cNvPr id="92" name="Isosceles Triangle 91">
                <a:extLst>
                  <a:ext uri="{FF2B5EF4-FFF2-40B4-BE49-F238E27FC236}">
                    <a16:creationId xmlns:a16="http://schemas.microsoft.com/office/drawing/2014/main" id="{05870A5D-B4CB-4FBF-949D-1A90AD732969}"/>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DC006732-AE6E-4370-B75F-205DA3472EA4}"/>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D318B650-569F-4733-B853-43A2BBD6D5E4}"/>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2D988066-CC89-46C8-99ED-5CD706F2F6A5}"/>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F3D58854-CDBD-42D5-9BAF-FFF12952CFE4}"/>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 name="Isosceles Triangle 96">
                <a:extLst>
                  <a:ext uri="{FF2B5EF4-FFF2-40B4-BE49-F238E27FC236}">
                    <a16:creationId xmlns:a16="http://schemas.microsoft.com/office/drawing/2014/main" id="{BC91399B-34CB-474E-8AA3-D61404713932}"/>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9" name="Rectangle 168">
            <a:extLst>
              <a:ext uri="{FF2B5EF4-FFF2-40B4-BE49-F238E27FC236}">
                <a16:creationId xmlns:a16="http://schemas.microsoft.com/office/drawing/2014/main" id="{782114CA-212F-4413-9560-64AFB9E88C3E}"/>
              </a:ext>
            </a:extLst>
          </p:cNvPr>
          <p:cNvSpPr/>
          <p:nvPr/>
        </p:nvSpPr>
        <p:spPr>
          <a:xfrm>
            <a:off x="2570697" y="6455468"/>
            <a:ext cx="8885429" cy="165656"/>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70" name="Rectangle 169">
            <a:extLst>
              <a:ext uri="{FF2B5EF4-FFF2-40B4-BE49-F238E27FC236}">
                <a16:creationId xmlns:a16="http://schemas.microsoft.com/office/drawing/2014/main" id="{B6AF8F77-2CA2-4FD6-A400-F4D0F2C148D3}"/>
              </a:ext>
            </a:extLst>
          </p:cNvPr>
          <p:cNvSpPr/>
          <p:nvPr/>
        </p:nvSpPr>
        <p:spPr>
          <a:xfrm>
            <a:off x="11544241" y="631651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latin typeface="Segoe UI Light"/>
              </a:rPr>
              <a:t>09</a:t>
            </a:r>
            <a:endPar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endParaRPr>
          </a:p>
        </p:txBody>
      </p:sp>
      <p:pic>
        <p:nvPicPr>
          <p:cNvPr id="172" name="Picture 171">
            <a:extLst>
              <a:ext uri="{FF2B5EF4-FFF2-40B4-BE49-F238E27FC236}">
                <a16:creationId xmlns:a16="http://schemas.microsoft.com/office/drawing/2014/main" id="{CC9EBC8C-2220-4EB8-95D9-5F5A53FB1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EAA17CF6-C858-40D4-B449-898AE2C7F1CE}"/>
              </a:ext>
            </a:extLst>
          </p:cNvPr>
          <p:cNvSpPr txBox="1"/>
          <p:nvPr/>
        </p:nvSpPr>
        <p:spPr>
          <a:xfrm>
            <a:off x="2414591" y="2154156"/>
            <a:ext cx="7315200" cy="1138773"/>
          </a:xfrm>
          <a:prstGeom prst="rect">
            <a:avLst/>
          </a:prstGeom>
          <a:noFill/>
        </p:spPr>
        <p:txBody>
          <a:bodyPr wrap="square" rtlCol="0">
            <a:spAutoFit/>
          </a:bodyPr>
          <a:lstStyle/>
          <a:p>
            <a:pPr algn="ctr"/>
            <a:r>
              <a:rPr lang="en-US" sz="4800" b="1" dirty="0">
                <a:solidFill>
                  <a:srgbClr val="262863"/>
                </a:solidFill>
                <a:latin typeface="Candara" panose="020E0502030303020204" pitchFamily="34" charset="0"/>
              </a:rPr>
              <a:t>EARTH ATMOSPHERE </a:t>
            </a:r>
          </a:p>
          <a:p>
            <a:pPr algn="ctr"/>
            <a:r>
              <a:rPr lang="en-US" sz="2000" b="1" dirty="0">
                <a:solidFill>
                  <a:srgbClr val="262863"/>
                </a:solidFill>
                <a:latin typeface="Candara" panose="020E0502030303020204" pitchFamily="34" charset="0"/>
              </a:rPr>
              <a:t>(STRUCTURE AND COMPOSITION)</a:t>
            </a:r>
          </a:p>
        </p:txBody>
      </p:sp>
    </p:spTree>
    <p:extLst>
      <p:ext uri="{BB962C8B-B14F-4D97-AF65-F5344CB8AC3E}">
        <p14:creationId xmlns:p14="http://schemas.microsoft.com/office/powerpoint/2010/main" val="3796320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 Temp" id="{5C6F8BFA-0D3D-4052-9F97-3CD472321F55}" vid="{7E800B1B-B95E-4A6F-A5D2-F3BCE39BA4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final Temp</Template>
  <TotalTime>479</TotalTime>
  <Words>1224</Words>
  <Application>Microsoft Office PowerPoint</Application>
  <PresentationFormat>Widescreen</PresentationFormat>
  <Paragraphs>276</Paragraphs>
  <Slides>39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Calibri Light</vt:lpstr>
      <vt:lpstr>Candara</vt:lpstr>
      <vt:lpstr>Montserrat</vt:lpstr>
      <vt:lpstr>Montserrat Bold</vt:lpstr>
      <vt:lpstr>Sakkal Majalla</vt:lpstr>
      <vt:lpstr>Segoe UI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Zamzam</dc:creator>
  <cp:lastModifiedBy>Zamzam</cp:lastModifiedBy>
  <cp:revision>13</cp:revision>
  <dcterms:created xsi:type="dcterms:W3CDTF">2024-08-10T10:38:18Z</dcterms:created>
  <dcterms:modified xsi:type="dcterms:W3CDTF">2024-08-11T04:18:50Z</dcterms:modified>
</cp:coreProperties>
</file>