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7711" r:id="rId1"/>
  </p:sldMasterIdLst>
  <p:notesMasterIdLst>
    <p:notesMasterId r:id="rId22"/>
  </p:notesMasterIdLst>
  <p:handoutMasterIdLst>
    <p:handoutMasterId r:id="rId23"/>
  </p:handoutMasterIdLst>
  <p:sldIdLst>
    <p:sldId id="610" r:id="rId2"/>
    <p:sldId id="985" r:id="rId3"/>
    <p:sldId id="1013" r:id="rId4"/>
    <p:sldId id="977" r:id="rId5"/>
    <p:sldId id="677" r:id="rId6"/>
    <p:sldId id="979" r:id="rId7"/>
    <p:sldId id="981" r:id="rId8"/>
    <p:sldId id="990" r:id="rId9"/>
    <p:sldId id="982" r:id="rId10"/>
    <p:sldId id="983" r:id="rId11"/>
    <p:sldId id="984" r:id="rId12"/>
    <p:sldId id="996" r:id="rId13"/>
    <p:sldId id="783" r:id="rId14"/>
    <p:sldId id="814" r:id="rId15"/>
    <p:sldId id="1009" r:id="rId16"/>
    <p:sldId id="1010" r:id="rId17"/>
    <p:sldId id="1011" r:id="rId18"/>
    <p:sldId id="1012" r:id="rId19"/>
    <p:sldId id="1008" r:id="rId20"/>
    <p:sldId id="1007" r:id="rId21"/>
  </p:sldIdLst>
  <p:sldSz cx="12192000" cy="6858000"/>
  <p:notesSz cx="9931400" cy="143637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4" userDrawn="1">
          <p15:clr>
            <a:srgbClr val="A4A3A4"/>
          </p15:clr>
        </p15:guide>
        <p15:guide id="2" orient="horz" pos="1410" userDrawn="1">
          <p15:clr>
            <a:srgbClr val="A4A3A4"/>
          </p15:clr>
        </p15:guide>
        <p15:guide id="3" orient="horz" pos="2715" userDrawn="1">
          <p15:clr>
            <a:srgbClr val="A4A3A4"/>
          </p15:clr>
        </p15:guide>
        <p15:guide id="4" orient="horz" pos="2389" userDrawn="1">
          <p15:clr>
            <a:srgbClr val="A4A3A4"/>
          </p15:clr>
        </p15:guide>
        <p15:guide id="5" orient="horz" pos="2064" userDrawn="1">
          <p15:clr>
            <a:srgbClr val="A4A3A4"/>
          </p15:clr>
        </p15:guide>
        <p15:guide id="6" orient="horz" pos="1735" userDrawn="1">
          <p15:clr>
            <a:srgbClr val="A4A3A4"/>
          </p15:clr>
        </p15:guide>
        <p15:guide id="7" orient="horz" pos="3369" userDrawn="1">
          <p15:clr>
            <a:srgbClr val="A4A3A4"/>
          </p15:clr>
        </p15:guide>
        <p15:guide id="8" orient="horz" pos="3698" userDrawn="1">
          <p15:clr>
            <a:srgbClr val="A4A3A4"/>
          </p15:clr>
        </p15:guide>
        <p15:guide id="9" pos="5186" userDrawn="1">
          <p15:clr>
            <a:srgbClr val="A4A3A4"/>
          </p15:clr>
        </p15:guide>
        <p15:guide id="10" pos="241" userDrawn="1">
          <p15:clr>
            <a:srgbClr val="A4A3A4"/>
          </p15:clr>
        </p15:guide>
        <p15:guide id="11" pos="1910" userDrawn="1">
          <p15:clr>
            <a:srgbClr val="A4A3A4"/>
          </p15:clr>
        </p15:guide>
        <p15:guide id="12" pos="6005" userDrawn="1">
          <p15:clr>
            <a:srgbClr val="A4A3A4"/>
          </p15:clr>
        </p15:guide>
        <p15:guide id="13" pos="6838" userDrawn="1">
          <p15:clr>
            <a:srgbClr val="A4A3A4"/>
          </p15:clr>
        </p15:guide>
        <p15:guide id="14" pos="2751" userDrawn="1">
          <p15:clr>
            <a:srgbClr val="A4A3A4"/>
          </p15:clr>
        </p15:guide>
        <p15:guide id="15" pos="10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25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5E2"/>
    <a:srgbClr val="00205B"/>
    <a:srgbClr val="FE5000"/>
    <a:srgbClr val="C5B9AC"/>
    <a:srgbClr val="D6D2C4"/>
    <a:srgbClr val="E8E8E8"/>
    <a:srgbClr val="E0E0E0"/>
    <a:srgbClr val="F1F1F1"/>
    <a:srgbClr val="FEDB00"/>
    <a:srgbClr val="99C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0299" autoAdjust="0"/>
  </p:normalViewPr>
  <p:slideViewPr>
    <p:cSldViewPr snapToGrid="0">
      <p:cViewPr varScale="1">
        <p:scale>
          <a:sx n="69" d="100"/>
          <a:sy n="69" d="100"/>
        </p:scale>
        <p:origin x="524" y="40"/>
      </p:cViewPr>
      <p:guideLst>
        <p:guide orient="horz" pos="1164"/>
        <p:guide orient="horz" pos="1410"/>
        <p:guide orient="horz" pos="2715"/>
        <p:guide orient="horz" pos="2389"/>
        <p:guide orient="horz" pos="2064"/>
        <p:guide orient="horz" pos="1735"/>
        <p:guide orient="horz" pos="3369"/>
        <p:guide orient="horz" pos="3698"/>
        <p:guide pos="5186"/>
        <p:guide pos="241"/>
        <p:guide pos="1910"/>
        <p:guide pos="6005"/>
        <p:guide pos="6838"/>
        <p:guide pos="2751"/>
        <p:guide pos="10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0020"/>
    </p:cViewPr>
  </p:sorterViewPr>
  <p:notesViewPr>
    <p:cSldViewPr snapToGrid="0">
      <p:cViewPr varScale="1">
        <p:scale>
          <a:sx n="57" d="100"/>
          <a:sy n="57" d="100"/>
        </p:scale>
        <p:origin x="3096" y="78"/>
      </p:cViewPr>
      <p:guideLst>
        <p:guide orient="horz" pos="452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9982200" y="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409065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9707563" y="14085888"/>
            <a:ext cx="274637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fld id="{E842FA72-B9ED-494F-A64D-EC1E1901C35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361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9275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77800" y="1074738"/>
            <a:ext cx="9575800" cy="5386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2388" y="6819900"/>
            <a:ext cx="7286625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4456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9275" y="1364456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FE02029-9BE2-4139-82E8-7E205433FD5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04190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333500"/>
            <a:fld id="{B3123BCD-06C1-4979-A4B6-929E88FE602B}" type="slidenum">
              <a:rPr lang="de-DE" smtClean="0"/>
              <a:pPr defTabSz="1333500"/>
              <a:t>1</a:t>
            </a:fld>
            <a:endParaRPr lang="de-DE" smtClean="0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7800" y="1074738"/>
            <a:ext cx="9575800" cy="5386387"/>
          </a:xfrm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 smtClean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502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etop/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124" y="1210440"/>
            <a:ext cx="9465846" cy="5324538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6299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28964" r="31087" b="35710"/>
          <a:stretch/>
        </p:blipFill>
        <p:spPr>
          <a:xfrm>
            <a:off x="-42530" y="-42530"/>
            <a:ext cx="12227442" cy="6911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0743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314311" y="-1679944"/>
            <a:ext cx="11288822" cy="11288822"/>
          </a:xfrm>
          <a:prstGeom prst="rect">
            <a:avLst/>
          </a:prstGeom>
          <a:blipFill dpi="0" rotWithShape="1">
            <a:blip r:embed="rId2">
              <a:alphaModFix amt="30000"/>
            </a:blip>
            <a:srcRect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7469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/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/>
            </a:lvl1pPr>
            <a:lvl2pPr marL="562722" indent="0">
              <a:buNone/>
              <a:defRPr sz="2800"/>
            </a:lvl2pPr>
            <a:lvl3pPr marL="1125443" indent="0">
              <a:buNone/>
              <a:defRPr sz="2400"/>
            </a:lvl3pPr>
            <a:lvl4pPr marL="1688165" indent="0">
              <a:buNone/>
              <a:defRPr sz="2000"/>
            </a:lvl4pPr>
            <a:lvl5pPr marL="2250887" indent="0">
              <a:buNone/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8165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C1974-A894-408E-833D-188CC0183483}" type="datetimeFigureOut">
              <a:rPr lang="en-GB" smtClean="0"/>
              <a:t>02/09/2023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5234-FC44-4521-832C-045331EB71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97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EPS-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4"/>
          <a:stretch/>
        </p:blipFill>
        <p:spPr>
          <a:xfrm>
            <a:off x="125175" y="1249142"/>
            <a:ext cx="10281095" cy="532062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176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106" y="1122694"/>
            <a:ext cx="9619897" cy="545127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90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T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54" y="1145464"/>
            <a:ext cx="9616414" cy="544930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924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M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7"/>
          <a:stretch/>
        </p:blipFill>
        <p:spPr>
          <a:xfrm>
            <a:off x="2363515" y="1113181"/>
            <a:ext cx="9765095" cy="5426767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770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MT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32" y="1238226"/>
            <a:ext cx="9480125" cy="533415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681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/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baseline="0"/>
            </a:lvl1pPr>
            <a:lvl2pPr>
              <a:defRPr sz="2800" baseline="0"/>
            </a:lvl2pPr>
            <a:lvl3pPr>
              <a:defRPr sz="2400" baseline="0"/>
            </a:lvl3pPr>
            <a:lvl4pPr>
              <a:defRPr sz="2000" baseline="0"/>
            </a:lvl4pPr>
            <a:lvl5pPr>
              <a:defRPr sz="1800" baseline="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420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74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5901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2479" y="4"/>
            <a:ext cx="11399521" cy="60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36000" bIns="3600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  <p:sp>
        <p:nvSpPr>
          <p:cNvPr id="2970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054" y="1139429"/>
            <a:ext cx="11627339" cy="52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 userDrawn="1"/>
        </p:nvSpPr>
        <p:spPr>
          <a:xfrm>
            <a:off x="10901866" y="641568"/>
            <a:ext cx="12266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="0" baseline="0" dirty="0" smtClean="0">
                <a:solidFill>
                  <a:schemeClr val="bg1"/>
                </a:solidFill>
                <a:latin typeface="Bahnschrift SemiLight" panose="020B0502040204020203" pitchFamily="34" charset="0"/>
                <a:ea typeface="Roboto" panose="02000000000000000000" pitchFamily="2" charset="0"/>
              </a:rPr>
              <a:t>www.eumetsat.int</a:t>
            </a:r>
          </a:p>
        </p:txBody>
      </p:sp>
      <p:sp>
        <p:nvSpPr>
          <p:cNvPr id="12" name="Rectangle 61" title="[DM_E_CONFID]"/>
          <p:cNvSpPr>
            <a:spLocks noChangeArrowheads="1"/>
          </p:cNvSpPr>
          <p:nvPr userDrawn="1"/>
        </p:nvSpPr>
        <p:spPr bwMode="auto">
          <a:xfrm>
            <a:off x="4576120" y="6649210"/>
            <a:ext cx="31136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eaLnBrk="0" hangingPunct="0">
              <a:defRPr/>
            </a:pPr>
            <a:endParaRPr lang="de-DE" sz="1000" b="0" baseline="0" dirty="0">
              <a:solidFill>
                <a:schemeClr val="accent2"/>
              </a:solidFill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13" name="Rectangle 61" title="[DM_E_DOC_NO], v[DM_E_VER_NO], [DM_E_ISS_DATE]"/>
          <p:cNvSpPr>
            <a:spLocks noChangeArrowheads="1"/>
          </p:cNvSpPr>
          <p:nvPr userDrawn="1"/>
        </p:nvSpPr>
        <p:spPr bwMode="auto">
          <a:xfrm>
            <a:off x="161047" y="6648056"/>
            <a:ext cx="462861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defRPr/>
            </a:pPr>
            <a:r>
              <a:rPr lang="de-DE" sz="1000" b="0" baseline="0" smtClean="0">
                <a:solidFill>
                  <a:schemeClr val="accent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rPr>
              <a:t>EUM/IM/TEM/21/1250548, v1B, 28 March 2022</a:t>
            </a:r>
            <a:endParaRPr lang="de-DE" sz="1000" b="0" baseline="0" dirty="0">
              <a:solidFill>
                <a:schemeClr val="accent2"/>
              </a:solidFill>
              <a:latin typeface="Bahnschrift Light" panose="020B0502040204020203" pitchFamily="34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11519350" y="6593586"/>
            <a:ext cx="609135" cy="262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FF9CC606-8418-49EA-9DB7-3FFD72983DD3}" type="slidenum">
              <a:rPr lang="de-DE" sz="1050" b="0" smtClean="0">
                <a:solidFill>
                  <a:schemeClr val="accent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rPr>
              <a:pPr algn="r"/>
              <a:t>‹#›</a:t>
            </a:fld>
            <a:endParaRPr lang="en-GB" sz="1050" dirty="0">
              <a:solidFill>
                <a:schemeClr val="accent2"/>
              </a:solidFill>
              <a:latin typeface="Bahnschrift Light" panose="020B0502040204020203" pitchFamily="34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124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712" r:id="rId1"/>
    <p:sldLayoutId id="2147487713" r:id="rId2"/>
    <p:sldLayoutId id="2147487714" r:id="rId3"/>
    <p:sldLayoutId id="2147487721" r:id="rId4"/>
    <p:sldLayoutId id="2147487722" r:id="rId5"/>
    <p:sldLayoutId id="2147487723" r:id="rId6"/>
    <p:sldLayoutId id="2147487715" r:id="rId7"/>
    <p:sldLayoutId id="2147487716" r:id="rId8"/>
    <p:sldLayoutId id="2147487717" r:id="rId9"/>
    <p:sldLayoutId id="2147487718" r:id="rId10"/>
    <p:sldLayoutId id="2147487719" r:id="rId11"/>
    <p:sldLayoutId id="2147487720" r:id="rId12"/>
    <p:sldLayoutId id="2147487745" r:id="rId13"/>
  </p:sldLayoutIdLst>
  <p:transition/>
  <p:timing>
    <p:tnLst>
      <p:par>
        <p:cTn id="1" dur="indefinite" restart="never" nodeType="tmRoot"/>
      </p:par>
    </p:tnLst>
  </p:timing>
  <p:txStyles>
    <p:titleStyle>
      <a:lvl1pPr marL="220791" algn="l" rtl="0" eaLnBrk="1" fontAlgn="base" hangingPunct="1">
        <a:spcBef>
          <a:spcPct val="0"/>
        </a:spcBef>
        <a:spcAft>
          <a:spcPct val="0"/>
        </a:spcAft>
        <a:defRPr sz="3200" b="0" spc="-100" baseline="0">
          <a:solidFill>
            <a:schemeClr val="bg1"/>
          </a:solidFill>
          <a:latin typeface="Bahnschrift SemiLight" panose="020B0502040204020203" pitchFamily="34" charset="0"/>
          <a:ea typeface="+mj-ea"/>
          <a:cs typeface="Arial" pitchFamily="34" charset="0"/>
        </a:defRPr>
      </a:lvl1pPr>
      <a:lvl2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2pPr>
      <a:lvl3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3pPr>
      <a:lvl4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4pPr>
      <a:lvl5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562722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6pPr>
      <a:lvl7pPr marL="1125444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7pPr>
      <a:lvl8pPr marL="1688165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8pPr>
      <a:lvl9pPr marL="2250887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9pPr>
    </p:titleStyle>
    <p:bodyStyle>
      <a:lvl1pPr marL="328254" indent="-328254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4431" spc="-100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itchFamily="34" charset="0"/>
        </a:defRPr>
      </a:lvl1pPr>
      <a:lvl2pPr marL="914423" indent="-35170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939" spc="-100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itchFamily="34" charset="0"/>
        </a:defRPr>
      </a:lvl2pPr>
      <a:lvl3pPr marL="1406804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446" spc="-100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itchFamily="34" charset="0"/>
        </a:defRPr>
      </a:lvl3pPr>
      <a:lvl4pPr marL="1969526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954" spc="-100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itchFamily="34" charset="0"/>
        </a:defRPr>
      </a:lvl4pPr>
      <a:lvl5pPr marL="2532248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62" spc="-100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itchFamily="34" charset="0"/>
        </a:defRPr>
      </a:lvl5pPr>
      <a:lvl6pPr marL="3094970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6pPr>
      <a:lvl7pPr marL="3657691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7pPr>
      <a:lvl8pPr marL="4220413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8pPr>
      <a:lvl9pPr marL="4783135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8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chanthaburi.buu.ac.th/~wirote/met/tropical/textbook_2nd_edition/navmenu.php_tab_2_page_5.3.0.htm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 title="[DM_DOCNAME]"/>
          <p:cNvSpPr txBox="1"/>
          <p:nvPr/>
        </p:nvSpPr>
        <p:spPr>
          <a:xfrm>
            <a:off x="6881091" y="1884153"/>
            <a:ext cx="5310909" cy="3625947"/>
          </a:xfrm>
          <a:prstGeom prst="rect">
            <a:avLst/>
          </a:prstGeom>
          <a:solidFill>
            <a:schemeClr val="bg1"/>
          </a:solidFill>
        </p:spPr>
        <p:txBody>
          <a:bodyPr wrap="square" lIns="288000" tIns="180000" rIns="288000" bIns="180000" rtlCol="0" anchor="t" anchorCtr="0">
            <a:spAutoFit/>
          </a:bodyPr>
          <a:lstStyle/>
          <a:p>
            <a:pPr lvl="0">
              <a:defRPr/>
            </a:pPr>
            <a:r>
              <a:rPr lang="en-GB" sz="3200" b="0" spc="-100" dirty="0">
                <a:solidFill>
                  <a:srgbClr val="FFFFFF"/>
                </a:solidFill>
                <a:latin typeface="Bahnschrift SemiLight" panose="020B0502040204020203" pitchFamily="34" charset="0"/>
                <a:cs typeface="Calibri" panose="020F0502020204030204" pitchFamily="34" charset="0"/>
              </a:rPr>
              <a:t>Novel </a:t>
            </a:r>
            <a:r>
              <a:rPr lang="en-GB" sz="3200" b="0" spc="-100" dirty="0" smtClean="0">
                <a:solidFill>
                  <a:srgbClr val="FFFFFF"/>
                </a:solidFill>
                <a:latin typeface="Bahnschrift SemiLight" panose="020B0502040204020203" pitchFamily="34" charset="0"/>
                <a:cs typeface="Calibri" panose="020F0502020204030204" pitchFamily="34" charset="0"/>
              </a:rPr>
              <a:t>FCI </a:t>
            </a:r>
            <a:r>
              <a:rPr lang="en-GB" sz="3200" b="0" spc="-100" dirty="0">
                <a:solidFill>
                  <a:srgbClr val="FFFFFF"/>
                </a:solidFill>
                <a:latin typeface="Bahnschrift SemiLight" panose="020B0502040204020203" pitchFamily="34" charset="0"/>
                <a:cs typeface="Calibri" panose="020F0502020204030204" pitchFamily="34" charset="0"/>
              </a:rPr>
              <a:t>solar WV absorption</a:t>
            </a:r>
          </a:p>
          <a:p>
            <a:pPr lvl="0">
              <a:defRPr/>
            </a:pPr>
            <a:r>
              <a:rPr lang="en-GB" sz="3200" b="0" spc="-100" dirty="0" smtClean="0">
                <a:solidFill>
                  <a:srgbClr val="FFFFFF"/>
                </a:solidFill>
                <a:latin typeface="Bahnschrift SemiLight" panose="020B0502040204020203" pitchFamily="34" charset="0"/>
                <a:cs typeface="Calibri" panose="020F0502020204030204" pitchFamily="34" charset="0"/>
              </a:rPr>
              <a:t>channel NIR1.3,</a:t>
            </a:r>
            <a:endParaRPr lang="en-GB" sz="3200" b="0" spc="-100" dirty="0">
              <a:solidFill>
                <a:srgbClr val="FFFFFF"/>
              </a:solidFill>
              <a:latin typeface="Bahnschrift SemiLight" panose="020B0502040204020203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en-GB" sz="3200" b="0" spc="-100" dirty="0" smtClean="0">
                <a:solidFill>
                  <a:srgbClr val="FFFFFF"/>
                </a:solidFill>
                <a:latin typeface="Bahnschrift SemiLight" panose="020B0502040204020203" pitchFamily="34" charset="0"/>
                <a:cs typeface="Calibri" panose="020F0502020204030204" pitchFamily="34" charset="0"/>
              </a:rPr>
              <a:t>and related RGBs</a:t>
            </a:r>
            <a:endParaRPr lang="en-GB" sz="1800" b="0" kern="0" dirty="0" smtClean="0">
              <a:solidFill>
                <a:srgbClr val="FFFFFF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GB" sz="1800" b="0" dirty="0" smtClean="0">
                <a:solidFill>
                  <a:srgbClr val="FFFFFF"/>
                </a:solidFill>
                <a:latin typeface="Bahnschrift SemiBold" panose="020B0502040204020203" pitchFamily="34" charset="0"/>
                <a:ea typeface="Roboto Medium" panose="02000000000000000000" pitchFamily="2" charset="0"/>
                <a:cs typeface="Calibri" panose="020F0502020204030204" pitchFamily="34" charset="0"/>
              </a:rPr>
              <a:t>Ivan </a:t>
            </a:r>
            <a:r>
              <a:rPr lang="en-GB" sz="1800" b="0" dirty="0">
                <a:solidFill>
                  <a:srgbClr val="FFFFFF"/>
                </a:solidFill>
                <a:latin typeface="Bahnschrift SemiBold" panose="020B0502040204020203" pitchFamily="34" charset="0"/>
                <a:ea typeface="Roboto Medium" panose="02000000000000000000" pitchFamily="2" charset="0"/>
                <a:cs typeface="Calibri" panose="020F0502020204030204" pitchFamily="34" charset="0"/>
              </a:rPr>
              <a:t>Smiljanic</a:t>
            </a:r>
          </a:p>
          <a:p>
            <a:pPr lvl="0">
              <a:defRPr/>
            </a:pPr>
            <a:r>
              <a:rPr lang="en-GB" sz="1800" b="0" i="1" dirty="0">
                <a:solidFill>
                  <a:srgbClr val="FFFFFF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Calibri" panose="020F0502020204030204" pitchFamily="34" charset="0"/>
              </a:rPr>
              <a:t>Training and Satellite Application Expert </a:t>
            </a:r>
            <a:r>
              <a:rPr lang="en-GB" sz="1800" b="0" i="1" dirty="0" smtClean="0">
                <a:solidFill>
                  <a:srgbClr val="FFFFFF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Calibri" panose="020F0502020204030204" pitchFamily="34" charset="0"/>
              </a:rPr>
              <a:t>EUMETSAT Training Team</a:t>
            </a:r>
            <a:endParaRPr lang="en-GB" sz="1800" b="0" i="1" dirty="0">
              <a:solidFill>
                <a:srgbClr val="FFFFFF"/>
              </a:solidFill>
              <a:latin typeface="Bahnschrift Light" panose="020B0502040204020203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lvl="0">
              <a:defRPr/>
            </a:pPr>
            <a:endParaRPr lang="en-GB" sz="1600" b="0" i="1" kern="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GB" sz="1400" b="0" i="1" dirty="0" smtClean="0">
                <a:solidFill>
                  <a:srgbClr val="FFFFFF"/>
                </a:solidFill>
                <a:latin typeface="Bahnschrift Light" panose="020B0502040204020203" pitchFamily="34" charset="0"/>
                <a:ea typeface="Roboto Light" panose="02000000000000000000" pitchFamily="2" charset="0"/>
                <a:cs typeface="Calibri Light" panose="020F0302020204030204" pitchFamily="34" charset="0"/>
              </a:rPr>
              <a:t>SAC Trainers 2023, Salalah</a:t>
            </a:r>
            <a:r>
              <a:rPr lang="en-GB" sz="1400" b="0" i="1" smtClean="0">
                <a:solidFill>
                  <a:srgbClr val="FFFFFF"/>
                </a:solidFill>
                <a:latin typeface="Bahnschrift Light" panose="020B0502040204020203" pitchFamily="34" charset="0"/>
                <a:ea typeface="Roboto Light" panose="02000000000000000000" pitchFamily="2" charset="0"/>
                <a:cs typeface="Calibri Light" panose="020F0302020204030204" pitchFamily="34" charset="0"/>
              </a:rPr>
              <a:t>, Oman</a:t>
            </a:r>
            <a:endParaRPr lang="en-GB" sz="1400" b="0" i="1" dirty="0">
              <a:solidFill>
                <a:srgbClr val="FFFFFF"/>
              </a:solidFill>
              <a:latin typeface="Bahnschrift Light" panose="020B0502040204020203" pitchFamily="34" charset="0"/>
              <a:ea typeface="Roboto Light" panose="02000000000000000000" pitchFamily="2" charset="0"/>
              <a:cs typeface="Calibri Light" panose="020F03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262" y="4172453"/>
            <a:ext cx="1145920" cy="132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538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"/>
          <p:cNvSpPr>
            <a:spLocks noGrp="1"/>
          </p:cNvSpPr>
          <p:nvPr>
            <p:ph type="title"/>
          </p:nvPr>
        </p:nvSpPr>
        <p:spPr>
          <a:xfrm>
            <a:off x="1620569" y="107936"/>
            <a:ext cx="9643175" cy="709200"/>
          </a:xfrm>
        </p:spPr>
        <p:txBody>
          <a:bodyPr>
            <a:normAutofit fontScale="90000"/>
          </a:bodyPr>
          <a:lstStyle/>
          <a:p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1.38 </a:t>
            </a:r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Symbol" panose="05050102010706020507" pitchFamily="18" charset="2"/>
              </a:rPr>
              <a:t>m</a:t>
            </a:r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m</a:t>
            </a:r>
            <a:r>
              <a:rPr lang="en-GB" sz="3600" dirty="0" smtClean="0"/>
              <a:t>: If we see a cloud, what can we say about it?</a:t>
            </a:r>
            <a:endParaRPr lang="en-GB" sz="3600" dirty="0"/>
          </a:p>
        </p:txBody>
      </p:sp>
      <p:grpSp>
        <p:nvGrpSpPr>
          <p:cNvPr id="48" name="Group 47"/>
          <p:cNvGrpSpPr/>
          <p:nvPr/>
        </p:nvGrpSpPr>
        <p:grpSpPr>
          <a:xfrm>
            <a:off x="1475326" y="2227148"/>
            <a:ext cx="2399557" cy="3992471"/>
            <a:chOff x="3267912" y="2199992"/>
            <a:chExt cx="2399557" cy="3992471"/>
          </a:xfrm>
        </p:grpSpPr>
        <p:sp>
          <p:nvSpPr>
            <p:cNvPr id="4" name="Rectangle 3"/>
            <p:cNvSpPr/>
            <p:nvPr/>
          </p:nvSpPr>
          <p:spPr>
            <a:xfrm>
              <a:off x="3277136" y="5916821"/>
              <a:ext cx="2390333" cy="27564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277136" y="2199992"/>
              <a:ext cx="2390333" cy="371682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7111B"/>
                </a:gs>
              </a:gsLst>
              <a:lin ang="5400000" scaled="1"/>
              <a:tileRect/>
            </a:gra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3267912" y="2199992"/>
              <a:ext cx="2394761" cy="1774479"/>
            </a:xfrm>
            <a:custGeom>
              <a:avLst/>
              <a:gdLst>
                <a:gd name="connsiteX0" fmla="*/ 389 w 4988848"/>
                <a:gd name="connsiteY0" fmla="*/ 0 h 1774479"/>
                <a:gd name="connsiteX1" fmla="*/ 9442 w 4988848"/>
                <a:gd name="connsiteY1" fmla="*/ 253497 h 1774479"/>
                <a:gd name="connsiteX2" fmla="*/ 63763 w 4988848"/>
                <a:gd name="connsiteY2" fmla="*/ 615636 h 1774479"/>
                <a:gd name="connsiteX3" fmla="*/ 235779 w 4988848"/>
                <a:gd name="connsiteY3" fmla="*/ 796705 h 1774479"/>
                <a:gd name="connsiteX4" fmla="*/ 471169 w 4988848"/>
                <a:gd name="connsiteY4" fmla="*/ 905347 h 1774479"/>
                <a:gd name="connsiteX5" fmla="*/ 661292 w 4988848"/>
                <a:gd name="connsiteY5" fmla="*/ 932507 h 1774479"/>
                <a:gd name="connsiteX6" fmla="*/ 1123019 w 4988848"/>
                <a:gd name="connsiteY6" fmla="*/ 968721 h 1774479"/>
                <a:gd name="connsiteX7" fmla="*/ 3277743 w 4988848"/>
                <a:gd name="connsiteY7" fmla="*/ 1059256 h 1774479"/>
                <a:gd name="connsiteX8" fmla="*/ 4490908 w 4988848"/>
                <a:gd name="connsiteY8" fmla="*/ 1176951 h 1774479"/>
                <a:gd name="connsiteX9" fmla="*/ 4898314 w 4988848"/>
                <a:gd name="connsiteY9" fmla="*/ 1348966 h 1774479"/>
                <a:gd name="connsiteX10" fmla="*/ 4988848 w 4988848"/>
                <a:gd name="connsiteY10" fmla="*/ 1774479 h 1774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88848" h="1774479">
                  <a:moveTo>
                    <a:pt x="389" y="0"/>
                  </a:moveTo>
                  <a:cubicBezTo>
                    <a:pt x="-366" y="75445"/>
                    <a:pt x="-1120" y="150891"/>
                    <a:pt x="9442" y="253497"/>
                  </a:cubicBezTo>
                  <a:cubicBezTo>
                    <a:pt x="20004" y="356103"/>
                    <a:pt x="26040" y="525101"/>
                    <a:pt x="63763" y="615636"/>
                  </a:cubicBezTo>
                  <a:cubicBezTo>
                    <a:pt x="101486" y="706171"/>
                    <a:pt x="167878" y="748420"/>
                    <a:pt x="235779" y="796705"/>
                  </a:cubicBezTo>
                  <a:cubicBezTo>
                    <a:pt x="303680" y="844990"/>
                    <a:pt x="400250" y="882713"/>
                    <a:pt x="471169" y="905347"/>
                  </a:cubicBezTo>
                  <a:cubicBezTo>
                    <a:pt x="542088" y="927981"/>
                    <a:pt x="552650" y="921945"/>
                    <a:pt x="661292" y="932507"/>
                  </a:cubicBezTo>
                  <a:cubicBezTo>
                    <a:pt x="769934" y="943069"/>
                    <a:pt x="1123019" y="968721"/>
                    <a:pt x="1123019" y="968721"/>
                  </a:cubicBezTo>
                  <a:lnTo>
                    <a:pt x="3277743" y="1059256"/>
                  </a:lnTo>
                  <a:cubicBezTo>
                    <a:pt x="3839058" y="1093961"/>
                    <a:pt x="4220813" y="1128666"/>
                    <a:pt x="4490908" y="1176951"/>
                  </a:cubicBezTo>
                  <a:cubicBezTo>
                    <a:pt x="4761003" y="1225236"/>
                    <a:pt x="4815324" y="1249378"/>
                    <a:pt x="4898314" y="1348966"/>
                  </a:cubicBezTo>
                  <a:cubicBezTo>
                    <a:pt x="4981304" y="1448554"/>
                    <a:pt x="4985076" y="1611516"/>
                    <a:pt x="4988848" y="1774479"/>
                  </a:cubicBezTo>
                </a:path>
              </a:pathLst>
            </a:custGeom>
            <a:noFill/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1229810" y="2515829"/>
            <a:ext cx="2758250" cy="1151755"/>
            <a:chOff x="1229810" y="2515829"/>
            <a:chExt cx="2758250" cy="1151755"/>
          </a:xfrm>
        </p:grpSpPr>
        <p:sp>
          <p:nvSpPr>
            <p:cNvPr id="51" name="Cloud Callout 50"/>
            <p:cNvSpPr/>
            <p:nvPr/>
          </p:nvSpPr>
          <p:spPr>
            <a:xfrm>
              <a:off x="1229810" y="2515829"/>
              <a:ext cx="860080" cy="181069"/>
            </a:xfrm>
            <a:prstGeom prst="cloudCallou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Cloud Callout 75"/>
            <p:cNvSpPr/>
            <p:nvPr/>
          </p:nvSpPr>
          <p:spPr>
            <a:xfrm>
              <a:off x="3127980" y="3486515"/>
              <a:ext cx="860080" cy="181069"/>
            </a:xfrm>
            <a:prstGeom prst="cloudCallou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335406" y="2651371"/>
              <a:ext cx="140865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Same cloud;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Different heights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Down Arrow 52"/>
            <p:cNvSpPr/>
            <p:nvPr/>
          </p:nvSpPr>
          <p:spPr>
            <a:xfrm rot="19877641">
              <a:off x="3665895" y="3110772"/>
              <a:ext cx="144997" cy="28607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Down Arrow 80"/>
            <p:cNvSpPr/>
            <p:nvPr/>
          </p:nvSpPr>
          <p:spPr>
            <a:xfrm rot="6567897">
              <a:off x="2168155" y="2550428"/>
              <a:ext cx="138152" cy="28486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229810" y="1393263"/>
            <a:ext cx="2732278" cy="583269"/>
            <a:chOff x="1229810" y="1385533"/>
            <a:chExt cx="2732278" cy="583269"/>
          </a:xfrm>
        </p:grpSpPr>
        <p:sp>
          <p:nvSpPr>
            <p:cNvPr id="77" name="Cloud Callout 76"/>
            <p:cNvSpPr/>
            <p:nvPr/>
          </p:nvSpPr>
          <p:spPr>
            <a:xfrm>
              <a:off x="1229810" y="1787733"/>
              <a:ext cx="860080" cy="181069"/>
            </a:xfrm>
            <a:prstGeom prst="cloudCallout">
              <a:avLst/>
            </a:prstGeom>
            <a:solidFill>
              <a:schemeClr val="tx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Cloud Callout 79"/>
            <p:cNvSpPr/>
            <p:nvPr/>
          </p:nvSpPr>
          <p:spPr>
            <a:xfrm>
              <a:off x="3088311" y="1787733"/>
              <a:ext cx="860080" cy="181069"/>
            </a:xfrm>
            <a:prstGeom prst="cloudCallou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229810" y="1386182"/>
              <a:ext cx="9414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Brighter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151673" y="1385533"/>
              <a:ext cx="810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Darker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983446" y="2227148"/>
            <a:ext cx="2390333" cy="3992471"/>
            <a:chOff x="4983446" y="2227148"/>
            <a:chExt cx="2390333" cy="3992471"/>
          </a:xfrm>
        </p:grpSpPr>
        <p:sp>
          <p:nvSpPr>
            <p:cNvPr id="105" name="Rectangle 104"/>
            <p:cNvSpPr/>
            <p:nvPr/>
          </p:nvSpPr>
          <p:spPr>
            <a:xfrm>
              <a:off x="4983446" y="5943977"/>
              <a:ext cx="2390333" cy="27564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4983446" y="2227148"/>
              <a:ext cx="2390333" cy="371682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7111B"/>
                </a:gs>
              </a:gsLst>
              <a:lin ang="5400000" scaled="1"/>
              <a:tileRect/>
            </a:gra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4761724" y="1393263"/>
            <a:ext cx="2754703" cy="583269"/>
            <a:chOff x="1229810" y="1385533"/>
            <a:chExt cx="2754703" cy="583269"/>
          </a:xfrm>
        </p:grpSpPr>
        <p:sp>
          <p:nvSpPr>
            <p:cNvPr id="117" name="Cloud Callout 116"/>
            <p:cNvSpPr/>
            <p:nvPr/>
          </p:nvSpPr>
          <p:spPr>
            <a:xfrm>
              <a:off x="1229810" y="1787733"/>
              <a:ext cx="860080" cy="181069"/>
            </a:xfrm>
            <a:prstGeom prst="cloudCallou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Cloud Callout 117"/>
            <p:cNvSpPr/>
            <p:nvPr/>
          </p:nvSpPr>
          <p:spPr>
            <a:xfrm>
              <a:off x="3088311" y="1787733"/>
              <a:ext cx="860080" cy="181069"/>
            </a:xfrm>
            <a:prstGeom prst="cloudCallout">
              <a:avLst/>
            </a:prstGeom>
            <a:solidFill>
              <a:schemeClr val="tx1">
                <a:lumMod val="8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1229810" y="1386182"/>
              <a:ext cx="810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Darker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3043037" y="1385533"/>
              <a:ext cx="9414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Brighter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1" name="TextBox 120"/>
          <p:cNvSpPr txBox="1"/>
          <p:nvPr/>
        </p:nvSpPr>
        <p:spPr>
          <a:xfrm>
            <a:off x="5191900" y="2237434"/>
            <a:ext cx="2008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Same cloud; same height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Different atmosphere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4974222" y="2227148"/>
            <a:ext cx="2394761" cy="1774479"/>
            <a:chOff x="4974222" y="2227148"/>
            <a:chExt cx="2394761" cy="1774479"/>
          </a:xfrm>
        </p:grpSpPr>
        <p:sp>
          <p:nvSpPr>
            <p:cNvPr id="107" name="Freeform 106"/>
            <p:cNvSpPr/>
            <p:nvPr/>
          </p:nvSpPr>
          <p:spPr>
            <a:xfrm>
              <a:off x="4974222" y="2227148"/>
              <a:ext cx="2394761" cy="1774479"/>
            </a:xfrm>
            <a:custGeom>
              <a:avLst/>
              <a:gdLst>
                <a:gd name="connsiteX0" fmla="*/ 389 w 4988848"/>
                <a:gd name="connsiteY0" fmla="*/ 0 h 1774479"/>
                <a:gd name="connsiteX1" fmla="*/ 9442 w 4988848"/>
                <a:gd name="connsiteY1" fmla="*/ 253497 h 1774479"/>
                <a:gd name="connsiteX2" fmla="*/ 63763 w 4988848"/>
                <a:gd name="connsiteY2" fmla="*/ 615636 h 1774479"/>
                <a:gd name="connsiteX3" fmla="*/ 235779 w 4988848"/>
                <a:gd name="connsiteY3" fmla="*/ 796705 h 1774479"/>
                <a:gd name="connsiteX4" fmla="*/ 471169 w 4988848"/>
                <a:gd name="connsiteY4" fmla="*/ 905347 h 1774479"/>
                <a:gd name="connsiteX5" fmla="*/ 661292 w 4988848"/>
                <a:gd name="connsiteY5" fmla="*/ 932507 h 1774479"/>
                <a:gd name="connsiteX6" fmla="*/ 1123019 w 4988848"/>
                <a:gd name="connsiteY6" fmla="*/ 968721 h 1774479"/>
                <a:gd name="connsiteX7" fmla="*/ 3277743 w 4988848"/>
                <a:gd name="connsiteY7" fmla="*/ 1059256 h 1774479"/>
                <a:gd name="connsiteX8" fmla="*/ 4490908 w 4988848"/>
                <a:gd name="connsiteY8" fmla="*/ 1176951 h 1774479"/>
                <a:gd name="connsiteX9" fmla="*/ 4898314 w 4988848"/>
                <a:gd name="connsiteY9" fmla="*/ 1348966 h 1774479"/>
                <a:gd name="connsiteX10" fmla="*/ 4988848 w 4988848"/>
                <a:gd name="connsiteY10" fmla="*/ 1774479 h 1774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88848" h="1774479">
                  <a:moveTo>
                    <a:pt x="389" y="0"/>
                  </a:moveTo>
                  <a:cubicBezTo>
                    <a:pt x="-366" y="75445"/>
                    <a:pt x="-1120" y="150891"/>
                    <a:pt x="9442" y="253497"/>
                  </a:cubicBezTo>
                  <a:cubicBezTo>
                    <a:pt x="20004" y="356103"/>
                    <a:pt x="26040" y="525101"/>
                    <a:pt x="63763" y="615636"/>
                  </a:cubicBezTo>
                  <a:cubicBezTo>
                    <a:pt x="101486" y="706171"/>
                    <a:pt x="167878" y="748420"/>
                    <a:pt x="235779" y="796705"/>
                  </a:cubicBezTo>
                  <a:cubicBezTo>
                    <a:pt x="303680" y="844990"/>
                    <a:pt x="400250" y="882713"/>
                    <a:pt x="471169" y="905347"/>
                  </a:cubicBezTo>
                  <a:cubicBezTo>
                    <a:pt x="542088" y="927981"/>
                    <a:pt x="552650" y="921945"/>
                    <a:pt x="661292" y="932507"/>
                  </a:cubicBezTo>
                  <a:cubicBezTo>
                    <a:pt x="769934" y="943069"/>
                    <a:pt x="1123019" y="968721"/>
                    <a:pt x="1123019" y="968721"/>
                  </a:cubicBezTo>
                  <a:lnTo>
                    <a:pt x="3277743" y="1059256"/>
                  </a:lnTo>
                  <a:cubicBezTo>
                    <a:pt x="3839058" y="1093961"/>
                    <a:pt x="4220813" y="1128666"/>
                    <a:pt x="4490908" y="1176951"/>
                  </a:cubicBezTo>
                  <a:cubicBezTo>
                    <a:pt x="4761003" y="1225236"/>
                    <a:pt x="4815324" y="1249378"/>
                    <a:pt x="4898314" y="1348966"/>
                  </a:cubicBezTo>
                  <a:cubicBezTo>
                    <a:pt x="4981304" y="1448554"/>
                    <a:pt x="4985076" y="1611516"/>
                    <a:pt x="4988848" y="1774479"/>
                  </a:cubicBezTo>
                </a:path>
              </a:pathLst>
            </a:custGeom>
            <a:noFill/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Cloud Callout 112"/>
            <p:cNvSpPr/>
            <p:nvPr/>
          </p:nvSpPr>
          <p:spPr>
            <a:xfrm>
              <a:off x="4978650" y="3125313"/>
              <a:ext cx="860080" cy="181069"/>
            </a:xfrm>
            <a:prstGeom prst="cloudCallou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5674450" y="3286293"/>
              <a:ext cx="152676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Moist atmosphere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4981231" y="2705848"/>
            <a:ext cx="2394761" cy="1774479"/>
            <a:chOff x="4981231" y="2705848"/>
            <a:chExt cx="2394761" cy="1774479"/>
          </a:xfrm>
        </p:grpSpPr>
        <p:sp>
          <p:nvSpPr>
            <p:cNvPr id="114" name="Cloud Callout 113"/>
            <p:cNvSpPr/>
            <p:nvPr/>
          </p:nvSpPr>
          <p:spPr>
            <a:xfrm>
              <a:off x="6483079" y="3125312"/>
              <a:ext cx="860080" cy="181069"/>
            </a:xfrm>
            <a:prstGeom prst="cloudCallou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Freeform 114"/>
            <p:cNvSpPr/>
            <p:nvPr/>
          </p:nvSpPr>
          <p:spPr>
            <a:xfrm>
              <a:off x="4981231" y="2705848"/>
              <a:ext cx="2394761" cy="1774479"/>
            </a:xfrm>
            <a:custGeom>
              <a:avLst/>
              <a:gdLst>
                <a:gd name="connsiteX0" fmla="*/ 389 w 4988848"/>
                <a:gd name="connsiteY0" fmla="*/ 0 h 1774479"/>
                <a:gd name="connsiteX1" fmla="*/ 9442 w 4988848"/>
                <a:gd name="connsiteY1" fmla="*/ 253497 h 1774479"/>
                <a:gd name="connsiteX2" fmla="*/ 63763 w 4988848"/>
                <a:gd name="connsiteY2" fmla="*/ 615636 h 1774479"/>
                <a:gd name="connsiteX3" fmla="*/ 235779 w 4988848"/>
                <a:gd name="connsiteY3" fmla="*/ 796705 h 1774479"/>
                <a:gd name="connsiteX4" fmla="*/ 471169 w 4988848"/>
                <a:gd name="connsiteY4" fmla="*/ 905347 h 1774479"/>
                <a:gd name="connsiteX5" fmla="*/ 661292 w 4988848"/>
                <a:gd name="connsiteY5" fmla="*/ 932507 h 1774479"/>
                <a:gd name="connsiteX6" fmla="*/ 1123019 w 4988848"/>
                <a:gd name="connsiteY6" fmla="*/ 968721 h 1774479"/>
                <a:gd name="connsiteX7" fmla="*/ 3277743 w 4988848"/>
                <a:gd name="connsiteY7" fmla="*/ 1059256 h 1774479"/>
                <a:gd name="connsiteX8" fmla="*/ 4490908 w 4988848"/>
                <a:gd name="connsiteY8" fmla="*/ 1176951 h 1774479"/>
                <a:gd name="connsiteX9" fmla="*/ 4898314 w 4988848"/>
                <a:gd name="connsiteY9" fmla="*/ 1348966 h 1774479"/>
                <a:gd name="connsiteX10" fmla="*/ 4988848 w 4988848"/>
                <a:gd name="connsiteY10" fmla="*/ 1774479 h 1774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88848" h="1774479">
                  <a:moveTo>
                    <a:pt x="389" y="0"/>
                  </a:moveTo>
                  <a:cubicBezTo>
                    <a:pt x="-366" y="75445"/>
                    <a:pt x="-1120" y="150891"/>
                    <a:pt x="9442" y="253497"/>
                  </a:cubicBezTo>
                  <a:cubicBezTo>
                    <a:pt x="20004" y="356103"/>
                    <a:pt x="26040" y="525101"/>
                    <a:pt x="63763" y="615636"/>
                  </a:cubicBezTo>
                  <a:cubicBezTo>
                    <a:pt x="101486" y="706171"/>
                    <a:pt x="167878" y="748420"/>
                    <a:pt x="235779" y="796705"/>
                  </a:cubicBezTo>
                  <a:cubicBezTo>
                    <a:pt x="303680" y="844990"/>
                    <a:pt x="400250" y="882713"/>
                    <a:pt x="471169" y="905347"/>
                  </a:cubicBezTo>
                  <a:cubicBezTo>
                    <a:pt x="542088" y="927981"/>
                    <a:pt x="552650" y="921945"/>
                    <a:pt x="661292" y="932507"/>
                  </a:cubicBezTo>
                  <a:cubicBezTo>
                    <a:pt x="769934" y="943069"/>
                    <a:pt x="1123019" y="968721"/>
                    <a:pt x="1123019" y="968721"/>
                  </a:cubicBezTo>
                  <a:lnTo>
                    <a:pt x="3277743" y="1059256"/>
                  </a:lnTo>
                  <a:cubicBezTo>
                    <a:pt x="3839058" y="1093961"/>
                    <a:pt x="4220813" y="1128666"/>
                    <a:pt x="4490908" y="1176951"/>
                  </a:cubicBezTo>
                  <a:cubicBezTo>
                    <a:pt x="4761003" y="1225236"/>
                    <a:pt x="4815324" y="1249378"/>
                    <a:pt x="4898314" y="1348966"/>
                  </a:cubicBezTo>
                  <a:cubicBezTo>
                    <a:pt x="4981304" y="1448554"/>
                    <a:pt x="4985076" y="1611516"/>
                    <a:pt x="4988848" y="1774479"/>
                  </a:cubicBezTo>
                </a:path>
              </a:pathLst>
            </a:custGeom>
            <a:noFill/>
            <a:ln w="19050">
              <a:solidFill>
                <a:schemeClr val="accent2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5386354" y="3746122"/>
              <a:ext cx="13629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Dry atmosphere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8366912" y="2227148"/>
            <a:ext cx="2390333" cy="3992471"/>
            <a:chOff x="4983446" y="2227148"/>
            <a:chExt cx="2390333" cy="3992471"/>
          </a:xfrm>
        </p:grpSpPr>
        <p:sp>
          <p:nvSpPr>
            <p:cNvPr id="125" name="Rectangle 124"/>
            <p:cNvSpPr/>
            <p:nvPr/>
          </p:nvSpPr>
          <p:spPr>
            <a:xfrm>
              <a:off x="4983446" y="5943977"/>
              <a:ext cx="2390333" cy="27564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4983446" y="2227148"/>
              <a:ext cx="2390333" cy="371682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7111B"/>
                </a:gs>
              </a:gsLst>
              <a:lin ang="5400000" scaled="1"/>
              <a:tileRect/>
            </a:gra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2" name="Group 131"/>
          <p:cNvGrpSpPr/>
          <p:nvPr/>
        </p:nvGrpSpPr>
        <p:grpSpPr>
          <a:xfrm>
            <a:off x="8145190" y="1393263"/>
            <a:ext cx="2754703" cy="583269"/>
            <a:chOff x="1229810" y="1385533"/>
            <a:chExt cx="2754703" cy="583269"/>
          </a:xfrm>
        </p:grpSpPr>
        <p:sp>
          <p:nvSpPr>
            <p:cNvPr id="133" name="Cloud Callout 132"/>
            <p:cNvSpPr/>
            <p:nvPr/>
          </p:nvSpPr>
          <p:spPr>
            <a:xfrm>
              <a:off x="1229810" y="1787733"/>
              <a:ext cx="860080" cy="181069"/>
            </a:xfrm>
            <a:prstGeom prst="cloudCallou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Cloud Callout 133"/>
            <p:cNvSpPr/>
            <p:nvPr/>
          </p:nvSpPr>
          <p:spPr>
            <a:xfrm>
              <a:off x="3088311" y="1787733"/>
              <a:ext cx="860080" cy="181069"/>
            </a:xfrm>
            <a:prstGeom prst="cloudCallout">
              <a:avLst/>
            </a:prstGeom>
            <a:solidFill>
              <a:schemeClr val="tx1">
                <a:lumMod val="8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1229810" y="1386182"/>
              <a:ext cx="810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Darker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3043037" y="1385533"/>
              <a:ext cx="9414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Brighter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7" name="TextBox 136"/>
          <p:cNvSpPr txBox="1"/>
          <p:nvPr/>
        </p:nvSpPr>
        <p:spPr>
          <a:xfrm>
            <a:off x="8575367" y="2237434"/>
            <a:ext cx="20004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Same cloud; same height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same atmosphere; different view angle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8" name="Group 137"/>
          <p:cNvGrpSpPr/>
          <p:nvPr/>
        </p:nvGrpSpPr>
        <p:grpSpPr>
          <a:xfrm>
            <a:off x="8357688" y="2227148"/>
            <a:ext cx="2394761" cy="1774479"/>
            <a:chOff x="4974222" y="2227148"/>
            <a:chExt cx="2394761" cy="1774479"/>
          </a:xfrm>
        </p:grpSpPr>
        <p:sp>
          <p:nvSpPr>
            <p:cNvPr id="139" name="Freeform 138"/>
            <p:cNvSpPr/>
            <p:nvPr/>
          </p:nvSpPr>
          <p:spPr>
            <a:xfrm>
              <a:off x="4974222" y="2227148"/>
              <a:ext cx="2394761" cy="1774479"/>
            </a:xfrm>
            <a:custGeom>
              <a:avLst/>
              <a:gdLst>
                <a:gd name="connsiteX0" fmla="*/ 389 w 4988848"/>
                <a:gd name="connsiteY0" fmla="*/ 0 h 1774479"/>
                <a:gd name="connsiteX1" fmla="*/ 9442 w 4988848"/>
                <a:gd name="connsiteY1" fmla="*/ 253497 h 1774479"/>
                <a:gd name="connsiteX2" fmla="*/ 63763 w 4988848"/>
                <a:gd name="connsiteY2" fmla="*/ 615636 h 1774479"/>
                <a:gd name="connsiteX3" fmla="*/ 235779 w 4988848"/>
                <a:gd name="connsiteY3" fmla="*/ 796705 h 1774479"/>
                <a:gd name="connsiteX4" fmla="*/ 471169 w 4988848"/>
                <a:gd name="connsiteY4" fmla="*/ 905347 h 1774479"/>
                <a:gd name="connsiteX5" fmla="*/ 661292 w 4988848"/>
                <a:gd name="connsiteY5" fmla="*/ 932507 h 1774479"/>
                <a:gd name="connsiteX6" fmla="*/ 1123019 w 4988848"/>
                <a:gd name="connsiteY6" fmla="*/ 968721 h 1774479"/>
                <a:gd name="connsiteX7" fmla="*/ 3277743 w 4988848"/>
                <a:gd name="connsiteY7" fmla="*/ 1059256 h 1774479"/>
                <a:gd name="connsiteX8" fmla="*/ 4490908 w 4988848"/>
                <a:gd name="connsiteY8" fmla="*/ 1176951 h 1774479"/>
                <a:gd name="connsiteX9" fmla="*/ 4898314 w 4988848"/>
                <a:gd name="connsiteY9" fmla="*/ 1348966 h 1774479"/>
                <a:gd name="connsiteX10" fmla="*/ 4988848 w 4988848"/>
                <a:gd name="connsiteY10" fmla="*/ 1774479 h 1774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88848" h="1774479">
                  <a:moveTo>
                    <a:pt x="389" y="0"/>
                  </a:moveTo>
                  <a:cubicBezTo>
                    <a:pt x="-366" y="75445"/>
                    <a:pt x="-1120" y="150891"/>
                    <a:pt x="9442" y="253497"/>
                  </a:cubicBezTo>
                  <a:cubicBezTo>
                    <a:pt x="20004" y="356103"/>
                    <a:pt x="26040" y="525101"/>
                    <a:pt x="63763" y="615636"/>
                  </a:cubicBezTo>
                  <a:cubicBezTo>
                    <a:pt x="101486" y="706171"/>
                    <a:pt x="167878" y="748420"/>
                    <a:pt x="235779" y="796705"/>
                  </a:cubicBezTo>
                  <a:cubicBezTo>
                    <a:pt x="303680" y="844990"/>
                    <a:pt x="400250" y="882713"/>
                    <a:pt x="471169" y="905347"/>
                  </a:cubicBezTo>
                  <a:cubicBezTo>
                    <a:pt x="542088" y="927981"/>
                    <a:pt x="552650" y="921945"/>
                    <a:pt x="661292" y="932507"/>
                  </a:cubicBezTo>
                  <a:cubicBezTo>
                    <a:pt x="769934" y="943069"/>
                    <a:pt x="1123019" y="968721"/>
                    <a:pt x="1123019" y="968721"/>
                  </a:cubicBezTo>
                  <a:lnTo>
                    <a:pt x="3277743" y="1059256"/>
                  </a:lnTo>
                  <a:cubicBezTo>
                    <a:pt x="3839058" y="1093961"/>
                    <a:pt x="4220813" y="1128666"/>
                    <a:pt x="4490908" y="1176951"/>
                  </a:cubicBezTo>
                  <a:cubicBezTo>
                    <a:pt x="4761003" y="1225236"/>
                    <a:pt x="4815324" y="1249378"/>
                    <a:pt x="4898314" y="1348966"/>
                  </a:cubicBezTo>
                  <a:cubicBezTo>
                    <a:pt x="4981304" y="1448554"/>
                    <a:pt x="4985076" y="1611516"/>
                    <a:pt x="4988848" y="1774479"/>
                  </a:cubicBezTo>
                </a:path>
              </a:pathLst>
            </a:custGeom>
            <a:noFill/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Cloud Callout 139"/>
            <p:cNvSpPr/>
            <p:nvPr/>
          </p:nvSpPr>
          <p:spPr>
            <a:xfrm>
              <a:off x="4978650" y="3125313"/>
              <a:ext cx="860080" cy="181069"/>
            </a:xfrm>
            <a:prstGeom prst="cloudCallou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5674450" y="3286293"/>
              <a:ext cx="9403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Limb View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8364697" y="2705848"/>
            <a:ext cx="2394761" cy="1774479"/>
            <a:chOff x="4981231" y="2705848"/>
            <a:chExt cx="2394761" cy="1774479"/>
          </a:xfrm>
        </p:grpSpPr>
        <p:sp>
          <p:nvSpPr>
            <p:cNvPr id="143" name="Cloud Callout 142"/>
            <p:cNvSpPr/>
            <p:nvPr/>
          </p:nvSpPr>
          <p:spPr>
            <a:xfrm>
              <a:off x="6483079" y="3125312"/>
              <a:ext cx="860080" cy="181069"/>
            </a:xfrm>
            <a:prstGeom prst="cloudCallou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Freeform 143"/>
            <p:cNvSpPr/>
            <p:nvPr/>
          </p:nvSpPr>
          <p:spPr>
            <a:xfrm>
              <a:off x="4981231" y="2705848"/>
              <a:ext cx="2394761" cy="1774479"/>
            </a:xfrm>
            <a:custGeom>
              <a:avLst/>
              <a:gdLst>
                <a:gd name="connsiteX0" fmla="*/ 389 w 4988848"/>
                <a:gd name="connsiteY0" fmla="*/ 0 h 1774479"/>
                <a:gd name="connsiteX1" fmla="*/ 9442 w 4988848"/>
                <a:gd name="connsiteY1" fmla="*/ 253497 h 1774479"/>
                <a:gd name="connsiteX2" fmla="*/ 63763 w 4988848"/>
                <a:gd name="connsiteY2" fmla="*/ 615636 h 1774479"/>
                <a:gd name="connsiteX3" fmla="*/ 235779 w 4988848"/>
                <a:gd name="connsiteY3" fmla="*/ 796705 h 1774479"/>
                <a:gd name="connsiteX4" fmla="*/ 471169 w 4988848"/>
                <a:gd name="connsiteY4" fmla="*/ 905347 h 1774479"/>
                <a:gd name="connsiteX5" fmla="*/ 661292 w 4988848"/>
                <a:gd name="connsiteY5" fmla="*/ 932507 h 1774479"/>
                <a:gd name="connsiteX6" fmla="*/ 1123019 w 4988848"/>
                <a:gd name="connsiteY6" fmla="*/ 968721 h 1774479"/>
                <a:gd name="connsiteX7" fmla="*/ 3277743 w 4988848"/>
                <a:gd name="connsiteY7" fmla="*/ 1059256 h 1774479"/>
                <a:gd name="connsiteX8" fmla="*/ 4490908 w 4988848"/>
                <a:gd name="connsiteY8" fmla="*/ 1176951 h 1774479"/>
                <a:gd name="connsiteX9" fmla="*/ 4898314 w 4988848"/>
                <a:gd name="connsiteY9" fmla="*/ 1348966 h 1774479"/>
                <a:gd name="connsiteX10" fmla="*/ 4988848 w 4988848"/>
                <a:gd name="connsiteY10" fmla="*/ 1774479 h 1774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88848" h="1774479">
                  <a:moveTo>
                    <a:pt x="389" y="0"/>
                  </a:moveTo>
                  <a:cubicBezTo>
                    <a:pt x="-366" y="75445"/>
                    <a:pt x="-1120" y="150891"/>
                    <a:pt x="9442" y="253497"/>
                  </a:cubicBezTo>
                  <a:cubicBezTo>
                    <a:pt x="20004" y="356103"/>
                    <a:pt x="26040" y="525101"/>
                    <a:pt x="63763" y="615636"/>
                  </a:cubicBezTo>
                  <a:cubicBezTo>
                    <a:pt x="101486" y="706171"/>
                    <a:pt x="167878" y="748420"/>
                    <a:pt x="235779" y="796705"/>
                  </a:cubicBezTo>
                  <a:cubicBezTo>
                    <a:pt x="303680" y="844990"/>
                    <a:pt x="400250" y="882713"/>
                    <a:pt x="471169" y="905347"/>
                  </a:cubicBezTo>
                  <a:cubicBezTo>
                    <a:pt x="542088" y="927981"/>
                    <a:pt x="552650" y="921945"/>
                    <a:pt x="661292" y="932507"/>
                  </a:cubicBezTo>
                  <a:cubicBezTo>
                    <a:pt x="769934" y="943069"/>
                    <a:pt x="1123019" y="968721"/>
                    <a:pt x="1123019" y="968721"/>
                  </a:cubicBezTo>
                  <a:lnTo>
                    <a:pt x="3277743" y="1059256"/>
                  </a:lnTo>
                  <a:cubicBezTo>
                    <a:pt x="3839058" y="1093961"/>
                    <a:pt x="4220813" y="1128666"/>
                    <a:pt x="4490908" y="1176951"/>
                  </a:cubicBezTo>
                  <a:cubicBezTo>
                    <a:pt x="4761003" y="1225236"/>
                    <a:pt x="4815324" y="1249378"/>
                    <a:pt x="4898314" y="1348966"/>
                  </a:cubicBezTo>
                  <a:cubicBezTo>
                    <a:pt x="4981304" y="1448554"/>
                    <a:pt x="4985076" y="1611516"/>
                    <a:pt x="4988848" y="1774479"/>
                  </a:cubicBezTo>
                </a:path>
              </a:pathLst>
            </a:custGeom>
            <a:noFill/>
            <a:ln w="19050">
              <a:solidFill>
                <a:schemeClr val="accent2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5386354" y="3746122"/>
              <a:ext cx="98687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Nadir View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6" name="Title 6"/>
          <p:cNvSpPr txBox="1">
            <a:spLocks/>
          </p:cNvSpPr>
          <p:nvPr/>
        </p:nvSpPr>
        <p:spPr>
          <a:xfrm>
            <a:off x="1601863" y="515697"/>
            <a:ext cx="8931918" cy="70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… maybe not so much(?), except that it must be high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57175" y="5772527"/>
            <a:ext cx="1051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1000 </a:t>
            </a:r>
            <a:r>
              <a:rPr kumimoji="0" lang="en-GB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hPa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257175" y="2045398"/>
            <a:ext cx="70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 </a:t>
            </a:r>
            <a:r>
              <a:rPr kumimoji="0" lang="en-GB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hPa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0" name="Straight Arrow Connector 69"/>
          <p:cNvCxnSpPr/>
          <p:nvPr/>
        </p:nvCxnSpPr>
        <p:spPr>
          <a:xfrm flipV="1">
            <a:off x="1620570" y="6531792"/>
            <a:ext cx="2091351" cy="90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2017442" y="6265375"/>
            <a:ext cx="1257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Transmission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358164" y="634712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3768021" y="635617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4" name="Straight Arrow Connector 73"/>
          <p:cNvCxnSpPr/>
          <p:nvPr/>
        </p:nvCxnSpPr>
        <p:spPr>
          <a:xfrm flipV="1">
            <a:off x="5077117" y="6513895"/>
            <a:ext cx="2091351" cy="90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5473989" y="6247478"/>
            <a:ext cx="1257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Transmission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814711" y="632922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224568" y="633828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2" name="Straight Arrow Connector 81"/>
          <p:cNvCxnSpPr/>
          <p:nvPr/>
        </p:nvCxnSpPr>
        <p:spPr>
          <a:xfrm flipV="1">
            <a:off x="8454710" y="6513686"/>
            <a:ext cx="2091351" cy="90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8851582" y="6247269"/>
            <a:ext cx="1257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Transmission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8192304" y="632902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10602161" y="633807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013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/>
      <p:bldP spid="137" grpId="0"/>
      <p:bldP spid="75" grpId="0"/>
      <p:bldP spid="78" grpId="0"/>
      <p:bldP spid="79" grpId="0"/>
      <p:bldP spid="83" grpId="0"/>
      <p:bldP spid="84" grpId="0"/>
      <p:bldP spid="8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"/>
          <p:cNvSpPr>
            <a:spLocks noGrp="1"/>
          </p:cNvSpPr>
          <p:nvPr>
            <p:ph type="title"/>
          </p:nvPr>
        </p:nvSpPr>
        <p:spPr>
          <a:xfrm>
            <a:off x="3239732" y="81196"/>
            <a:ext cx="5949312" cy="709200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1.38 </a:t>
            </a:r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Symbol" panose="05050102010706020507" pitchFamily="18" charset="2"/>
              </a:rPr>
              <a:t>m</a:t>
            </a:r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m </a:t>
            </a:r>
            <a:r>
              <a:rPr lang="en-GB" sz="3600" dirty="0" smtClean="0"/>
              <a:t>compared to </a:t>
            </a:r>
            <a:r>
              <a:rPr lang="en-GB" sz="3600" dirty="0" smtClean="0">
                <a:solidFill>
                  <a:schemeClr val="accent1"/>
                </a:solidFill>
              </a:rPr>
              <a:t>0.9</a:t>
            </a:r>
            <a:r>
              <a:rPr lang="en-GB" sz="3600" dirty="0" smtClean="0">
                <a:solidFill>
                  <a:schemeClr val="accent1"/>
                </a:solidFill>
                <a:latin typeface="Symbol" panose="05050102010706020507" pitchFamily="18" charset="2"/>
              </a:rPr>
              <a:t> </a:t>
            </a:r>
            <a:r>
              <a:rPr lang="en-GB" sz="3600" dirty="0">
                <a:solidFill>
                  <a:schemeClr val="accent1"/>
                </a:solidFill>
                <a:latin typeface="Symbol" panose="05050102010706020507" pitchFamily="18" charset="2"/>
              </a:rPr>
              <a:t>m</a:t>
            </a:r>
            <a:r>
              <a:rPr lang="en-GB" sz="3600" dirty="0">
                <a:solidFill>
                  <a:schemeClr val="accent1"/>
                </a:solidFill>
              </a:rPr>
              <a:t>m </a:t>
            </a:r>
          </a:p>
        </p:txBody>
      </p:sp>
      <p:sp>
        <p:nvSpPr>
          <p:cNvPr id="6" name="Rectangle 5"/>
          <p:cNvSpPr/>
          <p:nvPr/>
        </p:nvSpPr>
        <p:spPr>
          <a:xfrm>
            <a:off x="2927759" y="1665287"/>
            <a:ext cx="2390333" cy="37168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27759" y="5382116"/>
            <a:ext cx="2390333" cy="27564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2801373" y="5592849"/>
            <a:ext cx="2636942" cy="485076"/>
            <a:chOff x="3150750" y="6335777"/>
            <a:chExt cx="2636942" cy="485076"/>
          </a:xfrm>
        </p:grpSpPr>
        <p:cxnSp>
          <p:nvCxnSpPr>
            <p:cNvPr id="42" name="Straight Arrow Connector 41"/>
            <p:cNvCxnSpPr/>
            <p:nvPr/>
          </p:nvCxnSpPr>
          <p:spPr>
            <a:xfrm flipV="1">
              <a:off x="3413156" y="6627134"/>
              <a:ext cx="2091351" cy="905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3793402" y="6335777"/>
              <a:ext cx="12577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Transmission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150750" y="644246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486006" y="645152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1887673" y="5210666"/>
            <a:ext cx="1051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1000 </a:t>
            </a:r>
            <a:r>
              <a:rPr kumimoji="0" lang="en-GB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hPa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2251231" y="1483537"/>
            <a:ext cx="70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 </a:t>
            </a:r>
            <a:r>
              <a:rPr kumimoji="0" lang="en-GB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hPa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Cloud Callout 69"/>
          <p:cNvSpPr/>
          <p:nvPr/>
        </p:nvSpPr>
        <p:spPr>
          <a:xfrm>
            <a:off x="3488317" y="1983942"/>
            <a:ext cx="1402130" cy="2669858"/>
          </a:xfrm>
          <a:prstGeom prst="cloudCallout">
            <a:avLst/>
          </a:prstGeom>
          <a:gradFill>
            <a:gsLst>
              <a:gs pos="10000">
                <a:schemeClr val="bg1">
                  <a:lumMod val="95000"/>
                </a:schemeClr>
              </a:gs>
              <a:gs pos="55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7105488" y="5349502"/>
            <a:ext cx="2390333" cy="27564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105488" y="1632673"/>
            <a:ext cx="2390333" cy="37168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6979102" y="5560235"/>
            <a:ext cx="2636942" cy="485076"/>
            <a:chOff x="3150750" y="6335777"/>
            <a:chExt cx="2636942" cy="485076"/>
          </a:xfrm>
        </p:grpSpPr>
        <p:cxnSp>
          <p:nvCxnSpPr>
            <p:cNvPr id="78" name="Straight Arrow Connector 77"/>
            <p:cNvCxnSpPr/>
            <p:nvPr/>
          </p:nvCxnSpPr>
          <p:spPr>
            <a:xfrm flipV="1">
              <a:off x="3413156" y="6627134"/>
              <a:ext cx="2091351" cy="905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/>
            <p:cNvSpPr txBox="1"/>
            <p:nvPr/>
          </p:nvSpPr>
          <p:spPr>
            <a:xfrm>
              <a:off x="3793402" y="6335777"/>
              <a:ext cx="12577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Transmission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3150750" y="644246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5486006" y="645152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4" name="Cloud Callout 83"/>
          <p:cNvSpPr/>
          <p:nvPr/>
        </p:nvSpPr>
        <p:spPr>
          <a:xfrm>
            <a:off x="7647821" y="1983942"/>
            <a:ext cx="1376286" cy="2669858"/>
          </a:xfrm>
          <a:prstGeom prst="cloudCallo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07111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Freeform 88"/>
          <p:cNvSpPr/>
          <p:nvPr/>
        </p:nvSpPr>
        <p:spPr>
          <a:xfrm>
            <a:off x="2973620" y="1665286"/>
            <a:ext cx="2344472" cy="2306817"/>
          </a:xfrm>
          <a:custGeom>
            <a:avLst/>
            <a:gdLst>
              <a:gd name="connsiteX0" fmla="*/ 389 w 4988848"/>
              <a:gd name="connsiteY0" fmla="*/ 0 h 1774479"/>
              <a:gd name="connsiteX1" fmla="*/ 9442 w 4988848"/>
              <a:gd name="connsiteY1" fmla="*/ 253497 h 1774479"/>
              <a:gd name="connsiteX2" fmla="*/ 63763 w 4988848"/>
              <a:gd name="connsiteY2" fmla="*/ 615636 h 1774479"/>
              <a:gd name="connsiteX3" fmla="*/ 235779 w 4988848"/>
              <a:gd name="connsiteY3" fmla="*/ 796705 h 1774479"/>
              <a:gd name="connsiteX4" fmla="*/ 471169 w 4988848"/>
              <a:gd name="connsiteY4" fmla="*/ 905347 h 1774479"/>
              <a:gd name="connsiteX5" fmla="*/ 661292 w 4988848"/>
              <a:gd name="connsiteY5" fmla="*/ 932507 h 1774479"/>
              <a:gd name="connsiteX6" fmla="*/ 1123019 w 4988848"/>
              <a:gd name="connsiteY6" fmla="*/ 968721 h 1774479"/>
              <a:gd name="connsiteX7" fmla="*/ 3277743 w 4988848"/>
              <a:gd name="connsiteY7" fmla="*/ 1059256 h 1774479"/>
              <a:gd name="connsiteX8" fmla="*/ 4490908 w 4988848"/>
              <a:gd name="connsiteY8" fmla="*/ 1176951 h 1774479"/>
              <a:gd name="connsiteX9" fmla="*/ 4898314 w 4988848"/>
              <a:gd name="connsiteY9" fmla="*/ 1348966 h 1774479"/>
              <a:gd name="connsiteX10" fmla="*/ 4988848 w 4988848"/>
              <a:gd name="connsiteY10" fmla="*/ 1774479 h 1774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88848" h="1774479">
                <a:moveTo>
                  <a:pt x="389" y="0"/>
                </a:moveTo>
                <a:cubicBezTo>
                  <a:pt x="-366" y="75445"/>
                  <a:pt x="-1120" y="150891"/>
                  <a:pt x="9442" y="253497"/>
                </a:cubicBezTo>
                <a:cubicBezTo>
                  <a:pt x="20004" y="356103"/>
                  <a:pt x="26040" y="525101"/>
                  <a:pt x="63763" y="615636"/>
                </a:cubicBezTo>
                <a:cubicBezTo>
                  <a:pt x="101486" y="706171"/>
                  <a:pt x="167878" y="748420"/>
                  <a:pt x="235779" y="796705"/>
                </a:cubicBezTo>
                <a:cubicBezTo>
                  <a:pt x="303680" y="844990"/>
                  <a:pt x="400250" y="882713"/>
                  <a:pt x="471169" y="905347"/>
                </a:cubicBezTo>
                <a:cubicBezTo>
                  <a:pt x="542088" y="927981"/>
                  <a:pt x="552650" y="921945"/>
                  <a:pt x="661292" y="932507"/>
                </a:cubicBezTo>
                <a:cubicBezTo>
                  <a:pt x="769934" y="943069"/>
                  <a:pt x="1123019" y="968721"/>
                  <a:pt x="1123019" y="968721"/>
                </a:cubicBezTo>
                <a:lnTo>
                  <a:pt x="3277743" y="1059256"/>
                </a:lnTo>
                <a:cubicBezTo>
                  <a:pt x="3839058" y="1093961"/>
                  <a:pt x="4220813" y="1128666"/>
                  <a:pt x="4490908" y="1176951"/>
                </a:cubicBezTo>
                <a:cubicBezTo>
                  <a:pt x="4761003" y="1225236"/>
                  <a:pt x="4815324" y="1249378"/>
                  <a:pt x="4898314" y="1348966"/>
                </a:cubicBezTo>
                <a:cubicBezTo>
                  <a:pt x="4981304" y="1448554"/>
                  <a:pt x="4985076" y="1611516"/>
                  <a:pt x="4988848" y="1774479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7127823" y="1652529"/>
            <a:ext cx="943836" cy="3712685"/>
          </a:xfrm>
          <a:custGeom>
            <a:avLst/>
            <a:gdLst>
              <a:gd name="connsiteX0" fmla="*/ 0 w 2368626"/>
              <a:gd name="connsiteY0" fmla="*/ 0 h 3712685"/>
              <a:gd name="connsiteX1" fmla="*/ 22033 w 2368626"/>
              <a:gd name="connsiteY1" fmla="*/ 815249 h 3712685"/>
              <a:gd name="connsiteX2" fmla="*/ 44067 w 2368626"/>
              <a:gd name="connsiteY2" fmla="*/ 2104222 h 3712685"/>
              <a:gd name="connsiteX3" fmla="*/ 165253 w 2368626"/>
              <a:gd name="connsiteY3" fmla="*/ 2919470 h 3712685"/>
              <a:gd name="connsiteX4" fmla="*/ 627961 w 2368626"/>
              <a:gd name="connsiteY4" fmla="*/ 3415229 h 3712685"/>
              <a:gd name="connsiteX5" fmla="*/ 1652530 w 2368626"/>
              <a:gd name="connsiteY5" fmla="*/ 3635567 h 3712685"/>
              <a:gd name="connsiteX6" fmla="*/ 2368626 w 2368626"/>
              <a:gd name="connsiteY6" fmla="*/ 3712685 h 3712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8626" h="3712685">
                <a:moveTo>
                  <a:pt x="0" y="0"/>
                </a:moveTo>
                <a:cubicBezTo>
                  <a:pt x="7344" y="232272"/>
                  <a:pt x="14689" y="464545"/>
                  <a:pt x="22033" y="815249"/>
                </a:cubicBezTo>
                <a:cubicBezTo>
                  <a:pt x="29377" y="1165953"/>
                  <a:pt x="20197" y="1753519"/>
                  <a:pt x="44067" y="2104222"/>
                </a:cubicBezTo>
                <a:cubicBezTo>
                  <a:pt x="67937" y="2454925"/>
                  <a:pt x="67937" y="2700969"/>
                  <a:pt x="165253" y="2919470"/>
                </a:cubicBezTo>
                <a:cubicBezTo>
                  <a:pt x="262569" y="3137971"/>
                  <a:pt x="380082" y="3295880"/>
                  <a:pt x="627961" y="3415229"/>
                </a:cubicBezTo>
                <a:cubicBezTo>
                  <a:pt x="875840" y="3534578"/>
                  <a:pt x="1362419" y="3585991"/>
                  <a:pt x="1652530" y="3635567"/>
                </a:cubicBezTo>
                <a:cubicBezTo>
                  <a:pt x="1942641" y="3685143"/>
                  <a:pt x="2155633" y="3698914"/>
                  <a:pt x="2368626" y="3712685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6743" y="3233439"/>
            <a:ext cx="23246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1.38 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m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 photons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not get to here 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 because they are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absorbed by H</a:t>
            </a:r>
            <a:r>
              <a:rPr kumimoji="0" lang="en-GB" sz="1800" b="0" i="0" u="none" strike="noStrike" kern="1200" cap="none" spc="0" normalizeH="0" baseline="-25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molecules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027104" y="4186410"/>
            <a:ext cx="1416921" cy="18728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9867325" y="3233439"/>
            <a:ext cx="232146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Some 0.9 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m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 photons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get to here 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 because they are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scattered by cloud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particles</a:t>
            </a:r>
          </a:p>
        </p:txBody>
      </p:sp>
      <p:sp>
        <p:nvSpPr>
          <p:cNvPr id="94" name="Right Arrow 93"/>
          <p:cNvSpPr/>
          <p:nvPr/>
        </p:nvSpPr>
        <p:spPr>
          <a:xfrm rot="10800000">
            <a:off x="8868577" y="4186410"/>
            <a:ext cx="1002371" cy="189355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5" name="Group 94"/>
          <p:cNvGrpSpPr/>
          <p:nvPr/>
        </p:nvGrpSpPr>
        <p:grpSpPr>
          <a:xfrm>
            <a:off x="3505886" y="800324"/>
            <a:ext cx="6202702" cy="607008"/>
            <a:chOff x="1089257" y="1361794"/>
            <a:chExt cx="3440657" cy="607008"/>
          </a:xfrm>
        </p:grpSpPr>
        <p:sp>
          <p:nvSpPr>
            <p:cNvPr id="96" name="Cloud Callout 95"/>
            <p:cNvSpPr/>
            <p:nvPr/>
          </p:nvSpPr>
          <p:spPr>
            <a:xfrm>
              <a:off x="1089257" y="1787733"/>
              <a:ext cx="860080" cy="181069"/>
            </a:xfrm>
            <a:prstGeom prst="cloudCallou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Cloud Callout 96"/>
            <p:cNvSpPr/>
            <p:nvPr/>
          </p:nvSpPr>
          <p:spPr>
            <a:xfrm>
              <a:off x="3381641" y="1787733"/>
              <a:ext cx="860080" cy="181069"/>
            </a:xfrm>
            <a:prstGeom prst="cloudCallou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229810" y="1386182"/>
              <a:ext cx="810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Darker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3588438" y="1361794"/>
              <a:ext cx="9414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Brighter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753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45" y="1010032"/>
            <a:ext cx="9078586" cy="5268739"/>
          </a:xfrm>
          <a:prstGeom prst="rect">
            <a:avLst/>
          </a:prstGeom>
        </p:spPr>
      </p:pic>
      <p:cxnSp>
        <p:nvCxnSpPr>
          <p:cNvPr id="33" name="Straight Arrow Connector 32"/>
          <p:cNvCxnSpPr/>
          <p:nvPr/>
        </p:nvCxnSpPr>
        <p:spPr>
          <a:xfrm flipH="1">
            <a:off x="4084112" y="4783138"/>
            <a:ext cx="736600" cy="0"/>
          </a:xfrm>
          <a:prstGeom prst="straightConnector1">
            <a:avLst/>
          </a:prstGeom>
          <a:ln w="22225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350070" y="4468484"/>
            <a:ext cx="1112805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thin cirrus</a:t>
            </a:r>
            <a:endParaRPr lang="en-US" sz="1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1987873" y="1739739"/>
            <a:ext cx="736600" cy="0"/>
          </a:xfrm>
          <a:prstGeom prst="straightConnector1">
            <a:avLst/>
          </a:prstGeom>
          <a:ln w="22225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253831" y="1712888"/>
            <a:ext cx="1112805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thin cirrus</a:t>
            </a:r>
            <a:endParaRPr lang="en-US" sz="1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5332633" y="1416053"/>
            <a:ext cx="595840" cy="428626"/>
          </a:xfrm>
          <a:prstGeom prst="straightConnector1">
            <a:avLst/>
          </a:prstGeom>
          <a:ln w="2222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3147175" y="815613"/>
            <a:ext cx="595840" cy="428626"/>
          </a:xfrm>
          <a:prstGeom prst="straightConnector1">
            <a:avLst/>
          </a:prstGeom>
          <a:ln w="2222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5515725" y="3011409"/>
            <a:ext cx="595840" cy="428626"/>
          </a:xfrm>
          <a:prstGeom prst="straightConnector1">
            <a:avLst/>
          </a:prstGeom>
          <a:ln w="2222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6474575" y="3390903"/>
            <a:ext cx="595840" cy="428626"/>
          </a:xfrm>
          <a:prstGeom prst="straightConnector1">
            <a:avLst/>
          </a:prstGeom>
          <a:ln w="2222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7242925" y="4260853"/>
            <a:ext cx="595840" cy="428626"/>
          </a:xfrm>
          <a:prstGeom prst="straightConnector1">
            <a:avLst/>
          </a:prstGeom>
          <a:ln w="2222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3629775" y="4997453"/>
            <a:ext cx="595840" cy="428626"/>
          </a:xfrm>
          <a:prstGeom prst="straightConnector1">
            <a:avLst/>
          </a:prstGeom>
          <a:ln w="2222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5433175" y="5421518"/>
            <a:ext cx="595840" cy="428626"/>
          </a:xfrm>
          <a:prstGeom prst="straightConnector1">
            <a:avLst/>
          </a:prstGeom>
          <a:ln w="2222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2551335" y="5283203"/>
            <a:ext cx="595840" cy="428626"/>
          </a:xfrm>
          <a:prstGeom prst="straightConnector1">
            <a:avLst/>
          </a:prstGeom>
          <a:ln w="2222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1"/>
                </a:solidFill>
              </a:rPr>
              <a:t>NIR0.9</a:t>
            </a:r>
            <a:r>
              <a:rPr lang="en-GB" dirty="0"/>
              <a:t> imagery examples</a:t>
            </a:r>
            <a:endParaRPr lang="en-GB" sz="2800" dirty="0"/>
          </a:p>
        </p:txBody>
      </p:sp>
      <p:sp>
        <p:nvSpPr>
          <p:cNvPr id="5" name="Rectangle 4"/>
          <p:cNvSpPr/>
          <p:nvPr/>
        </p:nvSpPr>
        <p:spPr>
          <a:xfrm>
            <a:off x="5338054" y="6301224"/>
            <a:ext cx="24929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VIIRS Cloud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Phase </a:t>
            </a:r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20170622, Germany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10336" y="4331341"/>
            <a:ext cx="113749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400" dirty="0" smtClean="0">
                <a:solidFill>
                  <a:prstClr val="white"/>
                </a:solidFill>
                <a:latin typeface="Calibri" panose="020F0502020204030204"/>
              </a:rPr>
              <a:t>water clouds</a:t>
            </a:r>
            <a:endParaRPr lang="en-US" sz="1400" dirty="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475915" y="4573901"/>
            <a:ext cx="624580" cy="320198"/>
          </a:xfrm>
          <a:prstGeom prst="straightConnector1">
            <a:avLst/>
          </a:prstGeom>
          <a:noFill/>
          <a:ln w="22225" cap="flat" cmpd="sng" algn="ctr">
            <a:solidFill>
              <a:sysClr val="window" lastClr="FFFFFF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3575935" y="3089939"/>
            <a:ext cx="915635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400" dirty="0">
                <a:solidFill>
                  <a:prstClr val="white"/>
                </a:solidFill>
                <a:latin typeface="Calibri" panose="020F0502020204030204"/>
              </a:rPr>
              <a:t>i</a:t>
            </a:r>
            <a:r>
              <a:rPr lang="en-GB" sz="1400" dirty="0" smtClean="0">
                <a:solidFill>
                  <a:prstClr val="white"/>
                </a:solidFill>
                <a:latin typeface="Calibri" panose="020F0502020204030204"/>
              </a:rPr>
              <a:t>ce clouds</a:t>
            </a:r>
            <a:endParaRPr lang="en-US" sz="1400" dirty="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3713673" y="3431049"/>
            <a:ext cx="142722" cy="798402"/>
          </a:xfrm>
          <a:prstGeom prst="straightConnector1">
            <a:avLst/>
          </a:prstGeom>
          <a:noFill/>
          <a:ln w="22225" cap="flat" cmpd="sng" algn="ctr">
            <a:solidFill>
              <a:sysClr val="window" lastClr="FFFFFF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0" name="Straight Arrow Connector 29"/>
          <p:cNvCxnSpPr/>
          <p:nvPr/>
        </p:nvCxnSpPr>
        <p:spPr>
          <a:xfrm flipV="1">
            <a:off x="2318201" y="4229451"/>
            <a:ext cx="719044" cy="236729"/>
          </a:xfrm>
          <a:prstGeom prst="straightConnector1">
            <a:avLst/>
          </a:prstGeom>
          <a:noFill/>
          <a:ln w="22225" cap="flat" cmpd="sng" algn="ctr">
            <a:solidFill>
              <a:sysClr val="window" lastClr="FFFFFF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6" name="Text Placeholder 2"/>
          <p:cNvSpPr txBox="1">
            <a:spLocks/>
          </p:cNvSpPr>
          <p:nvPr/>
        </p:nvSpPr>
        <p:spPr bwMode="auto">
          <a:xfrm>
            <a:off x="9278413" y="979823"/>
            <a:ext cx="2766032" cy="52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28254" indent="-32825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r>
              <a:rPr lang="en-GB" sz="2800" b="0" kern="0" dirty="0" smtClean="0"/>
              <a:t>‘LL moisture’ RGB</a:t>
            </a:r>
          </a:p>
          <a:p>
            <a:pPr lvl="1"/>
            <a:r>
              <a:rPr lang="en-GB" sz="1600" b="0" kern="0" dirty="0" smtClean="0"/>
              <a:t>Similarity with Cloud Type RGB </a:t>
            </a:r>
            <a:endParaRPr lang="en-GB" sz="1600" b="0" kern="0" dirty="0"/>
          </a:p>
        </p:txBody>
      </p:sp>
      <p:sp>
        <p:nvSpPr>
          <p:cNvPr id="41" name="Rectangle 40"/>
          <p:cNvSpPr/>
          <p:nvPr/>
        </p:nvSpPr>
        <p:spPr>
          <a:xfrm>
            <a:off x="4578738" y="691949"/>
            <a:ext cx="4692193" cy="276999"/>
          </a:xfrm>
          <a:prstGeom prst="rect">
            <a:avLst/>
          </a:prstGeom>
          <a:ln w="76200">
            <a:solidFill>
              <a:srgbClr val="00B5E2"/>
            </a:solidFill>
          </a:ln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chemeClr val="bg2"/>
                </a:solidFill>
              </a:rPr>
              <a:t>RGB: NIR1.38 </a:t>
            </a:r>
            <a:r>
              <a:rPr lang="en-GB" sz="1200" dirty="0">
                <a:solidFill>
                  <a:schemeClr val="bg2"/>
                </a:solidFill>
              </a:rPr>
              <a:t>(0-3%)</a:t>
            </a:r>
            <a:r>
              <a:rPr lang="en-GB" sz="1200" dirty="0" smtClean="0">
                <a:solidFill>
                  <a:schemeClr val="bg2"/>
                </a:solidFill>
              </a:rPr>
              <a:t> - NIR0.9353 (lower end) - NIR1.64</a:t>
            </a:r>
            <a:endParaRPr lang="en-GB" sz="1200" dirty="0">
              <a:solidFill>
                <a:schemeClr val="bg2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485505" y="6015237"/>
            <a:ext cx="1370889" cy="230832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dirty="0" smtClean="0"/>
              <a:t>       </a:t>
            </a:r>
            <a:endParaRPr lang="en-GB" dirty="0"/>
          </a:p>
        </p:txBody>
      </p:sp>
      <p:cxnSp>
        <p:nvCxnSpPr>
          <p:cNvPr id="43" name="Straight Arrow Connector 42"/>
          <p:cNvCxnSpPr/>
          <p:nvPr/>
        </p:nvCxnSpPr>
        <p:spPr>
          <a:xfrm flipH="1">
            <a:off x="3299337" y="3440035"/>
            <a:ext cx="322107" cy="137314"/>
          </a:xfrm>
          <a:prstGeom prst="straightConnector1">
            <a:avLst/>
          </a:prstGeom>
          <a:noFill/>
          <a:ln w="22225" cap="flat" cmpd="sng" algn="ctr">
            <a:solidFill>
              <a:sysClr val="window" lastClr="FFFFFF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9687442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24" y="992521"/>
            <a:ext cx="8515384" cy="540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NIR1.3</a:t>
            </a:r>
            <a:r>
              <a:rPr lang="en-GB" dirty="0"/>
              <a:t> imagery examples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676014" y="992522"/>
            <a:ext cx="2320821" cy="5262675"/>
          </a:xfrm>
        </p:spPr>
        <p:txBody>
          <a:bodyPr>
            <a:normAutofit/>
          </a:bodyPr>
          <a:lstStyle/>
          <a:p>
            <a:r>
              <a:rPr lang="en-GB" sz="2800" dirty="0" smtClean="0"/>
              <a:t>Aerosols</a:t>
            </a:r>
          </a:p>
          <a:p>
            <a:pPr lvl="1"/>
            <a:r>
              <a:rPr lang="en-GB" sz="2000" dirty="0" smtClean="0"/>
              <a:t>High thin smoke</a:t>
            </a:r>
            <a:endParaRPr lang="en-GB" sz="2400" dirty="0"/>
          </a:p>
          <a:p>
            <a:endParaRPr lang="en-GB" sz="2800" dirty="0"/>
          </a:p>
        </p:txBody>
      </p:sp>
      <p:sp>
        <p:nvSpPr>
          <p:cNvPr id="5" name="Rectangle 4"/>
          <p:cNvSpPr/>
          <p:nvPr/>
        </p:nvSpPr>
        <p:spPr>
          <a:xfrm>
            <a:off x="5338054" y="6301224"/>
            <a:ext cx="24929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VIIRS Cloud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Phase </a:t>
            </a:r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20170622, Germany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463709" y="6607639"/>
            <a:ext cx="442460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https://www.eumetsat.int/smoke-california-fires-above-europe-noaa20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696" y="5068218"/>
            <a:ext cx="2312139" cy="1463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576" y="3866758"/>
            <a:ext cx="4482547" cy="266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750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et-8 Natcol RGB 0-30pc  - 2020_09_12_06-18UT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9023" y="992521"/>
            <a:ext cx="8582500" cy="540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NIR1.3</a:t>
            </a:r>
            <a:r>
              <a:rPr lang="en-GB" dirty="0"/>
              <a:t> imagery examples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676014" y="992522"/>
            <a:ext cx="2320821" cy="5262675"/>
          </a:xfrm>
        </p:spPr>
        <p:txBody>
          <a:bodyPr>
            <a:normAutofit/>
          </a:bodyPr>
          <a:lstStyle/>
          <a:p>
            <a:r>
              <a:rPr lang="en-GB" sz="2800" dirty="0" smtClean="0"/>
              <a:t>Aerosols</a:t>
            </a:r>
          </a:p>
          <a:p>
            <a:pPr lvl="1"/>
            <a:r>
              <a:rPr lang="en-GB" sz="2000" dirty="0" smtClean="0"/>
              <a:t>High thin smoke</a:t>
            </a:r>
          </a:p>
          <a:p>
            <a:pPr lvl="1"/>
            <a:r>
              <a:rPr lang="en-GB" sz="2000" dirty="0" smtClean="0"/>
              <a:t>Hard to detect with SEVIRI</a:t>
            </a:r>
          </a:p>
          <a:p>
            <a:pPr marL="562722" lvl="1" indent="0">
              <a:buNone/>
            </a:pPr>
            <a:endParaRPr lang="en-GB" sz="2400" dirty="0" smtClean="0"/>
          </a:p>
          <a:p>
            <a:pPr marL="0" indent="0">
              <a:buNone/>
            </a:pPr>
            <a:endParaRPr lang="en-GB" sz="2400" dirty="0"/>
          </a:p>
          <a:p>
            <a:endParaRPr lang="en-GB" sz="2800" dirty="0"/>
          </a:p>
        </p:txBody>
      </p:sp>
      <p:sp>
        <p:nvSpPr>
          <p:cNvPr id="5" name="Rectangle 4"/>
          <p:cNvSpPr/>
          <p:nvPr/>
        </p:nvSpPr>
        <p:spPr>
          <a:xfrm>
            <a:off x="5338054" y="6301224"/>
            <a:ext cx="24929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VIIRS Cloud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Phase </a:t>
            </a:r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20170622, Germany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463709" y="6607639"/>
            <a:ext cx="442460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https://www.eumetsat.int/smoke-california-fires-above-europe-noaa20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4696" y="5068218"/>
            <a:ext cx="2312139" cy="1463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079455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51" y="976384"/>
            <a:ext cx="9360000" cy="526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Cloud </a:t>
            </a:r>
            <a:r>
              <a:rPr lang="en-GB" dirty="0" smtClean="0"/>
              <a:t>Type </a:t>
            </a:r>
            <a:r>
              <a:rPr lang="en-GB" dirty="0"/>
              <a:t>RGB  				</a:t>
            </a:r>
            <a:r>
              <a:rPr lang="en-GB" sz="2800" dirty="0"/>
              <a:t>/ MTG expected ‘novel’ RGBs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676014" y="992522"/>
            <a:ext cx="2419004" cy="5262675"/>
          </a:xfrm>
        </p:spPr>
        <p:txBody>
          <a:bodyPr>
            <a:normAutofit/>
          </a:bodyPr>
          <a:lstStyle/>
          <a:p>
            <a:r>
              <a:rPr lang="en-GB" sz="2800" dirty="0" smtClean="0"/>
              <a:t>Aerosols</a:t>
            </a:r>
          </a:p>
          <a:p>
            <a:pPr lvl="1"/>
            <a:r>
              <a:rPr lang="en-GB" sz="2000" dirty="0" smtClean="0"/>
              <a:t>Dust </a:t>
            </a:r>
          </a:p>
          <a:p>
            <a:pPr lvl="2"/>
            <a:r>
              <a:rPr lang="en-GB" sz="1600" dirty="0" smtClean="0"/>
              <a:t>Height</a:t>
            </a:r>
          </a:p>
          <a:p>
            <a:pPr lvl="2"/>
            <a:r>
              <a:rPr lang="en-GB" sz="1600" dirty="0" smtClean="0"/>
              <a:t>Thickness</a:t>
            </a:r>
            <a:endParaRPr lang="en-GB" sz="2000" dirty="0"/>
          </a:p>
          <a:p>
            <a:endParaRPr lang="en-GB" sz="2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696" y="5068218"/>
            <a:ext cx="2312139" cy="1463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167351" y="6010552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GOES-16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ABI </a:t>
            </a:r>
            <a:r>
              <a:rPr lang="en-GB" dirty="0" smtClean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Cloud Type RGB,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15 December </a:t>
            </a:r>
            <a:r>
              <a:rPr lang="en-GB" dirty="0" smtClean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2021</a:t>
            </a:r>
            <a:endParaRPr lang="en-US" dirty="0">
              <a:solidFill>
                <a:schemeClr val="tx1">
                  <a:lumMod val="95000"/>
                </a:schemeClr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06856" y="6607639"/>
            <a:ext cx="435568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https://www.eumetsat.int/variety-severe-weather-events-hit-parts-us</a:t>
            </a:r>
          </a:p>
        </p:txBody>
      </p:sp>
    </p:spTree>
    <p:extLst>
      <p:ext uri="{BB962C8B-B14F-4D97-AF65-F5344CB8AC3E}">
        <p14:creationId xmlns:p14="http://schemas.microsoft.com/office/powerpoint/2010/main" val="3585014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51" y="976384"/>
            <a:ext cx="9360000" cy="526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Cloud </a:t>
            </a:r>
            <a:r>
              <a:rPr lang="en-GB" dirty="0" smtClean="0"/>
              <a:t>Type </a:t>
            </a:r>
            <a:r>
              <a:rPr lang="en-GB" dirty="0"/>
              <a:t>RGB  				</a:t>
            </a:r>
            <a:r>
              <a:rPr lang="en-GB" sz="2800" dirty="0"/>
              <a:t>/ MTG expected ‘novel’ RGBs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696" y="5068218"/>
            <a:ext cx="2312139" cy="1463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167351" y="6010552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GOES-16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ABI </a:t>
            </a:r>
            <a:r>
              <a:rPr lang="en-GB" dirty="0" smtClean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Dust RGB,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15 December </a:t>
            </a:r>
            <a:r>
              <a:rPr lang="en-GB" dirty="0" smtClean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2021</a:t>
            </a:r>
            <a:endParaRPr lang="en-US" dirty="0">
              <a:solidFill>
                <a:schemeClr val="tx1">
                  <a:lumMod val="95000"/>
                </a:schemeClr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06856" y="6607639"/>
            <a:ext cx="435568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https://www.eumetsat.int/variety-severe-weather-events-hit-parts-us</a:t>
            </a:r>
          </a:p>
        </p:txBody>
      </p:sp>
      <p:sp>
        <p:nvSpPr>
          <p:cNvPr id="11" name="Text Placeholder 2"/>
          <p:cNvSpPr txBox="1">
            <a:spLocks/>
          </p:cNvSpPr>
          <p:nvPr/>
        </p:nvSpPr>
        <p:spPr bwMode="auto">
          <a:xfrm>
            <a:off x="9676014" y="992522"/>
            <a:ext cx="2419004" cy="52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28254" indent="-32825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r>
              <a:rPr lang="en-GB" sz="2800" b="0" kern="0" smtClean="0"/>
              <a:t>Aerosols</a:t>
            </a:r>
          </a:p>
          <a:p>
            <a:pPr lvl="1"/>
            <a:r>
              <a:rPr lang="en-GB" sz="2000" b="0" kern="0" smtClean="0"/>
              <a:t>Dust </a:t>
            </a:r>
          </a:p>
          <a:p>
            <a:pPr lvl="2"/>
            <a:r>
              <a:rPr lang="en-GB" sz="1600" b="0" kern="0" smtClean="0"/>
              <a:t>Height</a:t>
            </a:r>
          </a:p>
          <a:p>
            <a:pPr lvl="2"/>
            <a:r>
              <a:rPr lang="en-GB" sz="1600" b="0" kern="0" smtClean="0"/>
              <a:t>Thickness</a:t>
            </a:r>
            <a:endParaRPr lang="en-GB" sz="2000" b="0" kern="0" smtClean="0"/>
          </a:p>
          <a:p>
            <a:endParaRPr lang="en-GB" sz="2800" b="0" kern="0" dirty="0"/>
          </a:p>
        </p:txBody>
      </p:sp>
    </p:spTree>
    <p:extLst>
      <p:ext uri="{BB962C8B-B14F-4D97-AF65-F5344CB8AC3E}">
        <p14:creationId xmlns:p14="http://schemas.microsoft.com/office/powerpoint/2010/main" val="2368041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Cloud </a:t>
            </a:r>
            <a:r>
              <a:rPr lang="en-GB" dirty="0" smtClean="0"/>
              <a:t>Type </a:t>
            </a:r>
            <a:r>
              <a:rPr lang="en-GB" dirty="0"/>
              <a:t>RGB  				</a:t>
            </a:r>
            <a:r>
              <a:rPr lang="en-GB" sz="2800" dirty="0"/>
              <a:t>/ MTG expected ‘novel’ RGBs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676014" y="992522"/>
            <a:ext cx="2320821" cy="5262675"/>
          </a:xfrm>
        </p:spPr>
        <p:txBody>
          <a:bodyPr>
            <a:normAutofit/>
          </a:bodyPr>
          <a:lstStyle/>
          <a:p>
            <a:r>
              <a:rPr lang="en-GB" sz="2800" dirty="0" smtClean="0"/>
              <a:t>Clouds</a:t>
            </a:r>
          </a:p>
          <a:p>
            <a:pPr lvl="1"/>
            <a:r>
              <a:rPr lang="en-GB" sz="2000" dirty="0" smtClean="0"/>
              <a:t>Thin cirrus</a:t>
            </a:r>
            <a:endParaRPr lang="en-GB" sz="2400" dirty="0"/>
          </a:p>
          <a:p>
            <a:endParaRPr lang="en-GB" sz="2800" dirty="0"/>
          </a:p>
        </p:txBody>
      </p:sp>
      <p:sp>
        <p:nvSpPr>
          <p:cNvPr id="5" name="Rectangle 4"/>
          <p:cNvSpPr/>
          <p:nvPr/>
        </p:nvSpPr>
        <p:spPr>
          <a:xfrm>
            <a:off x="5338054" y="6301224"/>
            <a:ext cx="24929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VIIRS Cloud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Phase </a:t>
            </a:r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20170622, Germany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4696" y="5068218"/>
            <a:ext cx="2312139" cy="1463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25" y="992520"/>
            <a:ext cx="7199999" cy="540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9025" y="6161688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SNPP VIIRS, Cloud Type RGB, 15 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September 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2020, 11:32 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Verdana" pitchFamily="34" charset="0"/>
              </a:rPr>
              <a:t>UTC</a:t>
            </a:r>
          </a:p>
        </p:txBody>
      </p:sp>
      <p:sp>
        <p:nvSpPr>
          <p:cNvPr id="7" name="Rectangle 6"/>
          <p:cNvSpPr/>
          <p:nvPr/>
        </p:nvSpPr>
        <p:spPr>
          <a:xfrm>
            <a:off x="4850059" y="6583857"/>
            <a:ext cx="71467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https://portal.eumetnet.eu/display/CWG/Martin+Setvak%3A+1.38+micron+bands+-+aerosols%2C+ash+and+dust</a:t>
            </a:r>
          </a:p>
        </p:txBody>
      </p:sp>
    </p:spTree>
    <p:extLst>
      <p:ext uri="{BB962C8B-B14F-4D97-AF65-F5344CB8AC3E}">
        <p14:creationId xmlns:p14="http://schemas.microsoft.com/office/powerpoint/2010/main" val="19834315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25" y="992520"/>
            <a:ext cx="8016627" cy="540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Cloud </a:t>
            </a:r>
            <a:r>
              <a:rPr lang="en-GB" dirty="0" smtClean="0"/>
              <a:t>Type </a:t>
            </a:r>
            <a:r>
              <a:rPr lang="en-GB" dirty="0"/>
              <a:t>RGB  				</a:t>
            </a:r>
            <a:r>
              <a:rPr lang="en-GB" sz="2800" dirty="0"/>
              <a:t>/ MTG expected ‘novel’ RGBs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676014" y="992522"/>
            <a:ext cx="2320821" cy="5262675"/>
          </a:xfrm>
        </p:spPr>
        <p:txBody>
          <a:bodyPr>
            <a:normAutofit/>
          </a:bodyPr>
          <a:lstStyle/>
          <a:p>
            <a:r>
              <a:rPr lang="en-GB" sz="2800" dirty="0"/>
              <a:t>Clouds</a:t>
            </a:r>
          </a:p>
          <a:p>
            <a:pPr lvl="1"/>
            <a:r>
              <a:rPr lang="en-GB" sz="2000" dirty="0"/>
              <a:t>Phase </a:t>
            </a:r>
          </a:p>
          <a:p>
            <a:pPr lvl="1"/>
            <a:r>
              <a:rPr lang="en-GB" sz="2000" dirty="0" smtClean="0"/>
              <a:t>Height</a:t>
            </a:r>
          </a:p>
          <a:p>
            <a:pPr lvl="1"/>
            <a:r>
              <a:rPr lang="en-GB" sz="2000" dirty="0" smtClean="0"/>
              <a:t>Thickness</a:t>
            </a:r>
            <a:endParaRPr lang="en-GB" sz="2000" dirty="0"/>
          </a:p>
          <a:p>
            <a:r>
              <a:rPr lang="en-GB" sz="2400" dirty="0"/>
              <a:t>Snow/Ice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8054" y="6301224"/>
            <a:ext cx="24929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VIIRS Cloud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Phase </a:t>
            </a:r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20170622, Germany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696" y="5068218"/>
            <a:ext cx="2312139" cy="1463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Rectangle 12"/>
          <p:cNvSpPr/>
          <p:nvPr/>
        </p:nvSpPr>
        <p:spPr>
          <a:xfrm>
            <a:off x="8133582" y="6607639"/>
            <a:ext cx="303320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https://www.eumetsat.int/heavy-snow-in-spain</a:t>
            </a:r>
          </a:p>
        </p:txBody>
      </p:sp>
    </p:spTree>
    <p:extLst>
      <p:ext uri="{BB962C8B-B14F-4D97-AF65-F5344CB8AC3E}">
        <p14:creationId xmlns:p14="http://schemas.microsoft.com/office/powerpoint/2010/main" val="13307637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152651" y="1009651"/>
            <a:ext cx="7886700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221544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562722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6pPr>
            <a:lvl7pPr marL="1125444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7pPr>
            <a:lvl8pPr marL="1688165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8pPr>
            <a:lvl9pPr marL="2250887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9pPr>
          </a:lstStyle>
          <a:p>
            <a:pPr marL="221544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Near Infra-Red (1.37 µm) ‘Cirrus’ channel </a:t>
            </a:r>
            <a:endParaRPr kumimoji="0" lang="en-US" alt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2569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2152651" y="1851025"/>
            <a:ext cx="4437063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10162" indent="-310162" algn="l" rtl="0" eaLnBrk="1" fontAlgn="base" hangingPunct="1">
              <a:spcBef>
                <a:spcPts val="0"/>
              </a:spcBef>
              <a:spcAft>
                <a:spcPct val="0"/>
              </a:spcAft>
              <a:buFont typeface="Arial" pitchFamily="34" charset="0"/>
              <a:buChar char="•"/>
              <a:defRPr sz="4431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939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446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954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62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Detection of </a:t>
            </a:r>
            <a:r>
              <a:rPr kumimoji="0" lang="en-US" sz="1350" b="1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very thin cirrus </a:t>
            </a:r>
            <a:r>
              <a: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clouds </a:t>
            </a:r>
            <a:r>
              <a:rPr kumimoji="0" lang="en-US" sz="1350" b="1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during the day</a:t>
            </a: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350" b="1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Strong water vapor absorption </a:t>
            </a:r>
            <a:r>
              <a: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spectral region (see the image on the right)</a:t>
            </a: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Does </a:t>
            </a:r>
            <a:r>
              <a:rPr kumimoji="0" lang="en-US" sz="1350" b="1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not routinely sense the lower troposphere</a:t>
            </a:r>
            <a:r>
              <a: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where there is substantial water vapor</a:t>
            </a: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Provides </a:t>
            </a:r>
            <a:r>
              <a:rPr kumimoji="0" lang="en-US" sz="1350" b="1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excellent daytime sensitivity </a:t>
            </a:r>
            <a:r>
              <a: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 high, very thin cirrus under most circumstances, especially in </a:t>
            </a:r>
            <a:r>
              <a:rPr kumimoji="0" lang="en-US" sz="1350" b="1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warm, moist atmospheres</a:t>
            </a: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350" b="1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Correction for the presence </a:t>
            </a:r>
            <a:r>
              <a: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of contrail and thin cirrus</a:t>
            </a: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It can be used to </a:t>
            </a:r>
            <a:r>
              <a:rPr kumimoji="0" lang="en-US" sz="1350" b="1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distinguish between low and high clouds </a:t>
            </a:r>
            <a:r>
              <a: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or other</a:t>
            </a:r>
            <a:r>
              <a:rPr kumimoji="0" lang="en-US" sz="1350" b="1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bright objects and high clouds</a:t>
            </a: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Useful in detecting </a:t>
            </a:r>
            <a:r>
              <a:rPr kumimoji="0" lang="en-US" sz="1350" b="1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other upper-level features</a:t>
            </a: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Under certain conditions can also </a:t>
            </a:r>
            <a:r>
              <a:rPr kumimoji="0" lang="en-US" sz="1350" b="1" i="0" u="none" strike="noStrike" kern="0" cap="none" spc="0" normalizeH="0" baseline="0" noProof="0" smtClean="0">
                <a:ln>
                  <a:noFill/>
                </a:ln>
                <a:solidFill>
                  <a:srgbClr val="00256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detect smoke and ash plumes</a:t>
            </a: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350" b="0" i="0" u="none" strike="noStrike" kern="0" cap="none" spc="0" normalizeH="0" baseline="0" noProof="0" smtClean="0">
              <a:ln>
                <a:noFill/>
              </a:ln>
              <a:solidFill>
                <a:srgbClr val="00256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10162" marR="0" lvl="0" indent="-31016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srgbClr val="00256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0" y="1851026"/>
            <a:ext cx="3449638" cy="2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18157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/>
                <a:cs typeface="Arial"/>
              </a:rPr>
              <a:t>CLOUDS in the atmosphere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345" y="640080"/>
            <a:ext cx="8287790" cy="621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6722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Shukran</a:t>
            </a:r>
            <a:r>
              <a:rPr lang="en-GB" dirty="0" smtClean="0"/>
              <a:t>!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194" y="640080"/>
            <a:ext cx="7122092" cy="621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4302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/>
                <a:cs typeface="Arial"/>
              </a:rPr>
              <a:t>CLOUDS in the atmosphere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345" y="640080"/>
            <a:ext cx="8287790" cy="62158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90" y="1607128"/>
            <a:ext cx="6911599" cy="4953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287447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MOISTURE </a:t>
            </a:r>
            <a:r>
              <a:rPr lang="en-US" dirty="0" smtClean="0">
                <a:latin typeface="Arial"/>
                <a:cs typeface="Arial"/>
              </a:rPr>
              <a:t>in the atmosphere 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BEC680-B0E6-4080-9991-4B2601DF44AE}"/>
              </a:ext>
            </a:extLst>
          </p:cNvPr>
          <p:cNvSpPr txBox="1"/>
          <p:nvPr/>
        </p:nvSpPr>
        <p:spPr>
          <a:xfrm>
            <a:off x="7777322" y="6149866"/>
            <a:ext cx="418180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Calibri"/>
                <a:cs typeface="Arial"/>
              </a:rPr>
              <a:t>Credit: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Calibri"/>
                <a:cs typeface="Arial"/>
                <a:hlinkClick r:id="rId2"/>
              </a:rPr>
              <a:t>COMET Program</a:t>
            </a:r>
            <a:endParaRPr lang="en-US" dirty="0">
              <a:solidFill>
                <a:schemeClr val="bg1">
                  <a:lumMod val="50000"/>
                </a:schemeClr>
              </a:solidFill>
              <a:ea typeface="Tahoma"/>
              <a:cs typeface="Tahom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995" y="941179"/>
            <a:ext cx="7365077" cy="508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715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MTG mission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52206" y="1380498"/>
            <a:ext cx="26438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Continuity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Innovation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765" y="1833267"/>
            <a:ext cx="9637613" cy="435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2314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</a:t>
            </a:r>
            <a:r>
              <a:rPr lang="nn-NO" dirty="0"/>
              <a:t>vs </a:t>
            </a:r>
            <a:r>
              <a:rPr lang="nn-NO" dirty="0" smtClean="0"/>
              <a:t>SEVIRI</a:t>
            </a:r>
            <a:endParaRPr lang="nn-NO" dirty="0"/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4587541" y="1140321"/>
            <a:ext cx="1298575" cy="1189037"/>
            <a:chOff x="2579" y="853"/>
            <a:chExt cx="755" cy="749"/>
          </a:xfrm>
        </p:grpSpPr>
        <p:pic>
          <p:nvPicPr>
            <p:cNvPr id="9" name="Picture 4" descr="BAND0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50"/>
            <a:stretch>
              <a:fillRect/>
            </a:stretch>
          </p:blipFill>
          <p:spPr bwMode="auto">
            <a:xfrm>
              <a:off x="2579" y="853"/>
              <a:ext cx="755" cy="749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  <a:ex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pic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2608" y="1389"/>
              <a:ext cx="473" cy="173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  <a:ex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</a:rPr>
                <a:t>3=VIS0.6</a:t>
              </a:r>
            </a:p>
          </p:txBody>
        </p:sp>
      </p:grpSp>
      <p:grpSp>
        <p:nvGrpSpPr>
          <p:cNvPr id="11" name="Group 6"/>
          <p:cNvGrpSpPr>
            <a:grpSpLocks/>
          </p:cNvGrpSpPr>
          <p:nvPr/>
        </p:nvGrpSpPr>
        <p:grpSpPr bwMode="auto">
          <a:xfrm>
            <a:off x="5992478" y="1135559"/>
            <a:ext cx="1298575" cy="1193800"/>
            <a:chOff x="3365" y="854"/>
            <a:chExt cx="755" cy="752"/>
          </a:xfrm>
        </p:grpSpPr>
        <p:pic>
          <p:nvPicPr>
            <p:cNvPr id="12" name="Picture 7" descr="BAND0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3365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3411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</a:rPr>
                <a:t>4=VIS0.8</a:t>
              </a:r>
            </a:p>
          </p:txBody>
        </p:sp>
      </p:grpSp>
      <p:grpSp>
        <p:nvGrpSpPr>
          <p:cNvPr id="14" name="Group 9"/>
          <p:cNvGrpSpPr>
            <a:grpSpLocks/>
          </p:cNvGrpSpPr>
          <p:nvPr/>
        </p:nvGrpSpPr>
        <p:grpSpPr bwMode="auto">
          <a:xfrm>
            <a:off x="6536991" y="2394446"/>
            <a:ext cx="1298575" cy="1193800"/>
            <a:chOff x="4151" y="854"/>
            <a:chExt cx="755" cy="752"/>
          </a:xfrm>
        </p:grpSpPr>
        <p:pic>
          <p:nvPicPr>
            <p:cNvPr id="15" name="Picture 10" descr="BAND0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4206" y="1389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</a:rPr>
                <a:t>7=NIR1.6</a:t>
              </a: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4603416" y="3732709"/>
            <a:ext cx="1311275" cy="1225550"/>
            <a:chOff x="3357" y="2016"/>
            <a:chExt cx="763" cy="772"/>
          </a:xfrm>
        </p:grpSpPr>
        <p:pic>
          <p:nvPicPr>
            <p:cNvPr id="18" name="Picture 16" descr="BAND0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3357" y="2016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3411" y="2614"/>
              <a:ext cx="52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10=WV6.2</a:t>
              </a:r>
            </a:p>
          </p:txBody>
        </p:sp>
      </p:grp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6084553" y="3732709"/>
            <a:ext cx="1312863" cy="1223962"/>
            <a:chOff x="4143" y="2016"/>
            <a:chExt cx="763" cy="771"/>
          </a:xfrm>
        </p:grpSpPr>
        <p:pic>
          <p:nvPicPr>
            <p:cNvPr id="21" name="Picture 19" descr="BAND0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4143" y="2016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4206" y="2614"/>
              <a:ext cx="52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11=WV7.3</a:t>
              </a:r>
            </a:p>
          </p:txBody>
        </p:sp>
      </p:grpSp>
      <p:grpSp>
        <p:nvGrpSpPr>
          <p:cNvPr id="23" name="Group 21"/>
          <p:cNvGrpSpPr>
            <a:grpSpLocks/>
          </p:cNvGrpSpPr>
          <p:nvPr/>
        </p:nvGrpSpPr>
        <p:grpSpPr bwMode="auto">
          <a:xfrm>
            <a:off x="7567278" y="3732709"/>
            <a:ext cx="1311275" cy="1220787"/>
            <a:chOff x="4930" y="2018"/>
            <a:chExt cx="762" cy="769"/>
          </a:xfrm>
        </p:grpSpPr>
        <p:pic>
          <p:nvPicPr>
            <p:cNvPr id="24" name="Picture 22" descr="BAND10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255"/>
            <a:stretch>
              <a:fillRect/>
            </a:stretch>
          </p:blipFill>
          <p:spPr bwMode="auto">
            <a:xfrm>
              <a:off x="4930" y="2018"/>
              <a:ext cx="762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 Box 23"/>
            <p:cNvSpPr txBox="1">
              <a:spLocks noChangeArrowheads="1"/>
            </p:cNvSpPr>
            <p:nvPr/>
          </p:nvSpPr>
          <p:spPr bwMode="auto">
            <a:xfrm>
              <a:off x="5012" y="2614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12=IR8.7</a:t>
              </a:r>
            </a:p>
          </p:txBody>
        </p:sp>
      </p:grpSp>
      <p:grpSp>
        <p:nvGrpSpPr>
          <p:cNvPr id="26" name="Group 24"/>
          <p:cNvGrpSpPr>
            <a:grpSpLocks/>
          </p:cNvGrpSpPr>
          <p:nvPr/>
        </p:nvGrpSpPr>
        <p:grpSpPr bwMode="auto">
          <a:xfrm>
            <a:off x="3104816" y="5172571"/>
            <a:ext cx="1295400" cy="1190625"/>
            <a:chOff x="2581" y="3180"/>
            <a:chExt cx="753" cy="750"/>
          </a:xfrm>
        </p:grpSpPr>
        <p:pic>
          <p:nvPicPr>
            <p:cNvPr id="27" name="Picture 25" descr="BAND08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81" y="3180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2675" y="3750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13=IR9.7</a:t>
              </a:r>
            </a:p>
          </p:txBody>
        </p:sp>
      </p:grpSp>
      <p:grpSp>
        <p:nvGrpSpPr>
          <p:cNvPr id="29" name="Group 27"/>
          <p:cNvGrpSpPr>
            <a:grpSpLocks/>
          </p:cNvGrpSpPr>
          <p:nvPr/>
        </p:nvGrpSpPr>
        <p:grpSpPr bwMode="auto">
          <a:xfrm>
            <a:off x="4587541" y="5172571"/>
            <a:ext cx="1311275" cy="1192212"/>
            <a:chOff x="3357" y="3173"/>
            <a:chExt cx="763" cy="751"/>
          </a:xfrm>
          <a:effectLst/>
        </p:grpSpPr>
        <p:pic>
          <p:nvPicPr>
            <p:cNvPr id="30" name="Picture 28" descr="BAND0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3357" y="3173"/>
              <a:ext cx="763" cy="751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  <a:ex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pic>
        <p:sp>
          <p:nvSpPr>
            <p:cNvPr id="31" name="Text Box 29"/>
            <p:cNvSpPr txBox="1">
              <a:spLocks noChangeArrowheads="1"/>
            </p:cNvSpPr>
            <p:nvPr/>
          </p:nvSpPr>
          <p:spPr bwMode="auto">
            <a:xfrm>
              <a:off x="3417" y="3750"/>
              <a:ext cx="517" cy="173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  <a:ex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14=IR10.5</a:t>
              </a:r>
            </a:p>
          </p:txBody>
        </p:sp>
      </p:grpSp>
      <p:grpSp>
        <p:nvGrpSpPr>
          <p:cNvPr id="32" name="Group 30"/>
          <p:cNvGrpSpPr>
            <a:grpSpLocks/>
          </p:cNvGrpSpPr>
          <p:nvPr/>
        </p:nvGrpSpPr>
        <p:grpSpPr bwMode="auto">
          <a:xfrm>
            <a:off x="6146466" y="5172571"/>
            <a:ext cx="1312863" cy="1190625"/>
            <a:chOff x="4143" y="3180"/>
            <a:chExt cx="763" cy="750"/>
          </a:xfrm>
          <a:effectLst/>
        </p:grpSpPr>
        <p:pic>
          <p:nvPicPr>
            <p:cNvPr id="33" name="Picture 31" descr="BAND0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4143" y="3180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Text Box 32"/>
            <p:cNvSpPr txBox="1">
              <a:spLocks noChangeArrowheads="1"/>
            </p:cNvSpPr>
            <p:nvPr/>
          </p:nvSpPr>
          <p:spPr bwMode="auto">
            <a:xfrm>
              <a:off x="4159" y="3750"/>
              <a:ext cx="51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15=IR12.3</a:t>
              </a:r>
            </a:p>
          </p:txBody>
        </p:sp>
      </p:grpSp>
      <p:grpSp>
        <p:nvGrpSpPr>
          <p:cNvPr id="35" name="Group 33"/>
          <p:cNvGrpSpPr>
            <a:grpSpLocks/>
          </p:cNvGrpSpPr>
          <p:nvPr/>
        </p:nvGrpSpPr>
        <p:grpSpPr bwMode="auto">
          <a:xfrm>
            <a:off x="7552991" y="5172571"/>
            <a:ext cx="1350963" cy="1196975"/>
            <a:chOff x="4906" y="3182"/>
            <a:chExt cx="786" cy="754"/>
          </a:xfrm>
        </p:grpSpPr>
        <p:pic>
          <p:nvPicPr>
            <p:cNvPr id="36" name="Picture 34" descr="BAND11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081"/>
            <a:stretch>
              <a:fillRect/>
            </a:stretch>
          </p:blipFill>
          <p:spPr bwMode="auto">
            <a:xfrm>
              <a:off x="4929" y="3182"/>
              <a:ext cx="763" cy="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Text Box 35"/>
            <p:cNvSpPr txBox="1">
              <a:spLocks noChangeArrowheads="1"/>
            </p:cNvSpPr>
            <p:nvPr/>
          </p:nvSpPr>
          <p:spPr bwMode="auto">
            <a:xfrm>
              <a:off x="4906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16=IR13.3</a:t>
              </a:r>
            </a:p>
          </p:txBody>
        </p:sp>
      </p:grpSp>
      <p:grpSp>
        <p:nvGrpSpPr>
          <p:cNvPr id="38" name="Group 36"/>
          <p:cNvGrpSpPr>
            <a:grpSpLocks/>
          </p:cNvGrpSpPr>
          <p:nvPr/>
        </p:nvGrpSpPr>
        <p:grpSpPr bwMode="auto">
          <a:xfrm>
            <a:off x="1779253" y="1140321"/>
            <a:ext cx="1325563" cy="1189037"/>
            <a:chOff x="839" y="845"/>
            <a:chExt cx="756" cy="749"/>
          </a:xfrm>
        </p:grpSpPr>
        <p:pic>
          <p:nvPicPr>
            <p:cNvPr id="39" name="Picture 37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Text Box 38"/>
            <p:cNvSpPr txBox="1">
              <a:spLocks noChangeArrowheads="1"/>
            </p:cNvSpPr>
            <p:nvPr/>
          </p:nvSpPr>
          <p:spPr bwMode="auto">
            <a:xfrm>
              <a:off x="858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rgbClr val="FF0000"/>
                  </a:solidFill>
                  <a:latin typeface="Arial" panose="020B0604020202020204" pitchFamily="34" charset="0"/>
                </a:rPr>
                <a:t>1=VIS0.4</a:t>
              </a:r>
            </a:p>
          </p:txBody>
        </p:sp>
      </p:grpSp>
      <p:grpSp>
        <p:nvGrpSpPr>
          <p:cNvPr id="41" name="Group 39"/>
          <p:cNvGrpSpPr>
            <a:grpSpLocks/>
          </p:cNvGrpSpPr>
          <p:nvPr/>
        </p:nvGrpSpPr>
        <p:grpSpPr bwMode="auto">
          <a:xfrm>
            <a:off x="3184191" y="1140321"/>
            <a:ext cx="1330325" cy="1208088"/>
            <a:chOff x="1701" y="845"/>
            <a:chExt cx="756" cy="749"/>
          </a:xfrm>
        </p:grpSpPr>
        <p:pic>
          <p:nvPicPr>
            <p:cNvPr id="42" name="Picture 40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Text Box 41"/>
            <p:cNvSpPr txBox="1">
              <a:spLocks noChangeArrowheads="1"/>
            </p:cNvSpPr>
            <p:nvPr/>
          </p:nvSpPr>
          <p:spPr bwMode="auto">
            <a:xfrm>
              <a:off x="1720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0000"/>
                  </a:solidFill>
                  <a:latin typeface="Arial" panose="020B0604020202020204" pitchFamily="34" charset="0"/>
                </a:rPr>
                <a:t>2=VIS0.5</a:t>
              </a:r>
            </a:p>
          </p:txBody>
        </p:sp>
      </p:grpSp>
      <p:grpSp>
        <p:nvGrpSpPr>
          <p:cNvPr id="44" name="Group 42"/>
          <p:cNvGrpSpPr>
            <a:grpSpLocks/>
          </p:cNvGrpSpPr>
          <p:nvPr/>
        </p:nvGrpSpPr>
        <p:grpSpPr bwMode="auto">
          <a:xfrm>
            <a:off x="7395828" y="1140321"/>
            <a:ext cx="1236443" cy="1189037"/>
            <a:chOff x="3787" y="1570"/>
            <a:chExt cx="756" cy="749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grpSpPr>
        <p:pic>
          <p:nvPicPr>
            <p:cNvPr id="45" name="Picture 43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1570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 Box 44"/>
            <p:cNvSpPr txBox="1">
              <a:spLocks noChangeArrowheads="1"/>
            </p:cNvSpPr>
            <p:nvPr/>
          </p:nvSpPr>
          <p:spPr bwMode="auto">
            <a:xfrm>
              <a:off x="3849" y="2115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0000"/>
                  </a:solidFill>
                  <a:latin typeface="Arial" panose="020B0604020202020204" pitchFamily="34" charset="0"/>
                </a:rPr>
                <a:t>5=NIR0.9</a:t>
              </a:r>
            </a:p>
          </p:txBody>
        </p:sp>
      </p:grpSp>
      <p:grpSp>
        <p:nvGrpSpPr>
          <p:cNvPr id="47" name="Group 45"/>
          <p:cNvGrpSpPr>
            <a:grpSpLocks/>
          </p:cNvGrpSpPr>
          <p:nvPr/>
        </p:nvGrpSpPr>
        <p:grpSpPr bwMode="auto">
          <a:xfrm>
            <a:off x="8731578" y="1140321"/>
            <a:ext cx="1326488" cy="1189037"/>
            <a:chOff x="4583" y="1616"/>
            <a:chExt cx="777" cy="749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grpSpPr>
        <p:pic>
          <p:nvPicPr>
            <p:cNvPr id="48" name="Picture 46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3" y="1616"/>
              <a:ext cx="777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Text Box 47"/>
            <p:cNvSpPr txBox="1">
              <a:spLocks noChangeArrowheads="1"/>
            </p:cNvSpPr>
            <p:nvPr/>
          </p:nvSpPr>
          <p:spPr bwMode="auto">
            <a:xfrm>
              <a:off x="4666" y="2161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0000"/>
                  </a:solidFill>
                  <a:latin typeface="Arial" panose="020B0604020202020204" pitchFamily="34" charset="0"/>
                </a:rPr>
                <a:t>6=NIR1.3</a:t>
              </a:r>
            </a:p>
          </p:txBody>
        </p:sp>
      </p:grpSp>
      <p:grpSp>
        <p:nvGrpSpPr>
          <p:cNvPr id="50" name="Group 48"/>
          <p:cNvGrpSpPr>
            <a:grpSpLocks/>
          </p:cNvGrpSpPr>
          <p:nvPr/>
        </p:nvGrpSpPr>
        <p:grpSpPr bwMode="auto">
          <a:xfrm>
            <a:off x="7941928" y="2399209"/>
            <a:ext cx="1323975" cy="1189037"/>
            <a:chOff x="4604" y="1616"/>
            <a:chExt cx="756" cy="749"/>
          </a:xfrm>
        </p:grpSpPr>
        <p:pic>
          <p:nvPicPr>
            <p:cNvPr id="51" name="Picture 49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4" y="1616"/>
              <a:ext cx="756" cy="749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  <a:ex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pic>
        <p:sp>
          <p:nvSpPr>
            <p:cNvPr id="52" name="Text Box 50"/>
            <p:cNvSpPr txBox="1">
              <a:spLocks noChangeArrowheads="1"/>
            </p:cNvSpPr>
            <p:nvPr/>
          </p:nvSpPr>
          <p:spPr bwMode="auto">
            <a:xfrm>
              <a:off x="4666" y="2161"/>
              <a:ext cx="536" cy="174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  <a:ex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8=NIR2.25</a:t>
              </a:r>
              <a:endParaRPr lang="en-GB" altLang="en-US" sz="12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3" name="Rectangle 51"/>
          <p:cNvSpPr>
            <a:spLocks noChangeArrowheads="1"/>
          </p:cNvSpPr>
          <p:nvPr/>
        </p:nvSpPr>
        <p:spPr bwMode="auto">
          <a:xfrm>
            <a:off x="7362491" y="1164134"/>
            <a:ext cx="1269781" cy="1185862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4" name="Rectangle 52"/>
          <p:cNvSpPr>
            <a:spLocks noChangeArrowheads="1"/>
          </p:cNvSpPr>
          <p:nvPr/>
        </p:nvSpPr>
        <p:spPr bwMode="auto">
          <a:xfrm>
            <a:off x="8730916" y="1164134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5" name="Rectangle 53"/>
          <p:cNvSpPr>
            <a:spLocks noChangeArrowheads="1"/>
          </p:cNvSpPr>
          <p:nvPr/>
        </p:nvSpPr>
        <p:spPr bwMode="auto">
          <a:xfrm>
            <a:off x="1782428" y="1164134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6" name="Rectangle 54"/>
          <p:cNvSpPr>
            <a:spLocks noChangeArrowheads="1"/>
          </p:cNvSpPr>
          <p:nvPr/>
        </p:nvSpPr>
        <p:spPr bwMode="auto">
          <a:xfrm>
            <a:off x="3187366" y="1164134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7" name="Rectangle 52"/>
          <p:cNvSpPr>
            <a:spLocks noChangeArrowheads="1"/>
          </p:cNvSpPr>
          <p:nvPr/>
        </p:nvSpPr>
        <p:spPr bwMode="auto">
          <a:xfrm>
            <a:off x="7938753" y="2389684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8" name="Straight Connector 57"/>
          <p:cNvCxnSpPr>
            <a:cxnSpLocks noChangeShapeType="1"/>
          </p:cNvCxnSpPr>
          <p:nvPr/>
        </p:nvCxnSpPr>
        <p:spPr bwMode="auto">
          <a:xfrm flipV="1">
            <a:off x="1350628" y="3673049"/>
            <a:ext cx="9906000" cy="9525"/>
          </a:xfrm>
          <a:prstGeom prst="line">
            <a:avLst/>
          </a:prstGeom>
          <a:noFill/>
          <a:ln w="28575" algn="ctr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636721" y="2765108"/>
            <a:ext cx="184537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600" dirty="0">
                <a:solidFill>
                  <a:schemeClr val="bg1"/>
                </a:solidFill>
              </a:rPr>
              <a:t>Solar</a:t>
            </a:r>
          </a:p>
          <a:p>
            <a:pPr>
              <a:spcBef>
                <a:spcPct val="0"/>
              </a:spcBef>
            </a:pPr>
            <a:r>
              <a:rPr lang="en-GB" altLang="en-US" sz="1600" dirty="0">
                <a:solidFill>
                  <a:schemeClr val="bg1"/>
                </a:solidFill>
              </a:rPr>
              <a:t>1.0 </a:t>
            </a:r>
            <a:r>
              <a:rPr lang="en-GB" altLang="en-US" sz="1600" dirty="0" smtClean="0">
                <a:solidFill>
                  <a:schemeClr val="bg1"/>
                </a:solidFill>
              </a:rPr>
              <a:t>km (0.5 km)</a:t>
            </a:r>
            <a:endParaRPr lang="en-GB" altLang="en-US" sz="16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</a:pPr>
            <a:endParaRPr lang="en-GB" altLang="en-US" sz="16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</a:pPr>
            <a:endParaRPr lang="en-GB" altLang="en-US" sz="16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</a:pPr>
            <a:endParaRPr lang="en-GB" altLang="en-US" sz="16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</a:pPr>
            <a:r>
              <a:rPr lang="en-GB" altLang="en-US" sz="1600" dirty="0">
                <a:solidFill>
                  <a:schemeClr val="bg1"/>
                </a:solidFill>
              </a:rPr>
              <a:t>Thermal</a:t>
            </a:r>
          </a:p>
          <a:p>
            <a:pPr>
              <a:spcBef>
                <a:spcPct val="0"/>
              </a:spcBef>
            </a:pPr>
            <a:r>
              <a:rPr lang="en-GB" altLang="en-US" sz="1600" dirty="0">
                <a:solidFill>
                  <a:schemeClr val="bg1"/>
                </a:solidFill>
              </a:rPr>
              <a:t>2.0 </a:t>
            </a:r>
            <a:r>
              <a:rPr lang="en-GB" altLang="en-US" sz="1600" dirty="0" smtClean="0">
                <a:solidFill>
                  <a:schemeClr val="bg1"/>
                </a:solidFill>
              </a:rPr>
              <a:t>km (1.0 km)</a:t>
            </a:r>
            <a:endParaRPr lang="en-GB" altLang="en-US" sz="1600" dirty="0">
              <a:solidFill>
                <a:schemeClr val="bg1"/>
              </a:solidFill>
            </a:endParaRPr>
          </a:p>
        </p:txBody>
      </p:sp>
      <p:grpSp>
        <p:nvGrpSpPr>
          <p:cNvPr id="60" name="Group 12"/>
          <p:cNvGrpSpPr>
            <a:grpSpLocks/>
          </p:cNvGrpSpPr>
          <p:nvPr/>
        </p:nvGrpSpPr>
        <p:grpSpPr bwMode="auto">
          <a:xfrm>
            <a:off x="3094542" y="3786683"/>
            <a:ext cx="1295400" cy="1211263"/>
            <a:chOff x="2562" y="2024"/>
            <a:chExt cx="753" cy="763"/>
          </a:xfrm>
        </p:grpSpPr>
        <p:pic>
          <p:nvPicPr>
            <p:cNvPr id="61" name="Picture 13" descr="BAND04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  <a:ex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pic>
        <p:sp>
          <p:nvSpPr>
            <p:cNvPr id="62" name="Text Box 14"/>
            <p:cNvSpPr txBox="1">
              <a:spLocks noChangeArrowheads="1"/>
            </p:cNvSpPr>
            <p:nvPr/>
          </p:nvSpPr>
          <p:spPr bwMode="auto">
            <a:xfrm>
              <a:off x="2656" y="2614"/>
              <a:ext cx="419" cy="173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  <a:ex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rgbClr val="C00000"/>
                  </a:solidFill>
                  <a:latin typeface="Arial" panose="020B0604020202020204" pitchFamily="34" charset="0"/>
                </a:rPr>
                <a:t>9=IR3.8</a:t>
              </a:r>
            </a:p>
          </p:txBody>
        </p:sp>
      </p:grpSp>
      <p:sp>
        <p:nvSpPr>
          <p:cNvPr id="63" name="Rectangle 52"/>
          <p:cNvSpPr>
            <a:spLocks noChangeArrowheads="1"/>
          </p:cNvSpPr>
          <p:nvPr/>
        </p:nvSpPr>
        <p:spPr bwMode="auto">
          <a:xfrm>
            <a:off x="3084886" y="376604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2207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138" y="1007825"/>
            <a:ext cx="6111527" cy="5227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WV absorption (solar region)</a:t>
            </a:r>
            <a:endParaRPr lang="en-GB" dirty="0"/>
          </a:p>
        </p:txBody>
      </p:sp>
      <p:grpSp>
        <p:nvGrpSpPr>
          <p:cNvPr id="51" name="Group 15"/>
          <p:cNvGrpSpPr>
            <a:grpSpLocks/>
          </p:cNvGrpSpPr>
          <p:nvPr/>
        </p:nvGrpSpPr>
        <p:grpSpPr bwMode="auto">
          <a:xfrm>
            <a:off x="5660417" y="5964299"/>
            <a:ext cx="906055" cy="142875"/>
            <a:chOff x="3779932" y="2349248"/>
            <a:chExt cx="906100" cy="143275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54" name="Rectangle 53"/>
            <p:cNvSpPr/>
            <p:nvPr/>
          </p:nvSpPr>
          <p:spPr>
            <a:xfrm>
              <a:off x="3779932" y="2349248"/>
              <a:ext cx="215911" cy="14327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470121" y="2349248"/>
              <a:ext cx="215911" cy="14327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5104830" y="6178646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910 nm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206660" y="6178646"/>
            <a:ext cx="1011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1375 nm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225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WV absorption (solar region)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4497218" y="3175463"/>
            <a:ext cx="3989294" cy="2886804"/>
            <a:chOff x="2521488" y="1074326"/>
            <a:chExt cx="6111527" cy="5227418"/>
          </a:xfrm>
        </p:grpSpPr>
        <p:pic>
          <p:nvPicPr>
            <p:cNvPr id="35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1488" y="1074326"/>
              <a:ext cx="6111527" cy="5227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1" name="Group 15"/>
            <p:cNvGrpSpPr>
              <a:grpSpLocks/>
            </p:cNvGrpSpPr>
            <p:nvPr/>
          </p:nvGrpSpPr>
          <p:grpSpPr bwMode="auto">
            <a:xfrm>
              <a:off x="4741098" y="6030802"/>
              <a:ext cx="861614" cy="157928"/>
              <a:chOff x="3808280" y="2349248"/>
              <a:chExt cx="861660" cy="158370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54" name="Rectangle 53"/>
              <p:cNvSpPr/>
              <p:nvPr/>
            </p:nvSpPr>
            <p:spPr>
              <a:xfrm>
                <a:off x="3808280" y="2364343"/>
                <a:ext cx="215911" cy="143275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4454029" y="2349248"/>
                <a:ext cx="215911" cy="143275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58" name="TextBox 57"/>
          <p:cNvSpPr txBox="1"/>
          <p:nvPr/>
        </p:nvSpPr>
        <p:spPr>
          <a:xfrm>
            <a:off x="5254460" y="6072869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910 nm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243652" y="6072869"/>
            <a:ext cx="1011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1375 nm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849" y="1883787"/>
            <a:ext cx="4265974" cy="324905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865" y="919512"/>
            <a:ext cx="5671500" cy="3220227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6" name="Rectangle 5"/>
          <p:cNvSpPr/>
          <p:nvPr/>
        </p:nvSpPr>
        <p:spPr bwMode="auto">
          <a:xfrm>
            <a:off x="5875498" y="4821382"/>
            <a:ext cx="248820" cy="473826"/>
          </a:xfrm>
          <a:prstGeom prst="rect">
            <a:avLst/>
          </a:prstGeom>
          <a:solidFill>
            <a:schemeClr val="accent1">
              <a:alpha val="50000"/>
            </a:schemeClr>
          </a:solidFill>
          <a:ln w="38100">
            <a:solidFill>
              <a:srgbClr val="00B5E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296989" y="5132837"/>
            <a:ext cx="248820" cy="475243"/>
          </a:xfrm>
          <a:prstGeom prst="rect">
            <a:avLst/>
          </a:prstGeom>
          <a:solidFill>
            <a:schemeClr val="accent4">
              <a:alpha val="5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10" name="Straight Connector 9"/>
          <p:cNvCxnSpPr>
            <a:endCxn id="12" idx="2"/>
          </p:cNvCxnSpPr>
          <p:nvPr/>
        </p:nvCxnSpPr>
        <p:spPr bwMode="auto">
          <a:xfrm flipH="1" flipV="1">
            <a:off x="3205615" y="4139739"/>
            <a:ext cx="2669883" cy="918556"/>
          </a:xfrm>
          <a:prstGeom prst="line">
            <a:avLst/>
          </a:prstGeom>
          <a:ln w="38100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endCxn id="15" idx="3"/>
          </p:cNvCxnSpPr>
          <p:nvPr/>
        </p:nvCxnSpPr>
        <p:spPr bwMode="auto">
          <a:xfrm flipH="1">
            <a:off x="6545809" y="3531404"/>
            <a:ext cx="913451" cy="1839055"/>
          </a:xfrm>
          <a:prstGeom prst="line">
            <a:avLst/>
          </a:prstGeom>
          <a:solidFill>
            <a:schemeClr val="accent4">
              <a:alpha val="5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30289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30641" y="6007356"/>
            <a:ext cx="2844752" cy="27564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30641" y="2838643"/>
            <a:ext cx="2844752" cy="316871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07111B"/>
              </a:gs>
            </a:gsLst>
            <a:lin ang="5400000" scaled="1"/>
            <a:tileRect/>
          </a:gra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809579" y="2967135"/>
            <a:ext cx="418704" cy="958550"/>
            <a:chOff x="2063579" y="2967135"/>
            <a:chExt cx="418704" cy="958550"/>
          </a:xfrm>
        </p:grpSpPr>
        <p:sp>
          <p:nvSpPr>
            <p:cNvPr id="10" name="Down Arrow 9"/>
            <p:cNvSpPr/>
            <p:nvPr/>
          </p:nvSpPr>
          <p:spPr>
            <a:xfrm>
              <a:off x="2135220" y="2967135"/>
              <a:ext cx="275422" cy="581911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063579" y="3556353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80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809579" y="4021128"/>
            <a:ext cx="418704" cy="958550"/>
            <a:chOff x="2063579" y="2967135"/>
            <a:chExt cx="418704" cy="958550"/>
          </a:xfrm>
        </p:grpSpPr>
        <p:sp>
          <p:nvSpPr>
            <p:cNvPr id="14" name="Down Arrow 13"/>
            <p:cNvSpPr/>
            <p:nvPr/>
          </p:nvSpPr>
          <p:spPr>
            <a:xfrm>
              <a:off x="2135220" y="2967135"/>
              <a:ext cx="275422" cy="581911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063579" y="3556353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30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809579" y="5001085"/>
            <a:ext cx="418704" cy="958550"/>
            <a:chOff x="2063579" y="2967135"/>
            <a:chExt cx="418704" cy="958550"/>
          </a:xfrm>
        </p:grpSpPr>
        <p:sp>
          <p:nvSpPr>
            <p:cNvPr id="17" name="Down Arrow 16"/>
            <p:cNvSpPr/>
            <p:nvPr/>
          </p:nvSpPr>
          <p:spPr>
            <a:xfrm>
              <a:off x="2135220" y="2967135"/>
              <a:ext cx="275422" cy="581911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063579" y="3556353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00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843120" y="5966942"/>
            <a:ext cx="2166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Sfc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Reflectivity = 50%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4416587" y="2838643"/>
            <a:ext cx="2844752" cy="3497631"/>
            <a:chOff x="4416587" y="2838643"/>
            <a:chExt cx="2844752" cy="3497631"/>
          </a:xfrm>
        </p:grpSpPr>
        <p:grpSp>
          <p:nvGrpSpPr>
            <p:cNvPr id="79" name="Group 78"/>
            <p:cNvGrpSpPr/>
            <p:nvPr/>
          </p:nvGrpSpPr>
          <p:grpSpPr>
            <a:xfrm>
              <a:off x="4416587" y="2838643"/>
              <a:ext cx="2844752" cy="3497631"/>
              <a:chOff x="4416587" y="2838643"/>
              <a:chExt cx="2844752" cy="3497631"/>
            </a:xfrm>
          </p:grpSpPr>
          <p:sp>
            <p:nvSpPr>
              <p:cNvPr id="78" name="Rectangle 77"/>
              <p:cNvSpPr/>
              <p:nvPr/>
            </p:nvSpPr>
            <p:spPr>
              <a:xfrm>
                <a:off x="4416587" y="6014663"/>
                <a:ext cx="2844752" cy="275642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4416587" y="2838643"/>
                <a:ext cx="2844752" cy="316871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0B1C2B"/>
                  </a:gs>
                </a:gsLst>
                <a:lin ang="5400000" scaled="1"/>
              </a:gra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4890966" y="5966942"/>
                <a:ext cx="21660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Sfc</a:t>
                </a:r>
                <a:r>
                  <a:rPr kumimoji="0" lang="en-GB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Reflectivity = 50%</a:t>
                </a: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" name="Cloud Callout 1"/>
            <p:cNvSpPr/>
            <p:nvPr/>
          </p:nvSpPr>
          <p:spPr>
            <a:xfrm>
              <a:off x="4612665" y="4870759"/>
              <a:ext cx="2559761" cy="314608"/>
            </a:xfrm>
            <a:prstGeom prst="cloudCallou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Low cloud, R=33%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674679" y="2861530"/>
            <a:ext cx="2844752" cy="3497631"/>
            <a:chOff x="7674679" y="2861530"/>
            <a:chExt cx="2844752" cy="3497631"/>
          </a:xfrm>
        </p:grpSpPr>
        <p:grpSp>
          <p:nvGrpSpPr>
            <p:cNvPr id="87" name="Group 86"/>
            <p:cNvGrpSpPr/>
            <p:nvPr/>
          </p:nvGrpSpPr>
          <p:grpSpPr>
            <a:xfrm>
              <a:off x="7674679" y="2861530"/>
              <a:ext cx="2844752" cy="3497631"/>
              <a:chOff x="4416587" y="2838643"/>
              <a:chExt cx="2844752" cy="3497631"/>
            </a:xfrm>
          </p:grpSpPr>
          <p:sp>
            <p:nvSpPr>
              <p:cNvPr id="88" name="Rectangle 87"/>
              <p:cNvSpPr/>
              <p:nvPr/>
            </p:nvSpPr>
            <p:spPr>
              <a:xfrm>
                <a:off x="4416587" y="6014663"/>
                <a:ext cx="2844752" cy="275642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4416587" y="2838643"/>
                <a:ext cx="2844752" cy="316871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0B1C2B"/>
                  </a:gs>
                </a:gsLst>
                <a:lin ang="5400000" scaled="1"/>
              </a:gra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TextBox 89"/>
              <p:cNvSpPr txBox="1"/>
              <p:nvPr/>
            </p:nvSpPr>
            <p:spPr>
              <a:xfrm>
                <a:off x="4865566" y="5966942"/>
                <a:ext cx="21660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Sfc</a:t>
                </a:r>
                <a:r>
                  <a:rPr kumimoji="0" lang="en-GB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Reflectivity = 50%</a:t>
                </a: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98" name="Cloud Callout 97"/>
            <p:cNvSpPr/>
            <p:nvPr/>
          </p:nvSpPr>
          <p:spPr>
            <a:xfrm>
              <a:off x="7870757" y="3877646"/>
              <a:ext cx="2559761" cy="314608"/>
            </a:xfrm>
            <a:prstGeom prst="cloudCallou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High cloud, R=25%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Sun 6"/>
          <p:cNvSpPr/>
          <p:nvPr/>
        </p:nvSpPr>
        <p:spPr>
          <a:xfrm>
            <a:off x="1751069" y="1233887"/>
            <a:ext cx="572877" cy="550843"/>
          </a:xfrm>
          <a:prstGeom prst="sun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51069" y="1942354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1883272" y="2311686"/>
            <a:ext cx="275422" cy="431514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62121" y="1605674"/>
            <a:ext cx="1228221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Cloud-free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1-path T=0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SIGNAL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938615" y="1233887"/>
            <a:ext cx="1847182" cy="3720175"/>
            <a:chOff x="4938615" y="1233887"/>
            <a:chExt cx="1847182" cy="3720175"/>
          </a:xfrm>
        </p:grpSpPr>
        <p:sp>
          <p:nvSpPr>
            <p:cNvPr id="32" name="Sun 31"/>
            <p:cNvSpPr/>
            <p:nvPr/>
          </p:nvSpPr>
          <p:spPr>
            <a:xfrm>
              <a:off x="4938615" y="1233887"/>
              <a:ext cx="572877" cy="550843"/>
            </a:xfrm>
            <a:prstGeom prst="sun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938615" y="1942354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100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Down Arrow 33"/>
            <p:cNvSpPr/>
            <p:nvPr/>
          </p:nvSpPr>
          <p:spPr>
            <a:xfrm>
              <a:off x="5070818" y="2311686"/>
              <a:ext cx="275422" cy="431514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4997125" y="2967135"/>
              <a:ext cx="418704" cy="1977295"/>
              <a:chOff x="2063579" y="2967135"/>
              <a:chExt cx="418704" cy="724555"/>
            </a:xfrm>
          </p:grpSpPr>
          <p:sp>
            <p:nvSpPr>
              <p:cNvPr id="36" name="Down Arrow 35"/>
              <p:cNvSpPr/>
              <p:nvPr/>
            </p:nvSpPr>
            <p:spPr>
              <a:xfrm>
                <a:off x="2135220" y="2967135"/>
                <a:ext cx="275422" cy="581911"/>
              </a:xfrm>
              <a:prstGeom prst="downArrow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2063579" y="3556353"/>
                <a:ext cx="418704" cy="1353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  <a:r>
                  <a:rPr kumimoji="0" lang="en-GB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0</a:t>
                </a: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9" name="Down Arrow 48"/>
            <p:cNvSpPr/>
            <p:nvPr/>
          </p:nvSpPr>
          <p:spPr>
            <a:xfrm rot="10800000">
              <a:off x="5708245" y="3899726"/>
              <a:ext cx="275421" cy="675372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5630430" y="3523087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5630430" y="458473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5557576" y="1605674"/>
              <a:ext cx="1228221" cy="92333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Low Cloud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2-path T=0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 SIGNAL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209407" y="1256774"/>
            <a:ext cx="1773812" cy="2695416"/>
            <a:chOff x="8209407" y="1256774"/>
            <a:chExt cx="1773812" cy="2695416"/>
          </a:xfrm>
        </p:grpSpPr>
        <p:sp>
          <p:nvSpPr>
            <p:cNvPr id="91" name="Sun 90"/>
            <p:cNvSpPr/>
            <p:nvPr/>
          </p:nvSpPr>
          <p:spPr>
            <a:xfrm>
              <a:off x="8209407" y="1256774"/>
              <a:ext cx="572877" cy="550843"/>
            </a:xfrm>
            <a:prstGeom prst="sun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8209407" y="1965241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100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Down Arrow 92"/>
            <p:cNvSpPr/>
            <p:nvPr/>
          </p:nvSpPr>
          <p:spPr>
            <a:xfrm>
              <a:off x="8341610" y="2334573"/>
              <a:ext cx="275422" cy="431514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94" name="Group 93"/>
            <p:cNvGrpSpPr/>
            <p:nvPr/>
          </p:nvGrpSpPr>
          <p:grpSpPr>
            <a:xfrm>
              <a:off x="8267917" y="2990021"/>
              <a:ext cx="418704" cy="962169"/>
              <a:chOff x="2063579" y="2967135"/>
              <a:chExt cx="418704" cy="956296"/>
            </a:xfrm>
          </p:grpSpPr>
          <p:sp>
            <p:nvSpPr>
              <p:cNvPr id="95" name="Down Arrow 94"/>
              <p:cNvSpPr/>
              <p:nvPr/>
            </p:nvSpPr>
            <p:spPr>
              <a:xfrm>
                <a:off x="2135220" y="2967135"/>
                <a:ext cx="275422" cy="581911"/>
              </a:xfrm>
              <a:prstGeom prst="downArrow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TextBox 95"/>
              <p:cNvSpPr txBox="1"/>
              <p:nvPr/>
            </p:nvSpPr>
            <p:spPr>
              <a:xfrm>
                <a:off x="2063579" y="3556353"/>
                <a:ext cx="418704" cy="3670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8</a:t>
                </a:r>
                <a:r>
                  <a:rPr kumimoji="0" lang="en-GB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0</a:t>
                </a: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97" name="Down Arrow 96"/>
            <p:cNvSpPr/>
            <p:nvPr/>
          </p:nvSpPr>
          <p:spPr>
            <a:xfrm rot="10800000">
              <a:off x="8852037" y="2932013"/>
              <a:ext cx="275421" cy="591074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8812322" y="255537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8786551" y="3556353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8775837" y="1605674"/>
              <a:ext cx="1207382" cy="92333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High Cloud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2-path T&gt;0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SIGNAL!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335393" y="2843915"/>
            <a:ext cx="9176999" cy="3881596"/>
            <a:chOff x="1335393" y="2843915"/>
            <a:chExt cx="9176999" cy="3881596"/>
          </a:xfrm>
        </p:grpSpPr>
        <p:grpSp>
          <p:nvGrpSpPr>
            <p:cNvPr id="25" name="Group 24"/>
            <p:cNvGrpSpPr/>
            <p:nvPr/>
          </p:nvGrpSpPr>
          <p:grpSpPr>
            <a:xfrm>
              <a:off x="1335393" y="2843915"/>
              <a:ext cx="9176999" cy="2641895"/>
              <a:chOff x="1335393" y="2843915"/>
              <a:chExt cx="9176999" cy="2641895"/>
            </a:xfrm>
          </p:grpSpPr>
          <p:sp>
            <p:nvSpPr>
              <p:cNvPr id="58" name="Freeform 57"/>
              <p:cNvSpPr/>
              <p:nvPr/>
            </p:nvSpPr>
            <p:spPr>
              <a:xfrm>
                <a:off x="4423321" y="2843915"/>
                <a:ext cx="2838018" cy="2613909"/>
              </a:xfrm>
              <a:custGeom>
                <a:avLst/>
                <a:gdLst>
                  <a:gd name="connsiteX0" fmla="*/ 389 w 4988848"/>
                  <a:gd name="connsiteY0" fmla="*/ 0 h 1774479"/>
                  <a:gd name="connsiteX1" fmla="*/ 9442 w 4988848"/>
                  <a:gd name="connsiteY1" fmla="*/ 253497 h 1774479"/>
                  <a:gd name="connsiteX2" fmla="*/ 63763 w 4988848"/>
                  <a:gd name="connsiteY2" fmla="*/ 615636 h 1774479"/>
                  <a:gd name="connsiteX3" fmla="*/ 235779 w 4988848"/>
                  <a:gd name="connsiteY3" fmla="*/ 796705 h 1774479"/>
                  <a:gd name="connsiteX4" fmla="*/ 471169 w 4988848"/>
                  <a:gd name="connsiteY4" fmla="*/ 905347 h 1774479"/>
                  <a:gd name="connsiteX5" fmla="*/ 661292 w 4988848"/>
                  <a:gd name="connsiteY5" fmla="*/ 932507 h 1774479"/>
                  <a:gd name="connsiteX6" fmla="*/ 1123019 w 4988848"/>
                  <a:gd name="connsiteY6" fmla="*/ 968721 h 1774479"/>
                  <a:gd name="connsiteX7" fmla="*/ 3277743 w 4988848"/>
                  <a:gd name="connsiteY7" fmla="*/ 1059256 h 1774479"/>
                  <a:gd name="connsiteX8" fmla="*/ 4490908 w 4988848"/>
                  <a:gd name="connsiteY8" fmla="*/ 1176951 h 1774479"/>
                  <a:gd name="connsiteX9" fmla="*/ 4898314 w 4988848"/>
                  <a:gd name="connsiteY9" fmla="*/ 1348966 h 1774479"/>
                  <a:gd name="connsiteX10" fmla="*/ 4988848 w 4988848"/>
                  <a:gd name="connsiteY10" fmla="*/ 1774479 h 1774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88848" h="1774479">
                    <a:moveTo>
                      <a:pt x="389" y="0"/>
                    </a:moveTo>
                    <a:cubicBezTo>
                      <a:pt x="-366" y="75445"/>
                      <a:pt x="-1120" y="150891"/>
                      <a:pt x="9442" y="253497"/>
                    </a:cubicBezTo>
                    <a:cubicBezTo>
                      <a:pt x="20004" y="356103"/>
                      <a:pt x="26040" y="525101"/>
                      <a:pt x="63763" y="615636"/>
                    </a:cubicBezTo>
                    <a:cubicBezTo>
                      <a:pt x="101486" y="706171"/>
                      <a:pt x="167878" y="748420"/>
                      <a:pt x="235779" y="796705"/>
                    </a:cubicBezTo>
                    <a:cubicBezTo>
                      <a:pt x="303680" y="844990"/>
                      <a:pt x="400250" y="882713"/>
                      <a:pt x="471169" y="905347"/>
                    </a:cubicBezTo>
                    <a:cubicBezTo>
                      <a:pt x="542088" y="927981"/>
                      <a:pt x="552650" y="921945"/>
                      <a:pt x="661292" y="932507"/>
                    </a:cubicBezTo>
                    <a:cubicBezTo>
                      <a:pt x="769934" y="943069"/>
                      <a:pt x="1123019" y="968721"/>
                      <a:pt x="1123019" y="968721"/>
                    </a:cubicBezTo>
                    <a:lnTo>
                      <a:pt x="3277743" y="1059256"/>
                    </a:lnTo>
                    <a:cubicBezTo>
                      <a:pt x="3839058" y="1093961"/>
                      <a:pt x="4220813" y="1128666"/>
                      <a:pt x="4490908" y="1176951"/>
                    </a:cubicBezTo>
                    <a:cubicBezTo>
                      <a:pt x="4761003" y="1225236"/>
                      <a:pt x="4815324" y="1249378"/>
                      <a:pt x="4898314" y="1348966"/>
                    </a:cubicBezTo>
                    <a:cubicBezTo>
                      <a:pt x="4981304" y="1448554"/>
                      <a:pt x="4985076" y="1611516"/>
                      <a:pt x="4988848" y="1774479"/>
                    </a:cubicBezTo>
                  </a:path>
                </a:pathLst>
              </a:custGeom>
              <a:noFill/>
              <a:ln w="1905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Freeform 58"/>
              <p:cNvSpPr/>
              <p:nvPr/>
            </p:nvSpPr>
            <p:spPr>
              <a:xfrm>
                <a:off x="7674374" y="2871901"/>
                <a:ext cx="2838018" cy="2613909"/>
              </a:xfrm>
              <a:custGeom>
                <a:avLst/>
                <a:gdLst>
                  <a:gd name="connsiteX0" fmla="*/ 389 w 4988848"/>
                  <a:gd name="connsiteY0" fmla="*/ 0 h 1774479"/>
                  <a:gd name="connsiteX1" fmla="*/ 9442 w 4988848"/>
                  <a:gd name="connsiteY1" fmla="*/ 253497 h 1774479"/>
                  <a:gd name="connsiteX2" fmla="*/ 63763 w 4988848"/>
                  <a:gd name="connsiteY2" fmla="*/ 615636 h 1774479"/>
                  <a:gd name="connsiteX3" fmla="*/ 235779 w 4988848"/>
                  <a:gd name="connsiteY3" fmla="*/ 796705 h 1774479"/>
                  <a:gd name="connsiteX4" fmla="*/ 471169 w 4988848"/>
                  <a:gd name="connsiteY4" fmla="*/ 905347 h 1774479"/>
                  <a:gd name="connsiteX5" fmla="*/ 661292 w 4988848"/>
                  <a:gd name="connsiteY5" fmla="*/ 932507 h 1774479"/>
                  <a:gd name="connsiteX6" fmla="*/ 1123019 w 4988848"/>
                  <a:gd name="connsiteY6" fmla="*/ 968721 h 1774479"/>
                  <a:gd name="connsiteX7" fmla="*/ 3277743 w 4988848"/>
                  <a:gd name="connsiteY7" fmla="*/ 1059256 h 1774479"/>
                  <a:gd name="connsiteX8" fmla="*/ 4490908 w 4988848"/>
                  <a:gd name="connsiteY8" fmla="*/ 1176951 h 1774479"/>
                  <a:gd name="connsiteX9" fmla="*/ 4898314 w 4988848"/>
                  <a:gd name="connsiteY9" fmla="*/ 1348966 h 1774479"/>
                  <a:gd name="connsiteX10" fmla="*/ 4988848 w 4988848"/>
                  <a:gd name="connsiteY10" fmla="*/ 1774479 h 1774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88848" h="1774479">
                    <a:moveTo>
                      <a:pt x="389" y="0"/>
                    </a:moveTo>
                    <a:cubicBezTo>
                      <a:pt x="-366" y="75445"/>
                      <a:pt x="-1120" y="150891"/>
                      <a:pt x="9442" y="253497"/>
                    </a:cubicBezTo>
                    <a:cubicBezTo>
                      <a:pt x="20004" y="356103"/>
                      <a:pt x="26040" y="525101"/>
                      <a:pt x="63763" y="615636"/>
                    </a:cubicBezTo>
                    <a:cubicBezTo>
                      <a:pt x="101486" y="706171"/>
                      <a:pt x="167878" y="748420"/>
                      <a:pt x="235779" y="796705"/>
                    </a:cubicBezTo>
                    <a:cubicBezTo>
                      <a:pt x="303680" y="844990"/>
                      <a:pt x="400250" y="882713"/>
                      <a:pt x="471169" y="905347"/>
                    </a:cubicBezTo>
                    <a:cubicBezTo>
                      <a:pt x="542088" y="927981"/>
                      <a:pt x="552650" y="921945"/>
                      <a:pt x="661292" y="932507"/>
                    </a:cubicBezTo>
                    <a:cubicBezTo>
                      <a:pt x="769934" y="943069"/>
                      <a:pt x="1123019" y="968721"/>
                      <a:pt x="1123019" y="968721"/>
                    </a:cubicBezTo>
                    <a:lnTo>
                      <a:pt x="3277743" y="1059256"/>
                    </a:lnTo>
                    <a:cubicBezTo>
                      <a:pt x="3839058" y="1093961"/>
                      <a:pt x="4220813" y="1128666"/>
                      <a:pt x="4490908" y="1176951"/>
                    </a:cubicBezTo>
                    <a:cubicBezTo>
                      <a:pt x="4761003" y="1225236"/>
                      <a:pt x="4815324" y="1249378"/>
                      <a:pt x="4898314" y="1348966"/>
                    </a:cubicBezTo>
                    <a:cubicBezTo>
                      <a:pt x="4981304" y="1448554"/>
                      <a:pt x="4985076" y="1611516"/>
                      <a:pt x="4988848" y="1774479"/>
                    </a:cubicBezTo>
                  </a:path>
                </a:pathLst>
              </a:custGeom>
              <a:noFill/>
              <a:ln w="1905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 59"/>
              <p:cNvSpPr/>
              <p:nvPr/>
            </p:nvSpPr>
            <p:spPr>
              <a:xfrm>
                <a:off x="1335393" y="2843915"/>
                <a:ext cx="2838018" cy="2613909"/>
              </a:xfrm>
              <a:custGeom>
                <a:avLst/>
                <a:gdLst>
                  <a:gd name="connsiteX0" fmla="*/ 389 w 4988848"/>
                  <a:gd name="connsiteY0" fmla="*/ 0 h 1774479"/>
                  <a:gd name="connsiteX1" fmla="*/ 9442 w 4988848"/>
                  <a:gd name="connsiteY1" fmla="*/ 253497 h 1774479"/>
                  <a:gd name="connsiteX2" fmla="*/ 63763 w 4988848"/>
                  <a:gd name="connsiteY2" fmla="*/ 615636 h 1774479"/>
                  <a:gd name="connsiteX3" fmla="*/ 235779 w 4988848"/>
                  <a:gd name="connsiteY3" fmla="*/ 796705 h 1774479"/>
                  <a:gd name="connsiteX4" fmla="*/ 471169 w 4988848"/>
                  <a:gd name="connsiteY4" fmla="*/ 905347 h 1774479"/>
                  <a:gd name="connsiteX5" fmla="*/ 661292 w 4988848"/>
                  <a:gd name="connsiteY5" fmla="*/ 932507 h 1774479"/>
                  <a:gd name="connsiteX6" fmla="*/ 1123019 w 4988848"/>
                  <a:gd name="connsiteY6" fmla="*/ 968721 h 1774479"/>
                  <a:gd name="connsiteX7" fmla="*/ 3277743 w 4988848"/>
                  <a:gd name="connsiteY7" fmla="*/ 1059256 h 1774479"/>
                  <a:gd name="connsiteX8" fmla="*/ 4490908 w 4988848"/>
                  <a:gd name="connsiteY8" fmla="*/ 1176951 h 1774479"/>
                  <a:gd name="connsiteX9" fmla="*/ 4898314 w 4988848"/>
                  <a:gd name="connsiteY9" fmla="*/ 1348966 h 1774479"/>
                  <a:gd name="connsiteX10" fmla="*/ 4988848 w 4988848"/>
                  <a:gd name="connsiteY10" fmla="*/ 1774479 h 1774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88848" h="1774479">
                    <a:moveTo>
                      <a:pt x="389" y="0"/>
                    </a:moveTo>
                    <a:cubicBezTo>
                      <a:pt x="-366" y="75445"/>
                      <a:pt x="-1120" y="150891"/>
                      <a:pt x="9442" y="253497"/>
                    </a:cubicBezTo>
                    <a:cubicBezTo>
                      <a:pt x="20004" y="356103"/>
                      <a:pt x="26040" y="525101"/>
                      <a:pt x="63763" y="615636"/>
                    </a:cubicBezTo>
                    <a:cubicBezTo>
                      <a:pt x="101486" y="706171"/>
                      <a:pt x="167878" y="748420"/>
                      <a:pt x="235779" y="796705"/>
                    </a:cubicBezTo>
                    <a:cubicBezTo>
                      <a:pt x="303680" y="844990"/>
                      <a:pt x="400250" y="882713"/>
                      <a:pt x="471169" y="905347"/>
                    </a:cubicBezTo>
                    <a:cubicBezTo>
                      <a:pt x="542088" y="927981"/>
                      <a:pt x="552650" y="921945"/>
                      <a:pt x="661292" y="932507"/>
                    </a:cubicBezTo>
                    <a:cubicBezTo>
                      <a:pt x="769934" y="943069"/>
                      <a:pt x="1123019" y="968721"/>
                      <a:pt x="1123019" y="968721"/>
                    </a:cubicBezTo>
                    <a:lnTo>
                      <a:pt x="3277743" y="1059256"/>
                    </a:lnTo>
                    <a:cubicBezTo>
                      <a:pt x="3839058" y="1093961"/>
                      <a:pt x="4220813" y="1128666"/>
                      <a:pt x="4490908" y="1176951"/>
                    </a:cubicBezTo>
                    <a:cubicBezTo>
                      <a:pt x="4761003" y="1225236"/>
                      <a:pt x="4815324" y="1249378"/>
                      <a:pt x="4898314" y="1348966"/>
                    </a:cubicBezTo>
                    <a:cubicBezTo>
                      <a:pt x="4981304" y="1448554"/>
                      <a:pt x="4985076" y="1611516"/>
                      <a:pt x="4988848" y="1774479"/>
                    </a:cubicBezTo>
                  </a:path>
                </a:pathLst>
              </a:custGeom>
              <a:noFill/>
              <a:ln w="1905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1358164" y="6247269"/>
              <a:ext cx="9113423" cy="478242"/>
              <a:chOff x="1358164" y="6247269"/>
              <a:chExt cx="9113423" cy="478242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1358164" y="6265375"/>
                <a:ext cx="2711543" cy="460136"/>
                <a:chOff x="1358164" y="6179650"/>
                <a:chExt cx="2711543" cy="460136"/>
              </a:xfrm>
            </p:grpSpPr>
            <p:cxnSp>
              <p:nvCxnSpPr>
                <p:cNvPr id="62" name="Straight Arrow Connector 61"/>
                <p:cNvCxnSpPr/>
                <p:nvPr/>
              </p:nvCxnSpPr>
              <p:spPr>
                <a:xfrm flipV="1">
                  <a:off x="1620570" y="6446067"/>
                  <a:ext cx="2091351" cy="9053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3" name="TextBox 62"/>
                <p:cNvSpPr txBox="1"/>
                <p:nvPr/>
              </p:nvSpPr>
              <p:spPr>
                <a:xfrm>
                  <a:off x="2017442" y="6179650"/>
                  <a:ext cx="1257780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6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Transmission</a:t>
                  </a:r>
                  <a:endPara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1358164" y="6261401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  <p:sp>
              <p:nvSpPr>
                <p:cNvPr id="65" name="TextBox 64"/>
                <p:cNvSpPr txBox="1"/>
                <p:nvPr/>
              </p:nvSpPr>
              <p:spPr>
                <a:xfrm>
                  <a:off x="3768021" y="6270454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0</a:t>
                  </a: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7" name="Group 66"/>
              <p:cNvGrpSpPr/>
              <p:nvPr/>
            </p:nvGrpSpPr>
            <p:grpSpPr>
              <a:xfrm>
                <a:off x="4378129" y="6256322"/>
                <a:ext cx="2711543" cy="460136"/>
                <a:chOff x="1358164" y="6179650"/>
                <a:chExt cx="2711543" cy="460136"/>
              </a:xfrm>
            </p:grpSpPr>
            <p:cxnSp>
              <p:nvCxnSpPr>
                <p:cNvPr id="68" name="Straight Arrow Connector 67"/>
                <p:cNvCxnSpPr/>
                <p:nvPr/>
              </p:nvCxnSpPr>
              <p:spPr>
                <a:xfrm flipV="1">
                  <a:off x="1620570" y="6446067"/>
                  <a:ext cx="2091351" cy="9053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9" name="TextBox 68"/>
                <p:cNvSpPr txBox="1"/>
                <p:nvPr/>
              </p:nvSpPr>
              <p:spPr>
                <a:xfrm>
                  <a:off x="2017442" y="6179650"/>
                  <a:ext cx="1257780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6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Transmission</a:t>
                  </a:r>
                  <a:endPara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TextBox 69"/>
                <p:cNvSpPr txBox="1"/>
                <p:nvPr/>
              </p:nvSpPr>
              <p:spPr>
                <a:xfrm>
                  <a:off x="1358164" y="6261401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  <p:sp>
              <p:nvSpPr>
                <p:cNvPr id="71" name="TextBox 70"/>
                <p:cNvSpPr txBox="1"/>
                <p:nvPr/>
              </p:nvSpPr>
              <p:spPr>
                <a:xfrm>
                  <a:off x="3768021" y="6270454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0</a:t>
                  </a: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2" name="Group 71"/>
              <p:cNvGrpSpPr/>
              <p:nvPr/>
            </p:nvGrpSpPr>
            <p:grpSpPr>
              <a:xfrm>
                <a:off x="7760044" y="6247269"/>
                <a:ext cx="2711543" cy="460136"/>
                <a:chOff x="1358164" y="6179650"/>
                <a:chExt cx="2711543" cy="460136"/>
              </a:xfrm>
            </p:grpSpPr>
            <p:cxnSp>
              <p:nvCxnSpPr>
                <p:cNvPr id="73" name="Straight Arrow Connector 72"/>
                <p:cNvCxnSpPr/>
                <p:nvPr/>
              </p:nvCxnSpPr>
              <p:spPr>
                <a:xfrm flipV="1">
                  <a:off x="1620570" y="6446067"/>
                  <a:ext cx="2091351" cy="9053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4" name="TextBox 73"/>
                <p:cNvSpPr txBox="1"/>
                <p:nvPr/>
              </p:nvSpPr>
              <p:spPr>
                <a:xfrm>
                  <a:off x="2017442" y="6179650"/>
                  <a:ext cx="1257780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6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Transmission</a:t>
                  </a:r>
                  <a:endPara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TextBox 74"/>
                <p:cNvSpPr txBox="1"/>
                <p:nvPr/>
              </p:nvSpPr>
              <p:spPr>
                <a:xfrm>
                  <a:off x="1358164" y="6261401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</a:p>
              </p:txBody>
            </p:sp>
            <p:sp>
              <p:nvSpPr>
                <p:cNvPr id="76" name="TextBox 75"/>
                <p:cNvSpPr txBox="1"/>
                <p:nvPr/>
              </p:nvSpPr>
              <p:spPr>
                <a:xfrm>
                  <a:off x="3768021" y="6270454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0</a:t>
                  </a: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7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 smtClean="0"/>
              <a:t>WV Absorption: what does it mean in </a:t>
            </a:r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NIR1.3 </a:t>
            </a:r>
            <a:r>
              <a:rPr lang="en-GB" sz="3600" dirty="0" smtClean="0"/>
              <a:t>region?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8034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3_Programmes Template">
  <a:themeElements>
    <a:clrScheme name="EUMETSAT 2021 Colours">
      <a:dk1>
        <a:srgbClr val="FFFFFF"/>
      </a:dk1>
      <a:lt1>
        <a:srgbClr val="00205B"/>
      </a:lt1>
      <a:dk2>
        <a:srgbClr val="38484E"/>
      </a:dk2>
      <a:lt2>
        <a:srgbClr val="5B7F95"/>
      </a:lt2>
      <a:accent1>
        <a:srgbClr val="00B5E2"/>
      </a:accent1>
      <a:accent2>
        <a:srgbClr val="EAAA00"/>
      </a:accent2>
      <a:accent3>
        <a:srgbClr val="00B2A9"/>
      </a:accent3>
      <a:accent4>
        <a:srgbClr val="FE5000"/>
      </a:accent4>
      <a:accent5>
        <a:srgbClr val="7C7FAB"/>
      </a:accent5>
      <a:accent6>
        <a:srgbClr val="D6D2C4"/>
      </a:accent6>
      <a:hlink>
        <a:srgbClr val="C5B9AC"/>
      </a:hlink>
      <a:folHlink>
        <a:srgbClr val="968C83"/>
      </a:folHlink>
    </a:clrScheme>
    <a:fontScheme name="EUMETSAT">
      <a:majorFont>
        <a:latin typeface="Bahnschrift SemiLight"/>
        <a:ea typeface=""/>
        <a:cs typeface=""/>
      </a:majorFont>
      <a:minorFont>
        <a:latin typeface="Bahnschrif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b="0" kern="100" spc="-100" dirty="0" err="1" smtClean="0">
            <a:solidFill>
              <a:schemeClr val="tx2"/>
            </a:solidFill>
            <a:latin typeface="Bahnschrift Light" panose="020B0502040204020203" pitchFamily="34" charset="0"/>
            <a:ea typeface="Roboto" panose="02000000000000000000" pitchFamily="2" charset="0"/>
          </a:defRPr>
        </a:defPPr>
      </a:lstStyle>
    </a:txDef>
  </a:objectDefaults>
  <a:extraClrSchemeLst>
    <a:extraClrScheme>
      <a:clrScheme name="1_EUM_template_v03 1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F9A00"/>
        </a:accent1>
        <a:accent2>
          <a:srgbClr val="9F2D20"/>
        </a:accent2>
        <a:accent3>
          <a:srgbClr val="FFFFFF"/>
        </a:accent3>
        <a:accent4>
          <a:srgbClr val="001E59"/>
        </a:accent4>
        <a:accent5>
          <a:srgbClr val="FFCAAA"/>
        </a:accent5>
        <a:accent6>
          <a:srgbClr val="90281C"/>
        </a:accent6>
        <a:hlink>
          <a:srgbClr val="7498C0"/>
        </a:hlink>
        <a:folHlink>
          <a:srgbClr val="9294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2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6D0A9"/>
        </a:accent1>
        <a:accent2>
          <a:srgbClr val="EBCAE3"/>
        </a:accent2>
        <a:accent3>
          <a:srgbClr val="FFFFFF"/>
        </a:accent3>
        <a:accent4>
          <a:srgbClr val="001E59"/>
        </a:accent4>
        <a:accent5>
          <a:srgbClr val="FAE4D1"/>
        </a:accent5>
        <a:accent6>
          <a:srgbClr val="D5B7CE"/>
        </a:accent6>
        <a:hlink>
          <a:srgbClr val="4E2029"/>
        </a:hlink>
        <a:folHlink>
          <a:srgbClr val="423B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3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5B97B1"/>
        </a:accent1>
        <a:accent2>
          <a:srgbClr val="F39600"/>
        </a:accent2>
        <a:accent3>
          <a:srgbClr val="FFFFFF"/>
        </a:accent3>
        <a:accent4>
          <a:srgbClr val="001E59"/>
        </a:accent4>
        <a:accent5>
          <a:srgbClr val="B5C9D5"/>
        </a:accent5>
        <a:accent6>
          <a:srgbClr val="DC8700"/>
        </a:accent6>
        <a:hlink>
          <a:srgbClr val="FFE4AE"/>
        </a:hlink>
        <a:folHlink>
          <a:srgbClr val="002A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4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003F80"/>
        </a:accent1>
        <a:accent2>
          <a:srgbClr val="BDD7EE"/>
        </a:accent2>
        <a:accent3>
          <a:srgbClr val="FFFFFF"/>
        </a:accent3>
        <a:accent4>
          <a:srgbClr val="001E59"/>
        </a:accent4>
        <a:accent5>
          <a:srgbClr val="AAAFC0"/>
        </a:accent5>
        <a:accent6>
          <a:srgbClr val="ABC3D8"/>
        </a:accent6>
        <a:hlink>
          <a:srgbClr val="FFD350"/>
        </a:hlink>
        <a:folHlink>
          <a:srgbClr val="EB6F3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5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C75B12"/>
        </a:accent1>
        <a:accent2>
          <a:srgbClr val="003359"/>
        </a:accent2>
        <a:accent3>
          <a:srgbClr val="FFFFFF"/>
        </a:accent3>
        <a:accent4>
          <a:srgbClr val="001E59"/>
        </a:accent4>
        <a:accent5>
          <a:srgbClr val="E0B5AA"/>
        </a:accent5>
        <a:accent6>
          <a:srgbClr val="002D50"/>
        </a:accent6>
        <a:hlink>
          <a:srgbClr val="92A2BD"/>
        </a:hlink>
        <a:folHlink>
          <a:srgbClr val="C7B3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Landscape Template (Programmes)" id="{96745099-B8B5-493A-960A-EEAE97F9475A}" vid="{CE508AB9-3B00-4A2D-AF5F-5B8FF2D6E7E7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Landscape Template (Programmes)</Template>
  <TotalTime>9122</TotalTime>
  <Words>633</Words>
  <Application>Microsoft Office PowerPoint</Application>
  <PresentationFormat>Widescreen</PresentationFormat>
  <Paragraphs>194</Paragraphs>
  <Slides>20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8" baseType="lpstr">
      <vt:lpstr>Arial</vt:lpstr>
      <vt:lpstr>Bahnschrift Light</vt:lpstr>
      <vt:lpstr>Bahnschrift SemiBold</vt:lpstr>
      <vt:lpstr>Bahnschrift SemiLight</vt:lpstr>
      <vt:lpstr>Calibri</vt:lpstr>
      <vt:lpstr>Calibri Light</vt:lpstr>
      <vt:lpstr>Century Gothic</vt:lpstr>
      <vt:lpstr>Comic Sans MS</vt:lpstr>
      <vt:lpstr>Helvetica</vt:lpstr>
      <vt:lpstr>Roboto</vt:lpstr>
      <vt:lpstr>Roboto Light</vt:lpstr>
      <vt:lpstr>Roboto Medium</vt:lpstr>
      <vt:lpstr>Symbol</vt:lpstr>
      <vt:lpstr>Tahoma</vt:lpstr>
      <vt:lpstr>Times New Roman</vt:lpstr>
      <vt:lpstr>Verdana</vt:lpstr>
      <vt:lpstr>Wingdings</vt:lpstr>
      <vt:lpstr>3_Programmes Template</vt:lpstr>
      <vt:lpstr>PowerPoint Presentation</vt:lpstr>
      <vt:lpstr>CLOUDS in the atmosphere </vt:lpstr>
      <vt:lpstr>CLOUDS in the atmosphere </vt:lpstr>
      <vt:lpstr>MOISTURE in the atmosphere </vt:lpstr>
      <vt:lpstr>MTG vs MSG (FCI vs SEVIRI)</vt:lpstr>
      <vt:lpstr>FCI vs SEVIRI</vt:lpstr>
      <vt:lpstr>WV absorption (solar region)</vt:lpstr>
      <vt:lpstr>WV absorption (solar region)</vt:lpstr>
      <vt:lpstr>WV Absorption: what does it mean in NIR1.3 region?</vt:lpstr>
      <vt:lpstr>1.38 mm: If we see a cloud, what can we say about it?</vt:lpstr>
      <vt:lpstr>1.38 mm compared to 0.9 mm </vt:lpstr>
      <vt:lpstr>NIR0.9 imagery examples</vt:lpstr>
      <vt:lpstr>NIR1.3 imagery examples</vt:lpstr>
      <vt:lpstr>NIR1.3 imagery examples</vt:lpstr>
      <vt:lpstr>Cloud Type RGB      / MTG expected ‘novel’ RGBs</vt:lpstr>
      <vt:lpstr>Cloud Type RGB      / MTG expected ‘novel’ RGBs</vt:lpstr>
      <vt:lpstr>Cloud Type RGB      / MTG expected ‘novel’ RGBs</vt:lpstr>
      <vt:lpstr>Cloud Type RGB      / MTG expected ‘novel’ RGBs</vt:lpstr>
      <vt:lpstr>Summary </vt:lpstr>
      <vt:lpstr>Shukran! </vt:lpstr>
    </vt:vector>
  </TitlesOfParts>
  <Company>EUMETSAT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Ivan Smiljanic</dc:creator>
  <cp:lastModifiedBy>Ivan Smiljanic</cp:lastModifiedBy>
  <cp:revision>156</cp:revision>
  <cp:lastPrinted>2006-03-06T14:11:17Z</cp:lastPrinted>
  <dcterms:created xsi:type="dcterms:W3CDTF">2022-09-21T10:37:43Z</dcterms:created>
  <dcterms:modified xsi:type="dcterms:W3CDTF">2023-09-02T10:07:24Z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M_DOCNUM">
    <vt:lpwstr>1250548</vt:lpwstr>
  </property>
  <property fmtid="{D5CDD505-2E9C-101B-9397-08002B2CF9AE}" pid="3" name="DM_DOCNAME">
    <vt:lpwstr>Presentation Landscape Template (Programmes)</vt:lpwstr>
  </property>
  <property fmtid="{D5CDD505-2E9C-101B-9397-08002B2CF9AE}" pid="4" name="DM_AUTHOR">
    <vt:lpwstr>Anne-Flore Laloe</vt:lpwstr>
  </property>
  <property fmtid="{D5CDD505-2E9C-101B-9397-08002B2CF9AE}" pid="5" name="DM_E_DOC_NO">
    <vt:lpwstr>EUM/IM/TEM/21/1250548</vt:lpwstr>
  </property>
  <property fmtid="{D5CDD505-2E9C-101B-9397-08002B2CF9AE}" pid="6" name="DM_E_VER_NO">
    <vt:lpwstr>1B</vt:lpwstr>
  </property>
  <property fmtid="{D5CDD505-2E9C-101B-9397-08002B2CF9AE}" pid="7" name="DM_E_ISS_DATE">
    <vt:lpwstr>28 March 2022</vt:lpwstr>
  </property>
  <property fmtid="{D5CDD505-2E9C-101B-9397-08002B2CF9AE}" pid="8" name="DM_E_FROM_PERS2">
    <vt:lpwstr/>
  </property>
  <property fmtid="{D5CDD505-2E9C-101B-9397-08002B2CF9AE}" pid="9" name="DM_E_CONFID">
    <vt:lpwstr/>
  </property>
  <property fmtid="{D5CDD505-2E9C-101B-9397-08002B2CF9AE}" pid="10" name="DM_E_WBS_CODE">
    <vt:lpwstr/>
  </property>
  <property fmtid="{D5CDD505-2E9C-101B-9397-08002B2CF9AE}" pid="11" name="DM_E_DISTRIB">
    <vt:lpwstr/>
  </property>
  <property fmtid="{D5CDD505-2E9C-101B-9397-08002B2CF9AE}" pid="12" name="DIGITAL_SIGNATURE">
    <vt:lpwstr/>
  </property>
</Properties>
</file>