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5.xml" ContentType="application/vnd.openxmlformats-officedocument.presentationml.notesSlide+xml"/>
  <Override PartName="/ppt/theme/themeOverride10.xml" ContentType="application/vnd.openxmlformats-officedocument.themeOverride+xml"/>
  <Override PartName="/ppt/notesSlides/notesSlide6.xml" ContentType="application/vnd.openxmlformats-officedocument.presentationml.notesSlide+xml"/>
  <Override PartName="/ppt/theme/themeOverride11.xml" ContentType="application/vnd.openxmlformats-officedocument.themeOverride+xml"/>
  <Override PartName="/ppt/notesSlides/notesSlide7.xml" ContentType="application/vnd.openxmlformats-officedocument.presentationml.notesSlide+xml"/>
  <Override PartName="/ppt/theme/themeOverride12.xml" ContentType="application/vnd.openxmlformats-officedocument.themeOverride+xml"/>
  <Override PartName="/ppt/notesSlides/notesSlide8.xml" ContentType="application/vnd.openxmlformats-officedocument.presentationml.notesSlide+xml"/>
  <Override PartName="/ppt/theme/themeOverride13.xml" ContentType="application/vnd.openxmlformats-officedocument.themeOverride+xml"/>
  <Override PartName="/ppt/notesSlides/notesSlide9.xml" ContentType="application/vnd.openxmlformats-officedocument.presentationml.notesSlide+xml"/>
  <Override PartName="/ppt/theme/themeOverride14.xml" ContentType="application/vnd.openxmlformats-officedocument.themeOverride+xml"/>
  <Override PartName="/ppt/notesSlides/notesSlide10.xml" ContentType="application/vnd.openxmlformats-officedocument.presentationml.notesSlide+xml"/>
  <Override PartName="/ppt/theme/themeOverride15.xml" ContentType="application/vnd.openxmlformats-officedocument.themeOverride+xml"/>
  <Override PartName="/ppt/notesSlides/notesSlide11.xml" ContentType="application/vnd.openxmlformats-officedocument.presentationml.notesSlide+xml"/>
  <Override PartName="/ppt/theme/themeOverride16.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notesSlides/notesSlide15.xml" ContentType="application/vnd.openxmlformats-officedocument.presentationml.notesSl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notesSlides/notesSlide16.xml" ContentType="application/vnd.openxmlformats-officedocument.presentationml.notesSlide+xml"/>
  <Override PartName="/ppt/theme/themeOverride39.xml" ContentType="application/vnd.openxmlformats-officedocument.themeOverride+xml"/>
  <Override PartName="/ppt/theme/themeOverride40.xml" ContentType="application/vnd.openxmlformats-officedocument.themeOverride+xml"/>
  <Override PartName="/ppt/notesSlides/notesSlide17.xml" ContentType="application/vnd.openxmlformats-officedocument.presentationml.notesSlide+xml"/>
  <Override PartName="/ppt/theme/themeOverride41.xml" ContentType="application/vnd.openxmlformats-officedocument.themeOverride+xml"/>
  <Override PartName="/ppt/notesSlides/notesSlide18.xml" ContentType="application/vnd.openxmlformats-officedocument.presentationml.notesSlide+xml"/>
  <Override PartName="/ppt/theme/themeOverride42.xml" ContentType="application/vnd.openxmlformats-officedocument.themeOverride+xml"/>
  <Override PartName="/ppt/notesSlides/notesSlide19.xml" ContentType="application/vnd.openxmlformats-officedocument.presentationml.notesSlide+xml"/>
  <Override PartName="/ppt/theme/themeOverride43.xml" ContentType="application/vnd.openxmlformats-officedocument.themeOverride+xml"/>
  <Override PartName="/ppt/theme/themeOverride44.xml" ContentType="application/vnd.openxmlformats-officedocument.themeOverride+xml"/>
  <Override PartName="/ppt/notesSlides/notesSlide20.xml" ContentType="application/vnd.openxmlformats-officedocument.presentationml.notesSlide+xml"/>
  <Override PartName="/ppt/theme/themeOverride45.xml" ContentType="application/vnd.openxmlformats-officedocument.themeOverride+xml"/>
  <Override PartName="/ppt/theme/themeOverride46.xml" ContentType="application/vnd.openxmlformats-officedocument.themeOverride+xml"/>
  <Override PartName="/ppt/notesSlides/notesSlide21.xml" ContentType="application/vnd.openxmlformats-officedocument.presentationml.notesSlide+xml"/>
  <Override PartName="/ppt/theme/themeOverride47.xml" ContentType="application/vnd.openxmlformats-officedocument.themeOverr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 id="2147483794" r:id="rId2"/>
  </p:sldMasterIdLst>
  <p:notesMasterIdLst>
    <p:notesMasterId r:id="rId59"/>
  </p:notesMasterIdLst>
  <p:sldIdLst>
    <p:sldId id="257" r:id="rId3"/>
    <p:sldId id="258" r:id="rId4"/>
    <p:sldId id="815" r:id="rId5"/>
    <p:sldId id="374" r:id="rId6"/>
    <p:sldId id="1028" r:id="rId7"/>
    <p:sldId id="375" r:id="rId8"/>
    <p:sldId id="376" r:id="rId9"/>
    <p:sldId id="1030" r:id="rId10"/>
    <p:sldId id="1029" r:id="rId11"/>
    <p:sldId id="1031" r:id="rId12"/>
    <p:sldId id="1032" r:id="rId13"/>
    <p:sldId id="1033" r:id="rId14"/>
    <p:sldId id="810" r:id="rId15"/>
    <p:sldId id="340" r:id="rId16"/>
    <p:sldId id="817" r:id="rId17"/>
    <p:sldId id="818" r:id="rId18"/>
    <p:sldId id="819" r:id="rId19"/>
    <p:sldId id="827" r:id="rId20"/>
    <p:sldId id="828" r:id="rId21"/>
    <p:sldId id="820" r:id="rId22"/>
    <p:sldId id="823" r:id="rId23"/>
    <p:sldId id="824" r:id="rId24"/>
    <p:sldId id="838" r:id="rId25"/>
    <p:sldId id="384" r:id="rId26"/>
    <p:sldId id="259" r:id="rId27"/>
    <p:sldId id="260" r:id="rId28"/>
    <p:sldId id="296" r:id="rId29"/>
    <p:sldId id="301" r:id="rId30"/>
    <p:sldId id="404" r:id="rId31"/>
    <p:sldId id="308" r:id="rId32"/>
    <p:sldId id="816" r:id="rId33"/>
    <p:sldId id="367" r:id="rId34"/>
    <p:sldId id="825" r:id="rId35"/>
    <p:sldId id="373" r:id="rId36"/>
    <p:sldId id="835" r:id="rId37"/>
    <p:sldId id="829" r:id="rId38"/>
    <p:sldId id="831" r:id="rId39"/>
    <p:sldId id="834" r:id="rId40"/>
    <p:sldId id="295" r:id="rId41"/>
    <p:sldId id="372" r:id="rId42"/>
    <p:sldId id="282" r:id="rId43"/>
    <p:sldId id="401" r:id="rId44"/>
    <p:sldId id="402" r:id="rId45"/>
    <p:sldId id="290" r:id="rId46"/>
    <p:sldId id="291" r:id="rId47"/>
    <p:sldId id="292" r:id="rId48"/>
    <p:sldId id="288" r:id="rId49"/>
    <p:sldId id="306" r:id="rId50"/>
    <p:sldId id="486" r:id="rId51"/>
    <p:sldId id="836" r:id="rId52"/>
    <p:sldId id="487" r:id="rId53"/>
    <p:sldId id="812" r:id="rId54"/>
    <p:sldId id="830" r:id="rId55"/>
    <p:sldId id="592" r:id="rId56"/>
    <p:sldId id="593" r:id="rId57"/>
    <p:sldId id="833" r:id="rId5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2F514B"/>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FCBE3B-F202-4CCD-9ED8-E7D272504C41}" v="73" dt="2023-09-03T02:40:55.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3" autoAdjust="0"/>
    <p:restoredTop sz="94660"/>
  </p:normalViewPr>
  <p:slideViewPr>
    <p:cSldViewPr>
      <p:cViewPr varScale="1">
        <p:scale>
          <a:sx n="72" d="100"/>
          <a:sy n="72" d="100"/>
        </p:scale>
        <p:origin x="261" y="4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maid Albadi" userId="49cf6dc74cfc940f" providerId="LiveId" clId="{DCFCBE3B-F202-4CCD-9ED8-E7D272504C41}"/>
    <pc:docChg chg="custSel delSld modSld sldOrd">
      <pc:chgData name="Humaid Albadi" userId="49cf6dc74cfc940f" providerId="LiveId" clId="{DCFCBE3B-F202-4CCD-9ED8-E7D272504C41}" dt="2023-09-03T02:47:39.671" v="230" actId="20577"/>
      <pc:docMkLst>
        <pc:docMk/>
      </pc:docMkLst>
      <pc:sldChg chg="modSp mod">
        <pc:chgData name="Humaid Albadi" userId="49cf6dc74cfc940f" providerId="LiveId" clId="{DCFCBE3B-F202-4CCD-9ED8-E7D272504C41}" dt="2023-09-02T05:29:09.613" v="18" actId="20577"/>
        <pc:sldMkLst>
          <pc:docMk/>
          <pc:sldMk cId="0" sldId="257"/>
        </pc:sldMkLst>
        <pc:spChg chg="mod">
          <ac:chgData name="Humaid Albadi" userId="49cf6dc74cfc940f" providerId="LiveId" clId="{DCFCBE3B-F202-4CCD-9ED8-E7D272504C41}" dt="2023-09-02T05:29:09.613" v="18" actId="20577"/>
          <ac:spMkLst>
            <pc:docMk/>
            <pc:sldMk cId="0" sldId="257"/>
            <ac:spMk id="6" creationId="{00000000-0000-0000-0000-000000000000}"/>
          </ac:spMkLst>
        </pc:spChg>
      </pc:sldChg>
      <pc:sldChg chg="addSp delSp modSp mod">
        <pc:chgData name="Humaid Albadi" userId="49cf6dc74cfc940f" providerId="LiveId" clId="{DCFCBE3B-F202-4CCD-9ED8-E7D272504C41}" dt="2023-09-03T02:41:08.491" v="212" actId="20577"/>
        <pc:sldMkLst>
          <pc:docMk/>
          <pc:sldMk cId="0" sldId="282"/>
        </pc:sldMkLst>
        <pc:spChg chg="add mod">
          <ac:chgData name="Humaid Albadi" userId="49cf6dc74cfc940f" providerId="LiveId" clId="{DCFCBE3B-F202-4CCD-9ED8-E7D272504C41}" dt="2023-09-03T02:41:08.491" v="212" actId="20577"/>
          <ac:spMkLst>
            <pc:docMk/>
            <pc:sldMk cId="0" sldId="282"/>
            <ac:spMk id="3" creationId="{6CE4079C-5281-EC7A-2C96-7830009F138E}"/>
          </ac:spMkLst>
        </pc:spChg>
        <pc:spChg chg="del">
          <ac:chgData name="Humaid Albadi" userId="49cf6dc74cfc940f" providerId="LiveId" clId="{DCFCBE3B-F202-4CCD-9ED8-E7D272504C41}" dt="2023-09-03T02:40:19.371" v="204" actId="478"/>
          <ac:spMkLst>
            <pc:docMk/>
            <pc:sldMk cId="0" sldId="282"/>
            <ac:spMk id="8" creationId="{4B112D63-80CD-4B42-A33E-7D541381E8FE}"/>
          </ac:spMkLst>
        </pc:spChg>
      </pc:sldChg>
      <pc:sldChg chg="modSp mod">
        <pc:chgData name="Humaid Albadi" userId="49cf6dc74cfc940f" providerId="LiveId" clId="{DCFCBE3B-F202-4CCD-9ED8-E7D272504C41}" dt="2023-09-03T02:41:18.790" v="214" actId="20577"/>
        <pc:sldMkLst>
          <pc:docMk/>
          <pc:sldMk cId="0" sldId="295"/>
        </pc:sldMkLst>
        <pc:spChg chg="mod">
          <ac:chgData name="Humaid Albadi" userId="49cf6dc74cfc940f" providerId="LiveId" clId="{DCFCBE3B-F202-4CCD-9ED8-E7D272504C41}" dt="2023-09-03T02:41:18.790" v="214" actId="20577"/>
          <ac:spMkLst>
            <pc:docMk/>
            <pc:sldMk cId="0" sldId="295"/>
            <ac:spMk id="25" creationId="{A6D52AB8-4167-4833-AC74-ADC74E8086BD}"/>
          </ac:spMkLst>
        </pc:spChg>
      </pc:sldChg>
      <pc:sldChg chg="modSp mod">
        <pc:chgData name="Humaid Albadi" userId="49cf6dc74cfc940f" providerId="LiveId" clId="{DCFCBE3B-F202-4CCD-9ED8-E7D272504C41}" dt="2023-09-03T02:33:03.591" v="199" actId="20577"/>
        <pc:sldMkLst>
          <pc:docMk/>
          <pc:sldMk cId="0" sldId="296"/>
        </pc:sldMkLst>
        <pc:spChg chg="mod">
          <ac:chgData name="Humaid Albadi" userId="49cf6dc74cfc940f" providerId="LiveId" clId="{DCFCBE3B-F202-4CCD-9ED8-E7D272504C41}" dt="2023-09-03T02:33:03.591" v="199" actId="20577"/>
          <ac:spMkLst>
            <pc:docMk/>
            <pc:sldMk cId="0" sldId="296"/>
            <ac:spMk id="6" creationId="{00000000-0000-0000-0000-000000000000}"/>
          </ac:spMkLst>
        </pc:spChg>
      </pc:sldChg>
      <pc:sldChg chg="modSp mod modShow">
        <pc:chgData name="Humaid Albadi" userId="49cf6dc74cfc940f" providerId="LiveId" clId="{DCFCBE3B-F202-4CCD-9ED8-E7D272504C41}" dt="2023-09-03T02:34:06.369" v="201" actId="14100"/>
        <pc:sldMkLst>
          <pc:docMk/>
          <pc:sldMk cId="0" sldId="301"/>
        </pc:sldMkLst>
        <pc:spChg chg="mod">
          <ac:chgData name="Humaid Albadi" userId="49cf6dc74cfc940f" providerId="LiveId" clId="{DCFCBE3B-F202-4CCD-9ED8-E7D272504C41}" dt="2023-09-03T02:34:06.369" v="201" actId="14100"/>
          <ac:spMkLst>
            <pc:docMk/>
            <pc:sldMk cId="0" sldId="301"/>
            <ac:spMk id="13" creationId="{00000000-0000-0000-0000-000000000000}"/>
          </ac:spMkLst>
        </pc:spChg>
      </pc:sldChg>
      <pc:sldChg chg="modSp modAnim">
        <pc:chgData name="Humaid Albadi" userId="49cf6dc74cfc940f" providerId="LiveId" clId="{DCFCBE3B-F202-4CCD-9ED8-E7D272504C41}" dt="2023-09-03T02:27:36.861" v="114"/>
        <pc:sldMkLst>
          <pc:docMk/>
          <pc:sldMk cId="2074380364" sldId="340"/>
        </pc:sldMkLst>
        <pc:spChg chg="mod">
          <ac:chgData name="Humaid Albadi" userId="49cf6dc74cfc940f" providerId="LiveId" clId="{DCFCBE3B-F202-4CCD-9ED8-E7D272504C41}" dt="2023-09-03T02:27:29.992" v="113" actId="1076"/>
          <ac:spMkLst>
            <pc:docMk/>
            <pc:sldMk cId="2074380364" sldId="340"/>
            <ac:spMk id="5" creationId="{00000000-0000-0000-0000-000000000000}"/>
          </ac:spMkLst>
        </pc:spChg>
      </pc:sldChg>
      <pc:sldChg chg="addSp delSp modSp mod modShow">
        <pc:chgData name="Humaid Albadi" userId="49cf6dc74cfc940f" providerId="LiveId" clId="{DCFCBE3B-F202-4CCD-9ED8-E7D272504C41}" dt="2023-09-03T02:41:14.265" v="213" actId="20577"/>
        <pc:sldMkLst>
          <pc:docMk/>
          <pc:sldMk cId="0" sldId="372"/>
        </pc:sldMkLst>
        <pc:spChg chg="add mod">
          <ac:chgData name="Humaid Albadi" userId="49cf6dc74cfc940f" providerId="LiveId" clId="{DCFCBE3B-F202-4CCD-9ED8-E7D272504C41}" dt="2023-09-03T02:41:14.265" v="213" actId="20577"/>
          <ac:spMkLst>
            <pc:docMk/>
            <pc:sldMk cId="0" sldId="372"/>
            <ac:spMk id="3" creationId="{46BEBFB1-EF1D-4C1A-0BC7-1834A556B882}"/>
          </ac:spMkLst>
        </pc:spChg>
        <pc:spChg chg="del">
          <ac:chgData name="Humaid Albadi" userId="49cf6dc74cfc940f" providerId="LiveId" clId="{DCFCBE3B-F202-4CCD-9ED8-E7D272504C41}" dt="2023-09-02T17:13:10.525" v="108" actId="478"/>
          <ac:spMkLst>
            <pc:docMk/>
            <pc:sldMk cId="0" sldId="372"/>
            <ac:spMk id="7" creationId="{E74D0822-3706-431C-98AA-08CFDCEDF609}"/>
          </ac:spMkLst>
        </pc:spChg>
      </pc:sldChg>
      <pc:sldChg chg="mod modShow">
        <pc:chgData name="Humaid Albadi" userId="49cf6dc74cfc940f" providerId="LiveId" clId="{DCFCBE3B-F202-4CCD-9ED8-E7D272504C41}" dt="2023-09-02T17:18:49.573" v="110" actId="729"/>
        <pc:sldMkLst>
          <pc:docMk/>
          <pc:sldMk cId="0" sldId="373"/>
        </pc:sldMkLst>
      </pc:sldChg>
      <pc:sldChg chg="addSp delSp modSp mod">
        <pc:chgData name="Humaid Albadi" userId="49cf6dc74cfc940f" providerId="LiveId" clId="{DCFCBE3B-F202-4CCD-9ED8-E7D272504C41}" dt="2023-09-03T02:40:42.319" v="208" actId="20577"/>
        <pc:sldMkLst>
          <pc:docMk/>
          <pc:sldMk cId="4022566049" sldId="401"/>
        </pc:sldMkLst>
        <pc:spChg chg="add mod">
          <ac:chgData name="Humaid Albadi" userId="49cf6dc74cfc940f" providerId="LiveId" clId="{DCFCBE3B-F202-4CCD-9ED8-E7D272504C41}" dt="2023-09-03T02:40:42.319" v="208" actId="20577"/>
          <ac:spMkLst>
            <pc:docMk/>
            <pc:sldMk cId="4022566049" sldId="401"/>
            <ac:spMk id="4" creationId="{DF143FC4-B4F4-E784-63BE-1732658262A0}"/>
          </ac:spMkLst>
        </pc:spChg>
        <pc:spChg chg="del">
          <ac:chgData name="Humaid Albadi" userId="49cf6dc74cfc940f" providerId="LiveId" clId="{DCFCBE3B-F202-4CCD-9ED8-E7D272504C41}" dt="2023-09-03T02:40:32.547" v="206" actId="478"/>
          <ac:spMkLst>
            <pc:docMk/>
            <pc:sldMk cId="4022566049" sldId="401"/>
            <ac:spMk id="8" creationId="{4B112D63-80CD-4B42-A33E-7D541381E8FE}"/>
          </ac:spMkLst>
        </pc:spChg>
      </pc:sldChg>
      <pc:sldChg chg="addSp delSp modSp mod">
        <pc:chgData name="Humaid Albadi" userId="49cf6dc74cfc940f" providerId="LiveId" clId="{DCFCBE3B-F202-4CCD-9ED8-E7D272504C41}" dt="2023-09-03T02:40:58.623" v="211" actId="20577"/>
        <pc:sldMkLst>
          <pc:docMk/>
          <pc:sldMk cId="4093551335" sldId="402"/>
        </pc:sldMkLst>
        <pc:spChg chg="add mod">
          <ac:chgData name="Humaid Albadi" userId="49cf6dc74cfc940f" providerId="LiveId" clId="{DCFCBE3B-F202-4CCD-9ED8-E7D272504C41}" dt="2023-09-03T02:40:58.623" v="211" actId="20577"/>
          <ac:spMkLst>
            <pc:docMk/>
            <pc:sldMk cId="4093551335" sldId="402"/>
            <ac:spMk id="5" creationId="{3B672F43-0EFB-46D2-BDD7-64B59BEDB9B9}"/>
          </ac:spMkLst>
        </pc:spChg>
        <pc:spChg chg="del">
          <ac:chgData name="Humaid Albadi" userId="49cf6dc74cfc940f" providerId="LiveId" clId="{DCFCBE3B-F202-4CCD-9ED8-E7D272504C41}" dt="2023-09-03T02:40:52.807" v="209" actId="478"/>
          <ac:spMkLst>
            <pc:docMk/>
            <pc:sldMk cId="4093551335" sldId="402"/>
            <ac:spMk id="8" creationId="{4B112D63-80CD-4B42-A33E-7D541381E8FE}"/>
          </ac:spMkLst>
        </pc:spChg>
      </pc:sldChg>
      <pc:sldChg chg="modSp mod modNotesTx">
        <pc:chgData name="Humaid Albadi" userId="49cf6dc74cfc940f" providerId="LiveId" clId="{DCFCBE3B-F202-4CCD-9ED8-E7D272504C41}" dt="2023-09-03T02:47:39.671" v="230" actId="20577"/>
        <pc:sldMkLst>
          <pc:docMk/>
          <pc:sldMk cId="0" sldId="593"/>
        </pc:sldMkLst>
        <pc:graphicFrameChg chg="modGraphic">
          <ac:chgData name="Humaid Albadi" userId="49cf6dc74cfc940f" providerId="LiveId" clId="{DCFCBE3B-F202-4CCD-9ED8-E7D272504C41}" dt="2023-09-03T02:47:39.671" v="230" actId="20577"/>
          <ac:graphicFrameMkLst>
            <pc:docMk/>
            <pc:sldMk cId="0" sldId="593"/>
            <ac:graphicFrameMk id="4" creationId="{90A1E794-1F96-47E1-A6CE-5862B342DF1F}"/>
          </ac:graphicFrameMkLst>
        </pc:graphicFrameChg>
      </pc:sldChg>
      <pc:sldChg chg="modSp mod modAnim">
        <pc:chgData name="Humaid Albadi" userId="49cf6dc74cfc940f" providerId="LiveId" clId="{DCFCBE3B-F202-4CCD-9ED8-E7D272504C41}" dt="2023-09-02T13:10:03.803" v="82" actId="20577"/>
        <pc:sldMkLst>
          <pc:docMk/>
          <pc:sldMk cId="3692954353" sldId="815"/>
        </pc:sldMkLst>
        <pc:spChg chg="mod">
          <ac:chgData name="Humaid Albadi" userId="49cf6dc74cfc940f" providerId="LiveId" clId="{DCFCBE3B-F202-4CCD-9ED8-E7D272504C41}" dt="2023-09-02T06:48:25.149" v="71" actId="20577"/>
          <ac:spMkLst>
            <pc:docMk/>
            <pc:sldMk cId="3692954353" sldId="815"/>
            <ac:spMk id="5" creationId="{E9EA1D2B-D7C3-20EC-A4E0-FBA4FDDF0A37}"/>
          </ac:spMkLst>
        </pc:spChg>
        <pc:spChg chg="mod">
          <ac:chgData name="Humaid Albadi" userId="49cf6dc74cfc940f" providerId="LiveId" clId="{DCFCBE3B-F202-4CCD-9ED8-E7D272504C41}" dt="2023-09-02T13:10:03.803" v="82" actId="20577"/>
          <ac:spMkLst>
            <pc:docMk/>
            <pc:sldMk cId="3692954353" sldId="815"/>
            <ac:spMk id="5123" creationId="{00000000-0000-0000-0000-000000000000}"/>
          </ac:spMkLst>
        </pc:spChg>
      </pc:sldChg>
      <pc:sldChg chg="modSp mod">
        <pc:chgData name="Humaid Albadi" userId="49cf6dc74cfc940f" providerId="LiveId" clId="{DCFCBE3B-F202-4CCD-9ED8-E7D272504C41}" dt="2023-09-02T17:09:07.449" v="101" actId="20577"/>
        <pc:sldMkLst>
          <pc:docMk/>
          <pc:sldMk cId="2055783696" sldId="820"/>
        </pc:sldMkLst>
        <pc:spChg chg="mod">
          <ac:chgData name="Humaid Albadi" userId="49cf6dc74cfc940f" providerId="LiveId" clId="{DCFCBE3B-F202-4CCD-9ED8-E7D272504C41}" dt="2023-09-02T17:09:07.449" v="101" actId="20577"/>
          <ac:spMkLst>
            <pc:docMk/>
            <pc:sldMk cId="2055783696" sldId="820"/>
            <ac:spMk id="5123" creationId="{00000000-0000-0000-0000-000000000000}"/>
          </ac:spMkLst>
        </pc:spChg>
      </pc:sldChg>
      <pc:sldChg chg="delSp mod">
        <pc:chgData name="Humaid Albadi" userId="49cf6dc74cfc940f" providerId="LiveId" clId="{DCFCBE3B-F202-4CCD-9ED8-E7D272504C41}" dt="2023-09-03T02:30:12.728" v="117" actId="478"/>
        <pc:sldMkLst>
          <pc:docMk/>
          <pc:sldMk cId="2486336077" sldId="824"/>
        </pc:sldMkLst>
        <pc:spChg chg="del">
          <ac:chgData name="Humaid Albadi" userId="49cf6dc74cfc940f" providerId="LiveId" clId="{DCFCBE3B-F202-4CCD-9ED8-E7D272504C41}" dt="2023-09-03T02:30:12.728" v="117" actId="478"/>
          <ac:spMkLst>
            <pc:docMk/>
            <pc:sldMk cId="2486336077" sldId="824"/>
            <ac:spMk id="5" creationId="{98F0DBCD-3746-ECB4-C661-B0A093330AE2}"/>
          </ac:spMkLst>
        </pc:spChg>
      </pc:sldChg>
      <pc:sldChg chg="modSp mod">
        <pc:chgData name="Humaid Albadi" userId="49cf6dc74cfc940f" providerId="LiveId" clId="{DCFCBE3B-F202-4CCD-9ED8-E7D272504C41}" dt="2023-09-03T02:28:35.657" v="116" actId="20577"/>
        <pc:sldMkLst>
          <pc:docMk/>
          <pc:sldMk cId="582865384" sldId="827"/>
        </pc:sldMkLst>
        <pc:spChg chg="mod">
          <ac:chgData name="Humaid Albadi" userId="49cf6dc74cfc940f" providerId="LiveId" clId="{DCFCBE3B-F202-4CCD-9ED8-E7D272504C41}" dt="2023-09-03T02:28:35.657" v="116" actId="20577"/>
          <ac:spMkLst>
            <pc:docMk/>
            <pc:sldMk cId="582865384" sldId="827"/>
            <ac:spMk id="5123" creationId="{00000000-0000-0000-0000-000000000000}"/>
          </ac:spMkLst>
        </pc:spChg>
      </pc:sldChg>
      <pc:sldChg chg="modSp mod">
        <pc:chgData name="Humaid Albadi" userId="49cf6dc74cfc940f" providerId="LiveId" clId="{DCFCBE3B-F202-4CCD-9ED8-E7D272504C41}" dt="2023-09-02T14:14:47.168" v="91" actId="20577"/>
        <pc:sldMkLst>
          <pc:docMk/>
          <pc:sldMk cId="1730421776" sldId="828"/>
        </pc:sldMkLst>
        <pc:spChg chg="mod">
          <ac:chgData name="Humaid Albadi" userId="49cf6dc74cfc940f" providerId="LiveId" clId="{DCFCBE3B-F202-4CCD-9ED8-E7D272504C41}" dt="2023-09-02T14:14:47.168" v="91" actId="20577"/>
          <ac:spMkLst>
            <pc:docMk/>
            <pc:sldMk cId="1730421776" sldId="828"/>
            <ac:spMk id="5123" creationId="{00000000-0000-0000-0000-000000000000}"/>
          </ac:spMkLst>
        </pc:spChg>
      </pc:sldChg>
      <pc:sldChg chg="addSp delSp modSp mod">
        <pc:chgData name="Humaid Albadi" userId="49cf6dc74cfc940f" providerId="LiveId" clId="{DCFCBE3B-F202-4CCD-9ED8-E7D272504C41}" dt="2023-09-03T02:41:38.351" v="217" actId="20577"/>
        <pc:sldMkLst>
          <pc:docMk/>
          <pc:sldMk cId="2590012079" sldId="829"/>
        </pc:sldMkLst>
        <pc:spChg chg="add mod">
          <ac:chgData name="Humaid Albadi" userId="49cf6dc74cfc940f" providerId="LiveId" clId="{DCFCBE3B-F202-4CCD-9ED8-E7D272504C41}" dt="2023-09-03T02:41:38.351" v="217" actId="20577"/>
          <ac:spMkLst>
            <pc:docMk/>
            <pc:sldMk cId="2590012079" sldId="829"/>
            <ac:spMk id="2" creationId="{0D859A38-E6B5-B43C-E465-73D0CFC80E60}"/>
          </ac:spMkLst>
        </pc:spChg>
        <pc:spChg chg="del">
          <ac:chgData name="Humaid Albadi" userId="49cf6dc74cfc940f" providerId="LiveId" clId="{DCFCBE3B-F202-4CCD-9ED8-E7D272504C41}" dt="2023-09-02T17:12:33.562" v="106" actId="478"/>
          <ac:spMkLst>
            <pc:docMk/>
            <pc:sldMk cId="2590012079" sldId="829"/>
            <ac:spMk id="5" creationId="{44893B01-6F38-4D25-9E8B-FF42F78174F6}"/>
          </ac:spMkLst>
        </pc:spChg>
      </pc:sldChg>
      <pc:sldChg chg="addSp delSp modSp mod modShow">
        <pc:chgData name="Humaid Albadi" userId="49cf6dc74cfc940f" providerId="LiveId" clId="{DCFCBE3B-F202-4CCD-9ED8-E7D272504C41}" dt="2023-09-03T02:41:32.541" v="216" actId="20577"/>
        <pc:sldMkLst>
          <pc:docMk/>
          <pc:sldMk cId="623770837" sldId="831"/>
        </pc:sldMkLst>
        <pc:spChg chg="add mod">
          <ac:chgData name="Humaid Albadi" userId="49cf6dc74cfc940f" providerId="LiveId" clId="{DCFCBE3B-F202-4CCD-9ED8-E7D272504C41}" dt="2023-09-03T02:41:32.541" v="216" actId="20577"/>
          <ac:spMkLst>
            <pc:docMk/>
            <pc:sldMk cId="623770837" sldId="831"/>
            <ac:spMk id="2" creationId="{62EA2874-1DCC-D7A1-F856-1CC0980ADEA5}"/>
          </ac:spMkLst>
        </pc:spChg>
        <pc:spChg chg="del">
          <ac:chgData name="Humaid Albadi" userId="49cf6dc74cfc940f" providerId="LiveId" clId="{DCFCBE3B-F202-4CCD-9ED8-E7D272504C41}" dt="2023-09-03T02:39:15.654" v="202" actId="478"/>
          <ac:spMkLst>
            <pc:docMk/>
            <pc:sldMk cId="623770837" sldId="831"/>
            <ac:spMk id="7" creationId="{10C175DD-2E7B-4F46-B859-335B94FF7C87}"/>
          </ac:spMkLst>
        </pc:spChg>
      </pc:sldChg>
      <pc:sldChg chg="modSp mod">
        <pc:chgData name="Humaid Albadi" userId="49cf6dc74cfc940f" providerId="LiveId" clId="{DCFCBE3B-F202-4CCD-9ED8-E7D272504C41}" dt="2023-09-03T02:41:24.575" v="215" actId="20577"/>
        <pc:sldMkLst>
          <pc:docMk/>
          <pc:sldMk cId="571449406" sldId="834"/>
        </pc:sldMkLst>
        <pc:spChg chg="mod">
          <ac:chgData name="Humaid Albadi" userId="49cf6dc74cfc940f" providerId="LiveId" clId="{DCFCBE3B-F202-4CCD-9ED8-E7D272504C41}" dt="2023-09-03T02:41:24.575" v="215" actId="20577"/>
          <ac:spMkLst>
            <pc:docMk/>
            <pc:sldMk cId="571449406" sldId="834"/>
            <ac:spMk id="25" creationId="{A6D52AB8-4167-4833-AC74-ADC74E8086BD}"/>
          </ac:spMkLst>
        </pc:spChg>
      </pc:sldChg>
      <pc:sldChg chg="addSp delSp modSp mod ord">
        <pc:chgData name="Humaid Albadi" userId="49cf6dc74cfc940f" providerId="LiveId" clId="{DCFCBE3B-F202-4CCD-9ED8-E7D272504C41}" dt="2023-09-03T02:41:44.636" v="218" actId="20577"/>
        <pc:sldMkLst>
          <pc:docMk/>
          <pc:sldMk cId="1879324396" sldId="835"/>
        </pc:sldMkLst>
        <pc:spChg chg="add mod">
          <ac:chgData name="Humaid Albadi" userId="49cf6dc74cfc940f" providerId="LiveId" clId="{DCFCBE3B-F202-4CCD-9ED8-E7D272504C41}" dt="2023-09-03T02:41:44.636" v="218" actId="20577"/>
          <ac:spMkLst>
            <pc:docMk/>
            <pc:sldMk cId="1879324396" sldId="835"/>
            <ac:spMk id="2" creationId="{10B99310-6EC3-EA37-39D9-7D95CE89DE28}"/>
          </ac:spMkLst>
        </pc:spChg>
        <pc:spChg chg="del">
          <ac:chgData name="Humaid Albadi" userId="49cf6dc74cfc940f" providerId="LiveId" clId="{DCFCBE3B-F202-4CCD-9ED8-E7D272504C41}" dt="2023-09-02T17:12:19.372" v="104" actId="478"/>
          <ac:spMkLst>
            <pc:docMk/>
            <pc:sldMk cId="1879324396" sldId="835"/>
            <ac:spMk id="5" creationId="{44893B01-6F38-4D25-9E8B-FF42F78174F6}"/>
          </ac:spMkLst>
        </pc:spChg>
      </pc:sldChg>
      <pc:sldChg chg="del">
        <pc:chgData name="Humaid Albadi" userId="49cf6dc74cfc940f" providerId="LiveId" clId="{DCFCBE3B-F202-4CCD-9ED8-E7D272504C41}" dt="2023-09-02T05:32:34.918" v="19" actId="47"/>
        <pc:sldMkLst>
          <pc:docMk/>
          <pc:sldMk cId="1734636336" sldId="837"/>
        </pc:sldMkLst>
      </pc:sldChg>
      <pc:sldChg chg="modSp mod">
        <pc:chgData name="Humaid Albadi" userId="49cf6dc74cfc940f" providerId="LiveId" clId="{DCFCBE3B-F202-4CCD-9ED8-E7D272504C41}" dt="2023-09-02T13:14:28.718" v="85" actId="20577"/>
        <pc:sldMkLst>
          <pc:docMk/>
          <pc:sldMk cId="4274286550" sldId="1031"/>
        </pc:sldMkLst>
        <pc:spChg chg="mod">
          <ac:chgData name="Humaid Albadi" userId="49cf6dc74cfc940f" providerId="LiveId" clId="{DCFCBE3B-F202-4CCD-9ED8-E7D272504C41}" dt="2023-09-02T13:14:28.718" v="85" actId="20577"/>
          <ac:spMkLst>
            <pc:docMk/>
            <pc:sldMk cId="4274286550" sldId="1031"/>
            <ac:spMk id="27" creationId="{00000000-0000-0000-0000-000000000000}"/>
          </ac:spMkLst>
        </pc:spChg>
      </pc:sldChg>
      <pc:sldChg chg="modSp">
        <pc:chgData name="Humaid Albadi" userId="49cf6dc74cfc940f" providerId="LiveId" clId="{DCFCBE3B-F202-4CCD-9ED8-E7D272504C41}" dt="2023-09-02T14:03:09.965" v="90" actId="1076"/>
        <pc:sldMkLst>
          <pc:docMk/>
          <pc:sldMk cId="1118142122" sldId="1033"/>
        </pc:sldMkLst>
        <pc:spChg chg="mod">
          <ac:chgData name="Humaid Albadi" userId="49cf6dc74cfc940f" providerId="LiveId" clId="{DCFCBE3B-F202-4CCD-9ED8-E7D272504C41}" dt="2023-09-02T14:02:48.073" v="88" actId="1076"/>
          <ac:spMkLst>
            <pc:docMk/>
            <pc:sldMk cId="1118142122" sldId="1033"/>
            <ac:spMk id="5" creationId="{37AF6BB9-1CF5-FDDE-57A2-BBAFC6CF0329}"/>
          </ac:spMkLst>
        </pc:spChg>
        <pc:picChg chg="mod">
          <ac:chgData name="Humaid Albadi" userId="49cf6dc74cfc940f" providerId="LiveId" clId="{DCFCBE3B-F202-4CCD-9ED8-E7D272504C41}" dt="2023-09-02T14:02:48.073" v="88" actId="1076"/>
          <ac:picMkLst>
            <pc:docMk/>
            <pc:sldMk cId="1118142122" sldId="1033"/>
            <ac:picMk id="2" creationId="{E3FED05E-E678-D9EA-CE43-7DB238A54E7E}"/>
          </ac:picMkLst>
        </pc:picChg>
        <pc:picChg chg="mod">
          <ac:chgData name="Humaid Albadi" userId="49cf6dc74cfc940f" providerId="LiveId" clId="{DCFCBE3B-F202-4CCD-9ED8-E7D272504C41}" dt="2023-09-02T14:03:09.965" v="90" actId="1076"/>
          <ac:picMkLst>
            <pc:docMk/>
            <pc:sldMk cId="1118142122" sldId="1033"/>
            <ac:picMk id="2052" creationId="{5BEF8BFC-BCFC-EBD8-6FF4-D3A9ED47A3A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Arial" pitchFamily="34" charset="0"/>
              </a:defRPr>
            </a:lvl1pPr>
          </a:lstStyle>
          <a:p>
            <a:pPr>
              <a:defRPr/>
            </a:pPr>
            <a:endParaRPr lang="en-US"/>
          </a:p>
        </p:txBody>
      </p:sp>
      <p:sp>
        <p:nvSpPr>
          <p:cNvPr id="809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Arial" pitchFamily="34" charset="0"/>
              </a:defRPr>
            </a:lvl1pPr>
          </a:lstStyle>
          <a:p>
            <a:pPr>
              <a:defRPr/>
            </a:pPr>
            <a:fld id="{BBD33639-EBAB-4B35-AB23-8CA485BBF4C6}" type="slidenum">
              <a:rPr lang="en-US"/>
              <a:pPr>
                <a:defRPr/>
              </a:pPr>
              <a:t>‹#›</a:t>
            </a:fld>
            <a:endParaRPr lang="en-US"/>
          </a:p>
        </p:txBody>
      </p:sp>
    </p:spTree>
    <p:extLst>
      <p:ext uri="{BB962C8B-B14F-4D97-AF65-F5344CB8AC3E}">
        <p14:creationId xmlns:p14="http://schemas.microsoft.com/office/powerpoint/2010/main" val="16455453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2</a:t>
            </a:fld>
            <a:endParaRPr lang="en-US"/>
          </a:p>
        </p:txBody>
      </p:sp>
    </p:spTree>
    <p:extLst>
      <p:ext uri="{BB962C8B-B14F-4D97-AF65-F5344CB8AC3E}">
        <p14:creationId xmlns:p14="http://schemas.microsoft.com/office/powerpoint/2010/main" val="1586824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https://www.americanscientist.org/article/fifty-years-of-earth-observation-satellites</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20</a:t>
            </a:fld>
            <a:endParaRPr lang="en-US"/>
          </a:p>
        </p:txBody>
      </p:sp>
    </p:spTree>
    <p:extLst>
      <p:ext uri="{BB962C8B-B14F-4D97-AF65-F5344CB8AC3E}">
        <p14:creationId xmlns:p14="http://schemas.microsoft.com/office/powerpoint/2010/main" val="3103396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https://www.americanscientist.org/article/fifty-years-of-earth-observation-satellites</a:t>
            </a:r>
            <a:br>
              <a:rPr lang="en-US" dirty="0"/>
            </a:br>
            <a:r>
              <a:rPr lang="en-US" dirty="0"/>
              <a:t>https://gisgeography.com/free-global-dem-data-sources/</a:t>
            </a:r>
            <a:br>
              <a:rPr lang="en-US" dirty="0"/>
            </a:br>
            <a:endParaRPr lang="en-US" dirty="0"/>
          </a:p>
          <a:p>
            <a:r>
              <a:rPr lang="en-US" dirty="0"/>
              <a:t>https://business.esa.int/newcomers-earth-observation-guide#ref_4</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21</a:t>
            </a:fld>
            <a:endParaRPr lang="en-US"/>
          </a:p>
        </p:txBody>
      </p:sp>
    </p:spTree>
    <p:extLst>
      <p:ext uri="{BB962C8B-B14F-4D97-AF65-F5344CB8AC3E}">
        <p14:creationId xmlns:p14="http://schemas.microsoft.com/office/powerpoint/2010/main" val="4183956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https://www.americanscientist.org/article/fifty-years-of-earth-observation-satellites</a:t>
            </a:r>
            <a:br>
              <a:rPr lang="en-US" dirty="0"/>
            </a:br>
            <a:r>
              <a:rPr lang="en-US" dirty="0"/>
              <a:t>https://gisgeography.com/free-global-dem-data-sources/</a:t>
            </a:r>
            <a:br>
              <a:rPr lang="en-US" dirty="0"/>
            </a:br>
            <a:br>
              <a:rPr lang="en-US" dirty="0"/>
            </a:br>
            <a:r>
              <a:rPr lang="en-US" dirty="0"/>
              <a:t>https://business.esa.int/newcomers-earth-observation-guide#ref_4</a:t>
            </a:r>
          </a:p>
          <a:p>
            <a:endParaRPr lang="en-US" dirty="0"/>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22</a:t>
            </a:fld>
            <a:endParaRPr lang="en-US"/>
          </a:p>
        </p:txBody>
      </p:sp>
    </p:spTree>
    <p:extLst>
      <p:ext uri="{BB962C8B-B14F-4D97-AF65-F5344CB8AC3E}">
        <p14:creationId xmlns:p14="http://schemas.microsoft.com/office/powerpoint/2010/main" val="3440647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103B8AE5-B5B8-4A62-8060-4C796EA9A4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74F066B-0729-4FC9-A990-FD00BA941B74}"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59" name="Rectangle 2">
            <a:extLst>
              <a:ext uri="{FF2B5EF4-FFF2-40B4-BE49-F238E27FC236}">
                <a16:creationId xmlns:a16="http://schemas.microsoft.com/office/drawing/2014/main" id="{0DBA6CE6-445F-40F0-B837-0884B7A89E6D}"/>
              </a:ext>
            </a:extLst>
          </p:cNvPr>
          <p:cNvSpPr>
            <a:spLocks noGrp="1" noRot="1" noChangeAspect="1" noChangeArrowheads="1" noTextEdit="1"/>
          </p:cNvSpPr>
          <p:nvPr>
            <p:ph type="sldImg"/>
          </p:nvPr>
        </p:nvSpPr>
        <p:spPr>
          <a:xfrm>
            <a:off x="381000" y="685800"/>
            <a:ext cx="6096000" cy="3429000"/>
          </a:xfrm>
          <a:ln/>
        </p:spPr>
      </p:sp>
      <p:sp>
        <p:nvSpPr>
          <p:cNvPr id="147460" name="Rectangle 3">
            <a:extLst>
              <a:ext uri="{FF2B5EF4-FFF2-40B4-BE49-F238E27FC236}">
                <a16:creationId xmlns:a16="http://schemas.microsoft.com/office/drawing/2014/main" id="{AD419B2A-42AC-4453-9111-D003D1C40E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cs typeface="Arial" panose="020B0604020202020204" pitchFamily="34" charset="0"/>
            </a:endParaRPr>
          </a:p>
        </p:txBody>
      </p:sp>
    </p:spTree>
    <p:extLst>
      <p:ext uri="{BB962C8B-B14F-4D97-AF65-F5344CB8AC3E}">
        <p14:creationId xmlns:p14="http://schemas.microsoft.com/office/powerpoint/2010/main" val="4026149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0B6F70-D91F-4EC0-AE8B-B0BF55177720}" type="slidenum">
              <a:rPr lang="en-US" smtClean="0"/>
              <a:t>24</a:t>
            </a:fld>
            <a:endParaRPr lang="en-US"/>
          </a:p>
        </p:txBody>
      </p:sp>
    </p:spTree>
    <p:extLst>
      <p:ext uri="{BB962C8B-B14F-4D97-AF65-F5344CB8AC3E}">
        <p14:creationId xmlns:p14="http://schemas.microsoft.com/office/powerpoint/2010/main" val="3820537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9B77CA28-A381-4BF1-B4D3-61BD4A21DCEE}" type="slidenum">
              <a:rPr lang="en-US" smtClean="0"/>
              <a:pPr/>
              <a:t>29</a:t>
            </a:fld>
            <a:endParaRPr lang="en-US"/>
          </a:p>
        </p:txBody>
      </p:sp>
      <p:sp>
        <p:nvSpPr>
          <p:cNvPr id="81923" name="Rectangle 2"/>
          <p:cNvSpPr>
            <a:spLocks noGrp="1" noChangeArrowheads="1"/>
          </p:cNvSpPr>
          <p:nvPr>
            <p:ph type="body" idx="1"/>
          </p:nvPr>
        </p:nvSpPr>
        <p:spPr>
          <a:xfrm>
            <a:off x="747713" y="3265488"/>
            <a:ext cx="5386387" cy="4945062"/>
          </a:xfrm>
          <a:noFill/>
          <a:ln/>
        </p:spPr>
        <p:txBody>
          <a:bodyPr lIns="94512" tIns="48831" rIns="94512" bIns="48831"/>
          <a:lstStyle/>
          <a:p>
            <a:pPr marL="176213" indent="-176213" defTabSz="990600" eaLnBrk="1" hangingPunct="1"/>
            <a:r>
              <a:rPr lang="en-US" dirty="0"/>
              <a:t>Graphic on coverage by geostationary satellites.</a:t>
            </a:r>
          </a:p>
          <a:p>
            <a:pPr marL="176213" indent="-176213" defTabSz="990600" eaLnBrk="1" hangingPunct="1"/>
            <a:r>
              <a:rPr lang="en-US" dirty="0"/>
              <a:t>Red satellites are not producing imagery on anything but a test status.</a:t>
            </a:r>
            <a:br>
              <a:rPr lang="en-US" dirty="0"/>
            </a:br>
            <a:r>
              <a:rPr lang="en-US" dirty="0"/>
              <a:t>GOES 9 and 11 are on-orbit spares.</a:t>
            </a:r>
          </a:p>
          <a:p>
            <a:pPr marL="176213" indent="-176213" defTabSz="990600" eaLnBrk="1" hangingPunct="1"/>
            <a:r>
              <a:rPr lang="en-US" dirty="0"/>
              <a:t>INSAT is purple because AFWA does get the imagery, but too late to be of use for anything other than post analysis.</a:t>
            </a:r>
          </a:p>
          <a:p>
            <a:pPr marL="176213" indent="-176213" defTabSz="990600" eaLnBrk="1" hangingPunct="1"/>
            <a:r>
              <a:rPr lang="en-US" dirty="0" err="1"/>
              <a:t>Elektro</a:t>
            </a:r>
            <a:r>
              <a:rPr lang="en-US" dirty="0"/>
              <a:t> is yellow for it’s poor operational capability.</a:t>
            </a:r>
          </a:p>
        </p:txBody>
      </p:sp>
      <p:sp>
        <p:nvSpPr>
          <p:cNvPr id="81924" name="Rectangle 3"/>
          <p:cNvSpPr>
            <a:spLocks noGrp="1" noRot="1" noChangeAspect="1" noChangeArrowheads="1" noTextEdit="1"/>
          </p:cNvSpPr>
          <p:nvPr>
            <p:ph type="sldImg"/>
          </p:nvPr>
        </p:nvSpPr>
        <p:spPr>
          <a:xfrm>
            <a:off x="1017588" y="369888"/>
            <a:ext cx="4811712" cy="2708275"/>
          </a:xfrm>
          <a:ln w="12700" cap="flat">
            <a:solidFill>
              <a:schemeClr val="tx1"/>
            </a:solidFill>
          </a:ln>
        </p:spPr>
      </p:sp>
    </p:spTree>
    <p:extLst>
      <p:ext uri="{BB962C8B-B14F-4D97-AF65-F5344CB8AC3E}">
        <p14:creationId xmlns:p14="http://schemas.microsoft.com/office/powerpoint/2010/main" val="3328789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941DAEE3-7A81-4C5A-A35D-28EE67C2E838}" type="slidenum">
              <a:rPr lang="en-US" smtClean="0"/>
              <a:pPr/>
              <a:t>47</a:t>
            </a:fld>
            <a:endParaRPr lang="en-US"/>
          </a:p>
        </p:txBody>
      </p:sp>
      <p:sp>
        <p:nvSpPr>
          <p:cNvPr id="82947" name="Rectangle 2"/>
          <p:cNvSpPr>
            <a:spLocks noGrp="1" noRot="1" noChangeAspect="1" noChangeArrowheads="1" noTextEdit="1"/>
          </p:cNvSpPr>
          <p:nvPr>
            <p:ph type="sldImg"/>
          </p:nvPr>
        </p:nvSpPr>
        <p:spPr>
          <a:xfrm>
            <a:off x="381000" y="685800"/>
            <a:ext cx="6096000" cy="3429000"/>
          </a:xfrm>
          <a:ln/>
        </p:spPr>
      </p:sp>
      <p:sp>
        <p:nvSpPr>
          <p:cNvPr id="82948" name="Rectangle 3"/>
          <p:cNvSpPr>
            <a:spLocks noGrp="1" noChangeArrowheads="1"/>
          </p:cNvSpPr>
          <p:nvPr>
            <p:ph type="body" idx="1"/>
          </p:nvPr>
        </p:nvSpPr>
        <p:spPr>
          <a:xfrm>
            <a:off x="914400" y="4343400"/>
            <a:ext cx="5029200" cy="4114800"/>
          </a:xfrm>
          <a:noFill/>
          <a:ln/>
        </p:spPr>
        <p:txBody>
          <a:bodyPr/>
          <a:lstStyle/>
          <a:p>
            <a:pPr eaLnBrk="1" hangingPunct="1"/>
            <a:r>
              <a:rPr lang="en-US"/>
              <a:t>Improved spatial resolution – IR</a:t>
            </a:r>
          </a:p>
          <a:p>
            <a:pPr eaLnBrk="1" hangingPunct="1"/>
            <a:r>
              <a:rPr lang="en-US"/>
              <a:t>Lili GOES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103B8AE5-B5B8-4A62-8060-4C796EA9A4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74F066B-0729-4FC9-A990-FD00BA941B74}"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59" name="Rectangle 2">
            <a:extLst>
              <a:ext uri="{FF2B5EF4-FFF2-40B4-BE49-F238E27FC236}">
                <a16:creationId xmlns:a16="http://schemas.microsoft.com/office/drawing/2014/main" id="{0DBA6CE6-445F-40F0-B837-0884B7A89E6D}"/>
              </a:ext>
            </a:extLst>
          </p:cNvPr>
          <p:cNvSpPr>
            <a:spLocks noGrp="1" noRot="1" noChangeAspect="1" noChangeArrowheads="1" noTextEdit="1"/>
          </p:cNvSpPr>
          <p:nvPr>
            <p:ph type="sldImg"/>
          </p:nvPr>
        </p:nvSpPr>
        <p:spPr>
          <a:xfrm>
            <a:off x="381000" y="685800"/>
            <a:ext cx="6096000" cy="3429000"/>
          </a:xfrm>
          <a:ln/>
        </p:spPr>
      </p:sp>
      <p:sp>
        <p:nvSpPr>
          <p:cNvPr id="147460" name="Rectangle 3">
            <a:extLst>
              <a:ext uri="{FF2B5EF4-FFF2-40B4-BE49-F238E27FC236}">
                <a16:creationId xmlns:a16="http://schemas.microsoft.com/office/drawing/2014/main" id="{AD419B2A-42AC-4453-9111-D003D1C40E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cs typeface="Arial" panose="020B0604020202020204" pitchFamily="34" charset="0"/>
            </a:endParaRPr>
          </a:p>
        </p:txBody>
      </p:sp>
    </p:spTree>
    <p:extLst>
      <p:ext uri="{BB962C8B-B14F-4D97-AF65-F5344CB8AC3E}">
        <p14:creationId xmlns:p14="http://schemas.microsoft.com/office/powerpoint/2010/main" val="460061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103B8AE5-B5B8-4A62-8060-4C796EA9A4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74F066B-0729-4FC9-A990-FD00BA941B74}"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59" name="Rectangle 2">
            <a:extLst>
              <a:ext uri="{FF2B5EF4-FFF2-40B4-BE49-F238E27FC236}">
                <a16:creationId xmlns:a16="http://schemas.microsoft.com/office/drawing/2014/main" id="{0DBA6CE6-445F-40F0-B837-0884B7A89E6D}"/>
              </a:ext>
            </a:extLst>
          </p:cNvPr>
          <p:cNvSpPr>
            <a:spLocks noGrp="1" noRot="1" noChangeAspect="1" noChangeArrowheads="1" noTextEdit="1"/>
          </p:cNvSpPr>
          <p:nvPr>
            <p:ph type="sldImg"/>
          </p:nvPr>
        </p:nvSpPr>
        <p:spPr>
          <a:xfrm>
            <a:off x="381000" y="685800"/>
            <a:ext cx="6096000" cy="3429000"/>
          </a:xfrm>
          <a:ln/>
        </p:spPr>
      </p:sp>
      <p:sp>
        <p:nvSpPr>
          <p:cNvPr id="147460" name="Rectangle 3">
            <a:extLst>
              <a:ext uri="{FF2B5EF4-FFF2-40B4-BE49-F238E27FC236}">
                <a16:creationId xmlns:a16="http://schemas.microsoft.com/office/drawing/2014/main" id="{AD419B2A-42AC-4453-9111-D003D1C40E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cs typeface="Arial" panose="020B0604020202020204" pitchFamily="34" charset="0"/>
            </a:endParaRPr>
          </a:p>
        </p:txBody>
      </p:sp>
    </p:spTree>
    <p:extLst>
      <p:ext uri="{BB962C8B-B14F-4D97-AF65-F5344CB8AC3E}">
        <p14:creationId xmlns:p14="http://schemas.microsoft.com/office/powerpoint/2010/main" val="1170017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103B8AE5-B5B8-4A62-8060-4C796EA9A4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74F066B-0729-4FC9-A990-FD00BA941B74}"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7459" name="Rectangle 2">
            <a:extLst>
              <a:ext uri="{FF2B5EF4-FFF2-40B4-BE49-F238E27FC236}">
                <a16:creationId xmlns:a16="http://schemas.microsoft.com/office/drawing/2014/main" id="{0DBA6CE6-445F-40F0-B837-0884B7A89E6D}"/>
              </a:ext>
            </a:extLst>
          </p:cNvPr>
          <p:cNvSpPr>
            <a:spLocks noGrp="1" noRot="1" noChangeAspect="1" noChangeArrowheads="1" noTextEdit="1"/>
          </p:cNvSpPr>
          <p:nvPr>
            <p:ph type="sldImg"/>
          </p:nvPr>
        </p:nvSpPr>
        <p:spPr>
          <a:xfrm>
            <a:off x="381000" y="685800"/>
            <a:ext cx="6096000" cy="3429000"/>
          </a:xfrm>
          <a:ln/>
        </p:spPr>
      </p:sp>
      <p:sp>
        <p:nvSpPr>
          <p:cNvPr id="147460" name="Rectangle 3">
            <a:extLst>
              <a:ext uri="{FF2B5EF4-FFF2-40B4-BE49-F238E27FC236}">
                <a16:creationId xmlns:a16="http://schemas.microsoft.com/office/drawing/2014/main" id="{AD419B2A-42AC-4453-9111-D003D1C40E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cs typeface="Arial" panose="020B0604020202020204" pitchFamily="34" charset="0"/>
            </a:endParaRPr>
          </a:p>
        </p:txBody>
      </p:sp>
    </p:spTree>
    <p:extLst>
      <p:ext uri="{BB962C8B-B14F-4D97-AF65-F5344CB8AC3E}">
        <p14:creationId xmlns:p14="http://schemas.microsoft.com/office/powerpoint/2010/main" val="314183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https://www.researchgate.net/figure/Relation-of-spatial-temporal-and-spectral-resolution-of-satellite-images-106_fig1_323984631</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8</a:t>
            </a:fld>
            <a:endParaRPr lang="en-US"/>
          </a:p>
        </p:txBody>
      </p:sp>
    </p:spTree>
    <p:extLst>
      <p:ext uri="{BB962C8B-B14F-4D97-AF65-F5344CB8AC3E}">
        <p14:creationId xmlns:p14="http://schemas.microsoft.com/office/powerpoint/2010/main" val="1734941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https://www.esa.int/ESA_Multimedia/Images/2019/05/ESA-developed_Earth_observation_missions</a:t>
            </a:r>
            <a:br>
              <a:rPr lang="en-US" dirty="0"/>
            </a:br>
            <a:r>
              <a:rPr lang="en-US" dirty="0"/>
              <a:t>https://futureearth.org/publications/explainers/plans-for-a-new-wave-of-european-sentinel-satellites/ </a:t>
            </a:r>
            <a:br>
              <a:rPr lang="en-US" dirty="0"/>
            </a:br>
            <a:r>
              <a:rPr lang="en-US" dirty="0"/>
              <a:t>https://earth.esa.int/eogateway/catalog</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53</a:t>
            </a:fld>
            <a:endParaRPr lang="en-US"/>
          </a:p>
        </p:txBody>
      </p:sp>
    </p:spTree>
    <p:extLst>
      <p:ext uri="{BB962C8B-B14F-4D97-AF65-F5344CB8AC3E}">
        <p14:creationId xmlns:p14="http://schemas.microsoft.com/office/powerpoint/2010/main" val="3262380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https://www.eumetsat.int/meteosat-third-generation</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55</a:t>
            </a:fld>
            <a:endParaRPr lang="en-US"/>
          </a:p>
        </p:txBody>
      </p:sp>
    </p:spTree>
    <p:extLst>
      <p:ext uri="{BB962C8B-B14F-4D97-AF65-F5344CB8AC3E}">
        <p14:creationId xmlns:p14="http://schemas.microsoft.com/office/powerpoint/2010/main" val="74606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https://www.esa.int/ESA_Multimedia/Images/2019/05/ESA-developed_Earth_observation_missions</a:t>
            </a:r>
            <a:br>
              <a:rPr lang="en-US" dirty="0"/>
            </a:br>
            <a:r>
              <a:rPr lang="en-US" dirty="0"/>
              <a:t>https://futureearth.org/publications/explainers/plans-for-a-new-wave-of-european-sentinel-satellites/ </a:t>
            </a:r>
            <a:br>
              <a:rPr lang="en-US" dirty="0"/>
            </a:br>
            <a:endParaRPr lang="en-US" dirty="0"/>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56</a:t>
            </a:fld>
            <a:endParaRPr lang="en-US"/>
          </a:p>
        </p:txBody>
      </p:sp>
    </p:spTree>
    <p:extLst>
      <p:ext uri="{BB962C8B-B14F-4D97-AF65-F5344CB8AC3E}">
        <p14:creationId xmlns:p14="http://schemas.microsoft.com/office/powerpoint/2010/main" val="480462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https://www.researchgate.net/figure/Relation-of-spatial-temporal-and-spectral-resolution-of-satellite-images-106_fig1_323984631</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11</a:t>
            </a:fld>
            <a:endParaRPr lang="en-US"/>
          </a:p>
        </p:txBody>
      </p:sp>
    </p:spTree>
    <p:extLst>
      <p:ext uri="{BB962C8B-B14F-4D97-AF65-F5344CB8AC3E}">
        <p14:creationId xmlns:p14="http://schemas.microsoft.com/office/powerpoint/2010/main" val="4280889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https://www.researchgate.net/figure/Relation-of-spatial-temporal-and-spectral-resolution-of-satellite-images-106_fig1_323984631</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12</a:t>
            </a:fld>
            <a:endParaRPr lang="en-US"/>
          </a:p>
        </p:txBody>
      </p:sp>
    </p:spTree>
    <p:extLst>
      <p:ext uri="{BB962C8B-B14F-4D97-AF65-F5344CB8AC3E}">
        <p14:creationId xmlns:p14="http://schemas.microsoft.com/office/powerpoint/2010/main" val="1367520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https://www.americanscientist.org/article/fifty-years-of-earth-observation-satellites</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15</a:t>
            </a:fld>
            <a:endParaRPr lang="en-US"/>
          </a:p>
        </p:txBody>
      </p:sp>
    </p:spTree>
    <p:extLst>
      <p:ext uri="{BB962C8B-B14F-4D97-AF65-F5344CB8AC3E}">
        <p14:creationId xmlns:p14="http://schemas.microsoft.com/office/powerpoint/2010/main" val="749704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https://www.americanscientist.org/article/fifty-years-of-earth-observation-satellites</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16</a:t>
            </a:fld>
            <a:endParaRPr lang="en-US"/>
          </a:p>
        </p:txBody>
      </p:sp>
    </p:spTree>
    <p:extLst>
      <p:ext uri="{BB962C8B-B14F-4D97-AF65-F5344CB8AC3E}">
        <p14:creationId xmlns:p14="http://schemas.microsoft.com/office/powerpoint/2010/main" val="56115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https://www.americanscientist.org/article/fifty-years-of-earth-observation-satellites</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17</a:t>
            </a:fld>
            <a:endParaRPr lang="en-US"/>
          </a:p>
        </p:txBody>
      </p:sp>
    </p:spTree>
    <p:extLst>
      <p:ext uri="{BB962C8B-B14F-4D97-AF65-F5344CB8AC3E}">
        <p14:creationId xmlns:p14="http://schemas.microsoft.com/office/powerpoint/2010/main" val="2527040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https://www.americanscientist.org/article/fifty-years-of-earth-observation-satellites</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18</a:t>
            </a:fld>
            <a:endParaRPr lang="en-US"/>
          </a:p>
        </p:txBody>
      </p:sp>
    </p:spTree>
    <p:extLst>
      <p:ext uri="{BB962C8B-B14F-4D97-AF65-F5344CB8AC3E}">
        <p14:creationId xmlns:p14="http://schemas.microsoft.com/office/powerpoint/2010/main" val="3092960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https://www.americanscientist.org/article/fifty-years-of-earth-observation-satellites</a:t>
            </a:r>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19</a:t>
            </a:fld>
            <a:endParaRPr lang="en-US"/>
          </a:p>
        </p:txBody>
      </p:sp>
    </p:spTree>
    <p:extLst>
      <p:ext uri="{BB962C8B-B14F-4D97-AF65-F5344CB8AC3E}">
        <p14:creationId xmlns:p14="http://schemas.microsoft.com/office/powerpoint/2010/main" val="2614943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38526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6679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8691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15413" y="0"/>
            <a:ext cx="10363200" cy="459904"/>
          </a:xfrm>
        </p:spPr>
        <p:txBody>
          <a:bodyPr/>
          <a:lstStyle/>
          <a:p>
            <a:r>
              <a:rPr lang="en-US"/>
              <a:t>Click to edit Master title style</a:t>
            </a:r>
          </a:p>
        </p:txBody>
      </p:sp>
      <p:sp>
        <p:nvSpPr>
          <p:cNvPr id="3" name="ClipArt Placeholder 2"/>
          <p:cNvSpPr>
            <a:spLocks noGrp="1"/>
          </p:cNvSpPr>
          <p:nvPr>
            <p:ph type="clipArt" sz="half" idx="1"/>
          </p:nvPr>
        </p:nvSpPr>
        <p:spPr>
          <a:xfrm>
            <a:off x="1199456" y="764704"/>
            <a:ext cx="5080000" cy="4114800"/>
          </a:xfrm>
        </p:spPr>
        <p:txBody>
          <a:bodyPr/>
          <a:lstStyle/>
          <a:p>
            <a:pPr lvl="0"/>
            <a:endParaRPr lang="en-US" noProof="0"/>
          </a:p>
        </p:txBody>
      </p:sp>
      <p:sp>
        <p:nvSpPr>
          <p:cNvPr id="4" name="Text Placeholder 3"/>
          <p:cNvSpPr>
            <a:spLocks noGrp="1"/>
          </p:cNvSpPr>
          <p:nvPr>
            <p:ph type="body" sz="half" idx="2"/>
          </p:nvPr>
        </p:nvSpPr>
        <p:spPr>
          <a:xfrm>
            <a:off x="6480043" y="764704"/>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398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
            <a:ext cx="12061093" cy="854075"/>
          </a:xfrm>
        </p:spPr>
        <p:txBody>
          <a:bodyPr/>
          <a:lstStyle>
            <a:lvl1pPr marL="153396">
              <a:defRPr/>
            </a:lvl1pPr>
          </a:lstStyle>
          <a:p>
            <a:r>
              <a:rPr lang="en-US"/>
              <a:t>Click to edit Master title style</a:t>
            </a:r>
            <a:endParaRPr lang="en-GB" dirty="0"/>
          </a:p>
        </p:txBody>
      </p:sp>
    </p:spTree>
    <p:extLst>
      <p:ext uri="{BB962C8B-B14F-4D97-AF65-F5344CB8AC3E}">
        <p14:creationId xmlns:p14="http://schemas.microsoft.com/office/powerpoint/2010/main" val="274025301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
            <a:ext cx="12061093" cy="854075"/>
          </a:xfrm>
        </p:spPr>
        <p:txBody>
          <a:bodyPr/>
          <a:lstStyle>
            <a:lvl1pPr marL="153396">
              <a:defRPr/>
            </a:lvl1pPr>
          </a:lstStyle>
          <a:p>
            <a:r>
              <a:rPr lang="en-US"/>
              <a:t>Click to edit Master title style</a:t>
            </a:r>
            <a:endParaRPr lang="en-GB" dirty="0"/>
          </a:p>
        </p:txBody>
      </p:sp>
    </p:spTree>
    <p:extLst>
      <p:ext uri="{BB962C8B-B14F-4D97-AF65-F5344CB8AC3E}">
        <p14:creationId xmlns:p14="http://schemas.microsoft.com/office/powerpoint/2010/main" val="935330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329391D-BA41-43B9-9B9D-8977A8775449}"/>
              </a:ext>
            </a:extLst>
          </p:cNvPr>
          <p:cNvSpPr txBox="1">
            <a:spLocks/>
          </p:cNvSpPr>
          <p:nvPr userDrawn="1"/>
        </p:nvSpPr>
        <p:spPr>
          <a:xfrm>
            <a:off x="1787770" y="33338"/>
            <a:ext cx="9566031" cy="88265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19385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875"/>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93187D4-A307-4793-B409-5A7E271D879C}"/>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25097D12-FAFA-41D0-904A-4E777B88758E}" type="datetimeFigureOut">
              <a:rPr lang="en-GB"/>
              <a:pPr>
                <a:defRPr/>
              </a:pPr>
              <a:t>03/09/2023</a:t>
            </a:fld>
            <a:endParaRPr lang="en-GB"/>
          </a:p>
        </p:txBody>
      </p:sp>
      <p:sp>
        <p:nvSpPr>
          <p:cNvPr id="5" name="Footer Placeholder 4">
            <a:extLst>
              <a:ext uri="{FF2B5EF4-FFF2-40B4-BE49-F238E27FC236}">
                <a16:creationId xmlns:a16="http://schemas.microsoft.com/office/drawing/2014/main" id="{8613E7B9-ED56-459A-B6A2-2608E38E7146}"/>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401DE46-1B4B-4E23-80EA-BCC485BBED37}"/>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9B3362CA-621F-4855-8F44-69135804056B}" type="slidenum">
              <a:rPr lang="en-GB"/>
              <a:pPr>
                <a:defRPr/>
              </a:pPr>
              <a:t>‹#›</a:t>
            </a:fld>
            <a:endParaRPr lang="en-GB"/>
          </a:p>
        </p:txBody>
      </p:sp>
    </p:spTree>
    <p:extLst>
      <p:ext uri="{BB962C8B-B14F-4D97-AF65-F5344CB8AC3E}">
        <p14:creationId xmlns:p14="http://schemas.microsoft.com/office/powerpoint/2010/main" val="2932504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329391D-BA41-43B9-9B9D-8977A8775449}"/>
              </a:ext>
            </a:extLst>
          </p:cNvPr>
          <p:cNvSpPr txBox="1">
            <a:spLocks/>
          </p:cNvSpPr>
          <p:nvPr userDrawn="1"/>
        </p:nvSpPr>
        <p:spPr>
          <a:xfrm>
            <a:off x="1787770" y="33338"/>
            <a:ext cx="9566031" cy="88265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27791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D778761-2A5E-45EF-BE32-5C08BD221F02}"/>
              </a:ext>
            </a:extLst>
          </p:cNvPr>
          <p:cNvSpPr txBox="1">
            <a:spLocks/>
          </p:cNvSpPr>
          <p:nvPr userDrawn="1"/>
        </p:nvSpPr>
        <p:spPr>
          <a:xfrm>
            <a:off x="838201" y="1658939"/>
            <a:ext cx="10515600" cy="2903537"/>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575" dirty="0">
              <a:solidFill>
                <a:schemeClr val="bg1"/>
              </a:solidFill>
              <a:latin typeface="Arial" pitchFamily="34" charset="0"/>
            </a:endParaRPr>
          </a:p>
        </p:txBody>
      </p:sp>
      <p:sp>
        <p:nvSpPr>
          <p:cNvPr id="2" name="Title 1"/>
          <p:cNvSpPr>
            <a:spLocks noGrp="1"/>
          </p:cNvSpPr>
          <p:nvPr>
            <p:ph type="title"/>
          </p:nvPr>
        </p:nvSpPr>
        <p:spPr>
          <a:xfrm>
            <a:off x="831851" y="2576946"/>
            <a:ext cx="10279070" cy="781397"/>
          </a:xfrm>
        </p:spPr>
        <p:txBody>
          <a:bodyPr anchor="b"/>
          <a:lstStyle>
            <a:lvl1pPr>
              <a:defRPr sz="4875"/>
            </a:lvl1pPr>
          </a:lstStyle>
          <a:p>
            <a:r>
              <a:rPr lang="en-US" dirty="0"/>
              <a:t>Click to edit Master title style</a:t>
            </a:r>
            <a:endParaRPr lang="en-GB" dirty="0"/>
          </a:p>
        </p:txBody>
      </p:sp>
    </p:spTree>
    <p:extLst>
      <p:ext uri="{BB962C8B-B14F-4D97-AF65-F5344CB8AC3E}">
        <p14:creationId xmlns:p14="http://schemas.microsoft.com/office/powerpoint/2010/main" val="3359001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43A857-BC65-4199-8FDC-BBBB4DB027E1}"/>
              </a:ext>
            </a:extLst>
          </p:cNvPr>
          <p:cNvSpPr txBox="1">
            <a:spLocks/>
          </p:cNvSpPr>
          <p:nvPr userDrawn="1"/>
        </p:nvSpPr>
        <p:spPr>
          <a:xfrm>
            <a:off x="1783862" y="36513"/>
            <a:ext cx="9566031" cy="884237"/>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99439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955"/>
            <a:ext cx="10972800" cy="576064"/>
          </a:xfrm>
        </p:spPr>
        <p:txBody>
          <a:bodyPr/>
          <a:lstStyle>
            <a:lvl1pPr>
              <a:defRPr sz="2800">
                <a:solidFill>
                  <a:schemeClr val="accent6">
                    <a:lumMod val="75000"/>
                  </a:schemeClr>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3373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F9FE67-E27B-4CD7-A0D4-2E2607BF4E5D}"/>
              </a:ext>
            </a:extLst>
          </p:cNvPr>
          <p:cNvSpPr txBox="1">
            <a:spLocks/>
          </p:cNvSpPr>
          <p:nvPr userDrawn="1"/>
        </p:nvSpPr>
        <p:spPr>
          <a:xfrm>
            <a:off x="838201" y="1658939"/>
            <a:ext cx="5160107" cy="549275"/>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1950" dirty="0">
              <a:solidFill>
                <a:schemeClr val="bg1"/>
              </a:solidFill>
              <a:latin typeface="Arial" pitchFamily="34" charset="0"/>
            </a:endParaRPr>
          </a:p>
        </p:txBody>
      </p:sp>
      <p:sp>
        <p:nvSpPr>
          <p:cNvPr id="8" name="Title 1">
            <a:extLst>
              <a:ext uri="{FF2B5EF4-FFF2-40B4-BE49-F238E27FC236}">
                <a16:creationId xmlns:a16="http://schemas.microsoft.com/office/drawing/2014/main" id="{DB5A59FE-AC71-4052-9CC3-75778AEF9221}"/>
              </a:ext>
            </a:extLst>
          </p:cNvPr>
          <p:cNvSpPr txBox="1">
            <a:spLocks/>
          </p:cNvSpPr>
          <p:nvPr userDrawn="1"/>
        </p:nvSpPr>
        <p:spPr>
          <a:xfrm>
            <a:off x="6187832" y="1671638"/>
            <a:ext cx="5160107" cy="547687"/>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1950" dirty="0">
              <a:solidFill>
                <a:schemeClr val="bg1"/>
              </a:solidFill>
              <a:latin typeface="Arial" pitchFamily="34" charset="0"/>
            </a:endParaRPr>
          </a:p>
        </p:txBody>
      </p:sp>
      <p:sp>
        <p:nvSpPr>
          <p:cNvPr id="9" name="Title 1">
            <a:extLst>
              <a:ext uri="{FF2B5EF4-FFF2-40B4-BE49-F238E27FC236}">
                <a16:creationId xmlns:a16="http://schemas.microsoft.com/office/drawing/2014/main" id="{C13CCC77-4A3D-4D86-9A2B-60EB0DE33705}"/>
              </a:ext>
            </a:extLst>
          </p:cNvPr>
          <p:cNvSpPr txBox="1">
            <a:spLocks/>
          </p:cNvSpPr>
          <p:nvPr userDrawn="1"/>
        </p:nvSpPr>
        <p:spPr>
          <a:xfrm>
            <a:off x="1787770" y="57150"/>
            <a:ext cx="9566031" cy="88423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a:xfrm>
            <a:off x="1787611" y="57665"/>
            <a:ext cx="9567777" cy="881450"/>
          </a:xfrm>
        </p:spPr>
        <p:txBody>
          <a:body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526578"/>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53893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6">
            <a:extLst>
              <a:ext uri="{FF2B5EF4-FFF2-40B4-BE49-F238E27FC236}">
                <a16:creationId xmlns:a16="http://schemas.microsoft.com/office/drawing/2014/main" id="{89AF6F05-A3CB-4CB1-8E99-D3508705E8D3}"/>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E623A8AF-5CBC-4881-B28E-EF297651F228}" type="datetimeFigureOut">
              <a:rPr lang="en-GB"/>
              <a:pPr>
                <a:defRPr/>
              </a:pPr>
              <a:t>03/09/2023</a:t>
            </a:fld>
            <a:endParaRPr lang="en-GB"/>
          </a:p>
        </p:txBody>
      </p:sp>
      <p:sp>
        <p:nvSpPr>
          <p:cNvPr id="11" name="Footer Placeholder 7">
            <a:extLst>
              <a:ext uri="{FF2B5EF4-FFF2-40B4-BE49-F238E27FC236}">
                <a16:creationId xmlns:a16="http://schemas.microsoft.com/office/drawing/2014/main" id="{7E237896-4622-46E4-B4A7-89C59BDB3D40}"/>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r>
              <a:rPr lang="en-GB"/>
              <a:t>j.almaskari@met.gov.om</a:t>
            </a:r>
          </a:p>
        </p:txBody>
      </p:sp>
      <p:sp>
        <p:nvSpPr>
          <p:cNvPr id="12" name="Slide Number Placeholder 8">
            <a:extLst>
              <a:ext uri="{FF2B5EF4-FFF2-40B4-BE49-F238E27FC236}">
                <a16:creationId xmlns:a16="http://schemas.microsoft.com/office/drawing/2014/main" id="{E366D000-9069-48A4-8EB6-015F5027DFB9}"/>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90F42CAF-7FA2-433E-AD9C-755678403EB1}" type="slidenum">
              <a:rPr lang="en-GB"/>
              <a:pPr>
                <a:defRPr/>
              </a:pPr>
              <a:t>‹#›</a:t>
            </a:fld>
            <a:endParaRPr lang="en-GB"/>
          </a:p>
        </p:txBody>
      </p:sp>
    </p:spTree>
    <p:extLst>
      <p:ext uri="{BB962C8B-B14F-4D97-AF65-F5344CB8AC3E}">
        <p14:creationId xmlns:p14="http://schemas.microsoft.com/office/powerpoint/2010/main" val="27679457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3F4C903-D86E-4C47-BE29-385DE0F9D2EE}"/>
              </a:ext>
            </a:extLst>
          </p:cNvPr>
          <p:cNvSpPr txBox="1">
            <a:spLocks/>
          </p:cNvSpPr>
          <p:nvPr userDrawn="1"/>
        </p:nvSpPr>
        <p:spPr>
          <a:xfrm>
            <a:off x="1783862" y="28575"/>
            <a:ext cx="9566031" cy="88423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4" name="Date Placeholder 2">
            <a:extLst>
              <a:ext uri="{FF2B5EF4-FFF2-40B4-BE49-F238E27FC236}">
                <a16:creationId xmlns:a16="http://schemas.microsoft.com/office/drawing/2014/main" id="{B3C5917A-89A3-4C6A-8FFB-36873EC1480C}"/>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599B94F4-C5EA-4F5C-BAAE-7A6368CB8101}" type="datetimeFigureOut">
              <a:rPr lang="en-GB"/>
              <a:pPr>
                <a:defRPr/>
              </a:pPr>
              <a:t>03/09/2023</a:t>
            </a:fld>
            <a:endParaRPr lang="en-GB"/>
          </a:p>
        </p:txBody>
      </p:sp>
      <p:sp>
        <p:nvSpPr>
          <p:cNvPr id="5" name="Footer Placeholder 3">
            <a:extLst>
              <a:ext uri="{FF2B5EF4-FFF2-40B4-BE49-F238E27FC236}">
                <a16:creationId xmlns:a16="http://schemas.microsoft.com/office/drawing/2014/main" id="{35F9B8BB-6E47-466A-886E-3684B9A7BDA0}"/>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r>
              <a:rPr lang="en-GB"/>
              <a:t>j.almaskari@met.gov.om</a:t>
            </a:r>
          </a:p>
        </p:txBody>
      </p:sp>
      <p:sp>
        <p:nvSpPr>
          <p:cNvPr id="6" name="Slide Number Placeholder 4">
            <a:extLst>
              <a:ext uri="{FF2B5EF4-FFF2-40B4-BE49-F238E27FC236}">
                <a16:creationId xmlns:a16="http://schemas.microsoft.com/office/drawing/2014/main" id="{E6749F22-22EC-451B-993D-0C80BC7D7E26}"/>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BA7FD23D-11DD-4561-B843-A66F2D0DE7A7}" type="slidenum">
              <a:rPr lang="en-GB"/>
              <a:pPr>
                <a:defRPr/>
              </a:pPr>
              <a:t>‹#›</a:t>
            </a:fld>
            <a:endParaRPr lang="en-GB"/>
          </a:p>
        </p:txBody>
      </p:sp>
    </p:spTree>
    <p:extLst>
      <p:ext uri="{BB962C8B-B14F-4D97-AF65-F5344CB8AC3E}">
        <p14:creationId xmlns:p14="http://schemas.microsoft.com/office/powerpoint/2010/main" val="37803173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2390504-74F6-4BC7-A6CD-6588D63F81B5}"/>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6D163470-FC62-4FE6-AF72-A49FE06F8482}" type="datetimeFigureOut">
              <a:rPr lang="en-GB"/>
              <a:pPr>
                <a:defRPr/>
              </a:pPr>
              <a:t>03/09/2023</a:t>
            </a:fld>
            <a:endParaRPr lang="en-GB"/>
          </a:p>
        </p:txBody>
      </p:sp>
      <p:sp>
        <p:nvSpPr>
          <p:cNvPr id="3" name="Footer Placeholder 4">
            <a:extLst>
              <a:ext uri="{FF2B5EF4-FFF2-40B4-BE49-F238E27FC236}">
                <a16:creationId xmlns:a16="http://schemas.microsoft.com/office/drawing/2014/main" id="{AE07E47E-0966-4FBA-85DB-5A5E784A3359}"/>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20E14798-828E-439F-8959-BB7C474B3F8A}"/>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7171FE7F-9361-46C0-B893-B93C8B83318F}" type="slidenum">
              <a:rPr lang="en-GB"/>
              <a:pPr>
                <a:defRPr/>
              </a:pPr>
              <a:t>‹#›</a:t>
            </a:fld>
            <a:endParaRPr lang="en-GB"/>
          </a:p>
        </p:txBody>
      </p:sp>
    </p:spTree>
    <p:extLst>
      <p:ext uri="{BB962C8B-B14F-4D97-AF65-F5344CB8AC3E}">
        <p14:creationId xmlns:p14="http://schemas.microsoft.com/office/powerpoint/2010/main" val="25783826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2600"/>
            </a:lvl1pPr>
          </a:lstStyle>
          <a:p>
            <a:r>
              <a:rPr lang="en-US"/>
              <a:t>Click to edit Master title style</a:t>
            </a:r>
            <a:endParaRPr lang="en-GB"/>
          </a:p>
        </p:txBody>
      </p:sp>
      <p:sp>
        <p:nvSpPr>
          <p:cNvPr id="3" name="Content Placeholder 2"/>
          <p:cNvSpPr>
            <a:spLocks noGrp="1"/>
          </p:cNvSpPr>
          <p:nvPr>
            <p:ph idx="1"/>
          </p:nvPr>
        </p:nvSpPr>
        <p:spPr>
          <a:xfrm>
            <a:off x="5183188" y="987427"/>
            <a:ext cx="6172201"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Edit Master text styles</a:t>
            </a:r>
          </a:p>
        </p:txBody>
      </p:sp>
      <p:sp>
        <p:nvSpPr>
          <p:cNvPr id="5" name="Date Placeholder 3">
            <a:extLst>
              <a:ext uri="{FF2B5EF4-FFF2-40B4-BE49-F238E27FC236}">
                <a16:creationId xmlns:a16="http://schemas.microsoft.com/office/drawing/2014/main" id="{CFD1C52D-EB8E-4DBE-A702-4F67DB473F0A}"/>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D7103AE9-7A0E-41CD-B400-E949E860F312}" type="datetimeFigureOut">
              <a:rPr lang="en-GB"/>
              <a:pPr>
                <a:defRPr/>
              </a:pPr>
              <a:t>03/09/2023</a:t>
            </a:fld>
            <a:endParaRPr lang="en-GB"/>
          </a:p>
        </p:txBody>
      </p:sp>
      <p:sp>
        <p:nvSpPr>
          <p:cNvPr id="6" name="Footer Placeholder 4">
            <a:extLst>
              <a:ext uri="{FF2B5EF4-FFF2-40B4-BE49-F238E27FC236}">
                <a16:creationId xmlns:a16="http://schemas.microsoft.com/office/drawing/2014/main" id="{3AC206BB-6F72-47D7-9088-0C24F46E2BFA}"/>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3A33626-722F-4D49-B93A-ED3DC2EAB255}"/>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C1683663-6EA7-425A-942F-7F875D89BBD5}" type="slidenum">
              <a:rPr lang="en-GB"/>
              <a:pPr>
                <a:defRPr/>
              </a:pPr>
              <a:t>‹#›</a:t>
            </a:fld>
            <a:endParaRPr lang="en-GB"/>
          </a:p>
        </p:txBody>
      </p:sp>
    </p:spTree>
    <p:extLst>
      <p:ext uri="{BB962C8B-B14F-4D97-AF65-F5344CB8AC3E}">
        <p14:creationId xmlns:p14="http://schemas.microsoft.com/office/powerpoint/2010/main" val="1774095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26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1" cy="4873625"/>
          </a:xfrm>
        </p:spPr>
        <p:txBody>
          <a:bodyPr rtlCol="0">
            <a:normAutofit/>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pPr lvl="0"/>
            <a:endParaRPr lang="en-GB" noProof="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Edit Master text styles</a:t>
            </a:r>
          </a:p>
        </p:txBody>
      </p:sp>
      <p:sp>
        <p:nvSpPr>
          <p:cNvPr id="5" name="Date Placeholder 3">
            <a:extLst>
              <a:ext uri="{FF2B5EF4-FFF2-40B4-BE49-F238E27FC236}">
                <a16:creationId xmlns:a16="http://schemas.microsoft.com/office/drawing/2014/main" id="{4519A579-4F4E-46C3-8C69-BCC728628F45}"/>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2F0B5D45-268B-45D9-A067-14A315176E68}" type="datetimeFigureOut">
              <a:rPr lang="en-GB"/>
              <a:pPr>
                <a:defRPr/>
              </a:pPr>
              <a:t>03/09/2023</a:t>
            </a:fld>
            <a:endParaRPr lang="en-GB"/>
          </a:p>
        </p:txBody>
      </p:sp>
      <p:sp>
        <p:nvSpPr>
          <p:cNvPr id="6" name="Footer Placeholder 4">
            <a:extLst>
              <a:ext uri="{FF2B5EF4-FFF2-40B4-BE49-F238E27FC236}">
                <a16:creationId xmlns:a16="http://schemas.microsoft.com/office/drawing/2014/main" id="{584EF490-84DD-49D7-89FE-D3D1BFE06150}"/>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B40F926-752C-4AED-A808-BBF99F299645}"/>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E390A43E-62F7-43D5-A016-AFEE0618B161}" type="slidenum">
              <a:rPr lang="en-GB"/>
              <a:pPr>
                <a:defRPr/>
              </a:pPr>
              <a:t>‹#›</a:t>
            </a:fld>
            <a:endParaRPr lang="en-GB"/>
          </a:p>
        </p:txBody>
      </p:sp>
    </p:spTree>
    <p:extLst>
      <p:ext uri="{BB962C8B-B14F-4D97-AF65-F5344CB8AC3E}">
        <p14:creationId xmlns:p14="http://schemas.microsoft.com/office/powerpoint/2010/main" val="2494937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A7541C-FF81-49C9-812D-32799C279300}"/>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09096A2A-9BE2-4C28-9F8C-2863F9A51346}" type="datetimeFigureOut">
              <a:rPr lang="en-GB"/>
              <a:pPr>
                <a:defRPr/>
              </a:pPr>
              <a:t>03/09/2023</a:t>
            </a:fld>
            <a:endParaRPr lang="en-GB"/>
          </a:p>
        </p:txBody>
      </p:sp>
      <p:sp>
        <p:nvSpPr>
          <p:cNvPr id="5" name="Footer Placeholder 4">
            <a:extLst>
              <a:ext uri="{FF2B5EF4-FFF2-40B4-BE49-F238E27FC236}">
                <a16:creationId xmlns:a16="http://schemas.microsoft.com/office/drawing/2014/main" id="{1735ACA9-F1DE-423B-A8A9-B30ACF29DE19}"/>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3B04529-4C12-47C0-A76A-B16DB4079282}"/>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3E611B19-A1B8-4DA2-BB89-C8012E1153D1}" type="slidenum">
              <a:rPr lang="en-GB"/>
              <a:pPr>
                <a:defRPr/>
              </a:pPr>
              <a:t>‹#›</a:t>
            </a:fld>
            <a:endParaRPr lang="en-GB"/>
          </a:p>
        </p:txBody>
      </p:sp>
    </p:spTree>
    <p:extLst>
      <p:ext uri="{BB962C8B-B14F-4D97-AF65-F5344CB8AC3E}">
        <p14:creationId xmlns:p14="http://schemas.microsoft.com/office/powerpoint/2010/main" val="34303273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A26C6F-B9BD-4D8E-9A20-784D0DBC305D}"/>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0E8469DF-0783-4FC7-A3F4-A33250C86115}" type="datetimeFigureOut">
              <a:rPr lang="en-GB"/>
              <a:pPr>
                <a:defRPr/>
              </a:pPr>
              <a:t>03/09/2023</a:t>
            </a:fld>
            <a:endParaRPr lang="en-GB"/>
          </a:p>
        </p:txBody>
      </p:sp>
      <p:sp>
        <p:nvSpPr>
          <p:cNvPr id="5" name="Footer Placeholder 4">
            <a:extLst>
              <a:ext uri="{FF2B5EF4-FFF2-40B4-BE49-F238E27FC236}">
                <a16:creationId xmlns:a16="http://schemas.microsoft.com/office/drawing/2014/main" id="{273B9D60-1550-4162-9E6B-0D2A57CB92A6}"/>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5E5681B-EDCE-4358-8A2C-260866D4D3C7}"/>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7C306BA3-6E11-4F7D-90C1-CE4088DA19C5}" type="slidenum">
              <a:rPr lang="en-GB"/>
              <a:pPr>
                <a:defRPr/>
              </a:pPr>
              <a:t>‹#›</a:t>
            </a:fld>
            <a:endParaRPr lang="en-GB"/>
          </a:p>
        </p:txBody>
      </p:sp>
    </p:spTree>
    <p:extLst>
      <p:ext uri="{BB962C8B-B14F-4D97-AF65-F5344CB8AC3E}">
        <p14:creationId xmlns:p14="http://schemas.microsoft.com/office/powerpoint/2010/main" val="21969523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3CE9836-1303-47FC-88E2-4795468CD063}"/>
              </a:ext>
            </a:extLst>
          </p:cNvPr>
          <p:cNvSpPr txBox="1">
            <a:spLocks/>
          </p:cNvSpPr>
          <p:nvPr userDrawn="1"/>
        </p:nvSpPr>
        <p:spPr>
          <a:xfrm>
            <a:off x="1639278" y="50800"/>
            <a:ext cx="10515600" cy="954088"/>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2925" dirty="0">
              <a:solidFill>
                <a:schemeClr val="bg1"/>
              </a:solidFill>
              <a:latin typeface="Arial" pitchFamily="34" charset="0"/>
            </a:endParaRPr>
          </a:p>
        </p:txBody>
      </p:sp>
      <p:sp>
        <p:nvSpPr>
          <p:cNvPr id="9" name="Title 1">
            <a:extLst>
              <a:ext uri="{FF2B5EF4-FFF2-40B4-BE49-F238E27FC236}">
                <a16:creationId xmlns:a16="http://schemas.microsoft.com/office/drawing/2014/main" id="{E6777901-EDD0-47CE-AE8D-E0F192028AE9}"/>
              </a:ext>
            </a:extLst>
          </p:cNvPr>
          <p:cNvSpPr txBox="1">
            <a:spLocks/>
          </p:cNvSpPr>
          <p:nvPr userDrawn="1"/>
        </p:nvSpPr>
        <p:spPr>
          <a:xfrm>
            <a:off x="826478" y="1681164"/>
            <a:ext cx="5171830" cy="657225"/>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3575" dirty="0">
              <a:solidFill>
                <a:schemeClr val="bg1"/>
              </a:solidFill>
              <a:latin typeface="Arial" pitchFamily="34" charset="0"/>
            </a:endParaRPr>
          </a:p>
        </p:txBody>
      </p:sp>
      <p:sp>
        <p:nvSpPr>
          <p:cNvPr id="10" name="Title 1">
            <a:extLst>
              <a:ext uri="{FF2B5EF4-FFF2-40B4-BE49-F238E27FC236}">
                <a16:creationId xmlns:a16="http://schemas.microsoft.com/office/drawing/2014/main" id="{10CD7951-6F40-4B0E-BDBD-1839FB7AA918}"/>
              </a:ext>
            </a:extLst>
          </p:cNvPr>
          <p:cNvSpPr txBox="1">
            <a:spLocks/>
          </p:cNvSpPr>
          <p:nvPr userDrawn="1"/>
        </p:nvSpPr>
        <p:spPr>
          <a:xfrm>
            <a:off x="6183924" y="1681164"/>
            <a:ext cx="5169877" cy="657225"/>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3575" dirty="0">
              <a:solidFill>
                <a:schemeClr val="bg1"/>
              </a:solidFill>
              <a:latin typeface="Arial" pitchFamily="34" charset="0"/>
            </a:endParaRPr>
          </a:p>
        </p:txBody>
      </p:sp>
      <p:sp>
        <p:nvSpPr>
          <p:cNvPr id="3" name="Text Placeholder 2"/>
          <p:cNvSpPr>
            <a:spLocks noGrp="1"/>
          </p:cNvSpPr>
          <p:nvPr>
            <p:ph type="body" idx="1"/>
          </p:nvPr>
        </p:nvSpPr>
        <p:spPr>
          <a:xfrm>
            <a:off x="839788" y="1681163"/>
            <a:ext cx="5157787" cy="657224"/>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657224"/>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Date Placeholder 6">
            <a:extLst>
              <a:ext uri="{FF2B5EF4-FFF2-40B4-BE49-F238E27FC236}">
                <a16:creationId xmlns:a16="http://schemas.microsoft.com/office/drawing/2014/main" id="{79E902F2-8AC1-437C-A3A9-E9EDE56469C8}"/>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CB2738BB-59CA-4E39-B415-07450F1490BA}" type="datetimeFigureOut">
              <a:rPr lang="en-GB"/>
              <a:pPr>
                <a:defRPr/>
              </a:pPr>
              <a:t>03/09/2023</a:t>
            </a:fld>
            <a:endParaRPr lang="en-GB"/>
          </a:p>
        </p:txBody>
      </p:sp>
      <p:sp>
        <p:nvSpPr>
          <p:cNvPr id="12" name="Footer Placeholder 7">
            <a:extLst>
              <a:ext uri="{FF2B5EF4-FFF2-40B4-BE49-F238E27FC236}">
                <a16:creationId xmlns:a16="http://schemas.microsoft.com/office/drawing/2014/main" id="{44688F34-D31F-4891-ACFA-DBA3A590D29D}"/>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13" name="Slide Number Placeholder 8">
            <a:extLst>
              <a:ext uri="{FF2B5EF4-FFF2-40B4-BE49-F238E27FC236}">
                <a16:creationId xmlns:a16="http://schemas.microsoft.com/office/drawing/2014/main" id="{A77A3A1F-55FE-4C92-9A63-F9C3A03042E8}"/>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89E77527-CEED-40F0-A134-5D4FB3310B38}" type="slidenum">
              <a:rPr lang="en-GB"/>
              <a:pPr>
                <a:defRPr/>
              </a:pPr>
              <a:t>‹#›</a:t>
            </a:fld>
            <a:endParaRPr lang="en-GB"/>
          </a:p>
        </p:txBody>
      </p:sp>
    </p:spTree>
    <p:extLst>
      <p:ext uri="{BB962C8B-B14F-4D97-AF65-F5344CB8AC3E}">
        <p14:creationId xmlns:p14="http://schemas.microsoft.com/office/powerpoint/2010/main" val="2250403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F94E-5983-4A04-87D9-71BF8A90CA5E}"/>
              </a:ext>
            </a:extLst>
          </p:cNvPr>
          <p:cNvSpPr txBox="1">
            <a:spLocks/>
          </p:cNvSpPr>
          <p:nvPr userDrawn="1"/>
        </p:nvSpPr>
        <p:spPr>
          <a:xfrm>
            <a:off x="1639278" y="50800"/>
            <a:ext cx="10515600" cy="954088"/>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2925" dirty="0">
              <a:solidFill>
                <a:schemeClr val="bg1"/>
              </a:solidFill>
              <a:latin typeface="Arial" pitchFamily="34" charset="0"/>
            </a:endParaRPr>
          </a:p>
        </p:txBody>
      </p:sp>
    </p:spTree>
    <p:extLst>
      <p:ext uri="{BB962C8B-B14F-4D97-AF65-F5344CB8AC3E}">
        <p14:creationId xmlns:p14="http://schemas.microsoft.com/office/powerpoint/2010/main" val="30960496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85EB57C-B9CE-4BCB-B063-5726037047D9}"/>
              </a:ext>
            </a:extLst>
          </p:cNvPr>
          <p:cNvSpPr txBox="1">
            <a:spLocks/>
          </p:cNvSpPr>
          <p:nvPr userDrawn="1"/>
        </p:nvSpPr>
        <p:spPr>
          <a:xfrm>
            <a:off x="1639278" y="50800"/>
            <a:ext cx="10515600" cy="954088"/>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2925" dirty="0">
              <a:solidFill>
                <a:schemeClr val="bg1"/>
              </a:solidFill>
              <a:latin typeface="Arial" pitchFamily="34" charset="0"/>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a16="http://schemas.microsoft.com/office/drawing/2014/main" id="{CAC10C3A-18A5-4C87-92D6-800E7F39B760}"/>
              </a:ext>
            </a:extLst>
          </p:cNvPr>
          <p:cNvSpPr>
            <a:spLocks noGrp="1"/>
          </p:cNvSpPr>
          <p:nvPr>
            <p:ph type="ftr" sz="quarter" idx="10"/>
          </p:nvPr>
        </p:nvSpPr>
        <p:spPr>
          <a:xfrm>
            <a:off x="4038601" y="6356351"/>
            <a:ext cx="4114800" cy="365125"/>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D443DDE3-C6F8-4812-8735-2ADE865E08BF}"/>
              </a:ext>
            </a:extLst>
          </p:cNvPr>
          <p:cNvSpPr>
            <a:spLocks noGrp="1"/>
          </p:cNvSpPr>
          <p:nvPr>
            <p:ph type="sldNum" sz="quarter" idx="11"/>
          </p:nvPr>
        </p:nvSpPr>
        <p:spPr>
          <a:xfrm>
            <a:off x="8610601" y="6356351"/>
            <a:ext cx="2743200" cy="365125"/>
          </a:xfrm>
          <a:prstGeom prst="rect">
            <a:avLst/>
          </a:prstGeom>
        </p:spPr>
        <p:txBody>
          <a:bodyPr/>
          <a:lstStyle>
            <a:lvl1pPr>
              <a:defRPr/>
            </a:lvl1pPr>
          </a:lstStyle>
          <a:p>
            <a:pPr>
              <a:defRPr/>
            </a:pPr>
            <a:fld id="{21AB4CCC-7EFD-4431-ACAE-ED01730F884B}" type="slidenum">
              <a:rPr lang="en-GB"/>
              <a:pPr>
                <a:defRPr/>
              </a:pPr>
              <a:t>‹#›</a:t>
            </a:fld>
            <a:endParaRPr lang="en-GB"/>
          </a:p>
        </p:txBody>
      </p:sp>
    </p:spTree>
    <p:extLst>
      <p:ext uri="{BB962C8B-B14F-4D97-AF65-F5344CB8AC3E}">
        <p14:creationId xmlns:p14="http://schemas.microsoft.com/office/powerpoint/2010/main" val="3839902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349479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4">
            <a:extLst>
              <a:ext uri="{FF2B5EF4-FFF2-40B4-BE49-F238E27FC236}">
                <a16:creationId xmlns:a16="http://schemas.microsoft.com/office/drawing/2014/main" id="{88BF9F0F-170F-4B23-B6F9-C3C7CF36EBE9}"/>
              </a:ext>
            </a:extLst>
          </p:cNvPr>
          <p:cNvSpPr>
            <a:spLocks noGrp="1" noChangeArrowheads="1"/>
          </p:cNvSpPr>
          <p:nvPr>
            <p:ph type="dt" sz="half" idx="10"/>
          </p:nvPr>
        </p:nvSpPr>
        <p:spPr>
          <a:xfrm>
            <a:off x="838201" y="6356351"/>
            <a:ext cx="2743200" cy="365125"/>
          </a:xfrm>
          <a:prstGeom prst="rect">
            <a:avLst/>
          </a:prstGeom>
        </p:spPr>
        <p:txBody>
          <a:bodyPr/>
          <a:lstStyle>
            <a:lvl1pPr defTabSz="742950" eaLnBrk="1" fontAlgn="auto" hangingPunct="1">
              <a:spcBef>
                <a:spcPts val="0"/>
              </a:spcBef>
              <a:spcAft>
                <a:spcPts val="0"/>
              </a:spcAft>
              <a:defRPr b="0">
                <a:solidFill>
                  <a:prstClr val="black">
                    <a:tint val="75000"/>
                  </a:prstClr>
                </a:solidFill>
                <a:latin typeface="Calibri"/>
              </a:defRPr>
            </a:lvl1pPr>
          </a:lstStyle>
          <a:p>
            <a:pPr>
              <a:defRPr/>
            </a:pPr>
            <a:endParaRPr lang="en-US"/>
          </a:p>
        </p:txBody>
      </p:sp>
      <p:sp>
        <p:nvSpPr>
          <p:cNvPr id="4" name="Footer Placeholder 5">
            <a:extLst>
              <a:ext uri="{FF2B5EF4-FFF2-40B4-BE49-F238E27FC236}">
                <a16:creationId xmlns:a16="http://schemas.microsoft.com/office/drawing/2014/main" id="{8539D2E9-855F-434C-A60B-D56BCBE87DC1}"/>
              </a:ext>
            </a:extLst>
          </p:cNvPr>
          <p:cNvSpPr>
            <a:spLocks noGrp="1" noChangeArrowheads="1"/>
          </p:cNvSpPr>
          <p:nvPr>
            <p:ph type="ftr" sz="quarter" idx="11"/>
          </p:nvPr>
        </p:nvSpPr>
        <p:spPr>
          <a:xfrm>
            <a:off x="4038601" y="6356351"/>
            <a:ext cx="4114800" cy="365125"/>
          </a:xfrm>
          <a:prstGeom prst="rect">
            <a:avLst/>
          </a:prstGeom>
        </p:spPr>
        <p:txBody>
          <a:bodyPr/>
          <a:lstStyle>
            <a:lvl1pPr defTabSz="742950" eaLnBrk="1" fontAlgn="auto" hangingPunct="1">
              <a:spcBef>
                <a:spcPts val="0"/>
              </a:spcBef>
              <a:spcAft>
                <a:spcPts val="0"/>
              </a:spcAft>
              <a:defRPr b="0">
                <a:solidFill>
                  <a:prstClr val="black">
                    <a:tint val="75000"/>
                  </a:prstClr>
                </a:solidFill>
                <a:latin typeface="Calibri"/>
              </a:defRPr>
            </a:lvl1pPr>
          </a:lstStyle>
          <a:p>
            <a:pPr>
              <a:defRPr/>
            </a:pPr>
            <a:r>
              <a:rPr lang="ar-SA"/>
              <a:t>المديرية العامة للأرصاد والملاحة الجوية</a:t>
            </a:r>
            <a:r>
              <a:rPr lang="en-US"/>
              <a:t> (C)</a:t>
            </a:r>
          </a:p>
        </p:txBody>
      </p:sp>
      <p:sp>
        <p:nvSpPr>
          <p:cNvPr id="5" name="Slide Number Placeholder 6">
            <a:extLst>
              <a:ext uri="{FF2B5EF4-FFF2-40B4-BE49-F238E27FC236}">
                <a16:creationId xmlns:a16="http://schemas.microsoft.com/office/drawing/2014/main" id="{532D14B6-D255-4905-8ADA-A4A8AA526E82}"/>
              </a:ext>
            </a:extLst>
          </p:cNvPr>
          <p:cNvSpPr>
            <a:spLocks noGrp="1" noChangeArrowheads="1"/>
          </p:cNvSpPr>
          <p:nvPr>
            <p:ph type="sldNum" sz="quarter" idx="12"/>
          </p:nvPr>
        </p:nvSpPr>
        <p:spPr>
          <a:xfrm>
            <a:off x="8610601" y="6356351"/>
            <a:ext cx="2743200" cy="365125"/>
          </a:xfrm>
          <a:prstGeom prst="rect">
            <a:avLst/>
          </a:prstGeom>
        </p:spPr>
        <p:txBody>
          <a:bodyPr/>
          <a:lstStyle>
            <a:lvl1pPr defTabSz="742950" eaLnBrk="1" fontAlgn="auto" hangingPunct="1">
              <a:spcBef>
                <a:spcPts val="0"/>
              </a:spcBef>
              <a:spcAft>
                <a:spcPts val="0"/>
              </a:spcAft>
              <a:defRPr b="0">
                <a:solidFill>
                  <a:prstClr val="black">
                    <a:tint val="75000"/>
                  </a:prstClr>
                </a:solidFill>
                <a:latin typeface="Calibri"/>
              </a:defRPr>
            </a:lvl1pPr>
          </a:lstStyle>
          <a:p>
            <a:pPr>
              <a:defRPr/>
            </a:pPr>
            <a:fld id="{87B139B3-6AF3-4073-BDF3-103E99ECCB0F}" type="slidenum">
              <a:rPr lang="ar-SA"/>
              <a:pPr>
                <a:defRPr/>
              </a:pPr>
              <a:t>‹#›</a:t>
            </a:fld>
            <a:endParaRPr lang="en-US"/>
          </a:p>
        </p:txBody>
      </p:sp>
    </p:spTree>
    <p:extLst>
      <p:ext uri="{BB962C8B-B14F-4D97-AF65-F5344CB8AC3E}">
        <p14:creationId xmlns:p14="http://schemas.microsoft.com/office/powerpoint/2010/main" val="33921513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3"/>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02194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
            <a:ext cx="12061093" cy="854075"/>
          </a:xfrm>
        </p:spPr>
        <p:txBody>
          <a:bodyPr/>
          <a:lstStyle>
            <a:lvl1pPr marL="153396">
              <a:defRPr/>
            </a:lvl1pPr>
          </a:lstStyle>
          <a:p>
            <a:r>
              <a:rPr lang="en-US"/>
              <a:t>Click to edit Master title style</a:t>
            </a:r>
            <a:endParaRPr lang="en-GB" dirty="0"/>
          </a:p>
        </p:txBody>
      </p:sp>
    </p:spTree>
    <p:extLst>
      <p:ext uri="{BB962C8B-B14F-4D97-AF65-F5344CB8AC3E}">
        <p14:creationId xmlns:p14="http://schemas.microsoft.com/office/powerpoint/2010/main" val="1056163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3953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776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97473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820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99042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99481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2FC2447-2D4E-4671-932B-DD3AC61F9906}"/>
              </a:ext>
            </a:extLst>
          </p:cNvPr>
          <p:cNvSpPr>
            <a:spLocks noGrp="1"/>
          </p:cNvSpPr>
          <p:nvPr>
            <p:ph type="title"/>
          </p:nvPr>
        </p:nvSpPr>
        <p:spPr bwMode="auto">
          <a:xfrm>
            <a:off x="609600" y="0"/>
            <a:ext cx="10972800"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87FD290-55AE-4184-BAFA-4615A97BE9AE}"/>
              </a:ext>
            </a:extLst>
          </p:cNvPr>
          <p:cNvSpPr>
            <a:spLocks noGrp="1"/>
          </p:cNvSpPr>
          <p:nvPr>
            <p:ph type="body" idx="1"/>
          </p:nvPr>
        </p:nvSpPr>
        <p:spPr bwMode="auto">
          <a:xfrm>
            <a:off x="719403" y="620689"/>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01409148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80" r:id="rId12"/>
    <p:sldLayoutId id="2147483793" r:id="rId13"/>
    <p:sldLayoutId id="2147483790" r:id="rId14"/>
  </p:sldLayoutIdLst>
  <p:hf hdr="0"/>
  <p:txStyles>
    <p:title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200" kern="1200" baseline="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419192A2-E912-4B17-B10C-A72956EF5C4B}"/>
              </a:ext>
            </a:extLst>
          </p:cNvPr>
          <p:cNvSpPr>
            <a:spLocks noGrp="1" noChangeArrowheads="1"/>
          </p:cNvSpPr>
          <p:nvPr>
            <p:ph type="title"/>
          </p:nvPr>
        </p:nvSpPr>
        <p:spPr bwMode="auto">
          <a:xfrm>
            <a:off x="1787770" y="33338"/>
            <a:ext cx="9566031"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4099" name="Text Placeholder 2">
            <a:extLst>
              <a:ext uri="{FF2B5EF4-FFF2-40B4-BE49-F238E27FC236}">
                <a16:creationId xmlns:a16="http://schemas.microsoft.com/office/drawing/2014/main" id="{0E69B3DD-F6CC-43C7-BD55-6A9A4E9A9427}"/>
              </a:ext>
            </a:extLst>
          </p:cNvPr>
          <p:cNvSpPr>
            <a:spLocks noGrp="1" noChangeArrowheads="1"/>
          </p:cNvSpPr>
          <p:nvPr>
            <p:ph type="body" idx="1"/>
          </p:nvPr>
        </p:nvSpPr>
        <p:spPr bwMode="auto">
          <a:xfrm>
            <a:off x="838201"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10844567"/>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Lst>
  <p:txStyles>
    <p:title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p:titleStyle>
    <p:bodyStyle>
      <a:lvl1pPr marL="185738" indent="-185738" algn="l" defTabSz="742950" rtl="0" eaLnBrk="0" fontAlgn="base" hangingPunct="0">
        <a:lnSpc>
          <a:spcPct val="90000"/>
        </a:lnSpc>
        <a:spcBef>
          <a:spcPts val="813"/>
        </a:spcBef>
        <a:spcAft>
          <a:spcPct val="0"/>
        </a:spcAft>
        <a:buFont typeface="Arial" panose="020B0604020202020204" pitchFamily="34" charset="0"/>
        <a:buChar char="•"/>
        <a:defRPr sz="2200" kern="1200">
          <a:solidFill>
            <a:schemeClr val="tx1"/>
          </a:solidFill>
          <a:latin typeface="+mn-lt"/>
          <a:ea typeface="+mn-ea"/>
          <a:cs typeface="+mn-cs"/>
        </a:defRPr>
      </a:lvl1pPr>
      <a:lvl2pPr marL="557213" indent="-185738" algn="l" defTabSz="742950" rtl="0" eaLnBrk="0" fontAlgn="base" hangingPunct="0">
        <a:lnSpc>
          <a:spcPct val="90000"/>
        </a:lnSpc>
        <a:spcBef>
          <a:spcPts val="400"/>
        </a:spcBef>
        <a:spcAft>
          <a:spcPct val="0"/>
        </a:spcAft>
        <a:buFont typeface="Arial" panose="020B0604020202020204" pitchFamily="34" charset="0"/>
        <a:buChar char="•"/>
        <a:defRPr sz="1900" kern="1200">
          <a:solidFill>
            <a:schemeClr val="tx1"/>
          </a:solidFill>
          <a:latin typeface="+mn-lt"/>
          <a:ea typeface="+mn-ea"/>
          <a:cs typeface="+mn-cs"/>
        </a:defRPr>
      </a:lvl2pPr>
      <a:lvl3pPr marL="928688" indent="-185738" algn="l" defTabSz="742950" rtl="0" eaLnBrk="0" fontAlgn="base" hangingPunct="0">
        <a:lnSpc>
          <a:spcPct val="90000"/>
        </a:lnSpc>
        <a:spcBef>
          <a:spcPts val="400"/>
        </a:spcBef>
        <a:spcAft>
          <a:spcPct val="0"/>
        </a:spcAft>
        <a:buFont typeface="Arial" panose="020B0604020202020204" pitchFamily="34" charset="0"/>
        <a:buChar char="•"/>
        <a:defRPr sz="1600" kern="1200">
          <a:solidFill>
            <a:schemeClr val="tx1"/>
          </a:solidFill>
          <a:latin typeface="+mn-lt"/>
          <a:ea typeface="+mn-ea"/>
          <a:cs typeface="+mn-cs"/>
        </a:defRPr>
      </a:lvl3pPr>
      <a:lvl4pPr marL="1300163" indent="-185738" algn="l" defTabSz="742950" rtl="0" eaLnBrk="0" fontAlgn="base" hangingPunct="0">
        <a:lnSpc>
          <a:spcPct val="90000"/>
        </a:lnSpc>
        <a:spcBef>
          <a:spcPts val="400"/>
        </a:spcBef>
        <a:spcAft>
          <a:spcPct val="0"/>
        </a:spcAft>
        <a:buFont typeface="Arial" panose="020B0604020202020204" pitchFamily="34" charset="0"/>
        <a:buChar char="•"/>
        <a:defRPr sz="1400" kern="1200">
          <a:solidFill>
            <a:schemeClr val="tx1"/>
          </a:solidFill>
          <a:latin typeface="+mn-lt"/>
          <a:ea typeface="+mn-ea"/>
          <a:cs typeface="+mn-cs"/>
        </a:defRPr>
      </a:lvl4pPr>
      <a:lvl5pPr marL="1671638" indent="-185738" algn="l" defTabSz="742950" rtl="0" eaLnBrk="0" fontAlgn="base" hangingPunct="0">
        <a:lnSpc>
          <a:spcPct val="90000"/>
        </a:lnSpc>
        <a:spcBef>
          <a:spcPts val="400"/>
        </a:spcBef>
        <a:spcAft>
          <a:spcPct val="0"/>
        </a:spcAft>
        <a:buFont typeface="Arial" panose="020B0604020202020204" pitchFamily="34" charset="0"/>
        <a:buChar char="•"/>
        <a:defRPr sz="1400"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themeOverride" Target="../theme/themeOverride1.xml"/><Relationship Id="rId5" Type="http://schemas.openxmlformats.org/officeDocument/2006/relationships/image" Target="../media/image4.jpeg"/><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5.xml"/><Relationship Id="rId1" Type="http://schemas.openxmlformats.org/officeDocument/2006/relationships/themeOverride" Target="../theme/themeOverride8.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hemeOverride" Target="../theme/themeOverride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1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1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hemeOverride" Target="../theme/themeOverride12.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hemeOverride" Target="../theme/themeOverride14.xml"/></Relationships>
</file>

<file path=ppt/slides/_rels/slide21.xml.rels><?xml version="1.0" encoding="UTF-8" standalone="yes"?>
<Relationships xmlns="http://schemas.openxmlformats.org/package/2006/relationships"><Relationship Id="rId8" Type="http://schemas.openxmlformats.org/officeDocument/2006/relationships/hyperlink" Target="https://www.sentinel-hub.com/" TargetMode="External"/><Relationship Id="rId13" Type="http://schemas.openxmlformats.org/officeDocument/2006/relationships/hyperlink" Target="http://www.cma.gov.cn/en" TargetMode="External"/><Relationship Id="rId3" Type="http://schemas.openxmlformats.org/officeDocument/2006/relationships/notesSlide" Target="../notesSlides/notesSlide11.xml"/><Relationship Id="rId7" Type="http://schemas.openxmlformats.org/officeDocument/2006/relationships/hyperlink" Target="https://sentinel.esa.int/web/sentinel/" TargetMode="External"/><Relationship Id="rId12" Type="http://schemas.openxmlformats.org/officeDocument/2006/relationships/hyperlink" Target="http://www.eorc.jaxa.jp/en/about/distribution/index.html" TargetMode="External"/><Relationship Id="rId2" Type="http://schemas.openxmlformats.org/officeDocument/2006/relationships/slideLayout" Target="../slideLayouts/slideLayout1.xml"/><Relationship Id="rId1" Type="http://schemas.openxmlformats.org/officeDocument/2006/relationships/themeOverride" Target="../theme/themeOverride15.xml"/><Relationship Id="rId6" Type="http://schemas.openxmlformats.org/officeDocument/2006/relationships/hyperlink" Target="http://www.eumetsat.int/website/home/index.html" TargetMode="External"/><Relationship Id="rId11" Type="http://schemas.openxmlformats.org/officeDocument/2006/relationships/hyperlink" Target="https://earthdata.nasa.gov/earth-observation-data" TargetMode="External"/><Relationship Id="rId5" Type="http://schemas.openxmlformats.org/officeDocument/2006/relationships/hyperlink" Target="https://earth.esa.int/eogateway/missions" TargetMode="External"/><Relationship Id="rId10" Type="http://schemas.openxmlformats.org/officeDocument/2006/relationships/hyperlink" Target="http://www.ospo.noaa.gov/" TargetMode="External"/><Relationship Id="rId4" Type="http://schemas.openxmlformats.org/officeDocument/2006/relationships/hyperlink" Target="https://space.oscar.wmo.int/spaceagencies" TargetMode="External"/><Relationship Id="rId9" Type="http://schemas.openxmlformats.org/officeDocument/2006/relationships/hyperlink" Target="http://earthexplorer.usgs.gov/" TargetMode="External"/><Relationship Id="rId14" Type="http://schemas.openxmlformats.org/officeDocument/2006/relationships/hyperlink" Target="http://bhuvan.nrsc.gov.in/bhuvan_links.php"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urthecast.com/" TargetMode="External"/><Relationship Id="rId13" Type="http://schemas.openxmlformats.org/officeDocument/2006/relationships/hyperlink" Target="http://www.euspaceimaging.com/" TargetMode="External"/><Relationship Id="rId3" Type="http://schemas.openxmlformats.org/officeDocument/2006/relationships/notesSlide" Target="../notesSlides/notesSlide12.xml"/><Relationship Id="rId7" Type="http://schemas.openxmlformats.org/officeDocument/2006/relationships/hyperlink" Target="https://www.planet.com/" TargetMode="External"/><Relationship Id="rId12" Type="http://schemas.openxmlformats.org/officeDocument/2006/relationships/hyperlink" Target="http://www.cgg.com/default.aspx?cid=7450" TargetMode="External"/><Relationship Id="rId17" Type="http://schemas.openxmlformats.org/officeDocument/2006/relationships/hyperlink" Target="https://www.ghgsat.com/" TargetMode="External"/><Relationship Id="rId2" Type="http://schemas.openxmlformats.org/officeDocument/2006/relationships/slideLayout" Target="../slideLayouts/slideLayout1.xml"/><Relationship Id="rId16" Type="http://schemas.openxmlformats.org/officeDocument/2006/relationships/hyperlink" Target="https://apollomapping.com/" TargetMode="External"/><Relationship Id="rId1" Type="http://schemas.openxmlformats.org/officeDocument/2006/relationships/themeOverride" Target="../theme/themeOverride16.xml"/><Relationship Id="rId6" Type="http://schemas.openxmlformats.org/officeDocument/2006/relationships/hyperlink" Target="https://www.deimos-imaging.com/imagery-store/" TargetMode="External"/><Relationship Id="rId11" Type="http://schemas.openxmlformats.org/officeDocument/2006/relationships/hyperlink" Target="http://www.satimagingcorp.com/" TargetMode="External"/><Relationship Id="rId5" Type="http://schemas.openxmlformats.org/officeDocument/2006/relationships/hyperlink" Target="https://www.intelligence-airbusds.com/access-to-our-products/" TargetMode="External"/><Relationship Id="rId15" Type="http://schemas.openxmlformats.org/officeDocument/2006/relationships/hyperlink" Target="https://www.precisionhawk.com/satellite" TargetMode="External"/><Relationship Id="rId10" Type="http://schemas.openxmlformats.org/officeDocument/2006/relationships/hyperlink" Target="http://www.e-geos.it/index.html" TargetMode="External"/><Relationship Id="rId4" Type="http://schemas.openxmlformats.org/officeDocument/2006/relationships/hyperlink" Target="http://www.digitalglobe.com/partners/certified-resellers" TargetMode="External"/><Relationship Id="rId9" Type="http://schemas.openxmlformats.org/officeDocument/2006/relationships/hyperlink" Target="http://gs.mdacorporation.com/Partners/Partners.aspx" TargetMode="External"/><Relationship Id="rId14" Type="http://schemas.openxmlformats.org/officeDocument/2006/relationships/hyperlink" Target="http://www.landinfo.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space.oscar.wmo.int/satellit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s://space.oscar.wmo.int/satellites" TargetMode="Externa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6.xml"/><Relationship Id="rId1" Type="http://schemas.openxmlformats.org/officeDocument/2006/relationships/themeOverride" Target="../theme/themeOverride1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6.xml"/><Relationship Id="rId1" Type="http://schemas.openxmlformats.org/officeDocument/2006/relationships/themeOverride" Target="../theme/themeOverride18.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themeOverride" Target="../theme/themeOverride19.xml"/></Relationships>
</file>

<file path=ppt/slides/_rels/slide28.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130.png"/><Relationship Id="rId2" Type="http://schemas.openxmlformats.org/officeDocument/2006/relationships/slideLayout" Target="../slideLayouts/slideLayout7.xml"/><Relationship Id="rId1" Type="http://schemas.openxmlformats.org/officeDocument/2006/relationships/themeOverride" Target="../theme/themeOverride20.xml"/><Relationship Id="rId6" Type="http://schemas.openxmlformats.org/officeDocument/2006/relationships/image" Target="../media/image120.png"/><Relationship Id="rId5" Type="http://schemas.openxmlformats.org/officeDocument/2006/relationships/image" Target="../media/image110.png"/><Relationship Id="rId4" Type="http://schemas.openxmlformats.org/officeDocument/2006/relationships/image" Target="../media/image100.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hemeOverride" Target="../theme/themeOverride21.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themeOverride" Target="../theme/themeOverride23.xml"/><Relationship Id="rId5" Type="http://schemas.openxmlformats.org/officeDocument/2006/relationships/image" Target="../media/image35.jpeg"/><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6.xml"/><Relationship Id="rId1" Type="http://schemas.openxmlformats.org/officeDocument/2006/relationships/themeOverride" Target="../theme/themeOverride24.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35.xml.rels><?xml version="1.0" encoding="UTF-8" standalone="yes"?>
<Relationships xmlns="http://schemas.openxmlformats.org/package/2006/relationships"><Relationship Id="rId3" Type="http://schemas.openxmlformats.org/officeDocument/2006/relationships/hyperlink" Target="http://en.wikipedia.org/wiki/Microwave_Humidity_Sounder" TargetMode="External"/><Relationship Id="rId7" Type="http://schemas.openxmlformats.org/officeDocument/2006/relationships/hyperlink" Target="http://www.oso.noaa.gov/poesstatus/spacecraftStatusSummary.asp?spacecraft=2" TargetMode="External"/><Relationship Id="rId2" Type="http://schemas.openxmlformats.org/officeDocument/2006/relationships/slideLayout" Target="../slideLayouts/slideLayout2.xml"/><Relationship Id="rId1" Type="http://schemas.openxmlformats.org/officeDocument/2006/relationships/themeOverride" Target="../theme/themeOverride26.xml"/><Relationship Id="rId6" Type="http://schemas.openxmlformats.org/officeDocument/2006/relationships/image" Target="../media/image38.jpeg"/><Relationship Id="rId5" Type="http://schemas.openxmlformats.org/officeDocument/2006/relationships/hyperlink" Target="http://en.wikipedia.org/wiki/Advanced_Very_High_Resolution_Radiometer" TargetMode="External"/><Relationship Id="rId4" Type="http://schemas.openxmlformats.org/officeDocument/2006/relationships/hyperlink" Target="http://en.wikipedia.org/wiki/Advanced_Microwave_Sounding_Unit"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6.xml"/><Relationship Id="rId1" Type="http://schemas.openxmlformats.org/officeDocument/2006/relationships/themeOverride" Target="../theme/themeOverride28.xml"/></Relationships>
</file>

<file path=ppt/slides/_rels/slide38.xml.rels><?xml version="1.0" encoding="UTF-8" standalone="yes"?>
<Relationships xmlns="http://schemas.openxmlformats.org/package/2006/relationships"><Relationship Id="rId8" Type="http://schemas.openxmlformats.org/officeDocument/2006/relationships/hyperlink" Target="https://www.ospo.noaa.gov/Operations/SNPP/status.html" TargetMode="External"/><Relationship Id="rId3" Type="http://schemas.openxmlformats.org/officeDocument/2006/relationships/hyperlink" Target="https://www.jpss.noaa.gov/" TargetMode="External"/><Relationship Id="rId7" Type="http://schemas.openxmlformats.org/officeDocument/2006/relationships/hyperlink" Target="https://www.ospo.noaa.gov/Operations/POES/status.html#noaa19" TargetMode="External"/><Relationship Id="rId2" Type="http://schemas.openxmlformats.org/officeDocument/2006/relationships/slideLayout" Target="../slideLayouts/slideLayout6.xml"/><Relationship Id="rId1" Type="http://schemas.openxmlformats.org/officeDocument/2006/relationships/themeOverride" Target="../theme/themeOverride29.xml"/><Relationship Id="rId6" Type="http://schemas.openxmlformats.org/officeDocument/2006/relationships/hyperlink" Target="https://www.ospo.noaa.gov/Operations/POES/status.html#noaa18" TargetMode="External"/><Relationship Id="rId5" Type="http://schemas.openxmlformats.org/officeDocument/2006/relationships/hyperlink" Target="https://www.ospo.noaa.gov/Operations/POES/status.html#noaa15" TargetMode="External"/><Relationship Id="rId4" Type="http://schemas.openxmlformats.org/officeDocument/2006/relationships/hyperlink" Target="https://www.ospo.noaa.gov/Operations/JPSS/status.htm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6.xml"/><Relationship Id="rId1" Type="http://schemas.openxmlformats.org/officeDocument/2006/relationships/themeOverride" Target="../theme/themeOverride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3" Type="http://schemas.openxmlformats.org/officeDocument/2006/relationships/hyperlink" Target="http://www.oso.noaa.gov/poesstatus/spacecraftStatusSummary.asp?spacecraft=15" TargetMode="External"/><Relationship Id="rId2" Type="http://schemas.openxmlformats.org/officeDocument/2006/relationships/slideLayout" Target="../slideLayouts/slideLayout2.xml"/><Relationship Id="rId1" Type="http://schemas.openxmlformats.org/officeDocument/2006/relationships/themeOverride" Target="../theme/themeOverride31.xml"/><Relationship Id="rId6" Type="http://schemas.openxmlformats.org/officeDocument/2006/relationships/image" Target="../media/image42.png"/><Relationship Id="rId5" Type="http://schemas.openxmlformats.org/officeDocument/2006/relationships/hyperlink" Target="http://www.oso.noaa.gov/poesstatus/spacecraftStatusSummary.asp?spacecraft=18" TargetMode="External"/><Relationship Id="rId4" Type="http://schemas.openxmlformats.org/officeDocument/2006/relationships/hyperlink" Target="http://www.oso.noaa.gov/poesstatus/spacecraftStatusSummary.asp?spacecraft=17"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4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38.xml"/><Relationship Id="rId6" Type="http://schemas.openxmlformats.org/officeDocument/2006/relationships/hyperlink" Target="https://twitter.com/defis_eu/status/1444624229144608772"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40.xml"/><Relationship Id="rId4" Type="http://schemas.openxmlformats.org/officeDocument/2006/relationships/hyperlink" Target="https://view.eumetsat.int/productviewer?v=defaul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41.xml"/><Relationship Id="rId4" Type="http://schemas.openxmlformats.org/officeDocument/2006/relationships/hyperlink" Target="https://view.eumetsat.int/productviewer?v=default" TargetMode="Externa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42.xml"/><Relationship Id="rId4" Type="http://schemas.openxmlformats.org/officeDocument/2006/relationships/hyperlink" Target="https://worldview.earthdata.nasa.gov/" TargetMode="Externa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hemeOverride" Target="../theme/themeOverride44.xml"/><Relationship Id="rId4" Type="http://schemas.openxmlformats.org/officeDocument/2006/relationships/image" Target="../media/image48.jp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4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4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hemeOverride" Target="../theme/themeOverride47.xml"/><Relationship Id="rId4" Type="http://schemas.openxmlformats.org/officeDocument/2006/relationships/image" Target="../media/image49.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en.wikipedia.org/wiki/File:Resolution_illustration.png"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271464" y="418536"/>
            <a:ext cx="10297144" cy="48157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en-GB" altLang="en-GB" sz="3200" kern="1200" dirty="0">
                <a:solidFill>
                  <a:schemeClr val="accent6">
                    <a:lumMod val="75000"/>
                  </a:schemeClr>
                </a:solidFill>
              </a:rPr>
              <a:t>Introduction to Earth Observing Satellites</a:t>
            </a:r>
            <a:br>
              <a:rPr lang="en-GB" altLang="en-GB" sz="3200" kern="1200" dirty="0">
                <a:solidFill>
                  <a:schemeClr val="accent6">
                    <a:lumMod val="75000"/>
                  </a:schemeClr>
                </a:solidFill>
              </a:rPr>
            </a:br>
            <a:endParaRPr lang="en-GB" altLang="en-GB" sz="3200" kern="1200" dirty="0">
              <a:solidFill>
                <a:schemeClr val="accent6">
                  <a:lumMod val="75000"/>
                </a:schemeClr>
              </a:solidFill>
            </a:endParaRPr>
          </a:p>
        </p:txBody>
      </p:sp>
      <p:pic>
        <p:nvPicPr>
          <p:cNvPr id="4099" name="Picture 3"/>
          <p:cNvPicPr>
            <a:picLocks noChangeAspect="1" noChangeArrowheads="1"/>
          </p:cNvPicPr>
          <p:nvPr/>
        </p:nvPicPr>
        <p:blipFill>
          <a:blip r:embed="rId3" cstate="print"/>
          <a:srcRect/>
          <a:stretch>
            <a:fillRect/>
          </a:stretch>
        </p:blipFill>
        <p:spPr bwMode="auto">
          <a:xfrm>
            <a:off x="7810500" y="1268413"/>
            <a:ext cx="2857500" cy="3695700"/>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3143251" y="1341438"/>
            <a:ext cx="4600575" cy="3325812"/>
          </a:xfrm>
          <a:prstGeom prst="rect">
            <a:avLst/>
          </a:prstGeom>
          <a:noFill/>
          <a:ln w="9525">
            <a:noFill/>
            <a:miter lim="800000"/>
            <a:headEnd/>
            <a:tailEnd/>
          </a:ln>
        </p:spPr>
      </p:pic>
      <p:pic>
        <p:nvPicPr>
          <p:cNvPr id="4101" name="Picture 5" descr="MSGpowerpoint"/>
          <p:cNvPicPr>
            <a:picLocks noChangeAspect="1" noChangeArrowheads="1"/>
          </p:cNvPicPr>
          <p:nvPr/>
        </p:nvPicPr>
        <p:blipFill>
          <a:blip r:embed="rId5" cstate="print"/>
          <a:srcRect/>
          <a:stretch>
            <a:fillRect/>
          </a:stretch>
        </p:blipFill>
        <p:spPr bwMode="auto">
          <a:xfrm>
            <a:off x="1524000" y="3716338"/>
            <a:ext cx="3030538" cy="3141662"/>
          </a:xfrm>
          <a:prstGeom prst="rect">
            <a:avLst/>
          </a:prstGeom>
          <a:noFill/>
          <a:ln w="9525">
            <a:noFill/>
            <a:miter lim="800000"/>
            <a:headEnd/>
            <a:tailEnd/>
          </a:ln>
        </p:spPr>
      </p:pic>
      <p:sp>
        <p:nvSpPr>
          <p:cNvPr id="6" name="Rectangle 5"/>
          <p:cNvSpPr/>
          <p:nvPr/>
        </p:nvSpPr>
        <p:spPr>
          <a:xfrm>
            <a:off x="4799856" y="5068336"/>
            <a:ext cx="4572000" cy="1323439"/>
          </a:xfrm>
          <a:prstGeom prst="rect">
            <a:avLst/>
          </a:prstGeom>
        </p:spPr>
        <p:txBody>
          <a:bodyPr>
            <a:spAutoFit/>
          </a:bodyPr>
          <a:lstStyle/>
          <a:p>
            <a:pPr>
              <a:buClr>
                <a:srgbClr val="6600CC"/>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GB" sz="2800" b="1" dirty="0">
              <a:solidFill>
                <a:srgbClr val="6600CC"/>
              </a:solidFill>
              <a:effectLst>
                <a:outerShdw blurRad="38100" dist="38100" dir="2700000" algn="tl">
                  <a:srgbClr val="C0C0C0"/>
                </a:outerShdw>
              </a:effectLst>
              <a:latin typeface="Arial" charset="0"/>
              <a:ea typeface="msgothic" charset="0"/>
              <a:cs typeface="msgothic" charset="0"/>
            </a:endParaRPr>
          </a:p>
          <a:p>
            <a:pPr algn="ctr">
              <a:buClr>
                <a:srgbClr val="6600CC"/>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2800" b="1" dirty="0">
                <a:solidFill>
                  <a:srgbClr val="00B050"/>
                </a:solidFill>
                <a:effectLst>
                  <a:outerShdw blurRad="38100" dist="38100" dir="2700000" algn="tl">
                    <a:srgbClr val="C0C0C0"/>
                  </a:outerShdw>
                </a:effectLst>
                <a:latin typeface="Arial" charset="0"/>
                <a:ea typeface="msgothic" charset="0"/>
                <a:cs typeface="msgothic" charset="0"/>
              </a:rPr>
              <a:t>Dr Humaid AlBadi</a:t>
            </a:r>
          </a:p>
          <a:p>
            <a:pPr algn="ctr">
              <a:buClr>
                <a:srgbClr val="6600CC"/>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b="1" dirty="0">
                <a:effectLst>
                  <a:outerShdw blurRad="38100" dist="38100" dir="2700000" algn="tl">
                    <a:srgbClr val="C0C0C0"/>
                  </a:outerShdw>
                </a:effectLst>
              </a:rPr>
              <a:t>3 September 2023</a:t>
            </a:r>
            <a:br>
              <a:rPr lang="en-US" sz="1200" b="1" dirty="0">
                <a:effectLst>
                  <a:outerShdw blurRad="38100" dist="38100" dir="2700000" algn="tl">
                    <a:srgbClr val="C0C0C0"/>
                  </a:outerShdw>
                </a:effectLst>
              </a:rPr>
            </a:br>
            <a:endParaRPr lang="en-US" sz="1200" b="1" dirty="0">
              <a:effectLst>
                <a:outerShdw blurRad="38100" dist="38100" dir="2700000" algn="tl">
                  <a:srgbClr val="C0C0C0"/>
                </a:outerShdw>
              </a:effectLst>
            </a:endParaRPr>
          </a:p>
        </p:txBody>
      </p:sp>
      <p:cxnSp>
        <p:nvCxnSpPr>
          <p:cNvPr id="3" name="Straight Connector 2">
            <a:extLst>
              <a:ext uri="{FF2B5EF4-FFF2-40B4-BE49-F238E27FC236}">
                <a16:creationId xmlns:a16="http://schemas.microsoft.com/office/drawing/2014/main" id="{DA35D0F8-D8C8-474B-86CF-65B5E7EF5780}"/>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300"/>
                                  </p:stCondLst>
                                  <p:childTnLst>
                                    <p:set>
                                      <p:cBhvr>
                                        <p:cTn id="6" dur="1" fill="hold">
                                          <p:stCondLst>
                                            <p:cond delay="0"/>
                                          </p:stCondLst>
                                        </p:cTn>
                                        <p:tgtEl>
                                          <p:spTgt spid="4101"/>
                                        </p:tgtEl>
                                        <p:attrNameLst>
                                          <p:attrName>style.visibility</p:attrName>
                                        </p:attrNameLst>
                                      </p:cBhvr>
                                      <p:to>
                                        <p:strVal val="visible"/>
                                      </p:to>
                                    </p:set>
                                    <p:animEffect transition="in" filter="strips(downLeft)">
                                      <p:cBhvr>
                                        <p:cTn id="7"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2027561" y="1855031"/>
            <a:ext cx="9937104" cy="1569660"/>
          </a:xfrm>
          <a:prstGeom prst="rect">
            <a:avLst/>
          </a:prstGeom>
        </p:spPr>
        <p:txBody>
          <a:bodyPr wrap="square">
            <a:spAutoFit/>
          </a:bodyPr>
          <a:lstStyle/>
          <a:p>
            <a:pPr eaLnBrk="1" hangingPunct="1">
              <a:defRPr/>
            </a:pPr>
            <a:r>
              <a:rPr lang="en-US" sz="2400" dirty="0">
                <a:solidFill>
                  <a:srgbClr val="0070C0"/>
                </a:solidFill>
                <a:latin typeface="Arial"/>
                <a:cs typeface="Arial"/>
              </a:rPr>
              <a:t>• </a:t>
            </a:r>
            <a:r>
              <a:rPr lang="en-US" sz="2400" dirty="0">
                <a:solidFill>
                  <a:srgbClr val="000000">
                    <a:lumMod val="85000"/>
                    <a:lumOff val="15000"/>
                  </a:srgbClr>
                </a:solidFill>
                <a:latin typeface="Arial"/>
                <a:cs typeface="Arial"/>
              </a:rPr>
              <a:t>Temporal </a:t>
            </a:r>
            <a:r>
              <a:rPr lang="en-US" sz="2400" dirty="0">
                <a:solidFill>
                  <a:srgbClr val="0070C0"/>
                </a:solidFill>
                <a:latin typeface="Arial"/>
                <a:cs typeface="Arial"/>
              </a:rPr>
              <a:t>- how often the sensor acquires data, e.g., every 10 minutes.</a:t>
            </a:r>
          </a:p>
          <a:p>
            <a:pPr eaLnBrk="1" hangingPunct="1">
              <a:defRPr/>
            </a:pPr>
            <a:endParaRPr lang="en-US" sz="2400" dirty="0">
              <a:solidFill>
                <a:srgbClr val="0070C0"/>
              </a:solidFill>
              <a:latin typeface="Arial"/>
              <a:cs typeface="Arial"/>
            </a:endParaRPr>
          </a:p>
          <a:p>
            <a:pPr eaLnBrk="1" hangingPunct="1">
              <a:defRPr/>
            </a:pPr>
            <a:r>
              <a:rPr lang="en-US" sz="2400" dirty="0">
                <a:solidFill>
                  <a:srgbClr val="0070C0"/>
                </a:solidFill>
                <a:latin typeface="Arial"/>
                <a:cs typeface="Arial"/>
              </a:rPr>
              <a:t> </a:t>
            </a:r>
          </a:p>
          <a:p>
            <a:pPr eaLnBrk="1" hangingPunct="1">
              <a:defRPr/>
            </a:pPr>
            <a:endParaRPr lang="en-US" sz="2400" dirty="0">
              <a:solidFill>
                <a:srgbClr val="0070C0"/>
              </a:solidFill>
              <a:latin typeface="Arial"/>
              <a:cs typeface="Arial"/>
            </a:endParaRPr>
          </a:p>
        </p:txBody>
      </p:sp>
      <p:sp>
        <p:nvSpPr>
          <p:cNvPr id="22557" name="Slide Number Placeholder 28"/>
          <p:cNvSpPr>
            <a:spLocks noGrp="1"/>
          </p:cNvSpPr>
          <p:nvPr>
            <p:ph type="sldNum" sz="quarter" idx="12"/>
          </p:nvPr>
        </p:nvSpPr>
        <p:spPr>
          <a:xfrm>
            <a:off x="6996113" y="6356350"/>
            <a:ext cx="2228850" cy="365125"/>
          </a:xfrm>
          <a:prstGeom prst="rect">
            <a:avLst/>
          </a:prstGeom>
          <a:noFill/>
        </p:spPr>
        <p:txBody>
          <a:bodyPr/>
          <a:lstStyle>
            <a:defPPr>
              <a:defRPr lang="en-GB"/>
            </a:defPPr>
            <a:lvl1pPr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1pPr>
            <a:lvl2pPr marL="457200"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2pPr>
            <a:lvl3pPr marL="914400"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3pPr>
            <a:lvl4pPr marL="1371600"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4pPr>
            <a:lvl5pPr marL="1828800"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5pPr>
            <a:lvl6pPr marL="2286000" algn="l" defTabSz="914400" rtl="0" eaLnBrk="1" latinLnBrk="0" hangingPunct="1">
              <a:defRPr sz="900" b="1" kern="1200">
                <a:solidFill>
                  <a:schemeClr val="bg1"/>
                </a:solidFill>
                <a:latin typeface="Tahoma" panose="020B0604030504040204" pitchFamily="34" charset="0"/>
                <a:ea typeface="+mn-ea"/>
                <a:cs typeface="+mn-cs"/>
              </a:defRPr>
            </a:lvl6pPr>
            <a:lvl7pPr marL="2743200" algn="l" defTabSz="914400" rtl="0" eaLnBrk="1" latinLnBrk="0" hangingPunct="1">
              <a:defRPr sz="900" b="1" kern="1200">
                <a:solidFill>
                  <a:schemeClr val="bg1"/>
                </a:solidFill>
                <a:latin typeface="Tahoma" panose="020B0604030504040204" pitchFamily="34" charset="0"/>
                <a:ea typeface="+mn-ea"/>
                <a:cs typeface="+mn-cs"/>
              </a:defRPr>
            </a:lvl7pPr>
            <a:lvl8pPr marL="3200400" algn="l" defTabSz="914400" rtl="0" eaLnBrk="1" latinLnBrk="0" hangingPunct="1">
              <a:defRPr sz="900" b="1" kern="1200">
                <a:solidFill>
                  <a:schemeClr val="bg1"/>
                </a:solidFill>
                <a:latin typeface="Tahoma" panose="020B0604030504040204" pitchFamily="34" charset="0"/>
                <a:ea typeface="+mn-ea"/>
                <a:cs typeface="+mn-cs"/>
              </a:defRPr>
            </a:lvl8pPr>
            <a:lvl9pPr marL="3657600" algn="l" defTabSz="914400" rtl="0" eaLnBrk="1" latinLnBrk="0" hangingPunct="1">
              <a:defRPr sz="900" b="1" kern="1200">
                <a:solidFill>
                  <a:schemeClr val="bg1"/>
                </a:solidFill>
                <a:latin typeface="Tahoma" panose="020B0604030504040204" pitchFamily="34" charset="0"/>
                <a:ea typeface="+mn-ea"/>
                <a:cs typeface="+mn-cs"/>
              </a:defRPr>
            </a:lvl9pPr>
          </a:lstStyle>
          <a:p>
            <a:pPr eaLnBrk="1" hangingPunct="1">
              <a:defRPr/>
            </a:pPr>
            <a:fld id="{BA7FD23D-11DD-4561-B843-A66F2D0DE7A7}" type="slidenum">
              <a:rPr lang="en-GB" smtClean="0"/>
              <a:pPr eaLnBrk="1" hangingPunct="1">
                <a:defRPr/>
              </a:pPr>
              <a:t>10</a:t>
            </a:fld>
            <a:endParaRPr lang="en-US" b="0" dirty="0">
              <a:solidFill>
                <a:srgbClr val="0070C0"/>
              </a:solidFill>
            </a:endParaRPr>
          </a:p>
        </p:txBody>
      </p:sp>
      <p:pic>
        <p:nvPicPr>
          <p:cNvPr id="3" name="Picture 2">
            <a:extLst>
              <a:ext uri="{FF2B5EF4-FFF2-40B4-BE49-F238E27FC236}">
                <a16:creationId xmlns:a16="http://schemas.microsoft.com/office/drawing/2014/main" id="{0075ECBE-620F-4B8F-BF04-8B8055B148EC}"/>
              </a:ext>
            </a:extLst>
          </p:cNvPr>
          <p:cNvPicPr>
            <a:picLocks noChangeAspect="1"/>
          </p:cNvPicPr>
          <p:nvPr/>
        </p:nvPicPr>
        <p:blipFill>
          <a:blip r:embed="rId2"/>
          <a:stretch>
            <a:fillRect/>
          </a:stretch>
        </p:blipFill>
        <p:spPr>
          <a:xfrm>
            <a:off x="407368" y="1890771"/>
            <a:ext cx="1475360" cy="1390008"/>
          </a:xfrm>
          <a:prstGeom prst="rect">
            <a:avLst/>
          </a:prstGeom>
        </p:spPr>
      </p:pic>
      <p:sp>
        <p:nvSpPr>
          <p:cNvPr id="5" name="Rectangle 2">
            <a:extLst>
              <a:ext uri="{FF2B5EF4-FFF2-40B4-BE49-F238E27FC236}">
                <a16:creationId xmlns:a16="http://schemas.microsoft.com/office/drawing/2014/main" id="{93DFE16C-3A56-A163-126B-1AC3E95686F1}"/>
              </a:ext>
            </a:extLst>
          </p:cNvPr>
          <p:cNvSpPr txBox="1">
            <a:spLocks noChangeArrowheads="1"/>
          </p:cNvSpPr>
          <p:nvPr/>
        </p:nvSpPr>
        <p:spPr bwMode="auto">
          <a:xfrm>
            <a:off x="-312712" y="1175439"/>
            <a:ext cx="5328592"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defRPr/>
            </a:pPr>
            <a:r>
              <a:rPr lang="en-GB" altLang="en-GB" sz="2400" kern="0" dirty="0">
                <a:solidFill>
                  <a:schemeClr val="accent3">
                    <a:lumMod val="75000"/>
                  </a:schemeClr>
                </a:solidFill>
                <a:latin typeface="Arial"/>
                <a:cs typeface="Arial"/>
              </a:rPr>
              <a:t>Satellite Resolutions</a:t>
            </a:r>
          </a:p>
          <a:p>
            <a:pPr eaLnBrk="1" hangingPunct="1">
              <a:defRPr/>
            </a:pPr>
            <a:endParaRPr lang="en-GB" altLang="en-GB" sz="2400" kern="0" dirty="0">
              <a:solidFill>
                <a:schemeClr val="accent3">
                  <a:lumMod val="75000"/>
                </a:schemeClr>
              </a:solidFill>
              <a:latin typeface="Arial"/>
              <a:cs typeface="Arial"/>
            </a:endParaRPr>
          </a:p>
        </p:txBody>
      </p:sp>
      <p:cxnSp>
        <p:nvCxnSpPr>
          <p:cNvPr id="6" name="Straight Connector 5">
            <a:extLst>
              <a:ext uri="{FF2B5EF4-FFF2-40B4-BE49-F238E27FC236}">
                <a16:creationId xmlns:a16="http://schemas.microsoft.com/office/drawing/2014/main" id="{92E20288-EBE9-80BD-C729-C31F944E33B0}"/>
              </a:ext>
            </a:extLst>
          </p:cNvPr>
          <p:cNvCxnSpPr/>
          <p:nvPr/>
        </p:nvCxnSpPr>
        <p:spPr>
          <a:xfrm>
            <a:off x="2927648"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7" name="Rectangle 2">
            <a:extLst>
              <a:ext uri="{FF2B5EF4-FFF2-40B4-BE49-F238E27FC236}">
                <a16:creationId xmlns:a16="http://schemas.microsoft.com/office/drawing/2014/main" id="{5B442E62-8D24-43D5-D3EE-1D29CDA8F67A}"/>
              </a:ext>
            </a:extLst>
          </p:cNvPr>
          <p:cNvSpPr txBox="1">
            <a:spLocks noChangeArrowheads="1"/>
          </p:cNvSpPr>
          <p:nvPr/>
        </p:nvSpPr>
        <p:spPr bwMode="auto">
          <a:xfrm>
            <a:off x="2135560" y="17303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graphicFrame>
        <p:nvGraphicFramePr>
          <p:cNvPr id="2" name="Table 1">
            <a:extLst>
              <a:ext uri="{FF2B5EF4-FFF2-40B4-BE49-F238E27FC236}">
                <a16:creationId xmlns:a16="http://schemas.microsoft.com/office/drawing/2014/main" id="{A96A378C-9F85-4D50-6FD8-6D71CFA4CB40}"/>
              </a:ext>
            </a:extLst>
          </p:cNvPr>
          <p:cNvGraphicFramePr>
            <a:graphicFrameLocks noGrp="1"/>
          </p:cNvGraphicFramePr>
          <p:nvPr>
            <p:extLst>
              <p:ext uri="{D42A27DB-BD31-4B8C-83A1-F6EECF244321}">
                <p14:modId xmlns:p14="http://schemas.microsoft.com/office/powerpoint/2010/main" val="3695467308"/>
              </p:ext>
            </p:extLst>
          </p:nvPr>
        </p:nvGraphicFramePr>
        <p:xfrm>
          <a:off x="5375920" y="3108307"/>
          <a:ext cx="6048672" cy="2739307"/>
        </p:xfrm>
        <a:graphic>
          <a:graphicData uri="http://schemas.openxmlformats.org/drawingml/2006/table">
            <a:tbl>
              <a:tblPr firstRow="1" firstCol="1" bandRow="1"/>
              <a:tblGrid>
                <a:gridCol w="1428159">
                  <a:extLst>
                    <a:ext uri="{9D8B030D-6E8A-4147-A177-3AD203B41FA5}">
                      <a16:colId xmlns:a16="http://schemas.microsoft.com/office/drawing/2014/main" val="20000"/>
                    </a:ext>
                  </a:extLst>
                </a:gridCol>
                <a:gridCol w="1552476">
                  <a:extLst>
                    <a:ext uri="{9D8B030D-6E8A-4147-A177-3AD203B41FA5}">
                      <a16:colId xmlns:a16="http://schemas.microsoft.com/office/drawing/2014/main" val="20003"/>
                    </a:ext>
                  </a:extLst>
                </a:gridCol>
                <a:gridCol w="1891907">
                  <a:extLst>
                    <a:ext uri="{9D8B030D-6E8A-4147-A177-3AD203B41FA5}">
                      <a16:colId xmlns:a16="http://schemas.microsoft.com/office/drawing/2014/main" val="20004"/>
                    </a:ext>
                  </a:extLst>
                </a:gridCol>
                <a:gridCol w="1176130">
                  <a:extLst>
                    <a:ext uri="{9D8B030D-6E8A-4147-A177-3AD203B41FA5}">
                      <a16:colId xmlns:a16="http://schemas.microsoft.com/office/drawing/2014/main" val="3054168785"/>
                    </a:ext>
                  </a:extLst>
                </a:gridCol>
              </a:tblGrid>
              <a:tr h="464516">
                <a:tc>
                  <a:txBody>
                    <a:bodyPr/>
                    <a:lstStyle/>
                    <a:p>
                      <a:pPr algn="ctr">
                        <a:lnSpc>
                          <a:spcPct val="115000"/>
                        </a:lnSpc>
                        <a:spcAft>
                          <a:spcPts val="0"/>
                        </a:spcAft>
                      </a:pPr>
                      <a:r>
                        <a:rPr lang="en-AU" sz="20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Instrument</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0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Spatial Res.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0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Temporal Res.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marL="0" algn="ctr" defTabSz="914400" rtl="0" eaLnBrk="1" latinLnBrk="0" hangingPunct="1">
                        <a:lnSpc>
                          <a:spcPct val="115000"/>
                        </a:lnSpc>
                        <a:spcAft>
                          <a:spcPts val="0"/>
                        </a:spcAft>
                      </a:pPr>
                      <a:r>
                        <a:rPr lang="en-GB" sz="2000" kern="12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Swath</a:t>
                      </a: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0"/>
                  </a:ext>
                </a:extLst>
              </a:tr>
              <a:tr h="471588">
                <a:tc>
                  <a:txBody>
                    <a:bodyPr/>
                    <a:lstStyle/>
                    <a:p>
                      <a:pPr algn="ctr">
                        <a:lnSpc>
                          <a:spcPct val="115000"/>
                        </a:lnSpc>
                        <a:spcAft>
                          <a:spcPts val="0"/>
                        </a:spcAft>
                      </a:pPr>
                      <a:r>
                        <a:rPr lang="en-GB" sz="2000" dirty="0">
                          <a:effectLst/>
                          <a:latin typeface="Times New Roman" panose="02020603050405020304" pitchFamily="18" charset="0"/>
                          <a:ea typeface="Calibri" panose="020F0502020204030204" pitchFamily="34" charset="0"/>
                          <a:cs typeface="Arial" panose="020B0604020202020204" pitchFamily="34" charset="0"/>
                        </a:rPr>
                        <a:t>Sentinal-1</a:t>
                      </a: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0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5 m</a:t>
                      </a: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GB" sz="2000" dirty="0">
                          <a:effectLst/>
                          <a:latin typeface="Times New Roman" panose="02020603050405020304" pitchFamily="18" charset="0"/>
                          <a:ea typeface="Calibri" panose="020F0502020204030204" pitchFamily="34" charset="0"/>
                          <a:cs typeface="Arial" panose="020B0604020202020204" pitchFamily="34" charset="0"/>
                        </a:rPr>
                        <a:t>12 days</a:t>
                      </a: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GB" sz="2000" dirty="0">
                          <a:effectLst/>
                          <a:latin typeface="Times New Roman" panose="02020603050405020304" pitchFamily="18" charset="0"/>
                          <a:ea typeface="Calibri" panose="020F0502020204030204" pitchFamily="34" charset="0"/>
                          <a:cs typeface="Arial" panose="020B0604020202020204" pitchFamily="34" charset="0"/>
                        </a:rPr>
                        <a:t>400 km</a:t>
                      </a: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3769886866"/>
                  </a:ext>
                </a:extLst>
              </a:tr>
              <a:tr h="808908">
                <a:tc>
                  <a:txBody>
                    <a:bodyPr/>
                    <a:lstStyle/>
                    <a:p>
                      <a:pPr algn="ctr">
                        <a:lnSpc>
                          <a:spcPct val="115000"/>
                        </a:lnSpc>
                        <a:spcAft>
                          <a:spcPts val="0"/>
                        </a:spcAft>
                      </a:pPr>
                      <a:r>
                        <a:rPr lang="en-AU" sz="20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MODIS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0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250 m</a:t>
                      </a: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0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12 hours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GB" sz="2000" dirty="0">
                          <a:effectLst/>
                          <a:latin typeface="Times New Roman" panose="02020603050405020304" pitchFamily="18" charset="0"/>
                          <a:ea typeface="Calibri" panose="020F0502020204030204" pitchFamily="34" charset="0"/>
                          <a:cs typeface="Arial" panose="020B0604020202020204" pitchFamily="34" charset="0"/>
                        </a:rPr>
                        <a:t>2300 km</a:t>
                      </a: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1"/>
                  </a:ext>
                </a:extLst>
              </a:tr>
              <a:tr h="486775">
                <a:tc>
                  <a:txBody>
                    <a:bodyPr/>
                    <a:lstStyle/>
                    <a:p>
                      <a:pPr algn="ctr">
                        <a:lnSpc>
                          <a:spcPct val="115000"/>
                        </a:lnSpc>
                        <a:spcAft>
                          <a:spcPts val="0"/>
                        </a:spcAft>
                      </a:pPr>
                      <a:r>
                        <a:rPr lang="en-AU" sz="20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VIIRS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US" sz="20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371 m</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0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12 hours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GB" sz="2000" dirty="0">
                          <a:effectLst/>
                          <a:latin typeface="Times New Roman" panose="02020603050405020304" pitchFamily="18" charset="0"/>
                          <a:ea typeface="Calibri" panose="020F0502020204030204" pitchFamily="34" charset="0"/>
                          <a:cs typeface="Arial" panose="020B0604020202020204" pitchFamily="34" charset="0"/>
                        </a:rPr>
                        <a:t>3000 km</a:t>
                      </a: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r h="507520">
                <a:tc>
                  <a:txBody>
                    <a:bodyPr/>
                    <a:lstStyle/>
                    <a:p>
                      <a:pPr algn="ctr">
                        <a:lnSpc>
                          <a:spcPct val="115000"/>
                        </a:lnSpc>
                        <a:spcAft>
                          <a:spcPts val="0"/>
                        </a:spcAft>
                      </a:pPr>
                      <a:r>
                        <a:rPr lang="en-AU" sz="20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SEVIRI</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0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1-3 km</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0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15 minutes</a:t>
                      </a: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endParaRPr lang="en-GB" sz="20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4"/>
                  </a:ext>
                </a:extLst>
              </a:tr>
            </a:tbl>
          </a:graphicData>
        </a:graphic>
      </p:graphicFrame>
      <p:pic>
        <p:nvPicPr>
          <p:cNvPr id="4" name="Picture 2">
            <a:extLst>
              <a:ext uri="{FF2B5EF4-FFF2-40B4-BE49-F238E27FC236}">
                <a16:creationId xmlns:a16="http://schemas.microsoft.com/office/drawing/2014/main" id="{014D1889-E6A5-013D-16D8-1533EA1015A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60" t="3075" r="4531" b="4607"/>
          <a:stretch/>
        </p:blipFill>
        <p:spPr bwMode="auto">
          <a:xfrm>
            <a:off x="2927648" y="3074682"/>
            <a:ext cx="2088232" cy="302468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0F50473-C042-0DE7-9297-032EC0A67405}"/>
              </a:ext>
            </a:extLst>
          </p:cNvPr>
          <p:cNvSpPr txBox="1"/>
          <p:nvPr/>
        </p:nvSpPr>
        <p:spPr>
          <a:xfrm>
            <a:off x="3647728" y="4874882"/>
            <a:ext cx="360040" cy="410344"/>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427428655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DDEC270-5FAC-DA77-FB4C-417953BB1929}"/>
              </a:ext>
            </a:extLst>
          </p:cNvPr>
          <p:cNvCxnSpPr/>
          <p:nvPr/>
        </p:nvCxnSpPr>
        <p:spPr>
          <a:xfrm>
            <a:off x="2927648"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4" name="Rectangle 2">
            <a:extLst>
              <a:ext uri="{FF2B5EF4-FFF2-40B4-BE49-F238E27FC236}">
                <a16:creationId xmlns:a16="http://schemas.microsoft.com/office/drawing/2014/main" id="{C25E2A54-A028-2B08-1A05-70F5754B9100}"/>
              </a:ext>
            </a:extLst>
          </p:cNvPr>
          <p:cNvSpPr txBox="1">
            <a:spLocks noChangeArrowheads="1"/>
          </p:cNvSpPr>
          <p:nvPr/>
        </p:nvSpPr>
        <p:spPr bwMode="auto">
          <a:xfrm>
            <a:off x="2135560" y="17303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pic>
        <p:nvPicPr>
          <p:cNvPr id="2050" name="Picture 2" descr="Image of the four types of resolution for rasters">
            <a:extLst>
              <a:ext uri="{FF2B5EF4-FFF2-40B4-BE49-F238E27FC236}">
                <a16:creationId xmlns:a16="http://schemas.microsoft.com/office/drawing/2014/main" id="{3369EAD3-FAA6-486E-D16C-EA2EBBB63F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040" y="2636912"/>
            <a:ext cx="4562872" cy="236508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77BE6639-30A3-7827-9F8A-25660DDAACDA}"/>
              </a:ext>
            </a:extLst>
          </p:cNvPr>
          <p:cNvSpPr txBox="1">
            <a:spLocks noChangeArrowheads="1"/>
          </p:cNvSpPr>
          <p:nvPr/>
        </p:nvSpPr>
        <p:spPr bwMode="auto">
          <a:xfrm>
            <a:off x="263352" y="1044935"/>
            <a:ext cx="5328592"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eaLnBrk="1" hangingPunct="1">
              <a:defRPr/>
            </a:pPr>
            <a:r>
              <a:rPr lang="en-GB" altLang="en-GB" sz="2400" kern="0" dirty="0">
                <a:solidFill>
                  <a:schemeClr val="accent3">
                    <a:lumMod val="75000"/>
                  </a:schemeClr>
                </a:solidFill>
                <a:latin typeface="Arial"/>
                <a:cs typeface="Arial"/>
              </a:rPr>
              <a:t>Satellite Sensor Resolutions</a:t>
            </a:r>
          </a:p>
          <a:p>
            <a:pPr eaLnBrk="1" hangingPunct="1">
              <a:defRPr/>
            </a:pPr>
            <a:endParaRPr lang="en-GB" altLang="en-GB" sz="2400" kern="0" dirty="0">
              <a:solidFill>
                <a:schemeClr val="accent3">
                  <a:lumMod val="75000"/>
                </a:schemeClr>
              </a:solidFill>
              <a:latin typeface="Arial"/>
              <a:cs typeface="Arial"/>
            </a:endParaRPr>
          </a:p>
        </p:txBody>
      </p:sp>
      <p:pic>
        <p:nvPicPr>
          <p:cNvPr id="7" name="Picture 2">
            <a:extLst>
              <a:ext uri="{FF2B5EF4-FFF2-40B4-BE49-F238E27FC236}">
                <a16:creationId xmlns:a16="http://schemas.microsoft.com/office/drawing/2014/main" id="{03D48462-97B9-10A1-8369-D27AFBDFB43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160" t="3075" r="4531" b="4607"/>
          <a:stretch/>
        </p:blipFill>
        <p:spPr bwMode="auto">
          <a:xfrm>
            <a:off x="2495600" y="2204864"/>
            <a:ext cx="2088232" cy="302468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9CDB04-82DC-ECB3-37B9-68AD03318376}"/>
              </a:ext>
            </a:extLst>
          </p:cNvPr>
          <p:cNvSpPr txBox="1"/>
          <p:nvPr/>
        </p:nvSpPr>
        <p:spPr>
          <a:xfrm>
            <a:off x="3215680" y="4005064"/>
            <a:ext cx="360040" cy="410344"/>
          </a:xfrm>
          <a:prstGeom prst="rect">
            <a:avLst/>
          </a:prstGeom>
          <a:solidFill>
            <a:schemeClr val="bg1"/>
          </a:solidFill>
        </p:spPr>
        <p:txBody>
          <a:bodyPr wrap="square" rtlCol="0">
            <a:spAutoFit/>
          </a:bodyPr>
          <a:lstStyle/>
          <a:p>
            <a:endParaRPr lang="en-US" dirty="0"/>
          </a:p>
        </p:txBody>
      </p:sp>
      <p:sp>
        <p:nvSpPr>
          <p:cNvPr id="9" name="TextBox 8">
            <a:extLst>
              <a:ext uri="{FF2B5EF4-FFF2-40B4-BE49-F238E27FC236}">
                <a16:creationId xmlns:a16="http://schemas.microsoft.com/office/drawing/2014/main" id="{C91F4D1D-09A4-210B-9F78-A1CE0FDDDCCB}"/>
              </a:ext>
            </a:extLst>
          </p:cNvPr>
          <p:cNvSpPr txBox="1"/>
          <p:nvPr/>
        </p:nvSpPr>
        <p:spPr>
          <a:xfrm>
            <a:off x="333346" y="1572471"/>
            <a:ext cx="4826550" cy="923330"/>
          </a:xfrm>
          <a:prstGeom prst="rect">
            <a:avLst/>
          </a:prstGeom>
          <a:noFill/>
        </p:spPr>
        <p:txBody>
          <a:bodyPr wrap="square">
            <a:spAutoFit/>
          </a:bodyPr>
          <a:lstStyle/>
          <a:p>
            <a:r>
              <a:rPr lang="en-US" b="0" i="0" dirty="0">
                <a:solidFill>
                  <a:srgbClr val="111111"/>
                </a:solidFill>
                <a:effectLst/>
                <a:latin typeface="Roboto" panose="02000000000000000000" pitchFamily="2" charset="0"/>
              </a:rPr>
              <a:t>The relation between the swath, the spatial, temporal, and spectral resolution of </a:t>
            </a:r>
            <a:r>
              <a:rPr lang="en-US" dirty="0">
                <a:solidFill>
                  <a:srgbClr val="111111"/>
                </a:solidFill>
                <a:latin typeface="Roboto" panose="02000000000000000000" pitchFamily="2" charset="0"/>
              </a:rPr>
              <a:t>satellite sensors. </a:t>
            </a:r>
            <a:endParaRPr lang="en-US" b="0" i="0" dirty="0">
              <a:solidFill>
                <a:srgbClr val="111111"/>
              </a:solidFill>
              <a:effectLst/>
              <a:latin typeface="Roboto" panose="02000000000000000000" pitchFamily="2" charset="0"/>
            </a:endParaRPr>
          </a:p>
        </p:txBody>
      </p:sp>
    </p:spTree>
    <p:extLst>
      <p:ext uri="{BB962C8B-B14F-4D97-AF65-F5344CB8AC3E}">
        <p14:creationId xmlns:p14="http://schemas.microsoft.com/office/powerpoint/2010/main" val="1019719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DDEC270-5FAC-DA77-FB4C-417953BB1929}"/>
              </a:ext>
            </a:extLst>
          </p:cNvPr>
          <p:cNvCxnSpPr/>
          <p:nvPr/>
        </p:nvCxnSpPr>
        <p:spPr>
          <a:xfrm>
            <a:off x="2927648"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4" name="Rectangle 2">
            <a:extLst>
              <a:ext uri="{FF2B5EF4-FFF2-40B4-BE49-F238E27FC236}">
                <a16:creationId xmlns:a16="http://schemas.microsoft.com/office/drawing/2014/main" id="{C25E2A54-A028-2B08-1A05-70F5754B9100}"/>
              </a:ext>
            </a:extLst>
          </p:cNvPr>
          <p:cNvSpPr txBox="1">
            <a:spLocks noChangeArrowheads="1"/>
          </p:cNvSpPr>
          <p:nvPr/>
        </p:nvSpPr>
        <p:spPr bwMode="auto">
          <a:xfrm>
            <a:off x="2135560" y="17303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sp>
        <p:nvSpPr>
          <p:cNvPr id="6" name="Rectangle 2">
            <a:extLst>
              <a:ext uri="{FF2B5EF4-FFF2-40B4-BE49-F238E27FC236}">
                <a16:creationId xmlns:a16="http://schemas.microsoft.com/office/drawing/2014/main" id="{77BE6639-30A3-7827-9F8A-25660DDAACDA}"/>
              </a:ext>
            </a:extLst>
          </p:cNvPr>
          <p:cNvSpPr txBox="1">
            <a:spLocks noChangeArrowheads="1"/>
          </p:cNvSpPr>
          <p:nvPr/>
        </p:nvSpPr>
        <p:spPr bwMode="auto">
          <a:xfrm>
            <a:off x="263352" y="1044935"/>
            <a:ext cx="5328592"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eaLnBrk="1" hangingPunct="1">
              <a:defRPr/>
            </a:pPr>
            <a:r>
              <a:rPr lang="en-GB" altLang="en-GB" sz="2400" kern="0" dirty="0">
                <a:solidFill>
                  <a:schemeClr val="accent3">
                    <a:lumMod val="75000"/>
                  </a:schemeClr>
                </a:solidFill>
                <a:latin typeface="Arial"/>
                <a:cs typeface="Arial"/>
              </a:rPr>
              <a:t>Satellite Sensor Resolutions</a:t>
            </a:r>
          </a:p>
          <a:p>
            <a:pPr eaLnBrk="1" hangingPunct="1">
              <a:defRPr/>
            </a:pPr>
            <a:endParaRPr lang="en-GB" altLang="en-GB" sz="2400" kern="0" dirty="0">
              <a:solidFill>
                <a:schemeClr val="accent3">
                  <a:lumMod val="75000"/>
                </a:schemeClr>
              </a:solidFill>
              <a:latin typeface="Arial"/>
              <a:cs typeface="Arial"/>
            </a:endParaRPr>
          </a:p>
        </p:txBody>
      </p:sp>
      <p:pic>
        <p:nvPicPr>
          <p:cNvPr id="2052" name="Picture 4" descr="Relation of spatial, temporal and spectral resolution of satellite images [106]. ">
            <a:extLst>
              <a:ext uri="{FF2B5EF4-FFF2-40B4-BE49-F238E27FC236}">
                <a16:creationId xmlns:a16="http://schemas.microsoft.com/office/drawing/2014/main" id="{5BEF8BFC-BCFC-EBD8-6FF4-D3A9ED47A3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9186" y="756162"/>
            <a:ext cx="7202814" cy="613298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E3FED05E-E678-D9EA-CE43-7DB238A54E7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160" t="3075" r="4531" b="4607"/>
          <a:stretch/>
        </p:blipFill>
        <p:spPr bwMode="auto">
          <a:xfrm>
            <a:off x="623392" y="2708920"/>
            <a:ext cx="2088232" cy="30246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7AF6BB9-1CF5-FDDE-57A2-BBAFC6CF0329}"/>
              </a:ext>
            </a:extLst>
          </p:cNvPr>
          <p:cNvSpPr txBox="1"/>
          <p:nvPr/>
        </p:nvSpPr>
        <p:spPr>
          <a:xfrm>
            <a:off x="1343472" y="4509120"/>
            <a:ext cx="360040" cy="410344"/>
          </a:xfrm>
          <a:prstGeom prst="rect">
            <a:avLst/>
          </a:prstGeom>
          <a:solidFill>
            <a:schemeClr val="bg1"/>
          </a:solidFill>
        </p:spPr>
        <p:txBody>
          <a:bodyPr wrap="square" rtlCol="0">
            <a:spAutoFit/>
          </a:bodyPr>
          <a:lstStyle/>
          <a:p>
            <a:endParaRPr lang="en-US" dirty="0"/>
          </a:p>
        </p:txBody>
      </p:sp>
      <p:sp>
        <p:nvSpPr>
          <p:cNvPr id="8" name="TextBox 7">
            <a:extLst>
              <a:ext uri="{FF2B5EF4-FFF2-40B4-BE49-F238E27FC236}">
                <a16:creationId xmlns:a16="http://schemas.microsoft.com/office/drawing/2014/main" id="{9D26D473-330A-8212-0398-B0BFE7AEB058}"/>
              </a:ext>
            </a:extLst>
          </p:cNvPr>
          <p:cNvSpPr txBox="1"/>
          <p:nvPr/>
        </p:nvSpPr>
        <p:spPr>
          <a:xfrm>
            <a:off x="333346" y="1572471"/>
            <a:ext cx="4826550" cy="923330"/>
          </a:xfrm>
          <a:prstGeom prst="rect">
            <a:avLst/>
          </a:prstGeom>
          <a:noFill/>
        </p:spPr>
        <p:txBody>
          <a:bodyPr wrap="square">
            <a:spAutoFit/>
          </a:bodyPr>
          <a:lstStyle/>
          <a:p>
            <a:r>
              <a:rPr lang="en-US" b="0" i="0" dirty="0">
                <a:solidFill>
                  <a:srgbClr val="111111"/>
                </a:solidFill>
                <a:effectLst/>
                <a:latin typeface="Roboto" panose="02000000000000000000" pitchFamily="2" charset="0"/>
              </a:rPr>
              <a:t>The relation between the swath, the spatial, temporal, and spectral resolution of </a:t>
            </a:r>
            <a:r>
              <a:rPr lang="en-US" dirty="0">
                <a:solidFill>
                  <a:srgbClr val="111111"/>
                </a:solidFill>
                <a:latin typeface="Roboto" panose="02000000000000000000" pitchFamily="2" charset="0"/>
              </a:rPr>
              <a:t>satellite sensors. </a:t>
            </a:r>
            <a:endParaRPr lang="en-US" b="0" i="0" dirty="0">
              <a:solidFill>
                <a:srgbClr val="111111"/>
              </a:solidFill>
              <a:effectLst/>
              <a:latin typeface="Roboto" panose="02000000000000000000" pitchFamily="2" charset="0"/>
            </a:endParaRPr>
          </a:p>
        </p:txBody>
      </p:sp>
    </p:spTree>
    <p:extLst>
      <p:ext uri="{BB962C8B-B14F-4D97-AF65-F5344CB8AC3E}">
        <p14:creationId xmlns:p14="http://schemas.microsoft.com/office/powerpoint/2010/main" val="1118142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06D251-B000-4CCF-AF42-CFF492E75D13}"/>
              </a:ext>
            </a:extLst>
          </p:cNvPr>
          <p:cNvSpPr txBox="1"/>
          <p:nvPr/>
        </p:nvSpPr>
        <p:spPr>
          <a:xfrm>
            <a:off x="3810000" y="2905780"/>
            <a:ext cx="4572000" cy="5232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History of Satellites</a:t>
            </a:r>
          </a:p>
        </p:txBody>
      </p:sp>
    </p:spTree>
    <p:extLst>
      <p:ext uri="{BB962C8B-B14F-4D97-AF65-F5344CB8AC3E}">
        <p14:creationId xmlns:p14="http://schemas.microsoft.com/office/powerpoint/2010/main" val="134363505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DF284E9-38F0-4A40-A476-AF0B26CD1B44}"/>
              </a:ext>
            </a:extLst>
          </p:cNvPr>
          <p:cNvSpPr>
            <a:spLocks noGrp="1"/>
          </p:cNvSpPr>
          <p:nvPr>
            <p:ph type="title"/>
          </p:nvPr>
        </p:nvSpPr>
        <p:spPr>
          <a:xfrm>
            <a:off x="2595434" y="57665"/>
            <a:ext cx="7773819" cy="881450"/>
          </a:xfrm>
        </p:spPr>
        <p:txBody>
          <a:bodyPr/>
          <a:lstStyle/>
          <a:p>
            <a:pPr algn="ctr"/>
            <a:r>
              <a:rPr lang="en-GB" sz="3200" b="1" dirty="0">
                <a:solidFill>
                  <a:schemeClr val="bg1"/>
                </a:solidFill>
              </a:rPr>
              <a:t>History</a:t>
            </a:r>
          </a:p>
        </p:txBody>
      </p:sp>
      <p:sp>
        <p:nvSpPr>
          <p:cNvPr id="2" name="Text Placeholder 1">
            <a:extLst>
              <a:ext uri="{FF2B5EF4-FFF2-40B4-BE49-F238E27FC236}">
                <a16:creationId xmlns:a16="http://schemas.microsoft.com/office/drawing/2014/main" id="{49B6D1DF-33E1-41F1-BC7D-A059E91CF6D9}"/>
              </a:ext>
            </a:extLst>
          </p:cNvPr>
          <p:cNvSpPr>
            <a:spLocks noGrp="1"/>
          </p:cNvSpPr>
          <p:nvPr>
            <p:ph type="body" idx="1"/>
          </p:nvPr>
        </p:nvSpPr>
        <p:spPr>
          <a:xfrm>
            <a:off x="1748102" y="5608890"/>
            <a:ext cx="4190702" cy="52657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algn="ctr">
              <a:spcBef>
                <a:spcPct val="0"/>
              </a:spcBef>
            </a:pPr>
            <a:r>
              <a:rPr lang="en-US" sz="2000" b="0" dirty="0">
                <a:solidFill>
                  <a:schemeClr val="accent2">
                    <a:lumMod val="50000"/>
                  </a:schemeClr>
                </a:solidFill>
                <a:latin typeface="+mj-lt"/>
                <a:ea typeface="+mj-ea"/>
                <a:cs typeface="+mj-cs"/>
              </a:rPr>
              <a:t>Receiving images from Low Earth Orbiting in 1983</a:t>
            </a:r>
          </a:p>
        </p:txBody>
      </p:sp>
      <p:pic>
        <p:nvPicPr>
          <p:cNvPr id="6" name="Content Placeholder 5"/>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17263"/>
          <a:stretch/>
        </p:blipFill>
        <p:spPr>
          <a:xfrm>
            <a:off x="6148141" y="1625139"/>
            <a:ext cx="4190702" cy="3874848"/>
          </a:xfrm>
        </p:spPr>
      </p:pic>
      <p:sp>
        <p:nvSpPr>
          <p:cNvPr id="5" name="Text Placeholder 4"/>
          <p:cNvSpPr>
            <a:spLocks noGrp="1"/>
          </p:cNvSpPr>
          <p:nvPr>
            <p:ph type="body" sz="quarter" idx="3"/>
          </p:nvPr>
        </p:nvSpPr>
        <p:spPr>
          <a:xfrm>
            <a:off x="6010839" y="5949280"/>
            <a:ext cx="4294001" cy="58317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algn="ctr">
              <a:spcBef>
                <a:spcPct val="0"/>
              </a:spcBef>
            </a:pPr>
            <a:r>
              <a:rPr lang="en-GB" sz="2000" b="0" dirty="0">
                <a:solidFill>
                  <a:schemeClr val="accent2">
                    <a:lumMod val="50000"/>
                  </a:schemeClr>
                </a:solidFill>
                <a:latin typeface="+mj-lt"/>
                <a:ea typeface="+mj-ea"/>
                <a:cs typeface="+mj-cs"/>
              </a:rPr>
              <a:t>An Image from Current Satellite Receiving Stations</a:t>
            </a:r>
            <a:br>
              <a:rPr lang="en-GB" sz="2000" b="0" dirty="0">
                <a:solidFill>
                  <a:schemeClr val="accent2">
                    <a:lumMod val="50000"/>
                  </a:schemeClr>
                </a:solidFill>
                <a:latin typeface="+mj-lt"/>
                <a:ea typeface="+mj-ea"/>
                <a:cs typeface="+mj-cs"/>
              </a:rPr>
            </a:br>
            <a:r>
              <a:rPr lang="en-GB" sz="2000" b="0" dirty="0">
                <a:solidFill>
                  <a:schemeClr val="accent2">
                    <a:lumMod val="50000"/>
                  </a:schemeClr>
                </a:solidFill>
                <a:latin typeface="+mj-lt"/>
                <a:ea typeface="+mj-ea"/>
                <a:cs typeface="+mj-cs"/>
              </a:rPr>
              <a:t> </a:t>
            </a:r>
          </a:p>
        </p:txBody>
      </p:sp>
      <p:pic>
        <p:nvPicPr>
          <p:cNvPr id="10" name="Content Placeholder 9"/>
          <p:cNvPicPr>
            <a:picLocks noGrp="1" noChangeAspect="1"/>
          </p:cNvPicPr>
          <p:nvPr>
            <p:ph sz="quarter" idx="4"/>
          </p:nvPr>
        </p:nvPicPr>
        <p:blipFill rotWithShape="1">
          <a:blip r:embed="rId4" cstate="print">
            <a:extLst>
              <a:ext uri="{28A0092B-C50C-407E-A947-70E740481C1C}">
                <a14:useLocalDpi xmlns:a14="http://schemas.microsoft.com/office/drawing/2010/main" val="0"/>
              </a:ext>
            </a:extLst>
          </a:blip>
          <a:srcRect r="10256"/>
          <a:stretch/>
        </p:blipFill>
        <p:spPr>
          <a:xfrm rot="10800000">
            <a:off x="1795330" y="1625139"/>
            <a:ext cx="4190701" cy="3874849"/>
          </a:xfrm>
        </p:spPr>
      </p:pic>
      <p:sp>
        <p:nvSpPr>
          <p:cNvPr id="12" name="TextBox 11">
            <a:extLst>
              <a:ext uri="{FF2B5EF4-FFF2-40B4-BE49-F238E27FC236}">
                <a16:creationId xmlns:a16="http://schemas.microsoft.com/office/drawing/2014/main" id="{1920AB6D-D8A3-428C-B65D-52C0EC9A7135}"/>
              </a:ext>
            </a:extLst>
          </p:cNvPr>
          <p:cNvSpPr txBox="1"/>
          <p:nvPr/>
        </p:nvSpPr>
        <p:spPr>
          <a:xfrm>
            <a:off x="4203853" y="5269155"/>
            <a:ext cx="1804481" cy="230832"/>
          </a:xfrm>
          <a:prstGeom prst="rect">
            <a:avLst/>
          </a:prstGeom>
          <a:noFill/>
        </p:spPr>
        <p:txBody>
          <a:bodyPr wrap="square">
            <a:spAutoFit/>
          </a:bodyPr>
          <a:lstStyle/>
          <a:p>
            <a:pPr eaLnBrk="0" hangingPunct="0"/>
            <a:r>
              <a:rPr lang="de-DE" sz="900" b="1" dirty="0">
                <a:solidFill>
                  <a:prstClr val="white"/>
                </a:solidFill>
                <a:latin typeface="Tahoma" panose="020B0604030504040204" pitchFamily="34" charset="0"/>
                <a:cs typeface="+mn-cs"/>
              </a:rPr>
              <a:t>1983-08-9 11:00</a:t>
            </a:r>
          </a:p>
        </p:txBody>
      </p:sp>
      <p:sp>
        <p:nvSpPr>
          <p:cNvPr id="3" name="Rectangle 2">
            <a:extLst>
              <a:ext uri="{FF2B5EF4-FFF2-40B4-BE49-F238E27FC236}">
                <a16:creationId xmlns:a16="http://schemas.microsoft.com/office/drawing/2014/main" id="{E89D4FAC-7BB3-60B2-A148-6EBDFB874A84}"/>
              </a:ext>
            </a:extLst>
          </p:cNvPr>
          <p:cNvSpPr txBox="1">
            <a:spLocks noChangeArrowheads="1"/>
          </p:cNvSpPr>
          <p:nvPr/>
        </p:nvSpPr>
        <p:spPr bwMode="auto">
          <a:xfrm>
            <a:off x="1127448" y="49030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History of Satellites</a:t>
            </a:r>
            <a:br>
              <a:rPr lang="en-GB" altLang="en-GB" sz="3200" b="1" kern="0" dirty="0">
                <a:solidFill>
                  <a:srgbClr val="808000"/>
                </a:solidFill>
              </a:rPr>
            </a:br>
            <a:endParaRPr lang="en-GB" altLang="en-GB" sz="3200" kern="0" dirty="0"/>
          </a:p>
        </p:txBody>
      </p:sp>
      <p:cxnSp>
        <p:nvCxnSpPr>
          <p:cNvPr id="4" name="Straight Connector 3">
            <a:extLst>
              <a:ext uri="{FF2B5EF4-FFF2-40B4-BE49-F238E27FC236}">
                <a16:creationId xmlns:a16="http://schemas.microsoft.com/office/drawing/2014/main" id="{F8597DCE-AD54-2373-99A6-260DB3BFA906}"/>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8" name="TextBox 7">
            <a:extLst>
              <a:ext uri="{FF2B5EF4-FFF2-40B4-BE49-F238E27FC236}">
                <a16:creationId xmlns:a16="http://schemas.microsoft.com/office/drawing/2014/main" id="{0E529F3C-F34C-FD6D-B08B-F14D16CF88A6}"/>
              </a:ext>
            </a:extLst>
          </p:cNvPr>
          <p:cNvSpPr txBox="1"/>
          <p:nvPr/>
        </p:nvSpPr>
        <p:spPr>
          <a:xfrm>
            <a:off x="551384" y="958937"/>
            <a:ext cx="6096000" cy="369332"/>
          </a:xfrm>
          <a:prstGeom prst="rect">
            <a:avLst/>
          </a:prstGeom>
          <a:noFill/>
        </p:spPr>
        <p:txBody>
          <a:bodyPr wrap="square">
            <a:spAutoFit/>
          </a:bodyPr>
          <a:lstStyle/>
          <a:p>
            <a:r>
              <a:rPr lang="en-GB" sz="1800" b="1" dirty="0">
                <a:solidFill>
                  <a:schemeClr val="accent3">
                    <a:lumMod val="75000"/>
                  </a:schemeClr>
                </a:solidFill>
                <a:latin typeface="+mj-lt"/>
                <a:ea typeface="+mj-ea"/>
                <a:cs typeface="+mj-cs"/>
              </a:rPr>
              <a:t>Satellite data at Meteorological Services </a:t>
            </a:r>
            <a:endParaRPr lang="en-US" b="1" dirty="0">
              <a:solidFill>
                <a:schemeClr val="accent3">
                  <a:lumMod val="75000"/>
                </a:schemeClr>
              </a:solidFill>
            </a:endParaRPr>
          </a:p>
        </p:txBody>
      </p:sp>
    </p:spTree>
    <p:extLst>
      <p:ext uri="{BB962C8B-B14F-4D97-AF65-F5344CB8AC3E}">
        <p14:creationId xmlns:p14="http://schemas.microsoft.com/office/powerpoint/2010/main" val="207438036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479376" y="1196752"/>
            <a:ext cx="10945216" cy="5743525"/>
          </a:xfrm>
        </p:spPr>
        <p:txBody>
          <a:bodyPr/>
          <a:lstStyle/>
          <a:p>
            <a:pPr algn="l" eaLnBrk="1" hangingPunct="1">
              <a:lnSpc>
                <a:spcPct val="80000"/>
              </a:lnSpc>
              <a:buFontTx/>
              <a:buChar char="•"/>
            </a:pPr>
            <a:r>
              <a:rPr lang="en-US" sz="2800" dirty="0">
                <a:solidFill>
                  <a:schemeClr val="accent3">
                    <a:lumMod val="75000"/>
                  </a:schemeClr>
                </a:solidFill>
              </a:rPr>
              <a:t> The satellite concept evolution</a:t>
            </a:r>
            <a:endParaRPr lang="en-US" sz="1800" dirty="0">
              <a:solidFill>
                <a:schemeClr val="accent3">
                  <a:lumMod val="75000"/>
                </a:schemeClr>
              </a:solidFill>
            </a:endParaRPr>
          </a:p>
          <a:p>
            <a:pPr algn="l" eaLnBrk="1" hangingPunct="1">
              <a:lnSpc>
                <a:spcPct val="80000"/>
              </a:lnSpc>
            </a:pPr>
            <a:endParaRPr lang="en-US" sz="1800" dirty="0"/>
          </a:p>
          <a:p>
            <a:pPr algn="l" eaLnBrk="1" hangingPunct="1">
              <a:lnSpc>
                <a:spcPct val="80000"/>
              </a:lnSpc>
            </a:pPr>
            <a:endParaRPr lang="en-US" sz="1800" dirty="0"/>
          </a:p>
          <a:p>
            <a:pPr algn="l" eaLnBrk="1" hangingPunct="1">
              <a:lnSpc>
                <a:spcPct val="80000"/>
              </a:lnSpc>
            </a:pPr>
            <a:r>
              <a:rPr lang="en-US" dirty="0">
                <a:solidFill>
                  <a:schemeClr val="accent6">
                    <a:lumMod val="50000"/>
                  </a:schemeClr>
                </a:solidFill>
              </a:rPr>
              <a:t>1945</a:t>
            </a:r>
            <a:r>
              <a:rPr lang="en-US" sz="1800" dirty="0"/>
              <a:t>               </a:t>
            </a:r>
            <a:r>
              <a:rPr lang="en-US" dirty="0">
                <a:solidFill>
                  <a:schemeClr val="bg2">
                    <a:lumMod val="10000"/>
                  </a:schemeClr>
                </a:solidFill>
              </a:rPr>
              <a:t>Theorist Arthur C. Clarke predicted that a satellite orbiting in equatorial orbit would look stationary if moving at a  specific speed. 3 satellites in space, 120 degrees apart, can cover the whole world if placed in an orbit with a radius of approximately 42,000 km. </a:t>
            </a:r>
            <a:endParaRPr lang="en-US" dirty="0"/>
          </a:p>
          <a:p>
            <a:pPr algn="l" eaLnBrk="1" hangingPunct="1">
              <a:lnSpc>
                <a:spcPct val="80000"/>
              </a:lnSpc>
            </a:pPr>
            <a:r>
              <a:rPr lang="en-US" sz="1800" dirty="0"/>
              <a:t> </a:t>
            </a:r>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27448" y="49030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History of Satellites</a:t>
            </a:r>
            <a:br>
              <a:rPr lang="en-GB" altLang="en-GB" sz="3200" b="1" kern="0" dirty="0">
                <a:solidFill>
                  <a:srgbClr val="808000"/>
                </a:solidFill>
              </a:rPr>
            </a:b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6" name="Straight Arrow Connector 5">
            <a:extLst>
              <a:ext uri="{FF2B5EF4-FFF2-40B4-BE49-F238E27FC236}">
                <a16:creationId xmlns:a16="http://schemas.microsoft.com/office/drawing/2014/main" id="{00DC6019-9BB9-4EC7-5355-12826807C16E}"/>
              </a:ext>
            </a:extLst>
          </p:cNvPr>
          <p:cNvCxnSpPr>
            <a:cxnSpLocks/>
          </p:cNvCxnSpPr>
          <p:nvPr/>
        </p:nvCxnSpPr>
        <p:spPr>
          <a:xfrm>
            <a:off x="1343472" y="2348880"/>
            <a:ext cx="432048"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277802"/>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479376" y="843597"/>
            <a:ext cx="9936212" cy="5743525"/>
          </a:xfrm>
        </p:spPr>
        <p:txBody>
          <a:bodyPr/>
          <a:lstStyle/>
          <a:p>
            <a:pPr algn="l" eaLnBrk="1" hangingPunct="1">
              <a:lnSpc>
                <a:spcPct val="80000"/>
              </a:lnSpc>
            </a:pPr>
            <a:r>
              <a:rPr lang="en-US" sz="1800" dirty="0"/>
              <a:t> </a:t>
            </a:r>
          </a:p>
          <a:p>
            <a:pPr algn="l" eaLnBrk="1" hangingPunct="1">
              <a:lnSpc>
                <a:spcPct val="80000"/>
              </a:lnSpc>
              <a:buFontTx/>
              <a:buChar char="•"/>
            </a:pPr>
            <a:r>
              <a:rPr lang="en-US" sz="2800" dirty="0">
                <a:solidFill>
                  <a:schemeClr val="accent3">
                    <a:lumMod val="75000"/>
                  </a:schemeClr>
                </a:solidFill>
              </a:rPr>
              <a:t> 1950’s and 1960’s –  Putting the pieces together</a:t>
            </a:r>
          </a:p>
          <a:p>
            <a:pPr algn="l" eaLnBrk="1" hangingPunct="1">
              <a:lnSpc>
                <a:spcPct val="80000"/>
              </a:lnSpc>
            </a:pPr>
            <a:endParaRPr lang="en-US" sz="2800" dirty="0">
              <a:solidFill>
                <a:srgbClr val="0070C0"/>
              </a:solidFill>
            </a:endParaRPr>
          </a:p>
          <a:p>
            <a:pPr algn="l" eaLnBrk="1" hangingPunct="1">
              <a:lnSpc>
                <a:spcPct val="80000"/>
              </a:lnSpc>
            </a:pPr>
            <a:r>
              <a:rPr lang="en-US" dirty="0">
                <a:solidFill>
                  <a:schemeClr val="accent6">
                    <a:lumMod val="50000"/>
                  </a:schemeClr>
                </a:solidFill>
              </a:rPr>
              <a:t>1957</a:t>
            </a:r>
            <a:r>
              <a:rPr lang="en-US" sz="3600" dirty="0">
                <a:solidFill>
                  <a:schemeClr val="bg2">
                    <a:lumMod val="10000"/>
                  </a:schemeClr>
                </a:solidFill>
              </a:rPr>
              <a:t> </a:t>
            </a:r>
            <a:r>
              <a:rPr lang="en-US" sz="2800" b="1" dirty="0">
                <a:solidFill>
                  <a:schemeClr val="tx2">
                    <a:lumMod val="60000"/>
                    <a:lumOff val="40000"/>
                  </a:schemeClr>
                </a:solidFill>
                <a:sym typeface="Wingdings 3" panose="05040102010807070707" pitchFamily="18" charset="2"/>
              </a:rPr>
              <a:t></a:t>
            </a:r>
            <a:r>
              <a:rPr lang="en-US" sz="3600" b="1" dirty="0">
                <a:solidFill>
                  <a:schemeClr val="tx2">
                    <a:lumMod val="60000"/>
                    <a:lumOff val="40000"/>
                  </a:schemeClr>
                </a:solidFill>
                <a:sym typeface="Wingdings 3" panose="05040102010807070707" pitchFamily="18" charset="2"/>
              </a:rPr>
              <a:t> </a:t>
            </a:r>
            <a:r>
              <a:rPr lang="en-US" sz="2200" dirty="0">
                <a:solidFill>
                  <a:schemeClr val="bg2">
                    <a:lumMod val="10000"/>
                  </a:schemeClr>
                </a:solidFill>
              </a:rPr>
              <a:t>Sputnik-1 was the first satellite launched by the former USSR. It was used to identify the atmospheric density of various orbital layers. It provided data about radio-signal distribution in the ionosphere.</a:t>
            </a:r>
          </a:p>
          <a:p>
            <a:pPr algn="l" eaLnBrk="1" hangingPunct="1">
              <a:lnSpc>
                <a:spcPct val="80000"/>
              </a:lnSpc>
            </a:pPr>
            <a:endParaRPr lang="en-US" sz="2200" dirty="0">
              <a:solidFill>
                <a:schemeClr val="bg2">
                  <a:lumMod val="10000"/>
                </a:schemeClr>
              </a:solidFill>
            </a:endParaRPr>
          </a:p>
          <a:p>
            <a:pPr algn="l" eaLnBrk="1" hangingPunct="1">
              <a:lnSpc>
                <a:spcPct val="80000"/>
              </a:lnSpc>
            </a:pPr>
            <a:r>
              <a:rPr lang="en-US" dirty="0">
                <a:solidFill>
                  <a:schemeClr val="accent6">
                    <a:lumMod val="50000"/>
                  </a:schemeClr>
                </a:solidFill>
              </a:rPr>
              <a:t> 1958 </a:t>
            </a:r>
            <a:r>
              <a:rPr lang="en-US" sz="2800" b="1" dirty="0">
                <a:solidFill>
                  <a:schemeClr val="tx2">
                    <a:lumMod val="60000"/>
                    <a:lumOff val="40000"/>
                  </a:schemeClr>
                </a:solidFill>
                <a:sym typeface="Wingdings 3" panose="05040102010807070707" pitchFamily="18" charset="2"/>
              </a:rPr>
              <a:t></a:t>
            </a:r>
            <a:r>
              <a:rPr lang="en-US" dirty="0">
                <a:solidFill>
                  <a:schemeClr val="accent6">
                    <a:lumMod val="50000"/>
                  </a:schemeClr>
                </a:solidFill>
              </a:rPr>
              <a:t>     </a:t>
            </a:r>
            <a:r>
              <a:rPr lang="en-US" sz="2200" dirty="0">
                <a:solidFill>
                  <a:schemeClr val="bg2">
                    <a:lumMod val="10000"/>
                  </a:schemeClr>
                </a:solidFill>
              </a:rPr>
              <a:t>First US satellite was launched (Explorer 1 )</a:t>
            </a:r>
          </a:p>
          <a:p>
            <a:pPr algn="l" eaLnBrk="1" hangingPunct="1">
              <a:lnSpc>
                <a:spcPct val="80000"/>
              </a:lnSpc>
            </a:pPr>
            <a:endParaRPr lang="en-US" sz="2200" dirty="0">
              <a:solidFill>
                <a:schemeClr val="bg2">
                  <a:lumMod val="10000"/>
                </a:schemeClr>
              </a:solidFill>
            </a:endParaRPr>
          </a:p>
          <a:p>
            <a:pPr algn="l" eaLnBrk="1" hangingPunct="1">
              <a:lnSpc>
                <a:spcPct val="80000"/>
              </a:lnSpc>
            </a:pPr>
            <a:r>
              <a:rPr lang="en-US" dirty="0">
                <a:solidFill>
                  <a:schemeClr val="accent6">
                    <a:lumMod val="50000"/>
                  </a:schemeClr>
                </a:solidFill>
              </a:rPr>
              <a:t>1960</a:t>
            </a:r>
            <a:r>
              <a:rPr lang="en-US" sz="1800" dirty="0"/>
              <a:t> </a:t>
            </a:r>
            <a:r>
              <a:rPr lang="en-US" sz="2800" b="1" dirty="0">
                <a:solidFill>
                  <a:schemeClr val="tx2">
                    <a:lumMod val="60000"/>
                    <a:lumOff val="40000"/>
                  </a:schemeClr>
                </a:solidFill>
                <a:sym typeface="Wingdings 3" panose="05040102010807070707" pitchFamily="18" charset="2"/>
              </a:rPr>
              <a:t></a:t>
            </a:r>
            <a:r>
              <a:rPr lang="en-US" sz="1800" dirty="0"/>
              <a:t>  </a:t>
            </a:r>
            <a:r>
              <a:rPr lang="en-US" sz="2200" dirty="0">
                <a:solidFill>
                  <a:schemeClr val="bg2">
                    <a:lumMod val="10000"/>
                  </a:schemeClr>
                </a:solidFill>
              </a:rPr>
              <a:t>TIROS-1 was the first full-scale weather satellite, the first of a series of television Infrared Observation Satellites placed in low Earth orbit.</a:t>
            </a:r>
          </a:p>
          <a:p>
            <a:pPr algn="l" eaLnBrk="1" hangingPunct="1">
              <a:lnSpc>
                <a:spcPct val="80000"/>
              </a:lnSpc>
            </a:pPr>
            <a:endParaRPr lang="en-US" sz="1800" dirty="0"/>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27448" y="49030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History of Satellites</a:t>
            </a:r>
            <a:br>
              <a:rPr lang="en-GB" altLang="en-GB" sz="3200" b="1" kern="0" dirty="0">
                <a:solidFill>
                  <a:srgbClr val="808000"/>
                </a:solidFill>
              </a:rPr>
            </a:b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25830536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479376" y="843597"/>
            <a:ext cx="8640960" cy="3593515"/>
          </a:xfrm>
        </p:spPr>
        <p:txBody>
          <a:bodyPr/>
          <a:lstStyle/>
          <a:p>
            <a:pPr algn="l" eaLnBrk="1" hangingPunct="1">
              <a:lnSpc>
                <a:spcPct val="80000"/>
              </a:lnSpc>
            </a:pPr>
            <a:r>
              <a:rPr lang="en-US" sz="1800" dirty="0"/>
              <a:t> </a:t>
            </a:r>
          </a:p>
          <a:p>
            <a:pPr algn="l" eaLnBrk="1" hangingPunct="1">
              <a:lnSpc>
                <a:spcPct val="80000"/>
              </a:lnSpc>
              <a:buFontTx/>
              <a:buChar char="•"/>
            </a:pPr>
            <a:r>
              <a:rPr lang="en-US" sz="2800" dirty="0">
                <a:solidFill>
                  <a:schemeClr val="accent3">
                    <a:lumMod val="75000"/>
                  </a:schemeClr>
                </a:solidFill>
              </a:rPr>
              <a:t> </a:t>
            </a:r>
            <a:r>
              <a:rPr lang="en-US" sz="2800" dirty="0">
                <a:solidFill>
                  <a:schemeClr val="accent6">
                    <a:lumMod val="75000"/>
                  </a:schemeClr>
                </a:solidFill>
              </a:rPr>
              <a:t>1970’s</a:t>
            </a:r>
            <a:r>
              <a:rPr lang="en-US" sz="2800" dirty="0">
                <a:solidFill>
                  <a:schemeClr val="accent3">
                    <a:lumMod val="75000"/>
                  </a:schemeClr>
                </a:solidFill>
              </a:rPr>
              <a:t> –  The start of the routine operational Satellites </a:t>
            </a:r>
          </a:p>
          <a:p>
            <a:pPr algn="l" eaLnBrk="1" hangingPunct="1">
              <a:lnSpc>
                <a:spcPct val="80000"/>
              </a:lnSpc>
            </a:pPr>
            <a:endParaRPr lang="en-US" sz="2800" dirty="0">
              <a:solidFill>
                <a:srgbClr val="0070C0"/>
              </a:solidFill>
            </a:endParaRPr>
          </a:p>
          <a:p>
            <a:pPr algn="l" eaLnBrk="1" hangingPunct="1">
              <a:lnSpc>
                <a:spcPct val="80000"/>
              </a:lnSpc>
            </a:pPr>
            <a:r>
              <a:rPr lang="en-US" dirty="0">
                <a:solidFill>
                  <a:schemeClr val="accent6">
                    <a:lumMod val="50000"/>
                  </a:schemeClr>
                </a:solidFill>
              </a:rPr>
              <a:t>1970</a:t>
            </a:r>
            <a:r>
              <a:rPr lang="en-US" sz="2400" b="1" dirty="0">
                <a:solidFill>
                  <a:schemeClr val="tx2">
                    <a:lumMod val="60000"/>
                    <a:lumOff val="40000"/>
                  </a:schemeClr>
                </a:solidFill>
                <a:sym typeface="Wingdings 3" panose="05040102010807070707" pitchFamily="18" charset="2"/>
              </a:rPr>
              <a:t> </a:t>
            </a:r>
            <a:r>
              <a:rPr lang="en-US" sz="3200" b="1" dirty="0">
                <a:solidFill>
                  <a:srgbClr val="1F497D">
                    <a:lumMod val="60000"/>
                    <a:lumOff val="40000"/>
                  </a:srgbClr>
                </a:solidFill>
                <a:sym typeface="Wingdings 3" panose="05040102010807070707" pitchFamily="18" charset="2"/>
              </a:rPr>
              <a:t></a:t>
            </a:r>
            <a:r>
              <a:rPr lang="en-US" sz="2200" dirty="0">
                <a:solidFill>
                  <a:schemeClr val="bg2">
                    <a:lumMod val="10000"/>
                  </a:schemeClr>
                </a:solidFill>
              </a:rPr>
              <a:t>  Landsat-1 was launched 		</a:t>
            </a:r>
          </a:p>
          <a:p>
            <a:pPr algn="l" eaLnBrk="1" hangingPunct="1">
              <a:lnSpc>
                <a:spcPct val="80000"/>
              </a:lnSpc>
            </a:pPr>
            <a:endParaRPr lang="en-US" sz="2200" dirty="0">
              <a:solidFill>
                <a:schemeClr val="bg2">
                  <a:lumMod val="10000"/>
                </a:schemeClr>
              </a:solidFill>
            </a:endParaRPr>
          </a:p>
          <a:p>
            <a:pPr algn="l" eaLnBrk="1" hangingPunct="1">
              <a:lnSpc>
                <a:spcPct val="80000"/>
              </a:lnSpc>
            </a:pPr>
            <a:r>
              <a:rPr lang="en-US" dirty="0">
                <a:solidFill>
                  <a:schemeClr val="accent6">
                    <a:lumMod val="50000"/>
                  </a:schemeClr>
                </a:solidFill>
              </a:rPr>
              <a:t> 1977 </a:t>
            </a:r>
            <a:r>
              <a:rPr lang="en-US" sz="3200" b="1" dirty="0">
                <a:solidFill>
                  <a:srgbClr val="1F497D">
                    <a:lumMod val="60000"/>
                    <a:lumOff val="40000"/>
                  </a:srgbClr>
                </a:solidFill>
                <a:sym typeface="Wingdings 3" panose="05040102010807070707" pitchFamily="18" charset="2"/>
              </a:rPr>
              <a:t></a:t>
            </a:r>
            <a:r>
              <a:rPr lang="en-US" dirty="0">
                <a:solidFill>
                  <a:schemeClr val="accent6">
                    <a:lumMod val="50000"/>
                  </a:schemeClr>
                </a:solidFill>
              </a:rPr>
              <a:t>  </a:t>
            </a:r>
            <a:r>
              <a:rPr lang="en-US" sz="2200" dirty="0">
                <a:solidFill>
                  <a:schemeClr val="bg2">
                    <a:lumMod val="10000"/>
                  </a:schemeClr>
                </a:solidFill>
              </a:rPr>
              <a:t>Meteosat-1</a:t>
            </a:r>
          </a:p>
          <a:p>
            <a:pPr algn="l" eaLnBrk="1" hangingPunct="1">
              <a:lnSpc>
                <a:spcPct val="80000"/>
              </a:lnSpc>
            </a:pPr>
            <a:endParaRPr lang="en-US" sz="2200" dirty="0">
              <a:solidFill>
                <a:schemeClr val="bg2">
                  <a:lumMod val="10000"/>
                </a:schemeClr>
              </a:solidFill>
            </a:endParaRPr>
          </a:p>
          <a:p>
            <a:pPr algn="l" eaLnBrk="1" hangingPunct="1">
              <a:lnSpc>
                <a:spcPct val="80000"/>
              </a:lnSpc>
            </a:pPr>
            <a:r>
              <a:rPr lang="en-US" dirty="0">
                <a:solidFill>
                  <a:schemeClr val="accent6">
                    <a:lumMod val="50000"/>
                  </a:schemeClr>
                </a:solidFill>
                <a:latin typeface="Arial" pitchFamily="34" charset="0"/>
                <a:cs typeface="Arial" pitchFamily="34" charset="0"/>
                <a:sym typeface="Wingdings 3" panose="05040102010807070707" pitchFamily="18" charset="2"/>
              </a:rPr>
              <a:t>1979</a:t>
            </a:r>
            <a:r>
              <a:rPr lang="en-US" b="1" dirty="0">
                <a:solidFill>
                  <a:schemeClr val="accent6">
                    <a:lumMod val="75000"/>
                  </a:schemeClr>
                </a:solidFill>
                <a:latin typeface="Arial" pitchFamily="34" charset="0"/>
                <a:cs typeface="Arial" pitchFamily="34" charset="0"/>
                <a:sym typeface="Wingdings 3" panose="05040102010807070707" pitchFamily="18" charset="2"/>
              </a:rPr>
              <a:t> </a:t>
            </a:r>
            <a:r>
              <a:rPr lang="en-US" sz="3200" b="1" dirty="0">
                <a:solidFill>
                  <a:schemeClr val="tx2">
                    <a:lumMod val="60000"/>
                    <a:lumOff val="40000"/>
                  </a:schemeClr>
                </a:solidFill>
                <a:sym typeface="Wingdings 3" panose="05040102010807070707" pitchFamily="18" charset="2"/>
              </a:rPr>
              <a:t></a:t>
            </a:r>
            <a:r>
              <a:rPr lang="en-US" b="1" dirty="0">
                <a:solidFill>
                  <a:schemeClr val="tx2">
                    <a:lumMod val="60000"/>
                    <a:lumOff val="40000"/>
                  </a:schemeClr>
                </a:solidFill>
                <a:sym typeface="Wingdings 3" panose="05040102010807070707" pitchFamily="18" charset="2"/>
              </a:rPr>
              <a:t> </a:t>
            </a:r>
            <a:r>
              <a:rPr lang="en-US" sz="2200" dirty="0">
                <a:solidFill>
                  <a:schemeClr val="tx1"/>
                </a:solidFill>
                <a:sym typeface="Wingdings 3" panose="05040102010807070707" pitchFamily="18" charset="2"/>
              </a:rPr>
              <a:t>N</a:t>
            </a:r>
            <a:r>
              <a:rPr lang="en-US" sz="2200" dirty="0">
                <a:solidFill>
                  <a:schemeClr val="tx1"/>
                </a:solidFill>
              </a:rPr>
              <a:t>OAA -1 </a:t>
            </a:r>
          </a:p>
          <a:p>
            <a:pPr lvl="1" algn="l" eaLnBrk="1" hangingPunct="1">
              <a:lnSpc>
                <a:spcPct val="80000"/>
              </a:lnSpc>
            </a:pPr>
            <a:endParaRPr lang="en-US" sz="2600" dirty="0">
              <a:solidFill>
                <a:schemeClr val="tx1"/>
              </a:solidFill>
            </a:endParaRPr>
          </a:p>
          <a:p>
            <a:pPr marL="914400" lvl="1" indent="-457200" algn="l" eaLnBrk="1" hangingPunct="1">
              <a:lnSpc>
                <a:spcPct val="80000"/>
              </a:lnSpc>
              <a:buFont typeface="Courier New" panose="02070309020205020404" pitchFamily="49" charset="0"/>
              <a:buChar char="o"/>
            </a:pPr>
            <a:endParaRPr lang="en-US" sz="2600" dirty="0">
              <a:solidFill>
                <a:schemeClr val="accent3">
                  <a:lumMod val="75000"/>
                </a:schemeClr>
              </a:solidFill>
            </a:endParaRPr>
          </a:p>
          <a:p>
            <a:pPr algn="l" eaLnBrk="1" hangingPunct="1">
              <a:lnSpc>
                <a:spcPct val="80000"/>
              </a:lnSpc>
            </a:pPr>
            <a:endParaRPr lang="en-US" sz="2800" dirty="0">
              <a:solidFill>
                <a:schemeClr val="accent3">
                  <a:lumMod val="75000"/>
                </a:schemeClr>
              </a:solidFill>
            </a:endParaRPr>
          </a:p>
          <a:p>
            <a:pPr algn="l" eaLnBrk="1" hangingPunct="1">
              <a:lnSpc>
                <a:spcPct val="80000"/>
              </a:lnSpc>
              <a:buFontTx/>
              <a:buChar char="•"/>
            </a:pPr>
            <a:endParaRPr lang="en-US" dirty="0">
              <a:solidFill>
                <a:schemeClr val="tx1"/>
              </a:solidFill>
              <a:latin typeface="Arial" pitchFamily="34" charset="0"/>
              <a:cs typeface="Arial" pitchFamily="34" charset="0"/>
            </a:endParaRPr>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27448" y="49030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History of Satellites</a:t>
            </a:r>
            <a:br>
              <a:rPr lang="en-GB" altLang="en-GB" sz="3200" b="1" kern="0" dirty="0">
                <a:solidFill>
                  <a:srgbClr val="808000"/>
                </a:solidFill>
              </a:rPr>
            </a:b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4" name="TextBox 3">
            <a:extLst>
              <a:ext uri="{FF2B5EF4-FFF2-40B4-BE49-F238E27FC236}">
                <a16:creationId xmlns:a16="http://schemas.microsoft.com/office/drawing/2014/main" id="{A6E7780D-FC15-C1A6-0D04-FA35518FA779}"/>
              </a:ext>
            </a:extLst>
          </p:cNvPr>
          <p:cNvSpPr txBox="1"/>
          <p:nvPr/>
        </p:nvSpPr>
        <p:spPr>
          <a:xfrm>
            <a:off x="4871864" y="1935293"/>
            <a:ext cx="2207656" cy="523220"/>
          </a:xfrm>
          <a:prstGeom prst="rect">
            <a:avLst/>
          </a:prstGeom>
          <a:noFill/>
        </p:spPr>
        <p:txBody>
          <a:bodyPr wrap="none" rtlCol="0">
            <a:spAutoFit/>
          </a:bodyPr>
          <a:lstStyle/>
          <a:p>
            <a:r>
              <a:rPr lang="en-US" dirty="0">
                <a:solidFill>
                  <a:schemeClr val="accent6">
                    <a:lumMod val="50000"/>
                  </a:schemeClr>
                </a:solidFill>
              </a:rPr>
              <a:t>2021 </a:t>
            </a:r>
            <a:r>
              <a:rPr lang="en-US" sz="2800" b="1" dirty="0">
                <a:solidFill>
                  <a:schemeClr val="tx2">
                    <a:lumMod val="60000"/>
                    <a:lumOff val="40000"/>
                  </a:schemeClr>
                </a:solidFill>
                <a:sym typeface="Wingdings 3" panose="05040102010807070707" pitchFamily="18" charset="2"/>
              </a:rPr>
              <a:t></a:t>
            </a:r>
            <a:r>
              <a:rPr lang="en-US" sz="2800" dirty="0">
                <a:solidFill>
                  <a:schemeClr val="accent6">
                    <a:lumMod val="50000"/>
                  </a:schemeClr>
                </a:solidFill>
                <a:sym typeface="Wingdings 3" panose="05040102010807070707" pitchFamily="18" charset="2"/>
              </a:rPr>
              <a:t> </a:t>
            </a:r>
            <a:r>
              <a:rPr lang="en-US" dirty="0"/>
              <a:t>Landsat-9</a:t>
            </a:r>
          </a:p>
        </p:txBody>
      </p:sp>
      <p:sp>
        <p:nvSpPr>
          <p:cNvPr id="5" name="TextBox 4">
            <a:extLst>
              <a:ext uri="{FF2B5EF4-FFF2-40B4-BE49-F238E27FC236}">
                <a16:creationId xmlns:a16="http://schemas.microsoft.com/office/drawing/2014/main" id="{CCFFB9D4-2BB6-2DC8-AAB6-BE4D69A50442}"/>
              </a:ext>
            </a:extLst>
          </p:cNvPr>
          <p:cNvSpPr txBox="1"/>
          <p:nvPr/>
        </p:nvSpPr>
        <p:spPr>
          <a:xfrm>
            <a:off x="4858427" y="2682611"/>
            <a:ext cx="2464136" cy="523220"/>
          </a:xfrm>
          <a:prstGeom prst="rect">
            <a:avLst/>
          </a:prstGeom>
          <a:noFill/>
        </p:spPr>
        <p:txBody>
          <a:bodyPr wrap="none" rtlCol="0">
            <a:spAutoFit/>
          </a:bodyPr>
          <a:lstStyle/>
          <a:p>
            <a:r>
              <a:rPr lang="en-US" dirty="0">
                <a:solidFill>
                  <a:schemeClr val="accent6">
                    <a:lumMod val="50000"/>
                  </a:schemeClr>
                </a:solidFill>
              </a:rPr>
              <a:t>2022 </a:t>
            </a:r>
            <a:r>
              <a:rPr lang="en-US" sz="2800" b="1" dirty="0">
                <a:solidFill>
                  <a:schemeClr val="tx2">
                    <a:lumMod val="60000"/>
                    <a:lumOff val="40000"/>
                  </a:schemeClr>
                </a:solidFill>
                <a:sym typeface="Wingdings 3" panose="05040102010807070707" pitchFamily="18" charset="2"/>
              </a:rPr>
              <a:t></a:t>
            </a:r>
            <a:r>
              <a:rPr lang="en-US" sz="2800" dirty="0">
                <a:solidFill>
                  <a:schemeClr val="accent6">
                    <a:lumMod val="50000"/>
                  </a:schemeClr>
                </a:solidFill>
                <a:sym typeface="Wingdings 3" panose="05040102010807070707" pitchFamily="18" charset="2"/>
              </a:rPr>
              <a:t> </a:t>
            </a:r>
            <a:r>
              <a:rPr lang="en-US" dirty="0"/>
              <a:t>Meteosat-12</a:t>
            </a:r>
          </a:p>
        </p:txBody>
      </p:sp>
      <p:sp>
        <p:nvSpPr>
          <p:cNvPr id="7" name="TextBox 6">
            <a:extLst>
              <a:ext uri="{FF2B5EF4-FFF2-40B4-BE49-F238E27FC236}">
                <a16:creationId xmlns:a16="http://schemas.microsoft.com/office/drawing/2014/main" id="{FF9E8EF8-FFBB-7FCA-8C18-6A48BCF83834}"/>
              </a:ext>
            </a:extLst>
          </p:cNvPr>
          <p:cNvSpPr txBox="1"/>
          <p:nvPr/>
        </p:nvSpPr>
        <p:spPr>
          <a:xfrm>
            <a:off x="4859040" y="3408102"/>
            <a:ext cx="2233304" cy="523220"/>
          </a:xfrm>
          <a:prstGeom prst="rect">
            <a:avLst/>
          </a:prstGeom>
          <a:noFill/>
        </p:spPr>
        <p:txBody>
          <a:bodyPr wrap="none" rtlCol="0">
            <a:spAutoFit/>
          </a:bodyPr>
          <a:lstStyle/>
          <a:p>
            <a:r>
              <a:rPr lang="en-US" dirty="0">
                <a:solidFill>
                  <a:schemeClr val="accent6">
                    <a:lumMod val="50000"/>
                  </a:schemeClr>
                </a:solidFill>
              </a:rPr>
              <a:t>2021 </a:t>
            </a:r>
            <a:r>
              <a:rPr lang="en-US" sz="2800" b="1" dirty="0">
                <a:solidFill>
                  <a:schemeClr val="tx2">
                    <a:lumMod val="60000"/>
                    <a:lumOff val="40000"/>
                  </a:schemeClr>
                </a:solidFill>
                <a:sym typeface="Wingdings 3" panose="05040102010807070707" pitchFamily="18" charset="2"/>
              </a:rPr>
              <a:t></a:t>
            </a:r>
            <a:r>
              <a:rPr lang="en-US" sz="2800" dirty="0">
                <a:solidFill>
                  <a:schemeClr val="accent6">
                    <a:lumMod val="50000"/>
                  </a:schemeClr>
                </a:solidFill>
                <a:sym typeface="Wingdings 3" panose="05040102010807070707" pitchFamily="18" charset="2"/>
              </a:rPr>
              <a:t> </a:t>
            </a:r>
            <a:r>
              <a:rPr lang="en-US" dirty="0"/>
              <a:t> NOAA-21</a:t>
            </a:r>
          </a:p>
        </p:txBody>
      </p:sp>
    </p:spTree>
    <p:extLst>
      <p:ext uri="{BB962C8B-B14F-4D97-AF65-F5344CB8AC3E}">
        <p14:creationId xmlns:p14="http://schemas.microsoft.com/office/powerpoint/2010/main" val="20395164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191344" y="822960"/>
            <a:ext cx="11665296" cy="4169579"/>
          </a:xfrm>
        </p:spPr>
        <p:txBody>
          <a:bodyPr/>
          <a:lstStyle/>
          <a:p>
            <a:pPr algn="l" eaLnBrk="1" hangingPunct="1">
              <a:lnSpc>
                <a:spcPct val="80000"/>
              </a:lnSpc>
            </a:pPr>
            <a:r>
              <a:rPr lang="en-US" sz="1800" dirty="0"/>
              <a:t> </a:t>
            </a:r>
            <a:endParaRPr lang="en-US" dirty="0">
              <a:solidFill>
                <a:schemeClr val="tx1"/>
              </a:solidFill>
            </a:endParaRPr>
          </a:p>
          <a:p>
            <a:pPr marL="457200" indent="-457200" algn="l" eaLnBrk="1" hangingPunct="1">
              <a:lnSpc>
                <a:spcPct val="80000"/>
              </a:lnSpc>
              <a:buAutoNum type="arabicPlain" startAt="1979"/>
            </a:pPr>
            <a:endParaRPr lang="en-US" dirty="0">
              <a:solidFill>
                <a:schemeClr val="tx1"/>
              </a:solidFill>
            </a:endParaRPr>
          </a:p>
          <a:p>
            <a:pPr algn="l" eaLnBrk="1" hangingPunct="1">
              <a:buFontTx/>
              <a:buChar char="•"/>
            </a:pPr>
            <a:r>
              <a:rPr lang="en-US" sz="2800" dirty="0">
                <a:solidFill>
                  <a:schemeClr val="accent3">
                    <a:lumMod val="75000"/>
                  </a:schemeClr>
                </a:solidFill>
              </a:rPr>
              <a:t> </a:t>
            </a:r>
            <a:r>
              <a:rPr lang="en-US" sz="2800" dirty="0">
                <a:solidFill>
                  <a:schemeClr val="accent6">
                    <a:lumMod val="75000"/>
                  </a:schemeClr>
                </a:solidFill>
              </a:rPr>
              <a:t>1970’s</a:t>
            </a:r>
            <a:r>
              <a:rPr lang="en-US" sz="2800" dirty="0">
                <a:solidFill>
                  <a:schemeClr val="accent3">
                    <a:lumMod val="75000"/>
                  </a:schemeClr>
                </a:solidFill>
              </a:rPr>
              <a:t> –  The introduction of two key instruments to satellite remotes sensing</a:t>
            </a:r>
          </a:p>
          <a:p>
            <a:pPr marL="914400" lvl="1" indent="-457200" algn="l" eaLnBrk="1" hangingPunct="1">
              <a:buFont typeface="Courier New" panose="02070309020205020404" pitchFamily="49" charset="0"/>
              <a:buChar char="o"/>
            </a:pPr>
            <a:r>
              <a:rPr lang="en-US" sz="2600" dirty="0">
                <a:solidFill>
                  <a:schemeClr val="accent6">
                    <a:lumMod val="75000"/>
                  </a:schemeClr>
                </a:solidFill>
              </a:rPr>
              <a:t>1972 - </a:t>
            </a:r>
            <a:r>
              <a:rPr lang="en-US" sz="2600" dirty="0">
                <a:solidFill>
                  <a:schemeClr val="tx1"/>
                </a:solidFill>
              </a:rPr>
              <a:t>Multispectral sensors, first used in Landsat-1</a:t>
            </a:r>
          </a:p>
          <a:p>
            <a:pPr lvl="1" algn="l" eaLnBrk="1" hangingPunct="1">
              <a:lnSpc>
                <a:spcPct val="80000"/>
              </a:lnSpc>
            </a:pPr>
            <a:endParaRPr lang="en-US" sz="2600" dirty="0">
              <a:solidFill>
                <a:schemeClr val="tx1"/>
              </a:solidFill>
            </a:endParaRPr>
          </a:p>
          <a:p>
            <a:pPr marL="914400" lvl="1" indent="-457200" algn="l" eaLnBrk="1" hangingPunct="1">
              <a:lnSpc>
                <a:spcPct val="80000"/>
              </a:lnSpc>
              <a:buFont typeface="Courier New" panose="02070309020205020404" pitchFamily="49" charset="0"/>
              <a:buChar char="o"/>
            </a:pPr>
            <a:r>
              <a:rPr lang="en-US" sz="2600" dirty="0">
                <a:solidFill>
                  <a:schemeClr val="accent6">
                    <a:lumMod val="75000"/>
                  </a:schemeClr>
                </a:solidFill>
              </a:rPr>
              <a:t>1976</a:t>
            </a:r>
            <a:r>
              <a:rPr lang="en-US" sz="2600" dirty="0">
                <a:solidFill>
                  <a:schemeClr val="tx1"/>
                </a:solidFill>
              </a:rPr>
              <a:t> - Charge Couple Device Array </a:t>
            </a:r>
          </a:p>
          <a:p>
            <a:pPr lvl="1" algn="l" eaLnBrk="1" hangingPunct="1">
              <a:lnSpc>
                <a:spcPct val="80000"/>
              </a:lnSpc>
            </a:pPr>
            <a:r>
              <a:rPr lang="en-US" sz="2600" dirty="0">
                <a:solidFill>
                  <a:schemeClr val="tx1"/>
                </a:solidFill>
              </a:rPr>
              <a:t> </a:t>
            </a:r>
            <a:r>
              <a:rPr lang="en-US" sz="2400" dirty="0">
                <a:solidFill>
                  <a:schemeClr val="tx1"/>
                </a:solidFill>
              </a:rPr>
              <a:t>It’s lightweight, low-powered and about 15 times more sensitive to light than regular photographic film.</a:t>
            </a:r>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27448" y="49030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History of Satellites</a:t>
            </a:r>
            <a:br>
              <a:rPr lang="en-GB" altLang="en-GB" sz="3200" b="1" kern="0" dirty="0">
                <a:solidFill>
                  <a:srgbClr val="808000"/>
                </a:solidFill>
              </a:rPr>
            </a:b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pic>
        <p:nvPicPr>
          <p:cNvPr id="6" name="Picture 10" descr="pic2">
            <a:extLst>
              <a:ext uri="{FF2B5EF4-FFF2-40B4-BE49-F238E27FC236}">
                <a16:creationId xmlns:a16="http://schemas.microsoft.com/office/drawing/2014/main" id="{3EFDED2B-6703-319C-7C97-25A58E449D51}"/>
              </a:ext>
            </a:extLst>
          </p:cNvPr>
          <p:cNvPicPr>
            <a:picLocks noChangeAspect="1" noChangeArrowheads="1"/>
          </p:cNvPicPr>
          <p:nvPr/>
        </p:nvPicPr>
        <p:blipFill>
          <a:blip r:embed="rId4" cstate="print"/>
          <a:srcRect/>
          <a:stretch>
            <a:fillRect/>
          </a:stretch>
        </p:blipFill>
        <p:spPr bwMode="auto">
          <a:xfrm>
            <a:off x="7968208" y="4115934"/>
            <a:ext cx="3960440" cy="2742066"/>
          </a:xfrm>
          <a:prstGeom prst="rect">
            <a:avLst/>
          </a:prstGeom>
          <a:noFill/>
          <a:ln w="9525">
            <a:noFill/>
            <a:miter lim="800000"/>
            <a:headEnd/>
            <a:tailEnd/>
          </a:ln>
        </p:spPr>
      </p:pic>
    </p:spTree>
    <p:extLst>
      <p:ext uri="{BB962C8B-B14F-4D97-AF65-F5344CB8AC3E}">
        <p14:creationId xmlns:p14="http://schemas.microsoft.com/office/powerpoint/2010/main" val="582865384"/>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479376" y="843597"/>
            <a:ext cx="11017224" cy="5743525"/>
          </a:xfrm>
        </p:spPr>
        <p:txBody>
          <a:bodyPr/>
          <a:lstStyle/>
          <a:p>
            <a:pPr algn="l" eaLnBrk="1" hangingPunct="1">
              <a:lnSpc>
                <a:spcPct val="80000"/>
              </a:lnSpc>
            </a:pPr>
            <a:r>
              <a:rPr lang="en-US" sz="1800" dirty="0"/>
              <a:t> </a:t>
            </a:r>
          </a:p>
          <a:p>
            <a:pPr algn="l" eaLnBrk="1" hangingPunct="1">
              <a:lnSpc>
                <a:spcPct val="80000"/>
              </a:lnSpc>
              <a:buFontTx/>
              <a:buChar char="•"/>
            </a:pPr>
            <a:r>
              <a:rPr lang="en-US" sz="2800" dirty="0"/>
              <a:t> </a:t>
            </a:r>
            <a:r>
              <a:rPr lang="en-US" sz="2800" dirty="0">
                <a:solidFill>
                  <a:schemeClr val="accent6">
                    <a:lumMod val="75000"/>
                  </a:schemeClr>
                </a:solidFill>
              </a:rPr>
              <a:t>1980’s and  1990’s </a:t>
            </a:r>
            <a:r>
              <a:rPr lang="en-US" sz="2800" dirty="0">
                <a:solidFill>
                  <a:schemeClr val="accent3">
                    <a:lumMod val="75000"/>
                  </a:schemeClr>
                </a:solidFill>
              </a:rPr>
              <a:t>–  The decades of new experimental sensors</a:t>
            </a:r>
          </a:p>
          <a:p>
            <a:pPr algn="l" eaLnBrk="1" hangingPunct="1">
              <a:lnSpc>
                <a:spcPct val="80000"/>
              </a:lnSpc>
              <a:buFontTx/>
              <a:buChar char="•"/>
            </a:pPr>
            <a:endParaRPr lang="en-US" sz="2800" dirty="0">
              <a:solidFill>
                <a:schemeClr val="accent3">
                  <a:lumMod val="75000"/>
                </a:schemeClr>
              </a:solidFill>
            </a:endParaRPr>
          </a:p>
          <a:p>
            <a:pPr marL="800100" lvl="1" indent="-342900" algn="l" eaLnBrk="1" hangingPunct="1">
              <a:lnSpc>
                <a:spcPct val="80000"/>
              </a:lnSpc>
              <a:buFont typeface="Courier New" panose="02070309020205020404" pitchFamily="49" charset="0"/>
              <a:buChar char="o"/>
            </a:pPr>
            <a:r>
              <a:rPr lang="en-US" sz="2400" b="1" dirty="0">
                <a:solidFill>
                  <a:schemeClr val="tx1"/>
                </a:solidFill>
              </a:rPr>
              <a:t>Satellite hyperspectral sensors </a:t>
            </a:r>
            <a:r>
              <a:rPr lang="en-US" sz="2400" dirty="0">
                <a:solidFill>
                  <a:schemeClr val="tx1"/>
                </a:solidFill>
              </a:rPr>
              <a:t>that combine information from several spectral bands.</a:t>
            </a:r>
          </a:p>
          <a:p>
            <a:pPr lvl="1" algn="l" eaLnBrk="1" hangingPunct="1">
              <a:lnSpc>
                <a:spcPct val="80000"/>
              </a:lnSpc>
            </a:pPr>
            <a:endParaRPr lang="en-US" sz="2400" dirty="0">
              <a:solidFill>
                <a:schemeClr val="tx1"/>
              </a:solidFill>
            </a:endParaRPr>
          </a:p>
          <a:p>
            <a:pPr lvl="1" algn="l" eaLnBrk="1" hangingPunct="1">
              <a:lnSpc>
                <a:spcPct val="80000"/>
              </a:lnSpc>
            </a:pPr>
            <a:endParaRPr lang="en-US" sz="2600" dirty="0">
              <a:solidFill>
                <a:schemeClr val="tx1"/>
              </a:solidFill>
            </a:endParaRPr>
          </a:p>
          <a:p>
            <a:pPr marL="800100" lvl="1" indent="-342900" algn="l" eaLnBrk="1" hangingPunct="1">
              <a:lnSpc>
                <a:spcPct val="80000"/>
              </a:lnSpc>
              <a:buFont typeface="Courier New" panose="02070309020205020404" pitchFamily="49" charset="0"/>
              <a:buChar char="o"/>
            </a:pPr>
            <a:r>
              <a:rPr lang="en-US" sz="2400" b="1" dirty="0">
                <a:solidFill>
                  <a:schemeClr val="tx1"/>
                </a:solidFill>
              </a:rPr>
              <a:t>Spaceborne radars</a:t>
            </a:r>
            <a:r>
              <a:rPr lang="en-US" sz="2600" dirty="0">
                <a:solidFill>
                  <a:schemeClr val="tx1"/>
                </a:solidFill>
              </a:rPr>
              <a:t>, active microwave systems that can sense through cloud cover and without daylight, measuring the time delay between emission and return, thus establishing the location, height and scattering properties of the Earth's surface. </a:t>
            </a:r>
          </a:p>
          <a:p>
            <a:pPr algn="l" eaLnBrk="1" hangingPunct="1">
              <a:lnSpc>
                <a:spcPct val="80000"/>
              </a:lnSpc>
            </a:pPr>
            <a:endParaRPr lang="en-US" sz="2600" dirty="0">
              <a:solidFill>
                <a:schemeClr val="tx1"/>
              </a:solidFill>
            </a:endParaRPr>
          </a:p>
          <a:p>
            <a:pPr algn="l" eaLnBrk="1" hangingPunct="1">
              <a:lnSpc>
                <a:spcPct val="80000"/>
              </a:lnSpc>
            </a:pPr>
            <a:endParaRPr lang="en-US" sz="2800" dirty="0">
              <a:solidFill>
                <a:srgbClr val="0070C0"/>
              </a:solidFill>
            </a:endParaRPr>
          </a:p>
          <a:p>
            <a:pPr algn="l" eaLnBrk="1" hangingPunct="1">
              <a:lnSpc>
                <a:spcPct val="80000"/>
              </a:lnSpc>
            </a:pPr>
            <a:endParaRPr lang="en-US" sz="2200" dirty="0">
              <a:solidFill>
                <a:schemeClr val="bg2">
                  <a:lumMod val="10000"/>
                </a:schemeClr>
              </a:solidFill>
            </a:endParaRPr>
          </a:p>
          <a:p>
            <a:pPr algn="l" eaLnBrk="1" hangingPunct="1">
              <a:lnSpc>
                <a:spcPct val="80000"/>
              </a:lnSpc>
            </a:pPr>
            <a:endParaRPr lang="en-US" sz="2200" dirty="0">
              <a:solidFill>
                <a:schemeClr val="bg2">
                  <a:lumMod val="10000"/>
                </a:schemeClr>
              </a:solidFill>
            </a:endParaRPr>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27448" y="49030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History of Satellites</a:t>
            </a:r>
            <a:br>
              <a:rPr lang="en-GB" altLang="en-GB" sz="3200" b="1" kern="0" dirty="0">
                <a:solidFill>
                  <a:srgbClr val="808000"/>
                </a:solidFill>
              </a:rPr>
            </a:b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73042177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479376" y="1285875"/>
            <a:ext cx="9936212" cy="5113338"/>
          </a:xfrm>
        </p:spPr>
        <p:txBody>
          <a:bodyPr/>
          <a:lstStyle/>
          <a:p>
            <a:pPr algn="l" eaLnBrk="1" hangingPunct="1">
              <a:lnSpc>
                <a:spcPct val="80000"/>
              </a:lnSpc>
            </a:pPr>
            <a:r>
              <a:rPr lang="en-US" sz="1800" dirty="0"/>
              <a:t> </a:t>
            </a:r>
          </a:p>
          <a:p>
            <a:pPr algn="l" eaLnBrk="1" hangingPunct="1">
              <a:lnSpc>
                <a:spcPct val="80000"/>
              </a:lnSpc>
              <a:buFontTx/>
              <a:buChar char="•"/>
            </a:pPr>
            <a:r>
              <a:rPr lang="en-US" sz="1800" dirty="0"/>
              <a:t> </a:t>
            </a:r>
            <a:r>
              <a:rPr lang="en-US" sz="2800" dirty="0">
                <a:solidFill>
                  <a:srgbClr val="0070C0"/>
                </a:solidFill>
              </a:rPr>
              <a:t>What is a satellite?</a:t>
            </a:r>
          </a:p>
          <a:p>
            <a:pPr algn="l" eaLnBrk="1" hangingPunct="1">
              <a:lnSpc>
                <a:spcPct val="80000"/>
              </a:lnSpc>
            </a:pPr>
            <a:r>
              <a:rPr lang="en-US" dirty="0">
                <a:solidFill>
                  <a:schemeClr val="tx1"/>
                </a:solidFill>
              </a:rPr>
              <a:t>Satellite: </a:t>
            </a:r>
            <a:r>
              <a:rPr lang="en-US" dirty="0"/>
              <a:t>In astronomical terms, a  satellite is a celestial body that orbits around a planet.</a:t>
            </a:r>
          </a:p>
          <a:p>
            <a:pPr algn="l" eaLnBrk="1" hangingPunct="1">
              <a:lnSpc>
                <a:spcPct val="80000"/>
              </a:lnSpc>
            </a:pPr>
            <a:endParaRPr lang="en-US" dirty="0"/>
          </a:p>
          <a:p>
            <a:pPr algn="l" eaLnBrk="1" hangingPunct="1">
              <a:lnSpc>
                <a:spcPct val="80000"/>
              </a:lnSpc>
            </a:pPr>
            <a:r>
              <a:rPr lang="en-US" dirty="0">
                <a:solidFill>
                  <a:schemeClr val="tx1"/>
                </a:solidFill>
              </a:rPr>
              <a:t>Example: </a:t>
            </a:r>
            <a:r>
              <a:rPr lang="en-US" dirty="0"/>
              <a:t>The moon is a satellite of Earth.</a:t>
            </a:r>
          </a:p>
          <a:p>
            <a:pPr algn="l" eaLnBrk="1" hangingPunct="1">
              <a:lnSpc>
                <a:spcPct val="80000"/>
              </a:lnSpc>
            </a:pPr>
            <a:endParaRPr lang="en-US" dirty="0"/>
          </a:p>
          <a:p>
            <a:pPr algn="l" eaLnBrk="1" hangingPunct="1">
              <a:lnSpc>
                <a:spcPct val="80000"/>
              </a:lnSpc>
            </a:pPr>
            <a:r>
              <a:rPr lang="en-US" dirty="0">
                <a:solidFill>
                  <a:schemeClr val="tx1"/>
                </a:solidFill>
              </a:rPr>
              <a:t>In aerospace terms, </a:t>
            </a:r>
            <a:r>
              <a:rPr lang="en-US" dirty="0"/>
              <a:t>a satellite is a  space vehicle launched by humans and orbits around Earth or another celestial body.</a:t>
            </a:r>
          </a:p>
          <a:p>
            <a:pPr algn="l" eaLnBrk="1" hangingPunct="1">
              <a:lnSpc>
                <a:spcPct val="80000"/>
              </a:lnSpc>
            </a:pPr>
            <a:endParaRPr lang="en-US" dirty="0"/>
          </a:p>
          <a:p>
            <a:pPr algn="l" eaLnBrk="1" hangingPunct="1">
              <a:lnSpc>
                <a:spcPct val="80000"/>
              </a:lnSpc>
            </a:pPr>
            <a:endParaRPr lang="en-US" dirty="0"/>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27448" y="49030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Satellites: Definition </a:t>
            </a:r>
            <a:br>
              <a:rPr lang="en-GB" altLang="en-GB" sz="3200" b="1" kern="0" dirty="0">
                <a:solidFill>
                  <a:srgbClr val="808000"/>
                </a:solidFill>
              </a:rPr>
            </a:b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479376" y="843597"/>
            <a:ext cx="11089232" cy="5743525"/>
          </a:xfrm>
        </p:spPr>
        <p:txBody>
          <a:bodyPr/>
          <a:lstStyle/>
          <a:p>
            <a:pPr algn="l" eaLnBrk="1" hangingPunct="1">
              <a:lnSpc>
                <a:spcPct val="80000"/>
              </a:lnSpc>
            </a:pPr>
            <a:r>
              <a:rPr lang="en-US" sz="1800" dirty="0"/>
              <a:t> </a:t>
            </a:r>
          </a:p>
          <a:p>
            <a:pPr algn="l" eaLnBrk="1" hangingPunct="1">
              <a:lnSpc>
                <a:spcPct val="80000"/>
              </a:lnSpc>
              <a:buFontTx/>
              <a:buChar char="•"/>
            </a:pPr>
            <a:r>
              <a:rPr lang="en-US" sz="2800" dirty="0">
                <a:solidFill>
                  <a:schemeClr val="accent3">
                    <a:lumMod val="75000"/>
                  </a:schemeClr>
                </a:solidFill>
              </a:rPr>
              <a:t> </a:t>
            </a:r>
            <a:r>
              <a:rPr lang="en-US" sz="2800" dirty="0">
                <a:solidFill>
                  <a:schemeClr val="accent6">
                    <a:lumMod val="75000"/>
                  </a:schemeClr>
                </a:solidFill>
              </a:rPr>
              <a:t>The last two decades </a:t>
            </a:r>
            <a:r>
              <a:rPr lang="en-US" sz="2800" dirty="0">
                <a:solidFill>
                  <a:schemeClr val="accent3">
                    <a:lumMod val="75000"/>
                  </a:schemeClr>
                </a:solidFill>
              </a:rPr>
              <a:t>–  The decades of the operational space Radars (Synthetic Aperture Radars, </a:t>
            </a:r>
            <a:r>
              <a:rPr lang="en-US" sz="2800" dirty="0" err="1">
                <a:solidFill>
                  <a:schemeClr val="accent3">
                    <a:lumMod val="75000"/>
                  </a:schemeClr>
                </a:solidFill>
              </a:rPr>
              <a:t>scatterometers</a:t>
            </a:r>
            <a:r>
              <a:rPr lang="en-US" sz="2800" dirty="0">
                <a:solidFill>
                  <a:schemeClr val="accent3">
                    <a:lumMod val="75000"/>
                  </a:schemeClr>
                </a:solidFill>
              </a:rPr>
              <a:t> and altimeters)   </a:t>
            </a:r>
          </a:p>
          <a:p>
            <a:pPr algn="l" eaLnBrk="1" hangingPunct="1">
              <a:lnSpc>
                <a:spcPct val="80000"/>
              </a:lnSpc>
            </a:pPr>
            <a:endParaRPr lang="en-US" sz="2800" dirty="0">
              <a:solidFill>
                <a:schemeClr val="accent3">
                  <a:lumMod val="75000"/>
                </a:schemeClr>
              </a:solidFill>
            </a:endParaRPr>
          </a:p>
          <a:p>
            <a:pPr algn="l" eaLnBrk="1" hangingPunct="1">
              <a:lnSpc>
                <a:spcPct val="80000"/>
              </a:lnSpc>
            </a:pPr>
            <a:r>
              <a:rPr lang="en-US" sz="2600" dirty="0">
                <a:solidFill>
                  <a:schemeClr val="tx1"/>
                </a:solidFill>
              </a:rPr>
              <a:t>Satellite radar applications have now diversified considerably</a:t>
            </a:r>
          </a:p>
          <a:p>
            <a:pPr marL="457200" indent="-457200" algn="l" eaLnBrk="1" hangingPunct="1">
              <a:lnSpc>
                <a:spcPct val="80000"/>
              </a:lnSpc>
              <a:buFont typeface="Courier New" panose="02070309020205020404" pitchFamily="49" charset="0"/>
              <a:buChar char="o"/>
            </a:pPr>
            <a:r>
              <a:rPr lang="en-US" sz="2600" b="1" dirty="0">
                <a:solidFill>
                  <a:schemeClr val="tx1"/>
                </a:solidFill>
              </a:rPr>
              <a:t>Altimeters </a:t>
            </a:r>
            <a:r>
              <a:rPr lang="en-US" sz="2600" dirty="0">
                <a:solidFill>
                  <a:schemeClr val="tx1"/>
                </a:solidFill>
              </a:rPr>
              <a:t>sensitive enough to measure sea-level height with a precision of several </a:t>
            </a:r>
            <a:r>
              <a:rPr lang="en-US" sz="2600" dirty="0" err="1">
                <a:solidFill>
                  <a:schemeClr val="tx1"/>
                </a:solidFill>
              </a:rPr>
              <a:t>millimetres</a:t>
            </a:r>
            <a:r>
              <a:rPr lang="en-US" sz="2600" dirty="0">
                <a:solidFill>
                  <a:schemeClr val="tx1"/>
                </a:solidFill>
              </a:rPr>
              <a:t> </a:t>
            </a:r>
          </a:p>
          <a:p>
            <a:pPr marL="457200" indent="-457200" algn="l" eaLnBrk="1" hangingPunct="1">
              <a:lnSpc>
                <a:spcPct val="80000"/>
              </a:lnSpc>
              <a:buFont typeface="Courier New" panose="02070309020205020404" pitchFamily="49" charset="0"/>
              <a:buChar char="o"/>
            </a:pPr>
            <a:r>
              <a:rPr lang="en-US" sz="2600" b="1" dirty="0" err="1">
                <a:solidFill>
                  <a:schemeClr val="tx1"/>
                </a:solidFill>
              </a:rPr>
              <a:t>scatterometers</a:t>
            </a:r>
            <a:r>
              <a:rPr lang="en-US" sz="2600" dirty="0">
                <a:solidFill>
                  <a:schemeClr val="tx1"/>
                </a:solidFill>
              </a:rPr>
              <a:t> to measure surface roughness and wind</a:t>
            </a:r>
          </a:p>
          <a:p>
            <a:pPr marL="457200" indent="-457200" algn="l" eaLnBrk="1" hangingPunct="1">
              <a:lnSpc>
                <a:spcPct val="80000"/>
              </a:lnSpc>
              <a:buFont typeface="Courier New" panose="02070309020205020404" pitchFamily="49" charset="0"/>
              <a:buChar char="o"/>
            </a:pPr>
            <a:r>
              <a:rPr lang="en-US" sz="2600" b="1" dirty="0">
                <a:solidFill>
                  <a:schemeClr val="tx1"/>
                </a:solidFill>
              </a:rPr>
              <a:t>Interferometric imagers, </a:t>
            </a:r>
            <a:r>
              <a:rPr lang="en-US" sz="2600" dirty="0">
                <a:solidFill>
                  <a:schemeClr val="tx1"/>
                </a:solidFill>
              </a:rPr>
              <a:t>which sense the superposition of different wavelengths, to monitor minute land movements.</a:t>
            </a:r>
            <a:endParaRPr lang="en-US" sz="2800" dirty="0">
              <a:solidFill>
                <a:srgbClr val="0070C0"/>
              </a:solidFill>
            </a:endParaRPr>
          </a:p>
          <a:p>
            <a:pPr algn="l" eaLnBrk="1" hangingPunct="1">
              <a:lnSpc>
                <a:spcPct val="80000"/>
              </a:lnSpc>
            </a:pPr>
            <a:endParaRPr lang="en-US" sz="2200" dirty="0">
              <a:solidFill>
                <a:schemeClr val="bg2">
                  <a:lumMod val="10000"/>
                </a:schemeClr>
              </a:solidFill>
            </a:endParaRPr>
          </a:p>
          <a:p>
            <a:pPr algn="l" eaLnBrk="1" hangingPunct="1">
              <a:lnSpc>
                <a:spcPct val="80000"/>
              </a:lnSpc>
            </a:pPr>
            <a:endParaRPr lang="en-US" sz="2200" dirty="0">
              <a:solidFill>
                <a:schemeClr val="bg2">
                  <a:lumMod val="10000"/>
                </a:schemeClr>
              </a:solidFill>
            </a:endParaRPr>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27448" y="49030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History of Satellites</a:t>
            </a:r>
            <a:br>
              <a:rPr lang="en-GB" altLang="en-GB" sz="3200" b="1" kern="0" dirty="0">
                <a:solidFill>
                  <a:srgbClr val="808000"/>
                </a:solidFill>
              </a:rPr>
            </a:b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05578369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191344" y="822960"/>
            <a:ext cx="9936212" cy="5743525"/>
          </a:xfrm>
        </p:spPr>
        <p:txBody>
          <a:bodyPr/>
          <a:lstStyle/>
          <a:p>
            <a:pPr algn="l" eaLnBrk="1" hangingPunct="1">
              <a:lnSpc>
                <a:spcPct val="80000"/>
              </a:lnSpc>
            </a:pPr>
            <a:r>
              <a:rPr lang="en-US" sz="1800" b="1" dirty="0">
                <a:solidFill>
                  <a:schemeClr val="accent3">
                    <a:lumMod val="50000"/>
                  </a:schemeClr>
                </a:solidFill>
              </a:rPr>
              <a:t> Example of Public EO data providers</a:t>
            </a:r>
            <a:endParaRPr lang="en-US" sz="2800" dirty="0">
              <a:solidFill>
                <a:srgbClr val="0070C0"/>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endParaRPr lang="en-US" sz="1800" dirty="0">
              <a:solidFill>
                <a:schemeClr val="tx1"/>
              </a:solidFill>
            </a:endParaRPr>
          </a:p>
          <a:p>
            <a:pPr algn="l" eaLnBrk="1" hangingPunct="1">
              <a:lnSpc>
                <a:spcPct val="80000"/>
              </a:lnSpc>
            </a:pPr>
            <a:r>
              <a:rPr lang="en-US" dirty="0">
                <a:solidFill>
                  <a:schemeClr val="tx1"/>
                </a:solidFill>
              </a:rPr>
              <a:t>More: </a:t>
            </a:r>
            <a:r>
              <a:rPr kumimoji="0" lang="en-GB"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Go to </a:t>
            </a:r>
            <a:r>
              <a:rPr lang="en-US" dirty="0">
                <a:hlinkClick r:id="rId4"/>
              </a:rPr>
              <a:t>WMO OSCAR  |  List of all space agencies</a:t>
            </a:r>
            <a:endParaRPr kumimoji="0" lang="en-US"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algn="l" eaLnBrk="1" hangingPunct="1">
              <a:lnSpc>
                <a:spcPct val="80000"/>
              </a:lnSpc>
            </a:pPr>
            <a:endParaRPr lang="en-US" sz="1800" dirty="0">
              <a:solidFill>
                <a:schemeClr val="tx1"/>
              </a:solidFill>
            </a:endParaRPr>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61678" y="229781"/>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Observation data providers</a:t>
            </a: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graphicFrame>
        <p:nvGraphicFramePr>
          <p:cNvPr id="2" name="Table 1">
            <a:extLst>
              <a:ext uri="{FF2B5EF4-FFF2-40B4-BE49-F238E27FC236}">
                <a16:creationId xmlns:a16="http://schemas.microsoft.com/office/drawing/2014/main" id="{17A974D0-0BAE-9205-AF95-B77A5D868B40}"/>
              </a:ext>
            </a:extLst>
          </p:cNvPr>
          <p:cNvGraphicFramePr>
            <a:graphicFrameLocks noGrp="1"/>
          </p:cNvGraphicFramePr>
          <p:nvPr>
            <p:extLst>
              <p:ext uri="{D42A27DB-BD31-4B8C-83A1-F6EECF244321}">
                <p14:modId xmlns:p14="http://schemas.microsoft.com/office/powerpoint/2010/main" val="1833824610"/>
              </p:ext>
            </p:extLst>
          </p:nvPr>
        </p:nvGraphicFramePr>
        <p:xfrm>
          <a:off x="1559496" y="1297447"/>
          <a:ext cx="6120680" cy="4630706"/>
        </p:xfrm>
        <a:graphic>
          <a:graphicData uri="http://schemas.openxmlformats.org/drawingml/2006/table">
            <a:tbl>
              <a:tblPr/>
              <a:tblGrid>
                <a:gridCol w="3060340">
                  <a:extLst>
                    <a:ext uri="{9D8B030D-6E8A-4147-A177-3AD203B41FA5}">
                      <a16:colId xmlns:a16="http://schemas.microsoft.com/office/drawing/2014/main" val="906560779"/>
                    </a:ext>
                  </a:extLst>
                </a:gridCol>
                <a:gridCol w="3060340">
                  <a:extLst>
                    <a:ext uri="{9D8B030D-6E8A-4147-A177-3AD203B41FA5}">
                      <a16:colId xmlns:a16="http://schemas.microsoft.com/office/drawing/2014/main" val="3070038554"/>
                    </a:ext>
                  </a:extLst>
                </a:gridCol>
              </a:tblGrid>
              <a:tr h="459392">
                <a:tc>
                  <a:txBody>
                    <a:bodyPr/>
                    <a:lstStyle/>
                    <a:p>
                      <a:r>
                        <a:rPr lang="en-US" sz="2400" dirty="0">
                          <a:effectLst/>
                        </a:rPr>
                        <a:t>ESA</a:t>
                      </a:r>
                    </a:p>
                  </a:txBody>
                  <a:tcPr marL="33979" marR="33979" marT="33979" marB="33979" anchor="ctr">
                    <a:lnL>
                      <a:noFill/>
                    </a:lnL>
                    <a:lnR>
                      <a:noFill/>
                    </a:lnR>
                    <a:lnT>
                      <a:noFill/>
                    </a:lnT>
                    <a:lnB>
                      <a:noFill/>
                    </a:lnB>
                    <a:solidFill>
                      <a:srgbClr val="FFFFFF"/>
                    </a:solidFill>
                  </a:tcPr>
                </a:tc>
                <a:tc>
                  <a:txBody>
                    <a:bodyPr/>
                    <a:lstStyle/>
                    <a:p>
                      <a:r>
                        <a:rPr lang="en-US" sz="1300" u="none" strike="noStrike" dirty="0">
                          <a:solidFill>
                            <a:srgbClr val="00AE9D"/>
                          </a:solidFill>
                          <a:effectLst/>
                          <a:hlinkClick r:id="rId5"/>
                        </a:rPr>
                        <a:t>https://earth.esa.int/eogateway/missions</a:t>
                      </a:r>
                      <a:endParaRPr lang="en-US" sz="1300" dirty="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2051734719"/>
                  </a:ext>
                </a:extLst>
              </a:tr>
              <a:tr h="592041">
                <a:tc>
                  <a:txBody>
                    <a:bodyPr/>
                    <a:lstStyle/>
                    <a:p>
                      <a:r>
                        <a:rPr lang="en-US" sz="2400" dirty="0" err="1">
                          <a:effectLst/>
                        </a:rPr>
                        <a:t>Eumetsat</a:t>
                      </a:r>
                      <a:endParaRPr lang="en-US" sz="2400" dirty="0">
                        <a:effectLst/>
                      </a:endParaRPr>
                    </a:p>
                  </a:txBody>
                  <a:tcPr marL="33979" marR="33979" marT="33979" marB="33979" anchor="ctr">
                    <a:lnL>
                      <a:noFill/>
                    </a:lnL>
                    <a:lnR>
                      <a:noFill/>
                    </a:lnR>
                    <a:lnT>
                      <a:noFill/>
                    </a:lnT>
                    <a:lnB>
                      <a:noFill/>
                    </a:lnB>
                    <a:solidFill>
                      <a:srgbClr val="FFFFFF"/>
                    </a:solidFill>
                  </a:tcPr>
                </a:tc>
                <a:tc>
                  <a:txBody>
                    <a:bodyPr/>
                    <a:lstStyle/>
                    <a:p>
                      <a:r>
                        <a:rPr lang="en-US" sz="1300" u="none" strike="noStrike" dirty="0">
                          <a:solidFill>
                            <a:srgbClr val="00AE9D"/>
                          </a:solidFill>
                          <a:effectLst/>
                          <a:hlinkClick r:id="rId6"/>
                        </a:rPr>
                        <a:t>http://www.eumetsat.int/website/home/index.html</a:t>
                      </a:r>
                      <a:endParaRPr lang="en-US" sz="1300" dirty="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603032462"/>
                  </a:ext>
                </a:extLst>
              </a:tr>
              <a:tr h="648072">
                <a:tc>
                  <a:txBody>
                    <a:bodyPr/>
                    <a:lstStyle/>
                    <a:p>
                      <a:r>
                        <a:rPr lang="en-US" sz="2400" dirty="0">
                          <a:effectLst/>
                        </a:rPr>
                        <a:t>Copernicus-Sentinel </a:t>
                      </a:r>
                    </a:p>
                  </a:txBody>
                  <a:tcPr marL="33979" marR="33979" marT="33979" marB="33979" anchor="ctr">
                    <a:lnL>
                      <a:noFill/>
                    </a:lnL>
                    <a:lnR>
                      <a:noFill/>
                    </a:lnR>
                    <a:lnT>
                      <a:noFill/>
                    </a:lnT>
                    <a:lnB>
                      <a:noFill/>
                    </a:lnB>
                    <a:solidFill>
                      <a:srgbClr val="FFFFFF"/>
                    </a:solidFill>
                  </a:tcPr>
                </a:tc>
                <a:tc>
                  <a:txBody>
                    <a:bodyPr/>
                    <a:lstStyle/>
                    <a:p>
                      <a:r>
                        <a:rPr lang="en-US" sz="1300" u="none" strike="noStrike" dirty="0">
                          <a:solidFill>
                            <a:srgbClr val="00AE9D"/>
                          </a:solidFill>
                          <a:effectLst/>
                          <a:hlinkClick r:id="rId7"/>
                        </a:rPr>
                        <a:t>https://sentinel.esa.int/web/sentinel/</a:t>
                      </a:r>
                      <a:endParaRPr lang="en-US" sz="1300" dirty="0">
                        <a:effectLst/>
                      </a:endParaRPr>
                    </a:p>
                    <a:p>
                      <a:r>
                        <a:rPr lang="en-US" sz="1300" u="none" strike="noStrike" dirty="0">
                          <a:solidFill>
                            <a:srgbClr val="00AE9D"/>
                          </a:solidFill>
                          <a:effectLst/>
                          <a:hlinkClick r:id="rId8"/>
                        </a:rPr>
                        <a:t>https://www.sentinel-hub.com/</a:t>
                      </a:r>
                      <a:endParaRPr lang="en-US" sz="1300" dirty="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3207199361"/>
                  </a:ext>
                </a:extLst>
              </a:tr>
              <a:tr h="459392">
                <a:tc>
                  <a:txBody>
                    <a:bodyPr/>
                    <a:lstStyle/>
                    <a:p>
                      <a:r>
                        <a:rPr lang="en-US" sz="2400" dirty="0">
                          <a:effectLst/>
                        </a:rPr>
                        <a:t>USGS (Landsat)</a:t>
                      </a:r>
                    </a:p>
                  </a:txBody>
                  <a:tcPr marL="33979" marR="33979" marT="33979" marB="33979" anchor="ctr">
                    <a:lnL>
                      <a:noFill/>
                    </a:lnL>
                    <a:lnR>
                      <a:noFill/>
                    </a:lnR>
                    <a:lnT>
                      <a:noFill/>
                    </a:lnT>
                    <a:lnB>
                      <a:noFill/>
                    </a:lnB>
                    <a:solidFill>
                      <a:srgbClr val="FFFFFF"/>
                    </a:solidFill>
                  </a:tcPr>
                </a:tc>
                <a:tc>
                  <a:txBody>
                    <a:bodyPr/>
                    <a:lstStyle/>
                    <a:p>
                      <a:r>
                        <a:rPr lang="en-US" sz="1300" u="none" strike="noStrike" dirty="0">
                          <a:solidFill>
                            <a:srgbClr val="00AE9D"/>
                          </a:solidFill>
                          <a:effectLst/>
                          <a:hlinkClick r:id="rId9"/>
                        </a:rPr>
                        <a:t>http://earthexplorer.usgs.gov/</a:t>
                      </a:r>
                      <a:endParaRPr lang="en-US" sz="1300" dirty="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2802906566"/>
                  </a:ext>
                </a:extLst>
              </a:tr>
              <a:tr h="459392">
                <a:tc>
                  <a:txBody>
                    <a:bodyPr/>
                    <a:lstStyle/>
                    <a:p>
                      <a:r>
                        <a:rPr lang="en-US" sz="2400" dirty="0">
                          <a:effectLst/>
                        </a:rPr>
                        <a:t>NOAA</a:t>
                      </a:r>
                    </a:p>
                  </a:txBody>
                  <a:tcPr marL="33979" marR="33979" marT="33979" marB="33979" anchor="ctr">
                    <a:lnL>
                      <a:noFill/>
                    </a:lnL>
                    <a:lnR>
                      <a:noFill/>
                    </a:lnR>
                    <a:lnT>
                      <a:noFill/>
                    </a:lnT>
                    <a:lnB>
                      <a:noFill/>
                    </a:lnB>
                    <a:solidFill>
                      <a:srgbClr val="FFFFFF"/>
                    </a:solidFill>
                  </a:tcPr>
                </a:tc>
                <a:tc>
                  <a:txBody>
                    <a:bodyPr/>
                    <a:lstStyle/>
                    <a:p>
                      <a:r>
                        <a:rPr lang="en-US" sz="1300" u="none" strike="noStrike">
                          <a:solidFill>
                            <a:srgbClr val="00AE9D"/>
                          </a:solidFill>
                          <a:effectLst/>
                          <a:hlinkClick r:id="rId10"/>
                        </a:rPr>
                        <a:t>http://www.ospo.noaa.gov/</a:t>
                      </a:r>
                      <a:endParaRPr lang="en-US" sz="130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298832787"/>
                  </a:ext>
                </a:extLst>
              </a:tr>
              <a:tr h="459392">
                <a:tc>
                  <a:txBody>
                    <a:bodyPr/>
                    <a:lstStyle/>
                    <a:p>
                      <a:r>
                        <a:rPr lang="en-US" sz="2400">
                          <a:effectLst/>
                        </a:rPr>
                        <a:t>NASA</a:t>
                      </a:r>
                    </a:p>
                  </a:txBody>
                  <a:tcPr marL="33979" marR="33979" marT="33979" marB="33979" anchor="ctr">
                    <a:lnL>
                      <a:noFill/>
                    </a:lnL>
                    <a:lnR>
                      <a:noFill/>
                    </a:lnR>
                    <a:lnT>
                      <a:noFill/>
                    </a:lnT>
                    <a:lnB>
                      <a:noFill/>
                    </a:lnB>
                    <a:solidFill>
                      <a:srgbClr val="FFFFFF"/>
                    </a:solidFill>
                  </a:tcPr>
                </a:tc>
                <a:tc>
                  <a:txBody>
                    <a:bodyPr/>
                    <a:lstStyle/>
                    <a:p>
                      <a:r>
                        <a:rPr lang="en-US" sz="1300" u="none" strike="noStrike">
                          <a:solidFill>
                            <a:srgbClr val="00AE9D"/>
                          </a:solidFill>
                          <a:effectLst/>
                          <a:hlinkClick r:id="rId11"/>
                        </a:rPr>
                        <a:t>https://earthdata.nasa.gov/earth-observation-data</a:t>
                      </a:r>
                      <a:endParaRPr lang="en-US" sz="130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2776265942"/>
                  </a:ext>
                </a:extLst>
              </a:tr>
              <a:tr h="655109">
                <a:tc>
                  <a:txBody>
                    <a:bodyPr/>
                    <a:lstStyle/>
                    <a:p>
                      <a:r>
                        <a:rPr lang="en-US" sz="2400" dirty="0">
                          <a:effectLst/>
                        </a:rPr>
                        <a:t>Japan</a:t>
                      </a:r>
                    </a:p>
                  </a:txBody>
                  <a:tcPr marL="33979" marR="33979" marT="33979" marB="33979" anchor="ctr">
                    <a:lnL>
                      <a:noFill/>
                    </a:lnL>
                    <a:lnR>
                      <a:noFill/>
                    </a:lnR>
                    <a:lnT>
                      <a:noFill/>
                    </a:lnT>
                    <a:lnB>
                      <a:noFill/>
                    </a:lnB>
                    <a:solidFill>
                      <a:srgbClr val="FFFFFF"/>
                    </a:solidFill>
                  </a:tcPr>
                </a:tc>
                <a:tc>
                  <a:txBody>
                    <a:bodyPr/>
                    <a:lstStyle/>
                    <a:p>
                      <a:r>
                        <a:rPr lang="en-US" sz="1300" u="none" strike="noStrike">
                          <a:solidFill>
                            <a:srgbClr val="00AE9D"/>
                          </a:solidFill>
                          <a:effectLst/>
                          <a:hlinkClick r:id="rId12"/>
                        </a:rPr>
                        <a:t>http://www.eorc.jaxa.jp/en/about/distribution/index.html</a:t>
                      </a:r>
                      <a:endParaRPr lang="en-US" sz="130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3327984049"/>
                  </a:ext>
                </a:extLst>
              </a:tr>
              <a:tr h="263675">
                <a:tc>
                  <a:txBody>
                    <a:bodyPr/>
                    <a:lstStyle/>
                    <a:p>
                      <a:r>
                        <a:rPr lang="en-US" sz="2400">
                          <a:effectLst/>
                        </a:rPr>
                        <a:t>China</a:t>
                      </a:r>
                    </a:p>
                  </a:txBody>
                  <a:tcPr marL="33979" marR="33979" marT="33979" marB="33979" anchor="ctr">
                    <a:lnL>
                      <a:noFill/>
                    </a:lnL>
                    <a:lnR>
                      <a:noFill/>
                    </a:lnR>
                    <a:lnT>
                      <a:noFill/>
                    </a:lnT>
                    <a:lnB>
                      <a:noFill/>
                    </a:lnB>
                    <a:solidFill>
                      <a:srgbClr val="FFFFFF"/>
                    </a:solidFill>
                  </a:tcPr>
                </a:tc>
                <a:tc>
                  <a:txBody>
                    <a:bodyPr/>
                    <a:lstStyle/>
                    <a:p>
                      <a:r>
                        <a:rPr lang="en-US" sz="1300" u="none" strike="noStrike">
                          <a:solidFill>
                            <a:srgbClr val="00AE9D"/>
                          </a:solidFill>
                          <a:effectLst/>
                          <a:hlinkClick r:id="rId13"/>
                        </a:rPr>
                        <a:t>http://www.cma.gov.cn/en</a:t>
                      </a:r>
                      <a:endParaRPr lang="en-US" sz="130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205579012"/>
                  </a:ext>
                </a:extLst>
              </a:tr>
              <a:tr h="459392">
                <a:tc>
                  <a:txBody>
                    <a:bodyPr/>
                    <a:lstStyle/>
                    <a:p>
                      <a:r>
                        <a:rPr lang="en-US" sz="2400" dirty="0">
                          <a:effectLst/>
                        </a:rPr>
                        <a:t>India</a:t>
                      </a:r>
                    </a:p>
                  </a:txBody>
                  <a:tcPr marL="33979" marR="33979" marT="33979" marB="33979" anchor="ctr">
                    <a:lnL>
                      <a:noFill/>
                    </a:lnL>
                    <a:lnR>
                      <a:noFill/>
                    </a:lnR>
                    <a:lnT>
                      <a:noFill/>
                    </a:lnT>
                    <a:lnB>
                      <a:noFill/>
                    </a:lnB>
                    <a:solidFill>
                      <a:srgbClr val="FFFFFF"/>
                    </a:solidFill>
                  </a:tcPr>
                </a:tc>
                <a:tc>
                  <a:txBody>
                    <a:bodyPr/>
                    <a:lstStyle/>
                    <a:p>
                      <a:r>
                        <a:rPr lang="en-US" sz="1300" u="none" strike="noStrike" dirty="0">
                          <a:solidFill>
                            <a:srgbClr val="00AE9D"/>
                          </a:solidFill>
                          <a:effectLst/>
                          <a:hlinkClick r:id="rId14"/>
                        </a:rPr>
                        <a:t>http://bhuvan.nrsc.gov.in/bhuvan_links.php</a:t>
                      </a:r>
                      <a:endParaRPr lang="en-US" sz="1300" dirty="0">
                        <a:effectLst/>
                      </a:endParaRPr>
                    </a:p>
                  </a:txBody>
                  <a:tcPr marL="33979" marR="33979" marT="33979" marB="33979" anchor="ctr">
                    <a:lnL>
                      <a:noFill/>
                    </a:lnL>
                    <a:lnR>
                      <a:noFill/>
                    </a:lnR>
                    <a:lnT>
                      <a:noFill/>
                    </a:lnT>
                    <a:lnB>
                      <a:noFill/>
                    </a:lnB>
                    <a:solidFill>
                      <a:srgbClr val="FFFFFF"/>
                    </a:solidFill>
                  </a:tcPr>
                </a:tc>
                <a:extLst>
                  <a:ext uri="{0D108BD9-81ED-4DB2-BD59-A6C34878D82A}">
                    <a16:rowId xmlns:a16="http://schemas.microsoft.com/office/drawing/2014/main" val="3138264599"/>
                  </a:ext>
                </a:extLst>
              </a:tr>
            </a:tbl>
          </a:graphicData>
        </a:graphic>
      </p:graphicFrame>
    </p:spTree>
    <p:extLst>
      <p:ext uri="{BB962C8B-B14F-4D97-AF65-F5344CB8AC3E}">
        <p14:creationId xmlns:p14="http://schemas.microsoft.com/office/powerpoint/2010/main" val="1555277077"/>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191344" y="822960"/>
            <a:ext cx="9936212" cy="5743525"/>
          </a:xfrm>
        </p:spPr>
        <p:txBody>
          <a:bodyPr/>
          <a:lstStyle/>
          <a:p>
            <a:pPr algn="l" eaLnBrk="1" hangingPunct="1">
              <a:lnSpc>
                <a:spcPct val="80000"/>
              </a:lnSpc>
            </a:pPr>
            <a:r>
              <a:rPr lang="en-US" sz="2800" b="1" dirty="0">
                <a:solidFill>
                  <a:schemeClr val="accent3">
                    <a:lumMod val="50000"/>
                  </a:schemeClr>
                </a:solidFill>
              </a:rPr>
              <a:t> Examples of Global Commercial EO data providers</a:t>
            </a:r>
            <a:endParaRPr lang="en-US" sz="2800" dirty="0">
              <a:solidFill>
                <a:srgbClr val="0070C0"/>
              </a:solidFill>
            </a:endParaRPr>
          </a:p>
          <a:p>
            <a:pPr algn="l" eaLnBrk="1" hangingPunct="1">
              <a:lnSpc>
                <a:spcPct val="80000"/>
              </a:lnSpc>
            </a:pPr>
            <a:endParaRPr lang="en-US" sz="1800" dirty="0">
              <a:solidFill>
                <a:schemeClr val="tx1"/>
              </a:solidFill>
            </a:endParaRPr>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161678" y="229781"/>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Observation data providers</a:t>
            </a: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graphicFrame>
        <p:nvGraphicFramePr>
          <p:cNvPr id="3" name="Table 2">
            <a:extLst>
              <a:ext uri="{FF2B5EF4-FFF2-40B4-BE49-F238E27FC236}">
                <a16:creationId xmlns:a16="http://schemas.microsoft.com/office/drawing/2014/main" id="{A4D68EBB-BF96-D0B8-8C5C-C3F94D22E351}"/>
              </a:ext>
            </a:extLst>
          </p:cNvPr>
          <p:cNvGraphicFramePr>
            <a:graphicFrameLocks noGrp="1"/>
          </p:cNvGraphicFramePr>
          <p:nvPr>
            <p:extLst>
              <p:ext uri="{D42A27DB-BD31-4B8C-83A1-F6EECF244321}">
                <p14:modId xmlns:p14="http://schemas.microsoft.com/office/powerpoint/2010/main" val="1653449927"/>
              </p:ext>
            </p:extLst>
          </p:nvPr>
        </p:nvGraphicFramePr>
        <p:xfrm>
          <a:off x="452399" y="1565190"/>
          <a:ext cx="5256584" cy="3727620"/>
        </p:xfrm>
        <a:graphic>
          <a:graphicData uri="http://schemas.openxmlformats.org/drawingml/2006/table">
            <a:tbl>
              <a:tblPr/>
              <a:tblGrid>
                <a:gridCol w="2664296">
                  <a:extLst>
                    <a:ext uri="{9D8B030D-6E8A-4147-A177-3AD203B41FA5}">
                      <a16:colId xmlns:a16="http://schemas.microsoft.com/office/drawing/2014/main" val="2115227858"/>
                    </a:ext>
                  </a:extLst>
                </a:gridCol>
                <a:gridCol w="2592288">
                  <a:extLst>
                    <a:ext uri="{9D8B030D-6E8A-4147-A177-3AD203B41FA5}">
                      <a16:colId xmlns:a16="http://schemas.microsoft.com/office/drawing/2014/main" val="173106267"/>
                    </a:ext>
                  </a:extLst>
                </a:gridCol>
              </a:tblGrid>
              <a:tr h="464095">
                <a:tc>
                  <a:txBody>
                    <a:bodyPr/>
                    <a:lstStyle/>
                    <a:p>
                      <a:pPr algn="l"/>
                      <a:r>
                        <a:rPr lang="en-US" sz="2400" dirty="0">
                          <a:effectLst/>
                        </a:rPr>
                        <a:t>Digital Globe</a:t>
                      </a:r>
                      <a:br>
                        <a:rPr lang="en-US" sz="2400" dirty="0">
                          <a:effectLst/>
                        </a:rPr>
                      </a:br>
                      <a:r>
                        <a:rPr lang="en-US" sz="2400" dirty="0">
                          <a:effectLst/>
                        </a:rPr>
                        <a:t>resellers (MAXAR)</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dirty="0">
                          <a:solidFill>
                            <a:srgbClr val="00AE9D"/>
                          </a:solidFill>
                          <a:effectLst/>
                          <a:hlinkClick r:id="rId4"/>
                        </a:rPr>
                        <a:t>http://www.digitalglobe.com/partners/certified-resellers</a:t>
                      </a:r>
                      <a:endParaRPr lang="en-US" sz="900" dirty="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1583129306"/>
                  </a:ext>
                </a:extLst>
              </a:tr>
              <a:tr h="464095">
                <a:tc>
                  <a:txBody>
                    <a:bodyPr/>
                    <a:lstStyle/>
                    <a:p>
                      <a:pPr algn="l"/>
                      <a:r>
                        <a:rPr lang="en-US" sz="2400">
                          <a:effectLst/>
                        </a:rPr>
                        <a:t>Airbus</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5"/>
                        </a:rPr>
                        <a:t>https://www.intelligence-airbusds.com/access-to-our-products/</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186753821"/>
                  </a:ext>
                </a:extLst>
              </a:tr>
              <a:tr h="464095">
                <a:tc>
                  <a:txBody>
                    <a:bodyPr/>
                    <a:lstStyle/>
                    <a:p>
                      <a:pPr algn="l"/>
                      <a:r>
                        <a:rPr lang="en-US" sz="2400">
                          <a:effectLst/>
                        </a:rPr>
                        <a:t>Deimos</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6"/>
                        </a:rPr>
                        <a:t>https://www.deimos-imaging.com/imagery-store/</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3568242190"/>
                  </a:ext>
                </a:extLst>
              </a:tr>
              <a:tr h="186794">
                <a:tc>
                  <a:txBody>
                    <a:bodyPr/>
                    <a:lstStyle/>
                    <a:p>
                      <a:pPr algn="l"/>
                      <a:r>
                        <a:rPr lang="en-US" sz="2400">
                          <a:effectLst/>
                        </a:rPr>
                        <a:t>Planet Labs</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7"/>
                        </a:rPr>
                        <a:t>https://www.planet.com</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3701688633"/>
                  </a:ext>
                </a:extLst>
              </a:tr>
              <a:tr h="325444">
                <a:tc>
                  <a:txBody>
                    <a:bodyPr/>
                    <a:lstStyle/>
                    <a:p>
                      <a:pPr algn="l"/>
                      <a:r>
                        <a:rPr lang="en-US" sz="2400">
                          <a:effectLst/>
                        </a:rPr>
                        <a:t>Urthecast</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8"/>
                        </a:rPr>
                        <a:t>https://www.urthecast.com</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3663648976"/>
                  </a:ext>
                </a:extLst>
              </a:tr>
              <a:tr h="325444">
                <a:tc>
                  <a:txBody>
                    <a:bodyPr/>
                    <a:lstStyle/>
                    <a:p>
                      <a:pPr algn="l"/>
                      <a:r>
                        <a:rPr lang="en-US" sz="2400" dirty="0">
                          <a:effectLst/>
                        </a:rPr>
                        <a:t>MDA Geospatial</a:t>
                      </a:r>
                      <a:br>
                        <a:rPr lang="en-US" sz="2400" dirty="0">
                          <a:effectLst/>
                        </a:rPr>
                      </a:br>
                      <a:r>
                        <a:rPr lang="en-US" sz="2400" dirty="0">
                          <a:effectLst/>
                        </a:rPr>
                        <a:t>Services</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9"/>
                        </a:rPr>
                        <a:t>http://gs.mdacorporation.com/Partners/Partners.aspx</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266495114"/>
                  </a:ext>
                </a:extLst>
              </a:tr>
              <a:tr h="325444">
                <a:tc>
                  <a:txBody>
                    <a:bodyPr/>
                    <a:lstStyle/>
                    <a:p>
                      <a:pPr algn="l"/>
                      <a:r>
                        <a:rPr lang="en-US" sz="2400">
                          <a:effectLst/>
                        </a:rPr>
                        <a:t>E-geos</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dirty="0">
                          <a:solidFill>
                            <a:srgbClr val="00AE9D"/>
                          </a:solidFill>
                          <a:effectLst/>
                          <a:hlinkClick r:id="rId10"/>
                        </a:rPr>
                        <a:t>http://www.e-geos.it/index.html</a:t>
                      </a:r>
                      <a:endParaRPr lang="en-US" sz="900" dirty="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2148489889"/>
                  </a:ext>
                </a:extLst>
              </a:tr>
            </a:tbl>
          </a:graphicData>
        </a:graphic>
      </p:graphicFrame>
      <p:graphicFrame>
        <p:nvGraphicFramePr>
          <p:cNvPr id="4" name="Table 3">
            <a:extLst>
              <a:ext uri="{FF2B5EF4-FFF2-40B4-BE49-F238E27FC236}">
                <a16:creationId xmlns:a16="http://schemas.microsoft.com/office/drawing/2014/main" id="{D23CE59E-0012-6195-4CFD-83852B75C89F}"/>
              </a:ext>
            </a:extLst>
          </p:cNvPr>
          <p:cNvGraphicFramePr>
            <a:graphicFrameLocks noGrp="1"/>
          </p:cNvGraphicFramePr>
          <p:nvPr>
            <p:extLst>
              <p:ext uri="{D42A27DB-BD31-4B8C-83A1-F6EECF244321}">
                <p14:modId xmlns:p14="http://schemas.microsoft.com/office/powerpoint/2010/main" val="3921238607"/>
              </p:ext>
            </p:extLst>
          </p:nvPr>
        </p:nvGraphicFramePr>
        <p:xfrm>
          <a:off x="6384032" y="1565190"/>
          <a:ext cx="5184576" cy="3626594"/>
        </p:xfrm>
        <a:graphic>
          <a:graphicData uri="http://schemas.openxmlformats.org/drawingml/2006/table">
            <a:tbl>
              <a:tblPr/>
              <a:tblGrid>
                <a:gridCol w="2592288">
                  <a:extLst>
                    <a:ext uri="{9D8B030D-6E8A-4147-A177-3AD203B41FA5}">
                      <a16:colId xmlns:a16="http://schemas.microsoft.com/office/drawing/2014/main" val="2115227858"/>
                    </a:ext>
                  </a:extLst>
                </a:gridCol>
                <a:gridCol w="2592288">
                  <a:extLst>
                    <a:ext uri="{9D8B030D-6E8A-4147-A177-3AD203B41FA5}">
                      <a16:colId xmlns:a16="http://schemas.microsoft.com/office/drawing/2014/main" val="173106267"/>
                    </a:ext>
                  </a:extLst>
                </a:gridCol>
              </a:tblGrid>
              <a:tr h="325444">
                <a:tc>
                  <a:txBody>
                    <a:bodyPr/>
                    <a:lstStyle/>
                    <a:p>
                      <a:pPr algn="l"/>
                      <a:r>
                        <a:rPr lang="en-US" sz="2400" dirty="0">
                          <a:effectLst/>
                        </a:rPr>
                        <a:t>Satellite Imaging</a:t>
                      </a:r>
                      <a:br>
                        <a:rPr lang="en-US" sz="2400" dirty="0">
                          <a:effectLst/>
                        </a:rPr>
                      </a:br>
                      <a:r>
                        <a:rPr lang="en-US" sz="2400" dirty="0">
                          <a:effectLst/>
                        </a:rPr>
                        <a:t>Corporation</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dirty="0">
                          <a:solidFill>
                            <a:srgbClr val="00AE9D"/>
                          </a:solidFill>
                          <a:effectLst/>
                          <a:hlinkClick r:id="rId11"/>
                        </a:rPr>
                        <a:t>http://www.satimagingcorp.com/</a:t>
                      </a:r>
                      <a:endParaRPr lang="en-US" sz="900" dirty="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4142646180"/>
                  </a:ext>
                </a:extLst>
              </a:tr>
              <a:tr h="325444">
                <a:tc>
                  <a:txBody>
                    <a:bodyPr/>
                    <a:lstStyle/>
                    <a:p>
                      <a:pPr algn="l"/>
                      <a:r>
                        <a:rPr lang="en-US" sz="2400" dirty="0">
                          <a:effectLst/>
                        </a:rPr>
                        <a:t>CGG</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12"/>
                        </a:rPr>
                        <a:t>http://www.cgg.com/default.aspx?cid=7450</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3373296656"/>
                  </a:ext>
                </a:extLst>
              </a:tr>
              <a:tr h="325444">
                <a:tc>
                  <a:txBody>
                    <a:bodyPr/>
                    <a:lstStyle/>
                    <a:p>
                      <a:pPr algn="l"/>
                      <a:r>
                        <a:rPr lang="en-US" sz="2400">
                          <a:effectLst/>
                        </a:rPr>
                        <a:t>European Space</a:t>
                      </a:r>
                      <a:br>
                        <a:rPr lang="en-US" sz="2400">
                          <a:effectLst/>
                        </a:rPr>
                      </a:br>
                      <a:r>
                        <a:rPr lang="en-US" sz="2400">
                          <a:effectLst/>
                        </a:rPr>
                        <a:t>Imaging</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dirty="0">
                          <a:solidFill>
                            <a:srgbClr val="00AE9D"/>
                          </a:solidFill>
                          <a:effectLst/>
                          <a:hlinkClick r:id="rId13"/>
                        </a:rPr>
                        <a:t>http://www.euspaceimaging.com/</a:t>
                      </a:r>
                      <a:endParaRPr lang="en-US" sz="900" dirty="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575859671"/>
                  </a:ext>
                </a:extLst>
              </a:tr>
              <a:tr h="186794">
                <a:tc>
                  <a:txBody>
                    <a:bodyPr/>
                    <a:lstStyle/>
                    <a:p>
                      <a:pPr algn="l"/>
                      <a:r>
                        <a:rPr lang="en-US" sz="2400">
                          <a:effectLst/>
                        </a:rPr>
                        <a:t>Land info</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14"/>
                        </a:rPr>
                        <a:t>http://www.landinfo.com/</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3926179963"/>
                  </a:ext>
                </a:extLst>
              </a:tr>
              <a:tr h="325444">
                <a:tc>
                  <a:txBody>
                    <a:bodyPr/>
                    <a:lstStyle/>
                    <a:p>
                      <a:pPr algn="l"/>
                      <a:r>
                        <a:rPr lang="en-US" sz="2400">
                          <a:effectLst/>
                        </a:rPr>
                        <a:t>Precision Hawk</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15"/>
                        </a:rPr>
                        <a:t>https://www.precisionhawk.com/satellite</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93329789"/>
                  </a:ext>
                </a:extLst>
              </a:tr>
              <a:tr h="357280">
                <a:tc>
                  <a:txBody>
                    <a:bodyPr/>
                    <a:lstStyle/>
                    <a:p>
                      <a:pPr algn="l"/>
                      <a:r>
                        <a:rPr lang="en-US" sz="2400" dirty="0">
                          <a:effectLst/>
                        </a:rPr>
                        <a:t>Apollo Mapping</a:t>
                      </a: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a:solidFill>
                            <a:srgbClr val="00AE9D"/>
                          </a:solidFill>
                          <a:effectLst/>
                          <a:hlinkClick r:id="rId16"/>
                        </a:rPr>
                        <a:t>https://apollomapping.com/</a:t>
                      </a:r>
                      <a:endParaRPr lang="en-US" sz="90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350316302"/>
                  </a:ext>
                </a:extLst>
              </a:tr>
              <a:tr h="186794">
                <a:tc>
                  <a:txBody>
                    <a:bodyPr/>
                    <a:lstStyle/>
                    <a:p>
                      <a:pPr algn="l"/>
                      <a:r>
                        <a:rPr lang="en-US" sz="2400" dirty="0" err="1">
                          <a:effectLst/>
                        </a:rPr>
                        <a:t>GHGSat</a:t>
                      </a:r>
                      <a:endParaRPr lang="en-US" sz="2400" dirty="0">
                        <a:effectLst/>
                      </a:endParaRPr>
                    </a:p>
                  </a:txBody>
                  <a:tcPr marL="23911" marR="23911" marT="23911" marB="23911" anchor="ctr">
                    <a:lnL>
                      <a:noFill/>
                    </a:lnL>
                    <a:lnR>
                      <a:noFill/>
                    </a:lnR>
                    <a:lnT>
                      <a:noFill/>
                    </a:lnT>
                    <a:lnB>
                      <a:noFill/>
                    </a:lnB>
                    <a:solidFill>
                      <a:srgbClr val="FFFFFF"/>
                    </a:solidFill>
                  </a:tcPr>
                </a:tc>
                <a:tc>
                  <a:txBody>
                    <a:bodyPr/>
                    <a:lstStyle/>
                    <a:p>
                      <a:pPr algn="l"/>
                      <a:r>
                        <a:rPr lang="en-US" sz="900" u="none" strike="noStrike" dirty="0">
                          <a:solidFill>
                            <a:srgbClr val="00AE9D"/>
                          </a:solidFill>
                          <a:effectLst/>
                          <a:hlinkClick r:id="rId17"/>
                        </a:rPr>
                        <a:t>https://www.ghgsat.com/</a:t>
                      </a:r>
                      <a:endParaRPr lang="en-US" sz="900" dirty="0">
                        <a:effectLst/>
                      </a:endParaRPr>
                    </a:p>
                  </a:txBody>
                  <a:tcPr marL="23911" marR="23911" marT="23911" marB="23911" anchor="ctr">
                    <a:lnL>
                      <a:noFill/>
                    </a:lnL>
                    <a:lnR>
                      <a:noFill/>
                    </a:lnR>
                    <a:lnT>
                      <a:noFill/>
                    </a:lnT>
                    <a:lnB>
                      <a:noFill/>
                    </a:lnB>
                    <a:solidFill>
                      <a:srgbClr val="FFFFFF"/>
                    </a:solidFill>
                  </a:tcPr>
                </a:tc>
                <a:extLst>
                  <a:ext uri="{0D108BD9-81ED-4DB2-BD59-A6C34878D82A}">
                    <a16:rowId xmlns:a16="http://schemas.microsoft.com/office/drawing/2014/main" val="841008386"/>
                  </a:ext>
                </a:extLst>
              </a:tr>
            </a:tbl>
          </a:graphicData>
        </a:graphic>
      </p:graphicFrame>
    </p:spTree>
    <p:extLst>
      <p:ext uri="{BB962C8B-B14F-4D97-AF65-F5344CB8AC3E}">
        <p14:creationId xmlns:p14="http://schemas.microsoft.com/office/powerpoint/2010/main" val="2486336077"/>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a:extLst>
              <a:ext uri="{FF2B5EF4-FFF2-40B4-BE49-F238E27FC236}">
                <a16:creationId xmlns:a16="http://schemas.microsoft.com/office/drawing/2014/main" id="{897C7709-8A9F-4216-989A-A5DDA2581894}"/>
              </a:ext>
            </a:extLst>
          </p:cNvPr>
          <p:cNvSpPr>
            <a:spLocks noGrp="1" noChangeArrowheads="1"/>
          </p:cNvSpPr>
          <p:nvPr>
            <p:ph idx="1"/>
          </p:nvPr>
        </p:nvSpPr>
        <p:spPr>
          <a:xfrm>
            <a:off x="1919537" y="2581287"/>
            <a:ext cx="7548770" cy="3007953"/>
          </a:xfrm>
        </p:spPr>
        <p:txBody>
          <a:bodyPr/>
          <a:lstStyle/>
          <a:p>
            <a:pPr marL="371475" indent="-371475" eaLnBrk="1" hangingPunct="1">
              <a:buFont typeface="+mj-lt"/>
              <a:buAutoNum type="arabicPeriod"/>
            </a:pPr>
            <a:r>
              <a:rPr lang="en-US" altLang="en-US" dirty="0"/>
              <a:t>Use the </a:t>
            </a:r>
            <a:r>
              <a:rPr lang="en-US" b="1" i="0" dirty="0">
                <a:solidFill>
                  <a:srgbClr val="222222"/>
                </a:solidFill>
                <a:effectLst/>
                <a:latin typeface="Helvetica Neue"/>
              </a:rPr>
              <a:t>Filter table </a:t>
            </a:r>
            <a:r>
              <a:rPr lang="en-US" dirty="0"/>
              <a:t>on the page</a:t>
            </a:r>
            <a:r>
              <a:rPr lang="en-US" altLang="en-US" dirty="0"/>
              <a:t> to answer how many operation Earth Observation Satellite?</a:t>
            </a:r>
          </a:p>
          <a:p>
            <a:pPr marL="371475" indent="-371475" eaLnBrk="1" hangingPunct="1">
              <a:buFont typeface="+mj-lt"/>
              <a:buAutoNum type="arabicPeriod"/>
            </a:pPr>
            <a:r>
              <a:rPr lang="en-US" altLang="en-US" dirty="0"/>
              <a:t>Search for information about an Earth Observation satellite you have used before and talk about :</a:t>
            </a:r>
          </a:p>
          <a:p>
            <a:pPr marL="696516" lvl="1" indent="-371475" eaLnBrk="1" hangingPunct="1">
              <a:buFont typeface="Courier New" panose="02070309020205020404" pitchFamily="49" charset="0"/>
              <a:buChar char="o"/>
            </a:pPr>
            <a:r>
              <a:rPr lang="en-US" altLang="en-US" dirty="0"/>
              <a:t>Its operator</a:t>
            </a:r>
          </a:p>
          <a:p>
            <a:pPr marL="696516" lvl="1" indent="-371475" eaLnBrk="1" hangingPunct="1">
              <a:buFont typeface="Courier New" panose="02070309020205020404" pitchFamily="49" charset="0"/>
              <a:buChar char="o"/>
            </a:pPr>
            <a:r>
              <a:rPr lang="en-US" altLang="en-US" dirty="0"/>
              <a:t>How to get the data</a:t>
            </a:r>
          </a:p>
          <a:p>
            <a:pPr marL="696516" lvl="1" indent="-371475" eaLnBrk="1" hangingPunct="1">
              <a:buFont typeface="Courier New" panose="02070309020205020404" pitchFamily="49" charset="0"/>
              <a:buChar char="o"/>
            </a:pPr>
            <a:r>
              <a:rPr lang="en-US" altLang="en-US" dirty="0"/>
              <a:t>Its applications</a:t>
            </a:r>
          </a:p>
        </p:txBody>
      </p:sp>
      <p:sp>
        <p:nvSpPr>
          <p:cNvPr id="3" name="Rectangle 2">
            <a:extLst>
              <a:ext uri="{FF2B5EF4-FFF2-40B4-BE49-F238E27FC236}">
                <a16:creationId xmlns:a16="http://schemas.microsoft.com/office/drawing/2014/main" id="{6E7E9B8C-2F8A-4679-82D9-D0AD2FD34660}"/>
              </a:ext>
            </a:extLst>
          </p:cNvPr>
          <p:cNvSpPr/>
          <p:nvPr/>
        </p:nvSpPr>
        <p:spPr>
          <a:xfrm>
            <a:off x="2752725" y="2042387"/>
            <a:ext cx="5098470" cy="542584"/>
          </a:xfrm>
          <a:prstGeom prst="rect">
            <a:avLst/>
          </a:prstGeom>
        </p:spPr>
        <p:txBody>
          <a:bodyPr wrap="square">
            <a:spAutoFit/>
          </a:bodyPr>
          <a:lstStyle/>
          <a:p>
            <a:pPr defTabSz="742950">
              <a:defRPr/>
            </a:pPr>
            <a:r>
              <a:rPr lang="en-GB" sz="1463" dirty="0">
                <a:solidFill>
                  <a:prstClr val="black"/>
                </a:solidFill>
              </a:rPr>
              <a:t>Go to </a:t>
            </a:r>
            <a:r>
              <a:rPr lang="en-US" sz="1463" dirty="0">
                <a:solidFill>
                  <a:prstClr val="black"/>
                </a:solidFill>
                <a:hlinkClick r:id="rId3"/>
              </a:rPr>
              <a:t>https://space.oscar.wmo.int/satellites</a:t>
            </a:r>
            <a:r>
              <a:rPr lang="en-US" sz="1463" dirty="0">
                <a:solidFill>
                  <a:prstClr val="black"/>
                </a:solidFill>
              </a:rPr>
              <a:t> </a:t>
            </a:r>
          </a:p>
          <a:p>
            <a:pPr defTabSz="742950">
              <a:defRPr/>
            </a:pPr>
            <a:endParaRPr lang="en-GB" sz="1463" dirty="0">
              <a:solidFill>
                <a:prstClr val="black"/>
              </a:solidFill>
            </a:endParaRPr>
          </a:p>
        </p:txBody>
      </p:sp>
      <p:sp>
        <p:nvSpPr>
          <p:cNvPr id="2" name="Title 1">
            <a:extLst>
              <a:ext uri="{FF2B5EF4-FFF2-40B4-BE49-F238E27FC236}">
                <a16:creationId xmlns:a16="http://schemas.microsoft.com/office/drawing/2014/main" id="{D1551A80-26B7-6E6F-416C-189AA7111729}"/>
              </a:ext>
            </a:extLst>
          </p:cNvPr>
          <p:cNvSpPr txBox="1">
            <a:spLocks/>
          </p:cNvSpPr>
          <p:nvPr/>
        </p:nvSpPr>
        <p:spPr bwMode="auto">
          <a:xfrm>
            <a:off x="2752725" y="866081"/>
            <a:ext cx="668655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37148" rIns="74295" bIns="37148"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742950">
              <a:defRPr/>
            </a:pPr>
            <a:r>
              <a:rPr lang="en-GB" sz="2925" dirty="0">
                <a:solidFill>
                  <a:srgbClr val="C00000"/>
                </a:solidFill>
                <a:latin typeface="Calibri"/>
              </a:rPr>
              <a:t>Practical </a:t>
            </a:r>
            <a:br>
              <a:rPr lang="en-GB" sz="2925" dirty="0">
                <a:solidFill>
                  <a:srgbClr val="C00000"/>
                </a:solidFill>
                <a:latin typeface="Calibri"/>
              </a:rPr>
            </a:br>
            <a:r>
              <a:rPr lang="en-GB" sz="2925" dirty="0">
                <a:solidFill>
                  <a:srgbClr val="C00000"/>
                </a:solidFill>
                <a:latin typeface="Calibri"/>
              </a:rPr>
              <a:t>Task 1</a:t>
            </a:r>
          </a:p>
        </p:txBody>
      </p:sp>
    </p:spTree>
    <p:extLst>
      <p:ext uri="{BB962C8B-B14F-4D97-AF65-F5344CB8AC3E}">
        <p14:creationId xmlns:p14="http://schemas.microsoft.com/office/powerpoint/2010/main" val="2734388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8" name="Group 2"/>
          <p:cNvGrpSpPr>
            <a:grpSpLocks/>
          </p:cNvGrpSpPr>
          <p:nvPr/>
        </p:nvGrpSpPr>
        <p:grpSpPr bwMode="auto">
          <a:xfrm>
            <a:off x="565086" y="1306136"/>
            <a:ext cx="4179442" cy="3921472"/>
            <a:chOff x="3016" y="845"/>
            <a:chExt cx="2562" cy="1702"/>
          </a:xfrm>
        </p:grpSpPr>
        <p:pic>
          <p:nvPicPr>
            <p:cNvPr id="65539" name="Picture 2" descr="satellites_older.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6" y="845"/>
              <a:ext cx="2562" cy="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19516">
              <a:off x="4468" y="2160"/>
              <a:ext cx="188" cy="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TextBox 11">
            <a:extLst>
              <a:ext uri="{FF2B5EF4-FFF2-40B4-BE49-F238E27FC236}">
                <a16:creationId xmlns:a16="http://schemas.microsoft.com/office/drawing/2014/main" id="{38A014B1-C06F-7E9C-5D5A-B4259AB9458D}"/>
              </a:ext>
            </a:extLst>
          </p:cNvPr>
          <p:cNvSpPr txBox="1"/>
          <p:nvPr/>
        </p:nvSpPr>
        <p:spPr>
          <a:xfrm>
            <a:off x="227016" y="5395689"/>
            <a:ext cx="4356816" cy="369332"/>
          </a:xfrm>
          <a:prstGeom prst="rect">
            <a:avLst/>
          </a:prstGeom>
          <a:noFill/>
        </p:spPr>
        <p:txBody>
          <a:bodyPr wrap="square">
            <a:spAutoFit/>
          </a:bodyPr>
          <a:lstStyle/>
          <a:p>
            <a:r>
              <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5"/>
              </a:rPr>
              <a:t>https://space.oscar.wmo.int/satellites</a:t>
            </a:r>
            <a:endParaRPr lang="en-US" dirty="0"/>
          </a:p>
        </p:txBody>
      </p:sp>
      <p:pic>
        <p:nvPicPr>
          <p:cNvPr id="2" name="Content Placeholder 8">
            <a:extLst>
              <a:ext uri="{FF2B5EF4-FFF2-40B4-BE49-F238E27FC236}">
                <a16:creationId xmlns:a16="http://schemas.microsoft.com/office/drawing/2014/main" id="{A49FDB1C-4C27-7B6B-40CA-D22455BA24AB}"/>
              </a:ext>
            </a:extLst>
          </p:cNvPr>
          <p:cNvPicPr>
            <a:picLocks noGrp="1" noChangeAspect="1"/>
          </p:cNvPicPr>
          <p:nvPr>
            <p:ph idx="1"/>
          </p:nvPr>
        </p:nvPicPr>
        <p:blipFill>
          <a:blip r:embed="rId6"/>
          <a:stretch>
            <a:fillRect/>
          </a:stretch>
        </p:blipFill>
        <p:spPr>
          <a:xfrm>
            <a:off x="5519936" y="2060848"/>
            <a:ext cx="6286601" cy="4141174"/>
          </a:xfrm>
        </p:spPr>
      </p:pic>
      <p:sp>
        <p:nvSpPr>
          <p:cNvPr id="3" name="Title 1">
            <a:extLst>
              <a:ext uri="{FF2B5EF4-FFF2-40B4-BE49-F238E27FC236}">
                <a16:creationId xmlns:a16="http://schemas.microsoft.com/office/drawing/2014/main" id="{1A5C2C1B-E050-160D-7454-836F2C5C1186}"/>
              </a:ext>
            </a:extLst>
          </p:cNvPr>
          <p:cNvSpPr txBox="1">
            <a:spLocks/>
          </p:cNvSpPr>
          <p:nvPr/>
        </p:nvSpPr>
        <p:spPr bwMode="auto">
          <a:xfrm>
            <a:off x="1775520" y="7909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3600" b="0" i="0" u="none" strike="noStrike" kern="1200" cap="none" spc="0" normalizeH="0" baseline="0" noProof="0" dirty="0">
                <a:ln>
                  <a:noFill/>
                </a:ln>
                <a:solidFill>
                  <a:srgbClr val="C00000"/>
                </a:solidFill>
                <a:effectLst/>
                <a:uLnTx/>
                <a:uFillTx/>
                <a:latin typeface="Calibri"/>
                <a:ea typeface="+mj-ea"/>
                <a:cs typeface="+mj-cs"/>
              </a:rPr>
              <a:t>Practical </a:t>
            </a:r>
            <a:br>
              <a:rPr kumimoji="0" lang="en-GB" sz="3600" b="0" i="0" u="none" strike="noStrike" kern="1200" cap="none" spc="0" normalizeH="0" baseline="0" noProof="0" dirty="0">
                <a:ln>
                  <a:noFill/>
                </a:ln>
                <a:solidFill>
                  <a:srgbClr val="C00000"/>
                </a:solidFill>
                <a:effectLst/>
                <a:uLnTx/>
                <a:uFillTx/>
                <a:latin typeface="Calibri"/>
                <a:ea typeface="+mj-ea"/>
                <a:cs typeface="+mj-cs"/>
              </a:rPr>
            </a:br>
            <a:r>
              <a:rPr kumimoji="0" lang="en-GB" sz="3600" b="0" i="0" u="none" strike="noStrike" kern="1200" cap="none" spc="0" normalizeH="0" baseline="0" noProof="0" dirty="0">
                <a:ln>
                  <a:noFill/>
                </a:ln>
                <a:solidFill>
                  <a:srgbClr val="C00000"/>
                </a:solidFill>
                <a:effectLst/>
                <a:uLnTx/>
                <a:uFillTx/>
                <a:latin typeface="Calibri"/>
                <a:ea typeface="+mj-ea"/>
                <a:cs typeface="+mj-cs"/>
              </a:rPr>
              <a:t>Task 1</a:t>
            </a:r>
          </a:p>
        </p:txBody>
      </p:sp>
    </p:spTree>
    <p:extLst>
      <p:ext uri="{BB962C8B-B14F-4D97-AF65-F5344CB8AC3E}">
        <p14:creationId xmlns:p14="http://schemas.microsoft.com/office/powerpoint/2010/main" val="2004389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32061" y="1018524"/>
            <a:ext cx="8382000" cy="523220"/>
          </a:xfrm>
          <a:prstGeom prst="rect">
            <a:avLst/>
          </a:prstGeom>
          <a:noFill/>
          <a:ln w="9525">
            <a:noFill/>
            <a:miter lim="800000"/>
            <a:headEnd/>
            <a:tailEnd/>
          </a:ln>
        </p:spPr>
        <p:txBody>
          <a:bodyPr>
            <a:spAutoFit/>
          </a:bodyPr>
          <a:lstStyle/>
          <a:p>
            <a:pPr eaLnBrk="0" hangingPunct="0">
              <a:spcBef>
                <a:spcPct val="50000"/>
              </a:spcBef>
            </a:pPr>
            <a:r>
              <a:rPr lang="en-GB" altLang="en-GB" sz="2800" b="1" dirty="0"/>
              <a:t>There are two main types of EO satellites</a:t>
            </a:r>
          </a:p>
        </p:txBody>
      </p:sp>
      <p:sp>
        <p:nvSpPr>
          <p:cNvPr id="6148" name="Text Box 4"/>
          <p:cNvSpPr txBox="1">
            <a:spLocks noChangeArrowheads="1"/>
          </p:cNvSpPr>
          <p:nvPr/>
        </p:nvSpPr>
        <p:spPr bwMode="auto">
          <a:xfrm>
            <a:off x="623392" y="2440347"/>
            <a:ext cx="6336704" cy="1384995"/>
          </a:xfrm>
          <a:prstGeom prst="rect">
            <a:avLst/>
          </a:prstGeom>
          <a:noFill/>
          <a:ln w="9525">
            <a:noFill/>
            <a:miter lim="800000"/>
            <a:headEnd/>
            <a:tailEnd/>
          </a:ln>
        </p:spPr>
        <p:txBody>
          <a:bodyPr wrap="square">
            <a:spAutoFit/>
          </a:bodyPr>
          <a:lstStyle/>
          <a:p>
            <a:pPr marL="514350" indent="-514350" eaLnBrk="0" hangingPunct="0">
              <a:spcBef>
                <a:spcPct val="50000"/>
              </a:spcBef>
              <a:buFontTx/>
              <a:buAutoNum type="arabicPeriod"/>
            </a:pPr>
            <a:r>
              <a:rPr lang="en-GB" altLang="en-GB" sz="2400" b="1" dirty="0"/>
              <a:t>Geostationary </a:t>
            </a:r>
            <a:br>
              <a:rPr lang="en-GB" altLang="en-GB" sz="2400" b="1" dirty="0"/>
            </a:br>
            <a:r>
              <a:rPr lang="en-GB" altLang="en-GB" sz="2400" dirty="0"/>
              <a:t>(other name: Geo Synchronized)</a:t>
            </a:r>
          </a:p>
          <a:p>
            <a:pPr marL="514350" indent="-514350" eaLnBrk="0" hangingPunct="0">
              <a:spcBef>
                <a:spcPct val="50000"/>
              </a:spcBef>
              <a:buFontTx/>
              <a:buAutoNum type="arabicPeriod"/>
            </a:pPr>
            <a:r>
              <a:rPr lang="en-GB" altLang="en-GB" sz="2400" b="1" dirty="0"/>
              <a:t>Low Orbiting</a:t>
            </a:r>
          </a:p>
        </p:txBody>
      </p:sp>
      <p:pic>
        <p:nvPicPr>
          <p:cNvPr id="6150" name="Picture 6"/>
          <p:cNvPicPr>
            <a:picLocks noChangeAspect="1" noChangeArrowheads="1"/>
          </p:cNvPicPr>
          <p:nvPr/>
        </p:nvPicPr>
        <p:blipFill>
          <a:blip r:embed="rId3" cstate="print"/>
          <a:srcRect/>
          <a:stretch>
            <a:fillRect/>
          </a:stretch>
        </p:blipFill>
        <p:spPr bwMode="auto">
          <a:xfrm>
            <a:off x="6528048" y="2195108"/>
            <a:ext cx="4448175" cy="3352800"/>
          </a:xfrm>
          <a:prstGeom prst="rect">
            <a:avLst/>
          </a:prstGeom>
          <a:noFill/>
          <a:ln w="9525">
            <a:noFill/>
            <a:miter lim="800000"/>
            <a:headEnd/>
            <a:tailEnd/>
          </a:ln>
        </p:spPr>
      </p:pic>
      <p:sp>
        <p:nvSpPr>
          <p:cNvPr id="9" name="Rectangle 2">
            <a:extLst>
              <a:ext uri="{FF2B5EF4-FFF2-40B4-BE49-F238E27FC236}">
                <a16:creationId xmlns:a16="http://schemas.microsoft.com/office/drawing/2014/main" id="{7E56E133-E887-4494-B420-366E292D05A4}"/>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Earth Observing Satellites: Types </a:t>
            </a:r>
            <a:br>
              <a:rPr lang="en-GB" altLang="en-GB" dirty="0"/>
            </a:br>
            <a:endParaRPr lang="en-GB" altLang="en-GB" dirty="0"/>
          </a:p>
        </p:txBody>
      </p:sp>
      <p:cxnSp>
        <p:nvCxnSpPr>
          <p:cNvPr id="10" name="Straight Connector 9">
            <a:extLst>
              <a:ext uri="{FF2B5EF4-FFF2-40B4-BE49-F238E27FC236}">
                <a16:creationId xmlns:a16="http://schemas.microsoft.com/office/drawing/2014/main" id="{013AC22D-025F-47B5-BC86-EF4CFF674C69}"/>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8">
                                            <p:txEl>
                                              <p:pRg st="0" end="0"/>
                                            </p:txEl>
                                          </p:spTgt>
                                        </p:tgtEl>
                                        <p:attrNameLst>
                                          <p:attrName>style.visibility</p:attrName>
                                        </p:attrNameLst>
                                      </p:cBhvr>
                                      <p:to>
                                        <p:strVal val="visible"/>
                                      </p:to>
                                    </p:set>
                                    <p:anim calcmode="lin" valueType="num">
                                      <p:cBhvr additive="base">
                                        <p:cTn id="13" dur="500" fill="hold"/>
                                        <p:tgtEl>
                                          <p:spTgt spid="6148">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8">
                                            <p:txEl>
                                              <p:pRg st="1" end="1"/>
                                            </p:txEl>
                                          </p:spTgt>
                                        </p:tgtEl>
                                        <p:attrNameLst>
                                          <p:attrName>style.visibility</p:attrName>
                                        </p:attrNameLst>
                                      </p:cBhvr>
                                      <p:to>
                                        <p:strVal val="visible"/>
                                      </p:to>
                                    </p:set>
                                    <p:anim calcmode="lin" valueType="num">
                                      <p:cBhvr additive="base">
                                        <p:cTn id="19" dur="500" fill="hold"/>
                                        <p:tgtEl>
                                          <p:spTgt spid="6148">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8">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P spid="6148"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623392" y="4477360"/>
            <a:ext cx="9900592" cy="2123658"/>
          </a:xfrm>
          <a:prstGeom prst="rect">
            <a:avLst/>
          </a:prstGeom>
          <a:noFill/>
          <a:ln w="9525">
            <a:noFill/>
            <a:miter lim="800000"/>
            <a:headEnd/>
            <a:tailEnd/>
          </a:ln>
        </p:spPr>
        <p:txBody>
          <a:bodyPr wrap="square">
            <a:spAutoFit/>
          </a:bodyPr>
          <a:lstStyle/>
          <a:p>
            <a:pPr eaLnBrk="0" hangingPunct="0">
              <a:spcBef>
                <a:spcPct val="50000"/>
              </a:spcBef>
            </a:pPr>
            <a:endParaRPr lang="en-GB" altLang="en-GB" sz="2400" dirty="0">
              <a:solidFill>
                <a:srgbClr val="000000"/>
              </a:solidFill>
            </a:endParaRPr>
          </a:p>
          <a:p>
            <a:pPr eaLnBrk="0" hangingPunct="0">
              <a:spcBef>
                <a:spcPct val="50000"/>
              </a:spcBef>
              <a:buFontTx/>
              <a:buChar char="•"/>
            </a:pPr>
            <a:r>
              <a:rPr lang="en-GB" altLang="en-GB" sz="2400" dirty="0">
                <a:solidFill>
                  <a:srgbClr val="000000"/>
                </a:solidFill>
              </a:rPr>
              <a:t> located over the equator at a height of  36000 km. </a:t>
            </a:r>
          </a:p>
          <a:p>
            <a:pPr eaLnBrk="0" hangingPunct="0">
              <a:spcBef>
                <a:spcPct val="50000"/>
              </a:spcBef>
              <a:buFontTx/>
              <a:buChar char="•"/>
            </a:pPr>
            <a:r>
              <a:rPr lang="en-GB" altLang="en-GB" sz="2400" dirty="0">
                <a:solidFill>
                  <a:srgbClr val="000000"/>
                </a:solidFill>
              </a:rPr>
              <a:t> remain stationary with respect to the Earth's surface. </a:t>
            </a:r>
          </a:p>
          <a:p>
            <a:pPr eaLnBrk="0" hangingPunct="0">
              <a:spcBef>
                <a:spcPct val="50000"/>
              </a:spcBef>
              <a:buFontTx/>
              <a:buChar char="•"/>
            </a:pPr>
            <a:r>
              <a:rPr lang="en-GB" altLang="en-GB" sz="2400" dirty="0">
                <a:solidFill>
                  <a:srgbClr val="000000"/>
                </a:solidFill>
              </a:rPr>
              <a:t> give images at a high and constant rate (good for animation).</a:t>
            </a:r>
            <a:endParaRPr lang="en-GB" altLang="en-GB" sz="2000" dirty="0">
              <a:solidFill>
                <a:srgbClr val="000000"/>
              </a:solidFill>
            </a:endParaRPr>
          </a:p>
        </p:txBody>
      </p:sp>
      <p:pic>
        <p:nvPicPr>
          <p:cNvPr id="2" name="Picture 1">
            <a:extLst>
              <a:ext uri="{FF2B5EF4-FFF2-40B4-BE49-F238E27FC236}">
                <a16:creationId xmlns:a16="http://schemas.microsoft.com/office/drawing/2014/main" id="{C7C14ECB-6233-4DAC-8CED-DD582DF675A1}"/>
              </a:ext>
            </a:extLst>
          </p:cNvPr>
          <p:cNvPicPr>
            <a:picLocks noChangeAspect="1"/>
          </p:cNvPicPr>
          <p:nvPr/>
        </p:nvPicPr>
        <p:blipFill>
          <a:blip r:embed="rId3"/>
          <a:stretch>
            <a:fillRect/>
          </a:stretch>
        </p:blipFill>
        <p:spPr>
          <a:xfrm>
            <a:off x="6144827" y="838448"/>
            <a:ext cx="3810000" cy="3810000"/>
          </a:xfrm>
          <a:prstGeom prst="rect">
            <a:avLst/>
          </a:prstGeom>
        </p:spPr>
      </p:pic>
      <p:sp>
        <p:nvSpPr>
          <p:cNvPr id="3" name="TextBox 2">
            <a:extLst>
              <a:ext uri="{FF2B5EF4-FFF2-40B4-BE49-F238E27FC236}">
                <a16:creationId xmlns:a16="http://schemas.microsoft.com/office/drawing/2014/main" id="{0C016F9F-A50B-4842-8CAF-C23B275A509D}"/>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pic>
        <p:nvPicPr>
          <p:cNvPr id="4" name="Picture 3">
            <a:extLst>
              <a:ext uri="{FF2B5EF4-FFF2-40B4-BE49-F238E27FC236}">
                <a16:creationId xmlns:a16="http://schemas.microsoft.com/office/drawing/2014/main" id="{0724B677-6713-40A0-9311-FD65897E3C92}"/>
              </a:ext>
            </a:extLst>
          </p:cNvPr>
          <p:cNvPicPr>
            <a:picLocks noChangeAspect="1"/>
          </p:cNvPicPr>
          <p:nvPr/>
        </p:nvPicPr>
        <p:blipFill>
          <a:blip r:embed="rId4"/>
          <a:stretch>
            <a:fillRect/>
          </a:stretch>
        </p:blipFill>
        <p:spPr>
          <a:xfrm>
            <a:off x="1784076" y="1318811"/>
            <a:ext cx="4259426" cy="3008704"/>
          </a:xfrm>
          <a:prstGeom prst="rect">
            <a:avLst/>
          </a:prstGeom>
        </p:spPr>
      </p:pic>
      <p:sp>
        <p:nvSpPr>
          <p:cNvPr id="9" name="Rectangle 2">
            <a:extLst>
              <a:ext uri="{FF2B5EF4-FFF2-40B4-BE49-F238E27FC236}">
                <a16:creationId xmlns:a16="http://schemas.microsoft.com/office/drawing/2014/main" id="{8F4988E1-DF05-489E-9A19-CBD23F1CC61E}"/>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Geostationary Satellites </a:t>
            </a:r>
            <a:br>
              <a:rPr lang="en-GB" altLang="en-GB" dirty="0"/>
            </a:br>
            <a:endParaRPr lang="en-GB" altLang="en-GB" dirty="0"/>
          </a:p>
        </p:txBody>
      </p:sp>
      <p:cxnSp>
        <p:nvCxnSpPr>
          <p:cNvPr id="10" name="Straight Connector 9">
            <a:extLst>
              <a:ext uri="{FF2B5EF4-FFF2-40B4-BE49-F238E27FC236}">
                <a16:creationId xmlns:a16="http://schemas.microsoft.com/office/drawing/2014/main" id="{2D46A4C9-921C-459B-B8C1-42FE9C089874}"/>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 calcmode="lin" valueType="num">
                                      <p:cBhvr additive="base">
                                        <p:cTn id="7" dur="500" fill="hold"/>
                                        <p:tgtEl>
                                          <p:spTgt spid="7171">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anim calcmode="lin" valueType="num">
                                      <p:cBhvr additive="base">
                                        <p:cTn id="13" dur="500" fill="hold"/>
                                        <p:tgtEl>
                                          <p:spTgt spid="7171">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1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anim calcmode="lin" valueType="num">
                                      <p:cBhvr additive="base">
                                        <p:cTn id="19" dur="500" fill="hold"/>
                                        <p:tgtEl>
                                          <p:spTgt spid="7171">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17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pic>
        <p:nvPicPr>
          <p:cNvPr id="8194" name="Picture 2" descr="http://qzss.go.jp/en/technical/qzssinfo/khp0mf0000000wuf-img/qzo_07_header.jpg">
            <a:extLst>
              <a:ext uri="{FF2B5EF4-FFF2-40B4-BE49-F238E27FC236}">
                <a16:creationId xmlns:a16="http://schemas.microsoft.com/office/drawing/2014/main" id="{64025D4B-2915-4AEE-A446-1797D6DEDD9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32" r="39452"/>
          <a:stretch/>
        </p:blipFill>
        <p:spPr bwMode="auto">
          <a:xfrm>
            <a:off x="5945464" y="3777652"/>
            <a:ext cx="1152128" cy="558581"/>
          </a:xfrm>
          <a:prstGeom prst="rect">
            <a:avLst/>
          </a:prstGeom>
          <a:noFill/>
          <a:extLst>
            <a:ext uri="{909E8E84-426E-40DD-AFC4-6F175D3DCCD1}">
              <a14:hiddenFill xmlns:a14="http://schemas.microsoft.com/office/drawing/2010/main">
                <a:solidFill>
                  <a:srgbClr val="FFFFFF"/>
                </a:solidFill>
              </a14:hiddenFill>
            </a:ext>
          </a:extLst>
        </p:spPr>
      </p:pic>
      <p:sp>
        <p:nvSpPr>
          <p:cNvPr id="26629" name="Text Box 5"/>
          <p:cNvSpPr txBox="1">
            <a:spLocks noChangeArrowheads="1"/>
          </p:cNvSpPr>
          <p:nvPr/>
        </p:nvSpPr>
        <p:spPr bwMode="auto">
          <a:xfrm>
            <a:off x="2738438" y="2434467"/>
            <a:ext cx="7200900" cy="923330"/>
          </a:xfrm>
          <a:prstGeom prst="rect">
            <a:avLst/>
          </a:prstGeom>
          <a:noFill/>
          <a:ln w="9525">
            <a:noFill/>
            <a:miter lim="800000"/>
            <a:headEnd/>
            <a:tailEnd/>
          </a:ln>
        </p:spPr>
        <p:txBody>
          <a:bodyPr>
            <a:spAutoFit/>
          </a:bodyPr>
          <a:lstStyle/>
          <a:p>
            <a:pPr>
              <a:spcBef>
                <a:spcPct val="50000"/>
              </a:spcBef>
            </a:pPr>
            <a:r>
              <a:rPr lang="en-GB" dirty="0"/>
              <a:t>Any object travelling in a circle at constant speed is </a:t>
            </a:r>
            <a:r>
              <a:rPr lang="en-GB" i="1" dirty="0"/>
              <a:t>always</a:t>
            </a:r>
            <a:r>
              <a:rPr lang="en-GB" dirty="0"/>
              <a:t> accelerating away from the centre of the circle by the centrifugal force .</a:t>
            </a:r>
          </a:p>
        </p:txBody>
      </p:sp>
      <p:sp>
        <p:nvSpPr>
          <p:cNvPr id="26631" name="Text Box 7"/>
          <p:cNvSpPr txBox="1">
            <a:spLocks noChangeArrowheads="1"/>
          </p:cNvSpPr>
          <p:nvPr/>
        </p:nvSpPr>
        <p:spPr bwMode="auto">
          <a:xfrm>
            <a:off x="2003757" y="6018890"/>
            <a:ext cx="7443167" cy="646331"/>
          </a:xfrm>
          <a:prstGeom prst="rect">
            <a:avLst/>
          </a:prstGeom>
          <a:noFill/>
          <a:ln w="9525">
            <a:noFill/>
            <a:miter lim="800000"/>
            <a:headEnd/>
            <a:tailEnd/>
          </a:ln>
        </p:spPr>
        <p:txBody>
          <a:bodyPr wrap="square">
            <a:spAutoFit/>
          </a:bodyPr>
          <a:lstStyle/>
          <a:p>
            <a:pPr>
              <a:spcBef>
                <a:spcPct val="50000"/>
              </a:spcBef>
            </a:pPr>
            <a:r>
              <a:rPr lang="en-US" dirty="0"/>
              <a:t>Gravity keeps satellites in circular motion because it acts as a constant force opposing the direction of centrifugal  </a:t>
            </a:r>
            <a:endParaRPr lang="ar-OM" dirty="0"/>
          </a:p>
        </p:txBody>
      </p:sp>
      <p:sp>
        <p:nvSpPr>
          <p:cNvPr id="6" name="Rectangle 2"/>
          <p:cNvSpPr txBox="1">
            <a:spLocks noChangeArrowheads="1"/>
          </p:cNvSpPr>
          <p:nvPr/>
        </p:nvSpPr>
        <p:spPr>
          <a:xfrm>
            <a:off x="911424" y="998430"/>
            <a:ext cx="10081120" cy="1143000"/>
          </a:xfrm>
          <a:prstGeom prst="rect">
            <a:avLst/>
          </a:prstGeom>
        </p:spPr>
        <p:txBody>
          <a:bodyPr/>
          <a:lstStyle/>
          <a:p>
            <a:pPr algn="ctr">
              <a:defRPr/>
            </a:pPr>
            <a:r>
              <a:rPr lang="en-GB" altLang="en-GB" sz="2800" kern="0" dirty="0">
                <a:solidFill>
                  <a:srgbClr val="808000"/>
                </a:solidFill>
                <a:latin typeface="+mj-lt"/>
                <a:ea typeface="+mj-ea"/>
                <a:cs typeface="+mj-cs"/>
              </a:rPr>
              <a:t>Why satellites do not fall on Earth?</a:t>
            </a:r>
            <a:br>
              <a:rPr lang="en-GB" altLang="en-GB" sz="2800" kern="0" dirty="0">
                <a:solidFill>
                  <a:srgbClr val="808000"/>
                </a:solidFill>
                <a:latin typeface="+mj-lt"/>
                <a:ea typeface="+mj-ea"/>
                <a:cs typeface="+mj-cs"/>
              </a:rPr>
            </a:br>
            <a:r>
              <a:rPr lang="en-GB" altLang="en-GB" sz="2800" kern="0" dirty="0">
                <a:solidFill>
                  <a:srgbClr val="808000"/>
                </a:solidFill>
                <a:latin typeface="+mj-lt"/>
                <a:ea typeface="+mj-ea"/>
                <a:cs typeface="+mj-cs"/>
              </a:rPr>
              <a:t>Why should geostationary satellites be at 36000 km?</a:t>
            </a:r>
            <a:br>
              <a:rPr lang="en-GB" altLang="en-GB" sz="2800" kern="0" dirty="0">
                <a:solidFill>
                  <a:srgbClr val="808000"/>
                </a:solidFill>
                <a:latin typeface="+mj-lt"/>
                <a:ea typeface="+mj-ea"/>
                <a:cs typeface="+mj-cs"/>
              </a:rPr>
            </a:br>
            <a:endParaRPr lang="en-GB" altLang="en-GB" sz="2800" kern="0" dirty="0">
              <a:solidFill>
                <a:schemeClr val="tx2"/>
              </a:solidFill>
              <a:latin typeface="+mj-lt"/>
              <a:ea typeface="+mj-ea"/>
              <a:cs typeface="+mj-cs"/>
            </a:endParaRPr>
          </a:p>
        </p:txBody>
      </p:sp>
      <p:grpSp>
        <p:nvGrpSpPr>
          <p:cNvPr id="7" name="Group 28">
            <a:extLst>
              <a:ext uri="{FF2B5EF4-FFF2-40B4-BE49-F238E27FC236}">
                <a16:creationId xmlns:a16="http://schemas.microsoft.com/office/drawing/2014/main" id="{53A02337-8A5E-413E-BE2D-B7A080EB86E4}"/>
              </a:ext>
            </a:extLst>
          </p:cNvPr>
          <p:cNvGrpSpPr>
            <a:grpSpLocks/>
          </p:cNvGrpSpPr>
          <p:nvPr/>
        </p:nvGrpSpPr>
        <p:grpSpPr bwMode="auto">
          <a:xfrm>
            <a:off x="4548455" y="3059135"/>
            <a:ext cx="2500279" cy="2926643"/>
            <a:chOff x="1288" y="1170"/>
            <a:chExt cx="2631" cy="3157"/>
          </a:xfrm>
        </p:grpSpPr>
        <p:sp>
          <p:nvSpPr>
            <p:cNvPr id="8" name="Oval 4">
              <a:extLst>
                <a:ext uri="{FF2B5EF4-FFF2-40B4-BE49-F238E27FC236}">
                  <a16:creationId xmlns:a16="http://schemas.microsoft.com/office/drawing/2014/main" id="{96DDBEE1-5C99-4FD1-BD2B-336EEE61AB4F}"/>
                </a:ext>
              </a:extLst>
            </p:cNvPr>
            <p:cNvSpPr>
              <a:spLocks noChangeArrowheads="1"/>
            </p:cNvSpPr>
            <p:nvPr/>
          </p:nvSpPr>
          <p:spPr bwMode="auto">
            <a:xfrm>
              <a:off x="1288" y="1787"/>
              <a:ext cx="2631" cy="2540"/>
            </a:xfrm>
            <a:prstGeom prst="ellipse">
              <a:avLst/>
            </a:prstGeom>
            <a:noFill/>
            <a:ln w="15875">
              <a:solidFill>
                <a:schemeClr val="tx1"/>
              </a:solidFill>
              <a:round/>
              <a:headEnd/>
              <a:tailEnd/>
            </a:ln>
          </p:spPr>
          <p:txBody>
            <a:bodyPr wrap="none" anchor="ctr"/>
            <a:lstStyle/>
            <a:p>
              <a:endParaRPr lang="ar-OM" dirty="0"/>
            </a:p>
          </p:txBody>
        </p:sp>
        <p:sp>
          <p:nvSpPr>
            <p:cNvPr id="9" name="Line 5">
              <a:extLst>
                <a:ext uri="{FF2B5EF4-FFF2-40B4-BE49-F238E27FC236}">
                  <a16:creationId xmlns:a16="http://schemas.microsoft.com/office/drawing/2014/main" id="{51C1BE1D-894F-47DD-88A0-A960C255FF95}"/>
                </a:ext>
              </a:extLst>
            </p:cNvPr>
            <p:cNvSpPr>
              <a:spLocks noChangeShapeType="1"/>
            </p:cNvSpPr>
            <p:nvPr/>
          </p:nvSpPr>
          <p:spPr bwMode="auto">
            <a:xfrm flipH="1" flipV="1">
              <a:off x="2159" y="1170"/>
              <a:ext cx="1360" cy="907"/>
            </a:xfrm>
            <a:prstGeom prst="line">
              <a:avLst/>
            </a:prstGeom>
            <a:noFill/>
            <a:ln w="25400">
              <a:solidFill>
                <a:srgbClr val="FF0000"/>
              </a:solidFill>
              <a:round/>
              <a:headEnd/>
              <a:tailEnd type="triangle" w="lg" len="lg"/>
            </a:ln>
          </p:spPr>
          <p:txBody>
            <a:bodyPr/>
            <a:lstStyle/>
            <a:p>
              <a:endParaRPr lang="ar-OM" dirty="0"/>
            </a:p>
          </p:txBody>
        </p:sp>
        <p:sp>
          <p:nvSpPr>
            <p:cNvPr id="10" name="Text Box 8">
              <a:extLst>
                <a:ext uri="{FF2B5EF4-FFF2-40B4-BE49-F238E27FC236}">
                  <a16:creationId xmlns:a16="http://schemas.microsoft.com/office/drawing/2014/main" id="{F6A345DD-024B-4685-88E9-E1E2A0DF756D}"/>
                </a:ext>
              </a:extLst>
            </p:cNvPr>
            <p:cNvSpPr txBox="1">
              <a:spLocks noChangeArrowheads="1"/>
            </p:cNvSpPr>
            <p:nvPr/>
          </p:nvSpPr>
          <p:spPr bwMode="auto">
            <a:xfrm>
              <a:off x="2200" y="1329"/>
              <a:ext cx="998" cy="398"/>
            </a:xfrm>
            <a:prstGeom prst="rect">
              <a:avLst/>
            </a:prstGeom>
            <a:noFill/>
            <a:ln w="9525">
              <a:noFill/>
              <a:miter lim="800000"/>
              <a:headEnd/>
              <a:tailEnd/>
            </a:ln>
          </p:spPr>
          <p:txBody>
            <a:bodyPr wrap="square">
              <a:spAutoFit/>
            </a:bodyPr>
            <a:lstStyle/>
            <a:p>
              <a:pPr>
                <a:spcBef>
                  <a:spcPct val="50000"/>
                </a:spcBef>
              </a:pPr>
              <a:r>
                <a:rPr lang="en-GB" dirty="0"/>
                <a:t>v</a:t>
              </a:r>
              <a:r>
                <a:rPr lang="en-GB" baseline="-25000" dirty="0"/>
                <a:t>1</a:t>
              </a:r>
              <a:endParaRPr lang="en-GB" dirty="0"/>
            </a:p>
          </p:txBody>
        </p:sp>
        <p:sp>
          <p:nvSpPr>
            <p:cNvPr id="13" name="Line 15">
              <a:extLst>
                <a:ext uri="{FF2B5EF4-FFF2-40B4-BE49-F238E27FC236}">
                  <a16:creationId xmlns:a16="http://schemas.microsoft.com/office/drawing/2014/main" id="{D67ECC3E-D323-436B-B1EE-4EBC93A1B8B9}"/>
                </a:ext>
              </a:extLst>
            </p:cNvPr>
            <p:cNvSpPr>
              <a:spLocks noChangeShapeType="1"/>
            </p:cNvSpPr>
            <p:nvPr/>
          </p:nvSpPr>
          <p:spPr bwMode="auto">
            <a:xfrm flipV="1">
              <a:off x="2689" y="2159"/>
              <a:ext cx="862" cy="978"/>
            </a:xfrm>
            <a:prstGeom prst="line">
              <a:avLst/>
            </a:prstGeom>
            <a:noFill/>
            <a:ln w="9525">
              <a:solidFill>
                <a:schemeClr val="tx1"/>
              </a:solidFill>
              <a:round/>
              <a:headEnd/>
              <a:tailEnd/>
            </a:ln>
          </p:spPr>
          <p:txBody>
            <a:bodyPr/>
            <a:lstStyle/>
            <a:p>
              <a:endParaRPr lang="ar-OM" dirty="0"/>
            </a:p>
          </p:txBody>
        </p:sp>
      </p:grpSp>
      <p:sp>
        <p:nvSpPr>
          <p:cNvPr id="18" name="Text Box 37">
            <a:extLst>
              <a:ext uri="{FF2B5EF4-FFF2-40B4-BE49-F238E27FC236}">
                <a16:creationId xmlns:a16="http://schemas.microsoft.com/office/drawing/2014/main" id="{6947A039-3734-426F-80CF-0CFE3FE0FAE5}"/>
              </a:ext>
            </a:extLst>
          </p:cNvPr>
          <p:cNvSpPr txBox="1">
            <a:spLocks noChangeArrowheads="1"/>
          </p:cNvSpPr>
          <p:nvPr/>
        </p:nvSpPr>
        <p:spPr bwMode="auto">
          <a:xfrm>
            <a:off x="6191070" y="4537263"/>
            <a:ext cx="344965" cy="369332"/>
          </a:xfrm>
          <a:prstGeom prst="rect">
            <a:avLst/>
          </a:prstGeom>
          <a:noFill/>
          <a:ln w="9525">
            <a:noFill/>
            <a:miter lim="800000"/>
            <a:headEnd/>
            <a:tailEnd/>
          </a:ln>
        </p:spPr>
        <p:txBody>
          <a:bodyPr wrap="square">
            <a:spAutoFit/>
          </a:bodyPr>
          <a:lstStyle/>
          <a:p>
            <a:pPr>
              <a:spcBef>
                <a:spcPct val="50000"/>
              </a:spcBef>
            </a:pPr>
            <a:r>
              <a:rPr lang="en-GB" dirty="0"/>
              <a:t>r</a:t>
            </a:r>
          </a:p>
        </p:txBody>
      </p:sp>
      <p:sp>
        <p:nvSpPr>
          <p:cNvPr id="20" name="Line 5">
            <a:extLst>
              <a:ext uri="{FF2B5EF4-FFF2-40B4-BE49-F238E27FC236}">
                <a16:creationId xmlns:a16="http://schemas.microsoft.com/office/drawing/2014/main" id="{48AD482C-3C19-4ABA-886B-5785E3BD77E2}"/>
              </a:ext>
            </a:extLst>
          </p:cNvPr>
          <p:cNvSpPr>
            <a:spLocks noChangeShapeType="1"/>
          </p:cNvSpPr>
          <p:nvPr/>
        </p:nvSpPr>
        <p:spPr bwMode="auto">
          <a:xfrm flipV="1">
            <a:off x="6720874" y="3498885"/>
            <a:ext cx="291748" cy="369332"/>
          </a:xfrm>
          <a:prstGeom prst="line">
            <a:avLst/>
          </a:prstGeom>
          <a:noFill/>
          <a:ln w="25400">
            <a:solidFill>
              <a:srgbClr val="FF0000"/>
            </a:solidFill>
            <a:round/>
            <a:headEnd/>
            <a:tailEnd type="triangle" w="lg" len="lg"/>
          </a:ln>
        </p:spPr>
        <p:txBody>
          <a:bodyPr/>
          <a:lstStyle/>
          <a:p>
            <a:endParaRPr lang="ar-OM" dirty="0"/>
          </a:p>
        </p:txBody>
      </p:sp>
      <p:sp>
        <p:nvSpPr>
          <p:cNvPr id="22" name="Line 5">
            <a:extLst>
              <a:ext uri="{FF2B5EF4-FFF2-40B4-BE49-F238E27FC236}">
                <a16:creationId xmlns:a16="http://schemas.microsoft.com/office/drawing/2014/main" id="{11798C67-2F45-4F5D-9A2F-A49639F77989}"/>
              </a:ext>
            </a:extLst>
          </p:cNvPr>
          <p:cNvSpPr>
            <a:spLocks noChangeShapeType="1"/>
          </p:cNvSpPr>
          <p:nvPr/>
        </p:nvSpPr>
        <p:spPr bwMode="auto">
          <a:xfrm flipV="1">
            <a:off x="3431704" y="3036291"/>
            <a:ext cx="291748" cy="369332"/>
          </a:xfrm>
          <a:prstGeom prst="line">
            <a:avLst/>
          </a:prstGeom>
          <a:noFill/>
          <a:ln w="25400">
            <a:solidFill>
              <a:srgbClr val="FF0000"/>
            </a:solidFill>
            <a:round/>
            <a:headEnd/>
            <a:tailEnd type="triangle" w="lg" len="lg"/>
          </a:ln>
        </p:spPr>
        <p:txBody>
          <a:bodyPr/>
          <a:lstStyle/>
          <a:p>
            <a:endParaRPr lang="ar-OM"/>
          </a:p>
        </p:txBody>
      </p:sp>
      <p:sp>
        <p:nvSpPr>
          <p:cNvPr id="23" name="Line 5">
            <a:extLst>
              <a:ext uri="{FF2B5EF4-FFF2-40B4-BE49-F238E27FC236}">
                <a16:creationId xmlns:a16="http://schemas.microsoft.com/office/drawing/2014/main" id="{B9C4AC46-517D-4FE1-9AA6-187DF125C250}"/>
              </a:ext>
            </a:extLst>
          </p:cNvPr>
          <p:cNvSpPr>
            <a:spLocks noChangeShapeType="1"/>
          </p:cNvSpPr>
          <p:nvPr/>
        </p:nvSpPr>
        <p:spPr bwMode="auto">
          <a:xfrm flipH="1">
            <a:off x="6266342" y="4097902"/>
            <a:ext cx="300301" cy="369332"/>
          </a:xfrm>
          <a:prstGeom prst="line">
            <a:avLst/>
          </a:prstGeom>
          <a:noFill/>
          <a:ln w="25400">
            <a:solidFill>
              <a:srgbClr val="7030A0"/>
            </a:solidFill>
            <a:round/>
            <a:headEnd/>
            <a:tailEnd type="triangle" w="lg" len="lg"/>
          </a:ln>
        </p:spPr>
        <p:txBody>
          <a:bodyPr/>
          <a:lstStyle/>
          <a:p>
            <a:endParaRPr lang="ar-OM" dirty="0"/>
          </a:p>
        </p:txBody>
      </p:sp>
      <p:sp>
        <p:nvSpPr>
          <p:cNvPr id="24" name="Line 5">
            <a:extLst>
              <a:ext uri="{FF2B5EF4-FFF2-40B4-BE49-F238E27FC236}">
                <a16:creationId xmlns:a16="http://schemas.microsoft.com/office/drawing/2014/main" id="{CA814B64-988A-47DF-9354-35CB4E2F1938}"/>
              </a:ext>
            </a:extLst>
          </p:cNvPr>
          <p:cNvSpPr>
            <a:spLocks noChangeShapeType="1"/>
          </p:cNvSpPr>
          <p:nvPr/>
        </p:nvSpPr>
        <p:spPr bwMode="auto">
          <a:xfrm flipH="1">
            <a:off x="6306588" y="6395971"/>
            <a:ext cx="322169" cy="386563"/>
          </a:xfrm>
          <a:prstGeom prst="line">
            <a:avLst/>
          </a:prstGeom>
          <a:noFill/>
          <a:ln w="25400">
            <a:solidFill>
              <a:srgbClr val="7030A0"/>
            </a:solidFill>
            <a:round/>
            <a:headEnd/>
            <a:tailEnd type="triangle" w="lg" len="lg"/>
          </a:ln>
        </p:spPr>
        <p:txBody>
          <a:bodyPr/>
          <a:lstStyle/>
          <a:p>
            <a:endParaRPr lang="ar-OM" dirty="0"/>
          </a:p>
        </p:txBody>
      </p:sp>
      <p:sp>
        <p:nvSpPr>
          <p:cNvPr id="21" name="Rectangle 2">
            <a:extLst>
              <a:ext uri="{FF2B5EF4-FFF2-40B4-BE49-F238E27FC236}">
                <a16:creationId xmlns:a16="http://schemas.microsoft.com/office/drawing/2014/main" id="{D1446579-6D5E-4749-AC7D-E64EF6A4851B}"/>
              </a:ext>
            </a:extLst>
          </p:cNvPr>
          <p:cNvSpPr txBox="1">
            <a:spLocks noChangeArrowheads="1"/>
          </p:cNvSpPr>
          <p:nvPr/>
        </p:nvSpPr>
        <p:spPr bwMode="auto">
          <a:xfrm>
            <a:off x="1462525" y="21403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Geostationary Satellites</a:t>
            </a:r>
          </a:p>
        </p:txBody>
      </p:sp>
      <p:cxnSp>
        <p:nvCxnSpPr>
          <p:cNvPr id="25" name="Straight Connector 24">
            <a:extLst>
              <a:ext uri="{FF2B5EF4-FFF2-40B4-BE49-F238E27FC236}">
                <a16:creationId xmlns:a16="http://schemas.microsoft.com/office/drawing/2014/main" id="{F9F0593A-7D53-4B34-945B-17AEAA9D7587}"/>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0486" name="Text Box 1030"/>
          <p:cNvSpPr txBox="1">
            <a:spLocks noChangeArrowheads="1"/>
          </p:cNvSpPr>
          <p:nvPr/>
        </p:nvSpPr>
        <p:spPr bwMode="auto">
          <a:xfrm>
            <a:off x="2285436" y="1372003"/>
            <a:ext cx="6834900" cy="369332"/>
          </a:xfrm>
          <a:prstGeom prst="rect">
            <a:avLst/>
          </a:prstGeom>
          <a:noFill/>
          <a:ln w="9525">
            <a:noFill/>
            <a:miter lim="800000"/>
            <a:headEnd/>
            <a:tailEnd/>
          </a:ln>
        </p:spPr>
        <p:txBody>
          <a:bodyPr wrap="square">
            <a:spAutoFit/>
          </a:bodyPr>
          <a:lstStyle/>
          <a:p>
            <a:pPr>
              <a:spcBef>
                <a:spcPct val="50000"/>
              </a:spcBef>
            </a:pPr>
            <a:r>
              <a:rPr lang="en-US" dirty="0"/>
              <a:t>In 1687 Newton published his gravitational F</a:t>
            </a:r>
            <a:r>
              <a:rPr lang="en-US" baseline="-25000" dirty="0"/>
              <a:t>G</a:t>
            </a:r>
            <a:r>
              <a:rPr lang="en-US" dirty="0"/>
              <a:t> force theory</a:t>
            </a:r>
          </a:p>
        </p:txBody>
      </p:sp>
      <mc:AlternateContent xmlns:mc="http://schemas.openxmlformats.org/markup-compatibility/2006" xmlns:a14="http://schemas.microsoft.com/office/drawing/2010/main">
        <mc:Choice Requires="a14">
          <p:sp>
            <p:nvSpPr>
              <p:cNvPr id="20487" name="Object 2"/>
              <p:cNvSpPr txBox="1"/>
              <p:nvPr/>
            </p:nvSpPr>
            <p:spPr bwMode="auto">
              <a:xfrm>
                <a:off x="4555878" y="2093318"/>
                <a:ext cx="2362200" cy="1027112"/>
              </a:xfrm>
              <a:prstGeom prst="rect">
                <a:avLst/>
              </a:prstGeom>
              <a:solidFill>
                <a:srgbClr val="CCFFCC"/>
              </a:solidFill>
            </p:spPr>
            <p:txBody>
              <a:bodyPr>
                <a:normAutofit/>
              </a:bodyPr>
              <a:lstStyle/>
              <a:p>
                <a:pPr/>
                <a14:m>
                  <m:oMathPara xmlns:m="http://schemas.openxmlformats.org/officeDocument/2006/math">
                    <m:oMathParaPr>
                      <m:jc m:val="left"/>
                    </m:oMathParaPr>
                    <m:oMath xmlns:m="http://schemas.openxmlformats.org/officeDocument/2006/math">
                      <m:sSub>
                        <m:sSubPr>
                          <m:ctrlPr>
                            <a:rPr lang="en-AU" i="1">
                              <a:solidFill>
                                <a:srgbClr val="000000"/>
                              </a:solidFill>
                              <a:latin typeface="Cambria Math" panose="02040503050406030204" pitchFamily="18" charset="0"/>
                            </a:rPr>
                          </m:ctrlPr>
                        </m:sSubPr>
                        <m:e>
                          <m:r>
                            <a:rPr lang="en-AU" i="1">
                              <a:solidFill>
                                <a:srgbClr val="000000"/>
                              </a:solidFill>
                              <a:latin typeface="Cambria Math" panose="02040503050406030204" pitchFamily="18" charset="0"/>
                            </a:rPr>
                            <m:t>𝐹</m:t>
                          </m:r>
                        </m:e>
                        <m:sub>
                          <m:r>
                            <a:rPr lang="en-AU" i="1">
                              <a:solidFill>
                                <a:srgbClr val="000000"/>
                              </a:solidFill>
                              <a:latin typeface="Cambria Math" panose="02040503050406030204" pitchFamily="18" charset="0"/>
                            </a:rPr>
                            <m:t>𝐺</m:t>
                          </m:r>
                        </m:sub>
                      </m:sSub>
                      <m:r>
                        <a:rPr lang="en-AU" i="1">
                          <a:solidFill>
                            <a:srgbClr val="000000"/>
                          </a:solidFill>
                          <a:latin typeface="Cambria Math" panose="02040503050406030204" pitchFamily="18" charset="0"/>
                        </a:rPr>
                        <m:t> = </m:t>
                      </m:r>
                      <m:r>
                        <a:rPr lang="en-AU" i="1">
                          <a:solidFill>
                            <a:srgbClr val="000000"/>
                          </a:solidFill>
                          <a:latin typeface="Cambria Math" panose="02040503050406030204" pitchFamily="18" charset="0"/>
                        </a:rPr>
                        <m:t>𝐺</m:t>
                      </m:r>
                      <m:f>
                        <m:fPr>
                          <m:ctrlPr>
                            <a:rPr lang="en-AU" i="1">
                              <a:solidFill>
                                <a:srgbClr val="000000"/>
                              </a:solidFill>
                              <a:latin typeface="Cambria Math" panose="02040503050406030204" pitchFamily="18" charset="0"/>
                            </a:rPr>
                          </m:ctrlPr>
                        </m:fPr>
                        <m:num>
                          <m:r>
                            <a:rPr lang="en-AU" i="1">
                              <a:solidFill>
                                <a:srgbClr val="000000"/>
                              </a:solidFill>
                              <a:latin typeface="Cambria Math" panose="02040503050406030204" pitchFamily="18" charset="0"/>
                            </a:rPr>
                            <m:t>𝑀𝑚</m:t>
                          </m:r>
                        </m:num>
                        <m:den>
                          <m:sSup>
                            <m:sSupPr>
                              <m:ctrlPr>
                                <a:rPr lang="en-AU" i="1">
                                  <a:solidFill>
                                    <a:srgbClr val="000000"/>
                                  </a:solidFill>
                                  <a:latin typeface="Cambria Math" panose="02040503050406030204" pitchFamily="18" charset="0"/>
                                </a:rPr>
                              </m:ctrlPr>
                            </m:sSupPr>
                            <m:e>
                              <m:r>
                                <a:rPr lang="en-AU" i="1">
                                  <a:solidFill>
                                    <a:srgbClr val="000000"/>
                                  </a:solidFill>
                                  <a:latin typeface="Cambria Math" panose="02040503050406030204" pitchFamily="18" charset="0"/>
                                </a:rPr>
                                <m:t>𝑟</m:t>
                              </m:r>
                            </m:e>
                            <m:sup>
                              <m:r>
                                <a:rPr lang="en-AU" i="1">
                                  <a:solidFill>
                                    <a:srgbClr val="000000"/>
                                  </a:solidFill>
                                  <a:latin typeface="Cambria Math" panose="02040503050406030204" pitchFamily="18" charset="0"/>
                                </a:rPr>
                                <m:t>2</m:t>
                              </m:r>
                            </m:sup>
                          </m:sSup>
                        </m:den>
                      </m:f>
                    </m:oMath>
                  </m:oMathPara>
                </a14:m>
                <a:endParaRPr lang="en-AU" dirty="0"/>
              </a:p>
            </p:txBody>
          </p:sp>
        </mc:Choice>
        <mc:Fallback xmlns="">
          <p:sp>
            <p:nvSpPr>
              <p:cNvPr id="20487" name="Object 2"/>
              <p:cNvSpPr txBox="1">
                <a:spLocks noRot="1" noChangeAspect="1" noMove="1" noResize="1" noEditPoints="1" noAdjustHandles="1" noChangeArrowheads="1" noChangeShapeType="1" noTextEdit="1"/>
              </p:cNvSpPr>
              <p:nvPr/>
            </p:nvSpPr>
            <p:spPr bwMode="auto">
              <a:xfrm>
                <a:off x="4555878" y="2093318"/>
                <a:ext cx="2362200" cy="102711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488" name="Text Box 1032"/>
              <p:cNvSpPr txBox="1">
                <a:spLocks noChangeArrowheads="1"/>
              </p:cNvSpPr>
              <p:nvPr/>
            </p:nvSpPr>
            <p:spPr bwMode="auto">
              <a:xfrm>
                <a:off x="2312220" y="3074393"/>
                <a:ext cx="6929438" cy="646331"/>
              </a:xfrm>
              <a:prstGeom prst="rect">
                <a:avLst/>
              </a:prstGeom>
              <a:noFill/>
              <a:ln w="9525">
                <a:noFill/>
                <a:miter lim="800000"/>
                <a:headEnd/>
                <a:tailEnd/>
              </a:ln>
            </p:spPr>
            <p:txBody>
              <a:bodyPr>
                <a:spAutoFit/>
              </a:bodyPr>
              <a:lstStyle/>
              <a:p>
                <a:pPr>
                  <a:spcBef>
                    <a:spcPct val="50000"/>
                  </a:spcBef>
                </a:pPr>
                <a:r>
                  <a:rPr lang="en-US" dirty="0"/>
                  <a:t>where </a:t>
                </a:r>
                <a:r>
                  <a:rPr lang="en-US" b="1" i="1" dirty="0">
                    <a:solidFill>
                      <a:schemeClr val="tx2"/>
                    </a:solidFill>
                  </a:rPr>
                  <a:t>G</a:t>
                </a:r>
                <a:r>
                  <a:rPr lang="en-US" dirty="0"/>
                  <a:t> is the universal gravitational constant, </a:t>
                </a:r>
                <a14:m>
                  <m:oMath xmlns:m="http://schemas.openxmlformats.org/officeDocument/2006/math">
                    <m:r>
                      <a:rPr lang="en-AU" i="1">
                        <a:solidFill>
                          <a:srgbClr val="000000"/>
                        </a:solidFill>
                        <a:latin typeface="Cambria Math" panose="02040503050406030204" pitchFamily="18" charset="0"/>
                      </a:rPr>
                      <m:t>𝑀</m:t>
                    </m:r>
                  </m:oMath>
                </a14:m>
                <a:r>
                  <a:rPr lang="en-US" dirty="0"/>
                  <a:t> is the mass of the earth and </a:t>
                </a:r>
                <a:r>
                  <a:rPr lang="en-US" b="1" i="1" dirty="0">
                    <a:solidFill>
                      <a:schemeClr val="tx2"/>
                    </a:solidFill>
                  </a:rPr>
                  <a:t>m</a:t>
                </a:r>
                <a:r>
                  <a:rPr lang="en-US" i="1" dirty="0"/>
                  <a:t> </a:t>
                </a:r>
                <a:r>
                  <a:rPr lang="en-US" dirty="0"/>
                  <a:t>is the mass of the satellite. </a:t>
                </a:r>
              </a:p>
            </p:txBody>
          </p:sp>
        </mc:Choice>
        <mc:Fallback xmlns="">
          <p:sp>
            <p:nvSpPr>
              <p:cNvPr id="20488" name="Text Box 1032"/>
              <p:cNvSpPr txBox="1">
                <a:spLocks noRot="1" noChangeAspect="1" noMove="1" noResize="1" noEditPoints="1" noAdjustHandles="1" noChangeArrowheads="1" noChangeShapeType="1" noTextEdit="1"/>
              </p:cNvSpPr>
              <p:nvPr/>
            </p:nvSpPr>
            <p:spPr bwMode="auto">
              <a:xfrm>
                <a:off x="2312220" y="3074393"/>
                <a:ext cx="6929438" cy="646331"/>
              </a:xfrm>
              <a:prstGeom prst="rect">
                <a:avLst/>
              </a:prstGeom>
              <a:blipFill>
                <a:blip r:embed="rId4"/>
                <a:stretch>
                  <a:fillRect l="-704" t="-4717" b="-14151"/>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80" name="TextBox 11"/>
              <p:cNvSpPr txBox="1">
                <a:spLocks noChangeArrowheads="1"/>
              </p:cNvSpPr>
              <p:nvPr/>
            </p:nvSpPr>
            <p:spPr bwMode="auto">
              <a:xfrm>
                <a:off x="2708902" y="6281995"/>
                <a:ext cx="6411435" cy="461665"/>
              </a:xfrm>
              <a:prstGeom prst="rect">
                <a:avLst/>
              </a:prstGeom>
              <a:noFill/>
              <a:ln w="9525">
                <a:noFill/>
                <a:miter lim="800000"/>
                <a:headEnd/>
                <a:tailEnd/>
              </a:ln>
            </p:spPr>
            <p:txBody>
              <a:bodyPr wrap="square">
                <a:spAutoFit/>
              </a:bodyPr>
              <a:lstStyle/>
              <a:p>
                <a:r>
                  <a:rPr lang="en-US" sz="2400" dirty="0"/>
                  <a:t>For </a:t>
                </a:r>
                <a14:m>
                  <m:oMath xmlns:m="http://schemas.openxmlformats.org/officeDocument/2006/math">
                    <m:r>
                      <a:rPr lang="en-AU" sz="2400" i="1">
                        <a:solidFill>
                          <a:srgbClr val="000000"/>
                        </a:solidFill>
                        <a:latin typeface="Cambria Math" panose="02040503050406030204" pitchFamily="18" charset="0"/>
                      </a:rPr>
                      <m:t>𝜏</m:t>
                    </m:r>
                    <m:r>
                      <a:rPr lang="en-AU" sz="2400" i="1">
                        <a:solidFill>
                          <a:srgbClr val="000000"/>
                        </a:solidFill>
                        <a:latin typeface="Cambria Math" panose="02040503050406030204" pitchFamily="18" charset="0"/>
                      </a:rPr>
                      <m:t> </m:t>
                    </m:r>
                  </m:oMath>
                </a14:m>
                <a:r>
                  <a:rPr lang="en-US" sz="2400" dirty="0"/>
                  <a:t>= 24 hours the distance is 36000 km</a:t>
                </a:r>
              </a:p>
            </p:txBody>
          </p:sp>
        </mc:Choice>
        <mc:Fallback xmlns="">
          <p:sp>
            <p:nvSpPr>
              <p:cNvPr id="3080" name="TextBox 11"/>
              <p:cNvSpPr txBox="1">
                <a:spLocks noRot="1" noChangeAspect="1" noMove="1" noResize="1" noEditPoints="1" noAdjustHandles="1" noChangeArrowheads="1" noChangeShapeType="1" noTextEdit="1"/>
              </p:cNvSpPr>
              <p:nvPr/>
            </p:nvSpPr>
            <p:spPr bwMode="auto">
              <a:xfrm>
                <a:off x="2708902" y="6281995"/>
                <a:ext cx="6411435" cy="461665"/>
              </a:xfrm>
              <a:prstGeom prst="rect">
                <a:avLst/>
              </a:prstGeom>
              <a:blipFill>
                <a:blip r:embed="rId5"/>
                <a:stretch>
                  <a:fillRect l="-1426" t="-9333" b="-32000"/>
                </a:stretch>
              </a:blipFill>
              <a:ln w="9525">
                <a:noFill/>
                <a:miter lim="800000"/>
                <a:headEnd/>
                <a:tailEnd/>
              </a:ln>
            </p:spPr>
            <p:txBody>
              <a:bodyPr/>
              <a:lstStyle/>
              <a:p>
                <a:r>
                  <a:rPr lang="en-US">
                    <a:noFill/>
                  </a:rPr>
                  <a:t> </a:t>
                </a:r>
              </a:p>
            </p:txBody>
          </p:sp>
        </mc:Fallback>
      </mc:AlternateContent>
      <p:sp>
        <p:nvSpPr>
          <p:cNvPr id="13" name="Rectangle 2"/>
          <p:cNvSpPr txBox="1">
            <a:spLocks noChangeArrowheads="1"/>
          </p:cNvSpPr>
          <p:nvPr/>
        </p:nvSpPr>
        <p:spPr>
          <a:xfrm>
            <a:off x="479377" y="843447"/>
            <a:ext cx="9427187" cy="576064"/>
          </a:xfrm>
          <a:prstGeom prst="rect">
            <a:avLst/>
          </a:prstGeom>
        </p:spPr>
        <p:txBody>
          <a:bodyPr/>
          <a:lstStyle/>
          <a:p>
            <a:pPr algn="ctr">
              <a:defRPr/>
            </a:pPr>
            <a:r>
              <a:rPr lang="en-US" altLang="en-GB" sz="2800" b="1" kern="0" dirty="0">
                <a:solidFill>
                  <a:srgbClr val="808000"/>
                </a:solidFill>
                <a:latin typeface="+mj-lt"/>
                <a:ea typeface="+mj-ea"/>
                <a:cs typeface="+mj-cs"/>
              </a:rPr>
              <a:t>Why should geostationary satellites be at 36000 km?</a:t>
            </a:r>
            <a:br>
              <a:rPr lang="en-US" altLang="en-GB" sz="2800" b="1" kern="0" dirty="0">
                <a:solidFill>
                  <a:srgbClr val="808000"/>
                </a:solidFill>
                <a:latin typeface="+mj-lt"/>
                <a:ea typeface="+mj-ea"/>
                <a:cs typeface="+mj-cs"/>
              </a:rPr>
            </a:br>
            <a:endParaRPr lang="en-GB" altLang="en-GB" sz="2800" kern="0" dirty="0">
              <a:solidFill>
                <a:schemeClr val="tx2"/>
              </a:solidFill>
              <a:latin typeface="+mj-lt"/>
              <a:ea typeface="+mj-ea"/>
              <a:cs typeface="+mj-cs"/>
            </a:endParaRPr>
          </a:p>
        </p:txBody>
      </p:sp>
      <mc:AlternateContent xmlns:mc="http://schemas.openxmlformats.org/markup-compatibility/2006" xmlns:a14="http://schemas.microsoft.com/office/drawing/2010/main">
        <mc:Choice Requires="a14">
          <p:sp>
            <p:nvSpPr>
              <p:cNvPr id="10" name="Object 6">
                <a:extLst>
                  <a:ext uri="{FF2B5EF4-FFF2-40B4-BE49-F238E27FC236}">
                    <a16:creationId xmlns:a16="http://schemas.microsoft.com/office/drawing/2014/main" id="{1627CE25-0523-4B4B-9E9D-31758C38C19D}"/>
                  </a:ext>
                </a:extLst>
              </p:cNvPr>
              <p:cNvSpPr txBox="1"/>
              <p:nvPr/>
            </p:nvSpPr>
            <p:spPr bwMode="auto">
              <a:xfrm>
                <a:off x="4698753" y="4709518"/>
                <a:ext cx="2476500" cy="1339850"/>
              </a:xfrm>
              <a:prstGeom prst="rect">
                <a:avLst/>
              </a:prstGeom>
              <a:solidFill>
                <a:srgbClr val="CCFFCC"/>
              </a:solidFill>
            </p:spPr>
            <p:txBody>
              <a:bodyPr>
                <a:normAutofit/>
              </a:bodyPr>
              <a:lstStyle/>
              <a:p>
                <a:pPr/>
                <a14:m>
                  <m:oMathPara xmlns:m="http://schemas.openxmlformats.org/officeDocument/2006/math">
                    <m:oMathParaPr>
                      <m:jc m:val="left"/>
                    </m:oMathParaPr>
                    <m:oMath xmlns:m="http://schemas.openxmlformats.org/officeDocument/2006/math">
                      <m:r>
                        <a:rPr lang="en-AU" i="1">
                          <a:solidFill>
                            <a:srgbClr val="000000"/>
                          </a:solidFill>
                          <a:latin typeface="Cambria Math" panose="02040503050406030204" pitchFamily="18" charset="0"/>
                        </a:rPr>
                        <m:t>𝑟</m:t>
                      </m:r>
                      <m:r>
                        <a:rPr lang="en-AU" i="1">
                          <a:solidFill>
                            <a:srgbClr val="000000"/>
                          </a:solidFill>
                          <a:latin typeface="Cambria Math" panose="02040503050406030204" pitchFamily="18" charset="0"/>
                        </a:rPr>
                        <m:t> = </m:t>
                      </m:r>
                      <m:rad>
                        <m:radPr>
                          <m:ctrlPr>
                            <a:rPr lang="en-AU" i="1">
                              <a:solidFill>
                                <a:srgbClr val="000000"/>
                              </a:solidFill>
                              <a:latin typeface="Cambria Math" panose="02040503050406030204" pitchFamily="18" charset="0"/>
                            </a:rPr>
                          </m:ctrlPr>
                        </m:radPr>
                        <m:deg>
                          <m:r>
                            <a:rPr lang="en-AU" i="1">
                              <a:solidFill>
                                <a:srgbClr val="000000"/>
                              </a:solidFill>
                              <a:latin typeface="Cambria Math" panose="02040503050406030204" pitchFamily="18" charset="0"/>
                            </a:rPr>
                            <m:t>3</m:t>
                          </m:r>
                        </m:deg>
                        <m:e>
                          <m:r>
                            <a:rPr lang="en-AU" i="1">
                              <a:solidFill>
                                <a:srgbClr val="000000"/>
                              </a:solidFill>
                              <a:latin typeface="Cambria Math" panose="02040503050406030204" pitchFamily="18" charset="0"/>
                            </a:rPr>
                            <m:t>𝐺</m:t>
                          </m:r>
                          <m:f>
                            <m:fPr>
                              <m:ctrlPr>
                                <a:rPr lang="en-AU" i="1">
                                  <a:solidFill>
                                    <a:srgbClr val="000000"/>
                                  </a:solidFill>
                                  <a:latin typeface="Cambria Math" panose="02040503050406030204" pitchFamily="18" charset="0"/>
                                </a:rPr>
                              </m:ctrlPr>
                            </m:fPr>
                            <m:num>
                              <m:r>
                                <a:rPr lang="en-AU" i="1">
                                  <a:solidFill>
                                    <a:srgbClr val="000000"/>
                                  </a:solidFill>
                                  <a:latin typeface="Cambria Math" panose="02040503050406030204" pitchFamily="18" charset="0"/>
                                </a:rPr>
                                <m:t>𝑀</m:t>
                              </m:r>
                              <m:sSup>
                                <m:sSupPr>
                                  <m:ctrlPr>
                                    <a:rPr lang="en-AU" i="1">
                                      <a:solidFill>
                                        <a:srgbClr val="000000"/>
                                      </a:solidFill>
                                      <a:latin typeface="Cambria Math" panose="02040503050406030204" pitchFamily="18" charset="0"/>
                                    </a:rPr>
                                  </m:ctrlPr>
                                </m:sSupPr>
                                <m:e>
                                  <m:r>
                                    <a:rPr lang="en-AU" i="1">
                                      <a:solidFill>
                                        <a:srgbClr val="000000"/>
                                      </a:solidFill>
                                      <a:latin typeface="Cambria Math" panose="02040503050406030204" pitchFamily="18" charset="0"/>
                                    </a:rPr>
                                    <m:t>𝜏</m:t>
                                  </m:r>
                                </m:e>
                                <m:sup>
                                  <m:r>
                                    <a:rPr lang="en-AU" i="1">
                                      <a:solidFill>
                                        <a:srgbClr val="000000"/>
                                      </a:solidFill>
                                      <a:latin typeface="Cambria Math" panose="02040503050406030204" pitchFamily="18" charset="0"/>
                                    </a:rPr>
                                    <m:t>2</m:t>
                                  </m:r>
                                </m:sup>
                              </m:sSup>
                            </m:num>
                            <m:den>
                              <m:r>
                                <a:rPr lang="en-AU" i="1">
                                  <a:solidFill>
                                    <a:srgbClr val="000000"/>
                                  </a:solidFill>
                                  <a:latin typeface="Cambria Math" panose="02040503050406030204" pitchFamily="18" charset="0"/>
                                </a:rPr>
                                <m:t>4</m:t>
                              </m:r>
                              <m:sSup>
                                <m:sSupPr>
                                  <m:ctrlPr>
                                    <a:rPr lang="en-AU" i="1">
                                      <a:solidFill>
                                        <a:srgbClr val="000000"/>
                                      </a:solidFill>
                                      <a:latin typeface="Cambria Math" panose="02040503050406030204" pitchFamily="18" charset="0"/>
                                    </a:rPr>
                                  </m:ctrlPr>
                                </m:sSupPr>
                                <m:e>
                                  <m:r>
                                    <a:rPr lang="en-AU" i="1">
                                      <a:solidFill>
                                        <a:srgbClr val="000000"/>
                                      </a:solidFill>
                                      <a:latin typeface="Cambria Math" panose="02040503050406030204" pitchFamily="18" charset="0"/>
                                    </a:rPr>
                                    <m:t>𝜋</m:t>
                                  </m:r>
                                </m:e>
                                <m:sup>
                                  <m:r>
                                    <a:rPr lang="en-AU" i="1">
                                      <a:solidFill>
                                        <a:srgbClr val="000000"/>
                                      </a:solidFill>
                                      <a:latin typeface="Cambria Math" panose="02040503050406030204" pitchFamily="18" charset="0"/>
                                    </a:rPr>
                                    <m:t>2</m:t>
                                  </m:r>
                                </m:sup>
                              </m:sSup>
                            </m:den>
                          </m:f>
                        </m:e>
                      </m:rad>
                    </m:oMath>
                  </m:oMathPara>
                </a14:m>
                <a:endParaRPr lang="en-AU" dirty="0"/>
              </a:p>
            </p:txBody>
          </p:sp>
        </mc:Choice>
        <mc:Fallback xmlns="">
          <p:sp>
            <p:nvSpPr>
              <p:cNvPr id="10" name="Object 6">
                <a:extLst>
                  <a:ext uri="{FF2B5EF4-FFF2-40B4-BE49-F238E27FC236}">
                    <a16:creationId xmlns:a16="http://schemas.microsoft.com/office/drawing/2014/main" id="{1627CE25-0523-4B4B-9E9D-31758C38C19D}"/>
                  </a:ext>
                </a:extLst>
              </p:cNvPr>
              <p:cNvSpPr txBox="1">
                <a:spLocks noRot="1" noChangeAspect="1" noMove="1" noResize="1" noEditPoints="1" noAdjustHandles="1" noChangeArrowheads="1" noChangeShapeType="1" noTextEdit="1"/>
              </p:cNvSpPr>
              <p:nvPr/>
            </p:nvSpPr>
            <p:spPr bwMode="auto">
              <a:xfrm>
                <a:off x="4698753" y="4709518"/>
                <a:ext cx="2476500" cy="133985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085C07DD-FC46-45F2-9C46-BB496896B3AF}"/>
                  </a:ext>
                </a:extLst>
              </p:cNvPr>
              <p:cNvSpPr/>
              <p:nvPr/>
            </p:nvSpPr>
            <p:spPr>
              <a:xfrm>
                <a:off x="2207568" y="3758910"/>
                <a:ext cx="6556178" cy="1007135"/>
              </a:xfrm>
              <a:prstGeom prst="rect">
                <a:avLst/>
              </a:prstGeom>
            </p:spPr>
            <p:txBody>
              <a:bodyPr wrap="square">
                <a:spAutoFit/>
              </a:bodyPr>
              <a:lstStyle/>
              <a:p>
                <a:r>
                  <a:rPr lang="en-AU" dirty="0"/>
                  <a:t>It  can be shown that </a:t>
                </a:r>
                <a:r>
                  <a:rPr lang="en-AU" b="1" i="1" dirty="0">
                    <a:solidFill>
                      <a:schemeClr val="tx2"/>
                    </a:solidFill>
                  </a:rPr>
                  <a:t>r </a:t>
                </a:r>
                <a:r>
                  <a:rPr lang="en-AU" dirty="0"/>
                  <a:t>;  the distance between the earth and the satellite, can be calculated from </a:t>
                </a:r>
                <a14:m>
                  <m:oMath xmlns:m="http://schemas.openxmlformats.org/officeDocument/2006/math">
                    <m:r>
                      <a:rPr lang="en-AU" sz="2400" i="1">
                        <a:solidFill>
                          <a:srgbClr val="000000"/>
                        </a:solidFill>
                        <a:latin typeface="Cambria Math" panose="02040503050406030204" pitchFamily="18" charset="0"/>
                      </a:rPr>
                      <m:t>𝜏</m:t>
                    </m:r>
                    <m:r>
                      <a:rPr lang="en-GB" sz="2400">
                        <a:latin typeface="Cambria Math" panose="02040503050406030204" pitchFamily="18" charset="0"/>
                      </a:rPr>
                      <m:t>;</m:t>
                    </m:r>
                  </m:oMath>
                </a14:m>
                <a:r>
                  <a:rPr lang="en-AU" dirty="0"/>
                  <a:t> the period of rotation around the earth</a:t>
                </a:r>
              </a:p>
            </p:txBody>
          </p:sp>
        </mc:Choice>
        <mc:Fallback xmlns="">
          <p:sp>
            <p:nvSpPr>
              <p:cNvPr id="2" name="Rectangle 1">
                <a:extLst>
                  <a:ext uri="{FF2B5EF4-FFF2-40B4-BE49-F238E27FC236}">
                    <a16:creationId xmlns:a16="http://schemas.microsoft.com/office/drawing/2014/main" id="{085C07DD-FC46-45F2-9C46-BB496896B3AF}"/>
                  </a:ext>
                </a:extLst>
              </p:cNvPr>
              <p:cNvSpPr>
                <a:spLocks noRot="1" noChangeAspect="1" noMove="1" noResize="1" noEditPoints="1" noAdjustHandles="1" noChangeArrowheads="1" noChangeShapeType="1" noTextEdit="1"/>
              </p:cNvSpPr>
              <p:nvPr/>
            </p:nvSpPr>
            <p:spPr>
              <a:xfrm>
                <a:off x="2207568" y="3758910"/>
                <a:ext cx="6556178" cy="1007135"/>
              </a:xfrm>
              <a:prstGeom prst="rect">
                <a:avLst/>
              </a:prstGeom>
              <a:blipFill>
                <a:blip r:embed="rId7"/>
                <a:stretch>
                  <a:fillRect l="-743" t="-3636" b="-9091"/>
                </a:stretch>
              </a:blipFill>
            </p:spPr>
            <p:txBody>
              <a:bodyPr/>
              <a:lstStyle/>
              <a:p>
                <a:r>
                  <a:rPr lang="en-US">
                    <a:noFill/>
                  </a:rPr>
                  <a:t> </a:t>
                </a:r>
              </a:p>
            </p:txBody>
          </p:sp>
        </mc:Fallback>
      </mc:AlternateContent>
      <p:sp>
        <p:nvSpPr>
          <p:cNvPr id="12" name="Rectangle 2">
            <a:extLst>
              <a:ext uri="{FF2B5EF4-FFF2-40B4-BE49-F238E27FC236}">
                <a16:creationId xmlns:a16="http://schemas.microsoft.com/office/drawing/2014/main" id="{8700BF17-9CA0-4BF9-A3EE-E6FAF4B0D51D}"/>
              </a:ext>
            </a:extLst>
          </p:cNvPr>
          <p:cNvSpPr txBox="1">
            <a:spLocks noChangeArrowheads="1"/>
          </p:cNvSpPr>
          <p:nvPr/>
        </p:nvSpPr>
        <p:spPr bwMode="auto">
          <a:xfrm>
            <a:off x="1462525" y="21403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Geostationary Satellites</a:t>
            </a:r>
          </a:p>
        </p:txBody>
      </p:sp>
      <p:cxnSp>
        <p:nvCxnSpPr>
          <p:cNvPr id="14" name="Straight Connector 13">
            <a:extLst>
              <a:ext uri="{FF2B5EF4-FFF2-40B4-BE49-F238E27FC236}">
                <a16:creationId xmlns:a16="http://schemas.microsoft.com/office/drawing/2014/main" id="{9739DF88-A3CC-4BD3-BAC8-646136374B1B}"/>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0"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459" name="Picture 3"/>
          <p:cNvPicPr>
            <a:picLocks noChangeArrowheads="1"/>
          </p:cNvPicPr>
          <p:nvPr/>
        </p:nvPicPr>
        <p:blipFill>
          <a:blip r:embed="rId4" cstate="print"/>
          <a:srcRect/>
          <a:stretch>
            <a:fillRect/>
          </a:stretch>
        </p:blipFill>
        <p:spPr bwMode="ltGray">
          <a:xfrm>
            <a:off x="1534916" y="1700808"/>
            <a:ext cx="9142413" cy="4540250"/>
          </a:xfrm>
          <a:prstGeom prst="rect">
            <a:avLst/>
          </a:prstGeom>
          <a:noFill/>
          <a:ln w="9525">
            <a:noFill/>
            <a:miter lim="800000"/>
            <a:headEnd/>
            <a:tailEnd/>
          </a:ln>
        </p:spPr>
      </p:pic>
      <p:sp>
        <p:nvSpPr>
          <p:cNvPr id="19471" name="Rectangle 5"/>
          <p:cNvSpPr>
            <a:spLocks noChangeArrowheads="1"/>
          </p:cNvSpPr>
          <p:nvPr/>
        </p:nvSpPr>
        <p:spPr bwMode="auto">
          <a:xfrm>
            <a:off x="1789112" y="4664785"/>
            <a:ext cx="927100" cy="248905"/>
          </a:xfrm>
          <a:prstGeom prst="rect">
            <a:avLst/>
          </a:prstGeom>
          <a:noFill/>
          <a:ln w="9525">
            <a:noFill/>
            <a:miter lim="800000"/>
            <a:headEnd/>
            <a:tailEnd/>
          </a:ln>
        </p:spPr>
        <p:txBody>
          <a:bodyPr wrap="none" anchor="ctr"/>
          <a:lstStyle/>
          <a:p>
            <a:endParaRPr lang="ar-OM"/>
          </a:p>
        </p:txBody>
      </p:sp>
      <p:sp>
        <p:nvSpPr>
          <p:cNvPr id="16391" name="Rectangle 7"/>
          <p:cNvSpPr>
            <a:spLocks noChangeArrowheads="1"/>
          </p:cNvSpPr>
          <p:nvPr/>
        </p:nvSpPr>
        <p:spPr bwMode="auto">
          <a:xfrm>
            <a:off x="3962401" y="3700463"/>
            <a:ext cx="1139825" cy="739306"/>
          </a:xfrm>
          <a:prstGeom prst="rect">
            <a:avLst/>
          </a:prstGeom>
          <a:noFill/>
          <a:ln w="9525">
            <a:noFill/>
            <a:miter lim="800000"/>
            <a:headEnd/>
            <a:tailEnd/>
          </a:ln>
          <a:effectLst/>
        </p:spPr>
        <p:txBody>
          <a:bodyPr lIns="90488" tIns="46038" rIns="90488" bIns="46038">
            <a:spAutoFit/>
          </a:bodyPr>
          <a:lstStyle/>
          <a:p>
            <a:pPr defTabSz="1216025" eaLnBrk="0" hangingPunct="0">
              <a:defRPr/>
            </a:pPr>
            <a:r>
              <a:rPr lang="en-US" sz="1400" b="1" u="sng" dirty="0">
                <a:solidFill>
                  <a:schemeClr val="bg1"/>
                </a:solidFill>
                <a:effectLst>
                  <a:outerShdw blurRad="38100" dist="38100" dir="2700000" algn="tl">
                    <a:srgbClr val="C0C0C0"/>
                  </a:outerShdw>
                </a:effectLst>
              </a:rPr>
              <a:t>GOES 16</a:t>
            </a:r>
            <a:endParaRPr lang="en-US" sz="1400" b="1" dirty="0">
              <a:solidFill>
                <a:schemeClr val="bg1"/>
              </a:solidFill>
              <a:effectLst>
                <a:outerShdw blurRad="38100" dist="38100" dir="2700000" algn="tl">
                  <a:srgbClr val="C0C0C0"/>
                </a:outerShdw>
              </a:effectLst>
            </a:endParaRPr>
          </a:p>
          <a:p>
            <a:pPr defTabSz="1216025" eaLnBrk="0" hangingPunct="0">
              <a:defRPr/>
            </a:pPr>
            <a:r>
              <a:rPr lang="en-US" sz="1400" b="1" dirty="0">
                <a:solidFill>
                  <a:schemeClr val="bg1"/>
                </a:solidFill>
                <a:effectLst>
                  <a:outerShdw blurRad="38100" dist="38100" dir="2700000" algn="tl">
                    <a:srgbClr val="C0C0C0"/>
                  </a:outerShdw>
                </a:effectLst>
              </a:rPr>
              <a:t>   (US)</a:t>
            </a:r>
          </a:p>
          <a:p>
            <a:pPr defTabSz="1216025" eaLnBrk="0" hangingPunct="0">
              <a:defRPr/>
            </a:pPr>
            <a:r>
              <a:rPr lang="en-US" sz="1400" b="1" dirty="0">
                <a:solidFill>
                  <a:schemeClr val="bg1"/>
                </a:solidFill>
                <a:effectLst>
                  <a:outerShdw blurRad="38100" dist="38100" dir="2700000" algn="tl">
                    <a:srgbClr val="C0C0C0"/>
                  </a:outerShdw>
                </a:effectLst>
              </a:rPr>
              <a:t>  (75W)</a:t>
            </a:r>
          </a:p>
        </p:txBody>
      </p:sp>
      <p:sp>
        <p:nvSpPr>
          <p:cNvPr id="16392" name="Rectangle 8"/>
          <p:cNvSpPr>
            <a:spLocks noChangeArrowheads="1"/>
          </p:cNvSpPr>
          <p:nvPr/>
        </p:nvSpPr>
        <p:spPr bwMode="auto">
          <a:xfrm>
            <a:off x="4793890" y="3749489"/>
            <a:ext cx="2197100" cy="739306"/>
          </a:xfrm>
          <a:prstGeom prst="rect">
            <a:avLst/>
          </a:prstGeom>
          <a:noFill/>
          <a:ln w="9525">
            <a:noFill/>
            <a:miter lim="800000"/>
            <a:headEnd/>
            <a:tailEnd/>
          </a:ln>
          <a:effectLst/>
        </p:spPr>
        <p:txBody>
          <a:bodyPr lIns="90488" tIns="46038" rIns="90488" bIns="46038">
            <a:spAutoFit/>
          </a:bodyPr>
          <a:lstStyle/>
          <a:p>
            <a:pPr algn="ctr" defTabSz="1216025" eaLnBrk="0" hangingPunct="0">
              <a:defRPr/>
            </a:pPr>
            <a:r>
              <a:rPr lang="en-US" sz="1400" b="1" u="sng" dirty="0">
                <a:solidFill>
                  <a:schemeClr val="bg1"/>
                </a:solidFill>
                <a:effectLst>
                  <a:outerShdw blurRad="38100" dist="38100" dir="2700000" algn="tl">
                    <a:srgbClr val="C0C0C0"/>
                  </a:outerShdw>
                </a:effectLst>
              </a:rPr>
              <a:t>METEOSAT 11</a:t>
            </a:r>
            <a:endParaRPr lang="en-US" sz="1400" b="1" dirty="0">
              <a:solidFill>
                <a:schemeClr val="bg1"/>
              </a:solidFill>
              <a:effectLst>
                <a:outerShdw blurRad="38100" dist="38100" dir="2700000" algn="tl">
                  <a:srgbClr val="C0C0C0"/>
                </a:outerShdw>
              </a:effectLst>
            </a:endParaRPr>
          </a:p>
          <a:p>
            <a:pPr algn="ctr" defTabSz="1216025" eaLnBrk="0" hangingPunct="0">
              <a:defRPr/>
            </a:pPr>
            <a:r>
              <a:rPr lang="en-US" sz="1400" b="1" dirty="0">
                <a:solidFill>
                  <a:schemeClr val="bg1"/>
                </a:solidFill>
                <a:effectLst>
                  <a:outerShdw blurRad="38100" dist="38100" dir="2700000" algn="tl">
                    <a:srgbClr val="C0C0C0"/>
                  </a:outerShdw>
                </a:effectLst>
              </a:rPr>
              <a:t>Europe</a:t>
            </a:r>
          </a:p>
          <a:p>
            <a:pPr algn="ctr" defTabSz="1216025" eaLnBrk="0" hangingPunct="0">
              <a:defRPr/>
            </a:pPr>
            <a:r>
              <a:rPr lang="en-US" sz="1400" b="1" dirty="0">
                <a:solidFill>
                  <a:schemeClr val="bg1"/>
                </a:solidFill>
                <a:effectLst>
                  <a:outerShdw blurRad="38100" dist="38100" dir="2700000" algn="tl">
                    <a:srgbClr val="C0C0C0"/>
                  </a:outerShdw>
                </a:effectLst>
              </a:rPr>
              <a:t>(0)</a:t>
            </a:r>
          </a:p>
        </p:txBody>
      </p:sp>
      <p:sp>
        <p:nvSpPr>
          <p:cNvPr id="16393" name="Rectangle 9"/>
          <p:cNvSpPr>
            <a:spLocks noChangeArrowheads="1"/>
          </p:cNvSpPr>
          <p:nvPr/>
        </p:nvSpPr>
        <p:spPr bwMode="auto">
          <a:xfrm>
            <a:off x="7824193" y="3698876"/>
            <a:ext cx="1806525" cy="742511"/>
          </a:xfrm>
          <a:prstGeom prst="rect">
            <a:avLst/>
          </a:prstGeom>
          <a:noFill/>
          <a:ln w="9525">
            <a:noFill/>
            <a:miter lim="800000"/>
            <a:headEnd/>
            <a:tailEnd/>
          </a:ln>
          <a:effectLst/>
        </p:spPr>
        <p:txBody>
          <a:bodyPr wrap="square" lIns="95250" tIns="47625" rIns="95250" bIns="47625">
            <a:spAutoFit/>
          </a:bodyPr>
          <a:lstStyle/>
          <a:p>
            <a:pPr defTabSz="1339850" eaLnBrk="0" hangingPunct="0">
              <a:defRPr/>
            </a:pPr>
            <a:r>
              <a:rPr lang="en-US" sz="1400" b="1" u="sng" dirty="0">
                <a:solidFill>
                  <a:schemeClr val="bg1"/>
                </a:solidFill>
                <a:effectLst>
                  <a:outerShdw blurRad="38100" dist="38100" dir="2700000" algn="tl">
                    <a:srgbClr val="C0C0C0"/>
                  </a:outerShdw>
                </a:effectLst>
              </a:rPr>
              <a:t> INSAT 3DR</a:t>
            </a:r>
            <a:endParaRPr lang="en-US" sz="1400" b="1" dirty="0">
              <a:solidFill>
                <a:schemeClr val="bg1"/>
              </a:solidFill>
              <a:effectLst>
                <a:outerShdw blurRad="38100" dist="38100" dir="2700000" algn="tl">
                  <a:srgbClr val="C0C0C0"/>
                </a:outerShdw>
              </a:effectLst>
            </a:endParaRPr>
          </a:p>
          <a:p>
            <a:pPr defTabSz="1339850" eaLnBrk="0" hangingPunct="0">
              <a:defRPr/>
            </a:pPr>
            <a:r>
              <a:rPr lang="en-US" sz="1400" b="1" dirty="0">
                <a:solidFill>
                  <a:schemeClr val="bg1"/>
                </a:solidFill>
                <a:effectLst>
                  <a:outerShdw blurRad="38100" dist="38100" dir="2700000" algn="tl">
                    <a:srgbClr val="C0C0C0"/>
                  </a:outerShdw>
                </a:effectLst>
              </a:rPr>
              <a:t> (India)</a:t>
            </a:r>
          </a:p>
          <a:p>
            <a:pPr defTabSz="1339850" eaLnBrk="0" hangingPunct="0">
              <a:defRPr/>
            </a:pPr>
            <a:r>
              <a:rPr lang="en-US" sz="1400" b="1" dirty="0">
                <a:solidFill>
                  <a:schemeClr val="bg1"/>
                </a:solidFill>
                <a:effectLst>
                  <a:outerShdw blurRad="38100" dist="38100" dir="2700000" algn="tl">
                    <a:srgbClr val="C0C0C0"/>
                  </a:outerShdw>
                </a:effectLst>
              </a:rPr>
              <a:t>  (74E)</a:t>
            </a:r>
          </a:p>
        </p:txBody>
      </p:sp>
      <p:sp>
        <p:nvSpPr>
          <p:cNvPr id="16394" name="Rectangle 10"/>
          <p:cNvSpPr>
            <a:spLocks noChangeArrowheads="1"/>
          </p:cNvSpPr>
          <p:nvPr/>
        </p:nvSpPr>
        <p:spPr bwMode="auto">
          <a:xfrm>
            <a:off x="6967736" y="4682389"/>
            <a:ext cx="1936576" cy="742511"/>
          </a:xfrm>
          <a:prstGeom prst="rect">
            <a:avLst/>
          </a:prstGeom>
          <a:noFill/>
          <a:ln w="9525">
            <a:noFill/>
            <a:miter lim="800000"/>
            <a:headEnd/>
            <a:tailEnd/>
          </a:ln>
          <a:effectLst/>
        </p:spPr>
        <p:txBody>
          <a:bodyPr wrap="square" lIns="95250" tIns="47625" rIns="95250" bIns="47625">
            <a:spAutoFit/>
          </a:bodyPr>
          <a:lstStyle/>
          <a:p>
            <a:pPr algn="ctr" defTabSz="1339850" eaLnBrk="0" hangingPunct="0">
              <a:defRPr/>
            </a:pPr>
            <a:r>
              <a:rPr lang="en-US" sz="1400" b="1" dirty="0">
                <a:solidFill>
                  <a:schemeClr val="bg1"/>
                </a:solidFill>
                <a:effectLst>
                  <a:outerShdw blurRad="38100" dist="38100" dir="2700000" algn="tl">
                    <a:srgbClr val="C0C0C0"/>
                  </a:outerShdw>
                </a:effectLst>
              </a:rPr>
              <a:t> </a:t>
            </a:r>
            <a:r>
              <a:rPr lang="en-US" sz="1400" b="1" u="sng" dirty="0">
                <a:solidFill>
                  <a:schemeClr val="bg1"/>
                </a:solidFill>
                <a:effectLst>
                  <a:outerShdw blurRad="38100" dist="38100" dir="2700000" algn="tl">
                    <a:srgbClr val="C0C0C0"/>
                  </a:outerShdw>
                </a:effectLst>
              </a:rPr>
              <a:t>ELEKTRO-L-N2</a:t>
            </a:r>
            <a:r>
              <a:rPr lang="en-US" sz="1400" b="1" dirty="0">
                <a:solidFill>
                  <a:schemeClr val="bg1"/>
                </a:solidFill>
                <a:effectLst>
                  <a:outerShdw blurRad="38100" dist="38100" dir="2700000" algn="tl">
                    <a:srgbClr val="C0C0C0"/>
                  </a:outerShdw>
                </a:effectLst>
              </a:rPr>
              <a:t>        Russia</a:t>
            </a:r>
          </a:p>
          <a:p>
            <a:pPr algn="ctr" defTabSz="1339850" eaLnBrk="0" hangingPunct="0">
              <a:defRPr/>
            </a:pPr>
            <a:r>
              <a:rPr lang="en-US" sz="1400" b="1" dirty="0">
                <a:solidFill>
                  <a:schemeClr val="bg1"/>
                </a:solidFill>
                <a:effectLst>
                  <a:outerShdw blurRad="38100" dist="38100" dir="2700000" algn="tl">
                    <a:srgbClr val="C0C0C0"/>
                  </a:outerShdw>
                </a:effectLst>
              </a:rPr>
              <a:t>   (76E)</a:t>
            </a:r>
          </a:p>
        </p:txBody>
      </p:sp>
      <p:sp>
        <p:nvSpPr>
          <p:cNvPr id="16395" name="Rectangle 11"/>
          <p:cNvSpPr>
            <a:spLocks noChangeArrowheads="1"/>
          </p:cNvSpPr>
          <p:nvPr/>
        </p:nvSpPr>
        <p:spPr bwMode="auto">
          <a:xfrm>
            <a:off x="9321008" y="3740813"/>
            <a:ext cx="1239489" cy="739306"/>
          </a:xfrm>
          <a:prstGeom prst="rect">
            <a:avLst/>
          </a:prstGeom>
          <a:noFill/>
          <a:ln w="9525">
            <a:noFill/>
            <a:miter lim="800000"/>
            <a:headEnd/>
            <a:tailEnd/>
          </a:ln>
          <a:effectLst/>
        </p:spPr>
        <p:txBody>
          <a:bodyPr wrap="square" lIns="90488" tIns="46038" rIns="90488" bIns="46038">
            <a:spAutoFit/>
          </a:bodyPr>
          <a:lstStyle/>
          <a:p>
            <a:pPr algn="ctr" defTabSz="1216025" eaLnBrk="0" hangingPunct="0">
              <a:defRPr/>
            </a:pPr>
            <a:r>
              <a:rPr lang="en-US" sz="1400" b="1" dirty="0">
                <a:solidFill>
                  <a:schemeClr val="bg1"/>
                </a:solidFill>
                <a:effectLst>
                  <a:outerShdw blurRad="38100" dist="38100" dir="2700000" algn="tl">
                    <a:srgbClr val="C0C0C0"/>
                  </a:outerShdw>
                </a:effectLst>
              </a:rPr>
              <a:t> </a:t>
            </a:r>
            <a:r>
              <a:rPr lang="en-US" sz="1400" b="1" dirty="0">
                <a:solidFill>
                  <a:schemeClr val="bg1"/>
                </a:solidFill>
              </a:rPr>
              <a:t>Himawari-8</a:t>
            </a:r>
          </a:p>
          <a:p>
            <a:pPr algn="ctr" defTabSz="1216025" eaLnBrk="0" hangingPunct="0">
              <a:defRPr/>
            </a:pPr>
            <a:r>
              <a:rPr lang="en-US" sz="1400" b="1" dirty="0">
                <a:solidFill>
                  <a:schemeClr val="bg1"/>
                </a:solidFill>
                <a:effectLst>
                  <a:outerShdw blurRad="38100" dist="38100" dir="2700000" algn="tl">
                    <a:srgbClr val="C0C0C0"/>
                  </a:outerShdw>
                </a:effectLst>
              </a:rPr>
              <a:t>Japan</a:t>
            </a:r>
          </a:p>
          <a:p>
            <a:pPr algn="ctr" defTabSz="1216025" eaLnBrk="0" hangingPunct="0">
              <a:defRPr/>
            </a:pPr>
            <a:r>
              <a:rPr lang="en-US" sz="1400" b="1" dirty="0">
                <a:solidFill>
                  <a:schemeClr val="bg1"/>
                </a:solidFill>
                <a:effectLst>
                  <a:outerShdw blurRad="38100" dist="38100" dir="2700000" algn="tl">
                    <a:srgbClr val="C0C0C0"/>
                  </a:outerShdw>
                </a:effectLst>
              </a:rPr>
              <a:t> (140E)</a:t>
            </a:r>
          </a:p>
        </p:txBody>
      </p:sp>
      <p:sp>
        <p:nvSpPr>
          <p:cNvPr id="16396" name="Text Box 12"/>
          <p:cNvSpPr txBox="1">
            <a:spLocks noChangeArrowheads="1"/>
          </p:cNvSpPr>
          <p:nvPr/>
        </p:nvSpPr>
        <p:spPr bwMode="auto">
          <a:xfrm>
            <a:off x="3486148" y="2435310"/>
            <a:ext cx="952505" cy="738664"/>
          </a:xfrm>
          <a:prstGeom prst="rect">
            <a:avLst/>
          </a:prstGeom>
          <a:noFill/>
          <a:ln w="12700">
            <a:noFill/>
            <a:miter lim="800000"/>
            <a:headEnd type="none" w="sm" len="sm"/>
            <a:tailEnd type="none" w="sm" len="sm"/>
          </a:ln>
          <a:effectLst/>
        </p:spPr>
        <p:txBody>
          <a:bodyPr wrap="none">
            <a:spAutoFit/>
          </a:bodyPr>
          <a:lstStyle/>
          <a:p>
            <a:pPr algn="ctr" eaLnBrk="0" hangingPunct="0">
              <a:defRPr/>
            </a:pPr>
            <a:r>
              <a:rPr lang="en-US" sz="1400" b="1" u="sng" dirty="0">
                <a:solidFill>
                  <a:srgbClr val="CC3300"/>
                </a:solidFill>
                <a:effectLst>
                  <a:outerShdw blurRad="38100" dist="38100" dir="2700000" algn="tl">
                    <a:srgbClr val="C0C0C0"/>
                  </a:outerShdw>
                </a:effectLst>
              </a:rPr>
              <a:t>GOES 14</a:t>
            </a:r>
          </a:p>
          <a:p>
            <a:pPr algn="ctr" eaLnBrk="0" hangingPunct="0">
              <a:defRPr/>
            </a:pPr>
            <a:r>
              <a:rPr lang="en-US" sz="1400" b="1" dirty="0">
                <a:solidFill>
                  <a:srgbClr val="CC3300"/>
                </a:solidFill>
                <a:effectLst>
                  <a:outerShdw blurRad="38100" dist="38100" dir="2700000" algn="tl">
                    <a:srgbClr val="C0C0C0"/>
                  </a:outerShdw>
                </a:effectLst>
              </a:rPr>
              <a:t>(US)</a:t>
            </a:r>
          </a:p>
          <a:p>
            <a:pPr algn="ctr" eaLnBrk="0" hangingPunct="0">
              <a:defRPr/>
            </a:pPr>
            <a:r>
              <a:rPr lang="en-US" sz="1400" b="1" dirty="0">
                <a:solidFill>
                  <a:srgbClr val="CC3300"/>
                </a:solidFill>
                <a:effectLst>
                  <a:outerShdw blurRad="38100" dist="38100" dir="2700000" algn="tl">
                    <a:srgbClr val="C0C0C0"/>
                  </a:outerShdw>
                </a:effectLst>
              </a:rPr>
              <a:t>(90W)</a:t>
            </a:r>
            <a:endParaRPr lang="en-US" sz="1400" b="1" dirty="0">
              <a:effectLst>
                <a:outerShdw blurRad="38100" dist="38100" dir="2700000" algn="tl">
                  <a:srgbClr val="C0C0C0"/>
                </a:outerShdw>
              </a:effectLst>
            </a:endParaRPr>
          </a:p>
        </p:txBody>
      </p:sp>
      <p:sp>
        <p:nvSpPr>
          <p:cNvPr id="16397" name="Rectangle 13"/>
          <p:cNvSpPr>
            <a:spLocks noChangeArrowheads="1"/>
          </p:cNvSpPr>
          <p:nvPr/>
        </p:nvSpPr>
        <p:spPr bwMode="auto">
          <a:xfrm>
            <a:off x="7824193" y="2684463"/>
            <a:ext cx="1101725" cy="742511"/>
          </a:xfrm>
          <a:prstGeom prst="rect">
            <a:avLst/>
          </a:prstGeom>
          <a:noFill/>
          <a:ln w="9525">
            <a:noFill/>
            <a:miter lim="800000"/>
            <a:headEnd/>
            <a:tailEnd/>
          </a:ln>
          <a:effectLst/>
        </p:spPr>
        <p:txBody>
          <a:bodyPr lIns="95250" tIns="47625" rIns="95250" bIns="47625">
            <a:spAutoFit/>
          </a:bodyPr>
          <a:lstStyle/>
          <a:p>
            <a:pPr algn="ctr" defTabSz="1339850" eaLnBrk="0" hangingPunct="0">
              <a:defRPr/>
            </a:pPr>
            <a:r>
              <a:rPr lang="en-US" sz="1400" b="1" dirty="0">
                <a:solidFill>
                  <a:schemeClr val="bg1"/>
                </a:solidFill>
                <a:effectLst>
                  <a:outerShdw blurRad="38100" dist="38100" dir="2700000" algn="tl">
                    <a:srgbClr val="C0C0C0"/>
                  </a:outerShdw>
                </a:effectLst>
              </a:rPr>
              <a:t> </a:t>
            </a:r>
            <a:r>
              <a:rPr lang="en-US" sz="1400" b="1" u="sng" dirty="0">
                <a:solidFill>
                  <a:schemeClr val="bg1"/>
                </a:solidFill>
                <a:effectLst>
                  <a:outerShdw blurRad="38100" dist="38100" dir="2700000" algn="tl">
                    <a:srgbClr val="C0C0C0"/>
                  </a:outerShdw>
                </a:effectLst>
              </a:rPr>
              <a:t>FY-2G</a:t>
            </a:r>
            <a:r>
              <a:rPr lang="en-US" sz="1400" b="1" dirty="0">
                <a:solidFill>
                  <a:schemeClr val="bg1"/>
                </a:solidFill>
                <a:effectLst>
                  <a:outerShdw blurRad="38100" dist="38100" dir="2700000" algn="tl">
                    <a:srgbClr val="C0C0C0"/>
                  </a:outerShdw>
                </a:effectLst>
              </a:rPr>
              <a:t>        China</a:t>
            </a:r>
          </a:p>
          <a:p>
            <a:pPr algn="ctr" defTabSz="1339850" eaLnBrk="0" hangingPunct="0">
              <a:defRPr/>
            </a:pPr>
            <a:r>
              <a:rPr lang="en-US" sz="1400" b="1" dirty="0">
                <a:solidFill>
                  <a:schemeClr val="bg1"/>
                </a:solidFill>
                <a:effectLst>
                  <a:outerShdw blurRad="38100" dist="38100" dir="2700000" algn="tl">
                    <a:srgbClr val="C0C0C0"/>
                  </a:outerShdw>
                </a:effectLst>
              </a:rPr>
              <a:t> (105E)</a:t>
            </a:r>
          </a:p>
        </p:txBody>
      </p:sp>
      <p:sp>
        <p:nvSpPr>
          <p:cNvPr id="16398" name="Text Box 14"/>
          <p:cNvSpPr txBox="1">
            <a:spLocks noChangeArrowheads="1"/>
          </p:cNvSpPr>
          <p:nvPr/>
        </p:nvSpPr>
        <p:spPr bwMode="auto">
          <a:xfrm>
            <a:off x="3057523" y="4441825"/>
            <a:ext cx="952505" cy="738664"/>
          </a:xfrm>
          <a:prstGeom prst="rect">
            <a:avLst/>
          </a:prstGeom>
          <a:noFill/>
          <a:ln w="12700">
            <a:noFill/>
            <a:miter lim="800000"/>
            <a:headEnd type="none" w="sm" len="sm"/>
            <a:tailEnd type="none" w="sm" len="sm"/>
          </a:ln>
          <a:effectLst/>
        </p:spPr>
        <p:txBody>
          <a:bodyPr wrap="none">
            <a:spAutoFit/>
          </a:bodyPr>
          <a:lstStyle/>
          <a:p>
            <a:pPr algn="ctr" eaLnBrk="0" hangingPunct="0">
              <a:defRPr/>
            </a:pPr>
            <a:r>
              <a:rPr lang="en-US" sz="1400" b="1" u="sng" dirty="0">
                <a:solidFill>
                  <a:srgbClr val="CC3300"/>
                </a:solidFill>
                <a:effectLst>
                  <a:outerShdw blurRad="38100" dist="38100" dir="2700000" algn="tl">
                    <a:srgbClr val="C0C0C0"/>
                  </a:outerShdw>
                </a:effectLst>
              </a:rPr>
              <a:t>GOES 17</a:t>
            </a:r>
          </a:p>
          <a:p>
            <a:pPr algn="ctr" eaLnBrk="0" hangingPunct="0">
              <a:defRPr/>
            </a:pPr>
            <a:r>
              <a:rPr lang="en-US" sz="1400" b="1" dirty="0">
                <a:solidFill>
                  <a:srgbClr val="CC3300"/>
                </a:solidFill>
                <a:effectLst>
                  <a:outerShdw blurRad="38100" dist="38100" dir="2700000" algn="tl">
                    <a:srgbClr val="C0C0C0"/>
                  </a:outerShdw>
                </a:effectLst>
              </a:rPr>
              <a:t>(US)</a:t>
            </a:r>
          </a:p>
          <a:p>
            <a:pPr algn="ctr" eaLnBrk="0" hangingPunct="0">
              <a:defRPr/>
            </a:pPr>
            <a:r>
              <a:rPr lang="en-US" sz="1400" b="1" dirty="0">
                <a:solidFill>
                  <a:srgbClr val="CC3300"/>
                </a:solidFill>
                <a:effectLst>
                  <a:outerShdw blurRad="38100" dist="38100" dir="2700000" algn="tl">
                    <a:srgbClr val="C0C0C0"/>
                  </a:outerShdw>
                </a:effectLst>
              </a:rPr>
              <a:t>(104W)</a:t>
            </a:r>
            <a:endParaRPr lang="en-US" sz="1400" b="1" dirty="0">
              <a:effectLst>
                <a:outerShdw blurRad="38100" dist="38100" dir="2700000" algn="tl">
                  <a:srgbClr val="C0C0C0"/>
                </a:outerShdw>
              </a:effectLst>
            </a:endParaRPr>
          </a:p>
        </p:txBody>
      </p:sp>
      <p:sp>
        <p:nvSpPr>
          <p:cNvPr id="16399" name="Rectangle 15"/>
          <p:cNvSpPr>
            <a:spLocks noChangeArrowheads="1"/>
          </p:cNvSpPr>
          <p:nvPr/>
        </p:nvSpPr>
        <p:spPr bwMode="auto">
          <a:xfrm>
            <a:off x="6255370" y="3749489"/>
            <a:ext cx="2072879" cy="739306"/>
          </a:xfrm>
          <a:prstGeom prst="rect">
            <a:avLst/>
          </a:prstGeom>
          <a:noFill/>
          <a:ln w="9525">
            <a:noFill/>
            <a:miter lim="800000"/>
            <a:headEnd/>
            <a:tailEnd/>
          </a:ln>
          <a:effectLst/>
        </p:spPr>
        <p:txBody>
          <a:bodyPr wrap="square" lIns="90488" tIns="46038" rIns="90488" bIns="46038">
            <a:spAutoFit/>
          </a:bodyPr>
          <a:lstStyle/>
          <a:p>
            <a:pPr algn="ctr" defTabSz="1216025" eaLnBrk="0" hangingPunct="0">
              <a:defRPr/>
            </a:pPr>
            <a:r>
              <a:rPr lang="en-US" sz="1400" b="1" u="sng" dirty="0">
                <a:solidFill>
                  <a:schemeClr val="bg1"/>
                </a:solidFill>
                <a:effectLst>
                  <a:outerShdw blurRad="38100" dist="38100" dir="2700000" algn="tl">
                    <a:srgbClr val="C0C0C0"/>
                  </a:outerShdw>
                </a:effectLst>
              </a:rPr>
              <a:t>METEOSAT 9</a:t>
            </a:r>
            <a:br>
              <a:rPr lang="en-US" sz="1400" b="1" dirty="0">
                <a:solidFill>
                  <a:schemeClr val="bg1"/>
                </a:solidFill>
                <a:effectLst>
                  <a:outerShdw blurRad="38100" dist="38100" dir="2700000" algn="tl">
                    <a:srgbClr val="C0C0C0"/>
                  </a:outerShdw>
                </a:effectLst>
              </a:rPr>
            </a:br>
            <a:r>
              <a:rPr lang="en-US" sz="1400" b="1" dirty="0">
                <a:solidFill>
                  <a:schemeClr val="bg1"/>
                </a:solidFill>
                <a:effectLst>
                  <a:outerShdw blurRad="38100" dist="38100" dir="2700000" algn="tl">
                    <a:srgbClr val="C0C0C0"/>
                  </a:outerShdw>
                </a:effectLst>
              </a:rPr>
              <a:t>Europe</a:t>
            </a:r>
            <a:br>
              <a:rPr lang="en-US" sz="1400" b="1" dirty="0">
                <a:solidFill>
                  <a:schemeClr val="bg1"/>
                </a:solidFill>
                <a:effectLst>
                  <a:outerShdw blurRad="38100" dist="38100" dir="2700000" algn="tl">
                    <a:srgbClr val="C0C0C0"/>
                  </a:outerShdw>
                </a:effectLst>
              </a:rPr>
            </a:br>
            <a:r>
              <a:rPr lang="en-US" sz="1400" b="1" dirty="0">
                <a:solidFill>
                  <a:schemeClr val="bg1"/>
                </a:solidFill>
                <a:effectLst>
                  <a:outerShdw blurRad="38100" dist="38100" dir="2700000" algn="tl">
                    <a:srgbClr val="C0C0C0"/>
                  </a:outerShdw>
                </a:effectLst>
              </a:rPr>
              <a:t>(41.5E)</a:t>
            </a:r>
          </a:p>
        </p:txBody>
      </p:sp>
      <p:sp>
        <p:nvSpPr>
          <p:cNvPr id="2" name="Rectangle 1">
            <a:extLst>
              <a:ext uri="{FF2B5EF4-FFF2-40B4-BE49-F238E27FC236}">
                <a16:creationId xmlns:a16="http://schemas.microsoft.com/office/drawing/2014/main" id="{4838610E-8992-4F9D-B8FB-335DE9BB739C}"/>
              </a:ext>
            </a:extLst>
          </p:cNvPr>
          <p:cNvSpPr/>
          <p:nvPr/>
        </p:nvSpPr>
        <p:spPr>
          <a:xfrm>
            <a:off x="1984376" y="3609380"/>
            <a:ext cx="1584325" cy="738664"/>
          </a:xfrm>
          <a:prstGeom prst="rect">
            <a:avLst/>
          </a:prstGeom>
        </p:spPr>
        <p:txBody>
          <a:bodyPr wrap="square">
            <a:spAutoFit/>
          </a:bodyPr>
          <a:lstStyle/>
          <a:p>
            <a:pPr defTabSz="1339850" eaLnBrk="0" hangingPunct="0">
              <a:defRPr/>
            </a:pPr>
            <a:r>
              <a:rPr lang="en-US" sz="1400" b="1" u="sng" dirty="0">
                <a:solidFill>
                  <a:schemeClr val="bg1"/>
                </a:solidFill>
                <a:effectLst>
                  <a:outerShdw blurRad="38100" dist="38100" dir="2700000" algn="tl">
                    <a:srgbClr val="C0C0C0"/>
                  </a:outerShdw>
                </a:effectLst>
              </a:rPr>
              <a:t>GOES 15</a:t>
            </a:r>
            <a:endParaRPr lang="en-US" sz="1400" b="1" dirty="0">
              <a:solidFill>
                <a:schemeClr val="bg1"/>
              </a:solidFill>
              <a:effectLst>
                <a:outerShdw blurRad="38100" dist="38100" dir="2700000" algn="tl">
                  <a:srgbClr val="C0C0C0"/>
                </a:outerShdw>
              </a:effectLst>
            </a:endParaRPr>
          </a:p>
          <a:p>
            <a:pPr defTabSz="1339850" eaLnBrk="0" hangingPunct="0">
              <a:defRPr/>
            </a:pPr>
            <a:r>
              <a:rPr lang="en-US" sz="1400" b="1" dirty="0">
                <a:solidFill>
                  <a:schemeClr val="bg1"/>
                </a:solidFill>
                <a:effectLst>
                  <a:outerShdw blurRad="38100" dist="38100" dir="2700000" algn="tl">
                    <a:srgbClr val="C0C0C0"/>
                  </a:outerShdw>
                </a:effectLst>
              </a:rPr>
              <a:t>   (US)</a:t>
            </a:r>
          </a:p>
          <a:p>
            <a:pPr defTabSz="1339850" eaLnBrk="0" hangingPunct="0">
              <a:defRPr/>
            </a:pPr>
            <a:r>
              <a:rPr lang="en-US" sz="1400" b="1" dirty="0">
                <a:solidFill>
                  <a:schemeClr val="bg1"/>
                </a:solidFill>
                <a:effectLst>
                  <a:outerShdw blurRad="38100" dist="38100" dir="2700000" algn="tl">
                    <a:srgbClr val="C0C0C0"/>
                  </a:outerShdw>
                </a:effectLst>
              </a:rPr>
              <a:t> (135W)</a:t>
            </a:r>
          </a:p>
        </p:txBody>
      </p:sp>
      <p:sp>
        <p:nvSpPr>
          <p:cNvPr id="18" name="Rectangle 8">
            <a:extLst>
              <a:ext uri="{FF2B5EF4-FFF2-40B4-BE49-F238E27FC236}">
                <a16:creationId xmlns:a16="http://schemas.microsoft.com/office/drawing/2014/main" id="{E0766830-F429-44A7-840E-F58DB6D5491E}"/>
              </a:ext>
            </a:extLst>
          </p:cNvPr>
          <p:cNvSpPr>
            <a:spLocks noChangeArrowheads="1"/>
          </p:cNvSpPr>
          <p:nvPr/>
        </p:nvSpPr>
        <p:spPr bwMode="auto">
          <a:xfrm>
            <a:off x="5231904" y="2924944"/>
            <a:ext cx="2592288" cy="739306"/>
          </a:xfrm>
          <a:prstGeom prst="rect">
            <a:avLst/>
          </a:prstGeom>
          <a:noFill/>
          <a:ln w="9525">
            <a:noFill/>
            <a:miter lim="800000"/>
            <a:headEnd/>
            <a:tailEnd/>
          </a:ln>
          <a:effectLst/>
        </p:spPr>
        <p:txBody>
          <a:bodyPr wrap="square" lIns="90488" tIns="46038" rIns="90488" bIns="46038">
            <a:spAutoFit/>
          </a:bodyPr>
          <a:lstStyle/>
          <a:p>
            <a:pPr algn="ctr" defTabSz="1216025" eaLnBrk="0" hangingPunct="0">
              <a:defRPr/>
            </a:pPr>
            <a:r>
              <a:rPr lang="en-US" sz="1400" b="1" u="sng" dirty="0">
                <a:solidFill>
                  <a:schemeClr val="bg1"/>
                </a:solidFill>
                <a:effectLst>
                  <a:outerShdw blurRad="38100" dist="38100" dir="2700000" algn="tl">
                    <a:srgbClr val="C0C0C0"/>
                  </a:outerShdw>
                </a:effectLst>
              </a:rPr>
              <a:t>METEOSAT 10</a:t>
            </a:r>
            <a:endParaRPr lang="en-US" sz="1400" b="1" dirty="0">
              <a:solidFill>
                <a:schemeClr val="bg1"/>
              </a:solidFill>
              <a:effectLst>
                <a:outerShdw blurRad="38100" dist="38100" dir="2700000" algn="tl">
                  <a:srgbClr val="C0C0C0"/>
                </a:outerShdw>
              </a:effectLst>
            </a:endParaRPr>
          </a:p>
          <a:p>
            <a:pPr algn="ctr" defTabSz="1216025" eaLnBrk="0" hangingPunct="0">
              <a:defRPr/>
            </a:pPr>
            <a:r>
              <a:rPr lang="en-US" sz="1400" b="1" dirty="0">
                <a:solidFill>
                  <a:schemeClr val="bg1"/>
                </a:solidFill>
                <a:effectLst>
                  <a:outerShdw blurRad="38100" dist="38100" dir="2700000" algn="tl">
                    <a:srgbClr val="C0C0C0"/>
                  </a:outerShdw>
                </a:effectLst>
              </a:rPr>
              <a:t>Europe (rapid scan)</a:t>
            </a:r>
          </a:p>
          <a:p>
            <a:pPr algn="ctr" defTabSz="1216025" eaLnBrk="0" hangingPunct="0">
              <a:defRPr/>
            </a:pPr>
            <a:r>
              <a:rPr lang="en-US" sz="1400" b="1" dirty="0">
                <a:solidFill>
                  <a:schemeClr val="bg1"/>
                </a:solidFill>
                <a:effectLst>
                  <a:outerShdw blurRad="38100" dist="38100" dir="2700000" algn="tl">
                    <a:srgbClr val="C0C0C0"/>
                  </a:outerShdw>
                </a:effectLst>
              </a:rPr>
              <a:t>(9.5E)</a:t>
            </a:r>
          </a:p>
        </p:txBody>
      </p:sp>
      <p:sp>
        <p:nvSpPr>
          <p:cNvPr id="19" name="Rectangle 8">
            <a:extLst>
              <a:ext uri="{FF2B5EF4-FFF2-40B4-BE49-F238E27FC236}">
                <a16:creationId xmlns:a16="http://schemas.microsoft.com/office/drawing/2014/main" id="{CA3F15B3-9000-4FF2-AF29-BC788A9BE4B8}"/>
              </a:ext>
            </a:extLst>
          </p:cNvPr>
          <p:cNvSpPr>
            <a:spLocks noChangeArrowheads="1"/>
          </p:cNvSpPr>
          <p:nvPr/>
        </p:nvSpPr>
        <p:spPr bwMode="auto">
          <a:xfrm>
            <a:off x="4286326" y="4685593"/>
            <a:ext cx="2592288" cy="739306"/>
          </a:xfrm>
          <a:prstGeom prst="rect">
            <a:avLst/>
          </a:prstGeom>
          <a:noFill/>
          <a:ln w="9525">
            <a:noFill/>
            <a:miter lim="800000"/>
            <a:headEnd/>
            <a:tailEnd/>
          </a:ln>
          <a:effectLst/>
        </p:spPr>
        <p:txBody>
          <a:bodyPr wrap="square" lIns="90488" tIns="46038" rIns="90488" bIns="46038">
            <a:spAutoFit/>
          </a:bodyPr>
          <a:lstStyle/>
          <a:p>
            <a:pPr algn="ctr" defTabSz="1216025" eaLnBrk="0" hangingPunct="0">
              <a:defRPr/>
            </a:pPr>
            <a:r>
              <a:rPr lang="en-US" sz="1400" b="1" u="sng" dirty="0">
                <a:solidFill>
                  <a:srgbClr val="FF0000"/>
                </a:solidFill>
                <a:effectLst>
                  <a:outerShdw blurRad="38100" dist="38100" dir="2700000" algn="tl">
                    <a:srgbClr val="C0C0C0"/>
                  </a:outerShdw>
                </a:effectLst>
              </a:rPr>
              <a:t>METEOSAT 9</a:t>
            </a:r>
            <a:endParaRPr lang="en-US" sz="1400" b="1" dirty="0">
              <a:solidFill>
                <a:srgbClr val="FF0000"/>
              </a:solidFill>
              <a:effectLst>
                <a:outerShdw blurRad="38100" dist="38100" dir="2700000" algn="tl">
                  <a:srgbClr val="C0C0C0"/>
                </a:outerShdw>
              </a:effectLst>
            </a:endParaRPr>
          </a:p>
          <a:p>
            <a:pPr algn="ctr" defTabSz="1216025" eaLnBrk="0" hangingPunct="0">
              <a:defRPr/>
            </a:pPr>
            <a:r>
              <a:rPr lang="en-US" sz="1400" b="1" dirty="0">
                <a:solidFill>
                  <a:srgbClr val="FF0000"/>
                </a:solidFill>
                <a:effectLst>
                  <a:outerShdw blurRad="38100" dist="38100" dir="2700000" algn="tl">
                    <a:srgbClr val="C0C0C0"/>
                  </a:outerShdw>
                </a:effectLst>
              </a:rPr>
              <a:t>Europe</a:t>
            </a:r>
          </a:p>
          <a:p>
            <a:pPr algn="ctr" defTabSz="1216025" eaLnBrk="0" hangingPunct="0">
              <a:defRPr/>
            </a:pPr>
            <a:r>
              <a:rPr lang="en-US" sz="1400" b="1" dirty="0">
                <a:solidFill>
                  <a:srgbClr val="FF0000"/>
                </a:solidFill>
                <a:effectLst>
                  <a:outerShdw blurRad="38100" dist="38100" dir="2700000" algn="tl">
                    <a:srgbClr val="C0C0C0"/>
                  </a:outerShdw>
                </a:effectLst>
              </a:rPr>
              <a:t>(3.5E)</a:t>
            </a:r>
          </a:p>
        </p:txBody>
      </p:sp>
      <p:sp>
        <p:nvSpPr>
          <p:cNvPr id="20" name="Rectangle 13">
            <a:extLst>
              <a:ext uri="{FF2B5EF4-FFF2-40B4-BE49-F238E27FC236}">
                <a16:creationId xmlns:a16="http://schemas.microsoft.com/office/drawing/2014/main" id="{E7B341FB-1333-4925-94ED-520CCD65121D}"/>
              </a:ext>
            </a:extLst>
          </p:cNvPr>
          <p:cNvSpPr>
            <a:spLocks noChangeArrowheads="1"/>
          </p:cNvSpPr>
          <p:nvPr/>
        </p:nvSpPr>
        <p:spPr bwMode="auto">
          <a:xfrm>
            <a:off x="7801995" y="1997227"/>
            <a:ext cx="1101725" cy="742511"/>
          </a:xfrm>
          <a:prstGeom prst="rect">
            <a:avLst/>
          </a:prstGeom>
          <a:noFill/>
          <a:ln w="9525">
            <a:noFill/>
            <a:miter lim="800000"/>
            <a:headEnd/>
            <a:tailEnd/>
          </a:ln>
          <a:effectLst/>
        </p:spPr>
        <p:txBody>
          <a:bodyPr wrap="square" lIns="95250" tIns="47625" rIns="95250" bIns="47625">
            <a:spAutoFit/>
          </a:bodyPr>
          <a:lstStyle/>
          <a:p>
            <a:pPr algn="ctr" defTabSz="1339850" eaLnBrk="0" hangingPunct="0">
              <a:defRPr/>
            </a:pPr>
            <a:r>
              <a:rPr lang="en-US" sz="1400" b="1" dirty="0">
                <a:solidFill>
                  <a:schemeClr val="bg1"/>
                </a:solidFill>
                <a:effectLst>
                  <a:outerShdw blurRad="38100" dist="38100" dir="2700000" algn="tl">
                    <a:srgbClr val="C0C0C0"/>
                  </a:outerShdw>
                </a:effectLst>
              </a:rPr>
              <a:t> </a:t>
            </a:r>
            <a:r>
              <a:rPr lang="en-US" sz="1400" b="1" u="sng" dirty="0">
                <a:solidFill>
                  <a:schemeClr val="bg1"/>
                </a:solidFill>
                <a:effectLst>
                  <a:outerShdw blurRad="38100" dist="38100" dir="2700000" algn="tl">
                    <a:srgbClr val="C0C0C0"/>
                  </a:outerShdw>
                </a:effectLst>
              </a:rPr>
              <a:t>FY-4A</a:t>
            </a:r>
            <a:r>
              <a:rPr lang="en-US" sz="1400" b="1" dirty="0">
                <a:solidFill>
                  <a:schemeClr val="bg1"/>
                </a:solidFill>
                <a:effectLst>
                  <a:outerShdw blurRad="38100" dist="38100" dir="2700000" algn="tl">
                    <a:srgbClr val="C0C0C0"/>
                  </a:outerShdw>
                </a:effectLst>
              </a:rPr>
              <a:t>        China</a:t>
            </a:r>
          </a:p>
          <a:p>
            <a:pPr algn="ctr" defTabSz="1339850" eaLnBrk="0" hangingPunct="0">
              <a:defRPr/>
            </a:pPr>
            <a:r>
              <a:rPr lang="en-US" sz="1400" b="1" dirty="0">
                <a:solidFill>
                  <a:schemeClr val="bg1"/>
                </a:solidFill>
                <a:effectLst>
                  <a:outerShdw blurRad="38100" dist="38100" dir="2700000" algn="tl">
                    <a:srgbClr val="C0C0C0"/>
                  </a:outerShdw>
                </a:effectLst>
              </a:rPr>
              <a:t> (105E)</a:t>
            </a:r>
          </a:p>
        </p:txBody>
      </p:sp>
      <p:sp>
        <p:nvSpPr>
          <p:cNvPr id="21" name="Rectangle 13">
            <a:extLst>
              <a:ext uri="{FF2B5EF4-FFF2-40B4-BE49-F238E27FC236}">
                <a16:creationId xmlns:a16="http://schemas.microsoft.com/office/drawing/2014/main" id="{DCB630E9-2E3F-4EB6-B9CF-33E9F3EB093B}"/>
              </a:ext>
            </a:extLst>
          </p:cNvPr>
          <p:cNvSpPr>
            <a:spLocks noChangeArrowheads="1"/>
          </p:cNvSpPr>
          <p:nvPr/>
        </p:nvSpPr>
        <p:spPr bwMode="auto">
          <a:xfrm>
            <a:off x="7217371" y="2858702"/>
            <a:ext cx="1101725" cy="742511"/>
          </a:xfrm>
          <a:prstGeom prst="rect">
            <a:avLst/>
          </a:prstGeom>
          <a:noFill/>
          <a:ln w="9525">
            <a:noFill/>
            <a:miter lim="800000"/>
            <a:headEnd/>
            <a:tailEnd/>
          </a:ln>
          <a:effectLst/>
        </p:spPr>
        <p:txBody>
          <a:bodyPr wrap="square" lIns="95250" tIns="47625" rIns="95250" bIns="47625">
            <a:spAutoFit/>
          </a:bodyPr>
          <a:lstStyle/>
          <a:p>
            <a:pPr algn="ctr" defTabSz="1339850" eaLnBrk="0" hangingPunct="0">
              <a:defRPr/>
            </a:pPr>
            <a:r>
              <a:rPr lang="en-US" sz="1400" b="1" dirty="0">
                <a:solidFill>
                  <a:schemeClr val="bg1"/>
                </a:solidFill>
                <a:effectLst>
                  <a:outerShdw blurRad="38100" dist="38100" dir="2700000" algn="tl">
                    <a:srgbClr val="C0C0C0"/>
                  </a:outerShdw>
                </a:effectLst>
              </a:rPr>
              <a:t> </a:t>
            </a:r>
            <a:r>
              <a:rPr lang="en-US" sz="1400" b="1" u="sng" dirty="0">
                <a:solidFill>
                  <a:schemeClr val="bg1"/>
                </a:solidFill>
                <a:effectLst>
                  <a:outerShdw blurRad="38100" dist="38100" dir="2700000" algn="tl">
                    <a:srgbClr val="C0C0C0"/>
                  </a:outerShdw>
                </a:effectLst>
              </a:rPr>
              <a:t>FY-2H</a:t>
            </a:r>
            <a:r>
              <a:rPr lang="en-US" sz="1400" b="1" dirty="0">
                <a:solidFill>
                  <a:schemeClr val="bg1"/>
                </a:solidFill>
                <a:effectLst>
                  <a:outerShdw blurRad="38100" dist="38100" dir="2700000" algn="tl">
                    <a:srgbClr val="C0C0C0"/>
                  </a:outerShdw>
                </a:effectLst>
              </a:rPr>
              <a:t>        China</a:t>
            </a:r>
          </a:p>
          <a:p>
            <a:pPr algn="ctr" defTabSz="1339850" eaLnBrk="0" hangingPunct="0">
              <a:defRPr/>
            </a:pPr>
            <a:r>
              <a:rPr lang="en-US" sz="1400" b="1" dirty="0">
                <a:solidFill>
                  <a:schemeClr val="bg1"/>
                </a:solidFill>
                <a:effectLst>
                  <a:outerShdw blurRad="38100" dist="38100" dir="2700000" algn="tl">
                    <a:srgbClr val="C0C0C0"/>
                  </a:outerShdw>
                </a:effectLst>
              </a:rPr>
              <a:t> (79E)</a:t>
            </a:r>
          </a:p>
        </p:txBody>
      </p:sp>
      <p:sp>
        <p:nvSpPr>
          <p:cNvPr id="22" name="Rectangle 2">
            <a:extLst>
              <a:ext uri="{FF2B5EF4-FFF2-40B4-BE49-F238E27FC236}">
                <a16:creationId xmlns:a16="http://schemas.microsoft.com/office/drawing/2014/main" id="{C4B65411-7B36-45F7-93AF-8043588567C4}"/>
              </a:ext>
            </a:extLst>
          </p:cNvPr>
          <p:cNvSpPr txBox="1">
            <a:spLocks noChangeArrowheads="1"/>
          </p:cNvSpPr>
          <p:nvPr/>
        </p:nvSpPr>
        <p:spPr bwMode="auto">
          <a:xfrm>
            <a:off x="1402999" y="999212"/>
            <a:ext cx="9084931" cy="395083"/>
          </a:xfrm>
          <a:prstGeom prst="rect">
            <a:avLst/>
          </a:prstGeom>
          <a:noFill/>
          <a:ln w="9525">
            <a:noFill/>
            <a:miter lim="800000"/>
            <a:headEnd/>
            <a:tailEnd/>
          </a:ln>
        </p:spPr>
        <p:txBody>
          <a:bodyPr vert="horz" wrap="square" lIns="87312" tIns="44450" rIns="87312" bIns="4445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defTabSz="830263" eaLnBrk="1" hangingPunct="1">
              <a:defRPr/>
            </a:pPr>
            <a:r>
              <a:rPr lang="en-US" altLang="en-GB" sz="2200" b="1" dirty="0">
                <a:solidFill>
                  <a:srgbClr val="808000"/>
                </a:solidFill>
              </a:rPr>
              <a:t>Current coverage of </a:t>
            </a:r>
            <a:r>
              <a:rPr lang="en-GB" altLang="en-GB" sz="2200" b="1" dirty="0">
                <a:solidFill>
                  <a:srgbClr val="808000"/>
                </a:solidFill>
              </a:rPr>
              <a:t>the WMO Integrated Global Observing System (WIGOS)</a:t>
            </a:r>
            <a:endParaRPr lang="en-US" altLang="en-GB" sz="2200" b="1" dirty="0">
              <a:solidFill>
                <a:srgbClr val="808000"/>
              </a:solidFill>
            </a:endParaRPr>
          </a:p>
        </p:txBody>
      </p:sp>
      <p:sp>
        <p:nvSpPr>
          <p:cNvPr id="23" name="Rectangle 2">
            <a:extLst>
              <a:ext uri="{FF2B5EF4-FFF2-40B4-BE49-F238E27FC236}">
                <a16:creationId xmlns:a16="http://schemas.microsoft.com/office/drawing/2014/main" id="{A08832D2-67A9-4D29-9F2B-DABBEF8A6975}"/>
              </a:ext>
            </a:extLst>
          </p:cNvPr>
          <p:cNvSpPr txBox="1">
            <a:spLocks noChangeArrowheads="1"/>
          </p:cNvSpPr>
          <p:nvPr/>
        </p:nvSpPr>
        <p:spPr bwMode="auto">
          <a:xfrm>
            <a:off x="1462525" y="21403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Geostationary Satellites</a:t>
            </a:r>
          </a:p>
        </p:txBody>
      </p:sp>
      <p:cxnSp>
        <p:nvCxnSpPr>
          <p:cNvPr id="24" name="Straight Connector 23">
            <a:extLst>
              <a:ext uri="{FF2B5EF4-FFF2-40B4-BE49-F238E27FC236}">
                <a16:creationId xmlns:a16="http://schemas.microsoft.com/office/drawing/2014/main" id="{80BB8093-0851-4105-AB32-8E0947FEF8B6}"/>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25" name="Rectangle 11">
            <a:extLst>
              <a:ext uri="{FF2B5EF4-FFF2-40B4-BE49-F238E27FC236}">
                <a16:creationId xmlns:a16="http://schemas.microsoft.com/office/drawing/2014/main" id="{DA24889E-D6C2-4E6F-8977-92175B4A2386}"/>
              </a:ext>
            </a:extLst>
          </p:cNvPr>
          <p:cNvSpPr>
            <a:spLocks noChangeArrowheads="1"/>
          </p:cNvSpPr>
          <p:nvPr/>
        </p:nvSpPr>
        <p:spPr bwMode="auto">
          <a:xfrm>
            <a:off x="8616281" y="2996952"/>
            <a:ext cx="1239489" cy="739306"/>
          </a:xfrm>
          <a:prstGeom prst="rect">
            <a:avLst/>
          </a:prstGeom>
          <a:noFill/>
          <a:ln w="9525">
            <a:noFill/>
            <a:miter lim="800000"/>
            <a:headEnd/>
            <a:tailEnd/>
          </a:ln>
          <a:effectLst/>
        </p:spPr>
        <p:txBody>
          <a:bodyPr wrap="square" lIns="90488" tIns="46038" rIns="90488" bIns="46038">
            <a:spAutoFit/>
          </a:bodyPr>
          <a:lstStyle/>
          <a:p>
            <a:pPr algn="ctr" defTabSz="1216025" eaLnBrk="0" hangingPunct="0">
              <a:defRPr/>
            </a:pPr>
            <a:r>
              <a:rPr lang="en-US" sz="1400" b="1" dirty="0">
                <a:solidFill>
                  <a:schemeClr val="bg1"/>
                </a:solidFill>
                <a:effectLst>
                  <a:outerShdw blurRad="38100" dist="38100" dir="2700000" algn="tl">
                    <a:srgbClr val="C0C0C0"/>
                  </a:outerShdw>
                </a:effectLst>
              </a:rPr>
              <a:t> COMS</a:t>
            </a:r>
            <a:endParaRPr lang="en-US" sz="1400" b="1" dirty="0">
              <a:solidFill>
                <a:schemeClr val="bg1"/>
              </a:solidFill>
            </a:endParaRPr>
          </a:p>
          <a:p>
            <a:pPr algn="ctr" defTabSz="1216025" eaLnBrk="0" hangingPunct="0">
              <a:defRPr/>
            </a:pPr>
            <a:r>
              <a:rPr lang="en-US" sz="1400" b="1" dirty="0">
                <a:solidFill>
                  <a:schemeClr val="bg1"/>
                </a:solidFill>
                <a:effectLst>
                  <a:outerShdw blurRad="38100" dist="38100" dir="2700000" algn="tl">
                    <a:srgbClr val="C0C0C0"/>
                  </a:outerShdw>
                </a:effectLst>
              </a:rPr>
              <a:t>Korea</a:t>
            </a:r>
          </a:p>
          <a:p>
            <a:pPr algn="ctr" defTabSz="1216025" eaLnBrk="0" hangingPunct="0">
              <a:defRPr/>
            </a:pPr>
            <a:r>
              <a:rPr lang="en-US" sz="1400" b="1" dirty="0">
                <a:solidFill>
                  <a:schemeClr val="bg1"/>
                </a:solidFill>
                <a:effectLst>
                  <a:outerShdw blurRad="38100" dist="38100" dir="2700000" algn="tl">
                    <a:srgbClr val="C0C0C0"/>
                  </a:outerShdw>
                </a:effectLst>
              </a:rPr>
              <a:t> (128E)</a:t>
            </a:r>
          </a:p>
        </p:txBody>
      </p:sp>
      <p:sp>
        <p:nvSpPr>
          <p:cNvPr id="26" name="Rectangle 11">
            <a:extLst>
              <a:ext uri="{FF2B5EF4-FFF2-40B4-BE49-F238E27FC236}">
                <a16:creationId xmlns:a16="http://schemas.microsoft.com/office/drawing/2014/main" id="{E4043667-B5EF-45F2-AE0F-A0E15B9F1741}"/>
              </a:ext>
            </a:extLst>
          </p:cNvPr>
          <p:cNvSpPr>
            <a:spLocks noChangeArrowheads="1"/>
          </p:cNvSpPr>
          <p:nvPr/>
        </p:nvSpPr>
        <p:spPr bwMode="auto">
          <a:xfrm>
            <a:off x="9473408" y="4777926"/>
            <a:ext cx="1239489" cy="739306"/>
          </a:xfrm>
          <a:prstGeom prst="rect">
            <a:avLst/>
          </a:prstGeom>
          <a:noFill/>
          <a:ln w="9525">
            <a:noFill/>
            <a:miter lim="800000"/>
            <a:headEnd/>
            <a:tailEnd/>
          </a:ln>
          <a:effectLst/>
        </p:spPr>
        <p:txBody>
          <a:bodyPr wrap="square" lIns="90488" tIns="46038" rIns="90488" bIns="46038">
            <a:spAutoFit/>
          </a:bodyPr>
          <a:lstStyle/>
          <a:p>
            <a:pPr algn="ctr" defTabSz="1216025" eaLnBrk="0" hangingPunct="0">
              <a:defRPr/>
            </a:pPr>
            <a:r>
              <a:rPr lang="en-US" sz="1400" b="1" dirty="0">
                <a:solidFill>
                  <a:srgbClr val="FF0000"/>
                </a:solidFill>
                <a:effectLst>
                  <a:outerShdw blurRad="38100" dist="38100" dir="2700000" algn="tl">
                    <a:srgbClr val="C0C0C0"/>
                  </a:outerShdw>
                </a:effectLst>
              </a:rPr>
              <a:t> </a:t>
            </a:r>
            <a:r>
              <a:rPr lang="en-US" sz="1400" b="1" dirty="0">
                <a:solidFill>
                  <a:srgbClr val="FF0000"/>
                </a:solidFill>
              </a:rPr>
              <a:t>Himawari-9</a:t>
            </a:r>
          </a:p>
          <a:p>
            <a:pPr algn="ctr" defTabSz="1216025" eaLnBrk="0" hangingPunct="0">
              <a:defRPr/>
            </a:pPr>
            <a:r>
              <a:rPr lang="en-US" sz="1400" b="1" dirty="0">
                <a:solidFill>
                  <a:srgbClr val="FF0000"/>
                </a:solidFill>
                <a:effectLst>
                  <a:outerShdw blurRad="38100" dist="38100" dir="2700000" algn="tl">
                    <a:srgbClr val="C0C0C0"/>
                  </a:outerShdw>
                </a:effectLst>
              </a:rPr>
              <a:t>Japan</a:t>
            </a:r>
          </a:p>
          <a:p>
            <a:pPr algn="ctr" defTabSz="1216025" eaLnBrk="0" hangingPunct="0">
              <a:defRPr/>
            </a:pPr>
            <a:r>
              <a:rPr lang="en-US" sz="1400" b="1" dirty="0">
                <a:solidFill>
                  <a:srgbClr val="FF0000"/>
                </a:solidFill>
                <a:effectLst>
                  <a:outerShdw blurRad="38100" dist="38100" dir="2700000" algn="tl">
                    <a:srgbClr val="C0C0C0"/>
                  </a:outerShdw>
                </a:effectLst>
              </a:rPr>
              <a:t> (140E)</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479376" y="1285874"/>
            <a:ext cx="11593288" cy="5167413"/>
          </a:xfrm>
        </p:spPr>
        <p:txBody>
          <a:bodyPr/>
          <a:lstStyle/>
          <a:p>
            <a:pPr algn="l" eaLnBrk="1" hangingPunct="1">
              <a:lnSpc>
                <a:spcPct val="80000"/>
              </a:lnSpc>
            </a:pPr>
            <a:r>
              <a:rPr lang="en-US" sz="1800" dirty="0"/>
              <a:t> </a:t>
            </a:r>
          </a:p>
          <a:p>
            <a:pPr algn="l" eaLnBrk="1" hangingPunct="1">
              <a:lnSpc>
                <a:spcPct val="80000"/>
              </a:lnSpc>
              <a:buFontTx/>
              <a:buChar char="•"/>
            </a:pPr>
            <a:r>
              <a:rPr lang="en-US" dirty="0"/>
              <a:t> </a:t>
            </a:r>
            <a:r>
              <a:rPr lang="en-US" dirty="0">
                <a:solidFill>
                  <a:srgbClr val="0070C0"/>
                </a:solidFill>
              </a:rPr>
              <a:t>How do satellites observe the Earth? </a:t>
            </a:r>
          </a:p>
          <a:p>
            <a:pPr algn="l" eaLnBrk="1" hangingPunct="1">
              <a:lnSpc>
                <a:spcPct val="80000"/>
              </a:lnSpc>
            </a:pPr>
            <a:r>
              <a:rPr lang="en-US" dirty="0"/>
              <a:t>Via radiometers (</a:t>
            </a:r>
            <a:r>
              <a:rPr lang="en-US" dirty="0">
                <a:solidFill>
                  <a:schemeClr val="tx1"/>
                </a:solidFill>
              </a:rPr>
              <a:t>Imager, Sounder, Receiver</a:t>
            </a:r>
            <a:r>
              <a:rPr lang="en-US" dirty="0"/>
              <a:t>) that measure radiation flux (Power).</a:t>
            </a:r>
          </a:p>
          <a:p>
            <a:pPr algn="l" eaLnBrk="1" hangingPunct="1">
              <a:lnSpc>
                <a:spcPct val="80000"/>
              </a:lnSpc>
              <a:buFontTx/>
              <a:buChar char="•"/>
            </a:pPr>
            <a:endParaRPr lang="en-US" dirty="0"/>
          </a:p>
          <a:p>
            <a:pPr algn="l" eaLnBrk="1" hangingPunct="1">
              <a:lnSpc>
                <a:spcPct val="80000"/>
              </a:lnSpc>
            </a:pPr>
            <a:r>
              <a:rPr lang="en-US" dirty="0">
                <a:solidFill>
                  <a:schemeClr val="tx1">
                    <a:lumMod val="75000"/>
                  </a:schemeClr>
                </a:solidFill>
              </a:rPr>
              <a:t> &gt; Earth Observation Satellites usually </a:t>
            </a:r>
            <a:r>
              <a:rPr lang="ar-OM" dirty="0">
                <a:solidFill>
                  <a:schemeClr val="tx1">
                    <a:lumMod val="75000"/>
                  </a:schemeClr>
                </a:solidFill>
              </a:rPr>
              <a:t>carry</a:t>
            </a:r>
            <a:r>
              <a:rPr lang="en-US" dirty="0">
                <a:solidFill>
                  <a:schemeClr val="tx1">
                    <a:lumMod val="75000"/>
                  </a:schemeClr>
                </a:solidFill>
              </a:rPr>
              <a:t> many radiometers</a:t>
            </a:r>
          </a:p>
          <a:p>
            <a:pPr algn="l" eaLnBrk="1" hangingPunct="1">
              <a:lnSpc>
                <a:spcPct val="80000"/>
              </a:lnSpc>
            </a:pPr>
            <a:endParaRPr lang="en-US" sz="1800" dirty="0"/>
          </a:p>
        </p:txBody>
      </p:sp>
      <p:sp>
        <p:nvSpPr>
          <p:cNvPr id="8" name="Rectangle 2">
            <a:extLst>
              <a:ext uri="{FF2B5EF4-FFF2-40B4-BE49-F238E27FC236}">
                <a16:creationId xmlns:a16="http://schemas.microsoft.com/office/drawing/2014/main" id="{4DECA7DF-A294-467F-BBFF-871B09E17533}"/>
              </a:ext>
            </a:extLst>
          </p:cNvPr>
          <p:cNvSpPr txBox="1">
            <a:spLocks noChangeArrowheads="1"/>
          </p:cNvSpPr>
          <p:nvPr/>
        </p:nvSpPr>
        <p:spPr bwMode="auto">
          <a:xfrm>
            <a:off x="1559496" y="193673"/>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cxnSp>
        <p:nvCxnSpPr>
          <p:cNvPr id="9" name="Straight Connector 8">
            <a:extLst>
              <a:ext uri="{FF2B5EF4-FFF2-40B4-BE49-F238E27FC236}">
                <a16:creationId xmlns:a16="http://schemas.microsoft.com/office/drawing/2014/main" id="{FFFB5112-E190-4573-A5B9-61AD6E8CDD4E}"/>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3" name="TextBox 2">
            <a:extLst>
              <a:ext uri="{FF2B5EF4-FFF2-40B4-BE49-F238E27FC236}">
                <a16:creationId xmlns:a16="http://schemas.microsoft.com/office/drawing/2014/main" id="{A457BE61-05A3-2E7E-73B3-97CEDE2DF206}"/>
              </a:ext>
            </a:extLst>
          </p:cNvPr>
          <p:cNvSpPr txBox="1"/>
          <p:nvPr/>
        </p:nvSpPr>
        <p:spPr>
          <a:xfrm>
            <a:off x="479376" y="3842544"/>
            <a:ext cx="11233248" cy="445635"/>
          </a:xfrm>
          <a:prstGeom prst="rect">
            <a:avLst/>
          </a:prstGeom>
          <a:noFill/>
        </p:spPr>
        <p:txBody>
          <a:bodyPr wrap="square">
            <a:spAutoFit/>
          </a:bodyPr>
          <a:lstStyle/>
          <a:p>
            <a:pPr marL="0" marR="0" lvl="0" indent="0" algn="l" defTabSz="914400" rtl="0" eaLnBrk="1" fontAlgn="base" latinLnBrk="0" hangingPunct="1">
              <a:lnSpc>
                <a:spcPct val="80000"/>
              </a:lnSpc>
              <a:spcBef>
                <a:spcPct val="20000"/>
              </a:spcBef>
              <a:spcAft>
                <a:spcPct val="0"/>
              </a:spcAft>
              <a:buClrTx/>
              <a:buSzTx/>
              <a:buFontTx/>
              <a:buChar char="•"/>
              <a:tabLst/>
              <a:defRPr/>
            </a:pPr>
            <a:r>
              <a:rPr kumimoji="0" lang="en-US" sz="2800" b="0" i="0" u="none" strike="noStrike" kern="1200" cap="none" spc="0" normalizeH="0" baseline="0" noProof="0" dirty="0">
                <a:ln>
                  <a:noFill/>
                </a:ln>
                <a:solidFill>
                  <a:srgbClr val="0070C0"/>
                </a:solidFill>
                <a:effectLst/>
                <a:uLnTx/>
                <a:uFillTx/>
                <a:latin typeface="Calibri"/>
                <a:ea typeface="+mn-ea"/>
                <a:cs typeface="+mn-cs"/>
              </a:rPr>
              <a:t>What is the difference between satellite imagers, sounders, and receivers?</a:t>
            </a:r>
          </a:p>
        </p:txBody>
      </p:sp>
      <p:sp>
        <p:nvSpPr>
          <p:cNvPr id="5" name="TextBox 4">
            <a:extLst>
              <a:ext uri="{FF2B5EF4-FFF2-40B4-BE49-F238E27FC236}">
                <a16:creationId xmlns:a16="http://schemas.microsoft.com/office/drawing/2014/main" id="{E9EA1D2B-D7C3-20EC-A4E0-FBA4FDDF0A37}"/>
              </a:ext>
            </a:extLst>
          </p:cNvPr>
          <p:cNvSpPr txBox="1"/>
          <p:nvPr/>
        </p:nvSpPr>
        <p:spPr>
          <a:xfrm>
            <a:off x="479376" y="4558191"/>
            <a:ext cx="11305256" cy="1569660"/>
          </a:xfrm>
          <a:prstGeom prst="rect">
            <a:avLst/>
          </a:prstGeom>
          <a:noFill/>
        </p:spPr>
        <p:txBody>
          <a:bodyPr wrap="square">
            <a:spAutoFit/>
          </a:bodyPr>
          <a:lstStyle/>
          <a:p>
            <a:r>
              <a:rPr lang="en-US" sz="2400" b="1" dirty="0">
                <a:solidFill>
                  <a:srgbClr val="111111"/>
                </a:solidFill>
                <a:latin typeface="Roboto" panose="02000000000000000000" pitchFamily="2" charset="0"/>
              </a:rPr>
              <a:t>Sounders</a:t>
            </a:r>
            <a:r>
              <a:rPr lang="en-US" sz="2400" dirty="0">
                <a:solidFill>
                  <a:srgbClr val="111111"/>
                </a:solidFill>
                <a:latin typeface="Roboto" panose="02000000000000000000" pitchFamily="2" charset="0"/>
              </a:rPr>
              <a:t> can be passive </a:t>
            </a:r>
            <a:r>
              <a:rPr lang="en-US" sz="2400">
                <a:solidFill>
                  <a:srgbClr val="111111"/>
                </a:solidFill>
                <a:latin typeface="Roboto" panose="02000000000000000000" pitchFamily="2" charset="0"/>
              </a:rPr>
              <a:t>or active, </a:t>
            </a:r>
            <a:r>
              <a:rPr lang="en-US" sz="2400" dirty="0">
                <a:solidFill>
                  <a:srgbClr val="111111"/>
                </a:solidFill>
                <a:latin typeface="Roboto" panose="02000000000000000000" pitchFamily="2" charset="0"/>
              </a:rPr>
              <a:t>collect broad- and narrow-band radiance and the viewing geometry is either nadir or limb-staring.</a:t>
            </a:r>
          </a:p>
          <a:p>
            <a:r>
              <a:rPr lang="en-US" sz="2400" b="1" i="0" dirty="0">
                <a:solidFill>
                  <a:srgbClr val="111111"/>
                </a:solidFill>
                <a:effectLst/>
                <a:latin typeface="Roboto" panose="02000000000000000000" pitchFamily="2" charset="0"/>
              </a:rPr>
              <a:t>An imager </a:t>
            </a:r>
            <a:r>
              <a:rPr lang="en-US" sz="2400" b="0" i="0" dirty="0">
                <a:solidFill>
                  <a:srgbClr val="111111"/>
                </a:solidFill>
                <a:effectLst/>
                <a:latin typeface="Roboto" panose="02000000000000000000" pitchFamily="2" charset="0"/>
              </a:rPr>
              <a:t>radiometer is a passive nadir broadband sounder.</a:t>
            </a:r>
            <a:br>
              <a:rPr lang="en-US" sz="2400" b="0" i="0" dirty="0">
                <a:solidFill>
                  <a:srgbClr val="111111"/>
                </a:solidFill>
                <a:effectLst/>
                <a:latin typeface="Roboto" panose="02000000000000000000" pitchFamily="2" charset="0"/>
              </a:rPr>
            </a:br>
            <a:r>
              <a:rPr lang="en-US" sz="2400" b="1" i="0" dirty="0">
                <a:solidFill>
                  <a:srgbClr val="111111"/>
                </a:solidFill>
                <a:effectLst/>
                <a:latin typeface="Roboto" panose="02000000000000000000" pitchFamily="2" charset="0"/>
              </a:rPr>
              <a:t>A receiver</a:t>
            </a:r>
            <a:r>
              <a:rPr lang="en-US" sz="2400" b="0" i="0" dirty="0">
                <a:solidFill>
                  <a:srgbClr val="111111"/>
                </a:solidFill>
                <a:effectLst/>
                <a:latin typeface="Roboto" panose="02000000000000000000" pitchFamily="2" charset="0"/>
              </a:rPr>
              <a:t> is a radiometer for radar backscattering. </a:t>
            </a:r>
            <a:endParaRPr lang="en-US" sz="2400" dirty="0"/>
          </a:p>
        </p:txBody>
      </p:sp>
    </p:spTree>
    <p:extLst>
      <p:ext uri="{BB962C8B-B14F-4D97-AF65-F5344CB8AC3E}">
        <p14:creationId xmlns:p14="http://schemas.microsoft.com/office/powerpoint/2010/main" val="36929543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123">
                                            <p:txEl>
                                              <p:pRg st="2" end="2"/>
                                            </p:txEl>
                                          </p:spTgt>
                                        </p:tgtEl>
                                        <p:attrNameLst>
                                          <p:attrName>style.visibility</p:attrName>
                                        </p:attrNameLst>
                                      </p:cBhvr>
                                      <p:to>
                                        <p:strVal val="visible"/>
                                      </p:to>
                                    </p:set>
                                    <p:animEffect transition="in" filter="blinds(horizontal)">
                                      <p:cBhvr>
                                        <p:cTn id="7" dur="500"/>
                                        <p:tgtEl>
                                          <p:spTgt spid="512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123">
                                            <p:txEl>
                                              <p:pRg st="4" end="4"/>
                                            </p:txEl>
                                          </p:spTgt>
                                        </p:tgtEl>
                                        <p:attrNameLst>
                                          <p:attrName>style.visibility</p:attrName>
                                        </p:attrNameLst>
                                      </p:cBhvr>
                                      <p:to>
                                        <p:strVal val="visible"/>
                                      </p:to>
                                    </p:set>
                                    <p:animEffect transition="in" filter="blinds(horizontal)">
                                      <p:cBhvr>
                                        <p:cTn id="12" dur="500"/>
                                        <p:tgtEl>
                                          <p:spTgt spid="512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https://eumetview.eumetsat.int/geoserv/wms?SERVICE=WMS&amp;REQUEST=GetMap&amp;TRANSPARENT=TRUE&amp;EXCEPTIONS=INIMAGE&amp;VERSION=1.3.0&amp;LAYERS=meteosat%3Amsg_naturalenhncd%2Coverlay%3Ane_10m_coastline%2Coverlay%3Ane_10m_admin_0_boundary_lines_land&amp;STYLES=raster%2C%2C&amp;SRS=EPSG%3A4326&amp;WIDTH=3712&amp;HEIGHT=3712&amp;BBOX=-76.9170259,-77,77.0829741,77&amp;FORMAT=image%2Fjpeg&amp;TIME=2019-02-23T11%3A15%3A00.000Z&amp;">
            <a:extLst>
              <a:ext uri="{FF2B5EF4-FFF2-40B4-BE49-F238E27FC236}">
                <a16:creationId xmlns:a16="http://schemas.microsoft.com/office/drawing/2014/main" id="{43F13E2F-0619-4E8D-A14B-21D14CBA7AF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9456" y="1713481"/>
            <a:ext cx="4655176" cy="465517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59DE6E96-4AAA-47C5-B90E-0E6AB01B45A0}"/>
              </a:ext>
            </a:extLst>
          </p:cNvPr>
          <p:cNvSpPr txBox="1">
            <a:spLocks noChangeArrowheads="1"/>
          </p:cNvSpPr>
          <p:nvPr/>
        </p:nvSpPr>
        <p:spPr bwMode="auto">
          <a:xfrm>
            <a:off x="130011" y="908720"/>
            <a:ext cx="8856984" cy="33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defRPr sz="2800" b="1">
                <a:solidFill>
                  <a:schemeClr val="accent3">
                    <a:lumMod val="75000"/>
                  </a:schemeClr>
                </a:solidFill>
                <a:latin typeface="+mj-lt"/>
                <a:ea typeface="+mj-ea"/>
                <a:cs typeface="+mj-cs"/>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rtl="0" fontAlgn="base">
              <a:spcBef>
                <a:spcPct val="0"/>
              </a:spcBef>
              <a:spcAft>
                <a:spcPct val="0"/>
              </a:spcAft>
              <a:defRPr sz="4400">
                <a:latin typeface="Calibri" pitchFamily="34" charset="0"/>
              </a:defRPr>
            </a:lvl6pPr>
            <a:lvl7pPr marL="914400" algn="ctr" rtl="0" fontAlgn="base">
              <a:spcBef>
                <a:spcPct val="0"/>
              </a:spcBef>
              <a:spcAft>
                <a:spcPct val="0"/>
              </a:spcAft>
              <a:defRPr sz="4400">
                <a:latin typeface="Calibri" pitchFamily="34" charset="0"/>
              </a:defRPr>
            </a:lvl7pPr>
            <a:lvl8pPr marL="1371600" algn="ctr" rtl="0" fontAlgn="base">
              <a:spcBef>
                <a:spcPct val="0"/>
              </a:spcBef>
              <a:spcAft>
                <a:spcPct val="0"/>
              </a:spcAft>
              <a:defRPr sz="4400">
                <a:latin typeface="Calibri" pitchFamily="34" charset="0"/>
              </a:defRPr>
            </a:lvl8pPr>
            <a:lvl9pPr marL="1828800" algn="ctr" rtl="0" fontAlgn="base">
              <a:spcBef>
                <a:spcPct val="0"/>
              </a:spcBef>
              <a:spcAft>
                <a:spcPct val="0"/>
              </a:spcAft>
              <a:defRPr sz="4400">
                <a:latin typeface="Calibri" pitchFamily="34" charset="0"/>
              </a:defRPr>
            </a:lvl9pPr>
          </a:lstStyle>
          <a:p>
            <a:r>
              <a:rPr lang="en-US" altLang="en-US" sz="2400" b="0" dirty="0"/>
              <a:t>Best Earth Observation Geostationary Satellites for West Asia Region</a:t>
            </a:r>
          </a:p>
        </p:txBody>
      </p:sp>
      <p:sp>
        <p:nvSpPr>
          <p:cNvPr id="7" name="Rectangle 4">
            <a:extLst>
              <a:ext uri="{FF2B5EF4-FFF2-40B4-BE49-F238E27FC236}">
                <a16:creationId xmlns:a16="http://schemas.microsoft.com/office/drawing/2014/main" id="{DABC2FC4-ADAE-43D6-8761-5A2A984DBB65}"/>
              </a:ext>
            </a:extLst>
          </p:cNvPr>
          <p:cNvSpPr>
            <a:spLocks noChangeArrowheads="1"/>
          </p:cNvSpPr>
          <p:nvPr/>
        </p:nvSpPr>
        <p:spPr bwMode="auto">
          <a:xfrm>
            <a:off x="1992796" y="6309320"/>
            <a:ext cx="8064896" cy="461665"/>
          </a:xfrm>
          <a:prstGeom prst="rect">
            <a:avLst/>
          </a:prstGeom>
          <a:noFill/>
          <a:ln w="12700">
            <a:noFill/>
            <a:miter lim="800000"/>
            <a:headEnd/>
            <a:tailEnd/>
          </a:ln>
        </p:spPr>
        <p:txBody>
          <a:bodyPr wrap="square">
            <a:spAutoFit/>
          </a:bodyPr>
          <a:lstStyle/>
          <a:p>
            <a:pPr algn="ctr" defTabSz="762000" eaLnBrk="0" hangingPunct="0">
              <a:spcBef>
                <a:spcPct val="50000"/>
              </a:spcBef>
              <a:defRPr/>
            </a:pPr>
            <a:r>
              <a:rPr lang="en-GB" altLang="en-GB" sz="2400" b="1" dirty="0">
                <a:solidFill>
                  <a:srgbClr val="000000">
                    <a:lumMod val="85000"/>
                    <a:lumOff val="15000"/>
                  </a:srgbClr>
                </a:solidFill>
                <a:latin typeface="Arial"/>
                <a:cs typeface="Arial"/>
              </a:rPr>
              <a:t>METEOSAT-11        and               METEOSAT- 9</a:t>
            </a:r>
          </a:p>
        </p:txBody>
      </p:sp>
      <p:pic>
        <p:nvPicPr>
          <p:cNvPr id="8" name="Picture 2" descr="https://eumetview.eumetsat.int/geoserv/wms?SERVICE=WMS&amp;REQUEST=GetMap&amp;TRANSPARENT=TRUE&amp;EXCEPTIONS=INIMAGE&amp;VERSION=1.3.0&amp;LAYERS=msgiodc%3Amsgiodc_naturalenhncd%2Coverlay%3Ane_10m_coastline%2Coverlay%3Ane_10m_admin_0_boundary_lines_land&amp;STYLES=raster%2C%2C&amp;SRS=EPSG%3A4326&amp;WIDTH=3712&amp;HEIGHT=3712&amp;BBOX=-76.9170258,-35.5,77.0829741,118.5&amp;FORMAT=image%2Fjpeg&amp;TIME=2019-02-23T10%3A00%3A00.000Z&amp;">
            <a:extLst>
              <a:ext uri="{FF2B5EF4-FFF2-40B4-BE49-F238E27FC236}">
                <a16:creationId xmlns:a16="http://schemas.microsoft.com/office/drawing/2014/main" id="{08C8F953-8AE8-4031-B21C-880783997C8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7" r="395"/>
          <a:stretch/>
        </p:blipFill>
        <p:spPr bwMode="auto">
          <a:xfrm>
            <a:off x="6025244" y="1772817"/>
            <a:ext cx="4660809" cy="464015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33B1055-ACE4-CB7B-3EF3-934F2654176A}"/>
              </a:ext>
            </a:extLst>
          </p:cNvPr>
          <p:cNvSpPr txBox="1">
            <a:spLocks noChangeArrowheads="1"/>
          </p:cNvSpPr>
          <p:nvPr/>
        </p:nvSpPr>
        <p:spPr bwMode="auto">
          <a:xfrm>
            <a:off x="1462525" y="21403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Geostationary Satellites</a:t>
            </a:r>
          </a:p>
        </p:txBody>
      </p:sp>
      <p:cxnSp>
        <p:nvCxnSpPr>
          <p:cNvPr id="5" name="Straight Connector 4">
            <a:extLst>
              <a:ext uri="{FF2B5EF4-FFF2-40B4-BE49-F238E27FC236}">
                <a16:creationId xmlns:a16="http://schemas.microsoft.com/office/drawing/2014/main" id="{9D232DAF-0393-C81C-754A-07E131A9CA5A}"/>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486484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06D251-B000-4CCF-AF42-CFF492E75D13}"/>
              </a:ext>
            </a:extLst>
          </p:cNvPr>
          <p:cNvSpPr txBox="1"/>
          <p:nvPr/>
        </p:nvSpPr>
        <p:spPr>
          <a:xfrm>
            <a:off x="3810000" y="2905780"/>
            <a:ext cx="4572000" cy="5232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Low Orbiting Satellites</a:t>
            </a:r>
          </a:p>
        </p:txBody>
      </p:sp>
    </p:spTree>
    <p:extLst>
      <p:ext uri="{BB962C8B-B14F-4D97-AF65-F5344CB8AC3E}">
        <p14:creationId xmlns:p14="http://schemas.microsoft.com/office/powerpoint/2010/main" val="275377444"/>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45504" y="781935"/>
            <a:ext cx="3271392" cy="513465"/>
          </a:xfrm>
        </p:spPr>
        <p:txBody>
          <a:bodyPr/>
          <a:lstStyle/>
          <a:p>
            <a:pPr algn="l" eaLnBrk="1" hangingPunct="1"/>
            <a:r>
              <a:rPr lang="en-GB" altLang="en-GB" sz="2800" b="1" dirty="0">
                <a:solidFill>
                  <a:schemeClr val="accent3">
                    <a:lumMod val="75000"/>
                  </a:schemeClr>
                </a:solidFill>
              </a:rPr>
              <a:t>Features </a:t>
            </a:r>
            <a:endParaRPr lang="en-GB" altLang="en-GB" sz="2800" dirty="0">
              <a:solidFill>
                <a:schemeClr val="accent3">
                  <a:lumMod val="75000"/>
                </a:schemeClr>
              </a:solidFill>
            </a:endParaRPr>
          </a:p>
        </p:txBody>
      </p:sp>
      <p:sp>
        <p:nvSpPr>
          <p:cNvPr id="8195" name="Text Box 3"/>
          <p:cNvSpPr txBox="1">
            <a:spLocks noChangeArrowheads="1"/>
          </p:cNvSpPr>
          <p:nvPr/>
        </p:nvSpPr>
        <p:spPr bwMode="auto">
          <a:xfrm>
            <a:off x="805508" y="5085184"/>
            <a:ext cx="6019800" cy="1323439"/>
          </a:xfrm>
          <a:prstGeom prst="rect">
            <a:avLst/>
          </a:prstGeom>
          <a:noFill/>
          <a:ln w="9525">
            <a:noFill/>
            <a:miter lim="800000"/>
            <a:headEnd/>
            <a:tailEnd/>
          </a:ln>
        </p:spPr>
        <p:txBody>
          <a:bodyPr>
            <a:spAutoFit/>
          </a:bodyPr>
          <a:lstStyle/>
          <a:p>
            <a:pPr marL="342900" indent="-342900" eaLnBrk="0" hangingPunct="0">
              <a:spcBef>
                <a:spcPct val="50000"/>
              </a:spcBef>
              <a:buFont typeface="Arial" panose="020B0604020202020204" pitchFamily="34" charset="0"/>
              <a:buChar char="•"/>
            </a:pPr>
            <a:r>
              <a:rPr lang="en-GB" altLang="en-GB" sz="2000" b="1" dirty="0"/>
              <a:t>lower altitude of 200 to 2000 km.</a:t>
            </a:r>
          </a:p>
          <a:p>
            <a:pPr marL="342900" indent="-342900" eaLnBrk="0" hangingPunct="0">
              <a:spcBef>
                <a:spcPct val="50000"/>
              </a:spcBef>
              <a:buFont typeface="Arial" panose="020B0604020202020204" pitchFamily="34" charset="0"/>
              <a:buChar char="•"/>
            </a:pPr>
            <a:r>
              <a:rPr lang="en-GB" altLang="en-GB" sz="2000" b="1" dirty="0"/>
              <a:t>orbit from pole to pole in about 100 minutes.</a:t>
            </a:r>
          </a:p>
          <a:p>
            <a:pPr marL="342900" indent="-342900" eaLnBrk="0" hangingPunct="0">
              <a:spcBef>
                <a:spcPct val="50000"/>
              </a:spcBef>
              <a:buFont typeface="Arial" panose="020B0604020202020204" pitchFamily="34" charset="0"/>
              <a:buChar char="•"/>
            </a:pPr>
            <a:r>
              <a:rPr lang="en-GB" altLang="en-GB" sz="2000" b="1" dirty="0"/>
              <a:t> more detailed but less frequent images. </a:t>
            </a:r>
          </a:p>
        </p:txBody>
      </p:sp>
      <p:sp>
        <p:nvSpPr>
          <p:cNvPr id="7" name="Rectangle 2">
            <a:extLst>
              <a:ext uri="{FF2B5EF4-FFF2-40B4-BE49-F238E27FC236}">
                <a16:creationId xmlns:a16="http://schemas.microsoft.com/office/drawing/2014/main" id="{10C175DD-2E7B-4F46-B859-335B94FF7C87}"/>
              </a:ext>
            </a:extLst>
          </p:cNvPr>
          <p:cNvSpPr txBox="1">
            <a:spLocks noChangeArrowheads="1"/>
          </p:cNvSpPr>
          <p:nvPr/>
        </p:nvSpPr>
        <p:spPr bwMode="auto">
          <a:xfrm>
            <a:off x="1691730" y="188291"/>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Low Orbiting Satellites</a:t>
            </a:r>
          </a:p>
        </p:txBody>
      </p:sp>
      <p:cxnSp>
        <p:nvCxnSpPr>
          <p:cNvPr id="8" name="Straight Connector 7">
            <a:extLst>
              <a:ext uri="{FF2B5EF4-FFF2-40B4-BE49-F238E27FC236}">
                <a16:creationId xmlns:a16="http://schemas.microsoft.com/office/drawing/2014/main" id="{BC7966DE-15C0-4511-9D87-27F80B6A0AD6}"/>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pic>
        <p:nvPicPr>
          <p:cNvPr id="3" name="Picture 2" descr="http://www.gsfc.nasa.gov/gsfc/earth/pictures/noaam/High%20Resolution/Orbit_hi.jpg">
            <a:extLst>
              <a:ext uri="{FF2B5EF4-FFF2-40B4-BE49-F238E27FC236}">
                <a16:creationId xmlns:a16="http://schemas.microsoft.com/office/drawing/2014/main" id="{EA69B423-F335-1842-75F9-E2F3F8CB5E91}"/>
              </a:ext>
            </a:extLst>
          </p:cNvPr>
          <p:cNvPicPr>
            <a:picLocks noChangeAspect="1" noChangeArrowheads="1"/>
          </p:cNvPicPr>
          <p:nvPr/>
        </p:nvPicPr>
        <p:blipFill>
          <a:blip r:embed="rId3" cstate="print"/>
          <a:srcRect/>
          <a:stretch>
            <a:fillRect/>
          </a:stretch>
        </p:blipFill>
        <p:spPr>
          <a:xfrm>
            <a:off x="8976320" y="781935"/>
            <a:ext cx="2944849" cy="3331160"/>
          </a:xfrm>
          <a:prstGeom prst="rect">
            <a:avLst/>
          </a:prstGeom>
        </p:spPr>
      </p:pic>
      <p:pic>
        <p:nvPicPr>
          <p:cNvPr id="1026" name="Picture 2">
            <a:extLst>
              <a:ext uri="{FF2B5EF4-FFF2-40B4-BE49-F238E27FC236}">
                <a16:creationId xmlns:a16="http://schemas.microsoft.com/office/drawing/2014/main" id="{3359B7AF-7E41-52A5-697A-51CB571FAC8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160" t="3075" r="4531" b="4607"/>
          <a:stretch/>
        </p:blipFill>
        <p:spPr bwMode="auto">
          <a:xfrm>
            <a:off x="7932204" y="3649538"/>
            <a:ext cx="2088232" cy="30246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3302424-5478-E202-E0B2-9463F0E5639B}"/>
              </a:ext>
            </a:extLst>
          </p:cNvPr>
          <p:cNvSpPr txBox="1"/>
          <p:nvPr/>
        </p:nvSpPr>
        <p:spPr>
          <a:xfrm>
            <a:off x="8652284" y="5449738"/>
            <a:ext cx="360040" cy="410344"/>
          </a:xfrm>
          <a:prstGeom prst="rect">
            <a:avLst/>
          </a:prstGeom>
          <a:solidFill>
            <a:schemeClr val="bg1"/>
          </a:solidFill>
        </p:spPr>
        <p:txBody>
          <a:bodyPr wrap="square" rtlCol="0">
            <a:spAutoFit/>
          </a:bodyPr>
          <a:lstStyle/>
          <a:p>
            <a:endParaRPr lang="en-US" dirty="0"/>
          </a:p>
        </p:txBody>
      </p:sp>
      <p:pic>
        <p:nvPicPr>
          <p:cNvPr id="1028" name="Picture 4" descr="Polar Orbiting: Aqua Satellite and MODIS Swath - Science On a Sphere">
            <a:extLst>
              <a:ext uri="{FF2B5EF4-FFF2-40B4-BE49-F238E27FC236}">
                <a16:creationId xmlns:a16="http://schemas.microsoft.com/office/drawing/2014/main" id="{1F49CB93-BD32-B3D2-F774-EEED5A8053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3268" y="1219640"/>
            <a:ext cx="3861047" cy="3861047"/>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195">
                                            <p:txEl>
                                              <p:pRg st="1" end="1"/>
                                            </p:txEl>
                                          </p:spTgt>
                                        </p:tgtEl>
                                        <p:attrNameLst>
                                          <p:attrName>style.visibility</p:attrName>
                                        </p:attrNameLst>
                                      </p:cBhvr>
                                      <p:to>
                                        <p:strVal val="visible"/>
                                      </p:to>
                                    </p:set>
                                    <p:anim calcmode="lin" valueType="num">
                                      <p:cBhvr additive="base">
                                        <p:cTn id="13"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1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anim calcmode="lin" valueType="num">
                                      <p:cBhvr additive="base">
                                        <p:cTn id="19"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show="0">
  <p:cSld>
    <p:bg>
      <p:bgPr>
        <a:solidFill>
          <a:schemeClr val="bg1"/>
        </a:solidFill>
        <a:effectLst/>
      </p:bgPr>
    </p:bg>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10C175DD-2E7B-4F46-B859-335B94FF7C87}"/>
              </a:ext>
            </a:extLst>
          </p:cNvPr>
          <p:cNvSpPr txBox="1">
            <a:spLocks noChangeArrowheads="1"/>
          </p:cNvSpPr>
          <p:nvPr/>
        </p:nvSpPr>
        <p:spPr bwMode="auto">
          <a:xfrm>
            <a:off x="1343472" y="168985"/>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Low Orbiting Satellites</a:t>
            </a:r>
          </a:p>
        </p:txBody>
      </p:sp>
      <p:cxnSp>
        <p:nvCxnSpPr>
          <p:cNvPr id="8" name="Straight Connector 7">
            <a:extLst>
              <a:ext uri="{FF2B5EF4-FFF2-40B4-BE49-F238E27FC236}">
                <a16:creationId xmlns:a16="http://schemas.microsoft.com/office/drawing/2014/main" id="{BC7966DE-15C0-4511-9D87-27F80B6A0AD6}"/>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11" name="TextBox 10">
            <a:extLst>
              <a:ext uri="{FF2B5EF4-FFF2-40B4-BE49-F238E27FC236}">
                <a16:creationId xmlns:a16="http://schemas.microsoft.com/office/drawing/2014/main" id="{F1D9684F-31D3-4F3C-99D5-A42C9F033F82}"/>
              </a:ext>
            </a:extLst>
          </p:cNvPr>
          <p:cNvSpPr txBox="1"/>
          <p:nvPr/>
        </p:nvSpPr>
        <p:spPr>
          <a:xfrm>
            <a:off x="9786903" y="5177548"/>
            <a:ext cx="1283000" cy="369332"/>
          </a:xfrm>
          <a:prstGeom prst="rect">
            <a:avLst/>
          </a:prstGeom>
          <a:noFill/>
        </p:spPr>
        <p:txBody>
          <a:bodyPr wrap="square" rtlCol="0">
            <a:spAutoFit/>
          </a:bodyPr>
          <a:lstStyle/>
          <a:p>
            <a:r>
              <a:rPr lang="en-AU" dirty="0">
                <a:solidFill>
                  <a:schemeClr val="bg1"/>
                </a:solidFill>
              </a:rPr>
              <a:t>&gt; 60º</a:t>
            </a:r>
          </a:p>
        </p:txBody>
      </p:sp>
      <p:pic>
        <p:nvPicPr>
          <p:cNvPr id="4" name="Picture 3">
            <a:extLst>
              <a:ext uri="{FF2B5EF4-FFF2-40B4-BE49-F238E27FC236}">
                <a16:creationId xmlns:a16="http://schemas.microsoft.com/office/drawing/2014/main" id="{893F9105-15E7-1110-8898-CE228A0DBF19}"/>
              </a:ext>
            </a:extLst>
          </p:cNvPr>
          <p:cNvPicPr>
            <a:picLocks noChangeAspect="1"/>
          </p:cNvPicPr>
          <p:nvPr/>
        </p:nvPicPr>
        <p:blipFill>
          <a:blip r:embed="rId3"/>
          <a:stretch>
            <a:fillRect/>
          </a:stretch>
        </p:blipFill>
        <p:spPr>
          <a:xfrm>
            <a:off x="789620" y="581937"/>
            <a:ext cx="10972800" cy="6413366"/>
          </a:xfrm>
          <a:prstGeom prst="rect">
            <a:avLst/>
          </a:prstGeom>
        </p:spPr>
      </p:pic>
    </p:spTree>
    <p:extLst>
      <p:ext uri="{BB962C8B-B14F-4D97-AF65-F5344CB8AC3E}">
        <p14:creationId xmlns:p14="http://schemas.microsoft.com/office/powerpoint/2010/main" val="4045644740"/>
      </p:ext>
    </p:extLst>
  </p:cSld>
  <p:clrMapOvr>
    <a:overrideClrMapping bg1="lt1" tx1="dk1" bg2="lt2" tx2="dk2" accent1="accent1" accent2="accent2" accent3="accent3" accent4="accent4" accent5="accent5" accent6="accent6" hlink="hlink" folHlink="folHlink"/>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4893B01-6F38-4D25-9E8B-FF42F78174F6}"/>
              </a:ext>
            </a:extLst>
          </p:cNvPr>
          <p:cNvSpPr txBox="1">
            <a:spLocks noChangeArrowheads="1"/>
          </p:cNvSpPr>
          <p:nvPr/>
        </p:nvSpPr>
        <p:spPr bwMode="auto">
          <a:xfrm>
            <a:off x="1462525" y="21403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Low Orbiting Satellites</a:t>
            </a:r>
          </a:p>
        </p:txBody>
      </p:sp>
      <p:cxnSp>
        <p:nvCxnSpPr>
          <p:cNvPr id="6" name="Straight Connector 5">
            <a:extLst>
              <a:ext uri="{FF2B5EF4-FFF2-40B4-BE49-F238E27FC236}">
                <a16:creationId xmlns:a16="http://schemas.microsoft.com/office/drawing/2014/main" id="{F66546B2-E5DD-4949-9A26-8BED56C56F59}"/>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pic>
        <p:nvPicPr>
          <p:cNvPr id="2050" name="Picture 2" descr="Meet the Members of NASA's GPM Constellation | NASA">
            <a:extLst>
              <a:ext uri="{FF2B5EF4-FFF2-40B4-BE49-F238E27FC236}">
                <a16:creationId xmlns:a16="http://schemas.microsoft.com/office/drawing/2014/main" id="{C4C2692E-2032-C718-3E73-F3FAC6DA4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568" y="692696"/>
            <a:ext cx="7582743" cy="6088745"/>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38313" y="1269052"/>
            <a:ext cx="4608512" cy="499491"/>
          </a:xfrm>
        </p:spPr>
        <p:txBody>
          <a:bodyPr/>
          <a:lstStyle/>
          <a:p>
            <a:pPr eaLnBrk="1" hangingPunct="1">
              <a:defRPr/>
            </a:pPr>
            <a:r>
              <a:rPr lang="en-US" altLang="en-GB" sz="2800" b="1" kern="1200" dirty="0" err="1">
                <a:solidFill>
                  <a:srgbClr val="808000"/>
                </a:solidFill>
              </a:rPr>
              <a:t>MetOP</a:t>
            </a:r>
            <a:br>
              <a:rPr lang="en-US" altLang="en-GB" sz="2800" b="1" kern="1200" dirty="0">
                <a:solidFill>
                  <a:srgbClr val="808000"/>
                </a:solidFill>
              </a:rPr>
            </a:br>
            <a:r>
              <a:rPr lang="en-US" altLang="en-GB" sz="2800" b="1" kern="1200" dirty="0">
                <a:solidFill>
                  <a:srgbClr val="808000"/>
                </a:solidFill>
              </a:rPr>
              <a:t>Europe - EUMETSAT</a:t>
            </a:r>
          </a:p>
        </p:txBody>
      </p:sp>
      <p:sp>
        <p:nvSpPr>
          <p:cNvPr id="26627" name="Rectangle 3"/>
          <p:cNvSpPr>
            <a:spLocks noGrp="1" noChangeArrowheads="1"/>
          </p:cNvSpPr>
          <p:nvPr>
            <p:ph idx="1"/>
          </p:nvPr>
        </p:nvSpPr>
        <p:spPr>
          <a:xfrm>
            <a:off x="1524001" y="2041312"/>
            <a:ext cx="6445919" cy="3857625"/>
          </a:xfrm>
        </p:spPr>
        <p:txBody>
          <a:bodyPr/>
          <a:lstStyle/>
          <a:p>
            <a:r>
              <a:rPr lang="en-US" sz="1800" dirty="0"/>
              <a:t>IASI - Infrared Atmospheric Sounding Interferometer</a:t>
            </a:r>
          </a:p>
          <a:p>
            <a:r>
              <a:rPr lang="en-US" sz="1800" dirty="0">
                <a:hlinkClick r:id="rId3" tooltip="Microwave Humidity Sounder"/>
              </a:rPr>
              <a:t>MHS</a:t>
            </a:r>
            <a:r>
              <a:rPr lang="en-US" sz="1800" dirty="0"/>
              <a:t> - Microwave Humidity Sounder</a:t>
            </a:r>
          </a:p>
          <a:p>
            <a:r>
              <a:rPr lang="en-US" sz="1800" dirty="0"/>
              <a:t>GRAS - Global Navigation Satellite System Receiver for Atmospheric Sounding</a:t>
            </a:r>
          </a:p>
          <a:p>
            <a:r>
              <a:rPr lang="en-US" sz="1800" dirty="0"/>
              <a:t>ASCAT - Advanced </a:t>
            </a:r>
            <a:r>
              <a:rPr lang="en-US" sz="1800" dirty="0" err="1"/>
              <a:t>Scatterometer</a:t>
            </a:r>
            <a:endParaRPr lang="en-US" sz="1800" dirty="0"/>
          </a:p>
          <a:p>
            <a:r>
              <a:rPr lang="en-US" sz="1800" dirty="0"/>
              <a:t>GOME-2 - Global Ozone Monitoring Experiment-2</a:t>
            </a:r>
          </a:p>
          <a:p>
            <a:r>
              <a:rPr lang="en-US" sz="1800" dirty="0">
                <a:hlinkClick r:id="rId4" tooltip="Advanced Microwave Sounding Unit"/>
              </a:rPr>
              <a:t>AMSU-A1/AMSU-A2</a:t>
            </a:r>
            <a:r>
              <a:rPr lang="en-US" sz="1800" dirty="0"/>
              <a:t> - Advanced Microwave Sounding Units</a:t>
            </a:r>
          </a:p>
          <a:p>
            <a:r>
              <a:rPr lang="en-US" sz="1800" dirty="0"/>
              <a:t>HIRS/4 - High-resolution Infrared Radiation Sounder</a:t>
            </a:r>
          </a:p>
          <a:p>
            <a:r>
              <a:rPr lang="en-US" sz="1800" dirty="0">
                <a:hlinkClick r:id="rId5" tooltip="Advanced Very High Resolution Radiometer"/>
              </a:rPr>
              <a:t>AVHRR</a:t>
            </a:r>
            <a:r>
              <a:rPr lang="en-US" sz="1800" dirty="0"/>
              <a:t>/3 - Advanced Very High Resolution Radiometer</a:t>
            </a:r>
          </a:p>
          <a:p>
            <a:r>
              <a:rPr lang="en-US" sz="1800" dirty="0"/>
              <a:t>A-DCS - Advanced Data Collection System</a:t>
            </a:r>
          </a:p>
          <a:p>
            <a:r>
              <a:rPr lang="en-US" sz="1800" dirty="0"/>
              <a:t>SEM-2 - Space Environment Monitor</a:t>
            </a:r>
          </a:p>
          <a:p>
            <a:r>
              <a:rPr lang="en-US" sz="1800" dirty="0"/>
              <a:t>SARP-3 - Search And Rescue Processor</a:t>
            </a:r>
          </a:p>
          <a:p>
            <a:r>
              <a:rPr lang="en-US" sz="1800" dirty="0"/>
              <a:t>SARR - Search And Rescue Repeater</a:t>
            </a:r>
          </a:p>
          <a:p>
            <a:pPr eaLnBrk="1" hangingPunct="1">
              <a:buFontTx/>
              <a:buNone/>
            </a:pPr>
            <a:endParaRPr lang="en-US" sz="1800" dirty="0"/>
          </a:p>
        </p:txBody>
      </p:sp>
      <p:pic>
        <p:nvPicPr>
          <p:cNvPr id="67586" name="Picture 2" descr="MetOp model"/>
          <p:cNvPicPr>
            <a:picLocks noChangeAspect="1" noChangeArrowheads="1"/>
          </p:cNvPicPr>
          <p:nvPr/>
        </p:nvPicPr>
        <p:blipFill>
          <a:blip r:embed="rId6" cstate="print"/>
          <a:srcRect/>
          <a:stretch>
            <a:fillRect/>
          </a:stretch>
        </p:blipFill>
        <p:spPr bwMode="auto">
          <a:xfrm>
            <a:off x="7810500" y="1052736"/>
            <a:ext cx="2857500" cy="1905000"/>
          </a:xfrm>
          <a:prstGeom prst="rect">
            <a:avLst/>
          </a:prstGeom>
          <a:noFill/>
        </p:spPr>
      </p:pic>
      <p:cxnSp>
        <p:nvCxnSpPr>
          <p:cNvPr id="6" name="Straight Connector 5">
            <a:extLst>
              <a:ext uri="{FF2B5EF4-FFF2-40B4-BE49-F238E27FC236}">
                <a16:creationId xmlns:a16="http://schemas.microsoft.com/office/drawing/2014/main" id="{F66546B2-E5DD-4949-9A26-8BED56C56F59}"/>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graphicFrame>
        <p:nvGraphicFramePr>
          <p:cNvPr id="7" name="Table 6">
            <a:extLst>
              <a:ext uri="{FF2B5EF4-FFF2-40B4-BE49-F238E27FC236}">
                <a16:creationId xmlns:a16="http://schemas.microsoft.com/office/drawing/2014/main" id="{14CDD220-7850-411B-B485-F9AB8775651E}"/>
              </a:ext>
            </a:extLst>
          </p:cNvPr>
          <p:cNvGraphicFramePr>
            <a:graphicFrameLocks noGrp="1"/>
          </p:cNvGraphicFramePr>
          <p:nvPr>
            <p:extLst>
              <p:ext uri="{D42A27DB-BD31-4B8C-83A1-F6EECF244321}">
                <p14:modId xmlns:p14="http://schemas.microsoft.com/office/powerpoint/2010/main" val="2793924569"/>
              </p:ext>
            </p:extLst>
          </p:nvPr>
        </p:nvGraphicFramePr>
        <p:xfrm>
          <a:off x="7786153" y="3429000"/>
          <a:ext cx="2736304" cy="1976326"/>
        </p:xfrm>
        <a:graphic>
          <a:graphicData uri="http://schemas.openxmlformats.org/drawingml/2006/table">
            <a:tbl>
              <a:tblPr/>
              <a:tblGrid>
                <a:gridCol w="1214772">
                  <a:extLst>
                    <a:ext uri="{9D8B030D-6E8A-4147-A177-3AD203B41FA5}">
                      <a16:colId xmlns:a16="http://schemas.microsoft.com/office/drawing/2014/main" val="20000"/>
                    </a:ext>
                  </a:extLst>
                </a:gridCol>
                <a:gridCol w="1521532">
                  <a:extLst>
                    <a:ext uri="{9D8B030D-6E8A-4147-A177-3AD203B41FA5}">
                      <a16:colId xmlns:a16="http://schemas.microsoft.com/office/drawing/2014/main" val="20001"/>
                    </a:ext>
                  </a:extLst>
                </a:gridCol>
              </a:tblGrid>
              <a:tr h="785944">
                <a:tc>
                  <a:txBody>
                    <a:bodyPr/>
                    <a:lstStyle/>
                    <a:p>
                      <a:pPr algn="ctr">
                        <a:lnSpc>
                          <a:spcPct val="115000"/>
                        </a:lnSpc>
                        <a:spcAft>
                          <a:spcPts val="0"/>
                        </a:spcAft>
                      </a:pPr>
                      <a:r>
                        <a:rPr lang="en-US" sz="1300" b="1" kern="1200" dirty="0">
                          <a:solidFill>
                            <a:srgbClr val="000000"/>
                          </a:solidFill>
                          <a:latin typeface="Arial"/>
                          <a:ea typeface="Times New Roman"/>
                          <a:cs typeface="Arial"/>
                        </a:rPr>
                        <a:t>Spacecraft</a:t>
                      </a:r>
                      <a:r>
                        <a:rPr lang="en-US" sz="1300" kern="1200" dirty="0">
                          <a:solidFill>
                            <a:srgbClr val="000000"/>
                          </a:solidFill>
                          <a:latin typeface="Arial"/>
                          <a:ea typeface="Times New Roman"/>
                          <a:cs typeface="Arial"/>
                        </a:rPr>
                        <a:t> </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tc>
                  <a:txBody>
                    <a:bodyPr/>
                    <a:lstStyle/>
                    <a:p>
                      <a:pPr algn="ctr">
                        <a:lnSpc>
                          <a:spcPct val="115000"/>
                        </a:lnSpc>
                        <a:spcAft>
                          <a:spcPts val="0"/>
                        </a:spcAft>
                      </a:pPr>
                      <a:r>
                        <a:rPr lang="en-US" sz="1300" b="1" kern="1200" dirty="0">
                          <a:solidFill>
                            <a:srgbClr val="000000"/>
                          </a:solidFill>
                          <a:latin typeface="Arial"/>
                          <a:ea typeface="Times New Roman"/>
                          <a:cs typeface="Arial"/>
                        </a:rPr>
                        <a:t>Mission Operational Status</a:t>
                      </a:r>
                      <a:r>
                        <a:rPr lang="en-US" sz="1300" kern="1200" dirty="0">
                          <a:solidFill>
                            <a:srgbClr val="000000"/>
                          </a:solidFill>
                          <a:latin typeface="Arial"/>
                          <a:ea typeface="Times New Roman"/>
                          <a:cs typeface="Arial"/>
                        </a:rPr>
                        <a:t> </a:t>
                      </a:r>
                      <a:endParaRPr lang="en-US" sz="800" dirty="0">
                        <a:latin typeface="Calibri"/>
                        <a:ea typeface="Calibri"/>
                        <a:cs typeface="Arial"/>
                      </a:endParaRPr>
                    </a:p>
                  </a:txBody>
                  <a:tcPr marL="10802" marR="10802" marT="10802" marB="10802" anchor="ctr">
                    <a:lnL>
                      <a:noFill/>
                    </a:lnL>
                    <a:lnR>
                      <a:noFill/>
                    </a:lnR>
                    <a:lnT w="12700" cap="flat" cmpd="sng" algn="ctr">
                      <a:solidFill>
                        <a:srgbClr val="000000"/>
                      </a:solidFill>
                      <a:prstDash val="solid"/>
                      <a:round/>
                      <a:headEnd type="none" w="med" len="med"/>
                      <a:tailEnd type="none" w="med" len="med"/>
                    </a:lnT>
                    <a:lnB>
                      <a:noFill/>
                    </a:lnB>
                    <a:solidFill>
                      <a:srgbClr val="E9ECF8"/>
                    </a:solidFill>
                  </a:tcPr>
                </a:tc>
                <a:extLst>
                  <a:ext uri="{0D108BD9-81ED-4DB2-BD59-A6C34878D82A}">
                    <a16:rowId xmlns:a16="http://schemas.microsoft.com/office/drawing/2014/main" val="10000"/>
                  </a:ext>
                </a:extLst>
              </a:tr>
              <a:tr h="266390">
                <a:tc>
                  <a:txBody>
                    <a:bodyPr/>
                    <a:lstStyle/>
                    <a:p>
                      <a:pPr algn="ctr">
                        <a:lnSpc>
                          <a:spcPct val="115000"/>
                        </a:lnSpc>
                        <a:spcAft>
                          <a:spcPts val="0"/>
                        </a:spcAft>
                      </a:pPr>
                      <a:r>
                        <a:rPr lang="en-US" sz="1100" u="sng" kern="1200" dirty="0">
                          <a:solidFill>
                            <a:srgbClr val="0000FF"/>
                          </a:solidFill>
                          <a:latin typeface="Arial"/>
                          <a:ea typeface="Times New Roman"/>
                          <a:cs typeface="Arial"/>
                          <a:hlinkClick r:id="rId7"/>
                        </a:rPr>
                        <a:t>METOP-A</a:t>
                      </a:r>
                      <a:r>
                        <a:rPr lang="en-US" sz="1100" kern="1200" dirty="0">
                          <a:solidFill>
                            <a:srgbClr val="000000"/>
                          </a:solidFill>
                          <a:latin typeface="Arial"/>
                          <a:ea typeface="Times New Roman"/>
                          <a:cs typeface="Arial"/>
                        </a:rPr>
                        <a:t> </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tc>
                  <a:txBody>
                    <a:bodyPr/>
                    <a:lstStyle/>
                    <a:p>
                      <a:pPr algn="ctr">
                        <a:lnSpc>
                          <a:spcPct val="115000"/>
                        </a:lnSpc>
                        <a:spcAft>
                          <a:spcPts val="0"/>
                        </a:spcAft>
                      </a:pPr>
                      <a:r>
                        <a:rPr lang="en-US" sz="1100" kern="1200" dirty="0">
                          <a:solidFill>
                            <a:srgbClr val="000000"/>
                          </a:solidFill>
                          <a:latin typeface="+mn-lt"/>
                          <a:ea typeface="Times New Roman"/>
                          <a:cs typeface="+mn-cs"/>
                        </a:rPr>
                        <a:t> deorbited</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extLst>
                  <a:ext uri="{0D108BD9-81ED-4DB2-BD59-A6C34878D82A}">
                    <a16:rowId xmlns:a16="http://schemas.microsoft.com/office/drawing/2014/main" val="10001"/>
                  </a:ext>
                </a:extLst>
              </a:tr>
              <a:tr h="459865">
                <a:tc>
                  <a:txBody>
                    <a:bodyPr/>
                    <a:lstStyle/>
                    <a:p>
                      <a:pPr algn="ctr">
                        <a:lnSpc>
                          <a:spcPct val="115000"/>
                        </a:lnSpc>
                        <a:spcAft>
                          <a:spcPts val="0"/>
                        </a:spcAft>
                      </a:pPr>
                      <a:r>
                        <a:rPr lang="en-US" sz="1100" u="sng" kern="1200" dirty="0">
                          <a:solidFill>
                            <a:srgbClr val="0000FF"/>
                          </a:solidFill>
                          <a:latin typeface="+mn-lt"/>
                          <a:ea typeface="Times New Roman"/>
                          <a:cs typeface="+mn-cs"/>
                          <a:hlinkClick r:id="rId7"/>
                        </a:rPr>
                        <a:t>METOP-B</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tc>
                  <a:txBody>
                    <a:bodyPr/>
                    <a:lstStyle/>
                    <a:p>
                      <a:pPr algn="ctr">
                        <a:lnSpc>
                          <a:spcPct val="115000"/>
                        </a:lnSpc>
                        <a:spcAft>
                          <a:spcPts val="0"/>
                        </a:spcAft>
                      </a:pPr>
                      <a:r>
                        <a:rPr lang="en-US" sz="1100" kern="1200" dirty="0">
                          <a:solidFill>
                            <a:srgbClr val="000000"/>
                          </a:solidFill>
                          <a:latin typeface="+mn-lt"/>
                          <a:ea typeface="Times New Roman"/>
                          <a:cs typeface="+mn-cs"/>
                        </a:rPr>
                        <a:t>AM Primary</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extLst>
                  <a:ext uri="{0D108BD9-81ED-4DB2-BD59-A6C34878D82A}">
                    <a16:rowId xmlns:a16="http://schemas.microsoft.com/office/drawing/2014/main" val="10003"/>
                  </a:ext>
                </a:extLst>
              </a:tr>
              <a:tr h="464127">
                <a:tc>
                  <a:txBody>
                    <a:bodyPr/>
                    <a:lstStyle/>
                    <a:p>
                      <a:pPr algn="ctr">
                        <a:lnSpc>
                          <a:spcPct val="115000"/>
                        </a:lnSpc>
                        <a:spcAft>
                          <a:spcPts val="0"/>
                        </a:spcAft>
                      </a:pPr>
                      <a:r>
                        <a:rPr lang="en-US" sz="1100" u="sng" kern="1200" dirty="0">
                          <a:solidFill>
                            <a:srgbClr val="0000FF"/>
                          </a:solidFill>
                          <a:latin typeface="+mn-lt"/>
                          <a:ea typeface="Times New Roman"/>
                          <a:cs typeface="+mn-cs"/>
                          <a:hlinkClick r:id="rId7"/>
                        </a:rPr>
                        <a:t>METOP-C</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tc>
                  <a:txBody>
                    <a:bodyPr/>
                    <a:lstStyle/>
                    <a:p>
                      <a:pPr algn="ctr">
                        <a:lnSpc>
                          <a:spcPct val="115000"/>
                        </a:lnSpc>
                        <a:spcAft>
                          <a:spcPts val="0"/>
                        </a:spcAft>
                      </a:pPr>
                      <a:r>
                        <a:rPr lang="en-US" sz="1100" kern="1200" dirty="0">
                          <a:solidFill>
                            <a:srgbClr val="000000"/>
                          </a:solidFill>
                          <a:latin typeface="+mn-lt"/>
                          <a:ea typeface="Times New Roman"/>
                          <a:cs typeface="+mn-cs"/>
                        </a:rPr>
                        <a:t>PM Primary</a:t>
                      </a:r>
                      <a:endParaRPr lang="en-US" sz="800" dirty="0">
                        <a:latin typeface="+mn-lt"/>
                        <a:ea typeface="Calibri"/>
                        <a:cs typeface="Arial"/>
                      </a:endParaRPr>
                    </a:p>
                  </a:txBody>
                  <a:tcPr marL="10802" marR="10802" marT="10802" marB="10802" anchor="ctr">
                    <a:lnL>
                      <a:noFill/>
                    </a:lnL>
                    <a:lnR>
                      <a:noFill/>
                    </a:lnR>
                    <a:lnT>
                      <a:noFill/>
                    </a:lnT>
                    <a:lnB>
                      <a:noFill/>
                    </a:lnB>
                    <a:solidFill>
                      <a:srgbClr val="E9ECF8"/>
                    </a:solidFill>
                  </a:tcPr>
                </a:tc>
                <a:extLst>
                  <a:ext uri="{0D108BD9-81ED-4DB2-BD59-A6C34878D82A}">
                    <a16:rowId xmlns:a16="http://schemas.microsoft.com/office/drawing/2014/main" val="10004"/>
                  </a:ext>
                </a:extLst>
              </a:tr>
            </a:tbl>
          </a:graphicData>
        </a:graphic>
      </p:graphicFrame>
      <p:sp>
        <p:nvSpPr>
          <p:cNvPr id="2" name="Rectangle 2">
            <a:extLst>
              <a:ext uri="{FF2B5EF4-FFF2-40B4-BE49-F238E27FC236}">
                <a16:creationId xmlns:a16="http://schemas.microsoft.com/office/drawing/2014/main" id="{10B99310-6EC3-EA37-39D9-7D95CE89DE28}"/>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spTree>
    <p:extLst>
      <p:ext uri="{BB962C8B-B14F-4D97-AF65-F5344CB8AC3E}">
        <p14:creationId xmlns:p14="http://schemas.microsoft.com/office/powerpoint/2010/main" val="1879324396"/>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F66546B2-E5DD-4949-9A26-8BED56C56F59}"/>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19459" name="object 2">
            <a:extLst>
              <a:ext uri="{FF2B5EF4-FFF2-40B4-BE49-F238E27FC236}">
                <a16:creationId xmlns:a16="http://schemas.microsoft.com/office/drawing/2014/main" id="{2ADBE451-6A0A-535A-B052-3AF6F888B57A}"/>
              </a:ext>
            </a:extLst>
          </p:cNvPr>
          <p:cNvSpPr txBox="1">
            <a:spLocks noGrp="1"/>
          </p:cNvSpPr>
          <p:nvPr>
            <p:ph type="title"/>
          </p:nvPr>
        </p:nvSpPr>
        <p:spPr>
          <a:xfrm>
            <a:off x="-265822" y="750498"/>
            <a:ext cx="9973588" cy="646318"/>
          </a:xfrm>
          <a:prstGeom prst="rect">
            <a:avLst/>
          </a:prstGeom>
        </p:spPr>
        <p:txBody>
          <a:bodyPr vert="horz" wrap="square" lIns="0" tIns="187629" rIns="0" bIns="0" rtlCol="0">
            <a:spAutoFit/>
          </a:bodyPr>
          <a:lstStyle/>
          <a:p>
            <a:pPr marL="695960" marR="5080" algn="l">
              <a:lnSpc>
                <a:spcPts val="3890"/>
              </a:lnSpc>
              <a:spcBef>
                <a:spcPts val="585"/>
              </a:spcBef>
            </a:pPr>
            <a:r>
              <a:rPr dirty="0">
                <a:solidFill>
                  <a:schemeClr val="accent3">
                    <a:lumMod val="75000"/>
                  </a:schemeClr>
                </a:solidFill>
                <a:latin typeface="Arial"/>
                <a:cs typeface="Arial"/>
              </a:rPr>
              <a:t>The</a:t>
            </a:r>
            <a:r>
              <a:rPr spc="-130" dirty="0">
                <a:solidFill>
                  <a:schemeClr val="accent3">
                    <a:lumMod val="75000"/>
                  </a:schemeClr>
                </a:solidFill>
                <a:latin typeface="Arial"/>
                <a:cs typeface="Arial"/>
              </a:rPr>
              <a:t> </a:t>
            </a:r>
            <a:r>
              <a:rPr dirty="0">
                <a:solidFill>
                  <a:schemeClr val="accent3">
                    <a:lumMod val="75000"/>
                  </a:schemeClr>
                </a:solidFill>
                <a:latin typeface="Arial"/>
                <a:cs typeface="Arial"/>
              </a:rPr>
              <a:t>Cope</a:t>
            </a:r>
            <a:r>
              <a:rPr sz="2400" dirty="0">
                <a:solidFill>
                  <a:schemeClr val="accent3">
                    <a:lumMod val="75000"/>
                  </a:schemeClr>
                </a:solidFill>
                <a:latin typeface="Arial"/>
                <a:cs typeface="Arial"/>
              </a:rPr>
              <a:t>rnicus</a:t>
            </a:r>
            <a:r>
              <a:rPr spc="-125" dirty="0">
                <a:solidFill>
                  <a:schemeClr val="accent3">
                    <a:lumMod val="75000"/>
                  </a:schemeClr>
                </a:solidFill>
                <a:latin typeface="Arial"/>
                <a:cs typeface="Arial"/>
              </a:rPr>
              <a:t> </a:t>
            </a:r>
            <a:r>
              <a:rPr dirty="0">
                <a:solidFill>
                  <a:schemeClr val="accent3">
                    <a:lumMod val="75000"/>
                  </a:schemeClr>
                </a:solidFill>
                <a:latin typeface="Arial"/>
                <a:cs typeface="Arial"/>
              </a:rPr>
              <a:t>Sentinel</a:t>
            </a:r>
            <a:r>
              <a:rPr spc="-125" dirty="0">
                <a:solidFill>
                  <a:schemeClr val="accent3">
                    <a:lumMod val="75000"/>
                  </a:schemeClr>
                </a:solidFill>
                <a:latin typeface="Arial"/>
                <a:cs typeface="Arial"/>
              </a:rPr>
              <a:t> </a:t>
            </a:r>
            <a:r>
              <a:rPr dirty="0">
                <a:solidFill>
                  <a:schemeClr val="accent3">
                    <a:lumMod val="75000"/>
                  </a:schemeClr>
                </a:solidFill>
                <a:latin typeface="Arial"/>
                <a:cs typeface="Arial"/>
              </a:rPr>
              <a:t>missions</a:t>
            </a:r>
            <a:r>
              <a:rPr spc="-120" dirty="0">
                <a:solidFill>
                  <a:schemeClr val="accent3">
                    <a:lumMod val="75000"/>
                  </a:schemeClr>
                </a:solidFill>
                <a:latin typeface="Arial"/>
                <a:cs typeface="Arial"/>
              </a:rPr>
              <a:t> </a:t>
            </a:r>
            <a:r>
              <a:rPr dirty="0">
                <a:solidFill>
                  <a:schemeClr val="accent3">
                    <a:lumMod val="75000"/>
                  </a:schemeClr>
                </a:solidFill>
                <a:latin typeface="Arial"/>
                <a:cs typeface="Arial"/>
              </a:rPr>
              <a:t>and</a:t>
            </a:r>
            <a:r>
              <a:rPr spc="-114" dirty="0">
                <a:solidFill>
                  <a:schemeClr val="accent3">
                    <a:lumMod val="75000"/>
                  </a:schemeClr>
                </a:solidFill>
                <a:latin typeface="Arial"/>
                <a:cs typeface="Arial"/>
              </a:rPr>
              <a:t> </a:t>
            </a:r>
            <a:r>
              <a:rPr spc="-10" dirty="0">
                <a:solidFill>
                  <a:schemeClr val="accent3">
                    <a:lumMod val="75000"/>
                  </a:schemeClr>
                </a:solidFill>
                <a:latin typeface="Arial"/>
                <a:cs typeface="Arial"/>
              </a:rPr>
              <a:t>their applications</a:t>
            </a:r>
            <a:endParaRPr dirty="0">
              <a:solidFill>
                <a:schemeClr val="accent3">
                  <a:lumMod val="75000"/>
                </a:schemeClr>
              </a:solidFill>
              <a:latin typeface="Arial"/>
              <a:cs typeface="Arial"/>
            </a:endParaRPr>
          </a:p>
        </p:txBody>
      </p:sp>
      <p:grpSp>
        <p:nvGrpSpPr>
          <p:cNvPr id="19460" name="object 3">
            <a:extLst>
              <a:ext uri="{FF2B5EF4-FFF2-40B4-BE49-F238E27FC236}">
                <a16:creationId xmlns:a16="http://schemas.microsoft.com/office/drawing/2014/main" id="{F0DD6748-4E6A-9B7A-E391-2E557AB4F2AE}"/>
              </a:ext>
            </a:extLst>
          </p:cNvPr>
          <p:cNvGrpSpPr/>
          <p:nvPr/>
        </p:nvGrpSpPr>
        <p:grpSpPr>
          <a:xfrm>
            <a:off x="505879" y="1722373"/>
            <a:ext cx="3396615" cy="2171065"/>
            <a:chOff x="505879" y="1722373"/>
            <a:chExt cx="3396615" cy="2171065"/>
          </a:xfrm>
        </p:grpSpPr>
        <p:sp>
          <p:nvSpPr>
            <p:cNvPr id="19461" name="object 4">
              <a:extLst>
                <a:ext uri="{FF2B5EF4-FFF2-40B4-BE49-F238E27FC236}">
                  <a16:creationId xmlns:a16="http://schemas.microsoft.com/office/drawing/2014/main" id="{8DFF6B5F-3626-4675-A75A-4DCC21F06CCF}"/>
                </a:ext>
              </a:extLst>
            </p:cNvPr>
            <p:cNvSpPr/>
            <p:nvPr/>
          </p:nvSpPr>
          <p:spPr>
            <a:xfrm>
              <a:off x="512229" y="1728723"/>
              <a:ext cx="3383915" cy="2158365"/>
            </a:xfrm>
            <a:custGeom>
              <a:avLst/>
              <a:gdLst/>
              <a:ahLst/>
              <a:cxnLst/>
              <a:rect l="l" t="t" r="r" b="b"/>
              <a:pathLst>
                <a:path w="3383915" h="2158365">
                  <a:moveTo>
                    <a:pt x="3121367" y="0"/>
                  </a:moveTo>
                  <a:lnTo>
                    <a:pt x="262445" y="0"/>
                  </a:lnTo>
                  <a:lnTo>
                    <a:pt x="215270" y="4227"/>
                  </a:lnTo>
                  <a:lnTo>
                    <a:pt x="170869" y="16415"/>
                  </a:lnTo>
                  <a:lnTo>
                    <a:pt x="129984" y="35823"/>
                  </a:lnTo>
                  <a:lnTo>
                    <a:pt x="93355" y="61709"/>
                  </a:lnTo>
                  <a:lnTo>
                    <a:pt x="61723" y="93333"/>
                  </a:lnTo>
                  <a:lnTo>
                    <a:pt x="35831" y="129953"/>
                  </a:lnTo>
                  <a:lnTo>
                    <a:pt x="16419" y="170829"/>
                  </a:lnTo>
                  <a:lnTo>
                    <a:pt x="4228" y="215219"/>
                  </a:lnTo>
                  <a:lnTo>
                    <a:pt x="0" y="262381"/>
                  </a:lnTo>
                  <a:lnTo>
                    <a:pt x="0" y="1895475"/>
                  </a:lnTo>
                  <a:lnTo>
                    <a:pt x="4228" y="1942637"/>
                  </a:lnTo>
                  <a:lnTo>
                    <a:pt x="16419" y="1987027"/>
                  </a:lnTo>
                  <a:lnTo>
                    <a:pt x="35831" y="2027903"/>
                  </a:lnTo>
                  <a:lnTo>
                    <a:pt x="61723" y="2064523"/>
                  </a:lnTo>
                  <a:lnTo>
                    <a:pt x="93355" y="2096147"/>
                  </a:lnTo>
                  <a:lnTo>
                    <a:pt x="129984" y="2122033"/>
                  </a:lnTo>
                  <a:lnTo>
                    <a:pt x="170869" y="2141441"/>
                  </a:lnTo>
                  <a:lnTo>
                    <a:pt x="215270" y="2153629"/>
                  </a:lnTo>
                  <a:lnTo>
                    <a:pt x="262445" y="2157857"/>
                  </a:lnTo>
                  <a:lnTo>
                    <a:pt x="3121367" y="2157857"/>
                  </a:lnTo>
                  <a:lnTo>
                    <a:pt x="3168530" y="2153629"/>
                  </a:lnTo>
                  <a:lnTo>
                    <a:pt x="3212920" y="2141441"/>
                  </a:lnTo>
                  <a:lnTo>
                    <a:pt x="3253795" y="2122033"/>
                  </a:lnTo>
                  <a:lnTo>
                    <a:pt x="3290416" y="2096147"/>
                  </a:lnTo>
                  <a:lnTo>
                    <a:pt x="3322040" y="2064523"/>
                  </a:lnTo>
                  <a:lnTo>
                    <a:pt x="3347926" y="2027903"/>
                  </a:lnTo>
                  <a:lnTo>
                    <a:pt x="3367334" y="1987027"/>
                  </a:lnTo>
                  <a:lnTo>
                    <a:pt x="3379522" y="1942637"/>
                  </a:lnTo>
                  <a:lnTo>
                    <a:pt x="3383749" y="1895475"/>
                  </a:lnTo>
                  <a:lnTo>
                    <a:pt x="3383749" y="262381"/>
                  </a:lnTo>
                  <a:lnTo>
                    <a:pt x="3379522" y="215219"/>
                  </a:lnTo>
                  <a:lnTo>
                    <a:pt x="3367334" y="170829"/>
                  </a:lnTo>
                  <a:lnTo>
                    <a:pt x="3347926" y="129953"/>
                  </a:lnTo>
                  <a:lnTo>
                    <a:pt x="3322040" y="93333"/>
                  </a:lnTo>
                  <a:lnTo>
                    <a:pt x="3290416" y="61709"/>
                  </a:lnTo>
                  <a:lnTo>
                    <a:pt x="3253795" y="35823"/>
                  </a:lnTo>
                  <a:lnTo>
                    <a:pt x="3212920" y="16415"/>
                  </a:lnTo>
                  <a:lnTo>
                    <a:pt x="3168530" y="4227"/>
                  </a:lnTo>
                  <a:lnTo>
                    <a:pt x="3121367" y="0"/>
                  </a:lnTo>
                  <a:close/>
                </a:path>
              </a:pathLst>
            </a:custGeom>
            <a:solidFill>
              <a:srgbClr val="F1F1F1"/>
            </a:solidFill>
          </p:spPr>
          <p:txBody>
            <a:bodyPr wrap="square" lIns="0" tIns="0" rIns="0" bIns="0" rtlCol="0"/>
            <a:lstStyle/>
            <a:p>
              <a:endParaRPr/>
            </a:p>
          </p:txBody>
        </p:sp>
        <p:sp>
          <p:nvSpPr>
            <p:cNvPr id="19462" name="object 5">
              <a:extLst>
                <a:ext uri="{FF2B5EF4-FFF2-40B4-BE49-F238E27FC236}">
                  <a16:creationId xmlns:a16="http://schemas.microsoft.com/office/drawing/2014/main" id="{F37A73D0-D28B-3ADB-793B-91632385FB36}"/>
                </a:ext>
              </a:extLst>
            </p:cNvPr>
            <p:cNvSpPr/>
            <p:nvPr/>
          </p:nvSpPr>
          <p:spPr>
            <a:xfrm>
              <a:off x="512229" y="1728723"/>
              <a:ext cx="3383915" cy="2158365"/>
            </a:xfrm>
            <a:custGeom>
              <a:avLst/>
              <a:gdLst/>
              <a:ahLst/>
              <a:cxnLst/>
              <a:rect l="l" t="t" r="r" b="b"/>
              <a:pathLst>
                <a:path w="3383915" h="2158365">
                  <a:moveTo>
                    <a:pt x="0" y="262381"/>
                  </a:moveTo>
                  <a:lnTo>
                    <a:pt x="4228" y="215219"/>
                  </a:lnTo>
                  <a:lnTo>
                    <a:pt x="16419" y="170829"/>
                  </a:lnTo>
                  <a:lnTo>
                    <a:pt x="35831" y="129953"/>
                  </a:lnTo>
                  <a:lnTo>
                    <a:pt x="61723" y="93333"/>
                  </a:lnTo>
                  <a:lnTo>
                    <a:pt x="93355" y="61709"/>
                  </a:lnTo>
                  <a:lnTo>
                    <a:pt x="129984" y="35823"/>
                  </a:lnTo>
                  <a:lnTo>
                    <a:pt x="170869" y="16415"/>
                  </a:lnTo>
                  <a:lnTo>
                    <a:pt x="215270" y="4227"/>
                  </a:lnTo>
                  <a:lnTo>
                    <a:pt x="262445" y="0"/>
                  </a:lnTo>
                  <a:lnTo>
                    <a:pt x="3121367" y="0"/>
                  </a:lnTo>
                  <a:lnTo>
                    <a:pt x="3168530" y="4227"/>
                  </a:lnTo>
                  <a:lnTo>
                    <a:pt x="3212920" y="16415"/>
                  </a:lnTo>
                  <a:lnTo>
                    <a:pt x="3253795" y="35823"/>
                  </a:lnTo>
                  <a:lnTo>
                    <a:pt x="3290416" y="61709"/>
                  </a:lnTo>
                  <a:lnTo>
                    <a:pt x="3322040" y="93333"/>
                  </a:lnTo>
                  <a:lnTo>
                    <a:pt x="3347926" y="129953"/>
                  </a:lnTo>
                  <a:lnTo>
                    <a:pt x="3367334" y="170829"/>
                  </a:lnTo>
                  <a:lnTo>
                    <a:pt x="3379522" y="215219"/>
                  </a:lnTo>
                  <a:lnTo>
                    <a:pt x="3383749" y="262381"/>
                  </a:lnTo>
                  <a:lnTo>
                    <a:pt x="3383749" y="1895475"/>
                  </a:lnTo>
                  <a:lnTo>
                    <a:pt x="3379522" y="1942637"/>
                  </a:lnTo>
                  <a:lnTo>
                    <a:pt x="3367334" y="1987027"/>
                  </a:lnTo>
                  <a:lnTo>
                    <a:pt x="3347926" y="2027903"/>
                  </a:lnTo>
                  <a:lnTo>
                    <a:pt x="3322040" y="2064523"/>
                  </a:lnTo>
                  <a:lnTo>
                    <a:pt x="3290416" y="2096147"/>
                  </a:lnTo>
                  <a:lnTo>
                    <a:pt x="3253795" y="2122033"/>
                  </a:lnTo>
                  <a:lnTo>
                    <a:pt x="3212920" y="2141441"/>
                  </a:lnTo>
                  <a:lnTo>
                    <a:pt x="3168530" y="2153629"/>
                  </a:lnTo>
                  <a:lnTo>
                    <a:pt x="3121367" y="2157857"/>
                  </a:lnTo>
                  <a:lnTo>
                    <a:pt x="262445" y="2157857"/>
                  </a:lnTo>
                  <a:lnTo>
                    <a:pt x="215270" y="2153629"/>
                  </a:lnTo>
                  <a:lnTo>
                    <a:pt x="170869" y="2141441"/>
                  </a:lnTo>
                  <a:lnTo>
                    <a:pt x="129984" y="2122033"/>
                  </a:lnTo>
                  <a:lnTo>
                    <a:pt x="93355" y="2096147"/>
                  </a:lnTo>
                  <a:lnTo>
                    <a:pt x="61723" y="2064523"/>
                  </a:lnTo>
                  <a:lnTo>
                    <a:pt x="35831" y="2027903"/>
                  </a:lnTo>
                  <a:lnTo>
                    <a:pt x="16419" y="1987027"/>
                  </a:lnTo>
                  <a:lnTo>
                    <a:pt x="4228" y="1942637"/>
                  </a:lnTo>
                  <a:lnTo>
                    <a:pt x="0" y="1895475"/>
                  </a:lnTo>
                  <a:lnTo>
                    <a:pt x="0" y="262381"/>
                  </a:lnTo>
                  <a:close/>
                </a:path>
              </a:pathLst>
            </a:custGeom>
            <a:ln w="12700">
              <a:solidFill>
                <a:srgbClr val="FFFFFF"/>
              </a:solidFill>
            </a:ln>
          </p:spPr>
          <p:txBody>
            <a:bodyPr wrap="square" lIns="0" tIns="0" rIns="0" bIns="0" rtlCol="0"/>
            <a:lstStyle/>
            <a:p>
              <a:endParaRPr/>
            </a:p>
          </p:txBody>
        </p:sp>
      </p:grpSp>
      <p:sp>
        <p:nvSpPr>
          <p:cNvPr id="19463" name="object 6">
            <a:extLst>
              <a:ext uri="{FF2B5EF4-FFF2-40B4-BE49-F238E27FC236}">
                <a16:creationId xmlns:a16="http://schemas.microsoft.com/office/drawing/2014/main" id="{0072A679-DBD1-AC05-EB22-29084CA62FC6}"/>
              </a:ext>
            </a:extLst>
          </p:cNvPr>
          <p:cNvSpPr txBox="1"/>
          <p:nvPr/>
        </p:nvSpPr>
        <p:spPr>
          <a:xfrm>
            <a:off x="667918" y="2200147"/>
            <a:ext cx="2961640" cy="757555"/>
          </a:xfrm>
          <a:prstGeom prst="rect">
            <a:avLst/>
          </a:prstGeom>
        </p:spPr>
        <p:txBody>
          <a:bodyPr vert="horz" wrap="square" lIns="0" tIns="12700" rIns="0" bIns="0" rtlCol="0">
            <a:spAutoFit/>
          </a:bodyPr>
          <a:lstStyle/>
          <a:p>
            <a:pPr marL="12700" marR="5080">
              <a:lnSpc>
                <a:spcPct val="100000"/>
              </a:lnSpc>
              <a:spcBef>
                <a:spcPts val="100"/>
              </a:spcBef>
            </a:pPr>
            <a:r>
              <a:rPr sz="1200" dirty="0">
                <a:solidFill>
                  <a:srgbClr val="585858"/>
                </a:solidFill>
                <a:latin typeface="Arial MT"/>
                <a:cs typeface="Arial MT"/>
              </a:rPr>
              <a:t>Polar</a:t>
            </a:r>
            <a:r>
              <a:rPr sz="1200" spc="-10" dirty="0">
                <a:solidFill>
                  <a:srgbClr val="585858"/>
                </a:solidFill>
                <a:latin typeface="Arial MT"/>
                <a:cs typeface="Arial MT"/>
              </a:rPr>
              <a:t> </a:t>
            </a:r>
            <a:r>
              <a:rPr sz="1200" dirty="0">
                <a:solidFill>
                  <a:srgbClr val="585858"/>
                </a:solidFill>
                <a:latin typeface="Arial MT"/>
                <a:cs typeface="Arial MT"/>
              </a:rPr>
              <a:t>orbit</a:t>
            </a:r>
            <a:r>
              <a:rPr sz="1200" spc="10" dirty="0">
                <a:solidFill>
                  <a:srgbClr val="585858"/>
                </a:solidFill>
                <a:latin typeface="Arial MT"/>
                <a:cs typeface="Arial MT"/>
              </a:rPr>
              <a:t> </a:t>
            </a:r>
            <a:r>
              <a:rPr sz="1200" dirty="0">
                <a:solidFill>
                  <a:srgbClr val="585858"/>
                </a:solidFill>
                <a:latin typeface="Arial MT"/>
                <a:cs typeface="Arial MT"/>
              </a:rPr>
              <a:t>for the</a:t>
            </a:r>
            <a:r>
              <a:rPr sz="1200" spc="10" dirty="0">
                <a:solidFill>
                  <a:srgbClr val="585858"/>
                </a:solidFill>
                <a:latin typeface="Arial MT"/>
                <a:cs typeface="Arial MT"/>
              </a:rPr>
              <a:t> </a:t>
            </a:r>
            <a:r>
              <a:rPr sz="1200" spc="-10" dirty="0">
                <a:solidFill>
                  <a:srgbClr val="585858"/>
                </a:solidFill>
                <a:latin typeface="Arial MT"/>
                <a:cs typeface="Arial MT"/>
              </a:rPr>
              <a:t>Sentinel-1A</a:t>
            </a:r>
            <a:r>
              <a:rPr sz="1200" spc="-90" dirty="0">
                <a:solidFill>
                  <a:srgbClr val="585858"/>
                </a:solidFill>
                <a:latin typeface="Arial MT"/>
                <a:cs typeface="Arial MT"/>
              </a:rPr>
              <a:t> </a:t>
            </a:r>
            <a:r>
              <a:rPr sz="1200" dirty="0">
                <a:solidFill>
                  <a:srgbClr val="585858"/>
                </a:solidFill>
                <a:latin typeface="Arial MT"/>
                <a:cs typeface="Arial MT"/>
              </a:rPr>
              <a:t>and</a:t>
            </a:r>
            <a:r>
              <a:rPr sz="1200" spc="-5" dirty="0">
                <a:solidFill>
                  <a:srgbClr val="585858"/>
                </a:solidFill>
                <a:latin typeface="Arial MT"/>
                <a:cs typeface="Arial MT"/>
              </a:rPr>
              <a:t> </a:t>
            </a:r>
            <a:r>
              <a:rPr sz="1200" spc="-10" dirty="0">
                <a:solidFill>
                  <a:srgbClr val="585858"/>
                </a:solidFill>
                <a:latin typeface="Arial MT"/>
                <a:cs typeface="Arial MT"/>
              </a:rPr>
              <a:t>Sentinel- </a:t>
            </a:r>
            <a:r>
              <a:rPr sz="1200" dirty="0">
                <a:solidFill>
                  <a:srgbClr val="585858"/>
                </a:solidFill>
                <a:latin typeface="Arial MT"/>
                <a:cs typeface="Arial MT"/>
              </a:rPr>
              <a:t>1B</a:t>
            </a:r>
            <a:r>
              <a:rPr sz="1200" spc="-20" dirty="0">
                <a:solidFill>
                  <a:srgbClr val="585858"/>
                </a:solidFill>
                <a:latin typeface="Arial MT"/>
                <a:cs typeface="Arial MT"/>
              </a:rPr>
              <a:t> </a:t>
            </a:r>
            <a:r>
              <a:rPr sz="1200" dirty="0">
                <a:solidFill>
                  <a:srgbClr val="585858"/>
                </a:solidFill>
                <a:latin typeface="Arial MT"/>
                <a:cs typeface="Arial MT"/>
              </a:rPr>
              <a:t>satellites.</a:t>
            </a:r>
            <a:r>
              <a:rPr sz="1200" spc="-30" dirty="0">
                <a:solidFill>
                  <a:srgbClr val="585858"/>
                </a:solidFill>
                <a:latin typeface="Arial MT"/>
                <a:cs typeface="Arial MT"/>
              </a:rPr>
              <a:t> </a:t>
            </a:r>
            <a:r>
              <a:rPr sz="1200" dirty="0">
                <a:solidFill>
                  <a:srgbClr val="585858"/>
                </a:solidFill>
                <a:latin typeface="Arial MT"/>
                <a:cs typeface="Arial MT"/>
              </a:rPr>
              <a:t>Sentinel1</a:t>
            </a:r>
            <a:r>
              <a:rPr sz="1200" spc="-55" dirty="0">
                <a:solidFill>
                  <a:srgbClr val="585858"/>
                </a:solidFill>
                <a:latin typeface="Arial MT"/>
                <a:cs typeface="Arial MT"/>
              </a:rPr>
              <a:t> </a:t>
            </a:r>
            <a:r>
              <a:rPr sz="1200" dirty="0">
                <a:solidFill>
                  <a:srgbClr val="585858"/>
                </a:solidFill>
                <a:latin typeface="Arial MT"/>
                <a:cs typeface="Arial MT"/>
              </a:rPr>
              <a:t>uses</a:t>
            </a:r>
            <a:r>
              <a:rPr sz="1200" spc="-20" dirty="0">
                <a:solidFill>
                  <a:srgbClr val="585858"/>
                </a:solidFill>
                <a:latin typeface="Arial MT"/>
                <a:cs typeface="Arial MT"/>
              </a:rPr>
              <a:t> </a:t>
            </a:r>
            <a:r>
              <a:rPr sz="1200" dirty="0">
                <a:solidFill>
                  <a:srgbClr val="585858"/>
                </a:solidFill>
                <a:latin typeface="Arial MT"/>
                <a:cs typeface="Arial MT"/>
              </a:rPr>
              <a:t>a </a:t>
            </a:r>
            <a:r>
              <a:rPr sz="1200" b="1" spc="-20" dirty="0">
                <a:solidFill>
                  <a:srgbClr val="585858"/>
                </a:solidFill>
                <a:latin typeface="Arial"/>
                <a:cs typeface="Arial"/>
              </a:rPr>
              <a:t>radar </a:t>
            </a:r>
            <a:r>
              <a:rPr sz="1200" b="1" dirty="0">
                <a:solidFill>
                  <a:srgbClr val="585858"/>
                </a:solidFill>
                <a:latin typeface="Arial"/>
                <a:cs typeface="Arial"/>
              </a:rPr>
              <a:t>imaging</a:t>
            </a:r>
            <a:r>
              <a:rPr sz="1200" b="1" spc="-35" dirty="0">
                <a:solidFill>
                  <a:srgbClr val="585858"/>
                </a:solidFill>
                <a:latin typeface="Arial"/>
                <a:cs typeface="Arial"/>
              </a:rPr>
              <a:t> </a:t>
            </a:r>
            <a:r>
              <a:rPr sz="1200" b="1" dirty="0">
                <a:solidFill>
                  <a:srgbClr val="585858"/>
                </a:solidFill>
                <a:latin typeface="Arial"/>
                <a:cs typeface="Arial"/>
              </a:rPr>
              <a:t>sensor</a:t>
            </a:r>
            <a:r>
              <a:rPr sz="1200" b="1" spc="-30" dirty="0">
                <a:solidFill>
                  <a:srgbClr val="585858"/>
                </a:solidFill>
                <a:latin typeface="Arial"/>
                <a:cs typeface="Arial"/>
              </a:rPr>
              <a:t> </a:t>
            </a:r>
            <a:r>
              <a:rPr sz="1200" dirty="0">
                <a:solidFill>
                  <a:srgbClr val="585858"/>
                </a:solidFill>
                <a:latin typeface="Arial MT"/>
                <a:cs typeface="Arial MT"/>
              </a:rPr>
              <a:t>with</a:t>
            </a:r>
            <a:r>
              <a:rPr sz="1200" spc="-25" dirty="0">
                <a:solidFill>
                  <a:srgbClr val="585858"/>
                </a:solidFill>
                <a:latin typeface="Arial MT"/>
                <a:cs typeface="Arial MT"/>
              </a:rPr>
              <a:t> </a:t>
            </a:r>
            <a:r>
              <a:rPr sz="1200" dirty="0">
                <a:solidFill>
                  <a:srgbClr val="585858"/>
                </a:solidFill>
                <a:latin typeface="Arial MT"/>
                <a:cs typeface="Arial MT"/>
              </a:rPr>
              <a:t>cloud</a:t>
            </a:r>
            <a:r>
              <a:rPr sz="1200" spc="-40" dirty="0">
                <a:solidFill>
                  <a:srgbClr val="585858"/>
                </a:solidFill>
                <a:latin typeface="Arial MT"/>
                <a:cs typeface="Arial MT"/>
              </a:rPr>
              <a:t> </a:t>
            </a:r>
            <a:r>
              <a:rPr sz="1200" dirty="0">
                <a:solidFill>
                  <a:srgbClr val="585858"/>
                </a:solidFill>
                <a:latin typeface="Arial MT"/>
                <a:cs typeface="Arial MT"/>
              </a:rPr>
              <a:t>penetration,</a:t>
            </a:r>
            <a:r>
              <a:rPr sz="1200" spc="-40" dirty="0">
                <a:solidFill>
                  <a:srgbClr val="585858"/>
                </a:solidFill>
                <a:latin typeface="Arial MT"/>
                <a:cs typeface="Arial MT"/>
              </a:rPr>
              <a:t> </a:t>
            </a:r>
            <a:r>
              <a:rPr sz="1200" spc="-20" dirty="0">
                <a:solidFill>
                  <a:srgbClr val="585858"/>
                </a:solidFill>
                <a:latin typeface="Arial MT"/>
                <a:cs typeface="Arial MT"/>
              </a:rPr>
              <a:t>all- </a:t>
            </a:r>
            <a:r>
              <a:rPr sz="1200" spc="-10" dirty="0">
                <a:solidFill>
                  <a:srgbClr val="585858"/>
                </a:solidFill>
                <a:latin typeface="Arial MT"/>
                <a:cs typeface="Arial MT"/>
              </a:rPr>
              <a:t>weather,</a:t>
            </a:r>
            <a:r>
              <a:rPr sz="1200" spc="-20" dirty="0">
                <a:solidFill>
                  <a:srgbClr val="585858"/>
                </a:solidFill>
                <a:latin typeface="Arial MT"/>
                <a:cs typeface="Arial MT"/>
              </a:rPr>
              <a:t> </a:t>
            </a:r>
            <a:r>
              <a:rPr sz="1200" spc="-10" dirty="0">
                <a:solidFill>
                  <a:srgbClr val="585858"/>
                </a:solidFill>
                <a:latin typeface="Arial MT"/>
                <a:cs typeface="Arial MT"/>
              </a:rPr>
              <a:t>day-and-</a:t>
            </a:r>
            <a:r>
              <a:rPr sz="1200" dirty="0">
                <a:solidFill>
                  <a:srgbClr val="585858"/>
                </a:solidFill>
                <a:latin typeface="Arial MT"/>
                <a:cs typeface="Arial MT"/>
              </a:rPr>
              <a:t>night</a:t>
            </a:r>
            <a:r>
              <a:rPr sz="1200" spc="-30" dirty="0">
                <a:solidFill>
                  <a:srgbClr val="585858"/>
                </a:solidFill>
                <a:latin typeface="Arial MT"/>
                <a:cs typeface="Arial MT"/>
              </a:rPr>
              <a:t> </a:t>
            </a:r>
            <a:r>
              <a:rPr sz="1200" dirty="0">
                <a:solidFill>
                  <a:srgbClr val="585858"/>
                </a:solidFill>
                <a:latin typeface="Arial MT"/>
                <a:cs typeface="Arial MT"/>
              </a:rPr>
              <a:t>conditions</a:t>
            </a:r>
            <a:r>
              <a:rPr sz="1200" spc="320" dirty="0">
                <a:solidFill>
                  <a:srgbClr val="585858"/>
                </a:solidFill>
                <a:latin typeface="Arial MT"/>
                <a:cs typeface="Arial MT"/>
              </a:rPr>
              <a:t> </a:t>
            </a:r>
            <a:r>
              <a:rPr sz="1200" spc="-10" dirty="0">
                <a:solidFill>
                  <a:srgbClr val="585858"/>
                </a:solidFill>
                <a:latin typeface="Arial MT"/>
                <a:cs typeface="Arial MT"/>
              </a:rPr>
              <a:t>mission</a:t>
            </a:r>
            <a:endParaRPr sz="1200">
              <a:latin typeface="Arial MT"/>
              <a:cs typeface="Arial MT"/>
            </a:endParaRPr>
          </a:p>
        </p:txBody>
      </p:sp>
      <p:grpSp>
        <p:nvGrpSpPr>
          <p:cNvPr id="19464" name="object 7">
            <a:extLst>
              <a:ext uri="{FF2B5EF4-FFF2-40B4-BE49-F238E27FC236}">
                <a16:creationId xmlns:a16="http://schemas.microsoft.com/office/drawing/2014/main" id="{5C806CD4-03EF-AC58-B343-74CB38254175}"/>
              </a:ext>
            </a:extLst>
          </p:cNvPr>
          <p:cNvGrpSpPr/>
          <p:nvPr/>
        </p:nvGrpSpPr>
        <p:grpSpPr>
          <a:xfrm>
            <a:off x="422859" y="1664335"/>
            <a:ext cx="3479800" cy="2228850"/>
            <a:chOff x="422859" y="1664335"/>
            <a:chExt cx="3479800" cy="2228850"/>
          </a:xfrm>
        </p:grpSpPr>
        <p:sp>
          <p:nvSpPr>
            <p:cNvPr id="19465" name="object 8">
              <a:extLst>
                <a:ext uri="{FF2B5EF4-FFF2-40B4-BE49-F238E27FC236}">
                  <a16:creationId xmlns:a16="http://schemas.microsoft.com/office/drawing/2014/main" id="{27363346-D400-2395-6D9E-6E390FC05C87}"/>
                </a:ext>
              </a:extLst>
            </p:cNvPr>
            <p:cNvSpPr/>
            <p:nvPr/>
          </p:nvSpPr>
          <p:spPr>
            <a:xfrm>
              <a:off x="429209" y="1670685"/>
              <a:ext cx="1618615" cy="429259"/>
            </a:xfrm>
            <a:custGeom>
              <a:avLst/>
              <a:gdLst/>
              <a:ahLst/>
              <a:cxnLst/>
              <a:rect l="l" t="t" r="r" b="b"/>
              <a:pathLst>
                <a:path w="1618614" h="429260">
                  <a:moveTo>
                    <a:pt x="1547037" y="0"/>
                  </a:moveTo>
                  <a:lnTo>
                    <a:pt x="0" y="0"/>
                  </a:lnTo>
                  <a:lnTo>
                    <a:pt x="0" y="357377"/>
                  </a:lnTo>
                  <a:lnTo>
                    <a:pt x="71488" y="428878"/>
                  </a:lnTo>
                  <a:lnTo>
                    <a:pt x="1618538" y="428878"/>
                  </a:lnTo>
                  <a:lnTo>
                    <a:pt x="1618538" y="71500"/>
                  </a:lnTo>
                  <a:lnTo>
                    <a:pt x="1547037" y="0"/>
                  </a:lnTo>
                  <a:close/>
                </a:path>
              </a:pathLst>
            </a:custGeom>
            <a:solidFill>
              <a:srgbClr val="123E1D"/>
            </a:solidFill>
          </p:spPr>
          <p:txBody>
            <a:bodyPr wrap="square" lIns="0" tIns="0" rIns="0" bIns="0" rtlCol="0"/>
            <a:lstStyle/>
            <a:p>
              <a:endParaRPr/>
            </a:p>
          </p:txBody>
        </p:sp>
        <p:sp>
          <p:nvSpPr>
            <p:cNvPr id="19466" name="object 9">
              <a:extLst>
                <a:ext uri="{FF2B5EF4-FFF2-40B4-BE49-F238E27FC236}">
                  <a16:creationId xmlns:a16="http://schemas.microsoft.com/office/drawing/2014/main" id="{CC89ED43-419B-8D17-E7CE-84D190346822}"/>
                </a:ext>
              </a:extLst>
            </p:cNvPr>
            <p:cNvSpPr/>
            <p:nvPr/>
          </p:nvSpPr>
          <p:spPr>
            <a:xfrm>
              <a:off x="429209" y="1670685"/>
              <a:ext cx="1618615" cy="429259"/>
            </a:xfrm>
            <a:custGeom>
              <a:avLst/>
              <a:gdLst/>
              <a:ahLst/>
              <a:cxnLst/>
              <a:rect l="l" t="t" r="r" b="b"/>
              <a:pathLst>
                <a:path w="1618614" h="429260">
                  <a:moveTo>
                    <a:pt x="0" y="0"/>
                  </a:moveTo>
                  <a:lnTo>
                    <a:pt x="1547037" y="0"/>
                  </a:lnTo>
                  <a:lnTo>
                    <a:pt x="1618538" y="71500"/>
                  </a:lnTo>
                  <a:lnTo>
                    <a:pt x="1618538" y="428878"/>
                  </a:lnTo>
                  <a:lnTo>
                    <a:pt x="71488" y="428878"/>
                  </a:lnTo>
                  <a:lnTo>
                    <a:pt x="0" y="357377"/>
                  </a:lnTo>
                  <a:lnTo>
                    <a:pt x="0" y="0"/>
                  </a:lnTo>
                  <a:close/>
                </a:path>
              </a:pathLst>
            </a:custGeom>
            <a:ln w="12700">
              <a:solidFill>
                <a:srgbClr val="FFFFFF"/>
              </a:solidFill>
            </a:ln>
          </p:spPr>
          <p:txBody>
            <a:bodyPr wrap="square" lIns="0" tIns="0" rIns="0" bIns="0" rtlCol="0"/>
            <a:lstStyle/>
            <a:p>
              <a:endParaRPr/>
            </a:p>
          </p:txBody>
        </p:sp>
        <p:sp>
          <p:nvSpPr>
            <p:cNvPr id="19467" name="object 10">
              <a:extLst>
                <a:ext uri="{FF2B5EF4-FFF2-40B4-BE49-F238E27FC236}">
                  <a16:creationId xmlns:a16="http://schemas.microsoft.com/office/drawing/2014/main" id="{5BA806B8-4A07-BD5E-205C-08592E1A69B4}"/>
                </a:ext>
              </a:extLst>
            </p:cNvPr>
            <p:cNvSpPr/>
            <p:nvPr/>
          </p:nvSpPr>
          <p:spPr>
            <a:xfrm>
              <a:off x="512229" y="3175508"/>
              <a:ext cx="3383915" cy="711200"/>
            </a:xfrm>
            <a:custGeom>
              <a:avLst/>
              <a:gdLst/>
              <a:ahLst/>
              <a:cxnLst/>
              <a:rect l="l" t="t" r="r" b="b"/>
              <a:pathLst>
                <a:path w="3383915" h="711200">
                  <a:moveTo>
                    <a:pt x="3297262" y="0"/>
                  </a:moveTo>
                  <a:lnTo>
                    <a:pt x="86487" y="0"/>
                  </a:lnTo>
                  <a:lnTo>
                    <a:pt x="52822" y="6798"/>
                  </a:lnTo>
                  <a:lnTo>
                    <a:pt x="25331" y="25336"/>
                  </a:lnTo>
                  <a:lnTo>
                    <a:pt x="6796" y="52828"/>
                  </a:lnTo>
                  <a:lnTo>
                    <a:pt x="0" y="86487"/>
                  </a:lnTo>
                  <a:lnTo>
                    <a:pt x="0" y="624585"/>
                  </a:lnTo>
                  <a:lnTo>
                    <a:pt x="6796" y="658298"/>
                  </a:lnTo>
                  <a:lnTo>
                    <a:pt x="25331" y="685784"/>
                  </a:lnTo>
                  <a:lnTo>
                    <a:pt x="52822" y="704292"/>
                  </a:lnTo>
                  <a:lnTo>
                    <a:pt x="86487" y="711072"/>
                  </a:lnTo>
                  <a:lnTo>
                    <a:pt x="3297262" y="711072"/>
                  </a:lnTo>
                  <a:lnTo>
                    <a:pt x="3330921" y="704292"/>
                  </a:lnTo>
                  <a:lnTo>
                    <a:pt x="3358413" y="685784"/>
                  </a:lnTo>
                  <a:lnTo>
                    <a:pt x="3376951" y="658298"/>
                  </a:lnTo>
                  <a:lnTo>
                    <a:pt x="3383749" y="624585"/>
                  </a:lnTo>
                  <a:lnTo>
                    <a:pt x="3383749" y="86487"/>
                  </a:lnTo>
                  <a:lnTo>
                    <a:pt x="3376951" y="52828"/>
                  </a:lnTo>
                  <a:lnTo>
                    <a:pt x="3358413" y="25336"/>
                  </a:lnTo>
                  <a:lnTo>
                    <a:pt x="3330921" y="6798"/>
                  </a:lnTo>
                  <a:lnTo>
                    <a:pt x="3297262" y="0"/>
                  </a:lnTo>
                  <a:close/>
                </a:path>
              </a:pathLst>
            </a:custGeom>
            <a:solidFill>
              <a:srgbClr val="FFF1CC"/>
            </a:solidFill>
          </p:spPr>
          <p:txBody>
            <a:bodyPr wrap="square" lIns="0" tIns="0" rIns="0" bIns="0" rtlCol="0"/>
            <a:lstStyle/>
            <a:p>
              <a:endParaRPr/>
            </a:p>
          </p:txBody>
        </p:sp>
        <p:sp>
          <p:nvSpPr>
            <p:cNvPr id="19468" name="object 11">
              <a:extLst>
                <a:ext uri="{FF2B5EF4-FFF2-40B4-BE49-F238E27FC236}">
                  <a16:creationId xmlns:a16="http://schemas.microsoft.com/office/drawing/2014/main" id="{0D95463C-2FFF-18A1-A8FB-D66E44FAFBBF}"/>
                </a:ext>
              </a:extLst>
            </p:cNvPr>
            <p:cNvSpPr/>
            <p:nvPr/>
          </p:nvSpPr>
          <p:spPr>
            <a:xfrm>
              <a:off x="512229" y="3175508"/>
              <a:ext cx="3383915" cy="711200"/>
            </a:xfrm>
            <a:custGeom>
              <a:avLst/>
              <a:gdLst/>
              <a:ahLst/>
              <a:cxnLst/>
              <a:rect l="l" t="t" r="r" b="b"/>
              <a:pathLst>
                <a:path w="3383915" h="711200">
                  <a:moveTo>
                    <a:pt x="0" y="86487"/>
                  </a:moveTo>
                  <a:lnTo>
                    <a:pt x="6796" y="52828"/>
                  </a:lnTo>
                  <a:lnTo>
                    <a:pt x="25331" y="25336"/>
                  </a:lnTo>
                  <a:lnTo>
                    <a:pt x="52822" y="6798"/>
                  </a:lnTo>
                  <a:lnTo>
                    <a:pt x="86487" y="0"/>
                  </a:lnTo>
                  <a:lnTo>
                    <a:pt x="3297262" y="0"/>
                  </a:lnTo>
                  <a:lnTo>
                    <a:pt x="3330921" y="6798"/>
                  </a:lnTo>
                  <a:lnTo>
                    <a:pt x="3358413" y="25336"/>
                  </a:lnTo>
                  <a:lnTo>
                    <a:pt x="3376951" y="52828"/>
                  </a:lnTo>
                  <a:lnTo>
                    <a:pt x="3383749" y="86487"/>
                  </a:lnTo>
                  <a:lnTo>
                    <a:pt x="3383749" y="624585"/>
                  </a:lnTo>
                  <a:lnTo>
                    <a:pt x="3376951" y="658298"/>
                  </a:lnTo>
                  <a:lnTo>
                    <a:pt x="3358413" y="685784"/>
                  </a:lnTo>
                  <a:lnTo>
                    <a:pt x="3330921" y="704292"/>
                  </a:lnTo>
                  <a:lnTo>
                    <a:pt x="3297262" y="711072"/>
                  </a:lnTo>
                  <a:lnTo>
                    <a:pt x="86487" y="711072"/>
                  </a:lnTo>
                  <a:lnTo>
                    <a:pt x="52822" y="704292"/>
                  </a:lnTo>
                  <a:lnTo>
                    <a:pt x="25331" y="685784"/>
                  </a:lnTo>
                  <a:lnTo>
                    <a:pt x="6796" y="658298"/>
                  </a:lnTo>
                  <a:lnTo>
                    <a:pt x="0" y="624585"/>
                  </a:lnTo>
                  <a:lnTo>
                    <a:pt x="0" y="86487"/>
                  </a:lnTo>
                  <a:close/>
                </a:path>
              </a:pathLst>
            </a:custGeom>
            <a:ln w="12700">
              <a:solidFill>
                <a:srgbClr val="FFFFFF"/>
              </a:solidFill>
            </a:ln>
          </p:spPr>
          <p:txBody>
            <a:bodyPr wrap="square" lIns="0" tIns="0" rIns="0" bIns="0" rtlCol="0"/>
            <a:lstStyle/>
            <a:p>
              <a:endParaRPr/>
            </a:p>
          </p:txBody>
        </p:sp>
      </p:grpSp>
      <p:sp>
        <p:nvSpPr>
          <p:cNvPr id="19469" name="object 12">
            <a:extLst>
              <a:ext uri="{FF2B5EF4-FFF2-40B4-BE49-F238E27FC236}">
                <a16:creationId xmlns:a16="http://schemas.microsoft.com/office/drawing/2014/main" id="{66FD569F-A8B4-3D04-43FF-99F60D559365}"/>
              </a:ext>
            </a:extLst>
          </p:cNvPr>
          <p:cNvSpPr txBox="1"/>
          <p:nvPr/>
        </p:nvSpPr>
        <p:spPr>
          <a:xfrm>
            <a:off x="711200" y="3148710"/>
            <a:ext cx="2984500" cy="757555"/>
          </a:xfrm>
          <a:prstGeom prst="rect">
            <a:avLst/>
          </a:prstGeom>
        </p:spPr>
        <p:txBody>
          <a:bodyPr vert="horz" wrap="square" lIns="0" tIns="12700" rIns="0" bIns="0" rtlCol="0">
            <a:spAutoFit/>
          </a:bodyPr>
          <a:lstStyle/>
          <a:p>
            <a:pPr marL="12700" marR="5080" indent="-635" algn="ctr">
              <a:lnSpc>
                <a:spcPct val="100000"/>
              </a:lnSpc>
              <a:spcBef>
                <a:spcPts val="100"/>
              </a:spcBef>
            </a:pPr>
            <a:r>
              <a:rPr sz="1200" b="1" dirty="0">
                <a:solidFill>
                  <a:srgbClr val="585858"/>
                </a:solidFill>
                <a:latin typeface="Arial"/>
                <a:cs typeface="Arial"/>
              </a:rPr>
              <a:t>Used</a:t>
            </a:r>
            <a:r>
              <a:rPr sz="1200" b="1" spc="-25" dirty="0">
                <a:solidFill>
                  <a:srgbClr val="585858"/>
                </a:solidFill>
                <a:latin typeface="Arial"/>
                <a:cs typeface="Arial"/>
              </a:rPr>
              <a:t> </a:t>
            </a:r>
            <a:r>
              <a:rPr sz="1200" b="1" dirty="0">
                <a:solidFill>
                  <a:srgbClr val="585858"/>
                </a:solidFill>
                <a:latin typeface="Arial"/>
                <a:cs typeface="Arial"/>
              </a:rPr>
              <a:t>for</a:t>
            </a:r>
            <a:r>
              <a:rPr sz="1200" b="1" spc="-5" dirty="0">
                <a:solidFill>
                  <a:srgbClr val="585858"/>
                </a:solidFill>
                <a:latin typeface="Arial"/>
                <a:cs typeface="Arial"/>
              </a:rPr>
              <a:t> </a:t>
            </a:r>
            <a:r>
              <a:rPr sz="1200" b="1" dirty="0">
                <a:solidFill>
                  <a:srgbClr val="585858"/>
                </a:solidFill>
                <a:latin typeface="Arial"/>
                <a:cs typeface="Arial"/>
              </a:rPr>
              <a:t>land and</a:t>
            </a:r>
            <a:r>
              <a:rPr sz="1200" b="1" spc="-5" dirty="0">
                <a:solidFill>
                  <a:srgbClr val="585858"/>
                </a:solidFill>
                <a:latin typeface="Arial"/>
                <a:cs typeface="Arial"/>
              </a:rPr>
              <a:t> </a:t>
            </a:r>
            <a:r>
              <a:rPr sz="1200" b="1" dirty="0">
                <a:solidFill>
                  <a:srgbClr val="585858"/>
                </a:solidFill>
                <a:latin typeface="Arial"/>
                <a:cs typeface="Arial"/>
              </a:rPr>
              <a:t>ocean</a:t>
            </a:r>
            <a:r>
              <a:rPr sz="1200" b="1" spc="-25" dirty="0">
                <a:solidFill>
                  <a:srgbClr val="585858"/>
                </a:solidFill>
                <a:latin typeface="Arial"/>
                <a:cs typeface="Arial"/>
              </a:rPr>
              <a:t> </a:t>
            </a:r>
            <a:r>
              <a:rPr sz="1200" b="1" spc="-10" dirty="0">
                <a:solidFill>
                  <a:srgbClr val="585858"/>
                </a:solidFill>
                <a:latin typeface="Arial"/>
                <a:cs typeface="Arial"/>
              </a:rPr>
              <a:t>services;</a:t>
            </a:r>
            <a:r>
              <a:rPr sz="1200" b="1" spc="-50" dirty="0">
                <a:solidFill>
                  <a:srgbClr val="585858"/>
                </a:solidFill>
                <a:latin typeface="Arial"/>
                <a:cs typeface="Arial"/>
              </a:rPr>
              <a:t> </a:t>
            </a:r>
            <a:r>
              <a:rPr sz="1200" b="1" spc="-25" dirty="0">
                <a:solidFill>
                  <a:srgbClr val="585858"/>
                </a:solidFill>
                <a:latin typeface="Arial"/>
                <a:cs typeface="Arial"/>
              </a:rPr>
              <a:t>oil </a:t>
            </a:r>
            <a:r>
              <a:rPr sz="1200" b="1" dirty="0">
                <a:solidFill>
                  <a:srgbClr val="585858"/>
                </a:solidFill>
                <a:latin typeface="Arial"/>
                <a:cs typeface="Arial"/>
              </a:rPr>
              <a:t>spills,</a:t>
            </a:r>
            <a:r>
              <a:rPr sz="1200" b="1" spc="-35" dirty="0">
                <a:solidFill>
                  <a:srgbClr val="585858"/>
                </a:solidFill>
                <a:latin typeface="Arial"/>
                <a:cs typeface="Arial"/>
              </a:rPr>
              <a:t> </a:t>
            </a:r>
            <a:r>
              <a:rPr sz="1200" b="1" dirty="0">
                <a:solidFill>
                  <a:srgbClr val="585858"/>
                </a:solidFill>
                <a:latin typeface="Arial"/>
                <a:cs typeface="Arial"/>
              </a:rPr>
              <a:t>flood detection,</a:t>
            </a:r>
            <a:r>
              <a:rPr sz="1200" b="1" spc="-10" dirty="0">
                <a:solidFill>
                  <a:srgbClr val="585858"/>
                </a:solidFill>
                <a:latin typeface="Arial"/>
                <a:cs typeface="Arial"/>
              </a:rPr>
              <a:t> </a:t>
            </a:r>
            <a:r>
              <a:rPr sz="1200" b="1" dirty="0">
                <a:solidFill>
                  <a:srgbClr val="585858"/>
                </a:solidFill>
                <a:latin typeface="Arial"/>
                <a:cs typeface="Arial"/>
              </a:rPr>
              <a:t>forestry</a:t>
            </a:r>
            <a:r>
              <a:rPr sz="1200" b="1" spc="-55" dirty="0">
                <a:solidFill>
                  <a:srgbClr val="585858"/>
                </a:solidFill>
                <a:latin typeface="Arial"/>
                <a:cs typeface="Arial"/>
              </a:rPr>
              <a:t> </a:t>
            </a:r>
            <a:r>
              <a:rPr sz="1200" b="1" spc="-50" dirty="0">
                <a:solidFill>
                  <a:srgbClr val="585858"/>
                </a:solidFill>
                <a:latin typeface="Arial"/>
                <a:cs typeface="Arial"/>
              </a:rPr>
              <a:t>&amp; </a:t>
            </a:r>
            <a:r>
              <a:rPr sz="1200" b="1" dirty="0">
                <a:solidFill>
                  <a:srgbClr val="585858"/>
                </a:solidFill>
                <a:latin typeface="Arial"/>
                <a:cs typeface="Arial"/>
              </a:rPr>
              <a:t>agriculture,</a:t>
            </a:r>
            <a:r>
              <a:rPr sz="1200" b="1" spc="-30" dirty="0">
                <a:solidFill>
                  <a:srgbClr val="585858"/>
                </a:solidFill>
                <a:latin typeface="Arial"/>
                <a:cs typeface="Arial"/>
              </a:rPr>
              <a:t> </a:t>
            </a:r>
            <a:r>
              <a:rPr sz="1200" b="1" dirty="0">
                <a:solidFill>
                  <a:srgbClr val="585858"/>
                </a:solidFill>
                <a:latin typeface="Arial"/>
                <a:cs typeface="Arial"/>
              </a:rPr>
              <a:t>ground</a:t>
            </a:r>
            <a:r>
              <a:rPr sz="1200" b="1" spc="-5" dirty="0">
                <a:solidFill>
                  <a:srgbClr val="585858"/>
                </a:solidFill>
                <a:latin typeface="Arial"/>
                <a:cs typeface="Arial"/>
              </a:rPr>
              <a:t> </a:t>
            </a:r>
            <a:r>
              <a:rPr sz="1200" b="1" spc="-10" dirty="0">
                <a:solidFill>
                  <a:srgbClr val="585858"/>
                </a:solidFill>
                <a:latin typeface="Arial"/>
                <a:cs typeface="Arial"/>
              </a:rPr>
              <a:t>movement,</a:t>
            </a:r>
            <a:r>
              <a:rPr sz="1200" b="1" spc="-25" dirty="0">
                <a:solidFill>
                  <a:srgbClr val="585858"/>
                </a:solidFill>
                <a:latin typeface="Arial"/>
                <a:cs typeface="Arial"/>
              </a:rPr>
              <a:t> </a:t>
            </a:r>
            <a:r>
              <a:rPr sz="1200" b="1" spc="-10" dirty="0">
                <a:solidFill>
                  <a:srgbClr val="585858"/>
                </a:solidFill>
                <a:latin typeface="Arial"/>
                <a:cs typeface="Arial"/>
              </a:rPr>
              <a:t>icebergs, </a:t>
            </a:r>
            <a:r>
              <a:rPr sz="1200" b="1" dirty="0">
                <a:solidFill>
                  <a:srgbClr val="585858"/>
                </a:solidFill>
                <a:latin typeface="Arial"/>
                <a:cs typeface="Arial"/>
              </a:rPr>
              <a:t>sea</a:t>
            </a:r>
            <a:r>
              <a:rPr sz="1200" b="1" spc="-50" dirty="0">
                <a:solidFill>
                  <a:srgbClr val="585858"/>
                </a:solidFill>
                <a:latin typeface="Arial"/>
                <a:cs typeface="Arial"/>
              </a:rPr>
              <a:t> </a:t>
            </a:r>
            <a:r>
              <a:rPr sz="1200" b="1" spc="-25" dirty="0">
                <a:solidFill>
                  <a:srgbClr val="585858"/>
                </a:solidFill>
                <a:latin typeface="Arial"/>
                <a:cs typeface="Arial"/>
              </a:rPr>
              <a:t>Ice</a:t>
            </a:r>
            <a:endParaRPr sz="1200">
              <a:latin typeface="Arial"/>
              <a:cs typeface="Arial"/>
            </a:endParaRPr>
          </a:p>
        </p:txBody>
      </p:sp>
      <p:grpSp>
        <p:nvGrpSpPr>
          <p:cNvPr id="19470" name="object 13">
            <a:extLst>
              <a:ext uri="{FF2B5EF4-FFF2-40B4-BE49-F238E27FC236}">
                <a16:creationId xmlns:a16="http://schemas.microsoft.com/office/drawing/2014/main" id="{4F50DA2D-814C-4543-37D6-F935BA75D387}"/>
              </a:ext>
            </a:extLst>
          </p:cNvPr>
          <p:cNvGrpSpPr/>
          <p:nvPr/>
        </p:nvGrpSpPr>
        <p:grpSpPr>
          <a:xfrm>
            <a:off x="8439657" y="1535811"/>
            <a:ext cx="3048000" cy="2171065"/>
            <a:chOff x="8439657" y="1535811"/>
            <a:chExt cx="3048000" cy="2171065"/>
          </a:xfrm>
        </p:grpSpPr>
        <p:sp>
          <p:nvSpPr>
            <p:cNvPr id="19471" name="object 14">
              <a:extLst>
                <a:ext uri="{FF2B5EF4-FFF2-40B4-BE49-F238E27FC236}">
                  <a16:creationId xmlns:a16="http://schemas.microsoft.com/office/drawing/2014/main" id="{77E27E16-FE75-BD4F-2530-07B1EF05D726}"/>
                </a:ext>
              </a:extLst>
            </p:cNvPr>
            <p:cNvSpPr/>
            <p:nvPr/>
          </p:nvSpPr>
          <p:spPr>
            <a:xfrm>
              <a:off x="8446007" y="1542161"/>
              <a:ext cx="3035300" cy="2158365"/>
            </a:xfrm>
            <a:custGeom>
              <a:avLst/>
              <a:gdLst/>
              <a:ahLst/>
              <a:cxnLst/>
              <a:rect l="l" t="t" r="r" b="b"/>
              <a:pathLst>
                <a:path w="3035300" h="2158365">
                  <a:moveTo>
                    <a:pt x="2772791" y="0"/>
                  </a:moveTo>
                  <a:lnTo>
                    <a:pt x="262509" y="0"/>
                  </a:lnTo>
                  <a:lnTo>
                    <a:pt x="215341" y="4227"/>
                  </a:lnTo>
                  <a:lnTo>
                    <a:pt x="170940" y="16415"/>
                  </a:lnTo>
                  <a:lnTo>
                    <a:pt x="130048" y="35823"/>
                  </a:lnTo>
                  <a:lnTo>
                    <a:pt x="93407" y="61709"/>
                  </a:lnTo>
                  <a:lnTo>
                    <a:pt x="61762" y="93333"/>
                  </a:lnTo>
                  <a:lnTo>
                    <a:pt x="35856" y="129953"/>
                  </a:lnTo>
                  <a:lnTo>
                    <a:pt x="16431" y="170829"/>
                  </a:lnTo>
                  <a:lnTo>
                    <a:pt x="4231" y="215219"/>
                  </a:lnTo>
                  <a:lnTo>
                    <a:pt x="0" y="262381"/>
                  </a:lnTo>
                  <a:lnTo>
                    <a:pt x="0" y="1895475"/>
                  </a:lnTo>
                  <a:lnTo>
                    <a:pt x="4231" y="1942637"/>
                  </a:lnTo>
                  <a:lnTo>
                    <a:pt x="16431" y="1987027"/>
                  </a:lnTo>
                  <a:lnTo>
                    <a:pt x="35856" y="2027903"/>
                  </a:lnTo>
                  <a:lnTo>
                    <a:pt x="61762" y="2064523"/>
                  </a:lnTo>
                  <a:lnTo>
                    <a:pt x="93407" y="2096147"/>
                  </a:lnTo>
                  <a:lnTo>
                    <a:pt x="130047" y="2122033"/>
                  </a:lnTo>
                  <a:lnTo>
                    <a:pt x="170940" y="2141441"/>
                  </a:lnTo>
                  <a:lnTo>
                    <a:pt x="215341" y="2153629"/>
                  </a:lnTo>
                  <a:lnTo>
                    <a:pt x="262509" y="2157857"/>
                  </a:lnTo>
                  <a:lnTo>
                    <a:pt x="2772791" y="2157857"/>
                  </a:lnTo>
                  <a:lnTo>
                    <a:pt x="2819953" y="2153629"/>
                  </a:lnTo>
                  <a:lnTo>
                    <a:pt x="2864343" y="2141441"/>
                  </a:lnTo>
                  <a:lnTo>
                    <a:pt x="2905219" y="2122033"/>
                  </a:lnTo>
                  <a:lnTo>
                    <a:pt x="2941839" y="2096147"/>
                  </a:lnTo>
                  <a:lnTo>
                    <a:pt x="2973463" y="2064523"/>
                  </a:lnTo>
                  <a:lnTo>
                    <a:pt x="2999349" y="2027903"/>
                  </a:lnTo>
                  <a:lnTo>
                    <a:pt x="3018757" y="1987027"/>
                  </a:lnTo>
                  <a:lnTo>
                    <a:pt x="3030945" y="1942637"/>
                  </a:lnTo>
                  <a:lnTo>
                    <a:pt x="3035173" y="1895475"/>
                  </a:lnTo>
                  <a:lnTo>
                    <a:pt x="3035173" y="262381"/>
                  </a:lnTo>
                  <a:lnTo>
                    <a:pt x="3030945" y="215219"/>
                  </a:lnTo>
                  <a:lnTo>
                    <a:pt x="3018757" y="170829"/>
                  </a:lnTo>
                  <a:lnTo>
                    <a:pt x="2999349" y="129953"/>
                  </a:lnTo>
                  <a:lnTo>
                    <a:pt x="2973463" y="93333"/>
                  </a:lnTo>
                  <a:lnTo>
                    <a:pt x="2941839" y="61709"/>
                  </a:lnTo>
                  <a:lnTo>
                    <a:pt x="2905219" y="35823"/>
                  </a:lnTo>
                  <a:lnTo>
                    <a:pt x="2864343" y="16415"/>
                  </a:lnTo>
                  <a:lnTo>
                    <a:pt x="2819953" y="4227"/>
                  </a:lnTo>
                  <a:lnTo>
                    <a:pt x="2772791" y="0"/>
                  </a:lnTo>
                  <a:close/>
                </a:path>
              </a:pathLst>
            </a:custGeom>
            <a:solidFill>
              <a:srgbClr val="F1F1F1"/>
            </a:solidFill>
          </p:spPr>
          <p:txBody>
            <a:bodyPr wrap="square" lIns="0" tIns="0" rIns="0" bIns="0" rtlCol="0"/>
            <a:lstStyle/>
            <a:p>
              <a:endParaRPr/>
            </a:p>
          </p:txBody>
        </p:sp>
        <p:sp>
          <p:nvSpPr>
            <p:cNvPr id="19472" name="object 15">
              <a:extLst>
                <a:ext uri="{FF2B5EF4-FFF2-40B4-BE49-F238E27FC236}">
                  <a16:creationId xmlns:a16="http://schemas.microsoft.com/office/drawing/2014/main" id="{4D3B2D15-B50A-E98A-232C-BF9390002D63}"/>
                </a:ext>
              </a:extLst>
            </p:cNvPr>
            <p:cNvSpPr/>
            <p:nvPr/>
          </p:nvSpPr>
          <p:spPr>
            <a:xfrm>
              <a:off x="8446007" y="1542161"/>
              <a:ext cx="3035300" cy="2158365"/>
            </a:xfrm>
            <a:custGeom>
              <a:avLst/>
              <a:gdLst/>
              <a:ahLst/>
              <a:cxnLst/>
              <a:rect l="l" t="t" r="r" b="b"/>
              <a:pathLst>
                <a:path w="3035300" h="2158365">
                  <a:moveTo>
                    <a:pt x="0" y="262381"/>
                  </a:moveTo>
                  <a:lnTo>
                    <a:pt x="4231" y="215219"/>
                  </a:lnTo>
                  <a:lnTo>
                    <a:pt x="16431" y="170829"/>
                  </a:lnTo>
                  <a:lnTo>
                    <a:pt x="35856" y="129953"/>
                  </a:lnTo>
                  <a:lnTo>
                    <a:pt x="61762" y="93333"/>
                  </a:lnTo>
                  <a:lnTo>
                    <a:pt x="93407" y="61709"/>
                  </a:lnTo>
                  <a:lnTo>
                    <a:pt x="130048" y="35823"/>
                  </a:lnTo>
                  <a:lnTo>
                    <a:pt x="170940" y="16415"/>
                  </a:lnTo>
                  <a:lnTo>
                    <a:pt x="215341" y="4227"/>
                  </a:lnTo>
                  <a:lnTo>
                    <a:pt x="262509" y="0"/>
                  </a:lnTo>
                  <a:lnTo>
                    <a:pt x="2772791" y="0"/>
                  </a:lnTo>
                  <a:lnTo>
                    <a:pt x="2819953" y="4227"/>
                  </a:lnTo>
                  <a:lnTo>
                    <a:pt x="2864343" y="16415"/>
                  </a:lnTo>
                  <a:lnTo>
                    <a:pt x="2905219" y="35823"/>
                  </a:lnTo>
                  <a:lnTo>
                    <a:pt x="2941839" y="61709"/>
                  </a:lnTo>
                  <a:lnTo>
                    <a:pt x="2973463" y="93333"/>
                  </a:lnTo>
                  <a:lnTo>
                    <a:pt x="2999349" y="129953"/>
                  </a:lnTo>
                  <a:lnTo>
                    <a:pt x="3018757" y="170829"/>
                  </a:lnTo>
                  <a:lnTo>
                    <a:pt x="3030945" y="215219"/>
                  </a:lnTo>
                  <a:lnTo>
                    <a:pt x="3035173" y="262381"/>
                  </a:lnTo>
                  <a:lnTo>
                    <a:pt x="3035173" y="1895475"/>
                  </a:lnTo>
                  <a:lnTo>
                    <a:pt x="3030945" y="1942637"/>
                  </a:lnTo>
                  <a:lnTo>
                    <a:pt x="3018757" y="1987027"/>
                  </a:lnTo>
                  <a:lnTo>
                    <a:pt x="2999349" y="2027903"/>
                  </a:lnTo>
                  <a:lnTo>
                    <a:pt x="2973463" y="2064523"/>
                  </a:lnTo>
                  <a:lnTo>
                    <a:pt x="2941839" y="2096147"/>
                  </a:lnTo>
                  <a:lnTo>
                    <a:pt x="2905219" y="2122033"/>
                  </a:lnTo>
                  <a:lnTo>
                    <a:pt x="2864343" y="2141441"/>
                  </a:lnTo>
                  <a:lnTo>
                    <a:pt x="2819953" y="2153629"/>
                  </a:lnTo>
                  <a:lnTo>
                    <a:pt x="2772791" y="2157857"/>
                  </a:lnTo>
                  <a:lnTo>
                    <a:pt x="262509" y="2157857"/>
                  </a:lnTo>
                  <a:lnTo>
                    <a:pt x="215341" y="2153629"/>
                  </a:lnTo>
                  <a:lnTo>
                    <a:pt x="170940" y="2141441"/>
                  </a:lnTo>
                  <a:lnTo>
                    <a:pt x="130047" y="2122033"/>
                  </a:lnTo>
                  <a:lnTo>
                    <a:pt x="93407" y="2096147"/>
                  </a:lnTo>
                  <a:lnTo>
                    <a:pt x="61762" y="2064523"/>
                  </a:lnTo>
                  <a:lnTo>
                    <a:pt x="35856" y="2027903"/>
                  </a:lnTo>
                  <a:lnTo>
                    <a:pt x="16431" y="1987027"/>
                  </a:lnTo>
                  <a:lnTo>
                    <a:pt x="4231" y="1942637"/>
                  </a:lnTo>
                  <a:lnTo>
                    <a:pt x="0" y="1895475"/>
                  </a:lnTo>
                  <a:lnTo>
                    <a:pt x="0" y="262381"/>
                  </a:lnTo>
                  <a:close/>
                </a:path>
              </a:pathLst>
            </a:custGeom>
            <a:ln w="12700">
              <a:solidFill>
                <a:srgbClr val="FFFFFF"/>
              </a:solidFill>
            </a:ln>
          </p:spPr>
          <p:txBody>
            <a:bodyPr wrap="square" lIns="0" tIns="0" rIns="0" bIns="0" rtlCol="0"/>
            <a:lstStyle/>
            <a:p>
              <a:endParaRPr/>
            </a:p>
          </p:txBody>
        </p:sp>
      </p:grpSp>
      <p:sp>
        <p:nvSpPr>
          <p:cNvPr id="19473" name="object 16">
            <a:extLst>
              <a:ext uri="{FF2B5EF4-FFF2-40B4-BE49-F238E27FC236}">
                <a16:creationId xmlns:a16="http://schemas.microsoft.com/office/drawing/2014/main" id="{0D411DB9-9C74-4593-54C6-1CAD045E07D7}"/>
              </a:ext>
            </a:extLst>
          </p:cNvPr>
          <p:cNvSpPr txBox="1"/>
          <p:nvPr/>
        </p:nvSpPr>
        <p:spPr>
          <a:xfrm>
            <a:off x="8602726" y="2196465"/>
            <a:ext cx="2607945" cy="574040"/>
          </a:xfrm>
          <a:prstGeom prst="rect">
            <a:avLst/>
          </a:prstGeom>
        </p:spPr>
        <p:txBody>
          <a:bodyPr vert="horz" wrap="square" lIns="0" tIns="12700" rIns="0" bIns="0" rtlCol="0">
            <a:spAutoFit/>
          </a:bodyPr>
          <a:lstStyle/>
          <a:p>
            <a:pPr marL="12700" marR="5080">
              <a:lnSpc>
                <a:spcPct val="100000"/>
              </a:lnSpc>
              <a:spcBef>
                <a:spcPts val="100"/>
              </a:spcBef>
            </a:pPr>
            <a:r>
              <a:rPr sz="1200" spc="-10" dirty="0">
                <a:solidFill>
                  <a:srgbClr val="585858"/>
                </a:solidFill>
                <a:latin typeface="Arial MT"/>
                <a:cs typeface="Arial MT"/>
              </a:rPr>
              <a:t>Sentinel-</a:t>
            </a:r>
            <a:r>
              <a:rPr sz="1200" dirty="0">
                <a:solidFill>
                  <a:srgbClr val="585858"/>
                </a:solidFill>
                <a:latin typeface="Arial MT"/>
                <a:cs typeface="Arial MT"/>
              </a:rPr>
              <a:t>2B</a:t>
            </a:r>
            <a:r>
              <a:rPr sz="1200" spc="-35" dirty="0">
                <a:solidFill>
                  <a:srgbClr val="585858"/>
                </a:solidFill>
                <a:latin typeface="Arial MT"/>
                <a:cs typeface="Arial MT"/>
              </a:rPr>
              <a:t> </a:t>
            </a:r>
            <a:r>
              <a:rPr sz="1200" dirty="0">
                <a:solidFill>
                  <a:srgbClr val="585858"/>
                </a:solidFill>
                <a:latin typeface="Arial MT"/>
                <a:cs typeface="Arial MT"/>
              </a:rPr>
              <a:t>satellites.</a:t>
            </a:r>
            <a:r>
              <a:rPr sz="1200" spc="-30" dirty="0">
                <a:solidFill>
                  <a:srgbClr val="585858"/>
                </a:solidFill>
                <a:latin typeface="Arial MT"/>
                <a:cs typeface="Arial MT"/>
              </a:rPr>
              <a:t> </a:t>
            </a:r>
            <a:r>
              <a:rPr sz="1200" dirty="0">
                <a:solidFill>
                  <a:srgbClr val="585858"/>
                </a:solidFill>
                <a:latin typeface="Arial MT"/>
                <a:cs typeface="Arial MT"/>
              </a:rPr>
              <a:t>Equipped</a:t>
            </a:r>
            <a:r>
              <a:rPr sz="1200" spc="-45" dirty="0">
                <a:solidFill>
                  <a:srgbClr val="585858"/>
                </a:solidFill>
                <a:latin typeface="Arial MT"/>
                <a:cs typeface="Arial MT"/>
              </a:rPr>
              <a:t> </a:t>
            </a:r>
            <a:r>
              <a:rPr sz="1200" dirty="0">
                <a:solidFill>
                  <a:srgbClr val="585858"/>
                </a:solidFill>
                <a:latin typeface="Arial MT"/>
                <a:cs typeface="Arial MT"/>
              </a:rPr>
              <a:t>with</a:t>
            </a:r>
            <a:r>
              <a:rPr sz="1200" spc="20" dirty="0">
                <a:solidFill>
                  <a:srgbClr val="585858"/>
                </a:solidFill>
                <a:latin typeface="Arial MT"/>
                <a:cs typeface="Arial MT"/>
              </a:rPr>
              <a:t> </a:t>
            </a:r>
            <a:r>
              <a:rPr sz="1200" spc="-50" dirty="0">
                <a:solidFill>
                  <a:srgbClr val="585858"/>
                </a:solidFill>
                <a:latin typeface="Arial MT"/>
                <a:cs typeface="Arial MT"/>
              </a:rPr>
              <a:t>a </a:t>
            </a:r>
            <a:r>
              <a:rPr sz="1200" b="1" spc="-10" dirty="0">
                <a:solidFill>
                  <a:srgbClr val="585858"/>
                </a:solidFill>
                <a:latin typeface="Arial"/>
                <a:cs typeface="Arial"/>
              </a:rPr>
              <a:t>multispectral</a:t>
            </a:r>
            <a:r>
              <a:rPr sz="1200" b="1" spc="85" dirty="0">
                <a:solidFill>
                  <a:srgbClr val="585858"/>
                </a:solidFill>
                <a:latin typeface="Arial"/>
                <a:cs typeface="Arial"/>
              </a:rPr>
              <a:t> </a:t>
            </a:r>
            <a:r>
              <a:rPr sz="1200" b="1" spc="-10" dirty="0">
                <a:solidFill>
                  <a:srgbClr val="585858"/>
                </a:solidFill>
                <a:latin typeface="Arial"/>
                <a:cs typeface="Arial"/>
              </a:rPr>
              <a:t>high-resolution </a:t>
            </a:r>
            <a:r>
              <a:rPr sz="1200" b="1" dirty="0">
                <a:solidFill>
                  <a:srgbClr val="585858"/>
                </a:solidFill>
                <a:latin typeface="Arial"/>
                <a:cs typeface="Arial"/>
              </a:rPr>
              <a:t>imaging</a:t>
            </a:r>
            <a:r>
              <a:rPr sz="1200" b="1" spc="-25" dirty="0">
                <a:solidFill>
                  <a:srgbClr val="585858"/>
                </a:solidFill>
                <a:latin typeface="Arial"/>
                <a:cs typeface="Arial"/>
              </a:rPr>
              <a:t> </a:t>
            </a:r>
            <a:r>
              <a:rPr sz="1200" b="1" spc="-10" dirty="0">
                <a:solidFill>
                  <a:srgbClr val="585858"/>
                </a:solidFill>
                <a:latin typeface="Arial"/>
                <a:cs typeface="Arial"/>
              </a:rPr>
              <a:t>sensor</a:t>
            </a:r>
            <a:endParaRPr sz="1200">
              <a:latin typeface="Arial"/>
              <a:cs typeface="Arial"/>
            </a:endParaRPr>
          </a:p>
        </p:txBody>
      </p:sp>
      <p:grpSp>
        <p:nvGrpSpPr>
          <p:cNvPr id="19474" name="object 17">
            <a:extLst>
              <a:ext uri="{FF2B5EF4-FFF2-40B4-BE49-F238E27FC236}">
                <a16:creationId xmlns:a16="http://schemas.microsoft.com/office/drawing/2014/main" id="{5CE041C2-F020-6ED4-1B64-0D85D20B4ECB}"/>
              </a:ext>
            </a:extLst>
          </p:cNvPr>
          <p:cNvGrpSpPr/>
          <p:nvPr/>
        </p:nvGrpSpPr>
        <p:grpSpPr>
          <a:xfrm>
            <a:off x="8365235" y="1477644"/>
            <a:ext cx="1464945" cy="441959"/>
            <a:chOff x="8365235" y="1477644"/>
            <a:chExt cx="1464945" cy="441959"/>
          </a:xfrm>
        </p:grpSpPr>
        <p:sp>
          <p:nvSpPr>
            <p:cNvPr id="19475" name="object 18">
              <a:extLst>
                <a:ext uri="{FF2B5EF4-FFF2-40B4-BE49-F238E27FC236}">
                  <a16:creationId xmlns:a16="http://schemas.microsoft.com/office/drawing/2014/main" id="{C48B7CDA-C262-A5B8-F778-037F321B5B7A}"/>
                </a:ext>
              </a:extLst>
            </p:cNvPr>
            <p:cNvSpPr/>
            <p:nvPr/>
          </p:nvSpPr>
          <p:spPr>
            <a:xfrm>
              <a:off x="8371585" y="1483994"/>
              <a:ext cx="1452245" cy="429259"/>
            </a:xfrm>
            <a:custGeom>
              <a:avLst/>
              <a:gdLst/>
              <a:ahLst/>
              <a:cxnLst/>
              <a:rect l="l" t="t" r="r" b="b"/>
              <a:pathLst>
                <a:path w="1452245" h="429260">
                  <a:moveTo>
                    <a:pt x="1380236" y="0"/>
                  </a:moveTo>
                  <a:lnTo>
                    <a:pt x="0" y="0"/>
                  </a:lnTo>
                  <a:lnTo>
                    <a:pt x="0" y="357504"/>
                  </a:lnTo>
                  <a:lnTo>
                    <a:pt x="71500" y="429005"/>
                  </a:lnTo>
                  <a:lnTo>
                    <a:pt x="1451737" y="429005"/>
                  </a:lnTo>
                  <a:lnTo>
                    <a:pt x="1451737" y="71500"/>
                  </a:lnTo>
                  <a:lnTo>
                    <a:pt x="1380236" y="0"/>
                  </a:lnTo>
                  <a:close/>
                </a:path>
              </a:pathLst>
            </a:custGeom>
            <a:solidFill>
              <a:srgbClr val="123E1D"/>
            </a:solidFill>
          </p:spPr>
          <p:txBody>
            <a:bodyPr wrap="square" lIns="0" tIns="0" rIns="0" bIns="0" rtlCol="0"/>
            <a:lstStyle/>
            <a:p>
              <a:endParaRPr/>
            </a:p>
          </p:txBody>
        </p:sp>
        <p:sp>
          <p:nvSpPr>
            <p:cNvPr id="19476" name="object 19">
              <a:extLst>
                <a:ext uri="{FF2B5EF4-FFF2-40B4-BE49-F238E27FC236}">
                  <a16:creationId xmlns:a16="http://schemas.microsoft.com/office/drawing/2014/main" id="{F8BDAA85-0161-0D60-F359-7CFA86CBB6B4}"/>
                </a:ext>
              </a:extLst>
            </p:cNvPr>
            <p:cNvSpPr/>
            <p:nvPr/>
          </p:nvSpPr>
          <p:spPr>
            <a:xfrm>
              <a:off x="8371585" y="1483994"/>
              <a:ext cx="1452245" cy="429259"/>
            </a:xfrm>
            <a:custGeom>
              <a:avLst/>
              <a:gdLst/>
              <a:ahLst/>
              <a:cxnLst/>
              <a:rect l="l" t="t" r="r" b="b"/>
              <a:pathLst>
                <a:path w="1452245" h="429260">
                  <a:moveTo>
                    <a:pt x="0" y="0"/>
                  </a:moveTo>
                  <a:lnTo>
                    <a:pt x="1380236" y="0"/>
                  </a:lnTo>
                  <a:lnTo>
                    <a:pt x="1451737" y="71500"/>
                  </a:lnTo>
                  <a:lnTo>
                    <a:pt x="1451737" y="429005"/>
                  </a:lnTo>
                  <a:lnTo>
                    <a:pt x="71500" y="429005"/>
                  </a:lnTo>
                  <a:lnTo>
                    <a:pt x="0" y="357504"/>
                  </a:lnTo>
                  <a:lnTo>
                    <a:pt x="0" y="0"/>
                  </a:lnTo>
                  <a:close/>
                </a:path>
              </a:pathLst>
            </a:custGeom>
            <a:ln w="12699">
              <a:solidFill>
                <a:srgbClr val="FFFFFF"/>
              </a:solidFill>
            </a:ln>
          </p:spPr>
          <p:txBody>
            <a:bodyPr wrap="square" lIns="0" tIns="0" rIns="0" bIns="0" rtlCol="0"/>
            <a:lstStyle/>
            <a:p>
              <a:endParaRPr/>
            </a:p>
          </p:txBody>
        </p:sp>
      </p:grpSp>
      <p:sp>
        <p:nvSpPr>
          <p:cNvPr id="19477" name="object 20">
            <a:extLst>
              <a:ext uri="{FF2B5EF4-FFF2-40B4-BE49-F238E27FC236}">
                <a16:creationId xmlns:a16="http://schemas.microsoft.com/office/drawing/2014/main" id="{A48A931B-31E2-8883-A9B9-54A21CEF6DF6}"/>
              </a:ext>
            </a:extLst>
          </p:cNvPr>
          <p:cNvSpPr txBox="1"/>
          <p:nvPr/>
        </p:nvSpPr>
        <p:spPr>
          <a:xfrm>
            <a:off x="799896" y="1573530"/>
            <a:ext cx="10111740" cy="648335"/>
          </a:xfrm>
          <a:prstGeom prst="rect">
            <a:avLst/>
          </a:prstGeom>
        </p:spPr>
        <p:txBody>
          <a:bodyPr vert="horz" wrap="square" lIns="0" tIns="13335" rIns="0" bIns="0" rtlCol="0">
            <a:spAutoFit/>
          </a:bodyPr>
          <a:lstStyle/>
          <a:p>
            <a:pPr marL="7872095">
              <a:lnSpc>
                <a:spcPts val="1575"/>
              </a:lnSpc>
              <a:spcBef>
                <a:spcPts val="105"/>
              </a:spcBef>
            </a:pPr>
            <a:r>
              <a:rPr sz="1400" b="1" spc="-10" dirty="0">
                <a:solidFill>
                  <a:srgbClr val="FFFFFF"/>
                </a:solidFill>
                <a:latin typeface="Arial"/>
                <a:cs typeface="Arial"/>
              </a:rPr>
              <a:t>Sentinel-</a:t>
            </a:r>
            <a:r>
              <a:rPr sz="1400" b="1" spc="-50" dirty="0">
                <a:solidFill>
                  <a:srgbClr val="FFFFFF"/>
                </a:solidFill>
                <a:latin typeface="Arial"/>
                <a:cs typeface="Arial"/>
              </a:rPr>
              <a:t>2</a:t>
            </a:r>
            <a:endParaRPr sz="1400" dirty="0">
              <a:latin typeface="Arial"/>
              <a:cs typeface="Arial"/>
            </a:endParaRPr>
          </a:p>
          <a:p>
            <a:pPr marL="12700">
              <a:lnSpc>
                <a:spcPts val="1575"/>
              </a:lnSpc>
            </a:pPr>
            <a:r>
              <a:rPr sz="1400" b="1" spc="-10" dirty="0">
                <a:solidFill>
                  <a:srgbClr val="FFFFFF"/>
                </a:solidFill>
                <a:latin typeface="Arial"/>
                <a:cs typeface="Arial"/>
              </a:rPr>
              <a:t>Sentinel-</a:t>
            </a:r>
            <a:r>
              <a:rPr sz="1400" b="1" spc="-50" dirty="0">
                <a:solidFill>
                  <a:srgbClr val="FFFFFF"/>
                </a:solidFill>
                <a:latin typeface="Arial"/>
                <a:cs typeface="Arial"/>
              </a:rPr>
              <a:t>1</a:t>
            </a:r>
            <a:endParaRPr sz="1400" dirty="0">
              <a:latin typeface="Arial"/>
              <a:cs typeface="Arial"/>
            </a:endParaRPr>
          </a:p>
          <a:p>
            <a:pPr marL="7814945">
              <a:lnSpc>
                <a:spcPct val="100000"/>
              </a:lnSpc>
              <a:spcBef>
                <a:spcPts val="310"/>
              </a:spcBef>
            </a:pPr>
            <a:r>
              <a:rPr sz="1200" dirty="0">
                <a:solidFill>
                  <a:srgbClr val="585858"/>
                </a:solidFill>
                <a:latin typeface="Arial MT"/>
                <a:cs typeface="Arial MT"/>
              </a:rPr>
              <a:t>Polar</a:t>
            </a:r>
            <a:r>
              <a:rPr sz="1200" spc="-5" dirty="0">
                <a:solidFill>
                  <a:srgbClr val="585858"/>
                </a:solidFill>
                <a:latin typeface="Arial MT"/>
                <a:cs typeface="Arial MT"/>
              </a:rPr>
              <a:t> </a:t>
            </a:r>
            <a:r>
              <a:rPr sz="1200" dirty="0">
                <a:solidFill>
                  <a:srgbClr val="585858"/>
                </a:solidFill>
                <a:latin typeface="Arial MT"/>
                <a:cs typeface="Arial MT"/>
              </a:rPr>
              <a:t>orbit</a:t>
            </a:r>
            <a:r>
              <a:rPr sz="1200" spc="10" dirty="0">
                <a:solidFill>
                  <a:srgbClr val="585858"/>
                </a:solidFill>
                <a:latin typeface="Arial MT"/>
                <a:cs typeface="Arial MT"/>
              </a:rPr>
              <a:t> </a:t>
            </a:r>
            <a:r>
              <a:rPr sz="1200" dirty="0">
                <a:solidFill>
                  <a:srgbClr val="585858"/>
                </a:solidFill>
                <a:latin typeface="Arial MT"/>
                <a:cs typeface="Arial MT"/>
              </a:rPr>
              <a:t>for</a:t>
            </a:r>
            <a:r>
              <a:rPr sz="1200" spc="10" dirty="0">
                <a:solidFill>
                  <a:srgbClr val="585858"/>
                </a:solidFill>
                <a:latin typeface="Arial MT"/>
                <a:cs typeface="Arial MT"/>
              </a:rPr>
              <a:t> </a:t>
            </a:r>
            <a:r>
              <a:rPr sz="1200" dirty="0">
                <a:solidFill>
                  <a:srgbClr val="585858"/>
                </a:solidFill>
                <a:latin typeface="Arial MT"/>
                <a:cs typeface="Arial MT"/>
              </a:rPr>
              <a:t>the</a:t>
            </a:r>
            <a:r>
              <a:rPr sz="1200" spc="10" dirty="0">
                <a:solidFill>
                  <a:srgbClr val="585858"/>
                </a:solidFill>
                <a:latin typeface="Arial MT"/>
                <a:cs typeface="Arial MT"/>
              </a:rPr>
              <a:t> </a:t>
            </a:r>
            <a:r>
              <a:rPr sz="1200" spc="-10" dirty="0">
                <a:solidFill>
                  <a:srgbClr val="585858"/>
                </a:solidFill>
                <a:latin typeface="Arial MT"/>
                <a:cs typeface="Arial MT"/>
              </a:rPr>
              <a:t>Sentinel-2A</a:t>
            </a:r>
            <a:r>
              <a:rPr sz="1200" spc="-90" dirty="0">
                <a:solidFill>
                  <a:srgbClr val="585858"/>
                </a:solidFill>
                <a:latin typeface="Arial MT"/>
                <a:cs typeface="Arial MT"/>
              </a:rPr>
              <a:t> </a:t>
            </a:r>
            <a:r>
              <a:rPr sz="1200" spc="-25" dirty="0">
                <a:solidFill>
                  <a:srgbClr val="585858"/>
                </a:solidFill>
                <a:latin typeface="Arial MT"/>
                <a:cs typeface="Arial MT"/>
              </a:rPr>
              <a:t>and</a:t>
            </a:r>
            <a:endParaRPr sz="1200" dirty="0">
              <a:latin typeface="Arial MT"/>
              <a:cs typeface="Arial MT"/>
            </a:endParaRPr>
          </a:p>
        </p:txBody>
      </p:sp>
      <p:grpSp>
        <p:nvGrpSpPr>
          <p:cNvPr id="19478" name="object 21">
            <a:extLst>
              <a:ext uri="{FF2B5EF4-FFF2-40B4-BE49-F238E27FC236}">
                <a16:creationId xmlns:a16="http://schemas.microsoft.com/office/drawing/2014/main" id="{AEA40515-E764-5E1D-98E5-CC0B8AEFA027}"/>
              </a:ext>
            </a:extLst>
          </p:cNvPr>
          <p:cNvGrpSpPr/>
          <p:nvPr/>
        </p:nvGrpSpPr>
        <p:grpSpPr>
          <a:xfrm>
            <a:off x="8439657" y="2982595"/>
            <a:ext cx="3048000" cy="723900"/>
            <a:chOff x="8439657" y="2982595"/>
            <a:chExt cx="3048000" cy="723900"/>
          </a:xfrm>
        </p:grpSpPr>
        <p:sp>
          <p:nvSpPr>
            <p:cNvPr id="19479" name="object 22">
              <a:extLst>
                <a:ext uri="{FF2B5EF4-FFF2-40B4-BE49-F238E27FC236}">
                  <a16:creationId xmlns:a16="http://schemas.microsoft.com/office/drawing/2014/main" id="{70A855D6-9DDA-53AD-2A83-ECC4D9429561}"/>
                </a:ext>
              </a:extLst>
            </p:cNvPr>
            <p:cNvSpPr/>
            <p:nvPr/>
          </p:nvSpPr>
          <p:spPr>
            <a:xfrm>
              <a:off x="8446007" y="2988945"/>
              <a:ext cx="3035300" cy="711200"/>
            </a:xfrm>
            <a:custGeom>
              <a:avLst/>
              <a:gdLst/>
              <a:ahLst/>
              <a:cxnLst/>
              <a:rect l="l" t="t" r="r" b="b"/>
              <a:pathLst>
                <a:path w="3035300" h="711200">
                  <a:moveTo>
                    <a:pt x="2948686" y="0"/>
                  </a:moveTo>
                  <a:lnTo>
                    <a:pt x="86487" y="0"/>
                  </a:lnTo>
                  <a:lnTo>
                    <a:pt x="52828" y="6798"/>
                  </a:lnTo>
                  <a:lnTo>
                    <a:pt x="25336" y="25336"/>
                  </a:lnTo>
                  <a:lnTo>
                    <a:pt x="6798" y="52828"/>
                  </a:lnTo>
                  <a:lnTo>
                    <a:pt x="0" y="86487"/>
                  </a:lnTo>
                  <a:lnTo>
                    <a:pt x="0" y="624585"/>
                  </a:lnTo>
                  <a:lnTo>
                    <a:pt x="6798" y="658244"/>
                  </a:lnTo>
                  <a:lnTo>
                    <a:pt x="25336" y="685736"/>
                  </a:lnTo>
                  <a:lnTo>
                    <a:pt x="52828" y="704274"/>
                  </a:lnTo>
                  <a:lnTo>
                    <a:pt x="86487" y="711072"/>
                  </a:lnTo>
                  <a:lnTo>
                    <a:pt x="2948686" y="711072"/>
                  </a:lnTo>
                  <a:lnTo>
                    <a:pt x="2982398" y="704274"/>
                  </a:lnTo>
                  <a:lnTo>
                    <a:pt x="3009884" y="685736"/>
                  </a:lnTo>
                  <a:lnTo>
                    <a:pt x="3028392" y="658244"/>
                  </a:lnTo>
                  <a:lnTo>
                    <a:pt x="3035173" y="624585"/>
                  </a:lnTo>
                  <a:lnTo>
                    <a:pt x="3035173" y="86487"/>
                  </a:lnTo>
                  <a:lnTo>
                    <a:pt x="3028392" y="52828"/>
                  </a:lnTo>
                  <a:lnTo>
                    <a:pt x="3009884" y="25336"/>
                  </a:lnTo>
                  <a:lnTo>
                    <a:pt x="2982398" y="6798"/>
                  </a:lnTo>
                  <a:lnTo>
                    <a:pt x="2948686" y="0"/>
                  </a:lnTo>
                  <a:close/>
                </a:path>
              </a:pathLst>
            </a:custGeom>
            <a:solidFill>
              <a:srgbClr val="FFF1CC"/>
            </a:solidFill>
          </p:spPr>
          <p:txBody>
            <a:bodyPr wrap="square" lIns="0" tIns="0" rIns="0" bIns="0" rtlCol="0"/>
            <a:lstStyle/>
            <a:p>
              <a:endParaRPr/>
            </a:p>
          </p:txBody>
        </p:sp>
        <p:sp>
          <p:nvSpPr>
            <p:cNvPr id="19480" name="object 23">
              <a:extLst>
                <a:ext uri="{FF2B5EF4-FFF2-40B4-BE49-F238E27FC236}">
                  <a16:creationId xmlns:a16="http://schemas.microsoft.com/office/drawing/2014/main" id="{519055F7-B6CD-54B2-5F5D-495D5FC5ED31}"/>
                </a:ext>
              </a:extLst>
            </p:cNvPr>
            <p:cNvSpPr/>
            <p:nvPr/>
          </p:nvSpPr>
          <p:spPr>
            <a:xfrm>
              <a:off x="8446007" y="2988945"/>
              <a:ext cx="3035300" cy="711200"/>
            </a:xfrm>
            <a:custGeom>
              <a:avLst/>
              <a:gdLst/>
              <a:ahLst/>
              <a:cxnLst/>
              <a:rect l="l" t="t" r="r" b="b"/>
              <a:pathLst>
                <a:path w="3035300" h="711200">
                  <a:moveTo>
                    <a:pt x="0" y="86487"/>
                  </a:moveTo>
                  <a:lnTo>
                    <a:pt x="6798" y="52828"/>
                  </a:lnTo>
                  <a:lnTo>
                    <a:pt x="25336" y="25336"/>
                  </a:lnTo>
                  <a:lnTo>
                    <a:pt x="52828" y="6798"/>
                  </a:lnTo>
                  <a:lnTo>
                    <a:pt x="86487" y="0"/>
                  </a:lnTo>
                  <a:lnTo>
                    <a:pt x="2948686" y="0"/>
                  </a:lnTo>
                  <a:lnTo>
                    <a:pt x="2982398" y="6798"/>
                  </a:lnTo>
                  <a:lnTo>
                    <a:pt x="3009884" y="25336"/>
                  </a:lnTo>
                  <a:lnTo>
                    <a:pt x="3028392" y="52828"/>
                  </a:lnTo>
                  <a:lnTo>
                    <a:pt x="3035173" y="86487"/>
                  </a:lnTo>
                  <a:lnTo>
                    <a:pt x="3035173" y="624585"/>
                  </a:lnTo>
                  <a:lnTo>
                    <a:pt x="3028392" y="658244"/>
                  </a:lnTo>
                  <a:lnTo>
                    <a:pt x="3009884" y="685736"/>
                  </a:lnTo>
                  <a:lnTo>
                    <a:pt x="2982398" y="704274"/>
                  </a:lnTo>
                  <a:lnTo>
                    <a:pt x="2948686" y="711072"/>
                  </a:lnTo>
                  <a:lnTo>
                    <a:pt x="86487" y="711072"/>
                  </a:lnTo>
                  <a:lnTo>
                    <a:pt x="52828" y="704274"/>
                  </a:lnTo>
                  <a:lnTo>
                    <a:pt x="25336" y="685736"/>
                  </a:lnTo>
                  <a:lnTo>
                    <a:pt x="6798" y="658244"/>
                  </a:lnTo>
                  <a:lnTo>
                    <a:pt x="0" y="624585"/>
                  </a:lnTo>
                  <a:lnTo>
                    <a:pt x="0" y="86487"/>
                  </a:lnTo>
                  <a:close/>
                </a:path>
              </a:pathLst>
            </a:custGeom>
            <a:ln w="12700">
              <a:solidFill>
                <a:srgbClr val="FFFFFF"/>
              </a:solidFill>
            </a:ln>
          </p:spPr>
          <p:txBody>
            <a:bodyPr wrap="square" lIns="0" tIns="0" rIns="0" bIns="0" rtlCol="0"/>
            <a:lstStyle/>
            <a:p>
              <a:endParaRPr/>
            </a:p>
          </p:txBody>
        </p:sp>
      </p:grpSp>
      <p:sp>
        <p:nvSpPr>
          <p:cNvPr id="19481" name="object 24">
            <a:extLst>
              <a:ext uri="{FF2B5EF4-FFF2-40B4-BE49-F238E27FC236}">
                <a16:creationId xmlns:a16="http://schemas.microsoft.com/office/drawing/2014/main" id="{695F6D3E-A216-4F77-F016-541C4A7AA8A0}"/>
              </a:ext>
            </a:extLst>
          </p:cNvPr>
          <p:cNvSpPr txBox="1"/>
          <p:nvPr/>
        </p:nvSpPr>
        <p:spPr>
          <a:xfrm>
            <a:off x="8602218" y="2962147"/>
            <a:ext cx="2722880" cy="756920"/>
          </a:xfrm>
          <a:prstGeom prst="rect">
            <a:avLst/>
          </a:prstGeom>
        </p:spPr>
        <p:txBody>
          <a:bodyPr vert="horz" wrap="square" lIns="0" tIns="12700" rIns="0" bIns="0" rtlCol="0">
            <a:spAutoFit/>
          </a:bodyPr>
          <a:lstStyle/>
          <a:p>
            <a:pPr marL="12700" marR="5080" algn="ctr">
              <a:lnSpc>
                <a:spcPct val="100000"/>
              </a:lnSpc>
              <a:spcBef>
                <a:spcPts val="100"/>
              </a:spcBef>
            </a:pPr>
            <a:r>
              <a:rPr sz="1200" b="1" dirty="0">
                <a:solidFill>
                  <a:srgbClr val="585858"/>
                </a:solidFill>
                <a:latin typeface="Arial"/>
                <a:cs typeface="Arial"/>
              </a:rPr>
              <a:t>Applications</a:t>
            </a:r>
            <a:r>
              <a:rPr sz="1200" b="1" spc="-15" dirty="0">
                <a:solidFill>
                  <a:srgbClr val="585858"/>
                </a:solidFill>
                <a:latin typeface="Arial"/>
                <a:cs typeface="Arial"/>
              </a:rPr>
              <a:t> </a:t>
            </a:r>
            <a:r>
              <a:rPr sz="1200" b="1" dirty="0">
                <a:solidFill>
                  <a:srgbClr val="585858"/>
                </a:solidFill>
                <a:latin typeface="Arial"/>
                <a:cs typeface="Arial"/>
              </a:rPr>
              <a:t>in</a:t>
            </a:r>
            <a:r>
              <a:rPr sz="1200" b="1" spc="-35" dirty="0">
                <a:solidFill>
                  <a:srgbClr val="585858"/>
                </a:solidFill>
                <a:latin typeface="Arial"/>
                <a:cs typeface="Arial"/>
              </a:rPr>
              <a:t> </a:t>
            </a:r>
            <a:r>
              <a:rPr sz="1200" b="1" dirty="0">
                <a:solidFill>
                  <a:srgbClr val="585858"/>
                </a:solidFill>
                <a:latin typeface="Arial"/>
                <a:cs typeface="Arial"/>
              </a:rPr>
              <a:t>land</a:t>
            </a:r>
            <a:r>
              <a:rPr sz="1200" b="1" spc="-35" dirty="0">
                <a:solidFill>
                  <a:srgbClr val="585858"/>
                </a:solidFill>
                <a:latin typeface="Arial"/>
                <a:cs typeface="Arial"/>
              </a:rPr>
              <a:t> </a:t>
            </a:r>
            <a:r>
              <a:rPr sz="1200" b="1" spc="-10" dirty="0">
                <a:solidFill>
                  <a:srgbClr val="585858"/>
                </a:solidFill>
                <a:latin typeface="Arial"/>
                <a:cs typeface="Arial"/>
              </a:rPr>
              <a:t>monitoring; </a:t>
            </a:r>
            <a:r>
              <a:rPr sz="1200" b="1" dirty="0">
                <a:solidFill>
                  <a:srgbClr val="585858"/>
                </a:solidFill>
                <a:latin typeface="Arial"/>
                <a:cs typeface="Arial"/>
              </a:rPr>
              <a:t>vegetation,</a:t>
            </a:r>
            <a:r>
              <a:rPr sz="1200" b="1" spc="-15" dirty="0">
                <a:solidFill>
                  <a:srgbClr val="585858"/>
                </a:solidFill>
                <a:latin typeface="Arial"/>
                <a:cs typeface="Arial"/>
              </a:rPr>
              <a:t> </a:t>
            </a:r>
            <a:r>
              <a:rPr sz="1200" b="1" dirty="0">
                <a:solidFill>
                  <a:srgbClr val="585858"/>
                </a:solidFill>
                <a:latin typeface="Arial"/>
                <a:cs typeface="Arial"/>
              </a:rPr>
              <a:t>soil,</a:t>
            </a:r>
            <a:r>
              <a:rPr sz="1200" b="1" spc="-20" dirty="0">
                <a:solidFill>
                  <a:srgbClr val="585858"/>
                </a:solidFill>
                <a:latin typeface="Arial"/>
                <a:cs typeface="Arial"/>
              </a:rPr>
              <a:t> </a:t>
            </a:r>
            <a:r>
              <a:rPr sz="1200" b="1" dirty="0">
                <a:solidFill>
                  <a:srgbClr val="585858"/>
                </a:solidFill>
                <a:latin typeface="Arial"/>
                <a:cs typeface="Arial"/>
              </a:rPr>
              <a:t>inland</a:t>
            </a:r>
            <a:r>
              <a:rPr sz="1200" b="1" spc="-15" dirty="0">
                <a:solidFill>
                  <a:srgbClr val="585858"/>
                </a:solidFill>
                <a:latin typeface="Arial"/>
                <a:cs typeface="Arial"/>
              </a:rPr>
              <a:t> </a:t>
            </a:r>
            <a:r>
              <a:rPr sz="1200" b="1" dirty="0">
                <a:solidFill>
                  <a:srgbClr val="585858"/>
                </a:solidFill>
                <a:latin typeface="Arial"/>
                <a:cs typeface="Arial"/>
              </a:rPr>
              <a:t>waters,</a:t>
            </a:r>
            <a:r>
              <a:rPr sz="1200" b="1" spc="-55" dirty="0">
                <a:solidFill>
                  <a:srgbClr val="585858"/>
                </a:solidFill>
                <a:latin typeface="Arial"/>
                <a:cs typeface="Arial"/>
              </a:rPr>
              <a:t> </a:t>
            </a:r>
            <a:r>
              <a:rPr sz="1200" b="1" spc="-10" dirty="0">
                <a:solidFill>
                  <a:srgbClr val="585858"/>
                </a:solidFill>
                <a:latin typeface="Arial"/>
                <a:cs typeface="Arial"/>
              </a:rPr>
              <a:t>coast, </a:t>
            </a:r>
            <a:r>
              <a:rPr sz="1200" b="1" dirty="0">
                <a:solidFill>
                  <a:srgbClr val="585858"/>
                </a:solidFill>
                <a:latin typeface="Arial"/>
                <a:cs typeface="Arial"/>
              </a:rPr>
              <a:t>agriculture</a:t>
            </a:r>
            <a:r>
              <a:rPr sz="1200" b="1" spc="-45" dirty="0">
                <a:solidFill>
                  <a:srgbClr val="585858"/>
                </a:solidFill>
                <a:latin typeface="Arial"/>
                <a:cs typeface="Arial"/>
              </a:rPr>
              <a:t> </a:t>
            </a:r>
            <a:r>
              <a:rPr sz="1200" b="1" dirty="0">
                <a:solidFill>
                  <a:srgbClr val="585858"/>
                </a:solidFill>
                <a:latin typeface="Arial"/>
                <a:cs typeface="Arial"/>
              </a:rPr>
              <a:t>&amp;</a:t>
            </a:r>
            <a:r>
              <a:rPr sz="1200" b="1" spc="-35" dirty="0">
                <a:solidFill>
                  <a:srgbClr val="585858"/>
                </a:solidFill>
                <a:latin typeface="Arial"/>
                <a:cs typeface="Arial"/>
              </a:rPr>
              <a:t> </a:t>
            </a:r>
            <a:r>
              <a:rPr sz="1200" b="1" spc="-10" dirty="0">
                <a:solidFill>
                  <a:srgbClr val="585858"/>
                </a:solidFill>
                <a:latin typeface="Arial"/>
                <a:cs typeface="Arial"/>
              </a:rPr>
              <a:t>forestry,</a:t>
            </a:r>
            <a:r>
              <a:rPr sz="1200" b="1" spc="-35" dirty="0">
                <a:solidFill>
                  <a:srgbClr val="585858"/>
                </a:solidFill>
                <a:latin typeface="Arial"/>
                <a:cs typeface="Arial"/>
              </a:rPr>
              <a:t> </a:t>
            </a:r>
            <a:r>
              <a:rPr sz="1200" b="1" dirty="0">
                <a:solidFill>
                  <a:srgbClr val="585858"/>
                </a:solidFill>
                <a:latin typeface="Arial"/>
                <a:cs typeface="Arial"/>
              </a:rPr>
              <a:t>water</a:t>
            </a:r>
            <a:r>
              <a:rPr sz="1200" b="1" spc="-65" dirty="0">
                <a:solidFill>
                  <a:srgbClr val="585858"/>
                </a:solidFill>
                <a:latin typeface="Arial"/>
                <a:cs typeface="Arial"/>
              </a:rPr>
              <a:t> </a:t>
            </a:r>
            <a:r>
              <a:rPr sz="1200" b="1" spc="-10" dirty="0">
                <a:solidFill>
                  <a:srgbClr val="585858"/>
                </a:solidFill>
                <a:latin typeface="Arial"/>
                <a:cs typeface="Arial"/>
              </a:rPr>
              <a:t>quality, </a:t>
            </a:r>
            <a:r>
              <a:rPr sz="1200" b="1" dirty="0">
                <a:solidFill>
                  <a:srgbClr val="585858"/>
                </a:solidFill>
                <a:latin typeface="Arial"/>
                <a:cs typeface="Arial"/>
              </a:rPr>
              <a:t>and</a:t>
            </a:r>
            <a:r>
              <a:rPr sz="1200" b="1" spc="-10" dirty="0">
                <a:solidFill>
                  <a:srgbClr val="585858"/>
                </a:solidFill>
                <a:latin typeface="Arial"/>
                <a:cs typeface="Arial"/>
              </a:rPr>
              <a:t> emergency</a:t>
            </a:r>
            <a:endParaRPr sz="1200">
              <a:latin typeface="Arial"/>
              <a:cs typeface="Arial"/>
            </a:endParaRPr>
          </a:p>
        </p:txBody>
      </p:sp>
      <p:grpSp>
        <p:nvGrpSpPr>
          <p:cNvPr id="19482" name="object 25">
            <a:extLst>
              <a:ext uri="{FF2B5EF4-FFF2-40B4-BE49-F238E27FC236}">
                <a16:creationId xmlns:a16="http://schemas.microsoft.com/office/drawing/2014/main" id="{D9AB856E-05CC-2AFC-E42B-1F4994797391}"/>
              </a:ext>
            </a:extLst>
          </p:cNvPr>
          <p:cNvGrpSpPr/>
          <p:nvPr/>
        </p:nvGrpSpPr>
        <p:grpSpPr>
          <a:xfrm>
            <a:off x="774661" y="4177410"/>
            <a:ext cx="4083685" cy="2171065"/>
            <a:chOff x="774661" y="4177410"/>
            <a:chExt cx="4083685" cy="2171065"/>
          </a:xfrm>
        </p:grpSpPr>
        <p:sp>
          <p:nvSpPr>
            <p:cNvPr id="19483" name="object 26">
              <a:extLst>
                <a:ext uri="{FF2B5EF4-FFF2-40B4-BE49-F238E27FC236}">
                  <a16:creationId xmlns:a16="http://schemas.microsoft.com/office/drawing/2014/main" id="{2D0CD125-DCA4-FABB-AF92-283AE8B15E44}"/>
                </a:ext>
              </a:extLst>
            </p:cNvPr>
            <p:cNvSpPr/>
            <p:nvPr/>
          </p:nvSpPr>
          <p:spPr>
            <a:xfrm>
              <a:off x="781011" y="4183760"/>
              <a:ext cx="4070985" cy="2158365"/>
            </a:xfrm>
            <a:custGeom>
              <a:avLst/>
              <a:gdLst/>
              <a:ahLst/>
              <a:cxnLst/>
              <a:rect l="l" t="t" r="r" b="b"/>
              <a:pathLst>
                <a:path w="4070985" h="2158365">
                  <a:moveTo>
                    <a:pt x="3808514" y="0"/>
                  </a:moveTo>
                  <a:lnTo>
                    <a:pt x="262445" y="0"/>
                  </a:lnTo>
                  <a:lnTo>
                    <a:pt x="215270" y="4227"/>
                  </a:lnTo>
                  <a:lnTo>
                    <a:pt x="170869" y="16415"/>
                  </a:lnTo>
                  <a:lnTo>
                    <a:pt x="129984" y="35823"/>
                  </a:lnTo>
                  <a:lnTo>
                    <a:pt x="93355" y="61709"/>
                  </a:lnTo>
                  <a:lnTo>
                    <a:pt x="61723" y="93333"/>
                  </a:lnTo>
                  <a:lnTo>
                    <a:pt x="35831" y="129953"/>
                  </a:lnTo>
                  <a:lnTo>
                    <a:pt x="16419" y="170829"/>
                  </a:lnTo>
                  <a:lnTo>
                    <a:pt x="4228" y="215219"/>
                  </a:lnTo>
                  <a:lnTo>
                    <a:pt x="0" y="262381"/>
                  </a:lnTo>
                  <a:lnTo>
                    <a:pt x="0" y="1895424"/>
                  </a:lnTo>
                  <a:lnTo>
                    <a:pt x="4228" y="1942599"/>
                  </a:lnTo>
                  <a:lnTo>
                    <a:pt x="16419" y="1987000"/>
                  </a:lnTo>
                  <a:lnTo>
                    <a:pt x="35831" y="2027885"/>
                  </a:lnTo>
                  <a:lnTo>
                    <a:pt x="61723" y="2064514"/>
                  </a:lnTo>
                  <a:lnTo>
                    <a:pt x="93355" y="2096145"/>
                  </a:lnTo>
                  <a:lnTo>
                    <a:pt x="129984" y="2122038"/>
                  </a:lnTo>
                  <a:lnTo>
                    <a:pt x="170869" y="2141450"/>
                  </a:lnTo>
                  <a:lnTo>
                    <a:pt x="215270" y="2153641"/>
                  </a:lnTo>
                  <a:lnTo>
                    <a:pt x="262445" y="2157869"/>
                  </a:lnTo>
                  <a:lnTo>
                    <a:pt x="3808514" y="2157869"/>
                  </a:lnTo>
                  <a:lnTo>
                    <a:pt x="3855676" y="2153641"/>
                  </a:lnTo>
                  <a:lnTo>
                    <a:pt x="3900066" y="2141450"/>
                  </a:lnTo>
                  <a:lnTo>
                    <a:pt x="3940942" y="2122038"/>
                  </a:lnTo>
                  <a:lnTo>
                    <a:pt x="3977562" y="2096145"/>
                  </a:lnTo>
                  <a:lnTo>
                    <a:pt x="4009186" y="2064514"/>
                  </a:lnTo>
                  <a:lnTo>
                    <a:pt x="4035072" y="2027885"/>
                  </a:lnTo>
                  <a:lnTo>
                    <a:pt x="4054480" y="1987000"/>
                  </a:lnTo>
                  <a:lnTo>
                    <a:pt x="4066668" y="1942599"/>
                  </a:lnTo>
                  <a:lnTo>
                    <a:pt x="4070896" y="1895424"/>
                  </a:lnTo>
                  <a:lnTo>
                    <a:pt x="4070896" y="262381"/>
                  </a:lnTo>
                  <a:lnTo>
                    <a:pt x="4066668" y="215219"/>
                  </a:lnTo>
                  <a:lnTo>
                    <a:pt x="4054480" y="170829"/>
                  </a:lnTo>
                  <a:lnTo>
                    <a:pt x="4035072" y="129953"/>
                  </a:lnTo>
                  <a:lnTo>
                    <a:pt x="4009186" y="93333"/>
                  </a:lnTo>
                  <a:lnTo>
                    <a:pt x="3977562" y="61709"/>
                  </a:lnTo>
                  <a:lnTo>
                    <a:pt x="3940942" y="35823"/>
                  </a:lnTo>
                  <a:lnTo>
                    <a:pt x="3900066" y="16415"/>
                  </a:lnTo>
                  <a:lnTo>
                    <a:pt x="3855676" y="4227"/>
                  </a:lnTo>
                  <a:lnTo>
                    <a:pt x="3808514" y="0"/>
                  </a:lnTo>
                  <a:close/>
                </a:path>
              </a:pathLst>
            </a:custGeom>
            <a:solidFill>
              <a:srgbClr val="F1F1F1"/>
            </a:solidFill>
          </p:spPr>
          <p:txBody>
            <a:bodyPr wrap="square" lIns="0" tIns="0" rIns="0" bIns="0" rtlCol="0"/>
            <a:lstStyle/>
            <a:p>
              <a:endParaRPr/>
            </a:p>
          </p:txBody>
        </p:sp>
        <p:sp>
          <p:nvSpPr>
            <p:cNvPr id="19484" name="object 27">
              <a:extLst>
                <a:ext uri="{FF2B5EF4-FFF2-40B4-BE49-F238E27FC236}">
                  <a16:creationId xmlns:a16="http://schemas.microsoft.com/office/drawing/2014/main" id="{7D44EEF7-43DC-C92C-75D7-4D00E3D4D825}"/>
                </a:ext>
              </a:extLst>
            </p:cNvPr>
            <p:cNvSpPr/>
            <p:nvPr/>
          </p:nvSpPr>
          <p:spPr>
            <a:xfrm>
              <a:off x="781011" y="4183760"/>
              <a:ext cx="4070985" cy="2158365"/>
            </a:xfrm>
            <a:custGeom>
              <a:avLst/>
              <a:gdLst/>
              <a:ahLst/>
              <a:cxnLst/>
              <a:rect l="l" t="t" r="r" b="b"/>
              <a:pathLst>
                <a:path w="4070985" h="2158365">
                  <a:moveTo>
                    <a:pt x="0" y="262381"/>
                  </a:moveTo>
                  <a:lnTo>
                    <a:pt x="4228" y="215219"/>
                  </a:lnTo>
                  <a:lnTo>
                    <a:pt x="16419" y="170829"/>
                  </a:lnTo>
                  <a:lnTo>
                    <a:pt x="35831" y="129953"/>
                  </a:lnTo>
                  <a:lnTo>
                    <a:pt x="61723" y="93333"/>
                  </a:lnTo>
                  <a:lnTo>
                    <a:pt x="93355" y="61709"/>
                  </a:lnTo>
                  <a:lnTo>
                    <a:pt x="129984" y="35823"/>
                  </a:lnTo>
                  <a:lnTo>
                    <a:pt x="170869" y="16415"/>
                  </a:lnTo>
                  <a:lnTo>
                    <a:pt x="215270" y="4227"/>
                  </a:lnTo>
                  <a:lnTo>
                    <a:pt x="262445" y="0"/>
                  </a:lnTo>
                  <a:lnTo>
                    <a:pt x="3808514" y="0"/>
                  </a:lnTo>
                  <a:lnTo>
                    <a:pt x="3855676" y="4227"/>
                  </a:lnTo>
                  <a:lnTo>
                    <a:pt x="3900066" y="16415"/>
                  </a:lnTo>
                  <a:lnTo>
                    <a:pt x="3940942" y="35823"/>
                  </a:lnTo>
                  <a:lnTo>
                    <a:pt x="3977562" y="61709"/>
                  </a:lnTo>
                  <a:lnTo>
                    <a:pt x="4009186" y="93333"/>
                  </a:lnTo>
                  <a:lnTo>
                    <a:pt x="4035072" y="129953"/>
                  </a:lnTo>
                  <a:lnTo>
                    <a:pt x="4054480" y="170829"/>
                  </a:lnTo>
                  <a:lnTo>
                    <a:pt x="4066668" y="215219"/>
                  </a:lnTo>
                  <a:lnTo>
                    <a:pt x="4070896" y="262381"/>
                  </a:lnTo>
                  <a:lnTo>
                    <a:pt x="4070896" y="1895424"/>
                  </a:lnTo>
                  <a:lnTo>
                    <a:pt x="4066668" y="1942599"/>
                  </a:lnTo>
                  <a:lnTo>
                    <a:pt x="4054480" y="1987000"/>
                  </a:lnTo>
                  <a:lnTo>
                    <a:pt x="4035072" y="2027885"/>
                  </a:lnTo>
                  <a:lnTo>
                    <a:pt x="4009186" y="2064514"/>
                  </a:lnTo>
                  <a:lnTo>
                    <a:pt x="3977562" y="2096145"/>
                  </a:lnTo>
                  <a:lnTo>
                    <a:pt x="3940942" y="2122038"/>
                  </a:lnTo>
                  <a:lnTo>
                    <a:pt x="3900066" y="2141450"/>
                  </a:lnTo>
                  <a:lnTo>
                    <a:pt x="3855676" y="2153641"/>
                  </a:lnTo>
                  <a:lnTo>
                    <a:pt x="3808514" y="2157869"/>
                  </a:lnTo>
                  <a:lnTo>
                    <a:pt x="262445" y="2157869"/>
                  </a:lnTo>
                  <a:lnTo>
                    <a:pt x="215270" y="2153641"/>
                  </a:lnTo>
                  <a:lnTo>
                    <a:pt x="170869" y="2141450"/>
                  </a:lnTo>
                  <a:lnTo>
                    <a:pt x="129984" y="2122038"/>
                  </a:lnTo>
                  <a:lnTo>
                    <a:pt x="93355" y="2096145"/>
                  </a:lnTo>
                  <a:lnTo>
                    <a:pt x="61723" y="2064514"/>
                  </a:lnTo>
                  <a:lnTo>
                    <a:pt x="35831" y="2027885"/>
                  </a:lnTo>
                  <a:lnTo>
                    <a:pt x="16419" y="1987000"/>
                  </a:lnTo>
                  <a:lnTo>
                    <a:pt x="4228" y="1942599"/>
                  </a:lnTo>
                  <a:lnTo>
                    <a:pt x="0" y="1895424"/>
                  </a:lnTo>
                  <a:lnTo>
                    <a:pt x="0" y="262381"/>
                  </a:lnTo>
                  <a:close/>
                </a:path>
              </a:pathLst>
            </a:custGeom>
            <a:ln w="12699">
              <a:solidFill>
                <a:srgbClr val="FFFFFF"/>
              </a:solidFill>
            </a:ln>
          </p:spPr>
          <p:txBody>
            <a:bodyPr wrap="square" lIns="0" tIns="0" rIns="0" bIns="0" rtlCol="0"/>
            <a:lstStyle/>
            <a:p>
              <a:endParaRPr/>
            </a:p>
          </p:txBody>
        </p:sp>
      </p:grpSp>
      <p:sp>
        <p:nvSpPr>
          <p:cNvPr id="19485" name="object 28">
            <a:extLst>
              <a:ext uri="{FF2B5EF4-FFF2-40B4-BE49-F238E27FC236}">
                <a16:creationId xmlns:a16="http://schemas.microsoft.com/office/drawing/2014/main" id="{23E820BE-A4B3-8E93-D3D5-EED8B71F5BBC}"/>
              </a:ext>
            </a:extLst>
          </p:cNvPr>
          <p:cNvSpPr txBox="1"/>
          <p:nvPr/>
        </p:nvSpPr>
        <p:spPr>
          <a:xfrm>
            <a:off x="936752" y="4655946"/>
            <a:ext cx="3502025" cy="756920"/>
          </a:xfrm>
          <a:prstGeom prst="rect">
            <a:avLst/>
          </a:prstGeom>
        </p:spPr>
        <p:txBody>
          <a:bodyPr vert="horz" wrap="square" lIns="0" tIns="12700" rIns="0" bIns="0" rtlCol="0">
            <a:spAutoFit/>
          </a:bodyPr>
          <a:lstStyle/>
          <a:p>
            <a:pPr marL="12700" marR="5080">
              <a:lnSpc>
                <a:spcPct val="100000"/>
              </a:lnSpc>
              <a:spcBef>
                <a:spcPts val="100"/>
              </a:spcBef>
            </a:pPr>
            <a:r>
              <a:rPr sz="1200" dirty="0">
                <a:solidFill>
                  <a:srgbClr val="585858"/>
                </a:solidFill>
                <a:latin typeface="Arial MT"/>
                <a:cs typeface="Arial MT"/>
              </a:rPr>
              <a:t>Also, polar</a:t>
            </a:r>
            <a:r>
              <a:rPr sz="1200" spc="-15" dirty="0">
                <a:solidFill>
                  <a:srgbClr val="585858"/>
                </a:solidFill>
                <a:latin typeface="Arial MT"/>
                <a:cs typeface="Arial MT"/>
              </a:rPr>
              <a:t> </a:t>
            </a:r>
            <a:r>
              <a:rPr sz="1200" dirty="0">
                <a:solidFill>
                  <a:srgbClr val="585858"/>
                </a:solidFill>
                <a:latin typeface="Arial MT"/>
                <a:cs typeface="Arial MT"/>
              </a:rPr>
              <a:t>orbit</a:t>
            </a:r>
            <a:r>
              <a:rPr sz="1200" spc="5" dirty="0">
                <a:solidFill>
                  <a:srgbClr val="585858"/>
                </a:solidFill>
                <a:latin typeface="Arial MT"/>
                <a:cs typeface="Arial MT"/>
              </a:rPr>
              <a:t> </a:t>
            </a:r>
            <a:r>
              <a:rPr sz="1200" dirty="0">
                <a:solidFill>
                  <a:srgbClr val="585858"/>
                </a:solidFill>
                <a:latin typeface="Arial MT"/>
                <a:cs typeface="Arial MT"/>
              </a:rPr>
              <a:t>for</a:t>
            </a:r>
            <a:r>
              <a:rPr sz="1200" spc="-5" dirty="0">
                <a:solidFill>
                  <a:srgbClr val="585858"/>
                </a:solidFill>
                <a:latin typeface="Arial MT"/>
                <a:cs typeface="Arial MT"/>
              </a:rPr>
              <a:t> </a:t>
            </a:r>
            <a:r>
              <a:rPr sz="1200" dirty="0">
                <a:solidFill>
                  <a:srgbClr val="585858"/>
                </a:solidFill>
                <a:latin typeface="Arial MT"/>
                <a:cs typeface="Arial MT"/>
              </a:rPr>
              <a:t>the</a:t>
            </a:r>
            <a:r>
              <a:rPr sz="1200" spc="-5" dirty="0">
                <a:solidFill>
                  <a:srgbClr val="585858"/>
                </a:solidFill>
                <a:latin typeface="Arial MT"/>
                <a:cs typeface="Arial MT"/>
              </a:rPr>
              <a:t> </a:t>
            </a:r>
            <a:r>
              <a:rPr sz="1200" dirty="0">
                <a:solidFill>
                  <a:srgbClr val="585858"/>
                </a:solidFill>
                <a:latin typeface="Arial MT"/>
                <a:cs typeface="Arial MT"/>
              </a:rPr>
              <a:t>Sentinel-</a:t>
            </a:r>
            <a:r>
              <a:rPr sz="1200" spc="-10" dirty="0">
                <a:solidFill>
                  <a:srgbClr val="585858"/>
                </a:solidFill>
                <a:latin typeface="Arial MT"/>
                <a:cs typeface="Arial MT"/>
              </a:rPr>
              <a:t>3A</a:t>
            </a:r>
            <a:r>
              <a:rPr sz="1200" spc="-60" dirty="0">
                <a:solidFill>
                  <a:srgbClr val="585858"/>
                </a:solidFill>
                <a:latin typeface="Arial MT"/>
                <a:cs typeface="Arial MT"/>
              </a:rPr>
              <a:t> </a:t>
            </a:r>
            <a:r>
              <a:rPr sz="1200" dirty="0">
                <a:solidFill>
                  <a:srgbClr val="585858"/>
                </a:solidFill>
                <a:latin typeface="Arial MT"/>
                <a:cs typeface="Arial MT"/>
              </a:rPr>
              <a:t>and</a:t>
            </a:r>
            <a:r>
              <a:rPr sz="1200" spc="-35" dirty="0">
                <a:solidFill>
                  <a:srgbClr val="585858"/>
                </a:solidFill>
                <a:latin typeface="Arial MT"/>
                <a:cs typeface="Arial MT"/>
              </a:rPr>
              <a:t> </a:t>
            </a:r>
            <a:r>
              <a:rPr sz="1200" spc="-10" dirty="0">
                <a:solidFill>
                  <a:srgbClr val="585858"/>
                </a:solidFill>
                <a:latin typeface="Arial MT"/>
                <a:cs typeface="Arial MT"/>
              </a:rPr>
              <a:t>Sentinel-</a:t>
            </a:r>
            <a:r>
              <a:rPr sz="1200" spc="-25" dirty="0">
                <a:solidFill>
                  <a:srgbClr val="585858"/>
                </a:solidFill>
                <a:latin typeface="Arial MT"/>
                <a:cs typeface="Arial MT"/>
              </a:rPr>
              <a:t>3B </a:t>
            </a:r>
            <a:r>
              <a:rPr sz="1200" dirty="0">
                <a:solidFill>
                  <a:srgbClr val="585858"/>
                </a:solidFill>
                <a:latin typeface="Arial MT"/>
                <a:cs typeface="Arial MT"/>
              </a:rPr>
              <a:t>satellites.</a:t>
            </a:r>
            <a:r>
              <a:rPr sz="1200" spc="-40" dirty="0">
                <a:solidFill>
                  <a:srgbClr val="585858"/>
                </a:solidFill>
                <a:latin typeface="Arial MT"/>
                <a:cs typeface="Arial MT"/>
              </a:rPr>
              <a:t> </a:t>
            </a:r>
            <a:r>
              <a:rPr sz="1200" dirty="0">
                <a:solidFill>
                  <a:srgbClr val="585858"/>
                </a:solidFill>
                <a:latin typeface="Arial MT"/>
                <a:cs typeface="Arial MT"/>
              </a:rPr>
              <a:t>Provided</a:t>
            </a:r>
            <a:r>
              <a:rPr sz="1200" spc="-35" dirty="0">
                <a:solidFill>
                  <a:srgbClr val="585858"/>
                </a:solidFill>
                <a:latin typeface="Arial MT"/>
                <a:cs typeface="Arial MT"/>
              </a:rPr>
              <a:t> </a:t>
            </a:r>
            <a:r>
              <a:rPr sz="1200" dirty="0">
                <a:solidFill>
                  <a:srgbClr val="585858"/>
                </a:solidFill>
                <a:latin typeface="Arial MT"/>
                <a:cs typeface="Arial MT"/>
              </a:rPr>
              <a:t>with </a:t>
            </a:r>
            <a:r>
              <a:rPr sz="1200" b="1" spc="-10" dirty="0">
                <a:solidFill>
                  <a:srgbClr val="585858"/>
                </a:solidFill>
                <a:latin typeface="Arial"/>
                <a:cs typeface="Arial"/>
              </a:rPr>
              <a:t>multi-</a:t>
            </a:r>
            <a:r>
              <a:rPr sz="1200" b="1" dirty="0">
                <a:solidFill>
                  <a:srgbClr val="585858"/>
                </a:solidFill>
                <a:latin typeface="Arial"/>
                <a:cs typeface="Arial"/>
              </a:rPr>
              <a:t>instrument</a:t>
            </a:r>
            <a:r>
              <a:rPr sz="1200" b="1" spc="-10" dirty="0">
                <a:solidFill>
                  <a:srgbClr val="585858"/>
                </a:solidFill>
                <a:latin typeface="Arial"/>
                <a:cs typeface="Arial"/>
              </a:rPr>
              <a:t> </a:t>
            </a:r>
            <a:r>
              <a:rPr sz="1200" spc="-25" dirty="0">
                <a:solidFill>
                  <a:srgbClr val="585858"/>
                </a:solidFill>
                <a:latin typeface="Arial MT"/>
                <a:cs typeface="Arial MT"/>
              </a:rPr>
              <a:t>for </a:t>
            </a:r>
            <a:r>
              <a:rPr sz="1200" dirty="0">
                <a:solidFill>
                  <a:srgbClr val="585858"/>
                </a:solidFill>
                <a:latin typeface="Arial MT"/>
                <a:cs typeface="Arial MT"/>
              </a:rPr>
              <a:t>measuring</a:t>
            </a:r>
            <a:r>
              <a:rPr sz="1200" spc="-40" dirty="0">
                <a:solidFill>
                  <a:srgbClr val="585858"/>
                </a:solidFill>
                <a:latin typeface="Arial MT"/>
                <a:cs typeface="Arial MT"/>
              </a:rPr>
              <a:t> </a:t>
            </a:r>
            <a:r>
              <a:rPr sz="1200" dirty="0">
                <a:solidFill>
                  <a:srgbClr val="585858"/>
                </a:solidFill>
                <a:latin typeface="Arial MT"/>
                <a:cs typeface="Arial MT"/>
              </a:rPr>
              <a:t>sea-surface</a:t>
            </a:r>
            <a:r>
              <a:rPr sz="1200" spc="-35" dirty="0">
                <a:solidFill>
                  <a:srgbClr val="585858"/>
                </a:solidFill>
                <a:latin typeface="Arial MT"/>
                <a:cs typeface="Arial MT"/>
              </a:rPr>
              <a:t> </a:t>
            </a:r>
            <a:r>
              <a:rPr sz="1200" spc="-10" dirty="0">
                <a:solidFill>
                  <a:srgbClr val="585858"/>
                </a:solidFill>
                <a:latin typeface="Arial MT"/>
                <a:cs typeface="Arial MT"/>
              </a:rPr>
              <a:t>topography,</a:t>
            </a:r>
            <a:r>
              <a:rPr sz="1200" spc="-40" dirty="0">
                <a:solidFill>
                  <a:srgbClr val="585858"/>
                </a:solidFill>
                <a:latin typeface="Arial MT"/>
                <a:cs typeface="Arial MT"/>
              </a:rPr>
              <a:t> </a:t>
            </a:r>
            <a:r>
              <a:rPr sz="1200" spc="-10" dirty="0">
                <a:solidFill>
                  <a:srgbClr val="585858"/>
                </a:solidFill>
                <a:latin typeface="Arial MT"/>
                <a:cs typeface="Arial MT"/>
              </a:rPr>
              <a:t>surface </a:t>
            </a:r>
            <a:r>
              <a:rPr sz="1200" dirty="0">
                <a:solidFill>
                  <a:srgbClr val="585858"/>
                </a:solidFill>
                <a:latin typeface="Arial MT"/>
                <a:cs typeface="Arial MT"/>
              </a:rPr>
              <a:t>temperature,</a:t>
            </a:r>
            <a:r>
              <a:rPr sz="1200" spc="-25" dirty="0">
                <a:solidFill>
                  <a:srgbClr val="585858"/>
                </a:solidFill>
                <a:latin typeface="Arial MT"/>
                <a:cs typeface="Arial MT"/>
              </a:rPr>
              <a:t> </a:t>
            </a:r>
            <a:r>
              <a:rPr sz="1200" dirty="0">
                <a:solidFill>
                  <a:srgbClr val="585858"/>
                </a:solidFill>
                <a:latin typeface="Arial MT"/>
                <a:cs typeface="Arial MT"/>
              </a:rPr>
              <a:t>ocean</a:t>
            </a:r>
            <a:r>
              <a:rPr sz="1200" spc="-35" dirty="0">
                <a:solidFill>
                  <a:srgbClr val="585858"/>
                </a:solidFill>
                <a:latin typeface="Arial MT"/>
                <a:cs typeface="Arial MT"/>
              </a:rPr>
              <a:t> </a:t>
            </a:r>
            <a:r>
              <a:rPr sz="1200" dirty="0">
                <a:solidFill>
                  <a:srgbClr val="585858"/>
                </a:solidFill>
                <a:latin typeface="Arial MT"/>
                <a:cs typeface="Arial MT"/>
              </a:rPr>
              <a:t>and</a:t>
            </a:r>
            <a:r>
              <a:rPr sz="1200" spc="-35" dirty="0">
                <a:solidFill>
                  <a:srgbClr val="585858"/>
                </a:solidFill>
                <a:latin typeface="Arial MT"/>
                <a:cs typeface="Arial MT"/>
              </a:rPr>
              <a:t> </a:t>
            </a:r>
            <a:r>
              <a:rPr sz="1200" dirty="0">
                <a:solidFill>
                  <a:srgbClr val="585858"/>
                </a:solidFill>
                <a:latin typeface="Arial MT"/>
                <a:cs typeface="Arial MT"/>
              </a:rPr>
              <a:t>land</a:t>
            </a:r>
            <a:r>
              <a:rPr sz="1200" spc="-20" dirty="0">
                <a:solidFill>
                  <a:srgbClr val="585858"/>
                </a:solidFill>
                <a:latin typeface="Arial MT"/>
                <a:cs typeface="Arial MT"/>
              </a:rPr>
              <a:t> </a:t>
            </a:r>
            <a:r>
              <a:rPr sz="1200" spc="-10" dirty="0">
                <a:solidFill>
                  <a:srgbClr val="585858"/>
                </a:solidFill>
                <a:latin typeface="Arial MT"/>
                <a:cs typeface="Arial MT"/>
              </a:rPr>
              <a:t>colour</a:t>
            </a:r>
            <a:endParaRPr sz="1200">
              <a:latin typeface="Arial MT"/>
              <a:cs typeface="Arial MT"/>
            </a:endParaRPr>
          </a:p>
        </p:txBody>
      </p:sp>
      <p:grpSp>
        <p:nvGrpSpPr>
          <p:cNvPr id="19486" name="object 29">
            <a:extLst>
              <a:ext uri="{FF2B5EF4-FFF2-40B4-BE49-F238E27FC236}">
                <a16:creationId xmlns:a16="http://schemas.microsoft.com/office/drawing/2014/main" id="{05136F2F-B0FE-CC69-9631-FA8F5E734BCB}"/>
              </a:ext>
            </a:extLst>
          </p:cNvPr>
          <p:cNvGrpSpPr/>
          <p:nvPr/>
        </p:nvGrpSpPr>
        <p:grpSpPr>
          <a:xfrm>
            <a:off x="674789" y="4119245"/>
            <a:ext cx="1960245" cy="441959"/>
            <a:chOff x="674789" y="4119245"/>
            <a:chExt cx="1960245" cy="441959"/>
          </a:xfrm>
        </p:grpSpPr>
        <p:sp>
          <p:nvSpPr>
            <p:cNvPr id="19487" name="object 30">
              <a:extLst>
                <a:ext uri="{FF2B5EF4-FFF2-40B4-BE49-F238E27FC236}">
                  <a16:creationId xmlns:a16="http://schemas.microsoft.com/office/drawing/2014/main" id="{2739E687-CEF0-3F14-9B8B-50CBC3C7F003}"/>
                </a:ext>
              </a:extLst>
            </p:cNvPr>
            <p:cNvSpPr/>
            <p:nvPr/>
          </p:nvSpPr>
          <p:spPr>
            <a:xfrm>
              <a:off x="681139" y="4125595"/>
              <a:ext cx="1947545" cy="429259"/>
            </a:xfrm>
            <a:custGeom>
              <a:avLst/>
              <a:gdLst/>
              <a:ahLst/>
              <a:cxnLst/>
              <a:rect l="l" t="t" r="r" b="b"/>
              <a:pathLst>
                <a:path w="1947545" h="429260">
                  <a:moveTo>
                    <a:pt x="1875624" y="0"/>
                  </a:moveTo>
                  <a:lnTo>
                    <a:pt x="0" y="0"/>
                  </a:lnTo>
                  <a:lnTo>
                    <a:pt x="0" y="357504"/>
                  </a:lnTo>
                  <a:lnTo>
                    <a:pt x="71488" y="429005"/>
                  </a:lnTo>
                  <a:lnTo>
                    <a:pt x="1947125" y="429005"/>
                  </a:lnTo>
                  <a:lnTo>
                    <a:pt x="1947125" y="71500"/>
                  </a:lnTo>
                  <a:lnTo>
                    <a:pt x="1875624" y="0"/>
                  </a:lnTo>
                  <a:close/>
                </a:path>
              </a:pathLst>
            </a:custGeom>
            <a:solidFill>
              <a:srgbClr val="123E1D"/>
            </a:solidFill>
          </p:spPr>
          <p:txBody>
            <a:bodyPr wrap="square" lIns="0" tIns="0" rIns="0" bIns="0" rtlCol="0"/>
            <a:lstStyle/>
            <a:p>
              <a:endParaRPr/>
            </a:p>
          </p:txBody>
        </p:sp>
        <p:sp>
          <p:nvSpPr>
            <p:cNvPr id="19488" name="object 31">
              <a:extLst>
                <a:ext uri="{FF2B5EF4-FFF2-40B4-BE49-F238E27FC236}">
                  <a16:creationId xmlns:a16="http://schemas.microsoft.com/office/drawing/2014/main" id="{704E90A6-6D3F-CAA8-C10F-5431AE5E1C8E}"/>
                </a:ext>
              </a:extLst>
            </p:cNvPr>
            <p:cNvSpPr/>
            <p:nvPr/>
          </p:nvSpPr>
          <p:spPr>
            <a:xfrm>
              <a:off x="681139" y="4125595"/>
              <a:ext cx="1947545" cy="429259"/>
            </a:xfrm>
            <a:custGeom>
              <a:avLst/>
              <a:gdLst/>
              <a:ahLst/>
              <a:cxnLst/>
              <a:rect l="l" t="t" r="r" b="b"/>
              <a:pathLst>
                <a:path w="1947545" h="429260">
                  <a:moveTo>
                    <a:pt x="0" y="0"/>
                  </a:moveTo>
                  <a:lnTo>
                    <a:pt x="1875624" y="0"/>
                  </a:lnTo>
                  <a:lnTo>
                    <a:pt x="1947125" y="71500"/>
                  </a:lnTo>
                  <a:lnTo>
                    <a:pt x="1947125" y="429005"/>
                  </a:lnTo>
                  <a:lnTo>
                    <a:pt x="71488" y="429005"/>
                  </a:lnTo>
                  <a:lnTo>
                    <a:pt x="0" y="357504"/>
                  </a:lnTo>
                  <a:lnTo>
                    <a:pt x="0" y="0"/>
                  </a:lnTo>
                  <a:close/>
                </a:path>
              </a:pathLst>
            </a:custGeom>
            <a:ln w="12700">
              <a:solidFill>
                <a:srgbClr val="FFFFFF"/>
              </a:solidFill>
            </a:ln>
          </p:spPr>
          <p:txBody>
            <a:bodyPr wrap="square" lIns="0" tIns="0" rIns="0" bIns="0" rtlCol="0"/>
            <a:lstStyle/>
            <a:p>
              <a:endParaRPr/>
            </a:p>
          </p:txBody>
        </p:sp>
      </p:grpSp>
      <p:sp>
        <p:nvSpPr>
          <p:cNvPr id="19489" name="object 32">
            <a:extLst>
              <a:ext uri="{FF2B5EF4-FFF2-40B4-BE49-F238E27FC236}">
                <a16:creationId xmlns:a16="http://schemas.microsoft.com/office/drawing/2014/main" id="{4F87B4D1-51F8-E0AD-AE60-3BCAFEEFE895}"/>
              </a:ext>
            </a:extLst>
          </p:cNvPr>
          <p:cNvSpPr txBox="1"/>
          <p:nvPr/>
        </p:nvSpPr>
        <p:spPr>
          <a:xfrm>
            <a:off x="1216558" y="4215510"/>
            <a:ext cx="878205"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FFFFFF"/>
                </a:solidFill>
                <a:latin typeface="Arial"/>
                <a:cs typeface="Arial"/>
              </a:rPr>
              <a:t>Sentinel-</a:t>
            </a:r>
            <a:r>
              <a:rPr sz="1400" b="1" spc="-50" dirty="0">
                <a:solidFill>
                  <a:srgbClr val="FFFFFF"/>
                </a:solidFill>
                <a:latin typeface="Arial"/>
                <a:cs typeface="Arial"/>
              </a:rPr>
              <a:t>3</a:t>
            </a:r>
            <a:endParaRPr sz="1400">
              <a:latin typeface="Arial"/>
              <a:cs typeface="Arial"/>
            </a:endParaRPr>
          </a:p>
        </p:txBody>
      </p:sp>
      <p:grpSp>
        <p:nvGrpSpPr>
          <p:cNvPr id="19490" name="object 33">
            <a:extLst>
              <a:ext uri="{FF2B5EF4-FFF2-40B4-BE49-F238E27FC236}">
                <a16:creationId xmlns:a16="http://schemas.microsoft.com/office/drawing/2014/main" id="{676B4CFA-0EB5-46F9-E680-11602DC57A2D}"/>
              </a:ext>
            </a:extLst>
          </p:cNvPr>
          <p:cNvGrpSpPr/>
          <p:nvPr/>
        </p:nvGrpSpPr>
        <p:grpSpPr>
          <a:xfrm>
            <a:off x="793318" y="5446903"/>
            <a:ext cx="4083685" cy="723900"/>
            <a:chOff x="793318" y="5446903"/>
            <a:chExt cx="4083685" cy="723900"/>
          </a:xfrm>
        </p:grpSpPr>
        <p:sp>
          <p:nvSpPr>
            <p:cNvPr id="19491" name="object 34">
              <a:extLst>
                <a:ext uri="{FF2B5EF4-FFF2-40B4-BE49-F238E27FC236}">
                  <a16:creationId xmlns:a16="http://schemas.microsoft.com/office/drawing/2014/main" id="{3D48E19C-F4F8-117C-54BF-4FE7FEE49856}"/>
                </a:ext>
              </a:extLst>
            </p:cNvPr>
            <p:cNvSpPr/>
            <p:nvPr/>
          </p:nvSpPr>
          <p:spPr>
            <a:xfrm>
              <a:off x="799668" y="5453253"/>
              <a:ext cx="4070985" cy="711200"/>
            </a:xfrm>
            <a:custGeom>
              <a:avLst/>
              <a:gdLst/>
              <a:ahLst/>
              <a:cxnLst/>
              <a:rect l="l" t="t" r="r" b="b"/>
              <a:pathLst>
                <a:path w="4070985" h="711200">
                  <a:moveTo>
                    <a:pt x="3984421" y="0"/>
                  </a:moveTo>
                  <a:lnTo>
                    <a:pt x="86486" y="0"/>
                  </a:lnTo>
                  <a:lnTo>
                    <a:pt x="52822" y="6798"/>
                  </a:lnTo>
                  <a:lnTo>
                    <a:pt x="25331" y="25336"/>
                  </a:lnTo>
                  <a:lnTo>
                    <a:pt x="6796" y="52828"/>
                  </a:lnTo>
                  <a:lnTo>
                    <a:pt x="0" y="86487"/>
                  </a:lnTo>
                  <a:lnTo>
                    <a:pt x="0" y="624611"/>
                  </a:lnTo>
                  <a:lnTo>
                    <a:pt x="6796" y="658275"/>
                  </a:lnTo>
                  <a:lnTo>
                    <a:pt x="25331" y="685766"/>
                  </a:lnTo>
                  <a:lnTo>
                    <a:pt x="52822" y="704301"/>
                  </a:lnTo>
                  <a:lnTo>
                    <a:pt x="86486" y="711098"/>
                  </a:lnTo>
                  <a:lnTo>
                    <a:pt x="3984421" y="711098"/>
                  </a:lnTo>
                  <a:lnTo>
                    <a:pt x="4018080" y="704301"/>
                  </a:lnTo>
                  <a:lnTo>
                    <a:pt x="4045572" y="685766"/>
                  </a:lnTo>
                  <a:lnTo>
                    <a:pt x="4064110" y="658275"/>
                  </a:lnTo>
                  <a:lnTo>
                    <a:pt x="4070908" y="624611"/>
                  </a:lnTo>
                  <a:lnTo>
                    <a:pt x="4070908" y="86487"/>
                  </a:lnTo>
                  <a:lnTo>
                    <a:pt x="4064110" y="52828"/>
                  </a:lnTo>
                  <a:lnTo>
                    <a:pt x="4045572" y="25336"/>
                  </a:lnTo>
                  <a:lnTo>
                    <a:pt x="4018080" y="6798"/>
                  </a:lnTo>
                  <a:lnTo>
                    <a:pt x="3984421" y="0"/>
                  </a:lnTo>
                  <a:close/>
                </a:path>
              </a:pathLst>
            </a:custGeom>
            <a:solidFill>
              <a:srgbClr val="FFF1CC"/>
            </a:solidFill>
          </p:spPr>
          <p:txBody>
            <a:bodyPr wrap="square" lIns="0" tIns="0" rIns="0" bIns="0" rtlCol="0"/>
            <a:lstStyle/>
            <a:p>
              <a:endParaRPr/>
            </a:p>
          </p:txBody>
        </p:sp>
        <p:sp>
          <p:nvSpPr>
            <p:cNvPr id="19492" name="object 35">
              <a:extLst>
                <a:ext uri="{FF2B5EF4-FFF2-40B4-BE49-F238E27FC236}">
                  <a16:creationId xmlns:a16="http://schemas.microsoft.com/office/drawing/2014/main" id="{892298D8-092B-ADFA-719D-555EAA78912A}"/>
                </a:ext>
              </a:extLst>
            </p:cNvPr>
            <p:cNvSpPr/>
            <p:nvPr/>
          </p:nvSpPr>
          <p:spPr>
            <a:xfrm>
              <a:off x="799668" y="5453253"/>
              <a:ext cx="4070985" cy="711200"/>
            </a:xfrm>
            <a:custGeom>
              <a:avLst/>
              <a:gdLst/>
              <a:ahLst/>
              <a:cxnLst/>
              <a:rect l="l" t="t" r="r" b="b"/>
              <a:pathLst>
                <a:path w="4070985" h="711200">
                  <a:moveTo>
                    <a:pt x="0" y="86487"/>
                  </a:moveTo>
                  <a:lnTo>
                    <a:pt x="6796" y="52828"/>
                  </a:lnTo>
                  <a:lnTo>
                    <a:pt x="25331" y="25336"/>
                  </a:lnTo>
                  <a:lnTo>
                    <a:pt x="52822" y="6798"/>
                  </a:lnTo>
                  <a:lnTo>
                    <a:pt x="86486" y="0"/>
                  </a:lnTo>
                  <a:lnTo>
                    <a:pt x="3984421" y="0"/>
                  </a:lnTo>
                  <a:lnTo>
                    <a:pt x="4018080" y="6798"/>
                  </a:lnTo>
                  <a:lnTo>
                    <a:pt x="4045572" y="25336"/>
                  </a:lnTo>
                  <a:lnTo>
                    <a:pt x="4064110" y="52828"/>
                  </a:lnTo>
                  <a:lnTo>
                    <a:pt x="4070908" y="86487"/>
                  </a:lnTo>
                  <a:lnTo>
                    <a:pt x="4070908" y="624611"/>
                  </a:lnTo>
                  <a:lnTo>
                    <a:pt x="4064110" y="658275"/>
                  </a:lnTo>
                  <a:lnTo>
                    <a:pt x="4045572" y="685766"/>
                  </a:lnTo>
                  <a:lnTo>
                    <a:pt x="4018080" y="704301"/>
                  </a:lnTo>
                  <a:lnTo>
                    <a:pt x="3984421" y="711098"/>
                  </a:lnTo>
                  <a:lnTo>
                    <a:pt x="86486" y="711098"/>
                  </a:lnTo>
                  <a:lnTo>
                    <a:pt x="52822" y="704301"/>
                  </a:lnTo>
                  <a:lnTo>
                    <a:pt x="25331" y="685766"/>
                  </a:lnTo>
                  <a:lnTo>
                    <a:pt x="6796" y="658275"/>
                  </a:lnTo>
                  <a:lnTo>
                    <a:pt x="0" y="624611"/>
                  </a:lnTo>
                  <a:lnTo>
                    <a:pt x="0" y="86487"/>
                  </a:lnTo>
                  <a:close/>
                </a:path>
              </a:pathLst>
            </a:custGeom>
            <a:ln w="12700">
              <a:solidFill>
                <a:srgbClr val="FFFFFF"/>
              </a:solidFill>
            </a:ln>
          </p:spPr>
          <p:txBody>
            <a:bodyPr wrap="square" lIns="0" tIns="0" rIns="0" bIns="0" rtlCol="0"/>
            <a:lstStyle/>
            <a:p>
              <a:endParaRPr/>
            </a:p>
          </p:txBody>
        </p:sp>
      </p:grpSp>
      <p:sp>
        <p:nvSpPr>
          <p:cNvPr id="19493" name="object 36">
            <a:extLst>
              <a:ext uri="{FF2B5EF4-FFF2-40B4-BE49-F238E27FC236}">
                <a16:creationId xmlns:a16="http://schemas.microsoft.com/office/drawing/2014/main" id="{3AA6A378-0FD9-471B-C0E3-B9D4BC3CA954}"/>
              </a:ext>
            </a:extLst>
          </p:cNvPr>
          <p:cNvSpPr txBox="1"/>
          <p:nvPr/>
        </p:nvSpPr>
        <p:spPr>
          <a:xfrm>
            <a:off x="1034897" y="5518505"/>
            <a:ext cx="3599179" cy="574040"/>
          </a:xfrm>
          <a:prstGeom prst="rect">
            <a:avLst/>
          </a:prstGeom>
        </p:spPr>
        <p:txBody>
          <a:bodyPr vert="horz" wrap="square" lIns="0" tIns="12700" rIns="0" bIns="0" rtlCol="0">
            <a:spAutoFit/>
          </a:bodyPr>
          <a:lstStyle/>
          <a:p>
            <a:pPr marL="12700" marR="5080" algn="ctr">
              <a:lnSpc>
                <a:spcPct val="100000"/>
              </a:lnSpc>
              <a:spcBef>
                <a:spcPts val="100"/>
              </a:spcBef>
            </a:pPr>
            <a:r>
              <a:rPr sz="1200" b="1" dirty="0">
                <a:solidFill>
                  <a:srgbClr val="585858"/>
                </a:solidFill>
                <a:latin typeface="Arial"/>
                <a:cs typeface="Arial"/>
              </a:rPr>
              <a:t>To</a:t>
            </a:r>
            <a:r>
              <a:rPr sz="1200" b="1" spc="-20" dirty="0">
                <a:solidFill>
                  <a:srgbClr val="585858"/>
                </a:solidFill>
                <a:latin typeface="Arial"/>
                <a:cs typeface="Arial"/>
              </a:rPr>
              <a:t> </a:t>
            </a:r>
            <a:r>
              <a:rPr sz="1200" b="1" dirty="0">
                <a:solidFill>
                  <a:srgbClr val="585858"/>
                </a:solidFill>
                <a:latin typeface="Arial"/>
                <a:cs typeface="Arial"/>
              </a:rPr>
              <a:t>support</a:t>
            </a:r>
            <a:r>
              <a:rPr sz="1200" b="1" spc="-20" dirty="0">
                <a:solidFill>
                  <a:srgbClr val="585858"/>
                </a:solidFill>
                <a:latin typeface="Arial"/>
                <a:cs typeface="Arial"/>
              </a:rPr>
              <a:t> </a:t>
            </a:r>
            <a:r>
              <a:rPr sz="1200" b="1" dirty="0">
                <a:solidFill>
                  <a:srgbClr val="585858"/>
                </a:solidFill>
                <a:latin typeface="Arial"/>
                <a:cs typeface="Arial"/>
              </a:rPr>
              <a:t>ocean</a:t>
            </a:r>
            <a:r>
              <a:rPr sz="1200" b="1" spc="-55" dirty="0">
                <a:solidFill>
                  <a:srgbClr val="585858"/>
                </a:solidFill>
                <a:latin typeface="Arial"/>
                <a:cs typeface="Arial"/>
              </a:rPr>
              <a:t> </a:t>
            </a:r>
            <a:r>
              <a:rPr sz="1200" b="1" dirty="0">
                <a:solidFill>
                  <a:srgbClr val="585858"/>
                </a:solidFill>
                <a:latin typeface="Arial"/>
                <a:cs typeface="Arial"/>
              </a:rPr>
              <a:t>forecasting,</a:t>
            </a:r>
            <a:r>
              <a:rPr sz="1200" b="1" spc="-40" dirty="0">
                <a:solidFill>
                  <a:srgbClr val="585858"/>
                </a:solidFill>
                <a:latin typeface="Arial"/>
                <a:cs typeface="Arial"/>
              </a:rPr>
              <a:t> </a:t>
            </a:r>
            <a:r>
              <a:rPr sz="1200" b="1" spc="-10" dirty="0">
                <a:solidFill>
                  <a:srgbClr val="585858"/>
                </a:solidFill>
                <a:latin typeface="Arial"/>
                <a:cs typeface="Arial"/>
              </a:rPr>
              <a:t>environmental</a:t>
            </a:r>
            <a:r>
              <a:rPr sz="1200" b="1" spc="-15" dirty="0">
                <a:solidFill>
                  <a:srgbClr val="585858"/>
                </a:solidFill>
                <a:latin typeface="Arial"/>
                <a:cs typeface="Arial"/>
              </a:rPr>
              <a:t> </a:t>
            </a:r>
            <a:r>
              <a:rPr sz="1200" b="1" spc="-25" dirty="0">
                <a:solidFill>
                  <a:srgbClr val="585858"/>
                </a:solidFill>
                <a:latin typeface="Arial"/>
                <a:cs typeface="Arial"/>
              </a:rPr>
              <a:t>and </a:t>
            </a:r>
            <a:r>
              <a:rPr sz="1200" b="1" dirty="0">
                <a:solidFill>
                  <a:srgbClr val="585858"/>
                </a:solidFill>
                <a:latin typeface="Arial"/>
                <a:cs typeface="Arial"/>
              </a:rPr>
              <a:t>climate</a:t>
            </a:r>
            <a:r>
              <a:rPr sz="1200" b="1" spc="-60" dirty="0">
                <a:solidFill>
                  <a:srgbClr val="585858"/>
                </a:solidFill>
                <a:latin typeface="Arial"/>
                <a:cs typeface="Arial"/>
              </a:rPr>
              <a:t> </a:t>
            </a:r>
            <a:r>
              <a:rPr sz="1200" b="1" dirty="0">
                <a:solidFill>
                  <a:srgbClr val="585858"/>
                </a:solidFill>
                <a:latin typeface="Arial"/>
                <a:cs typeface="Arial"/>
              </a:rPr>
              <a:t>monitoring;</a:t>
            </a:r>
            <a:r>
              <a:rPr sz="1200" b="1" spc="-15" dirty="0">
                <a:solidFill>
                  <a:srgbClr val="585858"/>
                </a:solidFill>
                <a:latin typeface="Arial"/>
                <a:cs typeface="Arial"/>
              </a:rPr>
              <a:t> </a:t>
            </a:r>
            <a:r>
              <a:rPr sz="1200" b="1" dirty="0">
                <a:solidFill>
                  <a:srgbClr val="585858"/>
                </a:solidFill>
                <a:latin typeface="Arial"/>
                <a:cs typeface="Arial"/>
              </a:rPr>
              <a:t>Water</a:t>
            </a:r>
            <a:r>
              <a:rPr sz="1200" b="1" spc="-45" dirty="0">
                <a:solidFill>
                  <a:srgbClr val="585858"/>
                </a:solidFill>
                <a:latin typeface="Arial"/>
                <a:cs typeface="Arial"/>
              </a:rPr>
              <a:t> </a:t>
            </a:r>
            <a:r>
              <a:rPr sz="1200" b="1" spc="-10" dirty="0">
                <a:solidFill>
                  <a:srgbClr val="585858"/>
                </a:solidFill>
                <a:latin typeface="Arial"/>
                <a:cs typeface="Arial"/>
              </a:rPr>
              <a:t>quality,</a:t>
            </a:r>
            <a:r>
              <a:rPr sz="1200" b="1" dirty="0">
                <a:solidFill>
                  <a:srgbClr val="585858"/>
                </a:solidFill>
                <a:latin typeface="Arial"/>
                <a:cs typeface="Arial"/>
              </a:rPr>
              <a:t> sea</a:t>
            </a:r>
            <a:r>
              <a:rPr sz="1200" b="1" spc="-60" dirty="0">
                <a:solidFill>
                  <a:srgbClr val="585858"/>
                </a:solidFill>
                <a:latin typeface="Arial"/>
                <a:cs typeface="Arial"/>
              </a:rPr>
              <a:t> </a:t>
            </a:r>
            <a:r>
              <a:rPr sz="1200" b="1" spc="-10" dirty="0">
                <a:solidFill>
                  <a:srgbClr val="585858"/>
                </a:solidFill>
                <a:latin typeface="Arial"/>
                <a:cs typeface="Arial"/>
              </a:rPr>
              <a:t>level, altimetry,</a:t>
            </a:r>
            <a:r>
              <a:rPr sz="1200" b="1" spc="-75" dirty="0">
                <a:solidFill>
                  <a:srgbClr val="585858"/>
                </a:solidFill>
                <a:latin typeface="Arial"/>
                <a:cs typeface="Arial"/>
              </a:rPr>
              <a:t> </a:t>
            </a:r>
            <a:r>
              <a:rPr sz="1200" b="1" spc="-10" dirty="0">
                <a:solidFill>
                  <a:srgbClr val="585858"/>
                </a:solidFill>
                <a:latin typeface="Arial"/>
                <a:cs typeface="Arial"/>
              </a:rPr>
              <a:t>biomass</a:t>
            </a:r>
            <a:endParaRPr sz="1200">
              <a:latin typeface="Arial"/>
              <a:cs typeface="Arial"/>
            </a:endParaRPr>
          </a:p>
        </p:txBody>
      </p:sp>
      <p:grpSp>
        <p:nvGrpSpPr>
          <p:cNvPr id="19494" name="object 37">
            <a:extLst>
              <a:ext uri="{FF2B5EF4-FFF2-40B4-BE49-F238E27FC236}">
                <a16:creationId xmlns:a16="http://schemas.microsoft.com/office/drawing/2014/main" id="{AC7ADB57-E320-4584-21F3-FB466C262EB5}"/>
              </a:ext>
            </a:extLst>
          </p:cNvPr>
          <p:cNvGrpSpPr/>
          <p:nvPr/>
        </p:nvGrpSpPr>
        <p:grpSpPr>
          <a:xfrm>
            <a:off x="5015865" y="4288282"/>
            <a:ext cx="3122295" cy="2171065"/>
            <a:chOff x="5015865" y="4288282"/>
            <a:chExt cx="3122295" cy="2171065"/>
          </a:xfrm>
        </p:grpSpPr>
        <p:sp>
          <p:nvSpPr>
            <p:cNvPr id="19495" name="object 38">
              <a:extLst>
                <a:ext uri="{FF2B5EF4-FFF2-40B4-BE49-F238E27FC236}">
                  <a16:creationId xmlns:a16="http://schemas.microsoft.com/office/drawing/2014/main" id="{B2835925-E1F0-3DF2-ABD1-71BA7D1AAFC8}"/>
                </a:ext>
              </a:extLst>
            </p:cNvPr>
            <p:cNvSpPr/>
            <p:nvPr/>
          </p:nvSpPr>
          <p:spPr>
            <a:xfrm>
              <a:off x="5096637" y="4294632"/>
              <a:ext cx="3035300" cy="2158365"/>
            </a:xfrm>
            <a:custGeom>
              <a:avLst/>
              <a:gdLst/>
              <a:ahLst/>
              <a:cxnLst/>
              <a:rect l="l" t="t" r="r" b="b"/>
              <a:pathLst>
                <a:path w="3035300" h="2158365">
                  <a:moveTo>
                    <a:pt x="2772664" y="0"/>
                  </a:moveTo>
                  <a:lnTo>
                    <a:pt x="262382" y="0"/>
                  </a:lnTo>
                  <a:lnTo>
                    <a:pt x="215219" y="4227"/>
                  </a:lnTo>
                  <a:lnTo>
                    <a:pt x="170829" y="16415"/>
                  </a:lnTo>
                  <a:lnTo>
                    <a:pt x="129953" y="35823"/>
                  </a:lnTo>
                  <a:lnTo>
                    <a:pt x="93333" y="61709"/>
                  </a:lnTo>
                  <a:lnTo>
                    <a:pt x="61709" y="93333"/>
                  </a:lnTo>
                  <a:lnTo>
                    <a:pt x="35823" y="129953"/>
                  </a:lnTo>
                  <a:lnTo>
                    <a:pt x="16415" y="170829"/>
                  </a:lnTo>
                  <a:lnTo>
                    <a:pt x="4227" y="215219"/>
                  </a:lnTo>
                  <a:lnTo>
                    <a:pt x="0" y="262382"/>
                  </a:lnTo>
                  <a:lnTo>
                    <a:pt x="0" y="1895436"/>
                  </a:lnTo>
                  <a:lnTo>
                    <a:pt x="4227" y="1942611"/>
                  </a:lnTo>
                  <a:lnTo>
                    <a:pt x="16415" y="1987012"/>
                  </a:lnTo>
                  <a:lnTo>
                    <a:pt x="35823" y="2027898"/>
                  </a:lnTo>
                  <a:lnTo>
                    <a:pt x="61709" y="2064527"/>
                  </a:lnTo>
                  <a:lnTo>
                    <a:pt x="93333" y="2096158"/>
                  </a:lnTo>
                  <a:lnTo>
                    <a:pt x="129953" y="2122050"/>
                  </a:lnTo>
                  <a:lnTo>
                    <a:pt x="170829" y="2141463"/>
                  </a:lnTo>
                  <a:lnTo>
                    <a:pt x="215219" y="2153654"/>
                  </a:lnTo>
                  <a:lnTo>
                    <a:pt x="262382" y="2157882"/>
                  </a:lnTo>
                  <a:lnTo>
                    <a:pt x="2772664" y="2157882"/>
                  </a:lnTo>
                  <a:lnTo>
                    <a:pt x="2819864" y="2153654"/>
                  </a:lnTo>
                  <a:lnTo>
                    <a:pt x="2864283" y="2141463"/>
                  </a:lnTo>
                  <a:lnTo>
                    <a:pt x="2905181" y="2122050"/>
                  </a:lnTo>
                  <a:lnTo>
                    <a:pt x="2941817" y="2096158"/>
                  </a:lnTo>
                  <a:lnTo>
                    <a:pt x="2973452" y="2064527"/>
                  </a:lnTo>
                  <a:lnTo>
                    <a:pt x="2999344" y="2027898"/>
                  </a:lnTo>
                  <a:lnTo>
                    <a:pt x="3018756" y="1987012"/>
                  </a:lnTo>
                  <a:lnTo>
                    <a:pt x="3030945" y="1942611"/>
                  </a:lnTo>
                  <a:lnTo>
                    <a:pt x="3035172" y="1895436"/>
                  </a:lnTo>
                  <a:lnTo>
                    <a:pt x="3035172" y="262382"/>
                  </a:lnTo>
                  <a:lnTo>
                    <a:pt x="3030945" y="215219"/>
                  </a:lnTo>
                  <a:lnTo>
                    <a:pt x="3018756" y="170829"/>
                  </a:lnTo>
                  <a:lnTo>
                    <a:pt x="2999344" y="129953"/>
                  </a:lnTo>
                  <a:lnTo>
                    <a:pt x="2973452" y="93333"/>
                  </a:lnTo>
                  <a:lnTo>
                    <a:pt x="2941817" y="61709"/>
                  </a:lnTo>
                  <a:lnTo>
                    <a:pt x="2905181" y="35823"/>
                  </a:lnTo>
                  <a:lnTo>
                    <a:pt x="2864283" y="16415"/>
                  </a:lnTo>
                  <a:lnTo>
                    <a:pt x="2819864" y="4227"/>
                  </a:lnTo>
                  <a:lnTo>
                    <a:pt x="2772664" y="0"/>
                  </a:lnTo>
                  <a:close/>
                </a:path>
              </a:pathLst>
            </a:custGeom>
            <a:solidFill>
              <a:srgbClr val="F1F1F1"/>
            </a:solidFill>
          </p:spPr>
          <p:txBody>
            <a:bodyPr wrap="square" lIns="0" tIns="0" rIns="0" bIns="0" rtlCol="0"/>
            <a:lstStyle/>
            <a:p>
              <a:endParaRPr/>
            </a:p>
          </p:txBody>
        </p:sp>
        <p:sp>
          <p:nvSpPr>
            <p:cNvPr id="19496" name="object 39">
              <a:extLst>
                <a:ext uri="{FF2B5EF4-FFF2-40B4-BE49-F238E27FC236}">
                  <a16:creationId xmlns:a16="http://schemas.microsoft.com/office/drawing/2014/main" id="{93B2B1E9-7DA8-9D50-4653-9BD1C2DC6294}"/>
                </a:ext>
              </a:extLst>
            </p:cNvPr>
            <p:cNvSpPr/>
            <p:nvPr/>
          </p:nvSpPr>
          <p:spPr>
            <a:xfrm>
              <a:off x="5096637" y="4294632"/>
              <a:ext cx="3035300" cy="2158365"/>
            </a:xfrm>
            <a:custGeom>
              <a:avLst/>
              <a:gdLst/>
              <a:ahLst/>
              <a:cxnLst/>
              <a:rect l="l" t="t" r="r" b="b"/>
              <a:pathLst>
                <a:path w="3035300" h="2158365">
                  <a:moveTo>
                    <a:pt x="0" y="262382"/>
                  </a:moveTo>
                  <a:lnTo>
                    <a:pt x="4227" y="215219"/>
                  </a:lnTo>
                  <a:lnTo>
                    <a:pt x="16415" y="170829"/>
                  </a:lnTo>
                  <a:lnTo>
                    <a:pt x="35823" y="129953"/>
                  </a:lnTo>
                  <a:lnTo>
                    <a:pt x="61709" y="93333"/>
                  </a:lnTo>
                  <a:lnTo>
                    <a:pt x="93333" y="61709"/>
                  </a:lnTo>
                  <a:lnTo>
                    <a:pt x="129953" y="35823"/>
                  </a:lnTo>
                  <a:lnTo>
                    <a:pt x="170829" y="16415"/>
                  </a:lnTo>
                  <a:lnTo>
                    <a:pt x="215219" y="4227"/>
                  </a:lnTo>
                  <a:lnTo>
                    <a:pt x="262382" y="0"/>
                  </a:lnTo>
                  <a:lnTo>
                    <a:pt x="2772664" y="0"/>
                  </a:lnTo>
                  <a:lnTo>
                    <a:pt x="2819864" y="4227"/>
                  </a:lnTo>
                  <a:lnTo>
                    <a:pt x="2864283" y="16415"/>
                  </a:lnTo>
                  <a:lnTo>
                    <a:pt x="2905181" y="35823"/>
                  </a:lnTo>
                  <a:lnTo>
                    <a:pt x="2941817" y="61709"/>
                  </a:lnTo>
                  <a:lnTo>
                    <a:pt x="2973452" y="93333"/>
                  </a:lnTo>
                  <a:lnTo>
                    <a:pt x="2999344" y="129953"/>
                  </a:lnTo>
                  <a:lnTo>
                    <a:pt x="3018756" y="170829"/>
                  </a:lnTo>
                  <a:lnTo>
                    <a:pt x="3030945" y="215219"/>
                  </a:lnTo>
                  <a:lnTo>
                    <a:pt x="3035172" y="262382"/>
                  </a:lnTo>
                  <a:lnTo>
                    <a:pt x="3035172" y="1895436"/>
                  </a:lnTo>
                  <a:lnTo>
                    <a:pt x="3030945" y="1942611"/>
                  </a:lnTo>
                  <a:lnTo>
                    <a:pt x="3018756" y="1987012"/>
                  </a:lnTo>
                  <a:lnTo>
                    <a:pt x="2999344" y="2027898"/>
                  </a:lnTo>
                  <a:lnTo>
                    <a:pt x="2973452" y="2064527"/>
                  </a:lnTo>
                  <a:lnTo>
                    <a:pt x="2941817" y="2096158"/>
                  </a:lnTo>
                  <a:lnTo>
                    <a:pt x="2905181" y="2122050"/>
                  </a:lnTo>
                  <a:lnTo>
                    <a:pt x="2864283" y="2141463"/>
                  </a:lnTo>
                  <a:lnTo>
                    <a:pt x="2819864" y="2153654"/>
                  </a:lnTo>
                  <a:lnTo>
                    <a:pt x="2772664" y="2157882"/>
                  </a:lnTo>
                  <a:lnTo>
                    <a:pt x="262382" y="2157882"/>
                  </a:lnTo>
                  <a:lnTo>
                    <a:pt x="215219" y="2153654"/>
                  </a:lnTo>
                  <a:lnTo>
                    <a:pt x="170829" y="2141463"/>
                  </a:lnTo>
                  <a:lnTo>
                    <a:pt x="129953" y="2122050"/>
                  </a:lnTo>
                  <a:lnTo>
                    <a:pt x="93333" y="2096158"/>
                  </a:lnTo>
                  <a:lnTo>
                    <a:pt x="61709" y="2064527"/>
                  </a:lnTo>
                  <a:lnTo>
                    <a:pt x="35823" y="2027898"/>
                  </a:lnTo>
                  <a:lnTo>
                    <a:pt x="16415" y="1987012"/>
                  </a:lnTo>
                  <a:lnTo>
                    <a:pt x="4227" y="1942611"/>
                  </a:lnTo>
                  <a:lnTo>
                    <a:pt x="0" y="1895436"/>
                  </a:lnTo>
                  <a:lnTo>
                    <a:pt x="0" y="262382"/>
                  </a:lnTo>
                  <a:close/>
                </a:path>
              </a:pathLst>
            </a:custGeom>
            <a:ln w="12700">
              <a:solidFill>
                <a:srgbClr val="FFFFFF"/>
              </a:solidFill>
            </a:ln>
          </p:spPr>
          <p:txBody>
            <a:bodyPr wrap="square" lIns="0" tIns="0" rIns="0" bIns="0" rtlCol="0"/>
            <a:lstStyle/>
            <a:p>
              <a:endParaRPr/>
            </a:p>
          </p:txBody>
        </p:sp>
        <p:sp>
          <p:nvSpPr>
            <p:cNvPr id="19497" name="object 40">
              <a:extLst>
                <a:ext uri="{FF2B5EF4-FFF2-40B4-BE49-F238E27FC236}">
                  <a16:creationId xmlns:a16="http://schemas.microsoft.com/office/drawing/2014/main" id="{1BD52942-BF53-2B61-AE17-5EF49058C69D}"/>
                </a:ext>
              </a:extLst>
            </p:cNvPr>
            <p:cNvSpPr/>
            <p:nvPr/>
          </p:nvSpPr>
          <p:spPr>
            <a:xfrm>
              <a:off x="5022215" y="4432427"/>
              <a:ext cx="1452245" cy="429259"/>
            </a:xfrm>
            <a:custGeom>
              <a:avLst/>
              <a:gdLst/>
              <a:ahLst/>
              <a:cxnLst/>
              <a:rect l="l" t="t" r="r" b="b"/>
              <a:pathLst>
                <a:path w="1452245" h="429260">
                  <a:moveTo>
                    <a:pt x="1380236" y="0"/>
                  </a:moveTo>
                  <a:lnTo>
                    <a:pt x="0" y="0"/>
                  </a:lnTo>
                  <a:lnTo>
                    <a:pt x="0" y="357505"/>
                  </a:lnTo>
                  <a:lnTo>
                    <a:pt x="71374" y="429006"/>
                  </a:lnTo>
                  <a:lnTo>
                    <a:pt x="1451737" y="429006"/>
                  </a:lnTo>
                  <a:lnTo>
                    <a:pt x="1451737" y="71500"/>
                  </a:lnTo>
                  <a:lnTo>
                    <a:pt x="1380236" y="0"/>
                  </a:lnTo>
                  <a:close/>
                </a:path>
              </a:pathLst>
            </a:custGeom>
            <a:solidFill>
              <a:srgbClr val="123E1D"/>
            </a:solidFill>
          </p:spPr>
          <p:txBody>
            <a:bodyPr wrap="square" lIns="0" tIns="0" rIns="0" bIns="0" rtlCol="0"/>
            <a:lstStyle/>
            <a:p>
              <a:endParaRPr/>
            </a:p>
          </p:txBody>
        </p:sp>
        <p:sp>
          <p:nvSpPr>
            <p:cNvPr id="19498" name="object 41">
              <a:extLst>
                <a:ext uri="{FF2B5EF4-FFF2-40B4-BE49-F238E27FC236}">
                  <a16:creationId xmlns:a16="http://schemas.microsoft.com/office/drawing/2014/main" id="{ECF42D34-54CF-5AE0-6E5F-11C537874B75}"/>
                </a:ext>
              </a:extLst>
            </p:cNvPr>
            <p:cNvSpPr/>
            <p:nvPr/>
          </p:nvSpPr>
          <p:spPr>
            <a:xfrm>
              <a:off x="5022215" y="4432427"/>
              <a:ext cx="1452245" cy="429259"/>
            </a:xfrm>
            <a:custGeom>
              <a:avLst/>
              <a:gdLst/>
              <a:ahLst/>
              <a:cxnLst/>
              <a:rect l="l" t="t" r="r" b="b"/>
              <a:pathLst>
                <a:path w="1452245" h="429260">
                  <a:moveTo>
                    <a:pt x="0" y="0"/>
                  </a:moveTo>
                  <a:lnTo>
                    <a:pt x="1380236" y="0"/>
                  </a:lnTo>
                  <a:lnTo>
                    <a:pt x="1451737" y="71500"/>
                  </a:lnTo>
                  <a:lnTo>
                    <a:pt x="1451737" y="429006"/>
                  </a:lnTo>
                  <a:lnTo>
                    <a:pt x="71374" y="429006"/>
                  </a:lnTo>
                  <a:lnTo>
                    <a:pt x="0" y="357505"/>
                  </a:lnTo>
                  <a:lnTo>
                    <a:pt x="0" y="0"/>
                  </a:lnTo>
                  <a:close/>
                </a:path>
              </a:pathLst>
            </a:custGeom>
            <a:ln w="12700">
              <a:solidFill>
                <a:srgbClr val="FFFFFF"/>
              </a:solidFill>
            </a:ln>
          </p:spPr>
          <p:txBody>
            <a:bodyPr wrap="square" lIns="0" tIns="0" rIns="0" bIns="0" rtlCol="0"/>
            <a:lstStyle/>
            <a:p>
              <a:endParaRPr/>
            </a:p>
          </p:txBody>
        </p:sp>
      </p:grpSp>
      <p:sp>
        <p:nvSpPr>
          <p:cNvPr id="19499" name="object 42">
            <a:extLst>
              <a:ext uri="{FF2B5EF4-FFF2-40B4-BE49-F238E27FC236}">
                <a16:creationId xmlns:a16="http://schemas.microsoft.com/office/drawing/2014/main" id="{48000027-4A5B-4F95-FA36-0E12E327E35E}"/>
              </a:ext>
            </a:extLst>
          </p:cNvPr>
          <p:cNvSpPr txBox="1"/>
          <p:nvPr/>
        </p:nvSpPr>
        <p:spPr>
          <a:xfrm>
            <a:off x="5250307" y="4522470"/>
            <a:ext cx="993140"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FFFFFF"/>
                </a:solidFill>
                <a:latin typeface="Arial"/>
                <a:cs typeface="Arial"/>
              </a:rPr>
              <a:t>Sentinel-</a:t>
            </a:r>
            <a:r>
              <a:rPr sz="1400" b="1" spc="-25" dirty="0">
                <a:solidFill>
                  <a:srgbClr val="FFFFFF"/>
                </a:solidFill>
                <a:latin typeface="Arial"/>
                <a:cs typeface="Arial"/>
              </a:rPr>
              <a:t>5P</a:t>
            </a:r>
            <a:endParaRPr sz="1400">
              <a:latin typeface="Arial"/>
              <a:cs typeface="Arial"/>
            </a:endParaRPr>
          </a:p>
        </p:txBody>
      </p:sp>
      <p:grpSp>
        <p:nvGrpSpPr>
          <p:cNvPr id="19500" name="object 43">
            <a:extLst>
              <a:ext uri="{FF2B5EF4-FFF2-40B4-BE49-F238E27FC236}">
                <a16:creationId xmlns:a16="http://schemas.microsoft.com/office/drawing/2014/main" id="{8E5AA847-E8DD-613C-D609-CE6D7F7F07C1}"/>
              </a:ext>
            </a:extLst>
          </p:cNvPr>
          <p:cNvGrpSpPr/>
          <p:nvPr/>
        </p:nvGrpSpPr>
        <p:grpSpPr>
          <a:xfrm>
            <a:off x="5099558" y="5800356"/>
            <a:ext cx="3048000" cy="723900"/>
            <a:chOff x="5099558" y="5800356"/>
            <a:chExt cx="3048000" cy="723900"/>
          </a:xfrm>
        </p:grpSpPr>
        <p:sp>
          <p:nvSpPr>
            <p:cNvPr id="19501" name="object 44">
              <a:extLst>
                <a:ext uri="{FF2B5EF4-FFF2-40B4-BE49-F238E27FC236}">
                  <a16:creationId xmlns:a16="http://schemas.microsoft.com/office/drawing/2014/main" id="{9B310DC4-F03F-AAA9-0C4A-AD27635562EF}"/>
                </a:ext>
              </a:extLst>
            </p:cNvPr>
            <p:cNvSpPr/>
            <p:nvPr/>
          </p:nvSpPr>
          <p:spPr>
            <a:xfrm>
              <a:off x="5105908" y="5806706"/>
              <a:ext cx="3035300" cy="711200"/>
            </a:xfrm>
            <a:custGeom>
              <a:avLst/>
              <a:gdLst/>
              <a:ahLst/>
              <a:cxnLst/>
              <a:rect l="l" t="t" r="r" b="b"/>
              <a:pathLst>
                <a:path w="3035300" h="711200">
                  <a:moveTo>
                    <a:pt x="2948686" y="0"/>
                  </a:moveTo>
                  <a:lnTo>
                    <a:pt x="86487" y="0"/>
                  </a:lnTo>
                  <a:lnTo>
                    <a:pt x="52828" y="6796"/>
                  </a:lnTo>
                  <a:lnTo>
                    <a:pt x="25336" y="25331"/>
                  </a:lnTo>
                  <a:lnTo>
                    <a:pt x="6798" y="52822"/>
                  </a:lnTo>
                  <a:lnTo>
                    <a:pt x="0" y="86487"/>
                  </a:lnTo>
                  <a:lnTo>
                    <a:pt x="0" y="624636"/>
                  </a:lnTo>
                  <a:lnTo>
                    <a:pt x="6798" y="658301"/>
                  </a:lnTo>
                  <a:lnTo>
                    <a:pt x="25336" y="685792"/>
                  </a:lnTo>
                  <a:lnTo>
                    <a:pt x="52828" y="704327"/>
                  </a:lnTo>
                  <a:lnTo>
                    <a:pt x="86487" y="711123"/>
                  </a:lnTo>
                  <a:lnTo>
                    <a:pt x="2948686" y="711123"/>
                  </a:lnTo>
                  <a:lnTo>
                    <a:pt x="2982344" y="704327"/>
                  </a:lnTo>
                  <a:lnTo>
                    <a:pt x="3009836" y="685792"/>
                  </a:lnTo>
                  <a:lnTo>
                    <a:pt x="3028374" y="658301"/>
                  </a:lnTo>
                  <a:lnTo>
                    <a:pt x="3035172" y="624636"/>
                  </a:lnTo>
                  <a:lnTo>
                    <a:pt x="3035172" y="86487"/>
                  </a:lnTo>
                  <a:lnTo>
                    <a:pt x="3028374" y="52822"/>
                  </a:lnTo>
                  <a:lnTo>
                    <a:pt x="3009836" y="25331"/>
                  </a:lnTo>
                  <a:lnTo>
                    <a:pt x="2982344" y="6796"/>
                  </a:lnTo>
                  <a:lnTo>
                    <a:pt x="2948686" y="0"/>
                  </a:lnTo>
                  <a:close/>
                </a:path>
              </a:pathLst>
            </a:custGeom>
            <a:solidFill>
              <a:srgbClr val="FFF1CC"/>
            </a:solidFill>
          </p:spPr>
          <p:txBody>
            <a:bodyPr wrap="square" lIns="0" tIns="0" rIns="0" bIns="0" rtlCol="0"/>
            <a:lstStyle/>
            <a:p>
              <a:endParaRPr/>
            </a:p>
          </p:txBody>
        </p:sp>
        <p:sp>
          <p:nvSpPr>
            <p:cNvPr id="19502" name="object 45">
              <a:extLst>
                <a:ext uri="{FF2B5EF4-FFF2-40B4-BE49-F238E27FC236}">
                  <a16:creationId xmlns:a16="http://schemas.microsoft.com/office/drawing/2014/main" id="{319D4FCC-1409-C30D-3C38-2C8BE2F83504}"/>
                </a:ext>
              </a:extLst>
            </p:cNvPr>
            <p:cNvSpPr/>
            <p:nvPr/>
          </p:nvSpPr>
          <p:spPr>
            <a:xfrm>
              <a:off x="5105908" y="5806706"/>
              <a:ext cx="3035300" cy="711200"/>
            </a:xfrm>
            <a:custGeom>
              <a:avLst/>
              <a:gdLst/>
              <a:ahLst/>
              <a:cxnLst/>
              <a:rect l="l" t="t" r="r" b="b"/>
              <a:pathLst>
                <a:path w="3035300" h="711200">
                  <a:moveTo>
                    <a:pt x="0" y="86487"/>
                  </a:moveTo>
                  <a:lnTo>
                    <a:pt x="6798" y="52822"/>
                  </a:lnTo>
                  <a:lnTo>
                    <a:pt x="25336" y="25331"/>
                  </a:lnTo>
                  <a:lnTo>
                    <a:pt x="52828" y="6796"/>
                  </a:lnTo>
                  <a:lnTo>
                    <a:pt x="86487" y="0"/>
                  </a:lnTo>
                  <a:lnTo>
                    <a:pt x="2948686" y="0"/>
                  </a:lnTo>
                  <a:lnTo>
                    <a:pt x="2982344" y="6796"/>
                  </a:lnTo>
                  <a:lnTo>
                    <a:pt x="3009836" y="25331"/>
                  </a:lnTo>
                  <a:lnTo>
                    <a:pt x="3028374" y="52822"/>
                  </a:lnTo>
                  <a:lnTo>
                    <a:pt x="3035172" y="86487"/>
                  </a:lnTo>
                  <a:lnTo>
                    <a:pt x="3035172" y="624636"/>
                  </a:lnTo>
                  <a:lnTo>
                    <a:pt x="3028374" y="658301"/>
                  </a:lnTo>
                  <a:lnTo>
                    <a:pt x="3009836" y="685792"/>
                  </a:lnTo>
                  <a:lnTo>
                    <a:pt x="2982344" y="704327"/>
                  </a:lnTo>
                  <a:lnTo>
                    <a:pt x="2948686" y="711123"/>
                  </a:lnTo>
                  <a:lnTo>
                    <a:pt x="86487" y="711123"/>
                  </a:lnTo>
                  <a:lnTo>
                    <a:pt x="52828" y="704327"/>
                  </a:lnTo>
                  <a:lnTo>
                    <a:pt x="25336" y="685792"/>
                  </a:lnTo>
                  <a:lnTo>
                    <a:pt x="6798" y="658301"/>
                  </a:lnTo>
                  <a:lnTo>
                    <a:pt x="0" y="624636"/>
                  </a:lnTo>
                  <a:lnTo>
                    <a:pt x="0" y="86487"/>
                  </a:lnTo>
                  <a:close/>
                </a:path>
              </a:pathLst>
            </a:custGeom>
            <a:ln w="12700">
              <a:solidFill>
                <a:srgbClr val="FFFFFF"/>
              </a:solidFill>
            </a:ln>
          </p:spPr>
          <p:txBody>
            <a:bodyPr wrap="square" lIns="0" tIns="0" rIns="0" bIns="0" rtlCol="0"/>
            <a:lstStyle/>
            <a:p>
              <a:endParaRPr/>
            </a:p>
          </p:txBody>
        </p:sp>
      </p:grpSp>
      <p:sp>
        <p:nvSpPr>
          <p:cNvPr id="19503" name="object 46">
            <a:extLst>
              <a:ext uri="{FF2B5EF4-FFF2-40B4-BE49-F238E27FC236}">
                <a16:creationId xmlns:a16="http://schemas.microsoft.com/office/drawing/2014/main" id="{7D250471-9A21-A404-AD79-3C46DF83596D}"/>
              </a:ext>
            </a:extLst>
          </p:cNvPr>
          <p:cNvSpPr txBox="1"/>
          <p:nvPr/>
        </p:nvSpPr>
        <p:spPr>
          <a:xfrm>
            <a:off x="5252720" y="4949697"/>
            <a:ext cx="2674620" cy="1039494"/>
          </a:xfrm>
          <a:prstGeom prst="rect">
            <a:avLst/>
          </a:prstGeom>
        </p:spPr>
        <p:txBody>
          <a:bodyPr vert="horz" wrap="square" lIns="0" tIns="12700" rIns="0" bIns="0" rtlCol="0">
            <a:spAutoFit/>
          </a:bodyPr>
          <a:lstStyle/>
          <a:p>
            <a:pPr marL="12700" marR="191135">
              <a:lnSpc>
                <a:spcPct val="100000"/>
              </a:lnSpc>
              <a:spcBef>
                <a:spcPts val="100"/>
              </a:spcBef>
            </a:pPr>
            <a:r>
              <a:rPr sz="1200" dirty="0">
                <a:solidFill>
                  <a:srgbClr val="585858"/>
                </a:solidFill>
                <a:latin typeface="Arial MT"/>
                <a:cs typeface="Arial MT"/>
              </a:rPr>
              <a:t>The</a:t>
            </a:r>
            <a:r>
              <a:rPr sz="1200" spc="-35" dirty="0">
                <a:solidFill>
                  <a:srgbClr val="585858"/>
                </a:solidFill>
                <a:latin typeface="Arial MT"/>
                <a:cs typeface="Arial MT"/>
              </a:rPr>
              <a:t> </a:t>
            </a:r>
            <a:r>
              <a:rPr sz="1200" dirty="0">
                <a:solidFill>
                  <a:srgbClr val="585858"/>
                </a:solidFill>
                <a:latin typeface="Arial MT"/>
                <a:cs typeface="Arial MT"/>
              </a:rPr>
              <a:t>forerunner</a:t>
            </a:r>
            <a:r>
              <a:rPr sz="1200" spc="-45" dirty="0">
                <a:solidFill>
                  <a:srgbClr val="585858"/>
                </a:solidFill>
                <a:latin typeface="Arial MT"/>
                <a:cs typeface="Arial MT"/>
              </a:rPr>
              <a:t> </a:t>
            </a:r>
            <a:r>
              <a:rPr sz="1200" dirty="0">
                <a:solidFill>
                  <a:srgbClr val="585858"/>
                </a:solidFill>
                <a:latin typeface="Arial MT"/>
                <a:cs typeface="Arial MT"/>
              </a:rPr>
              <a:t>satellite</a:t>
            </a:r>
            <a:r>
              <a:rPr sz="1200" spc="-25" dirty="0">
                <a:solidFill>
                  <a:srgbClr val="585858"/>
                </a:solidFill>
                <a:latin typeface="Arial MT"/>
                <a:cs typeface="Arial MT"/>
              </a:rPr>
              <a:t> </a:t>
            </a:r>
            <a:r>
              <a:rPr sz="1200" dirty="0">
                <a:solidFill>
                  <a:srgbClr val="585858"/>
                </a:solidFill>
                <a:latin typeface="Arial MT"/>
                <a:cs typeface="Arial MT"/>
              </a:rPr>
              <a:t>of Sentinel-</a:t>
            </a:r>
            <a:r>
              <a:rPr sz="1200" spc="-50" dirty="0">
                <a:solidFill>
                  <a:srgbClr val="585858"/>
                </a:solidFill>
                <a:latin typeface="Arial MT"/>
                <a:cs typeface="Arial MT"/>
              </a:rPr>
              <a:t>5 </a:t>
            </a:r>
            <a:r>
              <a:rPr sz="1200" dirty="0">
                <a:solidFill>
                  <a:srgbClr val="585858"/>
                </a:solidFill>
                <a:latin typeface="Arial MT"/>
                <a:cs typeface="Arial MT"/>
              </a:rPr>
              <a:t>mission.</a:t>
            </a:r>
            <a:r>
              <a:rPr sz="1200" spc="-30" dirty="0">
                <a:solidFill>
                  <a:srgbClr val="585858"/>
                </a:solidFill>
                <a:latin typeface="Arial MT"/>
                <a:cs typeface="Arial MT"/>
              </a:rPr>
              <a:t> </a:t>
            </a:r>
            <a:r>
              <a:rPr sz="1200" dirty="0">
                <a:solidFill>
                  <a:srgbClr val="585858"/>
                </a:solidFill>
                <a:latin typeface="Arial MT"/>
                <a:cs typeface="Arial MT"/>
              </a:rPr>
              <a:t>With</a:t>
            </a:r>
            <a:r>
              <a:rPr sz="1200" spc="-30" dirty="0">
                <a:solidFill>
                  <a:srgbClr val="585858"/>
                </a:solidFill>
                <a:latin typeface="Arial MT"/>
                <a:cs typeface="Arial MT"/>
              </a:rPr>
              <a:t> </a:t>
            </a:r>
            <a:r>
              <a:rPr sz="1200" b="1" dirty="0">
                <a:solidFill>
                  <a:srgbClr val="585858"/>
                </a:solidFill>
                <a:latin typeface="Arial"/>
                <a:cs typeface="Arial"/>
              </a:rPr>
              <a:t>sensors</a:t>
            </a:r>
            <a:r>
              <a:rPr sz="1200" b="1" spc="-40" dirty="0">
                <a:solidFill>
                  <a:srgbClr val="585858"/>
                </a:solidFill>
                <a:latin typeface="Arial"/>
                <a:cs typeface="Arial"/>
              </a:rPr>
              <a:t> </a:t>
            </a:r>
            <a:r>
              <a:rPr sz="1200" b="1" dirty="0">
                <a:solidFill>
                  <a:srgbClr val="585858"/>
                </a:solidFill>
                <a:latin typeface="Arial"/>
                <a:cs typeface="Arial"/>
              </a:rPr>
              <a:t>to</a:t>
            </a:r>
            <a:r>
              <a:rPr sz="1200" b="1" spc="-5" dirty="0">
                <a:solidFill>
                  <a:srgbClr val="585858"/>
                </a:solidFill>
                <a:latin typeface="Arial"/>
                <a:cs typeface="Arial"/>
              </a:rPr>
              <a:t> </a:t>
            </a:r>
            <a:r>
              <a:rPr sz="1200" b="1" spc="-10" dirty="0">
                <a:solidFill>
                  <a:srgbClr val="585858"/>
                </a:solidFill>
                <a:latin typeface="Arial"/>
                <a:cs typeface="Arial"/>
              </a:rPr>
              <a:t>acquire concentrations</a:t>
            </a:r>
            <a:r>
              <a:rPr sz="1200" b="1" spc="-15" dirty="0">
                <a:solidFill>
                  <a:srgbClr val="585858"/>
                </a:solidFill>
                <a:latin typeface="Arial"/>
                <a:cs typeface="Arial"/>
              </a:rPr>
              <a:t> </a:t>
            </a:r>
            <a:r>
              <a:rPr sz="1200" dirty="0">
                <a:solidFill>
                  <a:srgbClr val="585858"/>
                </a:solidFill>
                <a:latin typeface="Arial MT"/>
                <a:cs typeface="Arial MT"/>
              </a:rPr>
              <a:t>of</a:t>
            </a:r>
            <a:r>
              <a:rPr sz="1200" spc="-20" dirty="0">
                <a:solidFill>
                  <a:srgbClr val="585858"/>
                </a:solidFill>
                <a:latin typeface="Arial MT"/>
                <a:cs typeface="Arial MT"/>
              </a:rPr>
              <a:t> </a:t>
            </a:r>
            <a:r>
              <a:rPr sz="1200" dirty="0">
                <a:solidFill>
                  <a:srgbClr val="585858"/>
                </a:solidFill>
                <a:latin typeface="Arial MT"/>
                <a:cs typeface="Arial MT"/>
              </a:rPr>
              <a:t>trace</a:t>
            </a:r>
            <a:r>
              <a:rPr sz="1200" spc="-15" dirty="0">
                <a:solidFill>
                  <a:srgbClr val="585858"/>
                </a:solidFill>
                <a:latin typeface="Arial MT"/>
                <a:cs typeface="Arial MT"/>
              </a:rPr>
              <a:t> </a:t>
            </a:r>
            <a:r>
              <a:rPr sz="1200" dirty="0">
                <a:solidFill>
                  <a:srgbClr val="585858"/>
                </a:solidFill>
                <a:latin typeface="Arial MT"/>
                <a:cs typeface="Arial MT"/>
              </a:rPr>
              <a:t>gases</a:t>
            </a:r>
            <a:r>
              <a:rPr sz="1200" spc="-20" dirty="0">
                <a:solidFill>
                  <a:srgbClr val="585858"/>
                </a:solidFill>
                <a:latin typeface="Arial MT"/>
                <a:cs typeface="Arial MT"/>
              </a:rPr>
              <a:t> </a:t>
            </a:r>
            <a:r>
              <a:rPr sz="1200" spc="-25" dirty="0">
                <a:solidFill>
                  <a:srgbClr val="585858"/>
                </a:solidFill>
                <a:latin typeface="Arial MT"/>
                <a:cs typeface="Arial MT"/>
              </a:rPr>
              <a:t>and </a:t>
            </a:r>
            <a:r>
              <a:rPr sz="1200" spc="-10" dirty="0">
                <a:solidFill>
                  <a:srgbClr val="585858"/>
                </a:solidFill>
                <a:latin typeface="Arial MT"/>
                <a:cs typeface="Arial MT"/>
              </a:rPr>
              <a:t>aerosols</a:t>
            </a:r>
            <a:endParaRPr sz="1200">
              <a:latin typeface="Arial MT"/>
              <a:cs typeface="Arial MT"/>
            </a:endParaRPr>
          </a:p>
          <a:p>
            <a:pPr marL="77470">
              <a:lnSpc>
                <a:spcPct val="100000"/>
              </a:lnSpc>
              <a:spcBef>
                <a:spcPts val="780"/>
              </a:spcBef>
            </a:pPr>
            <a:r>
              <a:rPr sz="1200" b="1" dirty="0">
                <a:solidFill>
                  <a:srgbClr val="585858"/>
                </a:solidFill>
                <a:latin typeface="Arial"/>
                <a:cs typeface="Arial"/>
              </a:rPr>
              <a:t>For</a:t>
            </a:r>
            <a:r>
              <a:rPr sz="1200" b="1" spc="-5" dirty="0">
                <a:solidFill>
                  <a:srgbClr val="585858"/>
                </a:solidFill>
                <a:latin typeface="Arial"/>
                <a:cs typeface="Arial"/>
              </a:rPr>
              <a:t> </a:t>
            </a:r>
            <a:r>
              <a:rPr sz="1200" b="1" dirty="0">
                <a:solidFill>
                  <a:srgbClr val="585858"/>
                </a:solidFill>
                <a:latin typeface="Arial"/>
                <a:cs typeface="Arial"/>
              </a:rPr>
              <a:t>air</a:t>
            </a:r>
            <a:r>
              <a:rPr sz="1200" b="1" spc="-15" dirty="0">
                <a:solidFill>
                  <a:srgbClr val="585858"/>
                </a:solidFill>
                <a:latin typeface="Arial"/>
                <a:cs typeface="Arial"/>
              </a:rPr>
              <a:t> </a:t>
            </a:r>
            <a:r>
              <a:rPr sz="1200" b="1" dirty="0">
                <a:solidFill>
                  <a:srgbClr val="585858"/>
                </a:solidFill>
                <a:latin typeface="Arial"/>
                <a:cs typeface="Arial"/>
              </a:rPr>
              <a:t>quality and</a:t>
            </a:r>
            <a:r>
              <a:rPr sz="1200" b="1" spc="-5" dirty="0">
                <a:solidFill>
                  <a:srgbClr val="585858"/>
                </a:solidFill>
                <a:latin typeface="Arial"/>
                <a:cs typeface="Arial"/>
              </a:rPr>
              <a:t> </a:t>
            </a:r>
            <a:r>
              <a:rPr sz="1200" b="1" dirty="0">
                <a:solidFill>
                  <a:srgbClr val="585858"/>
                </a:solidFill>
                <a:latin typeface="Arial"/>
                <a:cs typeface="Arial"/>
              </a:rPr>
              <a:t>climate</a:t>
            </a:r>
            <a:r>
              <a:rPr sz="1200" b="1" spc="-20" dirty="0">
                <a:solidFill>
                  <a:srgbClr val="585858"/>
                </a:solidFill>
                <a:latin typeface="Arial"/>
                <a:cs typeface="Arial"/>
              </a:rPr>
              <a:t> </a:t>
            </a:r>
            <a:r>
              <a:rPr sz="1200" b="1" spc="-10" dirty="0">
                <a:solidFill>
                  <a:srgbClr val="585858"/>
                </a:solidFill>
                <a:latin typeface="Arial"/>
                <a:cs typeface="Arial"/>
              </a:rPr>
              <a:t>analysis;</a:t>
            </a:r>
            <a:endParaRPr sz="1200">
              <a:latin typeface="Arial"/>
              <a:cs typeface="Arial"/>
            </a:endParaRPr>
          </a:p>
        </p:txBody>
      </p:sp>
      <p:sp>
        <p:nvSpPr>
          <p:cNvPr id="19504" name="object 47">
            <a:extLst>
              <a:ext uri="{FF2B5EF4-FFF2-40B4-BE49-F238E27FC236}">
                <a16:creationId xmlns:a16="http://schemas.microsoft.com/office/drawing/2014/main" id="{29201B38-22DA-7110-606E-FB5537662BDD}"/>
              </a:ext>
            </a:extLst>
          </p:cNvPr>
          <p:cNvSpPr txBox="1"/>
          <p:nvPr/>
        </p:nvSpPr>
        <p:spPr>
          <a:xfrm>
            <a:off x="5220970" y="5963513"/>
            <a:ext cx="2806065" cy="208279"/>
          </a:xfrm>
          <a:prstGeom prst="rect">
            <a:avLst/>
          </a:prstGeom>
        </p:spPr>
        <p:txBody>
          <a:bodyPr vert="horz" wrap="square" lIns="0" tIns="12700" rIns="0" bIns="0" rtlCol="0">
            <a:spAutoFit/>
          </a:bodyPr>
          <a:lstStyle/>
          <a:p>
            <a:pPr marL="38100">
              <a:lnSpc>
                <a:spcPct val="100000"/>
              </a:lnSpc>
              <a:spcBef>
                <a:spcPts val="100"/>
              </a:spcBef>
            </a:pPr>
            <a:r>
              <a:rPr sz="1200" b="1" dirty="0">
                <a:solidFill>
                  <a:srgbClr val="585858"/>
                </a:solidFill>
                <a:latin typeface="Arial"/>
                <a:cs typeface="Arial"/>
              </a:rPr>
              <a:t>Greenhouse</a:t>
            </a:r>
            <a:r>
              <a:rPr sz="1200" b="1" spc="-45" dirty="0">
                <a:solidFill>
                  <a:srgbClr val="585858"/>
                </a:solidFill>
                <a:latin typeface="Arial"/>
                <a:cs typeface="Arial"/>
              </a:rPr>
              <a:t> </a:t>
            </a:r>
            <a:r>
              <a:rPr sz="1200" b="1" dirty="0">
                <a:solidFill>
                  <a:srgbClr val="585858"/>
                </a:solidFill>
                <a:latin typeface="Arial"/>
                <a:cs typeface="Arial"/>
              </a:rPr>
              <a:t>gases,</a:t>
            </a:r>
            <a:r>
              <a:rPr sz="1200" b="1" spc="-40" dirty="0">
                <a:solidFill>
                  <a:srgbClr val="585858"/>
                </a:solidFill>
                <a:latin typeface="Arial"/>
                <a:cs typeface="Arial"/>
              </a:rPr>
              <a:t> </a:t>
            </a:r>
            <a:r>
              <a:rPr sz="1200" b="1" dirty="0">
                <a:solidFill>
                  <a:srgbClr val="585858"/>
                </a:solidFill>
                <a:latin typeface="Arial"/>
                <a:cs typeface="Arial"/>
              </a:rPr>
              <a:t>air</a:t>
            </a:r>
            <a:r>
              <a:rPr sz="1200" b="1" spc="-30" dirty="0">
                <a:solidFill>
                  <a:srgbClr val="585858"/>
                </a:solidFill>
                <a:latin typeface="Arial"/>
                <a:cs typeface="Arial"/>
              </a:rPr>
              <a:t> </a:t>
            </a:r>
            <a:r>
              <a:rPr sz="1200" b="1" dirty="0">
                <a:solidFill>
                  <a:srgbClr val="585858"/>
                </a:solidFill>
                <a:latin typeface="Arial"/>
                <a:cs typeface="Arial"/>
              </a:rPr>
              <a:t>pollution,</a:t>
            </a:r>
            <a:r>
              <a:rPr sz="1200" b="1" spc="15" dirty="0">
                <a:solidFill>
                  <a:srgbClr val="585858"/>
                </a:solidFill>
                <a:latin typeface="Arial"/>
                <a:cs typeface="Arial"/>
              </a:rPr>
              <a:t> </a:t>
            </a:r>
            <a:r>
              <a:rPr sz="1200" b="1" spc="-20" dirty="0">
                <a:solidFill>
                  <a:srgbClr val="585858"/>
                </a:solidFill>
                <a:latin typeface="Arial"/>
                <a:cs typeface="Arial"/>
              </a:rPr>
              <a:t>SO</a:t>
            </a:r>
            <a:r>
              <a:rPr sz="1200" b="1" spc="-30" baseline="-20833" dirty="0">
                <a:solidFill>
                  <a:srgbClr val="585858"/>
                </a:solidFill>
                <a:latin typeface="Arial"/>
                <a:cs typeface="Arial"/>
              </a:rPr>
              <a:t>2</a:t>
            </a:r>
            <a:r>
              <a:rPr sz="1200" b="1" spc="-20" dirty="0">
                <a:solidFill>
                  <a:srgbClr val="585858"/>
                </a:solidFill>
                <a:latin typeface="Arial"/>
                <a:cs typeface="Arial"/>
              </a:rPr>
              <a:t>,</a:t>
            </a:r>
            <a:endParaRPr sz="1200">
              <a:latin typeface="Arial"/>
              <a:cs typeface="Arial"/>
            </a:endParaRPr>
          </a:p>
        </p:txBody>
      </p:sp>
      <p:sp>
        <p:nvSpPr>
          <p:cNvPr id="19505" name="object 48">
            <a:extLst>
              <a:ext uri="{FF2B5EF4-FFF2-40B4-BE49-F238E27FC236}">
                <a16:creationId xmlns:a16="http://schemas.microsoft.com/office/drawing/2014/main" id="{05F51B2B-83E9-D61F-FCAB-0805353A6075}"/>
              </a:ext>
            </a:extLst>
          </p:cNvPr>
          <p:cNvSpPr txBox="1"/>
          <p:nvPr/>
        </p:nvSpPr>
        <p:spPr>
          <a:xfrm>
            <a:off x="5187441" y="6146393"/>
            <a:ext cx="2873375" cy="391160"/>
          </a:xfrm>
          <a:prstGeom prst="rect">
            <a:avLst/>
          </a:prstGeom>
        </p:spPr>
        <p:txBody>
          <a:bodyPr vert="horz" wrap="square" lIns="0" tIns="12700" rIns="0" bIns="0" rtlCol="0">
            <a:spAutoFit/>
          </a:bodyPr>
          <a:lstStyle/>
          <a:p>
            <a:pPr marL="1304290" marR="30480" indent="-1266825">
              <a:lnSpc>
                <a:spcPct val="100000"/>
              </a:lnSpc>
              <a:spcBef>
                <a:spcPts val="100"/>
              </a:spcBef>
            </a:pPr>
            <a:r>
              <a:rPr sz="1200" b="1" dirty="0">
                <a:solidFill>
                  <a:srgbClr val="585858"/>
                </a:solidFill>
                <a:latin typeface="Arial"/>
                <a:cs typeface="Arial"/>
              </a:rPr>
              <a:t>CO</a:t>
            </a:r>
            <a:r>
              <a:rPr sz="1200" b="1" baseline="-20833" dirty="0">
                <a:solidFill>
                  <a:srgbClr val="585858"/>
                </a:solidFill>
                <a:latin typeface="Arial"/>
                <a:cs typeface="Arial"/>
              </a:rPr>
              <a:t>2</a:t>
            </a:r>
            <a:r>
              <a:rPr sz="1200" b="1" dirty="0">
                <a:solidFill>
                  <a:srgbClr val="585858"/>
                </a:solidFill>
                <a:latin typeface="Arial"/>
                <a:cs typeface="Arial"/>
              </a:rPr>
              <a:t>,</a:t>
            </a:r>
            <a:r>
              <a:rPr sz="1200" b="1" spc="10" dirty="0">
                <a:solidFill>
                  <a:srgbClr val="585858"/>
                </a:solidFill>
                <a:latin typeface="Arial"/>
                <a:cs typeface="Arial"/>
              </a:rPr>
              <a:t> </a:t>
            </a:r>
            <a:r>
              <a:rPr sz="1200" b="1" spc="-10" dirty="0">
                <a:solidFill>
                  <a:srgbClr val="585858"/>
                </a:solidFill>
                <a:latin typeface="Arial"/>
                <a:cs typeface="Arial"/>
              </a:rPr>
              <a:t>aerosols,</a:t>
            </a:r>
            <a:r>
              <a:rPr sz="1200" b="1" spc="-35" dirty="0">
                <a:solidFill>
                  <a:srgbClr val="585858"/>
                </a:solidFill>
                <a:latin typeface="Arial"/>
                <a:cs typeface="Arial"/>
              </a:rPr>
              <a:t> </a:t>
            </a:r>
            <a:r>
              <a:rPr sz="1200" b="1" dirty="0">
                <a:solidFill>
                  <a:srgbClr val="585858"/>
                </a:solidFill>
                <a:latin typeface="Arial"/>
                <a:cs typeface="Arial"/>
              </a:rPr>
              <a:t>PM,</a:t>
            </a:r>
            <a:r>
              <a:rPr sz="1200" b="1" spc="10" dirty="0">
                <a:solidFill>
                  <a:srgbClr val="585858"/>
                </a:solidFill>
                <a:latin typeface="Arial"/>
                <a:cs typeface="Arial"/>
              </a:rPr>
              <a:t> </a:t>
            </a:r>
            <a:r>
              <a:rPr sz="1200" b="1" dirty="0">
                <a:solidFill>
                  <a:srgbClr val="585858"/>
                </a:solidFill>
                <a:latin typeface="Arial"/>
                <a:cs typeface="Arial"/>
              </a:rPr>
              <a:t>CH</a:t>
            </a:r>
            <a:r>
              <a:rPr sz="1200" b="1" baseline="-20833" dirty="0">
                <a:solidFill>
                  <a:srgbClr val="585858"/>
                </a:solidFill>
                <a:latin typeface="Arial"/>
                <a:cs typeface="Arial"/>
              </a:rPr>
              <a:t>4</a:t>
            </a:r>
            <a:r>
              <a:rPr sz="1200" b="1" dirty="0">
                <a:solidFill>
                  <a:srgbClr val="585858"/>
                </a:solidFill>
                <a:latin typeface="Arial"/>
                <a:cs typeface="Arial"/>
              </a:rPr>
              <a:t>, </a:t>
            </a:r>
            <a:r>
              <a:rPr sz="1200" b="1" spc="-10" dirty="0">
                <a:solidFill>
                  <a:srgbClr val="585858"/>
                </a:solidFill>
                <a:latin typeface="Arial"/>
                <a:cs typeface="Arial"/>
              </a:rPr>
              <a:t>formaldehyde, </a:t>
            </a:r>
            <a:r>
              <a:rPr sz="1200" b="1" spc="-20" dirty="0">
                <a:solidFill>
                  <a:srgbClr val="585858"/>
                </a:solidFill>
                <a:latin typeface="Arial"/>
                <a:cs typeface="Arial"/>
              </a:rPr>
              <a:t>etc.</a:t>
            </a:r>
            <a:endParaRPr sz="1200">
              <a:latin typeface="Arial"/>
              <a:cs typeface="Arial"/>
            </a:endParaRPr>
          </a:p>
        </p:txBody>
      </p:sp>
      <p:grpSp>
        <p:nvGrpSpPr>
          <p:cNvPr id="19506" name="object 49">
            <a:extLst>
              <a:ext uri="{FF2B5EF4-FFF2-40B4-BE49-F238E27FC236}">
                <a16:creationId xmlns:a16="http://schemas.microsoft.com/office/drawing/2014/main" id="{6E879F4F-C78F-C3FE-EB43-8C19C880F69F}"/>
              </a:ext>
            </a:extLst>
          </p:cNvPr>
          <p:cNvGrpSpPr/>
          <p:nvPr/>
        </p:nvGrpSpPr>
        <p:grpSpPr>
          <a:xfrm>
            <a:off x="8495410" y="3952366"/>
            <a:ext cx="3048000" cy="2171065"/>
            <a:chOff x="8495410" y="3952366"/>
            <a:chExt cx="3048000" cy="2171065"/>
          </a:xfrm>
        </p:grpSpPr>
        <p:sp>
          <p:nvSpPr>
            <p:cNvPr id="19507" name="object 50">
              <a:extLst>
                <a:ext uri="{FF2B5EF4-FFF2-40B4-BE49-F238E27FC236}">
                  <a16:creationId xmlns:a16="http://schemas.microsoft.com/office/drawing/2014/main" id="{E9461EA5-35FB-6E7A-B418-081069B81540}"/>
                </a:ext>
              </a:extLst>
            </p:cNvPr>
            <p:cNvSpPr/>
            <p:nvPr/>
          </p:nvSpPr>
          <p:spPr>
            <a:xfrm>
              <a:off x="8501760" y="3958716"/>
              <a:ext cx="3035300" cy="2158365"/>
            </a:xfrm>
            <a:custGeom>
              <a:avLst/>
              <a:gdLst/>
              <a:ahLst/>
              <a:cxnLst/>
              <a:rect l="l" t="t" r="r" b="b"/>
              <a:pathLst>
                <a:path w="3035300" h="2158365">
                  <a:moveTo>
                    <a:pt x="2772664" y="0"/>
                  </a:moveTo>
                  <a:lnTo>
                    <a:pt x="262382" y="0"/>
                  </a:lnTo>
                  <a:lnTo>
                    <a:pt x="215219" y="4227"/>
                  </a:lnTo>
                  <a:lnTo>
                    <a:pt x="170829" y="16415"/>
                  </a:lnTo>
                  <a:lnTo>
                    <a:pt x="129953" y="35823"/>
                  </a:lnTo>
                  <a:lnTo>
                    <a:pt x="93333" y="61709"/>
                  </a:lnTo>
                  <a:lnTo>
                    <a:pt x="61709" y="93333"/>
                  </a:lnTo>
                  <a:lnTo>
                    <a:pt x="35823" y="129953"/>
                  </a:lnTo>
                  <a:lnTo>
                    <a:pt x="16415" y="170829"/>
                  </a:lnTo>
                  <a:lnTo>
                    <a:pt x="4227" y="215219"/>
                  </a:lnTo>
                  <a:lnTo>
                    <a:pt x="0" y="262381"/>
                  </a:lnTo>
                  <a:lnTo>
                    <a:pt x="0" y="1895449"/>
                  </a:lnTo>
                  <a:lnTo>
                    <a:pt x="4227" y="1942624"/>
                  </a:lnTo>
                  <a:lnTo>
                    <a:pt x="16415" y="1987025"/>
                  </a:lnTo>
                  <a:lnTo>
                    <a:pt x="35823" y="2027911"/>
                  </a:lnTo>
                  <a:lnTo>
                    <a:pt x="61709" y="2064540"/>
                  </a:lnTo>
                  <a:lnTo>
                    <a:pt x="93333" y="2096171"/>
                  </a:lnTo>
                  <a:lnTo>
                    <a:pt x="129953" y="2122063"/>
                  </a:lnTo>
                  <a:lnTo>
                    <a:pt x="170829" y="2141475"/>
                  </a:lnTo>
                  <a:lnTo>
                    <a:pt x="215219" y="2153666"/>
                  </a:lnTo>
                  <a:lnTo>
                    <a:pt x="262382" y="2157895"/>
                  </a:lnTo>
                  <a:lnTo>
                    <a:pt x="2772664" y="2157895"/>
                  </a:lnTo>
                  <a:lnTo>
                    <a:pt x="2819864" y="2153666"/>
                  </a:lnTo>
                  <a:lnTo>
                    <a:pt x="2864283" y="2141475"/>
                  </a:lnTo>
                  <a:lnTo>
                    <a:pt x="2905181" y="2122063"/>
                  </a:lnTo>
                  <a:lnTo>
                    <a:pt x="2941817" y="2096171"/>
                  </a:lnTo>
                  <a:lnTo>
                    <a:pt x="2973452" y="2064540"/>
                  </a:lnTo>
                  <a:lnTo>
                    <a:pt x="2999344" y="2027911"/>
                  </a:lnTo>
                  <a:lnTo>
                    <a:pt x="3018756" y="1987025"/>
                  </a:lnTo>
                  <a:lnTo>
                    <a:pt x="3030945" y="1942624"/>
                  </a:lnTo>
                  <a:lnTo>
                    <a:pt x="3035173" y="1895449"/>
                  </a:lnTo>
                  <a:lnTo>
                    <a:pt x="3035173" y="262381"/>
                  </a:lnTo>
                  <a:lnTo>
                    <a:pt x="3030945" y="215219"/>
                  </a:lnTo>
                  <a:lnTo>
                    <a:pt x="3018756" y="170829"/>
                  </a:lnTo>
                  <a:lnTo>
                    <a:pt x="2999344" y="129953"/>
                  </a:lnTo>
                  <a:lnTo>
                    <a:pt x="2973452" y="93333"/>
                  </a:lnTo>
                  <a:lnTo>
                    <a:pt x="2941817" y="61709"/>
                  </a:lnTo>
                  <a:lnTo>
                    <a:pt x="2905181" y="35823"/>
                  </a:lnTo>
                  <a:lnTo>
                    <a:pt x="2864283" y="16415"/>
                  </a:lnTo>
                  <a:lnTo>
                    <a:pt x="2819864" y="4227"/>
                  </a:lnTo>
                  <a:lnTo>
                    <a:pt x="2772664" y="0"/>
                  </a:lnTo>
                  <a:close/>
                </a:path>
              </a:pathLst>
            </a:custGeom>
            <a:solidFill>
              <a:srgbClr val="F1F1F1"/>
            </a:solidFill>
          </p:spPr>
          <p:txBody>
            <a:bodyPr wrap="square" lIns="0" tIns="0" rIns="0" bIns="0" rtlCol="0"/>
            <a:lstStyle/>
            <a:p>
              <a:endParaRPr/>
            </a:p>
          </p:txBody>
        </p:sp>
        <p:sp>
          <p:nvSpPr>
            <p:cNvPr id="19508" name="object 51">
              <a:extLst>
                <a:ext uri="{FF2B5EF4-FFF2-40B4-BE49-F238E27FC236}">
                  <a16:creationId xmlns:a16="http://schemas.microsoft.com/office/drawing/2014/main" id="{E0B93D38-5426-FF3D-1FF1-CD4919D1F35F}"/>
                </a:ext>
              </a:extLst>
            </p:cNvPr>
            <p:cNvSpPr/>
            <p:nvPr/>
          </p:nvSpPr>
          <p:spPr>
            <a:xfrm>
              <a:off x="8501760" y="3958716"/>
              <a:ext cx="3035300" cy="2158365"/>
            </a:xfrm>
            <a:custGeom>
              <a:avLst/>
              <a:gdLst/>
              <a:ahLst/>
              <a:cxnLst/>
              <a:rect l="l" t="t" r="r" b="b"/>
              <a:pathLst>
                <a:path w="3035300" h="2158365">
                  <a:moveTo>
                    <a:pt x="0" y="262381"/>
                  </a:moveTo>
                  <a:lnTo>
                    <a:pt x="4227" y="215219"/>
                  </a:lnTo>
                  <a:lnTo>
                    <a:pt x="16415" y="170829"/>
                  </a:lnTo>
                  <a:lnTo>
                    <a:pt x="35823" y="129953"/>
                  </a:lnTo>
                  <a:lnTo>
                    <a:pt x="61709" y="93333"/>
                  </a:lnTo>
                  <a:lnTo>
                    <a:pt x="93333" y="61709"/>
                  </a:lnTo>
                  <a:lnTo>
                    <a:pt x="129953" y="35823"/>
                  </a:lnTo>
                  <a:lnTo>
                    <a:pt x="170829" y="16415"/>
                  </a:lnTo>
                  <a:lnTo>
                    <a:pt x="215219" y="4227"/>
                  </a:lnTo>
                  <a:lnTo>
                    <a:pt x="262382" y="0"/>
                  </a:lnTo>
                  <a:lnTo>
                    <a:pt x="2772664" y="0"/>
                  </a:lnTo>
                  <a:lnTo>
                    <a:pt x="2819864" y="4227"/>
                  </a:lnTo>
                  <a:lnTo>
                    <a:pt x="2864283" y="16415"/>
                  </a:lnTo>
                  <a:lnTo>
                    <a:pt x="2905181" y="35823"/>
                  </a:lnTo>
                  <a:lnTo>
                    <a:pt x="2941817" y="61709"/>
                  </a:lnTo>
                  <a:lnTo>
                    <a:pt x="2973452" y="93333"/>
                  </a:lnTo>
                  <a:lnTo>
                    <a:pt x="2999344" y="129953"/>
                  </a:lnTo>
                  <a:lnTo>
                    <a:pt x="3018756" y="170829"/>
                  </a:lnTo>
                  <a:lnTo>
                    <a:pt x="3030945" y="215219"/>
                  </a:lnTo>
                  <a:lnTo>
                    <a:pt x="3035173" y="262381"/>
                  </a:lnTo>
                  <a:lnTo>
                    <a:pt x="3035173" y="1895449"/>
                  </a:lnTo>
                  <a:lnTo>
                    <a:pt x="3030945" y="1942624"/>
                  </a:lnTo>
                  <a:lnTo>
                    <a:pt x="3018756" y="1987025"/>
                  </a:lnTo>
                  <a:lnTo>
                    <a:pt x="2999344" y="2027911"/>
                  </a:lnTo>
                  <a:lnTo>
                    <a:pt x="2973452" y="2064540"/>
                  </a:lnTo>
                  <a:lnTo>
                    <a:pt x="2941817" y="2096171"/>
                  </a:lnTo>
                  <a:lnTo>
                    <a:pt x="2905181" y="2122063"/>
                  </a:lnTo>
                  <a:lnTo>
                    <a:pt x="2864283" y="2141475"/>
                  </a:lnTo>
                  <a:lnTo>
                    <a:pt x="2819864" y="2153666"/>
                  </a:lnTo>
                  <a:lnTo>
                    <a:pt x="2772664" y="2157895"/>
                  </a:lnTo>
                  <a:lnTo>
                    <a:pt x="262382" y="2157895"/>
                  </a:lnTo>
                  <a:lnTo>
                    <a:pt x="215219" y="2153666"/>
                  </a:lnTo>
                  <a:lnTo>
                    <a:pt x="170829" y="2141475"/>
                  </a:lnTo>
                  <a:lnTo>
                    <a:pt x="129953" y="2122063"/>
                  </a:lnTo>
                  <a:lnTo>
                    <a:pt x="93333" y="2096171"/>
                  </a:lnTo>
                  <a:lnTo>
                    <a:pt x="61709" y="2064540"/>
                  </a:lnTo>
                  <a:lnTo>
                    <a:pt x="35823" y="2027911"/>
                  </a:lnTo>
                  <a:lnTo>
                    <a:pt x="16415" y="1987025"/>
                  </a:lnTo>
                  <a:lnTo>
                    <a:pt x="4227" y="1942624"/>
                  </a:lnTo>
                  <a:lnTo>
                    <a:pt x="0" y="1895449"/>
                  </a:lnTo>
                  <a:lnTo>
                    <a:pt x="0" y="262381"/>
                  </a:lnTo>
                  <a:close/>
                </a:path>
              </a:pathLst>
            </a:custGeom>
            <a:ln w="12700">
              <a:solidFill>
                <a:srgbClr val="FFFFFF"/>
              </a:solidFill>
            </a:ln>
          </p:spPr>
          <p:txBody>
            <a:bodyPr wrap="square" lIns="0" tIns="0" rIns="0" bIns="0" rtlCol="0"/>
            <a:lstStyle/>
            <a:p>
              <a:endParaRPr/>
            </a:p>
          </p:txBody>
        </p:sp>
      </p:grpSp>
      <p:sp>
        <p:nvSpPr>
          <p:cNvPr id="19509" name="object 52">
            <a:extLst>
              <a:ext uri="{FF2B5EF4-FFF2-40B4-BE49-F238E27FC236}">
                <a16:creationId xmlns:a16="http://schemas.microsoft.com/office/drawing/2014/main" id="{0568B7A7-8965-94C6-BBBA-8D6A8A03806B}"/>
              </a:ext>
            </a:extLst>
          </p:cNvPr>
          <p:cNvSpPr txBox="1"/>
          <p:nvPr/>
        </p:nvSpPr>
        <p:spPr>
          <a:xfrm>
            <a:off x="8658225" y="4613529"/>
            <a:ext cx="2713990" cy="574675"/>
          </a:xfrm>
          <a:prstGeom prst="rect">
            <a:avLst/>
          </a:prstGeom>
        </p:spPr>
        <p:txBody>
          <a:bodyPr vert="horz" wrap="square" lIns="0" tIns="12700" rIns="0" bIns="0" rtlCol="0">
            <a:spAutoFit/>
          </a:bodyPr>
          <a:lstStyle/>
          <a:p>
            <a:pPr marL="12700" marR="5080">
              <a:lnSpc>
                <a:spcPct val="100000"/>
              </a:lnSpc>
              <a:spcBef>
                <a:spcPts val="100"/>
              </a:spcBef>
            </a:pPr>
            <a:r>
              <a:rPr sz="1200" dirty="0">
                <a:solidFill>
                  <a:srgbClr val="585858"/>
                </a:solidFill>
                <a:latin typeface="Arial MT"/>
                <a:cs typeface="Arial MT"/>
              </a:rPr>
              <a:t>A</a:t>
            </a:r>
            <a:r>
              <a:rPr sz="1200" spc="-95" dirty="0">
                <a:solidFill>
                  <a:srgbClr val="585858"/>
                </a:solidFill>
                <a:latin typeface="Arial MT"/>
                <a:cs typeface="Arial MT"/>
              </a:rPr>
              <a:t> </a:t>
            </a:r>
            <a:r>
              <a:rPr sz="1200" b="1" dirty="0">
                <a:solidFill>
                  <a:srgbClr val="585858"/>
                </a:solidFill>
                <a:latin typeface="Arial"/>
                <a:cs typeface="Arial"/>
              </a:rPr>
              <a:t>radar</a:t>
            </a:r>
            <a:r>
              <a:rPr sz="1200" b="1" spc="-55" dirty="0">
                <a:solidFill>
                  <a:srgbClr val="585858"/>
                </a:solidFill>
                <a:latin typeface="Arial"/>
                <a:cs typeface="Arial"/>
              </a:rPr>
              <a:t> </a:t>
            </a:r>
            <a:r>
              <a:rPr sz="1200" b="1" dirty="0">
                <a:solidFill>
                  <a:srgbClr val="585858"/>
                </a:solidFill>
                <a:latin typeface="Arial"/>
                <a:cs typeface="Arial"/>
              </a:rPr>
              <a:t>altimeter</a:t>
            </a:r>
            <a:r>
              <a:rPr sz="1200" b="1" spc="-45" dirty="0">
                <a:solidFill>
                  <a:srgbClr val="585858"/>
                </a:solidFill>
                <a:latin typeface="Arial"/>
                <a:cs typeface="Arial"/>
              </a:rPr>
              <a:t> </a:t>
            </a:r>
            <a:r>
              <a:rPr sz="1200" b="1" spc="-10" dirty="0">
                <a:solidFill>
                  <a:srgbClr val="585858"/>
                </a:solidFill>
                <a:latin typeface="Arial"/>
                <a:cs typeface="Arial"/>
              </a:rPr>
              <a:t>measurement </a:t>
            </a:r>
            <a:r>
              <a:rPr sz="1200" dirty="0">
                <a:solidFill>
                  <a:srgbClr val="585858"/>
                </a:solidFill>
                <a:latin typeface="Arial MT"/>
                <a:cs typeface="Arial MT"/>
              </a:rPr>
              <a:t>system for</a:t>
            </a:r>
            <a:r>
              <a:rPr sz="1200" spc="-20" dirty="0">
                <a:solidFill>
                  <a:srgbClr val="585858"/>
                </a:solidFill>
                <a:latin typeface="Arial MT"/>
                <a:cs typeface="Arial MT"/>
              </a:rPr>
              <a:t> </a:t>
            </a:r>
            <a:r>
              <a:rPr sz="1200" spc="-10" dirty="0">
                <a:solidFill>
                  <a:srgbClr val="585858"/>
                </a:solidFill>
                <a:latin typeface="Arial MT"/>
                <a:cs typeface="Arial MT"/>
              </a:rPr>
              <a:t>measuring</a:t>
            </a:r>
            <a:r>
              <a:rPr sz="1200" spc="-50" dirty="0">
                <a:solidFill>
                  <a:srgbClr val="585858"/>
                </a:solidFill>
                <a:latin typeface="Arial MT"/>
                <a:cs typeface="Arial MT"/>
              </a:rPr>
              <a:t> </a:t>
            </a:r>
            <a:r>
              <a:rPr sz="1200" spc="-10" dirty="0">
                <a:solidFill>
                  <a:srgbClr val="585858"/>
                </a:solidFill>
                <a:latin typeface="Arial MT"/>
                <a:cs typeface="Arial MT"/>
              </a:rPr>
              <a:t>sea-surface </a:t>
            </a:r>
            <a:r>
              <a:rPr sz="1200" dirty="0">
                <a:solidFill>
                  <a:srgbClr val="585858"/>
                </a:solidFill>
                <a:latin typeface="Arial MT"/>
                <a:cs typeface="Arial MT"/>
              </a:rPr>
              <a:t>height</a:t>
            </a:r>
            <a:r>
              <a:rPr sz="1200" spc="-50" dirty="0">
                <a:solidFill>
                  <a:srgbClr val="585858"/>
                </a:solidFill>
                <a:latin typeface="Arial MT"/>
                <a:cs typeface="Arial MT"/>
              </a:rPr>
              <a:t> </a:t>
            </a:r>
            <a:r>
              <a:rPr sz="1200" dirty="0">
                <a:solidFill>
                  <a:srgbClr val="585858"/>
                </a:solidFill>
                <a:latin typeface="Arial MT"/>
                <a:cs typeface="Arial MT"/>
              </a:rPr>
              <a:t>and</a:t>
            </a:r>
            <a:r>
              <a:rPr sz="1200" spc="-50" dirty="0">
                <a:solidFill>
                  <a:srgbClr val="585858"/>
                </a:solidFill>
                <a:latin typeface="Arial MT"/>
                <a:cs typeface="Arial MT"/>
              </a:rPr>
              <a:t> </a:t>
            </a:r>
            <a:r>
              <a:rPr sz="1200" dirty="0">
                <a:solidFill>
                  <a:srgbClr val="585858"/>
                </a:solidFill>
                <a:latin typeface="Arial MT"/>
                <a:cs typeface="Arial MT"/>
              </a:rPr>
              <a:t>map</a:t>
            </a:r>
            <a:r>
              <a:rPr sz="1200" spc="-50" dirty="0">
                <a:solidFill>
                  <a:srgbClr val="585858"/>
                </a:solidFill>
                <a:latin typeface="Arial MT"/>
                <a:cs typeface="Arial MT"/>
              </a:rPr>
              <a:t> </a:t>
            </a:r>
            <a:r>
              <a:rPr sz="1200" spc="-10" dirty="0">
                <a:solidFill>
                  <a:srgbClr val="585858"/>
                </a:solidFill>
                <a:latin typeface="Arial MT"/>
                <a:cs typeface="Arial MT"/>
              </a:rPr>
              <a:t>sea-</a:t>
            </a:r>
            <a:r>
              <a:rPr sz="1200" dirty="0">
                <a:solidFill>
                  <a:srgbClr val="585858"/>
                </a:solidFill>
                <a:latin typeface="Arial MT"/>
                <a:cs typeface="Arial MT"/>
              </a:rPr>
              <a:t>surface</a:t>
            </a:r>
            <a:r>
              <a:rPr sz="1200" spc="-40" dirty="0">
                <a:solidFill>
                  <a:srgbClr val="585858"/>
                </a:solidFill>
                <a:latin typeface="Arial MT"/>
                <a:cs typeface="Arial MT"/>
              </a:rPr>
              <a:t> </a:t>
            </a:r>
            <a:r>
              <a:rPr sz="1200" spc="-10" dirty="0">
                <a:solidFill>
                  <a:srgbClr val="585858"/>
                </a:solidFill>
                <a:latin typeface="Arial MT"/>
                <a:cs typeface="Arial MT"/>
              </a:rPr>
              <a:t>topography</a:t>
            </a:r>
            <a:endParaRPr sz="1200">
              <a:latin typeface="Arial MT"/>
              <a:cs typeface="Arial MT"/>
            </a:endParaRPr>
          </a:p>
        </p:txBody>
      </p:sp>
      <p:grpSp>
        <p:nvGrpSpPr>
          <p:cNvPr id="19510" name="object 53">
            <a:extLst>
              <a:ext uri="{FF2B5EF4-FFF2-40B4-BE49-F238E27FC236}">
                <a16:creationId xmlns:a16="http://schemas.microsoft.com/office/drawing/2014/main" id="{678AE4A7-3F38-A915-08C3-A8814E33926A}"/>
              </a:ext>
            </a:extLst>
          </p:cNvPr>
          <p:cNvGrpSpPr/>
          <p:nvPr/>
        </p:nvGrpSpPr>
        <p:grpSpPr>
          <a:xfrm>
            <a:off x="8336915" y="4090289"/>
            <a:ext cx="1464945" cy="441959"/>
            <a:chOff x="8336915" y="4090289"/>
            <a:chExt cx="1464945" cy="441959"/>
          </a:xfrm>
        </p:grpSpPr>
        <p:sp>
          <p:nvSpPr>
            <p:cNvPr id="19511" name="object 54">
              <a:extLst>
                <a:ext uri="{FF2B5EF4-FFF2-40B4-BE49-F238E27FC236}">
                  <a16:creationId xmlns:a16="http://schemas.microsoft.com/office/drawing/2014/main" id="{A485B05B-23F9-D499-ED32-B1DA4ED4E688}"/>
                </a:ext>
              </a:extLst>
            </p:cNvPr>
            <p:cNvSpPr/>
            <p:nvPr/>
          </p:nvSpPr>
          <p:spPr>
            <a:xfrm>
              <a:off x="8343265" y="4096639"/>
              <a:ext cx="1452245" cy="429259"/>
            </a:xfrm>
            <a:custGeom>
              <a:avLst/>
              <a:gdLst/>
              <a:ahLst/>
              <a:cxnLst/>
              <a:rect l="l" t="t" r="r" b="b"/>
              <a:pathLst>
                <a:path w="1452245" h="429260">
                  <a:moveTo>
                    <a:pt x="1380362" y="0"/>
                  </a:moveTo>
                  <a:lnTo>
                    <a:pt x="0" y="0"/>
                  </a:lnTo>
                  <a:lnTo>
                    <a:pt x="0" y="357378"/>
                  </a:lnTo>
                  <a:lnTo>
                    <a:pt x="71500" y="428879"/>
                  </a:lnTo>
                  <a:lnTo>
                    <a:pt x="1451736" y="428879"/>
                  </a:lnTo>
                  <a:lnTo>
                    <a:pt x="1451736" y="71374"/>
                  </a:lnTo>
                  <a:lnTo>
                    <a:pt x="1380362" y="0"/>
                  </a:lnTo>
                  <a:close/>
                </a:path>
              </a:pathLst>
            </a:custGeom>
            <a:solidFill>
              <a:srgbClr val="123E1D"/>
            </a:solidFill>
          </p:spPr>
          <p:txBody>
            <a:bodyPr wrap="square" lIns="0" tIns="0" rIns="0" bIns="0" rtlCol="0"/>
            <a:lstStyle/>
            <a:p>
              <a:endParaRPr/>
            </a:p>
          </p:txBody>
        </p:sp>
        <p:sp>
          <p:nvSpPr>
            <p:cNvPr id="19512" name="object 55">
              <a:extLst>
                <a:ext uri="{FF2B5EF4-FFF2-40B4-BE49-F238E27FC236}">
                  <a16:creationId xmlns:a16="http://schemas.microsoft.com/office/drawing/2014/main" id="{50DF1D1C-290A-0134-3A3B-6FCAFD395573}"/>
                </a:ext>
              </a:extLst>
            </p:cNvPr>
            <p:cNvSpPr/>
            <p:nvPr/>
          </p:nvSpPr>
          <p:spPr>
            <a:xfrm>
              <a:off x="8343265" y="4096639"/>
              <a:ext cx="1452245" cy="429259"/>
            </a:xfrm>
            <a:custGeom>
              <a:avLst/>
              <a:gdLst/>
              <a:ahLst/>
              <a:cxnLst/>
              <a:rect l="l" t="t" r="r" b="b"/>
              <a:pathLst>
                <a:path w="1452245" h="429260">
                  <a:moveTo>
                    <a:pt x="0" y="0"/>
                  </a:moveTo>
                  <a:lnTo>
                    <a:pt x="1380362" y="0"/>
                  </a:lnTo>
                  <a:lnTo>
                    <a:pt x="1451736" y="71374"/>
                  </a:lnTo>
                  <a:lnTo>
                    <a:pt x="1451736" y="428879"/>
                  </a:lnTo>
                  <a:lnTo>
                    <a:pt x="71500" y="428879"/>
                  </a:lnTo>
                  <a:lnTo>
                    <a:pt x="0" y="357378"/>
                  </a:lnTo>
                  <a:lnTo>
                    <a:pt x="0" y="0"/>
                  </a:lnTo>
                  <a:close/>
                </a:path>
              </a:pathLst>
            </a:custGeom>
            <a:ln w="12700">
              <a:solidFill>
                <a:srgbClr val="FFFFFF"/>
              </a:solidFill>
            </a:ln>
          </p:spPr>
          <p:txBody>
            <a:bodyPr wrap="square" lIns="0" tIns="0" rIns="0" bIns="0" rtlCol="0"/>
            <a:lstStyle/>
            <a:p>
              <a:endParaRPr/>
            </a:p>
          </p:txBody>
        </p:sp>
      </p:grpSp>
      <p:sp>
        <p:nvSpPr>
          <p:cNvPr id="19513" name="object 56">
            <a:extLst>
              <a:ext uri="{FF2B5EF4-FFF2-40B4-BE49-F238E27FC236}">
                <a16:creationId xmlns:a16="http://schemas.microsoft.com/office/drawing/2014/main" id="{5BBA5BDF-53CA-DBB6-7857-E24A1A696BC2}"/>
              </a:ext>
            </a:extLst>
          </p:cNvPr>
          <p:cNvSpPr txBox="1"/>
          <p:nvPr/>
        </p:nvSpPr>
        <p:spPr>
          <a:xfrm>
            <a:off x="8631173" y="4186554"/>
            <a:ext cx="878205"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FFFFFF"/>
                </a:solidFill>
                <a:latin typeface="Arial"/>
                <a:cs typeface="Arial"/>
              </a:rPr>
              <a:t>Sentinel-</a:t>
            </a:r>
            <a:r>
              <a:rPr sz="1400" b="1" spc="-50" dirty="0">
                <a:solidFill>
                  <a:srgbClr val="FFFFFF"/>
                </a:solidFill>
                <a:latin typeface="Arial"/>
                <a:cs typeface="Arial"/>
              </a:rPr>
              <a:t>6</a:t>
            </a:r>
            <a:endParaRPr sz="1400">
              <a:latin typeface="Arial"/>
              <a:cs typeface="Arial"/>
            </a:endParaRPr>
          </a:p>
        </p:txBody>
      </p:sp>
      <p:grpSp>
        <p:nvGrpSpPr>
          <p:cNvPr id="19514" name="object 57">
            <a:extLst>
              <a:ext uri="{FF2B5EF4-FFF2-40B4-BE49-F238E27FC236}">
                <a16:creationId xmlns:a16="http://schemas.microsoft.com/office/drawing/2014/main" id="{88341567-2198-7BD3-7C6A-A50AC046104D}"/>
              </a:ext>
            </a:extLst>
          </p:cNvPr>
          <p:cNvGrpSpPr/>
          <p:nvPr/>
        </p:nvGrpSpPr>
        <p:grpSpPr>
          <a:xfrm>
            <a:off x="8486013" y="5221859"/>
            <a:ext cx="3048000" cy="723900"/>
            <a:chOff x="8486013" y="5221859"/>
            <a:chExt cx="3048000" cy="723900"/>
          </a:xfrm>
        </p:grpSpPr>
        <p:sp>
          <p:nvSpPr>
            <p:cNvPr id="19515" name="object 58">
              <a:extLst>
                <a:ext uri="{FF2B5EF4-FFF2-40B4-BE49-F238E27FC236}">
                  <a16:creationId xmlns:a16="http://schemas.microsoft.com/office/drawing/2014/main" id="{C66AD36B-3933-B9D0-30BA-5E5E1656796A}"/>
                </a:ext>
              </a:extLst>
            </p:cNvPr>
            <p:cNvSpPr/>
            <p:nvPr/>
          </p:nvSpPr>
          <p:spPr>
            <a:xfrm>
              <a:off x="8492363" y="5228209"/>
              <a:ext cx="3035300" cy="711200"/>
            </a:xfrm>
            <a:custGeom>
              <a:avLst/>
              <a:gdLst/>
              <a:ahLst/>
              <a:cxnLst/>
              <a:rect l="l" t="t" r="r" b="b"/>
              <a:pathLst>
                <a:path w="3035300" h="711200">
                  <a:moveTo>
                    <a:pt x="2948685" y="0"/>
                  </a:moveTo>
                  <a:lnTo>
                    <a:pt x="86486" y="0"/>
                  </a:lnTo>
                  <a:lnTo>
                    <a:pt x="52828" y="6798"/>
                  </a:lnTo>
                  <a:lnTo>
                    <a:pt x="25336" y="25336"/>
                  </a:lnTo>
                  <a:lnTo>
                    <a:pt x="6798" y="52828"/>
                  </a:lnTo>
                  <a:lnTo>
                    <a:pt x="0" y="86487"/>
                  </a:lnTo>
                  <a:lnTo>
                    <a:pt x="0" y="624636"/>
                  </a:lnTo>
                  <a:lnTo>
                    <a:pt x="6798" y="658301"/>
                  </a:lnTo>
                  <a:lnTo>
                    <a:pt x="25336" y="685792"/>
                  </a:lnTo>
                  <a:lnTo>
                    <a:pt x="52828" y="704327"/>
                  </a:lnTo>
                  <a:lnTo>
                    <a:pt x="86486" y="711123"/>
                  </a:lnTo>
                  <a:lnTo>
                    <a:pt x="2948685" y="711123"/>
                  </a:lnTo>
                  <a:lnTo>
                    <a:pt x="2982398" y="704327"/>
                  </a:lnTo>
                  <a:lnTo>
                    <a:pt x="3009884" y="685792"/>
                  </a:lnTo>
                  <a:lnTo>
                    <a:pt x="3028392" y="658301"/>
                  </a:lnTo>
                  <a:lnTo>
                    <a:pt x="3035172" y="624636"/>
                  </a:lnTo>
                  <a:lnTo>
                    <a:pt x="3035172" y="86487"/>
                  </a:lnTo>
                  <a:lnTo>
                    <a:pt x="3028392" y="52828"/>
                  </a:lnTo>
                  <a:lnTo>
                    <a:pt x="3009884" y="25336"/>
                  </a:lnTo>
                  <a:lnTo>
                    <a:pt x="2982398" y="6798"/>
                  </a:lnTo>
                  <a:lnTo>
                    <a:pt x="2948685" y="0"/>
                  </a:lnTo>
                  <a:close/>
                </a:path>
              </a:pathLst>
            </a:custGeom>
            <a:solidFill>
              <a:srgbClr val="FFF1CC"/>
            </a:solidFill>
          </p:spPr>
          <p:txBody>
            <a:bodyPr wrap="square" lIns="0" tIns="0" rIns="0" bIns="0" rtlCol="0"/>
            <a:lstStyle/>
            <a:p>
              <a:endParaRPr/>
            </a:p>
          </p:txBody>
        </p:sp>
        <p:sp>
          <p:nvSpPr>
            <p:cNvPr id="19516" name="object 59">
              <a:extLst>
                <a:ext uri="{FF2B5EF4-FFF2-40B4-BE49-F238E27FC236}">
                  <a16:creationId xmlns:a16="http://schemas.microsoft.com/office/drawing/2014/main" id="{D0A69134-D2A9-FAD2-AE31-4CFEC0AD5C15}"/>
                </a:ext>
              </a:extLst>
            </p:cNvPr>
            <p:cNvSpPr/>
            <p:nvPr/>
          </p:nvSpPr>
          <p:spPr>
            <a:xfrm>
              <a:off x="8492363" y="5228209"/>
              <a:ext cx="3035300" cy="711200"/>
            </a:xfrm>
            <a:custGeom>
              <a:avLst/>
              <a:gdLst/>
              <a:ahLst/>
              <a:cxnLst/>
              <a:rect l="l" t="t" r="r" b="b"/>
              <a:pathLst>
                <a:path w="3035300" h="711200">
                  <a:moveTo>
                    <a:pt x="0" y="86487"/>
                  </a:moveTo>
                  <a:lnTo>
                    <a:pt x="6798" y="52828"/>
                  </a:lnTo>
                  <a:lnTo>
                    <a:pt x="25336" y="25336"/>
                  </a:lnTo>
                  <a:lnTo>
                    <a:pt x="52828" y="6798"/>
                  </a:lnTo>
                  <a:lnTo>
                    <a:pt x="86486" y="0"/>
                  </a:lnTo>
                  <a:lnTo>
                    <a:pt x="2948685" y="0"/>
                  </a:lnTo>
                  <a:lnTo>
                    <a:pt x="2982398" y="6798"/>
                  </a:lnTo>
                  <a:lnTo>
                    <a:pt x="3009884" y="25336"/>
                  </a:lnTo>
                  <a:lnTo>
                    <a:pt x="3028392" y="52828"/>
                  </a:lnTo>
                  <a:lnTo>
                    <a:pt x="3035172" y="86487"/>
                  </a:lnTo>
                  <a:lnTo>
                    <a:pt x="3035172" y="624636"/>
                  </a:lnTo>
                  <a:lnTo>
                    <a:pt x="3028392" y="658301"/>
                  </a:lnTo>
                  <a:lnTo>
                    <a:pt x="3009884" y="685792"/>
                  </a:lnTo>
                  <a:lnTo>
                    <a:pt x="2982398" y="704327"/>
                  </a:lnTo>
                  <a:lnTo>
                    <a:pt x="2948685" y="711123"/>
                  </a:lnTo>
                  <a:lnTo>
                    <a:pt x="86486" y="711123"/>
                  </a:lnTo>
                  <a:lnTo>
                    <a:pt x="52828" y="704327"/>
                  </a:lnTo>
                  <a:lnTo>
                    <a:pt x="25336" y="685792"/>
                  </a:lnTo>
                  <a:lnTo>
                    <a:pt x="6798" y="658301"/>
                  </a:lnTo>
                  <a:lnTo>
                    <a:pt x="0" y="624636"/>
                  </a:lnTo>
                  <a:lnTo>
                    <a:pt x="0" y="86487"/>
                  </a:lnTo>
                  <a:close/>
                </a:path>
              </a:pathLst>
            </a:custGeom>
            <a:ln w="12700">
              <a:solidFill>
                <a:srgbClr val="FFFFFF"/>
              </a:solidFill>
            </a:ln>
          </p:spPr>
          <p:txBody>
            <a:bodyPr wrap="square" lIns="0" tIns="0" rIns="0" bIns="0" rtlCol="0"/>
            <a:lstStyle/>
            <a:p>
              <a:endParaRPr/>
            </a:p>
          </p:txBody>
        </p:sp>
      </p:grpSp>
      <p:sp>
        <p:nvSpPr>
          <p:cNvPr id="19517" name="object 60">
            <a:extLst>
              <a:ext uri="{FF2B5EF4-FFF2-40B4-BE49-F238E27FC236}">
                <a16:creationId xmlns:a16="http://schemas.microsoft.com/office/drawing/2014/main" id="{12420758-2377-3B39-BAE7-73E2E8ED1343}"/>
              </a:ext>
            </a:extLst>
          </p:cNvPr>
          <p:cNvSpPr txBox="1"/>
          <p:nvPr/>
        </p:nvSpPr>
        <p:spPr>
          <a:xfrm>
            <a:off x="8761221" y="5384672"/>
            <a:ext cx="2497455" cy="391795"/>
          </a:xfrm>
          <a:prstGeom prst="rect">
            <a:avLst/>
          </a:prstGeom>
        </p:spPr>
        <p:txBody>
          <a:bodyPr vert="horz" wrap="square" lIns="0" tIns="12700" rIns="0" bIns="0" rtlCol="0">
            <a:spAutoFit/>
          </a:bodyPr>
          <a:lstStyle/>
          <a:p>
            <a:pPr marL="238125" marR="5080" indent="-226060">
              <a:lnSpc>
                <a:spcPct val="100000"/>
              </a:lnSpc>
              <a:spcBef>
                <a:spcPts val="100"/>
              </a:spcBef>
            </a:pPr>
            <a:r>
              <a:rPr sz="1200" b="1" dirty="0">
                <a:solidFill>
                  <a:srgbClr val="585858"/>
                </a:solidFill>
                <a:latin typeface="Arial"/>
                <a:cs typeface="Arial"/>
              </a:rPr>
              <a:t>To</a:t>
            </a:r>
            <a:r>
              <a:rPr sz="1200" b="1" spc="-50" dirty="0">
                <a:solidFill>
                  <a:srgbClr val="585858"/>
                </a:solidFill>
                <a:latin typeface="Arial"/>
                <a:cs typeface="Arial"/>
              </a:rPr>
              <a:t> </a:t>
            </a:r>
            <a:r>
              <a:rPr sz="1200" b="1" dirty="0">
                <a:solidFill>
                  <a:srgbClr val="585858"/>
                </a:solidFill>
                <a:latin typeface="Arial"/>
                <a:cs typeface="Arial"/>
              </a:rPr>
              <a:t>support</a:t>
            </a:r>
            <a:r>
              <a:rPr sz="1200" b="1" spc="-50" dirty="0">
                <a:solidFill>
                  <a:srgbClr val="585858"/>
                </a:solidFill>
                <a:latin typeface="Arial"/>
                <a:cs typeface="Arial"/>
              </a:rPr>
              <a:t> </a:t>
            </a:r>
            <a:r>
              <a:rPr sz="1200" b="1" spc="-10" dirty="0">
                <a:solidFill>
                  <a:srgbClr val="585858"/>
                </a:solidFill>
                <a:latin typeface="Arial"/>
                <a:cs typeface="Arial"/>
              </a:rPr>
              <a:t>oceanography,</a:t>
            </a:r>
            <a:r>
              <a:rPr sz="1200" b="1" spc="-45" dirty="0">
                <a:solidFill>
                  <a:srgbClr val="585858"/>
                </a:solidFill>
                <a:latin typeface="Arial"/>
                <a:cs typeface="Arial"/>
              </a:rPr>
              <a:t> </a:t>
            </a:r>
            <a:r>
              <a:rPr sz="1200" b="1" spc="-10" dirty="0">
                <a:solidFill>
                  <a:srgbClr val="585858"/>
                </a:solidFill>
                <a:latin typeface="Arial"/>
                <a:cs typeface="Arial"/>
              </a:rPr>
              <a:t>climate </a:t>
            </a:r>
            <a:r>
              <a:rPr sz="1200" b="1" dirty="0">
                <a:solidFill>
                  <a:srgbClr val="585858"/>
                </a:solidFill>
                <a:latin typeface="Arial"/>
                <a:cs typeface="Arial"/>
              </a:rPr>
              <a:t>studies,</a:t>
            </a:r>
            <a:r>
              <a:rPr sz="1200" b="1" spc="-35" dirty="0">
                <a:solidFill>
                  <a:srgbClr val="585858"/>
                </a:solidFill>
                <a:latin typeface="Arial"/>
                <a:cs typeface="Arial"/>
              </a:rPr>
              <a:t> </a:t>
            </a:r>
            <a:r>
              <a:rPr sz="1200" b="1" dirty="0">
                <a:solidFill>
                  <a:srgbClr val="585858"/>
                </a:solidFill>
                <a:latin typeface="Arial"/>
                <a:cs typeface="Arial"/>
              </a:rPr>
              <a:t>and</a:t>
            </a:r>
            <a:r>
              <a:rPr sz="1200" b="1" spc="-25" dirty="0">
                <a:solidFill>
                  <a:srgbClr val="585858"/>
                </a:solidFill>
                <a:latin typeface="Arial"/>
                <a:cs typeface="Arial"/>
              </a:rPr>
              <a:t> </a:t>
            </a:r>
            <a:r>
              <a:rPr sz="1200" b="1" dirty="0">
                <a:solidFill>
                  <a:srgbClr val="585858"/>
                </a:solidFill>
                <a:latin typeface="Arial"/>
                <a:cs typeface="Arial"/>
              </a:rPr>
              <a:t>sea</a:t>
            </a:r>
            <a:r>
              <a:rPr sz="1200" b="1" spc="-45" dirty="0">
                <a:solidFill>
                  <a:srgbClr val="585858"/>
                </a:solidFill>
                <a:latin typeface="Arial"/>
                <a:cs typeface="Arial"/>
              </a:rPr>
              <a:t> </a:t>
            </a:r>
            <a:r>
              <a:rPr sz="1200" b="1" spc="-10" dirty="0">
                <a:solidFill>
                  <a:srgbClr val="585858"/>
                </a:solidFill>
                <a:latin typeface="Arial"/>
                <a:cs typeface="Arial"/>
              </a:rPr>
              <a:t>monitoring</a:t>
            </a:r>
            <a:endParaRPr sz="1200">
              <a:latin typeface="Arial"/>
              <a:cs typeface="Arial"/>
            </a:endParaRPr>
          </a:p>
        </p:txBody>
      </p:sp>
      <p:pic>
        <p:nvPicPr>
          <p:cNvPr id="19518" name="object 61">
            <a:extLst>
              <a:ext uri="{FF2B5EF4-FFF2-40B4-BE49-F238E27FC236}">
                <a16:creationId xmlns:a16="http://schemas.microsoft.com/office/drawing/2014/main" id="{C61F2073-B459-946E-CCD4-48EEF7E8BCDC}"/>
              </a:ext>
            </a:extLst>
          </p:cNvPr>
          <p:cNvPicPr/>
          <p:nvPr/>
        </p:nvPicPr>
        <p:blipFill>
          <a:blip r:embed="rId3" cstate="print"/>
          <a:stretch>
            <a:fillRect/>
          </a:stretch>
        </p:blipFill>
        <p:spPr>
          <a:xfrm>
            <a:off x="3680459" y="1566672"/>
            <a:ext cx="4856988" cy="2849879"/>
          </a:xfrm>
          <a:prstGeom prst="rect">
            <a:avLst/>
          </a:prstGeom>
        </p:spPr>
      </p:pic>
      <p:sp>
        <p:nvSpPr>
          <p:cNvPr id="2" name="Rectangle 2">
            <a:extLst>
              <a:ext uri="{FF2B5EF4-FFF2-40B4-BE49-F238E27FC236}">
                <a16:creationId xmlns:a16="http://schemas.microsoft.com/office/drawing/2014/main" id="{0D859A38-E6B5-B43C-E465-73D0CFC80E60}"/>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spTree>
    <p:extLst>
      <p:ext uri="{BB962C8B-B14F-4D97-AF65-F5344CB8AC3E}">
        <p14:creationId xmlns:p14="http://schemas.microsoft.com/office/powerpoint/2010/main" val="2590012079"/>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C7966DE-15C0-4511-9D87-27F80B6A0AD6}"/>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11" name="TextBox 10">
            <a:extLst>
              <a:ext uri="{FF2B5EF4-FFF2-40B4-BE49-F238E27FC236}">
                <a16:creationId xmlns:a16="http://schemas.microsoft.com/office/drawing/2014/main" id="{F1D9684F-31D3-4F3C-99D5-A42C9F033F82}"/>
              </a:ext>
            </a:extLst>
          </p:cNvPr>
          <p:cNvSpPr txBox="1"/>
          <p:nvPr/>
        </p:nvSpPr>
        <p:spPr>
          <a:xfrm>
            <a:off x="9786903" y="5177548"/>
            <a:ext cx="1283000" cy="369332"/>
          </a:xfrm>
          <a:prstGeom prst="rect">
            <a:avLst/>
          </a:prstGeom>
          <a:noFill/>
        </p:spPr>
        <p:txBody>
          <a:bodyPr wrap="square" rtlCol="0">
            <a:spAutoFit/>
          </a:bodyPr>
          <a:lstStyle/>
          <a:p>
            <a:r>
              <a:rPr lang="en-AU" dirty="0">
                <a:solidFill>
                  <a:schemeClr val="bg1"/>
                </a:solidFill>
              </a:rPr>
              <a:t>&gt; 60º</a:t>
            </a:r>
          </a:p>
        </p:txBody>
      </p:sp>
      <p:pic>
        <p:nvPicPr>
          <p:cNvPr id="3" name="Picture 2">
            <a:extLst>
              <a:ext uri="{FF2B5EF4-FFF2-40B4-BE49-F238E27FC236}">
                <a16:creationId xmlns:a16="http://schemas.microsoft.com/office/drawing/2014/main" id="{A535F75A-26B9-91AC-5B8E-FF706A510DAB}"/>
              </a:ext>
            </a:extLst>
          </p:cNvPr>
          <p:cNvPicPr>
            <a:picLocks noChangeAspect="1"/>
          </p:cNvPicPr>
          <p:nvPr/>
        </p:nvPicPr>
        <p:blipFill>
          <a:blip r:embed="rId3"/>
          <a:stretch>
            <a:fillRect/>
          </a:stretch>
        </p:blipFill>
        <p:spPr>
          <a:xfrm>
            <a:off x="1958318" y="883756"/>
            <a:ext cx="8470085" cy="6048517"/>
          </a:xfrm>
          <a:prstGeom prst="rect">
            <a:avLst/>
          </a:prstGeom>
        </p:spPr>
      </p:pic>
      <p:sp>
        <p:nvSpPr>
          <p:cNvPr id="2" name="Rectangle 2">
            <a:extLst>
              <a:ext uri="{FF2B5EF4-FFF2-40B4-BE49-F238E27FC236}">
                <a16:creationId xmlns:a16="http://schemas.microsoft.com/office/drawing/2014/main" id="{62EA2874-1DCC-D7A1-F856-1CC0980ADEA5}"/>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spTree>
    <p:extLst>
      <p:ext uri="{BB962C8B-B14F-4D97-AF65-F5344CB8AC3E}">
        <p14:creationId xmlns:p14="http://schemas.microsoft.com/office/powerpoint/2010/main" val="623770837"/>
      </p:ext>
    </p:extLst>
  </p:cSld>
  <p:clrMapOvr>
    <a:overrideClrMapping bg1="lt1" tx1="dk1" bg2="lt2" tx2="dk2" accent1="accent1" accent2="accent2" accent3="accent3" accent4="accent4" accent5="accent5" accent6="accent6" hlink="hlink" folHlink="folHlink"/>
  </p:clrMapOvr>
  <p:transition>
    <p:zoom/>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3" name="Text Box 3"/>
          <p:cNvSpPr txBox="1">
            <a:spLocks noChangeAspect="1" noChangeArrowheads="1"/>
          </p:cNvSpPr>
          <p:nvPr/>
        </p:nvSpPr>
        <p:spPr bwMode="auto">
          <a:xfrm>
            <a:off x="9021699" y="700089"/>
            <a:ext cx="65" cy="276999"/>
          </a:xfrm>
          <a:prstGeom prst="rect">
            <a:avLst/>
          </a:prstGeom>
          <a:noFill/>
          <a:ln w="3175">
            <a:noFill/>
            <a:miter lim="800000"/>
            <a:headEnd/>
            <a:tailEnd type="none" w="sm" len="lg"/>
          </a:ln>
        </p:spPr>
        <p:txBody>
          <a:bodyPr wrap="none" lIns="0" tIns="0" rIns="0" bIns="0">
            <a:spAutoFit/>
          </a:bodyPr>
          <a:lstStyle/>
          <a:p>
            <a:pPr algn="r" defTabSz="820738" eaLnBrk="0" hangingPunct="0"/>
            <a:endParaRPr lang="ar-OM" b="1" u="sng"/>
          </a:p>
        </p:txBody>
      </p:sp>
      <p:sp>
        <p:nvSpPr>
          <p:cNvPr id="25" name="Rectangle 2">
            <a:extLst>
              <a:ext uri="{FF2B5EF4-FFF2-40B4-BE49-F238E27FC236}">
                <a16:creationId xmlns:a16="http://schemas.microsoft.com/office/drawing/2014/main" id="{A6D52AB8-4167-4833-AC74-ADC74E8086BD}"/>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cxnSp>
        <p:nvCxnSpPr>
          <p:cNvPr id="26" name="Straight Connector 25">
            <a:extLst>
              <a:ext uri="{FF2B5EF4-FFF2-40B4-BE49-F238E27FC236}">
                <a16:creationId xmlns:a16="http://schemas.microsoft.com/office/drawing/2014/main" id="{83D13330-E880-4CA1-B271-5F28A40A4E55}"/>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2" name="object 3">
            <a:extLst>
              <a:ext uri="{FF2B5EF4-FFF2-40B4-BE49-F238E27FC236}">
                <a16:creationId xmlns:a16="http://schemas.microsoft.com/office/drawing/2014/main" id="{546AEE27-844D-0A01-8376-0A02ED0434A9}"/>
              </a:ext>
            </a:extLst>
          </p:cNvPr>
          <p:cNvSpPr/>
          <p:nvPr/>
        </p:nvSpPr>
        <p:spPr>
          <a:xfrm>
            <a:off x="7257669" y="1446530"/>
            <a:ext cx="0" cy="2576830"/>
          </a:xfrm>
          <a:custGeom>
            <a:avLst/>
            <a:gdLst/>
            <a:ahLst/>
            <a:cxnLst/>
            <a:rect l="l" t="t" r="r" b="b"/>
            <a:pathLst>
              <a:path h="2576829">
                <a:moveTo>
                  <a:pt x="0" y="0"/>
                </a:moveTo>
                <a:lnTo>
                  <a:pt x="0" y="2576830"/>
                </a:lnTo>
              </a:path>
            </a:pathLst>
          </a:custGeom>
          <a:ln w="12700">
            <a:solidFill>
              <a:srgbClr val="000000"/>
            </a:solidFill>
          </a:ln>
        </p:spPr>
        <p:txBody>
          <a:bodyPr wrap="square" lIns="0" tIns="0" rIns="0" bIns="0" rtlCol="0"/>
          <a:lstStyle/>
          <a:p>
            <a:endParaRPr/>
          </a:p>
        </p:txBody>
      </p:sp>
      <p:graphicFrame>
        <p:nvGraphicFramePr>
          <p:cNvPr id="3" name="object 4">
            <a:extLst>
              <a:ext uri="{FF2B5EF4-FFF2-40B4-BE49-F238E27FC236}">
                <a16:creationId xmlns:a16="http://schemas.microsoft.com/office/drawing/2014/main" id="{474E4112-4A58-CD5C-FBE7-B9A10D6D3B67}"/>
              </a:ext>
            </a:extLst>
          </p:cNvPr>
          <p:cNvGraphicFramePr>
            <a:graphicFrameLocks noGrp="1"/>
          </p:cNvGraphicFramePr>
          <p:nvPr/>
        </p:nvGraphicFramePr>
        <p:xfrm>
          <a:off x="1976627" y="1446531"/>
          <a:ext cx="8239114" cy="413893"/>
        </p:xfrm>
        <a:graphic>
          <a:graphicData uri="http://schemas.openxmlformats.org/drawingml/2006/table">
            <a:tbl>
              <a:tblPr firstRow="1" bandRow="1">
                <a:tableStyleId>{2D5ABB26-0587-4C30-8999-92F81FD0307C}</a:tableStyleId>
              </a:tblPr>
              <a:tblGrid>
                <a:gridCol w="349885">
                  <a:extLst>
                    <a:ext uri="{9D8B030D-6E8A-4147-A177-3AD203B41FA5}">
                      <a16:colId xmlns:a16="http://schemas.microsoft.com/office/drawing/2014/main" val="20000"/>
                    </a:ext>
                  </a:extLst>
                </a:gridCol>
                <a:gridCol w="335280">
                  <a:extLst>
                    <a:ext uri="{9D8B030D-6E8A-4147-A177-3AD203B41FA5}">
                      <a16:colId xmlns:a16="http://schemas.microsoft.com/office/drawing/2014/main" val="20001"/>
                    </a:ext>
                  </a:extLst>
                </a:gridCol>
                <a:gridCol w="328295">
                  <a:extLst>
                    <a:ext uri="{9D8B030D-6E8A-4147-A177-3AD203B41FA5}">
                      <a16:colId xmlns:a16="http://schemas.microsoft.com/office/drawing/2014/main" val="20002"/>
                    </a:ext>
                  </a:extLst>
                </a:gridCol>
                <a:gridCol w="328294">
                  <a:extLst>
                    <a:ext uri="{9D8B030D-6E8A-4147-A177-3AD203B41FA5}">
                      <a16:colId xmlns:a16="http://schemas.microsoft.com/office/drawing/2014/main" val="20003"/>
                    </a:ext>
                  </a:extLst>
                </a:gridCol>
                <a:gridCol w="328294">
                  <a:extLst>
                    <a:ext uri="{9D8B030D-6E8A-4147-A177-3AD203B41FA5}">
                      <a16:colId xmlns:a16="http://schemas.microsoft.com/office/drawing/2014/main" val="20004"/>
                    </a:ext>
                  </a:extLst>
                </a:gridCol>
                <a:gridCol w="328294">
                  <a:extLst>
                    <a:ext uri="{9D8B030D-6E8A-4147-A177-3AD203B41FA5}">
                      <a16:colId xmlns:a16="http://schemas.microsoft.com/office/drawing/2014/main" val="20005"/>
                    </a:ext>
                  </a:extLst>
                </a:gridCol>
                <a:gridCol w="328294">
                  <a:extLst>
                    <a:ext uri="{9D8B030D-6E8A-4147-A177-3AD203B41FA5}">
                      <a16:colId xmlns:a16="http://schemas.microsoft.com/office/drawing/2014/main" val="20006"/>
                    </a:ext>
                  </a:extLst>
                </a:gridCol>
                <a:gridCol w="328294">
                  <a:extLst>
                    <a:ext uri="{9D8B030D-6E8A-4147-A177-3AD203B41FA5}">
                      <a16:colId xmlns:a16="http://schemas.microsoft.com/office/drawing/2014/main" val="20007"/>
                    </a:ext>
                  </a:extLst>
                </a:gridCol>
                <a:gridCol w="328294">
                  <a:extLst>
                    <a:ext uri="{9D8B030D-6E8A-4147-A177-3AD203B41FA5}">
                      <a16:colId xmlns:a16="http://schemas.microsoft.com/office/drawing/2014/main" val="20008"/>
                    </a:ext>
                  </a:extLst>
                </a:gridCol>
                <a:gridCol w="328295">
                  <a:extLst>
                    <a:ext uri="{9D8B030D-6E8A-4147-A177-3AD203B41FA5}">
                      <a16:colId xmlns:a16="http://schemas.microsoft.com/office/drawing/2014/main" val="20009"/>
                    </a:ext>
                  </a:extLst>
                </a:gridCol>
                <a:gridCol w="328295">
                  <a:extLst>
                    <a:ext uri="{9D8B030D-6E8A-4147-A177-3AD203B41FA5}">
                      <a16:colId xmlns:a16="http://schemas.microsoft.com/office/drawing/2014/main" val="20010"/>
                    </a:ext>
                  </a:extLst>
                </a:gridCol>
                <a:gridCol w="328295">
                  <a:extLst>
                    <a:ext uri="{9D8B030D-6E8A-4147-A177-3AD203B41FA5}">
                      <a16:colId xmlns:a16="http://schemas.microsoft.com/office/drawing/2014/main" val="20011"/>
                    </a:ext>
                  </a:extLst>
                </a:gridCol>
                <a:gridCol w="325754">
                  <a:extLst>
                    <a:ext uri="{9D8B030D-6E8A-4147-A177-3AD203B41FA5}">
                      <a16:colId xmlns:a16="http://schemas.microsoft.com/office/drawing/2014/main" val="20012"/>
                    </a:ext>
                  </a:extLst>
                </a:gridCol>
                <a:gridCol w="325754">
                  <a:extLst>
                    <a:ext uri="{9D8B030D-6E8A-4147-A177-3AD203B41FA5}">
                      <a16:colId xmlns:a16="http://schemas.microsoft.com/office/drawing/2014/main" val="20013"/>
                    </a:ext>
                  </a:extLst>
                </a:gridCol>
                <a:gridCol w="332739">
                  <a:extLst>
                    <a:ext uri="{9D8B030D-6E8A-4147-A177-3AD203B41FA5}">
                      <a16:colId xmlns:a16="http://schemas.microsoft.com/office/drawing/2014/main" val="20014"/>
                    </a:ext>
                  </a:extLst>
                </a:gridCol>
                <a:gridCol w="328295">
                  <a:extLst>
                    <a:ext uri="{9D8B030D-6E8A-4147-A177-3AD203B41FA5}">
                      <a16:colId xmlns:a16="http://schemas.microsoft.com/office/drawing/2014/main" val="20015"/>
                    </a:ext>
                  </a:extLst>
                </a:gridCol>
                <a:gridCol w="328295">
                  <a:extLst>
                    <a:ext uri="{9D8B030D-6E8A-4147-A177-3AD203B41FA5}">
                      <a16:colId xmlns:a16="http://schemas.microsoft.com/office/drawing/2014/main" val="20016"/>
                    </a:ext>
                  </a:extLst>
                </a:gridCol>
                <a:gridCol w="328295">
                  <a:extLst>
                    <a:ext uri="{9D8B030D-6E8A-4147-A177-3AD203B41FA5}">
                      <a16:colId xmlns:a16="http://schemas.microsoft.com/office/drawing/2014/main" val="20017"/>
                    </a:ext>
                  </a:extLst>
                </a:gridCol>
                <a:gridCol w="328295">
                  <a:extLst>
                    <a:ext uri="{9D8B030D-6E8A-4147-A177-3AD203B41FA5}">
                      <a16:colId xmlns:a16="http://schemas.microsoft.com/office/drawing/2014/main" val="20018"/>
                    </a:ext>
                  </a:extLst>
                </a:gridCol>
                <a:gridCol w="328294">
                  <a:extLst>
                    <a:ext uri="{9D8B030D-6E8A-4147-A177-3AD203B41FA5}">
                      <a16:colId xmlns:a16="http://schemas.microsoft.com/office/drawing/2014/main" val="20019"/>
                    </a:ext>
                  </a:extLst>
                </a:gridCol>
                <a:gridCol w="328295">
                  <a:extLst>
                    <a:ext uri="{9D8B030D-6E8A-4147-A177-3AD203B41FA5}">
                      <a16:colId xmlns:a16="http://schemas.microsoft.com/office/drawing/2014/main" val="20020"/>
                    </a:ext>
                  </a:extLst>
                </a:gridCol>
                <a:gridCol w="328295">
                  <a:extLst>
                    <a:ext uri="{9D8B030D-6E8A-4147-A177-3AD203B41FA5}">
                      <a16:colId xmlns:a16="http://schemas.microsoft.com/office/drawing/2014/main" val="20021"/>
                    </a:ext>
                  </a:extLst>
                </a:gridCol>
                <a:gridCol w="328295">
                  <a:extLst>
                    <a:ext uri="{9D8B030D-6E8A-4147-A177-3AD203B41FA5}">
                      <a16:colId xmlns:a16="http://schemas.microsoft.com/office/drawing/2014/main" val="20022"/>
                    </a:ext>
                  </a:extLst>
                </a:gridCol>
                <a:gridCol w="328295">
                  <a:extLst>
                    <a:ext uri="{9D8B030D-6E8A-4147-A177-3AD203B41FA5}">
                      <a16:colId xmlns:a16="http://schemas.microsoft.com/office/drawing/2014/main" val="20023"/>
                    </a:ext>
                  </a:extLst>
                </a:gridCol>
                <a:gridCol w="332104">
                  <a:extLst>
                    <a:ext uri="{9D8B030D-6E8A-4147-A177-3AD203B41FA5}">
                      <a16:colId xmlns:a16="http://schemas.microsoft.com/office/drawing/2014/main" val="20024"/>
                    </a:ext>
                  </a:extLst>
                </a:gridCol>
              </a:tblGrid>
              <a:tr h="413893">
                <a:tc>
                  <a:txBody>
                    <a:bodyPr/>
                    <a:lstStyle/>
                    <a:p>
                      <a:pPr>
                        <a:lnSpc>
                          <a:spcPct val="100000"/>
                        </a:lnSpc>
                        <a:spcBef>
                          <a:spcPts val="20"/>
                        </a:spcBef>
                      </a:pPr>
                      <a:endParaRPr sz="850">
                        <a:latin typeface="Times New Roman"/>
                        <a:cs typeface="Times New Roman"/>
                      </a:endParaRPr>
                    </a:p>
                    <a:p>
                      <a:pPr marL="107314">
                        <a:lnSpc>
                          <a:spcPct val="100000"/>
                        </a:lnSpc>
                        <a:spcBef>
                          <a:spcPts val="5"/>
                        </a:spcBef>
                      </a:pPr>
                      <a:r>
                        <a:rPr sz="1000" b="1" spc="-5" dirty="0">
                          <a:latin typeface="Arial"/>
                          <a:cs typeface="Arial"/>
                        </a:rPr>
                        <a:t>14</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100330">
                        <a:lnSpc>
                          <a:spcPct val="100000"/>
                        </a:lnSpc>
                        <a:spcBef>
                          <a:spcPts val="5"/>
                        </a:spcBef>
                      </a:pPr>
                      <a:r>
                        <a:rPr sz="1000" b="1" spc="-5" dirty="0">
                          <a:latin typeface="Arial"/>
                          <a:cs typeface="Arial"/>
                        </a:rPr>
                        <a:t>15</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16</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17</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18</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19</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20</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21</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22</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23</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24</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25</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26</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0805">
                        <a:lnSpc>
                          <a:spcPct val="100000"/>
                        </a:lnSpc>
                        <a:spcBef>
                          <a:spcPts val="5"/>
                        </a:spcBef>
                      </a:pPr>
                      <a:r>
                        <a:rPr sz="1000" b="1" spc="-5" dirty="0">
                          <a:latin typeface="Arial"/>
                          <a:cs typeface="Arial"/>
                        </a:rPr>
                        <a:t>27</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3345">
                        <a:lnSpc>
                          <a:spcPct val="100000"/>
                        </a:lnSpc>
                        <a:spcBef>
                          <a:spcPts val="5"/>
                        </a:spcBef>
                      </a:pPr>
                      <a:r>
                        <a:rPr sz="1000" b="1" spc="-5" dirty="0">
                          <a:latin typeface="Arial"/>
                          <a:cs typeface="Arial"/>
                        </a:rPr>
                        <a:t>28</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29</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30</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31</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32</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3345">
                        <a:lnSpc>
                          <a:spcPct val="100000"/>
                        </a:lnSpc>
                        <a:spcBef>
                          <a:spcPts val="5"/>
                        </a:spcBef>
                      </a:pPr>
                      <a:r>
                        <a:rPr sz="1000" b="1" spc="-5" dirty="0">
                          <a:latin typeface="Arial"/>
                          <a:cs typeface="Arial"/>
                        </a:rPr>
                        <a:t>33</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3345">
                        <a:lnSpc>
                          <a:spcPct val="100000"/>
                        </a:lnSpc>
                        <a:spcBef>
                          <a:spcPts val="5"/>
                        </a:spcBef>
                      </a:pPr>
                      <a:r>
                        <a:rPr sz="1000" b="1" spc="-5" dirty="0">
                          <a:latin typeface="Arial"/>
                          <a:cs typeface="Arial"/>
                        </a:rPr>
                        <a:t>34</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35</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3345">
                        <a:lnSpc>
                          <a:spcPct val="100000"/>
                        </a:lnSpc>
                        <a:spcBef>
                          <a:spcPts val="5"/>
                        </a:spcBef>
                      </a:pPr>
                      <a:r>
                        <a:rPr sz="1000" b="1" spc="-5" dirty="0">
                          <a:latin typeface="Arial"/>
                          <a:cs typeface="Arial"/>
                        </a:rPr>
                        <a:t>36</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3345">
                        <a:lnSpc>
                          <a:spcPct val="100000"/>
                        </a:lnSpc>
                        <a:spcBef>
                          <a:spcPts val="5"/>
                        </a:spcBef>
                      </a:pPr>
                      <a:r>
                        <a:rPr sz="1000" b="1" spc="-5" dirty="0">
                          <a:latin typeface="Arial"/>
                          <a:cs typeface="Arial"/>
                        </a:rPr>
                        <a:t>37</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850">
                        <a:latin typeface="Times New Roman"/>
                        <a:cs typeface="Times New Roman"/>
                      </a:endParaRPr>
                    </a:p>
                    <a:p>
                      <a:pPr marL="92710">
                        <a:lnSpc>
                          <a:spcPct val="100000"/>
                        </a:lnSpc>
                        <a:spcBef>
                          <a:spcPts val="5"/>
                        </a:spcBef>
                      </a:pPr>
                      <a:r>
                        <a:rPr sz="1000" b="1" spc="-5" dirty="0">
                          <a:latin typeface="Arial"/>
                          <a:cs typeface="Arial"/>
                        </a:rPr>
                        <a:t>38</a:t>
                      </a:r>
                      <a:endParaRPr sz="1000">
                        <a:latin typeface="Arial"/>
                        <a:cs typeface="Arial"/>
                      </a:endParaRPr>
                    </a:p>
                  </a:txBody>
                  <a:tcPr marL="0" marR="0" marT="2540" marB="0">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bl>
          </a:graphicData>
        </a:graphic>
      </p:graphicFrame>
      <p:sp>
        <p:nvSpPr>
          <p:cNvPr id="4" name="object 5">
            <a:extLst>
              <a:ext uri="{FF2B5EF4-FFF2-40B4-BE49-F238E27FC236}">
                <a16:creationId xmlns:a16="http://schemas.microsoft.com/office/drawing/2014/main" id="{90A7942A-79FA-72F4-94DA-A35B9B39C6B7}"/>
              </a:ext>
            </a:extLst>
          </p:cNvPr>
          <p:cNvSpPr/>
          <p:nvPr/>
        </p:nvSpPr>
        <p:spPr>
          <a:xfrm>
            <a:off x="1970277" y="1446530"/>
            <a:ext cx="8247380" cy="3759200"/>
          </a:xfrm>
          <a:custGeom>
            <a:avLst/>
            <a:gdLst/>
            <a:ahLst/>
            <a:cxnLst/>
            <a:rect l="l" t="t" r="r" b="b"/>
            <a:pathLst>
              <a:path w="8247380" h="3759200">
                <a:moveTo>
                  <a:pt x="363855" y="0"/>
                </a:moveTo>
                <a:lnTo>
                  <a:pt x="363855" y="3759200"/>
                </a:lnTo>
              </a:path>
              <a:path w="8247380" h="3759200">
                <a:moveTo>
                  <a:pt x="692086" y="0"/>
                </a:moveTo>
                <a:lnTo>
                  <a:pt x="692086" y="3759200"/>
                </a:lnTo>
              </a:path>
              <a:path w="8247380" h="3759200">
                <a:moveTo>
                  <a:pt x="1020318" y="0"/>
                </a:moveTo>
                <a:lnTo>
                  <a:pt x="1020318" y="3759200"/>
                </a:lnTo>
              </a:path>
              <a:path w="8247380" h="3759200">
                <a:moveTo>
                  <a:pt x="1348613" y="0"/>
                </a:moveTo>
                <a:lnTo>
                  <a:pt x="1348613" y="3759200"/>
                </a:lnTo>
              </a:path>
              <a:path w="8247380" h="3759200">
                <a:moveTo>
                  <a:pt x="1676780" y="0"/>
                </a:moveTo>
                <a:lnTo>
                  <a:pt x="1676780" y="3759200"/>
                </a:lnTo>
              </a:path>
              <a:path w="8247380" h="3759200">
                <a:moveTo>
                  <a:pt x="2005076" y="0"/>
                </a:moveTo>
                <a:lnTo>
                  <a:pt x="2005076" y="3759200"/>
                </a:lnTo>
              </a:path>
              <a:path w="8247380" h="3759200">
                <a:moveTo>
                  <a:pt x="2333244" y="0"/>
                </a:moveTo>
                <a:lnTo>
                  <a:pt x="2333244" y="3759200"/>
                </a:lnTo>
              </a:path>
              <a:path w="8247380" h="3759200">
                <a:moveTo>
                  <a:pt x="2661539" y="0"/>
                </a:moveTo>
                <a:lnTo>
                  <a:pt x="2661539" y="3759200"/>
                </a:lnTo>
              </a:path>
              <a:path w="8247380" h="3759200">
                <a:moveTo>
                  <a:pt x="2989707" y="0"/>
                </a:moveTo>
                <a:lnTo>
                  <a:pt x="2989707" y="3759200"/>
                </a:lnTo>
              </a:path>
              <a:path w="8247380" h="3759200">
                <a:moveTo>
                  <a:pt x="3318002" y="0"/>
                </a:moveTo>
                <a:lnTo>
                  <a:pt x="3318002" y="3759200"/>
                </a:lnTo>
              </a:path>
              <a:path w="8247380" h="3759200">
                <a:moveTo>
                  <a:pt x="3646170" y="0"/>
                </a:moveTo>
                <a:lnTo>
                  <a:pt x="3646170" y="3759200"/>
                </a:lnTo>
              </a:path>
              <a:path w="8247380" h="3759200">
                <a:moveTo>
                  <a:pt x="3974465" y="2851150"/>
                </a:moveTo>
                <a:lnTo>
                  <a:pt x="3974465" y="3759200"/>
                </a:lnTo>
              </a:path>
              <a:path w="8247380" h="3759200">
                <a:moveTo>
                  <a:pt x="4302760" y="2851150"/>
                </a:moveTo>
                <a:lnTo>
                  <a:pt x="4302760" y="3759200"/>
                </a:lnTo>
              </a:path>
              <a:path w="8247380" h="3759200">
                <a:moveTo>
                  <a:pt x="4621022" y="2851150"/>
                </a:moveTo>
                <a:lnTo>
                  <a:pt x="4621022" y="3759200"/>
                </a:lnTo>
              </a:path>
              <a:path w="8247380" h="3759200">
                <a:moveTo>
                  <a:pt x="4959223" y="3244342"/>
                </a:moveTo>
                <a:lnTo>
                  <a:pt x="4959223" y="3759200"/>
                </a:lnTo>
              </a:path>
              <a:path w="8247380" h="3759200">
                <a:moveTo>
                  <a:pt x="5287391" y="3244342"/>
                </a:moveTo>
                <a:lnTo>
                  <a:pt x="5287391" y="3759200"/>
                </a:lnTo>
              </a:path>
              <a:path w="8247380" h="3759200">
                <a:moveTo>
                  <a:pt x="5615686" y="3244342"/>
                </a:moveTo>
                <a:lnTo>
                  <a:pt x="5615686" y="3759200"/>
                </a:lnTo>
              </a:path>
              <a:path w="8247380" h="3759200">
                <a:moveTo>
                  <a:pt x="5943854" y="3244342"/>
                </a:moveTo>
                <a:lnTo>
                  <a:pt x="5943854" y="3759200"/>
                </a:lnTo>
              </a:path>
              <a:path w="8247380" h="3759200">
                <a:moveTo>
                  <a:pt x="6272149" y="3244342"/>
                </a:moveTo>
                <a:lnTo>
                  <a:pt x="6272149" y="3759200"/>
                </a:lnTo>
              </a:path>
              <a:path w="8247380" h="3759200">
                <a:moveTo>
                  <a:pt x="6600317" y="3628390"/>
                </a:moveTo>
                <a:lnTo>
                  <a:pt x="6600317" y="3759200"/>
                </a:lnTo>
              </a:path>
              <a:path w="8247380" h="3759200">
                <a:moveTo>
                  <a:pt x="6928612" y="3628390"/>
                </a:moveTo>
                <a:lnTo>
                  <a:pt x="6928612" y="3759200"/>
                </a:lnTo>
              </a:path>
              <a:path w="8247380" h="3759200">
                <a:moveTo>
                  <a:pt x="7256780" y="3628390"/>
                </a:moveTo>
                <a:lnTo>
                  <a:pt x="7256780" y="3759200"/>
                </a:lnTo>
              </a:path>
              <a:path w="8247380" h="3759200">
                <a:moveTo>
                  <a:pt x="7585075" y="3628390"/>
                </a:moveTo>
                <a:lnTo>
                  <a:pt x="7585075" y="3759200"/>
                </a:lnTo>
              </a:path>
              <a:path w="8247380" h="3759200">
                <a:moveTo>
                  <a:pt x="7913243" y="3628390"/>
                </a:moveTo>
                <a:lnTo>
                  <a:pt x="7913243" y="3759200"/>
                </a:lnTo>
              </a:path>
              <a:path w="8247380" h="3759200">
                <a:moveTo>
                  <a:pt x="6350" y="0"/>
                </a:moveTo>
                <a:lnTo>
                  <a:pt x="6350" y="3759200"/>
                </a:lnTo>
              </a:path>
              <a:path w="8247380" h="3759200">
                <a:moveTo>
                  <a:pt x="8240522" y="2930779"/>
                </a:moveTo>
                <a:lnTo>
                  <a:pt x="8240522" y="3759200"/>
                </a:lnTo>
              </a:path>
              <a:path w="8247380" h="3759200">
                <a:moveTo>
                  <a:pt x="0" y="3752850"/>
                </a:moveTo>
                <a:lnTo>
                  <a:pt x="8246872" y="3752850"/>
                </a:lnTo>
              </a:path>
              <a:path w="8247380" h="3759200">
                <a:moveTo>
                  <a:pt x="3974465" y="0"/>
                </a:moveTo>
                <a:lnTo>
                  <a:pt x="3974465" y="2576830"/>
                </a:lnTo>
              </a:path>
              <a:path w="8247380" h="3759200">
                <a:moveTo>
                  <a:pt x="4959223" y="2851150"/>
                </a:moveTo>
                <a:lnTo>
                  <a:pt x="4959223" y="2970022"/>
                </a:lnTo>
              </a:path>
              <a:path w="8247380" h="3759200">
                <a:moveTo>
                  <a:pt x="5287391" y="2851150"/>
                </a:moveTo>
                <a:lnTo>
                  <a:pt x="5287391" y="2970022"/>
                </a:lnTo>
              </a:path>
              <a:path w="8247380" h="3759200">
                <a:moveTo>
                  <a:pt x="5615686" y="2930779"/>
                </a:moveTo>
                <a:lnTo>
                  <a:pt x="5615686" y="2970022"/>
                </a:lnTo>
              </a:path>
              <a:path w="8247380" h="3759200">
                <a:moveTo>
                  <a:pt x="5943854" y="2930779"/>
                </a:moveTo>
                <a:lnTo>
                  <a:pt x="5943854" y="2970022"/>
                </a:lnTo>
              </a:path>
              <a:path w="8247380" h="3759200">
                <a:moveTo>
                  <a:pt x="6272149" y="2930779"/>
                </a:moveTo>
                <a:lnTo>
                  <a:pt x="6272149" y="2970022"/>
                </a:lnTo>
              </a:path>
              <a:path w="8247380" h="3759200">
                <a:moveTo>
                  <a:pt x="6600317" y="3244342"/>
                </a:moveTo>
                <a:lnTo>
                  <a:pt x="6600317" y="3354070"/>
                </a:lnTo>
              </a:path>
              <a:path w="8247380" h="3759200">
                <a:moveTo>
                  <a:pt x="6600317" y="2930779"/>
                </a:moveTo>
                <a:lnTo>
                  <a:pt x="6600317" y="2970022"/>
                </a:lnTo>
              </a:path>
              <a:path w="8247380" h="3759200">
                <a:moveTo>
                  <a:pt x="6928612" y="3244342"/>
                </a:moveTo>
                <a:lnTo>
                  <a:pt x="6928612" y="3354070"/>
                </a:lnTo>
              </a:path>
              <a:path w="8247380" h="3759200">
                <a:moveTo>
                  <a:pt x="6928612" y="2930779"/>
                </a:moveTo>
                <a:lnTo>
                  <a:pt x="6928612" y="2970022"/>
                </a:lnTo>
              </a:path>
              <a:path w="8247380" h="3759200">
                <a:moveTo>
                  <a:pt x="4302760" y="0"/>
                </a:moveTo>
                <a:lnTo>
                  <a:pt x="4302760" y="2576830"/>
                </a:lnTo>
              </a:path>
              <a:path w="8247380" h="3759200">
                <a:moveTo>
                  <a:pt x="4621022" y="0"/>
                </a:moveTo>
                <a:lnTo>
                  <a:pt x="4621022" y="2576830"/>
                </a:lnTo>
              </a:path>
              <a:path w="8247380" h="3759200">
                <a:moveTo>
                  <a:pt x="4959223" y="0"/>
                </a:moveTo>
                <a:lnTo>
                  <a:pt x="4959223" y="2576830"/>
                </a:lnTo>
              </a:path>
              <a:path w="8247380" h="3759200">
                <a:moveTo>
                  <a:pt x="7256780" y="2930779"/>
                </a:moveTo>
                <a:lnTo>
                  <a:pt x="7256780" y="3354070"/>
                </a:lnTo>
              </a:path>
              <a:path w="8247380" h="3759200">
                <a:moveTo>
                  <a:pt x="7585075" y="2930779"/>
                </a:moveTo>
                <a:lnTo>
                  <a:pt x="7585075" y="3354070"/>
                </a:lnTo>
              </a:path>
              <a:path w="8247380" h="3759200">
                <a:moveTo>
                  <a:pt x="7913243" y="2930779"/>
                </a:moveTo>
                <a:lnTo>
                  <a:pt x="7913243" y="3354070"/>
                </a:lnTo>
              </a:path>
              <a:path w="8247380" h="3759200">
                <a:moveTo>
                  <a:pt x="5615686" y="0"/>
                </a:moveTo>
                <a:lnTo>
                  <a:pt x="5615686" y="2529967"/>
                </a:lnTo>
              </a:path>
              <a:path w="8247380" h="3759200">
                <a:moveTo>
                  <a:pt x="5943854" y="0"/>
                </a:moveTo>
                <a:lnTo>
                  <a:pt x="5943854" y="2529967"/>
                </a:lnTo>
              </a:path>
              <a:path w="8247380" h="3759200">
                <a:moveTo>
                  <a:pt x="6272149" y="0"/>
                </a:moveTo>
                <a:lnTo>
                  <a:pt x="6272149" y="2529967"/>
                </a:lnTo>
              </a:path>
              <a:path w="8247380" h="3759200">
                <a:moveTo>
                  <a:pt x="6600317" y="0"/>
                </a:moveTo>
                <a:lnTo>
                  <a:pt x="6600317" y="2529967"/>
                </a:lnTo>
              </a:path>
              <a:path w="8247380" h="3759200">
                <a:moveTo>
                  <a:pt x="6928612" y="0"/>
                </a:moveTo>
                <a:lnTo>
                  <a:pt x="6928612" y="2529967"/>
                </a:lnTo>
              </a:path>
              <a:path w="8247380" h="3759200">
                <a:moveTo>
                  <a:pt x="7256780" y="0"/>
                </a:moveTo>
                <a:lnTo>
                  <a:pt x="7256780" y="2529967"/>
                </a:lnTo>
              </a:path>
              <a:path w="8247380" h="3759200">
                <a:moveTo>
                  <a:pt x="7585075" y="0"/>
                </a:moveTo>
                <a:lnTo>
                  <a:pt x="7585075" y="2529967"/>
                </a:lnTo>
              </a:path>
              <a:path w="8247380" h="3759200">
                <a:moveTo>
                  <a:pt x="7913243" y="0"/>
                </a:moveTo>
                <a:lnTo>
                  <a:pt x="7913243" y="2529967"/>
                </a:lnTo>
              </a:path>
              <a:path w="8247380" h="3759200">
                <a:moveTo>
                  <a:pt x="8240522" y="0"/>
                </a:moveTo>
                <a:lnTo>
                  <a:pt x="8240522" y="2529967"/>
                </a:lnTo>
              </a:path>
            </a:pathLst>
          </a:custGeom>
          <a:ln w="12700">
            <a:solidFill>
              <a:srgbClr val="000000"/>
            </a:solidFill>
          </a:ln>
        </p:spPr>
        <p:txBody>
          <a:bodyPr wrap="square" lIns="0" tIns="0" rIns="0" bIns="0" rtlCol="0"/>
          <a:lstStyle/>
          <a:p>
            <a:endParaRPr/>
          </a:p>
        </p:txBody>
      </p:sp>
      <p:grpSp>
        <p:nvGrpSpPr>
          <p:cNvPr id="7" name="object 8">
            <a:extLst>
              <a:ext uri="{FF2B5EF4-FFF2-40B4-BE49-F238E27FC236}">
                <a16:creationId xmlns:a16="http://schemas.microsoft.com/office/drawing/2014/main" id="{FB72D9F2-EC33-317D-7304-48F13DD97C66}"/>
              </a:ext>
            </a:extLst>
          </p:cNvPr>
          <p:cNvGrpSpPr/>
          <p:nvPr/>
        </p:nvGrpSpPr>
        <p:grpSpPr>
          <a:xfrm>
            <a:off x="1963928" y="2062733"/>
            <a:ext cx="8161655" cy="3609340"/>
            <a:chOff x="439927" y="2062733"/>
            <a:chExt cx="8161655" cy="3609340"/>
          </a:xfrm>
        </p:grpSpPr>
        <p:sp>
          <p:nvSpPr>
            <p:cNvPr id="8" name="object 9">
              <a:extLst>
                <a:ext uri="{FF2B5EF4-FFF2-40B4-BE49-F238E27FC236}">
                  <a16:creationId xmlns:a16="http://schemas.microsoft.com/office/drawing/2014/main" id="{0AC63C68-D98A-48FB-6E1B-F9ACC9D4B538}"/>
                </a:ext>
              </a:extLst>
            </p:cNvPr>
            <p:cNvSpPr/>
            <p:nvPr/>
          </p:nvSpPr>
          <p:spPr>
            <a:xfrm>
              <a:off x="446277" y="5195569"/>
              <a:ext cx="8148955" cy="469900"/>
            </a:xfrm>
            <a:custGeom>
              <a:avLst/>
              <a:gdLst/>
              <a:ahLst/>
              <a:cxnLst/>
              <a:rect l="l" t="t" r="r" b="b"/>
              <a:pathLst>
                <a:path w="8148955" h="469900">
                  <a:moveTo>
                    <a:pt x="241617" y="0"/>
                  </a:moveTo>
                  <a:lnTo>
                    <a:pt x="241617" y="469874"/>
                  </a:lnTo>
                </a:path>
                <a:path w="8148955" h="469900">
                  <a:moveTo>
                    <a:pt x="570801" y="0"/>
                  </a:moveTo>
                  <a:lnTo>
                    <a:pt x="570801" y="469874"/>
                  </a:lnTo>
                </a:path>
                <a:path w="8148955" h="469900">
                  <a:moveTo>
                    <a:pt x="900049" y="0"/>
                  </a:moveTo>
                  <a:lnTo>
                    <a:pt x="900049" y="469874"/>
                  </a:lnTo>
                </a:path>
                <a:path w="8148955" h="469900">
                  <a:moveTo>
                    <a:pt x="1229233" y="0"/>
                  </a:moveTo>
                  <a:lnTo>
                    <a:pt x="1229233" y="469874"/>
                  </a:lnTo>
                </a:path>
                <a:path w="8148955" h="469900">
                  <a:moveTo>
                    <a:pt x="1558417" y="0"/>
                  </a:moveTo>
                  <a:lnTo>
                    <a:pt x="1558417" y="469874"/>
                  </a:lnTo>
                </a:path>
                <a:path w="8148955" h="469900">
                  <a:moveTo>
                    <a:pt x="1887601" y="0"/>
                  </a:moveTo>
                  <a:lnTo>
                    <a:pt x="1887601" y="469874"/>
                  </a:lnTo>
                </a:path>
                <a:path w="8148955" h="469900">
                  <a:moveTo>
                    <a:pt x="2216785" y="0"/>
                  </a:moveTo>
                  <a:lnTo>
                    <a:pt x="2216785" y="469874"/>
                  </a:lnTo>
                </a:path>
                <a:path w="8148955" h="469900">
                  <a:moveTo>
                    <a:pt x="2545969" y="0"/>
                  </a:moveTo>
                  <a:lnTo>
                    <a:pt x="2545969" y="469874"/>
                  </a:lnTo>
                </a:path>
                <a:path w="8148955" h="469900">
                  <a:moveTo>
                    <a:pt x="2875153" y="0"/>
                  </a:moveTo>
                  <a:lnTo>
                    <a:pt x="2875153" y="469874"/>
                  </a:lnTo>
                </a:path>
                <a:path w="8148955" h="469900">
                  <a:moveTo>
                    <a:pt x="3204337" y="0"/>
                  </a:moveTo>
                  <a:lnTo>
                    <a:pt x="3204337" y="469874"/>
                  </a:lnTo>
                </a:path>
                <a:path w="8148955" h="469900">
                  <a:moveTo>
                    <a:pt x="3533521" y="0"/>
                  </a:moveTo>
                  <a:lnTo>
                    <a:pt x="3533521" y="469874"/>
                  </a:lnTo>
                </a:path>
                <a:path w="8148955" h="469900">
                  <a:moveTo>
                    <a:pt x="3862705" y="0"/>
                  </a:moveTo>
                  <a:lnTo>
                    <a:pt x="3862705" y="469874"/>
                  </a:lnTo>
                </a:path>
                <a:path w="8148955" h="469900">
                  <a:moveTo>
                    <a:pt x="4191889" y="0"/>
                  </a:moveTo>
                  <a:lnTo>
                    <a:pt x="4191889" y="469874"/>
                  </a:lnTo>
                </a:path>
                <a:path w="8148955" h="469900">
                  <a:moveTo>
                    <a:pt x="4521073" y="0"/>
                  </a:moveTo>
                  <a:lnTo>
                    <a:pt x="4521073" y="469874"/>
                  </a:lnTo>
                </a:path>
                <a:path w="8148955" h="469900">
                  <a:moveTo>
                    <a:pt x="4850257" y="0"/>
                  </a:moveTo>
                  <a:lnTo>
                    <a:pt x="4850257" y="469874"/>
                  </a:lnTo>
                </a:path>
                <a:path w="8148955" h="469900">
                  <a:moveTo>
                    <a:pt x="5179441" y="0"/>
                  </a:moveTo>
                  <a:lnTo>
                    <a:pt x="5179441" y="469874"/>
                  </a:lnTo>
                </a:path>
                <a:path w="8148955" h="469900">
                  <a:moveTo>
                    <a:pt x="5508625" y="0"/>
                  </a:moveTo>
                  <a:lnTo>
                    <a:pt x="5508625" y="469874"/>
                  </a:lnTo>
                </a:path>
                <a:path w="8148955" h="469900">
                  <a:moveTo>
                    <a:pt x="5837809" y="0"/>
                  </a:moveTo>
                  <a:lnTo>
                    <a:pt x="5837809" y="469874"/>
                  </a:lnTo>
                </a:path>
                <a:path w="8148955" h="469900">
                  <a:moveTo>
                    <a:pt x="6166993" y="0"/>
                  </a:moveTo>
                  <a:lnTo>
                    <a:pt x="6166993" y="469874"/>
                  </a:lnTo>
                </a:path>
                <a:path w="8148955" h="469900">
                  <a:moveTo>
                    <a:pt x="6496177" y="0"/>
                  </a:moveTo>
                  <a:lnTo>
                    <a:pt x="6496177" y="469874"/>
                  </a:lnTo>
                </a:path>
                <a:path w="8148955" h="469900">
                  <a:moveTo>
                    <a:pt x="6825361" y="0"/>
                  </a:moveTo>
                  <a:lnTo>
                    <a:pt x="6825361" y="469874"/>
                  </a:lnTo>
                </a:path>
                <a:path w="8148955" h="469900">
                  <a:moveTo>
                    <a:pt x="7154545" y="0"/>
                  </a:moveTo>
                  <a:lnTo>
                    <a:pt x="7154545" y="469874"/>
                  </a:lnTo>
                </a:path>
                <a:path w="8148955" h="469900">
                  <a:moveTo>
                    <a:pt x="7483729" y="0"/>
                  </a:moveTo>
                  <a:lnTo>
                    <a:pt x="7483729" y="469874"/>
                  </a:lnTo>
                </a:path>
                <a:path w="8148955" h="469900">
                  <a:moveTo>
                    <a:pt x="7812913" y="0"/>
                  </a:moveTo>
                  <a:lnTo>
                    <a:pt x="7812913" y="469874"/>
                  </a:lnTo>
                </a:path>
                <a:path w="8148955" h="469900">
                  <a:moveTo>
                    <a:pt x="6350" y="0"/>
                  </a:moveTo>
                  <a:lnTo>
                    <a:pt x="6350" y="469874"/>
                  </a:lnTo>
                </a:path>
                <a:path w="8148955" h="469900">
                  <a:moveTo>
                    <a:pt x="8142097" y="0"/>
                  </a:moveTo>
                  <a:lnTo>
                    <a:pt x="8142097" y="469874"/>
                  </a:lnTo>
                </a:path>
                <a:path w="8148955" h="469900">
                  <a:moveTo>
                    <a:pt x="0" y="6349"/>
                  </a:moveTo>
                  <a:lnTo>
                    <a:pt x="8148447" y="6349"/>
                  </a:lnTo>
                </a:path>
                <a:path w="8148955" h="469900">
                  <a:moveTo>
                    <a:pt x="0" y="463524"/>
                  </a:moveTo>
                  <a:lnTo>
                    <a:pt x="8148447" y="463524"/>
                  </a:lnTo>
                </a:path>
              </a:pathLst>
            </a:custGeom>
            <a:ln w="12700">
              <a:solidFill>
                <a:srgbClr val="000000"/>
              </a:solidFill>
            </a:ln>
          </p:spPr>
          <p:txBody>
            <a:bodyPr wrap="square" lIns="0" tIns="0" rIns="0" bIns="0" rtlCol="0"/>
            <a:lstStyle/>
            <a:p>
              <a:endParaRPr/>
            </a:p>
          </p:txBody>
        </p:sp>
        <p:sp>
          <p:nvSpPr>
            <p:cNvPr id="9" name="object 10">
              <a:extLst>
                <a:ext uri="{FF2B5EF4-FFF2-40B4-BE49-F238E27FC236}">
                  <a16:creationId xmlns:a16="http://schemas.microsoft.com/office/drawing/2014/main" id="{5D27727A-B8C1-0A22-591E-DC9D97716292}"/>
                </a:ext>
              </a:extLst>
            </p:cNvPr>
            <p:cNvSpPr/>
            <p:nvPr/>
          </p:nvSpPr>
          <p:spPr>
            <a:xfrm>
              <a:off x="459485" y="2062733"/>
              <a:ext cx="3782695" cy="269875"/>
            </a:xfrm>
            <a:custGeom>
              <a:avLst/>
              <a:gdLst/>
              <a:ahLst/>
              <a:cxnLst/>
              <a:rect l="l" t="t" r="r" b="b"/>
              <a:pathLst>
                <a:path w="3782695" h="269875">
                  <a:moveTo>
                    <a:pt x="3455797" y="0"/>
                  </a:moveTo>
                  <a:lnTo>
                    <a:pt x="0" y="0"/>
                  </a:lnTo>
                  <a:lnTo>
                    <a:pt x="0" y="269748"/>
                  </a:lnTo>
                  <a:lnTo>
                    <a:pt x="3455797" y="269748"/>
                  </a:lnTo>
                  <a:lnTo>
                    <a:pt x="3782567" y="134874"/>
                  </a:lnTo>
                  <a:lnTo>
                    <a:pt x="3455797" y="0"/>
                  </a:lnTo>
                  <a:close/>
                </a:path>
              </a:pathLst>
            </a:custGeom>
            <a:solidFill>
              <a:srgbClr val="00D55F"/>
            </a:solidFill>
          </p:spPr>
          <p:txBody>
            <a:bodyPr wrap="square" lIns="0" tIns="0" rIns="0" bIns="0" rtlCol="0"/>
            <a:lstStyle/>
            <a:p>
              <a:endParaRPr/>
            </a:p>
          </p:txBody>
        </p:sp>
      </p:grpSp>
      <p:sp>
        <p:nvSpPr>
          <p:cNvPr id="12" name="object 13">
            <a:extLst>
              <a:ext uri="{FF2B5EF4-FFF2-40B4-BE49-F238E27FC236}">
                <a16:creationId xmlns:a16="http://schemas.microsoft.com/office/drawing/2014/main" id="{A579E626-421B-8B44-8D4E-D91EF4F8815B}"/>
              </a:ext>
            </a:extLst>
          </p:cNvPr>
          <p:cNvSpPr txBox="1"/>
          <p:nvPr/>
        </p:nvSpPr>
        <p:spPr>
          <a:xfrm>
            <a:off x="4504182" y="1204467"/>
            <a:ext cx="5684520" cy="197490"/>
          </a:xfrm>
          <a:prstGeom prst="rect">
            <a:avLst/>
          </a:prstGeom>
        </p:spPr>
        <p:txBody>
          <a:bodyPr vert="horz" wrap="square" lIns="0" tIns="12700" rIns="0" bIns="0" rtlCol="0">
            <a:spAutoFit/>
          </a:bodyPr>
          <a:lstStyle/>
          <a:p>
            <a:pPr marL="12700">
              <a:spcBef>
                <a:spcPts val="100"/>
              </a:spcBef>
              <a:tabLst>
                <a:tab pos="4317365" algn="l"/>
              </a:tabLst>
            </a:pPr>
            <a:r>
              <a:rPr sz="1200" spc="-5" dirty="0">
                <a:latin typeface="Arial MT"/>
                <a:cs typeface="Arial MT"/>
              </a:rPr>
              <a:t>Click </a:t>
            </a:r>
            <a:r>
              <a:rPr sz="1200" dirty="0">
                <a:latin typeface="Arial MT"/>
                <a:cs typeface="Arial MT"/>
              </a:rPr>
              <a:t>a </a:t>
            </a:r>
            <a:r>
              <a:rPr sz="1200" spc="-5" dirty="0">
                <a:latin typeface="Arial MT"/>
                <a:cs typeface="Arial MT"/>
              </a:rPr>
              <a:t>satellite’s</a:t>
            </a:r>
            <a:r>
              <a:rPr sz="1200" dirty="0">
                <a:latin typeface="Arial MT"/>
                <a:cs typeface="Arial MT"/>
              </a:rPr>
              <a:t> </a:t>
            </a:r>
            <a:r>
              <a:rPr sz="1200" spc="-5" dirty="0">
                <a:latin typeface="Arial MT"/>
                <a:cs typeface="Arial MT"/>
              </a:rPr>
              <a:t>name</a:t>
            </a:r>
            <a:r>
              <a:rPr sz="1200" spc="-10" dirty="0">
                <a:latin typeface="Arial MT"/>
                <a:cs typeface="Arial MT"/>
              </a:rPr>
              <a:t> </a:t>
            </a:r>
            <a:r>
              <a:rPr sz="1200" dirty="0">
                <a:latin typeface="Arial MT"/>
                <a:cs typeface="Arial MT"/>
              </a:rPr>
              <a:t>for</a:t>
            </a:r>
            <a:r>
              <a:rPr sz="1200" spc="5" dirty="0">
                <a:latin typeface="Arial MT"/>
                <a:cs typeface="Arial MT"/>
              </a:rPr>
              <a:t> </a:t>
            </a:r>
            <a:r>
              <a:rPr sz="1200" dirty="0">
                <a:latin typeface="Arial MT"/>
                <a:cs typeface="Arial MT"/>
              </a:rPr>
              <a:t>the current</a:t>
            </a:r>
            <a:r>
              <a:rPr sz="1200" spc="-5" dirty="0">
                <a:latin typeface="Arial MT"/>
                <a:cs typeface="Arial MT"/>
              </a:rPr>
              <a:t> status.	</a:t>
            </a:r>
            <a:r>
              <a:rPr sz="1200" dirty="0">
                <a:latin typeface="Arial MT"/>
                <a:cs typeface="Arial MT"/>
              </a:rPr>
              <a:t>As</a:t>
            </a:r>
            <a:r>
              <a:rPr sz="1200" spc="-10" dirty="0">
                <a:latin typeface="Arial MT"/>
                <a:cs typeface="Arial MT"/>
              </a:rPr>
              <a:t> </a:t>
            </a:r>
            <a:r>
              <a:rPr sz="1200" dirty="0">
                <a:latin typeface="Arial MT"/>
                <a:cs typeface="Arial MT"/>
              </a:rPr>
              <a:t>of</a:t>
            </a:r>
            <a:r>
              <a:rPr sz="1200" spc="-10" dirty="0">
                <a:latin typeface="Arial MT"/>
                <a:cs typeface="Arial MT"/>
              </a:rPr>
              <a:t> </a:t>
            </a:r>
            <a:r>
              <a:rPr sz="1200" spc="-5" dirty="0">
                <a:latin typeface="Arial MT"/>
                <a:cs typeface="Arial MT"/>
              </a:rPr>
              <a:t>January</a:t>
            </a:r>
            <a:r>
              <a:rPr sz="1200" spc="295" dirty="0">
                <a:latin typeface="Arial MT"/>
                <a:cs typeface="Arial MT"/>
              </a:rPr>
              <a:t> </a:t>
            </a:r>
            <a:r>
              <a:rPr sz="1200" spc="-5" dirty="0">
                <a:latin typeface="Arial MT"/>
                <a:cs typeface="Arial MT"/>
              </a:rPr>
              <a:t>2023</a:t>
            </a:r>
            <a:endParaRPr sz="1200">
              <a:latin typeface="Arial MT"/>
              <a:cs typeface="Arial MT"/>
            </a:endParaRPr>
          </a:p>
        </p:txBody>
      </p:sp>
      <p:sp>
        <p:nvSpPr>
          <p:cNvPr id="13" name="object 14">
            <a:extLst>
              <a:ext uri="{FF2B5EF4-FFF2-40B4-BE49-F238E27FC236}">
                <a16:creationId xmlns:a16="http://schemas.microsoft.com/office/drawing/2014/main" id="{A78FF6FB-A5C4-0A04-2E59-924261EC5AF6}"/>
              </a:ext>
            </a:extLst>
          </p:cNvPr>
          <p:cNvSpPr txBox="1"/>
          <p:nvPr/>
        </p:nvSpPr>
        <p:spPr>
          <a:xfrm>
            <a:off x="5362195" y="5713729"/>
            <a:ext cx="351155" cy="227626"/>
          </a:xfrm>
          <a:prstGeom prst="rect">
            <a:avLst/>
          </a:prstGeom>
        </p:spPr>
        <p:txBody>
          <a:bodyPr vert="horz" wrap="square" lIns="0" tIns="12065" rIns="0" bIns="0" rtlCol="0">
            <a:spAutoFit/>
          </a:bodyPr>
          <a:lstStyle/>
          <a:p>
            <a:pPr marL="12700">
              <a:spcBef>
                <a:spcPts val="95"/>
              </a:spcBef>
            </a:pPr>
            <a:r>
              <a:rPr sz="1400" b="1" spc="-5" dirty="0">
                <a:latin typeface="Arial"/>
                <a:cs typeface="Arial"/>
              </a:rPr>
              <a:t>Key</a:t>
            </a:r>
            <a:endParaRPr sz="1400">
              <a:latin typeface="Arial"/>
              <a:cs typeface="Arial"/>
            </a:endParaRPr>
          </a:p>
        </p:txBody>
      </p:sp>
      <p:sp>
        <p:nvSpPr>
          <p:cNvPr id="14" name="object 15">
            <a:extLst>
              <a:ext uri="{FF2B5EF4-FFF2-40B4-BE49-F238E27FC236}">
                <a16:creationId xmlns:a16="http://schemas.microsoft.com/office/drawing/2014/main" id="{183C1D9D-7E8F-17BD-2556-673535EE0912}"/>
              </a:ext>
            </a:extLst>
          </p:cNvPr>
          <p:cNvSpPr/>
          <p:nvPr/>
        </p:nvSpPr>
        <p:spPr>
          <a:xfrm>
            <a:off x="5779008" y="5769864"/>
            <a:ext cx="530860" cy="137160"/>
          </a:xfrm>
          <a:custGeom>
            <a:avLst/>
            <a:gdLst/>
            <a:ahLst/>
            <a:cxnLst/>
            <a:rect l="l" t="t" r="r" b="b"/>
            <a:pathLst>
              <a:path w="530860" h="137160">
                <a:moveTo>
                  <a:pt x="530351" y="0"/>
                </a:moveTo>
                <a:lnTo>
                  <a:pt x="0" y="0"/>
                </a:lnTo>
                <a:lnTo>
                  <a:pt x="0" y="137160"/>
                </a:lnTo>
                <a:lnTo>
                  <a:pt x="530351" y="137160"/>
                </a:lnTo>
                <a:lnTo>
                  <a:pt x="530351" y="0"/>
                </a:lnTo>
                <a:close/>
              </a:path>
            </a:pathLst>
          </a:custGeom>
          <a:solidFill>
            <a:srgbClr val="00D55F"/>
          </a:solidFill>
        </p:spPr>
        <p:txBody>
          <a:bodyPr wrap="square" lIns="0" tIns="0" rIns="0" bIns="0" rtlCol="0"/>
          <a:lstStyle/>
          <a:p>
            <a:endParaRPr/>
          </a:p>
        </p:txBody>
      </p:sp>
      <p:sp>
        <p:nvSpPr>
          <p:cNvPr id="15" name="object 16">
            <a:extLst>
              <a:ext uri="{FF2B5EF4-FFF2-40B4-BE49-F238E27FC236}">
                <a16:creationId xmlns:a16="http://schemas.microsoft.com/office/drawing/2014/main" id="{24D0A702-69BC-0415-BF75-5A6548F9963C}"/>
              </a:ext>
            </a:extLst>
          </p:cNvPr>
          <p:cNvSpPr txBox="1"/>
          <p:nvPr/>
        </p:nvSpPr>
        <p:spPr>
          <a:xfrm>
            <a:off x="1475611" y="1586160"/>
            <a:ext cx="989330" cy="197490"/>
          </a:xfrm>
          <a:prstGeom prst="rect">
            <a:avLst/>
          </a:prstGeom>
        </p:spPr>
        <p:txBody>
          <a:bodyPr vert="horz" wrap="square" lIns="0" tIns="12700" rIns="0" bIns="0" rtlCol="0">
            <a:spAutoFit/>
          </a:bodyPr>
          <a:lstStyle/>
          <a:p>
            <a:pPr marL="12700">
              <a:spcBef>
                <a:spcPts val="100"/>
              </a:spcBef>
            </a:pPr>
            <a:r>
              <a:rPr sz="1200" spc="-30" dirty="0">
                <a:latin typeface="Arial MT"/>
                <a:cs typeface="Arial MT"/>
              </a:rPr>
              <a:t>Year</a:t>
            </a:r>
            <a:endParaRPr sz="1200" dirty="0">
              <a:latin typeface="Arial MT"/>
              <a:cs typeface="Arial MT"/>
            </a:endParaRPr>
          </a:p>
        </p:txBody>
      </p:sp>
      <p:sp>
        <p:nvSpPr>
          <p:cNvPr id="16" name="object 17">
            <a:extLst>
              <a:ext uri="{FF2B5EF4-FFF2-40B4-BE49-F238E27FC236}">
                <a16:creationId xmlns:a16="http://schemas.microsoft.com/office/drawing/2014/main" id="{E1EFA992-8576-530B-7316-99C966875951}"/>
              </a:ext>
            </a:extLst>
          </p:cNvPr>
          <p:cNvSpPr txBox="1"/>
          <p:nvPr/>
        </p:nvSpPr>
        <p:spPr>
          <a:xfrm>
            <a:off x="2076704" y="2041905"/>
            <a:ext cx="525780" cy="299720"/>
          </a:xfrm>
          <a:prstGeom prst="rect">
            <a:avLst/>
          </a:prstGeom>
        </p:spPr>
        <p:txBody>
          <a:bodyPr vert="horz" wrap="square" lIns="0" tIns="12700" rIns="0" bIns="0" rtlCol="0">
            <a:spAutoFit/>
          </a:bodyPr>
          <a:lstStyle/>
          <a:p>
            <a:pPr marL="135890" marR="5080" indent="-123825">
              <a:spcBef>
                <a:spcPts val="100"/>
              </a:spcBef>
            </a:pPr>
            <a:r>
              <a:rPr sz="900" spc="-5" dirty="0">
                <a:latin typeface="Arial MT"/>
                <a:cs typeface="Arial MT"/>
              </a:rPr>
              <a:t>L</a:t>
            </a:r>
            <a:r>
              <a:rPr sz="900" spc="-10" dirty="0">
                <a:latin typeface="Arial MT"/>
                <a:cs typeface="Arial MT"/>
              </a:rPr>
              <a:t>a</a:t>
            </a:r>
            <a:r>
              <a:rPr sz="900" spc="-5" dirty="0">
                <a:latin typeface="Arial MT"/>
                <a:cs typeface="Arial MT"/>
              </a:rPr>
              <a:t>u</a:t>
            </a:r>
            <a:r>
              <a:rPr sz="900" spc="-10" dirty="0">
                <a:latin typeface="Arial MT"/>
                <a:cs typeface="Arial MT"/>
              </a:rPr>
              <a:t>n</a:t>
            </a:r>
            <a:r>
              <a:rPr sz="900" spc="-5" dirty="0">
                <a:latin typeface="Arial MT"/>
                <a:cs typeface="Arial MT"/>
              </a:rPr>
              <a:t>ch</a:t>
            </a:r>
            <a:r>
              <a:rPr sz="900" spc="-10" dirty="0">
                <a:latin typeface="Arial MT"/>
                <a:cs typeface="Arial MT"/>
              </a:rPr>
              <a:t>e</a:t>
            </a:r>
            <a:r>
              <a:rPr sz="900" spc="-5" dirty="0">
                <a:latin typeface="Arial MT"/>
                <a:cs typeface="Arial MT"/>
              </a:rPr>
              <a:t>d  </a:t>
            </a:r>
            <a:r>
              <a:rPr sz="900" spc="-10" dirty="0">
                <a:latin typeface="Arial MT"/>
                <a:cs typeface="Arial MT"/>
              </a:rPr>
              <a:t>1998</a:t>
            </a:r>
            <a:endParaRPr sz="900">
              <a:latin typeface="Arial MT"/>
              <a:cs typeface="Arial MT"/>
            </a:endParaRPr>
          </a:p>
        </p:txBody>
      </p:sp>
      <p:sp>
        <p:nvSpPr>
          <p:cNvPr id="17" name="object 18">
            <a:extLst>
              <a:ext uri="{FF2B5EF4-FFF2-40B4-BE49-F238E27FC236}">
                <a16:creationId xmlns:a16="http://schemas.microsoft.com/office/drawing/2014/main" id="{B851687D-FE1D-690E-D225-EDD7280CB511}"/>
              </a:ext>
            </a:extLst>
          </p:cNvPr>
          <p:cNvSpPr/>
          <p:nvPr/>
        </p:nvSpPr>
        <p:spPr>
          <a:xfrm>
            <a:off x="1982724" y="2455926"/>
            <a:ext cx="3288029" cy="274320"/>
          </a:xfrm>
          <a:custGeom>
            <a:avLst/>
            <a:gdLst/>
            <a:ahLst/>
            <a:cxnLst/>
            <a:rect l="l" t="t" r="r" b="b"/>
            <a:pathLst>
              <a:path w="3288029" h="274319">
                <a:moveTo>
                  <a:pt x="2914777" y="0"/>
                </a:moveTo>
                <a:lnTo>
                  <a:pt x="0" y="0"/>
                </a:lnTo>
                <a:lnTo>
                  <a:pt x="0" y="274320"/>
                </a:lnTo>
                <a:lnTo>
                  <a:pt x="2914777" y="274320"/>
                </a:lnTo>
                <a:lnTo>
                  <a:pt x="3288029" y="137160"/>
                </a:lnTo>
                <a:lnTo>
                  <a:pt x="2914777" y="0"/>
                </a:lnTo>
                <a:close/>
              </a:path>
            </a:pathLst>
          </a:custGeom>
          <a:solidFill>
            <a:srgbClr val="00D55F"/>
          </a:solidFill>
        </p:spPr>
        <p:txBody>
          <a:bodyPr wrap="square" lIns="0" tIns="0" rIns="0" bIns="0" rtlCol="0"/>
          <a:lstStyle/>
          <a:p>
            <a:endParaRPr/>
          </a:p>
        </p:txBody>
      </p:sp>
      <p:sp>
        <p:nvSpPr>
          <p:cNvPr id="18" name="object 19">
            <a:extLst>
              <a:ext uri="{FF2B5EF4-FFF2-40B4-BE49-F238E27FC236}">
                <a16:creationId xmlns:a16="http://schemas.microsoft.com/office/drawing/2014/main" id="{912AD7FD-3B1E-B4E2-6A2B-CD7B240B01A2}"/>
              </a:ext>
            </a:extLst>
          </p:cNvPr>
          <p:cNvSpPr txBox="1"/>
          <p:nvPr/>
        </p:nvSpPr>
        <p:spPr>
          <a:xfrm>
            <a:off x="2076958" y="2435097"/>
            <a:ext cx="525780" cy="299720"/>
          </a:xfrm>
          <a:prstGeom prst="rect">
            <a:avLst/>
          </a:prstGeom>
        </p:spPr>
        <p:txBody>
          <a:bodyPr vert="horz" wrap="square" lIns="0" tIns="12700" rIns="0" bIns="0" rtlCol="0">
            <a:spAutoFit/>
          </a:bodyPr>
          <a:lstStyle/>
          <a:p>
            <a:pPr marL="135890" marR="5080" indent="-123825">
              <a:spcBef>
                <a:spcPts val="100"/>
              </a:spcBef>
            </a:pPr>
            <a:r>
              <a:rPr sz="900" spc="-5" dirty="0">
                <a:latin typeface="Arial MT"/>
                <a:cs typeface="Arial MT"/>
              </a:rPr>
              <a:t>L</a:t>
            </a:r>
            <a:r>
              <a:rPr sz="900" spc="-10" dirty="0">
                <a:latin typeface="Arial MT"/>
                <a:cs typeface="Arial MT"/>
              </a:rPr>
              <a:t>a</a:t>
            </a:r>
            <a:r>
              <a:rPr sz="900" spc="-5" dirty="0">
                <a:latin typeface="Arial MT"/>
                <a:cs typeface="Arial MT"/>
              </a:rPr>
              <a:t>u</a:t>
            </a:r>
            <a:r>
              <a:rPr sz="900" spc="-10" dirty="0">
                <a:latin typeface="Arial MT"/>
                <a:cs typeface="Arial MT"/>
              </a:rPr>
              <a:t>n</a:t>
            </a:r>
            <a:r>
              <a:rPr sz="900" spc="-5" dirty="0">
                <a:latin typeface="Arial MT"/>
                <a:cs typeface="Arial MT"/>
              </a:rPr>
              <a:t>ch</a:t>
            </a:r>
            <a:r>
              <a:rPr sz="900" spc="-10" dirty="0">
                <a:latin typeface="Arial MT"/>
                <a:cs typeface="Arial MT"/>
              </a:rPr>
              <a:t>e</a:t>
            </a:r>
            <a:r>
              <a:rPr sz="900" spc="-5" dirty="0">
                <a:latin typeface="Arial MT"/>
                <a:cs typeface="Arial MT"/>
              </a:rPr>
              <a:t>d  </a:t>
            </a:r>
            <a:r>
              <a:rPr sz="900" spc="-10" dirty="0">
                <a:latin typeface="Arial MT"/>
                <a:cs typeface="Arial MT"/>
              </a:rPr>
              <a:t>2005</a:t>
            </a:r>
            <a:endParaRPr sz="900">
              <a:latin typeface="Arial MT"/>
              <a:cs typeface="Arial MT"/>
            </a:endParaRPr>
          </a:p>
        </p:txBody>
      </p:sp>
      <p:sp>
        <p:nvSpPr>
          <p:cNvPr id="19" name="object 20">
            <a:extLst>
              <a:ext uri="{FF2B5EF4-FFF2-40B4-BE49-F238E27FC236}">
                <a16:creationId xmlns:a16="http://schemas.microsoft.com/office/drawing/2014/main" id="{750382FE-47AC-EF31-3CDE-945B888CEE75}"/>
              </a:ext>
            </a:extLst>
          </p:cNvPr>
          <p:cNvSpPr/>
          <p:nvPr/>
        </p:nvSpPr>
        <p:spPr>
          <a:xfrm>
            <a:off x="1982724" y="3236977"/>
            <a:ext cx="4113529" cy="277495"/>
          </a:xfrm>
          <a:custGeom>
            <a:avLst/>
            <a:gdLst/>
            <a:ahLst/>
            <a:cxnLst/>
            <a:rect l="l" t="t" r="r" b="b"/>
            <a:pathLst>
              <a:path w="4113529" h="277495">
                <a:moveTo>
                  <a:pt x="3726306" y="0"/>
                </a:moveTo>
                <a:lnTo>
                  <a:pt x="0" y="0"/>
                </a:lnTo>
                <a:lnTo>
                  <a:pt x="0" y="277368"/>
                </a:lnTo>
                <a:lnTo>
                  <a:pt x="3726306" y="277368"/>
                </a:lnTo>
                <a:lnTo>
                  <a:pt x="4113276" y="138684"/>
                </a:lnTo>
                <a:lnTo>
                  <a:pt x="3726306" y="0"/>
                </a:lnTo>
                <a:close/>
              </a:path>
            </a:pathLst>
          </a:custGeom>
          <a:solidFill>
            <a:srgbClr val="00D55F"/>
          </a:solidFill>
        </p:spPr>
        <p:txBody>
          <a:bodyPr wrap="square" lIns="0" tIns="0" rIns="0" bIns="0" rtlCol="0"/>
          <a:lstStyle/>
          <a:p>
            <a:endParaRPr/>
          </a:p>
        </p:txBody>
      </p:sp>
      <p:sp>
        <p:nvSpPr>
          <p:cNvPr id="20" name="object 21">
            <a:extLst>
              <a:ext uri="{FF2B5EF4-FFF2-40B4-BE49-F238E27FC236}">
                <a16:creationId xmlns:a16="http://schemas.microsoft.com/office/drawing/2014/main" id="{2C0E275C-8C92-0041-5BDF-FDA54F583DEE}"/>
              </a:ext>
            </a:extLst>
          </p:cNvPr>
          <p:cNvSpPr txBox="1"/>
          <p:nvPr/>
        </p:nvSpPr>
        <p:spPr>
          <a:xfrm>
            <a:off x="2076958" y="3221482"/>
            <a:ext cx="525780" cy="299720"/>
          </a:xfrm>
          <a:prstGeom prst="rect">
            <a:avLst/>
          </a:prstGeom>
        </p:spPr>
        <p:txBody>
          <a:bodyPr vert="horz" wrap="square" lIns="0" tIns="12700" rIns="0" bIns="0" rtlCol="0">
            <a:spAutoFit/>
          </a:bodyPr>
          <a:lstStyle/>
          <a:p>
            <a:pPr marL="135890" marR="5080" indent="-123825">
              <a:spcBef>
                <a:spcPts val="100"/>
              </a:spcBef>
            </a:pPr>
            <a:r>
              <a:rPr sz="900" spc="-5" dirty="0">
                <a:latin typeface="Arial MT"/>
                <a:cs typeface="Arial MT"/>
              </a:rPr>
              <a:t>L</a:t>
            </a:r>
            <a:r>
              <a:rPr sz="900" spc="-10" dirty="0">
                <a:latin typeface="Arial MT"/>
                <a:cs typeface="Arial MT"/>
              </a:rPr>
              <a:t>a</a:t>
            </a:r>
            <a:r>
              <a:rPr sz="900" spc="-5" dirty="0">
                <a:latin typeface="Arial MT"/>
                <a:cs typeface="Arial MT"/>
              </a:rPr>
              <a:t>u</a:t>
            </a:r>
            <a:r>
              <a:rPr sz="900" spc="-10" dirty="0">
                <a:latin typeface="Arial MT"/>
                <a:cs typeface="Arial MT"/>
              </a:rPr>
              <a:t>n</a:t>
            </a:r>
            <a:r>
              <a:rPr sz="900" spc="-5" dirty="0">
                <a:latin typeface="Arial MT"/>
                <a:cs typeface="Arial MT"/>
              </a:rPr>
              <a:t>ch</a:t>
            </a:r>
            <a:r>
              <a:rPr sz="900" spc="-10" dirty="0">
                <a:latin typeface="Arial MT"/>
                <a:cs typeface="Arial MT"/>
              </a:rPr>
              <a:t>e</a:t>
            </a:r>
            <a:r>
              <a:rPr sz="900" spc="-5" dirty="0">
                <a:latin typeface="Arial MT"/>
                <a:cs typeface="Arial MT"/>
              </a:rPr>
              <a:t>d  </a:t>
            </a:r>
            <a:r>
              <a:rPr sz="900" spc="-10" dirty="0">
                <a:latin typeface="Arial MT"/>
                <a:cs typeface="Arial MT"/>
              </a:rPr>
              <a:t>2011</a:t>
            </a:r>
            <a:endParaRPr sz="900">
              <a:latin typeface="Arial MT"/>
              <a:cs typeface="Arial MT"/>
            </a:endParaRPr>
          </a:p>
        </p:txBody>
      </p:sp>
      <p:sp>
        <p:nvSpPr>
          <p:cNvPr id="21" name="object 22">
            <a:extLst>
              <a:ext uri="{FF2B5EF4-FFF2-40B4-BE49-F238E27FC236}">
                <a16:creationId xmlns:a16="http://schemas.microsoft.com/office/drawing/2014/main" id="{4023A1B9-956F-BDBC-9D31-350AF31B43FA}"/>
              </a:ext>
            </a:extLst>
          </p:cNvPr>
          <p:cNvSpPr txBox="1"/>
          <p:nvPr/>
        </p:nvSpPr>
        <p:spPr>
          <a:xfrm>
            <a:off x="4778956" y="4007702"/>
            <a:ext cx="2775563" cy="256480"/>
          </a:xfrm>
          <a:prstGeom prst="rect">
            <a:avLst/>
          </a:prstGeom>
          <a:solidFill>
            <a:srgbClr val="000080"/>
          </a:solidFill>
        </p:spPr>
        <p:txBody>
          <a:bodyPr vert="horz" wrap="square" lIns="0" tIns="0" rIns="0" bIns="0" rtlCol="0">
            <a:spAutoFit/>
          </a:bodyPr>
          <a:lstStyle/>
          <a:p>
            <a:pPr marL="687705">
              <a:lnSpc>
                <a:spcPts val="1970"/>
              </a:lnSpc>
            </a:pPr>
            <a:r>
              <a:rPr b="1" u="heavy" spc="-5" dirty="0">
                <a:solidFill>
                  <a:schemeClr val="bg1"/>
                </a:solidFill>
                <a:uFill>
                  <a:solidFill>
                    <a:srgbClr val="FFFFFF"/>
                  </a:solidFill>
                </a:uFill>
                <a:latin typeface="Arial"/>
                <a:cs typeface="Arial"/>
                <a:hlinkClick r:id="rId3">
                  <a:extLst>
                    <a:ext uri="{A12FA001-AC4F-418D-AE19-62706E023703}">
                      <ahyp:hlinkClr xmlns:ahyp="http://schemas.microsoft.com/office/drawing/2018/hyperlinkcolor" val="tx"/>
                    </a:ext>
                  </a:extLst>
                </a:hlinkClick>
              </a:rPr>
              <a:t>NOAA-2</a:t>
            </a:r>
            <a:r>
              <a:rPr b="1" spc="-5" dirty="0">
                <a:solidFill>
                  <a:schemeClr val="bg1"/>
                </a:solidFill>
                <a:latin typeface="Arial"/>
                <a:cs typeface="Arial"/>
              </a:rPr>
              <a:t>1</a:t>
            </a:r>
            <a:endParaRPr dirty="0">
              <a:solidFill>
                <a:schemeClr val="bg1"/>
              </a:solidFill>
              <a:latin typeface="Arial"/>
              <a:cs typeface="Arial"/>
            </a:endParaRPr>
          </a:p>
        </p:txBody>
      </p:sp>
      <p:grpSp>
        <p:nvGrpSpPr>
          <p:cNvPr id="22" name="object 23">
            <a:extLst>
              <a:ext uri="{FF2B5EF4-FFF2-40B4-BE49-F238E27FC236}">
                <a16:creationId xmlns:a16="http://schemas.microsoft.com/office/drawing/2014/main" id="{99FE99A7-3A49-5CBC-8070-4401FC7BD258}"/>
              </a:ext>
            </a:extLst>
          </p:cNvPr>
          <p:cNvGrpSpPr/>
          <p:nvPr/>
        </p:nvGrpSpPr>
        <p:grpSpPr>
          <a:xfrm>
            <a:off x="3242310" y="3630168"/>
            <a:ext cx="5673090" cy="1061085"/>
            <a:chOff x="1718310" y="3630167"/>
            <a:chExt cx="5673090" cy="1061085"/>
          </a:xfrm>
        </p:grpSpPr>
        <p:sp>
          <p:nvSpPr>
            <p:cNvPr id="23" name="object 24">
              <a:extLst>
                <a:ext uri="{FF2B5EF4-FFF2-40B4-BE49-F238E27FC236}">
                  <a16:creationId xmlns:a16="http://schemas.microsoft.com/office/drawing/2014/main" id="{F45CC1FE-78DE-5762-E82D-FEA00DCC7AF9}"/>
                </a:ext>
              </a:extLst>
            </p:cNvPr>
            <p:cNvSpPr/>
            <p:nvPr/>
          </p:nvSpPr>
          <p:spPr>
            <a:xfrm>
              <a:off x="5092445" y="4416551"/>
              <a:ext cx="2299335" cy="274320"/>
            </a:xfrm>
            <a:custGeom>
              <a:avLst/>
              <a:gdLst/>
              <a:ahLst/>
              <a:cxnLst/>
              <a:rect l="l" t="t" r="r" b="b"/>
              <a:pathLst>
                <a:path w="2299334" h="274320">
                  <a:moveTo>
                    <a:pt x="2298954" y="0"/>
                  </a:moveTo>
                  <a:lnTo>
                    <a:pt x="0" y="0"/>
                  </a:lnTo>
                  <a:lnTo>
                    <a:pt x="0" y="274320"/>
                  </a:lnTo>
                  <a:lnTo>
                    <a:pt x="2298954" y="274320"/>
                  </a:lnTo>
                  <a:lnTo>
                    <a:pt x="2298954" y="0"/>
                  </a:lnTo>
                  <a:close/>
                </a:path>
              </a:pathLst>
            </a:custGeom>
            <a:solidFill>
              <a:srgbClr val="000080"/>
            </a:solidFill>
          </p:spPr>
          <p:txBody>
            <a:bodyPr wrap="square" lIns="0" tIns="0" rIns="0" bIns="0" rtlCol="0"/>
            <a:lstStyle/>
            <a:p>
              <a:endParaRPr/>
            </a:p>
          </p:txBody>
        </p:sp>
        <p:sp>
          <p:nvSpPr>
            <p:cNvPr id="24" name="object 25">
              <a:extLst>
                <a:ext uri="{FF2B5EF4-FFF2-40B4-BE49-F238E27FC236}">
                  <a16:creationId xmlns:a16="http://schemas.microsoft.com/office/drawing/2014/main" id="{065F5AAF-F696-5AFE-8808-A59A09861D61}"/>
                </a:ext>
              </a:extLst>
            </p:cNvPr>
            <p:cNvSpPr/>
            <p:nvPr/>
          </p:nvSpPr>
          <p:spPr>
            <a:xfrm>
              <a:off x="1718310" y="3630167"/>
              <a:ext cx="3885565" cy="274320"/>
            </a:xfrm>
            <a:custGeom>
              <a:avLst/>
              <a:gdLst/>
              <a:ahLst/>
              <a:cxnLst/>
              <a:rect l="l" t="t" r="r" b="b"/>
              <a:pathLst>
                <a:path w="3885565" h="274320">
                  <a:moveTo>
                    <a:pt x="3550030" y="0"/>
                  </a:moveTo>
                  <a:lnTo>
                    <a:pt x="0" y="0"/>
                  </a:lnTo>
                  <a:lnTo>
                    <a:pt x="0" y="274319"/>
                  </a:lnTo>
                  <a:lnTo>
                    <a:pt x="3550030" y="274319"/>
                  </a:lnTo>
                  <a:lnTo>
                    <a:pt x="3885438" y="137159"/>
                  </a:lnTo>
                  <a:lnTo>
                    <a:pt x="3550030" y="0"/>
                  </a:lnTo>
                  <a:close/>
                </a:path>
              </a:pathLst>
            </a:custGeom>
            <a:solidFill>
              <a:srgbClr val="00D55F"/>
            </a:solidFill>
          </p:spPr>
          <p:txBody>
            <a:bodyPr wrap="square" lIns="0" tIns="0" rIns="0" bIns="0" rtlCol="0"/>
            <a:lstStyle/>
            <a:p>
              <a:endParaRPr/>
            </a:p>
          </p:txBody>
        </p:sp>
      </p:grpSp>
      <p:sp>
        <p:nvSpPr>
          <p:cNvPr id="27" name="object 26">
            <a:extLst>
              <a:ext uri="{FF2B5EF4-FFF2-40B4-BE49-F238E27FC236}">
                <a16:creationId xmlns:a16="http://schemas.microsoft.com/office/drawing/2014/main" id="{BB7CFEF1-D0A0-BFC3-D9FD-8D18E1393FDA}"/>
              </a:ext>
            </a:extLst>
          </p:cNvPr>
          <p:cNvSpPr txBox="1"/>
          <p:nvPr/>
        </p:nvSpPr>
        <p:spPr>
          <a:xfrm>
            <a:off x="5321554" y="6205983"/>
            <a:ext cx="5136515" cy="480059"/>
          </a:xfrm>
          <a:prstGeom prst="rect">
            <a:avLst/>
          </a:prstGeom>
        </p:spPr>
        <p:txBody>
          <a:bodyPr vert="horz" wrap="square" lIns="0" tIns="12700" rIns="0" bIns="0" rtlCol="0">
            <a:spAutoFit/>
          </a:bodyPr>
          <a:lstStyle/>
          <a:p>
            <a:pPr marL="12700">
              <a:spcBef>
                <a:spcPts val="100"/>
              </a:spcBef>
            </a:pPr>
            <a:r>
              <a:rPr sz="1000" spc="-5" dirty="0">
                <a:latin typeface="Arial MT"/>
                <a:cs typeface="Arial MT"/>
              </a:rPr>
              <a:t>Operational</a:t>
            </a:r>
            <a:r>
              <a:rPr sz="1000" spc="-20" dirty="0">
                <a:latin typeface="Arial MT"/>
                <a:cs typeface="Arial MT"/>
              </a:rPr>
              <a:t> </a:t>
            </a:r>
            <a:r>
              <a:rPr sz="1000" dirty="0">
                <a:latin typeface="Arial MT"/>
                <a:cs typeface="Arial MT"/>
              </a:rPr>
              <a:t>satellite</a:t>
            </a:r>
            <a:r>
              <a:rPr sz="1000" spc="-25" dirty="0">
                <a:latin typeface="Arial MT"/>
                <a:cs typeface="Arial MT"/>
              </a:rPr>
              <a:t> </a:t>
            </a:r>
            <a:r>
              <a:rPr sz="1000" spc="-5" dirty="0">
                <a:latin typeface="Arial MT"/>
                <a:cs typeface="Arial MT"/>
              </a:rPr>
              <a:t>extended</a:t>
            </a:r>
            <a:r>
              <a:rPr sz="1000" spc="-25" dirty="0">
                <a:latin typeface="Arial MT"/>
                <a:cs typeface="Arial MT"/>
              </a:rPr>
              <a:t> </a:t>
            </a:r>
            <a:r>
              <a:rPr sz="1000" dirty="0">
                <a:latin typeface="Arial MT"/>
                <a:cs typeface="Arial MT"/>
              </a:rPr>
              <a:t>life </a:t>
            </a:r>
            <a:r>
              <a:rPr sz="1000" spc="-5" dirty="0">
                <a:latin typeface="Arial MT"/>
                <a:cs typeface="Arial MT"/>
              </a:rPr>
              <a:t>estimates</a:t>
            </a:r>
            <a:r>
              <a:rPr sz="1000" spc="-15" dirty="0">
                <a:latin typeface="Arial MT"/>
                <a:cs typeface="Arial MT"/>
              </a:rPr>
              <a:t> </a:t>
            </a:r>
            <a:r>
              <a:rPr sz="1000" spc="-5" dirty="0">
                <a:latin typeface="Arial MT"/>
                <a:cs typeface="Arial MT"/>
              </a:rPr>
              <a:t>(indicated</a:t>
            </a:r>
            <a:r>
              <a:rPr sz="1000" spc="-25" dirty="0">
                <a:latin typeface="Arial MT"/>
                <a:cs typeface="Arial MT"/>
              </a:rPr>
              <a:t> </a:t>
            </a:r>
            <a:r>
              <a:rPr sz="1000" dirty="0">
                <a:latin typeface="Arial MT"/>
                <a:cs typeface="Arial MT"/>
              </a:rPr>
              <a:t>by</a:t>
            </a:r>
            <a:r>
              <a:rPr sz="1000" spc="-10" dirty="0">
                <a:latin typeface="Arial MT"/>
                <a:cs typeface="Arial MT"/>
              </a:rPr>
              <a:t> </a:t>
            </a:r>
            <a:r>
              <a:rPr sz="1000" dirty="0">
                <a:latin typeface="Arial MT"/>
                <a:cs typeface="Arial MT"/>
              </a:rPr>
              <a:t>an</a:t>
            </a:r>
            <a:r>
              <a:rPr sz="1000" spc="-10" dirty="0">
                <a:latin typeface="Arial MT"/>
                <a:cs typeface="Arial MT"/>
              </a:rPr>
              <a:t> </a:t>
            </a:r>
            <a:r>
              <a:rPr sz="1000" dirty="0">
                <a:latin typeface="Arial MT"/>
                <a:cs typeface="Arial MT"/>
              </a:rPr>
              <a:t>arrow)</a:t>
            </a:r>
            <a:r>
              <a:rPr sz="1000" spc="-10" dirty="0">
                <a:latin typeface="Arial MT"/>
                <a:cs typeface="Arial MT"/>
              </a:rPr>
              <a:t> </a:t>
            </a:r>
            <a:r>
              <a:rPr sz="1000" dirty="0">
                <a:latin typeface="Arial MT"/>
                <a:cs typeface="Arial MT"/>
              </a:rPr>
              <a:t>are</a:t>
            </a:r>
            <a:r>
              <a:rPr sz="1000" spc="-10" dirty="0">
                <a:latin typeface="Arial MT"/>
                <a:cs typeface="Arial MT"/>
              </a:rPr>
              <a:t> </a:t>
            </a:r>
            <a:r>
              <a:rPr sz="1000" spc="-5" dirty="0">
                <a:latin typeface="Arial MT"/>
                <a:cs typeface="Arial MT"/>
              </a:rPr>
              <a:t>based</a:t>
            </a:r>
            <a:r>
              <a:rPr sz="1000" spc="-20" dirty="0">
                <a:latin typeface="Arial MT"/>
                <a:cs typeface="Arial MT"/>
              </a:rPr>
              <a:t> </a:t>
            </a:r>
            <a:r>
              <a:rPr sz="1000" dirty="0">
                <a:latin typeface="Arial MT"/>
                <a:cs typeface="Arial MT"/>
              </a:rPr>
              <a:t>on</a:t>
            </a:r>
            <a:r>
              <a:rPr sz="1000" spc="-15" dirty="0">
                <a:latin typeface="Arial MT"/>
                <a:cs typeface="Arial MT"/>
              </a:rPr>
              <a:t> </a:t>
            </a:r>
            <a:r>
              <a:rPr sz="1000" dirty="0">
                <a:latin typeface="Arial MT"/>
                <a:cs typeface="Arial MT"/>
              </a:rPr>
              <a:t>July</a:t>
            </a:r>
            <a:r>
              <a:rPr sz="1000" spc="-10" dirty="0">
                <a:latin typeface="Arial MT"/>
                <a:cs typeface="Arial MT"/>
              </a:rPr>
              <a:t> </a:t>
            </a:r>
            <a:r>
              <a:rPr sz="1000" spc="-5" dirty="0">
                <a:latin typeface="Arial MT"/>
                <a:cs typeface="Arial MT"/>
              </a:rPr>
              <a:t>2022</a:t>
            </a:r>
            <a:endParaRPr sz="1000" dirty="0">
              <a:latin typeface="Arial MT"/>
              <a:cs typeface="Arial MT"/>
            </a:endParaRPr>
          </a:p>
          <a:p>
            <a:pPr marL="12700">
              <a:lnSpc>
                <a:spcPts val="1185"/>
              </a:lnSpc>
              <a:spcBef>
                <a:spcPts val="5"/>
              </a:spcBef>
            </a:pPr>
            <a:r>
              <a:rPr sz="1000" dirty="0">
                <a:latin typeface="Arial MT"/>
                <a:cs typeface="Arial MT"/>
              </a:rPr>
              <a:t>reliability</a:t>
            </a:r>
            <a:r>
              <a:rPr sz="1000" spc="-15" dirty="0">
                <a:latin typeface="Arial MT"/>
                <a:cs typeface="Arial MT"/>
              </a:rPr>
              <a:t> </a:t>
            </a:r>
            <a:r>
              <a:rPr sz="1000" spc="-5" dirty="0">
                <a:latin typeface="Arial MT"/>
                <a:cs typeface="Arial MT"/>
              </a:rPr>
              <a:t>analyses</a:t>
            </a:r>
            <a:r>
              <a:rPr sz="1000" spc="-25" dirty="0">
                <a:latin typeface="Arial MT"/>
                <a:cs typeface="Arial MT"/>
              </a:rPr>
              <a:t> </a:t>
            </a:r>
            <a:r>
              <a:rPr sz="1000" dirty="0">
                <a:latin typeface="Arial MT"/>
                <a:cs typeface="Arial MT"/>
              </a:rPr>
              <a:t>(60%</a:t>
            </a:r>
            <a:r>
              <a:rPr sz="1000" spc="-25" dirty="0">
                <a:latin typeface="Arial MT"/>
                <a:cs typeface="Arial MT"/>
              </a:rPr>
              <a:t> </a:t>
            </a:r>
            <a:r>
              <a:rPr sz="1000" spc="-5" dirty="0">
                <a:latin typeface="Arial MT"/>
                <a:cs typeface="Arial MT"/>
              </a:rPr>
              <a:t>confidence)</a:t>
            </a:r>
            <a:r>
              <a:rPr sz="1000" spc="-15" dirty="0">
                <a:latin typeface="Arial MT"/>
                <a:cs typeface="Arial MT"/>
              </a:rPr>
              <a:t> </a:t>
            </a:r>
            <a:r>
              <a:rPr sz="1000" dirty="0">
                <a:latin typeface="Arial MT"/>
                <a:cs typeface="Arial MT"/>
              </a:rPr>
              <a:t>for</a:t>
            </a:r>
            <a:r>
              <a:rPr sz="1000" spc="-10" dirty="0">
                <a:latin typeface="Arial MT"/>
                <a:cs typeface="Arial MT"/>
              </a:rPr>
              <a:t> </a:t>
            </a:r>
            <a:r>
              <a:rPr sz="1000" spc="-5" dirty="0">
                <a:latin typeface="Arial MT"/>
                <a:cs typeface="Arial MT"/>
              </a:rPr>
              <a:t>satellites</a:t>
            </a:r>
            <a:r>
              <a:rPr sz="1000" spc="-20" dirty="0">
                <a:latin typeface="Arial MT"/>
                <a:cs typeface="Arial MT"/>
              </a:rPr>
              <a:t> </a:t>
            </a:r>
            <a:r>
              <a:rPr sz="1000" dirty="0">
                <a:latin typeface="Arial MT"/>
                <a:cs typeface="Arial MT"/>
              </a:rPr>
              <a:t>in</a:t>
            </a:r>
            <a:r>
              <a:rPr sz="1000" spc="-10" dirty="0">
                <a:latin typeface="Arial MT"/>
                <a:cs typeface="Arial MT"/>
              </a:rPr>
              <a:t> </a:t>
            </a:r>
            <a:r>
              <a:rPr sz="1000" dirty="0">
                <a:latin typeface="Arial MT"/>
                <a:cs typeface="Arial MT"/>
              </a:rPr>
              <a:t>orbit</a:t>
            </a:r>
            <a:r>
              <a:rPr sz="1000" spc="-15" dirty="0">
                <a:latin typeface="Arial MT"/>
                <a:cs typeface="Arial MT"/>
              </a:rPr>
              <a:t> </a:t>
            </a:r>
            <a:r>
              <a:rPr sz="1000" dirty="0">
                <a:latin typeface="Arial MT"/>
                <a:cs typeface="Arial MT"/>
              </a:rPr>
              <a:t>for</a:t>
            </a:r>
            <a:r>
              <a:rPr sz="1000" spc="-5" dirty="0">
                <a:latin typeface="Arial MT"/>
                <a:cs typeface="Arial MT"/>
              </a:rPr>
              <a:t> </a:t>
            </a:r>
            <a:r>
              <a:rPr sz="1000" dirty="0">
                <a:latin typeface="Arial MT"/>
                <a:cs typeface="Arial MT"/>
              </a:rPr>
              <a:t>at</a:t>
            </a:r>
            <a:r>
              <a:rPr sz="1000" spc="-20" dirty="0">
                <a:latin typeface="Arial MT"/>
                <a:cs typeface="Arial MT"/>
              </a:rPr>
              <a:t> </a:t>
            </a:r>
            <a:r>
              <a:rPr sz="1000" dirty="0">
                <a:latin typeface="Arial MT"/>
                <a:cs typeface="Arial MT"/>
              </a:rPr>
              <a:t>least</a:t>
            </a:r>
            <a:r>
              <a:rPr sz="1000" spc="-20" dirty="0">
                <a:latin typeface="Arial MT"/>
                <a:cs typeface="Arial MT"/>
              </a:rPr>
              <a:t> </a:t>
            </a:r>
            <a:r>
              <a:rPr sz="1000" dirty="0">
                <a:latin typeface="Arial MT"/>
                <a:cs typeface="Arial MT"/>
              </a:rPr>
              <a:t>one</a:t>
            </a:r>
            <a:r>
              <a:rPr sz="1000" spc="-25" dirty="0">
                <a:latin typeface="Arial MT"/>
                <a:cs typeface="Arial MT"/>
              </a:rPr>
              <a:t> </a:t>
            </a:r>
            <a:r>
              <a:rPr sz="1000" dirty="0">
                <a:latin typeface="Arial MT"/>
                <a:cs typeface="Arial MT"/>
              </a:rPr>
              <a:t>year.</a:t>
            </a:r>
          </a:p>
          <a:p>
            <a:pPr marL="12700">
              <a:lnSpc>
                <a:spcPts val="1185"/>
              </a:lnSpc>
            </a:pPr>
            <a:r>
              <a:rPr sz="1000" dirty="0">
                <a:latin typeface="Arial MT"/>
                <a:cs typeface="Arial MT"/>
              </a:rPr>
              <a:t>Suomi</a:t>
            </a:r>
            <a:r>
              <a:rPr sz="1000" spc="-15" dirty="0">
                <a:latin typeface="Arial MT"/>
                <a:cs typeface="Arial MT"/>
              </a:rPr>
              <a:t> </a:t>
            </a:r>
            <a:r>
              <a:rPr sz="1000" dirty="0">
                <a:latin typeface="Arial MT"/>
                <a:cs typeface="Arial MT"/>
              </a:rPr>
              <a:t>NPP:</a:t>
            </a:r>
            <a:r>
              <a:rPr sz="1000" spc="-15" dirty="0">
                <a:latin typeface="Arial MT"/>
                <a:cs typeface="Arial MT"/>
              </a:rPr>
              <a:t> </a:t>
            </a:r>
            <a:r>
              <a:rPr sz="1000" dirty="0">
                <a:latin typeface="Arial MT"/>
                <a:cs typeface="Arial MT"/>
              </a:rPr>
              <a:t>Suomi</a:t>
            </a:r>
            <a:r>
              <a:rPr sz="1000" spc="-15" dirty="0">
                <a:latin typeface="Arial MT"/>
                <a:cs typeface="Arial MT"/>
              </a:rPr>
              <a:t> </a:t>
            </a:r>
            <a:r>
              <a:rPr sz="1000" spc="-5" dirty="0">
                <a:latin typeface="Arial MT"/>
                <a:cs typeface="Arial MT"/>
              </a:rPr>
              <a:t>National</a:t>
            </a:r>
            <a:r>
              <a:rPr sz="1000" spc="-20" dirty="0">
                <a:latin typeface="Arial MT"/>
                <a:cs typeface="Arial MT"/>
              </a:rPr>
              <a:t> </a:t>
            </a:r>
            <a:r>
              <a:rPr sz="1000" spc="-5" dirty="0">
                <a:latin typeface="Arial MT"/>
                <a:cs typeface="Arial MT"/>
              </a:rPr>
              <a:t>Polar-orbiting</a:t>
            </a:r>
            <a:r>
              <a:rPr sz="1000" spc="-25" dirty="0">
                <a:latin typeface="Arial MT"/>
                <a:cs typeface="Arial MT"/>
              </a:rPr>
              <a:t> </a:t>
            </a:r>
            <a:r>
              <a:rPr sz="1000" spc="-5" dirty="0">
                <a:latin typeface="Arial MT"/>
                <a:cs typeface="Arial MT"/>
              </a:rPr>
              <a:t>Partnership;</a:t>
            </a:r>
            <a:r>
              <a:rPr sz="1000" spc="-20" dirty="0">
                <a:latin typeface="Arial MT"/>
                <a:cs typeface="Arial MT"/>
              </a:rPr>
              <a:t> </a:t>
            </a:r>
            <a:r>
              <a:rPr sz="1000" dirty="0">
                <a:latin typeface="Arial MT"/>
                <a:cs typeface="Arial MT"/>
              </a:rPr>
              <a:t>JPSS:</a:t>
            </a:r>
            <a:r>
              <a:rPr sz="1000" spc="-20" dirty="0">
                <a:latin typeface="Arial MT"/>
                <a:cs typeface="Arial MT"/>
              </a:rPr>
              <a:t> </a:t>
            </a:r>
            <a:r>
              <a:rPr sz="1000" dirty="0">
                <a:latin typeface="Arial MT"/>
                <a:cs typeface="Arial MT"/>
              </a:rPr>
              <a:t>Joint</a:t>
            </a:r>
            <a:r>
              <a:rPr sz="1000" spc="-20" dirty="0">
                <a:latin typeface="Arial MT"/>
                <a:cs typeface="Arial MT"/>
              </a:rPr>
              <a:t> </a:t>
            </a:r>
            <a:r>
              <a:rPr sz="1000" dirty="0">
                <a:latin typeface="Arial MT"/>
                <a:cs typeface="Arial MT"/>
              </a:rPr>
              <a:t>Polar</a:t>
            </a:r>
            <a:r>
              <a:rPr sz="1000" spc="-15" dirty="0">
                <a:latin typeface="Arial MT"/>
                <a:cs typeface="Arial MT"/>
              </a:rPr>
              <a:t> </a:t>
            </a:r>
            <a:r>
              <a:rPr sz="1000" dirty="0">
                <a:latin typeface="Arial MT"/>
                <a:cs typeface="Arial MT"/>
              </a:rPr>
              <a:t>Satellite</a:t>
            </a:r>
            <a:r>
              <a:rPr sz="1000" spc="-20" dirty="0">
                <a:latin typeface="Arial MT"/>
                <a:cs typeface="Arial MT"/>
              </a:rPr>
              <a:t> </a:t>
            </a:r>
            <a:r>
              <a:rPr sz="1000" dirty="0">
                <a:latin typeface="Arial MT"/>
                <a:cs typeface="Arial MT"/>
              </a:rPr>
              <a:t>System</a:t>
            </a:r>
          </a:p>
        </p:txBody>
      </p:sp>
      <p:sp>
        <p:nvSpPr>
          <p:cNvPr id="28" name="object 27">
            <a:extLst>
              <a:ext uri="{FF2B5EF4-FFF2-40B4-BE49-F238E27FC236}">
                <a16:creationId xmlns:a16="http://schemas.microsoft.com/office/drawing/2014/main" id="{F6F08900-9D6D-BFFA-173A-63BAA4892FB3}"/>
              </a:ext>
            </a:extLst>
          </p:cNvPr>
          <p:cNvSpPr txBox="1"/>
          <p:nvPr/>
        </p:nvSpPr>
        <p:spPr>
          <a:xfrm>
            <a:off x="4586478" y="3593338"/>
            <a:ext cx="1029969" cy="299720"/>
          </a:xfrm>
          <a:prstGeom prst="rect">
            <a:avLst/>
          </a:prstGeom>
        </p:spPr>
        <p:txBody>
          <a:bodyPr vert="horz" wrap="square" lIns="0" tIns="12700" rIns="0" bIns="0" rtlCol="0">
            <a:spAutoFit/>
          </a:bodyPr>
          <a:lstStyle/>
          <a:p>
            <a:pPr marL="12700">
              <a:spcBef>
                <a:spcPts val="100"/>
              </a:spcBef>
            </a:pPr>
            <a:r>
              <a:rPr b="1" u="heavy" spc="-5" dirty="0">
                <a:uFill>
                  <a:solidFill>
                    <a:srgbClr val="000000"/>
                  </a:solidFill>
                </a:uFill>
                <a:latin typeface="Arial"/>
                <a:cs typeface="Arial"/>
                <a:hlinkClick r:id="rId4"/>
              </a:rPr>
              <a:t>NOAA-20</a:t>
            </a:r>
            <a:endParaRPr>
              <a:latin typeface="Arial"/>
              <a:cs typeface="Arial"/>
            </a:endParaRPr>
          </a:p>
        </p:txBody>
      </p:sp>
      <p:sp>
        <p:nvSpPr>
          <p:cNvPr id="29" name="object 28">
            <a:extLst>
              <a:ext uri="{FF2B5EF4-FFF2-40B4-BE49-F238E27FC236}">
                <a16:creationId xmlns:a16="http://schemas.microsoft.com/office/drawing/2014/main" id="{E485358D-643B-6460-2413-F5F6F3A9C187}"/>
              </a:ext>
            </a:extLst>
          </p:cNvPr>
          <p:cNvSpPr/>
          <p:nvPr/>
        </p:nvSpPr>
        <p:spPr>
          <a:xfrm>
            <a:off x="1982724" y="2849118"/>
            <a:ext cx="3764279" cy="269875"/>
          </a:xfrm>
          <a:custGeom>
            <a:avLst/>
            <a:gdLst/>
            <a:ahLst/>
            <a:cxnLst/>
            <a:rect l="l" t="t" r="r" b="b"/>
            <a:pathLst>
              <a:path w="3764279" h="269875">
                <a:moveTo>
                  <a:pt x="3415791" y="0"/>
                </a:moveTo>
                <a:lnTo>
                  <a:pt x="0" y="0"/>
                </a:lnTo>
                <a:lnTo>
                  <a:pt x="0" y="269748"/>
                </a:lnTo>
                <a:lnTo>
                  <a:pt x="3415791" y="269748"/>
                </a:lnTo>
                <a:lnTo>
                  <a:pt x="3764279" y="134874"/>
                </a:lnTo>
                <a:lnTo>
                  <a:pt x="3415791" y="0"/>
                </a:lnTo>
                <a:close/>
              </a:path>
            </a:pathLst>
          </a:custGeom>
          <a:solidFill>
            <a:srgbClr val="00D55F"/>
          </a:solidFill>
        </p:spPr>
        <p:txBody>
          <a:bodyPr wrap="square" lIns="0" tIns="0" rIns="0" bIns="0" rtlCol="0"/>
          <a:lstStyle/>
          <a:p>
            <a:endParaRPr/>
          </a:p>
        </p:txBody>
      </p:sp>
      <p:sp>
        <p:nvSpPr>
          <p:cNvPr id="30" name="object 29">
            <a:extLst>
              <a:ext uri="{FF2B5EF4-FFF2-40B4-BE49-F238E27FC236}">
                <a16:creationId xmlns:a16="http://schemas.microsoft.com/office/drawing/2014/main" id="{7E25E190-10FF-FF66-65CC-5B85ED78FF63}"/>
              </a:ext>
            </a:extLst>
          </p:cNvPr>
          <p:cNvSpPr txBox="1"/>
          <p:nvPr/>
        </p:nvSpPr>
        <p:spPr>
          <a:xfrm>
            <a:off x="3018028" y="1902714"/>
            <a:ext cx="1553845" cy="1598930"/>
          </a:xfrm>
          <a:prstGeom prst="rect">
            <a:avLst/>
          </a:prstGeom>
        </p:spPr>
        <p:txBody>
          <a:bodyPr vert="horz" wrap="square" lIns="0" tIns="12700" rIns="0" bIns="0" rtlCol="0">
            <a:spAutoFit/>
          </a:bodyPr>
          <a:lstStyle/>
          <a:p>
            <a:pPr marL="12700" marR="268605" indent="259715">
              <a:lnSpc>
                <a:spcPct val="144100"/>
              </a:lnSpc>
              <a:spcBef>
                <a:spcPts val="100"/>
              </a:spcBef>
            </a:pPr>
            <a:r>
              <a:rPr b="1" u="heavy" spc="-5" dirty="0">
                <a:uFill>
                  <a:solidFill>
                    <a:srgbClr val="000000"/>
                  </a:solidFill>
                </a:uFill>
                <a:latin typeface="Arial"/>
                <a:cs typeface="Arial"/>
                <a:hlinkClick r:id="rId5"/>
              </a:rPr>
              <a:t>NO</a:t>
            </a:r>
            <a:r>
              <a:rPr b="1" u="heavy" dirty="0">
                <a:uFill>
                  <a:solidFill>
                    <a:srgbClr val="000000"/>
                  </a:solidFill>
                </a:uFill>
                <a:latin typeface="Arial"/>
                <a:cs typeface="Arial"/>
                <a:hlinkClick r:id="rId5"/>
              </a:rPr>
              <a:t>A</a:t>
            </a:r>
            <a:r>
              <a:rPr b="1" u="heavy" spc="-10" dirty="0">
                <a:uFill>
                  <a:solidFill>
                    <a:srgbClr val="000000"/>
                  </a:solidFill>
                </a:uFill>
                <a:latin typeface="Arial"/>
                <a:cs typeface="Arial"/>
                <a:hlinkClick r:id="rId5"/>
              </a:rPr>
              <a:t>A</a:t>
            </a:r>
            <a:r>
              <a:rPr b="1" u="heavy" dirty="0">
                <a:uFill>
                  <a:solidFill>
                    <a:srgbClr val="000000"/>
                  </a:solidFill>
                </a:uFill>
                <a:latin typeface="Arial"/>
                <a:cs typeface="Arial"/>
                <a:hlinkClick r:id="rId5"/>
              </a:rPr>
              <a:t>-</a:t>
            </a:r>
            <a:r>
              <a:rPr b="1" u="heavy" spc="-5" dirty="0">
                <a:uFill>
                  <a:solidFill>
                    <a:srgbClr val="000000"/>
                  </a:solidFill>
                </a:uFill>
                <a:latin typeface="Arial"/>
                <a:cs typeface="Arial"/>
                <a:hlinkClick r:id="rId5"/>
              </a:rPr>
              <a:t>15 </a:t>
            </a:r>
            <a:r>
              <a:rPr b="1" spc="-5" dirty="0">
                <a:latin typeface="Arial"/>
                <a:cs typeface="Arial"/>
              </a:rPr>
              <a:t> </a:t>
            </a:r>
            <a:r>
              <a:rPr b="1" u="heavy" spc="-5" dirty="0">
                <a:uFill>
                  <a:solidFill>
                    <a:srgbClr val="000000"/>
                  </a:solidFill>
                </a:uFill>
                <a:latin typeface="Arial"/>
                <a:cs typeface="Arial"/>
                <a:hlinkClick r:id="rId6"/>
              </a:rPr>
              <a:t>NOAA-18</a:t>
            </a:r>
            <a:endParaRPr dirty="0">
              <a:latin typeface="Arial"/>
              <a:cs typeface="Arial"/>
            </a:endParaRPr>
          </a:p>
          <a:p>
            <a:pPr marL="257175">
              <a:spcBef>
                <a:spcPts val="915"/>
              </a:spcBef>
            </a:pPr>
            <a:r>
              <a:rPr b="1" u="heavy" spc="-5" dirty="0">
                <a:uFill>
                  <a:solidFill>
                    <a:srgbClr val="000000"/>
                  </a:solidFill>
                </a:uFill>
                <a:latin typeface="Arial"/>
                <a:cs typeface="Arial"/>
                <a:hlinkClick r:id="rId7"/>
              </a:rPr>
              <a:t>NOAA-19</a:t>
            </a:r>
            <a:endParaRPr dirty="0">
              <a:latin typeface="Arial"/>
              <a:cs typeface="Arial"/>
            </a:endParaRPr>
          </a:p>
          <a:p>
            <a:pPr marL="307975">
              <a:spcBef>
                <a:spcPts val="925"/>
              </a:spcBef>
            </a:pPr>
            <a:r>
              <a:rPr b="1" u="heavy" dirty="0">
                <a:uFill>
                  <a:solidFill>
                    <a:srgbClr val="000000"/>
                  </a:solidFill>
                </a:uFill>
                <a:latin typeface="Arial"/>
                <a:cs typeface="Arial"/>
                <a:hlinkClick r:id="rId8"/>
              </a:rPr>
              <a:t>Suomi</a:t>
            </a:r>
            <a:r>
              <a:rPr b="1" u="heavy" spc="-85" dirty="0">
                <a:uFill>
                  <a:solidFill>
                    <a:srgbClr val="000000"/>
                  </a:solidFill>
                </a:uFill>
                <a:latin typeface="Arial"/>
                <a:cs typeface="Arial"/>
                <a:hlinkClick r:id="rId8"/>
              </a:rPr>
              <a:t> </a:t>
            </a:r>
            <a:r>
              <a:rPr b="1" u="heavy" dirty="0">
                <a:uFill>
                  <a:solidFill>
                    <a:srgbClr val="000000"/>
                  </a:solidFill>
                </a:uFill>
                <a:latin typeface="Arial"/>
                <a:cs typeface="Arial"/>
                <a:hlinkClick r:id="rId8"/>
              </a:rPr>
              <a:t>NPP</a:t>
            </a:r>
            <a:endParaRPr dirty="0">
              <a:latin typeface="Arial"/>
              <a:cs typeface="Arial"/>
            </a:endParaRPr>
          </a:p>
        </p:txBody>
      </p:sp>
      <p:sp>
        <p:nvSpPr>
          <p:cNvPr id="31" name="object 30">
            <a:extLst>
              <a:ext uri="{FF2B5EF4-FFF2-40B4-BE49-F238E27FC236}">
                <a16:creationId xmlns:a16="http://schemas.microsoft.com/office/drawing/2014/main" id="{412208D2-764E-21D8-97DB-DBF962B67B07}"/>
              </a:ext>
            </a:extLst>
          </p:cNvPr>
          <p:cNvSpPr txBox="1"/>
          <p:nvPr/>
        </p:nvSpPr>
        <p:spPr>
          <a:xfrm>
            <a:off x="2076958" y="2828290"/>
            <a:ext cx="525780" cy="299720"/>
          </a:xfrm>
          <a:prstGeom prst="rect">
            <a:avLst/>
          </a:prstGeom>
        </p:spPr>
        <p:txBody>
          <a:bodyPr vert="horz" wrap="square" lIns="0" tIns="12700" rIns="0" bIns="0" rtlCol="0">
            <a:spAutoFit/>
          </a:bodyPr>
          <a:lstStyle/>
          <a:p>
            <a:pPr marL="135890" marR="5080" indent="-123825">
              <a:spcBef>
                <a:spcPts val="100"/>
              </a:spcBef>
            </a:pPr>
            <a:r>
              <a:rPr sz="900" spc="-5" dirty="0">
                <a:latin typeface="Arial MT"/>
                <a:cs typeface="Arial MT"/>
              </a:rPr>
              <a:t>L</a:t>
            </a:r>
            <a:r>
              <a:rPr sz="900" spc="-10" dirty="0">
                <a:latin typeface="Arial MT"/>
                <a:cs typeface="Arial MT"/>
              </a:rPr>
              <a:t>a</a:t>
            </a:r>
            <a:r>
              <a:rPr sz="900" spc="-5" dirty="0">
                <a:latin typeface="Arial MT"/>
                <a:cs typeface="Arial MT"/>
              </a:rPr>
              <a:t>u</a:t>
            </a:r>
            <a:r>
              <a:rPr sz="900" spc="-10" dirty="0">
                <a:latin typeface="Arial MT"/>
                <a:cs typeface="Arial MT"/>
              </a:rPr>
              <a:t>n</a:t>
            </a:r>
            <a:r>
              <a:rPr sz="900" spc="-5" dirty="0">
                <a:latin typeface="Arial MT"/>
                <a:cs typeface="Arial MT"/>
              </a:rPr>
              <a:t>ch</a:t>
            </a:r>
            <a:r>
              <a:rPr sz="900" spc="-10" dirty="0">
                <a:latin typeface="Arial MT"/>
                <a:cs typeface="Arial MT"/>
              </a:rPr>
              <a:t>e</a:t>
            </a:r>
            <a:r>
              <a:rPr sz="900" spc="-5" dirty="0">
                <a:latin typeface="Arial MT"/>
                <a:cs typeface="Arial MT"/>
              </a:rPr>
              <a:t>d  </a:t>
            </a:r>
            <a:r>
              <a:rPr sz="900" spc="-10" dirty="0">
                <a:latin typeface="Arial MT"/>
                <a:cs typeface="Arial MT"/>
              </a:rPr>
              <a:t>2009</a:t>
            </a:r>
            <a:endParaRPr sz="900">
              <a:latin typeface="Arial MT"/>
              <a:cs typeface="Arial MT"/>
            </a:endParaRPr>
          </a:p>
        </p:txBody>
      </p:sp>
      <p:sp>
        <p:nvSpPr>
          <p:cNvPr id="32" name="object 31">
            <a:extLst>
              <a:ext uri="{FF2B5EF4-FFF2-40B4-BE49-F238E27FC236}">
                <a16:creationId xmlns:a16="http://schemas.microsoft.com/office/drawing/2014/main" id="{212B9DD6-2C23-644A-332C-BC3223C230A1}"/>
              </a:ext>
            </a:extLst>
          </p:cNvPr>
          <p:cNvSpPr/>
          <p:nvPr/>
        </p:nvSpPr>
        <p:spPr>
          <a:xfrm>
            <a:off x="8267700" y="4800600"/>
            <a:ext cx="1943100" cy="274320"/>
          </a:xfrm>
          <a:custGeom>
            <a:avLst/>
            <a:gdLst/>
            <a:ahLst/>
            <a:cxnLst/>
            <a:rect l="l" t="t" r="r" b="b"/>
            <a:pathLst>
              <a:path w="1943100" h="274320">
                <a:moveTo>
                  <a:pt x="1943100" y="0"/>
                </a:moveTo>
                <a:lnTo>
                  <a:pt x="0" y="0"/>
                </a:lnTo>
                <a:lnTo>
                  <a:pt x="0" y="274319"/>
                </a:lnTo>
                <a:lnTo>
                  <a:pt x="1943100" y="274319"/>
                </a:lnTo>
                <a:lnTo>
                  <a:pt x="1943100" y="0"/>
                </a:lnTo>
                <a:close/>
              </a:path>
            </a:pathLst>
          </a:custGeom>
          <a:solidFill>
            <a:srgbClr val="000080"/>
          </a:solidFill>
        </p:spPr>
        <p:txBody>
          <a:bodyPr wrap="square" lIns="0" tIns="0" rIns="0" bIns="0" rtlCol="0"/>
          <a:lstStyle/>
          <a:p>
            <a:endParaRPr/>
          </a:p>
        </p:txBody>
      </p:sp>
      <p:sp>
        <p:nvSpPr>
          <p:cNvPr id="33" name="object 32">
            <a:extLst>
              <a:ext uri="{FF2B5EF4-FFF2-40B4-BE49-F238E27FC236}">
                <a16:creationId xmlns:a16="http://schemas.microsoft.com/office/drawing/2014/main" id="{9C173FAF-1DD6-956A-938F-7D7BCFEFCDE5}"/>
              </a:ext>
            </a:extLst>
          </p:cNvPr>
          <p:cNvSpPr txBox="1"/>
          <p:nvPr/>
        </p:nvSpPr>
        <p:spPr>
          <a:xfrm>
            <a:off x="7359396" y="4270248"/>
            <a:ext cx="2287270" cy="793750"/>
          </a:xfrm>
          <a:prstGeom prst="rect">
            <a:avLst/>
          </a:prstGeom>
        </p:spPr>
        <p:txBody>
          <a:bodyPr vert="horz" wrap="square" lIns="0" tIns="121920" rIns="0" bIns="0" rtlCol="0">
            <a:spAutoFit/>
          </a:bodyPr>
          <a:lstStyle/>
          <a:p>
            <a:pPr marL="12700">
              <a:spcBef>
                <a:spcPts val="960"/>
              </a:spcBef>
            </a:pPr>
            <a:r>
              <a:rPr b="1" u="heavy" spc="-5" dirty="0">
                <a:solidFill>
                  <a:schemeClr val="bg1"/>
                </a:solidFill>
                <a:uFill>
                  <a:solidFill>
                    <a:srgbClr val="FFFFFF"/>
                  </a:solidFill>
                </a:uFill>
                <a:latin typeface="Arial"/>
                <a:cs typeface="Arial"/>
                <a:hlinkClick r:id="rId3">
                  <a:extLst>
                    <a:ext uri="{A12FA001-AC4F-418D-AE19-62706E023703}">
                      <ahyp:hlinkClr xmlns:ahyp="http://schemas.microsoft.com/office/drawing/2018/hyperlinkcolor" val="tx"/>
                    </a:ext>
                  </a:extLst>
                </a:hlinkClick>
              </a:rPr>
              <a:t>JPSS-3</a:t>
            </a:r>
            <a:endParaRPr dirty="0">
              <a:solidFill>
                <a:schemeClr val="bg1"/>
              </a:solidFill>
              <a:latin typeface="Arial"/>
              <a:cs typeface="Arial"/>
            </a:endParaRPr>
          </a:p>
          <a:p>
            <a:pPr marL="1485900">
              <a:spcBef>
                <a:spcPts val="865"/>
              </a:spcBef>
            </a:pPr>
            <a:r>
              <a:rPr b="1" u="heavy" spc="-5" dirty="0">
                <a:solidFill>
                  <a:schemeClr val="bg1"/>
                </a:solidFill>
                <a:uFill>
                  <a:solidFill>
                    <a:srgbClr val="FFFFFF"/>
                  </a:solidFill>
                </a:uFill>
                <a:latin typeface="Arial"/>
                <a:cs typeface="Arial"/>
                <a:hlinkClick r:id="rId3">
                  <a:extLst>
                    <a:ext uri="{A12FA001-AC4F-418D-AE19-62706E023703}">
                      <ahyp:hlinkClr xmlns:ahyp="http://schemas.microsoft.com/office/drawing/2018/hyperlinkcolor" val="tx"/>
                    </a:ext>
                  </a:extLst>
                </a:hlinkClick>
              </a:rPr>
              <a:t>JPS</a:t>
            </a:r>
            <a:r>
              <a:rPr b="1" u="heavy" spc="-10" dirty="0">
                <a:solidFill>
                  <a:schemeClr val="bg1"/>
                </a:solidFill>
                <a:uFill>
                  <a:solidFill>
                    <a:srgbClr val="FFFFFF"/>
                  </a:solidFill>
                </a:uFill>
                <a:latin typeface="Arial"/>
                <a:cs typeface="Arial"/>
                <a:hlinkClick r:id="rId3">
                  <a:extLst>
                    <a:ext uri="{A12FA001-AC4F-418D-AE19-62706E023703}">
                      <ahyp:hlinkClr xmlns:ahyp="http://schemas.microsoft.com/office/drawing/2018/hyperlinkcolor" val="tx"/>
                    </a:ext>
                  </a:extLst>
                </a:hlinkClick>
              </a:rPr>
              <a:t>S</a:t>
            </a:r>
            <a:r>
              <a:rPr b="1" u="heavy" dirty="0">
                <a:solidFill>
                  <a:schemeClr val="bg1"/>
                </a:solidFill>
                <a:uFill>
                  <a:solidFill>
                    <a:srgbClr val="FFFFFF"/>
                  </a:solidFill>
                </a:uFill>
                <a:latin typeface="Arial"/>
                <a:cs typeface="Arial"/>
                <a:hlinkClick r:id="rId3">
                  <a:extLst>
                    <a:ext uri="{A12FA001-AC4F-418D-AE19-62706E023703}">
                      <ahyp:hlinkClr xmlns:ahyp="http://schemas.microsoft.com/office/drawing/2018/hyperlinkcolor" val="tx"/>
                    </a:ext>
                  </a:extLst>
                </a:hlinkClick>
              </a:rPr>
              <a:t>-</a:t>
            </a:r>
            <a:r>
              <a:rPr b="1" u="heavy" spc="-5" dirty="0">
                <a:solidFill>
                  <a:schemeClr val="bg1"/>
                </a:solidFill>
                <a:uFill>
                  <a:solidFill>
                    <a:srgbClr val="FFFFFF"/>
                  </a:solidFill>
                </a:uFill>
                <a:latin typeface="Arial"/>
                <a:cs typeface="Arial"/>
                <a:hlinkClick r:id="rId3">
                  <a:extLst>
                    <a:ext uri="{A12FA001-AC4F-418D-AE19-62706E023703}">
                      <ahyp:hlinkClr xmlns:ahyp="http://schemas.microsoft.com/office/drawing/2018/hyperlinkcolor" val="tx"/>
                    </a:ext>
                  </a:extLst>
                </a:hlinkClick>
              </a:rPr>
              <a:t>4</a:t>
            </a:r>
            <a:endParaRPr dirty="0">
              <a:solidFill>
                <a:schemeClr val="bg1"/>
              </a:solidFill>
              <a:latin typeface="Arial"/>
              <a:cs typeface="Arial"/>
            </a:endParaRPr>
          </a:p>
        </p:txBody>
      </p:sp>
      <p:sp>
        <p:nvSpPr>
          <p:cNvPr id="34" name="object 33">
            <a:extLst>
              <a:ext uri="{FF2B5EF4-FFF2-40B4-BE49-F238E27FC236}">
                <a16:creationId xmlns:a16="http://schemas.microsoft.com/office/drawing/2014/main" id="{D929B2D4-CCA0-D0B5-57C3-2D8AF70510BE}"/>
              </a:ext>
            </a:extLst>
          </p:cNvPr>
          <p:cNvSpPr/>
          <p:nvPr/>
        </p:nvSpPr>
        <p:spPr>
          <a:xfrm>
            <a:off x="7807452" y="5769864"/>
            <a:ext cx="530860" cy="137160"/>
          </a:xfrm>
          <a:custGeom>
            <a:avLst/>
            <a:gdLst/>
            <a:ahLst/>
            <a:cxnLst/>
            <a:rect l="l" t="t" r="r" b="b"/>
            <a:pathLst>
              <a:path w="530859" h="137160">
                <a:moveTo>
                  <a:pt x="530351" y="0"/>
                </a:moveTo>
                <a:lnTo>
                  <a:pt x="0" y="0"/>
                </a:lnTo>
                <a:lnTo>
                  <a:pt x="0" y="137160"/>
                </a:lnTo>
                <a:lnTo>
                  <a:pt x="530351" y="137160"/>
                </a:lnTo>
                <a:lnTo>
                  <a:pt x="530351" y="0"/>
                </a:lnTo>
                <a:close/>
              </a:path>
            </a:pathLst>
          </a:custGeom>
          <a:solidFill>
            <a:srgbClr val="000080"/>
          </a:solidFill>
        </p:spPr>
        <p:txBody>
          <a:bodyPr wrap="square" lIns="0" tIns="0" rIns="0" bIns="0" rtlCol="0"/>
          <a:lstStyle/>
          <a:p>
            <a:endParaRPr/>
          </a:p>
        </p:txBody>
      </p:sp>
      <p:sp>
        <p:nvSpPr>
          <p:cNvPr id="45" name="object 44">
            <a:extLst>
              <a:ext uri="{FF2B5EF4-FFF2-40B4-BE49-F238E27FC236}">
                <a16:creationId xmlns:a16="http://schemas.microsoft.com/office/drawing/2014/main" id="{D147FC8B-7E2A-E782-15D4-88BFF2D10B46}"/>
              </a:ext>
            </a:extLst>
          </p:cNvPr>
          <p:cNvSpPr txBox="1"/>
          <p:nvPr/>
        </p:nvSpPr>
        <p:spPr>
          <a:xfrm>
            <a:off x="6390894" y="5748782"/>
            <a:ext cx="1324610" cy="166712"/>
          </a:xfrm>
          <a:prstGeom prst="rect">
            <a:avLst/>
          </a:prstGeom>
        </p:spPr>
        <p:txBody>
          <a:bodyPr vert="horz" wrap="square" lIns="0" tIns="12700" rIns="0" bIns="0" rtlCol="0">
            <a:spAutoFit/>
          </a:bodyPr>
          <a:lstStyle/>
          <a:p>
            <a:pPr marL="12700">
              <a:spcBef>
                <a:spcPts val="100"/>
              </a:spcBef>
            </a:pPr>
            <a:r>
              <a:rPr sz="1000" spc="-5" dirty="0">
                <a:latin typeface="Arial MT"/>
                <a:cs typeface="Arial MT"/>
              </a:rPr>
              <a:t>In-orbit</a:t>
            </a:r>
            <a:r>
              <a:rPr sz="1000" spc="-35" dirty="0">
                <a:latin typeface="Arial MT"/>
                <a:cs typeface="Arial MT"/>
              </a:rPr>
              <a:t> </a:t>
            </a:r>
            <a:r>
              <a:rPr sz="1000" dirty="0">
                <a:latin typeface="Arial MT"/>
                <a:cs typeface="Arial MT"/>
              </a:rPr>
              <a:t>and</a:t>
            </a:r>
            <a:r>
              <a:rPr sz="1000" spc="-40" dirty="0">
                <a:latin typeface="Arial MT"/>
                <a:cs typeface="Arial MT"/>
              </a:rPr>
              <a:t> </a:t>
            </a:r>
            <a:r>
              <a:rPr sz="1000" spc="-5" dirty="0">
                <a:latin typeface="Arial MT"/>
                <a:cs typeface="Arial MT"/>
              </a:rPr>
              <a:t>operational</a:t>
            </a:r>
            <a:endParaRPr sz="1000">
              <a:latin typeface="Arial MT"/>
              <a:cs typeface="Arial MT"/>
            </a:endParaRPr>
          </a:p>
        </p:txBody>
      </p:sp>
      <p:sp>
        <p:nvSpPr>
          <p:cNvPr id="46" name="object 45">
            <a:extLst>
              <a:ext uri="{FF2B5EF4-FFF2-40B4-BE49-F238E27FC236}">
                <a16:creationId xmlns:a16="http://schemas.microsoft.com/office/drawing/2014/main" id="{0D2BE736-3486-FFAA-251F-275ED04EBAE9}"/>
              </a:ext>
            </a:extLst>
          </p:cNvPr>
          <p:cNvSpPr txBox="1"/>
          <p:nvPr/>
        </p:nvSpPr>
        <p:spPr>
          <a:xfrm>
            <a:off x="2010663" y="5338318"/>
            <a:ext cx="8312150" cy="592470"/>
          </a:xfrm>
          <a:prstGeom prst="rect">
            <a:avLst/>
          </a:prstGeom>
        </p:spPr>
        <p:txBody>
          <a:bodyPr vert="horz" wrap="square" lIns="0" tIns="12700" rIns="0" bIns="0" rtlCol="0">
            <a:spAutoFit/>
          </a:bodyPr>
          <a:lstStyle/>
          <a:p>
            <a:pPr marL="12700">
              <a:spcBef>
                <a:spcPts val="100"/>
              </a:spcBef>
              <a:tabLst>
                <a:tab pos="294640" algn="l"/>
                <a:tab pos="624205" algn="l"/>
                <a:tab pos="953135" algn="l"/>
                <a:tab pos="1282065" algn="l"/>
                <a:tab pos="1611630" algn="l"/>
                <a:tab pos="1940560" algn="l"/>
                <a:tab pos="2270125" algn="l"/>
                <a:tab pos="2599055" algn="l"/>
                <a:tab pos="2928620" algn="l"/>
                <a:tab pos="3257550" algn="l"/>
                <a:tab pos="3587115" algn="l"/>
                <a:tab pos="3916045" algn="l"/>
                <a:tab pos="4244975" algn="l"/>
                <a:tab pos="4574540" algn="l"/>
                <a:tab pos="4903470" algn="l"/>
                <a:tab pos="5233035" algn="l"/>
                <a:tab pos="5561965" algn="l"/>
                <a:tab pos="5891530" algn="l"/>
                <a:tab pos="6220460" algn="l"/>
                <a:tab pos="6550025" algn="l"/>
                <a:tab pos="6878955" algn="l"/>
                <a:tab pos="7207884" algn="l"/>
                <a:tab pos="7537450" algn="l"/>
                <a:tab pos="7866380" algn="l"/>
              </a:tabLst>
            </a:pPr>
            <a:r>
              <a:rPr sz="1000" b="1" dirty="0">
                <a:latin typeface="Arial"/>
                <a:cs typeface="Arial"/>
              </a:rPr>
              <a:t>14	15	16	17	18	19	20	21	22	23	24	25	26	27	28	29	30	31	32	33	34	35	36	37	38</a:t>
            </a:r>
            <a:endParaRPr sz="1000" dirty="0">
              <a:latin typeface="Arial"/>
              <a:cs typeface="Arial"/>
            </a:endParaRPr>
          </a:p>
          <a:p>
            <a:pPr>
              <a:lnSpc>
                <a:spcPct val="100000"/>
              </a:lnSpc>
            </a:pPr>
            <a:endParaRPr sz="1100" dirty="0">
              <a:latin typeface="Arial"/>
              <a:cs typeface="Arial"/>
            </a:endParaRPr>
          </a:p>
          <a:p>
            <a:pPr marL="6417310">
              <a:spcBef>
                <a:spcPts val="780"/>
              </a:spcBef>
            </a:pPr>
            <a:r>
              <a:rPr sz="1000" spc="-5" dirty="0">
                <a:latin typeface="Arial MT"/>
                <a:cs typeface="Arial MT"/>
              </a:rPr>
              <a:t>Planned</a:t>
            </a:r>
            <a:r>
              <a:rPr sz="1000" spc="-50" dirty="0">
                <a:latin typeface="Arial MT"/>
                <a:cs typeface="Arial MT"/>
              </a:rPr>
              <a:t> </a:t>
            </a:r>
            <a:r>
              <a:rPr sz="1000" dirty="0">
                <a:latin typeface="Arial MT"/>
                <a:cs typeface="Arial MT"/>
              </a:rPr>
              <a:t>mission</a:t>
            </a:r>
          </a:p>
        </p:txBody>
      </p:sp>
    </p:spTree>
    <p:extLst>
      <p:ext uri="{BB962C8B-B14F-4D97-AF65-F5344CB8AC3E}">
        <p14:creationId xmlns:p14="http://schemas.microsoft.com/office/powerpoint/2010/main" val="571449406"/>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3154487" y="1882856"/>
            <a:ext cx="0" cy="379876"/>
          </a:xfrm>
          <a:prstGeom prst="rect">
            <a:avLst/>
          </a:prstGeom>
          <a:noFill/>
          <a:ln w="12700">
            <a:noFill/>
            <a:miter lim="800000"/>
            <a:headEnd/>
            <a:tailEnd/>
          </a:ln>
        </p:spPr>
        <p:txBody>
          <a:bodyPr lIns="101882" tIns="50941" rIns="101882" bIns="50941">
            <a:spAutoFit/>
          </a:bodyPr>
          <a:lstStyle/>
          <a:p>
            <a:endParaRPr lang="ar-OM"/>
          </a:p>
        </p:txBody>
      </p:sp>
      <p:sp>
        <p:nvSpPr>
          <p:cNvPr id="15363" name="Text Box 3"/>
          <p:cNvSpPr txBox="1">
            <a:spLocks noChangeAspect="1" noChangeArrowheads="1"/>
          </p:cNvSpPr>
          <p:nvPr/>
        </p:nvSpPr>
        <p:spPr bwMode="auto">
          <a:xfrm>
            <a:off x="9021699" y="700089"/>
            <a:ext cx="65" cy="276999"/>
          </a:xfrm>
          <a:prstGeom prst="rect">
            <a:avLst/>
          </a:prstGeom>
          <a:noFill/>
          <a:ln w="3175">
            <a:noFill/>
            <a:miter lim="800000"/>
            <a:headEnd/>
            <a:tailEnd type="none" w="sm" len="lg"/>
          </a:ln>
        </p:spPr>
        <p:txBody>
          <a:bodyPr wrap="none" lIns="0" tIns="0" rIns="0" bIns="0">
            <a:spAutoFit/>
          </a:bodyPr>
          <a:lstStyle/>
          <a:p>
            <a:pPr algn="r" defTabSz="820738" eaLnBrk="0" hangingPunct="0"/>
            <a:endParaRPr lang="ar-OM" b="1" u="sng"/>
          </a:p>
        </p:txBody>
      </p:sp>
      <p:sp>
        <p:nvSpPr>
          <p:cNvPr id="15364" name="Rectangle 4"/>
          <p:cNvSpPr>
            <a:spLocks noChangeArrowheads="1"/>
          </p:cNvSpPr>
          <p:nvPr/>
        </p:nvSpPr>
        <p:spPr bwMode="auto">
          <a:xfrm>
            <a:off x="7843962" y="1585995"/>
            <a:ext cx="2713038" cy="3895725"/>
          </a:xfrm>
          <a:prstGeom prst="rect">
            <a:avLst/>
          </a:prstGeom>
          <a:gradFill rotWithShape="0">
            <a:gsLst>
              <a:gs pos="0">
                <a:srgbClr val="50A1C9"/>
              </a:gs>
              <a:gs pos="100000">
                <a:srgbClr val="66CCFF"/>
              </a:gs>
            </a:gsLst>
            <a:lin ang="5400000" scaled="1"/>
          </a:gradFill>
          <a:ln w="9525">
            <a:noFill/>
            <a:miter lim="800000"/>
            <a:headEnd/>
            <a:tailEnd/>
          </a:ln>
        </p:spPr>
        <p:txBody>
          <a:bodyPr wrap="none" anchor="ctr"/>
          <a:lstStyle/>
          <a:p>
            <a:endParaRPr lang="ar-OM"/>
          </a:p>
        </p:txBody>
      </p:sp>
      <p:sp>
        <p:nvSpPr>
          <p:cNvPr id="15365" name="Text Box 5"/>
          <p:cNvSpPr txBox="1">
            <a:spLocks noChangeArrowheads="1"/>
          </p:cNvSpPr>
          <p:nvPr/>
        </p:nvSpPr>
        <p:spPr bwMode="auto">
          <a:xfrm>
            <a:off x="7826501" y="1539957"/>
            <a:ext cx="2986087" cy="3859213"/>
          </a:xfrm>
          <a:prstGeom prst="rect">
            <a:avLst/>
          </a:prstGeom>
          <a:noFill/>
          <a:ln w="9525">
            <a:noFill/>
            <a:miter lim="800000"/>
            <a:headEnd/>
            <a:tailEnd/>
          </a:ln>
        </p:spPr>
        <p:txBody>
          <a:bodyPr>
            <a:spAutoFit/>
          </a:bodyPr>
          <a:lstStyle/>
          <a:p>
            <a:pPr eaLnBrk="0" hangingPunct="0">
              <a:lnSpc>
                <a:spcPct val="90000"/>
              </a:lnSpc>
            </a:pPr>
            <a:r>
              <a:rPr lang="en-US" sz="1600" b="1">
                <a:latin typeface="Arial Narrow" pitchFamily="34" charset="0"/>
              </a:rPr>
              <a:t>AVHRR- Vis/IR  imager</a:t>
            </a:r>
          </a:p>
          <a:p>
            <a:pPr eaLnBrk="0" hangingPunct="0">
              <a:lnSpc>
                <a:spcPct val="90000"/>
              </a:lnSpc>
            </a:pPr>
            <a:r>
              <a:rPr lang="en-US" sz="1600" b="1">
                <a:latin typeface="Arial Narrow" pitchFamily="34" charset="0"/>
              </a:rPr>
              <a:t>VIIRS    - vis/IR imager</a:t>
            </a:r>
          </a:p>
          <a:p>
            <a:pPr eaLnBrk="0" hangingPunct="0">
              <a:lnSpc>
                <a:spcPct val="90000"/>
              </a:lnSpc>
            </a:pPr>
            <a:r>
              <a:rPr lang="en-US" sz="1600" b="1">
                <a:latin typeface="Arial Narrow" pitchFamily="34" charset="0"/>
              </a:rPr>
              <a:t>CMIS    - μwave imager	</a:t>
            </a:r>
          </a:p>
          <a:p>
            <a:pPr eaLnBrk="0" hangingPunct="0">
              <a:lnSpc>
                <a:spcPct val="90000"/>
              </a:lnSpc>
            </a:pPr>
            <a:r>
              <a:rPr lang="en-US" sz="1600" b="1">
                <a:latin typeface="Arial Narrow" pitchFamily="34" charset="0"/>
              </a:rPr>
              <a:t>CrIS      - IR sounder	</a:t>
            </a:r>
          </a:p>
          <a:p>
            <a:pPr eaLnBrk="0" hangingPunct="0">
              <a:lnSpc>
                <a:spcPct val="90000"/>
              </a:lnSpc>
            </a:pPr>
            <a:r>
              <a:rPr lang="en-US" sz="1600" b="1">
                <a:latin typeface="Arial Narrow" pitchFamily="34" charset="0"/>
              </a:rPr>
              <a:t>ATMS   - μwave sounder 	 </a:t>
            </a:r>
          </a:p>
          <a:p>
            <a:pPr eaLnBrk="0" hangingPunct="0">
              <a:lnSpc>
                <a:spcPct val="90000"/>
              </a:lnSpc>
            </a:pPr>
            <a:r>
              <a:rPr lang="en-US" sz="1600" b="1">
                <a:latin typeface="Arial Narrow" pitchFamily="34" charset="0"/>
              </a:rPr>
              <a:t>SESS    - space environment</a:t>
            </a:r>
          </a:p>
          <a:p>
            <a:pPr eaLnBrk="0" hangingPunct="0">
              <a:lnSpc>
                <a:spcPct val="90000"/>
              </a:lnSpc>
            </a:pPr>
            <a:r>
              <a:rPr lang="en-US" sz="1600" b="1">
                <a:latin typeface="Arial Narrow" pitchFamily="34" charset="0"/>
              </a:rPr>
              <a:t>GPSOS - GPS occultation</a:t>
            </a:r>
          </a:p>
          <a:p>
            <a:pPr eaLnBrk="0" hangingPunct="0">
              <a:lnSpc>
                <a:spcPct val="90000"/>
              </a:lnSpc>
            </a:pPr>
            <a:r>
              <a:rPr lang="en-US" sz="1600" b="1">
                <a:latin typeface="Arial Narrow" pitchFamily="34" charset="0"/>
              </a:rPr>
              <a:t>OMPS   - ozone	 </a:t>
            </a:r>
          </a:p>
          <a:p>
            <a:pPr eaLnBrk="0" hangingPunct="0">
              <a:lnSpc>
                <a:spcPct val="90000"/>
              </a:lnSpc>
            </a:pPr>
            <a:r>
              <a:rPr lang="en-US" sz="1600" b="1">
                <a:latin typeface="Arial Narrow" pitchFamily="34" charset="0"/>
              </a:rPr>
              <a:t>ADCS   - data collection</a:t>
            </a:r>
          </a:p>
          <a:p>
            <a:pPr eaLnBrk="0" hangingPunct="0">
              <a:lnSpc>
                <a:spcPct val="90000"/>
              </a:lnSpc>
            </a:pPr>
            <a:r>
              <a:rPr lang="en-US" sz="1600" b="1">
                <a:latin typeface="Arial Narrow" pitchFamily="34" charset="0"/>
              </a:rPr>
              <a:t>SARSAT - search &amp; rescue</a:t>
            </a:r>
          </a:p>
          <a:p>
            <a:pPr eaLnBrk="0" hangingPunct="0">
              <a:lnSpc>
                <a:spcPct val="90000"/>
              </a:lnSpc>
            </a:pPr>
            <a:r>
              <a:rPr lang="en-US" sz="1600" b="1">
                <a:latin typeface="Arial Narrow" pitchFamily="34" charset="0"/>
              </a:rPr>
              <a:t>APS      - aerosol polarimeter</a:t>
            </a:r>
          </a:p>
          <a:p>
            <a:pPr eaLnBrk="0" hangingPunct="0">
              <a:lnSpc>
                <a:spcPct val="90000"/>
              </a:lnSpc>
            </a:pPr>
            <a:r>
              <a:rPr lang="en-US" sz="1600" b="1">
                <a:latin typeface="Arial Narrow" pitchFamily="34" charset="0"/>
              </a:rPr>
              <a:t>ERBS   - Earth radiation budget</a:t>
            </a:r>
          </a:p>
          <a:p>
            <a:pPr eaLnBrk="0" hangingPunct="0">
              <a:lnSpc>
                <a:spcPct val="90000"/>
              </a:lnSpc>
            </a:pPr>
            <a:r>
              <a:rPr lang="en-US" sz="1600" b="1">
                <a:latin typeface="Arial Narrow" pitchFamily="34" charset="0"/>
              </a:rPr>
              <a:t>SS        - laser sensor</a:t>
            </a:r>
          </a:p>
          <a:p>
            <a:pPr eaLnBrk="0" hangingPunct="0">
              <a:lnSpc>
                <a:spcPct val="90000"/>
              </a:lnSpc>
            </a:pPr>
            <a:r>
              <a:rPr lang="en-US" sz="1600" b="1">
                <a:latin typeface="Arial Narrow" pitchFamily="34" charset="0"/>
              </a:rPr>
              <a:t>ALT      - altimeter</a:t>
            </a:r>
          </a:p>
          <a:p>
            <a:pPr eaLnBrk="0" hangingPunct="0">
              <a:lnSpc>
                <a:spcPct val="90000"/>
              </a:lnSpc>
            </a:pPr>
            <a:r>
              <a:rPr lang="en-US" sz="1600" b="1">
                <a:latin typeface="Arial Narrow" pitchFamily="34" charset="0"/>
              </a:rPr>
              <a:t>TSIS     - solar irradiance</a:t>
            </a:r>
          </a:p>
          <a:p>
            <a:pPr eaLnBrk="0" hangingPunct="0">
              <a:lnSpc>
                <a:spcPct val="90000"/>
              </a:lnSpc>
            </a:pPr>
            <a:endParaRPr lang="en-US" sz="1600" b="1">
              <a:latin typeface="Arial Narrow" pitchFamily="34" charset="0"/>
            </a:endParaRPr>
          </a:p>
          <a:p>
            <a:pPr eaLnBrk="0" hangingPunct="0">
              <a:lnSpc>
                <a:spcPct val="90000"/>
              </a:lnSpc>
            </a:pPr>
            <a:endParaRPr lang="en-US" sz="1600" b="1">
              <a:latin typeface="Arial Narrow" pitchFamily="34" charset="0"/>
            </a:endParaRPr>
          </a:p>
        </p:txBody>
      </p:sp>
      <p:sp>
        <p:nvSpPr>
          <p:cNvPr id="15366" name="Text Box 6"/>
          <p:cNvSpPr txBox="1">
            <a:spLocks noChangeAspect="1" noChangeArrowheads="1"/>
          </p:cNvSpPr>
          <p:nvPr/>
        </p:nvSpPr>
        <p:spPr bwMode="auto">
          <a:xfrm>
            <a:off x="9188511" y="3113170"/>
            <a:ext cx="65" cy="276999"/>
          </a:xfrm>
          <a:prstGeom prst="rect">
            <a:avLst/>
          </a:prstGeom>
          <a:noFill/>
          <a:ln w="3175">
            <a:noFill/>
            <a:miter lim="800000"/>
            <a:headEnd/>
            <a:tailEnd type="none" w="sm" len="lg"/>
          </a:ln>
        </p:spPr>
        <p:txBody>
          <a:bodyPr wrap="none" lIns="0" tIns="0" rIns="0" bIns="0">
            <a:spAutoFit/>
          </a:bodyPr>
          <a:lstStyle/>
          <a:p>
            <a:pPr algn="r" defTabSz="820738" eaLnBrk="0" hangingPunct="0"/>
            <a:endParaRPr lang="ar-OM" b="1" u="sng"/>
          </a:p>
        </p:txBody>
      </p:sp>
      <p:sp>
        <p:nvSpPr>
          <p:cNvPr id="15367" name="Text Box 7"/>
          <p:cNvSpPr txBox="1">
            <a:spLocks noChangeAspect="1" noChangeArrowheads="1"/>
          </p:cNvSpPr>
          <p:nvPr/>
        </p:nvSpPr>
        <p:spPr bwMode="auto">
          <a:xfrm>
            <a:off x="9153586" y="4910220"/>
            <a:ext cx="65" cy="276999"/>
          </a:xfrm>
          <a:prstGeom prst="rect">
            <a:avLst/>
          </a:prstGeom>
          <a:noFill/>
          <a:ln w="3175">
            <a:noFill/>
            <a:miter lim="800000"/>
            <a:headEnd/>
            <a:tailEnd type="none" w="sm" len="lg"/>
          </a:ln>
        </p:spPr>
        <p:txBody>
          <a:bodyPr wrap="none" lIns="0" tIns="0" rIns="0" bIns="0">
            <a:spAutoFit/>
          </a:bodyPr>
          <a:lstStyle/>
          <a:p>
            <a:pPr algn="r" defTabSz="820738" eaLnBrk="0" hangingPunct="0"/>
            <a:endParaRPr lang="ar-OM" b="1" u="sng"/>
          </a:p>
        </p:txBody>
      </p:sp>
      <p:sp>
        <p:nvSpPr>
          <p:cNvPr id="15368" name="Rectangle 8" descr="Blue tissue paper"/>
          <p:cNvSpPr>
            <a:spLocks noChangeArrowheads="1"/>
          </p:cNvSpPr>
          <p:nvPr/>
        </p:nvSpPr>
        <p:spPr bwMode="auto">
          <a:xfrm>
            <a:off x="83320" y="725787"/>
            <a:ext cx="3977630" cy="542925"/>
          </a:xfrm>
          <a:prstGeom prst="rect">
            <a:avLst/>
          </a:prstGeom>
          <a:noFill/>
          <a:ln w="9525">
            <a:noFill/>
            <a:miter lim="800000"/>
            <a:headEnd/>
            <a:tailEnd/>
          </a:ln>
        </p:spPr>
        <p:txBody>
          <a:bodyPr anchor="ctr"/>
          <a:lstStyle/>
          <a:p>
            <a:pPr algn="ctr"/>
            <a:r>
              <a:rPr lang="en-US" sz="2400" dirty="0">
                <a:solidFill>
                  <a:schemeClr val="accent3">
                    <a:lumMod val="75000"/>
                  </a:schemeClr>
                </a:solidFill>
              </a:rPr>
              <a:t>NOAA Satellite Series </a:t>
            </a:r>
          </a:p>
        </p:txBody>
      </p:sp>
      <p:sp>
        <p:nvSpPr>
          <p:cNvPr id="15369" name="Rectangle 9"/>
          <p:cNvSpPr>
            <a:spLocks noChangeArrowheads="1"/>
          </p:cNvSpPr>
          <p:nvPr/>
        </p:nvSpPr>
        <p:spPr bwMode="auto">
          <a:xfrm>
            <a:off x="2135312" y="6288169"/>
            <a:ext cx="5645150" cy="366712"/>
          </a:xfrm>
          <a:prstGeom prst="rect">
            <a:avLst/>
          </a:prstGeom>
          <a:solidFill>
            <a:srgbClr val="6699FF"/>
          </a:solidFill>
          <a:ln w="9525">
            <a:noFill/>
            <a:miter lim="800000"/>
            <a:headEnd/>
            <a:tailEnd/>
          </a:ln>
        </p:spPr>
        <p:txBody>
          <a:bodyPr>
            <a:spAutoFit/>
          </a:bodyPr>
          <a:lstStyle/>
          <a:p>
            <a:pPr eaLnBrk="0" hangingPunct="0"/>
            <a:r>
              <a:rPr lang="en-US"/>
              <a:t>Single satellite design with common sensor locations</a:t>
            </a:r>
          </a:p>
        </p:txBody>
      </p:sp>
      <p:pic>
        <p:nvPicPr>
          <p:cNvPr id="15370" name="Picture 10"/>
          <p:cNvPicPr>
            <a:picLocks noChangeAspect="1" noChangeArrowheads="1"/>
          </p:cNvPicPr>
          <p:nvPr/>
        </p:nvPicPr>
        <p:blipFill>
          <a:blip r:embed="rId3" cstate="print"/>
          <a:srcRect l="17245" t="34877" r="39755" b="19830"/>
          <a:stretch>
            <a:fillRect/>
          </a:stretch>
        </p:blipFill>
        <p:spPr bwMode="auto">
          <a:xfrm>
            <a:off x="1430517" y="1472477"/>
            <a:ext cx="6121400" cy="4837112"/>
          </a:xfrm>
          <a:prstGeom prst="rect">
            <a:avLst/>
          </a:prstGeom>
          <a:noFill/>
          <a:ln w="9525">
            <a:noFill/>
            <a:miter lim="800000"/>
            <a:headEnd/>
            <a:tailEnd/>
          </a:ln>
        </p:spPr>
      </p:pic>
      <p:sp>
        <p:nvSpPr>
          <p:cNvPr id="15371" name="Text Box 11"/>
          <p:cNvSpPr txBox="1">
            <a:spLocks noChangeAspect="1" noChangeArrowheads="1"/>
          </p:cNvSpPr>
          <p:nvPr/>
        </p:nvSpPr>
        <p:spPr bwMode="auto">
          <a:xfrm>
            <a:off x="6981950" y="1752682"/>
            <a:ext cx="546100" cy="265113"/>
          </a:xfrm>
          <a:prstGeom prst="rect">
            <a:avLst/>
          </a:prstGeom>
          <a:noFill/>
          <a:ln w="9525">
            <a:noFill/>
            <a:miter lim="800000"/>
            <a:headEnd/>
            <a:tailEnd/>
          </a:ln>
        </p:spPr>
        <p:txBody>
          <a:bodyPr wrap="none" lIns="82058" tIns="41029" rIns="82058" bIns="41029">
            <a:spAutoFit/>
          </a:bodyPr>
          <a:lstStyle/>
          <a:p>
            <a:pPr defTabSz="820738" eaLnBrk="0" hangingPunct="0"/>
            <a:r>
              <a:rPr lang="en-US" sz="1200" b="1">
                <a:solidFill>
                  <a:schemeClr val="bg1"/>
                </a:solidFill>
              </a:rPr>
              <a:t>CMIS</a:t>
            </a:r>
          </a:p>
        </p:txBody>
      </p:sp>
      <p:sp>
        <p:nvSpPr>
          <p:cNvPr id="15372" name="Text Box 12"/>
          <p:cNvSpPr txBox="1">
            <a:spLocks noChangeAspect="1" noChangeArrowheads="1"/>
          </p:cNvSpPr>
          <p:nvPr/>
        </p:nvSpPr>
        <p:spPr bwMode="auto">
          <a:xfrm>
            <a:off x="6845426" y="3040145"/>
            <a:ext cx="568073" cy="267525"/>
          </a:xfrm>
          <a:prstGeom prst="rect">
            <a:avLst/>
          </a:prstGeom>
          <a:noFill/>
          <a:ln w="9525">
            <a:noFill/>
            <a:miter lim="800000"/>
            <a:headEnd/>
            <a:tailEnd/>
          </a:ln>
        </p:spPr>
        <p:txBody>
          <a:bodyPr wrap="none" lIns="82058" tIns="41029" rIns="82058" bIns="41029">
            <a:spAutoFit/>
          </a:bodyPr>
          <a:lstStyle/>
          <a:p>
            <a:pPr defTabSz="820738" eaLnBrk="0" hangingPunct="0"/>
            <a:r>
              <a:rPr lang="en-US" sz="1200" b="1">
                <a:solidFill>
                  <a:schemeClr val="bg1"/>
                </a:solidFill>
              </a:rPr>
              <a:t>VIIRS</a:t>
            </a:r>
          </a:p>
        </p:txBody>
      </p:sp>
      <p:sp>
        <p:nvSpPr>
          <p:cNvPr id="15373" name="Rectangle 13"/>
          <p:cNvSpPr>
            <a:spLocks noChangeAspect="1" noChangeArrowheads="1"/>
          </p:cNvSpPr>
          <p:nvPr/>
        </p:nvSpPr>
        <p:spPr bwMode="auto">
          <a:xfrm>
            <a:off x="3011613" y="2814720"/>
            <a:ext cx="481511" cy="267525"/>
          </a:xfrm>
          <a:prstGeom prst="rect">
            <a:avLst/>
          </a:prstGeom>
          <a:noFill/>
          <a:ln w="9525">
            <a:noFill/>
            <a:miter lim="800000"/>
            <a:headEnd/>
            <a:tailEnd/>
          </a:ln>
        </p:spPr>
        <p:txBody>
          <a:bodyPr wrap="none" lIns="82058" tIns="41029" rIns="82058" bIns="41029">
            <a:spAutoFit/>
          </a:bodyPr>
          <a:lstStyle/>
          <a:p>
            <a:pPr defTabSz="820738" eaLnBrk="0" hangingPunct="0"/>
            <a:r>
              <a:rPr lang="en-US" sz="1200" b="1">
                <a:solidFill>
                  <a:schemeClr val="bg1"/>
                </a:solidFill>
              </a:rPr>
              <a:t>CrIS</a:t>
            </a:r>
          </a:p>
        </p:txBody>
      </p:sp>
      <p:sp>
        <p:nvSpPr>
          <p:cNvPr id="15374" name="Text Box 14"/>
          <p:cNvSpPr txBox="1">
            <a:spLocks noChangeAspect="1" noChangeArrowheads="1"/>
          </p:cNvSpPr>
          <p:nvPr/>
        </p:nvSpPr>
        <p:spPr bwMode="auto">
          <a:xfrm>
            <a:off x="3762500" y="2503569"/>
            <a:ext cx="596900" cy="266700"/>
          </a:xfrm>
          <a:prstGeom prst="rect">
            <a:avLst/>
          </a:prstGeom>
          <a:noFill/>
          <a:ln w="9525">
            <a:noFill/>
            <a:miter lim="800000"/>
            <a:headEnd/>
            <a:tailEnd/>
          </a:ln>
        </p:spPr>
        <p:txBody>
          <a:bodyPr wrap="none" lIns="82058" tIns="41029" rIns="82058" bIns="41029">
            <a:spAutoFit/>
          </a:bodyPr>
          <a:lstStyle/>
          <a:p>
            <a:pPr defTabSz="820738" eaLnBrk="0" hangingPunct="0"/>
            <a:r>
              <a:rPr lang="en-US" sz="1200" b="1">
                <a:solidFill>
                  <a:schemeClr val="bg1"/>
                </a:solidFill>
              </a:rPr>
              <a:t>ATMS</a:t>
            </a:r>
          </a:p>
        </p:txBody>
      </p:sp>
      <p:sp>
        <p:nvSpPr>
          <p:cNvPr id="15375" name="Text Box 15"/>
          <p:cNvSpPr txBox="1">
            <a:spLocks noChangeAspect="1" noChangeArrowheads="1"/>
          </p:cNvSpPr>
          <p:nvPr/>
        </p:nvSpPr>
        <p:spPr bwMode="auto">
          <a:xfrm>
            <a:off x="4940426" y="5342019"/>
            <a:ext cx="587375" cy="265112"/>
          </a:xfrm>
          <a:prstGeom prst="rect">
            <a:avLst/>
          </a:prstGeom>
          <a:noFill/>
          <a:ln w="9525">
            <a:noFill/>
            <a:miter lim="800000"/>
            <a:headEnd/>
            <a:tailEnd/>
          </a:ln>
        </p:spPr>
        <p:txBody>
          <a:bodyPr wrap="none" lIns="82058" tIns="41029" rIns="82058" bIns="41029">
            <a:spAutoFit/>
          </a:bodyPr>
          <a:lstStyle/>
          <a:p>
            <a:pPr defTabSz="820738" eaLnBrk="0" hangingPunct="0"/>
            <a:r>
              <a:rPr lang="en-US" sz="1200" b="1">
                <a:solidFill>
                  <a:schemeClr val="bg1"/>
                </a:solidFill>
              </a:rPr>
              <a:t>ERBS</a:t>
            </a:r>
          </a:p>
        </p:txBody>
      </p:sp>
      <p:sp>
        <p:nvSpPr>
          <p:cNvPr id="15376" name="Text Box 16"/>
          <p:cNvSpPr txBox="1">
            <a:spLocks noChangeAspect="1" noChangeArrowheads="1"/>
          </p:cNvSpPr>
          <p:nvPr/>
        </p:nvSpPr>
        <p:spPr bwMode="auto">
          <a:xfrm>
            <a:off x="2636963" y="5237245"/>
            <a:ext cx="619369" cy="267525"/>
          </a:xfrm>
          <a:prstGeom prst="rect">
            <a:avLst/>
          </a:prstGeom>
          <a:noFill/>
          <a:ln w="9525">
            <a:noFill/>
            <a:miter lim="800000"/>
            <a:headEnd/>
            <a:tailEnd/>
          </a:ln>
        </p:spPr>
        <p:txBody>
          <a:bodyPr wrap="none" lIns="82058" tIns="41029" rIns="82058" bIns="41029">
            <a:spAutoFit/>
          </a:bodyPr>
          <a:lstStyle/>
          <a:p>
            <a:pPr defTabSz="820738" eaLnBrk="0" hangingPunct="0"/>
            <a:r>
              <a:rPr lang="en-US" sz="1200" b="1">
                <a:solidFill>
                  <a:schemeClr val="bg1"/>
                </a:solidFill>
              </a:rPr>
              <a:t>OMPS</a:t>
            </a:r>
          </a:p>
        </p:txBody>
      </p:sp>
      <p:sp>
        <p:nvSpPr>
          <p:cNvPr id="15377" name="Line 17"/>
          <p:cNvSpPr>
            <a:spLocks noChangeShapeType="1"/>
          </p:cNvSpPr>
          <p:nvPr/>
        </p:nvSpPr>
        <p:spPr bwMode="auto">
          <a:xfrm flipH="1">
            <a:off x="5477000" y="3227469"/>
            <a:ext cx="1390650" cy="1039812"/>
          </a:xfrm>
          <a:prstGeom prst="line">
            <a:avLst/>
          </a:prstGeom>
          <a:noFill/>
          <a:ln w="19050">
            <a:solidFill>
              <a:schemeClr val="bg1"/>
            </a:solidFill>
            <a:round/>
            <a:headEnd/>
            <a:tailEnd type="triangle" w="lg" len="med"/>
          </a:ln>
        </p:spPr>
        <p:txBody>
          <a:bodyPr/>
          <a:lstStyle/>
          <a:p>
            <a:endParaRPr lang="ar-OM"/>
          </a:p>
        </p:txBody>
      </p:sp>
      <p:sp>
        <p:nvSpPr>
          <p:cNvPr id="15378" name="Line 18"/>
          <p:cNvSpPr>
            <a:spLocks noChangeShapeType="1"/>
          </p:cNvSpPr>
          <p:nvPr/>
        </p:nvSpPr>
        <p:spPr bwMode="auto">
          <a:xfrm>
            <a:off x="4186363" y="2763919"/>
            <a:ext cx="576263" cy="1541462"/>
          </a:xfrm>
          <a:prstGeom prst="line">
            <a:avLst/>
          </a:prstGeom>
          <a:noFill/>
          <a:ln w="19050">
            <a:solidFill>
              <a:schemeClr val="bg1"/>
            </a:solidFill>
            <a:round/>
            <a:headEnd/>
            <a:tailEnd type="triangle" w="med" len="med"/>
          </a:ln>
        </p:spPr>
        <p:txBody>
          <a:bodyPr/>
          <a:lstStyle/>
          <a:p>
            <a:endParaRPr lang="ar-OM"/>
          </a:p>
        </p:txBody>
      </p:sp>
      <p:sp>
        <p:nvSpPr>
          <p:cNvPr id="15379" name="Line 19"/>
          <p:cNvSpPr>
            <a:spLocks noChangeShapeType="1"/>
          </p:cNvSpPr>
          <p:nvPr/>
        </p:nvSpPr>
        <p:spPr bwMode="auto">
          <a:xfrm>
            <a:off x="3333875" y="3078245"/>
            <a:ext cx="977900" cy="1150937"/>
          </a:xfrm>
          <a:prstGeom prst="line">
            <a:avLst/>
          </a:prstGeom>
          <a:noFill/>
          <a:ln w="19050">
            <a:solidFill>
              <a:schemeClr val="bg1"/>
            </a:solidFill>
            <a:round/>
            <a:headEnd/>
            <a:tailEnd type="triangle" w="med" len="med"/>
          </a:ln>
        </p:spPr>
        <p:txBody>
          <a:bodyPr/>
          <a:lstStyle/>
          <a:p>
            <a:endParaRPr lang="ar-OM"/>
          </a:p>
        </p:txBody>
      </p:sp>
      <p:sp>
        <p:nvSpPr>
          <p:cNvPr id="15380" name="Line 20"/>
          <p:cNvSpPr>
            <a:spLocks noChangeShapeType="1"/>
          </p:cNvSpPr>
          <p:nvPr/>
        </p:nvSpPr>
        <p:spPr bwMode="auto">
          <a:xfrm flipH="1">
            <a:off x="6540625" y="1938420"/>
            <a:ext cx="450850" cy="161925"/>
          </a:xfrm>
          <a:prstGeom prst="line">
            <a:avLst/>
          </a:prstGeom>
          <a:noFill/>
          <a:ln w="19050">
            <a:solidFill>
              <a:schemeClr val="bg1"/>
            </a:solidFill>
            <a:round/>
            <a:headEnd/>
            <a:tailEnd type="triangle" w="med" len="med"/>
          </a:ln>
        </p:spPr>
        <p:txBody>
          <a:bodyPr/>
          <a:lstStyle/>
          <a:p>
            <a:endParaRPr lang="ar-OM"/>
          </a:p>
        </p:txBody>
      </p:sp>
      <p:sp>
        <p:nvSpPr>
          <p:cNvPr id="15381" name="Line 21"/>
          <p:cNvSpPr>
            <a:spLocks noChangeShapeType="1"/>
          </p:cNvSpPr>
          <p:nvPr/>
        </p:nvSpPr>
        <p:spPr bwMode="auto">
          <a:xfrm flipH="1" flipV="1">
            <a:off x="4462588" y="4907044"/>
            <a:ext cx="474663" cy="487362"/>
          </a:xfrm>
          <a:prstGeom prst="line">
            <a:avLst/>
          </a:prstGeom>
          <a:noFill/>
          <a:ln w="19050">
            <a:solidFill>
              <a:schemeClr val="bg1"/>
            </a:solidFill>
            <a:round/>
            <a:headEnd/>
            <a:tailEnd type="triangle" w="med" len="med"/>
          </a:ln>
        </p:spPr>
        <p:txBody>
          <a:bodyPr/>
          <a:lstStyle/>
          <a:p>
            <a:endParaRPr lang="ar-OM"/>
          </a:p>
        </p:txBody>
      </p:sp>
      <p:sp>
        <p:nvSpPr>
          <p:cNvPr id="15382" name="Line 22"/>
          <p:cNvSpPr>
            <a:spLocks noChangeShapeType="1"/>
          </p:cNvSpPr>
          <p:nvPr/>
        </p:nvSpPr>
        <p:spPr bwMode="auto">
          <a:xfrm flipV="1">
            <a:off x="3259263" y="4865770"/>
            <a:ext cx="282575" cy="466725"/>
          </a:xfrm>
          <a:prstGeom prst="line">
            <a:avLst/>
          </a:prstGeom>
          <a:noFill/>
          <a:ln w="19050">
            <a:solidFill>
              <a:schemeClr val="bg1"/>
            </a:solidFill>
            <a:round/>
            <a:headEnd/>
            <a:tailEnd type="triangle" w="med" len="med"/>
          </a:ln>
        </p:spPr>
        <p:txBody>
          <a:bodyPr/>
          <a:lstStyle/>
          <a:p>
            <a:endParaRPr lang="ar-OM"/>
          </a:p>
        </p:txBody>
      </p:sp>
      <p:sp>
        <p:nvSpPr>
          <p:cNvPr id="25" name="Rectangle 2">
            <a:extLst>
              <a:ext uri="{FF2B5EF4-FFF2-40B4-BE49-F238E27FC236}">
                <a16:creationId xmlns:a16="http://schemas.microsoft.com/office/drawing/2014/main" id="{A6D52AB8-4167-4833-AC74-ADC74E8086BD}"/>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cxnSp>
        <p:nvCxnSpPr>
          <p:cNvPr id="26" name="Straight Connector 25">
            <a:extLst>
              <a:ext uri="{FF2B5EF4-FFF2-40B4-BE49-F238E27FC236}">
                <a16:creationId xmlns:a16="http://schemas.microsoft.com/office/drawing/2014/main" id="{83D13330-E880-4CA1-B271-5F28A40A4E55}"/>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pectral signatures as functions of wavelength for five typical... |  Download Scientific Diagram">
            <a:extLst>
              <a:ext uri="{FF2B5EF4-FFF2-40B4-BE49-F238E27FC236}">
                <a16:creationId xmlns:a16="http://schemas.microsoft.com/office/drawing/2014/main" id="{8499AD9E-6D7D-4E0A-B3E9-E701AC853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9925" y="2844380"/>
            <a:ext cx="6892075" cy="401362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8A55217-A48A-42BD-9F6C-881664CF1519}"/>
              </a:ext>
            </a:extLst>
          </p:cNvPr>
          <p:cNvSpPr>
            <a:spLocks noGrp="1"/>
          </p:cNvSpPr>
          <p:nvPr>
            <p:ph idx="1"/>
          </p:nvPr>
        </p:nvSpPr>
        <p:spPr>
          <a:xfrm>
            <a:off x="263352" y="1331908"/>
            <a:ext cx="9361040" cy="1512167"/>
          </a:xfrm>
        </p:spPr>
        <p:txBody>
          <a:bodyPr/>
          <a:lstStyle/>
          <a:p>
            <a:r>
              <a:rPr lang="en-US" dirty="0"/>
              <a:t>Spectral signature </a:t>
            </a:r>
            <a:r>
              <a:rPr lang="en-US" dirty="0">
                <a:solidFill>
                  <a:schemeClr val="tx2"/>
                </a:solidFill>
              </a:rPr>
              <a:t>of an object is the variation of reflectance or emittance of the object with respect to wavelengths.</a:t>
            </a:r>
            <a:br>
              <a:rPr lang="en-US" dirty="0">
                <a:solidFill>
                  <a:schemeClr val="tx2"/>
                </a:solidFill>
              </a:rPr>
            </a:br>
            <a:endParaRPr lang="en-US" dirty="0">
              <a:solidFill>
                <a:schemeClr val="tx2"/>
              </a:solidFill>
            </a:endParaRPr>
          </a:p>
          <a:p>
            <a:r>
              <a:rPr lang="en-US" dirty="0"/>
              <a:t>Spectral signature </a:t>
            </a:r>
            <a:r>
              <a:rPr lang="en-US" dirty="0">
                <a:solidFill>
                  <a:schemeClr val="tx2"/>
                </a:solidFill>
              </a:rPr>
              <a:t>is the main principle behind satellite remote sensing applications</a:t>
            </a:r>
          </a:p>
        </p:txBody>
      </p:sp>
      <p:sp>
        <p:nvSpPr>
          <p:cNvPr id="8" name="Rectangle 2">
            <a:extLst>
              <a:ext uri="{FF2B5EF4-FFF2-40B4-BE49-F238E27FC236}">
                <a16:creationId xmlns:a16="http://schemas.microsoft.com/office/drawing/2014/main" id="{B5CFE274-2E0B-4906-9BA6-A2FC48B56094}"/>
              </a:ext>
            </a:extLst>
          </p:cNvPr>
          <p:cNvSpPr txBox="1">
            <a:spLocks noChangeArrowheads="1"/>
          </p:cNvSpPr>
          <p:nvPr/>
        </p:nvSpPr>
        <p:spPr bwMode="auto">
          <a:xfrm>
            <a:off x="551384" y="1055996"/>
            <a:ext cx="439248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eaLnBrk="1" hangingPunct="1">
              <a:defRPr/>
            </a:pPr>
            <a:r>
              <a:rPr lang="en-GB" altLang="en-GB" sz="2400" kern="0" dirty="0">
                <a:solidFill>
                  <a:schemeClr val="accent3">
                    <a:lumMod val="75000"/>
                  </a:schemeClr>
                </a:solidFill>
                <a:latin typeface="Arial"/>
                <a:cs typeface="Arial"/>
              </a:rPr>
              <a:t>Spectral Signature </a:t>
            </a:r>
          </a:p>
          <a:p>
            <a:pPr eaLnBrk="1" hangingPunct="1">
              <a:defRPr/>
            </a:pPr>
            <a:endParaRPr lang="en-GB" altLang="en-GB" sz="2800" kern="0" dirty="0">
              <a:solidFill>
                <a:schemeClr val="accent6">
                  <a:lumMod val="75000"/>
                </a:schemeClr>
              </a:solidFill>
              <a:latin typeface="Arial"/>
              <a:cs typeface="Arial"/>
            </a:endParaRPr>
          </a:p>
        </p:txBody>
      </p:sp>
      <p:cxnSp>
        <p:nvCxnSpPr>
          <p:cNvPr id="9" name="Straight Connector 8">
            <a:extLst>
              <a:ext uri="{FF2B5EF4-FFF2-40B4-BE49-F238E27FC236}">
                <a16:creationId xmlns:a16="http://schemas.microsoft.com/office/drawing/2014/main" id="{3EED80E8-66AE-47C8-AAD9-4EDC40D6F876}"/>
              </a:ext>
            </a:extLst>
          </p:cNvPr>
          <p:cNvCxnSpPr/>
          <p:nvPr/>
        </p:nvCxnSpPr>
        <p:spPr>
          <a:xfrm>
            <a:off x="2927648"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2" name="Rectangle 2">
            <a:extLst>
              <a:ext uri="{FF2B5EF4-FFF2-40B4-BE49-F238E27FC236}">
                <a16:creationId xmlns:a16="http://schemas.microsoft.com/office/drawing/2014/main" id="{79482535-E8A7-5345-CA43-0567B32542D8}"/>
              </a:ext>
            </a:extLst>
          </p:cNvPr>
          <p:cNvSpPr txBox="1">
            <a:spLocks noChangeArrowheads="1"/>
          </p:cNvSpPr>
          <p:nvPr/>
        </p:nvSpPr>
        <p:spPr bwMode="auto">
          <a:xfrm>
            <a:off x="1559496" y="193673"/>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spTree>
    <p:extLst>
      <p:ext uri="{BB962C8B-B14F-4D97-AF65-F5344CB8AC3E}">
        <p14:creationId xmlns:p14="http://schemas.microsoft.com/office/powerpoint/2010/main" val="187714085"/>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319856" y="2500885"/>
            <a:ext cx="2918668" cy="499491"/>
          </a:xfrm>
        </p:spPr>
        <p:txBody>
          <a:bodyPr/>
          <a:lstStyle/>
          <a:p>
            <a:pPr eaLnBrk="1" hangingPunct="1">
              <a:defRPr/>
            </a:pPr>
            <a:r>
              <a:rPr lang="en-US" altLang="en-GB" sz="2800" b="1" kern="1200" dirty="0">
                <a:solidFill>
                  <a:srgbClr val="808000"/>
                </a:solidFill>
              </a:rPr>
              <a:t>AVHRR</a:t>
            </a:r>
          </a:p>
        </p:txBody>
      </p:sp>
      <p:sp>
        <p:nvSpPr>
          <p:cNvPr id="26627" name="Rectangle 3"/>
          <p:cNvSpPr>
            <a:spLocks noGrp="1" noChangeArrowheads="1"/>
          </p:cNvSpPr>
          <p:nvPr>
            <p:ph idx="1"/>
          </p:nvPr>
        </p:nvSpPr>
        <p:spPr>
          <a:xfrm>
            <a:off x="1738313" y="3000376"/>
            <a:ext cx="4214812" cy="3857625"/>
          </a:xfrm>
        </p:spPr>
        <p:txBody>
          <a:bodyPr/>
          <a:lstStyle/>
          <a:p>
            <a:pPr eaLnBrk="1" hangingPunct="1"/>
            <a:r>
              <a:rPr lang="en-US" sz="2000" dirty="0"/>
              <a:t>Collecting data since 1978</a:t>
            </a:r>
          </a:p>
          <a:p>
            <a:pPr eaLnBrk="1" hangingPunct="1"/>
            <a:r>
              <a:rPr lang="en-US" sz="2000" dirty="0"/>
              <a:t>Currently 6 in orbit (</a:t>
            </a:r>
          </a:p>
          <a:p>
            <a:pPr eaLnBrk="1" hangingPunct="1"/>
            <a:r>
              <a:rPr lang="en-US" sz="2000" dirty="0"/>
              <a:t>2  to 15  images a day</a:t>
            </a:r>
          </a:p>
          <a:p>
            <a:pPr eaLnBrk="1" hangingPunct="1"/>
            <a:r>
              <a:rPr lang="en-US" sz="2000" dirty="0"/>
              <a:t>Whiskbroom scanning pattern</a:t>
            </a:r>
          </a:p>
          <a:p>
            <a:pPr eaLnBrk="1" hangingPunct="1"/>
            <a:r>
              <a:rPr lang="en-US" sz="2000" dirty="0"/>
              <a:t>1.1 km</a:t>
            </a:r>
            <a:r>
              <a:rPr lang="en-US" sz="2000" baseline="30000" dirty="0"/>
              <a:t>2</a:t>
            </a:r>
            <a:r>
              <a:rPr lang="en-US" sz="2000" dirty="0"/>
              <a:t> resolution</a:t>
            </a:r>
          </a:p>
          <a:p>
            <a:pPr eaLnBrk="1" hangingPunct="1"/>
            <a:r>
              <a:rPr lang="en-US" sz="2000" dirty="0"/>
              <a:t>5+ spectral channels</a:t>
            </a:r>
          </a:p>
          <a:p>
            <a:pPr lvl="1" eaLnBrk="1" hangingPunct="1"/>
            <a:r>
              <a:rPr lang="en-US" sz="2000" dirty="0"/>
              <a:t>Infrared - channels 3, 4, 5</a:t>
            </a:r>
            <a:endParaRPr lang="en-US" sz="2000" dirty="0">
              <a:solidFill>
                <a:schemeClr val="tx2"/>
              </a:solidFill>
            </a:endParaRPr>
          </a:p>
          <a:p>
            <a:pPr lvl="1" eaLnBrk="1" hangingPunct="1"/>
            <a:r>
              <a:rPr lang="en-US" sz="2000" dirty="0"/>
              <a:t>Visible - channels 1, 2</a:t>
            </a:r>
          </a:p>
          <a:p>
            <a:pPr eaLnBrk="1" hangingPunct="1">
              <a:buFontTx/>
              <a:buNone/>
            </a:pP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680713483"/>
              </p:ext>
            </p:extLst>
          </p:nvPr>
        </p:nvGraphicFramePr>
        <p:xfrm>
          <a:off x="6976040" y="1743424"/>
          <a:ext cx="3660472" cy="3330999"/>
        </p:xfrm>
        <a:graphic>
          <a:graphicData uri="http://schemas.openxmlformats.org/drawingml/2006/table">
            <a:tbl>
              <a:tblPr/>
              <a:tblGrid>
                <a:gridCol w="1625053">
                  <a:extLst>
                    <a:ext uri="{9D8B030D-6E8A-4147-A177-3AD203B41FA5}">
                      <a16:colId xmlns:a16="http://schemas.microsoft.com/office/drawing/2014/main" val="20000"/>
                    </a:ext>
                  </a:extLst>
                </a:gridCol>
                <a:gridCol w="2035419">
                  <a:extLst>
                    <a:ext uri="{9D8B030D-6E8A-4147-A177-3AD203B41FA5}">
                      <a16:colId xmlns:a16="http://schemas.microsoft.com/office/drawing/2014/main" val="20001"/>
                    </a:ext>
                  </a:extLst>
                </a:gridCol>
              </a:tblGrid>
              <a:tr h="846803">
                <a:tc>
                  <a:txBody>
                    <a:bodyPr/>
                    <a:lstStyle/>
                    <a:p>
                      <a:pPr algn="ctr">
                        <a:lnSpc>
                          <a:spcPct val="115000"/>
                        </a:lnSpc>
                        <a:spcAft>
                          <a:spcPts val="0"/>
                        </a:spcAft>
                      </a:pPr>
                      <a:r>
                        <a:rPr lang="en-US" sz="1300" b="1" kern="1200" dirty="0">
                          <a:solidFill>
                            <a:srgbClr val="000000"/>
                          </a:solidFill>
                          <a:latin typeface="Arial"/>
                          <a:ea typeface="Times New Roman"/>
                          <a:cs typeface="Arial"/>
                        </a:rPr>
                        <a:t>Spacecraft</a:t>
                      </a:r>
                      <a:r>
                        <a:rPr lang="en-US" sz="1300" kern="1200" dirty="0">
                          <a:solidFill>
                            <a:srgbClr val="000000"/>
                          </a:solidFill>
                          <a:latin typeface="Arial"/>
                          <a:ea typeface="Times New Roman"/>
                          <a:cs typeface="Arial"/>
                        </a:rPr>
                        <a:t> </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tc>
                  <a:txBody>
                    <a:bodyPr/>
                    <a:lstStyle/>
                    <a:p>
                      <a:pPr algn="ctr">
                        <a:lnSpc>
                          <a:spcPct val="115000"/>
                        </a:lnSpc>
                        <a:spcAft>
                          <a:spcPts val="0"/>
                        </a:spcAft>
                      </a:pPr>
                      <a:r>
                        <a:rPr lang="en-US" sz="1300" b="1" kern="1200" dirty="0">
                          <a:solidFill>
                            <a:srgbClr val="000000"/>
                          </a:solidFill>
                          <a:latin typeface="Arial"/>
                          <a:ea typeface="Times New Roman"/>
                          <a:cs typeface="Arial"/>
                        </a:rPr>
                        <a:t>Mission Operational Status</a:t>
                      </a:r>
                      <a:r>
                        <a:rPr lang="en-US" sz="1300" kern="1200" dirty="0">
                          <a:solidFill>
                            <a:srgbClr val="000000"/>
                          </a:solidFill>
                          <a:latin typeface="Arial"/>
                          <a:ea typeface="Times New Roman"/>
                          <a:cs typeface="Arial"/>
                        </a:rPr>
                        <a:t> </a:t>
                      </a:r>
                      <a:endParaRPr lang="en-US" sz="800" dirty="0">
                        <a:latin typeface="Calibri"/>
                        <a:ea typeface="Calibri"/>
                        <a:cs typeface="Arial"/>
                      </a:endParaRPr>
                    </a:p>
                  </a:txBody>
                  <a:tcPr marL="10802" marR="10802" marT="10802" marB="10802" anchor="ctr">
                    <a:lnL>
                      <a:noFill/>
                    </a:lnL>
                    <a:lnR>
                      <a:noFill/>
                    </a:lnR>
                    <a:lnT w="12700" cap="flat" cmpd="sng" algn="ctr">
                      <a:solidFill>
                        <a:srgbClr val="000000"/>
                      </a:solidFill>
                      <a:prstDash val="solid"/>
                      <a:round/>
                      <a:headEnd type="none" w="med" len="med"/>
                      <a:tailEnd type="none" w="med" len="med"/>
                    </a:lnT>
                    <a:lnB>
                      <a:noFill/>
                    </a:lnB>
                    <a:solidFill>
                      <a:srgbClr val="E9ECF8"/>
                    </a:solidFill>
                  </a:tcPr>
                </a:tc>
                <a:extLst>
                  <a:ext uri="{0D108BD9-81ED-4DB2-BD59-A6C34878D82A}">
                    <a16:rowId xmlns:a16="http://schemas.microsoft.com/office/drawing/2014/main" val="10000"/>
                  </a:ext>
                </a:extLst>
              </a:tr>
              <a:tr h="500066">
                <a:tc>
                  <a:txBody>
                    <a:bodyPr/>
                    <a:lstStyle/>
                    <a:p>
                      <a:pPr algn="ctr">
                        <a:lnSpc>
                          <a:spcPct val="115000"/>
                        </a:lnSpc>
                        <a:spcAft>
                          <a:spcPts val="0"/>
                        </a:spcAft>
                      </a:pPr>
                      <a:r>
                        <a:rPr lang="en-US" sz="1100" u="sng" kern="1200" dirty="0">
                          <a:solidFill>
                            <a:srgbClr val="0000FF"/>
                          </a:solidFill>
                          <a:latin typeface="Arial"/>
                          <a:ea typeface="Times New Roman"/>
                          <a:cs typeface="Arial"/>
                          <a:hlinkClick r:id="rId3"/>
                        </a:rPr>
                        <a:t>NOAA 15</a:t>
                      </a:r>
                      <a:r>
                        <a:rPr lang="en-US" sz="1100" kern="1200" dirty="0">
                          <a:solidFill>
                            <a:srgbClr val="000000"/>
                          </a:solidFill>
                          <a:latin typeface="Arial"/>
                          <a:ea typeface="Times New Roman"/>
                          <a:cs typeface="Arial"/>
                        </a:rPr>
                        <a:t> </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tc>
                  <a:txBody>
                    <a:bodyPr/>
                    <a:lstStyle/>
                    <a:p>
                      <a:pPr algn="ctr">
                        <a:lnSpc>
                          <a:spcPct val="115000"/>
                        </a:lnSpc>
                        <a:spcAft>
                          <a:spcPts val="0"/>
                        </a:spcAft>
                      </a:pPr>
                      <a:r>
                        <a:rPr lang="en-US" sz="1100" kern="1200" dirty="0">
                          <a:solidFill>
                            <a:srgbClr val="000000"/>
                          </a:solidFill>
                          <a:latin typeface="Arial"/>
                          <a:ea typeface="Times New Roman"/>
                          <a:cs typeface="Arial"/>
                        </a:rPr>
                        <a:t>AM Secondary</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extLst>
                  <a:ext uri="{0D108BD9-81ED-4DB2-BD59-A6C34878D82A}">
                    <a16:rowId xmlns:a16="http://schemas.microsoft.com/office/drawing/2014/main" val="10004"/>
                  </a:ext>
                </a:extLst>
              </a:tr>
              <a:tr h="500066">
                <a:tc>
                  <a:txBody>
                    <a:bodyPr/>
                    <a:lstStyle/>
                    <a:p>
                      <a:pPr algn="ctr">
                        <a:lnSpc>
                          <a:spcPct val="115000"/>
                        </a:lnSpc>
                        <a:spcAft>
                          <a:spcPts val="0"/>
                        </a:spcAft>
                      </a:pPr>
                      <a:r>
                        <a:rPr lang="en-US" sz="1100" u="sng" kern="1200" dirty="0">
                          <a:solidFill>
                            <a:srgbClr val="0000FF"/>
                          </a:solidFill>
                          <a:latin typeface="Arial"/>
                          <a:ea typeface="Times New Roman"/>
                          <a:cs typeface="Arial"/>
                          <a:hlinkClick r:id="rId4"/>
                        </a:rPr>
                        <a:t>NOAA 18</a:t>
                      </a:r>
                      <a:r>
                        <a:rPr lang="en-US" sz="1100" kern="1200" dirty="0">
                          <a:solidFill>
                            <a:srgbClr val="000000"/>
                          </a:solidFill>
                          <a:latin typeface="Arial"/>
                          <a:ea typeface="Times New Roman"/>
                          <a:cs typeface="Arial"/>
                        </a:rPr>
                        <a:t> </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tc>
                  <a:txBody>
                    <a:bodyPr/>
                    <a:lstStyle/>
                    <a:p>
                      <a:pPr algn="ctr">
                        <a:lnSpc>
                          <a:spcPct val="115000"/>
                        </a:lnSpc>
                        <a:spcAft>
                          <a:spcPts val="0"/>
                        </a:spcAft>
                      </a:pPr>
                      <a:r>
                        <a:rPr lang="en-US" sz="1100" kern="1200" dirty="0">
                          <a:solidFill>
                            <a:srgbClr val="000000"/>
                          </a:solidFill>
                          <a:latin typeface="Arial"/>
                          <a:ea typeface="Times New Roman"/>
                          <a:cs typeface="Arial"/>
                        </a:rPr>
                        <a:t>AM Backup</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extLst>
                  <a:ext uri="{0D108BD9-81ED-4DB2-BD59-A6C34878D82A}">
                    <a16:rowId xmlns:a16="http://schemas.microsoft.com/office/drawing/2014/main" val="10006"/>
                  </a:ext>
                </a:extLst>
              </a:tr>
              <a:tr h="742032">
                <a:tc>
                  <a:txBody>
                    <a:bodyPr/>
                    <a:lstStyle/>
                    <a:p>
                      <a:pPr algn="ctr">
                        <a:lnSpc>
                          <a:spcPct val="115000"/>
                        </a:lnSpc>
                        <a:spcAft>
                          <a:spcPts val="0"/>
                        </a:spcAft>
                      </a:pPr>
                      <a:r>
                        <a:rPr lang="en-US" sz="1100" u="sng" kern="1200" dirty="0">
                          <a:solidFill>
                            <a:srgbClr val="0000FF"/>
                          </a:solidFill>
                          <a:latin typeface="Arial"/>
                          <a:ea typeface="Times New Roman"/>
                          <a:cs typeface="Arial"/>
                          <a:hlinkClick r:id="rId5"/>
                        </a:rPr>
                        <a:t>NOAA 19</a:t>
                      </a:r>
                      <a:r>
                        <a:rPr lang="en-US" sz="1100" kern="1200" dirty="0">
                          <a:solidFill>
                            <a:srgbClr val="000000"/>
                          </a:solidFill>
                          <a:latin typeface="Arial"/>
                          <a:ea typeface="Times New Roman"/>
                          <a:cs typeface="Arial"/>
                        </a:rPr>
                        <a:t> </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tc>
                  <a:txBody>
                    <a:bodyPr/>
                    <a:lstStyle/>
                    <a:p>
                      <a:pPr algn="ctr">
                        <a:lnSpc>
                          <a:spcPct val="115000"/>
                        </a:lnSpc>
                        <a:spcAft>
                          <a:spcPts val="0"/>
                        </a:spcAft>
                      </a:pPr>
                      <a:r>
                        <a:rPr lang="en-US" sz="1100" kern="1200" dirty="0">
                          <a:solidFill>
                            <a:srgbClr val="000000"/>
                          </a:solidFill>
                          <a:latin typeface="Arial"/>
                          <a:ea typeface="Times New Roman"/>
                          <a:cs typeface="Arial"/>
                        </a:rPr>
                        <a:t>PM Primary</a:t>
                      </a: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extLst>
                  <a:ext uri="{0D108BD9-81ED-4DB2-BD59-A6C34878D82A}">
                    <a16:rowId xmlns:a16="http://schemas.microsoft.com/office/drawing/2014/main" val="10007"/>
                  </a:ext>
                </a:extLst>
              </a:tr>
              <a:tr h="742032">
                <a:tc>
                  <a:txBody>
                    <a:bodyPr/>
                    <a:lstStyle/>
                    <a:p>
                      <a:pPr marL="0" algn="ctr" defTabSz="914400" rtl="0" eaLnBrk="1" latinLnBrk="0" hangingPunct="1">
                        <a:lnSpc>
                          <a:spcPct val="115000"/>
                        </a:lnSpc>
                        <a:spcAft>
                          <a:spcPts val="0"/>
                        </a:spcAft>
                      </a:pPr>
                      <a:r>
                        <a:rPr lang="en-US" sz="1100" u="sng" kern="1200" dirty="0">
                          <a:solidFill>
                            <a:srgbClr val="0000FF"/>
                          </a:solidFill>
                          <a:latin typeface="Arial"/>
                          <a:ea typeface="Times New Roman"/>
                          <a:cs typeface="Arial"/>
                          <a:hlinkClick r:id="rId5"/>
                        </a:rPr>
                        <a:t>NOAA 20</a:t>
                      </a:r>
                    </a:p>
                  </a:txBody>
                  <a:tcPr marL="10802" marR="10802" marT="10802" marB="10802" anchor="ctr">
                    <a:lnL>
                      <a:noFill/>
                    </a:lnL>
                    <a:lnR>
                      <a:noFill/>
                    </a:lnR>
                    <a:lnT>
                      <a:noFill/>
                    </a:lnT>
                    <a:lnB>
                      <a:noFill/>
                    </a:lnB>
                    <a:solidFill>
                      <a:srgbClr val="E9ECF8"/>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rgbClr val="000000"/>
                          </a:solidFill>
                          <a:latin typeface="+mn-lt"/>
                          <a:ea typeface="Times New Roman"/>
                          <a:cs typeface="+mn-cs"/>
                        </a:rPr>
                        <a:t>PM Primary</a:t>
                      </a:r>
                      <a:endParaRPr lang="en-US" sz="1200" dirty="0">
                        <a:latin typeface="Calibri"/>
                        <a:ea typeface="Calibri"/>
                        <a:cs typeface="+mn-cs"/>
                      </a:endParaRPr>
                    </a:p>
                    <a:p>
                      <a:pPr algn="ctr">
                        <a:lnSpc>
                          <a:spcPct val="115000"/>
                        </a:lnSpc>
                        <a:spcAft>
                          <a:spcPts val="0"/>
                        </a:spcAft>
                      </a:pPr>
                      <a:endParaRPr lang="en-US" sz="800" dirty="0">
                        <a:latin typeface="Calibri"/>
                        <a:ea typeface="Calibri"/>
                        <a:cs typeface="Arial"/>
                      </a:endParaRPr>
                    </a:p>
                  </a:txBody>
                  <a:tcPr marL="10802" marR="10802" marT="10802" marB="10802" anchor="ctr">
                    <a:lnL>
                      <a:noFill/>
                    </a:lnL>
                    <a:lnR>
                      <a:noFill/>
                    </a:lnR>
                    <a:lnT>
                      <a:noFill/>
                    </a:lnT>
                    <a:lnB>
                      <a:noFill/>
                    </a:lnB>
                    <a:solidFill>
                      <a:srgbClr val="E9ECF8"/>
                    </a:solidFill>
                  </a:tcPr>
                </a:tc>
                <a:extLst>
                  <a:ext uri="{0D108BD9-81ED-4DB2-BD59-A6C34878D82A}">
                    <a16:rowId xmlns:a16="http://schemas.microsoft.com/office/drawing/2014/main" val="10008"/>
                  </a:ext>
                </a:extLst>
              </a:tr>
            </a:tbl>
          </a:graphicData>
        </a:graphic>
      </p:graphicFrame>
      <p:pic>
        <p:nvPicPr>
          <p:cNvPr id="26648" name="Picture 1" descr="POES Spacecraft Image"/>
          <p:cNvPicPr>
            <a:picLocks noChangeAspect="1" noChangeArrowheads="1"/>
          </p:cNvPicPr>
          <p:nvPr/>
        </p:nvPicPr>
        <p:blipFill>
          <a:blip r:embed="rId6" cstate="print"/>
          <a:srcRect/>
          <a:stretch>
            <a:fillRect/>
          </a:stretch>
        </p:blipFill>
        <p:spPr bwMode="auto">
          <a:xfrm>
            <a:off x="3791744" y="1106628"/>
            <a:ext cx="3581400" cy="2514600"/>
          </a:xfrm>
          <a:prstGeom prst="rect">
            <a:avLst/>
          </a:prstGeom>
          <a:noFill/>
          <a:ln w="9525">
            <a:noFill/>
            <a:miter lim="800000"/>
            <a:headEnd/>
            <a:tailEnd/>
          </a:ln>
        </p:spPr>
      </p:pic>
      <p:cxnSp>
        <p:nvCxnSpPr>
          <p:cNvPr id="8" name="Straight Connector 7">
            <a:extLst>
              <a:ext uri="{FF2B5EF4-FFF2-40B4-BE49-F238E27FC236}">
                <a16:creationId xmlns:a16="http://schemas.microsoft.com/office/drawing/2014/main" id="{16A2C1DF-7C98-41D3-93ED-777EDDD3544C}"/>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2" name="Rectangle 8" descr="Blue tissue paper">
            <a:extLst>
              <a:ext uri="{FF2B5EF4-FFF2-40B4-BE49-F238E27FC236}">
                <a16:creationId xmlns:a16="http://schemas.microsoft.com/office/drawing/2014/main" id="{4DE7E60B-50CE-76C4-AC23-DFB891DC51C0}"/>
              </a:ext>
            </a:extLst>
          </p:cNvPr>
          <p:cNvSpPr>
            <a:spLocks noChangeArrowheads="1"/>
          </p:cNvSpPr>
          <p:nvPr/>
        </p:nvSpPr>
        <p:spPr bwMode="auto">
          <a:xfrm>
            <a:off x="83320" y="725787"/>
            <a:ext cx="3977630" cy="542925"/>
          </a:xfrm>
          <a:prstGeom prst="rect">
            <a:avLst/>
          </a:prstGeom>
          <a:noFill/>
          <a:ln w="9525">
            <a:noFill/>
            <a:miter lim="800000"/>
            <a:headEnd/>
            <a:tailEnd/>
          </a:ln>
        </p:spPr>
        <p:txBody>
          <a:bodyPr anchor="ctr"/>
          <a:lstStyle/>
          <a:p>
            <a:pPr algn="ctr"/>
            <a:r>
              <a:rPr lang="en-US" sz="2400" dirty="0">
                <a:solidFill>
                  <a:schemeClr val="accent3">
                    <a:lumMod val="75000"/>
                  </a:schemeClr>
                </a:solidFill>
              </a:rPr>
              <a:t>NOAA Satellite Series </a:t>
            </a:r>
          </a:p>
        </p:txBody>
      </p:sp>
      <p:sp>
        <p:nvSpPr>
          <p:cNvPr id="3" name="Rectangle 2">
            <a:extLst>
              <a:ext uri="{FF2B5EF4-FFF2-40B4-BE49-F238E27FC236}">
                <a16:creationId xmlns:a16="http://schemas.microsoft.com/office/drawing/2014/main" id="{46BEBFB1-EF1D-4C1A-0BC7-1834A556B882}"/>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modis-viirs">
            <a:extLst>
              <a:ext uri="{FF2B5EF4-FFF2-40B4-BE49-F238E27FC236}">
                <a16:creationId xmlns:a16="http://schemas.microsoft.com/office/drawing/2014/main" id="{382DFDD6-DE1B-4AFE-8B78-D29A9B8733C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295800" y="2208068"/>
            <a:ext cx="5715000" cy="392430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D2255738-8CD3-4B82-AA44-961B0B54438B}"/>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10" name="Rectangle 2">
            <a:extLst>
              <a:ext uri="{FF2B5EF4-FFF2-40B4-BE49-F238E27FC236}">
                <a16:creationId xmlns:a16="http://schemas.microsoft.com/office/drawing/2014/main" id="{15CC3F26-30AA-4AE6-9620-9B15AF0B2A8C}"/>
              </a:ext>
            </a:extLst>
          </p:cNvPr>
          <p:cNvSpPr txBox="1">
            <a:spLocks noChangeArrowheads="1"/>
          </p:cNvSpPr>
          <p:nvPr/>
        </p:nvSpPr>
        <p:spPr bwMode="auto">
          <a:xfrm>
            <a:off x="335360" y="1562569"/>
            <a:ext cx="8352928" cy="49949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eaLnBrk="1" hangingPunct="1">
              <a:defRPr/>
            </a:pPr>
            <a:r>
              <a:rPr lang="en-US" altLang="en-GB" sz="2800" dirty="0">
                <a:solidFill>
                  <a:schemeClr val="tx1"/>
                </a:solidFill>
              </a:rPr>
              <a:t>Instrument: MODIS </a:t>
            </a:r>
            <a:r>
              <a:rPr lang="en-US" altLang="en-GB" sz="2000" dirty="0">
                <a:solidFill>
                  <a:schemeClr val="tx1"/>
                </a:solidFill>
              </a:rPr>
              <a:t>on board Suomi NPP, Aqua &amp; Terra Satellites </a:t>
            </a:r>
          </a:p>
        </p:txBody>
      </p:sp>
      <p:sp>
        <p:nvSpPr>
          <p:cNvPr id="2" name="Rectangle 8" descr="Blue tissue paper">
            <a:extLst>
              <a:ext uri="{FF2B5EF4-FFF2-40B4-BE49-F238E27FC236}">
                <a16:creationId xmlns:a16="http://schemas.microsoft.com/office/drawing/2014/main" id="{A8790546-005A-6EF7-C9E4-151791DE71F0}"/>
              </a:ext>
            </a:extLst>
          </p:cNvPr>
          <p:cNvSpPr>
            <a:spLocks noChangeArrowheads="1"/>
          </p:cNvSpPr>
          <p:nvPr/>
        </p:nvSpPr>
        <p:spPr bwMode="auto">
          <a:xfrm>
            <a:off x="83320" y="725787"/>
            <a:ext cx="3977630" cy="542925"/>
          </a:xfrm>
          <a:prstGeom prst="rect">
            <a:avLst/>
          </a:prstGeom>
          <a:noFill/>
          <a:ln w="9525">
            <a:noFill/>
            <a:miter lim="800000"/>
            <a:headEnd/>
            <a:tailEnd/>
          </a:ln>
        </p:spPr>
        <p:txBody>
          <a:bodyPr anchor="ctr"/>
          <a:lstStyle/>
          <a:p>
            <a:pPr algn="ctr"/>
            <a:r>
              <a:rPr lang="en-US" sz="2400" dirty="0">
                <a:solidFill>
                  <a:schemeClr val="accent3">
                    <a:lumMod val="75000"/>
                  </a:schemeClr>
                </a:solidFill>
              </a:rPr>
              <a:t>NOAA Satellite Series </a:t>
            </a:r>
          </a:p>
        </p:txBody>
      </p:sp>
      <p:sp>
        <p:nvSpPr>
          <p:cNvPr id="3" name="Rectangle 2">
            <a:extLst>
              <a:ext uri="{FF2B5EF4-FFF2-40B4-BE49-F238E27FC236}">
                <a16:creationId xmlns:a16="http://schemas.microsoft.com/office/drawing/2014/main" id="{6CE4079C-5281-EC7A-2C96-7830009F138E}"/>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255738-8CD3-4B82-AA44-961B0B54438B}"/>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10" name="Rectangle 2">
            <a:extLst>
              <a:ext uri="{FF2B5EF4-FFF2-40B4-BE49-F238E27FC236}">
                <a16:creationId xmlns:a16="http://schemas.microsoft.com/office/drawing/2014/main" id="{15CC3F26-30AA-4AE6-9620-9B15AF0B2A8C}"/>
              </a:ext>
            </a:extLst>
          </p:cNvPr>
          <p:cNvSpPr txBox="1">
            <a:spLocks noChangeArrowheads="1"/>
          </p:cNvSpPr>
          <p:nvPr/>
        </p:nvSpPr>
        <p:spPr bwMode="auto">
          <a:xfrm>
            <a:off x="263352" y="1484784"/>
            <a:ext cx="5112568" cy="49949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eaLnBrk="1" hangingPunct="1">
              <a:defRPr/>
            </a:pPr>
            <a:r>
              <a:rPr lang="en-US" altLang="en-GB" sz="2800" b="1" dirty="0">
                <a:solidFill>
                  <a:schemeClr val="accent3">
                    <a:lumMod val="75000"/>
                  </a:schemeClr>
                </a:solidFill>
              </a:rPr>
              <a:t>VIIRS </a:t>
            </a:r>
            <a:br>
              <a:rPr lang="en-US" altLang="en-GB" sz="2800" b="1" dirty="0">
                <a:solidFill>
                  <a:schemeClr val="accent3">
                    <a:lumMod val="75000"/>
                  </a:schemeClr>
                </a:solidFill>
              </a:rPr>
            </a:br>
            <a:r>
              <a:rPr lang="en-US" altLang="en-GB" sz="2000" b="1" dirty="0">
                <a:solidFill>
                  <a:schemeClr val="accent3">
                    <a:lumMod val="75000"/>
                  </a:schemeClr>
                </a:solidFill>
              </a:rPr>
              <a:t>on board Suomi NPP and NOAA-20</a:t>
            </a:r>
          </a:p>
        </p:txBody>
      </p:sp>
      <p:pic>
        <p:nvPicPr>
          <p:cNvPr id="2054" name="Picture 6" descr="https://eoimages.gsfc.nasa.gov/images/imagerecords/76000/76674/global_vir_2011328_lrg.jpg">
            <a:extLst>
              <a:ext uri="{FF2B5EF4-FFF2-40B4-BE49-F238E27FC236}">
                <a16:creationId xmlns:a16="http://schemas.microsoft.com/office/drawing/2014/main" id="{B9D4B910-EF17-4F32-B28C-97E44B4BC1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551" t="17292" r="12649" b="22859"/>
          <a:stretch/>
        </p:blipFill>
        <p:spPr bwMode="auto">
          <a:xfrm>
            <a:off x="4223792" y="2503737"/>
            <a:ext cx="6372708" cy="437402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38A1203-B9CC-43A8-B787-6DEA418414AE}"/>
              </a:ext>
            </a:extLst>
          </p:cNvPr>
          <p:cNvSpPr/>
          <p:nvPr/>
        </p:nvSpPr>
        <p:spPr>
          <a:xfrm>
            <a:off x="1703512" y="2062841"/>
            <a:ext cx="8334672" cy="646331"/>
          </a:xfrm>
          <a:prstGeom prst="rect">
            <a:avLst/>
          </a:prstGeom>
        </p:spPr>
        <p:txBody>
          <a:bodyPr wrap="square">
            <a:spAutoFit/>
          </a:bodyPr>
          <a:lstStyle/>
          <a:p>
            <a:r>
              <a:rPr lang="en-AU" dirty="0"/>
              <a:t>MODIS and AVHRR successor, high resolution with wide swath </a:t>
            </a:r>
          </a:p>
          <a:p>
            <a:r>
              <a:rPr lang="en-AU" dirty="0"/>
              <a:t>VIIRS swath – 3040km</a:t>
            </a:r>
          </a:p>
        </p:txBody>
      </p:sp>
      <p:sp>
        <p:nvSpPr>
          <p:cNvPr id="3" name="Rectangle 8" descr="Blue tissue paper">
            <a:extLst>
              <a:ext uri="{FF2B5EF4-FFF2-40B4-BE49-F238E27FC236}">
                <a16:creationId xmlns:a16="http://schemas.microsoft.com/office/drawing/2014/main" id="{4C35DFC4-309D-ED6D-FCA0-D7A3FA2E0B5C}"/>
              </a:ext>
            </a:extLst>
          </p:cNvPr>
          <p:cNvSpPr>
            <a:spLocks noChangeArrowheads="1"/>
          </p:cNvSpPr>
          <p:nvPr/>
        </p:nvSpPr>
        <p:spPr bwMode="auto">
          <a:xfrm>
            <a:off x="83320" y="725787"/>
            <a:ext cx="3977630" cy="542925"/>
          </a:xfrm>
          <a:prstGeom prst="rect">
            <a:avLst/>
          </a:prstGeom>
          <a:noFill/>
          <a:ln w="9525">
            <a:noFill/>
            <a:miter lim="800000"/>
            <a:headEnd/>
            <a:tailEnd/>
          </a:ln>
        </p:spPr>
        <p:txBody>
          <a:bodyPr anchor="ctr"/>
          <a:lstStyle/>
          <a:p>
            <a:pPr algn="ctr"/>
            <a:r>
              <a:rPr lang="en-US" sz="2400" dirty="0">
                <a:solidFill>
                  <a:schemeClr val="accent3">
                    <a:lumMod val="75000"/>
                  </a:schemeClr>
                </a:solidFill>
              </a:rPr>
              <a:t>NOAA Satellite Series </a:t>
            </a:r>
          </a:p>
        </p:txBody>
      </p:sp>
      <p:sp>
        <p:nvSpPr>
          <p:cNvPr id="4" name="Rectangle 2">
            <a:extLst>
              <a:ext uri="{FF2B5EF4-FFF2-40B4-BE49-F238E27FC236}">
                <a16:creationId xmlns:a16="http://schemas.microsoft.com/office/drawing/2014/main" id="{DF143FC4-B4F4-E784-63BE-1732658262A0}"/>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spTree>
    <p:extLst>
      <p:ext uri="{BB962C8B-B14F-4D97-AF65-F5344CB8AC3E}">
        <p14:creationId xmlns:p14="http://schemas.microsoft.com/office/powerpoint/2010/main" val="4022566049"/>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255738-8CD3-4B82-AA44-961B0B54438B}"/>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10" name="Rectangle 2">
            <a:extLst>
              <a:ext uri="{FF2B5EF4-FFF2-40B4-BE49-F238E27FC236}">
                <a16:creationId xmlns:a16="http://schemas.microsoft.com/office/drawing/2014/main" id="{15CC3F26-30AA-4AE6-9620-9B15AF0B2A8C}"/>
              </a:ext>
            </a:extLst>
          </p:cNvPr>
          <p:cNvSpPr txBox="1">
            <a:spLocks noChangeArrowheads="1"/>
          </p:cNvSpPr>
          <p:nvPr/>
        </p:nvSpPr>
        <p:spPr bwMode="auto">
          <a:xfrm>
            <a:off x="-312712" y="1884550"/>
            <a:ext cx="5112568" cy="49949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defRPr/>
            </a:pPr>
            <a:r>
              <a:rPr lang="en-US" altLang="en-GB" sz="2800" b="1" dirty="0">
                <a:solidFill>
                  <a:srgbClr val="808000"/>
                </a:solidFill>
              </a:rPr>
              <a:t>VIIRS </a:t>
            </a:r>
            <a:br>
              <a:rPr lang="en-US" altLang="en-GB" sz="2800" b="1" dirty="0">
                <a:solidFill>
                  <a:srgbClr val="808000"/>
                </a:solidFill>
              </a:rPr>
            </a:br>
            <a:r>
              <a:rPr lang="en-US" altLang="en-GB" sz="2000" b="1" dirty="0">
                <a:solidFill>
                  <a:srgbClr val="808000"/>
                </a:solidFill>
              </a:rPr>
              <a:t>on board Suomi NPP and NOAA-20</a:t>
            </a:r>
          </a:p>
        </p:txBody>
      </p:sp>
      <p:sp>
        <p:nvSpPr>
          <p:cNvPr id="2" name="Rectangle 1">
            <a:extLst>
              <a:ext uri="{FF2B5EF4-FFF2-40B4-BE49-F238E27FC236}">
                <a16:creationId xmlns:a16="http://schemas.microsoft.com/office/drawing/2014/main" id="{E38A1203-B9CC-43A8-B787-6DEA418414AE}"/>
              </a:ext>
            </a:extLst>
          </p:cNvPr>
          <p:cNvSpPr/>
          <p:nvPr/>
        </p:nvSpPr>
        <p:spPr>
          <a:xfrm>
            <a:off x="263351" y="2564904"/>
            <a:ext cx="5112568" cy="646331"/>
          </a:xfrm>
          <a:prstGeom prst="rect">
            <a:avLst/>
          </a:prstGeom>
        </p:spPr>
        <p:txBody>
          <a:bodyPr wrap="square">
            <a:spAutoFit/>
          </a:bodyPr>
          <a:lstStyle/>
          <a:p>
            <a:r>
              <a:rPr lang="en-AU" dirty="0"/>
              <a:t>MODIS and AVHRR successor, high resolution with a wide swath of  3040 km</a:t>
            </a:r>
          </a:p>
        </p:txBody>
      </p:sp>
      <p:pic>
        <p:nvPicPr>
          <p:cNvPr id="3" name="Picture 2">
            <a:extLst>
              <a:ext uri="{FF2B5EF4-FFF2-40B4-BE49-F238E27FC236}">
                <a16:creationId xmlns:a16="http://schemas.microsoft.com/office/drawing/2014/main" id="{2729A22A-B3DE-497F-88B5-CA1F2F2CF596}"/>
              </a:ext>
            </a:extLst>
          </p:cNvPr>
          <p:cNvPicPr>
            <a:picLocks noChangeAspect="1"/>
          </p:cNvPicPr>
          <p:nvPr/>
        </p:nvPicPr>
        <p:blipFill rotWithShape="1">
          <a:blip r:embed="rId3"/>
          <a:srcRect l="3937" t="4791" r="6485" b="1002"/>
          <a:stretch/>
        </p:blipFill>
        <p:spPr>
          <a:xfrm>
            <a:off x="5375920" y="1911468"/>
            <a:ext cx="6552729" cy="4824536"/>
          </a:xfrm>
          <a:prstGeom prst="rect">
            <a:avLst/>
          </a:prstGeom>
        </p:spPr>
      </p:pic>
      <p:sp>
        <p:nvSpPr>
          <p:cNvPr id="4" name="Rectangle 8" descr="Blue tissue paper">
            <a:extLst>
              <a:ext uri="{FF2B5EF4-FFF2-40B4-BE49-F238E27FC236}">
                <a16:creationId xmlns:a16="http://schemas.microsoft.com/office/drawing/2014/main" id="{B6CDB2E4-BBE4-AC4D-61B5-29F01EB7B3DB}"/>
              </a:ext>
            </a:extLst>
          </p:cNvPr>
          <p:cNvSpPr>
            <a:spLocks noChangeArrowheads="1"/>
          </p:cNvSpPr>
          <p:nvPr/>
        </p:nvSpPr>
        <p:spPr bwMode="auto">
          <a:xfrm>
            <a:off x="47328" y="900244"/>
            <a:ext cx="3977630" cy="542925"/>
          </a:xfrm>
          <a:prstGeom prst="rect">
            <a:avLst/>
          </a:prstGeom>
          <a:noFill/>
          <a:ln w="9525">
            <a:noFill/>
            <a:miter lim="800000"/>
            <a:headEnd/>
            <a:tailEnd/>
          </a:ln>
        </p:spPr>
        <p:txBody>
          <a:bodyPr anchor="ctr"/>
          <a:lstStyle/>
          <a:p>
            <a:pPr algn="ctr"/>
            <a:r>
              <a:rPr lang="en-US" sz="2400" dirty="0">
                <a:solidFill>
                  <a:schemeClr val="accent3">
                    <a:lumMod val="75000"/>
                  </a:schemeClr>
                </a:solidFill>
              </a:rPr>
              <a:t>NOAA Satellite Series </a:t>
            </a:r>
          </a:p>
        </p:txBody>
      </p:sp>
      <p:sp>
        <p:nvSpPr>
          <p:cNvPr id="5" name="Rectangle 2">
            <a:extLst>
              <a:ext uri="{FF2B5EF4-FFF2-40B4-BE49-F238E27FC236}">
                <a16:creationId xmlns:a16="http://schemas.microsoft.com/office/drawing/2014/main" id="{3B672F43-0EFB-46D2-BDD7-64B59BEDB9B9}"/>
              </a:ext>
            </a:extLst>
          </p:cNvPr>
          <p:cNvSpPr txBox="1">
            <a:spLocks noChangeArrowheads="1"/>
          </p:cNvSpPr>
          <p:nvPr/>
        </p:nvSpPr>
        <p:spPr bwMode="auto">
          <a:xfrm>
            <a:off x="1629730" y="45878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Earth Observing Satellites: Examples </a:t>
            </a:r>
            <a:br>
              <a:rPr lang="en-GB" altLang="en-GB" sz="3200" kern="0" dirty="0">
                <a:solidFill>
                  <a:schemeClr val="accent6">
                    <a:lumMod val="75000"/>
                  </a:schemeClr>
                </a:solidFill>
              </a:rPr>
            </a:br>
            <a:endParaRPr lang="en-GB" altLang="en-GB" sz="3200" kern="0" dirty="0">
              <a:solidFill>
                <a:schemeClr val="accent6">
                  <a:lumMod val="75000"/>
                </a:schemeClr>
              </a:solidFill>
            </a:endParaRPr>
          </a:p>
        </p:txBody>
      </p:sp>
    </p:spTree>
    <p:extLst>
      <p:ext uri="{BB962C8B-B14F-4D97-AF65-F5344CB8AC3E}">
        <p14:creationId xmlns:p14="http://schemas.microsoft.com/office/powerpoint/2010/main" val="4093551335"/>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3" name="Content Placeholder 2"/>
          <p:cNvSpPr>
            <a:spLocks noGrp="1"/>
          </p:cNvSpPr>
          <p:nvPr>
            <p:ph idx="1"/>
          </p:nvPr>
        </p:nvSpPr>
        <p:spPr>
          <a:xfrm>
            <a:off x="479376" y="1052736"/>
            <a:ext cx="8229600" cy="4525963"/>
          </a:xfrm>
        </p:spPr>
        <p:txBody>
          <a:bodyPr/>
          <a:lstStyle/>
          <a:p>
            <a:pPr eaLnBrk="1" hangingPunct="1">
              <a:buFontTx/>
              <a:buNone/>
            </a:pPr>
            <a:r>
              <a:rPr lang="en-GB" altLang="en-GB" sz="2400" dirty="0">
                <a:solidFill>
                  <a:srgbClr val="008000"/>
                </a:solidFill>
              </a:rPr>
              <a:t>Geostationary </a:t>
            </a:r>
            <a:r>
              <a:rPr lang="en-US" sz="2400" dirty="0">
                <a:solidFill>
                  <a:srgbClr val="008000"/>
                </a:solidFill>
              </a:rPr>
              <a:t>Orbit Advantages: </a:t>
            </a:r>
          </a:p>
          <a:p>
            <a:pPr eaLnBrk="1" hangingPunct="1"/>
            <a:r>
              <a:rPr lang="en-US" sz="2400" dirty="0"/>
              <a:t>large coverage area (about a third of Earth's surface) </a:t>
            </a:r>
          </a:p>
          <a:p>
            <a:pPr eaLnBrk="1" hangingPunct="1"/>
            <a:endParaRPr lang="en-US" sz="2400" dirty="0"/>
          </a:p>
          <a:p>
            <a:pPr eaLnBrk="1" hangingPunct="1"/>
            <a:r>
              <a:rPr lang="en-US" sz="2400" dirty="0"/>
              <a:t>High image frequency (Less than 15 minutes) -&gt;  enabling monitoring of rapidly-evolving events. </a:t>
            </a:r>
          </a:p>
        </p:txBody>
      </p:sp>
      <p:sp>
        <p:nvSpPr>
          <p:cNvPr id="4" name="Rectangle 2">
            <a:extLst>
              <a:ext uri="{FF2B5EF4-FFF2-40B4-BE49-F238E27FC236}">
                <a16:creationId xmlns:a16="http://schemas.microsoft.com/office/drawing/2014/main" id="{3335D10B-A789-42A6-893E-42F4D41E6F2F}"/>
              </a:ext>
            </a:extLst>
          </p:cNvPr>
          <p:cNvSpPr txBox="1">
            <a:spLocks noChangeArrowheads="1"/>
          </p:cNvSpPr>
          <p:nvPr/>
        </p:nvSpPr>
        <p:spPr bwMode="auto">
          <a:xfrm>
            <a:off x="1703512" y="27118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Low Orbiting Vs. Geostationary Satellites</a:t>
            </a:r>
          </a:p>
        </p:txBody>
      </p:sp>
      <p:cxnSp>
        <p:nvCxnSpPr>
          <p:cNvPr id="5" name="Straight Connector 4">
            <a:extLst>
              <a:ext uri="{FF2B5EF4-FFF2-40B4-BE49-F238E27FC236}">
                <a16:creationId xmlns:a16="http://schemas.microsoft.com/office/drawing/2014/main" id="{D71647BC-43C0-40AD-989D-4A909FAD806A}"/>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609600" y="1052736"/>
            <a:ext cx="10972800" cy="4525963"/>
          </a:xfrm>
        </p:spPr>
        <p:txBody>
          <a:bodyPr/>
          <a:lstStyle/>
          <a:p>
            <a:pPr eaLnBrk="1" hangingPunct="1">
              <a:buFontTx/>
              <a:buNone/>
            </a:pPr>
            <a:r>
              <a:rPr lang="en-GB" altLang="en-GB" sz="2400" dirty="0">
                <a:solidFill>
                  <a:srgbClr val="008000"/>
                </a:solidFill>
              </a:rPr>
              <a:t>Geostationary </a:t>
            </a:r>
            <a:r>
              <a:rPr lang="en-US" sz="2400">
                <a:solidFill>
                  <a:srgbClr val="008000"/>
                </a:solidFill>
              </a:rPr>
              <a:t>Orbit Limitations: </a:t>
            </a:r>
            <a:endParaRPr lang="en-US" sz="2400" dirty="0">
              <a:solidFill>
                <a:srgbClr val="008000"/>
              </a:solidFill>
            </a:endParaRPr>
          </a:p>
          <a:p>
            <a:pPr eaLnBrk="1" hangingPunct="1"/>
            <a:r>
              <a:rPr lang="en-US" sz="2400" dirty="0"/>
              <a:t>Polar regions are not observed. </a:t>
            </a:r>
          </a:p>
          <a:p>
            <a:pPr eaLnBrk="1" hangingPunct="1"/>
            <a:r>
              <a:rPr lang="en-US" sz="2400" dirty="0"/>
              <a:t>Relatively Low ground spatial resolution. The high orbit imposes a limit of about 1 km at best with current instrument technology. </a:t>
            </a:r>
          </a:p>
          <a:p>
            <a:pPr eaLnBrk="1" hangingPunct="1">
              <a:buFontTx/>
              <a:buNone/>
            </a:pPr>
            <a:endParaRPr lang="en-US" sz="2400" dirty="0"/>
          </a:p>
          <a:p>
            <a:pPr eaLnBrk="1" hangingPunct="1"/>
            <a:endParaRPr lang="en-US" sz="2400" dirty="0"/>
          </a:p>
        </p:txBody>
      </p:sp>
      <p:sp>
        <p:nvSpPr>
          <p:cNvPr id="6" name="Rectangle 2">
            <a:extLst>
              <a:ext uri="{FF2B5EF4-FFF2-40B4-BE49-F238E27FC236}">
                <a16:creationId xmlns:a16="http://schemas.microsoft.com/office/drawing/2014/main" id="{10E44AD4-157E-4D3F-9600-FCE3D9CF60F1}"/>
              </a:ext>
            </a:extLst>
          </p:cNvPr>
          <p:cNvSpPr txBox="1">
            <a:spLocks noChangeArrowheads="1"/>
          </p:cNvSpPr>
          <p:nvPr/>
        </p:nvSpPr>
        <p:spPr bwMode="auto">
          <a:xfrm>
            <a:off x="1722864" y="288037"/>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GB" altLang="en-GB" dirty="0"/>
              <a:t>Low Orbiting Vs. Geostationary Satellites</a:t>
            </a:r>
          </a:p>
        </p:txBody>
      </p:sp>
      <p:cxnSp>
        <p:nvCxnSpPr>
          <p:cNvPr id="7" name="Straight Connector 6">
            <a:extLst>
              <a:ext uri="{FF2B5EF4-FFF2-40B4-BE49-F238E27FC236}">
                <a16:creationId xmlns:a16="http://schemas.microsoft.com/office/drawing/2014/main" id="{EE1F6D5C-F858-4224-86D6-9A509D54AF56}"/>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Content Placeholder 2"/>
          <p:cNvSpPr>
            <a:spLocks noGrp="1"/>
          </p:cNvSpPr>
          <p:nvPr>
            <p:ph idx="1"/>
          </p:nvPr>
        </p:nvSpPr>
        <p:spPr>
          <a:xfrm>
            <a:off x="1055440" y="1357314"/>
            <a:ext cx="8784976" cy="3439837"/>
          </a:xfrm>
        </p:spPr>
        <p:txBody>
          <a:bodyPr/>
          <a:lstStyle/>
          <a:p>
            <a:pPr eaLnBrk="1" hangingPunct="1">
              <a:buFontTx/>
              <a:buNone/>
            </a:pPr>
            <a:r>
              <a:rPr lang="en-US" sz="2400" dirty="0">
                <a:solidFill>
                  <a:srgbClr val="008000"/>
                </a:solidFill>
              </a:rPr>
              <a:t>Polar Orbit Advantages: </a:t>
            </a:r>
          </a:p>
          <a:p>
            <a:pPr eaLnBrk="1" hangingPunct="1"/>
            <a:r>
              <a:rPr lang="en-US" sz="2400" dirty="0"/>
              <a:t>Global coverage. </a:t>
            </a:r>
          </a:p>
          <a:p>
            <a:pPr eaLnBrk="1" hangingPunct="1"/>
            <a:r>
              <a:rPr lang="en-US" sz="2400" dirty="0"/>
              <a:t>Good ground resolution because of low orbit. </a:t>
            </a:r>
          </a:p>
        </p:txBody>
      </p:sp>
      <p:sp>
        <p:nvSpPr>
          <p:cNvPr id="6" name="Rectangle 2">
            <a:extLst>
              <a:ext uri="{FF2B5EF4-FFF2-40B4-BE49-F238E27FC236}">
                <a16:creationId xmlns:a16="http://schemas.microsoft.com/office/drawing/2014/main" id="{70F0E54A-7577-4BEF-942B-37F3DA761181}"/>
              </a:ext>
            </a:extLst>
          </p:cNvPr>
          <p:cNvSpPr txBox="1">
            <a:spLocks noChangeArrowheads="1"/>
          </p:cNvSpPr>
          <p:nvPr/>
        </p:nvSpPr>
        <p:spPr bwMode="auto">
          <a:xfrm>
            <a:off x="1613061" y="26064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Low Orbiting Vs. Geostationary Satellites</a:t>
            </a:r>
          </a:p>
        </p:txBody>
      </p:sp>
      <p:cxnSp>
        <p:nvCxnSpPr>
          <p:cNvPr id="7" name="Straight Connector 6">
            <a:extLst>
              <a:ext uri="{FF2B5EF4-FFF2-40B4-BE49-F238E27FC236}">
                <a16:creationId xmlns:a16="http://schemas.microsoft.com/office/drawing/2014/main" id="{E2F1AA36-6791-44D3-B46C-5625E3F7C715}"/>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38E72E-B156-4255-B530-7DF6B0BC5143}"/>
              </a:ext>
            </a:extLst>
          </p:cNvPr>
          <p:cNvSpPr txBox="1">
            <a:spLocks noChangeArrowheads="1"/>
          </p:cNvSpPr>
          <p:nvPr/>
        </p:nvSpPr>
        <p:spPr bwMode="auto">
          <a:xfrm>
            <a:off x="1793081" y="30603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b="1" kern="0" dirty="0">
                <a:solidFill>
                  <a:schemeClr val="accent6">
                    <a:lumMod val="75000"/>
                  </a:schemeClr>
                </a:solidFill>
              </a:rPr>
              <a:t>Low Orbiting Vs. Geostationary Satellites</a:t>
            </a:r>
            <a:endParaRPr lang="en-GB" altLang="en-GB" sz="3200" kern="0" dirty="0">
              <a:solidFill>
                <a:schemeClr val="accent6">
                  <a:lumMod val="75000"/>
                </a:schemeClr>
              </a:solidFill>
            </a:endParaRPr>
          </a:p>
        </p:txBody>
      </p:sp>
      <p:cxnSp>
        <p:nvCxnSpPr>
          <p:cNvPr id="4" name="Straight Connector 3">
            <a:extLst>
              <a:ext uri="{FF2B5EF4-FFF2-40B4-BE49-F238E27FC236}">
                <a16:creationId xmlns:a16="http://schemas.microsoft.com/office/drawing/2014/main" id="{06FD26E6-1AAA-4C25-B42E-4CFFE0DD7335}"/>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7" name="TextBox 6">
            <a:extLst>
              <a:ext uri="{FF2B5EF4-FFF2-40B4-BE49-F238E27FC236}">
                <a16:creationId xmlns:a16="http://schemas.microsoft.com/office/drawing/2014/main" id="{3645A97F-164D-4F88-AB0D-FAF0A5F505D1}"/>
              </a:ext>
            </a:extLst>
          </p:cNvPr>
          <p:cNvSpPr txBox="1"/>
          <p:nvPr/>
        </p:nvSpPr>
        <p:spPr>
          <a:xfrm>
            <a:off x="2063552" y="5402160"/>
            <a:ext cx="2621884" cy="369332"/>
          </a:xfrm>
          <a:prstGeom prst="rect">
            <a:avLst/>
          </a:prstGeom>
          <a:noFill/>
        </p:spPr>
        <p:txBody>
          <a:bodyPr wrap="square">
            <a:spAutoFit/>
          </a:bodyPr>
          <a:lstStyle>
            <a:defPPr>
              <a:defRPr lang="en-US"/>
            </a:defPPr>
            <a:lvl1pPr algn="ctr">
              <a:defRPr>
                <a:solidFill>
                  <a:srgbClr val="00B050"/>
                </a:solidFill>
              </a:defRPr>
            </a:lvl1pPr>
          </a:lstStyle>
          <a:p>
            <a:r>
              <a:rPr lang="en-GB" dirty="0"/>
              <a:t>Geostationary Satellite</a:t>
            </a:r>
          </a:p>
        </p:txBody>
      </p:sp>
      <p:sp>
        <p:nvSpPr>
          <p:cNvPr id="9" name="TextBox 8">
            <a:extLst>
              <a:ext uri="{FF2B5EF4-FFF2-40B4-BE49-F238E27FC236}">
                <a16:creationId xmlns:a16="http://schemas.microsoft.com/office/drawing/2014/main" id="{4217558C-96B8-4301-A0E9-971BB59C955C}"/>
              </a:ext>
            </a:extLst>
          </p:cNvPr>
          <p:cNvSpPr txBox="1"/>
          <p:nvPr/>
        </p:nvSpPr>
        <p:spPr>
          <a:xfrm>
            <a:off x="7102895" y="5364249"/>
            <a:ext cx="4399504" cy="369332"/>
          </a:xfrm>
          <a:prstGeom prst="rect">
            <a:avLst/>
          </a:prstGeom>
          <a:noFill/>
        </p:spPr>
        <p:txBody>
          <a:bodyPr wrap="square">
            <a:spAutoFit/>
          </a:bodyPr>
          <a:lstStyle/>
          <a:p>
            <a:pPr algn="ctr"/>
            <a:r>
              <a:rPr lang="en-GB" dirty="0">
                <a:solidFill>
                  <a:srgbClr val="00B050"/>
                </a:solidFill>
              </a:rPr>
              <a:t>Polar Orbiting Satellite </a:t>
            </a:r>
          </a:p>
        </p:txBody>
      </p:sp>
      <p:pic>
        <p:nvPicPr>
          <p:cNvPr id="1026" name="Picture 2" descr="Satellite image of Cyclone Shaheen-Gulab">
            <a:extLst>
              <a:ext uri="{FF2B5EF4-FFF2-40B4-BE49-F238E27FC236}">
                <a16:creationId xmlns:a16="http://schemas.microsoft.com/office/drawing/2014/main" id="{FDD1BC84-CA8A-B0C6-08F6-E7518820AD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0056" y="1292590"/>
            <a:ext cx="5405182" cy="41095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8566255-96C2-9284-0671-88A078A40E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3472" y="1292590"/>
            <a:ext cx="4682046" cy="41145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461D3FD-9518-A181-19EA-7BEA4C1CED14}"/>
              </a:ext>
            </a:extLst>
          </p:cNvPr>
          <p:cNvSpPr txBox="1"/>
          <p:nvPr/>
        </p:nvSpPr>
        <p:spPr>
          <a:xfrm>
            <a:off x="1271464" y="5825499"/>
            <a:ext cx="5040560" cy="923330"/>
          </a:xfrm>
          <a:prstGeom prst="rect">
            <a:avLst/>
          </a:prstGeom>
          <a:noFill/>
        </p:spPr>
        <p:txBody>
          <a:bodyPr wrap="square">
            <a:spAutoFit/>
          </a:bodyPr>
          <a:lstStyle>
            <a:defPPr>
              <a:defRPr lang="en-US"/>
            </a:defPPr>
            <a:lvl1pPr>
              <a:defRPr b="0" i="0">
                <a:solidFill>
                  <a:srgbClr val="515151"/>
                </a:solidFill>
                <a:effectLst/>
                <a:latin typeface="Roboto" panose="02000000000000000000" pitchFamily="2" charset="0"/>
              </a:defRPr>
            </a:lvl1pPr>
          </a:lstStyle>
          <a:p>
            <a:r>
              <a:rPr lang="en-US" dirty="0"/>
              <a:t>Tropical Cyclone </a:t>
            </a:r>
            <a:r>
              <a:rPr lang="en-US" dirty="0" err="1"/>
              <a:t>Shaheen</a:t>
            </a:r>
            <a:r>
              <a:rPr lang="en-US" dirty="0"/>
              <a:t> at 09:15 UTC on October 2, 2021. (EUMETSAT/Meteosat-8, RAMMB/CIRA)</a:t>
            </a:r>
          </a:p>
        </p:txBody>
      </p:sp>
      <p:sp>
        <p:nvSpPr>
          <p:cNvPr id="10" name="TextBox 9">
            <a:extLst>
              <a:ext uri="{FF2B5EF4-FFF2-40B4-BE49-F238E27FC236}">
                <a16:creationId xmlns:a16="http://schemas.microsoft.com/office/drawing/2014/main" id="{705E151C-462B-E26E-6BE1-FCE150ECD085}"/>
              </a:ext>
            </a:extLst>
          </p:cNvPr>
          <p:cNvSpPr txBox="1"/>
          <p:nvPr/>
        </p:nvSpPr>
        <p:spPr>
          <a:xfrm>
            <a:off x="6676781" y="5733581"/>
            <a:ext cx="5536755" cy="923330"/>
          </a:xfrm>
          <a:prstGeom prst="rect">
            <a:avLst/>
          </a:prstGeom>
          <a:noFill/>
        </p:spPr>
        <p:txBody>
          <a:bodyPr wrap="square">
            <a:spAutoFit/>
          </a:bodyPr>
          <a:lstStyle/>
          <a:p>
            <a:r>
              <a:rPr lang="en-US" b="0" i="0" dirty="0">
                <a:solidFill>
                  <a:srgbClr val="515151"/>
                </a:solidFill>
                <a:effectLst/>
                <a:latin typeface="Roboto" panose="02000000000000000000" pitchFamily="2" charset="0"/>
              </a:rPr>
              <a:t>Sentinel-3 visible satellite image of Cyclone </a:t>
            </a:r>
            <a:r>
              <a:rPr lang="en-US" b="0" i="0" dirty="0" err="1">
                <a:solidFill>
                  <a:srgbClr val="515151"/>
                </a:solidFill>
                <a:effectLst/>
                <a:latin typeface="Roboto" panose="02000000000000000000" pitchFamily="2" charset="0"/>
              </a:rPr>
              <a:t>Shaheen</a:t>
            </a:r>
            <a:r>
              <a:rPr lang="en-US" b="0" i="0" dirty="0">
                <a:solidFill>
                  <a:srgbClr val="515151"/>
                </a:solidFill>
                <a:effectLst/>
                <a:latin typeface="Roboto" panose="02000000000000000000" pitchFamily="2" charset="0"/>
              </a:rPr>
              <a:t> in the Gulf of Oman, approaching landfall west of Muscat, Oman, on October 3</a:t>
            </a:r>
            <a:r>
              <a:rPr lang="en-US" b="0" i="0">
                <a:solidFill>
                  <a:srgbClr val="515151"/>
                </a:solidFill>
                <a:effectLst/>
                <a:latin typeface="Roboto" panose="02000000000000000000" pitchFamily="2" charset="0"/>
              </a:rPr>
              <a:t>, 2021(</a:t>
            </a:r>
            <a:r>
              <a:rPr lang="en-US" b="0" i="0" u="sng" dirty="0">
                <a:solidFill>
                  <a:srgbClr val="515151"/>
                </a:solidFill>
                <a:effectLst/>
                <a:latin typeface="Roboto" panose="02000000000000000000" pitchFamily="2" charset="0"/>
                <a:hlinkClick r:id="rId6"/>
              </a:rPr>
              <a:t>Copernicus EU</a:t>
            </a:r>
            <a:r>
              <a:rPr lang="en-US" b="0" i="0" dirty="0">
                <a:solidFill>
                  <a:srgbClr val="515151"/>
                </a:solidFill>
                <a:effectLst/>
                <a:latin typeface="Roboto" panose="02000000000000000000" pitchFamily="2" charset="0"/>
              </a:rPr>
              <a:t>)</a:t>
            </a:r>
            <a:endParaRPr lang="en-US" dirty="0"/>
          </a:p>
        </p:txBody>
      </p:sp>
    </p:spTree>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5" name="Content Placeholder 2"/>
          <p:cNvSpPr>
            <a:spLocks noGrp="1"/>
          </p:cNvSpPr>
          <p:nvPr>
            <p:ph idx="1"/>
          </p:nvPr>
        </p:nvSpPr>
        <p:spPr>
          <a:xfrm>
            <a:off x="407368" y="1050131"/>
            <a:ext cx="8472487" cy="4757738"/>
          </a:xfrm>
        </p:spPr>
        <p:txBody>
          <a:bodyPr/>
          <a:lstStyle/>
          <a:p>
            <a:pPr eaLnBrk="1" hangingPunct="1">
              <a:buFontTx/>
              <a:buNone/>
            </a:pPr>
            <a:r>
              <a:rPr lang="en-US" sz="2400" dirty="0">
                <a:solidFill>
                  <a:srgbClr val="008000"/>
                </a:solidFill>
              </a:rPr>
              <a:t>Polar Orbit Limitations: </a:t>
            </a:r>
          </a:p>
          <a:p>
            <a:pPr eaLnBrk="1" hangingPunct="1">
              <a:buFontTx/>
              <a:buNone/>
            </a:pPr>
            <a:endParaRPr lang="en-US" sz="2400" dirty="0">
              <a:solidFill>
                <a:srgbClr val="008000"/>
              </a:solidFill>
            </a:endParaRPr>
          </a:p>
          <a:p>
            <a:pPr eaLnBrk="1" hangingPunct="1"/>
            <a:r>
              <a:rPr lang="en-US" sz="2400" dirty="0"/>
              <a:t>Low image Frequency -&gt; Each point on Earth's surface is observed at best every orbit for polar regions (100 minutes), at worst twice per day for equatorial regions. Multi-satellite systems solve this problem. </a:t>
            </a:r>
          </a:p>
          <a:p>
            <a:pPr marL="0" indent="0" eaLnBrk="1" hangingPunct="1">
              <a:buNone/>
            </a:pPr>
            <a:endParaRPr lang="en-US" sz="2400" dirty="0"/>
          </a:p>
        </p:txBody>
      </p:sp>
      <p:sp>
        <p:nvSpPr>
          <p:cNvPr id="6" name="Rectangle 2">
            <a:extLst>
              <a:ext uri="{FF2B5EF4-FFF2-40B4-BE49-F238E27FC236}">
                <a16:creationId xmlns:a16="http://schemas.microsoft.com/office/drawing/2014/main" id="{6D880E51-373E-4BDC-8A3A-C5013293BB42}"/>
              </a:ext>
            </a:extLst>
          </p:cNvPr>
          <p:cNvSpPr txBox="1">
            <a:spLocks noChangeArrowheads="1"/>
          </p:cNvSpPr>
          <p:nvPr/>
        </p:nvSpPr>
        <p:spPr bwMode="auto">
          <a:xfrm>
            <a:off x="1738314" y="26064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GB" altLang="en-GB" sz="3200" kern="0" dirty="0">
                <a:solidFill>
                  <a:schemeClr val="accent6">
                    <a:lumMod val="75000"/>
                  </a:schemeClr>
                </a:solidFill>
              </a:rPr>
              <a:t>Low Orbiting Vs. Geostationary Satellites</a:t>
            </a:r>
          </a:p>
        </p:txBody>
      </p:sp>
      <p:cxnSp>
        <p:nvCxnSpPr>
          <p:cNvPr id="7" name="Straight Connector 6">
            <a:extLst>
              <a:ext uri="{FF2B5EF4-FFF2-40B4-BE49-F238E27FC236}">
                <a16:creationId xmlns:a16="http://schemas.microsoft.com/office/drawing/2014/main" id="{2F22273D-C2B5-4CB8-9AB4-17ACCDF87DC7}"/>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5" name="Rectangle 3">
            <a:extLst>
              <a:ext uri="{FF2B5EF4-FFF2-40B4-BE49-F238E27FC236}">
                <a16:creationId xmlns:a16="http://schemas.microsoft.com/office/drawing/2014/main" id="{897C7709-8A9F-4216-989A-A5DDA2581894}"/>
              </a:ext>
            </a:extLst>
          </p:cNvPr>
          <p:cNvSpPr>
            <a:spLocks noGrp="1" noChangeArrowheads="1"/>
          </p:cNvSpPr>
          <p:nvPr>
            <p:ph idx="1"/>
          </p:nvPr>
        </p:nvSpPr>
        <p:spPr>
          <a:xfrm>
            <a:off x="695400" y="3139227"/>
            <a:ext cx="10009112" cy="2664296"/>
          </a:xfrm>
        </p:spPr>
        <p:txBody>
          <a:bodyPr/>
          <a:lstStyle/>
          <a:p>
            <a:pPr eaLnBrk="1" hangingPunct="1"/>
            <a:r>
              <a:rPr lang="en-US" altLang="en-US" dirty="0"/>
              <a:t>identify the time when the convective cell affected </a:t>
            </a:r>
            <a:r>
              <a:rPr lang="en-US" altLang="en-US" dirty="0" err="1"/>
              <a:t>AlAmerat</a:t>
            </a:r>
            <a:r>
              <a:rPr lang="en-US" altLang="en-US" dirty="0"/>
              <a:t> on 15</a:t>
            </a:r>
            <a:r>
              <a:rPr lang="en-US" altLang="en-US" baseline="30000" dirty="0"/>
              <a:t>th</a:t>
            </a:r>
            <a:r>
              <a:rPr lang="en-US" altLang="en-US" dirty="0"/>
              <a:t> March 2023 </a:t>
            </a:r>
          </a:p>
          <a:p>
            <a:pPr eaLnBrk="1" hangingPunct="1"/>
            <a:r>
              <a:rPr lang="en-US" altLang="en-US" dirty="0"/>
              <a:t>Use an infrared band to see the convective cell. </a:t>
            </a:r>
            <a:br>
              <a:rPr lang="en-US" altLang="en-US" dirty="0"/>
            </a:br>
            <a:r>
              <a:rPr lang="en-US" altLang="en-US" dirty="0"/>
              <a:t>What is the difference between infrared images and visible images?</a:t>
            </a:r>
            <a:br>
              <a:rPr lang="en-US" altLang="en-US" dirty="0"/>
            </a:br>
            <a:endParaRPr lang="en-GB" altLang="en-US" dirty="0"/>
          </a:p>
        </p:txBody>
      </p:sp>
      <p:sp>
        <p:nvSpPr>
          <p:cNvPr id="7" name="Title 1">
            <a:extLst>
              <a:ext uri="{FF2B5EF4-FFF2-40B4-BE49-F238E27FC236}">
                <a16:creationId xmlns:a16="http://schemas.microsoft.com/office/drawing/2014/main" id="{09087850-34CD-4C94-B8BD-BB281DECCBFE}"/>
              </a:ext>
            </a:extLst>
          </p:cNvPr>
          <p:cNvSpPr txBox="1">
            <a:spLocks/>
          </p:cNvSpPr>
          <p:nvPr/>
        </p:nvSpPr>
        <p:spPr bwMode="auto">
          <a:xfrm>
            <a:off x="1981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GB" sz="3600" dirty="0">
                <a:solidFill>
                  <a:srgbClr val="C00000"/>
                </a:solidFill>
                <a:latin typeface="Calibri"/>
              </a:rPr>
              <a:t>Practical </a:t>
            </a:r>
            <a:br>
              <a:rPr lang="en-GB" sz="3600" dirty="0">
                <a:solidFill>
                  <a:srgbClr val="C00000"/>
                </a:solidFill>
                <a:latin typeface="Calibri"/>
              </a:rPr>
            </a:br>
            <a:r>
              <a:rPr lang="en-GB" sz="3600" dirty="0">
                <a:solidFill>
                  <a:srgbClr val="C00000"/>
                </a:solidFill>
                <a:latin typeface="Calibri"/>
              </a:rPr>
              <a:t>Task 2</a:t>
            </a:r>
          </a:p>
        </p:txBody>
      </p:sp>
      <p:sp>
        <p:nvSpPr>
          <p:cNvPr id="6" name="Rectangle 5">
            <a:extLst>
              <a:ext uri="{FF2B5EF4-FFF2-40B4-BE49-F238E27FC236}">
                <a16:creationId xmlns:a16="http://schemas.microsoft.com/office/drawing/2014/main" id="{03066834-7654-4B71-91CB-B8AE3739667A}"/>
              </a:ext>
            </a:extLst>
          </p:cNvPr>
          <p:cNvSpPr/>
          <p:nvPr/>
        </p:nvSpPr>
        <p:spPr>
          <a:xfrm>
            <a:off x="1993032" y="2492896"/>
            <a:ext cx="8424936" cy="3693319"/>
          </a:xfrm>
          <a:prstGeom prst="rect">
            <a:avLst/>
          </a:prstGeom>
        </p:spPr>
        <p:txBody>
          <a:bodyPr wrap="square">
            <a:spAutoFit/>
          </a:bodyPr>
          <a:lstStyle/>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GB" dirty="0">
              <a:solidFill>
                <a:prstClr val="black"/>
              </a:solidFill>
            </a:endParaRPr>
          </a:p>
        </p:txBody>
      </p:sp>
      <p:sp>
        <p:nvSpPr>
          <p:cNvPr id="4" name="TextBox 3">
            <a:extLst>
              <a:ext uri="{FF2B5EF4-FFF2-40B4-BE49-F238E27FC236}">
                <a16:creationId xmlns:a16="http://schemas.microsoft.com/office/drawing/2014/main" id="{EDA597ED-9322-4A88-413D-BAE91352C3DB}"/>
              </a:ext>
            </a:extLst>
          </p:cNvPr>
          <p:cNvSpPr txBox="1"/>
          <p:nvPr/>
        </p:nvSpPr>
        <p:spPr>
          <a:xfrm>
            <a:off x="839416" y="1417638"/>
            <a:ext cx="6096000"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Go to</a:t>
            </a:r>
            <a:endParaRPr kumimoji="0" lang="en-US" sz="1800" b="0" i="0" u="none" strike="noStrike" kern="1200" cap="none" spc="0" normalizeH="0" baseline="0" noProof="0" dirty="0">
              <a:ln>
                <a:noFill/>
              </a:ln>
              <a:solidFill>
                <a:srgbClr val="00004C"/>
              </a:solidFill>
              <a:effectLst/>
              <a:uLnTx/>
              <a:uFillTx/>
              <a:latin typeface="Arial"/>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4C"/>
                </a:solidFill>
                <a:effectLst/>
                <a:uLnTx/>
                <a:uFillTx/>
                <a:latin typeface="Arial"/>
                <a:ea typeface="+mn-ea"/>
                <a:cs typeface="Arial" pitchFamily="34" charset="0"/>
                <a:hlinkClick r:id="rId4"/>
              </a:rPr>
              <a:t>https://view.eumetsat.int/productviewer?v=default</a:t>
            </a:r>
            <a:endParaRPr kumimoji="0" lang="en-US" sz="1800" b="0" i="0" u="none" strike="noStrike" kern="1200" cap="none" spc="0" normalizeH="0" baseline="0" noProof="0" dirty="0">
              <a:ln>
                <a:noFill/>
              </a:ln>
              <a:solidFill>
                <a:srgbClr val="00004C"/>
              </a:solidFill>
              <a:effectLst/>
              <a:uLnTx/>
              <a:uFillTx/>
              <a:latin typeface="Arial"/>
              <a:ea typeface="+mn-ea"/>
              <a:cs typeface="Arial" pitchFamily="34" charset="0"/>
            </a:endParaRPr>
          </a:p>
        </p:txBody>
      </p:sp>
      <p:sp>
        <p:nvSpPr>
          <p:cNvPr id="3" name="TextBox 2">
            <a:extLst>
              <a:ext uri="{FF2B5EF4-FFF2-40B4-BE49-F238E27FC236}">
                <a16:creationId xmlns:a16="http://schemas.microsoft.com/office/drawing/2014/main" id="{59F3427A-8DD8-BFDC-7830-14FA1D5E13E3}"/>
              </a:ext>
            </a:extLst>
          </p:cNvPr>
          <p:cNvSpPr txBox="1"/>
          <p:nvPr/>
        </p:nvSpPr>
        <p:spPr>
          <a:xfrm>
            <a:off x="767408" y="2338939"/>
            <a:ext cx="9721080" cy="461665"/>
          </a:xfrm>
          <a:prstGeom prst="rect">
            <a:avLst/>
          </a:prstGeom>
          <a:noFill/>
        </p:spPr>
        <p:txBody>
          <a:bodyPr wrap="square">
            <a:spAutoFit/>
          </a:bodyPr>
          <a:lstStyle/>
          <a:p>
            <a:r>
              <a:rPr kumimoji="0" lang="en-US" altLang="en-US" sz="2400" b="0" i="0" u="none" strike="noStrike" kern="1200" cap="none" spc="0" normalizeH="0" baseline="0" noProof="0" dirty="0">
                <a:ln>
                  <a:noFill/>
                </a:ln>
                <a:solidFill>
                  <a:prstClr val="black"/>
                </a:solidFill>
                <a:effectLst/>
                <a:uLnTx/>
                <a:uFillTx/>
                <a:latin typeface="Calibri"/>
                <a:ea typeface="+mn-ea"/>
                <a:cs typeface="+mn-cs"/>
              </a:rPr>
              <a:t> add layer -&gt;</a:t>
            </a:r>
            <a:r>
              <a:rPr lang="en-US" sz="2400" b="0" i="0" dirty="0">
                <a:solidFill>
                  <a:srgbClr val="030303"/>
                </a:solidFill>
                <a:effectLst/>
                <a:latin typeface="Roboto Bold"/>
              </a:rPr>
              <a:t> MSG – IODC -&gt; </a:t>
            </a:r>
            <a:r>
              <a:rPr lang="en-US" sz="2400" b="0" i="0" dirty="0">
                <a:solidFill>
                  <a:srgbClr val="000000"/>
                </a:solidFill>
                <a:effectLst/>
                <a:latin typeface="Roboto Bold"/>
              </a:rPr>
              <a:t>Natural </a:t>
            </a:r>
            <a:r>
              <a:rPr lang="en-US" sz="2400" b="0" i="0" dirty="0" err="1">
                <a:solidFill>
                  <a:srgbClr val="000000"/>
                </a:solidFill>
                <a:effectLst/>
                <a:latin typeface="Roboto Bold"/>
              </a:rPr>
              <a:t>Colour</a:t>
            </a:r>
            <a:r>
              <a:rPr lang="en-US" sz="2400" b="0" i="0" dirty="0">
                <a:solidFill>
                  <a:srgbClr val="000000"/>
                </a:solidFill>
                <a:effectLst/>
                <a:latin typeface="Roboto Bold"/>
              </a:rPr>
              <a:t> Enhanced RGB</a:t>
            </a:r>
            <a:endParaRPr lang="en-US" dirty="0"/>
          </a:p>
        </p:txBody>
      </p:sp>
    </p:spTree>
    <p:extLst>
      <p:ext uri="{BB962C8B-B14F-4D97-AF65-F5344CB8AC3E}">
        <p14:creationId xmlns:p14="http://schemas.microsoft.com/office/powerpoint/2010/main" val="348960397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50030912-474C-4599-8B11-D963CC5B4174}"/>
                  </a:ext>
                </a:extLst>
              </p:cNvPr>
              <p:cNvSpPr txBox="1"/>
              <p:nvPr/>
            </p:nvSpPr>
            <p:spPr>
              <a:xfrm>
                <a:off x="352096" y="2732019"/>
                <a:ext cx="7131246" cy="2269532"/>
              </a:xfrm>
              <a:prstGeom prst="rect">
                <a:avLst/>
              </a:prstGeom>
              <a:noFill/>
            </p:spPr>
            <p:txBody>
              <a:bodyPr wrap="square">
                <a:spAutoFit/>
              </a:bodyPr>
              <a:lstStyle/>
              <a:p>
                <a:pPr marL="56032" marR="2404911" fontAlgn="auto">
                  <a:spcBef>
                    <a:spcPts val="0"/>
                  </a:spcBef>
                  <a:spcAft>
                    <a:spcPts val="0"/>
                  </a:spcAft>
                  <a:defRPr/>
                </a:pPr>
                <a:r>
                  <a:rPr lang="en-AE" sz="2400" spc="-97" dirty="0">
                    <a:solidFill>
                      <a:schemeClr val="accent1">
                        <a:lumMod val="50000"/>
                      </a:schemeClr>
                    </a:solidFill>
                    <a:latin typeface="+mn-lt"/>
                    <a:cs typeface="Arial"/>
                  </a:rPr>
                  <a:t>The wavelength of an object’s peak emission (</a:t>
                </a:r>
                <a:r>
                  <a:rPr lang="en-AE" sz="2400" spc="-97" dirty="0" err="1">
                    <a:solidFill>
                      <a:schemeClr val="accent1">
                        <a:lumMod val="50000"/>
                      </a:schemeClr>
                    </a:solidFill>
                    <a:latin typeface="+mn-lt"/>
                    <a:cs typeface="Arial"/>
                  </a:rPr>
                  <a:t>λ</a:t>
                </a:r>
                <a:r>
                  <a:rPr lang="en-AE" sz="2400" spc="-97" baseline="-25000" dirty="0" err="1">
                    <a:solidFill>
                      <a:schemeClr val="accent1">
                        <a:lumMod val="50000"/>
                      </a:schemeClr>
                    </a:solidFill>
                    <a:latin typeface="+mn-lt"/>
                    <a:cs typeface="Arial"/>
                  </a:rPr>
                  <a:t>m</a:t>
                </a:r>
                <a:r>
                  <a:rPr lang="en-AE" sz="2400" spc="-97" dirty="0">
                    <a:solidFill>
                      <a:schemeClr val="accent1">
                        <a:lumMod val="50000"/>
                      </a:schemeClr>
                    </a:solidFill>
                    <a:latin typeface="+mn-lt"/>
                    <a:cs typeface="Arial"/>
                  </a:rPr>
                  <a:t>) is  inversely proportional to the temper</a:t>
                </a:r>
                <a:r>
                  <a:rPr lang="en-GB" sz="2400" spc="-97" dirty="0">
                    <a:solidFill>
                      <a:schemeClr val="accent1">
                        <a:lumMod val="50000"/>
                      </a:schemeClr>
                    </a:solidFill>
                    <a:latin typeface="+mn-lt"/>
                    <a:cs typeface="Arial"/>
                  </a:rPr>
                  <a:t>a</a:t>
                </a:r>
                <a:r>
                  <a:rPr lang="en-AE" sz="2400" spc="-97" dirty="0" err="1">
                    <a:solidFill>
                      <a:schemeClr val="accent1">
                        <a:lumMod val="50000"/>
                      </a:schemeClr>
                    </a:solidFill>
                    <a:latin typeface="+mn-lt"/>
                    <a:cs typeface="Arial"/>
                  </a:rPr>
                  <a:t>ture</a:t>
                </a:r>
                <a:r>
                  <a:rPr lang="en-AE" sz="2400" spc="-97" dirty="0">
                    <a:solidFill>
                      <a:schemeClr val="accent1">
                        <a:lumMod val="50000"/>
                      </a:schemeClr>
                    </a:solidFill>
                    <a:latin typeface="+mn-lt"/>
                    <a:cs typeface="Arial"/>
                  </a:rPr>
                  <a:t> of the object:</a:t>
                </a:r>
              </a:p>
              <a:p>
                <a:pPr marL="56032" marR="2404911" fontAlgn="auto">
                  <a:lnSpc>
                    <a:spcPct val="240000"/>
                  </a:lnSpc>
                  <a:spcBef>
                    <a:spcPts val="0"/>
                  </a:spcBef>
                  <a:spcAft>
                    <a:spcPts val="0"/>
                  </a:spcAft>
                  <a:defRPr/>
                </a:pPr>
                <a:r>
                  <a:rPr lang="en-AE" sz="2400" spc="-97" dirty="0">
                    <a:solidFill>
                      <a:schemeClr val="accent1">
                        <a:lumMod val="50000"/>
                      </a:schemeClr>
                    </a:solidFill>
                    <a:latin typeface="+mn-lt"/>
                    <a:cs typeface="Arial"/>
                  </a:rPr>
                  <a:t>λ</a:t>
                </a:r>
                <a:r>
                  <a:rPr lang="en-AE" sz="2400" spc="-146" baseline="-20833" dirty="0" err="1">
                    <a:solidFill>
                      <a:schemeClr val="accent1">
                        <a:lumMod val="50000"/>
                      </a:schemeClr>
                    </a:solidFill>
                    <a:latin typeface="+mn-lt"/>
                    <a:cs typeface="Arial"/>
                  </a:rPr>
                  <a:t>m</a:t>
                </a:r>
                <a:r>
                  <a:rPr lang="en-AE" sz="2400" spc="-146" baseline="-20833" dirty="0">
                    <a:solidFill>
                      <a:schemeClr val="accent1">
                        <a:lumMod val="50000"/>
                      </a:schemeClr>
                    </a:solidFill>
                    <a:latin typeface="+mn-lt"/>
                    <a:cs typeface="Arial"/>
                  </a:rPr>
                  <a:t> </a:t>
                </a:r>
                <a14:m>
                  <m:oMath xmlns:m="http://schemas.openxmlformats.org/officeDocument/2006/math">
                    <m:r>
                      <a:rPr lang="en-AE" sz="2400" spc="-137">
                        <a:solidFill>
                          <a:schemeClr val="accent1">
                            <a:lumMod val="50000"/>
                          </a:schemeClr>
                        </a:solidFill>
                        <a:latin typeface="Cambria Math" panose="02040503050406030204" pitchFamily="18" charset="0"/>
                        <a:ea typeface="Cambria Math" panose="02040503050406030204" pitchFamily="18" charset="0"/>
                        <a:cs typeface="Arial"/>
                      </a:rPr>
                      <m:t> </m:t>
                    </m:r>
                    <m:r>
                      <a:rPr lang="en-AE" sz="2400" i="1" spc="-137">
                        <a:solidFill>
                          <a:schemeClr val="accent1">
                            <a:lumMod val="50000"/>
                          </a:schemeClr>
                        </a:solidFill>
                        <a:latin typeface="Cambria Math" panose="02040503050406030204" pitchFamily="18" charset="0"/>
                        <a:ea typeface="Cambria Math" panose="02040503050406030204" pitchFamily="18" charset="0"/>
                        <a:cs typeface="Arial"/>
                      </a:rPr>
                      <m:t>∝  </m:t>
                    </m:r>
                    <m:f>
                      <m:fPr>
                        <m:ctrlPr>
                          <a:rPr lang="en-AE" sz="2400" i="1" spc="-137">
                            <a:solidFill>
                              <a:schemeClr val="accent1">
                                <a:lumMod val="50000"/>
                              </a:schemeClr>
                            </a:solidFill>
                            <a:latin typeface="Cambria Math" panose="02040503050406030204" pitchFamily="18" charset="0"/>
                            <a:ea typeface="Cambria Math" panose="02040503050406030204" pitchFamily="18" charset="0"/>
                            <a:cs typeface="Arial"/>
                          </a:rPr>
                        </m:ctrlPr>
                      </m:fPr>
                      <m:num>
                        <m:r>
                          <a:rPr lang="en-AE" sz="2400" i="1" spc="-137">
                            <a:solidFill>
                              <a:schemeClr val="accent1">
                                <a:lumMod val="50000"/>
                              </a:schemeClr>
                            </a:solidFill>
                            <a:latin typeface="Cambria Math" panose="02040503050406030204" pitchFamily="18" charset="0"/>
                            <a:ea typeface="Cambria Math" panose="02040503050406030204" pitchFamily="18" charset="0"/>
                            <a:cs typeface="Arial"/>
                          </a:rPr>
                          <m:t>1</m:t>
                        </m:r>
                      </m:num>
                      <m:den>
                        <m:r>
                          <a:rPr lang="en-AE" sz="2400" i="1" spc="-137">
                            <a:solidFill>
                              <a:schemeClr val="accent1">
                                <a:lumMod val="50000"/>
                              </a:schemeClr>
                            </a:solidFill>
                            <a:latin typeface="Cambria Math" panose="02040503050406030204" pitchFamily="18" charset="0"/>
                            <a:ea typeface="Cambria Math" panose="02040503050406030204" pitchFamily="18" charset="0"/>
                            <a:cs typeface="Arial"/>
                          </a:rPr>
                          <m:t>𝑇</m:t>
                        </m:r>
                      </m:den>
                    </m:f>
                  </m:oMath>
                </a14:m>
                <a:endParaRPr lang="en-GB" sz="2400" dirty="0">
                  <a:solidFill>
                    <a:schemeClr val="accent1">
                      <a:lumMod val="50000"/>
                    </a:schemeClr>
                  </a:solidFill>
                  <a:latin typeface="+mn-lt"/>
                </a:endParaRPr>
              </a:p>
            </p:txBody>
          </p:sp>
        </mc:Choice>
        <mc:Fallback xmlns="">
          <p:sp>
            <p:nvSpPr>
              <p:cNvPr id="31" name="TextBox 30">
                <a:extLst>
                  <a:ext uri="{FF2B5EF4-FFF2-40B4-BE49-F238E27FC236}">
                    <a16:creationId xmlns:a16="http://schemas.microsoft.com/office/drawing/2014/main" id="{50030912-474C-4599-8B11-D963CC5B4174}"/>
                  </a:ext>
                </a:extLst>
              </p:cNvPr>
              <p:cNvSpPr txBox="1">
                <a:spLocks noRot="1" noChangeAspect="1" noMove="1" noResize="1" noEditPoints="1" noAdjustHandles="1" noChangeArrowheads="1" noChangeShapeType="1" noTextEdit="1"/>
              </p:cNvSpPr>
              <p:nvPr/>
            </p:nvSpPr>
            <p:spPr>
              <a:xfrm>
                <a:off x="352096" y="2732019"/>
                <a:ext cx="7131246" cy="2269532"/>
              </a:xfrm>
              <a:prstGeom prst="rect">
                <a:avLst/>
              </a:prstGeom>
              <a:blipFill>
                <a:blip r:embed="rId2"/>
                <a:stretch>
                  <a:fillRect l="-598" t="-2151" b="-2957"/>
                </a:stretch>
              </a:blipFill>
            </p:spPr>
            <p:txBody>
              <a:bodyPr/>
              <a:lstStyle/>
              <a:p>
                <a:r>
                  <a:rPr lang="en-US">
                    <a:noFill/>
                  </a:rPr>
                  <a:t> </a:t>
                </a:r>
              </a:p>
            </p:txBody>
          </p:sp>
        </mc:Fallback>
      </mc:AlternateContent>
      <p:pic>
        <p:nvPicPr>
          <p:cNvPr id="2050" name="Picture 2">
            <a:extLst>
              <a:ext uri="{FF2B5EF4-FFF2-40B4-BE49-F238E27FC236}">
                <a16:creationId xmlns:a16="http://schemas.microsoft.com/office/drawing/2014/main" id="{25DCBC11-C996-4F02-8D46-EE242B6088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565647"/>
            <a:ext cx="5743904" cy="429235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02C2B0D4-2F1A-478D-88B2-148FCD6C036F}"/>
              </a:ext>
            </a:extLst>
          </p:cNvPr>
          <p:cNvSpPr txBox="1">
            <a:spLocks noChangeArrowheads="1"/>
          </p:cNvSpPr>
          <p:nvPr/>
        </p:nvSpPr>
        <p:spPr>
          <a:xfrm>
            <a:off x="187339" y="1143531"/>
            <a:ext cx="10235513" cy="576064"/>
          </a:xfrm>
          <a:prstGeom prst="rect">
            <a:avLst/>
          </a:prstGeom>
        </p:spPr>
        <p:txBody>
          <a:bodyPr/>
          <a:lstStyle/>
          <a:p>
            <a:pPr eaLnBrk="1" hangingPunct="1">
              <a:defRPr/>
            </a:pPr>
            <a:r>
              <a:rPr lang="en-US" altLang="en-GB" sz="2400" dirty="0">
                <a:solidFill>
                  <a:srgbClr val="0070C0"/>
                </a:solidFill>
                <a:latin typeface="+mn-lt"/>
              </a:rPr>
              <a:t>Another k</a:t>
            </a:r>
            <a:r>
              <a:rPr lang="en-GB" altLang="en-GB" sz="2400" dirty="0" err="1">
                <a:solidFill>
                  <a:srgbClr val="0070C0"/>
                </a:solidFill>
                <a:latin typeface="+mn-lt"/>
              </a:rPr>
              <a:t>ey</a:t>
            </a:r>
            <a:r>
              <a:rPr lang="en-GB" altLang="en-GB" sz="2400" dirty="0">
                <a:solidFill>
                  <a:srgbClr val="0070C0"/>
                </a:solidFill>
                <a:latin typeface="+mn-lt"/>
              </a:rPr>
              <a:t> physical idea behind remote sensing applications</a:t>
            </a:r>
          </a:p>
        </p:txBody>
      </p:sp>
      <p:sp>
        <p:nvSpPr>
          <p:cNvPr id="2" name="Rectangle 2">
            <a:extLst>
              <a:ext uri="{FF2B5EF4-FFF2-40B4-BE49-F238E27FC236}">
                <a16:creationId xmlns:a16="http://schemas.microsoft.com/office/drawing/2014/main" id="{A0BF6443-9B01-BCB4-AA22-26B616691463}"/>
              </a:ext>
            </a:extLst>
          </p:cNvPr>
          <p:cNvSpPr txBox="1">
            <a:spLocks noChangeArrowheads="1"/>
          </p:cNvSpPr>
          <p:nvPr/>
        </p:nvSpPr>
        <p:spPr bwMode="auto">
          <a:xfrm>
            <a:off x="1559496" y="193673"/>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cxnSp>
        <p:nvCxnSpPr>
          <p:cNvPr id="3" name="Straight Connector 2">
            <a:extLst>
              <a:ext uri="{FF2B5EF4-FFF2-40B4-BE49-F238E27FC236}">
                <a16:creationId xmlns:a16="http://schemas.microsoft.com/office/drawing/2014/main" id="{854B7705-5319-ACC9-85DD-ABB64A495797}"/>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5" name="TextBox 4">
            <a:extLst>
              <a:ext uri="{FF2B5EF4-FFF2-40B4-BE49-F238E27FC236}">
                <a16:creationId xmlns:a16="http://schemas.microsoft.com/office/drawing/2014/main" id="{B645FE25-1AFF-AB44-8CC2-CCEA066F77B5}"/>
              </a:ext>
            </a:extLst>
          </p:cNvPr>
          <p:cNvSpPr txBox="1"/>
          <p:nvPr/>
        </p:nvSpPr>
        <p:spPr>
          <a:xfrm>
            <a:off x="352096" y="1789964"/>
            <a:ext cx="10513168" cy="461665"/>
          </a:xfrm>
          <a:prstGeom prst="rect">
            <a:avLst/>
          </a:prstGeom>
          <a:noFill/>
        </p:spPr>
        <p:txBody>
          <a:bodyPr wrap="square">
            <a:spAutoFit/>
          </a:bodyPr>
          <a:lstStyle/>
          <a:p>
            <a:r>
              <a:rPr kumimoji="0" lang="en-AE" sz="2400" b="0" i="0" u="none" strike="noStrike" kern="1200" cap="none" spc="-97" normalizeH="0" baseline="0" noProof="0" dirty="0">
                <a:ln>
                  <a:noFill/>
                </a:ln>
                <a:solidFill>
                  <a:srgbClr val="4F81BD">
                    <a:lumMod val="50000"/>
                  </a:srgbClr>
                </a:solidFill>
                <a:effectLst/>
                <a:uLnTx/>
                <a:uFillTx/>
                <a:latin typeface="Calibri"/>
                <a:ea typeface="+mn-ea"/>
                <a:cs typeface="Arial"/>
              </a:rPr>
              <a:t>The wavelength of an object’s peak emission (</a:t>
            </a:r>
            <a:r>
              <a:rPr kumimoji="0" lang="en-AE" sz="2400" b="0" i="0" u="none" strike="noStrike" kern="1200" cap="none" spc="-97" normalizeH="0" baseline="0" noProof="0" dirty="0" err="1">
                <a:ln>
                  <a:noFill/>
                </a:ln>
                <a:solidFill>
                  <a:srgbClr val="4F81BD">
                    <a:lumMod val="50000"/>
                  </a:srgbClr>
                </a:solidFill>
                <a:effectLst/>
                <a:uLnTx/>
                <a:uFillTx/>
                <a:latin typeface="Calibri"/>
                <a:ea typeface="+mn-ea"/>
                <a:cs typeface="Arial"/>
              </a:rPr>
              <a:t>λ</a:t>
            </a:r>
            <a:r>
              <a:rPr kumimoji="0" lang="en-AE" sz="2400" b="0" i="0" u="none" strike="noStrike" kern="1200" cap="none" spc="-97" normalizeH="0" baseline="-25000" noProof="0" dirty="0" err="1">
                <a:ln>
                  <a:noFill/>
                </a:ln>
                <a:solidFill>
                  <a:srgbClr val="4F81BD">
                    <a:lumMod val="50000"/>
                  </a:srgbClr>
                </a:solidFill>
                <a:effectLst/>
                <a:uLnTx/>
                <a:uFillTx/>
                <a:latin typeface="Calibri"/>
                <a:ea typeface="+mn-ea"/>
                <a:cs typeface="Arial"/>
              </a:rPr>
              <a:t>m</a:t>
            </a:r>
            <a:r>
              <a:rPr kumimoji="0" lang="en-AE" sz="2400" b="0" i="0" u="none" strike="noStrike" kern="1200" cap="none" spc="-97" normalizeH="0" baseline="0" noProof="0" dirty="0">
                <a:ln>
                  <a:noFill/>
                </a:ln>
                <a:solidFill>
                  <a:srgbClr val="4F81BD">
                    <a:lumMod val="50000"/>
                  </a:srgbClr>
                </a:solidFill>
                <a:effectLst/>
                <a:uLnTx/>
                <a:uFillTx/>
                <a:latin typeface="Calibri"/>
                <a:ea typeface="+mn-ea"/>
                <a:cs typeface="Arial"/>
              </a:rPr>
              <a:t>) correlates with its temperature  </a:t>
            </a:r>
            <a:endParaRPr lang="en-US" dirty="0"/>
          </a:p>
        </p:txBody>
      </p:sp>
    </p:spTree>
    <p:extLst>
      <p:ext uri="{BB962C8B-B14F-4D97-AF65-F5344CB8AC3E}">
        <p14:creationId xmlns:p14="http://schemas.microsoft.com/office/powerpoint/2010/main" val="31380881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5" name="Rectangle 3">
            <a:extLst>
              <a:ext uri="{FF2B5EF4-FFF2-40B4-BE49-F238E27FC236}">
                <a16:creationId xmlns:a16="http://schemas.microsoft.com/office/drawing/2014/main" id="{897C7709-8A9F-4216-989A-A5DDA2581894}"/>
              </a:ext>
            </a:extLst>
          </p:cNvPr>
          <p:cNvSpPr>
            <a:spLocks noGrp="1" noChangeArrowheads="1"/>
          </p:cNvSpPr>
          <p:nvPr>
            <p:ph idx="1"/>
          </p:nvPr>
        </p:nvSpPr>
        <p:spPr>
          <a:xfrm>
            <a:off x="1559496" y="3139227"/>
            <a:ext cx="8229600" cy="2664296"/>
          </a:xfrm>
        </p:spPr>
        <p:txBody>
          <a:bodyPr/>
          <a:lstStyle/>
          <a:p>
            <a:pPr eaLnBrk="1" hangingPunct="1"/>
            <a:r>
              <a:rPr lang="en-US" altLang="en-US" dirty="0"/>
              <a:t>identify the time when the convective cell affected </a:t>
            </a:r>
            <a:r>
              <a:rPr lang="en-US" altLang="en-US" dirty="0" err="1"/>
              <a:t>AlAmerat</a:t>
            </a:r>
            <a:r>
              <a:rPr lang="en-US" altLang="en-US" dirty="0"/>
              <a:t> on 3</a:t>
            </a:r>
            <a:r>
              <a:rPr lang="en-US" altLang="en-US" baseline="30000" dirty="0"/>
              <a:t>rd</a:t>
            </a:r>
            <a:r>
              <a:rPr lang="en-US" altLang="en-US" dirty="0"/>
              <a:t> March 2023 </a:t>
            </a:r>
          </a:p>
          <a:p>
            <a:pPr eaLnBrk="1" hangingPunct="1"/>
            <a:r>
              <a:rPr lang="en-US" altLang="en-US" dirty="0"/>
              <a:t>Use an infrared band to see the convective cell. </a:t>
            </a:r>
            <a:br>
              <a:rPr lang="en-US" altLang="en-US" dirty="0"/>
            </a:br>
            <a:r>
              <a:rPr lang="en-US" altLang="en-US" dirty="0"/>
              <a:t>What is the difference between infrared images and visible images?</a:t>
            </a:r>
            <a:br>
              <a:rPr lang="en-US" altLang="en-US" dirty="0"/>
            </a:br>
            <a:endParaRPr lang="en-GB" altLang="en-US" dirty="0"/>
          </a:p>
        </p:txBody>
      </p:sp>
      <p:sp>
        <p:nvSpPr>
          <p:cNvPr id="7" name="Title 1">
            <a:extLst>
              <a:ext uri="{FF2B5EF4-FFF2-40B4-BE49-F238E27FC236}">
                <a16:creationId xmlns:a16="http://schemas.microsoft.com/office/drawing/2014/main" id="{09087850-34CD-4C94-B8BD-BB281DECCBFE}"/>
              </a:ext>
            </a:extLst>
          </p:cNvPr>
          <p:cNvSpPr txBox="1">
            <a:spLocks/>
          </p:cNvSpPr>
          <p:nvPr/>
        </p:nvSpPr>
        <p:spPr bwMode="auto">
          <a:xfrm>
            <a:off x="1981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GB" sz="3600" dirty="0">
                <a:solidFill>
                  <a:srgbClr val="C00000"/>
                </a:solidFill>
                <a:latin typeface="Calibri"/>
              </a:rPr>
              <a:t>Practical </a:t>
            </a:r>
            <a:br>
              <a:rPr lang="en-GB" sz="3600" dirty="0">
                <a:solidFill>
                  <a:srgbClr val="C00000"/>
                </a:solidFill>
                <a:latin typeface="Calibri"/>
              </a:rPr>
            </a:br>
            <a:r>
              <a:rPr lang="en-GB" sz="3600" dirty="0">
                <a:solidFill>
                  <a:srgbClr val="C00000"/>
                </a:solidFill>
                <a:latin typeface="Calibri"/>
              </a:rPr>
              <a:t>Task 2</a:t>
            </a:r>
          </a:p>
        </p:txBody>
      </p:sp>
      <p:sp>
        <p:nvSpPr>
          <p:cNvPr id="6" name="Rectangle 5">
            <a:extLst>
              <a:ext uri="{FF2B5EF4-FFF2-40B4-BE49-F238E27FC236}">
                <a16:creationId xmlns:a16="http://schemas.microsoft.com/office/drawing/2014/main" id="{03066834-7654-4B71-91CB-B8AE3739667A}"/>
              </a:ext>
            </a:extLst>
          </p:cNvPr>
          <p:cNvSpPr/>
          <p:nvPr/>
        </p:nvSpPr>
        <p:spPr>
          <a:xfrm>
            <a:off x="1993032" y="2492896"/>
            <a:ext cx="8424936" cy="3693319"/>
          </a:xfrm>
          <a:prstGeom prst="rect">
            <a:avLst/>
          </a:prstGeom>
        </p:spPr>
        <p:txBody>
          <a:bodyPr wrap="square">
            <a:spAutoFit/>
          </a:bodyPr>
          <a:lstStyle/>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US" dirty="0">
              <a:solidFill>
                <a:srgbClr val="00004C"/>
              </a:solidFill>
              <a:latin typeface="Arial"/>
            </a:endParaRPr>
          </a:p>
          <a:p>
            <a:pPr eaLnBrk="0" hangingPunct="0">
              <a:defRPr/>
            </a:pPr>
            <a:endParaRPr lang="en-GB" dirty="0">
              <a:solidFill>
                <a:prstClr val="black"/>
              </a:solidFill>
            </a:endParaRPr>
          </a:p>
        </p:txBody>
      </p:sp>
      <p:sp>
        <p:nvSpPr>
          <p:cNvPr id="4" name="TextBox 3">
            <a:extLst>
              <a:ext uri="{FF2B5EF4-FFF2-40B4-BE49-F238E27FC236}">
                <a16:creationId xmlns:a16="http://schemas.microsoft.com/office/drawing/2014/main" id="{EDA597ED-9322-4A88-413D-BAE91352C3DB}"/>
              </a:ext>
            </a:extLst>
          </p:cNvPr>
          <p:cNvSpPr txBox="1"/>
          <p:nvPr/>
        </p:nvSpPr>
        <p:spPr>
          <a:xfrm>
            <a:off x="839416" y="1417638"/>
            <a:ext cx="6096000"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Go to</a:t>
            </a:r>
            <a:endParaRPr kumimoji="0" lang="en-US" sz="1800" b="0" i="0" u="none" strike="noStrike" kern="1200" cap="none" spc="0" normalizeH="0" baseline="0" noProof="0" dirty="0">
              <a:ln>
                <a:noFill/>
              </a:ln>
              <a:solidFill>
                <a:srgbClr val="00004C"/>
              </a:solidFill>
              <a:effectLst/>
              <a:uLnTx/>
              <a:uFillTx/>
              <a:latin typeface="Arial"/>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4C"/>
                </a:solidFill>
                <a:effectLst/>
                <a:uLnTx/>
                <a:uFillTx/>
                <a:latin typeface="Arial"/>
                <a:ea typeface="+mn-ea"/>
                <a:cs typeface="Arial" pitchFamily="34" charset="0"/>
                <a:hlinkClick r:id="rId4"/>
              </a:rPr>
              <a:t>https://view.eumetsat.int/productviewer?v=default</a:t>
            </a:r>
            <a:endParaRPr kumimoji="0" lang="en-US" sz="1800" b="0" i="0" u="none" strike="noStrike" kern="1200" cap="none" spc="0" normalizeH="0" baseline="0" noProof="0" dirty="0">
              <a:ln>
                <a:noFill/>
              </a:ln>
              <a:solidFill>
                <a:srgbClr val="00004C"/>
              </a:solidFill>
              <a:effectLst/>
              <a:uLnTx/>
              <a:uFillTx/>
              <a:latin typeface="Arial"/>
              <a:ea typeface="+mn-ea"/>
              <a:cs typeface="Arial" pitchFamily="34" charset="0"/>
            </a:endParaRPr>
          </a:p>
        </p:txBody>
      </p:sp>
      <p:sp>
        <p:nvSpPr>
          <p:cNvPr id="3" name="TextBox 2">
            <a:extLst>
              <a:ext uri="{FF2B5EF4-FFF2-40B4-BE49-F238E27FC236}">
                <a16:creationId xmlns:a16="http://schemas.microsoft.com/office/drawing/2014/main" id="{59F3427A-8DD8-BFDC-7830-14FA1D5E13E3}"/>
              </a:ext>
            </a:extLst>
          </p:cNvPr>
          <p:cNvSpPr txBox="1"/>
          <p:nvPr/>
        </p:nvSpPr>
        <p:spPr>
          <a:xfrm>
            <a:off x="767408" y="2338939"/>
            <a:ext cx="9721080" cy="461665"/>
          </a:xfrm>
          <a:prstGeom prst="rect">
            <a:avLst/>
          </a:prstGeom>
          <a:noFill/>
        </p:spPr>
        <p:txBody>
          <a:bodyPr wrap="square">
            <a:spAutoFit/>
          </a:bodyPr>
          <a:lstStyle/>
          <a:p>
            <a:r>
              <a:rPr kumimoji="0" lang="en-US" altLang="en-US" sz="2400" b="0" i="0" u="none" strike="noStrike" kern="1200" cap="none" spc="0" normalizeH="0" baseline="0" noProof="0" dirty="0">
                <a:ln>
                  <a:noFill/>
                </a:ln>
                <a:solidFill>
                  <a:prstClr val="black"/>
                </a:solidFill>
                <a:effectLst/>
                <a:uLnTx/>
                <a:uFillTx/>
                <a:latin typeface="Calibri"/>
                <a:ea typeface="+mn-ea"/>
                <a:cs typeface="+mn-cs"/>
              </a:rPr>
              <a:t> add layer -&gt;</a:t>
            </a:r>
            <a:r>
              <a:rPr lang="en-US" sz="2400" b="0" i="0" dirty="0">
                <a:solidFill>
                  <a:srgbClr val="030303"/>
                </a:solidFill>
                <a:effectLst/>
                <a:latin typeface="Roboto Bold"/>
              </a:rPr>
              <a:t> MSG – IODC -&gt; </a:t>
            </a:r>
            <a:r>
              <a:rPr lang="en-US" sz="2400" b="0" i="0" dirty="0">
                <a:solidFill>
                  <a:srgbClr val="000000"/>
                </a:solidFill>
                <a:effectLst/>
                <a:latin typeface="Roboto Bold"/>
              </a:rPr>
              <a:t>Natural </a:t>
            </a:r>
            <a:r>
              <a:rPr lang="en-US" sz="2400" b="0" i="0" dirty="0" err="1">
                <a:solidFill>
                  <a:srgbClr val="000000"/>
                </a:solidFill>
                <a:effectLst/>
                <a:latin typeface="Roboto Bold"/>
              </a:rPr>
              <a:t>Colour</a:t>
            </a:r>
            <a:r>
              <a:rPr lang="en-US" sz="2400" b="0" i="0" dirty="0">
                <a:solidFill>
                  <a:srgbClr val="000000"/>
                </a:solidFill>
                <a:effectLst/>
                <a:latin typeface="Roboto Bold"/>
              </a:rPr>
              <a:t> Enhanced RGB</a:t>
            </a:r>
            <a:endParaRPr lang="en-US" dirty="0"/>
          </a:p>
        </p:txBody>
      </p:sp>
      <p:sp>
        <p:nvSpPr>
          <p:cNvPr id="2" name="TextBox 1">
            <a:extLst>
              <a:ext uri="{FF2B5EF4-FFF2-40B4-BE49-F238E27FC236}">
                <a16:creationId xmlns:a16="http://schemas.microsoft.com/office/drawing/2014/main" id="{E68FADFE-6391-A760-05F2-B76D0F92C378}"/>
              </a:ext>
            </a:extLst>
          </p:cNvPr>
          <p:cNvSpPr txBox="1"/>
          <p:nvPr/>
        </p:nvSpPr>
        <p:spPr>
          <a:xfrm>
            <a:off x="1915327" y="5297696"/>
            <a:ext cx="6096000" cy="646331"/>
          </a:xfrm>
          <a:prstGeom prst="rect">
            <a:avLst/>
          </a:prstGeom>
          <a:noFill/>
        </p:spPr>
        <p:txBody>
          <a:bodyPr wrap="square">
            <a:spAutoFit/>
          </a:bodyPr>
          <a:lstStyle/>
          <a:p>
            <a:r>
              <a:rPr lang="en-US" altLang="en-US" b="1" dirty="0">
                <a:solidFill>
                  <a:srgbClr val="C00000"/>
                </a:solidFill>
              </a:rPr>
              <a:t>Answer :</a:t>
            </a:r>
            <a:r>
              <a:rPr lang="en-US" altLang="en-US" dirty="0"/>
              <a:t> Visible images has texture such as apparent cloud depth and shadows </a:t>
            </a:r>
            <a:endParaRPr lang="en-US" dirty="0"/>
          </a:p>
        </p:txBody>
      </p:sp>
    </p:spTree>
    <p:extLst>
      <p:ext uri="{BB962C8B-B14F-4D97-AF65-F5344CB8AC3E}">
        <p14:creationId xmlns:p14="http://schemas.microsoft.com/office/powerpoint/2010/main" val="513237670"/>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5" name="Rectangle 3">
            <a:extLst>
              <a:ext uri="{FF2B5EF4-FFF2-40B4-BE49-F238E27FC236}">
                <a16:creationId xmlns:a16="http://schemas.microsoft.com/office/drawing/2014/main" id="{897C7709-8A9F-4216-989A-A5DDA2581894}"/>
              </a:ext>
            </a:extLst>
          </p:cNvPr>
          <p:cNvSpPr>
            <a:spLocks noGrp="1" noChangeArrowheads="1"/>
          </p:cNvSpPr>
          <p:nvPr>
            <p:ph idx="1"/>
          </p:nvPr>
        </p:nvSpPr>
        <p:spPr>
          <a:xfrm>
            <a:off x="1991544" y="2996953"/>
            <a:ext cx="8496944" cy="2664296"/>
          </a:xfrm>
        </p:spPr>
        <p:txBody>
          <a:bodyPr/>
          <a:lstStyle/>
          <a:p>
            <a:r>
              <a:rPr lang="en-US" altLang="en-US" dirty="0"/>
              <a:t>For 01/06/2007 12 UTC and 06/06/2007 </a:t>
            </a:r>
            <a:br>
              <a:rPr lang="en-US" altLang="en-US" dirty="0"/>
            </a:br>
            <a:r>
              <a:rPr lang="en-US" altLang="en-US" dirty="0"/>
              <a:t>- add layer -&gt; </a:t>
            </a:r>
            <a:r>
              <a:rPr lang="it-IT" dirty="0"/>
              <a:t>Sea Surface Temperature (</a:t>
            </a:r>
            <a:r>
              <a:rPr lang="it-IT" i="1" dirty="0"/>
              <a:t>Multi-mission / GHRSST)</a:t>
            </a:r>
          </a:p>
          <a:p>
            <a:pPr marL="0" indent="0">
              <a:buNone/>
            </a:pPr>
            <a:r>
              <a:rPr lang="it-IT" altLang="en-US" i="1" dirty="0"/>
              <a:t>   </a:t>
            </a:r>
            <a:r>
              <a:rPr lang="en-US" altLang="en-US" dirty="0"/>
              <a:t>- Compare Oman Sea surface </a:t>
            </a:r>
            <a:r>
              <a:rPr lang="en-US" altLang="en-US" dirty="0" err="1"/>
              <a:t>Surface</a:t>
            </a:r>
            <a:r>
              <a:rPr lang="en-US" altLang="en-US" dirty="0"/>
              <a:t> Temperature for the two days. Which is higher? What do you think the cause of the difference?</a:t>
            </a:r>
          </a:p>
        </p:txBody>
      </p:sp>
      <p:sp>
        <p:nvSpPr>
          <p:cNvPr id="7" name="Title 1">
            <a:extLst>
              <a:ext uri="{FF2B5EF4-FFF2-40B4-BE49-F238E27FC236}">
                <a16:creationId xmlns:a16="http://schemas.microsoft.com/office/drawing/2014/main" id="{09087850-34CD-4C94-B8BD-BB281DECCBFE}"/>
              </a:ext>
            </a:extLst>
          </p:cNvPr>
          <p:cNvSpPr txBox="1">
            <a:spLocks/>
          </p:cNvSpPr>
          <p:nvPr/>
        </p:nvSpPr>
        <p:spPr bwMode="auto">
          <a:xfrm>
            <a:off x="1991544" y="43229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GB" sz="3600" dirty="0">
                <a:solidFill>
                  <a:srgbClr val="C00000"/>
                </a:solidFill>
                <a:latin typeface="Calibri"/>
              </a:rPr>
              <a:t>Practical </a:t>
            </a:r>
            <a:br>
              <a:rPr lang="en-GB" sz="3600" dirty="0">
                <a:solidFill>
                  <a:srgbClr val="C00000"/>
                </a:solidFill>
                <a:latin typeface="Calibri"/>
              </a:rPr>
            </a:br>
            <a:r>
              <a:rPr lang="en-GB" sz="3600" dirty="0">
                <a:solidFill>
                  <a:srgbClr val="C00000"/>
                </a:solidFill>
                <a:latin typeface="Calibri"/>
              </a:rPr>
              <a:t>Task 3</a:t>
            </a:r>
          </a:p>
        </p:txBody>
      </p:sp>
      <p:sp>
        <p:nvSpPr>
          <p:cNvPr id="6" name="Rectangle 5">
            <a:extLst>
              <a:ext uri="{FF2B5EF4-FFF2-40B4-BE49-F238E27FC236}">
                <a16:creationId xmlns:a16="http://schemas.microsoft.com/office/drawing/2014/main" id="{03066834-7654-4B71-91CB-B8AE3739667A}"/>
              </a:ext>
            </a:extLst>
          </p:cNvPr>
          <p:cNvSpPr/>
          <p:nvPr/>
        </p:nvSpPr>
        <p:spPr>
          <a:xfrm>
            <a:off x="2135560" y="2430181"/>
            <a:ext cx="6717432" cy="646331"/>
          </a:xfrm>
          <a:prstGeom prst="rect">
            <a:avLst/>
          </a:prstGeom>
        </p:spPr>
        <p:txBody>
          <a:bodyPr wrap="square">
            <a:spAutoFit/>
          </a:bodyPr>
          <a:lstStyle/>
          <a:p>
            <a:pPr lvl="0" eaLnBrk="0" hangingPunct="0">
              <a:defRPr/>
            </a:pPr>
            <a:r>
              <a:rPr lang="en-GB" dirty="0">
                <a:solidFill>
                  <a:prstClr val="black"/>
                </a:solidFill>
              </a:rPr>
              <a:t>Go to </a:t>
            </a:r>
            <a:r>
              <a:rPr lang="en-US" dirty="0">
                <a:hlinkClick r:id="rId4"/>
              </a:rPr>
              <a:t>https://worldview.earthdata.nasa.gov/</a:t>
            </a:r>
            <a:endParaRPr lang="en-US" dirty="0">
              <a:solidFill>
                <a:srgbClr val="00004C"/>
              </a:solidFill>
              <a:latin typeface="Arial"/>
            </a:endParaRPr>
          </a:p>
          <a:p>
            <a:pPr eaLnBrk="0" hangingPunct="0">
              <a:defRPr/>
            </a:pPr>
            <a:endParaRPr lang="en-GB" dirty="0">
              <a:solidFill>
                <a:prstClr val="black"/>
              </a:solidFill>
            </a:endParaRPr>
          </a:p>
        </p:txBody>
      </p:sp>
    </p:spTree>
    <p:extLst>
      <p:ext uri="{BB962C8B-B14F-4D97-AF65-F5344CB8AC3E}">
        <p14:creationId xmlns:p14="http://schemas.microsoft.com/office/powerpoint/2010/main" val="1429346184"/>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F9C9AE4-42F0-4179-8543-07C380C19351}"/>
              </a:ext>
            </a:extLst>
          </p:cNvPr>
          <p:cNvSpPr txBox="1">
            <a:spLocks noChangeArrowheads="1"/>
          </p:cNvSpPr>
          <p:nvPr/>
        </p:nvSpPr>
        <p:spPr bwMode="auto">
          <a:xfrm>
            <a:off x="2639616" y="2564904"/>
            <a:ext cx="7704856"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defRPr/>
            </a:pPr>
            <a:r>
              <a:rPr lang="en-GB" altLang="en-GB" sz="3200" kern="0" dirty="0">
                <a:solidFill>
                  <a:schemeClr val="accent6">
                    <a:lumMod val="75000"/>
                  </a:schemeClr>
                </a:solidFill>
                <a:latin typeface="Arial"/>
                <a:cs typeface="Arial"/>
              </a:rPr>
              <a:t>Future of Earth Observation Satellites</a:t>
            </a:r>
          </a:p>
        </p:txBody>
      </p:sp>
      <p:cxnSp>
        <p:nvCxnSpPr>
          <p:cNvPr id="6" name="Straight Connector 5">
            <a:extLst>
              <a:ext uri="{FF2B5EF4-FFF2-40B4-BE49-F238E27FC236}">
                <a16:creationId xmlns:a16="http://schemas.microsoft.com/office/drawing/2014/main" id="{D7FE0750-D8BC-4509-81CA-E0454C5EF19F}"/>
              </a:ext>
            </a:extLst>
          </p:cNvPr>
          <p:cNvCxnSpPr/>
          <p:nvPr/>
        </p:nvCxnSpPr>
        <p:spPr>
          <a:xfrm>
            <a:off x="2999656" y="3068960"/>
            <a:ext cx="684076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634000"/>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10C175DD-2E7B-4F46-B859-335B94FF7C87}"/>
              </a:ext>
            </a:extLst>
          </p:cNvPr>
          <p:cNvSpPr txBox="1">
            <a:spLocks noChangeArrowheads="1"/>
          </p:cNvSpPr>
          <p:nvPr/>
        </p:nvSpPr>
        <p:spPr bwMode="auto">
          <a:xfrm>
            <a:off x="1343472" y="168985"/>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US" altLang="en-GB" dirty="0"/>
              <a:t>Future of Earth Observation Satellites</a:t>
            </a:r>
          </a:p>
        </p:txBody>
      </p:sp>
      <p:cxnSp>
        <p:nvCxnSpPr>
          <p:cNvPr id="8" name="Straight Connector 7">
            <a:extLst>
              <a:ext uri="{FF2B5EF4-FFF2-40B4-BE49-F238E27FC236}">
                <a16:creationId xmlns:a16="http://schemas.microsoft.com/office/drawing/2014/main" id="{BC7966DE-15C0-4511-9D87-27F80B6A0AD6}"/>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11" name="TextBox 10">
            <a:extLst>
              <a:ext uri="{FF2B5EF4-FFF2-40B4-BE49-F238E27FC236}">
                <a16:creationId xmlns:a16="http://schemas.microsoft.com/office/drawing/2014/main" id="{F1D9684F-31D3-4F3C-99D5-A42C9F033F82}"/>
              </a:ext>
            </a:extLst>
          </p:cNvPr>
          <p:cNvSpPr txBox="1"/>
          <p:nvPr/>
        </p:nvSpPr>
        <p:spPr>
          <a:xfrm>
            <a:off x="9786903" y="5177548"/>
            <a:ext cx="1283000" cy="369332"/>
          </a:xfrm>
          <a:prstGeom prst="rect">
            <a:avLst/>
          </a:prstGeom>
          <a:noFill/>
        </p:spPr>
        <p:txBody>
          <a:bodyPr wrap="square" rtlCol="0">
            <a:spAutoFit/>
          </a:bodyPr>
          <a:lstStyle/>
          <a:p>
            <a:r>
              <a:rPr lang="en-AU" dirty="0">
                <a:solidFill>
                  <a:schemeClr val="bg1"/>
                </a:solidFill>
              </a:rPr>
              <a:t>&gt; 60º</a:t>
            </a:r>
          </a:p>
        </p:txBody>
      </p:sp>
      <p:pic>
        <p:nvPicPr>
          <p:cNvPr id="3" name="Picture 2" descr="Graphical user interface, application&#10;&#10;Description automatically generated">
            <a:extLst>
              <a:ext uri="{FF2B5EF4-FFF2-40B4-BE49-F238E27FC236}">
                <a16:creationId xmlns:a16="http://schemas.microsoft.com/office/drawing/2014/main" id="{08E54494-968B-D4F0-A25B-F2A5B35592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92696"/>
            <a:ext cx="11665296" cy="6207953"/>
          </a:xfrm>
          <a:prstGeom prst="rect">
            <a:avLst/>
          </a:prstGeom>
        </p:spPr>
      </p:pic>
      <p:sp>
        <p:nvSpPr>
          <p:cNvPr id="6" name="TextBox 5">
            <a:extLst>
              <a:ext uri="{FF2B5EF4-FFF2-40B4-BE49-F238E27FC236}">
                <a16:creationId xmlns:a16="http://schemas.microsoft.com/office/drawing/2014/main" id="{DE994D59-181B-CC7D-C775-13ED6F9A2F16}"/>
              </a:ext>
            </a:extLst>
          </p:cNvPr>
          <p:cNvSpPr txBox="1"/>
          <p:nvPr/>
        </p:nvSpPr>
        <p:spPr>
          <a:xfrm>
            <a:off x="-21029" y="836712"/>
            <a:ext cx="6096000" cy="369332"/>
          </a:xfrm>
          <a:prstGeom prst="rect">
            <a:avLst/>
          </a:prstGeom>
          <a:noFill/>
        </p:spPr>
        <p:txBody>
          <a:bodyPr wrap="square">
            <a:spAutoFit/>
          </a:bodyPr>
          <a:lstStyle/>
          <a:p>
            <a:r>
              <a:rPr lang="en-US" b="1" i="0" dirty="0">
                <a:solidFill>
                  <a:srgbClr val="FFFFFF"/>
                </a:solidFill>
                <a:effectLst/>
                <a:latin typeface="Libre Franklin" panose="020B0604020202020204" pitchFamily="2" charset="0"/>
              </a:rPr>
              <a:t>New Wave of Satellites</a:t>
            </a:r>
            <a:endParaRPr lang="en-US" dirty="0"/>
          </a:p>
        </p:txBody>
      </p:sp>
    </p:spTree>
    <p:extLst>
      <p:ext uri="{BB962C8B-B14F-4D97-AF65-F5344CB8AC3E}">
        <p14:creationId xmlns:p14="http://schemas.microsoft.com/office/powerpoint/2010/main" val="1904812846"/>
      </p:ext>
    </p:extLst>
  </p:cSld>
  <p:clrMapOvr>
    <a:overrideClrMapping bg1="lt1" tx1="dk1" bg2="lt2" tx2="dk2" accent1="accent1" accent2="accent2" accent3="accent3" accent4="accent4" accent5="accent5" accent6="accent6" hlink="hlink" folHlink="folHlink"/>
  </p:clrMapOvr>
  <p:transition>
    <p:zoom/>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6">
            <a:extLst>
              <a:ext uri="{FF2B5EF4-FFF2-40B4-BE49-F238E27FC236}">
                <a16:creationId xmlns:a16="http://schemas.microsoft.com/office/drawing/2014/main" id="{B71BA2D2-E4DF-46AC-BC3A-397E7D080DBF}"/>
              </a:ext>
            </a:extLst>
          </p:cNvPr>
          <p:cNvSpPr>
            <a:spLocks noChangeArrowheads="1"/>
          </p:cNvSpPr>
          <p:nvPr/>
        </p:nvSpPr>
        <p:spPr bwMode="auto">
          <a:xfrm>
            <a:off x="1631504" y="1124744"/>
            <a:ext cx="68754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eaLnBrk="0" hangingPunct="0">
              <a:spcBef>
                <a:spcPct val="0"/>
              </a:spcBef>
            </a:pPr>
            <a:r>
              <a:rPr lang="en-GB" altLang="en-US" sz="1800" b="1" dirty="0">
                <a:solidFill>
                  <a:srgbClr val="002569"/>
                </a:solidFill>
                <a:cs typeface="+mn-cs"/>
              </a:rPr>
              <a:t>Twin satellite concept :</a:t>
            </a:r>
          </a:p>
          <a:p>
            <a:pPr eaLnBrk="0" hangingPunct="0">
              <a:spcBef>
                <a:spcPct val="0"/>
              </a:spcBef>
            </a:pPr>
            <a:r>
              <a:rPr lang="en-GB" altLang="en-US" sz="1800" b="1" dirty="0">
                <a:solidFill>
                  <a:srgbClr val="002569"/>
                </a:solidFill>
                <a:cs typeface="+mn-cs"/>
              </a:rPr>
              <a:t>	</a:t>
            </a:r>
            <a:r>
              <a:rPr lang="en-GB" altLang="en-US" sz="1800" dirty="0">
                <a:solidFill>
                  <a:srgbClr val="002569"/>
                </a:solidFill>
                <a:cs typeface="+mn-cs"/>
              </a:rPr>
              <a:t>4 geostationary imaging satellites </a:t>
            </a:r>
            <a:r>
              <a:rPr lang="en-GB" altLang="en-US" sz="1800" b="1" dirty="0">
                <a:solidFill>
                  <a:srgbClr val="002569"/>
                </a:solidFill>
                <a:cs typeface="+mn-cs"/>
              </a:rPr>
              <a:t>(MTG-Imager )</a:t>
            </a:r>
          </a:p>
          <a:p>
            <a:pPr eaLnBrk="0" hangingPunct="0">
              <a:spcBef>
                <a:spcPct val="0"/>
              </a:spcBef>
            </a:pPr>
            <a:r>
              <a:rPr lang="en-GB" altLang="en-US" sz="1800" b="1" dirty="0">
                <a:solidFill>
                  <a:srgbClr val="002569"/>
                </a:solidFill>
                <a:cs typeface="+mn-cs"/>
              </a:rPr>
              <a:t>	</a:t>
            </a:r>
            <a:r>
              <a:rPr lang="en-GB" altLang="en-US" sz="1800" dirty="0">
                <a:solidFill>
                  <a:srgbClr val="002569"/>
                </a:solidFill>
                <a:cs typeface="+mn-cs"/>
              </a:rPr>
              <a:t>2 geostationary sounding satellites</a:t>
            </a:r>
            <a:r>
              <a:rPr lang="en-GB" altLang="en-US" sz="1800" b="1" dirty="0">
                <a:solidFill>
                  <a:srgbClr val="002569"/>
                </a:solidFill>
                <a:cs typeface="+mn-cs"/>
              </a:rPr>
              <a:t> (MTG-Sounder)	</a:t>
            </a:r>
          </a:p>
        </p:txBody>
      </p:sp>
      <p:sp>
        <p:nvSpPr>
          <p:cNvPr id="45059" name="TextBox 7">
            <a:extLst>
              <a:ext uri="{FF2B5EF4-FFF2-40B4-BE49-F238E27FC236}">
                <a16:creationId xmlns:a16="http://schemas.microsoft.com/office/drawing/2014/main" id="{7542821D-8F08-4DA1-9D10-B6864ADFB18A}"/>
              </a:ext>
            </a:extLst>
          </p:cNvPr>
          <p:cNvSpPr txBox="1">
            <a:spLocks noChangeArrowheads="1"/>
          </p:cNvSpPr>
          <p:nvPr/>
        </p:nvSpPr>
        <p:spPr bwMode="auto">
          <a:xfrm>
            <a:off x="1475404" y="2725484"/>
            <a:ext cx="796562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eaLnBrk="0" hangingPunct="0">
              <a:spcBef>
                <a:spcPct val="0"/>
              </a:spcBef>
            </a:pPr>
            <a:r>
              <a:rPr lang="en-GB" altLang="en-US" sz="2000" b="1" dirty="0">
                <a:solidFill>
                  <a:srgbClr val="808000"/>
                </a:solidFill>
                <a:latin typeface="Century Gothic"/>
                <a:cs typeface="+mn-cs"/>
              </a:rPr>
              <a:t>MTG-Imager:</a:t>
            </a:r>
          </a:p>
          <a:p>
            <a:pPr eaLnBrk="0" hangingPunct="0">
              <a:spcBef>
                <a:spcPct val="0"/>
              </a:spcBef>
            </a:pPr>
            <a:r>
              <a:rPr lang="en-GB" altLang="en-US" sz="2000" b="1" dirty="0">
                <a:solidFill>
                  <a:srgbClr val="808000"/>
                </a:solidFill>
                <a:latin typeface="Century Gothic"/>
                <a:cs typeface="+mn-cs"/>
              </a:rPr>
              <a:t>	</a:t>
            </a:r>
            <a:r>
              <a:rPr lang="en-GB" altLang="en-US" sz="2000" b="1" dirty="0">
                <a:solidFill>
                  <a:srgbClr val="002569"/>
                </a:solidFill>
                <a:cs typeface="+mn-cs"/>
              </a:rPr>
              <a:t>- Flexible Combined Imager (FCI) - </a:t>
            </a:r>
            <a:r>
              <a:rPr lang="en-GB" altLang="en-US" sz="2000" b="1" dirty="0">
                <a:solidFill>
                  <a:srgbClr val="FF0000"/>
                </a:solidFill>
                <a:cs typeface="+mn-cs"/>
              </a:rPr>
              <a:t>Improved</a:t>
            </a:r>
            <a:endParaRPr lang="en-GB" altLang="en-US" sz="2000" b="1" dirty="0">
              <a:solidFill>
                <a:srgbClr val="002569"/>
              </a:solidFill>
              <a:cs typeface="+mn-cs"/>
            </a:endParaRPr>
          </a:p>
          <a:p>
            <a:pPr eaLnBrk="0" hangingPunct="0">
              <a:spcBef>
                <a:spcPct val="0"/>
              </a:spcBef>
            </a:pPr>
            <a:r>
              <a:rPr lang="en-GB" altLang="en-US" sz="2000" b="1" dirty="0">
                <a:solidFill>
                  <a:srgbClr val="002569"/>
                </a:solidFill>
                <a:cs typeface="+mn-cs"/>
              </a:rPr>
              <a:t>           	- Lightning Imager Instrument (LI) - </a:t>
            </a:r>
            <a:r>
              <a:rPr lang="en-GB" altLang="en-US" sz="2000" b="1" dirty="0">
                <a:solidFill>
                  <a:srgbClr val="FF0000"/>
                </a:solidFill>
                <a:cs typeface="+mn-cs"/>
              </a:rPr>
              <a:t>New</a:t>
            </a:r>
            <a:endParaRPr lang="en-GB" altLang="en-US" sz="2000" b="1" dirty="0">
              <a:solidFill>
                <a:srgbClr val="002569"/>
              </a:solidFill>
              <a:cs typeface="+mn-cs"/>
            </a:endParaRPr>
          </a:p>
        </p:txBody>
      </p:sp>
      <p:sp>
        <p:nvSpPr>
          <p:cNvPr id="45060" name="TextBox 8">
            <a:extLst>
              <a:ext uri="{FF2B5EF4-FFF2-40B4-BE49-F238E27FC236}">
                <a16:creationId xmlns:a16="http://schemas.microsoft.com/office/drawing/2014/main" id="{A2792A9C-32C2-4604-B923-133E4DF30EB9}"/>
              </a:ext>
            </a:extLst>
          </p:cNvPr>
          <p:cNvSpPr txBox="1">
            <a:spLocks noChangeArrowheads="1"/>
          </p:cNvSpPr>
          <p:nvPr/>
        </p:nvSpPr>
        <p:spPr bwMode="auto">
          <a:xfrm>
            <a:off x="1372864" y="3791016"/>
            <a:ext cx="908830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eaLnBrk="0" hangingPunct="0">
              <a:spcBef>
                <a:spcPct val="0"/>
              </a:spcBef>
            </a:pPr>
            <a:r>
              <a:rPr lang="en-GB" altLang="en-US" sz="2000" b="1" dirty="0">
                <a:solidFill>
                  <a:srgbClr val="808000"/>
                </a:solidFill>
                <a:latin typeface="Century Gothic"/>
                <a:cs typeface="+mn-cs"/>
              </a:rPr>
              <a:t>MTG-Sounder:</a:t>
            </a:r>
          </a:p>
          <a:p>
            <a:pPr eaLnBrk="0" hangingPunct="0">
              <a:spcBef>
                <a:spcPct val="0"/>
              </a:spcBef>
            </a:pPr>
            <a:r>
              <a:rPr lang="en-GB" altLang="en-US" sz="2000" b="1" dirty="0">
                <a:solidFill>
                  <a:srgbClr val="808000"/>
                </a:solidFill>
                <a:latin typeface="Century Gothic"/>
                <a:cs typeface="+mn-cs"/>
              </a:rPr>
              <a:t>	</a:t>
            </a:r>
            <a:r>
              <a:rPr lang="en-GB" altLang="en-US" sz="2000" b="1" dirty="0">
                <a:solidFill>
                  <a:srgbClr val="002569"/>
                </a:solidFill>
                <a:cs typeface="+mn-cs"/>
              </a:rPr>
              <a:t>- Infrared Sounder (IRS) - </a:t>
            </a:r>
            <a:r>
              <a:rPr lang="en-GB" altLang="en-US" sz="2000" b="1" dirty="0">
                <a:solidFill>
                  <a:srgbClr val="FF0000"/>
                </a:solidFill>
                <a:cs typeface="+mn-cs"/>
              </a:rPr>
              <a:t>New</a:t>
            </a:r>
            <a:endParaRPr lang="en-GB" altLang="en-US" sz="2000" b="1" dirty="0">
              <a:solidFill>
                <a:srgbClr val="002569"/>
              </a:solidFill>
              <a:cs typeface="+mn-cs"/>
            </a:endParaRPr>
          </a:p>
          <a:p>
            <a:pPr eaLnBrk="0" hangingPunct="0">
              <a:spcBef>
                <a:spcPct val="0"/>
              </a:spcBef>
            </a:pPr>
            <a:r>
              <a:rPr lang="en-GB" altLang="en-US" sz="2000" b="1" dirty="0">
                <a:solidFill>
                  <a:srgbClr val="002569"/>
                </a:solidFill>
                <a:cs typeface="+mn-cs"/>
              </a:rPr>
              <a:t>	- Ultra-violet, Visible and Near-infrared Sounder (UVN) - </a:t>
            </a:r>
            <a:r>
              <a:rPr lang="en-GB" altLang="en-US" sz="2000" b="1" dirty="0">
                <a:solidFill>
                  <a:srgbClr val="FF0000"/>
                </a:solidFill>
                <a:cs typeface="+mn-cs"/>
              </a:rPr>
              <a:t>New</a:t>
            </a:r>
            <a:endParaRPr lang="en-GB" altLang="en-US" sz="2000" b="1" dirty="0">
              <a:solidFill>
                <a:srgbClr val="002569"/>
              </a:solidFill>
              <a:cs typeface="+mn-cs"/>
            </a:endParaRPr>
          </a:p>
        </p:txBody>
      </p:sp>
      <p:sp>
        <p:nvSpPr>
          <p:cNvPr id="45064" name="Rectangle 300">
            <a:extLst>
              <a:ext uri="{FF2B5EF4-FFF2-40B4-BE49-F238E27FC236}">
                <a16:creationId xmlns:a16="http://schemas.microsoft.com/office/drawing/2014/main" id="{83E9EF60-F7D5-406F-908A-5C64F1B27BEA}"/>
              </a:ext>
            </a:extLst>
          </p:cNvPr>
          <p:cNvSpPr>
            <a:spLocks noGrp="1" noChangeArrowheads="1"/>
          </p:cNvSpPr>
          <p:nvPr>
            <p:ph type="title"/>
          </p:nvPr>
        </p:nvSpPr>
        <p:spPr>
          <a:xfrm>
            <a:off x="1143000" y="1"/>
            <a:ext cx="9799638" cy="854075"/>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en-US" altLang="en-US" sz="3200" kern="0" dirty="0" err="1"/>
              <a:t>Meteosat</a:t>
            </a:r>
            <a:r>
              <a:rPr lang="en-US" altLang="en-US" sz="3200" kern="0" dirty="0"/>
              <a:t> Third Generation Satellites </a:t>
            </a:r>
            <a:endParaRPr lang="en-GB" altLang="en-US" sz="3200" kern="0" dirty="0"/>
          </a:p>
        </p:txBody>
      </p:sp>
    </p:spTree>
  </p:cSld>
  <p:clrMapOvr>
    <a:overrideClrMapping bg1="lt1" tx1="dk1" bg2="lt2" tx2="dk2" accent1="accent1" accent2="accent2" accent3="accent3" accent4="accent4" accent5="accent5" accent6="accent6" hlink="hlink" folHlink="folHlink"/>
  </p:clrMapOvr>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2A336CB3-F8DF-4E19-B878-664B36FEB94C}"/>
              </a:ext>
            </a:extLst>
          </p:cNvPr>
          <p:cNvSpPr>
            <a:spLocks noGrp="1" noChangeArrowheads="1"/>
          </p:cNvSpPr>
          <p:nvPr>
            <p:ph type="title"/>
          </p:nvPr>
        </p:nvSpPr>
        <p:spPr>
          <a:xfrm>
            <a:off x="1143000" y="1"/>
            <a:ext cx="9221788" cy="854075"/>
          </a:xfrm>
        </p:spPr>
        <p:txBody>
          <a:bodyPr/>
          <a:lstStyle/>
          <a:p>
            <a:pPr marL="179388"/>
            <a:r>
              <a:rPr lang="en-GB" altLang="en-US" dirty="0" err="1"/>
              <a:t>Meteosat</a:t>
            </a:r>
            <a:r>
              <a:rPr lang="en-GB" altLang="en-US" dirty="0"/>
              <a:t> Third Generation Satellites - Launch plan </a:t>
            </a:r>
          </a:p>
        </p:txBody>
      </p:sp>
      <p:graphicFrame>
        <p:nvGraphicFramePr>
          <p:cNvPr id="4" name="Content Placeholder 3">
            <a:extLst>
              <a:ext uri="{FF2B5EF4-FFF2-40B4-BE49-F238E27FC236}">
                <a16:creationId xmlns:a16="http://schemas.microsoft.com/office/drawing/2014/main" id="{90A1E794-1F96-47E1-A6CE-5862B342DF1F}"/>
              </a:ext>
            </a:extLst>
          </p:cNvPr>
          <p:cNvGraphicFramePr>
            <a:graphicFrameLocks noGrp="1"/>
          </p:cNvGraphicFramePr>
          <p:nvPr>
            <p:ph idx="1"/>
            <p:extLst>
              <p:ext uri="{D42A27DB-BD31-4B8C-83A1-F6EECF244321}">
                <p14:modId xmlns:p14="http://schemas.microsoft.com/office/powerpoint/2010/main" val="3902001159"/>
              </p:ext>
            </p:extLst>
          </p:nvPr>
        </p:nvGraphicFramePr>
        <p:xfrm>
          <a:off x="1373155" y="1446214"/>
          <a:ext cx="9434546" cy="2560635"/>
        </p:xfrm>
        <a:graphic>
          <a:graphicData uri="http://schemas.openxmlformats.org/drawingml/2006/table">
            <a:tbl>
              <a:tblPr/>
              <a:tblGrid>
                <a:gridCol w="1821282">
                  <a:extLst>
                    <a:ext uri="{9D8B030D-6E8A-4147-A177-3AD203B41FA5}">
                      <a16:colId xmlns:a16="http://schemas.microsoft.com/office/drawing/2014/main" val="20000"/>
                    </a:ext>
                  </a:extLst>
                </a:gridCol>
                <a:gridCol w="3229232">
                  <a:extLst>
                    <a:ext uri="{9D8B030D-6E8A-4147-A177-3AD203B41FA5}">
                      <a16:colId xmlns:a16="http://schemas.microsoft.com/office/drawing/2014/main" val="20001"/>
                    </a:ext>
                  </a:extLst>
                </a:gridCol>
                <a:gridCol w="4384032">
                  <a:extLst>
                    <a:ext uri="{9D8B030D-6E8A-4147-A177-3AD203B41FA5}">
                      <a16:colId xmlns:a16="http://schemas.microsoft.com/office/drawing/2014/main" val="20002"/>
                    </a:ext>
                  </a:extLst>
                </a:gridCol>
              </a:tblGrid>
              <a:tr h="365805">
                <a:tc>
                  <a:txBody>
                    <a:bodyPr/>
                    <a:lstStyle/>
                    <a:p>
                      <a:pPr algn="l" fontAlgn="t"/>
                      <a:r>
                        <a:rPr lang="en-GB" sz="1800" b="1" cap="all" dirty="0">
                          <a:solidFill>
                            <a:srgbClr val="FFFFFF"/>
                          </a:solidFill>
                          <a:effectLst/>
                        </a:rPr>
                        <a:t>SATELLITE</a:t>
                      </a:r>
                    </a:p>
                  </a:txBody>
                  <a:tcPr marL="76200" marT="45726" marB="45726">
                    <a:lnL>
                      <a:noFill/>
                    </a:lnL>
                    <a:lnR>
                      <a:noFill/>
                    </a:lnR>
                    <a:lnT>
                      <a:noFill/>
                    </a:lnT>
                    <a:lnB>
                      <a:noFill/>
                    </a:lnB>
                    <a:solidFill>
                      <a:srgbClr val="968C83"/>
                    </a:solidFill>
                  </a:tcPr>
                </a:tc>
                <a:tc>
                  <a:txBody>
                    <a:bodyPr/>
                    <a:lstStyle/>
                    <a:p>
                      <a:pPr algn="l" fontAlgn="t"/>
                      <a:r>
                        <a:rPr lang="en-GB" sz="1800" b="1" cap="all">
                          <a:solidFill>
                            <a:srgbClr val="FFFFFF"/>
                          </a:solidFill>
                          <a:effectLst/>
                        </a:rPr>
                        <a:t>PLANNED LAUNCH DATE</a:t>
                      </a:r>
                    </a:p>
                  </a:txBody>
                  <a:tcPr marL="76200" marT="45726" marB="45726">
                    <a:lnL>
                      <a:noFill/>
                    </a:lnL>
                    <a:lnR>
                      <a:noFill/>
                    </a:lnR>
                    <a:lnT>
                      <a:noFill/>
                    </a:lnT>
                    <a:lnB>
                      <a:noFill/>
                    </a:lnB>
                    <a:solidFill>
                      <a:srgbClr val="968C83"/>
                    </a:solidFill>
                  </a:tcPr>
                </a:tc>
                <a:tc>
                  <a:txBody>
                    <a:bodyPr/>
                    <a:lstStyle/>
                    <a:p>
                      <a:pPr algn="l" fontAlgn="t"/>
                      <a:r>
                        <a:rPr lang="en-GB" sz="1800" b="1" cap="all">
                          <a:solidFill>
                            <a:srgbClr val="FFFFFF"/>
                          </a:solidFill>
                          <a:effectLst/>
                        </a:rPr>
                        <a:t>DETAILS</a:t>
                      </a:r>
                    </a:p>
                  </a:txBody>
                  <a:tcPr marL="76200" marT="45726" marB="45726">
                    <a:lnL>
                      <a:noFill/>
                    </a:lnL>
                    <a:lnR>
                      <a:noFill/>
                    </a:lnR>
                    <a:lnT>
                      <a:noFill/>
                    </a:lnT>
                    <a:lnB>
                      <a:noFill/>
                    </a:lnB>
                    <a:solidFill>
                      <a:srgbClr val="968C83"/>
                    </a:solidFill>
                  </a:tcPr>
                </a:tc>
                <a:extLst>
                  <a:ext uri="{0D108BD9-81ED-4DB2-BD59-A6C34878D82A}">
                    <a16:rowId xmlns:a16="http://schemas.microsoft.com/office/drawing/2014/main" val="10000"/>
                  </a:ext>
                </a:extLst>
              </a:tr>
              <a:tr h="365805">
                <a:tc>
                  <a:txBody>
                    <a:bodyPr/>
                    <a:lstStyle/>
                    <a:p>
                      <a:pPr algn="l" fontAlgn="t"/>
                      <a:r>
                        <a:rPr lang="en-GB" sz="1800" dirty="0">
                          <a:effectLst/>
                        </a:rPr>
                        <a:t>MTG Imager1</a:t>
                      </a:r>
                    </a:p>
                  </a:txBody>
                  <a:tcPr marL="76200" marT="45726" marB="45726">
                    <a:lnL>
                      <a:noFill/>
                    </a:lnL>
                    <a:lnR>
                      <a:noFill/>
                    </a:lnR>
                    <a:lnT>
                      <a:noFill/>
                    </a:lnT>
                    <a:lnB>
                      <a:noFill/>
                    </a:lnB>
                    <a:solidFill>
                      <a:srgbClr val="DAD7CB"/>
                    </a:solidFill>
                  </a:tcPr>
                </a:tc>
                <a:tc>
                  <a:txBody>
                    <a:bodyPr/>
                    <a:lstStyle/>
                    <a:p>
                      <a:pPr algn="l" fontAlgn="t"/>
                      <a:r>
                        <a:rPr lang="en-GB" sz="1800" dirty="0">
                          <a:solidFill>
                            <a:srgbClr val="FF0000"/>
                          </a:solidFill>
                          <a:effectLst/>
                        </a:rPr>
                        <a:t>13 Dec 2022</a:t>
                      </a:r>
                    </a:p>
                  </a:txBody>
                  <a:tcPr marL="76200" marT="45726" marB="45726">
                    <a:lnL>
                      <a:noFill/>
                    </a:lnL>
                    <a:lnR>
                      <a:noFill/>
                    </a:lnR>
                    <a:lnT>
                      <a:noFill/>
                    </a:lnT>
                    <a:lnB>
                      <a:noFill/>
                    </a:lnB>
                    <a:solidFill>
                      <a:srgbClr val="DAD7CB"/>
                    </a:solidFill>
                  </a:tcPr>
                </a:tc>
                <a:tc>
                  <a:txBody>
                    <a:bodyPr/>
                    <a:lstStyle/>
                    <a:p>
                      <a:pPr algn="l" fontAlgn="t"/>
                      <a:r>
                        <a:rPr lang="it-IT" sz="1800" dirty="0">
                          <a:effectLst/>
                        </a:rPr>
                        <a:t>Imaging (FCI, LI)</a:t>
                      </a:r>
                    </a:p>
                  </a:txBody>
                  <a:tcPr marL="76200" marT="45726" marB="45726">
                    <a:lnL>
                      <a:noFill/>
                    </a:lnL>
                    <a:lnR>
                      <a:noFill/>
                    </a:lnR>
                    <a:lnT>
                      <a:noFill/>
                    </a:lnT>
                    <a:lnB>
                      <a:noFill/>
                    </a:lnB>
                    <a:solidFill>
                      <a:srgbClr val="DAD7CB"/>
                    </a:solidFill>
                  </a:tcPr>
                </a:tc>
                <a:extLst>
                  <a:ext uri="{0D108BD9-81ED-4DB2-BD59-A6C34878D82A}">
                    <a16:rowId xmlns:a16="http://schemas.microsoft.com/office/drawing/2014/main" val="10001"/>
                  </a:ext>
                </a:extLst>
              </a:tr>
              <a:tr h="365805">
                <a:tc>
                  <a:txBody>
                    <a:bodyPr/>
                    <a:lstStyle/>
                    <a:p>
                      <a:pPr algn="l" fontAlgn="t"/>
                      <a:r>
                        <a:rPr lang="en-GB" sz="1800" dirty="0">
                          <a:effectLst/>
                        </a:rPr>
                        <a:t>MTG Sounder1</a:t>
                      </a:r>
                    </a:p>
                  </a:txBody>
                  <a:tcPr marL="76200" marT="45726" marB="45726">
                    <a:lnL>
                      <a:noFill/>
                    </a:lnL>
                    <a:lnR>
                      <a:noFill/>
                    </a:lnR>
                    <a:lnT>
                      <a:noFill/>
                    </a:lnT>
                    <a:lnB>
                      <a:noFill/>
                    </a:lnB>
                    <a:solidFill>
                      <a:srgbClr val="FFFFFF"/>
                    </a:solidFill>
                  </a:tcPr>
                </a:tc>
                <a:tc>
                  <a:txBody>
                    <a:bodyPr/>
                    <a:lstStyle/>
                    <a:p>
                      <a:pPr algn="l" fontAlgn="t"/>
                      <a:r>
                        <a:rPr lang="en-GB" sz="1800" dirty="0">
                          <a:effectLst/>
                        </a:rPr>
                        <a:t>Q4 2023</a:t>
                      </a:r>
                    </a:p>
                  </a:txBody>
                  <a:tcPr marL="76200" marT="45726" marB="45726">
                    <a:lnL>
                      <a:noFill/>
                    </a:lnL>
                    <a:lnR>
                      <a:noFill/>
                    </a:lnR>
                    <a:lnT>
                      <a:noFill/>
                    </a:lnT>
                    <a:lnB>
                      <a:noFill/>
                    </a:lnB>
                    <a:solidFill>
                      <a:srgbClr val="FFFFFF"/>
                    </a:solidFill>
                  </a:tcPr>
                </a:tc>
                <a:tc>
                  <a:txBody>
                    <a:bodyPr/>
                    <a:lstStyle/>
                    <a:p>
                      <a:pPr algn="l" fontAlgn="t"/>
                      <a:r>
                        <a:rPr lang="en-GB" sz="1800">
                          <a:effectLst/>
                        </a:rPr>
                        <a:t>Sounding (IRS, UVN)</a:t>
                      </a:r>
                    </a:p>
                  </a:txBody>
                  <a:tcPr marL="76200" marT="45726" marB="45726">
                    <a:lnL>
                      <a:noFill/>
                    </a:lnL>
                    <a:lnR>
                      <a:noFill/>
                    </a:lnR>
                    <a:lnT>
                      <a:noFill/>
                    </a:lnT>
                    <a:lnB>
                      <a:noFill/>
                    </a:lnB>
                    <a:solidFill>
                      <a:srgbClr val="FFFFFF"/>
                    </a:solidFill>
                  </a:tcPr>
                </a:tc>
                <a:extLst>
                  <a:ext uri="{0D108BD9-81ED-4DB2-BD59-A6C34878D82A}">
                    <a16:rowId xmlns:a16="http://schemas.microsoft.com/office/drawing/2014/main" val="10002"/>
                  </a:ext>
                </a:extLst>
              </a:tr>
              <a:tr h="365805">
                <a:tc>
                  <a:txBody>
                    <a:bodyPr/>
                    <a:lstStyle/>
                    <a:p>
                      <a:pPr algn="l" fontAlgn="t"/>
                      <a:r>
                        <a:rPr lang="en-GB" sz="1800" dirty="0">
                          <a:effectLst/>
                        </a:rPr>
                        <a:t>MTG Imager2</a:t>
                      </a:r>
                    </a:p>
                  </a:txBody>
                  <a:tcPr marL="76200" marT="45726" marB="45726">
                    <a:lnL>
                      <a:noFill/>
                    </a:lnL>
                    <a:lnR>
                      <a:noFill/>
                    </a:lnR>
                    <a:lnT>
                      <a:noFill/>
                    </a:lnT>
                    <a:lnB>
                      <a:noFill/>
                    </a:lnB>
                    <a:solidFill>
                      <a:srgbClr val="DAD7CB"/>
                    </a:solidFill>
                  </a:tcPr>
                </a:tc>
                <a:tc>
                  <a:txBody>
                    <a:bodyPr/>
                    <a:lstStyle/>
                    <a:p>
                      <a:pPr algn="l" fontAlgn="t"/>
                      <a:r>
                        <a:rPr lang="en-GB" sz="1800" dirty="0">
                          <a:effectLst/>
                        </a:rPr>
                        <a:t>Q3 2025</a:t>
                      </a:r>
                    </a:p>
                  </a:txBody>
                  <a:tcPr marL="76200" marT="45726" marB="45726">
                    <a:lnL>
                      <a:noFill/>
                    </a:lnL>
                    <a:lnR>
                      <a:noFill/>
                    </a:lnR>
                    <a:lnT>
                      <a:noFill/>
                    </a:lnT>
                    <a:lnB>
                      <a:noFill/>
                    </a:lnB>
                    <a:solidFill>
                      <a:srgbClr val="DAD7CB"/>
                    </a:solidFill>
                  </a:tcPr>
                </a:tc>
                <a:tc>
                  <a:txBody>
                    <a:bodyPr/>
                    <a:lstStyle/>
                    <a:p>
                      <a:pPr algn="l" fontAlgn="t"/>
                      <a:r>
                        <a:rPr lang="en-GB" sz="1800">
                          <a:effectLst/>
                        </a:rPr>
                        <a:t>Imaging (FCI, LI)</a:t>
                      </a:r>
                    </a:p>
                  </a:txBody>
                  <a:tcPr marL="76200" marT="45726" marB="45726">
                    <a:lnL>
                      <a:noFill/>
                    </a:lnL>
                    <a:lnR>
                      <a:noFill/>
                    </a:lnR>
                    <a:lnT>
                      <a:noFill/>
                    </a:lnT>
                    <a:lnB>
                      <a:noFill/>
                    </a:lnB>
                    <a:solidFill>
                      <a:srgbClr val="DAD7CB"/>
                    </a:solidFill>
                  </a:tcPr>
                </a:tc>
                <a:extLst>
                  <a:ext uri="{0D108BD9-81ED-4DB2-BD59-A6C34878D82A}">
                    <a16:rowId xmlns:a16="http://schemas.microsoft.com/office/drawing/2014/main" val="10003"/>
                  </a:ext>
                </a:extLst>
              </a:tr>
              <a:tr h="365805">
                <a:tc>
                  <a:txBody>
                    <a:bodyPr/>
                    <a:lstStyle/>
                    <a:p>
                      <a:pPr algn="l" fontAlgn="t"/>
                      <a:r>
                        <a:rPr lang="en-GB" sz="1800" dirty="0">
                          <a:effectLst/>
                        </a:rPr>
                        <a:t>MTG Imager3</a:t>
                      </a:r>
                    </a:p>
                  </a:txBody>
                  <a:tcPr marL="76200" marT="45726" marB="45726">
                    <a:lnL>
                      <a:noFill/>
                    </a:lnL>
                    <a:lnR>
                      <a:noFill/>
                    </a:lnR>
                    <a:lnT>
                      <a:noFill/>
                    </a:lnT>
                    <a:lnB>
                      <a:noFill/>
                    </a:lnB>
                    <a:solidFill>
                      <a:srgbClr val="FFFFFF"/>
                    </a:solidFill>
                  </a:tcPr>
                </a:tc>
                <a:tc>
                  <a:txBody>
                    <a:bodyPr/>
                    <a:lstStyle/>
                    <a:p>
                      <a:pPr algn="l" fontAlgn="t"/>
                      <a:r>
                        <a:rPr lang="en-GB" sz="1800">
                          <a:effectLst/>
                        </a:rPr>
                        <a:t>Q2 2028</a:t>
                      </a:r>
                    </a:p>
                  </a:txBody>
                  <a:tcPr marL="76200" marT="45726" marB="45726">
                    <a:lnL>
                      <a:noFill/>
                    </a:lnL>
                    <a:lnR>
                      <a:noFill/>
                    </a:lnR>
                    <a:lnT>
                      <a:noFill/>
                    </a:lnT>
                    <a:lnB>
                      <a:noFill/>
                    </a:lnB>
                    <a:solidFill>
                      <a:srgbClr val="FFFFFF"/>
                    </a:solidFill>
                  </a:tcPr>
                </a:tc>
                <a:tc>
                  <a:txBody>
                    <a:bodyPr/>
                    <a:lstStyle/>
                    <a:p>
                      <a:pPr algn="l" fontAlgn="t"/>
                      <a:r>
                        <a:rPr lang="en-GB" sz="1800">
                          <a:effectLst/>
                        </a:rPr>
                        <a:t>Imaging (FCI, LI)</a:t>
                      </a:r>
                    </a:p>
                  </a:txBody>
                  <a:tcPr marL="76200" marT="45726" marB="45726">
                    <a:lnL>
                      <a:noFill/>
                    </a:lnL>
                    <a:lnR>
                      <a:noFill/>
                    </a:lnR>
                    <a:lnT>
                      <a:noFill/>
                    </a:lnT>
                    <a:lnB>
                      <a:noFill/>
                    </a:lnB>
                    <a:solidFill>
                      <a:srgbClr val="FFFFFF"/>
                    </a:solidFill>
                  </a:tcPr>
                </a:tc>
                <a:extLst>
                  <a:ext uri="{0D108BD9-81ED-4DB2-BD59-A6C34878D82A}">
                    <a16:rowId xmlns:a16="http://schemas.microsoft.com/office/drawing/2014/main" val="10004"/>
                  </a:ext>
                </a:extLst>
              </a:tr>
              <a:tr h="365805">
                <a:tc>
                  <a:txBody>
                    <a:bodyPr/>
                    <a:lstStyle/>
                    <a:p>
                      <a:pPr algn="l" fontAlgn="t"/>
                      <a:r>
                        <a:rPr lang="en-GB" sz="1800" dirty="0">
                          <a:effectLst/>
                        </a:rPr>
                        <a:t>MTG Sounder2</a:t>
                      </a:r>
                    </a:p>
                  </a:txBody>
                  <a:tcPr marL="76200" marT="45726" marB="45726">
                    <a:lnL>
                      <a:noFill/>
                    </a:lnL>
                    <a:lnR>
                      <a:noFill/>
                    </a:lnR>
                    <a:lnT>
                      <a:noFill/>
                    </a:lnT>
                    <a:lnB>
                      <a:noFill/>
                    </a:lnB>
                    <a:solidFill>
                      <a:srgbClr val="DAD7CB"/>
                    </a:solidFill>
                  </a:tcPr>
                </a:tc>
                <a:tc>
                  <a:txBody>
                    <a:bodyPr/>
                    <a:lstStyle/>
                    <a:p>
                      <a:pPr algn="l" fontAlgn="t"/>
                      <a:r>
                        <a:rPr lang="en-GB" sz="1800" dirty="0">
                          <a:effectLst/>
                        </a:rPr>
                        <a:t>Q4 2030</a:t>
                      </a:r>
                    </a:p>
                  </a:txBody>
                  <a:tcPr marL="76200" marT="45726" marB="45726">
                    <a:lnL>
                      <a:noFill/>
                    </a:lnL>
                    <a:lnR>
                      <a:noFill/>
                    </a:lnR>
                    <a:lnT>
                      <a:noFill/>
                    </a:lnT>
                    <a:lnB>
                      <a:noFill/>
                    </a:lnB>
                    <a:solidFill>
                      <a:srgbClr val="DAD7CB"/>
                    </a:solidFill>
                  </a:tcPr>
                </a:tc>
                <a:tc>
                  <a:txBody>
                    <a:bodyPr/>
                    <a:lstStyle/>
                    <a:p>
                      <a:pPr algn="l" fontAlgn="t"/>
                      <a:r>
                        <a:rPr lang="en-GB" sz="1800">
                          <a:effectLst/>
                        </a:rPr>
                        <a:t>Sounding (IRS, UVN)</a:t>
                      </a:r>
                    </a:p>
                  </a:txBody>
                  <a:tcPr marL="76200" marT="45726" marB="45726">
                    <a:lnL>
                      <a:noFill/>
                    </a:lnL>
                    <a:lnR>
                      <a:noFill/>
                    </a:lnR>
                    <a:lnT>
                      <a:noFill/>
                    </a:lnT>
                    <a:lnB>
                      <a:noFill/>
                    </a:lnB>
                    <a:solidFill>
                      <a:srgbClr val="DAD7CB"/>
                    </a:solidFill>
                  </a:tcPr>
                </a:tc>
                <a:extLst>
                  <a:ext uri="{0D108BD9-81ED-4DB2-BD59-A6C34878D82A}">
                    <a16:rowId xmlns:a16="http://schemas.microsoft.com/office/drawing/2014/main" val="10005"/>
                  </a:ext>
                </a:extLst>
              </a:tr>
              <a:tr h="365805">
                <a:tc>
                  <a:txBody>
                    <a:bodyPr/>
                    <a:lstStyle/>
                    <a:p>
                      <a:pPr algn="l" fontAlgn="t"/>
                      <a:r>
                        <a:rPr lang="en-GB" sz="1800" dirty="0">
                          <a:effectLst/>
                        </a:rPr>
                        <a:t>MTG Imager4</a:t>
                      </a:r>
                    </a:p>
                  </a:txBody>
                  <a:tcPr marL="76200" marT="45726" marB="45726">
                    <a:lnL>
                      <a:noFill/>
                    </a:lnL>
                    <a:lnR>
                      <a:noFill/>
                    </a:lnR>
                    <a:lnT>
                      <a:noFill/>
                    </a:lnT>
                    <a:lnB>
                      <a:noFill/>
                    </a:lnB>
                    <a:solidFill>
                      <a:srgbClr val="FFFFFF"/>
                    </a:solidFill>
                  </a:tcPr>
                </a:tc>
                <a:tc>
                  <a:txBody>
                    <a:bodyPr/>
                    <a:lstStyle/>
                    <a:p>
                      <a:pPr algn="l" fontAlgn="t"/>
                      <a:r>
                        <a:rPr lang="en-GB" sz="1800">
                          <a:effectLst/>
                        </a:rPr>
                        <a:t>Q4 2032</a:t>
                      </a:r>
                    </a:p>
                  </a:txBody>
                  <a:tcPr marL="76200" marT="45726" marB="45726">
                    <a:lnL>
                      <a:noFill/>
                    </a:lnL>
                    <a:lnR>
                      <a:noFill/>
                    </a:lnR>
                    <a:lnT>
                      <a:noFill/>
                    </a:lnT>
                    <a:lnB>
                      <a:noFill/>
                    </a:lnB>
                    <a:solidFill>
                      <a:srgbClr val="FFFFFF"/>
                    </a:solidFill>
                  </a:tcPr>
                </a:tc>
                <a:tc>
                  <a:txBody>
                    <a:bodyPr/>
                    <a:lstStyle/>
                    <a:p>
                      <a:pPr algn="l" fontAlgn="t"/>
                      <a:r>
                        <a:rPr lang="en-GB" sz="1800" dirty="0">
                          <a:effectLst/>
                        </a:rPr>
                        <a:t>Imaging (FCI, LI)</a:t>
                      </a:r>
                    </a:p>
                  </a:txBody>
                  <a:tcPr marL="76200" marT="45726" marB="45726">
                    <a:lnL>
                      <a:noFill/>
                    </a:lnL>
                    <a:lnR>
                      <a:noFill/>
                    </a:lnR>
                    <a:lnT>
                      <a:noFill/>
                    </a:lnT>
                    <a:lnB>
                      <a:noFill/>
                    </a:lnB>
                    <a:solidFill>
                      <a:srgbClr val="FFFFFF"/>
                    </a:solidFill>
                  </a:tcPr>
                </a:tc>
                <a:extLst>
                  <a:ext uri="{0D108BD9-81ED-4DB2-BD59-A6C34878D82A}">
                    <a16:rowId xmlns:a16="http://schemas.microsoft.com/office/drawing/2014/main" val="10006"/>
                  </a:ext>
                </a:extLst>
              </a:tr>
            </a:tbl>
          </a:graphicData>
        </a:graphic>
      </p:graphicFrame>
      <p:sp>
        <p:nvSpPr>
          <p:cNvPr id="46105" name="Rectangle 2">
            <a:extLst>
              <a:ext uri="{FF2B5EF4-FFF2-40B4-BE49-F238E27FC236}">
                <a16:creationId xmlns:a16="http://schemas.microsoft.com/office/drawing/2014/main" id="{BCDAA686-4EFD-4925-9144-E662D5F1B848}"/>
              </a:ext>
            </a:extLst>
          </p:cNvPr>
          <p:cNvSpPr>
            <a:spLocks noChangeArrowheads="1"/>
          </p:cNvSpPr>
          <p:nvPr/>
        </p:nvSpPr>
        <p:spPr bwMode="auto">
          <a:xfrm>
            <a:off x="1775520" y="4725144"/>
            <a:ext cx="815022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600">
                <a:solidFill>
                  <a:schemeClr val="tx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3200">
                <a:solidFill>
                  <a:schemeClr val="tx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800">
                <a:solidFill>
                  <a:schemeClr val="tx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400">
                <a:solidFill>
                  <a:schemeClr val="tx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9pPr>
          </a:lstStyle>
          <a:p>
            <a:pPr eaLnBrk="0" hangingPunct="0">
              <a:spcBef>
                <a:spcPct val="0"/>
              </a:spcBef>
              <a:buNone/>
            </a:pPr>
            <a:r>
              <a:rPr lang="en-US" altLang="en-US" sz="2000" dirty="0">
                <a:solidFill>
                  <a:srgbClr val="003247"/>
                </a:solidFill>
              </a:rPr>
              <a:t>Flexible Combined Imager (FCI), </a:t>
            </a:r>
            <a:br>
              <a:rPr lang="en-US" altLang="en-US" sz="2000" dirty="0">
                <a:solidFill>
                  <a:srgbClr val="003247"/>
                </a:solidFill>
              </a:rPr>
            </a:br>
            <a:r>
              <a:rPr lang="en-US" altLang="en-US" sz="2000" dirty="0">
                <a:solidFill>
                  <a:srgbClr val="003247"/>
                </a:solidFill>
              </a:rPr>
              <a:t>Lightning Imager (LI),</a:t>
            </a:r>
            <a:br>
              <a:rPr lang="en-US" altLang="en-US" sz="2000" dirty="0">
                <a:solidFill>
                  <a:srgbClr val="003247"/>
                </a:solidFill>
              </a:rPr>
            </a:br>
            <a:r>
              <a:rPr lang="en-US" altLang="en-US" sz="2000" dirty="0">
                <a:solidFill>
                  <a:srgbClr val="003247"/>
                </a:solidFill>
              </a:rPr>
              <a:t>Infrared Sounder (IRS),</a:t>
            </a:r>
            <a:br>
              <a:rPr lang="en-US" altLang="en-US" sz="2000" dirty="0">
                <a:solidFill>
                  <a:srgbClr val="003247"/>
                </a:solidFill>
              </a:rPr>
            </a:br>
            <a:r>
              <a:rPr lang="en-US" altLang="en-US" sz="2000" dirty="0">
                <a:solidFill>
                  <a:srgbClr val="003247"/>
                </a:solidFill>
              </a:rPr>
              <a:t>Copernicus Sentinel-4 ultraviolet visible &amp; near-infrared mission (UVN)</a:t>
            </a:r>
          </a:p>
        </p:txBody>
      </p:sp>
    </p:spTree>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pic>
        <p:nvPicPr>
          <p:cNvPr id="2" name="Picture 2" descr="NASA's Earth Fleet">
            <a:extLst>
              <a:ext uri="{FF2B5EF4-FFF2-40B4-BE49-F238E27FC236}">
                <a16:creationId xmlns:a16="http://schemas.microsoft.com/office/drawing/2014/main" id="{5EF8EA7A-E359-B110-27E0-C69972FE15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0" y="735770"/>
            <a:ext cx="10927366" cy="614664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10C175DD-2E7B-4F46-B859-335B94FF7C87}"/>
              </a:ext>
            </a:extLst>
          </p:cNvPr>
          <p:cNvSpPr txBox="1">
            <a:spLocks noChangeArrowheads="1"/>
          </p:cNvSpPr>
          <p:nvPr/>
        </p:nvSpPr>
        <p:spPr bwMode="auto">
          <a:xfrm>
            <a:off x="1343472" y="168985"/>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ctr" eaLnBrk="1" hangingPunct="1">
              <a:defRPr sz="3200" kern="0">
                <a:solidFill>
                  <a:schemeClr val="accent6">
                    <a:lumMod val="75000"/>
                  </a:schemeClr>
                </a:solidFill>
                <a:latin typeface="+mj-lt"/>
                <a:ea typeface="+mj-ea"/>
                <a:cs typeface="+mj-cs"/>
              </a:defRPr>
            </a:lvl1pPr>
            <a:lvl2pPr algn="ctr" eaLnBrk="0" hangingPunct="0">
              <a:defRPr sz="4400">
                <a:solidFill>
                  <a:schemeClr val="tx2"/>
                </a:solidFill>
              </a:defRPr>
            </a:lvl2pPr>
            <a:lvl3pPr algn="ctr" eaLnBrk="0" hangingPunct="0">
              <a:defRPr sz="4400">
                <a:solidFill>
                  <a:schemeClr val="tx2"/>
                </a:solidFill>
              </a:defRPr>
            </a:lvl3pPr>
            <a:lvl4pPr algn="ctr" eaLnBrk="0" hangingPunct="0">
              <a:defRPr sz="4400">
                <a:solidFill>
                  <a:schemeClr val="tx2"/>
                </a:solidFill>
              </a:defRPr>
            </a:lvl4pPr>
            <a:lvl5pPr algn="ctr" eaLnBrk="0" hangingPunct="0">
              <a:defRPr sz="4400">
                <a:solidFill>
                  <a:schemeClr val="tx2"/>
                </a:solidFill>
              </a:defRPr>
            </a:lvl5pPr>
            <a:lvl6pPr marL="457200" algn="ctr" rtl="0" fontAlgn="base">
              <a:spcBef>
                <a:spcPct val="0"/>
              </a:spcBef>
              <a:spcAft>
                <a:spcPct val="0"/>
              </a:spcAft>
              <a:defRPr sz="4400">
                <a:solidFill>
                  <a:schemeClr val="tx2"/>
                </a:solidFill>
              </a:defRPr>
            </a:lvl6pPr>
            <a:lvl7pPr marL="914400" algn="ctr" rtl="0" fontAlgn="base">
              <a:spcBef>
                <a:spcPct val="0"/>
              </a:spcBef>
              <a:spcAft>
                <a:spcPct val="0"/>
              </a:spcAft>
              <a:defRPr sz="4400">
                <a:solidFill>
                  <a:schemeClr val="tx2"/>
                </a:solidFill>
              </a:defRPr>
            </a:lvl7pPr>
            <a:lvl8pPr marL="1371600" algn="ctr" rtl="0" fontAlgn="base">
              <a:spcBef>
                <a:spcPct val="0"/>
              </a:spcBef>
              <a:spcAft>
                <a:spcPct val="0"/>
              </a:spcAft>
              <a:defRPr sz="4400">
                <a:solidFill>
                  <a:schemeClr val="tx2"/>
                </a:solidFill>
              </a:defRPr>
            </a:lvl8pPr>
            <a:lvl9pPr marL="1828800" algn="ctr" rtl="0" fontAlgn="base">
              <a:spcBef>
                <a:spcPct val="0"/>
              </a:spcBef>
              <a:spcAft>
                <a:spcPct val="0"/>
              </a:spcAft>
              <a:defRPr sz="4400">
                <a:solidFill>
                  <a:schemeClr val="tx2"/>
                </a:solidFill>
              </a:defRPr>
            </a:lvl9pPr>
          </a:lstStyle>
          <a:p>
            <a:r>
              <a:rPr lang="en-US" altLang="en-GB" dirty="0"/>
              <a:t>Future of Earth Observation Satellites</a:t>
            </a:r>
          </a:p>
        </p:txBody>
      </p:sp>
      <p:cxnSp>
        <p:nvCxnSpPr>
          <p:cNvPr id="8" name="Straight Connector 7">
            <a:extLst>
              <a:ext uri="{FF2B5EF4-FFF2-40B4-BE49-F238E27FC236}">
                <a16:creationId xmlns:a16="http://schemas.microsoft.com/office/drawing/2014/main" id="{BC7966DE-15C0-4511-9D87-27F80B6A0AD6}"/>
              </a:ext>
            </a:extLst>
          </p:cNvPr>
          <p:cNvCxnSpPr/>
          <p:nvPr/>
        </p:nvCxnSpPr>
        <p:spPr>
          <a:xfrm>
            <a:off x="2855640"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DE994D59-181B-CC7D-C775-13ED6F9A2F16}"/>
              </a:ext>
            </a:extLst>
          </p:cNvPr>
          <p:cNvSpPr txBox="1"/>
          <p:nvPr/>
        </p:nvSpPr>
        <p:spPr>
          <a:xfrm>
            <a:off x="6830" y="742164"/>
            <a:ext cx="6096000" cy="369332"/>
          </a:xfrm>
          <a:prstGeom prst="rect">
            <a:avLst/>
          </a:prstGeom>
          <a:noFill/>
        </p:spPr>
        <p:txBody>
          <a:bodyPr wrap="square">
            <a:spAutoFit/>
          </a:bodyPr>
          <a:lstStyle/>
          <a:p>
            <a:r>
              <a:rPr lang="en-US" b="1" i="0" dirty="0">
                <a:solidFill>
                  <a:srgbClr val="FFFFFF"/>
                </a:solidFill>
                <a:effectLst/>
                <a:latin typeface="Libre Franklin" panose="020B0604020202020204" pitchFamily="2" charset="0"/>
              </a:rPr>
              <a:t>New Wave of Satellites</a:t>
            </a:r>
            <a:endParaRPr lang="en-US" dirty="0"/>
          </a:p>
        </p:txBody>
      </p:sp>
    </p:spTree>
    <p:extLst>
      <p:ext uri="{BB962C8B-B14F-4D97-AF65-F5344CB8AC3E}">
        <p14:creationId xmlns:p14="http://schemas.microsoft.com/office/powerpoint/2010/main" val="3767860753"/>
      </p:ext>
    </p:extLst>
  </p:cSld>
  <p:clrMapOvr>
    <a:overrideClrMapping bg1="lt1" tx1="dk1" bg2="lt2" tx2="dk2" accent1="accent1" accent2="accent2" accent3="accent3" accent4="accent4" accent5="accent5" accent6="accent6" hlink="hlink" folHlink="folHlink"/>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Resolution illustration.png">
            <a:hlinkClick r:id="rId2"/>
          </p:cNvPr>
          <p:cNvPicPr>
            <a:picLocks noChangeAspect="1" noChangeArrowheads="1"/>
          </p:cNvPicPr>
          <p:nvPr/>
        </p:nvPicPr>
        <p:blipFill>
          <a:blip r:embed="rId3" cstate="print"/>
          <a:srcRect/>
          <a:stretch>
            <a:fillRect/>
          </a:stretch>
        </p:blipFill>
        <p:spPr bwMode="auto">
          <a:xfrm>
            <a:off x="2423592" y="3068960"/>
            <a:ext cx="7505700" cy="1266826"/>
          </a:xfrm>
          <a:prstGeom prst="rect">
            <a:avLst/>
          </a:prstGeom>
          <a:noFill/>
        </p:spPr>
      </p:pic>
      <p:sp>
        <p:nvSpPr>
          <p:cNvPr id="5" name="TextBox 4"/>
          <p:cNvSpPr txBox="1"/>
          <p:nvPr/>
        </p:nvSpPr>
        <p:spPr>
          <a:xfrm>
            <a:off x="2423592" y="1916832"/>
            <a:ext cx="4827830" cy="923330"/>
          </a:xfrm>
          <a:prstGeom prst="rect">
            <a:avLst/>
          </a:prstGeom>
          <a:noFill/>
        </p:spPr>
        <p:txBody>
          <a:bodyPr wrap="square" rtlCol="1">
            <a:spAutoFit/>
          </a:bodyPr>
          <a:lstStyle/>
          <a:p>
            <a:pPr eaLnBrk="1" hangingPunct="1"/>
            <a:r>
              <a:rPr lang="en-US" dirty="0">
                <a:solidFill>
                  <a:srgbClr val="0070C0"/>
                </a:solidFill>
              </a:rPr>
              <a:t>Digital Image resolution</a:t>
            </a:r>
            <a:br>
              <a:rPr lang="en-US" dirty="0">
                <a:solidFill>
                  <a:srgbClr val="0070C0"/>
                </a:solidFill>
              </a:rPr>
            </a:br>
            <a:br>
              <a:rPr lang="en-US" dirty="0">
                <a:solidFill>
                  <a:srgbClr val="0070C0"/>
                </a:solidFill>
              </a:rPr>
            </a:br>
            <a:r>
              <a:rPr lang="en-US" dirty="0">
                <a:solidFill>
                  <a:srgbClr val="0070C0"/>
                </a:solidFill>
              </a:rPr>
              <a:t>number of  Pixels </a:t>
            </a:r>
            <a:endParaRPr lang="ar-OM" dirty="0">
              <a:solidFill>
                <a:srgbClr val="0070C0"/>
              </a:solidFill>
            </a:endParaRPr>
          </a:p>
        </p:txBody>
      </p:sp>
      <p:cxnSp>
        <p:nvCxnSpPr>
          <p:cNvPr id="3" name="Straight Connector 2">
            <a:extLst>
              <a:ext uri="{FF2B5EF4-FFF2-40B4-BE49-F238E27FC236}">
                <a16:creationId xmlns:a16="http://schemas.microsoft.com/office/drawing/2014/main" id="{4DDEC270-5FAC-DA77-FB4C-417953BB1929}"/>
              </a:ext>
            </a:extLst>
          </p:cNvPr>
          <p:cNvCxnSpPr/>
          <p:nvPr/>
        </p:nvCxnSpPr>
        <p:spPr>
          <a:xfrm>
            <a:off x="2927648"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4" name="Rectangle 2">
            <a:extLst>
              <a:ext uri="{FF2B5EF4-FFF2-40B4-BE49-F238E27FC236}">
                <a16:creationId xmlns:a16="http://schemas.microsoft.com/office/drawing/2014/main" id="{C25E2A54-A028-2B08-1A05-70F5754B9100}"/>
              </a:ext>
            </a:extLst>
          </p:cNvPr>
          <p:cNvSpPr txBox="1">
            <a:spLocks noChangeArrowheads="1"/>
          </p:cNvSpPr>
          <p:nvPr/>
        </p:nvSpPr>
        <p:spPr bwMode="auto">
          <a:xfrm>
            <a:off x="2135560" y="17303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sp>
        <p:nvSpPr>
          <p:cNvPr id="7" name="Rectangle 2">
            <a:extLst>
              <a:ext uri="{FF2B5EF4-FFF2-40B4-BE49-F238E27FC236}">
                <a16:creationId xmlns:a16="http://schemas.microsoft.com/office/drawing/2014/main" id="{48B5A5F6-2766-BBCE-1A55-682DA05A8D14}"/>
              </a:ext>
            </a:extLst>
          </p:cNvPr>
          <p:cNvSpPr txBox="1">
            <a:spLocks noChangeArrowheads="1"/>
          </p:cNvSpPr>
          <p:nvPr/>
        </p:nvSpPr>
        <p:spPr bwMode="auto">
          <a:xfrm>
            <a:off x="263352" y="1044935"/>
            <a:ext cx="5328592"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eaLnBrk="1" hangingPunct="1">
              <a:defRPr/>
            </a:pPr>
            <a:r>
              <a:rPr lang="en-GB" altLang="en-GB" sz="2400" kern="0" dirty="0">
                <a:solidFill>
                  <a:schemeClr val="accent3">
                    <a:lumMod val="75000"/>
                  </a:schemeClr>
                </a:solidFill>
                <a:latin typeface="Arial"/>
                <a:cs typeface="Arial"/>
              </a:rPr>
              <a:t>Satellite Sensor Resolutions</a:t>
            </a:r>
          </a:p>
          <a:p>
            <a:pPr eaLnBrk="1" hangingPunct="1">
              <a:defRPr/>
            </a:pPr>
            <a:endParaRPr lang="en-GB" altLang="en-GB" sz="2400" kern="0" dirty="0">
              <a:solidFill>
                <a:schemeClr val="accent3">
                  <a:lumMod val="75000"/>
                </a:schemeClr>
              </a:solidFill>
              <a:latin typeface="Arial"/>
              <a:cs typeface="Arial"/>
            </a:endParaRPr>
          </a:p>
        </p:txBody>
      </p:sp>
    </p:spTree>
    <p:extLst>
      <p:ext uri="{BB962C8B-B14F-4D97-AF65-F5344CB8AC3E}">
        <p14:creationId xmlns:p14="http://schemas.microsoft.com/office/powerpoint/2010/main" val="1690462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p:cNvSpPr/>
          <p:nvPr/>
        </p:nvSpPr>
        <p:spPr>
          <a:xfrm>
            <a:off x="553974" y="1990833"/>
            <a:ext cx="11363747" cy="1938992"/>
          </a:xfrm>
          <a:prstGeom prst="rect">
            <a:avLst/>
          </a:prstGeom>
        </p:spPr>
        <p:txBody>
          <a:bodyPr wrap="square">
            <a:spAutoFit/>
          </a:bodyPr>
          <a:lstStyle/>
          <a:p>
            <a:pPr>
              <a:buFont typeface="Arial" pitchFamily="34" charset="0"/>
              <a:buChar char="•"/>
              <a:defRPr/>
            </a:pPr>
            <a:r>
              <a:rPr lang="en-US" sz="2400" b="1" dirty="0">
                <a:solidFill>
                  <a:srgbClr val="000000">
                    <a:lumMod val="85000"/>
                    <a:lumOff val="15000"/>
                  </a:srgbClr>
                </a:solidFill>
                <a:latin typeface="Arial"/>
                <a:cs typeface="Arial"/>
              </a:rPr>
              <a:t>Spatial </a:t>
            </a:r>
            <a:r>
              <a:rPr lang="en-US" sz="2400" dirty="0">
                <a:solidFill>
                  <a:srgbClr val="0070C0"/>
                </a:solidFill>
                <a:latin typeface="Arial"/>
                <a:cs typeface="Arial"/>
              </a:rPr>
              <a:t>   - the size of the pixel represented in the field of view, </a:t>
            </a:r>
          </a:p>
          <a:p>
            <a:pPr>
              <a:defRPr/>
            </a:pPr>
            <a:r>
              <a:rPr lang="en-US" sz="2400" dirty="0">
                <a:solidFill>
                  <a:srgbClr val="0070C0"/>
                </a:solidFill>
                <a:latin typeface="Arial"/>
                <a:cs typeface="Arial"/>
              </a:rPr>
              <a:t>e.g. 10 x 10 m.</a:t>
            </a:r>
          </a:p>
          <a:p>
            <a:pPr>
              <a:defRPr/>
            </a:pPr>
            <a:endParaRPr lang="en-US" sz="2400" dirty="0">
              <a:solidFill>
                <a:srgbClr val="0070C0"/>
              </a:solidFill>
              <a:latin typeface="Arial"/>
              <a:cs typeface="Arial"/>
            </a:endParaRPr>
          </a:p>
          <a:p>
            <a:pPr>
              <a:defRPr/>
            </a:pPr>
            <a:r>
              <a:rPr lang="en-US" sz="2400" dirty="0">
                <a:solidFill>
                  <a:srgbClr val="0070C0"/>
                </a:solidFill>
                <a:latin typeface="Arial"/>
                <a:cs typeface="Arial"/>
              </a:rPr>
              <a:t> </a:t>
            </a:r>
          </a:p>
          <a:p>
            <a:pPr>
              <a:defRPr/>
            </a:pPr>
            <a:endParaRPr lang="en-US" sz="2400" dirty="0">
              <a:solidFill>
                <a:srgbClr val="0070C0"/>
              </a:solidFill>
              <a:latin typeface="Arial"/>
              <a:cs typeface="Arial"/>
            </a:endParaRPr>
          </a:p>
        </p:txBody>
      </p:sp>
      <p:sp>
        <p:nvSpPr>
          <p:cNvPr id="30" name="Rectangle 2">
            <a:extLst>
              <a:ext uri="{FF2B5EF4-FFF2-40B4-BE49-F238E27FC236}">
                <a16:creationId xmlns:a16="http://schemas.microsoft.com/office/drawing/2014/main" id="{442B0327-EEB0-468F-A37D-38015A8C0769}"/>
              </a:ext>
            </a:extLst>
          </p:cNvPr>
          <p:cNvSpPr txBox="1">
            <a:spLocks noChangeArrowheads="1"/>
          </p:cNvSpPr>
          <p:nvPr/>
        </p:nvSpPr>
        <p:spPr bwMode="auto">
          <a:xfrm>
            <a:off x="119336" y="1069420"/>
            <a:ext cx="5328592"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eaLnBrk="1" hangingPunct="1">
              <a:defRPr/>
            </a:pPr>
            <a:r>
              <a:rPr lang="en-GB" altLang="en-GB" sz="2400" kern="0" dirty="0">
                <a:solidFill>
                  <a:schemeClr val="accent3">
                    <a:lumMod val="75000"/>
                  </a:schemeClr>
                </a:solidFill>
                <a:latin typeface="Arial"/>
                <a:cs typeface="Arial"/>
              </a:rPr>
              <a:t>Satellite Sensor Resolutions</a:t>
            </a:r>
          </a:p>
          <a:p>
            <a:pPr eaLnBrk="1" hangingPunct="1">
              <a:defRPr/>
            </a:pPr>
            <a:endParaRPr lang="en-GB" altLang="en-GB" sz="2400" kern="0" dirty="0">
              <a:solidFill>
                <a:schemeClr val="accent3">
                  <a:lumMod val="75000"/>
                </a:schemeClr>
              </a:solidFill>
              <a:latin typeface="Arial"/>
              <a:cs typeface="Arial"/>
            </a:endParaRPr>
          </a:p>
        </p:txBody>
      </p:sp>
      <p:cxnSp>
        <p:nvCxnSpPr>
          <p:cNvPr id="31" name="Straight Connector 30">
            <a:extLst>
              <a:ext uri="{FF2B5EF4-FFF2-40B4-BE49-F238E27FC236}">
                <a16:creationId xmlns:a16="http://schemas.microsoft.com/office/drawing/2014/main" id="{828AF616-220E-4AA9-B665-75A9B942AC98}"/>
              </a:ext>
            </a:extLst>
          </p:cNvPr>
          <p:cNvCxnSpPr/>
          <p:nvPr/>
        </p:nvCxnSpPr>
        <p:spPr>
          <a:xfrm>
            <a:off x="2927648" y="692696"/>
            <a:ext cx="6840760" cy="0"/>
          </a:xfrm>
          <a:prstGeom prst="line">
            <a:avLst/>
          </a:prstGeom>
        </p:spPr>
        <p:style>
          <a:lnRef idx="3">
            <a:schemeClr val="accent4"/>
          </a:lnRef>
          <a:fillRef idx="0">
            <a:schemeClr val="accent4"/>
          </a:fillRef>
          <a:effectRef idx="2">
            <a:schemeClr val="accent4"/>
          </a:effectRef>
          <a:fontRef idx="minor">
            <a:schemeClr val="tx1"/>
          </a:fontRef>
        </p:style>
      </p:cxnSp>
      <p:pic>
        <p:nvPicPr>
          <p:cNvPr id="4" name="Picture 3">
            <a:extLst>
              <a:ext uri="{FF2B5EF4-FFF2-40B4-BE49-F238E27FC236}">
                <a16:creationId xmlns:a16="http://schemas.microsoft.com/office/drawing/2014/main" id="{B8DD27CB-4A00-45B0-9C5F-50A5AD7588CE}"/>
              </a:ext>
            </a:extLst>
          </p:cNvPr>
          <p:cNvPicPr>
            <a:picLocks noChangeAspect="1"/>
          </p:cNvPicPr>
          <p:nvPr/>
        </p:nvPicPr>
        <p:blipFill>
          <a:blip r:embed="rId3"/>
          <a:stretch>
            <a:fillRect/>
          </a:stretch>
        </p:blipFill>
        <p:spPr>
          <a:xfrm>
            <a:off x="9888229" y="1803826"/>
            <a:ext cx="1213209" cy="938865"/>
          </a:xfrm>
          <a:prstGeom prst="rect">
            <a:avLst/>
          </a:prstGeom>
        </p:spPr>
      </p:pic>
      <p:sp>
        <p:nvSpPr>
          <p:cNvPr id="2" name="Rectangle 2">
            <a:extLst>
              <a:ext uri="{FF2B5EF4-FFF2-40B4-BE49-F238E27FC236}">
                <a16:creationId xmlns:a16="http://schemas.microsoft.com/office/drawing/2014/main" id="{D91F5D91-6EEF-0B4E-F79E-16D1ECDEBC8B}"/>
              </a:ext>
            </a:extLst>
          </p:cNvPr>
          <p:cNvSpPr txBox="1">
            <a:spLocks noChangeArrowheads="1"/>
          </p:cNvSpPr>
          <p:nvPr/>
        </p:nvSpPr>
        <p:spPr bwMode="auto">
          <a:xfrm>
            <a:off x="2135560" y="17303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pic>
        <p:nvPicPr>
          <p:cNvPr id="3074" name="Picture 2" descr="10 meter resolution image">
            <a:extLst>
              <a:ext uri="{FF2B5EF4-FFF2-40B4-BE49-F238E27FC236}">
                <a16:creationId xmlns:a16="http://schemas.microsoft.com/office/drawing/2014/main" id="{CD9E56C4-9752-BC40-CD6E-D97CB01996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8028" y="3496245"/>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1 meter resolution image">
            <a:extLst>
              <a:ext uri="{FF2B5EF4-FFF2-40B4-BE49-F238E27FC236}">
                <a16:creationId xmlns:a16="http://schemas.microsoft.com/office/drawing/2014/main" id="{3FD036F5-D58B-C696-7286-B412861AFA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5255" y="3501008"/>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30 meter image">
            <a:extLst>
              <a:ext uri="{FF2B5EF4-FFF2-40B4-BE49-F238E27FC236}">
                <a16:creationId xmlns:a16="http://schemas.microsoft.com/office/drawing/2014/main" id="{627B99BF-4B73-76B7-6235-392249C514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53183" y="3496245"/>
            <a:ext cx="2381250" cy="23717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DBBA2DB4-B50D-0F00-472D-91C3A60929FD}"/>
              </a:ext>
            </a:extLst>
          </p:cNvPr>
          <p:cNvGraphicFramePr>
            <a:graphicFrameLocks noGrp="1"/>
          </p:cNvGraphicFramePr>
          <p:nvPr>
            <p:extLst>
              <p:ext uri="{D42A27DB-BD31-4B8C-83A1-F6EECF244321}">
                <p14:modId xmlns:p14="http://schemas.microsoft.com/office/powerpoint/2010/main" val="289857694"/>
              </p:ext>
            </p:extLst>
          </p:nvPr>
        </p:nvGraphicFramePr>
        <p:xfrm>
          <a:off x="4223792" y="5949280"/>
          <a:ext cx="6805638" cy="350520"/>
        </p:xfrm>
        <a:graphic>
          <a:graphicData uri="http://schemas.openxmlformats.org/drawingml/2006/table">
            <a:tbl>
              <a:tblPr/>
              <a:tblGrid>
                <a:gridCol w="2268546">
                  <a:extLst>
                    <a:ext uri="{9D8B030D-6E8A-4147-A177-3AD203B41FA5}">
                      <a16:colId xmlns:a16="http://schemas.microsoft.com/office/drawing/2014/main" val="4285073985"/>
                    </a:ext>
                  </a:extLst>
                </a:gridCol>
                <a:gridCol w="2268546">
                  <a:extLst>
                    <a:ext uri="{9D8B030D-6E8A-4147-A177-3AD203B41FA5}">
                      <a16:colId xmlns:a16="http://schemas.microsoft.com/office/drawing/2014/main" val="2628516943"/>
                    </a:ext>
                  </a:extLst>
                </a:gridCol>
                <a:gridCol w="2268546">
                  <a:extLst>
                    <a:ext uri="{9D8B030D-6E8A-4147-A177-3AD203B41FA5}">
                      <a16:colId xmlns:a16="http://schemas.microsoft.com/office/drawing/2014/main" val="2700286160"/>
                    </a:ext>
                  </a:extLst>
                </a:gridCol>
              </a:tblGrid>
              <a:tr h="0">
                <a:tc>
                  <a:txBody>
                    <a:bodyPr/>
                    <a:lstStyle/>
                    <a:p>
                      <a:r>
                        <a:rPr lang="en-US" dirty="0">
                          <a:effectLst/>
                        </a:rPr>
                        <a:t>1 Meter Resolution</a:t>
                      </a:r>
                    </a:p>
                  </a:txBody>
                  <a:tcPr marL="38100" marR="38100" marT="38100" marB="38100" anchor="ctr">
                    <a:lnL>
                      <a:noFill/>
                    </a:lnL>
                    <a:lnR>
                      <a:noFill/>
                    </a:lnR>
                    <a:lnT>
                      <a:noFill/>
                    </a:lnT>
                    <a:lnB>
                      <a:noFill/>
                    </a:lnB>
                    <a:solidFill>
                      <a:srgbClr val="FDFDFD"/>
                    </a:solidFill>
                  </a:tcPr>
                </a:tc>
                <a:tc>
                  <a:txBody>
                    <a:bodyPr/>
                    <a:lstStyle/>
                    <a:p>
                      <a:r>
                        <a:rPr lang="en-US" dirty="0">
                          <a:effectLst/>
                        </a:rPr>
                        <a:t>10 Meter Resolution</a:t>
                      </a:r>
                    </a:p>
                  </a:txBody>
                  <a:tcPr marL="38100" marR="38100" marT="38100" marB="38100" anchor="ctr">
                    <a:lnL>
                      <a:noFill/>
                    </a:lnL>
                    <a:lnR>
                      <a:noFill/>
                    </a:lnR>
                    <a:lnT>
                      <a:noFill/>
                    </a:lnT>
                    <a:lnB>
                      <a:noFill/>
                    </a:lnB>
                    <a:solidFill>
                      <a:srgbClr val="FDFDFD"/>
                    </a:solidFill>
                  </a:tcPr>
                </a:tc>
                <a:tc>
                  <a:txBody>
                    <a:bodyPr/>
                    <a:lstStyle/>
                    <a:p>
                      <a:r>
                        <a:rPr lang="en-US" dirty="0">
                          <a:effectLst/>
                        </a:rPr>
                        <a:t>30 Meter Resolution</a:t>
                      </a:r>
                    </a:p>
                  </a:txBody>
                  <a:tcPr marL="38100" marR="38100" marT="38100" marB="38100" anchor="ctr">
                    <a:lnL>
                      <a:noFill/>
                    </a:lnL>
                    <a:lnR>
                      <a:noFill/>
                    </a:lnR>
                    <a:lnT>
                      <a:noFill/>
                    </a:lnT>
                    <a:lnB>
                      <a:noFill/>
                    </a:lnB>
                    <a:solidFill>
                      <a:srgbClr val="FDFDFD"/>
                    </a:solidFill>
                  </a:tcPr>
                </a:tc>
                <a:extLst>
                  <a:ext uri="{0D108BD9-81ED-4DB2-BD59-A6C34878D82A}">
                    <a16:rowId xmlns:a16="http://schemas.microsoft.com/office/drawing/2014/main" val="2071428212"/>
                  </a:ext>
                </a:extLst>
              </a:tr>
            </a:tbl>
          </a:graphicData>
        </a:graphic>
      </p:graphicFrame>
    </p:spTree>
    <p:extLst>
      <p:ext uri="{BB962C8B-B14F-4D97-AF65-F5344CB8AC3E}">
        <p14:creationId xmlns:p14="http://schemas.microsoft.com/office/powerpoint/2010/main" val="341708453"/>
      </p:ext>
    </p:extLst>
  </p:cSld>
  <p:clrMapOvr>
    <a:overrideClrMapping bg1="lt1" tx1="dk1" bg2="lt2" tx2="dk2" accent1="accent1" accent2="accent2" accent3="accent3" accent4="accent4" accent5="accent5" accent6="accent6" hlink="hlink" folHlink="folHlink"/>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p:cNvSpPr/>
          <p:nvPr/>
        </p:nvSpPr>
        <p:spPr>
          <a:xfrm>
            <a:off x="263352" y="1082060"/>
            <a:ext cx="8494354" cy="2308324"/>
          </a:xfrm>
          <a:prstGeom prst="rect">
            <a:avLst/>
          </a:prstGeom>
        </p:spPr>
        <p:txBody>
          <a:bodyPr wrap="square">
            <a:spAutoFit/>
          </a:bodyPr>
          <a:lstStyle/>
          <a:p>
            <a:pPr>
              <a:defRPr/>
            </a:pPr>
            <a:endParaRPr lang="en-US" sz="2400" dirty="0">
              <a:solidFill>
                <a:srgbClr val="0070C0"/>
              </a:solidFill>
              <a:latin typeface="Arial"/>
              <a:cs typeface="Arial"/>
            </a:endParaRPr>
          </a:p>
          <a:p>
            <a:pPr>
              <a:defRPr/>
            </a:pPr>
            <a:r>
              <a:rPr lang="en-US" sz="2400" b="1" dirty="0">
                <a:solidFill>
                  <a:srgbClr val="000000">
                    <a:lumMod val="85000"/>
                    <a:lumOff val="15000"/>
                  </a:srgbClr>
                </a:solidFill>
                <a:latin typeface="Arial"/>
                <a:cs typeface="Arial"/>
              </a:rPr>
              <a:t>Spectral</a:t>
            </a:r>
            <a:r>
              <a:rPr lang="en-US" sz="2400" dirty="0">
                <a:solidFill>
                  <a:srgbClr val="0070C0"/>
                </a:solidFill>
                <a:latin typeface="Arial"/>
                <a:cs typeface="Arial"/>
              </a:rPr>
              <a:t>   - the size of spectral regions. The shorter, the higher the spectral resolution.</a:t>
            </a:r>
          </a:p>
          <a:p>
            <a:pPr>
              <a:defRPr/>
            </a:pPr>
            <a:endParaRPr lang="en-US" sz="2400" dirty="0">
              <a:solidFill>
                <a:srgbClr val="0070C0"/>
              </a:solidFill>
              <a:latin typeface="Arial"/>
              <a:cs typeface="Arial"/>
            </a:endParaRPr>
          </a:p>
          <a:p>
            <a:pPr>
              <a:defRPr/>
            </a:pPr>
            <a:r>
              <a:rPr lang="en-US" sz="2400" dirty="0">
                <a:solidFill>
                  <a:srgbClr val="0070C0"/>
                </a:solidFill>
                <a:latin typeface="Arial"/>
                <a:cs typeface="Arial"/>
              </a:rPr>
              <a:t> </a:t>
            </a:r>
          </a:p>
          <a:p>
            <a:pPr>
              <a:defRPr/>
            </a:pPr>
            <a:endParaRPr lang="en-US" sz="2400" dirty="0">
              <a:solidFill>
                <a:srgbClr val="0070C0"/>
              </a:solidFill>
              <a:latin typeface="Arial"/>
              <a:cs typeface="Arial"/>
            </a:endParaRPr>
          </a:p>
        </p:txBody>
      </p:sp>
      <p:cxnSp>
        <p:nvCxnSpPr>
          <p:cNvPr id="31" name="Straight Connector 30">
            <a:extLst>
              <a:ext uri="{FF2B5EF4-FFF2-40B4-BE49-F238E27FC236}">
                <a16:creationId xmlns:a16="http://schemas.microsoft.com/office/drawing/2014/main" id="{828AF616-220E-4AA9-B665-75A9B942AC98}"/>
              </a:ext>
            </a:extLst>
          </p:cNvPr>
          <p:cNvCxnSpPr/>
          <p:nvPr/>
        </p:nvCxnSpPr>
        <p:spPr>
          <a:xfrm>
            <a:off x="2927648" y="692696"/>
            <a:ext cx="6840760" cy="0"/>
          </a:xfrm>
          <a:prstGeom prst="line">
            <a:avLst/>
          </a:prstGeom>
        </p:spPr>
        <p:style>
          <a:lnRef idx="3">
            <a:schemeClr val="accent4"/>
          </a:lnRef>
          <a:fillRef idx="0">
            <a:schemeClr val="accent4"/>
          </a:fillRef>
          <a:effectRef idx="2">
            <a:schemeClr val="accent4"/>
          </a:effectRef>
          <a:fontRef idx="minor">
            <a:schemeClr val="tx1"/>
          </a:fontRef>
        </p:style>
      </p:cxnSp>
      <p:pic>
        <p:nvPicPr>
          <p:cNvPr id="1026" name="Picture 2" descr="Spectral bands of the multispectral microscope and examples for each spectral band (SB). ">
            <a:extLst>
              <a:ext uri="{FF2B5EF4-FFF2-40B4-BE49-F238E27FC236}">
                <a16:creationId xmlns:a16="http://schemas.microsoft.com/office/drawing/2014/main" id="{47DCA354-643F-BE7A-A294-B291FF6454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3424"/>
          <a:stretch/>
        </p:blipFill>
        <p:spPr bwMode="auto">
          <a:xfrm>
            <a:off x="7608168" y="2420888"/>
            <a:ext cx="4532444" cy="24528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D91F5D91-6EEF-0B4E-F79E-16D1ECDEBC8B}"/>
              </a:ext>
            </a:extLst>
          </p:cNvPr>
          <p:cNvSpPr txBox="1">
            <a:spLocks noChangeArrowheads="1"/>
          </p:cNvSpPr>
          <p:nvPr/>
        </p:nvSpPr>
        <p:spPr bwMode="auto">
          <a:xfrm>
            <a:off x="2135560" y="17303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sp>
        <p:nvSpPr>
          <p:cNvPr id="3" name="Rectangle 2">
            <a:extLst>
              <a:ext uri="{FF2B5EF4-FFF2-40B4-BE49-F238E27FC236}">
                <a16:creationId xmlns:a16="http://schemas.microsoft.com/office/drawing/2014/main" id="{214688C1-E9B8-E437-03BC-C01B98F4FA22}"/>
              </a:ext>
            </a:extLst>
          </p:cNvPr>
          <p:cNvSpPr txBox="1">
            <a:spLocks noChangeArrowheads="1"/>
          </p:cNvSpPr>
          <p:nvPr/>
        </p:nvSpPr>
        <p:spPr bwMode="auto">
          <a:xfrm>
            <a:off x="263352" y="1044935"/>
            <a:ext cx="5328592"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eaLnBrk="1" hangingPunct="1">
              <a:defRPr/>
            </a:pPr>
            <a:r>
              <a:rPr lang="en-GB" altLang="en-GB" sz="2400" kern="0" dirty="0">
                <a:solidFill>
                  <a:schemeClr val="accent3">
                    <a:lumMod val="75000"/>
                  </a:schemeClr>
                </a:solidFill>
                <a:latin typeface="Arial"/>
                <a:cs typeface="Arial"/>
              </a:rPr>
              <a:t>Satellite Sensor Resolutions</a:t>
            </a:r>
          </a:p>
          <a:p>
            <a:pPr eaLnBrk="1" hangingPunct="1">
              <a:defRPr/>
            </a:pPr>
            <a:endParaRPr lang="en-GB" altLang="en-GB" sz="2400" kern="0" dirty="0">
              <a:solidFill>
                <a:schemeClr val="accent3">
                  <a:lumMod val="75000"/>
                </a:schemeClr>
              </a:solidFill>
              <a:latin typeface="Arial"/>
              <a:cs typeface="Arial"/>
            </a:endParaRPr>
          </a:p>
        </p:txBody>
      </p:sp>
      <p:pic>
        <p:nvPicPr>
          <p:cNvPr id="4098" name="Picture 2" descr="DEM of St Helens after the eruption">
            <a:extLst>
              <a:ext uri="{FF2B5EF4-FFF2-40B4-BE49-F238E27FC236}">
                <a16:creationId xmlns:a16="http://schemas.microsoft.com/office/drawing/2014/main" id="{C21EF310-ACDA-23EB-7290-A84ECD49BC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5530" y="2250499"/>
            <a:ext cx="2448272" cy="2237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GB Image of HSU">
            <a:extLst>
              <a:ext uri="{FF2B5EF4-FFF2-40B4-BE49-F238E27FC236}">
                <a16:creationId xmlns:a16="http://schemas.microsoft.com/office/drawing/2014/main" id="{9679A796-B2FE-93FF-6108-4321D73979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5530" y="4715181"/>
            <a:ext cx="2448272" cy="18362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4D1F2DB-A1F8-321D-FB88-3E0E3E6952A8}"/>
              </a:ext>
            </a:extLst>
          </p:cNvPr>
          <p:cNvSpPr txBox="1"/>
          <p:nvPr/>
        </p:nvSpPr>
        <p:spPr>
          <a:xfrm>
            <a:off x="2005799" y="6500296"/>
            <a:ext cx="4090201" cy="369332"/>
          </a:xfrm>
          <a:prstGeom prst="rect">
            <a:avLst/>
          </a:prstGeom>
          <a:noFill/>
        </p:spPr>
        <p:txBody>
          <a:bodyPr wrap="square">
            <a:spAutoFit/>
          </a:bodyPr>
          <a:lstStyle/>
          <a:p>
            <a:r>
              <a:rPr lang="en-US" b="0" i="0" dirty="0">
                <a:solidFill>
                  <a:srgbClr val="000000"/>
                </a:solidFill>
                <a:effectLst/>
                <a:latin typeface="-apple-system"/>
              </a:rPr>
              <a:t>3-band image with Red, Green, and Blue</a:t>
            </a:r>
            <a:endParaRPr lang="en-US" dirty="0"/>
          </a:p>
        </p:txBody>
      </p:sp>
      <p:sp>
        <p:nvSpPr>
          <p:cNvPr id="8" name="TextBox 7">
            <a:extLst>
              <a:ext uri="{FF2B5EF4-FFF2-40B4-BE49-F238E27FC236}">
                <a16:creationId xmlns:a16="http://schemas.microsoft.com/office/drawing/2014/main" id="{55928C4A-BD33-47A0-BE6A-C3F6627A9780}"/>
              </a:ext>
            </a:extLst>
          </p:cNvPr>
          <p:cNvSpPr txBox="1"/>
          <p:nvPr/>
        </p:nvSpPr>
        <p:spPr>
          <a:xfrm>
            <a:off x="2423592" y="4391342"/>
            <a:ext cx="3816424" cy="646331"/>
          </a:xfrm>
          <a:prstGeom prst="rect">
            <a:avLst/>
          </a:prstGeom>
          <a:noFill/>
        </p:spPr>
        <p:txBody>
          <a:bodyPr wrap="square">
            <a:spAutoFit/>
          </a:bodyPr>
          <a:lstStyle/>
          <a:p>
            <a:r>
              <a:rPr lang="en-US" b="0" i="0" dirty="0">
                <a:solidFill>
                  <a:srgbClr val="000000"/>
                </a:solidFill>
                <a:effectLst/>
                <a:latin typeface="-apple-system"/>
              </a:rPr>
              <a:t>1 band image with just "gray scale" data.</a:t>
            </a:r>
            <a:endParaRPr lang="en-US" dirty="0"/>
          </a:p>
        </p:txBody>
      </p:sp>
    </p:spTree>
    <p:extLst>
      <p:ext uri="{BB962C8B-B14F-4D97-AF65-F5344CB8AC3E}">
        <p14:creationId xmlns:p14="http://schemas.microsoft.com/office/powerpoint/2010/main" val="1675951124"/>
      </p:ext>
    </p:extLst>
  </p:cSld>
  <p:clrMapOvr>
    <a:overrideClrMapping bg1="lt1" tx1="dk1" bg2="lt2" tx2="dk2" accent1="accent1" accent2="accent2" accent3="accent3" accent4="accent4" accent5="accent5" accent6="accent6" hlink="hlink" folHlink="folHlink"/>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695400" y="1657579"/>
            <a:ext cx="9937104" cy="1569660"/>
          </a:xfrm>
          <a:prstGeom prst="rect">
            <a:avLst/>
          </a:prstGeom>
        </p:spPr>
        <p:txBody>
          <a:bodyPr wrap="square">
            <a:spAutoFit/>
          </a:bodyPr>
          <a:lstStyle/>
          <a:p>
            <a:pPr eaLnBrk="1" hangingPunct="1">
              <a:defRPr/>
            </a:pPr>
            <a:r>
              <a:rPr lang="en-US" sz="2400" dirty="0">
                <a:solidFill>
                  <a:srgbClr val="000000">
                    <a:lumMod val="85000"/>
                    <a:lumOff val="15000"/>
                  </a:srgbClr>
                </a:solidFill>
                <a:latin typeface="+mn-lt"/>
                <a:cs typeface="Arial"/>
              </a:rPr>
              <a:t>Radiometric resolution </a:t>
            </a:r>
            <a:r>
              <a:rPr lang="en-US" sz="2400" dirty="0">
                <a:solidFill>
                  <a:srgbClr val="0070C0"/>
                </a:solidFill>
                <a:latin typeface="+mn-lt"/>
              </a:rPr>
              <a:t>- the sensitivity of detectors to small differences in electromagnetic energy (relates to how much information is perceived by a satellite’s sensor).</a:t>
            </a:r>
            <a:endParaRPr lang="en-US" sz="2400" dirty="0">
              <a:solidFill>
                <a:srgbClr val="0070C0"/>
              </a:solidFill>
              <a:latin typeface="+mn-lt"/>
              <a:cs typeface="Arial"/>
            </a:endParaRPr>
          </a:p>
          <a:p>
            <a:pPr eaLnBrk="1" hangingPunct="1">
              <a:defRPr/>
            </a:pPr>
            <a:endParaRPr lang="en-US" sz="2400" dirty="0">
              <a:solidFill>
                <a:srgbClr val="0070C0"/>
              </a:solidFill>
              <a:latin typeface="+mn-lt"/>
              <a:cs typeface="Arial"/>
            </a:endParaRPr>
          </a:p>
        </p:txBody>
      </p:sp>
      <p:sp>
        <p:nvSpPr>
          <p:cNvPr id="22557" name="Slide Number Placeholder 28"/>
          <p:cNvSpPr>
            <a:spLocks noGrp="1"/>
          </p:cNvSpPr>
          <p:nvPr>
            <p:ph type="sldNum" sz="quarter" idx="12"/>
          </p:nvPr>
        </p:nvSpPr>
        <p:spPr>
          <a:xfrm>
            <a:off x="6996113" y="6356350"/>
            <a:ext cx="2228850" cy="365125"/>
          </a:xfrm>
          <a:prstGeom prst="rect">
            <a:avLst/>
          </a:prstGeom>
          <a:noFill/>
        </p:spPr>
        <p:txBody>
          <a:bodyPr/>
          <a:lstStyle>
            <a:defPPr>
              <a:defRPr lang="en-GB"/>
            </a:defPPr>
            <a:lvl1pPr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1pPr>
            <a:lvl2pPr marL="457200"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2pPr>
            <a:lvl3pPr marL="914400"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3pPr>
            <a:lvl4pPr marL="1371600"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4pPr>
            <a:lvl5pPr marL="1828800" algn="l" rtl="0" eaLnBrk="0" fontAlgn="base" hangingPunct="0">
              <a:spcBef>
                <a:spcPct val="0"/>
              </a:spcBef>
              <a:spcAft>
                <a:spcPct val="0"/>
              </a:spcAft>
              <a:defRPr sz="900" b="1" kern="1200">
                <a:solidFill>
                  <a:schemeClr val="bg1"/>
                </a:solidFill>
                <a:latin typeface="Tahoma" panose="020B0604030504040204" pitchFamily="34" charset="0"/>
                <a:ea typeface="+mn-ea"/>
                <a:cs typeface="+mn-cs"/>
              </a:defRPr>
            </a:lvl5pPr>
            <a:lvl6pPr marL="2286000" algn="l" defTabSz="914400" rtl="0" eaLnBrk="1" latinLnBrk="0" hangingPunct="1">
              <a:defRPr sz="900" b="1" kern="1200">
                <a:solidFill>
                  <a:schemeClr val="bg1"/>
                </a:solidFill>
                <a:latin typeface="Tahoma" panose="020B0604030504040204" pitchFamily="34" charset="0"/>
                <a:ea typeface="+mn-ea"/>
                <a:cs typeface="+mn-cs"/>
              </a:defRPr>
            </a:lvl6pPr>
            <a:lvl7pPr marL="2743200" algn="l" defTabSz="914400" rtl="0" eaLnBrk="1" latinLnBrk="0" hangingPunct="1">
              <a:defRPr sz="900" b="1" kern="1200">
                <a:solidFill>
                  <a:schemeClr val="bg1"/>
                </a:solidFill>
                <a:latin typeface="Tahoma" panose="020B0604030504040204" pitchFamily="34" charset="0"/>
                <a:ea typeface="+mn-ea"/>
                <a:cs typeface="+mn-cs"/>
              </a:defRPr>
            </a:lvl7pPr>
            <a:lvl8pPr marL="3200400" algn="l" defTabSz="914400" rtl="0" eaLnBrk="1" latinLnBrk="0" hangingPunct="1">
              <a:defRPr sz="900" b="1" kern="1200">
                <a:solidFill>
                  <a:schemeClr val="bg1"/>
                </a:solidFill>
                <a:latin typeface="Tahoma" panose="020B0604030504040204" pitchFamily="34" charset="0"/>
                <a:ea typeface="+mn-ea"/>
                <a:cs typeface="+mn-cs"/>
              </a:defRPr>
            </a:lvl8pPr>
            <a:lvl9pPr marL="3657600" algn="l" defTabSz="914400" rtl="0" eaLnBrk="1" latinLnBrk="0" hangingPunct="1">
              <a:defRPr sz="900" b="1" kern="1200">
                <a:solidFill>
                  <a:schemeClr val="bg1"/>
                </a:solidFill>
                <a:latin typeface="Tahoma" panose="020B0604030504040204" pitchFamily="34" charset="0"/>
                <a:ea typeface="+mn-ea"/>
                <a:cs typeface="+mn-cs"/>
              </a:defRPr>
            </a:lvl9pPr>
          </a:lstStyle>
          <a:p>
            <a:pPr eaLnBrk="1" hangingPunct="1">
              <a:defRPr/>
            </a:pPr>
            <a:fld id="{BA7FD23D-11DD-4561-B843-A66F2D0DE7A7}" type="slidenum">
              <a:rPr lang="en-GB" smtClean="0"/>
              <a:pPr eaLnBrk="1" hangingPunct="1">
                <a:defRPr/>
              </a:pPr>
              <a:t>9</a:t>
            </a:fld>
            <a:endParaRPr lang="en-US" b="0" dirty="0">
              <a:solidFill>
                <a:srgbClr val="0070C0"/>
              </a:solidFill>
            </a:endParaRPr>
          </a:p>
        </p:txBody>
      </p:sp>
      <p:sp>
        <p:nvSpPr>
          <p:cNvPr id="5" name="Rectangle 2">
            <a:extLst>
              <a:ext uri="{FF2B5EF4-FFF2-40B4-BE49-F238E27FC236}">
                <a16:creationId xmlns:a16="http://schemas.microsoft.com/office/drawing/2014/main" id="{93DFE16C-3A56-A163-126B-1AC3E95686F1}"/>
              </a:ext>
            </a:extLst>
          </p:cNvPr>
          <p:cNvSpPr txBox="1">
            <a:spLocks noChangeArrowheads="1"/>
          </p:cNvSpPr>
          <p:nvPr/>
        </p:nvSpPr>
        <p:spPr bwMode="auto">
          <a:xfrm>
            <a:off x="-312712" y="1175439"/>
            <a:ext cx="5328592"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defRPr/>
            </a:pPr>
            <a:r>
              <a:rPr lang="en-GB" altLang="en-GB" sz="2400" kern="0" dirty="0">
                <a:solidFill>
                  <a:schemeClr val="accent3">
                    <a:lumMod val="75000"/>
                  </a:schemeClr>
                </a:solidFill>
                <a:latin typeface="Arial"/>
                <a:cs typeface="Arial"/>
              </a:rPr>
              <a:t>Satellite Resolutions</a:t>
            </a:r>
          </a:p>
          <a:p>
            <a:pPr eaLnBrk="1" hangingPunct="1">
              <a:defRPr/>
            </a:pPr>
            <a:endParaRPr lang="en-GB" altLang="en-GB" sz="2400" kern="0" dirty="0">
              <a:solidFill>
                <a:schemeClr val="accent3">
                  <a:lumMod val="75000"/>
                </a:schemeClr>
              </a:solidFill>
              <a:latin typeface="Arial"/>
              <a:cs typeface="Arial"/>
            </a:endParaRPr>
          </a:p>
        </p:txBody>
      </p:sp>
      <p:cxnSp>
        <p:nvCxnSpPr>
          <p:cNvPr id="6" name="Straight Connector 5">
            <a:extLst>
              <a:ext uri="{FF2B5EF4-FFF2-40B4-BE49-F238E27FC236}">
                <a16:creationId xmlns:a16="http://schemas.microsoft.com/office/drawing/2014/main" id="{92E20288-EBE9-80BD-C729-C31F944E33B0}"/>
              </a:ext>
            </a:extLst>
          </p:cNvPr>
          <p:cNvCxnSpPr/>
          <p:nvPr/>
        </p:nvCxnSpPr>
        <p:spPr>
          <a:xfrm>
            <a:off x="2927648" y="692696"/>
            <a:ext cx="6840760" cy="0"/>
          </a:xfrm>
          <a:prstGeom prst="line">
            <a:avLst/>
          </a:prstGeom>
        </p:spPr>
        <p:style>
          <a:lnRef idx="3">
            <a:schemeClr val="accent4"/>
          </a:lnRef>
          <a:fillRef idx="0">
            <a:schemeClr val="accent4"/>
          </a:fillRef>
          <a:effectRef idx="2">
            <a:schemeClr val="accent4"/>
          </a:effectRef>
          <a:fontRef idx="minor">
            <a:schemeClr val="tx1"/>
          </a:fontRef>
        </p:style>
      </p:cxnSp>
      <p:sp>
        <p:nvSpPr>
          <p:cNvPr id="7" name="Rectangle 2">
            <a:extLst>
              <a:ext uri="{FF2B5EF4-FFF2-40B4-BE49-F238E27FC236}">
                <a16:creationId xmlns:a16="http://schemas.microsoft.com/office/drawing/2014/main" id="{5B442E62-8D24-43D5-D3EE-1D29CDA8F67A}"/>
              </a:ext>
            </a:extLst>
          </p:cNvPr>
          <p:cNvSpPr txBox="1">
            <a:spLocks noChangeArrowheads="1"/>
          </p:cNvSpPr>
          <p:nvPr/>
        </p:nvSpPr>
        <p:spPr bwMode="auto">
          <a:xfrm>
            <a:off x="2135560" y="173038"/>
            <a:ext cx="8965878" cy="3326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1" hangingPunct="1"/>
            <a:r>
              <a:rPr lang="en-US" altLang="en-GB" sz="3200" kern="0" dirty="0">
                <a:solidFill>
                  <a:schemeClr val="accent6">
                    <a:lumMod val="75000"/>
                  </a:schemeClr>
                </a:solidFill>
              </a:rPr>
              <a:t>How do satellites observe the Earth? </a:t>
            </a:r>
            <a:endParaRPr lang="en-GB" altLang="en-GB" sz="3200" kern="0" dirty="0"/>
          </a:p>
        </p:txBody>
      </p:sp>
      <p:sp>
        <p:nvSpPr>
          <p:cNvPr id="10" name="AutoShape 2" descr="Remote Sensing">
            <a:extLst>
              <a:ext uri="{FF2B5EF4-FFF2-40B4-BE49-F238E27FC236}">
                <a16:creationId xmlns:a16="http://schemas.microsoft.com/office/drawing/2014/main" id="{303FFA31-939C-2286-EA93-A38A47FCB4E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Remote Sensing">
            <a:extLst>
              <a:ext uri="{FF2B5EF4-FFF2-40B4-BE49-F238E27FC236}">
                <a16:creationId xmlns:a16="http://schemas.microsoft.com/office/drawing/2014/main" id="{803AF421-2412-7529-2890-B72F02926658}"/>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6" descr="Remote Sensing">
            <a:extLst>
              <a:ext uri="{FF2B5EF4-FFF2-40B4-BE49-F238E27FC236}">
                <a16:creationId xmlns:a16="http://schemas.microsoft.com/office/drawing/2014/main" id="{CDF0C8F0-A476-93AC-3097-DF6204651356}"/>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a:extLst>
              <a:ext uri="{FF2B5EF4-FFF2-40B4-BE49-F238E27FC236}">
                <a16:creationId xmlns:a16="http://schemas.microsoft.com/office/drawing/2014/main" id="{E11F0693-D58B-79E4-24E4-4F1347FA37EC}"/>
              </a:ext>
            </a:extLst>
          </p:cNvPr>
          <p:cNvPicPr>
            <a:picLocks noChangeAspect="1"/>
          </p:cNvPicPr>
          <p:nvPr/>
        </p:nvPicPr>
        <p:blipFill>
          <a:blip r:embed="rId2"/>
          <a:stretch>
            <a:fillRect/>
          </a:stretch>
        </p:blipFill>
        <p:spPr>
          <a:xfrm>
            <a:off x="671920" y="3123482"/>
            <a:ext cx="5443919" cy="3232868"/>
          </a:xfrm>
          <a:prstGeom prst="rect">
            <a:avLst/>
          </a:prstGeom>
        </p:spPr>
      </p:pic>
      <p:graphicFrame>
        <p:nvGraphicFramePr>
          <p:cNvPr id="15" name="Table 14">
            <a:extLst>
              <a:ext uri="{FF2B5EF4-FFF2-40B4-BE49-F238E27FC236}">
                <a16:creationId xmlns:a16="http://schemas.microsoft.com/office/drawing/2014/main" id="{7BECBBAA-AA32-09EA-E493-81EE02741548}"/>
              </a:ext>
            </a:extLst>
          </p:cNvPr>
          <p:cNvGraphicFramePr>
            <a:graphicFrameLocks noGrp="1"/>
          </p:cNvGraphicFramePr>
          <p:nvPr>
            <p:extLst>
              <p:ext uri="{D42A27DB-BD31-4B8C-83A1-F6EECF244321}">
                <p14:modId xmlns:p14="http://schemas.microsoft.com/office/powerpoint/2010/main" val="2728007351"/>
              </p:ext>
            </p:extLst>
          </p:nvPr>
        </p:nvGraphicFramePr>
        <p:xfrm>
          <a:off x="6328189" y="2996952"/>
          <a:ext cx="2304256" cy="3291840"/>
        </p:xfrm>
        <a:graphic>
          <a:graphicData uri="http://schemas.openxmlformats.org/drawingml/2006/table">
            <a:tbl>
              <a:tblPr/>
              <a:tblGrid>
                <a:gridCol w="648072">
                  <a:extLst>
                    <a:ext uri="{9D8B030D-6E8A-4147-A177-3AD203B41FA5}">
                      <a16:colId xmlns:a16="http://schemas.microsoft.com/office/drawing/2014/main" val="1574017789"/>
                    </a:ext>
                  </a:extLst>
                </a:gridCol>
                <a:gridCol w="1656184">
                  <a:extLst>
                    <a:ext uri="{9D8B030D-6E8A-4147-A177-3AD203B41FA5}">
                      <a16:colId xmlns:a16="http://schemas.microsoft.com/office/drawing/2014/main" val="2688549106"/>
                    </a:ext>
                  </a:extLst>
                </a:gridCol>
              </a:tblGrid>
              <a:tr h="336037">
                <a:tc>
                  <a:txBody>
                    <a:bodyPr/>
                    <a:lstStyle/>
                    <a:p>
                      <a:pPr fontAlgn="ctr"/>
                      <a:r>
                        <a:rPr lang="en-US" b="1">
                          <a:effectLst/>
                        </a:rPr>
                        <a:t>Bit</a:t>
                      </a:r>
                      <a:endParaRPr lang="en-US">
                        <a:effectLst/>
                      </a:endParaRPr>
                    </a:p>
                  </a:txBody>
                  <a:tcPr anchor="ctr">
                    <a:lnL>
                      <a:noFill/>
                    </a:lnL>
                    <a:lnR>
                      <a:noFill/>
                    </a:lnR>
                    <a:lnT>
                      <a:noFill/>
                    </a:lnT>
                    <a:lnB>
                      <a:noFill/>
                    </a:lnB>
                    <a:solidFill>
                      <a:srgbClr val="FFFFFF"/>
                    </a:solidFill>
                  </a:tcPr>
                </a:tc>
                <a:tc>
                  <a:txBody>
                    <a:bodyPr/>
                    <a:lstStyle/>
                    <a:p>
                      <a:pPr fontAlgn="ctr"/>
                      <a:r>
                        <a:rPr lang="en-US" b="1">
                          <a:effectLst/>
                        </a:rPr>
                        <a:t>Shades of Grey</a:t>
                      </a:r>
                      <a:endParaRPr lang="en-US">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1376161345"/>
                  </a:ext>
                </a:extLst>
              </a:tr>
              <a:tr h="336037">
                <a:tc>
                  <a:txBody>
                    <a:bodyPr/>
                    <a:lstStyle/>
                    <a:p>
                      <a:pPr fontAlgn="ctr"/>
                      <a:r>
                        <a:rPr lang="en-US">
                          <a:effectLst/>
                        </a:rPr>
                        <a:t>1</a:t>
                      </a:r>
                    </a:p>
                  </a:txBody>
                  <a:tcPr anchor="ctr">
                    <a:lnL>
                      <a:noFill/>
                    </a:lnL>
                    <a:lnR>
                      <a:noFill/>
                    </a:lnR>
                    <a:lnT>
                      <a:noFill/>
                    </a:lnT>
                    <a:lnB>
                      <a:noFill/>
                    </a:lnB>
                    <a:solidFill>
                      <a:srgbClr val="FFFFFF"/>
                    </a:solidFill>
                  </a:tcPr>
                </a:tc>
                <a:tc>
                  <a:txBody>
                    <a:bodyPr/>
                    <a:lstStyle/>
                    <a:p>
                      <a:pPr fontAlgn="ctr"/>
                      <a:r>
                        <a:rPr lang="en-US" dirty="0">
                          <a:effectLst/>
                        </a:rPr>
                        <a:t>2</a:t>
                      </a:r>
                    </a:p>
                  </a:txBody>
                  <a:tcPr anchor="ctr">
                    <a:lnL>
                      <a:noFill/>
                    </a:lnL>
                    <a:lnR>
                      <a:noFill/>
                    </a:lnR>
                    <a:lnT>
                      <a:noFill/>
                    </a:lnT>
                    <a:lnB>
                      <a:noFill/>
                    </a:lnB>
                    <a:solidFill>
                      <a:srgbClr val="FFFFFF"/>
                    </a:solidFill>
                  </a:tcPr>
                </a:tc>
                <a:extLst>
                  <a:ext uri="{0D108BD9-81ED-4DB2-BD59-A6C34878D82A}">
                    <a16:rowId xmlns:a16="http://schemas.microsoft.com/office/drawing/2014/main" val="2743234498"/>
                  </a:ext>
                </a:extLst>
              </a:tr>
              <a:tr h="336037">
                <a:tc>
                  <a:txBody>
                    <a:bodyPr/>
                    <a:lstStyle/>
                    <a:p>
                      <a:pPr fontAlgn="ctr"/>
                      <a:r>
                        <a:rPr lang="en-US">
                          <a:effectLst/>
                        </a:rPr>
                        <a:t>2</a:t>
                      </a:r>
                    </a:p>
                  </a:txBody>
                  <a:tcPr anchor="ctr">
                    <a:lnL>
                      <a:noFill/>
                    </a:lnL>
                    <a:lnR>
                      <a:noFill/>
                    </a:lnR>
                    <a:lnT>
                      <a:noFill/>
                    </a:lnT>
                    <a:lnB>
                      <a:noFill/>
                    </a:lnB>
                    <a:solidFill>
                      <a:srgbClr val="FFFFFF"/>
                    </a:solidFill>
                  </a:tcPr>
                </a:tc>
                <a:tc>
                  <a:txBody>
                    <a:bodyPr/>
                    <a:lstStyle/>
                    <a:p>
                      <a:pPr fontAlgn="ctr"/>
                      <a:r>
                        <a:rPr lang="en-US">
                          <a:effectLst/>
                        </a:rPr>
                        <a:t>4</a:t>
                      </a:r>
                    </a:p>
                  </a:txBody>
                  <a:tcPr anchor="ctr">
                    <a:lnL>
                      <a:noFill/>
                    </a:lnL>
                    <a:lnR>
                      <a:noFill/>
                    </a:lnR>
                    <a:lnT>
                      <a:noFill/>
                    </a:lnT>
                    <a:lnB>
                      <a:noFill/>
                    </a:lnB>
                    <a:solidFill>
                      <a:srgbClr val="FFFFFF"/>
                    </a:solidFill>
                  </a:tcPr>
                </a:tc>
                <a:extLst>
                  <a:ext uri="{0D108BD9-81ED-4DB2-BD59-A6C34878D82A}">
                    <a16:rowId xmlns:a16="http://schemas.microsoft.com/office/drawing/2014/main" val="50669340"/>
                  </a:ext>
                </a:extLst>
              </a:tr>
              <a:tr h="336037">
                <a:tc>
                  <a:txBody>
                    <a:bodyPr/>
                    <a:lstStyle/>
                    <a:p>
                      <a:pPr fontAlgn="ctr"/>
                      <a:r>
                        <a:rPr lang="en-US">
                          <a:effectLst/>
                        </a:rPr>
                        <a:t>3</a:t>
                      </a:r>
                    </a:p>
                  </a:txBody>
                  <a:tcPr anchor="ctr">
                    <a:lnL>
                      <a:noFill/>
                    </a:lnL>
                    <a:lnR>
                      <a:noFill/>
                    </a:lnR>
                    <a:lnT>
                      <a:noFill/>
                    </a:lnT>
                    <a:lnB>
                      <a:noFill/>
                    </a:lnB>
                    <a:solidFill>
                      <a:srgbClr val="FFFFFF"/>
                    </a:solidFill>
                  </a:tcPr>
                </a:tc>
                <a:tc>
                  <a:txBody>
                    <a:bodyPr/>
                    <a:lstStyle/>
                    <a:p>
                      <a:pPr fontAlgn="ctr"/>
                      <a:r>
                        <a:rPr lang="en-US">
                          <a:effectLst/>
                        </a:rPr>
                        <a:t>8</a:t>
                      </a:r>
                    </a:p>
                  </a:txBody>
                  <a:tcPr anchor="ctr">
                    <a:lnL>
                      <a:noFill/>
                    </a:lnL>
                    <a:lnR>
                      <a:noFill/>
                    </a:lnR>
                    <a:lnT>
                      <a:noFill/>
                    </a:lnT>
                    <a:lnB>
                      <a:noFill/>
                    </a:lnB>
                    <a:solidFill>
                      <a:srgbClr val="FFFFFF"/>
                    </a:solidFill>
                  </a:tcPr>
                </a:tc>
                <a:extLst>
                  <a:ext uri="{0D108BD9-81ED-4DB2-BD59-A6C34878D82A}">
                    <a16:rowId xmlns:a16="http://schemas.microsoft.com/office/drawing/2014/main" val="71136173"/>
                  </a:ext>
                </a:extLst>
              </a:tr>
              <a:tr h="336037">
                <a:tc>
                  <a:txBody>
                    <a:bodyPr/>
                    <a:lstStyle/>
                    <a:p>
                      <a:pPr fontAlgn="ctr"/>
                      <a:r>
                        <a:rPr lang="en-US">
                          <a:effectLst/>
                        </a:rPr>
                        <a:t>4</a:t>
                      </a:r>
                    </a:p>
                  </a:txBody>
                  <a:tcPr anchor="ctr">
                    <a:lnL>
                      <a:noFill/>
                    </a:lnL>
                    <a:lnR>
                      <a:noFill/>
                    </a:lnR>
                    <a:lnT>
                      <a:noFill/>
                    </a:lnT>
                    <a:lnB>
                      <a:noFill/>
                    </a:lnB>
                    <a:solidFill>
                      <a:srgbClr val="FFFFFF"/>
                    </a:solidFill>
                  </a:tcPr>
                </a:tc>
                <a:tc>
                  <a:txBody>
                    <a:bodyPr/>
                    <a:lstStyle/>
                    <a:p>
                      <a:pPr fontAlgn="ctr"/>
                      <a:r>
                        <a:rPr lang="en-US" dirty="0">
                          <a:effectLst/>
                        </a:rPr>
                        <a:t>16</a:t>
                      </a:r>
                    </a:p>
                  </a:txBody>
                  <a:tcPr anchor="ctr">
                    <a:lnL>
                      <a:noFill/>
                    </a:lnL>
                    <a:lnR>
                      <a:noFill/>
                    </a:lnR>
                    <a:lnT>
                      <a:noFill/>
                    </a:lnT>
                    <a:lnB>
                      <a:noFill/>
                    </a:lnB>
                    <a:solidFill>
                      <a:srgbClr val="FFFFFF"/>
                    </a:solidFill>
                  </a:tcPr>
                </a:tc>
                <a:extLst>
                  <a:ext uri="{0D108BD9-81ED-4DB2-BD59-A6C34878D82A}">
                    <a16:rowId xmlns:a16="http://schemas.microsoft.com/office/drawing/2014/main" val="3637203556"/>
                  </a:ext>
                </a:extLst>
              </a:tr>
              <a:tr h="336037">
                <a:tc>
                  <a:txBody>
                    <a:bodyPr/>
                    <a:lstStyle/>
                    <a:p>
                      <a:pPr fontAlgn="ctr"/>
                      <a:r>
                        <a:rPr lang="en-US">
                          <a:effectLst/>
                        </a:rPr>
                        <a:t>5</a:t>
                      </a:r>
                    </a:p>
                  </a:txBody>
                  <a:tcPr anchor="ctr">
                    <a:lnL>
                      <a:noFill/>
                    </a:lnL>
                    <a:lnR>
                      <a:noFill/>
                    </a:lnR>
                    <a:lnT>
                      <a:noFill/>
                    </a:lnT>
                    <a:lnB>
                      <a:noFill/>
                    </a:lnB>
                    <a:solidFill>
                      <a:srgbClr val="FFFFFF"/>
                    </a:solidFill>
                  </a:tcPr>
                </a:tc>
                <a:tc>
                  <a:txBody>
                    <a:bodyPr/>
                    <a:lstStyle/>
                    <a:p>
                      <a:pPr fontAlgn="ctr"/>
                      <a:r>
                        <a:rPr lang="en-US" dirty="0">
                          <a:effectLst/>
                        </a:rPr>
                        <a:t>32</a:t>
                      </a:r>
                    </a:p>
                  </a:txBody>
                  <a:tcPr anchor="ctr">
                    <a:lnL>
                      <a:noFill/>
                    </a:lnL>
                    <a:lnR>
                      <a:noFill/>
                    </a:lnR>
                    <a:lnT>
                      <a:noFill/>
                    </a:lnT>
                    <a:lnB>
                      <a:noFill/>
                    </a:lnB>
                    <a:solidFill>
                      <a:srgbClr val="FFFFFF"/>
                    </a:solidFill>
                  </a:tcPr>
                </a:tc>
                <a:extLst>
                  <a:ext uri="{0D108BD9-81ED-4DB2-BD59-A6C34878D82A}">
                    <a16:rowId xmlns:a16="http://schemas.microsoft.com/office/drawing/2014/main" val="2831937344"/>
                  </a:ext>
                </a:extLst>
              </a:tr>
              <a:tr h="336037">
                <a:tc>
                  <a:txBody>
                    <a:bodyPr/>
                    <a:lstStyle/>
                    <a:p>
                      <a:pPr fontAlgn="ctr"/>
                      <a:r>
                        <a:rPr lang="en-US">
                          <a:effectLst/>
                        </a:rPr>
                        <a:t>6</a:t>
                      </a:r>
                    </a:p>
                  </a:txBody>
                  <a:tcPr anchor="ctr">
                    <a:lnL>
                      <a:noFill/>
                    </a:lnL>
                    <a:lnR>
                      <a:noFill/>
                    </a:lnR>
                    <a:lnT>
                      <a:noFill/>
                    </a:lnT>
                    <a:lnB>
                      <a:noFill/>
                    </a:lnB>
                    <a:solidFill>
                      <a:srgbClr val="FFFFFF"/>
                    </a:solidFill>
                  </a:tcPr>
                </a:tc>
                <a:tc>
                  <a:txBody>
                    <a:bodyPr/>
                    <a:lstStyle/>
                    <a:p>
                      <a:pPr fontAlgn="ctr"/>
                      <a:r>
                        <a:rPr lang="en-US" dirty="0">
                          <a:effectLst/>
                        </a:rPr>
                        <a:t>64</a:t>
                      </a:r>
                    </a:p>
                  </a:txBody>
                  <a:tcPr anchor="ctr">
                    <a:lnL>
                      <a:noFill/>
                    </a:lnL>
                    <a:lnR>
                      <a:noFill/>
                    </a:lnR>
                    <a:lnT>
                      <a:noFill/>
                    </a:lnT>
                    <a:lnB>
                      <a:noFill/>
                    </a:lnB>
                    <a:solidFill>
                      <a:srgbClr val="FFFFFF"/>
                    </a:solidFill>
                  </a:tcPr>
                </a:tc>
                <a:extLst>
                  <a:ext uri="{0D108BD9-81ED-4DB2-BD59-A6C34878D82A}">
                    <a16:rowId xmlns:a16="http://schemas.microsoft.com/office/drawing/2014/main" val="2790708465"/>
                  </a:ext>
                </a:extLst>
              </a:tr>
              <a:tr h="336037">
                <a:tc>
                  <a:txBody>
                    <a:bodyPr/>
                    <a:lstStyle/>
                    <a:p>
                      <a:pPr fontAlgn="ctr"/>
                      <a:r>
                        <a:rPr lang="en-US">
                          <a:effectLst/>
                        </a:rPr>
                        <a:t>7</a:t>
                      </a:r>
                    </a:p>
                  </a:txBody>
                  <a:tcPr anchor="ctr">
                    <a:lnL>
                      <a:noFill/>
                    </a:lnL>
                    <a:lnR>
                      <a:noFill/>
                    </a:lnR>
                    <a:lnT>
                      <a:noFill/>
                    </a:lnT>
                    <a:lnB>
                      <a:noFill/>
                    </a:lnB>
                    <a:solidFill>
                      <a:srgbClr val="FFFFFF"/>
                    </a:solidFill>
                  </a:tcPr>
                </a:tc>
                <a:tc>
                  <a:txBody>
                    <a:bodyPr/>
                    <a:lstStyle/>
                    <a:p>
                      <a:pPr fontAlgn="ctr"/>
                      <a:r>
                        <a:rPr lang="en-US">
                          <a:effectLst/>
                        </a:rPr>
                        <a:t>128</a:t>
                      </a:r>
                    </a:p>
                  </a:txBody>
                  <a:tcPr anchor="ctr">
                    <a:lnL>
                      <a:noFill/>
                    </a:lnL>
                    <a:lnR>
                      <a:noFill/>
                    </a:lnR>
                    <a:lnT>
                      <a:noFill/>
                    </a:lnT>
                    <a:lnB>
                      <a:noFill/>
                    </a:lnB>
                    <a:solidFill>
                      <a:srgbClr val="FFFFFF"/>
                    </a:solidFill>
                  </a:tcPr>
                </a:tc>
                <a:extLst>
                  <a:ext uri="{0D108BD9-81ED-4DB2-BD59-A6C34878D82A}">
                    <a16:rowId xmlns:a16="http://schemas.microsoft.com/office/drawing/2014/main" val="767319496"/>
                  </a:ext>
                </a:extLst>
              </a:tr>
              <a:tr h="336037">
                <a:tc>
                  <a:txBody>
                    <a:bodyPr/>
                    <a:lstStyle/>
                    <a:p>
                      <a:pPr fontAlgn="ctr"/>
                      <a:r>
                        <a:rPr lang="en-US">
                          <a:effectLst/>
                        </a:rPr>
                        <a:t>8</a:t>
                      </a:r>
                    </a:p>
                  </a:txBody>
                  <a:tcPr anchor="ctr">
                    <a:lnL>
                      <a:noFill/>
                    </a:lnL>
                    <a:lnR>
                      <a:noFill/>
                    </a:lnR>
                    <a:lnT>
                      <a:noFill/>
                    </a:lnT>
                    <a:lnB>
                      <a:noFill/>
                    </a:lnB>
                    <a:solidFill>
                      <a:srgbClr val="FFFFFF"/>
                    </a:solidFill>
                  </a:tcPr>
                </a:tc>
                <a:tc>
                  <a:txBody>
                    <a:bodyPr/>
                    <a:lstStyle/>
                    <a:p>
                      <a:pPr fontAlgn="ctr"/>
                      <a:r>
                        <a:rPr lang="en-US" dirty="0">
                          <a:effectLst/>
                        </a:rPr>
                        <a:t>256</a:t>
                      </a:r>
                    </a:p>
                  </a:txBody>
                  <a:tcPr anchor="ctr">
                    <a:lnL>
                      <a:noFill/>
                    </a:lnL>
                    <a:lnR>
                      <a:noFill/>
                    </a:lnR>
                    <a:lnT>
                      <a:noFill/>
                    </a:lnT>
                    <a:lnB>
                      <a:noFill/>
                    </a:lnB>
                    <a:solidFill>
                      <a:srgbClr val="FFFFFF"/>
                    </a:solidFill>
                  </a:tcPr>
                </a:tc>
                <a:extLst>
                  <a:ext uri="{0D108BD9-81ED-4DB2-BD59-A6C34878D82A}">
                    <a16:rowId xmlns:a16="http://schemas.microsoft.com/office/drawing/2014/main" val="1520334596"/>
                  </a:ext>
                </a:extLst>
              </a:tr>
            </a:tbl>
          </a:graphicData>
        </a:graphic>
      </p:graphicFrame>
    </p:spTree>
    <p:extLst>
      <p:ext uri="{BB962C8B-B14F-4D97-AF65-F5344CB8AC3E}">
        <p14:creationId xmlns:p14="http://schemas.microsoft.com/office/powerpoint/2010/main" val="3568334582"/>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5077</TotalTime>
  <Words>3493</Words>
  <Application>Microsoft Office PowerPoint</Application>
  <PresentationFormat>Widescreen</PresentationFormat>
  <Paragraphs>641</Paragraphs>
  <Slides>56</Slides>
  <Notes>22</Notes>
  <HiddenSlides>4</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56</vt:i4>
      </vt:variant>
    </vt:vector>
  </HeadingPairs>
  <TitlesOfParts>
    <vt:vector size="73" baseType="lpstr">
      <vt:lpstr>-apple-system</vt:lpstr>
      <vt:lpstr>Arial</vt:lpstr>
      <vt:lpstr>Arial MT</vt:lpstr>
      <vt:lpstr>Arial Narrow</vt:lpstr>
      <vt:lpstr>Calibri</vt:lpstr>
      <vt:lpstr>Calibri Light</vt:lpstr>
      <vt:lpstr>Cambria Math</vt:lpstr>
      <vt:lpstr>Century Gothic</vt:lpstr>
      <vt:lpstr>Courier New</vt:lpstr>
      <vt:lpstr>Helvetica Neue</vt:lpstr>
      <vt:lpstr>Libre Franklin</vt:lpstr>
      <vt:lpstr>Roboto</vt:lpstr>
      <vt:lpstr>Roboto Bold</vt:lpstr>
      <vt:lpstr>Tahoma</vt:lpstr>
      <vt:lpstr>Times New Roman</vt:lpstr>
      <vt:lpstr>1_Office Theme</vt:lpstr>
      <vt:lpstr>Custom Design</vt:lpstr>
      <vt:lpstr>Introduction to Earth Observing Satellites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Features </vt:lpstr>
      <vt:lpstr>PowerPoint Presentation</vt:lpstr>
      <vt:lpstr>PowerPoint Presentation</vt:lpstr>
      <vt:lpstr>MetOP Europe - EUMETSAT</vt:lpstr>
      <vt:lpstr>The Copernicus Sentinel missions and their applications</vt:lpstr>
      <vt:lpstr>PowerPoint Presentation</vt:lpstr>
      <vt:lpstr>PowerPoint Presentation</vt:lpstr>
      <vt:lpstr>PowerPoint Presentation</vt:lpstr>
      <vt:lpstr>AVHRR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Meteosat Third Generation Satellites </vt:lpstr>
      <vt:lpstr>Meteosat Third Generation Satellites - Launch plan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Weather Satellites</dc:title>
  <dc:creator>Humaid Albadi</dc:creator>
  <cp:lastModifiedBy>Humaid Albadi</cp:lastModifiedBy>
  <cp:revision>43</cp:revision>
  <dcterms:created xsi:type="dcterms:W3CDTF">2019-02-20T02:26:22Z</dcterms:created>
  <dcterms:modified xsi:type="dcterms:W3CDTF">2023-09-03T02:47:51Z</dcterms:modified>
</cp:coreProperties>
</file>