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notesSlides/notesSlide1.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notesSlides/notesSlide5.xml" ContentType="application/vnd.openxmlformats-officedocument.presentationml.notesSlide+xml"/>
  <Override PartName="/ppt/theme/themeOverride10.xml" ContentType="application/vnd.openxmlformats-officedocument.themeOverride+xml"/>
  <Override PartName="/ppt/notesSlides/notesSlide6.xml" ContentType="application/vnd.openxmlformats-officedocument.presentationml.notesSlide+xml"/>
  <Override PartName="/ppt/theme/themeOverride11.xml" ContentType="application/vnd.openxmlformats-officedocument.themeOverride+xml"/>
  <Override PartName="/ppt/notesSlides/notesSlide7.xml" ContentType="application/vnd.openxmlformats-officedocument.presentationml.notesSlide+xml"/>
  <Override PartName="/ppt/theme/themeOverride12.xml" ContentType="application/vnd.openxmlformats-officedocument.themeOverride+xml"/>
  <Override PartName="/ppt/notesSlides/notesSlide8.xml" ContentType="application/vnd.openxmlformats-officedocument.presentationml.notesSlide+xml"/>
  <Override PartName="/ppt/theme/themeOverride13.xml" ContentType="application/vnd.openxmlformats-officedocument.themeOverride+xml"/>
  <Override PartName="/ppt/notesSlides/notesSlide9.xml" ContentType="application/vnd.openxmlformats-officedocument.presentationml.notesSlide+xml"/>
  <Override PartName="/ppt/theme/themeOverride14.xml" ContentType="application/vnd.openxmlformats-officedocument.themeOverride+xml"/>
  <Override PartName="/ppt/notesSlides/notesSlide10.xml" ContentType="application/vnd.openxmlformats-officedocument.presentationml.notesSlide+xml"/>
  <Override PartName="/ppt/theme/themeOverride15.xml" ContentType="application/vnd.openxmlformats-officedocument.themeOverride+xml"/>
  <Override PartName="/ppt/notesSlides/notesSlide11.xml" ContentType="application/vnd.openxmlformats-officedocument.presentationml.notesSlide+xml"/>
  <Override PartName="/ppt/theme/themeOverride16.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notesSlides/notesSlide15.xml" ContentType="application/vnd.openxmlformats-officedocument.presentationml.notesSl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ppt/theme/themeOverride32.xml" ContentType="application/vnd.openxmlformats-officedocument.themeOverride+xml"/>
  <Override PartName="/ppt/theme/themeOverride33.xml" ContentType="application/vnd.openxmlformats-officedocument.themeOverride+xml"/>
  <Override PartName="/ppt/theme/themeOverride34.xml" ContentType="application/vnd.openxmlformats-officedocument.themeOverride+xml"/>
  <Override PartName="/ppt/theme/themeOverride35.xml" ContentType="application/vnd.openxmlformats-officedocument.themeOverride+xml"/>
  <Override PartName="/ppt/theme/themeOverride36.xml" ContentType="application/vnd.openxmlformats-officedocument.themeOverride+xml"/>
  <Override PartName="/ppt/theme/themeOverride37.xml" ContentType="application/vnd.openxmlformats-officedocument.themeOverride+xml"/>
  <Override PartName="/ppt/theme/themeOverride38.xml" ContentType="application/vnd.openxmlformats-officedocument.themeOverride+xml"/>
  <Override PartName="/ppt/notesSlides/notesSlide16.xml" ContentType="application/vnd.openxmlformats-officedocument.presentationml.notesSlide+xml"/>
  <Override PartName="/ppt/theme/themeOverride39.xml" ContentType="application/vnd.openxmlformats-officedocument.themeOverride+xml"/>
  <Override PartName="/ppt/theme/themeOverride40.xml" ContentType="application/vnd.openxmlformats-officedocument.themeOverride+xml"/>
  <Override PartName="/ppt/notesSlides/notesSlide17.xml" ContentType="application/vnd.openxmlformats-officedocument.presentationml.notesSlide+xml"/>
  <Override PartName="/ppt/theme/themeOverride41.xml" ContentType="application/vnd.openxmlformats-officedocument.themeOverride+xml"/>
  <Override PartName="/ppt/notesSlides/notesSlide18.xml" ContentType="application/vnd.openxmlformats-officedocument.presentationml.notesSlide+xml"/>
  <Override PartName="/ppt/theme/themeOverride42.xml" ContentType="application/vnd.openxmlformats-officedocument.themeOverride+xml"/>
  <Override PartName="/ppt/notesSlides/notesSlide19.xml" ContentType="application/vnd.openxmlformats-officedocument.presentationml.notesSlide+xml"/>
  <Override PartName="/ppt/theme/themeOverride43.xml" ContentType="application/vnd.openxmlformats-officedocument.themeOverride+xml"/>
  <Override PartName="/ppt/theme/themeOverride44.xml" ContentType="application/vnd.openxmlformats-officedocument.themeOverride+xml"/>
  <Override PartName="/ppt/notesSlides/notesSlide20.xml" ContentType="application/vnd.openxmlformats-officedocument.presentationml.notesSlide+xml"/>
  <Override PartName="/ppt/theme/themeOverride45.xml" ContentType="application/vnd.openxmlformats-officedocument.themeOverride+xml"/>
  <Override PartName="/ppt/theme/themeOverride46.xml" ContentType="application/vnd.openxmlformats-officedocument.themeOverride+xml"/>
  <Override PartName="/ppt/notesSlides/notesSlide21.xml" ContentType="application/vnd.openxmlformats-officedocument.presentationml.notesSlide+xml"/>
  <Override PartName="/ppt/theme/themeOverride47.xml" ContentType="application/vnd.openxmlformats-officedocument.themeOverr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7" r:id="rId1"/>
    <p:sldMasterId id="2147483794" r:id="rId2"/>
  </p:sldMasterIdLst>
  <p:notesMasterIdLst>
    <p:notesMasterId r:id="rId59"/>
  </p:notesMasterIdLst>
  <p:sldIdLst>
    <p:sldId id="257" r:id="rId3"/>
    <p:sldId id="258" r:id="rId4"/>
    <p:sldId id="815" r:id="rId5"/>
    <p:sldId id="374" r:id="rId6"/>
    <p:sldId id="1028" r:id="rId7"/>
    <p:sldId id="375" r:id="rId8"/>
    <p:sldId id="376" r:id="rId9"/>
    <p:sldId id="1030" r:id="rId10"/>
    <p:sldId id="1029" r:id="rId11"/>
    <p:sldId id="1031" r:id="rId12"/>
    <p:sldId id="1032" r:id="rId13"/>
    <p:sldId id="1033" r:id="rId14"/>
    <p:sldId id="810" r:id="rId15"/>
    <p:sldId id="340" r:id="rId16"/>
    <p:sldId id="817" r:id="rId17"/>
    <p:sldId id="818" r:id="rId18"/>
    <p:sldId id="819" r:id="rId19"/>
    <p:sldId id="827" r:id="rId20"/>
    <p:sldId id="828" r:id="rId21"/>
    <p:sldId id="820" r:id="rId22"/>
    <p:sldId id="823" r:id="rId23"/>
    <p:sldId id="824" r:id="rId24"/>
    <p:sldId id="838" r:id="rId25"/>
    <p:sldId id="384" r:id="rId26"/>
    <p:sldId id="259" r:id="rId27"/>
    <p:sldId id="260" r:id="rId28"/>
    <p:sldId id="296" r:id="rId29"/>
    <p:sldId id="301" r:id="rId30"/>
    <p:sldId id="404" r:id="rId31"/>
    <p:sldId id="308" r:id="rId32"/>
    <p:sldId id="816" r:id="rId33"/>
    <p:sldId id="367" r:id="rId34"/>
    <p:sldId id="825" r:id="rId35"/>
    <p:sldId id="373" r:id="rId36"/>
    <p:sldId id="835" r:id="rId37"/>
    <p:sldId id="829" r:id="rId38"/>
    <p:sldId id="831" r:id="rId39"/>
    <p:sldId id="834" r:id="rId40"/>
    <p:sldId id="295" r:id="rId41"/>
    <p:sldId id="372" r:id="rId42"/>
    <p:sldId id="282" r:id="rId43"/>
    <p:sldId id="401" r:id="rId44"/>
    <p:sldId id="402" r:id="rId45"/>
    <p:sldId id="290" r:id="rId46"/>
    <p:sldId id="291" r:id="rId47"/>
    <p:sldId id="292" r:id="rId48"/>
    <p:sldId id="288" r:id="rId49"/>
    <p:sldId id="306" r:id="rId50"/>
    <p:sldId id="486" r:id="rId51"/>
    <p:sldId id="836" r:id="rId52"/>
    <p:sldId id="487" r:id="rId53"/>
    <p:sldId id="812" r:id="rId54"/>
    <p:sldId id="830" r:id="rId55"/>
    <p:sldId id="592" r:id="rId56"/>
    <p:sldId id="593" r:id="rId57"/>
    <p:sldId id="833" r:id="rId58"/>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FF"/>
    <a:srgbClr val="2F514B"/>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FCBE3B-F202-4CCD-9ED8-E7D272504C41}" v="73" dt="2023-09-03T02:40:55.7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13" autoAdjust="0"/>
    <p:restoredTop sz="94660"/>
  </p:normalViewPr>
  <p:slideViewPr>
    <p:cSldViewPr>
      <p:cViewPr varScale="1">
        <p:scale>
          <a:sx n="72" d="100"/>
          <a:sy n="72" d="100"/>
        </p:scale>
        <p:origin x="261" y="40"/>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microsoft.com/office/2016/11/relationships/changesInfo" Target="changesInfos/changesInfo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maid Albadi" userId="49cf6dc74cfc940f" providerId="LiveId" clId="{DCFCBE3B-F202-4CCD-9ED8-E7D272504C41}"/>
    <pc:docChg chg="custSel delSld modSld sldOrd">
      <pc:chgData name="Humaid Albadi" userId="49cf6dc74cfc940f" providerId="LiveId" clId="{DCFCBE3B-F202-4CCD-9ED8-E7D272504C41}" dt="2023-09-03T02:47:39.671" v="230" actId="20577"/>
      <pc:docMkLst>
        <pc:docMk/>
      </pc:docMkLst>
      <pc:sldChg chg="modSp mod">
        <pc:chgData name="Humaid Albadi" userId="49cf6dc74cfc940f" providerId="LiveId" clId="{DCFCBE3B-F202-4CCD-9ED8-E7D272504C41}" dt="2023-09-02T05:29:09.613" v="18" actId="20577"/>
        <pc:sldMkLst>
          <pc:docMk/>
          <pc:sldMk cId="0" sldId="257"/>
        </pc:sldMkLst>
        <pc:spChg chg="mod">
          <ac:chgData name="Humaid Albadi" userId="49cf6dc74cfc940f" providerId="LiveId" clId="{DCFCBE3B-F202-4CCD-9ED8-E7D272504C41}" dt="2023-09-02T05:29:09.613" v="18" actId="20577"/>
          <ac:spMkLst>
            <pc:docMk/>
            <pc:sldMk cId="0" sldId="257"/>
            <ac:spMk id="6" creationId="{00000000-0000-0000-0000-000000000000}"/>
          </ac:spMkLst>
        </pc:spChg>
      </pc:sldChg>
      <pc:sldChg chg="addSp delSp modSp mod">
        <pc:chgData name="Humaid Albadi" userId="49cf6dc74cfc940f" providerId="LiveId" clId="{DCFCBE3B-F202-4CCD-9ED8-E7D272504C41}" dt="2023-09-03T02:41:08.491" v="212" actId="20577"/>
        <pc:sldMkLst>
          <pc:docMk/>
          <pc:sldMk cId="0" sldId="282"/>
        </pc:sldMkLst>
        <pc:spChg chg="add mod">
          <ac:chgData name="Humaid Albadi" userId="49cf6dc74cfc940f" providerId="LiveId" clId="{DCFCBE3B-F202-4CCD-9ED8-E7D272504C41}" dt="2023-09-03T02:41:08.491" v="212" actId="20577"/>
          <ac:spMkLst>
            <pc:docMk/>
            <pc:sldMk cId="0" sldId="282"/>
            <ac:spMk id="3" creationId="{6CE4079C-5281-EC7A-2C96-7830009F138E}"/>
          </ac:spMkLst>
        </pc:spChg>
        <pc:spChg chg="del">
          <ac:chgData name="Humaid Albadi" userId="49cf6dc74cfc940f" providerId="LiveId" clId="{DCFCBE3B-F202-4CCD-9ED8-E7D272504C41}" dt="2023-09-03T02:40:19.371" v="204" actId="478"/>
          <ac:spMkLst>
            <pc:docMk/>
            <pc:sldMk cId="0" sldId="282"/>
            <ac:spMk id="8" creationId="{4B112D63-80CD-4B42-A33E-7D541381E8FE}"/>
          </ac:spMkLst>
        </pc:spChg>
      </pc:sldChg>
      <pc:sldChg chg="modSp mod">
        <pc:chgData name="Humaid Albadi" userId="49cf6dc74cfc940f" providerId="LiveId" clId="{DCFCBE3B-F202-4CCD-9ED8-E7D272504C41}" dt="2023-09-03T02:41:18.790" v="214" actId="20577"/>
        <pc:sldMkLst>
          <pc:docMk/>
          <pc:sldMk cId="0" sldId="295"/>
        </pc:sldMkLst>
        <pc:spChg chg="mod">
          <ac:chgData name="Humaid Albadi" userId="49cf6dc74cfc940f" providerId="LiveId" clId="{DCFCBE3B-F202-4CCD-9ED8-E7D272504C41}" dt="2023-09-03T02:41:18.790" v="214" actId="20577"/>
          <ac:spMkLst>
            <pc:docMk/>
            <pc:sldMk cId="0" sldId="295"/>
            <ac:spMk id="25" creationId="{A6D52AB8-4167-4833-AC74-ADC74E8086BD}"/>
          </ac:spMkLst>
        </pc:spChg>
      </pc:sldChg>
      <pc:sldChg chg="modSp mod">
        <pc:chgData name="Humaid Albadi" userId="49cf6dc74cfc940f" providerId="LiveId" clId="{DCFCBE3B-F202-4CCD-9ED8-E7D272504C41}" dt="2023-09-03T02:33:03.591" v="199" actId="20577"/>
        <pc:sldMkLst>
          <pc:docMk/>
          <pc:sldMk cId="0" sldId="296"/>
        </pc:sldMkLst>
        <pc:spChg chg="mod">
          <ac:chgData name="Humaid Albadi" userId="49cf6dc74cfc940f" providerId="LiveId" clId="{DCFCBE3B-F202-4CCD-9ED8-E7D272504C41}" dt="2023-09-03T02:33:03.591" v="199" actId="20577"/>
          <ac:spMkLst>
            <pc:docMk/>
            <pc:sldMk cId="0" sldId="296"/>
            <ac:spMk id="6" creationId="{00000000-0000-0000-0000-000000000000}"/>
          </ac:spMkLst>
        </pc:spChg>
      </pc:sldChg>
      <pc:sldChg chg="modSp mod modShow">
        <pc:chgData name="Humaid Albadi" userId="49cf6dc74cfc940f" providerId="LiveId" clId="{DCFCBE3B-F202-4CCD-9ED8-E7D272504C41}" dt="2023-09-03T02:34:06.369" v="201" actId="14100"/>
        <pc:sldMkLst>
          <pc:docMk/>
          <pc:sldMk cId="0" sldId="301"/>
        </pc:sldMkLst>
        <pc:spChg chg="mod">
          <ac:chgData name="Humaid Albadi" userId="49cf6dc74cfc940f" providerId="LiveId" clId="{DCFCBE3B-F202-4CCD-9ED8-E7D272504C41}" dt="2023-09-03T02:34:06.369" v="201" actId="14100"/>
          <ac:spMkLst>
            <pc:docMk/>
            <pc:sldMk cId="0" sldId="301"/>
            <ac:spMk id="13" creationId="{00000000-0000-0000-0000-000000000000}"/>
          </ac:spMkLst>
        </pc:spChg>
      </pc:sldChg>
      <pc:sldChg chg="modSp modAnim">
        <pc:chgData name="Humaid Albadi" userId="49cf6dc74cfc940f" providerId="LiveId" clId="{DCFCBE3B-F202-4CCD-9ED8-E7D272504C41}" dt="2023-09-03T02:27:36.861" v="114"/>
        <pc:sldMkLst>
          <pc:docMk/>
          <pc:sldMk cId="2074380364" sldId="340"/>
        </pc:sldMkLst>
        <pc:spChg chg="mod">
          <ac:chgData name="Humaid Albadi" userId="49cf6dc74cfc940f" providerId="LiveId" clId="{DCFCBE3B-F202-4CCD-9ED8-E7D272504C41}" dt="2023-09-03T02:27:29.992" v="113" actId="1076"/>
          <ac:spMkLst>
            <pc:docMk/>
            <pc:sldMk cId="2074380364" sldId="340"/>
            <ac:spMk id="5" creationId="{00000000-0000-0000-0000-000000000000}"/>
          </ac:spMkLst>
        </pc:spChg>
      </pc:sldChg>
      <pc:sldChg chg="addSp delSp modSp mod modShow">
        <pc:chgData name="Humaid Albadi" userId="49cf6dc74cfc940f" providerId="LiveId" clId="{DCFCBE3B-F202-4CCD-9ED8-E7D272504C41}" dt="2023-09-03T02:41:14.265" v="213" actId="20577"/>
        <pc:sldMkLst>
          <pc:docMk/>
          <pc:sldMk cId="0" sldId="372"/>
        </pc:sldMkLst>
        <pc:spChg chg="add mod">
          <ac:chgData name="Humaid Albadi" userId="49cf6dc74cfc940f" providerId="LiveId" clId="{DCFCBE3B-F202-4CCD-9ED8-E7D272504C41}" dt="2023-09-03T02:41:14.265" v="213" actId="20577"/>
          <ac:spMkLst>
            <pc:docMk/>
            <pc:sldMk cId="0" sldId="372"/>
            <ac:spMk id="3" creationId="{46BEBFB1-EF1D-4C1A-0BC7-1834A556B882}"/>
          </ac:spMkLst>
        </pc:spChg>
        <pc:spChg chg="del">
          <ac:chgData name="Humaid Albadi" userId="49cf6dc74cfc940f" providerId="LiveId" clId="{DCFCBE3B-F202-4CCD-9ED8-E7D272504C41}" dt="2023-09-02T17:13:10.525" v="108" actId="478"/>
          <ac:spMkLst>
            <pc:docMk/>
            <pc:sldMk cId="0" sldId="372"/>
            <ac:spMk id="7" creationId="{E74D0822-3706-431C-98AA-08CFDCEDF609}"/>
          </ac:spMkLst>
        </pc:spChg>
      </pc:sldChg>
      <pc:sldChg chg="mod modShow">
        <pc:chgData name="Humaid Albadi" userId="49cf6dc74cfc940f" providerId="LiveId" clId="{DCFCBE3B-F202-4CCD-9ED8-E7D272504C41}" dt="2023-09-02T17:18:49.573" v="110" actId="729"/>
        <pc:sldMkLst>
          <pc:docMk/>
          <pc:sldMk cId="0" sldId="373"/>
        </pc:sldMkLst>
      </pc:sldChg>
      <pc:sldChg chg="addSp delSp modSp mod">
        <pc:chgData name="Humaid Albadi" userId="49cf6dc74cfc940f" providerId="LiveId" clId="{DCFCBE3B-F202-4CCD-9ED8-E7D272504C41}" dt="2023-09-03T02:40:42.319" v="208" actId="20577"/>
        <pc:sldMkLst>
          <pc:docMk/>
          <pc:sldMk cId="4022566049" sldId="401"/>
        </pc:sldMkLst>
        <pc:spChg chg="add mod">
          <ac:chgData name="Humaid Albadi" userId="49cf6dc74cfc940f" providerId="LiveId" clId="{DCFCBE3B-F202-4CCD-9ED8-E7D272504C41}" dt="2023-09-03T02:40:42.319" v="208" actId="20577"/>
          <ac:spMkLst>
            <pc:docMk/>
            <pc:sldMk cId="4022566049" sldId="401"/>
            <ac:spMk id="4" creationId="{DF143FC4-B4F4-E784-63BE-1732658262A0}"/>
          </ac:spMkLst>
        </pc:spChg>
        <pc:spChg chg="del">
          <ac:chgData name="Humaid Albadi" userId="49cf6dc74cfc940f" providerId="LiveId" clId="{DCFCBE3B-F202-4CCD-9ED8-E7D272504C41}" dt="2023-09-03T02:40:32.547" v="206" actId="478"/>
          <ac:spMkLst>
            <pc:docMk/>
            <pc:sldMk cId="4022566049" sldId="401"/>
            <ac:spMk id="8" creationId="{4B112D63-80CD-4B42-A33E-7D541381E8FE}"/>
          </ac:spMkLst>
        </pc:spChg>
      </pc:sldChg>
      <pc:sldChg chg="addSp delSp modSp mod">
        <pc:chgData name="Humaid Albadi" userId="49cf6dc74cfc940f" providerId="LiveId" clId="{DCFCBE3B-F202-4CCD-9ED8-E7D272504C41}" dt="2023-09-03T02:40:58.623" v="211" actId="20577"/>
        <pc:sldMkLst>
          <pc:docMk/>
          <pc:sldMk cId="4093551335" sldId="402"/>
        </pc:sldMkLst>
        <pc:spChg chg="add mod">
          <ac:chgData name="Humaid Albadi" userId="49cf6dc74cfc940f" providerId="LiveId" clId="{DCFCBE3B-F202-4CCD-9ED8-E7D272504C41}" dt="2023-09-03T02:40:58.623" v="211" actId="20577"/>
          <ac:spMkLst>
            <pc:docMk/>
            <pc:sldMk cId="4093551335" sldId="402"/>
            <ac:spMk id="5" creationId="{3B672F43-0EFB-46D2-BDD7-64B59BEDB9B9}"/>
          </ac:spMkLst>
        </pc:spChg>
        <pc:spChg chg="del">
          <ac:chgData name="Humaid Albadi" userId="49cf6dc74cfc940f" providerId="LiveId" clId="{DCFCBE3B-F202-4CCD-9ED8-E7D272504C41}" dt="2023-09-03T02:40:52.807" v="209" actId="478"/>
          <ac:spMkLst>
            <pc:docMk/>
            <pc:sldMk cId="4093551335" sldId="402"/>
            <ac:spMk id="8" creationId="{4B112D63-80CD-4B42-A33E-7D541381E8FE}"/>
          </ac:spMkLst>
        </pc:spChg>
      </pc:sldChg>
      <pc:sldChg chg="modSp mod modNotesTx">
        <pc:chgData name="Humaid Albadi" userId="49cf6dc74cfc940f" providerId="LiveId" clId="{DCFCBE3B-F202-4CCD-9ED8-E7D272504C41}" dt="2023-09-03T02:47:39.671" v="230" actId="20577"/>
        <pc:sldMkLst>
          <pc:docMk/>
          <pc:sldMk cId="0" sldId="593"/>
        </pc:sldMkLst>
        <pc:graphicFrameChg chg="modGraphic">
          <ac:chgData name="Humaid Albadi" userId="49cf6dc74cfc940f" providerId="LiveId" clId="{DCFCBE3B-F202-4CCD-9ED8-E7D272504C41}" dt="2023-09-03T02:47:39.671" v="230" actId="20577"/>
          <ac:graphicFrameMkLst>
            <pc:docMk/>
            <pc:sldMk cId="0" sldId="593"/>
            <ac:graphicFrameMk id="4" creationId="{90A1E794-1F96-47E1-A6CE-5862B342DF1F}"/>
          </ac:graphicFrameMkLst>
        </pc:graphicFrameChg>
      </pc:sldChg>
      <pc:sldChg chg="modSp mod modAnim">
        <pc:chgData name="Humaid Albadi" userId="49cf6dc74cfc940f" providerId="LiveId" clId="{DCFCBE3B-F202-4CCD-9ED8-E7D272504C41}" dt="2023-09-02T13:10:03.803" v="82" actId="20577"/>
        <pc:sldMkLst>
          <pc:docMk/>
          <pc:sldMk cId="3692954353" sldId="815"/>
        </pc:sldMkLst>
        <pc:spChg chg="mod">
          <ac:chgData name="Humaid Albadi" userId="49cf6dc74cfc940f" providerId="LiveId" clId="{DCFCBE3B-F202-4CCD-9ED8-E7D272504C41}" dt="2023-09-02T06:48:25.149" v="71" actId="20577"/>
          <ac:spMkLst>
            <pc:docMk/>
            <pc:sldMk cId="3692954353" sldId="815"/>
            <ac:spMk id="5" creationId="{E9EA1D2B-D7C3-20EC-A4E0-FBA4FDDF0A37}"/>
          </ac:spMkLst>
        </pc:spChg>
        <pc:spChg chg="mod">
          <ac:chgData name="Humaid Albadi" userId="49cf6dc74cfc940f" providerId="LiveId" clId="{DCFCBE3B-F202-4CCD-9ED8-E7D272504C41}" dt="2023-09-02T13:10:03.803" v="82" actId="20577"/>
          <ac:spMkLst>
            <pc:docMk/>
            <pc:sldMk cId="3692954353" sldId="815"/>
            <ac:spMk id="5123" creationId="{00000000-0000-0000-0000-000000000000}"/>
          </ac:spMkLst>
        </pc:spChg>
      </pc:sldChg>
      <pc:sldChg chg="modSp mod">
        <pc:chgData name="Humaid Albadi" userId="49cf6dc74cfc940f" providerId="LiveId" clId="{DCFCBE3B-F202-4CCD-9ED8-E7D272504C41}" dt="2023-09-02T17:09:07.449" v="101" actId="20577"/>
        <pc:sldMkLst>
          <pc:docMk/>
          <pc:sldMk cId="2055783696" sldId="820"/>
        </pc:sldMkLst>
        <pc:spChg chg="mod">
          <ac:chgData name="Humaid Albadi" userId="49cf6dc74cfc940f" providerId="LiveId" clId="{DCFCBE3B-F202-4CCD-9ED8-E7D272504C41}" dt="2023-09-02T17:09:07.449" v="101" actId="20577"/>
          <ac:spMkLst>
            <pc:docMk/>
            <pc:sldMk cId="2055783696" sldId="820"/>
            <ac:spMk id="5123" creationId="{00000000-0000-0000-0000-000000000000}"/>
          </ac:spMkLst>
        </pc:spChg>
      </pc:sldChg>
      <pc:sldChg chg="delSp mod">
        <pc:chgData name="Humaid Albadi" userId="49cf6dc74cfc940f" providerId="LiveId" clId="{DCFCBE3B-F202-4CCD-9ED8-E7D272504C41}" dt="2023-09-03T02:30:12.728" v="117" actId="478"/>
        <pc:sldMkLst>
          <pc:docMk/>
          <pc:sldMk cId="2486336077" sldId="824"/>
        </pc:sldMkLst>
        <pc:spChg chg="del">
          <ac:chgData name="Humaid Albadi" userId="49cf6dc74cfc940f" providerId="LiveId" clId="{DCFCBE3B-F202-4CCD-9ED8-E7D272504C41}" dt="2023-09-03T02:30:12.728" v="117" actId="478"/>
          <ac:spMkLst>
            <pc:docMk/>
            <pc:sldMk cId="2486336077" sldId="824"/>
            <ac:spMk id="5" creationId="{98F0DBCD-3746-ECB4-C661-B0A093330AE2}"/>
          </ac:spMkLst>
        </pc:spChg>
      </pc:sldChg>
      <pc:sldChg chg="modSp mod">
        <pc:chgData name="Humaid Albadi" userId="49cf6dc74cfc940f" providerId="LiveId" clId="{DCFCBE3B-F202-4CCD-9ED8-E7D272504C41}" dt="2023-09-03T02:28:35.657" v="116" actId="20577"/>
        <pc:sldMkLst>
          <pc:docMk/>
          <pc:sldMk cId="582865384" sldId="827"/>
        </pc:sldMkLst>
        <pc:spChg chg="mod">
          <ac:chgData name="Humaid Albadi" userId="49cf6dc74cfc940f" providerId="LiveId" clId="{DCFCBE3B-F202-4CCD-9ED8-E7D272504C41}" dt="2023-09-03T02:28:35.657" v="116" actId="20577"/>
          <ac:spMkLst>
            <pc:docMk/>
            <pc:sldMk cId="582865384" sldId="827"/>
            <ac:spMk id="5123" creationId="{00000000-0000-0000-0000-000000000000}"/>
          </ac:spMkLst>
        </pc:spChg>
      </pc:sldChg>
      <pc:sldChg chg="modSp mod">
        <pc:chgData name="Humaid Albadi" userId="49cf6dc74cfc940f" providerId="LiveId" clId="{DCFCBE3B-F202-4CCD-9ED8-E7D272504C41}" dt="2023-09-02T14:14:47.168" v="91" actId="20577"/>
        <pc:sldMkLst>
          <pc:docMk/>
          <pc:sldMk cId="1730421776" sldId="828"/>
        </pc:sldMkLst>
        <pc:spChg chg="mod">
          <ac:chgData name="Humaid Albadi" userId="49cf6dc74cfc940f" providerId="LiveId" clId="{DCFCBE3B-F202-4CCD-9ED8-E7D272504C41}" dt="2023-09-02T14:14:47.168" v="91" actId="20577"/>
          <ac:spMkLst>
            <pc:docMk/>
            <pc:sldMk cId="1730421776" sldId="828"/>
            <ac:spMk id="5123" creationId="{00000000-0000-0000-0000-000000000000}"/>
          </ac:spMkLst>
        </pc:spChg>
      </pc:sldChg>
      <pc:sldChg chg="addSp delSp modSp mod">
        <pc:chgData name="Humaid Albadi" userId="49cf6dc74cfc940f" providerId="LiveId" clId="{DCFCBE3B-F202-4CCD-9ED8-E7D272504C41}" dt="2023-09-03T02:41:38.351" v="217" actId="20577"/>
        <pc:sldMkLst>
          <pc:docMk/>
          <pc:sldMk cId="2590012079" sldId="829"/>
        </pc:sldMkLst>
        <pc:spChg chg="add mod">
          <ac:chgData name="Humaid Albadi" userId="49cf6dc74cfc940f" providerId="LiveId" clId="{DCFCBE3B-F202-4CCD-9ED8-E7D272504C41}" dt="2023-09-03T02:41:38.351" v="217" actId="20577"/>
          <ac:spMkLst>
            <pc:docMk/>
            <pc:sldMk cId="2590012079" sldId="829"/>
            <ac:spMk id="2" creationId="{0D859A38-E6B5-B43C-E465-73D0CFC80E60}"/>
          </ac:spMkLst>
        </pc:spChg>
        <pc:spChg chg="del">
          <ac:chgData name="Humaid Albadi" userId="49cf6dc74cfc940f" providerId="LiveId" clId="{DCFCBE3B-F202-4CCD-9ED8-E7D272504C41}" dt="2023-09-02T17:12:33.562" v="106" actId="478"/>
          <ac:spMkLst>
            <pc:docMk/>
            <pc:sldMk cId="2590012079" sldId="829"/>
            <ac:spMk id="5" creationId="{44893B01-6F38-4D25-9E8B-FF42F78174F6}"/>
          </ac:spMkLst>
        </pc:spChg>
      </pc:sldChg>
      <pc:sldChg chg="addSp delSp modSp mod modShow">
        <pc:chgData name="Humaid Albadi" userId="49cf6dc74cfc940f" providerId="LiveId" clId="{DCFCBE3B-F202-4CCD-9ED8-E7D272504C41}" dt="2023-09-03T02:41:32.541" v="216" actId="20577"/>
        <pc:sldMkLst>
          <pc:docMk/>
          <pc:sldMk cId="623770837" sldId="831"/>
        </pc:sldMkLst>
        <pc:spChg chg="add mod">
          <ac:chgData name="Humaid Albadi" userId="49cf6dc74cfc940f" providerId="LiveId" clId="{DCFCBE3B-F202-4CCD-9ED8-E7D272504C41}" dt="2023-09-03T02:41:32.541" v="216" actId="20577"/>
          <ac:spMkLst>
            <pc:docMk/>
            <pc:sldMk cId="623770837" sldId="831"/>
            <ac:spMk id="2" creationId="{62EA2874-1DCC-D7A1-F856-1CC0980ADEA5}"/>
          </ac:spMkLst>
        </pc:spChg>
        <pc:spChg chg="del">
          <ac:chgData name="Humaid Albadi" userId="49cf6dc74cfc940f" providerId="LiveId" clId="{DCFCBE3B-F202-4CCD-9ED8-E7D272504C41}" dt="2023-09-03T02:39:15.654" v="202" actId="478"/>
          <ac:spMkLst>
            <pc:docMk/>
            <pc:sldMk cId="623770837" sldId="831"/>
            <ac:spMk id="7" creationId="{10C175DD-2E7B-4F46-B859-335B94FF7C87}"/>
          </ac:spMkLst>
        </pc:spChg>
      </pc:sldChg>
      <pc:sldChg chg="modSp mod">
        <pc:chgData name="Humaid Albadi" userId="49cf6dc74cfc940f" providerId="LiveId" clId="{DCFCBE3B-F202-4CCD-9ED8-E7D272504C41}" dt="2023-09-03T02:41:24.575" v="215" actId="20577"/>
        <pc:sldMkLst>
          <pc:docMk/>
          <pc:sldMk cId="571449406" sldId="834"/>
        </pc:sldMkLst>
        <pc:spChg chg="mod">
          <ac:chgData name="Humaid Albadi" userId="49cf6dc74cfc940f" providerId="LiveId" clId="{DCFCBE3B-F202-4CCD-9ED8-E7D272504C41}" dt="2023-09-03T02:41:24.575" v="215" actId="20577"/>
          <ac:spMkLst>
            <pc:docMk/>
            <pc:sldMk cId="571449406" sldId="834"/>
            <ac:spMk id="25" creationId="{A6D52AB8-4167-4833-AC74-ADC74E8086BD}"/>
          </ac:spMkLst>
        </pc:spChg>
      </pc:sldChg>
      <pc:sldChg chg="addSp delSp modSp mod ord">
        <pc:chgData name="Humaid Albadi" userId="49cf6dc74cfc940f" providerId="LiveId" clId="{DCFCBE3B-F202-4CCD-9ED8-E7D272504C41}" dt="2023-09-03T02:41:44.636" v="218" actId="20577"/>
        <pc:sldMkLst>
          <pc:docMk/>
          <pc:sldMk cId="1879324396" sldId="835"/>
        </pc:sldMkLst>
        <pc:spChg chg="add mod">
          <ac:chgData name="Humaid Albadi" userId="49cf6dc74cfc940f" providerId="LiveId" clId="{DCFCBE3B-F202-4CCD-9ED8-E7D272504C41}" dt="2023-09-03T02:41:44.636" v="218" actId="20577"/>
          <ac:spMkLst>
            <pc:docMk/>
            <pc:sldMk cId="1879324396" sldId="835"/>
            <ac:spMk id="2" creationId="{10B99310-6EC3-EA37-39D9-7D95CE89DE28}"/>
          </ac:spMkLst>
        </pc:spChg>
        <pc:spChg chg="del">
          <ac:chgData name="Humaid Albadi" userId="49cf6dc74cfc940f" providerId="LiveId" clId="{DCFCBE3B-F202-4CCD-9ED8-E7D272504C41}" dt="2023-09-02T17:12:19.372" v="104" actId="478"/>
          <ac:spMkLst>
            <pc:docMk/>
            <pc:sldMk cId="1879324396" sldId="835"/>
            <ac:spMk id="5" creationId="{44893B01-6F38-4D25-9E8B-FF42F78174F6}"/>
          </ac:spMkLst>
        </pc:spChg>
      </pc:sldChg>
      <pc:sldChg chg="del">
        <pc:chgData name="Humaid Albadi" userId="49cf6dc74cfc940f" providerId="LiveId" clId="{DCFCBE3B-F202-4CCD-9ED8-E7D272504C41}" dt="2023-09-02T05:32:34.918" v="19" actId="47"/>
        <pc:sldMkLst>
          <pc:docMk/>
          <pc:sldMk cId="1734636336" sldId="837"/>
        </pc:sldMkLst>
      </pc:sldChg>
      <pc:sldChg chg="modSp mod">
        <pc:chgData name="Humaid Albadi" userId="49cf6dc74cfc940f" providerId="LiveId" clId="{DCFCBE3B-F202-4CCD-9ED8-E7D272504C41}" dt="2023-09-02T13:14:28.718" v="85" actId="20577"/>
        <pc:sldMkLst>
          <pc:docMk/>
          <pc:sldMk cId="4274286550" sldId="1031"/>
        </pc:sldMkLst>
        <pc:spChg chg="mod">
          <ac:chgData name="Humaid Albadi" userId="49cf6dc74cfc940f" providerId="LiveId" clId="{DCFCBE3B-F202-4CCD-9ED8-E7D272504C41}" dt="2023-09-02T13:14:28.718" v="85" actId="20577"/>
          <ac:spMkLst>
            <pc:docMk/>
            <pc:sldMk cId="4274286550" sldId="1031"/>
            <ac:spMk id="27" creationId="{00000000-0000-0000-0000-000000000000}"/>
          </ac:spMkLst>
        </pc:spChg>
      </pc:sldChg>
      <pc:sldChg chg="modSp">
        <pc:chgData name="Humaid Albadi" userId="49cf6dc74cfc940f" providerId="LiveId" clId="{DCFCBE3B-F202-4CCD-9ED8-E7D272504C41}" dt="2023-09-02T14:03:09.965" v="90" actId="1076"/>
        <pc:sldMkLst>
          <pc:docMk/>
          <pc:sldMk cId="1118142122" sldId="1033"/>
        </pc:sldMkLst>
        <pc:spChg chg="mod">
          <ac:chgData name="Humaid Albadi" userId="49cf6dc74cfc940f" providerId="LiveId" clId="{DCFCBE3B-F202-4CCD-9ED8-E7D272504C41}" dt="2023-09-02T14:02:48.073" v="88" actId="1076"/>
          <ac:spMkLst>
            <pc:docMk/>
            <pc:sldMk cId="1118142122" sldId="1033"/>
            <ac:spMk id="5" creationId="{37AF6BB9-1CF5-FDDE-57A2-BBAFC6CF0329}"/>
          </ac:spMkLst>
        </pc:spChg>
        <pc:picChg chg="mod">
          <ac:chgData name="Humaid Albadi" userId="49cf6dc74cfc940f" providerId="LiveId" clId="{DCFCBE3B-F202-4CCD-9ED8-E7D272504C41}" dt="2023-09-02T14:02:48.073" v="88" actId="1076"/>
          <ac:picMkLst>
            <pc:docMk/>
            <pc:sldMk cId="1118142122" sldId="1033"/>
            <ac:picMk id="2" creationId="{E3FED05E-E678-D9EA-CE43-7DB238A54E7E}"/>
          </ac:picMkLst>
        </pc:picChg>
        <pc:picChg chg="mod">
          <ac:chgData name="Humaid Albadi" userId="49cf6dc74cfc940f" providerId="LiveId" clId="{DCFCBE3B-F202-4CCD-9ED8-E7D272504C41}" dt="2023-09-02T14:03:09.965" v="90" actId="1076"/>
          <ac:picMkLst>
            <pc:docMk/>
            <pc:sldMk cId="1118142122" sldId="1033"/>
            <ac:picMk id="2052" creationId="{5BEF8BFC-BCFC-EBD8-6FF4-D3A9ED47A3A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cs typeface="Arial" pitchFamily="34" charset="0"/>
              </a:defRPr>
            </a:lvl1pPr>
          </a:lstStyle>
          <a:p>
            <a:pPr>
              <a:defRPr/>
            </a:pPr>
            <a:endParaRPr lang="en-US"/>
          </a:p>
        </p:txBody>
      </p:sp>
      <p:sp>
        <p:nvSpPr>
          <p:cNvPr id="1433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cs typeface="Arial" pitchFamily="34" charset="0"/>
              </a:defRPr>
            </a:lvl1pPr>
          </a:lstStyle>
          <a:p>
            <a:pPr>
              <a:defRPr/>
            </a:pPr>
            <a:endParaRPr lang="en-US"/>
          </a:p>
        </p:txBody>
      </p:sp>
      <p:sp>
        <p:nvSpPr>
          <p:cNvPr id="80900"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1434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4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cs typeface="Arial" pitchFamily="34" charset="0"/>
              </a:defRPr>
            </a:lvl1pPr>
          </a:lstStyle>
          <a:p>
            <a:pPr>
              <a:defRPr/>
            </a:pPr>
            <a:endParaRPr lang="en-US"/>
          </a:p>
        </p:txBody>
      </p:sp>
      <p:sp>
        <p:nvSpPr>
          <p:cNvPr id="1434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4" charset="0"/>
                <a:cs typeface="Arial" pitchFamily="34" charset="0"/>
              </a:defRPr>
            </a:lvl1pPr>
          </a:lstStyle>
          <a:p>
            <a:pPr>
              <a:defRPr/>
            </a:pPr>
            <a:fld id="{BBD33639-EBAB-4B35-AB23-8CA485BBF4C6}" type="slidenum">
              <a:rPr lang="en-US"/>
              <a:pPr>
                <a:defRPr/>
              </a:pPr>
              <a:t>‹#›</a:t>
            </a:fld>
            <a:endParaRPr lang="en-US"/>
          </a:p>
        </p:txBody>
      </p:sp>
    </p:spTree>
    <p:extLst>
      <p:ext uri="{BB962C8B-B14F-4D97-AF65-F5344CB8AC3E}">
        <p14:creationId xmlns:p14="http://schemas.microsoft.com/office/powerpoint/2010/main" val="16455453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BD33639-EBAB-4B35-AB23-8CA485BBF4C6}" type="slidenum">
              <a:rPr lang="en-US" smtClean="0"/>
              <a:pPr>
                <a:defRPr/>
              </a:pPr>
              <a:t>2</a:t>
            </a:fld>
            <a:endParaRPr lang="en-US"/>
          </a:p>
        </p:txBody>
      </p:sp>
    </p:spTree>
    <p:extLst>
      <p:ext uri="{BB962C8B-B14F-4D97-AF65-F5344CB8AC3E}">
        <p14:creationId xmlns:p14="http://schemas.microsoft.com/office/powerpoint/2010/main" val="1586824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https://www.americanscientist.org/article/fifty-years-of-earth-observation-satellites</a:t>
            </a:r>
          </a:p>
        </p:txBody>
      </p:sp>
      <p:sp>
        <p:nvSpPr>
          <p:cNvPr id="4" name="Slide Number Placeholder 3"/>
          <p:cNvSpPr>
            <a:spLocks noGrp="1"/>
          </p:cNvSpPr>
          <p:nvPr>
            <p:ph type="sldNum" sz="quarter" idx="5"/>
          </p:nvPr>
        </p:nvSpPr>
        <p:spPr/>
        <p:txBody>
          <a:bodyPr/>
          <a:lstStyle/>
          <a:p>
            <a:pPr>
              <a:defRPr/>
            </a:pPr>
            <a:fld id="{BBD33639-EBAB-4B35-AB23-8CA485BBF4C6}" type="slidenum">
              <a:rPr lang="en-US" smtClean="0"/>
              <a:pPr>
                <a:defRPr/>
              </a:pPr>
              <a:t>20</a:t>
            </a:fld>
            <a:endParaRPr lang="en-US"/>
          </a:p>
        </p:txBody>
      </p:sp>
    </p:spTree>
    <p:extLst>
      <p:ext uri="{BB962C8B-B14F-4D97-AF65-F5344CB8AC3E}">
        <p14:creationId xmlns:p14="http://schemas.microsoft.com/office/powerpoint/2010/main" val="31033961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https://www.americanscientist.org/article/fifty-years-of-earth-observation-satellites</a:t>
            </a:r>
            <a:br>
              <a:rPr lang="en-US" dirty="0"/>
            </a:br>
            <a:r>
              <a:rPr lang="en-US" dirty="0"/>
              <a:t>https://gisgeography.com/free-global-dem-data-sources/</a:t>
            </a:r>
            <a:br>
              <a:rPr lang="en-US" dirty="0"/>
            </a:br>
            <a:endParaRPr lang="en-US" dirty="0"/>
          </a:p>
          <a:p>
            <a:r>
              <a:rPr lang="en-US" dirty="0"/>
              <a:t>https://business.esa.int/newcomers-earth-observation-guide#ref_4</a:t>
            </a:r>
          </a:p>
        </p:txBody>
      </p:sp>
      <p:sp>
        <p:nvSpPr>
          <p:cNvPr id="4" name="Slide Number Placeholder 3"/>
          <p:cNvSpPr>
            <a:spLocks noGrp="1"/>
          </p:cNvSpPr>
          <p:nvPr>
            <p:ph type="sldNum" sz="quarter" idx="5"/>
          </p:nvPr>
        </p:nvSpPr>
        <p:spPr/>
        <p:txBody>
          <a:bodyPr/>
          <a:lstStyle/>
          <a:p>
            <a:pPr>
              <a:defRPr/>
            </a:pPr>
            <a:fld id="{BBD33639-EBAB-4B35-AB23-8CA485BBF4C6}" type="slidenum">
              <a:rPr lang="en-US" smtClean="0"/>
              <a:pPr>
                <a:defRPr/>
              </a:pPr>
              <a:t>21</a:t>
            </a:fld>
            <a:endParaRPr lang="en-US"/>
          </a:p>
        </p:txBody>
      </p:sp>
    </p:spTree>
    <p:extLst>
      <p:ext uri="{BB962C8B-B14F-4D97-AF65-F5344CB8AC3E}">
        <p14:creationId xmlns:p14="http://schemas.microsoft.com/office/powerpoint/2010/main" val="4183956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https://www.americanscientist.org/article/fifty-years-of-earth-observation-satellites</a:t>
            </a:r>
            <a:br>
              <a:rPr lang="en-US" dirty="0"/>
            </a:br>
            <a:r>
              <a:rPr lang="en-US" dirty="0"/>
              <a:t>https://gisgeography.com/free-global-dem-data-sources/</a:t>
            </a:r>
            <a:br>
              <a:rPr lang="en-US" dirty="0"/>
            </a:br>
            <a:br>
              <a:rPr lang="en-US" dirty="0"/>
            </a:br>
            <a:r>
              <a:rPr lang="en-US" dirty="0"/>
              <a:t>https://business.esa.int/newcomers-earth-observation-guide#ref_4</a:t>
            </a:r>
          </a:p>
          <a:p>
            <a:endParaRPr lang="en-US" dirty="0"/>
          </a:p>
        </p:txBody>
      </p:sp>
      <p:sp>
        <p:nvSpPr>
          <p:cNvPr id="4" name="Slide Number Placeholder 3"/>
          <p:cNvSpPr>
            <a:spLocks noGrp="1"/>
          </p:cNvSpPr>
          <p:nvPr>
            <p:ph type="sldNum" sz="quarter" idx="5"/>
          </p:nvPr>
        </p:nvSpPr>
        <p:spPr/>
        <p:txBody>
          <a:bodyPr/>
          <a:lstStyle/>
          <a:p>
            <a:pPr>
              <a:defRPr/>
            </a:pPr>
            <a:fld id="{BBD33639-EBAB-4B35-AB23-8CA485BBF4C6}" type="slidenum">
              <a:rPr lang="en-US" smtClean="0"/>
              <a:pPr>
                <a:defRPr/>
              </a:pPr>
              <a:t>22</a:t>
            </a:fld>
            <a:endParaRPr lang="en-US"/>
          </a:p>
        </p:txBody>
      </p:sp>
    </p:spTree>
    <p:extLst>
      <p:ext uri="{BB962C8B-B14F-4D97-AF65-F5344CB8AC3E}">
        <p14:creationId xmlns:p14="http://schemas.microsoft.com/office/powerpoint/2010/main" val="3440647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a:extLst>
              <a:ext uri="{FF2B5EF4-FFF2-40B4-BE49-F238E27FC236}">
                <a16:creationId xmlns:a16="http://schemas.microsoft.com/office/drawing/2014/main" id="{103B8AE5-B5B8-4A62-8060-4C796EA9A4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4F066B-0729-4FC9-A990-FD00BA941B74}"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47459" name="Rectangle 2">
            <a:extLst>
              <a:ext uri="{FF2B5EF4-FFF2-40B4-BE49-F238E27FC236}">
                <a16:creationId xmlns:a16="http://schemas.microsoft.com/office/drawing/2014/main" id="{0DBA6CE6-445F-40F0-B837-0884B7A89E6D}"/>
              </a:ext>
            </a:extLst>
          </p:cNvPr>
          <p:cNvSpPr>
            <a:spLocks noGrp="1" noRot="1" noChangeAspect="1" noChangeArrowheads="1" noTextEdit="1"/>
          </p:cNvSpPr>
          <p:nvPr>
            <p:ph type="sldImg"/>
          </p:nvPr>
        </p:nvSpPr>
        <p:spPr>
          <a:xfrm>
            <a:off x="381000" y="685800"/>
            <a:ext cx="6096000" cy="3429000"/>
          </a:xfrm>
          <a:ln/>
        </p:spPr>
      </p:sp>
      <p:sp>
        <p:nvSpPr>
          <p:cNvPr id="147460" name="Rectangle 3">
            <a:extLst>
              <a:ext uri="{FF2B5EF4-FFF2-40B4-BE49-F238E27FC236}">
                <a16:creationId xmlns:a16="http://schemas.microsoft.com/office/drawing/2014/main" id="{AD419B2A-42AC-4453-9111-D003D1C40E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cs typeface="Arial" panose="020B0604020202020204" pitchFamily="34" charset="0"/>
            </a:endParaRPr>
          </a:p>
        </p:txBody>
      </p:sp>
    </p:spTree>
    <p:extLst>
      <p:ext uri="{BB962C8B-B14F-4D97-AF65-F5344CB8AC3E}">
        <p14:creationId xmlns:p14="http://schemas.microsoft.com/office/powerpoint/2010/main" val="40261494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0B6F70-D91F-4EC0-AE8B-B0BF55177720}" type="slidenum">
              <a:rPr lang="en-US" smtClean="0"/>
              <a:t>24</a:t>
            </a:fld>
            <a:endParaRPr lang="en-US"/>
          </a:p>
        </p:txBody>
      </p:sp>
    </p:spTree>
    <p:extLst>
      <p:ext uri="{BB962C8B-B14F-4D97-AF65-F5344CB8AC3E}">
        <p14:creationId xmlns:p14="http://schemas.microsoft.com/office/powerpoint/2010/main" val="3820537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9B77CA28-A381-4BF1-B4D3-61BD4A21DCEE}" type="slidenum">
              <a:rPr lang="en-US" smtClean="0"/>
              <a:pPr/>
              <a:t>29</a:t>
            </a:fld>
            <a:endParaRPr lang="en-US"/>
          </a:p>
        </p:txBody>
      </p:sp>
      <p:sp>
        <p:nvSpPr>
          <p:cNvPr id="81923" name="Rectangle 2"/>
          <p:cNvSpPr>
            <a:spLocks noGrp="1" noChangeArrowheads="1"/>
          </p:cNvSpPr>
          <p:nvPr>
            <p:ph type="body" idx="1"/>
          </p:nvPr>
        </p:nvSpPr>
        <p:spPr>
          <a:xfrm>
            <a:off x="747713" y="3265488"/>
            <a:ext cx="5386387" cy="4945062"/>
          </a:xfrm>
          <a:noFill/>
          <a:ln/>
        </p:spPr>
        <p:txBody>
          <a:bodyPr lIns="94512" tIns="48831" rIns="94512" bIns="48831"/>
          <a:lstStyle/>
          <a:p>
            <a:pPr marL="176213" indent="-176213" defTabSz="990600" eaLnBrk="1" hangingPunct="1"/>
            <a:r>
              <a:rPr lang="en-US" dirty="0"/>
              <a:t>Graphic on coverage by geostationary satellites.</a:t>
            </a:r>
          </a:p>
          <a:p>
            <a:pPr marL="176213" indent="-176213" defTabSz="990600" eaLnBrk="1" hangingPunct="1"/>
            <a:r>
              <a:rPr lang="en-US" dirty="0"/>
              <a:t>Red satellites are not producing imagery on anything but a test status.</a:t>
            </a:r>
            <a:br>
              <a:rPr lang="en-US" dirty="0"/>
            </a:br>
            <a:r>
              <a:rPr lang="en-US" dirty="0"/>
              <a:t>GOES 9 and 11 are on-orbit spares.</a:t>
            </a:r>
          </a:p>
          <a:p>
            <a:pPr marL="176213" indent="-176213" defTabSz="990600" eaLnBrk="1" hangingPunct="1"/>
            <a:r>
              <a:rPr lang="en-US" dirty="0"/>
              <a:t>INSAT is purple because AFWA does get the imagery, but too late to be of use for anything other than post analysis.</a:t>
            </a:r>
          </a:p>
          <a:p>
            <a:pPr marL="176213" indent="-176213" defTabSz="990600" eaLnBrk="1" hangingPunct="1"/>
            <a:r>
              <a:rPr lang="en-US" dirty="0" err="1"/>
              <a:t>Elektro</a:t>
            </a:r>
            <a:r>
              <a:rPr lang="en-US" dirty="0"/>
              <a:t> is yellow for it’s poor operational capability.</a:t>
            </a:r>
          </a:p>
        </p:txBody>
      </p:sp>
      <p:sp>
        <p:nvSpPr>
          <p:cNvPr id="81924" name="Rectangle 3"/>
          <p:cNvSpPr>
            <a:spLocks noGrp="1" noRot="1" noChangeAspect="1" noChangeArrowheads="1" noTextEdit="1"/>
          </p:cNvSpPr>
          <p:nvPr>
            <p:ph type="sldImg"/>
          </p:nvPr>
        </p:nvSpPr>
        <p:spPr>
          <a:xfrm>
            <a:off x="1017588" y="369888"/>
            <a:ext cx="4811712" cy="2708275"/>
          </a:xfrm>
          <a:ln w="12700" cap="flat">
            <a:solidFill>
              <a:schemeClr val="tx1"/>
            </a:solidFill>
          </a:ln>
        </p:spPr>
      </p:sp>
    </p:spTree>
    <p:extLst>
      <p:ext uri="{BB962C8B-B14F-4D97-AF65-F5344CB8AC3E}">
        <p14:creationId xmlns:p14="http://schemas.microsoft.com/office/powerpoint/2010/main" val="33287895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941DAEE3-7A81-4C5A-A35D-28EE67C2E838}" type="slidenum">
              <a:rPr lang="en-US" smtClean="0"/>
              <a:pPr/>
              <a:t>47</a:t>
            </a:fld>
            <a:endParaRPr lang="en-US"/>
          </a:p>
        </p:txBody>
      </p:sp>
      <p:sp>
        <p:nvSpPr>
          <p:cNvPr id="82947" name="Rectangle 2"/>
          <p:cNvSpPr>
            <a:spLocks noGrp="1" noRot="1" noChangeAspect="1" noChangeArrowheads="1" noTextEdit="1"/>
          </p:cNvSpPr>
          <p:nvPr>
            <p:ph type="sldImg"/>
          </p:nvPr>
        </p:nvSpPr>
        <p:spPr>
          <a:xfrm>
            <a:off x="381000" y="685800"/>
            <a:ext cx="6096000" cy="3429000"/>
          </a:xfrm>
          <a:ln/>
        </p:spPr>
      </p:sp>
      <p:sp>
        <p:nvSpPr>
          <p:cNvPr id="82948" name="Rectangle 3"/>
          <p:cNvSpPr>
            <a:spLocks noGrp="1" noChangeArrowheads="1"/>
          </p:cNvSpPr>
          <p:nvPr>
            <p:ph type="body" idx="1"/>
          </p:nvPr>
        </p:nvSpPr>
        <p:spPr>
          <a:xfrm>
            <a:off x="914400" y="4343400"/>
            <a:ext cx="5029200" cy="4114800"/>
          </a:xfrm>
          <a:noFill/>
          <a:ln/>
        </p:spPr>
        <p:txBody>
          <a:bodyPr/>
          <a:lstStyle/>
          <a:p>
            <a:pPr eaLnBrk="1" hangingPunct="1"/>
            <a:r>
              <a:rPr lang="en-US"/>
              <a:t>Improved spatial resolution – IR</a:t>
            </a:r>
          </a:p>
          <a:p>
            <a:pPr eaLnBrk="1" hangingPunct="1"/>
            <a:r>
              <a:rPr lang="en-US"/>
              <a:t>Lili GOES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a:extLst>
              <a:ext uri="{FF2B5EF4-FFF2-40B4-BE49-F238E27FC236}">
                <a16:creationId xmlns:a16="http://schemas.microsoft.com/office/drawing/2014/main" id="{103B8AE5-B5B8-4A62-8060-4C796EA9A4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4F066B-0729-4FC9-A990-FD00BA941B74}"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47459" name="Rectangle 2">
            <a:extLst>
              <a:ext uri="{FF2B5EF4-FFF2-40B4-BE49-F238E27FC236}">
                <a16:creationId xmlns:a16="http://schemas.microsoft.com/office/drawing/2014/main" id="{0DBA6CE6-445F-40F0-B837-0884B7A89E6D}"/>
              </a:ext>
            </a:extLst>
          </p:cNvPr>
          <p:cNvSpPr>
            <a:spLocks noGrp="1" noRot="1" noChangeAspect="1" noChangeArrowheads="1" noTextEdit="1"/>
          </p:cNvSpPr>
          <p:nvPr>
            <p:ph type="sldImg"/>
          </p:nvPr>
        </p:nvSpPr>
        <p:spPr>
          <a:xfrm>
            <a:off x="381000" y="685800"/>
            <a:ext cx="6096000" cy="3429000"/>
          </a:xfrm>
          <a:ln/>
        </p:spPr>
      </p:sp>
      <p:sp>
        <p:nvSpPr>
          <p:cNvPr id="147460" name="Rectangle 3">
            <a:extLst>
              <a:ext uri="{FF2B5EF4-FFF2-40B4-BE49-F238E27FC236}">
                <a16:creationId xmlns:a16="http://schemas.microsoft.com/office/drawing/2014/main" id="{AD419B2A-42AC-4453-9111-D003D1C40E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cs typeface="Arial" panose="020B0604020202020204" pitchFamily="34" charset="0"/>
            </a:endParaRPr>
          </a:p>
        </p:txBody>
      </p:sp>
    </p:spTree>
    <p:extLst>
      <p:ext uri="{BB962C8B-B14F-4D97-AF65-F5344CB8AC3E}">
        <p14:creationId xmlns:p14="http://schemas.microsoft.com/office/powerpoint/2010/main" val="4600612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a:extLst>
              <a:ext uri="{FF2B5EF4-FFF2-40B4-BE49-F238E27FC236}">
                <a16:creationId xmlns:a16="http://schemas.microsoft.com/office/drawing/2014/main" id="{103B8AE5-B5B8-4A62-8060-4C796EA9A4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4F066B-0729-4FC9-A990-FD00BA941B74}"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47459" name="Rectangle 2">
            <a:extLst>
              <a:ext uri="{FF2B5EF4-FFF2-40B4-BE49-F238E27FC236}">
                <a16:creationId xmlns:a16="http://schemas.microsoft.com/office/drawing/2014/main" id="{0DBA6CE6-445F-40F0-B837-0884B7A89E6D}"/>
              </a:ext>
            </a:extLst>
          </p:cNvPr>
          <p:cNvSpPr>
            <a:spLocks noGrp="1" noRot="1" noChangeAspect="1" noChangeArrowheads="1" noTextEdit="1"/>
          </p:cNvSpPr>
          <p:nvPr>
            <p:ph type="sldImg"/>
          </p:nvPr>
        </p:nvSpPr>
        <p:spPr>
          <a:xfrm>
            <a:off x="381000" y="685800"/>
            <a:ext cx="6096000" cy="3429000"/>
          </a:xfrm>
          <a:ln/>
        </p:spPr>
      </p:sp>
      <p:sp>
        <p:nvSpPr>
          <p:cNvPr id="147460" name="Rectangle 3">
            <a:extLst>
              <a:ext uri="{FF2B5EF4-FFF2-40B4-BE49-F238E27FC236}">
                <a16:creationId xmlns:a16="http://schemas.microsoft.com/office/drawing/2014/main" id="{AD419B2A-42AC-4453-9111-D003D1C40E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cs typeface="Arial" panose="020B0604020202020204" pitchFamily="34" charset="0"/>
            </a:endParaRPr>
          </a:p>
        </p:txBody>
      </p:sp>
    </p:spTree>
    <p:extLst>
      <p:ext uri="{BB962C8B-B14F-4D97-AF65-F5344CB8AC3E}">
        <p14:creationId xmlns:p14="http://schemas.microsoft.com/office/powerpoint/2010/main" val="11700177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a:extLst>
              <a:ext uri="{FF2B5EF4-FFF2-40B4-BE49-F238E27FC236}">
                <a16:creationId xmlns:a16="http://schemas.microsoft.com/office/drawing/2014/main" id="{103B8AE5-B5B8-4A62-8060-4C796EA9A4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4F066B-0729-4FC9-A990-FD00BA941B74}"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47459" name="Rectangle 2">
            <a:extLst>
              <a:ext uri="{FF2B5EF4-FFF2-40B4-BE49-F238E27FC236}">
                <a16:creationId xmlns:a16="http://schemas.microsoft.com/office/drawing/2014/main" id="{0DBA6CE6-445F-40F0-B837-0884B7A89E6D}"/>
              </a:ext>
            </a:extLst>
          </p:cNvPr>
          <p:cNvSpPr>
            <a:spLocks noGrp="1" noRot="1" noChangeAspect="1" noChangeArrowheads="1" noTextEdit="1"/>
          </p:cNvSpPr>
          <p:nvPr>
            <p:ph type="sldImg"/>
          </p:nvPr>
        </p:nvSpPr>
        <p:spPr>
          <a:xfrm>
            <a:off x="381000" y="685800"/>
            <a:ext cx="6096000" cy="3429000"/>
          </a:xfrm>
          <a:ln/>
        </p:spPr>
      </p:sp>
      <p:sp>
        <p:nvSpPr>
          <p:cNvPr id="147460" name="Rectangle 3">
            <a:extLst>
              <a:ext uri="{FF2B5EF4-FFF2-40B4-BE49-F238E27FC236}">
                <a16:creationId xmlns:a16="http://schemas.microsoft.com/office/drawing/2014/main" id="{AD419B2A-42AC-4453-9111-D003D1C40E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cs typeface="Arial" panose="020B0604020202020204" pitchFamily="34" charset="0"/>
            </a:endParaRPr>
          </a:p>
        </p:txBody>
      </p:sp>
    </p:spTree>
    <p:extLst>
      <p:ext uri="{BB962C8B-B14F-4D97-AF65-F5344CB8AC3E}">
        <p14:creationId xmlns:p14="http://schemas.microsoft.com/office/powerpoint/2010/main" val="314183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https://www.researchgate.net/figure/Relation-of-spatial-temporal-and-spectral-resolution-of-satellite-images-106_fig1_323984631</a:t>
            </a:r>
          </a:p>
        </p:txBody>
      </p:sp>
      <p:sp>
        <p:nvSpPr>
          <p:cNvPr id="4" name="Slide Number Placeholder 3"/>
          <p:cNvSpPr>
            <a:spLocks noGrp="1"/>
          </p:cNvSpPr>
          <p:nvPr>
            <p:ph type="sldNum" sz="quarter" idx="5"/>
          </p:nvPr>
        </p:nvSpPr>
        <p:spPr/>
        <p:txBody>
          <a:bodyPr/>
          <a:lstStyle/>
          <a:p>
            <a:pPr>
              <a:defRPr/>
            </a:pPr>
            <a:fld id="{BBD33639-EBAB-4B35-AB23-8CA485BBF4C6}" type="slidenum">
              <a:rPr lang="en-US" smtClean="0"/>
              <a:pPr>
                <a:defRPr/>
              </a:pPr>
              <a:t>8</a:t>
            </a:fld>
            <a:endParaRPr lang="en-US"/>
          </a:p>
        </p:txBody>
      </p:sp>
    </p:spTree>
    <p:extLst>
      <p:ext uri="{BB962C8B-B14F-4D97-AF65-F5344CB8AC3E}">
        <p14:creationId xmlns:p14="http://schemas.microsoft.com/office/powerpoint/2010/main" val="17349414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https://www.esa.int/ESA_Multimedia/Images/2019/05/ESA-developed_Earth_observation_missions</a:t>
            </a:r>
            <a:br>
              <a:rPr lang="en-US" dirty="0"/>
            </a:br>
            <a:r>
              <a:rPr lang="en-US" dirty="0"/>
              <a:t>https://futureearth.org/publications/explainers/plans-for-a-new-wave-of-european-sentinel-satellites/ </a:t>
            </a:r>
            <a:br>
              <a:rPr lang="en-US" dirty="0"/>
            </a:br>
            <a:r>
              <a:rPr lang="en-US" dirty="0"/>
              <a:t>https://earth.esa.int/eogateway/catalog</a:t>
            </a:r>
          </a:p>
        </p:txBody>
      </p:sp>
      <p:sp>
        <p:nvSpPr>
          <p:cNvPr id="4" name="Slide Number Placeholder 3"/>
          <p:cNvSpPr>
            <a:spLocks noGrp="1"/>
          </p:cNvSpPr>
          <p:nvPr>
            <p:ph type="sldNum" sz="quarter" idx="5"/>
          </p:nvPr>
        </p:nvSpPr>
        <p:spPr/>
        <p:txBody>
          <a:bodyPr/>
          <a:lstStyle/>
          <a:p>
            <a:pPr>
              <a:defRPr/>
            </a:pPr>
            <a:fld id="{BBD33639-EBAB-4B35-AB23-8CA485BBF4C6}" type="slidenum">
              <a:rPr lang="en-US" smtClean="0"/>
              <a:pPr>
                <a:defRPr/>
              </a:pPr>
              <a:t>53</a:t>
            </a:fld>
            <a:endParaRPr lang="en-US"/>
          </a:p>
        </p:txBody>
      </p:sp>
    </p:spTree>
    <p:extLst>
      <p:ext uri="{BB962C8B-B14F-4D97-AF65-F5344CB8AC3E}">
        <p14:creationId xmlns:p14="http://schemas.microsoft.com/office/powerpoint/2010/main" val="32623804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https://www.eumetsat.int/meteosat-third-generation</a:t>
            </a:r>
          </a:p>
        </p:txBody>
      </p:sp>
      <p:sp>
        <p:nvSpPr>
          <p:cNvPr id="4" name="Slide Number Placeholder 3"/>
          <p:cNvSpPr>
            <a:spLocks noGrp="1"/>
          </p:cNvSpPr>
          <p:nvPr>
            <p:ph type="sldNum" sz="quarter" idx="5"/>
          </p:nvPr>
        </p:nvSpPr>
        <p:spPr/>
        <p:txBody>
          <a:bodyPr/>
          <a:lstStyle/>
          <a:p>
            <a:pPr>
              <a:defRPr/>
            </a:pPr>
            <a:fld id="{BBD33639-EBAB-4B35-AB23-8CA485BBF4C6}" type="slidenum">
              <a:rPr lang="en-US" smtClean="0"/>
              <a:pPr>
                <a:defRPr/>
              </a:pPr>
              <a:t>55</a:t>
            </a:fld>
            <a:endParaRPr lang="en-US"/>
          </a:p>
        </p:txBody>
      </p:sp>
    </p:spTree>
    <p:extLst>
      <p:ext uri="{BB962C8B-B14F-4D97-AF65-F5344CB8AC3E}">
        <p14:creationId xmlns:p14="http://schemas.microsoft.com/office/powerpoint/2010/main" val="746061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https://www.esa.int/ESA_Multimedia/Images/2019/05/ESA-developed_Earth_observation_missions</a:t>
            </a:r>
            <a:br>
              <a:rPr lang="en-US" dirty="0"/>
            </a:br>
            <a:r>
              <a:rPr lang="en-US" dirty="0"/>
              <a:t>https://futureearth.org/publications/explainers/plans-for-a-new-wave-of-european-sentinel-satellites/ </a:t>
            </a:r>
            <a:br>
              <a:rPr lang="en-US" dirty="0"/>
            </a:br>
            <a:endParaRPr lang="en-US" dirty="0"/>
          </a:p>
        </p:txBody>
      </p:sp>
      <p:sp>
        <p:nvSpPr>
          <p:cNvPr id="4" name="Slide Number Placeholder 3"/>
          <p:cNvSpPr>
            <a:spLocks noGrp="1"/>
          </p:cNvSpPr>
          <p:nvPr>
            <p:ph type="sldNum" sz="quarter" idx="5"/>
          </p:nvPr>
        </p:nvSpPr>
        <p:spPr/>
        <p:txBody>
          <a:bodyPr/>
          <a:lstStyle/>
          <a:p>
            <a:pPr>
              <a:defRPr/>
            </a:pPr>
            <a:fld id="{BBD33639-EBAB-4B35-AB23-8CA485BBF4C6}" type="slidenum">
              <a:rPr lang="en-US" smtClean="0"/>
              <a:pPr>
                <a:defRPr/>
              </a:pPr>
              <a:t>56</a:t>
            </a:fld>
            <a:endParaRPr lang="en-US"/>
          </a:p>
        </p:txBody>
      </p:sp>
    </p:spTree>
    <p:extLst>
      <p:ext uri="{BB962C8B-B14F-4D97-AF65-F5344CB8AC3E}">
        <p14:creationId xmlns:p14="http://schemas.microsoft.com/office/powerpoint/2010/main" val="480462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https://www.researchgate.net/figure/Relation-of-spatial-temporal-and-spectral-resolution-of-satellite-images-106_fig1_323984631</a:t>
            </a:r>
          </a:p>
        </p:txBody>
      </p:sp>
      <p:sp>
        <p:nvSpPr>
          <p:cNvPr id="4" name="Slide Number Placeholder 3"/>
          <p:cNvSpPr>
            <a:spLocks noGrp="1"/>
          </p:cNvSpPr>
          <p:nvPr>
            <p:ph type="sldNum" sz="quarter" idx="5"/>
          </p:nvPr>
        </p:nvSpPr>
        <p:spPr/>
        <p:txBody>
          <a:bodyPr/>
          <a:lstStyle/>
          <a:p>
            <a:pPr>
              <a:defRPr/>
            </a:pPr>
            <a:fld id="{BBD33639-EBAB-4B35-AB23-8CA485BBF4C6}" type="slidenum">
              <a:rPr lang="en-US" smtClean="0"/>
              <a:pPr>
                <a:defRPr/>
              </a:pPr>
              <a:t>11</a:t>
            </a:fld>
            <a:endParaRPr lang="en-US"/>
          </a:p>
        </p:txBody>
      </p:sp>
    </p:spTree>
    <p:extLst>
      <p:ext uri="{BB962C8B-B14F-4D97-AF65-F5344CB8AC3E}">
        <p14:creationId xmlns:p14="http://schemas.microsoft.com/office/powerpoint/2010/main" val="4280889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https://www.researchgate.net/figure/Relation-of-spatial-temporal-and-spectral-resolution-of-satellite-images-106_fig1_323984631</a:t>
            </a:r>
          </a:p>
        </p:txBody>
      </p:sp>
      <p:sp>
        <p:nvSpPr>
          <p:cNvPr id="4" name="Slide Number Placeholder 3"/>
          <p:cNvSpPr>
            <a:spLocks noGrp="1"/>
          </p:cNvSpPr>
          <p:nvPr>
            <p:ph type="sldNum" sz="quarter" idx="5"/>
          </p:nvPr>
        </p:nvSpPr>
        <p:spPr/>
        <p:txBody>
          <a:bodyPr/>
          <a:lstStyle/>
          <a:p>
            <a:pPr>
              <a:defRPr/>
            </a:pPr>
            <a:fld id="{BBD33639-EBAB-4B35-AB23-8CA485BBF4C6}" type="slidenum">
              <a:rPr lang="en-US" smtClean="0"/>
              <a:pPr>
                <a:defRPr/>
              </a:pPr>
              <a:t>12</a:t>
            </a:fld>
            <a:endParaRPr lang="en-US"/>
          </a:p>
        </p:txBody>
      </p:sp>
    </p:spTree>
    <p:extLst>
      <p:ext uri="{BB962C8B-B14F-4D97-AF65-F5344CB8AC3E}">
        <p14:creationId xmlns:p14="http://schemas.microsoft.com/office/powerpoint/2010/main" val="1367520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https://www.americanscientist.org/article/fifty-years-of-earth-observation-satellites</a:t>
            </a:r>
          </a:p>
        </p:txBody>
      </p:sp>
      <p:sp>
        <p:nvSpPr>
          <p:cNvPr id="4" name="Slide Number Placeholder 3"/>
          <p:cNvSpPr>
            <a:spLocks noGrp="1"/>
          </p:cNvSpPr>
          <p:nvPr>
            <p:ph type="sldNum" sz="quarter" idx="5"/>
          </p:nvPr>
        </p:nvSpPr>
        <p:spPr/>
        <p:txBody>
          <a:bodyPr/>
          <a:lstStyle/>
          <a:p>
            <a:pPr>
              <a:defRPr/>
            </a:pPr>
            <a:fld id="{BBD33639-EBAB-4B35-AB23-8CA485BBF4C6}" type="slidenum">
              <a:rPr lang="en-US" smtClean="0"/>
              <a:pPr>
                <a:defRPr/>
              </a:pPr>
              <a:t>15</a:t>
            </a:fld>
            <a:endParaRPr lang="en-US"/>
          </a:p>
        </p:txBody>
      </p:sp>
    </p:spTree>
    <p:extLst>
      <p:ext uri="{BB962C8B-B14F-4D97-AF65-F5344CB8AC3E}">
        <p14:creationId xmlns:p14="http://schemas.microsoft.com/office/powerpoint/2010/main" val="749704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https://www.americanscientist.org/article/fifty-years-of-earth-observation-satellites</a:t>
            </a:r>
          </a:p>
        </p:txBody>
      </p:sp>
      <p:sp>
        <p:nvSpPr>
          <p:cNvPr id="4" name="Slide Number Placeholder 3"/>
          <p:cNvSpPr>
            <a:spLocks noGrp="1"/>
          </p:cNvSpPr>
          <p:nvPr>
            <p:ph type="sldNum" sz="quarter" idx="5"/>
          </p:nvPr>
        </p:nvSpPr>
        <p:spPr/>
        <p:txBody>
          <a:bodyPr/>
          <a:lstStyle/>
          <a:p>
            <a:pPr>
              <a:defRPr/>
            </a:pPr>
            <a:fld id="{BBD33639-EBAB-4B35-AB23-8CA485BBF4C6}" type="slidenum">
              <a:rPr lang="en-US" smtClean="0"/>
              <a:pPr>
                <a:defRPr/>
              </a:pPr>
              <a:t>16</a:t>
            </a:fld>
            <a:endParaRPr lang="en-US"/>
          </a:p>
        </p:txBody>
      </p:sp>
    </p:spTree>
    <p:extLst>
      <p:ext uri="{BB962C8B-B14F-4D97-AF65-F5344CB8AC3E}">
        <p14:creationId xmlns:p14="http://schemas.microsoft.com/office/powerpoint/2010/main" val="561152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https://www.americanscientist.org/article/fifty-years-of-earth-observation-satellites</a:t>
            </a:r>
          </a:p>
        </p:txBody>
      </p:sp>
      <p:sp>
        <p:nvSpPr>
          <p:cNvPr id="4" name="Slide Number Placeholder 3"/>
          <p:cNvSpPr>
            <a:spLocks noGrp="1"/>
          </p:cNvSpPr>
          <p:nvPr>
            <p:ph type="sldNum" sz="quarter" idx="5"/>
          </p:nvPr>
        </p:nvSpPr>
        <p:spPr/>
        <p:txBody>
          <a:bodyPr/>
          <a:lstStyle/>
          <a:p>
            <a:pPr>
              <a:defRPr/>
            </a:pPr>
            <a:fld id="{BBD33639-EBAB-4B35-AB23-8CA485BBF4C6}" type="slidenum">
              <a:rPr lang="en-US" smtClean="0"/>
              <a:pPr>
                <a:defRPr/>
              </a:pPr>
              <a:t>17</a:t>
            </a:fld>
            <a:endParaRPr lang="en-US"/>
          </a:p>
        </p:txBody>
      </p:sp>
    </p:spTree>
    <p:extLst>
      <p:ext uri="{BB962C8B-B14F-4D97-AF65-F5344CB8AC3E}">
        <p14:creationId xmlns:p14="http://schemas.microsoft.com/office/powerpoint/2010/main" val="2527040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https://www.americanscientist.org/article/fifty-years-of-earth-observation-satellites</a:t>
            </a:r>
          </a:p>
        </p:txBody>
      </p:sp>
      <p:sp>
        <p:nvSpPr>
          <p:cNvPr id="4" name="Slide Number Placeholder 3"/>
          <p:cNvSpPr>
            <a:spLocks noGrp="1"/>
          </p:cNvSpPr>
          <p:nvPr>
            <p:ph type="sldNum" sz="quarter" idx="5"/>
          </p:nvPr>
        </p:nvSpPr>
        <p:spPr/>
        <p:txBody>
          <a:bodyPr/>
          <a:lstStyle/>
          <a:p>
            <a:pPr>
              <a:defRPr/>
            </a:pPr>
            <a:fld id="{BBD33639-EBAB-4B35-AB23-8CA485BBF4C6}" type="slidenum">
              <a:rPr lang="en-US" smtClean="0"/>
              <a:pPr>
                <a:defRPr/>
              </a:pPr>
              <a:t>18</a:t>
            </a:fld>
            <a:endParaRPr lang="en-US"/>
          </a:p>
        </p:txBody>
      </p:sp>
    </p:spTree>
    <p:extLst>
      <p:ext uri="{BB962C8B-B14F-4D97-AF65-F5344CB8AC3E}">
        <p14:creationId xmlns:p14="http://schemas.microsoft.com/office/powerpoint/2010/main" val="3092960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https://www.americanscientist.org/article/fifty-years-of-earth-observation-satellites</a:t>
            </a:r>
          </a:p>
        </p:txBody>
      </p:sp>
      <p:sp>
        <p:nvSpPr>
          <p:cNvPr id="4" name="Slide Number Placeholder 3"/>
          <p:cNvSpPr>
            <a:spLocks noGrp="1"/>
          </p:cNvSpPr>
          <p:nvPr>
            <p:ph type="sldNum" sz="quarter" idx="5"/>
          </p:nvPr>
        </p:nvSpPr>
        <p:spPr/>
        <p:txBody>
          <a:bodyPr/>
          <a:lstStyle/>
          <a:p>
            <a:pPr>
              <a:defRPr/>
            </a:pPr>
            <a:fld id="{BBD33639-EBAB-4B35-AB23-8CA485BBF4C6}" type="slidenum">
              <a:rPr lang="en-US" smtClean="0"/>
              <a:pPr>
                <a:defRPr/>
              </a:pPr>
              <a:t>19</a:t>
            </a:fld>
            <a:endParaRPr lang="en-US"/>
          </a:p>
        </p:txBody>
      </p:sp>
    </p:spTree>
    <p:extLst>
      <p:ext uri="{BB962C8B-B14F-4D97-AF65-F5344CB8AC3E}">
        <p14:creationId xmlns:p14="http://schemas.microsoft.com/office/powerpoint/2010/main" val="2614943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838526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6679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86916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15413" y="0"/>
            <a:ext cx="10363200" cy="459904"/>
          </a:xfrm>
        </p:spPr>
        <p:txBody>
          <a:bodyPr/>
          <a:lstStyle/>
          <a:p>
            <a:r>
              <a:rPr lang="en-US"/>
              <a:t>Click to edit Master title style</a:t>
            </a:r>
          </a:p>
        </p:txBody>
      </p:sp>
      <p:sp>
        <p:nvSpPr>
          <p:cNvPr id="3" name="ClipArt Placeholder 2"/>
          <p:cNvSpPr>
            <a:spLocks noGrp="1"/>
          </p:cNvSpPr>
          <p:nvPr>
            <p:ph type="clipArt" sz="half" idx="1"/>
          </p:nvPr>
        </p:nvSpPr>
        <p:spPr>
          <a:xfrm>
            <a:off x="1199456" y="764704"/>
            <a:ext cx="5080000" cy="4114800"/>
          </a:xfrm>
        </p:spPr>
        <p:txBody>
          <a:bodyPr/>
          <a:lstStyle/>
          <a:p>
            <a:pPr lvl="0"/>
            <a:endParaRPr lang="en-US" noProof="0"/>
          </a:p>
        </p:txBody>
      </p:sp>
      <p:sp>
        <p:nvSpPr>
          <p:cNvPr id="4" name="Text Placeholder 3"/>
          <p:cNvSpPr>
            <a:spLocks noGrp="1"/>
          </p:cNvSpPr>
          <p:nvPr>
            <p:ph type="body" sz="half" idx="2"/>
          </p:nvPr>
        </p:nvSpPr>
        <p:spPr>
          <a:xfrm>
            <a:off x="6480043" y="764704"/>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3988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
            <a:ext cx="12061093" cy="854075"/>
          </a:xfrm>
        </p:spPr>
        <p:txBody>
          <a:bodyPr/>
          <a:lstStyle>
            <a:lvl1pPr marL="153396">
              <a:defRPr/>
            </a:lvl1pPr>
          </a:lstStyle>
          <a:p>
            <a:r>
              <a:rPr lang="en-US"/>
              <a:t>Click to edit Master title style</a:t>
            </a:r>
            <a:endParaRPr lang="en-GB" dirty="0"/>
          </a:p>
        </p:txBody>
      </p:sp>
    </p:spTree>
    <p:extLst>
      <p:ext uri="{BB962C8B-B14F-4D97-AF65-F5344CB8AC3E}">
        <p14:creationId xmlns:p14="http://schemas.microsoft.com/office/powerpoint/2010/main" val="274025301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
            <a:ext cx="12061093" cy="854075"/>
          </a:xfrm>
        </p:spPr>
        <p:txBody>
          <a:bodyPr/>
          <a:lstStyle>
            <a:lvl1pPr marL="153396">
              <a:defRPr/>
            </a:lvl1pPr>
          </a:lstStyle>
          <a:p>
            <a:r>
              <a:rPr lang="en-US"/>
              <a:t>Click to edit Master title style</a:t>
            </a:r>
            <a:endParaRPr lang="en-GB" dirty="0"/>
          </a:p>
        </p:txBody>
      </p:sp>
    </p:spTree>
    <p:extLst>
      <p:ext uri="{BB962C8B-B14F-4D97-AF65-F5344CB8AC3E}">
        <p14:creationId xmlns:p14="http://schemas.microsoft.com/office/powerpoint/2010/main" val="9353301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329391D-BA41-43B9-9B9D-8977A8775449}"/>
              </a:ext>
            </a:extLst>
          </p:cNvPr>
          <p:cNvSpPr txBox="1">
            <a:spLocks/>
          </p:cNvSpPr>
          <p:nvPr userDrawn="1"/>
        </p:nvSpPr>
        <p:spPr>
          <a:xfrm>
            <a:off x="1787770" y="33338"/>
            <a:ext cx="9566031" cy="882650"/>
          </a:xfrm>
          <a:prstGeom prst="rect">
            <a:avLst/>
          </a:prstGeom>
          <a:gradFill>
            <a:gsLst>
              <a:gs pos="96000">
                <a:srgbClr val="0094C8"/>
              </a:gs>
              <a:gs pos="99000">
                <a:schemeClr val="accent5">
                  <a:shade val="93000"/>
                  <a:satMod val="130000"/>
                </a:schemeClr>
              </a:gs>
              <a:gs pos="100000">
                <a:schemeClr val="accent5">
                  <a:shade val="94000"/>
                  <a:satMod val="135000"/>
                </a:schemeClr>
              </a:gs>
            </a:gsLst>
          </a:gradFill>
        </p:spPr>
        <p:style>
          <a:lnRef idx="0">
            <a:schemeClr val="accent5"/>
          </a:lnRef>
          <a:fillRef idx="3">
            <a:schemeClr val="accent5"/>
          </a:fillRef>
          <a:effectRef idx="3">
            <a:schemeClr val="accent5"/>
          </a:effectRef>
          <a:fontRef idx="minor">
            <a:schemeClr val="lt1"/>
          </a:fontRef>
        </p:style>
        <p:txBody>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a:defRPr/>
            </a:pPr>
            <a:endParaRPr lang="ar-OM" altLang="en-US" sz="2925" dirty="0">
              <a:solidFill>
                <a:schemeClr val="bg1"/>
              </a:solidFill>
              <a:latin typeface="Arial" pitchFamily="34" charset="0"/>
            </a:endParaRPr>
          </a:p>
        </p:txBody>
      </p:sp>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193854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875"/>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1950"/>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93187D4-A307-4793-B409-5A7E271D879C}"/>
              </a:ext>
            </a:extLst>
          </p:cNvPr>
          <p:cNvSpPr>
            <a:spLocks noGrp="1"/>
          </p:cNvSpPr>
          <p:nvPr>
            <p:ph type="dt" sz="half" idx="10"/>
          </p:nvPr>
        </p:nvSpPr>
        <p:spPr>
          <a:xfrm>
            <a:off x="838201" y="6356351"/>
            <a:ext cx="2743200" cy="365125"/>
          </a:xfrm>
          <a:prstGeom prst="rect">
            <a:avLst/>
          </a:prstGeom>
        </p:spPr>
        <p:txBody>
          <a:bodyPr/>
          <a:lstStyle>
            <a:lvl1pPr>
              <a:defRPr/>
            </a:lvl1pPr>
          </a:lstStyle>
          <a:p>
            <a:pPr>
              <a:defRPr/>
            </a:pPr>
            <a:fld id="{25097D12-FAFA-41D0-904A-4E777B88758E}" type="datetimeFigureOut">
              <a:rPr lang="en-GB"/>
              <a:pPr>
                <a:defRPr/>
              </a:pPr>
              <a:t>03/09/2023</a:t>
            </a:fld>
            <a:endParaRPr lang="en-GB"/>
          </a:p>
        </p:txBody>
      </p:sp>
      <p:sp>
        <p:nvSpPr>
          <p:cNvPr id="5" name="Footer Placeholder 4">
            <a:extLst>
              <a:ext uri="{FF2B5EF4-FFF2-40B4-BE49-F238E27FC236}">
                <a16:creationId xmlns:a16="http://schemas.microsoft.com/office/drawing/2014/main" id="{8613E7B9-ED56-459A-B6A2-2608E38E7146}"/>
              </a:ext>
            </a:extLst>
          </p:cNvPr>
          <p:cNvSpPr>
            <a:spLocks noGrp="1"/>
          </p:cNvSpPr>
          <p:nvPr>
            <p:ph type="ftr" sz="quarter" idx="11"/>
          </p:nvPr>
        </p:nvSpPr>
        <p:spPr>
          <a:xfrm>
            <a:off x="4038601" y="6356351"/>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6401DE46-1B4B-4E23-80EA-BCC485BBED37}"/>
              </a:ext>
            </a:extLst>
          </p:cNvPr>
          <p:cNvSpPr>
            <a:spLocks noGrp="1"/>
          </p:cNvSpPr>
          <p:nvPr>
            <p:ph type="sldNum" sz="quarter" idx="12"/>
          </p:nvPr>
        </p:nvSpPr>
        <p:spPr>
          <a:xfrm>
            <a:off x="8610601" y="6356351"/>
            <a:ext cx="2743200" cy="365125"/>
          </a:xfrm>
          <a:prstGeom prst="rect">
            <a:avLst/>
          </a:prstGeom>
        </p:spPr>
        <p:txBody>
          <a:bodyPr/>
          <a:lstStyle>
            <a:lvl1pPr>
              <a:defRPr/>
            </a:lvl1pPr>
          </a:lstStyle>
          <a:p>
            <a:pPr>
              <a:defRPr/>
            </a:pPr>
            <a:fld id="{9B3362CA-621F-4855-8F44-69135804056B}" type="slidenum">
              <a:rPr lang="en-GB"/>
              <a:pPr>
                <a:defRPr/>
              </a:pPr>
              <a:t>‹#›</a:t>
            </a:fld>
            <a:endParaRPr lang="en-GB"/>
          </a:p>
        </p:txBody>
      </p:sp>
    </p:spTree>
    <p:extLst>
      <p:ext uri="{BB962C8B-B14F-4D97-AF65-F5344CB8AC3E}">
        <p14:creationId xmlns:p14="http://schemas.microsoft.com/office/powerpoint/2010/main" val="29325048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329391D-BA41-43B9-9B9D-8977A8775449}"/>
              </a:ext>
            </a:extLst>
          </p:cNvPr>
          <p:cNvSpPr txBox="1">
            <a:spLocks/>
          </p:cNvSpPr>
          <p:nvPr userDrawn="1"/>
        </p:nvSpPr>
        <p:spPr>
          <a:xfrm>
            <a:off x="1787770" y="33338"/>
            <a:ext cx="9566031" cy="882650"/>
          </a:xfrm>
          <a:prstGeom prst="rect">
            <a:avLst/>
          </a:prstGeom>
          <a:gradFill>
            <a:gsLst>
              <a:gs pos="96000">
                <a:srgbClr val="0094C8"/>
              </a:gs>
              <a:gs pos="99000">
                <a:schemeClr val="accent5">
                  <a:shade val="93000"/>
                  <a:satMod val="130000"/>
                </a:schemeClr>
              </a:gs>
              <a:gs pos="100000">
                <a:schemeClr val="accent5">
                  <a:shade val="94000"/>
                  <a:satMod val="135000"/>
                </a:schemeClr>
              </a:gs>
            </a:gsLst>
          </a:gradFill>
        </p:spPr>
        <p:style>
          <a:lnRef idx="0">
            <a:schemeClr val="accent5"/>
          </a:lnRef>
          <a:fillRef idx="3">
            <a:schemeClr val="accent5"/>
          </a:fillRef>
          <a:effectRef idx="3">
            <a:schemeClr val="accent5"/>
          </a:effectRef>
          <a:fontRef idx="minor">
            <a:schemeClr val="lt1"/>
          </a:fontRef>
        </p:style>
        <p:txBody>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a:defRPr/>
            </a:pPr>
            <a:endParaRPr lang="ar-OM" altLang="en-US" sz="2925" dirty="0">
              <a:solidFill>
                <a:schemeClr val="bg1"/>
              </a:solidFill>
              <a:latin typeface="Arial" pitchFamily="34" charset="0"/>
            </a:endParaRPr>
          </a:p>
        </p:txBody>
      </p:sp>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277916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D778761-2A5E-45EF-BE32-5C08BD221F02}"/>
              </a:ext>
            </a:extLst>
          </p:cNvPr>
          <p:cNvSpPr txBox="1">
            <a:spLocks/>
          </p:cNvSpPr>
          <p:nvPr userDrawn="1"/>
        </p:nvSpPr>
        <p:spPr>
          <a:xfrm>
            <a:off x="838201" y="1658939"/>
            <a:ext cx="10515600" cy="2903537"/>
          </a:xfrm>
          <a:prstGeom prst="rect">
            <a:avLst/>
          </a:prstGeom>
          <a:gradFill>
            <a:gsLst>
              <a:gs pos="96000">
                <a:srgbClr val="0094C8"/>
              </a:gs>
              <a:gs pos="99000">
                <a:schemeClr val="accent5">
                  <a:shade val="93000"/>
                  <a:satMod val="130000"/>
                </a:schemeClr>
              </a:gs>
              <a:gs pos="100000">
                <a:schemeClr val="accent5">
                  <a:shade val="94000"/>
                  <a:satMod val="135000"/>
                </a:schemeClr>
              </a:gs>
            </a:gsLst>
          </a:gradFill>
        </p:spPr>
        <p:style>
          <a:lnRef idx="0">
            <a:schemeClr val="accent5"/>
          </a:lnRef>
          <a:fillRef idx="3">
            <a:schemeClr val="accent5"/>
          </a:fillRef>
          <a:effectRef idx="3">
            <a:schemeClr val="accent5"/>
          </a:effectRef>
          <a:fontRef idx="minor">
            <a:schemeClr val="lt1"/>
          </a:fontRef>
        </p:style>
        <p:txBody>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a:defRPr/>
            </a:pPr>
            <a:endParaRPr lang="ar-OM" altLang="en-US" sz="3575" dirty="0">
              <a:solidFill>
                <a:schemeClr val="bg1"/>
              </a:solidFill>
              <a:latin typeface="Arial" pitchFamily="34" charset="0"/>
            </a:endParaRPr>
          </a:p>
        </p:txBody>
      </p:sp>
      <p:sp>
        <p:nvSpPr>
          <p:cNvPr id="2" name="Title 1"/>
          <p:cNvSpPr>
            <a:spLocks noGrp="1"/>
          </p:cNvSpPr>
          <p:nvPr>
            <p:ph type="title"/>
          </p:nvPr>
        </p:nvSpPr>
        <p:spPr>
          <a:xfrm>
            <a:off x="831851" y="2576946"/>
            <a:ext cx="10279070" cy="781397"/>
          </a:xfrm>
        </p:spPr>
        <p:txBody>
          <a:bodyPr anchor="b"/>
          <a:lstStyle>
            <a:lvl1pPr>
              <a:defRPr sz="4875"/>
            </a:lvl1pPr>
          </a:lstStyle>
          <a:p>
            <a:r>
              <a:rPr lang="en-US" dirty="0"/>
              <a:t>Click to edit Master title style</a:t>
            </a:r>
            <a:endParaRPr lang="en-GB" dirty="0"/>
          </a:p>
        </p:txBody>
      </p:sp>
    </p:spTree>
    <p:extLst>
      <p:ext uri="{BB962C8B-B14F-4D97-AF65-F5344CB8AC3E}">
        <p14:creationId xmlns:p14="http://schemas.microsoft.com/office/powerpoint/2010/main" val="33590011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E43A857-BC65-4199-8FDC-BBBB4DB027E1}"/>
              </a:ext>
            </a:extLst>
          </p:cNvPr>
          <p:cNvSpPr txBox="1">
            <a:spLocks/>
          </p:cNvSpPr>
          <p:nvPr userDrawn="1"/>
        </p:nvSpPr>
        <p:spPr>
          <a:xfrm>
            <a:off x="1783862" y="36513"/>
            <a:ext cx="9566031" cy="884237"/>
          </a:xfrm>
          <a:prstGeom prst="rect">
            <a:avLst/>
          </a:prstGeom>
          <a:gradFill>
            <a:gsLst>
              <a:gs pos="96000">
                <a:srgbClr val="0094C8"/>
              </a:gs>
              <a:gs pos="99000">
                <a:schemeClr val="accent5">
                  <a:shade val="93000"/>
                  <a:satMod val="130000"/>
                </a:schemeClr>
              </a:gs>
              <a:gs pos="100000">
                <a:schemeClr val="accent5">
                  <a:shade val="94000"/>
                  <a:satMod val="135000"/>
                </a:schemeClr>
              </a:gs>
            </a:gsLst>
          </a:gradFill>
        </p:spPr>
        <p:style>
          <a:lnRef idx="0">
            <a:schemeClr val="accent5"/>
          </a:lnRef>
          <a:fillRef idx="3">
            <a:schemeClr val="accent5"/>
          </a:fillRef>
          <a:effectRef idx="3">
            <a:schemeClr val="accent5"/>
          </a:effectRef>
          <a:fontRef idx="minor">
            <a:schemeClr val="lt1"/>
          </a:fontRef>
        </p:style>
        <p:txBody>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a:defRPr/>
            </a:pPr>
            <a:endParaRPr lang="ar-OM" altLang="en-US" sz="2925" dirty="0">
              <a:solidFill>
                <a:schemeClr val="bg1"/>
              </a:solidFill>
              <a:latin typeface="Arial" pitchFamily="34" charset="0"/>
            </a:endParaRPr>
          </a:p>
        </p:txBody>
      </p:sp>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sz="half" idx="1"/>
          </p:nvPr>
        </p:nvSpPr>
        <p:spPr>
          <a:xfrm>
            <a:off x="838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99439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9955"/>
            <a:ext cx="10972800" cy="576064"/>
          </a:xfrm>
        </p:spPr>
        <p:txBody>
          <a:bodyPr/>
          <a:lstStyle>
            <a:lvl1pPr>
              <a:defRPr sz="2800">
                <a:solidFill>
                  <a:schemeClr val="accent6">
                    <a:lumMod val="75000"/>
                  </a:schemeClr>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33735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2F9FE67-E27B-4CD7-A0D4-2E2607BF4E5D}"/>
              </a:ext>
            </a:extLst>
          </p:cNvPr>
          <p:cNvSpPr txBox="1">
            <a:spLocks/>
          </p:cNvSpPr>
          <p:nvPr userDrawn="1"/>
        </p:nvSpPr>
        <p:spPr>
          <a:xfrm>
            <a:off x="838201" y="1658939"/>
            <a:ext cx="5160107" cy="549275"/>
          </a:xfrm>
          <a:prstGeom prst="rect">
            <a:avLst/>
          </a:prstGeom>
          <a:gradFill>
            <a:gsLst>
              <a:gs pos="96000">
                <a:srgbClr val="0094C8"/>
              </a:gs>
              <a:gs pos="99000">
                <a:schemeClr val="accent5">
                  <a:shade val="93000"/>
                  <a:satMod val="130000"/>
                </a:schemeClr>
              </a:gs>
              <a:gs pos="100000">
                <a:schemeClr val="accent5">
                  <a:shade val="94000"/>
                  <a:satMod val="135000"/>
                </a:schemeClr>
              </a:gs>
            </a:gsLst>
          </a:gradFill>
        </p:spPr>
        <p:style>
          <a:lnRef idx="0">
            <a:schemeClr val="accent5"/>
          </a:lnRef>
          <a:fillRef idx="3">
            <a:schemeClr val="accent5"/>
          </a:fillRef>
          <a:effectRef idx="3">
            <a:schemeClr val="accent5"/>
          </a:effectRef>
          <a:fontRef idx="minor">
            <a:schemeClr val="lt1"/>
          </a:fontRef>
        </p:style>
        <p:txBody>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a:defRPr/>
            </a:pPr>
            <a:endParaRPr lang="ar-OM" altLang="en-US" sz="1950" dirty="0">
              <a:solidFill>
                <a:schemeClr val="bg1"/>
              </a:solidFill>
              <a:latin typeface="Arial" pitchFamily="34" charset="0"/>
            </a:endParaRPr>
          </a:p>
        </p:txBody>
      </p:sp>
      <p:sp>
        <p:nvSpPr>
          <p:cNvPr id="8" name="Title 1">
            <a:extLst>
              <a:ext uri="{FF2B5EF4-FFF2-40B4-BE49-F238E27FC236}">
                <a16:creationId xmlns:a16="http://schemas.microsoft.com/office/drawing/2014/main" id="{DB5A59FE-AC71-4052-9CC3-75778AEF9221}"/>
              </a:ext>
            </a:extLst>
          </p:cNvPr>
          <p:cNvSpPr txBox="1">
            <a:spLocks/>
          </p:cNvSpPr>
          <p:nvPr userDrawn="1"/>
        </p:nvSpPr>
        <p:spPr>
          <a:xfrm>
            <a:off x="6187832" y="1671638"/>
            <a:ext cx="5160107" cy="547687"/>
          </a:xfrm>
          <a:prstGeom prst="rect">
            <a:avLst/>
          </a:prstGeom>
          <a:gradFill>
            <a:gsLst>
              <a:gs pos="96000">
                <a:srgbClr val="0094C8"/>
              </a:gs>
              <a:gs pos="99000">
                <a:schemeClr val="accent5">
                  <a:shade val="93000"/>
                  <a:satMod val="130000"/>
                </a:schemeClr>
              </a:gs>
              <a:gs pos="100000">
                <a:schemeClr val="accent5">
                  <a:shade val="94000"/>
                  <a:satMod val="135000"/>
                </a:schemeClr>
              </a:gs>
            </a:gsLst>
          </a:gradFill>
        </p:spPr>
        <p:style>
          <a:lnRef idx="0">
            <a:schemeClr val="accent5"/>
          </a:lnRef>
          <a:fillRef idx="3">
            <a:schemeClr val="accent5"/>
          </a:fillRef>
          <a:effectRef idx="3">
            <a:schemeClr val="accent5"/>
          </a:effectRef>
          <a:fontRef idx="minor">
            <a:schemeClr val="lt1"/>
          </a:fontRef>
        </p:style>
        <p:txBody>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a:defRPr/>
            </a:pPr>
            <a:endParaRPr lang="ar-OM" altLang="en-US" sz="1950" dirty="0">
              <a:solidFill>
                <a:schemeClr val="bg1"/>
              </a:solidFill>
              <a:latin typeface="Arial" pitchFamily="34" charset="0"/>
            </a:endParaRPr>
          </a:p>
        </p:txBody>
      </p:sp>
      <p:sp>
        <p:nvSpPr>
          <p:cNvPr id="9" name="Title 1">
            <a:extLst>
              <a:ext uri="{FF2B5EF4-FFF2-40B4-BE49-F238E27FC236}">
                <a16:creationId xmlns:a16="http://schemas.microsoft.com/office/drawing/2014/main" id="{C13CCC77-4A3D-4D86-9A2B-60EB0DE33705}"/>
              </a:ext>
            </a:extLst>
          </p:cNvPr>
          <p:cNvSpPr txBox="1">
            <a:spLocks/>
          </p:cNvSpPr>
          <p:nvPr userDrawn="1"/>
        </p:nvSpPr>
        <p:spPr>
          <a:xfrm>
            <a:off x="1787770" y="57150"/>
            <a:ext cx="9566031" cy="884238"/>
          </a:xfrm>
          <a:prstGeom prst="rect">
            <a:avLst/>
          </a:prstGeom>
          <a:gradFill>
            <a:gsLst>
              <a:gs pos="96000">
                <a:srgbClr val="0094C8"/>
              </a:gs>
              <a:gs pos="99000">
                <a:schemeClr val="accent5">
                  <a:shade val="93000"/>
                  <a:satMod val="130000"/>
                </a:schemeClr>
              </a:gs>
              <a:gs pos="100000">
                <a:schemeClr val="accent5">
                  <a:shade val="94000"/>
                  <a:satMod val="135000"/>
                </a:schemeClr>
              </a:gs>
            </a:gsLst>
          </a:gradFill>
        </p:spPr>
        <p:style>
          <a:lnRef idx="0">
            <a:schemeClr val="accent5"/>
          </a:lnRef>
          <a:fillRef idx="3">
            <a:schemeClr val="accent5"/>
          </a:fillRef>
          <a:effectRef idx="3">
            <a:schemeClr val="accent5"/>
          </a:effectRef>
          <a:fontRef idx="minor">
            <a:schemeClr val="lt1"/>
          </a:fontRef>
        </p:style>
        <p:txBody>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a:defRPr/>
            </a:pPr>
            <a:endParaRPr lang="ar-OM" altLang="en-US" sz="2925" dirty="0">
              <a:solidFill>
                <a:schemeClr val="bg1"/>
              </a:solidFill>
              <a:latin typeface="Arial" pitchFamily="34" charset="0"/>
            </a:endParaRPr>
          </a:p>
        </p:txBody>
      </p:sp>
      <p:sp>
        <p:nvSpPr>
          <p:cNvPr id="2" name="Title 1"/>
          <p:cNvSpPr>
            <a:spLocks noGrp="1"/>
          </p:cNvSpPr>
          <p:nvPr>
            <p:ph type="title"/>
          </p:nvPr>
        </p:nvSpPr>
        <p:spPr>
          <a:xfrm>
            <a:off x="1787611" y="57665"/>
            <a:ext cx="9567777" cy="881450"/>
          </a:xfrm>
        </p:spPr>
        <p:txBody>
          <a:bodyPr/>
          <a:lstStyle/>
          <a:p>
            <a:r>
              <a:rPr lang="en-US" dirty="0"/>
              <a:t>Click to edit Master title style</a:t>
            </a:r>
            <a:endParaRPr lang="en-GB" dirty="0"/>
          </a:p>
        </p:txBody>
      </p:sp>
      <p:sp>
        <p:nvSpPr>
          <p:cNvPr id="3" name="Text Placeholder 2"/>
          <p:cNvSpPr>
            <a:spLocks noGrp="1"/>
          </p:cNvSpPr>
          <p:nvPr>
            <p:ph type="body" idx="1"/>
          </p:nvPr>
        </p:nvSpPr>
        <p:spPr>
          <a:xfrm>
            <a:off x="839788" y="1681163"/>
            <a:ext cx="5157787" cy="526578"/>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53893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6">
            <a:extLst>
              <a:ext uri="{FF2B5EF4-FFF2-40B4-BE49-F238E27FC236}">
                <a16:creationId xmlns:a16="http://schemas.microsoft.com/office/drawing/2014/main" id="{89AF6F05-A3CB-4CB1-8E99-D3508705E8D3}"/>
              </a:ext>
            </a:extLst>
          </p:cNvPr>
          <p:cNvSpPr>
            <a:spLocks noGrp="1"/>
          </p:cNvSpPr>
          <p:nvPr>
            <p:ph type="dt" sz="half" idx="10"/>
          </p:nvPr>
        </p:nvSpPr>
        <p:spPr>
          <a:xfrm>
            <a:off x="838201" y="6356351"/>
            <a:ext cx="2743200" cy="365125"/>
          </a:xfrm>
          <a:prstGeom prst="rect">
            <a:avLst/>
          </a:prstGeom>
        </p:spPr>
        <p:txBody>
          <a:bodyPr/>
          <a:lstStyle>
            <a:lvl1pPr>
              <a:defRPr/>
            </a:lvl1pPr>
          </a:lstStyle>
          <a:p>
            <a:pPr>
              <a:defRPr/>
            </a:pPr>
            <a:fld id="{E623A8AF-5CBC-4881-B28E-EF297651F228}" type="datetimeFigureOut">
              <a:rPr lang="en-GB"/>
              <a:pPr>
                <a:defRPr/>
              </a:pPr>
              <a:t>03/09/2023</a:t>
            </a:fld>
            <a:endParaRPr lang="en-GB"/>
          </a:p>
        </p:txBody>
      </p:sp>
      <p:sp>
        <p:nvSpPr>
          <p:cNvPr id="11" name="Footer Placeholder 7">
            <a:extLst>
              <a:ext uri="{FF2B5EF4-FFF2-40B4-BE49-F238E27FC236}">
                <a16:creationId xmlns:a16="http://schemas.microsoft.com/office/drawing/2014/main" id="{7E237896-4622-46E4-B4A7-89C59BDB3D40}"/>
              </a:ext>
            </a:extLst>
          </p:cNvPr>
          <p:cNvSpPr>
            <a:spLocks noGrp="1"/>
          </p:cNvSpPr>
          <p:nvPr>
            <p:ph type="ftr" sz="quarter" idx="11"/>
          </p:nvPr>
        </p:nvSpPr>
        <p:spPr>
          <a:xfrm>
            <a:off x="4038601" y="6356351"/>
            <a:ext cx="4114800" cy="365125"/>
          </a:xfrm>
          <a:prstGeom prst="rect">
            <a:avLst/>
          </a:prstGeom>
        </p:spPr>
        <p:txBody>
          <a:bodyPr/>
          <a:lstStyle>
            <a:lvl1pPr>
              <a:defRPr/>
            </a:lvl1pPr>
          </a:lstStyle>
          <a:p>
            <a:pPr>
              <a:defRPr/>
            </a:pPr>
            <a:r>
              <a:rPr lang="en-GB"/>
              <a:t>j.almaskari@met.gov.om</a:t>
            </a:r>
          </a:p>
        </p:txBody>
      </p:sp>
      <p:sp>
        <p:nvSpPr>
          <p:cNvPr id="12" name="Slide Number Placeholder 8">
            <a:extLst>
              <a:ext uri="{FF2B5EF4-FFF2-40B4-BE49-F238E27FC236}">
                <a16:creationId xmlns:a16="http://schemas.microsoft.com/office/drawing/2014/main" id="{E366D000-9069-48A4-8EB6-015F5027DFB9}"/>
              </a:ext>
            </a:extLst>
          </p:cNvPr>
          <p:cNvSpPr>
            <a:spLocks noGrp="1"/>
          </p:cNvSpPr>
          <p:nvPr>
            <p:ph type="sldNum" sz="quarter" idx="12"/>
          </p:nvPr>
        </p:nvSpPr>
        <p:spPr>
          <a:xfrm>
            <a:off x="8610601" y="6356351"/>
            <a:ext cx="2743200" cy="365125"/>
          </a:xfrm>
          <a:prstGeom prst="rect">
            <a:avLst/>
          </a:prstGeom>
        </p:spPr>
        <p:txBody>
          <a:bodyPr/>
          <a:lstStyle>
            <a:lvl1pPr>
              <a:defRPr/>
            </a:lvl1pPr>
          </a:lstStyle>
          <a:p>
            <a:pPr>
              <a:defRPr/>
            </a:pPr>
            <a:fld id="{90F42CAF-7FA2-433E-AD9C-755678403EB1}" type="slidenum">
              <a:rPr lang="en-GB"/>
              <a:pPr>
                <a:defRPr/>
              </a:pPr>
              <a:t>‹#›</a:t>
            </a:fld>
            <a:endParaRPr lang="en-GB"/>
          </a:p>
        </p:txBody>
      </p:sp>
    </p:spTree>
    <p:extLst>
      <p:ext uri="{BB962C8B-B14F-4D97-AF65-F5344CB8AC3E}">
        <p14:creationId xmlns:p14="http://schemas.microsoft.com/office/powerpoint/2010/main" val="27679457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3F4C903-D86E-4C47-BE29-385DE0F9D2EE}"/>
              </a:ext>
            </a:extLst>
          </p:cNvPr>
          <p:cNvSpPr txBox="1">
            <a:spLocks/>
          </p:cNvSpPr>
          <p:nvPr userDrawn="1"/>
        </p:nvSpPr>
        <p:spPr>
          <a:xfrm>
            <a:off x="1783862" y="28575"/>
            <a:ext cx="9566031" cy="884238"/>
          </a:xfrm>
          <a:prstGeom prst="rect">
            <a:avLst/>
          </a:prstGeom>
          <a:gradFill>
            <a:gsLst>
              <a:gs pos="96000">
                <a:srgbClr val="0094C8"/>
              </a:gs>
              <a:gs pos="99000">
                <a:schemeClr val="accent5">
                  <a:shade val="93000"/>
                  <a:satMod val="130000"/>
                </a:schemeClr>
              </a:gs>
              <a:gs pos="100000">
                <a:schemeClr val="accent5">
                  <a:shade val="94000"/>
                  <a:satMod val="135000"/>
                </a:schemeClr>
              </a:gs>
            </a:gsLst>
          </a:gradFill>
        </p:spPr>
        <p:style>
          <a:lnRef idx="0">
            <a:schemeClr val="accent5"/>
          </a:lnRef>
          <a:fillRef idx="3">
            <a:schemeClr val="accent5"/>
          </a:fillRef>
          <a:effectRef idx="3">
            <a:schemeClr val="accent5"/>
          </a:effectRef>
          <a:fontRef idx="minor">
            <a:schemeClr val="lt1"/>
          </a:fontRef>
        </p:style>
        <p:txBody>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a:defRPr/>
            </a:pPr>
            <a:endParaRPr lang="ar-OM" altLang="en-US" sz="2925" dirty="0">
              <a:solidFill>
                <a:schemeClr val="bg1"/>
              </a:solidFill>
              <a:latin typeface="Arial" pitchFamily="34" charset="0"/>
            </a:endParaRPr>
          </a:p>
        </p:txBody>
      </p:sp>
      <p:sp>
        <p:nvSpPr>
          <p:cNvPr id="2" name="Title 1"/>
          <p:cNvSpPr>
            <a:spLocks noGrp="1"/>
          </p:cNvSpPr>
          <p:nvPr>
            <p:ph type="title"/>
          </p:nvPr>
        </p:nvSpPr>
        <p:spPr/>
        <p:txBody>
          <a:bodyPr/>
          <a:lstStyle/>
          <a:p>
            <a:r>
              <a:rPr lang="en-US" dirty="0"/>
              <a:t>Click to edit Master title style</a:t>
            </a:r>
            <a:endParaRPr lang="en-GB" dirty="0"/>
          </a:p>
        </p:txBody>
      </p:sp>
      <p:sp>
        <p:nvSpPr>
          <p:cNvPr id="4" name="Date Placeholder 2">
            <a:extLst>
              <a:ext uri="{FF2B5EF4-FFF2-40B4-BE49-F238E27FC236}">
                <a16:creationId xmlns:a16="http://schemas.microsoft.com/office/drawing/2014/main" id="{B3C5917A-89A3-4C6A-8FFB-36873EC1480C}"/>
              </a:ext>
            </a:extLst>
          </p:cNvPr>
          <p:cNvSpPr>
            <a:spLocks noGrp="1"/>
          </p:cNvSpPr>
          <p:nvPr>
            <p:ph type="dt" sz="half" idx="10"/>
          </p:nvPr>
        </p:nvSpPr>
        <p:spPr>
          <a:xfrm>
            <a:off x="838201" y="6356351"/>
            <a:ext cx="2743200" cy="365125"/>
          </a:xfrm>
          <a:prstGeom prst="rect">
            <a:avLst/>
          </a:prstGeom>
        </p:spPr>
        <p:txBody>
          <a:bodyPr/>
          <a:lstStyle>
            <a:lvl1pPr>
              <a:defRPr/>
            </a:lvl1pPr>
          </a:lstStyle>
          <a:p>
            <a:pPr>
              <a:defRPr/>
            </a:pPr>
            <a:fld id="{599B94F4-C5EA-4F5C-BAAE-7A6368CB8101}" type="datetimeFigureOut">
              <a:rPr lang="en-GB"/>
              <a:pPr>
                <a:defRPr/>
              </a:pPr>
              <a:t>03/09/2023</a:t>
            </a:fld>
            <a:endParaRPr lang="en-GB"/>
          </a:p>
        </p:txBody>
      </p:sp>
      <p:sp>
        <p:nvSpPr>
          <p:cNvPr id="5" name="Footer Placeholder 3">
            <a:extLst>
              <a:ext uri="{FF2B5EF4-FFF2-40B4-BE49-F238E27FC236}">
                <a16:creationId xmlns:a16="http://schemas.microsoft.com/office/drawing/2014/main" id="{35F9B8BB-6E47-466A-886E-3684B9A7BDA0}"/>
              </a:ext>
            </a:extLst>
          </p:cNvPr>
          <p:cNvSpPr>
            <a:spLocks noGrp="1"/>
          </p:cNvSpPr>
          <p:nvPr>
            <p:ph type="ftr" sz="quarter" idx="11"/>
          </p:nvPr>
        </p:nvSpPr>
        <p:spPr>
          <a:xfrm>
            <a:off x="4038601" y="6356351"/>
            <a:ext cx="4114800" cy="365125"/>
          </a:xfrm>
          <a:prstGeom prst="rect">
            <a:avLst/>
          </a:prstGeom>
        </p:spPr>
        <p:txBody>
          <a:bodyPr/>
          <a:lstStyle>
            <a:lvl1pPr>
              <a:defRPr/>
            </a:lvl1pPr>
          </a:lstStyle>
          <a:p>
            <a:pPr>
              <a:defRPr/>
            </a:pPr>
            <a:r>
              <a:rPr lang="en-GB"/>
              <a:t>j.almaskari@met.gov.om</a:t>
            </a:r>
          </a:p>
        </p:txBody>
      </p:sp>
      <p:sp>
        <p:nvSpPr>
          <p:cNvPr id="6" name="Slide Number Placeholder 4">
            <a:extLst>
              <a:ext uri="{FF2B5EF4-FFF2-40B4-BE49-F238E27FC236}">
                <a16:creationId xmlns:a16="http://schemas.microsoft.com/office/drawing/2014/main" id="{E6749F22-22EC-451B-993D-0C80BC7D7E26}"/>
              </a:ext>
            </a:extLst>
          </p:cNvPr>
          <p:cNvSpPr>
            <a:spLocks noGrp="1"/>
          </p:cNvSpPr>
          <p:nvPr>
            <p:ph type="sldNum" sz="quarter" idx="12"/>
          </p:nvPr>
        </p:nvSpPr>
        <p:spPr>
          <a:xfrm>
            <a:off x="8610601" y="6356351"/>
            <a:ext cx="2743200" cy="365125"/>
          </a:xfrm>
          <a:prstGeom prst="rect">
            <a:avLst/>
          </a:prstGeom>
        </p:spPr>
        <p:txBody>
          <a:bodyPr/>
          <a:lstStyle>
            <a:lvl1pPr>
              <a:defRPr/>
            </a:lvl1pPr>
          </a:lstStyle>
          <a:p>
            <a:pPr>
              <a:defRPr/>
            </a:pPr>
            <a:fld id="{BA7FD23D-11DD-4561-B843-A66F2D0DE7A7}" type="slidenum">
              <a:rPr lang="en-GB"/>
              <a:pPr>
                <a:defRPr/>
              </a:pPr>
              <a:t>‹#›</a:t>
            </a:fld>
            <a:endParaRPr lang="en-GB"/>
          </a:p>
        </p:txBody>
      </p:sp>
    </p:spTree>
    <p:extLst>
      <p:ext uri="{BB962C8B-B14F-4D97-AF65-F5344CB8AC3E}">
        <p14:creationId xmlns:p14="http://schemas.microsoft.com/office/powerpoint/2010/main" val="37803173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2390504-74F6-4BC7-A6CD-6588D63F81B5}"/>
              </a:ext>
            </a:extLst>
          </p:cNvPr>
          <p:cNvSpPr>
            <a:spLocks noGrp="1"/>
          </p:cNvSpPr>
          <p:nvPr>
            <p:ph type="dt" sz="half" idx="10"/>
          </p:nvPr>
        </p:nvSpPr>
        <p:spPr>
          <a:xfrm>
            <a:off x="838201" y="6356351"/>
            <a:ext cx="2743200" cy="365125"/>
          </a:xfrm>
          <a:prstGeom prst="rect">
            <a:avLst/>
          </a:prstGeom>
        </p:spPr>
        <p:txBody>
          <a:bodyPr/>
          <a:lstStyle>
            <a:lvl1pPr>
              <a:defRPr/>
            </a:lvl1pPr>
          </a:lstStyle>
          <a:p>
            <a:pPr>
              <a:defRPr/>
            </a:pPr>
            <a:fld id="{6D163470-FC62-4FE6-AF72-A49FE06F8482}" type="datetimeFigureOut">
              <a:rPr lang="en-GB"/>
              <a:pPr>
                <a:defRPr/>
              </a:pPr>
              <a:t>03/09/2023</a:t>
            </a:fld>
            <a:endParaRPr lang="en-GB"/>
          </a:p>
        </p:txBody>
      </p:sp>
      <p:sp>
        <p:nvSpPr>
          <p:cNvPr id="3" name="Footer Placeholder 4">
            <a:extLst>
              <a:ext uri="{FF2B5EF4-FFF2-40B4-BE49-F238E27FC236}">
                <a16:creationId xmlns:a16="http://schemas.microsoft.com/office/drawing/2014/main" id="{AE07E47E-0966-4FBA-85DB-5A5E784A3359}"/>
              </a:ext>
            </a:extLst>
          </p:cNvPr>
          <p:cNvSpPr>
            <a:spLocks noGrp="1"/>
          </p:cNvSpPr>
          <p:nvPr>
            <p:ph type="ftr" sz="quarter" idx="11"/>
          </p:nvPr>
        </p:nvSpPr>
        <p:spPr>
          <a:xfrm>
            <a:off x="4038601" y="6356351"/>
            <a:ext cx="4114800" cy="365125"/>
          </a:xfrm>
          <a:prstGeom prst="rect">
            <a:avLst/>
          </a:prstGeom>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20E14798-828E-439F-8959-BB7C474B3F8A}"/>
              </a:ext>
            </a:extLst>
          </p:cNvPr>
          <p:cNvSpPr>
            <a:spLocks noGrp="1"/>
          </p:cNvSpPr>
          <p:nvPr>
            <p:ph type="sldNum" sz="quarter" idx="12"/>
          </p:nvPr>
        </p:nvSpPr>
        <p:spPr>
          <a:xfrm>
            <a:off x="8610601" y="6356351"/>
            <a:ext cx="2743200" cy="365125"/>
          </a:xfrm>
          <a:prstGeom prst="rect">
            <a:avLst/>
          </a:prstGeom>
        </p:spPr>
        <p:txBody>
          <a:bodyPr/>
          <a:lstStyle>
            <a:lvl1pPr>
              <a:defRPr/>
            </a:lvl1pPr>
          </a:lstStyle>
          <a:p>
            <a:pPr>
              <a:defRPr/>
            </a:pPr>
            <a:fld id="{7171FE7F-9361-46C0-B893-B93C8B83318F}" type="slidenum">
              <a:rPr lang="en-GB"/>
              <a:pPr>
                <a:defRPr/>
              </a:pPr>
              <a:t>‹#›</a:t>
            </a:fld>
            <a:endParaRPr lang="en-GB"/>
          </a:p>
        </p:txBody>
      </p:sp>
    </p:spTree>
    <p:extLst>
      <p:ext uri="{BB962C8B-B14F-4D97-AF65-F5344CB8AC3E}">
        <p14:creationId xmlns:p14="http://schemas.microsoft.com/office/powerpoint/2010/main" val="25783826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2600"/>
            </a:lvl1pPr>
          </a:lstStyle>
          <a:p>
            <a:r>
              <a:rPr lang="en-US"/>
              <a:t>Click to edit Master title style</a:t>
            </a:r>
            <a:endParaRPr lang="en-GB"/>
          </a:p>
        </p:txBody>
      </p:sp>
      <p:sp>
        <p:nvSpPr>
          <p:cNvPr id="3" name="Content Placeholder 2"/>
          <p:cNvSpPr>
            <a:spLocks noGrp="1"/>
          </p:cNvSpPr>
          <p:nvPr>
            <p:ph idx="1"/>
          </p:nvPr>
        </p:nvSpPr>
        <p:spPr>
          <a:xfrm>
            <a:off x="5183188" y="987427"/>
            <a:ext cx="6172201" cy="4873625"/>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en-US"/>
              <a:t>Edit Master text styles</a:t>
            </a:r>
          </a:p>
        </p:txBody>
      </p:sp>
      <p:sp>
        <p:nvSpPr>
          <p:cNvPr id="5" name="Date Placeholder 3">
            <a:extLst>
              <a:ext uri="{FF2B5EF4-FFF2-40B4-BE49-F238E27FC236}">
                <a16:creationId xmlns:a16="http://schemas.microsoft.com/office/drawing/2014/main" id="{CFD1C52D-EB8E-4DBE-A702-4F67DB473F0A}"/>
              </a:ext>
            </a:extLst>
          </p:cNvPr>
          <p:cNvSpPr>
            <a:spLocks noGrp="1"/>
          </p:cNvSpPr>
          <p:nvPr>
            <p:ph type="dt" sz="half" idx="10"/>
          </p:nvPr>
        </p:nvSpPr>
        <p:spPr>
          <a:xfrm>
            <a:off x="838201" y="6356351"/>
            <a:ext cx="2743200" cy="365125"/>
          </a:xfrm>
          <a:prstGeom prst="rect">
            <a:avLst/>
          </a:prstGeom>
        </p:spPr>
        <p:txBody>
          <a:bodyPr/>
          <a:lstStyle>
            <a:lvl1pPr>
              <a:defRPr/>
            </a:lvl1pPr>
          </a:lstStyle>
          <a:p>
            <a:pPr>
              <a:defRPr/>
            </a:pPr>
            <a:fld id="{D7103AE9-7A0E-41CD-B400-E949E860F312}" type="datetimeFigureOut">
              <a:rPr lang="en-GB"/>
              <a:pPr>
                <a:defRPr/>
              </a:pPr>
              <a:t>03/09/2023</a:t>
            </a:fld>
            <a:endParaRPr lang="en-GB"/>
          </a:p>
        </p:txBody>
      </p:sp>
      <p:sp>
        <p:nvSpPr>
          <p:cNvPr id="6" name="Footer Placeholder 4">
            <a:extLst>
              <a:ext uri="{FF2B5EF4-FFF2-40B4-BE49-F238E27FC236}">
                <a16:creationId xmlns:a16="http://schemas.microsoft.com/office/drawing/2014/main" id="{3AC206BB-6F72-47D7-9088-0C24F46E2BFA}"/>
              </a:ext>
            </a:extLst>
          </p:cNvPr>
          <p:cNvSpPr>
            <a:spLocks noGrp="1"/>
          </p:cNvSpPr>
          <p:nvPr>
            <p:ph type="ftr" sz="quarter" idx="11"/>
          </p:nvPr>
        </p:nvSpPr>
        <p:spPr>
          <a:xfrm>
            <a:off x="4038601" y="6356351"/>
            <a:ext cx="4114800" cy="365125"/>
          </a:xfrm>
          <a:prstGeom prst="rect">
            <a:avLst/>
          </a:prstGeom>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83A33626-722F-4D49-B93A-ED3DC2EAB255}"/>
              </a:ext>
            </a:extLst>
          </p:cNvPr>
          <p:cNvSpPr>
            <a:spLocks noGrp="1"/>
          </p:cNvSpPr>
          <p:nvPr>
            <p:ph type="sldNum" sz="quarter" idx="12"/>
          </p:nvPr>
        </p:nvSpPr>
        <p:spPr>
          <a:xfrm>
            <a:off x="8610601" y="6356351"/>
            <a:ext cx="2743200" cy="365125"/>
          </a:xfrm>
          <a:prstGeom prst="rect">
            <a:avLst/>
          </a:prstGeom>
        </p:spPr>
        <p:txBody>
          <a:bodyPr/>
          <a:lstStyle>
            <a:lvl1pPr>
              <a:defRPr/>
            </a:lvl1pPr>
          </a:lstStyle>
          <a:p>
            <a:pPr>
              <a:defRPr/>
            </a:pPr>
            <a:fld id="{C1683663-6EA7-425A-942F-7F875D89BBD5}" type="slidenum">
              <a:rPr lang="en-GB"/>
              <a:pPr>
                <a:defRPr/>
              </a:pPr>
              <a:t>‹#›</a:t>
            </a:fld>
            <a:endParaRPr lang="en-GB"/>
          </a:p>
        </p:txBody>
      </p:sp>
    </p:spTree>
    <p:extLst>
      <p:ext uri="{BB962C8B-B14F-4D97-AF65-F5344CB8AC3E}">
        <p14:creationId xmlns:p14="http://schemas.microsoft.com/office/powerpoint/2010/main" val="17740950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2600"/>
            </a:lvl1pPr>
          </a:lstStyle>
          <a:p>
            <a:r>
              <a:rPr lang="en-US"/>
              <a:t>Click to edit Master title style</a:t>
            </a:r>
            <a:endParaRPr lang="en-GB"/>
          </a:p>
        </p:txBody>
      </p:sp>
      <p:sp>
        <p:nvSpPr>
          <p:cNvPr id="3" name="Picture Placeholder 2"/>
          <p:cNvSpPr>
            <a:spLocks noGrp="1"/>
          </p:cNvSpPr>
          <p:nvPr>
            <p:ph type="pic" idx="1"/>
          </p:nvPr>
        </p:nvSpPr>
        <p:spPr>
          <a:xfrm>
            <a:off x="5183188" y="987427"/>
            <a:ext cx="6172201" cy="4873625"/>
          </a:xfrm>
        </p:spPr>
        <p:txBody>
          <a:bodyPr rtlCol="0">
            <a:normAutofit/>
          </a:bodyPr>
          <a:lstStyle>
            <a:lvl1pPr marL="0" indent="0">
              <a:buNone/>
              <a:defRPr sz="2600"/>
            </a:lvl1pPr>
            <a:lvl2pPr marL="371475" indent="0">
              <a:buNone/>
              <a:defRPr sz="2275"/>
            </a:lvl2pPr>
            <a:lvl3pPr marL="742950" indent="0">
              <a:buNone/>
              <a:defRPr sz="1950"/>
            </a:lvl3pPr>
            <a:lvl4pPr marL="1114425" indent="0">
              <a:buNone/>
              <a:defRPr sz="1625"/>
            </a:lvl4pPr>
            <a:lvl5pPr marL="1485900" indent="0">
              <a:buNone/>
              <a:defRPr sz="1625"/>
            </a:lvl5pPr>
            <a:lvl6pPr marL="1857375" indent="0">
              <a:buNone/>
              <a:defRPr sz="1625"/>
            </a:lvl6pPr>
            <a:lvl7pPr marL="2228850" indent="0">
              <a:buNone/>
              <a:defRPr sz="1625"/>
            </a:lvl7pPr>
            <a:lvl8pPr marL="2600325" indent="0">
              <a:buNone/>
              <a:defRPr sz="1625"/>
            </a:lvl8pPr>
            <a:lvl9pPr marL="2971800" indent="0">
              <a:buNone/>
              <a:defRPr sz="1625"/>
            </a:lvl9pPr>
          </a:lstStyle>
          <a:p>
            <a:pPr lvl="0"/>
            <a:endParaRPr lang="en-GB" noProof="0"/>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en-US"/>
              <a:t>Edit Master text styles</a:t>
            </a:r>
          </a:p>
        </p:txBody>
      </p:sp>
      <p:sp>
        <p:nvSpPr>
          <p:cNvPr id="5" name="Date Placeholder 3">
            <a:extLst>
              <a:ext uri="{FF2B5EF4-FFF2-40B4-BE49-F238E27FC236}">
                <a16:creationId xmlns:a16="http://schemas.microsoft.com/office/drawing/2014/main" id="{4519A579-4F4E-46C3-8C69-BCC728628F45}"/>
              </a:ext>
            </a:extLst>
          </p:cNvPr>
          <p:cNvSpPr>
            <a:spLocks noGrp="1"/>
          </p:cNvSpPr>
          <p:nvPr>
            <p:ph type="dt" sz="half" idx="10"/>
          </p:nvPr>
        </p:nvSpPr>
        <p:spPr>
          <a:xfrm>
            <a:off x="838201" y="6356351"/>
            <a:ext cx="2743200" cy="365125"/>
          </a:xfrm>
          <a:prstGeom prst="rect">
            <a:avLst/>
          </a:prstGeom>
        </p:spPr>
        <p:txBody>
          <a:bodyPr/>
          <a:lstStyle>
            <a:lvl1pPr>
              <a:defRPr/>
            </a:lvl1pPr>
          </a:lstStyle>
          <a:p>
            <a:pPr>
              <a:defRPr/>
            </a:pPr>
            <a:fld id="{2F0B5D45-268B-45D9-A067-14A315176E68}" type="datetimeFigureOut">
              <a:rPr lang="en-GB"/>
              <a:pPr>
                <a:defRPr/>
              </a:pPr>
              <a:t>03/09/2023</a:t>
            </a:fld>
            <a:endParaRPr lang="en-GB"/>
          </a:p>
        </p:txBody>
      </p:sp>
      <p:sp>
        <p:nvSpPr>
          <p:cNvPr id="6" name="Footer Placeholder 4">
            <a:extLst>
              <a:ext uri="{FF2B5EF4-FFF2-40B4-BE49-F238E27FC236}">
                <a16:creationId xmlns:a16="http://schemas.microsoft.com/office/drawing/2014/main" id="{584EF490-84DD-49D7-89FE-D3D1BFE06150}"/>
              </a:ext>
            </a:extLst>
          </p:cNvPr>
          <p:cNvSpPr>
            <a:spLocks noGrp="1"/>
          </p:cNvSpPr>
          <p:nvPr>
            <p:ph type="ftr" sz="quarter" idx="11"/>
          </p:nvPr>
        </p:nvSpPr>
        <p:spPr>
          <a:xfrm>
            <a:off x="4038601" y="6356351"/>
            <a:ext cx="4114800" cy="365125"/>
          </a:xfrm>
          <a:prstGeom prst="rect">
            <a:avLst/>
          </a:prstGeom>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9B40F926-752C-4AED-A808-BBF99F299645}"/>
              </a:ext>
            </a:extLst>
          </p:cNvPr>
          <p:cNvSpPr>
            <a:spLocks noGrp="1"/>
          </p:cNvSpPr>
          <p:nvPr>
            <p:ph type="sldNum" sz="quarter" idx="12"/>
          </p:nvPr>
        </p:nvSpPr>
        <p:spPr>
          <a:xfrm>
            <a:off x="8610601" y="6356351"/>
            <a:ext cx="2743200" cy="365125"/>
          </a:xfrm>
          <a:prstGeom prst="rect">
            <a:avLst/>
          </a:prstGeom>
        </p:spPr>
        <p:txBody>
          <a:bodyPr/>
          <a:lstStyle>
            <a:lvl1pPr>
              <a:defRPr/>
            </a:lvl1pPr>
          </a:lstStyle>
          <a:p>
            <a:pPr>
              <a:defRPr/>
            </a:pPr>
            <a:fld id="{E390A43E-62F7-43D5-A016-AFEE0618B161}" type="slidenum">
              <a:rPr lang="en-GB"/>
              <a:pPr>
                <a:defRPr/>
              </a:pPr>
              <a:t>‹#›</a:t>
            </a:fld>
            <a:endParaRPr lang="en-GB"/>
          </a:p>
        </p:txBody>
      </p:sp>
    </p:spTree>
    <p:extLst>
      <p:ext uri="{BB962C8B-B14F-4D97-AF65-F5344CB8AC3E}">
        <p14:creationId xmlns:p14="http://schemas.microsoft.com/office/powerpoint/2010/main" val="24949370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3A7541C-FF81-49C9-812D-32799C279300}"/>
              </a:ext>
            </a:extLst>
          </p:cNvPr>
          <p:cNvSpPr>
            <a:spLocks noGrp="1"/>
          </p:cNvSpPr>
          <p:nvPr>
            <p:ph type="dt" sz="half" idx="10"/>
          </p:nvPr>
        </p:nvSpPr>
        <p:spPr>
          <a:xfrm>
            <a:off x="838201" y="6356351"/>
            <a:ext cx="2743200" cy="365125"/>
          </a:xfrm>
          <a:prstGeom prst="rect">
            <a:avLst/>
          </a:prstGeom>
        </p:spPr>
        <p:txBody>
          <a:bodyPr/>
          <a:lstStyle>
            <a:lvl1pPr>
              <a:defRPr/>
            </a:lvl1pPr>
          </a:lstStyle>
          <a:p>
            <a:pPr>
              <a:defRPr/>
            </a:pPr>
            <a:fld id="{09096A2A-9BE2-4C28-9F8C-2863F9A51346}" type="datetimeFigureOut">
              <a:rPr lang="en-GB"/>
              <a:pPr>
                <a:defRPr/>
              </a:pPr>
              <a:t>03/09/2023</a:t>
            </a:fld>
            <a:endParaRPr lang="en-GB"/>
          </a:p>
        </p:txBody>
      </p:sp>
      <p:sp>
        <p:nvSpPr>
          <p:cNvPr id="5" name="Footer Placeholder 4">
            <a:extLst>
              <a:ext uri="{FF2B5EF4-FFF2-40B4-BE49-F238E27FC236}">
                <a16:creationId xmlns:a16="http://schemas.microsoft.com/office/drawing/2014/main" id="{1735ACA9-F1DE-423B-A8A9-B30ACF29DE19}"/>
              </a:ext>
            </a:extLst>
          </p:cNvPr>
          <p:cNvSpPr>
            <a:spLocks noGrp="1"/>
          </p:cNvSpPr>
          <p:nvPr>
            <p:ph type="ftr" sz="quarter" idx="11"/>
          </p:nvPr>
        </p:nvSpPr>
        <p:spPr>
          <a:xfrm>
            <a:off x="4038601" y="6356351"/>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33B04529-4C12-47C0-A76A-B16DB4079282}"/>
              </a:ext>
            </a:extLst>
          </p:cNvPr>
          <p:cNvSpPr>
            <a:spLocks noGrp="1"/>
          </p:cNvSpPr>
          <p:nvPr>
            <p:ph type="sldNum" sz="quarter" idx="12"/>
          </p:nvPr>
        </p:nvSpPr>
        <p:spPr>
          <a:xfrm>
            <a:off x="8610601" y="6356351"/>
            <a:ext cx="2743200" cy="365125"/>
          </a:xfrm>
          <a:prstGeom prst="rect">
            <a:avLst/>
          </a:prstGeom>
        </p:spPr>
        <p:txBody>
          <a:bodyPr/>
          <a:lstStyle>
            <a:lvl1pPr>
              <a:defRPr/>
            </a:lvl1pPr>
          </a:lstStyle>
          <a:p>
            <a:pPr>
              <a:defRPr/>
            </a:pPr>
            <a:fld id="{3E611B19-A1B8-4DA2-BB89-C8012E1153D1}" type="slidenum">
              <a:rPr lang="en-GB"/>
              <a:pPr>
                <a:defRPr/>
              </a:pPr>
              <a:t>‹#›</a:t>
            </a:fld>
            <a:endParaRPr lang="en-GB"/>
          </a:p>
        </p:txBody>
      </p:sp>
    </p:spTree>
    <p:extLst>
      <p:ext uri="{BB962C8B-B14F-4D97-AF65-F5344CB8AC3E}">
        <p14:creationId xmlns:p14="http://schemas.microsoft.com/office/powerpoint/2010/main" val="34303273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FA26C6F-B9BD-4D8E-9A20-784D0DBC305D}"/>
              </a:ext>
            </a:extLst>
          </p:cNvPr>
          <p:cNvSpPr>
            <a:spLocks noGrp="1"/>
          </p:cNvSpPr>
          <p:nvPr>
            <p:ph type="dt" sz="half" idx="10"/>
          </p:nvPr>
        </p:nvSpPr>
        <p:spPr>
          <a:xfrm>
            <a:off x="838201" y="6356351"/>
            <a:ext cx="2743200" cy="365125"/>
          </a:xfrm>
          <a:prstGeom prst="rect">
            <a:avLst/>
          </a:prstGeom>
        </p:spPr>
        <p:txBody>
          <a:bodyPr/>
          <a:lstStyle>
            <a:lvl1pPr>
              <a:defRPr/>
            </a:lvl1pPr>
          </a:lstStyle>
          <a:p>
            <a:pPr>
              <a:defRPr/>
            </a:pPr>
            <a:fld id="{0E8469DF-0783-4FC7-A3F4-A33250C86115}" type="datetimeFigureOut">
              <a:rPr lang="en-GB"/>
              <a:pPr>
                <a:defRPr/>
              </a:pPr>
              <a:t>03/09/2023</a:t>
            </a:fld>
            <a:endParaRPr lang="en-GB"/>
          </a:p>
        </p:txBody>
      </p:sp>
      <p:sp>
        <p:nvSpPr>
          <p:cNvPr id="5" name="Footer Placeholder 4">
            <a:extLst>
              <a:ext uri="{FF2B5EF4-FFF2-40B4-BE49-F238E27FC236}">
                <a16:creationId xmlns:a16="http://schemas.microsoft.com/office/drawing/2014/main" id="{273B9D60-1550-4162-9E6B-0D2A57CB92A6}"/>
              </a:ext>
            </a:extLst>
          </p:cNvPr>
          <p:cNvSpPr>
            <a:spLocks noGrp="1"/>
          </p:cNvSpPr>
          <p:nvPr>
            <p:ph type="ftr" sz="quarter" idx="11"/>
          </p:nvPr>
        </p:nvSpPr>
        <p:spPr>
          <a:xfrm>
            <a:off x="4038601" y="6356351"/>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D5E5681B-EDCE-4358-8A2C-260866D4D3C7}"/>
              </a:ext>
            </a:extLst>
          </p:cNvPr>
          <p:cNvSpPr>
            <a:spLocks noGrp="1"/>
          </p:cNvSpPr>
          <p:nvPr>
            <p:ph type="sldNum" sz="quarter" idx="12"/>
          </p:nvPr>
        </p:nvSpPr>
        <p:spPr>
          <a:xfrm>
            <a:off x="8610601" y="6356351"/>
            <a:ext cx="2743200" cy="365125"/>
          </a:xfrm>
          <a:prstGeom prst="rect">
            <a:avLst/>
          </a:prstGeom>
        </p:spPr>
        <p:txBody>
          <a:bodyPr/>
          <a:lstStyle>
            <a:lvl1pPr>
              <a:defRPr/>
            </a:lvl1pPr>
          </a:lstStyle>
          <a:p>
            <a:pPr>
              <a:defRPr/>
            </a:pPr>
            <a:fld id="{7C306BA3-6E11-4F7D-90C1-CE4088DA19C5}" type="slidenum">
              <a:rPr lang="en-GB"/>
              <a:pPr>
                <a:defRPr/>
              </a:pPr>
              <a:t>‹#›</a:t>
            </a:fld>
            <a:endParaRPr lang="en-GB"/>
          </a:p>
        </p:txBody>
      </p:sp>
    </p:spTree>
    <p:extLst>
      <p:ext uri="{BB962C8B-B14F-4D97-AF65-F5344CB8AC3E}">
        <p14:creationId xmlns:p14="http://schemas.microsoft.com/office/powerpoint/2010/main" val="21969523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3CE9836-1303-47FC-88E2-4795468CD063}"/>
              </a:ext>
            </a:extLst>
          </p:cNvPr>
          <p:cNvSpPr txBox="1">
            <a:spLocks/>
          </p:cNvSpPr>
          <p:nvPr userDrawn="1"/>
        </p:nvSpPr>
        <p:spPr>
          <a:xfrm>
            <a:off x="1639278" y="50800"/>
            <a:ext cx="10515600" cy="954088"/>
          </a:xfrm>
          <a:prstGeom prst="rect">
            <a:avLst/>
          </a:prstGeom>
          <a:gradFill rotWithShape="1">
            <a:gsLst>
              <a:gs pos="96000">
                <a:srgbClr val="0094C8"/>
              </a:gs>
              <a:gs pos="99000">
                <a:schemeClr val="accent5">
                  <a:shade val="93000"/>
                  <a:satMod val="130000"/>
                </a:schemeClr>
              </a:gs>
              <a:gs pos="100000">
                <a:schemeClr val="accent5">
                  <a:shade val="94000"/>
                  <a:satMod val="135000"/>
                </a:schemeClr>
              </a:gs>
            </a:gsLst>
            <a:lin ang="5400000" scaled="0"/>
          </a:gradFill>
        </p:spPr>
        <p:style>
          <a:lnRef idx="0">
            <a:schemeClr val="accent5"/>
          </a:lnRef>
          <a:fillRef idx="3">
            <a:schemeClr val="accent5"/>
          </a:fillRef>
          <a:effectRef idx="3">
            <a:schemeClr val="accent5"/>
          </a:effectRef>
          <a:fontRef idx="minor">
            <a:schemeClr val="lt1"/>
          </a:fontRef>
        </p:style>
        <p:txBody>
          <a:bodyPr lIns="74295" tIns="37148" rIns="74295" bIns="37148" anchor="ctr">
            <a:normAutofit/>
          </a:bodyPr>
          <a:lstStyle>
            <a:lvl1pPr algn="l" defTabSz="914400" rtl="0" eaLnBrk="1" latinLnBrk="0" hangingPunct="1">
              <a:lnSpc>
                <a:spcPct val="90000"/>
              </a:lnSpc>
              <a:spcBef>
                <a:spcPct val="0"/>
              </a:spcBef>
              <a:buNone/>
              <a:defRPr sz="4400" kern="1200">
                <a:solidFill>
                  <a:schemeClr val="tx1"/>
                </a:solidFill>
                <a:latin typeface="Calibri" pitchFamily="34" charset="0"/>
                <a:ea typeface="+mn-ea"/>
                <a:cs typeface="Arial" pitchFamily="34" charset="0"/>
              </a:defRPr>
            </a:lvl1pPr>
            <a:lvl2pPr marL="742950" indent="-285750">
              <a:defRPr>
                <a:solidFill>
                  <a:schemeClr val="tx1"/>
                </a:solidFill>
                <a:latin typeface="Calibri" pitchFamily="34" charset="0"/>
                <a:ea typeface="+mn-ea"/>
                <a:cs typeface="Arial" pitchFamily="34" charset="0"/>
              </a:defRPr>
            </a:lvl2pPr>
            <a:lvl3pPr marL="1143000" indent="-228600">
              <a:defRPr>
                <a:solidFill>
                  <a:schemeClr val="tx1"/>
                </a:solidFill>
                <a:latin typeface="Calibri" pitchFamily="34" charset="0"/>
                <a:ea typeface="+mn-ea"/>
                <a:cs typeface="Arial" pitchFamily="34" charset="0"/>
              </a:defRPr>
            </a:lvl3pPr>
            <a:lvl4pPr marL="1600200" indent="-228600">
              <a:defRPr>
                <a:solidFill>
                  <a:schemeClr val="tx1"/>
                </a:solidFill>
                <a:latin typeface="Calibri" pitchFamily="34" charset="0"/>
                <a:ea typeface="+mn-ea"/>
                <a:cs typeface="Arial" pitchFamily="34" charset="0"/>
              </a:defRPr>
            </a:lvl4pPr>
            <a:lvl5pPr marL="2057400" indent="-228600">
              <a:defRPr>
                <a:solidFill>
                  <a:schemeClr val="tx1"/>
                </a:solidFill>
                <a:latin typeface="Calibri" pitchFamily="34" charset="0"/>
                <a:ea typeface="+mn-ea"/>
                <a:cs typeface="Arial" pitchFamily="34" charset="0"/>
              </a:defRPr>
            </a:lvl5pPr>
            <a:lvl6pPr marL="2514600" indent="-228600" fontAlgn="base">
              <a:spcBef>
                <a:spcPct val="0"/>
              </a:spcBef>
              <a:spcAft>
                <a:spcPct val="0"/>
              </a:spcAft>
              <a:defRPr>
                <a:solidFill>
                  <a:schemeClr val="tx1"/>
                </a:solidFill>
                <a:latin typeface="Calibri" pitchFamily="34" charset="0"/>
                <a:ea typeface="+mn-ea"/>
                <a:cs typeface="Arial" pitchFamily="34" charset="0"/>
              </a:defRPr>
            </a:lvl6pPr>
            <a:lvl7pPr marL="2971800" indent="-228600" fontAlgn="base">
              <a:spcBef>
                <a:spcPct val="0"/>
              </a:spcBef>
              <a:spcAft>
                <a:spcPct val="0"/>
              </a:spcAft>
              <a:defRPr>
                <a:solidFill>
                  <a:schemeClr val="tx1"/>
                </a:solidFill>
                <a:latin typeface="Calibri" pitchFamily="34" charset="0"/>
                <a:ea typeface="+mn-ea"/>
                <a:cs typeface="Arial" pitchFamily="34" charset="0"/>
              </a:defRPr>
            </a:lvl7pPr>
            <a:lvl8pPr marL="3429000" indent="-228600" fontAlgn="base">
              <a:spcBef>
                <a:spcPct val="0"/>
              </a:spcBef>
              <a:spcAft>
                <a:spcPct val="0"/>
              </a:spcAft>
              <a:defRPr>
                <a:solidFill>
                  <a:schemeClr val="tx1"/>
                </a:solidFill>
                <a:latin typeface="Calibri" pitchFamily="34" charset="0"/>
                <a:ea typeface="+mn-ea"/>
                <a:cs typeface="Arial" pitchFamily="34" charset="0"/>
              </a:defRPr>
            </a:lvl8pPr>
            <a:lvl9pPr marL="3886200" indent="-228600" fontAlgn="base">
              <a:spcBef>
                <a:spcPct val="0"/>
              </a:spcBef>
              <a:spcAft>
                <a:spcPct val="0"/>
              </a:spcAft>
              <a:defRPr>
                <a:solidFill>
                  <a:schemeClr val="tx1"/>
                </a:solidFill>
                <a:latin typeface="Calibri" pitchFamily="34" charset="0"/>
                <a:ea typeface="+mn-ea"/>
                <a:cs typeface="Arial" pitchFamily="34" charset="0"/>
              </a:defRPr>
            </a:lvl9pPr>
          </a:lstStyle>
          <a:p>
            <a:pPr algn="ctr">
              <a:defRPr/>
            </a:pPr>
            <a:endParaRPr lang="ar-OM" altLang="en-US" sz="2925" dirty="0">
              <a:solidFill>
                <a:schemeClr val="bg1"/>
              </a:solidFill>
              <a:latin typeface="Arial" pitchFamily="34" charset="0"/>
            </a:endParaRPr>
          </a:p>
        </p:txBody>
      </p:sp>
      <p:sp>
        <p:nvSpPr>
          <p:cNvPr id="9" name="Title 1">
            <a:extLst>
              <a:ext uri="{FF2B5EF4-FFF2-40B4-BE49-F238E27FC236}">
                <a16:creationId xmlns:a16="http://schemas.microsoft.com/office/drawing/2014/main" id="{E6777901-EDD0-47CE-AE8D-E0F192028AE9}"/>
              </a:ext>
            </a:extLst>
          </p:cNvPr>
          <p:cNvSpPr txBox="1">
            <a:spLocks/>
          </p:cNvSpPr>
          <p:nvPr userDrawn="1"/>
        </p:nvSpPr>
        <p:spPr>
          <a:xfrm>
            <a:off x="826478" y="1681164"/>
            <a:ext cx="5171830" cy="657225"/>
          </a:xfrm>
          <a:prstGeom prst="rect">
            <a:avLst/>
          </a:prstGeom>
          <a:gradFill rotWithShape="1">
            <a:gsLst>
              <a:gs pos="96000">
                <a:srgbClr val="0094C8"/>
              </a:gs>
              <a:gs pos="99000">
                <a:schemeClr val="accent5">
                  <a:shade val="93000"/>
                  <a:satMod val="130000"/>
                </a:schemeClr>
              </a:gs>
              <a:gs pos="100000">
                <a:schemeClr val="accent5">
                  <a:shade val="94000"/>
                  <a:satMod val="135000"/>
                </a:schemeClr>
              </a:gs>
            </a:gsLst>
            <a:lin ang="5400000" scaled="0"/>
          </a:gradFill>
        </p:spPr>
        <p:style>
          <a:lnRef idx="0">
            <a:schemeClr val="accent5"/>
          </a:lnRef>
          <a:fillRef idx="3">
            <a:schemeClr val="accent5"/>
          </a:fillRef>
          <a:effectRef idx="3">
            <a:schemeClr val="accent5"/>
          </a:effectRef>
          <a:fontRef idx="minor">
            <a:schemeClr val="lt1"/>
          </a:fontRef>
        </p:style>
        <p:txBody>
          <a:bodyPr lIns="74295" tIns="37148" rIns="74295" bIns="37148" anchor="ctr">
            <a:normAutofit/>
          </a:bodyPr>
          <a:lstStyle>
            <a:lvl1pPr algn="l" defTabSz="914400" rtl="0" eaLnBrk="1" latinLnBrk="0" hangingPunct="1">
              <a:lnSpc>
                <a:spcPct val="90000"/>
              </a:lnSpc>
              <a:spcBef>
                <a:spcPct val="0"/>
              </a:spcBef>
              <a:buNone/>
              <a:defRPr sz="4400" kern="1200">
                <a:solidFill>
                  <a:schemeClr val="tx1"/>
                </a:solidFill>
                <a:latin typeface="Calibri" pitchFamily="34" charset="0"/>
                <a:ea typeface="+mn-ea"/>
                <a:cs typeface="Arial" pitchFamily="34" charset="0"/>
              </a:defRPr>
            </a:lvl1pPr>
            <a:lvl2pPr marL="742950" indent="-285750">
              <a:defRPr>
                <a:solidFill>
                  <a:schemeClr val="tx1"/>
                </a:solidFill>
                <a:latin typeface="Calibri" pitchFamily="34" charset="0"/>
                <a:ea typeface="+mn-ea"/>
                <a:cs typeface="Arial" pitchFamily="34" charset="0"/>
              </a:defRPr>
            </a:lvl2pPr>
            <a:lvl3pPr marL="1143000" indent="-228600">
              <a:defRPr>
                <a:solidFill>
                  <a:schemeClr val="tx1"/>
                </a:solidFill>
                <a:latin typeface="Calibri" pitchFamily="34" charset="0"/>
                <a:ea typeface="+mn-ea"/>
                <a:cs typeface="Arial" pitchFamily="34" charset="0"/>
              </a:defRPr>
            </a:lvl3pPr>
            <a:lvl4pPr marL="1600200" indent="-228600">
              <a:defRPr>
                <a:solidFill>
                  <a:schemeClr val="tx1"/>
                </a:solidFill>
                <a:latin typeface="Calibri" pitchFamily="34" charset="0"/>
                <a:ea typeface="+mn-ea"/>
                <a:cs typeface="Arial" pitchFamily="34" charset="0"/>
              </a:defRPr>
            </a:lvl4pPr>
            <a:lvl5pPr marL="2057400" indent="-228600">
              <a:defRPr>
                <a:solidFill>
                  <a:schemeClr val="tx1"/>
                </a:solidFill>
                <a:latin typeface="Calibri" pitchFamily="34" charset="0"/>
                <a:ea typeface="+mn-ea"/>
                <a:cs typeface="Arial" pitchFamily="34" charset="0"/>
              </a:defRPr>
            </a:lvl5pPr>
            <a:lvl6pPr marL="2514600" indent="-228600" fontAlgn="base">
              <a:spcBef>
                <a:spcPct val="0"/>
              </a:spcBef>
              <a:spcAft>
                <a:spcPct val="0"/>
              </a:spcAft>
              <a:defRPr>
                <a:solidFill>
                  <a:schemeClr val="tx1"/>
                </a:solidFill>
                <a:latin typeface="Calibri" pitchFamily="34" charset="0"/>
                <a:ea typeface="+mn-ea"/>
                <a:cs typeface="Arial" pitchFamily="34" charset="0"/>
              </a:defRPr>
            </a:lvl6pPr>
            <a:lvl7pPr marL="2971800" indent="-228600" fontAlgn="base">
              <a:spcBef>
                <a:spcPct val="0"/>
              </a:spcBef>
              <a:spcAft>
                <a:spcPct val="0"/>
              </a:spcAft>
              <a:defRPr>
                <a:solidFill>
                  <a:schemeClr val="tx1"/>
                </a:solidFill>
                <a:latin typeface="Calibri" pitchFamily="34" charset="0"/>
                <a:ea typeface="+mn-ea"/>
                <a:cs typeface="Arial" pitchFamily="34" charset="0"/>
              </a:defRPr>
            </a:lvl7pPr>
            <a:lvl8pPr marL="3429000" indent="-228600" fontAlgn="base">
              <a:spcBef>
                <a:spcPct val="0"/>
              </a:spcBef>
              <a:spcAft>
                <a:spcPct val="0"/>
              </a:spcAft>
              <a:defRPr>
                <a:solidFill>
                  <a:schemeClr val="tx1"/>
                </a:solidFill>
                <a:latin typeface="Calibri" pitchFamily="34" charset="0"/>
                <a:ea typeface="+mn-ea"/>
                <a:cs typeface="Arial" pitchFamily="34" charset="0"/>
              </a:defRPr>
            </a:lvl8pPr>
            <a:lvl9pPr marL="3886200" indent="-228600" fontAlgn="base">
              <a:spcBef>
                <a:spcPct val="0"/>
              </a:spcBef>
              <a:spcAft>
                <a:spcPct val="0"/>
              </a:spcAft>
              <a:defRPr>
                <a:solidFill>
                  <a:schemeClr val="tx1"/>
                </a:solidFill>
                <a:latin typeface="Calibri" pitchFamily="34" charset="0"/>
                <a:ea typeface="+mn-ea"/>
                <a:cs typeface="Arial" pitchFamily="34" charset="0"/>
              </a:defRPr>
            </a:lvl9pPr>
          </a:lstStyle>
          <a:p>
            <a:pPr algn="ctr">
              <a:defRPr/>
            </a:pPr>
            <a:endParaRPr lang="ar-OM" altLang="en-US" sz="3575" dirty="0">
              <a:solidFill>
                <a:schemeClr val="bg1"/>
              </a:solidFill>
              <a:latin typeface="Arial" pitchFamily="34" charset="0"/>
            </a:endParaRPr>
          </a:p>
        </p:txBody>
      </p:sp>
      <p:sp>
        <p:nvSpPr>
          <p:cNvPr id="10" name="Title 1">
            <a:extLst>
              <a:ext uri="{FF2B5EF4-FFF2-40B4-BE49-F238E27FC236}">
                <a16:creationId xmlns:a16="http://schemas.microsoft.com/office/drawing/2014/main" id="{10CD7951-6F40-4B0E-BDBD-1839FB7AA918}"/>
              </a:ext>
            </a:extLst>
          </p:cNvPr>
          <p:cNvSpPr txBox="1">
            <a:spLocks/>
          </p:cNvSpPr>
          <p:nvPr userDrawn="1"/>
        </p:nvSpPr>
        <p:spPr>
          <a:xfrm>
            <a:off x="6183924" y="1681164"/>
            <a:ext cx="5169877" cy="657225"/>
          </a:xfrm>
          <a:prstGeom prst="rect">
            <a:avLst/>
          </a:prstGeom>
          <a:gradFill rotWithShape="1">
            <a:gsLst>
              <a:gs pos="96000">
                <a:srgbClr val="0094C8"/>
              </a:gs>
              <a:gs pos="99000">
                <a:schemeClr val="accent5">
                  <a:shade val="93000"/>
                  <a:satMod val="130000"/>
                </a:schemeClr>
              </a:gs>
              <a:gs pos="100000">
                <a:schemeClr val="accent5">
                  <a:shade val="94000"/>
                  <a:satMod val="135000"/>
                </a:schemeClr>
              </a:gs>
            </a:gsLst>
            <a:lin ang="5400000" scaled="0"/>
          </a:gradFill>
        </p:spPr>
        <p:style>
          <a:lnRef idx="0">
            <a:schemeClr val="accent5"/>
          </a:lnRef>
          <a:fillRef idx="3">
            <a:schemeClr val="accent5"/>
          </a:fillRef>
          <a:effectRef idx="3">
            <a:schemeClr val="accent5"/>
          </a:effectRef>
          <a:fontRef idx="minor">
            <a:schemeClr val="lt1"/>
          </a:fontRef>
        </p:style>
        <p:txBody>
          <a:bodyPr lIns="74295" tIns="37148" rIns="74295" bIns="37148" anchor="ctr">
            <a:normAutofit/>
          </a:bodyPr>
          <a:lstStyle>
            <a:lvl1pPr algn="l" defTabSz="914400" rtl="0" eaLnBrk="1" latinLnBrk="0" hangingPunct="1">
              <a:lnSpc>
                <a:spcPct val="90000"/>
              </a:lnSpc>
              <a:spcBef>
                <a:spcPct val="0"/>
              </a:spcBef>
              <a:buNone/>
              <a:defRPr sz="4400" kern="1200">
                <a:solidFill>
                  <a:schemeClr val="tx1"/>
                </a:solidFill>
                <a:latin typeface="Calibri" pitchFamily="34" charset="0"/>
                <a:ea typeface="+mn-ea"/>
                <a:cs typeface="Arial" pitchFamily="34" charset="0"/>
              </a:defRPr>
            </a:lvl1pPr>
            <a:lvl2pPr marL="742950" indent="-285750">
              <a:defRPr>
                <a:solidFill>
                  <a:schemeClr val="tx1"/>
                </a:solidFill>
                <a:latin typeface="Calibri" pitchFamily="34" charset="0"/>
                <a:ea typeface="+mn-ea"/>
                <a:cs typeface="Arial" pitchFamily="34" charset="0"/>
              </a:defRPr>
            </a:lvl2pPr>
            <a:lvl3pPr marL="1143000" indent="-228600">
              <a:defRPr>
                <a:solidFill>
                  <a:schemeClr val="tx1"/>
                </a:solidFill>
                <a:latin typeface="Calibri" pitchFamily="34" charset="0"/>
                <a:ea typeface="+mn-ea"/>
                <a:cs typeface="Arial" pitchFamily="34" charset="0"/>
              </a:defRPr>
            </a:lvl3pPr>
            <a:lvl4pPr marL="1600200" indent="-228600">
              <a:defRPr>
                <a:solidFill>
                  <a:schemeClr val="tx1"/>
                </a:solidFill>
                <a:latin typeface="Calibri" pitchFamily="34" charset="0"/>
                <a:ea typeface="+mn-ea"/>
                <a:cs typeface="Arial" pitchFamily="34" charset="0"/>
              </a:defRPr>
            </a:lvl4pPr>
            <a:lvl5pPr marL="2057400" indent="-228600">
              <a:defRPr>
                <a:solidFill>
                  <a:schemeClr val="tx1"/>
                </a:solidFill>
                <a:latin typeface="Calibri" pitchFamily="34" charset="0"/>
                <a:ea typeface="+mn-ea"/>
                <a:cs typeface="Arial" pitchFamily="34" charset="0"/>
              </a:defRPr>
            </a:lvl5pPr>
            <a:lvl6pPr marL="2514600" indent="-228600" fontAlgn="base">
              <a:spcBef>
                <a:spcPct val="0"/>
              </a:spcBef>
              <a:spcAft>
                <a:spcPct val="0"/>
              </a:spcAft>
              <a:defRPr>
                <a:solidFill>
                  <a:schemeClr val="tx1"/>
                </a:solidFill>
                <a:latin typeface="Calibri" pitchFamily="34" charset="0"/>
                <a:ea typeface="+mn-ea"/>
                <a:cs typeface="Arial" pitchFamily="34" charset="0"/>
              </a:defRPr>
            </a:lvl6pPr>
            <a:lvl7pPr marL="2971800" indent="-228600" fontAlgn="base">
              <a:spcBef>
                <a:spcPct val="0"/>
              </a:spcBef>
              <a:spcAft>
                <a:spcPct val="0"/>
              </a:spcAft>
              <a:defRPr>
                <a:solidFill>
                  <a:schemeClr val="tx1"/>
                </a:solidFill>
                <a:latin typeface="Calibri" pitchFamily="34" charset="0"/>
                <a:ea typeface="+mn-ea"/>
                <a:cs typeface="Arial" pitchFamily="34" charset="0"/>
              </a:defRPr>
            </a:lvl7pPr>
            <a:lvl8pPr marL="3429000" indent="-228600" fontAlgn="base">
              <a:spcBef>
                <a:spcPct val="0"/>
              </a:spcBef>
              <a:spcAft>
                <a:spcPct val="0"/>
              </a:spcAft>
              <a:defRPr>
                <a:solidFill>
                  <a:schemeClr val="tx1"/>
                </a:solidFill>
                <a:latin typeface="Calibri" pitchFamily="34" charset="0"/>
                <a:ea typeface="+mn-ea"/>
                <a:cs typeface="Arial" pitchFamily="34" charset="0"/>
              </a:defRPr>
            </a:lvl8pPr>
            <a:lvl9pPr marL="3886200" indent="-228600" fontAlgn="base">
              <a:spcBef>
                <a:spcPct val="0"/>
              </a:spcBef>
              <a:spcAft>
                <a:spcPct val="0"/>
              </a:spcAft>
              <a:defRPr>
                <a:solidFill>
                  <a:schemeClr val="tx1"/>
                </a:solidFill>
                <a:latin typeface="Calibri" pitchFamily="34" charset="0"/>
                <a:ea typeface="+mn-ea"/>
                <a:cs typeface="Arial" pitchFamily="34" charset="0"/>
              </a:defRPr>
            </a:lvl9pPr>
          </a:lstStyle>
          <a:p>
            <a:pPr algn="ctr">
              <a:defRPr/>
            </a:pPr>
            <a:endParaRPr lang="ar-OM" altLang="en-US" sz="3575" dirty="0">
              <a:solidFill>
                <a:schemeClr val="bg1"/>
              </a:solidFill>
              <a:latin typeface="Arial" pitchFamily="34" charset="0"/>
            </a:endParaRPr>
          </a:p>
        </p:txBody>
      </p:sp>
      <p:sp>
        <p:nvSpPr>
          <p:cNvPr id="3" name="Text Placeholder 2"/>
          <p:cNvSpPr>
            <a:spLocks noGrp="1"/>
          </p:cNvSpPr>
          <p:nvPr>
            <p:ph type="body" idx="1"/>
          </p:nvPr>
        </p:nvSpPr>
        <p:spPr>
          <a:xfrm>
            <a:off x="839788" y="1681163"/>
            <a:ext cx="5157787" cy="657224"/>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657224"/>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Date Placeholder 6">
            <a:extLst>
              <a:ext uri="{FF2B5EF4-FFF2-40B4-BE49-F238E27FC236}">
                <a16:creationId xmlns:a16="http://schemas.microsoft.com/office/drawing/2014/main" id="{79E902F2-8AC1-437C-A3A9-E9EDE56469C8}"/>
              </a:ext>
            </a:extLst>
          </p:cNvPr>
          <p:cNvSpPr>
            <a:spLocks noGrp="1"/>
          </p:cNvSpPr>
          <p:nvPr>
            <p:ph type="dt" sz="half" idx="10"/>
          </p:nvPr>
        </p:nvSpPr>
        <p:spPr>
          <a:xfrm>
            <a:off x="838201" y="6356351"/>
            <a:ext cx="2743200" cy="365125"/>
          </a:xfrm>
          <a:prstGeom prst="rect">
            <a:avLst/>
          </a:prstGeom>
        </p:spPr>
        <p:txBody>
          <a:bodyPr/>
          <a:lstStyle>
            <a:lvl1pPr>
              <a:defRPr/>
            </a:lvl1pPr>
          </a:lstStyle>
          <a:p>
            <a:pPr>
              <a:defRPr/>
            </a:pPr>
            <a:fld id="{CB2738BB-59CA-4E39-B415-07450F1490BA}" type="datetimeFigureOut">
              <a:rPr lang="en-GB"/>
              <a:pPr>
                <a:defRPr/>
              </a:pPr>
              <a:t>03/09/2023</a:t>
            </a:fld>
            <a:endParaRPr lang="en-GB"/>
          </a:p>
        </p:txBody>
      </p:sp>
      <p:sp>
        <p:nvSpPr>
          <p:cNvPr id="12" name="Footer Placeholder 7">
            <a:extLst>
              <a:ext uri="{FF2B5EF4-FFF2-40B4-BE49-F238E27FC236}">
                <a16:creationId xmlns:a16="http://schemas.microsoft.com/office/drawing/2014/main" id="{44688F34-D31F-4891-ACFA-DBA3A590D29D}"/>
              </a:ext>
            </a:extLst>
          </p:cNvPr>
          <p:cNvSpPr>
            <a:spLocks noGrp="1"/>
          </p:cNvSpPr>
          <p:nvPr>
            <p:ph type="ftr" sz="quarter" idx="11"/>
          </p:nvPr>
        </p:nvSpPr>
        <p:spPr>
          <a:xfrm>
            <a:off x="4038601" y="6356351"/>
            <a:ext cx="4114800" cy="365125"/>
          </a:xfrm>
          <a:prstGeom prst="rect">
            <a:avLst/>
          </a:prstGeom>
        </p:spPr>
        <p:txBody>
          <a:bodyPr/>
          <a:lstStyle>
            <a:lvl1pPr>
              <a:defRPr/>
            </a:lvl1pPr>
          </a:lstStyle>
          <a:p>
            <a:pPr>
              <a:defRPr/>
            </a:pPr>
            <a:endParaRPr lang="en-GB"/>
          </a:p>
        </p:txBody>
      </p:sp>
      <p:sp>
        <p:nvSpPr>
          <p:cNvPr id="13" name="Slide Number Placeholder 8">
            <a:extLst>
              <a:ext uri="{FF2B5EF4-FFF2-40B4-BE49-F238E27FC236}">
                <a16:creationId xmlns:a16="http://schemas.microsoft.com/office/drawing/2014/main" id="{A77A3A1F-55FE-4C92-9A63-F9C3A03042E8}"/>
              </a:ext>
            </a:extLst>
          </p:cNvPr>
          <p:cNvSpPr>
            <a:spLocks noGrp="1"/>
          </p:cNvSpPr>
          <p:nvPr>
            <p:ph type="sldNum" sz="quarter" idx="12"/>
          </p:nvPr>
        </p:nvSpPr>
        <p:spPr>
          <a:xfrm>
            <a:off x="8610601" y="6356351"/>
            <a:ext cx="2743200" cy="365125"/>
          </a:xfrm>
          <a:prstGeom prst="rect">
            <a:avLst/>
          </a:prstGeom>
        </p:spPr>
        <p:txBody>
          <a:bodyPr/>
          <a:lstStyle>
            <a:lvl1pPr>
              <a:defRPr/>
            </a:lvl1pPr>
          </a:lstStyle>
          <a:p>
            <a:pPr>
              <a:defRPr/>
            </a:pPr>
            <a:fld id="{89E77527-CEED-40F0-A134-5D4FB3310B38}" type="slidenum">
              <a:rPr lang="en-GB"/>
              <a:pPr>
                <a:defRPr/>
              </a:pPr>
              <a:t>‹#›</a:t>
            </a:fld>
            <a:endParaRPr lang="en-GB"/>
          </a:p>
        </p:txBody>
      </p:sp>
    </p:spTree>
    <p:extLst>
      <p:ext uri="{BB962C8B-B14F-4D97-AF65-F5344CB8AC3E}">
        <p14:creationId xmlns:p14="http://schemas.microsoft.com/office/powerpoint/2010/main" val="22504035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9F94E-5983-4A04-87D9-71BF8A90CA5E}"/>
              </a:ext>
            </a:extLst>
          </p:cNvPr>
          <p:cNvSpPr txBox="1">
            <a:spLocks/>
          </p:cNvSpPr>
          <p:nvPr userDrawn="1"/>
        </p:nvSpPr>
        <p:spPr>
          <a:xfrm>
            <a:off x="1639278" y="50800"/>
            <a:ext cx="10515600" cy="954088"/>
          </a:xfrm>
          <a:prstGeom prst="rect">
            <a:avLst/>
          </a:prstGeom>
          <a:gradFill rotWithShape="1">
            <a:gsLst>
              <a:gs pos="96000">
                <a:srgbClr val="0094C8"/>
              </a:gs>
              <a:gs pos="99000">
                <a:schemeClr val="accent5">
                  <a:shade val="93000"/>
                  <a:satMod val="130000"/>
                </a:schemeClr>
              </a:gs>
              <a:gs pos="100000">
                <a:schemeClr val="accent5">
                  <a:shade val="94000"/>
                  <a:satMod val="135000"/>
                </a:schemeClr>
              </a:gs>
            </a:gsLst>
            <a:lin ang="5400000" scaled="0"/>
          </a:gradFill>
        </p:spPr>
        <p:style>
          <a:lnRef idx="0">
            <a:schemeClr val="accent5"/>
          </a:lnRef>
          <a:fillRef idx="3">
            <a:schemeClr val="accent5"/>
          </a:fillRef>
          <a:effectRef idx="3">
            <a:schemeClr val="accent5"/>
          </a:effectRef>
          <a:fontRef idx="minor">
            <a:schemeClr val="lt1"/>
          </a:fontRef>
        </p:style>
        <p:txBody>
          <a:bodyPr lIns="74295" tIns="37148" rIns="74295" bIns="37148" anchor="ctr">
            <a:normAutofit/>
          </a:bodyPr>
          <a:lstStyle>
            <a:lvl1pPr algn="l" defTabSz="914400" rtl="0" eaLnBrk="1" latinLnBrk="0" hangingPunct="1">
              <a:lnSpc>
                <a:spcPct val="90000"/>
              </a:lnSpc>
              <a:spcBef>
                <a:spcPct val="0"/>
              </a:spcBef>
              <a:buNone/>
              <a:defRPr sz="4400" kern="1200">
                <a:solidFill>
                  <a:schemeClr val="tx1"/>
                </a:solidFill>
                <a:latin typeface="Calibri" pitchFamily="34" charset="0"/>
                <a:ea typeface="+mn-ea"/>
                <a:cs typeface="Arial" pitchFamily="34" charset="0"/>
              </a:defRPr>
            </a:lvl1pPr>
            <a:lvl2pPr marL="742950" indent="-285750">
              <a:defRPr>
                <a:solidFill>
                  <a:schemeClr val="tx1"/>
                </a:solidFill>
                <a:latin typeface="Calibri" pitchFamily="34" charset="0"/>
                <a:ea typeface="+mn-ea"/>
                <a:cs typeface="Arial" pitchFamily="34" charset="0"/>
              </a:defRPr>
            </a:lvl2pPr>
            <a:lvl3pPr marL="1143000" indent="-228600">
              <a:defRPr>
                <a:solidFill>
                  <a:schemeClr val="tx1"/>
                </a:solidFill>
                <a:latin typeface="Calibri" pitchFamily="34" charset="0"/>
                <a:ea typeface="+mn-ea"/>
                <a:cs typeface="Arial" pitchFamily="34" charset="0"/>
              </a:defRPr>
            </a:lvl3pPr>
            <a:lvl4pPr marL="1600200" indent="-228600">
              <a:defRPr>
                <a:solidFill>
                  <a:schemeClr val="tx1"/>
                </a:solidFill>
                <a:latin typeface="Calibri" pitchFamily="34" charset="0"/>
                <a:ea typeface="+mn-ea"/>
                <a:cs typeface="Arial" pitchFamily="34" charset="0"/>
              </a:defRPr>
            </a:lvl4pPr>
            <a:lvl5pPr marL="2057400" indent="-228600">
              <a:defRPr>
                <a:solidFill>
                  <a:schemeClr val="tx1"/>
                </a:solidFill>
                <a:latin typeface="Calibri" pitchFamily="34" charset="0"/>
                <a:ea typeface="+mn-ea"/>
                <a:cs typeface="Arial" pitchFamily="34" charset="0"/>
              </a:defRPr>
            </a:lvl5pPr>
            <a:lvl6pPr marL="2514600" indent="-228600" fontAlgn="base">
              <a:spcBef>
                <a:spcPct val="0"/>
              </a:spcBef>
              <a:spcAft>
                <a:spcPct val="0"/>
              </a:spcAft>
              <a:defRPr>
                <a:solidFill>
                  <a:schemeClr val="tx1"/>
                </a:solidFill>
                <a:latin typeface="Calibri" pitchFamily="34" charset="0"/>
                <a:ea typeface="+mn-ea"/>
                <a:cs typeface="Arial" pitchFamily="34" charset="0"/>
              </a:defRPr>
            </a:lvl6pPr>
            <a:lvl7pPr marL="2971800" indent="-228600" fontAlgn="base">
              <a:spcBef>
                <a:spcPct val="0"/>
              </a:spcBef>
              <a:spcAft>
                <a:spcPct val="0"/>
              </a:spcAft>
              <a:defRPr>
                <a:solidFill>
                  <a:schemeClr val="tx1"/>
                </a:solidFill>
                <a:latin typeface="Calibri" pitchFamily="34" charset="0"/>
                <a:ea typeface="+mn-ea"/>
                <a:cs typeface="Arial" pitchFamily="34" charset="0"/>
              </a:defRPr>
            </a:lvl7pPr>
            <a:lvl8pPr marL="3429000" indent="-228600" fontAlgn="base">
              <a:spcBef>
                <a:spcPct val="0"/>
              </a:spcBef>
              <a:spcAft>
                <a:spcPct val="0"/>
              </a:spcAft>
              <a:defRPr>
                <a:solidFill>
                  <a:schemeClr val="tx1"/>
                </a:solidFill>
                <a:latin typeface="Calibri" pitchFamily="34" charset="0"/>
                <a:ea typeface="+mn-ea"/>
                <a:cs typeface="Arial" pitchFamily="34" charset="0"/>
              </a:defRPr>
            </a:lvl8pPr>
            <a:lvl9pPr marL="3886200" indent="-228600" fontAlgn="base">
              <a:spcBef>
                <a:spcPct val="0"/>
              </a:spcBef>
              <a:spcAft>
                <a:spcPct val="0"/>
              </a:spcAft>
              <a:defRPr>
                <a:solidFill>
                  <a:schemeClr val="tx1"/>
                </a:solidFill>
                <a:latin typeface="Calibri" pitchFamily="34" charset="0"/>
                <a:ea typeface="+mn-ea"/>
                <a:cs typeface="Arial" pitchFamily="34" charset="0"/>
              </a:defRPr>
            </a:lvl9pPr>
          </a:lstStyle>
          <a:p>
            <a:pPr algn="ctr">
              <a:defRPr/>
            </a:pPr>
            <a:endParaRPr lang="ar-OM" altLang="en-US" sz="2925" dirty="0">
              <a:solidFill>
                <a:schemeClr val="bg1"/>
              </a:solidFill>
              <a:latin typeface="Arial" pitchFamily="34" charset="0"/>
            </a:endParaRPr>
          </a:p>
        </p:txBody>
      </p:sp>
    </p:spTree>
    <p:extLst>
      <p:ext uri="{BB962C8B-B14F-4D97-AF65-F5344CB8AC3E}">
        <p14:creationId xmlns:p14="http://schemas.microsoft.com/office/powerpoint/2010/main" val="30960496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85EB57C-B9CE-4BCB-B063-5726037047D9}"/>
              </a:ext>
            </a:extLst>
          </p:cNvPr>
          <p:cNvSpPr txBox="1">
            <a:spLocks/>
          </p:cNvSpPr>
          <p:nvPr userDrawn="1"/>
        </p:nvSpPr>
        <p:spPr>
          <a:xfrm>
            <a:off x="1639278" y="50800"/>
            <a:ext cx="10515600" cy="954088"/>
          </a:xfrm>
          <a:prstGeom prst="rect">
            <a:avLst/>
          </a:prstGeom>
          <a:gradFill rotWithShape="1">
            <a:gsLst>
              <a:gs pos="96000">
                <a:srgbClr val="0094C8"/>
              </a:gs>
              <a:gs pos="99000">
                <a:schemeClr val="accent5">
                  <a:shade val="93000"/>
                  <a:satMod val="130000"/>
                </a:schemeClr>
              </a:gs>
              <a:gs pos="100000">
                <a:schemeClr val="accent5">
                  <a:shade val="94000"/>
                  <a:satMod val="135000"/>
                </a:schemeClr>
              </a:gs>
            </a:gsLst>
            <a:lin ang="5400000" scaled="0"/>
          </a:gradFill>
        </p:spPr>
        <p:style>
          <a:lnRef idx="0">
            <a:schemeClr val="accent5"/>
          </a:lnRef>
          <a:fillRef idx="3">
            <a:schemeClr val="accent5"/>
          </a:fillRef>
          <a:effectRef idx="3">
            <a:schemeClr val="accent5"/>
          </a:effectRef>
          <a:fontRef idx="minor">
            <a:schemeClr val="lt1"/>
          </a:fontRef>
        </p:style>
        <p:txBody>
          <a:bodyPr lIns="74295" tIns="37148" rIns="74295" bIns="37148" anchor="ctr">
            <a:normAutofit/>
          </a:bodyPr>
          <a:lstStyle>
            <a:lvl1pPr algn="l" defTabSz="914400" rtl="0" eaLnBrk="1" latinLnBrk="0" hangingPunct="1">
              <a:lnSpc>
                <a:spcPct val="90000"/>
              </a:lnSpc>
              <a:spcBef>
                <a:spcPct val="0"/>
              </a:spcBef>
              <a:buNone/>
              <a:defRPr sz="4400" kern="1200">
                <a:solidFill>
                  <a:schemeClr val="tx1"/>
                </a:solidFill>
                <a:latin typeface="Calibri" pitchFamily="34" charset="0"/>
                <a:ea typeface="+mn-ea"/>
                <a:cs typeface="Arial" pitchFamily="34" charset="0"/>
              </a:defRPr>
            </a:lvl1pPr>
            <a:lvl2pPr marL="742950" indent="-285750">
              <a:defRPr>
                <a:solidFill>
                  <a:schemeClr val="tx1"/>
                </a:solidFill>
                <a:latin typeface="Calibri" pitchFamily="34" charset="0"/>
                <a:ea typeface="+mn-ea"/>
                <a:cs typeface="Arial" pitchFamily="34" charset="0"/>
              </a:defRPr>
            </a:lvl2pPr>
            <a:lvl3pPr marL="1143000" indent="-228600">
              <a:defRPr>
                <a:solidFill>
                  <a:schemeClr val="tx1"/>
                </a:solidFill>
                <a:latin typeface="Calibri" pitchFamily="34" charset="0"/>
                <a:ea typeface="+mn-ea"/>
                <a:cs typeface="Arial" pitchFamily="34" charset="0"/>
              </a:defRPr>
            </a:lvl3pPr>
            <a:lvl4pPr marL="1600200" indent="-228600">
              <a:defRPr>
                <a:solidFill>
                  <a:schemeClr val="tx1"/>
                </a:solidFill>
                <a:latin typeface="Calibri" pitchFamily="34" charset="0"/>
                <a:ea typeface="+mn-ea"/>
                <a:cs typeface="Arial" pitchFamily="34" charset="0"/>
              </a:defRPr>
            </a:lvl4pPr>
            <a:lvl5pPr marL="2057400" indent="-228600">
              <a:defRPr>
                <a:solidFill>
                  <a:schemeClr val="tx1"/>
                </a:solidFill>
                <a:latin typeface="Calibri" pitchFamily="34" charset="0"/>
                <a:ea typeface="+mn-ea"/>
                <a:cs typeface="Arial" pitchFamily="34" charset="0"/>
              </a:defRPr>
            </a:lvl5pPr>
            <a:lvl6pPr marL="2514600" indent="-228600" fontAlgn="base">
              <a:spcBef>
                <a:spcPct val="0"/>
              </a:spcBef>
              <a:spcAft>
                <a:spcPct val="0"/>
              </a:spcAft>
              <a:defRPr>
                <a:solidFill>
                  <a:schemeClr val="tx1"/>
                </a:solidFill>
                <a:latin typeface="Calibri" pitchFamily="34" charset="0"/>
                <a:ea typeface="+mn-ea"/>
                <a:cs typeface="Arial" pitchFamily="34" charset="0"/>
              </a:defRPr>
            </a:lvl6pPr>
            <a:lvl7pPr marL="2971800" indent="-228600" fontAlgn="base">
              <a:spcBef>
                <a:spcPct val="0"/>
              </a:spcBef>
              <a:spcAft>
                <a:spcPct val="0"/>
              </a:spcAft>
              <a:defRPr>
                <a:solidFill>
                  <a:schemeClr val="tx1"/>
                </a:solidFill>
                <a:latin typeface="Calibri" pitchFamily="34" charset="0"/>
                <a:ea typeface="+mn-ea"/>
                <a:cs typeface="Arial" pitchFamily="34" charset="0"/>
              </a:defRPr>
            </a:lvl7pPr>
            <a:lvl8pPr marL="3429000" indent="-228600" fontAlgn="base">
              <a:spcBef>
                <a:spcPct val="0"/>
              </a:spcBef>
              <a:spcAft>
                <a:spcPct val="0"/>
              </a:spcAft>
              <a:defRPr>
                <a:solidFill>
                  <a:schemeClr val="tx1"/>
                </a:solidFill>
                <a:latin typeface="Calibri" pitchFamily="34" charset="0"/>
                <a:ea typeface="+mn-ea"/>
                <a:cs typeface="Arial" pitchFamily="34" charset="0"/>
              </a:defRPr>
            </a:lvl8pPr>
            <a:lvl9pPr marL="3886200" indent="-228600" fontAlgn="base">
              <a:spcBef>
                <a:spcPct val="0"/>
              </a:spcBef>
              <a:spcAft>
                <a:spcPct val="0"/>
              </a:spcAft>
              <a:defRPr>
                <a:solidFill>
                  <a:schemeClr val="tx1"/>
                </a:solidFill>
                <a:latin typeface="Calibri" pitchFamily="34" charset="0"/>
                <a:ea typeface="+mn-ea"/>
                <a:cs typeface="Arial" pitchFamily="34" charset="0"/>
              </a:defRPr>
            </a:lvl9pPr>
          </a:lstStyle>
          <a:p>
            <a:pPr algn="ctr">
              <a:defRPr/>
            </a:pPr>
            <a:endParaRPr lang="ar-OM" altLang="en-US" sz="2925" dirty="0">
              <a:solidFill>
                <a:schemeClr val="bg1"/>
              </a:solidFill>
              <a:latin typeface="Arial" pitchFamily="34" charset="0"/>
            </a:endParaRP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4">
            <a:extLst>
              <a:ext uri="{FF2B5EF4-FFF2-40B4-BE49-F238E27FC236}">
                <a16:creationId xmlns:a16="http://schemas.microsoft.com/office/drawing/2014/main" id="{CAC10C3A-18A5-4C87-92D6-800E7F39B760}"/>
              </a:ext>
            </a:extLst>
          </p:cNvPr>
          <p:cNvSpPr>
            <a:spLocks noGrp="1"/>
          </p:cNvSpPr>
          <p:nvPr>
            <p:ph type="ftr" sz="quarter" idx="10"/>
          </p:nvPr>
        </p:nvSpPr>
        <p:spPr>
          <a:xfrm>
            <a:off x="4038601" y="6356351"/>
            <a:ext cx="4114800" cy="365125"/>
          </a:xfrm>
          <a:prstGeom prst="rect">
            <a:avLst/>
          </a:prstGeom>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D443DDE3-C6F8-4812-8735-2ADE865E08BF}"/>
              </a:ext>
            </a:extLst>
          </p:cNvPr>
          <p:cNvSpPr>
            <a:spLocks noGrp="1"/>
          </p:cNvSpPr>
          <p:nvPr>
            <p:ph type="sldNum" sz="quarter" idx="11"/>
          </p:nvPr>
        </p:nvSpPr>
        <p:spPr>
          <a:xfrm>
            <a:off x="8610601" y="6356351"/>
            <a:ext cx="2743200" cy="365125"/>
          </a:xfrm>
          <a:prstGeom prst="rect">
            <a:avLst/>
          </a:prstGeom>
        </p:spPr>
        <p:txBody>
          <a:bodyPr/>
          <a:lstStyle>
            <a:lvl1pPr>
              <a:defRPr/>
            </a:lvl1pPr>
          </a:lstStyle>
          <a:p>
            <a:pPr>
              <a:defRPr/>
            </a:pPr>
            <a:fld id="{21AB4CCC-7EFD-4431-ACAE-ED01730F884B}" type="slidenum">
              <a:rPr lang="en-GB"/>
              <a:pPr>
                <a:defRPr/>
              </a:pPr>
              <a:t>‹#›</a:t>
            </a:fld>
            <a:endParaRPr lang="en-GB"/>
          </a:p>
        </p:txBody>
      </p:sp>
    </p:spTree>
    <p:extLst>
      <p:ext uri="{BB962C8B-B14F-4D97-AF65-F5344CB8AC3E}">
        <p14:creationId xmlns:p14="http://schemas.microsoft.com/office/powerpoint/2010/main" val="3839902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349479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4">
            <a:extLst>
              <a:ext uri="{FF2B5EF4-FFF2-40B4-BE49-F238E27FC236}">
                <a16:creationId xmlns:a16="http://schemas.microsoft.com/office/drawing/2014/main" id="{88BF9F0F-170F-4B23-B6F9-C3C7CF36EBE9}"/>
              </a:ext>
            </a:extLst>
          </p:cNvPr>
          <p:cNvSpPr>
            <a:spLocks noGrp="1" noChangeArrowheads="1"/>
          </p:cNvSpPr>
          <p:nvPr>
            <p:ph type="dt" sz="half" idx="10"/>
          </p:nvPr>
        </p:nvSpPr>
        <p:spPr>
          <a:xfrm>
            <a:off x="838201" y="6356351"/>
            <a:ext cx="2743200" cy="365125"/>
          </a:xfrm>
          <a:prstGeom prst="rect">
            <a:avLst/>
          </a:prstGeom>
        </p:spPr>
        <p:txBody>
          <a:bodyPr/>
          <a:lstStyle>
            <a:lvl1pPr defTabSz="742950" eaLnBrk="1" fontAlgn="auto" hangingPunct="1">
              <a:spcBef>
                <a:spcPts val="0"/>
              </a:spcBef>
              <a:spcAft>
                <a:spcPts val="0"/>
              </a:spcAft>
              <a:defRPr b="0">
                <a:solidFill>
                  <a:prstClr val="black">
                    <a:tint val="75000"/>
                  </a:prstClr>
                </a:solidFill>
                <a:latin typeface="Calibri"/>
              </a:defRPr>
            </a:lvl1pPr>
          </a:lstStyle>
          <a:p>
            <a:pPr>
              <a:defRPr/>
            </a:pPr>
            <a:endParaRPr lang="en-US"/>
          </a:p>
        </p:txBody>
      </p:sp>
      <p:sp>
        <p:nvSpPr>
          <p:cNvPr id="4" name="Footer Placeholder 5">
            <a:extLst>
              <a:ext uri="{FF2B5EF4-FFF2-40B4-BE49-F238E27FC236}">
                <a16:creationId xmlns:a16="http://schemas.microsoft.com/office/drawing/2014/main" id="{8539D2E9-855F-434C-A60B-D56BCBE87DC1}"/>
              </a:ext>
            </a:extLst>
          </p:cNvPr>
          <p:cNvSpPr>
            <a:spLocks noGrp="1" noChangeArrowheads="1"/>
          </p:cNvSpPr>
          <p:nvPr>
            <p:ph type="ftr" sz="quarter" idx="11"/>
          </p:nvPr>
        </p:nvSpPr>
        <p:spPr>
          <a:xfrm>
            <a:off x="4038601" y="6356351"/>
            <a:ext cx="4114800" cy="365125"/>
          </a:xfrm>
          <a:prstGeom prst="rect">
            <a:avLst/>
          </a:prstGeom>
        </p:spPr>
        <p:txBody>
          <a:bodyPr/>
          <a:lstStyle>
            <a:lvl1pPr defTabSz="742950" eaLnBrk="1" fontAlgn="auto" hangingPunct="1">
              <a:spcBef>
                <a:spcPts val="0"/>
              </a:spcBef>
              <a:spcAft>
                <a:spcPts val="0"/>
              </a:spcAft>
              <a:defRPr b="0">
                <a:solidFill>
                  <a:prstClr val="black">
                    <a:tint val="75000"/>
                  </a:prstClr>
                </a:solidFill>
                <a:latin typeface="Calibri"/>
              </a:defRPr>
            </a:lvl1pPr>
          </a:lstStyle>
          <a:p>
            <a:pPr>
              <a:defRPr/>
            </a:pPr>
            <a:r>
              <a:rPr lang="ar-SA"/>
              <a:t>المديرية العامة للأرصاد والملاحة الجوية</a:t>
            </a:r>
            <a:r>
              <a:rPr lang="en-US"/>
              <a:t> (C)</a:t>
            </a:r>
          </a:p>
        </p:txBody>
      </p:sp>
      <p:sp>
        <p:nvSpPr>
          <p:cNvPr id="5" name="Slide Number Placeholder 6">
            <a:extLst>
              <a:ext uri="{FF2B5EF4-FFF2-40B4-BE49-F238E27FC236}">
                <a16:creationId xmlns:a16="http://schemas.microsoft.com/office/drawing/2014/main" id="{532D14B6-D255-4905-8ADA-A4A8AA526E82}"/>
              </a:ext>
            </a:extLst>
          </p:cNvPr>
          <p:cNvSpPr>
            <a:spLocks noGrp="1" noChangeArrowheads="1"/>
          </p:cNvSpPr>
          <p:nvPr>
            <p:ph type="sldNum" sz="quarter" idx="12"/>
          </p:nvPr>
        </p:nvSpPr>
        <p:spPr>
          <a:xfrm>
            <a:off x="8610601" y="6356351"/>
            <a:ext cx="2743200" cy="365125"/>
          </a:xfrm>
          <a:prstGeom prst="rect">
            <a:avLst/>
          </a:prstGeom>
        </p:spPr>
        <p:txBody>
          <a:bodyPr/>
          <a:lstStyle>
            <a:lvl1pPr defTabSz="742950" eaLnBrk="1" fontAlgn="auto" hangingPunct="1">
              <a:spcBef>
                <a:spcPts val="0"/>
              </a:spcBef>
              <a:spcAft>
                <a:spcPts val="0"/>
              </a:spcAft>
              <a:defRPr b="0">
                <a:solidFill>
                  <a:prstClr val="black">
                    <a:tint val="75000"/>
                  </a:prstClr>
                </a:solidFill>
                <a:latin typeface="Calibri"/>
              </a:defRPr>
            </a:lvl1pPr>
          </a:lstStyle>
          <a:p>
            <a:pPr>
              <a:defRPr/>
            </a:pPr>
            <a:fld id="{87B139B3-6AF3-4073-BDF3-103E99ECCB0F}" type="slidenum">
              <a:rPr lang="ar-SA"/>
              <a:pPr>
                <a:defRPr/>
              </a:pPr>
              <a:t>‹#›</a:t>
            </a:fld>
            <a:endParaRPr lang="en-US"/>
          </a:p>
        </p:txBody>
      </p:sp>
    </p:spTree>
    <p:extLst>
      <p:ext uri="{BB962C8B-B14F-4D97-AF65-F5344CB8AC3E}">
        <p14:creationId xmlns:p14="http://schemas.microsoft.com/office/powerpoint/2010/main" val="33921513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02194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
            <a:ext cx="12061093" cy="854075"/>
          </a:xfrm>
        </p:spPr>
        <p:txBody>
          <a:bodyPr/>
          <a:lstStyle>
            <a:lvl1pPr marL="153396">
              <a:defRPr/>
            </a:lvl1pPr>
          </a:lstStyle>
          <a:p>
            <a:r>
              <a:rPr lang="en-US"/>
              <a:t>Click to edit Master title style</a:t>
            </a:r>
            <a:endParaRPr lang="en-GB" dirty="0"/>
          </a:p>
        </p:txBody>
      </p:sp>
    </p:spTree>
    <p:extLst>
      <p:ext uri="{BB962C8B-B14F-4D97-AF65-F5344CB8AC3E}">
        <p14:creationId xmlns:p14="http://schemas.microsoft.com/office/powerpoint/2010/main" val="1056163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3953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7761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97473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201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990427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99481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2FC2447-2D4E-4671-932B-DD3AC61F9906}"/>
              </a:ext>
            </a:extLst>
          </p:cNvPr>
          <p:cNvSpPr>
            <a:spLocks noGrp="1"/>
          </p:cNvSpPr>
          <p:nvPr>
            <p:ph type="title"/>
          </p:nvPr>
        </p:nvSpPr>
        <p:spPr bwMode="auto">
          <a:xfrm>
            <a:off x="609600" y="0"/>
            <a:ext cx="10972800" cy="476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87FD290-55AE-4184-BAFA-4615A97BE9AE}"/>
              </a:ext>
            </a:extLst>
          </p:cNvPr>
          <p:cNvSpPr>
            <a:spLocks noGrp="1"/>
          </p:cNvSpPr>
          <p:nvPr>
            <p:ph type="body" idx="1"/>
          </p:nvPr>
        </p:nvSpPr>
        <p:spPr bwMode="auto">
          <a:xfrm>
            <a:off x="719403" y="620689"/>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014091485"/>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80" r:id="rId12"/>
    <p:sldLayoutId id="2147483793" r:id="rId13"/>
    <p:sldLayoutId id="2147483790" r:id="rId14"/>
  </p:sldLayoutIdLst>
  <p:hf hdr="0"/>
  <p:txStyles>
    <p:titleStyle>
      <a:lvl1pPr algn="ctr" rtl="0" eaLnBrk="0" fontAlgn="base" hangingPunct="0">
        <a:spcBef>
          <a:spcPct val="0"/>
        </a:spcBef>
        <a:spcAft>
          <a:spcPct val="0"/>
        </a:spcAft>
        <a:defRPr sz="2800" kern="1200">
          <a:solidFill>
            <a:schemeClr val="accent6">
              <a:lumMod val="75000"/>
            </a:schemeClr>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200" kern="1200" baseline="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419192A2-E912-4B17-B10C-A72956EF5C4B}"/>
              </a:ext>
            </a:extLst>
          </p:cNvPr>
          <p:cNvSpPr>
            <a:spLocks noGrp="1" noChangeArrowheads="1"/>
          </p:cNvSpPr>
          <p:nvPr>
            <p:ph type="title"/>
          </p:nvPr>
        </p:nvSpPr>
        <p:spPr bwMode="auto">
          <a:xfrm>
            <a:off x="1787770" y="33338"/>
            <a:ext cx="9566031"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4099" name="Text Placeholder 2">
            <a:extLst>
              <a:ext uri="{FF2B5EF4-FFF2-40B4-BE49-F238E27FC236}">
                <a16:creationId xmlns:a16="http://schemas.microsoft.com/office/drawing/2014/main" id="{0E69B3DD-F6CC-43C7-BD55-6A9A4E9A9427}"/>
              </a:ext>
            </a:extLst>
          </p:cNvPr>
          <p:cNvSpPr>
            <a:spLocks noGrp="1" noChangeArrowheads="1"/>
          </p:cNvSpPr>
          <p:nvPr>
            <p:ph type="body" idx="1"/>
          </p:nvPr>
        </p:nvSpPr>
        <p:spPr bwMode="auto">
          <a:xfrm>
            <a:off x="838201"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Tree>
    <p:extLst>
      <p:ext uri="{BB962C8B-B14F-4D97-AF65-F5344CB8AC3E}">
        <p14:creationId xmlns:p14="http://schemas.microsoft.com/office/powerpoint/2010/main" val="10844567"/>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 id="2147483811" r:id="rId17"/>
    <p:sldLayoutId id="2147483812" r:id="rId18"/>
  </p:sldLayoutIdLst>
  <p:txStyles>
    <p:titleStyle>
      <a:lvl1pPr algn="l" defTabSz="742950" rtl="0" eaLnBrk="0" fontAlgn="base" hangingPunct="0">
        <a:lnSpc>
          <a:spcPct val="90000"/>
        </a:lnSpc>
        <a:spcBef>
          <a:spcPct val="0"/>
        </a:spcBef>
        <a:spcAft>
          <a:spcPct val="0"/>
        </a:spcAft>
        <a:defRPr sz="3500" kern="1200">
          <a:solidFill>
            <a:schemeClr val="tx1"/>
          </a:solidFill>
          <a:latin typeface="+mj-lt"/>
          <a:ea typeface="+mj-ea"/>
          <a:cs typeface="+mj-cs"/>
        </a:defRPr>
      </a:lvl1pPr>
      <a:lvl2pPr algn="l" defTabSz="742950" rtl="0" eaLnBrk="0" fontAlgn="base" hangingPunct="0">
        <a:lnSpc>
          <a:spcPct val="90000"/>
        </a:lnSpc>
        <a:spcBef>
          <a:spcPct val="0"/>
        </a:spcBef>
        <a:spcAft>
          <a:spcPct val="0"/>
        </a:spcAft>
        <a:defRPr sz="3500">
          <a:solidFill>
            <a:schemeClr val="tx1"/>
          </a:solidFill>
          <a:latin typeface="Calibri Light" panose="020F0302020204030204" pitchFamily="34" charset="0"/>
        </a:defRPr>
      </a:lvl2pPr>
      <a:lvl3pPr algn="l" defTabSz="742950" rtl="0" eaLnBrk="0" fontAlgn="base" hangingPunct="0">
        <a:lnSpc>
          <a:spcPct val="90000"/>
        </a:lnSpc>
        <a:spcBef>
          <a:spcPct val="0"/>
        </a:spcBef>
        <a:spcAft>
          <a:spcPct val="0"/>
        </a:spcAft>
        <a:defRPr sz="3500">
          <a:solidFill>
            <a:schemeClr val="tx1"/>
          </a:solidFill>
          <a:latin typeface="Calibri Light" panose="020F0302020204030204" pitchFamily="34" charset="0"/>
        </a:defRPr>
      </a:lvl3pPr>
      <a:lvl4pPr algn="l" defTabSz="742950" rtl="0" eaLnBrk="0" fontAlgn="base" hangingPunct="0">
        <a:lnSpc>
          <a:spcPct val="90000"/>
        </a:lnSpc>
        <a:spcBef>
          <a:spcPct val="0"/>
        </a:spcBef>
        <a:spcAft>
          <a:spcPct val="0"/>
        </a:spcAft>
        <a:defRPr sz="3500">
          <a:solidFill>
            <a:schemeClr val="tx1"/>
          </a:solidFill>
          <a:latin typeface="Calibri Light" panose="020F0302020204030204" pitchFamily="34" charset="0"/>
        </a:defRPr>
      </a:lvl4pPr>
      <a:lvl5pPr algn="l" defTabSz="742950" rtl="0" eaLnBrk="0" fontAlgn="base" hangingPunct="0">
        <a:lnSpc>
          <a:spcPct val="90000"/>
        </a:lnSpc>
        <a:spcBef>
          <a:spcPct val="0"/>
        </a:spcBef>
        <a:spcAft>
          <a:spcPct val="0"/>
        </a:spcAft>
        <a:defRPr sz="3500">
          <a:solidFill>
            <a:schemeClr val="tx1"/>
          </a:solidFill>
          <a:latin typeface="Calibri Light" panose="020F0302020204030204" pitchFamily="34" charset="0"/>
        </a:defRPr>
      </a:lvl5pPr>
      <a:lvl6pPr marL="457200" algn="l" defTabSz="742950" rtl="0" fontAlgn="base">
        <a:lnSpc>
          <a:spcPct val="90000"/>
        </a:lnSpc>
        <a:spcBef>
          <a:spcPct val="0"/>
        </a:spcBef>
        <a:spcAft>
          <a:spcPct val="0"/>
        </a:spcAft>
        <a:defRPr sz="3500">
          <a:solidFill>
            <a:schemeClr val="tx1"/>
          </a:solidFill>
          <a:latin typeface="Calibri Light" panose="020F0302020204030204" pitchFamily="34" charset="0"/>
        </a:defRPr>
      </a:lvl6pPr>
      <a:lvl7pPr marL="914400" algn="l" defTabSz="742950" rtl="0" fontAlgn="base">
        <a:lnSpc>
          <a:spcPct val="90000"/>
        </a:lnSpc>
        <a:spcBef>
          <a:spcPct val="0"/>
        </a:spcBef>
        <a:spcAft>
          <a:spcPct val="0"/>
        </a:spcAft>
        <a:defRPr sz="3500">
          <a:solidFill>
            <a:schemeClr val="tx1"/>
          </a:solidFill>
          <a:latin typeface="Calibri Light" panose="020F0302020204030204" pitchFamily="34" charset="0"/>
        </a:defRPr>
      </a:lvl7pPr>
      <a:lvl8pPr marL="1371600" algn="l" defTabSz="742950" rtl="0" fontAlgn="base">
        <a:lnSpc>
          <a:spcPct val="90000"/>
        </a:lnSpc>
        <a:spcBef>
          <a:spcPct val="0"/>
        </a:spcBef>
        <a:spcAft>
          <a:spcPct val="0"/>
        </a:spcAft>
        <a:defRPr sz="3500">
          <a:solidFill>
            <a:schemeClr val="tx1"/>
          </a:solidFill>
          <a:latin typeface="Calibri Light" panose="020F0302020204030204" pitchFamily="34" charset="0"/>
        </a:defRPr>
      </a:lvl8pPr>
      <a:lvl9pPr marL="1828800" algn="l" defTabSz="742950" rtl="0" fontAlgn="base">
        <a:lnSpc>
          <a:spcPct val="90000"/>
        </a:lnSpc>
        <a:spcBef>
          <a:spcPct val="0"/>
        </a:spcBef>
        <a:spcAft>
          <a:spcPct val="0"/>
        </a:spcAft>
        <a:defRPr sz="3500">
          <a:solidFill>
            <a:schemeClr val="tx1"/>
          </a:solidFill>
          <a:latin typeface="Calibri Light" panose="020F0302020204030204" pitchFamily="34" charset="0"/>
        </a:defRPr>
      </a:lvl9pPr>
    </p:titleStyle>
    <p:bodyStyle>
      <a:lvl1pPr marL="185738" indent="-185738" algn="l" defTabSz="742950" rtl="0" eaLnBrk="0" fontAlgn="base" hangingPunct="0">
        <a:lnSpc>
          <a:spcPct val="90000"/>
        </a:lnSpc>
        <a:spcBef>
          <a:spcPts val="813"/>
        </a:spcBef>
        <a:spcAft>
          <a:spcPct val="0"/>
        </a:spcAft>
        <a:buFont typeface="Arial" panose="020B0604020202020204" pitchFamily="34" charset="0"/>
        <a:buChar char="•"/>
        <a:defRPr sz="2200" kern="1200">
          <a:solidFill>
            <a:schemeClr val="tx1"/>
          </a:solidFill>
          <a:latin typeface="+mn-lt"/>
          <a:ea typeface="+mn-ea"/>
          <a:cs typeface="+mn-cs"/>
        </a:defRPr>
      </a:lvl1pPr>
      <a:lvl2pPr marL="557213" indent="-185738" algn="l" defTabSz="742950" rtl="0" eaLnBrk="0" fontAlgn="base" hangingPunct="0">
        <a:lnSpc>
          <a:spcPct val="90000"/>
        </a:lnSpc>
        <a:spcBef>
          <a:spcPts val="400"/>
        </a:spcBef>
        <a:spcAft>
          <a:spcPct val="0"/>
        </a:spcAft>
        <a:buFont typeface="Arial" panose="020B0604020202020204" pitchFamily="34" charset="0"/>
        <a:buChar char="•"/>
        <a:defRPr sz="1900" kern="1200">
          <a:solidFill>
            <a:schemeClr val="tx1"/>
          </a:solidFill>
          <a:latin typeface="+mn-lt"/>
          <a:ea typeface="+mn-ea"/>
          <a:cs typeface="+mn-cs"/>
        </a:defRPr>
      </a:lvl2pPr>
      <a:lvl3pPr marL="928688" indent="-185738" algn="l" defTabSz="742950" rtl="0" eaLnBrk="0" fontAlgn="base" hangingPunct="0">
        <a:lnSpc>
          <a:spcPct val="90000"/>
        </a:lnSpc>
        <a:spcBef>
          <a:spcPts val="400"/>
        </a:spcBef>
        <a:spcAft>
          <a:spcPct val="0"/>
        </a:spcAft>
        <a:buFont typeface="Arial" panose="020B0604020202020204" pitchFamily="34" charset="0"/>
        <a:buChar char="•"/>
        <a:defRPr sz="1600" kern="1200">
          <a:solidFill>
            <a:schemeClr val="tx1"/>
          </a:solidFill>
          <a:latin typeface="+mn-lt"/>
          <a:ea typeface="+mn-ea"/>
          <a:cs typeface="+mn-cs"/>
        </a:defRPr>
      </a:lvl3pPr>
      <a:lvl4pPr marL="1300163" indent="-185738" algn="l" defTabSz="742950" rtl="0" eaLnBrk="0" fontAlgn="base" hangingPunct="0">
        <a:lnSpc>
          <a:spcPct val="90000"/>
        </a:lnSpc>
        <a:spcBef>
          <a:spcPts val="400"/>
        </a:spcBef>
        <a:spcAft>
          <a:spcPct val="0"/>
        </a:spcAft>
        <a:buFont typeface="Arial" panose="020B0604020202020204" pitchFamily="34" charset="0"/>
        <a:buChar char="•"/>
        <a:defRPr sz="1400" kern="1200">
          <a:solidFill>
            <a:schemeClr val="tx1"/>
          </a:solidFill>
          <a:latin typeface="+mn-lt"/>
          <a:ea typeface="+mn-ea"/>
          <a:cs typeface="+mn-cs"/>
        </a:defRPr>
      </a:lvl4pPr>
      <a:lvl5pPr marL="1671638" indent="-185738" algn="l" defTabSz="742950" rtl="0" eaLnBrk="0" fontAlgn="base" hangingPunct="0">
        <a:lnSpc>
          <a:spcPct val="90000"/>
        </a:lnSpc>
        <a:spcBef>
          <a:spcPts val="400"/>
        </a:spcBef>
        <a:spcAft>
          <a:spcPct val="0"/>
        </a:spcAft>
        <a:buFont typeface="Arial" panose="020B0604020202020204" pitchFamily="34" charset="0"/>
        <a:buChar char="•"/>
        <a:defRPr sz="1400"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en-US"/>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hemeOverride" Target="../theme/themeOverride1.xml"/><Relationship Id="rId5" Type="http://schemas.openxmlformats.org/officeDocument/2006/relationships/image" Target="../media/image4.jpeg"/><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slideLayout" Target="../slideLayouts/slideLayout5.xml"/><Relationship Id="rId1" Type="http://schemas.openxmlformats.org/officeDocument/2006/relationships/themeOverride" Target="../theme/themeOverride8.xml"/><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hemeOverride" Target="../theme/themeOverride9.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hemeOverride" Target="../theme/themeOverride10.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hemeOverride" Target="../theme/themeOverride1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hemeOverride" Target="../theme/themeOverride12.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hemeOverride" Target="../theme/themeOverride1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hemeOverride" Target="../theme/themeOverride14.xml"/></Relationships>
</file>

<file path=ppt/slides/_rels/slide21.xml.rels><?xml version="1.0" encoding="UTF-8" standalone="yes"?>
<Relationships xmlns="http://schemas.openxmlformats.org/package/2006/relationships"><Relationship Id="rId8" Type="http://schemas.openxmlformats.org/officeDocument/2006/relationships/hyperlink" Target="https://www.sentinel-hub.com/" TargetMode="External"/><Relationship Id="rId13" Type="http://schemas.openxmlformats.org/officeDocument/2006/relationships/hyperlink" Target="http://www.cma.gov.cn/en" TargetMode="External"/><Relationship Id="rId3" Type="http://schemas.openxmlformats.org/officeDocument/2006/relationships/notesSlide" Target="../notesSlides/notesSlide11.xml"/><Relationship Id="rId7" Type="http://schemas.openxmlformats.org/officeDocument/2006/relationships/hyperlink" Target="https://sentinel.esa.int/web/sentinel/" TargetMode="External"/><Relationship Id="rId12" Type="http://schemas.openxmlformats.org/officeDocument/2006/relationships/hyperlink" Target="http://www.eorc.jaxa.jp/en/about/distribution/index.html" TargetMode="External"/><Relationship Id="rId2" Type="http://schemas.openxmlformats.org/officeDocument/2006/relationships/slideLayout" Target="../slideLayouts/slideLayout1.xml"/><Relationship Id="rId1" Type="http://schemas.openxmlformats.org/officeDocument/2006/relationships/themeOverride" Target="../theme/themeOverride15.xml"/><Relationship Id="rId6" Type="http://schemas.openxmlformats.org/officeDocument/2006/relationships/hyperlink" Target="http://www.eumetsat.int/website/home/index.html" TargetMode="External"/><Relationship Id="rId11" Type="http://schemas.openxmlformats.org/officeDocument/2006/relationships/hyperlink" Target="https://earthdata.nasa.gov/earth-observation-data" TargetMode="External"/><Relationship Id="rId5" Type="http://schemas.openxmlformats.org/officeDocument/2006/relationships/hyperlink" Target="https://earth.esa.int/eogateway/missions" TargetMode="External"/><Relationship Id="rId10" Type="http://schemas.openxmlformats.org/officeDocument/2006/relationships/hyperlink" Target="http://www.ospo.noaa.gov/" TargetMode="External"/><Relationship Id="rId4" Type="http://schemas.openxmlformats.org/officeDocument/2006/relationships/hyperlink" Target="https://space.oscar.wmo.int/spaceagencies" TargetMode="External"/><Relationship Id="rId9" Type="http://schemas.openxmlformats.org/officeDocument/2006/relationships/hyperlink" Target="http://earthexplorer.usgs.gov/" TargetMode="External"/><Relationship Id="rId14" Type="http://schemas.openxmlformats.org/officeDocument/2006/relationships/hyperlink" Target="http://bhuvan.nrsc.gov.in/bhuvan_links.php"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www.urthecast.com/" TargetMode="External"/><Relationship Id="rId13" Type="http://schemas.openxmlformats.org/officeDocument/2006/relationships/hyperlink" Target="http://www.euspaceimaging.com/" TargetMode="External"/><Relationship Id="rId3" Type="http://schemas.openxmlformats.org/officeDocument/2006/relationships/notesSlide" Target="../notesSlides/notesSlide12.xml"/><Relationship Id="rId7" Type="http://schemas.openxmlformats.org/officeDocument/2006/relationships/hyperlink" Target="https://www.planet.com/" TargetMode="External"/><Relationship Id="rId12" Type="http://schemas.openxmlformats.org/officeDocument/2006/relationships/hyperlink" Target="http://www.cgg.com/default.aspx?cid=7450" TargetMode="External"/><Relationship Id="rId17" Type="http://schemas.openxmlformats.org/officeDocument/2006/relationships/hyperlink" Target="https://www.ghgsat.com/" TargetMode="External"/><Relationship Id="rId2" Type="http://schemas.openxmlformats.org/officeDocument/2006/relationships/slideLayout" Target="../slideLayouts/slideLayout1.xml"/><Relationship Id="rId16" Type="http://schemas.openxmlformats.org/officeDocument/2006/relationships/hyperlink" Target="https://apollomapping.com/" TargetMode="External"/><Relationship Id="rId1" Type="http://schemas.openxmlformats.org/officeDocument/2006/relationships/themeOverride" Target="../theme/themeOverride16.xml"/><Relationship Id="rId6" Type="http://schemas.openxmlformats.org/officeDocument/2006/relationships/hyperlink" Target="https://www.deimos-imaging.com/imagery-store/" TargetMode="External"/><Relationship Id="rId11" Type="http://schemas.openxmlformats.org/officeDocument/2006/relationships/hyperlink" Target="http://www.satimagingcorp.com/" TargetMode="External"/><Relationship Id="rId5" Type="http://schemas.openxmlformats.org/officeDocument/2006/relationships/hyperlink" Target="https://www.intelligence-airbusds.com/access-to-our-products/" TargetMode="External"/><Relationship Id="rId15" Type="http://schemas.openxmlformats.org/officeDocument/2006/relationships/hyperlink" Target="https://www.precisionhawk.com/satellite" TargetMode="External"/><Relationship Id="rId10" Type="http://schemas.openxmlformats.org/officeDocument/2006/relationships/hyperlink" Target="http://www.e-geos.it/index.html" TargetMode="External"/><Relationship Id="rId4" Type="http://schemas.openxmlformats.org/officeDocument/2006/relationships/hyperlink" Target="http://www.digitalglobe.com/partners/certified-resellers" TargetMode="External"/><Relationship Id="rId9" Type="http://schemas.openxmlformats.org/officeDocument/2006/relationships/hyperlink" Target="http://gs.mdacorporation.com/Partners/Partners.aspx" TargetMode="External"/><Relationship Id="rId14" Type="http://schemas.openxmlformats.org/officeDocument/2006/relationships/hyperlink" Target="http://www.landinfo.com/"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space.oscar.wmo.int/satellites"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hyperlink" Target="https://space.oscar.wmo.int/satellites" TargetMode="Externa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6.xml"/><Relationship Id="rId1" Type="http://schemas.openxmlformats.org/officeDocument/2006/relationships/themeOverride" Target="../theme/themeOverride17.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6.xml"/><Relationship Id="rId1" Type="http://schemas.openxmlformats.org/officeDocument/2006/relationships/themeOverride" Target="../theme/themeOverride18.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7.xml"/><Relationship Id="rId1" Type="http://schemas.openxmlformats.org/officeDocument/2006/relationships/themeOverride" Target="../theme/themeOverride19.xml"/></Relationships>
</file>

<file path=ppt/slides/_rels/slide28.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130.png"/><Relationship Id="rId2" Type="http://schemas.openxmlformats.org/officeDocument/2006/relationships/slideLayout" Target="../slideLayouts/slideLayout7.xml"/><Relationship Id="rId1" Type="http://schemas.openxmlformats.org/officeDocument/2006/relationships/themeOverride" Target="../theme/themeOverride20.xml"/><Relationship Id="rId6" Type="http://schemas.openxmlformats.org/officeDocument/2006/relationships/image" Target="../media/image120.png"/><Relationship Id="rId5" Type="http://schemas.openxmlformats.org/officeDocument/2006/relationships/image" Target="../media/image110.png"/><Relationship Id="rId4" Type="http://schemas.openxmlformats.org/officeDocument/2006/relationships/image" Target="../media/image100.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hemeOverride" Target="../theme/themeOverride21.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hemeOverride" Target="../theme/themeOverr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2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6.xml"/><Relationship Id="rId1" Type="http://schemas.openxmlformats.org/officeDocument/2006/relationships/themeOverride" Target="../theme/themeOverride23.xml"/><Relationship Id="rId5" Type="http://schemas.openxmlformats.org/officeDocument/2006/relationships/image" Target="../media/image35.jpeg"/><Relationship Id="rId4" Type="http://schemas.openxmlformats.org/officeDocument/2006/relationships/image" Target="../media/image18.jpe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6.xml"/><Relationship Id="rId1" Type="http://schemas.openxmlformats.org/officeDocument/2006/relationships/themeOverride" Target="../theme/themeOverride24.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hemeOverride" Target="../theme/themeOverride25.xml"/></Relationships>
</file>

<file path=ppt/slides/_rels/slide35.xml.rels><?xml version="1.0" encoding="UTF-8" standalone="yes"?>
<Relationships xmlns="http://schemas.openxmlformats.org/package/2006/relationships"><Relationship Id="rId3" Type="http://schemas.openxmlformats.org/officeDocument/2006/relationships/hyperlink" Target="http://en.wikipedia.org/wiki/Microwave_Humidity_Sounder" TargetMode="External"/><Relationship Id="rId7" Type="http://schemas.openxmlformats.org/officeDocument/2006/relationships/hyperlink" Target="http://www.oso.noaa.gov/poesstatus/spacecraftStatusSummary.asp?spacecraft=2" TargetMode="External"/><Relationship Id="rId2" Type="http://schemas.openxmlformats.org/officeDocument/2006/relationships/slideLayout" Target="../slideLayouts/slideLayout2.xml"/><Relationship Id="rId1" Type="http://schemas.openxmlformats.org/officeDocument/2006/relationships/themeOverride" Target="../theme/themeOverride26.xml"/><Relationship Id="rId6" Type="http://schemas.openxmlformats.org/officeDocument/2006/relationships/image" Target="../media/image38.jpeg"/><Relationship Id="rId5" Type="http://schemas.openxmlformats.org/officeDocument/2006/relationships/hyperlink" Target="http://en.wikipedia.org/wiki/Advanced_Very_High_Resolution_Radiometer" TargetMode="External"/><Relationship Id="rId4" Type="http://schemas.openxmlformats.org/officeDocument/2006/relationships/hyperlink" Target="http://en.wikipedia.org/wiki/Advanced_Microwave_Sounding_Unit"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hemeOverride" Target="../theme/themeOverride27.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hemeOverride" Target="../theme/themeOverride28.xml"/></Relationships>
</file>

<file path=ppt/slides/_rels/slide38.xml.rels><?xml version="1.0" encoding="UTF-8" standalone="yes"?>
<Relationships xmlns="http://schemas.openxmlformats.org/package/2006/relationships"><Relationship Id="rId8" Type="http://schemas.openxmlformats.org/officeDocument/2006/relationships/hyperlink" Target="https://www.ospo.noaa.gov/Operations/SNPP/status.html" TargetMode="External"/><Relationship Id="rId3" Type="http://schemas.openxmlformats.org/officeDocument/2006/relationships/hyperlink" Target="https://www.jpss.noaa.gov/" TargetMode="External"/><Relationship Id="rId7" Type="http://schemas.openxmlformats.org/officeDocument/2006/relationships/hyperlink" Target="https://www.ospo.noaa.gov/Operations/POES/status.html#noaa19" TargetMode="External"/><Relationship Id="rId2" Type="http://schemas.openxmlformats.org/officeDocument/2006/relationships/slideLayout" Target="../slideLayouts/slideLayout6.xml"/><Relationship Id="rId1" Type="http://schemas.openxmlformats.org/officeDocument/2006/relationships/themeOverride" Target="../theme/themeOverride29.xml"/><Relationship Id="rId6" Type="http://schemas.openxmlformats.org/officeDocument/2006/relationships/hyperlink" Target="https://www.ospo.noaa.gov/Operations/POES/status.html#noaa18" TargetMode="External"/><Relationship Id="rId5" Type="http://schemas.openxmlformats.org/officeDocument/2006/relationships/hyperlink" Target="https://www.ospo.noaa.gov/Operations/POES/status.html#noaa15" TargetMode="External"/><Relationship Id="rId4" Type="http://schemas.openxmlformats.org/officeDocument/2006/relationships/hyperlink" Target="https://www.ospo.noaa.gov/Operations/JPSS/status.html"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6.xml"/><Relationship Id="rId1" Type="http://schemas.openxmlformats.org/officeDocument/2006/relationships/themeOverride" Target="../theme/themeOverride30.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40.xml.rels><?xml version="1.0" encoding="UTF-8" standalone="yes"?>
<Relationships xmlns="http://schemas.openxmlformats.org/package/2006/relationships"><Relationship Id="rId3" Type="http://schemas.openxmlformats.org/officeDocument/2006/relationships/hyperlink" Target="http://www.oso.noaa.gov/poesstatus/spacecraftStatusSummary.asp?spacecraft=15" TargetMode="External"/><Relationship Id="rId2" Type="http://schemas.openxmlformats.org/officeDocument/2006/relationships/slideLayout" Target="../slideLayouts/slideLayout2.xml"/><Relationship Id="rId1" Type="http://schemas.openxmlformats.org/officeDocument/2006/relationships/themeOverride" Target="../theme/themeOverride31.xml"/><Relationship Id="rId6" Type="http://schemas.openxmlformats.org/officeDocument/2006/relationships/image" Target="../media/image42.png"/><Relationship Id="rId5" Type="http://schemas.openxmlformats.org/officeDocument/2006/relationships/hyperlink" Target="http://www.oso.noaa.gov/poesstatus/spacecraftStatusSummary.asp?spacecraft=18" TargetMode="External"/><Relationship Id="rId4" Type="http://schemas.openxmlformats.org/officeDocument/2006/relationships/hyperlink" Target="http://www.oso.noaa.gov/poesstatus/spacecraftStatusSummary.asp?spacecraft=17"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slideLayout" Target="../slideLayouts/slideLayout2.xml"/><Relationship Id="rId1" Type="http://schemas.openxmlformats.org/officeDocument/2006/relationships/themeOverride" Target="../theme/themeOverride32.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2.xml"/><Relationship Id="rId1" Type="http://schemas.openxmlformats.org/officeDocument/2006/relationships/themeOverride" Target="../theme/themeOverride33.xml"/></Relationships>
</file>

<file path=ppt/slides/_rels/slide43.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slideLayout" Target="../slideLayouts/slideLayout2.xml"/><Relationship Id="rId1" Type="http://schemas.openxmlformats.org/officeDocument/2006/relationships/themeOverride" Target="../theme/themeOverride34.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5.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6.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7.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hemeOverride" Target="../theme/themeOverride38.xml"/><Relationship Id="rId6" Type="http://schemas.openxmlformats.org/officeDocument/2006/relationships/hyperlink" Target="https://twitter.com/defis_eu/status/1444624229144608772" TargetMode="External"/><Relationship Id="rId5" Type="http://schemas.openxmlformats.org/officeDocument/2006/relationships/image" Target="../media/image47.jpeg"/><Relationship Id="rId4" Type="http://schemas.openxmlformats.org/officeDocument/2006/relationships/image" Target="../media/image46.jpe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9.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hemeOverride" Target="../theme/themeOverride40.xml"/><Relationship Id="rId4" Type="http://schemas.openxmlformats.org/officeDocument/2006/relationships/hyperlink" Target="https://view.eumetsat.int/productviewer?v=defaul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hemeOverride" Target="../theme/themeOverride41.xml"/><Relationship Id="rId4" Type="http://schemas.openxmlformats.org/officeDocument/2006/relationships/hyperlink" Target="https://view.eumetsat.int/productviewer?v=default" TargetMode="Externa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hemeOverride" Target="../theme/themeOverride42.xml"/><Relationship Id="rId4" Type="http://schemas.openxmlformats.org/officeDocument/2006/relationships/hyperlink" Target="https://worldview.earthdata.nasa.gov/" TargetMode="Externa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43.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hemeOverride" Target="../theme/themeOverride44.xml"/><Relationship Id="rId4" Type="http://schemas.openxmlformats.org/officeDocument/2006/relationships/image" Target="../media/image48.jp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hemeOverride" Target="../theme/themeOverride45.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hemeOverride" Target="../theme/themeOverride46.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themeOverride" Target="../theme/themeOverride47.xml"/><Relationship Id="rId4" Type="http://schemas.openxmlformats.org/officeDocument/2006/relationships/image" Target="../media/image49.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en.wikipedia.org/wiki/File:Resolution_illustration.png" TargetMode="Externa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hemeOverride" Target="../theme/themeOverride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hemeOverride" Target="../theme/themeOverride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271464" y="418536"/>
            <a:ext cx="10297144" cy="48157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r>
              <a:rPr lang="en-GB" altLang="en-GB" sz="3200" kern="1200" dirty="0">
                <a:solidFill>
                  <a:schemeClr val="accent6">
                    <a:lumMod val="75000"/>
                  </a:schemeClr>
                </a:solidFill>
              </a:rPr>
              <a:t>Introduction to Earth Observing Satellites</a:t>
            </a:r>
            <a:br>
              <a:rPr lang="en-GB" altLang="en-GB" sz="3200" kern="1200" dirty="0">
                <a:solidFill>
                  <a:schemeClr val="accent6">
                    <a:lumMod val="75000"/>
                  </a:schemeClr>
                </a:solidFill>
              </a:rPr>
            </a:br>
            <a:endParaRPr lang="en-GB" altLang="en-GB" sz="3200" kern="1200" dirty="0">
              <a:solidFill>
                <a:schemeClr val="accent6">
                  <a:lumMod val="75000"/>
                </a:schemeClr>
              </a:solidFill>
            </a:endParaRPr>
          </a:p>
        </p:txBody>
      </p:sp>
      <p:pic>
        <p:nvPicPr>
          <p:cNvPr id="4099" name="Picture 3"/>
          <p:cNvPicPr>
            <a:picLocks noChangeAspect="1" noChangeArrowheads="1"/>
          </p:cNvPicPr>
          <p:nvPr/>
        </p:nvPicPr>
        <p:blipFill>
          <a:blip r:embed="rId3" cstate="print"/>
          <a:srcRect/>
          <a:stretch>
            <a:fillRect/>
          </a:stretch>
        </p:blipFill>
        <p:spPr bwMode="auto">
          <a:xfrm>
            <a:off x="7810500" y="1268413"/>
            <a:ext cx="2857500" cy="3695700"/>
          </a:xfrm>
          <a:prstGeom prst="rect">
            <a:avLst/>
          </a:prstGeom>
          <a:noFill/>
          <a:ln w="9525">
            <a:noFill/>
            <a:miter lim="800000"/>
            <a:headEnd/>
            <a:tailEnd/>
          </a:ln>
        </p:spPr>
      </p:pic>
      <p:pic>
        <p:nvPicPr>
          <p:cNvPr id="4100" name="Picture 4"/>
          <p:cNvPicPr>
            <a:picLocks noChangeAspect="1" noChangeArrowheads="1"/>
          </p:cNvPicPr>
          <p:nvPr/>
        </p:nvPicPr>
        <p:blipFill>
          <a:blip r:embed="rId4" cstate="print"/>
          <a:srcRect/>
          <a:stretch>
            <a:fillRect/>
          </a:stretch>
        </p:blipFill>
        <p:spPr bwMode="auto">
          <a:xfrm>
            <a:off x="3143251" y="1341438"/>
            <a:ext cx="4600575" cy="3325812"/>
          </a:xfrm>
          <a:prstGeom prst="rect">
            <a:avLst/>
          </a:prstGeom>
          <a:noFill/>
          <a:ln w="9525">
            <a:noFill/>
            <a:miter lim="800000"/>
            <a:headEnd/>
            <a:tailEnd/>
          </a:ln>
        </p:spPr>
      </p:pic>
      <p:pic>
        <p:nvPicPr>
          <p:cNvPr id="4101" name="Picture 5" descr="MSGpowerpoint"/>
          <p:cNvPicPr>
            <a:picLocks noChangeAspect="1" noChangeArrowheads="1"/>
          </p:cNvPicPr>
          <p:nvPr/>
        </p:nvPicPr>
        <p:blipFill>
          <a:blip r:embed="rId5" cstate="print"/>
          <a:srcRect/>
          <a:stretch>
            <a:fillRect/>
          </a:stretch>
        </p:blipFill>
        <p:spPr bwMode="auto">
          <a:xfrm>
            <a:off x="1524000" y="3716338"/>
            <a:ext cx="3030538" cy="3141662"/>
          </a:xfrm>
          <a:prstGeom prst="rect">
            <a:avLst/>
          </a:prstGeom>
          <a:noFill/>
          <a:ln w="9525">
            <a:noFill/>
            <a:miter lim="800000"/>
            <a:headEnd/>
            <a:tailEnd/>
          </a:ln>
        </p:spPr>
      </p:pic>
      <p:sp>
        <p:nvSpPr>
          <p:cNvPr id="6" name="Rectangle 5"/>
          <p:cNvSpPr/>
          <p:nvPr/>
        </p:nvSpPr>
        <p:spPr>
          <a:xfrm>
            <a:off x="4799856" y="5068336"/>
            <a:ext cx="4572000" cy="1323439"/>
          </a:xfrm>
          <a:prstGeom prst="rect">
            <a:avLst/>
          </a:prstGeom>
        </p:spPr>
        <p:txBody>
          <a:bodyPr>
            <a:spAutoFit/>
          </a:bodyPr>
          <a:lstStyle/>
          <a:p>
            <a:pPr>
              <a:buClr>
                <a:srgbClr val="6600CC"/>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sz="2800" b="1" dirty="0">
              <a:solidFill>
                <a:srgbClr val="6600CC"/>
              </a:solidFill>
              <a:effectLst>
                <a:outerShdw blurRad="38100" dist="38100" dir="2700000" algn="tl">
                  <a:srgbClr val="C0C0C0"/>
                </a:outerShdw>
              </a:effectLst>
              <a:latin typeface="Arial" charset="0"/>
              <a:ea typeface="msgothic" charset="0"/>
              <a:cs typeface="msgothic" charset="0"/>
            </a:endParaRPr>
          </a:p>
          <a:p>
            <a:pPr algn="ctr">
              <a:buClr>
                <a:srgbClr val="6600CC"/>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800" b="1" dirty="0">
                <a:solidFill>
                  <a:srgbClr val="00B050"/>
                </a:solidFill>
                <a:effectLst>
                  <a:outerShdw blurRad="38100" dist="38100" dir="2700000" algn="tl">
                    <a:srgbClr val="C0C0C0"/>
                  </a:outerShdw>
                </a:effectLst>
                <a:latin typeface="Arial" charset="0"/>
                <a:ea typeface="msgothic" charset="0"/>
                <a:cs typeface="msgothic" charset="0"/>
              </a:rPr>
              <a:t>Dr Humaid AlBadi</a:t>
            </a:r>
          </a:p>
          <a:p>
            <a:pPr algn="ctr">
              <a:buClr>
                <a:srgbClr val="6600CC"/>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200" b="1" dirty="0">
                <a:effectLst>
                  <a:outerShdw blurRad="38100" dist="38100" dir="2700000" algn="tl">
                    <a:srgbClr val="C0C0C0"/>
                  </a:outerShdw>
                </a:effectLst>
              </a:rPr>
              <a:t>3 September 2023</a:t>
            </a:r>
            <a:br>
              <a:rPr lang="en-US" sz="1200" b="1" dirty="0">
                <a:effectLst>
                  <a:outerShdw blurRad="38100" dist="38100" dir="2700000" algn="tl">
                    <a:srgbClr val="C0C0C0"/>
                  </a:outerShdw>
                </a:effectLst>
              </a:rPr>
            </a:br>
            <a:endParaRPr lang="en-US" sz="1200" b="1" dirty="0">
              <a:effectLst>
                <a:outerShdw blurRad="38100" dist="38100" dir="2700000" algn="tl">
                  <a:srgbClr val="C0C0C0"/>
                </a:outerShdw>
              </a:effectLst>
            </a:endParaRPr>
          </a:p>
        </p:txBody>
      </p:sp>
      <p:cxnSp>
        <p:nvCxnSpPr>
          <p:cNvPr id="3" name="Straight Connector 2">
            <a:extLst>
              <a:ext uri="{FF2B5EF4-FFF2-40B4-BE49-F238E27FC236}">
                <a16:creationId xmlns:a16="http://schemas.microsoft.com/office/drawing/2014/main" id="{DA35D0F8-D8C8-474B-86CF-65B5E7EF5780}"/>
              </a:ext>
            </a:extLst>
          </p:cNvPr>
          <p:cNvCxnSpPr/>
          <p:nvPr/>
        </p:nvCxnSpPr>
        <p:spPr>
          <a:xfrm>
            <a:off x="2855640" y="692696"/>
            <a:ext cx="6840760" cy="0"/>
          </a:xfrm>
          <a:prstGeom prst="line">
            <a:avLst/>
          </a:prstGeom>
        </p:spPr>
        <p:style>
          <a:lnRef idx="3">
            <a:schemeClr val="accent4"/>
          </a:lnRef>
          <a:fillRef idx="0">
            <a:schemeClr val="accent4"/>
          </a:fillRef>
          <a:effectRef idx="2">
            <a:schemeClr val="accent4"/>
          </a:effectRef>
          <a:fontRef idx="minor">
            <a:schemeClr val="tx1"/>
          </a:fontRef>
        </p:style>
      </p:cxnSp>
    </p:spTree>
  </p:cSld>
  <p:clrMapOvr>
    <a:overrideClrMapping bg1="lt1" tx1="dk1" bg2="lt2" tx2="dk2" accent1="accent1" accent2="accent2" accent3="accent3" accent4="accent4" accent5="accent5" accent6="accent6" hlink="hlink" folHlink="folHlink"/>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300"/>
                                  </p:stCondLst>
                                  <p:childTnLst>
                                    <p:set>
                                      <p:cBhvr>
                                        <p:cTn id="6" dur="1" fill="hold">
                                          <p:stCondLst>
                                            <p:cond delay="0"/>
                                          </p:stCondLst>
                                        </p:cTn>
                                        <p:tgtEl>
                                          <p:spTgt spid="4101"/>
                                        </p:tgtEl>
                                        <p:attrNameLst>
                                          <p:attrName>style.visibility</p:attrName>
                                        </p:attrNameLst>
                                      </p:cBhvr>
                                      <p:to>
                                        <p:strVal val="visible"/>
                                      </p:to>
                                    </p:set>
                                    <p:animEffect transition="in" filter="strips(downLeft)">
                                      <p:cBhvr>
                                        <p:cTn id="7" dur="500"/>
                                        <p:tgtEl>
                                          <p:spTgt spid="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2027561" y="1855031"/>
            <a:ext cx="9937104" cy="1569660"/>
          </a:xfrm>
          <a:prstGeom prst="rect">
            <a:avLst/>
          </a:prstGeom>
        </p:spPr>
        <p:txBody>
          <a:bodyPr wrap="square">
            <a:spAutoFit/>
          </a:bodyPr>
          <a:lstStyle/>
          <a:p>
            <a:pPr eaLnBrk="1" hangingPunct="1">
              <a:defRPr/>
            </a:pPr>
            <a:r>
              <a:rPr lang="en-US" sz="2400" dirty="0">
                <a:solidFill>
                  <a:srgbClr val="0070C0"/>
                </a:solidFill>
                <a:latin typeface="Arial"/>
                <a:cs typeface="Arial"/>
              </a:rPr>
              <a:t>• </a:t>
            </a:r>
            <a:r>
              <a:rPr lang="en-US" sz="2400" dirty="0">
                <a:solidFill>
                  <a:srgbClr val="000000">
                    <a:lumMod val="85000"/>
                    <a:lumOff val="15000"/>
                  </a:srgbClr>
                </a:solidFill>
                <a:latin typeface="Arial"/>
                <a:cs typeface="Arial"/>
              </a:rPr>
              <a:t>Temporal </a:t>
            </a:r>
            <a:r>
              <a:rPr lang="en-US" sz="2400" dirty="0">
                <a:solidFill>
                  <a:srgbClr val="0070C0"/>
                </a:solidFill>
                <a:latin typeface="Arial"/>
                <a:cs typeface="Arial"/>
              </a:rPr>
              <a:t>- how often the sensor acquires data, e.g., every 10 minutes.</a:t>
            </a:r>
          </a:p>
          <a:p>
            <a:pPr eaLnBrk="1" hangingPunct="1">
              <a:defRPr/>
            </a:pPr>
            <a:endParaRPr lang="en-US" sz="2400" dirty="0">
              <a:solidFill>
                <a:srgbClr val="0070C0"/>
              </a:solidFill>
              <a:latin typeface="Arial"/>
              <a:cs typeface="Arial"/>
            </a:endParaRPr>
          </a:p>
          <a:p>
            <a:pPr eaLnBrk="1" hangingPunct="1">
              <a:defRPr/>
            </a:pPr>
            <a:r>
              <a:rPr lang="en-US" sz="2400" dirty="0">
                <a:solidFill>
                  <a:srgbClr val="0070C0"/>
                </a:solidFill>
                <a:latin typeface="Arial"/>
                <a:cs typeface="Arial"/>
              </a:rPr>
              <a:t> </a:t>
            </a:r>
          </a:p>
          <a:p>
            <a:pPr eaLnBrk="1" hangingPunct="1">
              <a:defRPr/>
            </a:pPr>
            <a:endParaRPr lang="en-US" sz="2400" dirty="0">
              <a:solidFill>
                <a:srgbClr val="0070C0"/>
              </a:solidFill>
              <a:latin typeface="Arial"/>
              <a:cs typeface="Arial"/>
            </a:endParaRPr>
          </a:p>
        </p:txBody>
      </p:sp>
      <p:sp>
        <p:nvSpPr>
          <p:cNvPr id="22557" name="Slide Number Placeholder 28"/>
          <p:cNvSpPr>
            <a:spLocks noGrp="1"/>
          </p:cNvSpPr>
          <p:nvPr>
            <p:ph type="sldNum" sz="quarter" idx="12"/>
          </p:nvPr>
        </p:nvSpPr>
        <p:spPr>
          <a:xfrm>
            <a:off x="6996113" y="6356350"/>
            <a:ext cx="2228850" cy="365125"/>
          </a:xfrm>
          <a:prstGeom prst="rect">
            <a:avLst/>
          </a:prstGeom>
          <a:noFill/>
        </p:spPr>
        <p:txBody>
          <a:bodyPr/>
          <a:lstStyle>
            <a:defPPr>
              <a:defRPr lang="en-GB"/>
            </a:defPPr>
            <a:lvl1pPr algn="l" rtl="0" eaLnBrk="0" fontAlgn="base" hangingPunct="0">
              <a:spcBef>
                <a:spcPct val="0"/>
              </a:spcBef>
              <a:spcAft>
                <a:spcPct val="0"/>
              </a:spcAft>
              <a:defRPr sz="900" b="1" kern="1200">
                <a:solidFill>
                  <a:schemeClr val="bg1"/>
                </a:solidFill>
                <a:latin typeface="Tahoma" panose="020B0604030504040204" pitchFamily="34" charset="0"/>
                <a:ea typeface="+mn-ea"/>
                <a:cs typeface="+mn-cs"/>
              </a:defRPr>
            </a:lvl1pPr>
            <a:lvl2pPr marL="457200" algn="l" rtl="0" eaLnBrk="0" fontAlgn="base" hangingPunct="0">
              <a:spcBef>
                <a:spcPct val="0"/>
              </a:spcBef>
              <a:spcAft>
                <a:spcPct val="0"/>
              </a:spcAft>
              <a:defRPr sz="900" b="1" kern="1200">
                <a:solidFill>
                  <a:schemeClr val="bg1"/>
                </a:solidFill>
                <a:latin typeface="Tahoma" panose="020B0604030504040204" pitchFamily="34" charset="0"/>
                <a:ea typeface="+mn-ea"/>
                <a:cs typeface="+mn-cs"/>
              </a:defRPr>
            </a:lvl2pPr>
            <a:lvl3pPr marL="914400" algn="l" rtl="0" eaLnBrk="0" fontAlgn="base" hangingPunct="0">
              <a:spcBef>
                <a:spcPct val="0"/>
              </a:spcBef>
              <a:spcAft>
                <a:spcPct val="0"/>
              </a:spcAft>
              <a:defRPr sz="900" b="1" kern="1200">
                <a:solidFill>
                  <a:schemeClr val="bg1"/>
                </a:solidFill>
                <a:latin typeface="Tahoma" panose="020B0604030504040204" pitchFamily="34" charset="0"/>
                <a:ea typeface="+mn-ea"/>
                <a:cs typeface="+mn-cs"/>
              </a:defRPr>
            </a:lvl3pPr>
            <a:lvl4pPr marL="1371600" algn="l" rtl="0" eaLnBrk="0" fontAlgn="base" hangingPunct="0">
              <a:spcBef>
                <a:spcPct val="0"/>
              </a:spcBef>
              <a:spcAft>
                <a:spcPct val="0"/>
              </a:spcAft>
              <a:defRPr sz="900" b="1" kern="1200">
                <a:solidFill>
                  <a:schemeClr val="bg1"/>
                </a:solidFill>
                <a:latin typeface="Tahoma" panose="020B0604030504040204" pitchFamily="34" charset="0"/>
                <a:ea typeface="+mn-ea"/>
                <a:cs typeface="+mn-cs"/>
              </a:defRPr>
            </a:lvl4pPr>
            <a:lvl5pPr marL="1828800" algn="l" rtl="0" eaLnBrk="0" fontAlgn="base" hangingPunct="0">
              <a:spcBef>
                <a:spcPct val="0"/>
              </a:spcBef>
              <a:spcAft>
                <a:spcPct val="0"/>
              </a:spcAft>
              <a:defRPr sz="900" b="1" kern="1200">
                <a:solidFill>
                  <a:schemeClr val="bg1"/>
                </a:solidFill>
                <a:latin typeface="Tahoma" panose="020B0604030504040204" pitchFamily="34" charset="0"/>
                <a:ea typeface="+mn-ea"/>
                <a:cs typeface="+mn-cs"/>
              </a:defRPr>
            </a:lvl5pPr>
            <a:lvl6pPr marL="2286000" algn="l" defTabSz="914400" rtl="0" eaLnBrk="1" latinLnBrk="0" hangingPunct="1">
              <a:defRPr sz="900" b="1" kern="1200">
                <a:solidFill>
                  <a:schemeClr val="bg1"/>
                </a:solidFill>
                <a:latin typeface="Tahoma" panose="020B0604030504040204" pitchFamily="34" charset="0"/>
                <a:ea typeface="+mn-ea"/>
                <a:cs typeface="+mn-cs"/>
              </a:defRPr>
            </a:lvl6pPr>
            <a:lvl7pPr marL="2743200" algn="l" defTabSz="914400" rtl="0" eaLnBrk="1" latinLnBrk="0" hangingPunct="1">
              <a:defRPr sz="900" b="1" kern="1200">
                <a:solidFill>
                  <a:schemeClr val="bg1"/>
                </a:solidFill>
                <a:latin typeface="Tahoma" panose="020B0604030504040204" pitchFamily="34" charset="0"/>
                <a:ea typeface="+mn-ea"/>
                <a:cs typeface="+mn-cs"/>
              </a:defRPr>
            </a:lvl7pPr>
            <a:lvl8pPr marL="3200400" algn="l" defTabSz="914400" rtl="0" eaLnBrk="1" latinLnBrk="0" hangingPunct="1">
              <a:defRPr sz="900" b="1" kern="1200">
                <a:solidFill>
                  <a:schemeClr val="bg1"/>
                </a:solidFill>
                <a:latin typeface="Tahoma" panose="020B0604030504040204" pitchFamily="34" charset="0"/>
                <a:ea typeface="+mn-ea"/>
                <a:cs typeface="+mn-cs"/>
              </a:defRPr>
            </a:lvl8pPr>
            <a:lvl9pPr marL="3657600" algn="l" defTabSz="914400" rtl="0" eaLnBrk="1" latinLnBrk="0" hangingPunct="1">
              <a:defRPr sz="900" b="1" kern="1200">
                <a:solidFill>
                  <a:schemeClr val="bg1"/>
                </a:solidFill>
                <a:latin typeface="Tahoma" panose="020B0604030504040204" pitchFamily="34" charset="0"/>
                <a:ea typeface="+mn-ea"/>
                <a:cs typeface="+mn-cs"/>
              </a:defRPr>
            </a:lvl9pPr>
          </a:lstStyle>
          <a:p>
            <a:pPr eaLnBrk="1" hangingPunct="1">
              <a:defRPr/>
            </a:pPr>
            <a:fld id="{BA7FD23D-11DD-4561-B843-A66F2D0DE7A7}" type="slidenum">
              <a:rPr lang="en-GB" smtClean="0"/>
              <a:pPr eaLnBrk="1" hangingPunct="1">
                <a:defRPr/>
              </a:pPr>
              <a:t>10</a:t>
            </a:fld>
            <a:endParaRPr lang="en-US" b="0" dirty="0">
              <a:solidFill>
                <a:srgbClr val="0070C0"/>
              </a:solidFill>
            </a:endParaRPr>
          </a:p>
        </p:txBody>
      </p:sp>
      <p:pic>
        <p:nvPicPr>
          <p:cNvPr id="3" name="Picture 2">
            <a:extLst>
              <a:ext uri="{FF2B5EF4-FFF2-40B4-BE49-F238E27FC236}">
                <a16:creationId xmlns:a16="http://schemas.microsoft.com/office/drawing/2014/main" id="{0075ECBE-620F-4B8F-BF04-8B8055B148EC}"/>
              </a:ext>
            </a:extLst>
          </p:cNvPr>
          <p:cNvPicPr>
            <a:picLocks noChangeAspect="1"/>
          </p:cNvPicPr>
          <p:nvPr/>
        </p:nvPicPr>
        <p:blipFill>
          <a:blip r:embed="rId2"/>
          <a:stretch>
            <a:fillRect/>
          </a:stretch>
        </p:blipFill>
        <p:spPr>
          <a:xfrm>
            <a:off x="407368" y="1890771"/>
            <a:ext cx="1475360" cy="1390008"/>
          </a:xfrm>
          <a:prstGeom prst="rect">
            <a:avLst/>
          </a:prstGeom>
        </p:spPr>
      </p:pic>
      <p:sp>
        <p:nvSpPr>
          <p:cNvPr id="5" name="Rectangle 2">
            <a:extLst>
              <a:ext uri="{FF2B5EF4-FFF2-40B4-BE49-F238E27FC236}">
                <a16:creationId xmlns:a16="http://schemas.microsoft.com/office/drawing/2014/main" id="{93DFE16C-3A56-A163-126B-1AC3E95686F1}"/>
              </a:ext>
            </a:extLst>
          </p:cNvPr>
          <p:cNvSpPr txBox="1">
            <a:spLocks noChangeArrowheads="1"/>
          </p:cNvSpPr>
          <p:nvPr/>
        </p:nvSpPr>
        <p:spPr bwMode="auto">
          <a:xfrm>
            <a:off x="-312712" y="1175439"/>
            <a:ext cx="5328592" cy="33265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eaLnBrk="1" hangingPunct="1">
              <a:defRPr/>
            </a:pPr>
            <a:r>
              <a:rPr lang="en-GB" altLang="en-GB" sz="2400" kern="0" dirty="0">
                <a:solidFill>
                  <a:schemeClr val="accent3">
                    <a:lumMod val="75000"/>
                  </a:schemeClr>
                </a:solidFill>
                <a:latin typeface="Arial"/>
                <a:cs typeface="Arial"/>
              </a:rPr>
              <a:t>Satellite Resolutions</a:t>
            </a:r>
          </a:p>
          <a:p>
            <a:pPr eaLnBrk="1" hangingPunct="1">
              <a:defRPr/>
            </a:pPr>
            <a:endParaRPr lang="en-GB" altLang="en-GB" sz="2400" kern="0" dirty="0">
              <a:solidFill>
                <a:schemeClr val="accent3">
                  <a:lumMod val="75000"/>
                </a:schemeClr>
              </a:solidFill>
              <a:latin typeface="Arial"/>
              <a:cs typeface="Arial"/>
            </a:endParaRPr>
          </a:p>
        </p:txBody>
      </p:sp>
      <p:cxnSp>
        <p:nvCxnSpPr>
          <p:cNvPr id="6" name="Straight Connector 5">
            <a:extLst>
              <a:ext uri="{FF2B5EF4-FFF2-40B4-BE49-F238E27FC236}">
                <a16:creationId xmlns:a16="http://schemas.microsoft.com/office/drawing/2014/main" id="{92E20288-EBE9-80BD-C729-C31F944E33B0}"/>
              </a:ext>
            </a:extLst>
          </p:cNvPr>
          <p:cNvCxnSpPr/>
          <p:nvPr/>
        </p:nvCxnSpPr>
        <p:spPr>
          <a:xfrm>
            <a:off x="2927648" y="692696"/>
            <a:ext cx="6840760" cy="0"/>
          </a:xfrm>
          <a:prstGeom prst="line">
            <a:avLst/>
          </a:prstGeom>
        </p:spPr>
        <p:style>
          <a:lnRef idx="3">
            <a:schemeClr val="accent4"/>
          </a:lnRef>
          <a:fillRef idx="0">
            <a:schemeClr val="accent4"/>
          </a:fillRef>
          <a:effectRef idx="2">
            <a:schemeClr val="accent4"/>
          </a:effectRef>
          <a:fontRef idx="minor">
            <a:schemeClr val="tx1"/>
          </a:fontRef>
        </p:style>
      </p:cxnSp>
      <p:sp>
        <p:nvSpPr>
          <p:cNvPr id="7" name="Rectangle 2">
            <a:extLst>
              <a:ext uri="{FF2B5EF4-FFF2-40B4-BE49-F238E27FC236}">
                <a16:creationId xmlns:a16="http://schemas.microsoft.com/office/drawing/2014/main" id="{5B442E62-8D24-43D5-D3EE-1D29CDA8F67A}"/>
              </a:ext>
            </a:extLst>
          </p:cNvPr>
          <p:cNvSpPr txBox="1">
            <a:spLocks noChangeArrowheads="1"/>
          </p:cNvSpPr>
          <p:nvPr/>
        </p:nvSpPr>
        <p:spPr bwMode="auto">
          <a:xfrm>
            <a:off x="2135560" y="173038"/>
            <a:ext cx="8965878" cy="33265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eaLnBrk="1" hangingPunct="1"/>
            <a:r>
              <a:rPr lang="en-US" altLang="en-GB" sz="3200" kern="0" dirty="0">
                <a:solidFill>
                  <a:schemeClr val="accent6">
                    <a:lumMod val="75000"/>
                  </a:schemeClr>
                </a:solidFill>
              </a:rPr>
              <a:t>How do satellites observe the Earth? </a:t>
            </a:r>
            <a:endParaRPr lang="en-GB" altLang="en-GB" sz="3200" kern="0" dirty="0"/>
          </a:p>
        </p:txBody>
      </p:sp>
      <p:graphicFrame>
        <p:nvGraphicFramePr>
          <p:cNvPr id="2" name="Table 1">
            <a:extLst>
              <a:ext uri="{FF2B5EF4-FFF2-40B4-BE49-F238E27FC236}">
                <a16:creationId xmlns:a16="http://schemas.microsoft.com/office/drawing/2014/main" id="{A96A378C-9F85-4D50-6FD8-6D71CFA4CB40}"/>
              </a:ext>
            </a:extLst>
          </p:cNvPr>
          <p:cNvGraphicFramePr>
            <a:graphicFrameLocks noGrp="1"/>
          </p:cNvGraphicFramePr>
          <p:nvPr>
            <p:extLst>
              <p:ext uri="{D42A27DB-BD31-4B8C-83A1-F6EECF244321}">
                <p14:modId xmlns:p14="http://schemas.microsoft.com/office/powerpoint/2010/main" val="3695467308"/>
              </p:ext>
            </p:extLst>
          </p:nvPr>
        </p:nvGraphicFramePr>
        <p:xfrm>
          <a:off x="5375920" y="3108307"/>
          <a:ext cx="6048672" cy="2739307"/>
        </p:xfrm>
        <a:graphic>
          <a:graphicData uri="http://schemas.openxmlformats.org/drawingml/2006/table">
            <a:tbl>
              <a:tblPr firstRow="1" firstCol="1" bandRow="1"/>
              <a:tblGrid>
                <a:gridCol w="1428159">
                  <a:extLst>
                    <a:ext uri="{9D8B030D-6E8A-4147-A177-3AD203B41FA5}">
                      <a16:colId xmlns:a16="http://schemas.microsoft.com/office/drawing/2014/main" val="20000"/>
                    </a:ext>
                  </a:extLst>
                </a:gridCol>
                <a:gridCol w="1552476">
                  <a:extLst>
                    <a:ext uri="{9D8B030D-6E8A-4147-A177-3AD203B41FA5}">
                      <a16:colId xmlns:a16="http://schemas.microsoft.com/office/drawing/2014/main" val="20003"/>
                    </a:ext>
                  </a:extLst>
                </a:gridCol>
                <a:gridCol w="1891907">
                  <a:extLst>
                    <a:ext uri="{9D8B030D-6E8A-4147-A177-3AD203B41FA5}">
                      <a16:colId xmlns:a16="http://schemas.microsoft.com/office/drawing/2014/main" val="20004"/>
                    </a:ext>
                  </a:extLst>
                </a:gridCol>
                <a:gridCol w="1176130">
                  <a:extLst>
                    <a:ext uri="{9D8B030D-6E8A-4147-A177-3AD203B41FA5}">
                      <a16:colId xmlns:a16="http://schemas.microsoft.com/office/drawing/2014/main" val="3054168785"/>
                    </a:ext>
                  </a:extLst>
                </a:gridCol>
              </a:tblGrid>
              <a:tr h="464516">
                <a:tc>
                  <a:txBody>
                    <a:bodyPr/>
                    <a:lstStyle/>
                    <a:p>
                      <a:pPr algn="ctr">
                        <a:lnSpc>
                          <a:spcPct val="115000"/>
                        </a:lnSpc>
                        <a:spcAft>
                          <a:spcPts val="0"/>
                        </a:spcAft>
                      </a:pPr>
                      <a:r>
                        <a:rPr lang="en-AU" sz="2000" dirty="0">
                          <a:solidFill>
                            <a:srgbClr val="943634"/>
                          </a:solidFill>
                          <a:effectLst/>
                          <a:latin typeface="Times New Roman" panose="02020603050405020304" pitchFamily="18" charset="0"/>
                          <a:ea typeface="Calibri" panose="020F0502020204030204" pitchFamily="34" charset="0"/>
                          <a:cs typeface="Times New Roman" panose="02020603050405020304" pitchFamily="18" charset="0"/>
                        </a:rPr>
                        <a:t>Instrument</a:t>
                      </a:r>
                      <a:endParaRPr lang="en-GB" sz="2000" dirty="0">
                        <a:effectLst/>
                        <a:latin typeface="Times New Roman" panose="02020603050405020304" pitchFamily="18" charset="0"/>
                        <a:ea typeface="Calibri" panose="020F0502020204030204" pitchFamily="34" charset="0"/>
                        <a:cs typeface="Arial" panose="020B0604020202020204" pitchFamily="34" charset="0"/>
                      </a:endParaRPr>
                    </a:p>
                  </a:txBody>
                  <a:tcPr marL="67243" marR="16811" marT="33622" marB="3362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FAFA"/>
                    </a:solidFill>
                  </a:tcPr>
                </a:tc>
                <a:tc>
                  <a:txBody>
                    <a:bodyPr/>
                    <a:lstStyle/>
                    <a:p>
                      <a:pPr algn="ctr">
                        <a:lnSpc>
                          <a:spcPct val="115000"/>
                        </a:lnSpc>
                        <a:spcAft>
                          <a:spcPts val="0"/>
                        </a:spcAft>
                      </a:pPr>
                      <a:r>
                        <a:rPr lang="en-AU" sz="2000" dirty="0">
                          <a:solidFill>
                            <a:srgbClr val="943634"/>
                          </a:solidFill>
                          <a:effectLst/>
                          <a:latin typeface="Times New Roman" panose="02020603050405020304" pitchFamily="18" charset="0"/>
                          <a:ea typeface="Calibri" panose="020F0502020204030204" pitchFamily="34" charset="0"/>
                          <a:cs typeface="Times New Roman" panose="02020603050405020304" pitchFamily="18" charset="0"/>
                        </a:rPr>
                        <a:t>Spatial Res.</a:t>
                      </a:r>
                      <a:endParaRPr lang="en-GB" sz="2000" dirty="0">
                        <a:effectLst/>
                        <a:latin typeface="Times New Roman" panose="02020603050405020304" pitchFamily="18" charset="0"/>
                        <a:ea typeface="Calibri" panose="020F0502020204030204" pitchFamily="34" charset="0"/>
                        <a:cs typeface="Arial" panose="020B0604020202020204" pitchFamily="34" charset="0"/>
                      </a:endParaRPr>
                    </a:p>
                  </a:txBody>
                  <a:tcPr marL="25216" marR="25216" marT="25216" marB="252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FAFA"/>
                    </a:solidFill>
                  </a:tcPr>
                </a:tc>
                <a:tc>
                  <a:txBody>
                    <a:bodyPr/>
                    <a:lstStyle/>
                    <a:p>
                      <a:pPr algn="ctr">
                        <a:lnSpc>
                          <a:spcPct val="115000"/>
                        </a:lnSpc>
                        <a:spcAft>
                          <a:spcPts val="0"/>
                        </a:spcAft>
                      </a:pPr>
                      <a:r>
                        <a:rPr lang="en-AU" sz="2000" dirty="0">
                          <a:solidFill>
                            <a:srgbClr val="943634"/>
                          </a:solidFill>
                          <a:effectLst/>
                          <a:latin typeface="Times New Roman" panose="02020603050405020304" pitchFamily="18" charset="0"/>
                          <a:ea typeface="Calibri" panose="020F0502020204030204" pitchFamily="34" charset="0"/>
                          <a:cs typeface="Times New Roman" panose="02020603050405020304" pitchFamily="18" charset="0"/>
                        </a:rPr>
                        <a:t>Temporal Res.</a:t>
                      </a:r>
                      <a:endParaRPr lang="en-GB" sz="2000" dirty="0">
                        <a:effectLst/>
                        <a:latin typeface="Times New Roman" panose="02020603050405020304" pitchFamily="18" charset="0"/>
                        <a:ea typeface="Calibri" panose="020F0502020204030204" pitchFamily="34" charset="0"/>
                        <a:cs typeface="Arial" panose="020B0604020202020204" pitchFamily="34" charset="0"/>
                      </a:endParaRPr>
                    </a:p>
                  </a:txBody>
                  <a:tcPr marL="25216" marR="25216" marT="25216" marB="252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FAFA"/>
                    </a:solidFill>
                  </a:tcPr>
                </a:tc>
                <a:tc>
                  <a:txBody>
                    <a:bodyPr/>
                    <a:lstStyle/>
                    <a:p>
                      <a:pPr marL="0" algn="ctr" defTabSz="914400" rtl="0" eaLnBrk="1" latinLnBrk="0" hangingPunct="1">
                        <a:lnSpc>
                          <a:spcPct val="115000"/>
                        </a:lnSpc>
                        <a:spcAft>
                          <a:spcPts val="0"/>
                        </a:spcAft>
                      </a:pPr>
                      <a:r>
                        <a:rPr lang="en-GB" sz="2000" kern="1200" dirty="0">
                          <a:solidFill>
                            <a:srgbClr val="943634"/>
                          </a:solidFill>
                          <a:effectLst/>
                          <a:latin typeface="Times New Roman" panose="02020603050405020304" pitchFamily="18" charset="0"/>
                          <a:ea typeface="Calibri" panose="020F0502020204030204" pitchFamily="34" charset="0"/>
                          <a:cs typeface="Times New Roman" panose="02020603050405020304" pitchFamily="18" charset="0"/>
                        </a:rPr>
                        <a:t>Swath</a:t>
                      </a:r>
                    </a:p>
                  </a:txBody>
                  <a:tcPr marL="25216" marR="25216" marT="25216" marB="252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FAFA"/>
                    </a:solidFill>
                  </a:tcPr>
                </a:tc>
                <a:extLst>
                  <a:ext uri="{0D108BD9-81ED-4DB2-BD59-A6C34878D82A}">
                    <a16:rowId xmlns:a16="http://schemas.microsoft.com/office/drawing/2014/main" val="10000"/>
                  </a:ext>
                </a:extLst>
              </a:tr>
              <a:tr h="471588">
                <a:tc>
                  <a:txBody>
                    <a:bodyPr/>
                    <a:lstStyle/>
                    <a:p>
                      <a:pPr algn="ctr">
                        <a:lnSpc>
                          <a:spcPct val="115000"/>
                        </a:lnSpc>
                        <a:spcAft>
                          <a:spcPts val="0"/>
                        </a:spcAft>
                      </a:pPr>
                      <a:r>
                        <a:rPr lang="en-GB" sz="2000" dirty="0">
                          <a:effectLst/>
                          <a:latin typeface="Times New Roman" panose="02020603050405020304" pitchFamily="18" charset="0"/>
                          <a:ea typeface="Calibri" panose="020F0502020204030204" pitchFamily="34" charset="0"/>
                          <a:cs typeface="Arial" panose="020B0604020202020204" pitchFamily="34" charset="0"/>
                        </a:rPr>
                        <a:t>Sentinal-1</a:t>
                      </a:r>
                    </a:p>
                  </a:txBody>
                  <a:tcPr marL="67243" marR="16811" marT="33622" marB="3362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FAFA"/>
                    </a:solidFill>
                  </a:tcPr>
                </a:tc>
                <a:tc>
                  <a:txBody>
                    <a:bodyPr/>
                    <a:lstStyle/>
                    <a:p>
                      <a:pPr algn="ctr">
                        <a:lnSpc>
                          <a:spcPct val="115000"/>
                        </a:lnSpc>
                        <a:spcAft>
                          <a:spcPts val="0"/>
                        </a:spcAft>
                      </a:pPr>
                      <a:r>
                        <a:rPr lang="en-AU" sz="2000" dirty="0">
                          <a:solidFill>
                            <a:srgbClr val="404040"/>
                          </a:solidFill>
                          <a:effectLst/>
                          <a:latin typeface="Times New Roman" panose="02020603050405020304" pitchFamily="18" charset="0"/>
                          <a:ea typeface="Calibri" panose="020F0502020204030204" pitchFamily="34" charset="0"/>
                          <a:cs typeface="Times New Roman" panose="02020603050405020304" pitchFamily="18" charset="0"/>
                        </a:rPr>
                        <a:t>5 m</a:t>
                      </a:r>
                    </a:p>
                  </a:txBody>
                  <a:tcPr marL="25216" marR="25216" marT="25216" marB="252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FAFA"/>
                    </a:solidFill>
                  </a:tcPr>
                </a:tc>
                <a:tc>
                  <a:txBody>
                    <a:bodyPr/>
                    <a:lstStyle/>
                    <a:p>
                      <a:pPr algn="ctr">
                        <a:lnSpc>
                          <a:spcPct val="115000"/>
                        </a:lnSpc>
                        <a:spcAft>
                          <a:spcPts val="0"/>
                        </a:spcAft>
                      </a:pPr>
                      <a:r>
                        <a:rPr lang="en-GB" sz="2000" dirty="0">
                          <a:effectLst/>
                          <a:latin typeface="Times New Roman" panose="02020603050405020304" pitchFamily="18" charset="0"/>
                          <a:ea typeface="Calibri" panose="020F0502020204030204" pitchFamily="34" charset="0"/>
                          <a:cs typeface="Arial" panose="020B0604020202020204" pitchFamily="34" charset="0"/>
                        </a:rPr>
                        <a:t>12 days</a:t>
                      </a:r>
                    </a:p>
                  </a:txBody>
                  <a:tcPr marL="25216" marR="25216" marT="25216" marB="252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FAFA"/>
                    </a:solidFill>
                  </a:tcPr>
                </a:tc>
                <a:tc>
                  <a:txBody>
                    <a:bodyPr/>
                    <a:lstStyle/>
                    <a:p>
                      <a:pPr algn="ctr">
                        <a:lnSpc>
                          <a:spcPct val="115000"/>
                        </a:lnSpc>
                        <a:spcAft>
                          <a:spcPts val="0"/>
                        </a:spcAft>
                      </a:pPr>
                      <a:r>
                        <a:rPr lang="en-GB" sz="2000" dirty="0">
                          <a:effectLst/>
                          <a:latin typeface="Times New Roman" panose="02020603050405020304" pitchFamily="18" charset="0"/>
                          <a:ea typeface="Calibri" panose="020F0502020204030204" pitchFamily="34" charset="0"/>
                          <a:cs typeface="Arial" panose="020B0604020202020204" pitchFamily="34" charset="0"/>
                        </a:rPr>
                        <a:t>400 km</a:t>
                      </a:r>
                    </a:p>
                  </a:txBody>
                  <a:tcPr marL="25216" marR="25216" marT="25216" marB="252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FAFA"/>
                    </a:solidFill>
                  </a:tcPr>
                </a:tc>
                <a:extLst>
                  <a:ext uri="{0D108BD9-81ED-4DB2-BD59-A6C34878D82A}">
                    <a16:rowId xmlns:a16="http://schemas.microsoft.com/office/drawing/2014/main" val="3769886866"/>
                  </a:ext>
                </a:extLst>
              </a:tr>
              <a:tr h="808908">
                <a:tc>
                  <a:txBody>
                    <a:bodyPr/>
                    <a:lstStyle/>
                    <a:p>
                      <a:pPr algn="ctr">
                        <a:lnSpc>
                          <a:spcPct val="115000"/>
                        </a:lnSpc>
                        <a:spcAft>
                          <a:spcPts val="0"/>
                        </a:spcAft>
                      </a:pPr>
                      <a:r>
                        <a:rPr lang="en-AU" sz="2000" u="sng"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MODIS</a:t>
                      </a:r>
                      <a:endParaRPr lang="en-GB" sz="2000" dirty="0">
                        <a:effectLst/>
                        <a:latin typeface="Times New Roman" panose="02020603050405020304" pitchFamily="18" charset="0"/>
                        <a:ea typeface="Calibri" panose="020F0502020204030204" pitchFamily="34" charset="0"/>
                        <a:cs typeface="Arial" panose="020B0604020202020204" pitchFamily="34" charset="0"/>
                      </a:endParaRPr>
                    </a:p>
                  </a:txBody>
                  <a:tcPr marL="67243" marR="16811" marT="33622" marB="3362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FAFA"/>
                    </a:solidFill>
                  </a:tcPr>
                </a:tc>
                <a:tc>
                  <a:txBody>
                    <a:bodyPr/>
                    <a:lstStyle/>
                    <a:p>
                      <a:pPr algn="ctr">
                        <a:lnSpc>
                          <a:spcPct val="115000"/>
                        </a:lnSpc>
                        <a:spcAft>
                          <a:spcPts val="0"/>
                        </a:spcAft>
                      </a:pPr>
                      <a:r>
                        <a:rPr lang="en-AU" sz="2000" dirty="0">
                          <a:solidFill>
                            <a:srgbClr val="404040"/>
                          </a:solidFill>
                          <a:effectLst/>
                          <a:latin typeface="Times New Roman" panose="02020603050405020304" pitchFamily="18" charset="0"/>
                          <a:ea typeface="Calibri" panose="020F0502020204030204" pitchFamily="34" charset="0"/>
                          <a:cs typeface="Times New Roman" panose="02020603050405020304" pitchFamily="18" charset="0"/>
                        </a:rPr>
                        <a:t>250 m</a:t>
                      </a:r>
                    </a:p>
                  </a:txBody>
                  <a:tcPr marL="25216" marR="25216" marT="25216" marB="252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FAFA"/>
                    </a:solidFill>
                  </a:tcPr>
                </a:tc>
                <a:tc>
                  <a:txBody>
                    <a:bodyPr/>
                    <a:lstStyle/>
                    <a:p>
                      <a:pPr algn="ctr">
                        <a:lnSpc>
                          <a:spcPct val="115000"/>
                        </a:lnSpc>
                        <a:spcAft>
                          <a:spcPts val="0"/>
                        </a:spcAft>
                      </a:pPr>
                      <a:r>
                        <a:rPr lang="en-AU" sz="2000" dirty="0">
                          <a:solidFill>
                            <a:srgbClr val="404040"/>
                          </a:solidFill>
                          <a:effectLst/>
                          <a:latin typeface="Times New Roman" panose="02020603050405020304" pitchFamily="18" charset="0"/>
                          <a:ea typeface="Calibri" panose="020F0502020204030204" pitchFamily="34" charset="0"/>
                          <a:cs typeface="Times New Roman" panose="02020603050405020304" pitchFamily="18" charset="0"/>
                        </a:rPr>
                        <a:t>12 hours</a:t>
                      </a:r>
                      <a:endParaRPr lang="en-GB" sz="2000" dirty="0">
                        <a:effectLst/>
                        <a:latin typeface="Times New Roman" panose="02020603050405020304" pitchFamily="18" charset="0"/>
                        <a:ea typeface="Calibri" panose="020F0502020204030204" pitchFamily="34" charset="0"/>
                        <a:cs typeface="Arial" panose="020B0604020202020204" pitchFamily="34" charset="0"/>
                      </a:endParaRPr>
                    </a:p>
                  </a:txBody>
                  <a:tcPr marL="25216" marR="25216" marT="25216" marB="252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FAFA"/>
                    </a:solidFill>
                  </a:tcPr>
                </a:tc>
                <a:tc>
                  <a:txBody>
                    <a:bodyPr/>
                    <a:lstStyle/>
                    <a:p>
                      <a:pPr algn="ctr">
                        <a:lnSpc>
                          <a:spcPct val="115000"/>
                        </a:lnSpc>
                        <a:spcAft>
                          <a:spcPts val="0"/>
                        </a:spcAft>
                      </a:pPr>
                      <a:r>
                        <a:rPr lang="en-GB" sz="2000" dirty="0">
                          <a:effectLst/>
                          <a:latin typeface="Times New Roman" panose="02020603050405020304" pitchFamily="18" charset="0"/>
                          <a:ea typeface="Calibri" panose="020F0502020204030204" pitchFamily="34" charset="0"/>
                          <a:cs typeface="Arial" panose="020B0604020202020204" pitchFamily="34" charset="0"/>
                        </a:rPr>
                        <a:t>2300 km</a:t>
                      </a:r>
                    </a:p>
                  </a:txBody>
                  <a:tcPr marL="25216" marR="25216" marT="25216" marB="252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FAFA"/>
                    </a:solidFill>
                  </a:tcPr>
                </a:tc>
                <a:extLst>
                  <a:ext uri="{0D108BD9-81ED-4DB2-BD59-A6C34878D82A}">
                    <a16:rowId xmlns:a16="http://schemas.microsoft.com/office/drawing/2014/main" val="10001"/>
                  </a:ext>
                </a:extLst>
              </a:tr>
              <a:tr h="486775">
                <a:tc>
                  <a:txBody>
                    <a:bodyPr/>
                    <a:lstStyle/>
                    <a:p>
                      <a:pPr algn="ctr">
                        <a:lnSpc>
                          <a:spcPct val="115000"/>
                        </a:lnSpc>
                        <a:spcAft>
                          <a:spcPts val="0"/>
                        </a:spcAft>
                      </a:pPr>
                      <a:r>
                        <a:rPr lang="en-AU" sz="2000" u="sng"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VIIRS</a:t>
                      </a:r>
                      <a:endParaRPr lang="en-GB" sz="2000" dirty="0">
                        <a:effectLst/>
                        <a:latin typeface="Times New Roman" panose="02020603050405020304" pitchFamily="18" charset="0"/>
                        <a:ea typeface="Calibri" panose="020F0502020204030204" pitchFamily="34" charset="0"/>
                        <a:cs typeface="Arial" panose="020B0604020202020204" pitchFamily="34" charset="0"/>
                      </a:endParaRPr>
                    </a:p>
                  </a:txBody>
                  <a:tcPr marL="67243" marR="16811" marT="33622" marB="3362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FAFA"/>
                    </a:solidFill>
                  </a:tcPr>
                </a:tc>
                <a:tc>
                  <a:txBody>
                    <a:bodyPr/>
                    <a:lstStyle/>
                    <a:p>
                      <a:pPr algn="ctr">
                        <a:lnSpc>
                          <a:spcPct val="115000"/>
                        </a:lnSpc>
                        <a:spcAft>
                          <a:spcPts val="0"/>
                        </a:spcAft>
                      </a:pPr>
                      <a:r>
                        <a:rPr lang="en-US" sz="2000" dirty="0">
                          <a:solidFill>
                            <a:srgbClr val="404040"/>
                          </a:solidFill>
                          <a:effectLst/>
                          <a:latin typeface="Times New Roman" panose="02020603050405020304" pitchFamily="18" charset="0"/>
                          <a:ea typeface="Calibri" panose="020F0502020204030204" pitchFamily="34" charset="0"/>
                          <a:cs typeface="Times New Roman" panose="02020603050405020304" pitchFamily="18" charset="0"/>
                        </a:rPr>
                        <a:t>371 m</a:t>
                      </a:r>
                      <a:endParaRPr lang="en-GB" sz="2000" dirty="0">
                        <a:effectLst/>
                        <a:latin typeface="Times New Roman" panose="02020603050405020304" pitchFamily="18" charset="0"/>
                        <a:ea typeface="Calibri" panose="020F0502020204030204" pitchFamily="34" charset="0"/>
                        <a:cs typeface="Arial" panose="020B0604020202020204" pitchFamily="34" charset="0"/>
                      </a:endParaRPr>
                    </a:p>
                  </a:txBody>
                  <a:tcPr marL="25216" marR="25216" marT="25216" marB="252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FAFA"/>
                    </a:solidFill>
                  </a:tcPr>
                </a:tc>
                <a:tc>
                  <a:txBody>
                    <a:bodyPr/>
                    <a:lstStyle/>
                    <a:p>
                      <a:pPr algn="ctr">
                        <a:lnSpc>
                          <a:spcPct val="115000"/>
                        </a:lnSpc>
                        <a:spcAft>
                          <a:spcPts val="0"/>
                        </a:spcAft>
                      </a:pPr>
                      <a:r>
                        <a:rPr lang="en-AU" sz="2000" dirty="0">
                          <a:solidFill>
                            <a:srgbClr val="404040"/>
                          </a:solidFill>
                          <a:effectLst/>
                          <a:latin typeface="Times New Roman" panose="02020603050405020304" pitchFamily="18" charset="0"/>
                          <a:ea typeface="Calibri" panose="020F0502020204030204" pitchFamily="34" charset="0"/>
                          <a:cs typeface="Times New Roman" panose="02020603050405020304" pitchFamily="18" charset="0"/>
                        </a:rPr>
                        <a:t>12 hours</a:t>
                      </a:r>
                      <a:endParaRPr lang="en-GB" sz="2000" dirty="0">
                        <a:effectLst/>
                        <a:latin typeface="Times New Roman" panose="02020603050405020304" pitchFamily="18" charset="0"/>
                        <a:ea typeface="Calibri" panose="020F0502020204030204" pitchFamily="34" charset="0"/>
                        <a:cs typeface="Arial" panose="020B0604020202020204" pitchFamily="34" charset="0"/>
                      </a:endParaRPr>
                    </a:p>
                  </a:txBody>
                  <a:tcPr marL="25216" marR="25216" marT="25216" marB="252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FAFA"/>
                    </a:solidFill>
                  </a:tcPr>
                </a:tc>
                <a:tc>
                  <a:txBody>
                    <a:bodyPr/>
                    <a:lstStyle/>
                    <a:p>
                      <a:pPr algn="ctr">
                        <a:lnSpc>
                          <a:spcPct val="115000"/>
                        </a:lnSpc>
                        <a:spcAft>
                          <a:spcPts val="0"/>
                        </a:spcAft>
                      </a:pPr>
                      <a:r>
                        <a:rPr lang="en-GB" sz="2000" dirty="0">
                          <a:effectLst/>
                          <a:latin typeface="Times New Roman" panose="02020603050405020304" pitchFamily="18" charset="0"/>
                          <a:ea typeface="Calibri" panose="020F0502020204030204" pitchFamily="34" charset="0"/>
                          <a:cs typeface="Arial" panose="020B0604020202020204" pitchFamily="34" charset="0"/>
                        </a:rPr>
                        <a:t>3000 km</a:t>
                      </a:r>
                    </a:p>
                  </a:txBody>
                  <a:tcPr marL="25216" marR="25216" marT="25216" marB="252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FAFA"/>
                    </a:solidFill>
                  </a:tcPr>
                </a:tc>
                <a:extLst>
                  <a:ext uri="{0D108BD9-81ED-4DB2-BD59-A6C34878D82A}">
                    <a16:rowId xmlns:a16="http://schemas.microsoft.com/office/drawing/2014/main" val="10003"/>
                  </a:ext>
                </a:extLst>
              </a:tr>
              <a:tr h="507520">
                <a:tc>
                  <a:txBody>
                    <a:bodyPr/>
                    <a:lstStyle/>
                    <a:p>
                      <a:pPr algn="ctr">
                        <a:lnSpc>
                          <a:spcPct val="115000"/>
                        </a:lnSpc>
                        <a:spcAft>
                          <a:spcPts val="0"/>
                        </a:spcAft>
                      </a:pPr>
                      <a:r>
                        <a:rPr lang="en-AU" sz="2000" u="sng"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SEVIRI</a:t>
                      </a:r>
                      <a:endParaRPr lang="en-GB" sz="2000" dirty="0">
                        <a:effectLst/>
                        <a:latin typeface="Times New Roman" panose="02020603050405020304" pitchFamily="18" charset="0"/>
                        <a:ea typeface="Calibri" panose="020F0502020204030204" pitchFamily="34" charset="0"/>
                        <a:cs typeface="Arial" panose="020B0604020202020204" pitchFamily="34" charset="0"/>
                      </a:endParaRPr>
                    </a:p>
                  </a:txBody>
                  <a:tcPr marL="67243" marR="16811" marT="33622" marB="3362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FAFA"/>
                    </a:solidFill>
                  </a:tcPr>
                </a:tc>
                <a:tc>
                  <a:txBody>
                    <a:bodyPr/>
                    <a:lstStyle/>
                    <a:p>
                      <a:pPr algn="ctr">
                        <a:lnSpc>
                          <a:spcPct val="115000"/>
                        </a:lnSpc>
                        <a:spcAft>
                          <a:spcPts val="0"/>
                        </a:spcAft>
                      </a:pPr>
                      <a:r>
                        <a:rPr lang="en-AU" sz="2000" dirty="0">
                          <a:solidFill>
                            <a:srgbClr val="404040"/>
                          </a:solidFill>
                          <a:effectLst/>
                          <a:latin typeface="Times New Roman" panose="02020603050405020304" pitchFamily="18" charset="0"/>
                          <a:ea typeface="Calibri" panose="020F0502020204030204" pitchFamily="34" charset="0"/>
                          <a:cs typeface="Times New Roman" panose="02020603050405020304" pitchFamily="18" charset="0"/>
                        </a:rPr>
                        <a:t>1-3 km</a:t>
                      </a:r>
                      <a:endParaRPr lang="en-GB" sz="2000" dirty="0">
                        <a:effectLst/>
                        <a:latin typeface="Times New Roman" panose="02020603050405020304" pitchFamily="18" charset="0"/>
                        <a:ea typeface="Calibri" panose="020F0502020204030204" pitchFamily="34" charset="0"/>
                        <a:cs typeface="Arial" panose="020B0604020202020204" pitchFamily="34" charset="0"/>
                      </a:endParaRPr>
                    </a:p>
                  </a:txBody>
                  <a:tcPr marL="25216" marR="25216" marT="25216" marB="252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FAFA"/>
                    </a:solidFill>
                  </a:tcPr>
                </a:tc>
                <a:tc>
                  <a:txBody>
                    <a:bodyPr/>
                    <a:lstStyle/>
                    <a:p>
                      <a:pPr algn="ctr">
                        <a:lnSpc>
                          <a:spcPct val="115000"/>
                        </a:lnSpc>
                        <a:spcAft>
                          <a:spcPts val="0"/>
                        </a:spcAft>
                      </a:pPr>
                      <a:r>
                        <a:rPr lang="en-AU" sz="2000" dirty="0">
                          <a:solidFill>
                            <a:srgbClr val="404040"/>
                          </a:solidFill>
                          <a:effectLst/>
                          <a:latin typeface="Times New Roman" panose="02020603050405020304" pitchFamily="18" charset="0"/>
                          <a:ea typeface="Calibri" panose="020F0502020204030204" pitchFamily="34" charset="0"/>
                          <a:cs typeface="Times New Roman" panose="02020603050405020304" pitchFamily="18" charset="0"/>
                        </a:rPr>
                        <a:t>15 minutes</a:t>
                      </a:r>
                      <a:endParaRPr lang="en-GB" sz="2000" dirty="0">
                        <a:effectLst/>
                        <a:latin typeface="Times New Roman" panose="02020603050405020304" pitchFamily="18" charset="0"/>
                        <a:ea typeface="Calibri" panose="020F0502020204030204" pitchFamily="34" charset="0"/>
                        <a:cs typeface="Arial" panose="020B0604020202020204" pitchFamily="34" charset="0"/>
                      </a:endParaRPr>
                    </a:p>
                  </a:txBody>
                  <a:tcPr marL="25216" marR="25216" marT="25216" marB="252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FAFA"/>
                    </a:solidFill>
                  </a:tcPr>
                </a:tc>
                <a:tc>
                  <a:txBody>
                    <a:bodyPr/>
                    <a:lstStyle/>
                    <a:p>
                      <a:pPr algn="ctr">
                        <a:lnSpc>
                          <a:spcPct val="115000"/>
                        </a:lnSpc>
                        <a:spcAft>
                          <a:spcPts val="0"/>
                        </a:spcAft>
                      </a:pPr>
                      <a:endParaRPr lang="en-GB" sz="2000" dirty="0">
                        <a:effectLst/>
                        <a:latin typeface="Times New Roman" panose="02020603050405020304" pitchFamily="18" charset="0"/>
                        <a:ea typeface="Calibri" panose="020F0502020204030204" pitchFamily="34" charset="0"/>
                        <a:cs typeface="Arial" panose="020B0604020202020204" pitchFamily="34" charset="0"/>
                      </a:endParaRPr>
                    </a:p>
                  </a:txBody>
                  <a:tcPr marL="25216" marR="25216" marT="25216" marB="252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FAFA"/>
                    </a:solidFill>
                  </a:tcPr>
                </a:tc>
                <a:extLst>
                  <a:ext uri="{0D108BD9-81ED-4DB2-BD59-A6C34878D82A}">
                    <a16:rowId xmlns:a16="http://schemas.microsoft.com/office/drawing/2014/main" val="10004"/>
                  </a:ext>
                </a:extLst>
              </a:tr>
            </a:tbl>
          </a:graphicData>
        </a:graphic>
      </p:graphicFrame>
      <p:pic>
        <p:nvPicPr>
          <p:cNvPr id="4" name="Picture 2">
            <a:extLst>
              <a:ext uri="{FF2B5EF4-FFF2-40B4-BE49-F238E27FC236}">
                <a16:creationId xmlns:a16="http://schemas.microsoft.com/office/drawing/2014/main" id="{014D1889-E6A5-013D-16D8-1533EA1015A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160" t="3075" r="4531" b="4607"/>
          <a:stretch/>
        </p:blipFill>
        <p:spPr bwMode="auto">
          <a:xfrm>
            <a:off x="2927648" y="3074682"/>
            <a:ext cx="2088232" cy="302468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0F50473-C042-0DE7-9297-032EC0A67405}"/>
              </a:ext>
            </a:extLst>
          </p:cNvPr>
          <p:cNvSpPr txBox="1"/>
          <p:nvPr/>
        </p:nvSpPr>
        <p:spPr>
          <a:xfrm>
            <a:off x="3647728" y="4874882"/>
            <a:ext cx="360040" cy="410344"/>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427428655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4DDEC270-5FAC-DA77-FB4C-417953BB1929}"/>
              </a:ext>
            </a:extLst>
          </p:cNvPr>
          <p:cNvCxnSpPr/>
          <p:nvPr/>
        </p:nvCxnSpPr>
        <p:spPr>
          <a:xfrm>
            <a:off x="2927648" y="692696"/>
            <a:ext cx="6840760" cy="0"/>
          </a:xfrm>
          <a:prstGeom prst="line">
            <a:avLst/>
          </a:prstGeom>
        </p:spPr>
        <p:style>
          <a:lnRef idx="3">
            <a:schemeClr val="accent4"/>
          </a:lnRef>
          <a:fillRef idx="0">
            <a:schemeClr val="accent4"/>
          </a:fillRef>
          <a:effectRef idx="2">
            <a:schemeClr val="accent4"/>
          </a:effectRef>
          <a:fontRef idx="minor">
            <a:schemeClr val="tx1"/>
          </a:fontRef>
        </p:style>
      </p:cxnSp>
      <p:sp>
        <p:nvSpPr>
          <p:cNvPr id="4" name="Rectangle 2">
            <a:extLst>
              <a:ext uri="{FF2B5EF4-FFF2-40B4-BE49-F238E27FC236}">
                <a16:creationId xmlns:a16="http://schemas.microsoft.com/office/drawing/2014/main" id="{C25E2A54-A028-2B08-1A05-70F5754B9100}"/>
              </a:ext>
            </a:extLst>
          </p:cNvPr>
          <p:cNvSpPr txBox="1">
            <a:spLocks noChangeArrowheads="1"/>
          </p:cNvSpPr>
          <p:nvPr/>
        </p:nvSpPr>
        <p:spPr bwMode="auto">
          <a:xfrm>
            <a:off x="2135560" y="173038"/>
            <a:ext cx="8965878" cy="33265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eaLnBrk="1" hangingPunct="1"/>
            <a:r>
              <a:rPr lang="en-US" altLang="en-GB" sz="3200" kern="0" dirty="0">
                <a:solidFill>
                  <a:schemeClr val="accent6">
                    <a:lumMod val="75000"/>
                  </a:schemeClr>
                </a:solidFill>
              </a:rPr>
              <a:t>How do satellites observe the Earth? </a:t>
            </a:r>
            <a:endParaRPr lang="en-GB" altLang="en-GB" sz="3200" kern="0" dirty="0"/>
          </a:p>
        </p:txBody>
      </p:sp>
      <p:pic>
        <p:nvPicPr>
          <p:cNvPr id="2050" name="Picture 2" descr="Image of the four types of resolution for rasters">
            <a:extLst>
              <a:ext uri="{FF2B5EF4-FFF2-40B4-BE49-F238E27FC236}">
                <a16:creationId xmlns:a16="http://schemas.microsoft.com/office/drawing/2014/main" id="{3369EAD3-FAA6-486E-D16C-EA2EBBB63F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6040" y="2636912"/>
            <a:ext cx="4562872" cy="236508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77BE6639-30A3-7827-9F8A-25660DDAACDA}"/>
              </a:ext>
            </a:extLst>
          </p:cNvPr>
          <p:cNvSpPr txBox="1">
            <a:spLocks noChangeArrowheads="1"/>
          </p:cNvSpPr>
          <p:nvPr/>
        </p:nvSpPr>
        <p:spPr bwMode="auto">
          <a:xfrm>
            <a:off x="263352" y="1044935"/>
            <a:ext cx="5328592" cy="33265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lgn="l" eaLnBrk="1" hangingPunct="1">
              <a:defRPr/>
            </a:pPr>
            <a:r>
              <a:rPr lang="en-GB" altLang="en-GB" sz="2400" kern="0" dirty="0">
                <a:solidFill>
                  <a:schemeClr val="accent3">
                    <a:lumMod val="75000"/>
                  </a:schemeClr>
                </a:solidFill>
                <a:latin typeface="Arial"/>
                <a:cs typeface="Arial"/>
              </a:rPr>
              <a:t>Satellite Sensor Resolutions</a:t>
            </a:r>
          </a:p>
          <a:p>
            <a:pPr eaLnBrk="1" hangingPunct="1">
              <a:defRPr/>
            </a:pPr>
            <a:endParaRPr lang="en-GB" altLang="en-GB" sz="2400" kern="0" dirty="0">
              <a:solidFill>
                <a:schemeClr val="accent3">
                  <a:lumMod val="75000"/>
                </a:schemeClr>
              </a:solidFill>
              <a:latin typeface="Arial"/>
              <a:cs typeface="Arial"/>
            </a:endParaRPr>
          </a:p>
        </p:txBody>
      </p:sp>
      <p:pic>
        <p:nvPicPr>
          <p:cNvPr id="7" name="Picture 2">
            <a:extLst>
              <a:ext uri="{FF2B5EF4-FFF2-40B4-BE49-F238E27FC236}">
                <a16:creationId xmlns:a16="http://schemas.microsoft.com/office/drawing/2014/main" id="{03D48462-97B9-10A1-8369-D27AFBDFB43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160" t="3075" r="4531" b="4607"/>
          <a:stretch/>
        </p:blipFill>
        <p:spPr bwMode="auto">
          <a:xfrm>
            <a:off x="2495600" y="2204864"/>
            <a:ext cx="2088232" cy="302468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19CDB04-82DC-ECB3-37B9-68AD03318376}"/>
              </a:ext>
            </a:extLst>
          </p:cNvPr>
          <p:cNvSpPr txBox="1"/>
          <p:nvPr/>
        </p:nvSpPr>
        <p:spPr>
          <a:xfrm>
            <a:off x="3215680" y="4005064"/>
            <a:ext cx="360040" cy="410344"/>
          </a:xfrm>
          <a:prstGeom prst="rect">
            <a:avLst/>
          </a:prstGeom>
          <a:solidFill>
            <a:schemeClr val="bg1"/>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C91F4D1D-09A4-210B-9F78-A1CE0FDDDCCB}"/>
              </a:ext>
            </a:extLst>
          </p:cNvPr>
          <p:cNvSpPr txBox="1"/>
          <p:nvPr/>
        </p:nvSpPr>
        <p:spPr>
          <a:xfrm>
            <a:off x="333346" y="1572471"/>
            <a:ext cx="4826550" cy="923330"/>
          </a:xfrm>
          <a:prstGeom prst="rect">
            <a:avLst/>
          </a:prstGeom>
          <a:noFill/>
        </p:spPr>
        <p:txBody>
          <a:bodyPr wrap="square">
            <a:spAutoFit/>
          </a:bodyPr>
          <a:lstStyle/>
          <a:p>
            <a:r>
              <a:rPr lang="en-US" b="0" i="0" dirty="0">
                <a:solidFill>
                  <a:srgbClr val="111111"/>
                </a:solidFill>
                <a:effectLst/>
                <a:latin typeface="Roboto" panose="02000000000000000000" pitchFamily="2" charset="0"/>
              </a:rPr>
              <a:t>The relation between the swath, the spatial, temporal, and spectral resolution of </a:t>
            </a:r>
            <a:r>
              <a:rPr lang="en-US" dirty="0">
                <a:solidFill>
                  <a:srgbClr val="111111"/>
                </a:solidFill>
                <a:latin typeface="Roboto" panose="02000000000000000000" pitchFamily="2" charset="0"/>
              </a:rPr>
              <a:t>satellite sensors. </a:t>
            </a:r>
            <a:endParaRPr lang="en-US" b="0" i="0" dirty="0">
              <a:solidFill>
                <a:srgbClr val="111111"/>
              </a:solidFill>
              <a:effectLst/>
              <a:latin typeface="Roboto" panose="02000000000000000000" pitchFamily="2" charset="0"/>
            </a:endParaRPr>
          </a:p>
        </p:txBody>
      </p:sp>
    </p:spTree>
    <p:extLst>
      <p:ext uri="{BB962C8B-B14F-4D97-AF65-F5344CB8AC3E}">
        <p14:creationId xmlns:p14="http://schemas.microsoft.com/office/powerpoint/2010/main" val="10197195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4DDEC270-5FAC-DA77-FB4C-417953BB1929}"/>
              </a:ext>
            </a:extLst>
          </p:cNvPr>
          <p:cNvCxnSpPr/>
          <p:nvPr/>
        </p:nvCxnSpPr>
        <p:spPr>
          <a:xfrm>
            <a:off x="2927648" y="692696"/>
            <a:ext cx="6840760" cy="0"/>
          </a:xfrm>
          <a:prstGeom prst="line">
            <a:avLst/>
          </a:prstGeom>
        </p:spPr>
        <p:style>
          <a:lnRef idx="3">
            <a:schemeClr val="accent4"/>
          </a:lnRef>
          <a:fillRef idx="0">
            <a:schemeClr val="accent4"/>
          </a:fillRef>
          <a:effectRef idx="2">
            <a:schemeClr val="accent4"/>
          </a:effectRef>
          <a:fontRef idx="minor">
            <a:schemeClr val="tx1"/>
          </a:fontRef>
        </p:style>
      </p:cxnSp>
      <p:sp>
        <p:nvSpPr>
          <p:cNvPr id="4" name="Rectangle 2">
            <a:extLst>
              <a:ext uri="{FF2B5EF4-FFF2-40B4-BE49-F238E27FC236}">
                <a16:creationId xmlns:a16="http://schemas.microsoft.com/office/drawing/2014/main" id="{C25E2A54-A028-2B08-1A05-70F5754B9100}"/>
              </a:ext>
            </a:extLst>
          </p:cNvPr>
          <p:cNvSpPr txBox="1">
            <a:spLocks noChangeArrowheads="1"/>
          </p:cNvSpPr>
          <p:nvPr/>
        </p:nvSpPr>
        <p:spPr bwMode="auto">
          <a:xfrm>
            <a:off x="2135560" y="173038"/>
            <a:ext cx="8965878" cy="33265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eaLnBrk="1" hangingPunct="1"/>
            <a:r>
              <a:rPr lang="en-US" altLang="en-GB" sz="3200" kern="0" dirty="0">
                <a:solidFill>
                  <a:schemeClr val="accent6">
                    <a:lumMod val="75000"/>
                  </a:schemeClr>
                </a:solidFill>
              </a:rPr>
              <a:t>How do satellites observe the Earth? </a:t>
            </a:r>
            <a:endParaRPr lang="en-GB" altLang="en-GB" sz="3200" kern="0" dirty="0"/>
          </a:p>
        </p:txBody>
      </p:sp>
      <p:sp>
        <p:nvSpPr>
          <p:cNvPr id="6" name="Rectangle 2">
            <a:extLst>
              <a:ext uri="{FF2B5EF4-FFF2-40B4-BE49-F238E27FC236}">
                <a16:creationId xmlns:a16="http://schemas.microsoft.com/office/drawing/2014/main" id="{77BE6639-30A3-7827-9F8A-25660DDAACDA}"/>
              </a:ext>
            </a:extLst>
          </p:cNvPr>
          <p:cNvSpPr txBox="1">
            <a:spLocks noChangeArrowheads="1"/>
          </p:cNvSpPr>
          <p:nvPr/>
        </p:nvSpPr>
        <p:spPr bwMode="auto">
          <a:xfrm>
            <a:off x="263352" y="1044935"/>
            <a:ext cx="5328592" cy="33265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lgn="l" eaLnBrk="1" hangingPunct="1">
              <a:defRPr/>
            </a:pPr>
            <a:r>
              <a:rPr lang="en-GB" altLang="en-GB" sz="2400" kern="0" dirty="0">
                <a:solidFill>
                  <a:schemeClr val="accent3">
                    <a:lumMod val="75000"/>
                  </a:schemeClr>
                </a:solidFill>
                <a:latin typeface="Arial"/>
                <a:cs typeface="Arial"/>
              </a:rPr>
              <a:t>Satellite Sensor Resolutions</a:t>
            </a:r>
          </a:p>
          <a:p>
            <a:pPr eaLnBrk="1" hangingPunct="1">
              <a:defRPr/>
            </a:pPr>
            <a:endParaRPr lang="en-GB" altLang="en-GB" sz="2400" kern="0" dirty="0">
              <a:solidFill>
                <a:schemeClr val="accent3">
                  <a:lumMod val="75000"/>
                </a:schemeClr>
              </a:solidFill>
              <a:latin typeface="Arial"/>
              <a:cs typeface="Arial"/>
            </a:endParaRPr>
          </a:p>
        </p:txBody>
      </p:sp>
      <p:pic>
        <p:nvPicPr>
          <p:cNvPr id="2052" name="Picture 4" descr="Relation of spatial, temporal and spectral resolution of satellite images [106]. ">
            <a:extLst>
              <a:ext uri="{FF2B5EF4-FFF2-40B4-BE49-F238E27FC236}">
                <a16:creationId xmlns:a16="http://schemas.microsoft.com/office/drawing/2014/main" id="{5BEF8BFC-BCFC-EBD8-6FF4-D3A9ED47A3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9186" y="756162"/>
            <a:ext cx="7202814" cy="613298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E3FED05E-E678-D9EA-CE43-7DB238A54E7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160" t="3075" r="4531" b="4607"/>
          <a:stretch/>
        </p:blipFill>
        <p:spPr bwMode="auto">
          <a:xfrm>
            <a:off x="623392" y="2708920"/>
            <a:ext cx="2088232" cy="302468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7AF6BB9-1CF5-FDDE-57A2-BBAFC6CF0329}"/>
              </a:ext>
            </a:extLst>
          </p:cNvPr>
          <p:cNvSpPr txBox="1"/>
          <p:nvPr/>
        </p:nvSpPr>
        <p:spPr>
          <a:xfrm>
            <a:off x="1343472" y="4509120"/>
            <a:ext cx="360040" cy="410344"/>
          </a:xfrm>
          <a:prstGeom prst="rect">
            <a:avLst/>
          </a:prstGeom>
          <a:solidFill>
            <a:schemeClr val="bg1"/>
          </a:solidFill>
        </p:spPr>
        <p:txBody>
          <a:bodyPr wrap="square" rtlCol="0">
            <a:spAutoFit/>
          </a:bodyPr>
          <a:lstStyle/>
          <a:p>
            <a:endParaRPr lang="en-US" dirty="0"/>
          </a:p>
        </p:txBody>
      </p:sp>
      <p:sp>
        <p:nvSpPr>
          <p:cNvPr id="8" name="TextBox 7">
            <a:extLst>
              <a:ext uri="{FF2B5EF4-FFF2-40B4-BE49-F238E27FC236}">
                <a16:creationId xmlns:a16="http://schemas.microsoft.com/office/drawing/2014/main" id="{9D26D473-330A-8212-0398-B0BFE7AEB058}"/>
              </a:ext>
            </a:extLst>
          </p:cNvPr>
          <p:cNvSpPr txBox="1"/>
          <p:nvPr/>
        </p:nvSpPr>
        <p:spPr>
          <a:xfrm>
            <a:off x="333346" y="1572471"/>
            <a:ext cx="4826550" cy="923330"/>
          </a:xfrm>
          <a:prstGeom prst="rect">
            <a:avLst/>
          </a:prstGeom>
          <a:noFill/>
        </p:spPr>
        <p:txBody>
          <a:bodyPr wrap="square">
            <a:spAutoFit/>
          </a:bodyPr>
          <a:lstStyle/>
          <a:p>
            <a:r>
              <a:rPr lang="en-US" b="0" i="0" dirty="0">
                <a:solidFill>
                  <a:srgbClr val="111111"/>
                </a:solidFill>
                <a:effectLst/>
                <a:latin typeface="Roboto" panose="02000000000000000000" pitchFamily="2" charset="0"/>
              </a:rPr>
              <a:t>The relation between the swath, the spatial, temporal, and spectral resolution of </a:t>
            </a:r>
            <a:r>
              <a:rPr lang="en-US" dirty="0">
                <a:solidFill>
                  <a:srgbClr val="111111"/>
                </a:solidFill>
                <a:latin typeface="Roboto" panose="02000000000000000000" pitchFamily="2" charset="0"/>
              </a:rPr>
              <a:t>satellite sensors. </a:t>
            </a:r>
            <a:endParaRPr lang="en-US" b="0" i="0" dirty="0">
              <a:solidFill>
                <a:srgbClr val="111111"/>
              </a:solidFill>
              <a:effectLst/>
              <a:latin typeface="Roboto" panose="02000000000000000000" pitchFamily="2" charset="0"/>
            </a:endParaRPr>
          </a:p>
        </p:txBody>
      </p:sp>
    </p:spTree>
    <p:extLst>
      <p:ext uri="{BB962C8B-B14F-4D97-AF65-F5344CB8AC3E}">
        <p14:creationId xmlns:p14="http://schemas.microsoft.com/office/powerpoint/2010/main" val="11181421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06D251-B000-4CCF-AF42-CFF492E75D13}"/>
              </a:ext>
            </a:extLst>
          </p:cNvPr>
          <p:cNvSpPr txBox="1"/>
          <p:nvPr/>
        </p:nvSpPr>
        <p:spPr>
          <a:xfrm>
            <a:off x="3810000" y="2905780"/>
            <a:ext cx="4572000" cy="5232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defPPr>
              <a:defRPr lang="en-US"/>
            </a:defPPr>
            <a:lvl1pPr algn="ctr" eaLnBrk="1" hangingPunct="1">
              <a:defRPr sz="3200" kern="0">
                <a:solidFill>
                  <a:schemeClr val="accent6">
                    <a:lumMod val="75000"/>
                  </a:schemeClr>
                </a:solidFill>
                <a:latin typeface="+mj-lt"/>
                <a:ea typeface="+mj-ea"/>
                <a:cs typeface="+mj-cs"/>
              </a:defRPr>
            </a:lvl1pPr>
            <a:lvl2pPr algn="ctr" eaLnBrk="0" hangingPunct="0">
              <a:defRPr sz="4400">
                <a:solidFill>
                  <a:schemeClr val="tx2"/>
                </a:solidFill>
              </a:defRPr>
            </a:lvl2pPr>
            <a:lvl3pPr algn="ctr" eaLnBrk="0" hangingPunct="0">
              <a:defRPr sz="4400">
                <a:solidFill>
                  <a:schemeClr val="tx2"/>
                </a:solidFill>
              </a:defRPr>
            </a:lvl3pPr>
            <a:lvl4pPr algn="ctr" eaLnBrk="0" hangingPunct="0">
              <a:defRPr sz="4400">
                <a:solidFill>
                  <a:schemeClr val="tx2"/>
                </a:solidFill>
              </a:defRPr>
            </a:lvl4pPr>
            <a:lvl5pPr algn="ctr" eaLnBrk="0" hangingPunct="0">
              <a:defRPr sz="4400">
                <a:solidFill>
                  <a:schemeClr val="tx2"/>
                </a:solidFill>
              </a:defRPr>
            </a:lvl5pPr>
            <a:lvl6pPr marL="457200" algn="ctr" rtl="0" fontAlgn="base">
              <a:spcBef>
                <a:spcPct val="0"/>
              </a:spcBef>
              <a:spcAft>
                <a:spcPct val="0"/>
              </a:spcAft>
              <a:defRPr sz="4400">
                <a:solidFill>
                  <a:schemeClr val="tx2"/>
                </a:solidFill>
              </a:defRPr>
            </a:lvl6pPr>
            <a:lvl7pPr marL="914400" algn="ctr" rtl="0" fontAlgn="base">
              <a:spcBef>
                <a:spcPct val="0"/>
              </a:spcBef>
              <a:spcAft>
                <a:spcPct val="0"/>
              </a:spcAft>
              <a:defRPr sz="4400">
                <a:solidFill>
                  <a:schemeClr val="tx2"/>
                </a:solidFill>
              </a:defRPr>
            </a:lvl7pPr>
            <a:lvl8pPr marL="1371600" algn="ctr" rtl="0" fontAlgn="base">
              <a:spcBef>
                <a:spcPct val="0"/>
              </a:spcBef>
              <a:spcAft>
                <a:spcPct val="0"/>
              </a:spcAft>
              <a:defRPr sz="4400">
                <a:solidFill>
                  <a:schemeClr val="tx2"/>
                </a:solidFill>
              </a:defRPr>
            </a:lvl8pPr>
            <a:lvl9pPr marL="1828800" algn="ctr" rtl="0" fontAlgn="base">
              <a:spcBef>
                <a:spcPct val="0"/>
              </a:spcBef>
              <a:spcAft>
                <a:spcPct val="0"/>
              </a:spcAft>
              <a:defRPr sz="4400">
                <a:solidFill>
                  <a:schemeClr val="tx2"/>
                </a:solidFill>
              </a:defRPr>
            </a:lvl9pPr>
          </a:lstStyle>
          <a:p>
            <a:r>
              <a:rPr lang="en-GB" altLang="en-GB" dirty="0"/>
              <a:t>History of Satellites</a:t>
            </a:r>
          </a:p>
        </p:txBody>
      </p:sp>
    </p:spTree>
    <p:extLst>
      <p:ext uri="{BB962C8B-B14F-4D97-AF65-F5344CB8AC3E}">
        <p14:creationId xmlns:p14="http://schemas.microsoft.com/office/powerpoint/2010/main" val="1343635058"/>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DF284E9-38F0-4A40-A476-AF0B26CD1B44}"/>
              </a:ext>
            </a:extLst>
          </p:cNvPr>
          <p:cNvSpPr>
            <a:spLocks noGrp="1"/>
          </p:cNvSpPr>
          <p:nvPr>
            <p:ph type="title"/>
          </p:nvPr>
        </p:nvSpPr>
        <p:spPr>
          <a:xfrm>
            <a:off x="2595434" y="57665"/>
            <a:ext cx="7773819" cy="881450"/>
          </a:xfrm>
        </p:spPr>
        <p:txBody>
          <a:bodyPr/>
          <a:lstStyle/>
          <a:p>
            <a:pPr algn="ctr"/>
            <a:r>
              <a:rPr lang="en-GB" sz="3200" b="1" dirty="0">
                <a:solidFill>
                  <a:schemeClr val="bg1"/>
                </a:solidFill>
              </a:rPr>
              <a:t>History</a:t>
            </a:r>
          </a:p>
        </p:txBody>
      </p:sp>
      <p:sp>
        <p:nvSpPr>
          <p:cNvPr id="2" name="Text Placeholder 1">
            <a:extLst>
              <a:ext uri="{FF2B5EF4-FFF2-40B4-BE49-F238E27FC236}">
                <a16:creationId xmlns:a16="http://schemas.microsoft.com/office/drawing/2014/main" id="{49B6D1DF-33E1-41F1-BC7D-A059E91CF6D9}"/>
              </a:ext>
            </a:extLst>
          </p:cNvPr>
          <p:cNvSpPr>
            <a:spLocks noGrp="1"/>
          </p:cNvSpPr>
          <p:nvPr>
            <p:ph type="body" idx="1"/>
          </p:nvPr>
        </p:nvSpPr>
        <p:spPr>
          <a:xfrm>
            <a:off x="1748102" y="5608890"/>
            <a:ext cx="4190702" cy="52657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algn="ctr">
              <a:spcBef>
                <a:spcPct val="0"/>
              </a:spcBef>
            </a:pPr>
            <a:r>
              <a:rPr lang="en-US" sz="2000" b="0" dirty="0">
                <a:solidFill>
                  <a:schemeClr val="accent2">
                    <a:lumMod val="50000"/>
                  </a:schemeClr>
                </a:solidFill>
                <a:latin typeface="+mj-lt"/>
                <a:ea typeface="+mj-ea"/>
                <a:cs typeface="+mj-cs"/>
              </a:rPr>
              <a:t>Receiving images from Low Earth Orbiting in 1983</a:t>
            </a:r>
          </a:p>
        </p:txBody>
      </p:sp>
      <p:pic>
        <p:nvPicPr>
          <p:cNvPr id="6" name="Content Placeholder 5"/>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17263"/>
          <a:stretch/>
        </p:blipFill>
        <p:spPr>
          <a:xfrm>
            <a:off x="6148141" y="1625139"/>
            <a:ext cx="4190702" cy="3874848"/>
          </a:xfrm>
        </p:spPr>
      </p:pic>
      <p:sp>
        <p:nvSpPr>
          <p:cNvPr id="5" name="Text Placeholder 4"/>
          <p:cNvSpPr>
            <a:spLocks noGrp="1"/>
          </p:cNvSpPr>
          <p:nvPr>
            <p:ph type="body" sz="quarter" idx="3"/>
          </p:nvPr>
        </p:nvSpPr>
        <p:spPr>
          <a:xfrm>
            <a:off x="6010839" y="5949280"/>
            <a:ext cx="4294001" cy="58317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algn="ctr">
              <a:spcBef>
                <a:spcPct val="0"/>
              </a:spcBef>
            </a:pPr>
            <a:r>
              <a:rPr lang="en-GB" sz="2000" b="0" dirty="0">
                <a:solidFill>
                  <a:schemeClr val="accent2">
                    <a:lumMod val="50000"/>
                  </a:schemeClr>
                </a:solidFill>
                <a:latin typeface="+mj-lt"/>
                <a:ea typeface="+mj-ea"/>
                <a:cs typeface="+mj-cs"/>
              </a:rPr>
              <a:t>An Image from Current Satellite Receiving Stations</a:t>
            </a:r>
            <a:br>
              <a:rPr lang="en-GB" sz="2000" b="0" dirty="0">
                <a:solidFill>
                  <a:schemeClr val="accent2">
                    <a:lumMod val="50000"/>
                  </a:schemeClr>
                </a:solidFill>
                <a:latin typeface="+mj-lt"/>
                <a:ea typeface="+mj-ea"/>
                <a:cs typeface="+mj-cs"/>
              </a:rPr>
            </a:br>
            <a:r>
              <a:rPr lang="en-GB" sz="2000" b="0" dirty="0">
                <a:solidFill>
                  <a:schemeClr val="accent2">
                    <a:lumMod val="50000"/>
                  </a:schemeClr>
                </a:solidFill>
                <a:latin typeface="+mj-lt"/>
                <a:ea typeface="+mj-ea"/>
                <a:cs typeface="+mj-cs"/>
              </a:rPr>
              <a:t> </a:t>
            </a:r>
          </a:p>
        </p:txBody>
      </p:sp>
      <p:pic>
        <p:nvPicPr>
          <p:cNvPr id="10" name="Content Placeholder 9"/>
          <p:cNvPicPr>
            <a:picLocks noGrp="1" noChangeAspect="1"/>
          </p:cNvPicPr>
          <p:nvPr>
            <p:ph sz="quarter" idx="4"/>
          </p:nvPr>
        </p:nvPicPr>
        <p:blipFill rotWithShape="1">
          <a:blip r:embed="rId4" cstate="print">
            <a:extLst>
              <a:ext uri="{28A0092B-C50C-407E-A947-70E740481C1C}">
                <a14:useLocalDpi xmlns:a14="http://schemas.microsoft.com/office/drawing/2010/main" val="0"/>
              </a:ext>
            </a:extLst>
          </a:blip>
          <a:srcRect r="10256"/>
          <a:stretch/>
        </p:blipFill>
        <p:spPr>
          <a:xfrm rot="10800000">
            <a:off x="1795330" y="1625139"/>
            <a:ext cx="4190701" cy="3874849"/>
          </a:xfrm>
        </p:spPr>
      </p:pic>
      <p:sp>
        <p:nvSpPr>
          <p:cNvPr id="12" name="TextBox 11">
            <a:extLst>
              <a:ext uri="{FF2B5EF4-FFF2-40B4-BE49-F238E27FC236}">
                <a16:creationId xmlns:a16="http://schemas.microsoft.com/office/drawing/2014/main" id="{1920AB6D-D8A3-428C-B65D-52C0EC9A7135}"/>
              </a:ext>
            </a:extLst>
          </p:cNvPr>
          <p:cNvSpPr txBox="1"/>
          <p:nvPr/>
        </p:nvSpPr>
        <p:spPr>
          <a:xfrm>
            <a:off x="4203853" y="5269155"/>
            <a:ext cx="1804481" cy="230832"/>
          </a:xfrm>
          <a:prstGeom prst="rect">
            <a:avLst/>
          </a:prstGeom>
          <a:noFill/>
        </p:spPr>
        <p:txBody>
          <a:bodyPr wrap="square">
            <a:spAutoFit/>
          </a:bodyPr>
          <a:lstStyle/>
          <a:p>
            <a:pPr eaLnBrk="0" hangingPunct="0"/>
            <a:r>
              <a:rPr lang="de-DE" sz="900" b="1" dirty="0">
                <a:solidFill>
                  <a:prstClr val="white"/>
                </a:solidFill>
                <a:latin typeface="Tahoma" panose="020B0604030504040204" pitchFamily="34" charset="0"/>
                <a:cs typeface="+mn-cs"/>
              </a:rPr>
              <a:t>1983-08-9 11:00</a:t>
            </a:r>
          </a:p>
        </p:txBody>
      </p:sp>
      <p:sp>
        <p:nvSpPr>
          <p:cNvPr id="3" name="Rectangle 2">
            <a:extLst>
              <a:ext uri="{FF2B5EF4-FFF2-40B4-BE49-F238E27FC236}">
                <a16:creationId xmlns:a16="http://schemas.microsoft.com/office/drawing/2014/main" id="{E89D4FAC-7BB3-60B2-A148-6EBDFB874A84}"/>
              </a:ext>
            </a:extLst>
          </p:cNvPr>
          <p:cNvSpPr txBox="1">
            <a:spLocks noChangeArrowheads="1"/>
          </p:cNvSpPr>
          <p:nvPr/>
        </p:nvSpPr>
        <p:spPr bwMode="auto">
          <a:xfrm>
            <a:off x="1127448" y="490308"/>
            <a:ext cx="8965878" cy="33265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eaLnBrk="1" hangingPunct="1"/>
            <a:r>
              <a:rPr lang="en-GB" altLang="en-GB" sz="3200" kern="0" dirty="0">
                <a:solidFill>
                  <a:schemeClr val="accent6">
                    <a:lumMod val="75000"/>
                  </a:schemeClr>
                </a:solidFill>
              </a:rPr>
              <a:t>History of Satellites</a:t>
            </a:r>
            <a:br>
              <a:rPr lang="en-GB" altLang="en-GB" sz="3200" b="1" kern="0" dirty="0">
                <a:solidFill>
                  <a:srgbClr val="808000"/>
                </a:solidFill>
              </a:rPr>
            </a:br>
            <a:endParaRPr lang="en-GB" altLang="en-GB" sz="3200" kern="0" dirty="0"/>
          </a:p>
        </p:txBody>
      </p:sp>
      <p:cxnSp>
        <p:nvCxnSpPr>
          <p:cNvPr id="4" name="Straight Connector 3">
            <a:extLst>
              <a:ext uri="{FF2B5EF4-FFF2-40B4-BE49-F238E27FC236}">
                <a16:creationId xmlns:a16="http://schemas.microsoft.com/office/drawing/2014/main" id="{F8597DCE-AD54-2373-99A6-260DB3BFA906}"/>
              </a:ext>
            </a:extLst>
          </p:cNvPr>
          <p:cNvCxnSpPr/>
          <p:nvPr/>
        </p:nvCxnSpPr>
        <p:spPr>
          <a:xfrm>
            <a:off x="2855640" y="692696"/>
            <a:ext cx="6840760" cy="0"/>
          </a:xfrm>
          <a:prstGeom prst="line">
            <a:avLst/>
          </a:prstGeom>
        </p:spPr>
        <p:style>
          <a:lnRef idx="3">
            <a:schemeClr val="accent4"/>
          </a:lnRef>
          <a:fillRef idx="0">
            <a:schemeClr val="accent4"/>
          </a:fillRef>
          <a:effectRef idx="2">
            <a:schemeClr val="accent4"/>
          </a:effectRef>
          <a:fontRef idx="minor">
            <a:schemeClr val="tx1"/>
          </a:fontRef>
        </p:style>
      </p:cxnSp>
      <p:sp>
        <p:nvSpPr>
          <p:cNvPr id="8" name="TextBox 7">
            <a:extLst>
              <a:ext uri="{FF2B5EF4-FFF2-40B4-BE49-F238E27FC236}">
                <a16:creationId xmlns:a16="http://schemas.microsoft.com/office/drawing/2014/main" id="{0E529F3C-F34C-FD6D-B08B-F14D16CF88A6}"/>
              </a:ext>
            </a:extLst>
          </p:cNvPr>
          <p:cNvSpPr txBox="1"/>
          <p:nvPr/>
        </p:nvSpPr>
        <p:spPr>
          <a:xfrm>
            <a:off x="551384" y="958937"/>
            <a:ext cx="6096000" cy="369332"/>
          </a:xfrm>
          <a:prstGeom prst="rect">
            <a:avLst/>
          </a:prstGeom>
          <a:noFill/>
        </p:spPr>
        <p:txBody>
          <a:bodyPr wrap="square">
            <a:spAutoFit/>
          </a:bodyPr>
          <a:lstStyle/>
          <a:p>
            <a:r>
              <a:rPr lang="en-GB" sz="1800" b="1" dirty="0">
                <a:solidFill>
                  <a:schemeClr val="accent3">
                    <a:lumMod val="75000"/>
                  </a:schemeClr>
                </a:solidFill>
                <a:latin typeface="+mj-lt"/>
                <a:ea typeface="+mj-ea"/>
                <a:cs typeface="+mj-cs"/>
              </a:rPr>
              <a:t>Satellite data at Meteorological Services </a:t>
            </a:r>
            <a:endParaRPr lang="en-US" b="1" dirty="0">
              <a:solidFill>
                <a:schemeClr val="accent3">
                  <a:lumMod val="75000"/>
                </a:schemeClr>
              </a:solidFill>
            </a:endParaRPr>
          </a:p>
        </p:txBody>
      </p:sp>
    </p:spTree>
    <p:extLst>
      <p:ext uri="{BB962C8B-B14F-4D97-AF65-F5344CB8AC3E}">
        <p14:creationId xmlns:p14="http://schemas.microsoft.com/office/powerpoint/2010/main" val="2074380364"/>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3" name="Rectangle 3"/>
          <p:cNvSpPr>
            <a:spLocks noGrp="1" noChangeArrowheads="1"/>
          </p:cNvSpPr>
          <p:nvPr>
            <p:ph type="subTitle" idx="1"/>
          </p:nvPr>
        </p:nvSpPr>
        <p:spPr>
          <a:xfrm>
            <a:off x="479376" y="1196752"/>
            <a:ext cx="10945216" cy="5743525"/>
          </a:xfrm>
        </p:spPr>
        <p:txBody>
          <a:bodyPr/>
          <a:lstStyle/>
          <a:p>
            <a:pPr algn="l" eaLnBrk="1" hangingPunct="1">
              <a:lnSpc>
                <a:spcPct val="80000"/>
              </a:lnSpc>
              <a:buFontTx/>
              <a:buChar char="•"/>
            </a:pPr>
            <a:r>
              <a:rPr lang="en-US" sz="2800" dirty="0">
                <a:solidFill>
                  <a:schemeClr val="accent3">
                    <a:lumMod val="75000"/>
                  </a:schemeClr>
                </a:solidFill>
              </a:rPr>
              <a:t> The satellite concept evolution</a:t>
            </a:r>
            <a:endParaRPr lang="en-US" sz="1800" dirty="0">
              <a:solidFill>
                <a:schemeClr val="accent3">
                  <a:lumMod val="75000"/>
                </a:schemeClr>
              </a:solidFill>
            </a:endParaRPr>
          </a:p>
          <a:p>
            <a:pPr algn="l" eaLnBrk="1" hangingPunct="1">
              <a:lnSpc>
                <a:spcPct val="80000"/>
              </a:lnSpc>
            </a:pPr>
            <a:endParaRPr lang="en-US" sz="1800" dirty="0"/>
          </a:p>
          <a:p>
            <a:pPr algn="l" eaLnBrk="1" hangingPunct="1">
              <a:lnSpc>
                <a:spcPct val="80000"/>
              </a:lnSpc>
            </a:pPr>
            <a:endParaRPr lang="en-US" sz="1800" dirty="0"/>
          </a:p>
          <a:p>
            <a:pPr algn="l" eaLnBrk="1" hangingPunct="1">
              <a:lnSpc>
                <a:spcPct val="80000"/>
              </a:lnSpc>
            </a:pPr>
            <a:r>
              <a:rPr lang="en-US" dirty="0">
                <a:solidFill>
                  <a:schemeClr val="accent6">
                    <a:lumMod val="50000"/>
                  </a:schemeClr>
                </a:solidFill>
              </a:rPr>
              <a:t>1945</a:t>
            </a:r>
            <a:r>
              <a:rPr lang="en-US" sz="1800" dirty="0"/>
              <a:t>               </a:t>
            </a:r>
            <a:r>
              <a:rPr lang="en-US" dirty="0">
                <a:solidFill>
                  <a:schemeClr val="bg2">
                    <a:lumMod val="10000"/>
                  </a:schemeClr>
                </a:solidFill>
              </a:rPr>
              <a:t>Theorist Arthur C. Clarke predicted that a satellite orbiting in equatorial orbit would look stationary if moving at a  specific speed. 3 satellites in space, 120 degrees apart, can cover the whole world if placed in an orbit with a radius of approximately 42,000 km. </a:t>
            </a:r>
            <a:endParaRPr lang="en-US" dirty="0"/>
          </a:p>
          <a:p>
            <a:pPr algn="l" eaLnBrk="1" hangingPunct="1">
              <a:lnSpc>
                <a:spcPct val="80000"/>
              </a:lnSpc>
            </a:pPr>
            <a:r>
              <a:rPr lang="en-US" sz="1800" dirty="0"/>
              <a:t> </a:t>
            </a:r>
          </a:p>
        </p:txBody>
      </p:sp>
      <p:sp>
        <p:nvSpPr>
          <p:cNvPr id="8" name="Rectangle 2">
            <a:extLst>
              <a:ext uri="{FF2B5EF4-FFF2-40B4-BE49-F238E27FC236}">
                <a16:creationId xmlns:a16="http://schemas.microsoft.com/office/drawing/2014/main" id="{4DECA7DF-A294-467F-BBFF-871B09E17533}"/>
              </a:ext>
            </a:extLst>
          </p:cNvPr>
          <p:cNvSpPr txBox="1">
            <a:spLocks noChangeArrowheads="1"/>
          </p:cNvSpPr>
          <p:nvPr/>
        </p:nvSpPr>
        <p:spPr bwMode="auto">
          <a:xfrm>
            <a:off x="1127448" y="490308"/>
            <a:ext cx="8965878" cy="33265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eaLnBrk="1" hangingPunct="1"/>
            <a:r>
              <a:rPr lang="en-GB" altLang="en-GB" sz="3200" kern="0" dirty="0">
                <a:solidFill>
                  <a:schemeClr val="accent6">
                    <a:lumMod val="75000"/>
                  </a:schemeClr>
                </a:solidFill>
              </a:rPr>
              <a:t>History of Satellites</a:t>
            </a:r>
            <a:br>
              <a:rPr lang="en-GB" altLang="en-GB" sz="3200" b="1" kern="0" dirty="0">
                <a:solidFill>
                  <a:srgbClr val="808000"/>
                </a:solidFill>
              </a:rPr>
            </a:br>
            <a:endParaRPr lang="en-GB" altLang="en-GB" sz="3200" kern="0" dirty="0"/>
          </a:p>
        </p:txBody>
      </p:sp>
      <p:cxnSp>
        <p:nvCxnSpPr>
          <p:cNvPr id="9" name="Straight Connector 8">
            <a:extLst>
              <a:ext uri="{FF2B5EF4-FFF2-40B4-BE49-F238E27FC236}">
                <a16:creationId xmlns:a16="http://schemas.microsoft.com/office/drawing/2014/main" id="{FFFB5112-E190-4573-A5B9-61AD6E8CDD4E}"/>
              </a:ext>
            </a:extLst>
          </p:cNvPr>
          <p:cNvCxnSpPr/>
          <p:nvPr/>
        </p:nvCxnSpPr>
        <p:spPr>
          <a:xfrm>
            <a:off x="2855640" y="692696"/>
            <a:ext cx="6840760"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6" name="Straight Arrow Connector 5">
            <a:extLst>
              <a:ext uri="{FF2B5EF4-FFF2-40B4-BE49-F238E27FC236}">
                <a16:creationId xmlns:a16="http://schemas.microsoft.com/office/drawing/2014/main" id="{00DC6019-9BB9-4EC7-5355-12826807C16E}"/>
              </a:ext>
            </a:extLst>
          </p:cNvPr>
          <p:cNvCxnSpPr>
            <a:cxnSpLocks/>
          </p:cNvCxnSpPr>
          <p:nvPr/>
        </p:nvCxnSpPr>
        <p:spPr>
          <a:xfrm>
            <a:off x="1343472" y="2348880"/>
            <a:ext cx="432048"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6277802"/>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3" name="Rectangle 3"/>
          <p:cNvSpPr>
            <a:spLocks noGrp="1" noChangeArrowheads="1"/>
          </p:cNvSpPr>
          <p:nvPr>
            <p:ph type="subTitle" idx="1"/>
          </p:nvPr>
        </p:nvSpPr>
        <p:spPr>
          <a:xfrm>
            <a:off x="479376" y="843597"/>
            <a:ext cx="9936212" cy="5743525"/>
          </a:xfrm>
        </p:spPr>
        <p:txBody>
          <a:bodyPr/>
          <a:lstStyle/>
          <a:p>
            <a:pPr algn="l" eaLnBrk="1" hangingPunct="1">
              <a:lnSpc>
                <a:spcPct val="80000"/>
              </a:lnSpc>
            </a:pPr>
            <a:r>
              <a:rPr lang="en-US" sz="1800" dirty="0"/>
              <a:t> </a:t>
            </a:r>
          </a:p>
          <a:p>
            <a:pPr algn="l" eaLnBrk="1" hangingPunct="1">
              <a:lnSpc>
                <a:spcPct val="80000"/>
              </a:lnSpc>
              <a:buFontTx/>
              <a:buChar char="•"/>
            </a:pPr>
            <a:r>
              <a:rPr lang="en-US" sz="2800" dirty="0">
                <a:solidFill>
                  <a:schemeClr val="accent3">
                    <a:lumMod val="75000"/>
                  </a:schemeClr>
                </a:solidFill>
              </a:rPr>
              <a:t> 1950’s and 1960’s –  Putting the pieces together</a:t>
            </a:r>
          </a:p>
          <a:p>
            <a:pPr algn="l" eaLnBrk="1" hangingPunct="1">
              <a:lnSpc>
                <a:spcPct val="80000"/>
              </a:lnSpc>
            </a:pPr>
            <a:endParaRPr lang="en-US" sz="2800" dirty="0">
              <a:solidFill>
                <a:srgbClr val="0070C0"/>
              </a:solidFill>
            </a:endParaRPr>
          </a:p>
          <a:p>
            <a:pPr algn="l" eaLnBrk="1" hangingPunct="1">
              <a:lnSpc>
                <a:spcPct val="80000"/>
              </a:lnSpc>
            </a:pPr>
            <a:r>
              <a:rPr lang="en-US" dirty="0">
                <a:solidFill>
                  <a:schemeClr val="accent6">
                    <a:lumMod val="50000"/>
                  </a:schemeClr>
                </a:solidFill>
              </a:rPr>
              <a:t>1957</a:t>
            </a:r>
            <a:r>
              <a:rPr lang="en-US" sz="3600" dirty="0">
                <a:solidFill>
                  <a:schemeClr val="bg2">
                    <a:lumMod val="10000"/>
                  </a:schemeClr>
                </a:solidFill>
              </a:rPr>
              <a:t> </a:t>
            </a:r>
            <a:r>
              <a:rPr lang="en-US" sz="2800" b="1" dirty="0">
                <a:solidFill>
                  <a:schemeClr val="tx2">
                    <a:lumMod val="60000"/>
                    <a:lumOff val="40000"/>
                  </a:schemeClr>
                </a:solidFill>
                <a:sym typeface="Wingdings 3" panose="05040102010807070707" pitchFamily="18" charset="2"/>
              </a:rPr>
              <a:t></a:t>
            </a:r>
            <a:r>
              <a:rPr lang="en-US" sz="3600" b="1" dirty="0">
                <a:solidFill>
                  <a:schemeClr val="tx2">
                    <a:lumMod val="60000"/>
                    <a:lumOff val="40000"/>
                  </a:schemeClr>
                </a:solidFill>
                <a:sym typeface="Wingdings 3" panose="05040102010807070707" pitchFamily="18" charset="2"/>
              </a:rPr>
              <a:t> </a:t>
            </a:r>
            <a:r>
              <a:rPr lang="en-US" sz="2200" dirty="0">
                <a:solidFill>
                  <a:schemeClr val="bg2">
                    <a:lumMod val="10000"/>
                  </a:schemeClr>
                </a:solidFill>
              </a:rPr>
              <a:t>Sputnik-1 was the first satellite launched by the former USSR. It was used to identify the atmospheric density of various orbital layers. It provided data about radio-signal distribution in the ionosphere.</a:t>
            </a:r>
          </a:p>
          <a:p>
            <a:pPr algn="l" eaLnBrk="1" hangingPunct="1">
              <a:lnSpc>
                <a:spcPct val="80000"/>
              </a:lnSpc>
            </a:pPr>
            <a:endParaRPr lang="en-US" sz="2200" dirty="0">
              <a:solidFill>
                <a:schemeClr val="bg2">
                  <a:lumMod val="10000"/>
                </a:schemeClr>
              </a:solidFill>
            </a:endParaRPr>
          </a:p>
          <a:p>
            <a:pPr algn="l" eaLnBrk="1" hangingPunct="1">
              <a:lnSpc>
                <a:spcPct val="80000"/>
              </a:lnSpc>
            </a:pPr>
            <a:r>
              <a:rPr lang="en-US" dirty="0">
                <a:solidFill>
                  <a:schemeClr val="accent6">
                    <a:lumMod val="50000"/>
                  </a:schemeClr>
                </a:solidFill>
              </a:rPr>
              <a:t> 1958 </a:t>
            </a:r>
            <a:r>
              <a:rPr lang="en-US" sz="2800" b="1" dirty="0">
                <a:solidFill>
                  <a:schemeClr val="tx2">
                    <a:lumMod val="60000"/>
                    <a:lumOff val="40000"/>
                  </a:schemeClr>
                </a:solidFill>
                <a:sym typeface="Wingdings 3" panose="05040102010807070707" pitchFamily="18" charset="2"/>
              </a:rPr>
              <a:t></a:t>
            </a:r>
            <a:r>
              <a:rPr lang="en-US" dirty="0">
                <a:solidFill>
                  <a:schemeClr val="accent6">
                    <a:lumMod val="50000"/>
                  </a:schemeClr>
                </a:solidFill>
              </a:rPr>
              <a:t>     </a:t>
            </a:r>
            <a:r>
              <a:rPr lang="en-US" sz="2200" dirty="0">
                <a:solidFill>
                  <a:schemeClr val="bg2">
                    <a:lumMod val="10000"/>
                  </a:schemeClr>
                </a:solidFill>
              </a:rPr>
              <a:t>First US satellite was launched (Explorer 1 )</a:t>
            </a:r>
          </a:p>
          <a:p>
            <a:pPr algn="l" eaLnBrk="1" hangingPunct="1">
              <a:lnSpc>
                <a:spcPct val="80000"/>
              </a:lnSpc>
            </a:pPr>
            <a:endParaRPr lang="en-US" sz="2200" dirty="0">
              <a:solidFill>
                <a:schemeClr val="bg2">
                  <a:lumMod val="10000"/>
                </a:schemeClr>
              </a:solidFill>
            </a:endParaRPr>
          </a:p>
          <a:p>
            <a:pPr algn="l" eaLnBrk="1" hangingPunct="1">
              <a:lnSpc>
                <a:spcPct val="80000"/>
              </a:lnSpc>
            </a:pPr>
            <a:r>
              <a:rPr lang="en-US" dirty="0">
                <a:solidFill>
                  <a:schemeClr val="accent6">
                    <a:lumMod val="50000"/>
                  </a:schemeClr>
                </a:solidFill>
              </a:rPr>
              <a:t>1960</a:t>
            </a:r>
            <a:r>
              <a:rPr lang="en-US" sz="1800" dirty="0"/>
              <a:t> </a:t>
            </a:r>
            <a:r>
              <a:rPr lang="en-US" sz="2800" b="1" dirty="0">
                <a:solidFill>
                  <a:schemeClr val="tx2">
                    <a:lumMod val="60000"/>
                    <a:lumOff val="40000"/>
                  </a:schemeClr>
                </a:solidFill>
                <a:sym typeface="Wingdings 3" panose="05040102010807070707" pitchFamily="18" charset="2"/>
              </a:rPr>
              <a:t></a:t>
            </a:r>
            <a:r>
              <a:rPr lang="en-US" sz="1800" dirty="0"/>
              <a:t>  </a:t>
            </a:r>
            <a:r>
              <a:rPr lang="en-US" sz="2200" dirty="0">
                <a:solidFill>
                  <a:schemeClr val="bg2">
                    <a:lumMod val="10000"/>
                  </a:schemeClr>
                </a:solidFill>
              </a:rPr>
              <a:t>TIROS-1 was the first full-scale weather satellite, the first of a series of television Infrared Observation Satellites placed in low Earth orbit.</a:t>
            </a:r>
          </a:p>
          <a:p>
            <a:pPr algn="l" eaLnBrk="1" hangingPunct="1">
              <a:lnSpc>
                <a:spcPct val="80000"/>
              </a:lnSpc>
            </a:pPr>
            <a:endParaRPr lang="en-US" sz="1800" dirty="0"/>
          </a:p>
        </p:txBody>
      </p:sp>
      <p:sp>
        <p:nvSpPr>
          <p:cNvPr id="8" name="Rectangle 2">
            <a:extLst>
              <a:ext uri="{FF2B5EF4-FFF2-40B4-BE49-F238E27FC236}">
                <a16:creationId xmlns:a16="http://schemas.microsoft.com/office/drawing/2014/main" id="{4DECA7DF-A294-467F-BBFF-871B09E17533}"/>
              </a:ext>
            </a:extLst>
          </p:cNvPr>
          <p:cNvSpPr txBox="1">
            <a:spLocks noChangeArrowheads="1"/>
          </p:cNvSpPr>
          <p:nvPr/>
        </p:nvSpPr>
        <p:spPr bwMode="auto">
          <a:xfrm>
            <a:off x="1127448" y="490308"/>
            <a:ext cx="8965878" cy="33265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eaLnBrk="1" hangingPunct="1"/>
            <a:r>
              <a:rPr lang="en-GB" altLang="en-GB" sz="3200" kern="0" dirty="0">
                <a:solidFill>
                  <a:schemeClr val="accent6">
                    <a:lumMod val="75000"/>
                  </a:schemeClr>
                </a:solidFill>
              </a:rPr>
              <a:t>History of Satellites</a:t>
            </a:r>
            <a:br>
              <a:rPr lang="en-GB" altLang="en-GB" sz="3200" b="1" kern="0" dirty="0">
                <a:solidFill>
                  <a:srgbClr val="808000"/>
                </a:solidFill>
              </a:rPr>
            </a:br>
            <a:endParaRPr lang="en-GB" altLang="en-GB" sz="3200" kern="0" dirty="0"/>
          </a:p>
        </p:txBody>
      </p:sp>
      <p:cxnSp>
        <p:nvCxnSpPr>
          <p:cNvPr id="9" name="Straight Connector 8">
            <a:extLst>
              <a:ext uri="{FF2B5EF4-FFF2-40B4-BE49-F238E27FC236}">
                <a16:creationId xmlns:a16="http://schemas.microsoft.com/office/drawing/2014/main" id="{FFFB5112-E190-4573-A5B9-61AD6E8CDD4E}"/>
              </a:ext>
            </a:extLst>
          </p:cNvPr>
          <p:cNvCxnSpPr/>
          <p:nvPr/>
        </p:nvCxnSpPr>
        <p:spPr>
          <a:xfrm>
            <a:off x="2855640" y="692696"/>
            <a:ext cx="6840760" cy="0"/>
          </a:xfrm>
          <a:prstGeom prst="line">
            <a:avLst/>
          </a:prstGeom>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4258305361"/>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3" name="Rectangle 3"/>
          <p:cNvSpPr>
            <a:spLocks noGrp="1" noChangeArrowheads="1"/>
          </p:cNvSpPr>
          <p:nvPr>
            <p:ph type="subTitle" idx="1"/>
          </p:nvPr>
        </p:nvSpPr>
        <p:spPr>
          <a:xfrm>
            <a:off x="479376" y="843597"/>
            <a:ext cx="8640960" cy="3593515"/>
          </a:xfrm>
        </p:spPr>
        <p:txBody>
          <a:bodyPr/>
          <a:lstStyle/>
          <a:p>
            <a:pPr algn="l" eaLnBrk="1" hangingPunct="1">
              <a:lnSpc>
                <a:spcPct val="80000"/>
              </a:lnSpc>
            </a:pPr>
            <a:r>
              <a:rPr lang="en-US" sz="1800" dirty="0"/>
              <a:t> </a:t>
            </a:r>
          </a:p>
          <a:p>
            <a:pPr algn="l" eaLnBrk="1" hangingPunct="1">
              <a:lnSpc>
                <a:spcPct val="80000"/>
              </a:lnSpc>
              <a:buFontTx/>
              <a:buChar char="•"/>
            </a:pPr>
            <a:r>
              <a:rPr lang="en-US" sz="2800" dirty="0">
                <a:solidFill>
                  <a:schemeClr val="accent3">
                    <a:lumMod val="75000"/>
                  </a:schemeClr>
                </a:solidFill>
              </a:rPr>
              <a:t> </a:t>
            </a:r>
            <a:r>
              <a:rPr lang="en-US" sz="2800" dirty="0">
                <a:solidFill>
                  <a:schemeClr val="accent6">
                    <a:lumMod val="75000"/>
                  </a:schemeClr>
                </a:solidFill>
              </a:rPr>
              <a:t>1970’s</a:t>
            </a:r>
            <a:r>
              <a:rPr lang="en-US" sz="2800" dirty="0">
                <a:solidFill>
                  <a:schemeClr val="accent3">
                    <a:lumMod val="75000"/>
                  </a:schemeClr>
                </a:solidFill>
              </a:rPr>
              <a:t> –  The start of the routine operational Satellites </a:t>
            </a:r>
          </a:p>
          <a:p>
            <a:pPr algn="l" eaLnBrk="1" hangingPunct="1">
              <a:lnSpc>
                <a:spcPct val="80000"/>
              </a:lnSpc>
            </a:pPr>
            <a:endParaRPr lang="en-US" sz="2800" dirty="0">
              <a:solidFill>
                <a:srgbClr val="0070C0"/>
              </a:solidFill>
            </a:endParaRPr>
          </a:p>
          <a:p>
            <a:pPr algn="l" eaLnBrk="1" hangingPunct="1">
              <a:lnSpc>
                <a:spcPct val="80000"/>
              </a:lnSpc>
            </a:pPr>
            <a:r>
              <a:rPr lang="en-US" dirty="0">
                <a:solidFill>
                  <a:schemeClr val="accent6">
                    <a:lumMod val="50000"/>
                  </a:schemeClr>
                </a:solidFill>
              </a:rPr>
              <a:t>1970</a:t>
            </a:r>
            <a:r>
              <a:rPr lang="en-US" sz="2400" b="1" dirty="0">
                <a:solidFill>
                  <a:schemeClr val="tx2">
                    <a:lumMod val="60000"/>
                    <a:lumOff val="40000"/>
                  </a:schemeClr>
                </a:solidFill>
                <a:sym typeface="Wingdings 3" panose="05040102010807070707" pitchFamily="18" charset="2"/>
              </a:rPr>
              <a:t> </a:t>
            </a:r>
            <a:r>
              <a:rPr lang="en-US" sz="3200" b="1" dirty="0">
                <a:solidFill>
                  <a:srgbClr val="1F497D">
                    <a:lumMod val="60000"/>
                    <a:lumOff val="40000"/>
                  </a:srgbClr>
                </a:solidFill>
                <a:sym typeface="Wingdings 3" panose="05040102010807070707" pitchFamily="18" charset="2"/>
              </a:rPr>
              <a:t></a:t>
            </a:r>
            <a:r>
              <a:rPr lang="en-US" sz="2200" dirty="0">
                <a:solidFill>
                  <a:schemeClr val="bg2">
                    <a:lumMod val="10000"/>
                  </a:schemeClr>
                </a:solidFill>
              </a:rPr>
              <a:t>  Landsat-1 was launched 		</a:t>
            </a:r>
          </a:p>
          <a:p>
            <a:pPr algn="l" eaLnBrk="1" hangingPunct="1">
              <a:lnSpc>
                <a:spcPct val="80000"/>
              </a:lnSpc>
            </a:pPr>
            <a:endParaRPr lang="en-US" sz="2200" dirty="0">
              <a:solidFill>
                <a:schemeClr val="bg2">
                  <a:lumMod val="10000"/>
                </a:schemeClr>
              </a:solidFill>
            </a:endParaRPr>
          </a:p>
          <a:p>
            <a:pPr algn="l" eaLnBrk="1" hangingPunct="1">
              <a:lnSpc>
                <a:spcPct val="80000"/>
              </a:lnSpc>
            </a:pPr>
            <a:r>
              <a:rPr lang="en-US" dirty="0">
                <a:solidFill>
                  <a:schemeClr val="accent6">
                    <a:lumMod val="50000"/>
                  </a:schemeClr>
                </a:solidFill>
              </a:rPr>
              <a:t> 1977 </a:t>
            </a:r>
            <a:r>
              <a:rPr lang="en-US" sz="3200" b="1" dirty="0">
                <a:solidFill>
                  <a:srgbClr val="1F497D">
                    <a:lumMod val="60000"/>
                    <a:lumOff val="40000"/>
                  </a:srgbClr>
                </a:solidFill>
                <a:sym typeface="Wingdings 3" panose="05040102010807070707" pitchFamily="18" charset="2"/>
              </a:rPr>
              <a:t></a:t>
            </a:r>
            <a:r>
              <a:rPr lang="en-US" dirty="0">
                <a:solidFill>
                  <a:schemeClr val="accent6">
                    <a:lumMod val="50000"/>
                  </a:schemeClr>
                </a:solidFill>
              </a:rPr>
              <a:t>  </a:t>
            </a:r>
            <a:r>
              <a:rPr lang="en-US" sz="2200" dirty="0">
                <a:solidFill>
                  <a:schemeClr val="bg2">
                    <a:lumMod val="10000"/>
                  </a:schemeClr>
                </a:solidFill>
              </a:rPr>
              <a:t>Meteosat-1</a:t>
            </a:r>
          </a:p>
          <a:p>
            <a:pPr algn="l" eaLnBrk="1" hangingPunct="1">
              <a:lnSpc>
                <a:spcPct val="80000"/>
              </a:lnSpc>
            </a:pPr>
            <a:endParaRPr lang="en-US" sz="2200" dirty="0">
              <a:solidFill>
                <a:schemeClr val="bg2">
                  <a:lumMod val="10000"/>
                </a:schemeClr>
              </a:solidFill>
            </a:endParaRPr>
          </a:p>
          <a:p>
            <a:pPr algn="l" eaLnBrk="1" hangingPunct="1">
              <a:lnSpc>
                <a:spcPct val="80000"/>
              </a:lnSpc>
            </a:pPr>
            <a:r>
              <a:rPr lang="en-US" dirty="0">
                <a:solidFill>
                  <a:schemeClr val="accent6">
                    <a:lumMod val="50000"/>
                  </a:schemeClr>
                </a:solidFill>
                <a:latin typeface="Arial" pitchFamily="34" charset="0"/>
                <a:cs typeface="Arial" pitchFamily="34" charset="0"/>
                <a:sym typeface="Wingdings 3" panose="05040102010807070707" pitchFamily="18" charset="2"/>
              </a:rPr>
              <a:t>1979</a:t>
            </a:r>
            <a:r>
              <a:rPr lang="en-US" b="1" dirty="0">
                <a:solidFill>
                  <a:schemeClr val="accent6">
                    <a:lumMod val="75000"/>
                  </a:schemeClr>
                </a:solidFill>
                <a:latin typeface="Arial" pitchFamily="34" charset="0"/>
                <a:cs typeface="Arial" pitchFamily="34" charset="0"/>
                <a:sym typeface="Wingdings 3" panose="05040102010807070707" pitchFamily="18" charset="2"/>
              </a:rPr>
              <a:t> </a:t>
            </a:r>
            <a:r>
              <a:rPr lang="en-US" sz="3200" b="1" dirty="0">
                <a:solidFill>
                  <a:schemeClr val="tx2">
                    <a:lumMod val="60000"/>
                    <a:lumOff val="40000"/>
                  </a:schemeClr>
                </a:solidFill>
                <a:sym typeface="Wingdings 3" panose="05040102010807070707" pitchFamily="18" charset="2"/>
              </a:rPr>
              <a:t></a:t>
            </a:r>
            <a:r>
              <a:rPr lang="en-US" b="1" dirty="0">
                <a:solidFill>
                  <a:schemeClr val="tx2">
                    <a:lumMod val="60000"/>
                    <a:lumOff val="40000"/>
                  </a:schemeClr>
                </a:solidFill>
                <a:sym typeface="Wingdings 3" panose="05040102010807070707" pitchFamily="18" charset="2"/>
              </a:rPr>
              <a:t> </a:t>
            </a:r>
            <a:r>
              <a:rPr lang="en-US" sz="2200" dirty="0">
                <a:solidFill>
                  <a:schemeClr val="tx1"/>
                </a:solidFill>
                <a:sym typeface="Wingdings 3" panose="05040102010807070707" pitchFamily="18" charset="2"/>
              </a:rPr>
              <a:t>N</a:t>
            </a:r>
            <a:r>
              <a:rPr lang="en-US" sz="2200" dirty="0">
                <a:solidFill>
                  <a:schemeClr val="tx1"/>
                </a:solidFill>
              </a:rPr>
              <a:t>OAA -1 </a:t>
            </a:r>
          </a:p>
          <a:p>
            <a:pPr lvl="1" algn="l" eaLnBrk="1" hangingPunct="1">
              <a:lnSpc>
                <a:spcPct val="80000"/>
              </a:lnSpc>
            </a:pPr>
            <a:endParaRPr lang="en-US" sz="2600" dirty="0">
              <a:solidFill>
                <a:schemeClr val="tx1"/>
              </a:solidFill>
            </a:endParaRPr>
          </a:p>
          <a:p>
            <a:pPr marL="914400" lvl="1" indent="-457200" algn="l" eaLnBrk="1" hangingPunct="1">
              <a:lnSpc>
                <a:spcPct val="80000"/>
              </a:lnSpc>
              <a:buFont typeface="Courier New" panose="02070309020205020404" pitchFamily="49" charset="0"/>
              <a:buChar char="o"/>
            </a:pPr>
            <a:endParaRPr lang="en-US" sz="2600" dirty="0">
              <a:solidFill>
                <a:schemeClr val="accent3">
                  <a:lumMod val="75000"/>
                </a:schemeClr>
              </a:solidFill>
            </a:endParaRPr>
          </a:p>
          <a:p>
            <a:pPr algn="l" eaLnBrk="1" hangingPunct="1">
              <a:lnSpc>
                <a:spcPct val="80000"/>
              </a:lnSpc>
            </a:pPr>
            <a:endParaRPr lang="en-US" sz="2800" dirty="0">
              <a:solidFill>
                <a:schemeClr val="accent3">
                  <a:lumMod val="75000"/>
                </a:schemeClr>
              </a:solidFill>
            </a:endParaRPr>
          </a:p>
          <a:p>
            <a:pPr algn="l" eaLnBrk="1" hangingPunct="1">
              <a:lnSpc>
                <a:spcPct val="80000"/>
              </a:lnSpc>
              <a:buFontTx/>
              <a:buChar char="•"/>
            </a:pPr>
            <a:endParaRPr lang="en-US" dirty="0">
              <a:solidFill>
                <a:schemeClr val="tx1"/>
              </a:solidFill>
              <a:latin typeface="Arial" pitchFamily="34" charset="0"/>
              <a:cs typeface="Arial" pitchFamily="34" charset="0"/>
            </a:endParaRPr>
          </a:p>
        </p:txBody>
      </p:sp>
      <p:sp>
        <p:nvSpPr>
          <p:cNvPr id="8" name="Rectangle 2">
            <a:extLst>
              <a:ext uri="{FF2B5EF4-FFF2-40B4-BE49-F238E27FC236}">
                <a16:creationId xmlns:a16="http://schemas.microsoft.com/office/drawing/2014/main" id="{4DECA7DF-A294-467F-BBFF-871B09E17533}"/>
              </a:ext>
            </a:extLst>
          </p:cNvPr>
          <p:cNvSpPr txBox="1">
            <a:spLocks noChangeArrowheads="1"/>
          </p:cNvSpPr>
          <p:nvPr/>
        </p:nvSpPr>
        <p:spPr bwMode="auto">
          <a:xfrm>
            <a:off x="1127448" y="490308"/>
            <a:ext cx="8965878" cy="33265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eaLnBrk="1" hangingPunct="1"/>
            <a:r>
              <a:rPr lang="en-GB" altLang="en-GB" sz="3200" kern="0" dirty="0">
                <a:solidFill>
                  <a:schemeClr val="accent6">
                    <a:lumMod val="75000"/>
                  </a:schemeClr>
                </a:solidFill>
              </a:rPr>
              <a:t>History of Satellites</a:t>
            </a:r>
            <a:br>
              <a:rPr lang="en-GB" altLang="en-GB" sz="3200" b="1" kern="0" dirty="0">
                <a:solidFill>
                  <a:srgbClr val="808000"/>
                </a:solidFill>
              </a:rPr>
            </a:br>
            <a:endParaRPr lang="en-GB" altLang="en-GB" sz="3200" kern="0" dirty="0"/>
          </a:p>
        </p:txBody>
      </p:sp>
      <p:cxnSp>
        <p:nvCxnSpPr>
          <p:cNvPr id="9" name="Straight Connector 8">
            <a:extLst>
              <a:ext uri="{FF2B5EF4-FFF2-40B4-BE49-F238E27FC236}">
                <a16:creationId xmlns:a16="http://schemas.microsoft.com/office/drawing/2014/main" id="{FFFB5112-E190-4573-A5B9-61AD6E8CDD4E}"/>
              </a:ext>
            </a:extLst>
          </p:cNvPr>
          <p:cNvCxnSpPr/>
          <p:nvPr/>
        </p:nvCxnSpPr>
        <p:spPr>
          <a:xfrm>
            <a:off x="2855640" y="692696"/>
            <a:ext cx="6840760" cy="0"/>
          </a:xfrm>
          <a:prstGeom prst="line">
            <a:avLst/>
          </a:prstGeom>
        </p:spPr>
        <p:style>
          <a:lnRef idx="3">
            <a:schemeClr val="accent4"/>
          </a:lnRef>
          <a:fillRef idx="0">
            <a:schemeClr val="accent4"/>
          </a:fillRef>
          <a:effectRef idx="2">
            <a:schemeClr val="accent4"/>
          </a:effectRef>
          <a:fontRef idx="minor">
            <a:schemeClr val="tx1"/>
          </a:fontRef>
        </p:style>
      </p:cxnSp>
      <p:sp>
        <p:nvSpPr>
          <p:cNvPr id="4" name="TextBox 3">
            <a:extLst>
              <a:ext uri="{FF2B5EF4-FFF2-40B4-BE49-F238E27FC236}">
                <a16:creationId xmlns:a16="http://schemas.microsoft.com/office/drawing/2014/main" id="{A6E7780D-FC15-C1A6-0D04-FA35518FA779}"/>
              </a:ext>
            </a:extLst>
          </p:cNvPr>
          <p:cNvSpPr txBox="1"/>
          <p:nvPr/>
        </p:nvSpPr>
        <p:spPr>
          <a:xfrm>
            <a:off x="4871864" y="1935293"/>
            <a:ext cx="2207656" cy="523220"/>
          </a:xfrm>
          <a:prstGeom prst="rect">
            <a:avLst/>
          </a:prstGeom>
          <a:noFill/>
        </p:spPr>
        <p:txBody>
          <a:bodyPr wrap="none" rtlCol="0">
            <a:spAutoFit/>
          </a:bodyPr>
          <a:lstStyle/>
          <a:p>
            <a:r>
              <a:rPr lang="en-US" dirty="0">
                <a:solidFill>
                  <a:schemeClr val="accent6">
                    <a:lumMod val="50000"/>
                  </a:schemeClr>
                </a:solidFill>
              </a:rPr>
              <a:t>2021 </a:t>
            </a:r>
            <a:r>
              <a:rPr lang="en-US" sz="2800" b="1" dirty="0">
                <a:solidFill>
                  <a:schemeClr val="tx2">
                    <a:lumMod val="60000"/>
                    <a:lumOff val="40000"/>
                  </a:schemeClr>
                </a:solidFill>
                <a:sym typeface="Wingdings 3" panose="05040102010807070707" pitchFamily="18" charset="2"/>
              </a:rPr>
              <a:t></a:t>
            </a:r>
            <a:r>
              <a:rPr lang="en-US" sz="2800" dirty="0">
                <a:solidFill>
                  <a:schemeClr val="accent6">
                    <a:lumMod val="50000"/>
                  </a:schemeClr>
                </a:solidFill>
                <a:sym typeface="Wingdings 3" panose="05040102010807070707" pitchFamily="18" charset="2"/>
              </a:rPr>
              <a:t> </a:t>
            </a:r>
            <a:r>
              <a:rPr lang="en-US" dirty="0"/>
              <a:t>Landsat-9</a:t>
            </a:r>
          </a:p>
        </p:txBody>
      </p:sp>
      <p:sp>
        <p:nvSpPr>
          <p:cNvPr id="5" name="TextBox 4">
            <a:extLst>
              <a:ext uri="{FF2B5EF4-FFF2-40B4-BE49-F238E27FC236}">
                <a16:creationId xmlns:a16="http://schemas.microsoft.com/office/drawing/2014/main" id="{CCFFB9D4-2BB6-2DC8-AAB6-BE4D69A50442}"/>
              </a:ext>
            </a:extLst>
          </p:cNvPr>
          <p:cNvSpPr txBox="1"/>
          <p:nvPr/>
        </p:nvSpPr>
        <p:spPr>
          <a:xfrm>
            <a:off x="4858427" y="2682611"/>
            <a:ext cx="2464136" cy="523220"/>
          </a:xfrm>
          <a:prstGeom prst="rect">
            <a:avLst/>
          </a:prstGeom>
          <a:noFill/>
        </p:spPr>
        <p:txBody>
          <a:bodyPr wrap="none" rtlCol="0">
            <a:spAutoFit/>
          </a:bodyPr>
          <a:lstStyle/>
          <a:p>
            <a:r>
              <a:rPr lang="en-US" dirty="0">
                <a:solidFill>
                  <a:schemeClr val="accent6">
                    <a:lumMod val="50000"/>
                  </a:schemeClr>
                </a:solidFill>
              </a:rPr>
              <a:t>2022 </a:t>
            </a:r>
            <a:r>
              <a:rPr lang="en-US" sz="2800" b="1" dirty="0">
                <a:solidFill>
                  <a:schemeClr val="tx2">
                    <a:lumMod val="60000"/>
                    <a:lumOff val="40000"/>
                  </a:schemeClr>
                </a:solidFill>
                <a:sym typeface="Wingdings 3" panose="05040102010807070707" pitchFamily="18" charset="2"/>
              </a:rPr>
              <a:t></a:t>
            </a:r>
            <a:r>
              <a:rPr lang="en-US" sz="2800" dirty="0">
                <a:solidFill>
                  <a:schemeClr val="accent6">
                    <a:lumMod val="50000"/>
                  </a:schemeClr>
                </a:solidFill>
                <a:sym typeface="Wingdings 3" panose="05040102010807070707" pitchFamily="18" charset="2"/>
              </a:rPr>
              <a:t> </a:t>
            </a:r>
            <a:r>
              <a:rPr lang="en-US" dirty="0"/>
              <a:t>Meteosat-12</a:t>
            </a:r>
          </a:p>
        </p:txBody>
      </p:sp>
      <p:sp>
        <p:nvSpPr>
          <p:cNvPr id="7" name="TextBox 6">
            <a:extLst>
              <a:ext uri="{FF2B5EF4-FFF2-40B4-BE49-F238E27FC236}">
                <a16:creationId xmlns:a16="http://schemas.microsoft.com/office/drawing/2014/main" id="{FF9E8EF8-FFBB-7FCA-8C18-6A48BCF83834}"/>
              </a:ext>
            </a:extLst>
          </p:cNvPr>
          <p:cNvSpPr txBox="1"/>
          <p:nvPr/>
        </p:nvSpPr>
        <p:spPr>
          <a:xfrm>
            <a:off x="4859040" y="3408102"/>
            <a:ext cx="2233304" cy="523220"/>
          </a:xfrm>
          <a:prstGeom prst="rect">
            <a:avLst/>
          </a:prstGeom>
          <a:noFill/>
        </p:spPr>
        <p:txBody>
          <a:bodyPr wrap="none" rtlCol="0">
            <a:spAutoFit/>
          </a:bodyPr>
          <a:lstStyle/>
          <a:p>
            <a:r>
              <a:rPr lang="en-US" dirty="0">
                <a:solidFill>
                  <a:schemeClr val="accent6">
                    <a:lumMod val="50000"/>
                  </a:schemeClr>
                </a:solidFill>
              </a:rPr>
              <a:t>2021 </a:t>
            </a:r>
            <a:r>
              <a:rPr lang="en-US" sz="2800" b="1" dirty="0">
                <a:solidFill>
                  <a:schemeClr val="tx2">
                    <a:lumMod val="60000"/>
                    <a:lumOff val="40000"/>
                  </a:schemeClr>
                </a:solidFill>
                <a:sym typeface="Wingdings 3" panose="05040102010807070707" pitchFamily="18" charset="2"/>
              </a:rPr>
              <a:t></a:t>
            </a:r>
            <a:r>
              <a:rPr lang="en-US" sz="2800" dirty="0">
                <a:solidFill>
                  <a:schemeClr val="accent6">
                    <a:lumMod val="50000"/>
                  </a:schemeClr>
                </a:solidFill>
                <a:sym typeface="Wingdings 3" panose="05040102010807070707" pitchFamily="18" charset="2"/>
              </a:rPr>
              <a:t> </a:t>
            </a:r>
            <a:r>
              <a:rPr lang="en-US" dirty="0"/>
              <a:t> NOAA-21</a:t>
            </a:r>
          </a:p>
        </p:txBody>
      </p:sp>
    </p:spTree>
    <p:extLst>
      <p:ext uri="{BB962C8B-B14F-4D97-AF65-F5344CB8AC3E}">
        <p14:creationId xmlns:p14="http://schemas.microsoft.com/office/powerpoint/2010/main" val="20395164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3" name="Rectangle 3"/>
          <p:cNvSpPr>
            <a:spLocks noGrp="1" noChangeArrowheads="1"/>
          </p:cNvSpPr>
          <p:nvPr>
            <p:ph type="subTitle" idx="1"/>
          </p:nvPr>
        </p:nvSpPr>
        <p:spPr>
          <a:xfrm>
            <a:off x="191344" y="822960"/>
            <a:ext cx="11665296" cy="4169579"/>
          </a:xfrm>
        </p:spPr>
        <p:txBody>
          <a:bodyPr/>
          <a:lstStyle/>
          <a:p>
            <a:pPr algn="l" eaLnBrk="1" hangingPunct="1">
              <a:lnSpc>
                <a:spcPct val="80000"/>
              </a:lnSpc>
            </a:pPr>
            <a:r>
              <a:rPr lang="en-US" sz="1800" dirty="0"/>
              <a:t> </a:t>
            </a:r>
            <a:endParaRPr lang="en-US" dirty="0">
              <a:solidFill>
                <a:schemeClr val="tx1"/>
              </a:solidFill>
            </a:endParaRPr>
          </a:p>
          <a:p>
            <a:pPr marL="457200" indent="-457200" algn="l" eaLnBrk="1" hangingPunct="1">
              <a:lnSpc>
                <a:spcPct val="80000"/>
              </a:lnSpc>
              <a:buAutoNum type="arabicPlain" startAt="1979"/>
            </a:pPr>
            <a:endParaRPr lang="en-US" dirty="0">
              <a:solidFill>
                <a:schemeClr val="tx1"/>
              </a:solidFill>
            </a:endParaRPr>
          </a:p>
          <a:p>
            <a:pPr algn="l" eaLnBrk="1" hangingPunct="1">
              <a:buFontTx/>
              <a:buChar char="•"/>
            </a:pPr>
            <a:r>
              <a:rPr lang="en-US" sz="2800" dirty="0">
                <a:solidFill>
                  <a:schemeClr val="accent3">
                    <a:lumMod val="75000"/>
                  </a:schemeClr>
                </a:solidFill>
              </a:rPr>
              <a:t> </a:t>
            </a:r>
            <a:r>
              <a:rPr lang="en-US" sz="2800" dirty="0">
                <a:solidFill>
                  <a:schemeClr val="accent6">
                    <a:lumMod val="75000"/>
                  </a:schemeClr>
                </a:solidFill>
              </a:rPr>
              <a:t>1970’s</a:t>
            </a:r>
            <a:r>
              <a:rPr lang="en-US" sz="2800" dirty="0">
                <a:solidFill>
                  <a:schemeClr val="accent3">
                    <a:lumMod val="75000"/>
                  </a:schemeClr>
                </a:solidFill>
              </a:rPr>
              <a:t> –  The introduction of two key instruments to satellite remotes sensing</a:t>
            </a:r>
          </a:p>
          <a:p>
            <a:pPr marL="914400" lvl="1" indent="-457200" algn="l" eaLnBrk="1" hangingPunct="1">
              <a:buFont typeface="Courier New" panose="02070309020205020404" pitchFamily="49" charset="0"/>
              <a:buChar char="o"/>
            </a:pPr>
            <a:r>
              <a:rPr lang="en-US" sz="2600" dirty="0">
                <a:solidFill>
                  <a:schemeClr val="accent6">
                    <a:lumMod val="75000"/>
                  </a:schemeClr>
                </a:solidFill>
              </a:rPr>
              <a:t>1972 - </a:t>
            </a:r>
            <a:r>
              <a:rPr lang="en-US" sz="2600" dirty="0">
                <a:solidFill>
                  <a:schemeClr val="tx1"/>
                </a:solidFill>
              </a:rPr>
              <a:t>Multispectral sensors, first used in Landsat-1</a:t>
            </a:r>
          </a:p>
          <a:p>
            <a:pPr lvl="1" algn="l" eaLnBrk="1" hangingPunct="1">
              <a:lnSpc>
                <a:spcPct val="80000"/>
              </a:lnSpc>
            </a:pPr>
            <a:endParaRPr lang="en-US" sz="2600" dirty="0">
              <a:solidFill>
                <a:schemeClr val="tx1"/>
              </a:solidFill>
            </a:endParaRPr>
          </a:p>
          <a:p>
            <a:pPr marL="914400" lvl="1" indent="-457200" algn="l" eaLnBrk="1" hangingPunct="1">
              <a:lnSpc>
                <a:spcPct val="80000"/>
              </a:lnSpc>
              <a:buFont typeface="Courier New" panose="02070309020205020404" pitchFamily="49" charset="0"/>
              <a:buChar char="o"/>
            </a:pPr>
            <a:r>
              <a:rPr lang="en-US" sz="2600" dirty="0">
                <a:solidFill>
                  <a:schemeClr val="accent6">
                    <a:lumMod val="75000"/>
                  </a:schemeClr>
                </a:solidFill>
              </a:rPr>
              <a:t>1976</a:t>
            </a:r>
            <a:r>
              <a:rPr lang="en-US" sz="2600" dirty="0">
                <a:solidFill>
                  <a:schemeClr val="tx1"/>
                </a:solidFill>
              </a:rPr>
              <a:t> - Charge Couple Device Array </a:t>
            </a:r>
          </a:p>
          <a:p>
            <a:pPr lvl="1" algn="l" eaLnBrk="1" hangingPunct="1">
              <a:lnSpc>
                <a:spcPct val="80000"/>
              </a:lnSpc>
            </a:pPr>
            <a:r>
              <a:rPr lang="en-US" sz="2600" dirty="0">
                <a:solidFill>
                  <a:schemeClr val="tx1"/>
                </a:solidFill>
              </a:rPr>
              <a:t> </a:t>
            </a:r>
            <a:r>
              <a:rPr lang="en-US" sz="2400" dirty="0">
                <a:solidFill>
                  <a:schemeClr val="tx1"/>
                </a:solidFill>
              </a:rPr>
              <a:t>It’s lightweight, low-powered and about 15 times more sensitive to light than regular photographic film.</a:t>
            </a:r>
          </a:p>
        </p:txBody>
      </p:sp>
      <p:sp>
        <p:nvSpPr>
          <p:cNvPr id="8" name="Rectangle 2">
            <a:extLst>
              <a:ext uri="{FF2B5EF4-FFF2-40B4-BE49-F238E27FC236}">
                <a16:creationId xmlns:a16="http://schemas.microsoft.com/office/drawing/2014/main" id="{4DECA7DF-A294-467F-BBFF-871B09E17533}"/>
              </a:ext>
            </a:extLst>
          </p:cNvPr>
          <p:cNvSpPr txBox="1">
            <a:spLocks noChangeArrowheads="1"/>
          </p:cNvSpPr>
          <p:nvPr/>
        </p:nvSpPr>
        <p:spPr bwMode="auto">
          <a:xfrm>
            <a:off x="1127448" y="490308"/>
            <a:ext cx="8965878" cy="33265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eaLnBrk="1" hangingPunct="1"/>
            <a:r>
              <a:rPr lang="en-GB" altLang="en-GB" sz="3200" kern="0" dirty="0">
                <a:solidFill>
                  <a:schemeClr val="accent6">
                    <a:lumMod val="75000"/>
                  </a:schemeClr>
                </a:solidFill>
              </a:rPr>
              <a:t>History of Satellites</a:t>
            </a:r>
            <a:br>
              <a:rPr lang="en-GB" altLang="en-GB" sz="3200" b="1" kern="0" dirty="0">
                <a:solidFill>
                  <a:srgbClr val="808000"/>
                </a:solidFill>
              </a:rPr>
            </a:br>
            <a:endParaRPr lang="en-GB" altLang="en-GB" sz="3200" kern="0" dirty="0"/>
          </a:p>
        </p:txBody>
      </p:sp>
      <p:cxnSp>
        <p:nvCxnSpPr>
          <p:cNvPr id="9" name="Straight Connector 8">
            <a:extLst>
              <a:ext uri="{FF2B5EF4-FFF2-40B4-BE49-F238E27FC236}">
                <a16:creationId xmlns:a16="http://schemas.microsoft.com/office/drawing/2014/main" id="{FFFB5112-E190-4573-A5B9-61AD6E8CDD4E}"/>
              </a:ext>
            </a:extLst>
          </p:cNvPr>
          <p:cNvCxnSpPr/>
          <p:nvPr/>
        </p:nvCxnSpPr>
        <p:spPr>
          <a:xfrm>
            <a:off x="2855640" y="692696"/>
            <a:ext cx="6840760" cy="0"/>
          </a:xfrm>
          <a:prstGeom prst="line">
            <a:avLst/>
          </a:prstGeom>
        </p:spPr>
        <p:style>
          <a:lnRef idx="3">
            <a:schemeClr val="accent4"/>
          </a:lnRef>
          <a:fillRef idx="0">
            <a:schemeClr val="accent4"/>
          </a:fillRef>
          <a:effectRef idx="2">
            <a:schemeClr val="accent4"/>
          </a:effectRef>
          <a:fontRef idx="minor">
            <a:schemeClr val="tx1"/>
          </a:fontRef>
        </p:style>
      </p:cxnSp>
      <p:pic>
        <p:nvPicPr>
          <p:cNvPr id="6" name="Picture 10" descr="pic2">
            <a:extLst>
              <a:ext uri="{FF2B5EF4-FFF2-40B4-BE49-F238E27FC236}">
                <a16:creationId xmlns:a16="http://schemas.microsoft.com/office/drawing/2014/main" id="{3EFDED2B-6703-319C-7C97-25A58E449D51}"/>
              </a:ext>
            </a:extLst>
          </p:cNvPr>
          <p:cNvPicPr>
            <a:picLocks noChangeAspect="1" noChangeArrowheads="1"/>
          </p:cNvPicPr>
          <p:nvPr/>
        </p:nvPicPr>
        <p:blipFill>
          <a:blip r:embed="rId4" cstate="print"/>
          <a:srcRect/>
          <a:stretch>
            <a:fillRect/>
          </a:stretch>
        </p:blipFill>
        <p:spPr bwMode="auto">
          <a:xfrm>
            <a:off x="7968208" y="4115934"/>
            <a:ext cx="3960440" cy="2742066"/>
          </a:xfrm>
          <a:prstGeom prst="rect">
            <a:avLst/>
          </a:prstGeom>
          <a:noFill/>
          <a:ln w="9525">
            <a:noFill/>
            <a:miter lim="800000"/>
            <a:headEnd/>
            <a:tailEnd/>
          </a:ln>
        </p:spPr>
      </p:pic>
    </p:spTree>
    <p:extLst>
      <p:ext uri="{BB962C8B-B14F-4D97-AF65-F5344CB8AC3E}">
        <p14:creationId xmlns:p14="http://schemas.microsoft.com/office/powerpoint/2010/main" val="582865384"/>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3" name="Rectangle 3"/>
          <p:cNvSpPr>
            <a:spLocks noGrp="1" noChangeArrowheads="1"/>
          </p:cNvSpPr>
          <p:nvPr>
            <p:ph type="subTitle" idx="1"/>
          </p:nvPr>
        </p:nvSpPr>
        <p:spPr>
          <a:xfrm>
            <a:off x="479376" y="843597"/>
            <a:ext cx="11017224" cy="5743525"/>
          </a:xfrm>
        </p:spPr>
        <p:txBody>
          <a:bodyPr/>
          <a:lstStyle/>
          <a:p>
            <a:pPr algn="l" eaLnBrk="1" hangingPunct="1">
              <a:lnSpc>
                <a:spcPct val="80000"/>
              </a:lnSpc>
            </a:pPr>
            <a:r>
              <a:rPr lang="en-US" sz="1800" dirty="0"/>
              <a:t> </a:t>
            </a:r>
          </a:p>
          <a:p>
            <a:pPr algn="l" eaLnBrk="1" hangingPunct="1">
              <a:lnSpc>
                <a:spcPct val="80000"/>
              </a:lnSpc>
              <a:buFontTx/>
              <a:buChar char="•"/>
            </a:pPr>
            <a:r>
              <a:rPr lang="en-US" sz="2800" dirty="0"/>
              <a:t> </a:t>
            </a:r>
            <a:r>
              <a:rPr lang="en-US" sz="2800" dirty="0">
                <a:solidFill>
                  <a:schemeClr val="accent6">
                    <a:lumMod val="75000"/>
                  </a:schemeClr>
                </a:solidFill>
              </a:rPr>
              <a:t>1980’s and  1990’s </a:t>
            </a:r>
            <a:r>
              <a:rPr lang="en-US" sz="2800" dirty="0">
                <a:solidFill>
                  <a:schemeClr val="accent3">
                    <a:lumMod val="75000"/>
                  </a:schemeClr>
                </a:solidFill>
              </a:rPr>
              <a:t>–  The decades of new experimental sensors</a:t>
            </a:r>
          </a:p>
          <a:p>
            <a:pPr algn="l" eaLnBrk="1" hangingPunct="1">
              <a:lnSpc>
                <a:spcPct val="80000"/>
              </a:lnSpc>
              <a:buFontTx/>
              <a:buChar char="•"/>
            </a:pPr>
            <a:endParaRPr lang="en-US" sz="2800" dirty="0">
              <a:solidFill>
                <a:schemeClr val="accent3">
                  <a:lumMod val="75000"/>
                </a:schemeClr>
              </a:solidFill>
            </a:endParaRPr>
          </a:p>
          <a:p>
            <a:pPr marL="800100" lvl="1" indent="-342900" algn="l" eaLnBrk="1" hangingPunct="1">
              <a:lnSpc>
                <a:spcPct val="80000"/>
              </a:lnSpc>
              <a:buFont typeface="Courier New" panose="02070309020205020404" pitchFamily="49" charset="0"/>
              <a:buChar char="o"/>
            </a:pPr>
            <a:r>
              <a:rPr lang="en-US" sz="2400" b="1" dirty="0">
                <a:solidFill>
                  <a:schemeClr val="tx1"/>
                </a:solidFill>
              </a:rPr>
              <a:t>Satellite hyperspectral sensors </a:t>
            </a:r>
            <a:r>
              <a:rPr lang="en-US" sz="2400" dirty="0">
                <a:solidFill>
                  <a:schemeClr val="tx1"/>
                </a:solidFill>
              </a:rPr>
              <a:t>that combine information from several spectral bands.</a:t>
            </a:r>
          </a:p>
          <a:p>
            <a:pPr lvl="1" algn="l" eaLnBrk="1" hangingPunct="1">
              <a:lnSpc>
                <a:spcPct val="80000"/>
              </a:lnSpc>
            </a:pPr>
            <a:endParaRPr lang="en-US" sz="2400" dirty="0">
              <a:solidFill>
                <a:schemeClr val="tx1"/>
              </a:solidFill>
            </a:endParaRPr>
          </a:p>
          <a:p>
            <a:pPr lvl="1" algn="l" eaLnBrk="1" hangingPunct="1">
              <a:lnSpc>
                <a:spcPct val="80000"/>
              </a:lnSpc>
            </a:pPr>
            <a:endParaRPr lang="en-US" sz="2600" dirty="0">
              <a:solidFill>
                <a:schemeClr val="tx1"/>
              </a:solidFill>
            </a:endParaRPr>
          </a:p>
          <a:p>
            <a:pPr marL="800100" lvl="1" indent="-342900" algn="l" eaLnBrk="1" hangingPunct="1">
              <a:lnSpc>
                <a:spcPct val="80000"/>
              </a:lnSpc>
              <a:buFont typeface="Courier New" panose="02070309020205020404" pitchFamily="49" charset="0"/>
              <a:buChar char="o"/>
            </a:pPr>
            <a:r>
              <a:rPr lang="en-US" sz="2400" b="1" dirty="0">
                <a:solidFill>
                  <a:schemeClr val="tx1"/>
                </a:solidFill>
              </a:rPr>
              <a:t>Spaceborne radars</a:t>
            </a:r>
            <a:r>
              <a:rPr lang="en-US" sz="2600" dirty="0">
                <a:solidFill>
                  <a:schemeClr val="tx1"/>
                </a:solidFill>
              </a:rPr>
              <a:t>, active microwave systems that can sense through cloud cover and without daylight, measuring the time delay between emission and return, thus establishing the location, height and scattering properties of the Earth's surface. </a:t>
            </a:r>
          </a:p>
          <a:p>
            <a:pPr algn="l" eaLnBrk="1" hangingPunct="1">
              <a:lnSpc>
                <a:spcPct val="80000"/>
              </a:lnSpc>
            </a:pPr>
            <a:endParaRPr lang="en-US" sz="2600" dirty="0">
              <a:solidFill>
                <a:schemeClr val="tx1"/>
              </a:solidFill>
            </a:endParaRPr>
          </a:p>
          <a:p>
            <a:pPr algn="l" eaLnBrk="1" hangingPunct="1">
              <a:lnSpc>
                <a:spcPct val="80000"/>
              </a:lnSpc>
            </a:pPr>
            <a:endParaRPr lang="en-US" sz="2800" dirty="0">
              <a:solidFill>
                <a:srgbClr val="0070C0"/>
              </a:solidFill>
            </a:endParaRPr>
          </a:p>
          <a:p>
            <a:pPr algn="l" eaLnBrk="1" hangingPunct="1">
              <a:lnSpc>
                <a:spcPct val="80000"/>
              </a:lnSpc>
            </a:pPr>
            <a:endParaRPr lang="en-US" sz="2200" dirty="0">
              <a:solidFill>
                <a:schemeClr val="bg2">
                  <a:lumMod val="10000"/>
                </a:schemeClr>
              </a:solidFill>
            </a:endParaRPr>
          </a:p>
          <a:p>
            <a:pPr algn="l" eaLnBrk="1" hangingPunct="1">
              <a:lnSpc>
                <a:spcPct val="80000"/>
              </a:lnSpc>
            </a:pPr>
            <a:endParaRPr lang="en-US" sz="2200" dirty="0">
              <a:solidFill>
                <a:schemeClr val="bg2">
                  <a:lumMod val="10000"/>
                </a:schemeClr>
              </a:solidFill>
            </a:endParaRPr>
          </a:p>
        </p:txBody>
      </p:sp>
      <p:sp>
        <p:nvSpPr>
          <p:cNvPr id="8" name="Rectangle 2">
            <a:extLst>
              <a:ext uri="{FF2B5EF4-FFF2-40B4-BE49-F238E27FC236}">
                <a16:creationId xmlns:a16="http://schemas.microsoft.com/office/drawing/2014/main" id="{4DECA7DF-A294-467F-BBFF-871B09E17533}"/>
              </a:ext>
            </a:extLst>
          </p:cNvPr>
          <p:cNvSpPr txBox="1">
            <a:spLocks noChangeArrowheads="1"/>
          </p:cNvSpPr>
          <p:nvPr/>
        </p:nvSpPr>
        <p:spPr bwMode="auto">
          <a:xfrm>
            <a:off x="1127448" y="490308"/>
            <a:ext cx="8965878" cy="33265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eaLnBrk="1" hangingPunct="1"/>
            <a:r>
              <a:rPr lang="en-GB" altLang="en-GB" sz="3200" kern="0" dirty="0">
                <a:solidFill>
                  <a:schemeClr val="accent6">
                    <a:lumMod val="75000"/>
                  </a:schemeClr>
                </a:solidFill>
              </a:rPr>
              <a:t>History of Satellites</a:t>
            </a:r>
            <a:br>
              <a:rPr lang="en-GB" altLang="en-GB" sz="3200" b="1" kern="0" dirty="0">
                <a:solidFill>
                  <a:srgbClr val="808000"/>
                </a:solidFill>
              </a:rPr>
            </a:br>
            <a:endParaRPr lang="en-GB" altLang="en-GB" sz="3200" kern="0" dirty="0"/>
          </a:p>
        </p:txBody>
      </p:sp>
      <p:cxnSp>
        <p:nvCxnSpPr>
          <p:cNvPr id="9" name="Straight Connector 8">
            <a:extLst>
              <a:ext uri="{FF2B5EF4-FFF2-40B4-BE49-F238E27FC236}">
                <a16:creationId xmlns:a16="http://schemas.microsoft.com/office/drawing/2014/main" id="{FFFB5112-E190-4573-A5B9-61AD6E8CDD4E}"/>
              </a:ext>
            </a:extLst>
          </p:cNvPr>
          <p:cNvCxnSpPr/>
          <p:nvPr/>
        </p:nvCxnSpPr>
        <p:spPr>
          <a:xfrm>
            <a:off x="2855640" y="692696"/>
            <a:ext cx="6840760" cy="0"/>
          </a:xfrm>
          <a:prstGeom prst="line">
            <a:avLst/>
          </a:prstGeom>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730421776"/>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3" name="Rectangle 3"/>
          <p:cNvSpPr>
            <a:spLocks noGrp="1" noChangeArrowheads="1"/>
          </p:cNvSpPr>
          <p:nvPr>
            <p:ph type="subTitle" idx="1"/>
          </p:nvPr>
        </p:nvSpPr>
        <p:spPr>
          <a:xfrm>
            <a:off x="479376" y="1285875"/>
            <a:ext cx="9936212" cy="5113338"/>
          </a:xfrm>
        </p:spPr>
        <p:txBody>
          <a:bodyPr/>
          <a:lstStyle/>
          <a:p>
            <a:pPr algn="l" eaLnBrk="1" hangingPunct="1">
              <a:lnSpc>
                <a:spcPct val="80000"/>
              </a:lnSpc>
            </a:pPr>
            <a:r>
              <a:rPr lang="en-US" sz="1800" dirty="0"/>
              <a:t> </a:t>
            </a:r>
          </a:p>
          <a:p>
            <a:pPr algn="l" eaLnBrk="1" hangingPunct="1">
              <a:lnSpc>
                <a:spcPct val="80000"/>
              </a:lnSpc>
              <a:buFontTx/>
              <a:buChar char="•"/>
            </a:pPr>
            <a:r>
              <a:rPr lang="en-US" sz="1800" dirty="0"/>
              <a:t> </a:t>
            </a:r>
            <a:r>
              <a:rPr lang="en-US" sz="2800" dirty="0">
                <a:solidFill>
                  <a:srgbClr val="0070C0"/>
                </a:solidFill>
              </a:rPr>
              <a:t>What is a satellite?</a:t>
            </a:r>
          </a:p>
          <a:p>
            <a:pPr algn="l" eaLnBrk="1" hangingPunct="1">
              <a:lnSpc>
                <a:spcPct val="80000"/>
              </a:lnSpc>
            </a:pPr>
            <a:r>
              <a:rPr lang="en-US" dirty="0">
                <a:solidFill>
                  <a:schemeClr val="tx1"/>
                </a:solidFill>
              </a:rPr>
              <a:t>Satellite: </a:t>
            </a:r>
            <a:r>
              <a:rPr lang="en-US" dirty="0"/>
              <a:t>In astronomical terms, a  satellite is a celestial body that orbits around a planet.</a:t>
            </a:r>
          </a:p>
          <a:p>
            <a:pPr algn="l" eaLnBrk="1" hangingPunct="1">
              <a:lnSpc>
                <a:spcPct val="80000"/>
              </a:lnSpc>
            </a:pPr>
            <a:endParaRPr lang="en-US" dirty="0"/>
          </a:p>
          <a:p>
            <a:pPr algn="l" eaLnBrk="1" hangingPunct="1">
              <a:lnSpc>
                <a:spcPct val="80000"/>
              </a:lnSpc>
            </a:pPr>
            <a:r>
              <a:rPr lang="en-US" dirty="0">
                <a:solidFill>
                  <a:schemeClr val="tx1"/>
                </a:solidFill>
              </a:rPr>
              <a:t>Example: </a:t>
            </a:r>
            <a:r>
              <a:rPr lang="en-US" dirty="0"/>
              <a:t>The moon is a satellite of Earth.</a:t>
            </a:r>
          </a:p>
          <a:p>
            <a:pPr algn="l" eaLnBrk="1" hangingPunct="1">
              <a:lnSpc>
                <a:spcPct val="80000"/>
              </a:lnSpc>
            </a:pPr>
            <a:endParaRPr lang="en-US" dirty="0"/>
          </a:p>
          <a:p>
            <a:pPr algn="l" eaLnBrk="1" hangingPunct="1">
              <a:lnSpc>
                <a:spcPct val="80000"/>
              </a:lnSpc>
            </a:pPr>
            <a:r>
              <a:rPr lang="en-US" dirty="0">
                <a:solidFill>
                  <a:schemeClr val="tx1"/>
                </a:solidFill>
              </a:rPr>
              <a:t>In aerospace terms, </a:t>
            </a:r>
            <a:r>
              <a:rPr lang="en-US" dirty="0"/>
              <a:t>a satellite is a  space vehicle launched by humans and orbits around Earth or another celestial body.</a:t>
            </a:r>
          </a:p>
          <a:p>
            <a:pPr algn="l" eaLnBrk="1" hangingPunct="1">
              <a:lnSpc>
                <a:spcPct val="80000"/>
              </a:lnSpc>
            </a:pPr>
            <a:endParaRPr lang="en-US" dirty="0"/>
          </a:p>
          <a:p>
            <a:pPr algn="l" eaLnBrk="1" hangingPunct="1">
              <a:lnSpc>
                <a:spcPct val="80000"/>
              </a:lnSpc>
            </a:pPr>
            <a:endParaRPr lang="en-US" dirty="0"/>
          </a:p>
        </p:txBody>
      </p:sp>
      <p:sp>
        <p:nvSpPr>
          <p:cNvPr id="8" name="Rectangle 2">
            <a:extLst>
              <a:ext uri="{FF2B5EF4-FFF2-40B4-BE49-F238E27FC236}">
                <a16:creationId xmlns:a16="http://schemas.microsoft.com/office/drawing/2014/main" id="{4DECA7DF-A294-467F-BBFF-871B09E17533}"/>
              </a:ext>
            </a:extLst>
          </p:cNvPr>
          <p:cNvSpPr txBox="1">
            <a:spLocks noChangeArrowheads="1"/>
          </p:cNvSpPr>
          <p:nvPr/>
        </p:nvSpPr>
        <p:spPr bwMode="auto">
          <a:xfrm>
            <a:off x="1127448" y="490308"/>
            <a:ext cx="8965878" cy="33265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eaLnBrk="1" hangingPunct="1"/>
            <a:r>
              <a:rPr lang="en-GB" altLang="en-GB" sz="3200" kern="0" dirty="0">
                <a:solidFill>
                  <a:schemeClr val="accent6">
                    <a:lumMod val="75000"/>
                  </a:schemeClr>
                </a:solidFill>
              </a:rPr>
              <a:t>Satellites: Definition </a:t>
            </a:r>
            <a:br>
              <a:rPr lang="en-GB" altLang="en-GB" sz="3200" b="1" kern="0" dirty="0">
                <a:solidFill>
                  <a:srgbClr val="808000"/>
                </a:solidFill>
              </a:rPr>
            </a:br>
            <a:endParaRPr lang="en-GB" altLang="en-GB" sz="3200" kern="0" dirty="0"/>
          </a:p>
        </p:txBody>
      </p:sp>
      <p:cxnSp>
        <p:nvCxnSpPr>
          <p:cNvPr id="9" name="Straight Connector 8">
            <a:extLst>
              <a:ext uri="{FF2B5EF4-FFF2-40B4-BE49-F238E27FC236}">
                <a16:creationId xmlns:a16="http://schemas.microsoft.com/office/drawing/2014/main" id="{FFFB5112-E190-4573-A5B9-61AD6E8CDD4E}"/>
              </a:ext>
            </a:extLst>
          </p:cNvPr>
          <p:cNvCxnSpPr/>
          <p:nvPr/>
        </p:nvCxnSpPr>
        <p:spPr>
          <a:xfrm>
            <a:off x="2855640" y="692696"/>
            <a:ext cx="6840760" cy="0"/>
          </a:xfrm>
          <a:prstGeom prst="line">
            <a:avLst/>
          </a:prstGeom>
        </p:spPr>
        <p:style>
          <a:lnRef idx="3">
            <a:schemeClr val="accent4"/>
          </a:lnRef>
          <a:fillRef idx="0">
            <a:schemeClr val="accent4"/>
          </a:fillRef>
          <a:effectRef idx="2">
            <a:schemeClr val="accent4"/>
          </a:effectRef>
          <a:fontRef idx="minor">
            <a:schemeClr val="tx1"/>
          </a:fontRef>
        </p:style>
      </p:cxn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2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3" name="Rectangle 3"/>
          <p:cNvSpPr>
            <a:spLocks noGrp="1" noChangeArrowheads="1"/>
          </p:cNvSpPr>
          <p:nvPr>
            <p:ph type="subTitle" idx="1"/>
          </p:nvPr>
        </p:nvSpPr>
        <p:spPr>
          <a:xfrm>
            <a:off x="479376" y="843597"/>
            <a:ext cx="11089232" cy="5743525"/>
          </a:xfrm>
        </p:spPr>
        <p:txBody>
          <a:bodyPr/>
          <a:lstStyle/>
          <a:p>
            <a:pPr algn="l" eaLnBrk="1" hangingPunct="1">
              <a:lnSpc>
                <a:spcPct val="80000"/>
              </a:lnSpc>
            </a:pPr>
            <a:r>
              <a:rPr lang="en-US" sz="1800" dirty="0"/>
              <a:t> </a:t>
            </a:r>
          </a:p>
          <a:p>
            <a:pPr algn="l" eaLnBrk="1" hangingPunct="1">
              <a:lnSpc>
                <a:spcPct val="80000"/>
              </a:lnSpc>
              <a:buFontTx/>
              <a:buChar char="•"/>
            </a:pPr>
            <a:r>
              <a:rPr lang="en-US" sz="2800" dirty="0">
                <a:solidFill>
                  <a:schemeClr val="accent3">
                    <a:lumMod val="75000"/>
                  </a:schemeClr>
                </a:solidFill>
              </a:rPr>
              <a:t> </a:t>
            </a:r>
            <a:r>
              <a:rPr lang="en-US" sz="2800" dirty="0">
                <a:solidFill>
                  <a:schemeClr val="accent6">
                    <a:lumMod val="75000"/>
                  </a:schemeClr>
                </a:solidFill>
              </a:rPr>
              <a:t>The last two decades </a:t>
            </a:r>
            <a:r>
              <a:rPr lang="en-US" sz="2800" dirty="0">
                <a:solidFill>
                  <a:schemeClr val="accent3">
                    <a:lumMod val="75000"/>
                  </a:schemeClr>
                </a:solidFill>
              </a:rPr>
              <a:t>–  The decades of the operational space Radars (Synthetic Aperture Radars, </a:t>
            </a:r>
            <a:r>
              <a:rPr lang="en-US" sz="2800" dirty="0" err="1">
                <a:solidFill>
                  <a:schemeClr val="accent3">
                    <a:lumMod val="75000"/>
                  </a:schemeClr>
                </a:solidFill>
              </a:rPr>
              <a:t>scatterometers</a:t>
            </a:r>
            <a:r>
              <a:rPr lang="en-US" sz="2800" dirty="0">
                <a:solidFill>
                  <a:schemeClr val="accent3">
                    <a:lumMod val="75000"/>
                  </a:schemeClr>
                </a:solidFill>
              </a:rPr>
              <a:t> and altimeters)   </a:t>
            </a:r>
          </a:p>
          <a:p>
            <a:pPr algn="l" eaLnBrk="1" hangingPunct="1">
              <a:lnSpc>
                <a:spcPct val="80000"/>
              </a:lnSpc>
            </a:pPr>
            <a:endParaRPr lang="en-US" sz="2800" dirty="0">
              <a:solidFill>
                <a:schemeClr val="accent3">
                  <a:lumMod val="75000"/>
                </a:schemeClr>
              </a:solidFill>
            </a:endParaRPr>
          </a:p>
          <a:p>
            <a:pPr algn="l" eaLnBrk="1" hangingPunct="1">
              <a:lnSpc>
                <a:spcPct val="80000"/>
              </a:lnSpc>
            </a:pPr>
            <a:r>
              <a:rPr lang="en-US" sz="2600" dirty="0">
                <a:solidFill>
                  <a:schemeClr val="tx1"/>
                </a:solidFill>
              </a:rPr>
              <a:t>Satellite radar applications have now diversified considerably</a:t>
            </a:r>
          </a:p>
          <a:p>
            <a:pPr marL="457200" indent="-457200" algn="l" eaLnBrk="1" hangingPunct="1">
              <a:lnSpc>
                <a:spcPct val="80000"/>
              </a:lnSpc>
              <a:buFont typeface="Courier New" panose="02070309020205020404" pitchFamily="49" charset="0"/>
              <a:buChar char="o"/>
            </a:pPr>
            <a:r>
              <a:rPr lang="en-US" sz="2600" b="1" dirty="0">
                <a:solidFill>
                  <a:schemeClr val="tx1"/>
                </a:solidFill>
              </a:rPr>
              <a:t>Altimeters </a:t>
            </a:r>
            <a:r>
              <a:rPr lang="en-US" sz="2600" dirty="0">
                <a:solidFill>
                  <a:schemeClr val="tx1"/>
                </a:solidFill>
              </a:rPr>
              <a:t>sensitive enough to measure sea-level height with a precision of several </a:t>
            </a:r>
            <a:r>
              <a:rPr lang="en-US" sz="2600" dirty="0" err="1">
                <a:solidFill>
                  <a:schemeClr val="tx1"/>
                </a:solidFill>
              </a:rPr>
              <a:t>millimetres</a:t>
            </a:r>
            <a:r>
              <a:rPr lang="en-US" sz="2600" dirty="0">
                <a:solidFill>
                  <a:schemeClr val="tx1"/>
                </a:solidFill>
              </a:rPr>
              <a:t> </a:t>
            </a:r>
          </a:p>
          <a:p>
            <a:pPr marL="457200" indent="-457200" algn="l" eaLnBrk="1" hangingPunct="1">
              <a:lnSpc>
                <a:spcPct val="80000"/>
              </a:lnSpc>
              <a:buFont typeface="Courier New" panose="02070309020205020404" pitchFamily="49" charset="0"/>
              <a:buChar char="o"/>
            </a:pPr>
            <a:r>
              <a:rPr lang="en-US" sz="2600" b="1" dirty="0" err="1">
                <a:solidFill>
                  <a:schemeClr val="tx1"/>
                </a:solidFill>
              </a:rPr>
              <a:t>scatterometers</a:t>
            </a:r>
            <a:r>
              <a:rPr lang="en-US" sz="2600" dirty="0">
                <a:solidFill>
                  <a:schemeClr val="tx1"/>
                </a:solidFill>
              </a:rPr>
              <a:t> to measure surface roughness and wind</a:t>
            </a:r>
          </a:p>
          <a:p>
            <a:pPr marL="457200" indent="-457200" algn="l" eaLnBrk="1" hangingPunct="1">
              <a:lnSpc>
                <a:spcPct val="80000"/>
              </a:lnSpc>
              <a:buFont typeface="Courier New" panose="02070309020205020404" pitchFamily="49" charset="0"/>
              <a:buChar char="o"/>
            </a:pPr>
            <a:r>
              <a:rPr lang="en-US" sz="2600" b="1" dirty="0">
                <a:solidFill>
                  <a:schemeClr val="tx1"/>
                </a:solidFill>
              </a:rPr>
              <a:t>Interferometric imagers, </a:t>
            </a:r>
            <a:r>
              <a:rPr lang="en-US" sz="2600" dirty="0">
                <a:solidFill>
                  <a:schemeClr val="tx1"/>
                </a:solidFill>
              </a:rPr>
              <a:t>which sense the superposition of different wavelengths, to monitor minute land movements.</a:t>
            </a:r>
            <a:endParaRPr lang="en-US" sz="2800" dirty="0">
              <a:solidFill>
                <a:srgbClr val="0070C0"/>
              </a:solidFill>
            </a:endParaRPr>
          </a:p>
          <a:p>
            <a:pPr algn="l" eaLnBrk="1" hangingPunct="1">
              <a:lnSpc>
                <a:spcPct val="80000"/>
              </a:lnSpc>
            </a:pPr>
            <a:endParaRPr lang="en-US" sz="2200" dirty="0">
              <a:solidFill>
                <a:schemeClr val="bg2">
                  <a:lumMod val="10000"/>
                </a:schemeClr>
              </a:solidFill>
            </a:endParaRPr>
          </a:p>
          <a:p>
            <a:pPr algn="l" eaLnBrk="1" hangingPunct="1">
              <a:lnSpc>
                <a:spcPct val="80000"/>
              </a:lnSpc>
            </a:pPr>
            <a:endParaRPr lang="en-US" sz="2200" dirty="0">
              <a:solidFill>
                <a:schemeClr val="bg2">
                  <a:lumMod val="10000"/>
                </a:schemeClr>
              </a:solidFill>
            </a:endParaRPr>
          </a:p>
        </p:txBody>
      </p:sp>
      <p:sp>
        <p:nvSpPr>
          <p:cNvPr id="8" name="Rectangle 2">
            <a:extLst>
              <a:ext uri="{FF2B5EF4-FFF2-40B4-BE49-F238E27FC236}">
                <a16:creationId xmlns:a16="http://schemas.microsoft.com/office/drawing/2014/main" id="{4DECA7DF-A294-467F-BBFF-871B09E17533}"/>
              </a:ext>
            </a:extLst>
          </p:cNvPr>
          <p:cNvSpPr txBox="1">
            <a:spLocks noChangeArrowheads="1"/>
          </p:cNvSpPr>
          <p:nvPr/>
        </p:nvSpPr>
        <p:spPr bwMode="auto">
          <a:xfrm>
            <a:off x="1127448" y="490308"/>
            <a:ext cx="8965878" cy="33265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eaLnBrk="1" hangingPunct="1"/>
            <a:r>
              <a:rPr lang="en-GB" altLang="en-GB" sz="3200" kern="0" dirty="0">
                <a:solidFill>
                  <a:schemeClr val="accent6">
                    <a:lumMod val="75000"/>
                  </a:schemeClr>
                </a:solidFill>
              </a:rPr>
              <a:t>History of Satellites</a:t>
            </a:r>
            <a:br>
              <a:rPr lang="en-GB" altLang="en-GB" sz="3200" b="1" kern="0" dirty="0">
                <a:solidFill>
                  <a:srgbClr val="808000"/>
                </a:solidFill>
              </a:rPr>
            </a:br>
            <a:endParaRPr lang="en-GB" altLang="en-GB" sz="3200" kern="0" dirty="0"/>
          </a:p>
        </p:txBody>
      </p:sp>
      <p:cxnSp>
        <p:nvCxnSpPr>
          <p:cNvPr id="9" name="Straight Connector 8">
            <a:extLst>
              <a:ext uri="{FF2B5EF4-FFF2-40B4-BE49-F238E27FC236}">
                <a16:creationId xmlns:a16="http://schemas.microsoft.com/office/drawing/2014/main" id="{FFFB5112-E190-4573-A5B9-61AD6E8CDD4E}"/>
              </a:ext>
            </a:extLst>
          </p:cNvPr>
          <p:cNvCxnSpPr/>
          <p:nvPr/>
        </p:nvCxnSpPr>
        <p:spPr>
          <a:xfrm>
            <a:off x="2855640" y="692696"/>
            <a:ext cx="6840760" cy="0"/>
          </a:xfrm>
          <a:prstGeom prst="line">
            <a:avLst/>
          </a:prstGeom>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055783696"/>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3" name="Rectangle 3"/>
          <p:cNvSpPr>
            <a:spLocks noGrp="1" noChangeArrowheads="1"/>
          </p:cNvSpPr>
          <p:nvPr>
            <p:ph type="subTitle" idx="1"/>
          </p:nvPr>
        </p:nvSpPr>
        <p:spPr>
          <a:xfrm>
            <a:off x="191344" y="822960"/>
            <a:ext cx="9936212" cy="5743525"/>
          </a:xfrm>
        </p:spPr>
        <p:txBody>
          <a:bodyPr/>
          <a:lstStyle/>
          <a:p>
            <a:pPr algn="l" eaLnBrk="1" hangingPunct="1">
              <a:lnSpc>
                <a:spcPct val="80000"/>
              </a:lnSpc>
            </a:pPr>
            <a:r>
              <a:rPr lang="en-US" sz="1800" b="1" dirty="0">
                <a:solidFill>
                  <a:schemeClr val="accent3">
                    <a:lumMod val="50000"/>
                  </a:schemeClr>
                </a:solidFill>
              </a:rPr>
              <a:t> Example of Public EO data providers</a:t>
            </a:r>
            <a:endParaRPr lang="en-US" sz="2800" dirty="0">
              <a:solidFill>
                <a:srgbClr val="0070C0"/>
              </a:solidFill>
            </a:endParaRPr>
          </a:p>
          <a:p>
            <a:pPr algn="l" eaLnBrk="1" hangingPunct="1">
              <a:lnSpc>
                <a:spcPct val="80000"/>
              </a:lnSpc>
            </a:pPr>
            <a:endParaRPr lang="en-US" sz="1800" dirty="0">
              <a:solidFill>
                <a:schemeClr val="tx1"/>
              </a:solidFill>
            </a:endParaRPr>
          </a:p>
          <a:p>
            <a:pPr algn="l" eaLnBrk="1" hangingPunct="1">
              <a:lnSpc>
                <a:spcPct val="80000"/>
              </a:lnSpc>
            </a:pPr>
            <a:endParaRPr lang="en-US" sz="1800" dirty="0">
              <a:solidFill>
                <a:schemeClr val="tx1"/>
              </a:solidFill>
            </a:endParaRPr>
          </a:p>
          <a:p>
            <a:pPr algn="l" eaLnBrk="1" hangingPunct="1">
              <a:lnSpc>
                <a:spcPct val="80000"/>
              </a:lnSpc>
            </a:pPr>
            <a:endParaRPr lang="en-US" sz="1800" dirty="0">
              <a:solidFill>
                <a:schemeClr val="tx1"/>
              </a:solidFill>
            </a:endParaRPr>
          </a:p>
          <a:p>
            <a:pPr algn="l" eaLnBrk="1" hangingPunct="1">
              <a:lnSpc>
                <a:spcPct val="80000"/>
              </a:lnSpc>
            </a:pPr>
            <a:endParaRPr lang="en-US" sz="1800" dirty="0">
              <a:solidFill>
                <a:schemeClr val="tx1"/>
              </a:solidFill>
            </a:endParaRPr>
          </a:p>
          <a:p>
            <a:pPr algn="l" eaLnBrk="1" hangingPunct="1">
              <a:lnSpc>
                <a:spcPct val="80000"/>
              </a:lnSpc>
            </a:pPr>
            <a:endParaRPr lang="en-US" sz="1800" dirty="0">
              <a:solidFill>
                <a:schemeClr val="tx1"/>
              </a:solidFill>
            </a:endParaRPr>
          </a:p>
          <a:p>
            <a:pPr algn="l" eaLnBrk="1" hangingPunct="1">
              <a:lnSpc>
                <a:spcPct val="80000"/>
              </a:lnSpc>
            </a:pPr>
            <a:endParaRPr lang="en-US" sz="1800" dirty="0">
              <a:solidFill>
                <a:schemeClr val="tx1"/>
              </a:solidFill>
            </a:endParaRPr>
          </a:p>
          <a:p>
            <a:pPr algn="l" eaLnBrk="1" hangingPunct="1">
              <a:lnSpc>
                <a:spcPct val="80000"/>
              </a:lnSpc>
            </a:pPr>
            <a:endParaRPr lang="en-US" sz="1800" dirty="0">
              <a:solidFill>
                <a:schemeClr val="tx1"/>
              </a:solidFill>
            </a:endParaRPr>
          </a:p>
          <a:p>
            <a:pPr algn="l" eaLnBrk="1" hangingPunct="1">
              <a:lnSpc>
                <a:spcPct val="80000"/>
              </a:lnSpc>
            </a:pPr>
            <a:endParaRPr lang="en-US" sz="1800" dirty="0">
              <a:solidFill>
                <a:schemeClr val="tx1"/>
              </a:solidFill>
            </a:endParaRPr>
          </a:p>
          <a:p>
            <a:pPr algn="l" eaLnBrk="1" hangingPunct="1">
              <a:lnSpc>
                <a:spcPct val="80000"/>
              </a:lnSpc>
            </a:pPr>
            <a:endParaRPr lang="en-US" sz="1800" dirty="0">
              <a:solidFill>
                <a:schemeClr val="tx1"/>
              </a:solidFill>
            </a:endParaRPr>
          </a:p>
          <a:p>
            <a:pPr algn="l" eaLnBrk="1" hangingPunct="1">
              <a:lnSpc>
                <a:spcPct val="80000"/>
              </a:lnSpc>
            </a:pPr>
            <a:endParaRPr lang="en-US" sz="1800" dirty="0">
              <a:solidFill>
                <a:schemeClr val="tx1"/>
              </a:solidFill>
            </a:endParaRPr>
          </a:p>
          <a:p>
            <a:pPr algn="l" eaLnBrk="1" hangingPunct="1">
              <a:lnSpc>
                <a:spcPct val="80000"/>
              </a:lnSpc>
            </a:pPr>
            <a:endParaRPr lang="en-US" sz="1800" dirty="0">
              <a:solidFill>
                <a:schemeClr val="tx1"/>
              </a:solidFill>
            </a:endParaRPr>
          </a:p>
          <a:p>
            <a:pPr algn="l" eaLnBrk="1" hangingPunct="1">
              <a:lnSpc>
                <a:spcPct val="80000"/>
              </a:lnSpc>
            </a:pPr>
            <a:endParaRPr lang="en-US" sz="1800" dirty="0">
              <a:solidFill>
                <a:schemeClr val="tx1"/>
              </a:solidFill>
            </a:endParaRPr>
          </a:p>
          <a:p>
            <a:pPr algn="l" eaLnBrk="1" hangingPunct="1">
              <a:lnSpc>
                <a:spcPct val="80000"/>
              </a:lnSpc>
            </a:pPr>
            <a:endParaRPr lang="en-US" sz="1800" dirty="0">
              <a:solidFill>
                <a:schemeClr val="tx1"/>
              </a:solidFill>
            </a:endParaRPr>
          </a:p>
          <a:p>
            <a:pPr algn="l" eaLnBrk="1" hangingPunct="1">
              <a:lnSpc>
                <a:spcPct val="80000"/>
              </a:lnSpc>
            </a:pPr>
            <a:endParaRPr lang="en-US" sz="1800" dirty="0">
              <a:solidFill>
                <a:schemeClr val="tx1"/>
              </a:solidFill>
            </a:endParaRPr>
          </a:p>
          <a:p>
            <a:pPr algn="l" eaLnBrk="1" hangingPunct="1">
              <a:lnSpc>
                <a:spcPct val="80000"/>
              </a:lnSpc>
            </a:pPr>
            <a:endParaRPr lang="en-US" sz="1800" dirty="0">
              <a:solidFill>
                <a:schemeClr val="tx1"/>
              </a:solidFill>
            </a:endParaRPr>
          </a:p>
          <a:p>
            <a:pPr algn="l" eaLnBrk="1" hangingPunct="1">
              <a:lnSpc>
                <a:spcPct val="80000"/>
              </a:lnSpc>
            </a:pPr>
            <a:endParaRPr lang="en-US" sz="1800" dirty="0">
              <a:solidFill>
                <a:schemeClr val="tx1"/>
              </a:solidFill>
            </a:endParaRPr>
          </a:p>
          <a:p>
            <a:pPr algn="l" eaLnBrk="1" hangingPunct="1">
              <a:lnSpc>
                <a:spcPct val="80000"/>
              </a:lnSpc>
            </a:pPr>
            <a:endParaRPr lang="en-US" sz="1800" dirty="0">
              <a:solidFill>
                <a:schemeClr val="tx1"/>
              </a:solidFill>
            </a:endParaRPr>
          </a:p>
          <a:p>
            <a:pPr algn="l" eaLnBrk="1" hangingPunct="1">
              <a:lnSpc>
                <a:spcPct val="80000"/>
              </a:lnSpc>
            </a:pPr>
            <a:endParaRPr lang="en-US" sz="1800" dirty="0">
              <a:solidFill>
                <a:schemeClr val="tx1"/>
              </a:solidFill>
            </a:endParaRPr>
          </a:p>
          <a:p>
            <a:pPr algn="l" eaLnBrk="1" hangingPunct="1">
              <a:lnSpc>
                <a:spcPct val="80000"/>
              </a:lnSpc>
            </a:pPr>
            <a:endParaRPr lang="en-US" sz="1800" dirty="0">
              <a:solidFill>
                <a:schemeClr val="tx1"/>
              </a:solidFill>
            </a:endParaRPr>
          </a:p>
          <a:p>
            <a:pPr algn="l" eaLnBrk="1" hangingPunct="1">
              <a:lnSpc>
                <a:spcPct val="80000"/>
              </a:lnSpc>
            </a:pPr>
            <a:r>
              <a:rPr lang="en-US" dirty="0">
                <a:solidFill>
                  <a:schemeClr val="tx1"/>
                </a:solidFill>
              </a:rPr>
              <a:t>More: </a:t>
            </a:r>
            <a:r>
              <a:rPr kumimoji="0" lang="en-GB"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Go to </a:t>
            </a:r>
            <a:r>
              <a:rPr lang="en-US" dirty="0">
                <a:hlinkClick r:id="rId4"/>
              </a:rPr>
              <a:t>WMO OSCAR  |  List of all space agencies</a:t>
            </a:r>
            <a:endParaRPr kumimoji="0" lang="en-US"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algn="l" eaLnBrk="1" hangingPunct="1">
              <a:lnSpc>
                <a:spcPct val="80000"/>
              </a:lnSpc>
            </a:pPr>
            <a:endParaRPr lang="en-US" sz="1800" dirty="0">
              <a:solidFill>
                <a:schemeClr val="tx1"/>
              </a:solidFill>
            </a:endParaRPr>
          </a:p>
        </p:txBody>
      </p:sp>
      <p:sp>
        <p:nvSpPr>
          <p:cNvPr id="8" name="Rectangle 2">
            <a:extLst>
              <a:ext uri="{FF2B5EF4-FFF2-40B4-BE49-F238E27FC236}">
                <a16:creationId xmlns:a16="http://schemas.microsoft.com/office/drawing/2014/main" id="{4DECA7DF-A294-467F-BBFF-871B09E17533}"/>
              </a:ext>
            </a:extLst>
          </p:cNvPr>
          <p:cNvSpPr txBox="1">
            <a:spLocks noChangeArrowheads="1"/>
          </p:cNvSpPr>
          <p:nvPr/>
        </p:nvSpPr>
        <p:spPr bwMode="auto">
          <a:xfrm>
            <a:off x="1161678" y="229781"/>
            <a:ext cx="8965878" cy="33265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eaLnBrk="1" hangingPunct="1"/>
            <a:r>
              <a:rPr lang="en-GB" altLang="en-GB" sz="3200" kern="0" dirty="0">
                <a:solidFill>
                  <a:schemeClr val="accent6">
                    <a:lumMod val="75000"/>
                  </a:schemeClr>
                </a:solidFill>
              </a:rPr>
              <a:t>Earth Observation data providers</a:t>
            </a:r>
            <a:endParaRPr lang="en-GB" altLang="en-GB" sz="3200" kern="0" dirty="0"/>
          </a:p>
        </p:txBody>
      </p:sp>
      <p:cxnSp>
        <p:nvCxnSpPr>
          <p:cNvPr id="9" name="Straight Connector 8">
            <a:extLst>
              <a:ext uri="{FF2B5EF4-FFF2-40B4-BE49-F238E27FC236}">
                <a16:creationId xmlns:a16="http://schemas.microsoft.com/office/drawing/2014/main" id="{FFFB5112-E190-4573-A5B9-61AD6E8CDD4E}"/>
              </a:ext>
            </a:extLst>
          </p:cNvPr>
          <p:cNvCxnSpPr/>
          <p:nvPr/>
        </p:nvCxnSpPr>
        <p:spPr>
          <a:xfrm>
            <a:off x="2855640" y="692696"/>
            <a:ext cx="6840760" cy="0"/>
          </a:xfrm>
          <a:prstGeom prst="line">
            <a:avLst/>
          </a:prstGeom>
        </p:spPr>
        <p:style>
          <a:lnRef idx="3">
            <a:schemeClr val="accent4"/>
          </a:lnRef>
          <a:fillRef idx="0">
            <a:schemeClr val="accent4"/>
          </a:fillRef>
          <a:effectRef idx="2">
            <a:schemeClr val="accent4"/>
          </a:effectRef>
          <a:fontRef idx="minor">
            <a:schemeClr val="tx1"/>
          </a:fontRef>
        </p:style>
      </p:cxnSp>
      <p:graphicFrame>
        <p:nvGraphicFramePr>
          <p:cNvPr id="2" name="Table 1">
            <a:extLst>
              <a:ext uri="{FF2B5EF4-FFF2-40B4-BE49-F238E27FC236}">
                <a16:creationId xmlns:a16="http://schemas.microsoft.com/office/drawing/2014/main" id="{17A974D0-0BAE-9205-AF95-B77A5D868B40}"/>
              </a:ext>
            </a:extLst>
          </p:cNvPr>
          <p:cNvGraphicFramePr>
            <a:graphicFrameLocks noGrp="1"/>
          </p:cNvGraphicFramePr>
          <p:nvPr>
            <p:extLst>
              <p:ext uri="{D42A27DB-BD31-4B8C-83A1-F6EECF244321}">
                <p14:modId xmlns:p14="http://schemas.microsoft.com/office/powerpoint/2010/main" val="1833824610"/>
              </p:ext>
            </p:extLst>
          </p:nvPr>
        </p:nvGraphicFramePr>
        <p:xfrm>
          <a:off x="1559496" y="1297447"/>
          <a:ext cx="6120680" cy="4630706"/>
        </p:xfrm>
        <a:graphic>
          <a:graphicData uri="http://schemas.openxmlformats.org/drawingml/2006/table">
            <a:tbl>
              <a:tblPr/>
              <a:tblGrid>
                <a:gridCol w="3060340">
                  <a:extLst>
                    <a:ext uri="{9D8B030D-6E8A-4147-A177-3AD203B41FA5}">
                      <a16:colId xmlns:a16="http://schemas.microsoft.com/office/drawing/2014/main" val="906560779"/>
                    </a:ext>
                  </a:extLst>
                </a:gridCol>
                <a:gridCol w="3060340">
                  <a:extLst>
                    <a:ext uri="{9D8B030D-6E8A-4147-A177-3AD203B41FA5}">
                      <a16:colId xmlns:a16="http://schemas.microsoft.com/office/drawing/2014/main" val="3070038554"/>
                    </a:ext>
                  </a:extLst>
                </a:gridCol>
              </a:tblGrid>
              <a:tr h="459392">
                <a:tc>
                  <a:txBody>
                    <a:bodyPr/>
                    <a:lstStyle/>
                    <a:p>
                      <a:r>
                        <a:rPr lang="en-US" sz="2400" dirty="0">
                          <a:effectLst/>
                        </a:rPr>
                        <a:t>ESA</a:t>
                      </a:r>
                    </a:p>
                  </a:txBody>
                  <a:tcPr marL="33979" marR="33979" marT="33979" marB="33979" anchor="ctr">
                    <a:lnL>
                      <a:noFill/>
                    </a:lnL>
                    <a:lnR>
                      <a:noFill/>
                    </a:lnR>
                    <a:lnT>
                      <a:noFill/>
                    </a:lnT>
                    <a:lnB>
                      <a:noFill/>
                    </a:lnB>
                    <a:solidFill>
                      <a:srgbClr val="FFFFFF"/>
                    </a:solidFill>
                  </a:tcPr>
                </a:tc>
                <a:tc>
                  <a:txBody>
                    <a:bodyPr/>
                    <a:lstStyle/>
                    <a:p>
                      <a:r>
                        <a:rPr lang="en-US" sz="1300" u="none" strike="noStrike" dirty="0">
                          <a:solidFill>
                            <a:srgbClr val="00AE9D"/>
                          </a:solidFill>
                          <a:effectLst/>
                          <a:hlinkClick r:id="rId5"/>
                        </a:rPr>
                        <a:t>https://earth.esa.int/eogateway/missions</a:t>
                      </a:r>
                      <a:endParaRPr lang="en-US" sz="1300" dirty="0">
                        <a:effectLst/>
                      </a:endParaRPr>
                    </a:p>
                  </a:txBody>
                  <a:tcPr marL="33979" marR="33979" marT="33979" marB="33979" anchor="ctr">
                    <a:lnL>
                      <a:noFill/>
                    </a:lnL>
                    <a:lnR>
                      <a:noFill/>
                    </a:lnR>
                    <a:lnT>
                      <a:noFill/>
                    </a:lnT>
                    <a:lnB>
                      <a:noFill/>
                    </a:lnB>
                    <a:solidFill>
                      <a:srgbClr val="FFFFFF"/>
                    </a:solidFill>
                  </a:tcPr>
                </a:tc>
                <a:extLst>
                  <a:ext uri="{0D108BD9-81ED-4DB2-BD59-A6C34878D82A}">
                    <a16:rowId xmlns:a16="http://schemas.microsoft.com/office/drawing/2014/main" val="2051734719"/>
                  </a:ext>
                </a:extLst>
              </a:tr>
              <a:tr h="592041">
                <a:tc>
                  <a:txBody>
                    <a:bodyPr/>
                    <a:lstStyle/>
                    <a:p>
                      <a:r>
                        <a:rPr lang="en-US" sz="2400" dirty="0" err="1">
                          <a:effectLst/>
                        </a:rPr>
                        <a:t>Eumetsat</a:t>
                      </a:r>
                      <a:endParaRPr lang="en-US" sz="2400" dirty="0">
                        <a:effectLst/>
                      </a:endParaRPr>
                    </a:p>
                  </a:txBody>
                  <a:tcPr marL="33979" marR="33979" marT="33979" marB="33979" anchor="ctr">
                    <a:lnL>
                      <a:noFill/>
                    </a:lnL>
                    <a:lnR>
                      <a:noFill/>
                    </a:lnR>
                    <a:lnT>
                      <a:noFill/>
                    </a:lnT>
                    <a:lnB>
                      <a:noFill/>
                    </a:lnB>
                    <a:solidFill>
                      <a:srgbClr val="FFFFFF"/>
                    </a:solidFill>
                  </a:tcPr>
                </a:tc>
                <a:tc>
                  <a:txBody>
                    <a:bodyPr/>
                    <a:lstStyle/>
                    <a:p>
                      <a:r>
                        <a:rPr lang="en-US" sz="1300" u="none" strike="noStrike" dirty="0">
                          <a:solidFill>
                            <a:srgbClr val="00AE9D"/>
                          </a:solidFill>
                          <a:effectLst/>
                          <a:hlinkClick r:id="rId6"/>
                        </a:rPr>
                        <a:t>http://www.eumetsat.int/website/home/index.html</a:t>
                      </a:r>
                      <a:endParaRPr lang="en-US" sz="1300" dirty="0">
                        <a:effectLst/>
                      </a:endParaRPr>
                    </a:p>
                  </a:txBody>
                  <a:tcPr marL="33979" marR="33979" marT="33979" marB="33979" anchor="ctr">
                    <a:lnL>
                      <a:noFill/>
                    </a:lnL>
                    <a:lnR>
                      <a:noFill/>
                    </a:lnR>
                    <a:lnT>
                      <a:noFill/>
                    </a:lnT>
                    <a:lnB>
                      <a:noFill/>
                    </a:lnB>
                    <a:solidFill>
                      <a:srgbClr val="FFFFFF"/>
                    </a:solidFill>
                  </a:tcPr>
                </a:tc>
                <a:extLst>
                  <a:ext uri="{0D108BD9-81ED-4DB2-BD59-A6C34878D82A}">
                    <a16:rowId xmlns:a16="http://schemas.microsoft.com/office/drawing/2014/main" val="603032462"/>
                  </a:ext>
                </a:extLst>
              </a:tr>
              <a:tr h="648072">
                <a:tc>
                  <a:txBody>
                    <a:bodyPr/>
                    <a:lstStyle/>
                    <a:p>
                      <a:r>
                        <a:rPr lang="en-US" sz="2400" dirty="0">
                          <a:effectLst/>
                        </a:rPr>
                        <a:t>Copernicus-Sentinel </a:t>
                      </a:r>
                    </a:p>
                  </a:txBody>
                  <a:tcPr marL="33979" marR="33979" marT="33979" marB="33979" anchor="ctr">
                    <a:lnL>
                      <a:noFill/>
                    </a:lnL>
                    <a:lnR>
                      <a:noFill/>
                    </a:lnR>
                    <a:lnT>
                      <a:noFill/>
                    </a:lnT>
                    <a:lnB>
                      <a:noFill/>
                    </a:lnB>
                    <a:solidFill>
                      <a:srgbClr val="FFFFFF"/>
                    </a:solidFill>
                  </a:tcPr>
                </a:tc>
                <a:tc>
                  <a:txBody>
                    <a:bodyPr/>
                    <a:lstStyle/>
                    <a:p>
                      <a:r>
                        <a:rPr lang="en-US" sz="1300" u="none" strike="noStrike" dirty="0">
                          <a:solidFill>
                            <a:srgbClr val="00AE9D"/>
                          </a:solidFill>
                          <a:effectLst/>
                          <a:hlinkClick r:id="rId7"/>
                        </a:rPr>
                        <a:t>https://sentinel.esa.int/web/sentinel/</a:t>
                      </a:r>
                      <a:endParaRPr lang="en-US" sz="1300" dirty="0">
                        <a:effectLst/>
                      </a:endParaRPr>
                    </a:p>
                    <a:p>
                      <a:r>
                        <a:rPr lang="en-US" sz="1300" u="none" strike="noStrike" dirty="0">
                          <a:solidFill>
                            <a:srgbClr val="00AE9D"/>
                          </a:solidFill>
                          <a:effectLst/>
                          <a:hlinkClick r:id="rId8"/>
                        </a:rPr>
                        <a:t>https://www.sentinel-hub.com/</a:t>
                      </a:r>
                      <a:endParaRPr lang="en-US" sz="1300" dirty="0">
                        <a:effectLst/>
                      </a:endParaRPr>
                    </a:p>
                  </a:txBody>
                  <a:tcPr marL="33979" marR="33979" marT="33979" marB="33979" anchor="ctr">
                    <a:lnL>
                      <a:noFill/>
                    </a:lnL>
                    <a:lnR>
                      <a:noFill/>
                    </a:lnR>
                    <a:lnT>
                      <a:noFill/>
                    </a:lnT>
                    <a:lnB>
                      <a:noFill/>
                    </a:lnB>
                    <a:solidFill>
                      <a:srgbClr val="FFFFFF"/>
                    </a:solidFill>
                  </a:tcPr>
                </a:tc>
                <a:extLst>
                  <a:ext uri="{0D108BD9-81ED-4DB2-BD59-A6C34878D82A}">
                    <a16:rowId xmlns:a16="http://schemas.microsoft.com/office/drawing/2014/main" val="3207199361"/>
                  </a:ext>
                </a:extLst>
              </a:tr>
              <a:tr h="459392">
                <a:tc>
                  <a:txBody>
                    <a:bodyPr/>
                    <a:lstStyle/>
                    <a:p>
                      <a:r>
                        <a:rPr lang="en-US" sz="2400" dirty="0">
                          <a:effectLst/>
                        </a:rPr>
                        <a:t>USGS (Landsat)</a:t>
                      </a:r>
                    </a:p>
                  </a:txBody>
                  <a:tcPr marL="33979" marR="33979" marT="33979" marB="33979" anchor="ctr">
                    <a:lnL>
                      <a:noFill/>
                    </a:lnL>
                    <a:lnR>
                      <a:noFill/>
                    </a:lnR>
                    <a:lnT>
                      <a:noFill/>
                    </a:lnT>
                    <a:lnB>
                      <a:noFill/>
                    </a:lnB>
                    <a:solidFill>
                      <a:srgbClr val="FFFFFF"/>
                    </a:solidFill>
                  </a:tcPr>
                </a:tc>
                <a:tc>
                  <a:txBody>
                    <a:bodyPr/>
                    <a:lstStyle/>
                    <a:p>
                      <a:r>
                        <a:rPr lang="en-US" sz="1300" u="none" strike="noStrike" dirty="0">
                          <a:solidFill>
                            <a:srgbClr val="00AE9D"/>
                          </a:solidFill>
                          <a:effectLst/>
                          <a:hlinkClick r:id="rId9"/>
                        </a:rPr>
                        <a:t>http://earthexplorer.usgs.gov/</a:t>
                      </a:r>
                      <a:endParaRPr lang="en-US" sz="1300" dirty="0">
                        <a:effectLst/>
                      </a:endParaRPr>
                    </a:p>
                  </a:txBody>
                  <a:tcPr marL="33979" marR="33979" marT="33979" marB="33979" anchor="ctr">
                    <a:lnL>
                      <a:noFill/>
                    </a:lnL>
                    <a:lnR>
                      <a:noFill/>
                    </a:lnR>
                    <a:lnT>
                      <a:noFill/>
                    </a:lnT>
                    <a:lnB>
                      <a:noFill/>
                    </a:lnB>
                    <a:solidFill>
                      <a:srgbClr val="FFFFFF"/>
                    </a:solidFill>
                  </a:tcPr>
                </a:tc>
                <a:extLst>
                  <a:ext uri="{0D108BD9-81ED-4DB2-BD59-A6C34878D82A}">
                    <a16:rowId xmlns:a16="http://schemas.microsoft.com/office/drawing/2014/main" val="2802906566"/>
                  </a:ext>
                </a:extLst>
              </a:tr>
              <a:tr h="459392">
                <a:tc>
                  <a:txBody>
                    <a:bodyPr/>
                    <a:lstStyle/>
                    <a:p>
                      <a:r>
                        <a:rPr lang="en-US" sz="2400" dirty="0">
                          <a:effectLst/>
                        </a:rPr>
                        <a:t>NOAA</a:t>
                      </a:r>
                    </a:p>
                  </a:txBody>
                  <a:tcPr marL="33979" marR="33979" marT="33979" marB="33979" anchor="ctr">
                    <a:lnL>
                      <a:noFill/>
                    </a:lnL>
                    <a:lnR>
                      <a:noFill/>
                    </a:lnR>
                    <a:lnT>
                      <a:noFill/>
                    </a:lnT>
                    <a:lnB>
                      <a:noFill/>
                    </a:lnB>
                    <a:solidFill>
                      <a:srgbClr val="FFFFFF"/>
                    </a:solidFill>
                  </a:tcPr>
                </a:tc>
                <a:tc>
                  <a:txBody>
                    <a:bodyPr/>
                    <a:lstStyle/>
                    <a:p>
                      <a:r>
                        <a:rPr lang="en-US" sz="1300" u="none" strike="noStrike">
                          <a:solidFill>
                            <a:srgbClr val="00AE9D"/>
                          </a:solidFill>
                          <a:effectLst/>
                          <a:hlinkClick r:id="rId10"/>
                        </a:rPr>
                        <a:t>http://www.ospo.noaa.gov/</a:t>
                      </a:r>
                      <a:endParaRPr lang="en-US" sz="1300">
                        <a:effectLst/>
                      </a:endParaRPr>
                    </a:p>
                  </a:txBody>
                  <a:tcPr marL="33979" marR="33979" marT="33979" marB="33979" anchor="ctr">
                    <a:lnL>
                      <a:noFill/>
                    </a:lnL>
                    <a:lnR>
                      <a:noFill/>
                    </a:lnR>
                    <a:lnT>
                      <a:noFill/>
                    </a:lnT>
                    <a:lnB>
                      <a:noFill/>
                    </a:lnB>
                    <a:solidFill>
                      <a:srgbClr val="FFFFFF"/>
                    </a:solidFill>
                  </a:tcPr>
                </a:tc>
                <a:extLst>
                  <a:ext uri="{0D108BD9-81ED-4DB2-BD59-A6C34878D82A}">
                    <a16:rowId xmlns:a16="http://schemas.microsoft.com/office/drawing/2014/main" val="298832787"/>
                  </a:ext>
                </a:extLst>
              </a:tr>
              <a:tr h="459392">
                <a:tc>
                  <a:txBody>
                    <a:bodyPr/>
                    <a:lstStyle/>
                    <a:p>
                      <a:r>
                        <a:rPr lang="en-US" sz="2400">
                          <a:effectLst/>
                        </a:rPr>
                        <a:t>NASA</a:t>
                      </a:r>
                    </a:p>
                  </a:txBody>
                  <a:tcPr marL="33979" marR="33979" marT="33979" marB="33979" anchor="ctr">
                    <a:lnL>
                      <a:noFill/>
                    </a:lnL>
                    <a:lnR>
                      <a:noFill/>
                    </a:lnR>
                    <a:lnT>
                      <a:noFill/>
                    </a:lnT>
                    <a:lnB>
                      <a:noFill/>
                    </a:lnB>
                    <a:solidFill>
                      <a:srgbClr val="FFFFFF"/>
                    </a:solidFill>
                  </a:tcPr>
                </a:tc>
                <a:tc>
                  <a:txBody>
                    <a:bodyPr/>
                    <a:lstStyle/>
                    <a:p>
                      <a:r>
                        <a:rPr lang="en-US" sz="1300" u="none" strike="noStrike">
                          <a:solidFill>
                            <a:srgbClr val="00AE9D"/>
                          </a:solidFill>
                          <a:effectLst/>
                          <a:hlinkClick r:id="rId11"/>
                        </a:rPr>
                        <a:t>https://earthdata.nasa.gov/earth-observation-data</a:t>
                      </a:r>
                      <a:endParaRPr lang="en-US" sz="1300">
                        <a:effectLst/>
                      </a:endParaRPr>
                    </a:p>
                  </a:txBody>
                  <a:tcPr marL="33979" marR="33979" marT="33979" marB="33979" anchor="ctr">
                    <a:lnL>
                      <a:noFill/>
                    </a:lnL>
                    <a:lnR>
                      <a:noFill/>
                    </a:lnR>
                    <a:lnT>
                      <a:noFill/>
                    </a:lnT>
                    <a:lnB>
                      <a:noFill/>
                    </a:lnB>
                    <a:solidFill>
                      <a:srgbClr val="FFFFFF"/>
                    </a:solidFill>
                  </a:tcPr>
                </a:tc>
                <a:extLst>
                  <a:ext uri="{0D108BD9-81ED-4DB2-BD59-A6C34878D82A}">
                    <a16:rowId xmlns:a16="http://schemas.microsoft.com/office/drawing/2014/main" val="2776265942"/>
                  </a:ext>
                </a:extLst>
              </a:tr>
              <a:tr h="655109">
                <a:tc>
                  <a:txBody>
                    <a:bodyPr/>
                    <a:lstStyle/>
                    <a:p>
                      <a:r>
                        <a:rPr lang="en-US" sz="2400" dirty="0">
                          <a:effectLst/>
                        </a:rPr>
                        <a:t>Japan</a:t>
                      </a:r>
                    </a:p>
                  </a:txBody>
                  <a:tcPr marL="33979" marR="33979" marT="33979" marB="33979" anchor="ctr">
                    <a:lnL>
                      <a:noFill/>
                    </a:lnL>
                    <a:lnR>
                      <a:noFill/>
                    </a:lnR>
                    <a:lnT>
                      <a:noFill/>
                    </a:lnT>
                    <a:lnB>
                      <a:noFill/>
                    </a:lnB>
                    <a:solidFill>
                      <a:srgbClr val="FFFFFF"/>
                    </a:solidFill>
                  </a:tcPr>
                </a:tc>
                <a:tc>
                  <a:txBody>
                    <a:bodyPr/>
                    <a:lstStyle/>
                    <a:p>
                      <a:r>
                        <a:rPr lang="en-US" sz="1300" u="none" strike="noStrike">
                          <a:solidFill>
                            <a:srgbClr val="00AE9D"/>
                          </a:solidFill>
                          <a:effectLst/>
                          <a:hlinkClick r:id="rId12"/>
                        </a:rPr>
                        <a:t>http://www.eorc.jaxa.jp/en/about/distribution/index.html</a:t>
                      </a:r>
                      <a:endParaRPr lang="en-US" sz="1300">
                        <a:effectLst/>
                      </a:endParaRPr>
                    </a:p>
                  </a:txBody>
                  <a:tcPr marL="33979" marR="33979" marT="33979" marB="33979" anchor="ctr">
                    <a:lnL>
                      <a:noFill/>
                    </a:lnL>
                    <a:lnR>
                      <a:noFill/>
                    </a:lnR>
                    <a:lnT>
                      <a:noFill/>
                    </a:lnT>
                    <a:lnB>
                      <a:noFill/>
                    </a:lnB>
                    <a:solidFill>
                      <a:srgbClr val="FFFFFF"/>
                    </a:solidFill>
                  </a:tcPr>
                </a:tc>
                <a:extLst>
                  <a:ext uri="{0D108BD9-81ED-4DB2-BD59-A6C34878D82A}">
                    <a16:rowId xmlns:a16="http://schemas.microsoft.com/office/drawing/2014/main" val="3327984049"/>
                  </a:ext>
                </a:extLst>
              </a:tr>
              <a:tr h="263675">
                <a:tc>
                  <a:txBody>
                    <a:bodyPr/>
                    <a:lstStyle/>
                    <a:p>
                      <a:r>
                        <a:rPr lang="en-US" sz="2400">
                          <a:effectLst/>
                        </a:rPr>
                        <a:t>China</a:t>
                      </a:r>
                    </a:p>
                  </a:txBody>
                  <a:tcPr marL="33979" marR="33979" marT="33979" marB="33979" anchor="ctr">
                    <a:lnL>
                      <a:noFill/>
                    </a:lnL>
                    <a:lnR>
                      <a:noFill/>
                    </a:lnR>
                    <a:lnT>
                      <a:noFill/>
                    </a:lnT>
                    <a:lnB>
                      <a:noFill/>
                    </a:lnB>
                    <a:solidFill>
                      <a:srgbClr val="FFFFFF"/>
                    </a:solidFill>
                  </a:tcPr>
                </a:tc>
                <a:tc>
                  <a:txBody>
                    <a:bodyPr/>
                    <a:lstStyle/>
                    <a:p>
                      <a:r>
                        <a:rPr lang="en-US" sz="1300" u="none" strike="noStrike">
                          <a:solidFill>
                            <a:srgbClr val="00AE9D"/>
                          </a:solidFill>
                          <a:effectLst/>
                          <a:hlinkClick r:id="rId13"/>
                        </a:rPr>
                        <a:t>http://www.cma.gov.cn/en</a:t>
                      </a:r>
                      <a:endParaRPr lang="en-US" sz="1300">
                        <a:effectLst/>
                      </a:endParaRPr>
                    </a:p>
                  </a:txBody>
                  <a:tcPr marL="33979" marR="33979" marT="33979" marB="33979" anchor="ctr">
                    <a:lnL>
                      <a:noFill/>
                    </a:lnL>
                    <a:lnR>
                      <a:noFill/>
                    </a:lnR>
                    <a:lnT>
                      <a:noFill/>
                    </a:lnT>
                    <a:lnB>
                      <a:noFill/>
                    </a:lnB>
                    <a:solidFill>
                      <a:srgbClr val="FFFFFF"/>
                    </a:solidFill>
                  </a:tcPr>
                </a:tc>
                <a:extLst>
                  <a:ext uri="{0D108BD9-81ED-4DB2-BD59-A6C34878D82A}">
                    <a16:rowId xmlns:a16="http://schemas.microsoft.com/office/drawing/2014/main" val="205579012"/>
                  </a:ext>
                </a:extLst>
              </a:tr>
              <a:tr h="459392">
                <a:tc>
                  <a:txBody>
                    <a:bodyPr/>
                    <a:lstStyle/>
                    <a:p>
                      <a:r>
                        <a:rPr lang="en-US" sz="2400" dirty="0">
                          <a:effectLst/>
                        </a:rPr>
                        <a:t>India</a:t>
                      </a:r>
                    </a:p>
                  </a:txBody>
                  <a:tcPr marL="33979" marR="33979" marT="33979" marB="33979" anchor="ctr">
                    <a:lnL>
                      <a:noFill/>
                    </a:lnL>
                    <a:lnR>
                      <a:noFill/>
                    </a:lnR>
                    <a:lnT>
                      <a:noFill/>
                    </a:lnT>
                    <a:lnB>
                      <a:noFill/>
                    </a:lnB>
                    <a:solidFill>
                      <a:srgbClr val="FFFFFF"/>
                    </a:solidFill>
                  </a:tcPr>
                </a:tc>
                <a:tc>
                  <a:txBody>
                    <a:bodyPr/>
                    <a:lstStyle/>
                    <a:p>
                      <a:r>
                        <a:rPr lang="en-US" sz="1300" u="none" strike="noStrike" dirty="0">
                          <a:solidFill>
                            <a:srgbClr val="00AE9D"/>
                          </a:solidFill>
                          <a:effectLst/>
                          <a:hlinkClick r:id="rId14"/>
                        </a:rPr>
                        <a:t>http://bhuvan.nrsc.gov.in/bhuvan_links.php</a:t>
                      </a:r>
                      <a:endParaRPr lang="en-US" sz="1300" dirty="0">
                        <a:effectLst/>
                      </a:endParaRPr>
                    </a:p>
                  </a:txBody>
                  <a:tcPr marL="33979" marR="33979" marT="33979" marB="33979" anchor="ctr">
                    <a:lnL>
                      <a:noFill/>
                    </a:lnL>
                    <a:lnR>
                      <a:noFill/>
                    </a:lnR>
                    <a:lnT>
                      <a:noFill/>
                    </a:lnT>
                    <a:lnB>
                      <a:noFill/>
                    </a:lnB>
                    <a:solidFill>
                      <a:srgbClr val="FFFFFF"/>
                    </a:solidFill>
                  </a:tcPr>
                </a:tc>
                <a:extLst>
                  <a:ext uri="{0D108BD9-81ED-4DB2-BD59-A6C34878D82A}">
                    <a16:rowId xmlns:a16="http://schemas.microsoft.com/office/drawing/2014/main" val="3138264599"/>
                  </a:ext>
                </a:extLst>
              </a:tr>
            </a:tbl>
          </a:graphicData>
        </a:graphic>
      </p:graphicFrame>
    </p:spTree>
    <p:extLst>
      <p:ext uri="{BB962C8B-B14F-4D97-AF65-F5344CB8AC3E}">
        <p14:creationId xmlns:p14="http://schemas.microsoft.com/office/powerpoint/2010/main" val="1555277077"/>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3" name="Rectangle 3"/>
          <p:cNvSpPr>
            <a:spLocks noGrp="1" noChangeArrowheads="1"/>
          </p:cNvSpPr>
          <p:nvPr>
            <p:ph type="subTitle" idx="1"/>
          </p:nvPr>
        </p:nvSpPr>
        <p:spPr>
          <a:xfrm>
            <a:off x="191344" y="822960"/>
            <a:ext cx="9936212" cy="5743525"/>
          </a:xfrm>
        </p:spPr>
        <p:txBody>
          <a:bodyPr/>
          <a:lstStyle/>
          <a:p>
            <a:pPr algn="l" eaLnBrk="1" hangingPunct="1">
              <a:lnSpc>
                <a:spcPct val="80000"/>
              </a:lnSpc>
            </a:pPr>
            <a:r>
              <a:rPr lang="en-US" sz="2800" b="1" dirty="0">
                <a:solidFill>
                  <a:schemeClr val="accent3">
                    <a:lumMod val="50000"/>
                  </a:schemeClr>
                </a:solidFill>
              </a:rPr>
              <a:t> Examples of Global Commercial EO data providers</a:t>
            </a:r>
            <a:endParaRPr lang="en-US" sz="2800" dirty="0">
              <a:solidFill>
                <a:srgbClr val="0070C0"/>
              </a:solidFill>
            </a:endParaRPr>
          </a:p>
          <a:p>
            <a:pPr algn="l" eaLnBrk="1" hangingPunct="1">
              <a:lnSpc>
                <a:spcPct val="80000"/>
              </a:lnSpc>
            </a:pPr>
            <a:endParaRPr lang="en-US" sz="1800" dirty="0">
              <a:solidFill>
                <a:schemeClr val="tx1"/>
              </a:solidFill>
            </a:endParaRPr>
          </a:p>
        </p:txBody>
      </p:sp>
      <p:sp>
        <p:nvSpPr>
          <p:cNvPr id="8" name="Rectangle 2">
            <a:extLst>
              <a:ext uri="{FF2B5EF4-FFF2-40B4-BE49-F238E27FC236}">
                <a16:creationId xmlns:a16="http://schemas.microsoft.com/office/drawing/2014/main" id="{4DECA7DF-A294-467F-BBFF-871B09E17533}"/>
              </a:ext>
            </a:extLst>
          </p:cNvPr>
          <p:cNvSpPr txBox="1">
            <a:spLocks noChangeArrowheads="1"/>
          </p:cNvSpPr>
          <p:nvPr/>
        </p:nvSpPr>
        <p:spPr bwMode="auto">
          <a:xfrm>
            <a:off x="1161678" y="229781"/>
            <a:ext cx="8965878" cy="33265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eaLnBrk="1" hangingPunct="1"/>
            <a:r>
              <a:rPr lang="en-GB" altLang="en-GB" sz="3200" kern="0" dirty="0">
                <a:solidFill>
                  <a:schemeClr val="accent6">
                    <a:lumMod val="75000"/>
                  </a:schemeClr>
                </a:solidFill>
              </a:rPr>
              <a:t>Earth Observation data providers</a:t>
            </a:r>
            <a:endParaRPr lang="en-GB" altLang="en-GB" sz="3200" kern="0" dirty="0"/>
          </a:p>
        </p:txBody>
      </p:sp>
      <p:cxnSp>
        <p:nvCxnSpPr>
          <p:cNvPr id="9" name="Straight Connector 8">
            <a:extLst>
              <a:ext uri="{FF2B5EF4-FFF2-40B4-BE49-F238E27FC236}">
                <a16:creationId xmlns:a16="http://schemas.microsoft.com/office/drawing/2014/main" id="{FFFB5112-E190-4573-A5B9-61AD6E8CDD4E}"/>
              </a:ext>
            </a:extLst>
          </p:cNvPr>
          <p:cNvCxnSpPr/>
          <p:nvPr/>
        </p:nvCxnSpPr>
        <p:spPr>
          <a:xfrm>
            <a:off x="2855640" y="692696"/>
            <a:ext cx="6840760" cy="0"/>
          </a:xfrm>
          <a:prstGeom prst="line">
            <a:avLst/>
          </a:prstGeom>
        </p:spPr>
        <p:style>
          <a:lnRef idx="3">
            <a:schemeClr val="accent4"/>
          </a:lnRef>
          <a:fillRef idx="0">
            <a:schemeClr val="accent4"/>
          </a:fillRef>
          <a:effectRef idx="2">
            <a:schemeClr val="accent4"/>
          </a:effectRef>
          <a:fontRef idx="minor">
            <a:schemeClr val="tx1"/>
          </a:fontRef>
        </p:style>
      </p:cxnSp>
      <p:graphicFrame>
        <p:nvGraphicFramePr>
          <p:cNvPr id="3" name="Table 2">
            <a:extLst>
              <a:ext uri="{FF2B5EF4-FFF2-40B4-BE49-F238E27FC236}">
                <a16:creationId xmlns:a16="http://schemas.microsoft.com/office/drawing/2014/main" id="{A4D68EBB-BF96-D0B8-8C5C-C3F94D22E351}"/>
              </a:ext>
            </a:extLst>
          </p:cNvPr>
          <p:cNvGraphicFramePr>
            <a:graphicFrameLocks noGrp="1"/>
          </p:cNvGraphicFramePr>
          <p:nvPr>
            <p:extLst>
              <p:ext uri="{D42A27DB-BD31-4B8C-83A1-F6EECF244321}">
                <p14:modId xmlns:p14="http://schemas.microsoft.com/office/powerpoint/2010/main" val="1653449927"/>
              </p:ext>
            </p:extLst>
          </p:nvPr>
        </p:nvGraphicFramePr>
        <p:xfrm>
          <a:off x="452399" y="1565190"/>
          <a:ext cx="5256584" cy="3727620"/>
        </p:xfrm>
        <a:graphic>
          <a:graphicData uri="http://schemas.openxmlformats.org/drawingml/2006/table">
            <a:tbl>
              <a:tblPr/>
              <a:tblGrid>
                <a:gridCol w="2664296">
                  <a:extLst>
                    <a:ext uri="{9D8B030D-6E8A-4147-A177-3AD203B41FA5}">
                      <a16:colId xmlns:a16="http://schemas.microsoft.com/office/drawing/2014/main" val="2115227858"/>
                    </a:ext>
                  </a:extLst>
                </a:gridCol>
                <a:gridCol w="2592288">
                  <a:extLst>
                    <a:ext uri="{9D8B030D-6E8A-4147-A177-3AD203B41FA5}">
                      <a16:colId xmlns:a16="http://schemas.microsoft.com/office/drawing/2014/main" val="173106267"/>
                    </a:ext>
                  </a:extLst>
                </a:gridCol>
              </a:tblGrid>
              <a:tr h="464095">
                <a:tc>
                  <a:txBody>
                    <a:bodyPr/>
                    <a:lstStyle/>
                    <a:p>
                      <a:pPr algn="l"/>
                      <a:r>
                        <a:rPr lang="en-US" sz="2400" dirty="0">
                          <a:effectLst/>
                        </a:rPr>
                        <a:t>Digital Globe</a:t>
                      </a:r>
                      <a:br>
                        <a:rPr lang="en-US" sz="2400" dirty="0">
                          <a:effectLst/>
                        </a:rPr>
                      </a:br>
                      <a:r>
                        <a:rPr lang="en-US" sz="2400" dirty="0">
                          <a:effectLst/>
                        </a:rPr>
                        <a:t>resellers (MAXAR)</a:t>
                      </a:r>
                    </a:p>
                  </a:txBody>
                  <a:tcPr marL="23911" marR="23911" marT="23911" marB="23911" anchor="ctr">
                    <a:lnL>
                      <a:noFill/>
                    </a:lnL>
                    <a:lnR>
                      <a:noFill/>
                    </a:lnR>
                    <a:lnT>
                      <a:noFill/>
                    </a:lnT>
                    <a:lnB>
                      <a:noFill/>
                    </a:lnB>
                    <a:solidFill>
                      <a:srgbClr val="FFFFFF"/>
                    </a:solidFill>
                  </a:tcPr>
                </a:tc>
                <a:tc>
                  <a:txBody>
                    <a:bodyPr/>
                    <a:lstStyle/>
                    <a:p>
                      <a:pPr algn="l"/>
                      <a:r>
                        <a:rPr lang="en-US" sz="900" u="none" strike="noStrike" dirty="0">
                          <a:solidFill>
                            <a:srgbClr val="00AE9D"/>
                          </a:solidFill>
                          <a:effectLst/>
                          <a:hlinkClick r:id="rId4"/>
                        </a:rPr>
                        <a:t>http://www.digitalglobe.com/partners/certified-resellers</a:t>
                      </a:r>
                      <a:endParaRPr lang="en-US" sz="900" dirty="0">
                        <a:effectLst/>
                      </a:endParaRPr>
                    </a:p>
                  </a:txBody>
                  <a:tcPr marL="23911" marR="23911" marT="23911" marB="23911" anchor="ctr">
                    <a:lnL>
                      <a:noFill/>
                    </a:lnL>
                    <a:lnR>
                      <a:noFill/>
                    </a:lnR>
                    <a:lnT>
                      <a:noFill/>
                    </a:lnT>
                    <a:lnB>
                      <a:noFill/>
                    </a:lnB>
                    <a:solidFill>
                      <a:srgbClr val="FFFFFF"/>
                    </a:solidFill>
                  </a:tcPr>
                </a:tc>
                <a:extLst>
                  <a:ext uri="{0D108BD9-81ED-4DB2-BD59-A6C34878D82A}">
                    <a16:rowId xmlns:a16="http://schemas.microsoft.com/office/drawing/2014/main" val="1583129306"/>
                  </a:ext>
                </a:extLst>
              </a:tr>
              <a:tr h="464095">
                <a:tc>
                  <a:txBody>
                    <a:bodyPr/>
                    <a:lstStyle/>
                    <a:p>
                      <a:pPr algn="l"/>
                      <a:r>
                        <a:rPr lang="en-US" sz="2400">
                          <a:effectLst/>
                        </a:rPr>
                        <a:t>Airbus</a:t>
                      </a:r>
                    </a:p>
                  </a:txBody>
                  <a:tcPr marL="23911" marR="23911" marT="23911" marB="23911" anchor="ctr">
                    <a:lnL>
                      <a:noFill/>
                    </a:lnL>
                    <a:lnR>
                      <a:noFill/>
                    </a:lnR>
                    <a:lnT>
                      <a:noFill/>
                    </a:lnT>
                    <a:lnB>
                      <a:noFill/>
                    </a:lnB>
                    <a:solidFill>
                      <a:srgbClr val="FFFFFF"/>
                    </a:solidFill>
                  </a:tcPr>
                </a:tc>
                <a:tc>
                  <a:txBody>
                    <a:bodyPr/>
                    <a:lstStyle/>
                    <a:p>
                      <a:pPr algn="l"/>
                      <a:r>
                        <a:rPr lang="en-US" sz="900" u="none" strike="noStrike">
                          <a:solidFill>
                            <a:srgbClr val="00AE9D"/>
                          </a:solidFill>
                          <a:effectLst/>
                          <a:hlinkClick r:id="rId5"/>
                        </a:rPr>
                        <a:t>https://www.intelligence-airbusds.com/access-to-our-products/</a:t>
                      </a:r>
                      <a:endParaRPr lang="en-US" sz="900">
                        <a:effectLst/>
                      </a:endParaRPr>
                    </a:p>
                  </a:txBody>
                  <a:tcPr marL="23911" marR="23911" marT="23911" marB="23911" anchor="ctr">
                    <a:lnL>
                      <a:noFill/>
                    </a:lnL>
                    <a:lnR>
                      <a:noFill/>
                    </a:lnR>
                    <a:lnT>
                      <a:noFill/>
                    </a:lnT>
                    <a:lnB>
                      <a:noFill/>
                    </a:lnB>
                    <a:solidFill>
                      <a:srgbClr val="FFFFFF"/>
                    </a:solidFill>
                  </a:tcPr>
                </a:tc>
                <a:extLst>
                  <a:ext uri="{0D108BD9-81ED-4DB2-BD59-A6C34878D82A}">
                    <a16:rowId xmlns:a16="http://schemas.microsoft.com/office/drawing/2014/main" val="186753821"/>
                  </a:ext>
                </a:extLst>
              </a:tr>
              <a:tr h="464095">
                <a:tc>
                  <a:txBody>
                    <a:bodyPr/>
                    <a:lstStyle/>
                    <a:p>
                      <a:pPr algn="l"/>
                      <a:r>
                        <a:rPr lang="en-US" sz="2400">
                          <a:effectLst/>
                        </a:rPr>
                        <a:t>Deimos</a:t>
                      </a:r>
                    </a:p>
                  </a:txBody>
                  <a:tcPr marL="23911" marR="23911" marT="23911" marB="23911" anchor="ctr">
                    <a:lnL>
                      <a:noFill/>
                    </a:lnL>
                    <a:lnR>
                      <a:noFill/>
                    </a:lnR>
                    <a:lnT>
                      <a:noFill/>
                    </a:lnT>
                    <a:lnB>
                      <a:noFill/>
                    </a:lnB>
                    <a:solidFill>
                      <a:srgbClr val="FFFFFF"/>
                    </a:solidFill>
                  </a:tcPr>
                </a:tc>
                <a:tc>
                  <a:txBody>
                    <a:bodyPr/>
                    <a:lstStyle/>
                    <a:p>
                      <a:pPr algn="l"/>
                      <a:r>
                        <a:rPr lang="en-US" sz="900" u="none" strike="noStrike">
                          <a:solidFill>
                            <a:srgbClr val="00AE9D"/>
                          </a:solidFill>
                          <a:effectLst/>
                          <a:hlinkClick r:id="rId6"/>
                        </a:rPr>
                        <a:t>https://www.deimos-imaging.com/imagery-store/</a:t>
                      </a:r>
                      <a:endParaRPr lang="en-US" sz="900">
                        <a:effectLst/>
                      </a:endParaRPr>
                    </a:p>
                  </a:txBody>
                  <a:tcPr marL="23911" marR="23911" marT="23911" marB="23911" anchor="ctr">
                    <a:lnL>
                      <a:noFill/>
                    </a:lnL>
                    <a:lnR>
                      <a:noFill/>
                    </a:lnR>
                    <a:lnT>
                      <a:noFill/>
                    </a:lnT>
                    <a:lnB>
                      <a:noFill/>
                    </a:lnB>
                    <a:solidFill>
                      <a:srgbClr val="FFFFFF"/>
                    </a:solidFill>
                  </a:tcPr>
                </a:tc>
                <a:extLst>
                  <a:ext uri="{0D108BD9-81ED-4DB2-BD59-A6C34878D82A}">
                    <a16:rowId xmlns:a16="http://schemas.microsoft.com/office/drawing/2014/main" val="3568242190"/>
                  </a:ext>
                </a:extLst>
              </a:tr>
              <a:tr h="186794">
                <a:tc>
                  <a:txBody>
                    <a:bodyPr/>
                    <a:lstStyle/>
                    <a:p>
                      <a:pPr algn="l"/>
                      <a:r>
                        <a:rPr lang="en-US" sz="2400">
                          <a:effectLst/>
                        </a:rPr>
                        <a:t>Planet Labs</a:t>
                      </a:r>
                    </a:p>
                  </a:txBody>
                  <a:tcPr marL="23911" marR="23911" marT="23911" marB="23911" anchor="ctr">
                    <a:lnL>
                      <a:noFill/>
                    </a:lnL>
                    <a:lnR>
                      <a:noFill/>
                    </a:lnR>
                    <a:lnT>
                      <a:noFill/>
                    </a:lnT>
                    <a:lnB>
                      <a:noFill/>
                    </a:lnB>
                    <a:solidFill>
                      <a:srgbClr val="FFFFFF"/>
                    </a:solidFill>
                  </a:tcPr>
                </a:tc>
                <a:tc>
                  <a:txBody>
                    <a:bodyPr/>
                    <a:lstStyle/>
                    <a:p>
                      <a:pPr algn="l"/>
                      <a:r>
                        <a:rPr lang="en-US" sz="900" u="none" strike="noStrike">
                          <a:solidFill>
                            <a:srgbClr val="00AE9D"/>
                          </a:solidFill>
                          <a:effectLst/>
                          <a:hlinkClick r:id="rId7"/>
                        </a:rPr>
                        <a:t>https://www.planet.com</a:t>
                      </a:r>
                      <a:endParaRPr lang="en-US" sz="900">
                        <a:effectLst/>
                      </a:endParaRPr>
                    </a:p>
                  </a:txBody>
                  <a:tcPr marL="23911" marR="23911" marT="23911" marB="23911" anchor="ctr">
                    <a:lnL>
                      <a:noFill/>
                    </a:lnL>
                    <a:lnR>
                      <a:noFill/>
                    </a:lnR>
                    <a:lnT>
                      <a:noFill/>
                    </a:lnT>
                    <a:lnB>
                      <a:noFill/>
                    </a:lnB>
                    <a:solidFill>
                      <a:srgbClr val="FFFFFF"/>
                    </a:solidFill>
                  </a:tcPr>
                </a:tc>
                <a:extLst>
                  <a:ext uri="{0D108BD9-81ED-4DB2-BD59-A6C34878D82A}">
                    <a16:rowId xmlns:a16="http://schemas.microsoft.com/office/drawing/2014/main" val="3701688633"/>
                  </a:ext>
                </a:extLst>
              </a:tr>
              <a:tr h="325444">
                <a:tc>
                  <a:txBody>
                    <a:bodyPr/>
                    <a:lstStyle/>
                    <a:p>
                      <a:pPr algn="l"/>
                      <a:r>
                        <a:rPr lang="en-US" sz="2400">
                          <a:effectLst/>
                        </a:rPr>
                        <a:t>Urthecast</a:t>
                      </a:r>
                    </a:p>
                  </a:txBody>
                  <a:tcPr marL="23911" marR="23911" marT="23911" marB="23911" anchor="ctr">
                    <a:lnL>
                      <a:noFill/>
                    </a:lnL>
                    <a:lnR>
                      <a:noFill/>
                    </a:lnR>
                    <a:lnT>
                      <a:noFill/>
                    </a:lnT>
                    <a:lnB>
                      <a:noFill/>
                    </a:lnB>
                    <a:solidFill>
                      <a:srgbClr val="FFFFFF"/>
                    </a:solidFill>
                  </a:tcPr>
                </a:tc>
                <a:tc>
                  <a:txBody>
                    <a:bodyPr/>
                    <a:lstStyle/>
                    <a:p>
                      <a:pPr algn="l"/>
                      <a:r>
                        <a:rPr lang="en-US" sz="900" u="none" strike="noStrike">
                          <a:solidFill>
                            <a:srgbClr val="00AE9D"/>
                          </a:solidFill>
                          <a:effectLst/>
                          <a:hlinkClick r:id="rId8"/>
                        </a:rPr>
                        <a:t>https://www.urthecast.com</a:t>
                      </a:r>
                      <a:endParaRPr lang="en-US" sz="900">
                        <a:effectLst/>
                      </a:endParaRPr>
                    </a:p>
                  </a:txBody>
                  <a:tcPr marL="23911" marR="23911" marT="23911" marB="23911" anchor="ctr">
                    <a:lnL>
                      <a:noFill/>
                    </a:lnL>
                    <a:lnR>
                      <a:noFill/>
                    </a:lnR>
                    <a:lnT>
                      <a:noFill/>
                    </a:lnT>
                    <a:lnB>
                      <a:noFill/>
                    </a:lnB>
                    <a:solidFill>
                      <a:srgbClr val="FFFFFF"/>
                    </a:solidFill>
                  </a:tcPr>
                </a:tc>
                <a:extLst>
                  <a:ext uri="{0D108BD9-81ED-4DB2-BD59-A6C34878D82A}">
                    <a16:rowId xmlns:a16="http://schemas.microsoft.com/office/drawing/2014/main" val="3663648976"/>
                  </a:ext>
                </a:extLst>
              </a:tr>
              <a:tr h="325444">
                <a:tc>
                  <a:txBody>
                    <a:bodyPr/>
                    <a:lstStyle/>
                    <a:p>
                      <a:pPr algn="l"/>
                      <a:r>
                        <a:rPr lang="en-US" sz="2400" dirty="0">
                          <a:effectLst/>
                        </a:rPr>
                        <a:t>MDA Geospatial</a:t>
                      </a:r>
                      <a:br>
                        <a:rPr lang="en-US" sz="2400" dirty="0">
                          <a:effectLst/>
                        </a:rPr>
                      </a:br>
                      <a:r>
                        <a:rPr lang="en-US" sz="2400" dirty="0">
                          <a:effectLst/>
                        </a:rPr>
                        <a:t>Services</a:t>
                      </a:r>
                    </a:p>
                  </a:txBody>
                  <a:tcPr marL="23911" marR="23911" marT="23911" marB="23911" anchor="ctr">
                    <a:lnL>
                      <a:noFill/>
                    </a:lnL>
                    <a:lnR>
                      <a:noFill/>
                    </a:lnR>
                    <a:lnT>
                      <a:noFill/>
                    </a:lnT>
                    <a:lnB>
                      <a:noFill/>
                    </a:lnB>
                    <a:solidFill>
                      <a:srgbClr val="FFFFFF"/>
                    </a:solidFill>
                  </a:tcPr>
                </a:tc>
                <a:tc>
                  <a:txBody>
                    <a:bodyPr/>
                    <a:lstStyle/>
                    <a:p>
                      <a:pPr algn="l"/>
                      <a:r>
                        <a:rPr lang="en-US" sz="900" u="none" strike="noStrike">
                          <a:solidFill>
                            <a:srgbClr val="00AE9D"/>
                          </a:solidFill>
                          <a:effectLst/>
                          <a:hlinkClick r:id="rId9"/>
                        </a:rPr>
                        <a:t>http://gs.mdacorporation.com/Partners/Partners.aspx</a:t>
                      </a:r>
                      <a:endParaRPr lang="en-US" sz="900">
                        <a:effectLst/>
                      </a:endParaRPr>
                    </a:p>
                  </a:txBody>
                  <a:tcPr marL="23911" marR="23911" marT="23911" marB="23911" anchor="ctr">
                    <a:lnL>
                      <a:noFill/>
                    </a:lnL>
                    <a:lnR>
                      <a:noFill/>
                    </a:lnR>
                    <a:lnT>
                      <a:noFill/>
                    </a:lnT>
                    <a:lnB>
                      <a:noFill/>
                    </a:lnB>
                    <a:solidFill>
                      <a:srgbClr val="FFFFFF"/>
                    </a:solidFill>
                  </a:tcPr>
                </a:tc>
                <a:extLst>
                  <a:ext uri="{0D108BD9-81ED-4DB2-BD59-A6C34878D82A}">
                    <a16:rowId xmlns:a16="http://schemas.microsoft.com/office/drawing/2014/main" val="266495114"/>
                  </a:ext>
                </a:extLst>
              </a:tr>
              <a:tr h="325444">
                <a:tc>
                  <a:txBody>
                    <a:bodyPr/>
                    <a:lstStyle/>
                    <a:p>
                      <a:pPr algn="l"/>
                      <a:r>
                        <a:rPr lang="en-US" sz="2400">
                          <a:effectLst/>
                        </a:rPr>
                        <a:t>E-geos</a:t>
                      </a:r>
                    </a:p>
                  </a:txBody>
                  <a:tcPr marL="23911" marR="23911" marT="23911" marB="23911" anchor="ctr">
                    <a:lnL>
                      <a:noFill/>
                    </a:lnL>
                    <a:lnR>
                      <a:noFill/>
                    </a:lnR>
                    <a:lnT>
                      <a:noFill/>
                    </a:lnT>
                    <a:lnB>
                      <a:noFill/>
                    </a:lnB>
                    <a:solidFill>
                      <a:srgbClr val="FFFFFF"/>
                    </a:solidFill>
                  </a:tcPr>
                </a:tc>
                <a:tc>
                  <a:txBody>
                    <a:bodyPr/>
                    <a:lstStyle/>
                    <a:p>
                      <a:pPr algn="l"/>
                      <a:r>
                        <a:rPr lang="en-US" sz="900" u="none" strike="noStrike" dirty="0">
                          <a:solidFill>
                            <a:srgbClr val="00AE9D"/>
                          </a:solidFill>
                          <a:effectLst/>
                          <a:hlinkClick r:id="rId10"/>
                        </a:rPr>
                        <a:t>http://www.e-geos.it/index.html</a:t>
                      </a:r>
                      <a:endParaRPr lang="en-US" sz="900" dirty="0">
                        <a:effectLst/>
                      </a:endParaRPr>
                    </a:p>
                  </a:txBody>
                  <a:tcPr marL="23911" marR="23911" marT="23911" marB="23911" anchor="ctr">
                    <a:lnL>
                      <a:noFill/>
                    </a:lnL>
                    <a:lnR>
                      <a:noFill/>
                    </a:lnR>
                    <a:lnT>
                      <a:noFill/>
                    </a:lnT>
                    <a:lnB>
                      <a:noFill/>
                    </a:lnB>
                    <a:solidFill>
                      <a:srgbClr val="FFFFFF"/>
                    </a:solidFill>
                  </a:tcPr>
                </a:tc>
                <a:extLst>
                  <a:ext uri="{0D108BD9-81ED-4DB2-BD59-A6C34878D82A}">
                    <a16:rowId xmlns:a16="http://schemas.microsoft.com/office/drawing/2014/main" val="2148489889"/>
                  </a:ext>
                </a:extLst>
              </a:tr>
            </a:tbl>
          </a:graphicData>
        </a:graphic>
      </p:graphicFrame>
      <p:graphicFrame>
        <p:nvGraphicFramePr>
          <p:cNvPr id="4" name="Table 3">
            <a:extLst>
              <a:ext uri="{FF2B5EF4-FFF2-40B4-BE49-F238E27FC236}">
                <a16:creationId xmlns:a16="http://schemas.microsoft.com/office/drawing/2014/main" id="{D23CE59E-0012-6195-4CFD-83852B75C89F}"/>
              </a:ext>
            </a:extLst>
          </p:cNvPr>
          <p:cNvGraphicFramePr>
            <a:graphicFrameLocks noGrp="1"/>
          </p:cNvGraphicFramePr>
          <p:nvPr>
            <p:extLst>
              <p:ext uri="{D42A27DB-BD31-4B8C-83A1-F6EECF244321}">
                <p14:modId xmlns:p14="http://schemas.microsoft.com/office/powerpoint/2010/main" val="3921238607"/>
              </p:ext>
            </p:extLst>
          </p:nvPr>
        </p:nvGraphicFramePr>
        <p:xfrm>
          <a:off x="6384032" y="1565190"/>
          <a:ext cx="5184576" cy="3626594"/>
        </p:xfrm>
        <a:graphic>
          <a:graphicData uri="http://schemas.openxmlformats.org/drawingml/2006/table">
            <a:tbl>
              <a:tblPr/>
              <a:tblGrid>
                <a:gridCol w="2592288">
                  <a:extLst>
                    <a:ext uri="{9D8B030D-6E8A-4147-A177-3AD203B41FA5}">
                      <a16:colId xmlns:a16="http://schemas.microsoft.com/office/drawing/2014/main" val="2115227858"/>
                    </a:ext>
                  </a:extLst>
                </a:gridCol>
                <a:gridCol w="2592288">
                  <a:extLst>
                    <a:ext uri="{9D8B030D-6E8A-4147-A177-3AD203B41FA5}">
                      <a16:colId xmlns:a16="http://schemas.microsoft.com/office/drawing/2014/main" val="173106267"/>
                    </a:ext>
                  </a:extLst>
                </a:gridCol>
              </a:tblGrid>
              <a:tr h="325444">
                <a:tc>
                  <a:txBody>
                    <a:bodyPr/>
                    <a:lstStyle/>
                    <a:p>
                      <a:pPr algn="l"/>
                      <a:r>
                        <a:rPr lang="en-US" sz="2400" dirty="0">
                          <a:effectLst/>
                        </a:rPr>
                        <a:t>Satellite Imaging</a:t>
                      </a:r>
                      <a:br>
                        <a:rPr lang="en-US" sz="2400" dirty="0">
                          <a:effectLst/>
                        </a:rPr>
                      </a:br>
                      <a:r>
                        <a:rPr lang="en-US" sz="2400" dirty="0">
                          <a:effectLst/>
                        </a:rPr>
                        <a:t>Corporation</a:t>
                      </a:r>
                    </a:p>
                  </a:txBody>
                  <a:tcPr marL="23911" marR="23911" marT="23911" marB="23911" anchor="ctr">
                    <a:lnL>
                      <a:noFill/>
                    </a:lnL>
                    <a:lnR>
                      <a:noFill/>
                    </a:lnR>
                    <a:lnT>
                      <a:noFill/>
                    </a:lnT>
                    <a:lnB>
                      <a:noFill/>
                    </a:lnB>
                    <a:solidFill>
                      <a:srgbClr val="FFFFFF"/>
                    </a:solidFill>
                  </a:tcPr>
                </a:tc>
                <a:tc>
                  <a:txBody>
                    <a:bodyPr/>
                    <a:lstStyle/>
                    <a:p>
                      <a:pPr algn="l"/>
                      <a:r>
                        <a:rPr lang="en-US" sz="900" u="none" strike="noStrike" dirty="0">
                          <a:solidFill>
                            <a:srgbClr val="00AE9D"/>
                          </a:solidFill>
                          <a:effectLst/>
                          <a:hlinkClick r:id="rId11"/>
                        </a:rPr>
                        <a:t>http://www.satimagingcorp.com/</a:t>
                      </a:r>
                      <a:endParaRPr lang="en-US" sz="900" dirty="0">
                        <a:effectLst/>
                      </a:endParaRPr>
                    </a:p>
                  </a:txBody>
                  <a:tcPr marL="23911" marR="23911" marT="23911" marB="23911" anchor="ctr">
                    <a:lnL>
                      <a:noFill/>
                    </a:lnL>
                    <a:lnR>
                      <a:noFill/>
                    </a:lnR>
                    <a:lnT>
                      <a:noFill/>
                    </a:lnT>
                    <a:lnB>
                      <a:noFill/>
                    </a:lnB>
                    <a:solidFill>
                      <a:srgbClr val="FFFFFF"/>
                    </a:solidFill>
                  </a:tcPr>
                </a:tc>
                <a:extLst>
                  <a:ext uri="{0D108BD9-81ED-4DB2-BD59-A6C34878D82A}">
                    <a16:rowId xmlns:a16="http://schemas.microsoft.com/office/drawing/2014/main" val="4142646180"/>
                  </a:ext>
                </a:extLst>
              </a:tr>
              <a:tr h="325444">
                <a:tc>
                  <a:txBody>
                    <a:bodyPr/>
                    <a:lstStyle/>
                    <a:p>
                      <a:pPr algn="l"/>
                      <a:r>
                        <a:rPr lang="en-US" sz="2400" dirty="0">
                          <a:effectLst/>
                        </a:rPr>
                        <a:t>CGG</a:t>
                      </a:r>
                    </a:p>
                  </a:txBody>
                  <a:tcPr marL="23911" marR="23911" marT="23911" marB="23911" anchor="ctr">
                    <a:lnL>
                      <a:noFill/>
                    </a:lnL>
                    <a:lnR>
                      <a:noFill/>
                    </a:lnR>
                    <a:lnT>
                      <a:noFill/>
                    </a:lnT>
                    <a:lnB>
                      <a:noFill/>
                    </a:lnB>
                    <a:solidFill>
                      <a:srgbClr val="FFFFFF"/>
                    </a:solidFill>
                  </a:tcPr>
                </a:tc>
                <a:tc>
                  <a:txBody>
                    <a:bodyPr/>
                    <a:lstStyle/>
                    <a:p>
                      <a:pPr algn="l"/>
                      <a:r>
                        <a:rPr lang="en-US" sz="900" u="none" strike="noStrike">
                          <a:solidFill>
                            <a:srgbClr val="00AE9D"/>
                          </a:solidFill>
                          <a:effectLst/>
                          <a:hlinkClick r:id="rId12"/>
                        </a:rPr>
                        <a:t>http://www.cgg.com/default.aspx?cid=7450</a:t>
                      </a:r>
                      <a:endParaRPr lang="en-US" sz="900">
                        <a:effectLst/>
                      </a:endParaRPr>
                    </a:p>
                  </a:txBody>
                  <a:tcPr marL="23911" marR="23911" marT="23911" marB="23911" anchor="ctr">
                    <a:lnL>
                      <a:noFill/>
                    </a:lnL>
                    <a:lnR>
                      <a:noFill/>
                    </a:lnR>
                    <a:lnT>
                      <a:noFill/>
                    </a:lnT>
                    <a:lnB>
                      <a:noFill/>
                    </a:lnB>
                    <a:solidFill>
                      <a:srgbClr val="FFFFFF"/>
                    </a:solidFill>
                  </a:tcPr>
                </a:tc>
                <a:extLst>
                  <a:ext uri="{0D108BD9-81ED-4DB2-BD59-A6C34878D82A}">
                    <a16:rowId xmlns:a16="http://schemas.microsoft.com/office/drawing/2014/main" val="3373296656"/>
                  </a:ext>
                </a:extLst>
              </a:tr>
              <a:tr h="325444">
                <a:tc>
                  <a:txBody>
                    <a:bodyPr/>
                    <a:lstStyle/>
                    <a:p>
                      <a:pPr algn="l"/>
                      <a:r>
                        <a:rPr lang="en-US" sz="2400">
                          <a:effectLst/>
                        </a:rPr>
                        <a:t>European Space</a:t>
                      </a:r>
                      <a:br>
                        <a:rPr lang="en-US" sz="2400">
                          <a:effectLst/>
                        </a:rPr>
                      </a:br>
                      <a:r>
                        <a:rPr lang="en-US" sz="2400">
                          <a:effectLst/>
                        </a:rPr>
                        <a:t>Imaging</a:t>
                      </a:r>
                    </a:p>
                  </a:txBody>
                  <a:tcPr marL="23911" marR="23911" marT="23911" marB="23911" anchor="ctr">
                    <a:lnL>
                      <a:noFill/>
                    </a:lnL>
                    <a:lnR>
                      <a:noFill/>
                    </a:lnR>
                    <a:lnT>
                      <a:noFill/>
                    </a:lnT>
                    <a:lnB>
                      <a:noFill/>
                    </a:lnB>
                    <a:solidFill>
                      <a:srgbClr val="FFFFFF"/>
                    </a:solidFill>
                  </a:tcPr>
                </a:tc>
                <a:tc>
                  <a:txBody>
                    <a:bodyPr/>
                    <a:lstStyle/>
                    <a:p>
                      <a:pPr algn="l"/>
                      <a:r>
                        <a:rPr lang="en-US" sz="900" u="none" strike="noStrike" dirty="0">
                          <a:solidFill>
                            <a:srgbClr val="00AE9D"/>
                          </a:solidFill>
                          <a:effectLst/>
                          <a:hlinkClick r:id="rId13"/>
                        </a:rPr>
                        <a:t>http://www.euspaceimaging.com/</a:t>
                      </a:r>
                      <a:endParaRPr lang="en-US" sz="900" dirty="0">
                        <a:effectLst/>
                      </a:endParaRPr>
                    </a:p>
                  </a:txBody>
                  <a:tcPr marL="23911" marR="23911" marT="23911" marB="23911" anchor="ctr">
                    <a:lnL>
                      <a:noFill/>
                    </a:lnL>
                    <a:lnR>
                      <a:noFill/>
                    </a:lnR>
                    <a:lnT>
                      <a:noFill/>
                    </a:lnT>
                    <a:lnB>
                      <a:noFill/>
                    </a:lnB>
                    <a:solidFill>
                      <a:srgbClr val="FFFFFF"/>
                    </a:solidFill>
                  </a:tcPr>
                </a:tc>
                <a:extLst>
                  <a:ext uri="{0D108BD9-81ED-4DB2-BD59-A6C34878D82A}">
                    <a16:rowId xmlns:a16="http://schemas.microsoft.com/office/drawing/2014/main" val="575859671"/>
                  </a:ext>
                </a:extLst>
              </a:tr>
              <a:tr h="186794">
                <a:tc>
                  <a:txBody>
                    <a:bodyPr/>
                    <a:lstStyle/>
                    <a:p>
                      <a:pPr algn="l"/>
                      <a:r>
                        <a:rPr lang="en-US" sz="2400">
                          <a:effectLst/>
                        </a:rPr>
                        <a:t>Land info</a:t>
                      </a:r>
                    </a:p>
                  </a:txBody>
                  <a:tcPr marL="23911" marR="23911" marT="23911" marB="23911" anchor="ctr">
                    <a:lnL>
                      <a:noFill/>
                    </a:lnL>
                    <a:lnR>
                      <a:noFill/>
                    </a:lnR>
                    <a:lnT>
                      <a:noFill/>
                    </a:lnT>
                    <a:lnB>
                      <a:noFill/>
                    </a:lnB>
                    <a:solidFill>
                      <a:srgbClr val="FFFFFF"/>
                    </a:solidFill>
                  </a:tcPr>
                </a:tc>
                <a:tc>
                  <a:txBody>
                    <a:bodyPr/>
                    <a:lstStyle/>
                    <a:p>
                      <a:pPr algn="l"/>
                      <a:r>
                        <a:rPr lang="en-US" sz="900" u="none" strike="noStrike">
                          <a:solidFill>
                            <a:srgbClr val="00AE9D"/>
                          </a:solidFill>
                          <a:effectLst/>
                          <a:hlinkClick r:id="rId14"/>
                        </a:rPr>
                        <a:t>http://www.landinfo.com/</a:t>
                      </a:r>
                      <a:endParaRPr lang="en-US" sz="900">
                        <a:effectLst/>
                      </a:endParaRPr>
                    </a:p>
                  </a:txBody>
                  <a:tcPr marL="23911" marR="23911" marT="23911" marB="23911" anchor="ctr">
                    <a:lnL>
                      <a:noFill/>
                    </a:lnL>
                    <a:lnR>
                      <a:noFill/>
                    </a:lnR>
                    <a:lnT>
                      <a:noFill/>
                    </a:lnT>
                    <a:lnB>
                      <a:noFill/>
                    </a:lnB>
                    <a:solidFill>
                      <a:srgbClr val="FFFFFF"/>
                    </a:solidFill>
                  </a:tcPr>
                </a:tc>
                <a:extLst>
                  <a:ext uri="{0D108BD9-81ED-4DB2-BD59-A6C34878D82A}">
                    <a16:rowId xmlns:a16="http://schemas.microsoft.com/office/drawing/2014/main" val="3926179963"/>
                  </a:ext>
                </a:extLst>
              </a:tr>
              <a:tr h="325444">
                <a:tc>
                  <a:txBody>
                    <a:bodyPr/>
                    <a:lstStyle/>
                    <a:p>
                      <a:pPr algn="l"/>
                      <a:r>
                        <a:rPr lang="en-US" sz="2400">
                          <a:effectLst/>
                        </a:rPr>
                        <a:t>Precision Hawk</a:t>
                      </a:r>
                    </a:p>
                  </a:txBody>
                  <a:tcPr marL="23911" marR="23911" marT="23911" marB="23911" anchor="ctr">
                    <a:lnL>
                      <a:noFill/>
                    </a:lnL>
                    <a:lnR>
                      <a:noFill/>
                    </a:lnR>
                    <a:lnT>
                      <a:noFill/>
                    </a:lnT>
                    <a:lnB>
                      <a:noFill/>
                    </a:lnB>
                    <a:solidFill>
                      <a:srgbClr val="FFFFFF"/>
                    </a:solidFill>
                  </a:tcPr>
                </a:tc>
                <a:tc>
                  <a:txBody>
                    <a:bodyPr/>
                    <a:lstStyle/>
                    <a:p>
                      <a:pPr algn="l"/>
                      <a:r>
                        <a:rPr lang="en-US" sz="900" u="none" strike="noStrike">
                          <a:solidFill>
                            <a:srgbClr val="00AE9D"/>
                          </a:solidFill>
                          <a:effectLst/>
                          <a:hlinkClick r:id="rId15"/>
                        </a:rPr>
                        <a:t>https://www.precisionhawk.com/satellite</a:t>
                      </a:r>
                      <a:endParaRPr lang="en-US" sz="900">
                        <a:effectLst/>
                      </a:endParaRPr>
                    </a:p>
                  </a:txBody>
                  <a:tcPr marL="23911" marR="23911" marT="23911" marB="23911" anchor="ctr">
                    <a:lnL>
                      <a:noFill/>
                    </a:lnL>
                    <a:lnR>
                      <a:noFill/>
                    </a:lnR>
                    <a:lnT>
                      <a:noFill/>
                    </a:lnT>
                    <a:lnB>
                      <a:noFill/>
                    </a:lnB>
                    <a:solidFill>
                      <a:srgbClr val="FFFFFF"/>
                    </a:solidFill>
                  </a:tcPr>
                </a:tc>
                <a:extLst>
                  <a:ext uri="{0D108BD9-81ED-4DB2-BD59-A6C34878D82A}">
                    <a16:rowId xmlns:a16="http://schemas.microsoft.com/office/drawing/2014/main" val="93329789"/>
                  </a:ext>
                </a:extLst>
              </a:tr>
              <a:tr h="357280">
                <a:tc>
                  <a:txBody>
                    <a:bodyPr/>
                    <a:lstStyle/>
                    <a:p>
                      <a:pPr algn="l"/>
                      <a:r>
                        <a:rPr lang="en-US" sz="2400" dirty="0">
                          <a:effectLst/>
                        </a:rPr>
                        <a:t>Apollo Mapping</a:t>
                      </a:r>
                    </a:p>
                  </a:txBody>
                  <a:tcPr marL="23911" marR="23911" marT="23911" marB="23911" anchor="ctr">
                    <a:lnL>
                      <a:noFill/>
                    </a:lnL>
                    <a:lnR>
                      <a:noFill/>
                    </a:lnR>
                    <a:lnT>
                      <a:noFill/>
                    </a:lnT>
                    <a:lnB>
                      <a:noFill/>
                    </a:lnB>
                    <a:solidFill>
                      <a:srgbClr val="FFFFFF"/>
                    </a:solidFill>
                  </a:tcPr>
                </a:tc>
                <a:tc>
                  <a:txBody>
                    <a:bodyPr/>
                    <a:lstStyle/>
                    <a:p>
                      <a:pPr algn="l"/>
                      <a:r>
                        <a:rPr lang="en-US" sz="900" u="none" strike="noStrike">
                          <a:solidFill>
                            <a:srgbClr val="00AE9D"/>
                          </a:solidFill>
                          <a:effectLst/>
                          <a:hlinkClick r:id="rId16"/>
                        </a:rPr>
                        <a:t>https://apollomapping.com/</a:t>
                      </a:r>
                      <a:endParaRPr lang="en-US" sz="900">
                        <a:effectLst/>
                      </a:endParaRPr>
                    </a:p>
                  </a:txBody>
                  <a:tcPr marL="23911" marR="23911" marT="23911" marB="23911" anchor="ctr">
                    <a:lnL>
                      <a:noFill/>
                    </a:lnL>
                    <a:lnR>
                      <a:noFill/>
                    </a:lnR>
                    <a:lnT>
                      <a:noFill/>
                    </a:lnT>
                    <a:lnB>
                      <a:noFill/>
                    </a:lnB>
                    <a:solidFill>
                      <a:srgbClr val="FFFFFF"/>
                    </a:solidFill>
                  </a:tcPr>
                </a:tc>
                <a:extLst>
                  <a:ext uri="{0D108BD9-81ED-4DB2-BD59-A6C34878D82A}">
                    <a16:rowId xmlns:a16="http://schemas.microsoft.com/office/drawing/2014/main" val="350316302"/>
                  </a:ext>
                </a:extLst>
              </a:tr>
              <a:tr h="186794">
                <a:tc>
                  <a:txBody>
                    <a:bodyPr/>
                    <a:lstStyle/>
                    <a:p>
                      <a:pPr algn="l"/>
                      <a:r>
                        <a:rPr lang="en-US" sz="2400" dirty="0" err="1">
                          <a:effectLst/>
                        </a:rPr>
                        <a:t>GHGSat</a:t>
                      </a:r>
                      <a:endParaRPr lang="en-US" sz="2400" dirty="0">
                        <a:effectLst/>
                      </a:endParaRPr>
                    </a:p>
                  </a:txBody>
                  <a:tcPr marL="23911" marR="23911" marT="23911" marB="23911" anchor="ctr">
                    <a:lnL>
                      <a:noFill/>
                    </a:lnL>
                    <a:lnR>
                      <a:noFill/>
                    </a:lnR>
                    <a:lnT>
                      <a:noFill/>
                    </a:lnT>
                    <a:lnB>
                      <a:noFill/>
                    </a:lnB>
                    <a:solidFill>
                      <a:srgbClr val="FFFFFF"/>
                    </a:solidFill>
                  </a:tcPr>
                </a:tc>
                <a:tc>
                  <a:txBody>
                    <a:bodyPr/>
                    <a:lstStyle/>
                    <a:p>
                      <a:pPr algn="l"/>
                      <a:r>
                        <a:rPr lang="en-US" sz="900" u="none" strike="noStrike" dirty="0">
                          <a:solidFill>
                            <a:srgbClr val="00AE9D"/>
                          </a:solidFill>
                          <a:effectLst/>
                          <a:hlinkClick r:id="rId17"/>
                        </a:rPr>
                        <a:t>https://www.ghgsat.com/</a:t>
                      </a:r>
                      <a:endParaRPr lang="en-US" sz="900" dirty="0">
                        <a:effectLst/>
                      </a:endParaRPr>
                    </a:p>
                  </a:txBody>
                  <a:tcPr marL="23911" marR="23911" marT="23911" marB="23911" anchor="ctr">
                    <a:lnL>
                      <a:noFill/>
                    </a:lnL>
                    <a:lnR>
                      <a:noFill/>
                    </a:lnR>
                    <a:lnT>
                      <a:noFill/>
                    </a:lnT>
                    <a:lnB>
                      <a:noFill/>
                    </a:lnB>
                    <a:solidFill>
                      <a:srgbClr val="FFFFFF"/>
                    </a:solidFill>
                  </a:tcPr>
                </a:tc>
                <a:extLst>
                  <a:ext uri="{0D108BD9-81ED-4DB2-BD59-A6C34878D82A}">
                    <a16:rowId xmlns:a16="http://schemas.microsoft.com/office/drawing/2014/main" val="841008386"/>
                  </a:ext>
                </a:extLst>
              </a:tr>
            </a:tbl>
          </a:graphicData>
        </a:graphic>
      </p:graphicFrame>
    </p:spTree>
    <p:extLst>
      <p:ext uri="{BB962C8B-B14F-4D97-AF65-F5344CB8AC3E}">
        <p14:creationId xmlns:p14="http://schemas.microsoft.com/office/powerpoint/2010/main" val="2486336077"/>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Rectangle 3">
            <a:extLst>
              <a:ext uri="{FF2B5EF4-FFF2-40B4-BE49-F238E27FC236}">
                <a16:creationId xmlns:a16="http://schemas.microsoft.com/office/drawing/2014/main" id="{897C7709-8A9F-4216-989A-A5DDA2581894}"/>
              </a:ext>
            </a:extLst>
          </p:cNvPr>
          <p:cNvSpPr>
            <a:spLocks noGrp="1" noChangeArrowheads="1"/>
          </p:cNvSpPr>
          <p:nvPr>
            <p:ph idx="1"/>
          </p:nvPr>
        </p:nvSpPr>
        <p:spPr>
          <a:xfrm>
            <a:off x="1919537" y="2581287"/>
            <a:ext cx="7548770" cy="3007953"/>
          </a:xfrm>
        </p:spPr>
        <p:txBody>
          <a:bodyPr/>
          <a:lstStyle/>
          <a:p>
            <a:pPr marL="371475" indent="-371475" eaLnBrk="1" hangingPunct="1">
              <a:buFont typeface="+mj-lt"/>
              <a:buAutoNum type="arabicPeriod"/>
            </a:pPr>
            <a:r>
              <a:rPr lang="en-US" altLang="en-US" dirty="0"/>
              <a:t>Use the </a:t>
            </a:r>
            <a:r>
              <a:rPr lang="en-US" b="1" i="0" dirty="0">
                <a:solidFill>
                  <a:srgbClr val="222222"/>
                </a:solidFill>
                <a:effectLst/>
                <a:latin typeface="Helvetica Neue"/>
              </a:rPr>
              <a:t>Filter table </a:t>
            </a:r>
            <a:r>
              <a:rPr lang="en-US" dirty="0"/>
              <a:t>on the page</a:t>
            </a:r>
            <a:r>
              <a:rPr lang="en-US" altLang="en-US" dirty="0"/>
              <a:t> to answer how many operation Earth Observation Satellite?</a:t>
            </a:r>
          </a:p>
          <a:p>
            <a:pPr marL="371475" indent="-371475" eaLnBrk="1" hangingPunct="1">
              <a:buFont typeface="+mj-lt"/>
              <a:buAutoNum type="arabicPeriod"/>
            </a:pPr>
            <a:r>
              <a:rPr lang="en-US" altLang="en-US" dirty="0"/>
              <a:t>Search for information about an Earth Observation satellite you have used before and talk about :</a:t>
            </a:r>
          </a:p>
          <a:p>
            <a:pPr marL="696516" lvl="1" indent="-371475" eaLnBrk="1" hangingPunct="1">
              <a:buFont typeface="Courier New" panose="02070309020205020404" pitchFamily="49" charset="0"/>
              <a:buChar char="o"/>
            </a:pPr>
            <a:r>
              <a:rPr lang="en-US" altLang="en-US" dirty="0"/>
              <a:t>Its operator</a:t>
            </a:r>
          </a:p>
          <a:p>
            <a:pPr marL="696516" lvl="1" indent="-371475" eaLnBrk="1" hangingPunct="1">
              <a:buFont typeface="Courier New" panose="02070309020205020404" pitchFamily="49" charset="0"/>
              <a:buChar char="o"/>
            </a:pPr>
            <a:r>
              <a:rPr lang="en-US" altLang="en-US" dirty="0"/>
              <a:t>How to get the data</a:t>
            </a:r>
          </a:p>
          <a:p>
            <a:pPr marL="696516" lvl="1" indent="-371475" eaLnBrk="1" hangingPunct="1">
              <a:buFont typeface="Courier New" panose="02070309020205020404" pitchFamily="49" charset="0"/>
              <a:buChar char="o"/>
            </a:pPr>
            <a:r>
              <a:rPr lang="en-US" altLang="en-US" dirty="0"/>
              <a:t>Its applications</a:t>
            </a:r>
          </a:p>
        </p:txBody>
      </p:sp>
      <p:sp>
        <p:nvSpPr>
          <p:cNvPr id="3" name="Rectangle 2">
            <a:extLst>
              <a:ext uri="{FF2B5EF4-FFF2-40B4-BE49-F238E27FC236}">
                <a16:creationId xmlns:a16="http://schemas.microsoft.com/office/drawing/2014/main" id="{6E7E9B8C-2F8A-4679-82D9-D0AD2FD34660}"/>
              </a:ext>
            </a:extLst>
          </p:cNvPr>
          <p:cNvSpPr/>
          <p:nvPr/>
        </p:nvSpPr>
        <p:spPr>
          <a:xfrm>
            <a:off x="2752725" y="2042387"/>
            <a:ext cx="5098470" cy="542584"/>
          </a:xfrm>
          <a:prstGeom prst="rect">
            <a:avLst/>
          </a:prstGeom>
        </p:spPr>
        <p:txBody>
          <a:bodyPr wrap="square">
            <a:spAutoFit/>
          </a:bodyPr>
          <a:lstStyle/>
          <a:p>
            <a:pPr defTabSz="742950">
              <a:defRPr/>
            </a:pPr>
            <a:r>
              <a:rPr lang="en-GB" sz="1463" dirty="0">
                <a:solidFill>
                  <a:prstClr val="black"/>
                </a:solidFill>
              </a:rPr>
              <a:t>Go to </a:t>
            </a:r>
            <a:r>
              <a:rPr lang="en-US" sz="1463" dirty="0">
                <a:solidFill>
                  <a:prstClr val="black"/>
                </a:solidFill>
                <a:hlinkClick r:id="rId3"/>
              </a:rPr>
              <a:t>https://space.oscar.wmo.int/satellites</a:t>
            </a:r>
            <a:r>
              <a:rPr lang="en-US" sz="1463" dirty="0">
                <a:solidFill>
                  <a:prstClr val="black"/>
                </a:solidFill>
              </a:rPr>
              <a:t> </a:t>
            </a:r>
          </a:p>
          <a:p>
            <a:pPr defTabSz="742950">
              <a:defRPr/>
            </a:pPr>
            <a:endParaRPr lang="en-GB" sz="1463" dirty="0">
              <a:solidFill>
                <a:prstClr val="black"/>
              </a:solidFill>
            </a:endParaRPr>
          </a:p>
        </p:txBody>
      </p:sp>
      <p:sp>
        <p:nvSpPr>
          <p:cNvPr id="2" name="Title 1">
            <a:extLst>
              <a:ext uri="{FF2B5EF4-FFF2-40B4-BE49-F238E27FC236}">
                <a16:creationId xmlns:a16="http://schemas.microsoft.com/office/drawing/2014/main" id="{D1551A80-26B7-6E6F-416C-189AA7111729}"/>
              </a:ext>
            </a:extLst>
          </p:cNvPr>
          <p:cNvSpPr txBox="1">
            <a:spLocks/>
          </p:cNvSpPr>
          <p:nvPr/>
        </p:nvSpPr>
        <p:spPr bwMode="auto">
          <a:xfrm>
            <a:off x="2752725" y="866081"/>
            <a:ext cx="668655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37148" rIns="74295" bIns="37148"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742950">
              <a:defRPr/>
            </a:pPr>
            <a:r>
              <a:rPr lang="en-GB" sz="2925" dirty="0">
                <a:solidFill>
                  <a:srgbClr val="C00000"/>
                </a:solidFill>
                <a:latin typeface="Calibri"/>
              </a:rPr>
              <a:t>Practical </a:t>
            </a:r>
            <a:br>
              <a:rPr lang="en-GB" sz="2925" dirty="0">
                <a:solidFill>
                  <a:srgbClr val="C00000"/>
                </a:solidFill>
                <a:latin typeface="Calibri"/>
              </a:rPr>
            </a:br>
            <a:r>
              <a:rPr lang="en-GB" sz="2925" dirty="0">
                <a:solidFill>
                  <a:srgbClr val="C00000"/>
                </a:solidFill>
                <a:latin typeface="Calibri"/>
              </a:rPr>
              <a:t>Task 1</a:t>
            </a:r>
          </a:p>
        </p:txBody>
      </p:sp>
    </p:spTree>
    <p:extLst>
      <p:ext uri="{BB962C8B-B14F-4D97-AF65-F5344CB8AC3E}">
        <p14:creationId xmlns:p14="http://schemas.microsoft.com/office/powerpoint/2010/main" val="27343889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8" name="Group 2"/>
          <p:cNvGrpSpPr>
            <a:grpSpLocks/>
          </p:cNvGrpSpPr>
          <p:nvPr/>
        </p:nvGrpSpPr>
        <p:grpSpPr bwMode="auto">
          <a:xfrm>
            <a:off x="565086" y="1306136"/>
            <a:ext cx="4179442" cy="3921472"/>
            <a:chOff x="3016" y="845"/>
            <a:chExt cx="2562" cy="1702"/>
          </a:xfrm>
        </p:grpSpPr>
        <p:pic>
          <p:nvPicPr>
            <p:cNvPr id="65539" name="Picture 2" descr="satellites_older.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6" y="845"/>
              <a:ext cx="2562" cy="1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19516">
              <a:off x="4468" y="2160"/>
              <a:ext cx="188" cy="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 name="TextBox 11">
            <a:extLst>
              <a:ext uri="{FF2B5EF4-FFF2-40B4-BE49-F238E27FC236}">
                <a16:creationId xmlns:a16="http://schemas.microsoft.com/office/drawing/2014/main" id="{38A014B1-C06F-7E9C-5D5A-B4259AB9458D}"/>
              </a:ext>
            </a:extLst>
          </p:cNvPr>
          <p:cNvSpPr txBox="1"/>
          <p:nvPr/>
        </p:nvSpPr>
        <p:spPr>
          <a:xfrm>
            <a:off x="227016" y="5395689"/>
            <a:ext cx="4356816" cy="369332"/>
          </a:xfrm>
          <a:prstGeom prst="rect">
            <a:avLst/>
          </a:prstGeom>
          <a:noFill/>
        </p:spPr>
        <p:txBody>
          <a:bodyPr wrap="square">
            <a:spAutoFit/>
          </a:bodyPr>
          <a:lstStyle/>
          <a:p>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hlinkClick r:id="rId5"/>
              </a:rPr>
              <a:t>https://space.oscar.wmo.int/satellites</a:t>
            </a:r>
            <a:endParaRPr lang="en-US" dirty="0"/>
          </a:p>
        </p:txBody>
      </p:sp>
      <p:pic>
        <p:nvPicPr>
          <p:cNvPr id="2" name="Content Placeholder 8">
            <a:extLst>
              <a:ext uri="{FF2B5EF4-FFF2-40B4-BE49-F238E27FC236}">
                <a16:creationId xmlns:a16="http://schemas.microsoft.com/office/drawing/2014/main" id="{A49FDB1C-4C27-7B6B-40CA-D22455BA24AB}"/>
              </a:ext>
            </a:extLst>
          </p:cNvPr>
          <p:cNvPicPr>
            <a:picLocks noGrp="1" noChangeAspect="1"/>
          </p:cNvPicPr>
          <p:nvPr>
            <p:ph idx="1"/>
          </p:nvPr>
        </p:nvPicPr>
        <p:blipFill>
          <a:blip r:embed="rId6"/>
          <a:stretch>
            <a:fillRect/>
          </a:stretch>
        </p:blipFill>
        <p:spPr>
          <a:xfrm>
            <a:off x="5519936" y="2060848"/>
            <a:ext cx="6286601" cy="4141174"/>
          </a:xfrm>
        </p:spPr>
      </p:pic>
      <p:sp>
        <p:nvSpPr>
          <p:cNvPr id="3" name="Title 1">
            <a:extLst>
              <a:ext uri="{FF2B5EF4-FFF2-40B4-BE49-F238E27FC236}">
                <a16:creationId xmlns:a16="http://schemas.microsoft.com/office/drawing/2014/main" id="{1A5C2C1B-E050-160D-7454-836F2C5C1186}"/>
              </a:ext>
            </a:extLst>
          </p:cNvPr>
          <p:cNvSpPr txBox="1">
            <a:spLocks/>
          </p:cNvSpPr>
          <p:nvPr/>
        </p:nvSpPr>
        <p:spPr bwMode="auto">
          <a:xfrm>
            <a:off x="1775520" y="79096"/>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600" b="0" i="0" u="none" strike="noStrike" kern="1200" cap="none" spc="0" normalizeH="0" baseline="0" noProof="0" dirty="0">
                <a:ln>
                  <a:noFill/>
                </a:ln>
                <a:solidFill>
                  <a:srgbClr val="C00000"/>
                </a:solidFill>
                <a:effectLst/>
                <a:uLnTx/>
                <a:uFillTx/>
                <a:latin typeface="Calibri"/>
                <a:ea typeface="+mj-ea"/>
                <a:cs typeface="+mj-cs"/>
              </a:rPr>
              <a:t>Practical </a:t>
            </a:r>
            <a:br>
              <a:rPr kumimoji="0" lang="en-GB" sz="3600" b="0" i="0" u="none" strike="noStrike" kern="1200" cap="none" spc="0" normalizeH="0" baseline="0" noProof="0" dirty="0">
                <a:ln>
                  <a:noFill/>
                </a:ln>
                <a:solidFill>
                  <a:srgbClr val="C00000"/>
                </a:solidFill>
                <a:effectLst/>
                <a:uLnTx/>
                <a:uFillTx/>
                <a:latin typeface="Calibri"/>
                <a:ea typeface="+mj-ea"/>
                <a:cs typeface="+mj-cs"/>
              </a:rPr>
            </a:br>
            <a:r>
              <a:rPr kumimoji="0" lang="en-GB" sz="3600" b="0" i="0" u="none" strike="noStrike" kern="1200" cap="none" spc="0" normalizeH="0" baseline="0" noProof="0" dirty="0">
                <a:ln>
                  <a:noFill/>
                </a:ln>
                <a:solidFill>
                  <a:srgbClr val="C00000"/>
                </a:solidFill>
                <a:effectLst/>
                <a:uLnTx/>
                <a:uFillTx/>
                <a:latin typeface="Calibri"/>
                <a:ea typeface="+mj-ea"/>
                <a:cs typeface="+mj-cs"/>
              </a:rPr>
              <a:t>Task 1</a:t>
            </a:r>
          </a:p>
        </p:txBody>
      </p:sp>
    </p:spTree>
    <p:extLst>
      <p:ext uri="{BB962C8B-B14F-4D97-AF65-F5344CB8AC3E}">
        <p14:creationId xmlns:p14="http://schemas.microsoft.com/office/powerpoint/2010/main" val="20043896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6147" name="Text Box 3"/>
          <p:cNvSpPr txBox="1">
            <a:spLocks noChangeArrowheads="1"/>
          </p:cNvSpPr>
          <p:nvPr/>
        </p:nvSpPr>
        <p:spPr bwMode="auto">
          <a:xfrm>
            <a:off x="32061" y="1018524"/>
            <a:ext cx="8382000" cy="523220"/>
          </a:xfrm>
          <a:prstGeom prst="rect">
            <a:avLst/>
          </a:prstGeom>
          <a:noFill/>
          <a:ln w="9525">
            <a:noFill/>
            <a:miter lim="800000"/>
            <a:headEnd/>
            <a:tailEnd/>
          </a:ln>
        </p:spPr>
        <p:txBody>
          <a:bodyPr>
            <a:spAutoFit/>
          </a:bodyPr>
          <a:lstStyle/>
          <a:p>
            <a:pPr eaLnBrk="0" hangingPunct="0">
              <a:spcBef>
                <a:spcPct val="50000"/>
              </a:spcBef>
            </a:pPr>
            <a:r>
              <a:rPr lang="en-GB" altLang="en-GB" sz="2800" b="1" dirty="0"/>
              <a:t>There are two main types of EO satellites</a:t>
            </a:r>
          </a:p>
        </p:txBody>
      </p:sp>
      <p:sp>
        <p:nvSpPr>
          <p:cNvPr id="6148" name="Text Box 4"/>
          <p:cNvSpPr txBox="1">
            <a:spLocks noChangeArrowheads="1"/>
          </p:cNvSpPr>
          <p:nvPr/>
        </p:nvSpPr>
        <p:spPr bwMode="auto">
          <a:xfrm>
            <a:off x="623392" y="2440347"/>
            <a:ext cx="6336704" cy="1384995"/>
          </a:xfrm>
          <a:prstGeom prst="rect">
            <a:avLst/>
          </a:prstGeom>
          <a:noFill/>
          <a:ln w="9525">
            <a:noFill/>
            <a:miter lim="800000"/>
            <a:headEnd/>
            <a:tailEnd/>
          </a:ln>
        </p:spPr>
        <p:txBody>
          <a:bodyPr wrap="square">
            <a:spAutoFit/>
          </a:bodyPr>
          <a:lstStyle/>
          <a:p>
            <a:pPr marL="514350" indent="-514350" eaLnBrk="0" hangingPunct="0">
              <a:spcBef>
                <a:spcPct val="50000"/>
              </a:spcBef>
              <a:buFontTx/>
              <a:buAutoNum type="arabicPeriod"/>
            </a:pPr>
            <a:r>
              <a:rPr lang="en-GB" altLang="en-GB" sz="2400" b="1" dirty="0"/>
              <a:t>Geostationary </a:t>
            </a:r>
            <a:br>
              <a:rPr lang="en-GB" altLang="en-GB" sz="2400" b="1" dirty="0"/>
            </a:br>
            <a:r>
              <a:rPr lang="en-GB" altLang="en-GB" sz="2400" dirty="0"/>
              <a:t>(other name: Geo Synchronized)</a:t>
            </a:r>
          </a:p>
          <a:p>
            <a:pPr marL="514350" indent="-514350" eaLnBrk="0" hangingPunct="0">
              <a:spcBef>
                <a:spcPct val="50000"/>
              </a:spcBef>
              <a:buFontTx/>
              <a:buAutoNum type="arabicPeriod"/>
            </a:pPr>
            <a:r>
              <a:rPr lang="en-GB" altLang="en-GB" sz="2400" b="1" dirty="0"/>
              <a:t>Low Orbiting</a:t>
            </a:r>
          </a:p>
        </p:txBody>
      </p:sp>
      <p:pic>
        <p:nvPicPr>
          <p:cNvPr id="6150" name="Picture 6"/>
          <p:cNvPicPr>
            <a:picLocks noChangeAspect="1" noChangeArrowheads="1"/>
          </p:cNvPicPr>
          <p:nvPr/>
        </p:nvPicPr>
        <p:blipFill>
          <a:blip r:embed="rId3" cstate="print"/>
          <a:srcRect/>
          <a:stretch>
            <a:fillRect/>
          </a:stretch>
        </p:blipFill>
        <p:spPr bwMode="auto">
          <a:xfrm>
            <a:off x="6528048" y="2195108"/>
            <a:ext cx="4448175" cy="3352800"/>
          </a:xfrm>
          <a:prstGeom prst="rect">
            <a:avLst/>
          </a:prstGeom>
          <a:noFill/>
          <a:ln w="9525">
            <a:noFill/>
            <a:miter lim="800000"/>
            <a:headEnd/>
            <a:tailEnd/>
          </a:ln>
        </p:spPr>
      </p:pic>
      <p:sp>
        <p:nvSpPr>
          <p:cNvPr id="9" name="Rectangle 2">
            <a:extLst>
              <a:ext uri="{FF2B5EF4-FFF2-40B4-BE49-F238E27FC236}">
                <a16:creationId xmlns:a16="http://schemas.microsoft.com/office/drawing/2014/main" id="{7E56E133-E887-4494-B420-366E292D05A4}"/>
              </a:ext>
            </a:extLst>
          </p:cNvPr>
          <p:cNvSpPr txBox="1">
            <a:spLocks noChangeArrowheads="1"/>
          </p:cNvSpPr>
          <p:nvPr/>
        </p:nvSpPr>
        <p:spPr bwMode="auto">
          <a:xfrm>
            <a:off x="1629730" y="458787"/>
            <a:ext cx="8965878" cy="33265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defPPr>
              <a:defRPr lang="en-US"/>
            </a:defPPr>
            <a:lvl1pPr algn="ctr" eaLnBrk="1" hangingPunct="1">
              <a:defRPr sz="3200" kern="0">
                <a:solidFill>
                  <a:schemeClr val="accent6">
                    <a:lumMod val="75000"/>
                  </a:schemeClr>
                </a:solidFill>
                <a:latin typeface="+mj-lt"/>
                <a:ea typeface="+mj-ea"/>
                <a:cs typeface="+mj-cs"/>
              </a:defRPr>
            </a:lvl1pPr>
            <a:lvl2pPr algn="ctr" eaLnBrk="0" hangingPunct="0">
              <a:defRPr sz="4400">
                <a:solidFill>
                  <a:schemeClr val="tx2"/>
                </a:solidFill>
              </a:defRPr>
            </a:lvl2pPr>
            <a:lvl3pPr algn="ctr" eaLnBrk="0" hangingPunct="0">
              <a:defRPr sz="4400">
                <a:solidFill>
                  <a:schemeClr val="tx2"/>
                </a:solidFill>
              </a:defRPr>
            </a:lvl3pPr>
            <a:lvl4pPr algn="ctr" eaLnBrk="0" hangingPunct="0">
              <a:defRPr sz="4400">
                <a:solidFill>
                  <a:schemeClr val="tx2"/>
                </a:solidFill>
              </a:defRPr>
            </a:lvl4pPr>
            <a:lvl5pPr algn="ctr" eaLnBrk="0" hangingPunct="0">
              <a:defRPr sz="4400">
                <a:solidFill>
                  <a:schemeClr val="tx2"/>
                </a:solidFill>
              </a:defRPr>
            </a:lvl5pPr>
            <a:lvl6pPr marL="457200" algn="ctr" rtl="0" fontAlgn="base">
              <a:spcBef>
                <a:spcPct val="0"/>
              </a:spcBef>
              <a:spcAft>
                <a:spcPct val="0"/>
              </a:spcAft>
              <a:defRPr sz="4400">
                <a:solidFill>
                  <a:schemeClr val="tx2"/>
                </a:solidFill>
              </a:defRPr>
            </a:lvl6pPr>
            <a:lvl7pPr marL="914400" algn="ctr" rtl="0" fontAlgn="base">
              <a:spcBef>
                <a:spcPct val="0"/>
              </a:spcBef>
              <a:spcAft>
                <a:spcPct val="0"/>
              </a:spcAft>
              <a:defRPr sz="4400">
                <a:solidFill>
                  <a:schemeClr val="tx2"/>
                </a:solidFill>
              </a:defRPr>
            </a:lvl7pPr>
            <a:lvl8pPr marL="1371600" algn="ctr" rtl="0" fontAlgn="base">
              <a:spcBef>
                <a:spcPct val="0"/>
              </a:spcBef>
              <a:spcAft>
                <a:spcPct val="0"/>
              </a:spcAft>
              <a:defRPr sz="4400">
                <a:solidFill>
                  <a:schemeClr val="tx2"/>
                </a:solidFill>
              </a:defRPr>
            </a:lvl8pPr>
            <a:lvl9pPr marL="1828800" algn="ctr" rtl="0" fontAlgn="base">
              <a:spcBef>
                <a:spcPct val="0"/>
              </a:spcBef>
              <a:spcAft>
                <a:spcPct val="0"/>
              </a:spcAft>
              <a:defRPr sz="4400">
                <a:solidFill>
                  <a:schemeClr val="tx2"/>
                </a:solidFill>
              </a:defRPr>
            </a:lvl9pPr>
          </a:lstStyle>
          <a:p>
            <a:r>
              <a:rPr lang="en-GB" altLang="en-GB" dirty="0"/>
              <a:t>Earth Observing Satellites: Types </a:t>
            </a:r>
            <a:br>
              <a:rPr lang="en-GB" altLang="en-GB" dirty="0"/>
            </a:br>
            <a:endParaRPr lang="en-GB" altLang="en-GB" dirty="0"/>
          </a:p>
        </p:txBody>
      </p:sp>
      <p:cxnSp>
        <p:nvCxnSpPr>
          <p:cNvPr id="10" name="Straight Connector 9">
            <a:extLst>
              <a:ext uri="{FF2B5EF4-FFF2-40B4-BE49-F238E27FC236}">
                <a16:creationId xmlns:a16="http://schemas.microsoft.com/office/drawing/2014/main" id="{013AC22D-025F-47B5-BC86-EF4CFF674C69}"/>
              </a:ext>
            </a:extLst>
          </p:cNvPr>
          <p:cNvCxnSpPr/>
          <p:nvPr/>
        </p:nvCxnSpPr>
        <p:spPr>
          <a:xfrm>
            <a:off x="2855640" y="692696"/>
            <a:ext cx="6840760" cy="0"/>
          </a:xfrm>
          <a:prstGeom prst="line">
            <a:avLst/>
          </a:prstGeom>
        </p:spPr>
        <p:style>
          <a:lnRef idx="3">
            <a:schemeClr val="accent4"/>
          </a:lnRef>
          <a:fillRef idx="0">
            <a:schemeClr val="accent4"/>
          </a:fillRef>
          <a:effectRef idx="2">
            <a:schemeClr val="accent4"/>
          </a:effectRef>
          <a:fontRef idx="minor">
            <a:schemeClr val="tx1"/>
          </a:fontRef>
        </p:style>
      </p:cxnSp>
    </p:spTree>
  </p:cSld>
  <p:clrMapOvr>
    <a:overrideClrMapping bg1="lt1" tx1="dk1" bg2="lt2" tx2="dk2" accent1="accent1" accent2="accent2" accent3="accent3" accent4="accent4" accent5="accent5" accent6="accent6" hlink="hlink" folHlink="folHlink"/>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 calcmode="lin" valueType="num">
                                      <p:cBhvr additive="base">
                                        <p:cTn id="7" dur="500" fill="hold"/>
                                        <p:tgtEl>
                                          <p:spTgt spid="614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1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148">
                                            <p:txEl>
                                              <p:pRg st="0" end="0"/>
                                            </p:txEl>
                                          </p:spTgt>
                                        </p:tgtEl>
                                        <p:attrNameLst>
                                          <p:attrName>style.visibility</p:attrName>
                                        </p:attrNameLst>
                                      </p:cBhvr>
                                      <p:to>
                                        <p:strVal val="visible"/>
                                      </p:to>
                                    </p:set>
                                    <p:anim calcmode="lin" valueType="num">
                                      <p:cBhvr additive="base">
                                        <p:cTn id="13" dur="500" fill="hold"/>
                                        <p:tgtEl>
                                          <p:spTgt spid="6148">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14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148">
                                            <p:txEl>
                                              <p:pRg st="1" end="1"/>
                                            </p:txEl>
                                          </p:spTgt>
                                        </p:tgtEl>
                                        <p:attrNameLst>
                                          <p:attrName>style.visibility</p:attrName>
                                        </p:attrNameLst>
                                      </p:cBhvr>
                                      <p:to>
                                        <p:strVal val="visible"/>
                                      </p:to>
                                    </p:set>
                                    <p:anim calcmode="lin" valueType="num">
                                      <p:cBhvr additive="base">
                                        <p:cTn id="19" dur="500" fill="hold"/>
                                        <p:tgtEl>
                                          <p:spTgt spid="6148">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148">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autoUpdateAnimBg="0"/>
      <p:bldP spid="6148"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7171" name="Text Box 3"/>
          <p:cNvSpPr txBox="1">
            <a:spLocks noChangeArrowheads="1"/>
          </p:cNvSpPr>
          <p:nvPr/>
        </p:nvSpPr>
        <p:spPr bwMode="auto">
          <a:xfrm>
            <a:off x="623392" y="4477360"/>
            <a:ext cx="9900592" cy="2123658"/>
          </a:xfrm>
          <a:prstGeom prst="rect">
            <a:avLst/>
          </a:prstGeom>
          <a:noFill/>
          <a:ln w="9525">
            <a:noFill/>
            <a:miter lim="800000"/>
            <a:headEnd/>
            <a:tailEnd/>
          </a:ln>
        </p:spPr>
        <p:txBody>
          <a:bodyPr wrap="square">
            <a:spAutoFit/>
          </a:bodyPr>
          <a:lstStyle/>
          <a:p>
            <a:pPr eaLnBrk="0" hangingPunct="0">
              <a:spcBef>
                <a:spcPct val="50000"/>
              </a:spcBef>
            </a:pPr>
            <a:endParaRPr lang="en-GB" altLang="en-GB" sz="2400" dirty="0">
              <a:solidFill>
                <a:srgbClr val="000000"/>
              </a:solidFill>
            </a:endParaRPr>
          </a:p>
          <a:p>
            <a:pPr eaLnBrk="0" hangingPunct="0">
              <a:spcBef>
                <a:spcPct val="50000"/>
              </a:spcBef>
              <a:buFontTx/>
              <a:buChar char="•"/>
            </a:pPr>
            <a:r>
              <a:rPr lang="en-GB" altLang="en-GB" sz="2400" dirty="0">
                <a:solidFill>
                  <a:srgbClr val="000000"/>
                </a:solidFill>
              </a:rPr>
              <a:t> located over the equator at a height of  36000 km. </a:t>
            </a:r>
          </a:p>
          <a:p>
            <a:pPr eaLnBrk="0" hangingPunct="0">
              <a:spcBef>
                <a:spcPct val="50000"/>
              </a:spcBef>
              <a:buFontTx/>
              <a:buChar char="•"/>
            </a:pPr>
            <a:r>
              <a:rPr lang="en-GB" altLang="en-GB" sz="2400" dirty="0">
                <a:solidFill>
                  <a:srgbClr val="000000"/>
                </a:solidFill>
              </a:rPr>
              <a:t> remain stationary with respect to the Earth's surface. </a:t>
            </a:r>
          </a:p>
          <a:p>
            <a:pPr eaLnBrk="0" hangingPunct="0">
              <a:spcBef>
                <a:spcPct val="50000"/>
              </a:spcBef>
              <a:buFontTx/>
              <a:buChar char="•"/>
            </a:pPr>
            <a:r>
              <a:rPr lang="en-GB" altLang="en-GB" sz="2400" dirty="0">
                <a:solidFill>
                  <a:srgbClr val="000000"/>
                </a:solidFill>
              </a:rPr>
              <a:t> give images at a high and constant rate (good for animation).</a:t>
            </a:r>
            <a:endParaRPr lang="en-GB" altLang="en-GB" sz="2000" dirty="0">
              <a:solidFill>
                <a:srgbClr val="000000"/>
              </a:solidFill>
            </a:endParaRPr>
          </a:p>
        </p:txBody>
      </p:sp>
      <p:pic>
        <p:nvPicPr>
          <p:cNvPr id="2" name="Picture 1">
            <a:extLst>
              <a:ext uri="{FF2B5EF4-FFF2-40B4-BE49-F238E27FC236}">
                <a16:creationId xmlns:a16="http://schemas.microsoft.com/office/drawing/2014/main" id="{C7C14ECB-6233-4DAC-8CED-DD582DF675A1}"/>
              </a:ext>
            </a:extLst>
          </p:cNvPr>
          <p:cNvPicPr>
            <a:picLocks noChangeAspect="1"/>
          </p:cNvPicPr>
          <p:nvPr/>
        </p:nvPicPr>
        <p:blipFill>
          <a:blip r:embed="rId3"/>
          <a:stretch>
            <a:fillRect/>
          </a:stretch>
        </p:blipFill>
        <p:spPr>
          <a:xfrm>
            <a:off x="6144827" y="838448"/>
            <a:ext cx="3810000" cy="3810000"/>
          </a:xfrm>
          <a:prstGeom prst="rect">
            <a:avLst/>
          </a:prstGeom>
        </p:spPr>
      </p:pic>
      <p:sp>
        <p:nvSpPr>
          <p:cNvPr id="3" name="TextBox 2">
            <a:extLst>
              <a:ext uri="{FF2B5EF4-FFF2-40B4-BE49-F238E27FC236}">
                <a16:creationId xmlns:a16="http://schemas.microsoft.com/office/drawing/2014/main" id="{0C016F9F-A50B-4842-8CAF-C23B275A509D}"/>
              </a:ext>
            </a:extLst>
          </p:cNvPr>
          <p:cNvSpPr txBox="1"/>
          <p:nvPr/>
        </p:nvSpPr>
        <p:spPr>
          <a:xfrm>
            <a:off x="8642654" y="4077073"/>
            <a:ext cx="1363960" cy="646331"/>
          </a:xfrm>
          <a:prstGeom prst="rect">
            <a:avLst/>
          </a:prstGeom>
          <a:noFill/>
        </p:spPr>
        <p:txBody>
          <a:bodyPr wrap="square" rtlCol="0">
            <a:spAutoFit/>
          </a:bodyPr>
          <a:lstStyle/>
          <a:p>
            <a:r>
              <a:rPr lang="en-AU" dirty="0">
                <a:solidFill>
                  <a:schemeClr val="bg1"/>
                </a:solidFill>
              </a:rPr>
              <a:t>Meteosat-8</a:t>
            </a:r>
            <a:br>
              <a:rPr lang="en-AU" dirty="0">
                <a:solidFill>
                  <a:schemeClr val="bg1"/>
                </a:solidFill>
              </a:rPr>
            </a:br>
            <a:r>
              <a:rPr lang="en-AU" dirty="0">
                <a:solidFill>
                  <a:schemeClr val="bg1"/>
                </a:solidFill>
              </a:rPr>
              <a:t>41.5</a:t>
            </a:r>
            <a:r>
              <a:rPr lang="en-AU" baseline="30000" dirty="0">
                <a:solidFill>
                  <a:schemeClr val="bg1"/>
                </a:solidFill>
              </a:rPr>
              <a:t>⁰</a:t>
            </a:r>
            <a:r>
              <a:rPr lang="en-AU" dirty="0">
                <a:solidFill>
                  <a:schemeClr val="bg1"/>
                </a:solidFill>
              </a:rPr>
              <a:t>  East</a:t>
            </a:r>
          </a:p>
        </p:txBody>
      </p:sp>
      <p:pic>
        <p:nvPicPr>
          <p:cNvPr id="4" name="Picture 3">
            <a:extLst>
              <a:ext uri="{FF2B5EF4-FFF2-40B4-BE49-F238E27FC236}">
                <a16:creationId xmlns:a16="http://schemas.microsoft.com/office/drawing/2014/main" id="{0724B677-6713-40A0-9311-FD65897E3C92}"/>
              </a:ext>
            </a:extLst>
          </p:cNvPr>
          <p:cNvPicPr>
            <a:picLocks noChangeAspect="1"/>
          </p:cNvPicPr>
          <p:nvPr/>
        </p:nvPicPr>
        <p:blipFill>
          <a:blip r:embed="rId4"/>
          <a:stretch>
            <a:fillRect/>
          </a:stretch>
        </p:blipFill>
        <p:spPr>
          <a:xfrm>
            <a:off x="1784076" y="1318811"/>
            <a:ext cx="4259426" cy="3008704"/>
          </a:xfrm>
          <a:prstGeom prst="rect">
            <a:avLst/>
          </a:prstGeom>
        </p:spPr>
      </p:pic>
      <p:sp>
        <p:nvSpPr>
          <p:cNvPr id="9" name="Rectangle 2">
            <a:extLst>
              <a:ext uri="{FF2B5EF4-FFF2-40B4-BE49-F238E27FC236}">
                <a16:creationId xmlns:a16="http://schemas.microsoft.com/office/drawing/2014/main" id="{8F4988E1-DF05-489E-9A19-CBD23F1CC61E}"/>
              </a:ext>
            </a:extLst>
          </p:cNvPr>
          <p:cNvSpPr txBox="1">
            <a:spLocks noChangeArrowheads="1"/>
          </p:cNvSpPr>
          <p:nvPr/>
        </p:nvSpPr>
        <p:spPr bwMode="auto">
          <a:xfrm>
            <a:off x="1629730" y="458787"/>
            <a:ext cx="8965878" cy="33265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defPPr>
              <a:defRPr lang="en-US"/>
            </a:defPPr>
            <a:lvl1pPr algn="ctr" eaLnBrk="1" hangingPunct="1">
              <a:defRPr sz="3200" kern="0">
                <a:solidFill>
                  <a:schemeClr val="accent6">
                    <a:lumMod val="75000"/>
                  </a:schemeClr>
                </a:solidFill>
                <a:latin typeface="+mj-lt"/>
                <a:ea typeface="+mj-ea"/>
                <a:cs typeface="+mj-cs"/>
              </a:defRPr>
            </a:lvl1pPr>
            <a:lvl2pPr algn="ctr" eaLnBrk="0" hangingPunct="0">
              <a:defRPr sz="4400">
                <a:solidFill>
                  <a:schemeClr val="tx2"/>
                </a:solidFill>
              </a:defRPr>
            </a:lvl2pPr>
            <a:lvl3pPr algn="ctr" eaLnBrk="0" hangingPunct="0">
              <a:defRPr sz="4400">
                <a:solidFill>
                  <a:schemeClr val="tx2"/>
                </a:solidFill>
              </a:defRPr>
            </a:lvl3pPr>
            <a:lvl4pPr algn="ctr" eaLnBrk="0" hangingPunct="0">
              <a:defRPr sz="4400">
                <a:solidFill>
                  <a:schemeClr val="tx2"/>
                </a:solidFill>
              </a:defRPr>
            </a:lvl4pPr>
            <a:lvl5pPr algn="ctr" eaLnBrk="0" hangingPunct="0">
              <a:defRPr sz="4400">
                <a:solidFill>
                  <a:schemeClr val="tx2"/>
                </a:solidFill>
              </a:defRPr>
            </a:lvl5pPr>
            <a:lvl6pPr marL="457200" algn="ctr" rtl="0" fontAlgn="base">
              <a:spcBef>
                <a:spcPct val="0"/>
              </a:spcBef>
              <a:spcAft>
                <a:spcPct val="0"/>
              </a:spcAft>
              <a:defRPr sz="4400">
                <a:solidFill>
                  <a:schemeClr val="tx2"/>
                </a:solidFill>
              </a:defRPr>
            </a:lvl6pPr>
            <a:lvl7pPr marL="914400" algn="ctr" rtl="0" fontAlgn="base">
              <a:spcBef>
                <a:spcPct val="0"/>
              </a:spcBef>
              <a:spcAft>
                <a:spcPct val="0"/>
              </a:spcAft>
              <a:defRPr sz="4400">
                <a:solidFill>
                  <a:schemeClr val="tx2"/>
                </a:solidFill>
              </a:defRPr>
            </a:lvl7pPr>
            <a:lvl8pPr marL="1371600" algn="ctr" rtl="0" fontAlgn="base">
              <a:spcBef>
                <a:spcPct val="0"/>
              </a:spcBef>
              <a:spcAft>
                <a:spcPct val="0"/>
              </a:spcAft>
              <a:defRPr sz="4400">
                <a:solidFill>
                  <a:schemeClr val="tx2"/>
                </a:solidFill>
              </a:defRPr>
            </a:lvl8pPr>
            <a:lvl9pPr marL="1828800" algn="ctr" rtl="0" fontAlgn="base">
              <a:spcBef>
                <a:spcPct val="0"/>
              </a:spcBef>
              <a:spcAft>
                <a:spcPct val="0"/>
              </a:spcAft>
              <a:defRPr sz="4400">
                <a:solidFill>
                  <a:schemeClr val="tx2"/>
                </a:solidFill>
              </a:defRPr>
            </a:lvl9pPr>
          </a:lstStyle>
          <a:p>
            <a:r>
              <a:rPr lang="en-GB" altLang="en-GB" dirty="0"/>
              <a:t>Geostationary Satellites </a:t>
            </a:r>
            <a:br>
              <a:rPr lang="en-GB" altLang="en-GB" dirty="0"/>
            </a:br>
            <a:endParaRPr lang="en-GB" altLang="en-GB" dirty="0"/>
          </a:p>
        </p:txBody>
      </p:sp>
      <p:cxnSp>
        <p:nvCxnSpPr>
          <p:cNvPr id="10" name="Straight Connector 9">
            <a:extLst>
              <a:ext uri="{FF2B5EF4-FFF2-40B4-BE49-F238E27FC236}">
                <a16:creationId xmlns:a16="http://schemas.microsoft.com/office/drawing/2014/main" id="{2D46A4C9-921C-459B-B8C1-42FE9C089874}"/>
              </a:ext>
            </a:extLst>
          </p:cNvPr>
          <p:cNvCxnSpPr/>
          <p:nvPr/>
        </p:nvCxnSpPr>
        <p:spPr>
          <a:xfrm>
            <a:off x="2855640" y="692696"/>
            <a:ext cx="6840760" cy="0"/>
          </a:xfrm>
          <a:prstGeom prst="line">
            <a:avLst/>
          </a:prstGeom>
        </p:spPr>
        <p:style>
          <a:lnRef idx="3">
            <a:schemeClr val="accent4"/>
          </a:lnRef>
          <a:fillRef idx="0">
            <a:schemeClr val="accent4"/>
          </a:fillRef>
          <a:effectRef idx="2">
            <a:schemeClr val="accent4"/>
          </a:effectRef>
          <a:fontRef idx="minor">
            <a:schemeClr val="tx1"/>
          </a:fontRef>
        </p:style>
      </p:cxnSp>
    </p:spTree>
  </p:cSld>
  <p:clrMapOvr>
    <a:overrideClrMapping bg1="lt1" tx1="dk1" bg2="lt2" tx2="dk2" accent1="accent1" accent2="accent2" accent3="accent3" accent4="accent4" accent5="accent5" accent6="accent6" hlink="hlink" folHlink="folHlink"/>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71">
                                            <p:txEl>
                                              <p:pRg st="1" end="1"/>
                                            </p:txEl>
                                          </p:spTgt>
                                        </p:tgtEl>
                                        <p:attrNameLst>
                                          <p:attrName>style.visibility</p:attrName>
                                        </p:attrNameLst>
                                      </p:cBhvr>
                                      <p:to>
                                        <p:strVal val="visible"/>
                                      </p:to>
                                    </p:set>
                                    <p:anim calcmode="lin" valueType="num">
                                      <p:cBhvr additive="base">
                                        <p:cTn id="7" dur="500" fill="hold"/>
                                        <p:tgtEl>
                                          <p:spTgt spid="7171">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17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171">
                                            <p:txEl>
                                              <p:pRg st="2" end="2"/>
                                            </p:txEl>
                                          </p:spTgt>
                                        </p:tgtEl>
                                        <p:attrNameLst>
                                          <p:attrName>style.visibility</p:attrName>
                                        </p:attrNameLst>
                                      </p:cBhvr>
                                      <p:to>
                                        <p:strVal val="visible"/>
                                      </p:to>
                                    </p:set>
                                    <p:anim calcmode="lin" valueType="num">
                                      <p:cBhvr additive="base">
                                        <p:cTn id="13" dur="500" fill="hold"/>
                                        <p:tgtEl>
                                          <p:spTgt spid="7171">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17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171">
                                            <p:txEl>
                                              <p:pRg st="3" end="3"/>
                                            </p:txEl>
                                          </p:spTgt>
                                        </p:tgtEl>
                                        <p:attrNameLst>
                                          <p:attrName>style.visibility</p:attrName>
                                        </p:attrNameLst>
                                      </p:cBhvr>
                                      <p:to>
                                        <p:strVal val="visible"/>
                                      </p:to>
                                    </p:set>
                                    <p:anim calcmode="lin" valueType="num">
                                      <p:cBhvr additive="base">
                                        <p:cTn id="19" dur="500" fill="hold"/>
                                        <p:tgtEl>
                                          <p:spTgt spid="7171">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17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pic>
        <p:nvPicPr>
          <p:cNvPr id="8194" name="Picture 2" descr="http://qzss.go.jp/en/technical/qzssinfo/khp0mf0000000wuf-img/qzo_07_header.jpg">
            <a:extLst>
              <a:ext uri="{FF2B5EF4-FFF2-40B4-BE49-F238E27FC236}">
                <a16:creationId xmlns:a16="http://schemas.microsoft.com/office/drawing/2014/main" id="{64025D4B-2915-4AEE-A446-1797D6DEDD9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832" r="39452"/>
          <a:stretch/>
        </p:blipFill>
        <p:spPr bwMode="auto">
          <a:xfrm>
            <a:off x="5945464" y="3777652"/>
            <a:ext cx="1152128" cy="558581"/>
          </a:xfrm>
          <a:prstGeom prst="rect">
            <a:avLst/>
          </a:prstGeom>
          <a:noFill/>
          <a:extLst>
            <a:ext uri="{909E8E84-426E-40DD-AFC4-6F175D3DCCD1}">
              <a14:hiddenFill xmlns:a14="http://schemas.microsoft.com/office/drawing/2010/main">
                <a:solidFill>
                  <a:srgbClr val="FFFFFF"/>
                </a:solidFill>
              </a14:hiddenFill>
            </a:ext>
          </a:extLst>
        </p:spPr>
      </p:pic>
      <p:sp>
        <p:nvSpPr>
          <p:cNvPr id="26629" name="Text Box 5"/>
          <p:cNvSpPr txBox="1">
            <a:spLocks noChangeArrowheads="1"/>
          </p:cNvSpPr>
          <p:nvPr/>
        </p:nvSpPr>
        <p:spPr bwMode="auto">
          <a:xfrm>
            <a:off x="2738438" y="2434467"/>
            <a:ext cx="7200900" cy="923330"/>
          </a:xfrm>
          <a:prstGeom prst="rect">
            <a:avLst/>
          </a:prstGeom>
          <a:noFill/>
          <a:ln w="9525">
            <a:noFill/>
            <a:miter lim="800000"/>
            <a:headEnd/>
            <a:tailEnd/>
          </a:ln>
        </p:spPr>
        <p:txBody>
          <a:bodyPr>
            <a:spAutoFit/>
          </a:bodyPr>
          <a:lstStyle/>
          <a:p>
            <a:pPr>
              <a:spcBef>
                <a:spcPct val="50000"/>
              </a:spcBef>
            </a:pPr>
            <a:r>
              <a:rPr lang="en-GB" dirty="0"/>
              <a:t>Any object travelling in a circle at constant speed is </a:t>
            </a:r>
            <a:r>
              <a:rPr lang="en-GB" i="1" dirty="0"/>
              <a:t>always</a:t>
            </a:r>
            <a:r>
              <a:rPr lang="en-GB" dirty="0"/>
              <a:t> accelerating away from the centre of the circle by the centrifugal force .</a:t>
            </a:r>
          </a:p>
        </p:txBody>
      </p:sp>
      <p:sp>
        <p:nvSpPr>
          <p:cNvPr id="26631" name="Text Box 7"/>
          <p:cNvSpPr txBox="1">
            <a:spLocks noChangeArrowheads="1"/>
          </p:cNvSpPr>
          <p:nvPr/>
        </p:nvSpPr>
        <p:spPr bwMode="auto">
          <a:xfrm>
            <a:off x="2003757" y="6018890"/>
            <a:ext cx="7443167" cy="646331"/>
          </a:xfrm>
          <a:prstGeom prst="rect">
            <a:avLst/>
          </a:prstGeom>
          <a:noFill/>
          <a:ln w="9525">
            <a:noFill/>
            <a:miter lim="800000"/>
            <a:headEnd/>
            <a:tailEnd/>
          </a:ln>
        </p:spPr>
        <p:txBody>
          <a:bodyPr wrap="square">
            <a:spAutoFit/>
          </a:bodyPr>
          <a:lstStyle/>
          <a:p>
            <a:pPr>
              <a:spcBef>
                <a:spcPct val="50000"/>
              </a:spcBef>
            </a:pPr>
            <a:r>
              <a:rPr lang="en-US" dirty="0"/>
              <a:t>Gravity keeps satellites in circular motion because it acts as a constant force opposing the direction of centrifugal  </a:t>
            </a:r>
            <a:endParaRPr lang="ar-OM" dirty="0"/>
          </a:p>
        </p:txBody>
      </p:sp>
      <p:sp>
        <p:nvSpPr>
          <p:cNvPr id="6" name="Rectangle 2"/>
          <p:cNvSpPr txBox="1">
            <a:spLocks noChangeArrowheads="1"/>
          </p:cNvSpPr>
          <p:nvPr/>
        </p:nvSpPr>
        <p:spPr>
          <a:xfrm>
            <a:off x="911424" y="998430"/>
            <a:ext cx="10081120" cy="1143000"/>
          </a:xfrm>
          <a:prstGeom prst="rect">
            <a:avLst/>
          </a:prstGeom>
        </p:spPr>
        <p:txBody>
          <a:bodyPr/>
          <a:lstStyle/>
          <a:p>
            <a:pPr algn="ctr">
              <a:defRPr/>
            </a:pPr>
            <a:r>
              <a:rPr lang="en-GB" altLang="en-GB" sz="2800" kern="0" dirty="0">
                <a:solidFill>
                  <a:srgbClr val="808000"/>
                </a:solidFill>
                <a:latin typeface="+mj-lt"/>
                <a:ea typeface="+mj-ea"/>
                <a:cs typeface="+mj-cs"/>
              </a:rPr>
              <a:t>Why satellites do not fall on Earth?</a:t>
            </a:r>
            <a:br>
              <a:rPr lang="en-GB" altLang="en-GB" sz="2800" kern="0" dirty="0">
                <a:solidFill>
                  <a:srgbClr val="808000"/>
                </a:solidFill>
                <a:latin typeface="+mj-lt"/>
                <a:ea typeface="+mj-ea"/>
                <a:cs typeface="+mj-cs"/>
              </a:rPr>
            </a:br>
            <a:r>
              <a:rPr lang="en-GB" altLang="en-GB" sz="2800" kern="0" dirty="0">
                <a:solidFill>
                  <a:srgbClr val="808000"/>
                </a:solidFill>
                <a:latin typeface="+mj-lt"/>
                <a:ea typeface="+mj-ea"/>
                <a:cs typeface="+mj-cs"/>
              </a:rPr>
              <a:t>Why should geostationary satellites be at 36000 km?</a:t>
            </a:r>
            <a:br>
              <a:rPr lang="en-GB" altLang="en-GB" sz="2800" kern="0" dirty="0">
                <a:solidFill>
                  <a:srgbClr val="808000"/>
                </a:solidFill>
                <a:latin typeface="+mj-lt"/>
                <a:ea typeface="+mj-ea"/>
                <a:cs typeface="+mj-cs"/>
              </a:rPr>
            </a:br>
            <a:endParaRPr lang="en-GB" altLang="en-GB" sz="2800" kern="0" dirty="0">
              <a:solidFill>
                <a:schemeClr val="tx2"/>
              </a:solidFill>
              <a:latin typeface="+mj-lt"/>
              <a:ea typeface="+mj-ea"/>
              <a:cs typeface="+mj-cs"/>
            </a:endParaRPr>
          </a:p>
        </p:txBody>
      </p:sp>
      <p:grpSp>
        <p:nvGrpSpPr>
          <p:cNvPr id="7" name="Group 28">
            <a:extLst>
              <a:ext uri="{FF2B5EF4-FFF2-40B4-BE49-F238E27FC236}">
                <a16:creationId xmlns:a16="http://schemas.microsoft.com/office/drawing/2014/main" id="{53A02337-8A5E-413E-BE2D-B7A080EB86E4}"/>
              </a:ext>
            </a:extLst>
          </p:cNvPr>
          <p:cNvGrpSpPr>
            <a:grpSpLocks/>
          </p:cNvGrpSpPr>
          <p:nvPr/>
        </p:nvGrpSpPr>
        <p:grpSpPr bwMode="auto">
          <a:xfrm>
            <a:off x="4548455" y="3059135"/>
            <a:ext cx="2500279" cy="2926643"/>
            <a:chOff x="1288" y="1170"/>
            <a:chExt cx="2631" cy="3157"/>
          </a:xfrm>
        </p:grpSpPr>
        <p:sp>
          <p:nvSpPr>
            <p:cNvPr id="8" name="Oval 4">
              <a:extLst>
                <a:ext uri="{FF2B5EF4-FFF2-40B4-BE49-F238E27FC236}">
                  <a16:creationId xmlns:a16="http://schemas.microsoft.com/office/drawing/2014/main" id="{96DDBEE1-5C99-4FD1-BD2B-336EEE61AB4F}"/>
                </a:ext>
              </a:extLst>
            </p:cNvPr>
            <p:cNvSpPr>
              <a:spLocks noChangeArrowheads="1"/>
            </p:cNvSpPr>
            <p:nvPr/>
          </p:nvSpPr>
          <p:spPr bwMode="auto">
            <a:xfrm>
              <a:off x="1288" y="1787"/>
              <a:ext cx="2631" cy="2540"/>
            </a:xfrm>
            <a:prstGeom prst="ellipse">
              <a:avLst/>
            </a:prstGeom>
            <a:noFill/>
            <a:ln w="15875">
              <a:solidFill>
                <a:schemeClr val="tx1"/>
              </a:solidFill>
              <a:round/>
              <a:headEnd/>
              <a:tailEnd/>
            </a:ln>
          </p:spPr>
          <p:txBody>
            <a:bodyPr wrap="none" anchor="ctr"/>
            <a:lstStyle/>
            <a:p>
              <a:endParaRPr lang="ar-OM" dirty="0"/>
            </a:p>
          </p:txBody>
        </p:sp>
        <p:sp>
          <p:nvSpPr>
            <p:cNvPr id="9" name="Line 5">
              <a:extLst>
                <a:ext uri="{FF2B5EF4-FFF2-40B4-BE49-F238E27FC236}">
                  <a16:creationId xmlns:a16="http://schemas.microsoft.com/office/drawing/2014/main" id="{51C1BE1D-894F-47DD-88A0-A960C255FF95}"/>
                </a:ext>
              </a:extLst>
            </p:cNvPr>
            <p:cNvSpPr>
              <a:spLocks noChangeShapeType="1"/>
            </p:cNvSpPr>
            <p:nvPr/>
          </p:nvSpPr>
          <p:spPr bwMode="auto">
            <a:xfrm flipH="1" flipV="1">
              <a:off x="2159" y="1170"/>
              <a:ext cx="1360" cy="907"/>
            </a:xfrm>
            <a:prstGeom prst="line">
              <a:avLst/>
            </a:prstGeom>
            <a:noFill/>
            <a:ln w="25400">
              <a:solidFill>
                <a:srgbClr val="FF0000"/>
              </a:solidFill>
              <a:round/>
              <a:headEnd/>
              <a:tailEnd type="triangle" w="lg" len="lg"/>
            </a:ln>
          </p:spPr>
          <p:txBody>
            <a:bodyPr/>
            <a:lstStyle/>
            <a:p>
              <a:endParaRPr lang="ar-OM" dirty="0"/>
            </a:p>
          </p:txBody>
        </p:sp>
        <p:sp>
          <p:nvSpPr>
            <p:cNvPr id="10" name="Text Box 8">
              <a:extLst>
                <a:ext uri="{FF2B5EF4-FFF2-40B4-BE49-F238E27FC236}">
                  <a16:creationId xmlns:a16="http://schemas.microsoft.com/office/drawing/2014/main" id="{F6A345DD-024B-4685-88E9-E1E2A0DF756D}"/>
                </a:ext>
              </a:extLst>
            </p:cNvPr>
            <p:cNvSpPr txBox="1">
              <a:spLocks noChangeArrowheads="1"/>
            </p:cNvSpPr>
            <p:nvPr/>
          </p:nvSpPr>
          <p:spPr bwMode="auto">
            <a:xfrm>
              <a:off x="2200" y="1329"/>
              <a:ext cx="998" cy="398"/>
            </a:xfrm>
            <a:prstGeom prst="rect">
              <a:avLst/>
            </a:prstGeom>
            <a:noFill/>
            <a:ln w="9525">
              <a:noFill/>
              <a:miter lim="800000"/>
              <a:headEnd/>
              <a:tailEnd/>
            </a:ln>
          </p:spPr>
          <p:txBody>
            <a:bodyPr wrap="square">
              <a:spAutoFit/>
            </a:bodyPr>
            <a:lstStyle/>
            <a:p>
              <a:pPr>
                <a:spcBef>
                  <a:spcPct val="50000"/>
                </a:spcBef>
              </a:pPr>
              <a:r>
                <a:rPr lang="en-GB" dirty="0"/>
                <a:t>v</a:t>
              </a:r>
              <a:r>
                <a:rPr lang="en-GB" baseline="-25000" dirty="0"/>
                <a:t>1</a:t>
              </a:r>
              <a:endParaRPr lang="en-GB" dirty="0"/>
            </a:p>
          </p:txBody>
        </p:sp>
        <p:sp>
          <p:nvSpPr>
            <p:cNvPr id="13" name="Line 15">
              <a:extLst>
                <a:ext uri="{FF2B5EF4-FFF2-40B4-BE49-F238E27FC236}">
                  <a16:creationId xmlns:a16="http://schemas.microsoft.com/office/drawing/2014/main" id="{D67ECC3E-D323-436B-B1EE-4EBC93A1B8B9}"/>
                </a:ext>
              </a:extLst>
            </p:cNvPr>
            <p:cNvSpPr>
              <a:spLocks noChangeShapeType="1"/>
            </p:cNvSpPr>
            <p:nvPr/>
          </p:nvSpPr>
          <p:spPr bwMode="auto">
            <a:xfrm flipV="1">
              <a:off x="2689" y="2159"/>
              <a:ext cx="862" cy="978"/>
            </a:xfrm>
            <a:prstGeom prst="line">
              <a:avLst/>
            </a:prstGeom>
            <a:noFill/>
            <a:ln w="9525">
              <a:solidFill>
                <a:schemeClr val="tx1"/>
              </a:solidFill>
              <a:round/>
              <a:headEnd/>
              <a:tailEnd/>
            </a:ln>
          </p:spPr>
          <p:txBody>
            <a:bodyPr/>
            <a:lstStyle/>
            <a:p>
              <a:endParaRPr lang="ar-OM" dirty="0"/>
            </a:p>
          </p:txBody>
        </p:sp>
      </p:grpSp>
      <p:sp>
        <p:nvSpPr>
          <p:cNvPr id="18" name="Text Box 37">
            <a:extLst>
              <a:ext uri="{FF2B5EF4-FFF2-40B4-BE49-F238E27FC236}">
                <a16:creationId xmlns:a16="http://schemas.microsoft.com/office/drawing/2014/main" id="{6947A039-3734-426F-80CF-0CFE3FE0FAE5}"/>
              </a:ext>
            </a:extLst>
          </p:cNvPr>
          <p:cNvSpPr txBox="1">
            <a:spLocks noChangeArrowheads="1"/>
          </p:cNvSpPr>
          <p:nvPr/>
        </p:nvSpPr>
        <p:spPr bwMode="auto">
          <a:xfrm>
            <a:off x="6191070" y="4537263"/>
            <a:ext cx="344965" cy="369332"/>
          </a:xfrm>
          <a:prstGeom prst="rect">
            <a:avLst/>
          </a:prstGeom>
          <a:noFill/>
          <a:ln w="9525">
            <a:noFill/>
            <a:miter lim="800000"/>
            <a:headEnd/>
            <a:tailEnd/>
          </a:ln>
        </p:spPr>
        <p:txBody>
          <a:bodyPr wrap="square">
            <a:spAutoFit/>
          </a:bodyPr>
          <a:lstStyle/>
          <a:p>
            <a:pPr>
              <a:spcBef>
                <a:spcPct val="50000"/>
              </a:spcBef>
            </a:pPr>
            <a:r>
              <a:rPr lang="en-GB" dirty="0"/>
              <a:t>r</a:t>
            </a:r>
          </a:p>
        </p:txBody>
      </p:sp>
      <p:sp>
        <p:nvSpPr>
          <p:cNvPr id="20" name="Line 5">
            <a:extLst>
              <a:ext uri="{FF2B5EF4-FFF2-40B4-BE49-F238E27FC236}">
                <a16:creationId xmlns:a16="http://schemas.microsoft.com/office/drawing/2014/main" id="{48AD482C-3C19-4ABA-886B-5785E3BD77E2}"/>
              </a:ext>
            </a:extLst>
          </p:cNvPr>
          <p:cNvSpPr>
            <a:spLocks noChangeShapeType="1"/>
          </p:cNvSpPr>
          <p:nvPr/>
        </p:nvSpPr>
        <p:spPr bwMode="auto">
          <a:xfrm flipV="1">
            <a:off x="6720874" y="3498885"/>
            <a:ext cx="291748" cy="369332"/>
          </a:xfrm>
          <a:prstGeom prst="line">
            <a:avLst/>
          </a:prstGeom>
          <a:noFill/>
          <a:ln w="25400">
            <a:solidFill>
              <a:srgbClr val="FF0000"/>
            </a:solidFill>
            <a:round/>
            <a:headEnd/>
            <a:tailEnd type="triangle" w="lg" len="lg"/>
          </a:ln>
        </p:spPr>
        <p:txBody>
          <a:bodyPr/>
          <a:lstStyle/>
          <a:p>
            <a:endParaRPr lang="ar-OM" dirty="0"/>
          </a:p>
        </p:txBody>
      </p:sp>
      <p:sp>
        <p:nvSpPr>
          <p:cNvPr id="22" name="Line 5">
            <a:extLst>
              <a:ext uri="{FF2B5EF4-FFF2-40B4-BE49-F238E27FC236}">
                <a16:creationId xmlns:a16="http://schemas.microsoft.com/office/drawing/2014/main" id="{11798C67-2F45-4F5D-9A2F-A49639F77989}"/>
              </a:ext>
            </a:extLst>
          </p:cNvPr>
          <p:cNvSpPr>
            <a:spLocks noChangeShapeType="1"/>
          </p:cNvSpPr>
          <p:nvPr/>
        </p:nvSpPr>
        <p:spPr bwMode="auto">
          <a:xfrm flipV="1">
            <a:off x="3431704" y="3036291"/>
            <a:ext cx="291748" cy="369332"/>
          </a:xfrm>
          <a:prstGeom prst="line">
            <a:avLst/>
          </a:prstGeom>
          <a:noFill/>
          <a:ln w="25400">
            <a:solidFill>
              <a:srgbClr val="FF0000"/>
            </a:solidFill>
            <a:round/>
            <a:headEnd/>
            <a:tailEnd type="triangle" w="lg" len="lg"/>
          </a:ln>
        </p:spPr>
        <p:txBody>
          <a:bodyPr/>
          <a:lstStyle/>
          <a:p>
            <a:endParaRPr lang="ar-OM"/>
          </a:p>
        </p:txBody>
      </p:sp>
      <p:sp>
        <p:nvSpPr>
          <p:cNvPr id="23" name="Line 5">
            <a:extLst>
              <a:ext uri="{FF2B5EF4-FFF2-40B4-BE49-F238E27FC236}">
                <a16:creationId xmlns:a16="http://schemas.microsoft.com/office/drawing/2014/main" id="{B9C4AC46-517D-4FE1-9AA6-187DF125C250}"/>
              </a:ext>
            </a:extLst>
          </p:cNvPr>
          <p:cNvSpPr>
            <a:spLocks noChangeShapeType="1"/>
          </p:cNvSpPr>
          <p:nvPr/>
        </p:nvSpPr>
        <p:spPr bwMode="auto">
          <a:xfrm flipH="1">
            <a:off x="6266342" y="4097902"/>
            <a:ext cx="300301" cy="369332"/>
          </a:xfrm>
          <a:prstGeom prst="line">
            <a:avLst/>
          </a:prstGeom>
          <a:noFill/>
          <a:ln w="25400">
            <a:solidFill>
              <a:srgbClr val="7030A0"/>
            </a:solidFill>
            <a:round/>
            <a:headEnd/>
            <a:tailEnd type="triangle" w="lg" len="lg"/>
          </a:ln>
        </p:spPr>
        <p:txBody>
          <a:bodyPr/>
          <a:lstStyle/>
          <a:p>
            <a:endParaRPr lang="ar-OM" dirty="0"/>
          </a:p>
        </p:txBody>
      </p:sp>
      <p:sp>
        <p:nvSpPr>
          <p:cNvPr id="24" name="Line 5">
            <a:extLst>
              <a:ext uri="{FF2B5EF4-FFF2-40B4-BE49-F238E27FC236}">
                <a16:creationId xmlns:a16="http://schemas.microsoft.com/office/drawing/2014/main" id="{CA814B64-988A-47DF-9354-35CB4E2F1938}"/>
              </a:ext>
            </a:extLst>
          </p:cNvPr>
          <p:cNvSpPr>
            <a:spLocks noChangeShapeType="1"/>
          </p:cNvSpPr>
          <p:nvPr/>
        </p:nvSpPr>
        <p:spPr bwMode="auto">
          <a:xfrm flipH="1">
            <a:off x="6306588" y="6395971"/>
            <a:ext cx="322169" cy="386563"/>
          </a:xfrm>
          <a:prstGeom prst="line">
            <a:avLst/>
          </a:prstGeom>
          <a:noFill/>
          <a:ln w="25400">
            <a:solidFill>
              <a:srgbClr val="7030A0"/>
            </a:solidFill>
            <a:round/>
            <a:headEnd/>
            <a:tailEnd type="triangle" w="lg" len="lg"/>
          </a:ln>
        </p:spPr>
        <p:txBody>
          <a:bodyPr/>
          <a:lstStyle/>
          <a:p>
            <a:endParaRPr lang="ar-OM" dirty="0"/>
          </a:p>
        </p:txBody>
      </p:sp>
      <p:sp>
        <p:nvSpPr>
          <p:cNvPr id="21" name="Rectangle 2">
            <a:extLst>
              <a:ext uri="{FF2B5EF4-FFF2-40B4-BE49-F238E27FC236}">
                <a16:creationId xmlns:a16="http://schemas.microsoft.com/office/drawing/2014/main" id="{D1446579-6D5E-4749-AC7D-E64EF6A4851B}"/>
              </a:ext>
            </a:extLst>
          </p:cNvPr>
          <p:cNvSpPr txBox="1">
            <a:spLocks noChangeArrowheads="1"/>
          </p:cNvSpPr>
          <p:nvPr/>
        </p:nvSpPr>
        <p:spPr bwMode="auto">
          <a:xfrm>
            <a:off x="1462525" y="214037"/>
            <a:ext cx="8965878" cy="33265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defPPr>
              <a:defRPr lang="en-US"/>
            </a:defPPr>
            <a:lvl1pPr algn="ctr" eaLnBrk="1" hangingPunct="1">
              <a:defRPr sz="3200" kern="0">
                <a:solidFill>
                  <a:schemeClr val="accent6">
                    <a:lumMod val="75000"/>
                  </a:schemeClr>
                </a:solidFill>
                <a:latin typeface="+mj-lt"/>
                <a:ea typeface="+mj-ea"/>
                <a:cs typeface="+mj-cs"/>
              </a:defRPr>
            </a:lvl1pPr>
            <a:lvl2pPr algn="ctr" eaLnBrk="0" hangingPunct="0">
              <a:defRPr sz="4400">
                <a:solidFill>
                  <a:schemeClr val="tx2"/>
                </a:solidFill>
              </a:defRPr>
            </a:lvl2pPr>
            <a:lvl3pPr algn="ctr" eaLnBrk="0" hangingPunct="0">
              <a:defRPr sz="4400">
                <a:solidFill>
                  <a:schemeClr val="tx2"/>
                </a:solidFill>
              </a:defRPr>
            </a:lvl3pPr>
            <a:lvl4pPr algn="ctr" eaLnBrk="0" hangingPunct="0">
              <a:defRPr sz="4400">
                <a:solidFill>
                  <a:schemeClr val="tx2"/>
                </a:solidFill>
              </a:defRPr>
            </a:lvl4pPr>
            <a:lvl5pPr algn="ctr" eaLnBrk="0" hangingPunct="0">
              <a:defRPr sz="4400">
                <a:solidFill>
                  <a:schemeClr val="tx2"/>
                </a:solidFill>
              </a:defRPr>
            </a:lvl5pPr>
            <a:lvl6pPr marL="457200" algn="ctr" rtl="0" fontAlgn="base">
              <a:spcBef>
                <a:spcPct val="0"/>
              </a:spcBef>
              <a:spcAft>
                <a:spcPct val="0"/>
              </a:spcAft>
              <a:defRPr sz="4400">
                <a:solidFill>
                  <a:schemeClr val="tx2"/>
                </a:solidFill>
              </a:defRPr>
            </a:lvl6pPr>
            <a:lvl7pPr marL="914400" algn="ctr" rtl="0" fontAlgn="base">
              <a:spcBef>
                <a:spcPct val="0"/>
              </a:spcBef>
              <a:spcAft>
                <a:spcPct val="0"/>
              </a:spcAft>
              <a:defRPr sz="4400">
                <a:solidFill>
                  <a:schemeClr val="tx2"/>
                </a:solidFill>
              </a:defRPr>
            </a:lvl7pPr>
            <a:lvl8pPr marL="1371600" algn="ctr" rtl="0" fontAlgn="base">
              <a:spcBef>
                <a:spcPct val="0"/>
              </a:spcBef>
              <a:spcAft>
                <a:spcPct val="0"/>
              </a:spcAft>
              <a:defRPr sz="4400">
                <a:solidFill>
                  <a:schemeClr val="tx2"/>
                </a:solidFill>
              </a:defRPr>
            </a:lvl8pPr>
            <a:lvl9pPr marL="1828800" algn="ctr" rtl="0" fontAlgn="base">
              <a:spcBef>
                <a:spcPct val="0"/>
              </a:spcBef>
              <a:spcAft>
                <a:spcPct val="0"/>
              </a:spcAft>
              <a:defRPr sz="4400">
                <a:solidFill>
                  <a:schemeClr val="tx2"/>
                </a:solidFill>
              </a:defRPr>
            </a:lvl9pPr>
          </a:lstStyle>
          <a:p>
            <a:r>
              <a:rPr lang="en-GB" altLang="en-GB" dirty="0"/>
              <a:t>Geostationary Satellites</a:t>
            </a:r>
          </a:p>
        </p:txBody>
      </p:sp>
      <p:cxnSp>
        <p:nvCxnSpPr>
          <p:cNvPr id="25" name="Straight Connector 24">
            <a:extLst>
              <a:ext uri="{FF2B5EF4-FFF2-40B4-BE49-F238E27FC236}">
                <a16:creationId xmlns:a16="http://schemas.microsoft.com/office/drawing/2014/main" id="{F9F0593A-7D53-4B34-945B-17AEAA9D7587}"/>
              </a:ext>
            </a:extLst>
          </p:cNvPr>
          <p:cNvCxnSpPr/>
          <p:nvPr/>
        </p:nvCxnSpPr>
        <p:spPr>
          <a:xfrm>
            <a:off x="2855640" y="692696"/>
            <a:ext cx="6840760" cy="0"/>
          </a:xfrm>
          <a:prstGeom prst="line">
            <a:avLst/>
          </a:prstGeom>
        </p:spPr>
        <p:style>
          <a:lnRef idx="3">
            <a:schemeClr val="accent4"/>
          </a:lnRef>
          <a:fillRef idx="0">
            <a:schemeClr val="accent4"/>
          </a:fillRef>
          <a:effectRef idx="2">
            <a:schemeClr val="accent4"/>
          </a:effectRef>
          <a:fontRef idx="minor">
            <a:schemeClr val="tx1"/>
          </a:fontRef>
        </p:style>
      </p:cxnSp>
    </p:spTree>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0486" name="Text Box 1030"/>
          <p:cNvSpPr txBox="1">
            <a:spLocks noChangeArrowheads="1"/>
          </p:cNvSpPr>
          <p:nvPr/>
        </p:nvSpPr>
        <p:spPr bwMode="auto">
          <a:xfrm>
            <a:off x="2285436" y="1372003"/>
            <a:ext cx="6834900" cy="369332"/>
          </a:xfrm>
          <a:prstGeom prst="rect">
            <a:avLst/>
          </a:prstGeom>
          <a:noFill/>
          <a:ln w="9525">
            <a:noFill/>
            <a:miter lim="800000"/>
            <a:headEnd/>
            <a:tailEnd/>
          </a:ln>
        </p:spPr>
        <p:txBody>
          <a:bodyPr wrap="square">
            <a:spAutoFit/>
          </a:bodyPr>
          <a:lstStyle/>
          <a:p>
            <a:pPr>
              <a:spcBef>
                <a:spcPct val="50000"/>
              </a:spcBef>
            </a:pPr>
            <a:r>
              <a:rPr lang="en-US" dirty="0"/>
              <a:t>In 1687 Newton published his gravitational F</a:t>
            </a:r>
            <a:r>
              <a:rPr lang="en-US" baseline="-25000" dirty="0"/>
              <a:t>G</a:t>
            </a:r>
            <a:r>
              <a:rPr lang="en-US" dirty="0"/>
              <a:t> force theory</a:t>
            </a:r>
          </a:p>
        </p:txBody>
      </p:sp>
      <mc:AlternateContent xmlns:mc="http://schemas.openxmlformats.org/markup-compatibility/2006" xmlns:a14="http://schemas.microsoft.com/office/drawing/2010/main">
        <mc:Choice Requires="a14">
          <p:sp>
            <p:nvSpPr>
              <p:cNvPr id="20487" name="Object 2"/>
              <p:cNvSpPr txBox="1"/>
              <p:nvPr/>
            </p:nvSpPr>
            <p:spPr bwMode="auto">
              <a:xfrm>
                <a:off x="4555878" y="2093318"/>
                <a:ext cx="2362200" cy="1027112"/>
              </a:xfrm>
              <a:prstGeom prst="rect">
                <a:avLst/>
              </a:prstGeom>
              <a:solidFill>
                <a:srgbClr val="CCFFCC"/>
              </a:solidFill>
            </p:spPr>
            <p:txBody>
              <a:bodyPr>
                <a:normAutofit/>
              </a:bodyPr>
              <a:lstStyle/>
              <a:p>
                <a:pPr/>
                <a14:m>
                  <m:oMathPara xmlns:m="http://schemas.openxmlformats.org/officeDocument/2006/math">
                    <m:oMathParaPr>
                      <m:jc m:val="left"/>
                    </m:oMathParaPr>
                    <m:oMath xmlns:m="http://schemas.openxmlformats.org/officeDocument/2006/math">
                      <m:sSub>
                        <m:sSubPr>
                          <m:ctrlPr>
                            <a:rPr lang="en-AU" i="1">
                              <a:solidFill>
                                <a:srgbClr val="000000"/>
                              </a:solidFill>
                              <a:latin typeface="Cambria Math" panose="02040503050406030204" pitchFamily="18" charset="0"/>
                            </a:rPr>
                          </m:ctrlPr>
                        </m:sSubPr>
                        <m:e>
                          <m:r>
                            <a:rPr lang="en-AU" i="1">
                              <a:solidFill>
                                <a:srgbClr val="000000"/>
                              </a:solidFill>
                              <a:latin typeface="Cambria Math" panose="02040503050406030204" pitchFamily="18" charset="0"/>
                            </a:rPr>
                            <m:t>𝐹</m:t>
                          </m:r>
                        </m:e>
                        <m:sub>
                          <m:r>
                            <a:rPr lang="en-AU" i="1">
                              <a:solidFill>
                                <a:srgbClr val="000000"/>
                              </a:solidFill>
                              <a:latin typeface="Cambria Math" panose="02040503050406030204" pitchFamily="18" charset="0"/>
                            </a:rPr>
                            <m:t>𝐺</m:t>
                          </m:r>
                        </m:sub>
                      </m:sSub>
                      <m:r>
                        <a:rPr lang="en-AU" i="1">
                          <a:solidFill>
                            <a:srgbClr val="000000"/>
                          </a:solidFill>
                          <a:latin typeface="Cambria Math" panose="02040503050406030204" pitchFamily="18" charset="0"/>
                        </a:rPr>
                        <m:t> = </m:t>
                      </m:r>
                      <m:r>
                        <a:rPr lang="en-AU" i="1">
                          <a:solidFill>
                            <a:srgbClr val="000000"/>
                          </a:solidFill>
                          <a:latin typeface="Cambria Math" panose="02040503050406030204" pitchFamily="18" charset="0"/>
                        </a:rPr>
                        <m:t>𝐺</m:t>
                      </m:r>
                      <m:f>
                        <m:fPr>
                          <m:ctrlPr>
                            <a:rPr lang="en-AU" i="1">
                              <a:solidFill>
                                <a:srgbClr val="000000"/>
                              </a:solidFill>
                              <a:latin typeface="Cambria Math" panose="02040503050406030204" pitchFamily="18" charset="0"/>
                            </a:rPr>
                          </m:ctrlPr>
                        </m:fPr>
                        <m:num>
                          <m:r>
                            <a:rPr lang="en-AU" i="1">
                              <a:solidFill>
                                <a:srgbClr val="000000"/>
                              </a:solidFill>
                              <a:latin typeface="Cambria Math" panose="02040503050406030204" pitchFamily="18" charset="0"/>
                            </a:rPr>
                            <m:t>𝑀𝑚</m:t>
                          </m:r>
                        </m:num>
                        <m:den>
                          <m:sSup>
                            <m:sSupPr>
                              <m:ctrlPr>
                                <a:rPr lang="en-AU" i="1">
                                  <a:solidFill>
                                    <a:srgbClr val="000000"/>
                                  </a:solidFill>
                                  <a:latin typeface="Cambria Math" panose="02040503050406030204" pitchFamily="18" charset="0"/>
                                </a:rPr>
                              </m:ctrlPr>
                            </m:sSupPr>
                            <m:e>
                              <m:r>
                                <a:rPr lang="en-AU" i="1">
                                  <a:solidFill>
                                    <a:srgbClr val="000000"/>
                                  </a:solidFill>
                                  <a:latin typeface="Cambria Math" panose="02040503050406030204" pitchFamily="18" charset="0"/>
                                </a:rPr>
                                <m:t>𝑟</m:t>
                              </m:r>
                            </m:e>
                            <m:sup>
                              <m:r>
                                <a:rPr lang="en-AU" i="1">
                                  <a:solidFill>
                                    <a:srgbClr val="000000"/>
                                  </a:solidFill>
                                  <a:latin typeface="Cambria Math" panose="02040503050406030204" pitchFamily="18" charset="0"/>
                                </a:rPr>
                                <m:t>2</m:t>
                              </m:r>
                            </m:sup>
                          </m:sSup>
                        </m:den>
                      </m:f>
                    </m:oMath>
                  </m:oMathPara>
                </a14:m>
                <a:endParaRPr lang="en-AU" dirty="0"/>
              </a:p>
            </p:txBody>
          </p:sp>
        </mc:Choice>
        <mc:Fallback xmlns="">
          <p:sp>
            <p:nvSpPr>
              <p:cNvPr id="20487" name="Object 2"/>
              <p:cNvSpPr txBox="1">
                <a:spLocks noRot="1" noChangeAspect="1" noMove="1" noResize="1" noEditPoints="1" noAdjustHandles="1" noChangeArrowheads="1" noChangeShapeType="1" noTextEdit="1"/>
              </p:cNvSpPr>
              <p:nvPr/>
            </p:nvSpPr>
            <p:spPr bwMode="auto">
              <a:xfrm>
                <a:off x="4555878" y="2093318"/>
                <a:ext cx="2362200" cy="102711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488" name="Text Box 1032"/>
              <p:cNvSpPr txBox="1">
                <a:spLocks noChangeArrowheads="1"/>
              </p:cNvSpPr>
              <p:nvPr/>
            </p:nvSpPr>
            <p:spPr bwMode="auto">
              <a:xfrm>
                <a:off x="2312220" y="3074393"/>
                <a:ext cx="6929438" cy="646331"/>
              </a:xfrm>
              <a:prstGeom prst="rect">
                <a:avLst/>
              </a:prstGeom>
              <a:noFill/>
              <a:ln w="9525">
                <a:noFill/>
                <a:miter lim="800000"/>
                <a:headEnd/>
                <a:tailEnd/>
              </a:ln>
            </p:spPr>
            <p:txBody>
              <a:bodyPr>
                <a:spAutoFit/>
              </a:bodyPr>
              <a:lstStyle/>
              <a:p>
                <a:pPr>
                  <a:spcBef>
                    <a:spcPct val="50000"/>
                  </a:spcBef>
                </a:pPr>
                <a:r>
                  <a:rPr lang="en-US" dirty="0"/>
                  <a:t>where </a:t>
                </a:r>
                <a:r>
                  <a:rPr lang="en-US" b="1" i="1" dirty="0">
                    <a:solidFill>
                      <a:schemeClr val="tx2"/>
                    </a:solidFill>
                  </a:rPr>
                  <a:t>G</a:t>
                </a:r>
                <a:r>
                  <a:rPr lang="en-US" dirty="0"/>
                  <a:t> is the universal gravitational constant, </a:t>
                </a:r>
                <a14:m>
                  <m:oMath xmlns:m="http://schemas.openxmlformats.org/officeDocument/2006/math">
                    <m:r>
                      <a:rPr lang="en-AU" i="1">
                        <a:solidFill>
                          <a:srgbClr val="000000"/>
                        </a:solidFill>
                        <a:latin typeface="Cambria Math" panose="02040503050406030204" pitchFamily="18" charset="0"/>
                      </a:rPr>
                      <m:t>𝑀</m:t>
                    </m:r>
                  </m:oMath>
                </a14:m>
                <a:r>
                  <a:rPr lang="en-US" dirty="0"/>
                  <a:t> is the mass of the earth and </a:t>
                </a:r>
                <a:r>
                  <a:rPr lang="en-US" b="1" i="1" dirty="0">
                    <a:solidFill>
                      <a:schemeClr val="tx2"/>
                    </a:solidFill>
                  </a:rPr>
                  <a:t>m</a:t>
                </a:r>
                <a:r>
                  <a:rPr lang="en-US" i="1" dirty="0"/>
                  <a:t> </a:t>
                </a:r>
                <a:r>
                  <a:rPr lang="en-US" dirty="0"/>
                  <a:t>is the mass of the satellite. </a:t>
                </a:r>
              </a:p>
            </p:txBody>
          </p:sp>
        </mc:Choice>
        <mc:Fallback xmlns="">
          <p:sp>
            <p:nvSpPr>
              <p:cNvPr id="20488" name="Text Box 1032"/>
              <p:cNvSpPr txBox="1">
                <a:spLocks noRot="1" noChangeAspect="1" noMove="1" noResize="1" noEditPoints="1" noAdjustHandles="1" noChangeArrowheads="1" noChangeShapeType="1" noTextEdit="1"/>
              </p:cNvSpPr>
              <p:nvPr/>
            </p:nvSpPr>
            <p:spPr bwMode="auto">
              <a:xfrm>
                <a:off x="2312220" y="3074393"/>
                <a:ext cx="6929438" cy="646331"/>
              </a:xfrm>
              <a:prstGeom prst="rect">
                <a:avLst/>
              </a:prstGeom>
              <a:blipFill>
                <a:blip r:embed="rId4"/>
                <a:stretch>
                  <a:fillRect l="-704" t="-4717" b="-14151"/>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80" name="TextBox 11"/>
              <p:cNvSpPr txBox="1">
                <a:spLocks noChangeArrowheads="1"/>
              </p:cNvSpPr>
              <p:nvPr/>
            </p:nvSpPr>
            <p:spPr bwMode="auto">
              <a:xfrm>
                <a:off x="2708902" y="6281995"/>
                <a:ext cx="6411435" cy="461665"/>
              </a:xfrm>
              <a:prstGeom prst="rect">
                <a:avLst/>
              </a:prstGeom>
              <a:noFill/>
              <a:ln w="9525">
                <a:noFill/>
                <a:miter lim="800000"/>
                <a:headEnd/>
                <a:tailEnd/>
              </a:ln>
            </p:spPr>
            <p:txBody>
              <a:bodyPr wrap="square">
                <a:spAutoFit/>
              </a:bodyPr>
              <a:lstStyle/>
              <a:p>
                <a:r>
                  <a:rPr lang="en-US" sz="2400" dirty="0"/>
                  <a:t>For </a:t>
                </a:r>
                <a14:m>
                  <m:oMath xmlns:m="http://schemas.openxmlformats.org/officeDocument/2006/math">
                    <m:r>
                      <a:rPr lang="en-AU" sz="2400" i="1">
                        <a:solidFill>
                          <a:srgbClr val="000000"/>
                        </a:solidFill>
                        <a:latin typeface="Cambria Math" panose="02040503050406030204" pitchFamily="18" charset="0"/>
                      </a:rPr>
                      <m:t>𝜏</m:t>
                    </m:r>
                    <m:r>
                      <a:rPr lang="en-AU" sz="2400" i="1">
                        <a:solidFill>
                          <a:srgbClr val="000000"/>
                        </a:solidFill>
                        <a:latin typeface="Cambria Math" panose="02040503050406030204" pitchFamily="18" charset="0"/>
                      </a:rPr>
                      <m:t> </m:t>
                    </m:r>
                  </m:oMath>
                </a14:m>
                <a:r>
                  <a:rPr lang="en-US" sz="2400" dirty="0"/>
                  <a:t>= 24 hours the distance is 36000 km</a:t>
                </a:r>
              </a:p>
            </p:txBody>
          </p:sp>
        </mc:Choice>
        <mc:Fallback xmlns="">
          <p:sp>
            <p:nvSpPr>
              <p:cNvPr id="3080" name="TextBox 11"/>
              <p:cNvSpPr txBox="1">
                <a:spLocks noRot="1" noChangeAspect="1" noMove="1" noResize="1" noEditPoints="1" noAdjustHandles="1" noChangeArrowheads="1" noChangeShapeType="1" noTextEdit="1"/>
              </p:cNvSpPr>
              <p:nvPr/>
            </p:nvSpPr>
            <p:spPr bwMode="auto">
              <a:xfrm>
                <a:off x="2708902" y="6281995"/>
                <a:ext cx="6411435" cy="461665"/>
              </a:xfrm>
              <a:prstGeom prst="rect">
                <a:avLst/>
              </a:prstGeom>
              <a:blipFill>
                <a:blip r:embed="rId5"/>
                <a:stretch>
                  <a:fillRect l="-1426" t="-9333" b="-32000"/>
                </a:stretch>
              </a:blipFill>
              <a:ln w="9525">
                <a:noFill/>
                <a:miter lim="800000"/>
                <a:headEnd/>
                <a:tailEnd/>
              </a:ln>
            </p:spPr>
            <p:txBody>
              <a:bodyPr/>
              <a:lstStyle/>
              <a:p>
                <a:r>
                  <a:rPr lang="en-US">
                    <a:noFill/>
                  </a:rPr>
                  <a:t> </a:t>
                </a:r>
              </a:p>
            </p:txBody>
          </p:sp>
        </mc:Fallback>
      </mc:AlternateContent>
      <p:sp>
        <p:nvSpPr>
          <p:cNvPr id="13" name="Rectangle 2"/>
          <p:cNvSpPr txBox="1">
            <a:spLocks noChangeArrowheads="1"/>
          </p:cNvSpPr>
          <p:nvPr/>
        </p:nvSpPr>
        <p:spPr>
          <a:xfrm>
            <a:off x="479377" y="843447"/>
            <a:ext cx="9427187" cy="576064"/>
          </a:xfrm>
          <a:prstGeom prst="rect">
            <a:avLst/>
          </a:prstGeom>
        </p:spPr>
        <p:txBody>
          <a:bodyPr/>
          <a:lstStyle/>
          <a:p>
            <a:pPr algn="ctr">
              <a:defRPr/>
            </a:pPr>
            <a:r>
              <a:rPr lang="en-US" altLang="en-GB" sz="2800" b="1" kern="0" dirty="0">
                <a:solidFill>
                  <a:srgbClr val="808000"/>
                </a:solidFill>
                <a:latin typeface="+mj-lt"/>
                <a:ea typeface="+mj-ea"/>
                <a:cs typeface="+mj-cs"/>
              </a:rPr>
              <a:t>Why should geostationary satellites be at 36000 km?</a:t>
            </a:r>
            <a:br>
              <a:rPr lang="en-US" altLang="en-GB" sz="2800" b="1" kern="0" dirty="0">
                <a:solidFill>
                  <a:srgbClr val="808000"/>
                </a:solidFill>
                <a:latin typeface="+mj-lt"/>
                <a:ea typeface="+mj-ea"/>
                <a:cs typeface="+mj-cs"/>
              </a:rPr>
            </a:br>
            <a:endParaRPr lang="en-GB" altLang="en-GB" sz="2800" kern="0" dirty="0">
              <a:solidFill>
                <a:schemeClr val="tx2"/>
              </a:solidFill>
              <a:latin typeface="+mj-lt"/>
              <a:ea typeface="+mj-ea"/>
              <a:cs typeface="+mj-cs"/>
            </a:endParaRPr>
          </a:p>
        </p:txBody>
      </p:sp>
      <mc:AlternateContent xmlns:mc="http://schemas.openxmlformats.org/markup-compatibility/2006" xmlns:a14="http://schemas.microsoft.com/office/drawing/2010/main">
        <mc:Choice Requires="a14">
          <p:sp>
            <p:nvSpPr>
              <p:cNvPr id="10" name="Object 6">
                <a:extLst>
                  <a:ext uri="{FF2B5EF4-FFF2-40B4-BE49-F238E27FC236}">
                    <a16:creationId xmlns:a16="http://schemas.microsoft.com/office/drawing/2014/main" id="{1627CE25-0523-4B4B-9E9D-31758C38C19D}"/>
                  </a:ext>
                </a:extLst>
              </p:cNvPr>
              <p:cNvSpPr txBox="1"/>
              <p:nvPr/>
            </p:nvSpPr>
            <p:spPr bwMode="auto">
              <a:xfrm>
                <a:off x="4698753" y="4709518"/>
                <a:ext cx="2476500" cy="1339850"/>
              </a:xfrm>
              <a:prstGeom prst="rect">
                <a:avLst/>
              </a:prstGeom>
              <a:solidFill>
                <a:srgbClr val="CCFFCC"/>
              </a:solidFill>
            </p:spPr>
            <p:txBody>
              <a:bodyPr>
                <a:normAutofit/>
              </a:bodyPr>
              <a:lstStyle/>
              <a:p>
                <a:pPr/>
                <a14:m>
                  <m:oMathPara xmlns:m="http://schemas.openxmlformats.org/officeDocument/2006/math">
                    <m:oMathParaPr>
                      <m:jc m:val="left"/>
                    </m:oMathParaPr>
                    <m:oMath xmlns:m="http://schemas.openxmlformats.org/officeDocument/2006/math">
                      <m:r>
                        <a:rPr lang="en-AU" i="1">
                          <a:solidFill>
                            <a:srgbClr val="000000"/>
                          </a:solidFill>
                          <a:latin typeface="Cambria Math" panose="02040503050406030204" pitchFamily="18" charset="0"/>
                        </a:rPr>
                        <m:t>𝑟</m:t>
                      </m:r>
                      <m:r>
                        <a:rPr lang="en-AU" i="1">
                          <a:solidFill>
                            <a:srgbClr val="000000"/>
                          </a:solidFill>
                          <a:latin typeface="Cambria Math" panose="02040503050406030204" pitchFamily="18" charset="0"/>
                        </a:rPr>
                        <m:t> = </m:t>
                      </m:r>
                      <m:rad>
                        <m:radPr>
                          <m:ctrlPr>
                            <a:rPr lang="en-AU" i="1">
                              <a:solidFill>
                                <a:srgbClr val="000000"/>
                              </a:solidFill>
                              <a:latin typeface="Cambria Math" panose="02040503050406030204" pitchFamily="18" charset="0"/>
                            </a:rPr>
                          </m:ctrlPr>
                        </m:radPr>
                        <m:deg>
                          <m:r>
                            <a:rPr lang="en-AU" i="1">
                              <a:solidFill>
                                <a:srgbClr val="000000"/>
                              </a:solidFill>
                              <a:latin typeface="Cambria Math" panose="02040503050406030204" pitchFamily="18" charset="0"/>
                            </a:rPr>
                            <m:t>3</m:t>
                          </m:r>
                        </m:deg>
                        <m:e>
                          <m:r>
                            <a:rPr lang="en-AU" i="1">
                              <a:solidFill>
                                <a:srgbClr val="000000"/>
                              </a:solidFill>
                              <a:latin typeface="Cambria Math" panose="02040503050406030204" pitchFamily="18" charset="0"/>
                            </a:rPr>
                            <m:t>𝐺</m:t>
                          </m:r>
                          <m:f>
                            <m:fPr>
                              <m:ctrlPr>
                                <a:rPr lang="en-AU" i="1">
                                  <a:solidFill>
                                    <a:srgbClr val="000000"/>
                                  </a:solidFill>
                                  <a:latin typeface="Cambria Math" panose="02040503050406030204" pitchFamily="18" charset="0"/>
                                </a:rPr>
                              </m:ctrlPr>
                            </m:fPr>
                            <m:num>
                              <m:r>
                                <a:rPr lang="en-AU" i="1">
                                  <a:solidFill>
                                    <a:srgbClr val="000000"/>
                                  </a:solidFill>
                                  <a:latin typeface="Cambria Math" panose="02040503050406030204" pitchFamily="18" charset="0"/>
                                </a:rPr>
                                <m:t>𝑀</m:t>
                              </m:r>
                              <m:sSup>
                                <m:sSupPr>
                                  <m:ctrlPr>
                                    <a:rPr lang="en-AU" i="1">
                                      <a:solidFill>
                                        <a:srgbClr val="000000"/>
                                      </a:solidFill>
                                      <a:latin typeface="Cambria Math" panose="02040503050406030204" pitchFamily="18" charset="0"/>
                                    </a:rPr>
                                  </m:ctrlPr>
                                </m:sSupPr>
                                <m:e>
                                  <m:r>
                                    <a:rPr lang="en-AU" i="1">
                                      <a:solidFill>
                                        <a:srgbClr val="000000"/>
                                      </a:solidFill>
                                      <a:latin typeface="Cambria Math" panose="02040503050406030204" pitchFamily="18" charset="0"/>
                                    </a:rPr>
                                    <m:t>𝜏</m:t>
                                  </m:r>
                                </m:e>
                                <m:sup>
                                  <m:r>
                                    <a:rPr lang="en-AU" i="1">
                                      <a:solidFill>
                                        <a:srgbClr val="000000"/>
                                      </a:solidFill>
                                      <a:latin typeface="Cambria Math" panose="02040503050406030204" pitchFamily="18" charset="0"/>
                                    </a:rPr>
                                    <m:t>2</m:t>
                                  </m:r>
                                </m:sup>
                              </m:sSup>
                            </m:num>
                            <m:den>
                              <m:r>
                                <a:rPr lang="en-AU" i="1">
                                  <a:solidFill>
                                    <a:srgbClr val="000000"/>
                                  </a:solidFill>
                                  <a:latin typeface="Cambria Math" panose="02040503050406030204" pitchFamily="18" charset="0"/>
                                </a:rPr>
                                <m:t>4</m:t>
                              </m:r>
                              <m:sSup>
                                <m:sSupPr>
                                  <m:ctrlPr>
                                    <a:rPr lang="en-AU" i="1">
                                      <a:solidFill>
                                        <a:srgbClr val="000000"/>
                                      </a:solidFill>
                                      <a:latin typeface="Cambria Math" panose="02040503050406030204" pitchFamily="18" charset="0"/>
                                    </a:rPr>
                                  </m:ctrlPr>
                                </m:sSupPr>
                                <m:e>
                                  <m:r>
                                    <a:rPr lang="en-AU" i="1">
                                      <a:solidFill>
                                        <a:srgbClr val="000000"/>
                                      </a:solidFill>
                                      <a:latin typeface="Cambria Math" panose="02040503050406030204" pitchFamily="18" charset="0"/>
                                    </a:rPr>
                                    <m:t>𝜋</m:t>
                                  </m:r>
                                </m:e>
                                <m:sup>
                                  <m:r>
                                    <a:rPr lang="en-AU" i="1">
                                      <a:solidFill>
                                        <a:srgbClr val="000000"/>
                                      </a:solidFill>
                                      <a:latin typeface="Cambria Math" panose="02040503050406030204" pitchFamily="18" charset="0"/>
                                    </a:rPr>
                                    <m:t>2</m:t>
                                  </m:r>
                                </m:sup>
                              </m:sSup>
                            </m:den>
                          </m:f>
                        </m:e>
                      </m:rad>
                    </m:oMath>
                  </m:oMathPara>
                </a14:m>
                <a:endParaRPr lang="en-AU" dirty="0"/>
              </a:p>
            </p:txBody>
          </p:sp>
        </mc:Choice>
        <mc:Fallback xmlns="">
          <p:sp>
            <p:nvSpPr>
              <p:cNvPr id="10" name="Object 6">
                <a:extLst>
                  <a:ext uri="{FF2B5EF4-FFF2-40B4-BE49-F238E27FC236}">
                    <a16:creationId xmlns:a16="http://schemas.microsoft.com/office/drawing/2014/main" id="{1627CE25-0523-4B4B-9E9D-31758C38C19D}"/>
                  </a:ext>
                </a:extLst>
              </p:cNvPr>
              <p:cNvSpPr txBox="1">
                <a:spLocks noRot="1" noChangeAspect="1" noMove="1" noResize="1" noEditPoints="1" noAdjustHandles="1" noChangeArrowheads="1" noChangeShapeType="1" noTextEdit="1"/>
              </p:cNvSpPr>
              <p:nvPr/>
            </p:nvSpPr>
            <p:spPr bwMode="auto">
              <a:xfrm>
                <a:off x="4698753" y="4709518"/>
                <a:ext cx="2476500" cy="133985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085C07DD-FC46-45F2-9C46-BB496896B3AF}"/>
                  </a:ext>
                </a:extLst>
              </p:cNvPr>
              <p:cNvSpPr/>
              <p:nvPr/>
            </p:nvSpPr>
            <p:spPr>
              <a:xfrm>
                <a:off x="2207568" y="3758910"/>
                <a:ext cx="6556178" cy="1007135"/>
              </a:xfrm>
              <a:prstGeom prst="rect">
                <a:avLst/>
              </a:prstGeom>
            </p:spPr>
            <p:txBody>
              <a:bodyPr wrap="square">
                <a:spAutoFit/>
              </a:bodyPr>
              <a:lstStyle/>
              <a:p>
                <a:r>
                  <a:rPr lang="en-AU" dirty="0"/>
                  <a:t>It  can be shown that </a:t>
                </a:r>
                <a:r>
                  <a:rPr lang="en-AU" b="1" i="1" dirty="0">
                    <a:solidFill>
                      <a:schemeClr val="tx2"/>
                    </a:solidFill>
                  </a:rPr>
                  <a:t>r </a:t>
                </a:r>
                <a:r>
                  <a:rPr lang="en-AU" dirty="0"/>
                  <a:t>;  the distance between the earth and the satellite, can be calculated from </a:t>
                </a:r>
                <a14:m>
                  <m:oMath xmlns:m="http://schemas.openxmlformats.org/officeDocument/2006/math">
                    <m:r>
                      <a:rPr lang="en-AU" sz="2400" i="1">
                        <a:solidFill>
                          <a:srgbClr val="000000"/>
                        </a:solidFill>
                        <a:latin typeface="Cambria Math" panose="02040503050406030204" pitchFamily="18" charset="0"/>
                      </a:rPr>
                      <m:t>𝜏</m:t>
                    </m:r>
                    <m:r>
                      <a:rPr lang="en-GB" sz="2400">
                        <a:latin typeface="Cambria Math" panose="02040503050406030204" pitchFamily="18" charset="0"/>
                      </a:rPr>
                      <m:t>;</m:t>
                    </m:r>
                  </m:oMath>
                </a14:m>
                <a:r>
                  <a:rPr lang="en-AU" dirty="0"/>
                  <a:t> the period of rotation around the earth</a:t>
                </a:r>
              </a:p>
            </p:txBody>
          </p:sp>
        </mc:Choice>
        <mc:Fallback xmlns="">
          <p:sp>
            <p:nvSpPr>
              <p:cNvPr id="2" name="Rectangle 1">
                <a:extLst>
                  <a:ext uri="{FF2B5EF4-FFF2-40B4-BE49-F238E27FC236}">
                    <a16:creationId xmlns:a16="http://schemas.microsoft.com/office/drawing/2014/main" id="{085C07DD-FC46-45F2-9C46-BB496896B3AF}"/>
                  </a:ext>
                </a:extLst>
              </p:cNvPr>
              <p:cNvSpPr>
                <a:spLocks noRot="1" noChangeAspect="1" noMove="1" noResize="1" noEditPoints="1" noAdjustHandles="1" noChangeArrowheads="1" noChangeShapeType="1" noTextEdit="1"/>
              </p:cNvSpPr>
              <p:nvPr/>
            </p:nvSpPr>
            <p:spPr>
              <a:xfrm>
                <a:off x="2207568" y="3758910"/>
                <a:ext cx="6556178" cy="1007135"/>
              </a:xfrm>
              <a:prstGeom prst="rect">
                <a:avLst/>
              </a:prstGeom>
              <a:blipFill>
                <a:blip r:embed="rId7"/>
                <a:stretch>
                  <a:fillRect l="-743" t="-3636" b="-9091"/>
                </a:stretch>
              </a:blipFill>
            </p:spPr>
            <p:txBody>
              <a:bodyPr/>
              <a:lstStyle/>
              <a:p>
                <a:r>
                  <a:rPr lang="en-US">
                    <a:noFill/>
                  </a:rPr>
                  <a:t> </a:t>
                </a:r>
              </a:p>
            </p:txBody>
          </p:sp>
        </mc:Fallback>
      </mc:AlternateContent>
      <p:sp>
        <p:nvSpPr>
          <p:cNvPr id="12" name="Rectangle 2">
            <a:extLst>
              <a:ext uri="{FF2B5EF4-FFF2-40B4-BE49-F238E27FC236}">
                <a16:creationId xmlns:a16="http://schemas.microsoft.com/office/drawing/2014/main" id="{8700BF17-9CA0-4BF9-A3EE-E6FAF4B0D51D}"/>
              </a:ext>
            </a:extLst>
          </p:cNvPr>
          <p:cNvSpPr txBox="1">
            <a:spLocks noChangeArrowheads="1"/>
          </p:cNvSpPr>
          <p:nvPr/>
        </p:nvSpPr>
        <p:spPr bwMode="auto">
          <a:xfrm>
            <a:off x="1462525" y="214037"/>
            <a:ext cx="8965878" cy="33265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defPPr>
              <a:defRPr lang="en-US"/>
            </a:defPPr>
            <a:lvl1pPr algn="ctr" eaLnBrk="1" hangingPunct="1">
              <a:defRPr sz="3200" kern="0">
                <a:solidFill>
                  <a:schemeClr val="accent6">
                    <a:lumMod val="75000"/>
                  </a:schemeClr>
                </a:solidFill>
                <a:latin typeface="+mj-lt"/>
                <a:ea typeface="+mj-ea"/>
                <a:cs typeface="+mj-cs"/>
              </a:defRPr>
            </a:lvl1pPr>
            <a:lvl2pPr algn="ctr" eaLnBrk="0" hangingPunct="0">
              <a:defRPr sz="4400">
                <a:solidFill>
                  <a:schemeClr val="tx2"/>
                </a:solidFill>
              </a:defRPr>
            </a:lvl2pPr>
            <a:lvl3pPr algn="ctr" eaLnBrk="0" hangingPunct="0">
              <a:defRPr sz="4400">
                <a:solidFill>
                  <a:schemeClr val="tx2"/>
                </a:solidFill>
              </a:defRPr>
            </a:lvl3pPr>
            <a:lvl4pPr algn="ctr" eaLnBrk="0" hangingPunct="0">
              <a:defRPr sz="4400">
                <a:solidFill>
                  <a:schemeClr val="tx2"/>
                </a:solidFill>
              </a:defRPr>
            </a:lvl4pPr>
            <a:lvl5pPr algn="ctr" eaLnBrk="0" hangingPunct="0">
              <a:defRPr sz="4400">
                <a:solidFill>
                  <a:schemeClr val="tx2"/>
                </a:solidFill>
              </a:defRPr>
            </a:lvl5pPr>
            <a:lvl6pPr marL="457200" algn="ctr" rtl="0" fontAlgn="base">
              <a:spcBef>
                <a:spcPct val="0"/>
              </a:spcBef>
              <a:spcAft>
                <a:spcPct val="0"/>
              </a:spcAft>
              <a:defRPr sz="4400">
                <a:solidFill>
                  <a:schemeClr val="tx2"/>
                </a:solidFill>
              </a:defRPr>
            </a:lvl6pPr>
            <a:lvl7pPr marL="914400" algn="ctr" rtl="0" fontAlgn="base">
              <a:spcBef>
                <a:spcPct val="0"/>
              </a:spcBef>
              <a:spcAft>
                <a:spcPct val="0"/>
              </a:spcAft>
              <a:defRPr sz="4400">
                <a:solidFill>
                  <a:schemeClr val="tx2"/>
                </a:solidFill>
              </a:defRPr>
            </a:lvl7pPr>
            <a:lvl8pPr marL="1371600" algn="ctr" rtl="0" fontAlgn="base">
              <a:spcBef>
                <a:spcPct val="0"/>
              </a:spcBef>
              <a:spcAft>
                <a:spcPct val="0"/>
              </a:spcAft>
              <a:defRPr sz="4400">
                <a:solidFill>
                  <a:schemeClr val="tx2"/>
                </a:solidFill>
              </a:defRPr>
            </a:lvl8pPr>
            <a:lvl9pPr marL="1828800" algn="ctr" rtl="0" fontAlgn="base">
              <a:spcBef>
                <a:spcPct val="0"/>
              </a:spcBef>
              <a:spcAft>
                <a:spcPct val="0"/>
              </a:spcAft>
              <a:defRPr sz="4400">
                <a:solidFill>
                  <a:schemeClr val="tx2"/>
                </a:solidFill>
              </a:defRPr>
            </a:lvl9pPr>
          </a:lstStyle>
          <a:p>
            <a:r>
              <a:rPr lang="en-GB" altLang="en-GB" dirty="0"/>
              <a:t>Geostationary Satellites</a:t>
            </a:r>
          </a:p>
        </p:txBody>
      </p:sp>
      <p:cxnSp>
        <p:nvCxnSpPr>
          <p:cNvPr id="14" name="Straight Connector 13">
            <a:extLst>
              <a:ext uri="{FF2B5EF4-FFF2-40B4-BE49-F238E27FC236}">
                <a16:creationId xmlns:a16="http://schemas.microsoft.com/office/drawing/2014/main" id="{9739DF88-A3CC-4BD3-BAC8-646136374B1B}"/>
              </a:ext>
            </a:extLst>
          </p:cNvPr>
          <p:cNvCxnSpPr/>
          <p:nvPr/>
        </p:nvCxnSpPr>
        <p:spPr>
          <a:xfrm>
            <a:off x="2855640" y="692696"/>
            <a:ext cx="6840760" cy="0"/>
          </a:xfrm>
          <a:prstGeom prst="line">
            <a:avLst/>
          </a:prstGeom>
        </p:spPr>
        <p:style>
          <a:lnRef idx="3">
            <a:schemeClr val="accent4"/>
          </a:lnRef>
          <a:fillRef idx="0">
            <a:schemeClr val="accent4"/>
          </a:fillRef>
          <a:effectRef idx="2">
            <a:schemeClr val="accent4"/>
          </a:effectRef>
          <a:fontRef idx="minor">
            <a:schemeClr val="tx1"/>
          </a:fontRef>
        </p:style>
      </p:cxn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459" name="Picture 3"/>
          <p:cNvPicPr>
            <a:picLocks noChangeArrowheads="1"/>
          </p:cNvPicPr>
          <p:nvPr/>
        </p:nvPicPr>
        <p:blipFill>
          <a:blip r:embed="rId4" cstate="print"/>
          <a:srcRect/>
          <a:stretch>
            <a:fillRect/>
          </a:stretch>
        </p:blipFill>
        <p:spPr bwMode="ltGray">
          <a:xfrm>
            <a:off x="1534916" y="1700808"/>
            <a:ext cx="9142413" cy="4540250"/>
          </a:xfrm>
          <a:prstGeom prst="rect">
            <a:avLst/>
          </a:prstGeom>
          <a:noFill/>
          <a:ln w="9525">
            <a:noFill/>
            <a:miter lim="800000"/>
            <a:headEnd/>
            <a:tailEnd/>
          </a:ln>
        </p:spPr>
      </p:pic>
      <p:sp>
        <p:nvSpPr>
          <p:cNvPr id="19471" name="Rectangle 5"/>
          <p:cNvSpPr>
            <a:spLocks noChangeArrowheads="1"/>
          </p:cNvSpPr>
          <p:nvPr/>
        </p:nvSpPr>
        <p:spPr bwMode="auto">
          <a:xfrm>
            <a:off x="1789112" y="4664785"/>
            <a:ext cx="927100" cy="248905"/>
          </a:xfrm>
          <a:prstGeom prst="rect">
            <a:avLst/>
          </a:prstGeom>
          <a:noFill/>
          <a:ln w="9525">
            <a:noFill/>
            <a:miter lim="800000"/>
            <a:headEnd/>
            <a:tailEnd/>
          </a:ln>
        </p:spPr>
        <p:txBody>
          <a:bodyPr wrap="none" anchor="ctr"/>
          <a:lstStyle/>
          <a:p>
            <a:endParaRPr lang="ar-OM"/>
          </a:p>
        </p:txBody>
      </p:sp>
      <p:sp>
        <p:nvSpPr>
          <p:cNvPr id="16391" name="Rectangle 7"/>
          <p:cNvSpPr>
            <a:spLocks noChangeArrowheads="1"/>
          </p:cNvSpPr>
          <p:nvPr/>
        </p:nvSpPr>
        <p:spPr bwMode="auto">
          <a:xfrm>
            <a:off x="3962401" y="3700463"/>
            <a:ext cx="1139825" cy="739306"/>
          </a:xfrm>
          <a:prstGeom prst="rect">
            <a:avLst/>
          </a:prstGeom>
          <a:noFill/>
          <a:ln w="9525">
            <a:noFill/>
            <a:miter lim="800000"/>
            <a:headEnd/>
            <a:tailEnd/>
          </a:ln>
          <a:effectLst/>
        </p:spPr>
        <p:txBody>
          <a:bodyPr lIns="90488" tIns="46038" rIns="90488" bIns="46038">
            <a:spAutoFit/>
          </a:bodyPr>
          <a:lstStyle/>
          <a:p>
            <a:pPr defTabSz="1216025" eaLnBrk="0" hangingPunct="0">
              <a:defRPr/>
            </a:pPr>
            <a:r>
              <a:rPr lang="en-US" sz="1400" b="1" u="sng" dirty="0">
                <a:solidFill>
                  <a:schemeClr val="bg1"/>
                </a:solidFill>
                <a:effectLst>
                  <a:outerShdw blurRad="38100" dist="38100" dir="2700000" algn="tl">
                    <a:srgbClr val="C0C0C0"/>
                  </a:outerShdw>
                </a:effectLst>
              </a:rPr>
              <a:t>GOES 16</a:t>
            </a:r>
            <a:endParaRPr lang="en-US" sz="1400" b="1" dirty="0">
              <a:solidFill>
                <a:schemeClr val="bg1"/>
              </a:solidFill>
              <a:effectLst>
                <a:outerShdw blurRad="38100" dist="38100" dir="2700000" algn="tl">
                  <a:srgbClr val="C0C0C0"/>
                </a:outerShdw>
              </a:effectLst>
            </a:endParaRPr>
          </a:p>
          <a:p>
            <a:pPr defTabSz="1216025" eaLnBrk="0" hangingPunct="0">
              <a:defRPr/>
            </a:pPr>
            <a:r>
              <a:rPr lang="en-US" sz="1400" b="1" dirty="0">
                <a:solidFill>
                  <a:schemeClr val="bg1"/>
                </a:solidFill>
                <a:effectLst>
                  <a:outerShdw blurRad="38100" dist="38100" dir="2700000" algn="tl">
                    <a:srgbClr val="C0C0C0"/>
                  </a:outerShdw>
                </a:effectLst>
              </a:rPr>
              <a:t>   (US)</a:t>
            </a:r>
          </a:p>
          <a:p>
            <a:pPr defTabSz="1216025" eaLnBrk="0" hangingPunct="0">
              <a:defRPr/>
            </a:pPr>
            <a:r>
              <a:rPr lang="en-US" sz="1400" b="1" dirty="0">
                <a:solidFill>
                  <a:schemeClr val="bg1"/>
                </a:solidFill>
                <a:effectLst>
                  <a:outerShdw blurRad="38100" dist="38100" dir="2700000" algn="tl">
                    <a:srgbClr val="C0C0C0"/>
                  </a:outerShdw>
                </a:effectLst>
              </a:rPr>
              <a:t>  (75W)</a:t>
            </a:r>
          </a:p>
        </p:txBody>
      </p:sp>
      <p:sp>
        <p:nvSpPr>
          <p:cNvPr id="16392" name="Rectangle 8"/>
          <p:cNvSpPr>
            <a:spLocks noChangeArrowheads="1"/>
          </p:cNvSpPr>
          <p:nvPr/>
        </p:nvSpPr>
        <p:spPr bwMode="auto">
          <a:xfrm>
            <a:off x="4793890" y="3749489"/>
            <a:ext cx="2197100" cy="739306"/>
          </a:xfrm>
          <a:prstGeom prst="rect">
            <a:avLst/>
          </a:prstGeom>
          <a:noFill/>
          <a:ln w="9525">
            <a:noFill/>
            <a:miter lim="800000"/>
            <a:headEnd/>
            <a:tailEnd/>
          </a:ln>
          <a:effectLst/>
        </p:spPr>
        <p:txBody>
          <a:bodyPr lIns="90488" tIns="46038" rIns="90488" bIns="46038">
            <a:spAutoFit/>
          </a:bodyPr>
          <a:lstStyle/>
          <a:p>
            <a:pPr algn="ctr" defTabSz="1216025" eaLnBrk="0" hangingPunct="0">
              <a:defRPr/>
            </a:pPr>
            <a:r>
              <a:rPr lang="en-US" sz="1400" b="1" u="sng" dirty="0">
                <a:solidFill>
                  <a:schemeClr val="bg1"/>
                </a:solidFill>
                <a:effectLst>
                  <a:outerShdw blurRad="38100" dist="38100" dir="2700000" algn="tl">
                    <a:srgbClr val="C0C0C0"/>
                  </a:outerShdw>
                </a:effectLst>
              </a:rPr>
              <a:t>METEOSAT 11</a:t>
            </a:r>
            <a:endParaRPr lang="en-US" sz="1400" b="1" dirty="0">
              <a:solidFill>
                <a:schemeClr val="bg1"/>
              </a:solidFill>
              <a:effectLst>
                <a:outerShdw blurRad="38100" dist="38100" dir="2700000" algn="tl">
                  <a:srgbClr val="C0C0C0"/>
                </a:outerShdw>
              </a:effectLst>
            </a:endParaRPr>
          </a:p>
          <a:p>
            <a:pPr algn="ctr" defTabSz="1216025" eaLnBrk="0" hangingPunct="0">
              <a:defRPr/>
            </a:pPr>
            <a:r>
              <a:rPr lang="en-US" sz="1400" b="1" dirty="0">
                <a:solidFill>
                  <a:schemeClr val="bg1"/>
                </a:solidFill>
                <a:effectLst>
                  <a:outerShdw blurRad="38100" dist="38100" dir="2700000" algn="tl">
                    <a:srgbClr val="C0C0C0"/>
                  </a:outerShdw>
                </a:effectLst>
              </a:rPr>
              <a:t>Europe</a:t>
            </a:r>
          </a:p>
          <a:p>
            <a:pPr algn="ctr" defTabSz="1216025" eaLnBrk="0" hangingPunct="0">
              <a:defRPr/>
            </a:pPr>
            <a:r>
              <a:rPr lang="en-US" sz="1400" b="1" dirty="0">
                <a:solidFill>
                  <a:schemeClr val="bg1"/>
                </a:solidFill>
                <a:effectLst>
                  <a:outerShdw blurRad="38100" dist="38100" dir="2700000" algn="tl">
                    <a:srgbClr val="C0C0C0"/>
                  </a:outerShdw>
                </a:effectLst>
              </a:rPr>
              <a:t>(0)</a:t>
            </a:r>
          </a:p>
        </p:txBody>
      </p:sp>
      <p:sp>
        <p:nvSpPr>
          <p:cNvPr id="16393" name="Rectangle 9"/>
          <p:cNvSpPr>
            <a:spLocks noChangeArrowheads="1"/>
          </p:cNvSpPr>
          <p:nvPr/>
        </p:nvSpPr>
        <p:spPr bwMode="auto">
          <a:xfrm>
            <a:off x="7824193" y="3698876"/>
            <a:ext cx="1806525" cy="742511"/>
          </a:xfrm>
          <a:prstGeom prst="rect">
            <a:avLst/>
          </a:prstGeom>
          <a:noFill/>
          <a:ln w="9525">
            <a:noFill/>
            <a:miter lim="800000"/>
            <a:headEnd/>
            <a:tailEnd/>
          </a:ln>
          <a:effectLst/>
        </p:spPr>
        <p:txBody>
          <a:bodyPr wrap="square" lIns="95250" tIns="47625" rIns="95250" bIns="47625">
            <a:spAutoFit/>
          </a:bodyPr>
          <a:lstStyle/>
          <a:p>
            <a:pPr defTabSz="1339850" eaLnBrk="0" hangingPunct="0">
              <a:defRPr/>
            </a:pPr>
            <a:r>
              <a:rPr lang="en-US" sz="1400" b="1" u="sng" dirty="0">
                <a:solidFill>
                  <a:schemeClr val="bg1"/>
                </a:solidFill>
                <a:effectLst>
                  <a:outerShdw blurRad="38100" dist="38100" dir="2700000" algn="tl">
                    <a:srgbClr val="C0C0C0"/>
                  </a:outerShdw>
                </a:effectLst>
              </a:rPr>
              <a:t> INSAT 3DR</a:t>
            </a:r>
            <a:endParaRPr lang="en-US" sz="1400" b="1" dirty="0">
              <a:solidFill>
                <a:schemeClr val="bg1"/>
              </a:solidFill>
              <a:effectLst>
                <a:outerShdw blurRad="38100" dist="38100" dir="2700000" algn="tl">
                  <a:srgbClr val="C0C0C0"/>
                </a:outerShdw>
              </a:effectLst>
            </a:endParaRPr>
          </a:p>
          <a:p>
            <a:pPr defTabSz="1339850" eaLnBrk="0" hangingPunct="0">
              <a:defRPr/>
            </a:pPr>
            <a:r>
              <a:rPr lang="en-US" sz="1400" b="1" dirty="0">
                <a:solidFill>
                  <a:schemeClr val="bg1"/>
                </a:solidFill>
                <a:effectLst>
                  <a:outerShdw blurRad="38100" dist="38100" dir="2700000" algn="tl">
                    <a:srgbClr val="C0C0C0"/>
                  </a:outerShdw>
                </a:effectLst>
              </a:rPr>
              <a:t> (India)</a:t>
            </a:r>
          </a:p>
          <a:p>
            <a:pPr defTabSz="1339850" eaLnBrk="0" hangingPunct="0">
              <a:defRPr/>
            </a:pPr>
            <a:r>
              <a:rPr lang="en-US" sz="1400" b="1" dirty="0">
                <a:solidFill>
                  <a:schemeClr val="bg1"/>
                </a:solidFill>
                <a:effectLst>
                  <a:outerShdw blurRad="38100" dist="38100" dir="2700000" algn="tl">
                    <a:srgbClr val="C0C0C0"/>
                  </a:outerShdw>
                </a:effectLst>
              </a:rPr>
              <a:t>  (74E)</a:t>
            </a:r>
          </a:p>
        </p:txBody>
      </p:sp>
      <p:sp>
        <p:nvSpPr>
          <p:cNvPr id="16394" name="Rectangle 10"/>
          <p:cNvSpPr>
            <a:spLocks noChangeArrowheads="1"/>
          </p:cNvSpPr>
          <p:nvPr/>
        </p:nvSpPr>
        <p:spPr bwMode="auto">
          <a:xfrm>
            <a:off x="6967736" y="4682389"/>
            <a:ext cx="1936576" cy="742511"/>
          </a:xfrm>
          <a:prstGeom prst="rect">
            <a:avLst/>
          </a:prstGeom>
          <a:noFill/>
          <a:ln w="9525">
            <a:noFill/>
            <a:miter lim="800000"/>
            <a:headEnd/>
            <a:tailEnd/>
          </a:ln>
          <a:effectLst/>
        </p:spPr>
        <p:txBody>
          <a:bodyPr wrap="square" lIns="95250" tIns="47625" rIns="95250" bIns="47625">
            <a:spAutoFit/>
          </a:bodyPr>
          <a:lstStyle/>
          <a:p>
            <a:pPr algn="ctr" defTabSz="1339850" eaLnBrk="0" hangingPunct="0">
              <a:defRPr/>
            </a:pPr>
            <a:r>
              <a:rPr lang="en-US" sz="1400" b="1" dirty="0">
                <a:solidFill>
                  <a:schemeClr val="bg1"/>
                </a:solidFill>
                <a:effectLst>
                  <a:outerShdw blurRad="38100" dist="38100" dir="2700000" algn="tl">
                    <a:srgbClr val="C0C0C0"/>
                  </a:outerShdw>
                </a:effectLst>
              </a:rPr>
              <a:t> </a:t>
            </a:r>
            <a:r>
              <a:rPr lang="en-US" sz="1400" b="1" u="sng" dirty="0">
                <a:solidFill>
                  <a:schemeClr val="bg1"/>
                </a:solidFill>
                <a:effectLst>
                  <a:outerShdw blurRad="38100" dist="38100" dir="2700000" algn="tl">
                    <a:srgbClr val="C0C0C0"/>
                  </a:outerShdw>
                </a:effectLst>
              </a:rPr>
              <a:t>ELEKTRO-L-N2</a:t>
            </a:r>
            <a:r>
              <a:rPr lang="en-US" sz="1400" b="1" dirty="0">
                <a:solidFill>
                  <a:schemeClr val="bg1"/>
                </a:solidFill>
                <a:effectLst>
                  <a:outerShdw blurRad="38100" dist="38100" dir="2700000" algn="tl">
                    <a:srgbClr val="C0C0C0"/>
                  </a:outerShdw>
                </a:effectLst>
              </a:rPr>
              <a:t>        Russia</a:t>
            </a:r>
          </a:p>
          <a:p>
            <a:pPr algn="ctr" defTabSz="1339850" eaLnBrk="0" hangingPunct="0">
              <a:defRPr/>
            </a:pPr>
            <a:r>
              <a:rPr lang="en-US" sz="1400" b="1" dirty="0">
                <a:solidFill>
                  <a:schemeClr val="bg1"/>
                </a:solidFill>
                <a:effectLst>
                  <a:outerShdw blurRad="38100" dist="38100" dir="2700000" algn="tl">
                    <a:srgbClr val="C0C0C0"/>
                  </a:outerShdw>
                </a:effectLst>
              </a:rPr>
              <a:t>   (76E)</a:t>
            </a:r>
          </a:p>
        </p:txBody>
      </p:sp>
      <p:sp>
        <p:nvSpPr>
          <p:cNvPr id="16395" name="Rectangle 11"/>
          <p:cNvSpPr>
            <a:spLocks noChangeArrowheads="1"/>
          </p:cNvSpPr>
          <p:nvPr/>
        </p:nvSpPr>
        <p:spPr bwMode="auto">
          <a:xfrm>
            <a:off x="9321008" y="3740813"/>
            <a:ext cx="1239489" cy="739306"/>
          </a:xfrm>
          <a:prstGeom prst="rect">
            <a:avLst/>
          </a:prstGeom>
          <a:noFill/>
          <a:ln w="9525">
            <a:noFill/>
            <a:miter lim="800000"/>
            <a:headEnd/>
            <a:tailEnd/>
          </a:ln>
          <a:effectLst/>
        </p:spPr>
        <p:txBody>
          <a:bodyPr wrap="square" lIns="90488" tIns="46038" rIns="90488" bIns="46038">
            <a:spAutoFit/>
          </a:bodyPr>
          <a:lstStyle/>
          <a:p>
            <a:pPr algn="ctr" defTabSz="1216025" eaLnBrk="0" hangingPunct="0">
              <a:defRPr/>
            </a:pPr>
            <a:r>
              <a:rPr lang="en-US" sz="1400" b="1" dirty="0">
                <a:solidFill>
                  <a:schemeClr val="bg1"/>
                </a:solidFill>
                <a:effectLst>
                  <a:outerShdw blurRad="38100" dist="38100" dir="2700000" algn="tl">
                    <a:srgbClr val="C0C0C0"/>
                  </a:outerShdw>
                </a:effectLst>
              </a:rPr>
              <a:t> </a:t>
            </a:r>
            <a:r>
              <a:rPr lang="en-US" sz="1400" b="1" dirty="0">
                <a:solidFill>
                  <a:schemeClr val="bg1"/>
                </a:solidFill>
              </a:rPr>
              <a:t>Himawari-8</a:t>
            </a:r>
          </a:p>
          <a:p>
            <a:pPr algn="ctr" defTabSz="1216025" eaLnBrk="0" hangingPunct="0">
              <a:defRPr/>
            </a:pPr>
            <a:r>
              <a:rPr lang="en-US" sz="1400" b="1" dirty="0">
                <a:solidFill>
                  <a:schemeClr val="bg1"/>
                </a:solidFill>
                <a:effectLst>
                  <a:outerShdw blurRad="38100" dist="38100" dir="2700000" algn="tl">
                    <a:srgbClr val="C0C0C0"/>
                  </a:outerShdw>
                </a:effectLst>
              </a:rPr>
              <a:t>Japan</a:t>
            </a:r>
          </a:p>
          <a:p>
            <a:pPr algn="ctr" defTabSz="1216025" eaLnBrk="0" hangingPunct="0">
              <a:defRPr/>
            </a:pPr>
            <a:r>
              <a:rPr lang="en-US" sz="1400" b="1" dirty="0">
                <a:solidFill>
                  <a:schemeClr val="bg1"/>
                </a:solidFill>
                <a:effectLst>
                  <a:outerShdw blurRad="38100" dist="38100" dir="2700000" algn="tl">
                    <a:srgbClr val="C0C0C0"/>
                  </a:outerShdw>
                </a:effectLst>
              </a:rPr>
              <a:t> (140E)</a:t>
            </a:r>
          </a:p>
        </p:txBody>
      </p:sp>
      <p:sp>
        <p:nvSpPr>
          <p:cNvPr id="16396" name="Text Box 12"/>
          <p:cNvSpPr txBox="1">
            <a:spLocks noChangeArrowheads="1"/>
          </p:cNvSpPr>
          <p:nvPr/>
        </p:nvSpPr>
        <p:spPr bwMode="auto">
          <a:xfrm>
            <a:off x="3486148" y="2435310"/>
            <a:ext cx="952505" cy="738664"/>
          </a:xfrm>
          <a:prstGeom prst="rect">
            <a:avLst/>
          </a:prstGeom>
          <a:noFill/>
          <a:ln w="12700">
            <a:noFill/>
            <a:miter lim="800000"/>
            <a:headEnd type="none" w="sm" len="sm"/>
            <a:tailEnd type="none" w="sm" len="sm"/>
          </a:ln>
          <a:effectLst/>
        </p:spPr>
        <p:txBody>
          <a:bodyPr wrap="none">
            <a:spAutoFit/>
          </a:bodyPr>
          <a:lstStyle/>
          <a:p>
            <a:pPr algn="ctr" eaLnBrk="0" hangingPunct="0">
              <a:defRPr/>
            </a:pPr>
            <a:r>
              <a:rPr lang="en-US" sz="1400" b="1" u="sng" dirty="0">
                <a:solidFill>
                  <a:srgbClr val="CC3300"/>
                </a:solidFill>
                <a:effectLst>
                  <a:outerShdw blurRad="38100" dist="38100" dir="2700000" algn="tl">
                    <a:srgbClr val="C0C0C0"/>
                  </a:outerShdw>
                </a:effectLst>
              </a:rPr>
              <a:t>GOES 14</a:t>
            </a:r>
          </a:p>
          <a:p>
            <a:pPr algn="ctr" eaLnBrk="0" hangingPunct="0">
              <a:defRPr/>
            </a:pPr>
            <a:r>
              <a:rPr lang="en-US" sz="1400" b="1" dirty="0">
                <a:solidFill>
                  <a:srgbClr val="CC3300"/>
                </a:solidFill>
                <a:effectLst>
                  <a:outerShdw blurRad="38100" dist="38100" dir="2700000" algn="tl">
                    <a:srgbClr val="C0C0C0"/>
                  </a:outerShdw>
                </a:effectLst>
              </a:rPr>
              <a:t>(US)</a:t>
            </a:r>
          </a:p>
          <a:p>
            <a:pPr algn="ctr" eaLnBrk="0" hangingPunct="0">
              <a:defRPr/>
            </a:pPr>
            <a:r>
              <a:rPr lang="en-US" sz="1400" b="1" dirty="0">
                <a:solidFill>
                  <a:srgbClr val="CC3300"/>
                </a:solidFill>
                <a:effectLst>
                  <a:outerShdw blurRad="38100" dist="38100" dir="2700000" algn="tl">
                    <a:srgbClr val="C0C0C0"/>
                  </a:outerShdw>
                </a:effectLst>
              </a:rPr>
              <a:t>(90W)</a:t>
            </a:r>
            <a:endParaRPr lang="en-US" sz="1400" b="1" dirty="0">
              <a:effectLst>
                <a:outerShdw blurRad="38100" dist="38100" dir="2700000" algn="tl">
                  <a:srgbClr val="C0C0C0"/>
                </a:outerShdw>
              </a:effectLst>
            </a:endParaRPr>
          </a:p>
        </p:txBody>
      </p:sp>
      <p:sp>
        <p:nvSpPr>
          <p:cNvPr id="16397" name="Rectangle 13"/>
          <p:cNvSpPr>
            <a:spLocks noChangeArrowheads="1"/>
          </p:cNvSpPr>
          <p:nvPr/>
        </p:nvSpPr>
        <p:spPr bwMode="auto">
          <a:xfrm>
            <a:off x="7824193" y="2684463"/>
            <a:ext cx="1101725" cy="742511"/>
          </a:xfrm>
          <a:prstGeom prst="rect">
            <a:avLst/>
          </a:prstGeom>
          <a:noFill/>
          <a:ln w="9525">
            <a:noFill/>
            <a:miter lim="800000"/>
            <a:headEnd/>
            <a:tailEnd/>
          </a:ln>
          <a:effectLst/>
        </p:spPr>
        <p:txBody>
          <a:bodyPr lIns="95250" tIns="47625" rIns="95250" bIns="47625">
            <a:spAutoFit/>
          </a:bodyPr>
          <a:lstStyle/>
          <a:p>
            <a:pPr algn="ctr" defTabSz="1339850" eaLnBrk="0" hangingPunct="0">
              <a:defRPr/>
            </a:pPr>
            <a:r>
              <a:rPr lang="en-US" sz="1400" b="1" dirty="0">
                <a:solidFill>
                  <a:schemeClr val="bg1"/>
                </a:solidFill>
                <a:effectLst>
                  <a:outerShdw blurRad="38100" dist="38100" dir="2700000" algn="tl">
                    <a:srgbClr val="C0C0C0"/>
                  </a:outerShdw>
                </a:effectLst>
              </a:rPr>
              <a:t> </a:t>
            </a:r>
            <a:r>
              <a:rPr lang="en-US" sz="1400" b="1" u="sng" dirty="0">
                <a:solidFill>
                  <a:schemeClr val="bg1"/>
                </a:solidFill>
                <a:effectLst>
                  <a:outerShdw blurRad="38100" dist="38100" dir="2700000" algn="tl">
                    <a:srgbClr val="C0C0C0"/>
                  </a:outerShdw>
                </a:effectLst>
              </a:rPr>
              <a:t>FY-2G</a:t>
            </a:r>
            <a:r>
              <a:rPr lang="en-US" sz="1400" b="1" dirty="0">
                <a:solidFill>
                  <a:schemeClr val="bg1"/>
                </a:solidFill>
                <a:effectLst>
                  <a:outerShdw blurRad="38100" dist="38100" dir="2700000" algn="tl">
                    <a:srgbClr val="C0C0C0"/>
                  </a:outerShdw>
                </a:effectLst>
              </a:rPr>
              <a:t>        China</a:t>
            </a:r>
          </a:p>
          <a:p>
            <a:pPr algn="ctr" defTabSz="1339850" eaLnBrk="0" hangingPunct="0">
              <a:defRPr/>
            </a:pPr>
            <a:r>
              <a:rPr lang="en-US" sz="1400" b="1" dirty="0">
                <a:solidFill>
                  <a:schemeClr val="bg1"/>
                </a:solidFill>
                <a:effectLst>
                  <a:outerShdw blurRad="38100" dist="38100" dir="2700000" algn="tl">
                    <a:srgbClr val="C0C0C0"/>
                  </a:outerShdw>
                </a:effectLst>
              </a:rPr>
              <a:t> (105E)</a:t>
            </a:r>
          </a:p>
        </p:txBody>
      </p:sp>
      <p:sp>
        <p:nvSpPr>
          <p:cNvPr id="16398" name="Text Box 14"/>
          <p:cNvSpPr txBox="1">
            <a:spLocks noChangeArrowheads="1"/>
          </p:cNvSpPr>
          <p:nvPr/>
        </p:nvSpPr>
        <p:spPr bwMode="auto">
          <a:xfrm>
            <a:off x="3057523" y="4441825"/>
            <a:ext cx="952505" cy="738664"/>
          </a:xfrm>
          <a:prstGeom prst="rect">
            <a:avLst/>
          </a:prstGeom>
          <a:noFill/>
          <a:ln w="12700">
            <a:noFill/>
            <a:miter lim="800000"/>
            <a:headEnd type="none" w="sm" len="sm"/>
            <a:tailEnd type="none" w="sm" len="sm"/>
          </a:ln>
          <a:effectLst/>
        </p:spPr>
        <p:txBody>
          <a:bodyPr wrap="none">
            <a:spAutoFit/>
          </a:bodyPr>
          <a:lstStyle/>
          <a:p>
            <a:pPr algn="ctr" eaLnBrk="0" hangingPunct="0">
              <a:defRPr/>
            </a:pPr>
            <a:r>
              <a:rPr lang="en-US" sz="1400" b="1" u="sng" dirty="0">
                <a:solidFill>
                  <a:srgbClr val="CC3300"/>
                </a:solidFill>
                <a:effectLst>
                  <a:outerShdw blurRad="38100" dist="38100" dir="2700000" algn="tl">
                    <a:srgbClr val="C0C0C0"/>
                  </a:outerShdw>
                </a:effectLst>
              </a:rPr>
              <a:t>GOES 17</a:t>
            </a:r>
          </a:p>
          <a:p>
            <a:pPr algn="ctr" eaLnBrk="0" hangingPunct="0">
              <a:defRPr/>
            </a:pPr>
            <a:r>
              <a:rPr lang="en-US" sz="1400" b="1" dirty="0">
                <a:solidFill>
                  <a:srgbClr val="CC3300"/>
                </a:solidFill>
                <a:effectLst>
                  <a:outerShdw blurRad="38100" dist="38100" dir="2700000" algn="tl">
                    <a:srgbClr val="C0C0C0"/>
                  </a:outerShdw>
                </a:effectLst>
              </a:rPr>
              <a:t>(US)</a:t>
            </a:r>
          </a:p>
          <a:p>
            <a:pPr algn="ctr" eaLnBrk="0" hangingPunct="0">
              <a:defRPr/>
            </a:pPr>
            <a:r>
              <a:rPr lang="en-US" sz="1400" b="1" dirty="0">
                <a:solidFill>
                  <a:srgbClr val="CC3300"/>
                </a:solidFill>
                <a:effectLst>
                  <a:outerShdw blurRad="38100" dist="38100" dir="2700000" algn="tl">
                    <a:srgbClr val="C0C0C0"/>
                  </a:outerShdw>
                </a:effectLst>
              </a:rPr>
              <a:t>(104W)</a:t>
            </a:r>
            <a:endParaRPr lang="en-US" sz="1400" b="1" dirty="0">
              <a:effectLst>
                <a:outerShdw blurRad="38100" dist="38100" dir="2700000" algn="tl">
                  <a:srgbClr val="C0C0C0"/>
                </a:outerShdw>
              </a:effectLst>
            </a:endParaRPr>
          </a:p>
        </p:txBody>
      </p:sp>
      <p:sp>
        <p:nvSpPr>
          <p:cNvPr id="16399" name="Rectangle 15"/>
          <p:cNvSpPr>
            <a:spLocks noChangeArrowheads="1"/>
          </p:cNvSpPr>
          <p:nvPr/>
        </p:nvSpPr>
        <p:spPr bwMode="auto">
          <a:xfrm>
            <a:off x="6255370" y="3749489"/>
            <a:ext cx="2072879" cy="739306"/>
          </a:xfrm>
          <a:prstGeom prst="rect">
            <a:avLst/>
          </a:prstGeom>
          <a:noFill/>
          <a:ln w="9525">
            <a:noFill/>
            <a:miter lim="800000"/>
            <a:headEnd/>
            <a:tailEnd/>
          </a:ln>
          <a:effectLst/>
        </p:spPr>
        <p:txBody>
          <a:bodyPr wrap="square" lIns="90488" tIns="46038" rIns="90488" bIns="46038">
            <a:spAutoFit/>
          </a:bodyPr>
          <a:lstStyle/>
          <a:p>
            <a:pPr algn="ctr" defTabSz="1216025" eaLnBrk="0" hangingPunct="0">
              <a:defRPr/>
            </a:pPr>
            <a:r>
              <a:rPr lang="en-US" sz="1400" b="1" u="sng" dirty="0">
                <a:solidFill>
                  <a:schemeClr val="bg1"/>
                </a:solidFill>
                <a:effectLst>
                  <a:outerShdw blurRad="38100" dist="38100" dir="2700000" algn="tl">
                    <a:srgbClr val="C0C0C0"/>
                  </a:outerShdw>
                </a:effectLst>
              </a:rPr>
              <a:t>METEOSAT 9</a:t>
            </a:r>
            <a:br>
              <a:rPr lang="en-US" sz="1400" b="1" dirty="0">
                <a:solidFill>
                  <a:schemeClr val="bg1"/>
                </a:solidFill>
                <a:effectLst>
                  <a:outerShdw blurRad="38100" dist="38100" dir="2700000" algn="tl">
                    <a:srgbClr val="C0C0C0"/>
                  </a:outerShdw>
                </a:effectLst>
              </a:rPr>
            </a:br>
            <a:r>
              <a:rPr lang="en-US" sz="1400" b="1" dirty="0">
                <a:solidFill>
                  <a:schemeClr val="bg1"/>
                </a:solidFill>
                <a:effectLst>
                  <a:outerShdw blurRad="38100" dist="38100" dir="2700000" algn="tl">
                    <a:srgbClr val="C0C0C0"/>
                  </a:outerShdw>
                </a:effectLst>
              </a:rPr>
              <a:t>Europe</a:t>
            </a:r>
            <a:br>
              <a:rPr lang="en-US" sz="1400" b="1" dirty="0">
                <a:solidFill>
                  <a:schemeClr val="bg1"/>
                </a:solidFill>
                <a:effectLst>
                  <a:outerShdw blurRad="38100" dist="38100" dir="2700000" algn="tl">
                    <a:srgbClr val="C0C0C0"/>
                  </a:outerShdw>
                </a:effectLst>
              </a:rPr>
            </a:br>
            <a:r>
              <a:rPr lang="en-US" sz="1400" b="1" dirty="0">
                <a:solidFill>
                  <a:schemeClr val="bg1"/>
                </a:solidFill>
                <a:effectLst>
                  <a:outerShdw blurRad="38100" dist="38100" dir="2700000" algn="tl">
                    <a:srgbClr val="C0C0C0"/>
                  </a:outerShdw>
                </a:effectLst>
              </a:rPr>
              <a:t>(41.5E)</a:t>
            </a:r>
          </a:p>
        </p:txBody>
      </p:sp>
      <p:sp>
        <p:nvSpPr>
          <p:cNvPr id="2" name="Rectangle 1">
            <a:extLst>
              <a:ext uri="{FF2B5EF4-FFF2-40B4-BE49-F238E27FC236}">
                <a16:creationId xmlns:a16="http://schemas.microsoft.com/office/drawing/2014/main" id="{4838610E-8992-4F9D-B8FB-335DE9BB739C}"/>
              </a:ext>
            </a:extLst>
          </p:cNvPr>
          <p:cNvSpPr/>
          <p:nvPr/>
        </p:nvSpPr>
        <p:spPr>
          <a:xfrm>
            <a:off x="1984376" y="3609380"/>
            <a:ext cx="1584325" cy="738664"/>
          </a:xfrm>
          <a:prstGeom prst="rect">
            <a:avLst/>
          </a:prstGeom>
        </p:spPr>
        <p:txBody>
          <a:bodyPr wrap="square">
            <a:spAutoFit/>
          </a:bodyPr>
          <a:lstStyle/>
          <a:p>
            <a:pPr defTabSz="1339850" eaLnBrk="0" hangingPunct="0">
              <a:defRPr/>
            </a:pPr>
            <a:r>
              <a:rPr lang="en-US" sz="1400" b="1" u="sng" dirty="0">
                <a:solidFill>
                  <a:schemeClr val="bg1"/>
                </a:solidFill>
                <a:effectLst>
                  <a:outerShdw blurRad="38100" dist="38100" dir="2700000" algn="tl">
                    <a:srgbClr val="C0C0C0"/>
                  </a:outerShdw>
                </a:effectLst>
              </a:rPr>
              <a:t>GOES 15</a:t>
            </a:r>
            <a:endParaRPr lang="en-US" sz="1400" b="1" dirty="0">
              <a:solidFill>
                <a:schemeClr val="bg1"/>
              </a:solidFill>
              <a:effectLst>
                <a:outerShdw blurRad="38100" dist="38100" dir="2700000" algn="tl">
                  <a:srgbClr val="C0C0C0"/>
                </a:outerShdw>
              </a:effectLst>
            </a:endParaRPr>
          </a:p>
          <a:p>
            <a:pPr defTabSz="1339850" eaLnBrk="0" hangingPunct="0">
              <a:defRPr/>
            </a:pPr>
            <a:r>
              <a:rPr lang="en-US" sz="1400" b="1" dirty="0">
                <a:solidFill>
                  <a:schemeClr val="bg1"/>
                </a:solidFill>
                <a:effectLst>
                  <a:outerShdw blurRad="38100" dist="38100" dir="2700000" algn="tl">
                    <a:srgbClr val="C0C0C0"/>
                  </a:outerShdw>
                </a:effectLst>
              </a:rPr>
              <a:t>   (US)</a:t>
            </a:r>
          </a:p>
          <a:p>
            <a:pPr defTabSz="1339850" eaLnBrk="0" hangingPunct="0">
              <a:defRPr/>
            </a:pPr>
            <a:r>
              <a:rPr lang="en-US" sz="1400" b="1" dirty="0">
                <a:solidFill>
                  <a:schemeClr val="bg1"/>
                </a:solidFill>
                <a:effectLst>
                  <a:outerShdw blurRad="38100" dist="38100" dir="2700000" algn="tl">
                    <a:srgbClr val="C0C0C0"/>
                  </a:outerShdw>
                </a:effectLst>
              </a:rPr>
              <a:t> (135W)</a:t>
            </a:r>
          </a:p>
        </p:txBody>
      </p:sp>
      <p:sp>
        <p:nvSpPr>
          <p:cNvPr id="18" name="Rectangle 8">
            <a:extLst>
              <a:ext uri="{FF2B5EF4-FFF2-40B4-BE49-F238E27FC236}">
                <a16:creationId xmlns:a16="http://schemas.microsoft.com/office/drawing/2014/main" id="{E0766830-F429-44A7-840E-F58DB6D5491E}"/>
              </a:ext>
            </a:extLst>
          </p:cNvPr>
          <p:cNvSpPr>
            <a:spLocks noChangeArrowheads="1"/>
          </p:cNvSpPr>
          <p:nvPr/>
        </p:nvSpPr>
        <p:spPr bwMode="auto">
          <a:xfrm>
            <a:off x="5231904" y="2924944"/>
            <a:ext cx="2592288" cy="739306"/>
          </a:xfrm>
          <a:prstGeom prst="rect">
            <a:avLst/>
          </a:prstGeom>
          <a:noFill/>
          <a:ln w="9525">
            <a:noFill/>
            <a:miter lim="800000"/>
            <a:headEnd/>
            <a:tailEnd/>
          </a:ln>
          <a:effectLst/>
        </p:spPr>
        <p:txBody>
          <a:bodyPr wrap="square" lIns="90488" tIns="46038" rIns="90488" bIns="46038">
            <a:spAutoFit/>
          </a:bodyPr>
          <a:lstStyle/>
          <a:p>
            <a:pPr algn="ctr" defTabSz="1216025" eaLnBrk="0" hangingPunct="0">
              <a:defRPr/>
            </a:pPr>
            <a:r>
              <a:rPr lang="en-US" sz="1400" b="1" u="sng" dirty="0">
                <a:solidFill>
                  <a:schemeClr val="bg1"/>
                </a:solidFill>
                <a:effectLst>
                  <a:outerShdw blurRad="38100" dist="38100" dir="2700000" algn="tl">
                    <a:srgbClr val="C0C0C0"/>
                  </a:outerShdw>
                </a:effectLst>
              </a:rPr>
              <a:t>METEOSAT 10</a:t>
            </a:r>
            <a:endParaRPr lang="en-US" sz="1400" b="1" dirty="0">
              <a:solidFill>
                <a:schemeClr val="bg1"/>
              </a:solidFill>
              <a:effectLst>
                <a:outerShdw blurRad="38100" dist="38100" dir="2700000" algn="tl">
                  <a:srgbClr val="C0C0C0"/>
                </a:outerShdw>
              </a:effectLst>
            </a:endParaRPr>
          </a:p>
          <a:p>
            <a:pPr algn="ctr" defTabSz="1216025" eaLnBrk="0" hangingPunct="0">
              <a:defRPr/>
            </a:pPr>
            <a:r>
              <a:rPr lang="en-US" sz="1400" b="1" dirty="0">
                <a:solidFill>
                  <a:schemeClr val="bg1"/>
                </a:solidFill>
                <a:effectLst>
                  <a:outerShdw blurRad="38100" dist="38100" dir="2700000" algn="tl">
                    <a:srgbClr val="C0C0C0"/>
                  </a:outerShdw>
                </a:effectLst>
              </a:rPr>
              <a:t>Europe (rapid scan)</a:t>
            </a:r>
          </a:p>
          <a:p>
            <a:pPr algn="ctr" defTabSz="1216025" eaLnBrk="0" hangingPunct="0">
              <a:defRPr/>
            </a:pPr>
            <a:r>
              <a:rPr lang="en-US" sz="1400" b="1" dirty="0">
                <a:solidFill>
                  <a:schemeClr val="bg1"/>
                </a:solidFill>
                <a:effectLst>
                  <a:outerShdw blurRad="38100" dist="38100" dir="2700000" algn="tl">
                    <a:srgbClr val="C0C0C0"/>
                  </a:outerShdw>
                </a:effectLst>
              </a:rPr>
              <a:t>(9.5E)</a:t>
            </a:r>
          </a:p>
        </p:txBody>
      </p:sp>
      <p:sp>
        <p:nvSpPr>
          <p:cNvPr id="19" name="Rectangle 8">
            <a:extLst>
              <a:ext uri="{FF2B5EF4-FFF2-40B4-BE49-F238E27FC236}">
                <a16:creationId xmlns:a16="http://schemas.microsoft.com/office/drawing/2014/main" id="{CA3F15B3-9000-4FF2-AF29-BC788A9BE4B8}"/>
              </a:ext>
            </a:extLst>
          </p:cNvPr>
          <p:cNvSpPr>
            <a:spLocks noChangeArrowheads="1"/>
          </p:cNvSpPr>
          <p:nvPr/>
        </p:nvSpPr>
        <p:spPr bwMode="auto">
          <a:xfrm>
            <a:off x="4286326" y="4685593"/>
            <a:ext cx="2592288" cy="739306"/>
          </a:xfrm>
          <a:prstGeom prst="rect">
            <a:avLst/>
          </a:prstGeom>
          <a:noFill/>
          <a:ln w="9525">
            <a:noFill/>
            <a:miter lim="800000"/>
            <a:headEnd/>
            <a:tailEnd/>
          </a:ln>
          <a:effectLst/>
        </p:spPr>
        <p:txBody>
          <a:bodyPr wrap="square" lIns="90488" tIns="46038" rIns="90488" bIns="46038">
            <a:spAutoFit/>
          </a:bodyPr>
          <a:lstStyle/>
          <a:p>
            <a:pPr algn="ctr" defTabSz="1216025" eaLnBrk="0" hangingPunct="0">
              <a:defRPr/>
            </a:pPr>
            <a:r>
              <a:rPr lang="en-US" sz="1400" b="1" u="sng" dirty="0">
                <a:solidFill>
                  <a:srgbClr val="FF0000"/>
                </a:solidFill>
                <a:effectLst>
                  <a:outerShdw blurRad="38100" dist="38100" dir="2700000" algn="tl">
                    <a:srgbClr val="C0C0C0"/>
                  </a:outerShdw>
                </a:effectLst>
              </a:rPr>
              <a:t>METEOSAT 9</a:t>
            </a:r>
            <a:endParaRPr lang="en-US" sz="1400" b="1" dirty="0">
              <a:solidFill>
                <a:srgbClr val="FF0000"/>
              </a:solidFill>
              <a:effectLst>
                <a:outerShdw blurRad="38100" dist="38100" dir="2700000" algn="tl">
                  <a:srgbClr val="C0C0C0"/>
                </a:outerShdw>
              </a:effectLst>
            </a:endParaRPr>
          </a:p>
          <a:p>
            <a:pPr algn="ctr" defTabSz="1216025" eaLnBrk="0" hangingPunct="0">
              <a:defRPr/>
            </a:pPr>
            <a:r>
              <a:rPr lang="en-US" sz="1400" b="1" dirty="0">
                <a:solidFill>
                  <a:srgbClr val="FF0000"/>
                </a:solidFill>
                <a:effectLst>
                  <a:outerShdw blurRad="38100" dist="38100" dir="2700000" algn="tl">
                    <a:srgbClr val="C0C0C0"/>
                  </a:outerShdw>
                </a:effectLst>
              </a:rPr>
              <a:t>Europe</a:t>
            </a:r>
          </a:p>
          <a:p>
            <a:pPr algn="ctr" defTabSz="1216025" eaLnBrk="0" hangingPunct="0">
              <a:defRPr/>
            </a:pPr>
            <a:r>
              <a:rPr lang="en-US" sz="1400" b="1" dirty="0">
                <a:solidFill>
                  <a:srgbClr val="FF0000"/>
                </a:solidFill>
                <a:effectLst>
                  <a:outerShdw blurRad="38100" dist="38100" dir="2700000" algn="tl">
                    <a:srgbClr val="C0C0C0"/>
                  </a:outerShdw>
                </a:effectLst>
              </a:rPr>
              <a:t>(3.5E)</a:t>
            </a:r>
          </a:p>
        </p:txBody>
      </p:sp>
      <p:sp>
        <p:nvSpPr>
          <p:cNvPr id="20" name="Rectangle 13">
            <a:extLst>
              <a:ext uri="{FF2B5EF4-FFF2-40B4-BE49-F238E27FC236}">
                <a16:creationId xmlns:a16="http://schemas.microsoft.com/office/drawing/2014/main" id="{E7B341FB-1333-4925-94ED-520CCD65121D}"/>
              </a:ext>
            </a:extLst>
          </p:cNvPr>
          <p:cNvSpPr>
            <a:spLocks noChangeArrowheads="1"/>
          </p:cNvSpPr>
          <p:nvPr/>
        </p:nvSpPr>
        <p:spPr bwMode="auto">
          <a:xfrm>
            <a:off x="7801995" y="1997227"/>
            <a:ext cx="1101725" cy="742511"/>
          </a:xfrm>
          <a:prstGeom prst="rect">
            <a:avLst/>
          </a:prstGeom>
          <a:noFill/>
          <a:ln w="9525">
            <a:noFill/>
            <a:miter lim="800000"/>
            <a:headEnd/>
            <a:tailEnd/>
          </a:ln>
          <a:effectLst/>
        </p:spPr>
        <p:txBody>
          <a:bodyPr wrap="square" lIns="95250" tIns="47625" rIns="95250" bIns="47625">
            <a:spAutoFit/>
          </a:bodyPr>
          <a:lstStyle/>
          <a:p>
            <a:pPr algn="ctr" defTabSz="1339850" eaLnBrk="0" hangingPunct="0">
              <a:defRPr/>
            </a:pPr>
            <a:r>
              <a:rPr lang="en-US" sz="1400" b="1" dirty="0">
                <a:solidFill>
                  <a:schemeClr val="bg1"/>
                </a:solidFill>
                <a:effectLst>
                  <a:outerShdw blurRad="38100" dist="38100" dir="2700000" algn="tl">
                    <a:srgbClr val="C0C0C0"/>
                  </a:outerShdw>
                </a:effectLst>
              </a:rPr>
              <a:t> </a:t>
            </a:r>
            <a:r>
              <a:rPr lang="en-US" sz="1400" b="1" u="sng" dirty="0">
                <a:solidFill>
                  <a:schemeClr val="bg1"/>
                </a:solidFill>
                <a:effectLst>
                  <a:outerShdw blurRad="38100" dist="38100" dir="2700000" algn="tl">
                    <a:srgbClr val="C0C0C0"/>
                  </a:outerShdw>
                </a:effectLst>
              </a:rPr>
              <a:t>FY-4A</a:t>
            </a:r>
            <a:r>
              <a:rPr lang="en-US" sz="1400" b="1" dirty="0">
                <a:solidFill>
                  <a:schemeClr val="bg1"/>
                </a:solidFill>
                <a:effectLst>
                  <a:outerShdw blurRad="38100" dist="38100" dir="2700000" algn="tl">
                    <a:srgbClr val="C0C0C0"/>
                  </a:outerShdw>
                </a:effectLst>
              </a:rPr>
              <a:t>        China</a:t>
            </a:r>
          </a:p>
          <a:p>
            <a:pPr algn="ctr" defTabSz="1339850" eaLnBrk="0" hangingPunct="0">
              <a:defRPr/>
            </a:pPr>
            <a:r>
              <a:rPr lang="en-US" sz="1400" b="1" dirty="0">
                <a:solidFill>
                  <a:schemeClr val="bg1"/>
                </a:solidFill>
                <a:effectLst>
                  <a:outerShdw blurRad="38100" dist="38100" dir="2700000" algn="tl">
                    <a:srgbClr val="C0C0C0"/>
                  </a:outerShdw>
                </a:effectLst>
              </a:rPr>
              <a:t> (105E)</a:t>
            </a:r>
          </a:p>
        </p:txBody>
      </p:sp>
      <p:sp>
        <p:nvSpPr>
          <p:cNvPr id="21" name="Rectangle 13">
            <a:extLst>
              <a:ext uri="{FF2B5EF4-FFF2-40B4-BE49-F238E27FC236}">
                <a16:creationId xmlns:a16="http://schemas.microsoft.com/office/drawing/2014/main" id="{DCB630E9-2E3F-4EB6-B9CF-33E9F3EB093B}"/>
              </a:ext>
            </a:extLst>
          </p:cNvPr>
          <p:cNvSpPr>
            <a:spLocks noChangeArrowheads="1"/>
          </p:cNvSpPr>
          <p:nvPr/>
        </p:nvSpPr>
        <p:spPr bwMode="auto">
          <a:xfrm>
            <a:off x="7217371" y="2858702"/>
            <a:ext cx="1101725" cy="742511"/>
          </a:xfrm>
          <a:prstGeom prst="rect">
            <a:avLst/>
          </a:prstGeom>
          <a:noFill/>
          <a:ln w="9525">
            <a:noFill/>
            <a:miter lim="800000"/>
            <a:headEnd/>
            <a:tailEnd/>
          </a:ln>
          <a:effectLst/>
        </p:spPr>
        <p:txBody>
          <a:bodyPr wrap="square" lIns="95250" tIns="47625" rIns="95250" bIns="47625">
            <a:spAutoFit/>
          </a:bodyPr>
          <a:lstStyle/>
          <a:p>
            <a:pPr algn="ctr" defTabSz="1339850" eaLnBrk="0" hangingPunct="0">
              <a:defRPr/>
            </a:pPr>
            <a:r>
              <a:rPr lang="en-US" sz="1400" b="1" dirty="0">
                <a:solidFill>
                  <a:schemeClr val="bg1"/>
                </a:solidFill>
                <a:effectLst>
                  <a:outerShdw blurRad="38100" dist="38100" dir="2700000" algn="tl">
                    <a:srgbClr val="C0C0C0"/>
                  </a:outerShdw>
                </a:effectLst>
              </a:rPr>
              <a:t> </a:t>
            </a:r>
            <a:r>
              <a:rPr lang="en-US" sz="1400" b="1" u="sng" dirty="0">
                <a:solidFill>
                  <a:schemeClr val="bg1"/>
                </a:solidFill>
                <a:effectLst>
                  <a:outerShdw blurRad="38100" dist="38100" dir="2700000" algn="tl">
                    <a:srgbClr val="C0C0C0"/>
                  </a:outerShdw>
                </a:effectLst>
              </a:rPr>
              <a:t>FY-2H</a:t>
            </a:r>
            <a:r>
              <a:rPr lang="en-US" sz="1400" b="1" dirty="0">
                <a:solidFill>
                  <a:schemeClr val="bg1"/>
                </a:solidFill>
                <a:effectLst>
                  <a:outerShdw blurRad="38100" dist="38100" dir="2700000" algn="tl">
                    <a:srgbClr val="C0C0C0"/>
                  </a:outerShdw>
                </a:effectLst>
              </a:rPr>
              <a:t>        China</a:t>
            </a:r>
          </a:p>
          <a:p>
            <a:pPr algn="ctr" defTabSz="1339850" eaLnBrk="0" hangingPunct="0">
              <a:defRPr/>
            </a:pPr>
            <a:r>
              <a:rPr lang="en-US" sz="1400" b="1" dirty="0">
                <a:solidFill>
                  <a:schemeClr val="bg1"/>
                </a:solidFill>
                <a:effectLst>
                  <a:outerShdw blurRad="38100" dist="38100" dir="2700000" algn="tl">
                    <a:srgbClr val="C0C0C0"/>
                  </a:outerShdw>
                </a:effectLst>
              </a:rPr>
              <a:t> (79E)</a:t>
            </a:r>
          </a:p>
        </p:txBody>
      </p:sp>
      <p:sp>
        <p:nvSpPr>
          <p:cNvPr id="22" name="Rectangle 2">
            <a:extLst>
              <a:ext uri="{FF2B5EF4-FFF2-40B4-BE49-F238E27FC236}">
                <a16:creationId xmlns:a16="http://schemas.microsoft.com/office/drawing/2014/main" id="{C4B65411-7B36-45F7-93AF-8043588567C4}"/>
              </a:ext>
            </a:extLst>
          </p:cNvPr>
          <p:cNvSpPr txBox="1">
            <a:spLocks noChangeArrowheads="1"/>
          </p:cNvSpPr>
          <p:nvPr/>
        </p:nvSpPr>
        <p:spPr bwMode="auto">
          <a:xfrm>
            <a:off x="1402999" y="999212"/>
            <a:ext cx="9084931" cy="395083"/>
          </a:xfrm>
          <a:prstGeom prst="rect">
            <a:avLst/>
          </a:prstGeom>
          <a:noFill/>
          <a:ln w="9525">
            <a:noFill/>
            <a:miter lim="800000"/>
            <a:headEnd/>
            <a:tailEnd/>
          </a:ln>
        </p:spPr>
        <p:txBody>
          <a:bodyPr vert="horz" wrap="square" lIns="87312" tIns="44450" rIns="87312" bIns="4445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defTabSz="830263" eaLnBrk="1" hangingPunct="1">
              <a:defRPr/>
            </a:pPr>
            <a:r>
              <a:rPr lang="en-US" altLang="en-GB" sz="2200" b="1" dirty="0">
                <a:solidFill>
                  <a:srgbClr val="808000"/>
                </a:solidFill>
              </a:rPr>
              <a:t>Current coverage of </a:t>
            </a:r>
            <a:r>
              <a:rPr lang="en-GB" altLang="en-GB" sz="2200" b="1" dirty="0">
                <a:solidFill>
                  <a:srgbClr val="808000"/>
                </a:solidFill>
              </a:rPr>
              <a:t>the WMO Integrated Global Observing System (WIGOS)</a:t>
            </a:r>
            <a:endParaRPr lang="en-US" altLang="en-GB" sz="2200" b="1" dirty="0">
              <a:solidFill>
                <a:srgbClr val="808000"/>
              </a:solidFill>
            </a:endParaRPr>
          </a:p>
        </p:txBody>
      </p:sp>
      <p:sp>
        <p:nvSpPr>
          <p:cNvPr id="23" name="Rectangle 2">
            <a:extLst>
              <a:ext uri="{FF2B5EF4-FFF2-40B4-BE49-F238E27FC236}">
                <a16:creationId xmlns:a16="http://schemas.microsoft.com/office/drawing/2014/main" id="{A08832D2-67A9-4D29-9F2B-DABBEF8A6975}"/>
              </a:ext>
            </a:extLst>
          </p:cNvPr>
          <p:cNvSpPr txBox="1">
            <a:spLocks noChangeArrowheads="1"/>
          </p:cNvSpPr>
          <p:nvPr/>
        </p:nvSpPr>
        <p:spPr bwMode="auto">
          <a:xfrm>
            <a:off x="1462525" y="214037"/>
            <a:ext cx="8965878" cy="33265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defPPr>
              <a:defRPr lang="en-US"/>
            </a:defPPr>
            <a:lvl1pPr algn="ctr" eaLnBrk="1" hangingPunct="1">
              <a:defRPr sz="3200" kern="0">
                <a:solidFill>
                  <a:schemeClr val="accent6">
                    <a:lumMod val="75000"/>
                  </a:schemeClr>
                </a:solidFill>
                <a:latin typeface="+mj-lt"/>
                <a:ea typeface="+mj-ea"/>
                <a:cs typeface="+mj-cs"/>
              </a:defRPr>
            </a:lvl1pPr>
            <a:lvl2pPr algn="ctr" eaLnBrk="0" hangingPunct="0">
              <a:defRPr sz="4400">
                <a:solidFill>
                  <a:schemeClr val="tx2"/>
                </a:solidFill>
              </a:defRPr>
            </a:lvl2pPr>
            <a:lvl3pPr algn="ctr" eaLnBrk="0" hangingPunct="0">
              <a:defRPr sz="4400">
                <a:solidFill>
                  <a:schemeClr val="tx2"/>
                </a:solidFill>
              </a:defRPr>
            </a:lvl3pPr>
            <a:lvl4pPr algn="ctr" eaLnBrk="0" hangingPunct="0">
              <a:defRPr sz="4400">
                <a:solidFill>
                  <a:schemeClr val="tx2"/>
                </a:solidFill>
              </a:defRPr>
            </a:lvl4pPr>
            <a:lvl5pPr algn="ctr" eaLnBrk="0" hangingPunct="0">
              <a:defRPr sz="4400">
                <a:solidFill>
                  <a:schemeClr val="tx2"/>
                </a:solidFill>
              </a:defRPr>
            </a:lvl5pPr>
            <a:lvl6pPr marL="457200" algn="ctr" rtl="0" fontAlgn="base">
              <a:spcBef>
                <a:spcPct val="0"/>
              </a:spcBef>
              <a:spcAft>
                <a:spcPct val="0"/>
              </a:spcAft>
              <a:defRPr sz="4400">
                <a:solidFill>
                  <a:schemeClr val="tx2"/>
                </a:solidFill>
              </a:defRPr>
            </a:lvl6pPr>
            <a:lvl7pPr marL="914400" algn="ctr" rtl="0" fontAlgn="base">
              <a:spcBef>
                <a:spcPct val="0"/>
              </a:spcBef>
              <a:spcAft>
                <a:spcPct val="0"/>
              </a:spcAft>
              <a:defRPr sz="4400">
                <a:solidFill>
                  <a:schemeClr val="tx2"/>
                </a:solidFill>
              </a:defRPr>
            </a:lvl7pPr>
            <a:lvl8pPr marL="1371600" algn="ctr" rtl="0" fontAlgn="base">
              <a:spcBef>
                <a:spcPct val="0"/>
              </a:spcBef>
              <a:spcAft>
                <a:spcPct val="0"/>
              </a:spcAft>
              <a:defRPr sz="4400">
                <a:solidFill>
                  <a:schemeClr val="tx2"/>
                </a:solidFill>
              </a:defRPr>
            </a:lvl8pPr>
            <a:lvl9pPr marL="1828800" algn="ctr" rtl="0" fontAlgn="base">
              <a:spcBef>
                <a:spcPct val="0"/>
              </a:spcBef>
              <a:spcAft>
                <a:spcPct val="0"/>
              </a:spcAft>
              <a:defRPr sz="4400">
                <a:solidFill>
                  <a:schemeClr val="tx2"/>
                </a:solidFill>
              </a:defRPr>
            </a:lvl9pPr>
          </a:lstStyle>
          <a:p>
            <a:r>
              <a:rPr lang="en-GB" altLang="en-GB" dirty="0"/>
              <a:t>Geostationary Satellites</a:t>
            </a:r>
          </a:p>
        </p:txBody>
      </p:sp>
      <p:cxnSp>
        <p:nvCxnSpPr>
          <p:cNvPr id="24" name="Straight Connector 23">
            <a:extLst>
              <a:ext uri="{FF2B5EF4-FFF2-40B4-BE49-F238E27FC236}">
                <a16:creationId xmlns:a16="http://schemas.microsoft.com/office/drawing/2014/main" id="{80BB8093-0851-4105-AB32-8E0947FEF8B6}"/>
              </a:ext>
            </a:extLst>
          </p:cNvPr>
          <p:cNvCxnSpPr/>
          <p:nvPr/>
        </p:nvCxnSpPr>
        <p:spPr>
          <a:xfrm>
            <a:off x="2855640" y="692696"/>
            <a:ext cx="6840760" cy="0"/>
          </a:xfrm>
          <a:prstGeom prst="line">
            <a:avLst/>
          </a:prstGeom>
        </p:spPr>
        <p:style>
          <a:lnRef idx="3">
            <a:schemeClr val="accent4"/>
          </a:lnRef>
          <a:fillRef idx="0">
            <a:schemeClr val="accent4"/>
          </a:fillRef>
          <a:effectRef idx="2">
            <a:schemeClr val="accent4"/>
          </a:effectRef>
          <a:fontRef idx="minor">
            <a:schemeClr val="tx1"/>
          </a:fontRef>
        </p:style>
      </p:cxnSp>
      <p:sp>
        <p:nvSpPr>
          <p:cNvPr id="25" name="Rectangle 11">
            <a:extLst>
              <a:ext uri="{FF2B5EF4-FFF2-40B4-BE49-F238E27FC236}">
                <a16:creationId xmlns:a16="http://schemas.microsoft.com/office/drawing/2014/main" id="{DA24889E-D6C2-4E6F-8977-92175B4A2386}"/>
              </a:ext>
            </a:extLst>
          </p:cNvPr>
          <p:cNvSpPr>
            <a:spLocks noChangeArrowheads="1"/>
          </p:cNvSpPr>
          <p:nvPr/>
        </p:nvSpPr>
        <p:spPr bwMode="auto">
          <a:xfrm>
            <a:off x="8616281" y="2996952"/>
            <a:ext cx="1239489" cy="739306"/>
          </a:xfrm>
          <a:prstGeom prst="rect">
            <a:avLst/>
          </a:prstGeom>
          <a:noFill/>
          <a:ln w="9525">
            <a:noFill/>
            <a:miter lim="800000"/>
            <a:headEnd/>
            <a:tailEnd/>
          </a:ln>
          <a:effectLst/>
        </p:spPr>
        <p:txBody>
          <a:bodyPr wrap="square" lIns="90488" tIns="46038" rIns="90488" bIns="46038">
            <a:spAutoFit/>
          </a:bodyPr>
          <a:lstStyle/>
          <a:p>
            <a:pPr algn="ctr" defTabSz="1216025" eaLnBrk="0" hangingPunct="0">
              <a:defRPr/>
            </a:pPr>
            <a:r>
              <a:rPr lang="en-US" sz="1400" b="1" dirty="0">
                <a:solidFill>
                  <a:schemeClr val="bg1"/>
                </a:solidFill>
                <a:effectLst>
                  <a:outerShdw blurRad="38100" dist="38100" dir="2700000" algn="tl">
                    <a:srgbClr val="C0C0C0"/>
                  </a:outerShdw>
                </a:effectLst>
              </a:rPr>
              <a:t> COMS</a:t>
            </a:r>
            <a:endParaRPr lang="en-US" sz="1400" b="1" dirty="0">
              <a:solidFill>
                <a:schemeClr val="bg1"/>
              </a:solidFill>
            </a:endParaRPr>
          </a:p>
          <a:p>
            <a:pPr algn="ctr" defTabSz="1216025" eaLnBrk="0" hangingPunct="0">
              <a:defRPr/>
            </a:pPr>
            <a:r>
              <a:rPr lang="en-US" sz="1400" b="1" dirty="0">
                <a:solidFill>
                  <a:schemeClr val="bg1"/>
                </a:solidFill>
                <a:effectLst>
                  <a:outerShdw blurRad="38100" dist="38100" dir="2700000" algn="tl">
                    <a:srgbClr val="C0C0C0"/>
                  </a:outerShdw>
                </a:effectLst>
              </a:rPr>
              <a:t>Korea</a:t>
            </a:r>
          </a:p>
          <a:p>
            <a:pPr algn="ctr" defTabSz="1216025" eaLnBrk="0" hangingPunct="0">
              <a:defRPr/>
            </a:pPr>
            <a:r>
              <a:rPr lang="en-US" sz="1400" b="1" dirty="0">
                <a:solidFill>
                  <a:schemeClr val="bg1"/>
                </a:solidFill>
                <a:effectLst>
                  <a:outerShdw blurRad="38100" dist="38100" dir="2700000" algn="tl">
                    <a:srgbClr val="C0C0C0"/>
                  </a:outerShdw>
                </a:effectLst>
              </a:rPr>
              <a:t> (128E)</a:t>
            </a:r>
          </a:p>
        </p:txBody>
      </p:sp>
      <p:sp>
        <p:nvSpPr>
          <p:cNvPr id="26" name="Rectangle 11">
            <a:extLst>
              <a:ext uri="{FF2B5EF4-FFF2-40B4-BE49-F238E27FC236}">
                <a16:creationId xmlns:a16="http://schemas.microsoft.com/office/drawing/2014/main" id="{E4043667-B5EF-45F2-AE0F-A0E15B9F1741}"/>
              </a:ext>
            </a:extLst>
          </p:cNvPr>
          <p:cNvSpPr>
            <a:spLocks noChangeArrowheads="1"/>
          </p:cNvSpPr>
          <p:nvPr/>
        </p:nvSpPr>
        <p:spPr bwMode="auto">
          <a:xfrm>
            <a:off x="9473408" y="4777926"/>
            <a:ext cx="1239489" cy="739306"/>
          </a:xfrm>
          <a:prstGeom prst="rect">
            <a:avLst/>
          </a:prstGeom>
          <a:noFill/>
          <a:ln w="9525">
            <a:noFill/>
            <a:miter lim="800000"/>
            <a:headEnd/>
            <a:tailEnd/>
          </a:ln>
          <a:effectLst/>
        </p:spPr>
        <p:txBody>
          <a:bodyPr wrap="square" lIns="90488" tIns="46038" rIns="90488" bIns="46038">
            <a:spAutoFit/>
          </a:bodyPr>
          <a:lstStyle/>
          <a:p>
            <a:pPr algn="ctr" defTabSz="1216025" eaLnBrk="0" hangingPunct="0">
              <a:defRPr/>
            </a:pPr>
            <a:r>
              <a:rPr lang="en-US" sz="1400" b="1" dirty="0">
                <a:solidFill>
                  <a:srgbClr val="FF0000"/>
                </a:solidFill>
                <a:effectLst>
                  <a:outerShdw blurRad="38100" dist="38100" dir="2700000" algn="tl">
                    <a:srgbClr val="C0C0C0"/>
                  </a:outerShdw>
                </a:effectLst>
              </a:rPr>
              <a:t> </a:t>
            </a:r>
            <a:r>
              <a:rPr lang="en-US" sz="1400" b="1" dirty="0">
                <a:solidFill>
                  <a:srgbClr val="FF0000"/>
                </a:solidFill>
              </a:rPr>
              <a:t>Himawari-9</a:t>
            </a:r>
          </a:p>
          <a:p>
            <a:pPr algn="ctr" defTabSz="1216025" eaLnBrk="0" hangingPunct="0">
              <a:defRPr/>
            </a:pPr>
            <a:r>
              <a:rPr lang="en-US" sz="1400" b="1" dirty="0">
                <a:solidFill>
                  <a:srgbClr val="FF0000"/>
                </a:solidFill>
                <a:effectLst>
                  <a:outerShdw blurRad="38100" dist="38100" dir="2700000" algn="tl">
                    <a:srgbClr val="C0C0C0"/>
                  </a:outerShdw>
                </a:effectLst>
              </a:rPr>
              <a:t>Japan</a:t>
            </a:r>
          </a:p>
          <a:p>
            <a:pPr algn="ctr" defTabSz="1216025" eaLnBrk="0" hangingPunct="0">
              <a:defRPr/>
            </a:pPr>
            <a:r>
              <a:rPr lang="en-US" sz="1400" b="1" dirty="0">
                <a:solidFill>
                  <a:srgbClr val="FF0000"/>
                </a:solidFill>
                <a:effectLst>
                  <a:outerShdw blurRad="38100" dist="38100" dir="2700000" algn="tl">
                    <a:srgbClr val="C0C0C0"/>
                  </a:outerShdw>
                </a:effectLst>
              </a:rPr>
              <a:t> (140E)</a:t>
            </a:r>
          </a:p>
        </p:txBody>
      </p:sp>
    </p:spTree>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3" name="Rectangle 3"/>
          <p:cNvSpPr>
            <a:spLocks noGrp="1" noChangeArrowheads="1"/>
          </p:cNvSpPr>
          <p:nvPr>
            <p:ph type="subTitle" idx="1"/>
          </p:nvPr>
        </p:nvSpPr>
        <p:spPr>
          <a:xfrm>
            <a:off x="479376" y="1285874"/>
            <a:ext cx="11593288" cy="5167413"/>
          </a:xfrm>
        </p:spPr>
        <p:txBody>
          <a:bodyPr/>
          <a:lstStyle/>
          <a:p>
            <a:pPr algn="l" eaLnBrk="1" hangingPunct="1">
              <a:lnSpc>
                <a:spcPct val="80000"/>
              </a:lnSpc>
            </a:pPr>
            <a:r>
              <a:rPr lang="en-US" sz="1800" dirty="0"/>
              <a:t> </a:t>
            </a:r>
          </a:p>
          <a:p>
            <a:pPr algn="l" eaLnBrk="1" hangingPunct="1">
              <a:lnSpc>
                <a:spcPct val="80000"/>
              </a:lnSpc>
              <a:buFontTx/>
              <a:buChar char="•"/>
            </a:pPr>
            <a:r>
              <a:rPr lang="en-US" dirty="0"/>
              <a:t> </a:t>
            </a:r>
            <a:r>
              <a:rPr lang="en-US" dirty="0">
                <a:solidFill>
                  <a:srgbClr val="0070C0"/>
                </a:solidFill>
              </a:rPr>
              <a:t>How do satellites observe the Earth? </a:t>
            </a:r>
          </a:p>
          <a:p>
            <a:pPr algn="l" eaLnBrk="1" hangingPunct="1">
              <a:lnSpc>
                <a:spcPct val="80000"/>
              </a:lnSpc>
            </a:pPr>
            <a:r>
              <a:rPr lang="en-US" dirty="0"/>
              <a:t>Via radiometers (</a:t>
            </a:r>
            <a:r>
              <a:rPr lang="en-US" dirty="0">
                <a:solidFill>
                  <a:schemeClr val="tx1"/>
                </a:solidFill>
              </a:rPr>
              <a:t>Imager, Sounder, Receiver</a:t>
            </a:r>
            <a:r>
              <a:rPr lang="en-US" dirty="0"/>
              <a:t>) that measure radiation flux (Power).</a:t>
            </a:r>
          </a:p>
          <a:p>
            <a:pPr algn="l" eaLnBrk="1" hangingPunct="1">
              <a:lnSpc>
                <a:spcPct val="80000"/>
              </a:lnSpc>
              <a:buFontTx/>
              <a:buChar char="•"/>
            </a:pPr>
            <a:endParaRPr lang="en-US" dirty="0"/>
          </a:p>
          <a:p>
            <a:pPr algn="l" eaLnBrk="1" hangingPunct="1">
              <a:lnSpc>
                <a:spcPct val="80000"/>
              </a:lnSpc>
            </a:pPr>
            <a:r>
              <a:rPr lang="en-US" dirty="0">
                <a:solidFill>
                  <a:schemeClr val="tx1">
                    <a:lumMod val="75000"/>
                  </a:schemeClr>
                </a:solidFill>
              </a:rPr>
              <a:t> &gt; Earth Observation Satellites usually </a:t>
            </a:r>
            <a:r>
              <a:rPr lang="ar-OM" dirty="0">
                <a:solidFill>
                  <a:schemeClr val="tx1">
                    <a:lumMod val="75000"/>
                  </a:schemeClr>
                </a:solidFill>
              </a:rPr>
              <a:t>carry</a:t>
            </a:r>
            <a:r>
              <a:rPr lang="en-US" dirty="0">
                <a:solidFill>
                  <a:schemeClr val="tx1">
                    <a:lumMod val="75000"/>
                  </a:schemeClr>
                </a:solidFill>
              </a:rPr>
              <a:t> many radiometers</a:t>
            </a:r>
          </a:p>
          <a:p>
            <a:pPr algn="l" eaLnBrk="1" hangingPunct="1">
              <a:lnSpc>
                <a:spcPct val="80000"/>
              </a:lnSpc>
            </a:pPr>
            <a:endParaRPr lang="en-US" sz="1800" dirty="0"/>
          </a:p>
        </p:txBody>
      </p:sp>
      <p:sp>
        <p:nvSpPr>
          <p:cNvPr id="8" name="Rectangle 2">
            <a:extLst>
              <a:ext uri="{FF2B5EF4-FFF2-40B4-BE49-F238E27FC236}">
                <a16:creationId xmlns:a16="http://schemas.microsoft.com/office/drawing/2014/main" id="{4DECA7DF-A294-467F-BBFF-871B09E17533}"/>
              </a:ext>
            </a:extLst>
          </p:cNvPr>
          <p:cNvSpPr txBox="1">
            <a:spLocks noChangeArrowheads="1"/>
          </p:cNvSpPr>
          <p:nvPr/>
        </p:nvSpPr>
        <p:spPr bwMode="auto">
          <a:xfrm>
            <a:off x="1559496" y="193673"/>
            <a:ext cx="8965878" cy="33265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eaLnBrk="1" hangingPunct="1"/>
            <a:r>
              <a:rPr lang="en-US" altLang="en-GB" sz="3200" kern="0" dirty="0">
                <a:solidFill>
                  <a:schemeClr val="accent6">
                    <a:lumMod val="75000"/>
                  </a:schemeClr>
                </a:solidFill>
              </a:rPr>
              <a:t>How do satellites observe the Earth? </a:t>
            </a:r>
            <a:endParaRPr lang="en-GB" altLang="en-GB" sz="3200" kern="0" dirty="0"/>
          </a:p>
        </p:txBody>
      </p:sp>
      <p:cxnSp>
        <p:nvCxnSpPr>
          <p:cNvPr id="9" name="Straight Connector 8">
            <a:extLst>
              <a:ext uri="{FF2B5EF4-FFF2-40B4-BE49-F238E27FC236}">
                <a16:creationId xmlns:a16="http://schemas.microsoft.com/office/drawing/2014/main" id="{FFFB5112-E190-4573-A5B9-61AD6E8CDD4E}"/>
              </a:ext>
            </a:extLst>
          </p:cNvPr>
          <p:cNvCxnSpPr/>
          <p:nvPr/>
        </p:nvCxnSpPr>
        <p:spPr>
          <a:xfrm>
            <a:off x="2855640" y="692696"/>
            <a:ext cx="6840760" cy="0"/>
          </a:xfrm>
          <a:prstGeom prst="line">
            <a:avLst/>
          </a:prstGeom>
        </p:spPr>
        <p:style>
          <a:lnRef idx="3">
            <a:schemeClr val="accent4"/>
          </a:lnRef>
          <a:fillRef idx="0">
            <a:schemeClr val="accent4"/>
          </a:fillRef>
          <a:effectRef idx="2">
            <a:schemeClr val="accent4"/>
          </a:effectRef>
          <a:fontRef idx="minor">
            <a:schemeClr val="tx1"/>
          </a:fontRef>
        </p:style>
      </p:cxnSp>
      <p:sp>
        <p:nvSpPr>
          <p:cNvPr id="3" name="TextBox 2">
            <a:extLst>
              <a:ext uri="{FF2B5EF4-FFF2-40B4-BE49-F238E27FC236}">
                <a16:creationId xmlns:a16="http://schemas.microsoft.com/office/drawing/2014/main" id="{A457BE61-05A3-2E7E-73B3-97CEDE2DF206}"/>
              </a:ext>
            </a:extLst>
          </p:cNvPr>
          <p:cNvSpPr txBox="1"/>
          <p:nvPr/>
        </p:nvSpPr>
        <p:spPr>
          <a:xfrm>
            <a:off x="479376" y="3842544"/>
            <a:ext cx="11233248" cy="445635"/>
          </a:xfrm>
          <a:prstGeom prst="rect">
            <a:avLst/>
          </a:prstGeom>
          <a:noFill/>
        </p:spPr>
        <p:txBody>
          <a:bodyPr wrap="square">
            <a:spAutoFit/>
          </a:bodyPr>
          <a:lstStyle/>
          <a:p>
            <a:pPr marL="0" marR="0" lvl="0" indent="0" algn="l" defTabSz="914400" rtl="0" eaLnBrk="1" fontAlgn="base" latinLnBrk="0" hangingPunct="1">
              <a:lnSpc>
                <a:spcPct val="80000"/>
              </a:lnSpc>
              <a:spcBef>
                <a:spcPct val="20000"/>
              </a:spcBef>
              <a:spcAft>
                <a:spcPct val="0"/>
              </a:spcAft>
              <a:buClrTx/>
              <a:buSzTx/>
              <a:buFontTx/>
              <a:buChar char="•"/>
              <a:tabLst/>
              <a:defRPr/>
            </a:pPr>
            <a:r>
              <a:rPr kumimoji="0" lang="en-US" sz="2800" b="0" i="0" u="none" strike="noStrike" kern="1200" cap="none" spc="0" normalizeH="0" baseline="0" noProof="0" dirty="0">
                <a:ln>
                  <a:noFill/>
                </a:ln>
                <a:solidFill>
                  <a:srgbClr val="0070C0"/>
                </a:solidFill>
                <a:effectLst/>
                <a:uLnTx/>
                <a:uFillTx/>
                <a:latin typeface="Calibri"/>
                <a:ea typeface="+mn-ea"/>
                <a:cs typeface="+mn-cs"/>
              </a:rPr>
              <a:t>What is the difference between satellite imagers, sounders, and receivers?</a:t>
            </a:r>
          </a:p>
        </p:txBody>
      </p:sp>
      <p:sp>
        <p:nvSpPr>
          <p:cNvPr id="5" name="TextBox 4">
            <a:extLst>
              <a:ext uri="{FF2B5EF4-FFF2-40B4-BE49-F238E27FC236}">
                <a16:creationId xmlns:a16="http://schemas.microsoft.com/office/drawing/2014/main" id="{E9EA1D2B-D7C3-20EC-A4E0-FBA4FDDF0A37}"/>
              </a:ext>
            </a:extLst>
          </p:cNvPr>
          <p:cNvSpPr txBox="1"/>
          <p:nvPr/>
        </p:nvSpPr>
        <p:spPr>
          <a:xfrm>
            <a:off x="479376" y="4558191"/>
            <a:ext cx="11305256" cy="1569660"/>
          </a:xfrm>
          <a:prstGeom prst="rect">
            <a:avLst/>
          </a:prstGeom>
          <a:noFill/>
        </p:spPr>
        <p:txBody>
          <a:bodyPr wrap="square">
            <a:spAutoFit/>
          </a:bodyPr>
          <a:lstStyle/>
          <a:p>
            <a:r>
              <a:rPr lang="en-US" sz="2400" b="1" dirty="0">
                <a:solidFill>
                  <a:srgbClr val="111111"/>
                </a:solidFill>
                <a:latin typeface="Roboto" panose="02000000000000000000" pitchFamily="2" charset="0"/>
              </a:rPr>
              <a:t>Sounders</a:t>
            </a:r>
            <a:r>
              <a:rPr lang="en-US" sz="2400" dirty="0">
                <a:solidFill>
                  <a:srgbClr val="111111"/>
                </a:solidFill>
                <a:latin typeface="Roboto" panose="02000000000000000000" pitchFamily="2" charset="0"/>
              </a:rPr>
              <a:t> can be passive </a:t>
            </a:r>
            <a:r>
              <a:rPr lang="en-US" sz="2400">
                <a:solidFill>
                  <a:srgbClr val="111111"/>
                </a:solidFill>
                <a:latin typeface="Roboto" panose="02000000000000000000" pitchFamily="2" charset="0"/>
              </a:rPr>
              <a:t>or active, </a:t>
            </a:r>
            <a:r>
              <a:rPr lang="en-US" sz="2400" dirty="0">
                <a:solidFill>
                  <a:srgbClr val="111111"/>
                </a:solidFill>
                <a:latin typeface="Roboto" panose="02000000000000000000" pitchFamily="2" charset="0"/>
              </a:rPr>
              <a:t>collect broad- and narrow-band radiance and the viewing geometry is either nadir or limb-staring.</a:t>
            </a:r>
          </a:p>
          <a:p>
            <a:r>
              <a:rPr lang="en-US" sz="2400" b="1" i="0" dirty="0">
                <a:solidFill>
                  <a:srgbClr val="111111"/>
                </a:solidFill>
                <a:effectLst/>
                <a:latin typeface="Roboto" panose="02000000000000000000" pitchFamily="2" charset="0"/>
              </a:rPr>
              <a:t>An imager </a:t>
            </a:r>
            <a:r>
              <a:rPr lang="en-US" sz="2400" b="0" i="0" dirty="0">
                <a:solidFill>
                  <a:srgbClr val="111111"/>
                </a:solidFill>
                <a:effectLst/>
                <a:latin typeface="Roboto" panose="02000000000000000000" pitchFamily="2" charset="0"/>
              </a:rPr>
              <a:t>radiometer is a passive nadir broadband sounder.</a:t>
            </a:r>
            <a:br>
              <a:rPr lang="en-US" sz="2400" b="0" i="0" dirty="0">
                <a:solidFill>
                  <a:srgbClr val="111111"/>
                </a:solidFill>
                <a:effectLst/>
                <a:latin typeface="Roboto" panose="02000000000000000000" pitchFamily="2" charset="0"/>
              </a:rPr>
            </a:br>
            <a:r>
              <a:rPr lang="en-US" sz="2400" b="1" i="0" dirty="0">
                <a:solidFill>
                  <a:srgbClr val="111111"/>
                </a:solidFill>
                <a:effectLst/>
                <a:latin typeface="Roboto" panose="02000000000000000000" pitchFamily="2" charset="0"/>
              </a:rPr>
              <a:t>A receiver</a:t>
            </a:r>
            <a:r>
              <a:rPr lang="en-US" sz="2400" b="0" i="0" dirty="0">
                <a:solidFill>
                  <a:srgbClr val="111111"/>
                </a:solidFill>
                <a:effectLst/>
                <a:latin typeface="Roboto" panose="02000000000000000000" pitchFamily="2" charset="0"/>
              </a:rPr>
              <a:t> is a radiometer for radar backscattering. </a:t>
            </a:r>
            <a:endParaRPr lang="en-US" sz="2400" dirty="0"/>
          </a:p>
        </p:txBody>
      </p:sp>
    </p:spTree>
    <p:extLst>
      <p:ext uri="{BB962C8B-B14F-4D97-AF65-F5344CB8AC3E}">
        <p14:creationId xmlns:p14="http://schemas.microsoft.com/office/powerpoint/2010/main" val="369295435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123">
                                            <p:txEl>
                                              <p:pRg st="2" end="2"/>
                                            </p:txEl>
                                          </p:spTgt>
                                        </p:tgtEl>
                                        <p:attrNameLst>
                                          <p:attrName>style.visibility</p:attrName>
                                        </p:attrNameLst>
                                      </p:cBhvr>
                                      <p:to>
                                        <p:strVal val="visible"/>
                                      </p:to>
                                    </p:set>
                                    <p:animEffect transition="in" filter="blinds(horizontal)">
                                      <p:cBhvr>
                                        <p:cTn id="7" dur="500"/>
                                        <p:tgtEl>
                                          <p:spTgt spid="512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123">
                                            <p:txEl>
                                              <p:pRg st="4" end="4"/>
                                            </p:txEl>
                                          </p:spTgt>
                                        </p:tgtEl>
                                        <p:attrNameLst>
                                          <p:attrName>style.visibility</p:attrName>
                                        </p:attrNameLst>
                                      </p:cBhvr>
                                      <p:to>
                                        <p:strVal val="visible"/>
                                      </p:to>
                                    </p:set>
                                    <p:animEffect transition="in" filter="blinds(horizontal)">
                                      <p:cBhvr>
                                        <p:cTn id="12" dur="500"/>
                                        <p:tgtEl>
                                          <p:spTgt spid="512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https://eumetview.eumetsat.int/geoserv/wms?SERVICE=WMS&amp;REQUEST=GetMap&amp;TRANSPARENT=TRUE&amp;EXCEPTIONS=INIMAGE&amp;VERSION=1.3.0&amp;LAYERS=meteosat%3Amsg_naturalenhncd%2Coverlay%3Ane_10m_coastline%2Coverlay%3Ane_10m_admin_0_boundary_lines_land&amp;STYLES=raster%2C%2C&amp;SRS=EPSG%3A4326&amp;WIDTH=3712&amp;HEIGHT=3712&amp;BBOX=-76.9170259,-77,77.0829741,77&amp;FORMAT=image%2Fjpeg&amp;TIME=2019-02-23T11%3A15%3A00.000Z&amp;">
            <a:extLst>
              <a:ext uri="{FF2B5EF4-FFF2-40B4-BE49-F238E27FC236}">
                <a16:creationId xmlns:a16="http://schemas.microsoft.com/office/drawing/2014/main" id="{43F13E2F-0619-4E8D-A14B-21D14CBA7AF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9456" y="1713481"/>
            <a:ext cx="4655176" cy="465517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59DE6E96-4AAA-47C5-B90E-0E6AB01B45A0}"/>
              </a:ext>
            </a:extLst>
          </p:cNvPr>
          <p:cNvSpPr txBox="1">
            <a:spLocks noChangeArrowheads="1"/>
          </p:cNvSpPr>
          <p:nvPr/>
        </p:nvSpPr>
        <p:spPr bwMode="auto">
          <a:xfrm>
            <a:off x="130011" y="908720"/>
            <a:ext cx="8856984" cy="33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1" hangingPunct="1">
              <a:defRPr sz="2800" b="1">
                <a:solidFill>
                  <a:schemeClr val="accent3">
                    <a:lumMod val="75000"/>
                  </a:schemeClr>
                </a:solidFill>
                <a:latin typeface="+mj-lt"/>
                <a:ea typeface="+mj-ea"/>
                <a:cs typeface="+mj-cs"/>
              </a:defRPr>
            </a:lvl1pPr>
            <a:lvl2pPr algn="ctr" eaLnBrk="0" hangingPunct="0">
              <a:defRPr sz="4400">
                <a:latin typeface="Calibri" pitchFamily="34" charset="0"/>
              </a:defRPr>
            </a:lvl2pPr>
            <a:lvl3pPr algn="ctr" eaLnBrk="0" hangingPunct="0">
              <a:defRPr sz="4400">
                <a:latin typeface="Calibri" pitchFamily="34" charset="0"/>
              </a:defRPr>
            </a:lvl3pPr>
            <a:lvl4pPr algn="ctr" eaLnBrk="0" hangingPunct="0">
              <a:defRPr sz="4400">
                <a:latin typeface="Calibri" pitchFamily="34" charset="0"/>
              </a:defRPr>
            </a:lvl4pPr>
            <a:lvl5pPr algn="ctr" eaLnBrk="0" hangingPunct="0">
              <a:defRPr sz="4400">
                <a:latin typeface="Calibri" pitchFamily="34" charset="0"/>
              </a:defRPr>
            </a:lvl5pPr>
            <a:lvl6pPr marL="457200" algn="ctr" rtl="0" fontAlgn="base">
              <a:spcBef>
                <a:spcPct val="0"/>
              </a:spcBef>
              <a:spcAft>
                <a:spcPct val="0"/>
              </a:spcAft>
              <a:defRPr sz="4400">
                <a:latin typeface="Calibri" pitchFamily="34" charset="0"/>
              </a:defRPr>
            </a:lvl6pPr>
            <a:lvl7pPr marL="914400" algn="ctr" rtl="0" fontAlgn="base">
              <a:spcBef>
                <a:spcPct val="0"/>
              </a:spcBef>
              <a:spcAft>
                <a:spcPct val="0"/>
              </a:spcAft>
              <a:defRPr sz="4400">
                <a:latin typeface="Calibri" pitchFamily="34" charset="0"/>
              </a:defRPr>
            </a:lvl7pPr>
            <a:lvl8pPr marL="1371600" algn="ctr" rtl="0" fontAlgn="base">
              <a:spcBef>
                <a:spcPct val="0"/>
              </a:spcBef>
              <a:spcAft>
                <a:spcPct val="0"/>
              </a:spcAft>
              <a:defRPr sz="4400">
                <a:latin typeface="Calibri" pitchFamily="34" charset="0"/>
              </a:defRPr>
            </a:lvl8pPr>
            <a:lvl9pPr marL="1828800" algn="ctr" rtl="0" fontAlgn="base">
              <a:spcBef>
                <a:spcPct val="0"/>
              </a:spcBef>
              <a:spcAft>
                <a:spcPct val="0"/>
              </a:spcAft>
              <a:defRPr sz="4400">
                <a:latin typeface="Calibri" pitchFamily="34" charset="0"/>
              </a:defRPr>
            </a:lvl9pPr>
          </a:lstStyle>
          <a:p>
            <a:r>
              <a:rPr lang="en-US" altLang="en-US" sz="2400" b="0" dirty="0"/>
              <a:t>Best Earth Observation Geostationary Satellites for West Asia Region</a:t>
            </a:r>
          </a:p>
        </p:txBody>
      </p:sp>
      <p:sp>
        <p:nvSpPr>
          <p:cNvPr id="7" name="Rectangle 4">
            <a:extLst>
              <a:ext uri="{FF2B5EF4-FFF2-40B4-BE49-F238E27FC236}">
                <a16:creationId xmlns:a16="http://schemas.microsoft.com/office/drawing/2014/main" id="{DABC2FC4-ADAE-43D6-8761-5A2A984DBB65}"/>
              </a:ext>
            </a:extLst>
          </p:cNvPr>
          <p:cNvSpPr>
            <a:spLocks noChangeArrowheads="1"/>
          </p:cNvSpPr>
          <p:nvPr/>
        </p:nvSpPr>
        <p:spPr bwMode="auto">
          <a:xfrm>
            <a:off x="1992796" y="6309320"/>
            <a:ext cx="8064896" cy="461665"/>
          </a:xfrm>
          <a:prstGeom prst="rect">
            <a:avLst/>
          </a:prstGeom>
          <a:noFill/>
          <a:ln w="12700">
            <a:noFill/>
            <a:miter lim="800000"/>
            <a:headEnd/>
            <a:tailEnd/>
          </a:ln>
        </p:spPr>
        <p:txBody>
          <a:bodyPr wrap="square">
            <a:spAutoFit/>
          </a:bodyPr>
          <a:lstStyle/>
          <a:p>
            <a:pPr algn="ctr" defTabSz="762000" eaLnBrk="0" hangingPunct="0">
              <a:spcBef>
                <a:spcPct val="50000"/>
              </a:spcBef>
              <a:defRPr/>
            </a:pPr>
            <a:r>
              <a:rPr lang="en-GB" altLang="en-GB" sz="2400" b="1" dirty="0">
                <a:solidFill>
                  <a:srgbClr val="000000">
                    <a:lumMod val="85000"/>
                    <a:lumOff val="15000"/>
                  </a:srgbClr>
                </a:solidFill>
                <a:latin typeface="Arial"/>
                <a:cs typeface="Arial"/>
              </a:rPr>
              <a:t>METEOSAT-11        and               METEOSAT- 9</a:t>
            </a:r>
          </a:p>
        </p:txBody>
      </p:sp>
      <p:pic>
        <p:nvPicPr>
          <p:cNvPr id="8" name="Picture 2" descr="https://eumetview.eumetsat.int/geoserv/wms?SERVICE=WMS&amp;REQUEST=GetMap&amp;TRANSPARENT=TRUE&amp;EXCEPTIONS=INIMAGE&amp;VERSION=1.3.0&amp;LAYERS=msgiodc%3Amsgiodc_naturalenhncd%2Coverlay%3Ane_10m_coastline%2Coverlay%3Ane_10m_admin_0_boundary_lines_land&amp;STYLES=raster%2C%2C&amp;SRS=EPSG%3A4326&amp;WIDTH=3712&amp;HEIGHT=3712&amp;BBOX=-76.9170258,-35.5,77.0829741,118.5&amp;FORMAT=image%2Fjpeg&amp;TIME=2019-02-23T10%3A00%3A00.000Z&amp;">
            <a:extLst>
              <a:ext uri="{FF2B5EF4-FFF2-40B4-BE49-F238E27FC236}">
                <a16:creationId xmlns:a16="http://schemas.microsoft.com/office/drawing/2014/main" id="{08C8F953-8AE8-4031-B21C-880783997C8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7" r="395"/>
          <a:stretch/>
        </p:blipFill>
        <p:spPr bwMode="auto">
          <a:xfrm>
            <a:off x="6025244" y="1772817"/>
            <a:ext cx="4660809" cy="464015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33B1055-ACE4-CB7B-3EF3-934F2654176A}"/>
              </a:ext>
            </a:extLst>
          </p:cNvPr>
          <p:cNvSpPr txBox="1">
            <a:spLocks noChangeArrowheads="1"/>
          </p:cNvSpPr>
          <p:nvPr/>
        </p:nvSpPr>
        <p:spPr bwMode="auto">
          <a:xfrm>
            <a:off x="1462525" y="214037"/>
            <a:ext cx="8965878" cy="33265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defPPr>
              <a:defRPr lang="en-US"/>
            </a:defPPr>
            <a:lvl1pPr algn="ctr" eaLnBrk="1" hangingPunct="1">
              <a:defRPr sz="3200" kern="0">
                <a:solidFill>
                  <a:schemeClr val="accent6">
                    <a:lumMod val="75000"/>
                  </a:schemeClr>
                </a:solidFill>
                <a:latin typeface="+mj-lt"/>
                <a:ea typeface="+mj-ea"/>
                <a:cs typeface="+mj-cs"/>
              </a:defRPr>
            </a:lvl1pPr>
            <a:lvl2pPr algn="ctr" eaLnBrk="0" hangingPunct="0">
              <a:defRPr sz="4400">
                <a:solidFill>
                  <a:schemeClr val="tx2"/>
                </a:solidFill>
              </a:defRPr>
            </a:lvl2pPr>
            <a:lvl3pPr algn="ctr" eaLnBrk="0" hangingPunct="0">
              <a:defRPr sz="4400">
                <a:solidFill>
                  <a:schemeClr val="tx2"/>
                </a:solidFill>
              </a:defRPr>
            </a:lvl3pPr>
            <a:lvl4pPr algn="ctr" eaLnBrk="0" hangingPunct="0">
              <a:defRPr sz="4400">
                <a:solidFill>
                  <a:schemeClr val="tx2"/>
                </a:solidFill>
              </a:defRPr>
            </a:lvl4pPr>
            <a:lvl5pPr algn="ctr" eaLnBrk="0" hangingPunct="0">
              <a:defRPr sz="4400">
                <a:solidFill>
                  <a:schemeClr val="tx2"/>
                </a:solidFill>
              </a:defRPr>
            </a:lvl5pPr>
            <a:lvl6pPr marL="457200" algn="ctr" rtl="0" fontAlgn="base">
              <a:spcBef>
                <a:spcPct val="0"/>
              </a:spcBef>
              <a:spcAft>
                <a:spcPct val="0"/>
              </a:spcAft>
              <a:defRPr sz="4400">
                <a:solidFill>
                  <a:schemeClr val="tx2"/>
                </a:solidFill>
              </a:defRPr>
            </a:lvl6pPr>
            <a:lvl7pPr marL="914400" algn="ctr" rtl="0" fontAlgn="base">
              <a:spcBef>
                <a:spcPct val="0"/>
              </a:spcBef>
              <a:spcAft>
                <a:spcPct val="0"/>
              </a:spcAft>
              <a:defRPr sz="4400">
                <a:solidFill>
                  <a:schemeClr val="tx2"/>
                </a:solidFill>
              </a:defRPr>
            </a:lvl7pPr>
            <a:lvl8pPr marL="1371600" algn="ctr" rtl="0" fontAlgn="base">
              <a:spcBef>
                <a:spcPct val="0"/>
              </a:spcBef>
              <a:spcAft>
                <a:spcPct val="0"/>
              </a:spcAft>
              <a:defRPr sz="4400">
                <a:solidFill>
                  <a:schemeClr val="tx2"/>
                </a:solidFill>
              </a:defRPr>
            </a:lvl8pPr>
            <a:lvl9pPr marL="1828800" algn="ctr" rtl="0" fontAlgn="base">
              <a:spcBef>
                <a:spcPct val="0"/>
              </a:spcBef>
              <a:spcAft>
                <a:spcPct val="0"/>
              </a:spcAft>
              <a:defRPr sz="4400">
                <a:solidFill>
                  <a:schemeClr val="tx2"/>
                </a:solidFill>
              </a:defRPr>
            </a:lvl9pPr>
          </a:lstStyle>
          <a:p>
            <a:r>
              <a:rPr lang="en-GB" altLang="en-GB" dirty="0"/>
              <a:t>Geostationary Satellites</a:t>
            </a:r>
          </a:p>
        </p:txBody>
      </p:sp>
      <p:cxnSp>
        <p:nvCxnSpPr>
          <p:cNvPr id="5" name="Straight Connector 4">
            <a:extLst>
              <a:ext uri="{FF2B5EF4-FFF2-40B4-BE49-F238E27FC236}">
                <a16:creationId xmlns:a16="http://schemas.microsoft.com/office/drawing/2014/main" id="{9D232DAF-0393-C81C-754A-07E131A9CA5A}"/>
              </a:ext>
            </a:extLst>
          </p:cNvPr>
          <p:cNvCxnSpPr/>
          <p:nvPr/>
        </p:nvCxnSpPr>
        <p:spPr>
          <a:xfrm>
            <a:off x="2855640" y="692696"/>
            <a:ext cx="6840760" cy="0"/>
          </a:xfrm>
          <a:prstGeom prst="line">
            <a:avLst/>
          </a:prstGeom>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4864848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06D251-B000-4CCF-AF42-CFF492E75D13}"/>
              </a:ext>
            </a:extLst>
          </p:cNvPr>
          <p:cNvSpPr txBox="1"/>
          <p:nvPr/>
        </p:nvSpPr>
        <p:spPr>
          <a:xfrm>
            <a:off x="3810000" y="2905780"/>
            <a:ext cx="4572000" cy="5232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defPPr>
              <a:defRPr lang="en-US"/>
            </a:defPPr>
            <a:lvl1pPr algn="ctr" eaLnBrk="1" hangingPunct="1">
              <a:defRPr sz="3200" kern="0">
                <a:solidFill>
                  <a:schemeClr val="accent6">
                    <a:lumMod val="75000"/>
                  </a:schemeClr>
                </a:solidFill>
                <a:latin typeface="+mj-lt"/>
                <a:ea typeface="+mj-ea"/>
                <a:cs typeface="+mj-cs"/>
              </a:defRPr>
            </a:lvl1pPr>
            <a:lvl2pPr algn="ctr" eaLnBrk="0" hangingPunct="0">
              <a:defRPr sz="4400">
                <a:solidFill>
                  <a:schemeClr val="tx2"/>
                </a:solidFill>
              </a:defRPr>
            </a:lvl2pPr>
            <a:lvl3pPr algn="ctr" eaLnBrk="0" hangingPunct="0">
              <a:defRPr sz="4400">
                <a:solidFill>
                  <a:schemeClr val="tx2"/>
                </a:solidFill>
              </a:defRPr>
            </a:lvl3pPr>
            <a:lvl4pPr algn="ctr" eaLnBrk="0" hangingPunct="0">
              <a:defRPr sz="4400">
                <a:solidFill>
                  <a:schemeClr val="tx2"/>
                </a:solidFill>
              </a:defRPr>
            </a:lvl4pPr>
            <a:lvl5pPr algn="ctr" eaLnBrk="0" hangingPunct="0">
              <a:defRPr sz="4400">
                <a:solidFill>
                  <a:schemeClr val="tx2"/>
                </a:solidFill>
              </a:defRPr>
            </a:lvl5pPr>
            <a:lvl6pPr marL="457200" algn="ctr" rtl="0" fontAlgn="base">
              <a:spcBef>
                <a:spcPct val="0"/>
              </a:spcBef>
              <a:spcAft>
                <a:spcPct val="0"/>
              </a:spcAft>
              <a:defRPr sz="4400">
                <a:solidFill>
                  <a:schemeClr val="tx2"/>
                </a:solidFill>
              </a:defRPr>
            </a:lvl6pPr>
            <a:lvl7pPr marL="914400" algn="ctr" rtl="0" fontAlgn="base">
              <a:spcBef>
                <a:spcPct val="0"/>
              </a:spcBef>
              <a:spcAft>
                <a:spcPct val="0"/>
              </a:spcAft>
              <a:defRPr sz="4400">
                <a:solidFill>
                  <a:schemeClr val="tx2"/>
                </a:solidFill>
              </a:defRPr>
            </a:lvl7pPr>
            <a:lvl8pPr marL="1371600" algn="ctr" rtl="0" fontAlgn="base">
              <a:spcBef>
                <a:spcPct val="0"/>
              </a:spcBef>
              <a:spcAft>
                <a:spcPct val="0"/>
              </a:spcAft>
              <a:defRPr sz="4400">
                <a:solidFill>
                  <a:schemeClr val="tx2"/>
                </a:solidFill>
              </a:defRPr>
            </a:lvl8pPr>
            <a:lvl9pPr marL="1828800" algn="ctr" rtl="0" fontAlgn="base">
              <a:spcBef>
                <a:spcPct val="0"/>
              </a:spcBef>
              <a:spcAft>
                <a:spcPct val="0"/>
              </a:spcAft>
              <a:defRPr sz="4400">
                <a:solidFill>
                  <a:schemeClr val="tx2"/>
                </a:solidFill>
              </a:defRPr>
            </a:lvl9pPr>
          </a:lstStyle>
          <a:p>
            <a:r>
              <a:rPr lang="en-GB" altLang="en-GB" dirty="0"/>
              <a:t>Low Orbiting Satellites</a:t>
            </a:r>
          </a:p>
        </p:txBody>
      </p:sp>
    </p:spTree>
    <p:extLst>
      <p:ext uri="{BB962C8B-B14F-4D97-AF65-F5344CB8AC3E}">
        <p14:creationId xmlns:p14="http://schemas.microsoft.com/office/powerpoint/2010/main" val="275377444"/>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345504" y="781935"/>
            <a:ext cx="3271392" cy="513465"/>
          </a:xfrm>
        </p:spPr>
        <p:txBody>
          <a:bodyPr/>
          <a:lstStyle/>
          <a:p>
            <a:pPr algn="l" eaLnBrk="1" hangingPunct="1"/>
            <a:r>
              <a:rPr lang="en-GB" altLang="en-GB" sz="2800" b="1" dirty="0">
                <a:solidFill>
                  <a:schemeClr val="accent3">
                    <a:lumMod val="75000"/>
                  </a:schemeClr>
                </a:solidFill>
              </a:rPr>
              <a:t>Features </a:t>
            </a:r>
            <a:endParaRPr lang="en-GB" altLang="en-GB" sz="2800" dirty="0">
              <a:solidFill>
                <a:schemeClr val="accent3">
                  <a:lumMod val="75000"/>
                </a:schemeClr>
              </a:solidFill>
            </a:endParaRPr>
          </a:p>
        </p:txBody>
      </p:sp>
      <p:sp>
        <p:nvSpPr>
          <p:cNvPr id="8195" name="Text Box 3"/>
          <p:cNvSpPr txBox="1">
            <a:spLocks noChangeArrowheads="1"/>
          </p:cNvSpPr>
          <p:nvPr/>
        </p:nvSpPr>
        <p:spPr bwMode="auto">
          <a:xfrm>
            <a:off x="805508" y="5085184"/>
            <a:ext cx="6019800" cy="1323439"/>
          </a:xfrm>
          <a:prstGeom prst="rect">
            <a:avLst/>
          </a:prstGeom>
          <a:noFill/>
          <a:ln w="9525">
            <a:noFill/>
            <a:miter lim="800000"/>
            <a:headEnd/>
            <a:tailEnd/>
          </a:ln>
        </p:spPr>
        <p:txBody>
          <a:bodyPr>
            <a:spAutoFit/>
          </a:bodyPr>
          <a:lstStyle/>
          <a:p>
            <a:pPr marL="342900" indent="-342900" eaLnBrk="0" hangingPunct="0">
              <a:spcBef>
                <a:spcPct val="50000"/>
              </a:spcBef>
              <a:buFont typeface="Arial" panose="020B0604020202020204" pitchFamily="34" charset="0"/>
              <a:buChar char="•"/>
            </a:pPr>
            <a:r>
              <a:rPr lang="en-GB" altLang="en-GB" sz="2000" b="1" dirty="0"/>
              <a:t>lower altitude of 200 to 2000 km.</a:t>
            </a:r>
          </a:p>
          <a:p>
            <a:pPr marL="342900" indent="-342900" eaLnBrk="0" hangingPunct="0">
              <a:spcBef>
                <a:spcPct val="50000"/>
              </a:spcBef>
              <a:buFont typeface="Arial" panose="020B0604020202020204" pitchFamily="34" charset="0"/>
              <a:buChar char="•"/>
            </a:pPr>
            <a:r>
              <a:rPr lang="en-GB" altLang="en-GB" sz="2000" b="1" dirty="0"/>
              <a:t>orbit from pole to pole in about 100 minutes.</a:t>
            </a:r>
          </a:p>
          <a:p>
            <a:pPr marL="342900" indent="-342900" eaLnBrk="0" hangingPunct="0">
              <a:spcBef>
                <a:spcPct val="50000"/>
              </a:spcBef>
              <a:buFont typeface="Arial" panose="020B0604020202020204" pitchFamily="34" charset="0"/>
              <a:buChar char="•"/>
            </a:pPr>
            <a:r>
              <a:rPr lang="en-GB" altLang="en-GB" sz="2000" b="1" dirty="0"/>
              <a:t> more detailed but less frequent images. </a:t>
            </a:r>
          </a:p>
        </p:txBody>
      </p:sp>
      <p:sp>
        <p:nvSpPr>
          <p:cNvPr id="7" name="Rectangle 2">
            <a:extLst>
              <a:ext uri="{FF2B5EF4-FFF2-40B4-BE49-F238E27FC236}">
                <a16:creationId xmlns:a16="http://schemas.microsoft.com/office/drawing/2014/main" id="{10C175DD-2E7B-4F46-B859-335B94FF7C87}"/>
              </a:ext>
            </a:extLst>
          </p:cNvPr>
          <p:cNvSpPr txBox="1">
            <a:spLocks noChangeArrowheads="1"/>
          </p:cNvSpPr>
          <p:nvPr/>
        </p:nvSpPr>
        <p:spPr bwMode="auto">
          <a:xfrm>
            <a:off x="1691730" y="188291"/>
            <a:ext cx="8965878" cy="33265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defPPr>
              <a:defRPr lang="en-US"/>
            </a:defPPr>
            <a:lvl1pPr algn="ctr" eaLnBrk="1" hangingPunct="1">
              <a:defRPr sz="3200" kern="0">
                <a:solidFill>
                  <a:schemeClr val="accent6">
                    <a:lumMod val="75000"/>
                  </a:schemeClr>
                </a:solidFill>
                <a:latin typeface="+mj-lt"/>
                <a:ea typeface="+mj-ea"/>
                <a:cs typeface="+mj-cs"/>
              </a:defRPr>
            </a:lvl1pPr>
            <a:lvl2pPr algn="ctr" eaLnBrk="0" hangingPunct="0">
              <a:defRPr sz="4400">
                <a:solidFill>
                  <a:schemeClr val="tx2"/>
                </a:solidFill>
              </a:defRPr>
            </a:lvl2pPr>
            <a:lvl3pPr algn="ctr" eaLnBrk="0" hangingPunct="0">
              <a:defRPr sz="4400">
                <a:solidFill>
                  <a:schemeClr val="tx2"/>
                </a:solidFill>
              </a:defRPr>
            </a:lvl3pPr>
            <a:lvl4pPr algn="ctr" eaLnBrk="0" hangingPunct="0">
              <a:defRPr sz="4400">
                <a:solidFill>
                  <a:schemeClr val="tx2"/>
                </a:solidFill>
              </a:defRPr>
            </a:lvl4pPr>
            <a:lvl5pPr algn="ctr" eaLnBrk="0" hangingPunct="0">
              <a:defRPr sz="4400">
                <a:solidFill>
                  <a:schemeClr val="tx2"/>
                </a:solidFill>
              </a:defRPr>
            </a:lvl5pPr>
            <a:lvl6pPr marL="457200" algn="ctr" rtl="0" fontAlgn="base">
              <a:spcBef>
                <a:spcPct val="0"/>
              </a:spcBef>
              <a:spcAft>
                <a:spcPct val="0"/>
              </a:spcAft>
              <a:defRPr sz="4400">
                <a:solidFill>
                  <a:schemeClr val="tx2"/>
                </a:solidFill>
              </a:defRPr>
            </a:lvl6pPr>
            <a:lvl7pPr marL="914400" algn="ctr" rtl="0" fontAlgn="base">
              <a:spcBef>
                <a:spcPct val="0"/>
              </a:spcBef>
              <a:spcAft>
                <a:spcPct val="0"/>
              </a:spcAft>
              <a:defRPr sz="4400">
                <a:solidFill>
                  <a:schemeClr val="tx2"/>
                </a:solidFill>
              </a:defRPr>
            </a:lvl7pPr>
            <a:lvl8pPr marL="1371600" algn="ctr" rtl="0" fontAlgn="base">
              <a:spcBef>
                <a:spcPct val="0"/>
              </a:spcBef>
              <a:spcAft>
                <a:spcPct val="0"/>
              </a:spcAft>
              <a:defRPr sz="4400">
                <a:solidFill>
                  <a:schemeClr val="tx2"/>
                </a:solidFill>
              </a:defRPr>
            </a:lvl8pPr>
            <a:lvl9pPr marL="1828800" algn="ctr" rtl="0" fontAlgn="base">
              <a:spcBef>
                <a:spcPct val="0"/>
              </a:spcBef>
              <a:spcAft>
                <a:spcPct val="0"/>
              </a:spcAft>
              <a:defRPr sz="4400">
                <a:solidFill>
                  <a:schemeClr val="tx2"/>
                </a:solidFill>
              </a:defRPr>
            </a:lvl9pPr>
          </a:lstStyle>
          <a:p>
            <a:r>
              <a:rPr lang="en-GB" altLang="en-GB" dirty="0"/>
              <a:t>Low Orbiting Satellites</a:t>
            </a:r>
          </a:p>
        </p:txBody>
      </p:sp>
      <p:cxnSp>
        <p:nvCxnSpPr>
          <p:cNvPr id="8" name="Straight Connector 7">
            <a:extLst>
              <a:ext uri="{FF2B5EF4-FFF2-40B4-BE49-F238E27FC236}">
                <a16:creationId xmlns:a16="http://schemas.microsoft.com/office/drawing/2014/main" id="{BC7966DE-15C0-4511-9D87-27F80B6A0AD6}"/>
              </a:ext>
            </a:extLst>
          </p:cNvPr>
          <p:cNvCxnSpPr/>
          <p:nvPr/>
        </p:nvCxnSpPr>
        <p:spPr>
          <a:xfrm>
            <a:off x="2855640" y="692696"/>
            <a:ext cx="6840760" cy="0"/>
          </a:xfrm>
          <a:prstGeom prst="line">
            <a:avLst/>
          </a:prstGeom>
        </p:spPr>
        <p:style>
          <a:lnRef idx="3">
            <a:schemeClr val="accent4"/>
          </a:lnRef>
          <a:fillRef idx="0">
            <a:schemeClr val="accent4"/>
          </a:fillRef>
          <a:effectRef idx="2">
            <a:schemeClr val="accent4"/>
          </a:effectRef>
          <a:fontRef idx="minor">
            <a:schemeClr val="tx1"/>
          </a:fontRef>
        </p:style>
      </p:cxnSp>
      <p:pic>
        <p:nvPicPr>
          <p:cNvPr id="3" name="Picture 2" descr="http://www.gsfc.nasa.gov/gsfc/earth/pictures/noaam/High%20Resolution/Orbit_hi.jpg">
            <a:extLst>
              <a:ext uri="{FF2B5EF4-FFF2-40B4-BE49-F238E27FC236}">
                <a16:creationId xmlns:a16="http://schemas.microsoft.com/office/drawing/2014/main" id="{EA69B423-F335-1842-75F9-E2F3F8CB5E91}"/>
              </a:ext>
            </a:extLst>
          </p:cNvPr>
          <p:cNvPicPr>
            <a:picLocks noChangeAspect="1" noChangeArrowheads="1"/>
          </p:cNvPicPr>
          <p:nvPr/>
        </p:nvPicPr>
        <p:blipFill>
          <a:blip r:embed="rId3" cstate="print"/>
          <a:srcRect/>
          <a:stretch>
            <a:fillRect/>
          </a:stretch>
        </p:blipFill>
        <p:spPr>
          <a:xfrm>
            <a:off x="8976320" y="781935"/>
            <a:ext cx="2944849" cy="3331160"/>
          </a:xfrm>
          <a:prstGeom prst="rect">
            <a:avLst/>
          </a:prstGeom>
        </p:spPr>
      </p:pic>
      <p:pic>
        <p:nvPicPr>
          <p:cNvPr id="1026" name="Picture 2">
            <a:extLst>
              <a:ext uri="{FF2B5EF4-FFF2-40B4-BE49-F238E27FC236}">
                <a16:creationId xmlns:a16="http://schemas.microsoft.com/office/drawing/2014/main" id="{3359B7AF-7E41-52A5-697A-51CB571FAC8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160" t="3075" r="4531" b="4607"/>
          <a:stretch/>
        </p:blipFill>
        <p:spPr bwMode="auto">
          <a:xfrm>
            <a:off x="7932204" y="3649538"/>
            <a:ext cx="2088232" cy="302468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3302424-5478-E202-E0B2-9463F0E5639B}"/>
              </a:ext>
            </a:extLst>
          </p:cNvPr>
          <p:cNvSpPr txBox="1"/>
          <p:nvPr/>
        </p:nvSpPr>
        <p:spPr>
          <a:xfrm>
            <a:off x="8652284" y="5449738"/>
            <a:ext cx="360040" cy="410344"/>
          </a:xfrm>
          <a:prstGeom prst="rect">
            <a:avLst/>
          </a:prstGeom>
          <a:solidFill>
            <a:schemeClr val="bg1"/>
          </a:solidFill>
        </p:spPr>
        <p:txBody>
          <a:bodyPr wrap="square" rtlCol="0">
            <a:spAutoFit/>
          </a:bodyPr>
          <a:lstStyle/>
          <a:p>
            <a:endParaRPr lang="en-US" dirty="0"/>
          </a:p>
        </p:txBody>
      </p:sp>
      <p:pic>
        <p:nvPicPr>
          <p:cNvPr id="1028" name="Picture 4" descr="Polar Orbiting: Aqua Satellite and MODIS Swath - Science On a Sphere">
            <a:extLst>
              <a:ext uri="{FF2B5EF4-FFF2-40B4-BE49-F238E27FC236}">
                <a16:creationId xmlns:a16="http://schemas.microsoft.com/office/drawing/2014/main" id="{1F49CB93-BD32-B3D2-F774-EEED5A8053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3268" y="1219640"/>
            <a:ext cx="3861047" cy="3861047"/>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 calcmode="lin" valueType="num">
                                      <p:cBhvr additive="base">
                                        <p:cTn id="7" dur="500" fill="hold"/>
                                        <p:tgtEl>
                                          <p:spTgt spid="819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1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195">
                                            <p:txEl>
                                              <p:pRg st="1" end="1"/>
                                            </p:txEl>
                                          </p:spTgt>
                                        </p:tgtEl>
                                        <p:attrNameLst>
                                          <p:attrName>style.visibility</p:attrName>
                                        </p:attrNameLst>
                                      </p:cBhvr>
                                      <p:to>
                                        <p:strVal val="visible"/>
                                      </p:to>
                                    </p:set>
                                    <p:anim calcmode="lin" valueType="num">
                                      <p:cBhvr additive="base">
                                        <p:cTn id="13" dur="500" fill="hold"/>
                                        <p:tgtEl>
                                          <p:spTgt spid="819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19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195">
                                            <p:txEl>
                                              <p:pRg st="2" end="2"/>
                                            </p:txEl>
                                          </p:spTgt>
                                        </p:tgtEl>
                                        <p:attrNameLst>
                                          <p:attrName>style.visibility</p:attrName>
                                        </p:attrNameLst>
                                      </p:cBhvr>
                                      <p:to>
                                        <p:strVal val="visible"/>
                                      </p:to>
                                    </p:set>
                                    <p:anim calcmode="lin" valueType="num">
                                      <p:cBhvr additive="base">
                                        <p:cTn id="19" dur="500" fill="hold"/>
                                        <p:tgtEl>
                                          <p:spTgt spid="819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19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show="0">
  <p:cSld>
    <p:bg>
      <p:bgPr>
        <a:solidFill>
          <a:schemeClr val="bg1"/>
        </a:solidFill>
        <a:effectLst/>
      </p:bgPr>
    </p:bg>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10C175DD-2E7B-4F46-B859-335B94FF7C87}"/>
              </a:ext>
            </a:extLst>
          </p:cNvPr>
          <p:cNvSpPr txBox="1">
            <a:spLocks noChangeArrowheads="1"/>
          </p:cNvSpPr>
          <p:nvPr/>
        </p:nvSpPr>
        <p:spPr bwMode="auto">
          <a:xfrm>
            <a:off x="1343472" y="168985"/>
            <a:ext cx="8965878" cy="33265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defPPr>
              <a:defRPr lang="en-US"/>
            </a:defPPr>
            <a:lvl1pPr algn="ctr" eaLnBrk="1" hangingPunct="1">
              <a:defRPr sz="3200" kern="0">
                <a:solidFill>
                  <a:schemeClr val="accent6">
                    <a:lumMod val="75000"/>
                  </a:schemeClr>
                </a:solidFill>
                <a:latin typeface="+mj-lt"/>
                <a:ea typeface="+mj-ea"/>
                <a:cs typeface="+mj-cs"/>
              </a:defRPr>
            </a:lvl1pPr>
            <a:lvl2pPr algn="ctr" eaLnBrk="0" hangingPunct="0">
              <a:defRPr sz="4400">
                <a:solidFill>
                  <a:schemeClr val="tx2"/>
                </a:solidFill>
              </a:defRPr>
            </a:lvl2pPr>
            <a:lvl3pPr algn="ctr" eaLnBrk="0" hangingPunct="0">
              <a:defRPr sz="4400">
                <a:solidFill>
                  <a:schemeClr val="tx2"/>
                </a:solidFill>
              </a:defRPr>
            </a:lvl3pPr>
            <a:lvl4pPr algn="ctr" eaLnBrk="0" hangingPunct="0">
              <a:defRPr sz="4400">
                <a:solidFill>
                  <a:schemeClr val="tx2"/>
                </a:solidFill>
              </a:defRPr>
            </a:lvl4pPr>
            <a:lvl5pPr algn="ctr" eaLnBrk="0" hangingPunct="0">
              <a:defRPr sz="4400">
                <a:solidFill>
                  <a:schemeClr val="tx2"/>
                </a:solidFill>
              </a:defRPr>
            </a:lvl5pPr>
            <a:lvl6pPr marL="457200" algn="ctr" rtl="0" fontAlgn="base">
              <a:spcBef>
                <a:spcPct val="0"/>
              </a:spcBef>
              <a:spcAft>
                <a:spcPct val="0"/>
              </a:spcAft>
              <a:defRPr sz="4400">
                <a:solidFill>
                  <a:schemeClr val="tx2"/>
                </a:solidFill>
              </a:defRPr>
            </a:lvl6pPr>
            <a:lvl7pPr marL="914400" algn="ctr" rtl="0" fontAlgn="base">
              <a:spcBef>
                <a:spcPct val="0"/>
              </a:spcBef>
              <a:spcAft>
                <a:spcPct val="0"/>
              </a:spcAft>
              <a:defRPr sz="4400">
                <a:solidFill>
                  <a:schemeClr val="tx2"/>
                </a:solidFill>
              </a:defRPr>
            </a:lvl7pPr>
            <a:lvl8pPr marL="1371600" algn="ctr" rtl="0" fontAlgn="base">
              <a:spcBef>
                <a:spcPct val="0"/>
              </a:spcBef>
              <a:spcAft>
                <a:spcPct val="0"/>
              </a:spcAft>
              <a:defRPr sz="4400">
                <a:solidFill>
                  <a:schemeClr val="tx2"/>
                </a:solidFill>
              </a:defRPr>
            </a:lvl8pPr>
            <a:lvl9pPr marL="1828800" algn="ctr" rtl="0" fontAlgn="base">
              <a:spcBef>
                <a:spcPct val="0"/>
              </a:spcBef>
              <a:spcAft>
                <a:spcPct val="0"/>
              </a:spcAft>
              <a:defRPr sz="4400">
                <a:solidFill>
                  <a:schemeClr val="tx2"/>
                </a:solidFill>
              </a:defRPr>
            </a:lvl9pPr>
          </a:lstStyle>
          <a:p>
            <a:r>
              <a:rPr lang="en-GB" altLang="en-GB" dirty="0"/>
              <a:t>Low Orbiting Satellites</a:t>
            </a:r>
          </a:p>
        </p:txBody>
      </p:sp>
      <p:cxnSp>
        <p:nvCxnSpPr>
          <p:cNvPr id="8" name="Straight Connector 7">
            <a:extLst>
              <a:ext uri="{FF2B5EF4-FFF2-40B4-BE49-F238E27FC236}">
                <a16:creationId xmlns:a16="http://schemas.microsoft.com/office/drawing/2014/main" id="{BC7966DE-15C0-4511-9D87-27F80B6A0AD6}"/>
              </a:ext>
            </a:extLst>
          </p:cNvPr>
          <p:cNvCxnSpPr/>
          <p:nvPr/>
        </p:nvCxnSpPr>
        <p:spPr>
          <a:xfrm>
            <a:off x="2855640" y="692696"/>
            <a:ext cx="6840760" cy="0"/>
          </a:xfrm>
          <a:prstGeom prst="line">
            <a:avLst/>
          </a:prstGeom>
        </p:spPr>
        <p:style>
          <a:lnRef idx="3">
            <a:schemeClr val="accent4"/>
          </a:lnRef>
          <a:fillRef idx="0">
            <a:schemeClr val="accent4"/>
          </a:fillRef>
          <a:effectRef idx="2">
            <a:schemeClr val="accent4"/>
          </a:effectRef>
          <a:fontRef idx="minor">
            <a:schemeClr val="tx1"/>
          </a:fontRef>
        </p:style>
      </p:cxnSp>
      <p:sp>
        <p:nvSpPr>
          <p:cNvPr id="11" name="TextBox 10">
            <a:extLst>
              <a:ext uri="{FF2B5EF4-FFF2-40B4-BE49-F238E27FC236}">
                <a16:creationId xmlns:a16="http://schemas.microsoft.com/office/drawing/2014/main" id="{F1D9684F-31D3-4F3C-99D5-A42C9F033F82}"/>
              </a:ext>
            </a:extLst>
          </p:cNvPr>
          <p:cNvSpPr txBox="1"/>
          <p:nvPr/>
        </p:nvSpPr>
        <p:spPr>
          <a:xfrm>
            <a:off x="9786903" y="5177548"/>
            <a:ext cx="1283000" cy="369332"/>
          </a:xfrm>
          <a:prstGeom prst="rect">
            <a:avLst/>
          </a:prstGeom>
          <a:noFill/>
        </p:spPr>
        <p:txBody>
          <a:bodyPr wrap="square" rtlCol="0">
            <a:spAutoFit/>
          </a:bodyPr>
          <a:lstStyle/>
          <a:p>
            <a:r>
              <a:rPr lang="en-AU" dirty="0">
                <a:solidFill>
                  <a:schemeClr val="bg1"/>
                </a:solidFill>
              </a:rPr>
              <a:t>&gt; 60º</a:t>
            </a:r>
          </a:p>
        </p:txBody>
      </p:sp>
      <p:pic>
        <p:nvPicPr>
          <p:cNvPr id="4" name="Picture 3">
            <a:extLst>
              <a:ext uri="{FF2B5EF4-FFF2-40B4-BE49-F238E27FC236}">
                <a16:creationId xmlns:a16="http://schemas.microsoft.com/office/drawing/2014/main" id="{893F9105-15E7-1110-8898-CE228A0DBF19}"/>
              </a:ext>
            </a:extLst>
          </p:cNvPr>
          <p:cNvPicPr>
            <a:picLocks noChangeAspect="1"/>
          </p:cNvPicPr>
          <p:nvPr/>
        </p:nvPicPr>
        <p:blipFill>
          <a:blip r:embed="rId3"/>
          <a:stretch>
            <a:fillRect/>
          </a:stretch>
        </p:blipFill>
        <p:spPr>
          <a:xfrm>
            <a:off x="789620" y="581937"/>
            <a:ext cx="10972800" cy="6413366"/>
          </a:xfrm>
          <a:prstGeom prst="rect">
            <a:avLst/>
          </a:prstGeom>
        </p:spPr>
      </p:pic>
    </p:spTree>
    <p:extLst>
      <p:ext uri="{BB962C8B-B14F-4D97-AF65-F5344CB8AC3E}">
        <p14:creationId xmlns:p14="http://schemas.microsoft.com/office/powerpoint/2010/main" val="4045644740"/>
      </p:ext>
    </p:extLst>
  </p:cSld>
  <p:clrMapOvr>
    <a:overrideClrMapping bg1="lt1" tx1="dk1" bg2="lt2" tx2="dk2" accent1="accent1" accent2="accent2" accent3="accent3" accent4="accent4" accent5="accent5" accent6="accent6" hlink="hlink" folHlink="folHlink"/>
  </p:clrMapOvr>
  <p:transition>
    <p:zoom/>
  </p:transition>
</p:sld>
</file>

<file path=ppt/slides/slide3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44893B01-6F38-4D25-9E8B-FF42F78174F6}"/>
              </a:ext>
            </a:extLst>
          </p:cNvPr>
          <p:cNvSpPr txBox="1">
            <a:spLocks noChangeArrowheads="1"/>
          </p:cNvSpPr>
          <p:nvPr/>
        </p:nvSpPr>
        <p:spPr bwMode="auto">
          <a:xfrm>
            <a:off x="1462525" y="214037"/>
            <a:ext cx="8965878" cy="33265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defPPr>
              <a:defRPr lang="en-US"/>
            </a:defPPr>
            <a:lvl1pPr algn="ctr" eaLnBrk="1" hangingPunct="1">
              <a:defRPr sz="3200" kern="0">
                <a:solidFill>
                  <a:schemeClr val="accent6">
                    <a:lumMod val="75000"/>
                  </a:schemeClr>
                </a:solidFill>
                <a:latin typeface="+mj-lt"/>
                <a:ea typeface="+mj-ea"/>
                <a:cs typeface="+mj-cs"/>
              </a:defRPr>
            </a:lvl1pPr>
            <a:lvl2pPr algn="ctr" eaLnBrk="0" hangingPunct="0">
              <a:defRPr sz="4400">
                <a:solidFill>
                  <a:schemeClr val="tx2"/>
                </a:solidFill>
              </a:defRPr>
            </a:lvl2pPr>
            <a:lvl3pPr algn="ctr" eaLnBrk="0" hangingPunct="0">
              <a:defRPr sz="4400">
                <a:solidFill>
                  <a:schemeClr val="tx2"/>
                </a:solidFill>
              </a:defRPr>
            </a:lvl3pPr>
            <a:lvl4pPr algn="ctr" eaLnBrk="0" hangingPunct="0">
              <a:defRPr sz="4400">
                <a:solidFill>
                  <a:schemeClr val="tx2"/>
                </a:solidFill>
              </a:defRPr>
            </a:lvl4pPr>
            <a:lvl5pPr algn="ctr" eaLnBrk="0" hangingPunct="0">
              <a:defRPr sz="4400">
                <a:solidFill>
                  <a:schemeClr val="tx2"/>
                </a:solidFill>
              </a:defRPr>
            </a:lvl5pPr>
            <a:lvl6pPr marL="457200" algn="ctr" rtl="0" fontAlgn="base">
              <a:spcBef>
                <a:spcPct val="0"/>
              </a:spcBef>
              <a:spcAft>
                <a:spcPct val="0"/>
              </a:spcAft>
              <a:defRPr sz="4400">
                <a:solidFill>
                  <a:schemeClr val="tx2"/>
                </a:solidFill>
              </a:defRPr>
            </a:lvl6pPr>
            <a:lvl7pPr marL="914400" algn="ctr" rtl="0" fontAlgn="base">
              <a:spcBef>
                <a:spcPct val="0"/>
              </a:spcBef>
              <a:spcAft>
                <a:spcPct val="0"/>
              </a:spcAft>
              <a:defRPr sz="4400">
                <a:solidFill>
                  <a:schemeClr val="tx2"/>
                </a:solidFill>
              </a:defRPr>
            </a:lvl7pPr>
            <a:lvl8pPr marL="1371600" algn="ctr" rtl="0" fontAlgn="base">
              <a:spcBef>
                <a:spcPct val="0"/>
              </a:spcBef>
              <a:spcAft>
                <a:spcPct val="0"/>
              </a:spcAft>
              <a:defRPr sz="4400">
                <a:solidFill>
                  <a:schemeClr val="tx2"/>
                </a:solidFill>
              </a:defRPr>
            </a:lvl8pPr>
            <a:lvl9pPr marL="1828800" algn="ctr" rtl="0" fontAlgn="base">
              <a:spcBef>
                <a:spcPct val="0"/>
              </a:spcBef>
              <a:spcAft>
                <a:spcPct val="0"/>
              </a:spcAft>
              <a:defRPr sz="4400">
                <a:solidFill>
                  <a:schemeClr val="tx2"/>
                </a:solidFill>
              </a:defRPr>
            </a:lvl9pPr>
          </a:lstStyle>
          <a:p>
            <a:r>
              <a:rPr lang="en-GB" altLang="en-GB" dirty="0"/>
              <a:t>Low Orbiting Satellites</a:t>
            </a:r>
          </a:p>
        </p:txBody>
      </p:sp>
      <p:cxnSp>
        <p:nvCxnSpPr>
          <p:cNvPr id="6" name="Straight Connector 5">
            <a:extLst>
              <a:ext uri="{FF2B5EF4-FFF2-40B4-BE49-F238E27FC236}">
                <a16:creationId xmlns:a16="http://schemas.microsoft.com/office/drawing/2014/main" id="{F66546B2-E5DD-4949-9A26-8BED56C56F59}"/>
              </a:ext>
            </a:extLst>
          </p:cNvPr>
          <p:cNvCxnSpPr/>
          <p:nvPr/>
        </p:nvCxnSpPr>
        <p:spPr>
          <a:xfrm>
            <a:off x="2855640" y="692696"/>
            <a:ext cx="6840760" cy="0"/>
          </a:xfrm>
          <a:prstGeom prst="line">
            <a:avLst/>
          </a:prstGeom>
        </p:spPr>
        <p:style>
          <a:lnRef idx="3">
            <a:schemeClr val="accent4"/>
          </a:lnRef>
          <a:fillRef idx="0">
            <a:schemeClr val="accent4"/>
          </a:fillRef>
          <a:effectRef idx="2">
            <a:schemeClr val="accent4"/>
          </a:effectRef>
          <a:fontRef idx="minor">
            <a:schemeClr val="tx1"/>
          </a:fontRef>
        </p:style>
      </p:cxnSp>
      <p:pic>
        <p:nvPicPr>
          <p:cNvPr id="2050" name="Picture 2" descr="Meet the Members of NASA's GPM Constellation | NASA">
            <a:extLst>
              <a:ext uri="{FF2B5EF4-FFF2-40B4-BE49-F238E27FC236}">
                <a16:creationId xmlns:a16="http://schemas.microsoft.com/office/drawing/2014/main" id="{C4C2692E-2032-C718-3E73-F3FAC6DA42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7568" y="692696"/>
            <a:ext cx="7582743" cy="6088745"/>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738313" y="1269052"/>
            <a:ext cx="4608512" cy="499491"/>
          </a:xfrm>
        </p:spPr>
        <p:txBody>
          <a:bodyPr/>
          <a:lstStyle/>
          <a:p>
            <a:pPr eaLnBrk="1" hangingPunct="1">
              <a:defRPr/>
            </a:pPr>
            <a:r>
              <a:rPr lang="en-US" altLang="en-GB" sz="2800" b="1" kern="1200" dirty="0" err="1">
                <a:solidFill>
                  <a:srgbClr val="808000"/>
                </a:solidFill>
              </a:rPr>
              <a:t>MetOP</a:t>
            </a:r>
            <a:br>
              <a:rPr lang="en-US" altLang="en-GB" sz="2800" b="1" kern="1200" dirty="0">
                <a:solidFill>
                  <a:srgbClr val="808000"/>
                </a:solidFill>
              </a:rPr>
            </a:br>
            <a:r>
              <a:rPr lang="en-US" altLang="en-GB" sz="2800" b="1" kern="1200" dirty="0">
                <a:solidFill>
                  <a:srgbClr val="808000"/>
                </a:solidFill>
              </a:rPr>
              <a:t>Europe - EUMETSAT</a:t>
            </a:r>
          </a:p>
        </p:txBody>
      </p:sp>
      <p:sp>
        <p:nvSpPr>
          <p:cNvPr id="26627" name="Rectangle 3"/>
          <p:cNvSpPr>
            <a:spLocks noGrp="1" noChangeArrowheads="1"/>
          </p:cNvSpPr>
          <p:nvPr>
            <p:ph idx="1"/>
          </p:nvPr>
        </p:nvSpPr>
        <p:spPr>
          <a:xfrm>
            <a:off x="1524001" y="2041312"/>
            <a:ext cx="6445919" cy="3857625"/>
          </a:xfrm>
        </p:spPr>
        <p:txBody>
          <a:bodyPr/>
          <a:lstStyle/>
          <a:p>
            <a:r>
              <a:rPr lang="en-US" sz="1800" dirty="0"/>
              <a:t>IASI - Infrared Atmospheric Sounding Interferometer</a:t>
            </a:r>
          </a:p>
          <a:p>
            <a:r>
              <a:rPr lang="en-US" sz="1800" dirty="0">
                <a:hlinkClick r:id="rId3" tooltip="Microwave Humidity Sounder"/>
              </a:rPr>
              <a:t>MHS</a:t>
            </a:r>
            <a:r>
              <a:rPr lang="en-US" sz="1800" dirty="0"/>
              <a:t> - Microwave Humidity Sounder</a:t>
            </a:r>
          </a:p>
          <a:p>
            <a:r>
              <a:rPr lang="en-US" sz="1800" dirty="0"/>
              <a:t>GRAS - Global Navigation Satellite System Receiver for Atmospheric Sounding</a:t>
            </a:r>
          </a:p>
          <a:p>
            <a:r>
              <a:rPr lang="en-US" sz="1800" dirty="0"/>
              <a:t>ASCAT - Advanced </a:t>
            </a:r>
            <a:r>
              <a:rPr lang="en-US" sz="1800" dirty="0" err="1"/>
              <a:t>Scatterometer</a:t>
            </a:r>
            <a:endParaRPr lang="en-US" sz="1800" dirty="0"/>
          </a:p>
          <a:p>
            <a:r>
              <a:rPr lang="en-US" sz="1800" dirty="0"/>
              <a:t>GOME-2 - Global Ozone Monitoring Experiment-2</a:t>
            </a:r>
          </a:p>
          <a:p>
            <a:r>
              <a:rPr lang="en-US" sz="1800" dirty="0">
                <a:hlinkClick r:id="rId4" tooltip="Advanced Microwave Sounding Unit"/>
              </a:rPr>
              <a:t>AMSU-A1/AMSU-A2</a:t>
            </a:r>
            <a:r>
              <a:rPr lang="en-US" sz="1800" dirty="0"/>
              <a:t> - Advanced Microwave Sounding Units</a:t>
            </a:r>
          </a:p>
          <a:p>
            <a:r>
              <a:rPr lang="en-US" sz="1800" dirty="0"/>
              <a:t>HIRS/4 - High-resolution Infrared Radiation Sounder</a:t>
            </a:r>
          </a:p>
          <a:p>
            <a:r>
              <a:rPr lang="en-US" sz="1800" dirty="0">
                <a:hlinkClick r:id="rId5" tooltip="Advanced Very High Resolution Radiometer"/>
              </a:rPr>
              <a:t>AVHRR</a:t>
            </a:r>
            <a:r>
              <a:rPr lang="en-US" sz="1800" dirty="0"/>
              <a:t>/3 - Advanced Very High Resolution Radiometer</a:t>
            </a:r>
          </a:p>
          <a:p>
            <a:r>
              <a:rPr lang="en-US" sz="1800" dirty="0"/>
              <a:t>A-DCS - Advanced Data Collection System</a:t>
            </a:r>
          </a:p>
          <a:p>
            <a:r>
              <a:rPr lang="en-US" sz="1800" dirty="0"/>
              <a:t>SEM-2 - Space Environment Monitor</a:t>
            </a:r>
          </a:p>
          <a:p>
            <a:r>
              <a:rPr lang="en-US" sz="1800" dirty="0"/>
              <a:t>SARP-3 - Search And Rescue Processor</a:t>
            </a:r>
          </a:p>
          <a:p>
            <a:r>
              <a:rPr lang="en-US" sz="1800" dirty="0"/>
              <a:t>SARR - Search And Rescue Repeater</a:t>
            </a:r>
          </a:p>
          <a:p>
            <a:pPr eaLnBrk="1" hangingPunct="1">
              <a:buFontTx/>
              <a:buNone/>
            </a:pPr>
            <a:endParaRPr lang="en-US" sz="1800" dirty="0"/>
          </a:p>
        </p:txBody>
      </p:sp>
      <p:pic>
        <p:nvPicPr>
          <p:cNvPr id="67586" name="Picture 2" descr="MetOp model"/>
          <p:cNvPicPr>
            <a:picLocks noChangeAspect="1" noChangeArrowheads="1"/>
          </p:cNvPicPr>
          <p:nvPr/>
        </p:nvPicPr>
        <p:blipFill>
          <a:blip r:embed="rId6" cstate="print"/>
          <a:srcRect/>
          <a:stretch>
            <a:fillRect/>
          </a:stretch>
        </p:blipFill>
        <p:spPr bwMode="auto">
          <a:xfrm>
            <a:off x="7810500" y="1052736"/>
            <a:ext cx="2857500" cy="1905000"/>
          </a:xfrm>
          <a:prstGeom prst="rect">
            <a:avLst/>
          </a:prstGeom>
          <a:noFill/>
        </p:spPr>
      </p:pic>
      <p:cxnSp>
        <p:nvCxnSpPr>
          <p:cNvPr id="6" name="Straight Connector 5">
            <a:extLst>
              <a:ext uri="{FF2B5EF4-FFF2-40B4-BE49-F238E27FC236}">
                <a16:creationId xmlns:a16="http://schemas.microsoft.com/office/drawing/2014/main" id="{F66546B2-E5DD-4949-9A26-8BED56C56F59}"/>
              </a:ext>
            </a:extLst>
          </p:cNvPr>
          <p:cNvCxnSpPr/>
          <p:nvPr/>
        </p:nvCxnSpPr>
        <p:spPr>
          <a:xfrm>
            <a:off x="2855640" y="692696"/>
            <a:ext cx="6840760" cy="0"/>
          </a:xfrm>
          <a:prstGeom prst="line">
            <a:avLst/>
          </a:prstGeom>
        </p:spPr>
        <p:style>
          <a:lnRef idx="3">
            <a:schemeClr val="accent4"/>
          </a:lnRef>
          <a:fillRef idx="0">
            <a:schemeClr val="accent4"/>
          </a:fillRef>
          <a:effectRef idx="2">
            <a:schemeClr val="accent4"/>
          </a:effectRef>
          <a:fontRef idx="minor">
            <a:schemeClr val="tx1"/>
          </a:fontRef>
        </p:style>
      </p:cxnSp>
      <p:graphicFrame>
        <p:nvGraphicFramePr>
          <p:cNvPr id="7" name="Table 6">
            <a:extLst>
              <a:ext uri="{FF2B5EF4-FFF2-40B4-BE49-F238E27FC236}">
                <a16:creationId xmlns:a16="http://schemas.microsoft.com/office/drawing/2014/main" id="{14CDD220-7850-411B-B485-F9AB8775651E}"/>
              </a:ext>
            </a:extLst>
          </p:cNvPr>
          <p:cNvGraphicFramePr>
            <a:graphicFrameLocks noGrp="1"/>
          </p:cNvGraphicFramePr>
          <p:nvPr>
            <p:extLst>
              <p:ext uri="{D42A27DB-BD31-4B8C-83A1-F6EECF244321}">
                <p14:modId xmlns:p14="http://schemas.microsoft.com/office/powerpoint/2010/main" val="2793924569"/>
              </p:ext>
            </p:extLst>
          </p:nvPr>
        </p:nvGraphicFramePr>
        <p:xfrm>
          <a:off x="7786153" y="3429000"/>
          <a:ext cx="2736304" cy="1976326"/>
        </p:xfrm>
        <a:graphic>
          <a:graphicData uri="http://schemas.openxmlformats.org/drawingml/2006/table">
            <a:tbl>
              <a:tblPr/>
              <a:tblGrid>
                <a:gridCol w="1214772">
                  <a:extLst>
                    <a:ext uri="{9D8B030D-6E8A-4147-A177-3AD203B41FA5}">
                      <a16:colId xmlns:a16="http://schemas.microsoft.com/office/drawing/2014/main" val="20000"/>
                    </a:ext>
                  </a:extLst>
                </a:gridCol>
                <a:gridCol w="1521532">
                  <a:extLst>
                    <a:ext uri="{9D8B030D-6E8A-4147-A177-3AD203B41FA5}">
                      <a16:colId xmlns:a16="http://schemas.microsoft.com/office/drawing/2014/main" val="20001"/>
                    </a:ext>
                  </a:extLst>
                </a:gridCol>
              </a:tblGrid>
              <a:tr h="785944">
                <a:tc>
                  <a:txBody>
                    <a:bodyPr/>
                    <a:lstStyle/>
                    <a:p>
                      <a:pPr algn="ctr">
                        <a:lnSpc>
                          <a:spcPct val="115000"/>
                        </a:lnSpc>
                        <a:spcAft>
                          <a:spcPts val="0"/>
                        </a:spcAft>
                      </a:pPr>
                      <a:r>
                        <a:rPr lang="en-US" sz="1300" b="1" kern="1200" dirty="0">
                          <a:solidFill>
                            <a:srgbClr val="000000"/>
                          </a:solidFill>
                          <a:latin typeface="Arial"/>
                          <a:ea typeface="Times New Roman"/>
                          <a:cs typeface="Arial"/>
                        </a:rPr>
                        <a:t>Spacecraft</a:t>
                      </a:r>
                      <a:r>
                        <a:rPr lang="en-US" sz="1300" kern="1200" dirty="0">
                          <a:solidFill>
                            <a:srgbClr val="000000"/>
                          </a:solidFill>
                          <a:latin typeface="Arial"/>
                          <a:ea typeface="Times New Roman"/>
                          <a:cs typeface="Arial"/>
                        </a:rPr>
                        <a:t> </a:t>
                      </a:r>
                      <a:endParaRPr lang="en-US" sz="800" dirty="0">
                        <a:latin typeface="Calibri"/>
                        <a:ea typeface="Calibri"/>
                        <a:cs typeface="Arial"/>
                      </a:endParaRPr>
                    </a:p>
                  </a:txBody>
                  <a:tcPr marL="10802" marR="10802" marT="10802" marB="10802" anchor="ctr">
                    <a:lnL>
                      <a:noFill/>
                    </a:lnL>
                    <a:lnR>
                      <a:noFill/>
                    </a:lnR>
                    <a:lnT>
                      <a:noFill/>
                    </a:lnT>
                    <a:lnB>
                      <a:noFill/>
                    </a:lnB>
                    <a:solidFill>
                      <a:srgbClr val="E9ECF8"/>
                    </a:solidFill>
                  </a:tcPr>
                </a:tc>
                <a:tc>
                  <a:txBody>
                    <a:bodyPr/>
                    <a:lstStyle/>
                    <a:p>
                      <a:pPr algn="ctr">
                        <a:lnSpc>
                          <a:spcPct val="115000"/>
                        </a:lnSpc>
                        <a:spcAft>
                          <a:spcPts val="0"/>
                        </a:spcAft>
                      </a:pPr>
                      <a:r>
                        <a:rPr lang="en-US" sz="1300" b="1" kern="1200" dirty="0">
                          <a:solidFill>
                            <a:srgbClr val="000000"/>
                          </a:solidFill>
                          <a:latin typeface="Arial"/>
                          <a:ea typeface="Times New Roman"/>
                          <a:cs typeface="Arial"/>
                        </a:rPr>
                        <a:t>Mission Operational Status</a:t>
                      </a:r>
                      <a:r>
                        <a:rPr lang="en-US" sz="1300" kern="1200" dirty="0">
                          <a:solidFill>
                            <a:srgbClr val="000000"/>
                          </a:solidFill>
                          <a:latin typeface="Arial"/>
                          <a:ea typeface="Times New Roman"/>
                          <a:cs typeface="Arial"/>
                        </a:rPr>
                        <a:t> </a:t>
                      </a:r>
                      <a:endParaRPr lang="en-US" sz="800" dirty="0">
                        <a:latin typeface="Calibri"/>
                        <a:ea typeface="Calibri"/>
                        <a:cs typeface="Arial"/>
                      </a:endParaRPr>
                    </a:p>
                  </a:txBody>
                  <a:tcPr marL="10802" marR="10802" marT="10802" marB="10802" anchor="ctr">
                    <a:lnL>
                      <a:noFill/>
                    </a:lnL>
                    <a:lnR>
                      <a:noFill/>
                    </a:lnR>
                    <a:lnT w="12700" cap="flat" cmpd="sng" algn="ctr">
                      <a:solidFill>
                        <a:srgbClr val="000000"/>
                      </a:solidFill>
                      <a:prstDash val="solid"/>
                      <a:round/>
                      <a:headEnd type="none" w="med" len="med"/>
                      <a:tailEnd type="none" w="med" len="med"/>
                    </a:lnT>
                    <a:lnB>
                      <a:noFill/>
                    </a:lnB>
                    <a:solidFill>
                      <a:srgbClr val="E9ECF8"/>
                    </a:solidFill>
                  </a:tcPr>
                </a:tc>
                <a:extLst>
                  <a:ext uri="{0D108BD9-81ED-4DB2-BD59-A6C34878D82A}">
                    <a16:rowId xmlns:a16="http://schemas.microsoft.com/office/drawing/2014/main" val="10000"/>
                  </a:ext>
                </a:extLst>
              </a:tr>
              <a:tr h="266390">
                <a:tc>
                  <a:txBody>
                    <a:bodyPr/>
                    <a:lstStyle/>
                    <a:p>
                      <a:pPr algn="ctr">
                        <a:lnSpc>
                          <a:spcPct val="115000"/>
                        </a:lnSpc>
                        <a:spcAft>
                          <a:spcPts val="0"/>
                        </a:spcAft>
                      </a:pPr>
                      <a:r>
                        <a:rPr lang="en-US" sz="1100" u="sng" kern="1200" dirty="0">
                          <a:solidFill>
                            <a:srgbClr val="0000FF"/>
                          </a:solidFill>
                          <a:latin typeface="Arial"/>
                          <a:ea typeface="Times New Roman"/>
                          <a:cs typeface="Arial"/>
                          <a:hlinkClick r:id="rId7"/>
                        </a:rPr>
                        <a:t>METOP-A</a:t>
                      </a:r>
                      <a:r>
                        <a:rPr lang="en-US" sz="1100" kern="1200" dirty="0">
                          <a:solidFill>
                            <a:srgbClr val="000000"/>
                          </a:solidFill>
                          <a:latin typeface="Arial"/>
                          <a:ea typeface="Times New Roman"/>
                          <a:cs typeface="Arial"/>
                        </a:rPr>
                        <a:t> </a:t>
                      </a:r>
                      <a:endParaRPr lang="en-US" sz="800" dirty="0">
                        <a:latin typeface="Calibri"/>
                        <a:ea typeface="Calibri"/>
                        <a:cs typeface="Arial"/>
                      </a:endParaRPr>
                    </a:p>
                  </a:txBody>
                  <a:tcPr marL="10802" marR="10802" marT="10802" marB="10802" anchor="ctr">
                    <a:lnL>
                      <a:noFill/>
                    </a:lnL>
                    <a:lnR>
                      <a:noFill/>
                    </a:lnR>
                    <a:lnT>
                      <a:noFill/>
                    </a:lnT>
                    <a:lnB>
                      <a:noFill/>
                    </a:lnB>
                    <a:solidFill>
                      <a:srgbClr val="E9ECF8"/>
                    </a:solidFill>
                  </a:tcPr>
                </a:tc>
                <a:tc>
                  <a:txBody>
                    <a:bodyPr/>
                    <a:lstStyle/>
                    <a:p>
                      <a:pPr algn="ctr">
                        <a:lnSpc>
                          <a:spcPct val="115000"/>
                        </a:lnSpc>
                        <a:spcAft>
                          <a:spcPts val="0"/>
                        </a:spcAft>
                      </a:pPr>
                      <a:r>
                        <a:rPr lang="en-US" sz="1100" kern="1200" dirty="0">
                          <a:solidFill>
                            <a:srgbClr val="000000"/>
                          </a:solidFill>
                          <a:latin typeface="+mn-lt"/>
                          <a:ea typeface="Times New Roman"/>
                          <a:cs typeface="+mn-cs"/>
                        </a:rPr>
                        <a:t> deorbited</a:t>
                      </a:r>
                      <a:endParaRPr lang="en-US" sz="800" dirty="0">
                        <a:latin typeface="Calibri"/>
                        <a:ea typeface="Calibri"/>
                        <a:cs typeface="Arial"/>
                      </a:endParaRPr>
                    </a:p>
                  </a:txBody>
                  <a:tcPr marL="10802" marR="10802" marT="10802" marB="10802" anchor="ctr">
                    <a:lnL>
                      <a:noFill/>
                    </a:lnL>
                    <a:lnR>
                      <a:noFill/>
                    </a:lnR>
                    <a:lnT>
                      <a:noFill/>
                    </a:lnT>
                    <a:lnB>
                      <a:noFill/>
                    </a:lnB>
                    <a:solidFill>
                      <a:srgbClr val="E9ECF8"/>
                    </a:solidFill>
                  </a:tcPr>
                </a:tc>
                <a:extLst>
                  <a:ext uri="{0D108BD9-81ED-4DB2-BD59-A6C34878D82A}">
                    <a16:rowId xmlns:a16="http://schemas.microsoft.com/office/drawing/2014/main" val="10001"/>
                  </a:ext>
                </a:extLst>
              </a:tr>
              <a:tr h="459865">
                <a:tc>
                  <a:txBody>
                    <a:bodyPr/>
                    <a:lstStyle/>
                    <a:p>
                      <a:pPr algn="ctr">
                        <a:lnSpc>
                          <a:spcPct val="115000"/>
                        </a:lnSpc>
                        <a:spcAft>
                          <a:spcPts val="0"/>
                        </a:spcAft>
                      </a:pPr>
                      <a:r>
                        <a:rPr lang="en-US" sz="1100" u="sng" kern="1200" dirty="0">
                          <a:solidFill>
                            <a:srgbClr val="0000FF"/>
                          </a:solidFill>
                          <a:latin typeface="+mn-lt"/>
                          <a:ea typeface="Times New Roman"/>
                          <a:cs typeface="+mn-cs"/>
                          <a:hlinkClick r:id="rId7"/>
                        </a:rPr>
                        <a:t>METOP-B</a:t>
                      </a:r>
                      <a:endParaRPr lang="en-US" sz="800" dirty="0">
                        <a:latin typeface="Calibri"/>
                        <a:ea typeface="Calibri"/>
                        <a:cs typeface="Arial"/>
                      </a:endParaRPr>
                    </a:p>
                  </a:txBody>
                  <a:tcPr marL="10802" marR="10802" marT="10802" marB="10802" anchor="ctr">
                    <a:lnL>
                      <a:noFill/>
                    </a:lnL>
                    <a:lnR>
                      <a:noFill/>
                    </a:lnR>
                    <a:lnT>
                      <a:noFill/>
                    </a:lnT>
                    <a:lnB>
                      <a:noFill/>
                    </a:lnB>
                    <a:solidFill>
                      <a:srgbClr val="E9ECF8"/>
                    </a:solidFill>
                  </a:tcPr>
                </a:tc>
                <a:tc>
                  <a:txBody>
                    <a:bodyPr/>
                    <a:lstStyle/>
                    <a:p>
                      <a:pPr algn="ctr">
                        <a:lnSpc>
                          <a:spcPct val="115000"/>
                        </a:lnSpc>
                        <a:spcAft>
                          <a:spcPts val="0"/>
                        </a:spcAft>
                      </a:pPr>
                      <a:r>
                        <a:rPr lang="en-US" sz="1100" kern="1200" dirty="0">
                          <a:solidFill>
                            <a:srgbClr val="000000"/>
                          </a:solidFill>
                          <a:latin typeface="+mn-lt"/>
                          <a:ea typeface="Times New Roman"/>
                          <a:cs typeface="+mn-cs"/>
                        </a:rPr>
                        <a:t>AM Primary</a:t>
                      </a:r>
                      <a:endParaRPr lang="en-US" sz="800" dirty="0">
                        <a:latin typeface="Calibri"/>
                        <a:ea typeface="Calibri"/>
                        <a:cs typeface="Arial"/>
                      </a:endParaRPr>
                    </a:p>
                  </a:txBody>
                  <a:tcPr marL="10802" marR="10802" marT="10802" marB="10802" anchor="ctr">
                    <a:lnL>
                      <a:noFill/>
                    </a:lnL>
                    <a:lnR>
                      <a:noFill/>
                    </a:lnR>
                    <a:lnT>
                      <a:noFill/>
                    </a:lnT>
                    <a:lnB>
                      <a:noFill/>
                    </a:lnB>
                    <a:solidFill>
                      <a:srgbClr val="E9ECF8"/>
                    </a:solidFill>
                  </a:tcPr>
                </a:tc>
                <a:extLst>
                  <a:ext uri="{0D108BD9-81ED-4DB2-BD59-A6C34878D82A}">
                    <a16:rowId xmlns:a16="http://schemas.microsoft.com/office/drawing/2014/main" val="10003"/>
                  </a:ext>
                </a:extLst>
              </a:tr>
              <a:tr h="464127">
                <a:tc>
                  <a:txBody>
                    <a:bodyPr/>
                    <a:lstStyle/>
                    <a:p>
                      <a:pPr algn="ctr">
                        <a:lnSpc>
                          <a:spcPct val="115000"/>
                        </a:lnSpc>
                        <a:spcAft>
                          <a:spcPts val="0"/>
                        </a:spcAft>
                      </a:pPr>
                      <a:r>
                        <a:rPr lang="en-US" sz="1100" u="sng" kern="1200" dirty="0">
                          <a:solidFill>
                            <a:srgbClr val="0000FF"/>
                          </a:solidFill>
                          <a:latin typeface="+mn-lt"/>
                          <a:ea typeface="Times New Roman"/>
                          <a:cs typeface="+mn-cs"/>
                          <a:hlinkClick r:id="rId7"/>
                        </a:rPr>
                        <a:t>METOP-C</a:t>
                      </a:r>
                      <a:endParaRPr lang="en-US" sz="800" dirty="0">
                        <a:latin typeface="Calibri"/>
                        <a:ea typeface="Calibri"/>
                        <a:cs typeface="Arial"/>
                      </a:endParaRPr>
                    </a:p>
                  </a:txBody>
                  <a:tcPr marL="10802" marR="10802" marT="10802" marB="10802" anchor="ctr">
                    <a:lnL>
                      <a:noFill/>
                    </a:lnL>
                    <a:lnR>
                      <a:noFill/>
                    </a:lnR>
                    <a:lnT>
                      <a:noFill/>
                    </a:lnT>
                    <a:lnB>
                      <a:noFill/>
                    </a:lnB>
                    <a:solidFill>
                      <a:srgbClr val="E9ECF8"/>
                    </a:solidFill>
                  </a:tcPr>
                </a:tc>
                <a:tc>
                  <a:txBody>
                    <a:bodyPr/>
                    <a:lstStyle/>
                    <a:p>
                      <a:pPr algn="ctr">
                        <a:lnSpc>
                          <a:spcPct val="115000"/>
                        </a:lnSpc>
                        <a:spcAft>
                          <a:spcPts val="0"/>
                        </a:spcAft>
                      </a:pPr>
                      <a:r>
                        <a:rPr lang="en-US" sz="1100" kern="1200" dirty="0">
                          <a:solidFill>
                            <a:srgbClr val="000000"/>
                          </a:solidFill>
                          <a:latin typeface="+mn-lt"/>
                          <a:ea typeface="Times New Roman"/>
                          <a:cs typeface="+mn-cs"/>
                        </a:rPr>
                        <a:t>PM Primary</a:t>
                      </a:r>
                      <a:endParaRPr lang="en-US" sz="800" dirty="0">
                        <a:latin typeface="+mn-lt"/>
                        <a:ea typeface="Calibri"/>
                        <a:cs typeface="Arial"/>
                      </a:endParaRPr>
                    </a:p>
                  </a:txBody>
                  <a:tcPr marL="10802" marR="10802" marT="10802" marB="10802" anchor="ctr">
                    <a:lnL>
                      <a:noFill/>
                    </a:lnL>
                    <a:lnR>
                      <a:noFill/>
                    </a:lnR>
                    <a:lnT>
                      <a:noFill/>
                    </a:lnT>
                    <a:lnB>
                      <a:noFill/>
                    </a:lnB>
                    <a:solidFill>
                      <a:srgbClr val="E9ECF8"/>
                    </a:solidFill>
                  </a:tcPr>
                </a:tc>
                <a:extLst>
                  <a:ext uri="{0D108BD9-81ED-4DB2-BD59-A6C34878D82A}">
                    <a16:rowId xmlns:a16="http://schemas.microsoft.com/office/drawing/2014/main" val="10004"/>
                  </a:ext>
                </a:extLst>
              </a:tr>
            </a:tbl>
          </a:graphicData>
        </a:graphic>
      </p:graphicFrame>
      <p:sp>
        <p:nvSpPr>
          <p:cNvPr id="2" name="Rectangle 2">
            <a:extLst>
              <a:ext uri="{FF2B5EF4-FFF2-40B4-BE49-F238E27FC236}">
                <a16:creationId xmlns:a16="http://schemas.microsoft.com/office/drawing/2014/main" id="{10B99310-6EC3-EA37-39D9-7D95CE89DE28}"/>
              </a:ext>
            </a:extLst>
          </p:cNvPr>
          <p:cNvSpPr txBox="1">
            <a:spLocks noChangeArrowheads="1"/>
          </p:cNvSpPr>
          <p:nvPr/>
        </p:nvSpPr>
        <p:spPr bwMode="auto">
          <a:xfrm>
            <a:off x="1629730" y="458787"/>
            <a:ext cx="8965878" cy="33265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eaLnBrk="1" hangingPunct="1"/>
            <a:r>
              <a:rPr lang="en-GB" altLang="en-GB" sz="3200" kern="0" dirty="0">
                <a:solidFill>
                  <a:schemeClr val="accent6">
                    <a:lumMod val="75000"/>
                  </a:schemeClr>
                </a:solidFill>
              </a:rPr>
              <a:t>Earth Observing Satellites: Examples </a:t>
            </a:r>
            <a:br>
              <a:rPr lang="en-GB" altLang="en-GB" sz="3200" kern="0" dirty="0">
                <a:solidFill>
                  <a:schemeClr val="accent6">
                    <a:lumMod val="75000"/>
                  </a:schemeClr>
                </a:solidFill>
              </a:rPr>
            </a:br>
            <a:endParaRPr lang="en-GB" altLang="en-GB" sz="3200" kern="0" dirty="0">
              <a:solidFill>
                <a:schemeClr val="accent6">
                  <a:lumMod val="75000"/>
                </a:schemeClr>
              </a:solidFill>
            </a:endParaRPr>
          </a:p>
        </p:txBody>
      </p:sp>
    </p:spTree>
    <p:extLst>
      <p:ext uri="{BB962C8B-B14F-4D97-AF65-F5344CB8AC3E}">
        <p14:creationId xmlns:p14="http://schemas.microsoft.com/office/powerpoint/2010/main" val="1879324396"/>
      </p:ext>
    </p:extLst>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F66546B2-E5DD-4949-9A26-8BED56C56F59}"/>
              </a:ext>
            </a:extLst>
          </p:cNvPr>
          <p:cNvCxnSpPr/>
          <p:nvPr/>
        </p:nvCxnSpPr>
        <p:spPr>
          <a:xfrm>
            <a:off x="2855640" y="692696"/>
            <a:ext cx="6840760" cy="0"/>
          </a:xfrm>
          <a:prstGeom prst="line">
            <a:avLst/>
          </a:prstGeom>
        </p:spPr>
        <p:style>
          <a:lnRef idx="3">
            <a:schemeClr val="accent4"/>
          </a:lnRef>
          <a:fillRef idx="0">
            <a:schemeClr val="accent4"/>
          </a:fillRef>
          <a:effectRef idx="2">
            <a:schemeClr val="accent4"/>
          </a:effectRef>
          <a:fontRef idx="minor">
            <a:schemeClr val="tx1"/>
          </a:fontRef>
        </p:style>
      </p:cxnSp>
      <p:sp>
        <p:nvSpPr>
          <p:cNvPr id="19459" name="object 2">
            <a:extLst>
              <a:ext uri="{FF2B5EF4-FFF2-40B4-BE49-F238E27FC236}">
                <a16:creationId xmlns:a16="http://schemas.microsoft.com/office/drawing/2014/main" id="{2ADBE451-6A0A-535A-B052-3AF6F888B57A}"/>
              </a:ext>
            </a:extLst>
          </p:cNvPr>
          <p:cNvSpPr txBox="1">
            <a:spLocks noGrp="1"/>
          </p:cNvSpPr>
          <p:nvPr>
            <p:ph type="title"/>
          </p:nvPr>
        </p:nvSpPr>
        <p:spPr>
          <a:xfrm>
            <a:off x="-265822" y="750498"/>
            <a:ext cx="9973588" cy="646318"/>
          </a:xfrm>
          <a:prstGeom prst="rect">
            <a:avLst/>
          </a:prstGeom>
        </p:spPr>
        <p:txBody>
          <a:bodyPr vert="horz" wrap="square" lIns="0" tIns="187629" rIns="0" bIns="0" rtlCol="0">
            <a:spAutoFit/>
          </a:bodyPr>
          <a:lstStyle/>
          <a:p>
            <a:pPr marL="695960" marR="5080" algn="l">
              <a:lnSpc>
                <a:spcPts val="3890"/>
              </a:lnSpc>
              <a:spcBef>
                <a:spcPts val="585"/>
              </a:spcBef>
            </a:pPr>
            <a:r>
              <a:rPr dirty="0">
                <a:solidFill>
                  <a:schemeClr val="accent3">
                    <a:lumMod val="75000"/>
                  </a:schemeClr>
                </a:solidFill>
                <a:latin typeface="Arial"/>
                <a:cs typeface="Arial"/>
              </a:rPr>
              <a:t>The</a:t>
            </a:r>
            <a:r>
              <a:rPr spc="-130" dirty="0">
                <a:solidFill>
                  <a:schemeClr val="accent3">
                    <a:lumMod val="75000"/>
                  </a:schemeClr>
                </a:solidFill>
                <a:latin typeface="Arial"/>
                <a:cs typeface="Arial"/>
              </a:rPr>
              <a:t> </a:t>
            </a:r>
            <a:r>
              <a:rPr dirty="0">
                <a:solidFill>
                  <a:schemeClr val="accent3">
                    <a:lumMod val="75000"/>
                  </a:schemeClr>
                </a:solidFill>
                <a:latin typeface="Arial"/>
                <a:cs typeface="Arial"/>
              </a:rPr>
              <a:t>Cope</a:t>
            </a:r>
            <a:r>
              <a:rPr sz="2400" dirty="0">
                <a:solidFill>
                  <a:schemeClr val="accent3">
                    <a:lumMod val="75000"/>
                  </a:schemeClr>
                </a:solidFill>
                <a:latin typeface="Arial"/>
                <a:cs typeface="Arial"/>
              </a:rPr>
              <a:t>rnicus</a:t>
            </a:r>
            <a:r>
              <a:rPr spc="-125" dirty="0">
                <a:solidFill>
                  <a:schemeClr val="accent3">
                    <a:lumMod val="75000"/>
                  </a:schemeClr>
                </a:solidFill>
                <a:latin typeface="Arial"/>
                <a:cs typeface="Arial"/>
              </a:rPr>
              <a:t> </a:t>
            </a:r>
            <a:r>
              <a:rPr dirty="0">
                <a:solidFill>
                  <a:schemeClr val="accent3">
                    <a:lumMod val="75000"/>
                  </a:schemeClr>
                </a:solidFill>
                <a:latin typeface="Arial"/>
                <a:cs typeface="Arial"/>
              </a:rPr>
              <a:t>Sentinel</a:t>
            </a:r>
            <a:r>
              <a:rPr spc="-125" dirty="0">
                <a:solidFill>
                  <a:schemeClr val="accent3">
                    <a:lumMod val="75000"/>
                  </a:schemeClr>
                </a:solidFill>
                <a:latin typeface="Arial"/>
                <a:cs typeface="Arial"/>
              </a:rPr>
              <a:t> </a:t>
            </a:r>
            <a:r>
              <a:rPr dirty="0">
                <a:solidFill>
                  <a:schemeClr val="accent3">
                    <a:lumMod val="75000"/>
                  </a:schemeClr>
                </a:solidFill>
                <a:latin typeface="Arial"/>
                <a:cs typeface="Arial"/>
              </a:rPr>
              <a:t>missions</a:t>
            </a:r>
            <a:r>
              <a:rPr spc="-120" dirty="0">
                <a:solidFill>
                  <a:schemeClr val="accent3">
                    <a:lumMod val="75000"/>
                  </a:schemeClr>
                </a:solidFill>
                <a:latin typeface="Arial"/>
                <a:cs typeface="Arial"/>
              </a:rPr>
              <a:t> </a:t>
            </a:r>
            <a:r>
              <a:rPr dirty="0">
                <a:solidFill>
                  <a:schemeClr val="accent3">
                    <a:lumMod val="75000"/>
                  </a:schemeClr>
                </a:solidFill>
                <a:latin typeface="Arial"/>
                <a:cs typeface="Arial"/>
              </a:rPr>
              <a:t>and</a:t>
            </a:r>
            <a:r>
              <a:rPr spc="-114" dirty="0">
                <a:solidFill>
                  <a:schemeClr val="accent3">
                    <a:lumMod val="75000"/>
                  </a:schemeClr>
                </a:solidFill>
                <a:latin typeface="Arial"/>
                <a:cs typeface="Arial"/>
              </a:rPr>
              <a:t> </a:t>
            </a:r>
            <a:r>
              <a:rPr spc="-10" dirty="0">
                <a:solidFill>
                  <a:schemeClr val="accent3">
                    <a:lumMod val="75000"/>
                  </a:schemeClr>
                </a:solidFill>
                <a:latin typeface="Arial"/>
                <a:cs typeface="Arial"/>
              </a:rPr>
              <a:t>their applications</a:t>
            </a:r>
            <a:endParaRPr dirty="0">
              <a:solidFill>
                <a:schemeClr val="accent3">
                  <a:lumMod val="75000"/>
                </a:schemeClr>
              </a:solidFill>
              <a:latin typeface="Arial"/>
              <a:cs typeface="Arial"/>
            </a:endParaRPr>
          </a:p>
        </p:txBody>
      </p:sp>
      <p:grpSp>
        <p:nvGrpSpPr>
          <p:cNvPr id="19460" name="object 3">
            <a:extLst>
              <a:ext uri="{FF2B5EF4-FFF2-40B4-BE49-F238E27FC236}">
                <a16:creationId xmlns:a16="http://schemas.microsoft.com/office/drawing/2014/main" id="{F0DD6748-4E6A-9B7A-E391-2E557AB4F2AE}"/>
              </a:ext>
            </a:extLst>
          </p:cNvPr>
          <p:cNvGrpSpPr/>
          <p:nvPr/>
        </p:nvGrpSpPr>
        <p:grpSpPr>
          <a:xfrm>
            <a:off x="505879" y="1722373"/>
            <a:ext cx="3396615" cy="2171065"/>
            <a:chOff x="505879" y="1722373"/>
            <a:chExt cx="3396615" cy="2171065"/>
          </a:xfrm>
        </p:grpSpPr>
        <p:sp>
          <p:nvSpPr>
            <p:cNvPr id="19461" name="object 4">
              <a:extLst>
                <a:ext uri="{FF2B5EF4-FFF2-40B4-BE49-F238E27FC236}">
                  <a16:creationId xmlns:a16="http://schemas.microsoft.com/office/drawing/2014/main" id="{8DFF6B5F-3626-4675-A75A-4DCC21F06CCF}"/>
                </a:ext>
              </a:extLst>
            </p:cNvPr>
            <p:cNvSpPr/>
            <p:nvPr/>
          </p:nvSpPr>
          <p:spPr>
            <a:xfrm>
              <a:off x="512229" y="1728723"/>
              <a:ext cx="3383915" cy="2158365"/>
            </a:xfrm>
            <a:custGeom>
              <a:avLst/>
              <a:gdLst/>
              <a:ahLst/>
              <a:cxnLst/>
              <a:rect l="l" t="t" r="r" b="b"/>
              <a:pathLst>
                <a:path w="3383915" h="2158365">
                  <a:moveTo>
                    <a:pt x="3121367" y="0"/>
                  </a:moveTo>
                  <a:lnTo>
                    <a:pt x="262445" y="0"/>
                  </a:lnTo>
                  <a:lnTo>
                    <a:pt x="215270" y="4227"/>
                  </a:lnTo>
                  <a:lnTo>
                    <a:pt x="170869" y="16415"/>
                  </a:lnTo>
                  <a:lnTo>
                    <a:pt x="129984" y="35823"/>
                  </a:lnTo>
                  <a:lnTo>
                    <a:pt x="93355" y="61709"/>
                  </a:lnTo>
                  <a:lnTo>
                    <a:pt x="61723" y="93333"/>
                  </a:lnTo>
                  <a:lnTo>
                    <a:pt x="35831" y="129953"/>
                  </a:lnTo>
                  <a:lnTo>
                    <a:pt x="16419" y="170829"/>
                  </a:lnTo>
                  <a:lnTo>
                    <a:pt x="4228" y="215219"/>
                  </a:lnTo>
                  <a:lnTo>
                    <a:pt x="0" y="262381"/>
                  </a:lnTo>
                  <a:lnTo>
                    <a:pt x="0" y="1895475"/>
                  </a:lnTo>
                  <a:lnTo>
                    <a:pt x="4228" y="1942637"/>
                  </a:lnTo>
                  <a:lnTo>
                    <a:pt x="16419" y="1987027"/>
                  </a:lnTo>
                  <a:lnTo>
                    <a:pt x="35831" y="2027903"/>
                  </a:lnTo>
                  <a:lnTo>
                    <a:pt x="61723" y="2064523"/>
                  </a:lnTo>
                  <a:lnTo>
                    <a:pt x="93355" y="2096147"/>
                  </a:lnTo>
                  <a:lnTo>
                    <a:pt x="129984" y="2122033"/>
                  </a:lnTo>
                  <a:lnTo>
                    <a:pt x="170869" y="2141441"/>
                  </a:lnTo>
                  <a:lnTo>
                    <a:pt x="215270" y="2153629"/>
                  </a:lnTo>
                  <a:lnTo>
                    <a:pt x="262445" y="2157857"/>
                  </a:lnTo>
                  <a:lnTo>
                    <a:pt x="3121367" y="2157857"/>
                  </a:lnTo>
                  <a:lnTo>
                    <a:pt x="3168530" y="2153629"/>
                  </a:lnTo>
                  <a:lnTo>
                    <a:pt x="3212920" y="2141441"/>
                  </a:lnTo>
                  <a:lnTo>
                    <a:pt x="3253795" y="2122033"/>
                  </a:lnTo>
                  <a:lnTo>
                    <a:pt x="3290416" y="2096147"/>
                  </a:lnTo>
                  <a:lnTo>
                    <a:pt x="3322040" y="2064523"/>
                  </a:lnTo>
                  <a:lnTo>
                    <a:pt x="3347926" y="2027903"/>
                  </a:lnTo>
                  <a:lnTo>
                    <a:pt x="3367334" y="1987027"/>
                  </a:lnTo>
                  <a:lnTo>
                    <a:pt x="3379522" y="1942637"/>
                  </a:lnTo>
                  <a:lnTo>
                    <a:pt x="3383749" y="1895475"/>
                  </a:lnTo>
                  <a:lnTo>
                    <a:pt x="3383749" y="262381"/>
                  </a:lnTo>
                  <a:lnTo>
                    <a:pt x="3379522" y="215219"/>
                  </a:lnTo>
                  <a:lnTo>
                    <a:pt x="3367334" y="170829"/>
                  </a:lnTo>
                  <a:lnTo>
                    <a:pt x="3347926" y="129953"/>
                  </a:lnTo>
                  <a:lnTo>
                    <a:pt x="3322040" y="93333"/>
                  </a:lnTo>
                  <a:lnTo>
                    <a:pt x="3290416" y="61709"/>
                  </a:lnTo>
                  <a:lnTo>
                    <a:pt x="3253795" y="35823"/>
                  </a:lnTo>
                  <a:lnTo>
                    <a:pt x="3212920" y="16415"/>
                  </a:lnTo>
                  <a:lnTo>
                    <a:pt x="3168530" y="4227"/>
                  </a:lnTo>
                  <a:lnTo>
                    <a:pt x="3121367" y="0"/>
                  </a:lnTo>
                  <a:close/>
                </a:path>
              </a:pathLst>
            </a:custGeom>
            <a:solidFill>
              <a:srgbClr val="F1F1F1"/>
            </a:solidFill>
          </p:spPr>
          <p:txBody>
            <a:bodyPr wrap="square" lIns="0" tIns="0" rIns="0" bIns="0" rtlCol="0"/>
            <a:lstStyle/>
            <a:p>
              <a:endParaRPr/>
            </a:p>
          </p:txBody>
        </p:sp>
        <p:sp>
          <p:nvSpPr>
            <p:cNvPr id="19462" name="object 5">
              <a:extLst>
                <a:ext uri="{FF2B5EF4-FFF2-40B4-BE49-F238E27FC236}">
                  <a16:creationId xmlns:a16="http://schemas.microsoft.com/office/drawing/2014/main" id="{F37A73D0-D28B-3ADB-793B-91632385FB36}"/>
                </a:ext>
              </a:extLst>
            </p:cNvPr>
            <p:cNvSpPr/>
            <p:nvPr/>
          </p:nvSpPr>
          <p:spPr>
            <a:xfrm>
              <a:off x="512229" y="1728723"/>
              <a:ext cx="3383915" cy="2158365"/>
            </a:xfrm>
            <a:custGeom>
              <a:avLst/>
              <a:gdLst/>
              <a:ahLst/>
              <a:cxnLst/>
              <a:rect l="l" t="t" r="r" b="b"/>
              <a:pathLst>
                <a:path w="3383915" h="2158365">
                  <a:moveTo>
                    <a:pt x="0" y="262381"/>
                  </a:moveTo>
                  <a:lnTo>
                    <a:pt x="4228" y="215219"/>
                  </a:lnTo>
                  <a:lnTo>
                    <a:pt x="16419" y="170829"/>
                  </a:lnTo>
                  <a:lnTo>
                    <a:pt x="35831" y="129953"/>
                  </a:lnTo>
                  <a:lnTo>
                    <a:pt x="61723" y="93333"/>
                  </a:lnTo>
                  <a:lnTo>
                    <a:pt x="93355" y="61709"/>
                  </a:lnTo>
                  <a:lnTo>
                    <a:pt x="129984" y="35823"/>
                  </a:lnTo>
                  <a:lnTo>
                    <a:pt x="170869" y="16415"/>
                  </a:lnTo>
                  <a:lnTo>
                    <a:pt x="215270" y="4227"/>
                  </a:lnTo>
                  <a:lnTo>
                    <a:pt x="262445" y="0"/>
                  </a:lnTo>
                  <a:lnTo>
                    <a:pt x="3121367" y="0"/>
                  </a:lnTo>
                  <a:lnTo>
                    <a:pt x="3168530" y="4227"/>
                  </a:lnTo>
                  <a:lnTo>
                    <a:pt x="3212920" y="16415"/>
                  </a:lnTo>
                  <a:lnTo>
                    <a:pt x="3253795" y="35823"/>
                  </a:lnTo>
                  <a:lnTo>
                    <a:pt x="3290416" y="61709"/>
                  </a:lnTo>
                  <a:lnTo>
                    <a:pt x="3322040" y="93333"/>
                  </a:lnTo>
                  <a:lnTo>
                    <a:pt x="3347926" y="129953"/>
                  </a:lnTo>
                  <a:lnTo>
                    <a:pt x="3367334" y="170829"/>
                  </a:lnTo>
                  <a:lnTo>
                    <a:pt x="3379522" y="215219"/>
                  </a:lnTo>
                  <a:lnTo>
                    <a:pt x="3383749" y="262381"/>
                  </a:lnTo>
                  <a:lnTo>
                    <a:pt x="3383749" y="1895475"/>
                  </a:lnTo>
                  <a:lnTo>
                    <a:pt x="3379522" y="1942637"/>
                  </a:lnTo>
                  <a:lnTo>
                    <a:pt x="3367334" y="1987027"/>
                  </a:lnTo>
                  <a:lnTo>
                    <a:pt x="3347926" y="2027903"/>
                  </a:lnTo>
                  <a:lnTo>
                    <a:pt x="3322040" y="2064523"/>
                  </a:lnTo>
                  <a:lnTo>
                    <a:pt x="3290416" y="2096147"/>
                  </a:lnTo>
                  <a:lnTo>
                    <a:pt x="3253795" y="2122033"/>
                  </a:lnTo>
                  <a:lnTo>
                    <a:pt x="3212920" y="2141441"/>
                  </a:lnTo>
                  <a:lnTo>
                    <a:pt x="3168530" y="2153629"/>
                  </a:lnTo>
                  <a:lnTo>
                    <a:pt x="3121367" y="2157857"/>
                  </a:lnTo>
                  <a:lnTo>
                    <a:pt x="262445" y="2157857"/>
                  </a:lnTo>
                  <a:lnTo>
                    <a:pt x="215270" y="2153629"/>
                  </a:lnTo>
                  <a:lnTo>
                    <a:pt x="170869" y="2141441"/>
                  </a:lnTo>
                  <a:lnTo>
                    <a:pt x="129984" y="2122033"/>
                  </a:lnTo>
                  <a:lnTo>
                    <a:pt x="93355" y="2096147"/>
                  </a:lnTo>
                  <a:lnTo>
                    <a:pt x="61723" y="2064523"/>
                  </a:lnTo>
                  <a:lnTo>
                    <a:pt x="35831" y="2027903"/>
                  </a:lnTo>
                  <a:lnTo>
                    <a:pt x="16419" y="1987027"/>
                  </a:lnTo>
                  <a:lnTo>
                    <a:pt x="4228" y="1942637"/>
                  </a:lnTo>
                  <a:lnTo>
                    <a:pt x="0" y="1895475"/>
                  </a:lnTo>
                  <a:lnTo>
                    <a:pt x="0" y="262381"/>
                  </a:lnTo>
                  <a:close/>
                </a:path>
              </a:pathLst>
            </a:custGeom>
            <a:ln w="12700">
              <a:solidFill>
                <a:srgbClr val="FFFFFF"/>
              </a:solidFill>
            </a:ln>
          </p:spPr>
          <p:txBody>
            <a:bodyPr wrap="square" lIns="0" tIns="0" rIns="0" bIns="0" rtlCol="0"/>
            <a:lstStyle/>
            <a:p>
              <a:endParaRPr/>
            </a:p>
          </p:txBody>
        </p:sp>
      </p:grpSp>
      <p:sp>
        <p:nvSpPr>
          <p:cNvPr id="19463" name="object 6">
            <a:extLst>
              <a:ext uri="{FF2B5EF4-FFF2-40B4-BE49-F238E27FC236}">
                <a16:creationId xmlns:a16="http://schemas.microsoft.com/office/drawing/2014/main" id="{0072A679-DBD1-AC05-EB22-29084CA62FC6}"/>
              </a:ext>
            </a:extLst>
          </p:cNvPr>
          <p:cNvSpPr txBox="1"/>
          <p:nvPr/>
        </p:nvSpPr>
        <p:spPr>
          <a:xfrm>
            <a:off x="667918" y="2200147"/>
            <a:ext cx="2961640" cy="757555"/>
          </a:xfrm>
          <a:prstGeom prst="rect">
            <a:avLst/>
          </a:prstGeom>
        </p:spPr>
        <p:txBody>
          <a:bodyPr vert="horz" wrap="square" lIns="0" tIns="12700" rIns="0" bIns="0" rtlCol="0">
            <a:spAutoFit/>
          </a:bodyPr>
          <a:lstStyle/>
          <a:p>
            <a:pPr marL="12700" marR="5080">
              <a:lnSpc>
                <a:spcPct val="100000"/>
              </a:lnSpc>
              <a:spcBef>
                <a:spcPts val="100"/>
              </a:spcBef>
            </a:pPr>
            <a:r>
              <a:rPr sz="1200" dirty="0">
                <a:solidFill>
                  <a:srgbClr val="585858"/>
                </a:solidFill>
                <a:latin typeface="Arial MT"/>
                <a:cs typeface="Arial MT"/>
              </a:rPr>
              <a:t>Polar</a:t>
            </a:r>
            <a:r>
              <a:rPr sz="1200" spc="-10" dirty="0">
                <a:solidFill>
                  <a:srgbClr val="585858"/>
                </a:solidFill>
                <a:latin typeface="Arial MT"/>
                <a:cs typeface="Arial MT"/>
              </a:rPr>
              <a:t> </a:t>
            </a:r>
            <a:r>
              <a:rPr sz="1200" dirty="0">
                <a:solidFill>
                  <a:srgbClr val="585858"/>
                </a:solidFill>
                <a:latin typeface="Arial MT"/>
                <a:cs typeface="Arial MT"/>
              </a:rPr>
              <a:t>orbit</a:t>
            </a:r>
            <a:r>
              <a:rPr sz="1200" spc="10" dirty="0">
                <a:solidFill>
                  <a:srgbClr val="585858"/>
                </a:solidFill>
                <a:latin typeface="Arial MT"/>
                <a:cs typeface="Arial MT"/>
              </a:rPr>
              <a:t> </a:t>
            </a:r>
            <a:r>
              <a:rPr sz="1200" dirty="0">
                <a:solidFill>
                  <a:srgbClr val="585858"/>
                </a:solidFill>
                <a:latin typeface="Arial MT"/>
                <a:cs typeface="Arial MT"/>
              </a:rPr>
              <a:t>for the</a:t>
            </a:r>
            <a:r>
              <a:rPr sz="1200" spc="10" dirty="0">
                <a:solidFill>
                  <a:srgbClr val="585858"/>
                </a:solidFill>
                <a:latin typeface="Arial MT"/>
                <a:cs typeface="Arial MT"/>
              </a:rPr>
              <a:t> </a:t>
            </a:r>
            <a:r>
              <a:rPr sz="1200" spc="-10" dirty="0">
                <a:solidFill>
                  <a:srgbClr val="585858"/>
                </a:solidFill>
                <a:latin typeface="Arial MT"/>
                <a:cs typeface="Arial MT"/>
              </a:rPr>
              <a:t>Sentinel-1A</a:t>
            </a:r>
            <a:r>
              <a:rPr sz="1200" spc="-90" dirty="0">
                <a:solidFill>
                  <a:srgbClr val="585858"/>
                </a:solidFill>
                <a:latin typeface="Arial MT"/>
                <a:cs typeface="Arial MT"/>
              </a:rPr>
              <a:t> </a:t>
            </a:r>
            <a:r>
              <a:rPr sz="1200" dirty="0">
                <a:solidFill>
                  <a:srgbClr val="585858"/>
                </a:solidFill>
                <a:latin typeface="Arial MT"/>
                <a:cs typeface="Arial MT"/>
              </a:rPr>
              <a:t>and</a:t>
            </a:r>
            <a:r>
              <a:rPr sz="1200" spc="-5" dirty="0">
                <a:solidFill>
                  <a:srgbClr val="585858"/>
                </a:solidFill>
                <a:latin typeface="Arial MT"/>
                <a:cs typeface="Arial MT"/>
              </a:rPr>
              <a:t> </a:t>
            </a:r>
            <a:r>
              <a:rPr sz="1200" spc="-10" dirty="0">
                <a:solidFill>
                  <a:srgbClr val="585858"/>
                </a:solidFill>
                <a:latin typeface="Arial MT"/>
                <a:cs typeface="Arial MT"/>
              </a:rPr>
              <a:t>Sentinel- </a:t>
            </a:r>
            <a:r>
              <a:rPr sz="1200" dirty="0">
                <a:solidFill>
                  <a:srgbClr val="585858"/>
                </a:solidFill>
                <a:latin typeface="Arial MT"/>
                <a:cs typeface="Arial MT"/>
              </a:rPr>
              <a:t>1B</a:t>
            </a:r>
            <a:r>
              <a:rPr sz="1200" spc="-20" dirty="0">
                <a:solidFill>
                  <a:srgbClr val="585858"/>
                </a:solidFill>
                <a:latin typeface="Arial MT"/>
                <a:cs typeface="Arial MT"/>
              </a:rPr>
              <a:t> </a:t>
            </a:r>
            <a:r>
              <a:rPr sz="1200" dirty="0">
                <a:solidFill>
                  <a:srgbClr val="585858"/>
                </a:solidFill>
                <a:latin typeface="Arial MT"/>
                <a:cs typeface="Arial MT"/>
              </a:rPr>
              <a:t>satellites.</a:t>
            </a:r>
            <a:r>
              <a:rPr sz="1200" spc="-30" dirty="0">
                <a:solidFill>
                  <a:srgbClr val="585858"/>
                </a:solidFill>
                <a:latin typeface="Arial MT"/>
                <a:cs typeface="Arial MT"/>
              </a:rPr>
              <a:t> </a:t>
            </a:r>
            <a:r>
              <a:rPr sz="1200" dirty="0">
                <a:solidFill>
                  <a:srgbClr val="585858"/>
                </a:solidFill>
                <a:latin typeface="Arial MT"/>
                <a:cs typeface="Arial MT"/>
              </a:rPr>
              <a:t>Sentinel1</a:t>
            </a:r>
            <a:r>
              <a:rPr sz="1200" spc="-55" dirty="0">
                <a:solidFill>
                  <a:srgbClr val="585858"/>
                </a:solidFill>
                <a:latin typeface="Arial MT"/>
                <a:cs typeface="Arial MT"/>
              </a:rPr>
              <a:t> </a:t>
            </a:r>
            <a:r>
              <a:rPr sz="1200" dirty="0">
                <a:solidFill>
                  <a:srgbClr val="585858"/>
                </a:solidFill>
                <a:latin typeface="Arial MT"/>
                <a:cs typeface="Arial MT"/>
              </a:rPr>
              <a:t>uses</a:t>
            </a:r>
            <a:r>
              <a:rPr sz="1200" spc="-20" dirty="0">
                <a:solidFill>
                  <a:srgbClr val="585858"/>
                </a:solidFill>
                <a:latin typeface="Arial MT"/>
                <a:cs typeface="Arial MT"/>
              </a:rPr>
              <a:t> </a:t>
            </a:r>
            <a:r>
              <a:rPr sz="1200" dirty="0">
                <a:solidFill>
                  <a:srgbClr val="585858"/>
                </a:solidFill>
                <a:latin typeface="Arial MT"/>
                <a:cs typeface="Arial MT"/>
              </a:rPr>
              <a:t>a </a:t>
            </a:r>
            <a:r>
              <a:rPr sz="1200" b="1" spc="-20" dirty="0">
                <a:solidFill>
                  <a:srgbClr val="585858"/>
                </a:solidFill>
                <a:latin typeface="Arial"/>
                <a:cs typeface="Arial"/>
              </a:rPr>
              <a:t>radar </a:t>
            </a:r>
            <a:r>
              <a:rPr sz="1200" b="1" dirty="0">
                <a:solidFill>
                  <a:srgbClr val="585858"/>
                </a:solidFill>
                <a:latin typeface="Arial"/>
                <a:cs typeface="Arial"/>
              </a:rPr>
              <a:t>imaging</a:t>
            </a:r>
            <a:r>
              <a:rPr sz="1200" b="1" spc="-35" dirty="0">
                <a:solidFill>
                  <a:srgbClr val="585858"/>
                </a:solidFill>
                <a:latin typeface="Arial"/>
                <a:cs typeface="Arial"/>
              </a:rPr>
              <a:t> </a:t>
            </a:r>
            <a:r>
              <a:rPr sz="1200" b="1" dirty="0">
                <a:solidFill>
                  <a:srgbClr val="585858"/>
                </a:solidFill>
                <a:latin typeface="Arial"/>
                <a:cs typeface="Arial"/>
              </a:rPr>
              <a:t>sensor</a:t>
            </a:r>
            <a:r>
              <a:rPr sz="1200" b="1" spc="-30" dirty="0">
                <a:solidFill>
                  <a:srgbClr val="585858"/>
                </a:solidFill>
                <a:latin typeface="Arial"/>
                <a:cs typeface="Arial"/>
              </a:rPr>
              <a:t> </a:t>
            </a:r>
            <a:r>
              <a:rPr sz="1200" dirty="0">
                <a:solidFill>
                  <a:srgbClr val="585858"/>
                </a:solidFill>
                <a:latin typeface="Arial MT"/>
                <a:cs typeface="Arial MT"/>
              </a:rPr>
              <a:t>with</a:t>
            </a:r>
            <a:r>
              <a:rPr sz="1200" spc="-25" dirty="0">
                <a:solidFill>
                  <a:srgbClr val="585858"/>
                </a:solidFill>
                <a:latin typeface="Arial MT"/>
                <a:cs typeface="Arial MT"/>
              </a:rPr>
              <a:t> </a:t>
            </a:r>
            <a:r>
              <a:rPr sz="1200" dirty="0">
                <a:solidFill>
                  <a:srgbClr val="585858"/>
                </a:solidFill>
                <a:latin typeface="Arial MT"/>
                <a:cs typeface="Arial MT"/>
              </a:rPr>
              <a:t>cloud</a:t>
            </a:r>
            <a:r>
              <a:rPr sz="1200" spc="-40" dirty="0">
                <a:solidFill>
                  <a:srgbClr val="585858"/>
                </a:solidFill>
                <a:latin typeface="Arial MT"/>
                <a:cs typeface="Arial MT"/>
              </a:rPr>
              <a:t> </a:t>
            </a:r>
            <a:r>
              <a:rPr sz="1200" dirty="0">
                <a:solidFill>
                  <a:srgbClr val="585858"/>
                </a:solidFill>
                <a:latin typeface="Arial MT"/>
                <a:cs typeface="Arial MT"/>
              </a:rPr>
              <a:t>penetration,</a:t>
            </a:r>
            <a:r>
              <a:rPr sz="1200" spc="-40" dirty="0">
                <a:solidFill>
                  <a:srgbClr val="585858"/>
                </a:solidFill>
                <a:latin typeface="Arial MT"/>
                <a:cs typeface="Arial MT"/>
              </a:rPr>
              <a:t> </a:t>
            </a:r>
            <a:r>
              <a:rPr sz="1200" spc="-20" dirty="0">
                <a:solidFill>
                  <a:srgbClr val="585858"/>
                </a:solidFill>
                <a:latin typeface="Arial MT"/>
                <a:cs typeface="Arial MT"/>
              </a:rPr>
              <a:t>all- </a:t>
            </a:r>
            <a:r>
              <a:rPr sz="1200" spc="-10" dirty="0">
                <a:solidFill>
                  <a:srgbClr val="585858"/>
                </a:solidFill>
                <a:latin typeface="Arial MT"/>
                <a:cs typeface="Arial MT"/>
              </a:rPr>
              <a:t>weather,</a:t>
            </a:r>
            <a:r>
              <a:rPr sz="1200" spc="-20" dirty="0">
                <a:solidFill>
                  <a:srgbClr val="585858"/>
                </a:solidFill>
                <a:latin typeface="Arial MT"/>
                <a:cs typeface="Arial MT"/>
              </a:rPr>
              <a:t> </a:t>
            </a:r>
            <a:r>
              <a:rPr sz="1200" spc="-10" dirty="0">
                <a:solidFill>
                  <a:srgbClr val="585858"/>
                </a:solidFill>
                <a:latin typeface="Arial MT"/>
                <a:cs typeface="Arial MT"/>
              </a:rPr>
              <a:t>day-and-</a:t>
            </a:r>
            <a:r>
              <a:rPr sz="1200" dirty="0">
                <a:solidFill>
                  <a:srgbClr val="585858"/>
                </a:solidFill>
                <a:latin typeface="Arial MT"/>
                <a:cs typeface="Arial MT"/>
              </a:rPr>
              <a:t>night</a:t>
            </a:r>
            <a:r>
              <a:rPr sz="1200" spc="-30" dirty="0">
                <a:solidFill>
                  <a:srgbClr val="585858"/>
                </a:solidFill>
                <a:latin typeface="Arial MT"/>
                <a:cs typeface="Arial MT"/>
              </a:rPr>
              <a:t> </a:t>
            </a:r>
            <a:r>
              <a:rPr sz="1200" dirty="0">
                <a:solidFill>
                  <a:srgbClr val="585858"/>
                </a:solidFill>
                <a:latin typeface="Arial MT"/>
                <a:cs typeface="Arial MT"/>
              </a:rPr>
              <a:t>conditions</a:t>
            </a:r>
            <a:r>
              <a:rPr sz="1200" spc="320" dirty="0">
                <a:solidFill>
                  <a:srgbClr val="585858"/>
                </a:solidFill>
                <a:latin typeface="Arial MT"/>
                <a:cs typeface="Arial MT"/>
              </a:rPr>
              <a:t> </a:t>
            </a:r>
            <a:r>
              <a:rPr sz="1200" spc="-10" dirty="0">
                <a:solidFill>
                  <a:srgbClr val="585858"/>
                </a:solidFill>
                <a:latin typeface="Arial MT"/>
                <a:cs typeface="Arial MT"/>
              </a:rPr>
              <a:t>mission</a:t>
            </a:r>
            <a:endParaRPr sz="1200">
              <a:latin typeface="Arial MT"/>
              <a:cs typeface="Arial MT"/>
            </a:endParaRPr>
          </a:p>
        </p:txBody>
      </p:sp>
      <p:grpSp>
        <p:nvGrpSpPr>
          <p:cNvPr id="19464" name="object 7">
            <a:extLst>
              <a:ext uri="{FF2B5EF4-FFF2-40B4-BE49-F238E27FC236}">
                <a16:creationId xmlns:a16="http://schemas.microsoft.com/office/drawing/2014/main" id="{5C806CD4-03EF-AC58-B343-74CB38254175}"/>
              </a:ext>
            </a:extLst>
          </p:cNvPr>
          <p:cNvGrpSpPr/>
          <p:nvPr/>
        </p:nvGrpSpPr>
        <p:grpSpPr>
          <a:xfrm>
            <a:off x="422859" y="1664335"/>
            <a:ext cx="3479800" cy="2228850"/>
            <a:chOff x="422859" y="1664335"/>
            <a:chExt cx="3479800" cy="2228850"/>
          </a:xfrm>
        </p:grpSpPr>
        <p:sp>
          <p:nvSpPr>
            <p:cNvPr id="19465" name="object 8">
              <a:extLst>
                <a:ext uri="{FF2B5EF4-FFF2-40B4-BE49-F238E27FC236}">
                  <a16:creationId xmlns:a16="http://schemas.microsoft.com/office/drawing/2014/main" id="{27363346-D400-2395-6D9E-6E390FC05C87}"/>
                </a:ext>
              </a:extLst>
            </p:cNvPr>
            <p:cNvSpPr/>
            <p:nvPr/>
          </p:nvSpPr>
          <p:spPr>
            <a:xfrm>
              <a:off x="429209" y="1670685"/>
              <a:ext cx="1618615" cy="429259"/>
            </a:xfrm>
            <a:custGeom>
              <a:avLst/>
              <a:gdLst/>
              <a:ahLst/>
              <a:cxnLst/>
              <a:rect l="l" t="t" r="r" b="b"/>
              <a:pathLst>
                <a:path w="1618614" h="429260">
                  <a:moveTo>
                    <a:pt x="1547037" y="0"/>
                  </a:moveTo>
                  <a:lnTo>
                    <a:pt x="0" y="0"/>
                  </a:lnTo>
                  <a:lnTo>
                    <a:pt x="0" y="357377"/>
                  </a:lnTo>
                  <a:lnTo>
                    <a:pt x="71488" y="428878"/>
                  </a:lnTo>
                  <a:lnTo>
                    <a:pt x="1618538" y="428878"/>
                  </a:lnTo>
                  <a:lnTo>
                    <a:pt x="1618538" y="71500"/>
                  </a:lnTo>
                  <a:lnTo>
                    <a:pt x="1547037" y="0"/>
                  </a:lnTo>
                  <a:close/>
                </a:path>
              </a:pathLst>
            </a:custGeom>
            <a:solidFill>
              <a:srgbClr val="123E1D"/>
            </a:solidFill>
          </p:spPr>
          <p:txBody>
            <a:bodyPr wrap="square" lIns="0" tIns="0" rIns="0" bIns="0" rtlCol="0"/>
            <a:lstStyle/>
            <a:p>
              <a:endParaRPr/>
            </a:p>
          </p:txBody>
        </p:sp>
        <p:sp>
          <p:nvSpPr>
            <p:cNvPr id="19466" name="object 9">
              <a:extLst>
                <a:ext uri="{FF2B5EF4-FFF2-40B4-BE49-F238E27FC236}">
                  <a16:creationId xmlns:a16="http://schemas.microsoft.com/office/drawing/2014/main" id="{CC89ED43-419B-8D17-E7CE-84D190346822}"/>
                </a:ext>
              </a:extLst>
            </p:cNvPr>
            <p:cNvSpPr/>
            <p:nvPr/>
          </p:nvSpPr>
          <p:spPr>
            <a:xfrm>
              <a:off x="429209" y="1670685"/>
              <a:ext cx="1618615" cy="429259"/>
            </a:xfrm>
            <a:custGeom>
              <a:avLst/>
              <a:gdLst/>
              <a:ahLst/>
              <a:cxnLst/>
              <a:rect l="l" t="t" r="r" b="b"/>
              <a:pathLst>
                <a:path w="1618614" h="429260">
                  <a:moveTo>
                    <a:pt x="0" y="0"/>
                  </a:moveTo>
                  <a:lnTo>
                    <a:pt x="1547037" y="0"/>
                  </a:lnTo>
                  <a:lnTo>
                    <a:pt x="1618538" y="71500"/>
                  </a:lnTo>
                  <a:lnTo>
                    <a:pt x="1618538" y="428878"/>
                  </a:lnTo>
                  <a:lnTo>
                    <a:pt x="71488" y="428878"/>
                  </a:lnTo>
                  <a:lnTo>
                    <a:pt x="0" y="357377"/>
                  </a:lnTo>
                  <a:lnTo>
                    <a:pt x="0" y="0"/>
                  </a:lnTo>
                  <a:close/>
                </a:path>
              </a:pathLst>
            </a:custGeom>
            <a:ln w="12700">
              <a:solidFill>
                <a:srgbClr val="FFFFFF"/>
              </a:solidFill>
            </a:ln>
          </p:spPr>
          <p:txBody>
            <a:bodyPr wrap="square" lIns="0" tIns="0" rIns="0" bIns="0" rtlCol="0"/>
            <a:lstStyle/>
            <a:p>
              <a:endParaRPr/>
            </a:p>
          </p:txBody>
        </p:sp>
        <p:sp>
          <p:nvSpPr>
            <p:cNvPr id="19467" name="object 10">
              <a:extLst>
                <a:ext uri="{FF2B5EF4-FFF2-40B4-BE49-F238E27FC236}">
                  <a16:creationId xmlns:a16="http://schemas.microsoft.com/office/drawing/2014/main" id="{5BA806B8-4A07-BD5E-205C-08592E1A69B4}"/>
                </a:ext>
              </a:extLst>
            </p:cNvPr>
            <p:cNvSpPr/>
            <p:nvPr/>
          </p:nvSpPr>
          <p:spPr>
            <a:xfrm>
              <a:off x="512229" y="3175508"/>
              <a:ext cx="3383915" cy="711200"/>
            </a:xfrm>
            <a:custGeom>
              <a:avLst/>
              <a:gdLst/>
              <a:ahLst/>
              <a:cxnLst/>
              <a:rect l="l" t="t" r="r" b="b"/>
              <a:pathLst>
                <a:path w="3383915" h="711200">
                  <a:moveTo>
                    <a:pt x="3297262" y="0"/>
                  </a:moveTo>
                  <a:lnTo>
                    <a:pt x="86487" y="0"/>
                  </a:lnTo>
                  <a:lnTo>
                    <a:pt x="52822" y="6798"/>
                  </a:lnTo>
                  <a:lnTo>
                    <a:pt x="25331" y="25336"/>
                  </a:lnTo>
                  <a:lnTo>
                    <a:pt x="6796" y="52828"/>
                  </a:lnTo>
                  <a:lnTo>
                    <a:pt x="0" y="86487"/>
                  </a:lnTo>
                  <a:lnTo>
                    <a:pt x="0" y="624585"/>
                  </a:lnTo>
                  <a:lnTo>
                    <a:pt x="6796" y="658298"/>
                  </a:lnTo>
                  <a:lnTo>
                    <a:pt x="25331" y="685784"/>
                  </a:lnTo>
                  <a:lnTo>
                    <a:pt x="52822" y="704292"/>
                  </a:lnTo>
                  <a:lnTo>
                    <a:pt x="86487" y="711072"/>
                  </a:lnTo>
                  <a:lnTo>
                    <a:pt x="3297262" y="711072"/>
                  </a:lnTo>
                  <a:lnTo>
                    <a:pt x="3330921" y="704292"/>
                  </a:lnTo>
                  <a:lnTo>
                    <a:pt x="3358413" y="685784"/>
                  </a:lnTo>
                  <a:lnTo>
                    <a:pt x="3376951" y="658298"/>
                  </a:lnTo>
                  <a:lnTo>
                    <a:pt x="3383749" y="624585"/>
                  </a:lnTo>
                  <a:lnTo>
                    <a:pt x="3383749" y="86487"/>
                  </a:lnTo>
                  <a:lnTo>
                    <a:pt x="3376951" y="52828"/>
                  </a:lnTo>
                  <a:lnTo>
                    <a:pt x="3358413" y="25336"/>
                  </a:lnTo>
                  <a:lnTo>
                    <a:pt x="3330921" y="6798"/>
                  </a:lnTo>
                  <a:lnTo>
                    <a:pt x="3297262" y="0"/>
                  </a:lnTo>
                  <a:close/>
                </a:path>
              </a:pathLst>
            </a:custGeom>
            <a:solidFill>
              <a:srgbClr val="FFF1CC"/>
            </a:solidFill>
          </p:spPr>
          <p:txBody>
            <a:bodyPr wrap="square" lIns="0" tIns="0" rIns="0" bIns="0" rtlCol="0"/>
            <a:lstStyle/>
            <a:p>
              <a:endParaRPr/>
            </a:p>
          </p:txBody>
        </p:sp>
        <p:sp>
          <p:nvSpPr>
            <p:cNvPr id="19468" name="object 11">
              <a:extLst>
                <a:ext uri="{FF2B5EF4-FFF2-40B4-BE49-F238E27FC236}">
                  <a16:creationId xmlns:a16="http://schemas.microsoft.com/office/drawing/2014/main" id="{0D95463C-2FFF-18A1-A8FB-D66E44FAFBBF}"/>
                </a:ext>
              </a:extLst>
            </p:cNvPr>
            <p:cNvSpPr/>
            <p:nvPr/>
          </p:nvSpPr>
          <p:spPr>
            <a:xfrm>
              <a:off x="512229" y="3175508"/>
              <a:ext cx="3383915" cy="711200"/>
            </a:xfrm>
            <a:custGeom>
              <a:avLst/>
              <a:gdLst/>
              <a:ahLst/>
              <a:cxnLst/>
              <a:rect l="l" t="t" r="r" b="b"/>
              <a:pathLst>
                <a:path w="3383915" h="711200">
                  <a:moveTo>
                    <a:pt x="0" y="86487"/>
                  </a:moveTo>
                  <a:lnTo>
                    <a:pt x="6796" y="52828"/>
                  </a:lnTo>
                  <a:lnTo>
                    <a:pt x="25331" y="25336"/>
                  </a:lnTo>
                  <a:lnTo>
                    <a:pt x="52822" y="6798"/>
                  </a:lnTo>
                  <a:lnTo>
                    <a:pt x="86487" y="0"/>
                  </a:lnTo>
                  <a:lnTo>
                    <a:pt x="3297262" y="0"/>
                  </a:lnTo>
                  <a:lnTo>
                    <a:pt x="3330921" y="6798"/>
                  </a:lnTo>
                  <a:lnTo>
                    <a:pt x="3358413" y="25336"/>
                  </a:lnTo>
                  <a:lnTo>
                    <a:pt x="3376951" y="52828"/>
                  </a:lnTo>
                  <a:lnTo>
                    <a:pt x="3383749" y="86487"/>
                  </a:lnTo>
                  <a:lnTo>
                    <a:pt x="3383749" y="624585"/>
                  </a:lnTo>
                  <a:lnTo>
                    <a:pt x="3376951" y="658298"/>
                  </a:lnTo>
                  <a:lnTo>
                    <a:pt x="3358413" y="685784"/>
                  </a:lnTo>
                  <a:lnTo>
                    <a:pt x="3330921" y="704292"/>
                  </a:lnTo>
                  <a:lnTo>
                    <a:pt x="3297262" y="711072"/>
                  </a:lnTo>
                  <a:lnTo>
                    <a:pt x="86487" y="711072"/>
                  </a:lnTo>
                  <a:lnTo>
                    <a:pt x="52822" y="704292"/>
                  </a:lnTo>
                  <a:lnTo>
                    <a:pt x="25331" y="685784"/>
                  </a:lnTo>
                  <a:lnTo>
                    <a:pt x="6796" y="658298"/>
                  </a:lnTo>
                  <a:lnTo>
                    <a:pt x="0" y="624585"/>
                  </a:lnTo>
                  <a:lnTo>
                    <a:pt x="0" y="86487"/>
                  </a:lnTo>
                  <a:close/>
                </a:path>
              </a:pathLst>
            </a:custGeom>
            <a:ln w="12700">
              <a:solidFill>
                <a:srgbClr val="FFFFFF"/>
              </a:solidFill>
            </a:ln>
          </p:spPr>
          <p:txBody>
            <a:bodyPr wrap="square" lIns="0" tIns="0" rIns="0" bIns="0" rtlCol="0"/>
            <a:lstStyle/>
            <a:p>
              <a:endParaRPr/>
            </a:p>
          </p:txBody>
        </p:sp>
      </p:grpSp>
      <p:sp>
        <p:nvSpPr>
          <p:cNvPr id="19469" name="object 12">
            <a:extLst>
              <a:ext uri="{FF2B5EF4-FFF2-40B4-BE49-F238E27FC236}">
                <a16:creationId xmlns:a16="http://schemas.microsoft.com/office/drawing/2014/main" id="{66FD569F-A8B4-3D04-43FF-99F60D559365}"/>
              </a:ext>
            </a:extLst>
          </p:cNvPr>
          <p:cNvSpPr txBox="1"/>
          <p:nvPr/>
        </p:nvSpPr>
        <p:spPr>
          <a:xfrm>
            <a:off x="711200" y="3148710"/>
            <a:ext cx="2984500" cy="757555"/>
          </a:xfrm>
          <a:prstGeom prst="rect">
            <a:avLst/>
          </a:prstGeom>
        </p:spPr>
        <p:txBody>
          <a:bodyPr vert="horz" wrap="square" lIns="0" tIns="12700" rIns="0" bIns="0" rtlCol="0">
            <a:spAutoFit/>
          </a:bodyPr>
          <a:lstStyle/>
          <a:p>
            <a:pPr marL="12700" marR="5080" indent="-635" algn="ctr">
              <a:lnSpc>
                <a:spcPct val="100000"/>
              </a:lnSpc>
              <a:spcBef>
                <a:spcPts val="100"/>
              </a:spcBef>
            </a:pPr>
            <a:r>
              <a:rPr sz="1200" b="1" dirty="0">
                <a:solidFill>
                  <a:srgbClr val="585858"/>
                </a:solidFill>
                <a:latin typeface="Arial"/>
                <a:cs typeface="Arial"/>
              </a:rPr>
              <a:t>Used</a:t>
            </a:r>
            <a:r>
              <a:rPr sz="1200" b="1" spc="-25" dirty="0">
                <a:solidFill>
                  <a:srgbClr val="585858"/>
                </a:solidFill>
                <a:latin typeface="Arial"/>
                <a:cs typeface="Arial"/>
              </a:rPr>
              <a:t> </a:t>
            </a:r>
            <a:r>
              <a:rPr sz="1200" b="1" dirty="0">
                <a:solidFill>
                  <a:srgbClr val="585858"/>
                </a:solidFill>
                <a:latin typeface="Arial"/>
                <a:cs typeface="Arial"/>
              </a:rPr>
              <a:t>for</a:t>
            </a:r>
            <a:r>
              <a:rPr sz="1200" b="1" spc="-5" dirty="0">
                <a:solidFill>
                  <a:srgbClr val="585858"/>
                </a:solidFill>
                <a:latin typeface="Arial"/>
                <a:cs typeface="Arial"/>
              </a:rPr>
              <a:t> </a:t>
            </a:r>
            <a:r>
              <a:rPr sz="1200" b="1" dirty="0">
                <a:solidFill>
                  <a:srgbClr val="585858"/>
                </a:solidFill>
                <a:latin typeface="Arial"/>
                <a:cs typeface="Arial"/>
              </a:rPr>
              <a:t>land and</a:t>
            </a:r>
            <a:r>
              <a:rPr sz="1200" b="1" spc="-5" dirty="0">
                <a:solidFill>
                  <a:srgbClr val="585858"/>
                </a:solidFill>
                <a:latin typeface="Arial"/>
                <a:cs typeface="Arial"/>
              </a:rPr>
              <a:t> </a:t>
            </a:r>
            <a:r>
              <a:rPr sz="1200" b="1" dirty="0">
                <a:solidFill>
                  <a:srgbClr val="585858"/>
                </a:solidFill>
                <a:latin typeface="Arial"/>
                <a:cs typeface="Arial"/>
              </a:rPr>
              <a:t>ocean</a:t>
            </a:r>
            <a:r>
              <a:rPr sz="1200" b="1" spc="-25" dirty="0">
                <a:solidFill>
                  <a:srgbClr val="585858"/>
                </a:solidFill>
                <a:latin typeface="Arial"/>
                <a:cs typeface="Arial"/>
              </a:rPr>
              <a:t> </a:t>
            </a:r>
            <a:r>
              <a:rPr sz="1200" b="1" spc="-10" dirty="0">
                <a:solidFill>
                  <a:srgbClr val="585858"/>
                </a:solidFill>
                <a:latin typeface="Arial"/>
                <a:cs typeface="Arial"/>
              </a:rPr>
              <a:t>services;</a:t>
            </a:r>
            <a:r>
              <a:rPr sz="1200" b="1" spc="-50" dirty="0">
                <a:solidFill>
                  <a:srgbClr val="585858"/>
                </a:solidFill>
                <a:latin typeface="Arial"/>
                <a:cs typeface="Arial"/>
              </a:rPr>
              <a:t> </a:t>
            </a:r>
            <a:r>
              <a:rPr sz="1200" b="1" spc="-25" dirty="0">
                <a:solidFill>
                  <a:srgbClr val="585858"/>
                </a:solidFill>
                <a:latin typeface="Arial"/>
                <a:cs typeface="Arial"/>
              </a:rPr>
              <a:t>oil </a:t>
            </a:r>
            <a:r>
              <a:rPr sz="1200" b="1" dirty="0">
                <a:solidFill>
                  <a:srgbClr val="585858"/>
                </a:solidFill>
                <a:latin typeface="Arial"/>
                <a:cs typeface="Arial"/>
              </a:rPr>
              <a:t>spills,</a:t>
            </a:r>
            <a:r>
              <a:rPr sz="1200" b="1" spc="-35" dirty="0">
                <a:solidFill>
                  <a:srgbClr val="585858"/>
                </a:solidFill>
                <a:latin typeface="Arial"/>
                <a:cs typeface="Arial"/>
              </a:rPr>
              <a:t> </a:t>
            </a:r>
            <a:r>
              <a:rPr sz="1200" b="1" dirty="0">
                <a:solidFill>
                  <a:srgbClr val="585858"/>
                </a:solidFill>
                <a:latin typeface="Arial"/>
                <a:cs typeface="Arial"/>
              </a:rPr>
              <a:t>flood detection,</a:t>
            </a:r>
            <a:r>
              <a:rPr sz="1200" b="1" spc="-10" dirty="0">
                <a:solidFill>
                  <a:srgbClr val="585858"/>
                </a:solidFill>
                <a:latin typeface="Arial"/>
                <a:cs typeface="Arial"/>
              </a:rPr>
              <a:t> </a:t>
            </a:r>
            <a:r>
              <a:rPr sz="1200" b="1" dirty="0">
                <a:solidFill>
                  <a:srgbClr val="585858"/>
                </a:solidFill>
                <a:latin typeface="Arial"/>
                <a:cs typeface="Arial"/>
              </a:rPr>
              <a:t>forestry</a:t>
            </a:r>
            <a:r>
              <a:rPr sz="1200" b="1" spc="-55" dirty="0">
                <a:solidFill>
                  <a:srgbClr val="585858"/>
                </a:solidFill>
                <a:latin typeface="Arial"/>
                <a:cs typeface="Arial"/>
              </a:rPr>
              <a:t> </a:t>
            </a:r>
            <a:r>
              <a:rPr sz="1200" b="1" spc="-50" dirty="0">
                <a:solidFill>
                  <a:srgbClr val="585858"/>
                </a:solidFill>
                <a:latin typeface="Arial"/>
                <a:cs typeface="Arial"/>
              </a:rPr>
              <a:t>&amp; </a:t>
            </a:r>
            <a:r>
              <a:rPr sz="1200" b="1" dirty="0">
                <a:solidFill>
                  <a:srgbClr val="585858"/>
                </a:solidFill>
                <a:latin typeface="Arial"/>
                <a:cs typeface="Arial"/>
              </a:rPr>
              <a:t>agriculture,</a:t>
            </a:r>
            <a:r>
              <a:rPr sz="1200" b="1" spc="-30" dirty="0">
                <a:solidFill>
                  <a:srgbClr val="585858"/>
                </a:solidFill>
                <a:latin typeface="Arial"/>
                <a:cs typeface="Arial"/>
              </a:rPr>
              <a:t> </a:t>
            </a:r>
            <a:r>
              <a:rPr sz="1200" b="1" dirty="0">
                <a:solidFill>
                  <a:srgbClr val="585858"/>
                </a:solidFill>
                <a:latin typeface="Arial"/>
                <a:cs typeface="Arial"/>
              </a:rPr>
              <a:t>ground</a:t>
            </a:r>
            <a:r>
              <a:rPr sz="1200" b="1" spc="-5" dirty="0">
                <a:solidFill>
                  <a:srgbClr val="585858"/>
                </a:solidFill>
                <a:latin typeface="Arial"/>
                <a:cs typeface="Arial"/>
              </a:rPr>
              <a:t> </a:t>
            </a:r>
            <a:r>
              <a:rPr sz="1200" b="1" spc="-10" dirty="0">
                <a:solidFill>
                  <a:srgbClr val="585858"/>
                </a:solidFill>
                <a:latin typeface="Arial"/>
                <a:cs typeface="Arial"/>
              </a:rPr>
              <a:t>movement,</a:t>
            </a:r>
            <a:r>
              <a:rPr sz="1200" b="1" spc="-25" dirty="0">
                <a:solidFill>
                  <a:srgbClr val="585858"/>
                </a:solidFill>
                <a:latin typeface="Arial"/>
                <a:cs typeface="Arial"/>
              </a:rPr>
              <a:t> </a:t>
            </a:r>
            <a:r>
              <a:rPr sz="1200" b="1" spc="-10" dirty="0">
                <a:solidFill>
                  <a:srgbClr val="585858"/>
                </a:solidFill>
                <a:latin typeface="Arial"/>
                <a:cs typeface="Arial"/>
              </a:rPr>
              <a:t>icebergs, </a:t>
            </a:r>
            <a:r>
              <a:rPr sz="1200" b="1" dirty="0">
                <a:solidFill>
                  <a:srgbClr val="585858"/>
                </a:solidFill>
                <a:latin typeface="Arial"/>
                <a:cs typeface="Arial"/>
              </a:rPr>
              <a:t>sea</a:t>
            </a:r>
            <a:r>
              <a:rPr sz="1200" b="1" spc="-50" dirty="0">
                <a:solidFill>
                  <a:srgbClr val="585858"/>
                </a:solidFill>
                <a:latin typeface="Arial"/>
                <a:cs typeface="Arial"/>
              </a:rPr>
              <a:t> </a:t>
            </a:r>
            <a:r>
              <a:rPr sz="1200" b="1" spc="-25" dirty="0">
                <a:solidFill>
                  <a:srgbClr val="585858"/>
                </a:solidFill>
                <a:latin typeface="Arial"/>
                <a:cs typeface="Arial"/>
              </a:rPr>
              <a:t>Ice</a:t>
            </a:r>
            <a:endParaRPr sz="1200">
              <a:latin typeface="Arial"/>
              <a:cs typeface="Arial"/>
            </a:endParaRPr>
          </a:p>
        </p:txBody>
      </p:sp>
      <p:grpSp>
        <p:nvGrpSpPr>
          <p:cNvPr id="19470" name="object 13">
            <a:extLst>
              <a:ext uri="{FF2B5EF4-FFF2-40B4-BE49-F238E27FC236}">
                <a16:creationId xmlns:a16="http://schemas.microsoft.com/office/drawing/2014/main" id="{4F50DA2D-814C-4543-37D6-F935BA75D387}"/>
              </a:ext>
            </a:extLst>
          </p:cNvPr>
          <p:cNvGrpSpPr/>
          <p:nvPr/>
        </p:nvGrpSpPr>
        <p:grpSpPr>
          <a:xfrm>
            <a:off x="8439657" y="1535811"/>
            <a:ext cx="3048000" cy="2171065"/>
            <a:chOff x="8439657" y="1535811"/>
            <a:chExt cx="3048000" cy="2171065"/>
          </a:xfrm>
        </p:grpSpPr>
        <p:sp>
          <p:nvSpPr>
            <p:cNvPr id="19471" name="object 14">
              <a:extLst>
                <a:ext uri="{FF2B5EF4-FFF2-40B4-BE49-F238E27FC236}">
                  <a16:creationId xmlns:a16="http://schemas.microsoft.com/office/drawing/2014/main" id="{77E27E16-FE75-BD4F-2530-07B1EF05D726}"/>
                </a:ext>
              </a:extLst>
            </p:cNvPr>
            <p:cNvSpPr/>
            <p:nvPr/>
          </p:nvSpPr>
          <p:spPr>
            <a:xfrm>
              <a:off x="8446007" y="1542161"/>
              <a:ext cx="3035300" cy="2158365"/>
            </a:xfrm>
            <a:custGeom>
              <a:avLst/>
              <a:gdLst/>
              <a:ahLst/>
              <a:cxnLst/>
              <a:rect l="l" t="t" r="r" b="b"/>
              <a:pathLst>
                <a:path w="3035300" h="2158365">
                  <a:moveTo>
                    <a:pt x="2772791" y="0"/>
                  </a:moveTo>
                  <a:lnTo>
                    <a:pt x="262509" y="0"/>
                  </a:lnTo>
                  <a:lnTo>
                    <a:pt x="215341" y="4227"/>
                  </a:lnTo>
                  <a:lnTo>
                    <a:pt x="170940" y="16415"/>
                  </a:lnTo>
                  <a:lnTo>
                    <a:pt x="130048" y="35823"/>
                  </a:lnTo>
                  <a:lnTo>
                    <a:pt x="93407" y="61709"/>
                  </a:lnTo>
                  <a:lnTo>
                    <a:pt x="61762" y="93333"/>
                  </a:lnTo>
                  <a:lnTo>
                    <a:pt x="35856" y="129953"/>
                  </a:lnTo>
                  <a:lnTo>
                    <a:pt x="16431" y="170829"/>
                  </a:lnTo>
                  <a:lnTo>
                    <a:pt x="4231" y="215219"/>
                  </a:lnTo>
                  <a:lnTo>
                    <a:pt x="0" y="262381"/>
                  </a:lnTo>
                  <a:lnTo>
                    <a:pt x="0" y="1895475"/>
                  </a:lnTo>
                  <a:lnTo>
                    <a:pt x="4231" y="1942637"/>
                  </a:lnTo>
                  <a:lnTo>
                    <a:pt x="16431" y="1987027"/>
                  </a:lnTo>
                  <a:lnTo>
                    <a:pt x="35856" y="2027903"/>
                  </a:lnTo>
                  <a:lnTo>
                    <a:pt x="61762" y="2064523"/>
                  </a:lnTo>
                  <a:lnTo>
                    <a:pt x="93407" y="2096147"/>
                  </a:lnTo>
                  <a:lnTo>
                    <a:pt x="130047" y="2122033"/>
                  </a:lnTo>
                  <a:lnTo>
                    <a:pt x="170940" y="2141441"/>
                  </a:lnTo>
                  <a:lnTo>
                    <a:pt x="215341" y="2153629"/>
                  </a:lnTo>
                  <a:lnTo>
                    <a:pt x="262509" y="2157857"/>
                  </a:lnTo>
                  <a:lnTo>
                    <a:pt x="2772791" y="2157857"/>
                  </a:lnTo>
                  <a:lnTo>
                    <a:pt x="2819953" y="2153629"/>
                  </a:lnTo>
                  <a:lnTo>
                    <a:pt x="2864343" y="2141441"/>
                  </a:lnTo>
                  <a:lnTo>
                    <a:pt x="2905219" y="2122033"/>
                  </a:lnTo>
                  <a:lnTo>
                    <a:pt x="2941839" y="2096147"/>
                  </a:lnTo>
                  <a:lnTo>
                    <a:pt x="2973463" y="2064523"/>
                  </a:lnTo>
                  <a:lnTo>
                    <a:pt x="2999349" y="2027903"/>
                  </a:lnTo>
                  <a:lnTo>
                    <a:pt x="3018757" y="1987027"/>
                  </a:lnTo>
                  <a:lnTo>
                    <a:pt x="3030945" y="1942637"/>
                  </a:lnTo>
                  <a:lnTo>
                    <a:pt x="3035173" y="1895475"/>
                  </a:lnTo>
                  <a:lnTo>
                    <a:pt x="3035173" y="262381"/>
                  </a:lnTo>
                  <a:lnTo>
                    <a:pt x="3030945" y="215219"/>
                  </a:lnTo>
                  <a:lnTo>
                    <a:pt x="3018757" y="170829"/>
                  </a:lnTo>
                  <a:lnTo>
                    <a:pt x="2999349" y="129953"/>
                  </a:lnTo>
                  <a:lnTo>
                    <a:pt x="2973463" y="93333"/>
                  </a:lnTo>
                  <a:lnTo>
                    <a:pt x="2941839" y="61709"/>
                  </a:lnTo>
                  <a:lnTo>
                    <a:pt x="2905219" y="35823"/>
                  </a:lnTo>
                  <a:lnTo>
                    <a:pt x="2864343" y="16415"/>
                  </a:lnTo>
                  <a:lnTo>
                    <a:pt x="2819953" y="4227"/>
                  </a:lnTo>
                  <a:lnTo>
                    <a:pt x="2772791" y="0"/>
                  </a:lnTo>
                  <a:close/>
                </a:path>
              </a:pathLst>
            </a:custGeom>
            <a:solidFill>
              <a:srgbClr val="F1F1F1"/>
            </a:solidFill>
          </p:spPr>
          <p:txBody>
            <a:bodyPr wrap="square" lIns="0" tIns="0" rIns="0" bIns="0" rtlCol="0"/>
            <a:lstStyle/>
            <a:p>
              <a:endParaRPr/>
            </a:p>
          </p:txBody>
        </p:sp>
        <p:sp>
          <p:nvSpPr>
            <p:cNvPr id="19472" name="object 15">
              <a:extLst>
                <a:ext uri="{FF2B5EF4-FFF2-40B4-BE49-F238E27FC236}">
                  <a16:creationId xmlns:a16="http://schemas.microsoft.com/office/drawing/2014/main" id="{4D3B2D15-B50A-E98A-232C-BF9390002D63}"/>
                </a:ext>
              </a:extLst>
            </p:cNvPr>
            <p:cNvSpPr/>
            <p:nvPr/>
          </p:nvSpPr>
          <p:spPr>
            <a:xfrm>
              <a:off x="8446007" y="1542161"/>
              <a:ext cx="3035300" cy="2158365"/>
            </a:xfrm>
            <a:custGeom>
              <a:avLst/>
              <a:gdLst/>
              <a:ahLst/>
              <a:cxnLst/>
              <a:rect l="l" t="t" r="r" b="b"/>
              <a:pathLst>
                <a:path w="3035300" h="2158365">
                  <a:moveTo>
                    <a:pt x="0" y="262381"/>
                  </a:moveTo>
                  <a:lnTo>
                    <a:pt x="4231" y="215219"/>
                  </a:lnTo>
                  <a:lnTo>
                    <a:pt x="16431" y="170829"/>
                  </a:lnTo>
                  <a:lnTo>
                    <a:pt x="35856" y="129953"/>
                  </a:lnTo>
                  <a:lnTo>
                    <a:pt x="61762" y="93333"/>
                  </a:lnTo>
                  <a:lnTo>
                    <a:pt x="93407" y="61709"/>
                  </a:lnTo>
                  <a:lnTo>
                    <a:pt x="130048" y="35823"/>
                  </a:lnTo>
                  <a:lnTo>
                    <a:pt x="170940" y="16415"/>
                  </a:lnTo>
                  <a:lnTo>
                    <a:pt x="215341" y="4227"/>
                  </a:lnTo>
                  <a:lnTo>
                    <a:pt x="262509" y="0"/>
                  </a:lnTo>
                  <a:lnTo>
                    <a:pt x="2772791" y="0"/>
                  </a:lnTo>
                  <a:lnTo>
                    <a:pt x="2819953" y="4227"/>
                  </a:lnTo>
                  <a:lnTo>
                    <a:pt x="2864343" y="16415"/>
                  </a:lnTo>
                  <a:lnTo>
                    <a:pt x="2905219" y="35823"/>
                  </a:lnTo>
                  <a:lnTo>
                    <a:pt x="2941839" y="61709"/>
                  </a:lnTo>
                  <a:lnTo>
                    <a:pt x="2973463" y="93333"/>
                  </a:lnTo>
                  <a:lnTo>
                    <a:pt x="2999349" y="129953"/>
                  </a:lnTo>
                  <a:lnTo>
                    <a:pt x="3018757" y="170829"/>
                  </a:lnTo>
                  <a:lnTo>
                    <a:pt x="3030945" y="215219"/>
                  </a:lnTo>
                  <a:lnTo>
                    <a:pt x="3035173" y="262381"/>
                  </a:lnTo>
                  <a:lnTo>
                    <a:pt x="3035173" y="1895475"/>
                  </a:lnTo>
                  <a:lnTo>
                    <a:pt x="3030945" y="1942637"/>
                  </a:lnTo>
                  <a:lnTo>
                    <a:pt x="3018757" y="1987027"/>
                  </a:lnTo>
                  <a:lnTo>
                    <a:pt x="2999349" y="2027903"/>
                  </a:lnTo>
                  <a:lnTo>
                    <a:pt x="2973463" y="2064523"/>
                  </a:lnTo>
                  <a:lnTo>
                    <a:pt x="2941839" y="2096147"/>
                  </a:lnTo>
                  <a:lnTo>
                    <a:pt x="2905219" y="2122033"/>
                  </a:lnTo>
                  <a:lnTo>
                    <a:pt x="2864343" y="2141441"/>
                  </a:lnTo>
                  <a:lnTo>
                    <a:pt x="2819953" y="2153629"/>
                  </a:lnTo>
                  <a:lnTo>
                    <a:pt x="2772791" y="2157857"/>
                  </a:lnTo>
                  <a:lnTo>
                    <a:pt x="262509" y="2157857"/>
                  </a:lnTo>
                  <a:lnTo>
                    <a:pt x="215341" y="2153629"/>
                  </a:lnTo>
                  <a:lnTo>
                    <a:pt x="170940" y="2141441"/>
                  </a:lnTo>
                  <a:lnTo>
                    <a:pt x="130047" y="2122033"/>
                  </a:lnTo>
                  <a:lnTo>
                    <a:pt x="93407" y="2096147"/>
                  </a:lnTo>
                  <a:lnTo>
                    <a:pt x="61762" y="2064523"/>
                  </a:lnTo>
                  <a:lnTo>
                    <a:pt x="35856" y="2027903"/>
                  </a:lnTo>
                  <a:lnTo>
                    <a:pt x="16431" y="1987027"/>
                  </a:lnTo>
                  <a:lnTo>
                    <a:pt x="4231" y="1942637"/>
                  </a:lnTo>
                  <a:lnTo>
                    <a:pt x="0" y="1895475"/>
                  </a:lnTo>
                  <a:lnTo>
                    <a:pt x="0" y="262381"/>
                  </a:lnTo>
                  <a:close/>
                </a:path>
              </a:pathLst>
            </a:custGeom>
            <a:ln w="12700">
              <a:solidFill>
                <a:srgbClr val="FFFFFF"/>
              </a:solidFill>
            </a:ln>
          </p:spPr>
          <p:txBody>
            <a:bodyPr wrap="square" lIns="0" tIns="0" rIns="0" bIns="0" rtlCol="0"/>
            <a:lstStyle/>
            <a:p>
              <a:endParaRPr/>
            </a:p>
          </p:txBody>
        </p:sp>
      </p:grpSp>
      <p:sp>
        <p:nvSpPr>
          <p:cNvPr id="19473" name="object 16">
            <a:extLst>
              <a:ext uri="{FF2B5EF4-FFF2-40B4-BE49-F238E27FC236}">
                <a16:creationId xmlns:a16="http://schemas.microsoft.com/office/drawing/2014/main" id="{0D411DB9-9C74-4593-54C6-1CAD045E07D7}"/>
              </a:ext>
            </a:extLst>
          </p:cNvPr>
          <p:cNvSpPr txBox="1"/>
          <p:nvPr/>
        </p:nvSpPr>
        <p:spPr>
          <a:xfrm>
            <a:off x="8602726" y="2196465"/>
            <a:ext cx="2607945" cy="574040"/>
          </a:xfrm>
          <a:prstGeom prst="rect">
            <a:avLst/>
          </a:prstGeom>
        </p:spPr>
        <p:txBody>
          <a:bodyPr vert="horz" wrap="square" lIns="0" tIns="12700" rIns="0" bIns="0" rtlCol="0">
            <a:spAutoFit/>
          </a:bodyPr>
          <a:lstStyle/>
          <a:p>
            <a:pPr marL="12700" marR="5080">
              <a:lnSpc>
                <a:spcPct val="100000"/>
              </a:lnSpc>
              <a:spcBef>
                <a:spcPts val="100"/>
              </a:spcBef>
            </a:pPr>
            <a:r>
              <a:rPr sz="1200" spc="-10" dirty="0">
                <a:solidFill>
                  <a:srgbClr val="585858"/>
                </a:solidFill>
                <a:latin typeface="Arial MT"/>
                <a:cs typeface="Arial MT"/>
              </a:rPr>
              <a:t>Sentinel-</a:t>
            </a:r>
            <a:r>
              <a:rPr sz="1200" dirty="0">
                <a:solidFill>
                  <a:srgbClr val="585858"/>
                </a:solidFill>
                <a:latin typeface="Arial MT"/>
                <a:cs typeface="Arial MT"/>
              </a:rPr>
              <a:t>2B</a:t>
            </a:r>
            <a:r>
              <a:rPr sz="1200" spc="-35" dirty="0">
                <a:solidFill>
                  <a:srgbClr val="585858"/>
                </a:solidFill>
                <a:latin typeface="Arial MT"/>
                <a:cs typeface="Arial MT"/>
              </a:rPr>
              <a:t> </a:t>
            </a:r>
            <a:r>
              <a:rPr sz="1200" dirty="0">
                <a:solidFill>
                  <a:srgbClr val="585858"/>
                </a:solidFill>
                <a:latin typeface="Arial MT"/>
                <a:cs typeface="Arial MT"/>
              </a:rPr>
              <a:t>satellites.</a:t>
            </a:r>
            <a:r>
              <a:rPr sz="1200" spc="-30" dirty="0">
                <a:solidFill>
                  <a:srgbClr val="585858"/>
                </a:solidFill>
                <a:latin typeface="Arial MT"/>
                <a:cs typeface="Arial MT"/>
              </a:rPr>
              <a:t> </a:t>
            </a:r>
            <a:r>
              <a:rPr sz="1200" dirty="0">
                <a:solidFill>
                  <a:srgbClr val="585858"/>
                </a:solidFill>
                <a:latin typeface="Arial MT"/>
                <a:cs typeface="Arial MT"/>
              </a:rPr>
              <a:t>Equipped</a:t>
            </a:r>
            <a:r>
              <a:rPr sz="1200" spc="-45" dirty="0">
                <a:solidFill>
                  <a:srgbClr val="585858"/>
                </a:solidFill>
                <a:latin typeface="Arial MT"/>
                <a:cs typeface="Arial MT"/>
              </a:rPr>
              <a:t> </a:t>
            </a:r>
            <a:r>
              <a:rPr sz="1200" dirty="0">
                <a:solidFill>
                  <a:srgbClr val="585858"/>
                </a:solidFill>
                <a:latin typeface="Arial MT"/>
                <a:cs typeface="Arial MT"/>
              </a:rPr>
              <a:t>with</a:t>
            </a:r>
            <a:r>
              <a:rPr sz="1200" spc="20" dirty="0">
                <a:solidFill>
                  <a:srgbClr val="585858"/>
                </a:solidFill>
                <a:latin typeface="Arial MT"/>
                <a:cs typeface="Arial MT"/>
              </a:rPr>
              <a:t> </a:t>
            </a:r>
            <a:r>
              <a:rPr sz="1200" spc="-50" dirty="0">
                <a:solidFill>
                  <a:srgbClr val="585858"/>
                </a:solidFill>
                <a:latin typeface="Arial MT"/>
                <a:cs typeface="Arial MT"/>
              </a:rPr>
              <a:t>a </a:t>
            </a:r>
            <a:r>
              <a:rPr sz="1200" b="1" spc="-10" dirty="0">
                <a:solidFill>
                  <a:srgbClr val="585858"/>
                </a:solidFill>
                <a:latin typeface="Arial"/>
                <a:cs typeface="Arial"/>
              </a:rPr>
              <a:t>multispectral</a:t>
            </a:r>
            <a:r>
              <a:rPr sz="1200" b="1" spc="85" dirty="0">
                <a:solidFill>
                  <a:srgbClr val="585858"/>
                </a:solidFill>
                <a:latin typeface="Arial"/>
                <a:cs typeface="Arial"/>
              </a:rPr>
              <a:t> </a:t>
            </a:r>
            <a:r>
              <a:rPr sz="1200" b="1" spc="-10" dirty="0">
                <a:solidFill>
                  <a:srgbClr val="585858"/>
                </a:solidFill>
                <a:latin typeface="Arial"/>
                <a:cs typeface="Arial"/>
              </a:rPr>
              <a:t>high-resolution </a:t>
            </a:r>
            <a:r>
              <a:rPr sz="1200" b="1" dirty="0">
                <a:solidFill>
                  <a:srgbClr val="585858"/>
                </a:solidFill>
                <a:latin typeface="Arial"/>
                <a:cs typeface="Arial"/>
              </a:rPr>
              <a:t>imaging</a:t>
            </a:r>
            <a:r>
              <a:rPr sz="1200" b="1" spc="-25" dirty="0">
                <a:solidFill>
                  <a:srgbClr val="585858"/>
                </a:solidFill>
                <a:latin typeface="Arial"/>
                <a:cs typeface="Arial"/>
              </a:rPr>
              <a:t> </a:t>
            </a:r>
            <a:r>
              <a:rPr sz="1200" b="1" spc="-10" dirty="0">
                <a:solidFill>
                  <a:srgbClr val="585858"/>
                </a:solidFill>
                <a:latin typeface="Arial"/>
                <a:cs typeface="Arial"/>
              </a:rPr>
              <a:t>sensor</a:t>
            </a:r>
            <a:endParaRPr sz="1200">
              <a:latin typeface="Arial"/>
              <a:cs typeface="Arial"/>
            </a:endParaRPr>
          </a:p>
        </p:txBody>
      </p:sp>
      <p:grpSp>
        <p:nvGrpSpPr>
          <p:cNvPr id="19474" name="object 17">
            <a:extLst>
              <a:ext uri="{FF2B5EF4-FFF2-40B4-BE49-F238E27FC236}">
                <a16:creationId xmlns:a16="http://schemas.microsoft.com/office/drawing/2014/main" id="{5CE041C2-F020-6ED4-1B64-0D85D20B4ECB}"/>
              </a:ext>
            </a:extLst>
          </p:cNvPr>
          <p:cNvGrpSpPr/>
          <p:nvPr/>
        </p:nvGrpSpPr>
        <p:grpSpPr>
          <a:xfrm>
            <a:off x="8365235" y="1477644"/>
            <a:ext cx="1464945" cy="441959"/>
            <a:chOff x="8365235" y="1477644"/>
            <a:chExt cx="1464945" cy="441959"/>
          </a:xfrm>
        </p:grpSpPr>
        <p:sp>
          <p:nvSpPr>
            <p:cNvPr id="19475" name="object 18">
              <a:extLst>
                <a:ext uri="{FF2B5EF4-FFF2-40B4-BE49-F238E27FC236}">
                  <a16:creationId xmlns:a16="http://schemas.microsoft.com/office/drawing/2014/main" id="{C48B7CDA-C262-A5B8-F778-037F321B5B7A}"/>
                </a:ext>
              </a:extLst>
            </p:cNvPr>
            <p:cNvSpPr/>
            <p:nvPr/>
          </p:nvSpPr>
          <p:spPr>
            <a:xfrm>
              <a:off x="8371585" y="1483994"/>
              <a:ext cx="1452245" cy="429259"/>
            </a:xfrm>
            <a:custGeom>
              <a:avLst/>
              <a:gdLst/>
              <a:ahLst/>
              <a:cxnLst/>
              <a:rect l="l" t="t" r="r" b="b"/>
              <a:pathLst>
                <a:path w="1452245" h="429260">
                  <a:moveTo>
                    <a:pt x="1380236" y="0"/>
                  </a:moveTo>
                  <a:lnTo>
                    <a:pt x="0" y="0"/>
                  </a:lnTo>
                  <a:lnTo>
                    <a:pt x="0" y="357504"/>
                  </a:lnTo>
                  <a:lnTo>
                    <a:pt x="71500" y="429005"/>
                  </a:lnTo>
                  <a:lnTo>
                    <a:pt x="1451737" y="429005"/>
                  </a:lnTo>
                  <a:lnTo>
                    <a:pt x="1451737" y="71500"/>
                  </a:lnTo>
                  <a:lnTo>
                    <a:pt x="1380236" y="0"/>
                  </a:lnTo>
                  <a:close/>
                </a:path>
              </a:pathLst>
            </a:custGeom>
            <a:solidFill>
              <a:srgbClr val="123E1D"/>
            </a:solidFill>
          </p:spPr>
          <p:txBody>
            <a:bodyPr wrap="square" lIns="0" tIns="0" rIns="0" bIns="0" rtlCol="0"/>
            <a:lstStyle/>
            <a:p>
              <a:endParaRPr/>
            </a:p>
          </p:txBody>
        </p:sp>
        <p:sp>
          <p:nvSpPr>
            <p:cNvPr id="19476" name="object 19">
              <a:extLst>
                <a:ext uri="{FF2B5EF4-FFF2-40B4-BE49-F238E27FC236}">
                  <a16:creationId xmlns:a16="http://schemas.microsoft.com/office/drawing/2014/main" id="{F8BDAA85-0161-0D60-F359-7CFA86CBB6B4}"/>
                </a:ext>
              </a:extLst>
            </p:cNvPr>
            <p:cNvSpPr/>
            <p:nvPr/>
          </p:nvSpPr>
          <p:spPr>
            <a:xfrm>
              <a:off x="8371585" y="1483994"/>
              <a:ext cx="1452245" cy="429259"/>
            </a:xfrm>
            <a:custGeom>
              <a:avLst/>
              <a:gdLst/>
              <a:ahLst/>
              <a:cxnLst/>
              <a:rect l="l" t="t" r="r" b="b"/>
              <a:pathLst>
                <a:path w="1452245" h="429260">
                  <a:moveTo>
                    <a:pt x="0" y="0"/>
                  </a:moveTo>
                  <a:lnTo>
                    <a:pt x="1380236" y="0"/>
                  </a:lnTo>
                  <a:lnTo>
                    <a:pt x="1451737" y="71500"/>
                  </a:lnTo>
                  <a:lnTo>
                    <a:pt x="1451737" y="429005"/>
                  </a:lnTo>
                  <a:lnTo>
                    <a:pt x="71500" y="429005"/>
                  </a:lnTo>
                  <a:lnTo>
                    <a:pt x="0" y="357504"/>
                  </a:lnTo>
                  <a:lnTo>
                    <a:pt x="0" y="0"/>
                  </a:lnTo>
                  <a:close/>
                </a:path>
              </a:pathLst>
            </a:custGeom>
            <a:ln w="12699">
              <a:solidFill>
                <a:srgbClr val="FFFFFF"/>
              </a:solidFill>
            </a:ln>
          </p:spPr>
          <p:txBody>
            <a:bodyPr wrap="square" lIns="0" tIns="0" rIns="0" bIns="0" rtlCol="0"/>
            <a:lstStyle/>
            <a:p>
              <a:endParaRPr/>
            </a:p>
          </p:txBody>
        </p:sp>
      </p:grpSp>
      <p:sp>
        <p:nvSpPr>
          <p:cNvPr id="19477" name="object 20">
            <a:extLst>
              <a:ext uri="{FF2B5EF4-FFF2-40B4-BE49-F238E27FC236}">
                <a16:creationId xmlns:a16="http://schemas.microsoft.com/office/drawing/2014/main" id="{A48A931B-31E2-8883-A9B9-54A21CEF6DF6}"/>
              </a:ext>
            </a:extLst>
          </p:cNvPr>
          <p:cNvSpPr txBox="1"/>
          <p:nvPr/>
        </p:nvSpPr>
        <p:spPr>
          <a:xfrm>
            <a:off x="799896" y="1573530"/>
            <a:ext cx="10111740" cy="648335"/>
          </a:xfrm>
          <a:prstGeom prst="rect">
            <a:avLst/>
          </a:prstGeom>
        </p:spPr>
        <p:txBody>
          <a:bodyPr vert="horz" wrap="square" lIns="0" tIns="13335" rIns="0" bIns="0" rtlCol="0">
            <a:spAutoFit/>
          </a:bodyPr>
          <a:lstStyle/>
          <a:p>
            <a:pPr marL="7872095">
              <a:lnSpc>
                <a:spcPts val="1575"/>
              </a:lnSpc>
              <a:spcBef>
                <a:spcPts val="105"/>
              </a:spcBef>
            </a:pPr>
            <a:r>
              <a:rPr sz="1400" b="1" spc="-10" dirty="0">
                <a:solidFill>
                  <a:srgbClr val="FFFFFF"/>
                </a:solidFill>
                <a:latin typeface="Arial"/>
                <a:cs typeface="Arial"/>
              </a:rPr>
              <a:t>Sentinel-</a:t>
            </a:r>
            <a:r>
              <a:rPr sz="1400" b="1" spc="-50" dirty="0">
                <a:solidFill>
                  <a:srgbClr val="FFFFFF"/>
                </a:solidFill>
                <a:latin typeface="Arial"/>
                <a:cs typeface="Arial"/>
              </a:rPr>
              <a:t>2</a:t>
            </a:r>
            <a:endParaRPr sz="1400" dirty="0">
              <a:latin typeface="Arial"/>
              <a:cs typeface="Arial"/>
            </a:endParaRPr>
          </a:p>
          <a:p>
            <a:pPr marL="12700">
              <a:lnSpc>
                <a:spcPts val="1575"/>
              </a:lnSpc>
            </a:pPr>
            <a:r>
              <a:rPr sz="1400" b="1" spc="-10" dirty="0">
                <a:solidFill>
                  <a:srgbClr val="FFFFFF"/>
                </a:solidFill>
                <a:latin typeface="Arial"/>
                <a:cs typeface="Arial"/>
              </a:rPr>
              <a:t>Sentinel-</a:t>
            </a:r>
            <a:r>
              <a:rPr sz="1400" b="1" spc="-50" dirty="0">
                <a:solidFill>
                  <a:srgbClr val="FFFFFF"/>
                </a:solidFill>
                <a:latin typeface="Arial"/>
                <a:cs typeface="Arial"/>
              </a:rPr>
              <a:t>1</a:t>
            </a:r>
            <a:endParaRPr sz="1400" dirty="0">
              <a:latin typeface="Arial"/>
              <a:cs typeface="Arial"/>
            </a:endParaRPr>
          </a:p>
          <a:p>
            <a:pPr marL="7814945">
              <a:lnSpc>
                <a:spcPct val="100000"/>
              </a:lnSpc>
              <a:spcBef>
                <a:spcPts val="310"/>
              </a:spcBef>
            </a:pPr>
            <a:r>
              <a:rPr sz="1200" dirty="0">
                <a:solidFill>
                  <a:srgbClr val="585858"/>
                </a:solidFill>
                <a:latin typeface="Arial MT"/>
                <a:cs typeface="Arial MT"/>
              </a:rPr>
              <a:t>Polar</a:t>
            </a:r>
            <a:r>
              <a:rPr sz="1200" spc="-5" dirty="0">
                <a:solidFill>
                  <a:srgbClr val="585858"/>
                </a:solidFill>
                <a:latin typeface="Arial MT"/>
                <a:cs typeface="Arial MT"/>
              </a:rPr>
              <a:t> </a:t>
            </a:r>
            <a:r>
              <a:rPr sz="1200" dirty="0">
                <a:solidFill>
                  <a:srgbClr val="585858"/>
                </a:solidFill>
                <a:latin typeface="Arial MT"/>
                <a:cs typeface="Arial MT"/>
              </a:rPr>
              <a:t>orbit</a:t>
            </a:r>
            <a:r>
              <a:rPr sz="1200" spc="10" dirty="0">
                <a:solidFill>
                  <a:srgbClr val="585858"/>
                </a:solidFill>
                <a:latin typeface="Arial MT"/>
                <a:cs typeface="Arial MT"/>
              </a:rPr>
              <a:t> </a:t>
            </a:r>
            <a:r>
              <a:rPr sz="1200" dirty="0">
                <a:solidFill>
                  <a:srgbClr val="585858"/>
                </a:solidFill>
                <a:latin typeface="Arial MT"/>
                <a:cs typeface="Arial MT"/>
              </a:rPr>
              <a:t>for</a:t>
            </a:r>
            <a:r>
              <a:rPr sz="1200" spc="10" dirty="0">
                <a:solidFill>
                  <a:srgbClr val="585858"/>
                </a:solidFill>
                <a:latin typeface="Arial MT"/>
                <a:cs typeface="Arial MT"/>
              </a:rPr>
              <a:t> </a:t>
            </a:r>
            <a:r>
              <a:rPr sz="1200" dirty="0">
                <a:solidFill>
                  <a:srgbClr val="585858"/>
                </a:solidFill>
                <a:latin typeface="Arial MT"/>
                <a:cs typeface="Arial MT"/>
              </a:rPr>
              <a:t>the</a:t>
            </a:r>
            <a:r>
              <a:rPr sz="1200" spc="10" dirty="0">
                <a:solidFill>
                  <a:srgbClr val="585858"/>
                </a:solidFill>
                <a:latin typeface="Arial MT"/>
                <a:cs typeface="Arial MT"/>
              </a:rPr>
              <a:t> </a:t>
            </a:r>
            <a:r>
              <a:rPr sz="1200" spc="-10" dirty="0">
                <a:solidFill>
                  <a:srgbClr val="585858"/>
                </a:solidFill>
                <a:latin typeface="Arial MT"/>
                <a:cs typeface="Arial MT"/>
              </a:rPr>
              <a:t>Sentinel-2A</a:t>
            </a:r>
            <a:r>
              <a:rPr sz="1200" spc="-90" dirty="0">
                <a:solidFill>
                  <a:srgbClr val="585858"/>
                </a:solidFill>
                <a:latin typeface="Arial MT"/>
                <a:cs typeface="Arial MT"/>
              </a:rPr>
              <a:t> </a:t>
            </a:r>
            <a:r>
              <a:rPr sz="1200" spc="-25" dirty="0">
                <a:solidFill>
                  <a:srgbClr val="585858"/>
                </a:solidFill>
                <a:latin typeface="Arial MT"/>
                <a:cs typeface="Arial MT"/>
              </a:rPr>
              <a:t>and</a:t>
            </a:r>
            <a:endParaRPr sz="1200" dirty="0">
              <a:latin typeface="Arial MT"/>
              <a:cs typeface="Arial MT"/>
            </a:endParaRPr>
          </a:p>
        </p:txBody>
      </p:sp>
      <p:grpSp>
        <p:nvGrpSpPr>
          <p:cNvPr id="19478" name="object 21">
            <a:extLst>
              <a:ext uri="{FF2B5EF4-FFF2-40B4-BE49-F238E27FC236}">
                <a16:creationId xmlns:a16="http://schemas.microsoft.com/office/drawing/2014/main" id="{AEA40515-E764-5E1D-98E5-CC0B8AEFA027}"/>
              </a:ext>
            </a:extLst>
          </p:cNvPr>
          <p:cNvGrpSpPr/>
          <p:nvPr/>
        </p:nvGrpSpPr>
        <p:grpSpPr>
          <a:xfrm>
            <a:off x="8439657" y="2982595"/>
            <a:ext cx="3048000" cy="723900"/>
            <a:chOff x="8439657" y="2982595"/>
            <a:chExt cx="3048000" cy="723900"/>
          </a:xfrm>
        </p:grpSpPr>
        <p:sp>
          <p:nvSpPr>
            <p:cNvPr id="19479" name="object 22">
              <a:extLst>
                <a:ext uri="{FF2B5EF4-FFF2-40B4-BE49-F238E27FC236}">
                  <a16:creationId xmlns:a16="http://schemas.microsoft.com/office/drawing/2014/main" id="{70A855D6-9DDA-53AD-2A83-ECC4D9429561}"/>
                </a:ext>
              </a:extLst>
            </p:cNvPr>
            <p:cNvSpPr/>
            <p:nvPr/>
          </p:nvSpPr>
          <p:spPr>
            <a:xfrm>
              <a:off x="8446007" y="2988945"/>
              <a:ext cx="3035300" cy="711200"/>
            </a:xfrm>
            <a:custGeom>
              <a:avLst/>
              <a:gdLst/>
              <a:ahLst/>
              <a:cxnLst/>
              <a:rect l="l" t="t" r="r" b="b"/>
              <a:pathLst>
                <a:path w="3035300" h="711200">
                  <a:moveTo>
                    <a:pt x="2948686" y="0"/>
                  </a:moveTo>
                  <a:lnTo>
                    <a:pt x="86487" y="0"/>
                  </a:lnTo>
                  <a:lnTo>
                    <a:pt x="52828" y="6798"/>
                  </a:lnTo>
                  <a:lnTo>
                    <a:pt x="25336" y="25336"/>
                  </a:lnTo>
                  <a:lnTo>
                    <a:pt x="6798" y="52828"/>
                  </a:lnTo>
                  <a:lnTo>
                    <a:pt x="0" y="86487"/>
                  </a:lnTo>
                  <a:lnTo>
                    <a:pt x="0" y="624585"/>
                  </a:lnTo>
                  <a:lnTo>
                    <a:pt x="6798" y="658244"/>
                  </a:lnTo>
                  <a:lnTo>
                    <a:pt x="25336" y="685736"/>
                  </a:lnTo>
                  <a:lnTo>
                    <a:pt x="52828" y="704274"/>
                  </a:lnTo>
                  <a:lnTo>
                    <a:pt x="86487" y="711072"/>
                  </a:lnTo>
                  <a:lnTo>
                    <a:pt x="2948686" y="711072"/>
                  </a:lnTo>
                  <a:lnTo>
                    <a:pt x="2982398" y="704274"/>
                  </a:lnTo>
                  <a:lnTo>
                    <a:pt x="3009884" y="685736"/>
                  </a:lnTo>
                  <a:lnTo>
                    <a:pt x="3028392" y="658244"/>
                  </a:lnTo>
                  <a:lnTo>
                    <a:pt x="3035173" y="624585"/>
                  </a:lnTo>
                  <a:lnTo>
                    <a:pt x="3035173" y="86487"/>
                  </a:lnTo>
                  <a:lnTo>
                    <a:pt x="3028392" y="52828"/>
                  </a:lnTo>
                  <a:lnTo>
                    <a:pt x="3009884" y="25336"/>
                  </a:lnTo>
                  <a:lnTo>
                    <a:pt x="2982398" y="6798"/>
                  </a:lnTo>
                  <a:lnTo>
                    <a:pt x="2948686" y="0"/>
                  </a:lnTo>
                  <a:close/>
                </a:path>
              </a:pathLst>
            </a:custGeom>
            <a:solidFill>
              <a:srgbClr val="FFF1CC"/>
            </a:solidFill>
          </p:spPr>
          <p:txBody>
            <a:bodyPr wrap="square" lIns="0" tIns="0" rIns="0" bIns="0" rtlCol="0"/>
            <a:lstStyle/>
            <a:p>
              <a:endParaRPr/>
            </a:p>
          </p:txBody>
        </p:sp>
        <p:sp>
          <p:nvSpPr>
            <p:cNvPr id="19480" name="object 23">
              <a:extLst>
                <a:ext uri="{FF2B5EF4-FFF2-40B4-BE49-F238E27FC236}">
                  <a16:creationId xmlns:a16="http://schemas.microsoft.com/office/drawing/2014/main" id="{519055F7-B6CD-54B2-5F5D-495D5FC5ED31}"/>
                </a:ext>
              </a:extLst>
            </p:cNvPr>
            <p:cNvSpPr/>
            <p:nvPr/>
          </p:nvSpPr>
          <p:spPr>
            <a:xfrm>
              <a:off x="8446007" y="2988945"/>
              <a:ext cx="3035300" cy="711200"/>
            </a:xfrm>
            <a:custGeom>
              <a:avLst/>
              <a:gdLst/>
              <a:ahLst/>
              <a:cxnLst/>
              <a:rect l="l" t="t" r="r" b="b"/>
              <a:pathLst>
                <a:path w="3035300" h="711200">
                  <a:moveTo>
                    <a:pt x="0" y="86487"/>
                  </a:moveTo>
                  <a:lnTo>
                    <a:pt x="6798" y="52828"/>
                  </a:lnTo>
                  <a:lnTo>
                    <a:pt x="25336" y="25336"/>
                  </a:lnTo>
                  <a:lnTo>
                    <a:pt x="52828" y="6798"/>
                  </a:lnTo>
                  <a:lnTo>
                    <a:pt x="86487" y="0"/>
                  </a:lnTo>
                  <a:lnTo>
                    <a:pt x="2948686" y="0"/>
                  </a:lnTo>
                  <a:lnTo>
                    <a:pt x="2982398" y="6798"/>
                  </a:lnTo>
                  <a:lnTo>
                    <a:pt x="3009884" y="25336"/>
                  </a:lnTo>
                  <a:lnTo>
                    <a:pt x="3028392" y="52828"/>
                  </a:lnTo>
                  <a:lnTo>
                    <a:pt x="3035173" y="86487"/>
                  </a:lnTo>
                  <a:lnTo>
                    <a:pt x="3035173" y="624585"/>
                  </a:lnTo>
                  <a:lnTo>
                    <a:pt x="3028392" y="658244"/>
                  </a:lnTo>
                  <a:lnTo>
                    <a:pt x="3009884" y="685736"/>
                  </a:lnTo>
                  <a:lnTo>
                    <a:pt x="2982398" y="704274"/>
                  </a:lnTo>
                  <a:lnTo>
                    <a:pt x="2948686" y="711072"/>
                  </a:lnTo>
                  <a:lnTo>
                    <a:pt x="86487" y="711072"/>
                  </a:lnTo>
                  <a:lnTo>
                    <a:pt x="52828" y="704274"/>
                  </a:lnTo>
                  <a:lnTo>
                    <a:pt x="25336" y="685736"/>
                  </a:lnTo>
                  <a:lnTo>
                    <a:pt x="6798" y="658244"/>
                  </a:lnTo>
                  <a:lnTo>
                    <a:pt x="0" y="624585"/>
                  </a:lnTo>
                  <a:lnTo>
                    <a:pt x="0" y="86487"/>
                  </a:lnTo>
                  <a:close/>
                </a:path>
              </a:pathLst>
            </a:custGeom>
            <a:ln w="12700">
              <a:solidFill>
                <a:srgbClr val="FFFFFF"/>
              </a:solidFill>
            </a:ln>
          </p:spPr>
          <p:txBody>
            <a:bodyPr wrap="square" lIns="0" tIns="0" rIns="0" bIns="0" rtlCol="0"/>
            <a:lstStyle/>
            <a:p>
              <a:endParaRPr/>
            </a:p>
          </p:txBody>
        </p:sp>
      </p:grpSp>
      <p:sp>
        <p:nvSpPr>
          <p:cNvPr id="19481" name="object 24">
            <a:extLst>
              <a:ext uri="{FF2B5EF4-FFF2-40B4-BE49-F238E27FC236}">
                <a16:creationId xmlns:a16="http://schemas.microsoft.com/office/drawing/2014/main" id="{695F6D3E-A216-4F77-F016-541C4A7AA8A0}"/>
              </a:ext>
            </a:extLst>
          </p:cNvPr>
          <p:cNvSpPr txBox="1"/>
          <p:nvPr/>
        </p:nvSpPr>
        <p:spPr>
          <a:xfrm>
            <a:off x="8602218" y="2962147"/>
            <a:ext cx="2722880" cy="756920"/>
          </a:xfrm>
          <a:prstGeom prst="rect">
            <a:avLst/>
          </a:prstGeom>
        </p:spPr>
        <p:txBody>
          <a:bodyPr vert="horz" wrap="square" lIns="0" tIns="12700" rIns="0" bIns="0" rtlCol="0">
            <a:spAutoFit/>
          </a:bodyPr>
          <a:lstStyle/>
          <a:p>
            <a:pPr marL="12700" marR="5080" algn="ctr">
              <a:lnSpc>
                <a:spcPct val="100000"/>
              </a:lnSpc>
              <a:spcBef>
                <a:spcPts val="100"/>
              </a:spcBef>
            </a:pPr>
            <a:r>
              <a:rPr sz="1200" b="1" dirty="0">
                <a:solidFill>
                  <a:srgbClr val="585858"/>
                </a:solidFill>
                <a:latin typeface="Arial"/>
                <a:cs typeface="Arial"/>
              </a:rPr>
              <a:t>Applications</a:t>
            </a:r>
            <a:r>
              <a:rPr sz="1200" b="1" spc="-15" dirty="0">
                <a:solidFill>
                  <a:srgbClr val="585858"/>
                </a:solidFill>
                <a:latin typeface="Arial"/>
                <a:cs typeface="Arial"/>
              </a:rPr>
              <a:t> </a:t>
            </a:r>
            <a:r>
              <a:rPr sz="1200" b="1" dirty="0">
                <a:solidFill>
                  <a:srgbClr val="585858"/>
                </a:solidFill>
                <a:latin typeface="Arial"/>
                <a:cs typeface="Arial"/>
              </a:rPr>
              <a:t>in</a:t>
            </a:r>
            <a:r>
              <a:rPr sz="1200" b="1" spc="-35" dirty="0">
                <a:solidFill>
                  <a:srgbClr val="585858"/>
                </a:solidFill>
                <a:latin typeface="Arial"/>
                <a:cs typeface="Arial"/>
              </a:rPr>
              <a:t> </a:t>
            </a:r>
            <a:r>
              <a:rPr sz="1200" b="1" dirty="0">
                <a:solidFill>
                  <a:srgbClr val="585858"/>
                </a:solidFill>
                <a:latin typeface="Arial"/>
                <a:cs typeface="Arial"/>
              </a:rPr>
              <a:t>land</a:t>
            </a:r>
            <a:r>
              <a:rPr sz="1200" b="1" spc="-35" dirty="0">
                <a:solidFill>
                  <a:srgbClr val="585858"/>
                </a:solidFill>
                <a:latin typeface="Arial"/>
                <a:cs typeface="Arial"/>
              </a:rPr>
              <a:t> </a:t>
            </a:r>
            <a:r>
              <a:rPr sz="1200" b="1" spc="-10" dirty="0">
                <a:solidFill>
                  <a:srgbClr val="585858"/>
                </a:solidFill>
                <a:latin typeface="Arial"/>
                <a:cs typeface="Arial"/>
              </a:rPr>
              <a:t>monitoring; </a:t>
            </a:r>
            <a:r>
              <a:rPr sz="1200" b="1" dirty="0">
                <a:solidFill>
                  <a:srgbClr val="585858"/>
                </a:solidFill>
                <a:latin typeface="Arial"/>
                <a:cs typeface="Arial"/>
              </a:rPr>
              <a:t>vegetation,</a:t>
            </a:r>
            <a:r>
              <a:rPr sz="1200" b="1" spc="-15" dirty="0">
                <a:solidFill>
                  <a:srgbClr val="585858"/>
                </a:solidFill>
                <a:latin typeface="Arial"/>
                <a:cs typeface="Arial"/>
              </a:rPr>
              <a:t> </a:t>
            </a:r>
            <a:r>
              <a:rPr sz="1200" b="1" dirty="0">
                <a:solidFill>
                  <a:srgbClr val="585858"/>
                </a:solidFill>
                <a:latin typeface="Arial"/>
                <a:cs typeface="Arial"/>
              </a:rPr>
              <a:t>soil,</a:t>
            </a:r>
            <a:r>
              <a:rPr sz="1200" b="1" spc="-20" dirty="0">
                <a:solidFill>
                  <a:srgbClr val="585858"/>
                </a:solidFill>
                <a:latin typeface="Arial"/>
                <a:cs typeface="Arial"/>
              </a:rPr>
              <a:t> </a:t>
            </a:r>
            <a:r>
              <a:rPr sz="1200" b="1" dirty="0">
                <a:solidFill>
                  <a:srgbClr val="585858"/>
                </a:solidFill>
                <a:latin typeface="Arial"/>
                <a:cs typeface="Arial"/>
              </a:rPr>
              <a:t>inland</a:t>
            </a:r>
            <a:r>
              <a:rPr sz="1200" b="1" spc="-15" dirty="0">
                <a:solidFill>
                  <a:srgbClr val="585858"/>
                </a:solidFill>
                <a:latin typeface="Arial"/>
                <a:cs typeface="Arial"/>
              </a:rPr>
              <a:t> </a:t>
            </a:r>
            <a:r>
              <a:rPr sz="1200" b="1" dirty="0">
                <a:solidFill>
                  <a:srgbClr val="585858"/>
                </a:solidFill>
                <a:latin typeface="Arial"/>
                <a:cs typeface="Arial"/>
              </a:rPr>
              <a:t>waters,</a:t>
            </a:r>
            <a:r>
              <a:rPr sz="1200" b="1" spc="-55" dirty="0">
                <a:solidFill>
                  <a:srgbClr val="585858"/>
                </a:solidFill>
                <a:latin typeface="Arial"/>
                <a:cs typeface="Arial"/>
              </a:rPr>
              <a:t> </a:t>
            </a:r>
            <a:r>
              <a:rPr sz="1200" b="1" spc="-10" dirty="0">
                <a:solidFill>
                  <a:srgbClr val="585858"/>
                </a:solidFill>
                <a:latin typeface="Arial"/>
                <a:cs typeface="Arial"/>
              </a:rPr>
              <a:t>coast, </a:t>
            </a:r>
            <a:r>
              <a:rPr sz="1200" b="1" dirty="0">
                <a:solidFill>
                  <a:srgbClr val="585858"/>
                </a:solidFill>
                <a:latin typeface="Arial"/>
                <a:cs typeface="Arial"/>
              </a:rPr>
              <a:t>agriculture</a:t>
            </a:r>
            <a:r>
              <a:rPr sz="1200" b="1" spc="-45" dirty="0">
                <a:solidFill>
                  <a:srgbClr val="585858"/>
                </a:solidFill>
                <a:latin typeface="Arial"/>
                <a:cs typeface="Arial"/>
              </a:rPr>
              <a:t> </a:t>
            </a:r>
            <a:r>
              <a:rPr sz="1200" b="1" dirty="0">
                <a:solidFill>
                  <a:srgbClr val="585858"/>
                </a:solidFill>
                <a:latin typeface="Arial"/>
                <a:cs typeface="Arial"/>
              </a:rPr>
              <a:t>&amp;</a:t>
            </a:r>
            <a:r>
              <a:rPr sz="1200" b="1" spc="-35" dirty="0">
                <a:solidFill>
                  <a:srgbClr val="585858"/>
                </a:solidFill>
                <a:latin typeface="Arial"/>
                <a:cs typeface="Arial"/>
              </a:rPr>
              <a:t> </a:t>
            </a:r>
            <a:r>
              <a:rPr sz="1200" b="1" spc="-10" dirty="0">
                <a:solidFill>
                  <a:srgbClr val="585858"/>
                </a:solidFill>
                <a:latin typeface="Arial"/>
                <a:cs typeface="Arial"/>
              </a:rPr>
              <a:t>forestry,</a:t>
            </a:r>
            <a:r>
              <a:rPr sz="1200" b="1" spc="-35" dirty="0">
                <a:solidFill>
                  <a:srgbClr val="585858"/>
                </a:solidFill>
                <a:latin typeface="Arial"/>
                <a:cs typeface="Arial"/>
              </a:rPr>
              <a:t> </a:t>
            </a:r>
            <a:r>
              <a:rPr sz="1200" b="1" dirty="0">
                <a:solidFill>
                  <a:srgbClr val="585858"/>
                </a:solidFill>
                <a:latin typeface="Arial"/>
                <a:cs typeface="Arial"/>
              </a:rPr>
              <a:t>water</a:t>
            </a:r>
            <a:r>
              <a:rPr sz="1200" b="1" spc="-65" dirty="0">
                <a:solidFill>
                  <a:srgbClr val="585858"/>
                </a:solidFill>
                <a:latin typeface="Arial"/>
                <a:cs typeface="Arial"/>
              </a:rPr>
              <a:t> </a:t>
            </a:r>
            <a:r>
              <a:rPr sz="1200" b="1" spc="-10" dirty="0">
                <a:solidFill>
                  <a:srgbClr val="585858"/>
                </a:solidFill>
                <a:latin typeface="Arial"/>
                <a:cs typeface="Arial"/>
              </a:rPr>
              <a:t>quality, </a:t>
            </a:r>
            <a:r>
              <a:rPr sz="1200" b="1" dirty="0">
                <a:solidFill>
                  <a:srgbClr val="585858"/>
                </a:solidFill>
                <a:latin typeface="Arial"/>
                <a:cs typeface="Arial"/>
              </a:rPr>
              <a:t>and</a:t>
            </a:r>
            <a:r>
              <a:rPr sz="1200" b="1" spc="-10" dirty="0">
                <a:solidFill>
                  <a:srgbClr val="585858"/>
                </a:solidFill>
                <a:latin typeface="Arial"/>
                <a:cs typeface="Arial"/>
              </a:rPr>
              <a:t> emergency</a:t>
            </a:r>
            <a:endParaRPr sz="1200">
              <a:latin typeface="Arial"/>
              <a:cs typeface="Arial"/>
            </a:endParaRPr>
          </a:p>
        </p:txBody>
      </p:sp>
      <p:grpSp>
        <p:nvGrpSpPr>
          <p:cNvPr id="19482" name="object 25">
            <a:extLst>
              <a:ext uri="{FF2B5EF4-FFF2-40B4-BE49-F238E27FC236}">
                <a16:creationId xmlns:a16="http://schemas.microsoft.com/office/drawing/2014/main" id="{D9AB856E-05CC-2AFC-E42B-1F4994797391}"/>
              </a:ext>
            </a:extLst>
          </p:cNvPr>
          <p:cNvGrpSpPr/>
          <p:nvPr/>
        </p:nvGrpSpPr>
        <p:grpSpPr>
          <a:xfrm>
            <a:off x="774661" y="4177410"/>
            <a:ext cx="4083685" cy="2171065"/>
            <a:chOff x="774661" y="4177410"/>
            <a:chExt cx="4083685" cy="2171065"/>
          </a:xfrm>
        </p:grpSpPr>
        <p:sp>
          <p:nvSpPr>
            <p:cNvPr id="19483" name="object 26">
              <a:extLst>
                <a:ext uri="{FF2B5EF4-FFF2-40B4-BE49-F238E27FC236}">
                  <a16:creationId xmlns:a16="http://schemas.microsoft.com/office/drawing/2014/main" id="{2D0CD125-DCA4-FABB-AF92-283AE8B15E44}"/>
                </a:ext>
              </a:extLst>
            </p:cNvPr>
            <p:cNvSpPr/>
            <p:nvPr/>
          </p:nvSpPr>
          <p:spPr>
            <a:xfrm>
              <a:off x="781011" y="4183760"/>
              <a:ext cx="4070985" cy="2158365"/>
            </a:xfrm>
            <a:custGeom>
              <a:avLst/>
              <a:gdLst/>
              <a:ahLst/>
              <a:cxnLst/>
              <a:rect l="l" t="t" r="r" b="b"/>
              <a:pathLst>
                <a:path w="4070985" h="2158365">
                  <a:moveTo>
                    <a:pt x="3808514" y="0"/>
                  </a:moveTo>
                  <a:lnTo>
                    <a:pt x="262445" y="0"/>
                  </a:lnTo>
                  <a:lnTo>
                    <a:pt x="215270" y="4227"/>
                  </a:lnTo>
                  <a:lnTo>
                    <a:pt x="170869" y="16415"/>
                  </a:lnTo>
                  <a:lnTo>
                    <a:pt x="129984" y="35823"/>
                  </a:lnTo>
                  <a:lnTo>
                    <a:pt x="93355" y="61709"/>
                  </a:lnTo>
                  <a:lnTo>
                    <a:pt x="61723" y="93333"/>
                  </a:lnTo>
                  <a:lnTo>
                    <a:pt x="35831" y="129953"/>
                  </a:lnTo>
                  <a:lnTo>
                    <a:pt x="16419" y="170829"/>
                  </a:lnTo>
                  <a:lnTo>
                    <a:pt x="4228" y="215219"/>
                  </a:lnTo>
                  <a:lnTo>
                    <a:pt x="0" y="262381"/>
                  </a:lnTo>
                  <a:lnTo>
                    <a:pt x="0" y="1895424"/>
                  </a:lnTo>
                  <a:lnTo>
                    <a:pt x="4228" y="1942599"/>
                  </a:lnTo>
                  <a:lnTo>
                    <a:pt x="16419" y="1987000"/>
                  </a:lnTo>
                  <a:lnTo>
                    <a:pt x="35831" y="2027885"/>
                  </a:lnTo>
                  <a:lnTo>
                    <a:pt x="61723" y="2064514"/>
                  </a:lnTo>
                  <a:lnTo>
                    <a:pt x="93355" y="2096145"/>
                  </a:lnTo>
                  <a:lnTo>
                    <a:pt x="129984" y="2122038"/>
                  </a:lnTo>
                  <a:lnTo>
                    <a:pt x="170869" y="2141450"/>
                  </a:lnTo>
                  <a:lnTo>
                    <a:pt x="215270" y="2153641"/>
                  </a:lnTo>
                  <a:lnTo>
                    <a:pt x="262445" y="2157869"/>
                  </a:lnTo>
                  <a:lnTo>
                    <a:pt x="3808514" y="2157869"/>
                  </a:lnTo>
                  <a:lnTo>
                    <a:pt x="3855676" y="2153641"/>
                  </a:lnTo>
                  <a:lnTo>
                    <a:pt x="3900066" y="2141450"/>
                  </a:lnTo>
                  <a:lnTo>
                    <a:pt x="3940942" y="2122038"/>
                  </a:lnTo>
                  <a:lnTo>
                    <a:pt x="3977562" y="2096145"/>
                  </a:lnTo>
                  <a:lnTo>
                    <a:pt x="4009186" y="2064514"/>
                  </a:lnTo>
                  <a:lnTo>
                    <a:pt x="4035072" y="2027885"/>
                  </a:lnTo>
                  <a:lnTo>
                    <a:pt x="4054480" y="1987000"/>
                  </a:lnTo>
                  <a:lnTo>
                    <a:pt x="4066668" y="1942599"/>
                  </a:lnTo>
                  <a:lnTo>
                    <a:pt x="4070896" y="1895424"/>
                  </a:lnTo>
                  <a:lnTo>
                    <a:pt x="4070896" y="262381"/>
                  </a:lnTo>
                  <a:lnTo>
                    <a:pt x="4066668" y="215219"/>
                  </a:lnTo>
                  <a:lnTo>
                    <a:pt x="4054480" y="170829"/>
                  </a:lnTo>
                  <a:lnTo>
                    <a:pt x="4035072" y="129953"/>
                  </a:lnTo>
                  <a:lnTo>
                    <a:pt x="4009186" y="93333"/>
                  </a:lnTo>
                  <a:lnTo>
                    <a:pt x="3977562" y="61709"/>
                  </a:lnTo>
                  <a:lnTo>
                    <a:pt x="3940942" y="35823"/>
                  </a:lnTo>
                  <a:lnTo>
                    <a:pt x="3900066" y="16415"/>
                  </a:lnTo>
                  <a:lnTo>
                    <a:pt x="3855676" y="4227"/>
                  </a:lnTo>
                  <a:lnTo>
                    <a:pt x="3808514" y="0"/>
                  </a:lnTo>
                  <a:close/>
                </a:path>
              </a:pathLst>
            </a:custGeom>
            <a:solidFill>
              <a:srgbClr val="F1F1F1"/>
            </a:solidFill>
          </p:spPr>
          <p:txBody>
            <a:bodyPr wrap="square" lIns="0" tIns="0" rIns="0" bIns="0" rtlCol="0"/>
            <a:lstStyle/>
            <a:p>
              <a:endParaRPr/>
            </a:p>
          </p:txBody>
        </p:sp>
        <p:sp>
          <p:nvSpPr>
            <p:cNvPr id="19484" name="object 27">
              <a:extLst>
                <a:ext uri="{FF2B5EF4-FFF2-40B4-BE49-F238E27FC236}">
                  <a16:creationId xmlns:a16="http://schemas.microsoft.com/office/drawing/2014/main" id="{7D44EEF7-43DC-C92C-75D7-4D00E3D4D825}"/>
                </a:ext>
              </a:extLst>
            </p:cNvPr>
            <p:cNvSpPr/>
            <p:nvPr/>
          </p:nvSpPr>
          <p:spPr>
            <a:xfrm>
              <a:off x="781011" y="4183760"/>
              <a:ext cx="4070985" cy="2158365"/>
            </a:xfrm>
            <a:custGeom>
              <a:avLst/>
              <a:gdLst/>
              <a:ahLst/>
              <a:cxnLst/>
              <a:rect l="l" t="t" r="r" b="b"/>
              <a:pathLst>
                <a:path w="4070985" h="2158365">
                  <a:moveTo>
                    <a:pt x="0" y="262381"/>
                  </a:moveTo>
                  <a:lnTo>
                    <a:pt x="4228" y="215219"/>
                  </a:lnTo>
                  <a:lnTo>
                    <a:pt x="16419" y="170829"/>
                  </a:lnTo>
                  <a:lnTo>
                    <a:pt x="35831" y="129953"/>
                  </a:lnTo>
                  <a:lnTo>
                    <a:pt x="61723" y="93333"/>
                  </a:lnTo>
                  <a:lnTo>
                    <a:pt x="93355" y="61709"/>
                  </a:lnTo>
                  <a:lnTo>
                    <a:pt x="129984" y="35823"/>
                  </a:lnTo>
                  <a:lnTo>
                    <a:pt x="170869" y="16415"/>
                  </a:lnTo>
                  <a:lnTo>
                    <a:pt x="215270" y="4227"/>
                  </a:lnTo>
                  <a:lnTo>
                    <a:pt x="262445" y="0"/>
                  </a:lnTo>
                  <a:lnTo>
                    <a:pt x="3808514" y="0"/>
                  </a:lnTo>
                  <a:lnTo>
                    <a:pt x="3855676" y="4227"/>
                  </a:lnTo>
                  <a:lnTo>
                    <a:pt x="3900066" y="16415"/>
                  </a:lnTo>
                  <a:lnTo>
                    <a:pt x="3940942" y="35823"/>
                  </a:lnTo>
                  <a:lnTo>
                    <a:pt x="3977562" y="61709"/>
                  </a:lnTo>
                  <a:lnTo>
                    <a:pt x="4009186" y="93333"/>
                  </a:lnTo>
                  <a:lnTo>
                    <a:pt x="4035072" y="129953"/>
                  </a:lnTo>
                  <a:lnTo>
                    <a:pt x="4054480" y="170829"/>
                  </a:lnTo>
                  <a:lnTo>
                    <a:pt x="4066668" y="215219"/>
                  </a:lnTo>
                  <a:lnTo>
                    <a:pt x="4070896" y="262381"/>
                  </a:lnTo>
                  <a:lnTo>
                    <a:pt x="4070896" y="1895424"/>
                  </a:lnTo>
                  <a:lnTo>
                    <a:pt x="4066668" y="1942599"/>
                  </a:lnTo>
                  <a:lnTo>
                    <a:pt x="4054480" y="1987000"/>
                  </a:lnTo>
                  <a:lnTo>
                    <a:pt x="4035072" y="2027885"/>
                  </a:lnTo>
                  <a:lnTo>
                    <a:pt x="4009186" y="2064514"/>
                  </a:lnTo>
                  <a:lnTo>
                    <a:pt x="3977562" y="2096145"/>
                  </a:lnTo>
                  <a:lnTo>
                    <a:pt x="3940942" y="2122038"/>
                  </a:lnTo>
                  <a:lnTo>
                    <a:pt x="3900066" y="2141450"/>
                  </a:lnTo>
                  <a:lnTo>
                    <a:pt x="3855676" y="2153641"/>
                  </a:lnTo>
                  <a:lnTo>
                    <a:pt x="3808514" y="2157869"/>
                  </a:lnTo>
                  <a:lnTo>
                    <a:pt x="262445" y="2157869"/>
                  </a:lnTo>
                  <a:lnTo>
                    <a:pt x="215270" y="2153641"/>
                  </a:lnTo>
                  <a:lnTo>
                    <a:pt x="170869" y="2141450"/>
                  </a:lnTo>
                  <a:lnTo>
                    <a:pt x="129984" y="2122038"/>
                  </a:lnTo>
                  <a:lnTo>
                    <a:pt x="93355" y="2096145"/>
                  </a:lnTo>
                  <a:lnTo>
                    <a:pt x="61723" y="2064514"/>
                  </a:lnTo>
                  <a:lnTo>
                    <a:pt x="35831" y="2027885"/>
                  </a:lnTo>
                  <a:lnTo>
                    <a:pt x="16419" y="1987000"/>
                  </a:lnTo>
                  <a:lnTo>
                    <a:pt x="4228" y="1942599"/>
                  </a:lnTo>
                  <a:lnTo>
                    <a:pt x="0" y="1895424"/>
                  </a:lnTo>
                  <a:lnTo>
                    <a:pt x="0" y="262381"/>
                  </a:lnTo>
                  <a:close/>
                </a:path>
              </a:pathLst>
            </a:custGeom>
            <a:ln w="12699">
              <a:solidFill>
                <a:srgbClr val="FFFFFF"/>
              </a:solidFill>
            </a:ln>
          </p:spPr>
          <p:txBody>
            <a:bodyPr wrap="square" lIns="0" tIns="0" rIns="0" bIns="0" rtlCol="0"/>
            <a:lstStyle/>
            <a:p>
              <a:endParaRPr/>
            </a:p>
          </p:txBody>
        </p:sp>
      </p:grpSp>
      <p:sp>
        <p:nvSpPr>
          <p:cNvPr id="19485" name="object 28">
            <a:extLst>
              <a:ext uri="{FF2B5EF4-FFF2-40B4-BE49-F238E27FC236}">
                <a16:creationId xmlns:a16="http://schemas.microsoft.com/office/drawing/2014/main" id="{23E820BE-A4B3-8E93-D3D5-EED8B71F5BBC}"/>
              </a:ext>
            </a:extLst>
          </p:cNvPr>
          <p:cNvSpPr txBox="1"/>
          <p:nvPr/>
        </p:nvSpPr>
        <p:spPr>
          <a:xfrm>
            <a:off x="936752" y="4655946"/>
            <a:ext cx="3502025" cy="756920"/>
          </a:xfrm>
          <a:prstGeom prst="rect">
            <a:avLst/>
          </a:prstGeom>
        </p:spPr>
        <p:txBody>
          <a:bodyPr vert="horz" wrap="square" lIns="0" tIns="12700" rIns="0" bIns="0" rtlCol="0">
            <a:spAutoFit/>
          </a:bodyPr>
          <a:lstStyle/>
          <a:p>
            <a:pPr marL="12700" marR="5080">
              <a:lnSpc>
                <a:spcPct val="100000"/>
              </a:lnSpc>
              <a:spcBef>
                <a:spcPts val="100"/>
              </a:spcBef>
            </a:pPr>
            <a:r>
              <a:rPr sz="1200" dirty="0">
                <a:solidFill>
                  <a:srgbClr val="585858"/>
                </a:solidFill>
                <a:latin typeface="Arial MT"/>
                <a:cs typeface="Arial MT"/>
              </a:rPr>
              <a:t>Also, polar</a:t>
            </a:r>
            <a:r>
              <a:rPr sz="1200" spc="-15" dirty="0">
                <a:solidFill>
                  <a:srgbClr val="585858"/>
                </a:solidFill>
                <a:latin typeface="Arial MT"/>
                <a:cs typeface="Arial MT"/>
              </a:rPr>
              <a:t> </a:t>
            </a:r>
            <a:r>
              <a:rPr sz="1200" dirty="0">
                <a:solidFill>
                  <a:srgbClr val="585858"/>
                </a:solidFill>
                <a:latin typeface="Arial MT"/>
                <a:cs typeface="Arial MT"/>
              </a:rPr>
              <a:t>orbit</a:t>
            </a:r>
            <a:r>
              <a:rPr sz="1200" spc="5" dirty="0">
                <a:solidFill>
                  <a:srgbClr val="585858"/>
                </a:solidFill>
                <a:latin typeface="Arial MT"/>
                <a:cs typeface="Arial MT"/>
              </a:rPr>
              <a:t> </a:t>
            </a:r>
            <a:r>
              <a:rPr sz="1200" dirty="0">
                <a:solidFill>
                  <a:srgbClr val="585858"/>
                </a:solidFill>
                <a:latin typeface="Arial MT"/>
                <a:cs typeface="Arial MT"/>
              </a:rPr>
              <a:t>for</a:t>
            </a:r>
            <a:r>
              <a:rPr sz="1200" spc="-5" dirty="0">
                <a:solidFill>
                  <a:srgbClr val="585858"/>
                </a:solidFill>
                <a:latin typeface="Arial MT"/>
                <a:cs typeface="Arial MT"/>
              </a:rPr>
              <a:t> </a:t>
            </a:r>
            <a:r>
              <a:rPr sz="1200" dirty="0">
                <a:solidFill>
                  <a:srgbClr val="585858"/>
                </a:solidFill>
                <a:latin typeface="Arial MT"/>
                <a:cs typeface="Arial MT"/>
              </a:rPr>
              <a:t>the</a:t>
            </a:r>
            <a:r>
              <a:rPr sz="1200" spc="-5" dirty="0">
                <a:solidFill>
                  <a:srgbClr val="585858"/>
                </a:solidFill>
                <a:latin typeface="Arial MT"/>
                <a:cs typeface="Arial MT"/>
              </a:rPr>
              <a:t> </a:t>
            </a:r>
            <a:r>
              <a:rPr sz="1200" dirty="0">
                <a:solidFill>
                  <a:srgbClr val="585858"/>
                </a:solidFill>
                <a:latin typeface="Arial MT"/>
                <a:cs typeface="Arial MT"/>
              </a:rPr>
              <a:t>Sentinel-</a:t>
            </a:r>
            <a:r>
              <a:rPr sz="1200" spc="-10" dirty="0">
                <a:solidFill>
                  <a:srgbClr val="585858"/>
                </a:solidFill>
                <a:latin typeface="Arial MT"/>
                <a:cs typeface="Arial MT"/>
              </a:rPr>
              <a:t>3A</a:t>
            </a:r>
            <a:r>
              <a:rPr sz="1200" spc="-60" dirty="0">
                <a:solidFill>
                  <a:srgbClr val="585858"/>
                </a:solidFill>
                <a:latin typeface="Arial MT"/>
                <a:cs typeface="Arial MT"/>
              </a:rPr>
              <a:t> </a:t>
            </a:r>
            <a:r>
              <a:rPr sz="1200" dirty="0">
                <a:solidFill>
                  <a:srgbClr val="585858"/>
                </a:solidFill>
                <a:latin typeface="Arial MT"/>
                <a:cs typeface="Arial MT"/>
              </a:rPr>
              <a:t>and</a:t>
            </a:r>
            <a:r>
              <a:rPr sz="1200" spc="-35" dirty="0">
                <a:solidFill>
                  <a:srgbClr val="585858"/>
                </a:solidFill>
                <a:latin typeface="Arial MT"/>
                <a:cs typeface="Arial MT"/>
              </a:rPr>
              <a:t> </a:t>
            </a:r>
            <a:r>
              <a:rPr sz="1200" spc="-10" dirty="0">
                <a:solidFill>
                  <a:srgbClr val="585858"/>
                </a:solidFill>
                <a:latin typeface="Arial MT"/>
                <a:cs typeface="Arial MT"/>
              </a:rPr>
              <a:t>Sentinel-</a:t>
            </a:r>
            <a:r>
              <a:rPr sz="1200" spc="-25" dirty="0">
                <a:solidFill>
                  <a:srgbClr val="585858"/>
                </a:solidFill>
                <a:latin typeface="Arial MT"/>
                <a:cs typeface="Arial MT"/>
              </a:rPr>
              <a:t>3B </a:t>
            </a:r>
            <a:r>
              <a:rPr sz="1200" dirty="0">
                <a:solidFill>
                  <a:srgbClr val="585858"/>
                </a:solidFill>
                <a:latin typeface="Arial MT"/>
                <a:cs typeface="Arial MT"/>
              </a:rPr>
              <a:t>satellites.</a:t>
            </a:r>
            <a:r>
              <a:rPr sz="1200" spc="-40" dirty="0">
                <a:solidFill>
                  <a:srgbClr val="585858"/>
                </a:solidFill>
                <a:latin typeface="Arial MT"/>
                <a:cs typeface="Arial MT"/>
              </a:rPr>
              <a:t> </a:t>
            </a:r>
            <a:r>
              <a:rPr sz="1200" dirty="0">
                <a:solidFill>
                  <a:srgbClr val="585858"/>
                </a:solidFill>
                <a:latin typeface="Arial MT"/>
                <a:cs typeface="Arial MT"/>
              </a:rPr>
              <a:t>Provided</a:t>
            </a:r>
            <a:r>
              <a:rPr sz="1200" spc="-35" dirty="0">
                <a:solidFill>
                  <a:srgbClr val="585858"/>
                </a:solidFill>
                <a:latin typeface="Arial MT"/>
                <a:cs typeface="Arial MT"/>
              </a:rPr>
              <a:t> </a:t>
            </a:r>
            <a:r>
              <a:rPr sz="1200" dirty="0">
                <a:solidFill>
                  <a:srgbClr val="585858"/>
                </a:solidFill>
                <a:latin typeface="Arial MT"/>
                <a:cs typeface="Arial MT"/>
              </a:rPr>
              <a:t>with </a:t>
            </a:r>
            <a:r>
              <a:rPr sz="1200" b="1" spc="-10" dirty="0">
                <a:solidFill>
                  <a:srgbClr val="585858"/>
                </a:solidFill>
                <a:latin typeface="Arial"/>
                <a:cs typeface="Arial"/>
              </a:rPr>
              <a:t>multi-</a:t>
            </a:r>
            <a:r>
              <a:rPr sz="1200" b="1" dirty="0">
                <a:solidFill>
                  <a:srgbClr val="585858"/>
                </a:solidFill>
                <a:latin typeface="Arial"/>
                <a:cs typeface="Arial"/>
              </a:rPr>
              <a:t>instrument</a:t>
            </a:r>
            <a:r>
              <a:rPr sz="1200" b="1" spc="-10" dirty="0">
                <a:solidFill>
                  <a:srgbClr val="585858"/>
                </a:solidFill>
                <a:latin typeface="Arial"/>
                <a:cs typeface="Arial"/>
              </a:rPr>
              <a:t> </a:t>
            </a:r>
            <a:r>
              <a:rPr sz="1200" spc="-25" dirty="0">
                <a:solidFill>
                  <a:srgbClr val="585858"/>
                </a:solidFill>
                <a:latin typeface="Arial MT"/>
                <a:cs typeface="Arial MT"/>
              </a:rPr>
              <a:t>for </a:t>
            </a:r>
            <a:r>
              <a:rPr sz="1200" dirty="0">
                <a:solidFill>
                  <a:srgbClr val="585858"/>
                </a:solidFill>
                <a:latin typeface="Arial MT"/>
                <a:cs typeface="Arial MT"/>
              </a:rPr>
              <a:t>measuring</a:t>
            </a:r>
            <a:r>
              <a:rPr sz="1200" spc="-40" dirty="0">
                <a:solidFill>
                  <a:srgbClr val="585858"/>
                </a:solidFill>
                <a:latin typeface="Arial MT"/>
                <a:cs typeface="Arial MT"/>
              </a:rPr>
              <a:t> </a:t>
            </a:r>
            <a:r>
              <a:rPr sz="1200" dirty="0">
                <a:solidFill>
                  <a:srgbClr val="585858"/>
                </a:solidFill>
                <a:latin typeface="Arial MT"/>
                <a:cs typeface="Arial MT"/>
              </a:rPr>
              <a:t>sea-surface</a:t>
            </a:r>
            <a:r>
              <a:rPr sz="1200" spc="-35" dirty="0">
                <a:solidFill>
                  <a:srgbClr val="585858"/>
                </a:solidFill>
                <a:latin typeface="Arial MT"/>
                <a:cs typeface="Arial MT"/>
              </a:rPr>
              <a:t> </a:t>
            </a:r>
            <a:r>
              <a:rPr sz="1200" spc="-10" dirty="0">
                <a:solidFill>
                  <a:srgbClr val="585858"/>
                </a:solidFill>
                <a:latin typeface="Arial MT"/>
                <a:cs typeface="Arial MT"/>
              </a:rPr>
              <a:t>topography,</a:t>
            </a:r>
            <a:r>
              <a:rPr sz="1200" spc="-40" dirty="0">
                <a:solidFill>
                  <a:srgbClr val="585858"/>
                </a:solidFill>
                <a:latin typeface="Arial MT"/>
                <a:cs typeface="Arial MT"/>
              </a:rPr>
              <a:t> </a:t>
            </a:r>
            <a:r>
              <a:rPr sz="1200" spc="-10" dirty="0">
                <a:solidFill>
                  <a:srgbClr val="585858"/>
                </a:solidFill>
                <a:latin typeface="Arial MT"/>
                <a:cs typeface="Arial MT"/>
              </a:rPr>
              <a:t>surface </a:t>
            </a:r>
            <a:r>
              <a:rPr sz="1200" dirty="0">
                <a:solidFill>
                  <a:srgbClr val="585858"/>
                </a:solidFill>
                <a:latin typeface="Arial MT"/>
                <a:cs typeface="Arial MT"/>
              </a:rPr>
              <a:t>temperature,</a:t>
            </a:r>
            <a:r>
              <a:rPr sz="1200" spc="-25" dirty="0">
                <a:solidFill>
                  <a:srgbClr val="585858"/>
                </a:solidFill>
                <a:latin typeface="Arial MT"/>
                <a:cs typeface="Arial MT"/>
              </a:rPr>
              <a:t> </a:t>
            </a:r>
            <a:r>
              <a:rPr sz="1200" dirty="0">
                <a:solidFill>
                  <a:srgbClr val="585858"/>
                </a:solidFill>
                <a:latin typeface="Arial MT"/>
                <a:cs typeface="Arial MT"/>
              </a:rPr>
              <a:t>ocean</a:t>
            </a:r>
            <a:r>
              <a:rPr sz="1200" spc="-35" dirty="0">
                <a:solidFill>
                  <a:srgbClr val="585858"/>
                </a:solidFill>
                <a:latin typeface="Arial MT"/>
                <a:cs typeface="Arial MT"/>
              </a:rPr>
              <a:t> </a:t>
            </a:r>
            <a:r>
              <a:rPr sz="1200" dirty="0">
                <a:solidFill>
                  <a:srgbClr val="585858"/>
                </a:solidFill>
                <a:latin typeface="Arial MT"/>
                <a:cs typeface="Arial MT"/>
              </a:rPr>
              <a:t>and</a:t>
            </a:r>
            <a:r>
              <a:rPr sz="1200" spc="-35" dirty="0">
                <a:solidFill>
                  <a:srgbClr val="585858"/>
                </a:solidFill>
                <a:latin typeface="Arial MT"/>
                <a:cs typeface="Arial MT"/>
              </a:rPr>
              <a:t> </a:t>
            </a:r>
            <a:r>
              <a:rPr sz="1200" dirty="0">
                <a:solidFill>
                  <a:srgbClr val="585858"/>
                </a:solidFill>
                <a:latin typeface="Arial MT"/>
                <a:cs typeface="Arial MT"/>
              </a:rPr>
              <a:t>land</a:t>
            </a:r>
            <a:r>
              <a:rPr sz="1200" spc="-20" dirty="0">
                <a:solidFill>
                  <a:srgbClr val="585858"/>
                </a:solidFill>
                <a:latin typeface="Arial MT"/>
                <a:cs typeface="Arial MT"/>
              </a:rPr>
              <a:t> </a:t>
            </a:r>
            <a:r>
              <a:rPr sz="1200" spc="-10" dirty="0">
                <a:solidFill>
                  <a:srgbClr val="585858"/>
                </a:solidFill>
                <a:latin typeface="Arial MT"/>
                <a:cs typeface="Arial MT"/>
              </a:rPr>
              <a:t>colour</a:t>
            </a:r>
            <a:endParaRPr sz="1200">
              <a:latin typeface="Arial MT"/>
              <a:cs typeface="Arial MT"/>
            </a:endParaRPr>
          </a:p>
        </p:txBody>
      </p:sp>
      <p:grpSp>
        <p:nvGrpSpPr>
          <p:cNvPr id="19486" name="object 29">
            <a:extLst>
              <a:ext uri="{FF2B5EF4-FFF2-40B4-BE49-F238E27FC236}">
                <a16:creationId xmlns:a16="http://schemas.microsoft.com/office/drawing/2014/main" id="{05136F2F-B0FE-CC69-9631-FA8F5E734BCB}"/>
              </a:ext>
            </a:extLst>
          </p:cNvPr>
          <p:cNvGrpSpPr/>
          <p:nvPr/>
        </p:nvGrpSpPr>
        <p:grpSpPr>
          <a:xfrm>
            <a:off x="674789" y="4119245"/>
            <a:ext cx="1960245" cy="441959"/>
            <a:chOff x="674789" y="4119245"/>
            <a:chExt cx="1960245" cy="441959"/>
          </a:xfrm>
        </p:grpSpPr>
        <p:sp>
          <p:nvSpPr>
            <p:cNvPr id="19487" name="object 30">
              <a:extLst>
                <a:ext uri="{FF2B5EF4-FFF2-40B4-BE49-F238E27FC236}">
                  <a16:creationId xmlns:a16="http://schemas.microsoft.com/office/drawing/2014/main" id="{2739E687-CEF0-3F14-9B8B-50CBC3C7F003}"/>
                </a:ext>
              </a:extLst>
            </p:cNvPr>
            <p:cNvSpPr/>
            <p:nvPr/>
          </p:nvSpPr>
          <p:spPr>
            <a:xfrm>
              <a:off x="681139" y="4125595"/>
              <a:ext cx="1947545" cy="429259"/>
            </a:xfrm>
            <a:custGeom>
              <a:avLst/>
              <a:gdLst/>
              <a:ahLst/>
              <a:cxnLst/>
              <a:rect l="l" t="t" r="r" b="b"/>
              <a:pathLst>
                <a:path w="1947545" h="429260">
                  <a:moveTo>
                    <a:pt x="1875624" y="0"/>
                  </a:moveTo>
                  <a:lnTo>
                    <a:pt x="0" y="0"/>
                  </a:lnTo>
                  <a:lnTo>
                    <a:pt x="0" y="357504"/>
                  </a:lnTo>
                  <a:lnTo>
                    <a:pt x="71488" y="429005"/>
                  </a:lnTo>
                  <a:lnTo>
                    <a:pt x="1947125" y="429005"/>
                  </a:lnTo>
                  <a:lnTo>
                    <a:pt x="1947125" y="71500"/>
                  </a:lnTo>
                  <a:lnTo>
                    <a:pt x="1875624" y="0"/>
                  </a:lnTo>
                  <a:close/>
                </a:path>
              </a:pathLst>
            </a:custGeom>
            <a:solidFill>
              <a:srgbClr val="123E1D"/>
            </a:solidFill>
          </p:spPr>
          <p:txBody>
            <a:bodyPr wrap="square" lIns="0" tIns="0" rIns="0" bIns="0" rtlCol="0"/>
            <a:lstStyle/>
            <a:p>
              <a:endParaRPr/>
            </a:p>
          </p:txBody>
        </p:sp>
        <p:sp>
          <p:nvSpPr>
            <p:cNvPr id="19488" name="object 31">
              <a:extLst>
                <a:ext uri="{FF2B5EF4-FFF2-40B4-BE49-F238E27FC236}">
                  <a16:creationId xmlns:a16="http://schemas.microsoft.com/office/drawing/2014/main" id="{704E90A6-6D3F-CAA8-C10F-5431AE5E1C8E}"/>
                </a:ext>
              </a:extLst>
            </p:cNvPr>
            <p:cNvSpPr/>
            <p:nvPr/>
          </p:nvSpPr>
          <p:spPr>
            <a:xfrm>
              <a:off x="681139" y="4125595"/>
              <a:ext cx="1947545" cy="429259"/>
            </a:xfrm>
            <a:custGeom>
              <a:avLst/>
              <a:gdLst/>
              <a:ahLst/>
              <a:cxnLst/>
              <a:rect l="l" t="t" r="r" b="b"/>
              <a:pathLst>
                <a:path w="1947545" h="429260">
                  <a:moveTo>
                    <a:pt x="0" y="0"/>
                  </a:moveTo>
                  <a:lnTo>
                    <a:pt x="1875624" y="0"/>
                  </a:lnTo>
                  <a:lnTo>
                    <a:pt x="1947125" y="71500"/>
                  </a:lnTo>
                  <a:lnTo>
                    <a:pt x="1947125" y="429005"/>
                  </a:lnTo>
                  <a:lnTo>
                    <a:pt x="71488" y="429005"/>
                  </a:lnTo>
                  <a:lnTo>
                    <a:pt x="0" y="357504"/>
                  </a:lnTo>
                  <a:lnTo>
                    <a:pt x="0" y="0"/>
                  </a:lnTo>
                  <a:close/>
                </a:path>
              </a:pathLst>
            </a:custGeom>
            <a:ln w="12700">
              <a:solidFill>
                <a:srgbClr val="FFFFFF"/>
              </a:solidFill>
            </a:ln>
          </p:spPr>
          <p:txBody>
            <a:bodyPr wrap="square" lIns="0" tIns="0" rIns="0" bIns="0" rtlCol="0"/>
            <a:lstStyle/>
            <a:p>
              <a:endParaRPr/>
            </a:p>
          </p:txBody>
        </p:sp>
      </p:grpSp>
      <p:sp>
        <p:nvSpPr>
          <p:cNvPr id="19489" name="object 32">
            <a:extLst>
              <a:ext uri="{FF2B5EF4-FFF2-40B4-BE49-F238E27FC236}">
                <a16:creationId xmlns:a16="http://schemas.microsoft.com/office/drawing/2014/main" id="{4F87B4D1-51F8-E0AD-AE60-3BCAFEEFE895}"/>
              </a:ext>
            </a:extLst>
          </p:cNvPr>
          <p:cNvSpPr txBox="1"/>
          <p:nvPr/>
        </p:nvSpPr>
        <p:spPr>
          <a:xfrm>
            <a:off x="1216558" y="4215510"/>
            <a:ext cx="878205" cy="239395"/>
          </a:xfrm>
          <a:prstGeom prst="rect">
            <a:avLst/>
          </a:prstGeom>
        </p:spPr>
        <p:txBody>
          <a:bodyPr vert="horz" wrap="square" lIns="0" tIns="12700" rIns="0" bIns="0" rtlCol="0">
            <a:spAutoFit/>
          </a:bodyPr>
          <a:lstStyle/>
          <a:p>
            <a:pPr marL="12700">
              <a:lnSpc>
                <a:spcPct val="100000"/>
              </a:lnSpc>
              <a:spcBef>
                <a:spcPts val="100"/>
              </a:spcBef>
            </a:pPr>
            <a:r>
              <a:rPr sz="1400" b="1" spc="-10" dirty="0">
                <a:solidFill>
                  <a:srgbClr val="FFFFFF"/>
                </a:solidFill>
                <a:latin typeface="Arial"/>
                <a:cs typeface="Arial"/>
              </a:rPr>
              <a:t>Sentinel-</a:t>
            </a:r>
            <a:r>
              <a:rPr sz="1400" b="1" spc="-50" dirty="0">
                <a:solidFill>
                  <a:srgbClr val="FFFFFF"/>
                </a:solidFill>
                <a:latin typeface="Arial"/>
                <a:cs typeface="Arial"/>
              </a:rPr>
              <a:t>3</a:t>
            </a:r>
            <a:endParaRPr sz="1400">
              <a:latin typeface="Arial"/>
              <a:cs typeface="Arial"/>
            </a:endParaRPr>
          </a:p>
        </p:txBody>
      </p:sp>
      <p:grpSp>
        <p:nvGrpSpPr>
          <p:cNvPr id="19490" name="object 33">
            <a:extLst>
              <a:ext uri="{FF2B5EF4-FFF2-40B4-BE49-F238E27FC236}">
                <a16:creationId xmlns:a16="http://schemas.microsoft.com/office/drawing/2014/main" id="{676B4CFA-0EB5-46F9-E680-11602DC57A2D}"/>
              </a:ext>
            </a:extLst>
          </p:cNvPr>
          <p:cNvGrpSpPr/>
          <p:nvPr/>
        </p:nvGrpSpPr>
        <p:grpSpPr>
          <a:xfrm>
            <a:off x="793318" y="5446903"/>
            <a:ext cx="4083685" cy="723900"/>
            <a:chOff x="793318" y="5446903"/>
            <a:chExt cx="4083685" cy="723900"/>
          </a:xfrm>
        </p:grpSpPr>
        <p:sp>
          <p:nvSpPr>
            <p:cNvPr id="19491" name="object 34">
              <a:extLst>
                <a:ext uri="{FF2B5EF4-FFF2-40B4-BE49-F238E27FC236}">
                  <a16:creationId xmlns:a16="http://schemas.microsoft.com/office/drawing/2014/main" id="{3D48E19C-F4F8-117C-54BF-4FE7FEE49856}"/>
                </a:ext>
              </a:extLst>
            </p:cNvPr>
            <p:cNvSpPr/>
            <p:nvPr/>
          </p:nvSpPr>
          <p:spPr>
            <a:xfrm>
              <a:off x="799668" y="5453253"/>
              <a:ext cx="4070985" cy="711200"/>
            </a:xfrm>
            <a:custGeom>
              <a:avLst/>
              <a:gdLst/>
              <a:ahLst/>
              <a:cxnLst/>
              <a:rect l="l" t="t" r="r" b="b"/>
              <a:pathLst>
                <a:path w="4070985" h="711200">
                  <a:moveTo>
                    <a:pt x="3984421" y="0"/>
                  </a:moveTo>
                  <a:lnTo>
                    <a:pt x="86486" y="0"/>
                  </a:lnTo>
                  <a:lnTo>
                    <a:pt x="52822" y="6798"/>
                  </a:lnTo>
                  <a:lnTo>
                    <a:pt x="25331" y="25336"/>
                  </a:lnTo>
                  <a:lnTo>
                    <a:pt x="6796" y="52828"/>
                  </a:lnTo>
                  <a:lnTo>
                    <a:pt x="0" y="86487"/>
                  </a:lnTo>
                  <a:lnTo>
                    <a:pt x="0" y="624611"/>
                  </a:lnTo>
                  <a:lnTo>
                    <a:pt x="6796" y="658275"/>
                  </a:lnTo>
                  <a:lnTo>
                    <a:pt x="25331" y="685766"/>
                  </a:lnTo>
                  <a:lnTo>
                    <a:pt x="52822" y="704301"/>
                  </a:lnTo>
                  <a:lnTo>
                    <a:pt x="86486" y="711098"/>
                  </a:lnTo>
                  <a:lnTo>
                    <a:pt x="3984421" y="711098"/>
                  </a:lnTo>
                  <a:lnTo>
                    <a:pt x="4018080" y="704301"/>
                  </a:lnTo>
                  <a:lnTo>
                    <a:pt x="4045572" y="685766"/>
                  </a:lnTo>
                  <a:lnTo>
                    <a:pt x="4064110" y="658275"/>
                  </a:lnTo>
                  <a:lnTo>
                    <a:pt x="4070908" y="624611"/>
                  </a:lnTo>
                  <a:lnTo>
                    <a:pt x="4070908" y="86487"/>
                  </a:lnTo>
                  <a:lnTo>
                    <a:pt x="4064110" y="52828"/>
                  </a:lnTo>
                  <a:lnTo>
                    <a:pt x="4045572" y="25336"/>
                  </a:lnTo>
                  <a:lnTo>
                    <a:pt x="4018080" y="6798"/>
                  </a:lnTo>
                  <a:lnTo>
                    <a:pt x="3984421" y="0"/>
                  </a:lnTo>
                  <a:close/>
                </a:path>
              </a:pathLst>
            </a:custGeom>
            <a:solidFill>
              <a:srgbClr val="FFF1CC"/>
            </a:solidFill>
          </p:spPr>
          <p:txBody>
            <a:bodyPr wrap="square" lIns="0" tIns="0" rIns="0" bIns="0" rtlCol="0"/>
            <a:lstStyle/>
            <a:p>
              <a:endParaRPr/>
            </a:p>
          </p:txBody>
        </p:sp>
        <p:sp>
          <p:nvSpPr>
            <p:cNvPr id="19492" name="object 35">
              <a:extLst>
                <a:ext uri="{FF2B5EF4-FFF2-40B4-BE49-F238E27FC236}">
                  <a16:creationId xmlns:a16="http://schemas.microsoft.com/office/drawing/2014/main" id="{892298D8-092B-ADFA-719D-555EAA78912A}"/>
                </a:ext>
              </a:extLst>
            </p:cNvPr>
            <p:cNvSpPr/>
            <p:nvPr/>
          </p:nvSpPr>
          <p:spPr>
            <a:xfrm>
              <a:off x="799668" y="5453253"/>
              <a:ext cx="4070985" cy="711200"/>
            </a:xfrm>
            <a:custGeom>
              <a:avLst/>
              <a:gdLst/>
              <a:ahLst/>
              <a:cxnLst/>
              <a:rect l="l" t="t" r="r" b="b"/>
              <a:pathLst>
                <a:path w="4070985" h="711200">
                  <a:moveTo>
                    <a:pt x="0" y="86487"/>
                  </a:moveTo>
                  <a:lnTo>
                    <a:pt x="6796" y="52828"/>
                  </a:lnTo>
                  <a:lnTo>
                    <a:pt x="25331" y="25336"/>
                  </a:lnTo>
                  <a:lnTo>
                    <a:pt x="52822" y="6798"/>
                  </a:lnTo>
                  <a:lnTo>
                    <a:pt x="86486" y="0"/>
                  </a:lnTo>
                  <a:lnTo>
                    <a:pt x="3984421" y="0"/>
                  </a:lnTo>
                  <a:lnTo>
                    <a:pt x="4018080" y="6798"/>
                  </a:lnTo>
                  <a:lnTo>
                    <a:pt x="4045572" y="25336"/>
                  </a:lnTo>
                  <a:lnTo>
                    <a:pt x="4064110" y="52828"/>
                  </a:lnTo>
                  <a:lnTo>
                    <a:pt x="4070908" y="86487"/>
                  </a:lnTo>
                  <a:lnTo>
                    <a:pt x="4070908" y="624611"/>
                  </a:lnTo>
                  <a:lnTo>
                    <a:pt x="4064110" y="658275"/>
                  </a:lnTo>
                  <a:lnTo>
                    <a:pt x="4045572" y="685766"/>
                  </a:lnTo>
                  <a:lnTo>
                    <a:pt x="4018080" y="704301"/>
                  </a:lnTo>
                  <a:lnTo>
                    <a:pt x="3984421" y="711098"/>
                  </a:lnTo>
                  <a:lnTo>
                    <a:pt x="86486" y="711098"/>
                  </a:lnTo>
                  <a:lnTo>
                    <a:pt x="52822" y="704301"/>
                  </a:lnTo>
                  <a:lnTo>
                    <a:pt x="25331" y="685766"/>
                  </a:lnTo>
                  <a:lnTo>
                    <a:pt x="6796" y="658275"/>
                  </a:lnTo>
                  <a:lnTo>
                    <a:pt x="0" y="624611"/>
                  </a:lnTo>
                  <a:lnTo>
                    <a:pt x="0" y="86487"/>
                  </a:lnTo>
                  <a:close/>
                </a:path>
              </a:pathLst>
            </a:custGeom>
            <a:ln w="12700">
              <a:solidFill>
                <a:srgbClr val="FFFFFF"/>
              </a:solidFill>
            </a:ln>
          </p:spPr>
          <p:txBody>
            <a:bodyPr wrap="square" lIns="0" tIns="0" rIns="0" bIns="0" rtlCol="0"/>
            <a:lstStyle/>
            <a:p>
              <a:endParaRPr/>
            </a:p>
          </p:txBody>
        </p:sp>
      </p:grpSp>
      <p:sp>
        <p:nvSpPr>
          <p:cNvPr id="19493" name="object 36">
            <a:extLst>
              <a:ext uri="{FF2B5EF4-FFF2-40B4-BE49-F238E27FC236}">
                <a16:creationId xmlns:a16="http://schemas.microsoft.com/office/drawing/2014/main" id="{3AA6A378-0FD9-471B-C0E3-B9D4BC3CA954}"/>
              </a:ext>
            </a:extLst>
          </p:cNvPr>
          <p:cNvSpPr txBox="1"/>
          <p:nvPr/>
        </p:nvSpPr>
        <p:spPr>
          <a:xfrm>
            <a:off x="1034897" y="5518505"/>
            <a:ext cx="3599179" cy="574040"/>
          </a:xfrm>
          <a:prstGeom prst="rect">
            <a:avLst/>
          </a:prstGeom>
        </p:spPr>
        <p:txBody>
          <a:bodyPr vert="horz" wrap="square" lIns="0" tIns="12700" rIns="0" bIns="0" rtlCol="0">
            <a:spAutoFit/>
          </a:bodyPr>
          <a:lstStyle/>
          <a:p>
            <a:pPr marL="12700" marR="5080" algn="ctr">
              <a:lnSpc>
                <a:spcPct val="100000"/>
              </a:lnSpc>
              <a:spcBef>
                <a:spcPts val="100"/>
              </a:spcBef>
            </a:pPr>
            <a:r>
              <a:rPr sz="1200" b="1" dirty="0">
                <a:solidFill>
                  <a:srgbClr val="585858"/>
                </a:solidFill>
                <a:latin typeface="Arial"/>
                <a:cs typeface="Arial"/>
              </a:rPr>
              <a:t>To</a:t>
            </a:r>
            <a:r>
              <a:rPr sz="1200" b="1" spc="-20" dirty="0">
                <a:solidFill>
                  <a:srgbClr val="585858"/>
                </a:solidFill>
                <a:latin typeface="Arial"/>
                <a:cs typeface="Arial"/>
              </a:rPr>
              <a:t> </a:t>
            </a:r>
            <a:r>
              <a:rPr sz="1200" b="1" dirty="0">
                <a:solidFill>
                  <a:srgbClr val="585858"/>
                </a:solidFill>
                <a:latin typeface="Arial"/>
                <a:cs typeface="Arial"/>
              </a:rPr>
              <a:t>support</a:t>
            </a:r>
            <a:r>
              <a:rPr sz="1200" b="1" spc="-20" dirty="0">
                <a:solidFill>
                  <a:srgbClr val="585858"/>
                </a:solidFill>
                <a:latin typeface="Arial"/>
                <a:cs typeface="Arial"/>
              </a:rPr>
              <a:t> </a:t>
            </a:r>
            <a:r>
              <a:rPr sz="1200" b="1" dirty="0">
                <a:solidFill>
                  <a:srgbClr val="585858"/>
                </a:solidFill>
                <a:latin typeface="Arial"/>
                <a:cs typeface="Arial"/>
              </a:rPr>
              <a:t>ocean</a:t>
            </a:r>
            <a:r>
              <a:rPr sz="1200" b="1" spc="-55" dirty="0">
                <a:solidFill>
                  <a:srgbClr val="585858"/>
                </a:solidFill>
                <a:latin typeface="Arial"/>
                <a:cs typeface="Arial"/>
              </a:rPr>
              <a:t> </a:t>
            </a:r>
            <a:r>
              <a:rPr sz="1200" b="1" dirty="0">
                <a:solidFill>
                  <a:srgbClr val="585858"/>
                </a:solidFill>
                <a:latin typeface="Arial"/>
                <a:cs typeface="Arial"/>
              </a:rPr>
              <a:t>forecasting,</a:t>
            </a:r>
            <a:r>
              <a:rPr sz="1200" b="1" spc="-40" dirty="0">
                <a:solidFill>
                  <a:srgbClr val="585858"/>
                </a:solidFill>
                <a:latin typeface="Arial"/>
                <a:cs typeface="Arial"/>
              </a:rPr>
              <a:t> </a:t>
            </a:r>
            <a:r>
              <a:rPr sz="1200" b="1" spc="-10" dirty="0">
                <a:solidFill>
                  <a:srgbClr val="585858"/>
                </a:solidFill>
                <a:latin typeface="Arial"/>
                <a:cs typeface="Arial"/>
              </a:rPr>
              <a:t>environmental</a:t>
            </a:r>
            <a:r>
              <a:rPr sz="1200" b="1" spc="-15" dirty="0">
                <a:solidFill>
                  <a:srgbClr val="585858"/>
                </a:solidFill>
                <a:latin typeface="Arial"/>
                <a:cs typeface="Arial"/>
              </a:rPr>
              <a:t> </a:t>
            </a:r>
            <a:r>
              <a:rPr sz="1200" b="1" spc="-25" dirty="0">
                <a:solidFill>
                  <a:srgbClr val="585858"/>
                </a:solidFill>
                <a:latin typeface="Arial"/>
                <a:cs typeface="Arial"/>
              </a:rPr>
              <a:t>and </a:t>
            </a:r>
            <a:r>
              <a:rPr sz="1200" b="1" dirty="0">
                <a:solidFill>
                  <a:srgbClr val="585858"/>
                </a:solidFill>
                <a:latin typeface="Arial"/>
                <a:cs typeface="Arial"/>
              </a:rPr>
              <a:t>climate</a:t>
            </a:r>
            <a:r>
              <a:rPr sz="1200" b="1" spc="-60" dirty="0">
                <a:solidFill>
                  <a:srgbClr val="585858"/>
                </a:solidFill>
                <a:latin typeface="Arial"/>
                <a:cs typeface="Arial"/>
              </a:rPr>
              <a:t> </a:t>
            </a:r>
            <a:r>
              <a:rPr sz="1200" b="1" dirty="0">
                <a:solidFill>
                  <a:srgbClr val="585858"/>
                </a:solidFill>
                <a:latin typeface="Arial"/>
                <a:cs typeface="Arial"/>
              </a:rPr>
              <a:t>monitoring;</a:t>
            </a:r>
            <a:r>
              <a:rPr sz="1200" b="1" spc="-15" dirty="0">
                <a:solidFill>
                  <a:srgbClr val="585858"/>
                </a:solidFill>
                <a:latin typeface="Arial"/>
                <a:cs typeface="Arial"/>
              </a:rPr>
              <a:t> </a:t>
            </a:r>
            <a:r>
              <a:rPr sz="1200" b="1" dirty="0">
                <a:solidFill>
                  <a:srgbClr val="585858"/>
                </a:solidFill>
                <a:latin typeface="Arial"/>
                <a:cs typeface="Arial"/>
              </a:rPr>
              <a:t>Water</a:t>
            </a:r>
            <a:r>
              <a:rPr sz="1200" b="1" spc="-45" dirty="0">
                <a:solidFill>
                  <a:srgbClr val="585858"/>
                </a:solidFill>
                <a:latin typeface="Arial"/>
                <a:cs typeface="Arial"/>
              </a:rPr>
              <a:t> </a:t>
            </a:r>
            <a:r>
              <a:rPr sz="1200" b="1" spc="-10" dirty="0">
                <a:solidFill>
                  <a:srgbClr val="585858"/>
                </a:solidFill>
                <a:latin typeface="Arial"/>
                <a:cs typeface="Arial"/>
              </a:rPr>
              <a:t>quality,</a:t>
            </a:r>
            <a:r>
              <a:rPr sz="1200" b="1" dirty="0">
                <a:solidFill>
                  <a:srgbClr val="585858"/>
                </a:solidFill>
                <a:latin typeface="Arial"/>
                <a:cs typeface="Arial"/>
              </a:rPr>
              <a:t> sea</a:t>
            </a:r>
            <a:r>
              <a:rPr sz="1200" b="1" spc="-60" dirty="0">
                <a:solidFill>
                  <a:srgbClr val="585858"/>
                </a:solidFill>
                <a:latin typeface="Arial"/>
                <a:cs typeface="Arial"/>
              </a:rPr>
              <a:t> </a:t>
            </a:r>
            <a:r>
              <a:rPr sz="1200" b="1" spc="-10" dirty="0">
                <a:solidFill>
                  <a:srgbClr val="585858"/>
                </a:solidFill>
                <a:latin typeface="Arial"/>
                <a:cs typeface="Arial"/>
              </a:rPr>
              <a:t>level, altimetry,</a:t>
            </a:r>
            <a:r>
              <a:rPr sz="1200" b="1" spc="-75" dirty="0">
                <a:solidFill>
                  <a:srgbClr val="585858"/>
                </a:solidFill>
                <a:latin typeface="Arial"/>
                <a:cs typeface="Arial"/>
              </a:rPr>
              <a:t> </a:t>
            </a:r>
            <a:r>
              <a:rPr sz="1200" b="1" spc="-10" dirty="0">
                <a:solidFill>
                  <a:srgbClr val="585858"/>
                </a:solidFill>
                <a:latin typeface="Arial"/>
                <a:cs typeface="Arial"/>
              </a:rPr>
              <a:t>biomass</a:t>
            </a:r>
            <a:endParaRPr sz="1200">
              <a:latin typeface="Arial"/>
              <a:cs typeface="Arial"/>
            </a:endParaRPr>
          </a:p>
        </p:txBody>
      </p:sp>
      <p:grpSp>
        <p:nvGrpSpPr>
          <p:cNvPr id="19494" name="object 37">
            <a:extLst>
              <a:ext uri="{FF2B5EF4-FFF2-40B4-BE49-F238E27FC236}">
                <a16:creationId xmlns:a16="http://schemas.microsoft.com/office/drawing/2014/main" id="{AC7ADB57-E320-4584-21F3-FB466C262EB5}"/>
              </a:ext>
            </a:extLst>
          </p:cNvPr>
          <p:cNvGrpSpPr/>
          <p:nvPr/>
        </p:nvGrpSpPr>
        <p:grpSpPr>
          <a:xfrm>
            <a:off x="5015865" y="4288282"/>
            <a:ext cx="3122295" cy="2171065"/>
            <a:chOff x="5015865" y="4288282"/>
            <a:chExt cx="3122295" cy="2171065"/>
          </a:xfrm>
        </p:grpSpPr>
        <p:sp>
          <p:nvSpPr>
            <p:cNvPr id="19495" name="object 38">
              <a:extLst>
                <a:ext uri="{FF2B5EF4-FFF2-40B4-BE49-F238E27FC236}">
                  <a16:creationId xmlns:a16="http://schemas.microsoft.com/office/drawing/2014/main" id="{B2835925-E1F0-3DF2-ABD1-71BA7D1AAFC8}"/>
                </a:ext>
              </a:extLst>
            </p:cNvPr>
            <p:cNvSpPr/>
            <p:nvPr/>
          </p:nvSpPr>
          <p:spPr>
            <a:xfrm>
              <a:off x="5096637" y="4294632"/>
              <a:ext cx="3035300" cy="2158365"/>
            </a:xfrm>
            <a:custGeom>
              <a:avLst/>
              <a:gdLst/>
              <a:ahLst/>
              <a:cxnLst/>
              <a:rect l="l" t="t" r="r" b="b"/>
              <a:pathLst>
                <a:path w="3035300" h="2158365">
                  <a:moveTo>
                    <a:pt x="2772664" y="0"/>
                  </a:moveTo>
                  <a:lnTo>
                    <a:pt x="262382" y="0"/>
                  </a:lnTo>
                  <a:lnTo>
                    <a:pt x="215219" y="4227"/>
                  </a:lnTo>
                  <a:lnTo>
                    <a:pt x="170829" y="16415"/>
                  </a:lnTo>
                  <a:lnTo>
                    <a:pt x="129953" y="35823"/>
                  </a:lnTo>
                  <a:lnTo>
                    <a:pt x="93333" y="61709"/>
                  </a:lnTo>
                  <a:lnTo>
                    <a:pt x="61709" y="93333"/>
                  </a:lnTo>
                  <a:lnTo>
                    <a:pt x="35823" y="129953"/>
                  </a:lnTo>
                  <a:lnTo>
                    <a:pt x="16415" y="170829"/>
                  </a:lnTo>
                  <a:lnTo>
                    <a:pt x="4227" y="215219"/>
                  </a:lnTo>
                  <a:lnTo>
                    <a:pt x="0" y="262382"/>
                  </a:lnTo>
                  <a:lnTo>
                    <a:pt x="0" y="1895436"/>
                  </a:lnTo>
                  <a:lnTo>
                    <a:pt x="4227" y="1942611"/>
                  </a:lnTo>
                  <a:lnTo>
                    <a:pt x="16415" y="1987012"/>
                  </a:lnTo>
                  <a:lnTo>
                    <a:pt x="35823" y="2027898"/>
                  </a:lnTo>
                  <a:lnTo>
                    <a:pt x="61709" y="2064527"/>
                  </a:lnTo>
                  <a:lnTo>
                    <a:pt x="93333" y="2096158"/>
                  </a:lnTo>
                  <a:lnTo>
                    <a:pt x="129953" y="2122050"/>
                  </a:lnTo>
                  <a:lnTo>
                    <a:pt x="170829" y="2141463"/>
                  </a:lnTo>
                  <a:lnTo>
                    <a:pt x="215219" y="2153654"/>
                  </a:lnTo>
                  <a:lnTo>
                    <a:pt x="262382" y="2157882"/>
                  </a:lnTo>
                  <a:lnTo>
                    <a:pt x="2772664" y="2157882"/>
                  </a:lnTo>
                  <a:lnTo>
                    <a:pt x="2819864" y="2153654"/>
                  </a:lnTo>
                  <a:lnTo>
                    <a:pt x="2864283" y="2141463"/>
                  </a:lnTo>
                  <a:lnTo>
                    <a:pt x="2905181" y="2122050"/>
                  </a:lnTo>
                  <a:lnTo>
                    <a:pt x="2941817" y="2096158"/>
                  </a:lnTo>
                  <a:lnTo>
                    <a:pt x="2973452" y="2064527"/>
                  </a:lnTo>
                  <a:lnTo>
                    <a:pt x="2999344" y="2027898"/>
                  </a:lnTo>
                  <a:lnTo>
                    <a:pt x="3018756" y="1987012"/>
                  </a:lnTo>
                  <a:lnTo>
                    <a:pt x="3030945" y="1942611"/>
                  </a:lnTo>
                  <a:lnTo>
                    <a:pt x="3035172" y="1895436"/>
                  </a:lnTo>
                  <a:lnTo>
                    <a:pt x="3035172" y="262382"/>
                  </a:lnTo>
                  <a:lnTo>
                    <a:pt x="3030945" y="215219"/>
                  </a:lnTo>
                  <a:lnTo>
                    <a:pt x="3018756" y="170829"/>
                  </a:lnTo>
                  <a:lnTo>
                    <a:pt x="2999344" y="129953"/>
                  </a:lnTo>
                  <a:lnTo>
                    <a:pt x="2973452" y="93333"/>
                  </a:lnTo>
                  <a:lnTo>
                    <a:pt x="2941817" y="61709"/>
                  </a:lnTo>
                  <a:lnTo>
                    <a:pt x="2905181" y="35823"/>
                  </a:lnTo>
                  <a:lnTo>
                    <a:pt x="2864283" y="16415"/>
                  </a:lnTo>
                  <a:lnTo>
                    <a:pt x="2819864" y="4227"/>
                  </a:lnTo>
                  <a:lnTo>
                    <a:pt x="2772664" y="0"/>
                  </a:lnTo>
                  <a:close/>
                </a:path>
              </a:pathLst>
            </a:custGeom>
            <a:solidFill>
              <a:srgbClr val="F1F1F1"/>
            </a:solidFill>
          </p:spPr>
          <p:txBody>
            <a:bodyPr wrap="square" lIns="0" tIns="0" rIns="0" bIns="0" rtlCol="0"/>
            <a:lstStyle/>
            <a:p>
              <a:endParaRPr/>
            </a:p>
          </p:txBody>
        </p:sp>
        <p:sp>
          <p:nvSpPr>
            <p:cNvPr id="19496" name="object 39">
              <a:extLst>
                <a:ext uri="{FF2B5EF4-FFF2-40B4-BE49-F238E27FC236}">
                  <a16:creationId xmlns:a16="http://schemas.microsoft.com/office/drawing/2014/main" id="{93B2B1E9-7DA8-9D50-4653-9BD1C2DC6294}"/>
                </a:ext>
              </a:extLst>
            </p:cNvPr>
            <p:cNvSpPr/>
            <p:nvPr/>
          </p:nvSpPr>
          <p:spPr>
            <a:xfrm>
              <a:off x="5096637" y="4294632"/>
              <a:ext cx="3035300" cy="2158365"/>
            </a:xfrm>
            <a:custGeom>
              <a:avLst/>
              <a:gdLst/>
              <a:ahLst/>
              <a:cxnLst/>
              <a:rect l="l" t="t" r="r" b="b"/>
              <a:pathLst>
                <a:path w="3035300" h="2158365">
                  <a:moveTo>
                    <a:pt x="0" y="262382"/>
                  </a:moveTo>
                  <a:lnTo>
                    <a:pt x="4227" y="215219"/>
                  </a:lnTo>
                  <a:lnTo>
                    <a:pt x="16415" y="170829"/>
                  </a:lnTo>
                  <a:lnTo>
                    <a:pt x="35823" y="129953"/>
                  </a:lnTo>
                  <a:lnTo>
                    <a:pt x="61709" y="93333"/>
                  </a:lnTo>
                  <a:lnTo>
                    <a:pt x="93333" y="61709"/>
                  </a:lnTo>
                  <a:lnTo>
                    <a:pt x="129953" y="35823"/>
                  </a:lnTo>
                  <a:lnTo>
                    <a:pt x="170829" y="16415"/>
                  </a:lnTo>
                  <a:lnTo>
                    <a:pt x="215219" y="4227"/>
                  </a:lnTo>
                  <a:lnTo>
                    <a:pt x="262382" y="0"/>
                  </a:lnTo>
                  <a:lnTo>
                    <a:pt x="2772664" y="0"/>
                  </a:lnTo>
                  <a:lnTo>
                    <a:pt x="2819864" y="4227"/>
                  </a:lnTo>
                  <a:lnTo>
                    <a:pt x="2864283" y="16415"/>
                  </a:lnTo>
                  <a:lnTo>
                    <a:pt x="2905181" y="35823"/>
                  </a:lnTo>
                  <a:lnTo>
                    <a:pt x="2941817" y="61709"/>
                  </a:lnTo>
                  <a:lnTo>
                    <a:pt x="2973452" y="93333"/>
                  </a:lnTo>
                  <a:lnTo>
                    <a:pt x="2999344" y="129953"/>
                  </a:lnTo>
                  <a:lnTo>
                    <a:pt x="3018756" y="170829"/>
                  </a:lnTo>
                  <a:lnTo>
                    <a:pt x="3030945" y="215219"/>
                  </a:lnTo>
                  <a:lnTo>
                    <a:pt x="3035172" y="262382"/>
                  </a:lnTo>
                  <a:lnTo>
                    <a:pt x="3035172" y="1895436"/>
                  </a:lnTo>
                  <a:lnTo>
                    <a:pt x="3030945" y="1942611"/>
                  </a:lnTo>
                  <a:lnTo>
                    <a:pt x="3018756" y="1987012"/>
                  </a:lnTo>
                  <a:lnTo>
                    <a:pt x="2999344" y="2027898"/>
                  </a:lnTo>
                  <a:lnTo>
                    <a:pt x="2973452" y="2064527"/>
                  </a:lnTo>
                  <a:lnTo>
                    <a:pt x="2941817" y="2096158"/>
                  </a:lnTo>
                  <a:lnTo>
                    <a:pt x="2905181" y="2122050"/>
                  </a:lnTo>
                  <a:lnTo>
                    <a:pt x="2864283" y="2141463"/>
                  </a:lnTo>
                  <a:lnTo>
                    <a:pt x="2819864" y="2153654"/>
                  </a:lnTo>
                  <a:lnTo>
                    <a:pt x="2772664" y="2157882"/>
                  </a:lnTo>
                  <a:lnTo>
                    <a:pt x="262382" y="2157882"/>
                  </a:lnTo>
                  <a:lnTo>
                    <a:pt x="215219" y="2153654"/>
                  </a:lnTo>
                  <a:lnTo>
                    <a:pt x="170829" y="2141463"/>
                  </a:lnTo>
                  <a:lnTo>
                    <a:pt x="129953" y="2122050"/>
                  </a:lnTo>
                  <a:lnTo>
                    <a:pt x="93333" y="2096158"/>
                  </a:lnTo>
                  <a:lnTo>
                    <a:pt x="61709" y="2064527"/>
                  </a:lnTo>
                  <a:lnTo>
                    <a:pt x="35823" y="2027898"/>
                  </a:lnTo>
                  <a:lnTo>
                    <a:pt x="16415" y="1987012"/>
                  </a:lnTo>
                  <a:lnTo>
                    <a:pt x="4227" y="1942611"/>
                  </a:lnTo>
                  <a:lnTo>
                    <a:pt x="0" y="1895436"/>
                  </a:lnTo>
                  <a:lnTo>
                    <a:pt x="0" y="262382"/>
                  </a:lnTo>
                  <a:close/>
                </a:path>
              </a:pathLst>
            </a:custGeom>
            <a:ln w="12700">
              <a:solidFill>
                <a:srgbClr val="FFFFFF"/>
              </a:solidFill>
            </a:ln>
          </p:spPr>
          <p:txBody>
            <a:bodyPr wrap="square" lIns="0" tIns="0" rIns="0" bIns="0" rtlCol="0"/>
            <a:lstStyle/>
            <a:p>
              <a:endParaRPr/>
            </a:p>
          </p:txBody>
        </p:sp>
        <p:sp>
          <p:nvSpPr>
            <p:cNvPr id="19497" name="object 40">
              <a:extLst>
                <a:ext uri="{FF2B5EF4-FFF2-40B4-BE49-F238E27FC236}">
                  <a16:creationId xmlns:a16="http://schemas.microsoft.com/office/drawing/2014/main" id="{1BD52942-BF53-2B61-AE17-5EF49058C69D}"/>
                </a:ext>
              </a:extLst>
            </p:cNvPr>
            <p:cNvSpPr/>
            <p:nvPr/>
          </p:nvSpPr>
          <p:spPr>
            <a:xfrm>
              <a:off x="5022215" y="4432427"/>
              <a:ext cx="1452245" cy="429259"/>
            </a:xfrm>
            <a:custGeom>
              <a:avLst/>
              <a:gdLst/>
              <a:ahLst/>
              <a:cxnLst/>
              <a:rect l="l" t="t" r="r" b="b"/>
              <a:pathLst>
                <a:path w="1452245" h="429260">
                  <a:moveTo>
                    <a:pt x="1380236" y="0"/>
                  </a:moveTo>
                  <a:lnTo>
                    <a:pt x="0" y="0"/>
                  </a:lnTo>
                  <a:lnTo>
                    <a:pt x="0" y="357505"/>
                  </a:lnTo>
                  <a:lnTo>
                    <a:pt x="71374" y="429006"/>
                  </a:lnTo>
                  <a:lnTo>
                    <a:pt x="1451737" y="429006"/>
                  </a:lnTo>
                  <a:lnTo>
                    <a:pt x="1451737" y="71500"/>
                  </a:lnTo>
                  <a:lnTo>
                    <a:pt x="1380236" y="0"/>
                  </a:lnTo>
                  <a:close/>
                </a:path>
              </a:pathLst>
            </a:custGeom>
            <a:solidFill>
              <a:srgbClr val="123E1D"/>
            </a:solidFill>
          </p:spPr>
          <p:txBody>
            <a:bodyPr wrap="square" lIns="0" tIns="0" rIns="0" bIns="0" rtlCol="0"/>
            <a:lstStyle/>
            <a:p>
              <a:endParaRPr/>
            </a:p>
          </p:txBody>
        </p:sp>
        <p:sp>
          <p:nvSpPr>
            <p:cNvPr id="19498" name="object 41">
              <a:extLst>
                <a:ext uri="{FF2B5EF4-FFF2-40B4-BE49-F238E27FC236}">
                  <a16:creationId xmlns:a16="http://schemas.microsoft.com/office/drawing/2014/main" id="{ECF42D34-54CF-5AE0-6E5F-11C537874B75}"/>
                </a:ext>
              </a:extLst>
            </p:cNvPr>
            <p:cNvSpPr/>
            <p:nvPr/>
          </p:nvSpPr>
          <p:spPr>
            <a:xfrm>
              <a:off x="5022215" y="4432427"/>
              <a:ext cx="1452245" cy="429259"/>
            </a:xfrm>
            <a:custGeom>
              <a:avLst/>
              <a:gdLst/>
              <a:ahLst/>
              <a:cxnLst/>
              <a:rect l="l" t="t" r="r" b="b"/>
              <a:pathLst>
                <a:path w="1452245" h="429260">
                  <a:moveTo>
                    <a:pt x="0" y="0"/>
                  </a:moveTo>
                  <a:lnTo>
                    <a:pt x="1380236" y="0"/>
                  </a:lnTo>
                  <a:lnTo>
                    <a:pt x="1451737" y="71500"/>
                  </a:lnTo>
                  <a:lnTo>
                    <a:pt x="1451737" y="429006"/>
                  </a:lnTo>
                  <a:lnTo>
                    <a:pt x="71374" y="429006"/>
                  </a:lnTo>
                  <a:lnTo>
                    <a:pt x="0" y="357505"/>
                  </a:lnTo>
                  <a:lnTo>
                    <a:pt x="0" y="0"/>
                  </a:lnTo>
                  <a:close/>
                </a:path>
              </a:pathLst>
            </a:custGeom>
            <a:ln w="12700">
              <a:solidFill>
                <a:srgbClr val="FFFFFF"/>
              </a:solidFill>
            </a:ln>
          </p:spPr>
          <p:txBody>
            <a:bodyPr wrap="square" lIns="0" tIns="0" rIns="0" bIns="0" rtlCol="0"/>
            <a:lstStyle/>
            <a:p>
              <a:endParaRPr/>
            </a:p>
          </p:txBody>
        </p:sp>
      </p:grpSp>
      <p:sp>
        <p:nvSpPr>
          <p:cNvPr id="19499" name="object 42">
            <a:extLst>
              <a:ext uri="{FF2B5EF4-FFF2-40B4-BE49-F238E27FC236}">
                <a16:creationId xmlns:a16="http://schemas.microsoft.com/office/drawing/2014/main" id="{48000027-4A5B-4F95-FA36-0E12E327E35E}"/>
              </a:ext>
            </a:extLst>
          </p:cNvPr>
          <p:cNvSpPr txBox="1"/>
          <p:nvPr/>
        </p:nvSpPr>
        <p:spPr>
          <a:xfrm>
            <a:off x="5250307" y="4522470"/>
            <a:ext cx="993140" cy="239395"/>
          </a:xfrm>
          <a:prstGeom prst="rect">
            <a:avLst/>
          </a:prstGeom>
        </p:spPr>
        <p:txBody>
          <a:bodyPr vert="horz" wrap="square" lIns="0" tIns="12700" rIns="0" bIns="0" rtlCol="0">
            <a:spAutoFit/>
          </a:bodyPr>
          <a:lstStyle/>
          <a:p>
            <a:pPr marL="12700">
              <a:lnSpc>
                <a:spcPct val="100000"/>
              </a:lnSpc>
              <a:spcBef>
                <a:spcPts val="100"/>
              </a:spcBef>
            </a:pPr>
            <a:r>
              <a:rPr sz="1400" b="1" spc="-10" dirty="0">
                <a:solidFill>
                  <a:srgbClr val="FFFFFF"/>
                </a:solidFill>
                <a:latin typeface="Arial"/>
                <a:cs typeface="Arial"/>
              </a:rPr>
              <a:t>Sentinel-</a:t>
            </a:r>
            <a:r>
              <a:rPr sz="1400" b="1" spc="-25" dirty="0">
                <a:solidFill>
                  <a:srgbClr val="FFFFFF"/>
                </a:solidFill>
                <a:latin typeface="Arial"/>
                <a:cs typeface="Arial"/>
              </a:rPr>
              <a:t>5P</a:t>
            </a:r>
            <a:endParaRPr sz="1400">
              <a:latin typeface="Arial"/>
              <a:cs typeface="Arial"/>
            </a:endParaRPr>
          </a:p>
        </p:txBody>
      </p:sp>
      <p:grpSp>
        <p:nvGrpSpPr>
          <p:cNvPr id="19500" name="object 43">
            <a:extLst>
              <a:ext uri="{FF2B5EF4-FFF2-40B4-BE49-F238E27FC236}">
                <a16:creationId xmlns:a16="http://schemas.microsoft.com/office/drawing/2014/main" id="{8E5AA847-E8DD-613C-D609-CE6D7F7F07C1}"/>
              </a:ext>
            </a:extLst>
          </p:cNvPr>
          <p:cNvGrpSpPr/>
          <p:nvPr/>
        </p:nvGrpSpPr>
        <p:grpSpPr>
          <a:xfrm>
            <a:off x="5099558" y="5800356"/>
            <a:ext cx="3048000" cy="723900"/>
            <a:chOff x="5099558" y="5800356"/>
            <a:chExt cx="3048000" cy="723900"/>
          </a:xfrm>
        </p:grpSpPr>
        <p:sp>
          <p:nvSpPr>
            <p:cNvPr id="19501" name="object 44">
              <a:extLst>
                <a:ext uri="{FF2B5EF4-FFF2-40B4-BE49-F238E27FC236}">
                  <a16:creationId xmlns:a16="http://schemas.microsoft.com/office/drawing/2014/main" id="{9B310DC4-F03F-AAA9-0C4A-AD27635562EF}"/>
                </a:ext>
              </a:extLst>
            </p:cNvPr>
            <p:cNvSpPr/>
            <p:nvPr/>
          </p:nvSpPr>
          <p:spPr>
            <a:xfrm>
              <a:off x="5105908" y="5806706"/>
              <a:ext cx="3035300" cy="711200"/>
            </a:xfrm>
            <a:custGeom>
              <a:avLst/>
              <a:gdLst/>
              <a:ahLst/>
              <a:cxnLst/>
              <a:rect l="l" t="t" r="r" b="b"/>
              <a:pathLst>
                <a:path w="3035300" h="711200">
                  <a:moveTo>
                    <a:pt x="2948686" y="0"/>
                  </a:moveTo>
                  <a:lnTo>
                    <a:pt x="86487" y="0"/>
                  </a:lnTo>
                  <a:lnTo>
                    <a:pt x="52828" y="6796"/>
                  </a:lnTo>
                  <a:lnTo>
                    <a:pt x="25336" y="25331"/>
                  </a:lnTo>
                  <a:lnTo>
                    <a:pt x="6798" y="52822"/>
                  </a:lnTo>
                  <a:lnTo>
                    <a:pt x="0" y="86487"/>
                  </a:lnTo>
                  <a:lnTo>
                    <a:pt x="0" y="624636"/>
                  </a:lnTo>
                  <a:lnTo>
                    <a:pt x="6798" y="658301"/>
                  </a:lnTo>
                  <a:lnTo>
                    <a:pt x="25336" y="685792"/>
                  </a:lnTo>
                  <a:lnTo>
                    <a:pt x="52828" y="704327"/>
                  </a:lnTo>
                  <a:lnTo>
                    <a:pt x="86487" y="711123"/>
                  </a:lnTo>
                  <a:lnTo>
                    <a:pt x="2948686" y="711123"/>
                  </a:lnTo>
                  <a:lnTo>
                    <a:pt x="2982344" y="704327"/>
                  </a:lnTo>
                  <a:lnTo>
                    <a:pt x="3009836" y="685792"/>
                  </a:lnTo>
                  <a:lnTo>
                    <a:pt x="3028374" y="658301"/>
                  </a:lnTo>
                  <a:lnTo>
                    <a:pt x="3035172" y="624636"/>
                  </a:lnTo>
                  <a:lnTo>
                    <a:pt x="3035172" y="86487"/>
                  </a:lnTo>
                  <a:lnTo>
                    <a:pt x="3028374" y="52822"/>
                  </a:lnTo>
                  <a:lnTo>
                    <a:pt x="3009836" y="25331"/>
                  </a:lnTo>
                  <a:lnTo>
                    <a:pt x="2982344" y="6796"/>
                  </a:lnTo>
                  <a:lnTo>
                    <a:pt x="2948686" y="0"/>
                  </a:lnTo>
                  <a:close/>
                </a:path>
              </a:pathLst>
            </a:custGeom>
            <a:solidFill>
              <a:srgbClr val="FFF1CC"/>
            </a:solidFill>
          </p:spPr>
          <p:txBody>
            <a:bodyPr wrap="square" lIns="0" tIns="0" rIns="0" bIns="0" rtlCol="0"/>
            <a:lstStyle/>
            <a:p>
              <a:endParaRPr/>
            </a:p>
          </p:txBody>
        </p:sp>
        <p:sp>
          <p:nvSpPr>
            <p:cNvPr id="19502" name="object 45">
              <a:extLst>
                <a:ext uri="{FF2B5EF4-FFF2-40B4-BE49-F238E27FC236}">
                  <a16:creationId xmlns:a16="http://schemas.microsoft.com/office/drawing/2014/main" id="{319D4FCC-1409-C30D-3C38-2C8BE2F83504}"/>
                </a:ext>
              </a:extLst>
            </p:cNvPr>
            <p:cNvSpPr/>
            <p:nvPr/>
          </p:nvSpPr>
          <p:spPr>
            <a:xfrm>
              <a:off x="5105908" y="5806706"/>
              <a:ext cx="3035300" cy="711200"/>
            </a:xfrm>
            <a:custGeom>
              <a:avLst/>
              <a:gdLst/>
              <a:ahLst/>
              <a:cxnLst/>
              <a:rect l="l" t="t" r="r" b="b"/>
              <a:pathLst>
                <a:path w="3035300" h="711200">
                  <a:moveTo>
                    <a:pt x="0" y="86487"/>
                  </a:moveTo>
                  <a:lnTo>
                    <a:pt x="6798" y="52822"/>
                  </a:lnTo>
                  <a:lnTo>
                    <a:pt x="25336" y="25331"/>
                  </a:lnTo>
                  <a:lnTo>
                    <a:pt x="52828" y="6796"/>
                  </a:lnTo>
                  <a:lnTo>
                    <a:pt x="86487" y="0"/>
                  </a:lnTo>
                  <a:lnTo>
                    <a:pt x="2948686" y="0"/>
                  </a:lnTo>
                  <a:lnTo>
                    <a:pt x="2982344" y="6796"/>
                  </a:lnTo>
                  <a:lnTo>
                    <a:pt x="3009836" y="25331"/>
                  </a:lnTo>
                  <a:lnTo>
                    <a:pt x="3028374" y="52822"/>
                  </a:lnTo>
                  <a:lnTo>
                    <a:pt x="3035172" y="86487"/>
                  </a:lnTo>
                  <a:lnTo>
                    <a:pt x="3035172" y="624636"/>
                  </a:lnTo>
                  <a:lnTo>
                    <a:pt x="3028374" y="658301"/>
                  </a:lnTo>
                  <a:lnTo>
                    <a:pt x="3009836" y="685792"/>
                  </a:lnTo>
                  <a:lnTo>
                    <a:pt x="2982344" y="704327"/>
                  </a:lnTo>
                  <a:lnTo>
                    <a:pt x="2948686" y="711123"/>
                  </a:lnTo>
                  <a:lnTo>
                    <a:pt x="86487" y="711123"/>
                  </a:lnTo>
                  <a:lnTo>
                    <a:pt x="52828" y="704327"/>
                  </a:lnTo>
                  <a:lnTo>
                    <a:pt x="25336" y="685792"/>
                  </a:lnTo>
                  <a:lnTo>
                    <a:pt x="6798" y="658301"/>
                  </a:lnTo>
                  <a:lnTo>
                    <a:pt x="0" y="624636"/>
                  </a:lnTo>
                  <a:lnTo>
                    <a:pt x="0" y="86487"/>
                  </a:lnTo>
                  <a:close/>
                </a:path>
              </a:pathLst>
            </a:custGeom>
            <a:ln w="12700">
              <a:solidFill>
                <a:srgbClr val="FFFFFF"/>
              </a:solidFill>
            </a:ln>
          </p:spPr>
          <p:txBody>
            <a:bodyPr wrap="square" lIns="0" tIns="0" rIns="0" bIns="0" rtlCol="0"/>
            <a:lstStyle/>
            <a:p>
              <a:endParaRPr/>
            </a:p>
          </p:txBody>
        </p:sp>
      </p:grpSp>
      <p:sp>
        <p:nvSpPr>
          <p:cNvPr id="19503" name="object 46">
            <a:extLst>
              <a:ext uri="{FF2B5EF4-FFF2-40B4-BE49-F238E27FC236}">
                <a16:creationId xmlns:a16="http://schemas.microsoft.com/office/drawing/2014/main" id="{7D250471-9A21-A404-AD79-3C46DF83596D}"/>
              </a:ext>
            </a:extLst>
          </p:cNvPr>
          <p:cNvSpPr txBox="1"/>
          <p:nvPr/>
        </p:nvSpPr>
        <p:spPr>
          <a:xfrm>
            <a:off x="5252720" y="4949697"/>
            <a:ext cx="2674620" cy="1039494"/>
          </a:xfrm>
          <a:prstGeom prst="rect">
            <a:avLst/>
          </a:prstGeom>
        </p:spPr>
        <p:txBody>
          <a:bodyPr vert="horz" wrap="square" lIns="0" tIns="12700" rIns="0" bIns="0" rtlCol="0">
            <a:spAutoFit/>
          </a:bodyPr>
          <a:lstStyle/>
          <a:p>
            <a:pPr marL="12700" marR="191135">
              <a:lnSpc>
                <a:spcPct val="100000"/>
              </a:lnSpc>
              <a:spcBef>
                <a:spcPts val="100"/>
              </a:spcBef>
            </a:pPr>
            <a:r>
              <a:rPr sz="1200" dirty="0">
                <a:solidFill>
                  <a:srgbClr val="585858"/>
                </a:solidFill>
                <a:latin typeface="Arial MT"/>
                <a:cs typeface="Arial MT"/>
              </a:rPr>
              <a:t>The</a:t>
            </a:r>
            <a:r>
              <a:rPr sz="1200" spc="-35" dirty="0">
                <a:solidFill>
                  <a:srgbClr val="585858"/>
                </a:solidFill>
                <a:latin typeface="Arial MT"/>
                <a:cs typeface="Arial MT"/>
              </a:rPr>
              <a:t> </a:t>
            </a:r>
            <a:r>
              <a:rPr sz="1200" dirty="0">
                <a:solidFill>
                  <a:srgbClr val="585858"/>
                </a:solidFill>
                <a:latin typeface="Arial MT"/>
                <a:cs typeface="Arial MT"/>
              </a:rPr>
              <a:t>forerunner</a:t>
            </a:r>
            <a:r>
              <a:rPr sz="1200" spc="-45" dirty="0">
                <a:solidFill>
                  <a:srgbClr val="585858"/>
                </a:solidFill>
                <a:latin typeface="Arial MT"/>
                <a:cs typeface="Arial MT"/>
              </a:rPr>
              <a:t> </a:t>
            </a:r>
            <a:r>
              <a:rPr sz="1200" dirty="0">
                <a:solidFill>
                  <a:srgbClr val="585858"/>
                </a:solidFill>
                <a:latin typeface="Arial MT"/>
                <a:cs typeface="Arial MT"/>
              </a:rPr>
              <a:t>satellite</a:t>
            </a:r>
            <a:r>
              <a:rPr sz="1200" spc="-25" dirty="0">
                <a:solidFill>
                  <a:srgbClr val="585858"/>
                </a:solidFill>
                <a:latin typeface="Arial MT"/>
                <a:cs typeface="Arial MT"/>
              </a:rPr>
              <a:t> </a:t>
            </a:r>
            <a:r>
              <a:rPr sz="1200" dirty="0">
                <a:solidFill>
                  <a:srgbClr val="585858"/>
                </a:solidFill>
                <a:latin typeface="Arial MT"/>
                <a:cs typeface="Arial MT"/>
              </a:rPr>
              <a:t>of Sentinel-</a:t>
            </a:r>
            <a:r>
              <a:rPr sz="1200" spc="-50" dirty="0">
                <a:solidFill>
                  <a:srgbClr val="585858"/>
                </a:solidFill>
                <a:latin typeface="Arial MT"/>
                <a:cs typeface="Arial MT"/>
              </a:rPr>
              <a:t>5 </a:t>
            </a:r>
            <a:r>
              <a:rPr sz="1200" dirty="0">
                <a:solidFill>
                  <a:srgbClr val="585858"/>
                </a:solidFill>
                <a:latin typeface="Arial MT"/>
                <a:cs typeface="Arial MT"/>
              </a:rPr>
              <a:t>mission.</a:t>
            </a:r>
            <a:r>
              <a:rPr sz="1200" spc="-30" dirty="0">
                <a:solidFill>
                  <a:srgbClr val="585858"/>
                </a:solidFill>
                <a:latin typeface="Arial MT"/>
                <a:cs typeface="Arial MT"/>
              </a:rPr>
              <a:t> </a:t>
            </a:r>
            <a:r>
              <a:rPr sz="1200" dirty="0">
                <a:solidFill>
                  <a:srgbClr val="585858"/>
                </a:solidFill>
                <a:latin typeface="Arial MT"/>
                <a:cs typeface="Arial MT"/>
              </a:rPr>
              <a:t>With</a:t>
            </a:r>
            <a:r>
              <a:rPr sz="1200" spc="-30" dirty="0">
                <a:solidFill>
                  <a:srgbClr val="585858"/>
                </a:solidFill>
                <a:latin typeface="Arial MT"/>
                <a:cs typeface="Arial MT"/>
              </a:rPr>
              <a:t> </a:t>
            </a:r>
            <a:r>
              <a:rPr sz="1200" b="1" dirty="0">
                <a:solidFill>
                  <a:srgbClr val="585858"/>
                </a:solidFill>
                <a:latin typeface="Arial"/>
                <a:cs typeface="Arial"/>
              </a:rPr>
              <a:t>sensors</a:t>
            </a:r>
            <a:r>
              <a:rPr sz="1200" b="1" spc="-40" dirty="0">
                <a:solidFill>
                  <a:srgbClr val="585858"/>
                </a:solidFill>
                <a:latin typeface="Arial"/>
                <a:cs typeface="Arial"/>
              </a:rPr>
              <a:t> </a:t>
            </a:r>
            <a:r>
              <a:rPr sz="1200" b="1" dirty="0">
                <a:solidFill>
                  <a:srgbClr val="585858"/>
                </a:solidFill>
                <a:latin typeface="Arial"/>
                <a:cs typeface="Arial"/>
              </a:rPr>
              <a:t>to</a:t>
            </a:r>
            <a:r>
              <a:rPr sz="1200" b="1" spc="-5" dirty="0">
                <a:solidFill>
                  <a:srgbClr val="585858"/>
                </a:solidFill>
                <a:latin typeface="Arial"/>
                <a:cs typeface="Arial"/>
              </a:rPr>
              <a:t> </a:t>
            </a:r>
            <a:r>
              <a:rPr sz="1200" b="1" spc="-10" dirty="0">
                <a:solidFill>
                  <a:srgbClr val="585858"/>
                </a:solidFill>
                <a:latin typeface="Arial"/>
                <a:cs typeface="Arial"/>
              </a:rPr>
              <a:t>acquire concentrations</a:t>
            </a:r>
            <a:r>
              <a:rPr sz="1200" b="1" spc="-15" dirty="0">
                <a:solidFill>
                  <a:srgbClr val="585858"/>
                </a:solidFill>
                <a:latin typeface="Arial"/>
                <a:cs typeface="Arial"/>
              </a:rPr>
              <a:t> </a:t>
            </a:r>
            <a:r>
              <a:rPr sz="1200" dirty="0">
                <a:solidFill>
                  <a:srgbClr val="585858"/>
                </a:solidFill>
                <a:latin typeface="Arial MT"/>
                <a:cs typeface="Arial MT"/>
              </a:rPr>
              <a:t>of</a:t>
            </a:r>
            <a:r>
              <a:rPr sz="1200" spc="-20" dirty="0">
                <a:solidFill>
                  <a:srgbClr val="585858"/>
                </a:solidFill>
                <a:latin typeface="Arial MT"/>
                <a:cs typeface="Arial MT"/>
              </a:rPr>
              <a:t> </a:t>
            </a:r>
            <a:r>
              <a:rPr sz="1200" dirty="0">
                <a:solidFill>
                  <a:srgbClr val="585858"/>
                </a:solidFill>
                <a:latin typeface="Arial MT"/>
                <a:cs typeface="Arial MT"/>
              </a:rPr>
              <a:t>trace</a:t>
            </a:r>
            <a:r>
              <a:rPr sz="1200" spc="-15" dirty="0">
                <a:solidFill>
                  <a:srgbClr val="585858"/>
                </a:solidFill>
                <a:latin typeface="Arial MT"/>
                <a:cs typeface="Arial MT"/>
              </a:rPr>
              <a:t> </a:t>
            </a:r>
            <a:r>
              <a:rPr sz="1200" dirty="0">
                <a:solidFill>
                  <a:srgbClr val="585858"/>
                </a:solidFill>
                <a:latin typeface="Arial MT"/>
                <a:cs typeface="Arial MT"/>
              </a:rPr>
              <a:t>gases</a:t>
            </a:r>
            <a:r>
              <a:rPr sz="1200" spc="-20" dirty="0">
                <a:solidFill>
                  <a:srgbClr val="585858"/>
                </a:solidFill>
                <a:latin typeface="Arial MT"/>
                <a:cs typeface="Arial MT"/>
              </a:rPr>
              <a:t> </a:t>
            </a:r>
            <a:r>
              <a:rPr sz="1200" spc="-25" dirty="0">
                <a:solidFill>
                  <a:srgbClr val="585858"/>
                </a:solidFill>
                <a:latin typeface="Arial MT"/>
                <a:cs typeface="Arial MT"/>
              </a:rPr>
              <a:t>and </a:t>
            </a:r>
            <a:r>
              <a:rPr sz="1200" spc="-10" dirty="0">
                <a:solidFill>
                  <a:srgbClr val="585858"/>
                </a:solidFill>
                <a:latin typeface="Arial MT"/>
                <a:cs typeface="Arial MT"/>
              </a:rPr>
              <a:t>aerosols</a:t>
            </a:r>
            <a:endParaRPr sz="1200">
              <a:latin typeface="Arial MT"/>
              <a:cs typeface="Arial MT"/>
            </a:endParaRPr>
          </a:p>
          <a:p>
            <a:pPr marL="77470">
              <a:lnSpc>
                <a:spcPct val="100000"/>
              </a:lnSpc>
              <a:spcBef>
                <a:spcPts val="780"/>
              </a:spcBef>
            </a:pPr>
            <a:r>
              <a:rPr sz="1200" b="1" dirty="0">
                <a:solidFill>
                  <a:srgbClr val="585858"/>
                </a:solidFill>
                <a:latin typeface="Arial"/>
                <a:cs typeface="Arial"/>
              </a:rPr>
              <a:t>For</a:t>
            </a:r>
            <a:r>
              <a:rPr sz="1200" b="1" spc="-5" dirty="0">
                <a:solidFill>
                  <a:srgbClr val="585858"/>
                </a:solidFill>
                <a:latin typeface="Arial"/>
                <a:cs typeface="Arial"/>
              </a:rPr>
              <a:t> </a:t>
            </a:r>
            <a:r>
              <a:rPr sz="1200" b="1" dirty="0">
                <a:solidFill>
                  <a:srgbClr val="585858"/>
                </a:solidFill>
                <a:latin typeface="Arial"/>
                <a:cs typeface="Arial"/>
              </a:rPr>
              <a:t>air</a:t>
            </a:r>
            <a:r>
              <a:rPr sz="1200" b="1" spc="-15" dirty="0">
                <a:solidFill>
                  <a:srgbClr val="585858"/>
                </a:solidFill>
                <a:latin typeface="Arial"/>
                <a:cs typeface="Arial"/>
              </a:rPr>
              <a:t> </a:t>
            </a:r>
            <a:r>
              <a:rPr sz="1200" b="1" dirty="0">
                <a:solidFill>
                  <a:srgbClr val="585858"/>
                </a:solidFill>
                <a:latin typeface="Arial"/>
                <a:cs typeface="Arial"/>
              </a:rPr>
              <a:t>quality and</a:t>
            </a:r>
            <a:r>
              <a:rPr sz="1200" b="1" spc="-5" dirty="0">
                <a:solidFill>
                  <a:srgbClr val="585858"/>
                </a:solidFill>
                <a:latin typeface="Arial"/>
                <a:cs typeface="Arial"/>
              </a:rPr>
              <a:t> </a:t>
            </a:r>
            <a:r>
              <a:rPr sz="1200" b="1" dirty="0">
                <a:solidFill>
                  <a:srgbClr val="585858"/>
                </a:solidFill>
                <a:latin typeface="Arial"/>
                <a:cs typeface="Arial"/>
              </a:rPr>
              <a:t>climate</a:t>
            </a:r>
            <a:r>
              <a:rPr sz="1200" b="1" spc="-20" dirty="0">
                <a:solidFill>
                  <a:srgbClr val="585858"/>
                </a:solidFill>
                <a:latin typeface="Arial"/>
                <a:cs typeface="Arial"/>
              </a:rPr>
              <a:t> </a:t>
            </a:r>
            <a:r>
              <a:rPr sz="1200" b="1" spc="-10" dirty="0">
                <a:solidFill>
                  <a:srgbClr val="585858"/>
                </a:solidFill>
                <a:latin typeface="Arial"/>
                <a:cs typeface="Arial"/>
              </a:rPr>
              <a:t>analysis;</a:t>
            </a:r>
            <a:endParaRPr sz="1200">
              <a:latin typeface="Arial"/>
              <a:cs typeface="Arial"/>
            </a:endParaRPr>
          </a:p>
        </p:txBody>
      </p:sp>
      <p:sp>
        <p:nvSpPr>
          <p:cNvPr id="19504" name="object 47">
            <a:extLst>
              <a:ext uri="{FF2B5EF4-FFF2-40B4-BE49-F238E27FC236}">
                <a16:creationId xmlns:a16="http://schemas.microsoft.com/office/drawing/2014/main" id="{29201B38-22DA-7110-606E-FB5537662BDD}"/>
              </a:ext>
            </a:extLst>
          </p:cNvPr>
          <p:cNvSpPr txBox="1"/>
          <p:nvPr/>
        </p:nvSpPr>
        <p:spPr>
          <a:xfrm>
            <a:off x="5220970" y="5963513"/>
            <a:ext cx="2806065" cy="208279"/>
          </a:xfrm>
          <a:prstGeom prst="rect">
            <a:avLst/>
          </a:prstGeom>
        </p:spPr>
        <p:txBody>
          <a:bodyPr vert="horz" wrap="square" lIns="0" tIns="12700" rIns="0" bIns="0" rtlCol="0">
            <a:spAutoFit/>
          </a:bodyPr>
          <a:lstStyle/>
          <a:p>
            <a:pPr marL="38100">
              <a:lnSpc>
                <a:spcPct val="100000"/>
              </a:lnSpc>
              <a:spcBef>
                <a:spcPts val="100"/>
              </a:spcBef>
            </a:pPr>
            <a:r>
              <a:rPr sz="1200" b="1" dirty="0">
                <a:solidFill>
                  <a:srgbClr val="585858"/>
                </a:solidFill>
                <a:latin typeface="Arial"/>
                <a:cs typeface="Arial"/>
              </a:rPr>
              <a:t>Greenhouse</a:t>
            </a:r>
            <a:r>
              <a:rPr sz="1200" b="1" spc="-45" dirty="0">
                <a:solidFill>
                  <a:srgbClr val="585858"/>
                </a:solidFill>
                <a:latin typeface="Arial"/>
                <a:cs typeface="Arial"/>
              </a:rPr>
              <a:t> </a:t>
            </a:r>
            <a:r>
              <a:rPr sz="1200" b="1" dirty="0">
                <a:solidFill>
                  <a:srgbClr val="585858"/>
                </a:solidFill>
                <a:latin typeface="Arial"/>
                <a:cs typeface="Arial"/>
              </a:rPr>
              <a:t>gases,</a:t>
            </a:r>
            <a:r>
              <a:rPr sz="1200" b="1" spc="-40" dirty="0">
                <a:solidFill>
                  <a:srgbClr val="585858"/>
                </a:solidFill>
                <a:latin typeface="Arial"/>
                <a:cs typeface="Arial"/>
              </a:rPr>
              <a:t> </a:t>
            </a:r>
            <a:r>
              <a:rPr sz="1200" b="1" dirty="0">
                <a:solidFill>
                  <a:srgbClr val="585858"/>
                </a:solidFill>
                <a:latin typeface="Arial"/>
                <a:cs typeface="Arial"/>
              </a:rPr>
              <a:t>air</a:t>
            </a:r>
            <a:r>
              <a:rPr sz="1200" b="1" spc="-30" dirty="0">
                <a:solidFill>
                  <a:srgbClr val="585858"/>
                </a:solidFill>
                <a:latin typeface="Arial"/>
                <a:cs typeface="Arial"/>
              </a:rPr>
              <a:t> </a:t>
            </a:r>
            <a:r>
              <a:rPr sz="1200" b="1" dirty="0">
                <a:solidFill>
                  <a:srgbClr val="585858"/>
                </a:solidFill>
                <a:latin typeface="Arial"/>
                <a:cs typeface="Arial"/>
              </a:rPr>
              <a:t>pollution,</a:t>
            </a:r>
            <a:r>
              <a:rPr sz="1200" b="1" spc="15" dirty="0">
                <a:solidFill>
                  <a:srgbClr val="585858"/>
                </a:solidFill>
                <a:latin typeface="Arial"/>
                <a:cs typeface="Arial"/>
              </a:rPr>
              <a:t> </a:t>
            </a:r>
            <a:r>
              <a:rPr sz="1200" b="1" spc="-20" dirty="0">
                <a:solidFill>
                  <a:srgbClr val="585858"/>
                </a:solidFill>
                <a:latin typeface="Arial"/>
                <a:cs typeface="Arial"/>
              </a:rPr>
              <a:t>SO</a:t>
            </a:r>
            <a:r>
              <a:rPr sz="1200" b="1" spc="-30" baseline="-20833" dirty="0">
                <a:solidFill>
                  <a:srgbClr val="585858"/>
                </a:solidFill>
                <a:latin typeface="Arial"/>
                <a:cs typeface="Arial"/>
              </a:rPr>
              <a:t>2</a:t>
            </a:r>
            <a:r>
              <a:rPr sz="1200" b="1" spc="-20" dirty="0">
                <a:solidFill>
                  <a:srgbClr val="585858"/>
                </a:solidFill>
                <a:latin typeface="Arial"/>
                <a:cs typeface="Arial"/>
              </a:rPr>
              <a:t>,</a:t>
            </a:r>
            <a:endParaRPr sz="1200">
              <a:latin typeface="Arial"/>
              <a:cs typeface="Arial"/>
            </a:endParaRPr>
          </a:p>
        </p:txBody>
      </p:sp>
      <p:sp>
        <p:nvSpPr>
          <p:cNvPr id="19505" name="object 48">
            <a:extLst>
              <a:ext uri="{FF2B5EF4-FFF2-40B4-BE49-F238E27FC236}">
                <a16:creationId xmlns:a16="http://schemas.microsoft.com/office/drawing/2014/main" id="{05F51B2B-83E9-D61F-FCAB-0805353A6075}"/>
              </a:ext>
            </a:extLst>
          </p:cNvPr>
          <p:cNvSpPr txBox="1"/>
          <p:nvPr/>
        </p:nvSpPr>
        <p:spPr>
          <a:xfrm>
            <a:off x="5187441" y="6146393"/>
            <a:ext cx="2873375" cy="391160"/>
          </a:xfrm>
          <a:prstGeom prst="rect">
            <a:avLst/>
          </a:prstGeom>
        </p:spPr>
        <p:txBody>
          <a:bodyPr vert="horz" wrap="square" lIns="0" tIns="12700" rIns="0" bIns="0" rtlCol="0">
            <a:spAutoFit/>
          </a:bodyPr>
          <a:lstStyle/>
          <a:p>
            <a:pPr marL="1304290" marR="30480" indent="-1266825">
              <a:lnSpc>
                <a:spcPct val="100000"/>
              </a:lnSpc>
              <a:spcBef>
                <a:spcPts val="100"/>
              </a:spcBef>
            </a:pPr>
            <a:r>
              <a:rPr sz="1200" b="1" dirty="0">
                <a:solidFill>
                  <a:srgbClr val="585858"/>
                </a:solidFill>
                <a:latin typeface="Arial"/>
                <a:cs typeface="Arial"/>
              </a:rPr>
              <a:t>CO</a:t>
            </a:r>
            <a:r>
              <a:rPr sz="1200" b="1" baseline="-20833" dirty="0">
                <a:solidFill>
                  <a:srgbClr val="585858"/>
                </a:solidFill>
                <a:latin typeface="Arial"/>
                <a:cs typeface="Arial"/>
              </a:rPr>
              <a:t>2</a:t>
            </a:r>
            <a:r>
              <a:rPr sz="1200" b="1" dirty="0">
                <a:solidFill>
                  <a:srgbClr val="585858"/>
                </a:solidFill>
                <a:latin typeface="Arial"/>
                <a:cs typeface="Arial"/>
              </a:rPr>
              <a:t>,</a:t>
            </a:r>
            <a:r>
              <a:rPr sz="1200" b="1" spc="10" dirty="0">
                <a:solidFill>
                  <a:srgbClr val="585858"/>
                </a:solidFill>
                <a:latin typeface="Arial"/>
                <a:cs typeface="Arial"/>
              </a:rPr>
              <a:t> </a:t>
            </a:r>
            <a:r>
              <a:rPr sz="1200" b="1" spc="-10" dirty="0">
                <a:solidFill>
                  <a:srgbClr val="585858"/>
                </a:solidFill>
                <a:latin typeface="Arial"/>
                <a:cs typeface="Arial"/>
              </a:rPr>
              <a:t>aerosols,</a:t>
            </a:r>
            <a:r>
              <a:rPr sz="1200" b="1" spc="-35" dirty="0">
                <a:solidFill>
                  <a:srgbClr val="585858"/>
                </a:solidFill>
                <a:latin typeface="Arial"/>
                <a:cs typeface="Arial"/>
              </a:rPr>
              <a:t> </a:t>
            </a:r>
            <a:r>
              <a:rPr sz="1200" b="1" dirty="0">
                <a:solidFill>
                  <a:srgbClr val="585858"/>
                </a:solidFill>
                <a:latin typeface="Arial"/>
                <a:cs typeface="Arial"/>
              </a:rPr>
              <a:t>PM,</a:t>
            </a:r>
            <a:r>
              <a:rPr sz="1200" b="1" spc="10" dirty="0">
                <a:solidFill>
                  <a:srgbClr val="585858"/>
                </a:solidFill>
                <a:latin typeface="Arial"/>
                <a:cs typeface="Arial"/>
              </a:rPr>
              <a:t> </a:t>
            </a:r>
            <a:r>
              <a:rPr sz="1200" b="1" dirty="0">
                <a:solidFill>
                  <a:srgbClr val="585858"/>
                </a:solidFill>
                <a:latin typeface="Arial"/>
                <a:cs typeface="Arial"/>
              </a:rPr>
              <a:t>CH</a:t>
            </a:r>
            <a:r>
              <a:rPr sz="1200" b="1" baseline="-20833" dirty="0">
                <a:solidFill>
                  <a:srgbClr val="585858"/>
                </a:solidFill>
                <a:latin typeface="Arial"/>
                <a:cs typeface="Arial"/>
              </a:rPr>
              <a:t>4</a:t>
            </a:r>
            <a:r>
              <a:rPr sz="1200" b="1" dirty="0">
                <a:solidFill>
                  <a:srgbClr val="585858"/>
                </a:solidFill>
                <a:latin typeface="Arial"/>
                <a:cs typeface="Arial"/>
              </a:rPr>
              <a:t>, </a:t>
            </a:r>
            <a:r>
              <a:rPr sz="1200" b="1" spc="-10" dirty="0">
                <a:solidFill>
                  <a:srgbClr val="585858"/>
                </a:solidFill>
                <a:latin typeface="Arial"/>
                <a:cs typeface="Arial"/>
              </a:rPr>
              <a:t>formaldehyde, </a:t>
            </a:r>
            <a:r>
              <a:rPr sz="1200" b="1" spc="-20" dirty="0">
                <a:solidFill>
                  <a:srgbClr val="585858"/>
                </a:solidFill>
                <a:latin typeface="Arial"/>
                <a:cs typeface="Arial"/>
              </a:rPr>
              <a:t>etc.</a:t>
            </a:r>
            <a:endParaRPr sz="1200">
              <a:latin typeface="Arial"/>
              <a:cs typeface="Arial"/>
            </a:endParaRPr>
          </a:p>
        </p:txBody>
      </p:sp>
      <p:grpSp>
        <p:nvGrpSpPr>
          <p:cNvPr id="19506" name="object 49">
            <a:extLst>
              <a:ext uri="{FF2B5EF4-FFF2-40B4-BE49-F238E27FC236}">
                <a16:creationId xmlns:a16="http://schemas.microsoft.com/office/drawing/2014/main" id="{6E879F4F-C78F-C3FE-EB43-8C19C880F69F}"/>
              </a:ext>
            </a:extLst>
          </p:cNvPr>
          <p:cNvGrpSpPr/>
          <p:nvPr/>
        </p:nvGrpSpPr>
        <p:grpSpPr>
          <a:xfrm>
            <a:off x="8495410" y="3952366"/>
            <a:ext cx="3048000" cy="2171065"/>
            <a:chOff x="8495410" y="3952366"/>
            <a:chExt cx="3048000" cy="2171065"/>
          </a:xfrm>
        </p:grpSpPr>
        <p:sp>
          <p:nvSpPr>
            <p:cNvPr id="19507" name="object 50">
              <a:extLst>
                <a:ext uri="{FF2B5EF4-FFF2-40B4-BE49-F238E27FC236}">
                  <a16:creationId xmlns:a16="http://schemas.microsoft.com/office/drawing/2014/main" id="{E9461EA5-35FB-6E7A-B418-081069B81540}"/>
                </a:ext>
              </a:extLst>
            </p:cNvPr>
            <p:cNvSpPr/>
            <p:nvPr/>
          </p:nvSpPr>
          <p:spPr>
            <a:xfrm>
              <a:off x="8501760" y="3958716"/>
              <a:ext cx="3035300" cy="2158365"/>
            </a:xfrm>
            <a:custGeom>
              <a:avLst/>
              <a:gdLst/>
              <a:ahLst/>
              <a:cxnLst/>
              <a:rect l="l" t="t" r="r" b="b"/>
              <a:pathLst>
                <a:path w="3035300" h="2158365">
                  <a:moveTo>
                    <a:pt x="2772664" y="0"/>
                  </a:moveTo>
                  <a:lnTo>
                    <a:pt x="262382" y="0"/>
                  </a:lnTo>
                  <a:lnTo>
                    <a:pt x="215219" y="4227"/>
                  </a:lnTo>
                  <a:lnTo>
                    <a:pt x="170829" y="16415"/>
                  </a:lnTo>
                  <a:lnTo>
                    <a:pt x="129953" y="35823"/>
                  </a:lnTo>
                  <a:lnTo>
                    <a:pt x="93333" y="61709"/>
                  </a:lnTo>
                  <a:lnTo>
                    <a:pt x="61709" y="93333"/>
                  </a:lnTo>
                  <a:lnTo>
                    <a:pt x="35823" y="129953"/>
                  </a:lnTo>
                  <a:lnTo>
                    <a:pt x="16415" y="170829"/>
                  </a:lnTo>
                  <a:lnTo>
                    <a:pt x="4227" y="215219"/>
                  </a:lnTo>
                  <a:lnTo>
                    <a:pt x="0" y="262381"/>
                  </a:lnTo>
                  <a:lnTo>
                    <a:pt x="0" y="1895449"/>
                  </a:lnTo>
                  <a:lnTo>
                    <a:pt x="4227" y="1942624"/>
                  </a:lnTo>
                  <a:lnTo>
                    <a:pt x="16415" y="1987025"/>
                  </a:lnTo>
                  <a:lnTo>
                    <a:pt x="35823" y="2027911"/>
                  </a:lnTo>
                  <a:lnTo>
                    <a:pt x="61709" y="2064540"/>
                  </a:lnTo>
                  <a:lnTo>
                    <a:pt x="93333" y="2096171"/>
                  </a:lnTo>
                  <a:lnTo>
                    <a:pt x="129953" y="2122063"/>
                  </a:lnTo>
                  <a:lnTo>
                    <a:pt x="170829" y="2141475"/>
                  </a:lnTo>
                  <a:lnTo>
                    <a:pt x="215219" y="2153666"/>
                  </a:lnTo>
                  <a:lnTo>
                    <a:pt x="262382" y="2157895"/>
                  </a:lnTo>
                  <a:lnTo>
                    <a:pt x="2772664" y="2157895"/>
                  </a:lnTo>
                  <a:lnTo>
                    <a:pt x="2819864" y="2153666"/>
                  </a:lnTo>
                  <a:lnTo>
                    <a:pt x="2864283" y="2141475"/>
                  </a:lnTo>
                  <a:lnTo>
                    <a:pt x="2905181" y="2122063"/>
                  </a:lnTo>
                  <a:lnTo>
                    <a:pt x="2941817" y="2096171"/>
                  </a:lnTo>
                  <a:lnTo>
                    <a:pt x="2973452" y="2064540"/>
                  </a:lnTo>
                  <a:lnTo>
                    <a:pt x="2999344" y="2027911"/>
                  </a:lnTo>
                  <a:lnTo>
                    <a:pt x="3018756" y="1987025"/>
                  </a:lnTo>
                  <a:lnTo>
                    <a:pt x="3030945" y="1942624"/>
                  </a:lnTo>
                  <a:lnTo>
                    <a:pt x="3035173" y="1895449"/>
                  </a:lnTo>
                  <a:lnTo>
                    <a:pt x="3035173" y="262381"/>
                  </a:lnTo>
                  <a:lnTo>
                    <a:pt x="3030945" y="215219"/>
                  </a:lnTo>
                  <a:lnTo>
                    <a:pt x="3018756" y="170829"/>
                  </a:lnTo>
                  <a:lnTo>
                    <a:pt x="2999344" y="129953"/>
                  </a:lnTo>
                  <a:lnTo>
                    <a:pt x="2973452" y="93333"/>
                  </a:lnTo>
                  <a:lnTo>
                    <a:pt x="2941817" y="61709"/>
                  </a:lnTo>
                  <a:lnTo>
                    <a:pt x="2905181" y="35823"/>
                  </a:lnTo>
                  <a:lnTo>
                    <a:pt x="2864283" y="16415"/>
                  </a:lnTo>
                  <a:lnTo>
                    <a:pt x="2819864" y="4227"/>
                  </a:lnTo>
                  <a:lnTo>
                    <a:pt x="2772664" y="0"/>
                  </a:lnTo>
                  <a:close/>
                </a:path>
              </a:pathLst>
            </a:custGeom>
            <a:solidFill>
              <a:srgbClr val="F1F1F1"/>
            </a:solidFill>
          </p:spPr>
          <p:txBody>
            <a:bodyPr wrap="square" lIns="0" tIns="0" rIns="0" bIns="0" rtlCol="0"/>
            <a:lstStyle/>
            <a:p>
              <a:endParaRPr/>
            </a:p>
          </p:txBody>
        </p:sp>
        <p:sp>
          <p:nvSpPr>
            <p:cNvPr id="19508" name="object 51">
              <a:extLst>
                <a:ext uri="{FF2B5EF4-FFF2-40B4-BE49-F238E27FC236}">
                  <a16:creationId xmlns:a16="http://schemas.microsoft.com/office/drawing/2014/main" id="{E0B93D38-5426-FF3D-1FF1-CD4919D1F35F}"/>
                </a:ext>
              </a:extLst>
            </p:cNvPr>
            <p:cNvSpPr/>
            <p:nvPr/>
          </p:nvSpPr>
          <p:spPr>
            <a:xfrm>
              <a:off x="8501760" y="3958716"/>
              <a:ext cx="3035300" cy="2158365"/>
            </a:xfrm>
            <a:custGeom>
              <a:avLst/>
              <a:gdLst/>
              <a:ahLst/>
              <a:cxnLst/>
              <a:rect l="l" t="t" r="r" b="b"/>
              <a:pathLst>
                <a:path w="3035300" h="2158365">
                  <a:moveTo>
                    <a:pt x="0" y="262381"/>
                  </a:moveTo>
                  <a:lnTo>
                    <a:pt x="4227" y="215219"/>
                  </a:lnTo>
                  <a:lnTo>
                    <a:pt x="16415" y="170829"/>
                  </a:lnTo>
                  <a:lnTo>
                    <a:pt x="35823" y="129953"/>
                  </a:lnTo>
                  <a:lnTo>
                    <a:pt x="61709" y="93333"/>
                  </a:lnTo>
                  <a:lnTo>
                    <a:pt x="93333" y="61709"/>
                  </a:lnTo>
                  <a:lnTo>
                    <a:pt x="129953" y="35823"/>
                  </a:lnTo>
                  <a:lnTo>
                    <a:pt x="170829" y="16415"/>
                  </a:lnTo>
                  <a:lnTo>
                    <a:pt x="215219" y="4227"/>
                  </a:lnTo>
                  <a:lnTo>
                    <a:pt x="262382" y="0"/>
                  </a:lnTo>
                  <a:lnTo>
                    <a:pt x="2772664" y="0"/>
                  </a:lnTo>
                  <a:lnTo>
                    <a:pt x="2819864" y="4227"/>
                  </a:lnTo>
                  <a:lnTo>
                    <a:pt x="2864283" y="16415"/>
                  </a:lnTo>
                  <a:lnTo>
                    <a:pt x="2905181" y="35823"/>
                  </a:lnTo>
                  <a:lnTo>
                    <a:pt x="2941817" y="61709"/>
                  </a:lnTo>
                  <a:lnTo>
                    <a:pt x="2973452" y="93333"/>
                  </a:lnTo>
                  <a:lnTo>
                    <a:pt x="2999344" y="129953"/>
                  </a:lnTo>
                  <a:lnTo>
                    <a:pt x="3018756" y="170829"/>
                  </a:lnTo>
                  <a:lnTo>
                    <a:pt x="3030945" y="215219"/>
                  </a:lnTo>
                  <a:lnTo>
                    <a:pt x="3035173" y="262381"/>
                  </a:lnTo>
                  <a:lnTo>
                    <a:pt x="3035173" y="1895449"/>
                  </a:lnTo>
                  <a:lnTo>
                    <a:pt x="3030945" y="1942624"/>
                  </a:lnTo>
                  <a:lnTo>
                    <a:pt x="3018756" y="1987025"/>
                  </a:lnTo>
                  <a:lnTo>
                    <a:pt x="2999344" y="2027911"/>
                  </a:lnTo>
                  <a:lnTo>
                    <a:pt x="2973452" y="2064540"/>
                  </a:lnTo>
                  <a:lnTo>
                    <a:pt x="2941817" y="2096171"/>
                  </a:lnTo>
                  <a:lnTo>
                    <a:pt x="2905181" y="2122063"/>
                  </a:lnTo>
                  <a:lnTo>
                    <a:pt x="2864283" y="2141475"/>
                  </a:lnTo>
                  <a:lnTo>
                    <a:pt x="2819864" y="2153666"/>
                  </a:lnTo>
                  <a:lnTo>
                    <a:pt x="2772664" y="2157895"/>
                  </a:lnTo>
                  <a:lnTo>
                    <a:pt x="262382" y="2157895"/>
                  </a:lnTo>
                  <a:lnTo>
                    <a:pt x="215219" y="2153666"/>
                  </a:lnTo>
                  <a:lnTo>
                    <a:pt x="170829" y="2141475"/>
                  </a:lnTo>
                  <a:lnTo>
                    <a:pt x="129953" y="2122063"/>
                  </a:lnTo>
                  <a:lnTo>
                    <a:pt x="93333" y="2096171"/>
                  </a:lnTo>
                  <a:lnTo>
                    <a:pt x="61709" y="2064540"/>
                  </a:lnTo>
                  <a:lnTo>
                    <a:pt x="35823" y="2027911"/>
                  </a:lnTo>
                  <a:lnTo>
                    <a:pt x="16415" y="1987025"/>
                  </a:lnTo>
                  <a:lnTo>
                    <a:pt x="4227" y="1942624"/>
                  </a:lnTo>
                  <a:lnTo>
                    <a:pt x="0" y="1895449"/>
                  </a:lnTo>
                  <a:lnTo>
                    <a:pt x="0" y="262381"/>
                  </a:lnTo>
                  <a:close/>
                </a:path>
              </a:pathLst>
            </a:custGeom>
            <a:ln w="12700">
              <a:solidFill>
                <a:srgbClr val="FFFFFF"/>
              </a:solidFill>
            </a:ln>
          </p:spPr>
          <p:txBody>
            <a:bodyPr wrap="square" lIns="0" tIns="0" rIns="0" bIns="0" rtlCol="0"/>
            <a:lstStyle/>
            <a:p>
              <a:endParaRPr/>
            </a:p>
          </p:txBody>
        </p:sp>
      </p:grpSp>
      <p:sp>
        <p:nvSpPr>
          <p:cNvPr id="19509" name="object 52">
            <a:extLst>
              <a:ext uri="{FF2B5EF4-FFF2-40B4-BE49-F238E27FC236}">
                <a16:creationId xmlns:a16="http://schemas.microsoft.com/office/drawing/2014/main" id="{0568B7A7-8965-94C6-BBBA-8D6A8A03806B}"/>
              </a:ext>
            </a:extLst>
          </p:cNvPr>
          <p:cNvSpPr txBox="1"/>
          <p:nvPr/>
        </p:nvSpPr>
        <p:spPr>
          <a:xfrm>
            <a:off x="8658225" y="4613529"/>
            <a:ext cx="2713990" cy="574675"/>
          </a:xfrm>
          <a:prstGeom prst="rect">
            <a:avLst/>
          </a:prstGeom>
        </p:spPr>
        <p:txBody>
          <a:bodyPr vert="horz" wrap="square" lIns="0" tIns="12700" rIns="0" bIns="0" rtlCol="0">
            <a:spAutoFit/>
          </a:bodyPr>
          <a:lstStyle/>
          <a:p>
            <a:pPr marL="12700" marR="5080">
              <a:lnSpc>
                <a:spcPct val="100000"/>
              </a:lnSpc>
              <a:spcBef>
                <a:spcPts val="100"/>
              </a:spcBef>
            </a:pPr>
            <a:r>
              <a:rPr sz="1200" dirty="0">
                <a:solidFill>
                  <a:srgbClr val="585858"/>
                </a:solidFill>
                <a:latin typeface="Arial MT"/>
                <a:cs typeface="Arial MT"/>
              </a:rPr>
              <a:t>A</a:t>
            </a:r>
            <a:r>
              <a:rPr sz="1200" spc="-95" dirty="0">
                <a:solidFill>
                  <a:srgbClr val="585858"/>
                </a:solidFill>
                <a:latin typeface="Arial MT"/>
                <a:cs typeface="Arial MT"/>
              </a:rPr>
              <a:t> </a:t>
            </a:r>
            <a:r>
              <a:rPr sz="1200" b="1" dirty="0">
                <a:solidFill>
                  <a:srgbClr val="585858"/>
                </a:solidFill>
                <a:latin typeface="Arial"/>
                <a:cs typeface="Arial"/>
              </a:rPr>
              <a:t>radar</a:t>
            </a:r>
            <a:r>
              <a:rPr sz="1200" b="1" spc="-55" dirty="0">
                <a:solidFill>
                  <a:srgbClr val="585858"/>
                </a:solidFill>
                <a:latin typeface="Arial"/>
                <a:cs typeface="Arial"/>
              </a:rPr>
              <a:t> </a:t>
            </a:r>
            <a:r>
              <a:rPr sz="1200" b="1" dirty="0">
                <a:solidFill>
                  <a:srgbClr val="585858"/>
                </a:solidFill>
                <a:latin typeface="Arial"/>
                <a:cs typeface="Arial"/>
              </a:rPr>
              <a:t>altimeter</a:t>
            </a:r>
            <a:r>
              <a:rPr sz="1200" b="1" spc="-45" dirty="0">
                <a:solidFill>
                  <a:srgbClr val="585858"/>
                </a:solidFill>
                <a:latin typeface="Arial"/>
                <a:cs typeface="Arial"/>
              </a:rPr>
              <a:t> </a:t>
            </a:r>
            <a:r>
              <a:rPr sz="1200" b="1" spc="-10" dirty="0">
                <a:solidFill>
                  <a:srgbClr val="585858"/>
                </a:solidFill>
                <a:latin typeface="Arial"/>
                <a:cs typeface="Arial"/>
              </a:rPr>
              <a:t>measurement </a:t>
            </a:r>
            <a:r>
              <a:rPr sz="1200" dirty="0">
                <a:solidFill>
                  <a:srgbClr val="585858"/>
                </a:solidFill>
                <a:latin typeface="Arial MT"/>
                <a:cs typeface="Arial MT"/>
              </a:rPr>
              <a:t>system for</a:t>
            </a:r>
            <a:r>
              <a:rPr sz="1200" spc="-20" dirty="0">
                <a:solidFill>
                  <a:srgbClr val="585858"/>
                </a:solidFill>
                <a:latin typeface="Arial MT"/>
                <a:cs typeface="Arial MT"/>
              </a:rPr>
              <a:t> </a:t>
            </a:r>
            <a:r>
              <a:rPr sz="1200" spc="-10" dirty="0">
                <a:solidFill>
                  <a:srgbClr val="585858"/>
                </a:solidFill>
                <a:latin typeface="Arial MT"/>
                <a:cs typeface="Arial MT"/>
              </a:rPr>
              <a:t>measuring</a:t>
            </a:r>
            <a:r>
              <a:rPr sz="1200" spc="-50" dirty="0">
                <a:solidFill>
                  <a:srgbClr val="585858"/>
                </a:solidFill>
                <a:latin typeface="Arial MT"/>
                <a:cs typeface="Arial MT"/>
              </a:rPr>
              <a:t> </a:t>
            </a:r>
            <a:r>
              <a:rPr sz="1200" spc="-10" dirty="0">
                <a:solidFill>
                  <a:srgbClr val="585858"/>
                </a:solidFill>
                <a:latin typeface="Arial MT"/>
                <a:cs typeface="Arial MT"/>
              </a:rPr>
              <a:t>sea-surface </a:t>
            </a:r>
            <a:r>
              <a:rPr sz="1200" dirty="0">
                <a:solidFill>
                  <a:srgbClr val="585858"/>
                </a:solidFill>
                <a:latin typeface="Arial MT"/>
                <a:cs typeface="Arial MT"/>
              </a:rPr>
              <a:t>height</a:t>
            </a:r>
            <a:r>
              <a:rPr sz="1200" spc="-50" dirty="0">
                <a:solidFill>
                  <a:srgbClr val="585858"/>
                </a:solidFill>
                <a:latin typeface="Arial MT"/>
                <a:cs typeface="Arial MT"/>
              </a:rPr>
              <a:t> </a:t>
            </a:r>
            <a:r>
              <a:rPr sz="1200" dirty="0">
                <a:solidFill>
                  <a:srgbClr val="585858"/>
                </a:solidFill>
                <a:latin typeface="Arial MT"/>
                <a:cs typeface="Arial MT"/>
              </a:rPr>
              <a:t>and</a:t>
            </a:r>
            <a:r>
              <a:rPr sz="1200" spc="-50" dirty="0">
                <a:solidFill>
                  <a:srgbClr val="585858"/>
                </a:solidFill>
                <a:latin typeface="Arial MT"/>
                <a:cs typeface="Arial MT"/>
              </a:rPr>
              <a:t> </a:t>
            </a:r>
            <a:r>
              <a:rPr sz="1200" dirty="0">
                <a:solidFill>
                  <a:srgbClr val="585858"/>
                </a:solidFill>
                <a:latin typeface="Arial MT"/>
                <a:cs typeface="Arial MT"/>
              </a:rPr>
              <a:t>map</a:t>
            </a:r>
            <a:r>
              <a:rPr sz="1200" spc="-50" dirty="0">
                <a:solidFill>
                  <a:srgbClr val="585858"/>
                </a:solidFill>
                <a:latin typeface="Arial MT"/>
                <a:cs typeface="Arial MT"/>
              </a:rPr>
              <a:t> </a:t>
            </a:r>
            <a:r>
              <a:rPr sz="1200" spc="-10" dirty="0">
                <a:solidFill>
                  <a:srgbClr val="585858"/>
                </a:solidFill>
                <a:latin typeface="Arial MT"/>
                <a:cs typeface="Arial MT"/>
              </a:rPr>
              <a:t>sea-</a:t>
            </a:r>
            <a:r>
              <a:rPr sz="1200" dirty="0">
                <a:solidFill>
                  <a:srgbClr val="585858"/>
                </a:solidFill>
                <a:latin typeface="Arial MT"/>
                <a:cs typeface="Arial MT"/>
              </a:rPr>
              <a:t>surface</a:t>
            </a:r>
            <a:r>
              <a:rPr sz="1200" spc="-40" dirty="0">
                <a:solidFill>
                  <a:srgbClr val="585858"/>
                </a:solidFill>
                <a:latin typeface="Arial MT"/>
                <a:cs typeface="Arial MT"/>
              </a:rPr>
              <a:t> </a:t>
            </a:r>
            <a:r>
              <a:rPr sz="1200" spc="-10" dirty="0">
                <a:solidFill>
                  <a:srgbClr val="585858"/>
                </a:solidFill>
                <a:latin typeface="Arial MT"/>
                <a:cs typeface="Arial MT"/>
              </a:rPr>
              <a:t>topography</a:t>
            </a:r>
            <a:endParaRPr sz="1200">
              <a:latin typeface="Arial MT"/>
              <a:cs typeface="Arial MT"/>
            </a:endParaRPr>
          </a:p>
        </p:txBody>
      </p:sp>
      <p:grpSp>
        <p:nvGrpSpPr>
          <p:cNvPr id="19510" name="object 53">
            <a:extLst>
              <a:ext uri="{FF2B5EF4-FFF2-40B4-BE49-F238E27FC236}">
                <a16:creationId xmlns:a16="http://schemas.microsoft.com/office/drawing/2014/main" id="{678AE4A7-3F38-A915-08C3-A8814E33926A}"/>
              </a:ext>
            </a:extLst>
          </p:cNvPr>
          <p:cNvGrpSpPr/>
          <p:nvPr/>
        </p:nvGrpSpPr>
        <p:grpSpPr>
          <a:xfrm>
            <a:off x="8336915" y="4090289"/>
            <a:ext cx="1464945" cy="441959"/>
            <a:chOff x="8336915" y="4090289"/>
            <a:chExt cx="1464945" cy="441959"/>
          </a:xfrm>
        </p:grpSpPr>
        <p:sp>
          <p:nvSpPr>
            <p:cNvPr id="19511" name="object 54">
              <a:extLst>
                <a:ext uri="{FF2B5EF4-FFF2-40B4-BE49-F238E27FC236}">
                  <a16:creationId xmlns:a16="http://schemas.microsoft.com/office/drawing/2014/main" id="{A485B05B-23F9-D499-ED32-B1DA4ED4E688}"/>
                </a:ext>
              </a:extLst>
            </p:cNvPr>
            <p:cNvSpPr/>
            <p:nvPr/>
          </p:nvSpPr>
          <p:spPr>
            <a:xfrm>
              <a:off x="8343265" y="4096639"/>
              <a:ext cx="1452245" cy="429259"/>
            </a:xfrm>
            <a:custGeom>
              <a:avLst/>
              <a:gdLst/>
              <a:ahLst/>
              <a:cxnLst/>
              <a:rect l="l" t="t" r="r" b="b"/>
              <a:pathLst>
                <a:path w="1452245" h="429260">
                  <a:moveTo>
                    <a:pt x="1380362" y="0"/>
                  </a:moveTo>
                  <a:lnTo>
                    <a:pt x="0" y="0"/>
                  </a:lnTo>
                  <a:lnTo>
                    <a:pt x="0" y="357378"/>
                  </a:lnTo>
                  <a:lnTo>
                    <a:pt x="71500" y="428879"/>
                  </a:lnTo>
                  <a:lnTo>
                    <a:pt x="1451736" y="428879"/>
                  </a:lnTo>
                  <a:lnTo>
                    <a:pt x="1451736" y="71374"/>
                  </a:lnTo>
                  <a:lnTo>
                    <a:pt x="1380362" y="0"/>
                  </a:lnTo>
                  <a:close/>
                </a:path>
              </a:pathLst>
            </a:custGeom>
            <a:solidFill>
              <a:srgbClr val="123E1D"/>
            </a:solidFill>
          </p:spPr>
          <p:txBody>
            <a:bodyPr wrap="square" lIns="0" tIns="0" rIns="0" bIns="0" rtlCol="0"/>
            <a:lstStyle/>
            <a:p>
              <a:endParaRPr/>
            </a:p>
          </p:txBody>
        </p:sp>
        <p:sp>
          <p:nvSpPr>
            <p:cNvPr id="19512" name="object 55">
              <a:extLst>
                <a:ext uri="{FF2B5EF4-FFF2-40B4-BE49-F238E27FC236}">
                  <a16:creationId xmlns:a16="http://schemas.microsoft.com/office/drawing/2014/main" id="{50DF1D1C-290A-0134-3A3B-6FCAFD395573}"/>
                </a:ext>
              </a:extLst>
            </p:cNvPr>
            <p:cNvSpPr/>
            <p:nvPr/>
          </p:nvSpPr>
          <p:spPr>
            <a:xfrm>
              <a:off x="8343265" y="4096639"/>
              <a:ext cx="1452245" cy="429259"/>
            </a:xfrm>
            <a:custGeom>
              <a:avLst/>
              <a:gdLst/>
              <a:ahLst/>
              <a:cxnLst/>
              <a:rect l="l" t="t" r="r" b="b"/>
              <a:pathLst>
                <a:path w="1452245" h="429260">
                  <a:moveTo>
                    <a:pt x="0" y="0"/>
                  </a:moveTo>
                  <a:lnTo>
                    <a:pt x="1380362" y="0"/>
                  </a:lnTo>
                  <a:lnTo>
                    <a:pt x="1451736" y="71374"/>
                  </a:lnTo>
                  <a:lnTo>
                    <a:pt x="1451736" y="428879"/>
                  </a:lnTo>
                  <a:lnTo>
                    <a:pt x="71500" y="428879"/>
                  </a:lnTo>
                  <a:lnTo>
                    <a:pt x="0" y="357378"/>
                  </a:lnTo>
                  <a:lnTo>
                    <a:pt x="0" y="0"/>
                  </a:lnTo>
                  <a:close/>
                </a:path>
              </a:pathLst>
            </a:custGeom>
            <a:ln w="12700">
              <a:solidFill>
                <a:srgbClr val="FFFFFF"/>
              </a:solidFill>
            </a:ln>
          </p:spPr>
          <p:txBody>
            <a:bodyPr wrap="square" lIns="0" tIns="0" rIns="0" bIns="0" rtlCol="0"/>
            <a:lstStyle/>
            <a:p>
              <a:endParaRPr/>
            </a:p>
          </p:txBody>
        </p:sp>
      </p:grpSp>
      <p:sp>
        <p:nvSpPr>
          <p:cNvPr id="19513" name="object 56">
            <a:extLst>
              <a:ext uri="{FF2B5EF4-FFF2-40B4-BE49-F238E27FC236}">
                <a16:creationId xmlns:a16="http://schemas.microsoft.com/office/drawing/2014/main" id="{5BBA5BDF-53CA-DBB6-7857-E24A1A696BC2}"/>
              </a:ext>
            </a:extLst>
          </p:cNvPr>
          <p:cNvSpPr txBox="1"/>
          <p:nvPr/>
        </p:nvSpPr>
        <p:spPr>
          <a:xfrm>
            <a:off x="8631173" y="4186554"/>
            <a:ext cx="878205" cy="239395"/>
          </a:xfrm>
          <a:prstGeom prst="rect">
            <a:avLst/>
          </a:prstGeom>
        </p:spPr>
        <p:txBody>
          <a:bodyPr vert="horz" wrap="square" lIns="0" tIns="12700" rIns="0" bIns="0" rtlCol="0">
            <a:spAutoFit/>
          </a:bodyPr>
          <a:lstStyle/>
          <a:p>
            <a:pPr marL="12700">
              <a:lnSpc>
                <a:spcPct val="100000"/>
              </a:lnSpc>
              <a:spcBef>
                <a:spcPts val="100"/>
              </a:spcBef>
            </a:pPr>
            <a:r>
              <a:rPr sz="1400" b="1" spc="-10" dirty="0">
                <a:solidFill>
                  <a:srgbClr val="FFFFFF"/>
                </a:solidFill>
                <a:latin typeface="Arial"/>
                <a:cs typeface="Arial"/>
              </a:rPr>
              <a:t>Sentinel-</a:t>
            </a:r>
            <a:r>
              <a:rPr sz="1400" b="1" spc="-50" dirty="0">
                <a:solidFill>
                  <a:srgbClr val="FFFFFF"/>
                </a:solidFill>
                <a:latin typeface="Arial"/>
                <a:cs typeface="Arial"/>
              </a:rPr>
              <a:t>6</a:t>
            </a:r>
            <a:endParaRPr sz="1400">
              <a:latin typeface="Arial"/>
              <a:cs typeface="Arial"/>
            </a:endParaRPr>
          </a:p>
        </p:txBody>
      </p:sp>
      <p:grpSp>
        <p:nvGrpSpPr>
          <p:cNvPr id="19514" name="object 57">
            <a:extLst>
              <a:ext uri="{FF2B5EF4-FFF2-40B4-BE49-F238E27FC236}">
                <a16:creationId xmlns:a16="http://schemas.microsoft.com/office/drawing/2014/main" id="{88341567-2198-7BD3-7C6A-A50AC046104D}"/>
              </a:ext>
            </a:extLst>
          </p:cNvPr>
          <p:cNvGrpSpPr/>
          <p:nvPr/>
        </p:nvGrpSpPr>
        <p:grpSpPr>
          <a:xfrm>
            <a:off x="8486013" y="5221859"/>
            <a:ext cx="3048000" cy="723900"/>
            <a:chOff x="8486013" y="5221859"/>
            <a:chExt cx="3048000" cy="723900"/>
          </a:xfrm>
        </p:grpSpPr>
        <p:sp>
          <p:nvSpPr>
            <p:cNvPr id="19515" name="object 58">
              <a:extLst>
                <a:ext uri="{FF2B5EF4-FFF2-40B4-BE49-F238E27FC236}">
                  <a16:creationId xmlns:a16="http://schemas.microsoft.com/office/drawing/2014/main" id="{C66AD36B-3933-B9D0-30BA-5E5E1656796A}"/>
                </a:ext>
              </a:extLst>
            </p:cNvPr>
            <p:cNvSpPr/>
            <p:nvPr/>
          </p:nvSpPr>
          <p:spPr>
            <a:xfrm>
              <a:off x="8492363" y="5228209"/>
              <a:ext cx="3035300" cy="711200"/>
            </a:xfrm>
            <a:custGeom>
              <a:avLst/>
              <a:gdLst/>
              <a:ahLst/>
              <a:cxnLst/>
              <a:rect l="l" t="t" r="r" b="b"/>
              <a:pathLst>
                <a:path w="3035300" h="711200">
                  <a:moveTo>
                    <a:pt x="2948685" y="0"/>
                  </a:moveTo>
                  <a:lnTo>
                    <a:pt x="86486" y="0"/>
                  </a:lnTo>
                  <a:lnTo>
                    <a:pt x="52828" y="6798"/>
                  </a:lnTo>
                  <a:lnTo>
                    <a:pt x="25336" y="25336"/>
                  </a:lnTo>
                  <a:lnTo>
                    <a:pt x="6798" y="52828"/>
                  </a:lnTo>
                  <a:lnTo>
                    <a:pt x="0" y="86487"/>
                  </a:lnTo>
                  <a:lnTo>
                    <a:pt x="0" y="624636"/>
                  </a:lnTo>
                  <a:lnTo>
                    <a:pt x="6798" y="658301"/>
                  </a:lnTo>
                  <a:lnTo>
                    <a:pt x="25336" y="685792"/>
                  </a:lnTo>
                  <a:lnTo>
                    <a:pt x="52828" y="704327"/>
                  </a:lnTo>
                  <a:lnTo>
                    <a:pt x="86486" y="711123"/>
                  </a:lnTo>
                  <a:lnTo>
                    <a:pt x="2948685" y="711123"/>
                  </a:lnTo>
                  <a:lnTo>
                    <a:pt x="2982398" y="704327"/>
                  </a:lnTo>
                  <a:lnTo>
                    <a:pt x="3009884" y="685792"/>
                  </a:lnTo>
                  <a:lnTo>
                    <a:pt x="3028392" y="658301"/>
                  </a:lnTo>
                  <a:lnTo>
                    <a:pt x="3035172" y="624636"/>
                  </a:lnTo>
                  <a:lnTo>
                    <a:pt x="3035172" y="86487"/>
                  </a:lnTo>
                  <a:lnTo>
                    <a:pt x="3028392" y="52828"/>
                  </a:lnTo>
                  <a:lnTo>
                    <a:pt x="3009884" y="25336"/>
                  </a:lnTo>
                  <a:lnTo>
                    <a:pt x="2982398" y="6798"/>
                  </a:lnTo>
                  <a:lnTo>
                    <a:pt x="2948685" y="0"/>
                  </a:lnTo>
                  <a:close/>
                </a:path>
              </a:pathLst>
            </a:custGeom>
            <a:solidFill>
              <a:srgbClr val="FFF1CC"/>
            </a:solidFill>
          </p:spPr>
          <p:txBody>
            <a:bodyPr wrap="square" lIns="0" tIns="0" rIns="0" bIns="0" rtlCol="0"/>
            <a:lstStyle/>
            <a:p>
              <a:endParaRPr/>
            </a:p>
          </p:txBody>
        </p:sp>
        <p:sp>
          <p:nvSpPr>
            <p:cNvPr id="19516" name="object 59">
              <a:extLst>
                <a:ext uri="{FF2B5EF4-FFF2-40B4-BE49-F238E27FC236}">
                  <a16:creationId xmlns:a16="http://schemas.microsoft.com/office/drawing/2014/main" id="{D0A69134-D2A9-FAD2-AE31-4CFEC0AD5C15}"/>
                </a:ext>
              </a:extLst>
            </p:cNvPr>
            <p:cNvSpPr/>
            <p:nvPr/>
          </p:nvSpPr>
          <p:spPr>
            <a:xfrm>
              <a:off x="8492363" y="5228209"/>
              <a:ext cx="3035300" cy="711200"/>
            </a:xfrm>
            <a:custGeom>
              <a:avLst/>
              <a:gdLst/>
              <a:ahLst/>
              <a:cxnLst/>
              <a:rect l="l" t="t" r="r" b="b"/>
              <a:pathLst>
                <a:path w="3035300" h="711200">
                  <a:moveTo>
                    <a:pt x="0" y="86487"/>
                  </a:moveTo>
                  <a:lnTo>
                    <a:pt x="6798" y="52828"/>
                  </a:lnTo>
                  <a:lnTo>
                    <a:pt x="25336" y="25336"/>
                  </a:lnTo>
                  <a:lnTo>
                    <a:pt x="52828" y="6798"/>
                  </a:lnTo>
                  <a:lnTo>
                    <a:pt x="86486" y="0"/>
                  </a:lnTo>
                  <a:lnTo>
                    <a:pt x="2948685" y="0"/>
                  </a:lnTo>
                  <a:lnTo>
                    <a:pt x="2982398" y="6798"/>
                  </a:lnTo>
                  <a:lnTo>
                    <a:pt x="3009884" y="25336"/>
                  </a:lnTo>
                  <a:lnTo>
                    <a:pt x="3028392" y="52828"/>
                  </a:lnTo>
                  <a:lnTo>
                    <a:pt x="3035172" y="86487"/>
                  </a:lnTo>
                  <a:lnTo>
                    <a:pt x="3035172" y="624636"/>
                  </a:lnTo>
                  <a:lnTo>
                    <a:pt x="3028392" y="658301"/>
                  </a:lnTo>
                  <a:lnTo>
                    <a:pt x="3009884" y="685792"/>
                  </a:lnTo>
                  <a:lnTo>
                    <a:pt x="2982398" y="704327"/>
                  </a:lnTo>
                  <a:lnTo>
                    <a:pt x="2948685" y="711123"/>
                  </a:lnTo>
                  <a:lnTo>
                    <a:pt x="86486" y="711123"/>
                  </a:lnTo>
                  <a:lnTo>
                    <a:pt x="52828" y="704327"/>
                  </a:lnTo>
                  <a:lnTo>
                    <a:pt x="25336" y="685792"/>
                  </a:lnTo>
                  <a:lnTo>
                    <a:pt x="6798" y="658301"/>
                  </a:lnTo>
                  <a:lnTo>
                    <a:pt x="0" y="624636"/>
                  </a:lnTo>
                  <a:lnTo>
                    <a:pt x="0" y="86487"/>
                  </a:lnTo>
                  <a:close/>
                </a:path>
              </a:pathLst>
            </a:custGeom>
            <a:ln w="12700">
              <a:solidFill>
                <a:srgbClr val="FFFFFF"/>
              </a:solidFill>
            </a:ln>
          </p:spPr>
          <p:txBody>
            <a:bodyPr wrap="square" lIns="0" tIns="0" rIns="0" bIns="0" rtlCol="0"/>
            <a:lstStyle/>
            <a:p>
              <a:endParaRPr/>
            </a:p>
          </p:txBody>
        </p:sp>
      </p:grpSp>
      <p:sp>
        <p:nvSpPr>
          <p:cNvPr id="19517" name="object 60">
            <a:extLst>
              <a:ext uri="{FF2B5EF4-FFF2-40B4-BE49-F238E27FC236}">
                <a16:creationId xmlns:a16="http://schemas.microsoft.com/office/drawing/2014/main" id="{12420758-2377-3B39-BAE7-73E2E8ED1343}"/>
              </a:ext>
            </a:extLst>
          </p:cNvPr>
          <p:cNvSpPr txBox="1"/>
          <p:nvPr/>
        </p:nvSpPr>
        <p:spPr>
          <a:xfrm>
            <a:off x="8761221" y="5384672"/>
            <a:ext cx="2497455" cy="391795"/>
          </a:xfrm>
          <a:prstGeom prst="rect">
            <a:avLst/>
          </a:prstGeom>
        </p:spPr>
        <p:txBody>
          <a:bodyPr vert="horz" wrap="square" lIns="0" tIns="12700" rIns="0" bIns="0" rtlCol="0">
            <a:spAutoFit/>
          </a:bodyPr>
          <a:lstStyle/>
          <a:p>
            <a:pPr marL="238125" marR="5080" indent="-226060">
              <a:lnSpc>
                <a:spcPct val="100000"/>
              </a:lnSpc>
              <a:spcBef>
                <a:spcPts val="100"/>
              </a:spcBef>
            </a:pPr>
            <a:r>
              <a:rPr sz="1200" b="1" dirty="0">
                <a:solidFill>
                  <a:srgbClr val="585858"/>
                </a:solidFill>
                <a:latin typeface="Arial"/>
                <a:cs typeface="Arial"/>
              </a:rPr>
              <a:t>To</a:t>
            </a:r>
            <a:r>
              <a:rPr sz="1200" b="1" spc="-50" dirty="0">
                <a:solidFill>
                  <a:srgbClr val="585858"/>
                </a:solidFill>
                <a:latin typeface="Arial"/>
                <a:cs typeface="Arial"/>
              </a:rPr>
              <a:t> </a:t>
            </a:r>
            <a:r>
              <a:rPr sz="1200" b="1" dirty="0">
                <a:solidFill>
                  <a:srgbClr val="585858"/>
                </a:solidFill>
                <a:latin typeface="Arial"/>
                <a:cs typeface="Arial"/>
              </a:rPr>
              <a:t>support</a:t>
            </a:r>
            <a:r>
              <a:rPr sz="1200" b="1" spc="-50" dirty="0">
                <a:solidFill>
                  <a:srgbClr val="585858"/>
                </a:solidFill>
                <a:latin typeface="Arial"/>
                <a:cs typeface="Arial"/>
              </a:rPr>
              <a:t> </a:t>
            </a:r>
            <a:r>
              <a:rPr sz="1200" b="1" spc="-10" dirty="0">
                <a:solidFill>
                  <a:srgbClr val="585858"/>
                </a:solidFill>
                <a:latin typeface="Arial"/>
                <a:cs typeface="Arial"/>
              </a:rPr>
              <a:t>oceanography,</a:t>
            </a:r>
            <a:r>
              <a:rPr sz="1200" b="1" spc="-45" dirty="0">
                <a:solidFill>
                  <a:srgbClr val="585858"/>
                </a:solidFill>
                <a:latin typeface="Arial"/>
                <a:cs typeface="Arial"/>
              </a:rPr>
              <a:t> </a:t>
            </a:r>
            <a:r>
              <a:rPr sz="1200" b="1" spc="-10" dirty="0">
                <a:solidFill>
                  <a:srgbClr val="585858"/>
                </a:solidFill>
                <a:latin typeface="Arial"/>
                <a:cs typeface="Arial"/>
              </a:rPr>
              <a:t>climate </a:t>
            </a:r>
            <a:r>
              <a:rPr sz="1200" b="1" dirty="0">
                <a:solidFill>
                  <a:srgbClr val="585858"/>
                </a:solidFill>
                <a:latin typeface="Arial"/>
                <a:cs typeface="Arial"/>
              </a:rPr>
              <a:t>studies,</a:t>
            </a:r>
            <a:r>
              <a:rPr sz="1200" b="1" spc="-35" dirty="0">
                <a:solidFill>
                  <a:srgbClr val="585858"/>
                </a:solidFill>
                <a:latin typeface="Arial"/>
                <a:cs typeface="Arial"/>
              </a:rPr>
              <a:t> </a:t>
            </a:r>
            <a:r>
              <a:rPr sz="1200" b="1" dirty="0">
                <a:solidFill>
                  <a:srgbClr val="585858"/>
                </a:solidFill>
                <a:latin typeface="Arial"/>
                <a:cs typeface="Arial"/>
              </a:rPr>
              <a:t>and</a:t>
            </a:r>
            <a:r>
              <a:rPr sz="1200" b="1" spc="-25" dirty="0">
                <a:solidFill>
                  <a:srgbClr val="585858"/>
                </a:solidFill>
                <a:latin typeface="Arial"/>
                <a:cs typeface="Arial"/>
              </a:rPr>
              <a:t> </a:t>
            </a:r>
            <a:r>
              <a:rPr sz="1200" b="1" dirty="0">
                <a:solidFill>
                  <a:srgbClr val="585858"/>
                </a:solidFill>
                <a:latin typeface="Arial"/>
                <a:cs typeface="Arial"/>
              </a:rPr>
              <a:t>sea</a:t>
            </a:r>
            <a:r>
              <a:rPr sz="1200" b="1" spc="-45" dirty="0">
                <a:solidFill>
                  <a:srgbClr val="585858"/>
                </a:solidFill>
                <a:latin typeface="Arial"/>
                <a:cs typeface="Arial"/>
              </a:rPr>
              <a:t> </a:t>
            </a:r>
            <a:r>
              <a:rPr sz="1200" b="1" spc="-10" dirty="0">
                <a:solidFill>
                  <a:srgbClr val="585858"/>
                </a:solidFill>
                <a:latin typeface="Arial"/>
                <a:cs typeface="Arial"/>
              </a:rPr>
              <a:t>monitoring</a:t>
            </a:r>
            <a:endParaRPr sz="1200">
              <a:latin typeface="Arial"/>
              <a:cs typeface="Arial"/>
            </a:endParaRPr>
          </a:p>
        </p:txBody>
      </p:sp>
      <p:pic>
        <p:nvPicPr>
          <p:cNvPr id="19518" name="object 61">
            <a:extLst>
              <a:ext uri="{FF2B5EF4-FFF2-40B4-BE49-F238E27FC236}">
                <a16:creationId xmlns:a16="http://schemas.microsoft.com/office/drawing/2014/main" id="{C61F2073-B459-946E-CCD4-48EEF7E8BCDC}"/>
              </a:ext>
            </a:extLst>
          </p:cNvPr>
          <p:cNvPicPr/>
          <p:nvPr/>
        </p:nvPicPr>
        <p:blipFill>
          <a:blip r:embed="rId3" cstate="print"/>
          <a:stretch>
            <a:fillRect/>
          </a:stretch>
        </p:blipFill>
        <p:spPr>
          <a:xfrm>
            <a:off x="3680459" y="1566672"/>
            <a:ext cx="4856988" cy="2849879"/>
          </a:xfrm>
          <a:prstGeom prst="rect">
            <a:avLst/>
          </a:prstGeom>
        </p:spPr>
      </p:pic>
      <p:sp>
        <p:nvSpPr>
          <p:cNvPr id="2" name="Rectangle 2">
            <a:extLst>
              <a:ext uri="{FF2B5EF4-FFF2-40B4-BE49-F238E27FC236}">
                <a16:creationId xmlns:a16="http://schemas.microsoft.com/office/drawing/2014/main" id="{0D859A38-E6B5-B43C-E465-73D0CFC80E60}"/>
              </a:ext>
            </a:extLst>
          </p:cNvPr>
          <p:cNvSpPr txBox="1">
            <a:spLocks noChangeArrowheads="1"/>
          </p:cNvSpPr>
          <p:nvPr/>
        </p:nvSpPr>
        <p:spPr bwMode="auto">
          <a:xfrm>
            <a:off x="1629730" y="458787"/>
            <a:ext cx="8965878" cy="33265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eaLnBrk="1" hangingPunct="1"/>
            <a:r>
              <a:rPr lang="en-GB" altLang="en-GB" sz="3200" kern="0" dirty="0">
                <a:solidFill>
                  <a:schemeClr val="accent6">
                    <a:lumMod val="75000"/>
                  </a:schemeClr>
                </a:solidFill>
              </a:rPr>
              <a:t>Earth Observing Satellites: Examples </a:t>
            </a:r>
            <a:br>
              <a:rPr lang="en-GB" altLang="en-GB" sz="3200" kern="0" dirty="0">
                <a:solidFill>
                  <a:schemeClr val="accent6">
                    <a:lumMod val="75000"/>
                  </a:schemeClr>
                </a:solidFill>
              </a:rPr>
            </a:br>
            <a:endParaRPr lang="en-GB" altLang="en-GB" sz="3200" kern="0" dirty="0">
              <a:solidFill>
                <a:schemeClr val="accent6">
                  <a:lumMod val="75000"/>
                </a:schemeClr>
              </a:solidFill>
            </a:endParaRPr>
          </a:p>
        </p:txBody>
      </p:sp>
    </p:spTree>
    <p:extLst>
      <p:ext uri="{BB962C8B-B14F-4D97-AF65-F5344CB8AC3E}">
        <p14:creationId xmlns:p14="http://schemas.microsoft.com/office/powerpoint/2010/main" val="2590012079"/>
      </p:ext>
    </p:extLst>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BC7966DE-15C0-4511-9D87-27F80B6A0AD6}"/>
              </a:ext>
            </a:extLst>
          </p:cNvPr>
          <p:cNvCxnSpPr/>
          <p:nvPr/>
        </p:nvCxnSpPr>
        <p:spPr>
          <a:xfrm>
            <a:off x="2855640" y="692696"/>
            <a:ext cx="6840760" cy="0"/>
          </a:xfrm>
          <a:prstGeom prst="line">
            <a:avLst/>
          </a:prstGeom>
        </p:spPr>
        <p:style>
          <a:lnRef idx="3">
            <a:schemeClr val="accent4"/>
          </a:lnRef>
          <a:fillRef idx="0">
            <a:schemeClr val="accent4"/>
          </a:fillRef>
          <a:effectRef idx="2">
            <a:schemeClr val="accent4"/>
          </a:effectRef>
          <a:fontRef idx="minor">
            <a:schemeClr val="tx1"/>
          </a:fontRef>
        </p:style>
      </p:cxnSp>
      <p:sp>
        <p:nvSpPr>
          <p:cNvPr id="11" name="TextBox 10">
            <a:extLst>
              <a:ext uri="{FF2B5EF4-FFF2-40B4-BE49-F238E27FC236}">
                <a16:creationId xmlns:a16="http://schemas.microsoft.com/office/drawing/2014/main" id="{F1D9684F-31D3-4F3C-99D5-A42C9F033F82}"/>
              </a:ext>
            </a:extLst>
          </p:cNvPr>
          <p:cNvSpPr txBox="1"/>
          <p:nvPr/>
        </p:nvSpPr>
        <p:spPr>
          <a:xfrm>
            <a:off x="9786903" y="5177548"/>
            <a:ext cx="1283000" cy="369332"/>
          </a:xfrm>
          <a:prstGeom prst="rect">
            <a:avLst/>
          </a:prstGeom>
          <a:noFill/>
        </p:spPr>
        <p:txBody>
          <a:bodyPr wrap="square" rtlCol="0">
            <a:spAutoFit/>
          </a:bodyPr>
          <a:lstStyle/>
          <a:p>
            <a:r>
              <a:rPr lang="en-AU" dirty="0">
                <a:solidFill>
                  <a:schemeClr val="bg1"/>
                </a:solidFill>
              </a:rPr>
              <a:t>&gt; 60º</a:t>
            </a:r>
          </a:p>
        </p:txBody>
      </p:sp>
      <p:pic>
        <p:nvPicPr>
          <p:cNvPr id="3" name="Picture 2">
            <a:extLst>
              <a:ext uri="{FF2B5EF4-FFF2-40B4-BE49-F238E27FC236}">
                <a16:creationId xmlns:a16="http://schemas.microsoft.com/office/drawing/2014/main" id="{A535F75A-26B9-91AC-5B8E-FF706A510DAB}"/>
              </a:ext>
            </a:extLst>
          </p:cNvPr>
          <p:cNvPicPr>
            <a:picLocks noChangeAspect="1"/>
          </p:cNvPicPr>
          <p:nvPr/>
        </p:nvPicPr>
        <p:blipFill>
          <a:blip r:embed="rId3"/>
          <a:stretch>
            <a:fillRect/>
          </a:stretch>
        </p:blipFill>
        <p:spPr>
          <a:xfrm>
            <a:off x="1958318" y="883756"/>
            <a:ext cx="8470085" cy="6048517"/>
          </a:xfrm>
          <a:prstGeom prst="rect">
            <a:avLst/>
          </a:prstGeom>
        </p:spPr>
      </p:pic>
      <p:sp>
        <p:nvSpPr>
          <p:cNvPr id="2" name="Rectangle 2">
            <a:extLst>
              <a:ext uri="{FF2B5EF4-FFF2-40B4-BE49-F238E27FC236}">
                <a16:creationId xmlns:a16="http://schemas.microsoft.com/office/drawing/2014/main" id="{62EA2874-1DCC-D7A1-F856-1CC0980ADEA5}"/>
              </a:ext>
            </a:extLst>
          </p:cNvPr>
          <p:cNvSpPr txBox="1">
            <a:spLocks noChangeArrowheads="1"/>
          </p:cNvSpPr>
          <p:nvPr/>
        </p:nvSpPr>
        <p:spPr bwMode="auto">
          <a:xfrm>
            <a:off x="1629730" y="458787"/>
            <a:ext cx="8965878" cy="33265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eaLnBrk="1" hangingPunct="1"/>
            <a:r>
              <a:rPr lang="en-GB" altLang="en-GB" sz="3200" kern="0" dirty="0">
                <a:solidFill>
                  <a:schemeClr val="accent6">
                    <a:lumMod val="75000"/>
                  </a:schemeClr>
                </a:solidFill>
              </a:rPr>
              <a:t>Earth Observing Satellites: Examples </a:t>
            </a:r>
            <a:br>
              <a:rPr lang="en-GB" altLang="en-GB" sz="3200" kern="0" dirty="0">
                <a:solidFill>
                  <a:schemeClr val="accent6">
                    <a:lumMod val="75000"/>
                  </a:schemeClr>
                </a:solidFill>
              </a:rPr>
            </a:br>
            <a:endParaRPr lang="en-GB" altLang="en-GB" sz="3200" kern="0" dirty="0">
              <a:solidFill>
                <a:schemeClr val="accent6">
                  <a:lumMod val="75000"/>
                </a:schemeClr>
              </a:solidFill>
            </a:endParaRPr>
          </a:p>
        </p:txBody>
      </p:sp>
    </p:spTree>
    <p:extLst>
      <p:ext uri="{BB962C8B-B14F-4D97-AF65-F5344CB8AC3E}">
        <p14:creationId xmlns:p14="http://schemas.microsoft.com/office/powerpoint/2010/main" val="623770837"/>
      </p:ext>
    </p:extLst>
  </p:cSld>
  <p:clrMapOvr>
    <a:overrideClrMapping bg1="lt1" tx1="dk1" bg2="lt2" tx2="dk2" accent1="accent1" accent2="accent2" accent3="accent3" accent4="accent4" accent5="accent5" accent6="accent6" hlink="hlink" folHlink="folHlink"/>
  </p:clrMapOvr>
  <p:transition>
    <p:zoom/>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3" name="Text Box 3"/>
          <p:cNvSpPr txBox="1">
            <a:spLocks noChangeAspect="1" noChangeArrowheads="1"/>
          </p:cNvSpPr>
          <p:nvPr/>
        </p:nvSpPr>
        <p:spPr bwMode="auto">
          <a:xfrm>
            <a:off x="9021699" y="700089"/>
            <a:ext cx="65" cy="276999"/>
          </a:xfrm>
          <a:prstGeom prst="rect">
            <a:avLst/>
          </a:prstGeom>
          <a:noFill/>
          <a:ln w="3175">
            <a:noFill/>
            <a:miter lim="800000"/>
            <a:headEnd/>
            <a:tailEnd type="none" w="sm" len="lg"/>
          </a:ln>
        </p:spPr>
        <p:txBody>
          <a:bodyPr wrap="none" lIns="0" tIns="0" rIns="0" bIns="0">
            <a:spAutoFit/>
          </a:bodyPr>
          <a:lstStyle/>
          <a:p>
            <a:pPr algn="r" defTabSz="820738" eaLnBrk="0" hangingPunct="0"/>
            <a:endParaRPr lang="ar-OM" b="1" u="sng"/>
          </a:p>
        </p:txBody>
      </p:sp>
      <p:sp>
        <p:nvSpPr>
          <p:cNvPr id="25" name="Rectangle 2">
            <a:extLst>
              <a:ext uri="{FF2B5EF4-FFF2-40B4-BE49-F238E27FC236}">
                <a16:creationId xmlns:a16="http://schemas.microsoft.com/office/drawing/2014/main" id="{A6D52AB8-4167-4833-AC74-ADC74E8086BD}"/>
              </a:ext>
            </a:extLst>
          </p:cNvPr>
          <p:cNvSpPr txBox="1">
            <a:spLocks noChangeArrowheads="1"/>
          </p:cNvSpPr>
          <p:nvPr/>
        </p:nvSpPr>
        <p:spPr bwMode="auto">
          <a:xfrm>
            <a:off x="1629730" y="458787"/>
            <a:ext cx="8965878" cy="33265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eaLnBrk="1" hangingPunct="1"/>
            <a:r>
              <a:rPr lang="en-GB" altLang="en-GB" sz="3200" kern="0" dirty="0">
                <a:solidFill>
                  <a:schemeClr val="accent6">
                    <a:lumMod val="75000"/>
                  </a:schemeClr>
                </a:solidFill>
              </a:rPr>
              <a:t>Earth Observing Satellites: Examples </a:t>
            </a:r>
            <a:br>
              <a:rPr lang="en-GB" altLang="en-GB" sz="3200" kern="0" dirty="0">
                <a:solidFill>
                  <a:schemeClr val="accent6">
                    <a:lumMod val="75000"/>
                  </a:schemeClr>
                </a:solidFill>
              </a:rPr>
            </a:br>
            <a:endParaRPr lang="en-GB" altLang="en-GB" sz="3200" kern="0" dirty="0">
              <a:solidFill>
                <a:schemeClr val="accent6">
                  <a:lumMod val="75000"/>
                </a:schemeClr>
              </a:solidFill>
            </a:endParaRPr>
          </a:p>
        </p:txBody>
      </p:sp>
      <p:cxnSp>
        <p:nvCxnSpPr>
          <p:cNvPr id="26" name="Straight Connector 25">
            <a:extLst>
              <a:ext uri="{FF2B5EF4-FFF2-40B4-BE49-F238E27FC236}">
                <a16:creationId xmlns:a16="http://schemas.microsoft.com/office/drawing/2014/main" id="{83D13330-E880-4CA1-B271-5F28A40A4E55}"/>
              </a:ext>
            </a:extLst>
          </p:cNvPr>
          <p:cNvCxnSpPr/>
          <p:nvPr/>
        </p:nvCxnSpPr>
        <p:spPr>
          <a:xfrm>
            <a:off x="2855640" y="692696"/>
            <a:ext cx="6840760" cy="0"/>
          </a:xfrm>
          <a:prstGeom prst="line">
            <a:avLst/>
          </a:prstGeom>
        </p:spPr>
        <p:style>
          <a:lnRef idx="3">
            <a:schemeClr val="accent4"/>
          </a:lnRef>
          <a:fillRef idx="0">
            <a:schemeClr val="accent4"/>
          </a:fillRef>
          <a:effectRef idx="2">
            <a:schemeClr val="accent4"/>
          </a:effectRef>
          <a:fontRef idx="minor">
            <a:schemeClr val="tx1"/>
          </a:fontRef>
        </p:style>
      </p:cxnSp>
      <p:sp>
        <p:nvSpPr>
          <p:cNvPr id="2" name="object 3">
            <a:extLst>
              <a:ext uri="{FF2B5EF4-FFF2-40B4-BE49-F238E27FC236}">
                <a16:creationId xmlns:a16="http://schemas.microsoft.com/office/drawing/2014/main" id="{546AEE27-844D-0A01-8376-0A02ED0434A9}"/>
              </a:ext>
            </a:extLst>
          </p:cNvPr>
          <p:cNvSpPr/>
          <p:nvPr/>
        </p:nvSpPr>
        <p:spPr>
          <a:xfrm>
            <a:off x="7257669" y="1446530"/>
            <a:ext cx="0" cy="2576830"/>
          </a:xfrm>
          <a:custGeom>
            <a:avLst/>
            <a:gdLst/>
            <a:ahLst/>
            <a:cxnLst/>
            <a:rect l="l" t="t" r="r" b="b"/>
            <a:pathLst>
              <a:path h="2576829">
                <a:moveTo>
                  <a:pt x="0" y="0"/>
                </a:moveTo>
                <a:lnTo>
                  <a:pt x="0" y="2576830"/>
                </a:lnTo>
              </a:path>
            </a:pathLst>
          </a:custGeom>
          <a:ln w="12700">
            <a:solidFill>
              <a:srgbClr val="000000"/>
            </a:solidFill>
          </a:ln>
        </p:spPr>
        <p:txBody>
          <a:bodyPr wrap="square" lIns="0" tIns="0" rIns="0" bIns="0" rtlCol="0"/>
          <a:lstStyle/>
          <a:p>
            <a:endParaRPr/>
          </a:p>
        </p:txBody>
      </p:sp>
      <p:graphicFrame>
        <p:nvGraphicFramePr>
          <p:cNvPr id="3" name="object 4">
            <a:extLst>
              <a:ext uri="{FF2B5EF4-FFF2-40B4-BE49-F238E27FC236}">
                <a16:creationId xmlns:a16="http://schemas.microsoft.com/office/drawing/2014/main" id="{474E4112-4A58-CD5C-FBE7-B9A10D6D3B67}"/>
              </a:ext>
            </a:extLst>
          </p:cNvPr>
          <p:cNvGraphicFramePr>
            <a:graphicFrameLocks noGrp="1"/>
          </p:cNvGraphicFramePr>
          <p:nvPr/>
        </p:nvGraphicFramePr>
        <p:xfrm>
          <a:off x="1976627" y="1446531"/>
          <a:ext cx="8239114" cy="413893"/>
        </p:xfrm>
        <a:graphic>
          <a:graphicData uri="http://schemas.openxmlformats.org/drawingml/2006/table">
            <a:tbl>
              <a:tblPr firstRow="1" bandRow="1">
                <a:tableStyleId>{2D5ABB26-0587-4C30-8999-92F81FD0307C}</a:tableStyleId>
              </a:tblPr>
              <a:tblGrid>
                <a:gridCol w="349885">
                  <a:extLst>
                    <a:ext uri="{9D8B030D-6E8A-4147-A177-3AD203B41FA5}">
                      <a16:colId xmlns:a16="http://schemas.microsoft.com/office/drawing/2014/main" val="20000"/>
                    </a:ext>
                  </a:extLst>
                </a:gridCol>
                <a:gridCol w="335280">
                  <a:extLst>
                    <a:ext uri="{9D8B030D-6E8A-4147-A177-3AD203B41FA5}">
                      <a16:colId xmlns:a16="http://schemas.microsoft.com/office/drawing/2014/main" val="20001"/>
                    </a:ext>
                  </a:extLst>
                </a:gridCol>
                <a:gridCol w="328295">
                  <a:extLst>
                    <a:ext uri="{9D8B030D-6E8A-4147-A177-3AD203B41FA5}">
                      <a16:colId xmlns:a16="http://schemas.microsoft.com/office/drawing/2014/main" val="20002"/>
                    </a:ext>
                  </a:extLst>
                </a:gridCol>
                <a:gridCol w="328294">
                  <a:extLst>
                    <a:ext uri="{9D8B030D-6E8A-4147-A177-3AD203B41FA5}">
                      <a16:colId xmlns:a16="http://schemas.microsoft.com/office/drawing/2014/main" val="20003"/>
                    </a:ext>
                  </a:extLst>
                </a:gridCol>
                <a:gridCol w="328294">
                  <a:extLst>
                    <a:ext uri="{9D8B030D-6E8A-4147-A177-3AD203B41FA5}">
                      <a16:colId xmlns:a16="http://schemas.microsoft.com/office/drawing/2014/main" val="20004"/>
                    </a:ext>
                  </a:extLst>
                </a:gridCol>
                <a:gridCol w="328294">
                  <a:extLst>
                    <a:ext uri="{9D8B030D-6E8A-4147-A177-3AD203B41FA5}">
                      <a16:colId xmlns:a16="http://schemas.microsoft.com/office/drawing/2014/main" val="20005"/>
                    </a:ext>
                  </a:extLst>
                </a:gridCol>
                <a:gridCol w="328294">
                  <a:extLst>
                    <a:ext uri="{9D8B030D-6E8A-4147-A177-3AD203B41FA5}">
                      <a16:colId xmlns:a16="http://schemas.microsoft.com/office/drawing/2014/main" val="20006"/>
                    </a:ext>
                  </a:extLst>
                </a:gridCol>
                <a:gridCol w="328294">
                  <a:extLst>
                    <a:ext uri="{9D8B030D-6E8A-4147-A177-3AD203B41FA5}">
                      <a16:colId xmlns:a16="http://schemas.microsoft.com/office/drawing/2014/main" val="20007"/>
                    </a:ext>
                  </a:extLst>
                </a:gridCol>
                <a:gridCol w="328294">
                  <a:extLst>
                    <a:ext uri="{9D8B030D-6E8A-4147-A177-3AD203B41FA5}">
                      <a16:colId xmlns:a16="http://schemas.microsoft.com/office/drawing/2014/main" val="20008"/>
                    </a:ext>
                  </a:extLst>
                </a:gridCol>
                <a:gridCol w="328295">
                  <a:extLst>
                    <a:ext uri="{9D8B030D-6E8A-4147-A177-3AD203B41FA5}">
                      <a16:colId xmlns:a16="http://schemas.microsoft.com/office/drawing/2014/main" val="20009"/>
                    </a:ext>
                  </a:extLst>
                </a:gridCol>
                <a:gridCol w="328295">
                  <a:extLst>
                    <a:ext uri="{9D8B030D-6E8A-4147-A177-3AD203B41FA5}">
                      <a16:colId xmlns:a16="http://schemas.microsoft.com/office/drawing/2014/main" val="20010"/>
                    </a:ext>
                  </a:extLst>
                </a:gridCol>
                <a:gridCol w="328295">
                  <a:extLst>
                    <a:ext uri="{9D8B030D-6E8A-4147-A177-3AD203B41FA5}">
                      <a16:colId xmlns:a16="http://schemas.microsoft.com/office/drawing/2014/main" val="20011"/>
                    </a:ext>
                  </a:extLst>
                </a:gridCol>
                <a:gridCol w="325754">
                  <a:extLst>
                    <a:ext uri="{9D8B030D-6E8A-4147-A177-3AD203B41FA5}">
                      <a16:colId xmlns:a16="http://schemas.microsoft.com/office/drawing/2014/main" val="20012"/>
                    </a:ext>
                  </a:extLst>
                </a:gridCol>
                <a:gridCol w="325754">
                  <a:extLst>
                    <a:ext uri="{9D8B030D-6E8A-4147-A177-3AD203B41FA5}">
                      <a16:colId xmlns:a16="http://schemas.microsoft.com/office/drawing/2014/main" val="20013"/>
                    </a:ext>
                  </a:extLst>
                </a:gridCol>
                <a:gridCol w="332739">
                  <a:extLst>
                    <a:ext uri="{9D8B030D-6E8A-4147-A177-3AD203B41FA5}">
                      <a16:colId xmlns:a16="http://schemas.microsoft.com/office/drawing/2014/main" val="20014"/>
                    </a:ext>
                  </a:extLst>
                </a:gridCol>
                <a:gridCol w="328295">
                  <a:extLst>
                    <a:ext uri="{9D8B030D-6E8A-4147-A177-3AD203B41FA5}">
                      <a16:colId xmlns:a16="http://schemas.microsoft.com/office/drawing/2014/main" val="20015"/>
                    </a:ext>
                  </a:extLst>
                </a:gridCol>
                <a:gridCol w="328295">
                  <a:extLst>
                    <a:ext uri="{9D8B030D-6E8A-4147-A177-3AD203B41FA5}">
                      <a16:colId xmlns:a16="http://schemas.microsoft.com/office/drawing/2014/main" val="20016"/>
                    </a:ext>
                  </a:extLst>
                </a:gridCol>
                <a:gridCol w="328295">
                  <a:extLst>
                    <a:ext uri="{9D8B030D-6E8A-4147-A177-3AD203B41FA5}">
                      <a16:colId xmlns:a16="http://schemas.microsoft.com/office/drawing/2014/main" val="20017"/>
                    </a:ext>
                  </a:extLst>
                </a:gridCol>
                <a:gridCol w="328295">
                  <a:extLst>
                    <a:ext uri="{9D8B030D-6E8A-4147-A177-3AD203B41FA5}">
                      <a16:colId xmlns:a16="http://schemas.microsoft.com/office/drawing/2014/main" val="20018"/>
                    </a:ext>
                  </a:extLst>
                </a:gridCol>
                <a:gridCol w="328294">
                  <a:extLst>
                    <a:ext uri="{9D8B030D-6E8A-4147-A177-3AD203B41FA5}">
                      <a16:colId xmlns:a16="http://schemas.microsoft.com/office/drawing/2014/main" val="20019"/>
                    </a:ext>
                  </a:extLst>
                </a:gridCol>
                <a:gridCol w="328295">
                  <a:extLst>
                    <a:ext uri="{9D8B030D-6E8A-4147-A177-3AD203B41FA5}">
                      <a16:colId xmlns:a16="http://schemas.microsoft.com/office/drawing/2014/main" val="20020"/>
                    </a:ext>
                  </a:extLst>
                </a:gridCol>
                <a:gridCol w="328295">
                  <a:extLst>
                    <a:ext uri="{9D8B030D-6E8A-4147-A177-3AD203B41FA5}">
                      <a16:colId xmlns:a16="http://schemas.microsoft.com/office/drawing/2014/main" val="20021"/>
                    </a:ext>
                  </a:extLst>
                </a:gridCol>
                <a:gridCol w="328295">
                  <a:extLst>
                    <a:ext uri="{9D8B030D-6E8A-4147-A177-3AD203B41FA5}">
                      <a16:colId xmlns:a16="http://schemas.microsoft.com/office/drawing/2014/main" val="20022"/>
                    </a:ext>
                  </a:extLst>
                </a:gridCol>
                <a:gridCol w="328295">
                  <a:extLst>
                    <a:ext uri="{9D8B030D-6E8A-4147-A177-3AD203B41FA5}">
                      <a16:colId xmlns:a16="http://schemas.microsoft.com/office/drawing/2014/main" val="20023"/>
                    </a:ext>
                  </a:extLst>
                </a:gridCol>
                <a:gridCol w="332104">
                  <a:extLst>
                    <a:ext uri="{9D8B030D-6E8A-4147-A177-3AD203B41FA5}">
                      <a16:colId xmlns:a16="http://schemas.microsoft.com/office/drawing/2014/main" val="20024"/>
                    </a:ext>
                  </a:extLst>
                </a:gridCol>
              </a:tblGrid>
              <a:tr h="413893">
                <a:tc>
                  <a:txBody>
                    <a:bodyPr/>
                    <a:lstStyle/>
                    <a:p>
                      <a:pPr>
                        <a:lnSpc>
                          <a:spcPct val="100000"/>
                        </a:lnSpc>
                        <a:spcBef>
                          <a:spcPts val="20"/>
                        </a:spcBef>
                      </a:pPr>
                      <a:endParaRPr sz="850">
                        <a:latin typeface="Times New Roman"/>
                        <a:cs typeface="Times New Roman"/>
                      </a:endParaRPr>
                    </a:p>
                    <a:p>
                      <a:pPr marL="107314">
                        <a:lnSpc>
                          <a:spcPct val="100000"/>
                        </a:lnSpc>
                        <a:spcBef>
                          <a:spcPts val="5"/>
                        </a:spcBef>
                      </a:pPr>
                      <a:r>
                        <a:rPr sz="1000" b="1" spc="-5" dirty="0">
                          <a:latin typeface="Arial"/>
                          <a:cs typeface="Arial"/>
                        </a:rPr>
                        <a:t>14</a:t>
                      </a:r>
                      <a:endParaRPr sz="1000">
                        <a:latin typeface="Arial"/>
                        <a:cs typeface="Arial"/>
                      </a:endParaRPr>
                    </a:p>
                  </a:txBody>
                  <a:tcPr marL="0" marR="0" marT="2540" marB="0">
                    <a:lnT w="12700">
                      <a:solidFill>
                        <a:srgbClr val="000000"/>
                      </a:solidFill>
                      <a:prstDash val="solid"/>
                    </a:lnT>
                    <a:lnB w="12700">
                      <a:solidFill>
                        <a:srgbClr val="000000"/>
                      </a:solidFill>
                      <a:prstDash val="solid"/>
                    </a:lnB>
                  </a:tcPr>
                </a:tc>
                <a:tc>
                  <a:txBody>
                    <a:bodyPr/>
                    <a:lstStyle/>
                    <a:p>
                      <a:pPr>
                        <a:lnSpc>
                          <a:spcPct val="100000"/>
                        </a:lnSpc>
                        <a:spcBef>
                          <a:spcPts val="20"/>
                        </a:spcBef>
                      </a:pPr>
                      <a:endParaRPr sz="850">
                        <a:latin typeface="Times New Roman"/>
                        <a:cs typeface="Times New Roman"/>
                      </a:endParaRPr>
                    </a:p>
                    <a:p>
                      <a:pPr marL="100330">
                        <a:lnSpc>
                          <a:spcPct val="100000"/>
                        </a:lnSpc>
                        <a:spcBef>
                          <a:spcPts val="5"/>
                        </a:spcBef>
                      </a:pPr>
                      <a:r>
                        <a:rPr sz="1000" b="1" spc="-5" dirty="0">
                          <a:latin typeface="Arial"/>
                          <a:cs typeface="Arial"/>
                        </a:rPr>
                        <a:t>15</a:t>
                      </a:r>
                      <a:endParaRPr sz="1000">
                        <a:latin typeface="Arial"/>
                        <a:cs typeface="Arial"/>
                      </a:endParaRPr>
                    </a:p>
                  </a:txBody>
                  <a:tcPr marL="0" marR="0" marT="2540" marB="0">
                    <a:lnT w="12700">
                      <a:solidFill>
                        <a:srgbClr val="000000"/>
                      </a:solidFill>
                      <a:prstDash val="solid"/>
                    </a:lnT>
                    <a:lnB w="12700">
                      <a:solidFill>
                        <a:srgbClr val="000000"/>
                      </a:solidFill>
                      <a:prstDash val="solid"/>
                    </a:lnB>
                  </a:tcPr>
                </a:tc>
                <a:tc>
                  <a:txBody>
                    <a:bodyPr/>
                    <a:lstStyle/>
                    <a:p>
                      <a:pPr>
                        <a:lnSpc>
                          <a:spcPct val="100000"/>
                        </a:lnSpc>
                        <a:spcBef>
                          <a:spcPts val="20"/>
                        </a:spcBef>
                      </a:pPr>
                      <a:endParaRPr sz="850">
                        <a:latin typeface="Times New Roman"/>
                        <a:cs typeface="Times New Roman"/>
                      </a:endParaRPr>
                    </a:p>
                    <a:p>
                      <a:pPr marL="92710">
                        <a:lnSpc>
                          <a:spcPct val="100000"/>
                        </a:lnSpc>
                        <a:spcBef>
                          <a:spcPts val="5"/>
                        </a:spcBef>
                      </a:pPr>
                      <a:r>
                        <a:rPr sz="1000" b="1" spc="-5" dirty="0">
                          <a:latin typeface="Arial"/>
                          <a:cs typeface="Arial"/>
                        </a:rPr>
                        <a:t>16</a:t>
                      </a:r>
                      <a:endParaRPr sz="1000">
                        <a:latin typeface="Arial"/>
                        <a:cs typeface="Arial"/>
                      </a:endParaRPr>
                    </a:p>
                  </a:txBody>
                  <a:tcPr marL="0" marR="0" marT="2540" marB="0">
                    <a:lnT w="12700">
                      <a:solidFill>
                        <a:srgbClr val="000000"/>
                      </a:solidFill>
                      <a:prstDash val="solid"/>
                    </a:lnT>
                    <a:lnB w="12700">
                      <a:solidFill>
                        <a:srgbClr val="000000"/>
                      </a:solidFill>
                      <a:prstDash val="solid"/>
                    </a:lnB>
                  </a:tcPr>
                </a:tc>
                <a:tc>
                  <a:txBody>
                    <a:bodyPr/>
                    <a:lstStyle/>
                    <a:p>
                      <a:pPr>
                        <a:lnSpc>
                          <a:spcPct val="100000"/>
                        </a:lnSpc>
                        <a:spcBef>
                          <a:spcPts val="20"/>
                        </a:spcBef>
                      </a:pPr>
                      <a:endParaRPr sz="850">
                        <a:latin typeface="Times New Roman"/>
                        <a:cs typeface="Times New Roman"/>
                      </a:endParaRPr>
                    </a:p>
                    <a:p>
                      <a:pPr marL="92710">
                        <a:lnSpc>
                          <a:spcPct val="100000"/>
                        </a:lnSpc>
                        <a:spcBef>
                          <a:spcPts val="5"/>
                        </a:spcBef>
                      </a:pPr>
                      <a:r>
                        <a:rPr sz="1000" b="1" spc="-5" dirty="0">
                          <a:latin typeface="Arial"/>
                          <a:cs typeface="Arial"/>
                        </a:rPr>
                        <a:t>17</a:t>
                      </a:r>
                      <a:endParaRPr sz="1000">
                        <a:latin typeface="Arial"/>
                        <a:cs typeface="Arial"/>
                      </a:endParaRPr>
                    </a:p>
                  </a:txBody>
                  <a:tcPr marL="0" marR="0" marT="2540" marB="0">
                    <a:lnT w="12700">
                      <a:solidFill>
                        <a:srgbClr val="000000"/>
                      </a:solidFill>
                      <a:prstDash val="solid"/>
                    </a:lnT>
                    <a:lnB w="12700">
                      <a:solidFill>
                        <a:srgbClr val="000000"/>
                      </a:solidFill>
                      <a:prstDash val="solid"/>
                    </a:lnB>
                  </a:tcPr>
                </a:tc>
                <a:tc>
                  <a:txBody>
                    <a:bodyPr/>
                    <a:lstStyle/>
                    <a:p>
                      <a:pPr>
                        <a:lnSpc>
                          <a:spcPct val="100000"/>
                        </a:lnSpc>
                        <a:spcBef>
                          <a:spcPts val="20"/>
                        </a:spcBef>
                      </a:pPr>
                      <a:endParaRPr sz="850">
                        <a:latin typeface="Times New Roman"/>
                        <a:cs typeface="Times New Roman"/>
                      </a:endParaRPr>
                    </a:p>
                    <a:p>
                      <a:pPr marL="92710">
                        <a:lnSpc>
                          <a:spcPct val="100000"/>
                        </a:lnSpc>
                        <a:spcBef>
                          <a:spcPts val="5"/>
                        </a:spcBef>
                      </a:pPr>
                      <a:r>
                        <a:rPr sz="1000" b="1" spc="-5" dirty="0">
                          <a:latin typeface="Arial"/>
                          <a:cs typeface="Arial"/>
                        </a:rPr>
                        <a:t>18</a:t>
                      </a:r>
                      <a:endParaRPr sz="1000">
                        <a:latin typeface="Arial"/>
                        <a:cs typeface="Arial"/>
                      </a:endParaRPr>
                    </a:p>
                  </a:txBody>
                  <a:tcPr marL="0" marR="0" marT="2540" marB="0">
                    <a:lnT w="12700">
                      <a:solidFill>
                        <a:srgbClr val="000000"/>
                      </a:solidFill>
                      <a:prstDash val="solid"/>
                    </a:lnT>
                    <a:lnB w="12700">
                      <a:solidFill>
                        <a:srgbClr val="000000"/>
                      </a:solidFill>
                      <a:prstDash val="solid"/>
                    </a:lnB>
                  </a:tcPr>
                </a:tc>
                <a:tc>
                  <a:txBody>
                    <a:bodyPr/>
                    <a:lstStyle/>
                    <a:p>
                      <a:pPr>
                        <a:lnSpc>
                          <a:spcPct val="100000"/>
                        </a:lnSpc>
                        <a:spcBef>
                          <a:spcPts val="20"/>
                        </a:spcBef>
                      </a:pPr>
                      <a:endParaRPr sz="850">
                        <a:latin typeface="Times New Roman"/>
                        <a:cs typeface="Times New Roman"/>
                      </a:endParaRPr>
                    </a:p>
                    <a:p>
                      <a:pPr marL="92710">
                        <a:lnSpc>
                          <a:spcPct val="100000"/>
                        </a:lnSpc>
                        <a:spcBef>
                          <a:spcPts val="5"/>
                        </a:spcBef>
                      </a:pPr>
                      <a:r>
                        <a:rPr sz="1000" b="1" spc="-5" dirty="0">
                          <a:latin typeface="Arial"/>
                          <a:cs typeface="Arial"/>
                        </a:rPr>
                        <a:t>19</a:t>
                      </a:r>
                      <a:endParaRPr sz="1000">
                        <a:latin typeface="Arial"/>
                        <a:cs typeface="Arial"/>
                      </a:endParaRPr>
                    </a:p>
                  </a:txBody>
                  <a:tcPr marL="0" marR="0" marT="2540" marB="0">
                    <a:lnT w="12700">
                      <a:solidFill>
                        <a:srgbClr val="000000"/>
                      </a:solidFill>
                      <a:prstDash val="solid"/>
                    </a:lnT>
                    <a:lnB w="12700">
                      <a:solidFill>
                        <a:srgbClr val="000000"/>
                      </a:solidFill>
                      <a:prstDash val="solid"/>
                    </a:lnB>
                  </a:tcPr>
                </a:tc>
                <a:tc>
                  <a:txBody>
                    <a:bodyPr/>
                    <a:lstStyle/>
                    <a:p>
                      <a:pPr>
                        <a:lnSpc>
                          <a:spcPct val="100000"/>
                        </a:lnSpc>
                        <a:spcBef>
                          <a:spcPts val="20"/>
                        </a:spcBef>
                      </a:pPr>
                      <a:endParaRPr sz="850">
                        <a:latin typeface="Times New Roman"/>
                        <a:cs typeface="Times New Roman"/>
                      </a:endParaRPr>
                    </a:p>
                    <a:p>
                      <a:pPr marL="92710">
                        <a:lnSpc>
                          <a:spcPct val="100000"/>
                        </a:lnSpc>
                        <a:spcBef>
                          <a:spcPts val="5"/>
                        </a:spcBef>
                      </a:pPr>
                      <a:r>
                        <a:rPr sz="1000" b="1" spc="-5" dirty="0">
                          <a:latin typeface="Arial"/>
                          <a:cs typeface="Arial"/>
                        </a:rPr>
                        <a:t>20</a:t>
                      </a:r>
                      <a:endParaRPr sz="1000">
                        <a:latin typeface="Arial"/>
                        <a:cs typeface="Arial"/>
                      </a:endParaRPr>
                    </a:p>
                  </a:txBody>
                  <a:tcPr marL="0" marR="0" marT="2540" marB="0">
                    <a:lnT w="12700">
                      <a:solidFill>
                        <a:srgbClr val="000000"/>
                      </a:solidFill>
                      <a:prstDash val="solid"/>
                    </a:lnT>
                    <a:lnB w="12700">
                      <a:solidFill>
                        <a:srgbClr val="000000"/>
                      </a:solidFill>
                      <a:prstDash val="solid"/>
                    </a:lnB>
                  </a:tcPr>
                </a:tc>
                <a:tc>
                  <a:txBody>
                    <a:bodyPr/>
                    <a:lstStyle/>
                    <a:p>
                      <a:pPr>
                        <a:lnSpc>
                          <a:spcPct val="100000"/>
                        </a:lnSpc>
                        <a:spcBef>
                          <a:spcPts val="20"/>
                        </a:spcBef>
                      </a:pPr>
                      <a:endParaRPr sz="850">
                        <a:latin typeface="Times New Roman"/>
                        <a:cs typeface="Times New Roman"/>
                      </a:endParaRPr>
                    </a:p>
                    <a:p>
                      <a:pPr marL="92710">
                        <a:lnSpc>
                          <a:spcPct val="100000"/>
                        </a:lnSpc>
                        <a:spcBef>
                          <a:spcPts val="5"/>
                        </a:spcBef>
                      </a:pPr>
                      <a:r>
                        <a:rPr sz="1000" b="1" spc="-5" dirty="0">
                          <a:latin typeface="Arial"/>
                          <a:cs typeface="Arial"/>
                        </a:rPr>
                        <a:t>21</a:t>
                      </a:r>
                      <a:endParaRPr sz="1000">
                        <a:latin typeface="Arial"/>
                        <a:cs typeface="Arial"/>
                      </a:endParaRPr>
                    </a:p>
                  </a:txBody>
                  <a:tcPr marL="0" marR="0" marT="2540" marB="0">
                    <a:lnT w="12700">
                      <a:solidFill>
                        <a:srgbClr val="000000"/>
                      </a:solidFill>
                      <a:prstDash val="solid"/>
                    </a:lnT>
                    <a:lnB w="12700">
                      <a:solidFill>
                        <a:srgbClr val="000000"/>
                      </a:solidFill>
                      <a:prstDash val="solid"/>
                    </a:lnB>
                  </a:tcPr>
                </a:tc>
                <a:tc>
                  <a:txBody>
                    <a:bodyPr/>
                    <a:lstStyle/>
                    <a:p>
                      <a:pPr>
                        <a:lnSpc>
                          <a:spcPct val="100000"/>
                        </a:lnSpc>
                        <a:spcBef>
                          <a:spcPts val="20"/>
                        </a:spcBef>
                      </a:pPr>
                      <a:endParaRPr sz="850">
                        <a:latin typeface="Times New Roman"/>
                        <a:cs typeface="Times New Roman"/>
                      </a:endParaRPr>
                    </a:p>
                    <a:p>
                      <a:pPr marL="92710">
                        <a:lnSpc>
                          <a:spcPct val="100000"/>
                        </a:lnSpc>
                        <a:spcBef>
                          <a:spcPts val="5"/>
                        </a:spcBef>
                      </a:pPr>
                      <a:r>
                        <a:rPr sz="1000" b="1" spc="-5" dirty="0">
                          <a:latin typeface="Arial"/>
                          <a:cs typeface="Arial"/>
                        </a:rPr>
                        <a:t>22</a:t>
                      </a:r>
                      <a:endParaRPr sz="1000">
                        <a:latin typeface="Arial"/>
                        <a:cs typeface="Arial"/>
                      </a:endParaRPr>
                    </a:p>
                  </a:txBody>
                  <a:tcPr marL="0" marR="0" marT="2540" marB="0">
                    <a:lnT w="12700">
                      <a:solidFill>
                        <a:srgbClr val="000000"/>
                      </a:solidFill>
                      <a:prstDash val="solid"/>
                    </a:lnT>
                    <a:lnB w="12700">
                      <a:solidFill>
                        <a:srgbClr val="000000"/>
                      </a:solidFill>
                      <a:prstDash val="solid"/>
                    </a:lnB>
                  </a:tcPr>
                </a:tc>
                <a:tc>
                  <a:txBody>
                    <a:bodyPr/>
                    <a:lstStyle/>
                    <a:p>
                      <a:pPr>
                        <a:lnSpc>
                          <a:spcPct val="100000"/>
                        </a:lnSpc>
                        <a:spcBef>
                          <a:spcPts val="20"/>
                        </a:spcBef>
                      </a:pPr>
                      <a:endParaRPr sz="850">
                        <a:latin typeface="Times New Roman"/>
                        <a:cs typeface="Times New Roman"/>
                      </a:endParaRPr>
                    </a:p>
                    <a:p>
                      <a:pPr marL="92710">
                        <a:lnSpc>
                          <a:spcPct val="100000"/>
                        </a:lnSpc>
                        <a:spcBef>
                          <a:spcPts val="5"/>
                        </a:spcBef>
                      </a:pPr>
                      <a:r>
                        <a:rPr sz="1000" b="1" spc="-5" dirty="0">
                          <a:latin typeface="Arial"/>
                          <a:cs typeface="Arial"/>
                        </a:rPr>
                        <a:t>23</a:t>
                      </a:r>
                      <a:endParaRPr sz="1000">
                        <a:latin typeface="Arial"/>
                        <a:cs typeface="Arial"/>
                      </a:endParaRPr>
                    </a:p>
                  </a:txBody>
                  <a:tcPr marL="0" marR="0" marT="2540" marB="0">
                    <a:lnT w="12700">
                      <a:solidFill>
                        <a:srgbClr val="000000"/>
                      </a:solidFill>
                      <a:prstDash val="solid"/>
                    </a:lnT>
                    <a:lnB w="12700">
                      <a:solidFill>
                        <a:srgbClr val="000000"/>
                      </a:solidFill>
                      <a:prstDash val="solid"/>
                    </a:lnB>
                  </a:tcPr>
                </a:tc>
                <a:tc>
                  <a:txBody>
                    <a:bodyPr/>
                    <a:lstStyle/>
                    <a:p>
                      <a:pPr>
                        <a:lnSpc>
                          <a:spcPct val="100000"/>
                        </a:lnSpc>
                        <a:spcBef>
                          <a:spcPts val="20"/>
                        </a:spcBef>
                      </a:pPr>
                      <a:endParaRPr sz="850">
                        <a:latin typeface="Times New Roman"/>
                        <a:cs typeface="Times New Roman"/>
                      </a:endParaRPr>
                    </a:p>
                    <a:p>
                      <a:pPr marL="92710">
                        <a:lnSpc>
                          <a:spcPct val="100000"/>
                        </a:lnSpc>
                        <a:spcBef>
                          <a:spcPts val="5"/>
                        </a:spcBef>
                      </a:pPr>
                      <a:r>
                        <a:rPr sz="1000" b="1" spc="-5" dirty="0">
                          <a:latin typeface="Arial"/>
                          <a:cs typeface="Arial"/>
                        </a:rPr>
                        <a:t>24</a:t>
                      </a:r>
                      <a:endParaRPr sz="1000">
                        <a:latin typeface="Arial"/>
                        <a:cs typeface="Arial"/>
                      </a:endParaRPr>
                    </a:p>
                  </a:txBody>
                  <a:tcPr marL="0" marR="0" marT="2540" marB="0">
                    <a:lnT w="12700">
                      <a:solidFill>
                        <a:srgbClr val="000000"/>
                      </a:solidFill>
                      <a:prstDash val="solid"/>
                    </a:lnT>
                    <a:lnB w="12700">
                      <a:solidFill>
                        <a:srgbClr val="000000"/>
                      </a:solidFill>
                      <a:prstDash val="solid"/>
                    </a:lnB>
                  </a:tcPr>
                </a:tc>
                <a:tc>
                  <a:txBody>
                    <a:bodyPr/>
                    <a:lstStyle/>
                    <a:p>
                      <a:pPr>
                        <a:lnSpc>
                          <a:spcPct val="100000"/>
                        </a:lnSpc>
                        <a:spcBef>
                          <a:spcPts val="20"/>
                        </a:spcBef>
                      </a:pPr>
                      <a:endParaRPr sz="850">
                        <a:latin typeface="Times New Roman"/>
                        <a:cs typeface="Times New Roman"/>
                      </a:endParaRPr>
                    </a:p>
                    <a:p>
                      <a:pPr marL="92710">
                        <a:lnSpc>
                          <a:spcPct val="100000"/>
                        </a:lnSpc>
                        <a:spcBef>
                          <a:spcPts val="5"/>
                        </a:spcBef>
                      </a:pPr>
                      <a:r>
                        <a:rPr sz="1000" b="1" spc="-5" dirty="0">
                          <a:latin typeface="Arial"/>
                          <a:cs typeface="Arial"/>
                        </a:rPr>
                        <a:t>25</a:t>
                      </a:r>
                      <a:endParaRPr sz="1000">
                        <a:latin typeface="Arial"/>
                        <a:cs typeface="Arial"/>
                      </a:endParaRPr>
                    </a:p>
                  </a:txBody>
                  <a:tcPr marL="0" marR="0" marT="2540" marB="0">
                    <a:lnT w="12700">
                      <a:solidFill>
                        <a:srgbClr val="000000"/>
                      </a:solidFill>
                      <a:prstDash val="solid"/>
                    </a:lnT>
                    <a:lnB w="12700">
                      <a:solidFill>
                        <a:srgbClr val="000000"/>
                      </a:solidFill>
                      <a:prstDash val="solid"/>
                    </a:lnB>
                  </a:tcPr>
                </a:tc>
                <a:tc>
                  <a:txBody>
                    <a:bodyPr/>
                    <a:lstStyle/>
                    <a:p>
                      <a:pPr>
                        <a:lnSpc>
                          <a:spcPct val="100000"/>
                        </a:lnSpc>
                        <a:spcBef>
                          <a:spcPts val="20"/>
                        </a:spcBef>
                      </a:pPr>
                      <a:endParaRPr sz="850">
                        <a:latin typeface="Times New Roman"/>
                        <a:cs typeface="Times New Roman"/>
                      </a:endParaRPr>
                    </a:p>
                    <a:p>
                      <a:pPr marL="92710">
                        <a:lnSpc>
                          <a:spcPct val="100000"/>
                        </a:lnSpc>
                        <a:spcBef>
                          <a:spcPts val="5"/>
                        </a:spcBef>
                      </a:pPr>
                      <a:r>
                        <a:rPr sz="1000" b="1" spc="-5" dirty="0">
                          <a:latin typeface="Arial"/>
                          <a:cs typeface="Arial"/>
                        </a:rPr>
                        <a:t>26</a:t>
                      </a:r>
                      <a:endParaRPr sz="1000">
                        <a:latin typeface="Arial"/>
                        <a:cs typeface="Arial"/>
                      </a:endParaRPr>
                    </a:p>
                  </a:txBody>
                  <a:tcPr marL="0" marR="0" marT="2540" marB="0">
                    <a:lnT w="12700">
                      <a:solidFill>
                        <a:srgbClr val="000000"/>
                      </a:solidFill>
                      <a:prstDash val="solid"/>
                    </a:lnT>
                    <a:lnB w="12700">
                      <a:solidFill>
                        <a:srgbClr val="000000"/>
                      </a:solidFill>
                      <a:prstDash val="solid"/>
                    </a:lnB>
                  </a:tcPr>
                </a:tc>
                <a:tc>
                  <a:txBody>
                    <a:bodyPr/>
                    <a:lstStyle/>
                    <a:p>
                      <a:pPr>
                        <a:lnSpc>
                          <a:spcPct val="100000"/>
                        </a:lnSpc>
                        <a:spcBef>
                          <a:spcPts val="20"/>
                        </a:spcBef>
                      </a:pPr>
                      <a:endParaRPr sz="850">
                        <a:latin typeface="Times New Roman"/>
                        <a:cs typeface="Times New Roman"/>
                      </a:endParaRPr>
                    </a:p>
                    <a:p>
                      <a:pPr marL="90805">
                        <a:lnSpc>
                          <a:spcPct val="100000"/>
                        </a:lnSpc>
                        <a:spcBef>
                          <a:spcPts val="5"/>
                        </a:spcBef>
                      </a:pPr>
                      <a:r>
                        <a:rPr sz="1000" b="1" spc="-5" dirty="0">
                          <a:latin typeface="Arial"/>
                          <a:cs typeface="Arial"/>
                        </a:rPr>
                        <a:t>27</a:t>
                      </a:r>
                      <a:endParaRPr sz="1000">
                        <a:latin typeface="Arial"/>
                        <a:cs typeface="Arial"/>
                      </a:endParaRPr>
                    </a:p>
                  </a:txBody>
                  <a:tcPr marL="0" marR="0" marT="2540" marB="0">
                    <a:lnT w="12700">
                      <a:solidFill>
                        <a:srgbClr val="000000"/>
                      </a:solidFill>
                      <a:prstDash val="solid"/>
                    </a:lnT>
                    <a:lnB w="12700">
                      <a:solidFill>
                        <a:srgbClr val="000000"/>
                      </a:solidFill>
                      <a:prstDash val="solid"/>
                    </a:lnB>
                  </a:tcPr>
                </a:tc>
                <a:tc>
                  <a:txBody>
                    <a:bodyPr/>
                    <a:lstStyle/>
                    <a:p>
                      <a:pPr>
                        <a:lnSpc>
                          <a:spcPct val="100000"/>
                        </a:lnSpc>
                        <a:spcBef>
                          <a:spcPts val="20"/>
                        </a:spcBef>
                      </a:pPr>
                      <a:endParaRPr sz="850">
                        <a:latin typeface="Times New Roman"/>
                        <a:cs typeface="Times New Roman"/>
                      </a:endParaRPr>
                    </a:p>
                    <a:p>
                      <a:pPr marL="93345">
                        <a:lnSpc>
                          <a:spcPct val="100000"/>
                        </a:lnSpc>
                        <a:spcBef>
                          <a:spcPts val="5"/>
                        </a:spcBef>
                      </a:pPr>
                      <a:r>
                        <a:rPr sz="1000" b="1" spc="-5" dirty="0">
                          <a:latin typeface="Arial"/>
                          <a:cs typeface="Arial"/>
                        </a:rPr>
                        <a:t>28</a:t>
                      </a:r>
                      <a:endParaRPr sz="1000">
                        <a:latin typeface="Arial"/>
                        <a:cs typeface="Arial"/>
                      </a:endParaRPr>
                    </a:p>
                  </a:txBody>
                  <a:tcPr marL="0" marR="0" marT="2540" marB="0">
                    <a:lnT w="12700">
                      <a:solidFill>
                        <a:srgbClr val="000000"/>
                      </a:solidFill>
                      <a:prstDash val="solid"/>
                    </a:lnT>
                    <a:lnB w="12700">
                      <a:solidFill>
                        <a:srgbClr val="000000"/>
                      </a:solidFill>
                      <a:prstDash val="solid"/>
                    </a:lnB>
                  </a:tcPr>
                </a:tc>
                <a:tc>
                  <a:txBody>
                    <a:bodyPr/>
                    <a:lstStyle/>
                    <a:p>
                      <a:pPr>
                        <a:lnSpc>
                          <a:spcPct val="100000"/>
                        </a:lnSpc>
                        <a:spcBef>
                          <a:spcPts val="20"/>
                        </a:spcBef>
                      </a:pPr>
                      <a:endParaRPr sz="850">
                        <a:latin typeface="Times New Roman"/>
                        <a:cs typeface="Times New Roman"/>
                      </a:endParaRPr>
                    </a:p>
                    <a:p>
                      <a:pPr marL="92710">
                        <a:lnSpc>
                          <a:spcPct val="100000"/>
                        </a:lnSpc>
                        <a:spcBef>
                          <a:spcPts val="5"/>
                        </a:spcBef>
                      </a:pPr>
                      <a:r>
                        <a:rPr sz="1000" b="1" spc="-5" dirty="0">
                          <a:latin typeface="Arial"/>
                          <a:cs typeface="Arial"/>
                        </a:rPr>
                        <a:t>29</a:t>
                      </a:r>
                      <a:endParaRPr sz="1000">
                        <a:latin typeface="Arial"/>
                        <a:cs typeface="Arial"/>
                      </a:endParaRPr>
                    </a:p>
                  </a:txBody>
                  <a:tcPr marL="0" marR="0" marT="2540" marB="0">
                    <a:lnT w="12700">
                      <a:solidFill>
                        <a:srgbClr val="000000"/>
                      </a:solidFill>
                      <a:prstDash val="solid"/>
                    </a:lnT>
                    <a:lnB w="12700">
                      <a:solidFill>
                        <a:srgbClr val="000000"/>
                      </a:solidFill>
                      <a:prstDash val="solid"/>
                    </a:lnB>
                  </a:tcPr>
                </a:tc>
                <a:tc>
                  <a:txBody>
                    <a:bodyPr/>
                    <a:lstStyle/>
                    <a:p>
                      <a:pPr>
                        <a:lnSpc>
                          <a:spcPct val="100000"/>
                        </a:lnSpc>
                        <a:spcBef>
                          <a:spcPts val="20"/>
                        </a:spcBef>
                      </a:pPr>
                      <a:endParaRPr sz="850">
                        <a:latin typeface="Times New Roman"/>
                        <a:cs typeface="Times New Roman"/>
                      </a:endParaRPr>
                    </a:p>
                    <a:p>
                      <a:pPr marL="92710">
                        <a:lnSpc>
                          <a:spcPct val="100000"/>
                        </a:lnSpc>
                        <a:spcBef>
                          <a:spcPts val="5"/>
                        </a:spcBef>
                      </a:pPr>
                      <a:r>
                        <a:rPr sz="1000" b="1" spc="-5" dirty="0">
                          <a:latin typeface="Arial"/>
                          <a:cs typeface="Arial"/>
                        </a:rPr>
                        <a:t>30</a:t>
                      </a:r>
                      <a:endParaRPr sz="1000">
                        <a:latin typeface="Arial"/>
                        <a:cs typeface="Arial"/>
                      </a:endParaRPr>
                    </a:p>
                  </a:txBody>
                  <a:tcPr marL="0" marR="0" marT="2540" marB="0">
                    <a:lnT w="12700">
                      <a:solidFill>
                        <a:srgbClr val="000000"/>
                      </a:solidFill>
                      <a:prstDash val="solid"/>
                    </a:lnT>
                    <a:lnB w="12700">
                      <a:solidFill>
                        <a:srgbClr val="000000"/>
                      </a:solidFill>
                      <a:prstDash val="solid"/>
                    </a:lnB>
                  </a:tcPr>
                </a:tc>
                <a:tc>
                  <a:txBody>
                    <a:bodyPr/>
                    <a:lstStyle/>
                    <a:p>
                      <a:pPr>
                        <a:lnSpc>
                          <a:spcPct val="100000"/>
                        </a:lnSpc>
                        <a:spcBef>
                          <a:spcPts val="20"/>
                        </a:spcBef>
                      </a:pPr>
                      <a:endParaRPr sz="850">
                        <a:latin typeface="Times New Roman"/>
                        <a:cs typeface="Times New Roman"/>
                      </a:endParaRPr>
                    </a:p>
                    <a:p>
                      <a:pPr marL="92710">
                        <a:lnSpc>
                          <a:spcPct val="100000"/>
                        </a:lnSpc>
                        <a:spcBef>
                          <a:spcPts val="5"/>
                        </a:spcBef>
                      </a:pPr>
                      <a:r>
                        <a:rPr sz="1000" b="1" spc="-5" dirty="0">
                          <a:latin typeface="Arial"/>
                          <a:cs typeface="Arial"/>
                        </a:rPr>
                        <a:t>31</a:t>
                      </a:r>
                      <a:endParaRPr sz="1000">
                        <a:latin typeface="Arial"/>
                        <a:cs typeface="Arial"/>
                      </a:endParaRPr>
                    </a:p>
                  </a:txBody>
                  <a:tcPr marL="0" marR="0" marT="2540" marB="0">
                    <a:lnT w="12700">
                      <a:solidFill>
                        <a:srgbClr val="000000"/>
                      </a:solidFill>
                      <a:prstDash val="solid"/>
                    </a:lnT>
                    <a:lnB w="12700">
                      <a:solidFill>
                        <a:srgbClr val="000000"/>
                      </a:solidFill>
                      <a:prstDash val="solid"/>
                    </a:lnB>
                  </a:tcPr>
                </a:tc>
                <a:tc>
                  <a:txBody>
                    <a:bodyPr/>
                    <a:lstStyle/>
                    <a:p>
                      <a:pPr>
                        <a:lnSpc>
                          <a:spcPct val="100000"/>
                        </a:lnSpc>
                        <a:spcBef>
                          <a:spcPts val="20"/>
                        </a:spcBef>
                      </a:pPr>
                      <a:endParaRPr sz="850">
                        <a:latin typeface="Times New Roman"/>
                        <a:cs typeface="Times New Roman"/>
                      </a:endParaRPr>
                    </a:p>
                    <a:p>
                      <a:pPr marL="92710">
                        <a:lnSpc>
                          <a:spcPct val="100000"/>
                        </a:lnSpc>
                        <a:spcBef>
                          <a:spcPts val="5"/>
                        </a:spcBef>
                      </a:pPr>
                      <a:r>
                        <a:rPr sz="1000" b="1" spc="-5" dirty="0">
                          <a:latin typeface="Arial"/>
                          <a:cs typeface="Arial"/>
                        </a:rPr>
                        <a:t>32</a:t>
                      </a:r>
                      <a:endParaRPr sz="1000">
                        <a:latin typeface="Arial"/>
                        <a:cs typeface="Arial"/>
                      </a:endParaRPr>
                    </a:p>
                  </a:txBody>
                  <a:tcPr marL="0" marR="0" marT="2540" marB="0">
                    <a:lnT w="12700">
                      <a:solidFill>
                        <a:srgbClr val="000000"/>
                      </a:solidFill>
                      <a:prstDash val="solid"/>
                    </a:lnT>
                    <a:lnB w="12700">
                      <a:solidFill>
                        <a:srgbClr val="000000"/>
                      </a:solidFill>
                      <a:prstDash val="solid"/>
                    </a:lnB>
                  </a:tcPr>
                </a:tc>
                <a:tc>
                  <a:txBody>
                    <a:bodyPr/>
                    <a:lstStyle/>
                    <a:p>
                      <a:pPr>
                        <a:lnSpc>
                          <a:spcPct val="100000"/>
                        </a:lnSpc>
                        <a:spcBef>
                          <a:spcPts val="20"/>
                        </a:spcBef>
                      </a:pPr>
                      <a:endParaRPr sz="850">
                        <a:latin typeface="Times New Roman"/>
                        <a:cs typeface="Times New Roman"/>
                      </a:endParaRPr>
                    </a:p>
                    <a:p>
                      <a:pPr marL="93345">
                        <a:lnSpc>
                          <a:spcPct val="100000"/>
                        </a:lnSpc>
                        <a:spcBef>
                          <a:spcPts val="5"/>
                        </a:spcBef>
                      </a:pPr>
                      <a:r>
                        <a:rPr sz="1000" b="1" spc="-5" dirty="0">
                          <a:latin typeface="Arial"/>
                          <a:cs typeface="Arial"/>
                        </a:rPr>
                        <a:t>33</a:t>
                      </a:r>
                      <a:endParaRPr sz="1000">
                        <a:latin typeface="Arial"/>
                        <a:cs typeface="Arial"/>
                      </a:endParaRPr>
                    </a:p>
                  </a:txBody>
                  <a:tcPr marL="0" marR="0" marT="2540" marB="0">
                    <a:lnT w="12700">
                      <a:solidFill>
                        <a:srgbClr val="000000"/>
                      </a:solidFill>
                      <a:prstDash val="solid"/>
                    </a:lnT>
                    <a:lnB w="12700">
                      <a:solidFill>
                        <a:srgbClr val="000000"/>
                      </a:solidFill>
                      <a:prstDash val="solid"/>
                    </a:lnB>
                  </a:tcPr>
                </a:tc>
                <a:tc>
                  <a:txBody>
                    <a:bodyPr/>
                    <a:lstStyle/>
                    <a:p>
                      <a:pPr>
                        <a:lnSpc>
                          <a:spcPct val="100000"/>
                        </a:lnSpc>
                        <a:spcBef>
                          <a:spcPts val="20"/>
                        </a:spcBef>
                      </a:pPr>
                      <a:endParaRPr sz="850">
                        <a:latin typeface="Times New Roman"/>
                        <a:cs typeface="Times New Roman"/>
                      </a:endParaRPr>
                    </a:p>
                    <a:p>
                      <a:pPr marL="93345">
                        <a:lnSpc>
                          <a:spcPct val="100000"/>
                        </a:lnSpc>
                        <a:spcBef>
                          <a:spcPts val="5"/>
                        </a:spcBef>
                      </a:pPr>
                      <a:r>
                        <a:rPr sz="1000" b="1" spc="-5" dirty="0">
                          <a:latin typeface="Arial"/>
                          <a:cs typeface="Arial"/>
                        </a:rPr>
                        <a:t>34</a:t>
                      </a:r>
                      <a:endParaRPr sz="1000">
                        <a:latin typeface="Arial"/>
                        <a:cs typeface="Arial"/>
                      </a:endParaRPr>
                    </a:p>
                  </a:txBody>
                  <a:tcPr marL="0" marR="0" marT="2540" marB="0">
                    <a:lnT w="12700">
                      <a:solidFill>
                        <a:srgbClr val="000000"/>
                      </a:solidFill>
                      <a:prstDash val="solid"/>
                    </a:lnT>
                    <a:lnB w="12700">
                      <a:solidFill>
                        <a:srgbClr val="000000"/>
                      </a:solidFill>
                      <a:prstDash val="solid"/>
                    </a:lnB>
                  </a:tcPr>
                </a:tc>
                <a:tc>
                  <a:txBody>
                    <a:bodyPr/>
                    <a:lstStyle/>
                    <a:p>
                      <a:pPr>
                        <a:lnSpc>
                          <a:spcPct val="100000"/>
                        </a:lnSpc>
                        <a:spcBef>
                          <a:spcPts val="20"/>
                        </a:spcBef>
                      </a:pPr>
                      <a:endParaRPr sz="850">
                        <a:latin typeface="Times New Roman"/>
                        <a:cs typeface="Times New Roman"/>
                      </a:endParaRPr>
                    </a:p>
                    <a:p>
                      <a:pPr marL="92710">
                        <a:lnSpc>
                          <a:spcPct val="100000"/>
                        </a:lnSpc>
                        <a:spcBef>
                          <a:spcPts val="5"/>
                        </a:spcBef>
                      </a:pPr>
                      <a:r>
                        <a:rPr sz="1000" b="1" spc="-5" dirty="0">
                          <a:latin typeface="Arial"/>
                          <a:cs typeface="Arial"/>
                        </a:rPr>
                        <a:t>35</a:t>
                      </a:r>
                      <a:endParaRPr sz="1000">
                        <a:latin typeface="Arial"/>
                        <a:cs typeface="Arial"/>
                      </a:endParaRPr>
                    </a:p>
                  </a:txBody>
                  <a:tcPr marL="0" marR="0" marT="2540" marB="0">
                    <a:lnT w="12700">
                      <a:solidFill>
                        <a:srgbClr val="000000"/>
                      </a:solidFill>
                      <a:prstDash val="solid"/>
                    </a:lnT>
                    <a:lnB w="12700">
                      <a:solidFill>
                        <a:srgbClr val="000000"/>
                      </a:solidFill>
                      <a:prstDash val="solid"/>
                    </a:lnB>
                  </a:tcPr>
                </a:tc>
                <a:tc>
                  <a:txBody>
                    <a:bodyPr/>
                    <a:lstStyle/>
                    <a:p>
                      <a:pPr>
                        <a:lnSpc>
                          <a:spcPct val="100000"/>
                        </a:lnSpc>
                        <a:spcBef>
                          <a:spcPts val="20"/>
                        </a:spcBef>
                      </a:pPr>
                      <a:endParaRPr sz="850">
                        <a:latin typeface="Times New Roman"/>
                        <a:cs typeface="Times New Roman"/>
                      </a:endParaRPr>
                    </a:p>
                    <a:p>
                      <a:pPr marL="93345">
                        <a:lnSpc>
                          <a:spcPct val="100000"/>
                        </a:lnSpc>
                        <a:spcBef>
                          <a:spcPts val="5"/>
                        </a:spcBef>
                      </a:pPr>
                      <a:r>
                        <a:rPr sz="1000" b="1" spc="-5" dirty="0">
                          <a:latin typeface="Arial"/>
                          <a:cs typeface="Arial"/>
                        </a:rPr>
                        <a:t>36</a:t>
                      </a:r>
                      <a:endParaRPr sz="1000">
                        <a:latin typeface="Arial"/>
                        <a:cs typeface="Arial"/>
                      </a:endParaRPr>
                    </a:p>
                  </a:txBody>
                  <a:tcPr marL="0" marR="0" marT="2540" marB="0">
                    <a:lnT w="12700">
                      <a:solidFill>
                        <a:srgbClr val="000000"/>
                      </a:solidFill>
                      <a:prstDash val="solid"/>
                    </a:lnT>
                    <a:lnB w="12700">
                      <a:solidFill>
                        <a:srgbClr val="000000"/>
                      </a:solidFill>
                      <a:prstDash val="solid"/>
                    </a:lnB>
                  </a:tcPr>
                </a:tc>
                <a:tc>
                  <a:txBody>
                    <a:bodyPr/>
                    <a:lstStyle/>
                    <a:p>
                      <a:pPr>
                        <a:lnSpc>
                          <a:spcPct val="100000"/>
                        </a:lnSpc>
                        <a:spcBef>
                          <a:spcPts val="20"/>
                        </a:spcBef>
                      </a:pPr>
                      <a:endParaRPr sz="850">
                        <a:latin typeface="Times New Roman"/>
                        <a:cs typeface="Times New Roman"/>
                      </a:endParaRPr>
                    </a:p>
                    <a:p>
                      <a:pPr marL="93345">
                        <a:lnSpc>
                          <a:spcPct val="100000"/>
                        </a:lnSpc>
                        <a:spcBef>
                          <a:spcPts val="5"/>
                        </a:spcBef>
                      </a:pPr>
                      <a:r>
                        <a:rPr sz="1000" b="1" spc="-5" dirty="0">
                          <a:latin typeface="Arial"/>
                          <a:cs typeface="Arial"/>
                        </a:rPr>
                        <a:t>37</a:t>
                      </a:r>
                      <a:endParaRPr sz="1000">
                        <a:latin typeface="Arial"/>
                        <a:cs typeface="Arial"/>
                      </a:endParaRPr>
                    </a:p>
                  </a:txBody>
                  <a:tcPr marL="0" marR="0" marT="2540" marB="0">
                    <a:lnT w="12700">
                      <a:solidFill>
                        <a:srgbClr val="000000"/>
                      </a:solidFill>
                      <a:prstDash val="solid"/>
                    </a:lnT>
                    <a:lnB w="12700">
                      <a:solidFill>
                        <a:srgbClr val="000000"/>
                      </a:solidFill>
                      <a:prstDash val="solid"/>
                    </a:lnB>
                  </a:tcPr>
                </a:tc>
                <a:tc>
                  <a:txBody>
                    <a:bodyPr/>
                    <a:lstStyle/>
                    <a:p>
                      <a:pPr>
                        <a:lnSpc>
                          <a:spcPct val="100000"/>
                        </a:lnSpc>
                        <a:spcBef>
                          <a:spcPts val="20"/>
                        </a:spcBef>
                      </a:pPr>
                      <a:endParaRPr sz="850">
                        <a:latin typeface="Times New Roman"/>
                        <a:cs typeface="Times New Roman"/>
                      </a:endParaRPr>
                    </a:p>
                    <a:p>
                      <a:pPr marL="92710">
                        <a:lnSpc>
                          <a:spcPct val="100000"/>
                        </a:lnSpc>
                        <a:spcBef>
                          <a:spcPts val="5"/>
                        </a:spcBef>
                      </a:pPr>
                      <a:r>
                        <a:rPr sz="1000" b="1" spc="-5" dirty="0">
                          <a:latin typeface="Arial"/>
                          <a:cs typeface="Arial"/>
                        </a:rPr>
                        <a:t>38</a:t>
                      </a:r>
                      <a:endParaRPr sz="1000">
                        <a:latin typeface="Arial"/>
                        <a:cs typeface="Arial"/>
                      </a:endParaRPr>
                    </a:p>
                  </a:txBody>
                  <a:tcPr marL="0" marR="0" marT="2540" marB="0">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0"/>
                  </a:ext>
                </a:extLst>
              </a:tr>
            </a:tbl>
          </a:graphicData>
        </a:graphic>
      </p:graphicFrame>
      <p:sp>
        <p:nvSpPr>
          <p:cNvPr id="4" name="object 5">
            <a:extLst>
              <a:ext uri="{FF2B5EF4-FFF2-40B4-BE49-F238E27FC236}">
                <a16:creationId xmlns:a16="http://schemas.microsoft.com/office/drawing/2014/main" id="{90A7942A-79FA-72F4-94DA-A35B9B39C6B7}"/>
              </a:ext>
            </a:extLst>
          </p:cNvPr>
          <p:cNvSpPr/>
          <p:nvPr/>
        </p:nvSpPr>
        <p:spPr>
          <a:xfrm>
            <a:off x="1970277" y="1446530"/>
            <a:ext cx="8247380" cy="3759200"/>
          </a:xfrm>
          <a:custGeom>
            <a:avLst/>
            <a:gdLst/>
            <a:ahLst/>
            <a:cxnLst/>
            <a:rect l="l" t="t" r="r" b="b"/>
            <a:pathLst>
              <a:path w="8247380" h="3759200">
                <a:moveTo>
                  <a:pt x="363855" y="0"/>
                </a:moveTo>
                <a:lnTo>
                  <a:pt x="363855" y="3759200"/>
                </a:lnTo>
              </a:path>
              <a:path w="8247380" h="3759200">
                <a:moveTo>
                  <a:pt x="692086" y="0"/>
                </a:moveTo>
                <a:lnTo>
                  <a:pt x="692086" y="3759200"/>
                </a:lnTo>
              </a:path>
              <a:path w="8247380" h="3759200">
                <a:moveTo>
                  <a:pt x="1020318" y="0"/>
                </a:moveTo>
                <a:lnTo>
                  <a:pt x="1020318" y="3759200"/>
                </a:lnTo>
              </a:path>
              <a:path w="8247380" h="3759200">
                <a:moveTo>
                  <a:pt x="1348613" y="0"/>
                </a:moveTo>
                <a:lnTo>
                  <a:pt x="1348613" y="3759200"/>
                </a:lnTo>
              </a:path>
              <a:path w="8247380" h="3759200">
                <a:moveTo>
                  <a:pt x="1676780" y="0"/>
                </a:moveTo>
                <a:lnTo>
                  <a:pt x="1676780" y="3759200"/>
                </a:lnTo>
              </a:path>
              <a:path w="8247380" h="3759200">
                <a:moveTo>
                  <a:pt x="2005076" y="0"/>
                </a:moveTo>
                <a:lnTo>
                  <a:pt x="2005076" y="3759200"/>
                </a:lnTo>
              </a:path>
              <a:path w="8247380" h="3759200">
                <a:moveTo>
                  <a:pt x="2333244" y="0"/>
                </a:moveTo>
                <a:lnTo>
                  <a:pt x="2333244" y="3759200"/>
                </a:lnTo>
              </a:path>
              <a:path w="8247380" h="3759200">
                <a:moveTo>
                  <a:pt x="2661539" y="0"/>
                </a:moveTo>
                <a:lnTo>
                  <a:pt x="2661539" y="3759200"/>
                </a:lnTo>
              </a:path>
              <a:path w="8247380" h="3759200">
                <a:moveTo>
                  <a:pt x="2989707" y="0"/>
                </a:moveTo>
                <a:lnTo>
                  <a:pt x="2989707" y="3759200"/>
                </a:lnTo>
              </a:path>
              <a:path w="8247380" h="3759200">
                <a:moveTo>
                  <a:pt x="3318002" y="0"/>
                </a:moveTo>
                <a:lnTo>
                  <a:pt x="3318002" y="3759200"/>
                </a:lnTo>
              </a:path>
              <a:path w="8247380" h="3759200">
                <a:moveTo>
                  <a:pt x="3646170" y="0"/>
                </a:moveTo>
                <a:lnTo>
                  <a:pt x="3646170" y="3759200"/>
                </a:lnTo>
              </a:path>
              <a:path w="8247380" h="3759200">
                <a:moveTo>
                  <a:pt x="3974465" y="2851150"/>
                </a:moveTo>
                <a:lnTo>
                  <a:pt x="3974465" y="3759200"/>
                </a:lnTo>
              </a:path>
              <a:path w="8247380" h="3759200">
                <a:moveTo>
                  <a:pt x="4302760" y="2851150"/>
                </a:moveTo>
                <a:lnTo>
                  <a:pt x="4302760" y="3759200"/>
                </a:lnTo>
              </a:path>
              <a:path w="8247380" h="3759200">
                <a:moveTo>
                  <a:pt x="4621022" y="2851150"/>
                </a:moveTo>
                <a:lnTo>
                  <a:pt x="4621022" y="3759200"/>
                </a:lnTo>
              </a:path>
              <a:path w="8247380" h="3759200">
                <a:moveTo>
                  <a:pt x="4959223" y="3244342"/>
                </a:moveTo>
                <a:lnTo>
                  <a:pt x="4959223" y="3759200"/>
                </a:lnTo>
              </a:path>
              <a:path w="8247380" h="3759200">
                <a:moveTo>
                  <a:pt x="5287391" y="3244342"/>
                </a:moveTo>
                <a:lnTo>
                  <a:pt x="5287391" y="3759200"/>
                </a:lnTo>
              </a:path>
              <a:path w="8247380" h="3759200">
                <a:moveTo>
                  <a:pt x="5615686" y="3244342"/>
                </a:moveTo>
                <a:lnTo>
                  <a:pt x="5615686" y="3759200"/>
                </a:lnTo>
              </a:path>
              <a:path w="8247380" h="3759200">
                <a:moveTo>
                  <a:pt x="5943854" y="3244342"/>
                </a:moveTo>
                <a:lnTo>
                  <a:pt x="5943854" y="3759200"/>
                </a:lnTo>
              </a:path>
              <a:path w="8247380" h="3759200">
                <a:moveTo>
                  <a:pt x="6272149" y="3244342"/>
                </a:moveTo>
                <a:lnTo>
                  <a:pt x="6272149" y="3759200"/>
                </a:lnTo>
              </a:path>
              <a:path w="8247380" h="3759200">
                <a:moveTo>
                  <a:pt x="6600317" y="3628390"/>
                </a:moveTo>
                <a:lnTo>
                  <a:pt x="6600317" y="3759200"/>
                </a:lnTo>
              </a:path>
              <a:path w="8247380" h="3759200">
                <a:moveTo>
                  <a:pt x="6928612" y="3628390"/>
                </a:moveTo>
                <a:lnTo>
                  <a:pt x="6928612" y="3759200"/>
                </a:lnTo>
              </a:path>
              <a:path w="8247380" h="3759200">
                <a:moveTo>
                  <a:pt x="7256780" y="3628390"/>
                </a:moveTo>
                <a:lnTo>
                  <a:pt x="7256780" y="3759200"/>
                </a:lnTo>
              </a:path>
              <a:path w="8247380" h="3759200">
                <a:moveTo>
                  <a:pt x="7585075" y="3628390"/>
                </a:moveTo>
                <a:lnTo>
                  <a:pt x="7585075" y="3759200"/>
                </a:lnTo>
              </a:path>
              <a:path w="8247380" h="3759200">
                <a:moveTo>
                  <a:pt x="7913243" y="3628390"/>
                </a:moveTo>
                <a:lnTo>
                  <a:pt x="7913243" y="3759200"/>
                </a:lnTo>
              </a:path>
              <a:path w="8247380" h="3759200">
                <a:moveTo>
                  <a:pt x="6350" y="0"/>
                </a:moveTo>
                <a:lnTo>
                  <a:pt x="6350" y="3759200"/>
                </a:lnTo>
              </a:path>
              <a:path w="8247380" h="3759200">
                <a:moveTo>
                  <a:pt x="8240522" y="2930779"/>
                </a:moveTo>
                <a:lnTo>
                  <a:pt x="8240522" y="3759200"/>
                </a:lnTo>
              </a:path>
              <a:path w="8247380" h="3759200">
                <a:moveTo>
                  <a:pt x="0" y="3752850"/>
                </a:moveTo>
                <a:lnTo>
                  <a:pt x="8246872" y="3752850"/>
                </a:lnTo>
              </a:path>
              <a:path w="8247380" h="3759200">
                <a:moveTo>
                  <a:pt x="3974465" y="0"/>
                </a:moveTo>
                <a:lnTo>
                  <a:pt x="3974465" y="2576830"/>
                </a:lnTo>
              </a:path>
              <a:path w="8247380" h="3759200">
                <a:moveTo>
                  <a:pt x="4959223" y="2851150"/>
                </a:moveTo>
                <a:lnTo>
                  <a:pt x="4959223" y="2970022"/>
                </a:lnTo>
              </a:path>
              <a:path w="8247380" h="3759200">
                <a:moveTo>
                  <a:pt x="5287391" y="2851150"/>
                </a:moveTo>
                <a:lnTo>
                  <a:pt x="5287391" y="2970022"/>
                </a:lnTo>
              </a:path>
              <a:path w="8247380" h="3759200">
                <a:moveTo>
                  <a:pt x="5615686" y="2930779"/>
                </a:moveTo>
                <a:lnTo>
                  <a:pt x="5615686" y="2970022"/>
                </a:lnTo>
              </a:path>
              <a:path w="8247380" h="3759200">
                <a:moveTo>
                  <a:pt x="5943854" y="2930779"/>
                </a:moveTo>
                <a:lnTo>
                  <a:pt x="5943854" y="2970022"/>
                </a:lnTo>
              </a:path>
              <a:path w="8247380" h="3759200">
                <a:moveTo>
                  <a:pt x="6272149" y="2930779"/>
                </a:moveTo>
                <a:lnTo>
                  <a:pt x="6272149" y="2970022"/>
                </a:lnTo>
              </a:path>
              <a:path w="8247380" h="3759200">
                <a:moveTo>
                  <a:pt x="6600317" y="3244342"/>
                </a:moveTo>
                <a:lnTo>
                  <a:pt x="6600317" y="3354070"/>
                </a:lnTo>
              </a:path>
              <a:path w="8247380" h="3759200">
                <a:moveTo>
                  <a:pt x="6600317" y="2930779"/>
                </a:moveTo>
                <a:lnTo>
                  <a:pt x="6600317" y="2970022"/>
                </a:lnTo>
              </a:path>
              <a:path w="8247380" h="3759200">
                <a:moveTo>
                  <a:pt x="6928612" y="3244342"/>
                </a:moveTo>
                <a:lnTo>
                  <a:pt x="6928612" y="3354070"/>
                </a:lnTo>
              </a:path>
              <a:path w="8247380" h="3759200">
                <a:moveTo>
                  <a:pt x="6928612" y="2930779"/>
                </a:moveTo>
                <a:lnTo>
                  <a:pt x="6928612" y="2970022"/>
                </a:lnTo>
              </a:path>
              <a:path w="8247380" h="3759200">
                <a:moveTo>
                  <a:pt x="4302760" y="0"/>
                </a:moveTo>
                <a:lnTo>
                  <a:pt x="4302760" y="2576830"/>
                </a:lnTo>
              </a:path>
              <a:path w="8247380" h="3759200">
                <a:moveTo>
                  <a:pt x="4621022" y="0"/>
                </a:moveTo>
                <a:lnTo>
                  <a:pt x="4621022" y="2576830"/>
                </a:lnTo>
              </a:path>
              <a:path w="8247380" h="3759200">
                <a:moveTo>
                  <a:pt x="4959223" y="0"/>
                </a:moveTo>
                <a:lnTo>
                  <a:pt x="4959223" y="2576830"/>
                </a:lnTo>
              </a:path>
              <a:path w="8247380" h="3759200">
                <a:moveTo>
                  <a:pt x="7256780" y="2930779"/>
                </a:moveTo>
                <a:lnTo>
                  <a:pt x="7256780" y="3354070"/>
                </a:lnTo>
              </a:path>
              <a:path w="8247380" h="3759200">
                <a:moveTo>
                  <a:pt x="7585075" y="2930779"/>
                </a:moveTo>
                <a:lnTo>
                  <a:pt x="7585075" y="3354070"/>
                </a:lnTo>
              </a:path>
              <a:path w="8247380" h="3759200">
                <a:moveTo>
                  <a:pt x="7913243" y="2930779"/>
                </a:moveTo>
                <a:lnTo>
                  <a:pt x="7913243" y="3354070"/>
                </a:lnTo>
              </a:path>
              <a:path w="8247380" h="3759200">
                <a:moveTo>
                  <a:pt x="5615686" y="0"/>
                </a:moveTo>
                <a:lnTo>
                  <a:pt x="5615686" y="2529967"/>
                </a:lnTo>
              </a:path>
              <a:path w="8247380" h="3759200">
                <a:moveTo>
                  <a:pt x="5943854" y="0"/>
                </a:moveTo>
                <a:lnTo>
                  <a:pt x="5943854" y="2529967"/>
                </a:lnTo>
              </a:path>
              <a:path w="8247380" h="3759200">
                <a:moveTo>
                  <a:pt x="6272149" y="0"/>
                </a:moveTo>
                <a:lnTo>
                  <a:pt x="6272149" y="2529967"/>
                </a:lnTo>
              </a:path>
              <a:path w="8247380" h="3759200">
                <a:moveTo>
                  <a:pt x="6600317" y="0"/>
                </a:moveTo>
                <a:lnTo>
                  <a:pt x="6600317" y="2529967"/>
                </a:lnTo>
              </a:path>
              <a:path w="8247380" h="3759200">
                <a:moveTo>
                  <a:pt x="6928612" y="0"/>
                </a:moveTo>
                <a:lnTo>
                  <a:pt x="6928612" y="2529967"/>
                </a:lnTo>
              </a:path>
              <a:path w="8247380" h="3759200">
                <a:moveTo>
                  <a:pt x="7256780" y="0"/>
                </a:moveTo>
                <a:lnTo>
                  <a:pt x="7256780" y="2529967"/>
                </a:lnTo>
              </a:path>
              <a:path w="8247380" h="3759200">
                <a:moveTo>
                  <a:pt x="7585075" y="0"/>
                </a:moveTo>
                <a:lnTo>
                  <a:pt x="7585075" y="2529967"/>
                </a:lnTo>
              </a:path>
              <a:path w="8247380" h="3759200">
                <a:moveTo>
                  <a:pt x="7913243" y="0"/>
                </a:moveTo>
                <a:lnTo>
                  <a:pt x="7913243" y="2529967"/>
                </a:lnTo>
              </a:path>
              <a:path w="8247380" h="3759200">
                <a:moveTo>
                  <a:pt x="8240522" y="0"/>
                </a:moveTo>
                <a:lnTo>
                  <a:pt x="8240522" y="2529967"/>
                </a:lnTo>
              </a:path>
            </a:pathLst>
          </a:custGeom>
          <a:ln w="12700">
            <a:solidFill>
              <a:srgbClr val="000000"/>
            </a:solidFill>
          </a:ln>
        </p:spPr>
        <p:txBody>
          <a:bodyPr wrap="square" lIns="0" tIns="0" rIns="0" bIns="0" rtlCol="0"/>
          <a:lstStyle/>
          <a:p>
            <a:endParaRPr/>
          </a:p>
        </p:txBody>
      </p:sp>
      <p:grpSp>
        <p:nvGrpSpPr>
          <p:cNvPr id="7" name="object 8">
            <a:extLst>
              <a:ext uri="{FF2B5EF4-FFF2-40B4-BE49-F238E27FC236}">
                <a16:creationId xmlns:a16="http://schemas.microsoft.com/office/drawing/2014/main" id="{FB72D9F2-EC33-317D-7304-48F13DD97C66}"/>
              </a:ext>
            </a:extLst>
          </p:cNvPr>
          <p:cNvGrpSpPr/>
          <p:nvPr/>
        </p:nvGrpSpPr>
        <p:grpSpPr>
          <a:xfrm>
            <a:off x="1963928" y="2062733"/>
            <a:ext cx="8161655" cy="3609340"/>
            <a:chOff x="439927" y="2062733"/>
            <a:chExt cx="8161655" cy="3609340"/>
          </a:xfrm>
        </p:grpSpPr>
        <p:sp>
          <p:nvSpPr>
            <p:cNvPr id="8" name="object 9">
              <a:extLst>
                <a:ext uri="{FF2B5EF4-FFF2-40B4-BE49-F238E27FC236}">
                  <a16:creationId xmlns:a16="http://schemas.microsoft.com/office/drawing/2014/main" id="{0AC63C68-D98A-48FB-6E1B-F9ACC9D4B538}"/>
                </a:ext>
              </a:extLst>
            </p:cNvPr>
            <p:cNvSpPr/>
            <p:nvPr/>
          </p:nvSpPr>
          <p:spPr>
            <a:xfrm>
              <a:off x="446277" y="5195569"/>
              <a:ext cx="8148955" cy="469900"/>
            </a:xfrm>
            <a:custGeom>
              <a:avLst/>
              <a:gdLst/>
              <a:ahLst/>
              <a:cxnLst/>
              <a:rect l="l" t="t" r="r" b="b"/>
              <a:pathLst>
                <a:path w="8148955" h="469900">
                  <a:moveTo>
                    <a:pt x="241617" y="0"/>
                  </a:moveTo>
                  <a:lnTo>
                    <a:pt x="241617" y="469874"/>
                  </a:lnTo>
                </a:path>
                <a:path w="8148955" h="469900">
                  <a:moveTo>
                    <a:pt x="570801" y="0"/>
                  </a:moveTo>
                  <a:lnTo>
                    <a:pt x="570801" y="469874"/>
                  </a:lnTo>
                </a:path>
                <a:path w="8148955" h="469900">
                  <a:moveTo>
                    <a:pt x="900049" y="0"/>
                  </a:moveTo>
                  <a:lnTo>
                    <a:pt x="900049" y="469874"/>
                  </a:lnTo>
                </a:path>
                <a:path w="8148955" h="469900">
                  <a:moveTo>
                    <a:pt x="1229233" y="0"/>
                  </a:moveTo>
                  <a:lnTo>
                    <a:pt x="1229233" y="469874"/>
                  </a:lnTo>
                </a:path>
                <a:path w="8148955" h="469900">
                  <a:moveTo>
                    <a:pt x="1558417" y="0"/>
                  </a:moveTo>
                  <a:lnTo>
                    <a:pt x="1558417" y="469874"/>
                  </a:lnTo>
                </a:path>
                <a:path w="8148955" h="469900">
                  <a:moveTo>
                    <a:pt x="1887601" y="0"/>
                  </a:moveTo>
                  <a:lnTo>
                    <a:pt x="1887601" y="469874"/>
                  </a:lnTo>
                </a:path>
                <a:path w="8148955" h="469900">
                  <a:moveTo>
                    <a:pt x="2216785" y="0"/>
                  </a:moveTo>
                  <a:lnTo>
                    <a:pt x="2216785" y="469874"/>
                  </a:lnTo>
                </a:path>
                <a:path w="8148955" h="469900">
                  <a:moveTo>
                    <a:pt x="2545969" y="0"/>
                  </a:moveTo>
                  <a:lnTo>
                    <a:pt x="2545969" y="469874"/>
                  </a:lnTo>
                </a:path>
                <a:path w="8148955" h="469900">
                  <a:moveTo>
                    <a:pt x="2875153" y="0"/>
                  </a:moveTo>
                  <a:lnTo>
                    <a:pt x="2875153" y="469874"/>
                  </a:lnTo>
                </a:path>
                <a:path w="8148955" h="469900">
                  <a:moveTo>
                    <a:pt x="3204337" y="0"/>
                  </a:moveTo>
                  <a:lnTo>
                    <a:pt x="3204337" y="469874"/>
                  </a:lnTo>
                </a:path>
                <a:path w="8148955" h="469900">
                  <a:moveTo>
                    <a:pt x="3533521" y="0"/>
                  </a:moveTo>
                  <a:lnTo>
                    <a:pt x="3533521" y="469874"/>
                  </a:lnTo>
                </a:path>
                <a:path w="8148955" h="469900">
                  <a:moveTo>
                    <a:pt x="3862705" y="0"/>
                  </a:moveTo>
                  <a:lnTo>
                    <a:pt x="3862705" y="469874"/>
                  </a:lnTo>
                </a:path>
                <a:path w="8148955" h="469900">
                  <a:moveTo>
                    <a:pt x="4191889" y="0"/>
                  </a:moveTo>
                  <a:lnTo>
                    <a:pt x="4191889" y="469874"/>
                  </a:lnTo>
                </a:path>
                <a:path w="8148955" h="469900">
                  <a:moveTo>
                    <a:pt x="4521073" y="0"/>
                  </a:moveTo>
                  <a:lnTo>
                    <a:pt x="4521073" y="469874"/>
                  </a:lnTo>
                </a:path>
                <a:path w="8148955" h="469900">
                  <a:moveTo>
                    <a:pt x="4850257" y="0"/>
                  </a:moveTo>
                  <a:lnTo>
                    <a:pt x="4850257" y="469874"/>
                  </a:lnTo>
                </a:path>
                <a:path w="8148955" h="469900">
                  <a:moveTo>
                    <a:pt x="5179441" y="0"/>
                  </a:moveTo>
                  <a:lnTo>
                    <a:pt x="5179441" y="469874"/>
                  </a:lnTo>
                </a:path>
                <a:path w="8148955" h="469900">
                  <a:moveTo>
                    <a:pt x="5508625" y="0"/>
                  </a:moveTo>
                  <a:lnTo>
                    <a:pt x="5508625" y="469874"/>
                  </a:lnTo>
                </a:path>
                <a:path w="8148955" h="469900">
                  <a:moveTo>
                    <a:pt x="5837809" y="0"/>
                  </a:moveTo>
                  <a:lnTo>
                    <a:pt x="5837809" y="469874"/>
                  </a:lnTo>
                </a:path>
                <a:path w="8148955" h="469900">
                  <a:moveTo>
                    <a:pt x="6166993" y="0"/>
                  </a:moveTo>
                  <a:lnTo>
                    <a:pt x="6166993" y="469874"/>
                  </a:lnTo>
                </a:path>
                <a:path w="8148955" h="469900">
                  <a:moveTo>
                    <a:pt x="6496177" y="0"/>
                  </a:moveTo>
                  <a:lnTo>
                    <a:pt x="6496177" y="469874"/>
                  </a:lnTo>
                </a:path>
                <a:path w="8148955" h="469900">
                  <a:moveTo>
                    <a:pt x="6825361" y="0"/>
                  </a:moveTo>
                  <a:lnTo>
                    <a:pt x="6825361" y="469874"/>
                  </a:lnTo>
                </a:path>
                <a:path w="8148955" h="469900">
                  <a:moveTo>
                    <a:pt x="7154545" y="0"/>
                  </a:moveTo>
                  <a:lnTo>
                    <a:pt x="7154545" y="469874"/>
                  </a:lnTo>
                </a:path>
                <a:path w="8148955" h="469900">
                  <a:moveTo>
                    <a:pt x="7483729" y="0"/>
                  </a:moveTo>
                  <a:lnTo>
                    <a:pt x="7483729" y="469874"/>
                  </a:lnTo>
                </a:path>
                <a:path w="8148955" h="469900">
                  <a:moveTo>
                    <a:pt x="7812913" y="0"/>
                  </a:moveTo>
                  <a:lnTo>
                    <a:pt x="7812913" y="469874"/>
                  </a:lnTo>
                </a:path>
                <a:path w="8148955" h="469900">
                  <a:moveTo>
                    <a:pt x="6350" y="0"/>
                  </a:moveTo>
                  <a:lnTo>
                    <a:pt x="6350" y="469874"/>
                  </a:lnTo>
                </a:path>
                <a:path w="8148955" h="469900">
                  <a:moveTo>
                    <a:pt x="8142097" y="0"/>
                  </a:moveTo>
                  <a:lnTo>
                    <a:pt x="8142097" y="469874"/>
                  </a:lnTo>
                </a:path>
                <a:path w="8148955" h="469900">
                  <a:moveTo>
                    <a:pt x="0" y="6349"/>
                  </a:moveTo>
                  <a:lnTo>
                    <a:pt x="8148447" y="6349"/>
                  </a:lnTo>
                </a:path>
                <a:path w="8148955" h="469900">
                  <a:moveTo>
                    <a:pt x="0" y="463524"/>
                  </a:moveTo>
                  <a:lnTo>
                    <a:pt x="8148447" y="463524"/>
                  </a:lnTo>
                </a:path>
              </a:pathLst>
            </a:custGeom>
            <a:ln w="12700">
              <a:solidFill>
                <a:srgbClr val="000000"/>
              </a:solidFill>
            </a:ln>
          </p:spPr>
          <p:txBody>
            <a:bodyPr wrap="square" lIns="0" tIns="0" rIns="0" bIns="0" rtlCol="0"/>
            <a:lstStyle/>
            <a:p>
              <a:endParaRPr/>
            </a:p>
          </p:txBody>
        </p:sp>
        <p:sp>
          <p:nvSpPr>
            <p:cNvPr id="9" name="object 10">
              <a:extLst>
                <a:ext uri="{FF2B5EF4-FFF2-40B4-BE49-F238E27FC236}">
                  <a16:creationId xmlns:a16="http://schemas.microsoft.com/office/drawing/2014/main" id="{5D27727A-B8C1-0A22-591E-DC9D97716292}"/>
                </a:ext>
              </a:extLst>
            </p:cNvPr>
            <p:cNvSpPr/>
            <p:nvPr/>
          </p:nvSpPr>
          <p:spPr>
            <a:xfrm>
              <a:off x="459485" y="2062733"/>
              <a:ext cx="3782695" cy="269875"/>
            </a:xfrm>
            <a:custGeom>
              <a:avLst/>
              <a:gdLst/>
              <a:ahLst/>
              <a:cxnLst/>
              <a:rect l="l" t="t" r="r" b="b"/>
              <a:pathLst>
                <a:path w="3782695" h="269875">
                  <a:moveTo>
                    <a:pt x="3455797" y="0"/>
                  </a:moveTo>
                  <a:lnTo>
                    <a:pt x="0" y="0"/>
                  </a:lnTo>
                  <a:lnTo>
                    <a:pt x="0" y="269748"/>
                  </a:lnTo>
                  <a:lnTo>
                    <a:pt x="3455797" y="269748"/>
                  </a:lnTo>
                  <a:lnTo>
                    <a:pt x="3782567" y="134874"/>
                  </a:lnTo>
                  <a:lnTo>
                    <a:pt x="3455797" y="0"/>
                  </a:lnTo>
                  <a:close/>
                </a:path>
              </a:pathLst>
            </a:custGeom>
            <a:solidFill>
              <a:srgbClr val="00D55F"/>
            </a:solidFill>
          </p:spPr>
          <p:txBody>
            <a:bodyPr wrap="square" lIns="0" tIns="0" rIns="0" bIns="0" rtlCol="0"/>
            <a:lstStyle/>
            <a:p>
              <a:endParaRPr/>
            </a:p>
          </p:txBody>
        </p:sp>
      </p:grpSp>
      <p:sp>
        <p:nvSpPr>
          <p:cNvPr id="12" name="object 13">
            <a:extLst>
              <a:ext uri="{FF2B5EF4-FFF2-40B4-BE49-F238E27FC236}">
                <a16:creationId xmlns:a16="http://schemas.microsoft.com/office/drawing/2014/main" id="{A579E626-421B-8B44-8D4E-D91EF4F8815B}"/>
              </a:ext>
            </a:extLst>
          </p:cNvPr>
          <p:cNvSpPr txBox="1"/>
          <p:nvPr/>
        </p:nvSpPr>
        <p:spPr>
          <a:xfrm>
            <a:off x="4504182" y="1204467"/>
            <a:ext cx="5684520" cy="197490"/>
          </a:xfrm>
          <a:prstGeom prst="rect">
            <a:avLst/>
          </a:prstGeom>
        </p:spPr>
        <p:txBody>
          <a:bodyPr vert="horz" wrap="square" lIns="0" tIns="12700" rIns="0" bIns="0" rtlCol="0">
            <a:spAutoFit/>
          </a:bodyPr>
          <a:lstStyle/>
          <a:p>
            <a:pPr marL="12700">
              <a:spcBef>
                <a:spcPts val="100"/>
              </a:spcBef>
              <a:tabLst>
                <a:tab pos="4317365" algn="l"/>
              </a:tabLst>
            </a:pPr>
            <a:r>
              <a:rPr sz="1200" spc="-5" dirty="0">
                <a:latin typeface="Arial MT"/>
                <a:cs typeface="Arial MT"/>
              </a:rPr>
              <a:t>Click </a:t>
            </a:r>
            <a:r>
              <a:rPr sz="1200" dirty="0">
                <a:latin typeface="Arial MT"/>
                <a:cs typeface="Arial MT"/>
              </a:rPr>
              <a:t>a </a:t>
            </a:r>
            <a:r>
              <a:rPr sz="1200" spc="-5" dirty="0">
                <a:latin typeface="Arial MT"/>
                <a:cs typeface="Arial MT"/>
              </a:rPr>
              <a:t>satellite’s</a:t>
            </a:r>
            <a:r>
              <a:rPr sz="1200" dirty="0">
                <a:latin typeface="Arial MT"/>
                <a:cs typeface="Arial MT"/>
              </a:rPr>
              <a:t> </a:t>
            </a:r>
            <a:r>
              <a:rPr sz="1200" spc="-5" dirty="0">
                <a:latin typeface="Arial MT"/>
                <a:cs typeface="Arial MT"/>
              </a:rPr>
              <a:t>name</a:t>
            </a:r>
            <a:r>
              <a:rPr sz="1200" spc="-10" dirty="0">
                <a:latin typeface="Arial MT"/>
                <a:cs typeface="Arial MT"/>
              </a:rPr>
              <a:t> </a:t>
            </a:r>
            <a:r>
              <a:rPr sz="1200" dirty="0">
                <a:latin typeface="Arial MT"/>
                <a:cs typeface="Arial MT"/>
              </a:rPr>
              <a:t>for</a:t>
            </a:r>
            <a:r>
              <a:rPr sz="1200" spc="5" dirty="0">
                <a:latin typeface="Arial MT"/>
                <a:cs typeface="Arial MT"/>
              </a:rPr>
              <a:t> </a:t>
            </a:r>
            <a:r>
              <a:rPr sz="1200" dirty="0">
                <a:latin typeface="Arial MT"/>
                <a:cs typeface="Arial MT"/>
              </a:rPr>
              <a:t>the current</a:t>
            </a:r>
            <a:r>
              <a:rPr sz="1200" spc="-5" dirty="0">
                <a:latin typeface="Arial MT"/>
                <a:cs typeface="Arial MT"/>
              </a:rPr>
              <a:t> status.	</a:t>
            </a:r>
            <a:r>
              <a:rPr sz="1200" dirty="0">
                <a:latin typeface="Arial MT"/>
                <a:cs typeface="Arial MT"/>
              </a:rPr>
              <a:t>As</a:t>
            </a:r>
            <a:r>
              <a:rPr sz="1200" spc="-10" dirty="0">
                <a:latin typeface="Arial MT"/>
                <a:cs typeface="Arial MT"/>
              </a:rPr>
              <a:t> </a:t>
            </a:r>
            <a:r>
              <a:rPr sz="1200" dirty="0">
                <a:latin typeface="Arial MT"/>
                <a:cs typeface="Arial MT"/>
              </a:rPr>
              <a:t>of</a:t>
            </a:r>
            <a:r>
              <a:rPr sz="1200" spc="-10" dirty="0">
                <a:latin typeface="Arial MT"/>
                <a:cs typeface="Arial MT"/>
              </a:rPr>
              <a:t> </a:t>
            </a:r>
            <a:r>
              <a:rPr sz="1200" spc="-5" dirty="0">
                <a:latin typeface="Arial MT"/>
                <a:cs typeface="Arial MT"/>
              </a:rPr>
              <a:t>January</a:t>
            </a:r>
            <a:r>
              <a:rPr sz="1200" spc="295" dirty="0">
                <a:latin typeface="Arial MT"/>
                <a:cs typeface="Arial MT"/>
              </a:rPr>
              <a:t> </a:t>
            </a:r>
            <a:r>
              <a:rPr sz="1200" spc="-5" dirty="0">
                <a:latin typeface="Arial MT"/>
                <a:cs typeface="Arial MT"/>
              </a:rPr>
              <a:t>2023</a:t>
            </a:r>
            <a:endParaRPr sz="1200">
              <a:latin typeface="Arial MT"/>
              <a:cs typeface="Arial MT"/>
            </a:endParaRPr>
          </a:p>
        </p:txBody>
      </p:sp>
      <p:sp>
        <p:nvSpPr>
          <p:cNvPr id="13" name="object 14">
            <a:extLst>
              <a:ext uri="{FF2B5EF4-FFF2-40B4-BE49-F238E27FC236}">
                <a16:creationId xmlns:a16="http://schemas.microsoft.com/office/drawing/2014/main" id="{A78FF6FB-A5C4-0A04-2E59-924261EC5AF6}"/>
              </a:ext>
            </a:extLst>
          </p:cNvPr>
          <p:cNvSpPr txBox="1"/>
          <p:nvPr/>
        </p:nvSpPr>
        <p:spPr>
          <a:xfrm>
            <a:off x="5362195" y="5713729"/>
            <a:ext cx="351155" cy="227626"/>
          </a:xfrm>
          <a:prstGeom prst="rect">
            <a:avLst/>
          </a:prstGeom>
        </p:spPr>
        <p:txBody>
          <a:bodyPr vert="horz" wrap="square" lIns="0" tIns="12065" rIns="0" bIns="0" rtlCol="0">
            <a:spAutoFit/>
          </a:bodyPr>
          <a:lstStyle/>
          <a:p>
            <a:pPr marL="12700">
              <a:spcBef>
                <a:spcPts val="95"/>
              </a:spcBef>
            </a:pPr>
            <a:r>
              <a:rPr sz="1400" b="1" spc="-5" dirty="0">
                <a:latin typeface="Arial"/>
                <a:cs typeface="Arial"/>
              </a:rPr>
              <a:t>Key</a:t>
            </a:r>
            <a:endParaRPr sz="1400">
              <a:latin typeface="Arial"/>
              <a:cs typeface="Arial"/>
            </a:endParaRPr>
          </a:p>
        </p:txBody>
      </p:sp>
      <p:sp>
        <p:nvSpPr>
          <p:cNvPr id="14" name="object 15">
            <a:extLst>
              <a:ext uri="{FF2B5EF4-FFF2-40B4-BE49-F238E27FC236}">
                <a16:creationId xmlns:a16="http://schemas.microsoft.com/office/drawing/2014/main" id="{183C1D9D-7E8F-17BD-2556-673535EE0912}"/>
              </a:ext>
            </a:extLst>
          </p:cNvPr>
          <p:cNvSpPr/>
          <p:nvPr/>
        </p:nvSpPr>
        <p:spPr>
          <a:xfrm>
            <a:off x="5779008" y="5769864"/>
            <a:ext cx="530860" cy="137160"/>
          </a:xfrm>
          <a:custGeom>
            <a:avLst/>
            <a:gdLst/>
            <a:ahLst/>
            <a:cxnLst/>
            <a:rect l="l" t="t" r="r" b="b"/>
            <a:pathLst>
              <a:path w="530860" h="137160">
                <a:moveTo>
                  <a:pt x="530351" y="0"/>
                </a:moveTo>
                <a:lnTo>
                  <a:pt x="0" y="0"/>
                </a:lnTo>
                <a:lnTo>
                  <a:pt x="0" y="137160"/>
                </a:lnTo>
                <a:lnTo>
                  <a:pt x="530351" y="137160"/>
                </a:lnTo>
                <a:lnTo>
                  <a:pt x="530351" y="0"/>
                </a:lnTo>
                <a:close/>
              </a:path>
            </a:pathLst>
          </a:custGeom>
          <a:solidFill>
            <a:srgbClr val="00D55F"/>
          </a:solidFill>
        </p:spPr>
        <p:txBody>
          <a:bodyPr wrap="square" lIns="0" tIns="0" rIns="0" bIns="0" rtlCol="0"/>
          <a:lstStyle/>
          <a:p>
            <a:endParaRPr/>
          </a:p>
        </p:txBody>
      </p:sp>
      <p:sp>
        <p:nvSpPr>
          <p:cNvPr id="15" name="object 16">
            <a:extLst>
              <a:ext uri="{FF2B5EF4-FFF2-40B4-BE49-F238E27FC236}">
                <a16:creationId xmlns:a16="http://schemas.microsoft.com/office/drawing/2014/main" id="{24D0A702-69BC-0415-BF75-5A6548F9963C}"/>
              </a:ext>
            </a:extLst>
          </p:cNvPr>
          <p:cNvSpPr txBox="1"/>
          <p:nvPr/>
        </p:nvSpPr>
        <p:spPr>
          <a:xfrm>
            <a:off x="1475611" y="1586160"/>
            <a:ext cx="989330" cy="197490"/>
          </a:xfrm>
          <a:prstGeom prst="rect">
            <a:avLst/>
          </a:prstGeom>
        </p:spPr>
        <p:txBody>
          <a:bodyPr vert="horz" wrap="square" lIns="0" tIns="12700" rIns="0" bIns="0" rtlCol="0">
            <a:spAutoFit/>
          </a:bodyPr>
          <a:lstStyle/>
          <a:p>
            <a:pPr marL="12700">
              <a:spcBef>
                <a:spcPts val="100"/>
              </a:spcBef>
            </a:pPr>
            <a:r>
              <a:rPr sz="1200" spc="-30" dirty="0">
                <a:latin typeface="Arial MT"/>
                <a:cs typeface="Arial MT"/>
              </a:rPr>
              <a:t>Year</a:t>
            </a:r>
            <a:endParaRPr sz="1200" dirty="0">
              <a:latin typeface="Arial MT"/>
              <a:cs typeface="Arial MT"/>
            </a:endParaRPr>
          </a:p>
        </p:txBody>
      </p:sp>
      <p:sp>
        <p:nvSpPr>
          <p:cNvPr id="16" name="object 17">
            <a:extLst>
              <a:ext uri="{FF2B5EF4-FFF2-40B4-BE49-F238E27FC236}">
                <a16:creationId xmlns:a16="http://schemas.microsoft.com/office/drawing/2014/main" id="{E1EFA992-8576-530B-7316-99C966875951}"/>
              </a:ext>
            </a:extLst>
          </p:cNvPr>
          <p:cNvSpPr txBox="1"/>
          <p:nvPr/>
        </p:nvSpPr>
        <p:spPr>
          <a:xfrm>
            <a:off x="2076704" y="2041905"/>
            <a:ext cx="525780" cy="299720"/>
          </a:xfrm>
          <a:prstGeom prst="rect">
            <a:avLst/>
          </a:prstGeom>
        </p:spPr>
        <p:txBody>
          <a:bodyPr vert="horz" wrap="square" lIns="0" tIns="12700" rIns="0" bIns="0" rtlCol="0">
            <a:spAutoFit/>
          </a:bodyPr>
          <a:lstStyle/>
          <a:p>
            <a:pPr marL="135890" marR="5080" indent="-123825">
              <a:spcBef>
                <a:spcPts val="100"/>
              </a:spcBef>
            </a:pPr>
            <a:r>
              <a:rPr sz="900" spc="-5" dirty="0">
                <a:latin typeface="Arial MT"/>
                <a:cs typeface="Arial MT"/>
              </a:rPr>
              <a:t>L</a:t>
            </a:r>
            <a:r>
              <a:rPr sz="900" spc="-10" dirty="0">
                <a:latin typeface="Arial MT"/>
                <a:cs typeface="Arial MT"/>
              </a:rPr>
              <a:t>a</a:t>
            </a:r>
            <a:r>
              <a:rPr sz="900" spc="-5" dirty="0">
                <a:latin typeface="Arial MT"/>
                <a:cs typeface="Arial MT"/>
              </a:rPr>
              <a:t>u</a:t>
            </a:r>
            <a:r>
              <a:rPr sz="900" spc="-10" dirty="0">
                <a:latin typeface="Arial MT"/>
                <a:cs typeface="Arial MT"/>
              </a:rPr>
              <a:t>n</a:t>
            </a:r>
            <a:r>
              <a:rPr sz="900" spc="-5" dirty="0">
                <a:latin typeface="Arial MT"/>
                <a:cs typeface="Arial MT"/>
              </a:rPr>
              <a:t>ch</a:t>
            </a:r>
            <a:r>
              <a:rPr sz="900" spc="-10" dirty="0">
                <a:latin typeface="Arial MT"/>
                <a:cs typeface="Arial MT"/>
              </a:rPr>
              <a:t>e</a:t>
            </a:r>
            <a:r>
              <a:rPr sz="900" spc="-5" dirty="0">
                <a:latin typeface="Arial MT"/>
                <a:cs typeface="Arial MT"/>
              </a:rPr>
              <a:t>d  </a:t>
            </a:r>
            <a:r>
              <a:rPr sz="900" spc="-10" dirty="0">
                <a:latin typeface="Arial MT"/>
                <a:cs typeface="Arial MT"/>
              </a:rPr>
              <a:t>1998</a:t>
            </a:r>
            <a:endParaRPr sz="900">
              <a:latin typeface="Arial MT"/>
              <a:cs typeface="Arial MT"/>
            </a:endParaRPr>
          </a:p>
        </p:txBody>
      </p:sp>
      <p:sp>
        <p:nvSpPr>
          <p:cNvPr id="17" name="object 18">
            <a:extLst>
              <a:ext uri="{FF2B5EF4-FFF2-40B4-BE49-F238E27FC236}">
                <a16:creationId xmlns:a16="http://schemas.microsoft.com/office/drawing/2014/main" id="{B851687D-FE1D-690E-D225-EDD7280CB511}"/>
              </a:ext>
            </a:extLst>
          </p:cNvPr>
          <p:cNvSpPr/>
          <p:nvPr/>
        </p:nvSpPr>
        <p:spPr>
          <a:xfrm>
            <a:off x="1982724" y="2455926"/>
            <a:ext cx="3288029" cy="274320"/>
          </a:xfrm>
          <a:custGeom>
            <a:avLst/>
            <a:gdLst/>
            <a:ahLst/>
            <a:cxnLst/>
            <a:rect l="l" t="t" r="r" b="b"/>
            <a:pathLst>
              <a:path w="3288029" h="274319">
                <a:moveTo>
                  <a:pt x="2914777" y="0"/>
                </a:moveTo>
                <a:lnTo>
                  <a:pt x="0" y="0"/>
                </a:lnTo>
                <a:lnTo>
                  <a:pt x="0" y="274320"/>
                </a:lnTo>
                <a:lnTo>
                  <a:pt x="2914777" y="274320"/>
                </a:lnTo>
                <a:lnTo>
                  <a:pt x="3288029" y="137160"/>
                </a:lnTo>
                <a:lnTo>
                  <a:pt x="2914777" y="0"/>
                </a:lnTo>
                <a:close/>
              </a:path>
            </a:pathLst>
          </a:custGeom>
          <a:solidFill>
            <a:srgbClr val="00D55F"/>
          </a:solidFill>
        </p:spPr>
        <p:txBody>
          <a:bodyPr wrap="square" lIns="0" tIns="0" rIns="0" bIns="0" rtlCol="0"/>
          <a:lstStyle/>
          <a:p>
            <a:endParaRPr/>
          </a:p>
        </p:txBody>
      </p:sp>
      <p:sp>
        <p:nvSpPr>
          <p:cNvPr id="18" name="object 19">
            <a:extLst>
              <a:ext uri="{FF2B5EF4-FFF2-40B4-BE49-F238E27FC236}">
                <a16:creationId xmlns:a16="http://schemas.microsoft.com/office/drawing/2014/main" id="{912AD7FD-3B1E-B4E2-6A2B-CD7B240B01A2}"/>
              </a:ext>
            </a:extLst>
          </p:cNvPr>
          <p:cNvSpPr txBox="1"/>
          <p:nvPr/>
        </p:nvSpPr>
        <p:spPr>
          <a:xfrm>
            <a:off x="2076958" y="2435097"/>
            <a:ext cx="525780" cy="299720"/>
          </a:xfrm>
          <a:prstGeom prst="rect">
            <a:avLst/>
          </a:prstGeom>
        </p:spPr>
        <p:txBody>
          <a:bodyPr vert="horz" wrap="square" lIns="0" tIns="12700" rIns="0" bIns="0" rtlCol="0">
            <a:spAutoFit/>
          </a:bodyPr>
          <a:lstStyle/>
          <a:p>
            <a:pPr marL="135890" marR="5080" indent="-123825">
              <a:spcBef>
                <a:spcPts val="100"/>
              </a:spcBef>
            </a:pPr>
            <a:r>
              <a:rPr sz="900" spc="-5" dirty="0">
                <a:latin typeface="Arial MT"/>
                <a:cs typeface="Arial MT"/>
              </a:rPr>
              <a:t>L</a:t>
            </a:r>
            <a:r>
              <a:rPr sz="900" spc="-10" dirty="0">
                <a:latin typeface="Arial MT"/>
                <a:cs typeface="Arial MT"/>
              </a:rPr>
              <a:t>a</a:t>
            </a:r>
            <a:r>
              <a:rPr sz="900" spc="-5" dirty="0">
                <a:latin typeface="Arial MT"/>
                <a:cs typeface="Arial MT"/>
              </a:rPr>
              <a:t>u</a:t>
            </a:r>
            <a:r>
              <a:rPr sz="900" spc="-10" dirty="0">
                <a:latin typeface="Arial MT"/>
                <a:cs typeface="Arial MT"/>
              </a:rPr>
              <a:t>n</a:t>
            </a:r>
            <a:r>
              <a:rPr sz="900" spc="-5" dirty="0">
                <a:latin typeface="Arial MT"/>
                <a:cs typeface="Arial MT"/>
              </a:rPr>
              <a:t>ch</a:t>
            </a:r>
            <a:r>
              <a:rPr sz="900" spc="-10" dirty="0">
                <a:latin typeface="Arial MT"/>
                <a:cs typeface="Arial MT"/>
              </a:rPr>
              <a:t>e</a:t>
            </a:r>
            <a:r>
              <a:rPr sz="900" spc="-5" dirty="0">
                <a:latin typeface="Arial MT"/>
                <a:cs typeface="Arial MT"/>
              </a:rPr>
              <a:t>d  </a:t>
            </a:r>
            <a:r>
              <a:rPr sz="900" spc="-10" dirty="0">
                <a:latin typeface="Arial MT"/>
                <a:cs typeface="Arial MT"/>
              </a:rPr>
              <a:t>2005</a:t>
            </a:r>
            <a:endParaRPr sz="900">
              <a:latin typeface="Arial MT"/>
              <a:cs typeface="Arial MT"/>
            </a:endParaRPr>
          </a:p>
        </p:txBody>
      </p:sp>
      <p:sp>
        <p:nvSpPr>
          <p:cNvPr id="19" name="object 20">
            <a:extLst>
              <a:ext uri="{FF2B5EF4-FFF2-40B4-BE49-F238E27FC236}">
                <a16:creationId xmlns:a16="http://schemas.microsoft.com/office/drawing/2014/main" id="{750382FE-47AC-EF31-3CDE-945B888CEE75}"/>
              </a:ext>
            </a:extLst>
          </p:cNvPr>
          <p:cNvSpPr/>
          <p:nvPr/>
        </p:nvSpPr>
        <p:spPr>
          <a:xfrm>
            <a:off x="1982724" y="3236977"/>
            <a:ext cx="4113529" cy="277495"/>
          </a:xfrm>
          <a:custGeom>
            <a:avLst/>
            <a:gdLst/>
            <a:ahLst/>
            <a:cxnLst/>
            <a:rect l="l" t="t" r="r" b="b"/>
            <a:pathLst>
              <a:path w="4113529" h="277495">
                <a:moveTo>
                  <a:pt x="3726306" y="0"/>
                </a:moveTo>
                <a:lnTo>
                  <a:pt x="0" y="0"/>
                </a:lnTo>
                <a:lnTo>
                  <a:pt x="0" y="277368"/>
                </a:lnTo>
                <a:lnTo>
                  <a:pt x="3726306" y="277368"/>
                </a:lnTo>
                <a:lnTo>
                  <a:pt x="4113276" y="138684"/>
                </a:lnTo>
                <a:lnTo>
                  <a:pt x="3726306" y="0"/>
                </a:lnTo>
                <a:close/>
              </a:path>
            </a:pathLst>
          </a:custGeom>
          <a:solidFill>
            <a:srgbClr val="00D55F"/>
          </a:solidFill>
        </p:spPr>
        <p:txBody>
          <a:bodyPr wrap="square" lIns="0" tIns="0" rIns="0" bIns="0" rtlCol="0"/>
          <a:lstStyle/>
          <a:p>
            <a:endParaRPr/>
          </a:p>
        </p:txBody>
      </p:sp>
      <p:sp>
        <p:nvSpPr>
          <p:cNvPr id="20" name="object 21">
            <a:extLst>
              <a:ext uri="{FF2B5EF4-FFF2-40B4-BE49-F238E27FC236}">
                <a16:creationId xmlns:a16="http://schemas.microsoft.com/office/drawing/2014/main" id="{2C0E275C-8C92-0041-5BDF-FDA54F583DEE}"/>
              </a:ext>
            </a:extLst>
          </p:cNvPr>
          <p:cNvSpPr txBox="1"/>
          <p:nvPr/>
        </p:nvSpPr>
        <p:spPr>
          <a:xfrm>
            <a:off x="2076958" y="3221482"/>
            <a:ext cx="525780" cy="299720"/>
          </a:xfrm>
          <a:prstGeom prst="rect">
            <a:avLst/>
          </a:prstGeom>
        </p:spPr>
        <p:txBody>
          <a:bodyPr vert="horz" wrap="square" lIns="0" tIns="12700" rIns="0" bIns="0" rtlCol="0">
            <a:spAutoFit/>
          </a:bodyPr>
          <a:lstStyle/>
          <a:p>
            <a:pPr marL="135890" marR="5080" indent="-123825">
              <a:spcBef>
                <a:spcPts val="100"/>
              </a:spcBef>
            </a:pPr>
            <a:r>
              <a:rPr sz="900" spc="-5" dirty="0">
                <a:latin typeface="Arial MT"/>
                <a:cs typeface="Arial MT"/>
              </a:rPr>
              <a:t>L</a:t>
            </a:r>
            <a:r>
              <a:rPr sz="900" spc="-10" dirty="0">
                <a:latin typeface="Arial MT"/>
                <a:cs typeface="Arial MT"/>
              </a:rPr>
              <a:t>a</a:t>
            </a:r>
            <a:r>
              <a:rPr sz="900" spc="-5" dirty="0">
                <a:latin typeface="Arial MT"/>
                <a:cs typeface="Arial MT"/>
              </a:rPr>
              <a:t>u</a:t>
            </a:r>
            <a:r>
              <a:rPr sz="900" spc="-10" dirty="0">
                <a:latin typeface="Arial MT"/>
                <a:cs typeface="Arial MT"/>
              </a:rPr>
              <a:t>n</a:t>
            </a:r>
            <a:r>
              <a:rPr sz="900" spc="-5" dirty="0">
                <a:latin typeface="Arial MT"/>
                <a:cs typeface="Arial MT"/>
              </a:rPr>
              <a:t>ch</a:t>
            </a:r>
            <a:r>
              <a:rPr sz="900" spc="-10" dirty="0">
                <a:latin typeface="Arial MT"/>
                <a:cs typeface="Arial MT"/>
              </a:rPr>
              <a:t>e</a:t>
            </a:r>
            <a:r>
              <a:rPr sz="900" spc="-5" dirty="0">
                <a:latin typeface="Arial MT"/>
                <a:cs typeface="Arial MT"/>
              </a:rPr>
              <a:t>d  </a:t>
            </a:r>
            <a:r>
              <a:rPr sz="900" spc="-10" dirty="0">
                <a:latin typeface="Arial MT"/>
                <a:cs typeface="Arial MT"/>
              </a:rPr>
              <a:t>2011</a:t>
            </a:r>
            <a:endParaRPr sz="900">
              <a:latin typeface="Arial MT"/>
              <a:cs typeface="Arial MT"/>
            </a:endParaRPr>
          </a:p>
        </p:txBody>
      </p:sp>
      <p:sp>
        <p:nvSpPr>
          <p:cNvPr id="21" name="object 22">
            <a:extLst>
              <a:ext uri="{FF2B5EF4-FFF2-40B4-BE49-F238E27FC236}">
                <a16:creationId xmlns:a16="http://schemas.microsoft.com/office/drawing/2014/main" id="{4023A1B9-956F-BDBC-9D31-350AF31B43FA}"/>
              </a:ext>
            </a:extLst>
          </p:cNvPr>
          <p:cNvSpPr txBox="1"/>
          <p:nvPr/>
        </p:nvSpPr>
        <p:spPr>
          <a:xfrm>
            <a:off x="4778956" y="4007702"/>
            <a:ext cx="2775563" cy="256480"/>
          </a:xfrm>
          <a:prstGeom prst="rect">
            <a:avLst/>
          </a:prstGeom>
          <a:solidFill>
            <a:srgbClr val="000080"/>
          </a:solidFill>
        </p:spPr>
        <p:txBody>
          <a:bodyPr vert="horz" wrap="square" lIns="0" tIns="0" rIns="0" bIns="0" rtlCol="0">
            <a:spAutoFit/>
          </a:bodyPr>
          <a:lstStyle/>
          <a:p>
            <a:pPr marL="687705">
              <a:lnSpc>
                <a:spcPts val="1970"/>
              </a:lnSpc>
            </a:pPr>
            <a:r>
              <a:rPr b="1" u="heavy" spc="-5" dirty="0">
                <a:solidFill>
                  <a:schemeClr val="bg1"/>
                </a:solidFill>
                <a:uFill>
                  <a:solidFill>
                    <a:srgbClr val="FFFFFF"/>
                  </a:solidFill>
                </a:uFill>
                <a:latin typeface="Arial"/>
                <a:cs typeface="Arial"/>
                <a:hlinkClick r:id="rId3">
                  <a:extLst>
                    <a:ext uri="{A12FA001-AC4F-418D-AE19-62706E023703}">
                      <ahyp:hlinkClr xmlns:ahyp="http://schemas.microsoft.com/office/drawing/2018/hyperlinkcolor" val="tx"/>
                    </a:ext>
                  </a:extLst>
                </a:hlinkClick>
              </a:rPr>
              <a:t>NOAA-2</a:t>
            </a:r>
            <a:r>
              <a:rPr b="1" spc="-5" dirty="0">
                <a:solidFill>
                  <a:schemeClr val="bg1"/>
                </a:solidFill>
                <a:latin typeface="Arial"/>
                <a:cs typeface="Arial"/>
              </a:rPr>
              <a:t>1</a:t>
            </a:r>
            <a:endParaRPr dirty="0">
              <a:solidFill>
                <a:schemeClr val="bg1"/>
              </a:solidFill>
              <a:latin typeface="Arial"/>
              <a:cs typeface="Arial"/>
            </a:endParaRPr>
          </a:p>
        </p:txBody>
      </p:sp>
      <p:grpSp>
        <p:nvGrpSpPr>
          <p:cNvPr id="22" name="object 23">
            <a:extLst>
              <a:ext uri="{FF2B5EF4-FFF2-40B4-BE49-F238E27FC236}">
                <a16:creationId xmlns:a16="http://schemas.microsoft.com/office/drawing/2014/main" id="{99FE99A7-3A49-5CBC-8070-4401FC7BD258}"/>
              </a:ext>
            </a:extLst>
          </p:cNvPr>
          <p:cNvGrpSpPr/>
          <p:nvPr/>
        </p:nvGrpSpPr>
        <p:grpSpPr>
          <a:xfrm>
            <a:off x="3242310" y="3630168"/>
            <a:ext cx="5673090" cy="1061085"/>
            <a:chOff x="1718310" y="3630167"/>
            <a:chExt cx="5673090" cy="1061085"/>
          </a:xfrm>
        </p:grpSpPr>
        <p:sp>
          <p:nvSpPr>
            <p:cNvPr id="23" name="object 24">
              <a:extLst>
                <a:ext uri="{FF2B5EF4-FFF2-40B4-BE49-F238E27FC236}">
                  <a16:creationId xmlns:a16="http://schemas.microsoft.com/office/drawing/2014/main" id="{F45CC1FE-78DE-5762-E82D-FEA00DCC7AF9}"/>
                </a:ext>
              </a:extLst>
            </p:cNvPr>
            <p:cNvSpPr/>
            <p:nvPr/>
          </p:nvSpPr>
          <p:spPr>
            <a:xfrm>
              <a:off x="5092445" y="4416551"/>
              <a:ext cx="2299335" cy="274320"/>
            </a:xfrm>
            <a:custGeom>
              <a:avLst/>
              <a:gdLst/>
              <a:ahLst/>
              <a:cxnLst/>
              <a:rect l="l" t="t" r="r" b="b"/>
              <a:pathLst>
                <a:path w="2299334" h="274320">
                  <a:moveTo>
                    <a:pt x="2298954" y="0"/>
                  </a:moveTo>
                  <a:lnTo>
                    <a:pt x="0" y="0"/>
                  </a:lnTo>
                  <a:lnTo>
                    <a:pt x="0" y="274320"/>
                  </a:lnTo>
                  <a:lnTo>
                    <a:pt x="2298954" y="274320"/>
                  </a:lnTo>
                  <a:lnTo>
                    <a:pt x="2298954" y="0"/>
                  </a:lnTo>
                  <a:close/>
                </a:path>
              </a:pathLst>
            </a:custGeom>
            <a:solidFill>
              <a:srgbClr val="000080"/>
            </a:solidFill>
          </p:spPr>
          <p:txBody>
            <a:bodyPr wrap="square" lIns="0" tIns="0" rIns="0" bIns="0" rtlCol="0"/>
            <a:lstStyle/>
            <a:p>
              <a:endParaRPr/>
            </a:p>
          </p:txBody>
        </p:sp>
        <p:sp>
          <p:nvSpPr>
            <p:cNvPr id="24" name="object 25">
              <a:extLst>
                <a:ext uri="{FF2B5EF4-FFF2-40B4-BE49-F238E27FC236}">
                  <a16:creationId xmlns:a16="http://schemas.microsoft.com/office/drawing/2014/main" id="{065F5AAF-F696-5AFE-8808-A59A09861D61}"/>
                </a:ext>
              </a:extLst>
            </p:cNvPr>
            <p:cNvSpPr/>
            <p:nvPr/>
          </p:nvSpPr>
          <p:spPr>
            <a:xfrm>
              <a:off x="1718310" y="3630167"/>
              <a:ext cx="3885565" cy="274320"/>
            </a:xfrm>
            <a:custGeom>
              <a:avLst/>
              <a:gdLst/>
              <a:ahLst/>
              <a:cxnLst/>
              <a:rect l="l" t="t" r="r" b="b"/>
              <a:pathLst>
                <a:path w="3885565" h="274320">
                  <a:moveTo>
                    <a:pt x="3550030" y="0"/>
                  </a:moveTo>
                  <a:lnTo>
                    <a:pt x="0" y="0"/>
                  </a:lnTo>
                  <a:lnTo>
                    <a:pt x="0" y="274319"/>
                  </a:lnTo>
                  <a:lnTo>
                    <a:pt x="3550030" y="274319"/>
                  </a:lnTo>
                  <a:lnTo>
                    <a:pt x="3885438" y="137159"/>
                  </a:lnTo>
                  <a:lnTo>
                    <a:pt x="3550030" y="0"/>
                  </a:lnTo>
                  <a:close/>
                </a:path>
              </a:pathLst>
            </a:custGeom>
            <a:solidFill>
              <a:srgbClr val="00D55F"/>
            </a:solidFill>
          </p:spPr>
          <p:txBody>
            <a:bodyPr wrap="square" lIns="0" tIns="0" rIns="0" bIns="0" rtlCol="0"/>
            <a:lstStyle/>
            <a:p>
              <a:endParaRPr/>
            </a:p>
          </p:txBody>
        </p:sp>
      </p:grpSp>
      <p:sp>
        <p:nvSpPr>
          <p:cNvPr id="27" name="object 26">
            <a:extLst>
              <a:ext uri="{FF2B5EF4-FFF2-40B4-BE49-F238E27FC236}">
                <a16:creationId xmlns:a16="http://schemas.microsoft.com/office/drawing/2014/main" id="{BB7CFEF1-D0A0-BFC3-D9FD-8D18E1393FDA}"/>
              </a:ext>
            </a:extLst>
          </p:cNvPr>
          <p:cNvSpPr txBox="1"/>
          <p:nvPr/>
        </p:nvSpPr>
        <p:spPr>
          <a:xfrm>
            <a:off x="5321554" y="6205983"/>
            <a:ext cx="5136515" cy="480059"/>
          </a:xfrm>
          <a:prstGeom prst="rect">
            <a:avLst/>
          </a:prstGeom>
        </p:spPr>
        <p:txBody>
          <a:bodyPr vert="horz" wrap="square" lIns="0" tIns="12700" rIns="0" bIns="0" rtlCol="0">
            <a:spAutoFit/>
          </a:bodyPr>
          <a:lstStyle/>
          <a:p>
            <a:pPr marL="12700">
              <a:spcBef>
                <a:spcPts val="100"/>
              </a:spcBef>
            </a:pPr>
            <a:r>
              <a:rPr sz="1000" spc="-5" dirty="0">
                <a:latin typeface="Arial MT"/>
                <a:cs typeface="Arial MT"/>
              </a:rPr>
              <a:t>Operational</a:t>
            </a:r>
            <a:r>
              <a:rPr sz="1000" spc="-20" dirty="0">
                <a:latin typeface="Arial MT"/>
                <a:cs typeface="Arial MT"/>
              </a:rPr>
              <a:t> </a:t>
            </a:r>
            <a:r>
              <a:rPr sz="1000" dirty="0">
                <a:latin typeface="Arial MT"/>
                <a:cs typeface="Arial MT"/>
              </a:rPr>
              <a:t>satellite</a:t>
            </a:r>
            <a:r>
              <a:rPr sz="1000" spc="-25" dirty="0">
                <a:latin typeface="Arial MT"/>
                <a:cs typeface="Arial MT"/>
              </a:rPr>
              <a:t> </a:t>
            </a:r>
            <a:r>
              <a:rPr sz="1000" spc="-5" dirty="0">
                <a:latin typeface="Arial MT"/>
                <a:cs typeface="Arial MT"/>
              </a:rPr>
              <a:t>extended</a:t>
            </a:r>
            <a:r>
              <a:rPr sz="1000" spc="-25" dirty="0">
                <a:latin typeface="Arial MT"/>
                <a:cs typeface="Arial MT"/>
              </a:rPr>
              <a:t> </a:t>
            </a:r>
            <a:r>
              <a:rPr sz="1000" dirty="0">
                <a:latin typeface="Arial MT"/>
                <a:cs typeface="Arial MT"/>
              </a:rPr>
              <a:t>life </a:t>
            </a:r>
            <a:r>
              <a:rPr sz="1000" spc="-5" dirty="0">
                <a:latin typeface="Arial MT"/>
                <a:cs typeface="Arial MT"/>
              </a:rPr>
              <a:t>estimates</a:t>
            </a:r>
            <a:r>
              <a:rPr sz="1000" spc="-15" dirty="0">
                <a:latin typeface="Arial MT"/>
                <a:cs typeface="Arial MT"/>
              </a:rPr>
              <a:t> </a:t>
            </a:r>
            <a:r>
              <a:rPr sz="1000" spc="-5" dirty="0">
                <a:latin typeface="Arial MT"/>
                <a:cs typeface="Arial MT"/>
              </a:rPr>
              <a:t>(indicated</a:t>
            </a:r>
            <a:r>
              <a:rPr sz="1000" spc="-25" dirty="0">
                <a:latin typeface="Arial MT"/>
                <a:cs typeface="Arial MT"/>
              </a:rPr>
              <a:t> </a:t>
            </a:r>
            <a:r>
              <a:rPr sz="1000" dirty="0">
                <a:latin typeface="Arial MT"/>
                <a:cs typeface="Arial MT"/>
              </a:rPr>
              <a:t>by</a:t>
            </a:r>
            <a:r>
              <a:rPr sz="1000" spc="-10" dirty="0">
                <a:latin typeface="Arial MT"/>
                <a:cs typeface="Arial MT"/>
              </a:rPr>
              <a:t> </a:t>
            </a:r>
            <a:r>
              <a:rPr sz="1000" dirty="0">
                <a:latin typeface="Arial MT"/>
                <a:cs typeface="Arial MT"/>
              </a:rPr>
              <a:t>an</a:t>
            </a:r>
            <a:r>
              <a:rPr sz="1000" spc="-10" dirty="0">
                <a:latin typeface="Arial MT"/>
                <a:cs typeface="Arial MT"/>
              </a:rPr>
              <a:t> </a:t>
            </a:r>
            <a:r>
              <a:rPr sz="1000" dirty="0">
                <a:latin typeface="Arial MT"/>
                <a:cs typeface="Arial MT"/>
              </a:rPr>
              <a:t>arrow)</a:t>
            </a:r>
            <a:r>
              <a:rPr sz="1000" spc="-10" dirty="0">
                <a:latin typeface="Arial MT"/>
                <a:cs typeface="Arial MT"/>
              </a:rPr>
              <a:t> </a:t>
            </a:r>
            <a:r>
              <a:rPr sz="1000" dirty="0">
                <a:latin typeface="Arial MT"/>
                <a:cs typeface="Arial MT"/>
              </a:rPr>
              <a:t>are</a:t>
            </a:r>
            <a:r>
              <a:rPr sz="1000" spc="-10" dirty="0">
                <a:latin typeface="Arial MT"/>
                <a:cs typeface="Arial MT"/>
              </a:rPr>
              <a:t> </a:t>
            </a:r>
            <a:r>
              <a:rPr sz="1000" spc="-5" dirty="0">
                <a:latin typeface="Arial MT"/>
                <a:cs typeface="Arial MT"/>
              </a:rPr>
              <a:t>based</a:t>
            </a:r>
            <a:r>
              <a:rPr sz="1000" spc="-20" dirty="0">
                <a:latin typeface="Arial MT"/>
                <a:cs typeface="Arial MT"/>
              </a:rPr>
              <a:t> </a:t>
            </a:r>
            <a:r>
              <a:rPr sz="1000" dirty="0">
                <a:latin typeface="Arial MT"/>
                <a:cs typeface="Arial MT"/>
              </a:rPr>
              <a:t>on</a:t>
            </a:r>
            <a:r>
              <a:rPr sz="1000" spc="-15" dirty="0">
                <a:latin typeface="Arial MT"/>
                <a:cs typeface="Arial MT"/>
              </a:rPr>
              <a:t> </a:t>
            </a:r>
            <a:r>
              <a:rPr sz="1000" dirty="0">
                <a:latin typeface="Arial MT"/>
                <a:cs typeface="Arial MT"/>
              </a:rPr>
              <a:t>July</a:t>
            </a:r>
            <a:r>
              <a:rPr sz="1000" spc="-10" dirty="0">
                <a:latin typeface="Arial MT"/>
                <a:cs typeface="Arial MT"/>
              </a:rPr>
              <a:t> </a:t>
            </a:r>
            <a:r>
              <a:rPr sz="1000" spc="-5" dirty="0">
                <a:latin typeface="Arial MT"/>
                <a:cs typeface="Arial MT"/>
              </a:rPr>
              <a:t>2022</a:t>
            </a:r>
            <a:endParaRPr sz="1000" dirty="0">
              <a:latin typeface="Arial MT"/>
              <a:cs typeface="Arial MT"/>
            </a:endParaRPr>
          </a:p>
          <a:p>
            <a:pPr marL="12700">
              <a:lnSpc>
                <a:spcPts val="1185"/>
              </a:lnSpc>
              <a:spcBef>
                <a:spcPts val="5"/>
              </a:spcBef>
            </a:pPr>
            <a:r>
              <a:rPr sz="1000" dirty="0">
                <a:latin typeface="Arial MT"/>
                <a:cs typeface="Arial MT"/>
              </a:rPr>
              <a:t>reliability</a:t>
            </a:r>
            <a:r>
              <a:rPr sz="1000" spc="-15" dirty="0">
                <a:latin typeface="Arial MT"/>
                <a:cs typeface="Arial MT"/>
              </a:rPr>
              <a:t> </a:t>
            </a:r>
            <a:r>
              <a:rPr sz="1000" spc="-5" dirty="0">
                <a:latin typeface="Arial MT"/>
                <a:cs typeface="Arial MT"/>
              </a:rPr>
              <a:t>analyses</a:t>
            </a:r>
            <a:r>
              <a:rPr sz="1000" spc="-25" dirty="0">
                <a:latin typeface="Arial MT"/>
                <a:cs typeface="Arial MT"/>
              </a:rPr>
              <a:t> </a:t>
            </a:r>
            <a:r>
              <a:rPr sz="1000" dirty="0">
                <a:latin typeface="Arial MT"/>
                <a:cs typeface="Arial MT"/>
              </a:rPr>
              <a:t>(60%</a:t>
            </a:r>
            <a:r>
              <a:rPr sz="1000" spc="-25" dirty="0">
                <a:latin typeface="Arial MT"/>
                <a:cs typeface="Arial MT"/>
              </a:rPr>
              <a:t> </a:t>
            </a:r>
            <a:r>
              <a:rPr sz="1000" spc="-5" dirty="0">
                <a:latin typeface="Arial MT"/>
                <a:cs typeface="Arial MT"/>
              </a:rPr>
              <a:t>confidence)</a:t>
            </a:r>
            <a:r>
              <a:rPr sz="1000" spc="-15" dirty="0">
                <a:latin typeface="Arial MT"/>
                <a:cs typeface="Arial MT"/>
              </a:rPr>
              <a:t> </a:t>
            </a:r>
            <a:r>
              <a:rPr sz="1000" dirty="0">
                <a:latin typeface="Arial MT"/>
                <a:cs typeface="Arial MT"/>
              </a:rPr>
              <a:t>for</a:t>
            </a:r>
            <a:r>
              <a:rPr sz="1000" spc="-10" dirty="0">
                <a:latin typeface="Arial MT"/>
                <a:cs typeface="Arial MT"/>
              </a:rPr>
              <a:t> </a:t>
            </a:r>
            <a:r>
              <a:rPr sz="1000" spc="-5" dirty="0">
                <a:latin typeface="Arial MT"/>
                <a:cs typeface="Arial MT"/>
              </a:rPr>
              <a:t>satellites</a:t>
            </a:r>
            <a:r>
              <a:rPr sz="1000" spc="-20" dirty="0">
                <a:latin typeface="Arial MT"/>
                <a:cs typeface="Arial MT"/>
              </a:rPr>
              <a:t> </a:t>
            </a:r>
            <a:r>
              <a:rPr sz="1000" dirty="0">
                <a:latin typeface="Arial MT"/>
                <a:cs typeface="Arial MT"/>
              </a:rPr>
              <a:t>in</a:t>
            </a:r>
            <a:r>
              <a:rPr sz="1000" spc="-10" dirty="0">
                <a:latin typeface="Arial MT"/>
                <a:cs typeface="Arial MT"/>
              </a:rPr>
              <a:t> </a:t>
            </a:r>
            <a:r>
              <a:rPr sz="1000" dirty="0">
                <a:latin typeface="Arial MT"/>
                <a:cs typeface="Arial MT"/>
              </a:rPr>
              <a:t>orbit</a:t>
            </a:r>
            <a:r>
              <a:rPr sz="1000" spc="-15" dirty="0">
                <a:latin typeface="Arial MT"/>
                <a:cs typeface="Arial MT"/>
              </a:rPr>
              <a:t> </a:t>
            </a:r>
            <a:r>
              <a:rPr sz="1000" dirty="0">
                <a:latin typeface="Arial MT"/>
                <a:cs typeface="Arial MT"/>
              </a:rPr>
              <a:t>for</a:t>
            </a:r>
            <a:r>
              <a:rPr sz="1000" spc="-5" dirty="0">
                <a:latin typeface="Arial MT"/>
                <a:cs typeface="Arial MT"/>
              </a:rPr>
              <a:t> </a:t>
            </a:r>
            <a:r>
              <a:rPr sz="1000" dirty="0">
                <a:latin typeface="Arial MT"/>
                <a:cs typeface="Arial MT"/>
              </a:rPr>
              <a:t>at</a:t>
            </a:r>
            <a:r>
              <a:rPr sz="1000" spc="-20" dirty="0">
                <a:latin typeface="Arial MT"/>
                <a:cs typeface="Arial MT"/>
              </a:rPr>
              <a:t> </a:t>
            </a:r>
            <a:r>
              <a:rPr sz="1000" dirty="0">
                <a:latin typeface="Arial MT"/>
                <a:cs typeface="Arial MT"/>
              </a:rPr>
              <a:t>least</a:t>
            </a:r>
            <a:r>
              <a:rPr sz="1000" spc="-20" dirty="0">
                <a:latin typeface="Arial MT"/>
                <a:cs typeface="Arial MT"/>
              </a:rPr>
              <a:t> </a:t>
            </a:r>
            <a:r>
              <a:rPr sz="1000" dirty="0">
                <a:latin typeface="Arial MT"/>
                <a:cs typeface="Arial MT"/>
              </a:rPr>
              <a:t>one</a:t>
            </a:r>
            <a:r>
              <a:rPr sz="1000" spc="-25" dirty="0">
                <a:latin typeface="Arial MT"/>
                <a:cs typeface="Arial MT"/>
              </a:rPr>
              <a:t> </a:t>
            </a:r>
            <a:r>
              <a:rPr sz="1000" dirty="0">
                <a:latin typeface="Arial MT"/>
                <a:cs typeface="Arial MT"/>
              </a:rPr>
              <a:t>year.</a:t>
            </a:r>
          </a:p>
          <a:p>
            <a:pPr marL="12700">
              <a:lnSpc>
                <a:spcPts val="1185"/>
              </a:lnSpc>
            </a:pPr>
            <a:r>
              <a:rPr sz="1000" dirty="0">
                <a:latin typeface="Arial MT"/>
                <a:cs typeface="Arial MT"/>
              </a:rPr>
              <a:t>Suomi</a:t>
            </a:r>
            <a:r>
              <a:rPr sz="1000" spc="-15" dirty="0">
                <a:latin typeface="Arial MT"/>
                <a:cs typeface="Arial MT"/>
              </a:rPr>
              <a:t> </a:t>
            </a:r>
            <a:r>
              <a:rPr sz="1000" dirty="0">
                <a:latin typeface="Arial MT"/>
                <a:cs typeface="Arial MT"/>
              </a:rPr>
              <a:t>NPP:</a:t>
            </a:r>
            <a:r>
              <a:rPr sz="1000" spc="-15" dirty="0">
                <a:latin typeface="Arial MT"/>
                <a:cs typeface="Arial MT"/>
              </a:rPr>
              <a:t> </a:t>
            </a:r>
            <a:r>
              <a:rPr sz="1000" dirty="0">
                <a:latin typeface="Arial MT"/>
                <a:cs typeface="Arial MT"/>
              </a:rPr>
              <a:t>Suomi</a:t>
            </a:r>
            <a:r>
              <a:rPr sz="1000" spc="-15" dirty="0">
                <a:latin typeface="Arial MT"/>
                <a:cs typeface="Arial MT"/>
              </a:rPr>
              <a:t> </a:t>
            </a:r>
            <a:r>
              <a:rPr sz="1000" spc="-5" dirty="0">
                <a:latin typeface="Arial MT"/>
                <a:cs typeface="Arial MT"/>
              </a:rPr>
              <a:t>National</a:t>
            </a:r>
            <a:r>
              <a:rPr sz="1000" spc="-20" dirty="0">
                <a:latin typeface="Arial MT"/>
                <a:cs typeface="Arial MT"/>
              </a:rPr>
              <a:t> </a:t>
            </a:r>
            <a:r>
              <a:rPr sz="1000" spc="-5" dirty="0">
                <a:latin typeface="Arial MT"/>
                <a:cs typeface="Arial MT"/>
              </a:rPr>
              <a:t>Polar-orbiting</a:t>
            </a:r>
            <a:r>
              <a:rPr sz="1000" spc="-25" dirty="0">
                <a:latin typeface="Arial MT"/>
                <a:cs typeface="Arial MT"/>
              </a:rPr>
              <a:t> </a:t>
            </a:r>
            <a:r>
              <a:rPr sz="1000" spc="-5" dirty="0">
                <a:latin typeface="Arial MT"/>
                <a:cs typeface="Arial MT"/>
              </a:rPr>
              <a:t>Partnership;</a:t>
            </a:r>
            <a:r>
              <a:rPr sz="1000" spc="-20" dirty="0">
                <a:latin typeface="Arial MT"/>
                <a:cs typeface="Arial MT"/>
              </a:rPr>
              <a:t> </a:t>
            </a:r>
            <a:r>
              <a:rPr sz="1000" dirty="0">
                <a:latin typeface="Arial MT"/>
                <a:cs typeface="Arial MT"/>
              </a:rPr>
              <a:t>JPSS:</a:t>
            </a:r>
            <a:r>
              <a:rPr sz="1000" spc="-20" dirty="0">
                <a:latin typeface="Arial MT"/>
                <a:cs typeface="Arial MT"/>
              </a:rPr>
              <a:t> </a:t>
            </a:r>
            <a:r>
              <a:rPr sz="1000" dirty="0">
                <a:latin typeface="Arial MT"/>
                <a:cs typeface="Arial MT"/>
              </a:rPr>
              <a:t>Joint</a:t>
            </a:r>
            <a:r>
              <a:rPr sz="1000" spc="-20" dirty="0">
                <a:latin typeface="Arial MT"/>
                <a:cs typeface="Arial MT"/>
              </a:rPr>
              <a:t> </a:t>
            </a:r>
            <a:r>
              <a:rPr sz="1000" dirty="0">
                <a:latin typeface="Arial MT"/>
                <a:cs typeface="Arial MT"/>
              </a:rPr>
              <a:t>Polar</a:t>
            </a:r>
            <a:r>
              <a:rPr sz="1000" spc="-15" dirty="0">
                <a:latin typeface="Arial MT"/>
                <a:cs typeface="Arial MT"/>
              </a:rPr>
              <a:t> </a:t>
            </a:r>
            <a:r>
              <a:rPr sz="1000" dirty="0">
                <a:latin typeface="Arial MT"/>
                <a:cs typeface="Arial MT"/>
              </a:rPr>
              <a:t>Satellite</a:t>
            </a:r>
            <a:r>
              <a:rPr sz="1000" spc="-20" dirty="0">
                <a:latin typeface="Arial MT"/>
                <a:cs typeface="Arial MT"/>
              </a:rPr>
              <a:t> </a:t>
            </a:r>
            <a:r>
              <a:rPr sz="1000" dirty="0">
                <a:latin typeface="Arial MT"/>
                <a:cs typeface="Arial MT"/>
              </a:rPr>
              <a:t>System</a:t>
            </a:r>
          </a:p>
        </p:txBody>
      </p:sp>
      <p:sp>
        <p:nvSpPr>
          <p:cNvPr id="28" name="object 27">
            <a:extLst>
              <a:ext uri="{FF2B5EF4-FFF2-40B4-BE49-F238E27FC236}">
                <a16:creationId xmlns:a16="http://schemas.microsoft.com/office/drawing/2014/main" id="{F6F08900-9D6D-BFFA-173A-63BAA4892FB3}"/>
              </a:ext>
            </a:extLst>
          </p:cNvPr>
          <p:cNvSpPr txBox="1"/>
          <p:nvPr/>
        </p:nvSpPr>
        <p:spPr>
          <a:xfrm>
            <a:off x="4586478" y="3593338"/>
            <a:ext cx="1029969" cy="299720"/>
          </a:xfrm>
          <a:prstGeom prst="rect">
            <a:avLst/>
          </a:prstGeom>
        </p:spPr>
        <p:txBody>
          <a:bodyPr vert="horz" wrap="square" lIns="0" tIns="12700" rIns="0" bIns="0" rtlCol="0">
            <a:spAutoFit/>
          </a:bodyPr>
          <a:lstStyle/>
          <a:p>
            <a:pPr marL="12700">
              <a:spcBef>
                <a:spcPts val="100"/>
              </a:spcBef>
            </a:pPr>
            <a:r>
              <a:rPr b="1" u="heavy" spc="-5" dirty="0">
                <a:uFill>
                  <a:solidFill>
                    <a:srgbClr val="000000"/>
                  </a:solidFill>
                </a:uFill>
                <a:latin typeface="Arial"/>
                <a:cs typeface="Arial"/>
                <a:hlinkClick r:id="rId4"/>
              </a:rPr>
              <a:t>NOAA-20</a:t>
            </a:r>
            <a:endParaRPr>
              <a:latin typeface="Arial"/>
              <a:cs typeface="Arial"/>
            </a:endParaRPr>
          </a:p>
        </p:txBody>
      </p:sp>
      <p:sp>
        <p:nvSpPr>
          <p:cNvPr id="29" name="object 28">
            <a:extLst>
              <a:ext uri="{FF2B5EF4-FFF2-40B4-BE49-F238E27FC236}">
                <a16:creationId xmlns:a16="http://schemas.microsoft.com/office/drawing/2014/main" id="{E485358D-643B-6460-2413-F5F6F3A9C187}"/>
              </a:ext>
            </a:extLst>
          </p:cNvPr>
          <p:cNvSpPr/>
          <p:nvPr/>
        </p:nvSpPr>
        <p:spPr>
          <a:xfrm>
            <a:off x="1982724" y="2849118"/>
            <a:ext cx="3764279" cy="269875"/>
          </a:xfrm>
          <a:custGeom>
            <a:avLst/>
            <a:gdLst/>
            <a:ahLst/>
            <a:cxnLst/>
            <a:rect l="l" t="t" r="r" b="b"/>
            <a:pathLst>
              <a:path w="3764279" h="269875">
                <a:moveTo>
                  <a:pt x="3415791" y="0"/>
                </a:moveTo>
                <a:lnTo>
                  <a:pt x="0" y="0"/>
                </a:lnTo>
                <a:lnTo>
                  <a:pt x="0" y="269748"/>
                </a:lnTo>
                <a:lnTo>
                  <a:pt x="3415791" y="269748"/>
                </a:lnTo>
                <a:lnTo>
                  <a:pt x="3764279" y="134874"/>
                </a:lnTo>
                <a:lnTo>
                  <a:pt x="3415791" y="0"/>
                </a:lnTo>
                <a:close/>
              </a:path>
            </a:pathLst>
          </a:custGeom>
          <a:solidFill>
            <a:srgbClr val="00D55F"/>
          </a:solidFill>
        </p:spPr>
        <p:txBody>
          <a:bodyPr wrap="square" lIns="0" tIns="0" rIns="0" bIns="0" rtlCol="0"/>
          <a:lstStyle/>
          <a:p>
            <a:endParaRPr/>
          </a:p>
        </p:txBody>
      </p:sp>
      <p:sp>
        <p:nvSpPr>
          <p:cNvPr id="30" name="object 29">
            <a:extLst>
              <a:ext uri="{FF2B5EF4-FFF2-40B4-BE49-F238E27FC236}">
                <a16:creationId xmlns:a16="http://schemas.microsoft.com/office/drawing/2014/main" id="{7E25E190-10FF-FF66-65CC-5B85ED78FF63}"/>
              </a:ext>
            </a:extLst>
          </p:cNvPr>
          <p:cNvSpPr txBox="1"/>
          <p:nvPr/>
        </p:nvSpPr>
        <p:spPr>
          <a:xfrm>
            <a:off x="3018028" y="1902714"/>
            <a:ext cx="1553845" cy="1598930"/>
          </a:xfrm>
          <a:prstGeom prst="rect">
            <a:avLst/>
          </a:prstGeom>
        </p:spPr>
        <p:txBody>
          <a:bodyPr vert="horz" wrap="square" lIns="0" tIns="12700" rIns="0" bIns="0" rtlCol="0">
            <a:spAutoFit/>
          </a:bodyPr>
          <a:lstStyle/>
          <a:p>
            <a:pPr marL="12700" marR="268605" indent="259715">
              <a:lnSpc>
                <a:spcPct val="144100"/>
              </a:lnSpc>
              <a:spcBef>
                <a:spcPts val="100"/>
              </a:spcBef>
            </a:pPr>
            <a:r>
              <a:rPr b="1" u="heavy" spc="-5" dirty="0">
                <a:uFill>
                  <a:solidFill>
                    <a:srgbClr val="000000"/>
                  </a:solidFill>
                </a:uFill>
                <a:latin typeface="Arial"/>
                <a:cs typeface="Arial"/>
                <a:hlinkClick r:id="rId5"/>
              </a:rPr>
              <a:t>NO</a:t>
            </a:r>
            <a:r>
              <a:rPr b="1" u="heavy" dirty="0">
                <a:uFill>
                  <a:solidFill>
                    <a:srgbClr val="000000"/>
                  </a:solidFill>
                </a:uFill>
                <a:latin typeface="Arial"/>
                <a:cs typeface="Arial"/>
                <a:hlinkClick r:id="rId5"/>
              </a:rPr>
              <a:t>A</a:t>
            </a:r>
            <a:r>
              <a:rPr b="1" u="heavy" spc="-10" dirty="0">
                <a:uFill>
                  <a:solidFill>
                    <a:srgbClr val="000000"/>
                  </a:solidFill>
                </a:uFill>
                <a:latin typeface="Arial"/>
                <a:cs typeface="Arial"/>
                <a:hlinkClick r:id="rId5"/>
              </a:rPr>
              <a:t>A</a:t>
            </a:r>
            <a:r>
              <a:rPr b="1" u="heavy" dirty="0">
                <a:uFill>
                  <a:solidFill>
                    <a:srgbClr val="000000"/>
                  </a:solidFill>
                </a:uFill>
                <a:latin typeface="Arial"/>
                <a:cs typeface="Arial"/>
                <a:hlinkClick r:id="rId5"/>
              </a:rPr>
              <a:t>-</a:t>
            </a:r>
            <a:r>
              <a:rPr b="1" u="heavy" spc="-5" dirty="0">
                <a:uFill>
                  <a:solidFill>
                    <a:srgbClr val="000000"/>
                  </a:solidFill>
                </a:uFill>
                <a:latin typeface="Arial"/>
                <a:cs typeface="Arial"/>
                <a:hlinkClick r:id="rId5"/>
              </a:rPr>
              <a:t>15 </a:t>
            </a:r>
            <a:r>
              <a:rPr b="1" spc="-5" dirty="0">
                <a:latin typeface="Arial"/>
                <a:cs typeface="Arial"/>
              </a:rPr>
              <a:t> </a:t>
            </a:r>
            <a:r>
              <a:rPr b="1" u="heavy" spc="-5" dirty="0">
                <a:uFill>
                  <a:solidFill>
                    <a:srgbClr val="000000"/>
                  </a:solidFill>
                </a:uFill>
                <a:latin typeface="Arial"/>
                <a:cs typeface="Arial"/>
                <a:hlinkClick r:id="rId6"/>
              </a:rPr>
              <a:t>NOAA-18</a:t>
            </a:r>
            <a:endParaRPr dirty="0">
              <a:latin typeface="Arial"/>
              <a:cs typeface="Arial"/>
            </a:endParaRPr>
          </a:p>
          <a:p>
            <a:pPr marL="257175">
              <a:spcBef>
                <a:spcPts val="915"/>
              </a:spcBef>
            </a:pPr>
            <a:r>
              <a:rPr b="1" u="heavy" spc="-5" dirty="0">
                <a:uFill>
                  <a:solidFill>
                    <a:srgbClr val="000000"/>
                  </a:solidFill>
                </a:uFill>
                <a:latin typeface="Arial"/>
                <a:cs typeface="Arial"/>
                <a:hlinkClick r:id="rId7"/>
              </a:rPr>
              <a:t>NOAA-19</a:t>
            </a:r>
            <a:endParaRPr dirty="0">
              <a:latin typeface="Arial"/>
              <a:cs typeface="Arial"/>
            </a:endParaRPr>
          </a:p>
          <a:p>
            <a:pPr marL="307975">
              <a:spcBef>
                <a:spcPts val="925"/>
              </a:spcBef>
            </a:pPr>
            <a:r>
              <a:rPr b="1" u="heavy" dirty="0">
                <a:uFill>
                  <a:solidFill>
                    <a:srgbClr val="000000"/>
                  </a:solidFill>
                </a:uFill>
                <a:latin typeface="Arial"/>
                <a:cs typeface="Arial"/>
                <a:hlinkClick r:id="rId8"/>
              </a:rPr>
              <a:t>Suomi</a:t>
            </a:r>
            <a:r>
              <a:rPr b="1" u="heavy" spc="-85" dirty="0">
                <a:uFill>
                  <a:solidFill>
                    <a:srgbClr val="000000"/>
                  </a:solidFill>
                </a:uFill>
                <a:latin typeface="Arial"/>
                <a:cs typeface="Arial"/>
                <a:hlinkClick r:id="rId8"/>
              </a:rPr>
              <a:t> </a:t>
            </a:r>
            <a:r>
              <a:rPr b="1" u="heavy" dirty="0">
                <a:uFill>
                  <a:solidFill>
                    <a:srgbClr val="000000"/>
                  </a:solidFill>
                </a:uFill>
                <a:latin typeface="Arial"/>
                <a:cs typeface="Arial"/>
                <a:hlinkClick r:id="rId8"/>
              </a:rPr>
              <a:t>NPP</a:t>
            </a:r>
            <a:endParaRPr dirty="0">
              <a:latin typeface="Arial"/>
              <a:cs typeface="Arial"/>
            </a:endParaRPr>
          </a:p>
        </p:txBody>
      </p:sp>
      <p:sp>
        <p:nvSpPr>
          <p:cNvPr id="31" name="object 30">
            <a:extLst>
              <a:ext uri="{FF2B5EF4-FFF2-40B4-BE49-F238E27FC236}">
                <a16:creationId xmlns:a16="http://schemas.microsoft.com/office/drawing/2014/main" id="{412208D2-764E-21D8-97DB-DBF962B67B07}"/>
              </a:ext>
            </a:extLst>
          </p:cNvPr>
          <p:cNvSpPr txBox="1"/>
          <p:nvPr/>
        </p:nvSpPr>
        <p:spPr>
          <a:xfrm>
            <a:off x="2076958" y="2828290"/>
            <a:ext cx="525780" cy="299720"/>
          </a:xfrm>
          <a:prstGeom prst="rect">
            <a:avLst/>
          </a:prstGeom>
        </p:spPr>
        <p:txBody>
          <a:bodyPr vert="horz" wrap="square" lIns="0" tIns="12700" rIns="0" bIns="0" rtlCol="0">
            <a:spAutoFit/>
          </a:bodyPr>
          <a:lstStyle/>
          <a:p>
            <a:pPr marL="135890" marR="5080" indent="-123825">
              <a:spcBef>
                <a:spcPts val="100"/>
              </a:spcBef>
            </a:pPr>
            <a:r>
              <a:rPr sz="900" spc="-5" dirty="0">
                <a:latin typeface="Arial MT"/>
                <a:cs typeface="Arial MT"/>
              </a:rPr>
              <a:t>L</a:t>
            </a:r>
            <a:r>
              <a:rPr sz="900" spc="-10" dirty="0">
                <a:latin typeface="Arial MT"/>
                <a:cs typeface="Arial MT"/>
              </a:rPr>
              <a:t>a</a:t>
            </a:r>
            <a:r>
              <a:rPr sz="900" spc="-5" dirty="0">
                <a:latin typeface="Arial MT"/>
                <a:cs typeface="Arial MT"/>
              </a:rPr>
              <a:t>u</a:t>
            </a:r>
            <a:r>
              <a:rPr sz="900" spc="-10" dirty="0">
                <a:latin typeface="Arial MT"/>
                <a:cs typeface="Arial MT"/>
              </a:rPr>
              <a:t>n</a:t>
            </a:r>
            <a:r>
              <a:rPr sz="900" spc="-5" dirty="0">
                <a:latin typeface="Arial MT"/>
                <a:cs typeface="Arial MT"/>
              </a:rPr>
              <a:t>ch</a:t>
            </a:r>
            <a:r>
              <a:rPr sz="900" spc="-10" dirty="0">
                <a:latin typeface="Arial MT"/>
                <a:cs typeface="Arial MT"/>
              </a:rPr>
              <a:t>e</a:t>
            </a:r>
            <a:r>
              <a:rPr sz="900" spc="-5" dirty="0">
                <a:latin typeface="Arial MT"/>
                <a:cs typeface="Arial MT"/>
              </a:rPr>
              <a:t>d  </a:t>
            </a:r>
            <a:r>
              <a:rPr sz="900" spc="-10" dirty="0">
                <a:latin typeface="Arial MT"/>
                <a:cs typeface="Arial MT"/>
              </a:rPr>
              <a:t>2009</a:t>
            </a:r>
            <a:endParaRPr sz="900">
              <a:latin typeface="Arial MT"/>
              <a:cs typeface="Arial MT"/>
            </a:endParaRPr>
          </a:p>
        </p:txBody>
      </p:sp>
      <p:sp>
        <p:nvSpPr>
          <p:cNvPr id="32" name="object 31">
            <a:extLst>
              <a:ext uri="{FF2B5EF4-FFF2-40B4-BE49-F238E27FC236}">
                <a16:creationId xmlns:a16="http://schemas.microsoft.com/office/drawing/2014/main" id="{212B9DD6-2C23-644A-332C-BC3223C230A1}"/>
              </a:ext>
            </a:extLst>
          </p:cNvPr>
          <p:cNvSpPr/>
          <p:nvPr/>
        </p:nvSpPr>
        <p:spPr>
          <a:xfrm>
            <a:off x="8267700" y="4800600"/>
            <a:ext cx="1943100" cy="274320"/>
          </a:xfrm>
          <a:custGeom>
            <a:avLst/>
            <a:gdLst/>
            <a:ahLst/>
            <a:cxnLst/>
            <a:rect l="l" t="t" r="r" b="b"/>
            <a:pathLst>
              <a:path w="1943100" h="274320">
                <a:moveTo>
                  <a:pt x="1943100" y="0"/>
                </a:moveTo>
                <a:lnTo>
                  <a:pt x="0" y="0"/>
                </a:lnTo>
                <a:lnTo>
                  <a:pt x="0" y="274319"/>
                </a:lnTo>
                <a:lnTo>
                  <a:pt x="1943100" y="274319"/>
                </a:lnTo>
                <a:lnTo>
                  <a:pt x="1943100" y="0"/>
                </a:lnTo>
                <a:close/>
              </a:path>
            </a:pathLst>
          </a:custGeom>
          <a:solidFill>
            <a:srgbClr val="000080"/>
          </a:solidFill>
        </p:spPr>
        <p:txBody>
          <a:bodyPr wrap="square" lIns="0" tIns="0" rIns="0" bIns="0" rtlCol="0"/>
          <a:lstStyle/>
          <a:p>
            <a:endParaRPr/>
          </a:p>
        </p:txBody>
      </p:sp>
      <p:sp>
        <p:nvSpPr>
          <p:cNvPr id="33" name="object 32">
            <a:extLst>
              <a:ext uri="{FF2B5EF4-FFF2-40B4-BE49-F238E27FC236}">
                <a16:creationId xmlns:a16="http://schemas.microsoft.com/office/drawing/2014/main" id="{9C173FAF-1DD6-956A-938F-7D7BCFEFCDE5}"/>
              </a:ext>
            </a:extLst>
          </p:cNvPr>
          <p:cNvSpPr txBox="1"/>
          <p:nvPr/>
        </p:nvSpPr>
        <p:spPr>
          <a:xfrm>
            <a:off x="7359396" y="4270248"/>
            <a:ext cx="2287270" cy="793750"/>
          </a:xfrm>
          <a:prstGeom prst="rect">
            <a:avLst/>
          </a:prstGeom>
        </p:spPr>
        <p:txBody>
          <a:bodyPr vert="horz" wrap="square" lIns="0" tIns="121920" rIns="0" bIns="0" rtlCol="0">
            <a:spAutoFit/>
          </a:bodyPr>
          <a:lstStyle/>
          <a:p>
            <a:pPr marL="12700">
              <a:spcBef>
                <a:spcPts val="960"/>
              </a:spcBef>
            </a:pPr>
            <a:r>
              <a:rPr b="1" u="heavy" spc="-5" dirty="0">
                <a:solidFill>
                  <a:schemeClr val="bg1"/>
                </a:solidFill>
                <a:uFill>
                  <a:solidFill>
                    <a:srgbClr val="FFFFFF"/>
                  </a:solidFill>
                </a:uFill>
                <a:latin typeface="Arial"/>
                <a:cs typeface="Arial"/>
                <a:hlinkClick r:id="rId3">
                  <a:extLst>
                    <a:ext uri="{A12FA001-AC4F-418D-AE19-62706E023703}">
                      <ahyp:hlinkClr xmlns:ahyp="http://schemas.microsoft.com/office/drawing/2018/hyperlinkcolor" val="tx"/>
                    </a:ext>
                  </a:extLst>
                </a:hlinkClick>
              </a:rPr>
              <a:t>JPSS-3</a:t>
            </a:r>
            <a:endParaRPr dirty="0">
              <a:solidFill>
                <a:schemeClr val="bg1"/>
              </a:solidFill>
              <a:latin typeface="Arial"/>
              <a:cs typeface="Arial"/>
            </a:endParaRPr>
          </a:p>
          <a:p>
            <a:pPr marL="1485900">
              <a:spcBef>
                <a:spcPts val="865"/>
              </a:spcBef>
            </a:pPr>
            <a:r>
              <a:rPr b="1" u="heavy" spc="-5" dirty="0">
                <a:solidFill>
                  <a:schemeClr val="bg1"/>
                </a:solidFill>
                <a:uFill>
                  <a:solidFill>
                    <a:srgbClr val="FFFFFF"/>
                  </a:solidFill>
                </a:uFill>
                <a:latin typeface="Arial"/>
                <a:cs typeface="Arial"/>
                <a:hlinkClick r:id="rId3">
                  <a:extLst>
                    <a:ext uri="{A12FA001-AC4F-418D-AE19-62706E023703}">
                      <ahyp:hlinkClr xmlns:ahyp="http://schemas.microsoft.com/office/drawing/2018/hyperlinkcolor" val="tx"/>
                    </a:ext>
                  </a:extLst>
                </a:hlinkClick>
              </a:rPr>
              <a:t>JPS</a:t>
            </a:r>
            <a:r>
              <a:rPr b="1" u="heavy" spc="-10" dirty="0">
                <a:solidFill>
                  <a:schemeClr val="bg1"/>
                </a:solidFill>
                <a:uFill>
                  <a:solidFill>
                    <a:srgbClr val="FFFFFF"/>
                  </a:solidFill>
                </a:uFill>
                <a:latin typeface="Arial"/>
                <a:cs typeface="Arial"/>
                <a:hlinkClick r:id="rId3">
                  <a:extLst>
                    <a:ext uri="{A12FA001-AC4F-418D-AE19-62706E023703}">
                      <ahyp:hlinkClr xmlns:ahyp="http://schemas.microsoft.com/office/drawing/2018/hyperlinkcolor" val="tx"/>
                    </a:ext>
                  </a:extLst>
                </a:hlinkClick>
              </a:rPr>
              <a:t>S</a:t>
            </a:r>
            <a:r>
              <a:rPr b="1" u="heavy" dirty="0">
                <a:solidFill>
                  <a:schemeClr val="bg1"/>
                </a:solidFill>
                <a:uFill>
                  <a:solidFill>
                    <a:srgbClr val="FFFFFF"/>
                  </a:solidFill>
                </a:uFill>
                <a:latin typeface="Arial"/>
                <a:cs typeface="Arial"/>
                <a:hlinkClick r:id="rId3">
                  <a:extLst>
                    <a:ext uri="{A12FA001-AC4F-418D-AE19-62706E023703}">
                      <ahyp:hlinkClr xmlns:ahyp="http://schemas.microsoft.com/office/drawing/2018/hyperlinkcolor" val="tx"/>
                    </a:ext>
                  </a:extLst>
                </a:hlinkClick>
              </a:rPr>
              <a:t>-</a:t>
            </a:r>
            <a:r>
              <a:rPr b="1" u="heavy" spc="-5" dirty="0">
                <a:solidFill>
                  <a:schemeClr val="bg1"/>
                </a:solidFill>
                <a:uFill>
                  <a:solidFill>
                    <a:srgbClr val="FFFFFF"/>
                  </a:solidFill>
                </a:uFill>
                <a:latin typeface="Arial"/>
                <a:cs typeface="Arial"/>
                <a:hlinkClick r:id="rId3">
                  <a:extLst>
                    <a:ext uri="{A12FA001-AC4F-418D-AE19-62706E023703}">
                      <ahyp:hlinkClr xmlns:ahyp="http://schemas.microsoft.com/office/drawing/2018/hyperlinkcolor" val="tx"/>
                    </a:ext>
                  </a:extLst>
                </a:hlinkClick>
              </a:rPr>
              <a:t>4</a:t>
            </a:r>
            <a:endParaRPr dirty="0">
              <a:solidFill>
                <a:schemeClr val="bg1"/>
              </a:solidFill>
              <a:latin typeface="Arial"/>
              <a:cs typeface="Arial"/>
            </a:endParaRPr>
          </a:p>
        </p:txBody>
      </p:sp>
      <p:sp>
        <p:nvSpPr>
          <p:cNvPr id="34" name="object 33">
            <a:extLst>
              <a:ext uri="{FF2B5EF4-FFF2-40B4-BE49-F238E27FC236}">
                <a16:creationId xmlns:a16="http://schemas.microsoft.com/office/drawing/2014/main" id="{D929B2D4-CCA0-D0B5-57C3-2D8AF70510BE}"/>
              </a:ext>
            </a:extLst>
          </p:cNvPr>
          <p:cNvSpPr/>
          <p:nvPr/>
        </p:nvSpPr>
        <p:spPr>
          <a:xfrm>
            <a:off x="7807452" y="5769864"/>
            <a:ext cx="530860" cy="137160"/>
          </a:xfrm>
          <a:custGeom>
            <a:avLst/>
            <a:gdLst/>
            <a:ahLst/>
            <a:cxnLst/>
            <a:rect l="l" t="t" r="r" b="b"/>
            <a:pathLst>
              <a:path w="530859" h="137160">
                <a:moveTo>
                  <a:pt x="530351" y="0"/>
                </a:moveTo>
                <a:lnTo>
                  <a:pt x="0" y="0"/>
                </a:lnTo>
                <a:lnTo>
                  <a:pt x="0" y="137160"/>
                </a:lnTo>
                <a:lnTo>
                  <a:pt x="530351" y="137160"/>
                </a:lnTo>
                <a:lnTo>
                  <a:pt x="530351" y="0"/>
                </a:lnTo>
                <a:close/>
              </a:path>
            </a:pathLst>
          </a:custGeom>
          <a:solidFill>
            <a:srgbClr val="000080"/>
          </a:solidFill>
        </p:spPr>
        <p:txBody>
          <a:bodyPr wrap="square" lIns="0" tIns="0" rIns="0" bIns="0" rtlCol="0"/>
          <a:lstStyle/>
          <a:p>
            <a:endParaRPr/>
          </a:p>
        </p:txBody>
      </p:sp>
      <p:sp>
        <p:nvSpPr>
          <p:cNvPr id="45" name="object 44">
            <a:extLst>
              <a:ext uri="{FF2B5EF4-FFF2-40B4-BE49-F238E27FC236}">
                <a16:creationId xmlns:a16="http://schemas.microsoft.com/office/drawing/2014/main" id="{D147FC8B-7E2A-E782-15D4-88BFF2D10B46}"/>
              </a:ext>
            </a:extLst>
          </p:cNvPr>
          <p:cNvSpPr txBox="1"/>
          <p:nvPr/>
        </p:nvSpPr>
        <p:spPr>
          <a:xfrm>
            <a:off x="6390894" y="5748782"/>
            <a:ext cx="1324610" cy="166712"/>
          </a:xfrm>
          <a:prstGeom prst="rect">
            <a:avLst/>
          </a:prstGeom>
        </p:spPr>
        <p:txBody>
          <a:bodyPr vert="horz" wrap="square" lIns="0" tIns="12700" rIns="0" bIns="0" rtlCol="0">
            <a:spAutoFit/>
          </a:bodyPr>
          <a:lstStyle/>
          <a:p>
            <a:pPr marL="12700">
              <a:spcBef>
                <a:spcPts val="100"/>
              </a:spcBef>
            </a:pPr>
            <a:r>
              <a:rPr sz="1000" spc="-5" dirty="0">
                <a:latin typeface="Arial MT"/>
                <a:cs typeface="Arial MT"/>
              </a:rPr>
              <a:t>In-orbit</a:t>
            </a:r>
            <a:r>
              <a:rPr sz="1000" spc="-35" dirty="0">
                <a:latin typeface="Arial MT"/>
                <a:cs typeface="Arial MT"/>
              </a:rPr>
              <a:t> </a:t>
            </a:r>
            <a:r>
              <a:rPr sz="1000" dirty="0">
                <a:latin typeface="Arial MT"/>
                <a:cs typeface="Arial MT"/>
              </a:rPr>
              <a:t>and</a:t>
            </a:r>
            <a:r>
              <a:rPr sz="1000" spc="-40" dirty="0">
                <a:latin typeface="Arial MT"/>
                <a:cs typeface="Arial MT"/>
              </a:rPr>
              <a:t> </a:t>
            </a:r>
            <a:r>
              <a:rPr sz="1000" spc="-5" dirty="0">
                <a:latin typeface="Arial MT"/>
                <a:cs typeface="Arial MT"/>
              </a:rPr>
              <a:t>operational</a:t>
            </a:r>
            <a:endParaRPr sz="1000">
              <a:latin typeface="Arial MT"/>
              <a:cs typeface="Arial MT"/>
            </a:endParaRPr>
          </a:p>
        </p:txBody>
      </p:sp>
      <p:sp>
        <p:nvSpPr>
          <p:cNvPr id="46" name="object 45">
            <a:extLst>
              <a:ext uri="{FF2B5EF4-FFF2-40B4-BE49-F238E27FC236}">
                <a16:creationId xmlns:a16="http://schemas.microsoft.com/office/drawing/2014/main" id="{0D2BE736-3486-FFAA-251F-275ED04EBAE9}"/>
              </a:ext>
            </a:extLst>
          </p:cNvPr>
          <p:cNvSpPr txBox="1"/>
          <p:nvPr/>
        </p:nvSpPr>
        <p:spPr>
          <a:xfrm>
            <a:off x="2010663" y="5338318"/>
            <a:ext cx="8312150" cy="592470"/>
          </a:xfrm>
          <a:prstGeom prst="rect">
            <a:avLst/>
          </a:prstGeom>
        </p:spPr>
        <p:txBody>
          <a:bodyPr vert="horz" wrap="square" lIns="0" tIns="12700" rIns="0" bIns="0" rtlCol="0">
            <a:spAutoFit/>
          </a:bodyPr>
          <a:lstStyle/>
          <a:p>
            <a:pPr marL="12700">
              <a:spcBef>
                <a:spcPts val="100"/>
              </a:spcBef>
              <a:tabLst>
                <a:tab pos="294640" algn="l"/>
                <a:tab pos="624205" algn="l"/>
                <a:tab pos="953135" algn="l"/>
                <a:tab pos="1282065" algn="l"/>
                <a:tab pos="1611630" algn="l"/>
                <a:tab pos="1940560" algn="l"/>
                <a:tab pos="2270125" algn="l"/>
                <a:tab pos="2599055" algn="l"/>
                <a:tab pos="2928620" algn="l"/>
                <a:tab pos="3257550" algn="l"/>
                <a:tab pos="3587115" algn="l"/>
                <a:tab pos="3916045" algn="l"/>
                <a:tab pos="4244975" algn="l"/>
                <a:tab pos="4574540" algn="l"/>
                <a:tab pos="4903470" algn="l"/>
                <a:tab pos="5233035" algn="l"/>
                <a:tab pos="5561965" algn="l"/>
                <a:tab pos="5891530" algn="l"/>
                <a:tab pos="6220460" algn="l"/>
                <a:tab pos="6550025" algn="l"/>
                <a:tab pos="6878955" algn="l"/>
                <a:tab pos="7207884" algn="l"/>
                <a:tab pos="7537450" algn="l"/>
                <a:tab pos="7866380" algn="l"/>
              </a:tabLst>
            </a:pPr>
            <a:r>
              <a:rPr sz="1000" b="1" dirty="0">
                <a:latin typeface="Arial"/>
                <a:cs typeface="Arial"/>
              </a:rPr>
              <a:t>14	15	16	17	18	19	20	21	22	23	24	25	26	27	28	29	30	31	32	33	34	35	36	37	38</a:t>
            </a:r>
            <a:endParaRPr sz="1000" dirty="0">
              <a:latin typeface="Arial"/>
              <a:cs typeface="Arial"/>
            </a:endParaRPr>
          </a:p>
          <a:p>
            <a:pPr>
              <a:lnSpc>
                <a:spcPct val="100000"/>
              </a:lnSpc>
            </a:pPr>
            <a:endParaRPr sz="1100" dirty="0">
              <a:latin typeface="Arial"/>
              <a:cs typeface="Arial"/>
            </a:endParaRPr>
          </a:p>
          <a:p>
            <a:pPr marL="6417310">
              <a:spcBef>
                <a:spcPts val="780"/>
              </a:spcBef>
            </a:pPr>
            <a:r>
              <a:rPr sz="1000" spc="-5" dirty="0">
                <a:latin typeface="Arial MT"/>
                <a:cs typeface="Arial MT"/>
              </a:rPr>
              <a:t>Planned</a:t>
            </a:r>
            <a:r>
              <a:rPr sz="1000" spc="-50" dirty="0">
                <a:latin typeface="Arial MT"/>
                <a:cs typeface="Arial MT"/>
              </a:rPr>
              <a:t> </a:t>
            </a:r>
            <a:r>
              <a:rPr sz="1000" dirty="0">
                <a:latin typeface="Arial MT"/>
                <a:cs typeface="Arial MT"/>
              </a:rPr>
              <a:t>mission</a:t>
            </a:r>
          </a:p>
        </p:txBody>
      </p:sp>
    </p:spTree>
    <p:extLst>
      <p:ext uri="{BB962C8B-B14F-4D97-AF65-F5344CB8AC3E}">
        <p14:creationId xmlns:p14="http://schemas.microsoft.com/office/powerpoint/2010/main" val="571449406"/>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3154487" y="1882856"/>
            <a:ext cx="0" cy="379876"/>
          </a:xfrm>
          <a:prstGeom prst="rect">
            <a:avLst/>
          </a:prstGeom>
          <a:noFill/>
          <a:ln w="12700">
            <a:noFill/>
            <a:miter lim="800000"/>
            <a:headEnd/>
            <a:tailEnd/>
          </a:ln>
        </p:spPr>
        <p:txBody>
          <a:bodyPr lIns="101882" tIns="50941" rIns="101882" bIns="50941">
            <a:spAutoFit/>
          </a:bodyPr>
          <a:lstStyle/>
          <a:p>
            <a:endParaRPr lang="ar-OM"/>
          </a:p>
        </p:txBody>
      </p:sp>
      <p:sp>
        <p:nvSpPr>
          <p:cNvPr id="15363" name="Text Box 3"/>
          <p:cNvSpPr txBox="1">
            <a:spLocks noChangeAspect="1" noChangeArrowheads="1"/>
          </p:cNvSpPr>
          <p:nvPr/>
        </p:nvSpPr>
        <p:spPr bwMode="auto">
          <a:xfrm>
            <a:off x="9021699" y="700089"/>
            <a:ext cx="65" cy="276999"/>
          </a:xfrm>
          <a:prstGeom prst="rect">
            <a:avLst/>
          </a:prstGeom>
          <a:noFill/>
          <a:ln w="3175">
            <a:noFill/>
            <a:miter lim="800000"/>
            <a:headEnd/>
            <a:tailEnd type="none" w="sm" len="lg"/>
          </a:ln>
        </p:spPr>
        <p:txBody>
          <a:bodyPr wrap="none" lIns="0" tIns="0" rIns="0" bIns="0">
            <a:spAutoFit/>
          </a:bodyPr>
          <a:lstStyle/>
          <a:p>
            <a:pPr algn="r" defTabSz="820738" eaLnBrk="0" hangingPunct="0"/>
            <a:endParaRPr lang="ar-OM" b="1" u="sng"/>
          </a:p>
        </p:txBody>
      </p:sp>
      <p:sp>
        <p:nvSpPr>
          <p:cNvPr id="15364" name="Rectangle 4"/>
          <p:cNvSpPr>
            <a:spLocks noChangeArrowheads="1"/>
          </p:cNvSpPr>
          <p:nvPr/>
        </p:nvSpPr>
        <p:spPr bwMode="auto">
          <a:xfrm>
            <a:off x="7843962" y="1585995"/>
            <a:ext cx="2713038" cy="3895725"/>
          </a:xfrm>
          <a:prstGeom prst="rect">
            <a:avLst/>
          </a:prstGeom>
          <a:gradFill rotWithShape="0">
            <a:gsLst>
              <a:gs pos="0">
                <a:srgbClr val="50A1C9"/>
              </a:gs>
              <a:gs pos="100000">
                <a:srgbClr val="66CCFF"/>
              </a:gs>
            </a:gsLst>
            <a:lin ang="5400000" scaled="1"/>
          </a:gradFill>
          <a:ln w="9525">
            <a:noFill/>
            <a:miter lim="800000"/>
            <a:headEnd/>
            <a:tailEnd/>
          </a:ln>
        </p:spPr>
        <p:txBody>
          <a:bodyPr wrap="none" anchor="ctr"/>
          <a:lstStyle/>
          <a:p>
            <a:endParaRPr lang="ar-OM"/>
          </a:p>
        </p:txBody>
      </p:sp>
      <p:sp>
        <p:nvSpPr>
          <p:cNvPr id="15365" name="Text Box 5"/>
          <p:cNvSpPr txBox="1">
            <a:spLocks noChangeArrowheads="1"/>
          </p:cNvSpPr>
          <p:nvPr/>
        </p:nvSpPr>
        <p:spPr bwMode="auto">
          <a:xfrm>
            <a:off x="7826501" y="1539957"/>
            <a:ext cx="2986087" cy="3859213"/>
          </a:xfrm>
          <a:prstGeom prst="rect">
            <a:avLst/>
          </a:prstGeom>
          <a:noFill/>
          <a:ln w="9525">
            <a:noFill/>
            <a:miter lim="800000"/>
            <a:headEnd/>
            <a:tailEnd/>
          </a:ln>
        </p:spPr>
        <p:txBody>
          <a:bodyPr>
            <a:spAutoFit/>
          </a:bodyPr>
          <a:lstStyle/>
          <a:p>
            <a:pPr eaLnBrk="0" hangingPunct="0">
              <a:lnSpc>
                <a:spcPct val="90000"/>
              </a:lnSpc>
            </a:pPr>
            <a:r>
              <a:rPr lang="en-US" sz="1600" b="1">
                <a:latin typeface="Arial Narrow" pitchFamily="34" charset="0"/>
              </a:rPr>
              <a:t>AVHRR- Vis/IR  imager</a:t>
            </a:r>
          </a:p>
          <a:p>
            <a:pPr eaLnBrk="0" hangingPunct="0">
              <a:lnSpc>
                <a:spcPct val="90000"/>
              </a:lnSpc>
            </a:pPr>
            <a:r>
              <a:rPr lang="en-US" sz="1600" b="1">
                <a:latin typeface="Arial Narrow" pitchFamily="34" charset="0"/>
              </a:rPr>
              <a:t>VIIRS    - vis/IR imager</a:t>
            </a:r>
          </a:p>
          <a:p>
            <a:pPr eaLnBrk="0" hangingPunct="0">
              <a:lnSpc>
                <a:spcPct val="90000"/>
              </a:lnSpc>
            </a:pPr>
            <a:r>
              <a:rPr lang="en-US" sz="1600" b="1">
                <a:latin typeface="Arial Narrow" pitchFamily="34" charset="0"/>
              </a:rPr>
              <a:t>CMIS    - μwave imager	</a:t>
            </a:r>
          </a:p>
          <a:p>
            <a:pPr eaLnBrk="0" hangingPunct="0">
              <a:lnSpc>
                <a:spcPct val="90000"/>
              </a:lnSpc>
            </a:pPr>
            <a:r>
              <a:rPr lang="en-US" sz="1600" b="1">
                <a:latin typeface="Arial Narrow" pitchFamily="34" charset="0"/>
              </a:rPr>
              <a:t>CrIS      - IR sounder	</a:t>
            </a:r>
          </a:p>
          <a:p>
            <a:pPr eaLnBrk="0" hangingPunct="0">
              <a:lnSpc>
                <a:spcPct val="90000"/>
              </a:lnSpc>
            </a:pPr>
            <a:r>
              <a:rPr lang="en-US" sz="1600" b="1">
                <a:latin typeface="Arial Narrow" pitchFamily="34" charset="0"/>
              </a:rPr>
              <a:t>ATMS   - μwave sounder 	 </a:t>
            </a:r>
          </a:p>
          <a:p>
            <a:pPr eaLnBrk="0" hangingPunct="0">
              <a:lnSpc>
                <a:spcPct val="90000"/>
              </a:lnSpc>
            </a:pPr>
            <a:r>
              <a:rPr lang="en-US" sz="1600" b="1">
                <a:latin typeface="Arial Narrow" pitchFamily="34" charset="0"/>
              </a:rPr>
              <a:t>SESS    - space environment</a:t>
            </a:r>
          </a:p>
          <a:p>
            <a:pPr eaLnBrk="0" hangingPunct="0">
              <a:lnSpc>
                <a:spcPct val="90000"/>
              </a:lnSpc>
            </a:pPr>
            <a:r>
              <a:rPr lang="en-US" sz="1600" b="1">
                <a:latin typeface="Arial Narrow" pitchFamily="34" charset="0"/>
              </a:rPr>
              <a:t>GPSOS - GPS occultation</a:t>
            </a:r>
          </a:p>
          <a:p>
            <a:pPr eaLnBrk="0" hangingPunct="0">
              <a:lnSpc>
                <a:spcPct val="90000"/>
              </a:lnSpc>
            </a:pPr>
            <a:r>
              <a:rPr lang="en-US" sz="1600" b="1">
                <a:latin typeface="Arial Narrow" pitchFamily="34" charset="0"/>
              </a:rPr>
              <a:t>OMPS   - ozone	 </a:t>
            </a:r>
          </a:p>
          <a:p>
            <a:pPr eaLnBrk="0" hangingPunct="0">
              <a:lnSpc>
                <a:spcPct val="90000"/>
              </a:lnSpc>
            </a:pPr>
            <a:r>
              <a:rPr lang="en-US" sz="1600" b="1">
                <a:latin typeface="Arial Narrow" pitchFamily="34" charset="0"/>
              </a:rPr>
              <a:t>ADCS   - data collection</a:t>
            </a:r>
          </a:p>
          <a:p>
            <a:pPr eaLnBrk="0" hangingPunct="0">
              <a:lnSpc>
                <a:spcPct val="90000"/>
              </a:lnSpc>
            </a:pPr>
            <a:r>
              <a:rPr lang="en-US" sz="1600" b="1">
                <a:latin typeface="Arial Narrow" pitchFamily="34" charset="0"/>
              </a:rPr>
              <a:t>SARSAT - search &amp; rescue</a:t>
            </a:r>
          </a:p>
          <a:p>
            <a:pPr eaLnBrk="0" hangingPunct="0">
              <a:lnSpc>
                <a:spcPct val="90000"/>
              </a:lnSpc>
            </a:pPr>
            <a:r>
              <a:rPr lang="en-US" sz="1600" b="1">
                <a:latin typeface="Arial Narrow" pitchFamily="34" charset="0"/>
              </a:rPr>
              <a:t>APS      - aerosol polarimeter</a:t>
            </a:r>
          </a:p>
          <a:p>
            <a:pPr eaLnBrk="0" hangingPunct="0">
              <a:lnSpc>
                <a:spcPct val="90000"/>
              </a:lnSpc>
            </a:pPr>
            <a:r>
              <a:rPr lang="en-US" sz="1600" b="1">
                <a:latin typeface="Arial Narrow" pitchFamily="34" charset="0"/>
              </a:rPr>
              <a:t>ERBS   - Earth radiation budget</a:t>
            </a:r>
          </a:p>
          <a:p>
            <a:pPr eaLnBrk="0" hangingPunct="0">
              <a:lnSpc>
                <a:spcPct val="90000"/>
              </a:lnSpc>
            </a:pPr>
            <a:r>
              <a:rPr lang="en-US" sz="1600" b="1">
                <a:latin typeface="Arial Narrow" pitchFamily="34" charset="0"/>
              </a:rPr>
              <a:t>SS        - laser sensor</a:t>
            </a:r>
          </a:p>
          <a:p>
            <a:pPr eaLnBrk="0" hangingPunct="0">
              <a:lnSpc>
                <a:spcPct val="90000"/>
              </a:lnSpc>
            </a:pPr>
            <a:r>
              <a:rPr lang="en-US" sz="1600" b="1">
                <a:latin typeface="Arial Narrow" pitchFamily="34" charset="0"/>
              </a:rPr>
              <a:t>ALT      - altimeter</a:t>
            </a:r>
          </a:p>
          <a:p>
            <a:pPr eaLnBrk="0" hangingPunct="0">
              <a:lnSpc>
                <a:spcPct val="90000"/>
              </a:lnSpc>
            </a:pPr>
            <a:r>
              <a:rPr lang="en-US" sz="1600" b="1">
                <a:latin typeface="Arial Narrow" pitchFamily="34" charset="0"/>
              </a:rPr>
              <a:t>TSIS     - solar irradiance</a:t>
            </a:r>
          </a:p>
          <a:p>
            <a:pPr eaLnBrk="0" hangingPunct="0">
              <a:lnSpc>
                <a:spcPct val="90000"/>
              </a:lnSpc>
            </a:pPr>
            <a:endParaRPr lang="en-US" sz="1600" b="1">
              <a:latin typeface="Arial Narrow" pitchFamily="34" charset="0"/>
            </a:endParaRPr>
          </a:p>
          <a:p>
            <a:pPr eaLnBrk="0" hangingPunct="0">
              <a:lnSpc>
                <a:spcPct val="90000"/>
              </a:lnSpc>
            </a:pPr>
            <a:endParaRPr lang="en-US" sz="1600" b="1">
              <a:latin typeface="Arial Narrow" pitchFamily="34" charset="0"/>
            </a:endParaRPr>
          </a:p>
        </p:txBody>
      </p:sp>
      <p:sp>
        <p:nvSpPr>
          <p:cNvPr id="15366" name="Text Box 6"/>
          <p:cNvSpPr txBox="1">
            <a:spLocks noChangeAspect="1" noChangeArrowheads="1"/>
          </p:cNvSpPr>
          <p:nvPr/>
        </p:nvSpPr>
        <p:spPr bwMode="auto">
          <a:xfrm>
            <a:off x="9188511" y="3113170"/>
            <a:ext cx="65" cy="276999"/>
          </a:xfrm>
          <a:prstGeom prst="rect">
            <a:avLst/>
          </a:prstGeom>
          <a:noFill/>
          <a:ln w="3175">
            <a:noFill/>
            <a:miter lim="800000"/>
            <a:headEnd/>
            <a:tailEnd type="none" w="sm" len="lg"/>
          </a:ln>
        </p:spPr>
        <p:txBody>
          <a:bodyPr wrap="none" lIns="0" tIns="0" rIns="0" bIns="0">
            <a:spAutoFit/>
          </a:bodyPr>
          <a:lstStyle/>
          <a:p>
            <a:pPr algn="r" defTabSz="820738" eaLnBrk="0" hangingPunct="0"/>
            <a:endParaRPr lang="ar-OM" b="1" u="sng"/>
          </a:p>
        </p:txBody>
      </p:sp>
      <p:sp>
        <p:nvSpPr>
          <p:cNvPr id="15367" name="Text Box 7"/>
          <p:cNvSpPr txBox="1">
            <a:spLocks noChangeAspect="1" noChangeArrowheads="1"/>
          </p:cNvSpPr>
          <p:nvPr/>
        </p:nvSpPr>
        <p:spPr bwMode="auto">
          <a:xfrm>
            <a:off x="9153586" y="4910220"/>
            <a:ext cx="65" cy="276999"/>
          </a:xfrm>
          <a:prstGeom prst="rect">
            <a:avLst/>
          </a:prstGeom>
          <a:noFill/>
          <a:ln w="3175">
            <a:noFill/>
            <a:miter lim="800000"/>
            <a:headEnd/>
            <a:tailEnd type="none" w="sm" len="lg"/>
          </a:ln>
        </p:spPr>
        <p:txBody>
          <a:bodyPr wrap="none" lIns="0" tIns="0" rIns="0" bIns="0">
            <a:spAutoFit/>
          </a:bodyPr>
          <a:lstStyle/>
          <a:p>
            <a:pPr algn="r" defTabSz="820738" eaLnBrk="0" hangingPunct="0"/>
            <a:endParaRPr lang="ar-OM" b="1" u="sng"/>
          </a:p>
        </p:txBody>
      </p:sp>
      <p:sp>
        <p:nvSpPr>
          <p:cNvPr id="15368" name="Rectangle 8" descr="Blue tissue paper"/>
          <p:cNvSpPr>
            <a:spLocks noChangeArrowheads="1"/>
          </p:cNvSpPr>
          <p:nvPr/>
        </p:nvSpPr>
        <p:spPr bwMode="auto">
          <a:xfrm>
            <a:off x="83320" y="725787"/>
            <a:ext cx="3977630" cy="542925"/>
          </a:xfrm>
          <a:prstGeom prst="rect">
            <a:avLst/>
          </a:prstGeom>
          <a:noFill/>
          <a:ln w="9525">
            <a:noFill/>
            <a:miter lim="800000"/>
            <a:headEnd/>
            <a:tailEnd/>
          </a:ln>
        </p:spPr>
        <p:txBody>
          <a:bodyPr anchor="ctr"/>
          <a:lstStyle/>
          <a:p>
            <a:pPr algn="ctr"/>
            <a:r>
              <a:rPr lang="en-US" sz="2400" dirty="0">
                <a:solidFill>
                  <a:schemeClr val="accent3">
                    <a:lumMod val="75000"/>
                  </a:schemeClr>
                </a:solidFill>
              </a:rPr>
              <a:t>NOAA Satellite Series </a:t>
            </a:r>
          </a:p>
        </p:txBody>
      </p:sp>
      <p:sp>
        <p:nvSpPr>
          <p:cNvPr id="15369" name="Rectangle 9"/>
          <p:cNvSpPr>
            <a:spLocks noChangeArrowheads="1"/>
          </p:cNvSpPr>
          <p:nvPr/>
        </p:nvSpPr>
        <p:spPr bwMode="auto">
          <a:xfrm>
            <a:off x="2135312" y="6288169"/>
            <a:ext cx="5645150" cy="366712"/>
          </a:xfrm>
          <a:prstGeom prst="rect">
            <a:avLst/>
          </a:prstGeom>
          <a:solidFill>
            <a:srgbClr val="6699FF"/>
          </a:solidFill>
          <a:ln w="9525">
            <a:noFill/>
            <a:miter lim="800000"/>
            <a:headEnd/>
            <a:tailEnd/>
          </a:ln>
        </p:spPr>
        <p:txBody>
          <a:bodyPr>
            <a:spAutoFit/>
          </a:bodyPr>
          <a:lstStyle/>
          <a:p>
            <a:pPr eaLnBrk="0" hangingPunct="0"/>
            <a:r>
              <a:rPr lang="en-US"/>
              <a:t>Single satellite design with common sensor locations</a:t>
            </a:r>
          </a:p>
        </p:txBody>
      </p:sp>
      <p:pic>
        <p:nvPicPr>
          <p:cNvPr id="15370" name="Picture 10"/>
          <p:cNvPicPr>
            <a:picLocks noChangeAspect="1" noChangeArrowheads="1"/>
          </p:cNvPicPr>
          <p:nvPr/>
        </p:nvPicPr>
        <p:blipFill>
          <a:blip r:embed="rId3" cstate="print"/>
          <a:srcRect l="17245" t="34877" r="39755" b="19830"/>
          <a:stretch>
            <a:fillRect/>
          </a:stretch>
        </p:blipFill>
        <p:spPr bwMode="auto">
          <a:xfrm>
            <a:off x="1430517" y="1472477"/>
            <a:ext cx="6121400" cy="4837112"/>
          </a:xfrm>
          <a:prstGeom prst="rect">
            <a:avLst/>
          </a:prstGeom>
          <a:noFill/>
          <a:ln w="9525">
            <a:noFill/>
            <a:miter lim="800000"/>
            <a:headEnd/>
            <a:tailEnd/>
          </a:ln>
        </p:spPr>
      </p:pic>
      <p:sp>
        <p:nvSpPr>
          <p:cNvPr id="15371" name="Text Box 11"/>
          <p:cNvSpPr txBox="1">
            <a:spLocks noChangeAspect="1" noChangeArrowheads="1"/>
          </p:cNvSpPr>
          <p:nvPr/>
        </p:nvSpPr>
        <p:spPr bwMode="auto">
          <a:xfrm>
            <a:off x="6981950" y="1752682"/>
            <a:ext cx="546100" cy="265113"/>
          </a:xfrm>
          <a:prstGeom prst="rect">
            <a:avLst/>
          </a:prstGeom>
          <a:noFill/>
          <a:ln w="9525">
            <a:noFill/>
            <a:miter lim="800000"/>
            <a:headEnd/>
            <a:tailEnd/>
          </a:ln>
        </p:spPr>
        <p:txBody>
          <a:bodyPr wrap="none" lIns="82058" tIns="41029" rIns="82058" bIns="41029">
            <a:spAutoFit/>
          </a:bodyPr>
          <a:lstStyle/>
          <a:p>
            <a:pPr defTabSz="820738" eaLnBrk="0" hangingPunct="0"/>
            <a:r>
              <a:rPr lang="en-US" sz="1200" b="1">
                <a:solidFill>
                  <a:schemeClr val="bg1"/>
                </a:solidFill>
              </a:rPr>
              <a:t>CMIS</a:t>
            </a:r>
          </a:p>
        </p:txBody>
      </p:sp>
      <p:sp>
        <p:nvSpPr>
          <p:cNvPr id="15372" name="Text Box 12"/>
          <p:cNvSpPr txBox="1">
            <a:spLocks noChangeAspect="1" noChangeArrowheads="1"/>
          </p:cNvSpPr>
          <p:nvPr/>
        </p:nvSpPr>
        <p:spPr bwMode="auto">
          <a:xfrm>
            <a:off x="6845426" y="3040145"/>
            <a:ext cx="568073" cy="267525"/>
          </a:xfrm>
          <a:prstGeom prst="rect">
            <a:avLst/>
          </a:prstGeom>
          <a:noFill/>
          <a:ln w="9525">
            <a:noFill/>
            <a:miter lim="800000"/>
            <a:headEnd/>
            <a:tailEnd/>
          </a:ln>
        </p:spPr>
        <p:txBody>
          <a:bodyPr wrap="none" lIns="82058" tIns="41029" rIns="82058" bIns="41029">
            <a:spAutoFit/>
          </a:bodyPr>
          <a:lstStyle/>
          <a:p>
            <a:pPr defTabSz="820738" eaLnBrk="0" hangingPunct="0"/>
            <a:r>
              <a:rPr lang="en-US" sz="1200" b="1">
                <a:solidFill>
                  <a:schemeClr val="bg1"/>
                </a:solidFill>
              </a:rPr>
              <a:t>VIIRS</a:t>
            </a:r>
          </a:p>
        </p:txBody>
      </p:sp>
      <p:sp>
        <p:nvSpPr>
          <p:cNvPr id="15373" name="Rectangle 13"/>
          <p:cNvSpPr>
            <a:spLocks noChangeAspect="1" noChangeArrowheads="1"/>
          </p:cNvSpPr>
          <p:nvPr/>
        </p:nvSpPr>
        <p:spPr bwMode="auto">
          <a:xfrm>
            <a:off x="3011613" y="2814720"/>
            <a:ext cx="481511" cy="267525"/>
          </a:xfrm>
          <a:prstGeom prst="rect">
            <a:avLst/>
          </a:prstGeom>
          <a:noFill/>
          <a:ln w="9525">
            <a:noFill/>
            <a:miter lim="800000"/>
            <a:headEnd/>
            <a:tailEnd/>
          </a:ln>
        </p:spPr>
        <p:txBody>
          <a:bodyPr wrap="none" lIns="82058" tIns="41029" rIns="82058" bIns="41029">
            <a:spAutoFit/>
          </a:bodyPr>
          <a:lstStyle/>
          <a:p>
            <a:pPr defTabSz="820738" eaLnBrk="0" hangingPunct="0"/>
            <a:r>
              <a:rPr lang="en-US" sz="1200" b="1">
                <a:solidFill>
                  <a:schemeClr val="bg1"/>
                </a:solidFill>
              </a:rPr>
              <a:t>CrIS</a:t>
            </a:r>
          </a:p>
        </p:txBody>
      </p:sp>
      <p:sp>
        <p:nvSpPr>
          <p:cNvPr id="15374" name="Text Box 14"/>
          <p:cNvSpPr txBox="1">
            <a:spLocks noChangeAspect="1" noChangeArrowheads="1"/>
          </p:cNvSpPr>
          <p:nvPr/>
        </p:nvSpPr>
        <p:spPr bwMode="auto">
          <a:xfrm>
            <a:off x="3762500" y="2503569"/>
            <a:ext cx="596900" cy="266700"/>
          </a:xfrm>
          <a:prstGeom prst="rect">
            <a:avLst/>
          </a:prstGeom>
          <a:noFill/>
          <a:ln w="9525">
            <a:noFill/>
            <a:miter lim="800000"/>
            <a:headEnd/>
            <a:tailEnd/>
          </a:ln>
        </p:spPr>
        <p:txBody>
          <a:bodyPr wrap="none" lIns="82058" tIns="41029" rIns="82058" bIns="41029">
            <a:spAutoFit/>
          </a:bodyPr>
          <a:lstStyle/>
          <a:p>
            <a:pPr defTabSz="820738" eaLnBrk="0" hangingPunct="0"/>
            <a:r>
              <a:rPr lang="en-US" sz="1200" b="1">
                <a:solidFill>
                  <a:schemeClr val="bg1"/>
                </a:solidFill>
              </a:rPr>
              <a:t>ATMS</a:t>
            </a:r>
          </a:p>
        </p:txBody>
      </p:sp>
      <p:sp>
        <p:nvSpPr>
          <p:cNvPr id="15375" name="Text Box 15"/>
          <p:cNvSpPr txBox="1">
            <a:spLocks noChangeAspect="1" noChangeArrowheads="1"/>
          </p:cNvSpPr>
          <p:nvPr/>
        </p:nvSpPr>
        <p:spPr bwMode="auto">
          <a:xfrm>
            <a:off x="4940426" y="5342019"/>
            <a:ext cx="587375" cy="265112"/>
          </a:xfrm>
          <a:prstGeom prst="rect">
            <a:avLst/>
          </a:prstGeom>
          <a:noFill/>
          <a:ln w="9525">
            <a:noFill/>
            <a:miter lim="800000"/>
            <a:headEnd/>
            <a:tailEnd/>
          </a:ln>
        </p:spPr>
        <p:txBody>
          <a:bodyPr wrap="none" lIns="82058" tIns="41029" rIns="82058" bIns="41029">
            <a:spAutoFit/>
          </a:bodyPr>
          <a:lstStyle/>
          <a:p>
            <a:pPr defTabSz="820738" eaLnBrk="0" hangingPunct="0"/>
            <a:r>
              <a:rPr lang="en-US" sz="1200" b="1">
                <a:solidFill>
                  <a:schemeClr val="bg1"/>
                </a:solidFill>
              </a:rPr>
              <a:t>ERBS</a:t>
            </a:r>
          </a:p>
        </p:txBody>
      </p:sp>
      <p:sp>
        <p:nvSpPr>
          <p:cNvPr id="15376" name="Text Box 16"/>
          <p:cNvSpPr txBox="1">
            <a:spLocks noChangeAspect="1" noChangeArrowheads="1"/>
          </p:cNvSpPr>
          <p:nvPr/>
        </p:nvSpPr>
        <p:spPr bwMode="auto">
          <a:xfrm>
            <a:off x="2636963" y="5237245"/>
            <a:ext cx="619369" cy="267525"/>
          </a:xfrm>
          <a:prstGeom prst="rect">
            <a:avLst/>
          </a:prstGeom>
          <a:noFill/>
          <a:ln w="9525">
            <a:noFill/>
            <a:miter lim="800000"/>
            <a:headEnd/>
            <a:tailEnd/>
          </a:ln>
        </p:spPr>
        <p:txBody>
          <a:bodyPr wrap="none" lIns="82058" tIns="41029" rIns="82058" bIns="41029">
            <a:spAutoFit/>
          </a:bodyPr>
          <a:lstStyle/>
          <a:p>
            <a:pPr defTabSz="820738" eaLnBrk="0" hangingPunct="0"/>
            <a:r>
              <a:rPr lang="en-US" sz="1200" b="1">
                <a:solidFill>
                  <a:schemeClr val="bg1"/>
                </a:solidFill>
              </a:rPr>
              <a:t>OMPS</a:t>
            </a:r>
          </a:p>
        </p:txBody>
      </p:sp>
      <p:sp>
        <p:nvSpPr>
          <p:cNvPr id="15377" name="Line 17"/>
          <p:cNvSpPr>
            <a:spLocks noChangeShapeType="1"/>
          </p:cNvSpPr>
          <p:nvPr/>
        </p:nvSpPr>
        <p:spPr bwMode="auto">
          <a:xfrm flipH="1">
            <a:off x="5477000" y="3227469"/>
            <a:ext cx="1390650" cy="1039812"/>
          </a:xfrm>
          <a:prstGeom prst="line">
            <a:avLst/>
          </a:prstGeom>
          <a:noFill/>
          <a:ln w="19050">
            <a:solidFill>
              <a:schemeClr val="bg1"/>
            </a:solidFill>
            <a:round/>
            <a:headEnd/>
            <a:tailEnd type="triangle" w="lg" len="med"/>
          </a:ln>
        </p:spPr>
        <p:txBody>
          <a:bodyPr/>
          <a:lstStyle/>
          <a:p>
            <a:endParaRPr lang="ar-OM"/>
          </a:p>
        </p:txBody>
      </p:sp>
      <p:sp>
        <p:nvSpPr>
          <p:cNvPr id="15378" name="Line 18"/>
          <p:cNvSpPr>
            <a:spLocks noChangeShapeType="1"/>
          </p:cNvSpPr>
          <p:nvPr/>
        </p:nvSpPr>
        <p:spPr bwMode="auto">
          <a:xfrm>
            <a:off x="4186363" y="2763919"/>
            <a:ext cx="576263" cy="1541462"/>
          </a:xfrm>
          <a:prstGeom prst="line">
            <a:avLst/>
          </a:prstGeom>
          <a:noFill/>
          <a:ln w="19050">
            <a:solidFill>
              <a:schemeClr val="bg1"/>
            </a:solidFill>
            <a:round/>
            <a:headEnd/>
            <a:tailEnd type="triangle" w="med" len="med"/>
          </a:ln>
        </p:spPr>
        <p:txBody>
          <a:bodyPr/>
          <a:lstStyle/>
          <a:p>
            <a:endParaRPr lang="ar-OM"/>
          </a:p>
        </p:txBody>
      </p:sp>
      <p:sp>
        <p:nvSpPr>
          <p:cNvPr id="15379" name="Line 19"/>
          <p:cNvSpPr>
            <a:spLocks noChangeShapeType="1"/>
          </p:cNvSpPr>
          <p:nvPr/>
        </p:nvSpPr>
        <p:spPr bwMode="auto">
          <a:xfrm>
            <a:off x="3333875" y="3078245"/>
            <a:ext cx="977900" cy="1150937"/>
          </a:xfrm>
          <a:prstGeom prst="line">
            <a:avLst/>
          </a:prstGeom>
          <a:noFill/>
          <a:ln w="19050">
            <a:solidFill>
              <a:schemeClr val="bg1"/>
            </a:solidFill>
            <a:round/>
            <a:headEnd/>
            <a:tailEnd type="triangle" w="med" len="med"/>
          </a:ln>
        </p:spPr>
        <p:txBody>
          <a:bodyPr/>
          <a:lstStyle/>
          <a:p>
            <a:endParaRPr lang="ar-OM"/>
          </a:p>
        </p:txBody>
      </p:sp>
      <p:sp>
        <p:nvSpPr>
          <p:cNvPr id="15380" name="Line 20"/>
          <p:cNvSpPr>
            <a:spLocks noChangeShapeType="1"/>
          </p:cNvSpPr>
          <p:nvPr/>
        </p:nvSpPr>
        <p:spPr bwMode="auto">
          <a:xfrm flipH="1">
            <a:off x="6540625" y="1938420"/>
            <a:ext cx="450850" cy="161925"/>
          </a:xfrm>
          <a:prstGeom prst="line">
            <a:avLst/>
          </a:prstGeom>
          <a:noFill/>
          <a:ln w="19050">
            <a:solidFill>
              <a:schemeClr val="bg1"/>
            </a:solidFill>
            <a:round/>
            <a:headEnd/>
            <a:tailEnd type="triangle" w="med" len="med"/>
          </a:ln>
        </p:spPr>
        <p:txBody>
          <a:bodyPr/>
          <a:lstStyle/>
          <a:p>
            <a:endParaRPr lang="ar-OM"/>
          </a:p>
        </p:txBody>
      </p:sp>
      <p:sp>
        <p:nvSpPr>
          <p:cNvPr id="15381" name="Line 21"/>
          <p:cNvSpPr>
            <a:spLocks noChangeShapeType="1"/>
          </p:cNvSpPr>
          <p:nvPr/>
        </p:nvSpPr>
        <p:spPr bwMode="auto">
          <a:xfrm flipH="1" flipV="1">
            <a:off x="4462588" y="4907044"/>
            <a:ext cx="474663" cy="487362"/>
          </a:xfrm>
          <a:prstGeom prst="line">
            <a:avLst/>
          </a:prstGeom>
          <a:noFill/>
          <a:ln w="19050">
            <a:solidFill>
              <a:schemeClr val="bg1"/>
            </a:solidFill>
            <a:round/>
            <a:headEnd/>
            <a:tailEnd type="triangle" w="med" len="med"/>
          </a:ln>
        </p:spPr>
        <p:txBody>
          <a:bodyPr/>
          <a:lstStyle/>
          <a:p>
            <a:endParaRPr lang="ar-OM"/>
          </a:p>
        </p:txBody>
      </p:sp>
      <p:sp>
        <p:nvSpPr>
          <p:cNvPr id="15382" name="Line 22"/>
          <p:cNvSpPr>
            <a:spLocks noChangeShapeType="1"/>
          </p:cNvSpPr>
          <p:nvPr/>
        </p:nvSpPr>
        <p:spPr bwMode="auto">
          <a:xfrm flipV="1">
            <a:off x="3259263" y="4865770"/>
            <a:ext cx="282575" cy="466725"/>
          </a:xfrm>
          <a:prstGeom prst="line">
            <a:avLst/>
          </a:prstGeom>
          <a:noFill/>
          <a:ln w="19050">
            <a:solidFill>
              <a:schemeClr val="bg1"/>
            </a:solidFill>
            <a:round/>
            <a:headEnd/>
            <a:tailEnd type="triangle" w="med" len="med"/>
          </a:ln>
        </p:spPr>
        <p:txBody>
          <a:bodyPr/>
          <a:lstStyle/>
          <a:p>
            <a:endParaRPr lang="ar-OM"/>
          </a:p>
        </p:txBody>
      </p:sp>
      <p:sp>
        <p:nvSpPr>
          <p:cNvPr id="25" name="Rectangle 2">
            <a:extLst>
              <a:ext uri="{FF2B5EF4-FFF2-40B4-BE49-F238E27FC236}">
                <a16:creationId xmlns:a16="http://schemas.microsoft.com/office/drawing/2014/main" id="{A6D52AB8-4167-4833-AC74-ADC74E8086BD}"/>
              </a:ext>
            </a:extLst>
          </p:cNvPr>
          <p:cNvSpPr txBox="1">
            <a:spLocks noChangeArrowheads="1"/>
          </p:cNvSpPr>
          <p:nvPr/>
        </p:nvSpPr>
        <p:spPr bwMode="auto">
          <a:xfrm>
            <a:off x="1629730" y="458787"/>
            <a:ext cx="8965878" cy="33265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eaLnBrk="1" hangingPunct="1"/>
            <a:r>
              <a:rPr lang="en-GB" altLang="en-GB" sz="3200" kern="0" dirty="0">
                <a:solidFill>
                  <a:schemeClr val="accent6">
                    <a:lumMod val="75000"/>
                  </a:schemeClr>
                </a:solidFill>
              </a:rPr>
              <a:t>Earth Observing Satellites: Examples </a:t>
            </a:r>
            <a:br>
              <a:rPr lang="en-GB" altLang="en-GB" sz="3200" kern="0" dirty="0">
                <a:solidFill>
                  <a:schemeClr val="accent6">
                    <a:lumMod val="75000"/>
                  </a:schemeClr>
                </a:solidFill>
              </a:rPr>
            </a:br>
            <a:endParaRPr lang="en-GB" altLang="en-GB" sz="3200" kern="0" dirty="0">
              <a:solidFill>
                <a:schemeClr val="accent6">
                  <a:lumMod val="75000"/>
                </a:schemeClr>
              </a:solidFill>
            </a:endParaRPr>
          </a:p>
        </p:txBody>
      </p:sp>
      <p:cxnSp>
        <p:nvCxnSpPr>
          <p:cNvPr id="26" name="Straight Connector 25">
            <a:extLst>
              <a:ext uri="{FF2B5EF4-FFF2-40B4-BE49-F238E27FC236}">
                <a16:creationId xmlns:a16="http://schemas.microsoft.com/office/drawing/2014/main" id="{83D13330-E880-4CA1-B271-5F28A40A4E55}"/>
              </a:ext>
            </a:extLst>
          </p:cNvPr>
          <p:cNvCxnSpPr/>
          <p:nvPr/>
        </p:nvCxnSpPr>
        <p:spPr>
          <a:xfrm>
            <a:off x="2855640" y="692696"/>
            <a:ext cx="6840760" cy="0"/>
          </a:xfrm>
          <a:prstGeom prst="line">
            <a:avLst/>
          </a:prstGeom>
        </p:spPr>
        <p:style>
          <a:lnRef idx="3">
            <a:schemeClr val="accent4"/>
          </a:lnRef>
          <a:fillRef idx="0">
            <a:schemeClr val="accent4"/>
          </a:fillRef>
          <a:effectRef idx="2">
            <a:schemeClr val="accent4"/>
          </a:effectRef>
          <a:fontRef idx="minor">
            <a:schemeClr val="tx1"/>
          </a:fontRef>
        </p:style>
      </p:cxnSp>
    </p:spTree>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Spectral signatures as functions of wavelength for five typical... |  Download Scientific Diagram">
            <a:extLst>
              <a:ext uri="{FF2B5EF4-FFF2-40B4-BE49-F238E27FC236}">
                <a16:creationId xmlns:a16="http://schemas.microsoft.com/office/drawing/2014/main" id="{8499AD9E-6D7D-4E0A-B3E9-E701AC8530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9925" y="2844380"/>
            <a:ext cx="6892075" cy="401362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8A55217-A48A-42BD-9F6C-881664CF1519}"/>
              </a:ext>
            </a:extLst>
          </p:cNvPr>
          <p:cNvSpPr>
            <a:spLocks noGrp="1"/>
          </p:cNvSpPr>
          <p:nvPr>
            <p:ph idx="1"/>
          </p:nvPr>
        </p:nvSpPr>
        <p:spPr>
          <a:xfrm>
            <a:off x="263352" y="1331908"/>
            <a:ext cx="9361040" cy="1512167"/>
          </a:xfrm>
        </p:spPr>
        <p:txBody>
          <a:bodyPr/>
          <a:lstStyle/>
          <a:p>
            <a:r>
              <a:rPr lang="en-US" dirty="0"/>
              <a:t>Spectral signature </a:t>
            </a:r>
            <a:r>
              <a:rPr lang="en-US" dirty="0">
                <a:solidFill>
                  <a:schemeClr val="tx2"/>
                </a:solidFill>
              </a:rPr>
              <a:t>of an object is the variation of reflectance or emittance of the object with respect to wavelengths.</a:t>
            </a:r>
            <a:br>
              <a:rPr lang="en-US" dirty="0">
                <a:solidFill>
                  <a:schemeClr val="tx2"/>
                </a:solidFill>
              </a:rPr>
            </a:br>
            <a:endParaRPr lang="en-US" dirty="0">
              <a:solidFill>
                <a:schemeClr val="tx2"/>
              </a:solidFill>
            </a:endParaRPr>
          </a:p>
          <a:p>
            <a:r>
              <a:rPr lang="en-US" dirty="0"/>
              <a:t>Spectral signature </a:t>
            </a:r>
            <a:r>
              <a:rPr lang="en-US" dirty="0">
                <a:solidFill>
                  <a:schemeClr val="tx2"/>
                </a:solidFill>
              </a:rPr>
              <a:t>is the main principle behind satellite remote sensing applications</a:t>
            </a:r>
          </a:p>
        </p:txBody>
      </p:sp>
      <p:sp>
        <p:nvSpPr>
          <p:cNvPr id="8" name="Rectangle 2">
            <a:extLst>
              <a:ext uri="{FF2B5EF4-FFF2-40B4-BE49-F238E27FC236}">
                <a16:creationId xmlns:a16="http://schemas.microsoft.com/office/drawing/2014/main" id="{B5CFE274-2E0B-4906-9BA6-A2FC48B56094}"/>
              </a:ext>
            </a:extLst>
          </p:cNvPr>
          <p:cNvSpPr txBox="1">
            <a:spLocks noChangeArrowheads="1"/>
          </p:cNvSpPr>
          <p:nvPr/>
        </p:nvSpPr>
        <p:spPr bwMode="auto">
          <a:xfrm>
            <a:off x="551384" y="1055996"/>
            <a:ext cx="4392488" cy="33265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lgn="l" eaLnBrk="1" hangingPunct="1">
              <a:defRPr/>
            </a:pPr>
            <a:r>
              <a:rPr lang="en-GB" altLang="en-GB" sz="2400" kern="0" dirty="0">
                <a:solidFill>
                  <a:schemeClr val="accent3">
                    <a:lumMod val="75000"/>
                  </a:schemeClr>
                </a:solidFill>
                <a:latin typeface="Arial"/>
                <a:cs typeface="Arial"/>
              </a:rPr>
              <a:t>Spectral Signature </a:t>
            </a:r>
          </a:p>
          <a:p>
            <a:pPr eaLnBrk="1" hangingPunct="1">
              <a:defRPr/>
            </a:pPr>
            <a:endParaRPr lang="en-GB" altLang="en-GB" sz="2800" kern="0" dirty="0">
              <a:solidFill>
                <a:schemeClr val="accent6">
                  <a:lumMod val="75000"/>
                </a:schemeClr>
              </a:solidFill>
              <a:latin typeface="Arial"/>
              <a:cs typeface="Arial"/>
            </a:endParaRPr>
          </a:p>
        </p:txBody>
      </p:sp>
      <p:cxnSp>
        <p:nvCxnSpPr>
          <p:cNvPr id="9" name="Straight Connector 8">
            <a:extLst>
              <a:ext uri="{FF2B5EF4-FFF2-40B4-BE49-F238E27FC236}">
                <a16:creationId xmlns:a16="http://schemas.microsoft.com/office/drawing/2014/main" id="{3EED80E8-66AE-47C8-AAD9-4EDC40D6F876}"/>
              </a:ext>
            </a:extLst>
          </p:cNvPr>
          <p:cNvCxnSpPr/>
          <p:nvPr/>
        </p:nvCxnSpPr>
        <p:spPr>
          <a:xfrm>
            <a:off x="2927648" y="692696"/>
            <a:ext cx="6840760" cy="0"/>
          </a:xfrm>
          <a:prstGeom prst="line">
            <a:avLst/>
          </a:prstGeom>
        </p:spPr>
        <p:style>
          <a:lnRef idx="3">
            <a:schemeClr val="accent4"/>
          </a:lnRef>
          <a:fillRef idx="0">
            <a:schemeClr val="accent4"/>
          </a:fillRef>
          <a:effectRef idx="2">
            <a:schemeClr val="accent4"/>
          </a:effectRef>
          <a:fontRef idx="minor">
            <a:schemeClr val="tx1"/>
          </a:fontRef>
        </p:style>
      </p:cxnSp>
      <p:sp>
        <p:nvSpPr>
          <p:cNvPr id="2" name="Rectangle 2">
            <a:extLst>
              <a:ext uri="{FF2B5EF4-FFF2-40B4-BE49-F238E27FC236}">
                <a16:creationId xmlns:a16="http://schemas.microsoft.com/office/drawing/2014/main" id="{79482535-E8A7-5345-CA43-0567B32542D8}"/>
              </a:ext>
            </a:extLst>
          </p:cNvPr>
          <p:cNvSpPr txBox="1">
            <a:spLocks noChangeArrowheads="1"/>
          </p:cNvSpPr>
          <p:nvPr/>
        </p:nvSpPr>
        <p:spPr bwMode="auto">
          <a:xfrm>
            <a:off x="1559496" y="193673"/>
            <a:ext cx="8965878" cy="33265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eaLnBrk="1" hangingPunct="1"/>
            <a:r>
              <a:rPr lang="en-US" altLang="en-GB" sz="3200" kern="0" dirty="0">
                <a:solidFill>
                  <a:schemeClr val="accent6">
                    <a:lumMod val="75000"/>
                  </a:schemeClr>
                </a:solidFill>
              </a:rPr>
              <a:t>How do satellites observe the Earth? </a:t>
            </a:r>
            <a:endParaRPr lang="en-GB" altLang="en-GB" sz="3200" kern="0" dirty="0"/>
          </a:p>
        </p:txBody>
      </p:sp>
    </p:spTree>
    <p:extLst>
      <p:ext uri="{BB962C8B-B14F-4D97-AF65-F5344CB8AC3E}">
        <p14:creationId xmlns:p14="http://schemas.microsoft.com/office/powerpoint/2010/main" val="187714085"/>
      </p:ext>
    </p:extLst>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319856" y="2500885"/>
            <a:ext cx="2918668" cy="499491"/>
          </a:xfrm>
        </p:spPr>
        <p:txBody>
          <a:bodyPr/>
          <a:lstStyle/>
          <a:p>
            <a:pPr eaLnBrk="1" hangingPunct="1">
              <a:defRPr/>
            </a:pPr>
            <a:r>
              <a:rPr lang="en-US" altLang="en-GB" sz="2800" b="1" kern="1200" dirty="0">
                <a:solidFill>
                  <a:srgbClr val="808000"/>
                </a:solidFill>
              </a:rPr>
              <a:t>AVHRR</a:t>
            </a:r>
          </a:p>
        </p:txBody>
      </p:sp>
      <p:sp>
        <p:nvSpPr>
          <p:cNvPr id="26627" name="Rectangle 3"/>
          <p:cNvSpPr>
            <a:spLocks noGrp="1" noChangeArrowheads="1"/>
          </p:cNvSpPr>
          <p:nvPr>
            <p:ph idx="1"/>
          </p:nvPr>
        </p:nvSpPr>
        <p:spPr>
          <a:xfrm>
            <a:off x="1738313" y="3000376"/>
            <a:ext cx="4214812" cy="3857625"/>
          </a:xfrm>
        </p:spPr>
        <p:txBody>
          <a:bodyPr/>
          <a:lstStyle/>
          <a:p>
            <a:pPr eaLnBrk="1" hangingPunct="1"/>
            <a:r>
              <a:rPr lang="en-US" sz="2000" dirty="0"/>
              <a:t>Collecting data since 1978</a:t>
            </a:r>
          </a:p>
          <a:p>
            <a:pPr eaLnBrk="1" hangingPunct="1"/>
            <a:r>
              <a:rPr lang="en-US" sz="2000" dirty="0"/>
              <a:t>Currently 6 in orbit (</a:t>
            </a:r>
          </a:p>
          <a:p>
            <a:pPr eaLnBrk="1" hangingPunct="1"/>
            <a:r>
              <a:rPr lang="en-US" sz="2000" dirty="0"/>
              <a:t>2  to 15  images a day</a:t>
            </a:r>
          </a:p>
          <a:p>
            <a:pPr eaLnBrk="1" hangingPunct="1"/>
            <a:r>
              <a:rPr lang="en-US" sz="2000" dirty="0"/>
              <a:t>Whiskbroom scanning pattern</a:t>
            </a:r>
          </a:p>
          <a:p>
            <a:pPr eaLnBrk="1" hangingPunct="1"/>
            <a:r>
              <a:rPr lang="en-US" sz="2000" dirty="0"/>
              <a:t>1.1 km</a:t>
            </a:r>
            <a:r>
              <a:rPr lang="en-US" sz="2000" baseline="30000" dirty="0"/>
              <a:t>2</a:t>
            </a:r>
            <a:r>
              <a:rPr lang="en-US" sz="2000" dirty="0"/>
              <a:t> resolution</a:t>
            </a:r>
          </a:p>
          <a:p>
            <a:pPr eaLnBrk="1" hangingPunct="1"/>
            <a:r>
              <a:rPr lang="en-US" sz="2000" dirty="0"/>
              <a:t>5+ spectral channels</a:t>
            </a:r>
          </a:p>
          <a:p>
            <a:pPr lvl="1" eaLnBrk="1" hangingPunct="1"/>
            <a:r>
              <a:rPr lang="en-US" sz="2000" dirty="0"/>
              <a:t>Infrared - channels 3, 4, 5</a:t>
            </a:r>
            <a:endParaRPr lang="en-US" sz="2000" dirty="0">
              <a:solidFill>
                <a:schemeClr val="tx2"/>
              </a:solidFill>
            </a:endParaRPr>
          </a:p>
          <a:p>
            <a:pPr lvl="1" eaLnBrk="1" hangingPunct="1"/>
            <a:r>
              <a:rPr lang="en-US" sz="2000" dirty="0"/>
              <a:t>Visible - channels 1, 2</a:t>
            </a:r>
          </a:p>
          <a:p>
            <a:pPr eaLnBrk="1" hangingPunct="1">
              <a:buFontTx/>
              <a:buNone/>
            </a:pPr>
            <a:endParaRPr lang="en-US" sz="2800" dirty="0"/>
          </a:p>
        </p:txBody>
      </p:sp>
      <p:graphicFrame>
        <p:nvGraphicFramePr>
          <p:cNvPr id="6" name="Table 5"/>
          <p:cNvGraphicFramePr>
            <a:graphicFrameLocks noGrp="1"/>
          </p:cNvGraphicFramePr>
          <p:nvPr>
            <p:extLst>
              <p:ext uri="{D42A27DB-BD31-4B8C-83A1-F6EECF244321}">
                <p14:modId xmlns:p14="http://schemas.microsoft.com/office/powerpoint/2010/main" val="680713483"/>
              </p:ext>
            </p:extLst>
          </p:nvPr>
        </p:nvGraphicFramePr>
        <p:xfrm>
          <a:off x="6976040" y="1743424"/>
          <a:ext cx="3660472" cy="3330999"/>
        </p:xfrm>
        <a:graphic>
          <a:graphicData uri="http://schemas.openxmlformats.org/drawingml/2006/table">
            <a:tbl>
              <a:tblPr/>
              <a:tblGrid>
                <a:gridCol w="1625053">
                  <a:extLst>
                    <a:ext uri="{9D8B030D-6E8A-4147-A177-3AD203B41FA5}">
                      <a16:colId xmlns:a16="http://schemas.microsoft.com/office/drawing/2014/main" val="20000"/>
                    </a:ext>
                  </a:extLst>
                </a:gridCol>
                <a:gridCol w="2035419">
                  <a:extLst>
                    <a:ext uri="{9D8B030D-6E8A-4147-A177-3AD203B41FA5}">
                      <a16:colId xmlns:a16="http://schemas.microsoft.com/office/drawing/2014/main" val="20001"/>
                    </a:ext>
                  </a:extLst>
                </a:gridCol>
              </a:tblGrid>
              <a:tr h="846803">
                <a:tc>
                  <a:txBody>
                    <a:bodyPr/>
                    <a:lstStyle/>
                    <a:p>
                      <a:pPr algn="ctr">
                        <a:lnSpc>
                          <a:spcPct val="115000"/>
                        </a:lnSpc>
                        <a:spcAft>
                          <a:spcPts val="0"/>
                        </a:spcAft>
                      </a:pPr>
                      <a:r>
                        <a:rPr lang="en-US" sz="1300" b="1" kern="1200" dirty="0">
                          <a:solidFill>
                            <a:srgbClr val="000000"/>
                          </a:solidFill>
                          <a:latin typeface="Arial"/>
                          <a:ea typeface="Times New Roman"/>
                          <a:cs typeface="Arial"/>
                        </a:rPr>
                        <a:t>Spacecraft</a:t>
                      </a:r>
                      <a:r>
                        <a:rPr lang="en-US" sz="1300" kern="1200" dirty="0">
                          <a:solidFill>
                            <a:srgbClr val="000000"/>
                          </a:solidFill>
                          <a:latin typeface="Arial"/>
                          <a:ea typeface="Times New Roman"/>
                          <a:cs typeface="Arial"/>
                        </a:rPr>
                        <a:t> </a:t>
                      </a:r>
                      <a:endParaRPr lang="en-US" sz="800" dirty="0">
                        <a:latin typeface="Calibri"/>
                        <a:ea typeface="Calibri"/>
                        <a:cs typeface="Arial"/>
                      </a:endParaRPr>
                    </a:p>
                  </a:txBody>
                  <a:tcPr marL="10802" marR="10802" marT="10802" marB="10802" anchor="ctr">
                    <a:lnL>
                      <a:noFill/>
                    </a:lnL>
                    <a:lnR>
                      <a:noFill/>
                    </a:lnR>
                    <a:lnT>
                      <a:noFill/>
                    </a:lnT>
                    <a:lnB>
                      <a:noFill/>
                    </a:lnB>
                    <a:solidFill>
                      <a:srgbClr val="E9ECF8"/>
                    </a:solidFill>
                  </a:tcPr>
                </a:tc>
                <a:tc>
                  <a:txBody>
                    <a:bodyPr/>
                    <a:lstStyle/>
                    <a:p>
                      <a:pPr algn="ctr">
                        <a:lnSpc>
                          <a:spcPct val="115000"/>
                        </a:lnSpc>
                        <a:spcAft>
                          <a:spcPts val="0"/>
                        </a:spcAft>
                      </a:pPr>
                      <a:r>
                        <a:rPr lang="en-US" sz="1300" b="1" kern="1200" dirty="0">
                          <a:solidFill>
                            <a:srgbClr val="000000"/>
                          </a:solidFill>
                          <a:latin typeface="Arial"/>
                          <a:ea typeface="Times New Roman"/>
                          <a:cs typeface="Arial"/>
                        </a:rPr>
                        <a:t>Mission Operational Status</a:t>
                      </a:r>
                      <a:r>
                        <a:rPr lang="en-US" sz="1300" kern="1200" dirty="0">
                          <a:solidFill>
                            <a:srgbClr val="000000"/>
                          </a:solidFill>
                          <a:latin typeface="Arial"/>
                          <a:ea typeface="Times New Roman"/>
                          <a:cs typeface="Arial"/>
                        </a:rPr>
                        <a:t> </a:t>
                      </a:r>
                      <a:endParaRPr lang="en-US" sz="800" dirty="0">
                        <a:latin typeface="Calibri"/>
                        <a:ea typeface="Calibri"/>
                        <a:cs typeface="Arial"/>
                      </a:endParaRPr>
                    </a:p>
                  </a:txBody>
                  <a:tcPr marL="10802" marR="10802" marT="10802" marB="10802" anchor="ctr">
                    <a:lnL>
                      <a:noFill/>
                    </a:lnL>
                    <a:lnR>
                      <a:noFill/>
                    </a:lnR>
                    <a:lnT w="12700" cap="flat" cmpd="sng" algn="ctr">
                      <a:solidFill>
                        <a:srgbClr val="000000"/>
                      </a:solidFill>
                      <a:prstDash val="solid"/>
                      <a:round/>
                      <a:headEnd type="none" w="med" len="med"/>
                      <a:tailEnd type="none" w="med" len="med"/>
                    </a:lnT>
                    <a:lnB>
                      <a:noFill/>
                    </a:lnB>
                    <a:solidFill>
                      <a:srgbClr val="E9ECF8"/>
                    </a:solidFill>
                  </a:tcPr>
                </a:tc>
                <a:extLst>
                  <a:ext uri="{0D108BD9-81ED-4DB2-BD59-A6C34878D82A}">
                    <a16:rowId xmlns:a16="http://schemas.microsoft.com/office/drawing/2014/main" val="10000"/>
                  </a:ext>
                </a:extLst>
              </a:tr>
              <a:tr h="500066">
                <a:tc>
                  <a:txBody>
                    <a:bodyPr/>
                    <a:lstStyle/>
                    <a:p>
                      <a:pPr algn="ctr">
                        <a:lnSpc>
                          <a:spcPct val="115000"/>
                        </a:lnSpc>
                        <a:spcAft>
                          <a:spcPts val="0"/>
                        </a:spcAft>
                      </a:pPr>
                      <a:r>
                        <a:rPr lang="en-US" sz="1100" u="sng" kern="1200" dirty="0">
                          <a:solidFill>
                            <a:srgbClr val="0000FF"/>
                          </a:solidFill>
                          <a:latin typeface="Arial"/>
                          <a:ea typeface="Times New Roman"/>
                          <a:cs typeface="Arial"/>
                          <a:hlinkClick r:id="rId3"/>
                        </a:rPr>
                        <a:t>NOAA 15</a:t>
                      </a:r>
                      <a:r>
                        <a:rPr lang="en-US" sz="1100" kern="1200" dirty="0">
                          <a:solidFill>
                            <a:srgbClr val="000000"/>
                          </a:solidFill>
                          <a:latin typeface="Arial"/>
                          <a:ea typeface="Times New Roman"/>
                          <a:cs typeface="Arial"/>
                        </a:rPr>
                        <a:t> </a:t>
                      </a:r>
                      <a:endParaRPr lang="en-US" sz="800" dirty="0">
                        <a:latin typeface="Calibri"/>
                        <a:ea typeface="Calibri"/>
                        <a:cs typeface="Arial"/>
                      </a:endParaRPr>
                    </a:p>
                  </a:txBody>
                  <a:tcPr marL="10802" marR="10802" marT="10802" marB="10802" anchor="ctr">
                    <a:lnL>
                      <a:noFill/>
                    </a:lnL>
                    <a:lnR>
                      <a:noFill/>
                    </a:lnR>
                    <a:lnT>
                      <a:noFill/>
                    </a:lnT>
                    <a:lnB>
                      <a:noFill/>
                    </a:lnB>
                    <a:solidFill>
                      <a:srgbClr val="E9ECF8"/>
                    </a:solidFill>
                  </a:tcPr>
                </a:tc>
                <a:tc>
                  <a:txBody>
                    <a:bodyPr/>
                    <a:lstStyle/>
                    <a:p>
                      <a:pPr algn="ctr">
                        <a:lnSpc>
                          <a:spcPct val="115000"/>
                        </a:lnSpc>
                        <a:spcAft>
                          <a:spcPts val="0"/>
                        </a:spcAft>
                      </a:pPr>
                      <a:r>
                        <a:rPr lang="en-US" sz="1100" kern="1200" dirty="0">
                          <a:solidFill>
                            <a:srgbClr val="000000"/>
                          </a:solidFill>
                          <a:latin typeface="Arial"/>
                          <a:ea typeface="Times New Roman"/>
                          <a:cs typeface="Arial"/>
                        </a:rPr>
                        <a:t>AM Secondary</a:t>
                      </a:r>
                      <a:endParaRPr lang="en-US" sz="800" dirty="0">
                        <a:latin typeface="Calibri"/>
                        <a:ea typeface="Calibri"/>
                        <a:cs typeface="Arial"/>
                      </a:endParaRPr>
                    </a:p>
                  </a:txBody>
                  <a:tcPr marL="10802" marR="10802" marT="10802" marB="10802" anchor="ctr">
                    <a:lnL>
                      <a:noFill/>
                    </a:lnL>
                    <a:lnR>
                      <a:noFill/>
                    </a:lnR>
                    <a:lnT>
                      <a:noFill/>
                    </a:lnT>
                    <a:lnB>
                      <a:noFill/>
                    </a:lnB>
                    <a:solidFill>
                      <a:srgbClr val="E9ECF8"/>
                    </a:solidFill>
                  </a:tcPr>
                </a:tc>
                <a:extLst>
                  <a:ext uri="{0D108BD9-81ED-4DB2-BD59-A6C34878D82A}">
                    <a16:rowId xmlns:a16="http://schemas.microsoft.com/office/drawing/2014/main" val="10004"/>
                  </a:ext>
                </a:extLst>
              </a:tr>
              <a:tr h="500066">
                <a:tc>
                  <a:txBody>
                    <a:bodyPr/>
                    <a:lstStyle/>
                    <a:p>
                      <a:pPr algn="ctr">
                        <a:lnSpc>
                          <a:spcPct val="115000"/>
                        </a:lnSpc>
                        <a:spcAft>
                          <a:spcPts val="0"/>
                        </a:spcAft>
                      </a:pPr>
                      <a:r>
                        <a:rPr lang="en-US" sz="1100" u="sng" kern="1200" dirty="0">
                          <a:solidFill>
                            <a:srgbClr val="0000FF"/>
                          </a:solidFill>
                          <a:latin typeface="Arial"/>
                          <a:ea typeface="Times New Roman"/>
                          <a:cs typeface="Arial"/>
                          <a:hlinkClick r:id="rId4"/>
                        </a:rPr>
                        <a:t>NOAA 18</a:t>
                      </a:r>
                      <a:r>
                        <a:rPr lang="en-US" sz="1100" kern="1200" dirty="0">
                          <a:solidFill>
                            <a:srgbClr val="000000"/>
                          </a:solidFill>
                          <a:latin typeface="Arial"/>
                          <a:ea typeface="Times New Roman"/>
                          <a:cs typeface="Arial"/>
                        </a:rPr>
                        <a:t> </a:t>
                      </a:r>
                      <a:endParaRPr lang="en-US" sz="800" dirty="0">
                        <a:latin typeface="Calibri"/>
                        <a:ea typeface="Calibri"/>
                        <a:cs typeface="Arial"/>
                      </a:endParaRPr>
                    </a:p>
                  </a:txBody>
                  <a:tcPr marL="10802" marR="10802" marT="10802" marB="10802" anchor="ctr">
                    <a:lnL>
                      <a:noFill/>
                    </a:lnL>
                    <a:lnR>
                      <a:noFill/>
                    </a:lnR>
                    <a:lnT>
                      <a:noFill/>
                    </a:lnT>
                    <a:lnB>
                      <a:noFill/>
                    </a:lnB>
                    <a:solidFill>
                      <a:srgbClr val="E9ECF8"/>
                    </a:solidFill>
                  </a:tcPr>
                </a:tc>
                <a:tc>
                  <a:txBody>
                    <a:bodyPr/>
                    <a:lstStyle/>
                    <a:p>
                      <a:pPr algn="ctr">
                        <a:lnSpc>
                          <a:spcPct val="115000"/>
                        </a:lnSpc>
                        <a:spcAft>
                          <a:spcPts val="0"/>
                        </a:spcAft>
                      </a:pPr>
                      <a:r>
                        <a:rPr lang="en-US" sz="1100" kern="1200" dirty="0">
                          <a:solidFill>
                            <a:srgbClr val="000000"/>
                          </a:solidFill>
                          <a:latin typeface="Arial"/>
                          <a:ea typeface="Times New Roman"/>
                          <a:cs typeface="Arial"/>
                        </a:rPr>
                        <a:t>AM Backup</a:t>
                      </a:r>
                      <a:endParaRPr lang="en-US" sz="800" dirty="0">
                        <a:latin typeface="Calibri"/>
                        <a:ea typeface="Calibri"/>
                        <a:cs typeface="Arial"/>
                      </a:endParaRPr>
                    </a:p>
                  </a:txBody>
                  <a:tcPr marL="10802" marR="10802" marT="10802" marB="10802" anchor="ctr">
                    <a:lnL>
                      <a:noFill/>
                    </a:lnL>
                    <a:lnR>
                      <a:noFill/>
                    </a:lnR>
                    <a:lnT>
                      <a:noFill/>
                    </a:lnT>
                    <a:lnB>
                      <a:noFill/>
                    </a:lnB>
                    <a:solidFill>
                      <a:srgbClr val="E9ECF8"/>
                    </a:solidFill>
                  </a:tcPr>
                </a:tc>
                <a:extLst>
                  <a:ext uri="{0D108BD9-81ED-4DB2-BD59-A6C34878D82A}">
                    <a16:rowId xmlns:a16="http://schemas.microsoft.com/office/drawing/2014/main" val="10006"/>
                  </a:ext>
                </a:extLst>
              </a:tr>
              <a:tr h="742032">
                <a:tc>
                  <a:txBody>
                    <a:bodyPr/>
                    <a:lstStyle/>
                    <a:p>
                      <a:pPr algn="ctr">
                        <a:lnSpc>
                          <a:spcPct val="115000"/>
                        </a:lnSpc>
                        <a:spcAft>
                          <a:spcPts val="0"/>
                        </a:spcAft>
                      </a:pPr>
                      <a:r>
                        <a:rPr lang="en-US" sz="1100" u="sng" kern="1200" dirty="0">
                          <a:solidFill>
                            <a:srgbClr val="0000FF"/>
                          </a:solidFill>
                          <a:latin typeface="Arial"/>
                          <a:ea typeface="Times New Roman"/>
                          <a:cs typeface="Arial"/>
                          <a:hlinkClick r:id="rId5"/>
                        </a:rPr>
                        <a:t>NOAA 19</a:t>
                      </a:r>
                      <a:r>
                        <a:rPr lang="en-US" sz="1100" kern="1200" dirty="0">
                          <a:solidFill>
                            <a:srgbClr val="000000"/>
                          </a:solidFill>
                          <a:latin typeface="Arial"/>
                          <a:ea typeface="Times New Roman"/>
                          <a:cs typeface="Arial"/>
                        </a:rPr>
                        <a:t> </a:t>
                      </a:r>
                      <a:endParaRPr lang="en-US" sz="800" dirty="0">
                        <a:latin typeface="Calibri"/>
                        <a:ea typeface="Calibri"/>
                        <a:cs typeface="Arial"/>
                      </a:endParaRPr>
                    </a:p>
                  </a:txBody>
                  <a:tcPr marL="10802" marR="10802" marT="10802" marB="10802" anchor="ctr">
                    <a:lnL>
                      <a:noFill/>
                    </a:lnL>
                    <a:lnR>
                      <a:noFill/>
                    </a:lnR>
                    <a:lnT>
                      <a:noFill/>
                    </a:lnT>
                    <a:lnB>
                      <a:noFill/>
                    </a:lnB>
                    <a:solidFill>
                      <a:srgbClr val="E9ECF8"/>
                    </a:solidFill>
                  </a:tcPr>
                </a:tc>
                <a:tc>
                  <a:txBody>
                    <a:bodyPr/>
                    <a:lstStyle/>
                    <a:p>
                      <a:pPr algn="ctr">
                        <a:lnSpc>
                          <a:spcPct val="115000"/>
                        </a:lnSpc>
                        <a:spcAft>
                          <a:spcPts val="0"/>
                        </a:spcAft>
                      </a:pPr>
                      <a:r>
                        <a:rPr lang="en-US" sz="1100" kern="1200" dirty="0">
                          <a:solidFill>
                            <a:srgbClr val="000000"/>
                          </a:solidFill>
                          <a:latin typeface="Arial"/>
                          <a:ea typeface="Times New Roman"/>
                          <a:cs typeface="Arial"/>
                        </a:rPr>
                        <a:t>PM Primary</a:t>
                      </a:r>
                      <a:endParaRPr lang="en-US" sz="800" dirty="0">
                        <a:latin typeface="Calibri"/>
                        <a:ea typeface="Calibri"/>
                        <a:cs typeface="Arial"/>
                      </a:endParaRPr>
                    </a:p>
                  </a:txBody>
                  <a:tcPr marL="10802" marR="10802" marT="10802" marB="10802" anchor="ctr">
                    <a:lnL>
                      <a:noFill/>
                    </a:lnL>
                    <a:lnR>
                      <a:noFill/>
                    </a:lnR>
                    <a:lnT>
                      <a:noFill/>
                    </a:lnT>
                    <a:lnB>
                      <a:noFill/>
                    </a:lnB>
                    <a:solidFill>
                      <a:srgbClr val="E9ECF8"/>
                    </a:solidFill>
                  </a:tcPr>
                </a:tc>
                <a:extLst>
                  <a:ext uri="{0D108BD9-81ED-4DB2-BD59-A6C34878D82A}">
                    <a16:rowId xmlns:a16="http://schemas.microsoft.com/office/drawing/2014/main" val="10007"/>
                  </a:ext>
                </a:extLst>
              </a:tr>
              <a:tr h="742032">
                <a:tc>
                  <a:txBody>
                    <a:bodyPr/>
                    <a:lstStyle/>
                    <a:p>
                      <a:pPr marL="0" algn="ctr" defTabSz="914400" rtl="0" eaLnBrk="1" latinLnBrk="0" hangingPunct="1">
                        <a:lnSpc>
                          <a:spcPct val="115000"/>
                        </a:lnSpc>
                        <a:spcAft>
                          <a:spcPts val="0"/>
                        </a:spcAft>
                      </a:pPr>
                      <a:r>
                        <a:rPr lang="en-US" sz="1100" u="sng" kern="1200" dirty="0">
                          <a:solidFill>
                            <a:srgbClr val="0000FF"/>
                          </a:solidFill>
                          <a:latin typeface="Arial"/>
                          <a:ea typeface="Times New Roman"/>
                          <a:cs typeface="Arial"/>
                          <a:hlinkClick r:id="rId5"/>
                        </a:rPr>
                        <a:t>NOAA 20</a:t>
                      </a:r>
                    </a:p>
                  </a:txBody>
                  <a:tcPr marL="10802" marR="10802" marT="10802" marB="10802" anchor="ctr">
                    <a:lnL>
                      <a:noFill/>
                    </a:lnL>
                    <a:lnR>
                      <a:noFill/>
                    </a:lnR>
                    <a:lnT>
                      <a:noFill/>
                    </a:lnT>
                    <a:lnB>
                      <a:noFill/>
                    </a:lnB>
                    <a:solidFill>
                      <a:srgbClr val="E9ECF8"/>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200" kern="1200" dirty="0">
                          <a:solidFill>
                            <a:srgbClr val="000000"/>
                          </a:solidFill>
                          <a:latin typeface="+mn-lt"/>
                          <a:ea typeface="Times New Roman"/>
                          <a:cs typeface="+mn-cs"/>
                        </a:rPr>
                        <a:t>PM Primary</a:t>
                      </a:r>
                      <a:endParaRPr lang="en-US" sz="1200" dirty="0">
                        <a:latin typeface="Calibri"/>
                        <a:ea typeface="Calibri"/>
                        <a:cs typeface="+mn-cs"/>
                      </a:endParaRPr>
                    </a:p>
                    <a:p>
                      <a:pPr algn="ctr">
                        <a:lnSpc>
                          <a:spcPct val="115000"/>
                        </a:lnSpc>
                        <a:spcAft>
                          <a:spcPts val="0"/>
                        </a:spcAft>
                      </a:pPr>
                      <a:endParaRPr lang="en-US" sz="800" dirty="0">
                        <a:latin typeface="Calibri"/>
                        <a:ea typeface="Calibri"/>
                        <a:cs typeface="Arial"/>
                      </a:endParaRPr>
                    </a:p>
                  </a:txBody>
                  <a:tcPr marL="10802" marR="10802" marT="10802" marB="10802" anchor="ctr">
                    <a:lnL>
                      <a:noFill/>
                    </a:lnL>
                    <a:lnR>
                      <a:noFill/>
                    </a:lnR>
                    <a:lnT>
                      <a:noFill/>
                    </a:lnT>
                    <a:lnB>
                      <a:noFill/>
                    </a:lnB>
                    <a:solidFill>
                      <a:srgbClr val="E9ECF8"/>
                    </a:solidFill>
                  </a:tcPr>
                </a:tc>
                <a:extLst>
                  <a:ext uri="{0D108BD9-81ED-4DB2-BD59-A6C34878D82A}">
                    <a16:rowId xmlns:a16="http://schemas.microsoft.com/office/drawing/2014/main" val="10008"/>
                  </a:ext>
                </a:extLst>
              </a:tr>
            </a:tbl>
          </a:graphicData>
        </a:graphic>
      </p:graphicFrame>
      <p:pic>
        <p:nvPicPr>
          <p:cNvPr id="26648" name="Picture 1" descr="POES Spacecraft Image"/>
          <p:cNvPicPr>
            <a:picLocks noChangeAspect="1" noChangeArrowheads="1"/>
          </p:cNvPicPr>
          <p:nvPr/>
        </p:nvPicPr>
        <p:blipFill>
          <a:blip r:embed="rId6" cstate="print"/>
          <a:srcRect/>
          <a:stretch>
            <a:fillRect/>
          </a:stretch>
        </p:blipFill>
        <p:spPr bwMode="auto">
          <a:xfrm>
            <a:off x="3791744" y="1106628"/>
            <a:ext cx="3581400" cy="2514600"/>
          </a:xfrm>
          <a:prstGeom prst="rect">
            <a:avLst/>
          </a:prstGeom>
          <a:noFill/>
          <a:ln w="9525">
            <a:noFill/>
            <a:miter lim="800000"/>
            <a:headEnd/>
            <a:tailEnd/>
          </a:ln>
        </p:spPr>
      </p:pic>
      <p:cxnSp>
        <p:nvCxnSpPr>
          <p:cNvPr id="8" name="Straight Connector 7">
            <a:extLst>
              <a:ext uri="{FF2B5EF4-FFF2-40B4-BE49-F238E27FC236}">
                <a16:creationId xmlns:a16="http://schemas.microsoft.com/office/drawing/2014/main" id="{16A2C1DF-7C98-41D3-93ED-777EDDD3544C}"/>
              </a:ext>
            </a:extLst>
          </p:cNvPr>
          <p:cNvCxnSpPr/>
          <p:nvPr/>
        </p:nvCxnSpPr>
        <p:spPr>
          <a:xfrm>
            <a:off x="2855640" y="692696"/>
            <a:ext cx="6840760" cy="0"/>
          </a:xfrm>
          <a:prstGeom prst="line">
            <a:avLst/>
          </a:prstGeom>
        </p:spPr>
        <p:style>
          <a:lnRef idx="3">
            <a:schemeClr val="accent4"/>
          </a:lnRef>
          <a:fillRef idx="0">
            <a:schemeClr val="accent4"/>
          </a:fillRef>
          <a:effectRef idx="2">
            <a:schemeClr val="accent4"/>
          </a:effectRef>
          <a:fontRef idx="minor">
            <a:schemeClr val="tx1"/>
          </a:fontRef>
        </p:style>
      </p:cxnSp>
      <p:sp>
        <p:nvSpPr>
          <p:cNvPr id="2" name="Rectangle 8" descr="Blue tissue paper">
            <a:extLst>
              <a:ext uri="{FF2B5EF4-FFF2-40B4-BE49-F238E27FC236}">
                <a16:creationId xmlns:a16="http://schemas.microsoft.com/office/drawing/2014/main" id="{4DE7E60B-50CE-76C4-AC23-DFB891DC51C0}"/>
              </a:ext>
            </a:extLst>
          </p:cNvPr>
          <p:cNvSpPr>
            <a:spLocks noChangeArrowheads="1"/>
          </p:cNvSpPr>
          <p:nvPr/>
        </p:nvSpPr>
        <p:spPr bwMode="auto">
          <a:xfrm>
            <a:off x="83320" y="725787"/>
            <a:ext cx="3977630" cy="542925"/>
          </a:xfrm>
          <a:prstGeom prst="rect">
            <a:avLst/>
          </a:prstGeom>
          <a:noFill/>
          <a:ln w="9525">
            <a:noFill/>
            <a:miter lim="800000"/>
            <a:headEnd/>
            <a:tailEnd/>
          </a:ln>
        </p:spPr>
        <p:txBody>
          <a:bodyPr anchor="ctr"/>
          <a:lstStyle/>
          <a:p>
            <a:pPr algn="ctr"/>
            <a:r>
              <a:rPr lang="en-US" sz="2400" dirty="0">
                <a:solidFill>
                  <a:schemeClr val="accent3">
                    <a:lumMod val="75000"/>
                  </a:schemeClr>
                </a:solidFill>
              </a:rPr>
              <a:t>NOAA Satellite Series </a:t>
            </a:r>
          </a:p>
        </p:txBody>
      </p:sp>
      <p:sp>
        <p:nvSpPr>
          <p:cNvPr id="3" name="Rectangle 2">
            <a:extLst>
              <a:ext uri="{FF2B5EF4-FFF2-40B4-BE49-F238E27FC236}">
                <a16:creationId xmlns:a16="http://schemas.microsoft.com/office/drawing/2014/main" id="{46BEBFB1-EF1D-4C1A-0BC7-1834A556B882}"/>
              </a:ext>
            </a:extLst>
          </p:cNvPr>
          <p:cNvSpPr txBox="1">
            <a:spLocks noChangeArrowheads="1"/>
          </p:cNvSpPr>
          <p:nvPr/>
        </p:nvSpPr>
        <p:spPr bwMode="auto">
          <a:xfrm>
            <a:off x="1629730" y="458787"/>
            <a:ext cx="8965878" cy="33265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eaLnBrk="1" hangingPunct="1"/>
            <a:r>
              <a:rPr lang="en-GB" altLang="en-GB" sz="3200" kern="0" dirty="0">
                <a:solidFill>
                  <a:schemeClr val="accent6">
                    <a:lumMod val="75000"/>
                  </a:schemeClr>
                </a:solidFill>
              </a:rPr>
              <a:t>Earth Observing Satellites: Examples </a:t>
            </a:r>
            <a:br>
              <a:rPr lang="en-GB" altLang="en-GB" sz="3200" kern="0" dirty="0">
                <a:solidFill>
                  <a:schemeClr val="accent6">
                    <a:lumMod val="75000"/>
                  </a:schemeClr>
                </a:solidFill>
              </a:rPr>
            </a:br>
            <a:endParaRPr lang="en-GB" altLang="en-GB" sz="3200" kern="0" dirty="0">
              <a:solidFill>
                <a:schemeClr val="accent6">
                  <a:lumMod val="75000"/>
                </a:schemeClr>
              </a:solidFill>
            </a:endParaRPr>
          </a:p>
        </p:txBody>
      </p:sp>
    </p:spTree>
  </p:cSld>
  <p:clrMapOvr>
    <a:overrideClrMapping bg1="lt1" tx1="dk1" bg2="lt2" tx2="dk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modis-viirs">
            <a:extLst>
              <a:ext uri="{FF2B5EF4-FFF2-40B4-BE49-F238E27FC236}">
                <a16:creationId xmlns:a16="http://schemas.microsoft.com/office/drawing/2014/main" id="{382DFDD6-DE1B-4AFE-8B78-D29A9B8733C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95800" y="2208068"/>
            <a:ext cx="5715000" cy="392430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D2255738-8CD3-4B82-AA44-961B0B54438B}"/>
              </a:ext>
            </a:extLst>
          </p:cNvPr>
          <p:cNvCxnSpPr/>
          <p:nvPr/>
        </p:nvCxnSpPr>
        <p:spPr>
          <a:xfrm>
            <a:off x="2855640" y="692696"/>
            <a:ext cx="6840760" cy="0"/>
          </a:xfrm>
          <a:prstGeom prst="line">
            <a:avLst/>
          </a:prstGeom>
        </p:spPr>
        <p:style>
          <a:lnRef idx="3">
            <a:schemeClr val="accent4"/>
          </a:lnRef>
          <a:fillRef idx="0">
            <a:schemeClr val="accent4"/>
          </a:fillRef>
          <a:effectRef idx="2">
            <a:schemeClr val="accent4"/>
          </a:effectRef>
          <a:fontRef idx="minor">
            <a:schemeClr val="tx1"/>
          </a:fontRef>
        </p:style>
      </p:cxnSp>
      <p:sp>
        <p:nvSpPr>
          <p:cNvPr id="10" name="Rectangle 2">
            <a:extLst>
              <a:ext uri="{FF2B5EF4-FFF2-40B4-BE49-F238E27FC236}">
                <a16:creationId xmlns:a16="http://schemas.microsoft.com/office/drawing/2014/main" id="{15CC3F26-30AA-4AE6-9620-9B15AF0B2A8C}"/>
              </a:ext>
            </a:extLst>
          </p:cNvPr>
          <p:cNvSpPr txBox="1">
            <a:spLocks noChangeArrowheads="1"/>
          </p:cNvSpPr>
          <p:nvPr/>
        </p:nvSpPr>
        <p:spPr bwMode="auto">
          <a:xfrm>
            <a:off x="335360" y="1562569"/>
            <a:ext cx="8352928" cy="49949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lgn="l" eaLnBrk="1" hangingPunct="1">
              <a:defRPr/>
            </a:pPr>
            <a:r>
              <a:rPr lang="en-US" altLang="en-GB" sz="2800" dirty="0">
                <a:solidFill>
                  <a:schemeClr val="tx1"/>
                </a:solidFill>
              </a:rPr>
              <a:t>Instrument: MODIS </a:t>
            </a:r>
            <a:r>
              <a:rPr lang="en-US" altLang="en-GB" sz="2000" dirty="0">
                <a:solidFill>
                  <a:schemeClr val="tx1"/>
                </a:solidFill>
              </a:rPr>
              <a:t>on board Suomi NPP, Aqua &amp; Terra Satellites </a:t>
            </a:r>
          </a:p>
        </p:txBody>
      </p:sp>
      <p:sp>
        <p:nvSpPr>
          <p:cNvPr id="2" name="Rectangle 8" descr="Blue tissue paper">
            <a:extLst>
              <a:ext uri="{FF2B5EF4-FFF2-40B4-BE49-F238E27FC236}">
                <a16:creationId xmlns:a16="http://schemas.microsoft.com/office/drawing/2014/main" id="{A8790546-005A-6EF7-C9E4-151791DE71F0}"/>
              </a:ext>
            </a:extLst>
          </p:cNvPr>
          <p:cNvSpPr>
            <a:spLocks noChangeArrowheads="1"/>
          </p:cNvSpPr>
          <p:nvPr/>
        </p:nvSpPr>
        <p:spPr bwMode="auto">
          <a:xfrm>
            <a:off x="83320" y="725787"/>
            <a:ext cx="3977630" cy="542925"/>
          </a:xfrm>
          <a:prstGeom prst="rect">
            <a:avLst/>
          </a:prstGeom>
          <a:noFill/>
          <a:ln w="9525">
            <a:noFill/>
            <a:miter lim="800000"/>
            <a:headEnd/>
            <a:tailEnd/>
          </a:ln>
        </p:spPr>
        <p:txBody>
          <a:bodyPr anchor="ctr"/>
          <a:lstStyle/>
          <a:p>
            <a:pPr algn="ctr"/>
            <a:r>
              <a:rPr lang="en-US" sz="2400" dirty="0">
                <a:solidFill>
                  <a:schemeClr val="accent3">
                    <a:lumMod val="75000"/>
                  </a:schemeClr>
                </a:solidFill>
              </a:rPr>
              <a:t>NOAA Satellite Series </a:t>
            </a:r>
          </a:p>
        </p:txBody>
      </p:sp>
      <p:sp>
        <p:nvSpPr>
          <p:cNvPr id="3" name="Rectangle 2">
            <a:extLst>
              <a:ext uri="{FF2B5EF4-FFF2-40B4-BE49-F238E27FC236}">
                <a16:creationId xmlns:a16="http://schemas.microsoft.com/office/drawing/2014/main" id="{6CE4079C-5281-EC7A-2C96-7830009F138E}"/>
              </a:ext>
            </a:extLst>
          </p:cNvPr>
          <p:cNvSpPr txBox="1">
            <a:spLocks noChangeArrowheads="1"/>
          </p:cNvSpPr>
          <p:nvPr/>
        </p:nvSpPr>
        <p:spPr bwMode="auto">
          <a:xfrm>
            <a:off x="1629730" y="458787"/>
            <a:ext cx="8965878" cy="33265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eaLnBrk="1" hangingPunct="1"/>
            <a:r>
              <a:rPr lang="en-GB" altLang="en-GB" sz="3200" kern="0" dirty="0">
                <a:solidFill>
                  <a:schemeClr val="accent6">
                    <a:lumMod val="75000"/>
                  </a:schemeClr>
                </a:solidFill>
              </a:rPr>
              <a:t>Earth Observing Satellites: Examples </a:t>
            </a:r>
            <a:br>
              <a:rPr lang="en-GB" altLang="en-GB" sz="3200" kern="0" dirty="0">
                <a:solidFill>
                  <a:schemeClr val="accent6">
                    <a:lumMod val="75000"/>
                  </a:schemeClr>
                </a:solidFill>
              </a:rPr>
            </a:br>
            <a:endParaRPr lang="en-GB" altLang="en-GB" sz="3200" kern="0" dirty="0">
              <a:solidFill>
                <a:schemeClr val="accent6">
                  <a:lumMod val="75000"/>
                </a:schemeClr>
              </a:solidFill>
            </a:endParaRPr>
          </a:p>
        </p:txBody>
      </p:sp>
    </p:spTree>
  </p:cSld>
  <p:clrMapOvr>
    <a:overrideClrMapping bg1="lt1" tx1="dk1" bg2="lt2" tx2="dk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2255738-8CD3-4B82-AA44-961B0B54438B}"/>
              </a:ext>
            </a:extLst>
          </p:cNvPr>
          <p:cNvCxnSpPr/>
          <p:nvPr/>
        </p:nvCxnSpPr>
        <p:spPr>
          <a:xfrm>
            <a:off x="2855640" y="692696"/>
            <a:ext cx="6840760" cy="0"/>
          </a:xfrm>
          <a:prstGeom prst="line">
            <a:avLst/>
          </a:prstGeom>
        </p:spPr>
        <p:style>
          <a:lnRef idx="3">
            <a:schemeClr val="accent4"/>
          </a:lnRef>
          <a:fillRef idx="0">
            <a:schemeClr val="accent4"/>
          </a:fillRef>
          <a:effectRef idx="2">
            <a:schemeClr val="accent4"/>
          </a:effectRef>
          <a:fontRef idx="minor">
            <a:schemeClr val="tx1"/>
          </a:fontRef>
        </p:style>
      </p:cxnSp>
      <p:sp>
        <p:nvSpPr>
          <p:cNvPr id="10" name="Rectangle 2">
            <a:extLst>
              <a:ext uri="{FF2B5EF4-FFF2-40B4-BE49-F238E27FC236}">
                <a16:creationId xmlns:a16="http://schemas.microsoft.com/office/drawing/2014/main" id="{15CC3F26-30AA-4AE6-9620-9B15AF0B2A8C}"/>
              </a:ext>
            </a:extLst>
          </p:cNvPr>
          <p:cNvSpPr txBox="1">
            <a:spLocks noChangeArrowheads="1"/>
          </p:cNvSpPr>
          <p:nvPr/>
        </p:nvSpPr>
        <p:spPr bwMode="auto">
          <a:xfrm>
            <a:off x="263352" y="1484784"/>
            <a:ext cx="5112568" cy="49949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lgn="l" eaLnBrk="1" hangingPunct="1">
              <a:defRPr/>
            </a:pPr>
            <a:r>
              <a:rPr lang="en-US" altLang="en-GB" sz="2800" b="1" dirty="0">
                <a:solidFill>
                  <a:schemeClr val="accent3">
                    <a:lumMod val="75000"/>
                  </a:schemeClr>
                </a:solidFill>
              </a:rPr>
              <a:t>VIIRS </a:t>
            </a:r>
            <a:br>
              <a:rPr lang="en-US" altLang="en-GB" sz="2800" b="1" dirty="0">
                <a:solidFill>
                  <a:schemeClr val="accent3">
                    <a:lumMod val="75000"/>
                  </a:schemeClr>
                </a:solidFill>
              </a:rPr>
            </a:br>
            <a:r>
              <a:rPr lang="en-US" altLang="en-GB" sz="2000" b="1" dirty="0">
                <a:solidFill>
                  <a:schemeClr val="accent3">
                    <a:lumMod val="75000"/>
                  </a:schemeClr>
                </a:solidFill>
              </a:rPr>
              <a:t>on board Suomi NPP and NOAA-20</a:t>
            </a:r>
          </a:p>
        </p:txBody>
      </p:sp>
      <p:pic>
        <p:nvPicPr>
          <p:cNvPr id="2054" name="Picture 6" descr="https://eoimages.gsfc.nasa.gov/images/imagerecords/76000/76674/global_vir_2011328_lrg.jpg">
            <a:extLst>
              <a:ext uri="{FF2B5EF4-FFF2-40B4-BE49-F238E27FC236}">
                <a16:creationId xmlns:a16="http://schemas.microsoft.com/office/drawing/2014/main" id="{B9D4B910-EF17-4F32-B28C-97E44B4BC1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551" t="17292" r="12649" b="22859"/>
          <a:stretch/>
        </p:blipFill>
        <p:spPr bwMode="auto">
          <a:xfrm>
            <a:off x="4223792" y="2503737"/>
            <a:ext cx="6372708" cy="437402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38A1203-B9CC-43A8-B787-6DEA418414AE}"/>
              </a:ext>
            </a:extLst>
          </p:cNvPr>
          <p:cNvSpPr/>
          <p:nvPr/>
        </p:nvSpPr>
        <p:spPr>
          <a:xfrm>
            <a:off x="1703512" y="2062841"/>
            <a:ext cx="8334672" cy="646331"/>
          </a:xfrm>
          <a:prstGeom prst="rect">
            <a:avLst/>
          </a:prstGeom>
        </p:spPr>
        <p:txBody>
          <a:bodyPr wrap="square">
            <a:spAutoFit/>
          </a:bodyPr>
          <a:lstStyle/>
          <a:p>
            <a:r>
              <a:rPr lang="en-AU" dirty="0"/>
              <a:t>MODIS and AVHRR successor, high resolution with wide swath </a:t>
            </a:r>
          </a:p>
          <a:p>
            <a:r>
              <a:rPr lang="en-AU" dirty="0"/>
              <a:t>VIIRS swath – 3040km</a:t>
            </a:r>
          </a:p>
        </p:txBody>
      </p:sp>
      <p:sp>
        <p:nvSpPr>
          <p:cNvPr id="3" name="Rectangle 8" descr="Blue tissue paper">
            <a:extLst>
              <a:ext uri="{FF2B5EF4-FFF2-40B4-BE49-F238E27FC236}">
                <a16:creationId xmlns:a16="http://schemas.microsoft.com/office/drawing/2014/main" id="{4C35DFC4-309D-ED6D-FCA0-D7A3FA2E0B5C}"/>
              </a:ext>
            </a:extLst>
          </p:cNvPr>
          <p:cNvSpPr>
            <a:spLocks noChangeArrowheads="1"/>
          </p:cNvSpPr>
          <p:nvPr/>
        </p:nvSpPr>
        <p:spPr bwMode="auto">
          <a:xfrm>
            <a:off x="83320" y="725787"/>
            <a:ext cx="3977630" cy="542925"/>
          </a:xfrm>
          <a:prstGeom prst="rect">
            <a:avLst/>
          </a:prstGeom>
          <a:noFill/>
          <a:ln w="9525">
            <a:noFill/>
            <a:miter lim="800000"/>
            <a:headEnd/>
            <a:tailEnd/>
          </a:ln>
        </p:spPr>
        <p:txBody>
          <a:bodyPr anchor="ctr"/>
          <a:lstStyle/>
          <a:p>
            <a:pPr algn="ctr"/>
            <a:r>
              <a:rPr lang="en-US" sz="2400" dirty="0">
                <a:solidFill>
                  <a:schemeClr val="accent3">
                    <a:lumMod val="75000"/>
                  </a:schemeClr>
                </a:solidFill>
              </a:rPr>
              <a:t>NOAA Satellite Series </a:t>
            </a:r>
          </a:p>
        </p:txBody>
      </p:sp>
      <p:sp>
        <p:nvSpPr>
          <p:cNvPr id="4" name="Rectangle 2">
            <a:extLst>
              <a:ext uri="{FF2B5EF4-FFF2-40B4-BE49-F238E27FC236}">
                <a16:creationId xmlns:a16="http://schemas.microsoft.com/office/drawing/2014/main" id="{DF143FC4-B4F4-E784-63BE-1732658262A0}"/>
              </a:ext>
            </a:extLst>
          </p:cNvPr>
          <p:cNvSpPr txBox="1">
            <a:spLocks noChangeArrowheads="1"/>
          </p:cNvSpPr>
          <p:nvPr/>
        </p:nvSpPr>
        <p:spPr bwMode="auto">
          <a:xfrm>
            <a:off x="1629730" y="458787"/>
            <a:ext cx="8965878" cy="33265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eaLnBrk="1" hangingPunct="1"/>
            <a:r>
              <a:rPr lang="en-GB" altLang="en-GB" sz="3200" kern="0" dirty="0">
                <a:solidFill>
                  <a:schemeClr val="accent6">
                    <a:lumMod val="75000"/>
                  </a:schemeClr>
                </a:solidFill>
              </a:rPr>
              <a:t>Earth Observing Satellites: Examples </a:t>
            </a:r>
            <a:br>
              <a:rPr lang="en-GB" altLang="en-GB" sz="3200" kern="0" dirty="0">
                <a:solidFill>
                  <a:schemeClr val="accent6">
                    <a:lumMod val="75000"/>
                  </a:schemeClr>
                </a:solidFill>
              </a:rPr>
            </a:br>
            <a:endParaRPr lang="en-GB" altLang="en-GB" sz="3200" kern="0" dirty="0">
              <a:solidFill>
                <a:schemeClr val="accent6">
                  <a:lumMod val="75000"/>
                </a:schemeClr>
              </a:solidFill>
            </a:endParaRPr>
          </a:p>
        </p:txBody>
      </p:sp>
    </p:spTree>
    <p:extLst>
      <p:ext uri="{BB962C8B-B14F-4D97-AF65-F5344CB8AC3E}">
        <p14:creationId xmlns:p14="http://schemas.microsoft.com/office/powerpoint/2010/main" val="4022566049"/>
      </p:ext>
    </p:extLst>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2255738-8CD3-4B82-AA44-961B0B54438B}"/>
              </a:ext>
            </a:extLst>
          </p:cNvPr>
          <p:cNvCxnSpPr/>
          <p:nvPr/>
        </p:nvCxnSpPr>
        <p:spPr>
          <a:xfrm>
            <a:off x="2855640" y="692696"/>
            <a:ext cx="6840760" cy="0"/>
          </a:xfrm>
          <a:prstGeom prst="line">
            <a:avLst/>
          </a:prstGeom>
        </p:spPr>
        <p:style>
          <a:lnRef idx="3">
            <a:schemeClr val="accent4"/>
          </a:lnRef>
          <a:fillRef idx="0">
            <a:schemeClr val="accent4"/>
          </a:fillRef>
          <a:effectRef idx="2">
            <a:schemeClr val="accent4"/>
          </a:effectRef>
          <a:fontRef idx="minor">
            <a:schemeClr val="tx1"/>
          </a:fontRef>
        </p:style>
      </p:cxnSp>
      <p:sp>
        <p:nvSpPr>
          <p:cNvPr id="10" name="Rectangle 2">
            <a:extLst>
              <a:ext uri="{FF2B5EF4-FFF2-40B4-BE49-F238E27FC236}">
                <a16:creationId xmlns:a16="http://schemas.microsoft.com/office/drawing/2014/main" id="{15CC3F26-30AA-4AE6-9620-9B15AF0B2A8C}"/>
              </a:ext>
            </a:extLst>
          </p:cNvPr>
          <p:cNvSpPr txBox="1">
            <a:spLocks noChangeArrowheads="1"/>
          </p:cNvSpPr>
          <p:nvPr/>
        </p:nvSpPr>
        <p:spPr bwMode="auto">
          <a:xfrm>
            <a:off x="-312712" y="1884550"/>
            <a:ext cx="5112568" cy="49949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eaLnBrk="1" hangingPunct="1">
              <a:defRPr/>
            </a:pPr>
            <a:r>
              <a:rPr lang="en-US" altLang="en-GB" sz="2800" b="1" dirty="0">
                <a:solidFill>
                  <a:srgbClr val="808000"/>
                </a:solidFill>
              </a:rPr>
              <a:t>VIIRS </a:t>
            </a:r>
            <a:br>
              <a:rPr lang="en-US" altLang="en-GB" sz="2800" b="1" dirty="0">
                <a:solidFill>
                  <a:srgbClr val="808000"/>
                </a:solidFill>
              </a:rPr>
            </a:br>
            <a:r>
              <a:rPr lang="en-US" altLang="en-GB" sz="2000" b="1" dirty="0">
                <a:solidFill>
                  <a:srgbClr val="808000"/>
                </a:solidFill>
              </a:rPr>
              <a:t>on board Suomi NPP and NOAA-20</a:t>
            </a:r>
          </a:p>
        </p:txBody>
      </p:sp>
      <p:sp>
        <p:nvSpPr>
          <p:cNvPr id="2" name="Rectangle 1">
            <a:extLst>
              <a:ext uri="{FF2B5EF4-FFF2-40B4-BE49-F238E27FC236}">
                <a16:creationId xmlns:a16="http://schemas.microsoft.com/office/drawing/2014/main" id="{E38A1203-B9CC-43A8-B787-6DEA418414AE}"/>
              </a:ext>
            </a:extLst>
          </p:cNvPr>
          <p:cNvSpPr/>
          <p:nvPr/>
        </p:nvSpPr>
        <p:spPr>
          <a:xfrm>
            <a:off x="263351" y="2564904"/>
            <a:ext cx="5112568" cy="646331"/>
          </a:xfrm>
          <a:prstGeom prst="rect">
            <a:avLst/>
          </a:prstGeom>
        </p:spPr>
        <p:txBody>
          <a:bodyPr wrap="square">
            <a:spAutoFit/>
          </a:bodyPr>
          <a:lstStyle/>
          <a:p>
            <a:r>
              <a:rPr lang="en-AU" dirty="0"/>
              <a:t>MODIS and AVHRR successor, high resolution with a wide swath of  3040 km</a:t>
            </a:r>
          </a:p>
        </p:txBody>
      </p:sp>
      <p:pic>
        <p:nvPicPr>
          <p:cNvPr id="3" name="Picture 2">
            <a:extLst>
              <a:ext uri="{FF2B5EF4-FFF2-40B4-BE49-F238E27FC236}">
                <a16:creationId xmlns:a16="http://schemas.microsoft.com/office/drawing/2014/main" id="{2729A22A-B3DE-497F-88B5-CA1F2F2CF596}"/>
              </a:ext>
            </a:extLst>
          </p:cNvPr>
          <p:cNvPicPr>
            <a:picLocks noChangeAspect="1"/>
          </p:cNvPicPr>
          <p:nvPr/>
        </p:nvPicPr>
        <p:blipFill rotWithShape="1">
          <a:blip r:embed="rId3"/>
          <a:srcRect l="3937" t="4791" r="6485" b="1002"/>
          <a:stretch/>
        </p:blipFill>
        <p:spPr>
          <a:xfrm>
            <a:off x="5375920" y="1911468"/>
            <a:ext cx="6552729" cy="4824536"/>
          </a:xfrm>
          <a:prstGeom prst="rect">
            <a:avLst/>
          </a:prstGeom>
        </p:spPr>
      </p:pic>
      <p:sp>
        <p:nvSpPr>
          <p:cNvPr id="4" name="Rectangle 8" descr="Blue tissue paper">
            <a:extLst>
              <a:ext uri="{FF2B5EF4-FFF2-40B4-BE49-F238E27FC236}">
                <a16:creationId xmlns:a16="http://schemas.microsoft.com/office/drawing/2014/main" id="{B6CDB2E4-BBE4-AC4D-61B5-29F01EB7B3DB}"/>
              </a:ext>
            </a:extLst>
          </p:cNvPr>
          <p:cNvSpPr>
            <a:spLocks noChangeArrowheads="1"/>
          </p:cNvSpPr>
          <p:nvPr/>
        </p:nvSpPr>
        <p:spPr bwMode="auto">
          <a:xfrm>
            <a:off x="47328" y="900244"/>
            <a:ext cx="3977630" cy="542925"/>
          </a:xfrm>
          <a:prstGeom prst="rect">
            <a:avLst/>
          </a:prstGeom>
          <a:noFill/>
          <a:ln w="9525">
            <a:noFill/>
            <a:miter lim="800000"/>
            <a:headEnd/>
            <a:tailEnd/>
          </a:ln>
        </p:spPr>
        <p:txBody>
          <a:bodyPr anchor="ctr"/>
          <a:lstStyle/>
          <a:p>
            <a:pPr algn="ctr"/>
            <a:r>
              <a:rPr lang="en-US" sz="2400" dirty="0">
                <a:solidFill>
                  <a:schemeClr val="accent3">
                    <a:lumMod val="75000"/>
                  </a:schemeClr>
                </a:solidFill>
              </a:rPr>
              <a:t>NOAA Satellite Series </a:t>
            </a:r>
          </a:p>
        </p:txBody>
      </p:sp>
      <p:sp>
        <p:nvSpPr>
          <p:cNvPr id="5" name="Rectangle 2">
            <a:extLst>
              <a:ext uri="{FF2B5EF4-FFF2-40B4-BE49-F238E27FC236}">
                <a16:creationId xmlns:a16="http://schemas.microsoft.com/office/drawing/2014/main" id="{3B672F43-0EFB-46D2-BDD7-64B59BEDB9B9}"/>
              </a:ext>
            </a:extLst>
          </p:cNvPr>
          <p:cNvSpPr txBox="1">
            <a:spLocks noChangeArrowheads="1"/>
          </p:cNvSpPr>
          <p:nvPr/>
        </p:nvSpPr>
        <p:spPr bwMode="auto">
          <a:xfrm>
            <a:off x="1629730" y="458787"/>
            <a:ext cx="8965878" cy="33265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eaLnBrk="1" hangingPunct="1"/>
            <a:r>
              <a:rPr lang="en-GB" altLang="en-GB" sz="3200" kern="0" dirty="0">
                <a:solidFill>
                  <a:schemeClr val="accent6">
                    <a:lumMod val="75000"/>
                  </a:schemeClr>
                </a:solidFill>
              </a:rPr>
              <a:t>Earth Observing Satellites: Examples </a:t>
            </a:r>
            <a:br>
              <a:rPr lang="en-GB" altLang="en-GB" sz="3200" kern="0" dirty="0">
                <a:solidFill>
                  <a:schemeClr val="accent6">
                    <a:lumMod val="75000"/>
                  </a:schemeClr>
                </a:solidFill>
              </a:rPr>
            </a:br>
            <a:endParaRPr lang="en-GB" altLang="en-GB" sz="3200" kern="0" dirty="0">
              <a:solidFill>
                <a:schemeClr val="accent6">
                  <a:lumMod val="75000"/>
                </a:schemeClr>
              </a:solidFill>
            </a:endParaRPr>
          </a:p>
        </p:txBody>
      </p:sp>
    </p:spTree>
    <p:extLst>
      <p:ext uri="{BB962C8B-B14F-4D97-AF65-F5344CB8AC3E}">
        <p14:creationId xmlns:p14="http://schemas.microsoft.com/office/powerpoint/2010/main" val="4093551335"/>
      </p:ext>
    </p:extLst>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3" name="Content Placeholder 2"/>
          <p:cNvSpPr>
            <a:spLocks noGrp="1"/>
          </p:cNvSpPr>
          <p:nvPr>
            <p:ph idx="1"/>
          </p:nvPr>
        </p:nvSpPr>
        <p:spPr>
          <a:xfrm>
            <a:off x="479376" y="1052736"/>
            <a:ext cx="8229600" cy="4525963"/>
          </a:xfrm>
        </p:spPr>
        <p:txBody>
          <a:bodyPr/>
          <a:lstStyle/>
          <a:p>
            <a:pPr eaLnBrk="1" hangingPunct="1">
              <a:buFontTx/>
              <a:buNone/>
            </a:pPr>
            <a:r>
              <a:rPr lang="en-GB" altLang="en-GB" sz="2400" dirty="0">
                <a:solidFill>
                  <a:srgbClr val="008000"/>
                </a:solidFill>
              </a:rPr>
              <a:t>Geostationary </a:t>
            </a:r>
            <a:r>
              <a:rPr lang="en-US" sz="2400" dirty="0">
                <a:solidFill>
                  <a:srgbClr val="008000"/>
                </a:solidFill>
              </a:rPr>
              <a:t>Orbit Advantages: </a:t>
            </a:r>
          </a:p>
          <a:p>
            <a:pPr eaLnBrk="1" hangingPunct="1"/>
            <a:r>
              <a:rPr lang="en-US" sz="2400" dirty="0"/>
              <a:t>large coverage area (about a third of Earth's surface) </a:t>
            </a:r>
          </a:p>
          <a:p>
            <a:pPr eaLnBrk="1" hangingPunct="1"/>
            <a:endParaRPr lang="en-US" sz="2400" dirty="0"/>
          </a:p>
          <a:p>
            <a:pPr eaLnBrk="1" hangingPunct="1"/>
            <a:r>
              <a:rPr lang="en-US" sz="2400" dirty="0"/>
              <a:t>High image frequency (Less than 15 minutes) -&gt;  enabling monitoring of rapidly-evolving events. </a:t>
            </a:r>
          </a:p>
        </p:txBody>
      </p:sp>
      <p:sp>
        <p:nvSpPr>
          <p:cNvPr id="4" name="Rectangle 2">
            <a:extLst>
              <a:ext uri="{FF2B5EF4-FFF2-40B4-BE49-F238E27FC236}">
                <a16:creationId xmlns:a16="http://schemas.microsoft.com/office/drawing/2014/main" id="{3335D10B-A789-42A6-893E-42F4D41E6F2F}"/>
              </a:ext>
            </a:extLst>
          </p:cNvPr>
          <p:cNvSpPr txBox="1">
            <a:spLocks noChangeArrowheads="1"/>
          </p:cNvSpPr>
          <p:nvPr/>
        </p:nvSpPr>
        <p:spPr bwMode="auto">
          <a:xfrm>
            <a:off x="1703512" y="271188"/>
            <a:ext cx="8965878" cy="33265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eaLnBrk="1" hangingPunct="1"/>
            <a:r>
              <a:rPr lang="en-GB" altLang="en-GB" sz="3200" kern="0" dirty="0">
                <a:solidFill>
                  <a:schemeClr val="accent6">
                    <a:lumMod val="75000"/>
                  </a:schemeClr>
                </a:solidFill>
              </a:rPr>
              <a:t>Low Orbiting Vs. Geostationary Satellites</a:t>
            </a:r>
          </a:p>
        </p:txBody>
      </p:sp>
      <p:cxnSp>
        <p:nvCxnSpPr>
          <p:cNvPr id="5" name="Straight Connector 4">
            <a:extLst>
              <a:ext uri="{FF2B5EF4-FFF2-40B4-BE49-F238E27FC236}">
                <a16:creationId xmlns:a16="http://schemas.microsoft.com/office/drawing/2014/main" id="{D71647BC-43C0-40AD-989D-4A909FAD806A}"/>
              </a:ext>
            </a:extLst>
          </p:cNvPr>
          <p:cNvCxnSpPr/>
          <p:nvPr/>
        </p:nvCxnSpPr>
        <p:spPr>
          <a:xfrm>
            <a:off x="2855640" y="692696"/>
            <a:ext cx="6840760" cy="0"/>
          </a:xfrm>
          <a:prstGeom prst="line">
            <a:avLst/>
          </a:prstGeom>
        </p:spPr>
        <p:style>
          <a:lnRef idx="3">
            <a:schemeClr val="accent4"/>
          </a:lnRef>
          <a:fillRef idx="0">
            <a:schemeClr val="accent4"/>
          </a:fillRef>
          <a:effectRef idx="2">
            <a:schemeClr val="accent4"/>
          </a:effectRef>
          <a:fontRef idx="minor">
            <a:schemeClr val="tx1"/>
          </a:fontRef>
        </p:style>
      </p:cxnSp>
    </p:spTree>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7" name="Content Placeholder 2"/>
          <p:cNvSpPr>
            <a:spLocks noGrp="1"/>
          </p:cNvSpPr>
          <p:nvPr>
            <p:ph idx="1"/>
          </p:nvPr>
        </p:nvSpPr>
        <p:spPr>
          <a:xfrm>
            <a:off x="609600" y="1052736"/>
            <a:ext cx="10972800" cy="4525963"/>
          </a:xfrm>
        </p:spPr>
        <p:txBody>
          <a:bodyPr/>
          <a:lstStyle/>
          <a:p>
            <a:pPr eaLnBrk="1" hangingPunct="1">
              <a:buFontTx/>
              <a:buNone/>
            </a:pPr>
            <a:r>
              <a:rPr lang="en-GB" altLang="en-GB" sz="2400" dirty="0">
                <a:solidFill>
                  <a:srgbClr val="008000"/>
                </a:solidFill>
              </a:rPr>
              <a:t>Geostationary </a:t>
            </a:r>
            <a:r>
              <a:rPr lang="en-US" sz="2400">
                <a:solidFill>
                  <a:srgbClr val="008000"/>
                </a:solidFill>
              </a:rPr>
              <a:t>Orbit Limitations: </a:t>
            </a:r>
            <a:endParaRPr lang="en-US" sz="2400" dirty="0">
              <a:solidFill>
                <a:srgbClr val="008000"/>
              </a:solidFill>
            </a:endParaRPr>
          </a:p>
          <a:p>
            <a:pPr eaLnBrk="1" hangingPunct="1"/>
            <a:r>
              <a:rPr lang="en-US" sz="2400" dirty="0"/>
              <a:t>Polar regions are not observed. </a:t>
            </a:r>
          </a:p>
          <a:p>
            <a:pPr eaLnBrk="1" hangingPunct="1"/>
            <a:r>
              <a:rPr lang="en-US" sz="2400" dirty="0"/>
              <a:t>Relatively Low ground spatial resolution. The high orbit imposes a limit of about 1 km at best with current instrument technology. </a:t>
            </a:r>
          </a:p>
          <a:p>
            <a:pPr eaLnBrk="1" hangingPunct="1">
              <a:buFontTx/>
              <a:buNone/>
            </a:pPr>
            <a:endParaRPr lang="en-US" sz="2400" dirty="0"/>
          </a:p>
          <a:p>
            <a:pPr eaLnBrk="1" hangingPunct="1"/>
            <a:endParaRPr lang="en-US" sz="2400" dirty="0"/>
          </a:p>
        </p:txBody>
      </p:sp>
      <p:sp>
        <p:nvSpPr>
          <p:cNvPr id="6" name="Rectangle 2">
            <a:extLst>
              <a:ext uri="{FF2B5EF4-FFF2-40B4-BE49-F238E27FC236}">
                <a16:creationId xmlns:a16="http://schemas.microsoft.com/office/drawing/2014/main" id="{10E44AD4-157E-4D3F-9600-FCE3D9CF60F1}"/>
              </a:ext>
            </a:extLst>
          </p:cNvPr>
          <p:cNvSpPr txBox="1">
            <a:spLocks noChangeArrowheads="1"/>
          </p:cNvSpPr>
          <p:nvPr/>
        </p:nvSpPr>
        <p:spPr bwMode="auto">
          <a:xfrm>
            <a:off x="1722864" y="288037"/>
            <a:ext cx="8965878" cy="33265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defPPr>
              <a:defRPr lang="en-US"/>
            </a:defPPr>
            <a:lvl1pPr algn="ctr" eaLnBrk="1" hangingPunct="1">
              <a:defRPr sz="3200" kern="0">
                <a:solidFill>
                  <a:schemeClr val="accent6">
                    <a:lumMod val="75000"/>
                  </a:schemeClr>
                </a:solidFill>
                <a:latin typeface="+mj-lt"/>
                <a:ea typeface="+mj-ea"/>
                <a:cs typeface="+mj-cs"/>
              </a:defRPr>
            </a:lvl1pPr>
            <a:lvl2pPr algn="ctr" eaLnBrk="0" hangingPunct="0">
              <a:defRPr sz="4400">
                <a:solidFill>
                  <a:schemeClr val="tx2"/>
                </a:solidFill>
              </a:defRPr>
            </a:lvl2pPr>
            <a:lvl3pPr algn="ctr" eaLnBrk="0" hangingPunct="0">
              <a:defRPr sz="4400">
                <a:solidFill>
                  <a:schemeClr val="tx2"/>
                </a:solidFill>
              </a:defRPr>
            </a:lvl3pPr>
            <a:lvl4pPr algn="ctr" eaLnBrk="0" hangingPunct="0">
              <a:defRPr sz="4400">
                <a:solidFill>
                  <a:schemeClr val="tx2"/>
                </a:solidFill>
              </a:defRPr>
            </a:lvl4pPr>
            <a:lvl5pPr algn="ctr" eaLnBrk="0" hangingPunct="0">
              <a:defRPr sz="4400">
                <a:solidFill>
                  <a:schemeClr val="tx2"/>
                </a:solidFill>
              </a:defRPr>
            </a:lvl5pPr>
            <a:lvl6pPr marL="457200" algn="ctr" rtl="0" fontAlgn="base">
              <a:spcBef>
                <a:spcPct val="0"/>
              </a:spcBef>
              <a:spcAft>
                <a:spcPct val="0"/>
              </a:spcAft>
              <a:defRPr sz="4400">
                <a:solidFill>
                  <a:schemeClr val="tx2"/>
                </a:solidFill>
              </a:defRPr>
            </a:lvl6pPr>
            <a:lvl7pPr marL="914400" algn="ctr" rtl="0" fontAlgn="base">
              <a:spcBef>
                <a:spcPct val="0"/>
              </a:spcBef>
              <a:spcAft>
                <a:spcPct val="0"/>
              </a:spcAft>
              <a:defRPr sz="4400">
                <a:solidFill>
                  <a:schemeClr val="tx2"/>
                </a:solidFill>
              </a:defRPr>
            </a:lvl7pPr>
            <a:lvl8pPr marL="1371600" algn="ctr" rtl="0" fontAlgn="base">
              <a:spcBef>
                <a:spcPct val="0"/>
              </a:spcBef>
              <a:spcAft>
                <a:spcPct val="0"/>
              </a:spcAft>
              <a:defRPr sz="4400">
                <a:solidFill>
                  <a:schemeClr val="tx2"/>
                </a:solidFill>
              </a:defRPr>
            </a:lvl8pPr>
            <a:lvl9pPr marL="1828800" algn="ctr" rtl="0" fontAlgn="base">
              <a:spcBef>
                <a:spcPct val="0"/>
              </a:spcBef>
              <a:spcAft>
                <a:spcPct val="0"/>
              </a:spcAft>
              <a:defRPr sz="4400">
                <a:solidFill>
                  <a:schemeClr val="tx2"/>
                </a:solidFill>
              </a:defRPr>
            </a:lvl9pPr>
          </a:lstStyle>
          <a:p>
            <a:r>
              <a:rPr lang="en-GB" altLang="en-GB" dirty="0"/>
              <a:t>Low Orbiting Vs. Geostationary Satellites</a:t>
            </a:r>
          </a:p>
        </p:txBody>
      </p:sp>
      <p:cxnSp>
        <p:nvCxnSpPr>
          <p:cNvPr id="7" name="Straight Connector 6">
            <a:extLst>
              <a:ext uri="{FF2B5EF4-FFF2-40B4-BE49-F238E27FC236}">
                <a16:creationId xmlns:a16="http://schemas.microsoft.com/office/drawing/2014/main" id="{EE1F6D5C-F858-4224-86D6-9A509D54AF56}"/>
              </a:ext>
            </a:extLst>
          </p:cNvPr>
          <p:cNvCxnSpPr/>
          <p:nvPr/>
        </p:nvCxnSpPr>
        <p:spPr>
          <a:xfrm>
            <a:off x="2855640" y="692696"/>
            <a:ext cx="6840760" cy="0"/>
          </a:xfrm>
          <a:prstGeom prst="line">
            <a:avLst/>
          </a:prstGeom>
        </p:spPr>
        <p:style>
          <a:lnRef idx="3">
            <a:schemeClr val="accent4"/>
          </a:lnRef>
          <a:fillRef idx="0">
            <a:schemeClr val="accent4"/>
          </a:fillRef>
          <a:effectRef idx="2">
            <a:schemeClr val="accent4"/>
          </a:effectRef>
          <a:fontRef idx="minor">
            <a:schemeClr val="tx1"/>
          </a:fontRef>
        </p:style>
      </p:cxnSp>
    </p:spTree>
  </p:cSld>
  <p:clrMapOvr>
    <a:overrideClrMapping bg1="lt1" tx1="dk1" bg2="lt2" tx2="dk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1" name="Content Placeholder 2"/>
          <p:cNvSpPr>
            <a:spLocks noGrp="1"/>
          </p:cNvSpPr>
          <p:nvPr>
            <p:ph idx="1"/>
          </p:nvPr>
        </p:nvSpPr>
        <p:spPr>
          <a:xfrm>
            <a:off x="1055440" y="1357314"/>
            <a:ext cx="8784976" cy="3439837"/>
          </a:xfrm>
        </p:spPr>
        <p:txBody>
          <a:bodyPr/>
          <a:lstStyle/>
          <a:p>
            <a:pPr eaLnBrk="1" hangingPunct="1">
              <a:buFontTx/>
              <a:buNone/>
            </a:pPr>
            <a:r>
              <a:rPr lang="en-US" sz="2400" dirty="0">
                <a:solidFill>
                  <a:srgbClr val="008000"/>
                </a:solidFill>
              </a:rPr>
              <a:t>Polar Orbit Advantages: </a:t>
            </a:r>
          </a:p>
          <a:p>
            <a:pPr eaLnBrk="1" hangingPunct="1"/>
            <a:r>
              <a:rPr lang="en-US" sz="2400" dirty="0"/>
              <a:t>Global coverage. </a:t>
            </a:r>
          </a:p>
          <a:p>
            <a:pPr eaLnBrk="1" hangingPunct="1"/>
            <a:r>
              <a:rPr lang="en-US" sz="2400" dirty="0"/>
              <a:t>Good ground resolution because of low orbit. </a:t>
            </a:r>
          </a:p>
        </p:txBody>
      </p:sp>
      <p:sp>
        <p:nvSpPr>
          <p:cNvPr id="6" name="Rectangle 2">
            <a:extLst>
              <a:ext uri="{FF2B5EF4-FFF2-40B4-BE49-F238E27FC236}">
                <a16:creationId xmlns:a16="http://schemas.microsoft.com/office/drawing/2014/main" id="{70F0E54A-7577-4BEF-942B-37F3DA761181}"/>
              </a:ext>
            </a:extLst>
          </p:cNvPr>
          <p:cNvSpPr txBox="1">
            <a:spLocks noChangeArrowheads="1"/>
          </p:cNvSpPr>
          <p:nvPr/>
        </p:nvSpPr>
        <p:spPr bwMode="auto">
          <a:xfrm>
            <a:off x="1613061" y="260648"/>
            <a:ext cx="8965878" cy="33265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eaLnBrk="1" hangingPunct="1"/>
            <a:r>
              <a:rPr lang="en-GB" altLang="en-GB" sz="3200" kern="0" dirty="0">
                <a:solidFill>
                  <a:schemeClr val="accent6">
                    <a:lumMod val="75000"/>
                  </a:schemeClr>
                </a:solidFill>
              </a:rPr>
              <a:t>Low Orbiting Vs. Geostationary Satellites</a:t>
            </a:r>
          </a:p>
        </p:txBody>
      </p:sp>
      <p:cxnSp>
        <p:nvCxnSpPr>
          <p:cNvPr id="7" name="Straight Connector 6">
            <a:extLst>
              <a:ext uri="{FF2B5EF4-FFF2-40B4-BE49-F238E27FC236}">
                <a16:creationId xmlns:a16="http://schemas.microsoft.com/office/drawing/2014/main" id="{E2F1AA36-6791-44D3-B46C-5625E3F7C715}"/>
              </a:ext>
            </a:extLst>
          </p:cNvPr>
          <p:cNvCxnSpPr/>
          <p:nvPr/>
        </p:nvCxnSpPr>
        <p:spPr>
          <a:xfrm>
            <a:off x="2855640" y="692696"/>
            <a:ext cx="6840760" cy="0"/>
          </a:xfrm>
          <a:prstGeom prst="line">
            <a:avLst/>
          </a:prstGeom>
        </p:spPr>
        <p:style>
          <a:lnRef idx="3">
            <a:schemeClr val="accent4"/>
          </a:lnRef>
          <a:fillRef idx="0">
            <a:schemeClr val="accent4"/>
          </a:fillRef>
          <a:effectRef idx="2">
            <a:schemeClr val="accent4"/>
          </a:effectRef>
          <a:fontRef idx="minor">
            <a:schemeClr val="tx1"/>
          </a:fontRef>
        </p:style>
      </p:cxnSp>
    </p:spTree>
  </p:cSld>
  <p:clrMapOvr>
    <a:overrideClrMapping bg1="lt1" tx1="dk1" bg2="lt2" tx2="dk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338E72E-B156-4255-B530-7DF6B0BC5143}"/>
              </a:ext>
            </a:extLst>
          </p:cNvPr>
          <p:cNvSpPr txBox="1">
            <a:spLocks noChangeArrowheads="1"/>
          </p:cNvSpPr>
          <p:nvPr/>
        </p:nvSpPr>
        <p:spPr bwMode="auto">
          <a:xfrm>
            <a:off x="1793081" y="306038"/>
            <a:ext cx="8965878" cy="33265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eaLnBrk="1" hangingPunct="1"/>
            <a:r>
              <a:rPr lang="en-GB" altLang="en-GB" sz="3200" b="1" kern="0" dirty="0">
                <a:solidFill>
                  <a:schemeClr val="accent6">
                    <a:lumMod val="75000"/>
                  </a:schemeClr>
                </a:solidFill>
              </a:rPr>
              <a:t>Low Orbiting Vs. Geostationary Satellites</a:t>
            </a:r>
            <a:endParaRPr lang="en-GB" altLang="en-GB" sz="3200" kern="0" dirty="0">
              <a:solidFill>
                <a:schemeClr val="accent6">
                  <a:lumMod val="75000"/>
                </a:schemeClr>
              </a:solidFill>
            </a:endParaRPr>
          </a:p>
        </p:txBody>
      </p:sp>
      <p:cxnSp>
        <p:nvCxnSpPr>
          <p:cNvPr id="4" name="Straight Connector 3">
            <a:extLst>
              <a:ext uri="{FF2B5EF4-FFF2-40B4-BE49-F238E27FC236}">
                <a16:creationId xmlns:a16="http://schemas.microsoft.com/office/drawing/2014/main" id="{06FD26E6-1AAA-4C25-B42E-4CFFE0DD7335}"/>
              </a:ext>
            </a:extLst>
          </p:cNvPr>
          <p:cNvCxnSpPr/>
          <p:nvPr/>
        </p:nvCxnSpPr>
        <p:spPr>
          <a:xfrm>
            <a:off x="2855640" y="692696"/>
            <a:ext cx="6840760" cy="0"/>
          </a:xfrm>
          <a:prstGeom prst="line">
            <a:avLst/>
          </a:prstGeom>
        </p:spPr>
        <p:style>
          <a:lnRef idx="3">
            <a:schemeClr val="accent4"/>
          </a:lnRef>
          <a:fillRef idx="0">
            <a:schemeClr val="accent4"/>
          </a:fillRef>
          <a:effectRef idx="2">
            <a:schemeClr val="accent4"/>
          </a:effectRef>
          <a:fontRef idx="minor">
            <a:schemeClr val="tx1"/>
          </a:fontRef>
        </p:style>
      </p:cxnSp>
      <p:sp>
        <p:nvSpPr>
          <p:cNvPr id="7" name="TextBox 6">
            <a:extLst>
              <a:ext uri="{FF2B5EF4-FFF2-40B4-BE49-F238E27FC236}">
                <a16:creationId xmlns:a16="http://schemas.microsoft.com/office/drawing/2014/main" id="{3645A97F-164D-4F88-AB0D-FAF0A5F505D1}"/>
              </a:ext>
            </a:extLst>
          </p:cNvPr>
          <p:cNvSpPr txBox="1"/>
          <p:nvPr/>
        </p:nvSpPr>
        <p:spPr>
          <a:xfrm>
            <a:off x="2063552" y="5402160"/>
            <a:ext cx="2621884" cy="369332"/>
          </a:xfrm>
          <a:prstGeom prst="rect">
            <a:avLst/>
          </a:prstGeom>
          <a:noFill/>
        </p:spPr>
        <p:txBody>
          <a:bodyPr wrap="square">
            <a:spAutoFit/>
          </a:bodyPr>
          <a:lstStyle>
            <a:defPPr>
              <a:defRPr lang="en-US"/>
            </a:defPPr>
            <a:lvl1pPr algn="ctr">
              <a:defRPr>
                <a:solidFill>
                  <a:srgbClr val="00B050"/>
                </a:solidFill>
              </a:defRPr>
            </a:lvl1pPr>
          </a:lstStyle>
          <a:p>
            <a:r>
              <a:rPr lang="en-GB" dirty="0"/>
              <a:t>Geostationary Satellite</a:t>
            </a:r>
          </a:p>
        </p:txBody>
      </p:sp>
      <p:sp>
        <p:nvSpPr>
          <p:cNvPr id="9" name="TextBox 8">
            <a:extLst>
              <a:ext uri="{FF2B5EF4-FFF2-40B4-BE49-F238E27FC236}">
                <a16:creationId xmlns:a16="http://schemas.microsoft.com/office/drawing/2014/main" id="{4217558C-96B8-4301-A0E9-971BB59C955C}"/>
              </a:ext>
            </a:extLst>
          </p:cNvPr>
          <p:cNvSpPr txBox="1"/>
          <p:nvPr/>
        </p:nvSpPr>
        <p:spPr>
          <a:xfrm>
            <a:off x="7102895" y="5364249"/>
            <a:ext cx="4399504" cy="369332"/>
          </a:xfrm>
          <a:prstGeom prst="rect">
            <a:avLst/>
          </a:prstGeom>
          <a:noFill/>
        </p:spPr>
        <p:txBody>
          <a:bodyPr wrap="square">
            <a:spAutoFit/>
          </a:bodyPr>
          <a:lstStyle/>
          <a:p>
            <a:pPr algn="ctr"/>
            <a:r>
              <a:rPr lang="en-GB" dirty="0">
                <a:solidFill>
                  <a:srgbClr val="00B050"/>
                </a:solidFill>
              </a:rPr>
              <a:t>Polar Orbiting Satellite </a:t>
            </a:r>
          </a:p>
        </p:txBody>
      </p:sp>
      <p:pic>
        <p:nvPicPr>
          <p:cNvPr id="1026" name="Picture 2" descr="Satellite image of Cyclone Shaheen-Gulab">
            <a:extLst>
              <a:ext uri="{FF2B5EF4-FFF2-40B4-BE49-F238E27FC236}">
                <a16:creationId xmlns:a16="http://schemas.microsoft.com/office/drawing/2014/main" id="{FDD1BC84-CA8A-B0C6-08F6-E7518820AD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0056" y="1292590"/>
            <a:ext cx="5405182" cy="41095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8566255-96C2-9284-0671-88A078A40E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3472" y="1292590"/>
            <a:ext cx="4682046" cy="411450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461D3FD-9518-A181-19EA-7BEA4C1CED14}"/>
              </a:ext>
            </a:extLst>
          </p:cNvPr>
          <p:cNvSpPr txBox="1"/>
          <p:nvPr/>
        </p:nvSpPr>
        <p:spPr>
          <a:xfrm>
            <a:off x="1271464" y="5825499"/>
            <a:ext cx="5040560" cy="923330"/>
          </a:xfrm>
          <a:prstGeom prst="rect">
            <a:avLst/>
          </a:prstGeom>
          <a:noFill/>
        </p:spPr>
        <p:txBody>
          <a:bodyPr wrap="square">
            <a:spAutoFit/>
          </a:bodyPr>
          <a:lstStyle>
            <a:defPPr>
              <a:defRPr lang="en-US"/>
            </a:defPPr>
            <a:lvl1pPr>
              <a:defRPr b="0" i="0">
                <a:solidFill>
                  <a:srgbClr val="515151"/>
                </a:solidFill>
                <a:effectLst/>
                <a:latin typeface="Roboto" panose="02000000000000000000" pitchFamily="2" charset="0"/>
              </a:defRPr>
            </a:lvl1pPr>
          </a:lstStyle>
          <a:p>
            <a:r>
              <a:rPr lang="en-US" dirty="0"/>
              <a:t>Tropical Cyclone </a:t>
            </a:r>
            <a:r>
              <a:rPr lang="en-US" dirty="0" err="1"/>
              <a:t>Shaheen</a:t>
            </a:r>
            <a:r>
              <a:rPr lang="en-US" dirty="0"/>
              <a:t> at 09:15 UTC on October 2, 2021. (EUMETSAT/Meteosat-8, RAMMB/CIRA)</a:t>
            </a:r>
          </a:p>
        </p:txBody>
      </p:sp>
      <p:sp>
        <p:nvSpPr>
          <p:cNvPr id="10" name="TextBox 9">
            <a:extLst>
              <a:ext uri="{FF2B5EF4-FFF2-40B4-BE49-F238E27FC236}">
                <a16:creationId xmlns:a16="http://schemas.microsoft.com/office/drawing/2014/main" id="{705E151C-462B-E26E-6BE1-FCE150ECD085}"/>
              </a:ext>
            </a:extLst>
          </p:cNvPr>
          <p:cNvSpPr txBox="1"/>
          <p:nvPr/>
        </p:nvSpPr>
        <p:spPr>
          <a:xfrm>
            <a:off x="6676781" y="5733581"/>
            <a:ext cx="5536755" cy="923330"/>
          </a:xfrm>
          <a:prstGeom prst="rect">
            <a:avLst/>
          </a:prstGeom>
          <a:noFill/>
        </p:spPr>
        <p:txBody>
          <a:bodyPr wrap="square">
            <a:spAutoFit/>
          </a:bodyPr>
          <a:lstStyle/>
          <a:p>
            <a:r>
              <a:rPr lang="en-US" b="0" i="0" dirty="0">
                <a:solidFill>
                  <a:srgbClr val="515151"/>
                </a:solidFill>
                <a:effectLst/>
                <a:latin typeface="Roboto" panose="02000000000000000000" pitchFamily="2" charset="0"/>
              </a:rPr>
              <a:t>Sentinel-3 visible satellite image of Cyclone </a:t>
            </a:r>
            <a:r>
              <a:rPr lang="en-US" b="0" i="0" dirty="0" err="1">
                <a:solidFill>
                  <a:srgbClr val="515151"/>
                </a:solidFill>
                <a:effectLst/>
                <a:latin typeface="Roboto" panose="02000000000000000000" pitchFamily="2" charset="0"/>
              </a:rPr>
              <a:t>Shaheen</a:t>
            </a:r>
            <a:r>
              <a:rPr lang="en-US" b="0" i="0" dirty="0">
                <a:solidFill>
                  <a:srgbClr val="515151"/>
                </a:solidFill>
                <a:effectLst/>
                <a:latin typeface="Roboto" panose="02000000000000000000" pitchFamily="2" charset="0"/>
              </a:rPr>
              <a:t> in the Gulf of Oman, approaching landfall west of Muscat, Oman, on October 3</a:t>
            </a:r>
            <a:r>
              <a:rPr lang="en-US" b="0" i="0">
                <a:solidFill>
                  <a:srgbClr val="515151"/>
                </a:solidFill>
                <a:effectLst/>
                <a:latin typeface="Roboto" panose="02000000000000000000" pitchFamily="2" charset="0"/>
              </a:rPr>
              <a:t>, 2021(</a:t>
            </a:r>
            <a:r>
              <a:rPr lang="en-US" b="0" i="0" u="sng" dirty="0">
                <a:solidFill>
                  <a:srgbClr val="515151"/>
                </a:solidFill>
                <a:effectLst/>
                <a:latin typeface="Roboto" panose="02000000000000000000" pitchFamily="2" charset="0"/>
                <a:hlinkClick r:id="rId6"/>
              </a:rPr>
              <a:t>Copernicus EU</a:t>
            </a:r>
            <a:r>
              <a:rPr lang="en-US" b="0" i="0" dirty="0">
                <a:solidFill>
                  <a:srgbClr val="515151"/>
                </a:solidFill>
                <a:effectLst/>
                <a:latin typeface="Roboto" panose="02000000000000000000" pitchFamily="2" charset="0"/>
              </a:rPr>
              <a:t>)</a:t>
            </a:r>
            <a:endParaRPr lang="en-US" dirty="0"/>
          </a:p>
        </p:txBody>
      </p:sp>
    </p:spTree>
  </p:cSld>
  <p:clrMapOvr>
    <a:overrideClrMapping bg1="lt1" tx1="dk1" bg2="lt2" tx2="dk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5" name="Content Placeholder 2"/>
          <p:cNvSpPr>
            <a:spLocks noGrp="1"/>
          </p:cNvSpPr>
          <p:nvPr>
            <p:ph idx="1"/>
          </p:nvPr>
        </p:nvSpPr>
        <p:spPr>
          <a:xfrm>
            <a:off x="407368" y="1050131"/>
            <a:ext cx="8472487" cy="4757738"/>
          </a:xfrm>
        </p:spPr>
        <p:txBody>
          <a:bodyPr/>
          <a:lstStyle/>
          <a:p>
            <a:pPr eaLnBrk="1" hangingPunct="1">
              <a:buFontTx/>
              <a:buNone/>
            </a:pPr>
            <a:r>
              <a:rPr lang="en-US" sz="2400" dirty="0">
                <a:solidFill>
                  <a:srgbClr val="008000"/>
                </a:solidFill>
              </a:rPr>
              <a:t>Polar Orbit Limitations: </a:t>
            </a:r>
          </a:p>
          <a:p>
            <a:pPr eaLnBrk="1" hangingPunct="1">
              <a:buFontTx/>
              <a:buNone/>
            </a:pPr>
            <a:endParaRPr lang="en-US" sz="2400" dirty="0">
              <a:solidFill>
                <a:srgbClr val="008000"/>
              </a:solidFill>
            </a:endParaRPr>
          </a:p>
          <a:p>
            <a:pPr eaLnBrk="1" hangingPunct="1"/>
            <a:r>
              <a:rPr lang="en-US" sz="2400" dirty="0"/>
              <a:t>Low image Frequency -&gt; Each point on Earth's surface is observed at best every orbit for polar regions (100 minutes), at worst twice per day for equatorial regions. Multi-satellite systems solve this problem. </a:t>
            </a:r>
          </a:p>
          <a:p>
            <a:pPr marL="0" indent="0" eaLnBrk="1" hangingPunct="1">
              <a:buNone/>
            </a:pPr>
            <a:endParaRPr lang="en-US" sz="2400" dirty="0"/>
          </a:p>
        </p:txBody>
      </p:sp>
      <p:sp>
        <p:nvSpPr>
          <p:cNvPr id="6" name="Rectangle 2">
            <a:extLst>
              <a:ext uri="{FF2B5EF4-FFF2-40B4-BE49-F238E27FC236}">
                <a16:creationId xmlns:a16="http://schemas.microsoft.com/office/drawing/2014/main" id="{6D880E51-373E-4BDC-8A3A-C5013293BB42}"/>
              </a:ext>
            </a:extLst>
          </p:cNvPr>
          <p:cNvSpPr txBox="1">
            <a:spLocks noChangeArrowheads="1"/>
          </p:cNvSpPr>
          <p:nvPr/>
        </p:nvSpPr>
        <p:spPr bwMode="auto">
          <a:xfrm>
            <a:off x="1738314" y="260648"/>
            <a:ext cx="8965878" cy="33265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eaLnBrk="1" hangingPunct="1"/>
            <a:r>
              <a:rPr lang="en-GB" altLang="en-GB" sz="3200" kern="0" dirty="0">
                <a:solidFill>
                  <a:schemeClr val="accent6">
                    <a:lumMod val="75000"/>
                  </a:schemeClr>
                </a:solidFill>
              </a:rPr>
              <a:t>Low Orbiting Vs. Geostationary Satellites</a:t>
            </a:r>
          </a:p>
        </p:txBody>
      </p:sp>
      <p:cxnSp>
        <p:nvCxnSpPr>
          <p:cNvPr id="7" name="Straight Connector 6">
            <a:extLst>
              <a:ext uri="{FF2B5EF4-FFF2-40B4-BE49-F238E27FC236}">
                <a16:creationId xmlns:a16="http://schemas.microsoft.com/office/drawing/2014/main" id="{2F22273D-C2B5-4CB8-9AB4-17ACCDF87DC7}"/>
              </a:ext>
            </a:extLst>
          </p:cNvPr>
          <p:cNvCxnSpPr/>
          <p:nvPr/>
        </p:nvCxnSpPr>
        <p:spPr>
          <a:xfrm>
            <a:off x="2855640" y="692696"/>
            <a:ext cx="6840760" cy="0"/>
          </a:xfrm>
          <a:prstGeom prst="line">
            <a:avLst/>
          </a:prstGeom>
        </p:spPr>
        <p:style>
          <a:lnRef idx="3">
            <a:schemeClr val="accent4"/>
          </a:lnRef>
          <a:fillRef idx="0">
            <a:schemeClr val="accent4"/>
          </a:fillRef>
          <a:effectRef idx="2">
            <a:schemeClr val="accent4"/>
          </a:effectRef>
          <a:fontRef idx="minor">
            <a:schemeClr val="tx1"/>
          </a:fontRef>
        </p:style>
      </p:cxnSp>
    </p:spTree>
  </p:cSld>
  <p:clrMapOvr>
    <a:overrideClrMapping bg1="lt1" tx1="dk1" bg2="lt2" tx2="dk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5" name="Rectangle 3">
            <a:extLst>
              <a:ext uri="{FF2B5EF4-FFF2-40B4-BE49-F238E27FC236}">
                <a16:creationId xmlns:a16="http://schemas.microsoft.com/office/drawing/2014/main" id="{897C7709-8A9F-4216-989A-A5DDA2581894}"/>
              </a:ext>
            </a:extLst>
          </p:cNvPr>
          <p:cNvSpPr>
            <a:spLocks noGrp="1" noChangeArrowheads="1"/>
          </p:cNvSpPr>
          <p:nvPr>
            <p:ph idx="1"/>
          </p:nvPr>
        </p:nvSpPr>
        <p:spPr>
          <a:xfrm>
            <a:off x="695400" y="3139227"/>
            <a:ext cx="10009112" cy="2664296"/>
          </a:xfrm>
        </p:spPr>
        <p:txBody>
          <a:bodyPr/>
          <a:lstStyle/>
          <a:p>
            <a:pPr eaLnBrk="1" hangingPunct="1"/>
            <a:r>
              <a:rPr lang="en-US" altLang="en-US" dirty="0"/>
              <a:t>identify the time when the convective cell affected </a:t>
            </a:r>
            <a:r>
              <a:rPr lang="en-US" altLang="en-US" dirty="0" err="1"/>
              <a:t>AlAmerat</a:t>
            </a:r>
            <a:r>
              <a:rPr lang="en-US" altLang="en-US" dirty="0"/>
              <a:t> on 15</a:t>
            </a:r>
            <a:r>
              <a:rPr lang="en-US" altLang="en-US" baseline="30000" dirty="0"/>
              <a:t>th</a:t>
            </a:r>
            <a:r>
              <a:rPr lang="en-US" altLang="en-US" dirty="0"/>
              <a:t> March 2023 </a:t>
            </a:r>
          </a:p>
          <a:p>
            <a:pPr eaLnBrk="1" hangingPunct="1"/>
            <a:r>
              <a:rPr lang="en-US" altLang="en-US" dirty="0"/>
              <a:t>Use an infrared band to see the convective cell. </a:t>
            </a:r>
            <a:br>
              <a:rPr lang="en-US" altLang="en-US" dirty="0"/>
            </a:br>
            <a:r>
              <a:rPr lang="en-US" altLang="en-US" dirty="0"/>
              <a:t>What is the difference between infrared images and visible images?</a:t>
            </a:r>
            <a:br>
              <a:rPr lang="en-US" altLang="en-US" dirty="0"/>
            </a:br>
            <a:endParaRPr lang="en-GB" altLang="en-US" dirty="0"/>
          </a:p>
        </p:txBody>
      </p:sp>
      <p:sp>
        <p:nvSpPr>
          <p:cNvPr id="7" name="Title 1">
            <a:extLst>
              <a:ext uri="{FF2B5EF4-FFF2-40B4-BE49-F238E27FC236}">
                <a16:creationId xmlns:a16="http://schemas.microsoft.com/office/drawing/2014/main" id="{09087850-34CD-4C94-B8BD-BB281DECCBFE}"/>
              </a:ext>
            </a:extLst>
          </p:cNvPr>
          <p:cNvSpPr txBox="1">
            <a:spLocks/>
          </p:cNvSpPr>
          <p:nvPr/>
        </p:nvSpPr>
        <p:spPr bwMode="auto">
          <a:xfrm>
            <a:off x="1981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GB" sz="3600" dirty="0">
                <a:solidFill>
                  <a:srgbClr val="C00000"/>
                </a:solidFill>
                <a:latin typeface="Calibri"/>
              </a:rPr>
              <a:t>Practical </a:t>
            </a:r>
            <a:br>
              <a:rPr lang="en-GB" sz="3600" dirty="0">
                <a:solidFill>
                  <a:srgbClr val="C00000"/>
                </a:solidFill>
                <a:latin typeface="Calibri"/>
              </a:rPr>
            </a:br>
            <a:r>
              <a:rPr lang="en-GB" sz="3600" dirty="0">
                <a:solidFill>
                  <a:srgbClr val="C00000"/>
                </a:solidFill>
                <a:latin typeface="Calibri"/>
              </a:rPr>
              <a:t>Task 2</a:t>
            </a:r>
          </a:p>
        </p:txBody>
      </p:sp>
      <p:sp>
        <p:nvSpPr>
          <p:cNvPr id="6" name="Rectangle 5">
            <a:extLst>
              <a:ext uri="{FF2B5EF4-FFF2-40B4-BE49-F238E27FC236}">
                <a16:creationId xmlns:a16="http://schemas.microsoft.com/office/drawing/2014/main" id="{03066834-7654-4B71-91CB-B8AE3739667A}"/>
              </a:ext>
            </a:extLst>
          </p:cNvPr>
          <p:cNvSpPr/>
          <p:nvPr/>
        </p:nvSpPr>
        <p:spPr>
          <a:xfrm>
            <a:off x="1993032" y="2492896"/>
            <a:ext cx="8424936" cy="3693319"/>
          </a:xfrm>
          <a:prstGeom prst="rect">
            <a:avLst/>
          </a:prstGeom>
        </p:spPr>
        <p:txBody>
          <a:bodyPr wrap="square">
            <a:spAutoFit/>
          </a:bodyPr>
          <a:lstStyle/>
          <a:p>
            <a:pPr eaLnBrk="0" hangingPunct="0">
              <a:defRPr/>
            </a:pPr>
            <a:endParaRPr lang="en-US" dirty="0">
              <a:solidFill>
                <a:srgbClr val="00004C"/>
              </a:solidFill>
              <a:latin typeface="Arial"/>
            </a:endParaRPr>
          </a:p>
          <a:p>
            <a:pPr eaLnBrk="0" hangingPunct="0">
              <a:defRPr/>
            </a:pPr>
            <a:endParaRPr lang="en-US" dirty="0">
              <a:solidFill>
                <a:srgbClr val="00004C"/>
              </a:solidFill>
              <a:latin typeface="Arial"/>
            </a:endParaRPr>
          </a:p>
          <a:p>
            <a:pPr eaLnBrk="0" hangingPunct="0">
              <a:defRPr/>
            </a:pPr>
            <a:endParaRPr lang="en-US" dirty="0">
              <a:solidFill>
                <a:srgbClr val="00004C"/>
              </a:solidFill>
              <a:latin typeface="Arial"/>
            </a:endParaRPr>
          </a:p>
          <a:p>
            <a:pPr eaLnBrk="0" hangingPunct="0">
              <a:defRPr/>
            </a:pPr>
            <a:endParaRPr lang="en-US" dirty="0">
              <a:solidFill>
                <a:srgbClr val="00004C"/>
              </a:solidFill>
              <a:latin typeface="Arial"/>
            </a:endParaRPr>
          </a:p>
          <a:p>
            <a:pPr eaLnBrk="0" hangingPunct="0">
              <a:defRPr/>
            </a:pPr>
            <a:endParaRPr lang="en-US" dirty="0">
              <a:solidFill>
                <a:srgbClr val="00004C"/>
              </a:solidFill>
              <a:latin typeface="Arial"/>
            </a:endParaRPr>
          </a:p>
          <a:p>
            <a:pPr eaLnBrk="0" hangingPunct="0">
              <a:defRPr/>
            </a:pPr>
            <a:endParaRPr lang="en-US" dirty="0">
              <a:solidFill>
                <a:srgbClr val="00004C"/>
              </a:solidFill>
              <a:latin typeface="Arial"/>
            </a:endParaRPr>
          </a:p>
          <a:p>
            <a:pPr eaLnBrk="0" hangingPunct="0">
              <a:defRPr/>
            </a:pPr>
            <a:endParaRPr lang="en-US" dirty="0">
              <a:solidFill>
                <a:srgbClr val="00004C"/>
              </a:solidFill>
              <a:latin typeface="Arial"/>
            </a:endParaRPr>
          </a:p>
          <a:p>
            <a:pPr eaLnBrk="0" hangingPunct="0">
              <a:defRPr/>
            </a:pPr>
            <a:endParaRPr lang="en-US" dirty="0">
              <a:solidFill>
                <a:srgbClr val="00004C"/>
              </a:solidFill>
              <a:latin typeface="Arial"/>
            </a:endParaRPr>
          </a:p>
          <a:p>
            <a:pPr eaLnBrk="0" hangingPunct="0">
              <a:defRPr/>
            </a:pPr>
            <a:endParaRPr lang="en-US" dirty="0">
              <a:solidFill>
                <a:srgbClr val="00004C"/>
              </a:solidFill>
              <a:latin typeface="Arial"/>
            </a:endParaRPr>
          </a:p>
          <a:p>
            <a:pPr eaLnBrk="0" hangingPunct="0">
              <a:defRPr/>
            </a:pPr>
            <a:endParaRPr lang="en-US" dirty="0">
              <a:solidFill>
                <a:srgbClr val="00004C"/>
              </a:solidFill>
              <a:latin typeface="Arial"/>
            </a:endParaRPr>
          </a:p>
          <a:p>
            <a:pPr eaLnBrk="0" hangingPunct="0">
              <a:defRPr/>
            </a:pPr>
            <a:endParaRPr lang="en-US" dirty="0">
              <a:solidFill>
                <a:srgbClr val="00004C"/>
              </a:solidFill>
              <a:latin typeface="Arial"/>
            </a:endParaRPr>
          </a:p>
          <a:p>
            <a:pPr eaLnBrk="0" hangingPunct="0">
              <a:defRPr/>
            </a:pPr>
            <a:endParaRPr lang="en-US" dirty="0">
              <a:solidFill>
                <a:srgbClr val="00004C"/>
              </a:solidFill>
              <a:latin typeface="Arial"/>
            </a:endParaRPr>
          </a:p>
          <a:p>
            <a:pPr eaLnBrk="0" hangingPunct="0">
              <a:defRPr/>
            </a:pPr>
            <a:endParaRPr lang="en-GB" dirty="0">
              <a:solidFill>
                <a:prstClr val="black"/>
              </a:solidFill>
            </a:endParaRPr>
          </a:p>
        </p:txBody>
      </p:sp>
      <p:sp>
        <p:nvSpPr>
          <p:cNvPr id="4" name="TextBox 3">
            <a:extLst>
              <a:ext uri="{FF2B5EF4-FFF2-40B4-BE49-F238E27FC236}">
                <a16:creationId xmlns:a16="http://schemas.microsoft.com/office/drawing/2014/main" id="{EDA597ED-9322-4A88-413D-BAE91352C3DB}"/>
              </a:ext>
            </a:extLst>
          </p:cNvPr>
          <p:cNvSpPr txBox="1"/>
          <p:nvPr/>
        </p:nvSpPr>
        <p:spPr>
          <a:xfrm>
            <a:off x="839416" y="1417638"/>
            <a:ext cx="6096000"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Go to</a:t>
            </a:r>
            <a:endParaRPr kumimoji="0" lang="en-US" sz="1800" b="0" i="0" u="none" strike="noStrike" kern="1200" cap="none" spc="0" normalizeH="0" baseline="0" noProof="0" dirty="0">
              <a:ln>
                <a:noFill/>
              </a:ln>
              <a:solidFill>
                <a:srgbClr val="00004C"/>
              </a:solidFill>
              <a:effectLst/>
              <a:uLnTx/>
              <a:uFillTx/>
              <a:latin typeface="Arial"/>
              <a:ea typeface="+mn-ea"/>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4C"/>
                </a:solidFill>
                <a:effectLst/>
                <a:uLnTx/>
                <a:uFillTx/>
                <a:latin typeface="Arial"/>
                <a:ea typeface="+mn-ea"/>
                <a:cs typeface="Arial" pitchFamily="34" charset="0"/>
                <a:hlinkClick r:id="rId4"/>
              </a:rPr>
              <a:t>https://view.eumetsat.int/productviewer?v=default</a:t>
            </a:r>
            <a:endParaRPr kumimoji="0" lang="en-US" sz="1800" b="0" i="0" u="none" strike="noStrike" kern="1200" cap="none" spc="0" normalizeH="0" baseline="0" noProof="0" dirty="0">
              <a:ln>
                <a:noFill/>
              </a:ln>
              <a:solidFill>
                <a:srgbClr val="00004C"/>
              </a:solidFill>
              <a:effectLst/>
              <a:uLnTx/>
              <a:uFillTx/>
              <a:latin typeface="Arial"/>
              <a:ea typeface="+mn-ea"/>
              <a:cs typeface="Arial" pitchFamily="34" charset="0"/>
            </a:endParaRPr>
          </a:p>
        </p:txBody>
      </p:sp>
      <p:sp>
        <p:nvSpPr>
          <p:cNvPr id="3" name="TextBox 2">
            <a:extLst>
              <a:ext uri="{FF2B5EF4-FFF2-40B4-BE49-F238E27FC236}">
                <a16:creationId xmlns:a16="http://schemas.microsoft.com/office/drawing/2014/main" id="{59F3427A-8DD8-BFDC-7830-14FA1D5E13E3}"/>
              </a:ext>
            </a:extLst>
          </p:cNvPr>
          <p:cNvSpPr txBox="1"/>
          <p:nvPr/>
        </p:nvSpPr>
        <p:spPr>
          <a:xfrm>
            <a:off x="767408" y="2338939"/>
            <a:ext cx="9721080" cy="461665"/>
          </a:xfrm>
          <a:prstGeom prst="rect">
            <a:avLst/>
          </a:prstGeom>
          <a:noFill/>
        </p:spPr>
        <p:txBody>
          <a:bodyPr wrap="square">
            <a:spAutoFit/>
          </a:bodyPr>
          <a:lstStyle/>
          <a:p>
            <a:r>
              <a:rPr kumimoji="0" lang="en-US" altLang="en-US" sz="2400" b="0" i="0" u="none" strike="noStrike" kern="1200" cap="none" spc="0" normalizeH="0" baseline="0" noProof="0" dirty="0">
                <a:ln>
                  <a:noFill/>
                </a:ln>
                <a:solidFill>
                  <a:prstClr val="black"/>
                </a:solidFill>
                <a:effectLst/>
                <a:uLnTx/>
                <a:uFillTx/>
                <a:latin typeface="Calibri"/>
                <a:ea typeface="+mn-ea"/>
                <a:cs typeface="+mn-cs"/>
              </a:rPr>
              <a:t> add layer -&gt;</a:t>
            </a:r>
            <a:r>
              <a:rPr lang="en-US" sz="2400" b="0" i="0" dirty="0">
                <a:solidFill>
                  <a:srgbClr val="030303"/>
                </a:solidFill>
                <a:effectLst/>
                <a:latin typeface="Roboto Bold"/>
              </a:rPr>
              <a:t> MSG – IODC -&gt; </a:t>
            </a:r>
            <a:r>
              <a:rPr lang="en-US" sz="2400" b="0" i="0" dirty="0">
                <a:solidFill>
                  <a:srgbClr val="000000"/>
                </a:solidFill>
                <a:effectLst/>
                <a:latin typeface="Roboto Bold"/>
              </a:rPr>
              <a:t>Natural </a:t>
            </a:r>
            <a:r>
              <a:rPr lang="en-US" sz="2400" b="0" i="0" dirty="0" err="1">
                <a:solidFill>
                  <a:srgbClr val="000000"/>
                </a:solidFill>
                <a:effectLst/>
                <a:latin typeface="Roboto Bold"/>
              </a:rPr>
              <a:t>Colour</a:t>
            </a:r>
            <a:r>
              <a:rPr lang="en-US" sz="2400" b="0" i="0" dirty="0">
                <a:solidFill>
                  <a:srgbClr val="000000"/>
                </a:solidFill>
                <a:effectLst/>
                <a:latin typeface="Roboto Bold"/>
              </a:rPr>
              <a:t> Enhanced RGB</a:t>
            </a:r>
            <a:endParaRPr lang="en-US" dirty="0"/>
          </a:p>
        </p:txBody>
      </p:sp>
    </p:spTree>
    <p:extLst>
      <p:ext uri="{BB962C8B-B14F-4D97-AF65-F5344CB8AC3E}">
        <p14:creationId xmlns:p14="http://schemas.microsoft.com/office/powerpoint/2010/main" val="3489603976"/>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50030912-474C-4599-8B11-D963CC5B4174}"/>
                  </a:ext>
                </a:extLst>
              </p:cNvPr>
              <p:cNvSpPr txBox="1"/>
              <p:nvPr/>
            </p:nvSpPr>
            <p:spPr>
              <a:xfrm>
                <a:off x="352096" y="2732019"/>
                <a:ext cx="7131246" cy="2269532"/>
              </a:xfrm>
              <a:prstGeom prst="rect">
                <a:avLst/>
              </a:prstGeom>
              <a:noFill/>
            </p:spPr>
            <p:txBody>
              <a:bodyPr wrap="square">
                <a:spAutoFit/>
              </a:bodyPr>
              <a:lstStyle/>
              <a:p>
                <a:pPr marL="56032" marR="2404911" fontAlgn="auto">
                  <a:spcBef>
                    <a:spcPts val="0"/>
                  </a:spcBef>
                  <a:spcAft>
                    <a:spcPts val="0"/>
                  </a:spcAft>
                  <a:defRPr/>
                </a:pPr>
                <a:r>
                  <a:rPr lang="en-AE" sz="2400" spc="-97" dirty="0">
                    <a:solidFill>
                      <a:schemeClr val="accent1">
                        <a:lumMod val="50000"/>
                      </a:schemeClr>
                    </a:solidFill>
                    <a:latin typeface="+mn-lt"/>
                    <a:cs typeface="Arial"/>
                  </a:rPr>
                  <a:t>The wavelength of an object’s peak emission (</a:t>
                </a:r>
                <a:r>
                  <a:rPr lang="en-AE" sz="2400" spc="-97" dirty="0" err="1">
                    <a:solidFill>
                      <a:schemeClr val="accent1">
                        <a:lumMod val="50000"/>
                      </a:schemeClr>
                    </a:solidFill>
                    <a:latin typeface="+mn-lt"/>
                    <a:cs typeface="Arial"/>
                  </a:rPr>
                  <a:t>λ</a:t>
                </a:r>
                <a:r>
                  <a:rPr lang="en-AE" sz="2400" spc="-97" baseline="-25000" dirty="0" err="1">
                    <a:solidFill>
                      <a:schemeClr val="accent1">
                        <a:lumMod val="50000"/>
                      </a:schemeClr>
                    </a:solidFill>
                    <a:latin typeface="+mn-lt"/>
                    <a:cs typeface="Arial"/>
                  </a:rPr>
                  <a:t>m</a:t>
                </a:r>
                <a:r>
                  <a:rPr lang="en-AE" sz="2400" spc="-97" dirty="0">
                    <a:solidFill>
                      <a:schemeClr val="accent1">
                        <a:lumMod val="50000"/>
                      </a:schemeClr>
                    </a:solidFill>
                    <a:latin typeface="+mn-lt"/>
                    <a:cs typeface="Arial"/>
                  </a:rPr>
                  <a:t>) is  inversely proportional to the temper</a:t>
                </a:r>
                <a:r>
                  <a:rPr lang="en-GB" sz="2400" spc="-97" dirty="0">
                    <a:solidFill>
                      <a:schemeClr val="accent1">
                        <a:lumMod val="50000"/>
                      </a:schemeClr>
                    </a:solidFill>
                    <a:latin typeface="+mn-lt"/>
                    <a:cs typeface="Arial"/>
                  </a:rPr>
                  <a:t>a</a:t>
                </a:r>
                <a:r>
                  <a:rPr lang="en-AE" sz="2400" spc="-97" dirty="0" err="1">
                    <a:solidFill>
                      <a:schemeClr val="accent1">
                        <a:lumMod val="50000"/>
                      </a:schemeClr>
                    </a:solidFill>
                    <a:latin typeface="+mn-lt"/>
                    <a:cs typeface="Arial"/>
                  </a:rPr>
                  <a:t>ture</a:t>
                </a:r>
                <a:r>
                  <a:rPr lang="en-AE" sz="2400" spc="-97" dirty="0">
                    <a:solidFill>
                      <a:schemeClr val="accent1">
                        <a:lumMod val="50000"/>
                      </a:schemeClr>
                    </a:solidFill>
                    <a:latin typeface="+mn-lt"/>
                    <a:cs typeface="Arial"/>
                  </a:rPr>
                  <a:t> of the object:</a:t>
                </a:r>
              </a:p>
              <a:p>
                <a:pPr marL="56032" marR="2404911" fontAlgn="auto">
                  <a:lnSpc>
                    <a:spcPct val="240000"/>
                  </a:lnSpc>
                  <a:spcBef>
                    <a:spcPts val="0"/>
                  </a:spcBef>
                  <a:spcAft>
                    <a:spcPts val="0"/>
                  </a:spcAft>
                  <a:defRPr/>
                </a:pPr>
                <a:r>
                  <a:rPr lang="en-AE" sz="2400" spc="-97" dirty="0">
                    <a:solidFill>
                      <a:schemeClr val="accent1">
                        <a:lumMod val="50000"/>
                      </a:schemeClr>
                    </a:solidFill>
                    <a:latin typeface="+mn-lt"/>
                    <a:cs typeface="Arial"/>
                  </a:rPr>
                  <a:t>λ</a:t>
                </a:r>
                <a:r>
                  <a:rPr lang="en-AE" sz="2400" spc="-146" baseline="-20833" dirty="0" err="1">
                    <a:solidFill>
                      <a:schemeClr val="accent1">
                        <a:lumMod val="50000"/>
                      </a:schemeClr>
                    </a:solidFill>
                    <a:latin typeface="+mn-lt"/>
                    <a:cs typeface="Arial"/>
                  </a:rPr>
                  <a:t>m</a:t>
                </a:r>
                <a:r>
                  <a:rPr lang="en-AE" sz="2400" spc="-146" baseline="-20833" dirty="0">
                    <a:solidFill>
                      <a:schemeClr val="accent1">
                        <a:lumMod val="50000"/>
                      </a:schemeClr>
                    </a:solidFill>
                    <a:latin typeface="+mn-lt"/>
                    <a:cs typeface="Arial"/>
                  </a:rPr>
                  <a:t> </a:t>
                </a:r>
                <a14:m>
                  <m:oMath xmlns:m="http://schemas.openxmlformats.org/officeDocument/2006/math">
                    <m:r>
                      <a:rPr lang="en-AE" sz="2400" spc="-137">
                        <a:solidFill>
                          <a:schemeClr val="accent1">
                            <a:lumMod val="50000"/>
                          </a:schemeClr>
                        </a:solidFill>
                        <a:latin typeface="Cambria Math" panose="02040503050406030204" pitchFamily="18" charset="0"/>
                        <a:ea typeface="Cambria Math" panose="02040503050406030204" pitchFamily="18" charset="0"/>
                        <a:cs typeface="Arial"/>
                      </a:rPr>
                      <m:t> </m:t>
                    </m:r>
                    <m:r>
                      <a:rPr lang="en-AE" sz="2400" i="1" spc="-137">
                        <a:solidFill>
                          <a:schemeClr val="accent1">
                            <a:lumMod val="50000"/>
                          </a:schemeClr>
                        </a:solidFill>
                        <a:latin typeface="Cambria Math" panose="02040503050406030204" pitchFamily="18" charset="0"/>
                        <a:ea typeface="Cambria Math" panose="02040503050406030204" pitchFamily="18" charset="0"/>
                        <a:cs typeface="Arial"/>
                      </a:rPr>
                      <m:t>∝  </m:t>
                    </m:r>
                    <m:f>
                      <m:fPr>
                        <m:ctrlPr>
                          <a:rPr lang="en-AE" sz="2400" i="1" spc="-137">
                            <a:solidFill>
                              <a:schemeClr val="accent1">
                                <a:lumMod val="50000"/>
                              </a:schemeClr>
                            </a:solidFill>
                            <a:latin typeface="Cambria Math" panose="02040503050406030204" pitchFamily="18" charset="0"/>
                            <a:ea typeface="Cambria Math" panose="02040503050406030204" pitchFamily="18" charset="0"/>
                            <a:cs typeface="Arial"/>
                          </a:rPr>
                        </m:ctrlPr>
                      </m:fPr>
                      <m:num>
                        <m:r>
                          <a:rPr lang="en-AE" sz="2400" i="1" spc="-137">
                            <a:solidFill>
                              <a:schemeClr val="accent1">
                                <a:lumMod val="50000"/>
                              </a:schemeClr>
                            </a:solidFill>
                            <a:latin typeface="Cambria Math" panose="02040503050406030204" pitchFamily="18" charset="0"/>
                            <a:ea typeface="Cambria Math" panose="02040503050406030204" pitchFamily="18" charset="0"/>
                            <a:cs typeface="Arial"/>
                          </a:rPr>
                          <m:t>1</m:t>
                        </m:r>
                      </m:num>
                      <m:den>
                        <m:r>
                          <a:rPr lang="en-AE" sz="2400" i="1" spc="-137">
                            <a:solidFill>
                              <a:schemeClr val="accent1">
                                <a:lumMod val="50000"/>
                              </a:schemeClr>
                            </a:solidFill>
                            <a:latin typeface="Cambria Math" panose="02040503050406030204" pitchFamily="18" charset="0"/>
                            <a:ea typeface="Cambria Math" panose="02040503050406030204" pitchFamily="18" charset="0"/>
                            <a:cs typeface="Arial"/>
                          </a:rPr>
                          <m:t>𝑇</m:t>
                        </m:r>
                      </m:den>
                    </m:f>
                  </m:oMath>
                </a14:m>
                <a:endParaRPr lang="en-GB" sz="2400" dirty="0">
                  <a:solidFill>
                    <a:schemeClr val="accent1">
                      <a:lumMod val="50000"/>
                    </a:schemeClr>
                  </a:solidFill>
                  <a:latin typeface="+mn-lt"/>
                </a:endParaRPr>
              </a:p>
            </p:txBody>
          </p:sp>
        </mc:Choice>
        <mc:Fallback xmlns="">
          <p:sp>
            <p:nvSpPr>
              <p:cNvPr id="31" name="TextBox 30">
                <a:extLst>
                  <a:ext uri="{FF2B5EF4-FFF2-40B4-BE49-F238E27FC236}">
                    <a16:creationId xmlns:a16="http://schemas.microsoft.com/office/drawing/2014/main" id="{50030912-474C-4599-8B11-D963CC5B4174}"/>
                  </a:ext>
                </a:extLst>
              </p:cNvPr>
              <p:cNvSpPr txBox="1">
                <a:spLocks noRot="1" noChangeAspect="1" noMove="1" noResize="1" noEditPoints="1" noAdjustHandles="1" noChangeArrowheads="1" noChangeShapeType="1" noTextEdit="1"/>
              </p:cNvSpPr>
              <p:nvPr/>
            </p:nvSpPr>
            <p:spPr>
              <a:xfrm>
                <a:off x="352096" y="2732019"/>
                <a:ext cx="7131246" cy="2269532"/>
              </a:xfrm>
              <a:prstGeom prst="rect">
                <a:avLst/>
              </a:prstGeom>
              <a:blipFill>
                <a:blip r:embed="rId2"/>
                <a:stretch>
                  <a:fillRect l="-598" t="-2151" b="-2957"/>
                </a:stretch>
              </a:blipFill>
            </p:spPr>
            <p:txBody>
              <a:bodyPr/>
              <a:lstStyle/>
              <a:p>
                <a:r>
                  <a:rPr lang="en-US">
                    <a:noFill/>
                  </a:rPr>
                  <a:t> </a:t>
                </a:r>
              </a:p>
            </p:txBody>
          </p:sp>
        </mc:Fallback>
      </mc:AlternateContent>
      <p:pic>
        <p:nvPicPr>
          <p:cNvPr id="2050" name="Picture 2">
            <a:extLst>
              <a:ext uri="{FF2B5EF4-FFF2-40B4-BE49-F238E27FC236}">
                <a16:creationId xmlns:a16="http://schemas.microsoft.com/office/drawing/2014/main" id="{25DCBC11-C996-4F02-8D46-EE242B6088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565647"/>
            <a:ext cx="5743904" cy="429235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02C2B0D4-2F1A-478D-88B2-148FCD6C036F}"/>
              </a:ext>
            </a:extLst>
          </p:cNvPr>
          <p:cNvSpPr txBox="1">
            <a:spLocks noChangeArrowheads="1"/>
          </p:cNvSpPr>
          <p:nvPr/>
        </p:nvSpPr>
        <p:spPr>
          <a:xfrm>
            <a:off x="187339" y="1143531"/>
            <a:ext cx="10235513" cy="576064"/>
          </a:xfrm>
          <a:prstGeom prst="rect">
            <a:avLst/>
          </a:prstGeom>
        </p:spPr>
        <p:txBody>
          <a:bodyPr/>
          <a:lstStyle/>
          <a:p>
            <a:pPr eaLnBrk="1" hangingPunct="1">
              <a:defRPr/>
            </a:pPr>
            <a:r>
              <a:rPr lang="en-US" altLang="en-GB" sz="2400" dirty="0">
                <a:solidFill>
                  <a:srgbClr val="0070C0"/>
                </a:solidFill>
                <a:latin typeface="+mn-lt"/>
              </a:rPr>
              <a:t>Another k</a:t>
            </a:r>
            <a:r>
              <a:rPr lang="en-GB" altLang="en-GB" sz="2400" dirty="0" err="1">
                <a:solidFill>
                  <a:srgbClr val="0070C0"/>
                </a:solidFill>
                <a:latin typeface="+mn-lt"/>
              </a:rPr>
              <a:t>ey</a:t>
            </a:r>
            <a:r>
              <a:rPr lang="en-GB" altLang="en-GB" sz="2400" dirty="0">
                <a:solidFill>
                  <a:srgbClr val="0070C0"/>
                </a:solidFill>
                <a:latin typeface="+mn-lt"/>
              </a:rPr>
              <a:t> physical idea behind remote sensing applications</a:t>
            </a:r>
          </a:p>
        </p:txBody>
      </p:sp>
      <p:sp>
        <p:nvSpPr>
          <p:cNvPr id="2" name="Rectangle 2">
            <a:extLst>
              <a:ext uri="{FF2B5EF4-FFF2-40B4-BE49-F238E27FC236}">
                <a16:creationId xmlns:a16="http://schemas.microsoft.com/office/drawing/2014/main" id="{A0BF6443-9B01-BCB4-AA22-26B616691463}"/>
              </a:ext>
            </a:extLst>
          </p:cNvPr>
          <p:cNvSpPr txBox="1">
            <a:spLocks noChangeArrowheads="1"/>
          </p:cNvSpPr>
          <p:nvPr/>
        </p:nvSpPr>
        <p:spPr bwMode="auto">
          <a:xfrm>
            <a:off x="1559496" y="193673"/>
            <a:ext cx="8965878" cy="33265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eaLnBrk="1" hangingPunct="1"/>
            <a:r>
              <a:rPr lang="en-US" altLang="en-GB" sz="3200" kern="0" dirty="0">
                <a:solidFill>
                  <a:schemeClr val="accent6">
                    <a:lumMod val="75000"/>
                  </a:schemeClr>
                </a:solidFill>
              </a:rPr>
              <a:t>How do satellites observe the Earth? </a:t>
            </a:r>
            <a:endParaRPr lang="en-GB" altLang="en-GB" sz="3200" kern="0" dirty="0"/>
          </a:p>
        </p:txBody>
      </p:sp>
      <p:cxnSp>
        <p:nvCxnSpPr>
          <p:cNvPr id="3" name="Straight Connector 2">
            <a:extLst>
              <a:ext uri="{FF2B5EF4-FFF2-40B4-BE49-F238E27FC236}">
                <a16:creationId xmlns:a16="http://schemas.microsoft.com/office/drawing/2014/main" id="{854B7705-5319-ACC9-85DD-ABB64A495797}"/>
              </a:ext>
            </a:extLst>
          </p:cNvPr>
          <p:cNvCxnSpPr/>
          <p:nvPr/>
        </p:nvCxnSpPr>
        <p:spPr>
          <a:xfrm>
            <a:off x="2855640" y="692696"/>
            <a:ext cx="6840760" cy="0"/>
          </a:xfrm>
          <a:prstGeom prst="line">
            <a:avLst/>
          </a:prstGeom>
        </p:spPr>
        <p:style>
          <a:lnRef idx="3">
            <a:schemeClr val="accent4"/>
          </a:lnRef>
          <a:fillRef idx="0">
            <a:schemeClr val="accent4"/>
          </a:fillRef>
          <a:effectRef idx="2">
            <a:schemeClr val="accent4"/>
          </a:effectRef>
          <a:fontRef idx="minor">
            <a:schemeClr val="tx1"/>
          </a:fontRef>
        </p:style>
      </p:cxnSp>
      <p:sp>
        <p:nvSpPr>
          <p:cNvPr id="5" name="TextBox 4">
            <a:extLst>
              <a:ext uri="{FF2B5EF4-FFF2-40B4-BE49-F238E27FC236}">
                <a16:creationId xmlns:a16="http://schemas.microsoft.com/office/drawing/2014/main" id="{B645FE25-1AFF-AB44-8CC2-CCEA066F77B5}"/>
              </a:ext>
            </a:extLst>
          </p:cNvPr>
          <p:cNvSpPr txBox="1"/>
          <p:nvPr/>
        </p:nvSpPr>
        <p:spPr>
          <a:xfrm>
            <a:off x="352096" y="1789964"/>
            <a:ext cx="10513168" cy="461665"/>
          </a:xfrm>
          <a:prstGeom prst="rect">
            <a:avLst/>
          </a:prstGeom>
          <a:noFill/>
        </p:spPr>
        <p:txBody>
          <a:bodyPr wrap="square">
            <a:spAutoFit/>
          </a:bodyPr>
          <a:lstStyle/>
          <a:p>
            <a:r>
              <a:rPr kumimoji="0" lang="en-AE" sz="2400" b="0" i="0" u="none" strike="noStrike" kern="1200" cap="none" spc="-97" normalizeH="0" baseline="0" noProof="0" dirty="0">
                <a:ln>
                  <a:noFill/>
                </a:ln>
                <a:solidFill>
                  <a:srgbClr val="4F81BD">
                    <a:lumMod val="50000"/>
                  </a:srgbClr>
                </a:solidFill>
                <a:effectLst/>
                <a:uLnTx/>
                <a:uFillTx/>
                <a:latin typeface="Calibri"/>
                <a:ea typeface="+mn-ea"/>
                <a:cs typeface="Arial"/>
              </a:rPr>
              <a:t>The wavelength of an object’s peak emission (</a:t>
            </a:r>
            <a:r>
              <a:rPr kumimoji="0" lang="en-AE" sz="2400" b="0" i="0" u="none" strike="noStrike" kern="1200" cap="none" spc="-97" normalizeH="0" baseline="0" noProof="0" dirty="0" err="1">
                <a:ln>
                  <a:noFill/>
                </a:ln>
                <a:solidFill>
                  <a:srgbClr val="4F81BD">
                    <a:lumMod val="50000"/>
                  </a:srgbClr>
                </a:solidFill>
                <a:effectLst/>
                <a:uLnTx/>
                <a:uFillTx/>
                <a:latin typeface="Calibri"/>
                <a:ea typeface="+mn-ea"/>
                <a:cs typeface="Arial"/>
              </a:rPr>
              <a:t>λ</a:t>
            </a:r>
            <a:r>
              <a:rPr kumimoji="0" lang="en-AE" sz="2400" b="0" i="0" u="none" strike="noStrike" kern="1200" cap="none" spc="-97" normalizeH="0" baseline="-25000" noProof="0" dirty="0" err="1">
                <a:ln>
                  <a:noFill/>
                </a:ln>
                <a:solidFill>
                  <a:srgbClr val="4F81BD">
                    <a:lumMod val="50000"/>
                  </a:srgbClr>
                </a:solidFill>
                <a:effectLst/>
                <a:uLnTx/>
                <a:uFillTx/>
                <a:latin typeface="Calibri"/>
                <a:ea typeface="+mn-ea"/>
                <a:cs typeface="Arial"/>
              </a:rPr>
              <a:t>m</a:t>
            </a:r>
            <a:r>
              <a:rPr kumimoji="0" lang="en-AE" sz="2400" b="0" i="0" u="none" strike="noStrike" kern="1200" cap="none" spc="-97" normalizeH="0" baseline="0" noProof="0" dirty="0">
                <a:ln>
                  <a:noFill/>
                </a:ln>
                <a:solidFill>
                  <a:srgbClr val="4F81BD">
                    <a:lumMod val="50000"/>
                  </a:srgbClr>
                </a:solidFill>
                <a:effectLst/>
                <a:uLnTx/>
                <a:uFillTx/>
                <a:latin typeface="Calibri"/>
                <a:ea typeface="+mn-ea"/>
                <a:cs typeface="Arial"/>
              </a:rPr>
              <a:t>) correlates with its temperature  </a:t>
            </a:r>
            <a:endParaRPr lang="en-US" dirty="0"/>
          </a:p>
        </p:txBody>
      </p:sp>
    </p:spTree>
    <p:extLst>
      <p:ext uri="{BB962C8B-B14F-4D97-AF65-F5344CB8AC3E}">
        <p14:creationId xmlns:p14="http://schemas.microsoft.com/office/powerpoint/2010/main" val="31380881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5" name="Rectangle 3">
            <a:extLst>
              <a:ext uri="{FF2B5EF4-FFF2-40B4-BE49-F238E27FC236}">
                <a16:creationId xmlns:a16="http://schemas.microsoft.com/office/drawing/2014/main" id="{897C7709-8A9F-4216-989A-A5DDA2581894}"/>
              </a:ext>
            </a:extLst>
          </p:cNvPr>
          <p:cNvSpPr>
            <a:spLocks noGrp="1" noChangeArrowheads="1"/>
          </p:cNvSpPr>
          <p:nvPr>
            <p:ph idx="1"/>
          </p:nvPr>
        </p:nvSpPr>
        <p:spPr>
          <a:xfrm>
            <a:off x="1559496" y="3139227"/>
            <a:ext cx="8229600" cy="2664296"/>
          </a:xfrm>
        </p:spPr>
        <p:txBody>
          <a:bodyPr/>
          <a:lstStyle/>
          <a:p>
            <a:pPr eaLnBrk="1" hangingPunct="1"/>
            <a:r>
              <a:rPr lang="en-US" altLang="en-US" dirty="0"/>
              <a:t>identify the time when the convective cell affected </a:t>
            </a:r>
            <a:r>
              <a:rPr lang="en-US" altLang="en-US" dirty="0" err="1"/>
              <a:t>AlAmerat</a:t>
            </a:r>
            <a:r>
              <a:rPr lang="en-US" altLang="en-US" dirty="0"/>
              <a:t> on 3</a:t>
            </a:r>
            <a:r>
              <a:rPr lang="en-US" altLang="en-US" baseline="30000" dirty="0"/>
              <a:t>rd</a:t>
            </a:r>
            <a:r>
              <a:rPr lang="en-US" altLang="en-US" dirty="0"/>
              <a:t> March 2023 </a:t>
            </a:r>
          </a:p>
          <a:p>
            <a:pPr eaLnBrk="1" hangingPunct="1"/>
            <a:r>
              <a:rPr lang="en-US" altLang="en-US" dirty="0"/>
              <a:t>Use an infrared band to see the convective cell. </a:t>
            </a:r>
            <a:br>
              <a:rPr lang="en-US" altLang="en-US" dirty="0"/>
            </a:br>
            <a:r>
              <a:rPr lang="en-US" altLang="en-US" dirty="0"/>
              <a:t>What is the difference between infrared images and visible images?</a:t>
            </a:r>
            <a:br>
              <a:rPr lang="en-US" altLang="en-US" dirty="0"/>
            </a:br>
            <a:endParaRPr lang="en-GB" altLang="en-US" dirty="0"/>
          </a:p>
        </p:txBody>
      </p:sp>
      <p:sp>
        <p:nvSpPr>
          <p:cNvPr id="7" name="Title 1">
            <a:extLst>
              <a:ext uri="{FF2B5EF4-FFF2-40B4-BE49-F238E27FC236}">
                <a16:creationId xmlns:a16="http://schemas.microsoft.com/office/drawing/2014/main" id="{09087850-34CD-4C94-B8BD-BB281DECCBFE}"/>
              </a:ext>
            </a:extLst>
          </p:cNvPr>
          <p:cNvSpPr txBox="1">
            <a:spLocks/>
          </p:cNvSpPr>
          <p:nvPr/>
        </p:nvSpPr>
        <p:spPr bwMode="auto">
          <a:xfrm>
            <a:off x="1981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GB" sz="3600" dirty="0">
                <a:solidFill>
                  <a:srgbClr val="C00000"/>
                </a:solidFill>
                <a:latin typeface="Calibri"/>
              </a:rPr>
              <a:t>Practical </a:t>
            </a:r>
            <a:br>
              <a:rPr lang="en-GB" sz="3600" dirty="0">
                <a:solidFill>
                  <a:srgbClr val="C00000"/>
                </a:solidFill>
                <a:latin typeface="Calibri"/>
              </a:rPr>
            </a:br>
            <a:r>
              <a:rPr lang="en-GB" sz="3600" dirty="0">
                <a:solidFill>
                  <a:srgbClr val="C00000"/>
                </a:solidFill>
                <a:latin typeface="Calibri"/>
              </a:rPr>
              <a:t>Task 2</a:t>
            </a:r>
          </a:p>
        </p:txBody>
      </p:sp>
      <p:sp>
        <p:nvSpPr>
          <p:cNvPr id="6" name="Rectangle 5">
            <a:extLst>
              <a:ext uri="{FF2B5EF4-FFF2-40B4-BE49-F238E27FC236}">
                <a16:creationId xmlns:a16="http://schemas.microsoft.com/office/drawing/2014/main" id="{03066834-7654-4B71-91CB-B8AE3739667A}"/>
              </a:ext>
            </a:extLst>
          </p:cNvPr>
          <p:cNvSpPr/>
          <p:nvPr/>
        </p:nvSpPr>
        <p:spPr>
          <a:xfrm>
            <a:off x="1993032" y="2492896"/>
            <a:ext cx="8424936" cy="3693319"/>
          </a:xfrm>
          <a:prstGeom prst="rect">
            <a:avLst/>
          </a:prstGeom>
        </p:spPr>
        <p:txBody>
          <a:bodyPr wrap="square">
            <a:spAutoFit/>
          </a:bodyPr>
          <a:lstStyle/>
          <a:p>
            <a:pPr eaLnBrk="0" hangingPunct="0">
              <a:defRPr/>
            </a:pPr>
            <a:endParaRPr lang="en-US" dirty="0">
              <a:solidFill>
                <a:srgbClr val="00004C"/>
              </a:solidFill>
              <a:latin typeface="Arial"/>
            </a:endParaRPr>
          </a:p>
          <a:p>
            <a:pPr eaLnBrk="0" hangingPunct="0">
              <a:defRPr/>
            </a:pPr>
            <a:endParaRPr lang="en-US" dirty="0">
              <a:solidFill>
                <a:srgbClr val="00004C"/>
              </a:solidFill>
              <a:latin typeface="Arial"/>
            </a:endParaRPr>
          </a:p>
          <a:p>
            <a:pPr eaLnBrk="0" hangingPunct="0">
              <a:defRPr/>
            </a:pPr>
            <a:endParaRPr lang="en-US" dirty="0">
              <a:solidFill>
                <a:srgbClr val="00004C"/>
              </a:solidFill>
              <a:latin typeface="Arial"/>
            </a:endParaRPr>
          </a:p>
          <a:p>
            <a:pPr eaLnBrk="0" hangingPunct="0">
              <a:defRPr/>
            </a:pPr>
            <a:endParaRPr lang="en-US" dirty="0">
              <a:solidFill>
                <a:srgbClr val="00004C"/>
              </a:solidFill>
              <a:latin typeface="Arial"/>
            </a:endParaRPr>
          </a:p>
          <a:p>
            <a:pPr eaLnBrk="0" hangingPunct="0">
              <a:defRPr/>
            </a:pPr>
            <a:endParaRPr lang="en-US" dirty="0">
              <a:solidFill>
                <a:srgbClr val="00004C"/>
              </a:solidFill>
              <a:latin typeface="Arial"/>
            </a:endParaRPr>
          </a:p>
          <a:p>
            <a:pPr eaLnBrk="0" hangingPunct="0">
              <a:defRPr/>
            </a:pPr>
            <a:endParaRPr lang="en-US" dirty="0">
              <a:solidFill>
                <a:srgbClr val="00004C"/>
              </a:solidFill>
              <a:latin typeface="Arial"/>
            </a:endParaRPr>
          </a:p>
          <a:p>
            <a:pPr eaLnBrk="0" hangingPunct="0">
              <a:defRPr/>
            </a:pPr>
            <a:endParaRPr lang="en-US" dirty="0">
              <a:solidFill>
                <a:srgbClr val="00004C"/>
              </a:solidFill>
              <a:latin typeface="Arial"/>
            </a:endParaRPr>
          </a:p>
          <a:p>
            <a:pPr eaLnBrk="0" hangingPunct="0">
              <a:defRPr/>
            </a:pPr>
            <a:endParaRPr lang="en-US" dirty="0">
              <a:solidFill>
                <a:srgbClr val="00004C"/>
              </a:solidFill>
              <a:latin typeface="Arial"/>
            </a:endParaRPr>
          </a:p>
          <a:p>
            <a:pPr eaLnBrk="0" hangingPunct="0">
              <a:defRPr/>
            </a:pPr>
            <a:endParaRPr lang="en-US" dirty="0">
              <a:solidFill>
                <a:srgbClr val="00004C"/>
              </a:solidFill>
              <a:latin typeface="Arial"/>
            </a:endParaRPr>
          </a:p>
          <a:p>
            <a:pPr eaLnBrk="0" hangingPunct="0">
              <a:defRPr/>
            </a:pPr>
            <a:endParaRPr lang="en-US" dirty="0">
              <a:solidFill>
                <a:srgbClr val="00004C"/>
              </a:solidFill>
              <a:latin typeface="Arial"/>
            </a:endParaRPr>
          </a:p>
          <a:p>
            <a:pPr eaLnBrk="0" hangingPunct="0">
              <a:defRPr/>
            </a:pPr>
            <a:endParaRPr lang="en-US" dirty="0">
              <a:solidFill>
                <a:srgbClr val="00004C"/>
              </a:solidFill>
              <a:latin typeface="Arial"/>
            </a:endParaRPr>
          </a:p>
          <a:p>
            <a:pPr eaLnBrk="0" hangingPunct="0">
              <a:defRPr/>
            </a:pPr>
            <a:endParaRPr lang="en-US" dirty="0">
              <a:solidFill>
                <a:srgbClr val="00004C"/>
              </a:solidFill>
              <a:latin typeface="Arial"/>
            </a:endParaRPr>
          </a:p>
          <a:p>
            <a:pPr eaLnBrk="0" hangingPunct="0">
              <a:defRPr/>
            </a:pPr>
            <a:endParaRPr lang="en-GB" dirty="0">
              <a:solidFill>
                <a:prstClr val="black"/>
              </a:solidFill>
            </a:endParaRPr>
          </a:p>
        </p:txBody>
      </p:sp>
      <p:sp>
        <p:nvSpPr>
          <p:cNvPr id="4" name="TextBox 3">
            <a:extLst>
              <a:ext uri="{FF2B5EF4-FFF2-40B4-BE49-F238E27FC236}">
                <a16:creationId xmlns:a16="http://schemas.microsoft.com/office/drawing/2014/main" id="{EDA597ED-9322-4A88-413D-BAE91352C3DB}"/>
              </a:ext>
            </a:extLst>
          </p:cNvPr>
          <p:cNvSpPr txBox="1"/>
          <p:nvPr/>
        </p:nvSpPr>
        <p:spPr>
          <a:xfrm>
            <a:off x="839416" y="1417638"/>
            <a:ext cx="6096000"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Go to</a:t>
            </a:r>
            <a:endParaRPr kumimoji="0" lang="en-US" sz="1800" b="0" i="0" u="none" strike="noStrike" kern="1200" cap="none" spc="0" normalizeH="0" baseline="0" noProof="0" dirty="0">
              <a:ln>
                <a:noFill/>
              </a:ln>
              <a:solidFill>
                <a:srgbClr val="00004C"/>
              </a:solidFill>
              <a:effectLst/>
              <a:uLnTx/>
              <a:uFillTx/>
              <a:latin typeface="Arial"/>
              <a:ea typeface="+mn-ea"/>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4C"/>
                </a:solidFill>
                <a:effectLst/>
                <a:uLnTx/>
                <a:uFillTx/>
                <a:latin typeface="Arial"/>
                <a:ea typeface="+mn-ea"/>
                <a:cs typeface="Arial" pitchFamily="34" charset="0"/>
                <a:hlinkClick r:id="rId4"/>
              </a:rPr>
              <a:t>https://view.eumetsat.int/productviewer?v=default</a:t>
            </a:r>
            <a:endParaRPr kumimoji="0" lang="en-US" sz="1800" b="0" i="0" u="none" strike="noStrike" kern="1200" cap="none" spc="0" normalizeH="0" baseline="0" noProof="0" dirty="0">
              <a:ln>
                <a:noFill/>
              </a:ln>
              <a:solidFill>
                <a:srgbClr val="00004C"/>
              </a:solidFill>
              <a:effectLst/>
              <a:uLnTx/>
              <a:uFillTx/>
              <a:latin typeface="Arial"/>
              <a:ea typeface="+mn-ea"/>
              <a:cs typeface="Arial" pitchFamily="34" charset="0"/>
            </a:endParaRPr>
          </a:p>
        </p:txBody>
      </p:sp>
      <p:sp>
        <p:nvSpPr>
          <p:cNvPr id="3" name="TextBox 2">
            <a:extLst>
              <a:ext uri="{FF2B5EF4-FFF2-40B4-BE49-F238E27FC236}">
                <a16:creationId xmlns:a16="http://schemas.microsoft.com/office/drawing/2014/main" id="{59F3427A-8DD8-BFDC-7830-14FA1D5E13E3}"/>
              </a:ext>
            </a:extLst>
          </p:cNvPr>
          <p:cNvSpPr txBox="1"/>
          <p:nvPr/>
        </p:nvSpPr>
        <p:spPr>
          <a:xfrm>
            <a:off x="767408" y="2338939"/>
            <a:ext cx="9721080" cy="461665"/>
          </a:xfrm>
          <a:prstGeom prst="rect">
            <a:avLst/>
          </a:prstGeom>
          <a:noFill/>
        </p:spPr>
        <p:txBody>
          <a:bodyPr wrap="square">
            <a:spAutoFit/>
          </a:bodyPr>
          <a:lstStyle/>
          <a:p>
            <a:r>
              <a:rPr kumimoji="0" lang="en-US" altLang="en-US" sz="2400" b="0" i="0" u="none" strike="noStrike" kern="1200" cap="none" spc="0" normalizeH="0" baseline="0" noProof="0" dirty="0">
                <a:ln>
                  <a:noFill/>
                </a:ln>
                <a:solidFill>
                  <a:prstClr val="black"/>
                </a:solidFill>
                <a:effectLst/>
                <a:uLnTx/>
                <a:uFillTx/>
                <a:latin typeface="Calibri"/>
                <a:ea typeface="+mn-ea"/>
                <a:cs typeface="+mn-cs"/>
              </a:rPr>
              <a:t> add layer -&gt;</a:t>
            </a:r>
            <a:r>
              <a:rPr lang="en-US" sz="2400" b="0" i="0" dirty="0">
                <a:solidFill>
                  <a:srgbClr val="030303"/>
                </a:solidFill>
                <a:effectLst/>
                <a:latin typeface="Roboto Bold"/>
              </a:rPr>
              <a:t> MSG – IODC -&gt; </a:t>
            </a:r>
            <a:r>
              <a:rPr lang="en-US" sz="2400" b="0" i="0" dirty="0">
                <a:solidFill>
                  <a:srgbClr val="000000"/>
                </a:solidFill>
                <a:effectLst/>
                <a:latin typeface="Roboto Bold"/>
              </a:rPr>
              <a:t>Natural </a:t>
            </a:r>
            <a:r>
              <a:rPr lang="en-US" sz="2400" b="0" i="0" dirty="0" err="1">
                <a:solidFill>
                  <a:srgbClr val="000000"/>
                </a:solidFill>
                <a:effectLst/>
                <a:latin typeface="Roboto Bold"/>
              </a:rPr>
              <a:t>Colour</a:t>
            </a:r>
            <a:r>
              <a:rPr lang="en-US" sz="2400" b="0" i="0" dirty="0">
                <a:solidFill>
                  <a:srgbClr val="000000"/>
                </a:solidFill>
                <a:effectLst/>
                <a:latin typeface="Roboto Bold"/>
              </a:rPr>
              <a:t> Enhanced RGB</a:t>
            </a:r>
            <a:endParaRPr lang="en-US" dirty="0"/>
          </a:p>
        </p:txBody>
      </p:sp>
      <p:sp>
        <p:nvSpPr>
          <p:cNvPr id="2" name="TextBox 1">
            <a:extLst>
              <a:ext uri="{FF2B5EF4-FFF2-40B4-BE49-F238E27FC236}">
                <a16:creationId xmlns:a16="http://schemas.microsoft.com/office/drawing/2014/main" id="{E68FADFE-6391-A760-05F2-B76D0F92C378}"/>
              </a:ext>
            </a:extLst>
          </p:cNvPr>
          <p:cNvSpPr txBox="1"/>
          <p:nvPr/>
        </p:nvSpPr>
        <p:spPr>
          <a:xfrm>
            <a:off x="1915327" y="5297696"/>
            <a:ext cx="6096000" cy="646331"/>
          </a:xfrm>
          <a:prstGeom prst="rect">
            <a:avLst/>
          </a:prstGeom>
          <a:noFill/>
        </p:spPr>
        <p:txBody>
          <a:bodyPr wrap="square">
            <a:spAutoFit/>
          </a:bodyPr>
          <a:lstStyle/>
          <a:p>
            <a:r>
              <a:rPr lang="en-US" altLang="en-US" b="1" dirty="0">
                <a:solidFill>
                  <a:srgbClr val="C00000"/>
                </a:solidFill>
              </a:rPr>
              <a:t>Answer :</a:t>
            </a:r>
            <a:r>
              <a:rPr lang="en-US" altLang="en-US" dirty="0"/>
              <a:t> Visible images has texture such as apparent cloud depth and shadows </a:t>
            </a:r>
            <a:endParaRPr lang="en-US" dirty="0"/>
          </a:p>
        </p:txBody>
      </p:sp>
    </p:spTree>
    <p:extLst>
      <p:ext uri="{BB962C8B-B14F-4D97-AF65-F5344CB8AC3E}">
        <p14:creationId xmlns:p14="http://schemas.microsoft.com/office/powerpoint/2010/main" val="513237670"/>
      </p:ext>
    </p:extLst>
  </p:cSld>
  <p:clrMapOvr>
    <a:overrideClrMapping bg1="lt1" tx1="dk1" bg2="lt2" tx2="dk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5" name="Rectangle 3">
            <a:extLst>
              <a:ext uri="{FF2B5EF4-FFF2-40B4-BE49-F238E27FC236}">
                <a16:creationId xmlns:a16="http://schemas.microsoft.com/office/drawing/2014/main" id="{897C7709-8A9F-4216-989A-A5DDA2581894}"/>
              </a:ext>
            </a:extLst>
          </p:cNvPr>
          <p:cNvSpPr>
            <a:spLocks noGrp="1" noChangeArrowheads="1"/>
          </p:cNvSpPr>
          <p:nvPr>
            <p:ph idx="1"/>
          </p:nvPr>
        </p:nvSpPr>
        <p:spPr>
          <a:xfrm>
            <a:off x="1991544" y="2996953"/>
            <a:ext cx="8496944" cy="2664296"/>
          </a:xfrm>
        </p:spPr>
        <p:txBody>
          <a:bodyPr/>
          <a:lstStyle/>
          <a:p>
            <a:r>
              <a:rPr lang="en-US" altLang="en-US" dirty="0"/>
              <a:t>For 01/06/2007 12 UTC and 06/06/2007 </a:t>
            </a:r>
            <a:br>
              <a:rPr lang="en-US" altLang="en-US" dirty="0"/>
            </a:br>
            <a:r>
              <a:rPr lang="en-US" altLang="en-US" dirty="0"/>
              <a:t>- add layer -&gt; </a:t>
            </a:r>
            <a:r>
              <a:rPr lang="it-IT" dirty="0"/>
              <a:t>Sea Surface Temperature (</a:t>
            </a:r>
            <a:r>
              <a:rPr lang="it-IT" i="1" dirty="0"/>
              <a:t>Multi-mission / GHRSST)</a:t>
            </a:r>
          </a:p>
          <a:p>
            <a:pPr marL="0" indent="0">
              <a:buNone/>
            </a:pPr>
            <a:r>
              <a:rPr lang="it-IT" altLang="en-US" i="1" dirty="0"/>
              <a:t>   </a:t>
            </a:r>
            <a:r>
              <a:rPr lang="en-US" altLang="en-US" dirty="0"/>
              <a:t>- Compare Oman Sea surface </a:t>
            </a:r>
            <a:r>
              <a:rPr lang="en-US" altLang="en-US" dirty="0" err="1"/>
              <a:t>Surface</a:t>
            </a:r>
            <a:r>
              <a:rPr lang="en-US" altLang="en-US" dirty="0"/>
              <a:t> Temperature for the two days. Which is higher? What do you think the cause of the difference?</a:t>
            </a:r>
          </a:p>
        </p:txBody>
      </p:sp>
      <p:sp>
        <p:nvSpPr>
          <p:cNvPr id="7" name="Title 1">
            <a:extLst>
              <a:ext uri="{FF2B5EF4-FFF2-40B4-BE49-F238E27FC236}">
                <a16:creationId xmlns:a16="http://schemas.microsoft.com/office/drawing/2014/main" id="{09087850-34CD-4C94-B8BD-BB281DECCBFE}"/>
              </a:ext>
            </a:extLst>
          </p:cNvPr>
          <p:cNvSpPr txBox="1">
            <a:spLocks/>
          </p:cNvSpPr>
          <p:nvPr/>
        </p:nvSpPr>
        <p:spPr bwMode="auto">
          <a:xfrm>
            <a:off x="1991544" y="432294"/>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GB" sz="3600" dirty="0">
                <a:solidFill>
                  <a:srgbClr val="C00000"/>
                </a:solidFill>
                <a:latin typeface="Calibri"/>
              </a:rPr>
              <a:t>Practical </a:t>
            </a:r>
            <a:br>
              <a:rPr lang="en-GB" sz="3600" dirty="0">
                <a:solidFill>
                  <a:srgbClr val="C00000"/>
                </a:solidFill>
                <a:latin typeface="Calibri"/>
              </a:rPr>
            </a:br>
            <a:r>
              <a:rPr lang="en-GB" sz="3600" dirty="0">
                <a:solidFill>
                  <a:srgbClr val="C00000"/>
                </a:solidFill>
                <a:latin typeface="Calibri"/>
              </a:rPr>
              <a:t>Task 3</a:t>
            </a:r>
          </a:p>
        </p:txBody>
      </p:sp>
      <p:sp>
        <p:nvSpPr>
          <p:cNvPr id="6" name="Rectangle 5">
            <a:extLst>
              <a:ext uri="{FF2B5EF4-FFF2-40B4-BE49-F238E27FC236}">
                <a16:creationId xmlns:a16="http://schemas.microsoft.com/office/drawing/2014/main" id="{03066834-7654-4B71-91CB-B8AE3739667A}"/>
              </a:ext>
            </a:extLst>
          </p:cNvPr>
          <p:cNvSpPr/>
          <p:nvPr/>
        </p:nvSpPr>
        <p:spPr>
          <a:xfrm>
            <a:off x="2135560" y="2430181"/>
            <a:ext cx="6717432" cy="646331"/>
          </a:xfrm>
          <a:prstGeom prst="rect">
            <a:avLst/>
          </a:prstGeom>
        </p:spPr>
        <p:txBody>
          <a:bodyPr wrap="square">
            <a:spAutoFit/>
          </a:bodyPr>
          <a:lstStyle/>
          <a:p>
            <a:pPr lvl="0" eaLnBrk="0" hangingPunct="0">
              <a:defRPr/>
            </a:pPr>
            <a:r>
              <a:rPr lang="en-GB" dirty="0">
                <a:solidFill>
                  <a:prstClr val="black"/>
                </a:solidFill>
              </a:rPr>
              <a:t>Go to </a:t>
            </a:r>
            <a:r>
              <a:rPr lang="en-US" dirty="0">
                <a:hlinkClick r:id="rId4"/>
              </a:rPr>
              <a:t>https://worldview.earthdata.nasa.gov/</a:t>
            </a:r>
            <a:endParaRPr lang="en-US" dirty="0">
              <a:solidFill>
                <a:srgbClr val="00004C"/>
              </a:solidFill>
              <a:latin typeface="Arial"/>
            </a:endParaRPr>
          </a:p>
          <a:p>
            <a:pPr eaLnBrk="0" hangingPunct="0">
              <a:defRPr/>
            </a:pPr>
            <a:endParaRPr lang="en-GB" dirty="0">
              <a:solidFill>
                <a:prstClr val="black"/>
              </a:solidFill>
            </a:endParaRPr>
          </a:p>
        </p:txBody>
      </p:sp>
    </p:spTree>
    <p:extLst>
      <p:ext uri="{BB962C8B-B14F-4D97-AF65-F5344CB8AC3E}">
        <p14:creationId xmlns:p14="http://schemas.microsoft.com/office/powerpoint/2010/main" val="1429346184"/>
      </p:ext>
    </p:extLst>
  </p:cSld>
  <p:clrMapOvr>
    <a:overrideClrMapping bg1="lt1" tx1="dk1" bg2="lt2" tx2="dk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0F9C9AE4-42F0-4179-8543-07C380C19351}"/>
              </a:ext>
            </a:extLst>
          </p:cNvPr>
          <p:cNvSpPr txBox="1">
            <a:spLocks noChangeArrowheads="1"/>
          </p:cNvSpPr>
          <p:nvPr/>
        </p:nvSpPr>
        <p:spPr bwMode="auto">
          <a:xfrm>
            <a:off x="2639616" y="2564904"/>
            <a:ext cx="7704856" cy="33265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eaLnBrk="1" hangingPunct="1">
              <a:defRPr/>
            </a:pPr>
            <a:r>
              <a:rPr lang="en-GB" altLang="en-GB" sz="3200" kern="0" dirty="0">
                <a:solidFill>
                  <a:schemeClr val="accent6">
                    <a:lumMod val="75000"/>
                  </a:schemeClr>
                </a:solidFill>
                <a:latin typeface="Arial"/>
                <a:cs typeface="Arial"/>
              </a:rPr>
              <a:t>Future of Earth Observation Satellites</a:t>
            </a:r>
          </a:p>
        </p:txBody>
      </p:sp>
      <p:cxnSp>
        <p:nvCxnSpPr>
          <p:cNvPr id="6" name="Straight Connector 5">
            <a:extLst>
              <a:ext uri="{FF2B5EF4-FFF2-40B4-BE49-F238E27FC236}">
                <a16:creationId xmlns:a16="http://schemas.microsoft.com/office/drawing/2014/main" id="{D7FE0750-D8BC-4509-81CA-E0454C5EF19F}"/>
              </a:ext>
            </a:extLst>
          </p:cNvPr>
          <p:cNvCxnSpPr/>
          <p:nvPr/>
        </p:nvCxnSpPr>
        <p:spPr>
          <a:xfrm>
            <a:off x="2999656" y="3068960"/>
            <a:ext cx="6840760" cy="0"/>
          </a:xfrm>
          <a:prstGeom prst="line">
            <a:avLst/>
          </a:prstGeom>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4634000"/>
      </p:ext>
    </p:extLst>
  </p:cSld>
  <p:clrMapOvr>
    <a:overrideClrMapping bg1="lt1" tx1="dk1" bg2="lt2" tx2="dk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10C175DD-2E7B-4F46-B859-335B94FF7C87}"/>
              </a:ext>
            </a:extLst>
          </p:cNvPr>
          <p:cNvSpPr txBox="1">
            <a:spLocks noChangeArrowheads="1"/>
          </p:cNvSpPr>
          <p:nvPr/>
        </p:nvSpPr>
        <p:spPr bwMode="auto">
          <a:xfrm>
            <a:off x="1343472" y="168985"/>
            <a:ext cx="8965878" cy="33265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defPPr>
              <a:defRPr lang="en-US"/>
            </a:defPPr>
            <a:lvl1pPr algn="ctr" eaLnBrk="1" hangingPunct="1">
              <a:defRPr sz="3200" kern="0">
                <a:solidFill>
                  <a:schemeClr val="accent6">
                    <a:lumMod val="75000"/>
                  </a:schemeClr>
                </a:solidFill>
                <a:latin typeface="+mj-lt"/>
                <a:ea typeface="+mj-ea"/>
                <a:cs typeface="+mj-cs"/>
              </a:defRPr>
            </a:lvl1pPr>
            <a:lvl2pPr algn="ctr" eaLnBrk="0" hangingPunct="0">
              <a:defRPr sz="4400">
                <a:solidFill>
                  <a:schemeClr val="tx2"/>
                </a:solidFill>
              </a:defRPr>
            </a:lvl2pPr>
            <a:lvl3pPr algn="ctr" eaLnBrk="0" hangingPunct="0">
              <a:defRPr sz="4400">
                <a:solidFill>
                  <a:schemeClr val="tx2"/>
                </a:solidFill>
              </a:defRPr>
            </a:lvl3pPr>
            <a:lvl4pPr algn="ctr" eaLnBrk="0" hangingPunct="0">
              <a:defRPr sz="4400">
                <a:solidFill>
                  <a:schemeClr val="tx2"/>
                </a:solidFill>
              </a:defRPr>
            </a:lvl4pPr>
            <a:lvl5pPr algn="ctr" eaLnBrk="0" hangingPunct="0">
              <a:defRPr sz="4400">
                <a:solidFill>
                  <a:schemeClr val="tx2"/>
                </a:solidFill>
              </a:defRPr>
            </a:lvl5pPr>
            <a:lvl6pPr marL="457200" algn="ctr" rtl="0" fontAlgn="base">
              <a:spcBef>
                <a:spcPct val="0"/>
              </a:spcBef>
              <a:spcAft>
                <a:spcPct val="0"/>
              </a:spcAft>
              <a:defRPr sz="4400">
                <a:solidFill>
                  <a:schemeClr val="tx2"/>
                </a:solidFill>
              </a:defRPr>
            </a:lvl6pPr>
            <a:lvl7pPr marL="914400" algn="ctr" rtl="0" fontAlgn="base">
              <a:spcBef>
                <a:spcPct val="0"/>
              </a:spcBef>
              <a:spcAft>
                <a:spcPct val="0"/>
              </a:spcAft>
              <a:defRPr sz="4400">
                <a:solidFill>
                  <a:schemeClr val="tx2"/>
                </a:solidFill>
              </a:defRPr>
            </a:lvl7pPr>
            <a:lvl8pPr marL="1371600" algn="ctr" rtl="0" fontAlgn="base">
              <a:spcBef>
                <a:spcPct val="0"/>
              </a:spcBef>
              <a:spcAft>
                <a:spcPct val="0"/>
              </a:spcAft>
              <a:defRPr sz="4400">
                <a:solidFill>
                  <a:schemeClr val="tx2"/>
                </a:solidFill>
              </a:defRPr>
            </a:lvl8pPr>
            <a:lvl9pPr marL="1828800" algn="ctr" rtl="0" fontAlgn="base">
              <a:spcBef>
                <a:spcPct val="0"/>
              </a:spcBef>
              <a:spcAft>
                <a:spcPct val="0"/>
              </a:spcAft>
              <a:defRPr sz="4400">
                <a:solidFill>
                  <a:schemeClr val="tx2"/>
                </a:solidFill>
              </a:defRPr>
            </a:lvl9pPr>
          </a:lstStyle>
          <a:p>
            <a:r>
              <a:rPr lang="en-US" altLang="en-GB" dirty="0"/>
              <a:t>Future of Earth Observation Satellites</a:t>
            </a:r>
          </a:p>
        </p:txBody>
      </p:sp>
      <p:cxnSp>
        <p:nvCxnSpPr>
          <p:cNvPr id="8" name="Straight Connector 7">
            <a:extLst>
              <a:ext uri="{FF2B5EF4-FFF2-40B4-BE49-F238E27FC236}">
                <a16:creationId xmlns:a16="http://schemas.microsoft.com/office/drawing/2014/main" id="{BC7966DE-15C0-4511-9D87-27F80B6A0AD6}"/>
              </a:ext>
            </a:extLst>
          </p:cNvPr>
          <p:cNvCxnSpPr/>
          <p:nvPr/>
        </p:nvCxnSpPr>
        <p:spPr>
          <a:xfrm>
            <a:off x="2855640" y="692696"/>
            <a:ext cx="6840760" cy="0"/>
          </a:xfrm>
          <a:prstGeom prst="line">
            <a:avLst/>
          </a:prstGeom>
        </p:spPr>
        <p:style>
          <a:lnRef idx="3">
            <a:schemeClr val="accent4"/>
          </a:lnRef>
          <a:fillRef idx="0">
            <a:schemeClr val="accent4"/>
          </a:fillRef>
          <a:effectRef idx="2">
            <a:schemeClr val="accent4"/>
          </a:effectRef>
          <a:fontRef idx="minor">
            <a:schemeClr val="tx1"/>
          </a:fontRef>
        </p:style>
      </p:cxnSp>
      <p:sp>
        <p:nvSpPr>
          <p:cNvPr id="11" name="TextBox 10">
            <a:extLst>
              <a:ext uri="{FF2B5EF4-FFF2-40B4-BE49-F238E27FC236}">
                <a16:creationId xmlns:a16="http://schemas.microsoft.com/office/drawing/2014/main" id="{F1D9684F-31D3-4F3C-99D5-A42C9F033F82}"/>
              </a:ext>
            </a:extLst>
          </p:cNvPr>
          <p:cNvSpPr txBox="1"/>
          <p:nvPr/>
        </p:nvSpPr>
        <p:spPr>
          <a:xfrm>
            <a:off x="9786903" y="5177548"/>
            <a:ext cx="1283000" cy="369332"/>
          </a:xfrm>
          <a:prstGeom prst="rect">
            <a:avLst/>
          </a:prstGeom>
          <a:noFill/>
        </p:spPr>
        <p:txBody>
          <a:bodyPr wrap="square" rtlCol="0">
            <a:spAutoFit/>
          </a:bodyPr>
          <a:lstStyle/>
          <a:p>
            <a:r>
              <a:rPr lang="en-AU" dirty="0">
                <a:solidFill>
                  <a:schemeClr val="bg1"/>
                </a:solidFill>
              </a:rPr>
              <a:t>&gt; 60º</a:t>
            </a:r>
          </a:p>
        </p:txBody>
      </p:sp>
      <p:pic>
        <p:nvPicPr>
          <p:cNvPr id="3" name="Picture 2" descr="Graphical user interface, application&#10;&#10;Description automatically generated">
            <a:extLst>
              <a:ext uri="{FF2B5EF4-FFF2-40B4-BE49-F238E27FC236}">
                <a16:creationId xmlns:a16="http://schemas.microsoft.com/office/drawing/2014/main" id="{08E54494-968B-D4F0-A25B-F2A5B35592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92696"/>
            <a:ext cx="11665296" cy="6207953"/>
          </a:xfrm>
          <a:prstGeom prst="rect">
            <a:avLst/>
          </a:prstGeom>
        </p:spPr>
      </p:pic>
      <p:sp>
        <p:nvSpPr>
          <p:cNvPr id="6" name="TextBox 5">
            <a:extLst>
              <a:ext uri="{FF2B5EF4-FFF2-40B4-BE49-F238E27FC236}">
                <a16:creationId xmlns:a16="http://schemas.microsoft.com/office/drawing/2014/main" id="{DE994D59-181B-CC7D-C775-13ED6F9A2F16}"/>
              </a:ext>
            </a:extLst>
          </p:cNvPr>
          <p:cNvSpPr txBox="1"/>
          <p:nvPr/>
        </p:nvSpPr>
        <p:spPr>
          <a:xfrm>
            <a:off x="-21029" y="836712"/>
            <a:ext cx="6096000" cy="369332"/>
          </a:xfrm>
          <a:prstGeom prst="rect">
            <a:avLst/>
          </a:prstGeom>
          <a:noFill/>
        </p:spPr>
        <p:txBody>
          <a:bodyPr wrap="square">
            <a:spAutoFit/>
          </a:bodyPr>
          <a:lstStyle/>
          <a:p>
            <a:r>
              <a:rPr lang="en-US" b="1" i="0" dirty="0">
                <a:solidFill>
                  <a:srgbClr val="FFFFFF"/>
                </a:solidFill>
                <a:effectLst/>
                <a:latin typeface="Libre Franklin" panose="020B0604020202020204" pitchFamily="2" charset="0"/>
              </a:rPr>
              <a:t>New Wave of Satellites</a:t>
            </a:r>
            <a:endParaRPr lang="en-US" dirty="0"/>
          </a:p>
        </p:txBody>
      </p:sp>
    </p:spTree>
    <p:extLst>
      <p:ext uri="{BB962C8B-B14F-4D97-AF65-F5344CB8AC3E}">
        <p14:creationId xmlns:p14="http://schemas.microsoft.com/office/powerpoint/2010/main" val="1904812846"/>
      </p:ext>
    </p:extLst>
  </p:cSld>
  <p:clrMapOvr>
    <a:overrideClrMapping bg1="lt1" tx1="dk1" bg2="lt2" tx2="dk2" accent1="accent1" accent2="accent2" accent3="accent3" accent4="accent4" accent5="accent5" accent6="accent6" hlink="hlink" folHlink="folHlink"/>
  </p:clrMapOvr>
  <p:transition>
    <p:zoom/>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6">
            <a:extLst>
              <a:ext uri="{FF2B5EF4-FFF2-40B4-BE49-F238E27FC236}">
                <a16:creationId xmlns:a16="http://schemas.microsoft.com/office/drawing/2014/main" id="{B71BA2D2-E4DF-46AC-BC3A-397E7D080DBF}"/>
              </a:ext>
            </a:extLst>
          </p:cNvPr>
          <p:cNvSpPr>
            <a:spLocks noChangeArrowheads="1"/>
          </p:cNvSpPr>
          <p:nvPr/>
        </p:nvSpPr>
        <p:spPr bwMode="auto">
          <a:xfrm>
            <a:off x="1631504" y="1124744"/>
            <a:ext cx="68754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eaLnBrk="0" hangingPunct="0">
              <a:spcBef>
                <a:spcPct val="0"/>
              </a:spcBef>
            </a:pPr>
            <a:r>
              <a:rPr lang="en-GB" altLang="en-US" sz="1800" b="1" dirty="0">
                <a:solidFill>
                  <a:srgbClr val="002569"/>
                </a:solidFill>
                <a:cs typeface="+mn-cs"/>
              </a:rPr>
              <a:t>Twin satellite concept :</a:t>
            </a:r>
          </a:p>
          <a:p>
            <a:pPr eaLnBrk="0" hangingPunct="0">
              <a:spcBef>
                <a:spcPct val="0"/>
              </a:spcBef>
            </a:pPr>
            <a:r>
              <a:rPr lang="en-GB" altLang="en-US" sz="1800" b="1" dirty="0">
                <a:solidFill>
                  <a:srgbClr val="002569"/>
                </a:solidFill>
                <a:cs typeface="+mn-cs"/>
              </a:rPr>
              <a:t>	</a:t>
            </a:r>
            <a:r>
              <a:rPr lang="en-GB" altLang="en-US" sz="1800" dirty="0">
                <a:solidFill>
                  <a:srgbClr val="002569"/>
                </a:solidFill>
                <a:cs typeface="+mn-cs"/>
              </a:rPr>
              <a:t>4 geostationary imaging satellites </a:t>
            </a:r>
            <a:r>
              <a:rPr lang="en-GB" altLang="en-US" sz="1800" b="1" dirty="0">
                <a:solidFill>
                  <a:srgbClr val="002569"/>
                </a:solidFill>
                <a:cs typeface="+mn-cs"/>
              </a:rPr>
              <a:t>(MTG-Imager )</a:t>
            </a:r>
          </a:p>
          <a:p>
            <a:pPr eaLnBrk="0" hangingPunct="0">
              <a:spcBef>
                <a:spcPct val="0"/>
              </a:spcBef>
            </a:pPr>
            <a:r>
              <a:rPr lang="en-GB" altLang="en-US" sz="1800" b="1" dirty="0">
                <a:solidFill>
                  <a:srgbClr val="002569"/>
                </a:solidFill>
                <a:cs typeface="+mn-cs"/>
              </a:rPr>
              <a:t>	</a:t>
            </a:r>
            <a:r>
              <a:rPr lang="en-GB" altLang="en-US" sz="1800" dirty="0">
                <a:solidFill>
                  <a:srgbClr val="002569"/>
                </a:solidFill>
                <a:cs typeface="+mn-cs"/>
              </a:rPr>
              <a:t>2 geostationary sounding satellites</a:t>
            </a:r>
            <a:r>
              <a:rPr lang="en-GB" altLang="en-US" sz="1800" b="1" dirty="0">
                <a:solidFill>
                  <a:srgbClr val="002569"/>
                </a:solidFill>
                <a:cs typeface="+mn-cs"/>
              </a:rPr>
              <a:t> (MTG-Sounder)	</a:t>
            </a:r>
          </a:p>
        </p:txBody>
      </p:sp>
      <p:sp>
        <p:nvSpPr>
          <p:cNvPr id="45059" name="TextBox 7">
            <a:extLst>
              <a:ext uri="{FF2B5EF4-FFF2-40B4-BE49-F238E27FC236}">
                <a16:creationId xmlns:a16="http://schemas.microsoft.com/office/drawing/2014/main" id="{7542821D-8F08-4DA1-9D10-B6864ADFB18A}"/>
              </a:ext>
            </a:extLst>
          </p:cNvPr>
          <p:cNvSpPr txBox="1">
            <a:spLocks noChangeArrowheads="1"/>
          </p:cNvSpPr>
          <p:nvPr/>
        </p:nvSpPr>
        <p:spPr bwMode="auto">
          <a:xfrm>
            <a:off x="1475404" y="2725484"/>
            <a:ext cx="796562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eaLnBrk="0" hangingPunct="0">
              <a:spcBef>
                <a:spcPct val="0"/>
              </a:spcBef>
            </a:pPr>
            <a:r>
              <a:rPr lang="en-GB" altLang="en-US" sz="2000" b="1" dirty="0">
                <a:solidFill>
                  <a:srgbClr val="808000"/>
                </a:solidFill>
                <a:latin typeface="Century Gothic"/>
                <a:cs typeface="+mn-cs"/>
              </a:rPr>
              <a:t>MTG-Imager:</a:t>
            </a:r>
          </a:p>
          <a:p>
            <a:pPr eaLnBrk="0" hangingPunct="0">
              <a:spcBef>
                <a:spcPct val="0"/>
              </a:spcBef>
            </a:pPr>
            <a:r>
              <a:rPr lang="en-GB" altLang="en-US" sz="2000" b="1" dirty="0">
                <a:solidFill>
                  <a:srgbClr val="808000"/>
                </a:solidFill>
                <a:latin typeface="Century Gothic"/>
                <a:cs typeface="+mn-cs"/>
              </a:rPr>
              <a:t>	</a:t>
            </a:r>
            <a:r>
              <a:rPr lang="en-GB" altLang="en-US" sz="2000" b="1" dirty="0">
                <a:solidFill>
                  <a:srgbClr val="002569"/>
                </a:solidFill>
                <a:cs typeface="+mn-cs"/>
              </a:rPr>
              <a:t>- Flexible Combined Imager (FCI) - </a:t>
            </a:r>
            <a:r>
              <a:rPr lang="en-GB" altLang="en-US" sz="2000" b="1" dirty="0">
                <a:solidFill>
                  <a:srgbClr val="FF0000"/>
                </a:solidFill>
                <a:cs typeface="+mn-cs"/>
              </a:rPr>
              <a:t>Improved</a:t>
            </a:r>
            <a:endParaRPr lang="en-GB" altLang="en-US" sz="2000" b="1" dirty="0">
              <a:solidFill>
                <a:srgbClr val="002569"/>
              </a:solidFill>
              <a:cs typeface="+mn-cs"/>
            </a:endParaRPr>
          </a:p>
          <a:p>
            <a:pPr eaLnBrk="0" hangingPunct="0">
              <a:spcBef>
                <a:spcPct val="0"/>
              </a:spcBef>
            </a:pPr>
            <a:r>
              <a:rPr lang="en-GB" altLang="en-US" sz="2000" b="1" dirty="0">
                <a:solidFill>
                  <a:srgbClr val="002569"/>
                </a:solidFill>
                <a:cs typeface="+mn-cs"/>
              </a:rPr>
              <a:t>           	- Lightning Imager Instrument (LI) - </a:t>
            </a:r>
            <a:r>
              <a:rPr lang="en-GB" altLang="en-US" sz="2000" b="1" dirty="0">
                <a:solidFill>
                  <a:srgbClr val="FF0000"/>
                </a:solidFill>
                <a:cs typeface="+mn-cs"/>
              </a:rPr>
              <a:t>New</a:t>
            </a:r>
            <a:endParaRPr lang="en-GB" altLang="en-US" sz="2000" b="1" dirty="0">
              <a:solidFill>
                <a:srgbClr val="002569"/>
              </a:solidFill>
              <a:cs typeface="+mn-cs"/>
            </a:endParaRPr>
          </a:p>
        </p:txBody>
      </p:sp>
      <p:sp>
        <p:nvSpPr>
          <p:cNvPr id="45060" name="TextBox 8">
            <a:extLst>
              <a:ext uri="{FF2B5EF4-FFF2-40B4-BE49-F238E27FC236}">
                <a16:creationId xmlns:a16="http://schemas.microsoft.com/office/drawing/2014/main" id="{A2792A9C-32C2-4604-B923-133E4DF30EB9}"/>
              </a:ext>
            </a:extLst>
          </p:cNvPr>
          <p:cNvSpPr txBox="1">
            <a:spLocks noChangeArrowheads="1"/>
          </p:cNvSpPr>
          <p:nvPr/>
        </p:nvSpPr>
        <p:spPr bwMode="auto">
          <a:xfrm>
            <a:off x="1372864" y="3791016"/>
            <a:ext cx="908830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eaLnBrk="0" hangingPunct="0">
              <a:spcBef>
                <a:spcPct val="0"/>
              </a:spcBef>
            </a:pPr>
            <a:r>
              <a:rPr lang="en-GB" altLang="en-US" sz="2000" b="1" dirty="0">
                <a:solidFill>
                  <a:srgbClr val="808000"/>
                </a:solidFill>
                <a:latin typeface="Century Gothic"/>
                <a:cs typeface="+mn-cs"/>
              </a:rPr>
              <a:t>MTG-Sounder:</a:t>
            </a:r>
          </a:p>
          <a:p>
            <a:pPr eaLnBrk="0" hangingPunct="0">
              <a:spcBef>
                <a:spcPct val="0"/>
              </a:spcBef>
            </a:pPr>
            <a:r>
              <a:rPr lang="en-GB" altLang="en-US" sz="2000" b="1" dirty="0">
                <a:solidFill>
                  <a:srgbClr val="808000"/>
                </a:solidFill>
                <a:latin typeface="Century Gothic"/>
                <a:cs typeface="+mn-cs"/>
              </a:rPr>
              <a:t>	</a:t>
            </a:r>
            <a:r>
              <a:rPr lang="en-GB" altLang="en-US" sz="2000" b="1" dirty="0">
                <a:solidFill>
                  <a:srgbClr val="002569"/>
                </a:solidFill>
                <a:cs typeface="+mn-cs"/>
              </a:rPr>
              <a:t>- Infrared Sounder (IRS) - </a:t>
            </a:r>
            <a:r>
              <a:rPr lang="en-GB" altLang="en-US" sz="2000" b="1" dirty="0">
                <a:solidFill>
                  <a:srgbClr val="FF0000"/>
                </a:solidFill>
                <a:cs typeface="+mn-cs"/>
              </a:rPr>
              <a:t>New</a:t>
            </a:r>
            <a:endParaRPr lang="en-GB" altLang="en-US" sz="2000" b="1" dirty="0">
              <a:solidFill>
                <a:srgbClr val="002569"/>
              </a:solidFill>
              <a:cs typeface="+mn-cs"/>
            </a:endParaRPr>
          </a:p>
          <a:p>
            <a:pPr eaLnBrk="0" hangingPunct="0">
              <a:spcBef>
                <a:spcPct val="0"/>
              </a:spcBef>
            </a:pPr>
            <a:r>
              <a:rPr lang="en-GB" altLang="en-US" sz="2000" b="1" dirty="0">
                <a:solidFill>
                  <a:srgbClr val="002569"/>
                </a:solidFill>
                <a:cs typeface="+mn-cs"/>
              </a:rPr>
              <a:t>	- Ultra-violet, Visible and Near-infrared Sounder (UVN) - </a:t>
            </a:r>
            <a:r>
              <a:rPr lang="en-GB" altLang="en-US" sz="2000" b="1" dirty="0">
                <a:solidFill>
                  <a:srgbClr val="FF0000"/>
                </a:solidFill>
                <a:cs typeface="+mn-cs"/>
              </a:rPr>
              <a:t>New</a:t>
            </a:r>
            <a:endParaRPr lang="en-GB" altLang="en-US" sz="2000" b="1" dirty="0">
              <a:solidFill>
                <a:srgbClr val="002569"/>
              </a:solidFill>
              <a:cs typeface="+mn-cs"/>
            </a:endParaRPr>
          </a:p>
        </p:txBody>
      </p:sp>
      <p:sp>
        <p:nvSpPr>
          <p:cNvPr id="45064" name="Rectangle 300">
            <a:extLst>
              <a:ext uri="{FF2B5EF4-FFF2-40B4-BE49-F238E27FC236}">
                <a16:creationId xmlns:a16="http://schemas.microsoft.com/office/drawing/2014/main" id="{83E9EF60-F7D5-406F-908A-5C64F1B27BEA}"/>
              </a:ext>
            </a:extLst>
          </p:cNvPr>
          <p:cNvSpPr>
            <a:spLocks noGrp="1" noChangeArrowheads="1"/>
          </p:cNvSpPr>
          <p:nvPr>
            <p:ph type="title"/>
          </p:nvPr>
        </p:nvSpPr>
        <p:spPr>
          <a:xfrm>
            <a:off x="1143000" y="1"/>
            <a:ext cx="9799638" cy="854075"/>
          </a:xfrm>
          <a:noFill/>
          <a:ln w="9525">
            <a:noFill/>
            <a:miter lim="800000"/>
            <a:headEnd/>
            <a:tailEnd/>
          </a:ln>
        </p:spPr>
        <p:txBody>
          <a:bodyPr vert="horz" wrap="square" lIns="91440" tIns="45720" rIns="91440" bIns="45720" numCol="1" anchor="ctr" anchorCtr="0" compatLnSpc="1">
            <a:prstTxWarp prst="textNoShape">
              <a:avLst/>
            </a:prstTxWarp>
          </a:bodyPr>
          <a:lstStyle/>
          <a:p>
            <a:pPr eaLnBrk="1" hangingPunct="1"/>
            <a:r>
              <a:rPr lang="en-US" altLang="en-US" sz="3200" kern="0" dirty="0" err="1"/>
              <a:t>Meteosat</a:t>
            </a:r>
            <a:r>
              <a:rPr lang="en-US" altLang="en-US" sz="3200" kern="0" dirty="0"/>
              <a:t> Third Generation Satellites </a:t>
            </a:r>
            <a:endParaRPr lang="en-GB" altLang="en-US" sz="3200" kern="0" dirty="0"/>
          </a:p>
        </p:txBody>
      </p:sp>
    </p:spTree>
  </p:cSld>
  <p:clrMapOvr>
    <a:overrideClrMapping bg1="lt1" tx1="dk1" bg2="lt2" tx2="dk2" accent1="accent1" accent2="accent2" accent3="accent3" accent4="accent4" accent5="accent5" accent6="accent6" hlink="hlink" folHlink="folHlink"/>
  </p:clrMapOvr>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2A336CB3-F8DF-4E19-B878-664B36FEB94C}"/>
              </a:ext>
            </a:extLst>
          </p:cNvPr>
          <p:cNvSpPr>
            <a:spLocks noGrp="1" noChangeArrowheads="1"/>
          </p:cNvSpPr>
          <p:nvPr>
            <p:ph type="title"/>
          </p:nvPr>
        </p:nvSpPr>
        <p:spPr>
          <a:xfrm>
            <a:off x="1143000" y="1"/>
            <a:ext cx="9221788" cy="854075"/>
          </a:xfrm>
        </p:spPr>
        <p:txBody>
          <a:bodyPr/>
          <a:lstStyle/>
          <a:p>
            <a:pPr marL="179388"/>
            <a:r>
              <a:rPr lang="en-GB" altLang="en-US" dirty="0" err="1"/>
              <a:t>Meteosat</a:t>
            </a:r>
            <a:r>
              <a:rPr lang="en-GB" altLang="en-US" dirty="0"/>
              <a:t> Third Generation Satellites - Launch plan </a:t>
            </a:r>
          </a:p>
        </p:txBody>
      </p:sp>
      <p:graphicFrame>
        <p:nvGraphicFramePr>
          <p:cNvPr id="4" name="Content Placeholder 3">
            <a:extLst>
              <a:ext uri="{FF2B5EF4-FFF2-40B4-BE49-F238E27FC236}">
                <a16:creationId xmlns:a16="http://schemas.microsoft.com/office/drawing/2014/main" id="{90A1E794-1F96-47E1-A6CE-5862B342DF1F}"/>
              </a:ext>
            </a:extLst>
          </p:cNvPr>
          <p:cNvGraphicFramePr>
            <a:graphicFrameLocks noGrp="1"/>
          </p:cNvGraphicFramePr>
          <p:nvPr>
            <p:ph idx="1"/>
            <p:extLst>
              <p:ext uri="{D42A27DB-BD31-4B8C-83A1-F6EECF244321}">
                <p14:modId xmlns:p14="http://schemas.microsoft.com/office/powerpoint/2010/main" val="3902001159"/>
              </p:ext>
            </p:extLst>
          </p:nvPr>
        </p:nvGraphicFramePr>
        <p:xfrm>
          <a:off x="1373155" y="1446214"/>
          <a:ext cx="9434546" cy="2560635"/>
        </p:xfrm>
        <a:graphic>
          <a:graphicData uri="http://schemas.openxmlformats.org/drawingml/2006/table">
            <a:tbl>
              <a:tblPr/>
              <a:tblGrid>
                <a:gridCol w="1821282">
                  <a:extLst>
                    <a:ext uri="{9D8B030D-6E8A-4147-A177-3AD203B41FA5}">
                      <a16:colId xmlns:a16="http://schemas.microsoft.com/office/drawing/2014/main" val="20000"/>
                    </a:ext>
                  </a:extLst>
                </a:gridCol>
                <a:gridCol w="3229232">
                  <a:extLst>
                    <a:ext uri="{9D8B030D-6E8A-4147-A177-3AD203B41FA5}">
                      <a16:colId xmlns:a16="http://schemas.microsoft.com/office/drawing/2014/main" val="20001"/>
                    </a:ext>
                  </a:extLst>
                </a:gridCol>
                <a:gridCol w="4384032">
                  <a:extLst>
                    <a:ext uri="{9D8B030D-6E8A-4147-A177-3AD203B41FA5}">
                      <a16:colId xmlns:a16="http://schemas.microsoft.com/office/drawing/2014/main" val="20002"/>
                    </a:ext>
                  </a:extLst>
                </a:gridCol>
              </a:tblGrid>
              <a:tr h="365805">
                <a:tc>
                  <a:txBody>
                    <a:bodyPr/>
                    <a:lstStyle/>
                    <a:p>
                      <a:pPr algn="l" fontAlgn="t"/>
                      <a:r>
                        <a:rPr lang="en-GB" sz="1800" b="1" cap="all" dirty="0">
                          <a:solidFill>
                            <a:srgbClr val="FFFFFF"/>
                          </a:solidFill>
                          <a:effectLst/>
                        </a:rPr>
                        <a:t>SATELLITE</a:t>
                      </a:r>
                    </a:p>
                  </a:txBody>
                  <a:tcPr marL="76200" marT="45726" marB="45726">
                    <a:lnL>
                      <a:noFill/>
                    </a:lnL>
                    <a:lnR>
                      <a:noFill/>
                    </a:lnR>
                    <a:lnT>
                      <a:noFill/>
                    </a:lnT>
                    <a:lnB>
                      <a:noFill/>
                    </a:lnB>
                    <a:solidFill>
                      <a:srgbClr val="968C83"/>
                    </a:solidFill>
                  </a:tcPr>
                </a:tc>
                <a:tc>
                  <a:txBody>
                    <a:bodyPr/>
                    <a:lstStyle/>
                    <a:p>
                      <a:pPr algn="l" fontAlgn="t"/>
                      <a:r>
                        <a:rPr lang="en-GB" sz="1800" b="1" cap="all">
                          <a:solidFill>
                            <a:srgbClr val="FFFFFF"/>
                          </a:solidFill>
                          <a:effectLst/>
                        </a:rPr>
                        <a:t>PLANNED LAUNCH DATE</a:t>
                      </a:r>
                    </a:p>
                  </a:txBody>
                  <a:tcPr marL="76200" marT="45726" marB="45726">
                    <a:lnL>
                      <a:noFill/>
                    </a:lnL>
                    <a:lnR>
                      <a:noFill/>
                    </a:lnR>
                    <a:lnT>
                      <a:noFill/>
                    </a:lnT>
                    <a:lnB>
                      <a:noFill/>
                    </a:lnB>
                    <a:solidFill>
                      <a:srgbClr val="968C83"/>
                    </a:solidFill>
                  </a:tcPr>
                </a:tc>
                <a:tc>
                  <a:txBody>
                    <a:bodyPr/>
                    <a:lstStyle/>
                    <a:p>
                      <a:pPr algn="l" fontAlgn="t"/>
                      <a:r>
                        <a:rPr lang="en-GB" sz="1800" b="1" cap="all">
                          <a:solidFill>
                            <a:srgbClr val="FFFFFF"/>
                          </a:solidFill>
                          <a:effectLst/>
                        </a:rPr>
                        <a:t>DETAILS</a:t>
                      </a:r>
                    </a:p>
                  </a:txBody>
                  <a:tcPr marL="76200" marT="45726" marB="45726">
                    <a:lnL>
                      <a:noFill/>
                    </a:lnL>
                    <a:lnR>
                      <a:noFill/>
                    </a:lnR>
                    <a:lnT>
                      <a:noFill/>
                    </a:lnT>
                    <a:lnB>
                      <a:noFill/>
                    </a:lnB>
                    <a:solidFill>
                      <a:srgbClr val="968C83"/>
                    </a:solidFill>
                  </a:tcPr>
                </a:tc>
                <a:extLst>
                  <a:ext uri="{0D108BD9-81ED-4DB2-BD59-A6C34878D82A}">
                    <a16:rowId xmlns:a16="http://schemas.microsoft.com/office/drawing/2014/main" val="10000"/>
                  </a:ext>
                </a:extLst>
              </a:tr>
              <a:tr h="365805">
                <a:tc>
                  <a:txBody>
                    <a:bodyPr/>
                    <a:lstStyle/>
                    <a:p>
                      <a:pPr algn="l" fontAlgn="t"/>
                      <a:r>
                        <a:rPr lang="en-GB" sz="1800" dirty="0">
                          <a:effectLst/>
                        </a:rPr>
                        <a:t>MTG Imager1</a:t>
                      </a:r>
                    </a:p>
                  </a:txBody>
                  <a:tcPr marL="76200" marT="45726" marB="45726">
                    <a:lnL>
                      <a:noFill/>
                    </a:lnL>
                    <a:lnR>
                      <a:noFill/>
                    </a:lnR>
                    <a:lnT>
                      <a:noFill/>
                    </a:lnT>
                    <a:lnB>
                      <a:noFill/>
                    </a:lnB>
                    <a:solidFill>
                      <a:srgbClr val="DAD7CB"/>
                    </a:solidFill>
                  </a:tcPr>
                </a:tc>
                <a:tc>
                  <a:txBody>
                    <a:bodyPr/>
                    <a:lstStyle/>
                    <a:p>
                      <a:pPr algn="l" fontAlgn="t"/>
                      <a:r>
                        <a:rPr lang="en-GB" sz="1800" dirty="0">
                          <a:solidFill>
                            <a:srgbClr val="FF0000"/>
                          </a:solidFill>
                          <a:effectLst/>
                        </a:rPr>
                        <a:t>13 Dec 2022</a:t>
                      </a:r>
                    </a:p>
                  </a:txBody>
                  <a:tcPr marL="76200" marT="45726" marB="45726">
                    <a:lnL>
                      <a:noFill/>
                    </a:lnL>
                    <a:lnR>
                      <a:noFill/>
                    </a:lnR>
                    <a:lnT>
                      <a:noFill/>
                    </a:lnT>
                    <a:lnB>
                      <a:noFill/>
                    </a:lnB>
                    <a:solidFill>
                      <a:srgbClr val="DAD7CB"/>
                    </a:solidFill>
                  </a:tcPr>
                </a:tc>
                <a:tc>
                  <a:txBody>
                    <a:bodyPr/>
                    <a:lstStyle/>
                    <a:p>
                      <a:pPr algn="l" fontAlgn="t"/>
                      <a:r>
                        <a:rPr lang="it-IT" sz="1800" dirty="0">
                          <a:effectLst/>
                        </a:rPr>
                        <a:t>Imaging (FCI, LI)</a:t>
                      </a:r>
                    </a:p>
                  </a:txBody>
                  <a:tcPr marL="76200" marT="45726" marB="45726">
                    <a:lnL>
                      <a:noFill/>
                    </a:lnL>
                    <a:lnR>
                      <a:noFill/>
                    </a:lnR>
                    <a:lnT>
                      <a:noFill/>
                    </a:lnT>
                    <a:lnB>
                      <a:noFill/>
                    </a:lnB>
                    <a:solidFill>
                      <a:srgbClr val="DAD7CB"/>
                    </a:solidFill>
                  </a:tcPr>
                </a:tc>
                <a:extLst>
                  <a:ext uri="{0D108BD9-81ED-4DB2-BD59-A6C34878D82A}">
                    <a16:rowId xmlns:a16="http://schemas.microsoft.com/office/drawing/2014/main" val="10001"/>
                  </a:ext>
                </a:extLst>
              </a:tr>
              <a:tr h="365805">
                <a:tc>
                  <a:txBody>
                    <a:bodyPr/>
                    <a:lstStyle/>
                    <a:p>
                      <a:pPr algn="l" fontAlgn="t"/>
                      <a:r>
                        <a:rPr lang="en-GB" sz="1800" dirty="0">
                          <a:effectLst/>
                        </a:rPr>
                        <a:t>MTG Sounder1</a:t>
                      </a:r>
                    </a:p>
                  </a:txBody>
                  <a:tcPr marL="76200" marT="45726" marB="45726">
                    <a:lnL>
                      <a:noFill/>
                    </a:lnL>
                    <a:lnR>
                      <a:noFill/>
                    </a:lnR>
                    <a:lnT>
                      <a:noFill/>
                    </a:lnT>
                    <a:lnB>
                      <a:noFill/>
                    </a:lnB>
                    <a:solidFill>
                      <a:srgbClr val="FFFFFF"/>
                    </a:solidFill>
                  </a:tcPr>
                </a:tc>
                <a:tc>
                  <a:txBody>
                    <a:bodyPr/>
                    <a:lstStyle/>
                    <a:p>
                      <a:pPr algn="l" fontAlgn="t"/>
                      <a:r>
                        <a:rPr lang="en-GB" sz="1800" dirty="0">
                          <a:effectLst/>
                        </a:rPr>
                        <a:t>Q4 2023</a:t>
                      </a:r>
                    </a:p>
                  </a:txBody>
                  <a:tcPr marL="76200" marT="45726" marB="45726">
                    <a:lnL>
                      <a:noFill/>
                    </a:lnL>
                    <a:lnR>
                      <a:noFill/>
                    </a:lnR>
                    <a:lnT>
                      <a:noFill/>
                    </a:lnT>
                    <a:lnB>
                      <a:noFill/>
                    </a:lnB>
                    <a:solidFill>
                      <a:srgbClr val="FFFFFF"/>
                    </a:solidFill>
                  </a:tcPr>
                </a:tc>
                <a:tc>
                  <a:txBody>
                    <a:bodyPr/>
                    <a:lstStyle/>
                    <a:p>
                      <a:pPr algn="l" fontAlgn="t"/>
                      <a:r>
                        <a:rPr lang="en-GB" sz="1800">
                          <a:effectLst/>
                        </a:rPr>
                        <a:t>Sounding (IRS, UVN)</a:t>
                      </a:r>
                    </a:p>
                  </a:txBody>
                  <a:tcPr marL="76200" marT="45726" marB="45726">
                    <a:lnL>
                      <a:noFill/>
                    </a:lnL>
                    <a:lnR>
                      <a:noFill/>
                    </a:lnR>
                    <a:lnT>
                      <a:noFill/>
                    </a:lnT>
                    <a:lnB>
                      <a:noFill/>
                    </a:lnB>
                    <a:solidFill>
                      <a:srgbClr val="FFFFFF"/>
                    </a:solidFill>
                  </a:tcPr>
                </a:tc>
                <a:extLst>
                  <a:ext uri="{0D108BD9-81ED-4DB2-BD59-A6C34878D82A}">
                    <a16:rowId xmlns:a16="http://schemas.microsoft.com/office/drawing/2014/main" val="10002"/>
                  </a:ext>
                </a:extLst>
              </a:tr>
              <a:tr h="365805">
                <a:tc>
                  <a:txBody>
                    <a:bodyPr/>
                    <a:lstStyle/>
                    <a:p>
                      <a:pPr algn="l" fontAlgn="t"/>
                      <a:r>
                        <a:rPr lang="en-GB" sz="1800" dirty="0">
                          <a:effectLst/>
                        </a:rPr>
                        <a:t>MTG Imager2</a:t>
                      </a:r>
                    </a:p>
                  </a:txBody>
                  <a:tcPr marL="76200" marT="45726" marB="45726">
                    <a:lnL>
                      <a:noFill/>
                    </a:lnL>
                    <a:lnR>
                      <a:noFill/>
                    </a:lnR>
                    <a:lnT>
                      <a:noFill/>
                    </a:lnT>
                    <a:lnB>
                      <a:noFill/>
                    </a:lnB>
                    <a:solidFill>
                      <a:srgbClr val="DAD7CB"/>
                    </a:solidFill>
                  </a:tcPr>
                </a:tc>
                <a:tc>
                  <a:txBody>
                    <a:bodyPr/>
                    <a:lstStyle/>
                    <a:p>
                      <a:pPr algn="l" fontAlgn="t"/>
                      <a:r>
                        <a:rPr lang="en-GB" sz="1800" dirty="0">
                          <a:effectLst/>
                        </a:rPr>
                        <a:t>Q3 2025</a:t>
                      </a:r>
                    </a:p>
                  </a:txBody>
                  <a:tcPr marL="76200" marT="45726" marB="45726">
                    <a:lnL>
                      <a:noFill/>
                    </a:lnL>
                    <a:lnR>
                      <a:noFill/>
                    </a:lnR>
                    <a:lnT>
                      <a:noFill/>
                    </a:lnT>
                    <a:lnB>
                      <a:noFill/>
                    </a:lnB>
                    <a:solidFill>
                      <a:srgbClr val="DAD7CB"/>
                    </a:solidFill>
                  </a:tcPr>
                </a:tc>
                <a:tc>
                  <a:txBody>
                    <a:bodyPr/>
                    <a:lstStyle/>
                    <a:p>
                      <a:pPr algn="l" fontAlgn="t"/>
                      <a:r>
                        <a:rPr lang="en-GB" sz="1800">
                          <a:effectLst/>
                        </a:rPr>
                        <a:t>Imaging (FCI, LI)</a:t>
                      </a:r>
                    </a:p>
                  </a:txBody>
                  <a:tcPr marL="76200" marT="45726" marB="45726">
                    <a:lnL>
                      <a:noFill/>
                    </a:lnL>
                    <a:lnR>
                      <a:noFill/>
                    </a:lnR>
                    <a:lnT>
                      <a:noFill/>
                    </a:lnT>
                    <a:lnB>
                      <a:noFill/>
                    </a:lnB>
                    <a:solidFill>
                      <a:srgbClr val="DAD7CB"/>
                    </a:solidFill>
                  </a:tcPr>
                </a:tc>
                <a:extLst>
                  <a:ext uri="{0D108BD9-81ED-4DB2-BD59-A6C34878D82A}">
                    <a16:rowId xmlns:a16="http://schemas.microsoft.com/office/drawing/2014/main" val="10003"/>
                  </a:ext>
                </a:extLst>
              </a:tr>
              <a:tr h="365805">
                <a:tc>
                  <a:txBody>
                    <a:bodyPr/>
                    <a:lstStyle/>
                    <a:p>
                      <a:pPr algn="l" fontAlgn="t"/>
                      <a:r>
                        <a:rPr lang="en-GB" sz="1800" dirty="0">
                          <a:effectLst/>
                        </a:rPr>
                        <a:t>MTG Imager3</a:t>
                      </a:r>
                    </a:p>
                  </a:txBody>
                  <a:tcPr marL="76200" marT="45726" marB="45726">
                    <a:lnL>
                      <a:noFill/>
                    </a:lnL>
                    <a:lnR>
                      <a:noFill/>
                    </a:lnR>
                    <a:lnT>
                      <a:noFill/>
                    </a:lnT>
                    <a:lnB>
                      <a:noFill/>
                    </a:lnB>
                    <a:solidFill>
                      <a:srgbClr val="FFFFFF"/>
                    </a:solidFill>
                  </a:tcPr>
                </a:tc>
                <a:tc>
                  <a:txBody>
                    <a:bodyPr/>
                    <a:lstStyle/>
                    <a:p>
                      <a:pPr algn="l" fontAlgn="t"/>
                      <a:r>
                        <a:rPr lang="en-GB" sz="1800">
                          <a:effectLst/>
                        </a:rPr>
                        <a:t>Q2 2028</a:t>
                      </a:r>
                    </a:p>
                  </a:txBody>
                  <a:tcPr marL="76200" marT="45726" marB="45726">
                    <a:lnL>
                      <a:noFill/>
                    </a:lnL>
                    <a:lnR>
                      <a:noFill/>
                    </a:lnR>
                    <a:lnT>
                      <a:noFill/>
                    </a:lnT>
                    <a:lnB>
                      <a:noFill/>
                    </a:lnB>
                    <a:solidFill>
                      <a:srgbClr val="FFFFFF"/>
                    </a:solidFill>
                  </a:tcPr>
                </a:tc>
                <a:tc>
                  <a:txBody>
                    <a:bodyPr/>
                    <a:lstStyle/>
                    <a:p>
                      <a:pPr algn="l" fontAlgn="t"/>
                      <a:r>
                        <a:rPr lang="en-GB" sz="1800">
                          <a:effectLst/>
                        </a:rPr>
                        <a:t>Imaging (FCI, LI)</a:t>
                      </a:r>
                    </a:p>
                  </a:txBody>
                  <a:tcPr marL="76200" marT="45726" marB="45726">
                    <a:lnL>
                      <a:noFill/>
                    </a:lnL>
                    <a:lnR>
                      <a:noFill/>
                    </a:lnR>
                    <a:lnT>
                      <a:noFill/>
                    </a:lnT>
                    <a:lnB>
                      <a:noFill/>
                    </a:lnB>
                    <a:solidFill>
                      <a:srgbClr val="FFFFFF"/>
                    </a:solidFill>
                  </a:tcPr>
                </a:tc>
                <a:extLst>
                  <a:ext uri="{0D108BD9-81ED-4DB2-BD59-A6C34878D82A}">
                    <a16:rowId xmlns:a16="http://schemas.microsoft.com/office/drawing/2014/main" val="10004"/>
                  </a:ext>
                </a:extLst>
              </a:tr>
              <a:tr h="365805">
                <a:tc>
                  <a:txBody>
                    <a:bodyPr/>
                    <a:lstStyle/>
                    <a:p>
                      <a:pPr algn="l" fontAlgn="t"/>
                      <a:r>
                        <a:rPr lang="en-GB" sz="1800" dirty="0">
                          <a:effectLst/>
                        </a:rPr>
                        <a:t>MTG Sounder2</a:t>
                      </a:r>
                    </a:p>
                  </a:txBody>
                  <a:tcPr marL="76200" marT="45726" marB="45726">
                    <a:lnL>
                      <a:noFill/>
                    </a:lnL>
                    <a:lnR>
                      <a:noFill/>
                    </a:lnR>
                    <a:lnT>
                      <a:noFill/>
                    </a:lnT>
                    <a:lnB>
                      <a:noFill/>
                    </a:lnB>
                    <a:solidFill>
                      <a:srgbClr val="DAD7CB"/>
                    </a:solidFill>
                  </a:tcPr>
                </a:tc>
                <a:tc>
                  <a:txBody>
                    <a:bodyPr/>
                    <a:lstStyle/>
                    <a:p>
                      <a:pPr algn="l" fontAlgn="t"/>
                      <a:r>
                        <a:rPr lang="en-GB" sz="1800" dirty="0">
                          <a:effectLst/>
                        </a:rPr>
                        <a:t>Q4 2030</a:t>
                      </a:r>
                    </a:p>
                  </a:txBody>
                  <a:tcPr marL="76200" marT="45726" marB="45726">
                    <a:lnL>
                      <a:noFill/>
                    </a:lnL>
                    <a:lnR>
                      <a:noFill/>
                    </a:lnR>
                    <a:lnT>
                      <a:noFill/>
                    </a:lnT>
                    <a:lnB>
                      <a:noFill/>
                    </a:lnB>
                    <a:solidFill>
                      <a:srgbClr val="DAD7CB"/>
                    </a:solidFill>
                  </a:tcPr>
                </a:tc>
                <a:tc>
                  <a:txBody>
                    <a:bodyPr/>
                    <a:lstStyle/>
                    <a:p>
                      <a:pPr algn="l" fontAlgn="t"/>
                      <a:r>
                        <a:rPr lang="en-GB" sz="1800">
                          <a:effectLst/>
                        </a:rPr>
                        <a:t>Sounding (IRS, UVN)</a:t>
                      </a:r>
                    </a:p>
                  </a:txBody>
                  <a:tcPr marL="76200" marT="45726" marB="45726">
                    <a:lnL>
                      <a:noFill/>
                    </a:lnL>
                    <a:lnR>
                      <a:noFill/>
                    </a:lnR>
                    <a:lnT>
                      <a:noFill/>
                    </a:lnT>
                    <a:lnB>
                      <a:noFill/>
                    </a:lnB>
                    <a:solidFill>
                      <a:srgbClr val="DAD7CB"/>
                    </a:solidFill>
                  </a:tcPr>
                </a:tc>
                <a:extLst>
                  <a:ext uri="{0D108BD9-81ED-4DB2-BD59-A6C34878D82A}">
                    <a16:rowId xmlns:a16="http://schemas.microsoft.com/office/drawing/2014/main" val="10005"/>
                  </a:ext>
                </a:extLst>
              </a:tr>
              <a:tr h="365805">
                <a:tc>
                  <a:txBody>
                    <a:bodyPr/>
                    <a:lstStyle/>
                    <a:p>
                      <a:pPr algn="l" fontAlgn="t"/>
                      <a:r>
                        <a:rPr lang="en-GB" sz="1800" dirty="0">
                          <a:effectLst/>
                        </a:rPr>
                        <a:t>MTG Imager4</a:t>
                      </a:r>
                    </a:p>
                  </a:txBody>
                  <a:tcPr marL="76200" marT="45726" marB="45726">
                    <a:lnL>
                      <a:noFill/>
                    </a:lnL>
                    <a:lnR>
                      <a:noFill/>
                    </a:lnR>
                    <a:lnT>
                      <a:noFill/>
                    </a:lnT>
                    <a:lnB>
                      <a:noFill/>
                    </a:lnB>
                    <a:solidFill>
                      <a:srgbClr val="FFFFFF"/>
                    </a:solidFill>
                  </a:tcPr>
                </a:tc>
                <a:tc>
                  <a:txBody>
                    <a:bodyPr/>
                    <a:lstStyle/>
                    <a:p>
                      <a:pPr algn="l" fontAlgn="t"/>
                      <a:r>
                        <a:rPr lang="en-GB" sz="1800">
                          <a:effectLst/>
                        </a:rPr>
                        <a:t>Q4 2032</a:t>
                      </a:r>
                    </a:p>
                  </a:txBody>
                  <a:tcPr marL="76200" marT="45726" marB="45726">
                    <a:lnL>
                      <a:noFill/>
                    </a:lnL>
                    <a:lnR>
                      <a:noFill/>
                    </a:lnR>
                    <a:lnT>
                      <a:noFill/>
                    </a:lnT>
                    <a:lnB>
                      <a:noFill/>
                    </a:lnB>
                    <a:solidFill>
                      <a:srgbClr val="FFFFFF"/>
                    </a:solidFill>
                  </a:tcPr>
                </a:tc>
                <a:tc>
                  <a:txBody>
                    <a:bodyPr/>
                    <a:lstStyle/>
                    <a:p>
                      <a:pPr algn="l" fontAlgn="t"/>
                      <a:r>
                        <a:rPr lang="en-GB" sz="1800" dirty="0">
                          <a:effectLst/>
                        </a:rPr>
                        <a:t>Imaging (FCI, LI)</a:t>
                      </a:r>
                    </a:p>
                  </a:txBody>
                  <a:tcPr marL="76200" marT="45726" marB="45726">
                    <a:lnL>
                      <a:noFill/>
                    </a:lnL>
                    <a:lnR>
                      <a:noFill/>
                    </a:lnR>
                    <a:lnT>
                      <a:noFill/>
                    </a:lnT>
                    <a:lnB>
                      <a:noFill/>
                    </a:lnB>
                    <a:solidFill>
                      <a:srgbClr val="FFFFFF"/>
                    </a:solidFill>
                  </a:tcPr>
                </a:tc>
                <a:extLst>
                  <a:ext uri="{0D108BD9-81ED-4DB2-BD59-A6C34878D82A}">
                    <a16:rowId xmlns:a16="http://schemas.microsoft.com/office/drawing/2014/main" val="10006"/>
                  </a:ext>
                </a:extLst>
              </a:tr>
            </a:tbl>
          </a:graphicData>
        </a:graphic>
      </p:graphicFrame>
      <p:sp>
        <p:nvSpPr>
          <p:cNvPr id="46105" name="Rectangle 2">
            <a:extLst>
              <a:ext uri="{FF2B5EF4-FFF2-40B4-BE49-F238E27FC236}">
                <a16:creationId xmlns:a16="http://schemas.microsoft.com/office/drawing/2014/main" id="{BCDAA686-4EFD-4925-9144-E662D5F1B848}"/>
              </a:ext>
            </a:extLst>
          </p:cNvPr>
          <p:cNvSpPr>
            <a:spLocks noChangeArrowheads="1"/>
          </p:cNvSpPr>
          <p:nvPr/>
        </p:nvSpPr>
        <p:spPr bwMode="auto">
          <a:xfrm>
            <a:off x="1775520" y="4725144"/>
            <a:ext cx="815022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600">
                <a:solidFill>
                  <a:schemeClr val="tx2"/>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3200">
                <a:solidFill>
                  <a:schemeClr val="tx2"/>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800">
                <a:solidFill>
                  <a:schemeClr val="tx2"/>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2"/>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2"/>
                </a:solidFill>
                <a:latin typeface="Arial" panose="020B0604020202020204" pitchFamily="34" charset="0"/>
                <a:cs typeface="Arial" panose="020B0604020202020204" pitchFamily="34" charset="0"/>
              </a:defRPr>
            </a:lvl9pPr>
          </a:lstStyle>
          <a:p>
            <a:pPr eaLnBrk="0" hangingPunct="0">
              <a:spcBef>
                <a:spcPct val="0"/>
              </a:spcBef>
              <a:buNone/>
            </a:pPr>
            <a:r>
              <a:rPr lang="en-US" altLang="en-US" sz="2000" dirty="0">
                <a:solidFill>
                  <a:srgbClr val="003247"/>
                </a:solidFill>
              </a:rPr>
              <a:t>Flexible Combined Imager (FCI), </a:t>
            </a:r>
            <a:br>
              <a:rPr lang="en-US" altLang="en-US" sz="2000" dirty="0">
                <a:solidFill>
                  <a:srgbClr val="003247"/>
                </a:solidFill>
              </a:rPr>
            </a:br>
            <a:r>
              <a:rPr lang="en-US" altLang="en-US" sz="2000" dirty="0">
                <a:solidFill>
                  <a:srgbClr val="003247"/>
                </a:solidFill>
              </a:rPr>
              <a:t>Lightning Imager (LI),</a:t>
            </a:r>
            <a:br>
              <a:rPr lang="en-US" altLang="en-US" sz="2000" dirty="0">
                <a:solidFill>
                  <a:srgbClr val="003247"/>
                </a:solidFill>
              </a:rPr>
            </a:br>
            <a:r>
              <a:rPr lang="en-US" altLang="en-US" sz="2000" dirty="0">
                <a:solidFill>
                  <a:srgbClr val="003247"/>
                </a:solidFill>
              </a:rPr>
              <a:t>Infrared Sounder (IRS),</a:t>
            </a:r>
            <a:br>
              <a:rPr lang="en-US" altLang="en-US" sz="2000" dirty="0">
                <a:solidFill>
                  <a:srgbClr val="003247"/>
                </a:solidFill>
              </a:rPr>
            </a:br>
            <a:r>
              <a:rPr lang="en-US" altLang="en-US" sz="2000" dirty="0">
                <a:solidFill>
                  <a:srgbClr val="003247"/>
                </a:solidFill>
              </a:rPr>
              <a:t>Copernicus Sentinel-4 ultraviolet visible &amp; near-infrared mission (UVN)</a:t>
            </a:r>
          </a:p>
        </p:txBody>
      </p:sp>
    </p:spTree>
  </p:cSld>
  <p:clrMapOvr>
    <a:overrideClrMapping bg1="lt1" tx1="dk1" bg2="lt2" tx2="dk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pic>
        <p:nvPicPr>
          <p:cNvPr id="2" name="Picture 2" descr="NASA's Earth Fleet">
            <a:extLst>
              <a:ext uri="{FF2B5EF4-FFF2-40B4-BE49-F238E27FC236}">
                <a16:creationId xmlns:a16="http://schemas.microsoft.com/office/drawing/2014/main" id="{5EF8EA7A-E359-B110-27E0-C69972FE15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0" y="735770"/>
            <a:ext cx="10927366" cy="614664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10C175DD-2E7B-4F46-B859-335B94FF7C87}"/>
              </a:ext>
            </a:extLst>
          </p:cNvPr>
          <p:cNvSpPr txBox="1">
            <a:spLocks noChangeArrowheads="1"/>
          </p:cNvSpPr>
          <p:nvPr/>
        </p:nvSpPr>
        <p:spPr bwMode="auto">
          <a:xfrm>
            <a:off x="1343472" y="168985"/>
            <a:ext cx="8965878" cy="33265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defPPr>
              <a:defRPr lang="en-US"/>
            </a:defPPr>
            <a:lvl1pPr algn="ctr" eaLnBrk="1" hangingPunct="1">
              <a:defRPr sz="3200" kern="0">
                <a:solidFill>
                  <a:schemeClr val="accent6">
                    <a:lumMod val="75000"/>
                  </a:schemeClr>
                </a:solidFill>
                <a:latin typeface="+mj-lt"/>
                <a:ea typeface="+mj-ea"/>
                <a:cs typeface="+mj-cs"/>
              </a:defRPr>
            </a:lvl1pPr>
            <a:lvl2pPr algn="ctr" eaLnBrk="0" hangingPunct="0">
              <a:defRPr sz="4400">
                <a:solidFill>
                  <a:schemeClr val="tx2"/>
                </a:solidFill>
              </a:defRPr>
            </a:lvl2pPr>
            <a:lvl3pPr algn="ctr" eaLnBrk="0" hangingPunct="0">
              <a:defRPr sz="4400">
                <a:solidFill>
                  <a:schemeClr val="tx2"/>
                </a:solidFill>
              </a:defRPr>
            </a:lvl3pPr>
            <a:lvl4pPr algn="ctr" eaLnBrk="0" hangingPunct="0">
              <a:defRPr sz="4400">
                <a:solidFill>
                  <a:schemeClr val="tx2"/>
                </a:solidFill>
              </a:defRPr>
            </a:lvl4pPr>
            <a:lvl5pPr algn="ctr" eaLnBrk="0" hangingPunct="0">
              <a:defRPr sz="4400">
                <a:solidFill>
                  <a:schemeClr val="tx2"/>
                </a:solidFill>
              </a:defRPr>
            </a:lvl5pPr>
            <a:lvl6pPr marL="457200" algn="ctr" rtl="0" fontAlgn="base">
              <a:spcBef>
                <a:spcPct val="0"/>
              </a:spcBef>
              <a:spcAft>
                <a:spcPct val="0"/>
              </a:spcAft>
              <a:defRPr sz="4400">
                <a:solidFill>
                  <a:schemeClr val="tx2"/>
                </a:solidFill>
              </a:defRPr>
            </a:lvl6pPr>
            <a:lvl7pPr marL="914400" algn="ctr" rtl="0" fontAlgn="base">
              <a:spcBef>
                <a:spcPct val="0"/>
              </a:spcBef>
              <a:spcAft>
                <a:spcPct val="0"/>
              </a:spcAft>
              <a:defRPr sz="4400">
                <a:solidFill>
                  <a:schemeClr val="tx2"/>
                </a:solidFill>
              </a:defRPr>
            </a:lvl7pPr>
            <a:lvl8pPr marL="1371600" algn="ctr" rtl="0" fontAlgn="base">
              <a:spcBef>
                <a:spcPct val="0"/>
              </a:spcBef>
              <a:spcAft>
                <a:spcPct val="0"/>
              </a:spcAft>
              <a:defRPr sz="4400">
                <a:solidFill>
                  <a:schemeClr val="tx2"/>
                </a:solidFill>
              </a:defRPr>
            </a:lvl8pPr>
            <a:lvl9pPr marL="1828800" algn="ctr" rtl="0" fontAlgn="base">
              <a:spcBef>
                <a:spcPct val="0"/>
              </a:spcBef>
              <a:spcAft>
                <a:spcPct val="0"/>
              </a:spcAft>
              <a:defRPr sz="4400">
                <a:solidFill>
                  <a:schemeClr val="tx2"/>
                </a:solidFill>
              </a:defRPr>
            </a:lvl9pPr>
          </a:lstStyle>
          <a:p>
            <a:r>
              <a:rPr lang="en-US" altLang="en-GB" dirty="0"/>
              <a:t>Future of Earth Observation Satellites</a:t>
            </a:r>
          </a:p>
        </p:txBody>
      </p:sp>
      <p:cxnSp>
        <p:nvCxnSpPr>
          <p:cNvPr id="8" name="Straight Connector 7">
            <a:extLst>
              <a:ext uri="{FF2B5EF4-FFF2-40B4-BE49-F238E27FC236}">
                <a16:creationId xmlns:a16="http://schemas.microsoft.com/office/drawing/2014/main" id="{BC7966DE-15C0-4511-9D87-27F80B6A0AD6}"/>
              </a:ext>
            </a:extLst>
          </p:cNvPr>
          <p:cNvCxnSpPr/>
          <p:nvPr/>
        </p:nvCxnSpPr>
        <p:spPr>
          <a:xfrm>
            <a:off x="2855640" y="692696"/>
            <a:ext cx="6840760" cy="0"/>
          </a:xfrm>
          <a:prstGeom prst="line">
            <a:avLst/>
          </a:prstGeom>
        </p:spPr>
        <p:style>
          <a:lnRef idx="3">
            <a:schemeClr val="accent4"/>
          </a:lnRef>
          <a:fillRef idx="0">
            <a:schemeClr val="accent4"/>
          </a:fillRef>
          <a:effectRef idx="2">
            <a:schemeClr val="accent4"/>
          </a:effectRef>
          <a:fontRef idx="minor">
            <a:schemeClr val="tx1"/>
          </a:fontRef>
        </p:style>
      </p:cxnSp>
      <p:sp>
        <p:nvSpPr>
          <p:cNvPr id="6" name="TextBox 5">
            <a:extLst>
              <a:ext uri="{FF2B5EF4-FFF2-40B4-BE49-F238E27FC236}">
                <a16:creationId xmlns:a16="http://schemas.microsoft.com/office/drawing/2014/main" id="{DE994D59-181B-CC7D-C775-13ED6F9A2F16}"/>
              </a:ext>
            </a:extLst>
          </p:cNvPr>
          <p:cNvSpPr txBox="1"/>
          <p:nvPr/>
        </p:nvSpPr>
        <p:spPr>
          <a:xfrm>
            <a:off x="6830" y="742164"/>
            <a:ext cx="6096000" cy="369332"/>
          </a:xfrm>
          <a:prstGeom prst="rect">
            <a:avLst/>
          </a:prstGeom>
          <a:noFill/>
        </p:spPr>
        <p:txBody>
          <a:bodyPr wrap="square">
            <a:spAutoFit/>
          </a:bodyPr>
          <a:lstStyle/>
          <a:p>
            <a:r>
              <a:rPr lang="en-US" b="1" i="0" dirty="0">
                <a:solidFill>
                  <a:srgbClr val="FFFFFF"/>
                </a:solidFill>
                <a:effectLst/>
                <a:latin typeface="Libre Franklin" panose="020B0604020202020204" pitchFamily="2" charset="0"/>
              </a:rPr>
              <a:t>New Wave of Satellites</a:t>
            </a:r>
            <a:endParaRPr lang="en-US" dirty="0"/>
          </a:p>
        </p:txBody>
      </p:sp>
    </p:spTree>
    <p:extLst>
      <p:ext uri="{BB962C8B-B14F-4D97-AF65-F5344CB8AC3E}">
        <p14:creationId xmlns:p14="http://schemas.microsoft.com/office/powerpoint/2010/main" val="3767860753"/>
      </p:ext>
    </p:extLst>
  </p:cSld>
  <p:clrMapOvr>
    <a:overrideClrMapping bg1="lt1" tx1="dk1" bg2="lt2" tx2="dk2" accent1="accent1" accent2="accent2" accent3="accent3" accent4="accent4" accent5="accent5" accent6="accent6" hlink="hlink" folHlink="folHlink"/>
  </p:clrMapOvr>
  <p:transition>
    <p:zo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Resolution illustration.png">
            <a:hlinkClick r:id="rId2"/>
          </p:cNvPr>
          <p:cNvPicPr>
            <a:picLocks noChangeAspect="1" noChangeArrowheads="1"/>
          </p:cNvPicPr>
          <p:nvPr/>
        </p:nvPicPr>
        <p:blipFill>
          <a:blip r:embed="rId3" cstate="print"/>
          <a:srcRect/>
          <a:stretch>
            <a:fillRect/>
          </a:stretch>
        </p:blipFill>
        <p:spPr bwMode="auto">
          <a:xfrm>
            <a:off x="2423592" y="3068960"/>
            <a:ext cx="7505700" cy="1266826"/>
          </a:xfrm>
          <a:prstGeom prst="rect">
            <a:avLst/>
          </a:prstGeom>
          <a:noFill/>
        </p:spPr>
      </p:pic>
      <p:sp>
        <p:nvSpPr>
          <p:cNvPr id="5" name="TextBox 4"/>
          <p:cNvSpPr txBox="1"/>
          <p:nvPr/>
        </p:nvSpPr>
        <p:spPr>
          <a:xfrm>
            <a:off x="2423592" y="1916832"/>
            <a:ext cx="4827830" cy="923330"/>
          </a:xfrm>
          <a:prstGeom prst="rect">
            <a:avLst/>
          </a:prstGeom>
          <a:noFill/>
        </p:spPr>
        <p:txBody>
          <a:bodyPr wrap="square" rtlCol="1">
            <a:spAutoFit/>
          </a:bodyPr>
          <a:lstStyle/>
          <a:p>
            <a:pPr eaLnBrk="1" hangingPunct="1"/>
            <a:r>
              <a:rPr lang="en-US" dirty="0">
                <a:solidFill>
                  <a:srgbClr val="0070C0"/>
                </a:solidFill>
              </a:rPr>
              <a:t>Digital Image resolution</a:t>
            </a:r>
            <a:br>
              <a:rPr lang="en-US" dirty="0">
                <a:solidFill>
                  <a:srgbClr val="0070C0"/>
                </a:solidFill>
              </a:rPr>
            </a:br>
            <a:br>
              <a:rPr lang="en-US" dirty="0">
                <a:solidFill>
                  <a:srgbClr val="0070C0"/>
                </a:solidFill>
              </a:rPr>
            </a:br>
            <a:r>
              <a:rPr lang="en-US" dirty="0">
                <a:solidFill>
                  <a:srgbClr val="0070C0"/>
                </a:solidFill>
              </a:rPr>
              <a:t>number of  Pixels </a:t>
            </a:r>
            <a:endParaRPr lang="ar-OM" dirty="0">
              <a:solidFill>
                <a:srgbClr val="0070C0"/>
              </a:solidFill>
            </a:endParaRPr>
          </a:p>
        </p:txBody>
      </p:sp>
      <p:cxnSp>
        <p:nvCxnSpPr>
          <p:cNvPr id="3" name="Straight Connector 2">
            <a:extLst>
              <a:ext uri="{FF2B5EF4-FFF2-40B4-BE49-F238E27FC236}">
                <a16:creationId xmlns:a16="http://schemas.microsoft.com/office/drawing/2014/main" id="{4DDEC270-5FAC-DA77-FB4C-417953BB1929}"/>
              </a:ext>
            </a:extLst>
          </p:cNvPr>
          <p:cNvCxnSpPr/>
          <p:nvPr/>
        </p:nvCxnSpPr>
        <p:spPr>
          <a:xfrm>
            <a:off x="2927648" y="692696"/>
            <a:ext cx="6840760" cy="0"/>
          </a:xfrm>
          <a:prstGeom prst="line">
            <a:avLst/>
          </a:prstGeom>
        </p:spPr>
        <p:style>
          <a:lnRef idx="3">
            <a:schemeClr val="accent4"/>
          </a:lnRef>
          <a:fillRef idx="0">
            <a:schemeClr val="accent4"/>
          </a:fillRef>
          <a:effectRef idx="2">
            <a:schemeClr val="accent4"/>
          </a:effectRef>
          <a:fontRef idx="minor">
            <a:schemeClr val="tx1"/>
          </a:fontRef>
        </p:style>
      </p:cxnSp>
      <p:sp>
        <p:nvSpPr>
          <p:cNvPr id="4" name="Rectangle 2">
            <a:extLst>
              <a:ext uri="{FF2B5EF4-FFF2-40B4-BE49-F238E27FC236}">
                <a16:creationId xmlns:a16="http://schemas.microsoft.com/office/drawing/2014/main" id="{C25E2A54-A028-2B08-1A05-70F5754B9100}"/>
              </a:ext>
            </a:extLst>
          </p:cNvPr>
          <p:cNvSpPr txBox="1">
            <a:spLocks noChangeArrowheads="1"/>
          </p:cNvSpPr>
          <p:nvPr/>
        </p:nvSpPr>
        <p:spPr bwMode="auto">
          <a:xfrm>
            <a:off x="2135560" y="173038"/>
            <a:ext cx="8965878" cy="33265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eaLnBrk="1" hangingPunct="1"/>
            <a:r>
              <a:rPr lang="en-US" altLang="en-GB" sz="3200" kern="0" dirty="0">
                <a:solidFill>
                  <a:schemeClr val="accent6">
                    <a:lumMod val="75000"/>
                  </a:schemeClr>
                </a:solidFill>
              </a:rPr>
              <a:t>How do satellites observe the Earth? </a:t>
            </a:r>
            <a:endParaRPr lang="en-GB" altLang="en-GB" sz="3200" kern="0" dirty="0"/>
          </a:p>
        </p:txBody>
      </p:sp>
      <p:sp>
        <p:nvSpPr>
          <p:cNvPr id="7" name="Rectangle 2">
            <a:extLst>
              <a:ext uri="{FF2B5EF4-FFF2-40B4-BE49-F238E27FC236}">
                <a16:creationId xmlns:a16="http://schemas.microsoft.com/office/drawing/2014/main" id="{48B5A5F6-2766-BBCE-1A55-682DA05A8D14}"/>
              </a:ext>
            </a:extLst>
          </p:cNvPr>
          <p:cNvSpPr txBox="1">
            <a:spLocks noChangeArrowheads="1"/>
          </p:cNvSpPr>
          <p:nvPr/>
        </p:nvSpPr>
        <p:spPr bwMode="auto">
          <a:xfrm>
            <a:off x="263352" y="1044935"/>
            <a:ext cx="5328592" cy="33265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lgn="l" eaLnBrk="1" hangingPunct="1">
              <a:defRPr/>
            </a:pPr>
            <a:r>
              <a:rPr lang="en-GB" altLang="en-GB" sz="2400" kern="0" dirty="0">
                <a:solidFill>
                  <a:schemeClr val="accent3">
                    <a:lumMod val="75000"/>
                  </a:schemeClr>
                </a:solidFill>
                <a:latin typeface="Arial"/>
                <a:cs typeface="Arial"/>
              </a:rPr>
              <a:t>Satellite Sensor Resolutions</a:t>
            </a:r>
          </a:p>
          <a:p>
            <a:pPr eaLnBrk="1" hangingPunct="1">
              <a:defRPr/>
            </a:pPr>
            <a:endParaRPr lang="en-GB" altLang="en-GB" sz="2400" kern="0" dirty="0">
              <a:solidFill>
                <a:schemeClr val="accent3">
                  <a:lumMod val="75000"/>
                </a:schemeClr>
              </a:solidFill>
              <a:latin typeface="Arial"/>
              <a:cs typeface="Arial"/>
            </a:endParaRPr>
          </a:p>
        </p:txBody>
      </p:sp>
    </p:spTree>
    <p:extLst>
      <p:ext uri="{BB962C8B-B14F-4D97-AF65-F5344CB8AC3E}">
        <p14:creationId xmlns:p14="http://schemas.microsoft.com/office/powerpoint/2010/main" val="16904628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p:cNvSpPr/>
          <p:nvPr/>
        </p:nvSpPr>
        <p:spPr>
          <a:xfrm>
            <a:off x="553974" y="1990833"/>
            <a:ext cx="11363747" cy="1938992"/>
          </a:xfrm>
          <a:prstGeom prst="rect">
            <a:avLst/>
          </a:prstGeom>
        </p:spPr>
        <p:txBody>
          <a:bodyPr wrap="square">
            <a:spAutoFit/>
          </a:bodyPr>
          <a:lstStyle/>
          <a:p>
            <a:pPr>
              <a:buFont typeface="Arial" pitchFamily="34" charset="0"/>
              <a:buChar char="•"/>
              <a:defRPr/>
            </a:pPr>
            <a:r>
              <a:rPr lang="en-US" sz="2400" b="1" dirty="0">
                <a:solidFill>
                  <a:srgbClr val="000000">
                    <a:lumMod val="85000"/>
                    <a:lumOff val="15000"/>
                  </a:srgbClr>
                </a:solidFill>
                <a:latin typeface="Arial"/>
                <a:cs typeface="Arial"/>
              </a:rPr>
              <a:t>Spatial </a:t>
            </a:r>
            <a:r>
              <a:rPr lang="en-US" sz="2400" dirty="0">
                <a:solidFill>
                  <a:srgbClr val="0070C0"/>
                </a:solidFill>
                <a:latin typeface="Arial"/>
                <a:cs typeface="Arial"/>
              </a:rPr>
              <a:t>   - the size of the pixel represented in the field of view, </a:t>
            </a:r>
          </a:p>
          <a:p>
            <a:pPr>
              <a:defRPr/>
            </a:pPr>
            <a:r>
              <a:rPr lang="en-US" sz="2400" dirty="0">
                <a:solidFill>
                  <a:srgbClr val="0070C0"/>
                </a:solidFill>
                <a:latin typeface="Arial"/>
                <a:cs typeface="Arial"/>
              </a:rPr>
              <a:t>e.g. 10 x 10 m.</a:t>
            </a:r>
          </a:p>
          <a:p>
            <a:pPr>
              <a:defRPr/>
            </a:pPr>
            <a:endParaRPr lang="en-US" sz="2400" dirty="0">
              <a:solidFill>
                <a:srgbClr val="0070C0"/>
              </a:solidFill>
              <a:latin typeface="Arial"/>
              <a:cs typeface="Arial"/>
            </a:endParaRPr>
          </a:p>
          <a:p>
            <a:pPr>
              <a:defRPr/>
            </a:pPr>
            <a:r>
              <a:rPr lang="en-US" sz="2400" dirty="0">
                <a:solidFill>
                  <a:srgbClr val="0070C0"/>
                </a:solidFill>
                <a:latin typeface="Arial"/>
                <a:cs typeface="Arial"/>
              </a:rPr>
              <a:t> </a:t>
            </a:r>
          </a:p>
          <a:p>
            <a:pPr>
              <a:defRPr/>
            </a:pPr>
            <a:endParaRPr lang="en-US" sz="2400" dirty="0">
              <a:solidFill>
                <a:srgbClr val="0070C0"/>
              </a:solidFill>
              <a:latin typeface="Arial"/>
              <a:cs typeface="Arial"/>
            </a:endParaRPr>
          </a:p>
        </p:txBody>
      </p:sp>
      <p:sp>
        <p:nvSpPr>
          <p:cNvPr id="30" name="Rectangle 2">
            <a:extLst>
              <a:ext uri="{FF2B5EF4-FFF2-40B4-BE49-F238E27FC236}">
                <a16:creationId xmlns:a16="http://schemas.microsoft.com/office/drawing/2014/main" id="{442B0327-EEB0-468F-A37D-38015A8C0769}"/>
              </a:ext>
            </a:extLst>
          </p:cNvPr>
          <p:cNvSpPr txBox="1">
            <a:spLocks noChangeArrowheads="1"/>
          </p:cNvSpPr>
          <p:nvPr/>
        </p:nvSpPr>
        <p:spPr bwMode="auto">
          <a:xfrm>
            <a:off x="119336" y="1069420"/>
            <a:ext cx="5328592" cy="33265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lgn="l" eaLnBrk="1" hangingPunct="1">
              <a:defRPr/>
            </a:pPr>
            <a:r>
              <a:rPr lang="en-GB" altLang="en-GB" sz="2400" kern="0" dirty="0">
                <a:solidFill>
                  <a:schemeClr val="accent3">
                    <a:lumMod val="75000"/>
                  </a:schemeClr>
                </a:solidFill>
                <a:latin typeface="Arial"/>
                <a:cs typeface="Arial"/>
              </a:rPr>
              <a:t>Satellite Sensor Resolutions</a:t>
            </a:r>
          </a:p>
          <a:p>
            <a:pPr eaLnBrk="1" hangingPunct="1">
              <a:defRPr/>
            </a:pPr>
            <a:endParaRPr lang="en-GB" altLang="en-GB" sz="2400" kern="0" dirty="0">
              <a:solidFill>
                <a:schemeClr val="accent3">
                  <a:lumMod val="75000"/>
                </a:schemeClr>
              </a:solidFill>
              <a:latin typeface="Arial"/>
              <a:cs typeface="Arial"/>
            </a:endParaRPr>
          </a:p>
        </p:txBody>
      </p:sp>
      <p:cxnSp>
        <p:nvCxnSpPr>
          <p:cNvPr id="31" name="Straight Connector 30">
            <a:extLst>
              <a:ext uri="{FF2B5EF4-FFF2-40B4-BE49-F238E27FC236}">
                <a16:creationId xmlns:a16="http://schemas.microsoft.com/office/drawing/2014/main" id="{828AF616-220E-4AA9-B665-75A9B942AC98}"/>
              </a:ext>
            </a:extLst>
          </p:cNvPr>
          <p:cNvCxnSpPr/>
          <p:nvPr/>
        </p:nvCxnSpPr>
        <p:spPr>
          <a:xfrm>
            <a:off x="2927648" y="692696"/>
            <a:ext cx="6840760" cy="0"/>
          </a:xfrm>
          <a:prstGeom prst="line">
            <a:avLst/>
          </a:prstGeom>
        </p:spPr>
        <p:style>
          <a:lnRef idx="3">
            <a:schemeClr val="accent4"/>
          </a:lnRef>
          <a:fillRef idx="0">
            <a:schemeClr val="accent4"/>
          </a:fillRef>
          <a:effectRef idx="2">
            <a:schemeClr val="accent4"/>
          </a:effectRef>
          <a:fontRef idx="minor">
            <a:schemeClr val="tx1"/>
          </a:fontRef>
        </p:style>
      </p:cxnSp>
      <p:pic>
        <p:nvPicPr>
          <p:cNvPr id="4" name="Picture 3">
            <a:extLst>
              <a:ext uri="{FF2B5EF4-FFF2-40B4-BE49-F238E27FC236}">
                <a16:creationId xmlns:a16="http://schemas.microsoft.com/office/drawing/2014/main" id="{B8DD27CB-4A00-45B0-9C5F-50A5AD7588CE}"/>
              </a:ext>
            </a:extLst>
          </p:cNvPr>
          <p:cNvPicPr>
            <a:picLocks noChangeAspect="1"/>
          </p:cNvPicPr>
          <p:nvPr/>
        </p:nvPicPr>
        <p:blipFill>
          <a:blip r:embed="rId3"/>
          <a:stretch>
            <a:fillRect/>
          </a:stretch>
        </p:blipFill>
        <p:spPr>
          <a:xfrm>
            <a:off x="9888229" y="1803826"/>
            <a:ext cx="1213209" cy="938865"/>
          </a:xfrm>
          <a:prstGeom prst="rect">
            <a:avLst/>
          </a:prstGeom>
        </p:spPr>
      </p:pic>
      <p:sp>
        <p:nvSpPr>
          <p:cNvPr id="2" name="Rectangle 2">
            <a:extLst>
              <a:ext uri="{FF2B5EF4-FFF2-40B4-BE49-F238E27FC236}">
                <a16:creationId xmlns:a16="http://schemas.microsoft.com/office/drawing/2014/main" id="{D91F5D91-6EEF-0B4E-F79E-16D1ECDEBC8B}"/>
              </a:ext>
            </a:extLst>
          </p:cNvPr>
          <p:cNvSpPr txBox="1">
            <a:spLocks noChangeArrowheads="1"/>
          </p:cNvSpPr>
          <p:nvPr/>
        </p:nvSpPr>
        <p:spPr bwMode="auto">
          <a:xfrm>
            <a:off x="2135560" y="173038"/>
            <a:ext cx="8965878" cy="33265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eaLnBrk="1" hangingPunct="1"/>
            <a:r>
              <a:rPr lang="en-US" altLang="en-GB" sz="3200" kern="0" dirty="0">
                <a:solidFill>
                  <a:schemeClr val="accent6">
                    <a:lumMod val="75000"/>
                  </a:schemeClr>
                </a:solidFill>
              </a:rPr>
              <a:t>How do satellites observe the Earth? </a:t>
            </a:r>
            <a:endParaRPr lang="en-GB" altLang="en-GB" sz="3200" kern="0" dirty="0"/>
          </a:p>
        </p:txBody>
      </p:sp>
      <p:pic>
        <p:nvPicPr>
          <p:cNvPr id="3074" name="Picture 2" descr="10 meter resolution image">
            <a:extLst>
              <a:ext uri="{FF2B5EF4-FFF2-40B4-BE49-F238E27FC236}">
                <a16:creationId xmlns:a16="http://schemas.microsoft.com/office/drawing/2014/main" id="{CD9E56C4-9752-BC40-CD6E-D97CB01996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8028" y="3496245"/>
            <a:ext cx="2381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1 meter resolution image">
            <a:extLst>
              <a:ext uri="{FF2B5EF4-FFF2-40B4-BE49-F238E27FC236}">
                <a16:creationId xmlns:a16="http://schemas.microsoft.com/office/drawing/2014/main" id="{3FD036F5-D58B-C696-7286-B412861AFA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5255" y="3501008"/>
            <a:ext cx="2381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30 meter image">
            <a:extLst>
              <a:ext uri="{FF2B5EF4-FFF2-40B4-BE49-F238E27FC236}">
                <a16:creationId xmlns:a16="http://schemas.microsoft.com/office/drawing/2014/main" id="{627B99BF-4B73-76B7-6235-392249C514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53183" y="3496245"/>
            <a:ext cx="2381250" cy="23717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DBBA2DB4-B50D-0F00-472D-91C3A60929FD}"/>
              </a:ext>
            </a:extLst>
          </p:cNvPr>
          <p:cNvGraphicFramePr>
            <a:graphicFrameLocks noGrp="1"/>
          </p:cNvGraphicFramePr>
          <p:nvPr>
            <p:extLst>
              <p:ext uri="{D42A27DB-BD31-4B8C-83A1-F6EECF244321}">
                <p14:modId xmlns:p14="http://schemas.microsoft.com/office/powerpoint/2010/main" val="289857694"/>
              </p:ext>
            </p:extLst>
          </p:nvPr>
        </p:nvGraphicFramePr>
        <p:xfrm>
          <a:off x="4223792" y="5949280"/>
          <a:ext cx="6805638" cy="350520"/>
        </p:xfrm>
        <a:graphic>
          <a:graphicData uri="http://schemas.openxmlformats.org/drawingml/2006/table">
            <a:tbl>
              <a:tblPr/>
              <a:tblGrid>
                <a:gridCol w="2268546">
                  <a:extLst>
                    <a:ext uri="{9D8B030D-6E8A-4147-A177-3AD203B41FA5}">
                      <a16:colId xmlns:a16="http://schemas.microsoft.com/office/drawing/2014/main" val="4285073985"/>
                    </a:ext>
                  </a:extLst>
                </a:gridCol>
                <a:gridCol w="2268546">
                  <a:extLst>
                    <a:ext uri="{9D8B030D-6E8A-4147-A177-3AD203B41FA5}">
                      <a16:colId xmlns:a16="http://schemas.microsoft.com/office/drawing/2014/main" val="2628516943"/>
                    </a:ext>
                  </a:extLst>
                </a:gridCol>
                <a:gridCol w="2268546">
                  <a:extLst>
                    <a:ext uri="{9D8B030D-6E8A-4147-A177-3AD203B41FA5}">
                      <a16:colId xmlns:a16="http://schemas.microsoft.com/office/drawing/2014/main" val="2700286160"/>
                    </a:ext>
                  </a:extLst>
                </a:gridCol>
              </a:tblGrid>
              <a:tr h="0">
                <a:tc>
                  <a:txBody>
                    <a:bodyPr/>
                    <a:lstStyle/>
                    <a:p>
                      <a:r>
                        <a:rPr lang="en-US" dirty="0">
                          <a:effectLst/>
                        </a:rPr>
                        <a:t>1 Meter Resolution</a:t>
                      </a:r>
                    </a:p>
                  </a:txBody>
                  <a:tcPr marL="38100" marR="38100" marT="38100" marB="38100" anchor="ctr">
                    <a:lnL>
                      <a:noFill/>
                    </a:lnL>
                    <a:lnR>
                      <a:noFill/>
                    </a:lnR>
                    <a:lnT>
                      <a:noFill/>
                    </a:lnT>
                    <a:lnB>
                      <a:noFill/>
                    </a:lnB>
                    <a:solidFill>
                      <a:srgbClr val="FDFDFD"/>
                    </a:solidFill>
                  </a:tcPr>
                </a:tc>
                <a:tc>
                  <a:txBody>
                    <a:bodyPr/>
                    <a:lstStyle/>
                    <a:p>
                      <a:r>
                        <a:rPr lang="en-US" dirty="0">
                          <a:effectLst/>
                        </a:rPr>
                        <a:t>10 Meter Resolution</a:t>
                      </a:r>
                    </a:p>
                  </a:txBody>
                  <a:tcPr marL="38100" marR="38100" marT="38100" marB="38100" anchor="ctr">
                    <a:lnL>
                      <a:noFill/>
                    </a:lnL>
                    <a:lnR>
                      <a:noFill/>
                    </a:lnR>
                    <a:lnT>
                      <a:noFill/>
                    </a:lnT>
                    <a:lnB>
                      <a:noFill/>
                    </a:lnB>
                    <a:solidFill>
                      <a:srgbClr val="FDFDFD"/>
                    </a:solidFill>
                  </a:tcPr>
                </a:tc>
                <a:tc>
                  <a:txBody>
                    <a:bodyPr/>
                    <a:lstStyle/>
                    <a:p>
                      <a:r>
                        <a:rPr lang="en-US" dirty="0">
                          <a:effectLst/>
                        </a:rPr>
                        <a:t>30 Meter Resolution</a:t>
                      </a:r>
                    </a:p>
                  </a:txBody>
                  <a:tcPr marL="38100" marR="38100" marT="38100" marB="38100" anchor="ctr">
                    <a:lnL>
                      <a:noFill/>
                    </a:lnL>
                    <a:lnR>
                      <a:noFill/>
                    </a:lnR>
                    <a:lnT>
                      <a:noFill/>
                    </a:lnT>
                    <a:lnB>
                      <a:noFill/>
                    </a:lnB>
                    <a:solidFill>
                      <a:srgbClr val="FDFDFD"/>
                    </a:solidFill>
                  </a:tcPr>
                </a:tc>
                <a:extLst>
                  <a:ext uri="{0D108BD9-81ED-4DB2-BD59-A6C34878D82A}">
                    <a16:rowId xmlns:a16="http://schemas.microsoft.com/office/drawing/2014/main" val="2071428212"/>
                  </a:ext>
                </a:extLst>
              </a:tr>
            </a:tbl>
          </a:graphicData>
        </a:graphic>
      </p:graphicFrame>
    </p:spTree>
    <p:extLst>
      <p:ext uri="{BB962C8B-B14F-4D97-AF65-F5344CB8AC3E}">
        <p14:creationId xmlns:p14="http://schemas.microsoft.com/office/powerpoint/2010/main" val="341708453"/>
      </p:ext>
    </p:extLst>
  </p:cSld>
  <p:clrMapOvr>
    <a:overrideClrMapping bg1="lt1" tx1="dk1" bg2="lt2" tx2="dk2" accent1="accent1" accent2="accent2" accent3="accent3" accent4="accent4" accent5="accent5" accent6="accent6" hlink="hlink" folHlink="folHlink"/>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p:cNvSpPr/>
          <p:nvPr/>
        </p:nvSpPr>
        <p:spPr>
          <a:xfrm>
            <a:off x="263352" y="1082060"/>
            <a:ext cx="8494354" cy="2308324"/>
          </a:xfrm>
          <a:prstGeom prst="rect">
            <a:avLst/>
          </a:prstGeom>
        </p:spPr>
        <p:txBody>
          <a:bodyPr wrap="square">
            <a:spAutoFit/>
          </a:bodyPr>
          <a:lstStyle/>
          <a:p>
            <a:pPr>
              <a:defRPr/>
            </a:pPr>
            <a:endParaRPr lang="en-US" sz="2400" dirty="0">
              <a:solidFill>
                <a:srgbClr val="0070C0"/>
              </a:solidFill>
              <a:latin typeface="Arial"/>
              <a:cs typeface="Arial"/>
            </a:endParaRPr>
          </a:p>
          <a:p>
            <a:pPr>
              <a:defRPr/>
            </a:pPr>
            <a:r>
              <a:rPr lang="en-US" sz="2400" b="1" dirty="0">
                <a:solidFill>
                  <a:srgbClr val="000000">
                    <a:lumMod val="85000"/>
                    <a:lumOff val="15000"/>
                  </a:srgbClr>
                </a:solidFill>
                <a:latin typeface="Arial"/>
                <a:cs typeface="Arial"/>
              </a:rPr>
              <a:t>Spectral</a:t>
            </a:r>
            <a:r>
              <a:rPr lang="en-US" sz="2400" dirty="0">
                <a:solidFill>
                  <a:srgbClr val="0070C0"/>
                </a:solidFill>
                <a:latin typeface="Arial"/>
                <a:cs typeface="Arial"/>
              </a:rPr>
              <a:t>   - the size of spectral regions. The shorter, the higher the spectral resolution.</a:t>
            </a:r>
          </a:p>
          <a:p>
            <a:pPr>
              <a:defRPr/>
            </a:pPr>
            <a:endParaRPr lang="en-US" sz="2400" dirty="0">
              <a:solidFill>
                <a:srgbClr val="0070C0"/>
              </a:solidFill>
              <a:latin typeface="Arial"/>
              <a:cs typeface="Arial"/>
            </a:endParaRPr>
          </a:p>
          <a:p>
            <a:pPr>
              <a:defRPr/>
            </a:pPr>
            <a:r>
              <a:rPr lang="en-US" sz="2400" dirty="0">
                <a:solidFill>
                  <a:srgbClr val="0070C0"/>
                </a:solidFill>
                <a:latin typeface="Arial"/>
                <a:cs typeface="Arial"/>
              </a:rPr>
              <a:t> </a:t>
            </a:r>
          </a:p>
          <a:p>
            <a:pPr>
              <a:defRPr/>
            </a:pPr>
            <a:endParaRPr lang="en-US" sz="2400" dirty="0">
              <a:solidFill>
                <a:srgbClr val="0070C0"/>
              </a:solidFill>
              <a:latin typeface="Arial"/>
              <a:cs typeface="Arial"/>
            </a:endParaRPr>
          </a:p>
        </p:txBody>
      </p:sp>
      <p:cxnSp>
        <p:nvCxnSpPr>
          <p:cNvPr id="31" name="Straight Connector 30">
            <a:extLst>
              <a:ext uri="{FF2B5EF4-FFF2-40B4-BE49-F238E27FC236}">
                <a16:creationId xmlns:a16="http://schemas.microsoft.com/office/drawing/2014/main" id="{828AF616-220E-4AA9-B665-75A9B942AC98}"/>
              </a:ext>
            </a:extLst>
          </p:cNvPr>
          <p:cNvCxnSpPr/>
          <p:nvPr/>
        </p:nvCxnSpPr>
        <p:spPr>
          <a:xfrm>
            <a:off x="2927648" y="692696"/>
            <a:ext cx="6840760" cy="0"/>
          </a:xfrm>
          <a:prstGeom prst="line">
            <a:avLst/>
          </a:prstGeom>
        </p:spPr>
        <p:style>
          <a:lnRef idx="3">
            <a:schemeClr val="accent4"/>
          </a:lnRef>
          <a:fillRef idx="0">
            <a:schemeClr val="accent4"/>
          </a:fillRef>
          <a:effectRef idx="2">
            <a:schemeClr val="accent4"/>
          </a:effectRef>
          <a:fontRef idx="minor">
            <a:schemeClr val="tx1"/>
          </a:fontRef>
        </p:style>
      </p:cxnSp>
      <p:pic>
        <p:nvPicPr>
          <p:cNvPr id="1026" name="Picture 2" descr="Spectral bands of the multispectral microscope and examples for each spectral band (SB). ">
            <a:extLst>
              <a:ext uri="{FF2B5EF4-FFF2-40B4-BE49-F238E27FC236}">
                <a16:creationId xmlns:a16="http://schemas.microsoft.com/office/drawing/2014/main" id="{47DCA354-643F-BE7A-A294-B291FF6454E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3424"/>
          <a:stretch/>
        </p:blipFill>
        <p:spPr bwMode="auto">
          <a:xfrm>
            <a:off x="7608168" y="2420888"/>
            <a:ext cx="4532444" cy="245285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D91F5D91-6EEF-0B4E-F79E-16D1ECDEBC8B}"/>
              </a:ext>
            </a:extLst>
          </p:cNvPr>
          <p:cNvSpPr txBox="1">
            <a:spLocks noChangeArrowheads="1"/>
          </p:cNvSpPr>
          <p:nvPr/>
        </p:nvSpPr>
        <p:spPr bwMode="auto">
          <a:xfrm>
            <a:off x="2135560" y="173038"/>
            <a:ext cx="8965878" cy="33265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eaLnBrk="1" hangingPunct="1"/>
            <a:r>
              <a:rPr lang="en-US" altLang="en-GB" sz="3200" kern="0" dirty="0">
                <a:solidFill>
                  <a:schemeClr val="accent6">
                    <a:lumMod val="75000"/>
                  </a:schemeClr>
                </a:solidFill>
              </a:rPr>
              <a:t>How do satellites observe the Earth? </a:t>
            </a:r>
            <a:endParaRPr lang="en-GB" altLang="en-GB" sz="3200" kern="0" dirty="0"/>
          </a:p>
        </p:txBody>
      </p:sp>
      <p:sp>
        <p:nvSpPr>
          <p:cNvPr id="3" name="Rectangle 2">
            <a:extLst>
              <a:ext uri="{FF2B5EF4-FFF2-40B4-BE49-F238E27FC236}">
                <a16:creationId xmlns:a16="http://schemas.microsoft.com/office/drawing/2014/main" id="{214688C1-E9B8-E437-03BC-C01B98F4FA22}"/>
              </a:ext>
            </a:extLst>
          </p:cNvPr>
          <p:cNvSpPr txBox="1">
            <a:spLocks noChangeArrowheads="1"/>
          </p:cNvSpPr>
          <p:nvPr/>
        </p:nvSpPr>
        <p:spPr bwMode="auto">
          <a:xfrm>
            <a:off x="263352" y="1044935"/>
            <a:ext cx="5328592" cy="33265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lgn="l" eaLnBrk="1" hangingPunct="1">
              <a:defRPr/>
            </a:pPr>
            <a:r>
              <a:rPr lang="en-GB" altLang="en-GB" sz="2400" kern="0" dirty="0">
                <a:solidFill>
                  <a:schemeClr val="accent3">
                    <a:lumMod val="75000"/>
                  </a:schemeClr>
                </a:solidFill>
                <a:latin typeface="Arial"/>
                <a:cs typeface="Arial"/>
              </a:rPr>
              <a:t>Satellite Sensor Resolutions</a:t>
            </a:r>
          </a:p>
          <a:p>
            <a:pPr eaLnBrk="1" hangingPunct="1">
              <a:defRPr/>
            </a:pPr>
            <a:endParaRPr lang="en-GB" altLang="en-GB" sz="2400" kern="0" dirty="0">
              <a:solidFill>
                <a:schemeClr val="accent3">
                  <a:lumMod val="75000"/>
                </a:schemeClr>
              </a:solidFill>
              <a:latin typeface="Arial"/>
              <a:cs typeface="Arial"/>
            </a:endParaRPr>
          </a:p>
        </p:txBody>
      </p:sp>
      <p:pic>
        <p:nvPicPr>
          <p:cNvPr id="4098" name="Picture 2" descr="DEM of St Helens after the eruption">
            <a:extLst>
              <a:ext uri="{FF2B5EF4-FFF2-40B4-BE49-F238E27FC236}">
                <a16:creationId xmlns:a16="http://schemas.microsoft.com/office/drawing/2014/main" id="{C21EF310-ACDA-23EB-7290-A84ECD49BC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05530" y="2250499"/>
            <a:ext cx="2448272" cy="2237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GB Image of HSU">
            <a:extLst>
              <a:ext uri="{FF2B5EF4-FFF2-40B4-BE49-F238E27FC236}">
                <a16:creationId xmlns:a16="http://schemas.microsoft.com/office/drawing/2014/main" id="{9679A796-B2FE-93FF-6108-4321D73979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05530" y="4715181"/>
            <a:ext cx="2448272" cy="183620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4D1F2DB-A1F8-321D-FB88-3E0E3E6952A8}"/>
              </a:ext>
            </a:extLst>
          </p:cNvPr>
          <p:cNvSpPr txBox="1"/>
          <p:nvPr/>
        </p:nvSpPr>
        <p:spPr>
          <a:xfrm>
            <a:off x="2005799" y="6500296"/>
            <a:ext cx="4090201" cy="369332"/>
          </a:xfrm>
          <a:prstGeom prst="rect">
            <a:avLst/>
          </a:prstGeom>
          <a:noFill/>
        </p:spPr>
        <p:txBody>
          <a:bodyPr wrap="square">
            <a:spAutoFit/>
          </a:bodyPr>
          <a:lstStyle/>
          <a:p>
            <a:r>
              <a:rPr lang="en-US" b="0" i="0" dirty="0">
                <a:solidFill>
                  <a:srgbClr val="000000"/>
                </a:solidFill>
                <a:effectLst/>
                <a:latin typeface="-apple-system"/>
              </a:rPr>
              <a:t>3-band image with Red, Green, and Blue</a:t>
            </a:r>
            <a:endParaRPr lang="en-US" dirty="0"/>
          </a:p>
        </p:txBody>
      </p:sp>
      <p:sp>
        <p:nvSpPr>
          <p:cNvPr id="8" name="TextBox 7">
            <a:extLst>
              <a:ext uri="{FF2B5EF4-FFF2-40B4-BE49-F238E27FC236}">
                <a16:creationId xmlns:a16="http://schemas.microsoft.com/office/drawing/2014/main" id="{55928C4A-BD33-47A0-BE6A-C3F6627A9780}"/>
              </a:ext>
            </a:extLst>
          </p:cNvPr>
          <p:cNvSpPr txBox="1"/>
          <p:nvPr/>
        </p:nvSpPr>
        <p:spPr>
          <a:xfrm>
            <a:off x="2423592" y="4391342"/>
            <a:ext cx="3816424" cy="646331"/>
          </a:xfrm>
          <a:prstGeom prst="rect">
            <a:avLst/>
          </a:prstGeom>
          <a:noFill/>
        </p:spPr>
        <p:txBody>
          <a:bodyPr wrap="square">
            <a:spAutoFit/>
          </a:bodyPr>
          <a:lstStyle/>
          <a:p>
            <a:r>
              <a:rPr lang="en-US" b="0" i="0" dirty="0">
                <a:solidFill>
                  <a:srgbClr val="000000"/>
                </a:solidFill>
                <a:effectLst/>
                <a:latin typeface="-apple-system"/>
              </a:rPr>
              <a:t>1 band image with just "gray scale" data.</a:t>
            </a:r>
            <a:endParaRPr lang="en-US" dirty="0"/>
          </a:p>
        </p:txBody>
      </p:sp>
    </p:spTree>
    <p:extLst>
      <p:ext uri="{BB962C8B-B14F-4D97-AF65-F5344CB8AC3E}">
        <p14:creationId xmlns:p14="http://schemas.microsoft.com/office/powerpoint/2010/main" val="1675951124"/>
      </p:ext>
    </p:extLst>
  </p:cSld>
  <p:clrMapOvr>
    <a:overrideClrMapping bg1="lt1" tx1="dk1" bg2="lt2" tx2="dk2" accent1="accent1" accent2="accent2" accent3="accent3" accent4="accent4" accent5="accent5" accent6="accent6" hlink="hlink" folHlink="folHlink"/>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695400" y="1657579"/>
            <a:ext cx="9937104" cy="1569660"/>
          </a:xfrm>
          <a:prstGeom prst="rect">
            <a:avLst/>
          </a:prstGeom>
        </p:spPr>
        <p:txBody>
          <a:bodyPr wrap="square">
            <a:spAutoFit/>
          </a:bodyPr>
          <a:lstStyle/>
          <a:p>
            <a:pPr eaLnBrk="1" hangingPunct="1">
              <a:defRPr/>
            </a:pPr>
            <a:r>
              <a:rPr lang="en-US" sz="2400" dirty="0">
                <a:solidFill>
                  <a:srgbClr val="000000">
                    <a:lumMod val="85000"/>
                    <a:lumOff val="15000"/>
                  </a:srgbClr>
                </a:solidFill>
                <a:latin typeface="+mn-lt"/>
                <a:cs typeface="Arial"/>
              </a:rPr>
              <a:t>Radiometric resolution </a:t>
            </a:r>
            <a:r>
              <a:rPr lang="en-US" sz="2400" dirty="0">
                <a:solidFill>
                  <a:srgbClr val="0070C0"/>
                </a:solidFill>
                <a:latin typeface="+mn-lt"/>
              </a:rPr>
              <a:t>- the sensitivity of detectors to small differences in electromagnetic energy (relates to how much information is perceived by a satellite’s sensor).</a:t>
            </a:r>
            <a:endParaRPr lang="en-US" sz="2400" dirty="0">
              <a:solidFill>
                <a:srgbClr val="0070C0"/>
              </a:solidFill>
              <a:latin typeface="+mn-lt"/>
              <a:cs typeface="Arial"/>
            </a:endParaRPr>
          </a:p>
          <a:p>
            <a:pPr eaLnBrk="1" hangingPunct="1">
              <a:defRPr/>
            </a:pPr>
            <a:endParaRPr lang="en-US" sz="2400" dirty="0">
              <a:solidFill>
                <a:srgbClr val="0070C0"/>
              </a:solidFill>
              <a:latin typeface="+mn-lt"/>
              <a:cs typeface="Arial"/>
            </a:endParaRPr>
          </a:p>
        </p:txBody>
      </p:sp>
      <p:sp>
        <p:nvSpPr>
          <p:cNvPr id="22557" name="Slide Number Placeholder 28"/>
          <p:cNvSpPr>
            <a:spLocks noGrp="1"/>
          </p:cNvSpPr>
          <p:nvPr>
            <p:ph type="sldNum" sz="quarter" idx="12"/>
          </p:nvPr>
        </p:nvSpPr>
        <p:spPr>
          <a:xfrm>
            <a:off x="6996113" y="6356350"/>
            <a:ext cx="2228850" cy="365125"/>
          </a:xfrm>
          <a:prstGeom prst="rect">
            <a:avLst/>
          </a:prstGeom>
          <a:noFill/>
        </p:spPr>
        <p:txBody>
          <a:bodyPr/>
          <a:lstStyle>
            <a:defPPr>
              <a:defRPr lang="en-GB"/>
            </a:defPPr>
            <a:lvl1pPr algn="l" rtl="0" eaLnBrk="0" fontAlgn="base" hangingPunct="0">
              <a:spcBef>
                <a:spcPct val="0"/>
              </a:spcBef>
              <a:spcAft>
                <a:spcPct val="0"/>
              </a:spcAft>
              <a:defRPr sz="900" b="1" kern="1200">
                <a:solidFill>
                  <a:schemeClr val="bg1"/>
                </a:solidFill>
                <a:latin typeface="Tahoma" panose="020B0604030504040204" pitchFamily="34" charset="0"/>
                <a:ea typeface="+mn-ea"/>
                <a:cs typeface="+mn-cs"/>
              </a:defRPr>
            </a:lvl1pPr>
            <a:lvl2pPr marL="457200" algn="l" rtl="0" eaLnBrk="0" fontAlgn="base" hangingPunct="0">
              <a:spcBef>
                <a:spcPct val="0"/>
              </a:spcBef>
              <a:spcAft>
                <a:spcPct val="0"/>
              </a:spcAft>
              <a:defRPr sz="900" b="1" kern="1200">
                <a:solidFill>
                  <a:schemeClr val="bg1"/>
                </a:solidFill>
                <a:latin typeface="Tahoma" panose="020B0604030504040204" pitchFamily="34" charset="0"/>
                <a:ea typeface="+mn-ea"/>
                <a:cs typeface="+mn-cs"/>
              </a:defRPr>
            </a:lvl2pPr>
            <a:lvl3pPr marL="914400" algn="l" rtl="0" eaLnBrk="0" fontAlgn="base" hangingPunct="0">
              <a:spcBef>
                <a:spcPct val="0"/>
              </a:spcBef>
              <a:spcAft>
                <a:spcPct val="0"/>
              </a:spcAft>
              <a:defRPr sz="900" b="1" kern="1200">
                <a:solidFill>
                  <a:schemeClr val="bg1"/>
                </a:solidFill>
                <a:latin typeface="Tahoma" panose="020B0604030504040204" pitchFamily="34" charset="0"/>
                <a:ea typeface="+mn-ea"/>
                <a:cs typeface="+mn-cs"/>
              </a:defRPr>
            </a:lvl3pPr>
            <a:lvl4pPr marL="1371600" algn="l" rtl="0" eaLnBrk="0" fontAlgn="base" hangingPunct="0">
              <a:spcBef>
                <a:spcPct val="0"/>
              </a:spcBef>
              <a:spcAft>
                <a:spcPct val="0"/>
              </a:spcAft>
              <a:defRPr sz="900" b="1" kern="1200">
                <a:solidFill>
                  <a:schemeClr val="bg1"/>
                </a:solidFill>
                <a:latin typeface="Tahoma" panose="020B0604030504040204" pitchFamily="34" charset="0"/>
                <a:ea typeface="+mn-ea"/>
                <a:cs typeface="+mn-cs"/>
              </a:defRPr>
            </a:lvl4pPr>
            <a:lvl5pPr marL="1828800" algn="l" rtl="0" eaLnBrk="0" fontAlgn="base" hangingPunct="0">
              <a:spcBef>
                <a:spcPct val="0"/>
              </a:spcBef>
              <a:spcAft>
                <a:spcPct val="0"/>
              </a:spcAft>
              <a:defRPr sz="900" b="1" kern="1200">
                <a:solidFill>
                  <a:schemeClr val="bg1"/>
                </a:solidFill>
                <a:latin typeface="Tahoma" panose="020B0604030504040204" pitchFamily="34" charset="0"/>
                <a:ea typeface="+mn-ea"/>
                <a:cs typeface="+mn-cs"/>
              </a:defRPr>
            </a:lvl5pPr>
            <a:lvl6pPr marL="2286000" algn="l" defTabSz="914400" rtl="0" eaLnBrk="1" latinLnBrk="0" hangingPunct="1">
              <a:defRPr sz="900" b="1" kern="1200">
                <a:solidFill>
                  <a:schemeClr val="bg1"/>
                </a:solidFill>
                <a:latin typeface="Tahoma" panose="020B0604030504040204" pitchFamily="34" charset="0"/>
                <a:ea typeface="+mn-ea"/>
                <a:cs typeface="+mn-cs"/>
              </a:defRPr>
            </a:lvl6pPr>
            <a:lvl7pPr marL="2743200" algn="l" defTabSz="914400" rtl="0" eaLnBrk="1" latinLnBrk="0" hangingPunct="1">
              <a:defRPr sz="900" b="1" kern="1200">
                <a:solidFill>
                  <a:schemeClr val="bg1"/>
                </a:solidFill>
                <a:latin typeface="Tahoma" panose="020B0604030504040204" pitchFamily="34" charset="0"/>
                <a:ea typeface="+mn-ea"/>
                <a:cs typeface="+mn-cs"/>
              </a:defRPr>
            </a:lvl7pPr>
            <a:lvl8pPr marL="3200400" algn="l" defTabSz="914400" rtl="0" eaLnBrk="1" latinLnBrk="0" hangingPunct="1">
              <a:defRPr sz="900" b="1" kern="1200">
                <a:solidFill>
                  <a:schemeClr val="bg1"/>
                </a:solidFill>
                <a:latin typeface="Tahoma" panose="020B0604030504040204" pitchFamily="34" charset="0"/>
                <a:ea typeface="+mn-ea"/>
                <a:cs typeface="+mn-cs"/>
              </a:defRPr>
            </a:lvl8pPr>
            <a:lvl9pPr marL="3657600" algn="l" defTabSz="914400" rtl="0" eaLnBrk="1" latinLnBrk="0" hangingPunct="1">
              <a:defRPr sz="900" b="1" kern="1200">
                <a:solidFill>
                  <a:schemeClr val="bg1"/>
                </a:solidFill>
                <a:latin typeface="Tahoma" panose="020B0604030504040204" pitchFamily="34" charset="0"/>
                <a:ea typeface="+mn-ea"/>
                <a:cs typeface="+mn-cs"/>
              </a:defRPr>
            </a:lvl9pPr>
          </a:lstStyle>
          <a:p>
            <a:pPr eaLnBrk="1" hangingPunct="1">
              <a:defRPr/>
            </a:pPr>
            <a:fld id="{BA7FD23D-11DD-4561-B843-A66F2D0DE7A7}" type="slidenum">
              <a:rPr lang="en-GB" smtClean="0"/>
              <a:pPr eaLnBrk="1" hangingPunct="1">
                <a:defRPr/>
              </a:pPr>
              <a:t>9</a:t>
            </a:fld>
            <a:endParaRPr lang="en-US" b="0" dirty="0">
              <a:solidFill>
                <a:srgbClr val="0070C0"/>
              </a:solidFill>
            </a:endParaRPr>
          </a:p>
        </p:txBody>
      </p:sp>
      <p:sp>
        <p:nvSpPr>
          <p:cNvPr id="5" name="Rectangle 2">
            <a:extLst>
              <a:ext uri="{FF2B5EF4-FFF2-40B4-BE49-F238E27FC236}">
                <a16:creationId xmlns:a16="http://schemas.microsoft.com/office/drawing/2014/main" id="{93DFE16C-3A56-A163-126B-1AC3E95686F1}"/>
              </a:ext>
            </a:extLst>
          </p:cNvPr>
          <p:cNvSpPr txBox="1">
            <a:spLocks noChangeArrowheads="1"/>
          </p:cNvSpPr>
          <p:nvPr/>
        </p:nvSpPr>
        <p:spPr bwMode="auto">
          <a:xfrm>
            <a:off x="-312712" y="1175439"/>
            <a:ext cx="5328592" cy="33265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eaLnBrk="1" hangingPunct="1">
              <a:defRPr/>
            </a:pPr>
            <a:r>
              <a:rPr lang="en-GB" altLang="en-GB" sz="2400" kern="0" dirty="0">
                <a:solidFill>
                  <a:schemeClr val="accent3">
                    <a:lumMod val="75000"/>
                  </a:schemeClr>
                </a:solidFill>
                <a:latin typeface="Arial"/>
                <a:cs typeface="Arial"/>
              </a:rPr>
              <a:t>Satellite Resolutions</a:t>
            </a:r>
          </a:p>
          <a:p>
            <a:pPr eaLnBrk="1" hangingPunct="1">
              <a:defRPr/>
            </a:pPr>
            <a:endParaRPr lang="en-GB" altLang="en-GB" sz="2400" kern="0" dirty="0">
              <a:solidFill>
                <a:schemeClr val="accent3">
                  <a:lumMod val="75000"/>
                </a:schemeClr>
              </a:solidFill>
              <a:latin typeface="Arial"/>
              <a:cs typeface="Arial"/>
            </a:endParaRPr>
          </a:p>
        </p:txBody>
      </p:sp>
      <p:cxnSp>
        <p:nvCxnSpPr>
          <p:cNvPr id="6" name="Straight Connector 5">
            <a:extLst>
              <a:ext uri="{FF2B5EF4-FFF2-40B4-BE49-F238E27FC236}">
                <a16:creationId xmlns:a16="http://schemas.microsoft.com/office/drawing/2014/main" id="{92E20288-EBE9-80BD-C729-C31F944E33B0}"/>
              </a:ext>
            </a:extLst>
          </p:cNvPr>
          <p:cNvCxnSpPr/>
          <p:nvPr/>
        </p:nvCxnSpPr>
        <p:spPr>
          <a:xfrm>
            <a:off x="2927648" y="692696"/>
            <a:ext cx="6840760" cy="0"/>
          </a:xfrm>
          <a:prstGeom prst="line">
            <a:avLst/>
          </a:prstGeom>
        </p:spPr>
        <p:style>
          <a:lnRef idx="3">
            <a:schemeClr val="accent4"/>
          </a:lnRef>
          <a:fillRef idx="0">
            <a:schemeClr val="accent4"/>
          </a:fillRef>
          <a:effectRef idx="2">
            <a:schemeClr val="accent4"/>
          </a:effectRef>
          <a:fontRef idx="minor">
            <a:schemeClr val="tx1"/>
          </a:fontRef>
        </p:style>
      </p:cxnSp>
      <p:sp>
        <p:nvSpPr>
          <p:cNvPr id="7" name="Rectangle 2">
            <a:extLst>
              <a:ext uri="{FF2B5EF4-FFF2-40B4-BE49-F238E27FC236}">
                <a16:creationId xmlns:a16="http://schemas.microsoft.com/office/drawing/2014/main" id="{5B442E62-8D24-43D5-D3EE-1D29CDA8F67A}"/>
              </a:ext>
            </a:extLst>
          </p:cNvPr>
          <p:cNvSpPr txBox="1">
            <a:spLocks noChangeArrowheads="1"/>
          </p:cNvSpPr>
          <p:nvPr/>
        </p:nvSpPr>
        <p:spPr bwMode="auto">
          <a:xfrm>
            <a:off x="2135560" y="173038"/>
            <a:ext cx="8965878" cy="33265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eaLnBrk="1" hangingPunct="1"/>
            <a:r>
              <a:rPr lang="en-US" altLang="en-GB" sz="3200" kern="0" dirty="0">
                <a:solidFill>
                  <a:schemeClr val="accent6">
                    <a:lumMod val="75000"/>
                  </a:schemeClr>
                </a:solidFill>
              </a:rPr>
              <a:t>How do satellites observe the Earth? </a:t>
            </a:r>
            <a:endParaRPr lang="en-GB" altLang="en-GB" sz="3200" kern="0" dirty="0"/>
          </a:p>
        </p:txBody>
      </p:sp>
      <p:sp>
        <p:nvSpPr>
          <p:cNvPr id="10" name="AutoShape 2" descr="Remote Sensing">
            <a:extLst>
              <a:ext uri="{FF2B5EF4-FFF2-40B4-BE49-F238E27FC236}">
                <a16:creationId xmlns:a16="http://schemas.microsoft.com/office/drawing/2014/main" id="{303FFA31-939C-2286-EA93-A38A47FCB4E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4" descr="Remote Sensing">
            <a:extLst>
              <a:ext uri="{FF2B5EF4-FFF2-40B4-BE49-F238E27FC236}">
                <a16:creationId xmlns:a16="http://schemas.microsoft.com/office/drawing/2014/main" id="{803AF421-2412-7529-2890-B72F0292665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6" descr="Remote Sensing">
            <a:extLst>
              <a:ext uri="{FF2B5EF4-FFF2-40B4-BE49-F238E27FC236}">
                <a16:creationId xmlns:a16="http://schemas.microsoft.com/office/drawing/2014/main" id="{CDF0C8F0-A476-93AC-3097-DF6204651356}"/>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Picture 13">
            <a:extLst>
              <a:ext uri="{FF2B5EF4-FFF2-40B4-BE49-F238E27FC236}">
                <a16:creationId xmlns:a16="http://schemas.microsoft.com/office/drawing/2014/main" id="{E11F0693-D58B-79E4-24E4-4F1347FA37EC}"/>
              </a:ext>
            </a:extLst>
          </p:cNvPr>
          <p:cNvPicPr>
            <a:picLocks noChangeAspect="1"/>
          </p:cNvPicPr>
          <p:nvPr/>
        </p:nvPicPr>
        <p:blipFill>
          <a:blip r:embed="rId2"/>
          <a:stretch>
            <a:fillRect/>
          </a:stretch>
        </p:blipFill>
        <p:spPr>
          <a:xfrm>
            <a:off x="671920" y="3123482"/>
            <a:ext cx="5443919" cy="3232868"/>
          </a:xfrm>
          <a:prstGeom prst="rect">
            <a:avLst/>
          </a:prstGeom>
        </p:spPr>
      </p:pic>
      <p:graphicFrame>
        <p:nvGraphicFramePr>
          <p:cNvPr id="15" name="Table 14">
            <a:extLst>
              <a:ext uri="{FF2B5EF4-FFF2-40B4-BE49-F238E27FC236}">
                <a16:creationId xmlns:a16="http://schemas.microsoft.com/office/drawing/2014/main" id="{7BECBBAA-AA32-09EA-E493-81EE02741548}"/>
              </a:ext>
            </a:extLst>
          </p:cNvPr>
          <p:cNvGraphicFramePr>
            <a:graphicFrameLocks noGrp="1"/>
          </p:cNvGraphicFramePr>
          <p:nvPr>
            <p:extLst>
              <p:ext uri="{D42A27DB-BD31-4B8C-83A1-F6EECF244321}">
                <p14:modId xmlns:p14="http://schemas.microsoft.com/office/powerpoint/2010/main" val="2728007351"/>
              </p:ext>
            </p:extLst>
          </p:nvPr>
        </p:nvGraphicFramePr>
        <p:xfrm>
          <a:off x="6328189" y="2996952"/>
          <a:ext cx="2304256" cy="3291840"/>
        </p:xfrm>
        <a:graphic>
          <a:graphicData uri="http://schemas.openxmlformats.org/drawingml/2006/table">
            <a:tbl>
              <a:tblPr/>
              <a:tblGrid>
                <a:gridCol w="648072">
                  <a:extLst>
                    <a:ext uri="{9D8B030D-6E8A-4147-A177-3AD203B41FA5}">
                      <a16:colId xmlns:a16="http://schemas.microsoft.com/office/drawing/2014/main" val="1574017789"/>
                    </a:ext>
                  </a:extLst>
                </a:gridCol>
                <a:gridCol w="1656184">
                  <a:extLst>
                    <a:ext uri="{9D8B030D-6E8A-4147-A177-3AD203B41FA5}">
                      <a16:colId xmlns:a16="http://schemas.microsoft.com/office/drawing/2014/main" val="2688549106"/>
                    </a:ext>
                  </a:extLst>
                </a:gridCol>
              </a:tblGrid>
              <a:tr h="336037">
                <a:tc>
                  <a:txBody>
                    <a:bodyPr/>
                    <a:lstStyle/>
                    <a:p>
                      <a:pPr fontAlgn="ctr"/>
                      <a:r>
                        <a:rPr lang="en-US" b="1">
                          <a:effectLst/>
                        </a:rPr>
                        <a:t>Bit</a:t>
                      </a:r>
                      <a:endParaRPr lang="en-US">
                        <a:effectLst/>
                      </a:endParaRPr>
                    </a:p>
                  </a:txBody>
                  <a:tcPr anchor="ctr">
                    <a:lnL>
                      <a:noFill/>
                    </a:lnL>
                    <a:lnR>
                      <a:noFill/>
                    </a:lnR>
                    <a:lnT>
                      <a:noFill/>
                    </a:lnT>
                    <a:lnB>
                      <a:noFill/>
                    </a:lnB>
                    <a:solidFill>
                      <a:srgbClr val="FFFFFF"/>
                    </a:solidFill>
                  </a:tcPr>
                </a:tc>
                <a:tc>
                  <a:txBody>
                    <a:bodyPr/>
                    <a:lstStyle/>
                    <a:p>
                      <a:pPr fontAlgn="ctr"/>
                      <a:r>
                        <a:rPr lang="en-US" b="1">
                          <a:effectLst/>
                        </a:rPr>
                        <a:t>Shades of Grey</a:t>
                      </a:r>
                      <a:endParaRPr lang="en-US">
                        <a:effectLst/>
                      </a:endParaRPr>
                    </a:p>
                  </a:txBody>
                  <a:tcPr anchor="ctr">
                    <a:lnL>
                      <a:noFill/>
                    </a:lnL>
                    <a:lnR>
                      <a:noFill/>
                    </a:lnR>
                    <a:lnT>
                      <a:noFill/>
                    </a:lnT>
                    <a:lnB>
                      <a:noFill/>
                    </a:lnB>
                    <a:solidFill>
                      <a:srgbClr val="FFFFFF"/>
                    </a:solidFill>
                  </a:tcPr>
                </a:tc>
                <a:extLst>
                  <a:ext uri="{0D108BD9-81ED-4DB2-BD59-A6C34878D82A}">
                    <a16:rowId xmlns:a16="http://schemas.microsoft.com/office/drawing/2014/main" val="1376161345"/>
                  </a:ext>
                </a:extLst>
              </a:tr>
              <a:tr h="336037">
                <a:tc>
                  <a:txBody>
                    <a:bodyPr/>
                    <a:lstStyle/>
                    <a:p>
                      <a:pPr fontAlgn="ctr"/>
                      <a:r>
                        <a:rPr lang="en-US">
                          <a:effectLst/>
                        </a:rPr>
                        <a:t>1</a:t>
                      </a:r>
                    </a:p>
                  </a:txBody>
                  <a:tcPr anchor="ctr">
                    <a:lnL>
                      <a:noFill/>
                    </a:lnL>
                    <a:lnR>
                      <a:noFill/>
                    </a:lnR>
                    <a:lnT>
                      <a:noFill/>
                    </a:lnT>
                    <a:lnB>
                      <a:noFill/>
                    </a:lnB>
                    <a:solidFill>
                      <a:srgbClr val="FFFFFF"/>
                    </a:solidFill>
                  </a:tcPr>
                </a:tc>
                <a:tc>
                  <a:txBody>
                    <a:bodyPr/>
                    <a:lstStyle/>
                    <a:p>
                      <a:pPr fontAlgn="ctr"/>
                      <a:r>
                        <a:rPr lang="en-US" dirty="0">
                          <a:effectLst/>
                        </a:rPr>
                        <a:t>2</a:t>
                      </a:r>
                    </a:p>
                  </a:txBody>
                  <a:tcPr anchor="ctr">
                    <a:lnL>
                      <a:noFill/>
                    </a:lnL>
                    <a:lnR>
                      <a:noFill/>
                    </a:lnR>
                    <a:lnT>
                      <a:noFill/>
                    </a:lnT>
                    <a:lnB>
                      <a:noFill/>
                    </a:lnB>
                    <a:solidFill>
                      <a:srgbClr val="FFFFFF"/>
                    </a:solidFill>
                  </a:tcPr>
                </a:tc>
                <a:extLst>
                  <a:ext uri="{0D108BD9-81ED-4DB2-BD59-A6C34878D82A}">
                    <a16:rowId xmlns:a16="http://schemas.microsoft.com/office/drawing/2014/main" val="2743234498"/>
                  </a:ext>
                </a:extLst>
              </a:tr>
              <a:tr h="336037">
                <a:tc>
                  <a:txBody>
                    <a:bodyPr/>
                    <a:lstStyle/>
                    <a:p>
                      <a:pPr fontAlgn="ctr"/>
                      <a:r>
                        <a:rPr lang="en-US">
                          <a:effectLst/>
                        </a:rPr>
                        <a:t>2</a:t>
                      </a:r>
                    </a:p>
                  </a:txBody>
                  <a:tcPr anchor="ctr">
                    <a:lnL>
                      <a:noFill/>
                    </a:lnL>
                    <a:lnR>
                      <a:noFill/>
                    </a:lnR>
                    <a:lnT>
                      <a:noFill/>
                    </a:lnT>
                    <a:lnB>
                      <a:noFill/>
                    </a:lnB>
                    <a:solidFill>
                      <a:srgbClr val="FFFFFF"/>
                    </a:solidFill>
                  </a:tcPr>
                </a:tc>
                <a:tc>
                  <a:txBody>
                    <a:bodyPr/>
                    <a:lstStyle/>
                    <a:p>
                      <a:pPr fontAlgn="ctr"/>
                      <a:r>
                        <a:rPr lang="en-US">
                          <a:effectLst/>
                        </a:rPr>
                        <a:t>4</a:t>
                      </a:r>
                    </a:p>
                  </a:txBody>
                  <a:tcPr anchor="ctr">
                    <a:lnL>
                      <a:noFill/>
                    </a:lnL>
                    <a:lnR>
                      <a:noFill/>
                    </a:lnR>
                    <a:lnT>
                      <a:noFill/>
                    </a:lnT>
                    <a:lnB>
                      <a:noFill/>
                    </a:lnB>
                    <a:solidFill>
                      <a:srgbClr val="FFFFFF"/>
                    </a:solidFill>
                  </a:tcPr>
                </a:tc>
                <a:extLst>
                  <a:ext uri="{0D108BD9-81ED-4DB2-BD59-A6C34878D82A}">
                    <a16:rowId xmlns:a16="http://schemas.microsoft.com/office/drawing/2014/main" val="50669340"/>
                  </a:ext>
                </a:extLst>
              </a:tr>
              <a:tr h="336037">
                <a:tc>
                  <a:txBody>
                    <a:bodyPr/>
                    <a:lstStyle/>
                    <a:p>
                      <a:pPr fontAlgn="ctr"/>
                      <a:r>
                        <a:rPr lang="en-US">
                          <a:effectLst/>
                        </a:rPr>
                        <a:t>3</a:t>
                      </a:r>
                    </a:p>
                  </a:txBody>
                  <a:tcPr anchor="ctr">
                    <a:lnL>
                      <a:noFill/>
                    </a:lnL>
                    <a:lnR>
                      <a:noFill/>
                    </a:lnR>
                    <a:lnT>
                      <a:noFill/>
                    </a:lnT>
                    <a:lnB>
                      <a:noFill/>
                    </a:lnB>
                    <a:solidFill>
                      <a:srgbClr val="FFFFFF"/>
                    </a:solidFill>
                  </a:tcPr>
                </a:tc>
                <a:tc>
                  <a:txBody>
                    <a:bodyPr/>
                    <a:lstStyle/>
                    <a:p>
                      <a:pPr fontAlgn="ctr"/>
                      <a:r>
                        <a:rPr lang="en-US">
                          <a:effectLst/>
                        </a:rPr>
                        <a:t>8</a:t>
                      </a:r>
                    </a:p>
                  </a:txBody>
                  <a:tcPr anchor="ctr">
                    <a:lnL>
                      <a:noFill/>
                    </a:lnL>
                    <a:lnR>
                      <a:noFill/>
                    </a:lnR>
                    <a:lnT>
                      <a:noFill/>
                    </a:lnT>
                    <a:lnB>
                      <a:noFill/>
                    </a:lnB>
                    <a:solidFill>
                      <a:srgbClr val="FFFFFF"/>
                    </a:solidFill>
                  </a:tcPr>
                </a:tc>
                <a:extLst>
                  <a:ext uri="{0D108BD9-81ED-4DB2-BD59-A6C34878D82A}">
                    <a16:rowId xmlns:a16="http://schemas.microsoft.com/office/drawing/2014/main" val="71136173"/>
                  </a:ext>
                </a:extLst>
              </a:tr>
              <a:tr h="336037">
                <a:tc>
                  <a:txBody>
                    <a:bodyPr/>
                    <a:lstStyle/>
                    <a:p>
                      <a:pPr fontAlgn="ctr"/>
                      <a:r>
                        <a:rPr lang="en-US">
                          <a:effectLst/>
                        </a:rPr>
                        <a:t>4</a:t>
                      </a:r>
                    </a:p>
                  </a:txBody>
                  <a:tcPr anchor="ctr">
                    <a:lnL>
                      <a:noFill/>
                    </a:lnL>
                    <a:lnR>
                      <a:noFill/>
                    </a:lnR>
                    <a:lnT>
                      <a:noFill/>
                    </a:lnT>
                    <a:lnB>
                      <a:noFill/>
                    </a:lnB>
                    <a:solidFill>
                      <a:srgbClr val="FFFFFF"/>
                    </a:solidFill>
                  </a:tcPr>
                </a:tc>
                <a:tc>
                  <a:txBody>
                    <a:bodyPr/>
                    <a:lstStyle/>
                    <a:p>
                      <a:pPr fontAlgn="ctr"/>
                      <a:r>
                        <a:rPr lang="en-US" dirty="0">
                          <a:effectLst/>
                        </a:rPr>
                        <a:t>16</a:t>
                      </a:r>
                    </a:p>
                  </a:txBody>
                  <a:tcPr anchor="ctr">
                    <a:lnL>
                      <a:noFill/>
                    </a:lnL>
                    <a:lnR>
                      <a:noFill/>
                    </a:lnR>
                    <a:lnT>
                      <a:noFill/>
                    </a:lnT>
                    <a:lnB>
                      <a:noFill/>
                    </a:lnB>
                    <a:solidFill>
                      <a:srgbClr val="FFFFFF"/>
                    </a:solidFill>
                  </a:tcPr>
                </a:tc>
                <a:extLst>
                  <a:ext uri="{0D108BD9-81ED-4DB2-BD59-A6C34878D82A}">
                    <a16:rowId xmlns:a16="http://schemas.microsoft.com/office/drawing/2014/main" val="3637203556"/>
                  </a:ext>
                </a:extLst>
              </a:tr>
              <a:tr h="336037">
                <a:tc>
                  <a:txBody>
                    <a:bodyPr/>
                    <a:lstStyle/>
                    <a:p>
                      <a:pPr fontAlgn="ctr"/>
                      <a:r>
                        <a:rPr lang="en-US">
                          <a:effectLst/>
                        </a:rPr>
                        <a:t>5</a:t>
                      </a:r>
                    </a:p>
                  </a:txBody>
                  <a:tcPr anchor="ctr">
                    <a:lnL>
                      <a:noFill/>
                    </a:lnL>
                    <a:lnR>
                      <a:noFill/>
                    </a:lnR>
                    <a:lnT>
                      <a:noFill/>
                    </a:lnT>
                    <a:lnB>
                      <a:noFill/>
                    </a:lnB>
                    <a:solidFill>
                      <a:srgbClr val="FFFFFF"/>
                    </a:solidFill>
                  </a:tcPr>
                </a:tc>
                <a:tc>
                  <a:txBody>
                    <a:bodyPr/>
                    <a:lstStyle/>
                    <a:p>
                      <a:pPr fontAlgn="ctr"/>
                      <a:r>
                        <a:rPr lang="en-US" dirty="0">
                          <a:effectLst/>
                        </a:rPr>
                        <a:t>32</a:t>
                      </a:r>
                    </a:p>
                  </a:txBody>
                  <a:tcPr anchor="ctr">
                    <a:lnL>
                      <a:noFill/>
                    </a:lnL>
                    <a:lnR>
                      <a:noFill/>
                    </a:lnR>
                    <a:lnT>
                      <a:noFill/>
                    </a:lnT>
                    <a:lnB>
                      <a:noFill/>
                    </a:lnB>
                    <a:solidFill>
                      <a:srgbClr val="FFFFFF"/>
                    </a:solidFill>
                  </a:tcPr>
                </a:tc>
                <a:extLst>
                  <a:ext uri="{0D108BD9-81ED-4DB2-BD59-A6C34878D82A}">
                    <a16:rowId xmlns:a16="http://schemas.microsoft.com/office/drawing/2014/main" val="2831937344"/>
                  </a:ext>
                </a:extLst>
              </a:tr>
              <a:tr h="336037">
                <a:tc>
                  <a:txBody>
                    <a:bodyPr/>
                    <a:lstStyle/>
                    <a:p>
                      <a:pPr fontAlgn="ctr"/>
                      <a:r>
                        <a:rPr lang="en-US">
                          <a:effectLst/>
                        </a:rPr>
                        <a:t>6</a:t>
                      </a:r>
                    </a:p>
                  </a:txBody>
                  <a:tcPr anchor="ctr">
                    <a:lnL>
                      <a:noFill/>
                    </a:lnL>
                    <a:lnR>
                      <a:noFill/>
                    </a:lnR>
                    <a:lnT>
                      <a:noFill/>
                    </a:lnT>
                    <a:lnB>
                      <a:noFill/>
                    </a:lnB>
                    <a:solidFill>
                      <a:srgbClr val="FFFFFF"/>
                    </a:solidFill>
                  </a:tcPr>
                </a:tc>
                <a:tc>
                  <a:txBody>
                    <a:bodyPr/>
                    <a:lstStyle/>
                    <a:p>
                      <a:pPr fontAlgn="ctr"/>
                      <a:r>
                        <a:rPr lang="en-US" dirty="0">
                          <a:effectLst/>
                        </a:rPr>
                        <a:t>64</a:t>
                      </a:r>
                    </a:p>
                  </a:txBody>
                  <a:tcPr anchor="ctr">
                    <a:lnL>
                      <a:noFill/>
                    </a:lnL>
                    <a:lnR>
                      <a:noFill/>
                    </a:lnR>
                    <a:lnT>
                      <a:noFill/>
                    </a:lnT>
                    <a:lnB>
                      <a:noFill/>
                    </a:lnB>
                    <a:solidFill>
                      <a:srgbClr val="FFFFFF"/>
                    </a:solidFill>
                  </a:tcPr>
                </a:tc>
                <a:extLst>
                  <a:ext uri="{0D108BD9-81ED-4DB2-BD59-A6C34878D82A}">
                    <a16:rowId xmlns:a16="http://schemas.microsoft.com/office/drawing/2014/main" val="2790708465"/>
                  </a:ext>
                </a:extLst>
              </a:tr>
              <a:tr h="336037">
                <a:tc>
                  <a:txBody>
                    <a:bodyPr/>
                    <a:lstStyle/>
                    <a:p>
                      <a:pPr fontAlgn="ctr"/>
                      <a:r>
                        <a:rPr lang="en-US">
                          <a:effectLst/>
                        </a:rPr>
                        <a:t>7</a:t>
                      </a:r>
                    </a:p>
                  </a:txBody>
                  <a:tcPr anchor="ctr">
                    <a:lnL>
                      <a:noFill/>
                    </a:lnL>
                    <a:lnR>
                      <a:noFill/>
                    </a:lnR>
                    <a:lnT>
                      <a:noFill/>
                    </a:lnT>
                    <a:lnB>
                      <a:noFill/>
                    </a:lnB>
                    <a:solidFill>
                      <a:srgbClr val="FFFFFF"/>
                    </a:solidFill>
                  </a:tcPr>
                </a:tc>
                <a:tc>
                  <a:txBody>
                    <a:bodyPr/>
                    <a:lstStyle/>
                    <a:p>
                      <a:pPr fontAlgn="ctr"/>
                      <a:r>
                        <a:rPr lang="en-US">
                          <a:effectLst/>
                        </a:rPr>
                        <a:t>128</a:t>
                      </a:r>
                    </a:p>
                  </a:txBody>
                  <a:tcPr anchor="ctr">
                    <a:lnL>
                      <a:noFill/>
                    </a:lnL>
                    <a:lnR>
                      <a:noFill/>
                    </a:lnR>
                    <a:lnT>
                      <a:noFill/>
                    </a:lnT>
                    <a:lnB>
                      <a:noFill/>
                    </a:lnB>
                    <a:solidFill>
                      <a:srgbClr val="FFFFFF"/>
                    </a:solidFill>
                  </a:tcPr>
                </a:tc>
                <a:extLst>
                  <a:ext uri="{0D108BD9-81ED-4DB2-BD59-A6C34878D82A}">
                    <a16:rowId xmlns:a16="http://schemas.microsoft.com/office/drawing/2014/main" val="767319496"/>
                  </a:ext>
                </a:extLst>
              </a:tr>
              <a:tr h="336037">
                <a:tc>
                  <a:txBody>
                    <a:bodyPr/>
                    <a:lstStyle/>
                    <a:p>
                      <a:pPr fontAlgn="ctr"/>
                      <a:r>
                        <a:rPr lang="en-US">
                          <a:effectLst/>
                        </a:rPr>
                        <a:t>8</a:t>
                      </a:r>
                    </a:p>
                  </a:txBody>
                  <a:tcPr anchor="ctr">
                    <a:lnL>
                      <a:noFill/>
                    </a:lnL>
                    <a:lnR>
                      <a:noFill/>
                    </a:lnR>
                    <a:lnT>
                      <a:noFill/>
                    </a:lnT>
                    <a:lnB>
                      <a:noFill/>
                    </a:lnB>
                    <a:solidFill>
                      <a:srgbClr val="FFFFFF"/>
                    </a:solidFill>
                  </a:tcPr>
                </a:tc>
                <a:tc>
                  <a:txBody>
                    <a:bodyPr/>
                    <a:lstStyle/>
                    <a:p>
                      <a:pPr fontAlgn="ctr"/>
                      <a:r>
                        <a:rPr lang="en-US" dirty="0">
                          <a:effectLst/>
                        </a:rPr>
                        <a:t>256</a:t>
                      </a:r>
                    </a:p>
                  </a:txBody>
                  <a:tcPr anchor="ctr">
                    <a:lnL>
                      <a:noFill/>
                    </a:lnL>
                    <a:lnR>
                      <a:noFill/>
                    </a:lnR>
                    <a:lnT>
                      <a:noFill/>
                    </a:lnT>
                    <a:lnB>
                      <a:noFill/>
                    </a:lnB>
                    <a:solidFill>
                      <a:srgbClr val="FFFFFF"/>
                    </a:solidFill>
                  </a:tcPr>
                </a:tc>
                <a:extLst>
                  <a:ext uri="{0D108BD9-81ED-4DB2-BD59-A6C34878D82A}">
                    <a16:rowId xmlns:a16="http://schemas.microsoft.com/office/drawing/2014/main" val="1520334596"/>
                  </a:ext>
                </a:extLst>
              </a:tr>
            </a:tbl>
          </a:graphicData>
        </a:graphic>
      </p:graphicFrame>
    </p:spTree>
    <p:extLst>
      <p:ext uri="{BB962C8B-B14F-4D97-AF65-F5344CB8AC3E}">
        <p14:creationId xmlns:p14="http://schemas.microsoft.com/office/powerpoint/2010/main" val="3568334582"/>
      </p:ext>
    </p:extLst>
  </p:cSld>
  <p:clrMapOvr>
    <a:masterClrMapping/>
  </p:clrMapOvr>
  <p:transition/>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5077</TotalTime>
  <Words>3493</Words>
  <Application>Microsoft Office PowerPoint</Application>
  <PresentationFormat>Widescreen</PresentationFormat>
  <Paragraphs>641</Paragraphs>
  <Slides>56</Slides>
  <Notes>22</Notes>
  <HiddenSlides>4</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56</vt:i4>
      </vt:variant>
    </vt:vector>
  </HeadingPairs>
  <TitlesOfParts>
    <vt:vector size="73" baseType="lpstr">
      <vt:lpstr>-apple-system</vt:lpstr>
      <vt:lpstr>Arial</vt:lpstr>
      <vt:lpstr>Arial MT</vt:lpstr>
      <vt:lpstr>Arial Narrow</vt:lpstr>
      <vt:lpstr>Calibri</vt:lpstr>
      <vt:lpstr>Calibri Light</vt:lpstr>
      <vt:lpstr>Cambria Math</vt:lpstr>
      <vt:lpstr>Century Gothic</vt:lpstr>
      <vt:lpstr>Courier New</vt:lpstr>
      <vt:lpstr>Helvetica Neue</vt:lpstr>
      <vt:lpstr>Libre Franklin</vt:lpstr>
      <vt:lpstr>Roboto</vt:lpstr>
      <vt:lpstr>Roboto Bold</vt:lpstr>
      <vt:lpstr>Tahoma</vt:lpstr>
      <vt:lpstr>Times New Roman</vt:lpstr>
      <vt:lpstr>1_Office Theme</vt:lpstr>
      <vt:lpstr>Custom Design</vt:lpstr>
      <vt:lpstr>Introduction to Earth Observing Satellites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Features </vt:lpstr>
      <vt:lpstr>PowerPoint Presentation</vt:lpstr>
      <vt:lpstr>PowerPoint Presentation</vt:lpstr>
      <vt:lpstr>MetOP Europe - EUMETSAT</vt:lpstr>
      <vt:lpstr>The Copernicus Sentinel missions and their applications</vt:lpstr>
      <vt:lpstr>PowerPoint Presentation</vt:lpstr>
      <vt:lpstr>PowerPoint Presentation</vt:lpstr>
      <vt:lpstr>PowerPoint Presentation</vt:lpstr>
      <vt:lpstr>AVHRR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Meteosat Third Generation Satellites </vt:lpstr>
      <vt:lpstr>Meteosat Third Generation Satellites - Launch plan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Weather Satellites</dc:title>
  <dc:creator>Humaid Albadi</dc:creator>
  <cp:lastModifiedBy>Humaid Albadi</cp:lastModifiedBy>
  <cp:revision>43</cp:revision>
  <dcterms:created xsi:type="dcterms:W3CDTF">2019-02-20T02:26:22Z</dcterms:created>
  <dcterms:modified xsi:type="dcterms:W3CDTF">2023-09-03T02:47:51Z</dcterms:modified>
</cp:coreProperties>
</file>