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257" r:id="rId2"/>
    <p:sldId id="1202" r:id="rId3"/>
    <p:sldId id="1201" r:id="rId4"/>
    <p:sldId id="264" r:id="rId5"/>
    <p:sldId id="258" r:id="rId6"/>
    <p:sldId id="857" r:id="rId7"/>
    <p:sldId id="855" r:id="rId8"/>
    <p:sldId id="867" r:id="rId9"/>
    <p:sldId id="869" r:id="rId10"/>
    <p:sldId id="870" r:id="rId11"/>
    <p:sldId id="1169" r:id="rId12"/>
    <p:sldId id="873" r:id="rId13"/>
    <p:sldId id="874" r:id="rId14"/>
    <p:sldId id="1043" r:id="rId15"/>
    <p:sldId id="1044" r:id="rId16"/>
    <p:sldId id="858" r:id="rId17"/>
    <p:sldId id="1045" r:id="rId18"/>
    <p:sldId id="1046" r:id="rId19"/>
    <p:sldId id="1047" r:id="rId20"/>
    <p:sldId id="1171" r:id="rId21"/>
    <p:sldId id="1048" r:id="rId22"/>
    <p:sldId id="1049" r:id="rId23"/>
    <p:sldId id="1050" r:id="rId24"/>
    <p:sldId id="1051" r:id="rId25"/>
    <p:sldId id="872" r:id="rId26"/>
    <p:sldId id="871" r:id="rId27"/>
    <p:sldId id="1170" r:id="rId28"/>
    <p:sldId id="1196" r:id="rId29"/>
    <p:sldId id="1054" r:id="rId30"/>
    <p:sldId id="1052" r:id="rId31"/>
    <p:sldId id="1128" r:id="rId32"/>
    <p:sldId id="1122" r:id="rId33"/>
    <p:sldId id="1124" r:id="rId34"/>
    <p:sldId id="1053" r:id="rId35"/>
    <p:sldId id="859" r:id="rId36"/>
    <p:sldId id="1055" r:id="rId37"/>
    <p:sldId id="790" r:id="rId38"/>
    <p:sldId id="813" r:id="rId39"/>
    <p:sldId id="1056" r:id="rId40"/>
    <p:sldId id="1057" r:id="rId41"/>
    <p:sldId id="1161" r:id="rId42"/>
    <p:sldId id="1163" r:id="rId43"/>
    <p:sldId id="696" r:id="rId44"/>
    <p:sldId id="692" r:id="rId45"/>
    <p:sldId id="1058" r:id="rId46"/>
    <p:sldId id="1197" r:id="rId47"/>
    <p:sldId id="1164" r:id="rId48"/>
    <p:sldId id="1165" r:id="rId49"/>
    <p:sldId id="1108" r:id="rId50"/>
    <p:sldId id="1098" r:id="rId51"/>
    <p:sldId id="1135" r:id="rId52"/>
    <p:sldId id="1136" r:id="rId53"/>
    <p:sldId id="291" r:id="rId54"/>
    <p:sldId id="1103" r:id="rId55"/>
    <p:sldId id="1104" r:id="rId56"/>
    <p:sldId id="1166" r:id="rId57"/>
    <p:sldId id="1116" r:id="rId58"/>
    <p:sldId id="1167" r:id="rId59"/>
    <p:sldId id="1117" r:id="rId60"/>
    <p:sldId id="1168" r:id="rId61"/>
    <p:sldId id="1198" r:id="rId62"/>
    <p:sldId id="263" r:id="rId63"/>
    <p:sldId id="1199" r:id="rId64"/>
    <p:sldId id="1200" r:id="rId65"/>
    <p:sldId id="860" r:id="rId66"/>
    <p:sldId id="1177" r:id="rId67"/>
    <p:sldId id="1195" r:id="rId68"/>
    <p:sldId id="1193" r:id="rId69"/>
    <p:sldId id="1184" r:id="rId70"/>
    <p:sldId id="1181" r:id="rId71"/>
    <p:sldId id="1180" r:id="rId72"/>
    <p:sldId id="1178" r:id="rId73"/>
    <p:sldId id="1182" r:id="rId74"/>
    <p:sldId id="1185" r:id="rId75"/>
    <p:sldId id="1183" r:id="rId76"/>
    <p:sldId id="1186" r:id="rId77"/>
    <p:sldId id="1179" r:id="rId78"/>
    <p:sldId id="1188" r:id="rId79"/>
    <p:sldId id="1187" r:id="rId80"/>
    <p:sldId id="1176" r:id="rId81"/>
    <p:sldId id="1194" r:id="rId82"/>
    <p:sldId id="1189" r:id="rId83"/>
    <p:sldId id="1190" r:id="rId84"/>
    <p:sldId id="1191" r:id="rId85"/>
    <p:sldId id="1192" r:id="rId86"/>
    <p:sldId id="864"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425C"/>
    <a:srgbClr val="7F873D"/>
    <a:srgbClr val="A2AF92"/>
    <a:srgbClr val="E5BDA1"/>
    <a:srgbClr val="E5E5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68" autoAdjust="0"/>
    <p:restoredTop sz="94660"/>
  </p:normalViewPr>
  <p:slideViewPr>
    <p:cSldViewPr snapToGrid="0">
      <p:cViewPr varScale="1">
        <p:scale>
          <a:sx n="107" d="100"/>
          <a:sy n="107" d="100"/>
        </p:scale>
        <p:origin x="75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8A2FA6-B145-440A-94AF-C072EABBE306}"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US"/>
        </a:p>
      </dgm:t>
    </dgm:pt>
    <dgm:pt modelId="{C86CE629-4FDD-4271-8B71-ABFEEED920F2}">
      <dgm:prSet phldrT="[Text]"/>
      <dgm:spPr>
        <a:xfrm>
          <a:off x="676" y="274980"/>
          <a:ext cx="2637877" cy="1582726"/>
        </a:xfrm>
        <a:prstGeom prst="rect">
          <a:avLst/>
        </a:prstGeom>
        <a:gradFill rotWithShape="0">
          <a:gsLst>
            <a:gs pos="0">
              <a:srgbClr val="EAAA00">
                <a:hueOff val="0"/>
                <a:satOff val="0"/>
                <a:lumOff val="0"/>
                <a:alphaOff val="0"/>
                <a:shade val="51000"/>
                <a:satMod val="130000"/>
              </a:srgbClr>
            </a:gs>
            <a:gs pos="80000">
              <a:srgbClr val="EAAA00">
                <a:hueOff val="0"/>
                <a:satOff val="0"/>
                <a:lumOff val="0"/>
                <a:alphaOff val="0"/>
                <a:shade val="93000"/>
                <a:satMod val="130000"/>
              </a:srgbClr>
            </a:gs>
            <a:gs pos="100000">
              <a:srgbClr val="EAAA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a:buNone/>
          </a:pPr>
          <a:r>
            <a:rPr lang="en-US" b="1" dirty="0">
              <a:solidFill>
                <a:srgbClr val="00205B"/>
              </a:solidFill>
              <a:latin typeface="Tahoma"/>
              <a:ea typeface="+mn-ea"/>
              <a:cs typeface="+mn-cs"/>
            </a:rPr>
            <a:t>Spatial</a:t>
          </a:r>
        </a:p>
      </dgm:t>
    </dgm:pt>
    <dgm:pt modelId="{C45594BC-B9E9-4064-A9E7-A7E8B292D43C}" type="parTrans" cxnId="{EDDCD3A0-EC59-4EE1-AF5B-5AD81B4FE85C}">
      <dgm:prSet/>
      <dgm:spPr/>
      <dgm:t>
        <a:bodyPr/>
        <a:lstStyle/>
        <a:p>
          <a:endParaRPr lang="en-US"/>
        </a:p>
      </dgm:t>
    </dgm:pt>
    <dgm:pt modelId="{CFEC621A-EE81-4850-AF63-75A8988E0DC3}" type="sibTrans" cxnId="{EDDCD3A0-EC59-4EE1-AF5B-5AD81B4FE85C}">
      <dgm:prSet/>
      <dgm:spPr/>
      <dgm:t>
        <a:bodyPr/>
        <a:lstStyle/>
        <a:p>
          <a:endParaRPr lang="en-US"/>
        </a:p>
      </dgm:t>
    </dgm:pt>
    <dgm:pt modelId="{F3F2759E-8857-423D-BB5B-CAB0C619A7A8}">
      <dgm:prSet phldrT="[Text]"/>
      <dgm:spPr>
        <a:xfrm>
          <a:off x="2902341" y="274980"/>
          <a:ext cx="2637877" cy="1582726"/>
        </a:xfrm>
        <a:prstGeom prst="rect">
          <a:avLst/>
        </a:prstGeom>
        <a:gradFill rotWithShape="0">
          <a:gsLst>
            <a:gs pos="0">
              <a:srgbClr val="00B2A9">
                <a:hueOff val="0"/>
                <a:satOff val="0"/>
                <a:lumOff val="0"/>
                <a:alphaOff val="0"/>
                <a:shade val="51000"/>
                <a:satMod val="130000"/>
              </a:srgbClr>
            </a:gs>
            <a:gs pos="80000">
              <a:srgbClr val="00B2A9">
                <a:hueOff val="0"/>
                <a:satOff val="0"/>
                <a:lumOff val="0"/>
                <a:alphaOff val="0"/>
                <a:shade val="93000"/>
                <a:satMod val="130000"/>
              </a:srgbClr>
            </a:gs>
            <a:gs pos="100000">
              <a:srgbClr val="00B2A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a:buNone/>
          </a:pPr>
          <a:r>
            <a:rPr lang="en-US" b="1" dirty="0">
              <a:solidFill>
                <a:srgbClr val="00205B"/>
              </a:solidFill>
              <a:latin typeface="Tahoma"/>
              <a:ea typeface="+mn-ea"/>
              <a:cs typeface="+mn-cs"/>
            </a:rPr>
            <a:t>Temporal</a:t>
          </a:r>
        </a:p>
      </dgm:t>
    </dgm:pt>
    <dgm:pt modelId="{A2526F37-1C29-4370-A447-A3E9FE4EB29E}" type="parTrans" cxnId="{26EC67B1-A557-4BAD-8BAC-3DAC5D26589B}">
      <dgm:prSet/>
      <dgm:spPr/>
      <dgm:t>
        <a:bodyPr/>
        <a:lstStyle/>
        <a:p>
          <a:endParaRPr lang="en-US"/>
        </a:p>
      </dgm:t>
    </dgm:pt>
    <dgm:pt modelId="{9BB224EA-0069-4BCF-824C-14332A0D7209}" type="sibTrans" cxnId="{26EC67B1-A557-4BAD-8BAC-3DAC5D26589B}">
      <dgm:prSet/>
      <dgm:spPr/>
      <dgm:t>
        <a:bodyPr/>
        <a:lstStyle/>
        <a:p>
          <a:endParaRPr lang="en-US"/>
        </a:p>
      </dgm:t>
    </dgm:pt>
    <dgm:pt modelId="{8175B3F3-0360-4C0F-AC32-B5A9876C8388}">
      <dgm:prSet phldrT="[Text]"/>
      <dgm:spPr>
        <a:xfrm>
          <a:off x="676" y="2121494"/>
          <a:ext cx="2637877" cy="1582726"/>
        </a:xfrm>
        <a:prstGeom prst="rect">
          <a:avLst/>
        </a:prstGeom>
        <a:gradFill rotWithShape="0">
          <a:gsLst>
            <a:gs pos="0">
              <a:srgbClr val="FE5000">
                <a:hueOff val="0"/>
                <a:satOff val="0"/>
                <a:lumOff val="0"/>
                <a:alphaOff val="0"/>
                <a:shade val="51000"/>
                <a:satMod val="130000"/>
              </a:srgbClr>
            </a:gs>
            <a:gs pos="80000">
              <a:srgbClr val="FE5000">
                <a:hueOff val="0"/>
                <a:satOff val="0"/>
                <a:lumOff val="0"/>
                <a:alphaOff val="0"/>
                <a:shade val="93000"/>
                <a:satMod val="130000"/>
              </a:srgbClr>
            </a:gs>
            <a:gs pos="100000">
              <a:srgbClr val="FE5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a:buNone/>
          </a:pPr>
          <a:r>
            <a:rPr lang="en-US" b="1" dirty="0">
              <a:solidFill>
                <a:srgbClr val="00205B"/>
              </a:solidFill>
              <a:latin typeface="Tahoma"/>
              <a:ea typeface="+mn-ea"/>
              <a:cs typeface="+mn-cs"/>
            </a:rPr>
            <a:t>Spectral</a:t>
          </a:r>
        </a:p>
      </dgm:t>
    </dgm:pt>
    <dgm:pt modelId="{99BF6690-FDAA-482A-B10C-8BA1B120E537}" type="parTrans" cxnId="{385B5E85-DFDA-4C84-A824-629785AD61D5}">
      <dgm:prSet/>
      <dgm:spPr/>
      <dgm:t>
        <a:bodyPr/>
        <a:lstStyle/>
        <a:p>
          <a:endParaRPr lang="en-US"/>
        </a:p>
      </dgm:t>
    </dgm:pt>
    <dgm:pt modelId="{9D6C4445-C351-476D-873B-C14641A8F220}" type="sibTrans" cxnId="{385B5E85-DFDA-4C84-A824-629785AD61D5}">
      <dgm:prSet/>
      <dgm:spPr/>
      <dgm:t>
        <a:bodyPr/>
        <a:lstStyle/>
        <a:p>
          <a:endParaRPr lang="en-US"/>
        </a:p>
      </dgm:t>
    </dgm:pt>
    <dgm:pt modelId="{4BD88EEF-DFC8-48AD-9B80-91D223013B7B}">
      <dgm:prSet phldrT="[Text]"/>
      <dgm:spPr>
        <a:xfrm>
          <a:off x="2902341" y="2121494"/>
          <a:ext cx="2637877" cy="1582726"/>
        </a:xfrm>
        <a:prstGeom prst="rect">
          <a:avLst/>
        </a:prstGeom>
        <a:gradFill rotWithShape="0">
          <a:gsLst>
            <a:gs pos="0">
              <a:srgbClr val="7C7FAB">
                <a:hueOff val="0"/>
                <a:satOff val="0"/>
                <a:lumOff val="0"/>
                <a:alphaOff val="0"/>
                <a:shade val="51000"/>
                <a:satMod val="130000"/>
              </a:srgbClr>
            </a:gs>
            <a:gs pos="80000">
              <a:srgbClr val="7C7FAB">
                <a:hueOff val="0"/>
                <a:satOff val="0"/>
                <a:lumOff val="0"/>
                <a:alphaOff val="0"/>
                <a:shade val="93000"/>
                <a:satMod val="130000"/>
              </a:srgbClr>
            </a:gs>
            <a:gs pos="100000">
              <a:srgbClr val="7C7FAB">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a:buNone/>
          </a:pPr>
          <a:r>
            <a:rPr lang="en-US" b="1" dirty="0">
              <a:solidFill>
                <a:srgbClr val="00205B"/>
              </a:solidFill>
              <a:latin typeface="Tahoma"/>
              <a:ea typeface="+mn-ea"/>
              <a:cs typeface="+mn-cs"/>
            </a:rPr>
            <a:t>Radiometric</a:t>
          </a:r>
        </a:p>
      </dgm:t>
    </dgm:pt>
    <dgm:pt modelId="{E20A5FCC-43BD-4072-AD1D-4D221394E306}" type="parTrans" cxnId="{6D907B4E-4EE2-4D4E-B73D-296BB1D659E0}">
      <dgm:prSet/>
      <dgm:spPr/>
      <dgm:t>
        <a:bodyPr/>
        <a:lstStyle/>
        <a:p>
          <a:endParaRPr lang="en-US"/>
        </a:p>
      </dgm:t>
    </dgm:pt>
    <dgm:pt modelId="{819BA94A-3968-458C-90C4-EDA13B42B674}" type="sibTrans" cxnId="{6D907B4E-4EE2-4D4E-B73D-296BB1D659E0}">
      <dgm:prSet/>
      <dgm:spPr/>
      <dgm:t>
        <a:bodyPr/>
        <a:lstStyle/>
        <a:p>
          <a:endParaRPr lang="en-US"/>
        </a:p>
      </dgm:t>
    </dgm:pt>
    <dgm:pt modelId="{95F56F4A-3FE8-4234-9F94-61ADF7066BB0}" type="pres">
      <dgm:prSet presAssocID="{3C8A2FA6-B145-440A-94AF-C072EABBE306}" presName="diagram" presStyleCnt="0">
        <dgm:presLayoutVars>
          <dgm:dir/>
          <dgm:resizeHandles val="exact"/>
        </dgm:presLayoutVars>
      </dgm:prSet>
      <dgm:spPr/>
    </dgm:pt>
    <dgm:pt modelId="{9CC362C4-361C-43FE-A23E-9BC780A9C2F4}" type="pres">
      <dgm:prSet presAssocID="{C86CE629-4FDD-4271-8B71-ABFEEED920F2}" presName="node" presStyleLbl="node1" presStyleIdx="0" presStyleCnt="4" custLinFactNeighborX="2354" custLinFactNeighborY="2249">
        <dgm:presLayoutVars>
          <dgm:bulletEnabled val="1"/>
        </dgm:presLayoutVars>
      </dgm:prSet>
      <dgm:spPr/>
    </dgm:pt>
    <dgm:pt modelId="{638487DB-6016-4CBF-AAAB-198EF05F0FDD}" type="pres">
      <dgm:prSet presAssocID="{CFEC621A-EE81-4850-AF63-75A8988E0DC3}" presName="sibTrans" presStyleCnt="0"/>
      <dgm:spPr/>
    </dgm:pt>
    <dgm:pt modelId="{D0392EF7-A130-4A1A-B08C-B4036176DD3A}" type="pres">
      <dgm:prSet presAssocID="{F3F2759E-8857-423D-BB5B-CAB0C619A7A8}" presName="node" presStyleLbl="node1" presStyleIdx="1" presStyleCnt="4">
        <dgm:presLayoutVars>
          <dgm:bulletEnabled val="1"/>
        </dgm:presLayoutVars>
      </dgm:prSet>
      <dgm:spPr/>
    </dgm:pt>
    <dgm:pt modelId="{F5C36B5A-85A1-466B-A841-FCD1ADA01668}" type="pres">
      <dgm:prSet presAssocID="{9BB224EA-0069-4BCF-824C-14332A0D7209}" presName="sibTrans" presStyleCnt="0"/>
      <dgm:spPr/>
    </dgm:pt>
    <dgm:pt modelId="{54DDC632-0C91-4E2F-9027-764429F83870}" type="pres">
      <dgm:prSet presAssocID="{8175B3F3-0360-4C0F-AC32-B5A9876C8388}" presName="node" presStyleLbl="node1" presStyleIdx="2" presStyleCnt="4">
        <dgm:presLayoutVars>
          <dgm:bulletEnabled val="1"/>
        </dgm:presLayoutVars>
      </dgm:prSet>
      <dgm:spPr/>
    </dgm:pt>
    <dgm:pt modelId="{26C35AC3-58C9-4AE2-9C94-F0CBE0F10225}" type="pres">
      <dgm:prSet presAssocID="{9D6C4445-C351-476D-873B-C14641A8F220}" presName="sibTrans" presStyleCnt="0"/>
      <dgm:spPr/>
    </dgm:pt>
    <dgm:pt modelId="{14874605-4546-40A8-91F3-230FE3D7E3E1}" type="pres">
      <dgm:prSet presAssocID="{4BD88EEF-DFC8-48AD-9B80-91D223013B7B}" presName="node" presStyleLbl="node1" presStyleIdx="3" presStyleCnt="4">
        <dgm:presLayoutVars>
          <dgm:bulletEnabled val="1"/>
        </dgm:presLayoutVars>
      </dgm:prSet>
      <dgm:spPr/>
    </dgm:pt>
  </dgm:ptLst>
  <dgm:cxnLst>
    <dgm:cxn modelId="{F0068219-6F22-496E-9043-8C9E6408FFDE}" type="presOf" srcId="{4BD88EEF-DFC8-48AD-9B80-91D223013B7B}" destId="{14874605-4546-40A8-91F3-230FE3D7E3E1}" srcOrd="0" destOrd="0" presId="urn:microsoft.com/office/officeart/2005/8/layout/default"/>
    <dgm:cxn modelId="{D274DE1B-18E0-4CBA-8EA0-295C7160ECEF}" type="presOf" srcId="{3C8A2FA6-B145-440A-94AF-C072EABBE306}" destId="{95F56F4A-3FE8-4234-9F94-61ADF7066BB0}" srcOrd="0" destOrd="0" presId="urn:microsoft.com/office/officeart/2005/8/layout/default"/>
    <dgm:cxn modelId="{0B153D4A-B231-4D1B-B067-9DF498504044}" type="presOf" srcId="{8175B3F3-0360-4C0F-AC32-B5A9876C8388}" destId="{54DDC632-0C91-4E2F-9027-764429F83870}" srcOrd="0" destOrd="0" presId="urn:microsoft.com/office/officeart/2005/8/layout/default"/>
    <dgm:cxn modelId="{6D907B4E-4EE2-4D4E-B73D-296BB1D659E0}" srcId="{3C8A2FA6-B145-440A-94AF-C072EABBE306}" destId="{4BD88EEF-DFC8-48AD-9B80-91D223013B7B}" srcOrd="3" destOrd="0" parTransId="{E20A5FCC-43BD-4072-AD1D-4D221394E306}" sibTransId="{819BA94A-3968-458C-90C4-EDA13B42B674}"/>
    <dgm:cxn modelId="{1052EF7D-FEB8-4533-AD5A-56FB580D6AE2}" type="presOf" srcId="{C86CE629-4FDD-4271-8B71-ABFEEED920F2}" destId="{9CC362C4-361C-43FE-A23E-9BC780A9C2F4}" srcOrd="0" destOrd="0" presId="urn:microsoft.com/office/officeart/2005/8/layout/default"/>
    <dgm:cxn modelId="{385B5E85-DFDA-4C84-A824-629785AD61D5}" srcId="{3C8A2FA6-B145-440A-94AF-C072EABBE306}" destId="{8175B3F3-0360-4C0F-AC32-B5A9876C8388}" srcOrd="2" destOrd="0" parTransId="{99BF6690-FDAA-482A-B10C-8BA1B120E537}" sibTransId="{9D6C4445-C351-476D-873B-C14641A8F220}"/>
    <dgm:cxn modelId="{EDDCD3A0-EC59-4EE1-AF5B-5AD81B4FE85C}" srcId="{3C8A2FA6-B145-440A-94AF-C072EABBE306}" destId="{C86CE629-4FDD-4271-8B71-ABFEEED920F2}" srcOrd="0" destOrd="0" parTransId="{C45594BC-B9E9-4064-A9E7-A7E8B292D43C}" sibTransId="{CFEC621A-EE81-4850-AF63-75A8988E0DC3}"/>
    <dgm:cxn modelId="{26EC67B1-A557-4BAD-8BAC-3DAC5D26589B}" srcId="{3C8A2FA6-B145-440A-94AF-C072EABBE306}" destId="{F3F2759E-8857-423D-BB5B-CAB0C619A7A8}" srcOrd="1" destOrd="0" parTransId="{A2526F37-1C29-4370-A447-A3E9FE4EB29E}" sibTransId="{9BB224EA-0069-4BCF-824C-14332A0D7209}"/>
    <dgm:cxn modelId="{D6742DDD-9660-4227-92C9-30F1DC99609E}" type="presOf" srcId="{F3F2759E-8857-423D-BB5B-CAB0C619A7A8}" destId="{D0392EF7-A130-4A1A-B08C-B4036176DD3A}" srcOrd="0" destOrd="0" presId="urn:microsoft.com/office/officeart/2005/8/layout/default"/>
    <dgm:cxn modelId="{337449B9-4754-48ED-BBBC-C5FC2862CA00}" type="presParOf" srcId="{95F56F4A-3FE8-4234-9F94-61ADF7066BB0}" destId="{9CC362C4-361C-43FE-A23E-9BC780A9C2F4}" srcOrd="0" destOrd="0" presId="urn:microsoft.com/office/officeart/2005/8/layout/default"/>
    <dgm:cxn modelId="{8E8678AB-AE44-45CD-B383-DA7F23666209}" type="presParOf" srcId="{95F56F4A-3FE8-4234-9F94-61ADF7066BB0}" destId="{638487DB-6016-4CBF-AAAB-198EF05F0FDD}" srcOrd="1" destOrd="0" presId="urn:microsoft.com/office/officeart/2005/8/layout/default"/>
    <dgm:cxn modelId="{E1D0675F-9A9B-426A-8636-F4E4C2E4BEC5}" type="presParOf" srcId="{95F56F4A-3FE8-4234-9F94-61ADF7066BB0}" destId="{D0392EF7-A130-4A1A-B08C-B4036176DD3A}" srcOrd="2" destOrd="0" presId="urn:microsoft.com/office/officeart/2005/8/layout/default"/>
    <dgm:cxn modelId="{9C97E54C-36FC-4883-9698-38FF013D9F8D}" type="presParOf" srcId="{95F56F4A-3FE8-4234-9F94-61ADF7066BB0}" destId="{F5C36B5A-85A1-466B-A841-FCD1ADA01668}" srcOrd="3" destOrd="0" presId="urn:microsoft.com/office/officeart/2005/8/layout/default"/>
    <dgm:cxn modelId="{470486AA-F8B9-4A81-9B40-B39AEA400885}" type="presParOf" srcId="{95F56F4A-3FE8-4234-9F94-61ADF7066BB0}" destId="{54DDC632-0C91-4E2F-9027-764429F83870}" srcOrd="4" destOrd="0" presId="urn:microsoft.com/office/officeart/2005/8/layout/default"/>
    <dgm:cxn modelId="{FF3C092B-FD8E-4AB8-AF0D-571021A7EDD1}" type="presParOf" srcId="{95F56F4A-3FE8-4234-9F94-61ADF7066BB0}" destId="{26C35AC3-58C9-4AE2-9C94-F0CBE0F10225}" srcOrd="5" destOrd="0" presId="urn:microsoft.com/office/officeart/2005/8/layout/default"/>
    <dgm:cxn modelId="{A2D47EBA-7256-457C-9FA1-A77CE0E6424B}" type="presParOf" srcId="{95F56F4A-3FE8-4234-9F94-61ADF7066BB0}" destId="{14874605-4546-40A8-91F3-230FE3D7E3E1}"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DFCE06-85C8-4140-B143-F54B5BF78E9C}"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GB"/>
        </a:p>
      </dgm:t>
    </dgm:pt>
    <dgm:pt modelId="{F292EF7B-1F4E-404A-A020-B841B70E4B97}">
      <dgm:prSet phldrT="[Text]" custT="1"/>
      <dgm:spPr/>
      <dgm:t>
        <a:bodyPr/>
        <a:lstStyle/>
        <a:p>
          <a:r>
            <a:rPr lang="en-GB" sz="2000" b="1" dirty="0"/>
            <a:t>Marine Applications </a:t>
          </a:r>
        </a:p>
      </dgm:t>
    </dgm:pt>
    <dgm:pt modelId="{303B2F01-A9D0-4BBD-84CB-F79159F87372}" type="parTrans" cxnId="{C314FF3E-1E0B-4EBD-A448-96342713ED5E}">
      <dgm:prSet/>
      <dgm:spPr/>
      <dgm:t>
        <a:bodyPr/>
        <a:lstStyle/>
        <a:p>
          <a:endParaRPr lang="en-GB"/>
        </a:p>
      </dgm:t>
    </dgm:pt>
    <dgm:pt modelId="{24EDB08B-3630-4AC7-897B-8B84FB7FBB47}" type="sibTrans" cxnId="{C314FF3E-1E0B-4EBD-A448-96342713ED5E}">
      <dgm:prSet/>
      <dgm:spPr/>
      <dgm:t>
        <a:bodyPr/>
        <a:lstStyle/>
        <a:p>
          <a:endParaRPr lang="en-GB"/>
        </a:p>
      </dgm:t>
    </dgm:pt>
    <dgm:pt modelId="{303DB5B0-63B7-456D-B2AE-D3F49BED62B2}">
      <dgm:prSet phldrT="[Text]" custT="1"/>
      <dgm:spPr/>
      <dgm:t>
        <a:bodyPr/>
        <a:lstStyle/>
        <a:p>
          <a:r>
            <a:rPr lang="en-GB" sz="2000" dirty="0"/>
            <a:t>Sea State ( SWH , SST, SSW)</a:t>
          </a:r>
        </a:p>
      </dgm:t>
    </dgm:pt>
    <dgm:pt modelId="{7BC6A163-F44F-4246-99B3-5B3FB41FAEB1}" type="parTrans" cxnId="{ECB7D3BC-8C57-4030-9EC9-CEF0FD2B42AF}">
      <dgm:prSet/>
      <dgm:spPr/>
      <dgm:t>
        <a:bodyPr/>
        <a:lstStyle/>
        <a:p>
          <a:endParaRPr lang="en-GB"/>
        </a:p>
      </dgm:t>
    </dgm:pt>
    <dgm:pt modelId="{A24292C8-90C4-4202-A16C-B4718E3E3918}" type="sibTrans" cxnId="{ECB7D3BC-8C57-4030-9EC9-CEF0FD2B42AF}">
      <dgm:prSet/>
      <dgm:spPr/>
      <dgm:t>
        <a:bodyPr/>
        <a:lstStyle/>
        <a:p>
          <a:endParaRPr lang="en-GB"/>
        </a:p>
      </dgm:t>
    </dgm:pt>
    <dgm:pt modelId="{331FFB7C-D94B-41DF-B0F1-D5E17A17043A}">
      <dgm:prSet phldrT="[Text]" custT="1"/>
      <dgm:spPr/>
      <dgm:t>
        <a:bodyPr/>
        <a:lstStyle/>
        <a:p>
          <a:r>
            <a:rPr lang="en-GB" sz="2000" dirty="0"/>
            <a:t>Red Tide </a:t>
          </a:r>
        </a:p>
      </dgm:t>
    </dgm:pt>
    <dgm:pt modelId="{99026249-E42B-466C-BEE0-13ECED6326AD}" type="parTrans" cxnId="{8F94F397-3DF3-4EAA-9224-477A98FD93CE}">
      <dgm:prSet/>
      <dgm:spPr/>
      <dgm:t>
        <a:bodyPr/>
        <a:lstStyle/>
        <a:p>
          <a:endParaRPr lang="en-GB"/>
        </a:p>
      </dgm:t>
    </dgm:pt>
    <dgm:pt modelId="{BA9BD1AD-9214-4974-B88F-C1C9BBFE2227}" type="sibTrans" cxnId="{8F94F397-3DF3-4EAA-9224-477A98FD93CE}">
      <dgm:prSet/>
      <dgm:spPr/>
      <dgm:t>
        <a:bodyPr/>
        <a:lstStyle/>
        <a:p>
          <a:endParaRPr lang="en-GB"/>
        </a:p>
      </dgm:t>
    </dgm:pt>
    <dgm:pt modelId="{140953E4-7BE3-45A4-9AB6-22D47E40B53D}">
      <dgm:prSet phldrT="[Text]" custT="1"/>
      <dgm:spPr/>
      <dgm:t>
        <a:bodyPr/>
        <a:lstStyle/>
        <a:p>
          <a:pPr marL="0" lvl="0" indent="0" algn="ctr" defTabSz="1200150">
            <a:lnSpc>
              <a:spcPct val="90000"/>
            </a:lnSpc>
            <a:spcBef>
              <a:spcPct val="0"/>
            </a:spcBef>
            <a:spcAft>
              <a:spcPct val="35000"/>
            </a:spcAft>
            <a:buNone/>
          </a:pPr>
          <a:r>
            <a:rPr lang="en-GB" sz="2000" b="1" kern="1200" dirty="0">
              <a:solidFill>
                <a:prstClr val="white"/>
              </a:solidFill>
              <a:latin typeface="Corbel" panose="020B0503020204020204"/>
              <a:ea typeface="+mn-ea"/>
              <a:cs typeface="+mn-cs"/>
            </a:rPr>
            <a:t>Atmosphere Applications </a:t>
          </a:r>
        </a:p>
      </dgm:t>
    </dgm:pt>
    <dgm:pt modelId="{A0F3FFA3-57FE-4265-9BD1-F00CFBF2EBF3}" type="parTrans" cxnId="{10DE7BA4-6E59-42C6-97A9-B2B70D203303}">
      <dgm:prSet/>
      <dgm:spPr/>
      <dgm:t>
        <a:bodyPr/>
        <a:lstStyle/>
        <a:p>
          <a:endParaRPr lang="en-GB"/>
        </a:p>
      </dgm:t>
    </dgm:pt>
    <dgm:pt modelId="{0EF5AC78-3997-472D-A719-4CE7AB61DB31}" type="sibTrans" cxnId="{10DE7BA4-6E59-42C6-97A9-B2B70D203303}">
      <dgm:prSet/>
      <dgm:spPr/>
      <dgm:t>
        <a:bodyPr/>
        <a:lstStyle/>
        <a:p>
          <a:endParaRPr lang="en-GB"/>
        </a:p>
      </dgm:t>
    </dgm:pt>
    <dgm:pt modelId="{F49D1A95-549B-4865-AA59-518A3B8F4244}">
      <dgm:prSet phldrT="[Text]" custT="1"/>
      <dgm:spPr/>
      <dgm:t>
        <a:bodyPr/>
        <a:lstStyle/>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Air quality and atmospheric composition</a:t>
          </a:r>
        </a:p>
      </dgm:t>
    </dgm:pt>
    <dgm:pt modelId="{68922A7C-C6B2-4433-B22E-ACCC32484364}" type="parTrans" cxnId="{90FC3204-8152-4B90-9E14-895DC5A0DCD2}">
      <dgm:prSet/>
      <dgm:spPr/>
      <dgm:t>
        <a:bodyPr/>
        <a:lstStyle/>
        <a:p>
          <a:endParaRPr lang="en-GB"/>
        </a:p>
      </dgm:t>
    </dgm:pt>
    <dgm:pt modelId="{926718B2-F085-41A8-AD24-CA6B197E0E77}" type="sibTrans" cxnId="{90FC3204-8152-4B90-9E14-895DC5A0DCD2}">
      <dgm:prSet/>
      <dgm:spPr/>
      <dgm:t>
        <a:bodyPr/>
        <a:lstStyle/>
        <a:p>
          <a:endParaRPr lang="en-GB"/>
        </a:p>
      </dgm:t>
    </dgm:pt>
    <dgm:pt modelId="{1EAFE21B-58C8-488F-96AB-3A887792D205}">
      <dgm:prSet phldrT="[Text]" custT="1"/>
      <dgm:spPr/>
      <dgm:t>
        <a:bodyPr/>
        <a:lstStyle/>
        <a:p>
          <a:r>
            <a:rPr lang="en-GB" sz="2000" b="1" dirty="0"/>
            <a:t>Land Applications</a:t>
          </a:r>
        </a:p>
      </dgm:t>
    </dgm:pt>
    <dgm:pt modelId="{D894A699-FB7F-4DB7-BBF4-0F38896B1B9B}" type="parTrans" cxnId="{78A77CFE-9D98-4DF2-9213-F30EEDB1F8C8}">
      <dgm:prSet/>
      <dgm:spPr/>
      <dgm:t>
        <a:bodyPr/>
        <a:lstStyle/>
        <a:p>
          <a:endParaRPr lang="en-GB"/>
        </a:p>
      </dgm:t>
    </dgm:pt>
    <dgm:pt modelId="{D4217E03-377F-4ED5-85D9-7F83A5C34EC6}" type="sibTrans" cxnId="{78A77CFE-9D98-4DF2-9213-F30EEDB1F8C8}">
      <dgm:prSet/>
      <dgm:spPr/>
      <dgm:t>
        <a:bodyPr/>
        <a:lstStyle/>
        <a:p>
          <a:endParaRPr lang="en-GB"/>
        </a:p>
      </dgm:t>
    </dgm:pt>
    <dgm:pt modelId="{F95B9333-A18B-4152-9380-98F49A67E51B}">
      <dgm:prSet phldrT="[Text]" custT="1"/>
      <dgm:spPr/>
      <dgm:t>
        <a:bodyPr/>
        <a:lstStyle/>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Vegetation </a:t>
          </a:r>
        </a:p>
      </dgm:t>
    </dgm:pt>
    <dgm:pt modelId="{2C5C1578-3F8F-41F0-BAAD-9DEFD8FD0557}" type="parTrans" cxnId="{1FC2D4FA-D4BF-4514-840A-1A1F7A29924F}">
      <dgm:prSet/>
      <dgm:spPr/>
      <dgm:t>
        <a:bodyPr/>
        <a:lstStyle/>
        <a:p>
          <a:endParaRPr lang="en-GB"/>
        </a:p>
      </dgm:t>
    </dgm:pt>
    <dgm:pt modelId="{2FC57079-D1A1-47AF-9BE3-59022FA7CC5D}" type="sibTrans" cxnId="{1FC2D4FA-D4BF-4514-840A-1A1F7A29924F}">
      <dgm:prSet/>
      <dgm:spPr/>
      <dgm:t>
        <a:bodyPr/>
        <a:lstStyle/>
        <a:p>
          <a:endParaRPr lang="en-GB"/>
        </a:p>
      </dgm:t>
    </dgm:pt>
    <dgm:pt modelId="{EF7F7CB7-E860-409D-96EB-99D5D8A091C6}">
      <dgm:prSet phldrT="[Text]" custT="1"/>
      <dgm:spPr/>
      <dgm:t>
        <a:bodyPr/>
        <a:lstStyle/>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Land Surface Temperature</a:t>
          </a:r>
        </a:p>
      </dgm:t>
    </dgm:pt>
    <dgm:pt modelId="{5302C54D-8440-4FE4-8D98-3B051F632CB4}" type="parTrans" cxnId="{DCC6C9DE-AAE3-4C3A-A065-5A17F74ED3FF}">
      <dgm:prSet/>
      <dgm:spPr/>
      <dgm:t>
        <a:bodyPr/>
        <a:lstStyle/>
        <a:p>
          <a:endParaRPr lang="en-GB"/>
        </a:p>
      </dgm:t>
    </dgm:pt>
    <dgm:pt modelId="{86A1FDE4-6FA5-4B78-A3F5-A8009616909A}" type="sibTrans" cxnId="{DCC6C9DE-AAE3-4C3A-A065-5A17F74ED3FF}">
      <dgm:prSet/>
      <dgm:spPr/>
      <dgm:t>
        <a:bodyPr/>
        <a:lstStyle/>
        <a:p>
          <a:endParaRPr lang="en-GB"/>
        </a:p>
      </dgm:t>
    </dgm:pt>
    <dgm:pt modelId="{EB5AED59-D3E9-4E8A-8BD7-C730FB8FBBE9}">
      <dgm:prSet phldrT="[Text]" custT="1"/>
      <dgm:spPr/>
      <dgm:t>
        <a:bodyPr/>
        <a:lstStyle/>
        <a:p>
          <a:r>
            <a:rPr lang="en-GB" sz="2000" dirty="0"/>
            <a:t>Salinity</a:t>
          </a:r>
        </a:p>
      </dgm:t>
    </dgm:pt>
    <dgm:pt modelId="{8401C813-431E-4469-A4EE-6F73111C7886}" type="parTrans" cxnId="{EA487BD2-81EF-472C-B755-8B2C4E863C35}">
      <dgm:prSet/>
      <dgm:spPr/>
      <dgm:t>
        <a:bodyPr/>
        <a:lstStyle/>
        <a:p>
          <a:endParaRPr lang="en-GB"/>
        </a:p>
      </dgm:t>
    </dgm:pt>
    <dgm:pt modelId="{2604610D-CFFE-4DB9-8795-F5F75257B305}" type="sibTrans" cxnId="{EA487BD2-81EF-472C-B755-8B2C4E863C35}">
      <dgm:prSet/>
      <dgm:spPr/>
      <dgm:t>
        <a:bodyPr/>
        <a:lstStyle/>
        <a:p>
          <a:endParaRPr lang="en-GB"/>
        </a:p>
      </dgm:t>
    </dgm:pt>
    <dgm:pt modelId="{D384A7AE-7CAE-41D8-9864-A67725084571}">
      <dgm:prSet phldrT="[Text]" custT="1"/>
      <dgm:spPr/>
      <dgm:t>
        <a:bodyPr/>
        <a:lstStyle/>
        <a:p>
          <a:r>
            <a:rPr lang="en-GB" sz="2000" dirty="0"/>
            <a:t>Oil Spill Detection</a:t>
          </a:r>
        </a:p>
      </dgm:t>
    </dgm:pt>
    <dgm:pt modelId="{829CDD63-1254-44E9-AE5E-6F0E39E6FB80}" type="parTrans" cxnId="{E51A8F30-FB80-4746-94CF-A55E98BBA81D}">
      <dgm:prSet/>
      <dgm:spPr/>
      <dgm:t>
        <a:bodyPr/>
        <a:lstStyle/>
        <a:p>
          <a:endParaRPr lang="en-GB"/>
        </a:p>
      </dgm:t>
    </dgm:pt>
    <dgm:pt modelId="{F7CE6E20-6FC3-47EE-BECF-BD4D787FC14A}" type="sibTrans" cxnId="{E51A8F30-FB80-4746-94CF-A55E98BBA81D}">
      <dgm:prSet/>
      <dgm:spPr/>
      <dgm:t>
        <a:bodyPr/>
        <a:lstStyle/>
        <a:p>
          <a:endParaRPr lang="en-GB"/>
        </a:p>
      </dgm:t>
    </dgm:pt>
    <dgm:pt modelId="{B1343931-4C66-46CF-98F7-AF79D08D8DBD}">
      <dgm:prSet phldrT="[Text]" custT="1"/>
      <dgm:spPr/>
      <dgm:t>
        <a:bodyPr/>
        <a:lstStyle/>
        <a:p>
          <a:r>
            <a:rPr lang="en-GB" sz="2000" dirty="0"/>
            <a:t>Upwelling  </a:t>
          </a:r>
        </a:p>
      </dgm:t>
    </dgm:pt>
    <dgm:pt modelId="{B52106B5-9830-475F-B207-52DDF6B16ACC}" type="parTrans" cxnId="{0C7BB94D-3459-41A3-8941-C813CC9CE21B}">
      <dgm:prSet/>
      <dgm:spPr/>
      <dgm:t>
        <a:bodyPr/>
        <a:lstStyle/>
        <a:p>
          <a:endParaRPr lang="en-GB"/>
        </a:p>
      </dgm:t>
    </dgm:pt>
    <dgm:pt modelId="{08C3307B-819D-417D-AC64-E2F5889432BB}" type="sibTrans" cxnId="{0C7BB94D-3459-41A3-8941-C813CC9CE21B}">
      <dgm:prSet/>
      <dgm:spPr/>
      <dgm:t>
        <a:bodyPr/>
        <a:lstStyle/>
        <a:p>
          <a:endParaRPr lang="en-GB"/>
        </a:p>
      </dgm:t>
    </dgm:pt>
    <dgm:pt modelId="{D011DC38-C21E-44A5-A1F2-B6FBD9CD249E}">
      <dgm:prSet custT="1"/>
      <dgm:spPr/>
      <dgm:t>
        <a:bodyPr/>
        <a:lstStyle/>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Ozone layer and ultra-violet radiation</a:t>
          </a:r>
        </a:p>
      </dgm:t>
    </dgm:pt>
    <dgm:pt modelId="{F1611C61-141F-4DC8-ACBC-9D1736EB8560}" type="parTrans" cxnId="{07E2A899-073E-4304-9E92-5C5FE9EE3412}">
      <dgm:prSet/>
      <dgm:spPr/>
      <dgm:t>
        <a:bodyPr/>
        <a:lstStyle/>
        <a:p>
          <a:endParaRPr lang="en-GB"/>
        </a:p>
      </dgm:t>
    </dgm:pt>
    <dgm:pt modelId="{3ACEB7CD-6B97-48CA-8FA7-C1CE99826F22}" type="sibTrans" cxnId="{07E2A899-073E-4304-9E92-5C5FE9EE3412}">
      <dgm:prSet/>
      <dgm:spPr/>
      <dgm:t>
        <a:bodyPr/>
        <a:lstStyle/>
        <a:p>
          <a:endParaRPr lang="en-GB"/>
        </a:p>
      </dgm:t>
    </dgm:pt>
    <dgm:pt modelId="{9A844325-2C77-4B8E-9500-DBF04C610AAE}">
      <dgm:prSet custT="1"/>
      <dgm:spPr/>
      <dgm:t>
        <a:bodyPr/>
        <a:lstStyle/>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Emissions and surface fluxes </a:t>
          </a:r>
        </a:p>
      </dgm:t>
    </dgm:pt>
    <dgm:pt modelId="{C880D7F1-D67F-40EF-967C-8089968BE3D2}" type="parTrans" cxnId="{4A31B3BE-B807-46AB-9015-B570EF839E7F}">
      <dgm:prSet/>
      <dgm:spPr/>
      <dgm:t>
        <a:bodyPr/>
        <a:lstStyle/>
        <a:p>
          <a:endParaRPr lang="en-GB"/>
        </a:p>
      </dgm:t>
    </dgm:pt>
    <dgm:pt modelId="{0470BF21-0F79-4F50-A9C6-D2D39D1F8F5F}" type="sibTrans" cxnId="{4A31B3BE-B807-46AB-9015-B570EF839E7F}">
      <dgm:prSet/>
      <dgm:spPr/>
      <dgm:t>
        <a:bodyPr/>
        <a:lstStyle/>
        <a:p>
          <a:endParaRPr lang="en-GB"/>
        </a:p>
      </dgm:t>
    </dgm:pt>
    <dgm:pt modelId="{C2565266-8930-4AF1-A1D9-21AB1F7925E2}">
      <dgm:prSet custT="1"/>
      <dgm:spPr/>
      <dgm:t>
        <a:bodyPr/>
        <a:lstStyle/>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Solar radiation</a:t>
          </a:r>
        </a:p>
      </dgm:t>
    </dgm:pt>
    <dgm:pt modelId="{C28C4353-FD72-415B-8DBF-78B546F21A82}" type="parTrans" cxnId="{C05411B5-229A-4EAF-BC9D-2CAEB6E475BB}">
      <dgm:prSet/>
      <dgm:spPr/>
      <dgm:t>
        <a:bodyPr/>
        <a:lstStyle/>
        <a:p>
          <a:endParaRPr lang="en-GB"/>
        </a:p>
      </dgm:t>
    </dgm:pt>
    <dgm:pt modelId="{55685072-906C-4275-A73A-3E1730053AB5}" type="sibTrans" cxnId="{C05411B5-229A-4EAF-BC9D-2CAEB6E475BB}">
      <dgm:prSet/>
      <dgm:spPr/>
      <dgm:t>
        <a:bodyPr/>
        <a:lstStyle/>
        <a:p>
          <a:endParaRPr lang="en-GB"/>
        </a:p>
      </dgm:t>
    </dgm:pt>
    <dgm:pt modelId="{C66FC072-8265-4FB5-BB0B-6AE1BCB59C63}">
      <dgm:prSet phldrT="[Text]" custT="1"/>
      <dgm:spPr/>
      <dgm:t>
        <a:bodyPr/>
        <a:lstStyle/>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NDVI &amp; EVI</a:t>
          </a:r>
        </a:p>
      </dgm:t>
    </dgm:pt>
    <dgm:pt modelId="{1E5FC22C-62E1-42D6-B864-55E3F7F0E775}" type="parTrans" cxnId="{145F780F-0AB1-414E-BEFB-B0C0ED22AB5C}">
      <dgm:prSet/>
      <dgm:spPr/>
      <dgm:t>
        <a:bodyPr/>
        <a:lstStyle/>
        <a:p>
          <a:endParaRPr lang="en-GB"/>
        </a:p>
      </dgm:t>
    </dgm:pt>
    <dgm:pt modelId="{BD0C4A97-F0A5-4273-ACD0-32C5A65FF991}" type="sibTrans" cxnId="{145F780F-0AB1-414E-BEFB-B0C0ED22AB5C}">
      <dgm:prSet/>
      <dgm:spPr/>
      <dgm:t>
        <a:bodyPr/>
        <a:lstStyle/>
        <a:p>
          <a:endParaRPr lang="en-GB"/>
        </a:p>
      </dgm:t>
    </dgm:pt>
    <dgm:pt modelId="{47EDE9A4-C8B7-4475-B036-895C8407AFAD}">
      <dgm:prSet phldrT="[Text]" custT="1"/>
      <dgm:spPr/>
      <dgm:t>
        <a:bodyPr/>
        <a:lstStyle/>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Albedo</a:t>
          </a:r>
        </a:p>
      </dgm:t>
    </dgm:pt>
    <dgm:pt modelId="{C5DBB1B7-A0D3-4A20-B366-113F3FFE65BB}" type="parTrans" cxnId="{C601AB03-A3A8-4B0B-B182-ABA94C090853}">
      <dgm:prSet/>
      <dgm:spPr/>
      <dgm:t>
        <a:bodyPr/>
        <a:lstStyle/>
        <a:p>
          <a:endParaRPr lang="en-GB"/>
        </a:p>
      </dgm:t>
    </dgm:pt>
    <dgm:pt modelId="{9AF92120-2808-4654-BDBF-4A50CC4EA87D}" type="sibTrans" cxnId="{C601AB03-A3A8-4B0B-B182-ABA94C090853}">
      <dgm:prSet/>
      <dgm:spPr/>
      <dgm:t>
        <a:bodyPr/>
        <a:lstStyle/>
        <a:p>
          <a:endParaRPr lang="en-GB"/>
        </a:p>
      </dgm:t>
    </dgm:pt>
    <dgm:pt modelId="{A7F91955-0607-4A87-AA29-8FF634687378}">
      <dgm:prSet phldrT="[Text]" custT="1"/>
      <dgm:spPr/>
      <dgm:t>
        <a:bodyPr/>
        <a:lstStyle/>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Fire detection </a:t>
          </a:r>
        </a:p>
      </dgm:t>
    </dgm:pt>
    <dgm:pt modelId="{E1201332-3FBE-41BE-877B-581E7E1D1ED2}" type="parTrans" cxnId="{E5004F26-2998-4B75-8897-061FE6B81478}">
      <dgm:prSet/>
      <dgm:spPr/>
      <dgm:t>
        <a:bodyPr/>
        <a:lstStyle/>
        <a:p>
          <a:endParaRPr lang="en-GB"/>
        </a:p>
      </dgm:t>
    </dgm:pt>
    <dgm:pt modelId="{7132FC49-84F7-4B89-AEE9-07E0B997BCBE}" type="sibTrans" cxnId="{E5004F26-2998-4B75-8897-061FE6B81478}">
      <dgm:prSet/>
      <dgm:spPr/>
      <dgm:t>
        <a:bodyPr/>
        <a:lstStyle/>
        <a:p>
          <a:endParaRPr lang="en-GB"/>
        </a:p>
      </dgm:t>
    </dgm:pt>
    <dgm:pt modelId="{111E1161-11D9-4F36-88E5-80308B94682A}">
      <dgm:prSet phldrT="[Text]" custT="1"/>
      <dgm:spPr/>
      <dgm:t>
        <a:bodyPr/>
        <a:lstStyle/>
        <a:p>
          <a:r>
            <a:rPr lang="en-GB" sz="2000" dirty="0"/>
            <a:t>Chlorophyll Concentration</a:t>
          </a:r>
        </a:p>
      </dgm:t>
    </dgm:pt>
    <dgm:pt modelId="{DBB51B60-5ACB-4456-8F74-DAB18303E9EF}" type="parTrans" cxnId="{975C5FD2-3941-4D6A-B727-52F504A13DAA}">
      <dgm:prSet/>
      <dgm:spPr/>
      <dgm:t>
        <a:bodyPr/>
        <a:lstStyle/>
        <a:p>
          <a:endParaRPr lang="en-GB"/>
        </a:p>
      </dgm:t>
    </dgm:pt>
    <dgm:pt modelId="{D430B645-DA35-4B35-8746-087D6652EC39}" type="sibTrans" cxnId="{975C5FD2-3941-4D6A-B727-52F504A13DAA}">
      <dgm:prSet/>
      <dgm:spPr/>
      <dgm:t>
        <a:bodyPr/>
        <a:lstStyle/>
        <a:p>
          <a:endParaRPr lang="en-GB"/>
        </a:p>
      </dgm:t>
    </dgm:pt>
    <dgm:pt modelId="{1FAB66BA-29D1-405F-A518-A6E5C554A349}">
      <dgm:prSet phldrT="[Text]" custT="1"/>
      <dgm:spPr/>
      <dgm:t>
        <a:bodyPr/>
        <a:lstStyle/>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Water bodies</a:t>
          </a:r>
        </a:p>
      </dgm:t>
    </dgm:pt>
    <dgm:pt modelId="{024F07FB-906E-4993-A50A-B15415F8D647}" type="parTrans" cxnId="{995076F4-BBCE-401B-B05B-BE4A7C1CCE3E}">
      <dgm:prSet/>
      <dgm:spPr/>
      <dgm:t>
        <a:bodyPr/>
        <a:lstStyle/>
        <a:p>
          <a:endParaRPr lang="en-GB"/>
        </a:p>
      </dgm:t>
    </dgm:pt>
    <dgm:pt modelId="{78C777FC-3FF0-4E62-89E2-E03E589899E8}" type="sibTrans" cxnId="{995076F4-BBCE-401B-B05B-BE4A7C1CCE3E}">
      <dgm:prSet/>
      <dgm:spPr/>
      <dgm:t>
        <a:bodyPr/>
        <a:lstStyle/>
        <a:p>
          <a:endParaRPr lang="en-GB"/>
        </a:p>
      </dgm:t>
    </dgm:pt>
    <dgm:pt modelId="{F7DA64C5-FD3D-43C0-970D-84ECDAD30635}" type="pres">
      <dgm:prSet presAssocID="{D9DFCE06-85C8-4140-B143-F54B5BF78E9C}" presName="Name0" presStyleCnt="0">
        <dgm:presLayoutVars>
          <dgm:dir/>
          <dgm:animLvl val="lvl"/>
          <dgm:resizeHandles val="exact"/>
        </dgm:presLayoutVars>
      </dgm:prSet>
      <dgm:spPr/>
    </dgm:pt>
    <dgm:pt modelId="{74AC3B41-D5F4-4321-BB53-A7363401C74B}" type="pres">
      <dgm:prSet presAssocID="{F292EF7B-1F4E-404A-A020-B841B70E4B97}" presName="composite" presStyleCnt="0"/>
      <dgm:spPr/>
    </dgm:pt>
    <dgm:pt modelId="{48E0391C-C662-44E5-81BA-1A14C499C776}" type="pres">
      <dgm:prSet presAssocID="{F292EF7B-1F4E-404A-A020-B841B70E4B97}" presName="parTx" presStyleLbl="alignNode1" presStyleIdx="0" presStyleCnt="3" custScaleX="112594">
        <dgm:presLayoutVars>
          <dgm:chMax val="0"/>
          <dgm:chPref val="0"/>
          <dgm:bulletEnabled val="1"/>
        </dgm:presLayoutVars>
      </dgm:prSet>
      <dgm:spPr/>
    </dgm:pt>
    <dgm:pt modelId="{A0B00E72-6BAA-4E6B-B0CC-B1AF9359AB76}" type="pres">
      <dgm:prSet presAssocID="{F292EF7B-1F4E-404A-A020-B841B70E4B97}" presName="desTx" presStyleLbl="alignAccFollowNode1" presStyleIdx="0" presStyleCnt="3" custScaleX="115066">
        <dgm:presLayoutVars>
          <dgm:bulletEnabled val="1"/>
        </dgm:presLayoutVars>
      </dgm:prSet>
      <dgm:spPr/>
    </dgm:pt>
    <dgm:pt modelId="{914BED47-474D-49B8-A530-D64FAA100582}" type="pres">
      <dgm:prSet presAssocID="{24EDB08B-3630-4AC7-897B-8B84FB7FBB47}" presName="space" presStyleCnt="0"/>
      <dgm:spPr/>
    </dgm:pt>
    <dgm:pt modelId="{1FBE234A-C1F1-48B4-9DC1-0C70AFF84FC6}" type="pres">
      <dgm:prSet presAssocID="{140953E4-7BE3-45A4-9AB6-22D47E40B53D}" presName="composite" presStyleCnt="0"/>
      <dgm:spPr/>
    </dgm:pt>
    <dgm:pt modelId="{7E31061F-301B-43F8-A763-78CFFF52EA98}" type="pres">
      <dgm:prSet presAssocID="{140953E4-7BE3-45A4-9AB6-22D47E40B53D}" presName="parTx" presStyleLbl="alignNode1" presStyleIdx="1" presStyleCnt="3" custScaleX="111581">
        <dgm:presLayoutVars>
          <dgm:chMax val="0"/>
          <dgm:chPref val="0"/>
          <dgm:bulletEnabled val="1"/>
        </dgm:presLayoutVars>
      </dgm:prSet>
      <dgm:spPr/>
    </dgm:pt>
    <dgm:pt modelId="{CEF91F83-D088-421A-9E63-37731BBB68C0}" type="pres">
      <dgm:prSet presAssocID="{140953E4-7BE3-45A4-9AB6-22D47E40B53D}" presName="desTx" presStyleLbl="alignAccFollowNode1" presStyleIdx="1" presStyleCnt="3" custScaleX="111794">
        <dgm:presLayoutVars>
          <dgm:bulletEnabled val="1"/>
        </dgm:presLayoutVars>
      </dgm:prSet>
      <dgm:spPr/>
    </dgm:pt>
    <dgm:pt modelId="{187A69BB-E244-47B1-93ED-874509A1BEE1}" type="pres">
      <dgm:prSet presAssocID="{0EF5AC78-3997-472D-A719-4CE7AB61DB31}" presName="space" presStyleCnt="0"/>
      <dgm:spPr/>
    </dgm:pt>
    <dgm:pt modelId="{94F2CFFD-1DCC-4A59-96A8-92906116D025}" type="pres">
      <dgm:prSet presAssocID="{1EAFE21B-58C8-488F-96AB-3A887792D205}" presName="composite" presStyleCnt="0"/>
      <dgm:spPr/>
    </dgm:pt>
    <dgm:pt modelId="{D3EE29CF-4A92-452E-BABF-C74D603C0177}" type="pres">
      <dgm:prSet presAssocID="{1EAFE21B-58C8-488F-96AB-3A887792D205}" presName="parTx" presStyleLbl="alignNode1" presStyleIdx="2" presStyleCnt="3" custScaleX="115925" custLinFactNeighborX="1288" custLinFactNeighborY="-1651">
        <dgm:presLayoutVars>
          <dgm:chMax val="0"/>
          <dgm:chPref val="0"/>
          <dgm:bulletEnabled val="1"/>
        </dgm:presLayoutVars>
      </dgm:prSet>
      <dgm:spPr/>
    </dgm:pt>
    <dgm:pt modelId="{475A3338-5239-459F-8A1B-2E979F1A8B25}" type="pres">
      <dgm:prSet presAssocID="{1EAFE21B-58C8-488F-96AB-3A887792D205}" presName="desTx" presStyleLbl="alignAccFollowNode1" presStyleIdx="2" presStyleCnt="3" custScaleX="113579">
        <dgm:presLayoutVars>
          <dgm:bulletEnabled val="1"/>
        </dgm:presLayoutVars>
      </dgm:prSet>
      <dgm:spPr/>
    </dgm:pt>
  </dgm:ptLst>
  <dgm:cxnLst>
    <dgm:cxn modelId="{C601AB03-A3A8-4B0B-B182-ABA94C090853}" srcId="{1EAFE21B-58C8-488F-96AB-3A887792D205}" destId="{47EDE9A4-C8B7-4475-B036-895C8407AFAD}" srcOrd="2" destOrd="0" parTransId="{C5DBB1B7-A0D3-4A20-B366-113F3FFE65BB}" sibTransId="{9AF92120-2808-4654-BDBF-4A50CC4EA87D}"/>
    <dgm:cxn modelId="{90FC3204-8152-4B90-9E14-895DC5A0DCD2}" srcId="{140953E4-7BE3-45A4-9AB6-22D47E40B53D}" destId="{F49D1A95-549B-4865-AA59-518A3B8F4244}" srcOrd="0" destOrd="0" parTransId="{68922A7C-C6B2-4433-B22E-ACCC32484364}" sibTransId="{926718B2-F085-41A8-AD24-CA6B197E0E77}"/>
    <dgm:cxn modelId="{145F780F-0AB1-414E-BEFB-B0C0ED22AB5C}" srcId="{1EAFE21B-58C8-488F-96AB-3A887792D205}" destId="{C66FC072-8265-4FB5-BB0B-6AE1BCB59C63}" srcOrd="3" destOrd="0" parTransId="{1E5FC22C-62E1-42D6-B864-55E3F7F0E775}" sibTransId="{BD0C4A97-F0A5-4273-ACD0-32C5A65FF991}"/>
    <dgm:cxn modelId="{99EDB814-19B5-4189-8380-C6912AE8BAC9}" type="presOf" srcId="{B1343931-4C66-46CF-98F7-AF79D08D8DBD}" destId="{A0B00E72-6BAA-4E6B-B0CC-B1AF9359AB76}" srcOrd="0" destOrd="5" presId="urn:microsoft.com/office/officeart/2005/8/layout/hList1"/>
    <dgm:cxn modelId="{62C7D514-42EE-4D1A-A697-27010A92AFCD}" type="presOf" srcId="{EF7F7CB7-E860-409D-96EB-99D5D8A091C6}" destId="{475A3338-5239-459F-8A1B-2E979F1A8B25}" srcOrd="0" destOrd="1" presId="urn:microsoft.com/office/officeart/2005/8/layout/hList1"/>
    <dgm:cxn modelId="{E5004F26-2998-4B75-8897-061FE6B81478}" srcId="{1EAFE21B-58C8-488F-96AB-3A887792D205}" destId="{A7F91955-0607-4A87-AA29-8FF634687378}" srcOrd="5" destOrd="0" parTransId="{E1201332-3FBE-41BE-877B-581E7E1D1ED2}" sibTransId="{7132FC49-84F7-4B89-AEE9-07E0B997BCBE}"/>
    <dgm:cxn modelId="{616E4C2B-7724-44D8-957C-E988954CCE0F}" type="presOf" srcId="{D011DC38-C21E-44A5-A1F2-B6FBD9CD249E}" destId="{CEF91F83-D088-421A-9E63-37731BBB68C0}" srcOrd="0" destOrd="1" presId="urn:microsoft.com/office/officeart/2005/8/layout/hList1"/>
    <dgm:cxn modelId="{E51A8F30-FB80-4746-94CF-A55E98BBA81D}" srcId="{F292EF7B-1F4E-404A-A020-B841B70E4B97}" destId="{D384A7AE-7CAE-41D8-9864-A67725084571}" srcOrd="4" destOrd="0" parTransId="{829CDD63-1254-44E9-AE5E-6F0E39E6FB80}" sibTransId="{F7CE6E20-6FC3-47EE-BECF-BD4D787FC14A}"/>
    <dgm:cxn modelId="{C314FF3E-1E0B-4EBD-A448-96342713ED5E}" srcId="{D9DFCE06-85C8-4140-B143-F54B5BF78E9C}" destId="{F292EF7B-1F4E-404A-A020-B841B70E4B97}" srcOrd="0" destOrd="0" parTransId="{303B2F01-A9D0-4BBD-84CB-F79159F87372}" sibTransId="{24EDB08B-3630-4AC7-897B-8B84FB7FBB47}"/>
    <dgm:cxn modelId="{C7812340-8030-4F61-A67A-DCEDB705ECF5}" type="presOf" srcId="{1FAB66BA-29D1-405F-A518-A6E5C554A349}" destId="{475A3338-5239-459F-8A1B-2E979F1A8B25}" srcOrd="0" destOrd="4" presId="urn:microsoft.com/office/officeart/2005/8/layout/hList1"/>
    <dgm:cxn modelId="{6034BB61-5307-48FF-B843-35F9C7032185}" type="presOf" srcId="{F95B9333-A18B-4152-9380-98F49A67E51B}" destId="{475A3338-5239-459F-8A1B-2E979F1A8B25}" srcOrd="0" destOrd="0" presId="urn:microsoft.com/office/officeart/2005/8/layout/hList1"/>
    <dgm:cxn modelId="{72C21363-EA24-41F9-89CC-BF1B01D0C19B}" type="presOf" srcId="{D9DFCE06-85C8-4140-B143-F54B5BF78E9C}" destId="{F7DA64C5-FD3D-43C0-970D-84ECDAD30635}" srcOrd="0" destOrd="0" presId="urn:microsoft.com/office/officeart/2005/8/layout/hList1"/>
    <dgm:cxn modelId="{0C7BB94D-3459-41A3-8941-C813CC9CE21B}" srcId="{F292EF7B-1F4E-404A-A020-B841B70E4B97}" destId="{B1343931-4C66-46CF-98F7-AF79D08D8DBD}" srcOrd="5" destOrd="0" parTransId="{B52106B5-9830-475F-B207-52DDF6B16ACC}" sibTransId="{08C3307B-819D-417D-AC64-E2F5889432BB}"/>
    <dgm:cxn modelId="{59F9954E-C795-4969-8FEE-EF04219DB1E2}" type="presOf" srcId="{D384A7AE-7CAE-41D8-9864-A67725084571}" destId="{A0B00E72-6BAA-4E6B-B0CC-B1AF9359AB76}" srcOrd="0" destOrd="4" presId="urn:microsoft.com/office/officeart/2005/8/layout/hList1"/>
    <dgm:cxn modelId="{2DCC4555-EECE-4F49-A5CF-35C5A222D5A6}" type="presOf" srcId="{331FFB7C-D94B-41DF-B0F1-D5E17A17043A}" destId="{A0B00E72-6BAA-4E6B-B0CC-B1AF9359AB76}" srcOrd="0" destOrd="2" presId="urn:microsoft.com/office/officeart/2005/8/layout/hList1"/>
    <dgm:cxn modelId="{FBA3637A-F7D4-4E14-96B4-20BCBE77A620}" type="presOf" srcId="{140953E4-7BE3-45A4-9AB6-22D47E40B53D}" destId="{7E31061F-301B-43F8-A763-78CFFF52EA98}" srcOrd="0" destOrd="0" presId="urn:microsoft.com/office/officeart/2005/8/layout/hList1"/>
    <dgm:cxn modelId="{CFE1A37C-1F10-4430-89EA-0668BD07D3A4}" type="presOf" srcId="{1EAFE21B-58C8-488F-96AB-3A887792D205}" destId="{D3EE29CF-4A92-452E-BABF-C74D603C0177}" srcOrd="0" destOrd="0" presId="urn:microsoft.com/office/officeart/2005/8/layout/hList1"/>
    <dgm:cxn modelId="{4CE7D080-CDE6-415F-9B61-BCBEB76A56EB}" type="presOf" srcId="{303DB5B0-63B7-456D-B2AE-D3F49BED62B2}" destId="{A0B00E72-6BAA-4E6B-B0CC-B1AF9359AB76}" srcOrd="0" destOrd="0" presId="urn:microsoft.com/office/officeart/2005/8/layout/hList1"/>
    <dgm:cxn modelId="{18B2DF89-FC65-4C99-8D1B-648B9451F373}" type="presOf" srcId="{F292EF7B-1F4E-404A-A020-B841B70E4B97}" destId="{48E0391C-C662-44E5-81BA-1A14C499C776}" srcOrd="0" destOrd="0" presId="urn:microsoft.com/office/officeart/2005/8/layout/hList1"/>
    <dgm:cxn modelId="{8F94F397-3DF3-4EAA-9224-477A98FD93CE}" srcId="{F292EF7B-1F4E-404A-A020-B841B70E4B97}" destId="{331FFB7C-D94B-41DF-B0F1-D5E17A17043A}" srcOrd="2" destOrd="0" parTransId="{99026249-E42B-466C-BEE0-13ECED6326AD}" sibTransId="{BA9BD1AD-9214-4974-B88F-C1C9BBFE2227}"/>
    <dgm:cxn modelId="{07E2A899-073E-4304-9E92-5C5FE9EE3412}" srcId="{140953E4-7BE3-45A4-9AB6-22D47E40B53D}" destId="{D011DC38-C21E-44A5-A1F2-B6FBD9CD249E}" srcOrd="1" destOrd="0" parTransId="{F1611C61-141F-4DC8-ACBC-9D1736EB8560}" sibTransId="{3ACEB7CD-6B97-48CA-8FA7-C1CE99826F22}"/>
    <dgm:cxn modelId="{38C7DA9C-AFEB-4814-8ED6-9A34C13BA4ED}" type="presOf" srcId="{C66FC072-8265-4FB5-BB0B-6AE1BCB59C63}" destId="{475A3338-5239-459F-8A1B-2E979F1A8B25}" srcOrd="0" destOrd="3" presId="urn:microsoft.com/office/officeart/2005/8/layout/hList1"/>
    <dgm:cxn modelId="{10DE7BA4-6E59-42C6-97A9-B2B70D203303}" srcId="{D9DFCE06-85C8-4140-B143-F54B5BF78E9C}" destId="{140953E4-7BE3-45A4-9AB6-22D47E40B53D}" srcOrd="1" destOrd="0" parTransId="{A0F3FFA3-57FE-4265-9BD1-F00CFBF2EBF3}" sibTransId="{0EF5AC78-3997-472D-A719-4CE7AB61DB31}"/>
    <dgm:cxn modelId="{FEED46B2-A8DA-415F-8DFB-89ABBE3C8FFF}" type="presOf" srcId="{EB5AED59-D3E9-4E8A-8BD7-C730FB8FBBE9}" destId="{A0B00E72-6BAA-4E6B-B0CC-B1AF9359AB76}" srcOrd="0" destOrd="1" presId="urn:microsoft.com/office/officeart/2005/8/layout/hList1"/>
    <dgm:cxn modelId="{DCBC14B3-91A8-40C9-BCA4-BA3D8CE98F89}" type="presOf" srcId="{111E1161-11D9-4F36-88E5-80308B94682A}" destId="{A0B00E72-6BAA-4E6B-B0CC-B1AF9359AB76}" srcOrd="0" destOrd="3" presId="urn:microsoft.com/office/officeart/2005/8/layout/hList1"/>
    <dgm:cxn modelId="{C05411B5-229A-4EAF-BC9D-2CAEB6E475BB}" srcId="{140953E4-7BE3-45A4-9AB6-22D47E40B53D}" destId="{C2565266-8930-4AF1-A1D9-21AB1F7925E2}" srcOrd="3" destOrd="0" parTransId="{C28C4353-FD72-415B-8DBF-78B546F21A82}" sibTransId="{55685072-906C-4275-A73A-3E1730053AB5}"/>
    <dgm:cxn modelId="{FB1849B6-703A-4F56-B060-2351E10D91C6}" type="presOf" srcId="{F49D1A95-549B-4865-AA59-518A3B8F4244}" destId="{CEF91F83-D088-421A-9E63-37731BBB68C0}" srcOrd="0" destOrd="0" presId="urn:microsoft.com/office/officeart/2005/8/layout/hList1"/>
    <dgm:cxn modelId="{ECB7D3BC-8C57-4030-9EC9-CEF0FD2B42AF}" srcId="{F292EF7B-1F4E-404A-A020-B841B70E4B97}" destId="{303DB5B0-63B7-456D-B2AE-D3F49BED62B2}" srcOrd="0" destOrd="0" parTransId="{7BC6A163-F44F-4246-99B3-5B3FB41FAEB1}" sibTransId="{A24292C8-90C4-4202-A16C-B4718E3E3918}"/>
    <dgm:cxn modelId="{4A31B3BE-B807-46AB-9015-B570EF839E7F}" srcId="{140953E4-7BE3-45A4-9AB6-22D47E40B53D}" destId="{9A844325-2C77-4B8E-9500-DBF04C610AAE}" srcOrd="2" destOrd="0" parTransId="{C880D7F1-D67F-40EF-967C-8089968BE3D2}" sibTransId="{0470BF21-0F79-4F50-A9C6-D2D39D1F8F5F}"/>
    <dgm:cxn modelId="{975C5FD2-3941-4D6A-B727-52F504A13DAA}" srcId="{F292EF7B-1F4E-404A-A020-B841B70E4B97}" destId="{111E1161-11D9-4F36-88E5-80308B94682A}" srcOrd="3" destOrd="0" parTransId="{DBB51B60-5ACB-4456-8F74-DAB18303E9EF}" sibTransId="{D430B645-DA35-4B35-8746-087D6652EC39}"/>
    <dgm:cxn modelId="{EA487BD2-81EF-472C-B755-8B2C4E863C35}" srcId="{F292EF7B-1F4E-404A-A020-B841B70E4B97}" destId="{EB5AED59-D3E9-4E8A-8BD7-C730FB8FBBE9}" srcOrd="1" destOrd="0" parTransId="{8401C813-431E-4469-A4EE-6F73111C7886}" sibTransId="{2604610D-CFFE-4DB9-8795-F5F75257B305}"/>
    <dgm:cxn modelId="{0C6B9BD3-DCB7-4B91-B210-AA0FF73CC968}" type="presOf" srcId="{C2565266-8930-4AF1-A1D9-21AB1F7925E2}" destId="{CEF91F83-D088-421A-9E63-37731BBB68C0}" srcOrd="0" destOrd="3" presId="urn:microsoft.com/office/officeart/2005/8/layout/hList1"/>
    <dgm:cxn modelId="{DCC6C9DE-AAE3-4C3A-A065-5A17F74ED3FF}" srcId="{1EAFE21B-58C8-488F-96AB-3A887792D205}" destId="{EF7F7CB7-E860-409D-96EB-99D5D8A091C6}" srcOrd="1" destOrd="0" parTransId="{5302C54D-8440-4FE4-8D98-3B051F632CB4}" sibTransId="{86A1FDE4-6FA5-4B78-A3F5-A8009616909A}"/>
    <dgm:cxn modelId="{9EA4F8E8-571D-4327-B33E-AC9F6837F515}" type="presOf" srcId="{47EDE9A4-C8B7-4475-B036-895C8407AFAD}" destId="{475A3338-5239-459F-8A1B-2E979F1A8B25}" srcOrd="0" destOrd="2" presId="urn:microsoft.com/office/officeart/2005/8/layout/hList1"/>
    <dgm:cxn modelId="{8E73FEEE-0E41-4396-94AF-E627C421613F}" type="presOf" srcId="{9A844325-2C77-4B8E-9500-DBF04C610AAE}" destId="{CEF91F83-D088-421A-9E63-37731BBB68C0}" srcOrd="0" destOrd="2" presId="urn:microsoft.com/office/officeart/2005/8/layout/hList1"/>
    <dgm:cxn modelId="{995076F4-BBCE-401B-B05B-BE4A7C1CCE3E}" srcId="{1EAFE21B-58C8-488F-96AB-3A887792D205}" destId="{1FAB66BA-29D1-405F-A518-A6E5C554A349}" srcOrd="4" destOrd="0" parTransId="{024F07FB-906E-4993-A50A-B15415F8D647}" sibTransId="{78C777FC-3FF0-4E62-89E2-E03E589899E8}"/>
    <dgm:cxn modelId="{1FC2D4FA-D4BF-4514-840A-1A1F7A29924F}" srcId="{1EAFE21B-58C8-488F-96AB-3A887792D205}" destId="{F95B9333-A18B-4152-9380-98F49A67E51B}" srcOrd="0" destOrd="0" parTransId="{2C5C1578-3F8F-41F0-BAAD-9DEFD8FD0557}" sibTransId="{2FC57079-D1A1-47AF-9BE3-59022FA7CC5D}"/>
    <dgm:cxn modelId="{78A77CFE-9D98-4DF2-9213-F30EEDB1F8C8}" srcId="{D9DFCE06-85C8-4140-B143-F54B5BF78E9C}" destId="{1EAFE21B-58C8-488F-96AB-3A887792D205}" srcOrd="2" destOrd="0" parTransId="{D894A699-FB7F-4DB7-BBF4-0F38896B1B9B}" sibTransId="{D4217E03-377F-4ED5-85D9-7F83A5C34EC6}"/>
    <dgm:cxn modelId="{AA01E9FE-B0A3-4D65-8602-2434233D1A49}" type="presOf" srcId="{A7F91955-0607-4A87-AA29-8FF634687378}" destId="{475A3338-5239-459F-8A1B-2E979F1A8B25}" srcOrd="0" destOrd="5" presId="urn:microsoft.com/office/officeart/2005/8/layout/hList1"/>
    <dgm:cxn modelId="{F275DABA-AE38-486C-BDB6-3340FCE60EA2}" type="presParOf" srcId="{F7DA64C5-FD3D-43C0-970D-84ECDAD30635}" destId="{74AC3B41-D5F4-4321-BB53-A7363401C74B}" srcOrd="0" destOrd="0" presId="urn:microsoft.com/office/officeart/2005/8/layout/hList1"/>
    <dgm:cxn modelId="{D7AFE88F-38E6-41AD-8C89-404115287D01}" type="presParOf" srcId="{74AC3B41-D5F4-4321-BB53-A7363401C74B}" destId="{48E0391C-C662-44E5-81BA-1A14C499C776}" srcOrd="0" destOrd="0" presId="urn:microsoft.com/office/officeart/2005/8/layout/hList1"/>
    <dgm:cxn modelId="{D65E8A7D-EB86-4780-A776-33A4F331DA65}" type="presParOf" srcId="{74AC3B41-D5F4-4321-BB53-A7363401C74B}" destId="{A0B00E72-6BAA-4E6B-B0CC-B1AF9359AB76}" srcOrd="1" destOrd="0" presId="urn:microsoft.com/office/officeart/2005/8/layout/hList1"/>
    <dgm:cxn modelId="{04783075-80E9-4AB5-B2A5-78D0E9C99564}" type="presParOf" srcId="{F7DA64C5-FD3D-43C0-970D-84ECDAD30635}" destId="{914BED47-474D-49B8-A530-D64FAA100582}" srcOrd="1" destOrd="0" presId="urn:microsoft.com/office/officeart/2005/8/layout/hList1"/>
    <dgm:cxn modelId="{F7127102-C6A6-4DCB-BE5F-85D690938508}" type="presParOf" srcId="{F7DA64C5-FD3D-43C0-970D-84ECDAD30635}" destId="{1FBE234A-C1F1-48B4-9DC1-0C70AFF84FC6}" srcOrd="2" destOrd="0" presId="urn:microsoft.com/office/officeart/2005/8/layout/hList1"/>
    <dgm:cxn modelId="{72E52B0B-ACCE-4828-B08E-73A09B724C85}" type="presParOf" srcId="{1FBE234A-C1F1-48B4-9DC1-0C70AFF84FC6}" destId="{7E31061F-301B-43F8-A763-78CFFF52EA98}" srcOrd="0" destOrd="0" presId="urn:microsoft.com/office/officeart/2005/8/layout/hList1"/>
    <dgm:cxn modelId="{D7D91B7E-AC03-402F-BE27-E8C74CD15EE3}" type="presParOf" srcId="{1FBE234A-C1F1-48B4-9DC1-0C70AFF84FC6}" destId="{CEF91F83-D088-421A-9E63-37731BBB68C0}" srcOrd="1" destOrd="0" presId="urn:microsoft.com/office/officeart/2005/8/layout/hList1"/>
    <dgm:cxn modelId="{3420C12D-156E-4321-87B4-593111A0B24A}" type="presParOf" srcId="{F7DA64C5-FD3D-43C0-970D-84ECDAD30635}" destId="{187A69BB-E244-47B1-93ED-874509A1BEE1}" srcOrd="3" destOrd="0" presId="urn:microsoft.com/office/officeart/2005/8/layout/hList1"/>
    <dgm:cxn modelId="{809E24E4-5516-417B-A906-8B3E3B140188}" type="presParOf" srcId="{F7DA64C5-FD3D-43C0-970D-84ECDAD30635}" destId="{94F2CFFD-1DCC-4A59-96A8-92906116D025}" srcOrd="4" destOrd="0" presId="urn:microsoft.com/office/officeart/2005/8/layout/hList1"/>
    <dgm:cxn modelId="{E5C914AC-10A8-4956-9922-962CAEAC81A3}" type="presParOf" srcId="{94F2CFFD-1DCC-4A59-96A8-92906116D025}" destId="{D3EE29CF-4A92-452E-BABF-C74D603C0177}" srcOrd="0" destOrd="0" presId="urn:microsoft.com/office/officeart/2005/8/layout/hList1"/>
    <dgm:cxn modelId="{40BCB634-1794-463E-96C3-1579670CA249}" type="presParOf" srcId="{94F2CFFD-1DCC-4A59-96A8-92906116D025}" destId="{475A3338-5239-459F-8A1B-2E979F1A8B2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C362C4-361C-43FE-A23E-9BC780A9C2F4}">
      <dsp:nvSpPr>
        <dsp:cNvPr id="0" name=""/>
        <dsp:cNvSpPr/>
      </dsp:nvSpPr>
      <dsp:spPr>
        <a:xfrm>
          <a:off x="48985" y="496479"/>
          <a:ext cx="2058515" cy="1235109"/>
        </a:xfrm>
        <a:prstGeom prst="rect">
          <a:avLst/>
        </a:prstGeom>
        <a:gradFill rotWithShape="0">
          <a:gsLst>
            <a:gs pos="0">
              <a:srgbClr val="EAAA00">
                <a:hueOff val="0"/>
                <a:satOff val="0"/>
                <a:lumOff val="0"/>
                <a:alphaOff val="0"/>
                <a:shade val="51000"/>
                <a:satMod val="130000"/>
              </a:srgbClr>
            </a:gs>
            <a:gs pos="80000">
              <a:srgbClr val="EAAA00">
                <a:hueOff val="0"/>
                <a:satOff val="0"/>
                <a:lumOff val="0"/>
                <a:alphaOff val="0"/>
                <a:shade val="93000"/>
                <a:satMod val="130000"/>
              </a:srgbClr>
            </a:gs>
            <a:gs pos="100000">
              <a:srgbClr val="EAAA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205B"/>
              </a:solidFill>
              <a:latin typeface="Tahoma"/>
              <a:ea typeface="+mn-ea"/>
              <a:cs typeface="+mn-cs"/>
            </a:rPr>
            <a:t>Spatial</a:t>
          </a:r>
        </a:p>
      </dsp:txBody>
      <dsp:txXfrm>
        <a:off x="48985" y="496479"/>
        <a:ext cx="2058515" cy="1235109"/>
      </dsp:txXfrm>
    </dsp:sp>
    <dsp:sp modelId="{D0392EF7-A130-4A1A-B08C-B4036176DD3A}">
      <dsp:nvSpPr>
        <dsp:cNvPr id="0" name=""/>
        <dsp:cNvSpPr/>
      </dsp:nvSpPr>
      <dsp:spPr>
        <a:xfrm>
          <a:off x="2264894" y="468701"/>
          <a:ext cx="2058515" cy="1235109"/>
        </a:xfrm>
        <a:prstGeom prst="rect">
          <a:avLst/>
        </a:prstGeom>
        <a:gradFill rotWithShape="0">
          <a:gsLst>
            <a:gs pos="0">
              <a:srgbClr val="00B2A9">
                <a:hueOff val="0"/>
                <a:satOff val="0"/>
                <a:lumOff val="0"/>
                <a:alphaOff val="0"/>
                <a:shade val="51000"/>
                <a:satMod val="130000"/>
              </a:srgbClr>
            </a:gs>
            <a:gs pos="80000">
              <a:srgbClr val="00B2A9">
                <a:hueOff val="0"/>
                <a:satOff val="0"/>
                <a:lumOff val="0"/>
                <a:alphaOff val="0"/>
                <a:shade val="93000"/>
                <a:satMod val="130000"/>
              </a:srgbClr>
            </a:gs>
            <a:gs pos="100000">
              <a:srgbClr val="00B2A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205B"/>
              </a:solidFill>
              <a:latin typeface="Tahoma"/>
              <a:ea typeface="+mn-ea"/>
              <a:cs typeface="+mn-cs"/>
            </a:rPr>
            <a:t>Temporal</a:t>
          </a:r>
        </a:p>
      </dsp:txBody>
      <dsp:txXfrm>
        <a:off x="2264894" y="468701"/>
        <a:ext cx="2058515" cy="1235109"/>
      </dsp:txXfrm>
    </dsp:sp>
    <dsp:sp modelId="{54DDC632-0C91-4E2F-9027-764429F83870}">
      <dsp:nvSpPr>
        <dsp:cNvPr id="0" name=""/>
        <dsp:cNvSpPr/>
      </dsp:nvSpPr>
      <dsp:spPr>
        <a:xfrm>
          <a:off x="527" y="1909662"/>
          <a:ext cx="2058515" cy="1235109"/>
        </a:xfrm>
        <a:prstGeom prst="rect">
          <a:avLst/>
        </a:prstGeom>
        <a:gradFill rotWithShape="0">
          <a:gsLst>
            <a:gs pos="0">
              <a:srgbClr val="FE5000">
                <a:hueOff val="0"/>
                <a:satOff val="0"/>
                <a:lumOff val="0"/>
                <a:alphaOff val="0"/>
                <a:shade val="51000"/>
                <a:satMod val="130000"/>
              </a:srgbClr>
            </a:gs>
            <a:gs pos="80000">
              <a:srgbClr val="FE5000">
                <a:hueOff val="0"/>
                <a:satOff val="0"/>
                <a:lumOff val="0"/>
                <a:alphaOff val="0"/>
                <a:shade val="93000"/>
                <a:satMod val="130000"/>
              </a:srgbClr>
            </a:gs>
            <a:gs pos="100000">
              <a:srgbClr val="FE5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205B"/>
              </a:solidFill>
              <a:latin typeface="Tahoma"/>
              <a:ea typeface="+mn-ea"/>
              <a:cs typeface="+mn-cs"/>
            </a:rPr>
            <a:t>Spectral</a:t>
          </a:r>
        </a:p>
      </dsp:txBody>
      <dsp:txXfrm>
        <a:off x="527" y="1909662"/>
        <a:ext cx="2058515" cy="1235109"/>
      </dsp:txXfrm>
    </dsp:sp>
    <dsp:sp modelId="{14874605-4546-40A8-91F3-230FE3D7E3E1}">
      <dsp:nvSpPr>
        <dsp:cNvPr id="0" name=""/>
        <dsp:cNvSpPr/>
      </dsp:nvSpPr>
      <dsp:spPr>
        <a:xfrm>
          <a:off x="2264894" y="1909662"/>
          <a:ext cx="2058515" cy="1235109"/>
        </a:xfrm>
        <a:prstGeom prst="rect">
          <a:avLst/>
        </a:prstGeom>
        <a:gradFill rotWithShape="0">
          <a:gsLst>
            <a:gs pos="0">
              <a:srgbClr val="7C7FAB">
                <a:hueOff val="0"/>
                <a:satOff val="0"/>
                <a:lumOff val="0"/>
                <a:alphaOff val="0"/>
                <a:shade val="51000"/>
                <a:satMod val="130000"/>
              </a:srgbClr>
            </a:gs>
            <a:gs pos="80000">
              <a:srgbClr val="7C7FAB">
                <a:hueOff val="0"/>
                <a:satOff val="0"/>
                <a:lumOff val="0"/>
                <a:alphaOff val="0"/>
                <a:shade val="93000"/>
                <a:satMod val="130000"/>
              </a:srgbClr>
            </a:gs>
            <a:gs pos="100000">
              <a:srgbClr val="7C7FAB">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205B"/>
              </a:solidFill>
              <a:latin typeface="Tahoma"/>
              <a:ea typeface="+mn-ea"/>
              <a:cs typeface="+mn-cs"/>
            </a:rPr>
            <a:t>Radiometric</a:t>
          </a:r>
        </a:p>
      </dsp:txBody>
      <dsp:txXfrm>
        <a:off x="2264894" y="1909662"/>
        <a:ext cx="2058515" cy="12351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0391C-C662-44E5-81BA-1A14C499C776}">
      <dsp:nvSpPr>
        <dsp:cNvPr id="0" name=""/>
        <dsp:cNvSpPr/>
      </dsp:nvSpPr>
      <dsp:spPr>
        <a:xfrm>
          <a:off x="41110" y="18688"/>
          <a:ext cx="3426829" cy="11520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b="1" kern="1200" dirty="0"/>
            <a:t>Marine Applications </a:t>
          </a:r>
        </a:p>
      </dsp:txBody>
      <dsp:txXfrm>
        <a:off x="41110" y="18688"/>
        <a:ext cx="3426829" cy="1152000"/>
      </dsp:txXfrm>
    </dsp:sp>
    <dsp:sp modelId="{A0B00E72-6BAA-4E6B-B0CC-B1AF9359AB76}">
      <dsp:nvSpPr>
        <dsp:cNvPr id="0" name=""/>
        <dsp:cNvSpPr/>
      </dsp:nvSpPr>
      <dsp:spPr>
        <a:xfrm>
          <a:off x="3492" y="1170688"/>
          <a:ext cx="3502065" cy="274500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GB" sz="2000" kern="1200" dirty="0"/>
            <a:t>Sea State ( SWH , SST, SSW)</a:t>
          </a:r>
        </a:p>
        <a:p>
          <a:pPr marL="228600" lvl="1" indent="-228600" algn="l" defTabSz="889000">
            <a:lnSpc>
              <a:spcPct val="90000"/>
            </a:lnSpc>
            <a:spcBef>
              <a:spcPct val="0"/>
            </a:spcBef>
            <a:spcAft>
              <a:spcPct val="15000"/>
            </a:spcAft>
            <a:buChar char="•"/>
          </a:pPr>
          <a:r>
            <a:rPr lang="en-GB" sz="2000" kern="1200" dirty="0"/>
            <a:t>Salinity</a:t>
          </a:r>
        </a:p>
        <a:p>
          <a:pPr marL="228600" lvl="1" indent="-228600" algn="l" defTabSz="889000">
            <a:lnSpc>
              <a:spcPct val="90000"/>
            </a:lnSpc>
            <a:spcBef>
              <a:spcPct val="0"/>
            </a:spcBef>
            <a:spcAft>
              <a:spcPct val="15000"/>
            </a:spcAft>
            <a:buChar char="•"/>
          </a:pPr>
          <a:r>
            <a:rPr lang="en-GB" sz="2000" kern="1200" dirty="0"/>
            <a:t>Red Tide </a:t>
          </a:r>
        </a:p>
        <a:p>
          <a:pPr marL="228600" lvl="1" indent="-228600" algn="l" defTabSz="889000">
            <a:lnSpc>
              <a:spcPct val="90000"/>
            </a:lnSpc>
            <a:spcBef>
              <a:spcPct val="0"/>
            </a:spcBef>
            <a:spcAft>
              <a:spcPct val="15000"/>
            </a:spcAft>
            <a:buChar char="•"/>
          </a:pPr>
          <a:r>
            <a:rPr lang="en-GB" sz="2000" kern="1200" dirty="0"/>
            <a:t>Chlorophyll Concentration</a:t>
          </a:r>
        </a:p>
        <a:p>
          <a:pPr marL="228600" lvl="1" indent="-228600" algn="l" defTabSz="889000">
            <a:lnSpc>
              <a:spcPct val="90000"/>
            </a:lnSpc>
            <a:spcBef>
              <a:spcPct val="0"/>
            </a:spcBef>
            <a:spcAft>
              <a:spcPct val="15000"/>
            </a:spcAft>
            <a:buChar char="•"/>
          </a:pPr>
          <a:r>
            <a:rPr lang="en-GB" sz="2000" kern="1200" dirty="0"/>
            <a:t>Oil Spill Detection</a:t>
          </a:r>
        </a:p>
        <a:p>
          <a:pPr marL="228600" lvl="1" indent="-228600" algn="l" defTabSz="889000">
            <a:lnSpc>
              <a:spcPct val="90000"/>
            </a:lnSpc>
            <a:spcBef>
              <a:spcPct val="0"/>
            </a:spcBef>
            <a:spcAft>
              <a:spcPct val="15000"/>
            </a:spcAft>
            <a:buChar char="•"/>
          </a:pPr>
          <a:r>
            <a:rPr lang="en-GB" sz="2000" kern="1200" dirty="0"/>
            <a:t>Upwelling  </a:t>
          </a:r>
        </a:p>
      </dsp:txBody>
      <dsp:txXfrm>
        <a:off x="3492" y="1170688"/>
        <a:ext cx="3502065" cy="2745000"/>
      </dsp:txXfrm>
    </dsp:sp>
    <dsp:sp modelId="{7E31061F-301B-43F8-A763-78CFFF52EA98}">
      <dsp:nvSpPr>
        <dsp:cNvPr id="0" name=""/>
        <dsp:cNvSpPr/>
      </dsp:nvSpPr>
      <dsp:spPr>
        <a:xfrm>
          <a:off x="3934892" y="18688"/>
          <a:ext cx="3395998" cy="1152000"/>
        </a:xfrm>
        <a:prstGeom prst="rect">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1200150">
            <a:lnSpc>
              <a:spcPct val="90000"/>
            </a:lnSpc>
            <a:spcBef>
              <a:spcPct val="0"/>
            </a:spcBef>
            <a:spcAft>
              <a:spcPct val="35000"/>
            </a:spcAft>
            <a:buNone/>
          </a:pPr>
          <a:r>
            <a:rPr lang="en-GB" sz="2000" b="1" kern="1200" dirty="0">
              <a:solidFill>
                <a:prstClr val="white"/>
              </a:solidFill>
              <a:latin typeface="Corbel" panose="020B0503020204020204"/>
              <a:ea typeface="+mn-ea"/>
              <a:cs typeface="+mn-cs"/>
            </a:rPr>
            <a:t>Atmosphere Applications </a:t>
          </a:r>
        </a:p>
      </dsp:txBody>
      <dsp:txXfrm>
        <a:off x="3934892" y="18688"/>
        <a:ext cx="3395998" cy="1152000"/>
      </dsp:txXfrm>
    </dsp:sp>
    <dsp:sp modelId="{CEF91F83-D088-421A-9E63-37731BBB68C0}">
      <dsp:nvSpPr>
        <dsp:cNvPr id="0" name=""/>
        <dsp:cNvSpPr/>
      </dsp:nvSpPr>
      <dsp:spPr>
        <a:xfrm>
          <a:off x="3931651" y="1170688"/>
          <a:ext cx="3402480" cy="2745000"/>
        </a:xfrm>
        <a:prstGeom prst="rect">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Air quality and atmospheric composition</a:t>
          </a:r>
        </a:p>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Ozone layer and ultra-violet radiation</a:t>
          </a:r>
        </a:p>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Emissions and surface fluxes </a:t>
          </a:r>
        </a:p>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Solar radiation</a:t>
          </a:r>
        </a:p>
      </dsp:txBody>
      <dsp:txXfrm>
        <a:off x="3931651" y="1170688"/>
        <a:ext cx="3402480" cy="2745000"/>
      </dsp:txXfrm>
    </dsp:sp>
    <dsp:sp modelId="{D3EE29CF-4A92-452E-BABF-C74D603C0177}">
      <dsp:nvSpPr>
        <dsp:cNvPr id="0" name=""/>
        <dsp:cNvSpPr/>
      </dsp:nvSpPr>
      <dsp:spPr>
        <a:xfrm>
          <a:off x="7763718" y="0"/>
          <a:ext cx="3528208" cy="1152000"/>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GB" sz="2000" b="1" kern="1200" dirty="0"/>
            <a:t>Land Applications</a:t>
          </a:r>
        </a:p>
      </dsp:txBody>
      <dsp:txXfrm>
        <a:off x="7763718" y="0"/>
        <a:ext cx="3528208" cy="1152000"/>
      </dsp:txXfrm>
    </dsp:sp>
    <dsp:sp modelId="{475A3338-5239-459F-8A1B-2E979F1A8B25}">
      <dsp:nvSpPr>
        <dsp:cNvPr id="0" name=""/>
        <dsp:cNvSpPr/>
      </dsp:nvSpPr>
      <dsp:spPr>
        <a:xfrm>
          <a:off x="7795926" y="1170688"/>
          <a:ext cx="3456807" cy="2745000"/>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Vegetation </a:t>
          </a:r>
        </a:p>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Land Surface Temperature</a:t>
          </a:r>
        </a:p>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Albedo</a:t>
          </a:r>
        </a:p>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NDVI &amp; EVI</a:t>
          </a:r>
        </a:p>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Water bodies</a:t>
          </a:r>
        </a:p>
        <a:p>
          <a:pPr marL="228600" lvl="1" indent="-228600" algn="l" defTabSz="889000">
            <a:lnSpc>
              <a:spcPct val="90000"/>
            </a:lnSpc>
            <a:spcBef>
              <a:spcPct val="0"/>
            </a:spcBef>
            <a:spcAft>
              <a:spcPct val="15000"/>
            </a:spcAft>
            <a:buFont typeface="Arial" panose="020B0604020202020204" pitchFamily="34" charset="0"/>
            <a:buChar char="•"/>
          </a:pPr>
          <a:r>
            <a:rPr lang="en-GB" sz="2000" kern="1200" dirty="0">
              <a:solidFill>
                <a:srgbClr val="4D3E2F">
                  <a:hueOff val="0"/>
                  <a:satOff val="0"/>
                  <a:lumOff val="0"/>
                  <a:alphaOff val="0"/>
                </a:srgbClr>
              </a:solidFill>
              <a:latin typeface="Corbel" panose="020B0503020204020204"/>
              <a:ea typeface="+mn-ea"/>
              <a:cs typeface="+mn-cs"/>
            </a:rPr>
            <a:t>Fire detection </a:t>
          </a:r>
        </a:p>
      </dsp:txBody>
      <dsp:txXfrm>
        <a:off x="7795926" y="1170688"/>
        <a:ext cx="3456807" cy="27450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C4290B-DAA6-4FC2-8001-0A0CBB97CB0B}"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B5C254-6290-499B-A1B2-77675FB85B0B}" type="slidenum">
              <a:rPr lang="en-US" smtClean="0"/>
              <a:t>‹#›</a:t>
            </a:fld>
            <a:endParaRPr lang="en-US"/>
          </a:p>
        </p:txBody>
      </p:sp>
    </p:spTree>
    <p:extLst>
      <p:ext uri="{BB962C8B-B14F-4D97-AF65-F5344CB8AC3E}">
        <p14:creationId xmlns:p14="http://schemas.microsoft.com/office/powerpoint/2010/main" val="2113162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Imagine you're on a patrol vessel, 80 nautical miles from shore.</a:t>
            </a:r>
          </a:p>
          <a:p>
            <a:r>
              <a:rPr lang="en-US" dirty="0"/>
              <a:t>The sea looks calm.</a:t>
            </a:r>
          </a:p>
          <a:p>
            <a:r>
              <a:rPr lang="en-US" dirty="0"/>
              <a:t>Suddenly, headquarters warns you that severe thunderstorms are developing ahead.</a:t>
            </a:r>
          </a:p>
          <a:p>
            <a:r>
              <a:rPr lang="en-US" dirty="0"/>
              <a:t>You look around...</a:t>
            </a:r>
          </a:p>
          <a:p>
            <a:r>
              <a:rPr lang="en-US" b="1" dirty="0"/>
              <a:t>Where did that information come from?</a:t>
            </a:r>
            <a:endParaRPr lang="en-US" dirty="0"/>
          </a:p>
          <a:p>
            <a:r>
              <a:rPr lang="en-US" dirty="0"/>
              <a:t>Nobody is standing there with a thermometer.“</a:t>
            </a:r>
          </a:p>
          <a:p>
            <a:r>
              <a:rPr lang="en-US" dirty="0"/>
              <a:t>If you were the captain...</a:t>
            </a:r>
          </a:p>
          <a:p>
            <a:r>
              <a:rPr lang="en-US" dirty="0"/>
              <a:t>and you wanted to know whether heavy rain would hit your ship in the next hour...</a:t>
            </a:r>
          </a:p>
          <a:p>
            <a:r>
              <a:rPr lang="en-US" dirty="0"/>
              <a:t>Which observing system would you trust most?"</a:t>
            </a:r>
          </a:p>
          <a:p>
            <a:r>
              <a:rPr lang="en-US" dirty="0"/>
              <a:t>Let them discuss.</a:t>
            </a:r>
          </a:p>
          <a:p>
            <a:r>
              <a:rPr lang="en-US" dirty="0"/>
              <a:t>Some will say satellite.</a:t>
            </a:r>
          </a:p>
          <a:p>
            <a:r>
              <a:rPr lang="en-US" dirty="0"/>
              <a:t>Some radar.</a:t>
            </a:r>
          </a:p>
          <a:p>
            <a:r>
              <a:rPr lang="en-US" dirty="0"/>
              <a:t>Some weather station.</a:t>
            </a:r>
          </a:p>
          <a:p>
            <a:r>
              <a:rPr lang="en-US" dirty="0"/>
              <a:t>Perfect.</a:t>
            </a:r>
          </a:p>
          <a:p>
            <a:r>
              <a:rPr lang="en-US" b="1" dirty="0"/>
              <a:t>"Imagine you're sailing from Muscat to </a:t>
            </a:r>
            <a:r>
              <a:rPr lang="en-US" b="1" dirty="0" err="1"/>
              <a:t>Duqm</a:t>
            </a:r>
            <a:r>
              <a:rPr lang="en-US" b="1" dirty="0"/>
              <a:t>. What weather information would you want before and during the voyage?"</a:t>
            </a:r>
            <a:endParaRPr lang="en-US" dirty="0"/>
          </a:p>
          <a:p>
            <a:r>
              <a:rPr lang="en-US" dirty="0"/>
              <a:t>They'll probably answer:</a:t>
            </a:r>
          </a:p>
          <a:p>
            <a:r>
              <a:rPr lang="en-US" dirty="0"/>
              <a:t>Wind </a:t>
            </a:r>
          </a:p>
          <a:p>
            <a:r>
              <a:rPr lang="en-US" dirty="0"/>
              <a:t>Waves </a:t>
            </a:r>
          </a:p>
          <a:p>
            <a:r>
              <a:rPr lang="en-US" dirty="0"/>
              <a:t>Rain </a:t>
            </a:r>
          </a:p>
          <a:p>
            <a:r>
              <a:rPr lang="en-US" dirty="0"/>
              <a:t>Visibility </a:t>
            </a:r>
          </a:p>
          <a:p>
            <a:r>
              <a:rPr lang="en-US" dirty="0"/>
              <a:t>Thunderstorms </a:t>
            </a:r>
          </a:p>
          <a:p>
            <a:r>
              <a:rPr lang="en-US" dirty="0"/>
              <a:t>Fog </a:t>
            </a:r>
          </a:p>
          <a:p>
            <a:r>
              <a:rPr lang="en-US" dirty="0"/>
              <a:t>Now you can say:</a:t>
            </a:r>
          </a:p>
          <a:p>
            <a:r>
              <a:rPr lang="en-US" dirty="0"/>
              <a:t>"Excellent. The next question is: </a:t>
            </a:r>
            <a:r>
              <a:rPr lang="en-US" b="1" dirty="0"/>
              <a:t>where does all that information come from?</a:t>
            </a:r>
            <a:r>
              <a:rPr lang="en-US" dirty="0"/>
              <a:t>"</a:t>
            </a:r>
          </a:p>
          <a:p>
            <a:r>
              <a:rPr lang="en-US" dirty="0"/>
              <a:t>Then reveal the slide.</a:t>
            </a:r>
          </a:p>
          <a:p>
            <a:r>
              <a:rPr lang="en-US" b="1" dirty="0"/>
              <a:t>How much detail do you need?</a:t>
            </a:r>
            <a:endParaRPr lang="en-US" dirty="0"/>
          </a:p>
          <a:p>
            <a:r>
              <a:rPr lang="en-US" dirty="0"/>
              <a:t>Show examples.</a:t>
            </a:r>
          </a:p>
          <a:p>
            <a:r>
              <a:rPr lang="en-US" dirty="0"/>
              <a:t>Need to monitor the whole Arabian Sea?</a:t>
            </a:r>
          </a:p>
          <a:p>
            <a:r>
              <a:rPr lang="en-US" dirty="0"/>
              <a:t>Satellite.</a:t>
            </a:r>
          </a:p>
          <a:p>
            <a:r>
              <a:rPr lang="en-US" dirty="0"/>
              <a:t>Need one thunderstorm near Muscat Port?</a:t>
            </a:r>
          </a:p>
          <a:p>
            <a:r>
              <a:rPr lang="en-US" dirty="0"/>
              <a:t>Radar.</a:t>
            </a:r>
          </a:p>
          <a:p>
            <a:r>
              <a:rPr lang="en-US" dirty="0"/>
              <a:t>Need conditions exactly where your ship is?</a:t>
            </a:r>
          </a:p>
          <a:p>
            <a:r>
              <a:rPr lang="en-US" dirty="0"/>
              <a:t>Ship observations.</a:t>
            </a:r>
          </a:p>
          <a:p>
            <a:endParaRPr lang="en-US" dirty="0"/>
          </a:p>
          <a:p>
            <a:endParaRPr lang="en-US" dirty="0"/>
          </a:p>
        </p:txBody>
      </p:sp>
      <p:sp>
        <p:nvSpPr>
          <p:cNvPr id="4" name="Slide Number Placeholder 3"/>
          <p:cNvSpPr>
            <a:spLocks noGrp="1"/>
          </p:cNvSpPr>
          <p:nvPr>
            <p:ph type="sldNum" sz="quarter" idx="5"/>
          </p:nvPr>
        </p:nvSpPr>
        <p:spPr/>
        <p:txBody>
          <a:bodyPr/>
          <a:lstStyle/>
          <a:p>
            <a:fld id="{20B5C254-6290-499B-A1B2-77675FB85B0B}" type="slidenum">
              <a:rPr lang="en-US" smtClean="0"/>
              <a:t>5</a:t>
            </a:fld>
            <a:endParaRPr lang="en-US"/>
          </a:p>
        </p:txBody>
      </p:sp>
    </p:spTree>
    <p:extLst>
      <p:ext uri="{BB962C8B-B14F-4D97-AF65-F5344CB8AC3E}">
        <p14:creationId xmlns:p14="http://schemas.microsoft.com/office/powerpoint/2010/main" val="3274310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BD33639-EBAB-4B35-AB23-8CA485BBF4C6}" type="slidenum">
              <a:rPr lang="en-US" smtClean="0"/>
              <a:pPr>
                <a:defRPr/>
              </a:pPr>
              <a:t>14</a:t>
            </a:fld>
            <a:endParaRPr lang="en-US"/>
          </a:p>
        </p:txBody>
      </p:sp>
    </p:spTree>
    <p:extLst>
      <p:ext uri="{BB962C8B-B14F-4D97-AF65-F5344CB8AC3E}">
        <p14:creationId xmlns:p14="http://schemas.microsoft.com/office/powerpoint/2010/main" val="568704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The most important property of 1.6 micron channel is different absorption</a:t>
            </a:r>
            <a:r>
              <a:rPr lang="en-GB" baseline="0" dirty="0"/>
              <a:t> on ice and water. As you can see here in the graph ice absorbs to he order of magnitude more radiation than water in 1.6 micron channel therefore ice clouds and snow are dark (reflect much less) whereas water clouds are bright, although not as bright as in 0.6. So, 1.6 enables distinction of cloud phase. Therefore 1.6 micron channel is used in RGB combinations that aim to distinguish cloud types or cloud microphysics based on the information of cloud phase.</a:t>
            </a:r>
            <a:endParaRPr lang="en-GB" dirty="0"/>
          </a:p>
        </p:txBody>
      </p:sp>
      <p:sp>
        <p:nvSpPr>
          <p:cNvPr id="4" name="Slide Number Placeholder 3"/>
          <p:cNvSpPr>
            <a:spLocks noGrp="1"/>
          </p:cNvSpPr>
          <p:nvPr>
            <p:ph type="sldNum" sz="quarter" idx="10"/>
          </p:nvPr>
        </p:nvSpPr>
        <p:spPr/>
        <p:txBody>
          <a:bodyPr/>
          <a:lstStyle/>
          <a:p>
            <a:pPr>
              <a:defRPr/>
            </a:pPr>
            <a:fld id="{7FE02029-9BE2-4139-82E8-7E205433FD51}" type="slidenum">
              <a:rPr lang="de-DE" smtClean="0"/>
              <a:pPr>
                <a:defRPr/>
              </a:pPr>
              <a:t>37</a:t>
            </a:fld>
            <a:endParaRPr lang="de-DE"/>
          </a:p>
        </p:txBody>
      </p:sp>
    </p:spTree>
    <p:extLst>
      <p:ext uri="{BB962C8B-B14F-4D97-AF65-F5344CB8AC3E}">
        <p14:creationId xmlns:p14="http://schemas.microsoft.com/office/powerpoint/2010/main" val="1525455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Looking at the clouds</a:t>
            </a:r>
            <a:r>
              <a:rPr lang="en-GB" baseline="0" dirty="0"/>
              <a:t> in the circle, can you tell which image is 1.6 micron? (Left is 0.6, right 1.6 – it can be seen by the dark shades of the convective cloud tops in the circle. Since ice absorbs much more in the 1.6 than water, ice clouds are dark in 1.6 !!)</a:t>
            </a:r>
            <a:endParaRPr lang="en-GB" dirty="0"/>
          </a:p>
        </p:txBody>
      </p:sp>
      <p:sp>
        <p:nvSpPr>
          <p:cNvPr id="4" name="Slide Number Placeholder 3"/>
          <p:cNvSpPr>
            <a:spLocks noGrp="1"/>
          </p:cNvSpPr>
          <p:nvPr>
            <p:ph type="sldNum" sz="quarter" idx="10"/>
          </p:nvPr>
        </p:nvSpPr>
        <p:spPr/>
        <p:txBody>
          <a:bodyPr/>
          <a:lstStyle/>
          <a:p>
            <a:pPr>
              <a:defRPr/>
            </a:pPr>
            <a:fld id="{7FE02029-9BE2-4139-82E8-7E205433FD51}" type="slidenum">
              <a:rPr lang="de-DE" smtClean="0"/>
              <a:pPr>
                <a:defRPr/>
              </a:pPr>
              <a:t>38</a:t>
            </a:fld>
            <a:endParaRPr lang="de-DE"/>
          </a:p>
        </p:txBody>
      </p:sp>
    </p:spTree>
    <p:extLst>
      <p:ext uri="{BB962C8B-B14F-4D97-AF65-F5344CB8AC3E}">
        <p14:creationId xmlns:p14="http://schemas.microsoft.com/office/powerpoint/2010/main" val="1156432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94484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FE02029-9BE2-4139-82E8-7E205433FD51}" type="slidenum">
              <a:rPr lang="de-DE" smtClean="0"/>
              <a:pPr>
                <a:defRPr/>
              </a:pPr>
              <a:t>86</a:t>
            </a:fld>
            <a:endParaRPr lang="de-DE"/>
          </a:p>
        </p:txBody>
      </p:sp>
    </p:spTree>
    <p:extLst>
      <p:ext uri="{BB962C8B-B14F-4D97-AF65-F5344CB8AC3E}">
        <p14:creationId xmlns:p14="http://schemas.microsoft.com/office/powerpoint/2010/main" val="1146933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CC5FE-3FDA-4F73-9EEA-A8273D2E0B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08FA90-7289-44BE-8AB8-BFBC80CC28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763760-70D8-4131-936E-AD244914DBA8}"/>
              </a:ext>
            </a:extLst>
          </p:cNvPr>
          <p:cNvSpPr>
            <a:spLocks noGrp="1"/>
          </p:cNvSpPr>
          <p:nvPr>
            <p:ph type="dt" sz="half" idx="10"/>
          </p:nvPr>
        </p:nvSpPr>
        <p:spPr/>
        <p:txBody>
          <a:bodyPr/>
          <a:lstStyle/>
          <a:p>
            <a:fld id="{5F27B143-1050-4207-8527-2F3CDFC78E53}" type="datetimeFigureOut">
              <a:rPr lang="en-US" smtClean="0"/>
              <a:t>8/10/2026</a:t>
            </a:fld>
            <a:endParaRPr lang="en-US"/>
          </a:p>
        </p:txBody>
      </p:sp>
      <p:sp>
        <p:nvSpPr>
          <p:cNvPr id="5" name="Footer Placeholder 4">
            <a:extLst>
              <a:ext uri="{FF2B5EF4-FFF2-40B4-BE49-F238E27FC236}">
                <a16:creationId xmlns:a16="http://schemas.microsoft.com/office/drawing/2014/main" id="{AD4AAB30-CCC2-4162-92BA-E980061E98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EB9EBA-DE82-4B79-BABB-FB54EF2DD067}"/>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716674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BB5D3-6BC9-49C9-85C0-DA961CC6DA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F8552C-D89A-4FB4-845E-CFE2F10E496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E1EC9D-AAF9-4F4E-8BD8-E9CA28231A05}"/>
              </a:ext>
            </a:extLst>
          </p:cNvPr>
          <p:cNvSpPr>
            <a:spLocks noGrp="1"/>
          </p:cNvSpPr>
          <p:nvPr>
            <p:ph type="dt" sz="half" idx="10"/>
          </p:nvPr>
        </p:nvSpPr>
        <p:spPr/>
        <p:txBody>
          <a:bodyPr/>
          <a:lstStyle/>
          <a:p>
            <a:fld id="{5F27B143-1050-4207-8527-2F3CDFC78E53}" type="datetimeFigureOut">
              <a:rPr lang="en-US" smtClean="0"/>
              <a:t>8/10/2026</a:t>
            </a:fld>
            <a:endParaRPr lang="en-US"/>
          </a:p>
        </p:txBody>
      </p:sp>
      <p:sp>
        <p:nvSpPr>
          <p:cNvPr id="5" name="Footer Placeholder 4">
            <a:extLst>
              <a:ext uri="{FF2B5EF4-FFF2-40B4-BE49-F238E27FC236}">
                <a16:creationId xmlns:a16="http://schemas.microsoft.com/office/drawing/2014/main" id="{161EE1EE-6599-4C08-9AFE-3BD5F9CC05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5747DA-D4E4-48BE-A999-2BD9682704FF}"/>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404319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D0EED2-3227-4AEA-92B1-AD676908510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BEF114-376B-4A4B-A17D-DF3C6AF4470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FBDB9A-9037-4C10-93A0-0D3B71563FC8}"/>
              </a:ext>
            </a:extLst>
          </p:cNvPr>
          <p:cNvSpPr>
            <a:spLocks noGrp="1"/>
          </p:cNvSpPr>
          <p:nvPr>
            <p:ph type="dt" sz="half" idx="10"/>
          </p:nvPr>
        </p:nvSpPr>
        <p:spPr/>
        <p:txBody>
          <a:bodyPr/>
          <a:lstStyle/>
          <a:p>
            <a:fld id="{5F27B143-1050-4207-8527-2F3CDFC78E53}" type="datetimeFigureOut">
              <a:rPr lang="en-US" smtClean="0"/>
              <a:t>8/10/2026</a:t>
            </a:fld>
            <a:endParaRPr lang="en-US"/>
          </a:p>
        </p:txBody>
      </p:sp>
      <p:sp>
        <p:nvSpPr>
          <p:cNvPr id="5" name="Footer Placeholder 4">
            <a:extLst>
              <a:ext uri="{FF2B5EF4-FFF2-40B4-BE49-F238E27FC236}">
                <a16:creationId xmlns:a16="http://schemas.microsoft.com/office/drawing/2014/main" id="{C1038121-E899-4257-B905-0D28EE77D9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33707B-BB05-427E-A1E5-4EFD6EB3EA12}"/>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807544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AB5BF-2942-4718-BC95-923348A21B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1B126D-C836-4CAE-A631-3BE8A266CE2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79628C-017C-4007-B9F9-1B1E4DBD290B}"/>
              </a:ext>
            </a:extLst>
          </p:cNvPr>
          <p:cNvSpPr>
            <a:spLocks noGrp="1"/>
          </p:cNvSpPr>
          <p:nvPr>
            <p:ph type="dt" sz="half" idx="10"/>
          </p:nvPr>
        </p:nvSpPr>
        <p:spPr/>
        <p:txBody>
          <a:bodyPr/>
          <a:lstStyle/>
          <a:p>
            <a:fld id="{5F27B143-1050-4207-8527-2F3CDFC78E53}" type="datetimeFigureOut">
              <a:rPr lang="en-US" smtClean="0"/>
              <a:t>8/10/2026</a:t>
            </a:fld>
            <a:endParaRPr lang="en-US"/>
          </a:p>
        </p:txBody>
      </p:sp>
      <p:sp>
        <p:nvSpPr>
          <p:cNvPr id="5" name="Footer Placeholder 4">
            <a:extLst>
              <a:ext uri="{FF2B5EF4-FFF2-40B4-BE49-F238E27FC236}">
                <a16:creationId xmlns:a16="http://schemas.microsoft.com/office/drawing/2014/main" id="{428238BC-5128-48FD-B4E6-A936F593A0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6DF25B-A93A-4AE0-9794-DEE66FC7E7BC}"/>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1305422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35D26-3398-4EE3-A45D-CB4384B113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F82B3B-AC66-4998-BB6C-92C163D098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045DC56-5041-4E4B-A26D-31436F12DD0C}"/>
              </a:ext>
            </a:extLst>
          </p:cNvPr>
          <p:cNvSpPr>
            <a:spLocks noGrp="1"/>
          </p:cNvSpPr>
          <p:nvPr>
            <p:ph type="dt" sz="half" idx="10"/>
          </p:nvPr>
        </p:nvSpPr>
        <p:spPr/>
        <p:txBody>
          <a:bodyPr/>
          <a:lstStyle/>
          <a:p>
            <a:fld id="{5F27B143-1050-4207-8527-2F3CDFC78E53}" type="datetimeFigureOut">
              <a:rPr lang="en-US" smtClean="0"/>
              <a:t>8/10/2026</a:t>
            </a:fld>
            <a:endParaRPr lang="en-US"/>
          </a:p>
        </p:txBody>
      </p:sp>
      <p:sp>
        <p:nvSpPr>
          <p:cNvPr id="5" name="Footer Placeholder 4">
            <a:extLst>
              <a:ext uri="{FF2B5EF4-FFF2-40B4-BE49-F238E27FC236}">
                <a16:creationId xmlns:a16="http://schemas.microsoft.com/office/drawing/2014/main" id="{9BF4FEE8-D951-46EC-9A7A-242977D1A6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CF4AD9-40F6-41F6-9612-0A4FD864F02C}"/>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4116656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7AB17-33CB-40AC-B304-775C08EE15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5BC642-EE79-46C2-A60B-95D0B9BC029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EC0A4F-E77D-4AFC-BBE9-5D64C448C1F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E583B19-0BA9-4CFC-AF2E-3AC4EFA4AACF}"/>
              </a:ext>
            </a:extLst>
          </p:cNvPr>
          <p:cNvSpPr>
            <a:spLocks noGrp="1"/>
          </p:cNvSpPr>
          <p:nvPr>
            <p:ph type="dt" sz="half" idx="10"/>
          </p:nvPr>
        </p:nvSpPr>
        <p:spPr/>
        <p:txBody>
          <a:bodyPr/>
          <a:lstStyle/>
          <a:p>
            <a:fld id="{5F27B143-1050-4207-8527-2F3CDFC78E53}" type="datetimeFigureOut">
              <a:rPr lang="en-US" smtClean="0"/>
              <a:t>8/10/2026</a:t>
            </a:fld>
            <a:endParaRPr lang="en-US"/>
          </a:p>
        </p:txBody>
      </p:sp>
      <p:sp>
        <p:nvSpPr>
          <p:cNvPr id="6" name="Footer Placeholder 5">
            <a:extLst>
              <a:ext uri="{FF2B5EF4-FFF2-40B4-BE49-F238E27FC236}">
                <a16:creationId xmlns:a16="http://schemas.microsoft.com/office/drawing/2014/main" id="{E3F976EB-D6D9-43C3-A341-B83A33B7F8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083A59-DDCD-4E0D-AC25-9A50F7BA4EEA}"/>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4172507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DD41A-8E1A-426E-A191-111A2E3809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291354-16AD-4606-897E-448CD92B9F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37BF5DF-E888-4593-962D-E2EF0AF769F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42D99A8-AD02-4704-8387-23899B374F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D99C0DF-F940-4CF2-A40C-8BF0318085A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E6357E-40BD-4C46-9B63-C2ABA9C0729A}"/>
              </a:ext>
            </a:extLst>
          </p:cNvPr>
          <p:cNvSpPr>
            <a:spLocks noGrp="1"/>
          </p:cNvSpPr>
          <p:nvPr>
            <p:ph type="dt" sz="half" idx="10"/>
          </p:nvPr>
        </p:nvSpPr>
        <p:spPr/>
        <p:txBody>
          <a:bodyPr/>
          <a:lstStyle/>
          <a:p>
            <a:fld id="{5F27B143-1050-4207-8527-2F3CDFC78E53}" type="datetimeFigureOut">
              <a:rPr lang="en-US" smtClean="0"/>
              <a:t>8/10/2026</a:t>
            </a:fld>
            <a:endParaRPr lang="en-US"/>
          </a:p>
        </p:txBody>
      </p:sp>
      <p:sp>
        <p:nvSpPr>
          <p:cNvPr id="8" name="Footer Placeholder 7">
            <a:extLst>
              <a:ext uri="{FF2B5EF4-FFF2-40B4-BE49-F238E27FC236}">
                <a16:creationId xmlns:a16="http://schemas.microsoft.com/office/drawing/2014/main" id="{811E739B-6002-4F7C-81BC-11937D4147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04FEB4-F6A3-4D6C-987D-6C985549C295}"/>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3057855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43EEF-697F-4041-8246-D9EEB010B0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CAB759-D1B5-4C6C-A884-ED2B718871FD}"/>
              </a:ext>
            </a:extLst>
          </p:cNvPr>
          <p:cNvSpPr>
            <a:spLocks noGrp="1"/>
          </p:cNvSpPr>
          <p:nvPr>
            <p:ph type="dt" sz="half" idx="10"/>
          </p:nvPr>
        </p:nvSpPr>
        <p:spPr/>
        <p:txBody>
          <a:bodyPr/>
          <a:lstStyle/>
          <a:p>
            <a:fld id="{5F27B143-1050-4207-8527-2F3CDFC78E53}" type="datetimeFigureOut">
              <a:rPr lang="en-US" smtClean="0"/>
              <a:t>8/10/2026</a:t>
            </a:fld>
            <a:endParaRPr lang="en-US"/>
          </a:p>
        </p:txBody>
      </p:sp>
      <p:sp>
        <p:nvSpPr>
          <p:cNvPr id="4" name="Footer Placeholder 3">
            <a:extLst>
              <a:ext uri="{FF2B5EF4-FFF2-40B4-BE49-F238E27FC236}">
                <a16:creationId xmlns:a16="http://schemas.microsoft.com/office/drawing/2014/main" id="{6E1C43FB-C822-4A68-BFFF-6A3961A521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EF38FA5-7099-4E6C-B4FF-4AB9C9E187B4}"/>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495153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A9719C-E786-4BE1-98E5-EA2579D40BAD}"/>
              </a:ext>
            </a:extLst>
          </p:cNvPr>
          <p:cNvSpPr>
            <a:spLocks noGrp="1"/>
          </p:cNvSpPr>
          <p:nvPr>
            <p:ph type="dt" sz="half" idx="10"/>
          </p:nvPr>
        </p:nvSpPr>
        <p:spPr/>
        <p:txBody>
          <a:bodyPr/>
          <a:lstStyle/>
          <a:p>
            <a:fld id="{5F27B143-1050-4207-8527-2F3CDFC78E53}" type="datetimeFigureOut">
              <a:rPr lang="en-US" smtClean="0"/>
              <a:t>8/10/2026</a:t>
            </a:fld>
            <a:endParaRPr lang="en-US"/>
          </a:p>
        </p:txBody>
      </p:sp>
      <p:sp>
        <p:nvSpPr>
          <p:cNvPr id="3" name="Footer Placeholder 2">
            <a:extLst>
              <a:ext uri="{FF2B5EF4-FFF2-40B4-BE49-F238E27FC236}">
                <a16:creationId xmlns:a16="http://schemas.microsoft.com/office/drawing/2014/main" id="{9AAB8281-19C5-4C2B-89B0-7D2F92D255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D675E81-5E3D-4418-B7F0-EAFC54343492}"/>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3325931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ABFF1-7BBD-48DB-900F-D81325D4EB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6D9C1D-440A-41DC-97F4-0F18059C97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DEF84F-F311-48D6-AE3A-A6266C906D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B0894DC-99F2-40AF-952E-21EC83E60111}"/>
              </a:ext>
            </a:extLst>
          </p:cNvPr>
          <p:cNvSpPr>
            <a:spLocks noGrp="1"/>
          </p:cNvSpPr>
          <p:nvPr>
            <p:ph type="dt" sz="half" idx="10"/>
          </p:nvPr>
        </p:nvSpPr>
        <p:spPr/>
        <p:txBody>
          <a:bodyPr/>
          <a:lstStyle/>
          <a:p>
            <a:fld id="{5F27B143-1050-4207-8527-2F3CDFC78E53}" type="datetimeFigureOut">
              <a:rPr lang="en-US" smtClean="0"/>
              <a:t>8/10/2026</a:t>
            </a:fld>
            <a:endParaRPr lang="en-US"/>
          </a:p>
        </p:txBody>
      </p:sp>
      <p:sp>
        <p:nvSpPr>
          <p:cNvPr id="6" name="Footer Placeholder 5">
            <a:extLst>
              <a:ext uri="{FF2B5EF4-FFF2-40B4-BE49-F238E27FC236}">
                <a16:creationId xmlns:a16="http://schemas.microsoft.com/office/drawing/2014/main" id="{185F3A30-2457-407A-9FFA-4CADABB116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B67BFC-0C73-47A7-A9FE-5DB3A04A88EC}"/>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2909169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BC187-51CB-4B36-A9BF-0E68698339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EA1F1A-4B77-4835-AB52-289226D7C3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B071827-36EE-4EB2-A0CA-FBEB33E52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0C0E569-9B20-4555-BF9C-A4038BF825B9}"/>
              </a:ext>
            </a:extLst>
          </p:cNvPr>
          <p:cNvSpPr>
            <a:spLocks noGrp="1"/>
          </p:cNvSpPr>
          <p:nvPr>
            <p:ph type="dt" sz="half" idx="10"/>
          </p:nvPr>
        </p:nvSpPr>
        <p:spPr/>
        <p:txBody>
          <a:bodyPr/>
          <a:lstStyle/>
          <a:p>
            <a:fld id="{5F27B143-1050-4207-8527-2F3CDFC78E53}" type="datetimeFigureOut">
              <a:rPr lang="en-US" smtClean="0"/>
              <a:t>8/10/2026</a:t>
            </a:fld>
            <a:endParaRPr lang="en-US"/>
          </a:p>
        </p:txBody>
      </p:sp>
      <p:sp>
        <p:nvSpPr>
          <p:cNvPr id="6" name="Footer Placeholder 5">
            <a:extLst>
              <a:ext uri="{FF2B5EF4-FFF2-40B4-BE49-F238E27FC236}">
                <a16:creationId xmlns:a16="http://schemas.microsoft.com/office/drawing/2014/main" id="{4E7B83BB-E5DC-4F26-B2B3-9CFEDD0823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0F79E5-B7F5-4523-BB18-4D40BD796F7E}"/>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3876112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42000" b="-42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50CCC3-3F81-499D-85C3-2864306081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A41D89-B869-4DF6-A51C-88FACE250B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CE7FA8-42F5-4ED0-9CC2-B807E1D7F0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27B143-1050-4207-8527-2F3CDFC78E53}" type="datetimeFigureOut">
              <a:rPr lang="en-US" smtClean="0"/>
              <a:t>8/10/2026</a:t>
            </a:fld>
            <a:endParaRPr lang="en-US"/>
          </a:p>
        </p:txBody>
      </p:sp>
      <p:sp>
        <p:nvSpPr>
          <p:cNvPr id="5" name="Footer Placeholder 4">
            <a:extLst>
              <a:ext uri="{FF2B5EF4-FFF2-40B4-BE49-F238E27FC236}">
                <a16:creationId xmlns:a16="http://schemas.microsoft.com/office/drawing/2014/main" id="{BBA27ACE-89D0-4A7B-8888-7E68C663B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8F5374A-8183-4A74-ACC5-783A891D93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BBBDB7-6776-4428-89E6-C2D226B245A8}" type="slidenum">
              <a:rPr lang="en-US" smtClean="0"/>
              <a:t>‹#›</a:t>
            </a:fld>
            <a:endParaRPr lang="en-US"/>
          </a:p>
        </p:txBody>
      </p:sp>
    </p:spTree>
    <p:extLst>
      <p:ext uri="{BB962C8B-B14F-4D97-AF65-F5344CB8AC3E}">
        <p14:creationId xmlns:p14="http://schemas.microsoft.com/office/powerpoint/2010/main" val="4013709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hyperlink" Target="https://view.eumetsat.int/productviewer?v=defaul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26.jpe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2.png"/><Relationship Id="rId7" Type="http://schemas.openxmlformats.org/officeDocument/2006/relationships/image" Target="../media/image4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png"/><Relationship Id="rId7" Type="http://schemas.openxmlformats.org/officeDocument/2006/relationships/image" Target="../media/image41.sv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svg"/><Relationship Id="rId4" Type="http://schemas.openxmlformats.org/officeDocument/2006/relationships/image" Target="../media/image38.png"/><Relationship Id="rId9"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view.eumetsat.int/productviewer?v=default"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2.png"/><Relationship Id="rId7" Type="http://schemas.openxmlformats.org/officeDocument/2006/relationships/image" Target="../media/image47.jpe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28.png"/><Relationship Id="rId4" Type="http://schemas.openxmlformats.org/officeDocument/2006/relationships/image" Target="../media/image45.png"/><Relationship Id="rId9" Type="http://schemas.openxmlformats.org/officeDocument/2006/relationships/image" Target="../media/image49.jpeg"/></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3.png"/><Relationship Id="rId2" Type="http://schemas.openxmlformats.org/officeDocument/2006/relationships/hyperlink" Target="http://www.atmo.arizona.edu/students/courselinks/spring13/atmo170a1s1/online_course/week_5/lect13_electromagnetic_radiation_pt2.html" TargetMode="Externa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52.pn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4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72.png"/><Relationship Id="rId7" Type="http://schemas.openxmlformats.org/officeDocument/2006/relationships/image" Target="../media/image31.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32.png"/><Relationship Id="rId4" Type="http://schemas.openxmlformats.org/officeDocument/2006/relationships/image" Target="../media/image73.png"/></Relationships>
</file>

<file path=ppt/slides/_rels/slide4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8" Type="http://schemas.openxmlformats.org/officeDocument/2006/relationships/image" Target="../media/image85.emf"/><Relationship Id="rId3" Type="http://schemas.openxmlformats.org/officeDocument/2006/relationships/image" Target="../media/image80.png"/><Relationship Id="rId7" Type="http://schemas.openxmlformats.org/officeDocument/2006/relationships/image" Target="../media/image84.emf"/><Relationship Id="rId2" Type="http://schemas.openxmlformats.org/officeDocument/2006/relationships/image" Target="../media/image79.png"/><Relationship Id="rId1" Type="http://schemas.openxmlformats.org/officeDocument/2006/relationships/slideLayout" Target="../slideLayouts/slideLayout7.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emf"/><Relationship Id="rId4" Type="http://schemas.openxmlformats.org/officeDocument/2006/relationships/image" Target="../media/image81.png"/><Relationship Id="rId9" Type="http://schemas.openxmlformats.org/officeDocument/2006/relationships/image" Target="../media/image86.emf"/></Relationships>
</file>

<file path=ppt/slides/_rels/slide5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 Id="rId5" Type="http://schemas.openxmlformats.org/officeDocument/2006/relationships/image" Target="../media/image91.png"/><Relationship Id="rId4" Type="http://schemas.openxmlformats.org/officeDocument/2006/relationships/image" Target="../media/image90.png"/></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2.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53.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54.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06.png"/></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1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16.png"/></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17.pn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119.jpeg"/><Relationship Id="rId4" Type="http://schemas.openxmlformats.org/officeDocument/2006/relationships/image" Target="../media/image118.gif"/></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121.jpeg"/><Relationship Id="rId4" Type="http://schemas.openxmlformats.org/officeDocument/2006/relationships/image" Target="../media/image120.pn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123.jpeg"/><Relationship Id="rId4" Type="http://schemas.openxmlformats.org/officeDocument/2006/relationships/image" Target="../media/image122.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4.png"/><Relationship Id="rId5" Type="http://schemas.openxmlformats.org/officeDocument/2006/relationships/image" Target="../media/image2.png"/><Relationship Id="rId4" Type="http://schemas.openxmlformats.org/officeDocument/2006/relationships/image" Target="../media/image5.png"/></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126.png"/><Relationship Id="rId4" Type="http://schemas.openxmlformats.org/officeDocument/2006/relationships/image" Target="../media/image125.png"/></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27.png"/></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129.gif"/><Relationship Id="rId4" Type="http://schemas.openxmlformats.org/officeDocument/2006/relationships/image" Target="../media/image128.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30.png"/></Relationships>
</file>

<file path=ppt/slides/_rels/slide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131.png"/><Relationship Id="rId7" Type="http://schemas.openxmlformats.org/officeDocument/2006/relationships/hyperlink" Target="https://apps.sentinel-hub.com/eo-browser/?zoom=10&amp;lat=41.9&amp;lng=12.5&amp;themeId=DEFAULT-THEME&amp;toTime=2023-07-30T18%3A42%3A43.493Z" TargetMode="External"/><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39.png"/></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141.png"/><Relationship Id="rId4" Type="http://schemas.openxmlformats.org/officeDocument/2006/relationships/image" Target="../media/image140.png"/></Relationships>
</file>

<file path=ppt/slides/_rels/slide86.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Box 7">
            <a:extLst>
              <a:ext uri="{FF2B5EF4-FFF2-40B4-BE49-F238E27FC236}">
                <a16:creationId xmlns:a16="http://schemas.microsoft.com/office/drawing/2014/main" id="{5CD2C4A3-E296-44E7-B2C1-3F3607F4FFE0}"/>
              </a:ext>
            </a:extLst>
          </p:cNvPr>
          <p:cNvSpPr txBox="1">
            <a:spLocks/>
          </p:cNvSpPr>
          <p:nvPr/>
        </p:nvSpPr>
        <p:spPr>
          <a:xfrm>
            <a:off x="209609" y="6355732"/>
            <a:ext cx="4114800" cy="365125"/>
          </a:xfrm>
          <a:prstGeom prst="rect">
            <a:avLst/>
          </a:prstGeom>
        </p:spPr>
        <p:txBody>
          <a:bodyPr vert="horz" wrap="square" lIns="0" tIns="0" rIns="0" bIns="0" rtlCol="0" anchor="t">
            <a:sp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2333"/>
              </a:lnSpc>
              <a:defRPr/>
            </a:pPr>
            <a:r>
              <a:rPr lang="en-US" b="1" i="1" dirty="0">
                <a:solidFill>
                  <a:srgbClr val="002060"/>
                </a:solidFill>
                <a:latin typeface="Candara" panose="020E0502030303020204" pitchFamily="34" charset="0"/>
                <a:ea typeface="Montserrat"/>
                <a:cs typeface="Sakkal Majalla" panose="02000000000000000000" pitchFamily="2" charset="-78"/>
                <a:sym typeface="Montserrat"/>
              </a:rPr>
              <a:t>Directorate General of Meteorology</a:t>
            </a:r>
          </a:p>
        </p:txBody>
      </p:sp>
      <p:grpSp>
        <p:nvGrpSpPr>
          <p:cNvPr id="89" name="Group 88">
            <a:extLst>
              <a:ext uri="{FF2B5EF4-FFF2-40B4-BE49-F238E27FC236}">
                <a16:creationId xmlns:a16="http://schemas.microsoft.com/office/drawing/2014/main" id="{533FFD10-FF17-44E0-81DD-8872727E6651}"/>
              </a:ext>
            </a:extLst>
          </p:cNvPr>
          <p:cNvGrpSpPr/>
          <p:nvPr/>
        </p:nvGrpSpPr>
        <p:grpSpPr>
          <a:xfrm rot="10800000" flipV="1">
            <a:off x="132549" y="155501"/>
            <a:ext cx="3853897" cy="982937"/>
            <a:chOff x="5290103" y="-2638"/>
            <a:chExt cx="3853897" cy="1075336"/>
          </a:xfrm>
        </p:grpSpPr>
        <p:grpSp>
          <p:nvGrpSpPr>
            <p:cNvPr id="90" name="Group 89">
              <a:extLst>
                <a:ext uri="{FF2B5EF4-FFF2-40B4-BE49-F238E27FC236}">
                  <a16:creationId xmlns:a16="http://schemas.microsoft.com/office/drawing/2014/main" id="{80526C93-2526-464E-A559-DF196E2E424E}"/>
                </a:ext>
              </a:extLst>
            </p:cNvPr>
            <p:cNvGrpSpPr/>
            <p:nvPr/>
          </p:nvGrpSpPr>
          <p:grpSpPr>
            <a:xfrm>
              <a:off x="5290103" y="-2638"/>
              <a:ext cx="3853897" cy="1075336"/>
              <a:chOff x="5291402" y="1596"/>
              <a:chExt cx="3853897" cy="1075336"/>
            </a:xfrm>
          </p:grpSpPr>
          <p:sp>
            <p:nvSpPr>
              <p:cNvPr id="98" name="Isosceles Triangle 97">
                <a:extLst>
                  <a:ext uri="{FF2B5EF4-FFF2-40B4-BE49-F238E27FC236}">
                    <a16:creationId xmlns:a16="http://schemas.microsoft.com/office/drawing/2014/main" id="{38FFBE1D-02F0-43E9-8C27-9DCC86C3AA78}"/>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6BCA6781-5105-4E64-8CB7-4B4733562C87}"/>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49D1B54D-3BAC-413A-AEF7-C9AC03288687}"/>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A87E2918-87E7-442D-95E8-2EFDFD4C2421}"/>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63AFA07-DA05-4EE0-BD2F-33FA0CDE734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293CF750-6C39-4238-97EF-C5E6FEB543D8}"/>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32FB99D9-D951-453F-BADB-0515C7B340E3}"/>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0AC3AC73-3F39-4408-A494-23D675AC9EC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EC073B95-94D4-490C-8748-88DE587F2C72}"/>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6B2E4D07-FFBC-4093-BD81-831ECA65AC4B}"/>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3D4672CC-65D6-47CD-8D12-4AC62DD01676}"/>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77561C74-FC37-437D-8580-47DCDE20C8A9}"/>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52BCE13D-7973-43B4-AAD0-01CD01BCD427}"/>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7847458D-82D0-46A7-AE5F-A3D95F5F2EC6}"/>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9F935069-9C16-4135-8B94-A725DF3D799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DBF3C16F-7BD6-4795-A379-E2491BC4A151}"/>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A401748F-0CDB-4BA7-A9FA-89083ED4B84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585AD36-B398-423D-898E-411E96F01F9A}"/>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34ED33EC-B02C-47F5-BC26-EA0080976AC1}"/>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FA77DB43-B638-49E0-A625-F3556DEB7A04}"/>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AA62E882-D842-47FE-B85E-8FC55517009D}"/>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E5B2AE8-92F7-41FB-9DC4-738136DDA5C2}"/>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9081B49-3827-41EB-AF72-8B3149101493}"/>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585528EE-7828-477D-86A7-72E2754532FF}"/>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6C35E2F3-B148-4095-9F28-E803F4E5A732}"/>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C8633DBE-2A4F-4359-ACAC-539AE8501CC9}"/>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F811BB1D-1B1D-4D35-99FA-755CB90F5424}"/>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5FC7322C-EEFC-4FE1-8BBE-C22989F595A4}"/>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9F32A3C5-FA41-47E5-ADCB-43E553F82EB3}"/>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5F492516-C58F-4484-B5C1-1090F0F30AD4}"/>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C1562345-68C9-43D5-94D7-AFBE4520D01A}"/>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7358E582-81D5-4F18-9356-5B8B8AE9F07E}"/>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59FE9FD4-D68B-4296-9075-64179A180312}"/>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AD6CC06B-631A-4F23-AEF7-E1FFE4E98B51}"/>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A5667A82-7AF5-405F-9CB5-35C25787F39B}"/>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369B3201-61BF-4A4B-A5CE-655968600C81}"/>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D57F100A-01FE-4A14-9985-BBDD4B7CD127}"/>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14631369-2468-4445-889B-7922D1F6E420}"/>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625A7B9-AC25-468D-8A35-73439D273C55}"/>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809AD2E-7150-4B78-BFAF-CB8C9A692E1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8F9239A6-C352-4DEF-B290-2FC0EAAFA030}"/>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14EE1073-CF30-4BF4-900F-831A818E7473}"/>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A1028EEA-6488-449E-A25E-2EC2B249E860}"/>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CFC837A8-EFF6-4425-9AE1-9BCE50C333CD}"/>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4FCC97FA-741F-4C33-A6A4-9CB25CADB3F5}"/>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19C00D02-1CD4-4BA3-B316-13E1A8209405}"/>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41D89A90-0C39-48AB-AE65-71757ADA5EBB}"/>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AE06A770-80A1-4643-8258-55C067FCD213}"/>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F2B421EF-612A-4E12-9A7F-A022EA57639E}"/>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8D1DE72D-A8BB-4F31-99ED-0EA3C242633F}"/>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C5606B6B-6738-4AEF-AEE7-D87AB82ACB32}"/>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CDAD4E78-5390-4CE7-8C37-4E80C94FC84C}"/>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9A14A30C-036E-441D-ADE0-5F4845B4BD96}"/>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7EE78C8C-65AC-42F1-936C-1166EDF2A56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363001F1-3A6F-459E-B986-48D47CE62657}"/>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2AE41675-F906-4936-AC41-6C4063AA63F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A7508EA2-AB55-4900-ADAB-D71DE5105DA6}"/>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BEB93C-48E3-4871-9FEA-2DC1772830F4}"/>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4B0F0F89-A607-40B5-8752-9B25AAECE3F1}"/>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4222498E-4B7B-45ED-BE95-8F45A386B49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FD245743-7B2C-447F-8E39-86D566AF00AC}"/>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DB20F53C-5D96-4911-BDF9-BE4F0BB24C07}"/>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05052796-BC7C-4445-B82F-021888D7BA9E}"/>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603E7A71-96FE-43D9-B8D2-4E5CC0D3F9A1}"/>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B19DC35-F5F4-4448-AF37-E4F8B85C80BF}"/>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79C22DA8-B020-441E-BB4A-81E4ECF2E6CC}"/>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7283C4D7-0623-4405-B769-08607190F38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A8D21936-F0FA-403A-8EDC-52043C429D9A}"/>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E48A00E7-AFED-4679-BCC8-C756628B9FF7}"/>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62D59FE6-EA5D-4725-8E07-3A03AD1CD540}"/>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8" name="Isosceles Triangle 167">
                <a:extLst>
                  <a:ext uri="{FF2B5EF4-FFF2-40B4-BE49-F238E27FC236}">
                    <a16:creationId xmlns:a16="http://schemas.microsoft.com/office/drawing/2014/main" id="{7B531569-8CB9-4B63-9269-C73EBE9CCEC3}"/>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1" name="Group 90">
              <a:extLst>
                <a:ext uri="{FF2B5EF4-FFF2-40B4-BE49-F238E27FC236}">
                  <a16:creationId xmlns:a16="http://schemas.microsoft.com/office/drawing/2014/main" id="{221F3A9E-11EA-4472-B991-8B4EC14F649A}"/>
                </a:ext>
              </a:extLst>
            </p:cNvPr>
            <p:cNvGrpSpPr/>
            <p:nvPr/>
          </p:nvGrpSpPr>
          <p:grpSpPr>
            <a:xfrm>
              <a:off x="6023491" y="5930"/>
              <a:ext cx="950409" cy="509367"/>
              <a:chOff x="6023491" y="5930"/>
              <a:chExt cx="950409" cy="509367"/>
            </a:xfrm>
          </p:grpSpPr>
          <p:sp>
            <p:nvSpPr>
              <p:cNvPr id="92" name="Isosceles Triangle 91">
                <a:extLst>
                  <a:ext uri="{FF2B5EF4-FFF2-40B4-BE49-F238E27FC236}">
                    <a16:creationId xmlns:a16="http://schemas.microsoft.com/office/drawing/2014/main" id="{05870A5D-B4CB-4FBF-949D-1A90AD732969}"/>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DC006732-AE6E-4370-B75F-205DA3472EA4}"/>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D318B650-569F-4733-B853-43A2BBD6D5E4}"/>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2D988066-CC89-46C8-99ED-5CD706F2F6A5}"/>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F3D58854-CDBD-42D5-9BAF-FFF12952CFE4}"/>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7" name="Isosceles Triangle 96">
                <a:extLst>
                  <a:ext uri="{FF2B5EF4-FFF2-40B4-BE49-F238E27FC236}">
                    <a16:creationId xmlns:a16="http://schemas.microsoft.com/office/drawing/2014/main" id="{BC91399B-34CB-474E-8AA3-D61404713932}"/>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82114CA-212F-4413-9560-64AFB9E88C3E}"/>
              </a:ext>
            </a:extLst>
          </p:cNvPr>
          <p:cNvSpPr/>
          <p:nvPr/>
        </p:nvSpPr>
        <p:spPr>
          <a:xfrm>
            <a:off x="2570697" y="6455468"/>
            <a:ext cx="8885429" cy="165656"/>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70" name="Rectangle 169">
            <a:extLst>
              <a:ext uri="{FF2B5EF4-FFF2-40B4-BE49-F238E27FC236}">
                <a16:creationId xmlns:a16="http://schemas.microsoft.com/office/drawing/2014/main" id="{B6AF8F77-2CA2-4FD6-A400-F4D0F2C148D3}"/>
              </a:ext>
            </a:extLst>
          </p:cNvPr>
          <p:cNvSpPr/>
          <p:nvPr/>
        </p:nvSpPr>
        <p:spPr>
          <a:xfrm>
            <a:off x="11544241" y="631651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01</a:t>
            </a:r>
          </a:p>
        </p:txBody>
      </p:sp>
      <p:pic>
        <p:nvPicPr>
          <p:cNvPr id="172" name="Picture 171">
            <a:extLst>
              <a:ext uri="{FF2B5EF4-FFF2-40B4-BE49-F238E27FC236}">
                <a16:creationId xmlns:a16="http://schemas.microsoft.com/office/drawing/2014/main" id="{CC9EBC8C-2220-4EB8-95D9-5F5A53FB1F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EAA17CF6-C858-40D4-B449-898AE2C7F1CE}"/>
              </a:ext>
            </a:extLst>
          </p:cNvPr>
          <p:cNvSpPr txBox="1"/>
          <p:nvPr/>
        </p:nvSpPr>
        <p:spPr>
          <a:xfrm>
            <a:off x="832920" y="2173791"/>
            <a:ext cx="9921788" cy="1569660"/>
          </a:xfrm>
          <a:prstGeom prst="rect">
            <a:avLst/>
          </a:prstGeom>
          <a:noFill/>
        </p:spPr>
        <p:txBody>
          <a:bodyPr wrap="square" rtlCol="0">
            <a:spAutoFit/>
          </a:bodyPr>
          <a:lstStyle/>
          <a:p>
            <a:pPr algn="ctr"/>
            <a:r>
              <a:rPr lang="en-US" sz="4800" b="1" dirty="0">
                <a:solidFill>
                  <a:srgbClr val="262863"/>
                </a:solidFill>
                <a:latin typeface="Candara" panose="020E0502030303020204" pitchFamily="34" charset="0"/>
              </a:rPr>
              <a:t>Principles of Remote Sensing </a:t>
            </a:r>
          </a:p>
          <a:p>
            <a:pPr algn="ctr"/>
            <a:r>
              <a:rPr lang="en-US" sz="4800" b="1" dirty="0">
                <a:solidFill>
                  <a:srgbClr val="262863"/>
                </a:solidFill>
                <a:latin typeface="Candara" panose="020E0502030303020204" pitchFamily="34" charset="0"/>
              </a:rPr>
              <a:t>Weather Satellites</a:t>
            </a:r>
          </a:p>
        </p:txBody>
      </p:sp>
      <p:sp>
        <p:nvSpPr>
          <p:cNvPr id="87" name="TextBox 86">
            <a:extLst>
              <a:ext uri="{FF2B5EF4-FFF2-40B4-BE49-F238E27FC236}">
                <a16:creationId xmlns:a16="http://schemas.microsoft.com/office/drawing/2014/main" id="{FC9D7878-9B58-4F61-A846-0322FE229FDD}"/>
              </a:ext>
            </a:extLst>
          </p:cNvPr>
          <p:cNvSpPr txBox="1"/>
          <p:nvPr/>
        </p:nvSpPr>
        <p:spPr>
          <a:xfrm>
            <a:off x="3252376" y="4086035"/>
            <a:ext cx="5317124" cy="792781"/>
          </a:xfrm>
          <a:prstGeom prst="rect">
            <a:avLst/>
          </a:prstGeom>
          <a:noFill/>
        </p:spPr>
        <p:txBody>
          <a:bodyPr wrap="square" rtlCol="0">
            <a:spAutoFit/>
          </a:bodyPr>
          <a:lstStyle/>
          <a:p>
            <a:pPr algn="ctr">
              <a:lnSpc>
                <a:spcPct val="150000"/>
              </a:lnSpc>
            </a:pPr>
            <a:r>
              <a:rPr lang="en-US" sz="1600" b="1" dirty="0">
                <a:solidFill>
                  <a:srgbClr val="7F873D"/>
                </a:solidFill>
                <a:latin typeface="Candara" panose="020E0502030303020204" pitchFamily="34" charset="0"/>
              </a:rPr>
              <a:t>Lecturer: </a:t>
            </a:r>
            <a:r>
              <a:rPr lang="en-US" sz="1600" b="1" i="1" dirty="0">
                <a:solidFill>
                  <a:srgbClr val="C00000"/>
                </a:solidFill>
                <a:latin typeface="Candara" panose="020E0502030303020204" pitchFamily="34" charset="0"/>
              </a:rPr>
              <a:t>Shima </a:t>
            </a:r>
            <a:r>
              <a:rPr lang="en-US" sz="1600" b="1" i="1" dirty="0" err="1">
                <a:solidFill>
                  <a:srgbClr val="C00000"/>
                </a:solidFill>
                <a:latin typeface="Candara" panose="020E0502030303020204" pitchFamily="34" charset="0"/>
              </a:rPr>
              <a:t>Alyazidi</a:t>
            </a:r>
            <a:endParaRPr lang="en-US" sz="1600" b="1" i="1" dirty="0">
              <a:solidFill>
                <a:srgbClr val="C00000"/>
              </a:solidFill>
              <a:latin typeface="Candara" panose="020E0502030303020204" pitchFamily="34" charset="0"/>
            </a:endParaRPr>
          </a:p>
          <a:p>
            <a:pPr algn="ctr">
              <a:lnSpc>
                <a:spcPct val="150000"/>
              </a:lnSpc>
            </a:pPr>
            <a:r>
              <a:rPr lang="en-US" sz="1600" b="1" dirty="0">
                <a:solidFill>
                  <a:schemeClr val="accent1">
                    <a:lumMod val="50000"/>
                  </a:schemeClr>
                </a:solidFill>
                <a:latin typeface="Candara" panose="020E0502030303020204" pitchFamily="34" charset="0"/>
              </a:rPr>
              <a:t> </a:t>
            </a:r>
            <a:r>
              <a:rPr lang="en-US" sz="1600" b="1" dirty="0">
                <a:solidFill>
                  <a:srgbClr val="C00000"/>
                </a:solidFill>
                <a:latin typeface="Candara" panose="020E0502030303020204" pitchFamily="34" charset="0"/>
              </a:rPr>
              <a:t>August 2026</a:t>
            </a:r>
          </a:p>
        </p:txBody>
      </p:sp>
    </p:spTree>
    <p:extLst>
      <p:ext uri="{BB962C8B-B14F-4D97-AF65-F5344CB8AC3E}">
        <p14:creationId xmlns:p14="http://schemas.microsoft.com/office/powerpoint/2010/main" val="3497203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322293" y="346630"/>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Common Orbit Types</a:t>
            </a:r>
          </a:p>
        </p:txBody>
      </p:sp>
      <p:sp>
        <p:nvSpPr>
          <p:cNvPr id="2" name="Rectangle 1">
            <a:extLst>
              <a:ext uri="{FF2B5EF4-FFF2-40B4-BE49-F238E27FC236}">
                <a16:creationId xmlns:a16="http://schemas.microsoft.com/office/drawing/2014/main" id="{4F9C08D6-18E3-4096-A369-A06F7496774F}"/>
              </a:ext>
            </a:extLst>
          </p:cNvPr>
          <p:cNvSpPr/>
          <p:nvPr/>
        </p:nvSpPr>
        <p:spPr>
          <a:xfrm>
            <a:off x="1753177" y="1351366"/>
            <a:ext cx="2730235" cy="461665"/>
          </a:xfrm>
          <a:prstGeom prst="rect">
            <a:avLst/>
          </a:prstGeom>
        </p:spPr>
        <p:txBody>
          <a:bodyPr wrap="none">
            <a:spAutoFit/>
          </a:bodyPr>
          <a:lstStyle/>
          <a:p>
            <a:r>
              <a:rPr lang="en-US" sz="2400" b="1" dirty="0">
                <a:solidFill>
                  <a:schemeClr val="accent2">
                    <a:lumMod val="75000"/>
                  </a:schemeClr>
                </a:solidFill>
              </a:rPr>
              <a:t>Geostationary Orbit</a:t>
            </a:r>
          </a:p>
        </p:txBody>
      </p:sp>
      <p:pic>
        <p:nvPicPr>
          <p:cNvPr id="3" name="Picture 2">
            <a:extLst>
              <a:ext uri="{FF2B5EF4-FFF2-40B4-BE49-F238E27FC236}">
                <a16:creationId xmlns:a16="http://schemas.microsoft.com/office/drawing/2014/main" id="{F8531E9D-67A1-4726-92BC-6F147DE46102}"/>
              </a:ext>
            </a:extLst>
          </p:cNvPr>
          <p:cNvPicPr>
            <a:picLocks noChangeAspect="1"/>
          </p:cNvPicPr>
          <p:nvPr/>
        </p:nvPicPr>
        <p:blipFill>
          <a:blip r:embed="rId4"/>
          <a:stretch>
            <a:fillRect/>
          </a:stretch>
        </p:blipFill>
        <p:spPr>
          <a:xfrm>
            <a:off x="832150" y="1980211"/>
            <a:ext cx="5347381" cy="4154163"/>
          </a:xfrm>
          <a:prstGeom prst="rect">
            <a:avLst/>
          </a:prstGeom>
        </p:spPr>
      </p:pic>
      <p:pic>
        <p:nvPicPr>
          <p:cNvPr id="5" name="Picture 4">
            <a:extLst>
              <a:ext uri="{FF2B5EF4-FFF2-40B4-BE49-F238E27FC236}">
                <a16:creationId xmlns:a16="http://schemas.microsoft.com/office/drawing/2014/main" id="{D0E379E9-2032-42A6-9951-189BF31642E1}"/>
              </a:ext>
            </a:extLst>
          </p:cNvPr>
          <p:cNvPicPr>
            <a:picLocks noChangeAspect="1"/>
          </p:cNvPicPr>
          <p:nvPr/>
        </p:nvPicPr>
        <p:blipFill>
          <a:blip r:embed="rId5"/>
          <a:stretch>
            <a:fillRect/>
          </a:stretch>
        </p:blipFill>
        <p:spPr>
          <a:xfrm>
            <a:off x="6245480" y="1996989"/>
            <a:ext cx="5077763" cy="4118049"/>
          </a:xfrm>
          <a:prstGeom prst="rect">
            <a:avLst/>
          </a:prstGeom>
        </p:spPr>
      </p:pic>
      <p:sp>
        <p:nvSpPr>
          <p:cNvPr id="171" name="Rectangle 170">
            <a:extLst>
              <a:ext uri="{FF2B5EF4-FFF2-40B4-BE49-F238E27FC236}">
                <a16:creationId xmlns:a16="http://schemas.microsoft.com/office/drawing/2014/main" id="{642909CC-E81D-4238-8EAE-F8128CCAD54A}"/>
              </a:ext>
            </a:extLst>
          </p:cNvPr>
          <p:cNvSpPr/>
          <p:nvPr/>
        </p:nvSpPr>
        <p:spPr>
          <a:xfrm>
            <a:off x="7554585" y="1456095"/>
            <a:ext cx="3519810" cy="461665"/>
          </a:xfrm>
          <a:prstGeom prst="rect">
            <a:avLst/>
          </a:prstGeom>
        </p:spPr>
        <p:txBody>
          <a:bodyPr wrap="none">
            <a:spAutoFit/>
          </a:bodyPr>
          <a:lstStyle/>
          <a:p>
            <a:r>
              <a:rPr lang="en-US" sz="2400" b="1" dirty="0">
                <a:solidFill>
                  <a:schemeClr val="accent2">
                    <a:lumMod val="75000"/>
                  </a:schemeClr>
                </a:solidFill>
              </a:rPr>
              <a:t>Polar Orbit / Low orbiting </a:t>
            </a:r>
          </a:p>
        </p:txBody>
      </p:sp>
    </p:spTree>
    <p:extLst>
      <p:ext uri="{BB962C8B-B14F-4D97-AF65-F5344CB8AC3E}">
        <p14:creationId xmlns:p14="http://schemas.microsoft.com/office/powerpoint/2010/main" val="2677996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322293" y="346630"/>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Common Orbit Types</a:t>
            </a:r>
          </a:p>
        </p:txBody>
      </p:sp>
      <p:pic>
        <p:nvPicPr>
          <p:cNvPr id="173" name="Picture 2" descr="https://coemct.met.gov.om/pluginfile.php/3894/mod_hvp/content/14/images/file-674d73e15c237.png">
            <a:hlinkClick r:id="rId4"/>
            <a:extLst>
              <a:ext uri="{FF2B5EF4-FFF2-40B4-BE49-F238E27FC236}">
                <a16:creationId xmlns:a16="http://schemas.microsoft.com/office/drawing/2014/main" id="{B1ED92BA-7569-4BAA-BDB5-ADA8B86BF6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627" y="1023888"/>
            <a:ext cx="10940587" cy="3608853"/>
          </a:xfrm>
          <a:prstGeom prst="rect">
            <a:avLst/>
          </a:prstGeom>
          <a:noFill/>
          <a:extLst>
            <a:ext uri="{909E8E84-426E-40DD-AFC4-6F175D3DCCD1}">
              <a14:hiddenFill xmlns:a14="http://schemas.microsoft.com/office/drawing/2010/main">
                <a:solidFill>
                  <a:srgbClr val="FFFFFF"/>
                </a:solidFill>
              </a14:hiddenFill>
            </a:ext>
          </a:extLst>
        </p:spPr>
      </p:pic>
      <p:sp>
        <p:nvSpPr>
          <p:cNvPr id="174" name="TextBox 173">
            <a:extLst>
              <a:ext uri="{FF2B5EF4-FFF2-40B4-BE49-F238E27FC236}">
                <a16:creationId xmlns:a16="http://schemas.microsoft.com/office/drawing/2014/main" id="{9EFCBF91-BAD2-4DA6-ADEB-FB1052865096}"/>
              </a:ext>
            </a:extLst>
          </p:cNvPr>
          <p:cNvSpPr txBox="1"/>
          <p:nvPr/>
        </p:nvSpPr>
        <p:spPr>
          <a:xfrm>
            <a:off x="392127" y="4632741"/>
            <a:ext cx="11161336" cy="923330"/>
          </a:xfrm>
          <a:prstGeom prst="rect">
            <a:avLst/>
          </a:prstGeom>
          <a:noFill/>
        </p:spPr>
        <p:txBody>
          <a:bodyPr wrap="square" rtlCol="0">
            <a:spAutoFit/>
          </a:bodyPr>
          <a:lstStyle/>
          <a:p>
            <a:pPr lvl="0"/>
            <a:r>
              <a:rPr lang="en-US" altLang="en-US" dirty="0">
                <a:solidFill>
                  <a:srgbClr val="000000"/>
                </a:solidFill>
                <a:cs typeface="Arial" panose="020B0604020202020204" pitchFamily="34" charset="0"/>
              </a:rPr>
              <a:t> </a:t>
            </a:r>
            <a:r>
              <a:rPr lang="en-US" altLang="en-US" b="1" u="sng" dirty="0">
                <a:solidFill>
                  <a:schemeClr val="accent2">
                    <a:lumMod val="75000"/>
                  </a:schemeClr>
                </a:solidFill>
                <a:cs typeface="Arial" panose="020B0604020202020204" pitchFamily="34" charset="0"/>
              </a:rPr>
              <a:t>EUMETSAT currently operates:</a:t>
            </a:r>
          </a:p>
          <a:p>
            <a:pPr lvl="0"/>
            <a:endParaRPr lang="en-US" altLang="en-US" dirty="0">
              <a:solidFill>
                <a:srgbClr val="000000"/>
              </a:solidFill>
              <a:cs typeface="Arial" panose="020B0604020202020204" pitchFamily="34" charset="0"/>
            </a:endParaRPr>
          </a:p>
          <a:p>
            <a:pPr lvl="0"/>
            <a:r>
              <a:rPr lang="en-US" altLang="en-US" dirty="0">
                <a:solidFill>
                  <a:srgbClr val="000000"/>
                </a:solidFill>
                <a:latin typeface="Arial" panose="020B0604020202020204" pitchFamily="34" charset="0"/>
                <a:cs typeface="Arial" panose="020B0604020202020204" pitchFamily="34" charset="0"/>
              </a:rPr>
              <a:t>                  </a:t>
            </a:r>
          </a:p>
        </p:txBody>
      </p:sp>
      <p:sp>
        <p:nvSpPr>
          <p:cNvPr id="175" name="Rectangle 1">
            <a:extLst>
              <a:ext uri="{FF2B5EF4-FFF2-40B4-BE49-F238E27FC236}">
                <a16:creationId xmlns:a16="http://schemas.microsoft.com/office/drawing/2014/main" id="{41210C72-1881-4322-9D39-A8D92620C51B}"/>
              </a:ext>
            </a:extLst>
          </p:cNvPr>
          <p:cNvSpPr>
            <a:spLocks noChangeArrowheads="1"/>
          </p:cNvSpPr>
          <p:nvPr/>
        </p:nvSpPr>
        <p:spPr bwMode="auto">
          <a:xfrm>
            <a:off x="656485" y="5094406"/>
            <a:ext cx="1043112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MSG (0° longitude):</a:t>
            </a:r>
            <a:r>
              <a:rPr kumimoji="0" lang="en-US" altLang="en-US" sz="1800" b="0" i="0" u="none" strike="noStrike" cap="none" normalizeH="0" baseline="0" dirty="0">
                <a:ln>
                  <a:noFill/>
                </a:ln>
                <a:solidFill>
                  <a:schemeClr val="tx1"/>
                </a:solidFill>
                <a:effectLst/>
                <a:latin typeface="Arial" panose="020B0604020202020204" pitchFamily="34" charset="0"/>
              </a:rPr>
              <a:t> Best Coverage over  Africa/Europe, degraded view over India and Brazil.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MSG-IODC (~41.5°E):</a:t>
            </a:r>
            <a:r>
              <a:rPr kumimoji="0" lang="en-US" altLang="en-US" sz="1800" b="0" i="0" u="none" strike="noStrike" cap="none" normalizeH="0" baseline="0" dirty="0">
                <a:ln>
                  <a:noFill/>
                </a:ln>
                <a:solidFill>
                  <a:schemeClr val="tx1"/>
                </a:solidFill>
                <a:effectLst/>
                <a:latin typeface="Arial" panose="020B0604020202020204" pitchFamily="34" charset="0"/>
              </a:rPr>
              <a:t> Best over the Indian Ocean and the Middle East, weaker over western Africa.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MTG (0° longitude, 1 km at nadir):</a:t>
            </a:r>
            <a:r>
              <a:rPr kumimoji="0" lang="en-US" altLang="en-US" sz="1800" b="0" i="0" u="none" strike="noStrike" cap="none" normalizeH="0" baseline="0" dirty="0">
                <a:ln>
                  <a:noFill/>
                </a:ln>
                <a:solidFill>
                  <a:schemeClr val="tx1"/>
                </a:solidFill>
                <a:effectLst/>
                <a:latin typeface="Arial" panose="020B0604020202020204" pitchFamily="34" charset="0"/>
              </a:rPr>
              <a:t> Excellent resolution over Africa/Europe,</a:t>
            </a:r>
          </a:p>
        </p:txBody>
      </p:sp>
    </p:spTree>
    <p:extLst>
      <p:ext uri="{BB962C8B-B14F-4D97-AF65-F5344CB8AC3E}">
        <p14:creationId xmlns:p14="http://schemas.microsoft.com/office/powerpoint/2010/main" val="1877396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Energy Source (Type of Sensor)</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a:extLst>
              <a:ext uri="{FF2B5EF4-FFF2-40B4-BE49-F238E27FC236}">
                <a16:creationId xmlns:a16="http://schemas.microsoft.com/office/drawing/2014/main" id="{B1A565B6-7C61-4BF8-A9F1-330BFEFB5F43}"/>
              </a:ext>
            </a:extLst>
          </p:cNvPr>
          <p:cNvSpPr/>
          <p:nvPr/>
        </p:nvSpPr>
        <p:spPr>
          <a:xfrm>
            <a:off x="1085346" y="1250220"/>
            <a:ext cx="9304421" cy="646331"/>
          </a:xfrm>
          <a:prstGeom prst="rect">
            <a:avLst/>
          </a:prstGeom>
        </p:spPr>
        <p:txBody>
          <a:bodyPr wrap="square">
            <a:spAutoFit/>
          </a:bodyPr>
          <a:lstStyle/>
          <a:p>
            <a:r>
              <a:rPr lang="en-US" dirty="0"/>
              <a:t>Satellites carry sensors or instruments. The names of sensors are usually acronyms that can </a:t>
            </a:r>
          </a:p>
          <a:p>
            <a:r>
              <a:rPr lang="en-US" dirty="0"/>
              <a:t>include the name of the satellite</a:t>
            </a:r>
          </a:p>
        </p:txBody>
      </p:sp>
      <p:pic>
        <p:nvPicPr>
          <p:cNvPr id="3" name="Picture 2">
            <a:extLst>
              <a:ext uri="{FF2B5EF4-FFF2-40B4-BE49-F238E27FC236}">
                <a16:creationId xmlns:a16="http://schemas.microsoft.com/office/drawing/2014/main" id="{EF66C81C-18BB-4FAE-8B88-110F8B81DF58}"/>
              </a:ext>
            </a:extLst>
          </p:cNvPr>
          <p:cNvPicPr>
            <a:picLocks noChangeAspect="1"/>
          </p:cNvPicPr>
          <p:nvPr/>
        </p:nvPicPr>
        <p:blipFill>
          <a:blip r:embed="rId4"/>
          <a:stretch>
            <a:fillRect/>
          </a:stretch>
        </p:blipFill>
        <p:spPr>
          <a:xfrm>
            <a:off x="1400236" y="2111215"/>
            <a:ext cx="3739725" cy="3743890"/>
          </a:xfrm>
          <a:prstGeom prst="rect">
            <a:avLst/>
          </a:prstGeom>
        </p:spPr>
      </p:pic>
      <p:pic>
        <p:nvPicPr>
          <p:cNvPr id="4" name="Picture 3">
            <a:extLst>
              <a:ext uri="{FF2B5EF4-FFF2-40B4-BE49-F238E27FC236}">
                <a16:creationId xmlns:a16="http://schemas.microsoft.com/office/drawing/2014/main" id="{5ABF30CE-0DA7-4FA0-9D91-E6CC2098DF5D}"/>
              </a:ext>
            </a:extLst>
          </p:cNvPr>
          <p:cNvPicPr>
            <a:picLocks noChangeAspect="1"/>
          </p:cNvPicPr>
          <p:nvPr/>
        </p:nvPicPr>
        <p:blipFill>
          <a:blip r:embed="rId5"/>
          <a:stretch>
            <a:fillRect/>
          </a:stretch>
        </p:blipFill>
        <p:spPr>
          <a:xfrm>
            <a:off x="5509100" y="2379889"/>
            <a:ext cx="5132979" cy="2861553"/>
          </a:xfrm>
          <a:prstGeom prst="rect">
            <a:avLst/>
          </a:prstGeom>
        </p:spPr>
      </p:pic>
    </p:spTree>
    <p:extLst>
      <p:ext uri="{BB962C8B-B14F-4D97-AF65-F5344CB8AC3E}">
        <p14:creationId xmlns:p14="http://schemas.microsoft.com/office/powerpoint/2010/main" val="2337734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47828" y="6388444"/>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Energy Source (Type of Sensor)</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B7A8391F-60F5-4A6B-A787-6143392C332E}"/>
              </a:ext>
            </a:extLst>
          </p:cNvPr>
          <p:cNvPicPr>
            <a:picLocks noChangeAspect="1"/>
          </p:cNvPicPr>
          <p:nvPr/>
        </p:nvPicPr>
        <p:blipFill rotWithShape="1">
          <a:blip r:embed="rId4"/>
          <a:srcRect l="790" t="7945" r="1809" b="5677"/>
          <a:stretch/>
        </p:blipFill>
        <p:spPr>
          <a:xfrm>
            <a:off x="1200953" y="1792683"/>
            <a:ext cx="10239139" cy="2481073"/>
          </a:xfrm>
          <a:prstGeom prst="rect">
            <a:avLst/>
          </a:prstGeom>
          <a:ln w="12700">
            <a:solidFill>
              <a:schemeClr val="accent1"/>
            </a:solidFill>
          </a:ln>
        </p:spPr>
      </p:pic>
    </p:spTree>
    <p:extLst>
      <p:ext uri="{BB962C8B-B14F-4D97-AF65-F5344CB8AC3E}">
        <p14:creationId xmlns:p14="http://schemas.microsoft.com/office/powerpoint/2010/main" val="1375308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D743C7-CCC4-45AB-983B-55FE5BA2BB0A}"/>
              </a:ext>
            </a:extLst>
          </p:cNvPr>
          <p:cNvPicPr>
            <a:picLocks noChangeAspect="1"/>
          </p:cNvPicPr>
          <p:nvPr/>
        </p:nvPicPr>
        <p:blipFill>
          <a:blip r:embed="rId3"/>
          <a:stretch>
            <a:fillRect/>
          </a:stretch>
        </p:blipFill>
        <p:spPr>
          <a:xfrm>
            <a:off x="0" y="119743"/>
            <a:ext cx="12192000" cy="6618514"/>
          </a:xfrm>
          <a:prstGeom prst="rect">
            <a:avLst/>
          </a:prstGeom>
        </p:spPr>
      </p:pic>
      <p:pic>
        <p:nvPicPr>
          <p:cNvPr id="43" name="Picture 42">
            <a:extLst>
              <a:ext uri="{FF2B5EF4-FFF2-40B4-BE49-F238E27FC236}">
                <a16:creationId xmlns:a16="http://schemas.microsoft.com/office/drawing/2014/main" id="{83AF0955-637C-4AF3-8DB5-D42A6486C204}"/>
              </a:ext>
            </a:extLst>
          </p:cNvPr>
          <p:cNvPicPr>
            <a:picLocks noChangeAspect="1"/>
          </p:cNvPicPr>
          <p:nvPr/>
        </p:nvPicPr>
        <p:blipFill>
          <a:blip r:embed="rId4"/>
          <a:stretch>
            <a:fillRect/>
          </a:stretch>
        </p:blipFill>
        <p:spPr>
          <a:xfrm>
            <a:off x="4575069" y="194307"/>
            <a:ext cx="2441107" cy="869799"/>
          </a:xfrm>
          <a:prstGeom prst="rect">
            <a:avLst/>
          </a:prstGeom>
        </p:spPr>
      </p:pic>
      <p:sp>
        <p:nvSpPr>
          <p:cNvPr id="54" name="TextBox 53">
            <a:extLst>
              <a:ext uri="{FF2B5EF4-FFF2-40B4-BE49-F238E27FC236}">
                <a16:creationId xmlns:a16="http://schemas.microsoft.com/office/drawing/2014/main" id="{D8310435-7C1F-46DF-841F-05EB355C6920}"/>
              </a:ext>
            </a:extLst>
          </p:cNvPr>
          <p:cNvSpPr txBox="1"/>
          <p:nvPr/>
        </p:nvSpPr>
        <p:spPr>
          <a:xfrm>
            <a:off x="9978143" y="239072"/>
            <a:ext cx="2019481" cy="1742127"/>
          </a:xfrm>
          <a:prstGeom prst="rect">
            <a:avLst/>
          </a:prstGeom>
          <a:solidFill>
            <a:schemeClr val="bg1"/>
          </a:solidFill>
        </p:spPr>
        <p:txBody>
          <a:bodyPr wrap="square" rtlCol="0">
            <a:spAutoFit/>
          </a:bodyPr>
          <a:lstStyle/>
          <a:p>
            <a:endParaRPr lang="en-US" dirty="0"/>
          </a:p>
        </p:txBody>
      </p:sp>
      <p:sp>
        <p:nvSpPr>
          <p:cNvPr id="55" name="TextBox 54">
            <a:extLst>
              <a:ext uri="{FF2B5EF4-FFF2-40B4-BE49-F238E27FC236}">
                <a16:creationId xmlns:a16="http://schemas.microsoft.com/office/drawing/2014/main" id="{B5B6FB0F-9A31-4BAA-9824-B38BB4182C0F}"/>
              </a:ext>
            </a:extLst>
          </p:cNvPr>
          <p:cNvSpPr txBox="1"/>
          <p:nvPr/>
        </p:nvSpPr>
        <p:spPr>
          <a:xfrm>
            <a:off x="194377" y="239072"/>
            <a:ext cx="4176290" cy="1969770"/>
          </a:xfrm>
          <a:prstGeom prst="rect">
            <a:avLst/>
          </a:prstGeom>
          <a:noFill/>
        </p:spPr>
        <p:txBody>
          <a:bodyPr wrap="square" rtlCol="0">
            <a:spAutoFit/>
          </a:bodyPr>
          <a:lstStyle/>
          <a:p>
            <a:r>
              <a:rPr lang="en-AE" sz="2000" dirty="0">
                <a:solidFill>
                  <a:schemeClr val="accent1"/>
                </a:solidFill>
              </a:rPr>
              <a:t>Passive Instruments: </a:t>
            </a:r>
          </a:p>
          <a:p>
            <a:endParaRPr lang="en-AE" sz="2000" dirty="0">
              <a:solidFill>
                <a:schemeClr val="accent1"/>
              </a:solidFill>
            </a:endParaRPr>
          </a:p>
          <a:p>
            <a:r>
              <a:rPr lang="en-US" sz="1400" dirty="0">
                <a:solidFill>
                  <a:srgbClr val="000000"/>
                </a:solidFill>
                <a:latin typeface="Arial" panose="020B0604020202020204" pitchFamily="34" charset="0"/>
              </a:rPr>
              <a:t>R</a:t>
            </a:r>
            <a:r>
              <a:rPr lang="en-US" sz="1400" b="0" i="0" dirty="0">
                <a:solidFill>
                  <a:srgbClr val="000000"/>
                </a:solidFill>
                <a:effectLst/>
                <a:latin typeface="Arial" panose="020B0604020202020204" pitchFamily="34" charset="0"/>
              </a:rPr>
              <a:t>eceives and measures naturally emitted or scattered </a:t>
            </a:r>
            <a:r>
              <a:rPr lang="en-US" sz="1400" dirty="0">
                <a:solidFill>
                  <a:srgbClr val="000000"/>
                </a:solidFill>
                <a:latin typeface="Arial" panose="020B0604020202020204" pitchFamily="34" charset="0"/>
              </a:rPr>
              <a:t>radiation </a:t>
            </a:r>
            <a:r>
              <a:rPr lang="en-US" sz="1400" b="0" i="0" dirty="0">
                <a:solidFill>
                  <a:srgbClr val="000000"/>
                </a:solidFill>
                <a:effectLst/>
                <a:latin typeface="Arial" panose="020B0604020202020204" pitchFamily="34" charset="0"/>
              </a:rPr>
              <a:t>from the earth and its atmosphere</a:t>
            </a:r>
            <a:endParaRPr lang="en-AE" sz="1400" dirty="0"/>
          </a:p>
          <a:p>
            <a:endParaRPr lang="en-AE" sz="2000" dirty="0"/>
          </a:p>
          <a:p>
            <a:r>
              <a:rPr lang="en-AE" sz="2000" dirty="0"/>
              <a:t> </a:t>
            </a:r>
            <a:endParaRPr lang="en-US" sz="2000" dirty="0"/>
          </a:p>
        </p:txBody>
      </p:sp>
      <p:pic>
        <p:nvPicPr>
          <p:cNvPr id="58" name="Picture 57">
            <a:extLst>
              <a:ext uri="{FF2B5EF4-FFF2-40B4-BE49-F238E27FC236}">
                <a16:creationId xmlns:a16="http://schemas.microsoft.com/office/drawing/2014/main" id="{E8256B09-3FC6-49D2-8C9D-CF7D0A9B1B25}"/>
              </a:ext>
            </a:extLst>
          </p:cNvPr>
          <p:cNvPicPr>
            <a:picLocks noChangeAspect="1"/>
          </p:cNvPicPr>
          <p:nvPr/>
        </p:nvPicPr>
        <p:blipFill>
          <a:blip r:embed="rId5"/>
          <a:stretch>
            <a:fillRect/>
          </a:stretch>
        </p:blipFill>
        <p:spPr>
          <a:xfrm>
            <a:off x="5247389" y="896466"/>
            <a:ext cx="1208523" cy="1460093"/>
          </a:xfrm>
          <a:prstGeom prst="rect">
            <a:avLst/>
          </a:prstGeom>
        </p:spPr>
      </p:pic>
      <p:pic>
        <p:nvPicPr>
          <p:cNvPr id="59" name="Picture 58">
            <a:extLst>
              <a:ext uri="{FF2B5EF4-FFF2-40B4-BE49-F238E27FC236}">
                <a16:creationId xmlns:a16="http://schemas.microsoft.com/office/drawing/2014/main" id="{76161AA1-C7A9-4A44-B3F4-EC3D3F25999C}"/>
              </a:ext>
            </a:extLst>
          </p:cNvPr>
          <p:cNvPicPr>
            <a:picLocks noChangeAspect="1"/>
          </p:cNvPicPr>
          <p:nvPr/>
        </p:nvPicPr>
        <p:blipFill>
          <a:blip r:embed="rId6"/>
          <a:stretch>
            <a:fillRect/>
          </a:stretch>
        </p:blipFill>
        <p:spPr>
          <a:xfrm>
            <a:off x="529871" y="3028698"/>
            <a:ext cx="300381" cy="1084370"/>
          </a:xfrm>
          <a:prstGeom prst="rect">
            <a:avLst/>
          </a:prstGeom>
        </p:spPr>
      </p:pic>
      <p:pic>
        <p:nvPicPr>
          <p:cNvPr id="61" name="Picture 60">
            <a:extLst>
              <a:ext uri="{FF2B5EF4-FFF2-40B4-BE49-F238E27FC236}">
                <a16:creationId xmlns:a16="http://schemas.microsoft.com/office/drawing/2014/main" id="{D485AE63-5F8F-438D-B89B-AF9741C09BF1}"/>
              </a:ext>
            </a:extLst>
          </p:cNvPr>
          <p:cNvPicPr>
            <a:picLocks noChangeAspect="1"/>
          </p:cNvPicPr>
          <p:nvPr/>
        </p:nvPicPr>
        <p:blipFill>
          <a:blip r:embed="rId6"/>
          <a:stretch>
            <a:fillRect/>
          </a:stretch>
        </p:blipFill>
        <p:spPr>
          <a:xfrm>
            <a:off x="3035702" y="1981199"/>
            <a:ext cx="300381" cy="1084370"/>
          </a:xfrm>
          <a:prstGeom prst="rect">
            <a:avLst/>
          </a:prstGeom>
        </p:spPr>
      </p:pic>
      <p:pic>
        <p:nvPicPr>
          <p:cNvPr id="62" name="Picture 61">
            <a:extLst>
              <a:ext uri="{FF2B5EF4-FFF2-40B4-BE49-F238E27FC236}">
                <a16:creationId xmlns:a16="http://schemas.microsoft.com/office/drawing/2014/main" id="{99A86BEE-F465-48DB-911E-B378914A5502}"/>
              </a:ext>
            </a:extLst>
          </p:cNvPr>
          <p:cNvPicPr>
            <a:picLocks noChangeAspect="1"/>
          </p:cNvPicPr>
          <p:nvPr/>
        </p:nvPicPr>
        <p:blipFill>
          <a:blip r:embed="rId6"/>
          <a:stretch>
            <a:fillRect/>
          </a:stretch>
        </p:blipFill>
        <p:spPr>
          <a:xfrm>
            <a:off x="3496591" y="4247898"/>
            <a:ext cx="300381" cy="1084370"/>
          </a:xfrm>
          <a:prstGeom prst="rect">
            <a:avLst/>
          </a:prstGeom>
        </p:spPr>
      </p:pic>
      <p:pic>
        <p:nvPicPr>
          <p:cNvPr id="63" name="Picture 62">
            <a:extLst>
              <a:ext uri="{FF2B5EF4-FFF2-40B4-BE49-F238E27FC236}">
                <a16:creationId xmlns:a16="http://schemas.microsoft.com/office/drawing/2014/main" id="{962775AA-5F66-4FB1-BE3C-FF7FB6F020CA}"/>
              </a:ext>
            </a:extLst>
          </p:cNvPr>
          <p:cNvPicPr>
            <a:picLocks noChangeAspect="1"/>
          </p:cNvPicPr>
          <p:nvPr/>
        </p:nvPicPr>
        <p:blipFill>
          <a:blip r:embed="rId6"/>
          <a:stretch>
            <a:fillRect/>
          </a:stretch>
        </p:blipFill>
        <p:spPr>
          <a:xfrm>
            <a:off x="4756431" y="4410458"/>
            <a:ext cx="300381" cy="1084370"/>
          </a:xfrm>
          <a:prstGeom prst="rect">
            <a:avLst/>
          </a:prstGeom>
        </p:spPr>
      </p:pic>
      <p:pic>
        <p:nvPicPr>
          <p:cNvPr id="64" name="Picture 63">
            <a:extLst>
              <a:ext uri="{FF2B5EF4-FFF2-40B4-BE49-F238E27FC236}">
                <a16:creationId xmlns:a16="http://schemas.microsoft.com/office/drawing/2014/main" id="{45389F5B-2EF6-4BED-8A33-3FDA813C6EF1}"/>
              </a:ext>
            </a:extLst>
          </p:cNvPr>
          <p:cNvPicPr>
            <a:picLocks noChangeAspect="1"/>
          </p:cNvPicPr>
          <p:nvPr/>
        </p:nvPicPr>
        <p:blipFill>
          <a:blip r:embed="rId6"/>
          <a:stretch>
            <a:fillRect/>
          </a:stretch>
        </p:blipFill>
        <p:spPr>
          <a:xfrm>
            <a:off x="8403212" y="4790083"/>
            <a:ext cx="300381" cy="1084370"/>
          </a:xfrm>
          <a:prstGeom prst="rect">
            <a:avLst/>
          </a:prstGeom>
        </p:spPr>
      </p:pic>
    </p:spTree>
    <p:extLst>
      <p:ext uri="{BB962C8B-B14F-4D97-AF65-F5344CB8AC3E}">
        <p14:creationId xmlns:p14="http://schemas.microsoft.com/office/powerpoint/2010/main" val="559246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down)">
                                      <p:cBhvr>
                                        <p:cTn id="7" dur="500"/>
                                        <p:tgtEl>
                                          <p:spTgt spid="59"/>
                                        </p:tgtEl>
                                      </p:cBhvr>
                                    </p:animEffect>
                                  </p:childTnLst>
                                </p:cTn>
                              </p:par>
                              <p:par>
                                <p:cTn id="8" presetID="22" presetClass="entr" presetSubtype="4"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wipe(down)">
                                      <p:cBhvr>
                                        <p:cTn id="10" dur="500"/>
                                        <p:tgtEl>
                                          <p:spTgt spid="61"/>
                                        </p:tgtEl>
                                      </p:cBhvr>
                                    </p:animEffect>
                                  </p:childTnLst>
                                </p:cTn>
                              </p:par>
                              <p:par>
                                <p:cTn id="11" presetID="22" presetClass="entr" presetSubtype="4" fill="hold" nodeType="with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wipe(down)">
                                      <p:cBhvr>
                                        <p:cTn id="13" dur="500"/>
                                        <p:tgtEl>
                                          <p:spTgt spid="62"/>
                                        </p:tgtEl>
                                      </p:cBhvr>
                                    </p:animEffect>
                                  </p:childTnLst>
                                </p:cTn>
                              </p:par>
                              <p:par>
                                <p:cTn id="14" presetID="22" presetClass="entr" presetSubtype="4" fill="hold" nodeType="with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wipe(down)">
                                      <p:cBhvr>
                                        <p:cTn id="16" dur="500"/>
                                        <p:tgtEl>
                                          <p:spTgt spid="63"/>
                                        </p:tgtEl>
                                      </p:cBhvr>
                                    </p:animEffect>
                                  </p:childTnLst>
                                </p:cTn>
                              </p:par>
                              <p:par>
                                <p:cTn id="17" presetID="22" presetClass="entr" presetSubtype="4" fill="hold" nodeType="with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wipe(down)">
                                      <p:cBhvr>
                                        <p:cTn id="19" dur="500"/>
                                        <p:tgtEl>
                                          <p:spTgt spid="6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58"/>
                                        </p:tgtEl>
                                        <p:attrNameLst>
                                          <p:attrName>style.visibility</p:attrName>
                                        </p:attrNameLst>
                                      </p:cBhvr>
                                      <p:to>
                                        <p:strVal val="visible"/>
                                      </p:to>
                                    </p:set>
                                    <p:animEffect transition="in" filter="wipe(down)">
                                      <p:cBhvr>
                                        <p:cTn id="2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D743C7-CCC4-45AB-983B-55FE5BA2BB0A}"/>
              </a:ext>
            </a:extLst>
          </p:cNvPr>
          <p:cNvPicPr>
            <a:picLocks noChangeAspect="1"/>
          </p:cNvPicPr>
          <p:nvPr/>
        </p:nvPicPr>
        <p:blipFill>
          <a:blip r:embed="rId2"/>
          <a:stretch>
            <a:fillRect/>
          </a:stretch>
        </p:blipFill>
        <p:spPr>
          <a:xfrm>
            <a:off x="0" y="119743"/>
            <a:ext cx="12192000" cy="6618514"/>
          </a:xfrm>
          <a:prstGeom prst="rect">
            <a:avLst/>
          </a:prstGeom>
        </p:spPr>
      </p:pic>
      <p:pic>
        <p:nvPicPr>
          <p:cNvPr id="43" name="Picture 42">
            <a:extLst>
              <a:ext uri="{FF2B5EF4-FFF2-40B4-BE49-F238E27FC236}">
                <a16:creationId xmlns:a16="http://schemas.microsoft.com/office/drawing/2014/main" id="{83AF0955-637C-4AF3-8DB5-D42A6486C204}"/>
              </a:ext>
            </a:extLst>
          </p:cNvPr>
          <p:cNvPicPr>
            <a:picLocks noChangeAspect="1"/>
          </p:cNvPicPr>
          <p:nvPr/>
        </p:nvPicPr>
        <p:blipFill>
          <a:blip r:embed="rId3"/>
          <a:stretch>
            <a:fillRect/>
          </a:stretch>
        </p:blipFill>
        <p:spPr>
          <a:xfrm>
            <a:off x="4575069" y="194307"/>
            <a:ext cx="2441107" cy="869799"/>
          </a:xfrm>
          <a:prstGeom prst="rect">
            <a:avLst/>
          </a:prstGeom>
        </p:spPr>
      </p:pic>
      <p:sp>
        <p:nvSpPr>
          <p:cNvPr id="54" name="TextBox 53">
            <a:extLst>
              <a:ext uri="{FF2B5EF4-FFF2-40B4-BE49-F238E27FC236}">
                <a16:creationId xmlns:a16="http://schemas.microsoft.com/office/drawing/2014/main" id="{D8310435-7C1F-46DF-841F-05EB355C6920}"/>
              </a:ext>
            </a:extLst>
          </p:cNvPr>
          <p:cNvSpPr txBox="1"/>
          <p:nvPr/>
        </p:nvSpPr>
        <p:spPr>
          <a:xfrm>
            <a:off x="9978143" y="239072"/>
            <a:ext cx="2019481" cy="1742127"/>
          </a:xfrm>
          <a:prstGeom prst="rect">
            <a:avLst/>
          </a:prstGeom>
          <a:solidFill>
            <a:schemeClr val="bg1"/>
          </a:solidFill>
        </p:spPr>
        <p:txBody>
          <a:bodyPr wrap="square" rtlCol="0">
            <a:spAutoFit/>
          </a:bodyPr>
          <a:lstStyle/>
          <a:p>
            <a:endParaRPr lang="en-US" dirty="0"/>
          </a:p>
        </p:txBody>
      </p:sp>
      <p:sp>
        <p:nvSpPr>
          <p:cNvPr id="56" name="TextBox 55">
            <a:extLst>
              <a:ext uri="{FF2B5EF4-FFF2-40B4-BE49-F238E27FC236}">
                <a16:creationId xmlns:a16="http://schemas.microsoft.com/office/drawing/2014/main" id="{FCB04731-1ADE-46B8-BAAA-4CA4C3E6B17C}"/>
              </a:ext>
            </a:extLst>
          </p:cNvPr>
          <p:cNvSpPr txBox="1"/>
          <p:nvPr/>
        </p:nvSpPr>
        <p:spPr>
          <a:xfrm>
            <a:off x="194376" y="371471"/>
            <a:ext cx="4176290" cy="1477328"/>
          </a:xfrm>
          <a:prstGeom prst="rect">
            <a:avLst/>
          </a:prstGeom>
          <a:noFill/>
        </p:spPr>
        <p:txBody>
          <a:bodyPr wrap="square" rtlCol="0">
            <a:spAutoFit/>
          </a:bodyPr>
          <a:lstStyle/>
          <a:p>
            <a:r>
              <a:rPr lang="en-AE" dirty="0">
                <a:solidFill>
                  <a:schemeClr val="accent1"/>
                </a:solidFill>
              </a:rPr>
              <a:t>Active Instruments: </a:t>
            </a:r>
          </a:p>
          <a:p>
            <a:endParaRPr lang="en-AE" dirty="0">
              <a:solidFill>
                <a:schemeClr val="accent1"/>
              </a:solidFill>
            </a:endParaRPr>
          </a:p>
          <a:p>
            <a:r>
              <a:rPr lang="en-US" altLang="en-US" sz="1200" dirty="0">
                <a:solidFill>
                  <a:srgbClr val="000000"/>
                </a:solidFill>
                <a:latin typeface="Helvetica Neue"/>
              </a:rPr>
              <a:t>Like a r</a:t>
            </a:r>
            <a:r>
              <a:rPr kumimoji="0" lang="en-US" altLang="en-US" sz="1200" b="0" i="0" u="none" strike="noStrike" cap="none" normalizeH="0" baseline="0" dirty="0">
                <a:ln>
                  <a:noFill/>
                </a:ln>
                <a:solidFill>
                  <a:srgbClr val="000000"/>
                </a:solidFill>
                <a:effectLst/>
                <a:latin typeface="Helvetica Neue"/>
              </a:rPr>
              <a:t>adar where  instrument </a:t>
            </a:r>
            <a:r>
              <a:rPr lang="en-US" altLang="en-US" sz="1200" dirty="0">
                <a:solidFill>
                  <a:srgbClr val="000000"/>
                </a:solidFill>
                <a:latin typeface="Helvetica Neue"/>
              </a:rPr>
              <a:t>transmits its own radiation  </a:t>
            </a:r>
            <a:r>
              <a:rPr kumimoji="0" lang="en-US" altLang="en-US" sz="1200" b="0" i="0" u="none" strike="noStrike" cap="none" normalizeH="0" baseline="0" dirty="0">
                <a:ln>
                  <a:noFill/>
                </a:ln>
                <a:solidFill>
                  <a:srgbClr val="000000"/>
                </a:solidFill>
                <a:effectLst/>
                <a:latin typeface="Helvetica Neue"/>
              </a:rPr>
              <a:t>and then collects the  reflected or scattered back signals from </a:t>
            </a:r>
            <a:r>
              <a:rPr lang="en-US" sz="1200" b="0" i="0" dirty="0">
                <a:solidFill>
                  <a:srgbClr val="000000"/>
                </a:solidFill>
                <a:effectLst/>
                <a:latin typeface="Arial" panose="020B0604020202020204" pitchFamily="34" charset="0"/>
              </a:rPr>
              <a:t>the earth and its atmosphere</a:t>
            </a:r>
            <a:endParaRPr lang="en-AE" dirty="0"/>
          </a:p>
          <a:p>
            <a:r>
              <a:rPr lang="en-AE" dirty="0"/>
              <a:t> </a:t>
            </a:r>
            <a:endParaRPr lang="en-US" dirty="0"/>
          </a:p>
        </p:txBody>
      </p:sp>
      <p:cxnSp>
        <p:nvCxnSpPr>
          <p:cNvPr id="34" name="Straight Arrow Connector 33">
            <a:extLst>
              <a:ext uri="{FF2B5EF4-FFF2-40B4-BE49-F238E27FC236}">
                <a16:creationId xmlns:a16="http://schemas.microsoft.com/office/drawing/2014/main" id="{0DA15E8D-84AC-4953-B4F3-1B5D20AA32C5}"/>
              </a:ext>
            </a:extLst>
          </p:cNvPr>
          <p:cNvCxnSpPr>
            <a:cxnSpLocks/>
          </p:cNvCxnSpPr>
          <p:nvPr/>
        </p:nvCxnSpPr>
        <p:spPr>
          <a:xfrm>
            <a:off x="5741004" y="1042968"/>
            <a:ext cx="0" cy="1082198"/>
          </a:xfrm>
          <a:prstGeom prst="straightConnector1">
            <a:avLst/>
          </a:prstGeom>
          <a:ln w="666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C9D89513-C2AE-4EAA-9129-8865D8740877}"/>
              </a:ext>
            </a:extLst>
          </p:cNvPr>
          <p:cNvCxnSpPr>
            <a:cxnSpLocks/>
          </p:cNvCxnSpPr>
          <p:nvPr/>
        </p:nvCxnSpPr>
        <p:spPr>
          <a:xfrm>
            <a:off x="5898484" y="1042968"/>
            <a:ext cx="0" cy="1082198"/>
          </a:xfrm>
          <a:prstGeom prst="straightConnector1">
            <a:avLst/>
          </a:prstGeom>
          <a:ln w="666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CE17A93E-9521-427D-A928-F21C1562FA61}"/>
              </a:ext>
            </a:extLst>
          </p:cNvPr>
          <p:cNvCxnSpPr>
            <a:cxnSpLocks/>
          </p:cNvCxnSpPr>
          <p:nvPr/>
        </p:nvCxnSpPr>
        <p:spPr>
          <a:xfrm>
            <a:off x="6035644" y="1042968"/>
            <a:ext cx="0" cy="1082198"/>
          </a:xfrm>
          <a:prstGeom prst="straightConnector1">
            <a:avLst/>
          </a:prstGeom>
          <a:ln w="666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73" name="Picture 72">
            <a:extLst>
              <a:ext uri="{FF2B5EF4-FFF2-40B4-BE49-F238E27FC236}">
                <a16:creationId xmlns:a16="http://schemas.microsoft.com/office/drawing/2014/main" id="{7B53B38A-FFE0-41FD-806D-02C8751CC0BF}"/>
              </a:ext>
            </a:extLst>
          </p:cNvPr>
          <p:cNvPicPr>
            <a:picLocks noChangeAspect="1"/>
          </p:cNvPicPr>
          <p:nvPr/>
        </p:nvPicPr>
        <p:blipFill>
          <a:blip r:embed="rId4"/>
          <a:stretch>
            <a:fillRect/>
          </a:stretch>
        </p:blipFill>
        <p:spPr>
          <a:xfrm>
            <a:off x="3297871" y="4233557"/>
            <a:ext cx="471884" cy="1084370"/>
          </a:xfrm>
          <a:prstGeom prst="rect">
            <a:avLst/>
          </a:prstGeom>
        </p:spPr>
      </p:pic>
      <p:pic>
        <p:nvPicPr>
          <p:cNvPr id="74" name="Picture 73">
            <a:extLst>
              <a:ext uri="{FF2B5EF4-FFF2-40B4-BE49-F238E27FC236}">
                <a16:creationId xmlns:a16="http://schemas.microsoft.com/office/drawing/2014/main" id="{5AC7393E-9D60-4A4A-ADBB-374C746A0404}"/>
              </a:ext>
            </a:extLst>
          </p:cNvPr>
          <p:cNvPicPr>
            <a:picLocks noChangeAspect="1"/>
          </p:cNvPicPr>
          <p:nvPr/>
        </p:nvPicPr>
        <p:blipFill>
          <a:blip r:embed="rId4"/>
          <a:stretch>
            <a:fillRect/>
          </a:stretch>
        </p:blipFill>
        <p:spPr>
          <a:xfrm>
            <a:off x="8164116" y="4632960"/>
            <a:ext cx="471884" cy="1084370"/>
          </a:xfrm>
          <a:prstGeom prst="rect">
            <a:avLst/>
          </a:prstGeom>
        </p:spPr>
      </p:pic>
      <p:pic>
        <p:nvPicPr>
          <p:cNvPr id="75" name="Picture 74">
            <a:extLst>
              <a:ext uri="{FF2B5EF4-FFF2-40B4-BE49-F238E27FC236}">
                <a16:creationId xmlns:a16="http://schemas.microsoft.com/office/drawing/2014/main" id="{F1038809-2507-4A8C-ACF3-CB7266049D58}"/>
              </a:ext>
            </a:extLst>
          </p:cNvPr>
          <p:cNvPicPr>
            <a:picLocks noChangeAspect="1"/>
          </p:cNvPicPr>
          <p:nvPr/>
        </p:nvPicPr>
        <p:blipFill>
          <a:blip r:embed="rId4"/>
          <a:stretch>
            <a:fillRect/>
          </a:stretch>
        </p:blipFill>
        <p:spPr>
          <a:xfrm>
            <a:off x="3061929" y="1981199"/>
            <a:ext cx="471884" cy="1084370"/>
          </a:xfrm>
          <a:prstGeom prst="rect">
            <a:avLst/>
          </a:prstGeom>
        </p:spPr>
      </p:pic>
      <p:pic>
        <p:nvPicPr>
          <p:cNvPr id="76" name="Picture 75">
            <a:extLst>
              <a:ext uri="{FF2B5EF4-FFF2-40B4-BE49-F238E27FC236}">
                <a16:creationId xmlns:a16="http://schemas.microsoft.com/office/drawing/2014/main" id="{9F6C9227-9D3F-49B1-B06D-7B5E04D53323}"/>
              </a:ext>
            </a:extLst>
          </p:cNvPr>
          <p:cNvPicPr>
            <a:picLocks noChangeAspect="1"/>
          </p:cNvPicPr>
          <p:nvPr/>
        </p:nvPicPr>
        <p:blipFill>
          <a:blip r:embed="rId4"/>
          <a:stretch>
            <a:fillRect/>
          </a:stretch>
        </p:blipFill>
        <p:spPr>
          <a:xfrm>
            <a:off x="382854" y="2927455"/>
            <a:ext cx="471884" cy="1084370"/>
          </a:xfrm>
          <a:prstGeom prst="rect">
            <a:avLst/>
          </a:prstGeom>
        </p:spPr>
      </p:pic>
      <p:pic>
        <p:nvPicPr>
          <p:cNvPr id="77" name="Picture 76">
            <a:extLst>
              <a:ext uri="{FF2B5EF4-FFF2-40B4-BE49-F238E27FC236}">
                <a16:creationId xmlns:a16="http://schemas.microsoft.com/office/drawing/2014/main" id="{D302EFA6-A37B-436E-B1B4-EE52E08D08B7}"/>
              </a:ext>
            </a:extLst>
          </p:cNvPr>
          <p:cNvPicPr>
            <a:picLocks noChangeAspect="1"/>
          </p:cNvPicPr>
          <p:nvPr/>
        </p:nvPicPr>
        <p:blipFill>
          <a:blip r:embed="rId4"/>
          <a:stretch>
            <a:fillRect/>
          </a:stretch>
        </p:blipFill>
        <p:spPr>
          <a:xfrm>
            <a:off x="4608116" y="4448391"/>
            <a:ext cx="471884" cy="1084370"/>
          </a:xfrm>
          <a:prstGeom prst="rect">
            <a:avLst/>
          </a:prstGeom>
        </p:spPr>
      </p:pic>
      <p:pic>
        <p:nvPicPr>
          <p:cNvPr id="82" name="Picture 81">
            <a:extLst>
              <a:ext uri="{FF2B5EF4-FFF2-40B4-BE49-F238E27FC236}">
                <a16:creationId xmlns:a16="http://schemas.microsoft.com/office/drawing/2014/main" id="{F9262FB3-5639-4F8B-B37B-F95D23F04235}"/>
              </a:ext>
            </a:extLst>
          </p:cNvPr>
          <p:cNvPicPr>
            <a:picLocks noChangeAspect="1"/>
          </p:cNvPicPr>
          <p:nvPr/>
        </p:nvPicPr>
        <p:blipFill>
          <a:blip r:embed="rId5"/>
          <a:stretch>
            <a:fillRect/>
          </a:stretch>
        </p:blipFill>
        <p:spPr>
          <a:xfrm>
            <a:off x="8703269" y="4632960"/>
            <a:ext cx="339132" cy="1084370"/>
          </a:xfrm>
          <a:prstGeom prst="rect">
            <a:avLst/>
          </a:prstGeom>
        </p:spPr>
      </p:pic>
      <p:pic>
        <p:nvPicPr>
          <p:cNvPr id="83" name="Picture 82">
            <a:extLst>
              <a:ext uri="{FF2B5EF4-FFF2-40B4-BE49-F238E27FC236}">
                <a16:creationId xmlns:a16="http://schemas.microsoft.com/office/drawing/2014/main" id="{F0269D4F-A8F3-4484-8A38-14255619A92F}"/>
              </a:ext>
            </a:extLst>
          </p:cNvPr>
          <p:cNvPicPr>
            <a:picLocks noChangeAspect="1"/>
          </p:cNvPicPr>
          <p:nvPr/>
        </p:nvPicPr>
        <p:blipFill>
          <a:blip r:embed="rId5"/>
          <a:stretch>
            <a:fillRect/>
          </a:stretch>
        </p:blipFill>
        <p:spPr>
          <a:xfrm>
            <a:off x="840287" y="2979209"/>
            <a:ext cx="302713" cy="1084370"/>
          </a:xfrm>
          <a:prstGeom prst="rect">
            <a:avLst/>
          </a:prstGeom>
        </p:spPr>
      </p:pic>
      <p:pic>
        <p:nvPicPr>
          <p:cNvPr id="84" name="Picture 83">
            <a:extLst>
              <a:ext uri="{FF2B5EF4-FFF2-40B4-BE49-F238E27FC236}">
                <a16:creationId xmlns:a16="http://schemas.microsoft.com/office/drawing/2014/main" id="{DB5BF67A-2696-401F-9325-CCA7FD076425}"/>
              </a:ext>
            </a:extLst>
          </p:cNvPr>
          <p:cNvPicPr>
            <a:picLocks noChangeAspect="1"/>
          </p:cNvPicPr>
          <p:nvPr/>
        </p:nvPicPr>
        <p:blipFill>
          <a:blip r:embed="rId5"/>
          <a:stretch>
            <a:fillRect/>
          </a:stretch>
        </p:blipFill>
        <p:spPr>
          <a:xfrm>
            <a:off x="3504910" y="1981199"/>
            <a:ext cx="311795" cy="1084370"/>
          </a:xfrm>
          <a:prstGeom prst="rect">
            <a:avLst/>
          </a:prstGeom>
        </p:spPr>
      </p:pic>
      <p:pic>
        <p:nvPicPr>
          <p:cNvPr id="85" name="Picture 84">
            <a:extLst>
              <a:ext uri="{FF2B5EF4-FFF2-40B4-BE49-F238E27FC236}">
                <a16:creationId xmlns:a16="http://schemas.microsoft.com/office/drawing/2014/main" id="{1581303A-5638-4B57-A9FD-A29E5F113EC3}"/>
              </a:ext>
            </a:extLst>
          </p:cNvPr>
          <p:cNvPicPr>
            <a:picLocks noChangeAspect="1"/>
          </p:cNvPicPr>
          <p:nvPr/>
        </p:nvPicPr>
        <p:blipFill>
          <a:blip r:embed="rId5"/>
          <a:stretch>
            <a:fillRect/>
          </a:stretch>
        </p:blipFill>
        <p:spPr>
          <a:xfrm>
            <a:off x="3736405" y="4233557"/>
            <a:ext cx="311795" cy="1084370"/>
          </a:xfrm>
          <a:prstGeom prst="rect">
            <a:avLst/>
          </a:prstGeom>
        </p:spPr>
      </p:pic>
      <p:pic>
        <p:nvPicPr>
          <p:cNvPr id="86" name="Picture 85">
            <a:extLst>
              <a:ext uri="{FF2B5EF4-FFF2-40B4-BE49-F238E27FC236}">
                <a16:creationId xmlns:a16="http://schemas.microsoft.com/office/drawing/2014/main" id="{7BB24927-1A33-472A-9CF8-2F69CE060C22}"/>
              </a:ext>
            </a:extLst>
          </p:cNvPr>
          <p:cNvPicPr>
            <a:picLocks noChangeAspect="1"/>
          </p:cNvPicPr>
          <p:nvPr/>
        </p:nvPicPr>
        <p:blipFill>
          <a:blip r:embed="rId5"/>
          <a:stretch>
            <a:fillRect/>
          </a:stretch>
        </p:blipFill>
        <p:spPr>
          <a:xfrm>
            <a:off x="5013299" y="4448391"/>
            <a:ext cx="300381" cy="1084370"/>
          </a:xfrm>
          <a:prstGeom prst="rect">
            <a:avLst/>
          </a:prstGeom>
        </p:spPr>
      </p:pic>
      <p:pic>
        <p:nvPicPr>
          <p:cNvPr id="40" name="Picture 39">
            <a:extLst>
              <a:ext uri="{FF2B5EF4-FFF2-40B4-BE49-F238E27FC236}">
                <a16:creationId xmlns:a16="http://schemas.microsoft.com/office/drawing/2014/main" id="{56B5ED41-B9ED-4773-84EF-0063BBD57847}"/>
              </a:ext>
            </a:extLst>
          </p:cNvPr>
          <p:cNvPicPr>
            <a:picLocks noChangeAspect="1"/>
          </p:cNvPicPr>
          <p:nvPr/>
        </p:nvPicPr>
        <p:blipFill>
          <a:blip r:embed="rId6"/>
          <a:stretch>
            <a:fillRect/>
          </a:stretch>
        </p:blipFill>
        <p:spPr>
          <a:xfrm>
            <a:off x="5465955" y="935436"/>
            <a:ext cx="751682" cy="1318400"/>
          </a:xfrm>
          <a:prstGeom prst="rect">
            <a:avLst/>
          </a:prstGeom>
        </p:spPr>
      </p:pic>
      <p:pic>
        <p:nvPicPr>
          <p:cNvPr id="17" name="Picture 16">
            <a:extLst>
              <a:ext uri="{FF2B5EF4-FFF2-40B4-BE49-F238E27FC236}">
                <a16:creationId xmlns:a16="http://schemas.microsoft.com/office/drawing/2014/main" id="{0F8C9F60-A246-46C2-BDED-A4CE9DA63705}"/>
              </a:ext>
            </a:extLst>
          </p:cNvPr>
          <p:cNvPicPr>
            <a:picLocks noChangeAspect="1"/>
          </p:cNvPicPr>
          <p:nvPr/>
        </p:nvPicPr>
        <p:blipFill>
          <a:blip r:embed="rId7"/>
          <a:stretch>
            <a:fillRect/>
          </a:stretch>
        </p:blipFill>
        <p:spPr>
          <a:xfrm>
            <a:off x="7661063" y="1200336"/>
            <a:ext cx="3507409" cy="2646096"/>
          </a:xfrm>
          <a:prstGeom prst="rect">
            <a:avLst/>
          </a:prstGeom>
          <a:ln w="50800">
            <a:solidFill>
              <a:srgbClr val="FF0000"/>
            </a:solidFill>
          </a:ln>
        </p:spPr>
      </p:pic>
    </p:spTree>
    <p:extLst>
      <p:ext uri="{BB962C8B-B14F-4D97-AF65-F5344CB8AC3E}">
        <p14:creationId xmlns:p14="http://schemas.microsoft.com/office/powerpoint/2010/main" val="29873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circle(in)">
                                      <p:cBhvr>
                                        <p:cTn id="7" dur="2000"/>
                                        <p:tgtEl>
                                          <p:spTgt spid="34"/>
                                        </p:tgtEl>
                                      </p:cBhvr>
                                    </p:animEffect>
                                  </p:childTnLst>
                                </p:cTn>
                              </p:par>
                              <p:par>
                                <p:cTn id="8" presetID="6" presetClass="entr" presetSubtype="16"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circle(in)">
                                      <p:cBhvr>
                                        <p:cTn id="10" dur="2000"/>
                                        <p:tgtEl>
                                          <p:spTgt spid="42"/>
                                        </p:tgtEl>
                                      </p:cBhvr>
                                    </p:animEffect>
                                  </p:childTnLst>
                                </p:cTn>
                              </p:par>
                              <p:par>
                                <p:cTn id="11" presetID="6" presetClass="entr" presetSubtype="16" fill="hold" nodeType="with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circle(in)">
                                      <p:cBhvr>
                                        <p:cTn id="13" dur="2000"/>
                                        <p:tgtEl>
                                          <p:spTgt spid="4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76"/>
                                        </p:tgtEl>
                                        <p:attrNameLst>
                                          <p:attrName>style.visibility</p:attrName>
                                        </p:attrNameLst>
                                      </p:cBhvr>
                                      <p:to>
                                        <p:strVal val="visible"/>
                                      </p:to>
                                    </p:set>
                                    <p:animEffect transition="in" filter="wipe(up)">
                                      <p:cBhvr>
                                        <p:cTn id="18" dur="500"/>
                                        <p:tgtEl>
                                          <p:spTgt spid="76"/>
                                        </p:tgtEl>
                                      </p:cBhvr>
                                    </p:animEffect>
                                  </p:childTnLst>
                                </p:cTn>
                              </p:par>
                              <p:par>
                                <p:cTn id="19" presetID="22" presetClass="entr" presetSubtype="1" fill="hold" nodeType="with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wipe(up)">
                                      <p:cBhvr>
                                        <p:cTn id="21" dur="500"/>
                                        <p:tgtEl>
                                          <p:spTgt spid="75"/>
                                        </p:tgtEl>
                                      </p:cBhvr>
                                    </p:animEffect>
                                  </p:childTnLst>
                                </p:cTn>
                              </p:par>
                              <p:par>
                                <p:cTn id="22" presetID="22" presetClass="entr" presetSubtype="1" fill="hold" nodeType="withEffect">
                                  <p:stCondLst>
                                    <p:cond delay="0"/>
                                  </p:stCondLst>
                                  <p:childTnLst>
                                    <p:set>
                                      <p:cBhvr>
                                        <p:cTn id="23" dur="1" fill="hold">
                                          <p:stCondLst>
                                            <p:cond delay="0"/>
                                          </p:stCondLst>
                                        </p:cTn>
                                        <p:tgtEl>
                                          <p:spTgt spid="73"/>
                                        </p:tgtEl>
                                        <p:attrNameLst>
                                          <p:attrName>style.visibility</p:attrName>
                                        </p:attrNameLst>
                                      </p:cBhvr>
                                      <p:to>
                                        <p:strVal val="visible"/>
                                      </p:to>
                                    </p:set>
                                    <p:animEffect transition="in" filter="wipe(up)">
                                      <p:cBhvr>
                                        <p:cTn id="24" dur="500"/>
                                        <p:tgtEl>
                                          <p:spTgt spid="73"/>
                                        </p:tgtEl>
                                      </p:cBhvr>
                                    </p:animEffect>
                                  </p:childTnLst>
                                </p:cTn>
                              </p:par>
                              <p:par>
                                <p:cTn id="25" presetID="22" presetClass="entr" presetSubtype="1" fill="hold" nodeType="withEffect">
                                  <p:stCondLst>
                                    <p:cond delay="0"/>
                                  </p:stCondLst>
                                  <p:childTnLst>
                                    <p:set>
                                      <p:cBhvr>
                                        <p:cTn id="26" dur="1" fill="hold">
                                          <p:stCondLst>
                                            <p:cond delay="0"/>
                                          </p:stCondLst>
                                        </p:cTn>
                                        <p:tgtEl>
                                          <p:spTgt spid="77"/>
                                        </p:tgtEl>
                                        <p:attrNameLst>
                                          <p:attrName>style.visibility</p:attrName>
                                        </p:attrNameLst>
                                      </p:cBhvr>
                                      <p:to>
                                        <p:strVal val="visible"/>
                                      </p:to>
                                    </p:set>
                                    <p:animEffect transition="in" filter="wipe(up)">
                                      <p:cBhvr>
                                        <p:cTn id="27" dur="500"/>
                                        <p:tgtEl>
                                          <p:spTgt spid="77"/>
                                        </p:tgtEl>
                                      </p:cBhvr>
                                    </p:animEffect>
                                  </p:childTnLst>
                                </p:cTn>
                              </p:par>
                              <p:par>
                                <p:cTn id="28" presetID="22" presetClass="entr" presetSubtype="1" fill="hold" nodeType="withEffect">
                                  <p:stCondLst>
                                    <p:cond delay="0"/>
                                  </p:stCondLst>
                                  <p:childTnLst>
                                    <p:set>
                                      <p:cBhvr>
                                        <p:cTn id="29" dur="1" fill="hold">
                                          <p:stCondLst>
                                            <p:cond delay="0"/>
                                          </p:stCondLst>
                                        </p:cTn>
                                        <p:tgtEl>
                                          <p:spTgt spid="74"/>
                                        </p:tgtEl>
                                        <p:attrNameLst>
                                          <p:attrName>style.visibility</p:attrName>
                                        </p:attrNameLst>
                                      </p:cBhvr>
                                      <p:to>
                                        <p:strVal val="visible"/>
                                      </p:to>
                                    </p:set>
                                    <p:animEffect transition="in" filter="wipe(up)">
                                      <p:cBhvr>
                                        <p:cTn id="30" dur="500"/>
                                        <p:tgtEl>
                                          <p:spTgt spid="7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83"/>
                                        </p:tgtEl>
                                        <p:attrNameLst>
                                          <p:attrName>style.visibility</p:attrName>
                                        </p:attrNameLst>
                                      </p:cBhvr>
                                      <p:to>
                                        <p:strVal val="visible"/>
                                      </p:to>
                                    </p:set>
                                    <p:animEffect transition="in" filter="wipe(down)">
                                      <p:cBhvr>
                                        <p:cTn id="35" dur="500"/>
                                        <p:tgtEl>
                                          <p:spTgt spid="83"/>
                                        </p:tgtEl>
                                      </p:cBhvr>
                                    </p:animEffect>
                                  </p:childTnLst>
                                </p:cTn>
                              </p:par>
                              <p:par>
                                <p:cTn id="36" presetID="22" presetClass="entr" presetSubtype="4" fill="hold" nodeType="withEffect">
                                  <p:stCondLst>
                                    <p:cond delay="0"/>
                                  </p:stCondLst>
                                  <p:childTnLst>
                                    <p:set>
                                      <p:cBhvr>
                                        <p:cTn id="37" dur="1" fill="hold">
                                          <p:stCondLst>
                                            <p:cond delay="0"/>
                                          </p:stCondLst>
                                        </p:cTn>
                                        <p:tgtEl>
                                          <p:spTgt spid="84"/>
                                        </p:tgtEl>
                                        <p:attrNameLst>
                                          <p:attrName>style.visibility</p:attrName>
                                        </p:attrNameLst>
                                      </p:cBhvr>
                                      <p:to>
                                        <p:strVal val="visible"/>
                                      </p:to>
                                    </p:set>
                                    <p:animEffect transition="in" filter="wipe(down)">
                                      <p:cBhvr>
                                        <p:cTn id="38" dur="500"/>
                                        <p:tgtEl>
                                          <p:spTgt spid="84"/>
                                        </p:tgtEl>
                                      </p:cBhvr>
                                    </p:animEffect>
                                  </p:childTnLst>
                                </p:cTn>
                              </p:par>
                              <p:par>
                                <p:cTn id="39" presetID="22" presetClass="entr" presetSubtype="4" fill="hold" nodeType="withEffect">
                                  <p:stCondLst>
                                    <p:cond delay="0"/>
                                  </p:stCondLst>
                                  <p:childTnLst>
                                    <p:set>
                                      <p:cBhvr>
                                        <p:cTn id="40" dur="1" fill="hold">
                                          <p:stCondLst>
                                            <p:cond delay="0"/>
                                          </p:stCondLst>
                                        </p:cTn>
                                        <p:tgtEl>
                                          <p:spTgt spid="86"/>
                                        </p:tgtEl>
                                        <p:attrNameLst>
                                          <p:attrName>style.visibility</p:attrName>
                                        </p:attrNameLst>
                                      </p:cBhvr>
                                      <p:to>
                                        <p:strVal val="visible"/>
                                      </p:to>
                                    </p:set>
                                    <p:animEffect transition="in" filter="wipe(down)">
                                      <p:cBhvr>
                                        <p:cTn id="41" dur="500"/>
                                        <p:tgtEl>
                                          <p:spTgt spid="86"/>
                                        </p:tgtEl>
                                      </p:cBhvr>
                                    </p:animEffect>
                                  </p:childTnLst>
                                </p:cTn>
                              </p:par>
                              <p:par>
                                <p:cTn id="42" presetID="22" presetClass="entr" presetSubtype="4" fill="hold" nodeType="withEffect">
                                  <p:stCondLst>
                                    <p:cond delay="0"/>
                                  </p:stCondLst>
                                  <p:childTnLst>
                                    <p:set>
                                      <p:cBhvr>
                                        <p:cTn id="43" dur="1" fill="hold">
                                          <p:stCondLst>
                                            <p:cond delay="0"/>
                                          </p:stCondLst>
                                        </p:cTn>
                                        <p:tgtEl>
                                          <p:spTgt spid="85"/>
                                        </p:tgtEl>
                                        <p:attrNameLst>
                                          <p:attrName>style.visibility</p:attrName>
                                        </p:attrNameLst>
                                      </p:cBhvr>
                                      <p:to>
                                        <p:strVal val="visible"/>
                                      </p:to>
                                    </p:set>
                                    <p:animEffect transition="in" filter="wipe(down)">
                                      <p:cBhvr>
                                        <p:cTn id="44" dur="500"/>
                                        <p:tgtEl>
                                          <p:spTgt spid="85"/>
                                        </p:tgtEl>
                                      </p:cBhvr>
                                    </p:animEffect>
                                  </p:childTnLst>
                                </p:cTn>
                              </p:par>
                              <p:par>
                                <p:cTn id="45" presetID="22" presetClass="entr" presetSubtype="4" fill="hold" nodeType="withEffect">
                                  <p:stCondLst>
                                    <p:cond delay="0"/>
                                  </p:stCondLst>
                                  <p:childTnLst>
                                    <p:set>
                                      <p:cBhvr>
                                        <p:cTn id="46" dur="1" fill="hold">
                                          <p:stCondLst>
                                            <p:cond delay="0"/>
                                          </p:stCondLst>
                                        </p:cTn>
                                        <p:tgtEl>
                                          <p:spTgt spid="82"/>
                                        </p:tgtEl>
                                        <p:attrNameLst>
                                          <p:attrName>style.visibility</p:attrName>
                                        </p:attrNameLst>
                                      </p:cBhvr>
                                      <p:to>
                                        <p:strVal val="visible"/>
                                      </p:to>
                                    </p:set>
                                    <p:animEffect transition="in" filter="wipe(down)">
                                      <p:cBhvr>
                                        <p:cTn id="47" dur="500"/>
                                        <p:tgtEl>
                                          <p:spTgt spid="8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wipe(down)">
                                      <p:cBhvr>
                                        <p:cTn id="52" dur="500"/>
                                        <p:tgtEl>
                                          <p:spTgt spid="4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0" name="Picture 169">
            <a:extLst>
              <a:ext uri="{FF2B5EF4-FFF2-40B4-BE49-F238E27FC236}">
                <a16:creationId xmlns:a16="http://schemas.microsoft.com/office/drawing/2014/main" id="{9CC5063E-C163-4E6E-BE39-5CB0104AD4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78" name="TextBox 177">
            <a:extLst>
              <a:ext uri="{FF2B5EF4-FFF2-40B4-BE49-F238E27FC236}">
                <a16:creationId xmlns:a16="http://schemas.microsoft.com/office/drawing/2014/main" id="{C5479C71-5D16-467F-A212-9100A3E5C01A}"/>
              </a:ext>
            </a:extLst>
          </p:cNvPr>
          <p:cNvSpPr txBox="1"/>
          <p:nvPr/>
        </p:nvSpPr>
        <p:spPr>
          <a:xfrm>
            <a:off x="1168040" y="323947"/>
            <a:ext cx="6831106" cy="1384995"/>
          </a:xfrm>
          <a:prstGeom prst="rect">
            <a:avLst/>
          </a:prstGeom>
          <a:noFill/>
        </p:spPr>
        <p:txBody>
          <a:bodyPr wrap="square" rtlCol="0">
            <a:spAutoFit/>
          </a:bodyPr>
          <a:lstStyle/>
          <a:p>
            <a:r>
              <a:rPr lang="en-US" sz="2800" b="1" dirty="0">
                <a:solidFill>
                  <a:srgbClr val="38425C"/>
                </a:solidFill>
                <a:latin typeface="Candara" panose="020E0502030303020204" pitchFamily="34" charset="0"/>
              </a:rPr>
              <a:t>Expect Spectral ?</a:t>
            </a:r>
          </a:p>
          <a:p>
            <a:endParaRPr lang="en-US" sz="2800" b="1" dirty="0">
              <a:solidFill>
                <a:srgbClr val="38425C"/>
              </a:solidFill>
              <a:latin typeface="Candara" panose="020E0502030303020204" pitchFamily="34" charset="0"/>
            </a:endParaRPr>
          </a:p>
          <a:p>
            <a:r>
              <a:rPr lang="en-US" sz="2800" b="1" dirty="0">
                <a:solidFill>
                  <a:srgbClr val="38425C"/>
                </a:solidFill>
                <a:latin typeface="Candara" panose="020E0502030303020204" pitchFamily="34" charset="0"/>
              </a:rPr>
              <a:t>Resolution</a:t>
            </a:r>
            <a:endParaRPr lang="en-US" sz="3200" b="1" dirty="0">
              <a:solidFill>
                <a:srgbClr val="38425C"/>
              </a:solidFill>
              <a:latin typeface="Candara" panose="020E0502030303020204" pitchFamily="34" charset="0"/>
            </a:endParaRPr>
          </a:p>
        </p:txBody>
      </p:sp>
      <p:graphicFrame>
        <p:nvGraphicFramePr>
          <p:cNvPr id="168" name="Diagram 167">
            <a:extLst>
              <a:ext uri="{FF2B5EF4-FFF2-40B4-BE49-F238E27FC236}">
                <a16:creationId xmlns:a16="http://schemas.microsoft.com/office/drawing/2014/main" id="{6FC23A48-555D-4C2B-BA9E-EA3E4CA0D271}"/>
              </a:ext>
            </a:extLst>
          </p:cNvPr>
          <p:cNvGraphicFramePr/>
          <p:nvPr>
            <p:extLst>
              <p:ext uri="{D42A27DB-BD31-4B8C-83A1-F6EECF244321}">
                <p14:modId xmlns:p14="http://schemas.microsoft.com/office/powerpoint/2010/main" val="2643634783"/>
              </p:ext>
            </p:extLst>
          </p:nvPr>
        </p:nvGraphicFramePr>
        <p:xfrm>
          <a:off x="4242062" y="2130459"/>
          <a:ext cx="4323938" cy="36134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310461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6"/>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02</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EC4885F9-5D3D-4158-8772-3E86C12071DE}"/>
              </a:ext>
            </a:extLst>
          </p:cNvPr>
          <p:cNvSpPr txBox="1"/>
          <p:nvPr/>
        </p:nvSpPr>
        <p:spPr>
          <a:xfrm>
            <a:off x="1113868" y="339482"/>
            <a:ext cx="8038740" cy="523220"/>
          </a:xfrm>
          <a:prstGeom prst="rect">
            <a:avLst/>
          </a:prstGeom>
          <a:noFill/>
        </p:spPr>
        <p:txBody>
          <a:bodyPr wrap="square" rtlCol="0">
            <a:spAutoFit/>
          </a:bodyPr>
          <a:lstStyle/>
          <a:p>
            <a:pPr lvl="0">
              <a:defRPr/>
            </a:pPr>
            <a:r>
              <a:rPr lang="en-US" sz="2800" b="1" dirty="0">
                <a:solidFill>
                  <a:schemeClr val="tx2">
                    <a:lumMod val="75000"/>
                  </a:schemeClr>
                </a:solidFill>
                <a:latin typeface="Candara" panose="020E0502030303020204" pitchFamily="34" charset="0"/>
              </a:rPr>
              <a:t>Satellite Characteristics/Spatial Resolution</a:t>
            </a:r>
            <a:endParaRPr kumimoji="0" lang="en-US" sz="2800" b="1" i="0" u="none" strike="noStrike" kern="1200" cap="none" spc="0" normalizeH="0" baseline="0" noProof="0" dirty="0">
              <a:ln>
                <a:noFill/>
              </a:ln>
              <a:solidFill>
                <a:schemeClr val="tx2">
                  <a:lumMod val="75000"/>
                </a:schemeClr>
              </a:solidFill>
              <a:effectLst/>
              <a:uLnTx/>
              <a:uFillTx/>
              <a:latin typeface="Candara" panose="020E0502030303020204" pitchFamily="34" charset="0"/>
            </a:endParaRPr>
          </a:p>
        </p:txBody>
      </p:sp>
      <p:pic>
        <p:nvPicPr>
          <p:cNvPr id="3" name="Picture 2">
            <a:extLst>
              <a:ext uri="{FF2B5EF4-FFF2-40B4-BE49-F238E27FC236}">
                <a16:creationId xmlns:a16="http://schemas.microsoft.com/office/drawing/2014/main" id="{3A8F42B1-243C-44FE-A1EA-42B6CA4D35FD}"/>
              </a:ext>
            </a:extLst>
          </p:cNvPr>
          <p:cNvPicPr>
            <a:picLocks noChangeAspect="1"/>
          </p:cNvPicPr>
          <p:nvPr/>
        </p:nvPicPr>
        <p:blipFill>
          <a:blip r:embed="rId4"/>
          <a:stretch>
            <a:fillRect/>
          </a:stretch>
        </p:blipFill>
        <p:spPr>
          <a:xfrm>
            <a:off x="1580071" y="1191635"/>
            <a:ext cx="4910912" cy="1606278"/>
          </a:xfrm>
          <a:prstGeom prst="rect">
            <a:avLst/>
          </a:prstGeom>
        </p:spPr>
      </p:pic>
      <p:sp>
        <p:nvSpPr>
          <p:cNvPr id="4" name="Rectangle 3">
            <a:extLst>
              <a:ext uri="{FF2B5EF4-FFF2-40B4-BE49-F238E27FC236}">
                <a16:creationId xmlns:a16="http://schemas.microsoft.com/office/drawing/2014/main" id="{50AE196D-56FE-4787-A6FB-559631941270}"/>
              </a:ext>
            </a:extLst>
          </p:cNvPr>
          <p:cNvSpPr/>
          <p:nvPr/>
        </p:nvSpPr>
        <p:spPr>
          <a:xfrm>
            <a:off x="6656705" y="1566252"/>
            <a:ext cx="6096000" cy="646331"/>
          </a:xfrm>
          <a:prstGeom prst="rect">
            <a:avLst/>
          </a:prstGeom>
        </p:spPr>
        <p:txBody>
          <a:bodyPr>
            <a:spAutoFit/>
          </a:bodyPr>
          <a:lstStyle/>
          <a:p>
            <a:r>
              <a:rPr lang="en-US" b="1" dirty="0"/>
              <a:t>• Pixel – the Smallest Unit of an Image</a:t>
            </a:r>
          </a:p>
          <a:p>
            <a:r>
              <a:rPr lang="en-US" b="1" dirty="0"/>
              <a:t>• Spatial resolution is defined by the size of a pixe1</a:t>
            </a:r>
          </a:p>
        </p:txBody>
      </p:sp>
      <p:pic>
        <p:nvPicPr>
          <p:cNvPr id="171" name="Picture 170">
            <a:extLst>
              <a:ext uri="{FF2B5EF4-FFF2-40B4-BE49-F238E27FC236}">
                <a16:creationId xmlns:a16="http://schemas.microsoft.com/office/drawing/2014/main" id="{51455F15-AF5D-4AD5-96E7-A54B2B83F9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1528" y="3041206"/>
            <a:ext cx="5172819" cy="2686112"/>
          </a:xfrm>
          <a:prstGeom prst="rect">
            <a:avLst/>
          </a:prstGeom>
        </p:spPr>
      </p:pic>
      <p:pic>
        <p:nvPicPr>
          <p:cNvPr id="173" name="Picture 172">
            <a:extLst>
              <a:ext uri="{FF2B5EF4-FFF2-40B4-BE49-F238E27FC236}">
                <a16:creationId xmlns:a16="http://schemas.microsoft.com/office/drawing/2014/main" id="{5B34E610-6458-4E74-BCCD-F6E5FC23CB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79254" y="3030609"/>
            <a:ext cx="5172820" cy="2707307"/>
          </a:xfrm>
          <a:prstGeom prst="rect">
            <a:avLst/>
          </a:prstGeom>
        </p:spPr>
      </p:pic>
      <p:sp>
        <p:nvSpPr>
          <p:cNvPr id="174" name="TextBox 173">
            <a:extLst>
              <a:ext uri="{FF2B5EF4-FFF2-40B4-BE49-F238E27FC236}">
                <a16:creationId xmlns:a16="http://schemas.microsoft.com/office/drawing/2014/main" id="{091E877F-FC69-4DDA-8200-C0B24CCA13FD}"/>
              </a:ext>
            </a:extLst>
          </p:cNvPr>
          <p:cNvSpPr txBox="1"/>
          <p:nvPr/>
        </p:nvSpPr>
        <p:spPr>
          <a:xfrm flipH="1">
            <a:off x="673999" y="5814175"/>
            <a:ext cx="5172818" cy="400110"/>
          </a:xfrm>
          <a:prstGeom prst="rect">
            <a:avLst/>
          </a:prstGeom>
          <a:noFill/>
        </p:spPr>
        <p:txBody>
          <a:bodyPr wrap="square" rtlCol="0">
            <a:spAutoFit/>
          </a:bodyPr>
          <a:lstStyle/>
          <a:p>
            <a:pPr algn="ctr"/>
            <a:r>
              <a:rPr lang="en-US" sz="2000" b="1" dirty="0"/>
              <a:t>MSG-0 </a:t>
            </a:r>
          </a:p>
        </p:txBody>
      </p:sp>
      <p:sp>
        <p:nvSpPr>
          <p:cNvPr id="175" name="TextBox 174">
            <a:extLst>
              <a:ext uri="{FF2B5EF4-FFF2-40B4-BE49-F238E27FC236}">
                <a16:creationId xmlns:a16="http://schemas.microsoft.com/office/drawing/2014/main" id="{579A41E0-02CB-4F9B-A168-C8C006BC425F}"/>
              </a:ext>
            </a:extLst>
          </p:cNvPr>
          <p:cNvSpPr txBox="1"/>
          <p:nvPr/>
        </p:nvSpPr>
        <p:spPr>
          <a:xfrm flipH="1">
            <a:off x="6671727" y="5756252"/>
            <a:ext cx="5172818" cy="400110"/>
          </a:xfrm>
          <a:prstGeom prst="rect">
            <a:avLst/>
          </a:prstGeom>
          <a:noFill/>
        </p:spPr>
        <p:txBody>
          <a:bodyPr wrap="square" rtlCol="0">
            <a:spAutoFit/>
          </a:bodyPr>
          <a:lstStyle/>
          <a:p>
            <a:pPr algn="ctr"/>
            <a:r>
              <a:rPr lang="en-US" sz="2000" b="1" dirty="0"/>
              <a:t>MTG </a:t>
            </a:r>
          </a:p>
        </p:txBody>
      </p:sp>
    </p:spTree>
    <p:extLst>
      <p:ext uri="{BB962C8B-B14F-4D97-AF65-F5344CB8AC3E}">
        <p14:creationId xmlns:p14="http://schemas.microsoft.com/office/powerpoint/2010/main" val="3582104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6"/>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02</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EC4885F9-5D3D-4158-8772-3E86C12071DE}"/>
              </a:ext>
            </a:extLst>
          </p:cNvPr>
          <p:cNvSpPr txBox="1"/>
          <p:nvPr/>
        </p:nvSpPr>
        <p:spPr>
          <a:xfrm>
            <a:off x="1171074" y="339482"/>
            <a:ext cx="7981534" cy="523220"/>
          </a:xfrm>
          <a:prstGeom prst="rect">
            <a:avLst/>
          </a:prstGeom>
          <a:noFill/>
        </p:spPr>
        <p:txBody>
          <a:bodyPr wrap="square" rtlCol="0">
            <a:spAutoFit/>
          </a:bodyPr>
          <a:lstStyle/>
          <a:p>
            <a:pPr lvl="0">
              <a:defRPr/>
            </a:pPr>
            <a:r>
              <a:rPr lang="en-US" sz="2800" b="1">
                <a:solidFill>
                  <a:schemeClr val="tx2">
                    <a:lumMod val="75000"/>
                  </a:schemeClr>
                </a:solidFill>
                <a:latin typeface="Candara" panose="020E0502030303020204" pitchFamily="34" charset="0"/>
              </a:rPr>
              <a:t>Low Orbiting Vs. Geostationary Satellites</a:t>
            </a:r>
            <a:endParaRPr lang="en-US" sz="2800" b="1" dirty="0">
              <a:solidFill>
                <a:schemeClr val="tx2">
                  <a:lumMod val="75000"/>
                </a:schemeClr>
              </a:solidFill>
              <a:latin typeface="Candara" panose="020E0502030303020204" pitchFamily="34" charset="0"/>
            </a:endParaRPr>
          </a:p>
        </p:txBody>
      </p:sp>
      <p:sp>
        <p:nvSpPr>
          <p:cNvPr id="171" name="TextBox 170">
            <a:extLst>
              <a:ext uri="{FF2B5EF4-FFF2-40B4-BE49-F238E27FC236}">
                <a16:creationId xmlns:a16="http://schemas.microsoft.com/office/drawing/2014/main" id="{005B239B-1DCA-4B47-9737-2570446E7123}"/>
              </a:ext>
            </a:extLst>
          </p:cNvPr>
          <p:cNvSpPr txBox="1"/>
          <p:nvPr/>
        </p:nvSpPr>
        <p:spPr>
          <a:xfrm>
            <a:off x="1223093" y="5160936"/>
            <a:ext cx="2621884" cy="369332"/>
          </a:xfrm>
          <a:prstGeom prst="rect">
            <a:avLst/>
          </a:prstGeom>
          <a:noFill/>
        </p:spPr>
        <p:txBody>
          <a:bodyPr wrap="square">
            <a:spAutoFit/>
          </a:bodyPr>
          <a:lstStyle>
            <a:defPPr>
              <a:defRPr lang="en-US"/>
            </a:defPPr>
            <a:lvl1pPr algn="ctr">
              <a:defRPr>
                <a:solidFill>
                  <a:srgbClr val="00B050"/>
                </a:solidFill>
              </a:defRPr>
            </a:lvl1pPr>
          </a:lstStyle>
          <a:p>
            <a:r>
              <a:rPr lang="en-GB" dirty="0"/>
              <a:t>Geostationary Satellite</a:t>
            </a:r>
          </a:p>
        </p:txBody>
      </p:sp>
      <p:sp>
        <p:nvSpPr>
          <p:cNvPr id="173" name="TextBox 172">
            <a:extLst>
              <a:ext uri="{FF2B5EF4-FFF2-40B4-BE49-F238E27FC236}">
                <a16:creationId xmlns:a16="http://schemas.microsoft.com/office/drawing/2014/main" id="{47656D17-BCDB-4131-B959-FE971ACDA535}"/>
              </a:ext>
            </a:extLst>
          </p:cNvPr>
          <p:cNvSpPr txBox="1"/>
          <p:nvPr/>
        </p:nvSpPr>
        <p:spPr>
          <a:xfrm>
            <a:off x="6262436" y="5123025"/>
            <a:ext cx="4399504" cy="369332"/>
          </a:xfrm>
          <a:prstGeom prst="rect">
            <a:avLst/>
          </a:prstGeom>
          <a:noFill/>
        </p:spPr>
        <p:txBody>
          <a:bodyPr wrap="square">
            <a:spAutoFit/>
          </a:bodyPr>
          <a:lstStyle/>
          <a:p>
            <a:pPr algn="ctr"/>
            <a:r>
              <a:rPr lang="en-GB" dirty="0">
                <a:solidFill>
                  <a:srgbClr val="00B050"/>
                </a:solidFill>
              </a:rPr>
              <a:t>Polar Orbiting Satellite </a:t>
            </a:r>
          </a:p>
        </p:txBody>
      </p:sp>
      <p:pic>
        <p:nvPicPr>
          <p:cNvPr id="174" name="Picture 2" descr="Satellite image of Cyclone Shaheen-Gulab">
            <a:extLst>
              <a:ext uri="{FF2B5EF4-FFF2-40B4-BE49-F238E27FC236}">
                <a16:creationId xmlns:a16="http://schemas.microsoft.com/office/drawing/2014/main" id="{99818E2C-21A4-4220-A873-3B0939158B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9597" y="1051366"/>
            <a:ext cx="5405182" cy="4109570"/>
          </a:xfrm>
          <a:prstGeom prst="rect">
            <a:avLst/>
          </a:prstGeom>
          <a:noFill/>
          <a:extLst>
            <a:ext uri="{909E8E84-426E-40DD-AFC4-6F175D3DCCD1}">
              <a14:hiddenFill xmlns:a14="http://schemas.microsoft.com/office/drawing/2010/main">
                <a:solidFill>
                  <a:srgbClr val="FFFFFF"/>
                </a:solidFill>
              </a14:hiddenFill>
            </a:ext>
          </a:extLst>
        </p:spPr>
      </p:pic>
      <p:pic>
        <p:nvPicPr>
          <p:cNvPr id="175" name="Picture 4">
            <a:extLst>
              <a:ext uri="{FF2B5EF4-FFF2-40B4-BE49-F238E27FC236}">
                <a16:creationId xmlns:a16="http://schemas.microsoft.com/office/drawing/2014/main" id="{6173B097-BA8D-499B-8B0A-07AE5735C5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5827" t="27293" r="30719" b="28445"/>
          <a:stretch/>
        </p:blipFill>
        <p:spPr bwMode="auto">
          <a:xfrm>
            <a:off x="689949" y="1051366"/>
            <a:ext cx="4522672" cy="4048384"/>
          </a:xfrm>
          <a:prstGeom prst="rect">
            <a:avLst/>
          </a:prstGeom>
          <a:noFill/>
          <a:extLst>
            <a:ext uri="{909E8E84-426E-40DD-AFC4-6F175D3DCCD1}">
              <a14:hiddenFill xmlns:a14="http://schemas.microsoft.com/office/drawing/2010/main">
                <a:solidFill>
                  <a:srgbClr val="FFFFFF"/>
                </a:solidFill>
              </a14:hiddenFill>
            </a:ext>
          </a:extLst>
        </p:spPr>
      </p:pic>
      <p:sp>
        <p:nvSpPr>
          <p:cNvPr id="176" name="TextBox 175">
            <a:extLst>
              <a:ext uri="{FF2B5EF4-FFF2-40B4-BE49-F238E27FC236}">
                <a16:creationId xmlns:a16="http://schemas.microsoft.com/office/drawing/2014/main" id="{5D56FC1D-9945-446C-B70D-665E44E5015C}"/>
              </a:ext>
            </a:extLst>
          </p:cNvPr>
          <p:cNvSpPr txBox="1"/>
          <p:nvPr/>
        </p:nvSpPr>
        <p:spPr>
          <a:xfrm>
            <a:off x="2701394" y="5870209"/>
            <a:ext cx="6458674" cy="369332"/>
          </a:xfrm>
          <a:prstGeom prst="rect">
            <a:avLst/>
          </a:prstGeom>
          <a:noFill/>
        </p:spPr>
        <p:txBody>
          <a:bodyPr wrap="square" rtlCol="0">
            <a:spAutoFit/>
          </a:bodyPr>
          <a:lstStyle/>
          <a:p>
            <a:r>
              <a:rPr lang="en-US" b="1" dirty="0"/>
              <a:t>Notice the more detailed image from Polar (low orbiting satellite )</a:t>
            </a:r>
          </a:p>
        </p:txBody>
      </p:sp>
    </p:spTree>
    <p:extLst>
      <p:ext uri="{BB962C8B-B14F-4D97-AF65-F5344CB8AC3E}">
        <p14:creationId xmlns:p14="http://schemas.microsoft.com/office/powerpoint/2010/main" val="1145505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6"/>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02</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EC4885F9-5D3D-4158-8772-3E86C12071DE}"/>
              </a:ext>
            </a:extLst>
          </p:cNvPr>
          <p:cNvSpPr txBox="1"/>
          <p:nvPr/>
        </p:nvSpPr>
        <p:spPr>
          <a:xfrm>
            <a:off x="1171074" y="339482"/>
            <a:ext cx="7981534" cy="523220"/>
          </a:xfrm>
          <a:prstGeom prst="rect">
            <a:avLst/>
          </a:prstGeom>
          <a:noFill/>
        </p:spPr>
        <p:txBody>
          <a:bodyPr wrap="square" rtlCol="0">
            <a:spAutoFit/>
          </a:bodyPr>
          <a:lstStyle/>
          <a:p>
            <a:pPr lvl="0">
              <a:defRPr/>
            </a:pPr>
            <a:r>
              <a:rPr lang="en-US" sz="2800" b="1" dirty="0">
                <a:solidFill>
                  <a:schemeClr val="tx2">
                    <a:lumMod val="75000"/>
                  </a:schemeClr>
                </a:solidFill>
                <a:latin typeface="Candara" panose="020E0502030303020204" pitchFamily="34" charset="0"/>
              </a:rPr>
              <a:t>Spatial Resolution</a:t>
            </a:r>
          </a:p>
        </p:txBody>
      </p:sp>
      <p:pic>
        <p:nvPicPr>
          <p:cNvPr id="177" name="Picture 4" descr="The distribution of projected effective super-pixel resolution in a GOES-17 ABI full-disk image.">
            <a:extLst>
              <a:ext uri="{FF2B5EF4-FFF2-40B4-BE49-F238E27FC236}">
                <a16:creationId xmlns:a16="http://schemas.microsoft.com/office/drawing/2014/main" id="{26E1C020-78A4-433C-BBDA-821A76BA27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6319" y="1353618"/>
            <a:ext cx="5351356" cy="4652417"/>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pic>
        <p:nvPicPr>
          <p:cNvPr id="178" name="Picture 177">
            <a:extLst>
              <a:ext uri="{FF2B5EF4-FFF2-40B4-BE49-F238E27FC236}">
                <a16:creationId xmlns:a16="http://schemas.microsoft.com/office/drawing/2014/main" id="{21547186-19E3-48B3-A2BE-C19AF612985A}"/>
              </a:ext>
            </a:extLst>
          </p:cNvPr>
          <p:cNvPicPr>
            <a:picLocks noChangeAspect="1"/>
          </p:cNvPicPr>
          <p:nvPr/>
        </p:nvPicPr>
        <p:blipFill>
          <a:blip r:embed="rId5"/>
          <a:stretch>
            <a:fillRect/>
          </a:stretch>
        </p:blipFill>
        <p:spPr>
          <a:xfrm>
            <a:off x="6754163" y="1348687"/>
            <a:ext cx="4602662" cy="4602662"/>
          </a:xfrm>
          <a:prstGeom prst="rect">
            <a:avLst/>
          </a:prstGeom>
          <a:ln w="25400">
            <a:solidFill>
              <a:schemeClr val="tx1"/>
            </a:solidFill>
          </a:ln>
        </p:spPr>
      </p:pic>
    </p:spTree>
    <p:extLst>
      <p:ext uri="{BB962C8B-B14F-4D97-AF65-F5344CB8AC3E}">
        <p14:creationId xmlns:p14="http://schemas.microsoft.com/office/powerpoint/2010/main" val="929559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063FDA-1D78-4ED7-BCC4-DB05EFAC3B2B}"/>
              </a:ext>
            </a:extLst>
          </p:cNvPr>
          <p:cNvPicPr>
            <a:picLocks noChangeAspect="1"/>
          </p:cNvPicPr>
          <p:nvPr/>
        </p:nvPicPr>
        <p:blipFill>
          <a:blip r:embed="rId2"/>
          <a:stretch>
            <a:fillRect/>
          </a:stretch>
        </p:blipFill>
        <p:spPr>
          <a:xfrm>
            <a:off x="952500" y="0"/>
            <a:ext cx="10287000" cy="6858000"/>
          </a:xfrm>
          <a:prstGeom prst="rect">
            <a:avLst/>
          </a:prstGeom>
        </p:spPr>
      </p:pic>
      <p:sp>
        <p:nvSpPr>
          <p:cNvPr id="5" name="Rectangle 4">
            <a:extLst>
              <a:ext uri="{FF2B5EF4-FFF2-40B4-BE49-F238E27FC236}">
                <a16:creationId xmlns:a16="http://schemas.microsoft.com/office/drawing/2014/main" id="{04C9ABE8-4FDB-4AB3-A0D0-F674D180AFB0}"/>
              </a:ext>
            </a:extLst>
          </p:cNvPr>
          <p:cNvSpPr/>
          <p:nvPr/>
        </p:nvSpPr>
        <p:spPr>
          <a:xfrm>
            <a:off x="2868706" y="385482"/>
            <a:ext cx="860612" cy="2958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13CF6173-40C0-4C75-B278-83BBEE143F48}"/>
              </a:ext>
            </a:extLst>
          </p:cNvPr>
          <p:cNvSpPr/>
          <p:nvPr/>
        </p:nvSpPr>
        <p:spPr>
          <a:xfrm>
            <a:off x="2783541" y="309282"/>
            <a:ext cx="1030941" cy="448236"/>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1970s</a:t>
            </a:r>
          </a:p>
        </p:txBody>
      </p:sp>
    </p:spTree>
    <p:extLst>
      <p:ext uri="{BB962C8B-B14F-4D97-AF65-F5344CB8AC3E}">
        <p14:creationId xmlns:p14="http://schemas.microsoft.com/office/powerpoint/2010/main" val="1016380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MSG (SEVIRI) VS MTG (FCI)</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 name="Picture 1">
            <a:extLst>
              <a:ext uri="{FF2B5EF4-FFF2-40B4-BE49-F238E27FC236}">
                <a16:creationId xmlns:a16="http://schemas.microsoft.com/office/drawing/2014/main" id="{F2C2D5B4-F813-4BE7-B4DC-9D0289F94EEE}"/>
              </a:ext>
            </a:extLst>
          </p:cNvPr>
          <p:cNvPicPr>
            <a:picLocks noChangeAspect="1"/>
          </p:cNvPicPr>
          <p:nvPr/>
        </p:nvPicPr>
        <p:blipFill>
          <a:blip r:embed="rId4"/>
          <a:stretch>
            <a:fillRect/>
          </a:stretch>
        </p:blipFill>
        <p:spPr>
          <a:xfrm>
            <a:off x="371977" y="1719707"/>
            <a:ext cx="7608849" cy="4508947"/>
          </a:xfrm>
          <a:prstGeom prst="rect">
            <a:avLst/>
          </a:prstGeom>
        </p:spPr>
      </p:pic>
      <p:pic>
        <p:nvPicPr>
          <p:cNvPr id="3" name="Picture 2">
            <a:extLst>
              <a:ext uri="{FF2B5EF4-FFF2-40B4-BE49-F238E27FC236}">
                <a16:creationId xmlns:a16="http://schemas.microsoft.com/office/drawing/2014/main" id="{FA9BAB65-E099-4C4A-94D6-7D3A259339AB}"/>
              </a:ext>
            </a:extLst>
          </p:cNvPr>
          <p:cNvPicPr>
            <a:picLocks noChangeAspect="1"/>
          </p:cNvPicPr>
          <p:nvPr/>
        </p:nvPicPr>
        <p:blipFill>
          <a:blip r:embed="rId5"/>
          <a:stretch>
            <a:fillRect/>
          </a:stretch>
        </p:blipFill>
        <p:spPr>
          <a:xfrm>
            <a:off x="8221923" y="2102256"/>
            <a:ext cx="3791625" cy="3299484"/>
          </a:xfrm>
          <a:prstGeom prst="rect">
            <a:avLst/>
          </a:prstGeom>
        </p:spPr>
      </p:pic>
    </p:spTree>
    <p:extLst>
      <p:ext uri="{BB962C8B-B14F-4D97-AF65-F5344CB8AC3E}">
        <p14:creationId xmlns:p14="http://schemas.microsoft.com/office/powerpoint/2010/main" val="180411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6"/>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02</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EC4885F9-5D3D-4158-8772-3E86C12071DE}"/>
              </a:ext>
            </a:extLst>
          </p:cNvPr>
          <p:cNvSpPr txBox="1"/>
          <p:nvPr/>
        </p:nvSpPr>
        <p:spPr>
          <a:xfrm>
            <a:off x="1171074" y="339482"/>
            <a:ext cx="7981534" cy="523220"/>
          </a:xfrm>
          <a:prstGeom prst="rect">
            <a:avLst/>
          </a:prstGeom>
          <a:noFill/>
        </p:spPr>
        <p:txBody>
          <a:bodyPr wrap="square" rtlCol="0">
            <a:spAutoFit/>
          </a:bodyPr>
          <a:lstStyle/>
          <a:p>
            <a:pPr lvl="0">
              <a:defRPr/>
            </a:pPr>
            <a:r>
              <a:rPr lang="en-US" sz="2800" b="1" dirty="0">
                <a:solidFill>
                  <a:schemeClr val="tx2">
                    <a:lumMod val="75000"/>
                  </a:schemeClr>
                </a:solidFill>
                <a:latin typeface="Candara" panose="020E0502030303020204" pitchFamily="34" charset="0"/>
              </a:rPr>
              <a:t>Radiometric Resolution</a:t>
            </a:r>
          </a:p>
        </p:txBody>
      </p:sp>
      <p:sp>
        <p:nvSpPr>
          <p:cNvPr id="171" name="TextBox 170">
            <a:extLst>
              <a:ext uri="{FF2B5EF4-FFF2-40B4-BE49-F238E27FC236}">
                <a16:creationId xmlns:a16="http://schemas.microsoft.com/office/drawing/2014/main" id="{AC2D1AAF-F367-486F-B38F-B96E0C1BB62F}"/>
              </a:ext>
            </a:extLst>
          </p:cNvPr>
          <p:cNvSpPr txBox="1"/>
          <p:nvPr/>
        </p:nvSpPr>
        <p:spPr>
          <a:xfrm>
            <a:off x="669290" y="6059368"/>
            <a:ext cx="148816" cy="369332"/>
          </a:xfrm>
          <a:prstGeom prst="rect">
            <a:avLst/>
          </a:prstGeom>
          <a:noFill/>
        </p:spPr>
        <p:txBody>
          <a:bodyPr wrap="square" rtlCol="0">
            <a:spAutoFit/>
          </a:bodyPr>
          <a:lstStyle/>
          <a:p>
            <a:r>
              <a:rPr lang="en-US" b="1" dirty="0"/>
              <a:t>0</a:t>
            </a:r>
          </a:p>
        </p:txBody>
      </p:sp>
      <p:sp>
        <p:nvSpPr>
          <p:cNvPr id="173" name="TextBox 172">
            <a:extLst>
              <a:ext uri="{FF2B5EF4-FFF2-40B4-BE49-F238E27FC236}">
                <a16:creationId xmlns:a16="http://schemas.microsoft.com/office/drawing/2014/main" id="{2198EBC7-9A1F-4AC5-B689-8F6DB223A139}"/>
              </a:ext>
            </a:extLst>
          </p:cNvPr>
          <p:cNvSpPr txBox="1"/>
          <p:nvPr/>
        </p:nvSpPr>
        <p:spPr>
          <a:xfrm>
            <a:off x="5377807" y="6062101"/>
            <a:ext cx="619857" cy="369332"/>
          </a:xfrm>
          <a:prstGeom prst="rect">
            <a:avLst/>
          </a:prstGeom>
          <a:noFill/>
        </p:spPr>
        <p:txBody>
          <a:bodyPr wrap="square" rtlCol="0">
            <a:spAutoFit/>
          </a:bodyPr>
          <a:lstStyle/>
          <a:p>
            <a:r>
              <a:rPr lang="en-US" b="1" dirty="0"/>
              <a:t>255</a:t>
            </a:r>
          </a:p>
        </p:txBody>
      </p:sp>
      <p:sp>
        <p:nvSpPr>
          <p:cNvPr id="174" name="Rectangle 173">
            <a:extLst>
              <a:ext uri="{FF2B5EF4-FFF2-40B4-BE49-F238E27FC236}">
                <a16:creationId xmlns:a16="http://schemas.microsoft.com/office/drawing/2014/main" id="{B551987A-D4F5-4DC8-8A08-F008C6BE246F}"/>
              </a:ext>
            </a:extLst>
          </p:cNvPr>
          <p:cNvSpPr/>
          <p:nvPr/>
        </p:nvSpPr>
        <p:spPr>
          <a:xfrm>
            <a:off x="6256427" y="2626312"/>
            <a:ext cx="6096000" cy="1200329"/>
          </a:xfrm>
          <a:prstGeom prst="rect">
            <a:avLst/>
          </a:prstGeom>
        </p:spPr>
        <p:txBody>
          <a:bodyPr>
            <a:spAutoFit/>
          </a:bodyPr>
          <a:lstStyle/>
          <a:p>
            <a:r>
              <a:rPr lang="en-US" dirty="0"/>
              <a:t>The ability of a sensor to detect small differences in radiance (number of gray levels per pixel).</a:t>
            </a:r>
          </a:p>
          <a:p>
            <a:endParaRPr lang="en-US" dirty="0"/>
          </a:p>
          <a:p>
            <a:endParaRPr lang="en-US" dirty="0"/>
          </a:p>
        </p:txBody>
      </p:sp>
      <p:pic>
        <p:nvPicPr>
          <p:cNvPr id="175" name="Picture 174">
            <a:extLst>
              <a:ext uri="{FF2B5EF4-FFF2-40B4-BE49-F238E27FC236}">
                <a16:creationId xmlns:a16="http://schemas.microsoft.com/office/drawing/2014/main" id="{110E4592-F0DA-4306-B3D1-76C1496697CB}"/>
              </a:ext>
            </a:extLst>
          </p:cNvPr>
          <p:cNvPicPr>
            <a:picLocks noChangeAspect="1"/>
          </p:cNvPicPr>
          <p:nvPr/>
        </p:nvPicPr>
        <p:blipFill rotWithShape="1">
          <a:blip r:embed="rId4"/>
          <a:srcRect l="11804"/>
          <a:stretch/>
        </p:blipFill>
        <p:spPr>
          <a:xfrm>
            <a:off x="883265" y="946096"/>
            <a:ext cx="4713917" cy="4765286"/>
          </a:xfrm>
          <a:prstGeom prst="rect">
            <a:avLst/>
          </a:prstGeom>
        </p:spPr>
      </p:pic>
      <p:pic>
        <p:nvPicPr>
          <p:cNvPr id="176" name="Picture 4">
            <a:extLst>
              <a:ext uri="{FF2B5EF4-FFF2-40B4-BE49-F238E27FC236}">
                <a16:creationId xmlns:a16="http://schemas.microsoft.com/office/drawing/2014/main" id="{6B794607-78B4-4F14-B610-2B3855275A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741" y="5868126"/>
            <a:ext cx="5368050" cy="269623"/>
          </a:xfrm>
          <a:prstGeom prst="rect">
            <a:avLst/>
          </a:prstGeom>
          <a:ln>
            <a:solidFill>
              <a:schemeClr val="tx1"/>
            </a:soli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1174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6"/>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02</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EC4885F9-5D3D-4158-8772-3E86C12071DE}"/>
              </a:ext>
            </a:extLst>
          </p:cNvPr>
          <p:cNvSpPr txBox="1"/>
          <p:nvPr/>
        </p:nvSpPr>
        <p:spPr>
          <a:xfrm>
            <a:off x="1171074" y="339482"/>
            <a:ext cx="7981534" cy="523220"/>
          </a:xfrm>
          <a:prstGeom prst="rect">
            <a:avLst/>
          </a:prstGeom>
          <a:noFill/>
        </p:spPr>
        <p:txBody>
          <a:bodyPr wrap="square" rtlCol="0">
            <a:spAutoFit/>
          </a:bodyPr>
          <a:lstStyle/>
          <a:p>
            <a:pPr lvl="0">
              <a:defRPr/>
            </a:pPr>
            <a:r>
              <a:rPr lang="en-US" sz="2800" b="1" dirty="0">
                <a:solidFill>
                  <a:schemeClr val="tx2">
                    <a:lumMod val="75000"/>
                  </a:schemeClr>
                </a:solidFill>
                <a:latin typeface="Candara" panose="020E0502030303020204" pitchFamily="34" charset="0"/>
              </a:rPr>
              <a:t>Temporal Resolution </a:t>
            </a:r>
          </a:p>
        </p:txBody>
      </p:sp>
      <p:sp>
        <p:nvSpPr>
          <p:cNvPr id="2" name="Rectangle 1">
            <a:extLst>
              <a:ext uri="{FF2B5EF4-FFF2-40B4-BE49-F238E27FC236}">
                <a16:creationId xmlns:a16="http://schemas.microsoft.com/office/drawing/2014/main" id="{3BDD0E95-FE1C-435C-BE67-48D98C0A6BBD}"/>
              </a:ext>
            </a:extLst>
          </p:cNvPr>
          <p:cNvSpPr/>
          <p:nvPr/>
        </p:nvSpPr>
        <p:spPr>
          <a:xfrm>
            <a:off x="896318" y="1369005"/>
            <a:ext cx="11122938" cy="646331"/>
          </a:xfrm>
          <a:prstGeom prst="rect">
            <a:avLst/>
          </a:prstGeom>
        </p:spPr>
        <p:txBody>
          <a:bodyPr wrap="square">
            <a:spAutoFit/>
          </a:bodyPr>
          <a:lstStyle/>
          <a:p>
            <a:r>
              <a:rPr lang="en-US" dirty="0"/>
              <a:t>• The time it takes for a satellite to complete one orbit cycle—also called “revisit time” </a:t>
            </a:r>
          </a:p>
          <a:p>
            <a:r>
              <a:rPr lang="en-US" dirty="0"/>
              <a:t>• It mostly depends on swath width of the satellite – the larger the swath – the higher the temporal resolution </a:t>
            </a:r>
          </a:p>
        </p:txBody>
      </p:sp>
      <p:pic>
        <p:nvPicPr>
          <p:cNvPr id="3" name="Picture 2">
            <a:extLst>
              <a:ext uri="{FF2B5EF4-FFF2-40B4-BE49-F238E27FC236}">
                <a16:creationId xmlns:a16="http://schemas.microsoft.com/office/drawing/2014/main" id="{5DAF8AFF-2970-4635-8AF0-5327432A7214}"/>
              </a:ext>
            </a:extLst>
          </p:cNvPr>
          <p:cNvPicPr>
            <a:picLocks noChangeAspect="1"/>
          </p:cNvPicPr>
          <p:nvPr/>
        </p:nvPicPr>
        <p:blipFill>
          <a:blip r:embed="rId4"/>
          <a:stretch>
            <a:fillRect/>
          </a:stretch>
        </p:blipFill>
        <p:spPr>
          <a:xfrm>
            <a:off x="1684422" y="2497355"/>
            <a:ext cx="5006328" cy="3055809"/>
          </a:xfrm>
          <a:prstGeom prst="rect">
            <a:avLst/>
          </a:prstGeom>
        </p:spPr>
      </p:pic>
      <p:pic>
        <p:nvPicPr>
          <p:cNvPr id="4" name="Picture 3">
            <a:extLst>
              <a:ext uri="{FF2B5EF4-FFF2-40B4-BE49-F238E27FC236}">
                <a16:creationId xmlns:a16="http://schemas.microsoft.com/office/drawing/2014/main" id="{55E152E1-D0BC-4ED2-AE18-65AAA996FE15}"/>
              </a:ext>
            </a:extLst>
          </p:cNvPr>
          <p:cNvPicPr>
            <a:picLocks noChangeAspect="1"/>
          </p:cNvPicPr>
          <p:nvPr/>
        </p:nvPicPr>
        <p:blipFill>
          <a:blip r:embed="rId5"/>
          <a:stretch>
            <a:fillRect/>
          </a:stretch>
        </p:blipFill>
        <p:spPr>
          <a:xfrm>
            <a:off x="7475621" y="2404773"/>
            <a:ext cx="2776032" cy="2771722"/>
          </a:xfrm>
          <a:prstGeom prst="rect">
            <a:avLst/>
          </a:prstGeom>
        </p:spPr>
      </p:pic>
      <p:sp>
        <p:nvSpPr>
          <p:cNvPr id="5" name="TextBox 4">
            <a:extLst>
              <a:ext uri="{FF2B5EF4-FFF2-40B4-BE49-F238E27FC236}">
                <a16:creationId xmlns:a16="http://schemas.microsoft.com/office/drawing/2014/main" id="{8FB0E0E0-99EF-4920-8728-307BFE316042}"/>
              </a:ext>
            </a:extLst>
          </p:cNvPr>
          <p:cNvSpPr txBox="1"/>
          <p:nvPr/>
        </p:nvSpPr>
        <p:spPr>
          <a:xfrm>
            <a:off x="7876674" y="5488995"/>
            <a:ext cx="2043867" cy="369332"/>
          </a:xfrm>
          <a:prstGeom prst="rect">
            <a:avLst/>
          </a:prstGeom>
          <a:noFill/>
        </p:spPr>
        <p:txBody>
          <a:bodyPr wrap="square" rtlCol="0">
            <a:spAutoFit/>
          </a:bodyPr>
          <a:lstStyle/>
          <a:p>
            <a:r>
              <a:rPr lang="en-US" dirty="0"/>
              <a:t>&lt; 10 min</a:t>
            </a:r>
          </a:p>
        </p:txBody>
      </p:sp>
      <p:sp>
        <p:nvSpPr>
          <p:cNvPr id="171" name="TextBox 170">
            <a:extLst>
              <a:ext uri="{FF2B5EF4-FFF2-40B4-BE49-F238E27FC236}">
                <a16:creationId xmlns:a16="http://schemas.microsoft.com/office/drawing/2014/main" id="{31252CF9-9865-4150-9EA5-DA4621085542}"/>
              </a:ext>
            </a:extLst>
          </p:cNvPr>
          <p:cNvSpPr txBox="1"/>
          <p:nvPr/>
        </p:nvSpPr>
        <p:spPr>
          <a:xfrm>
            <a:off x="3371890" y="5633595"/>
            <a:ext cx="2043867" cy="369332"/>
          </a:xfrm>
          <a:prstGeom prst="rect">
            <a:avLst/>
          </a:prstGeom>
          <a:noFill/>
        </p:spPr>
        <p:txBody>
          <a:bodyPr wrap="square" rtlCol="0">
            <a:spAutoFit/>
          </a:bodyPr>
          <a:lstStyle/>
          <a:p>
            <a:r>
              <a:rPr lang="en-US" dirty="0"/>
              <a:t>2 times per day</a:t>
            </a:r>
          </a:p>
        </p:txBody>
      </p:sp>
    </p:spTree>
    <p:extLst>
      <p:ext uri="{BB962C8B-B14F-4D97-AF65-F5344CB8AC3E}">
        <p14:creationId xmlns:p14="http://schemas.microsoft.com/office/powerpoint/2010/main" val="1836618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6"/>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02</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EC4885F9-5D3D-4158-8772-3E86C12071DE}"/>
              </a:ext>
            </a:extLst>
          </p:cNvPr>
          <p:cNvSpPr txBox="1"/>
          <p:nvPr/>
        </p:nvSpPr>
        <p:spPr>
          <a:xfrm>
            <a:off x="1171074" y="339482"/>
            <a:ext cx="7981534" cy="523220"/>
          </a:xfrm>
          <a:prstGeom prst="rect">
            <a:avLst/>
          </a:prstGeom>
          <a:noFill/>
        </p:spPr>
        <p:txBody>
          <a:bodyPr wrap="square" rtlCol="0">
            <a:spAutoFit/>
          </a:bodyPr>
          <a:lstStyle/>
          <a:p>
            <a:pPr lvl="0">
              <a:defRPr/>
            </a:pPr>
            <a:r>
              <a:rPr lang="en-US" sz="2800" b="1" dirty="0">
                <a:solidFill>
                  <a:schemeClr val="tx2">
                    <a:lumMod val="75000"/>
                  </a:schemeClr>
                </a:solidFill>
                <a:latin typeface="Candara" panose="020E0502030303020204" pitchFamily="34" charset="0"/>
              </a:rPr>
              <a:t>Temporal Resolution </a:t>
            </a:r>
          </a:p>
        </p:txBody>
      </p:sp>
      <p:sp>
        <p:nvSpPr>
          <p:cNvPr id="2" name="Rectangle 1">
            <a:extLst>
              <a:ext uri="{FF2B5EF4-FFF2-40B4-BE49-F238E27FC236}">
                <a16:creationId xmlns:a16="http://schemas.microsoft.com/office/drawing/2014/main" id="{3BDD0E95-FE1C-435C-BE67-48D98C0A6BBD}"/>
              </a:ext>
            </a:extLst>
          </p:cNvPr>
          <p:cNvSpPr/>
          <p:nvPr/>
        </p:nvSpPr>
        <p:spPr>
          <a:xfrm>
            <a:off x="896318" y="1369005"/>
            <a:ext cx="11122938" cy="646331"/>
          </a:xfrm>
          <a:prstGeom prst="rect">
            <a:avLst/>
          </a:prstGeom>
        </p:spPr>
        <p:txBody>
          <a:bodyPr wrap="square">
            <a:spAutoFit/>
          </a:bodyPr>
          <a:lstStyle/>
          <a:p>
            <a:r>
              <a:rPr lang="en-US" dirty="0"/>
              <a:t>• The time it takes for a satellite to complete one orbit cycle—also called “revisit time” </a:t>
            </a:r>
          </a:p>
          <a:p>
            <a:r>
              <a:rPr lang="en-US" dirty="0"/>
              <a:t>• It mostly depends on swath width of the satellite – the larger the swath – the higher the temporal resolution </a:t>
            </a:r>
          </a:p>
        </p:txBody>
      </p:sp>
      <p:pic>
        <p:nvPicPr>
          <p:cNvPr id="6" name="Picture 5">
            <a:extLst>
              <a:ext uri="{FF2B5EF4-FFF2-40B4-BE49-F238E27FC236}">
                <a16:creationId xmlns:a16="http://schemas.microsoft.com/office/drawing/2014/main" id="{0AFCEEA0-CA4B-41EE-B961-9142A2EDD4E3}"/>
              </a:ext>
            </a:extLst>
          </p:cNvPr>
          <p:cNvPicPr>
            <a:picLocks noChangeAspect="1"/>
          </p:cNvPicPr>
          <p:nvPr/>
        </p:nvPicPr>
        <p:blipFill>
          <a:blip r:embed="rId4"/>
          <a:stretch>
            <a:fillRect/>
          </a:stretch>
        </p:blipFill>
        <p:spPr>
          <a:xfrm>
            <a:off x="2171171" y="2165795"/>
            <a:ext cx="7347292" cy="3844673"/>
          </a:xfrm>
          <a:prstGeom prst="rect">
            <a:avLst/>
          </a:prstGeom>
        </p:spPr>
      </p:pic>
      <p:sp>
        <p:nvSpPr>
          <p:cNvPr id="7" name="TextBox 6">
            <a:extLst>
              <a:ext uri="{FF2B5EF4-FFF2-40B4-BE49-F238E27FC236}">
                <a16:creationId xmlns:a16="http://schemas.microsoft.com/office/drawing/2014/main" id="{5529D1B6-71B9-4118-8F36-BD7F55748F62}"/>
              </a:ext>
            </a:extLst>
          </p:cNvPr>
          <p:cNvSpPr txBox="1"/>
          <p:nvPr/>
        </p:nvSpPr>
        <p:spPr>
          <a:xfrm>
            <a:off x="152902" y="2887579"/>
            <a:ext cx="1756109" cy="369332"/>
          </a:xfrm>
          <a:prstGeom prst="rect">
            <a:avLst/>
          </a:prstGeom>
          <a:noFill/>
        </p:spPr>
        <p:txBody>
          <a:bodyPr wrap="square" rtlCol="0">
            <a:spAutoFit/>
          </a:bodyPr>
          <a:lstStyle/>
          <a:p>
            <a:r>
              <a:rPr lang="en-US" dirty="0"/>
              <a:t>Geostationary</a:t>
            </a:r>
          </a:p>
        </p:txBody>
      </p:sp>
      <p:sp>
        <p:nvSpPr>
          <p:cNvPr id="173" name="TextBox 172">
            <a:extLst>
              <a:ext uri="{FF2B5EF4-FFF2-40B4-BE49-F238E27FC236}">
                <a16:creationId xmlns:a16="http://schemas.microsoft.com/office/drawing/2014/main" id="{4C14DDC9-8C82-4A0E-9837-E4137884192F}"/>
              </a:ext>
            </a:extLst>
          </p:cNvPr>
          <p:cNvSpPr txBox="1"/>
          <p:nvPr/>
        </p:nvSpPr>
        <p:spPr>
          <a:xfrm>
            <a:off x="415062" y="4840614"/>
            <a:ext cx="1756109" cy="369332"/>
          </a:xfrm>
          <a:prstGeom prst="rect">
            <a:avLst/>
          </a:prstGeom>
          <a:noFill/>
        </p:spPr>
        <p:txBody>
          <a:bodyPr wrap="square" rtlCol="0">
            <a:spAutoFit/>
          </a:bodyPr>
          <a:lstStyle/>
          <a:p>
            <a:r>
              <a:rPr lang="en-US" dirty="0"/>
              <a:t>MODIS (2330)</a:t>
            </a:r>
          </a:p>
        </p:txBody>
      </p:sp>
      <p:sp>
        <p:nvSpPr>
          <p:cNvPr id="174" name="TextBox 173">
            <a:extLst>
              <a:ext uri="{FF2B5EF4-FFF2-40B4-BE49-F238E27FC236}">
                <a16:creationId xmlns:a16="http://schemas.microsoft.com/office/drawing/2014/main" id="{852A17ED-85CC-462C-8369-4D7FD8ACA736}"/>
              </a:ext>
            </a:extLst>
          </p:cNvPr>
          <p:cNvSpPr txBox="1"/>
          <p:nvPr/>
        </p:nvSpPr>
        <p:spPr>
          <a:xfrm>
            <a:off x="9692721" y="2657596"/>
            <a:ext cx="1756109" cy="369332"/>
          </a:xfrm>
          <a:prstGeom prst="rect">
            <a:avLst/>
          </a:prstGeom>
          <a:noFill/>
        </p:spPr>
        <p:txBody>
          <a:bodyPr wrap="square" rtlCol="0">
            <a:spAutoFit/>
          </a:bodyPr>
          <a:lstStyle/>
          <a:p>
            <a:r>
              <a:rPr lang="en-US" dirty="0"/>
              <a:t>VIIRS / 3040km</a:t>
            </a:r>
          </a:p>
        </p:txBody>
      </p:sp>
      <p:sp>
        <p:nvSpPr>
          <p:cNvPr id="175" name="TextBox 174">
            <a:extLst>
              <a:ext uri="{FF2B5EF4-FFF2-40B4-BE49-F238E27FC236}">
                <a16:creationId xmlns:a16="http://schemas.microsoft.com/office/drawing/2014/main" id="{7DAAEA84-B2E9-4C46-B898-4A8E42DB1AA5}"/>
              </a:ext>
            </a:extLst>
          </p:cNvPr>
          <p:cNvSpPr txBox="1"/>
          <p:nvPr/>
        </p:nvSpPr>
        <p:spPr>
          <a:xfrm>
            <a:off x="9780953" y="4751090"/>
            <a:ext cx="1756109" cy="369332"/>
          </a:xfrm>
          <a:prstGeom prst="rect">
            <a:avLst/>
          </a:prstGeom>
          <a:noFill/>
        </p:spPr>
        <p:txBody>
          <a:bodyPr wrap="square" rtlCol="0">
            <a:spAutoFit/>
          </a:bodyPr>
          <a:lstStyle/>
          <a:p>
            <a:r>
              <a:rPr lang="en-US" dirty="0"/>
              <a:t>CALIPSO</a:t>
            </a:r>
          </a:p>
        </p:txBody>
      </p:sp>
    </p:spTree>
    <p:extLst>
      <p:ext uri="{BB962C8B-B14F-4D97-AF65-F5344CB8AC3E}">
        <p14:creationId xmlns:p14="http://schemas.microsoft.com/office/powerpoint/2010/main" val="6973232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6"/>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02</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EC4885F9-5D3D-4158-8772-3E86C12071DE}"/>
              </a:ext>
            </a:extLst>
          </p:cNvPr>
          <p:cNvSpPr txBox="1"/>
          <p:nvPr/>
        </p:nvSpPr>
        <p:spPr>
          <a:xfrm>
            <a:off x="1171074" y="339482"/>
            <a:ext cx="7981534" cy="523220"/>
          </a:xfrm>
          <a:prstGeom prst="rect">
            <a:avLst/>
          </a:prstGeom>
          <a:noFill/>
        </p:spPr>
        <p:txBody>
          <a:bodyPr wrap="square" rtlCol="0">
            <a:spAutoFit/>
          </a:bodyPr>
          <a:lstStyle/>
          <a:p>
            <a:pPr lvl="0">
              <a:defRPr/>
            </a:pPr>
            <a:r>
              <a:rPr lang="en-US" sz="2800" b="1" dirty="0">
                <a:solidFill>
                  <a:schemeClr val="tx2">
                    <a:lumMod val="75000"/>
                  </a:schemeClr>
                </a:solidFill>
                <a:latin typeface="Candara" panose="020E0502030303020204" pitchFamily="34" charset="0"/>
              </a:rPr>
              <a:t>Spectral Resolution </a:t>
            </a:r>
          </a:p>
        </p:txBody>
      </p:sp>
      <p:sp>
        <p:nvSpPr>
          <p:cNvPr id="3" name="Rectangle 2">
            <a:extLst>
              <a:ext uri="{FF2B5EF4-FFF2-40B4-BE49-F238E27FC236}">
                <a16:creationId xmlns:a16="http://schemas.microsoft.com/office/drawing/2014/main" id="{B5AA6478-4125-4371-A6ED-810ADBCFBA24}"/>
              </a:ext>
            </a:extLst>
          </p:cNvPr>
          <p:cNvSpPr/>
          <p:nvPr/>
        </p:nvSpPr>
        <p:spPr>
          <a:xfrm>
            <a:off x="435271" y="863450"/>
            <a:ext cx="11618203" cy="2554545"/>
          </a:xfrm>
          <a:prstGeom prst="rect">
            <a:avLst/>
          </a:prstGeom>
        </p:spPr>
        <p:txBody>
          <a:bodyPr wrap="square">
            <a:spAutoFit/>
          </a:bodyPr>
          <a:lstStyle/>
          <a:p>
            <a:pPr marL="285750" indent="-285750">
              <a:buFont typeface="Arial" panose="020B0604020202020204" pitchFamily="34" charset="0"/>
              <a:buChar char="•"/>
            </a:pPr>
            <a:r>
              <a:rPr lang="en-US" sz="2000" dirty="0"/>
              <a:t>Resolution depends upon satellite orbit configuration and sensor design. Different sensors have different resolutions.</a:t>
            </a:r>
          </a:p>
          <a:p>
            <a:pPr marL="285750" indent="-285750">
              <a:buFont typeface="Arial" panose="020B0604020202020204" pitchFamily="34" charset="0"/>
              <a:buChar char="•"/>
            </a:pPr>
            <a:r>
              <a:rPr lang="en-US" sz="2000" dirty="0"/>
              <a:t>Signifies the number and width of spectral bands of the sensor. The higher the spectral resolution, the </a:t>
            </a:r>
          </a:p>
          <a:p>
            <a:pPr marL="285750" indent="-285750">
              <a:buFont typeface="Arial" panose="020B0604020202020204" pitchFamily="34" charset="0"/>
              <a:buChar char="•"/>
            </a:pPr>
            <a:r>
              <a:rPr lang="en-US" sz="2000" dirty="0"/>
              <a:t>narrower the wavelength range for a given channel or band.</a:t>
            </a:r>
          </a:p>
          <a:p>
            <a:pPr marL="285750" indent="-285750">
              <a:buFont typeface="Arial" panose="020B0604020202020204" pitchFamily="34" charset="0"/>
              <a:buChar char="•"/>
            </a:pPr>
            <a:r>
              <a:rPr lang="en-US" sz="2000" dirty="0"/>
              <a:t>More and finer spectral channels enable remote sensing of different parts of the Earth’s surface.</a:t>
            </a:r>
          </a:p>
          <a:p>
            <a:pPr marL="285750" indent="-285750">
              <a:buFont typeface="Arial" panose="020B0604020202020204" pitchFamily="34" charset="0"/>
              <a:buChar char="•"/>
            </a:pPr>
            <a:r>
              <a:rPr lang="en-US" sz="2000" dirty="0"/>
              <a:t>Typically, multispectral imagery refers to 3 to 10 bands, while hyperspectral imagery consists of hundreds or thousands of (narrower) bands (i.e., higher spectral resolution). </a:t>
            </a:r>
          </a:p>
          <a:p>
            <a:pPr marL="285750" indent="-285750">
              <a:buFont typeface="Arial" panose="020B0604020202020204" pitchFamily="34" charset="0"/>
              <a:buChar char="•"/>
            </a:pPr>
            <a:r>
              <a:rPr lang="en-US" sz="2000" dirty="0"/>
              <a:t>Panchromatic is a single broad band that collects a wide range of wavelengths</a:t>
            </a:r>
          </a:p>
        </p:txBody>
      </p:sp>
      <p:pic>
        <p:nvPicPr>
          <p:cNvPr id="4" name="Picture 3">
            <a:extLst>
              <a:ext uri="{FF2B5EF4-FFF2-40B4-BE49-F238E27FC236}">
                <a16:creationId xmlns:a16="http://schemas.microsoft.com/office/drawing/2014/main" id="{A9BF4A7C-B758-412F-9057-96FD8F8FA3B7}"/>
              </a:ext>
            </a:extLst>
          </p:cNvPr>
          <p:cNvPicPr>
            <a:picLocks noChangeAspect="1"/>
          </p:cNvPicPr>
          <p:nvPr/>
        </p:nvPicPr>
        <p:blipFill>
          <a:blip r:embed="rId4"/>
          <a:stretch>
            <a:fillRect/>
          </a:stretch>
        </p:blipFill>
        <p:spPr>
          <a:xfrm>
            <a:off x="6209349" y="3647948"/>
            <a:ext cx="5648984" cy="1666626"/>
          </a:xfrm>
          <a:prstGeom prst="rect">
            <a:avLst/>
          </a:prstGeom>
        </p:spPr>
      </p:pic>
      <p:pic>
        <p:nvPicPr>
          <p:cNvPr id="5" name="Picture 4">
            <a:extLst>
              <a:ext uri="{FF2B5EF4-FFF2-40B4-BE49-F238E27FC236}">
                <a16:creationId xmlns:a16="http://schemas.microsoft.com/office/drawing/2014/main" id="{22E8F867-C345-4ECC-8D0B-B2F8B4CB2AE9}"/>
              </a:ext>
            </a:extLst>
          </p:cNvPr>
          <p:cNvPicPr>
            <a:picLocks noChangeAspect="1"/>
          </p:cNvPicPr>
          <p:nvPr/>
        </p:nvPicPr>
        <p:blipFill>
          <a:blip r:embed="rId5"/>
          <a:stretch>
            <a:fillRect/>
          </a:stretch>
        </p:blipFill>
        <p:spPr>
          <a:xfrm>
            <a:off x="2013611" y="3635949"/>
            <a:ext cx="2720576" cy="2522439"/>
          </a:xfrm>
          <a:prstGeom prst="rect">
            <a:avLst/>
          </a:prstGeom>
        </p:spPr>
      </p:pic>
    </p:spTree>
    <p:extLst>
      <p:ext uri="{BB962C8B-B14F-4D97-AF65-F5344CB8AC3E}">
        <p14:creationId xmlns:p14="http://schemas.microsoft.com/office/powerpoint/2010/main" val="17169657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Geostationary Satellite</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6" name="Content Placeholder 2">
            <a:extLst>
              <a:ext uri="{FF2B5EF4-FFF2-40B4-BE49-F238E27FC236}">
                <a16:creationId xmlns:a16="http://schemas.microsoft.com/office/drawing/2014/main" id="{0961E8A4-31A1-44FA-8133-A71154C2A36D}"/>
              </a:ext>
            </a:extLst>
          </p:cNvPr>
          <p:cNvSpPr txBox="1">
            <a:spLocks/>
          </p:cNvSpPr>
          <p:nvPr/>
        </p:nvSpPr>
        <p:spPr>
          <a:xfrm>
            <a:off x="1269869" y="1408855"/>
            <a:ext cx="6719099" cy="23892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chemeClr val="accent6">
                    <a:lumMod val="75000"/>
                  </a:schemeClr>
                </a:solidFill>
              </a:rPr>
              <a:t>large coverage area (about a third of Earth's surface) </a:t>
            </a:r>
          </a:p>
          <a:p>
            <a:endParaRPr lang="en-US" sz="2400" dirty="0">
              <a:solidFill>
                <a:schemeClr val="accent6">
                  <a:lumMod val="75000"/>
                </a:schemeClr>
              </a:solidFill>
            </a:endParaRPr>
          </a:p>
          <a:p>
            <a:r>
              <a:rPr lang="en-US" sz="2400" dirty="0">
                <a:solidFill>
                  <a:schemeClr val="accent6">
                    <a:lumMod val="75000"/>
                  </a:schemeClr>
                </a:solidFill>
              </a:rPr>
              <a:t>High image frequency (every 15 minutes or less )</a:t>
            </a:r>
          </a:p>
          <a:p>
            <a:pPr marL="0" indent="0">
              <a:buNone/>
            </a:pPr>
            <a:r>
              <a:rPr lang="en-US" sz="2400" dirty="0">
                <a:solidFill>
                  <a:schemeClr val="accent6">
                    <a:lumMod val="75000"/>
                  </a:schemeClr>
                </a:solidFill>
              </a:rPr>
              <a:t>     -&gt; monitoring of rapidly-changing weather and phenomena  .</a:t>
            </a:r>
          </a:p>
          <a:p>
            <a:pPr marL="0" indent="0">
              <a:buNone/>
            </a:pPr>
            <a:r>
              <a:rPr lang="en-US" sz="2400" dirty="0">
                <a:solidFill>
                  <a:schemeClr val="accent6">
                    <a:lumMod val="75000"/>
                  </a:schemeClr>
                </a:solidFill>
              </a:rPr>
              <a:t> </a:t>
            </a:r>
          </a:p>
          <a:p>
            <a:r>
              <a:rPr lang="en-US" sz="2400" dirty="0">
                <a:solidFill>
                  <a:schemeClr val="accent2">
                    <a:lumMod val="75000"/>
                  </a:schemeClr>
                </a:solidFill>
              </a:rPr>
              <a:t>Polar regions are not well observed. </a:t>
            </a:r>
          </a:p>
          <a:p>
            <a:r>
              <a:rPr lang="en-US" sz="2400" dirty="0">
                <a:solidFill>
                  <a:schemeClr val="accent2">
                    <a:lumMod val="75000"/>
                  </a:schemeClr>
                </a:solidFill>
              </a:rPr>
              <a:t>Relatively Low spatial resolution.</a:t>
            </a:r>
          </a:p>
        </p:txBody>
      </p:sp>
      <p:pic>
        <p:nvPicPr>
          <p:cNvPr id="177" name="Picture 176">
            <a:extLst>
              <a:ext uri="{FF2B5EF4-FFF2-40B4-BE49-F238E27FC236}">
                <a16:creationId xmlns:a16="http://schemas.microsoft.com/office/drawing/2014/main" id="{9564F489-0CEE-4212-B164-883DD9301A60}"/>
              </a:ext>
            </a:extLst>
          </p:cNvPr>
          <p:cNvPicPr>
            <a:picLocks noChangeAspect="1"/>
          </p:cNvPicPr>
          <p:nvPr/>
        </p:nvPicPr>
        <p:blipFill>
          <a:blip r:embed="rId4"/>
          <a:stretch>
            <a:fillRect/>
          </a:stretch>
        </p:blipFill>
        <p:spPr>
          <a:xfrm>
            <a:off x="7841827" y="1660288"/>
            <a:ext cx="3922811" cy="3922811"/>
          </a:xfrm>
          <a:prstGeom prst="rect">
            <a:avLst/>
          </a:prstGeom>
        </p:spPr>
      </p:pic>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0" name="Graphic 179" descr="Sad face with no fill">
            <a:extLst>
              <a:ext uri="{FF2B5EF4-FFF2-40B4-BE49-F238E27FC236}">
                <a16:creationId xmlns:a16="http://schemas.microsoft.com/office/drawing/2014/main" id="{D4EF7730-71C7-42AA-A957-DA487FD2050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6611" y="4347644"/>
            <a:ext cx="914400" cy="914400"/>
          </a:xfrm>
          <a:prstGeom prst="rect">
            <a:avLst/>
          </a:prstGeom>
        </p:spPr>
      </p:pic>
      <p:pic>
        <p:nvPicPr>
          <p:cNvPr id="181" name="Graphic 180" descr="Smiling face with no fill">
            <a:extLst>
              <a:ext uri="{FF2B5EF4-FFF2-40B4-BE49-F238E27FC236}">
                <a16:creationId xmlns:a16="http://schemas.microsoft.com/office/drawing/2014/main" id="{1C5D6149-70F1-4225-A3C3-9CCB8EFA6E6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14104" y="1982326"/>
            <a:ext cx="914400" cy="914400"/>
          </a:xfrm>
          <a:prstGeom prst="rect">
            <a:avLst/>
          </a:prstGeom>
        </p:spPr>
      </p:pic>
    </p:spTree>
    <p:extLst>
      <p:ext uri="{BB962C8B-B14F-4D97-AF65-F5344CB8AC3E}">
        <p14:creationId xmlns:p14="http://schemas.microsoft.com/office/powerpoint/2010/main" val="32910351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Geostationary Satellite</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0" name="Graphic 179" descr="Sad face with no fill">
            <a:extLst>
              <a:ext uri="{FF2B5EF4-FFF2-40B4-BE49-F238E27FC236}">
                <a16:creationId xmlns:a16="http://schemas.microsoft.com/office/drawing/2014/main" id="{D4EF7730-71C7-42AA-A957-DA487FD2050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8505" y="3821726"/>
            <a:ext cx="914400" cy="914400"/>
          </a:xfrm>
          <a:prstGeom prst="rect">
            <a:avLst/>
          </a:prstGeom>
        </p:spPr>
      </p:pic>
      <p:pic>
        <p:nvPicPr>
          <p:cNvPr id="181" name="Graphic 180" descr="Smiling face with no fill">
            <a:extLst>
              <a:ext uri="{FF2B5EF4-FFF2-40B4-BE49-F238E27FC236}">
                <a16:creationId xmlns:a16="http://schemas.microsoft.com/office/drawing/2014/main" id="{1C5D6149-70F1-4225-A3C3-9CCB8EFA6E6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736" y="1795831"/>
            <a:ext cx="914400" cy="914400"/>
          </a:xfrm>
          <a:prstGeom prst="rect">
            <a:avLst/>
          </a:prstGeom>
        </p:spPr>
      </p:pic>
      <p:sp>
        <p:nvSpPr>
          <p:cNvPr id="182" name="Content Placeholder 2">
            <a:extLst>
              <a:ext uri="{FF2B5EF4-FFF2-40B4-BE49-F238E27FC236}">
                <a16:creationId xmlns:a16="http://schemas.microsoft.com/office/drawing/2014/main" id="{3297D7C2-FCA7-4161-809E-AF5B2214E689}"/>
              </a:ext>
            </a:extLst>
          </p:cNvPr>
          <p:cNvSpPr txBox="1">
            <a:spLocks/>
          </p:cNvSpPr>
          <p:nvPr/>
        </p:nvSpPr>
        <p:spPr>
          <a:xfrm>
            <a:off x="1127096" y="1805523"/>
            <a:ext cx="4490608" cy="343983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solidFill>
                  <a:schemeClr val="accent6">
                    <a:lumMod val="75000"/>
                  </a:schemeClr>
                </a:solidFill>
              </a:rPr>
              <a:t>Global coverage. </a:t>
            </a:r>
          </a:p>
          <a:p>
            <a:pPr marL="342900" indent="-342900" algn="l">
              <a:buFont typeface="Arial" panose="020B0604020202020204" pitchFamily="34" charset="0"/>
              <a:buChar char="•"/>
            </a:pPr>
            <a:r>
              <a:rPr lang="en-US" dirty="0">
                <a:solidFill>
                  <a:schemeClr val="accent6">
                    <a:lumMod val="75000"/>
                  </a:schemeClr>
                </a:solidFill>
              </a:rPr>
              <a:t>Good spatial  resolution because of low orbit.</a:t>
            </a:r>
          </a:p>
          <a:p>
            <a:endParaRPr lang="en-US" dirty="0">
              <a:solidFill>
                <a:schemeClr val="accent6">
                  <a:lumMod val="75000"/>
                </a:schemeClr>
              </a:solidFill>
            </a:endParaRPr>
          </a:p>
          <a:p>
            <a:endParaRPr lang="en-US" dirty="0">
              <a:solidFill>
                <a:schemeClr val="accent2">
                  <a:lumMod val="75000"/>
                </a:schemeClr>
              </a:solidFill>
            </a:endParaRPr>
          </a:p>
          <a:p>
            <a:pPr marL="342900" indent="-342900" algn="l">
              <a:buFont typeface="Arial" panose="020B0604020202020204" pitchFamily="34" charset="0"/>
              <a:buChar char="•"/>
            </a:pPr>
            <a:r>
              <a:rPr lang="en-US" dirty="0">
                <a:solidFill>
                  <a:schemeClr val="accent2">
                    <a:lumMod val="75000"/>
                  </a:schemeClr>
                </a:solidFill>
              </a:rPr>
              <a:t>low image frequency (2 images a day per satellite )</a:t>
            </a:r>
          </a:p>
          <a:p>
            <a:endParaRPr lang="en-US" dirty="0">
              <a:solidFill>
                <a:schemeClr val="accent6">
                  <a:lumMod val="75000"/>
                </a:schemeClr>
              </a:solidFill>
            </a:endParaRPr>
          </a:p>
        </p:txBody>
      </p:sp>
      <p:pic>
        <p:nvPicPr>
          <p:cNvPr id="183" name="Picture 182">
            <a:extLst>
              <a:ext uri="{FF2B5EF4-FFF2-40B4-BE49-F238E27FC236}">
                <a16:creationId xmlns:a16="http://schemas.microsoft.com/office/drawing/2014/main" id="{650EC764-C0A1-4BA1-81DE-0E634979EF03}"/>
              </a:ext>
            </a:extLst>
          </p:cNvPr>
          <p:cNvPicPr>
            <a:picLocks noChangeAspect="1"/>
          </p:cNvPicPr>
          <p:nvPr/>
        </p:nvPicPr>
        <p:blipFill>
          <a:blip r:embed="rId8"/>
          <a:stretch>
            <a:fillRect/>
          </a:stretch>
        </p:blipFill>
        <p:spPr>
          <a:xfrm>
            <a:off x="5326463" y="1278411"/>
            <a:ext cx="6482385" cy="2668791"/>
          </a:xfrm>
          <a:prstGeom prst="rect">
            <a:avLst/>
          </a:prstGeom>
          <a:ln w="25400">
            <a:solidFill>
              <a:schemeClr val="tx1"/>
            </a:solidFill>
          </a:ln>
        </p:spPr>
      </p:pic>
      <p:pic>
        <p:nvPicPr>
          <p:cNvPr id="184" name="Picture 183">
            <a:extLst>
              <a:ext uri="{FF2B5EF4-FFF2-40B4-BE49-F238E27FC236}">
                <a16:creationId xmlns:a16="http://schemas.microsoft.com/office/drawing/2014/main" id="{DC242765-965C-442E-A100-EB4108570F78}"/>
              </a:ext>
            </a:extLst>
          </p:cNvPr>
          <p:cNvPicPr>
            <a:picLocks noChangeAspect="1"/>
          </p:cNvPicPr>
          <p:nvPr/>
        </p:nvPicPr>
        <p:blipFill>
          <a:blip r:embed="rId9"/>
          <a:stretch>
            <a:fillRect/>
          </a:stretch>
        </p:blipFill>
        <p:spPr>
          <a:xfrm>
            <a:off x="5923444" y="4229700"/>
            <a:ext cx="5125586" cy="2427478"/>
          </a:xfrm>
          <a:prstGeom prst="rect">
            <a:avLst/>
          </a:prstGeom>
          <a:ln w="25400">
            <a:solidFill>
              <a:schemeClr val="tx1"/>
            </a:solidFill>
          </a:ln>
        </p:spPr>
      </p:pic>
      <p:cxnSp>
        <p:nvCxnSpPr>
          <p:cNvPr id="185" name="Straight Arrow Connector 184">
            <a:extLst>
              <a:ext uri="{FF2B5EF4-FFF2-40B4-BE49-F238E27FC236}">
                <a16:creationId xmlns:a16="http://schemas.microsoft.com/office/drawing/2014/main" id="{4A86AC06-10BC-4021-9D06-281C72E817EA}"/>
              </a:ext>
            </a:extLst>
          </p:cNvPr>
          <p:cNvCxnSpPr>
            <a:cxnSpLocks/>
          </p:cNvCxnSpPr>
          <p:nvPr/>
        </p:nvCxnSpPr>
        <p:spPr>
          <a:xfrm>
            <a:off x="7544665" y="4920863"/>
            <a:ext cx="1400536" cy="0"/>
          </a:xfrm>
          <a:prstGeom prst="straightConnector1">
            <a:avLst/>
          </a:prstGeom>
          <a:ln w="44450">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6" name="TextBox 185">
            <a:extLst>
              <a:ext uri="{FF2B5EF4-FFF2-40B4-BE49-F238E27FC236}">
                <a16:creationId xmlns:a16="http://schemas.microsoft.com/office/drawing/2014/main" id="{85F1E84C-3342-42BE-B3D1-386F6DC48554}"/>
              </a:ext>
            </a:extLst>
          </p:cNvPr>
          <p:cNvSpPr txBox="1"/>
          <p:nvPr/>
        </p:nvSpPr>
        <p:spPr>
          <a:xfrm>
            <a:off x="7897271" y="4920863"/>
            <a:ext cx="791937" cy="369332"/>
          </a:xfrm>
          <a:prstGeom prst="rect">
            <a:avLst/>
          </a:prstGeom>
          <a:noFill/>
        </p:spPr>
        <p:txBody>
          <a:bodyPr wrap="square" rtlCol="0">
            <a:spAutoFit/>
          </a:bodyPr>
          <a:lstStyle/>
          <a:p>
            <a:r>
              <a:rPr lang="en-US" b="1" dirty="0">
                <a:highlight>
                  <a:srgbClr val="FFFF00"/>
                </a:highlight>
              </a:rPr>
              <a:t>Swath</a:t>
            </a:r>
            <a:r>
              <a:rPr lang="en-US" b="1" dirty="0"/>
              <a:t> </a:t>
            </a:r>
          </a:p>
        </p:txBody>
      </p:sp>
      <p:sp>
        <p:nvSpPr>
          <p:cNvPr id="187" name="Rectangle 186">
            <a:extLst>
              <a:ext uri="{FF2B5EF4-FFF2-40B4-BE49-F238E27FC236}">
                <a16:creationId xmlns:a16="http://schemas.microsoft.com/office/drawing/2014/main" id="{4E8A18D0-E951-4FCF-8564-936C09183D93}"/>
              </a:ext>
            </a:extLst>
          </p:cNvPr>
          <p:cNvSpPr/>
          <p:nvPr/>
        </p:nvSpPr>
        <p:spPr>
          <a:xfrm>
            <a:off x="6103304" y="6011649"/>
            <a:ext cx="4760470" cy="338554"/>
          </a:xfrm>
          <a:prstGeom prst="rect">
            <a:avLst/>
          </a:prstGeom>
        </p:spPr>
        <p:txBody>
          <a:bodyPr wrap="none">
            <a:spAutoFit/>
          </a:bodyPr>
          <a:lstStyle/>
          <a:p>
            <a:r>
              <a:rPr lang="en-US" sz="1600" b="1" dirty="0">
                <a:highlight>
                  <a:srgbClr val="FFFF00"/>
                </a:highlight>
              </a:rPr>
              <a:t>Highest Spatial Resolution at the middle of the Swath </a:t>
            </a:r>
          </a:p>
        </p:txBody>
      </p:sp>
    </p:spTree>
    <p:extLst>
      <p:ext uri="{BB962C8B-B14F-4D97-AF65-F5344CB8AC3E}">
        <p14:creationId xmlns:p14="http://schemas.microsoft.com/office/powerpoint/2010/main" val="1177935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MSG (SEVIRI) VS MTG (FCI)</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0" name="Rectangle 199">
            <a:extLst>
              <a:ext uri="{FF2B5EF4-FFF2-40B4-BE49-F238E27FC236}">
                <a16:creationId xmlns:a16="http://schemas.microsoft.com/office/drawing/2014/main" id="{4B46E170-032B-4C66-9C72-0CABA75811C0}"/>
              </a:ext>
            </a:extLst>
          </p:cNvPr>
          <p:cNvSpPr/>
          <p:nvPr/>
        </p:nvSpPr>
        <p:spPr>
          <a:xfrm>
            <a:off x="252852" y="1157053"/>
            <a:ext cx="8089042" cy="523220"/>
          </a:xfrm>
          <a:prstGeom prst="rect">
            <a:avLst/>
          </a:prstGeom>
        </p:spPr>
        <p:txBody>
          <a:bodyPr wrap="square">
            <a:spAutoFit/>
          </a:bodyPr>
          <a:lstStyle/>
          <a:p>
            <a:pPr lvl="0" fontAlgn="base">
              <a:spcBef>
                <a:spcPct val="20000"/>
              </a:spcBef>
              <a:spcAft>
                <a:spcPct val="0"/>
              </a:spcAft>
            </a:pPr>
            <a:r>
              <a:rPr lang="en-GB" sz="2800" b="1" kern="0" dirty="0">
                <a:solidFill>
                  <a:srgbClr val="38484E"/>
                </a:solidFill>
                <a:latin typeface="Roboto" panose="02000000000000000000" pitchFamily="2" charset="0"/>
                <a:cs typeface="Arial" pitchFamily="34" charset="0"/>
              </a:rPr>
              <a:t>1. Higher Spatial Resolution:</a:t>
            </a:r>
          </a:p>
        </p:txBody>
      </p:sp>
      <p:sp>
        <p:nvSpPr>
          <p:cNvPr id="201" name="Rectangle 200">
            <a:extLst>
              <a:ext uri="{FF2B5EF4-FFF2-40B4-BE49-F238E27FC236}">
                <a16:creationId xmlns:a16="http://schemas.microsoft.com/office/drawing/2014/main" id="{0B3441B2-C61B-4A37-858C-1B7E47357AF1}"/>
              </a:ext>
            </a:extLst>
          </p:cNvPr>
          <p:cNvSpPr/>
          <p:nvPr/>
        </p:nvSpPr>
        <p:spPr>
          <a:xfrm>
            <a:off x="3011721" y="2058258"/>
            <a:ext cx="6634509" cy="369332"/>
          </a:xfrm>
          <a:prstGeom prst="rect">
            <a:avLst/>
          </a:prstGeom>
        </p:spPr>
        <p:txBody>
          <a:bodyPr wrap="none">
            <a:spAutoFit/>
          </a:bodyPr>
          <a:lstStyle/>
          <a:p>
            <a:pPr eaLnBrk="0" fontAlgn="base" hangingPunct="0">
              <a:spcBef>
                <a:spcPct val="0"/>
              </a:spcBef>
              <a:spcAft>
                <a:spcPct val="0"/>
              </a:spcAft>
            </a:pPr>
            <a:r>
              <a:rPr lang="en-US" dirty="0"/>
              <a:t>3.8 um and 10.5 um  in  2.0 km resolution  ( and 1 km in Hi-Re mode)</a:t>
            </a:r>
          </a:p>
        </p:txBody>
      </p:sp>
      <p:sp>
        <p:nvSpPr>
          <p:cNvPr id="202" name="Rectangle 201">
            <a:extLst>
              <a:ext uri="{FF2B5EF4-FFF2-40B4-BE49-F238E27FC236}">
                <a16:creationId xmlns:a16="http://schemas.microsoft.com/office/drawing/2014/main" id="{3D4514BC-F89B-4B2D-A5E9-3CD897B9A3AB}"/>
              </a:ext>
            </a:extLst>
          </p:cNvPr>
          <p:cNvSpPr/>
          <p:nvPr/>
        </p:nvSpPr>
        <p:spPr>
          <a:xfrm>
            <a:off x="2974999" y="1661652"/>
            <a:ext cx="6692217" cy="369332"/>
          </a:xfrm>
          <a:prstGeom prst="rect">
            <a:avLst/>
          </a:prstGeom>
        </p:spPr>
        <p:txBody>
          <a:bodyPr wrap="none">
            <a:spAutoFit/>
          </a:bodyPr>
          <a:lstStyle/>
          <a:p>
            <a:pPr eaLnBrk="0" fontAlgn="base" hangingPunct="0">
              <a:spcBef>
                <a:spcPct val="0"/>
              </a:spcBef>
              <a:spcAft>
                <a:spcPct val="0"/>
              </a:spcAft>
            </a:pPr>
            <a:r>
              <a:rPr lang="en-US" dirty="0"/>
              <a:t>0.6 um and 2.3 um  in  1.0 km resolution  ( and 0.5 km in Hi-Re mode)</a:t>
            </a:r>
          </a:p>
        </p:txBody>
      </p:sp>
      <p:sp>
        <p:nvSpPr>
          <p:cNvPr id="203" name="Rectangle 202">
            <a:extLst>
              <a:ext uri="{FF2B5EF4-FFF2-40B4-BE49-F238E27FC236}">
                <a16:creationId xmlns:a16="http://schemas.microsoft.com/office/drawing/2014/main" id="{3C46001F-4EED-4F49-8789-7507C442F004}"/>
              </a:ext>
            </a:extLst>
          </p:cNvPr>
          <p:cNvSpPr/>
          <p:nvPr/>
        </p:nvSpPr>
        <p:spPr>
          <a:xfrm>
            <a:off x="224144" y="2725271"/>
            <a:ext cx="8089042" cy="523220"/>
          </a:xfrm>
          <a:prstGeom prst="rect">
            <a:avLst/>
          </a:prstGeom>
        </p:spPr>
        <p:txBody>
          <a:bodyPr wrap="square">
            <a:spAutoFit/>
          </a:bodyPr>
          <a:lstStyle/>
          <a:p>
            <a:pPr lvl="0" fontAlgn="base">
              <a:spcBef>
                <a:spcPct val="20000"/>
              </a:spcBef>
              <a:spcAft>
                <a:spcPct val="0"/>
              </a:spcAft>
            </a:pPr>
            <a:r>
              <a:rPr lang="en-GB" sz="2800" b="1" kern="0" dirty="0">
                <a:solidFill>
                  <a:srgbClr val="38484E"/>
                </a:solidFill>
                <a:latin typeface="Roboto" panose="02000000000000000000" pitchFamily="2" charset="0"/>
                <a:cs typeface="Arial" pitchFamily="34" charset="0"/>
              </a:rPr>
              <a:t>2. Higher Temporal Resolution</a:t>
            </a:r>
          </a:p>
        </p:txBody>
      </p:sp>
      <p:sp>
        <p:nvSpPr>
          <p:cNvPr id="204" name="Rectangle 203">
            <a:extLst>
              <a:ext uri="{FF2B5EF4-FFF2-40B4-BE49-F238E27FC236}">
                <a16:creationId xmlns:a16="http://schemas.microsoft.com/office/drawing/2014/main" id="{DCC39D09-45CC-4D99-A142-57676B180ADF}"/>
              </a:ext>
            </a:extLst>
          </p:cNvPr>
          <p:cNvSpPr/>
          <p:nvPr/>
        </p:nvSpPr>
        <p:spPr>
          <a:xfrm>
            <a:off x="3159166" y="3320437"/>
            <a:ext cx="3106556" cy="369332"/>
          </a:xfrm>
          <a:prstGeom prst="rect">
            <a:avLst/>
          </a:prstGeom>
        </p:spPr>
        <p:txBody>
          <a:bodyPr wrap="none">
            <a:spAutoFit/>
          </a:bodyPr>
          <a:lstStyle/>
          <a:p>
            <a:pPr eaLnBrk="0" fontAlgn="base" hangingPunct="0">
              <a:spcBef>
                <a:spcPct val="0"/>
              </a:spcBef>
              <a:spcAft>
                <a:spcPct val="0"/>
              </a:spcAft>
            </a:pPr>
            <a:r>
              <a:rPr lang="en-US" dirty="0"/>
              <a:t>10min and 5min for Rapid Scan</a:t>
            </a:r>
          </a:p>
        </p:txBody>
      </p:sp>
      <p:sp>
        <p:nvSpPr>
          <p:cNvPr id="205" name="Rectangle 204">
            <a:extLst>
              <a:ext uri="{FF2B5EF4-FFF2-40B4-BE49-F238E27FC236}">
                <a16:creationId xmlns:a16="http://schemas.microsoft.com/office/drawing/2014/main" id="{E57889E2-4E71-45B7-8DFF-6C58EEF61863}"/>
              </a:ext>
            </a:extLst>
          </p:cNvPr>
          <p:cNvSpPr/>
          <p:nvPr/>
        </p:nvSpPr>
        <p:spPr>
          <a:xfrm>
            <a:off x="182369" y="3990827"/>
            <a:ext cx="8089042" cy="523220"/>
          </a:xfrm>
          <a:prstGeom prst="rect">
            <a:avLst/>
          </a:prstGeom>
        </p:spPr>
        <p:txBody>
          <a:bodyPr wrap="square">
            <a:spAutoFit/>
          </a:bodyPr>
          <a:lstStyle/>
          <a:p>
            <a:pPr lvl="0" fontAlgn="base">
              <a:spcBef>
                <a:spcPct val="20000"/>
              </a:spcBef>
              <a:spcAft>
                <a:spcPct val="0"/>
              </a:spcAft>
            </a:pPr>
            <a:r>
              <a:rPr lang="en-GB" sz="2800" b="1" kern="0" dirty="0">
                <a:solidFill>
                  <a:srgbClr val="38484E"/>
                </a:solidFill>
                <a:latin typeface="Roboto" panose="02000000000000000000" pitchFamily="2" charset="0"/>
                <a:cs typeface="Arial" pitchFamily="34" charset="0"/>
              </a:rPr>
              <a:t>3. Higher Temporal Resolution</a:t>
            </a:r>
          </a:p>
        </p:txBody>
      </p:sp>
      <p:sp>
        <p:nvSpPr>
          <p:cNvPr id="206" name="Rectangle 205">
            <a:extLst>
              <a:ext uri="{FF2B5EF4-FFF2-40B4-BE49-F238E27FC236}">
                <a16:creationId xmlns:a16="http://schemas.microsoft.com/office/drawing/2014/main" id="{7C5E8EFC-B48C-439A-B67D-44F831B55DD4}"/>
              </a:ext>
            </a:extLst>
          </p:cNvPr>
          <p:cNvSpPr/>
          <p:nvPr/>
        </p:nvSpPr>
        <p:spPr>
          <a:xfrm>
            <a:off x="3463081" y="4609412"/>
            <a:ext cx="1855188" cy="369332"/>
          </a:xfrm>
          <a:prstGeom prst="rect">
            <a:avLst/>
          </a:prstGeom>
        </p:spPr>
        <p:txBody>
          <a:bodyPr wrap="none">
            <a:spAutoFit/>
          </a:bodyPr>
          <a:lstStyle/>
          <a:p>
            <a:pPr eaLnBrk="0" fontAlgn="base" hangingPunct="0">
              <a:spcBef>
                <a:spcPct val="0"/>
              </a:spcBef>
              <a:spcAft>
                <a:spcPct val="0"/>
              </a:spcAft>
            </a:pPr>
            <a:r>
              <a:rPr lang="en-US" dirty="0"/>
              <a:t>16 channels more</a:t>
            </a:r>
          </a:p>
        </p:txBody>
      </p:sp>
      <p:sp>
        <p:nvSpPr>
          <p:cNvPr id="207" name="Rectangle 206">
            <a:extLst>
              <a:ext uri="{FF2B5EF4-FFF2-40B4-BE49-F238E27FC236}">
                <a16:creationId xmlns:a16="http://schemas.microsoft.com/office/drawing/2014/main" id="{33F36E5C-534F-4E0F-A66B-3ACE7913E38E}"/>
              </a:ext>
            </a:extLst>
          </p:cNvPr>
          <p:cNvSpPr/>
          <p:nvPr/>
        </p:nvSpPr>
        <p:spPr>
          <a:xfrm>
            <a:off x="252852" y="5211648"/>
            <a:ext cx="8089042" cy="523220"/>
          </a:xfrm>
          <a:prstGeom prst="rect">
            <a:avLst/>
          </a:prstGeom>
        </p:spPr>
        <p:txBody>
          <a:bodyPr wrap="square">
            <a:spAutoFit/>
          </a:bodyPr>
          <a:lstStyle/>
          <a:p>
            <a:pPr lvl="0" fontAlgn="base">
              <a:spcBef>
                <a:spcPct val="20000"/>
              </a:spcBef>
              <a:spcAft>
                <a:spcPct val="0"/>
              </a:spcAft>
            </a:pPr>
            <a:r>
              <a:rPr lang="en-GB" sz="2800" b="1" kern="0" dirty="0">
                <a:solidFill>
                  <a:srgbClr val="38484E"/>
                </a:solidFill>
                <a:latin typeface="Roboto" panose="02000000000000000000" pitchFamily="2" charset="0"/>
                <a:cs typeface="Arial" pitchFamily="34" charset="0"/>
              </a:rPr>
              <a:t>4. Higher Radiometric Resolution</a:t>
            </a:r>
          </a:p>
        </p:txBody>
      </p:sp>
      <p:sp>
        <p:nvSpPr>
          <p:cNvPr id="2" name="Rectangle 1">
            <a:extLst>
              <a:ext uri="{FF2B5EF4-FFF2-40B4-BE49-F238E27FC236}">
                <a16:creationId xmlns:a16="http://schemas.microsoft.com/office/drawing/2014/main" id="{1C12B7D7-855D-45FE-8742-899BBD7C2CBD}"/>
              </a:ext>
            </a:extLst>
          </p:cNvPr>
          <p:cNvSpPr/>
          <p:nvPr/>
        </p:nvSpPr>
        <p:spPr>
          <a:xfrm>
            <a:off x="3463081" y="5603416"/>
            <a:ext cx="6096000" cy="646331"/>
          </a:xfrm>
          <a:prstGeom prst="rect">
            <a:avLst/>
          </a:prstGeom>
        </p:spPr>
        <p:txBody>
          <a:bodyPr>
            <a:spAutoFit/>
          </a:bodyPr>
          <a:lstStyle/>
          <a:p>
            <a:r>
              <a:rPr lang="en-US" dirty="0"/>
              <a:t>MSG SEVIRI has </a:t>
            </a:r>
            <a:r>
              <a:rPr lang="en-US" b="1" dirty="0"/>
              <a:t>10-bit resolution (~1024 levels)</a:t>
            </a:r>
            <a:r>
              <a:rPr lang="en-US" dirty="0"/>
              <a:t>, </a:t>
            </a:r>
          </a:p>
          <a:p>
            <a:r>
              <a:rPr lang="en-US" dirty="0"/>
              <a:t>while MTG FCI has </a:t>
            </a:r>
            <a:r>
              <a:rPr lang="en-US" b="1" dirty="0"/>
              <a:t>12-bit resolution (~4096 levels)</a:t>
            </a:r>
            <a:r>
              <a:rPr lang="en-US" dirty="0"/>
              <a:t>.</a:t>
            </a:r>
          </a:p>
        </p:txBody>
      </p:sp>
    </p:spTree>
    <p:extLst>
      <p:ext uri="{BB962C8B-B14F-4D97-AF65-F5344CB8AC3E}">
        <p14:creationId xmlns:p14="http://schemas.microsoft.com/office/powerpoint/2010/main" val="1218030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3892030" y="2733719"/>
            <a:ext cx="501953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Satellite Data Processing</a:t>
            </a:r>
          </a:p>
        </p:txBody>
      </p:sp>
    </p:spTree>
    <p:extLst>
      <p:ext uri="{BB962C8B-B14F-4D97-AF65-F5344CB8AC3E}">
        <p14:creationId xmlns:p14="http://schemas.microsoft.com/office/powerpoint/2010/main" val="229837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6"/>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02</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EC4885F9-5D3D-4158-8772-3E86C12071DE}"/>
              </a:ext>
            </a:extLst>
          </p:cNvPr>
          <p:cNvSpPr txBox="1"/>
          <p:nvPr/>
        </p:nvSpPr>
        <p:spPr>
          <a:xfrm>
            <a:off x="1171074" y="339482"/>
            <a:ext cx="7981534" cy="523220"/>
          </a:xfrm>
          <a:prstGeom prst="rect">
            <a:avLst/>
          </a:prstGeom>
          <a:noFill/>
        </p:spPr>
        <p:txBody>
          <a:bodyPr wrap="square" rtlCol="0">
            <a:spAutoFit/>
          </a:bodyPr>
          <a:lstStyle/>
          <a:p>
            <a:pPr lvl="0">
              <a:defRPr/>
            </a:pPr>
            <a:r>
              <a:rPr lang="en-US" sz="2800" b="1" dirty="0">
                <a:solidFill>
                  <a:schemeClr val="tx2">
                    <a:lumMod val="75000"/>
                  </a:schemeClr>
                </a:solidFill>
                <a:latin typeface="Candara" panose="020E0502030303020204" pitchFamily="34" charset="0"/>
              </a:rPr>
              <a:t>Satellite Data Processing </a:t>
            </a:r>
          </a:p>
        </p:txBody>
      </p:sp>
      <p:pic>
        <p:nvPicPr>
          <p:cNvPr id="171" name="Content Placeholder 7">
            <a:extLst>
              <a:ext uri="{FF2B5EF4-FFF2-40B4-BE49-F238E27FC236}">
                <a16:creationId xmlns:a16="http://schemas.microsoft.com/office/drawing/2014/main" id="{51F5FB49-A1FF-4C9C-9775-B55ACA39AA23}"/>
              </a:ext>
            </a:extLst>
          </p:cNvPr>
          <p:cNvPicPr>
            <a:picLocks noChangeAspect="1"/>
          </p:cNvPicPr>
          <p:nvPr/>
        </p:nvPicPr>
        <p:blipFill>
          <a:blip r:embed="rId4"/>
          <a:stretch>
            <a:fillRect/>
          </a:stretch>
        </p:blipFill>
        <p:spPr>
          <a:xfrm>
            <a:off x="1251718" y="1272603"/>
            <a:ext cx="8955464" cy="5041927"/>
          </a:xfrm>
          <a:prstGeom prst="rect">
            <a:avLst/>
          </a:prstGeom>
        </p:spPr>
      </p:pic>
    </p:spTree>
    <p:extLst>
      <p:ext uri="{BB962C8B-B14F-4D97-AF65-F5344CB8AC3E}">
        <p14:creationId xmlns:p14="http://schemas.microsoft.com/office/powerpoint/2010/main" val="3192827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2"/>
            <a:extLst>
              <a:ext uri="{FF2B5EF4-FFF2-40B4-BE49-F238E27FC236}">
                <a16:creationId xmlns:a16="http://schemas.microsoft.com/office/drawing/2014/main" id="{949E2A0A-F667-48B0-AD19-2FF49F8B0AD3}"/>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25278402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6"/>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02</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EC4885F9-5D3D-4158-8772-3E86C12071DE}"/>
              </a:ext>
            </a:extLst>
          </p:cNvPr>
          <p:cNvSpPr txBox="1"/>
          <p:nvPr/>
        </p:nvSpPr>
        <p:spPr>
          <a:xfrm>
            <a:off x="1171074" y="339482"/>
            <a:ext cx="7981534" cy="523220"/>
          </a:xfrm>
          <a:prstGeom prst="rect">
            <a:avLst/>
          </a:prstGeom>
          <a:noFill/>
        </p:spPr>
        <p:txBody>
          <a:bodyPr wrap="square" rtlCol="0">
            <a:spAutoFit/>
          </a:bodyPr>
          <a:lstStyle/>
          <a:p>
            <a:pPr lvl="0">
              <a:defRPr/>
            </a:pPr>
            <a:r>
              <a:rPr lang="en-US" sz="2800" b="1" dirty="0">
                <a:solidFill>
                  <a:schemeClr val="tx2">
                    <a:lumMod val="75000"/>
                  </a:schemeClr>
                </a:solidFill>
                <a:latin typeface="Candara" panose="020E0502030303020204" pitchFamily="34" charset="0"/>
              </a:rPr>
              <a:t>What is really measured?? </a:t>
            </a:r>
          </a:p>
        </p:txBody>
      </p:sp>
      <p:pic>
        <p:nvPicPr>
          <p:cNvPr id="2" name="Picture 1">
            <a:extLst>
              <a:ext uri="{FF2B5EF4-FFF2-40B4-BE49-F238E27FC236}">
                <a16:creationId xmlns:a16="http://schemas.microsoft.com/office/drawing/2014/main" id="{8C2899BB-EAD4-454D-8330-40A4852990DE}"/>
              </a:ext>
            </a:extLst>
          </p:cNvPr>
          <p:cNvPicPr>
            <a:picLocks noChangeAspect="1"/>
          </p:cNvPicPr>
          <p:nvPr/>
        </p:nvPicPr>
        <p:blipFill>
          <a:blip r:embed="rId4"/>
          <a:stretch>
            <a:fillRect/>
          </a:stretch>
        </p:blipFill>
        <p:spPr>
          <a:xfrm>
            <a:off x="2168724" y="978101"/>
            <a:ext cx="5579241" cy="3600397"/>
          </a:xfrm>
          <a:prstGeom prst="rect">
            <a:avLst/>
          </a:prstGeom>
        </p:spPr>
      </p:pic>
      <p:sp>
        <p:nvSpPr>
          <p:cNvPr id="173" name="TextBox 172">
            <a:extLst>
              <a:ext uri="{FF2B5EF4-FFF2-40B4-BE49-F238E27FC236}">
                <a16:creationId xmlns:a16="http://schemas.microsoft.com/office/drawing/2014/main" id="{A49C04D9-7783-4254-9444-27643715FDDF}"/>
              </a:ext>
            </a:extLst>
          </p:cNvPr>
          <p:cNvSpPr txBox="1">
            <a:spLocks noChangeArrowheads="1"/>
          </p:cNvSpPr>
          <p:nvPr/>
        </p:nvSpPr>
        <p:spPr bwMode="auto">
          <a:xfrm>
            <a:off x="3597068" y="4644738"/>
            <a:ext cx="3276600" cy="14462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defTabSz="449263" fontAlgn="base">
              <a:spcBef>
                <a:spcPct val="0"/>
              </a:spcBef>
              <a:spcAft>
                <a:spcPct val="0"/>
              </a:spcAft>
              <a:buClr>
                <a:srgbClr val="000000"/>
              </a:buClr>
              <a:buSzPct val="100000"/>
            </a:pPr>
            <a:r>
              <a:rPr lang="en-GB" altLang="en-US" sz="2400" b="1" dirty="0">
                <a:solidFill>
                  <a:srgbClr val="FF0000"/>
                </a:solidFill>
                <a:latin typeface="Calibri" panose="020F0502020204030204" pitchFamily="34" charset="0"/>
                <a:ea typeface="MS PGothic" panose="020B0600070205080204" pitchFamily="34" charset="-128"/>
              </a:rPr>
              <a:t>Every Object has a temperature &gt; 0 K and should  should emit EM.</a:t>
            </a:r>
          </a:p>
          <a:p>
            <a:pPr defTabSz="449263" fontAlgn="base">
              <a:spcBef>
                <a:spcPct val="0"/>
              </a:spcBef>
              <a:spcAft>
                <a:spcPct val="0"/>
              </a:spcAft>
              <a:buClr>
                <a:srgbClr val="000000"/>
              </a:buClr>
              <a:buSzPct val="100000"/>
            </a:pPr>
            <a:endParaRPr lang="en-GB" altLang="en-US" sz="1600" dirty="0">
              <a:solidFill>
                <a:srgbClr val="000000"/>
              </a:solidFill>
              <a:latin typeface="Calibri" panose="020F0502020204030204" pitchFamily="34" charset="0"/>
              <a:ea typeface="MS PGothic" panose="020B0600070205080204" pitchFamily="34" charset="-128"/>
            </a:endParaRPr>
          </a:p>
        </p:txBody>
      </p:sp>
      <p:sp>
        <p:nvSpPr>
          <p:cNvPr id="176" name="TextBox 175">
            <a:extLst>
              <a:ext uri="{FF2B5EF4-FFF2-40B4-BE49-F238E27FC236}">
                <a16:creationId xmlns:a16="http://schemas.microsoft.com/office/drawing/2014/main" id="{808C25CA-7F69-43CC-A82F-CB1DF976C13F}"/>
              </a:ext>
            </a:extLst>
          </p:cNvPr>
          <p:cNvSpPr txBox="1"/>
          <p:nvPr/>
        </p:nvSpPr>
        <p:spPr>
          <a:xfrm>
            <a:off x="9836256" y="1536174"/>
            <a:ext cx="2048719" cy="3170099"/>
          </a:xfrm>
          <a:prstGeom prst="rect">
            <a:avLst/>
          </a:prstGeom>
          <a:noFill/>
        </p:spPr>
        <p:txBody>
          <a:bodyPr wrap="square" rtlCol="0">
            <a:spAutoFit/>
          </a:bodyPr>
          <a:lstStyle/>
          <a:p>
            <a:br>
              <a:rPr lang="en-US" sz="2000" b="1" dirty="0">
                <a:effectLst>
                  <a:outerShdw blurRad="38100" dist="38100" dir="2700000" algn="tl">
                    <a:srgbClr val="000000">
                      <a:alpha val="43137"/>
                    </a:srgbClr>
                  </a:outerShdw>
                </a:effectLst>
              </a:rPr>
            </a:br>
            <a:r>
              <a:rPr lang="en-US" sz="2000" b="1" dirty="0">
                <a:effectLst>
                  <a:outerShdw blurRad="38100" dist="38100" dir="2700000" algn="tl">
                    <a:srgbClr val="000000">
                      <a:alpha val="43137"/>
                    </a:srgbClr>
                  </a:outerShdw>
                </a:effectLst>
              </a:rPr>
              <a:t>EMW can be :</a:t>
            </a:r>
          </a:p>
          <a:p>
            <a:r>
              <a:rPr lang="en-US" sz="2000" b="1" dirty="0">
                <a:solidFill>
                  <a:srgbClr val="C00000"/>
                </a:solidFill>
                <a:effectLst>
                  <a:outerShdw blurRad="38100" dist="38100" dir="2700000" algn="tl">
                    <a:srgbClr val="000000">
                      <a:alpha val="43137"/>
                    </a:srgbClr>
                  </a:outerShdw>
                </a:effectLst>
              </a:rPr>
              <a:t>Emitted </a:t>
            </a:r>
            <a:br>
              <a:rPr lang="en-US" sz="2000" b="1" dirty="0">
                <a:solidFill>
                  <a:srgbClr val="C00000"/>
                </a:solidFill>
                <a:effectLst>
                  <a:outerShdw blurRad="38100" dist="38100" dir="2700000" algn="tl">
                    <a:srgbClr val="000000">
                      <a:alpha val="43137"/>
                    </a:srgbClr>
                  </a:outerShdw>
                </a:effectLst>
              </a:rPr>
            </a:br>
            <a:r>
              <a:rPr lang="en-US" sz="2000" b="1" dirty="0">
                <a:solidFill>
                  <a:srgbClr val="C00000"/>
                </a:solidFill>
                <a:effectLst>
                  <a:outerShdw blurRad="38100" dist="38100" dir="2700000" algn="tl">
                    <a:srgbClr val="000000">
                      <a:alpha val="43137"/>
                    </a:srgbClr>
                  </a:outerShdw>
                </a:effectLst>
              </a:rPr>
              <a:t>Scattered </a:t>
            </a:r>
            <a:br>
              <a:rPr lang="en-US" sz="2000" b="1" dirty="0">
                <a:solidFill>
                  <a:srgbClr val="C00000"/>
                </a:solidFill>
                <a:effectLst>
                  <a:outerShdw blurRad="38100" dist="38100" dir="2700000" algn="tl">
                    <a:srgbClr val="000000">
                      <a:alpha val="43137"/>
                    </a:srgbClr>
                  </a:outerShdw>
                </a:effectLst>
              </a:rPr>
            </a:br>
            <a:r>
              <a:rPr lang="en-US" sz="2000" b="1" dirty="0">
                <a:solidFill>
                  <a:srgbClr val="C00000"/>
                </a:solidFill>
                <a:effectLst>
                  <a:outerShdw blurRad="38100" dist="38100" dir="2700000" algn="tl">
                    <a:srgbClr val="000000">
                      <a:alpha val="43137"/>
                    </a:srgbClr>
                  </a:outerShdw>
                </a:effectLst>
              </a:rPr>
              <a:t>Reflected </a:t>
            </a:r>
            <a:br>
              <a:rPr lang="en-US" sz="2000" b="1" dirty="0">
                <a:solidFill>
                  <a:srgbClr val="C00000"/>
                </a:solidFill>
                <a:effectLst>
                  <a:outerShdw blurRad="38100" dist="38100" dir="2700000" algn="tl">
                    <a:srgbClr val="000000">
                      <a:alpha val="43137"/>
                    </a:srgbClr>
                  </a:outerShdw>
                </a:effectLst>
              </a:rPr>
            </a:br>
            <a:r>
              <a:rPr lang="en-US" sz="2000" b="1" dirty="0">
                <a:solidFill>
                  <a:srgbClr val="C00000"/>
                </a:solidFill>
                <a:effectLst>
                  <a:outerShdw blurRad="38100" dist="38100" dir="2700000" algn="tl">
                    <a:srgbClr val="000000">
                      <a:alpha val="43137"/>
                    </a:srgbClr>
                  </a:outerShdw>
                </a:effectLst>
              </a:rPr>
              <a:t>Transmitted</a:t>
            </a:r>
            <a:br>
              <a:rPr lang="en-US" sz="2000" b="1" dirty="0">
                <a:solidFill>
                  <a:srgbClr val="C00000"/>
                </a:solidFill>
                <a:effectLst>
                  <a:outerShdw blurRad="38100" dist="38100" dir="2700000" algn="tl">
                    <a:srgbClr val="000000">
                      <a:alpha val="43137"/>
                    </a:srgbClr>
                  </a:outerShdw>
                </a:effectLst>
              </a:rPr>
            </a:br>
            <a:r>
              <a:rPr lang="en-US" sz="2000" b="1" dirty="0">
                <a:solidFill>
                  <a:srgbClr val="C00000"/>
                </a:solidFill>
                <a:effectLst>
                  <a:outerShdw blurRad="38100" dist="38100" dir="2700000" algn="tl">
                    <a:srgbClr val="000000">
                      <a:alpha val="43137"/>
                    </a:srgbClr>
                  </a:outerShdw>
                </a:effectLst>
              </a:rPr>
              <a:t>Absorbed</a:t>
            </a:r>
          </a:p>
          <a:p>
            <a:r>
              <a:rPr lang="en-US" sz="2000" b="1" dirty="0">
                <a:solidFill>
                  <a:srgbClr val="C00000"/>
                </a:solidFill>
                <a:effectLst>
                  <a:outerShdw blurRad="38100" dist="38100" dir="2700000" algn="tl">
                    <a:srgbClr val="000000">
                      <a:alpha val="43137"/>
                    </a:srgbClr>
                  </a:outerShdw>
                </a:effectLst>
              </a:rPr>
              <a:t>.</a:t>
            </a:r>
          </a:p>
          <a:p>
            <a:r>
              <a:rPr lang="en-US" sz="2000" b="1" dirty="0">
                <a:solidFill>
                  <a:srgbClr val="C00000"/>
                </a:solidFill>
                <a:effectLst>
                  <a:outerShdw blurRad="38100" dist="38100" dir="2700000" algn="tl">
                    <a:srgbClr val="000000">
                      <a:alpha val="43137"/>
                    </a:srgbClr>
                  </a:outerShdw>
                </a:effectLst>
              </a:rPr>
              <a:t>. </a:t>
            </a:r>
            <a:br>
              <a:rPr lang="en-US" sz="2000" b="1" dirty="0">
                <a:solidFill>
                  <a:srgbClr val="C00000"/>
                </a:solidFill>
                <a:effectLst>
                  <a:outerShdw blurRad="38100" dist="38100" dir="2700000" algn="tl">
                    <a:srgbClr val="000000">
                      <a:alpha val="43137"/>
                    </a:srgbClr>
                  </a:outerShdw>
                </a:effectLst>
              </a:rPr>
            </a:br>
            <a:r>
              <a:rPr lang="en-US" sz="2000" b="1" dirty="0">
                <a:solidFill>
                  <a:srgbClr val="C00000"/>
                </a:solidFill>
                <a:effectLst>
                  <a:outerShdw blurRad="38100" dist="38100" dir="2700000" algn="tl">
                    <a:srgbClr val="000000">
                      <a:alpha val="43137"/>
                    </a:srgbClr>
                  </a:outerShdw>
                </a:effectLst>
              </a:rPr>
              <a:t> </a:t>
            </a:r>
          </a:p>
        </p:txBody>
      </p:sp>
      <p:pic>
        <p:nvPicPr>
          <p:cNvPr id="177" name="Picture 176">
            <a:extLst>
              <a:ext uri="{FF2B5EF4-FFF2-40B4-BE49-F238E27FC236}">
                <a16:creationId xmlns:a16="http://schemas.microsoft.com/office/drawing/2014/main" id="{BCA27E45-D356-4108-A181-161F3AB686CE}"/>
              </a:ext>
            </a:extLst>
          </p:cNvPr>
          <p:cNvPicPr>
            <a:picLocks noChangeAspect="1"/>
          </p:cNvPicPr>
          <p:nvPr/>
        </p:nvPicPr>
        <p:blipFill>
          <a:blip r:embed="rId5"/>
          <a:stretch>
            <a:fillRect/>
          </a:stretch>
        </p:blipFill>
        <p:spPr>
          <a:xfrm>
            <a:off x="10756825" y="4374422"/>
            <a:ext cx="1209356" cy="1209356"/>
          </a:xfrm>
          <a:prstGeom prst="rect">
            <a:avLst/>
          </a:prstGeom>
        </p:spPr>
      </p:pic>
      <p:pic>
        <p:nvPicPr>
          <p:cNvPr id="178" name="Picture 4" descr="Sun icons | Canva">
            <a:extLst>
              <a:ext uri="{FF2B5EF4-FFF2-40B4-BE49-F238E27FC236}">
                <a16:creationId xmlns:a16="http://schemas.microsoft.com/office/drawing/2014/main" id="{903962FC-439C-41D4-BE29-ED1845AE5C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45614" y="197091"/>
            <a:ext cx="150495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179" name="Picture 6" descr="These are our top space images of all time">
            <a:extLst>
              <a:ext uri="{FF2B5EF4-FFF2-40B4-BE49-F238E27FC236}">
                <a16:creationId xmlns:a16="http://schemas.microsoft.com/office/drawing/2014/main" id="{D4C7D248-471A-431A-807F-2D7D2B0BC13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1757" r="15379"/>
          <a:stretch/>
        </p:blipFill>
        <p:spPr bwMode="auto">
          <a:xfrm>
            <a:off x="9473806" y="4400335"/>
            <a:ext cx="1209357" cy="933604"/>
          </a:xfrm>
          <a:prstGeom prst="rect">
            <a:avLst/>
          </a:prstGeom>
          <a:noFill/>
          <a:extLst>
            <a:ext uri="{909E8E84-426E-40DD-AFC4-6F175D3DCCD1}">
              <a14:hiddenFill xmlns:a14="http://schemas.microsoft.com/office/drawing/2010/main">
                <a:solidFill>
                  <a:srgbClr val="FFFFFF"/>
                </a:solidFill>
              </a14:hiddenFill>
            </a:ext>
          </a:extLst>
        </p:spPr>
      </p:pic>
      <p:pic>
        <p:nvPicPr>
          <p:cNvPr id="180" name="Picture 8" descr="16,400+ Hand Xray Stock Photos, Pictures &amp; Royalty-Free ...">
            <a:extLst>
              <a:ext uri="{FF2B5EF4-FFF2-40B4-BE49-F238E27FC236}">
                <a16:creationId xmlns:a16="http://schemas.microsoft.com/office/drawing/2014/main" id="{E69991C8-59FA-4675-A444-029EE20057C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56825" y="5635903"/>
            <a:ext cx="1209356" cy="1143172"/>
          </a:xfrm>
          <a:prstGeom prst="rect">
            <a:avLst/>
          </a:prstGeom>
          <a:noFill/>
          <a:extLst>
            <a:ext uri="{909E8E84-426E-40DD-AFC4-6F175D3DCCD1}">
              <a14:hiddenFill xmlns:a14="http://schemas.microsoft.com/office/drawing/2010/main">
                <a:solidFill>
                  <a:srgbClr val="FFFFFF"/>
                </a:solidFill>
              </a14:hiddenFill>
            </a:ext>
          </a:extLst>
        </p:spPr>
      </p:pic>
      <p:pic>
        <p:nvPicPr>
          <p:cNvPr id="181" name="Picture 10" descr="Seeing into the Future of Infrared Detectors | News &amp; Events ...">
            <a:extLst>
              <a:ext uri="{FF2B5EF4-FFF2-40B4-BE49-F238E27FC236}">
                <a16:creationId xmlns:a16="http://schemas.microsoft.com/office/drawing/2014/main" id="{DB762AC7-10B8-4490-BBE0-354F7DFCDA4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73806" y="5408583"/>
            <a:ext cx="1209357" cy="1382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677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3"/>
                                        </p:tgtEl>
                                        <p:attrNameLst>
                                          <p:attrName>style.visibility</p:attrName>
                                        </p:attrNameLst>
                                      </p:cBhvr>
                                      <p:to>
                                        <p:strVal val="visible"/>
                                      </p:to>
                                    </p:set>
                                    <p:animEffect transition="in" filter="blinds(horizontal)">
                                      <p:cBhvr>
                                        <p:cTn id="7" dur="500"/>
                                        <p:tgtEl>
                                          <p:spTgt spid="17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78"/>
                                        </p:tgtEl>
                                        <p:attrNameLst>
                                          <p:attrName>style.visibility</p:attrName>
                                        </p:attrNameLst>
                                      </p:cBhvr>
                                      <p:to>
                                        <p:strVal val="visible"/>
                                      </p:to>
                                    </p:set>
                                    <p:anim calcmode="lin" valueType="num">
                                      <p:cBhvr additive="base">
                                        <p:cTn id="12" dur="500" fill="hold"/>
                                        <p:tgtEl>
                                          <p:spTgt spid="178"/>
                                        </p:tgtEl>
                                        <p:attrNameLst>
                                          <p:attrName>ppt_x</p:attrName>
                                        </p:attrNameLst>
                                      </p:cBhvr>
                                      <p:tavLst>
                                        <p:tav tm="0">
                                          <p:val>
                                            <p:strVal val="#ppt_x"/>
                                          </p:val>
                                        </p:tav>
                                        <p:tav tm="100000">
                                          <p:val>
                                            <p:strVal val="#ppt_x"/>
                                          </p:val>
                                        </p:tav>
                                      </p:tavLst>
                                    </p:anim>
                                    <p:anim calcmode="lin" valueType="num">
                                      <p:cBhvr additive="base">
                                        <p:cTn id="13" dur="500" fill="hold"/>
                                        <p:tgtEl>
                                          <p:spTgt spid="17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76"/>
                                        </p:tgtEl>
                                        <p:attrNameLst>
                                          <p:attrName>style.visibility</p:attrName>
                                        </p:attrNameLst>
                                      </p:cBhvr>
                                      <p:to>
                                        <p:strVal val="visible"/>
                                      </p:to>
                                    </p:set>
                                    <p:anim calcmode="lin" valueType="num">
                                      <p:cBhvr additive="base">
                                        <p:cTn id="18" dur="500" fill="hold"/>
                                        <p:tgtEl>
                                          <p:spTgt spid="176"/>
                                        </p:tgtEl>
                                        <p:attrNameLst>
                                          <p:attrName>ppt_x</p:attrName>
                                        </p:attrNameLst>
                                      </p:cBhvr>
                                      <p:tavLst>
                                        <p:tav tm="0">
                                          <p:val>
                                            <p:strVal val="#ppt_x"/>
                                          </p:val>
                                        </p:tav>
                                        <p:tav tm="100000">
                                          <p:val>
                                            <p:strVal val="#ppt_x"/>
                                          </p:val>
                                        </p:tav>
                                      </p:tavLst>
                                    </p:anim>
                                    <p:anim calcmode="lin" valueType="num">
                                      <p:cBhvr additive="base">
                                        <p:cTn id="19" dur="500" fill="hold"/>
                                        <p:tgtEl>
                                          <p:spTgt spid="17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77"/>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79"/>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81"/>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0" animBg="1" autoUpdateAnimBg="0"/>
      <p:bldP spid="17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B50D3FEC-4DD7-4E1B-AC46-D7A95EFBC0C4}"/>
              </a:ext>
            </a:extLst>
          </p:cNvPr>
          <p:cNvCxnSpPr>
            <a:cxnSpLocks/>
          </p:cNvCxnSpPr>
          <p:nvPr/>
        </p:nvCxnSpPr>
        <p:spPr bwMode="auto">
          <a:xfrm>
            <a:off x="6867857" y="488277"/>
            <a:ext cx="2491409" cy="0"/>
          </a:xfrm>
          <a:prstGeom prst="line">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Box 3">
            <a:extLst>
              <a:ext uri="{FF2B5EF4-FFF2-40B4-BE49-F238E27FC236}">
                <a16:creationId xmlns:a16="http://schemas.microsoft.com/office/drawing/2014/main" id="{B07E075F-8CE3-44C9-B859-37B6D7D248B8}"/>
              </a:ext>
            </a:extLst>
          </p:cNvPr>
          <p:cNvSpPr txBox="1"/>
          <p:nvPr/>
        </p:nvSpPr>
        <p:spPr>
          <a:xfrm>
            <a:off x="7437700" y="88167"/>
            <a:ext cx="2173357" cy="400110"/>
          </a:xfrm>
          <a:prstGeom prst="rect">
            <a:avLst/>
          </a:prstGeom>
          <a:noFill/>
        </p:spPr>
        <p:txBody>
          <a:bodyPr wrap="square" rtlCol="0">
            <a:spAutoFit/>
          </a:bodyPr>
          <a:lstStyle/>
          <a:p>
            <a:r>
              <a:rPr lang="en-US" sz="2000" b="1" dirty="0"/>
              <a:t>10.8 um sensor </a:t>
            </a:r>
          </a:p>
        </p:txBody>
      </p:sp>
      <p:sp>
        <p:nvSpPr>
          <p:cNvPr id="14" name="Rectangle 13">
            <a:extLst>
              <a:ext uri="{FF2B5EF4-FFF2-40B4-BE49-F238E27FC236}">
                <a16:creationId xmlns:a16="http://schemas.microsoft.com/office/drawing/2014/main" id="{B8CC5D38-7CDA-49CD-907A-4CEE0D459064}"/>
              </a:ext>
            </a:extLst>
          </p:cNvPr>
          <p:cNvSpPr/>
          <p:nvPr/>
        </p:nvSpPr>
        <p:spPr>
          <a:xfrm>
            <a:off x="4207564" y="6137486"/>
            <a:ext cx="7580243" cy="646331"/>
          </a:xfrm>
          <a:prstGeom prst="rect">
            <a:avLst/>
          </a:prstGeom>
        </p:spPr>
        <p:txBody>
          <a:bodyPr wrap="square">
            <a:spAutoFit/>
          </a:bodyPr>
          <a:lstStyle/>
          <a:p>
            <a:r>
              <a:rPr lang="en-US" dirty="0">
                <a:hlinkClick r:id="rId2"/>
              </a:rPr>
              <a:t>http://www.atmo.arizona.edu/students/courselinks/spring13/atmo170a1s1/online_course/week_5/lect13_electromagnetic_radiation_pt2.html</a:t>
            </a:r>
            <a:r>
              <a:rPr lang="en-US" dirty="0"/>
              <a:t> </a:t>
            </a:r>
          </a:p>
        </p:txBody>
      </p:sp>
      <p:pic>
        <p:nvPicPr>
          <p:cNvPr id="4098" name="Picture 2" descr="Cumulonimbus」の写真素材 | 187,620件の無料イラスト画像 | Adobe Stock">
            <a:extLst>
              <a:ext uri="{FF2B5EF4-FFF2-40B4-BE49-F238E27FC236}">
                <a16:creationId xmlns:a16="http://schemas.microsoft.com/office/drawing/2014/main" id="{BAEBE424-0BDF-46F1-9BDB-4E2C497A82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3258"/>
          <a:stretch/>
        </p:blipFill>
        <p:spPr bwMode="auto">
          <a:xfrm>
            <a:off x="3583488" y="2195204"/>
            <a:ext cx="8470581" cy="3784840"/>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Arrow Connector 15">
            <a:extLst>
              <a:ext uri="{FF2B5EF4-FFF2-40B4-BE49-F238E27FC236}">
                <a16:creationId xmlns:a16="http://schemas.microsoft.com/office/drawing/2014/main" id="{ED27F28E-36DF-4E99-8578-44E496168D22}"/>
              </a:ext>
            </a:extLst>
          </p:cNvPr>
          <p:cNvCxnSpPr/>
          <p:nvPr/>
        </p:nvCxnSpPr>
        <p:spPr bwMode="auto">
          <a:xfrm flipV="1">
            <a:off x="8388624" y="1158391"/>
            <a:ext cx="0" cy="1195839"/>
          </a:xfrm>
          <a:prstGeom prst="straightConnector1">
            <a:avLst/>
          </a:prstGeom>
          <a:solidFill>
            <a:srgbClr val="00B8FF"/>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Arrow Connector 17">
            <a:extLst>
              <a:ext uri="{FF2B5EF4-FFF2-40B4-BE49-F238E27FC236}">
                <a16:creationId xmlns:a16="http://schemas.microsoft.com/office/drawing/2014/main" id="{7685E5CC-2E97-4F8D-B903-761EB9A851B5}"/>
              </a:ext>
            </a:extLst>
          </p:cNvPr>
          <p:cNvCxnSpPr/>
          <p:nvPr/>
        </p:nvCxnSpPr>
        <p:spPr bwMode="auto">
          <a:xfrm flipV="1">
            <a:off x="8541024" y="1158390"/>
            <a:ext cx="0" cy="1195839"/>
          </a:xfrm>
          <a:prstGeom prst="straightConnector1">
            <a:avLst/>
          </a:prstGeom>
          <a:solidFill>
            <a:srgbClr val="00B8FF"/>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a:extLst>
              <a:ext uri="{FF2B5EF4-FFF2-40B4-BE49-F238E27FC236}">
                <a16:creationId xmlns:a16="http://schemas.microsoft.com/office/drawing/2014/main" id="{31332823-D924-479F-B1E1-1095C52138BF}"/>
              </a:ext>
            </a:extLst>
          </p:cNvPr>
          <p:cNvCxnSpPr/>
          <p:nvPr/>
        </p:nvCxnSpPr>
        <p:spPr bwMode="auto">
          <a:xfrm flipV="1">
            <a:off x="8719928" y="1158390"/>
            <a:ext cx="0" cy="1195839"/>
          </a:xfrm>
          <a:prstGeom prst="straightConnector1">
            <a:avLst/>
          </a:prstGeom>
          <a:solidFill>
            <a:srgbClr val="00B8FF"/>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Arrow Connector 19">
            <a:extLst>
              <a:ext uri="{FF2B5EF4-FFF2-40B4-BE49-F238E27FC236}">
                <a16:creationId xmlns:a16="http://schemas.microsoft.com/office/drawing/2014/main" id="{03926DFB-2D2C-450A-ACFD-8DA66E3AE758}"/>
              </a:ext>
            </a:extLst>
          </p:cNvPr>
          <p:cNvCxnSpPr/>
          <p:nvPr/>
        </p:nvCxnSpPr>
        <p:spPr bwMode="auto">
          <a:xfrm flipV="1">
            <a:off x="4658137" y="3735939"/>
            <a:ext cx="0" cy="1195839"/>
          </a:xfrm>
          <a:prstGeom prst="straightConnector1">
            <a:avLst/>
          </a:prstGeom>
          <a:solidFill>
            <a:srgbClr val="00B8FF"/>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Straight Arrow Connector 20">
            <a:extLst>
              <a:ext uri="{FF2B5EF4-FFF2-40B4-BE49-F238E27FC236}">
                <a16:creationId xmlns:a16="http://schemas.microsoft.com/office/drawing/2014/main" id="{638BA8F2-1786-4FE2-8BD3-E230F1A535EA}"/>
              </a:ext>
            </a:extLst>
          </p:cNvPr>
          <p:cNvCxnSpPr/>
          <p:nvPr/>
        </p:nvCxnSpPr>
        <p:spPr bwMode="auto">
          <a:xfrm flipV="1">
            <a:off x="4810537" y="3735938"/>
            <a:ext cx="0" cy="1195839"/>
          </a:xfrm>
          <a:prstGeom prst="straightConnector1">
            <a:avLst/>
          </a:prstGeom>
          <a:solidFill>
            <a:srgbClr val="00B8FF"/>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Arrow Connector 21">
            <a:extLst>
              <a:ext uri="{FF2B5EF4-FFF2-40B4-BE49-F238E27FC236}">
                <a16:creationId xmlns:a16="http://schemas.microsoft.com/office/drawing/2014/main" id="{F6F8FF7A-3AC3-47C4-9E53-2A73A531060D}"/>
              </a:ext>
            </a:extLst>
          </p:cNvPr>
          <p:cNvCxnSpPr/>
          <p:nvPr/>
        </p:nvCxnSpPr>
        <p:spPr bwMode="auto">
          <a:xfrm flipV="1">
            <a:off x="4989441" y="3735938"/>
            <a:ext cx="0" cy="1195839"/>
          </a:xfrm>
          <a:prstGeom prst="straightConnector1">
            <a:avLst/>
          </a:prstGeom>
          <a:solidFill>
            <a:srgbClr val="00B8FF"/>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Arrow Connector 22">
            <a:extLst>
              <a:ext uri="{FF2B5EF4-FFF2-40B4-BE49-F238E27FC236}">
                <a16:creationId xmlns:a16="http://schemas.microsoft.com/office/drawing/2014/main" id="{8A784AC4-049E-4563-965A-C4B36F003F15}"/>
              </a:ext>
            </a:extLst>
          </p:cNvPr>
          <p:cNvCxnSpPr/>
          <p:nvPr/>
        </p:nvCxnSpPr>
        <p:spPr bwMode="auto">
          <a:xfrm flipV="1">
            <a:off x="5161720" y="3735939"/>
            <a:ext cx="0" cy="1195839"/>
          </a:xfrm>
          <a:prstGeom prst="straightConnector1">
            <a:avLst/>
          </a:prstGeom>
          <a:solidFill>
            <a:srgbClr val="00B8FF"/>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Arrow Connector 23">
            <a:extLst>
              <a:ext uri="{FF2B5EF4-FFF2-40B4-BE49-F238E27FC236}">
                <a16:creationId xmlns:a16="http://schemas.microsoft.com/office/drawing/2014/main" id="{C1531DB9-F0D7-41F7-A46A-831EBA0BEEE4}"/>
              </a:ext>
            </a:extLst>
          </p:cNvPr>
          <p:cNvCxnSpPr/>
          <p:nvPr/>
        </p:nvCxnSpPr>
        <p:spPr bwMode="auto">
          <a:xfrm flipV="1">
            <a:off x="5314120" y="3735938"/>
            <a:ext cx="0" cy="1195839"/>
          </a:xfrm>
          <a:prstGeom prst="straightConnector1">
            <a:avLst/>
          </a:prstGeom>
          <a:solidFill>
            <a:srgbClr val="00B8FF"/>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Arrow Connector 24">
            <a:extLst>
              <a:ext uri="{FF2B5EF4-FFF2-40B4-BE49-F238E27FC236}">
                <a16:creationId xmlns:a16="http://schemas.microsoft.com/office/drawing/2014/main" id="{8B551FA1-877D-4E43-8664-FC131FB6F0FC}"/>
              </a:ext>
            </a:extLst>
          </p:cNvPr>
          <p:cNvCxnSpPr/>
          <p:nvPr/>
        </p:nvCxnSpPr>
        <p:spPr bwMode="auto">
          <a:xfrm flipV="1">
            <a:off x="5493024" y="3735938"/>
            <a:ext cx="0" cy="1195839"/>
          </a:xfrm>
          <a:prstGeom prst="straightConnector1">
            <a:avLst/>
          </a:prstGeom>
          <a:solidFill>
            <a:srgbClr val="00B8FF"/>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Rectangle: Rounded Corners 16">
            <a:extLst>
              <a:ext uri="{FF2B5EF4-FFF2-40B4-BE49-F238E27FC236}">
                <a16:creationId xmlns:a16="http://schemas.microsoft.com/office/drawing/2014/main" id="{9A0DEB11-3DF3-4513-BDC2-F221DA8DD9ED}"/>
              </a:ext>
            </a:extLst>
          </p:cNvPr>
          <p:cNvSpPr/>
          <p:nvPr/>
        </p:nvSpPr>
        <p:spPr bwMode="auto">
          <a:xfrm>
            <a:off x="7808841" y="2368561"/>
            <a:ext cx="1464366" cy="477079"/>
          </a:xfrm>
          <a:prstGeom prst="roundRect">
            <a:avLst/>
          </a:prstGeom>
          <a:solidFill>
            <a:schemeClr val="accent6"/>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r>
              <a:rPr kumimoji="0" lang="en-US" sz="1800" b="1" i="0" u="none" strike="noStrike" cap="none" normalizeH="0" baseline="0" dirty="0">
                <a:ln>
                  <a:noFill/>
                </a:ln>
                <a:solidFill>
                  <a:schemeClr val="bg1"/>
                </a:solidFill>
                <a:effectLst>
                  <a:outerShdw blurRad="38100" dist="38100" dir="2700000" algn="tl">
                    <a:srgbClr val="000000">
                      <a:alpha val="43137"/>
                    </a:srgbClr>
                  </a:outerShdw>
                </a:effectLst>
                <a:latin typeface="Calibri" pitchFamily="32" charset="0"/>
                <a:ea typeface="ＭＳ Ｐゴシック" pitchFamily="32" charset="-128"/>
              </a:rPr>
              <a:t>Cold Surface </a:t>
            </a:r>
          </a:p>
        </p:txBody>
      </p:sp>
      <p:sp>
        <p:nvSpPr>
          <p:cNvPr id="27" name="Rectangle: Rounded Corners 26">
            <a:extLst>
              <a:ext uri="{FF2B5EF4-FFF2-40B4-BE49-F238E27FC236}">
                <a16:creationId xmlns:a16="http://schemas.microsoft.com/office/drawing/2014/main" id="{0943D49A-8E7B-4F5C-9AF1-CC2BBB4968E2}"/>
              </a:ext>
            </a:extLst>
          </p:cNvPr>
          <p:cNvSpPr/>
          <p:nvPr/>
        </p:nvSpPr>
        <p:spPr bwMode="auto">
          <a:xfrm>
            <a:off x="4429537" y="5026512"/>
            <a:ext cx="1464366" cy="477079"/>
          </a:xfrm>
          <a:prstGeom prst="roundRect">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r>
              <a:rPr kumimoji="0" lang="en-US" sz="1800" b="1" i="0" u="none" strike="noStrike" cap="none" normalizeH="0" baseline="0" dirty="0">
                <a:ln>
                  <a:noFill/>
                </a:ln>
                <a:solidFill>
                  <a:schemeClr val="bg1"/>
                </a:solidFill>
                <a:effectLst>
                  <a:outerShdw blurRad="38100" dist="38100" dir="2700000" algn="tl">
                    <a:srgbClr val="000000">
                      <a:alpha val="43137"/>
                    </a:srgbClr>
                  </a:outerShdw>
                </a:effectLst>
                <a:latin typeface="Calibri" pitchFamily="32" charset="0"/>
                <a:ea typeface="ＭＳ Ｐゴシック" pitchFamily="32" charset="-128"/>
              </a:rPr>
              <a:t>Hot Surface </a:t>
            </a:r>
          </a:p>
        </p:txBody>
      </p:sp>
      <p:sp>
        <p:nvSpPr>
          <p:cNvPr id="26" name="TextBox 25">
            <a:extLst>
              <a:ext uri="{FF2B5EF4-FFF2-40B4-BE49-F238E27FC236}">
                <a16:creationId xmlns:a16="http://schemas.microsoft.com/office/drawing/2014/main" id="{5447D2A3-4858-4E51-9332-D7F4C63FF016}"/>
              </a:ext>
            </a:extLst>
          </p:cNvPr>
          <p:cNvSpPr txBox="1"/>
          <p:nvPr/>
        </p:nvSpPr>
        <p:spPr>
          <a:xfrm>
            <a:off x="8905457" y="1481386"/>
            <a:ext cx="4598504" cy="646331"/>
          </a:xfrm>
          <a:prstGeom prst="rect">
            <a:avLst/>
          </a:prstGeom>
          <a:noFill/>
        </p:spPr>
        <p:txBody>
          <a:bodyPr wrap="square" rtlCol="0">
            <a:spAutoFit/>
          </a:bodyPr>
          <a:lstStyle/>
          <a:p>
            <a:r>
              <a:rPr lang="en-US" b="1" dirty="0"/>
              <a:t>Less radiation Intensity \ </a:t>
            </a:r>
          </a:p>
          <a:p>
            <a:r>
              <a:rPr lang="en-US" b="1" dirty="0"/>
              <a:t>smaller number of photons </a:t>
            </a:r>
          </a:p>
        </p:txBody>
      </p:sp>
      <p:sp>
        <p:nvSpPr>
          <p:cNvPr id="29" name="TextBox 28">
            <a:extLst>
              <a:ext uri="{FF2B5EF4-FFF2-40B4-BE49-F238E27FC236}">
                <a16:creationId xmlns:a16="http://schemas.microsoft.com/office/drawing/2014/main" id="{2F661829-B13B-4BA1-9595-EA1AC91AFC9F}"/>
              </a:ext>
            </a:extLst>
          </p:cNvPr>
          <p:cNvSpPr txBox="1"/>
          <p:nvPr/>
        </p:nvSpPr>
        <p:spPr>
          <a:xfrm>
            <a:off x="6129126" y="5099518"/>
            <a:ext cx="3144081" cy="646331"/>
          </a:xfrm>
          <a:prstGeom prst="rect">
            <a:avLst/>
          </a:prstGeom>
          <a:solidFill>
            <a:schemeClr val="bg1"/>
          </a:solidFill>
          <a:ln>
            <a:solidFill>
              <a:schemeClr val="tx1"/>
            </a:solidFill>
          </a:ln>
        </p:spPr>
        <p:txBody>
          <a:bodyPr wrap="square" rtlCol="0">
            <a:spAutoFit/>
          </a:bodyPr>
          <a:lstStyle/>
          <a:p>
            <a:r>
              <a:rPr lang="en-US" b="1" dirty="0"/>
              <a:t>Higher radiation Intensity \</a:t>
            </a:r>
          </a:p>
          <a:p>
            <a:r>
              <a:rPr lang="en-US" b="1" dirty="0"/>
              <a:t> larger number of photons </a:t>
            </a:r>
          </a:p>
        </p:txBody>
      </p:sp>
      <p:pic>
        <p:nvPicPr>
          <p:cNvPr id="28" name="Picture 27">
            <a:extLst>
              <a:ext uri="{FF2B5EF4-FFF2-40B4-BE49-F238E27FC236}">
                <a16:creationId xmlns:a16="http://schemas.microsoft.com/office/drawing/2014/main" id="{73422D8E-AECA-4D43-AEAA-91BEFF448AC6}"/>
              </a:ext>
            </a:extLst>
          </p:cNvPr>
          <p:cNvPicPr>
            <a:picLocks noChangeAspect="1"/>
          </p:cNvPicPr>
          <p:nvPr/>
        </p:nvPicPr>
        <p:blipFill>
          <a:blip r:embed="rId4"/>
          <a:stretch>
            <a:fillRect/>
          </a:stretch>
        </p:blipFill>
        <p:spPr>
          <a:xfrm>
            <a:off x="1117426" y="301383"/>
            <a:ext cx="4916141" cy="2830506"/>
          </a:xfrm>
          <a:prstGeom prst="rect">
            <a:avLst/>
          </a:prstGeom>
        </p:spPr>
      </p:pic>
      <p:pic>
        <p:nvPicPr>
          <p:cNvPr id="31" name="Picture 30">
            <a:extLst>
              <a:ext uri="{FF2B5EF4-FFF2-40B4-BE49-F238E27FC236}">
                <a16:creationId xmlns:a16="http://schemas.microsoft.com/office/drawing/2014/main" id="{7ED5F738-5C71-4DC8-9A9B-1618E4BD2585}"/>
              </a:ext>
            </a:extLst>
          </p:cNvPr>
          <p:cNvPicPr>
            <a:picLocks noChangeAspect="1"/>
          </p:cNvPicPr>
          <p:nvPr/>
        </p:nvPicPr>
        <p:blipFill>
          <a:blip r:embed="rId5"/>
          <a:stretch>
            <a:fillRect/>
          </a:stretch>
        </p:blipFill>
        <p:spPr>
          <a:xfrm>
            <a:off x="1261065" y="2855067"/>
            <a:ext cx="1836579" cy="175275"/>
          </a:xfrm>
          <a:prstGeom prst="rect">
            <a:avLst/>
          </a:prstGeom>
        </p:spPr>
      </p:pic>
      <p:sp>
        <p:nvSpPr>
          <p:cNvPr id="42" name="TextBox 41">
            <a:extLst>
              <a:ext uri="{FF2B5EF4-FFF2-40B4-BE49-F238E27FC236}">
                <a16:creationId xmlns:a16="http://schemas.microsoft.com/office/drawing/2014/main" id="{5D3B1740-A21C-427B-90F7-BBAAA4B4B0A1}"/>
              </a:ext>
            </a:extLst>
          </p:cNvPr>
          <p:cNvSpPr txBox="1"/>
          <p:nvPr/>
        </p:nvSpPr>
        <p:spPr>
          <a:xfrm>
            <a:off x="262596" y="2950603"/>
            <a:ext cx="406827" cy="230832"/>
          </a:xfrm>
          <a:prstGeom prst="rect">
            <a:avLst/>
          </a:prstGeom>
          <a:noFill/>
        </p:spPr>
        <p:txBody>
          <a:bodyPr wrap="square" rtlCol="0">
            <a:spAutoFit/>
          </a:bodyPr>
          <a:lstStyle/>
          <a:p>
            <a:r>
              <a:rPr lang="en-US" sz="900" b="1" dirty="0">
                <a:effectLst>
                  <a:outerShdw blurRad="38100" dist="38100" dir="2700000" algn="tl">
                    <a:srgbClr val="000000">
                      <a:alpha val="43137"/>
                    </a:srgbClr>
                  </a:outerShdw>
                </a:effectLst>
              </a:rPr>
              <a:t>45 C</a:t>
            </a:r>
          </a:p>
        </p:txBody>
      </p:sp>
      <p:sp>
        <p:nvSpPr>
          <p:cNvPr id="43" name="TextBox 42">
            <a:extLst>
              <a:ext uri="{FF2B5EF4-FFF2-40B4-BE49-F238E27FC236}">
                <a16:creationId xmlns:a16="http://schemas.microsoft.com/office/drawing/2014/main" id="{32BE438F-AAFD-4843-9C92-61F80170C196}"/>
              </a:ext>
            </a:extLst>
          </p:cNvPr>
          <p:cNvSpPr txBox="1"/>
          <p:nvPr/>
        </p:nvSpPr>
        <p:spPr>
          <a:xfrm>
            <a:off x="193840" y="585546"/>
            <a:ext cx="520867" cy="230832"/>
          </a:xfrm>
          <a:prstGeom prst="rect">
            <a:avLst/>
          </a:prstGeom>
          <a:noFill/>
        </p:spPr>
        <p:txBody>
          <a:bodyPr wrap="square" rtlCol="0">
            <a:spAutoFit/>
          </a:bodyPr>
          <a:lstStyle>
            <a:defPPr>
              <a:defRPr lang="en-US"/>
            </a:defPPr>
            <a:lvl1pPr>
              <a:defRPr sz="900" b="1">
                <a:effectLst>
                  <a:outerShdw blurRad="38100" dist="38100" dir="2700000" algn="tl">
                    <a:srgbClr val="000000">
                      <a:alpha val="43137"/>
                    </a:srgbClr>
                  </a:outerShdw>
                </a:effectLst>
              </a:defRPr>
            </a:lvl1pPr>
          </a:lstStyle>
          <a:p>
            <a:r>
              <a:rPr lang="en-US" dirty="0"/>
              <a:t>-70  C</a:t>
            </a:r>
          </a:p>
        </p:txBody>
      </p:sp>
      <p:grpSp>
        <p:nvGrpSpPr>
          <p:cNvPr id="5" name="Group 4">
            <a:extLst>
              <a:ext uri="{FF2B5EF4-FFF2-40B4-BE49-F238E27FC236}">
                <a16:creationId xmlns:a16="http://schemas.microsoft.com/office/drawing/2014/main" id="{F6E42734-3CA5-4231-A115-B6E10F27326E}"/>
              </a:ext>
            </a:extLst>
          </p:cNvPr>
          <p:cNvGrpSpPr/>
          <p:nvPr/>
        </p:nvGrpSpPr>
        <p:grpSpPr>
          <a:xfrm>
            <a:off x="759993" y="257312"/>
            <a:ext cx="176295" cy="2924122"/>
            <a:chOff x="580548" y="113390"/>
            <a:chExt cx="232364" cy="3352180"/>
          </a:xfrm>
        </p:grpSpPr>
        <p:pic>
          <p:nvPicPr>
            <p:cNvPr id="41" name="Picture 4">
              <a:extLst>
                <a:ext uri="{FF2B5EF4-FFF2-40B4-BE49-F238E27FC236}">
                  <a16:creationId xmlns:a16="http://schemas.microsoft.com/office/drawing/2014/main" id="{537C895F-8E1B-45EE-9220-06A7EB8388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6200000">
              <a:off x="-979360" y="1673298"/>
              <a:ext cx="3352180" cy="232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extLst>
                <a:ext uri="{FF2B5EF4-FFF2-40B4-BE49-F238E27FC236}">
                  <a16:creationId xmlns:a16="http://schemas.microsoft.com/office/drawing/2014/main" id="{5222E8FB-0805-4D01-9260-6719EE76F12B}"/>
                </a:ext>
              </a:extLst>
            </p:cNvPr>
            <p:cNvPicPr>
              <a:picLocks noChangeAspect="1"/>
            </p:cNvPicPr>
            <p:nvPr/>
          </p:nvPicPr>
          <p:blipFill>
            <a:blip r:embed="rId7"/>
            <a:stretch>
              <a:fillRect/>
            </a:stretch>
          </p:blipFill>
          <p:spPr>
            <a:xfrm flipH="1">
              <a:off x="584131" y="269446"/>
              <a:ext cx="225198" cy="705081"/>
            </a:xfrm>
            <a:prstGeom prst="rect">
              <a:avLst/>
            </a:prstGeom>
          </p:spPr>
        </p:pic>
      </p:grpSp>
    </p:spTree>
    <p:extLst>
      <p:ext uri="{BB962C8B-B14F-4D97-AF65-F5344CB8AC3E}">
        <p14:creationId xmlns:p14="http://schemas.microsoft.com/office/powerpoint/2010/main" val="155957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B9B835A7-600B-4D6F-8A00-CD98257CA708}"/>
              </a:ext>
            </a:extLst>
          </p:cNvPr>
          <p:cNvPicPr>
            <a:picLocks noChangeAspect="1"/>
          </p:cNvPicPr>
          <p:nvPr/>
        </p:nvPicPr>
        <p:blipFill>
          <a:blip r:embed="rId2"/>
          <a:stretch>
            <a:fillRect/>
          </a:stretch>
        </p:blipFill>
        <p:spPr>
          <a:xfrm>
            <a:off x="1029548" y="1534257"/>
            <a:ext cx="10069192" cy="4349708"/>
          </a:xfrm>
          <a:prstGeom prst="rect">
            <a:avLst/>
          </a:prstGeom>
        </p:spPr>
      </p:pic>
      <p:sp>
        <p:nvSpPr>
          <p:cNvPr id="41" name="Rectangle 40">
            <a:extLst>
              <a:ext uri="{FF2B5EF4-FFF2-40B4-BE49-F238E27FC236}">
                <a16:creationId xmlns:a16="http://schemas.microsoft.com/office/drawing/2014/main" id="{526867BC-0C15-4C7B-A924-F1F5CD64A28B}"/>
              </a:ext>
            </a:extLst>
          </p:cNvPr>
          <p:cNvSpPr/>
          <p:nvPr/>
        </p:nvSpPr>
        <p:spPr>
          <a:xfrm>
            <a:off x="4673048" y="5904963"/>
            <a:ext cx="3336939" cy="276999"/>
          </a:xfrm>
          <a:prstGeom prst="rect">
            <a:avLst/>
          </a:prstGeom>
        </p:spPr>
        <p:txBody>
          <a:bodyPr wrap="none">
            <a:spAutoFit/>
          </a:bodyPr>
          <a:lstStyle/>
          <a:p>
            <a:r>
              <a:rPr lang="en-US" sz="1200" b="1" dirty="0"/>
              <a:t>Credit: </a:t>
            </a:r>
            <a:r>
              <a:rPr lang="en-US" sz="1200" dirty="0"/>
              <a:t>https://tinyurl.com/HEISatelliteWorkshop</a:t>
            </a:r>
          </a:p>
        </p:txBody>
      </p:sp>
      <p:sp>
        <p:nvSpPr>
          <p:cNvPr id="42" name="TextBox 41">
            <a:extLst>
              <a:ext uri="{FF2B5EF4-FFF2-40B4-BE49-F238E27FC236}">
                <a16:creationId xmlns:a16="http://schemas.microsoft.com/office/drawing/2014/main" id="{1FF2B282-336E-42BC-892F-E7E3215E45D1}"/>
              </a:ext>
            </a:extLst>
          </p:cNvPr>
          <p:cNvSpPr txBox="1"/>
          <p:nvPr/>
        </p:nvSpPr>
        <p:spPr>
          <a:xfrm>
            <a:off x="774715" y="501134"/>
            <a:ext cx="7524459" cy="646331"/>
          </a:xfrm>
          <a:prstGeom prst="rect">
            <a:avLst/>
          </a:prstGeom>
          <a:noFill/>
        </p:spPr>
        <p:txBody>
          <a:bodyPr wrap="square" rtlCol="0">
            <a:spAutoFit/>
          </a:bodyPr>
          <a:lstStyle/>
          <a:p>
            <a:r>
              <a:rPr lang="en-US" b="1" dirty="0">
                <a:solidFill>
                  <a:schemeClr val="accent1"/>
                </a:solidFill>
                <a:effectLst>
                  <a:outerShdw blurRad="38100" dist="38100" dir="2700000" algn="tl">
                    <a:srgbClr val="000000">
                      <a:alpha val="43137"/>
                    </a:srgbClr>
                  </a:outerShdw>
                </a:effectLst>
              </a:rPr>
              <a:t>Electromagnetic radiation: From  </a:t>
            </a:r>
            <a:r>
              <a:rPr lang="en-US" b="1" dirty="0">
                <a:effectLst>
                  <a:outerShdw blurRad="38100" dist="38100" dir="2700000" algn="tl">
                    <a:srgbClr val="000000">
                      <a:alpha val="43137"/>
                    </a:srgbClr>
                  </a:outerShdw>
                </a:effectLst>
              </a:rPr>
              <a:t>Sun , Earth’s Atmosphere and other earth Systems  and from Everywhere in the Space  </a:t>
            </a:r>
          </a:p>
        </p:txBody>
      </p:sp>
      <p:sp>
        <p:nvSpPr>
          <p:cNvPr id="51" name="TextBox 50">
            <a:extLst>
              <a:ext uri="{FF2B5EF4-FFF2-40B4-BE49-F238E27FC236}">
                <a16:creationId xmlns:a16="http://schemas.microsoft.com/office/drawing/2014/main" id="{FB740948-F270-4B3F-9A26-06DDE8B4BBA2}"/>
              </a:ext>
            </a:extLst>
          </p:cNvPr>
          <p:cNvSpPr txBox="1"/>
          <p:nvPr/>
        </p:nvSpPr>
        <p:spPr>
          <a:xfrm>
            <a:off x="560211" y="4495800"/>
            <a:ext cx="1762628" cy="738664"/>
          </a:xfrm>
          <a:prstGeom prst="rect">
            <a:avLst/>
          </a:prstGeom>
          <a:noFill/>
        </p:spPr>
        <p:txBody>
          <a:bodyPr wrap="square" rtlCol="0">
            <a:spAutoFit/>
          </a:bodyPr>
          <a:lstStyle/>
          <a:p>
            <a:r>
              <a:rPr lang="en-US" sz="1400" b="1" dirty="0">
                <a:solidFill>
                  <a:srgbClr val="FF0000"/>
                </a:solidFill>
              </a:rPr>
              <a:t>Average Global Temperature</a:t>
            </a:r>
          </a:p>
          <a:p>
            <a:r>
              <a:rPr lang="en-US" sz="1400" b="1" dirty="0">
                <a:solidFill>
                  <a:srgbClr val="FF0000"/>
                </a:solidFill>
              </a:rPr>
              <a:t>15 C </a:t>
            </a:r>
          </a:p>
        </p:txBody>
      </p:sp>
      <p:pic>
        <p:nvPicPr>
          <p:cNvPr id="4098" name="Picture 2" descr="Full-sky image derived from nine years' WMAP data">
            <a:extLst>
              <a:ext uri="{FF2B5EF4-FFF2-40B4-BE49-F238E27FC236}">
                <a16:creationId xmlns:a16="http://schemas.microsoft.com/office/drawing/2014/main" id="{6B1A0D0E-57E4-49D2-80C9-7B7176CF2A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7872" y="501134"/>
            <a:ext cx="3585882" cy="179294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23DF567-D6DA-41CC-B7E0-84E801D139BB}"/>
              </a:ext>
            </a:extLst>
          </p:cNvPr>
          <p:cNvSpPr/>
          <p:nvPr/>
        </p:nvSpPr>
        <p:spPr>
          <a:xfrm>
            <a:off x="8693405" y="131802"/>
            <a:ext cx="3301481" cy="369332"/>
          </a:xfrm>
          <a:prstGeom prst="rect">
            <a:avLst/>
          </a:prstGeom>
        </p:spPr>
        <p:txBody>
          <a:bodyPr wrap="none">
            <a:spAutoFit/>
          </a:bodyPr>
          <a:lstStyle/>
          <a:p>
            <a:r>
              <a:rPr lang="en-US" b="1" dirty="0">
                <a:solidFill>
                  <a:srgbClr val="101418"/>
                </a:solidFill>
                <a:latin typeface="Linux Libertine"/>
              </a:rPr>
              <a:t>Cosmic background radiation</a:t>
            </a:r>
            <a:endParaRPr lang="en-US" b="1" i="0" dirty="0">
              <a:solidFill>
                <a:srgbClr val="101418"/>
              </a:solidFill>
              <a:effectLst/>
              <a:latin typeface="Linux Libertine"/>
            </a:endParaRPr>
          </a:p>
        </p:txBody>
      </p:sp>
    </p:spTree>
    <p:extLst>
      <p:ext uri="{BB962C8B-B14F-4D97-AF65-F5344CB8AC3E}">
        <p14:creationId xmlns:p14="http://schemas.microsoft.com/office/powerpoint/2010/main" val="2976656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4098"/>
                                        </p:tgtEl>
                                        <p:attrNameLst>
                                          <p:attrName>ppt_x</p:attrName>
                                        </p:attrNameLst>
                                      </p:cBhvr>
                                      <p:tavLst>
                                        <p:tav tm="0">
                                          <p:val>
                                            <p:strVal val="ppt_x"/>
                                          </p:val>
                                        </p:tav>
                                        <p:tav tm="100000">
                                          <p:val>
                                            <p:strVal val="ppt_x"/>
                                          </p:val>
                                        </p:tav>
                                      </p:tavLst>
                                    </p:anim>
                                    <p:anim calcmode="lin" valueType="num">
                                      <p:cBhvr additive="base">
                                        <p:cTn id="11" dur="500"/>
                                        <p:tgtEl>
                                          <p:spTgt spid="4098"/>
                                        </p:tgtEl>
                                        <p:attrNameLst>
                                          <p:attrName>ppt_y</p:attrName>
                                        </p:attrNameLst>
                                      </p:cBhvr>
                                      <p:tavLst>
                                        <p:tav tm="0">
                                          <p:val>
                                            <p:strVal val="ppt_y"/>
                                          </p:val>
                                        </p:tav>
                                        <p:tav tm="100000">
                                          <p:val>
                                            <p:strVal val="1+ppt_h/2"/>
                                          </p:val>
                                        </p:tav>
                                      </p:tavLst>
                                    </p:anim>
                                    <p:set>
                                      <p:cBhvr>
                                        <p:cTn id="12" dur="1" fill="hold">
                                          <p:stCondLst>
                                            <p:cond delay="499"/>
                                          </p:stCondLst>
                                        </p:cTn>
                                        <p:tgtEl>
                                          <p:spTgt spid="409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749C14D8-2784-4070-88B6-E694730BB83B}"/>
              </a:ext>
            </a:extLst>
          </p:cNvPr>
          <p:cNvPicPr>
            <a:picLocks noChangeAspect="1" noChangeArrowheads="1"/>
          </p:cNvPicPr>
          <p:nvPr/>
        </p:nvPicPr>
        <p:blipFill>
          <a:blip r:embed="rId2"/>
          <a:srcRect/>
          <a:stretch>
            <a:fillRect/>
          </a:stretch>
        </p:blipFill>
        <p:spPr bwMode="auto">
          <a:xfrm>
            <a:off x="9069394" y="318800"/>
            <a:ext cx="2398816" cy="2205139"/>
          </a:xfrm>
          <a:prstGeom prst="rect">
            <a:avLst/>
          </a:prstGeom>
          <a:noFill/>
          <a:ln w="9525">
            <a:noFill/>
            <a:miter lim="800000"/>
            <a:headEnd/>
            <a:tailEnd/>
          </a:ln>
          <a:effectLst/>
        </p:spPr>
      </p:pic>
      <p:pic>
        <p:nvPicPr>
          <p:cNvPr id="2050" name="Picture 2" descr="https://www.researchgate.net/profile/Rajat-Sethi-4/publication/326124461/figure/fig3/AS:659053894172672@1534142101753/Absoption-spectrum-of-earths-atmosphere-Chemical-notation-CO2-O3-indicates-the-gas.png">
            <a:extLst>
              <a:ext uri="{FF2B5EF4-FFF2-40B4-BE49-F238E27FC236}">
                <a16:creationId xmlns:a16="http://schemas.microsoft.com/office/drawing/2014/main" id="{DD49567D-8EE7-4339-898C-90C1DE357C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629" y="2651377"/>
            <a:ext cx="10819989" cy="336537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7B44A4C-54C3-43FF-A91C-C4EB3DA6E518}"/>
              </a:ext>
            </a:extLst>
          </p:cNvPr>
          <p:cNvSpPr txBox="1"/>
          <p:nvPr/>
        </p:nvSpPr>
        <p:spPr>
          <a:xfrm>
            <a:off x="1062938" y="884290"/>
            <a:ext cx="6704747" cy="461665"/>
          </a:xfrm>
          <a:prstGeom prst="rect">
            <a:avLst/>
          </a:prstGeom>
          <a:noFill/>
        </p:spPr>
        <p:txBody>
          <a:bodyPr wrap="square" rtlCol="0">
            <a:spAutoFit/>
          </a:bodyPr>
          <a:lstStyle/>
          <a:p>
            <a:r>
              <a:rPr lang="en-US" sz="2400" b="1" dirty="0">
                <a:effectLst>
                  <a:outerShdw blurRad="38100" dist="38100" dir="2700000" algn="tl">
                    <a:srgbClr val="000000">
                      <a:alpha val="43137"/>
                    </a:srgbClr>
                  </a:outerShdw>
                </a:effectLst>
              </a:rPr>
              <a:t>Atmospheric Transmission and Absorption of EMR</a:t>
            </a:r>
          </a:p>
        </p:txBody>
      </p:sp>
    </p:spTree>
    <p:extLst>
      <p:ext uri="{BB962C8B-B14F-4D97-AF65-F5344CB8AC3E}">
        <p14:creationId xmlns:p14="http://schemas.microsoft.com/office/powerpoint/2010/main" val="2858459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6"/>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02</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EC4885F9-5D3D-4158-8772-3E86C12071DE}"/>
              </a:ext>
            </a:extLst>
          </p:cNvPr>
          <p:cNvSpPr txBox="1"/>
          <p:nvPr/>
        </p:nvSpPr>
        <p:spPr>
          <a:xfrm>
            <a:off x="1171074" y="339482"/>
            <a:ext cx="7981534" cy="523220"/>
          </a:xfrm>
          <a:prstGeom prst="rect">
            <a:avLst/>
          </a:prstGeom>
          <a:noFill/>
        </p:spPr>
        <p:txBody>
          <a:bodyPr wrap="square" rtlCol="0">
            <a:spAutoFit/>
          </a:bodyPr>
          <a:lstStyle/>
          <a:p>
            <a:pPr lvl="0">
              <a:defRPr/>
            </a:pPr>
            <a:r>
              <a:rPr lang="en-US" sz="2800" b="1" dirty="0">
                <a:solidFill>
                  <a:schemeClr val="tx2">
                    <a:lumMod val="75000"/>
                  </a:schemeClr>
                </a:solidFill>
                <a:latin typeface="Candara" panose="020E0502030303020204" pitchFamily="34" charset="0"/>
              </a:rPr>
              <a:t>What is really measured?? </a:t>
            </a:r>
          </a:p>
        </p:txBody>
      </p:sp>
      <p:pic>
        <p:nvPicPr>
          <p:cNvPr id="171" name="Content Placeholder 3">
            <a:extLst>
              <a:ext uri="{FF2B5EF4-FFF2-40B4-BE49-F238E27FC236}">
                <a16:creationId xmlns:a16="http://schemas.microsoft.com/office/drawing/2014/main" id="{FB109958-E026-4481-AA9C-F61F229B248F}"/>
              </a:ext>
            </a:extLst>
          </p:cNvPr>
          <p:cNvPicPr>
            <a:picLocks noChangeAspect="1"/>
          </p:cNvPicPr>
          <p:nvPr/>
        </p:nvPicPr>
        <p:blipFill>
          <a:blip r:embed="rId4"/>
          <a:stretch>
            <a:fillRect/>
          </a:stretch>
        </p:blipFill>
        <p:spPr>
          <a:xfrm>
            <a:off x="445895" y="1365850"/>
            <a:ext cx="10046929" cy="4694547"/>
          </a:xfrm>
          <a:prstGeom prst="rect">
            <a:avLst/>
          </a:prstGeom>
        </p:spPr>
      </p:pic>
    </p:spTree>
    <p:extLst>
      <p:ext uri="{BB962C8B-B14F-4D97-AF65-F5344CB8AC3E}">
        <p14:creationId xmlns:p14="http://schemas.microsoft.com/office/powerpoint/2010/main" val="22324432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0" name="Picture 169">
            <a:extLst>
              <a:ext uri="{FF2B5EF4-FFF2-40B4-BE49-F238E27FC236}">
                <a16:creationId xmlns:a16="http://schemas.microsoft.com/office/drawing/2014/main" id="{9CC5063E-C163-4E6E-BE39-5CB0104AD4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78" name="TextBox 177">
            <a:extLst>
              <a:ext uri="{FF2B5EF4-FFF2-40B4-BE49-F238E27FC236}">
                <a16:creationId xmlns:a16="http://schemas.microsoft.com/office/drawing/2014/main" id="{C5479C71-5D16-467F-A212-9100A3E5C01A}"/>
              </a:ext>
            </a:extLst>
          </p:cNvPr>
          <p:cNvSpPr txBox="1"/>
          <p:nvPr/>
        </p:nvSpPr>
        <p:spPr>
          <a:xfrm>
            <a:off x="1168040" y="323947"/>
            <a:ext cx="6831106" cy="523220"/>
          </a:xfrm>
          <a:prstGeom prst="rect">
            <a:avLst/>
          </a:prstGeom>
          <a:noFill/>
        </p:spPr>
        <p:txBody>
          <a:bodyPr wrap="square" rtlCol="0">
            <a:spAutoFit/>
          </a:bodyPr>
          <a:lstStyle/>
          <a:p>
            <a:r>
              <a:rPr lang="en-US" sz="2800" b="1" dirty="0">
                <a:solidFill>
                  <a:srgbClr val="38425C"/>
                </a:solidFill>
                <a:latin typeface="Candara" panose="020E0502030303020204" pitchFamily="34" charset="0"/>
              </a:rPr>
              <a:t>Data Exploration ?</a:t>
            </a:r>
          </a:p>
        </p:txBody>
      </p:sp>
      <p:sp>
        <p:nvSpPr>
          <p:cNvPr id="173" name="TextBox 172">
            <a:extLst>
              <a:ext uri="{FF2B5EF4-FFF2-40B4-BE49-F238E27FC236}">
                <a16:creationId xmlns:a16="http://schemas.microsoft.com/office/drawing/2014/main" id="{A48FF195-DF26-4C31-AADB-19C388D42A47}"/>
              </a:ext>
            </a:extLst>
          </p:cNvPr>
          <p:cNvSpPr txBox="1"/>
          <p:nvPr/>
        </p:nvSpPr>
        <p:spPr>
          <a:xfrm>
            <a:off x="948807" y="1874728"/>
            <a:ext cx="6831106" cy="3108543"/>
          </a:xfrm>
          <a:prstGeom prst="rect">
            <a:avLst/>
          </a:prstGeom>
          <a:noFill/>
        </p:spPr>
        <p:txBody>
          <a:bodyPr wrap="square" rtlCol="0">
            <a:spAutoFit/>
          </a:bodyPr>
          <a:lstStyle/>
          <a:p>
            <a:r>
              <a:rPr lang="en-US" sz="2800" b="1" dirty="0">
                <a:solidFill>
                  <a:schemeClr val="accent2">
                    <a:lumMod val="75000"/>
                  </a:schemeClr>
                </a:solidFill>
                <a:latin typeface="Candara" panose="020E0502030303020204" pitchFamily="34" charset="0"/>
              </a:rPr>
              <a:t>How to use data??</a:t>
            </a:r>
          </a:p>
          <a:p>
            <a:endParaRPr lang="en-US" sz="2800" b="1" dirty="0">
              <a:solidFill>
                <a:srgbClr val="38425C"/>
              </a:solidFill>
              <a:latin typeface="Candara" panose="020E0502030303020204" pitchFamily="34" charset="0"/>
            </a:endParaRPr>
          </a:p>
          <a:p>
            <a:pPr marL="457200" indent="-457200">
              <a:buFont typeface="Arial" panose="020B0604020202020204" pitchFamily="34" charset="0"/>
              <a:buChar char="•"/>
            </a:pPr>
            <a:r>
              <a:rPr lang="en-US" sz="2800" b="1" dirty="0">
                <a:solidFill>
                  <a:srgbClr val="38425C"/>
                </a:solidFill>
                <a:latin typeface="Candara" panose="020E0502030303020204" pitchFamily="34" charset="0"/>
              </a:rPr>
              <a:t>Single Channels</a:t>
            </a:r>
          </a:p>
          <a:p>
            <a:pPr marL="457200" indent="-457200">
              <a:buFont typeface="Arial" panose="020B0604020202020204" pitchFamily="34" charset="0"/>
              <a:buChar char="•"/>
            </a:pPr>
            <a:r>
              <a:rPr lang="en-GB" sz="2800" b="1" dirty="0">
                <a:solidFill>
                  <a:srgbClr val="38425C"/>
                </a:solidFill>
                <a:latin typeface="Candara" panose="020E0502030303020204" pitchFamily="34" charset="0"/>
              </a:rPr>
              <a:t>Channel difference/ratio</a:t>
            </a:r>
          </a:p>
          <a:p>
            <a:pPr marL="457200" indent="-457200">
              <a:buFont typeface="Arial" panose="020B0604020202020204" pitchFamily="34" charset="0"/>
              <a:buChar char="•"/>
            </a:pPr>
            <a:r>
              <a:rPr lang="en-GB" sz="2800" b="1" dirty="0">
                <a:solidFill>
                  <a:srgbClr val="38425C"/>
                </a:solidFill>
                <a:latin typeface="Candara" panose="020E0502030303020204" pitchFamily="34" charset="0"/>
              </a:rPr>
              <a:t>Sandwich products</a:t>
            </a:r>
            <a:endParaRPr lang="en-US" sz="2800" b="1" dirty="0">
              <a:solidFill>
                <a:srgbClr val="38425C"/>
              </a:solidFill>
              <a:latin typeface="Candara" panose="020E0502030303020204" pitchFamily="34" charset="0"/>
            </a:endParaRPr>
          </a:p>
          <a:p>
            <a:pPr marL="457200" indent="-457200">
              <a:buFont typeface="Arial" panose="020B0604020202020204" pitchFamily="34" charset="0"/>
              <a:buChar char="•"/>
            </a:pPr>
            <a:r>
              <a:rPr lang="en-GB" sz="2800" b="1" dirty="0">
                <a:solidFill>
                  <a:srgbClr val="38425C"/>
                </a:solidFill>
                <a:latin typeface="Candara" panose="020E0502030303020204" pitchFamily="34" charset="0"/>
              </a:rPr>
              <a:t>RGB products</a:t>
            </a:r>
          </a:p>
          <a:p>
            <a:pPr marL="457200" indent="-457200">
              <a:buFont typeface="Arial" panose="020B0604020202020204" pitchFamily="34" charset="0"/>
              <a:buChar char="•"/>
            </a:pPr>
            <a:r>
              <a:rPr lang="en-GB" sz="2800" b="1" dirty="0">
                <a:solidFill>
                  <a:srgbClr val="38425C"/>
                </a:solidFill>
                <a:latin typeface="Candara" panose="020E0502030303020204" pitchFamily="34" charset="0"/>
              </a:rPr>
              <a:t>L2(+) / Geophysical products</a:t>
            </a:r>
            <a:endParaRPr lang="hr-HR" sz="2800" b="1" dirty="0">
              <a:solidFill>
                <a:srgbClr val="38425C"/>
              </a:solidFill>
              <a:latin typeface="Candara" panose="020E0502030303020204" pitchFamily="34" charset="0"/>
            </a:endParaRPr>
          </a:p>
        </p:txBody>
      </p:sp>
      <p:pic>
        <p:nvPicPr>
          <p:cNvPr id="2" name="Picture 1">
            <a:extLst>
              <a:ext uri="{FF2B5EF4-FFF2-40B4-BE49-F238E27FC236}">
                <a16:creationId xmlns:a16="http://schemas.microsoft.com/office/drawing/2014/main" id="{B663C3AE-F0E2-42B2-87D8-460CDEA6B784}"/>
              </a:ext>
            </a:extLst>
          </p:cNvPr>
          <p:cNvPicPr>
            <a:picLocks noChangeAspect="1"/>
          </p:cNvPicPr>
          <p:nvPr/>
        </p:nvPicPr>
        <p:blipFill>
          <a:blip r:embed="rId4"/>
          <a:stretch>
            <a:fillRect/>
          </a:stretch>
        </p:blipFill>
        <p:spPr>
          <a:xfrm>
            <a:off x="6716003" y="673158"/>
            <a:ext cx="4852837" cy="5931922"/>
          </a:xfrm>
          <a:prstGeom prst="rect">
            <a:avLst/>
          </a:prstGeom>
        </p:spPr>
      </p:pic>
    </p:spTree>
    <p:extLst>
      <p:ext uri="{BB962C8B-B14F-4D97-AF65-F5344CB8AC3E}">
        <p14:creationId xmlns:p14="http://schemas.microsoft.com/office/powerpoint/2010/main" val="14163237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0" name="Picture 169">
            <a:extLst>
              <a:ext uri="{FF2B5EF4-FFF2-40B4-BE49-F238E27FC236}">
                <a16:creationId xmlns:a16="http://schemas.microsoft.com/office/drawing/2014/main" id="{9CC5063E-C163-4E6E-BE39-5CB0104AD4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78" name="TextBox 177">
            <a:extLst>
              <a:ext uri="{FF2B5EF4-FFF2-40B4-BE49-F238E27FC236}">
                <a16:creationId xmlns:a16="http://schemas.microsoft.com/office/drawing/2014/main" id="{C5479C71-5D16-467F-A212-9100A3E5C01A}"/>
              </a:ext>
            </a:extLst>
          </p:cNvPr>
          <p:cNvSpPr txBox="1"/>
          <p:nvPr/>
        </p:nvSpPr>
        <p:spPr>
          <a:xfrm>
            <a:off x="1168040" y="323947"/>
            <a:ext cx="6831106" cy="523220"/>
          </a:xfrm>
          <a:prstGeom prst="rect">
            <a:avLst/>
          </a:prstGeom>
          <a:noFill/>
        </p:spPr>
        <p:txBody>
          <a:bodyPr wrap="square" rtlCol="0">
            <a:spAutoFit/>
          </a:bodyPr>
          <a:lstStyle/>
          <a:p>
            <a:r>
              <a:rPr lang="en-US" sz="2800" b="1" dirty="0">
                <a:solidFill>
                  <a:srgbClr val="38425C"/>
                </a:solidFill>
                <a:latin typeface="Candara" panose="020E0502030303020204" pitchFamily="34" charset="0"/>
              </a:rPr>
              <a:t>Single Channels</a:t>
            </a:r>
          </a:p>
        </p:txBody>
      </p:sp>
      <p:pic>
        <p:nvPicPr>
          <p:cNvPr id="174" name="Content Placeholder 3">
            <a:extLst>
              <a:ext uri="{FF2B5EF4-FFF2-40B4-BE49-F238E27FC236}">
                <a16:creationId xmlns:a16="http://schemas.microsoft.com/office/drawing/2014/main" id="{FD14BEAC-7D44-4B9A-8D3E-F50F30CC6C06}"/>
              </a:ext>
            </a:extLst>
          </p:cNvPr>
          <p:cNvPicPr>
            <a:picLocks noGrp="1" noChangeAspect="1"/>
          </p:cNvPicPr>
          <p:nvPr>
            <p:ph idx="1"/>
          </p:nvPr>
        </p:nvPicPr>
        <p:blipFill>
          <a:blip r:embed="rId4"/>
          <a:stretch>
            <a:fillRect/>
          </a:stretch>
        </p:blipFill>
        <p:spPr>
          <a:xfrm>
            <a:off x="7315200" y="693825"/>
            <a:ext cx="3642359" cy="2485087"/>
          </a:xfrm>
          <a:prstGeom prst="rect">
            <a:avLst/>
          </a:prstGeom>
        </p:spPr>
      </p:pic>
      <p:sp>
        <p:nvSpPr>
          <p:cNvPr id="175" name="Rectangle 174">
            <a:extLst>
              <a:ext uri="{FF2B5EF4-FFF2-40B4-BE49-F238E27FC236}">
                <a16:creationId xmlns:a16="http://schemas.microsoft.com/office/drawing/2014/main" id="{2425D022-82F3-4A46-A817-136140205360}"/>
              </a:ext>
            </a:extLst>
          </p:cNvPr>
          <p:cNvSpPr/>
          <p:nvPr/>
        </p:nvSpPr>
        <p:spPr>
          <a:xfrm>
            <a:off x="1193901" y="1398696"/>
            <a:ext cx="6096000" cy="923330"/>
          </a:xfrm>
          <a:prstGeom prst="rect">
            <a:avLst/>
          </a:prstGeom>
        </p:spPr>
        <p:txBody>
          <a:bodyPr>
            <a:spAutoFit/>
          </a:bodyPr>
          <a:lstStyle/>
          <a:p>
            <a:pPr marL="285750" indent="-285750">
              <a:buFont typeface="Arial" panose="020B0604020202020204" pitchFamily="34" charset="0"/>
              <a:buChar char="•"/>
            </a:pPr>
            <a:r>
              <a:rPr lang="en-US" dirty="0"/>
              <a:t>Reflected solar radiation </a:t>
            </a:r>
          </a:p>
          <a:p>
            <a:pPr marL="285750" indent="-285750">
              <a:buFont typeface="Arial" panose="020B0604020202020204" pitchFamily="34" charset="0"/>
              <a:buChar char="•"/>
            </a:pPr>
            <a:r>
              <a:rPr lang="en-US" dirty="0"/>
              <a:t>In 0.8 </a:t>
            </a:r>
            <a:r>
              <a:rPr lang="el-GR" dirty="0"/>
              <a:t>μ</a:t>
            </a:r>
            <a:r>
              <a:rPr lang="en-US" dirty="0"/>
              <a:t>m vegetation reflects much more used for land an vegetation products</a:t>
            </a:r>
          </a:p>
        </p:txBody>
      </p:sp>
      <p:pic>
        <p:nvPicPr>
          <p:cNvPr id="176" name="Picture 175">
            <a:extLst>
              <a:ext uri="{FF2B5EF4-FFF2-40B4-BE49-F238E27FC236}">
                <a16:creationId xmlns:a16="http://schemas.microsoft.com/office/drawing/2014/main" id="{02CC9CA7-020C-4FE5-8480-5A0E59A1B852}"/>
              </a:ext>
            </a:extLst>
          </p:cNvPr>
          <p:cNvPicPr>
            <a:picLocks noChangeAspect="1"/>
          </p:cNvPicPr>
          <p:nvPr/>
        </p:nvPicPr>
        <p:blipFill>
          <a:blip r:embed="rId5"/>
          <a:stretch>
            <a:fillRect/>
          </a:stretch>
        </p:blipFill>
        <p:spPr>
          <a:xfrm>
            <a:off x="2142340" y="3427554"/>
            <a:ext cx="8207451" cy="2423370"/>
          </a:xfrm>
          <a:prstGeom prst="rect">
            <a:avLst/>
          </a:prstGeom>
        </p:spPr>
      </p:pic>
    </p:spTree>
    <p:extLst>
      <p:ext uri="{BB962C8B-B14F-4D97-AF65-F5344CB8AC3E}">
        <p14:creationId xmlns:p14="http://schemas.microsoft.com/office/powerpoint/2010/main" val="41954051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solidFill>
        </p:spPr>
        <p:txBody>
          <a:bodyPr/>
          <a:lstStyle/>
          <a:p>
            <a:r>
              <a:rPr lang="en-GB" sz="3451" dirty="0">
                <a:solidFill>
                  <a:schemeClr val="bg1"/>
                </a:solidFill>
              </a:rPr>
              <a:t>Single Channels : Solar channel NIR1.6</a:t>
            </a:r>
          </a:p>
        </p:txBody>
      </p:sp>
      <p:sp>
        <p:nvSpPr>
          <p:cNvPr id="3" name="Content Placeholder 2"/>
          <p:cNvSpPr>
            <a:spLocks noGrp="1"/>
          </p:cNvSpPr>
          <p:nvPr>
            <p:ph idx="1"/>
          </p:nvPr>
        </p:nvSpPr>
        <p:spPr>
          <a:xfrm>
            <a:off x="205906" y="2870900"/>
            <a:ext cx="5890095" cy="5262675"/>
          </a:xfrm>
        </p:spPr>
        <p:txBody>
          <a:bodyPr>
            <a:normAutofit/>
          </a:bodyPr>
          <a:lstStyle/>
          <a:p>
            <a:pPr marL="0" indent="0">
              <a:buNone/>
            </a:pPr>
            <a:endParaRPr lang="en-GB" sz="2000" dirty="0"/>
          </a:p>
          <a:p>
            <a:r>
              <a:rPr lang="en-GB" sz="2000" dirty="0"/>
              <a:t>Different reflectivity of ice and water!</a:t>
            </a:r>
          </a:p>
          <a:p>
            <a:r>
              <a:rPr lang="en-GB" sz="2000" dirty="0"/>
              <a:t>Ice absorbs more in 1.6 – ice clouds are dark!</a:t>
            </a:r>
          </a:p>
          <a:p>
            <a:r>
              <a:rPr lang="en-GB" sz="2000" dirty="0"/>
              <a:t>Differing snow from water clouds</a:t>
            </a:r>
          </a:p>
          <a:p>
            <a:endParaRPr lang="en-GB" dirty="0"/>
          </a:p>
          <a:p>
            <a:pPr marL="0" indent="0">
              <a:buNone/>
            </a:pPr>
            <a:r>
              <a:rPr lang="en-GB" dirty="0"/>
              <a:t> </a:t>
            </a:r>
          </a:p>
        </p:txBody>
      </p:sp>
      <p:pic>
        <p:nvPicPr>
          <p:cNvPr id="5" name="Picture 4"/>
          <p:cNvPicPr>
            <a:picLocks noChangeAspect="1"/>
          </p:cNvPicPr>
          <p:nvPr/>
        </p:nvPicPr>
        <p:blipFill>
          <a:blip r:embed="rId3"/>
          <a:stretch>
            <a:fillRect/>
          </a:stretch>
        </p:blipFill>
        <p:spPr>
          <a:xfrm>
            <a:off x="6302551" y="1948721"/>
            <a:ext cx="5532725" cy="3985353"/>
          </a:xfrm>
          <a:prstGeom prst="rect">
            <a:avLst/>
          </a:prstGeom>
        </p:spPr>
      </p:pic>
    </p:spTree>
    <p:extLst>
      <p:ext uri="{BB962C8B-B14F-4D97-AF65-F5344CB8AC3E}">
        <p14:creationId xmlns:p14="http://schemas.microsoft.com/office/powerpoint/2010/main" val="24452966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solidFill>
        </p:spPr>
        <p:txBody>
          <a:bodyPr/>
          <a:lstStyle/>
          <a:p>
            <a:r>
              <a:rPr lang="en-GB" dirty="0">
                <a:solidFill>
                  <a:schemeClr val="bg1"/>
                </a:solidFill>
              </a:rPr>
              <a:t>Single Channels : Ice clouds – 0.6 vs. 1.6 channel</a:t>
            </a:r>
          </a:p>
        </p:txBody>
      </p:sp>
      <p:sp>
        <p:nvSpPr>
          <p:cNvPr id="3" name="Content Placeholder 2"/>
          <p:cNvSpPr>
            <a:spLocks noGrp="1"/>
          </p:cNvSpPr>
          <p:nvPr>
            <p:ph idx="1"/>
          </p:nvPr>
        </p:nvSpPr>
        <p:spPr/>
        <p:txBody>
          <a:bodyPr/>
          <a:lstStyle/>
          <a:p>
            <a:endParaRPr lang="en-GB" dirty="0"/>
          </a:p>
        </p:txBody>
      </p:sp>
      <p:grpSp>
        <p:nvGrpSpPr>
          <p:cNvPr id="4" name="Group 3"/>
          <p:cNvGrpSpPr/>
          <p:nvPr/>
        </p:nvGrpSpPr>
        <p:grpSpPr>
          <a:xfrm>
            <a:off x="3" y="1019910"/>
            <a:ext cx="12191999" cy="5474548"/>
            <a:chOff x="124876" y="3443493"/>
            <a:chExt cx="6358370" cy="2814207"/>
          </a:xfrm>
        </p:grpSpPr>
        <p:pic>
          <p:nvPicPr>
            <p:cNvPr id="5" name="Picture 4"/>
            <p:cNvPicPr>
              <a:picLocks noChangeAspect="1"/>
            </p:cNvPicPr>
            <p:nvPr/>
          </p:nvPicPr>
          <p:blipFill rotWithShape="1">
            <a:blip r:embed="rId3"/>
            <a:srcRect t="10557" r="7919"/>
            <a:stretch/>
          </p:blipFill>
          <p:spPr>
            <a:xfrm>
              <a:off x="3327815" y="3443493"/>
              <a:ext cx="3155431" cy="2814207"/>
            </a:xfrm>
            <a:prstGeom prst="rect">
              <a:avLst/>
            </a:prstGeom>
          </p:spPr>
        </p:pic>
        <p:pic>
          <p:nvPicPr>
            <p:cNvPr id="6" name="Picture 5"/>
            <p:cNvPicPr>
              <a:picLocks noChangeAspect="1"/>
            </p:cNvPicPr>
            <p:nvPr/>
          </p:nvPicPr>
          <p:blipFill rotWithShape="1">
            <a:blip r:embed="rId4"/>
            <a:srcRect t="10821" r="9533"/>
            <a:stretch/>
          </p:blipFill>
          <p:spPr>
            <a:xfrm>
              <a:off x="124876" y="3443493"/>
              <a:ext cx="3109292" cy="2814207"/>
            </a:xfrm>
            <a:prstGeom prst="rect">
              <a:avLst/>
            </a:prstGeom>
          </p:spPr>
        </p:pic>
        <p:sp>
          <p:nvSpPr>
            <p:cNvPr id="9" name="Oval 8"/>
            <p:cNvSpPr/>
            <p:nvPr/>
          </p:nvSpPr>
          <p:spPr bwMode="auto">
            <a:xfrm>
              <a:off x="1131758" y="4222717"/>
              <a:ext cx="958264" cy="881434"/>
            </a:xfrm>
            <a:prstGeom prst="ellipse">
              <a:avLst/>
            </a:prstGeom>
            <a:noFill/>
            <a:ln w="28575" cap="flat" cmpd="sng" algn="ctr">
              <a:solidFill>
                <a:srgbClr val="FF0000"/>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defTabSz="914354" eaLnBrk="0" fontAlgn="base" hangingPunct="0">
                <a:spcBef>
                  <a:spcPct val="50000"/>
                </a:spcBef>
                <a:spcAft>
                  <a:spcPct val="0"/>
                </a:spcAft>
              </a:pPr>
              <a:endParaRPr lang="en-GB" sz="900" b="1">
                <a:solidFill>
                  <a:schemeClr val="bg1"/>
                </a:solidFill>
                <a:latin typeface="Tahoma" pitchFamily="34" charset="0"/>
              </a:endParaRPr>
            </a:p>
          </p:txBody>
        </p:sp>
        <p:sp>
          <p:nvSpPr>
            <p:cNvPr id="10" name="Oval 9"/>
            <p:cNvSpPr/>
            <p:nvPr/>
          </p:nvSpPr>
          <p:spPr bwMode="auto">
            <a:xfrm>
              <a:off x="4364636" y="4222717"/>
              <a:ext cx="958264" cy="881434"/>
            </a:xfrm>
            <a:prstGeom prst="ellipse">
              <a:avLst/>
            </a:prstGeom>
            <a:noFill/>
            <a:ln w="28575" cap="flat" cmpd="sng" algn="ctr">
              <a:solidFill>
                <a:srgbClr val="FF0000"/>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defTabSz="914354" eaLnBrk="0" fontAlgn="base" hangingPunct="0">
                <a:spcBef>
                  <a:spcPct val="50000"/>
                </a:spcBef>
                <a:spcAft>
                  <a:spcPct val="0"/>
                </a:spcAft>
              </a:pPr>
              <a:endParaRPr lang="en-GB" sz="900" b="1">
                <a:solidFill>
                  <a:schemeClr val="bg1"/>
                </a:solidFill>
                <a:latin typeface="Tahoma" pitchFamily="34" charset="0"/>
              </a:endParaRPr>
            </a:p>
          </p:txBody>
        </p:sp>
      </p:grpSp>
    </p:spTree>
    <p:extLst>
      <p:ext uri="{BB962C8B-B14F-4D97-AF65-F5344CB8AC3E}">
        <p14:creationId xmlns:p14="http://schemas.microsoft.com/office/powerpoint/2010/main" val="1903573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0" name="Picture 169">
            <a:extLst>
              <a:ext uri="{FF2B5EF4-FFF2-40B4-BE49-F238E27FC236}">
                <a16:creationId xmlns:a16="http://schemas.microsoft.com/office/drawing/2014/main" id="{9CC5063E-C163-4E6E-BE39-5CB0104AD4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78" name="TextBox 177">
            <a:extLst>
              <a:ext uri="{FF2B5EF4-FFF2-40B4-BE49-F238E27FC236}">
                <a16:creationId xmlns:a16="http://schemas.microsoft.com/office/drawing/2014/main" id="{C5479C71-5D16-467F-A212-9100A3E5C01A}"/>
              </a:ext>
            </a:extLst>
          </p:cNvPr>
          <p:cNvSpPr txBox="1"/>
          <p:nvPr/>
        </p:nvSpPr>
        <p:spPr>
          <a:xfrm>
            <a:off x="1168040" y="323947"/>
            <a:ext cx="6831106" cy="523220"/>
          </a:xfrm>
          <a:prstGeom prst="rect">
            <a:avLst/>
          </a:prstGeom>
          <a:noFill/>
        </p:spPr>
        <p:txBody>
          <a:bodyPr wrap="square" rtlCol="0">
            <a:spAutoFit/>
          </a:bodyPr>
          <a:lstStyle/>
          <a:p>
            <a:r>
              <a:rPr lang="en-US" sz="2800" b="1" dirty="0">
                <a:solidFill>
                  <a:srgbClr val="38425C"/>
                </a:solidFill>
                <a:latin typeface="Candara" panose="020E0502030303020204" pitchFamily="34" charset="0"/>
              </a:rPr>
              <a:t>Single Channels (Enhanced IR10.8)</a:t>
            </a:r>
          </a:p>
        </p:txBody>
      </p:sp>
      <p:pic>
        <p:nvPicPr>
          <p:cNvPr id="168" name="Content Placeholder 3">
            <a:extLst>
              <a:ext uri="{FF2B5EF4-FFF2-40B4-BE49-F238E27FC236}">
                <a16:creationId xmlns:a16="http://schemas.microsoft.com/office/drawing/2014/main" id="{44CCC5CE-8165-46DE-A3EB-C31C5EA36670}"/>
              </a:ext>
            </a:extLst>
          </p:cNvPr>
          <p:cNvPicPr>
            <a:picLocks noGrp="1" noChangeAspect="1"/>
          </p:cNvPicPr>
          <p:nvPr>
            <p:ph idx="1"/>
          </p:nvPr>
        </p:nvPicPr>
        <p:blipFill>
          <a:blip r:embed="rId4"/>
          <a:stretch>
            <a:fillRect/>
          </a:stretch>
        </p:blipFill>
        <p:spPr>
          <a:xfrm>
            <a:off x="187440" y="1844061"/>
            <a:ext cx="11611533" cy="3466901"/>
          </a:xfrm>
          <a:prstGeom prst="rect">
            <a:avLst/>
          </a:prstGeom>
        </p:spPr>
      </p:pic>
    </p:spTree>
    <p:extLst>
      <p:ext uri="{BB962C8B-B14F-4D97-AF65-F5344CB8AC3E}">
        <p14:creationId xmlns:p14="http://schemas.microsoft.com/office/powerpoint/2010/main" val="1089231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6"/>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02</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EC4885F9-5D3D-4158-8772-3E86C12071DE}"/>
              </a:ext>
            </a:extLst>
          </p:cNvPr>
          <p:cNvSpPr txBox="1"/>
          <p:nvPr/>
        </p:nvSpPr>
        <p:spPr>
          <a:xfrm>
            <a:off x="1113868" y="339482"/>
            <a:ext cx="242854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2">
                    <a:lumMod val="75000"/>
                  </a:schemeClr>
                </a:solidFill>
                <a:effectLst/>
                <a:uLnTx/>
                <a:uFillTx/>
                <a:latin typeface="Candara" panose="020E0502030303020204" pitchFamily="34" charset="0"/>
              </a:rPr>
              <a:t>Content</a:t>
            </a:r>
          </a:p>
        </p:txBody>
      </p:sp>
      <p:sp>
        <p:nvSpPr>
          <p:cNvPr id="87" name="TextBox 86">
            <a:extLst>
              <a:ext uri="{FF2B5EF4-FFF2-40B4-BE49-F238E27FC236}">
                <a16:creationId xmlns:a16="http://schemas.microsoft.com/office/drawing/2014/main" id="{FF582952-3D87-4F3C-B417-91B43F4B982A}"/>
              </a:ext>
            </a:extLst>
          </p:cNvPr>
          <p:cNvSpPr txBox="1"/>
          <p:nvPr/>
        </p:nvSpPr>
        <p:spPr>
          <a:xfrm>
            <a:off x="2328141" y="1351508"/>
            <a:ext cx="8493760" cy="3877985"/>
          </a:xfrm>
          <a:prstGeom prst="rect">
            <a:avLst/>
          </a:prstGeom>
          <a:noFill/>
        </p:spPr>
        <p:txBody>
          <a:bodyPr wrap="square" rtlCol="0">
            <a:spAutoFit/>
          </a:bodyPr>
          <a:lstStyle/>
          <a:p>
            <a:pPr marL="457200" indent="-457200">
              <a:lnSpc>
                <a:spcPct val="150000"/>
              </a:lnSpc>
              <a:buFont typeface="Wingdings" panose="05000000000000000000" pitchFamily="2" charset="2"/>
              <a:buChar char="Ø"/>
            </a:pPr>
            <a:r>
              <a:rPr lang="en-US" sz="2800" dirty="0"/>
              <a:t>Fundamentals of Remote Sensing </a:t>
            </a:r>
          </a:p>
          <a:p>
            <a:pPr marL="457200" indent="-457200">
              <a:lnSpc>
                <a:spcPct val="150000"/>
              </a:lnSpc>
              <a:buFont typeface="Wingdings" panose="05000000000000000000" pitchFamily="2" charset="2"/>
              <a:buChar char="Ø"/>
            </a:pPr>
            <a:r>
              <a:rPr lang="en-US" sz="2800" dirty="0"/>
              <a:t>Satellites and Sensors Types Resolution </a:t>
            </a:r>
          </a:p>
          <a:p>
            <a:pPr marL="457200" indent="-457200">
              <a:lnSpc>
                <a:spcPct val="150000"/>
              </a:lnSpc>
              <a:buFont typeface="Wingdings" panose="05000000000000000000" pitchFamily="2" charset="2"/>
              <a:buChar char="Ø"/>
            </a:pPr>
            <a:r>
              <a:rPr lang="en-US" sz="2800" dirty="0"/>
              <a:t>Satellite Data Processing Levels </a:t>
            </a:r>
          </a:p>
          <a:p>
            <a:pPr marL="457200" indent="-457200">
              <a:lnSpc>
                <a:spcPct val="150000"/>
              </a:lnSpc>
              <a:buFont typeface="Wingdings" panose="05000000000000000000" pitchFamily="2" charset="2"/>
              <a:buChar char="Ø"/>
            </a:pPr>
            <a:r>
              <a:rPr lang="en-US" sz="2800" dirty="0"/>
              <a:t>Projections and Coordinate Systems </a:t>
            </a:r>
          </a:p>
          <a:p>
            <a:pPr marL="457200" indent="-457200">
              <a:lnSpc>
                <a:spcPct val="150000"/>
              </a:lnSpc>
              <a:buFont typeface="Wingdings" panose="05000000000000000000" pitchFamily="2" charset="2"/>
              <a:buChar char="Ø"/>
            </a:pPr>
            <a:r>
              <a:rPr lang="en-US" sz="2800" dirty="0"/>
              <a:t>Advantages and Disadvantages of Remote Sensing</a:t>
            </a:r>
            <a:endParaRPr lang="en-US" dirty="0">
              <a:latin typeface="Candara" panose="020E0502030303020204" pitchFamily="34" charset="0"/>
            </a:endParaRPr>
          </a:p>
          <a:p>
            <a:pPr marL="742950" lvl="1" indent="-285750">
              <a:buFont typeface="Arial" panose="020B0604020202020204" pitchFamily="34" charset="0"/>
              <a:buChar char="•"/>
            </a:pPr>
            <a:endParaRPr lang="en-US" dirty="0">
              <a:latin typeface="Candara" panose="020E0502030303020204" pitchFamily="34" charset="0"/>
            </a:endParaRPr>
          </a:p>
          <a:p>
            <a:pPr marL="742950" lvl="1" indent="-285750">
              <a:buFont typeface="Arial" panose="020B0604020202020204" pitchFamily="34" charset="0"/>
              <a:buChar char="•"/>
            </a:pPr>
            <a:endParaRPr lang="en-US" dirty="0">
              <a:latin typeface="Candara" panose="020E0502030303020204" pitchFamily="34" charset="0"/>
            </a:endParaRPr>
          </a:p>
        </p:txBody>
      </p:sp>
    </p:spTree>
    <p:extLst>
      <p:ext uri="{BB962C8B-B14F-4D97-AF65-F5344CB8AC3E}">
        <p14:creationId xmlns:p14="http://schemas.microsoft.com/office/powerpoint/2010/main" val="23548565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0" name="Picture 169">
            <a:extLst>
              <a:ext uri="{FF2B5EF4-FFF2-40B4-BE49-F238E27FC236}">
                <a16:creationId xmlns:a16="http://schemas.microsoft.com/office/drawing/2014/main" id="{9CC5063E-C163-4E6E-BE39-5CB0104AD4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78" name="TextBox 177">
            <a:extLst>
              <a:ext uri="{FF2B5EF4-FFF2-40B4-BE49-F238E27FC236}">
                <a16:creationId xmlns:a16="http://schemas.microsoft.com/office/drawing/2014/main" id="{C5479C71-5D16-467F-A212-9100A3E5C01A}"/>
              </a:ext>
            </a:extLst>
          </p:cNvPr>
          <p:cNvSpPr txBox="1"/>
          <p:nvPr/>
        </p:nvSpPr>
        <p:spPr>
          <a:xfrm>
            <a:off x="1168040" y="323947"/>
            <a:ext cx="6831106" cy="523220"/>
          </a:xfrm>
          <a:prstGeom prst="rect">
            <a:avLst/>
          </a:prstGeom>
          <a:noFill/>
        </p:spPr>
        <p:txBody>
          <a:bodyPr wrap="square" rtlCol="0">
            <a:spAutoFit/>
          </a:bodyPr>
          <a:lstStyle/>
          <a:p>
            <a:r>
              <a:rPr lang="en-US" sz="2800" b="1" dirty="0">
                <a:solidFill>
                  <a:srgbClr val="38425C"/>
                </a:solidFill>
                <a:latin typeface="Candara" panose="020E0502030303020204" pitchFamily="34" charset="0"/>
              </a:rPr>
              <a:t>Sandwich Products</a:t>
            </a:r>
          </a:p>
        </p:txBody>
      </p:sp>
      <p:pic>
        <p:nvPicPr>
          <p:cNvPr id="173" name="Content Placeholder 3">
            <a:extLst>
              <a:ext uri="{FF2B5EF4-FFF2-40B4-BE49-F238E27FC236}">
                <a16:creationId xmlns:a16="http://schemas.microsoft.com/office/drawing/2014/main" id="{D778C774-3645-464C-ACE9-5F46A3694E3F}"/>
              </a:ext>
            </a:extLst>
          </p:cNvPr>
          <p:cNvPicPr>
            <a:picLocks noGrp="1" noChangeAspect="1"/>
          </p:cNvPicPr>
          <p:nvPr>
            <p:ph idx="1"/>
          </p:nvPr>
        </p:nvPicPr>
        <p:blipFill>
          <a:blip r:embed="rId4"/>
          <a:stretch>
            <a:fillRect/>
          </a:stretch>
        </p:blipFill>
        <p:spPr>
          <a:xfrm>
            <a:off x="1615620" y="1867548"/>
            <a:ext cx="9487104" cy="3608692"/>
          </a:xfrm>
          <a:prstGeom prst="rect">
            <a:avLst/>
          </a:prstGeom>
        </p:spPr>
      </p:pic>
    </p:spTree>
    <p:extLst>
      <p:ext uri="{BB962C8B-B14F-4D97-AF65-F5344CB8AC3E}">
        <p14:creationId xmlns:p14="http://schemas.microsoft.com/office/powerpoint/2010/main" val="1137250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0" name="Picture 169">
            <a:extLst>
              <a:ext uri="{FF2B5EF4-FFF2-40B4-BE49-F238E27FC236}">
                <a16:creationId xmlns:a16="http://schemas.microsoft.com/office/drawing/2014/main" id="{9CC5063E-C163-4E6E-BE39-5CB0104AD4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78" name="TextBox 177">
            <a:extLst>
              <a:ext uri="{FF2B5EF4-FFF2-40B4-BE49-F238E27FC236}">
                <a16:creationId xmlns:a16="http://schemas.microsoft.com/office/drawing/2014/main" id="{C5479C71-5D16-467F-A212-9100A3E5C01A}"/>
              </a:ext>
            </a:extLst>
          </p:cNvPr>
          <p:cNvSpPr txBox="1"/>
          <p:nvPr/>
        </p:nvSpPr>
        <p:spPr>
          <a:xfrm>
            <a:off x="1168040" y="323947"/>
            <a:ext cx="6831106" cy="523220"/>
          </a:xfrm>
          <a:prstGeom prst="rect">
            <a:avLst/>
          </a:prstGeom>
          <a:noFill/>
        </p:spPr>
        <p:txBody>
          <a:bodyPr wrap="square" rtlCol="0">
            <a:spAutoFit/>
          </a:bodyPr>
          <a:lstStyle/>
          <a:p>
            <a:r>
              <a:rPr lang="en-US" sz="2800" b="1" dirty="0">
                <a:solidFill>
                  <a:srgbClr val="38425C"/>
                </a:solidFill>
                <a:latin typeface="Candara" panose="020E0502030303020204" pitchFamily="34" charset="0"/>
              </a:rPr>
              <a:t>Sandwich Products</a:t>
            </a:r>
          </a:p>
        </p:txBody>
      </p:sp>
      <p:pic>
        <p:nvPicPr>
          <p:cNvPr id="174" name="Picture 173">
            <a:extLst>
              <a:ext uri="{FF2B5EF4-FFF2-40B4-BE49-F238E27FC236}">
                <a16:creationId xmlns:a16="http://schemas.microsoft.com/office/drawing/2014/main" id="{7BBE6DDB-2A26-4DB9-93F8-0798E900E635}"/>
              </a:ext>
            </a:extLst>
          </p:cNvPr>
          <p:cNvPicPr>
            <a:picLocks noChangeAspect="1"/>
          </p:cNvPicPr>
          <p:nvPr/>
        </p:nvPicPr>
        <p:blipFill>
          <a:blip r:embed="rId4"/>
          <a:stretch>
            <a:fillRect/>
          </a:stretch>
        </p:blipFill>
        <p:spPr>
          <a:xfrm>
            <a:off x="2329392" y="1276127"/>
            <a:ext cx="9762066" cy="5143946"/>
          </a:xfrm>
          <a:prstGeom prst="rect">
            <a:avLst/>
          </a:prstGeom>
        </p:spPr>
      </p:pic>
    </p:spTree>
    <p:extLst>
      <p:ext uri="{BB962C8B-B14F-4D97-AF65-F5344CB8AC3E}">
        <p14:creationId xmlns:p14="http://schemas.microsoft.com/office/powerpoint/2010/main" val="13636239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0" name="Picture 169">
            <a:extLst>
              <a:ext uri="{FF2B5EF4-FFF2-40B4-BE49-F238E27FC236}">
                <a16:creationId xmlns:a16="http://schemas.microsoft.com/office/drawing/2014/main" id="{9CC5063E-C163-4E6E-BE39-5CB0104AD4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78" name="TextBox 177">
            <a:extLst>
              <a:ext uri="{FF2B5EF4-FFF2-40B4-BE49-F238E27FC236}">
                <a16:creationId xmlns:a16="http://schemas.microsoft.com/office/drawing/2014/main" id="{C5479C71-5D16-467F-A212-9100A3E5C01A}"/>
              </a:ext>
            </a:extLst>
          </p:cNvPr>
          <p:cNvSpPr txBox="1"/>
          <p:nvPr/>
        </p:nvSpPr>
        <p:spPr>
          <a:xfrm>
            <a:off x="1168040" y="323947"/>
            <a:ext cx="6831106" cy="523220"/>
          </a:xfrm>
          <a:prstGeom prst="rect">
            <a:avLst/>
          </a:prstGeom>
          <a:noFill/>
        </p:spPr>
        <p:txBody>
          <a:bodyPr wrap="square" rtlCol="0">
            <a:spAutoFit/>
          </a:bodyPr>
          <a:lstStyle/>
          <a:p>
            <a:r>
              <a:rPr lang="en-US" sz="2800" b="1" dirty="0">
                <a:solidFill>
                  <a:srgbClr val="38425C"/>
                </a:solidFill>
                <a:latin typeface="Candara" panose="020E0502030303020204" pitchFamily="34" charset="0"/>
              </a:rPr>
              <a:t>Sandwich Products</a:t>
            </a:r>
          </a:p>
        </p:txBody>
      </p:sp>
      <p:sp>
        <p:nvSpPr>
          <p:cNvPr id="174" name="Text Placeholder 2">
            <a:extLst>
              <a:ext uri="{FF2B5EF4-FFF2-40B4-BE49-F238E27FC236}">
                <a16:creationId xmlns:a16="http://schemas.microsoft.com/office/drawing/2014/main" id="{1605377E-FEFC-454C-B717-BE9BE654B4FA}"/>
              </a:ext>
            </a:extLst>
          </p:cNvPr>
          <p:cNvSpPr txBox="1">
            <a:spLocks/>
          </p:cNvSpPr>
          <p:nvPr/>
        </p:nvSpPr>
        <p:spPr bwMode="auto">
          <a:xfrm>
            <a:off x="9139540" y="1365374"/>
            <a:ext cx="2817185" cy="40303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28254" indent="-328254" algn="l" rtl="0" eaLnBrk="1" fontAlgn="base" hangingPunct="1">
              <a:spcBef>
                <a:spcPct val="20000"/>
              </a:spcBef>
              <a:spcAft>
                <a:spcPct val="0"/>
              </a:spcAft>
              <a:buFont typeface="Arial" pitchFamily="34" charset="0"/>
              <a:buChar char="•"/>
              <a:defRPr sz="3200" spc="-100" baseline="0">
                <a:solidFill>
                  <a:schemeClr val="tx2"/>
                </a:solidFill>
                <a:latin typeface="Bahnschrift Light" panose="020B0502040204020203" pitchFamily="34" charset="0"/>
                <a:ea typeface="Roboto" panose="02000000000000000000" pitchFamily="2" charset="0"/>
                <a:cs typeface="Arial" pitchFamily="34" charset="0"/>
              </a:defRPr>
            </a:lvl1pPr>
            <a:lvl2pPr marL="914423" indent="-351701" algn="l" rtl="0" eaLnBrk="1" fontAlgn="base" hangingPunct="1">
              <a:spcBef>
                <a:spcPct val="20000"/>
              </a:spcBef>
              <a:spcAft>
                <a:spcPct val="0"/>
              </a:spcAft>
              <a:buFont typeface="Arial" pitchFamily="34" charset="0"/>
              <a:buChar char="•"/>
              <a:defRPr sz="2800" spc="-100" baseline="0">
                <a:solidFill>
                  <a:schemeClr val="tx2"/>
                </a:solidFill>
                <a:latin typeface="Bahnschrift Light" panose="020B0502040204020203" pitchFamily="34" charset="0"/>
                <a:ea typeface="Roboto" panose="02000000000000000000" pitchFamily="2" charset="0"/>
                <a:cs typeface="Arial" pitchFamily="34" charset="0"/>
              </a:defRPr>
            </a:lvl2pPr>
            <a:lvl3pPr marL="1406804" indent="-281361" algn="l" rtl="0" eaLnBrk="1" fontAlgn="base" hangingPunct="1">
              <a:spcBef>
                <a:spcPct val="20000"/>
              </a:spcBef>
              <a:spcAft>
                <a:spcPct val="0"/>
              </a:spcAft>
              <a:buFont typeface="Arial" pitchFamily="34" charset="0"/>
              <a:buChar char="•"/>
              <a:defRPr sz="2400" spc="-100" baseline="0">
                <a:solidFill>
                  <a:schemeClr val="tx2"/>
                </a:solidFill>
                <a:latin typeface="Bahnschrift Light" panose="020B0502040204020203" pitchFamily="34" charset="0"/>
                <a:ea typeface="Roboto" panose="02000000000000000000" pitchFamily="2" charset="0"/>
                <a:cs typeface="Arial" pitchFamily="34" charset="0"/>
              </a:defRPr>
            </a:lvl3pPr>
            <a:lvl4pPr marL="1969526" indent="-281361" algn="l" rtl="0" eaLnBrk="1" fontAlgn="base" hangingPunct="1">
              <a:spcBef>
                <a:spcPct val="20000"/>
              </a:spcBef>
              <a:spcAft>
                <a:spcPct val="0"/>
              </a:spcAft>
              <a:buFont typeface="Arial" pitchFamily="34" charset="0"/>
              <a:buChar char="•"/>
              <a:defRPr sz="2000" spc="-100" baseline="0">
                <a:solidFill>
                  <a:schemeClr val="tx2"/>
                </a:solidFill>
                <a:latin typeface="Bahnschrift Light" panose="020B0502040204020203" pitchFamily="34" charset="0"/>
                <a:ea typeface="Roboto" panose="02000000000000000000" pitchFamily="2" charset="0"/>
                <a:cs typeface="Arial" pitchFamily="34" charset="0"/>
              </a:defRPr>
            </a:lvl4pPr>
            <a:lvl5pPr marL="2532248" indent="-281361" algn="l" rtl="0" eaLnBrk="1" fontAlgn="base" hangingPunct="1">
              <a:spcBef>
                <a:spcPct val="20000"/>
              </a:spcBef>
              <a:spcAft>
                <a:spcPct val="0"/>
              </a:spcAft>
              <a:buFont typeface="Arial" pitchFamily="34" charset="0"/>
              <a:buChar char="•"/>
              <a:defRPr sz="1800" spc="-100" baseline="0">
                <a:solidFill>
                  <a:schemeClr val="tx2"/>
                </a:solidFill>
                <a:latin typeface="Bahnschrift Light" panose="020B0502040204020203" pitchFamily="34" charset="0"/>
                <a:ea typeface="Roboto" panose="02000000000000000000" pitchFamily="2" charset="0"/>
                <a:cs typeface="Arial" pitchFamily="34" charset="0"/>
              </a:defRPr>
            </a:lvl5pPr>
            <a:lvl6pPr marL="3094970" indent="-281361" algn="l" rtl="0" eaLnBrk="1" fontAlgn="base" hangingPunct="1">
              <a:spcBef>
                <a:spcPct val="20000"/>
              </a:spcBef>
              <a:spcAft>
                <a:spcPct val="0"/>
              </a:spcAft>
              <a:defRPr sz="2954">
                <a:solidFill>
                  <a:schemeClr val="tx2"/>
                </a:solidFill>
                <a:latin typeface="+mn-lt"/>
              </a:defRPr>
            </a:lvl6pPr>
            <a:lvl7pPr marL="3657691" indent="-281361" algn="l" rtl="0" eaLnBrk="1" fontAlgn="base" hangingPunct="1">
              <a:spcBef>
                <a:spcPct val="20000"/>
              </a:spcBef>
              <a:spcAft>
                <a:spcPct val="0"/>
              </a:spcAft>
              <a:defRPr sz="2954">
                <a:solidFill>
                  <a:schemeClr val="tx2"/>
                </a:solidFill>
                <a:latin typeface="+mn-lt"/>
              </a:defRPr>
            </a:lvl7pPr>
            <a:lvl8pPr marL="4220413" indent="-281361" algn="l" rtl="0" eaLnBrk="1" fontAlgn="base" hangingPunct="1">
              <a:spcBef>
                <a:spcPct val="20000"/>
              </a:spcBef>
              <a:spcAft>
                <a:spcPct val="0"/>
              </a:spcAft>
              <a:defRPr sz="2954">
                <a:solidFill>
                  <a:schemeClr val="tx2"/>
                </a:solidFill>
                <a:latin typeface="+mn-lt"/>
              </a:defRPr>
            </a:lvl8pPr>
            <a:lvl9pPr marL="4783135" indent="-281361" algn="l" rtl="0" eaLnBrk="1" fontAlgn="base" hangingPunct="1">
              <a:spcBef>
                <a:spcPct val="20000"/>
              </a:spcBef>
              <a:spcAft>
                <a:spcPct val="0"/>
              </a:spcAft>
              <a:defRPr sz="2954">
                <a:solidFill>
                  <a:schemeClr val="tx2"/>
                </a:solidFill>
                <a:latin typeface="+mn-lt"/>
              </a:defRPr>
            </a:lvl9pPr>
          </a:lstStyle>
          <a:p>
            <a:r>
              <a:rPr lang="en-GB" sz="2400" dirty="0"/>
              <a:t>Sandwich: </a:t>
            </a:r>
          </a:p>
          <a:p>
            <a:pPr marL="0" indent="0">
              <a:buNone/>
            </a:pPr>
            <a:r>
              <a:rPr lang="en-GB" sz="2400" dirty="0"/>
              <a:t>IR</a:t>
            </a:r>
            <a:r>
              <a:rPr lang="en-GB" sz="2400" b="0" dirty="0"/>
              <a:t> temperature </a:t>
            </a:r>
          </a:p>
          <a:p>
            <a:pPr marL="0" indent="0">
              <a:buNone/>
            </a:pPr>
            <a:r>
              <a:rPr lang="en-GB" sz="2400" b="0" dirty="0"/>
              <a:t>+ </a:t>
            </a:r>
          </a:p>
          <a:p>
            <a:pPr marL="0" indent="0">
              <a:buNone/>
            </a:pPr>
            <a:r>
              <a:rPr lang="en-GB" sz="2400" b="0" dirty="0"/>
              <a:t>enhanced spatial resolution through </a:t>
            </a:r>
            <a:r>
              <a:rPr lang="en-GB" sz="2400" dirty="0"/>
              <a:t>HRV</a:t>
            </a:r>
            <a:r>
              <a:rPr lang="en-GB" sz="2400" b="0" dirty="0"/>
              <a:t> channel</a:t>
            </a:r>
            <a:endParaRPr lang="en-GB" sz="1200" b="0" kern="0" dirty="0"/>
          </a:p>
        </p:txBody>
      </p:sp>
      <p:pic>
        <p:nvPicPr>
          <p:cNvPr id="177" name="Picture 176">
            <a:extLst>
              <a:ext uri="{FF2B5EF4-FFF2-40B4-BE49-F238E27FC236}">
                <a16:creationId xmlns:a16="http://schemas.microsoft.com/office/drawing/2014/main" id="{156E9A9D-4267-463F-B127-D4147D520D5C}"/>
              </a:ext>
            </a:extLst>
          </p:cNvPr>
          <p:cNvPicPr>
            <a:picLocks noChangeAspect="1"/>
          </p:cNvPicPr>
          <p:nvPr/>
        </p:nvPicPr>
        <p:blipFill>
          <a:blip r:embed="rId4"/>
          <a:stretch>
            <a:fillRect/>
          </a:stretch>
        </p:blipFill>
        <p:spPr>
          <a:xfrm>
            <a:off x="1079301" y="1545189"/>
            <a:ext cx="7544993" cy="3667626"/>
          </a:xfrm>
          <a:prstGeom prst="rect">
            <a:avLst/>
          </a:prstGeom>
        </p:spPr>
      </p:pic>
    </p:spTree>
    <p:extLst>
      <p:ext uri="{BB962C8B-B14F-4D97-AF65-F5344CB8AC3E}">
        <p14:creationId xmlns:p14="http://schemas.microsoft.com/office/powerpoint/2010/main" val="14724493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8B7445-D763-411F-B372-978DA8BCEBDD}"/>
              </a:ext>
            </a:extLst>
          </p:cNvPr>
          <p:cNvPicPr>
            <a:picLocks noChangeAspect="1"/>
          </p:cNvPicPr>
          <p:nvPr/>
        </p:nvPicPr>
        <p:blipFill>
          <a:blip r:embed="rId2"/>
          <a:stretch>
            <a:fillRect/>
          </a:stretch>
        </p:blipFill>
        <p:spPr>
          <a:xfrm>
            <a:off x="7135903" y="628081"/>
            <a:ext cx="4951322" cy="6104468"/>
          </a:xfrm>
          <a:prstGeom prst="rect">
            <a:avLst/>
          </a:prstGeom>
        </p:spPr>
      </p:pic>
      <p:pic>
        <p:nvPicPr>
          <p:cNvPr id="3" name="Picture 2">
            <a:extLst>
              <a:ext uri="{FF2B5EF4-FFF2-40B4-BE49-F238E27FC236}">
                <a16:creationId xmlns:a16="http://schemas.microsoft.com/office/drawing/2014/main" id="{4319C459-28B0-4D35-8798-8700209FB697}"/>
              </a:ext>
            </a:extLst>
          </p:cNvPr>
          <p:cNvPicPr>
            <a:picLocks noChangeAspect="1"/>
          </p:cNvPicPr>
          <p:nvPr/>
        </p:nvPicPr>
        <p:blipFill>
          <a:blip r:embed="rId3"/>
          <a:stretch>
            <a:fillRect/>
          </a:stretch>
        </p:blipFill>
        <p:spPr>
          <a:xfrm>
            <a:off x="1439300" y="628081"/>
            <a:ext cx="5232780" cy="6024932"/>
          </a:xfrm>
          <a:prstGeom prst="rect">
            <a:avLst/>
          </a:prstGeom>
        </p:spPr>
      </p:pic>
      <p:sp>
        <p:nvSpPr>
          <p:cNvPr id="4" name="Rectangle 3">
            <a:extLst>
              <a:ext uri="{FF2B5EF4-FFF2-40B4-BE49-F238E27FC236}">
                <a16:creationId xmlns:a16="http://schemas.microsoft.com/office/drawing/2014/main" id="{8395A102-BF45-434A-B23C-138B18E59CB4}"/>
              </a:ext>
            </a:extLst>
          </p:cNvPr>
          <p:cNvSpPr/>
          <p:nvPr/>
        </p:nvSpPr>
        <p:spPr>
          <a:xfrm>
            <a:off x="528455" y="125451"/>
            <a:ext cx="9729970" cy="369332"/>
          </a:xfrm>
          <a:prstGeom prst="rect">
            <a:avLst/>
          </a:prstGeom>
        </p:spPr>
        <p:txBody>
          <a:bodyPr wrap="square">
            <a:spAutoFit/>
          </a:bodyPr>
          <a:lstStyle/>
          <a:p>
            <a:r>
              <a:rPr lang="en-US" b="1" dirty="0">
                <a:solidFill>
                  <a:srgbClr val="444444"/>
                </a:solidFill>
                <a:effectLst>
                  <a:outerShdw blurRad="38100" dist="38100" dir="2700000" algn="tl">
                    <a:srgbClr val="000000">
                      <a:alpha val="43137"/>
                    </a:srgbClr>
                  </a:outerShdw>
                </a:effectLst>
                <a:latin typeface="Lucida Sans Unicode" panose="020B0602030504020204" pitchFamily="34" charset="0"/>
              </a:rPr>
              <a:t>A</a:t>
            </a:r>
            <a:r>
              <a:rPr lang="en-US" b="1" i="0" dirty="0">
                <a:solidFill>
                  <a:srgbClr val="444444"/>
                </a:solidFill>
                <a:effectLst>
                  <a:outerShdw blurRad="38100" dist="38100" dir="2700000" algn="tl">
                    <a:srgbClr val="000000">
                      <a:alpha val="43137"/>
                    </a:srgbClr>
                  </a:outerShdw>
                </a:effectLst>
                <a:latin typeface="Lucida Sans Unicode" panose="020B0602030504020204" pitchFamily="34" charset="0"/>
              </a:rPr>
              <a:t>llowing observation many important features simultaneously, in one single product.</a:t>
            </a:r>
            <a:endParaRPr lang="en-US" b="1" dirty="0">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E1C9300B-CF33-435F-A48D-2F1666A2496D}"/>
              </a:ext>
            </a:extLst>
          </p:cNvPr>
          <p:cNvSpPr txBox="1"/>
          <p:nvPr/>
        </p:nvSpPr>
        <p:spPr>
          <a:xfrm>
            <a:off x="5651454" y="5703144"/>
            <a:ext cx="2209800" cy="646331"/>
          </a:xfrm>
          <a:prstGeom prst="rect">
            <a:avLst/>
          </a:prstGeom>
          <a:noFill/>
        </p:spPr>
        <p:txBody>
          <a:bodyPr wrap="square" rtlCol="0">
            <a:spAutoFit/>
          </a:bodyPr>
          <a:lstStyle/>
          <a:p>
            <a:r>
              <a:rPr lang="en-US" b="1" i="1" dirty="0">
                <a:effectLst>
                  <a:outerShdw blurRad="38100" dist="38100" dir="2700000" algn="tl">
                    <a:srgbClr val="000000">
                      <a:alpha val="43137"/>
                    </a:srgbClr>
                  </a:outerShdw>
                </a:effectLst>
              </a:rPr>
              <a:t>Credit : EUMETSAT</a:t>
            </a:r>
          </a:p>
          <a:p>
            <a:r>
              <a:rPr lang="en-US" b="1" i="1" dirty="0">
                <a:effectLst>
                  <a:outerShdw blurRad="38100" dist="38100" dir="2700000" algn="tl">
                    <a:srgbClr val="000000">
                      <a:alpha val="43137"/>
                    </a:srgbClr>
                  </a:outerShdw>
                </a:effectLst>
              </a:rPr>
              <a:t>More Details:  </a:t>
            </a:r>
          </a:p>
        </p:txBody>
      </p:sp>
      <p:sp>
        <p:nvSpPr>
          <p:cNvPr id="6" name="Rectangle 5">
            <a:extLst>
              <a:ext uri="{FF2B5EF4-FFF2-40B4-BE49-F238E27FC236}">
                <a16:creationId xmlns:a16="http://schemas.microsoft.com/office/drawing/2014/main" id="{3523ECD6-6824-4891-9D56-4C8ADEE5413E}"/>
              </a:ext>
            </a:extLst>
          </p:cNvPr>
          <p:cNvSpPr/>
          <p:nvPr/>
        </p:nvSpPr>
        <p:spPr>
          <a:xfrm>
            <a:off x="5651454" y="6276770"/>
            <a:ext cx="2505075" cy="415498"/>
          </a:xfrm>
          <a:prstGeom prst="rect">
            <a:avLst/>
          </a:prstGeom>
        </p:spPr>
        <p:txBody>
          <a:bodyPr wrap="square">
            <a:spAutoFit/>
          </a:bodyPr>
          <a:lstStyle/>
          <a:p>
            <a:r>
              <a:rPr lang="en-US" sz="1050" dirty="0"/>
              <a:t>https://resources.eumetrain.org/data/5/507/navmenu.php?tab=5&amp;page=1.0.0</a:t>
            </a:r>
          </a:p>
        </p:txBody>
      </p:sp>
    </p:spTree>
    <p:extLst>
      <p:ext uri="{BB962C8B-B14F-4D97-AF65-F5344CB8AC3E}">
        <p14:creationId xmlns:p14="http://schemas.microsoft.com/office/powerpoint/2010/main" val="42796332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B78A40D-328F-4628-B40C-5B6B1051B0B7}"/>
              </a:ext>
            </a:extLst>
          </p:cNvPr>
          <p:cNvSpPr/>
          <p:nvPr/>
        </p:nvSpPr>
        <p:spPr>
          <a:xfrm>
            <a:off x="712016" y="1147279"/>
            <a:ext cx="2333409" cy="1323439"/>
          </a:xfrm>
          <a:prstGeom prst="rect">
            <a:avLst/>
          </a:prstGeom>
        </p:spPr>
        <p:txBody>
          <a:bodyPr wrap="square">
            <a:spAutoFit/>
          </a:bodyPr>
          <a:lstStyle/>
          <a:p>
            <a:pPr rtl="1"/>
            <a:r>
              <a:rPr lang="en-US" sz="2000" b="1" dirty="0">
                <a:solidFill>
                  <a:srgbClr val="4F81BD"/>
                </a:solidFill>
                <a:effectLst>
                  <a:outerShdw blurRad="38100" dist="38100" dir="2700000" algn="tl">
                    <a:srgbClr val="000000">
                      <a:alpha val="43137"/>
                    </a:srgbClr>
                  </a:outerShdw>
                </a:effectLst>
              </a:rPr>
              <a:t>Cloud top </a:t>
            </a:r>
            <a:r>
              <a:rPr lang="en-AE" sz="2000" b="1" dirty="0">
                <a:solidFill>
                  <a:srgbClr val="4F81BD"/>
                </a:solidFill>
                <a:effectLst>
                  <a:outerShdw blurRad="38100" dist="38100" dir="2700000" algn="tl">
                    <a:srgbClr val="000000">
                      <a:alpha val="43137"/>
                    </a:srgbClr>
                  </a:outerShdw>
                </a:effectLst>
              </a:rPr>
              <a:t>Feature Identification</a:t>
            </a:r>
          </a:p>
          <a:p>
            <a:pPr rtl="1"/>
            <a:endParaRPr lang="en-AE" sz="2000" b="1" dirty="0">
              <a:solidFill>
                <a:srgbClr val="4F81BD"/>
              </a:solidFill>
              <a:effectLst>
                <a:outerShdw blurRad="38100" dist="38100" dir="2700000" algn="tl">
                  <a:srgbClr val="000000">
                    <a:alpha val="43137"/>
                  </a:srgbClr>
                </a:outerShdw>
              </a:effectLst>
            </a:endParaRPr>
          </a:p>
          <a:p>
            <a:pPr rtl="1"/>
            <a:endParaRPr lang="en-US" sz="2000" b="1" dirty="0">
              <a:solidFill>
                <a:srgbClr val="4F81BD"/>
              </a:solidFill>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D6B2E4A5-E202-48DA-B7CE-D0128AF2616E}"/>
              </a:ext>
            </a:extLst>
          </p:cNvPr>
          <p:cNvPicPr>
            <a:picLocks noChangeAspect="1"/>
          </p:cNvPicPr>
          <p:nvPr/>
        </p:nvPicPr>
        <p:blipFill rotWithShape="1">
          <a:blip r:embed="rId2"/>
          <a:srcRect l="2614" b="4805"/>
          <a:stretch/>
        </p:blipFill>
        <p:spPr>
          <a:xfrm>
            <a:off x="8290930" y="76819"/>
            <a:ext cx="3653204" cy="3352180"/>
          </a:xfrm>
          <a:prstGeom prst="rect">
            <a:avLst/>
          </a:prstGeom>
        </p:spPr>
      </p:pic>
      <p:pic>
        <p:nvPicPr>
          <p:cNvPr id="10" name="Picture 9">
            <a:extLst>
              <a:ext uri="{FF2B5EF4-FFF2-40B4-BE49-F238E27FC236}">
                <a16:creationId xmlns:a16="http://schemas.microsoft.com/office/drawing/2014/main" id="{01E8433E-7BFC-416E-AC45-FB63234A71D2}"/>
              </a:ext>
            </a:extLst>
          </p:cNvPr>
          <p:cNvPicPr>
            <a:picLocks noChangeAspect="1"/>
          </p:cNvPicPr>
          <p:nvPr/>
        </p:nvPicPr>
        <p:blipFill>
          <a:blip r:embed="rId3">
            <a:alphaModFix/>
          </a:blip>
          <a:stretch>
            <a:fillRect/>
          </a:stretch>
        </p:blipFill>
        <p:spPr>
          <a:xfrm>
            <a:off x="8290930" y="3533836"/>
            <a:ext cx="3653204" cy="3247345"/>
          </a:xfrm>
          <a:prstGeom prst="rect">
            <a:avLst/>
          </a:prstGeom>
        </p:spPr>
      </p:pic>
      <p:pic>
        <p:nvPicPr>
          <p:cNvPr id="9" name="Picture 8">
            <a:extLst>
              <a:ext uri="{FF2B5EF4-FFF2-40B4-BE49-F238E27FC236}">
                <a16:creationId xmlns:a16="http://schemas.microsoft.com/office/drawing/2014/main" id="{DB750E7D-430B-4CE2-80D5-E88780C64D16}"/>
              </a:ext>
            </a:extLst>
          </p:cNvPr>
          <p:cNvPicPr>
            <a:picLocks noChangeAspect="1"/>
          </p:cNvPicPr>
          <p:nvPr/>
        </p:nvPicPr>
        <p:blipFill rotWithShape="1">
          <a:blip r:embed="rId4"/>
          <a:srcRect t="835"/>
          <a:stretch/>
        </p:blipFill>
        <p:spPr>
          <a:xfrm>
            <a:off x="3716334" y="3515577"/>
            <a:ext cx="3653204" cy="3265604"/>
          </a:xfrm>
          <a:prstGeom prst="rect">
            <a:avLst/>
          </a:prstGeom>
        </p:spPr>
      </p:pic>
      <p:pic>
        <p:nvPicPr>
          <p:cNvPr id="11" name="Picture 4">
            <a:extLst>
              <a:ext uri="{FF2B5EF4-FFF2-40B4-BE49-F238E27FC236}">
                <a16:creationId xmlns:a16="http://schemas.microsoft.com/office/drawing/2014/main" id="{92983147-822E-48F4-8056-C7392ABC07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6368456" y="1636727"/>
            <a:ext cx="3352180" cy="232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3">
            <a:extLst>
              <a:ext uri="{FF2B5EF4-FFF2-40B4-BE49-F238E27FC236}">
                <a16:creationId xmlns:a16="http://schemas.microsoft.com/office/drawing/2014/main" id="{64667959-7208-41E5-B324-C068F8B81192}"/>
              </a:ext>
            </a:extLst>
          </p:cNvPr>
          <p:cNvPicPr>
            <a:picLocks noChangeAspect="1"/>
          </p:cNvPicPr>
          <p:nvPr/>
        </p:nvPicPr>
        <p:blipFill>
          <a:blip r:embed="rId6"/>
          <a:stretch>
            <a:fillRect/>
          </a:stretch>
        </p:blipFill>
        <p:spPr>
          <a:xfrm rot="16200000">
            <a:off x="6411745" y="5050457"/>
            <a:ext cx="3265605" cy="232364"/>
          </a:xfrm>
          <a:prstGeom prst="rect">
            <a:avLst/>
          </a:prstGeom>
        </p:spPr>
      </p:pic>
      <p:sp>
        <p:nvSpPr>
          <p:cNvPr id="16" name="TextBox 15">
            <a:extLst>
              <a:ext uri="{FF2B5EF4-FFF2-40B4-BE49-F238E27FC236}">
                <a16:creationId xmlns:a16="http://schemas.microsoft.com/office/drawing/2014/main" id="{C9C2DA2B-670F-4CA8-832D-F39D4B3AF875}"/>
              </a:ext>
            </a:extLst>
          </p:cNvPr>
          <p:cNvSpPr txBox="1"/>
          <p:nvPr/>
        </p:nvSpPr>
        <p:spPr>
          <a:xfrm>
            <a:off x="7499738" y="3515577"/>
            <a:ext cx="520867" cy="230832"/>
          </a:xfrm>
          <a:prstGeom prst="rect">
            <a:avLst/>
          </a:prstGeom>
          <a:noFill/>
        </p:spPr>
        <p:txBody>
          <a:bodyPr wrap="square" rtlCol="0">
            <a:spAutoFit/>
          </a:bodyPr>
          <a:lstStyle>
            <a:defPPr>
              <a:defRPr lang="en-US"/>
            </a:defPPr>
            <a:lvl1pPr>
              <a:defRPr sz="900" b="1">
                <a:effectLst>
                  <a:outerShdw blurRad="38100" dist="38100" dir="2700000" algn="tl">
                    <a:srgbClr val="000000">
                      <a:alpha val="43137"/>
                    </a:srgbClr>
                  </a:outerShdw>
                </a:effectLst>
              </a:defRPr>
            </a:lvl1pPr>
          </a:lstStyle>
          <a:p>
            <a:r>
              <a:rPr lang="en-US" dirty="0"/>
              <a:t>-90  C</a:t>
            </a:r>
          </a:p>
        </p:txBody>
      </p:sp>
      <p:sp>
        <p:nvSpPr>
          <p:cNvPr id="17" name="TextBox 16">
            <a:extLst>
              <a:ext uri="{FF2B5EF4-FFF2-40B4-BE49-F238E27FC236}">
                <a16:creationId xmlns:a16="http://schemas.microsoft.com/office/drawing/2014/main" id="{3812B703-5045-40B1-AC3D-BF129F7D1EDC}"/>
              </a:ext>
            </a:extLst>
          </p:cNvPr>
          <p:cNvSpPr txBox="1"/>
          <p:nvPr/>
        </p:nvSpPr>
        <p:spPr>
          <a:xfrm>
            <a:off x="7594751" y="6568610"/>
            <a:ext cx="406827" cy="230832"/>
          </a:xfrm>
          <a:prstGeom prst="rect">
            <a:avLst/>
          </a:prstGeom>
          <a:noFill/>
        </p:spPr>
        <p:txBody>
          <a:bodyPr wrap="square" rtlCol="0">
            <a:spAutoFit/>
          </a:bodyPr>
          <a:lstStyle/>
          <a:p>
            <a:r>
              <a:rPr lang="en-US" sz="900" b="1" dirty="0">
                <a:effectLst>
                  <a:outerShdw blurRad="38100" dist="38100" dir="2700000" algn="tl">
                    <a:srgbClr val="000000">
                      <a:alpha val="43137"/>
                    </a:srgbClr>
                  </a:outerShdw>
                </a:effectLst>
              </a:rPr>
              <a:t>45 C</a:t>
            </a:r>
          </a:p>
        </p:txBody>
      </p:sp>
      <p:pic>
        <p:nvPicPr>
          <p:cNvPr id="18" name="Picture 17">
            <a:extLst>
              <a:ext uri="{FF2B5EF4-FFF2-40B4-BE49-F238E27FC236}">
                <a16:creationId xmlns:a16="http://schemas.microsoft.com/office/drawing/2014/main" id="{24697191-75EF-470D-9021-7F9EBD4B3AA6}"/>
              </a:ext>
            </a:extLst>
          </p:cNvPr>
          <p:cNvPicPr>
            <a:picLocks noChangeAspect="1"/>
          </p:cNvPicPr>
          <p:nvPr/>
        </p:nvPicPr>
        <p:blipFill>
          <a:blip r:embed="rId6"/>
          <a:stretch>
            <a:fillRect/>
          </a:stretch>
        </p:blipFill>
        <p:spPr>
          <a:xfrm rot="16200000">
            <a:off x="1824393" y="5032196"/>
            <a:ext cx="3265605" cy="232364"/>
          </a:xfrm>
          <a:prstGeom prst="rect">
            <a:avLst/>
          </a:prstGeom>
        </p:spPr>
      </p:pic>
      <p:sp>
        <p:nvSpPr>
          <p:cNvPr id="19" name="TextBox 18">
            <a:extLst>
              <a:ext uri="{FF2B5EF4-FFF2-40B4-BE49-F238E27FC236}">
                <a16:creationId xmlns:a16="http://schemas.microsoft.com/office/drawing/2014/main" id="{B088D86E-706F-40A5-AFB1-C1484D2DFA0F}"/>
              </a:ext>
            </a:extLst>
          </p:cNvPr>
          <p:cNvSpPr txBox="1"/>
          <p:nvPr/>
        </p:nvSpPr>
        <p:spPr>
          <a:xfrm>
            <a:off x="2912386" y="3497316"/>
            <a:ext cx="520867" cy="230832"/>
          </a:xfrm>
          <a:prstGeom prst="rect">
            <a:avLst/>
          </a:prstGeom>
          <a:noFill/>
        </p:spPr>
        <p:txBody>
          <a:bodyPr wrap="square" rtlCol="0">
            <a:spAutoFit/>
          </a:bodyPr>
          <a:lstStyle>
            <a:defPPr>
              <a:defRPr lang="en-US"/>
            </a:defPPr>
            <a:lvl1pPr>
              <a:defRPr sz="900" b="1">
                <a:effectLst>
                  <a:outerShdw blurRad="38100" dist="38100" dir="2700000" algn="tl">
                    <a:srgbClr val="000000">
                      <a:alpha val="43137"/>
                    </a:srgbClr>
                  </a:outerShdw>
                </a:effectLst>
              </a:defRPr>
            </a:lvl1pPr>
          </a:lstStyle>
          <a:p>
            <a:r>
              <a:rPr lang="en-US" dirty="0"/>
              <a:t>-70  C</a:t>
            </a:r>
          </a:p>
        </p:txBody>
      </p:sp>
      <p:sp>
        <p:nvSpPr>
          <p:cNvPr id="20" name="TextBox 19">
            <a:extLst>
              <a:ext uri="{FF2B5EF4-FFF2-40B4-BE49-F238E27FC236}">
                <a16:creationId xmlns:a16="http://schemas.microsoft.com/office/drawing/2014/main" id="{EF2F21A4-0DE1-44BB-B90F-61DA27EC0287}"/>
              </a:ext>
            </a:extLst>
          </p:cNvPr>
          <p:cNvSpPr txBox="1"/>
          <p:nvPr/>
        </p:nvSpPr>
        <p:spPr>
          <a:xfrm>
            <a:off x="3007399" y="6550349"/>
            <a:ext cx="406827" cy="230832"/>
          </a:xfrm>
          <a:prstGeom prst="rect">
            <a:avLst/>
          </a:prstGeom>
          <a:noFill/>
        </p:spPr>
        <p:txBody>
          <a:bodyPr wrap="square" rtlCol="0">
            <a:spAutoFit/>
          </a:bodyPr>
          <a:lstStyle/>
          <a:p>
            <a:r>
              <a:rPr lang="en-US" sz="900" b="1" dirty="0">
                <a:effectLst>
                  <a:outerShdw blurRad="38100" dist="38100" dir="2700000" algn="tl">
                    <a:srgbClr val="000000">
                      <a:alpha val="43137"/>
                    </a:srgbClr>
                  </a:outerShdw>
                </a:effectLst>
              </a:rPr>
              <a:t>45 C</a:t>
            </a:r>
          </a:p>
        </p:txBody>
      </p:sp>
      <p:sp>
        <p:nvSpPr>
          <p:cNvPr id="21" name="TextBox 20">
            <a:extLst>
              <a:ext uri="{FF2B5EF4-FFF2-40B4-BE49-F238E27FC236}">
                <a16:creationId xmlns:a16="http://schemas.microsoft.com/office/drawing/2014/main" id="{94CCF1CB-7D71-45D1-B970-FB6E48AABDBF}"/>
              </a:ext>
            </a:extLst>
          </p:cNvPr>
          <p:cNvSpPr txBox="1"/>
          <p:nvPr/>
        </p:nvSpPr>
        <p:spPr>
          <a:xfrm>
            <a:off x="7528074" y="3178459"/>
            <a:ext cx="406827" cy="230832"/>
          </a:xfrm>
          <a:prstGeom prst="rect">
            <a:avLst/>
          </a:prstGeom>
          <a:noFill/>
        </p:spPr>
        <p:txBody>
          <a:bodyPr wrap="square" rtlCol="0">
            <a:spAutoFit/>
          </a:bodyPr>
          <a:lstStyle/>
          <a:p>
            <a:r>
              <a:rPr lang="en-US" sz="900" b="1" dirty="0">
                <a:effectLst>
                  <a:outerShdw blurRad="38100" dist="38100" dir="2700000" algn="tl">
                    <a:srgbClr val="000000">
                      <a:alpha val="43137"/>
                    </a:srgbClr>
                  </a:outerShdw>
                </a:effectLst>
              </a:rPr>
              <a:t>45 C</a:t>
            </a:r>
          </a:p>
        </p:txBody>
      </p:sp>
      <p:sp>
        <p:nvSpPr>
          <p:cNvPr id="22" name="TextBox 21">
            <a:extLst>
              <a:ext uri="{FF2B5EF4-FFF2-40B4-BE49-F238E27FC236}">
                <a16:creationId xmlns:a16="http://schemas.microsoft.com/office/drawing/2014/main" id="{BDDB2BB9-684E-42CB-BDC5-15F3F3FB5D79}"/>
              </a:ext>
            </a:extLst>
          </p:cNvPr>
          <p:cNvSpPr txBox="1"/>
          <p:nvPr/>
        </p:nvSpPr>
        <p:spPr>
          <a:xfrm>
            <a:off x="7471055" y="76819"/>
            <a:ext cx="520867" cy="230832"/>
          </a:xfrm>
          <a:prstGeom prst="rect">
            <a:avLst/>
          </a:prstGeom>
          <a:noFill/>
        </p:spPr>
        <p:txBody>
          <a:bodyPr wrap="square" rtlCol="0">
            <a:spAutoFit/>
          </a:bodyPr>
          <a:lstStyle>
            <a:defPPr>
              <a:defRPr lang="en-US"/>
            </a:defPPr>
            <a:lvl1pPr>
              <a:defRPr sz="900" b="1">
                <a:effectLst>
                  <a:outerShdw blurRad="38100" dist="38100" dir="2700000" algn="tl">
                    <a:srgbClr val="000000">
                      <a:alpha val="43137"/>
                    </a:srgbClr>
                  </a:outerShdw>
                </a:effectLst>
              </a:defRPr>
            </a:lvl1pPr>
          </a:lstStyle>
          <a:p>
            <a:r>
              <a:rPr lang="en-US" dirty="0"/>
              <a:t>-70  C</a:t>
            </a:r>
          </a:p>
        </p:txBody>
      </p:sp>
      <p:sp>
        <p:nvSpPr>
          <p:cNvPr id="26" name="Right Brace 25">
            <a:extLst>
              <a:ext uri="{FF2B5EF4-FFF2-40B4-BE49-F238E27FC236}">
                <a16:creationId xmlns:a16="http://schemas.microsoft.com/office/drawing/2014/main" id="{8822D100-1896-43DA-BD5D-71AD5906CBE8}"/>
              </a:ext>
            </a:extLst>
          </p:cNvPr>
          <p:cNvSpPr/>
          <p:nvPr/>
        </p:nvSpPr>
        <p:spPr>
          <a:xfrm flipH="1">
            <a:off x="7369538" y="474008"/>
            <a:ext cx="313249" cy="2720318"/>
          </a:xfrm>
          <a:prstGeom prst="rightBrace">
            <a:avLst>
              <a:gd name="adj1" fmla="val 82118"/>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5" name="Picture 24">
            <a:extLst>
              <a:ext uri="{FF2B5EF4-FFF2-40B4-BE49-F238E27FC236}">
                <a16:creationId xmlns:a16="http://schemas.microsoft.com/office/drawing/2014/main" id="{F6A7D315-1CDC-4FEA-882B-373D2A972B30}"/>
              </a:ext>
            </a:extLst>
          </p:cNvPr>
          <p:cNvPicPr>
            <a:picLocks noChangeAspect="1"/>
          </p:cNvPicPr>
          <p:nvPr/>
        </p:nvPicPr>
        <p:blipFill rotWithShape="1">
          <a:blip r:embed="rId7"/>
          <a:srcRect l="-1256" r="-1"/>
          <a:stretch/>
        </p:blipFill>
        <p:spPr>
          <a:xfrm>
            <a:off x="3716334" y="234682"/>
            <a:ext cx="3529483" cy="3107741"/>
          </a:xfrm>
          <a:prstGeom prst="rect">
            <a:avLst/>
          </a:prstGeom>
        </p:spPr>
      </p:pic>
      <p:pic>
        <p:nvPicPr>
          <p:cNvPr id="27" name="Picture 4">
            <a:extLst>
              <a:ext uri="{FF2B5EF4-FFF2-40B4-BE49-F238E27FC236}">
                <a16:creationId xmlns:a16="http://schemas.microsoft.com/office/drawing/2014/main" id="{02A6DA8C-324A-4294-9F93-25F7E0CEDD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1896145" y="1746417"/>
            <a:ext cx="3107742" cy="218006"/>
          </a:xfrm>
          <a:prstGeom prst="rect">
            <a:avLst/>
          </a:prstGeom>
          <a:ln>
            <a:solidFill>
              <a:schemeClr val="tx1"/>
            </a:soli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a:extLst>
              <a:ext uri="{FF2B5EF4-FFF2-40B4-BE49-F238E27FC236}">
                <a16:creationId xmlns:a16="http://schemas.microsoft.com/office/drawing/2014/main" id="{35007288-42A0-42C6-A2EF-521A38461E7B}"/>
              </a:ext>
            </a:extLst>
          </p:cNvPr>
          <p:cNvSpPr txBox="1"/>
          <p:nvPr/>
        </p:nvSpPr>
        <p:spPr>
          <a:xfrm>
            <a:off x="3886539" y="301549"/>
            <a:ext cx="1882666" cy="307777"/>
          </a:xfrm>
          <a:prstGeom prst="rect">
            <a:avLst/>
          </a:prstGeom>
          <a:solidFill>
            <a:schemeClr val="bg1"/>
          </a:solidFill>
        </p:spPr>
        <p:txBody>
          <a:bodyPr wrap="square" rtlCol="0">
            <a:spAutoFit/>
          </a:bodyPr>
          <a:lstStyle/>
          <a:p>
            <a:r>
              <a:rPr lang="en-US" sz="1400" b="1" dirty="0"/>
              <a:t>0.6 um  \  Reflectance </a:t>
            </a:r>
          </a:p>
        </p:txBody>
      </p:sp>
      <p:grpSp>
        <p:nvGrpSpPr>
          <p:cNvPr id="23" name="Group 22">
            <a:extLst>
              <a:ext uri="{FF2B5EF4-FFF2-40B4-BE49-F238E27FC236}">
                <a16:creationId xmlns:a16="http://schemas.microsoft.com/office/drawing/2014/main" id="{10722C4F-7019-401E-8E59-4557D65AEC3C}"/>
              </a:ext>
            </a:extLst>
          </p:cNvPr>
          <p:cNvGrpSpPr/>
          <p:nvPr/>
        </p:nvGrpSpPr>
        <p:grpSpPr>
          <a:xfrm>
            <a:off x="3373235" y="301549"/>
            <a:ext cx="176295" cy="2924122"/>
            <a:chOff x="580548" y="113390"/>
            <a:chExt cx="232364" cy="3352180"/>
          </a:xfrm>
        </p:grpSpPr>
        <p:pic>
          <p:nvPicPr>
            <p:cNvPr id="29" name="Picture 4">
              <a:extLst>
                <a:ext uri="{FF2B5EF4-FFF2-40B4-BE49-F238E27FC236}">
                  <a16:creationId xmlns:a16="http://schemas.microsoft.com/office/drawing/2014/main" id="{3C01905F-288E-4D55-9048-609EA61390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979360" y="1673298"/>
              <a:ext cx="3352180" cy="232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29">
              <a:extLst>
                <a:ext uri="{FF2B5EF4-FFF2-40B4-BE49-F238E27FC236}">
                  <a16:creationId xmlns:a16="http://schemas.microsoft.com/office/drawing/2014/main" id="{D11CD7E2-D390-4EA7-8379-79234D4EDC47}"/>
                </a:ext>
              </a:extLst>
            </p:cNvPr>
            <p:cNvPicPr>
              <a:picLocks noChangeAspect="1"/>
            </p:cNvPicPr>
            <p:nvPr/>
          </p:nvPicPr>
          <p:blipFill>
            <a:blip r:embed="rId8"/>
            <a:stretch>
              <a:fillRect/>
            </a:stretch>
          </p:blipFill>
          <p:spPr>
            <a:xfrm flipH="1">
              <a:off x="584131" y="269446"/>
              <a:ext cx="225198" cy="705081"/>
            </a:xfrm>
            <a:prstGeom prst="rect">
              <a:avLst/>
            </a:prstGeom>
          </p:spPr>
        </p:pic>
      </p:grpSp>
      <p:grpSp>
        <p:nvGrpSpPr>
          <p:cNvPr id="31" name="Group 30">
            <a:extLst>
              <a:ext uri="{FF2B5EF4-FFF2-40B4-BE49-F238E27FC236}">
                <a16:creationId xmlns:a16="http://schemas.microsoft.com/office/drawing/2014/main" id="{D3FB5D16-49AE-4D25-A0A3-6C2647795E30}"/>
              </a:ext>
            </a:extLst>
          </p:cNvPr>
          <p:cNvGrpSpPr/>
          <p:nvPr/>
        </p:nvGrpSpPr>
        <p:grpSpPr>
          <a:xfrm>
            <a:off x="7934903" y="234683"/>
            <a:ext cx="225829" cy="3107739"/>
            <a:chOff x="580551" y="113391"/>
            <a:chExt cx="297652" cy="3562676"/>
          </a:xfrm>
        </p:grpSpPr>
        <p:pic>
          <p:nvPicPr>
            <p:cNvPr id="32" name="Picture 4">
              <a:extLst>
                <a:ext uri="{FF2B5EF4-FFF2-40B4-BE49-F238E27FC236}">
                  <a16:creationId xmlns:a16="http://schemas.microsoft.com/office/drawing/2014/main" id="{7B9A6A25-7A88-44FD-B5EF-717A342E3C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1051961" y="1745903"/>
              <a:ext cx="3562676" cy="297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2">
              <a:extLst>
                <a:ext uri="{FF2B5EF4-FFF2-40B4-BE49-F238E27FC236}">
                  <a16:creationId xmlns:a16="http://schemas.microsoft.com/office/drawing/2014/main" id="{DCB23094-75CB-452A-826C-22F0FB3594C7}"/>
                </a:ext>
              </a:extLst>
            </p:cNvPr>
            <p:cNvPicPr>
              <a:picLocks noChangeAspect="1"/>
            </p:cNvPicPr>
            <p:nvPr/>
          </p:nvPicPr>
          <p:blipFill>
            <a:blip r:embed="rId8"/>
            <a:stretch>
              <a:fillRect/>
            </a:stretch>
          </p:blipFill>
          <p:spPr>
            <a:xfrm flipH="1">
              <a:off x="584131" y="269446"/>
              <a:ext cx="225198" cy="705081"/>
            </a:xfrm>
            <a:prstGeom prst="rect">
              <a:avLst/>
            </a:prstGeom>
          </p:spPr>
        </p:pic>
      </p:grpSp>
      <p:sp>
        <p:nvSpPr>
          <p:cNvPr id="34" name="Rectangle 33">
            <a:extLst>
              <a:ext uri="{FF2B5EF4-FFF2-40B4-BE49-F238E27FC236}">
                <a16:creationId xmlns:a16="http://schemas.microsoft.com/office/drawing/2014/main" id="{E560C47F-0915-4D97-BC8A-787A8E1A2701}"/>
              </a:ext>
            </a:extLst>
          </p:cNvPr>
          <p:cNvSpPr/>
          <p:nvPr/>
        </p:nvSpPr>
        <p:spPr>
          <a:xfrm>
            <a:off x="108488" y="4827758"/>
            <a:ext cx="4210504" cy="307777"/>
          </a:xfrm>
          <a:prstGeom prst="rect">
            <a:avLst/>
          </a:prstGeom>
        </p:spPr>
        <p:txBody>
          <a:bodyPr wrap="square">
            <a:spAutoFit/>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a:ea typeface="+mn-ea"/>
                <a:cs typeface="+mn-cs"/>
              </a:rPr>
              <a:t>Color enhancement of single channels</a:t>
            </a:r>
            <a:r>
              <a:rPr kumimoji="0" lang="en-US" sz="14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384048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0" presetClass="entr" presetSubtype="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fade">
                                      <p:cBhvr>
                                        <p:cTn id="2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20" grpId="0"/>
      <p:bldP spid="3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78" name="TextBox 177">
            <a:extLst>
              <a:ext uri="{FF2B5EF4-FFF2-40B4-BE49-F238E27FC236}">
                <a16:creationId xmlns:a16="http://schemas.microsoft.com/office/drawing/2014/main" id="{C5479C71-5D16-467F-A212-9100A3E5C01A}"/>
              </a:ext>
            </a:extLst>
          </p:cNvPr>
          <p:cNvSpPr txBox="1"/>
          <p:nvPr/>
        </p:nvSpPr>
        <p:spPr>
          <a:xfrm>
            <a:off x="1468934" y="1025955"/>
            <a:ext cx="6831106" cy="523220"/>
          </a:xfrm>
          <a:prstGeom prst="rect">
            <a:avLst/>
          </a:prstGeom>
          <a:noFill/>
        </p:spPr>
        <p:txBody>
          <a:bodyPr wrap="square" rtlCol="0">
            <a:spAutoFit/>
          </a:bodyPr>
          <a:lstStyle/>
          <a:p>
            <a:r>
              <a:rPr lang="en-US" sz="2800" b="1" dirty="0">
                <a:solidFill>
                  <a:srgbClr val="38425C"/>
                </a:solidFill>
                <a:latin typeface="Candara" panose="020E0502030303020204" pitchFamily="34" charset="0"/>
              </a:rPr>
              <a:t>But we have many more channels</a:t>
            </a:r>
          </a:p>
        </p:txBody>
      </p:sp>
      <p:pic>
        <p:nvPicPr>
          <p:cNvPr id="4" name="Picture 3">
            <a:extLst>
              <a:ext uri="{FF2B5EF4-FFF2-40B4-BE49-F238E27FC236}">
                <a16:creationId xmlns:a16="http://schemas.microsoft.com/office/drawing/2014/main" id="{508EA3B9-E1C0-4A83-88CE-52E3788D5FED}"/>
              </a:ext>
            </a:extLst>
          </p:cNvPr>
          <p:cNvPicPr>
            <a:picLocks noChangeAspect="1"/>
          </p:cNvPicPr>
          <p:nvPr/>
        </p:nvPicPr>
        <p:blipFill>
          <a:blip r:embed="rId3"/>
          <a:stretch>
            <a:fillRect/>
          </a:stretch>
        </p:blipFill>
        <p:spPr>
          <a:xfrm>
            <a:off x="2447539" y="1843338"/>
            <a:ext cx="6534856" cy="3671382"/>
          </a:xfrm>
          <a:prstGeom prst="rect">
            <a:avLst/>
          </a:prstGeom>
        </p:spPr>
      </p:pic>
    </p:spTree>
    <p:extLst>
      <p:ext uri="{BB962C8B-B14F-4D97-AF65-F5344CB8AC3E}">
        <p14:creationId xmlns:p14="http://schemas.microsoft.com/office/powerpoint/2010/main" val="9152670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78" name="TextBox 177">
            <a:extLst>
              <a:ext uri="{FF2B5EF4-FFF2-40B4-BE49-F238E27FC236}">
                <a16:creationId xmlns:a16="http://schemas.microsoft.com/office/drawing/2014/main" id="{C5479C71-5D16-467F-A212-9100A3E5C01A}"/>
              </a:ext>
            </a:extLst>
          </p:cNvPr>
          <p:cNvSpPr txBox="1"/>
          <p:nvPr/>
        </p:nvSpPr>
        <p:spPr>
          <a:xfrm>
            <a:off x="3247181" y="2904230"/>
            <a:ext cx="6831106" cy="646331"/>
          </a:xfrm>
          <a:prstGeom prst="rect">
            <a:avLst/>
          </a:prstGeom>
          <a:noFill/>
        </p:spPr>
        <p:txBody>
          <a:bodyPr wrap="square" rtlCol="0">
            <a:spAutoFit/>
          </a:bodyPr>
          <a:lstStyle/>
          <a:p>
            <a:r>
              <a:rPr lang="en-US" sz="3600" b="1" dirty="0">
                <a:solidFill>
                  <a:srgbClr val="38425C"/>
                </a:solidFill>
                <a:latin typeface="Candara" panose="020E0502030303020204" pitchFamily="34" charset="0"/>
              </a:rPr>
              <a:t>RGB Composite !</a:t>
            </a:r>
          </a:p>
        </p:txBody>
      </p:sp>
    </p:spTree>
    <p:extLst>
      <p:ext uri="{BB962C8B-B14F-4D97-AF65-F5344CB8AC3E}">
        <p14:creationId xmlns:p14="http://schemas.microsoft.com/office/powerpoint/2010/main" val="9821081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78" name="TextBox 177">
            <a:extLst>
              <a:ext uri="{FF2B5EF4-FFF2-40B4-BE49-F238E27FC236}">
                <a16:creationId xmlns:a16="http://schemas.microsoft.com/office/drawing/2014/main" id="{C5479C71-5D16-467F-A212-9100A3E5C01A}"/>
              </a:ext>
            </a:extLst>
          </p:cNvPr>
          <p:cNvSpPr txBox="1"/>
          <p:nvPr/>
        </p:nvSpPr>
        <p:spPr>
          <a:xfrm>
            <a:off x="580467" y="257545"/>
            <a:ext cx="6831106" cy="523220"/>
          </a:xfrm>
          <a:prstGeom prst="rect">
            <a:avLst/>
          </a:prstGeom>
          <a:noFill/>
        </p:spPr>
        <p:txBody>
          <a:bodyPr wrap="square" rtlCol="0">
            <a:spAutoFit/>
          </a:bodyPr>
          <a:lstStyle/>
          <a:p>
            <a:r>
              <a:rPr lang="en-US" sz="2800" b="1" dirty="0">
                <a:solidFill>
                  <a:srgbClr val="38425C"/>
                </a:solidFill>
                <a:latin typeface="Candara" panose="020E0502030303020204" pitchFamily="34" charset="0"/>
              </a:rPr>
              <a:t>Single Channel</a:t>
            </a:r>
          </a:p>
        </p:txBody>
      </p:sp>
      <p:grpSp>
        <p:nvGrpSpPr>
          <p:cNvPr id="87" name="Group 86">
            <a:extLst>
              <a:ext uri="{FF2B5EF4-FFF2-40B4-BE49-F238E27FC236}">
                <a16:creationId xmlns:a16="http://schemas.microsoft.com/office/drawing/2014/main" id="{4C8E815B-5345-41D5-9E4E-DD324A6DDD3D}"/>
              </a:ext>
            </a:extLst>
          </p:cNvPr>
          <p:cNvGrpSpPr/>
          <p:nvPr/>
        </p:nvGrpSpPr>
        <p:grpSpPr>
          <a:xfrm>
            <a:off x="1468934" y="932903"/>
            <a:ext cx="8936752" cy="5018782"/>
            <a:chOff x="1524000" y="858505"/>
            <a:chExt cx="9144000" cy="5146866"/>
          </a:xfrm>
        </p:grpSpPr>
        <p:pic>
          <p:nvPicPr>
            <p:cNvPr id="168" name="Picture 167">
              <a:extLst>
                <a:ext uri="{FF2B5EF4-FFF2-40B4-BE49-F238E27FC236}">
                  <a16:creationId xmlns:a16="http://schemas.microsoft.com/office/drawing/2014/main" id="{D7A0B74C-64FA-494E-9C97-49CEACF466E9}"/>
                </a:ext>
              </a:extLst>
            </p:cNvPr>
            <p:cNvPicPr>
              <a:picLocks noChangeAspect="1"/>
            </p:cNvPicPr>
            <p:nvPr/>
          </p:nvPicPr>
          <p:blipFill>
            <a:blip r:embed="rId3"/>
            <a:stretch>
              <a:fillRect/>
            </a:stretch>
          </p:blipFill>
          <p:spPr>
            <a:xfrm>
              <a:off x="1524000" y="858505"/>
              <a:ext cx="9144000" cy="5140990"/>
            </a:xfrm>
            <a:prstGeom prst="rect">
              <a:avLst/>
            </a:prstGeom>
          </p:spPr>
        </p:pic>
        <p:sp>
          <p:nvSpPr>
            <p:cNvPr id="170" name="TextBox 169">
              <a:extLst>
                <a:ext uri="{FF2B5EF4-FFF2-40B4-BE49-F238E27FC236}">
                  <a16:creationId xmlns:a16="http://schemas.microsoft.com/office/drawing/2014/main" id="{88F49418-08EA-4875-B263-787DFDF6C3BA}"/>
                </a:ext>
              </a:extLst>
            </p:cNvPr>
            <p:cNvSpPr txBox="1"/>
            <p:nvPr/>
          </p:nvSpPr>
          <p:spPr>
            <a:xfrm>
              <a:off x="5371515" y="4495927"/>
              <a:ext cx="1733842" cy="323165"/>
            </a:xfrm>
            <a:prstGeom prst="rect">
              <a:avLst/>
            </a:prstGeom>
            <a:noFill/>
          </p:spPr>
          <p:txBody>
            <a:bodyPr wrap="square" rtlCol="0">
              <a:spAutoFit/>
            </a:bodyPr>
            <a:lstStyle/>
            <a:p>
              <a:r>
                <a:rPr lang="en-US" sz="1500" b="1" dirty="0">
                  <a:solidFill>
                    <a:srgbClr val="FFFF00"/>
                  </a:solidFill>
                </a:rPr>
                <a:t>Convective Cloud </a:t>
              </a:r>
            </a:p>
          </p:txBody>
        </p:sp>
        <p:cxnSp>
          <p:nvCxnSpPr>
            <p:cNvPr id="173" name="Straight Arrow Connector 172">
              <a:extLst>
                <a:ext uri="{FF2B5EF4-FFF2-40B4-BE49-F238E27FC236}">
                  <a16:creationId xmlns:a16="http://schemas.microsoft.com/office/drawing/2014/main" id="{BDADF7C4-04BB-482C-B41D-0F7C6F0F4A77}"/>
                </a:ext>
              </a:extLst>
            </p:cNvPr>
            <p:cNvCxnSpPr/>
            <p:nvPr/>
          </p:nvCxnSpPr>
          <p:spPr>
            <a:xfrm flipH="1">
              <a:off x="5079610" y="4634426"/>
              <a:ext cx="253219" cy="0"/>
            </a:xfrm>
            <a:prstGeom prst="straightConnector1">
              <a:avLst/>
            </a:prstGeom>
            <a:ln w="53975">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74" name="TextBox 173">
              <a:extLst>
                <a:ext uri="{FF2B5EF4-FFF2-40B4-BE49-F238E27FC236}">
                  <a16:creationId xmlns:a16="http://schemas.microsoft.com/office/drawing/2014/main" id="{648C3C69-4B5F-458F-9BB1-D7698D70DC42}"/>
                </a:ext>
              </a:extLst>
            </p:cNvPr>
            <p:cNvSpPr txBox="1"/>
            <p:nvPr/>
          </p:nvSpPr>
          <p:spPr>
            <a:xfrm>
              <a:off x="7690926" y="1564153"/>
              <a:ext cx="480058" cy="646331"/>
            </a:xfrm>
            <a:prstGeom prst="rect">
              <a:avLst/>
            </a:prstGeom>
            <a:noFill/>
          </p:spPr>
          <p:txBody>
            <a:bodyPr wrap="square" rtlCol="0">
              <a:spAutoFit/>
            </a:bodyPr>
            <a:lstStyle/>
            <a:p>
              <a:r>
                <a:rPr lang="en-US" sz="3600" b="1" dirty="0">
                  <a:solidFill>
                    <a:srgbClr val="FF0000"/>
                  </a:solidFill>
                </a:rPr>
                <a:t>?</a:t>
              </a:r>
              <a:endParaRPr lang="en-US" b="1" dirty="0">
                <a:solidFill>
                  <a:srgbClr val="FF0000"/>
                </a:solidFill>
              </a:endParaRPr>
            </a:p>
          </p:txBody>
        </p:sp>
        <p:sp>
          <p:nvSpPr>
            <p:cNvPr id="175" name="TextBox 174">
              <a:extLst>
                <a:ext uri="{FF2B5EF4-FFF2-40B4-BE49-F238E27FC236}">
                  <a16:creationId xmlns:a16="http://schemas.microsoft.com/office/drawing/2014/main" id="{198470B8-737E-44FC-8850-20AE33903C94}"/>
                </a:ext>
              </a:extLst>
            </p:cNvPr>
            <p:cNvSpPr txBox="1"/>
            <p:nvPr/>
          </p:nvSpPr>
          <p:spPr>
            <a:xfrm>
              <a:off x="2751407" y="2395905"/>
              <a:ext cx="480058" cy="646331"/>
            </a:xfrm>
            <a:prstGeom prst="rect">
              <a:avLst/>
            </a:prstGeom>
            <a:noFill/>
          </p:spPr>
          <p:txBody>
            <a:bodyPr wrap="square" rtlCol="0">
              <a:spAutoFit/>
            </a:bodyPr>
            <a:lstStyle/>
            <a:p>
              <a:r>
                <a:rPr lang="en-US" sz="3600" b="1" dirty="0">
                  <a:solidFill>
                    <a:srgbClr val="FF0000"/>
                  </a:solidFill>
                </a:rPr>
                <a:t>?</a:t>
              </a:r>
              <a:endParaRPr lang="en-US" b="1" dirty="0">
                <a:solidFill>
                  <a:srgbClr val="FF0000"/>
                </a:solidFill>
              </a:endParaRPr>
            </a:p>
          </p:txBody>
        </p:sp>
        <p:sp>
          <p:nvSpPr>
            <p:cNvPr id="176" name="TextBox 175">
              <a:extLst>
                <a:ext uri="{FF2B5EF4-FFF2-40B4-BE49-F238E27FC236}">
                  <a16:creationId xmlns:a16="http://schemas.microsoft.com/office/drawing/2014/main" id="{97D1DE9A-2478-4006-BC5A-CFDD124E1D8D}"/>
                </a:ext>
              </a:extLst>
            </p:cNvPr>
            <p:cNvSpPr txBox="1"/>
            <p:nvPr/>
          </p:nvSpPr>
          <p:spPr>
            <a:xfrm>
              <a:off x="5998407" y="2513681"/>
              <a:ext cx="480058" cy="646331"/>
            </a:xfrm>
            <a:prstGeom prst="rect">
              <a:avLst/>
            </a:prstGeom>
            <a:noFill/>
          </p:spPr>
          <p:txBody>
            <a:bodyPr wrap="square" rtlCol="0">
              <a:spAutoFit/>
            </a:bodyPr>
            <a:lstStyle/>
            <a:p>
              <a:r>
                <a:rPr lang="en-US" sz="3600" b="1" dirty="0">
                  <a:solidFill>
                    <a:srgbClr val="FF0000"/>
                  </a:solidFill>
                </a:rPr>
                <a:t>?</a:t>
              </a:r>
              <a:endParaRPr lang="en-US" b="1" dirty="0">
                <a:solidFill>
                  <a:srgbClr val="FF0000"/>
                </a:solidFill>
              </a:endParaRPr>
            </a:p>
          </p:txBody>
        </p:sp>
        <p:sp>
          <p:nvSpPr>
            <p:cNvPr id="177" name="TextBox 176">
              <a:extLst>
                <a:ext uri="{FF2B5EF4-FFF2-40B4-BE49-F238E27FC236}">
                  <a16:creationId xmlns:a16="http://schemas.microsoft.com/office/drawing/2014/main" id="{4EE4EC87-8006-4F0F-B9A1-7568337576F1}"/>
                </a:ext>
              </a:extLst>
            </p:cNvPr>
            <p:cNvSpPr txBox="1"/>
            <p:nvPr/>
          </p:nvSpPr>
          <p:spPr>
            <a:xfrm>
              <a:off x="3680754" y="1875776"/>
              <a:ext cx="480058" cy="646331"/>
            </a:xfrm>
            <a:prstGeom prst="rect">
              <a:avLst/>
            </a:prstGeom>
            <a:noFill/>
          </p:spPr>
          <p:txBody>
            <a:bodyPr wrap="square" rtlCol="0">
              <a:spAutoFit/>
            </a:bodyPr>
            <a:lstStyle/>
            <a:p>
              <a:r>
                <a:rPr lang="en-US" sz="3600" b="1" dirty="0">
                  <a:solidFill>
                    <a:srgbClr val="FF0000"/>
                  </a:solidFill>
                </a:rPr>
                <a:t>?</a:t>
              </a:r>
              <a:endParaRPr lang="en-US" b="1" dirty="0">
                <a:solidFill>
                  <a:srgbClr val="FF0000"/>
                </a:solidFill>
              </a:endParaRPr>
            </a:p>
          </p:txBody>
        </p:sp>
        <p:sp>
          <p:nvSpPr>
            <p:cNvPr id="179" name="TextBox 178">
              <a:extLst>
                <a:ext uri="{FF2B5EF4-FFF2-40B4-BE49-F238E27FC236}">
                  <a16:creationId xmlns:a16="http://schemas.microsoft.com/office/drawing/2014/main" id="{116FF127-79BB-4BD3-9ECE-3ECEF616D420}"/>
                </a:ext>
              </a:extLst>
            </p:cNvPr>
            <p:cNvSpPr txBox="1"/>
            <p:nvPr/>
          </p:nvSpPr>
          <p:spPr>
            <a:xfrm>
              <a:off x="5997530" y="1560259"/>
              <a:ext cx="480058" cy="646331"/>
            </a:xfrm>
            <a:prstGeom prst="rect">
              <a:avLst/>
            </a:prstGeom>
            <a:noFill/>
          </p:spPr>
          <p:txBody>
            <a:bodyPr wrap="square" rtlCol="0">
              <a:spAutoFit/>
            </a:bodyPr>
            <a:lstStyle/>
            <a:p>
              <a:r>
                <a:rPr lang="en-US" sz="3600" b="1" dirty="0">
                  <a:solidFill>
                    <a:srgbClr val="FF0000"/>
                  </a:solidFill>
                </a:rPr>
                <a:t>?</a:t>
              </a:r>
              <a:endParaRPr lang="en-US" b="1" dirty="0">
                <a:solidFill>
                  <a:srgbClr val="FF0000"/>
                </a:solidFill>
              </a:endParaRPr>
            </a:p>
          </p:txBody>
        </p:sp>
        <p:sp>
          <p:nvSpPr>
            <p:cNvPr id="180" name="TextBox 179">
              <a:extLst>
                <a:ext uri="{FF2B5EF4-FFF2-40B4-BE49-F238E27FC236}">
                  <a16:creationId xmlns:a16="http://schemas.microsoft.com/office/drawing/2014/main" id="{BFB73391-76DD-47AF-89AF-506299F93A96}"/>
                </a:ext>
              </a:extLst>
            </p:cNvPr>
            <p:cNvSpPr txBox="1"/>
            <p:nvPr/>
          </p:nvSpPr>
          <p:spPr>
            <a:xfrm>
              <a:off x="1567088" y="1530363"/>
              <a:ext cx="480058" cy="646331"/>
            </a:xfrm>
            <a:prstGeom prst="rect">
              <a:avLst/>
            </a:prstGeom>
            <a:noFill/>
          </p:spPr>
          <p:txBody>
            <a:bodyPr wrap="square" rtlCol="0">
              <a:spAutoFit/>
            </a:bodyPr>
            <a:lstStyle/>
            <a:p>
              <a:r>
                <a:rPr lang="en-US" sz="3600" b="1" dirty="0">
                  <a:solidFill>
                    <a:srgbClr val="FF0000"/>
                  </a:solidFill>
                </a:rPr>
                <a:t>?</a:t>
              </a:r>
              <a:endParaRPr lang="en-US" b="1" dirty="0">
                <a:solidFill>
                  <a:srgbClr val="FF0000"/>
                </a:solidFill>
              </a:endParaRPr>
            </a:p>
          </p:txBody>
        </p:sp>
        <p:sp>
          <p:nvSpPr>
            <p:cNvPr id="181" name="TextBox 180">
              <a:extLst>
                <a:ext uri="{FF2B5EF4-FFF2-40B4-BE49-F238E27FC236}">
                  <a16:creationId xmlns:a16="http://schemas.microsoft.com/office/drawing/2014/main" id="{8557E749-E215-43D5-94A4-B37AD78D06D7}"/>
                </a:ext>
              </a:extLst>
            </p:cNvPr>
            <p:cNvSpPr txBox="1"/>
            <p:nvPr/>
          </p:nvSpPr>
          <p:spPr>
            <a:xfrm>
              <a:off x="4349849" y="5359040"/>
              <a:ext cx="480058" cy="646331"/>
            </a:xfrm>
            <a:prstGeom prst="rect">
              <a:avLst/>
            </a:prstGeom>
            <a:noFill/>
          </p:spPr>
          <p:txBody>
            <a:bodyPr wrap="square" rtlCol="0">
              <a:spAutoFit/>
            </a:bodyPr>
            <a:lstStyle/>
            <a:p>
              <a:r>
                <a:rPr lang="en-US" sz="3600" b="1" dirty="0">
                  <a:solidFill>
                    <a:srgbClr val="FF0000"/>
                  </a:solidFill>
                </a:rPr>
                <a:t>?</a:t>
              </a:r>
              <a:endParaRPr lang="en-US" b="1" dirty="0">
                <a:solidFill>
                  <a:srgbClr val="FF0000"/>
                </a:solidFill>
              </a:endParaRPr>
            </a:p>
          </p:txBody>
        </p:sp>
        <p:sp>
          <p:nvSpPr>
            <p:cNvPr id="182" name="TextBox 181">
              <a:extLst>
                <a:ext uri="{FF2B5EF4-FFF2-40B4-BE49-F238E27FC236}">
                  <a16:creationId xmlns:a16="http://schemas.microsoft.com/office/drawing/2014/main" id="{F3FF554C-C3AD-4CC5-8992-87EB6B4C9E89}"/>
                </a:ext>
              </a:extLst>
            </p:cNvPr>
            <p:cNvSpPr txBox="1"/>
            <p:nvPr/>
          </p:nvSpPr>
          <p:spPr>
            <a:xfrm>
              <a:off x="9110883" y="2187401"/>
              <a:ext cx="480058" cy="646331"/>
            </a:xfrm>
            <a:prstGeom prst="rect">
              <a:avLst/>
            </a:prstGeom>
            <a:noFill/>
          </p:spPr>
          <p:txBody>
            <a:bodyPr wrap="square" rtlCol="0">
              <a:spAutoFit/>
            </a:bodyPr>
            <a:lstStyle/>
            <a:p>
              <a:r>
                <a:rPr lang="en-US" sz="3600" b="1" dirty="0">
                  <a:solidFill>
                    <a:srgbClr val="FF0000"/>
                  </a:solidFill>
                </a:rPr>
                <a:t>?</a:t>
              </a:r>
              <a:endParaRPr lang="en-US" b="1" dirty="0">
                <a:solidFill>
                  <a:srgbClr val="FF0000"/>
                </a:solidFill>
              </a:endParaRPr>
            </a:p>
          </p:txBody>
        </p:sp>
        <p:sp>
          <p:nvSpPr>
            <p:cNvPr id="183" name="TextBox 182">
              <a:extLst>
                <a:ext uri="{FF2B5EF4-FFF2-40B4-BE49-F238E27FC236}">
                  <a16:creationId xmlns:a16="http://schemas.microsoft.com/office/drawing/2014/main" id="{3D8B8314-DDA7-4102-8D11-BFFD26D579F2}"/>
                </a:ext>
              </a:extLst>
            </p:cNvPr>
            <p:cNvSpPr txBox="1"/>
            <p:nvPr/>
          </p:nvSpPr>
          <p:spPr>
            <a:xfrm>
              <a:off x="4801770" y="2803197"/>
              <a:ext cx="480058" cy="646331"/>
            </a:xfrm>
            <a:prstGeom prst="rect">
              <a:avLst/>
            </a:prstGeom>
            <a:noFill/>
          </p:spPr>
          <p:txBody>
            <a:bodyPr wrap="square" rtlCol="0">
              <a:spAutoFit/>
            </a:bodyPr>
            <a:lstStyle/>
            <a:p>
              <a:r>
                <a:rPr lang="en-US" sz="3600" b="1" dirty="0">
                  <a:solidFill>
                    <a:srgbClr val="FF0000"/>
                  </a:solidFill>
                </a:rPr>
                <a:t>?</a:t>
              </a:r>
              <a:endParaRPr lang="en-US" b="1" dirty="0">
                <a:solidFill>
                  <a:srgbClr val="FF0000"/>
                </a:solidFill>
              </a:endParaRPr>
            </a:p>
          </p:txBody>
        </p:sp>
      </p:grpSp>
    </p:spTree>
    <p:extLst>
      <p:ext uri="{BB962C8B-B14F-4D97-AF65-F5344CB8AC3E}">
        <p14:creationId xmlns:p14="http://schemas.microsoft.com/office/powerpoint/2010/main" val="36252348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78" name="TextBox 177">
            <a:extLst>
              <a:ext uri="{FF2B5EF4-FFF2-40B4-BE49-F238E27FC236}">
                <a16:creationId xmlns:a16="http://schemas.microsoft.com/office/drawing/2014/main" id="{C5479C71-5D16-467F-A212-9100A3E5C01A}"/>
              </a:ext>
            </a:extLst>
          </p:cNvPr>
          <p:cNvSpPr txBox="1"/>
          <p:nvPr/>
        </p:nvSpPr>
        <p:spPr>
          <a:xfrm>
            <a:off x="580467" y="257545"/>
            <a:ext cx="6831106" cy="523220"/>
          </a:xfrm>
          <a:prstGeom prst="rect">
            <a:avLst/>
          </a:prstGeom>
          <a:noFill/>
        </p:spPr>
        <p:txBody>
          <a:bodyPr wrap="square" rtlCol="0">
            <a:spAutoFit/>
          </a:bodyPr>
          <a:lstStyle/>
          <a:p>
            <a:r>
              <a:rPr lang="en-US" sz="2800" b="1" dirty="0">
                <a:solidFill>
                  <a:srgbClr val="38425C"/>
                </a:solidFill>
                <a:latin typeface="Candara" panose="020E0502030303020204" pitchFamily="34" charset="0"/>
              </a:rPr>
              <a:t>Single Channel</a:t>
            </a:r>
          </a:p>
        </p:txBody>
      </p:sp>
      <p:pic>
        <p:nvPicPr>
          <p:cNvPr id="2" name="Picture 1">
            <a:extLst>
              <a:ext uri="{FF2B5EF4-FFF2-40B4-BE49-F238E27FC236}">
                <a16:creationId xmlns:a16="http://schemas.microsoft.com/office/drawing/2014/main" id="{26717E11-88A7-45F2-822C-60E3D78DC459}"/>
              </a:ext>
            </a:extLst>
          </p:cNvPr>
          <p:cNvPicPr>
            <a:picLocks noChangeAspect="1"/>
          </p:cNvPicPr>
          <p:nvPr/>
        </p:nvPicPr>
        <p:blipFill>
          <a:blip r:embed="rId3"/>
          <a:stretch>
            <a:fillRect/>
          </a:stretch>
        </p:blipFill>
        <p:spPr>
          <a:xfrm>
            <a:off x="1337659" y="767865"/>
            <a:ext cx="9516681" cy="5322269"/>
          </a:xfrm>
          <a:prstGeom prst="rect">
            <a:avLst/>
          </a:prstGeom>
        </p:spPr>
      </p:pic>
    </p:spTree>
    <p:extLst>
      <p:ext uri="{BB962C8B-B14F-4D97-AF65-F5344CB8AC3E}">
        <p14:creationId xmlns:p14="http://schemas.microsoft.com/office/powerpoint/2010/main" val="25246542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053B0A6-ABE6-4BE6-B79E-E4A7B26CBCE1}"/>
              </a:ext>
            </a:extLst>
          </p:cNvPr>
          <p:cNvSpPr txBox="1"/>
          <p:nvPr/>
        </p:nvSpPr>
        <p:spPr>
          <a:xfrm>
            <a:off x="933450" y="1162050"/>
            <a:ext cx="8210550" cy="1077218"/>
          </a:xfrm>
          <a:prstGeom prst="rect">
            <a:avLst/>
          </a:prstGeom>
          <a:noFill/>
        </p:spPr>
        <p:txBody>
          <a:bodyPr wrap="square" rtlCol="0">
            <a:spAutoFit/>
          </a:bodyPr>
          <a:lstStyle/>
          <a:p>
            <a:r>
              <a:rPr lang="en-US" sz="3200" b="1" dirty="0">
                <a:effectLst>
                  <a:outerShdw blurRad="38100" dist="38100" dir="2700000" algn="tl">
                    <a:srgbClr val="000000">
                      <a:alpha val="43137"/>
                    </a:srgbClr>
                  </a:outerShdw>
                </a:effectLst>
              </a:rPr>
              <a:t>How is RGB image (or RGB composite)  made ?</a:t>
            </a:r>
          </a:p>
          <a:p>
            <a:endParaRPr lang="en-US" sz="3200" b="1" dirty="0">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34F8C5DF-6E83-4EA5-857D-3A960954BD81}"/>
              </a:ext>
            </a:extLst>
          </p:cNvPr>
          <p:cNvSpPr/>
          <p:nvPr/>
        </p:nvSpPr>
        <p:spPr>
          <a:xfrm>
            <a:off x="1590674" y="2539440"/>
            <a:ext cx="8772525" cy="369332"/>
          </a:xfrm>
          <a:prstGeom prst="rect">
            <a:avLst/>
          </a:prstGeom>
        </p:spPr>
        <p:txBody>
          <a:bodyPr wrap="square">
            <a:spAutoFit/>
          </a:bodyPr>
          <a:lstStyle/>
          <a:p>
            <a:r>
              <a:rPr lang="en-US" b="1" dirty="0">
                <a:effectLst>
                  <a:outerShdw blurRad="38100" dist="38100" dir="2700000" algn="tl">
                    <a:srgbClr val="000000">
                      <a:alpha val="43137"/>
                    </a:srgbClr>
                  </a:outerShdw>
                </a:effectLst>
              </a:rPr>
              <a:t>Every spectral channel could be assigned to one of the RGB primary components</a:t>
            </a:r>
          </a:p>
        </p:txBody>
      </p:sp>
      <p:sp>
        <p:nvSpPr>
          <p:cNvPr id="4" name="Rectangle 3">
            <a:extLst>
              <a:ext uri="{FF2B5EF4-FFF2-40B4-BE49-F238E27FC236}">
                <a16:creationId xmlns:a16="http://schemas.microsoft.com/office/drawing/2014/main" id="{A9C0445F-0CB4-4179-8983-594096A59A11}"/>
              </a:ext>
            </a:extLst>
          </p:cNvPr>
          <p:cNvSpPr/>
          <p:nvPr/>
        </p:nvSpPr>
        <p:spPr>
          <a:xfrm>
            <a:off x="1795334" y="4034017"/>
            <a:ext cx="1180451" cy="1015663"/>
          </a:xfrm>
          <a:prstGeom prst="rect">
            <a:avLst/>
          </a:prstGeom>
        </p:spPr>
        <p:txBody>
          <a:bodyPr wrap="none">
            <a:spAutoFit/>
          </a:bodyPr>
          <a:lstStyle/>
          <a:p>
            <a:pPr marL="285750" indent="-285750">
              <a:buFont typeface="Arial" panose="020B0604020202020204" pitchFamily="34" charset="0"/>
              <a:buChar char="•"/>
            </a:pPr>
            <a:r>
              <a:rPr lang="en-US" sz="2000" b="1" dirty="0">
                <a:solidFill>
                  <a:srgbClr val="FF0000"/>
                </a:solidFill>
              </a:rPr>
              <a:t>R</a:t>
            </a:r>
            <a:r>
              <a:rPr lang="en-US" sz="2000" b="1" dirty="0"/>
              <a:t>ed</a:t>
            </a:r>
          </a:p>
          <a:p>
            <a:pPr marL="285750" indent="-285750">
              <a:buFont typeface="Arial" panose="020B0604020202020204" pitchFamily="34" charset="0"/>
              <a:buChar char="•"/>
            </a:pPr>
            <a:r>
              <a:rPr lang="en-US" sz="2000" b="1" dirty="0">
                <a:solidFill>
                  <a:srgbClr val="00B050"/>
                </a:solidFill>
              </a:rPr>
              <a:t>G</a:t>
            </a:r>
            <a:r>
              <a:rPr lang="en-US" sz="2000" b="1" dirty="0"/>
              <a:t>reen </a:t>
            </a:r>
          </a:p>
          <a:p>
            <a:pPr marL="285750" indent="-285750">
              <a:buFont typeface="Arial" panose="020B0604020202020204" pitchFamily="34" charset="0"/>
              <a:buChar char="•"/>
            </a:pPr>
            <a:r>
              <a:rPr lang="en-US" sz="2000" b="1" dirty="0">
                <a:solidFill>
                  <a:srgbClr val="0070C0"/>
                </a:solidFill>
              </a:rPr>
              <a:t>B</a:t>
            </a:r>
            <a:r>
              <a:rPr lang="en-US" sz="2000" b="1" dirty="0"/>
              <a:t>lue </a:t>
            </a:r>
          </a:p>
        </p:txBody>
      </p:sp>
      <p:pic>
        <p:nvPicPr>
          <p:cNvPr id="5" name="Picture 4">
            <a:extLst>
              <a:ext uri="{FF2B5EF4-FFF2-40B4-BE49-F238E27FC236}">
                <a16:creationId xmlns:a16="http://schemas.microsoft.com/office/drawing/2014/main" id="{5BE86158-61C2-4F4B-86FD-5958F3087118}"/>
              </a:ext>
            </a:extLst>
          </p:cNvPr>
          <p:cNvPicPr>
            <a:picLocks noChangeAspect="1"/>
          </p:cNvPicPr>
          <p:nvPr/>
        </p:nvPicPr>
        <p:blipFill>
          <a:blip r:embed="rId2"/>
          <a:stretch>
            <a:fillRect/>
          </a:stretch>
        </p:blipFill>
        <p:spPr>
          <a:xfrm>
            <a:off x="4446153" y="3485944"/>
            <a:ext cx="2690093" cy="2019475"/>
          </a:xfrm>
          <a:prstGeom prst="rect">
            <a:avLst/>
          </a:prstGeom>
        </p:spPr>
      </p:pic>
      <p:sp>
        <p:nvSpPr>
          <p:cNvPr id="6" name="Rectangle 5">
            <a:extLst>
              <a:ext uri="{FF2B5EF4-FFF2-40B4-BE49-F238E27FC236}">
                <a16:creationId xmlns:a16="http://schemas.microsoft.com/office/drawing/2014/main" id="{AF305A50-5B31-4AC3-903F-366E3984858F}"/>
              </a:ext>
            </a:extLst>
          </p:cNvPr>
          <p:cNvSpPr/>
          <p:nvPr/>
        </p:nvSpPr>
        <p:spPr>
          <a:xfrm>
            <a:off x="1962148" y="6028403"/>
            <a:ext cx="7658101" cy="400110"/>
          </a:xfrm>
          <a:prstGeom prst="rect">
            <a:avLst/>
          </a:prstGeom>
        </p:spPr>
        <p:txBody>
          <a:bodyPr wrap="square">
            <a:spAutoFit/>
          </a:bodyPr>
          <a:lstStyle/>
          <a:p>
            <a:r>
              <a:rPr lang="en-US" sz="2000" b="1" dirty="0"/>
              <a:t>Allows analysis of 3 (or more) spectral characteristics in one image!</a:t>
            </a:r>
          </a:p>
        </p:txBody>
      </p:sp>
    </p:spTree>
    <p:extLst>
      <p:ext uri="{BB962C8B-B14F-4D97-AF65-F5344CB8AC3E}">
        <p14:creationId xmlns:p14="http://schemas.microsoft.com/office/powerpoint/2010/main" val="725201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0" name="Picture 169">
            <a:extLst>
              <a:ext uri="{FF2B5EF4-FFF2-40B4-BE49-F238E27FC236}">
                <a16:creationId xmlns:a16="http://schemas.microsoft.com/office/drawing/2014/main" id="{9CC5063E-C163-4E6E-BE39-5CB0104AD4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78" name="TextBox 177">
            <a:extLst>
              <a:ext uri="{FF2B5EF4-FFF2-40B4-BE49-F238E27FC236}">
                <a16:creationId xmlns:a16="http://schemas.microsoft.com/office/drawing/2014/main" id="{C5479C71-5D16-467F-A212-9100A3E5C01A}"/>
              </a:ext>
            </a:extLst>
          </p:cNvPr>
          <p:cNvSpPr txBox="1"/>
          <p:nvPr/>
        </p:nvSpPr>
        <p:spPr>
          <a:xfrm>
            <a:off x="1168040" y="323947"/>
            <a:ext cx="6831106" cy="523220"/>
          </a:xfrm>
          <a:prstGeom prst="rect">
            <a:avLst/>
          </a:prstGeom>
          <a:noFill/>
        </p:spPr>
        <p:txBody>
          <a:bodyPr wrap="square" rtlCol="0">
            <a:spAutoFit/>
          </a:bodyPr>
          <a:lstStyle/>
          <a:p>
            <a:r>
              <a:rPr lang="en-US" sz="2800" b="1" dirty="0">
                <a:solidFill>
                  <a:srgbClr val="38425C"/>
                </a:solidFill>
                <a:latin typeface="Candara" panose="020E0502030303020204" pitchFamily="34" charset="0"/>
              </a:rPr>
              <a:t>Remote Sensing: Definition</a:t>
            </a:r>
            <a:endParaRPr lang="en-US" sz="3200" b="1" dirty="0">
              <a:solidFill>
                <a:srgbClr val="38425C"/>
              </a:solidFill>
              <a:latin typeface="Candara" panose="020E0502030303020204" pitchFamily="34" charset="0"/>
            </a:endParaRPr>
          </a:p>
        </p:txBody>
      </p:sp>
      <p:sp>
        <p:nvSpPr>
          <p:cNvPr id="5" name="Rectangle 4">
            <a:extLst>
              <a:ext uri="{FF2B5EF4-FFF2-40B4-BE49-F238E27FC236}">
                <a16:creationId xmlns:a16="http://schemas.microsoft.com/office/drawing/2014/main" id="{03CA285B-E7FB-4834-91D2-0DE551AAB152}"/>
              </a:ext>
            </a:extLst>
          </p:cNvPr>
          <p:cNvSpPr/>
          <p:nvPr/>
        </p:nvSpPr>
        <p:spPr>
          <a:xfrm>
            <a:off x="5708941" y="1546325"/>
            <a:ext cx="6096000" cy="3785652"/>
          </a:xfrm>
          <a:prstGeom prst="rect">
            <a:avLst/>
          </a:prstGeom>
        </p:spPr>
        <p:txBody>
          <a:bodyPr>
            <a:spAutoFit/>
          </a:bodyPr>
          <a:lstStyle/>
          <a:p>
            <a:r>
              <a:rPr lang="en-US" sz="2400" b="1" dirty="0">
                <a:latin typeface="+mj-lt"/>
              </a:rPr>
              <a:t>There are different ways to collect data, and different sensors are used depending on the application:</a:t>
            </a:r>
          </a:p>
          <a:p>
            <a:endParaRPr lang="en-US" sz="2400" b="1" dirty="0">
              <a:latin typeface="+mj-lt"/>
            </a:endParaRPr>
          </a:p>
          <a:p>
            <a:r>
              <a:rPr lang="en-US" sz="2400" b="1" dirty="0">
                <a:latin typeface="+mj-lt"/>
              </a:rPr>
              <a:t>• Some methods collect ground-based data, others airborne or spaceborne. </a:t>
            </a:r>
          </a:p>
          <a:p>
            <a:endParaRPr lang="en-US" sz="2400" b="1" dirty="0">
              <a:latin typeface="+mj-lt"/>
            </a:endParaRPr>
          </a:p>
          <a:p>
            <a:pPr lvl="1"/>
            <a:r>
              <a:rPr lang="en-US" sz="2400" b="1" dirty="0">
                <a:latin typeface="+mj-lt"/>
              </a:rPr>
              <a:t>1. What information do you need? </a:t>
            </a:r>
          </a:p>
          <a:p>
            <a:pPr lvl="1"/>
            <a:r>
              <a:rPr lang="en-US" sz="2400" b="1" dirty="0">
                <a:latin typeface="+mj-lt"/>
              </a:rPr>
              <a:t>2. How much detail? </a:t>
            </a:r>
          </a:p>
          <a:p>
            <a:pPr lvl="1"/>
            <a:r>
              <a:rPr lang="en-US" sz="2400" b="1" dirty="0">
                <a:latin typeface="+mj-lt"/>
              </a:rPr>
              <a:t>3. How frequently do you need the data</a:t>
            </a:r>
          </a:p>
        </p:txBody>
      </p:sp>
      <p:pic>
        <p:nvPicPr>
          <p:cNvPr id="6" name="Picture 5">
            <a:extLst>
              <a:ext uri="{FF2B5EF4-FFF2-40B4-BE49-F238E27FC236}">
                <a16:creationId xmlns:a16="http://schemas.microsoft.com/office/drawing/2014/main" id="{082D43E5-DF1C-456E-AC19-D35DC20EDF3C}"/>
              </a:ext>
            </a:extLst>
          </p:cNvPr>
          <p:cNvPicPr>
            <a:picLocks noChangeAspect="1"/>
          </p:cNvPicPr>
          <p:nvPr/>
        </p:nvPicPr>
        <p:blipFill>
          <a:blip r:embed="rId5"/>
          <a:stretch>
            <a:fillRect/>
          </a:stretch>
        </p:blipFill>
        <p:spPr>
          <a:xfrm>
            <a:off x="591534" y="1638145"/>
            <a:ext cx="4854361" cy="3581710"/>
          </a:xfrm>
          <a:prstGeom prst="rect">
            <a:avLst/>
          </a:prstGeom>
        </p:spPr>
      </p:pic>
    </p:spTree>
    <p:extLst>
      <p:ext uri="{BB962C8B-B14F-4D97-AF65-F5344CB8AC3E}">
        <p14:creationId xmlns:p14="http://schemas.microsoft.com/office/powerpoint/2010/main" val="15160288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C52ADA-643C-8561-1D5E-ED01B06019F6}"/>
              </a:ext>
            </a:extLst>
          </p:cNvPr>
          <p:cNvPicPr>
            <a:picLocks noChangeAspect="1"/>
          </p:cNvPicPr>
          <p:nvPr/>
        </p:nvPicPr>
        <p:blipFill>
          <a:blip r:embed="rId2"/>
          <a:stretch>
            <a:fillRect/>
          </a:stretch>
        </p:blipFill>
        <p:spPr>
          <a:xfrm rot="16200000">
            <a:off x="2349028" y="2587184"/>
            <a:ext cx="2738038" cy="1865212"/>
          </a:xfrm>
          <a:prstGeom prst="rect">
            <a:avLst/>
          </a:prstGeom>
        </p:spPr>
      </p:pic>
      <p:pic>
        <p:nvPicPr>
          <p:cNvPr id="9" name="Picture 8">
            <a:extLst>
              <a:ext uri="{FF2B5EF4-FFF2-40B4-BE49-F238E27FC236}">
                <a16:creationId xmlns:a16="http://schemas.microsoft.com/office/drawing/2014/main" id="{B9F9951C-6385-0AAC-F640-861C18632008}"/>
              </a:ext>
            </a:extLst>
          </p:cNvPr>
          <p:cNvPicPr>
            <a:picLocks noChangeAspect="1"/>
          </p:cNvPicPr>
          <p:nvPr/>
        </p:nvPicPr>
        <p:blipFill>
          <a:blip r:embed="rId3"/>
          <a:stretch>
            <a:fillRect/>
          </a:stretch>
        </p:blipFill>
        <p:spPr>
          <a:xfrm>
            <a:off x="-7754556" y="3056347"/>
            <a:ext cx="6924675" cy="466725"/>
          </a:xfrm>
          <a:prstGeom prst="rect">
            <a:avLst/>
          </a:prstGeom>
        </p:spPr>
      </p:pic>
      <p:pic>
        <p:nvPicPr>
          <p:cNvPr id="11" name="Picture 10">
            <a:extLst>
              <a:ext uri="{FF2B5EF4-FFF2-40B4-BE49-F238E27FC236}">
                <a16:creationId xmlns:a16="http://schemas.microsoft.com/office/drawing/2014/main" id="{BEFA3218-9CA8-BD27-7648-B9FC81786297}"/>
              </a:ext>
            </a:extLst>
          </p:cNvPr>
          <p:cNvPicPr>
            <a:picLocks noChangeAspect="1"/>
          </p:cNvPicPr>
          <p:nvPr/>
        </p:nvPicPr>
        <p:blipFill>
          <a:blip r:embed="rId4"/>
          <a:stretch>
            <a:fillRect/>
          </a:stretch>
        </p:blipFill>
        <p:spPr>
          <a:xfrm>
            <a:off x="-7754556" y="3703024"/>
            <a:ext cx="6924675" cy="457200"/>
          </a:xfrm>
          <a:prstGeom prst="rect">
            <a:avLst/>
          </a:prstGeom>
        </p:spPr>
      </p:pic>
      <p:pic>
        <p:nvPicPr>
          <p:cNvPr id="13" name="Picture 12">
            <a:extLst>
              <a:ext uri="{FF2B5EF4-FFF2-40B4-BE49-F238E27FC236}">
                <a16:creationId xmlns:a16="http://schemas.microsoft.com/office/drawing/2014/main" id="{2EC0B67E-F8E6-9F98-54EE-19582FBF6B99}"/>
              </a:ext>
            </a:extLst>
          </p:cNvPr>
          <p:cNvPicPr>
            <a:picLocks noChangeAspect="1"/>
          </p:cNvPicPr>
          <p:nvPr/>
        </p:nvPicPr>
        <p:blipFill>
          <a:blip r:embed="rId5"/>
          <a:stretch>
            <a:fillRect/>
          </a:stretch>
        </p:blipFill>
        <p:spPr>
          <a:xfrm>
            <a:off x="-7754556" y="4413737"/>
            <a:ext cx="6924675" cy="476250"/>
          </a:xfrm>
          <a:prstGeom prst="rect">
            <a:avLst/>
          </a:prstGeom>
        </p:spPr>
      </p:pic>
      <p:pic>
        <p:nvPicPr>
          <p:cNvPr id="15" name="Picture 14">
            <a:extLst>
              <a:ext uri="{FF2B5EF4-FFF2-40B4-BE49-F238E27FC236}">
                <a16:creationId xmlns:a16="http://schemas.microsoft.com/office/drawing/2014/main" id="{19E3531B-D46D-60BA-FFF1-D88436987E98}"/>
              </a:ext>
            </a:extLst>
          </p:cNvPr>
          <p:cNvPicPr>
            <a:picLocks noChangeAspect="1"/>
          </p:cNvPicPr>
          <p:nvPr/>
        </p:nvPicPr>
        <p:blipFill>
          <a:blip r:embed="rId6"/>
          <a:stretch>
            <a:fillRect/>
          </a:stretch>
        </p:blipFill>
        <p:spPr>
          <a:xfrm>
            <a:off x="-7754556" y="5054600"/>
            <a:ext cx="6924675" cy="457200"/>
          </a:xfrm>
          <a:prstGeom prst="rect">
            <a:avLst/>
          </a:prstGeom>
        </p:spPr>
      </p:pic>
      <p:pic>
        <p:nvPicPr>
          <p:cNvPr id="17" name="Picture 16">
            <a:extLst>
              <a:ext uri="{FF2B5EF4-FFF2-40B4-BE49-F238E27FC236}">
                <a16:creationId xmlns:a16="http://schemas.microsoft.com/office/drawing/2014/main" id="{96FE5CD2-FCD1-0AE0-1364-E7392B68B434}"/>
              </a:ext>
            </a:extLst>
          </p:cNvPr>
          <p:cNvPicPr>
            <a:picLocks noChangeAspect="1"/>
          </p:cNvPicPr>
          <p:nvPr/>
        </p:nvPicPr>
        <p:blipFill>
          <a:blip r:embed="rId7"/>
          <a:stretch>
            <a:fillRect/>
          </a:stretch>
        </p:blipFill>
        <p:spPr>
          <a:xfrm>
            <a:off x="6590922" y="852887"/>
            <a:ext cx="5121568" cy="5340370"/>
          </a:xfrm>
          <a:prstGeom prst="rect">
            <a:avLst/>
          </a:prstGeom>
        </p:spPr>
      </p:pic>
      <p:pic>
        <p:nvPicPr>
          <p:cNvPr id="19" name="Picture 18">
            <a:extLst>
              <a:ext uri="{FF2B5EF4-FFF2-40B4-BE49-F238E27FC236}">
                <a16:creationId xmlns:a16="http://schemas.microsoft.com/office/drawing/2014/main" id="{5D1C3D8C-5B7B-A8BB-6FB1-CDE9DB652F36}"/>
              </a:ext>
            </a:extLst>
          </p:cNvPr>
          <p:cNvPicPr>
            <a:picLocks noChangeAspect="1"/>
          </p:cNvPicPr>
          <p:nvPr/>
        </p:nvPicPr>
        <p:blipFill>
          <a:blip r:embed="rId8"/>
          <a:stretch>
            <a:fillRect/>
          </a:stretch>
        </p:blipFill>
        <p:spPr>
          <a:xfrm>
            <a:off x="4955447" y="884976"/>
            <a:ext cx="1523781" cy="1723325"/>
          </a:xfrm>
          <a:prstGeom prst="rect">
            <a:avLst/>
          </a:prstGeom>
        </p:spPr>
      </p:pic>
      <p:pic>
        <p:nvPicPr>
          <p:cNvPr id="21" name="Picture 20">
            <a:extLst>
              <a:ext uri="{FF2B5EF4-FFF2-40B4-BE49-F238E27FC236}">
                <a16:creationId xmlns:a16="http://schemas.microsoft.com/office/drawing/2014/main" id="{C57734DC-144C-DBAE-AE69-7916B9BC8EC9}"/>
              </a:ext>
            </a:extLst>
          </p:cNvPr>
          <p:cNvPicPr>
            <a:picLocks noChangeAspect="1"/>
          </p:cNvPicPr>
          <p:nvPr/>
        </p:nvPicPr>
        <p:blipFill>
          <a:blip r:embed="rId9"/>
          <a:stretch>
            <a:fillRect/>
          </a:stretch>
        </p:blipFill>
        <p:spPr>
          <a:xfrm>
            <a:off x="4955447" y="2702353"/>
            <a:ext cx="1523781" cy="1723325"/>
          </a:xfrm>
          <a:prstGeom prst="rect">
            <a:avLst/>
          </a:prstGeom>
        </p:spPr>
      </p:pic>
      <p:pic>
        <p:nvPicPr>
          <p:cNvPr id="23" name="Picture 22">
            <a:extLst>
              <a:ext uri="{FF2B5EF4-FFF2-40B4-BE49-F238E27FC236}">
                <a16:creationId xmlns:a16="http://schemas.microsoft.com/office/drawing/2014/main" id="{2C95396F-0DC1-E314-8C5A-3A734B9F3AEE}"/>
              </a:ext>
            </a:extLst>
          </p:cNvPr>
          <p:cNvPicPr>
            <a:picLocks noChangeAspect="1"/>
          </p:cNvPicPr>
          <p:nvPr/>
        </p:nvPicPr>
        <p:blipFill>
          <a:blip r:embed="rId10">
            <a:lum bright="-1000" contrast="-2000"/>
          </a:blip>
          <a:stretch>
            <a:fillRect/>
          </a:stretch>
        </p:blipFill>
        <p:spPr>
          <a:xfrm>
            <a:off x="4956786" y="4469992"/>
            <a:ext cx="1523781" cy="1723325"/>
          </a:xfrm>
          <a:prstGeom prst="rect">
            <a:avLst/>
          </a:prstGeom>
        </p:spPr>
      </p:pic>
      <p:sp>
        <p:nvSpPr>
          <p:cNvPr id="27" name="TextBox 26">
            <a:extLst>
              <a:ext uri="{FF2B5EF4-FFF2-40B4-BE49-F238E27FC236}">
                <a16:creationId xmlns:a16="http://schemas.microsoft.com/office/drawing/2014/main" id="{55390C0B-1B9A-FCD5-3C87-9AE737062BD2}"/>
              </a:ext>
            </a:extLst>
          </p:cNvPr>
          <p:cNvSpPr txBox="1"/>
          <p:nvPr/>
        </p:nvSpPr>
        <p:spPr>
          <a:xfrm>
            <a:off x="2701144" y="981485"/>
            <a:ext cx="225430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Roboto" panose="02000000000000000000" pitchFamily="2" charset="0"/>
                <a:ea typeface="+mn-ea"/>
                <a:cs typeface="+mn-cs"/>
              </a:rPr>
              <a:t>Red=NIR 1.6 </a:t>
            </a:r>
            <a:r>
              <a:rPr kumimoji="0" lang="el-GR" sz="1800" b="0" i="0" u="none" strike="noStrike" kern="1200" cap="none" spc="0" normalizeH="0" baseline="0" noProof="0" dirty="0">
                <a:ln>
                  <a:noFill/>
                </a:ln>
                <a:solidFill>
                  <a:srgbClr val="FF0000"/>
                </a:solidFill>
                <a:effectLst/>
                <a:uLnTx/>
                <a:uFillTx/>
                <a:latin typeface="Roboto" panose="02000000000000000000" pitchFamily="2" charset="0"/>
                <a:ea typeface="+mn-ea"/>
                <a:cs typeface="+mn-cs"/>
              </a:rPr>
              <a:t>μ</a:t>
            </a:r>
            <a:r>
              <a:rPr kumimoji="0" lang="en-US" sz="1800" b="0" i="0" u="none" strike="noStrike" kern="1200" cap="none" spc="0" normalizeH="0" baseline="0" noProof="0" dirty="0">
                <a:ln>
                  <a:noFill/>
                </a:ln>
                <a:solidFill>
                  <a:srgbClr val="FF0000"/>
                </a:solidFill>
                <a:effectLst/>
                <a:uLnTx/>
                <a:uFillTx/>
                <a:latin typeface="Roboto" panose="02000000000000000000" pitchFamily="2" charset="0"/>
                <a:ea typeface="+mn-ea"/>
                <a:cs typeface="+mn-cs"/>
              </a:rPr>
              <a:t>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92D050"/>
                </a:solidFill>
                <a:effectLst/>
                <a:uLnTx/>
                <a:uFillTx/>
                <a:latin typeface="Roboto" panose="02000000000000000000" pitchFamily="2" charset="0"/>
                <a:ea typeface="+mn-ea"/>
                <a:cs typeface="+mn-cs"/>
              </a:rPr>
              <a:t>Green =VIS 0.8 </a:t>
            </a:r>
            <a:r>
              <a:rPr kumimoji="0" lang="el-GR" sz="1800" b="0" i="0" u="none" strike="noStrike" kern="1200" cap="none" spc="0" normalizeH="0" baseline="0" noProof="0" dirty="0">
                <a:ln>
                  <a:noFill/>
                </a:ln>
                <a:solidFill>
                  <a:srgbClr val="92D050"/>
                </a:solidFill>
                <a:effectLst/>
                <a:uLnTx/>
                <a:uFillTx/>
                <a:latin typeface="Roboto" panose="02000000000000000000" pitchFamily="2" charset="0"/>
                <a:ea typeface="+mn-ea"/>
                <a:cs typeface="+mn-cs"/>
              </a:rPr>
              <a:t>μ</a:t>
            </a:r>
            <a:r>
              <a:rPr kumimoji="0" lang="en-US" sz="1800" b="0" i="0" u="none" strike="noStrike" kern="1200" cap="none" spc="0" normalizeH="0" baseline="0" noProof="0" dirty="0">
                <a:ln>
                  <a:noFill/>
                </a:ln>
                <a:solidFill>
                  <a:srgbClr val="92D050"/>
                </a:solidFill>
                <a:effectLst/>
                <a:uLnTx/>
                <a:uFillTx/>
                <a:latin typeface="Roboto" panose="02000000000000000000" pitchFamily="2" charset="0"/>
                <a:ea typeface="+mn-ea"/>
                <a:cs typeface="+mn-cs"/>
              </a:rPr>
              <a:t>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265FF"/>
                </a:solidFill>
                <a:effectLst/>
                <a:uLnTx/>
                <a:uFillTx/>
                <a:latin typeface="Roboto" panose="02000000000000000000" pitchFamily="2" charset="0"/>
                <a:ea typeface="+mn-ea"/>
                <a:cs typeface="+mn-cs"/>
              </a:rPr>
              <a:t>Blue</a:t>
            </a:r>
            <a:r>
              <a:rPr kumimoji="0" lang="en-US" sz="1800" b="0" i="0" u="none" strike="noStrike" kern="1200" cap="none" spc="0" normalizeH="0" baseline="0" noProof="0" dirty="0">
                <a:ln>
                  <a:noFill/>
                </a:ln>
                <a:solidFill>
                  <a:srgbClr val="2D77FF"/>
                </a:solidFill>
                <a:effectLst/>
                <a:uLnTx/>
                <a:uFillTx/>
                <a:latin typeface="Roboto" panose="02000000000000000000" pitchFamily="2" charset="0"/>
                <a:ea typeface="+mn-ea"/>
                <a:cs typeface="+mn-cs"/>
              </a:rPr>
              <a:t>=VIS 0.6 </a:t>
            </a:r>
            <a:r>
              <a:rPr kumimoji="0" lang="el-GR" sz="1800" b="0" i="0" u="none" strike="noStrike" kern="1200" cap="none" spc="0" normalizeH="0" baseline="0" noProof="0" dirty="0">
                <a:ln>
                  <a:noFill/>
                </a:ln>
                <a:solidFill>
                  <a:srgbClr val="2D77FF"/>
                </a:solidFill>
                <a:effectLst/>
                <a:uLnTx/>
                <a:uFillTx/>
                <a:latin typeface="Roboto" panose="02000000000000000000" pitchFamily="2" charset="0"/>
                <a:ea typeface="+mn-ea"/>
                <a:cs typeface="+mn-cs"/>
              </a:rPr>
              <a:t>μ</a:t>
            </a:r>
            <a:r>
              <a:rPr kumimoji="0" lang="en-US" sz="1800" b="0" i="0" u="none" strike="noStrike" kern="1200" cap="none" spc="0" normalizeH="0" baseline="0" noProof="0" dirty="0">
                <a:ln>
                  <a:noFill/>
                </a:ln>
                <a:solidFill>
                  <a:srgbClr val="2D77FF"/>
                </a:solidFill>
                <a:effectLst/>
                <a:uLnTx/>
                <a:uFillTx/>
                <a:latin typeface="Roboto" panose="02000000000000000000" pitchFamily="2" charset="0"/>
                <a:ea typeface="+mn-ea"/>
                <a:cs typeface="+mn-cs"/>
              </a:rPr>
              <a:t>m</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8" name="Picture 27">
            <a:extLst>
              <a:ext uri="{FF2B5EF4-FFF2-40B4-BE49-F238E27FC236}">
                <a16:creationId xmlns:a16="http://schemas.microsoft.com/office/drawing/2014/main" id="{D975D6C0-35E7-8422-7C42-9613F3F81416}"/>
              </a:ext>
            </a:extLst>
          </p:cNvPr>
          <p:cNvPicPr>
            <a:picLocks noChangeAspect="1"/>
          </p:cNvPicPr>
          <p:nvPr/>
        </p:nvPicPr>
        <p:blipFill>
          <a:blip r:embed="rId4"/>
          <a:stretch>
            <a:fillRect/>
          </a:stretch>
        </p:blipFill>
        <p:spPr>
          <a:xfrm rot="5400000">
            <a:off x="-4482539" y="1448627"/>
            <a:ext cx="4585812" cy="302777"/>
          </a:xfrm>
          <a:prstGeom prst="rect">
            <a:avLst/>
          </a:prstGeom>
        </p:spPr>
      </p:pic>
      <p:pic>
        <p:nvPicPr>
          <p:cNvPr id="29" name="Picture 28">
            <a:extLst>
              <a:ext uri="{FF2B5EF4-FFF2-40B4-BE49-F238E27FC236}">
                <a16:creationId xmlns:a16="http://schemas.microsoft.com/office/drawing/2014/main" id="{93A54777-286E-C874-BF9C-7B19851DB172}"/>
              </a:ext>
            </a:extLst>
          </p:cNvPr>
          <p:cNvPicPr>
            <a:picLocks noChangeAspect="1"/>
          </p:cNvPicPr>
          <p:nvPr/>
        </p:nvPicPr>
        <p:blipFill>
          <a:blip r:embed="rId5"/>
          <a:stretch>
            <a:fillRect/>
          </a:stretch>
        </p:blipFill>
        <p:spPr>
          <a:xfrm rot="5400000">
            <a:off x="-3844849" y="1442337"/>
            <a:ext cx="4585796" cy="315392"/>
          </a:xfrm>
          <a:prstGeom prst="rect">
            <a:avLst/>
          </a:prstGeom>
        </p:spPr>
      </p:pic>
      <p:pic>
        <p:nvPicPr>
          <p:cNvPr id="30" name="Picture 29">
            <a:extLst>
              <a:ext uri="{FF2B5EF4-FFF2-40B4-BE49-F238E27FC236}">
                <a16:creationId xmlns:a16="http://schemas.microsoft.com/office/drawing/2014/main" id="{39EE6D94-41D6-3D36-C82C-72C5232EF6A8}"/>
              </a:ext>
            </a:extLst>
          </p:cNvPr>
          <p:cNvPicPr>
            <a:picLocks noChangeAspect="1"/>
          </p:cNvPicPr>
          <p:nvPr/>
        </p:nvPicPr>
        <p:blipFill>
          <a:blip r:embed="rId6"/>
          <a:stretch>
            <a:fillRect/>
          </a:stretch>
        </p:blipFill>
        <p:spPr>
          <a:xfrm rot="5400000">
            <a:off x="-3218107" y="1448654"/>
            <a:ext cx="4585769" cy="302774"/>
          </a:xfrm>
          <a:prstGeom prst="rect">
            <a:avLst/>
          </a:prstGeom>
        </p:spPr>
      </p:pic>
      <p:sp>
        <p:nvSpPr>
          <p:cNvPr id="3073" name="TextBox 3072">
            <a:extLst>
              <a:ext uri="{FF2B5EF4-FFF2-40B4-BE49-F238E27FC236}">
                <a16:creationId xmlns:a16="http://schemas.microsoft.com/office/drawing/2014/main" id="{41F77D5C-008D-5E95-7384-7CAD04777C5B}"/>
              </a:ext>
            </a:extLst>
          </p:cNvPr>
          <p:cNvSpPr txBox="1"/>
          <p:nvPr/>
        </p:nvSpPr>
        <p:spPr>
          <a:xfrm>
            <a:off x="-1715264" y="3946771"/>
            <a:ext cx="99573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0</a:t>
            </a: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p:txBody>
      </p:sp>
      <p:sp>
        <p:nvSpPr>
          <p:cNvPr id="3075" name="TextBox 3074">
            <a:extLst>
              <a:ext uri="{FF2B5EF4-FFF2-40B4-BE49-F238E27FC236}">
                <a16:creationId xmlns:a16="http://schemas.microsoft.com/office/drawing/2014/main" id="{92D3FBE1-9EA2-25F6-AE95-93898D7E776B}"/>
              </a:ext>
            </a:extLst>
          </p:cNvPr>
          <p:cNvSpPr txBox="1"/>
          <p:nvPr/>
        </p:nvSpPr>
        <p:spPr>
          <a:xfrm>
            <a:off x="-1892123" y="-1269925"/>
            <a:ext cx="99573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255</a:t>
            </a: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8" name="Picture 2" descr="C:\Users\hssh4800\Desktop\RGB lecture\channels SEVERI.png">
            <a:extLst>
              <a:ext uri="{FF2B5EF4-FFF2-40B4-BE49-F238E27FC236}">
                <a16:creationId xmlns:a16="http://schemas.microsoft.com/office/drawing/2014/main" id="{EC6D4CB1-63DA-48BA-A65B-70F20072AC0C}"/>
              </a:ext>
            </a:extLst>
          </p:cNvPr>
          <p:cNvPicPr>
            <a:picLocks noChangeAspect="1" noChangeArrowheads="1"/>
          </p:cNvPicPr>
          <p:nvPr/>
        </p:nvPicPr>
        <p:blipFill>
          <a:blip r:embed="rId11" cstate="print"/>
          <a:srcRect/>
          <a:stretch>
            <a:fillRect/>
          </a:stretch>
        </p:blipFill>
        <p:spPr bwMode="auto">
          <a:xfrm>
            <a:off x="216059" y="1762125"/>
            <a:ext cx="2437064" cy="3126684"/>
          </a:xfrm>
          <a:prstGeom prst="rect">
            <a:avLst/>
          </a:prstGeom>
          <a:noFill/>
        </p:spPr>
      </p:pic>
      <p:sp>
        <p:nvSpPr>
          <p:cNvPr id="20" name="Oval 19">
            <a:extLst>
              <a:ext uri="{FF2B5EF4-FFF2-40B4-BE49-F238E27FC236}">
                <a16:creationId xmlns:a16="http://schemas.microsoft.com/office/drawing/2014/main" id="{2928D7DB-050D-4EB6-9C5E-40C2B1C00E3A}"/>
              </a:ext>
            </a:extLst>
          </p:cNvPr>
          <p:cNvSpPr/>
          <p:nvPr/>
        </p:nvSpPr>
        <p:spPr>
          <a:xfrm>
            <a:off x="922899" y="2675347"/>
            <a:ext cx="457200" cy="381000"/>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Oval 21">
            <a:extLst>
              <a:ext uri="{FF2B5EF4-FFF2-40B4-BE49-F238E27FC236}">
                <a16:creationId xmlns:a16="http://schemas.microsoft.com/office/drawing/2014/main" id="{BAC9E249-8D02-4832-8729-D9486CAC7551}"/>
              </a:ext>
            </a:extLst>
          </p:cNvPr>
          <p:cNvSpPr/>
          <p:nvPr/>
        </p:nvSpPr>
        <p:spPr>
          <a:xfrm>
            <a:off x="318823" y="2675347"/>
            <a:ext cx="457200" cy="381000"/>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Oval 23">
            <a:extLst>
              <a:ext uri="{FF2B5EF4-FFF2-40B4-BE49-F238E27FC236}">
                <a16:creationId xmlns:a16="http://schemas.microsoft.com/office/drawing/2014/main" id="{B34F07F7-8451-4930-9157-87660726EE0C}"/>
              </a:ext>
            </a:extLst>
          </p:cNvPr>
          <p:cNvSpPr/>
          <p:nvPr/>
        </p:nvSpPr>
        <p:spPr>
          <a:xfrm>
            <a:off x="1517557" y="2675347"/>
            <a:ext cx="457200" cy="381000"/>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02274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Table 24">
            <a:extLst>
              <a:ext uri="{FF2B5EF4-FFF2-40B4-BE49-F238E27FC236}">
                <a16:creationId xmlns:a16="http://schemas.microsoft.com/office/drawing/2014/main" id="{BED4863B-D01E-4E34-B3B4-A62947208B44}"/>
              </a:ext>
            </a:extLst>
          </p:cNvPr>
          <p:cNvGraphicFramePr>
            <a:graphicFrameLocks noGrp="1"/>
          </p:cNvGraphicFramePr>
          <p:nvPr>
            <p:extLst/>
          </p:nvPr>
        </p:nvGraphicFramePr>
        <p:xfrm>
          <a:off x="1692275" y="2794000"/>
          <a:ext cx="2628900" cy="3962400"/>
        </p:xfrm>
        <a:graphic>
          <a:graphicData uri="http://schemas.openxmlformats.org/drawingml/2006/table">
            <a:tbl>
              <a:tblPr firstRow="1" bandRow="1">
                <a:tableStyleId>{5C22544A-7EE6-4342-B048-85BDC9FD1C3A}</a:tableStyleId>
              </a:tblPr>
              <a:tblGrid>
                <a:gridCol w="657225">
                  <a:extLst>
                    <a:ext uri="{9D8B030D-6E8A-4147-A177-3AD203B41FA5}">
                      <a16:colId xmlns:a16="http://schemas.microsoft.com/office/drawing/2014/main" val="20000"/>
                    </a:ext>
                  </a:extLst>
                </a:gridCol>
                <a:gridCol w="657225">
                  <a:extLst>
                    <a:ext uri="{9D8B030D-6E8A-4147-A177-3AD203B41FA5}">
                      <a16:colId xmlns:a16="http://schemas.microsoft.com/office/drawing/2014/main" val="20001"/>
                    </a:ext>
                  </a:extLst>
                </a:gridCol>
                <a:gridCol w="657225">
                  <a:extLst>
                    <a:ext uri="{9D8B030D-6E8A-4147-A177-3AD203B41FA5}">
                      <a16:colId xmlns:a16="http://schemas.microsoft.com/office/drawing/2014/main" val="20002"/>
                    </a:ext>
                  </a:extLst>
                </a:gridCol>
                <a:gridCol w="657225">
                  <a:extLst>
                    <a:ext uri="{9D8B030D-6E8A-4147-A177-3AD203B41FA5}">
                      <a16:colId xmlns:a16="http://schemas.microsoft.com/office/drawing/2014/main" val="20003"/>
                    </a:ext>
                  </a:extLst>
                </a:gridCol>
              </a:tblGrid>
              <a:tr h="396240">
                <a:tc>
                  <a:txBody>
                    <a:bodyPr/>
                    <a:lstStyle/>
                    <a:p>
                      <a:endParaRPr lang="en-GB" dirty="0"/>
                    </a:p>
                  </a:txBody>
                  <a:tcPr marL="68580" marR="68580"/>
                </a:tc>
                <a:tc>
                  <a:txBody>
                    <a:bodyPr/>
                    <a:lstStyle/>
                    <a:p>
                      <a:pPr algn="ctr"/>
                      <a:r>
                        <a:rPr lang="en-GB" dirty="0">
                          <a:solidFill>
                            <a:srgbClr val="FF0000"/>
                          </a:solidFill>
                        </a:rPr>
                        <a:t>R</a:t>
                      </a:r>
                    </a:p>
                  </a:txBody>
                  <a:tcPr marL="68580" marR="68580"/>
                </a:tc>
                <a:tc>
                  <a:txBody>
                    <a:bodyPr/>
                    <a:lstStyle/>
                    <a:p>
                      <a:pPr algn="ctr"/>
                      <a:r>
                        <a:rPr lang="en-GB" dirty="0">
                          <a:solidFill>
                            <a:srgbClr val="35EB46"/>
                          </a:solidFill>
                        </a:rPr>
                        <a:t>G</a:t>
                      </a:r>
                    </a:p>
                  </a:txBody>
                  <a:tcPr marL="68580" marR="68580"/>
                </a:tc>
                <a:tc>
                  <a:txBody>
                    <a:bodyPr/>
                    <a:lstStyle/>
                    <a:p>
                      <a:pPr algn="ctr"/>
                      <a:r>
                        <a:rPr lang="en-GB" dirty="0">
                          <a:solidFill>
                            <a:srgbClr val="1111ED"/>
                          </a:solidFill>
                        </a:rPr>
                        <a:t>B</a:t>
                      </a:r>
                    </a:p>
                  </a:txBody>
                  <a:tcPr marL="68580" marR="68580"/>
                </a:tc>
                <a:extLst>
                  <a:ext uri="{0D108BD9-81ED-4DB2-BD59-A6C34878D82A}">
                    <a16:rowId xmlns:a16="http://schemas.microsoft.com/office/drawing/2014/main" val="10000"/>
                  </a:ext>
                </a:extLst>
              </a:tr>
              <a:tr h="396240">
                <a:tc>
                  <a:txBody>
                    <a:bodyPr/>
                    <a:lstStyle/>
                    <a:p>
                      <a:endParaRPr lang="en-GB" dirty="0"/>
                    </a:p>
                  </a:txBody>
                  <a:tcPr marL="68580" marR="68580">
                    <a:solidFill>
                      <a:schemeClr val="bg1"/>
                    </a:solidFill>
                  </a:tcPr>
                </a:tc>
                <a:tc>
                  <a:txBody>
                    <a:bodyPr/>
                    <a:lstStyle/>
                    <a:p>
                      <a:pPr algn="ctr"/>
                      <a:r>
                        <a:rPr lang="en-GB" dirty="0"/>
                        <a:t>255</a:t>
                      </a:r>
                    </a:p>
                  </a:txBody>
                  <a:tcPr marL="68580" marR="68580"/>
                </a:tc>
                <a:tc>
                  <a:txBody>
                    <a:bodyPr/>
                    <a:lstStyle/>
                    <a:p>
                      <a:pPr algn="ctr"/>
                      <a:r>
                        <a:rPr lang="en-GB" dirty="0"/>
                        <a:t>255</a:t>
                      </a:r>
                    </a:p>
                  </a:txBody>
                  <a:tcPr marL="68580" marR="68580"/>
                </a:tc>
                <a:tc>
                  <a:txBody>
                    <a:bodyPr/>
                    <a:lstStyle/>
                    <a:p>
                      <a:pPr algn="ctr"/>
                      <a:r>
                        <a:rPr lang="en-GB" dirty="0"/>
                        <a:t>255</a:t>
                      </a:r>
                    </a:p>
                  </a:txBody>
                  <a:tcPr marL="68580" marR="68580"/>
                </a:tc>
                <a:extLst>
                  <a:ext uri="{0D108BD9-81ED-4DB2-BD59-A6C34878D82A}">
                    <a16:rowId xmlns:a16="http://schemas.microsoft.com/office/drawing/2014/main" val="10001"/>
                  </a:ext>
                </a:extLst>
              </a:tr>
              <a:tr h="396240">
                <a:tc>
                  <a:txBody>
                    <a:bodyPr/>
                    <a:lstStyle/>
                    <a:p>
                      <a:endParaRPr lang="en-GB" dirty="0"/>
                    </a:p>
                  </a:txBody>
                  <a:tcPr marL="68580" marR="68580">
                    <a:solidFill>
                      <a:srgbClr val="FFFF00"/>
                    </a:solidFill>
                  </a:tcPr>
                </a:tc>
                <a:tc>
                  <a:txBody>
                    <a:bodyPr/>
                    <a:lstStyle/>
                    <a:p>
                      <a:pPr algn="ctr"/>
                      <a:r>
                        <a:rPr lang="en-GB" dirty="0"/>
                        <a:t>255</a:t>
                      </a:r>
                    </a:p>
                  </a:txBody>
                  <a:tcPr marL="68580" marR="68580"/>
                </a:tc>
                <a:tc>
                  <a:txBody>
                    <a:bodyPr/>
                    <a:lstStyle/>
                    <a:p>
                      <a:pPr algn="ctr"/>
                      <a:r>
                        <a:rPr lang="en-GB" dirty="0"/>
                        <a:t>255</a:t>
                      </a:r>
                    </a:p>
                  </a:txBody>
                  <a:tcPr marL="68580" marR="68580"/>
                </a:tc>
                <a:tc>
                  <a:txBody>
                    <a:bodyPr/>
                    <a:lstStyle/>
                    <a:p>
                      <a:pPr algn="ctr"/>
                      <a:r>
                        <a:rPr lang="en-GB" dirty="0"/>
                        <a:t>0</a:t>
                      </a:r>
                    </a:p>
                  </a:txBody>
                  <a:tcPr marL="68580" marR="68580"/>
                </a:tc>
                <a:extLst>
                  <a:ext uri="{0D108BD9-81ED-4DB2-BD59-A6C34878D82A}">
                    <a16:rowId xmlns:a16="http://schemas.microsoft.com/office/drawing/2014/main" val="10002"/>
                  </a:ext>
                </a:extLst>
              </a:tr>
              <a:tr h="396240">
                <a:tc>
                  <a:txBody>
                    <a:bodyPr/>
                    <a:lstStyle/>
                    <a:p>
                      <a:endParaRPr lang="en-GB" dirty="0"/>
                    </a:p>
                  </a:txBody>
                  <a:tcPr marL="68580" marR="68580">
                    <a:solidFill>
                      <a:srgbClr val="F52BD8"/>
                    </a:solidFill>
                  </a:tcPr>
                </a:tc>
                <a:tc>
                  <a:txBody>
                    <a:bodyPr/>
                    <a:lstStyle/>
                    <a:p>
                      <a:pPr algn="ctr"/>
                      <a:r>
                        <a:rPr lang="en-GB" dirty="0"/>
                        <a:t>255</a:t>
                      </a:r>
                    </a:p>
                  </a:txBody>
                  <a:tcPr marL="68580" marR="68580"/>
                </a:tc>
                <a:tc>
                  <a:txBody>
                    <a:bodyPr/>
                    <a:lstStyle/>
                    <a:p>
                      <a:pPr algn="ctr"/>
                      <a:r>
                        <a:rPr lang="en-GB" dirty="0"/>
                        <a:t>0</a:t>
                      </a:r>
                    </a:p>
                  </a:txBody>
                  <a:tcPr marL="68580" marR="68580"/>
                </a:tc>
                <a:tc>
                  <a:txBody>
                    <a:bodyPr/>
                    <a:lstStyle/>
                    <a:p>
                      <a:pPr algn="ctr"/>
                      <a:r>
                        <a:rPr lang="en-GB" dirty="0"/>
                        <a:t>255</a:t>
                      </a:r>
                    </a:p>
                  </a:txBody>
                  <a:tcPr marL="68580" marR="68580"/>
                </a:tc>
                <a:extLst>
                  <a:ext uri="{0D108BD9-81ED-4DB2-BD59-A6C34878D82A}">
                    <a16:rowId xmlns:a16="http://schemas.microsoft.com/office/drawing/2014/main" val="10003"/>
                  </a:ext>
                </a:extLst>
              </a:tr>
              <a:tr h="396240">
                <a:tc>
                  <a:txBody>
                    <a:bodyPr/>
                    <a:lstStyle/>
                    <a:p>
                      <a:endParaRPr lang="en-GB" dirty="0"/>
                    </a:p>
                  </a:txBody>
                  <a:tcPr marL="68580" marR="68580">
                    <a:solidFill>
                      <a:srgbClr val="3AD6D6"/>
                    </a:solidFill>
                  </a:tcPr>
                </a:tc>
                <a:tc>
                  <a:txBody>
                    <a:bodyPr/>
                    <a:lstStyle/>
                    <a:p>
                      <a:pPr algn="ctr"/>
                      <a:r>
                        <a:rPr lang="en-GB" dirty="0"/>
                        <a:t>0</a:t>
                      </a:r>
                    </a:p>
                  </a:txBody>
                  <a:tcPr marL="68580" marR="68580"/>
                </a:tc>
                <a:tc>
                  <a:txBody>
                    <a:bodyPr/>
                    <a:lstStyle/>
                    <a:p>
                      <a:pPr algn="ctr"/>
                      <a:r>
                        <a:rPr lang="en-GB" dirty="0"/>
                        <a:t>255</a:t>
                      </a:r>
                    </a:p>
                  </a:txBody>
                  <a:tcPr marL="68580" marR="68580"/>
                </a:tc>
                <a:tc>
                  <a:txBody>
                    <a:bodyPr/>
                    <a:lstStyle/>
                    <a:p>
                      <a:pPr algn="ctr"/>
                      <a:r>
                        <a:rPr lang="en-GB" dirty="0"/>
                        <a:t>255</a:t>
                      </a:r>
                    </a:p>
                  </a:txBody>
                  <a:tcPr marL="68580" marR="68580"/>
                </a:tc>
                <a:extLst>
                  <a:ext uri="{0D108BD9-81ED-4DB2-BD59-A6C34878D82A}">
                    <a16:rowId xmlns:a16="http://schemas.microsoft.com/office/drawing/2014/main" val="10004"/>
                  </a:ext>
                </a:extLst>
              </a:tr>
              <a:tr h="396240">
                <a:tc>
                  <a:txBody>
                    <a:bodyPr/>
                    <a:lstStyle/>
                    <a:p>
                      <a:endParaRPr lang="en-GB" sz="1800" kern="1200" dirty="0">
                        <a:solidFill>
                          <a:schemeClr val="dk1"/>
                        </a:solidFill>
                        <a:latin typeface="+mn-lt"/>
                        <a:ea typeface="+mn-ea"/>
                        <a:cs typeface="+mn-cs"/>
                      </a:endParaRPr>
                    </a:p>
                  </a:txBody>
                  <a:tcPr marL="68580" marR="68580">
                    <a:solidFill>
                      <a:schemeClr val="tx1"/>
                    </a:solidFill>
                  </a:tcPr>
                </a:tc>
                <a:tc>
                  <a:txBody>
                    <a:bodyPr/>
                    <a:lstStyle/>
                    <a:p>
                      <a:pPr algn="ctr"/>
                      <a:r>
                        <a:rPr lang="en-GB" dirty="0"/>
                        <a:t>0</a:t>
                      </a:r>
                    </a:p>
                  </a:txBody>
                  <a:tcPr marL="68580" marR="68580"/>
                </a:tc>
                <a:tc>
                  <a:txBody>
                    <a:bodyPr/>
                    <a:lstStyle/>
                    <a:p>
                      <a:pPr algn="ctr"/>
                      <a:r>
                        <a:rPr lang="en-GB" dirty="0"/>
                        <a:t>0</a:t>
                      </a:r>
                    </a:p>
                  </a:txBody>
                  <a:tcPr marL="68580" marR="68580"/>
                </a:tc>
                <a:tc>
                  <a:txBody>
                    <a:bodyPr/>
                    <a:lstStyle/>
                    <a:p>
                      <a:pPr algn="ctr"/>
                      <a:r>
                        <a:rPr lang="en-GB" dirty="0"/>
                        <a:t>0</a:t>
                      </a:r>
                    </a:p>
                  </a:txBody>
                  <a:tcPr marL="68580" marR="68580"/>
                </a:tc>
                <a:extLst>
                  <a:ext uri="{0D108BD9-81ED-4DB2-BD59-A6C34878D82A}">
                    <a16:rowId xmlns:a16="http://schemas.microsoft.com/office/drawing/2014/main" val="10005"/>
                  </a:ext>
                </a:extLst>
              </a:tr>
              <a:tr h="396240">
                <a:tc>
                  <a:txBody>
                    <a:bodyPr/>
                    <a:lstStyle/>
                    <a:p>
                      <a:endParaRPr lang="en-GB" dirty="0"/>
                    </a:p>
                  </a:txBody>
                  <a:tcPr marL="68580" marR="68580">
                    <a:solidFill>
                      <a:schemeClr val="bg1">
                        <a:lumMod val="50000"/>
                      </a:schemeClr>
                    </a:solidFill>
                  </a:tcPr>
                </a:tc>
                <a:tc>
                  <a:txBody>
                    <a:bodyPr/>
                    <a:lstStyle/>
                    <a:p>
                      <a:pPr algn="ctr"/>
                      <a:r>
                        <a:rPr lang="en-GB" dirty="0"/>
                        <a:t>143</a:t>
                      </a:r>
                    </a:p>
                  </a:txBody>
                  <a:tcPr marL="68580" marR="68580"/>
                </a:tc>
                <a:tc>
                  <a:txBody>
                    <a:bodyPr/>
                    <a:lstStyle/>
                    <a:p>
                      <a:pPr algn="ctr"/>
                      <a:r>
                        <a:rPr lang="en-GB" dirty="0"/>
                        <a:t>143</a:t>
                      </a:r>
                    </a:p>
                  </a:txBody>
                  <a:tcPr marL="68580" marR="68580"/>
                </a:tc>
                <a:tc>
                  <a:txBody>
                    <a:bodyPr/>
                    <a:lstStyle/>
                    <a:p>
                      <a:pPr algn="ctr"/>
                      <a:r>
                        <a:rPr lang="en-GB" dirty="0"/>
                        <a:t>143</a:t>
                      </a:r>
                    </a:p>
                  </a:txBody>
                  <a:tcPr marL="68580" marR="68580"/>
                </a:tc>
                <a:extLst>
                  <a:ext uri="{0D108BD9-81ED-4DB2-BD59-A6C34878D82A}">
                    <a16:rowId xmlns:a16="http://schemas.microsoft.com/office/drawing/2014/main" val="10006"/>
                  </a:ext>
                </a:extLst>
              </a:tr>
              <a:tr h="396240">
                <a:tc>
                  <a:txBody>
                    <a:bodyPr/>
                    <a:lstStyle/>
                    <a:p>
                      <a:endParaRPr lang="en-GB" dirty="0"/>
                    </a:p>
                  </a:txBody>
                  <a:tcPr marL="68580" marR="68580">
                    <a:solidFill>
                      <a:srgbClr val="FF0000"/>
                    </a:solidFill>
                  </a:tcPr>
                </a:tc>
                <a:tc>
                  <a:txBody>
                    <a:bodyPr/>
                    <a:lstStyle/>
                    <a:p>
                      <a:pPr algn="ctr"/>
                      <a:r>
                        <a:rPr lang="en-GB" dirty="0"/>
                        <a:t>255</a:t>
                      </a:r>
                    </a:p>
                  </a:txBody>
                  <a:tcPr marL="68580" marR="68580"/>
                </a:tc>
                <a:tc>
                  <a:txBody>
                    <a:bodyPr/>
                    <a:lstStyle/>
                    <a:p>
                      <a:pPr algn="ctr"/>
                      <a:r>
                        <a:rPr lang="en-GB" dirty="0"/>
                        <a:t>0</a:t>
                      </a:r>
                    </a:p>
                  </a:txBody>
                  <a:tcPr marL="68580" marR="68580"/>
                </a:tc>
                <a:tc>
                  <a:txBody>
                    <a:bodyPr/>
                    <a:lstStyle/>
                    <a:p>
                      <a:pPr algn="ctr"/>
                      <a:r>
                        <a:rPr lang="en-GB" dirty="0"/>
                        <a:t>0</a:t>
                      </a:r>
                    </a:p>
                  </a:txBody>
                  <a:tcPr marL="68580" marR="68580"/>
                </a:tc>
                <a:extLst>
                  <a:ext uri="{0D108BD9-81ED-4DB2-BD59-A6C34878D82A}">
                    <a16:rowId xmlns:a16="http://schemas.microsoft.com/office/drawing/2014/main" val="10007"/>
                  </a:ext>
                </a:extLst>
              </a:tr>
              <a:tr h="396240">
                <a:tc>
                  <a:txBody>
                    <a:bodyPr/>
                    <a:lstStyle/>
                    <a:p>
                      <a:endParaRPr lang="en-GB" dirty="0"/>
                    </a:p>
                  </a:txBody>
                  <a:tcPr marL="68580" marR="68580">
                    <a:solidFill>
                      <a:srgbClr val="35EB46"/>
                    </a:solidFill>
                  </a:tcPr>
                </a:tc>
                <a:tc>
                  <a:txBody>
                    <a:bodyPr/>
                    <a:lstStyle/>
                    <a:p>
                      <a:pPr algn="ctr"/>
                      <a:r>
                        <a:rPr lang="en-GB" dirty="0"/>
                        <a:t>0</a:t>
                      </a:r>
                    </a:p>
                  </a:txBody>
                  <a:tcPr marL="68580" marR="68580"/>
                </a:tc>
                <a:tc>
                  <a:txBody>
                    <a:bodyPr/>
                    <a:lstStyle/>
                    <a:p>
                      <a:pPr algn="ctr"/>
                      <a:r>
                        <a:rPr lang="en-GB" dirty="0"/>
                        <a:t>255</a:t>
                      </a:r>
                    </a:p>
                  </a:txBody>
                  <a:tcPr marL="68580" marR="68580"/>
                </a:tc>
                <a:tc>
                  <a:txBody>
                    <a:bodyPr/>
                    <a:lstStyle/>
                    <a:p>
                      <a:pPr algn="ctr"/>
                      <a:r>
                        <a:rPr lang="en-GB" dirty="0"/>
                        <a:t>0</a:t>
                      </a:r>
                    </a:p>
                  </a:txBody>
                  <a:tcPr marL="68580" marR="68580"/>
                </a:tc>
                <a:extLst>
                  <a:ext uri="{0D108BD9-81ED-4DB2-BD59-A6C34878D82A}">
                    <a16:rowId xmlns:a16="http://schemas.microsoft.com/office/drawing/2014/main" val="10008"/>
                  </a:ext>
                </a:extLst>
              </a:tr>
              <a:tr h="396240">
                <a:tc>
                  <a:txBody>
                    <a:bodyPr/>
                    <a:lstStyle/>
                    <a:p>
                      <a:endParaRPr lang="en-GB" dirty="0"/>
                    </a:p>
                  </a:txBody>
                  <a:tcPr marL="68580" marR="68580">
                    <a:solidFill>
                      <a:srgbClr val="1111ED"/>
                    </a:solidFill>
                  </a:tcPr>
                </a:tc>
                <a:tc>
                  <a:txBody>
                    <a:bodyPr/>
                    <a:lstStyle/>
                    <a:p>
                      <a:pPr algn="ctr"/>
                      <a:r>
                        <a:rPr lang="en-GB" dirty="0"/>
                        <a:t>0</a:t>
                      </a:r>
                    </a:p>
                  </a:txBody>
                  <a:tcPr marL="68580" marR="68580"/>
                </a:tc>
                <a:tc>
                  <a:txBody>
                    <a:bodyPr/>
                    <a:lstStyle/>
                    <a:p>
                      <a:pPr algn="ctr"/>
                      <a:r>
                        <a:rPr lang="en-GB" dirty="0"/>
                        <a:t>0</a:t>
                      </a:r>
                    </a:p>
                  </a:txBody>
                  <a:tcPr marL="68580" marR="68580"/>
                </a:tc>
                <a:tc>
                  <a:txBody>
                    <a:bodyPr/>
                    <a:lstStyle/>
                    <a:p>
                      <a:pPr algn="ctr"/>
                      <a:r>
                        <a:rPr lang="en-GB" dirty="0"/>
                        <a:t>255</a:t>
                      </a:r>
                    </a:p>
                  </a:txBody>
                  <a:tcPr marL="68580" marR="68580"/>
                </a:tc>
                <a:extLst>
                  <a:ext uri="{0D108BD9-81ED-4DB2-BD59-A6C34878D82A}">
                    <a16:rowId xmlns:a16="http://schemas.microsoft.com/office/drawing/2014/main" val="10009"/>
                  </a:ext>
                </a:extLst>
              </a:tr>
            </a:tbl>
          </a:graphicData>
        </a:graphic>
      </p:graphicFrame>
      <p:pic>
        <p:nvPicPr>
          <p:cNvPr id="26" name="Picture 2" descr="C:\Users\hssh4800\Desktop\RGB lecture\channels SEVERI.png">
            <a:extLst>
              <a:ext uri="{FF2B5EF4-FFF2-40B4-BE49-F238E27FC236}">
                <a16:creationId xmlns:a16="http://schemas.microsoft.com/office/drawing/2014/main" id="{8CDF4D2F-8A7E-49AA-AF90-31413538E1D4}"/>
              </a:ext>
            </a:extLst>
          </p:cNvPr>
          <p:cNvPicPr>
            <a:picLocks noChangeAspect="1" noChangeArrowheads="1"/>
          </p:cNvPicPr>
          <p:nvPr/>
        </p:nvPicPr>
        <p:blipFill>
          <a:blip r:embed="rId2" cstate="print"/>
          <a:srcRect/>
          <a:stretch>
            <a:fillRect/>
          </a:stretch>
        </p:blipFill>
        <p:spPr bwMode="auto">
          <a:xfrm>
            <a:off x="7327446" y="0"/>
            <a:ext cx="2197554" cy="2819400"/>
          </a:xfrm>
          <a:prstGeom prst="rect">
            <a:avLst/>
          </a:prstGeom>
          <a:noFill/>
        </p:spPr>
      </p:pic>
      <p:sp>
        <p:nvSpPr>
          <p:cNvPr id="31" name="Left Arrow 9">
            <a:extLst>
              <a:ext uri="{FF2B5EF4-FFF2-40B4-BE49-F238E27FC236}">
                <a16:creationId xmlns:a16="http://schemas.microsoft.com/office/drawing/2014/main" id="{016BC1DF-2D29-43AD-B4CD-15946CC3D1A7}"/>
              </a:ext>
            </a:extLst>
          </p:cNvPr>
          <p:cNvSpPr/>
          <p:nvPr/>
        </p:nvSpPr>
        <p:spPr>
          <a:xfrm>
            <a:off x="5753100" y="685800"/>
            <a:ext cx="1485900" cy="1447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a:ea typeface="+mn-ea"/>
                <a:cs typeface="+mn-cs"/>
              </a:rPr>
              <a:t>Channel’s Intensity</a:t>
            </a:r>
          </a:p>
        </p:txBody>
      </p:sp>
      <p:cxnSp>
        <p:nvCxnSpPr>
          <p:cNvPr id="32" name="Elbow Connector 13">
            <a:extLst>
              <a:ext uri="{FF2B5EF4-FFF2-40B4-BE49-F238E27FC236}">
                <a16:creationId xmlns:a16="http://schemas.microsoft.com/office/drawing/2014/main" id="{C656F5D1-A519-454F-8F33-E95D548CD5B5}"/>
              </a:ext>
            </a:extLst>
          </p:cNvPr>
          <p:cNvCxnSpPr/>
          <p:nvPr/>
        </p:nvCxnSpPr>
        <p:spPr>
          <a:xfrm rot="5400000">
            <a:off x="3081141" y="1546822"/>
            <a:ext cx="2082800" cy="360756"/>
          </a:xfrm>
          <a:prstGeom prst="bentConnector3">
            <a:avLst>
              <a:gd name="adj1" fmla="val -1568"/>
            </a:avLst>
          </a:prstGeom>
          <a:ln w="63500">
            <a:solidFill>
              <a:srgbClr val="1111ED"/>
            </a:solidFill>
            <a:tailEnd type="arrow"/>
          </a:ln>
        </p:spPr>
        <p:style>
          <a:lnRef idx="1">
            <a:schemeClr val="accent1"/>
          </a:lnRef>
          <a:fillRef idx="0">
            <a:schemeClr val="accent1"/>
          </a:fillRef>
          <a:effectRef idx="0">
            <a:schemeClr val="accent1"/>
          </a:effectRef>
          <a:fontRef idx="minor">
            <a:schemeClr val="tx1"/>
          </a:fontRef>
        </p:style>
      </p:cxnSp>
      <p:cxnSp>
        <p:nvCxnSpPr>
          <p:cNvPr id="33" name="Elbow Connector 20">
            <a:extLst>
              <a:ext uri="{FF2B5EF4-FFF2-40B4-BE49-F238E27FC236}">
                <a16:creationId xmlns:a16="http://schemas.microsoft.com/office/drawing/2014/main" id="{259253FE-F4CD-43BE-9326-A109DE42DEFB}"/>
              </a:ext>
            </a:extLst>
          </p:cNvPr>
          <p:cNvCxnSpPr/>
          <p:nvPr/>
        </p:nvCxnSpPr>
        <p:spPr>
          <a:xfrm rot="5400000">
            <a:off x="3117850" y="1473200"/>
            <a:ext cx="1498600" cy="1143000"/>
          </a:xfrm>
          <a:prstGeom prst="bentConnector3">
            <a:avLst>
              <a:gd name="adj1" fmla="val 0"/>
            </a:avLst>
          </a:prstGeom>
          <a:ln w="63500">
            <a:solidFill>
              <a:srgbClr val="35EB46"/>
            </a:solidFill>
            <a:tailEnd type="arrow"/>
          </a:ln>
        </p:spPr>
        <p:style>
          <a:lnRef idx="1">
            <a:schemeClr val="accent1"/>
          </a:lnRef>
          <a:fillRef idx="0">
            <a:schemeClr val="accent1"/>
          </a:fillRef>
          <a:effectRef idx="0">
            <a:schemeClr val="accent1"/>
          </a:effectRef>
          <a:fontRef idx="minor">
            <a:schemeClr val="tx1"/>
          </a:fontRef>
        </p:style>
      </p:cxnSp>
      <p:cxnSp>
        <p:nvCxnSpPr>
          <p:cNvPr id="34" name="Elbow Connector 21">
            <a:extLst>
              <a:ext uri="{FF2B5EF4-FFF2-40B4-BE49-F238E27FC236}">
                <a16:creationId xmlns:a16="http://schemas.microsoft.com/office/drawing/2014/main" id="{CD698D9C-C52D-489C-92BC-00E01A8C9E20}"/>
              </a:ext>
            </a:extLst>
          </p:cNvPr>
          <p:cNvCxnSpPr/>
          <p:nvPr/>
        </p:nvCxnSpPr>
        <p:spPr>
          <a:xfrm rot="5400000">
            <a:off x="2536825" y="892175"/>
            <a:ext cx="2032000" cy="1771650"/>
          </a:xfrm>
          <a:prstGeom prst="bentConnector3">
            <a:avLst>
              <a:gd name="adj1" fmla="val 56429"/>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722829AC-0DB3-4C85-B4A4-5E9A20937079}"/>
              </a:ext>
            </a:extLst>
          </p:cNvPr>
          <p:cNvSpPr/>
          <p:nvPr/>
        </p:nvSpPr>
        <p:spPr>
          <a:xfrm>
            <a:off x="7924800" y="838200"/>
            <a:ext cx="457200" cy="381000"/>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Oval 35">
            <a:extLst>
              <a:ext uri="{FF2B5EF4-FFF2-40B4-BE49-F238E27FC236}">
                <a16:creationId xmlns:a16="http://schemas.microsoft.com/office/drawing/2014/main" id="{1FEB1D70-49A4-4401-B118-A70139445F72}"/>
              </a:ext>
            </a:extLst>
          </p:cNvPr>
          <p:cNvSpPr/>
          <p:nvPr/>
        </p:nvSpPr>
        <p:spPr>
          <a:xfrm>
            <a:off x="7410450" y="838200"/>
            <a:ext cx="457200" cy="381000"/>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7" name="Oval 36">
            <a:extLst>
              <a:ext uri="{FF2B5EF4-FFF2-40B4-BE49-F238E27FC236}">
                <a16:creationId xmlns:a16="http://schemas.microsoft.com/office/drawing/2014/main" id="{48438FA1-6F0F-48EC-9F06-01C8B9939A21}"/>
              </a:ext>
            </a:extLst>
          </p:cNvPr>
          <p:cNvSpPr/>
          <p:nvPr/>
        </p:nvSpPr>
        <p:spPr>
          <a:xfrm>
            <a:off x="8496300" y="838200"/>
            <a:ext cx="457200" cy="381000"/>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38" name="Picture 11">
            <a:extLst>
              <a:ext uri="{FF2B5EF4-FFF2-40B4-BE49-F238E27FC236}">
                <a16:creationId xmlns:a16="http://schemas.microsoft.com/office/drawing/2014/main" id="{FF4114EA-25CA-45E0-98E8-B3B9D1E5F654}"/>
              </a:ext>
            </a:extLst>
          </p:cNvPr>
          <p:cNvPicPr>
            <a:picLocks noChangeAspect="1" noChangeArrowheads="1"/>
          </p:cNvPicPr>
          <p:nvPr/>
        </p:nvPicPr>
        <p:blipFill>
          <a:blip r:embed="rId3" cstate="print"/>
          <a:srcRect/>
          <a:stretch>
            <a:fillRect/>
          </a:stretch>
        </p:blipFill>
        <p:spPr bwMode="auto">
          <a:xfrm>
            <a:off x="6829257" y="3105150"/>
            <a:ext cx="4151198" cy="3438610"/>
          </a:xfrm>
          <a:prstGeom prst="rect">
            <a:avLst/>
          </a:prstGeom>
          <a:noFill/>
          <a:ln w="9525">
            <a:noFill/>
            <a:miter lim="800000"/>
            <a:headEnd/>
            <a:tailEnd/>
          </a:ln>
        </p:spPr>
      </p:pic>
      <p:pic>
        <p:nvPicPr>
          <p:cNvPr id="39" name="Picture 12">
            <a:extLst>
              <a:ext uri="{FF2B5EF4-FFF2-40B4-BE49-F238E27FC236}">
                <a16:creationId xmlns:a16="http://schemas.microsoft.com/office/drawing/2014/main" id="{35738D7B-361E-42AA-B340-82408FCEB5B2}"/>
              </a:ext>
            </a:extLst>
          </p:cNvPr>
          <p:cNvPicPr>
            <a:picLocks noChangeAspect="1" noChangeArrowheads="1"/>
          </p:cNvPicPr>
          <p:nvPr/>
        </p:nvPicPr>
        <p:blipFill>
          <a:blip r:embed="rId4" cstate="print"/>
          <a:srcRect/>
          <a:stretch>
            <a:fillRect/>
          </a:stretch>
        </p:blipFill>
        <p:spPr bwMode="auto">
          <a:xfrm>
            <a:off x="4302919" y="504826"/>
            <a:ext cx="1143000" cy="1628775"/>
          </a:xfrm>
          <a:prstGeom prst="rect">
            <a:avLst/>
          </a:prstGeom>
          <a:noFill/>
          <a:ln w="9525">
            <a:noFill/>
            <a:miter lim="800000"/>
            <a:headEnd/>
            <a:tailEnd/>
          </a:ln>
        </p:spPr>
      </p:pic>
      <p:sp>
        <p:nvSpPr>
          <p:cNvPr id="40" name="Right Arrow 14">
            <a:extLst>
              <a:ext uri="{FF2B5EF4-FFF2-40B4-BE49-F238E27FC236}">
                <a16:creationId xmlns:a16="http://schemas.microsoft.com/office/drawing/2014/main" id="{6D2A1CC6-A000-41AC-965D-7111771CEF53}"/>
              </a:ext>
            </a:extLst>
          </p:cNvPr>
          <p:cNvSpPr/>
          <p:nvPr/>
        </p:nvSpPr>
        <p:spPr>
          <a:xfrm>
            <a:off x="4608626" y="3301730"/>
            <a:ext cx="1200150" cy="1447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a:ea typeface="+mn-ea"/>
                <a:cs typeface="+mn-cs"/>
              </a:rPr>
              <a:t>Natural </a:t>
            </a:r>
            <a:r>
              <a:rPr kumimoji="0" lang="en-GB" sz="1800" b="0" i="0" u="none" strike="noStrike" kern="1200" cap="none" spc="0" normalizeH="0" baseline="0" noProof="0" dirty="0" err="1">
                <a:ln>
                  <a:noFill/>
                </a:ln>
                <a:solidFill>
                  <a:prstClr val="white"/>
                </a:solidFill>
                <a:effectLst/>
                <a:uLnTx/>
                <a:uFillTx/>
                <a:latin typeface="Calibri"/>
                <a:ea typeface="+mn-ea"/>
                <a:cs typeface="+mn-cs"/>
              </a:rPr>
              <a:t>Color</a:t>
            </a:r>
            <a:r>
              <a:rPr kumimoji="0" lang="en-GB" sz="1800" b="0" i="0" u="none" strike="noStrike" kern="1200" cap="none" spc="0" normalizeH="0" baseline="0" noProof="0" dirty="0">
                <a:ln>
                  <a:noFill/>
                </a:ln>
                <a:solidFill>
                  <a:prstClr val="white"/>
                </a:solidFill>
                <a:effectLst/>
                <a:uLnTx/>
                <a:uFillTx/>
                <a:latin typeface="Calibri"/>
                <a:ea typeface="+mn-ea"/>
                <a:cs typeface="+mn-cs"/>
              </a:rPr>
              <a:t> RGB</a:t>
            </a:r>
          </a:p>
        </p:txBody>
      </p:sp>
      <p:cxnSp>
        <p:nvCxnSpPr>
          <p:cNvPr id="41" name="Straight Arrow Connector 40">
            <a:extLst>
              <a:ext uri="{FF2B5EF4-FFF2-40B4-BE49-F238E27FC236}">
                <a16:creationId xmlns:a16="http://schemas.microsoft.com/office/drawing/2014/main" id="{A1ED23B0-E5DB-4B89-9E73-35FA3B2718C8}"/>
              </a:ext>
            </a:extLst>
          </p:cNvPr>
          <p:cNvCxnSpPr/>
          <p:nvPr/>
        </p:nvCxnSpPr>
        <p:spPr>
          <a:xfrm flipH="1">
            <a:off x="4122542" y="2044700"/>
            <a:ext cx="1973458" cy="125703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2DCA612F-78D0-4C34-AFD8-0701EEB9468A}"/>
              </a:ext>
            </a:extLst>
          </p:cNvPr>
          <p:cNvCxnSpPr/>
          <p:nvPr/>
        </p:nvCxnSpPr>
        <p:spPr>
          <a:xfrm flipV="1">
            <a:off x="4302920" y="2133600"/>
            <a:ext cx="2116931" cy="13716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43" name="Picture 9">
            <a:extLst>
              <a:ext uri="{FF2B5EF4-FFF2-40B4-BE49-F238E27FC236}">
                <a16:creationId xmlns:a16="http://schemas.microsoft.com/office/drawing/2014/main" id="{CC2C96F8-63A3-4E94-9490-C16E6DD3F641}"/>
              </a:ext>
            </a:extLst>
          </p:cNvPr>
          <p:cNvPicPr>
            <a:picLocks noChangeAspect="1" noChangeArrowheads="1"/>
          </p:cNvPicPr>
          <p:nvPr/>
        </p:nvPicPr>
        <p:blipFill>
          <a:blip r:embed="rId5" cstate="print"/>
          <a:srcRect/>
          <a:stretch>
            <a:fillRect/>
          </a:stretch>
        </p:blipFill>
        <p:spPr bwMode="auto">
          <a:xfrm>
            <a:off x="4411266" y="4749530"/>
            <a:ext cx="1900238" cy="1866900"/>
          </a:xfrm>
          <a:prstGeom prst="rect">
            <a:avLst/>
          </a:prstGeom>
          <a:noFill/>
          <a:ln w="9525">
            <a:noFill/>
            <a:miter lim="800000"/>
            <a:headEnd/>
            <a:tailEnd/>
          </a:ln>
        </p:spPr>
      </p:pic>
    </p:spTree>
    <p:extLst>
      <p:ext uri="{BB962C8B-B14F-4D97-AF65-F5344CB8AC3E}">
        <p14:creationId xmlns:p14="http://schemas.microsoft.com/office/powerpoint/2010/main" val="2679324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checkerboard(across)">
                                      <p:cBhvr>
                                        <p:cTn id="13" dur="500"/>
                                        <p:tgtEl>
                                          <p:spTgt spid="37"/>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checkerboard(across)">
                                      <p:cBhvr>
                                        <p:cTn id="16" dur="500"/>
                                        <p:tgtEl>
                                          <p:spTgt spid="35"/>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checkerboard(across)">
                                      <p:cBhvr>
                                        <p:cTn id="19" dur="500"/>
                                        <p:tgtEl>
                                          <p:spTgt spid="36"/>
                                        </p:tgtEl>
                                      </p:cBhvr>
                                    </p:animEffect>
                                  </p:childTnLst>
                                </p:cTn>
                              </p:par>
                            </p:childTnLst>
                          </p:cTn>
                        </p:par>
                      </p:childTnLst>
                    </p:cTn>
                  </p:par>
                  <p:par>
                    <p:cTn id="20" fill="hold">
                      <p:stCondLst>
                        <p:cond delay="indefinite"/>
                      </p:stCondLst>
                      <p:childTnLst>
                        <p:par>
                          <p:cTn id="21" fill="hold">
                            <p:stCondLst>
                              <p:cond delay="0"/>
                            </p:stCondLst>
                            <p:childTnLst>
                              <p:par>
                                <p:cTn id="22" presetID="15" presetClass="entr" presetSubtype="0"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1000" fill="hold"/>
                                        <p:tgtEl>
                                          <p:spTgt spid="31"/>
                                        </p:tgtEl>
                                        <p:attrNameLst>
                                          <p:attrName>ppt_w</p:attrName>
                                        </p:attrNameLst>
                                      </p:cBhvr>
                                      <p:tavLst>
                                        <p:tav tm="0">
                                          <p:val>
                                            <p:fltVal val="0"/>
                                          </p:val>
                                        </p:tav>
                                        <p:tav tm="100000">
                                          <p:val>
                                            <p:strVal val="#ppt_w"/>
                                          </p:val>
                                        </p:tav>
                                      </p:tavLst>
                                    </p:anim>
                                    <p:anim calcmode="lin" valueType="num">
                                      <p:cBhvr>
                                        <p:cTn id="25" dur="1000" fill="hold"/>
                                        <p:tgtEl>
                                          <p:spTgt spid="31"/>
                                        </p:tgtEl>
                                        <p:attrNameLst>
                                          <p:attrName>ppt_h</p:attrName>
                                        </p:attrNameLst>
                                      </p:cBhvr>
                                      <p:tavLst>
                                        <p:tav tm="0">
                                          <p:val>
                                            <p:fltVal val="0"/>
                                          </p:val>
                                        </p:tav>
                                        <p:tav tm="100000">
                                          <p:val>
                                            <p:strVal val="#ppt_h"/>
                                          </p:val>
                                        </p:tav>
                                      </p:tavLst>
                                    </p:anim>
                                    <p:anim calcmode="lin" valueType="num">
                                      <p:cBhvr>
                                        <p:cTn id="26" dur="1000" fill="hold"/>
                                        <p:tgtEl>
                                          <p:spTgt spid="31"/>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31"/>
                                        </p:tgtEl>
                                        <p:attrNameLst>
                                          <p:attrName>ppt_y</p:attrName>
                                        </p:attrNameLst>
                                      </p:cBhvr>
                                      <p:tavLst>
                                        <p:tav tm="0" fmla="#ppt_y+(sin(-2*pi*(1-$))*-#ppt_x+cos(-2*pi*(1-$))*(1-#ppt_y))*(1-$)">
                                          <p:val>
                                            <p:fltVal val="0"/>
                                          </p:val>
                                        </p:tav>
                                        <p:tav tm="100000">
                                          <p:val>
                                            <p:fltVal val="1"/>
                                          </p:val>
                                        </p:tav>
                                      </p:tavLst>
                                    </p:anim>
                                  </p:childTnLst>
                                </p:cTn>
                              </p:par>
                              <p:par>
                                <p:cTn id="28" presetID="15" presetClass="entr" presetSubtype="0" fill="hold" nodeType="withEffect">
                                  <p:stCondLst>
                                    <p:cond delay="0"/>
                                  </p:stCondLst>
                                  <p:childTnLst>
                                    <p:set>
                                      <p:cBhvr>
                                        <p:cTn id="29" dur="1" fill="hold">
                                          <p:stCondLst>
                                            <p:cond delay="0"/>
                                          </p:stCondLst>
                                        </p:cTn>
                                        <p:tgtEl>
                                          <p:spTgt spid="39"/>
                                        </p:tgtEl>
                                        <p:attrNameLst>
                                          <p:attrName>style.visibility</p:attrName>
                                        </p:attrNameLst>
                                      </p:cBhvr>
                                      <p:to>
                                        <p:strVal val="visible"/>
                                      </p:to>
                                    </p:set>
                                    <p:anim calcmode="lin" valueType="num">
                                      <p:cBhvr>
                                        <p:cTn id="30" dur="1000" fill="hold"/>
                                        <p:tgtEl>
                                          <p:spTgt spid="39"/>
                                        </p:tgtEl>
                                        <p:attrNameLst>
                                          <p:attrName>ppt_w</p:attrName>
                                        </p:attrNameLst>
                                      </p:cBhvr>
                                      <p:tavLst>
                                        <p:tav tm="0">
                                          <p:val>
                                            <p:fltVal val="0"/>
                                          </p:val>
                                        </p:tav>
                                        <p:tav tm="100000">
                                          <p:val>
                                            <p:strVal val="#ppt_w"/>
                                          </p:val>
                                        </p:tav>
                                      </p:tavLst>
                                    </p:anim>
                                    <p:anim calcmode="lin" valueType="num">
                                      <p:cBhvr>
                                        <p:cTn id="31" dur="1000" fill="hold"/>
                                        <p:tgtEl>
                                          <p:spTgt spid="39"/>
                                        </p:tgtEl>
                                        <p:attrNameLst>
                                          <p:attrName>ppt_h</p:attrName>
                                        </p:attrNameLst>
                                      </p:cBhvr>
                                      <p:tavLst>
                                        <p:tav tm="0">
                                          <p:val>
                                            <p:fltVal val="0"/>
                                          </p:val>
                                        </p:tav>
                                        <p:tav tm="100000">
                                          <p:val>
                                            <p:strVal val="#ppt_h"/>
                                          </p:val>
                                        </p:tav>
                                      </p:tavLst>
                                    </p:anim>
                                    <p:anim calcmode="lin" valueType="num">
                                      <p:cBhvr>
                                        <p:cTn id="32" dur="1000" fill="hold"/>
                                        <p:tgtEl>
                                          <p:spTgt spid="39"/>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3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4" fill="hold">
                      <p:stCondLst>
                        <p:cond delay="indefinite"/>
                      </p:stCondLst>
                      <p:childTnLst>
                        <p:par>
                          <p:cTn id="35" fill="hold">
                            <p:stCondLst>
                              <p:cond delay="0"/>
                            </p:stCondLst>
                            <p:childTnLst>
                              <p:par>
                                <p:cTn id="36" presetID="29" presetClass="entr" presetSubtype="0" fill="hold" nodeType="clickEffect">
                                  <p:stCondLst>
                                    <p:cond delay="0"/>
                                  </p:stCondLst>
                                  <p:childTnLst>
                                    <p:set>
                                      <p:cBhvr>
                                        <p:cTn id="37" dur="1" fill="hold">
                                          <p:stCondLst>
                                            <p:cond delay="0"/>
                                          </p:stCondLst>
                                        </p:cTn>
                                        <p:tgtEl>
                                          <p:spTgt spid="32"/>
                                        </p:tgtEl>
                                        <p:attrNameLst>
                                          <p:attrName>style.visibility</p:attrName>
                                        </p:attrNameLst>
                                      </p:cBhvr>
                                      <p:to>
                                        <p:strVal val="visible"/>
                                      </p:to>
                                    </p:set>
                                    <p:anim calcmode="lin" valueType="num">
                                      <p:cBhvr>
                                        <p:cTn id="38" dur="1000" fill="hold"/>
                                        <p:tgtEl>
                                          <p:spTgt spid="32"/>
                                        </p:tgtEl>
                                        <p:attrNameLst>
                                          <p:attrName>ppt_x</p:attrName>
                                        </p:attrNameLst>
                                      </p:cBhvr>
                                      <p:tavLst>
                                        <p:tav tm="0">
                                          <p:val>
                                            <p:strVal val="#ppt_x-.2"/>
                                          </p:val>
                                        </p:tav>
                                        <p:tav tm="100000">
                                          <p:val>
                                            <p:strVal val="#ppt_x"/>
                                          </p:val>
                                        </p:tav>
                                      </p:tavLst>
                                    </p:anim>
                                    <p:anim calcmode="lin" valueType="num">
                                      <p:cBhvr>
                                        <p:cTn id="39" dur="1000" fill="hold"/>
                                        <p:tgtEl>
                                          <p:spTgt spid="32"/>
                                        </p:tgtEl>
                                        <p:attrNameLst>
                                          <p:attrName>ppt_y</p:attrName>
                                        </p:attrNameLst>
                                      </p:cBhvr>
                                      <p:tavLst>
                                        <p:tav tm="0">
                                          <p:val>
                                            <p:strVal val="#ppt_y"/>
                                          </p:val>
                                        </p:tav>
                                        <p:tav tm="100000">
                                          <p:val>
                                            <p:strVal val="#ppt_y"/>
                                          </p:val>
                                        </p:tav>
                                      </p:tavLst>
                                    </p:anim>
                                    <p:animEffect transition="in" filter="wipe(right)" prLst="gradientSize: 0.1">
                                      <p:cBhvr>
                                        <p:cTn id="40" dur="1000"/>
                                        <p:tgtEl>
                                          <p:spTgt spid="32"/>
                                        </p:tgtEl>
                                      </p:cBhvr>
                                    </p:animEffect>
                                  </p:childTnLst>
                                </p:cTn>
                              </p:par>
                              <p:par>
                                <p:cTn id="41" presetID="29" presetClass="entr" presetSubtype="0"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p:cTn id="43" dur="1000" fill="hold"/>
                                        <p:tgtEl>
                                          <p:spTgt spid="33"/>
                                        </p:tgtEl>
                                        <p:attrNameLst>
                                          <p:attrName>ppt_x</p:attrName>
                                        </p:attrNameLst>
                                      </p:cBhvr>
                                      <p:tavLst>
                                        <p:tav tm="0">
                                          <p:val>
                                            <p:strVal val="#ppt_x-.2"/>
                                          </p:val>
                                        </p:tav>
                                        <p:tav tm="100000">
                                          <p:val>
                                            <p:strVal val="#ppt_x"/>
                                          </p:val>
                                        </p:tav>
                                      </p:tavLst>
                                    </p:anim>
                                    <p:anim calcmode="lin" valueType="num">
                                      <p:cBhvr>
                                        <p:cTn id="44" dur="1000" fill="hold"/>
                                        <p:tgtEl>
                                          <p:spTgt spid="33"/>
                                        </p:tgtEl>
                                        <p:attrNameLst>
                                          <p:attrName>ppt_y</p:attrName>
                                        </p:attrNameLst>
                                      </p:cBhvr>
                                      <p:tavLst>
                                        <p:tav tm="0">
                                          <p:val>
                                            <p:strVal val="#ppt_y"/>
                                          </p:val>
                                        </p:tav>
                                        <p:tav tm="100000">
                                          <p:val>
                                            <p:strVal val="#ppt_y"/>
                                          </p:val>
                                        </p:tav>
                                      </p:tavLst>
                                    </p:anim>
                                    <p:animEffect transition="in" filter="wipe(right)" prLst="gradientSize: 0.1">
                                      <p:cBhvr>
                                        <p:cTn id="45" dur="1000"/>
                                        <p:tgtEl>
                                          <p:spTgt spid="33"/>
                                        </p:tgtEl>
                                      </p:cBhvr>
                                    </p:animEffect>
                                  </p:childTnLst>
                                </p:cTn>
                              </p:par>
                              <p:par>
                                <p:cTn id="46" presetID="29" presetClass="entr" presetSubtype="0" fill="hold" nodeType="withEffect">
                                  <p:stCondLst>
                                    <p:cond delay="0"/>
                                  </p:stCondLst>
                                  <p:childTnLst>
                                    <p:set>
                                      <p:cBhvr>
                                        <p:cTn id="47" dur="1" fill="hold">
                                          <p:stCondLst>
                                            <p:cond delay="0"/>
                                          </p:stCondLst>
                                        </p:cTn>
                                        <p:tgtEl>
                                          <p:spTgt spid="34"/>
                                        </p:tgtEl>
                                        <p:attrNameLst>
                                          <p:attrName>style.visibility</p:attrName>
                                        </p:attrNameLst>
                                      </p:cBhvr>
                                      <p:to>
                                        <p:strVal val="visible"/>
                                      </p:to>
                                    </p:set>
                                    <p:anim calcmode="lin" valueType="num">
                                      <p:cBhvr>
                                        <p:cTn id="48" dur="1000" fill="hold"/>
                                        <p:tgtEl>
                                          <p:spTgt spid="34"/>
                                        </p:tgtEl>
                                        <p:attrNameLst>
                                          <p:attrName>ppt_x</p:attrName>
                                        </p:attrNameLst>
                                      </p:cBhvr>
                                      <p:tavLst>
                                        <p:tav tm="0">
                                          <p:val>
                                            <p:strVal val="#ppt_x-.2"/>
                                          </p:val>
                                        </p:tav>
                                        <p:tav tm="100000">
                                          <p:val>
                                            <p:strVal val="#ppt_x"/>
                                          </p:val>
                                        </p:tav>
                                      </p:tavLst>
                                    </p:anim>
                                    <p:anim calcmode="lin" valueType="num">
                                      <p:cBhvr>
                                        <p:cTn id="49" dur="1000" fill="hold"/>
                                        <p:tgtEl>
                                          <p:spTgt spid="34"/>
                                        </p:tgtEl>
                                        <p:attrNameLst>
                                          <p:attrName>ppt_y</p:attrName>
                                        </p:attrNameLst>
                                      </p:cBhvr>
                                      <p:tavLst>
                                        <p:tav tm="0">
                                          <p:val>
                                            <p:strVal val="#ppt_y"/>
                                          </p:val>
                                        </p:tav>
                                        <p:tav tm="100000">
                                          <p:val>
                                            <p:strVal val="#ppt_y"/>
                                          </p:val>
                                        </p:tav>
                                      </p:tavLst>
                                    </p:anim>
                                    <p:animEffect transition="in" filter="wipe(right)" prLst="gradientSize: 0.1">
                                      <p:cBhvr>
                                        <p:cTn id="50" dur="1000"/>
                                        <p:tgtEl>
                                          <p:spTgt spid="34"/>
                                        </p:tgtEl>
                                      </p:cBhvr>
                                    </p:animEffect>
                                  </p:childTnLst>
                                </p:cTn>
                              </p:par>
                              <p:par>
                                <p:cTn id="51" presetID="29" presetClass="entr" presetSubtype="0" fill="hold" nodeType="withEffect">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cBhvr>
                                        <p:cTn id="53" dur="1000" fill="hold"/>
                                        <p:tgtEl>
                                          <p:spTgt spid="25"/>
                                        </p:tgtEl>
                                        <p:attrNameLst>
                                          <p:attrName>ppt_x</p:attrName>
                                        </p:attrNameLst>
                                      </p:cBhvr>
                                      <p:tavLst>
                                        <p:tav tm="0">
                                          <p:val>
                                            <p:strVal val="#ppt_x-.2"/>
                                          </p:val>
                                        </p:tav>
                                        <p:tav tm="100000">
                                          <p:val>
                                            <p:strVal val="#ppt_x"/>
                                          </p:val>
                                        </p:tav>
                                      </p:tavLst>
                                    </p:anim>
                                    <p:anim calcmode="lin" valueType="num">
                                      <p:cBhvr>
                                        <p:cTn id="54"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55" dur="1000"/>
                                        <p:tgtEl>
                                          <p:spTgt spid="2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500"/>
                                        <p:tgtEl>
                                          <p:spTgt spid="4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38"/>
                                        </p:tgtEl>
                                        <p:attrNameLst>
                                          <p:attrName>style.visibility</p:attrName>
                                        </p:attrNameLst>
                                      </p:cBhvr>
                                      <p:to>
                                        <p:strVal val="visible"/>
                                      </p:to>
                                    </p:set>
                                    <p:animEffect transition="in" filter="fade">
                                      <p:cBhvr>
                                        <p:cTn id="65" dur="500"/>
                                        <p:tgtEl>
                                          <p:spTgt spid="38"/>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41"/>
                                        </p:tgtEl>
                                        <p:attrNameLst>
                                          <p:attrName>style.visibility</p:attrName>
                                        </p:attrNameLst>
                                      </p:cBhvr>
                                      <p:to>
                                        <p:strVal val="visible"/>
                                      </p:to>
                                    </p:set>
                                    <p:animEffect transition="in" filter="fade">
                                      <p:cBhvr>
                                        <p:cTn id="70" dur="500"/>
                                        <p:tgtEl>
                                          <p:spTgt spid="41"/>
                                        </p:tgtEl>
                                      </p:cBhvr>
                                    </p:animEffect>
                                  </p:childTnLst>
                                </p:cTn>
                              </p:par>
                              <p:par>
                                <p:cTn id="71" presetID="10" presetClass="entr" presetSubtype="0" fill="hold" nodeType="withEffect">
                                  <p:stCondLst>
                                    <p:cond delay="0"/>
                                  </p:stCondLst>
                                  <p:childTnLst>
                                    <p:set>
                                      <p:cBhvr>
                                        <p:cTn id="72" dur="1" fill="hold">
                                          <p:stCondLst>
                                            <p:cond delay="0"/>
                                          </p:stCondLst>
                                        </p:cTn>
                                        <p:tgtEl>
                                          <p:spTgt spid="42"/>
                                        </p:tgtEl>
                                        <p:attrNameLst>
                                          <p:attrName>style.visibility</p:attrName>
                                        </p:attrNameLst>
                                      </p:cBhvr>
                                      <p:to>
                                        <p:strVal val="visible"/>
                                      </p:to>
                                    </p:set>
                                    <p:animEffect transition="in" filter="fade">
                                      <p:cBhvr>
                                        <p:cTn id="73" dur="500"/>
                                        <p:tgtEl>
                                          <p:spTgt spid="42"/>
                                        </p:tgtEl>
                                      </p:cBhvr>
                                    </p:animEffect>
                                  </p:childTnLst>
                                </p:cTn>
                              </p:par>
                              <p:par>
                                <p:cTn id="74" presetID="29" presetClass="entr" presetSubtype="0" fill="hold" nodeType="withEffect">
                                  <p:stCondLst>
                                    <p:cond delay="0"/>
                                  </p:stCondLst>
                                  <p:childTnLst>
                                    <p:set>
                                      <p:cBhvr>
                                        <p:cTn id="75" dur="1" fill="hold">
                                          <p:stCondLst>
                                            <p:cond delay="0"/>
                                          </p:stCondLst>
                                        </p:cTn>
                                        <p:tgtEl>
                                          <p:spTgt spid="43"/>
                                        </p:tgtEl>
                                        <p:attrNameLst>
                                          <p:attrName>style.visibility</p:attrName>
                                        </p:attrNameLst>
                                      </p:cBhvr>
                                      <p:to>
                                        <p:strVal val="visible"/>
                                      </p:to>
                                    </p:set>
                                    <p:anim calcmode="lin" valueType="num">
                                      <p:cBhvr>
                                        <p:cTn id="76" dur="1000" fill="hold"/>
                                        <p:tgtEl>
                                          <p:spTgt spid="43"/>
                                        </p:tgtEl>
                                        <p:attrNameLst>
                                          <p:attrName>ppt_x</p:attrName>
                                        </p:attrNameLst>
                                      </p:cBhvr>
                                      <p:tavLst>
                                        <p:tav tm="0">
                                          <p:val>
                                            <p:strVal val="#ppt_x-.2"/>
                                          </p:val>
                                        </p:tav>
                                        <p:tav tm="100000">
                                          <p:val>
                                            <p:strVal val="#ppt_x"/>
                                          </p:val>
                                        </p:tav>
                                      </p:tavLst>
                                    </p:anim>
                                    <p:anim calcmode="lin" valueType="num">
                                      <p:cBhvr>
                                        <p:cTn id="77" dur="1000" fill="hold"/>
                                        <p:tgtEl>
                                          <p:spTgt spid="43"/>
                                        </p:tgtEl>
                                        <p:attrNameLst>
                                          <p:attrName>ppt_y</p:attrName>
                                        </p:attrNameLst>
                                      </p:cBhvr>
                                      <p:tavLst>
                                        <p:tav tm="0">
                                          <p:val>
                                            <p:strVal val="#ppt_y"/>
                                          </p:val>
                                        </p:tav>
                                        <p:tav tm="100000">
                                          <p:val>
                                            <p:strVal val="#ppt_y"/>
                                          </p:val>
                                        </p:tav>
                                      </p:tavLst>
                                    </p:anim>
                                    <p:animEffect transition="in" filter="wipe(right)" prLst="gradientSize: 0.1">
                                      <p:cBhvr>
                                        <p:cTn id="78" dur="1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5" grpId="0" animBg="1"/>
      <p:bldP spid="36" grpId="0" animBg="1"/>
      <p:bldP spid="37" grpId="0" animBg="1"/>
      <p:bldP spid="4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39EA36B-D713-435E-8744-F001213A9C5A}"/>
              </a:ext>
            </a:extLst>
          </p:cNvPr>
          <p:cNvPicPr>
            <a:picLocks noChangeAspect="1"/>
          </p:cNvPicPr>
          <p:nvPr/>
        </p:nvPicPr>
        <p:blipFill rotWithShape="1">
          <a:blip r:embed="rId2"/>
          <a:srcRect r="58283"/>
          <a:stretch/>
        </p:blipFill>
        <p:spPr>
          <a:xfrm>
            <a:off x="6983719" y="368260"/>
            <a:ext cx="3865256" cy="6422154"/>
          </a:xfrm>
          <a:prstGeom prst="rect">
            <a:avLst/>
          </a:prstGeom>
        </p:spPr>
      </p:pic>
      <p:pic>
        <p:nvPicPr>
          <p:cNvPr id="18" name="Picture 4">
            <a:extLst>
              <a:ext uri="{FF2B5EF4-FFF2-40B4-BE49-F238E27FC236}">
                <a16:creationId xmlns:a16="http://schemas.microsoft.com/office/drawing/2014/main" id="{5CFD7F92-D771-444B-809D-3A634AD02A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1808" y="1971663"/>
            <a:ext cx="3125877" cy="35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9" name="Straight Arrow Connector 18">
            <a:extLst>
              <a:ext uri="{FF2B5EF4-FFF2-40B4-BE49-F238E27FC236}">
                <a16:creationId xmlns:a16="http://schemas.microsoft.com/office/drawing/2014/main" id="{49F110A8-B5F2-4F12-8D98-9E33271796CB}"/>
              </a:ext>
            </a:extLst>
          </p:cNvPr>
          <p:cNvCxnSpPr>
            <a:cxnSpLocks/>
          </p:cNvCxnSpPr>
          <p:nvPr/>
        </p:nvCxnSpPr>
        <p:spPr>
          <a:xfrm flipH="1">
            <a:off x="6059154" y="2165902"/>
            <a:ext cx="779796" cy="0"/>
          </a:xfrm>
          <a:prstGeom prst="straightConnector1">
            <a:avLst/>
          </a:prstGeom>
          <a:ln w="4762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64409F0-1F49-4E53-BEC9-84D67FB19BF9}"/>
              </a:ext>
            </a:extLst>
          </p:cNvPr>
          <p:cNvSpPr txBox="1"/>
          <p:nvPr/>
        </p:nvSpPr>
        <p:spPr>
          <a:xfrm>
            <a:off x="2452814" y="3628128"/>
            <a:ext cx="4214685"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In RGB, each pixel has: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256 × 256 × 256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16,777,216</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possible color combinations</a:t>
            </a:r>
          </a:p>
        </p:txBody>
      </p:sp>
      <p:sp>
        <p:nvSpPr>
          <p:cNvPr id="21" name="Rectangle 20">
            <a:extLst>
              <a:ext uri="{FF2B5EF4-FFF2-40B4-BE49-F238E27FC236}">
                <a16:creationId xmlns:a16="http://schemas.microsoft.com/office/drawing/2014/main" id="{8A6E7455-68D0-4195-91BC-9C8FF62C8146}"/>
              </a:ext>
            </a:extLst>
          </p:cNvPr>
          <p:cNvSpPr/>
          <p:nvPr/>
        </p:nvSpPr>
        <p:spPr>
          <a:xfrm>
            <a:off x="2682282" y="1233979"/>
            <a:ext cx="3253049"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In grayscale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Each pixel has 256 possible shades of gray.</a:t>
            </a:r>
          </a:p>
        </p:txBody>
      </p:sp>
      <p:pic>
        <p:nvPicPr>
          <p:cNvPr id="22" name="Picture 21">
            <a:extLst>
              <a:ext uri="{FF2B5EF4-FFF2-40B4-BE49-F238E27FC236}">
                <a16:creationId xmlns:a16="http://schemas.microsoft.com/office/drawing/2014/main" id="{1004A1D8-196D-4A08-AED5-95ED8CDAE20E}"/>
              </a:ext>
            </a:extLst>
          </p:cNvPr>
          <p:cNvPicPr>
            <a:picLocks noChangeAspect="1"/>
          </p:cNvPicPr>
          <p:nvPr/>
        </p:nvPicPr>
        <p:blipFill>
          <a:blip r:embed="rId4"/>
          <a:stretch>
            <a:fillRect/>
          </a:stretch>
        </p:blipFill>
        <p:spPr>
          <a:xfrm>
            <a:off x="2699518" y="4478438"/>
            <a:ext cx="3282182" cy="1865212"/>
          </a:xfrm>
          <a:prstGeom prst="rect">
            <a:avLst/>
          </a:prstGeom>
        </p:spPr>
      </p:pic>
      <p:sp>
        <p:nvSpPr>
          <p:cNvPr id="23" name="Rectangle 22">
            <a:extLst>
              <a:ext uri="{FF2B5EF4-FFF2-40B4-BE49-F238E27FC236}">
                <a16:creationId xmlns:a16="http://schemas.microsoft.com/office/drawing/2014/main" id="{C8476E33-B808-4386-915D-8392A5C65D97}"/>
              </a:ext>
            </a:extLst>
          </p:cNvPr>
          <p:cNvSpPr/>
          <p:nvPr/>
        </p:nvSpPr>
        <p:spPr>
          <a:xfrm>
            <a:off x="2408568" y="780174"/>
            <a:ext cx="4022061" cy="220027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5A4AA17-8DF8-428B-B199-07B3104CA1AD}"/>
              </a:ext>
            </a:extLst>
          </p:cNvPr>
          <p:cNvSpPr/>
          <p:nvPr/>
        </p:nvSpPr>
        <p:spPr>
          <a:xfrm>
            <a:off x="2331114" y="3628128"/>
            <a:ext cx="4336385" cy="30107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0688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581F2E9-721F-4625-A164-2A44489CA798}"/>
              </a:ext>
            </a:extLst>
          </p:cNvPr>
          <p:cNvPicPr>
            <a:picLocks noChangeAspect="1"/>
          </p:cNvPicPr>
          <p:nvPr/>
        </p:nvPicPr>
        <p:blipFill>
          <a:blip r:embed="rId2"/>
          <a:stretch>
            <a:fillRect/>
          </a:stretch>
        </p:blipFill>
        <p:spPr>
          <a:xfrm>
            <a:off x="295275" y="2662873"/>
            <a:ext cx="4701342" cy="4134812"/>
          </a:xfrm>
          <a:prstGeom prst="rect">
            <a:avLst/>
          </a:prstGeom>
        </p:spPr>
      </p:pic>
      <p:pic>
        <p:nvPicPr>
          <p:cNvPr id="17" name="Picture 16">
            <a:extLst>
              <a:ext uri="{FF2B5EF4-FFF2-40B4-BE49-F238E27FC236}">
                <a16:creationId xmlns:a16="http://schemas.microsoft.com/office/drawing/2014/main" id="{FFBB18D8-92C5-4DC7-BB0D-5FF284487312}"/>
              </a:ext>
            </a:extLst>
          </p:cNvPr>
          <p:cNvPicPr>
            <a:picLocks noChangeAspect="1"/>
          </p:cNvPicPr>
          <p:nvPr/>
        </p:nvPicPr>
        <p:blipFill>
          <a:blip r:embed="rId3"/>
          <a:stretch>
            <a:fillRect/>
          </a:stretch>
        </p:blipFill>
        <p:spPr>
          <a:xfrm>
            <a:off x="15685745" y="8036216"/>
            <a:ext cx="1545616" cy="1454697"/>
          </a:xfrm>
          <a:prstGeom prst="rect">
            <a:avLst/>
          </a:prstGeom>
        </p:spPr>
      </p:pic>
      <p:pic>
        <p:nvPicPr>
          <p:cNvPr id="19" name="Picture 18">
            <a:extLst>
              <a:ext uri="{FF2B5EF4-FFF2-40B4-BE49-F238E27FC236}">
                <a16:creationId xmlns:a16="http://schemas.microsoft.com/office/drawing/2014/main" id="{28421565-5E89-4D29-BCBB-3777700F4084}"/>
              </a:ext>
            </a:extLst>
          </p:cNvPr>
          <p:cNvPicPr>
            <a:picLocks noChangeAspect="1"/>
          </p:cNvPicPr>
          <p:nvPr/>
        </p:nvPicPr>
        <p:blipFill>
          <a:blip r:embed="rId4"/>
          <a:stretch>
            <a:fillRect/>
          </a:stretch>
        </p:blipFill>
        <p:spPr>
          <a:xfrm>
            <a:off x="15683072" y="9567458"/>
            <a:ext cx="1550964" cy="1417260"/>
          </a:xfrm>
          <a:prstGeom prst="rect">
            <a:avLst/>
          </a:prstGeom>
        </p:spPr>
      </p:pic>
      <p:pic>
        <p:nvPicPr>
          <p:cNvPr id="21" name="Picture 20">
            <a:extLst>
              <a:ext uri="{FF2B5EF4-FFF2-40B4-BE49-F238E27FC236}">
                <a16:creationId xmlns:a16="http://schemas.microsoft.com/office/drawing/2014/main" id="{AEA90F43-6A18-4F8D-BF5F-BC9173BAFA7B}"/>
              </a:ext>
            </a:extLst>
          </p:cNvPr>
          <p:cNvPicPr>
            <a:picLocks noChangeAspect="1"/>
          </p:cNvPicPr>
          <p:nvPr/>
        </p:nvPicPr>
        <p:blipFill>
          <a:blip r:embed="rId5"/>
          <a:stretch>
            <a:fillRect/>
          </a:stretch>
        </p:blipFill>
        <p:spPr>
          <a:xfrm rot="5400000">
            <a:off x="16207975" y="9326751"/>
            <a:ext cx="2505722" cy="328324"/>
          </a:xfrm>
          <a:prstGeom prst="rect">
            <a:avLst/>
          </a:prstGeom>
        </p:spPr>
      </p:pic>
      <p:pic>
        <p:nvPicPr>
          <p:cNvPr id="8" name="Picture 7">
            <a:extLst>
              <a:ext uri="{FF2B5EF4-FFF2-40B4-BE49-F238E27FC236}">
                <a16:creationId xmlns:a16="http://schemas.microsoft.com/office/drawing/2014/main" id="{3B64242B-ED95-49E7-BE59-C83D938CF79C}"/>
              </a:ext>
            </a:extLst>
          </p:cNvPr>
          <p:cNvPicPr>
            <a:picLocks noChangeAspect="1"/>
          </p:cNvPicPr>
          <p:nvPr/>
        </p:nvPicPr>
        <p:blipFill>
          <a:blip r:embed="rId6"/>
          <a:stretch>
            <a:fillRect/>
          </a:stretch>
        </p:blipFill>
        <p:spPr>
          <a:xfrm>
            <a:off x="5188257" y="2662873"/>
            <a:ext cx="6117917" cy="4134812"/>
          </a:xfrm>
          <a:prstGeom prst="rect">
            <a:avLst/>
          </a:prstGeom>
        </p:spPr>
      </p:pic>
      <p:sp>
        <p:nvSpPr>
          <p:cNvPr id="3" name="Oval 2">
            <a:extLst>
              <a:ext uri="{FF2B5EF4-FFF2-40B4-BE49-F238E27FC236}">
                <a16:creationId xmlns:a16="http://schemas.microsoft.com/office/drawing/2014/main" id="{EE590FF5-E632-497C-8537-E8F5B7D173A6}"/>
              </a:ext>
            </a:extLst>
          </p:cNvPr>
          <p:cNvSpPr/>
          <p:nvPr/>
        </p:nvSpPr>
        <p:spPr>
          <a:xfrm>
            <a:off x="5295900" y="2662873"/>
            <a:ext cx="1047750" cy="375602"/>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ABA2F8D-52AB-4CCA-8B48-0CA3659050BB}"/>
              </a:ext>
            </a:extLst>
          </p:cNvPr>
          <p:cNvSpPr/>
          <p:nvPr/>
        </p:nvSpPr>
        <p:spPr>
          <a:xfrm>
            <a:off x="5295900" y="3929698"/>
            <a:ext cx="1047750" cy="375602"/>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355C026A-2799-440F-84E0-E17D45888546}"/>
              </a:ext>
            </a:extLst>
          </p:cNvPr>
          <p:cNvSpPr/>
          <p:nvPr/>
        </p:nvSpPr>
        <p:spPr>
          <a:xfrm>
            <a:off x="5188257" y="5327175"/>
            <a:ext cx="907743" cy="27352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779AC4E9-A9D1-4ADB-8A94-C58E8CAF57C6}"/>
              </a:ext>
            </a:extLst>
          </p:cNvPr>
          <p:cNvPicPr>
            <a:picLocks noChangeAspect="1"/>
          </p:cNvPicPr>
          <p:nvPr/>
        </p:nvPicPr>
        <p:blipFill>
          <a:blip r:embed="rId7"/>
          <a:stretch>
            <a:fillRect/>
          </a:stretch>
        </p:blipFill>
        <p:spPr>
          <a:xfrm>
            <a:off x="695426" y="0"/>
            <a:ext cx="3743224" cy="2672837"/>
          </a:xfrm>
          <a:prstGeom prst="rect">
            <a:avLst/>
          </a:prstGeom>
        </p:spPr>
      </p:pic>
      <p:sp>
        <p:nvSpPr>
          <p:cNvPr id="4" name="Oval 3">
            <a:extLst>
              <a:ext uri="{FF2B5EF4-FFF2-40B4-BE49-F238E27FC236}">
                <a16:creationId xmlns:a16="http://schemas.microsoft.com/office/drawing/2014/main" id="{1D5722DF-3E2D-4F5E-BFDF-1DB10AE0251F}"/>
              </a:ext>
            </a:extLst>
          </p:cNvPr>
          <p:cNvSpPr/>
          <p:nvPr/>
        </p:nvSpPr>
        <p:spPr>
          <a:xfrm>
            <a:off x="480646" y="6389077"/>
            <a:ext cx="808892" cy="31652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B0715C69-2B21-44E1-8F4B-4B1C4DFB5457}"/>
              </a:ext>
            </a:extLst>
          </p:cNvPr>
          <p:cNvSpPr/>
          <p:nvPr/>
        </p:nvSpPr>
        <p:spPr>
          <a:xfrm>
            <a:off x="1617784" y="6389077"/>
            <a:ext cx="808892" cy="31652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A1F65E3-B020-4F9D-9679-493C813F71C2}"/>
              </a:ext>
            </a:extLst>
          </p:cNvPr>
          <p:cNvSpPr/>
          <p:nvPr/>
        </p:nvSpPr>
        <p:spPr>
          <a:xfrm>
            <a:off x="2836984" y="5177448"/>
            <a:ext cx="808892" cy="31652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1931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3" grpId="0" animBg="1"/>
      <p:bldP spid="2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68F9DE-03C8-4F7A-91A1-BDD6CB778D1A}"/>
              </a:ext>
            </a:extLst>
          </p:cNvPr>
          <p:cNvPicPr>
            <a:picLocks noChangeAspect="1"/>
          </p:cNvPicPr>
          <p:nvPr/>
        </p:nvPicPr>
        <p:blipFill>
          <a:blip r:embed="rId2"/>
          <a:stretch>
            <a:fillRect/>
          </a:stretch>
        </p:blipFill>
        <p:spPr>
          <a:xfrm>
            <a:off x="304800" y="728898"/>
            <a:ext cx="11582400" cy="5093999"/>
          </a:xfrm>
          <a:prstGeom prst="rect">
            <a:avLst/>
          </a:prstGeom>
        </p:spPr>
      </p:pic>
      <p:sp>
        <p:nvSpPr>
          <p:cNvPr id="4" name="TextBox 3">
            <a:extLst>
              <a:ext uri="{FF2B5EF4-FFF2-40B4-BE49-F238E27FC236}">
                <a16:creationId xmlns:a16="http://schemas.microsoft.com/office/drawing/2014/main" id="{77367F0A-D3F2-4AC9-853C-98D05284DD60}"/>
              </a:ext>
            </a:extLst>
          </p:cNvPr>
          <p:cNvSpPr txBox="1"/>
          <p:nvPr/>
        </p:nvSpPr>
        <p:spPr>
          <a:xfrm>
            <a:off x="2943225" y="1676400"/>
            <a:ext cx="1066800" cy="369332"/>
          </a:xfrm>
          <a:prstGeom prst="rect">
            <a:avLst/>
          </a:prstGeom>
          <a:solidFill>
            <a:schemeClr val="bg1"/>
          </a:solidFill>
        </p:spPr>
        <p:txBody>
          <a:bodyPr wrap="square" rtlCol="0">
            <a:spAutoFit/>
          </a:bodyPr>
          <a:lstStyle/>
          <a:p>
            <a:r>
              <a:rPr lang="en-US" b="1" dirty="0"/>
              <a:t>Ice Cloud </a:t>
            </a:r>
          </a:p>
        </p:txBody>
      </p:sp>
      <p:cxnSp>
        <p:nvCxnSpPr>
          <p:cNvPr id="6" name="Straight Arrow Connector 5">
            <a:extLst>
              <a:ext uri="{FF2B5EF4-FFF2-40B4-BE49-F238E27FC236}">
                <a16:creationId xmlns:a16="http://schemas.microsoft.com/office/drawing/2014/main" id="{09966F83-7689-4F0E-AE38-CAF86C66E131}"/>
              </a:ext>
            </a:extLst>
          </p:cNvPr>
          <p:cNvCxnSpPr>
            <a:cxnSpLocks/>
            <a:stCxn id="4" idx="1"/>
          </p:cNvCxnSpPr>
          <p:nvPr/>
        </p:nvCxnSpPr>
        <p:spPr>
          <a:xfrm flipH="1">
            <a:off x="2076451" y="1861066"/>
            <a:ext cx="866774" cy="796409"/>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547979E-4324-4F24-AE68-1BBE0EEF28E7}"/>
              </a:ext>
            </a:extLst>
          </p:cNvPr>
          <p:cNvSpPr txBox="1"/>
          <p:nvPr/>
        </p:nvSpPr>
        <p:spPr>
          <a:xfrm>
            <a:off x="6362700" y="1368623"/>
            <a:ext cx="1200150" cy="307777"/>
          </a:xfrm>
          <a:prstGeom prst="rect">
            <a:avLst/>
          </a:prstGeom>
          <a:solidFill>
            <a:schemeClr val="bg1"/>
          </a:solidFill>
        </p:spPr>
        <p:txBody>
          <a:bodyPr wrap="square" rtlCol="0">
            <a:spAutoFit/>
          </a:bodyPr>
          <a:lstStyle/>
          <a:p>
            <a:r>
              <a:rPr lang="en-US" sz="1400" b="1" dirty="0"/>
              <a:t>Water cloud </a:t>
            </a:r>
          </a:p>
        </p:txBody>
      </p:sp>
      <p:cxnSp>
        <p:nvCxnSpPr>
          <p:cNvPr id="8" name="Straight Arrow Connector 7">
            <a:extLst>
              <a:ext uri="{FF2B5EF4-FFF2-40B4-BE49-F238E27FC236}">
                <a16:creationId xmlns:a16="http://schemas.microsoft.com/office/drawing/2014/main" id="{15804A6E-A2EB-4FA4-B216-0AFE45137CEB}"/>
              </a:ext>
            </a:extLst>
          </p:cNvPr>
          <p:cNvCxnSpPr>
            <a:cxnSpLocks/>
            <a:stCxn id="7" idx="1"/>
          </p:cNvCxnSpPr>
          <p:nvPr/>
        </p:nvCxnSpPr>
        <p:spPr>
          <a:xfrm flipH="1">
            <a:off x="5553076" y="1522512"/>
            <a:ext cx="809624" cy="725388"/>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C13BB2E-1020-4C97-A250-E21F4AD7C3B0}"/>
              </a:ext>
            </a:extLst>
          </p:cNvPr>
          <p:cNvCxnSpPr>
            <a:cxnSpLocks/>
          </p:cNvCxnSpPr>
          <p:nvPr/>
        </p:nvCxnSpPr>
        <p:spPr>
          <a:xfrm flipH="1">
            <a:off x="6029326" y="1522511"/>
            <a:ext cx="333374" cy="1249264"/>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165CB32-C12B-4131-8842-93D313276904}"/>
              </a:ext>
            </a:extLst>
          </p:cNvPr>
          <p:cNvSpPr txBox="1"/>
          <p:nvPr/>
        </p:nvSpPr>
        <p:spPr>
          <a:xfrm>
            <a:off x="2590800" y="3764342"/>
            <a:ext cx="542925" cy="307777"/>
          </a:xfrm>
          <a:prstGeom prst="rect">
            <a:avLst/>
          </a:prstGeom>
          <a:solidFill>
            <a:schemeClr val="bg1"/>
          </a:solidFill>
        </p:spPr>
        <p:txBody>
          <a:bodyPr wrap="square" rtlCol="0">
            <a:spAutoFit/>
          </a:bodyPr>
          <a:lstStyle/>
          <a:p>
            <a:r>
              <a:rPr lang="en-US" sz="1400" b="1" dirty="0"/>
              <a:t>Dust</a:t>
            </a:r>
          </a:p>
        </p:txBody>
      </p:sp>
      <p:cxnSp>
        <p:nvCxnSpPr>
          <p:cNvPr id="16" name="Straight Arrow Connector 15">
            <a:extLst>
              <a:ext uri="{FF2B5EF4-FFF2-40B4-BE49-F238E27FC236}">
                <a16:creationId xmlns:a16="http://schemas.microsoft.com/office/drawing/2014/main" id="{1EF9F559-D6E4-4173-9DB1-BD327B438C74}"/>
              </a:ext>
            </a:extLst>
          </p:cNvPr>
          <p:cNvCxnSpPr>
            <a:cxnSpLocks/>
            <a:stCxn id="15" idx="1"/>
          </p:cNvCxnSpPr>
          <p:nvPr/>
        </p:nvCxnSpPr>
        <p:spPr>
          <a:xfrm flipH="1">
            <a:off x="1343026" y="3918231"/>
            <a:ext cx="1247774" cy="282295"/>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19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ACC6A4-533B-4F7F-9A0E-1787D3EA31F4}"/>
              </a:ext>
            </a:extLst>
          </p:cNvPr>
          <p:cNvPicPr>
            <a:picLocks noChangeAspect="1"/>
          </p:cNvPicPr>
          <p:nvPr/>
        </p:nvPicPr>
        <p:blipFill>
          <a:blip r:embed="rId2"/>
          <a:stretch>
            <a:fillRect/>
          </a:stretch>
        </p:blipFill>
        <p:spPr>
          <a:xfrm>
            <a:off x="1238251" y="834839"/>
            <a:ext cx="8487384" cy="5861658"/>
          </a:xfrm>
          <a:prstGeom prst="rect">
            <a:avLst/>
          </a:prstGeom>
        </p:spPr>
      </p:pic>
      <p:sp>
        <p:nvSpPr>
          <p:cNvPr id="3" name="Rectangle 2">
            <a:extLst>
              <a:ext uri="{FF2B5EF4-FFF2-40B4-BE49-F238E27FC236}">
                <a16:creationId xmlns:a16="http://schemas.microsoft.com/office/drawing/2014/main" id="{4B105959-004A-4528-AFB1-DE803ABB41C9}"/>
              </a:ext>
            </a:extLst>
          </p:cNvPr>
          <p:cNvSpPr/>
          <p:nvPr/>
        </p:nvSpPr>
        <p:spPr>
          <a:xfrm>
            <a:off x="527682" y="310482"/>
            <a:ext cx="5154937" cy="400110"/>
          </a:xfrm>
          <a:prstGeom prst="rect">
            <a:avLst/>
          </a:prstGeom>
        </p:spPr>
        <p:txBody>
          <a:bodyPr wrap="none">
            <a:spAutoFit/>
          </a:bodyPr>
          <a:lstStyle/>
          <a:p>
            <a:r>
              <a:rPr lang="en-US" sz="2000" b="1" dirty="0"/>
              <a:t>Moisture in lower layers, moisture boundaries </a:t>
            </a:r>
          </a:p>
        </p:txBody>
      </p:sp>
      <p:sp>
        <p:nvSpPr>
          <p:cNvPr id="4" name="TextBox 3">
            <a:extLst>
              <a:ext uri="{FF2B5EF4-FFF2-40B4-BE49-F238E27FC236}">
                <a16:creationId xmlns:a16="http://schemas.microsoft.com/office/drawing/2014/main" id="{053791AF-9A2B-4201-8C03-BE0E97E4A72F}"/>
              </a:ext>
            </a:extLst>
          </p:cNvPr>
          <p:cNvSpPr txBox="1"/>
          <p:nvPr/>
        </p:nvSpPr>
        <p:spPr>
          <a:xfrm>
            <a:off x="4217092" y="4001209"/>
            <a:ext cx="617069" cy="307777"/>
          </a:xfrm>
          <a:prstGeom prst="rect">
            <a:avLst/>
          </a:prstGeom>
          <a:solidFill>
            <a:schemeClr val="bg1"/>
          </a:solidFill>
        </p:spPr>
        <p:txBody>
          <a:bodyPr wrap="square" rtlCol="0">
            <a:spAutoFit/>
          </a:bodyPr>
          <a:lstStyle/>
          <a:p>
            <a:r>
              <a:rPr lang="en-US" sz="1400" b="1" dirty="0"/>
              <a:t>Wet </a:t>
            </a:r>
          </a:p>
        </p:txBody>
      </p:sp>
      <p:sp>
        <p:nvSpPr>
          <p:cNvPr id="9" name="TextBox 8">
            <a:extLst>
              <a:ext uri="{FF2B5EF4-FFF2-40B4-BE49-F238E27FC236}">
                <a16:creationId xmlns:a16="http://schemas.microsoft.com/office/drawing/2014/main" id="{8167B308-9529-4496-97B5-40CC40BCF2C5}"/>
              </a:ext>
            </a:extLst>
          </p:cNvPr>
          <p:cNvSpPr txBox="1"/>
          <p:nvPr/>
        </p:nvSpPr>
        <p:spPr>
          <a:xfrm>
            <a:off x="3279245" y="3121223"/>
            <a:ext cx="617069" cy="307777"/>
          </a:xfrm>
          <a:prstGeom prst="rect">
            <a:avLst/>
          </a:prstGeom>
          <a:solidFill>
            <a:schemeClr val="bg1"/>
          </a:solidFill>
        </p:spPr>
        <p:txBody>
          <a:bodyPr wrap="square" rtlCol="0">
            <a:spAutoFit/>
          </a:bodyPr>
          <a:lstStyle/>
          <a:p>
            <a:r>
              <a:rPr lang="en-US" sz="1400" b="1" dirty="0"/>
              <a:t>Dry </a:t>
            </a:r>
          </a:p>
        </p:txBody>
      </p:sp>
    </p:spTree>
    <p:extLst>
      <p:ext uri="{BB962C8B-B14F-4D97-AF65-F5344CB8AC3E}">
        <p14:creationId xmlns:p14="http://schemas.microsoft.com/office/powerpoint/2010/main" val="37656682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78" name="TextBox 177">
            <a:extLst>
              <a:ext uri="{FF2B5EF4-FFF2-40B4-BE49-F238E27FC236}">
                <a16:creationId xmlns:a16="http://schemas.microsoft.com/office/drawing/2014/main" id="{C5479C71-5D16-467F-A212-9100A3E5C01A}"/>
              </a:ext>
            </a:extLst>
          </p:cNvPr>
          <p:cNvSpPr txBox="1"/>
          <p:nvPr/>
        </p:nvSpPr>
        <p:spPr>
          <a:xfrm>
            <a:off x="580467" y="257545"/>
            <a:ext cx="6831106" cy="523220"/>
          </a:xfrm>
          <a:prstGeom prst="rect">
            <a:avLst/>
          </a:prstGeom>
          <a:noFill/>
        </p:spPr>
        <p:txBody>
          <a:bodyPr wrap="square" rtlCol="0">
            <a:spAutoFit/>
          </a:bodyPr>
          <a:lstStyle/>
          <a:p>
            <a:r>
              <a:rPr lang="en-US" sz="2800" b="1" dirty="0">
                <a:solidFill>
                  <a:srgbClr val="38425C"/>
                </a:solidFill>
                <a:latin typeface="Candara" panose="020E0502030303020204" pitchFamily="34" charset="0"/>
              </a:rPr>
              <a:t>Composite Product</a:t>
            </a:r>
          </a:p>
        </p:txBody>
      </p:sp>
      <p:pic>
        <p:nvPicPr>
          <p:cNvPr id="3" name="Picture 2">
            <a:extLst>
              <a:ext uri="{FF2B5EF4-FFF2-40B4-BE49-F238E27FC236}">
                <a16:creationId xmlns:a16="http://schemas.microsoft.com/office/drawing/2014/main" id="{1826A03B-D9B1-4C73-ABDC-7C04E612E18D}"/>
              </a:ext>
            </a:extLst>
          </p:cNvPr>
          <p:cNvPicPr>
            <a:picLocks noChangeAspect="1"/>
          </p:cNvPicPr>
          <p:nvPr/>
        </p:nvPicPr>
        <p:blipFill>
          <a:blip r:embed="rId3"/>
          <a:stretch>
            <a:fillRect/>
          </a:stretch>
        </p:blipFill>
        <p:spPr>
          <a:xfrm>
            <a:off x="2307007" y="850168"/>
            <a:ext cx="7577985" cy="5157663"/>
          </a:xfrm>
          <a:prstGeom prst="rect">
            <a:avLst/>
          </a:prstGeom>
        </p:spPr>
      </p:pic>
    </p:spTree>
    <p:extLst>
      <p:ext uri="{BB962C8B-B14F-4D97-AF65-F5344CB8AC3E}">
        <p14:creationId xmlns:p14="http://schemas.microsoft.com/office/powerpoint/2010/main" val="32095165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893FF8-DA3A-423A-B3A9-C92162883D62}"/>
              </a:ext>
            </a:extLst>
          </p:cNvPr>
          <p:cNvPicPr>
            <a:picLocks noChangeAspect="1"/>
          </p:cNvPicPr>
          <p:nvPr/>
        </p:nvPicPr>
        <p:blipFill>
          <a:blip r:embed="rId2"/>
          <a:stretch>
            <a:fillRect/>
          </a:stretch>
        </p:blipFill>
        <p:spPr>
          <a:xfrm>
            <a:off x="1365481" y="971551"/>
            <a:ext cx="9300755" cy="5457824"/>
          </a:xfrm>
          <a:prstGeom prst="rect">
            <a:avLst/>
          </a:prstGeom>
        </p:spPr>
      </p:pic>
    </p:spTree>
    <p:extLst>
      <p:ext uri="{BB962C8B-B14F-4D97-AF65-F5344CB8AC3E}">
        <p14:creationId xmlns:p14="http://schemas.microsoft.com/office/powerpoint/2010/main" val="34437469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pic>
        <p:nvPicPr>
          <p:cNvPr id="3" name="Picture 2">
            <a:extLst>
              <a:ext uri="{FF2B5EF4-FFF2-40B4-BE49-F238E27FC236}">
                <a16:creationId xmlns:a16="http://schemas.microsoft.com/office/drawing/2014/main" id="{134D4D3E-F0C4-40CF-BCDC-C7958367A7D0}"/>
              </a:ext>
            </a:extLst>
          </p:cNvPr>
          <p:cNvPicPr>
            <a:picLocks noChangeAspect="1"/>
          </p:cNvPicPr>
          <p:nvPr/>
        </p:nvPicPr>
        <p:blipFill>
          <a:blip r:embed="rId3"/>
          <a:stretch>
            <a:fillRect/>
          </a:stretch>
        </p:blipFill>
        <p:spPr>
          <a:xfrm>
            <a:off x="837966" y="1287543"/>
            <a:ext cx="10678677" cy="4440712"/>
          </a:xfrm>
          <a:prstGeom prst="rect">
            <a:avLst/>
          </a:prstGeom>
        </p:spPr>
      </p:pic>
      <p:sp>
        <p:nvSpPr>
          <p:cNvPr id="4" name="Rectangle 3">
            <a:extLst>
              <a:ext uri="{FF2B5EF4-FFF2-40B4-BE49-F238E27FC236}">
                <a16:creationId xmlns:a16="http://schemas.microsoft.com/office/drawing/2014/main" id="{110D1F28-86F3-41DC-AA67-26839A5C2C9B}"/>
              </a:ext>
            </a:extLst>
          </p:cNvPr>
          <p:cNvSpPr/>
          <p:nvPr/>
        </p:nvSpPr>
        <p:spPr>
          <a:xfrm>
            <a:off x="271153" y="269167"/>
            <a:ext cx="2489015" cy="523220"/>
          </a:xfrm>
          <a:prstGeom prst="rect">
            <a:avLst/>
          </a:prstGeom>
        </p:spPr>
        <p:txBody>
          <a:bodyPr wrap="none">
            <a:spAutoFit/>
          </a:bodyPr>
          <a:lstStyle/>
          <a:p>
            <a:r>
              <a:rPr lang="en-US" sz="2800" b="1" dirty="0">
                <a:solidFill>
                  <a:schemeClr val="accent1">
                    <a:lumMod val="50000"/>
                  </a:schemeClr>
                </a:solidFill>
              </a:rPr>
              <a:t>RGB Composite</a:t>
            </a:r>
          </a:p>
        </p:txBody>
      </p:sp>
    </p:spTree>
    <p:extLst>
      <p:ext uri="{BB962C8B-B14F-4D97-AF65-F5344CB8AC3E}">
        <p14:creationId xmlns:p14="http://schemas.microsoft.com/office/powerpoint/2010/main" val="9155160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35F634-A7A8-427C-BEF7-0DE4135850CA}"/>
              </a:ext>
            </a:extLst>
          </p:cNvPr>
          <p:cNvPicPr>
            <a:picLocks noChangeAspect="1"/>
          </p:cNvPicPr>
          <p:nvPr/>
        </p:nvPicPr>
        <p:blipFill>
          <a:blip r:embed="rId2"/>
          <a:stretch>
            <a:fillRect/>
          </a:stretch>
        </p:blipFill>
        <p:spPr>
          <a:xfrm>
            <a:off x="1519831" y="891331"/>
            <a:ext cx="9367470" cy="5442794"/>
          </a:xfrm>
          <a:prstGeom prst="rect">
            <a:avLst/>
          </a:prstGeom>
        </p:spPr>
      </p:pic>
    </p:spTree>
    <p:extLst>
      <p:ext uri="{BB962C8B-B14F-4D97-AF65-F5344CB8AC3E}">
        <p14:creationId xmlns:p14="http://schemas.microsoft.com/office/powerpoint/2010/main" val="522258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0" name="Picture 169">
            <a:extLst>
              <a:ext uri="{FF2B5EF4-FFF2-40B4-BE49-F238E27FC236}">
                <a16:creationId xmlns:a16="http://schemas.microsoft.com/office/drawing/2014/main" id="{9CC5063E-C163-4E6E-BE39-5CB0104AD4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78" name="TextBox 177">
            <a:extLst>
              <a:ext uri="{FF2B5EF4-FFF2-40B4-BE49-F238E27FC236}">
                <a16:creationId xmlns:a16="http://schemas.microsoft.com/office/drawing/2014/main" id="{C5479C71-5D16-467F-A212-9100A3E5C01A}"/>
              </a:ext>
            </a:extLst>
          </p:cNvPr>
          <p:cNvSpPr txBox="1"/>
          <p:nvPr/>
        </p:nvSpPr>
        <p:spPr>
          <a:xfrm>
            <a:off x="1011848" y="351352"/>
            <a:ext cx="6831106" cy="523220"/>
          </a:xfrm>
          <a:prstGeom prst="rect">
            <a:avLst/>
          </a:prstGeom>
          <a:noFill/>
        </p:spPr>
        <p:txBody>
          <a:bodyPr wrap="square" rtlCol="0">
            <a:spAutoFit/>
          </a:bodyPr>
          <a:lstStyle/>
          <a:p>
            <a:r>
              <a:rPr lang="en-US" sz="2800" b="1" dirty="0">
                <a:solidFill>
                  <a:srgbClr val="38425C"/>
                </a:solidFill>
                <a:latin typeface="Candara" panose="020E0502030303020204" pitchFamily="34" charset="0"/>
              </a:rPr>
              <a:t>Remote Sensing: Definition</a:t>
            </a:r>
            <a:endParaRPr lang="en-US" sz="3200" b="1" dirty="0">
              <a:solidFill>
                <a:srgbClr val="38425C"/>
              </a:solidFill>
              <a:latin typeface="Candara" panose="020E0502030303020204" pitchFamily="34" charset="0"/>
            </a:endParaRPr>
          </a:p>
        </p:txBody>
      </p:sp>
      <p:sp>
        <p:nvSpPr>
          <p:cNvPr id="4" name="Rectangle 3">
            <a:extLst>
              <a:ext uri="{FF2B5EF4-FFF2-40B4-BE49-F238E27FC236}">
                <a16:creationId xmlns:a16="http://schemas.microsoft.com/office/drawing/2014/main" id="{60E6209B-BDC1-444C-924D-774DD828A946}"/>
              </a:ext>
            </a:extLst>
          </p:cNvPr>
          <p:cNvSpPr/>
          <p:nvPr/>
        </p:nvSpPr>
        <p:spPr>
          <a:xfrm>
            <a:off x="1252479" y="2713611"/>
            <a:ext cx="8732399" cy="1938992"/>
          </a:xfrm>
          <a:prstGeom prst="rect">
            <a:avLst/>
          </a:prstGeom>
        </p:spPr>
        <p:txBody>
          <a:bodyPr wrap="square">
            <a:spAutoFit/>
          </a:bodyPr>
          <a:lstStyle/>
          <a:p>
            <a:pPr algn="ctr"/>
            <a:r>
              <a:rPr lang="en-US" i="1" dirty="0"/>
              <a:t>Remote sensing is the science (and to some extent, art) of acquiring information about the Earth's surface without actually being in contact with it. This is done by sensing and recording reflected or emitted energy and processing, analyzing, and applying that information</a:t>
            </a:r>
          </a:p>
          <a:p>
            <a:pPr algn="ctr"/>
            <a:endParaRPr lang="en-US" sz="2800" i="1" dirty="0"/>
          </a:p>
          <a:p>
            <a:pPr algn="ctr"/>
            <a:r>
              <a:rPr lang="en-US" sz="2000" i="1" dirty="0">
                <a:solidFill>
                  <a:schemeClr val="accent2">
                    <a:lumMod val="75000"/>
                  </a:schemeClr>
                </a:solidFill>
              </a:rPr>
              <a:t>Examples : Weather Satellites &amp; Radar</a:t>
            </a:r>
            <a:endParaRPr lang="en-US" sz="2000" dirty="0">
              <a:solidFill>
                <a:schemeClr val="accent2">
                  <a:lumMod val="75000"/>
                </a:schemeClr>
              </a:solidFill>
            </a:endParaRPr>
          </a:p>
        </p:txBody>
      </p:sp>
    </p:spTree>
    <p:extLst>
      <p:ext uri="{BB962C8B-B14F-4D97-AF65-F5344CB8AC3E}">
        <p14:creationId xmlns:p14="http://schemas.microsoft.com/office/powerpoint/2010/main" val="33562308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4" name="Rectangle 3">
            <a:extLst>
              <a:ext uri="{FF2B5EF4-FFF2-40B4-BE49-F238E27FC236}">
                <a16:creationId xmlns:a16="http://schemas.microsoft.com/office/drawing/2014/main" id="{110D1F28-86F3-41DC-AA67-26839A5C2C9B}"/>
              </a:ext>
            </a:extLst>
          </p:cNvPr>
          <p:cNvSpPr/>
          <p:nvPr/>
        </p:nvSpPr>
        <p:spPr>
          <a:xfrm>
            <a:off x="271153" y="269167"/>
            <a:ext cx="5784469" cy="523220"/>
          </a:xfrm>
          <a:prstGeom prst="rect">
            <a:avLst/>
          </a:prstGeom>
        </p:spPr>
        <p:txBody>
          <a:bodyPr wrap="none">
            <a:spAutoFit/>
          </a:bodyPr>
          <a:lstStyle/>
          <a:p>
            <a:r>
              <a:rPr lang="en-US" sz="2800" b="1" dirty="0">
                <a:solidFill>
                  <a:schemeClr val="accent1">
                    <a:lumMod val="50000"/>
                  </a:schemeClr>
                </a:solidFill>
              </a:rPr>
              <a:t>Spectral Resolution &amp; RGB Composite</a:t>
            </a:r>
          </a:p>
        </p:txBody>
      </p:sp>
      <p:pic>
        <p:nvPicPr>
          <p:cNvPr id="87" name="Picture 86">
            <a:extLst>
              <a:ext uri="{FF2B5EF4-FFF2-40B4-BE49-F238E27FC236}">
                <a16:creationId xmlns:a16="http://schemas.microsoft.com/office/drawing/2014/main" id="{6C85CC00-967A-4688-8B52-1CD01ACE17FB}"/>
              </a:ext>
            </a:extLst>
          </p:cNvPr>
          <p:cNvPicPr>
            <a:picLocks noChangeAspect="1"/>
          </p:cNvPicPr>
          <p:nvPr/>
        </p:nvPicPr>
        <p:blipFill rotWithShape="1">
          <a:blip r:embed="rId3"/>
          <a:srcRect t="10383"/>
          <a:stretch/>
        </p:blipFill>
        <p:spPr>
          <a:xfrm>
            <a:off x="522141" y="1194651"/>
            <a:ext cx="10617945" cy="4650769"/>
          </a:xfrm>
          <a:prstGeom prst="rect">
            <a:avLst/>
          </a:prstGeom>
        </p:spPr>
      </p:pic>
    </p:spTree>
    <p:extLst>
      <p:ext uri="{BB962C8B-B14F-4D97-AF65-F5344CB8AC3E}">
        <p14:creationId xmlns:p14="http://schemas.microsoft.com/office/powerpoint/2010/main" val="1307124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4" name="Rectangle 3">
            <a:extLst>
              <a:ext uri="{FF2B5EF4-FFF2-40B4-BE49-F238E27FC236}">
                <a16:creationId xmlns:a16="http://schemas.microsoft.com/office/drawing/2014/main" id="{110D1F28-86F3-41DC-AA67-26839A5C2C9B}"/>
              </a:ext>
            </a:extLst>
          </p:cNvPr>
          <p:cNvSpPr/>
          <p:nvPr/>
        </p:nvSpPr>
        <p:spPr>
          <a:xfrm>
            <a:off x="3480476" y="2659440"/>
            <a:ext cx="4342856" cy="523220"/>
          </a:xfrm>
          <a:prstGeom prst="rect">
            <a:avLst/>
          </a:prstGeom>
        </p:spPr>
        <p:txBody>
          <a:bodyPr wrap="none">
            <a:spAutoFit/>
          </a:bodyPr>
          <a:lstStyle/>
          <a:p>
            <a:r>
              <a:rPr lang="en-US" sz="2800" b="1" dirty="0">
                <a:solidFill>
                  <a:srgbClr val="38425C"/>
                </a:solidFill>
                <a:latin typeface="Candara" panose="020E0502030303020204" pitchFamily="34" charset="0"/>
              </a:rPr>
              <a:t>Geophysical (L2+) Products</a:t>
            </a:r>
          </a:p>
        </p:txBody>
      </p:sp>
    </p:spTree>
    <p:extLst>
      <p:ext uri="{BB962C8B-B14F-4D97-AF65-F5344CB8AC3E}">
        <p14:creationId xmlns:p14="http://schemas.microsoft.com/office/powerpoint/2010/main" val="1387787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6"/>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04</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1" name="TextBox 13">
            <a:extLst>
              <a:ext uri="{FF2B5EF4-FFF2-40B4-BE49-F238E27FC236}">
                <a16:creationId xmlns:a16="http://schemas.microsoft.com/office/drawing/2014/main" id="{37449ECF-1921-4F4A-B567-645940F59BE0}"/>
              </a:ext>
            </a:extLst>
          </p:cNvPr>
          <p:cNvSpPr txBox="1"/>
          <p:nvPr/>
        </p:nvSpPr>
        <p:spPr>
          <a:xfrm>
            <a:off x="5075898" y="1626014"/>
            <a:ext cx="924512" cy="371897"/>
          </a:xfrm>
          <a:prstGeom prst="rect">
            <a:avLst/>
          </a:prstGeom>
        </p:spPr>
        <p:txBody>
          <a:bodyPr lIns="0" tIns="0" rIns="0" bIns="0" rtlCol="0" anchor="t">
            <a:spAutoFit/>
          </a:bodyPr>
          <a:lstStyle/>
          <a:p>
            <a:pPr algn="ctr">
              <a:lnSpc>
                <a:spcPts val="2865"/>
              </a:lnSpc>
            </a:pPr>
            <a:r>
              <a:rPr lang="en-US" sz="2893" spc="-49">
                <a:solidFill>
                  <a:srgbClr val="FFFFFF"/>
                </a:solidFill>
                <a:latin typeface="Montserrat Bold"/>
                <a:ea typeface="Montserrat Bold"/>
                <a:cs typeface="Montserrat Bold"/>
                <a:sym typeface="Montserrat Bold"/>
              </a:rPr>
              <a:t>01.</a:t>
            </a:r>
          </a:p>
        </p:txBody>
      </p:sp>
      <p:sp>
        <p:nvSpPr>
          <p:cNvPr id="173" name="TextBox 172">
            <a:extLst>
              <a:ext uri="{FF2B5EF4-FFF2-40B4-BE49-F238E27FC236}">
                <a16:creationId xmlns:a16="http://schemas.microsoft.com/office/drawing/2014/main" id="{B30B14BB-52BD-4DDE-8F27-3F0EDE559DAB}"/>
              </a:ext>
            </a:extLst>
          </p:cNvPr>
          <p:cNvSpPr txBox="1"/>
          <p:nvPr/>
        </p:nvSpPr>
        <p:spPr>
          <a:xfrm>
            <a:off x="1147345" y="328787"/>
            <a:ext cx="6831106" cy="523220"/>
          </a:xfrm>
          <a:prstGeom prst="rect">
            <a:avLst/>
          </a:prstGeom>
          <a:noFill/>
        </p:spPr>
        <p:txBody>
          <a:bodyPr wrap="square" rtlCol="0">
            <a:spAutoFit/>
          </a:bodyPr>
          <a:lstStyle/>
          <a:p>
            <a:r>
              <a:rPr lang="en-US" sz="2800" b="1" dirty="0">
                <a:solidFill>
                  <a:srgbClr val="38425C"/>
                </a:solidFill>
                <a:latin typeface="Candara" panose="020E0502030303020204" pitchFamily="34" charset="0"/>
              </a:rPr>
              <a:t>Geophysical (L2+) Products</a:t>
            </a:r>
          </a:p>
        </p:txBody>
      </p:sp>
      <p:pic>
        <p:nvPicPr>
          <p:cNvPr id="2" name="Picture 1">
            <a:extLst>
              <a:ext uri="{FF2B5EF4-FFF2-40B4-BE49-F238E27FC236}">
                <a16:creationId xmlns:a16="http://schemas.microsoft.com/office/drawing/2014/main" id="{9F2AAD3D-26C8-460C-8A0A-C99165810339}"/>
              </a:ext>
            </a:extLst>
          </p:cNvPr>
          <p:cNvPicPr>
            <a:picLocks noChangeAspect="1"/>
          </p:cNvPicPr>
          <p:nvPr/>
        </p:nvPicPr>
        <p:blipFill>
          <a:blip r:embed="rId4"/>
          <a:stretch>
            <a:fillRect/>
          </a:stretch>
        </p:blipFill>
        <p:spPr>
          <a:xfrm>
            <a:off x="1451807" y="969380"/>
            <a:ext cx="8567401" cy="4831928"/>
          </a:xfrm>
          <a:prstGeom prst="rect">
            <a:avLst/>
          </a:prstGeom>
        </p:spPr>
      </p:pic>
    </p:spTree>
    <p:extLst>
      <p:ext uri="{BB962C8B-B14F-4D97-AF65-F5344CB8AC3E}">
        <p14:creationId xmlns:p14="http://schemas.microsoft.com/office/powerpoint/2010/main" val="22392048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6"/>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04</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1" name="TextBox 13">
            <a:extLst>
              <a:ext uri="{FF2B5EF4-FFF2-40B4-BE49-F238E27FC236}">
                <a16:creationId xmlns:a16="http://schemas.microsoft.com/office/drawing/2014/main" id="{37449ECF-1921-4F4A-B567-645940F59BE0}"/>
              </a:ext>
            </a:extLst>
          </p:cNvPr>
          <p:cNvSpPr txBox="1"/>
          <p:nvPr/>
        </p:nvSpPr>
        <p:spPr>
          <a:xfrm>
            <a:off x="5075898" y="1626014"/>
            <a:ext cx="924512" cy="371897"/>
          </a:xfrm>
          <a:prstGeom prst="rect">
            <a:avLst/>
          </a:prstGeom>
        </p:spPr>
        <p:txBody>
          <a:bodyPr lIns="0" tIns="0" rIns="0" bIns="0" rtlCol="0" anchor="t">
            <a:spAutoFit/>
          </a:bodyPr>
          <a:lstStyle/>
          <a:p>
            <a:pPr algn="ctr">
              <a:lnSpc>
                <a:spcPts val="2865"/>
              </a:lnSpc>
            </a:pPr>
            <a:r>
              <a:rPr lang="en-US" sz="2893" spc="-49">
                <a:solidFill>
                  <a:srgbClr val="FFFFFF"/>
                </a:solidFill>
                <a:latin typeface="Montserrat Bold"/>
                <a:ea typeface="Montserrat Bold"/>
                <a:cs typeface="Montserrat Bold"/>
                <a:sym typeface="Montserrat Bold"/>
              </a:rPr>
              <a:t>01.</a:t>
            </a:r>
          </a:p>
        </p:txBody>
      </p:sp>
      <p:sp>
        <p:nvSpPr>
          <p:cNvPr id="173" name="TextBox 172">
            <a:extLst>
              <a:ext uri="{FF2B5EF4-FFF2-40B4-BE49-F238E27FC236}">
                <a16:creationId xmlns:a16="http://schemas.microsoft.com/office/drawing/2014/main" id="{B30B14BB-52BD-4DDE-8F27-3F0EDE559DAB}"/>
              </a:ext>
            </a:extLst>
          </p:cNvPr>
          <p:cNvSpPr txBox="1"/>
          <p:nvPr/>
        </p:nvSpPr>
        <p:spPr>
          <a:xfrm>
            <a:off x="1147345" y="328787"/>
            <a:ext cx="6831106" cy="523220"/>
          </a:xfrm>
          <a:prstGeom prst="rect">
            <a:avLst/>
          </a:prstGeom>
          <a:noFill/>
        </p:spPr>
        <p:txBody>
          <a:bodyPr wrap="square" rtlCol="0">
            <a:spAutoFit/>
          </a:bodyPr>
          <a:lstStyle/>
          <a:p>
            <a:r>
              <a:rPr lang="en-US" sz="2800" b="1" dirty="0">
                <a:solidFill>
                  <a:srgbClr val="38425C"/>
                </a:solidFill>
                <a:latin typeface="Candara" panose="020E0502030303020204" pitchFamily="34" charset="0"/>
              </a:rPr>
              <a:t>Geophysical (L2+) Products</a:t>
            </a:r>
          </a:p>
        </p:txBody>
      </p:sp>
      <p:pic>
        <p:nvPicPr>
          <p:cNvPr id="174" name="Picture 173">
            <a:extLst>
              <a:ext uri="{FF2B5EF4-FFF2-40B4-BE49-F238E27FC236}">
                <a16:creationId xmlns:a16="http://schemas.microsoft.com/office/drawing/2014/main" id="{9C0989B5-4328-4B96-AD12-D66694A4472A}"/>
              </a:ext>
            </a:extLst>
          </p:cNvPr>
          <p:cNvPicPr>
            <a:picLocks noChangeAspect="1"/>
          </p:cNvPicPr>
          <p:nvPr/>
        </p:nvPicPr>
        <p:blipFill>
          <a:blip r:embed="rId4"/>
          <a:stretch>
            <a:fillRect/>
          </a:stretch>
        </p:blipFill>
        <p:spPr>
          <a:xfrm>
            <a:off x="1711453" y="2630865"/>
            <a:ext cx="2769314" cy="3771450"/>
          </a:xfrm>
          <a:prstGeom prst="rect">
            <a:avLst/>
          </a:prstGeom>
        </p:spPr>
      </p:pic>
      <p:pic>
        <p:nvPicPr>
          <p:cNvPr id="175" name="Picture 174">
            <a:extLst>
              <a:ext uri="{FF2B5EF4-FFF2-40B4-BE49-F238E27FC236}">
                <a16:creationId xmlns:a16="http://schemas.microsoft.com/office/drawing/2014/main" id="{72E711BC-4E00-4A00-A4B3-A8F0EFC092EE}"/>
              </a:ext>
            </a:extLst>
          </p:cNvPr>
          <p:cNvPicPr>
            <a:picLocks noChangeAspect="1"/>
          </p:cNvPicPr>
          <p:nvPr/>
        </p:nvPicPr>
        <p:blipFill>
          <a:blip r:embed="rId5"/>
          <a:stretch>
            <a:fillRect/>
          </a:stretch>
        </p:blipFill>
        <p:spPr>
          <a:xfrm>
            <a:off x="1514261" y="1540277"/>
            <a:ext cx="3624093" cy="915268"/>
          </a:xfrm>
          <a:prstGeom prst="rect">
            <a:avLst/>
          </a:prstGeom>
        </p:spPr>
      </p:pic>
      <p:pic>
        <p:nvPicPr>
          <p:cNvPr id="176" name="Picture 175">
            <a:extLst>
              <a:ext uri="{FF2B5EF4-FFF2-40B4-BE49-F238E27FC236}">
                <a16:creationId xmlns:a16="http://schemas.microsoft.com/office/drawing/2014/main" id="{FF02CF87-AE62-4FD4-BD13-40CE60CCA4EF}"/>
              </a:ext>
            </a:extLst>
          </p:cNvPr>
          <p:cNvPicPr>
            <a:picLocks noChangeAspect="1"/>
          </p:cNvPicPr>
          <p:nvPr/>
        </p:nvPicPr>
        <p:blipFill>
          <a:blip r:embed="rId6"/>
          <a:stretch>
            <a:fillRect/>
          </a:stretch>
        </p:blipFill>
        <p:spPr>
          <a:xfrm>
            <a:off x="6080336" y="2011881"/>
            <a:ext cx="5059460" cy="3439296"/>
          </a:xfrm>
          <a:prstGeom prst="rect">
            <a:avLst/>
          </a:prstGeom>
        </p:spPr>
      </p:pic>
      <p:sp>
        <p:nvSpPr>
          <p:cNvPr id="178" name="Rectangle 177">
            <a:extLst>
              <a:ext uri="{FF2B5EF4-FFF2-40B4-BE49-F238E27FC236}">
                <a16:creationId xmlns:a16="http://schemas.microsoft.com/office/drawing/2014/main" id="{3126CEE4-3CA8-4938-9AD8-0ED1A55A48C6}"/>
              </a:ext>
            </a:extLst>
          </p:cNvPr>
          <p:cNvSpPr/>
          <p:nvPr/>
        </p:nvSpPr>
        <p:spPr>
          <a:xfrm>
            <a:off x="5988065" y="1293444"/>
            <a:ext cx="4504759" cy="276999"/>
          </a:xfrm>
          <a:prstGeom prst="rect">
            <a:avLst/>
          </a:prstGeom>
        </p:spPr>
        <p:txBody>
          <a:bodyPr wrap="none">
            <a:spAutoFit/>
          </a:bodyPr>
          <a:lstStyle/>
          <a:p>
            <a:r>
              <a:rPr lang="en-US" sz="1200" dirty="0">
                <a:solidFill>
                  <a:srgbClr val="000000"/>
                </a:solidFill>
                <a:latin typeface="Helvetica" panose="020B0604020202020204" pitchFamily="34" charset="0"/>
              </a:rPr>
              <a:t>&gt; Probability for a cloudy pixel to become a thunderstorm?</a:t>
            </a:r>
            <a:endParaRPr lang="en-GB" sz="1200" dirty="0"/>
          </a:p>
        </p:txBody>
      </p:sp>
      <p:sp>
        <p:nvSpPr>
          <p:cNvPr id="180" name="Right Arrow 10">
            <a:extLst>
              <a:ext uri="{FF2B5EF4-FFF2-40B4-BE49-F238E27FC236}">
                <a16:creationId xmlns:a16="http://schemas.microsoft.com/office/drawing/2014/main" id="{FAA81813-BFB8-44D5-B556-F976BB4935D0}"/>
              </a:ext>
            </a:extLst>
          </p:cNvPr>
          <p:cNvSpPr/>
          <p:nvPr/>
        </p:nvSpPr>
        <p:spPr bwMode="auto">
          <a:xfrm>
            <a:off x="6337104" y="3897082"/>
            <a:ext cx="598141" cy="447046"/>
          </a:xfrm>
          <a:prstGeom prst="rightArrow">
            <a:avLst/>
          </a:prstGeom>
          <a:solidFill>
            <a:schemeClr val="bg2"/>
          </a:solidFill>
          <a:ln w="9525" cap="flat" cmpd="sng" algn="ctr">
            <a:no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GB" sz="900" b="1" i="0" u="none" strike="noStrike" cap="none" normalizeH="0" baseline="0">
              <a:ln>
                <a:noFill/>
              </a:ln>
              <a:solidFill>
                <a:schemeClr val="bg1"/>
              </a:solidFill>
              <a:effectLst/>
              <a:latin typeface="Tahoma" pitchFamily="34" charset="0"/>
            </a:endParaRPr>
          </a:p>
        </p:txBody>
      </p:sp>
      <p:sp>
        <p:nvSpPr>
          <p:cNvPr id="181" name="Rectangle 180">
            <a:extLst>
              <a:ext uri="{FF2B5EF4-FFF2-40B4-BE49-F238E27FC236}">
                <a16:creationId xmlns:a16="http://schemas.microsoft.com/office/drawing/2014/main" id="{FDC6296F-72EC-4CDF-8422-BC33A130F79E}"/>
              </a:ext>
            </a:extLst>
          </p:cNvPr>
          <p:cNvSpPr/>
          <p:nvPr/>
        </p:nvSpPr>
        <p:spPr>
          <a:xfrm>
            <a:off x="584959" y="1072326"/>
            <a:ext cx="4562467" cy="400110"/>
          </a:xfrm>
          <a:prstGeom prst="rect">
            <a:avLst/>
          </a:prstGeom>
        </p:spPr>
        <p:txBody>
          <a:bodyPr wrap="none">
            <a:spAutoFit/>
          </a:bodyPr>
          <a:lstStyle/>
          <a:p>
            <a:r>
              <a:rPr lang="en-GB" sz="2000" dirty="0"/>
              <a:t>CI (Convective Initiation) Product</a:t>
            </a:r>
          </a:p>
        </p:txBody>
      </p:sp>
    </p:spTree>
    <p:extLst>
      <p:ext uri="{BB962C8B-B14F-4D97-AF65-F5344CB8AC3E}">
        <p14:creationId xmlns:p14="http://schemas.microsoft.com/office/powerpoint/2010/main" val="41025708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4" name="Rectangle 3">
            <a:extLst>
              <a:ext uri="{FF2B5EF4-FFF2-40B4-BE49-F238E27FC236}">
                <a16:creationId xmlns:a16="http://schemas.microsoft.com/office/drawing/2014/main" id="{110D1F28-86F3-41DC-AA67-26839A5C2C9B}"/>
              </a:ext>
            </a:extLst>
          </p:cNvPr>
          <p:cNvSpPr/>
          <p:nvPr/>
        </p:nvSpPr>
        <p:spPr>
          <a:xfrm>
            <a:off x="3480476" y="2659440"/>
            <a:ext cx="4977645" cy="523220"/>
          </a:xfrm>
          <a:prstGeom prst="rect">
            <a:avLst/>
          </a:prstGeom>
        </p:spPr>
        <p:txBody>
          <a:bodyPr wrap="none">
            <a:spAutoFit/>
          </a:bodyPr>
          <a:lstStyle/>
          <a:p>
            <a:r>
              <a:rPr lang="en-US" sz="2800" b="1" dirty="0">
                <a:solidFill>
                  <a:srgbClr val="38425C"/>
                </a:solidFill>
                <a:latin typeface="Candara" panose="020E0502030303020204" pitchFamily="34" charset="0"/>
              </a:rPr>
              <a:t>Earth Observation Applications</a:t>
            </a:r>
          </a:p>
        </p:txBody>
      </p:sp>
    </p:spTree>
    <p:extLst>
      <p:ext uri="{BB962C8B-B14F-4D97-AF65-F5344CB8AC3E}">
        <p14:creationId xmlns:p14="http://schemas.microsoft.com/office/powerpoint/2010/main" val="33946688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BC629-92F6-B5D7-1BA7-23F0667F31E6}"/>
              </a:ext>
            </a:extLst>
          </p:cNvPr>
          <p:cNvSpPr>
            <a:spLocks noGrp="1"/>
          </p:cNvSpPr>
          <p:nvPr>
            <p:ph type="title"/>
          </p:nvPr>
        </p:nvSpPr>
        <p:spPr>
          <a:xfrm>
            <a:off x="204788" y="95251"/>
            <a:ext cx="8959851" cy="585788"/>
          </a:xfrm>
        </p:spPr>
        <p:txBody>
          <a:bodyPr>
            <a:normAutofit fontScale="90000"/>
          </a:bodyPr>
          <a:lstStyle/>
          <a:p>
            <a:pPr>
              <a:defRPr/>
            </a:pPr>
            <a:r>
              <a:rPr lang="en-GB" dirty="0">
                <a:solidFill>
                  <a:schemeClr val="accent1">
                    <a:lumMod val="75000"/>
                  </a:schemeClr>
                </a:solidFill>
              </a:rPr>
              <a:t>Earth Observation Applications </a:t>
            </a:r>
          </a:p>
        </p:txBody>
      </p:sp>
      <p:graphicFrame>
        <p:nvGraphicFramePr>
          <p:cNvPr id="3" name="Diagram 2">
            <a:extLst>
              <a:ext uri="{FF2B5EF4-FFF2-40B4-BE49-F238E27FC236}">
                <a16:creationId xmlns:a16="http://schemas.microsoft.com/office/drawing/2014/main" id="{05AF3155-E803-9B8E-7275-2A8F772F1610}"/>
              </a:ext>
            </a:extLst>
          </p:cNvPr>
          <p:cNvGraphicFramePr/>
          <p:nvPr>
            <p:extLst/>
          </p:nvPr>
        </p:nvGraphicFramePr>
        <p:xfrm>
          <a:off x="1028933" y="1813930"/>
          <a:ext cx="11291927" cy="39343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2808267" y="2780927"/>
            <a:ext cx="9838765" cy="646331"/>
          </a:xfrm>
          <a:prstGeom prst="rect">
            <a:avLst/>
          </a:prstGeom>
          <a:noFill/>
        </p:spPr>
        <p:txBody>
          <a:bodyPr wrap="square" rtlCol="0">
            <a:spAutoFit/>
          </a:bodyPr>
          <a:lstStyle/>
          <a:p>
            <a:pPr lvl="0">
              <a:defRPr/>
            </a:pPr>
            <a:r>
              <a:rPr lang="en-US" sz="3600" b="1" dirty="0">
                <a:solidFill>
                  <a:srgbClr val="38425C"/>
                </a:solidFill>
                <a:latin typeface="Candara" panose="020E0502030303020204" pitchFamily="34" charset="0"/>
              </a:rPr>
              <a:t>Main Marine Applications</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4015674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752587" y="259940"/>
            <a:ext cx="9838765" cy="461665"/>
          </a:xfrm>
          <a:prstGeom prst="rect">
            <a:avLst/>
          </a:prstGeom>
          <a:noFill/>
        </p:spPr>
        <p:txBody>
          <a:bodyPr wrap="square" rtlCol="0">
            <a:spAutoFit/>
          </a:bodyPr>
          <a:lstStyle/>
          <a:p>
            <a:pPr lvl="0">
              <a:defRPr/>
            </a:pPr>
            <a:r>
              <a:rPr lang="en-US" sz="2400" b="1" dirty="0">
                <a:solidFill>
                  <a:srgbClr val="38425C"/>
                </a:solidFill>
                <a:latin typeface="Candara" panose="020E0502030303020204" pitchFamily="34" charset="0"/>
              </a:rPr>
              <a:t>Main Marine Applications</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0" name="Picture 1">
            <a:extLst>
              <a:ext uri="{FF2B5EF4-FFF2-40B4-BE49-F238E27FC236}">
                <a16:creationId xmlns:a16="http://schemas.microsoft.com/office/drawing/2014/main" id="{3F0E7308-856E-4C58-A208-53A11AD5E8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3597" y="1123535"/>
            <a:ext cx="4988498" cy="482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79612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 name="Picture 1">
            <a:extLst>
              <a:ext uri="{FF2B5EF4-FFF2-40B4-BE49-F238E27FC236}">
                <a16:creationId xmlns:a16="http://schemas.microsoft.com/office/drawing/2014/main" id="{37989590-FECE-4227-9B4C-2EFDD60FE173}"/>
              </a:ext>
            </a:extLst>
          </p:cNvPr>
          <p:cNvPicPr>
            <a:picLocks noChangeAspect="1"/>
          </p:cNvPicPr>
          <p:nvPr/>
        </p:nvPicPr>
        <p:blipFill>
          <a:blip r:embed="rId3"/>
          <a:stretch>
            <a:fillRect/>
          </a:stretch>
        </p:blipFill>
        <p:spPr>
          <a:xfrm>
            <a:off x="436429" y="1171582"/>
            <a:ext cx="10312658" cy="4628401"/>
          </a:xfrm>
          <a:prstGeom prst="rect">
            <a:avLst/>
          </a:prstGeom>
        </p:spPr>
      </p:pic>
      <p:pic>
        <p:nvPicPr>
          <p:cNvPr id="183" name="Picture 182">
            <a:extLst>
              <a:ext uri="{FF2B5EF4-FFF2-40B4-BE49-F238E27FC236}">
                <a16:creationId xmlns:a16="http://schemas.microsoft.com/office/drawing/2014/main" id="{F2329329-21C9-4FE4-9E8F-4874B08689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sp>
        <p:nvSpPr>
          <p:cNvPr id="3" name="Rectangle 2">
            <a:extLst>
              <a:ext uri="{FF2B5EF4-FFF2-40B4-BE49-F238E27FC236}">
                <a16:creationId xmlns:a16="http://schemas.microsoft.com/office/drawing/2014/main" id="{55396553-25C0-435F-81AB-8F6294FC28F7}"/>
              </a:ext>
            </a:extLst>
          </p:cNvPr>
          <p:cNvSpPr/>
          <p:nvPr/>
        </p:nvSpPr>
        <p:spPr>
          <a:xfrm>
            <a:off x="906362" y="383742"/>
            <a:ext cx="6974923" cy="523220"/>
          </a:xfrm>
          <a:prstGeom prst="rect">
            <a:avLst/>
          </a:prstGeom>
        </p:spPr>
        <p:txBody>
          <a:bodyPr wrap="none">
            <a:spAutoFit/>
          </a:bodyPr>
          <a:lstStyle/>
          <a:p>
            <a:pPr>
              <a:spcBef>
                <a:spcPct val="0"/>
              </a:spcBef>
            </a:pPr>
            <a:r>
              <a:rPr lang="en-GB" altLang="en-US" sz="2800" b="1" dirty="0">
                <a:solidFill>
                  <a:schemeClr val="accent1">
                    <a:lumMod val="50000"/>
                  </a:schemeClr>
                </a:solidFill>
              </a:rPr>
              <a:t>Main Ocean Properties derived from satellite </a:t>
            </a:r>
          </a:p>
        </p:txBody>
      </p:sp>
    </p:spTree>
    <p:extLst>
      <p:ext uri="{BB962C8B-B14F-4D97-AF65-F5344CB8AC3E}">
        <p14:creationId xmlns:p14="http://schemas.microsoft.com/office/powerpoint/2010/main" val="2979512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Significant Wave Height</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a:extLst>
              <a:ext uri="{FF2B5EF4-FFF2-40B4-BE49-F238E27FC236}">
                <a16:creationId xmlns:a16="http://schemas.microsoft.com/office/drawing/2014/main" id="{D860BE00-DC5C-4A3B-A852-3A801F8439EF}"/>
              </a:ext>
            </a:extLst>
          </p:cNvPr>
          <p:cNvPicPr>
            <a:picLocks noChangeAspect="1"/>
          </p:cNvPicPr>
          <p:nvPr/>
        </p:nvPicPr>
        <p:blipFill>
          <a:blip r:embed="rId4"/>
          <a:stretch>
            <a:fillRect/>
          </a:stretch>
        </p:blipFill>
        <p:spPr>
          <a:xfrm>
            <a:off x="751473" y="1259120"/>
            <a:ext cx="10953806" cy="5159776"/>
          </a:xfrm>
          <a:prstGeom prst="rect">
            <a:avLst/>
          </a:prstGeom>
        </p:spPr>
      </p:pic>
    </p:spTree>
    <p:extLst>
      <p:ext uri="{BB962C8B-B14F-4D97-AF65-F5344CB8AC3E}">
        <p14:creationId xmlns:p14="http://schemas.microsoft.com/office/powerpoint/2010/main" val="3594610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AC59DA89-590F-4667-8BD2-6DC0CEEAAACC}"/>
              </a:ext>
            </a:extLst>
          </p:cNvPr>
          <p:cNvGrpSpPr/>
          <p:nvPr/>
        </p:nvGrpSpPr>
        <p:grpSpPr>
          <a:xfrm flipH="1" flipV="1">
            <a:off x="187440" y="5687198"/>
            <a:ext cx="3471030" cy="982937"/>
            <a:chOff x="5290103" y="-2638"/>
            <a:chExt cx="3853897" cy="1075336"/>
          </a:xfrm>
        </p:grpSpPr>
        <p:grpSp>
          <p:nvGrpSpPr>
            <p:cNvPr id="89" name="Group 88">
              <a:extLst>
                <a:ext uri="{FF2B5EF4-FFF2-40B4-BE49-F238E27FC236}">
                  <a16:creationId xmlns:a16="http://schemas.microsoft.com/office/drawing/2014/main" id="{E9E32865-8728-45B0-8360-13CE30CF71BC}"/>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D41BFB71-E19C-4710-97F8-101E0F79E07E}"/>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B76343F6-1A6B-472B-A152-8244BF733143}"/>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9DF712E9-4DD0-4883-9E92-DE186D0DCAC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0119F41F-0032-45B0-A27F-48AD934972F7}"/>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BC693E9E-A1D3-4582-B796-C11952846A2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BB4859B-5F16-45D3-B021-B5D5930B7A04}"/>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9B3979C9-4910-4F66-B8A1-7970669BBA6B}"/>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25F04075-19F5-4AA4-8EA6-175590F2BF64}"/>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F89C6CF7-C081-432E-959A-796B4E28F0B0}"/>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076CAC53-62AD-4777-A245-36E6CCC3B16C}"/>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8163E45D-F2B9-46FC-B518-9B209601709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7078FA8A-8506-4EFC-9920-EFF4AE72432B}"/>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8882B22D-0986-4C32-8DD2-09C8BBAFB54C}"/>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43AF86AE-E894-443A-B268-0C907D9E4DE9}"/>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04BACD80-FB44-44C7-99C3-F2DD4F53223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760B163C-6188-429E-A89F-D155EEB13EC6}"/>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8DA23706-4D31-4619-B9A2-791C7767BD1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B810D475-3DAC-463D-9247-4B2080FD059E}"/>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B1689D4-B64D-451F-A23C-E33A206DE9AD}"/>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0C6CE7D6-B34A-4CD6-B6E7-F9611AE62ACF}"/>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9441777B-58B4-46CF-9DB7-1D965D747809}"/>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D0F99030-A822-4C52-8D42-EBAFB64AD95A}"/>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AD4D22E-E2C6-4934-A116-50CF6A9A3866}"/>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2411DFF6-BCAA-4A33-89DF-9B855BDBBBA2}"/>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E37710AA-3374-4F3A-8FD9-FFDC67D57B5C}"/>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072AAE76-1878-44BB-8369-D837EE3EE4C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4639BC06-AFF1-4EE5-9E62-7D7EF000508A}"/>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989CB294-FF76-4068-A290-0AE01CFAC5B9}"/>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445B22B3-D912-42E3-98A3-110387854C06}"/>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E95C5EE0-13BD-4851-8EBB-6DF5839F3587}"/>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9ECCA134-316D-4DF6-8EF1-435AE1571046}"/>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207E0E66-CCE1-4720-AC18-3130FD29386A}"/>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DB7A9B02-953A-48D3-AF6F-80FB397C495F}"/>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A5BCA3FA-A1FE-4DDE-BE5B-317AA8B1C290}"/>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5267E120-E97B-4377-98C9-0B370D072FF8}"/>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9589606C-438D-46B7-9356-602A0F034FB0}"/>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CE7E123A-1093-4DF8-940C-DB1EC023DB70}"/>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F15E27E8-D7DA-464C-829B-5EAA6A8B4967}"/>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79B39E0C-ADE6-4579-A4A5-DEDD1398A300}"/>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C589A52-7AF4-4EB8-9290-F4A840908EF8}"/>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2B00BAE-16A5-4699-8006-DBEFF351253F}"/>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26220F5C-8983-4571-9D21-3BFE122D1CE1}"/>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6DAA99CF-0A27-4EA2-998B-15CABA0FDB4D}"/>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9346BA38-33E4-476C-A5D5-E72FD58F4981}"/>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E2404DD9-550A-4583-A5F0-B89A1FB4020C}"/>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DDFFED5A-F17D-4112-8C6B-AD98AF138A0E}"/>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4D5451DC-3FE0-4ADD-865F-5D5E5B53EEAE}"/>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BC2D9318-C8A0-468C-BB51-0C0F1E772A7B}"/>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7D7024A7-6A07-487F-94E5-97ABDFF5CE3B}"/>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2A481EA2-8FE9-4F3E-81C2-772D3912A724}"/>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383A5D90-D4B7-406E-AA8B-EB124B4B08F9}"/>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265F570D-9DDF-48E3-BC02-4BFBAC515CDA}"/>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6E4DCBE5-64F4-4C0B-A3DC-E16BC6F398A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479F0BA7-2F5E-4B33-A62E-3706BE71F736}"/>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00120E3C-91A9-415B-85BF-034963C1A18C}"/>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621EC097-E739-4A4C-9A69-6B429933649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F2F118CD-C4A4-4CCF-A4A6-BAC42C902895}"/>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20694322-6397-4FB6-B7ED-777E61034CEE}"/>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3968E3A7-E249-4001-A5CF-81B72D2FC904}"/>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D2811AB-F731-486F-9F3E-5D2B04B608BB}"/>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B54F3903-54C6-4983-8A74-9F6A63188772}"/>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03EC4985-1182-45CD-9E4E-8B9A64372ED5}"/>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040C590D-1BE6-46C0-B7DC-5F41F0346DF6}"/>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9E6BBD00-D8A8-4253-A56A-966EB757A66F}"/>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E81216A8-3C0A-4974-A6A0-01C636A70848}"/>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4C0F453-07F9-4565-AE99-472FA6B21E1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603A20BA-35B5-47A6-8ECB-7F4586DCC4FA}"/>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36AD8388-D312-46FE-91D6-DFAE2021A8D5}"/>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EB226BA6-0FB8-453C-9E60-EC04D97CCE70}"/>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0B1A7E3C-EFCA-4985-A834-6437568507E7}"/>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D38A6C0B-F14A-498C-9772-AC5AF8EBD41B}"/>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45C60B16-0D9A-491C-96B9-666C33BE3AC7}"/>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F0D4F70-1E9A-4B6F-A44C-CA30A2CBFD1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EE99E9A4-F320-4962-AEE4-9CF90D4894A8}"/>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144894D-146C-4C26-9D0B-785049243576}"/>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C32A222F-6C55-4A58-85D0-A94991C9D630}"/>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40AFDE8B-E3F8-4BF1-8C0C-A79709DB7A82}"/>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649C068D-165A-49C2-8314-910FAE9EE27B}"/>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C20E9A2-5F08-48A2-81D1-00ECEDCB5DAC}"/>
              </a:ext>
            </a:extLst>
          </p:cNvPr>
          <p:cNvSpPr/>
          <p:nvPr/>
        </p:nvSpPr>
        <p:spPr>
          <a:xfrm>
            <a:off x="11585866" y="6272477"/>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03</a:t>
            </a:r>
          </a:p>
        </p:txBody>
      </p:sp>
      <p:pic>
        <p:nvPicPr>
          <p:cNvPr id="170" name="Picture 169">
            <a:extLst>
              <a:ext uri="{FF2B5EF4-FFF2-40B4-BE49-F238E27FC236}">
                <a16:creationId xmlns:a16="http://schemas.microsoft.com/office/drawing/2014/main" id="{9CC5063E-C163-4E6E-BE39-5CB0104AD4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1" name="Picture 170">
            <a:extLst>
              <a:ext uri="{FF2B5EF4-FFF2-40B4-BE49-F238E27FC236}">
                <a16:creationId xmlns:a16="http://schemas.microsoft.com/office/drawing/2014/main" id="{060C540B-3D0B-403A-9D84-540500572A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2" name="Rectangle 171">
            <a:extLst>
              <a:ext uri="{FF2B5EF4-FFF2-40B4-BE49-F238E27FC236}">
                <a16:creationId xmlns:a16="http://schemas.microsoft.com/office/drawing/2014/main" id="{D9ED99BD-2EA5-495B-BAD9-57ACF31B2D53}"/>
              </a:ext>
            </a:extLst>
          </p:cNvPr>
          <p:cNvSpPr/>
          <p:nvPr/>
        </p:nvSpPr>
        <p:spPr>
          <a:xfrm>
            <a:off x="3751681" y="6444113"/>
            <a:ext cx="7785324" cy="160967"/>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78" name="TextBox 177">
            <a:extLst>
              <a:ext uri="{FF2B5EF4-FFF2-40B4-BE49-F238E27FC236}">
                <a16:creationId xmlns:a16="http://schemas.microsoft.com/office/drawing/2014/main" id="{C5479C71-5D16-467F-A212-9100A3E5C01A}"/>
              </a:ext>
            </a:extLst>
          </p:cNvPr>
          <p:cNvSpPr txBox="1"/>
          <p:nvPr/>
        </p:nvSpPr>
        <p:spPr>
          <a:xfrm>
            <a:off x="1168039" y="323947"/>
            <a:ext cx="8774981" cy="523220"/>
          </a:xfrm>
          <a:prstGeom prst="rect">
            <a:avLst/>
          </a:prstGeom>
          <a:noFill/>
        </p:spPr>
        <p:txBody>
          <a:bodyPr wrap="square" rtlCol="0">
            <a:spAutoFit/>
          </a:bodyPr>
          <a:lstStyle/>
          <a:p>
            <a:r>
              <a:rPr lang="en-US" sz="2800" b="1" dirty="0">
                <a:solidFill>
                  <a:srgbClr val="38425C"/>
                </a:solidFill>
                <a:latin typeface="Candara" panose="020E0502030303020204" pitchFamily="34" charset="0"/>
              </a:rPr>
              <a:t>Importance of Weather Satellite Remote Sensing</a:t>
            </a:r>
            <a:endParaRPr lang="en-US" sz="3200" b="1" dirty="0">
              <a:solidFill>
                <a:srgbClr val="38425C"/>
              </a:solidFill>
              <a:latin typeface="Candara" panose="020E0502030303020204" pitchFamily="34" charset="0"/>
            </a:endParaRPr>
          </a:p>
        </p:txBody>
      </p:sp>
      <p:pic>
        <p:nvPicPr>
          <p:cNvPr id="2" name="Picture 1">
            <a:extLst>
              <a:ext uri="{FF2B5EF4-FFF2-40B4-BE49-F238E27FC236}">
                <a16:creationId xmlns:a16="http://schemas.microsoft.com/office/drawing/2014/main" id="{E6E7AB7A-7C1C-43A6-9E8D-DCFE9B6735E1}"/>
              </a:ext>
            </a:extLst>
          </p:cNvPr>
          <p:cNvPicPr>
            <a:picLocks noChangeAspect="1"/>
          </p:cNvPicPr>
          <p:nvPr/>
        </p:nvPicPr>
        <p:blipFill>
          <a:blip r:embed="rId4"/>
          <a:stretch>
            <a:fillRect/>
          </a:stretch>
        </p:blipFill>
        <p:spPr>
          <a:xfrm>
            <a:off x="575276" y="1256625"/>
            <a:ext cx="5698766" cy="4040443"/>
          </a:xfrm>
          <a:prstGeom prst="rect">
            <a:avLst/>
          </a:prstGeom>
        </p:spPr>
      </p:pic>
      <p:pic>
        <p:nvPicPr>
          <p:cNvPr id="3" name="Picture 2">
            <a:extLst>
              <a:ext uri="{FF2B5EF4-FFF2-40B4-BE49-F238E27FC236}">
                <a16:creationId xmlns:a16="http://schemas.microsoft.com/office/drawing/2014/main" id="{015C3417-39B1-4237-AF57-2CA4E2A5A186}"/>
              </a:ext>
            </a:extLst>
          </p:cNvPr>
          <p:cNvPicPr>
            <a:picLocks noChangeAspect="1"/>
          </p:cNvPicPr>
          <p:nvPr/>
        </p:nvPicPr>
        <p:blipFill>
          <a:blip r:embed="rId5"/>
          <a:stretch>
            <a:fillRect/>
          </a:stretch>
        </p:blipFill>
        <p:spPr>
          <a:xfrm>
            <a:off x="6096000" y="1412666"/>
            <a:ext cx="5875048" cy="3884402"/>
          </a:xfrm>
          <a:prstGeom prst="rect">
            <a:avLst/>
          </a:prstGeom>
        </p:spPr>
      </p:pic>
      <p:sp>
        <p:nvSpPr>
          <p:cNvPr id="168" name="Subtitle 4">
            <a:extLst>
              <a:ext uri="{FF2B5EF4-FFF2-40B4-BE49-F238E27FC236}">
                <a16:creationId xmlns:a16="http://schemas.microsoft.com/office/drawing/2014/main" id="{9BAB9E0A-FBFC-48C2-AFF4-558CB9A1934B}"/>
              </a:ext>
            </a:extLst>
          </p:cNvPr>
          <p:cNvSpPr txBox="1">
            <a:spLocks/>
          </p:cNvSpPr>
          <p:nvPr/>
        </p:nvSpPr>
        <p:spPr>
          <a:xfrm>
            <a:off x="3486917" y="5772789"/>
            <a:ext cx="6456104" cy="12351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r>
              <a:rPr lang="en-GB" sz="1400" b="1" dirty="0"/>
              <a:t>This network leaves gaps in weather information both spatially and temporally .</a:t>
            </a:r>
            <a:endParaRPr lang="en-US" sz="1400" b="1" dirty="0"/>
          </a:p>
        </p:txBody>
      </p:sp>
    </p:spTree>
    <p:extLst>
      <p:ext uri="{BB962C8B-B14F-4D97-AF65-F5344CB8AC3E}">
        <p14:creationId xmlns:p14="http://schemas.microsoft.com/office/powerpoint/2010/main" val="1189999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Significant Wave Height</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1" name="Picture 5">
            <a:extLst>
              <a:ext uri="{FF2B5EF4-FFF2-40B4-BE49-F238E27FC236}">
                <a16:creationId xmlns:a16="http://schemas.microsoft.com/office/drawing/2014/main" id="{22D8DDC0-D887-4ECD-94BD-6553870880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918" y="1198386"/>
            <a:ext cx="6907213" cy="388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 name="Picture 10">
            <a:extLst>
              <a:ext uri="{FF2B5EF4-FFF2-40B4-BE49-F238E27FC236}">
                <a16:creationId xmlns:a16="http://schemas.microsoft.com/office/drawing/2014/main" id="{5CA8107C-1198-4456-A28B-4ECD83042A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76243" y="1198386"/>
            <a:ext cx="4986338"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5" name="Picture 12">
            <a:extLst>
              <a:ext uri="{FF2B5EF4-FFF2-40B4-BE49-F238E27FC236}">
                <a16:creationId xmlns:a16="http://schemas.microsoft.com/office/drawing/2014/main" id="{081DBCE0-6087-46FD-8EEA-14B0E5B37B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168" y="5259211"/>
            <a:ext cx="4883150"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41393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Significant Wave Height</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 name="Picture 1">
            <a:extLst>
              <a:ext uri="{FF2B5EF4-FFF2-40B4-BE49-F238E27FC236}">
                <a16:creationId xmlns:a16="http://schemas.microsoft.com/office/drawing/2014/main" id="{C1E7CA0B-76ED-4CB3-9825-F93C13C18F8B}"/>
              </a:ext>
            </a:extLst>
          </p:cNvPr>
          <p:cNvPicPr>
            <a:picLocks noChangeAspect="1"/>
          </p:cNvPicPr>
          <p:nvPr/>
        </p:nvPicPr>
        <p:blipFill>
          <a:blip r:embed="rId4"/>
          <a:stretch>
            <a:fillRect/>
          </a:stretch>
        </p:blipFill>
        <p:spPr>
          <a:xfrm>
            <a:off x="1139149" y="1133989"/>
            <a:ext cx="10099175" cy="4931790"/>
          </a:xfrm>
          <a:prstGeom prst="rect">
            <a:avLst/>
          </a:prstGeom>
        </p:spPr>
      </p:pic>
    </p:spTree>
    <p:extLst>
      <p:ext uri="{BB962C8B-B14F-4D97-AF65-F5344CB8AC3E}">
        <p14:creationId xmlns:p14="http://schemas.microsoft.com/office/powerpoint/2010/main" val="6130366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Sea Surface Wind Speed</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 name="Picture 1">
            <a:extLst>
              <a:ext uri="{FF2B5EF4-FFF2-40B4-BE49-F238E27FC236}">
                <a16:creationId xmlns:a16="http://schemas.microsoft.com/office/drawing/2014/main" id="{99B97DD6-C45F-4D44-82E6-77738336F841}"/>
              </a:ext>
            </a:extLst>
          </p:cNvPr>
          <p:cNvPicPr>
            <a:picLocks noChangeAspect="1"/>
          </p:cNvPicPr>
          <p:nvPr/>
        </p:nvPicPr>
        <p:blipFill>
          <a:blip r:embed="rId4"/>
          <a:stretch>
            <a:fillRect/>
          </a:stretch>
        </p:blipFill>
        <p:spPr>
          <a:xfrm>
            <a:off x="799457" y="1067813"/>
            <a:ext cx="10497028" cy="5124017"/>
          </a:xfrm>
          <a:prstGeom prst="rect">
            <a:avLst/>
          </a:prstGeom>
        </p:spPr>
      </p:pic>
    </p:spTree>
    <p:extLst>
      <p:ext uri="{BB962C8B-B14F-4D97-AF65-F5344CB8AC3E}">
        <p14:creationId xmlns:p14="http://schemas.microsoft.com/office/powerpoint/2010/main" val="37571488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Sea Surface Wind Speed</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1" name="Picture 15">
            <a:extLst>
              <a:ext uri="{FF2B5EF4-FFF2-40B4-BE49-F238E27FC236}">
                <a16:creationId xmlns:a16="http://schemas.microsoft.com/office/drawing/2014/main" id="{CEB03A93-F06E-46F4-AE52-D046B2E8B0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4194" y="1728787"/>
            <a:ext cx="4774864" cy="3581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6" name="Picture 3">
            <a:extLst>
              <a:ext uri="{FF2B5EF4-FFF2-40B4-BE49-F238E27FC236}">
                <a16:creationId xmlns:a16="http://schemas.microsoft.com/office/drawing/2014/main" id="{739BA9B7-43D1-4D91-A2A0-6B34C43753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4369" y="1945870"/>
            <a:ext cx="3615398" cy="317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64746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Sea Surface Wind Speed</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7" name="Picture 176">
            <a:extLst>
              <a:ext uri="{FF2B5EF4-FFF2-40B4-BE49-F238E27FC236}">
                <a16:creationId xmlns:a16="http://schemas.microsoft.com/office/drawing/2014/main" id="{4DABE2C8-888B-4C7E-BBD8-F7892B48D920}"/>
              </a:ext>
            </a:extLst>
          </p:cNvPr>
          <p:cNvPicPr>
            <a:picLocks noChangeAspect="1"/>
          </p:cNvPicPr>
          <p:nvPr/>
        </p:nvPicPr>
        <p:blipFill>
          <a:blip r:embed="rId4"/>
          <a:stretch>
            <a:fillRect/>
          </a:stretch>
        </p:blipFill>
        <p:spPr>
          <a:xfrm>
            <a:off x="1145663" y="1872741"/>
            <a:ext cx="4724168" cy="3642403"/>
          </a:xfrm>
          <a:prstGeom prst="rect">
            <a:avLst/>
          </a:prstGeom>
        </p:spPr>
      </p:pic>
      <p:pic>
        <p:nvPicPr>
          <p:cNvPr id="178" name="Picture 177" descr="chapala-ascat wind.jpg">
            <a:extLst>
              <a:ext uri="{FF2B5EF4-FFF2-40B4-BE49-F238E27FC236}">
                <a16:creationId xmlns:a16="http://schemas.microsoft.com/office/drawing/2014/main" id="{7AC47672-575E-4D6D-A670-35B49DD9A828}"/>
              </a:ext>
            </a:extLst>
          </p:cNvPr>
          <p:cNvPicPr>
            <a:picLocks noChangeAspect="1"/>
          </p:cNvPicPr>
          <p:nvPr/>
        </p:nvPicPr>
        <p:blipFill>
          <a:blip r:embed="rId5" cstate="print"/>
          <a:stretch>
            <a:fillRect/>
          </a:stretch>
        </p:blipFill>
        <p:spPr>
          <a:xfrm>
            <a:off x="6333067" y="1872742"/>
            <a:ext cx="4713271" cy="3539863"/>
          </a:xfrm>
          <a:prstGeom prst="rect">
            <a:avLst/>
          </a:prstGeom>
        </p:spPr>
      </p:pic>
    </p:spTree>
    <p:extLst>
      <p:ext uri="{BB962C8B-B14F-4D97-AF65-F5344CB8AC3E}">
        <p14:creationId xmlns:p14="http://schemas.microsoft.com/office/powerpoint/2010/main" val="23172613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Sea Surface Wind Speed</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7" name="Picture 17">
            <a:extLst>
              <a:ext uri="{FF2B5EF4-FFF2-40B4-BE49-F238E27FC236}">
                <a16:creationId xmlns:a16="http://schemas.microsoft.com/office/drawing/2014/main" id="{4038D7E5-855C-485B-B0C9-69A5024F4C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4869" y="1223408"/>
            <a:ext cx="4082122" cy="4504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8" name="Picture 2">
            <a:extLst>
              <a:ext uri="{FF2B5EF4-FFF2-40B4-BE49-F238E27FC236}">
                <a16:creationId xmlns:a16="http://schemas.microsoft.com/office/drawing/2014/main" id="{7BCF647F-47BB-46E9-9375-F1DB164847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655" y="1399462"/>
            <a:ext cx="4315541" cy="405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31155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Sea Surface Wind Speed</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1" name="microwavemp4 (1)">
            <a:hlinkClick r:id="" action="ppaction://media"/>
            <a:extLst>
              <a:ext uri="{FF2B5EF4-FFF2-40B4-BE49-F238E27FC236}">
                <a16:creationId xmlns:a16="http://schemas.microsoft.com/office/drawing/2014/main" id="{543F5BF4-4F74-4CF3-880B-656B9D0A1E8E}"/>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860799" y="1533879"/>
            <a:ext cx="5655732" cy="4241799"/>
          </a:xfrm>
          <a:prstGeom prst="rect">
            <a:avLst/>
          </a:prstGeom>
        </p:spPr>
      </p:pic>
    </p:spTree>
    <p:extLst>
      <p:ext uri="{BB962C8B-B14F-4D97-AF65-F5344CB8AC3E}">
        <p14:creationId xmlns:p14="http://schemas.microsoft.com/office/powerpoint/2010/main" val="1377106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200" fill="hold"/>
                                        <p:tgtEl>
                                          <p:spTgt spid="17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7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71"/>
                                        </p:tgtEl>
                                      </p:cBhvr>
                                    </p:cmd>
                                  </p:childTnLst>
                                </p:cTn>
                              </p:par>
                            </p:childTnLst>
                          </p:cTn>
                        </p:par>
                      </p:childTnLst>
                    </p:cTn>
                  </p:par>
                </p:childTnLst>
              </p:cTn>
              <p:nextCondLst>
                <p:cond evt="onClick" delay="0">
                  <p:tgtEl>
                    <p:spTgt spid="171"/>
                  </p:tgtEl>
                </p:cond>
              </p:nextCondLst>
            </p:seq>
            <p:video>
              <p:cMediaNode vol="80000">
                <p:cTn id="12" fill="hold" display="0">
                  <p:stCondLst>
                    <p:cond delay="indefinite"/>
                  </p:stCondLst>
                </p:cTn>
                <p:tgtEl>
                  <p:spTgt spid="171"/>
                </p:tgtEl>
              </p:cMediaNode>
            </p:vide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Sea Surface Temperature</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a:extLst>
              <a:ext uri="{FF2B5EF4-FFF2-40B4-BE49-F238E27FC236}">
                <a16:creationId xmlns:a16="http://schemas.microsoft.com/office/drawing/2014/main" id="{1C2196D9-F38B-40E2-906F-D5D2A14CD851}"/>
              </a:ext>
            </a:extLst>
          </p:cNvPr>
          <p:cNvPicPr>
            <a:picLocks noChangeAspect="1"/>
          </p:cNvPicPr>
          <p:nvPr/>
        </p:nvPicPr>
        <p:blipFill>
          <a:blip r:embed="rId4"/>
          <a:stretch>
            <a:fillRect/>
          </a:stretch>
        </p:blipFill>
        <p:spPr>
          <a:xfrm>
            <a:off x="661762" y="1302044"/>
            <a:ext cx="10804952" cy="4780617"/>
          </a:xfrm>
          <a:prstGeom prst="rect">
            <a:avLst/>
          </a:prstGeom>
        </p:spPr>
      </p:pic>
      <p:pic>
        <p:nvPicPr>
          <p:cNvPr id="171" name="Unsaved_session_2023-06-05_00_00-2023-06-12_16_15">
            <a:hlinkClick r:id="" action="ppaction://media"/>
            <a:extLst>
              <a:ext uri="{FF2B5EF4-FFF2-40B4-BE49-F238E27FC236}">
                <a16:creationId xmlns:a16="http://schemas.microsoft.com/office/drawing/2014/main" id="{6B190689-F251-4CB7-B1B4-F0BCE98CE0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3079" y="3359374"/>
            <a:ext cx="4276057" cy="2405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78996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Sea Surface Temperature</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4" name="Picture 1">
            <a:extLst>
              <a:ext uri="{FF2B5EF4-FFF2-40B4-BE49-F238E27FC236}">
                <a16:creationId xmlns:a16="http://schemas.microsoft.com/office/drawing/2014/main" id="{E65EB6A2-A622-45EC-8ECD-9762108EF2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2370" r="1881" b="7628"/>
          <a:stretch>
            <a:fillRect/>
          </a:stretch>
        </p:blipFill>
        <p:spPr bwMode="auto">
          <a:xfrm>
            <a:off x="1164419" y="1228925"/>
            <a:ext cx="9229141" cy="4233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722762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Sea Surface Temperature</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1" name="Picture 3">
            <a:extLst>
              <a:ext uri="{FF2B5EF4-FFF2-40B4-BE49-F238E27FC236}">
                <a16:creationId xmlns:a16="http://schemas.microsoft.com/office/drawing/2014/main" id="{76C43BDF-7334-46CF-951E-6BBDA4B7AC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5413" y="1027113"/>
            <a:ext cx="4106862" cy="483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 name="Picture 5" descr="A picture containing colorfulness, screenshot, graphics, sphere&#10;&#10;Description automatically generated">
            <a:extLst>
              <a:ext uri="{FF2B5EF4-FFF2-40B4-BE49-F238E27FC236}">
                <a16:creationId xmlns:a16="http://schemas.microsoft.com/office/drawing/2014/main" id="{BB4E6D5F-3210-45B6-92EB-582A54852D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563" y="1587500"/>
            <a:ext cx="7204075" cy="338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9218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322293" y="346630"/>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Meteorological Satellite</a:t>
            </a:r>
          </a:p>
        </p:txBody>
      </p:sp>
      <p:pic>
        <p:nvPicPr>
          <p:cNvPr id="3" name="Picture 2">
            <a:extLst>
              <a:ext uri="{FF2B5EF4-FFF2-40B4-BE49-F238E27FC236}">
                <a16:creationId xmlns:a16="http://schemas.microsoft.com/office/drawing/2014/main" id="{6457BD43-0276-40E8-AE8D-C4381D712105}"/>
              </a:ext>
            </a:extLst>
          </p:cNvPr>
          <p:cNvPicPr>
            <a:picLocks noChangeAspect="1"/>
          </p:cNvPicPr>
          <p:nvPr/>
        </p:nvPicPr>
        <p:blipFill>
          <a:blip r:embed="rId4"/>
          <a:stretch>
            <a:fillRect/>
          </a:stretch>
        </p:blipFill>
        <p:spPr>
          <a:xfrm>
            <a:off x="1228519" y="690826"/>
            <a:ext cx="8821858" cy="5651816"/>
          </a:xfrm>
          <a:prstGeom prst="rect">
            <a:avLst/>
          </a:prstGeom>
        </p:spPr>
      </p:pic>
    </p:spTree>
    <p:extLst>
      <p:ext uri="{BB962C8B-B14F-4D97-AF65-F5344CB8AC3E}">
        <p14:creationId xmlns:p14="http://schemas.microsoft.com/office/powerpoint/2010/main" val="380425132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Sea Surface Temperature</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 name="Picture 1">
            <a:extLst>
              <a:ext uri="{FF2B5EF4-FFF2-40B4-BE49-F238E27FC236}">
                <a16:creationId xmlns:a16="http://schemas.microsoft.com/office/drawing/2014/main" id="{54300693-2309-49A1-8485-03164FAE3242}"/>
              </a:ext>
            </a:extLst>
          </p:cNvPr>
          <p:cNvPicPr>
            <a:picLocks noChangeAspect="1"/>
          </p:cNvPicPr>
          <p:nvPr/>
        </p:nvPicPr>
        <p:blipFill>
          <a:blip r:embed="rId4"/>
          <a:stretch>
            <a:fillRect/>
          </a:stretch>
        </p:blipFill>
        <p:spPr>
          <a:xfrm>
            <a:off x="547281" y="1314490"/>
            <a:ext cx="11293232" cy="4745907"/>
          </a:xfrm>
          <a:prstGeom prst="rect">
            <a:avLst/>
          </a:prstGeom>
        </p:spPr>
      </p:pic>
    </p:spTree>
    <p:extLst>
      <p:ext uri="{BB962C8B-B14F-4D97-AF65-F5344CB8AC3E}">
        <p14:creationId xmlns:p14="http://schemas.microsoft.com/office/powerpoint/2010/main" val="22160351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3866781" y="3291421"/>
            <a:ext cx="9838765" cy="769441"/>
          </a:xfrm>
          <a:prstGeom prst="rect">
            <a:avLst/>
          </a:prstGeom>
          <a:noFill/>
        </p:spPr>
        <p:txBody>
          <a:bodyPr wrap="square" rtlCol="0">
            <a:spAutoFit/>
          </a:bodyPr>
          <a:lstStyle/>
          <a:p>
            <a:pPr lvl="0">
              <a:defRPr/>
            </a:pPr>
            <a:r>
              <a:rPr lang="en-US" sz="4400" b="1" dirty="0">
                <a:solidFill>
                  <a:srgbClr val="38425C"/>
                </a:solidFill>
                <a:latin typeface="Candara" panose="020E0502030303020204" pitchFamily="34" charset="0"/>
              </a:rPr>
              <a:t>Thanks</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8548218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48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Other Applications/ Water Quality/ Oil spill</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915368" y="3659978"/>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6216314" y="285950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1" name="Slide Number Placeholder 2">
            <a:extLst>
              <a:ext uri="{FF2B5EF4-FFF2-40B4-BE49-F238E27FC236}">
                <a16:creationId xmlns:a16="http://schemas.microsoft.com/office/drawing/2014/main" id="{8697CF72-566C-4439-835A-E813B128F3D8}"/>
              </a:ext>
            </a:extLst>
          </p:cNvPr>
          <p:cNvSpPr txBox="1">
            <a:spLocks/>
          </p:cNvSpPr>
          <p:nvPr/>
        </p:nvSpPr>
        <p:spPr>
          <a:xfrm>
            <a:off x="11518900" y="6581775"/>
            <a:ext cx="373063" cy="20637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FC933F4F-DC7C-481D-A748-702F52074C9B}" type="slidenum">
              <a:rPr lang="en-GB" smtClean="0"/>
              <a:pPr>
                <a:defRPr/>
              </a:pPr>
              <a:t>82</a:t>
            </a:fld>
            <a:endParaRPr lang="en-GB"/>
          </a:p>
        </p:txBody>
      </p:sp>
      <p:sp>
        <p:nvSpPr>
          <p:cNvPr id="174" name="Text Placeholder 13">
            <a:extLst>
              <a:ext uri="{FF2B5EF4-FFF2-40B4-BE49-F238E27FC236}">
                <a16:creationId xmlns:a16="http://schemas.microsoft.com/office/drawing/2014/main" id="{C686766E-2425-4775-A05F-7A3CEBC60E8E}"/>
              </a:ext>
            </a:extLst>
          </p:cNvPr>
          <p:cNvSpPr txBox="1">
            <a:spLocks/>
          </p:cNvSpPr>
          <p:nvPr/>
        </p:nvSpPr>
        <p:spPr>
          <a:xfrm>
            <a:off x="644189" y="3612316"/>
            <a:ext cx="2686050" cy="666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altLang="en-US"/>
              <a:t>SAR/ Sentinel-1</a:t>
            </a:r>
          </a:p>
          <a:p>
            <a:pPr>
              <a:defRPr/>
            </a:pPr>
            <a:r>
              <a:rPr lang="en-GB" altLang="en-US"/>
              <a:t>8 March 2017</a:t>
            </a:r>
          </a:p>
          <a:p>
            <a:pPr>
              <a:defRPr/>
            </a:pPr>
            <a:endParaRPr lang="en-GB" dirty="0"/>
          </a:p>
        </p:txBody>
      </p:sp>
      <p:sp>
        <p:nvSpPr>
          <p:cNvPr id="175" name="Text Placeholder 18">
            <a:extLst>
              <a:ext uri="{FF2B5EF4-FFF2-40B4-BE49-F238E27FC236}">
                <a16:creationId xmlns:a16="http://schemas.microsoft.com/office/drawing/2014/main" id="{185EE22C-D774-4612-AB0A-36CEF994DABE}"/>
              </a:ext>
            </a:extLst>
          </p:cNvPr>
          <p:cNvSpPr txBox="1">
            <a:spLocks/>
          </p:cNvSpPr>
          <p:nvPr/>
        </p:nvSpPr>
        <p:spPr>
          <a:xfrm>
            <a:off x="3589002" y="3612316"/>
            <a:ext cx="2686050" cy="666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altLang="en-US"/>
              <a:t>Natural RGB/Metop-A</a:t>
            </a:r>
            <a:endParaRPr lang="en-GB" altLang="en-US" dirty="0"/>
          </a:p>
        </p:txBody>
      </p:sp>
      <p:sp>
        <p:nvSpPr>
          <p:cNvPr id="176" name="Text Placeholder 20">
            <a:extLst>
              <a:ext uri="{FF2B5EF4-FFF2-40B4-BE49-F238E27FC236}">
                <a16:creationId xmlns:a16="http://schemas.microsoft.com/office/drawing/2014/main" id="{0C1A4136-7F98-42A8-A1CF-F328B064A3DC}"/>
              </a:ext>
            </a:extLst>
          </p:cNvPr>
          <p:cNvSpPr txBox="1">
            <a:spLocks/>
          </p:cNvSpPr>
          <p:nvPr/>
        </p:nvSpPr>
        <p:spPr>
          <a:xfrm>
            <a:off x="6533814" y="3612316"/>
            <a:ext cx="2686050" cy="666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altLang="en-US"/>
              <a:t>Difference Vis0.6 &amp; NIR1.6 /Metop-A</a:t>
            </a:r>
            <a:endParaRPr lang="en-GB" altLang="en-US" dirty="0"/>
          </a:p>
        </p:txBody>
      </p:sp>
      <p:pic>
        <p:nvPicPr>
          <p:cNvPr id="177" name="Picture Placeholder 12">
            <a:extLst>
              <a:ext uri="{FF2B5EF4-FFF2-40B4-BE49-F238E27FC236}">
                <a16:creationId xmlns:a16="http://schemas.microsoft.com/office/drawing/2014/main" id="{7F058656-AA51-49B8-AD7D-87B0AB253A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807" r="5807"/>
          <a:stretch>
            <a:fillRect/>
          </a:stretch>
        </p:blipFill>
        <p:spPr>
          <a:xfrm>
            <a:off x="739439" y="1072316"/>
            <a:ext cx="2495550" cy="2225675"/>
          </a:xfrm>
          <a:prstGeom prst="rect">
            <a:avLst/>
          </a:prstGeom>
        </p:spPr>
      </p:pic>
      <p:pic>
        <p:nvPicPr>
          <p:cNvPr id="178" name="Picture Placeholder 14">
            <a:extLst>
              <a:ext uri="{FF2B5EF4-FFF2-40B4-BE49-F238E27FC236}">
                <a16:creationId xmlns:a16="http://schemas.microsoft.com/office/drawing/2014/main" id="{B59AE927-6AA6-4D54-8C97-92C1864D8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011" r="11011"/>
          <a:stretch>
            <a:fillRect/>
          </a:stretch>
        </p:blipFill>
        <p:spPr>
          <a:xfrm>
            <a:off x="3684252" y="1072316"/>
            <a:ext cx="2495550" cy="2225675"/>
          </a:xfrm>
          <a:prstGeom prst="rect">
            <a:avLst/>
          </a:prstGeom>
        </p:spPr>
      </p:pic>
      <p:pic>
        <p:nvPicPr>
          <p:cNvPr id="180" name="Picture Placeholder 15">
            <a:extLst>
              <a:ext uri="{FF2B5EF4-FFF2-40B4-BE49-F238E27FC236}">
                <a16:creationId xmlns:a16="http://schemas.microsoft.com/office/drawing/2014/main" id="{7C748C15-24E7-4A07-896D-13DEB7E91C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2256" r="12256"/>
          <a:stretch>
            <a:fillRect/>
          </a:stretch>
        </p:blipFill>
        <p:spPr>
          <a:xfrm>
            <a:off x="6629064" y="1072316"/>
            <a:ext cx="2495550" cy="2225675"/>
          </a:xfrm>
          <a:prstGeom prst="rect">
            <a:avLst/>
          </a:prstGeom>
        </p:spPr>
      </p:pic>
      <p:pic>
        <p:nvPicPr>
          <p:cNvPr id="181" name="Picture Placeholder 35">
            <a:extLst>
              <a:ext uri="{FF2B5EF4-FFF2-40B4-BE49-F238E27FC236}">
                <a16:creationId xmlns:a16="http://schemas.microsoft.com/office/drawing/2014/main" id="{93A7F2BA-DDC9-43A7-8E5A-F12BCED374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0532" r="10532"/>
          <a:stretch>
            <a:fillRect/>
          </a:stretch>
        </p:blipFill>
        <p:spPr>
          <a:xfrm>
            <a:off x="9573877" y="1072316"/>
            <a:ext cx="2495550" cy="2225675"/>
          </a:xfrm>
          <a:prstGeom prst="rect">
            <a:avLst/>
          </a:prstGeom>
        </p:spPr>
      </p:pic>
      <p:sp>
        <p:nvSpPr>
          <p:cNvPr id="182" name="TextBox 181">
            <a:extLst>
              <a:ext uri="{FF2B5EF4-FFF2-40B4-BE49-F238E27FC236}">
                <a16:creationId xmlns:a16="http://schemas.microsoft.com/office/drawing/2014/main" id="{A0D1221A-7B5A-4A74-B6B1-25EC28E2A262}"/>
              </a:ext>
            </a:extLst>
          </p:cNvPr>
          <p:cNvSpPr txBox="1"/>
          <p:nvPr/>
        </p:nvSpPr>
        <p:spPr>
          <a:xfrm>
            <a:off x="753212" y="4706905"/>
            <a:ext cx="10685462" cy="1560513"/>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a:spAutoFit/>
          </a:bodyPr>
          <a:lstStyle/>
          <a:p>
            <a:pPr marL="342900" indent="-342900" eaLnBrk="1" fontAlgn="auto" hangingPunct="1">
              <a:lnSpc>
                <a:spcPct val="107000"/>
              </a:lnSpc>
              <a:spcBef>
                <a:spcPts val="0"/>
              </a:spcBef>
              <a:spcAft>
                <a:spcPts val="0"/>
              </a:spcAft>
              <a:buFont typeface="Symbol" panose="05050102010706020507" pitchFamily="18" charset="2"/>
              <a:buChar char=""/>
              <a:defRPr/>
            </a:pPr>
            <a:r>
              <a:rPr lang="en-GB" kern="100" dirty="0">
                <a:solidFill>
                  <a:srgbClr val="000000"/>
                </a:solidFill>
                <a:latin typeface="Roboto" panose="02000000000000000000" pitchFamily="2" charset="0"/>
                <a:cs typeface="Arial" panose="020B0604020202020204" pitchFamily="34" charset="0"/>
              </a:rPr>
              <a:t>Oil spill appear dark (smooth surface) , lower reflectivity, back scattered  comparable with the sea surface that appears bright due to its high reflectivity and natural roughness.</a:t>
            </a:r>
          </a:p>
          <a:p>
            <a:pPr marL="342900" indent="-342900" eaLnBrk="1" fontAlgn="auto" hangingPunct="1">
              <a:lnSpc>
                <a:spcPct val="107000"/>
              </a:lnSpc>
              <a:spcBef>
                <a:spcPts val="0"/>
              </a:spcBef>
              <a:spcAft>
                <a:spcPts val="0"/>
              </a:spcAft>
              <a:buFont typeface="Symbol" panose="05050102010706020507" pitchFamily="18" charset="2"/>
              <a:buChar char=""/>
              <a:defRPr/>
            </a:pPr>
            <a:r>
              <a:rPr lang="en-GB" kern="100" dirty="0">
                <a:solidFill>
                  <a:srgbClr val="000000"/>
                </a:solidFill>
                <a:latin typeface="Roboto" panose="02000000000000000000" pitchFamily="2" charset="0"/>
                <a:ea typeface="Calibri" panose="020F0502020204030204" pitchFamily="34" charset="0"/>
                <a:cs typeface="Arial" panose="020B0604020202020204" pitchFamily="34" charset="0"/>
              </a:rPr>
              <a:t>See through cloud. </a:t>
            </a:r>
            <a:endParaRPr lang="en-GB" sz="1600" kern="100" dirty="0">
              <a:ea typeface="Calibri" panose="020F0502020204030204" pitchFamily="34" charset="0"/>
              <a:cs typeface="Arial" panose="020B0604020202020204" pitchFamily="34" charset="0"/>
            </a:endParaRPr>
          </a:p>
          <a:p>
            <a:pPr marL="342900" indent="-342900" eaLnBrk="1" fontAlgn="auto" hangingPunct="1">
              <a:lnSpc>
                <a:spcPct val="107000"/>
              </a:lnSpc>
              <a:spcBef>
                <a:spcPts val="0"/>
              </a:spcBef>
              <a:spcAft>
                <a:spcPts val="0"/>
              </a:spcAft>
              <a:buFont typeface="Symbol" panose="05050102010706020507" pitchFamily="18" charset="2"/>
              <a:buChar char=""/>
              <a:defRPr/>
            </a:pPr>
            <a:r>
              <a:rPr lang="en-GB" kern="100" dirty="0">
                <a:solidFill>
                  <a:srgbClr val="000000"/>
                </a:solidFill>
                <a:latin typeface="Roboto" panose="02000000000000000000" pitchFamily="2" charset="0"/>
                <a:ea typeface="Calibri" panose="020F0502020204030204" pitchFamily="34" charset="0"/>
                <a:cs typeface="Arial" panose="020B0604020202020204" pitchFamily="34" charset="0"/>
              </a:rPr>
              <a:t>Large Swath </a:t>
            </a:r>
            <a:endParaRPr lang="en-GB" sz="1600" kern="100" dirty="0">
              <a:ea typeface="Calibri" panose="020F0502020204030204" pitchFamily="34" charset="0"/>
              <a:cs typeface="Arial" panose="020B0604020202020204" pitchFamily="34" charset="0"/>
            </a:endParaRPr>
          </a:p>
          <a:p>
            <a:pPr marL="342900" indent="-342900" eaLnBrk="1" fontAlgn="auto" hangingPunct="1">
              <a:lnSpc>
                <a:spcPct val="107000"/>
              </a:lnSpc>
              <a:spcBef>
                <a:spcPts val="0"/>
              </a:spcBef>
              <a:spcAft>
                <a:spcPts val="800"/>
              </a:spcAft>
              <a:buFont typeface="Symbol" panose="05050102010706020507" pitchFamily="18" charset="2"/>
              <a:buChar char=""/>
              <a:defRPr/>
            </a:pPr>
            <a:r>
              <a:rPr lang="en-GB" kern="100" dirty="0">
                <a:solidFill>
                  <a:srgbClr val="000000"/>
                </a:solidFill>
                <a:latin typeface="Roboto" panose="02000000000000000000" pitchFamily="2" charset="0"/>
                <a:ea typeface="Calibri" panose="020F0502020204030204" pitchFamily="34" charset="0"/>
                <a:cs typeface="Arial" panose="020B0604020202020204" pitchFamily="34" charset="0"/>
              </a:rPr>
              <a:t>Day and Night</a:t>
            </a:r>
            <a:endParaRPr lang="en-GB" sz="1600" kern="100" dirty="0">
              <a:ea typeface="Calibri" panose="020F0502020204030204" pitchFamily="34" charset="0"/>
              <a:cs typeface="Arial" panose="020B0604020202020204" pitchFamily="34" charset="0"/>
            </a:endParaRPr>
          </a:p>
        </p:txBody>
      </p:sp>
      <p:sp>
        <p:nvSpPr>
          <p:cNvPr id="183" name="Title 1">
            <a:extLst>
              <a:ext uri="{FF2B5EF4-FFF2-40B4-BE49-F238E27FC236}">
                <a16:creationId xmlns:a16="http://schemas.microsoft.com/office/drawing/2014/main" id="{CC381C88-5E03-4941-87D3-31F7CC3D9F16}"/>
              </a:ext>
            </a:extLst>
          </p:cNvPr>
          <p:cNvSpPr txBox="1">
            <a:spLocks/>
          </p:cNvSpPr>
          <p:nvPr/>
        </p:nvSpPr>
        <p:spPr>
          <a:xfrm>
            <a:off x="10047288" y="1073150"/>
            <a:ext cx="3135312" cy="603250"/>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GB" sz="2000" b="1" dirty="0">
                <a:solidFill>
                  <a:schemeClr val="accent1">
                    <a:lumMod val="75000"/>
                  </a:schemeClr>
                </a:solidFill>
              </a:rPr>
              <a:t>Why SAR data??</a:t>
            </a:r>
          </a:p>
        </p:txBody>
      </p:sp>
      <p:pic>
        <p:nvPicPr>
          <p:cNvPr id="184" name="Graphic 43" descr="Satellite with solid fill">
            <a:hlinkClick r:id="rId7"/>
            <a:extLst>
              <a:ext uri="{FF2B5EF4-FFF2-40B4-BE49-F238E27FC236}">
                <a16:creationId xmlns:a16="http://schemas.microsoft.com/office/drawing/2014/main" id="{E859C69A-B58E-4030-912B-573E8B9235B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238324" y="187347"/>
            <a:ext cx="61595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 name="Text Placeholder 46">
            <a:extLst>
              <a:ext uri="{FF2B5EF4-FFF2-40B4-BE49-F238E27FC236}">
                <a16:creationId xmlns:a16="http://schemas.microsoft.com/office/drawing/2014/main" id="{E930A134-2696-40F9-A71F-F2A76CE2219C}"/>
              </a:ext>
            </a:extLst>
          </p:cNvPr>
          <p:cNvSpPr txBox="1">
            <a:spLocks/>
          </p:cNvSpPr>
          <p:nvPr/>
        </p:nvSpPr>
        <p:spPr>
          <a:xfrm>
            <a:off x="9478627" y="3612316"/>
            <a:ext cx="2686050" cy="6667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a:t>Reflectivity Analysis SAR</a:t>
            </a:r>
            <a:endParaRPr lang="en-GB" dirty="0"/>
          </a:p>
        </p:txBody>
      </p:sp>
      <p:sp>
        <p:nvSpPr>
          <p:cNvPr id="3" name="Rectangle 2">
            <a:extLst>
              <a:ext uri="{FF2B5EF4-FFF2-40B4-BE49-F238E27FC236}">
                <a16:creationId xmlns:a16="http://schemas.microsoft.com/office/drawing/2014/main" id="{673681EA-D21B-4822-B098-CF557ADC1BA3}"/>
              </a:ext>
            </a:extLst>
          </p:cNvPr>
          <p:cNvSpPr/>
          <p:nvPr/>
        </p:nvSpPr>
        <p:spPr>
          <a:xfrm>
            <a:off x="10742432" y="162832"/>
            <a:ext cx="558166" cy="369332"/>
          </a:xfrm>
          <a:prstGeom prst="rect">
            <a:avLst/>
          </a:prstGeom>
        </p:spPr>
        <p:txBody>
          <a:bodyPr wrap="none">
            <a:spAutoFit/>
          </a:bodyPr>
          <a:lstStyle/>
          <a:p>
            <a:pPr>
              <a:spcBef>
                <a:spcPct val="0"/>
              </a:spcBef>
            </a:pPr>
            <a:r>
              <a:rPr lang="en-GB" altLang="en-US" i="1" u="sng" dirty="0">
                <a:solidFill>
                  <a:srgbClr val="FF0000"/>
                </a:solidFill>
              </a:rPr>
              <a:t>Link</a:t>
            </a:r>
          </a:p>
        </p:txBody>
      </p:sp>
    </p:spTree>
    <p:extLst>
      <p:ext uri="{BB962C8B-B14F-4D97-AF65-F5344CB8AC3E}">
        <p14:creationId xmlns:p14="http://schemas.microsoft.com/office/powerpoint/2010/main" val="65175723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Other Applications/ Water Quality/ Oil spill</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1" name="Text Placeholder 2">
            <a:extLst>
              <a:ext uri="{FF2B5EF4-FFF2-40B4-BE49-F238E27FC236}">
                <a16:creationId xmlns:a16="http://schemas.microsoft.com/office/drawing/2014/main" id="{4BF72162-0591-4B53-BAB7-E4C0E22C743E}"/>
              </a:ext>
            </a:extLst>
          </p:cNvPr>
          <p:cNvSpPr txBox="1">
            <a:spLocks noChangeArrowheads="1"/>
          </p:cNvSpPr>
          <p:nvPr/>
        </p:nvSpPr>
        <p:spPr bwMode="auto">
          <a:xfrm>
            <a:off x="197758" y="1523010"/>
            <a:ext cx="4608513"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pPr>
            <a:r>
              <a:rPr lang="en-GB" altLang="en-US"/>
              <a:t>8 March 2017</a:t>
            </a:r>
          </a:p>
        </p:txBody>
      </p:sp>
      <p:sp>
        <p:nvSpPr>
          <p:cNvPr id="174" name="Text Placeholder 4">
            <a:extLst>
              <a:ext uri="{FF2B5EF4-FFF2-40B4-BE49-F238E27FC236}">
                <a16:creationId xmlns:a16="http://schemas.microsoft.com/office/drawing/2014/main" id="{3CFC7E3E-0160-495E-8BA1-7CF2731B2E37}"/>
              </a:ext>
            </a:extLst>
          </p:cNvPr>
          <p:cNvSpPr txBox="1">
            <a:spLocks noChangeArrowheads="1"/>
          </p:cNvSpPr>
          <p:nvPr/>
        </p:nvSpPr>
        <p:spPr bwMode="auto">
          <a:xfrm>
            <a:off x="5192033" y="1551585"/>
            <a:ext cx="4610100"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spcBef>
                <a:spcPct val="0"/>
              </a:spcBef>
            </a:pPr>
            <a:r>
              <a:rPr lang="en-GB" altLang="en-US"/>
              <a:t>11 March 2017</a:t>
            </a:r>
          </a:p>
        </p:txBody>
      </p:sp>
      <p:pic>
        <p:nvPicPr>
          <p:cNvPr id="175" name="Picture 26">
            <a:extLst>
              <a:ext uri="{FF2B5EF4-FFF2-40B4-BE49-F238E27FC236}">
                <a16:creationId xmlns:a16="http://schemas.microsoft.com/office/drawing/2014/main" id="{C496240E-34A5-4017-93AD-761591B252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6675" y="1991322"/>
            <a:ext cx="4865688"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6" name="Picture 20">
            <a:extLst>
              <a:ext uri="{FF2B5EF4-FFF2-40B4-BE49-F238E27FC236}">
                <a16:creationId xmlns:a16="http://schemas.microsoft.com/office/drawing/2014/main" id="{85BCDB95-E61C-45B3-B43C-258F3EA235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66188" y="1935760"/>
            <a:ext cx="3325812" cy="262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7" name="Picture 32">
            <a:extLst>
              <a:ext uri="{FF2B5EF4-FFF2-40B4-BE49-F238E27FC236}">
                <a16:creationId xmlns:a16="http://schemas.microsoft.com/office/drawing/2014/main" id="{9DF8EFDF-3A64-4AF7-B6DB-7CADD52CA6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963" y="1991322"/>
            <a:ext cx="5005387"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733728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Other Applications/ Water Quality/ Oil spill</a:t>
            </a: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8" name="Picture 1">
            <a:extLst>
              <a:ext uri="{FF2B5EF4-FFF2-40B4-BE49-F238E27FC236}">
                <a16:creationId xmlns:a16="http://schemas.microsoft.com/office/drawing/2014/main" id="{4AA04E42-AE37-4677-B24A-7295B732FB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88" y="1109663"/>
            <a:ext cx="11807825" cy="463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444096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039639" y="339062"/>
            <a:ext cx="9838765" cy="954107"/>
          </a:xfrm>
          <a:prstGeom prst="rect">
            <a:avLst/>
          </a:prstGeom>
          <a:noFill/>
        </p:spPr>
        <p:txBody>
          <a:bodyPr wrap="square" rtlCol="0">
            <a:spAutoFit/>
          </a:bodyPr>
          <a:lstStyle/>
          <a:p>
            <a:pPr>
              <a:defRPr/>
            </a:pPr>
            <a:r>
              <a:rPr lang="en-US" sz="2800" b="1" dirty="0">
                <a:solidFill>
                  <a:schemeClr val="accent1">
                    <a:lumMod val="50000"/>
                  </a:schemeClr>
                </a:solidFill>
                <a:latin typeface="Candara" panose="020E0502030303020204" pitchFamily="34" charset="0"/>
              </a:rPr>
              <a:t>Other Applications/ </a:t>
            </a:r>
            <a:r>
              <a:rPr lang="en-GB" altLang="en-US" sz="2800" b="1" dirty="0">
                <a:solidFill>
                  <a:schemeClr val="accent1">
                    <a:lumMod val="50000"/>
                  </a:schemeClr>
                </a:solidFill>
              </a:rPr>
              <a:t>Water Quality/algal bloom</a:t>
            </a:r>
            <a:endParaRPr lang="en-GB" altLang="en-US" sz="3200" b="1" dirty="0">
              <a:solidFill>
                <a:schemeClr val="accent1">
                  <a:lumMod val="50000"/>
                </a:schemeClr>
              </a:solidFill>
            </a:endParaRPr>
          </a:p>
          <a:p>
            <a:pPr lvl="0">
              <a:defRPr/>
            </a:pPr>
            <a:endParaRPr lang="en-US" sz="2800" b="1" dirty="0">
              <a:solidFill>
                <a:schemeClr val="accent1">
                  <a:lumMod val="50000"/>
                </a:schemeClr>
              </a:solidFill>
              <a:latin typeface="Candara" panose="020E0502030303020204" pitchFamily="34" charset="0"/>
            </a:endParaRPr>
          </a:p>
        </p:txBody>
      </p:sp>
      <p:sp>
        <p:nvSpPr>
          <p:cNvPr id="173" name="TextBox 172">
            <a:extLst>
              <a:ext uri="{FF2B5EF4-FFF2-40B4-BE49-F238E27FC236}">
                <a16:creationId xmlns:a16="http://schemas.microsoft.com/office/drawing/2014/main" id="{2589511F-5AA4-4018-A572-CE3CED4A7624}"/>
              </a:ext>
            </a:extLst>
          </p:cNvPr>
          <p:cNvSpPr txBox="1"/>
          <p:nvPr/>
        </p:nvSpPr>
        <p:spPr>
          <a:xfrm>
            <a:off x="8642654" y="4077073"/>
            <a:ext cx="1363960" cy="646331"/>
          </a:xfrm>
          <a:prstGeom prst="rect">
            <a:avLst/>
          </a:prstGeom>
          <a:noFill/>
        </p:spPr>
        <p:txBody>
          <a:bodyPr wrap="square" rtlCol="0">
            <a:spAutoFit/>
          </a:bodyPr>
          <a:lstStyle/>
          <a:p>
            <a:r>
              <a:rPr lang="en-AU" dirty="0">
                <a:solidFill>
                  <a:schemeClr val="bg1"/>
                </a:solidFill>
              </a:rPr>
              <a:t>Meteosat-8</a:t>
            </a:r>
            <a:br>
              <a:rPr lang="en-AU" dirty="0">
                <a:solidFill>
                  <a:schemeClr val="bg1"/>
                </a:solidFill>
              </a:rPr>
            </a:br>
            <a:r>
              <a:rPr lang="en-AU" dirty="0">
                <a:solidFill>
                  <a:schemeClr val="bg1"/>
                </a:solidFill>
              </a:rPr>
              <a:t>41.5</a:t>
            </a:r>
            <a:r>
              <a:rPr lang="en-AU" baseline="30000" dirty="0">
                <a:solidFill>
                  <a:schemeClr val="bg1"/>
                </a:solidFill>
              </a:rPr>
              <a:t>⁰</a:t>
            </a:r>
            <a:r>
              <a:rPr lang="en-AU" dirty="0">
                <a:solidFill>
                  <a:schemeClr val="bg1"/>
                </a:solidFill>
              </a:rPr>
              <a:t>  East</a:t>
            </a:r>
          </a:p>
        </p:txBody>
      </p:sp>
      <p:sp>
        <p:nvSpPr>
          <p:cNvPr id="179" name="AutoShape 2" descr="The distribution of projected effective super-pixel resolution in a GOES-17 ABI full-disk image.">
            <a:extLst>
              <a:ext uri="{FF2B5EF4-FFF2-40B4-BE49-F238E27FC236}">
                <a16:creationId xmlns:a16="http://schemas.microsoft.com/office/drawing/2014/main" id="{CD62A066-14A1-47D0-8792-70588C842B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1" name="Picture 28">
            <a:extLst>
              <a:ext uri="{FF2B5EF4-FFF2-40B4-BE49-F238E27FC236}">
                <a16:creationId xmlns:a16="http://schemas.microsoft.com/office/drawing/2014/main" id="{D2F4A08E-A651-4706-A931-65336544B7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53384"/>
          <a:stretch>
            <a:fillRect/>
          </a:stretch>
        </p:blipFill>
        <p:spPr bwMode="auto">
          <a:xfrm>
            <a:off x="349250" y="1674813"/>
            <a:ext cx="5689600" cy="373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 name="Picture 31">
            <a:extLst>
              <a:ext uri="{FF2B5EF4-FFF2-40B4-BE49-F238E27FC236}">
                <a16:creationId xmlns:a16="http://schemas.microsoft.com/office/drawing/2014/main" id="{547531EF-F892-4B99-AC66-EEAE3F36CB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47757"/>
          <a:stretch>
            <a:fillRect/>
          </a:stretch>
        </p:blipFill>
        <p:spPr bwMode="auto">
          <a:xfrm>
            <a:off x="6232525" y="1674813"/>
            <a:ext cx="5678488"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5" name="Picture 174">
            <a:extLst>
              <a:ext uri="{FF2B5EF4-FFF2-40B4-BE49-F238E27FC236}">
                <a16:creationId xmlns:a16="http://schemas.microsoft.com/office/drawing/2014/main" id="{D807B3F3-C2C0-413A-8AF1-51B2DDFF542E}"/>
              </a:ext>
            </a:extLst>
          </p:cNvPr>
          <p:cNvPicPr>
            <a:picLocks noChangeAspect="1"/>
          </p:cNvPicPr>
          <p:nvPr/>
        </p:nvPicPr>
        <p:blipFill rotWithShape="1">
          <a:blip r:embed="rId5"/>
          <a:srcRect l="22760" t="1990" r="22588" b="1992"/>
          <a:stretch/>
        </p:blipFill>
        <p:spPr>
          <a:xfrm>
            <a:off x="9321580" y="0"/>
            <a:ext cx="2870420" cy="2836714"/>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250979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FC961-C035-9D39-29A6-B59E726592BF}"/>
              </a:ext>
            </a:extLst>
          </p:cNvPr>
          <p:cNvSpPr>
            <a:spLocks noGrp="1"/>
          </p:cNvSpPr>
          <p:nvPr>
            <p:ph type="title"/>
          </p:nvPr>
        </p:nvSpPr>
        <p:spPr>
          <a:solidFill>
            <a:schemeClr val="accent3"/>
          </a:solidFill>
        </p:spPr>
        <p:txBody>
          <a:bodyPr/>
          <a:lstStyle/>
          <a:p>
            <a:r>
              <a:rPr lang="en-GB" dirty="0">
                <a:solidFill>
                  <a:schemeClr val="bg1"/>
                </a:solidFill>
              </a:rPr>
              <a:t>Other Applications  </a:t>
            </a:r>
          </a:p>
        </p:txBody>
      </p:sp>
      <p:pic>
        <p:nvPicPr>
          <p:cNvPr id="4" name="Picture 3">
            <a:extLst>
              <a:ext uri="{FF2B5EF4-FFF2-40B4-BE49-F238E27FC236}">
                <a16:creationId xmlns:a16="http://schemas.microsoft.com/office/drawing/2014/main" id="{EB112861-303B-A93F-4490-92C72B851DB8}"/>
              </a:ext>
            </a:extLst>
          </p:cNvPr>
          <p:cNvPicPr>
            <a:picLocks noChangeAspect="1"/>
          </p:cNvPicPr>
          <p:nvPr/>
        </p:nvPicPr>
        <p:blipFill rotWithShape="1">
          <a:blip r:embed="rId3"/>
          <a:srcRect l="16203" t="40165" r="20463" b="17201"/>
          <a:stretch/>
        </p:blipFill>
        <p:spPr>
          <a:xfrm>
            <a:off x="655105" y="1999174"/>
            <a:ext cx="10881789" cy="4120444"/>
          </a:xfrm>
          <a:prstGeom prst="rect">
            <a:avLst/>
          </a:prstGeom>
        </p:spPr>
      </p:pic>
    </p:spTree>
    <p:extLst>
      <p:ext uri="{BB962C8B-B14F-4D97-AF65-F5344CB8AC3E}">
        <p14:creationId xmlns:p14="http://schemas.microsoft.com/office/powerpoint/2010/main" val="3147578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06C34CDD-54A3-46CA-AB0C-ABE72F9AD53C}"/>
              </a:ext>
            </a:extLst>
          </p:cNvPr>
          <p:cNvSpPr txBox="1"/>
          <p:nvPr/>
        </p:nvSpPr>
        <p:spPr>
          <a:xfrm>
            <a:off x="1322293" y="346630"/>
            <a:ext cx="9838765" cy="523220"/>
          </a:xfrm>
          <a:prstGeom prst="rect">
            <a:avLst/>
          </a:prstGeom>
          <a:noFill/>
        </p:spPr>
        <p:txBody>
          <a:bodyPr wrap="square" rtlCol="0">
            <a:spAutoFit/>
          </a:bodyPr>
          <a:lstStyle/>
          <a:p>
            <a:pPr lvl="0">
              <a:defRPr/>
            </a:pPr>
            <a:r>
              <a:rPr lang="en-US" sz="2800" b="1" dirty="0">
                <a:solidFill>
                  <a:srgbClr val="38425C"/>
                </a:solidFill>
                <a:latin typeface="Candara" panose="020E0502030303020204" pitchFamily="34" charset="0"/>
              </a:rPr>
              <a:t>Characterizing Satellites and Sensors</a:t>
            </a:r>
          </a:p>
        </p:txBody>
      </p:sp>
      <p:sp>
        <p:nvSpPr>
          <p:cNvPr id="4" name="Rectangle 3">
            <a:extLst>
              <a:ext uri="{FF2B5EF4-FFF2-40B4-BE49-F238E27FC236}">
                <a16:creationId xmlns:a16="http://schemas.microsoft.com/office/drawing/2014/main" id="{9AEDE9AF-93F1-4A69-8337-DBDDFCB27E49}"/>
              </a:ext>
            </a:extLst>
          </p:cNvPr>
          <p:cNvSpPr/>
          <p:nvPr/>
        </p:nvSpPr>
        <p:spPr>
          <a:xfrm>
            <a:off x="637892" y="1371501"/>
            <a:ext cx="10049083" cy="4585871"/>
          </a:xfrm>
          <a:prstGeom prst="rect">
            <a:avLst/>
          </a:prstGeom>
        </p:spPr>
        <p:txBody>
          <a:bodyPr wrap="square">
            <a:spAutoFit/>
          </a:bodyPr>
          <a:lstStyle/>
          <a:p>
            <a:pPr marL="457200" indent="-457200">
              <a:buFont typeface="Arial" panose="020B0604020202020204" pitchFamily="34" charset="0"/>
              <a:buChar char="•"/>
            </a:pPr>
            <a:r>
              <a:rPr lang="en-US" sz="2400" b="1" dirty="0">
                <a:solidFill>
                  <a:schemeClr val="accent2">
                    <a:lumMod val="75000"/>
                  </a:schemeClr>
                </a:solidFill>
              </a:rPr>
              <a:t>Orbits </a:t>
            </a:r>
          </a:p>
          <a:p>
            <a:pPr lvl="2"/>
            <a:r>
              <a:rPr lang="en-US" sz="2000" b="1" dirty="0"/>
              <a:t>– Polar vs. Geostationary </a:t>
            </a:r>
          </a:p>
          <a:p>
            <a:pPr marL="457200" indent="-457200">
              <a:buFont typeface="Arial" panose="020B0604020202020204" pitchFamily="34" charset="0"/>
              <a:buChar char="•"/>
            </a:pPr>
            <a:r>
              <a:rPr lang="en-US" sz="2400" b="1" dirty="0">
                <a:solidFill>
                  <a:schemeClr val="accent2">
                    <a:lumMod val="75000"/>
                  </a:schemeClr>
                </a:solidFill>
              </a:rPr>
              <a:t>Energy Sources </a:t>
            </a:r>
          </a:p>
          <a:p>
            <a:pPr lvl="2"/>
            <a:r>
              <a:rPr lang="en-US" dirty="0"/>
              <a:t>– </a:t>
            </a:r>
            <a:r>
              <a:rPr lang="en-US" sz="2000" b="1" dirty="0"/>
              <a:t>Passive vs. Active </a:t>
            </a:r>
          </a:p>
          <a:p>
            <a:pPr marL="457200" indent="-457200">
              <a:buFont typeface="Arial" panose="020B0604020202020204" pitchFamily="34" charset="0"/>
              <a:buChar char="•"/>
            </a:pPr>
            <a:r>
              <a:rPr lang="en-US" sz="2400" b="1" dirty="0">
                <a:solidFill>
                  <a:schemeClr val="accent2">
                    <a:lumMod val="75000"/>
                  </a:schemeClr>
                </a:solidFill>
              </a:rPr>
              <a:t>Solar and Terrestrial Spectra</a:t>
            </a:r>
          </a:p>
          <a:p>
            <a:pPr lvl="2"/>
            <a:r>
              <a:rPr lang="en-US" sz="2000" b="1" dirty="0"/>
              <a:t>– Visible, UV, IR, Microwave… </a:t>
            </a:r>
          </a:p>
          <a:p>
            <a:pPr marL="457200" indent="-457200">
              <a:buFont typeface="Arial" panose="020B0604020202020204" pitchFamily="34" charset="0"/>
              <a:buChar char="•"/>
            </a:pPr>
            <a:r>
              <a:rPr lang="en-US" sz="2400" b="1" dirty="0">
                <a:solidFill>
                  <a:schemeClr val="accent2">
                    <a:lumMod val="75000"/>
                  </a:schemeClr>
                </a:solidFill>
              </a:rPr>
              <a:t>Measurement Techniques</a:t>
            </a:r>
          </a:p>
          <a:p>
            <a:pPr lvl="2"/>
            <a:r>
              <a:rPr lang="en-US" sz="2000" b="1" dirty="0"/>
              <a:t>– Scanning, Non-Scanning, Imager, Sounders</a:t>
            </a:r>
            <a:r>
              <a:rPr lang="en-US" dirty="0"/>
              <a:t>...</a:t>
            </a:r>
          </a:p>
          <a:p>
            <a:pPr marL="457200" indent="-457200">
              <a:buFont typeface="Arial" panose="020B0604020202020204" pitchFamily="34" charset="0"/>
              <a:buChar char="•"/>
            </a:pPr>
            <a:r>
              <a:rPr lang="en-US" sz="2400" b="1" dirty="0">
                <a:solidFill>
                  <a:schemeClr val="accent2">
                    <a:lumMod val="75000"/>
                  </a:schemeClr>
                </a:solidFill>
              </a:rPr>
              <a:t>Resolution (Spatial, Temporal, Spectral, Radiometric) </a:t>
            </a:r>
          </a:p>
          <a:p>
            <a:r>
              <a:rPr lang="en-US" sz="2000" b="1" dirty="0"/>
              <a:t>              – Low vs. High</a:t>
            </a:r>
          </a:p>
          <a:p>
            <a:pPr marL="457200" indent="-457200">
              <a:buFont typeface="Arial" panose="020B0604020202020204" pitchFamily="34" charset="0"/>
              <a:buChar char="•"/>
            </a:pPr>
            <a:r>
              <a:rPr lang="en-US" sz="2400" b="1" dirty="0">
                <a:solidFill>
                  <a:schemeClr val="accent2">
                    <a:lumMod val="75000"/>
                  </a:schemeClr>
                </a:solidFill>
              </a:rPr>
              <a:t>Applications</a:t>
            </a:r>
          </a:p>
          <a:p>
            <a:pPr lvl="2"/>
            <a:r>
              <a:rPr lang="en-US" sz="2000" b="1" dirty="0"/>
              <a:t>– Weather, Land Mapping, Atmospheric Physics, Atmospheric Chemistry, Air Quality, Radiation Budget...</a:t>
            </a:r>
          </a:p>
        </p:txBody>
      </p:sp>
    </p:spTree>
    <p:extLst>
      <p:ext uri="{BB962C8B-B14F-4D97-AF65-F5344CB8AC3E}">
        <p14:creationId xmlns:p14="http://schemas.microsoft.com/office/powerpoint/2010/main" val="13120133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nal Temp" id="{5C6F8BFA-0D3D-4052-9F97-3CD472321F55}" vid="{7E800B1B-B95E-4A6F-A5D2-F3BCE39BA4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final Temp</Template>
  <TotalTime>2338</TotalTime>
  <Words>2213</Words>
  <Application>Microsoft Office PowerPoint</Application>
  <PresentationFormat>Widescreen</PresentationFormat>
  <Paragraphs>458</Paragraphs>
  <Slides>86</Slides>
  <Notes>6</Notes>
  <HiddenSlides>0</HiddenSlides>
  <MMClips>1</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86</vt:i4>
      </vt:variant>
    </vt:vector>
  </HeadingPairs>
  <TitlesOfParts>
    <vt:vector size="108" baseType="lpstr">
      <vt:lpstr>ＭＳ Ｐゴシック</vt:lpstr>
      <vt:lpstr>ＭＳ Ｐゴシック</vt:lpstr>
      <vt:lpstr>Arial</vt:lpstr>
      <vt:lpstr>Bahnschrift Light</vt:lpstr>
      <vt:lpstr>Calibri</vt:lpstr>
      <vt:lpstr>Calibri Light</vt:lpstr>
      <vt:lpstr>Candara</vt:lpstr>
      <vt:lpstr>Corbel</vt:lpstr>
      <vt:lpstr>Helvetica</vt:lpstr>
      <vt:lpstr>Helvetica Neue</vt:lpstr>
      <vt:lpstr>Linux Libertine</vt:lpstr>
      <vt:lpstr>Lucida Sans Unicode</vt:lpstr>
      <vt:lpstr>Montserrat</vt:lpstr>
      <vt:lpstr>Montserrat Bold</vt:lpstr>
      <vt:lpstr>Roboto</vt:lpstr>
      <vt:lpstr>Sakkal Majalla</vt:lpstr>
      <vt:lpstr>Segoe UI Light</vt:lpstr>
      <vt:lpstr>Symbol</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Single Channels : Solar channel NIR1.6</vt:lpstr>
      <vt:lpstr>Single Channels : Ice clouds – 0.6 vs. 1.6 channel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Earth Observation Applications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Applications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Zamzam</dc:creator>
  <cp:lastModifiedBy>Shima pc</cp:lastModifiedBy>
  <cp:revision>50</cp:revision>
  <dcterms:created xsi:type="dcterms:W3CDTF">2024-08-10T10:38:18Z</dcterms:created>
  <dcterms:modified xsi:type="dcterms:W3CDTF">2026-08-11T04:15:50Z</dcterms:modified>
</cp:coreProperties>
</file>