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custom-properties+xml" PartName="/docProps/custom.xml"/>
  <Override ContentType="application/vnd.openxmlformats-officedocument.presentationml.commentAuthors+xml" PartName="/ppt/commentAuthors.xml"/>
  <Override ContentType="application/vnd.openxmlformats-officedocument.presentationml.handoutMaster+xml" PartName="/ppt/handoutMasters/handoutMaster1.xml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?><Relationships xmlns="http://schemas.openxmlformats.org/package/2006/relationships"><Relationship Target="ppt/presentation.xml" Type="http://schemas.openxmlformats.org/officeDocument/2006/relationships/officeDocument" Id="rId1"></Relationship><Relationship Target="docProps/core.xml" Type="http://schemas.openxmlformats.org/package/2006/relationships/metadata/core-properties" Id="rId2"></Relationship><Relationship Target="docProps/app.xml" Type="http://schemas.openxmlformats.org/officeDocument/2006/relationships/extended-properties" Id="rId3"></Relationship><Relationship Target="docProps/custom.xml" Type="http://schemas.openxmlformats.org/officeDocument/2006/relationships/custom-properties" Id="rId4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</p:sldMasterIdLst>
  <p:notesMasterIdLst>
    <p:notesMasterId r:id="rId21"/>
  </p:notesMasterIdLst>
  <p:handoutMasterIdLst>
    <p:handoutMasterId r:id="rId22"/>
  </p:handoutMasterIdLst>
  <p:sldIdLst>
    <p:sldId id="589" r:id="rId2"/>
    <p:sldId id="606" r:id="rId3"/>
    <p:sldId id="630" r:id="rId4"/>
    <p:sldId id="653" r:id="rId5"/>
    <p:sldId id="654" r:id="rId6"/>
    <p:sldId id="655" r:id="rId7"/>
    <p:sldId id="638" r:id="rId8"/>
    <p:sldId id="639" r:id="rId9"/>
    <p:sldId id="640" r:id="rId10"/>
    <p:sldId id="641" r:id="rId11"/>
    <p:sldId id="642" r:id="rId12"/>
    <p:sldId id="643" r:id="rId13"/>
    <p:sldId id="644" r:id="rId14"/>
    <p:sldId id="645" r:id="rId15"/>
    <p:sldId id="646" r:id="rId16"/>
    <p:sldId id="647" r:id="rId17"/>
    <p:sldId id="648" r:id="rId18"/>
    <p:sldId id="652" r:id="rId19"/>
    <p:sldId id="609" r:id="rId20"/>
  </p:sldIdLst>
  <p:sldSz cx="12192000" cy="6858000"/>
  <p:notesSz cx="9931400" cy="143637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900" b="1" kern="1200">
        <a:solidFill>
          <a:schemeClr val="bg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64" userDrawn="1">
          <p15:clr>
            <a:srgbClr val="A4A3A4"/>
          </p15:clr>
        </p15:guide>
        <p15:guide id="2" orient="horz" pos="1410" userDrawn="1">
          <p15:clr>
            <a:srgbClr val="A4A3A4"/>
          </p15:clr>
        </p15:guide>
        <p15:guide id="3" orient="horz" pos="2715" userDrawn="1">
          <p15:clr>
            <a:srgbClr val="A4A3A4"/>
          </p15:clr>
        </p15:guide>
        <p15:guide id="4" orient="horz" pos="2389" userDrawn="1">
          <p15:clr>
            <a:srgbClr val="A4A3A4"/>
          </p15:clr>
        </p15:guide>
        <p15:guide id="5" orient="horz" pos="2064" userDrawn="1">
          <p15:clr>
            <a:srgbClr val="A4A3A4"/>
          </p15:clr>
        </p15:guide>
        <p15:guide id="6" orient="horz" pos="1735" userDrawn="1">
          <p15:clr>
            <a:srgbClr val="A4A3A4"/>
          </p15:clr>
        </p15:guide>
        <p15:guide id="7" orient="horz" pos="3369" userDrawn="1">
          <p15:clr>
            <a:srgbClr val="A4A3A4"/>
          </p15:clr>
        </p15:guide>
        <p15:guide id="8" orient="horz" pos="3698" userDrawn="1">
          <p15:clr>
            <a:srgbClr val="A4A3A4"/>
          </p15:clr>
        </p15:guide>
        <p15:guide id="9" pos="5186" userDrawn="1">
          <p15:clr>
            <a:srgbClr val="A4A3A4"/>
          </p15:clr>
        </p15:guide>
        <p15:guide id="10" pos="241" userDrawn="1">
          <p15:clr>
            <a:srgbClr val="A4A3A4"/>
          </p15:clr>
        </p15:guide>
        <p15:guide id="11" pos="1910" userDrawn="1">
          <p15:clr>
            <a:srgbClr val="A4A3A4"/>
          </p15:clr>
        </p15:guide>
        <p15:guide id="12" pos="6005" userDrawn="1">
          <p15:clr>
            <a:srgbClr val="A4A3A4"/>
          </p15:clr>
        </p15:guide>
        <p15:guide id="13" pos="6838" userDrawn="1">
          <p15:clr>
            <a:srgbClr val="A4A3A4"/>
          </p15:clr>
        </p15:guide>
        <p15:guide id="14" pos="2751" userDrawn="1">
          <p15:clr>
            <a:srgbClr val="A4A3A4"/>
          </p15:clr>
        </p15:guide>
        <p15:guide id="15" pos="10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4525">
          <p15:clr>
            <a:srgbClr val="A4A3A4"/>
          </p15:clr>
        </p15:guide>
        <p15:guide id="2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iel Lee" initials="DL" lastIdx="10" clrIdx="0">
    <p:extLst>
      <p:ext uri="{19B8F6BF-5375-455C-9EA6-DF929625EA0E}">
        <p15:presenceInfo xmlns:p15="http://schemas.microsoft.com/office/powerpoint/2012/main" userId="S-1-5-21-993398506-3102826466-2400345913-243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B9AC"/>
    <a:srgbClr val="00205B"/>
    <a:srgbClr val="D6D2C4"/>
    <a:srgbClr val="E8E8E8"/>
    <a:srgbClr val="E0E0E0"/>
    <a:srgbClr val="F1F1F1"/>
    <a:srgbClr val="00B5E2"/>
    <a:srgbClr val="FEDB00"/>
    <a:srgbClr val="99C221"/>
    <a:srgbClr val="FE5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0299" autoAdjust="0"/>
  </p:normalViewPr>
  <p:slideViewPr>
    <p:cSldViewPr snapToGrid="0">
      <p:cViewPr varScale="1">
        <p:scale>
          <a:sx n="115" d="100"/>
          <a:sy n="115" d="100"/>
        </p:scale>
        <p:origin x="301" y="97"/>
      </p:cViewPr>
      <p:guideLst>
        <p:guide orient="horz" pos="1164"/>
        <p:guide orient="horz" pos="1410"/>
        <p:guide orient="horz" pos="2715"/>
        <p:guide orient="horz" pos="2389"/>
        <p:guide orient="horz" pos="2064"/>
        <p:guide orient="horz" pos="1735"/>
        <p:guide orient="horz" pos="3369"/>
        <p:guide orient="horz" pos="3698"/>
        <p:guide pos="5186"/>
        <p:guide pos="241"/>
        <p:guide pos="1910"/>
        <p:guide pos="6005"/>
        <p:guide pos="6838"/>
        <p:guide pos="2751"/>
        <p:guide pos="10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0020"/>
    </p:cViewPr>
  </p:sorterViewPr>
  <p:notesViewPr>
    <p:cSldViewPr snapToGrid="0">
      <p:cViewPr varScale="1">
        <p:scale>
          <a:sx n="57" d="100"/>
          <a:sy n="57" d="100"/>
        </p:scale>
        <p:origin x="3096" y="78"/>
      </p:cViewPr>
      <p:guideLst>
        <p:guide orient="horz" pos="4525"/>
        <p:guide pos="3127"/>
      </p:guideLst>
    </p:cSldViewPr>
  </p:notesViewPr>
  <p:gridSpacing cx="72008" cy="72008"/>
</p:viewPr>
</file>

<file path=ppt/_rels/presentation.xml.rels><?xml version="1.0" encoding="UTF-8" ?><Relationships xmlns="http://schemas.openxmlformats.org/package/2006/relationships"><Relationship Target="slides/slide7.xml" Type="http://schemas.openxmlformats.org/officeDocument/2006/relationships/slide" Id="rId8"></Relationship><Relationship Target="slides/slide12.xml" Type="http://schemas.openxmlformats.org/officeDocument/2006/relationships/slide" Id="rId13"></Relationship><Relationship Target="slides/slide17.xml" Type="http://schemas.openxmlformats.org/officeDocument/2006/relationships/slide" Id="rId18"></Relationship><Relationship Target="theme/theme1.xml" Type="http://schemas.openxmlformats.org/officeDocument/2006/relationships/theme" Id="rId26"></Relationship><Relationship Target="slides/slide2.xml" Type="http://schemas.openxmlformats.org/officeDocument/2006/relationships/slide" Id="rId3"></Relationship><Relationship Target="notesMasters/notesMaster1.xml" Type="http://schemas.openxmlformats.org/officeDocument/2006/relationships/notesMaster" Id="rId21"></Relationship><Relationship Target="slides/slide6.xml" Type="http://schemas.openxmlformats.org/officeDocument/2006/relationships/slide" Id="rId7"></Relationship><Relationship Target="slides/slide11.xml" Type="http://schemas.openxmlformats.org/officeDocument/2006/relationships/slide" Id="rId12"></Relationship><Relationship Target="slides/slide16.xml" Type="http://schemas.openxmlformats.org/officeDocument/2006/relationships/slide" Id="rId17"></Relationship><Relationship Target="viewProps.xml" Type="http://schemas.openxmlformats.org/officeDocument/2006/relationships/viewProps" Id="rId25"></Relationship><Relationship Target="slides/slide1.xml" Type="http://schemas.openxmlformats.org/officeDocument/2006/relationships/slide" Id="rId2"></Relationship><Relationship Target="slides/slide15.xml" Type="http://schemas.openxmlformats.org/officeDocument/2006/relationships/slide" Id="rId16"></Relationship><Relationship Target="slides/slide19.xml" Type="http://schemas.openxmlformats.org/officeDocument/2006/relationships/slide" Id="rId20"></Relationship><Relationship Target="slideMasters/slideMaster1.xml" Type="http://schemas.openxmlformats.org/officeDocument/2006/relationships/slideMaster" Id="rId1"></Relationship><Relationship Target="slides/slide5.xml" Type="http://schemas.openxmlformats.org/officeDocument/2006/relationships/slide" Id="rId6"></Relationship><Relationship Target="slides/slide10.xml" Type="http://schemas.openxmlformats.org/officeDocument/2006/relationships/slide" Id="rId11"></Relationship><Relationship Target="presProps.xml" Type="http://schemas.openxmlformats.org/officeDocument/2006/relationships/presProps" Id="rId24"></Relationship><Relationship Target="slides/slide4.xml" Type="http://schemas.openxmlformats.org/officeDocument/2006/relationships/slide" Id="rId5"></Relationship><Relationship Target="slides/slide14.xml" Type="http://schemas.openxmlformats.org/officeDocument/2006/relationships/slide" Id="rId15"></Relationship><Relationship Target="commentAuthors.xml" Type="http://schemas.openxmlformats.org/officeDocument/2006/relationships/commentAuthors" Id="rId23"></Relationship><Relationship Target="slides/slide9.xml" Type="http://schemas.openxmlformats.org/officeDocument/2006/relationships/slide" Id="rId10"></Relationship><Relationship Target="slides/slide18.xml" Type="http://schemas.openxmlformats.org/officeDocument/2006/relationships/slide" Id="rId19"></Relationship><Relationship Target="slides/slide3.xml" Type="http://schemas.openxmlformats.org/officeDocument/2006/relationships/slide" Id="rId4"></Relationship><Relationship Target="slides/slide8.xml" Type="http://schemas.openxmlformats.org/officeDocument/2006/relationships/slide" Id="rId9"></Relationship><Relationship Target="slides/slide13.xml" Type="http://schemas.openxmlformats.org/officeDocument/2006/relationships/slide" Id="rId14"></Relationship><Relationship Target="handoutMasters/handoutMaster1.xml" Type="http://schemas.openxmlformats.org/officeDocument/2006/relationships/handoutMaster" Id="rId22"></Relationship><Relationship Target="tableStyles.xml" Type="http://schemas.openxmlformats.org/officeDocument/2006/relationships/tableStyles" Id="rId27"></Relationship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9982200" y="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14090650"/>
            <a:ext cx="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69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9707563" y="14085888"/>
            <a:ext cx="274637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rgbClr val="000000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E842FA72-B9ED-494F-A64D-EC1E1901C35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93611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29275" y="0"/>
            <a:ext cx="430212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8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77800" y="1074738"/>
            <a:ext cx="9575800" cy="5386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22388" y="6819900"/>
            <a:ext cx="7286625" cy="646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29275" y="13644563"/>
            <a:ext cx="43021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33601" tIns="66800" rIns="133601" bIns="66800" numCol="1" anchor="b" anchorCtr="0" compatLnSpc="1">
            <a:prstTxWarp prst="textNoShape">
              <a:avLst/>
            </a:prstTxWarp>
          </a:bodyPr>
          <a:lstStyle>
            <a:lvl1pPr algn="r" defTabSz="1336954" eaLnBrk="0" hangingPunct="0">
              <a:spcBef>
                <a:spcPct val="0"/>
              </a:spcBef>
              <a:defRPr sz="17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FE02029-9BE2-4139-82E8-7E205433FD5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041907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1333500"/>
            <a:fld id="{B3123BCD-06C1-4979-A4B6-929E88FE602B}" type="slidenum">
              <a:rPr lang="de-DE" smtClean="0"/>
              <a:pPr defTabSz="1333500"/>
              <a:t>1</a:t>
            </a:fld>
            <a:endParaRPr lang="de-DE" smtClean="0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77800" y="1074738"/>
            <a:ext cx="9575800" cy="5386387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Title slide template 1 of 2 with presentation</a:t>
            </a:r>
            <a:r>
              <a:rPr lang="en-GB" sz="1200" b="0" baseline="0" dirty="0" smtClean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title/information on the left. Please choose between slide 1 or 2 for the title slide and delete the other.</a:t>
            </a:r>
            <a:endParaRPr lang="en-GB" sz="1200" b="0" dirty="0" smtClean="0">
              <a:solidFill>
                <a:srgbClr val="FF000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9022056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Flag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3379" y="1254271"/>
            <a:ext cx="9393251" cy="5322841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1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5" b="3434"/>
          <a:stretch/>
        </p:blipFill>
        <p:spPr>
          <a:xfrm>
            <a:off x="0" y="858982"/>
            <a:ext cx="12192000" cy="576349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>
            <a:lvl1pPr marL="0" indent="0">
              <a:buNone/>
              <a:defRPr sz="3200"/>
            </a:lvl1pPr>
            <a:lvl2pPr marL="562722" indent="0">
              <a:buNone/>
              <a:defRPr sz="2800"/>
            </a:lvl2pPr>
            <a:lvl3pPr marL="1125443" indent="0">
              <a:buNone/>
              <a:defRPr sz="2400"/>
            </a:lvl3pPr>
            <a:lvl4pPr marL="1688165" indent="0">
              <a:buNone/>
              <a:defRPr sz="2000"/>
            </a:lvl4pPr>
            <a:lvl5pPr marL="2250887" indent="0">
              <a:buNone/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147" y="2427580"/>
            <a:ext cx="2640047" cy="2635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51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ast Build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" y="1240251"/>
            <a:ext cx="9407212" cy="533075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139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HQ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402" y="1183478"/>
            <a:ext cx="9486293" cy="5375565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>
            <a:off x="36945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-1" y="-8718"/>
            <a:ext cx="12192001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975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Earth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19" y="1240117"/>
            <a:ext cx="9335282" cy="5289992"/>
          </a:xfrm>
          <a:prstGeom prst="rect">
            <a:avLst/>
          </a:prstGeom>
        </p:spPr>
      </p:pic>
      <p:sp>
        <p:nvSpPr>
          <p:cNvPr id="243" name="Freeform 242"/>
          <p:cNvSpPr/>
          <p:nvPr userDrawn="1"/>
        </p:nvSpPr>
        <p:spPr bwMode="auto">
          <a:xfrm flipH="1">
            <a:off x="8871770" y="1154545"/>
            <a:ext cx="3306619" cy="5375564"/>
          </a:xfrm>
          <a:custGeom>
            <a:avLst/>
            <a:gdLst>
              <a:gd name="connsiteX0" fmla="*/ 46182 w 3306619"/>
              <a:gd name="connsiteY0" fmla="*/ 0 h 5375564"/>
              <a:gd name="connsiteX1" fmla="*/ 3306619 w 3306619"/>
              <a:gd name="connsiteY1" fmla="*/ 0 h 5375564"/>
              <a:gd name="connsiteX2" fmla="*/ 2050473 w 3306619"/>
              <a:gd name="connsiteY2" fmla="*/ 5375564 h 5375564"/>
              <a:gd name="connsiteX3" fmla="*/ 0 w 3306619"/>
              <a:gd name="connsiteY3" fmla="*/ 5375564 h 5375564"/>
              <a:gd name="connsiteX4" fmla="*/ 46182 w 3306619"/>
              <a:gd name="connsiteY4" fmla="*/ 0 h 53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6619" h="5375564">
                <a:moveTo>
                  <a:pt x="46182" y="0"/>
                </a:moveTo>
                <a:lnTo>
                  <a:pt x="3306619" y="0"/>
                </a:lnTo>
                <a:lnTo>
                  <a:pt x="2050473" y="5375564"/>
                </a:lnTo>
                <a:lnTo>
                  <a:pt x="0" y="5375564"/>
                </a:lnTo>
                <a:lnTo>
                  <a:pt x="46182" y="0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 flipH="1">
            <a:off x="0" y="0"/>
            <a:ext cx="12192000" cy="6594765"/>
          </a:xfrm>
          <a:prstGeom prst="rect">
            <a:avLst/>
          </a:prstGeom>
        </p:spPr>
      </p:pic>
      <p:sp>
        <p:nvSpPr>
          <p:cNvPr id="264" name="Rectangle 263"/>
          <p:cNvSpPr/>
          <p:nvPr userDrawn="1"/>
        </p:nvSpPr>
        <p:spPr bwMode="auto">
          <a:xfrm>
            <a:off x="145054" y="-8719"/>
            <a:ext cx="2107258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cxnSp>
        <p:nvCxnSpPr>
          <p:cNvPr id="268" name="Straight Connector 267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7" name="Picture 26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"/>
          <a:stretch/>
        </p:blipFill>
        <p:spPr>
          <a:xfrm>
            <a:off x="371032" y="114424"/>
            <a:ext cx="1703214" cy="43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74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1139429"/>
            <a:ext cx="8183418" cy="5447472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4" b="3165"/>
          <a:stretch/>
        </p:blipFill>
        <p:spPr>
          <a:xfrm>
            <a:off x="0" y="877455"/>
            <a:ext cx="12192000" cy="576349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78" y="3061592"/>
            <a:ext cx="1245440" cy="124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9190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7782" y="-8719"/>
            <a:ext cx="11896436" cy="647425"/>
          </a:xfrm>
          <a:prstGeom prst="rect">
            <a:avLst/>
          </a:prstGeom>
          <a:solidFill>
            <a:srgbClr val="00205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708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254467" cy="640079"/>
          </a:xfrm>
        </p:spPr>
        <p:txBody>
          <a:bodyPr/>
          <a:lstStyle>
            <a:lvl1pPr marL="221544"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rgbClr val="D6D2C4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28964" r="31087" b="35710"/>
          <a:stretch/>
        </p:blipFill>
        <p:spPr>
          <a:xfrm>
            <a:off x="-42530" y="-42530"/>
            <a:ext cx="12227442" cy="6911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/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5006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314311" y="-1679944"/>
            <a:ext cx="11288822" cy="11288822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45053" y="-8719"/>
            <a:ext cx="11901894" cy="64742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" y="1"/>
            <a:ext cx="11399520" cy="640079"/>
          </a:xfrm>
        </p:spPr>
        <p:txBody>
          <a:bodyPr/>
          <a:lstStyle>
            <a:lvl1pPr marL="221544"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45053" y="1139429"/>
            <a:ext cx="11627339" cy="52626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145054" y="-8719"/>
            <a:ext cx="647425" cy="647425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ahoma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091"/>
          <a:stretch/>
        </p:blipFill>
        <p:spPr>
          <a:xfrm>
            <a:off x="207400" y="83805"/>
            <a:ext cx="485747" cy="48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48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2479" y="4"/>
            <a:ext cx="11399521" cy="600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36000" rIns="36000" bIns="36000" numCol="1" anchor="ctr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dirty="0" smtClean="0"/>
          </a:p>
        </p:txBody>
      </p:sp>
      <p:sp>
        <p:nvSpPr>
          <p:cNvPr id="29700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5054" y="1139429"/>
            <a:ext cx="11627339" cy="52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145054" y="638706"/>
            <a:ext cx="12046946" cy="0"/>
          </a:xfrm>
          <a:prstGeom prst="line">
            <a:avLst/>
          </a:prstGeom>
          <a:solidFill>
            <a:schemeClr val="bg2"/>
          </a:solidFill>
          <a:ln w="6350" cap="flat" cmpd="sng" algn="ctr">
            <a:solidFill>
              <a:schemeClr val="tx2">
                <a:alpha val="2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 userDrawn="1"/>
        </p:nvSpPr>
        <p:spPr>
          <a:xfrm>
            <a:off x="10901866" y="641568"/>
            <a:ext cx="12266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1000" b="0" baseline="0" dirty="0" smtClean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www.eumetsat.int</a:t>
            </a:r>
          </a:p>
        </p:txBody>
      </p:sp>
      <p:sp>
        <p:nvSpPr>
          <p:cNvPr id="12" name="Rectangle 61" title="[DM_E_CONFID]"/>
          <p:cNvSpPr>
            <a:spLocks noChangeArrowheads="1"/>
          </p:cNvSpPr>
          <p:nvPr userDrawn="1"/>
        </p:nvSpPr>
        <p:spPr bwMode="auto">
          <a:xfrm>
            <a:off x="4576120" y="6649210"/>
            <a:ext cx="3113648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defRPr/>
            </a:pP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13" name="Rectangle 61" title="[DM_E_DOC_NO], v[DM_E_VER_NO], [DM_E_ISS_DATE]"/>
          <p:cNvSpPr>
            <a:spLocks noChangeArrowheads="1"/>
          </p:cNvSpPr>
          <p:nvPr userDrawn="1"/>
        </p:nvSpPr>
        <p:spPr bwMode="auto">
          <a:xfrm>
            <a:off x="161047" y="6648056"/>
            <a:ext cx="4628617" cy="15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defRPr/>
            </a:pPr>
            <a:r>
              <a:rPr lang="en-US" sz="1000" b="0" baseline="0" smtClean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t>EUM/USC/VWG/22/1319674, v1 Draft, 25 July 2022</a:t>
            </a:r>
            <a:endParaRPr lang="de-DE" sz="1000" b="0" baseline="0" dirty="0">
              <a:solidFill>
                <a:srgbClr val="00B5E2"/>
              </a:solidFill>
              <a:latin typeface="Roboto" panose="02000000000000000000" pitchFamily="2" charset="0"/>
              <a:ea typeface="Roboto" panose="02000000000000000000" pitchFamily="2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11519350" y="6593586"/>
            <a:ext cx="609135" cy="262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fld id="{FF9CC606-8418-49EA-9DB7-3FFD72983DD3}" type="slidenum">
              <a:rPr lang="de-DE" sz="1050" b="0" smtClean="0">
                <a:solidFill>
                  <a:srgbClr val="00B5E2"/>
                </a:solidFill>
                <a:latin typeface="Roboto" panose="02000000000000000000" pitchFamily="2" charset="0"/>
                <a:ea typeface="Roboto" panose="02000000000000000000" pitchFamily="2" charset="0"/>
                <a:cs typeface="Arial" pitchFamily="34" charset="0"/>
              </a:rPr>
              <a:pPr algn="r"/>
              <a:t>‹#›</a:t>
            </a:fld>
            <a:endParaRPr lang="en-GB" sz="105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EC1BB-AD8F-47F9-B321-DB3383DDF50B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670" r:id="rId1"/>
    <p:sldLayoutId id="2147487676" r:id="rId2"/>
    <p:sldLayoutId id="2147487671" r:id="rId3"/>
    <p:sldLayoutId id="2147487710" r:id="rId4"/>
    <p:sldLayoutId id="2147487678" r:id="rId5"/>
    <p:sldLayoutId id="2147487677" r:id="rId6"/>
    <p:sldLayoutId id="2147487664" r:id="rId7"/>
    <p:sldLayoutId id="2147487672" r:id="rId8"/>
    <p:sldLayoutId id="2147487689" r:id="rId9"/>
    <p:sldLayoutId id="2147487679" r:id="rId10"/>
  </p:sldLayoutIdLst>
  <p:transition/>
  <p:timing>
    <p:tnLst>
      <p:par>
        <p:cTn id="1" dur="indefinite" restart="never" nodeType="tmRoot"/>
      </p:par>
    </p:tnLst>
  </p:timing>
  <p:txStyles>
    <p:titleStyle>
      <a:lvl1pPr marL="220791" algn="l" rtl="0" eaLnBrk="1" fontAlgn="base" hangingPunct="1">
        <a:spcBef>
          <a:spcPct val="0"/>
        </a:spcBef>
        <a:spcAft>
          <a:spcPct val="0"/>
        </a:spcAft>
        <a:defRPr sz="3200" b="0">
          <a:solidFill>
            <a:schemeClr val="bg1"/>
          </a:solidFill>
          <a:latin typeface="Dosis" panose="02010503020202060003" pitchFamily="2" charset="0"/>
          <a:ea typeface="+mj-ea"/>
          <a:cs typeface="Arial" pitchFamily="34" charset="0"/>
        </a:defRPr>
      </a:lvl1pPr>
      <a:lvl2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2pPr>
      <a:lvl3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3pPr>
      <a:lvl4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4pPr>
      <a:lvl5pPr marL="220791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562722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6pPr>
      <a:lvl7pPr marL="1125444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7pPr>
      <a:lvl8pPr marL="1688165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8pPr>
      <a:lvl9pPr marL="2250887" algn="l" rtl="0" eaLnBrk="1" fontAlgn="base" hangingPunct="1">
        <a:spcBef>
          <a:spcPct val="0"/>
        </a:spcBef>
        <a:spcAft>
          <a:spcPct val="0"/>
        </a:spcAft>
        <a:defRPr sz="3446" b="1">
          <a:solidFill>
            <a:schemeClr val="bg1"/>
          </a:solidFill>
          <a:latin typeface="Century Gothic" pitchFamily="34" charset="0"/>
        </a:defRPr>
      </a:lvl9pPr>
    </p:titleStyle>
    <p:bodyStyle>
      <a:lvl1pPr marL="328254" indent="-328254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4431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1pPr>
      <a:lvl2pPr marL="914423" indent="-35170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939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2pPr>
      <a:lvl3pPr marL="1406804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446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3pPr>
      <a:lvl4pPr marL="1969526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954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4pPr>
      <a:lvl5pPr marL="2532248" indent="-281361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62">
          <a:solidFill>
            <a:schemeClr val="tx2"/>
          </a:solidFill>
          <a:latin typeface="Roboto" panose="02000000000000000000" pitchFamily="2" charset="0"/>
          <a:ea typeface="Roboto" panose="02000000000000000000" pitchFamily="2" charset="0"/>
          <a:cs typeface="Arial" pitchFamily="34" charset="0"/>
        </a:defRPr>
      </a:lvl5pPr>
      <a:lvl6pPr marL="3094970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6pPr>
      <a:lvl7pPr marL="3657691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7pPr>
      <a:lvl8pPr marL="4220413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8pPr>
      <a:lvl9pPr marL="4783135" indent="-281361" algn="l" rtl="0" eaLnBrk="1" fontAlgn="base" hangingPunct="1">
        <a:spcBef>
          <a:spcPct val="20000"/>
        </a:spcBef>
        <a:spcAft>
          <a:spcPct val="0"/>
        </a:spcAft>
        <a:defRPr sz="2954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1pPr>
      <a:lvl2pPr marL="56272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2pPr>
      <a:lvl3pPr marL="112544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688165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4pPr>
      <a:lvl5pPr marL="2250887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5pPr>
      <a:lvl6pPr marL="2813609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6pPr>
      <a:lvl7pPr marL="3376331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7pPr>
      <a:lvl8pPr marL="3939052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8pPr>
      <a:lvl9pPr marL="4501774" algn="l" defTabSz="1125444" rtl="0" eaLnBrk="1" latinLnBrk="0" hangingPunct="1">
        <a:defRPr sz="22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iN59j5b1fAGnXVzIYFpaMw" TargetMode="External"/><Relationship Id="rId2" Type="http://schemas.openxmlformats.org/officeDocument/2006/relationships/hyperlink" Target="https://eumetsatspace.atlassian.net/wiki/spaces/EUM/overview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ops@eumetsat.int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 title="[DM_DOCNAME]"/>
          <p:cNvSpPr txBox="1"/>
          <p:nvPr/>
        </p:nvSpPr>
        <p:spPr>
          <a:xfrm>
            <a:off x="0" y="1884153"/>
            <a:ext cx="5310909" cy="2364063"/>
          </a:xfrm>
          <a:prstGeom prst="rect">
            <a:avLst/>
          </a:prstGeom>
          <a:solidFill>
            <a:schemeClr val="bg1"/>
          </a:solidFill>
        </p:spPr>
        <p:txBody>
          <a:bodyPr wrap="square" lIns="288000" tIns="180000" rIns="288000" bIns="180000" rtlCol="0" anchor="t" anchorCtr="0">
            <a:spAutoFit/>
          </a:bodyPr>
          <a:lstStyle/>
          <a:p>
            <a:pPr>
              <a:defRPr/>
            </a:pPr>
            <a:r>
              <a:rPr lang="en-GB" sz="3200" b="0" kern="0" dirty="0" smtClean="0">
                <a:solidFill>
                  <a:schemeClr val="tx1"/>
                </a:solidFill>
                <a:latin typeface="Dosis" panose="02010503020202060003" pitchFamily="2" charset="0"/>
                <a:cs typeface="Arial" panose="020B0604020202020204" pitchFamily="34" charset="0"/>
              </a:rPr>
              <a:t>EUMETSAT Data Services</a:t>
            </a:r>
          </a:p>
          <a:p>
            <a:pPr>
              <a:defRPr/>
            </a:pPr>
            <a:endParaRPr lang="en-GB" sz="1800" b="0" kern="0" dirty="0" smtClean="0">
              <a:solidFill>
                <a:schemeClr val="tx1"/>
              </a:solidFill>
              <a:latin typeface="Roboto Medium" panose="02000000000000000000" pitchFamily="2" charset="0"/>
              <a:ea typeface="Roboto Medium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kern="0" dirty="0" smtClean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Erdem ERDI</a:t>
            </a:r>
          </a:p>
          <a:p>
            <a:pPr>
              <a:defRPr/>
            </a:pPr>
            <a:r>
              <a:rPr lang="en-GB" sz="1600" b="0" i="1" kern="0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Arial" panose="020B0604020202020204" pitchFamily="34" charset="0"/>
              </a:rPr>
              <a:t>Data Services User Support Officer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600" b="0" i="1" kern="0" dirty="0" smtClean="0">
                <a:solidFill>
                  <a:schemeClr val="tx1"/>
                </a:solidFill>
                <a:latin typeface="Roboto Medium" panose="02000000000000000000" pitchFamily="2" charset="0"/>
                <a:ea typeface="Roboto Medium" panose="02000000000000000000" pitchFamily="2" charset="0"/>
                <a:cs typeface="Arial" panose="020B0604020202020204" pitchFamily="34" charset="0"/>
              </a:rPr>
              <a:t>(With contributions of Sally Wannop &amp; Ben Loveday)</a:t>
            </a:r>
          </a:p>
          <a:p>
            <a:pPr>
              <a:defRPr/>
            </a:pPr>
            <a:endParaRPr lang="en-GB" sz="1600" b="0" i="1" kern="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EUMETView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01" y="895670"/>
            <a:ext cx="11712663" cy="569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667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EUMETView</a:t>
            </a:r>
            <a:endParaRPr lang="en-GB" dirty="0"/>
          </a:p>
        </p:txBody>
      </p:sp>
      <p:pic>
        <p:nvPicPr>
          <p:cNvPr id="4" name="Picture 4" descr="JavaScript Programming with Visual Studio Cod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51" y="2928937"/>
            <a:ext cx="3597386" cy="2690813"/>
          </a:xfrm>
          <a:prstGeom prst="rect">
            <a:avLst/>
          </a:prstGeom>
          <a:noFill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2907897"/>
            <a:ext cx="4067174" cy="270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 descr="JavaScript is the new Perl | OCPsoft"/>
          <p:cNvPicPr>
            <a:picLocks noChangeAspect="1" noChangeArrowheads="1"/>
          </p:cNvPicPr>
          <p:nvPr/>
        </p:nvPicPr>
        <p:blipFill>
          <a:blip r:embed="rId4"/>
          <a:srcRect b="19653"/>
          <a:stretch>
            <a:fillRect/>
          </a:stretch>
        </p:blipFill>
        <p:spPr bwMode="auto">
          <a:xfrm>
            <a:off x="2109786" y="3286125"/>
            <a:ext cx="1647825" cy="1323975"/>
          </a:xfrm>
          <a:prstGeom prst="rect">
            <a:avLst/>
          </a:prstGeom>
          <a:noFill/>
        </p:spPr>
      </p:pic>
      <p:sp>
        <p:nvSpPr>
          <p:cNvPr id="8" name="7 Dikdörtgen"/>
          <p:cNvSpPr/>
          <p:nvPr/>
        </p:nvSpPr>
        <p:spPr>
          <a:xfrm>
            <a:off x="3314700" y="1051010"/>
            <a:ext cx="5191125" cy="1077218"/>
          </a:xfrm>
          <a:prstGeom prst="rect">
            <a:avLst/>
          </a:prstGeom>
          <a:solidFill>
            <a:srgbClr val="566A80"/>
          </a:solidFill>
          <a:ln>
            <a:solidFill>
              <a:srgbClr val="002569">
                <a:lumMod val="50000"/>
              </a:srgb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WMS, WFS </a:t>
            </a:r>
            <a:r>
              <a:rPr kumimoji="0" lang="tr-TR" sz="3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and</a:t>
            </a:r>
            <a:r>
              <a:rPr kumimoji="0" lang="tr-T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 WCS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(OGC API)</a:t>
            </a:r>
            <a:r>
              <a:rPr kumimoji="0" lang="tr-T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</a:p>
        </p:txBody>
      </p:sp>
      <p:sp>
        <p:nvSpPr>
          <p:cNvPr id="9" name="9 Aşağı Ok"/>
          <p:cNvSpPr/>
          <p:nvPr/>
        </p:nvSpPr>
        <p:spPr bwMode="auto">
          <a:xfrm rot="4321280">
            <a:off x="3695986" y="1560346"/>
            <a:ext cx="400050" cy="1893612"/>
          </a:xfrm>
          <a:prstGeom prst="downArrow">
            <a:avLst/>
          </a:prstGeom>
          <a:solidFill>
            <a:srgbClr val="001E59"/>
          </a:solidFill>
          <a:ln w="25400" cap="flat" cmpd="sng" algn="ctr">
            <a:solidFill>
              <a:srgbClr val="001E59">
                <a:shade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10 Aşağı Ok"/>
          <p:cNvSpPr/>
          <p:nvPr/>
        </p:nvSpPr>
        <p:spPr bwMode="auto">
          <a:xfrm rot="17376856">
            <a:off x="8001226" y="1604515"/>
            <a:ext cx="400050" cy="1794753"/>
          </a:xfrm>
          <a:prstGeom prst="downArrow">
            <a:avLst/>
          </a:prstGeom>
          <a:solidFill>
            <a:srgbClr val="001E59"/>
          </a:solidFill>
          <a:ln w="25400" cap="flat" cmpd="sng" algn="ctr">
            <a:solidFill>
              <a:srgbClr val="001E59">
                <a:shade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11 Aşağı Ok"/>
          <p:cNvSpPr/>
          <p:nvPr/>
        </p:nvSpPr>
        <p:spPr bwMode="auto">
          <a:xfrm>
            <a:off x="5819775" y="2066925"/>
            <a:ext cx="400050" cy="819150"/>
          </a:xfrm>
          <a:prstGeom prst="downArrow">
            <a:avLst/>
          </a:prstGeom>
          <a:solidFill>
            <a:srgbClr val="001E59"/>
          </a:solidFill>
          <a:ln w="25400" cap="flat" cmpd="sng" algn="ctr">
            <a:solidFill>
              <a:srgbClr val="001E59">
                <a:shade val="50000"/>
              </a:srgbClr>
            </a:solidFill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12 Dikdörtgen"/>
          <p:cNvSpPr/>
          <p:nvPr/>
        </p:nvSpPr>
        <p:spPr>
          <a:xfrm>
            <a:off x="304518" y="5713884"/>
            <a:ext cx="27575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Web </a:t>
            </a:r>
            <a:r>
              <a:rPr kumimoji="0" lang="tr-T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Pages</a:t>
            </a:r>
            <a:endParaRPr kumimoji="0" lang="tr-TR" sz="2400" b="0" i="0" u="none" strike="noStrike" kern="0" cap="none" spc="0" normalizeH="0" baseline="0" noProof="0" dirty="0" smtClean="0">
              <a:ln>
                <a:noFill/>
              </a:ln>
              <a:solidFill>
                <a:srgbClr val="002569">
                  <a:lumMod val="75000"/>
                </a:srgbClr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(</a:t>
            </a:r>
            <a:r>
              <a:rPr kumimoji="0" lang="tr-T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Javascript</a:t>
            </a: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+HTML)</a:t>
            </a:r>
          </a:p>
        </p:txBody>
      </p:sp>
      <p:sp>
        <p:nvSpPr>
          <p:cNvPr id="13" name="13 Dikdörtgen"/>
          <p:cNvSpPr/>
          <p:nvPr/>
        </p:nvSpPr>
        <p:spPr>
          <a:xfrm>
            <a:off x="4924143" y="5771034"/>
            <a:ext cx="2123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Python</a:t>
            </a: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tr-T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Scripts</a:t>
            </a:r>
            <a:endParaRPr kumimoji="0" lang="tr-TR" sz="2400" b="0" i="0" u="none" strike="noStrike" kern="0" cap="none" spc="0" normalizeH="0" baseline="0" noProof="0" dirty="0" smtClean="0">
              <a:ln>
                <a:noFill/>
              </a:ln>
              <a:solidFill>
                <a:srgbClr val="002569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4" name="14 Dikdörtgen"/>
          <p:cNvSpPr/>
          <p:nvPr/>
        </p:nvSpPr>
        <p:spPr>
          <a:xfrm>
            <a:off x="9210393" y="5742459"/>
            <a:ext cx="19704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Desktop</a:t>
            </a:r>
            <a:r>
              <a:rPr kumimoji="0" lang="tr-TR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GIS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Applications</a:t>
            </a:r>
            <a:endParaRPr kumimoji="0" lang="tr-TR" sz="2400" b="0" i="0" u="none" strike="noStrike" kern="0" cap="none" spc="0" normalizeH="0" baseline="0" noProof="0" dirty="0" smtClean="0">
              <a:ln>
                <a:noFill/>
              </a:ln>
              <a:solidFill>
                <a:srgbClr val="002569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6" name="15 Dikdörtgen"/>
          <p:cNvSpPr/>
          <p:nvPr/>
        </p:nvSpPr>
        <p:spPr>
          <a:xfrm>
            <a:off x="152118" y="1103784"/>
            <a:ext cx="308129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Automated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access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to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the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imagery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and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data</a:t>
            </a:r>
          </a:p>
        </p:txBody>
      </p:sp>
      <p:sp>
        <p:nvSpPr>
          <p:cNvPr id="17" name="16 Dikdörtgen"/>
          <p:cNvSpPr/>
          <p:nvPr/>
        </p:nvSpPr>
        <p:spPr>
          <a:xfrm>
            <a:off x="8743668" y="1103784"/>
            <a:ext cx="321434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Possibility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for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further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customized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downstream</a:t>
            </a:r>
            <a:endParaRPr kumimoji="0" lang="tr-TR" sz="2400" b="0" i="1" u="none" strike="noStrike" kern="0" cap="none" spc="0" normalizeH="0" baseline="0" noProof="0" dirty="0" smtClean="0">
              <a:ln>
                <a:noFill/>
              </a:ln>
              <a:solidFill>
                <a:srgbClr val="002569">
                  <a:lumMod val="75000"/>
                </a:srgb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use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</p:txBody>
      </p:sp>
      <p:pic>
        <p:nvPicPr>
          <p:cNvPr id="1026" name="Picture 2" descr="Why is Python the future of programming?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77" y="2928937"/>
            <a:ext cx="4290061" cy="268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4408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Data Store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" y="1222375"/>
            <a:ext cx="11988800" cy="527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691748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Data Store</a:t>
            </a:r>
            <a:endParaRPr lang="en-GB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109664"/>
            <a:ext cx="3590925" cy="2651475"/>
          </a:xfrm>
          <a:prstGeom prst="rect">
            <a:avLst/>
          </a:prstGeom>
          <a:noFill/>
          <a:ln w="9525">
            <a:solidFill>
              <a:srgbClr val="002569"/>
            </a:solidFill>
            <a:miter lim="800000"/>
            <a:headEnd/>
            <a:tailEnd/>
          </a:ln>
          <a:effectLst/>
        </p:spPr>
      </p:pic>
      <p:sp>
        <p:nvSpPr>
          <p:cNvPr id="5" name="6 Dikdörtgen"/>
          <p:cNvSpPr/>
          <p:nvPr/>
        </p:nvSpPr>
        <p:spPr>
          <a:xfrm>
            <a:off x="4686300" y="1160932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Browse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the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catalogue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of NRT,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historic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and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CDR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collections</a:t>
            </a:r>
            <a:endParaRPr kumimoji="0" lang="tr-TR" sz="2400" b="0" i="1" u="none" strike="noStrike" kern="0" cap="none" spc="0" normalizeH="0" baseline="0" noProof="0" dirty="0" smtClean="0">
              <a:ln>
                <a:noFill/>
              </a:ln>
              <a:solidFill>
                <a:srgbClr val="002569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6" name="7 Bükülü Ok"/>
          <p:cNvSpPr/>
          <p:nvPr/>
        </p:nvSpPr>
        <p:spPr bwMode="auto">
          <a:xfrm rot="5400000">
            <a:off x="3773423" y="1465326"/>
            <a:ext cx="1171575" cy="1212723"/>
          </a:xfrm>
          <a:prstGeom prst="bentArrow">
            <a:avLst/>
          </a:prstGeom>
          <a:solidFill>
            <a:srgbClr val="5F75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7524" y="2831114"/>
            <a:ext cx="4105275" cy="1932650"/>
          </a:xfrm>
          <a:prstGeom prst="rect">
            <a:avLst/>
          </a:prstGeom>
          <a:noFill/>
          <a:ln w="9525">
            <a:solidFill>
              <a:srgbClr val="002569"/>
            </a:solidFill>
            <a:miter lim="800000"/>
            <a:headEnd/>
            <a:tailEnd/>
          </a:ln>
          <a:effectLst/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81775" y="4286250"/>
            <a:ext cx="5443538" cy="2147888"/>
          </a:xfrm>
          <a:prstGeom prst="rect">
            <a:avLst/>
          </a:prstGeom>
          <a:noFill/>
          <a:ln w="9525">
            <a:solidFill>
              <a:srgbClr val="002569"/>
            </a:solidFill>
            <a:miter lim="800000"/>
            <a:headEnd/>
            <a:tailEnd/>
          </a:ln>
          <a:effectLst/>
        </p:spPr>
      </p:pic>
      <p:sp>
        <p:nvSpPr>
          <p:cNvPr id="9" name="8 Dikdörtgen"/>
          <p:cNvSpPr/>
          <p:nvPr/>
        </p:nvSpPr>
        <p:spPr>
          <a:xfrm>
            <a:off x="8543925" y="2589682"/>
            <a:ext cx="351472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Search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data in a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collection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matching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your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date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&amp;time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and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ROI 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selection</a:t>
            </a:r>
            <a:endParaRPr kumimoji="0" lang="tr-TR" sz="2400" b="0" i="1" u="none" strike="noStrike" kern="0" cap="none" spc="0" normalizeH="0" baseline="0" noProof="0" dirty="0" smtClean="0">
              <a:ln>
                <a:noFill/>
              </a:ln>
              <a:solidFill>
                <a:srgbClr val="002569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0" name="9 Bükülü Ok"/>
          <p:cNvSpPr/>
          <p:nvPr/>
        </p:nvSpPr>
        <p:spPr bwMode="auto">
          <a:xfrm rot="5400000">
            <a:off x="7345298" y="2970276"/>
            <a:ext cx="1171575" cy="1212723"/>
          </a:xfrm>
          <a:prstGeom prst="bentArrow">
            <a:avLst/>
          </a:prstGeom>
          <a:solidFill>
            <a:srgbClr val="5F75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1" name="10 Sol Ok"/>
          <p:cNvSpPr/>
          <p:nvPr/>
        </p:nvSpPr>
        <p:spPr bwMode="auto">
          <a:xfrm>
            <a:off x="5000625" y="5648324"/>
            <a:ext cx="1447800" cy="532257"/>
          </a:xfrm>
          <a:prstGeom prst="leftArrow">
            <a:avLst/>
          </a:prstGeom>
          <a:solidFill>
            <a:srgbClr val="5F75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2" name="11 Dikdörtgen"/>
          <p:cNvSpPr/>
          <p:nvPr/>
        </p:nvSpPr>
        <p:spPr>
          <a:xfrm>
            <a:off x="3305175" y="5266207"/>
            <a:ext cx="20002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Download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the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files</a:t>
            </a:r>
            <a:endParaRPr kumimoji="0" lang="tr-TR" sz="2400" b="0" i="1" u="none" strike="noStrike" kern="0" cap="none" spc="0" normalizeH="0" baseline="0" noProof="0" dirty="0" smtClean="0">
              <a:ln>
                <a:noFill/>
              </a:ln>
              <a:solidFill>
                <a:srgbClr val="002569">
                  <a:lumMod val="75000"/>
                </a:srgbClr>
              </a:solidFill>
              <a:effectLst/>
              <a:uLnTx/>
              <a:uFillTx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OR</a:t>
            </a:r>
          </a:p>
        </p:txBody>
      </p:sp>
      <p:sp>
        <p:nvSpPr>
          <p:cNvPr id="13" name="12 Sol Ok"/>
          <p:cNvSpPr/>
          <p:nvPr/>
        </p:nvSpPr>
        <p:spPr bwMode="auto">
          <a:xfrm>
            <a:off x="2076450" y="5657849"/>
            <a:ext cx="1447800" cy="532257"/>
          </a:xfrm>
          <a:prstGeom prst="leftArrow">
            <a:avLst/>
          </a:prstGeom>
          <a:solidFill>
            <a:srgbClr val="5F758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36000" rIns="36000" bIns="3600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14" name="13 Dikdörtgen"/>
          <p:cNvSpPr/>
          <p:nvPr/>
        </p:nvSpPr>
        <p:spPr>
          <a:xfrm>
            <a:off x="123825" y="5285257"/>
            <a:ext cx="20002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Customize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data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by</a:t>
            </a:r>
            <a:r>
              <a:rPr kumimoji="0" lang="tr-TR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Data </a:t>
            </a:r>
            <a:r>
              <a:rPr kumimoji="0" lang="tr-TR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Tailor</a:t>
            </a:r>
            <a:endParaRPr kumimoji="0" lang="tr-TR" sz="3600" b="0" i="1" u="none" strike="noStrike" kern="0" cap="none" spc="0" normalizeH="0" baseline="0" noProof="0" dirty="0" smtClean="0">
              <a:ln>
                <a:noFill/>
              </a:ln>
              <a:solidFill>
                <a:srgbClr val="002569">
                  <a:lumMod val="75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23856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Data Tailor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600" y="1152525"/>
            <a:ext cx="11988800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4053070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Data Tailor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675" y="1260475"/>
            <a:ext cx="11969750" cy="498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107464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EUMDAC </a:t>
            </a:r>
            <a:r>
              <a:rPr lang="en-DE" dirty="0"/>
              <a:t>–</a:t>
            </a:r>
            <a:r>
              <a:rPr lang="en-GB" dirty="0"/>
              <a:t> Data Access Client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620" y="743125"/>
            <a:ext cx="115070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It provides simple access to the EUMETSAT data from a variety of satellite missions.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It is available as a python library and also as a stand-alone executable for Windows and Linux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2569">
                  <a:lumMod val="7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075" y="1820716"/>
            <a:ext cx="8179083" cy="47764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434" y="2609581"/>
            <a:ext cx="33937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Python library example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Just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import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eumdac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and start searching and downloading satellite data!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srgbClr val="002569">
                  <a:lumMod val="75000"/>
                </a:srgbClr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636978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EUMDAC </a:t>
            </a:r>
            <a:r>
              <a:rPr lang="en-DE" dirty="0"/>
              <a:t>–</a:t>
            </a:r>
            <a:r>
              <a:rPr lang="en-GB" dirty="0"/>
              <a:t> Data Access Client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220620" y="773806"/>
            <a:ext cx="115070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For stand-alone executable, there is no need to install anything. Just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download the single executable file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>
                    <a:lumMod val="75000"/>
                  </a:srgbClr>
                </a:solidFill>
                <a:effectLst/>
                <a:uLnTx/>
                <a:uFillTx/>
              </a:rPr>
              <a:t>and start to search and download satellite data</a:t>
            </a:r>
            <a:r>
              <a:rPr lang="en-US" sz="2400" b="0" kern="0" dirty="0">
                <a:solidFill>
                  <a:srgbClr val="002569">
                    <a:lumMod val="75000"/>
                  </a:srgbClr>
                </a:solidFill>
              </a:rPr>
              <a:t>! </a:t>
            </a:r>
            <a:r>
              <a:rPr lang="en-US" sz="1800" b="0" i="1" kern="0" dirty="0">
                <a:solidFill>
                  <a:srgbClr val="002569">
                    <a:lumMod val="75000"/>
                  </a:srgbClr>
                </a:solidFill>
              </a:rPr>
              <a:t>(https://gitlab.eumetsat.int/eumetlab/data-services/eumdac)</a:t>
            </a:r>
            <a:endParaRPr kumimoji="0" lang="en-US" sz="1800" b="0" i="1" u="none" strike="noStrike" kern="0" cap="none" spc="0" normalizeH="0" baseline="0" noProof="0" dirty="0" smtClean="0">
              <a:ln>
                <a:noFill/>
              </a:ln>
              <a:solidFill>
                <a:srgbClr val="002569">
                  <a:lumMod val="7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9" y="2172282"/>
            <a:ext cx="11963702" cy="3946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39" y="2178420"/>
            <a:ext cx="11963702" cy="3946219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650513" y="3221879"/>
            <a:ext cx="7646593" cy="18411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50513" y="4522905"/>
            <a:ext cx="11144633" cy="9205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15501" y="5814725"/>
            <a:ext cx="4694738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60907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Conclusions</a:t>
            </a:r>
            <a:endParaRPr lang="en-GB" dirty="0"/>
          </a:p>
        </p:txBody>
      </p:sp>
      <p:sp>
        <p:nvSpPr>
          <p:cNvPr id="3" name="Content Placeholder 3"/>
          <p:cNvSpPr txBox="1">
            <a:spLocks/>
          </p:cNvSpPr>
          <p:nvPr/>
        </p:nvSpPr>
        <p:spPr bwMode="auto">
          <a:xfrm>
            <a:off x="50450" y="1237127"/>
            <a:ext cx="12095304" cy="5249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>
            <a:lvl1pPr marL="310162" indent="-310162" algn="l" rtl="0" eaLnBrk="1" fontAlgn="base" hangingPunct="1">
              <a:spcBef>
                <a:spcPts val="0"/>
              </a:spcBef>
              <a:spcAft>
                <a:spcPct val="0"/>
              </a:spcAft>
              <a:buFont typeface="Arial" pitchFamily="34" charset="0"/>
              <a:buChar char="•"/>
              <a:defRPr sz="4431">
                <a:solidFill>
                  <a:schemeClr val="tx2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914423" indent="-35170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939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marL="1406804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446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marL="1969526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954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marL="2532248" indent="-281361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62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3094970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6pPr>
            <a:lvl7pPr marL="3657691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7pPr>
            <a:lvl8pPr marL="4220413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8pPr>
            <a:lvl9pPr marL="4783135" indent="-281361" algn="l" rtl="0" eaLnBrk="1" fontAlgn="base" hangingPunct="1">
              <a:spcBef>
                <a:spcPct val="20000"/>
              </a:spcBef>
              <a:spcAft>
                <a:spcPct val="0"/>
              </a:spcAft>
              <a:defRPr sz="2954">
                <a:solidFill>
                  <a:schemeClr val="tx2"/>
                </a:solidFill>
                <a:latin typeface="+mn-lt"/>
              </a:defRPr>
            </a:lvl9pPr>
          </a:lstStyle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4431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More resources</a:t>
            </a:r>
            <a:r>
              <a:rPr kumimoji="0" lang="en-US" sz="4431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on the internet</a:t>
            </a:r>
          </a:p>
          <a:p>
            <a:pPr marL="914423" marR="0" lvl="1" indent="-35170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EUMETSAT Knowledge Base : 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2"/>
              </a:rPr>
              <a:t>https://eumetsatspace.atlassian.net/wiki/spaces/EUM/overview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914423" marR="0" lvl="1" indent="-351701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EUMETSAT </a:t>
            </a:r>
            <a:r>
              <a:rPr kumimoji="0" lang="en-US" sz="2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Youtube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Channel : </a:t>
            </a:r>
            <a:r>
              <a:rPr kumimoji="0" lang="en-US" sz="2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3"/>
              </a:rPr>
              <a:t>https://www.youtube.com/channel/UCiN59j5b1fAGnXVzIYFpaMw</a:t>
            </a:r>
            <a:endParaRPr kumimoji="0" lang="tr-TR" sz="2600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4431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4431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Feel free to give them a </a:t>
            </a:r>
            <a:r>
              <a:rPr kumimoji="0" lang="en-US" sz="4431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tr</a:t>
            </a:r>
            <a:r>
              <a:rPr kumimoji="0" lang="en-GB" sz="4431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y</a:t>
            </a:r>
            <a:endParaRPr kumimoji="0" lang="en-US" sz="4431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tr-TR" sz="4431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GB" b="0" kern="0" dirty="0" smtClean="0">
                <a:solidFill>
                  <a:srgbClr val="002569"/>
                </a:solidFill>
              </a:rPr>
              <a:t>Different Data Services that are suitable </a:t>
            </a:r>
            <a:r>
              <a:rPr lang="en-GB" b="0" kern="0" dirty="0" smtClean="0">
                <a:solidFill>
                  <a:srgbClr val="002569"/>
                </a:solidFill>
              </a:rPr>
              <a:t>for operational and research purposes</a:t>
            </a:r>
            <a:endParaRPr kumimoji="0" lang="tr-TR" sz="4431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tr-TR" sz="4431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10162" marR="0" lvl="0" indent="-310162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tr-TR" sz="4431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Helpdesk</a:t>
            </a:r>
            <a:r>
              <a:rPr kumimoji="0" lang="en-US" sz="4431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(</a:t>
            </a:r>
            <a:r>
              <a:rPr kumimoji="0" lang="en-US" sz="4431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hlinkClick r:id="rId4"/>
              </a:rPr>
              <a:t>ops@eumetsat.int</a:t>
            </a:r>
            <a:r>
              <a:rPr kumimoji="0" lang="en-US" sz="4431" b="0" i="0" u="none" strike="noStrike" kern="0" cap="none" spc="0" normalizeH="0" baseline="0" noProof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 can be contacted for any question or inquiry. </a:t>
            </a:r>
            <a:endParaRPr kumimoji="0" lang="tr-TR" sz="4431" b="0" i="0" u="none" strike="noStrike" kern="0" cap="none" spc="0" normalizeH="0" baseline="0" noProof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017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308436" y="1237673"/>
            <a:ext cx="5463956" cy="5164431"/>
          </a:xfrm>
        </p:spPr>
        <p:txBody>
          <a:bodyPr anchor="ctr"/>
          <a:lstStyle/>
          <a:p>
            <a:pPr marL="0" indent="0">
              <a:buNone/>
            </a:pPr>
            <a:r>
              <a:rPr lang="en-GB" sz="2800" dirty="0" smtClean="0"/>
              <a:t>Thank you!</a:t>
            </a:r>
          </a:p>
          <a:p>
            <a:pPr marL="0" indent="0">
              <a:buNone/>
            </a:pP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Questions are welcome.</a:t>
            </a:r>
          </a:p>
        </p:txBody>
      </p:sp>
    </p:spTree>
    <p:extLst>
      <p:ext uri="{BB962C8B-B14F-4D97-AF65-F5344CB8AC3E}">
        <p14:creationId xmlns:p14="http://schemas.microsoft.com/office/powerpoint/2010/main" val="1881492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Agenda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/>
              <a:t>Overview of Data Services</a:t>
            </a:r>
          </a:p>
          <a:p>
            <a:pPr marL="0" indent="0">
              <a:buNone/>
            </a:pP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The new portfolio</a:t>
            </a: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err="1" smtClean="0"/>
              <a:t>EUMETCast</a:t>
            </a:r>
            <a:endParaRPr lang="en-GB" sz="2800" dirty="0"/>
          </a:p>
          <a:p>
            <a:pPr marL="0" indent="0">
              <a:buNone/>
            </a:pPr>
            <a:r>
              <a:rPr lang="en-GB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The </a:t>
            </a: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push </a:t>
            </a:r>
            <a:r>
              <a:rPr lang="en-GB" sz="2000" dirty="0">
                <a:latin typeface="Roboto Light" panose="02000000000000000000" pitchFamily="2" charset="0"/>
                <a:ea typeface="Roboto Light" panose="02000000000000000000" pitchFamily="2" charset="0"/>
              </a:rPr>
              <a:t>data </a:t>
            </a: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services</a:t>
            </a: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smtClean="0"/>
              <a:t>Pull Data Services </a:t>
            </a:r>
            <a:endParaRPr lang="en-GB" sz="2800" dirty="0"/>
          </a:p>
          <a:p>
            <a:pPr marL="0" indent="0">
              <a:buNone/>
            </a:pPr>
            <a:r>
              <a:rPr lang="en-GB" sz="2000" dirty="0" err="1" smtClean="0">
                <a:latin typeface="Roboto Light" panose="02000000000000000000" pitchFamily="2" charset="0"/>
                <a:ea typeface="Roboto Light" panose="02000000000000000000" pitchFamily="2" charset="0"/>
              </a:rPr>
              <a:t>EUMETView</a:t>
            </a:r>
            <a:r>
              <a:rPr lang="en-GB" sz="2000" dirty="0" smtClean="0">
                <a:latin typeface="Roboto Light" panose="02000000000000000000" pitchFamily="2" charset="0"/>
                <a:ea typeface="Roboto Light" panose="02000000000000000000" pitchFamily="2" charset="0"/>
              </a:rPr>
              <a:t>, Data Store, Data Tailor, EUMDAC</a:t>
            </a:r>
          </a:p>
          <a:p>
            <a:pPr marL="0" indent="0">
              <a:buNone/>
            </a:pPr>
            <a:endParaRPr lang="en-GB" sz="2000" dirty="0" smtClean="0">
              <a:latin typeface="Roboto Light" panose="02000000000000000000" pitchFamily="2" charset="0"/>
              <a:ea typeface="Roboto Light" panose="02000000000000000000" pitchFamily="2" charset="0"/>
            </a:endParaRPr>
          </a:p>
          <a:p>
            <a:pPr marL="0" indent="0">
              <a:buNone/>
            </a:pPr>
            <a:r>
              <a:rPr lang="en-GB" sz="2800" dirty="0" smtClean="0"/>
              <a:t>Conclusions</a:t>
            </a:r>
            <a:endParaRPr lang="en-GB" sz="2800" dirty="0"/>
          </a:p>
          <a:p>
            <a:pPr marL="0" indent="0">
              <a:buNone/>
            </a:pPr>
            <a:endParaRPr lang="en-GB" sz="2000" dirty="0">
              <a:latin typeface="Roboto Light" panose="02000000000000000000" pitchFamily="2" charset="0"/>
              <a:ea typeface="Roboto Light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4690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/>
              <a:t>Overview of Data Services Portfolio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3366EA-6B53-B240-9C2F-1F65733405C2}"/>
              </a:ext>
            </a:extLst>
          </p:cNvPr>
          <p:cNvSpPr/>
          <p:nvPr/>
        </p:nvSpPr>
        <p:spPr>
          <a:xfrm>
            <a:off x="4316402" y="3388473"/>
            <a:ext cx="1779017" cy="2859539"/>
          </a:xfrm>
          <a:prstGeom prst="rect">
            <a:avLst/>
          </a:prstGeom>
          <a:gradFill flip="none" rotWithShape="1">
            <a:gsLst>
              <a:gs pos="56000">
                <a:srgbClr val="5F758D"/>
              </a:gs>
              <a:gs pos="100000">
                <a:srgbClr val="00B0F0"/>
              </a:gs>
            </a:gsLst>
            <a:lin ang="5400000" scaled="1"/>
            <a:tileRect/>
          </a:gradFill>
          <a:ln w="25400" cap="flat" cmpd="sng" algn="ctr">
            <a:solidFill>
              <a:srgbClr val="10246A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Customising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your data…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906B292-2985-084F-9797-4EB1C8496865}"/>
              </a:ext>
            </a:extLst>
          </p:cNvPr>
          <p:cNvSpPr>
            <a:spLocks noChangeAspect="1"/>
          </p:cNvSpPr>
          <p:nvPr/>
        </p:nvSpPr>
        <p:spPr>
          <a:xfrm>
            <a:off x="4312022" y="2397874"/>
            <a:ext cx="1793637" cy="1770363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024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DEC72A-7EEF-E246-B943-06D0E333EF3C}"/>
              </a:ext>
            </a:extLst>
          </p:cNvPr>
          <p:cNvSpPr/>
          <p:nvPr/>
        </p:nvSpPr>
        <p:spPr>
          <a:xfrm>
            <a:off x="359639" y="3388473"/>
            <a:ext cx="1779017" cy="2859539"/>
          </a:xfrm>
          <a:prstGeom prst="rect">
            <a:avLst/>
          </a:prstGeom>
          <a:gradFill flip="none" rotWithShape="1">
            <a:gsLst>
              <a:gs pos="56000">
                <a:srgbClr val="5F758D"/>
              </a:gs>
              <a:gs pos="100000">
                <a:srgbClr val="00B0F0"/>
              </a:gs>
            </a:gsLst>
            <a:lin ang="5400000" scaled="1"/>
            <a:tileRect/>
          </a:gradFill>
          <a:ln w="25400" cap="flat" cmpd="sng" algn="ctr">
            <a:solidFill>
              <a:srgbClr val="10246A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Viewing your data…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29225AB-6023-D84D-89A5-4F8C082B1BED}"/>
              </a:ext>
            </a:extLst>
          </p:cNvPr>
          <p:cNvSpPr>
            <a:spLocks noChangeAspect="1"/>
          </p:cNvSpPr>
          <p:nvPr/>
        </p:nvSpPr>
        <p:spPr>
          <a:xfrm>
            <a:off x="349638" y="2398801"/>
            <a:ext cx="1793637" cy="1770363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024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36A878-AAF7-3F47-8832-FC4FA1AEA82B}"/>
              </a:ext>
            </a:extLst>
          </p:cNvPr>
          <p:cNvSpPr/>
          <p:nvPr/>
        </p:nvSpPr>
        <p:spPr>
          <a:xfrm>
            <a:off x="6296949" y="3388473"/>
            <a:ext cx="1779017" cy="2859539"/>
          </a:xfrm>
          <a:prstGeom prst="rect">
            <a:avLst/>
          </a:prstGeom>
          <a:gradFill flip="none" rotWithShape="1">
            <a:gsLst>
              <a:gs pos="56000">
                <a:srgbClr val="5F758D"/>
              </a:gs>
              <a:gs pos="100000">
                <a:srgbClr val="00B0F0"/>
              </a:gs>
            </a:gsLst>
            <a:lin ang="5400000" scaled="1"/>
            <a:tileRect/>
          </a:gradFill>
          <a:ln w="25400" cap="flat" cmpd="sng" algn="ctr">
            <a:solidFill>
              <a:srgbClr val="10246A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Near-real time data delivery via </a:t>
            </a:r>
            <a:r>
              <a:rPr kumimoji="0" lang="en-US" sz="1800" b="0" i="0" u="sng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terrestrial networks.</a:t>
            </a:r>
            <a:endParaRPr kumimoji="0" lang="en-GB" sz="1800" b="0" i="0" u="sng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70C7DA-51ED-FB43-B350-766F022FCB09}"/>
              </a:ext>
            </a:extLst>
          </p:cNvPr>
          <p:cNvSpPr>
            <a:spLocks noChangeAspect="1"/>
          </p:cNvSpPr>
          <p:nvPr/>
        </p:nvSpPr>
        <p:spPr>
          <a:xfrm>
            <a:off x="6296348" y="2397874"/>
            <a:ext cx="1793637" cy="1770363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024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D85B8C6-18FE-7E40-92BF-BC7E07CB05F4}"/>
              </a:ext>
            </a:extLst>
          </p:cNvPr>
          <p:cNvSpPr/>
          <p:nvPr/>
        </p:nvSpPr>
        <p:spPr>
          <a:xfrm>
            <a:off x="2324117" y="3388473"/>
            <a:ext cx="1779017" cy="2859539"/>
          </a:xfrm>
          <a:prstGeom prst="rect">
            <a:avLst/>
          </a:prstGeom>
          <a:gradFill flip="none" rotWithShape="1">
            <a:gsLst>
              <a:gs pos="56000">
                <a:srgbClr val="5F758D"/>
              </a:gs>
              <a:gs pos="100000">
                <a:srgbClr val="00B0F0"/>
              </a:gs>
            </a:gsLst>
            <a:lin ang="5400000" scaled="1"/>
            <a:tileRect/>
          </a:gradFill>
          <a:ln w="25400" cap="flat" cmpd="sng" algn="ctr">
            <a:solidFill>
              <a:srgbClr val="10246A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Improving data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access…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10F8562-BE6F-5640-A01D-215BF42B8C08}"/>
              </a:ext>
            </a:extLst>
          </p:cNvPr>
          <p:cNvSpPr>
            <a:spLocks noChangeAspect="1"/>
          </p:cNvSpPr>
          <p:nvPr/>
        </p:nvSpPr>
        <p:spPr>
          <a:xfrm>
            <a:off x="2320015" y="2401004"/>
            <a:ext cx="1793637" cy="1770363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024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900CE6-173C-E948-9E61-4F421BFED9A5}"/>
              </a:ext>
            </a:extLst>
          </p:cNvPr>
          <p:cNvSpPr/>
          <p:nvPr/>
        </p:nvSpPr>
        <p:spPr>
          <a:xfrm>
            <a:off x="8282123" y="3388473"/>
            <a:ext cx="1779017" cy="2859539"/>
          </a:xfrm>
          <a:prstGeom prst="rect">
            <a:avLst/>
          </a:prstGeom>
          <a:gradFill flip="none" rotWithShape="1">
            <a:gsLst>
              <a:gs pos="56000">
                <a:srgbClr val="5F758D"/>
              </a:gs>
              <a:gs pos="100000">
                <a:srgbClr val="00B0F0"/>
              </a:gs>
            </a:gsLst>
            <a:lin ang="5400000" scaled="1"/>
            <a:tileRect/>
          </a:gradFill>
          <a:ln w="25400" cap="flat" cmpd="sng" algn="ctr">
            <a:solidFill>
              <a:srgbClr val="10246A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Hosted data processing…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4F121E5A-B4BD-FD48-A867-64532FC5EB9E}"/>
              </a:ext>
            </a:extLst>
          </p:cNvPr>
          <p:cNvSpPr>
            <a:spLocks noChangeAspect="1"/>
          </p:cNvSpPr>
          <p:nvPr/>
        </p:nvSpPr>
        <p:spPr>
          <a:xfrm>
            <a:off x="8278166" y="2413203"/>
            <a:ext cx="1793637" cy="1770363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10246A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DD58214-ACB7-254F-B321-9F8690ACA343}"/>
              </a:ext>
            </a:extLst>
          </p:cNvPr>
          <p:cNvSpPr/>
          <p:nvPr/>
        </p:nvSpPr>
        <p:spPr>
          <a:xfrm>
            <a:off x="344117" y="1173278"/>
            <a:ext cx="9918450" cy="331765"/>
          </a:xfrm>
          <a:prstGeom prst="rect">
            <a:avLst/>
          </a:prstGeom>
          <a:gradFill flip="none" rotWithShape="1">
            <a:gsLst>
              <a:gs pos="0">
                <a:srgbClr val="00B8EC"/>
              </a:gs>
              <a:gs pos="56000">
                <a:srgbClr val="1DC0EE"/>
              </a:gs>
              <a:gs pos="100000">
                <a:srgbClr val="FFFFFF"/>
              </a:gs>
            </a:gsLst>
            <a:lin ang="0" scaled="1"/>
            <a:tileRect/>
          </a:gra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New data services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36A9B7F-892C-5D45-BC83-6C201D7524D6}"/>
              </a:ext>
            </a:extLst>
          </p:cNvPr>
          <p:cNvSpPr/>
          <p:nvPr/>
        </p:nvSpPr>
        <p:spPr>
          <a:xfrm>
            <a:off x="4316402" y="5538621"/>
            <a:ext cx="177901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endParaRPr lang="en-US" sz="2000" i="1">
              <a:solidFill>
                <a:srgbClr val="0F246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US" sz="2000" i="1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 Tailor</a:t>
            </a:r>
            <a:endParaRPr lang="en-GB" sz="2000" i="1">
              <a:solidFill>
                <a:srgbClr val="0F246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Picture 16">
            <a:hlinkClick r:id="" action="ppaction://noaction"/>
            <a:extLst>
              <a:ext uri="{FF2B5EF4-FFF2-40B4-BE49-F238E27FC236}">
                <a16:creationId xmlns:a16="http://schemas.microsoft.com/office/drawing/2014/main" id="{A97CF9BA-5EC4-6044-88B5-07CEA8B403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EFEDE7"/>
              </a:clrFrom>
              <a:clrTo>
                <a:srgbClr val="EFED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51" t="15725" r="37194" b="18743"/>
          <a:stretch/>
        </p:blipFill>
        <p:spPr>
          <a:xfrm>
            <a:off x="4313261" y="2427964"/>
            <a:ext cx="1785387" cy="1714165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45E314-1DC4-984F-9062-10B3847CEB1D}"/>
              </a:ext>
            </a:extLst>
          </p:cNvPr>
          <p:cNvSpPr/>
          <p:nvPr/>
        </p:nvSpPr>
        <p:spPr>
          <a:xfrm>
            <a:off x="369645" y="5610950"/>
            <a:ext cx="1779012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 err="1" smtClean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EUMETView</a:t>
            </a:r>
            <a:r>
              <a:rPr lang="en-US" sz="2000" i="1" dirty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1200" i="1" dirty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https://view.eumetsat.int/</a:t>
            </a:r>
            <a:endParaRPr lang="en-US" sz="1200" i="1" dirty="0" smtClean="0">
              <a:solidFill>
                <a:srgbClr val="0F246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GB" sz="2000" i="1" dirty="0">
              <a:solidFill>
                <a:srgbClr val="0F246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9" name="Picture 18">
            <a:hlinkClick r:id="" action="ppaction://noaction"/>
            <a:extLst>
              <a:ext uri="{FF2B5EF4-FFF2-40B4-BE49-F238E27FC236}">
                <a16:creationId xmlns:a16="http://schemas.microsoft.com/office/drawing/2014/main" id="{043DB085-7370-1144-A6E2-A52AB986AC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FEDE7"/>
              </a:clrFrom>
              <a:clrTo>
                <a:srgbClr val="EFED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16" t="15399" r="37223" b="18088"/>
          <a:stretch/>
        </p:blipFill>
        <p:spPr>
          <a:xfrm>
            <a:off x="345014" y="2435414"/>
            <a:ext cx="1793637" cy="1714165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8AFE2CC-19C7-E041-805B-714D62C9D37F}"/>
              </a:ext>
            </a:extLst>
          </p:cNvPr>
          <p:cNvSpPr/>
          <p:nvPr/>
        </p:nvSpPr>
        <p:spPr>
          <a:xfrm>
            <a:off x="6296949" y="5538621"/>
            <a:ext cx="177901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EUMETCast</a:t>
            </a:r>
          </a:p>
          <a:p>
            <a:r>
              <a:rPr lang="en-US" sz="2000" i="1" dirty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Terrestrial</a:t>
            </a:r>
            <a:endParaRPr lang="en-GB" sz="2000" i="1" dirty="0">
              <a:solidFill>
                <a:srgbClr val="0F246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1" name="Picture 20">
            <a:hlinkClick r:id="" action="ppaction://noaction"/>
            <a:extLst>
              <a:ext uri="{FF2B5EF4-FFF2-40B4-BE49-F238E27FC236}">
                <a16:creationId xmlns:a16="http://schemas.microsoft.com/office/drawing/2014/main" id="{2AFDCC4A-1C92-B847-B285-06EC5D9E4D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EDE7"/>
              </a:clrFrom>
              <a:clrTo>
                <a:srgbClr val="EFED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1" t="15571" r="34054" b="19356"/>
          <a:stretch/>
        </p:blipFill>
        <p:spPr>
          <a:xfrm>
            <a:off x="6284117" y="2407427"/>
            <a:ext cx="1815381" cy="171416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0BDB693-6BAD-5A4C-AC14-10435B80D4A5}"/>
              </a:ext>
            </a:extLst>
          </p:cNvPr>
          <p:cNvCxnSpPr>
            <a:cxnSpLocks/>
          </p:cNvCxnSpPr>
          <p:nvPr/>
        </p:nvCxnSpPr>
        <p:spPr bwMode="auto">
          <a:xfrm flipV="1">
            <a:off x="6201719" y="1700410"/>
            <a:ext cx="0" cy="4625702"/>
          </a:xfrm>
          <a:prstGeom prst="line">
            <a:avLst/>
          </a:prstGeom>
          <a:solidFill>
            <a:srgbClr val="5F758D"/>
          </a:solidFill>
          <a:ln w="19050" cap="flat" cmpd="sng" algn="ctr">
            <a:solidFill>
              <a:srgbClr val="0D2C6C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A743458E-96DC-5A4E-A535-2BC3B2408110}"/>
              </a:ext>
            </a:extLst>
          </p:cNvPr>
          <p:cNvSpPr txBox="1"/>
          <p:nvPr/>
        </p:nvSpPr>
        <p:spPr>
          <a:xfrm>
            <a:off x="4528480" y="1531941"/>
            <a:ext cx="17076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0025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PULL SERVICES</a:t>
            </a:r>
            <a:endParaRPr lang="en-GB" sz="2000" u="sng" dirty="0">
              <a:solidFill>
                <a:srgbClr val="00256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78D69CB-D325-F245-8A05-F1F21C42B8E0}"/>
              </a:ext>
            </a:extLst>
          </p:cNvPr>
          <p:cNvSpPr/>
          <p:nvPr/>
        </p:nvSpPr>
        <p:spPr>
          <a:xfrm>
            <a:off x="2324119" y="5312281"/>
            <a:ext cx="1779012" cy="89255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EUMETSAT Data </a:t>
            </a:r>
            <a:r>
              <a:rPr lang="en-US" sz="2000" i="1" dirty="0" smtClean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store</a:t>
            </a:r>
          </a:p>
          <a:p>
            <a:r>
              <a:rPr lang="en-GB" sz="1200" i="1" dirty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https</a:t>
            </a:r>
            <a:r>
              <a:rPr lang="en-GB" sz="1200" i="1" dirty="0" smtClean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://data.eumetsat.int</a:t>
            </a:r>
            <a:r>
              <a:rPr lang="en-GB" sz="1200" i="1" dirty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/</a:t>
            </a:r>
          </a:p>
        </p:txBody>
      </p:sp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id="{76626033-9639-7944-AB8F-E9A767683D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EFEDE7"/>
              </a:clrFrom>
              <a:clrTo>
                <a:srgbClr val="EFED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14" t="16183" r="37160" b="18925"/>
          <a:stretch/>
        </p:blipFill>
        <p:spPr>
          <a:xfrm>
            <a:off x="2329541" y="2443174"/>
            <a:ext cx="1775341" cy="1689648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B88AB8CC-F450-2E40-8547-FA9BBFA453A0}"/>
              </a:ext>
            </a:extLst>
          </p:cNvPr>
          <p:cNvSpPr/>
          <p:nvPr/>
        </p:nvSpPr>
        <p:spPr>
          <a:xfrm>
            <a:off x="8281862" y="5538621"/>
            <a:ext cx="177901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European Weather Cloud</a:t>
            </a:r>
            <a:endParaRPr lang="en-GB" sz="2000" i="1" dirty="0">
              <a:solidFill>
                <a:srgbClr val="0F246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8" name="Picture 27">
            <a:hlinkClick r:id="" action="ppaction://noaction"/>
            <a:extLst>
              <a:ext uri="{FF2B5EF4-FFF2-40B4-BE49-F238E27FC236}">
                <a16:creationId xmlns:a16="http://schemas.microsoft.com/office/drawing/2014/main" id="{7BA05B0D-DFAE-324E-93E4-669AFFAE19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EFEDE7"/>
              </a:clrFrom>
              <a:clrTo>
                <a:srgbClr val="EFED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67" t="14672" r="37285" b="18215"/>
          <a:stretch/>
        </p:blipFill>
        <p:spPr>
          <a:xfrm>
            <a:off x="8264117" y="2403645"/>
            <a:ext cx="1803656" cy="1766960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264E3AD-1DE8-1C47-8421-BEA8FA1F270A}"/>
              </a:ext>
            </a:extLst>
          </p:cNvPr>
          <p:cNvCxnSpPr>
            <a:cxnSpLocks/>
          </p:cNvCxnSpPr>
          <p:nvPr/>
        </p:nvCxnSpPr>
        <p:spPr bwMode="auto">
          <a:xfrm>
            <a:off x="44683" y="3153666"/>
            <a:ext cx="329866" cy="0"/>
          </a:xfrm>
          <a:prstGeom prst="straightConnector1">
            <a:avLst/>
          </a:prstGeom>
          <a:solidFill>
            <a:srgbClr val="5F758D"/>
          </a:solidFill>
          <a:ln w="9525" cap="flat" cmpd="sng" algn="ctr">
            <a:solidFill>
              <a:srgbClr val="1D7367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29C6438-B359-3445-8EB7-189D06FC7C11}"/>
              </a:ext>
            </a:extLst>
          </p:cNvPr>
          <p:cNvCxnSpPr>
            <a:cxnSpLocks/>
          </p:cNvCxnSpPr>
          <p:nvPr/>
        </p:nvCxnSpPr>
        <p:spPr bwMode="auto">
          <a:xfrm flipV="1">
            <a:off x="8176841" y="1700410"/>
            <a:ext cx="0" cy="4625702"/>
          </a:xfrm>
          <a:prstGeom prst="line">
            <a:avLst/>
          </a:prstGeom>
          <a:solidFill>
            <a:srgbClr val="5F758D"/>
          </a:solidFill>
          <a:ln w="19050" cap="flat" cmpd="sng" algn="ctr">
            <a:solidFill>
              <a:srgbClr val="0D2C6C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ECA93C36-F39A-8545-8981-33005FFB1E9B}"/>
              </a:ext>
            </a:extLst>
          </p:cNvPr>
          <p:cNvSpPr txBox="1"/>
          <p:nvPr/>
        </p:nvSpPr>
        <p:spPr>
          <a:xfrm>
            <a:off x="6211959" y="1557442"/>
            <a:ext cx="1964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25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PUSH SERVICES</a:t>
            </a:r>
            <a:endParaRPr lang="en-GB" sz="1800" dirty="0">
              <a:solidFill>
                <a:srgbClr val="00256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5E3E86-3A76-714C-8E6B-FBF10855269A}"/>
              </a:ext>
            </a:extLst>
          </p:cNvPr>
          <p:cNvSpPr txBox="1"/>
          <p:nvPr/>
        </p:nvSpPr>
        <p:spPr>
          <a:xfrm>
            <a:off x="8176838" y="1562266"/>
            <a:ext cx="1890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0" dirty="0">
                <a:solidFill>
                  <a:srgbClr val="002569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SHARED SERVICES</a:t>
            </a:r>
            <a:endParaRPr lang="en-GB" sz="1800" b="0" dirty="0">
              <a:solidFill>
                <a:srgbClr val="002569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DE223C3-7D41-8040-A9A0-E2941DDA56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916" y="2068703"/>
            <a:ext cx="1672136" cy="28732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B8EF27-2486-1848-9B3C-2768B8D93E9B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67185" y="1173278"/>
            <a:ext cx="0" cy="5684722"/>
          </a:xfrm>
          <a:prstGeom prst="line">
            <a:avLst/>
          </a:prstGeom>
          <a:solidFill>
            <a:srgbClr val="5F758D"/>
          </a:solidFill>
          <a:ln w="19050" cap="flat" cmpd="sng" algn="ctr">
            <a:solidFill>
              <a:srgbClr val="0D2C6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FFAB143A-5C42-9D44-A065-4642F2EC4E10}"/>
              </a:ext>
            </a:extLst>
          </p:cNvPr>
          <p:cNvSpPr/>
          <p:nvPr/>
        </p:nvSpPr>
        <p:spPr>
          <a:xfrm>
            <a:off x="10262568" y="1176784"/>
            <a:ext cx="1855679" cy="331765"/>
          </a:xfrm>
          <a:prstGeom prst="rect">
            <a:avLst/>
          </a:prstGeom>
          <a:solidFill>
            <a:srgbClr val="1D7367"/>
          </a:solidFill>
          <a:ln w="1587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Existing services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36" name="Picture 35">
            <a:hlinkClick r:id="" action="ppaction://noaction"/>
            <a:extLst>
              <a:ext uri="{FF2B5EF4-FFF2-40B4-BE49-F238E27FC236}">
                <a16:creationId xmlns:a16="http://schemas.microsoft.com/office/drawing/2014/main" id="{F1639BEA-7C4C-9A42-A4FB-7BC3CDB49A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323" y="1704060"/>
            <a:ext cx="630136" cy="612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BAA98E4-187B-EC47-88E0-3AD5F97501B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EFEDE7"/>
              </a:clrFrom>
              <a:clrTo>
                <a:srgbClr val="EFED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0" t="16596" r="34375" b="18786"/>
          <a:stretch/>
        </p:blipFill>
        <p:spPr>
          <a:xfrm>
            <a:off x="10290348" y="5610950"/>
            <a:ext cx="615111" cy="612000"/>
          </a:xfrm>
          <a:prstGeom prst="rect">
            <a:avLst/>
          </a:prstGeom>
        </p:spPr>
      </p:pic>
      <p:pic>
        <p:nvPicPr>
          <p:cNvPr id="38" name="Picture 37">
            <a:hlinkClick r:id="" action="ppaction://noaction"/>
            <a:extLst>
              <a:ext uri="{FF2B5EF4-FFF2-40B4-BE49-F238E27FC236}">
                <a16:creationId xmlns:a16="http://schemas.microsoft.com/office/drawing/2014/main" id="{F0B18A65-E6F5-2E4C-81F4-5F0228096E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EFEDE7"/>
              </a:clrFrom>
              <a:clrTo>
                <a:srgbClr val="EFED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2" t="16487" r="34531" b="19224"/>
          <a:stretch/>
        </p:blipFill>
        <p:spPr>
          <a:xfrm>
            <a:off x="10290348" y="2542272"/>
            <a:ext cx="614087" cy="612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614EB5F-7ECF-4C4F-8C56-81A619EAB6A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EFEDE7"/>
              </a:clrFrom>
              <a:clrTo>
                <a:srgbClr val="EFEDE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8" t="16193" r="34654" b="19045"/>
          <a:stretch/>
        </p:blipFill>
        <p:spPr>
          <a:xfrm>
            <a:off x="10308521" y="3336642"/>
            <a:ext cx="610417" cy="61200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C9BB6D0A-1A28-954E-BB97-AFAC9E45100C}"/>
              </a:ext>
            </a:extLst>
          </p:cNvPr>
          <p:cNvSpPr/>
          <p:nvPr/>
        </p:nvSpPr>
        <p:spPr>
          <a:xfrm>
            <a:off x="10904435" y="1701774"/>
            <a:ext cx="1779012" cy="6120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en-US" sz="1600" i="1" dirty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EUMETCast</a:t>
            </a:r>
          </a:p>
          <a:p>
            <a:r>
              <a:rPr lang="en-US" sz="1600" i="1" dirty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Satellite</a:t>
            </a:r>
            <a:endParaRPr lang="en-GB" sz="1600" i="1" dirty="0">
              <a:solidFill>
                <a:srgbClr val="0F246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FF4C794-4AB9-7647-8559-EB5FD2CD5FEA}"/>
              </a:ext>
            </a:extLst>
          </p:cNvPr>
          <p:cNvSpPr/>
          <p:nvPr/>
        </p:nvSpPr>
        <p:spPr>
          <a:xfrm>
            <a:off x="11027597" y="2483576"/>
            <a:ext cx="1779012" cy="6120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en-US" sz="1600" i="1" dirty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Data Centre</a:t>
            </a:r>
            <a:endParaRPr lang="en-GB" sz="1600" i="1" dirty="0">
              <a:solidFill>
                <a:srgbClr val="0F246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A30AEB2-FC09-344C-AE80-003C3731C913}"/>
              </a:ext>
            </a:extLst>
          </p:cNvPr>
          <p:cNvSpPr/>
          <p:nvPr/>
        </p:nvSpPr>
        <p:spPr>
          <a:xfrm>
            <a:off x="11038397" y="4861157"/>
            <a:ext cx="1779012" cy="6120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en-US" sz="1600" i="1" dirty="0" smtClean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WIS</a:t>
            </a:r>
            <a:endParaRPr lang="en-GB" sz="1600" i="1" dirty="0">
              <a:solidFill>
                <a:srgbClr val="0F246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8881136-EC36-E04F-AD85-F3C4E2234EC1}"/>
              </a:ext>
            </a:extLst>
          </p:cNvPr>
          <p:cNvSpPr/>
          <p:nvPr/>
        </p:nvSpPr>
        <p:spPr>
          <a:xfrm>
            <a:off x="10993783" y="3271502"/>
            <a:ext cx="1779012" cy="6120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en-US" sz="1600" i="1" dirty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CODA</a:t>
            </a:r>
            <a:endParaRPr lang="en-GB" sz="1600" i="1" dirty="0">
              <a:solidFill>
                <a:srgbClr val="0F246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2047541-9E20-E14F-BD90-DF205029173B}"/>
              </a:ext>
            </a:extLst>
          </p:cNvPr>
          <p:cNvSpPr/>
          <p:nvPr/>
        </p:nvSpPr>
        <p:spPr>
          <a:xfrm>
            <a:off x="11044434" y="5610950"/>
            <a:ext cx="1779012" cy="6120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en-US" sz="1600" i="1" dirty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Direct </a:t>
            </a:r>
          </a:p>
          <a:p>
            <a:r>
              <a:rPr lang="en-US" sz="1600" i="1" dirty="0" err="1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Dissem</a:t>
            </a:r>
            <a:r>
              <a:rPr lang="en-US" sz="1600" i="1" dirty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  <a:endParaRPr lang="en-GB" sz="1600" i="1" dirty="0">
              <a:solidFill>
                <a:srgbClr val="0F246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231" y="4008195"/>
            <a:ext cx="693736" cy="693736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C9BB6D0A-1A28-954E-BB97-AFAC9E45100C}"/>
              </a:ext>
            </a:extLst>
          </p:cNvPr>
          <p:cNvSpPr/>
          <p:nvPr/>
        </p:nvSpPr>
        <p:spPr>
          <a:xfrm>
            <a:off x="10987275" y="4096282"/>
            <a:ext cx="1779012" cy="61200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en-US" sz="1600" i="1" dirty="0" err="1" smtClean="0">
                <a:solidFill>
                  <a:srgbClr val="0F246A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WEkEO</a:t>
            </a:r>
            <a:endParaRPr lang="en-GB" sz="1600" i="1" dirty="0">
              <a:solidFill>
                <a:srgbClr val="0F246A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7" name="Picture 2" descr="Wetter und Klima - Deutscher Wetterdienst - News &amp;amp; topics of interest  (archive) - DWD President stands for WMO presidenc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877" y="4843330"/>
            <a:ext cx="574557" cy="57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7548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EUMETCast</a:t>
            </a:r>
            <a:r>
              <a:rPr lang="en-GB" dirty="0" smtClean="0"/>
              <a:t> Satellite and Terrestrial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94" y="920537"/>
            <a:ext cx="10058400" cy="582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669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EUMETCast</a:t>
            </a:r>
            <a:r>
              <a:rPr lang="en-GB" dirty="0" smtClean="0"/>
              <a:t> </a:t>
            </a:r>
            <a:r>
              <a:rPr lang="en-GB" dirty="0" smtClean="0"/>
              <a:t>Satellite Users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76"/>
          <a:stretch/>
        </p:blipFill>
        <p:spPr>
          <a:xfrm>
            <a:off x="885248" y="699608"/>
            <a:ext cx="10425081" cy="591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056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EUMETCast</a:t>
            </a:r>
            <a:r>
              <a:rPr lang="en-GB" dirty="0" smtClean="0"/>
              <a:t> Terrestrial Users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031" y="830125"/>
            <a:ext cx="10023181" cy="555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16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EUMETView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849" y="1146175"/>
            <a:ext cx="12113061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10283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EUMETView</a:t>
            </a:r>
            <a:endParaRPr lang="en-GB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" y="1089025"/>
            <a:ext cx="12044174" cy="535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8483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EUMETView</a:t>
            </a:r>
            <a:endParaRPr lang="en-GB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19" y="-6905"/>
            <a:ext cx="12170181" cy="6845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97509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 Template">
  <a:themeElements>
    <a:clrScheme name="EUMETSAT 2021 Colours">
      <a:dk1>
        <a:srgbClr val="FFFFFF"/>
      </a:dk1>
      <a:lt1>
        <a:srgbClr val="00205B"/>
      </a:lt1>
      <a:dk2>
        <a:srgbClr val="38484E"/>
      </a:dk2>
      <a:lt2>
        <a:srgbClr val="5B7F95"/>
      </a:lt2>
      <a:accent1>
        <a:srgbClr val="00B5E2"/>
      </a:accent1>
      <a:accent2>
        <a:srgbClr val="EAAA00"/>
      </a:accent2>
      <a:accent3>
        <a:srgbClr val="00B2A9"/>
      </a:accent3>
      <a:accent4>
        <a:srgbClr val="FE5000"/>
      </a:accent4>
      <a:accent5>
        <a:srgbClr val="7C7FAB"/>
      </a:accent5>
      <a:accent6>
        <a:srgbClr val="D6D2C4"/>
      </a:accent6>
      <a:hlink>
        <a:srgbClr val="C5B9AC"/>
      </a:hlink>
      <a:folHlink>
        <a:srgbClr val="968C83"/>
      </a:folHlink>
    </a:clrScheme>
    <a:fontScheme name="1_EUM_template_v03">
      <a:majorFont>
        <a:latin typeface="Century Gothic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36000" rIns="36000" bIns="3600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9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1600" b="0" dirty="0">
            <a:latin typeface="Roboto" panose="02000000000000000000" pitchFamily="2" charset="0"/>
            <a:ea typeface="Roboto" panose="02000000000000000000" pitchFamily="2" charset="0"/>
          </a:defRPr>
        </a:defPPr>
      </a:lstStyle>
    </a:txDef>
  </a:objectDefaults>
  <a:extraClrSchemeLst>
    <a:extraClrScheme>
      <a:clrScheme name="1_EUM_template_v03 1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F9A00"/>
        </a:accent1>
        <a:accent2>
          <a:srgbClr val="9F2D20"/>
        </a:accent2>
        <a:accent3>
          <a:srgbClr val="FFFFFF"/>
        </a:accent3>
        <a:accent4>
          <a:srgbClr val="001E59"/>
        </a:accent4>
        <a:accent5>
          <a:srgbClr val="FFCAAA"/>
        </a:accent5>
        <a:accent6>
          <a:srgbClr val="90281C"/>
        </a:accent6>
        <a:hlink>
          <a:srgbClr val="7498C0"/>
        </a:hlink>
        <a:folHlink>
          <a:srgbClr val="92949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2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F6D0A9"/>
        </a:accent1>
        <a:accent2>
          <a:srgbClr val="EBCAE3"/>
        </a:accent2>
        <a:accent3>
          <a:srgbClr val="FFFFFF"/>
        </a:accent3>
        <a:accent4>
          <a:srgbClr val="001E59"/>
        </a:accent4>
        <a:accent5>
          <a:srgbClr val="FAE4D1"/>
        </a:accent5>
        <a:accent6>
          <a:srgbClr val="D5B7CE"/>
        </a:accent6>
        <a:hlink>
          <a:srgbClr val="4E2029"/>
        </a:hlink>
        <a:folHlink>
          <a:srgbClr val="423B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3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5B97B1"/>
        </a:accent1>
        <a:accent2>
          <a:srgbClr val="F39600"/>
        </a:accent2>
        <a:accent3>
          <a:srgbClr val="FFFFFF"/>
        </a:accent3>
        <a:accent4>
          <a:srgbClr val="001E59"/>
        </a:accent4>
        <a:accent5>
          <a:srgbClr val="B5C9D5"/>
        </a:accent5>
        <a:accent6>
          <a:srgbClr val="DC8700"/>
        </a:accent6>
        <a:hlink>
          <a:srgbClr val="FFE4AE"/>
        </a:hlink>
        <a:folHlink>
          <a:srgbClr val="002A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4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003F80"/>
        </a:accent1>
        <a:accent2>
          <a:srgbClr val="BDD7EE"/>
        </a:accent2>
        <a:accent3>
          <a:srgbClr val="FFFFFF"/>
        </a:accent3>
        <a:accent4>
          <a:srgbClr val="001E59"/>
        </a:accent4>
        <a:accent5>
          <a:srgbClr val="AAAFC0"/>
        </a:accent5>
        <a:accent6>
          <a:srgbClr val="ABC3D8"/>
        </a:accent6>
        <a:hlink>
          <a:srgbClr val="FFD350"/>
        </a:hlink>
        <a:folHlink>
          <a:srgbClr val="EB6F3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UM_template_v03 5">
        <a:dk1>
          <a:srgbClr val="002569"/>
        </a:dk1>
        <a:lt1>
          <a:srgbClr val="FFFFFF"/>
        </a:lt1>
        <a:dk2>
          <a:srgbClr val="002569"/>
        </a:dk2>
        <a:lt2>
          <a:srgbClr val="5F758D"/>
        </a:lt2>
        <a:accent1>
          <a:srgbClr val="C75B12"/>
        </a:accent1>
        <a:accent2>
          <a:srgbClr val="003359"/>
        </a:accent2>
        <a:accent3>
          <a:srgbClr val="FFFFFF"/>
        </a:accent3>
        <a:accent4>
          <a:srgbClr val="001E59"/>
        </a:accent4>
        <a:accent5>
          <a:srgbClr val="E0B5AA"/>
        </a:accent5>
        <a:accent6>
          <a:srgbClr val="002D50"/>
        </a:accent6>
        <a:hlink>
          <a:srgbClr val="92A2BD"/>
        </a:hlink>
        <a:folHlink>
          <a:srgbClr val="C7B37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 Landscape Template (Corporate) (1)" id="{AB0C1419-EB78-4AB5-BAB8-AD37CE26EF70}" vid="{73840159-934D-4D4D-8FC3-C32EEAED942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EUMETCast Terrestrial Intro (for NOAA)</Template>
  <TotalTime>1442</TotalTime>
  <Words>378</Words>
  <Application>Microsoft Office PowerPoint</Application>
  <PresentationFormat>Widescreen</PresentationFormat>
  <Paragraphs>114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Calibri Light</vt:lpstr>
      <vt:lpstr>Century Gothic</vt:lpstr>
      <vt:lpstr>Dosis</vt:lpstr>
      <vt:lpstr>Helvetica</vt:lpstr>
      <vt:lpstr>Roboto</vt:lpstr>
      <vt:lpstr>Roboto Light</vt:lpstr>
      <vt:lpstr>Roboto Medium</vt:lpstr>
      <vt:lpstr>Tahoma</vt:lpstr>
      <vt:lpstr>Times New Roman</vt:lpstr>
      <vt:lpstr>Corporate Template</vt:lpstr>
      <vt:lpstr>PowerPoint Presentation</vt:lpstr>
      <vt:lpstr>Agenda</vt:lpstr>
      <vt:lpstr>Overview of Data Services Portfolio</vt:lpstr>
      <vt:lpstr>EUMETCast Satellite and Terrestrial</vt:lpstr>
      <vt:lpstr>EUMETCast Satellite Users</vt:lpstr>
      <vt:lpstr>EUMETCast Terrestrial Users</vt:lpstr>
      <vt:lpstr>EUMETView</vt:lpstr>
      <vt:lpstr>EUMETView</vt:lpstr>
      <vt:lpstr>EUMETView</vt:lpstr>
      <vt:lpstr>EUMETView</vt:lpstr>
      <vt:lpstr>EUMETView</vt:lpstr>
      <vt:lpstr>Data Store</vt:lpstr>
      <vt:lpstr>Data Store</vt:lpstr>
      <vt:lpstr>Data Tailor</vt:lpstr>
      <vt:lpstr>Data Tailor</vt:lpstr>
      <vt:lpstr>EUMDAC – Data Access Client</vt:lpstr>
      <vt:lpstr>EUMDAC – Data Access Client</vt:lpstr>
      <vt:lpstr>Conclusions</vt:lpstr>
      <vt:lpstr>PowerPoint Presentation</vt:lpstr>
    </vt:vector>
  </TitlesOfParts>
  <Company>EUMETSAT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Erdem Erdi</dc:creator>
  <cp:lastModifiedBy>Erdem Erdi</cp:lastModifiedBy>
  <cp:revision>81</cp:revision>
  <cp:lastPrinted>2006-03-06T14:11:17Z</cp:lastPrinted>
  <dcterms:created xsi:type="dcterms:W3CDTF">2022-02-10T08:50:02Z</dcterms:created>
  <dcterms:modified xsi:type="dcterms:W3CDTF">2023-07-19T07:56:19Z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13" name="DM_DOCNUM">
    <vt:lpwstr>1371051</vt:lpwstr>
  </property>
  <property fmtid="{D5CDD505-2E9C-101B-9397-08002B2CF9AE}" pid="14" name="DM_DOCNAME">
    <vt:lpwstr>EUMETSAT Data Services_Karlsruhe_Visit_2023</vt:lpwstr>
  </property>
  <property fmtid="{D5CDD505-2E9C-101B-9397-08002B2CF9AE}" pid="15" name="DM_AUTHOR">
    <vt:lpwstr>Erdem Erdi</vt:lpwstr>
  </property>
  <property fmtid="{D5CDD505-2E9C-101B-9397-08002B2CF9AE}" pid="16" name="DM_E_DOC_NO">
    <vt:lpwstr>EUM/USC/VWG/23/1371051</vt:lpwstr>
  </property>
  <property fmtid="{D5CDD505-2E9C-101B-9397-08002B2CF9AE}" pid="17" name="DM_E_VER_NO">
    <vt:lpwstr>1 Draft</vt:lpwstr>
  </property>
  <property fmtid="{D5CDD505-2E9C-101B-9397-08002B2CF9AE}" pid="18" name="DM_E_ISS_DATE">
    <vt:lpwstr>19 July 2023</vt:lpwstr>
  </property>
  <property fmtid="{D5CDD505-2E9C-101B-9397-08002B2CF9AE}" pid="19" name="DM_E_FROM_PERS2">
    <vt:lpwstr/>
  </property>
  <property fmtid="{D5CDD505-2E9C-101B-9397-08002B2CF9AE}" pid="20" name="DM_E_CONFID">
    <vt:lpwstr/>
  </property>
  <property fmtid="{D5CDD505-2E9C-101B-9397-08002B2CF9AE}" pid="21" name="DM_E_WBS_CODE">
    <vt:lpwstr/>
  </property>
  <property fmtid="{D5CDD505-2E9C-101B-9397-08002B2CF9AE}" pid="22" name="DM_E_DISTRIB">
    <vt:lpwstr/>
  </property>
  <property fmtid="{D5CDD505-2E9C-101B-9397-08002B2CF9AE}" pid="23" name="DIGITAL_SIGNATURE">
    <vt:lpwstr/>
  </property>
</Properties>
</file>