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71"/>
  </p:notes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6" r:id="rId9"/>
    <p:sldId id="267" r:id="rId10"/>
    <p:sldId id="268" r:id="rId11"/>
    <p:sldId id="270" r:id="rId12"/>
    <p:sldId id="271" r:id="rId13"/>
    <p:sldId id="272" r:id="rId14"/>
    <p:sldId id="273" r:id="rId15"/>
    <p:sldId id="336" r:id="rId16"/>
    <p:sldId id="280" r:id="rId17"/>
    <p:sldId id="282" r:id="rId18"/>
    <p:sldId id="283" r:id="rId19"/>
    <p:sldId id="284" r:id="rId20"/>
    <p:sldId id="285" r:id="rId21"/>
    <p:sldId id="286" r:id="rId22"/>
    <p:sldId id="287" r:id="rId23"/>
    <p:sldId id="288" r:id="rId24"/>
    <p:sldId id="334" r:id="rId25"/>
    <p:sldId id="290" r:id="rId26"/>
    <p:sldId id="291" r:id="rId27"/>
    <p:sldId id="333" r:id="rId28"/>
    <p:sldId id="292" r:id="rId29"/>
    <p:sldId id="294" r:id="rId30"/>
    <p:sldId id="293" r:id="rId31"/>
    <p:sldId id="335" r:id="rId32"/>
    <p:sldId id="295" r:id="rId33"/>
    <p:sldId id="299" r:id="rId34"/>
    <p:sldId id="300" r:id="rId35"/>
    <p:sldId id="301" r:id="rId36"/>
    <p:sldId id="302" r:id="rId37"/>
    <p:sldId id="303" r:id="rId38"/>
    <p:sldId id="337" r:id="rId39"/>
    <p:sldId id="338" r:id="rId40"/>
    <p:sldId id="339" r:id="rId41"/>
    <p:sldId id="340" r:id="rId42"/>
    <p:sldId id="341" r:id="rId43"/>
    <p:sldId id="342" r:id="rId44"/>
    <p:sldId id="304" r:id="rId45"/>
    <p:sldId id="305" r:id="rId46"/>
    <p:sldId id="306" r:id="rId47"/>
    <p:sldId id="307" r:id="rId48"/>
    <p:sldId id="308" r:id="rId49"/>
    <p:sldId id="309" r:id="rId50"/>
    <p:sldId id="310" r:id="rId51"/>
    <p:sldId id="311" r:id="rId52"/>
    <p:sldId id="312" r:id="rId53"/>
    <p:sldId id="313" r:id="rId54"/>
    <p:sldId id="314" r:id="rId55"/>
    <p:sldId id="315" r:id="rId56"/>
    <p:sldId id="316" r:id="rId57"/>
    <p:sldId id="317" r:id="rId58"/>
    <p:sldId id="318" r:id="rId59"/>
    <p:sldId id="319" r:id="rId60"/>
    <p:sldId id="320" r:id="rId61"/>
    <p:sldId id="321" r:id="rId62"/>
    <p:sldId id="322" r:id="rId63"/>
    <p:sldId id="323" r:id="rId64"/>
    <p:sldId id="324" r:id="rId65"/>
    <p:sldId id="326" r:id="rId66"/>
    <p:sldId id="327" r:id="rId67"/>
    <p:sldId id="328" r:id="rId68"/>
    <p:sldId id="329" r:id="rId69"/>
    <p:sldId id="332" r:id="rId70"/>
  </p:sldIdLst>
  <p:sldSz cx="9144000" cy="5143500" type="screen16x9"/>
  <p:notesSz cx="6858000" cy="9144000"/>
  <p:embeddedFontLst>
    <p:embeddedFont>
      <p:font typeface="Raleway" pitchFamily="2" charset="0"/>
      <p:regular r:id="rId72"/>
      <p:bold r:id="rId73"/>
      <p:italic r:id="rId74"/>
      <p:boldItalic r:id="rId75"/>
    </p:embeddedFont>
    <p:embeddedFont>
      <p:font typeface="Times" panose="02020603050405020304" pitchFamily="18" charset="0"/>
      <p:regular r:id="rId76"/>
      <p:bold r:id="rId77"/>
      <p:italic r:id="rId78"/>
      <p:boldItalic r:id="rId79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F49CA9D7-50E0-4E44-A8CA-AF880877FF81}">
  <a:tblStyle styleId="{F49CA9D7-50E0-4E44-A8CA-AF880877FF81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36102"/>
    <p:restoredTop sz="95377"/>
  </p:normalViewPr>
  <p:slideViewPr>
    <p:cSldViewPr snapToGrid="0">
      <p:cViewPr varScale="1">
        <p:scale>
          <a:sx n="145" d="100"/>
          <a:sy n="145" d="100"/>
        </p:scale>
        <p:origin x="100" y="93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font" Target="fonts/font3.fntdata"/><Relationship Id="rId79" Type="http://schemas.openxmlformats.org/officeDocument/2006/relationships/font" Target="fonts/font8.fntdata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theme" Target="theme/theme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font" Target="fonts/font6.fntdata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font" Target="fonts/font1.fntdata"/><Relationship Id="rId80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font" Target="fonts/font4.fntdata"/><Relationship Id="rId83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font" Target="fonts/font2.fntdata"/><Relationship Id="rId78" Type="http://schemas.openxmlformats.org/officeDocument/2006/relationships/font" Target="fonts/font7.fntdata"/><Relationship Id="rId8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font" Target="fonts/font5.fntdata"/><Relationship Id="rId7" Type="http://schemas.openxmlformats.org/officeDocument/2006/relationships/slide" Target="slides/slide6.xml"/><Relationship Id="rId71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8b7e9fe504_2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8b7e9fe504_2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g8b2fd008ac_0_7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9" name="Google Shape;189;g8b2fd008ac_0_7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g8b2fd008ac_0_3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7" name="Google Shape;207;g8b2fd008ac_0_3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g8b2fd008ac_0_8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8" name="Google Shape;218;g8b2fd008ac_0_8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g8b2fd008ac_0_9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8" name="Google Shape;228;g8b2fd008ac_0_9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g8b2fd008ac_0_3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9" name="Google Shape;239;g8b2fd008ac_0_34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g8b2fd008ac_0_10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0" name="Google Shape;250;g8b2fd008ac_0_10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68254929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Google Shape;306;g8b2fd008ac_0_1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7" name="Google Shape;307;g8b2fd008ac_0_14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" name="Google Shape;326;g8b2fd008ac_0_15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7" name="Google Shape;327;g8b2fd008ac_0_15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" name="Google Shape;337;g8b2fd008ac_0_16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8" name="Google Shape;338;g8b2fd008ac_0_16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" name="Google Shape;348;g8b2fd008ac_0_17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9" name="Google Shape;349;g8b2fd008ac_0_17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8b7e9fe504_2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8b7e9fe504_2_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" name="Google Shape;358;g8b2fd008ac_0_4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9" name="Google Shape;359;g8b2fd008ac_0_4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" name="Google Shape;369;g8b2fd008ac_0_4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0" name="Google Shape;370;g8b2fd008ac_0_4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" name="Google Shape;378;g8b2fd008ac_0_18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9" name="Google Shape;379;g8b2fd008ac_0_18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0" name="Google Shape;390;g8b2fd008ac_0_2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1" name="Google Shape;391;g8b2fd008ac_0_2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78033606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3" name="Google Shape;413;g8b2fd008ac_0_47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4" name="Google Shape;414;g8b2fd008ac_0_47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1" name="Google Shape;421;g8b2fd008ac_0_47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2" name="Google Shape;422;g8b2fd008ac_0_47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" name="Google Shape;430;g8b2fd008ac_0_48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1" name="Google Shape;431;g8b2fd008ac_0_48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8" name="Google Shape;448;g8b2fd008ac_0_49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9" name="Google Shape;449;g8b2fd008ac_0_49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g8bbe40628a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" name="Google Shape;70;g8bbe40628a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9" name="Google Shape;439;g8b2fd008ac_0_50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0" name="Google Shape;440;g8b2fd008ac_0_50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8" name="Google Shape;448;g8b2fd008ac_0_49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9" name="Google Shape;449;g8b2fd008ac_0_49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658926013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9" name="Google Shape;459;g8b2fd008ac_0_46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0" name="Google Shape;460;g8b2fd008ac_0_46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" name="Google Shape;501;g8b2fd008ac_0_26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02" name="Google Shape;502;g8b2fd008ac_0_26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3" name="Google Shape;513;g8b2fd008ac_0_27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14" name="Google Shape;514;g8b2fd008ac_0_27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5" name="Google Shape;525;g8b2fd008ac_0_29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6" name="Google Shape;526;g8b2fd008ac_0_29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7" name="Google Shape;537;g8b2fd008ac_0_28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8" name="Google Shape;538;g8b2fd008ac_0_28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9" name="Google Shape;549;g8b2fd008ac_0_3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50" name="Google Shape;550;g8b2fd008ac_0_3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1" name="Google Shape;56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2" name="Google Shape;56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8" name="Google Shape;568;g8baeaad8f5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9" name="Google Shape;569;g8baeaad8f5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g8b1d9224fa_0_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" name="Google Shape;77;g8b1d9224fa_0_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" name="Google Shape;573;g8b7e9fe504_2_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4" name="Google Shape;574;g8b7e9fe504_2_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2" name="Google Shape;582;g8b1d9224fa_0_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3" name="Google Shape;583;g8b1d9224fa_0_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9" name="Google Shape;589;g8b1d9224fa_0_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0" name="Google Shape;590;g8b1d9224fa_0_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6" name="Google Shape;596;g8b1d9224fa_0_5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7" name="Google Shape;597;g8b1d9224fa_0_5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222222"/>
                </a:solidFill>
                <a:highlight>
                  <a:srgbClr val="FFFFFF"/>
                </a:highlight>
              </a:rPr>
              <a:t>time between successive occurrences of the same state</a:t>
            </a:r>
            <a:endParaRPr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9" name="Google Shape;619;g8b1d9224fa_0_6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0" name="Google Shape;620;g8b1d9224fa_0_6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8" name="Google Shape;628;g8b1d9224fa_0_8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9" name="Google Shape;629;g8b1d9224fa_0_8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0" name="Google Shape;640;g8b1d9224fa_0_10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1" name="Google Shape;641;g8b1d9224fa_0_10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3" name="Google Shape;653;g8b1d9224fa_0_1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4" name="Google Shape;654;g8b1d9224fa_0_1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9" name="Google Shape;669;g8b1d9224fa_0_1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0" name="Google Shape;670;g8b1d9224fa_0_13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Rain-cloud cover</a:t>
            </a:r>
            <a:endParaRPr/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3" name="Google Shape;683;g8b1d9224fa_0_16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4" name="Google Shape;684;g8b1d9224fa_0_16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g8b2fd008ac_0_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3" name="Google Shape;93;g8b2fd008ac_0_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9" name="Google Shape;699;g8b1d9224fa_0_18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0" name="Google Shape;700;g8b1d9224fa_0_18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5" name="Google Shape;705;g8b1d9224fa_0_20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6" name="Google Shape;706;g8b1d9224fa_0_20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0" name="Google Shape;720;g8b1d9224fa_0_2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1" name="Google Shape;721;g8b1d9224fa_0_23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8" name="Google Shape;738;g8b1d9224fa_0_2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9" name="Google Shape;739;g8b1d9224fa_0_25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6" name="Google Shape;756;g8b1d9224fa_0_28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7" name="Google Shape;757;g8b1d9224fa_0_28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6" name="Google Shape;776;g8b1d9224fa_0_30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7" name="Google Shape;777;g8b1d9224fa_0_30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5" name="Google Shape;795;g8b1d9224fa_0_2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96" name="Google Shape;796;g8b1d9224fa_0_2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7" name="Google Shape;817;g8b1d9224fa_0_3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18" name="Google Shape;818;g8b1d9224fa_0_3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8" name="Google Shape;838;g8b1d9224fa_0_37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9" name="Google Shape;839;g8b1d9224fa_0_37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1" name="Google Shape;881;g8b1d9224fa_0_3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2" name="Google Shape;882;g8b1d9224fa_0_39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g8b2fd008ac_0_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9" name="Google Shape;99;g8b2fd008ac_0_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7" name="Google Shape;907;g8b1d9224fa_0_4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08" name="Google Shape;908;g8b1d9224fa_0_44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3" name="Google Shape;933;g8b1d9224fa_0_4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34" name="Google Shape;934;g8b1d9224fa_0_4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222222"/>
                </a:solidFill>
                <a:highlight>
                  <a:srgbClr val="FFFFFF"/>
                </a:highlight>
              </a:rPr>
              <a:t>time between successive occurrences of the same state</a:t>
            </a:r>
            <a:endParaRPr/>
          </a:p>
        </p:txBody>
      </p:sp>
    </p:spTree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9" name="Google Shape;959;g8bbe40628a_0_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60" name="Google Shape;960;g8bbe40628a_0_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222222"/>
                </a:solidFill>
                <a:highlight>
                  <a:srgbClr val="FFFFFF"/>
                </a:highlight>
              </a:rPr>
              <a:t>time between successive occurrences of the same state</a:t>
            </a:r>
            <a:endParaRPr/>
          </a:p>
        </p:txBody>
      </p:sp>
    </p:spTree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6" name="Google Shape;1006;g8b2fd008ac_0_5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7" name="Google Shape;1007;g8b2fd008ac_0_5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g8bcf20ce69_0_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0" name="Google Shape;110;g8bcf20ce69_0_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g8b2fd008ac_0_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2" name="Google Shape;172;g8b2fd008ac_0_5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g8b2fd008ac_0_6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1" name="Google Shape;181;g8b2fd008ac_0_6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jpg"/><Relationship Id="rId4" Type="http://schemas.openxmlformats.org/officeDocument/2006/relationships/image" Target="../media/image9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gif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8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3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3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3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3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3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3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9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3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1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3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3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7" Type="http://schemas.openxmlformats.org/officeDocument/2006/relationships/image" Target="../media/image24.png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7" Type="http://schemas.openxmlformats.org/officeDocument/2006/relationships/image" Target="../media/image23.png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2.png"/><Relationship Id="rId5" Type="http://schemas.openxmlformats.org/officeDocument/2006/relationships/image" Target="../media/image35.png"/><Relationship Id="rId4" Type="http://schemas.openxmlformats.org/officeDocument/2006/relationships/image" Target="../media/image21.pn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6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21.png"/><Relationship Id="rId7" Type="http://schemas.openxmlformats.org/officeDocument/2006/relationships/image" Target="../media/image24.png"/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36.png"/></Relationships>
</file>

<file path=ppt/slides/_rels/slide6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21.png"/><Relationship Id="rId7" Type="http://schemas.openxmlformats.org/officeDocument/2006/relationships/image" Target="../media/image24.png"/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37.pn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9DAF8"/>
        </a:solidFill>
        <a:effectLst/>
      </p:bgPr>
    </p:bg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>
            <a:spLocks noGrp="1"/>
          </p:cNvSpPr>
          <p:nvPr>
            <p:ph type="ctrTitle"/>
          </p:nvPr>
        </p:nvSpPr>
        <p:spPr>
          <a:xfrm>
            <a:off x="374833" y="172025"/>
            <a:ext cx="8520600" cy="2052600"/>
          </a:xfrm>
          <a:prstGeom prst="rect">
            <a:avLst/>
          </a:prstGeom>
          <a:solidFill>
            <a:srgbClr val="C9DAF8"/>
          </a:solidFill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7100" b="1">
                <a:latin typeface="Raleway"/>
                <a:ea typeface="Raleway"/>
                <a:cs typeface="Raleway"/>
                <a:sym typeface="Raleway"/>
              </a:rPr>
              <a:t>Synoptic Observations</a:t>
            </a:r>
            <a:endParaRPr sz="7100" b="1">
              <a:latin typeface="Raleway"/>
              <a:ea typeface="Raleway"/>
              <a:cs typeface="Raleway"/>
              <a:sym typeface="Raleway"/>
            </a:endParaRPr>
          </a:p>
        </p:txBody>
      </p:sp>
      <p:pic>
        <p:nvPicPr>
          <p:cNvPr id="55" name="Google Shape;55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763750" y="2224625"/>
            <a:ext cx="3616507" cy="26140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25"/>
          <p:cNvSpPr txBox="1">
            <a:spLocks noGrp="1"/>
          </p:cNvSpPr>
          <p:nvPr>
            <p:ph type="subTitle" idx="1"/>
          </p:nvPr>
        </p:nvSpPr>
        <p:spPr>
          <a:xfrm>
            <a:off x="409425" y="432950"/>
            <a:ext cx="8520600" cy="1661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 dirty="0">
                <a:solidFill>
                  <a:srgbClr val="002060"/>
                </a:solidFill>
              </a:rPr>
              <a:t> BBXX</a:t>
            </a:r>
            <a:endParaRPr sz="1900" dirty="0">
              <a:solidFill>
                <a:srgbClr val="002060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 dirty="0">
                <a:solidFill>
                  <a:srgbClr val="002060"/>
                </a:solidFill>
              </a:rPr>
              <a:t> BRAVO 20123 99252 10595 41494 	</a:t>
            </a:r>
            <a:endParaRPr sz="1900" dirty="0">
              <a:solidFill>
                <a:srgbClr val="002060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 dirty="0">
                <a:solidFill>
                  <a:srgbClr val="002060"/>
                </a:solidFill>
              </a:rPr>
              <a:t> 81412 10285 20269 40100 53012 79586 8587/ 22265 00280 20405 31705 40506 50407= </a:t>
            </a:r>
            <a:endParaRPr sz="1900" dirty="0">
              <a:solidFill>
                <a:srgbClr val="002060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600" dirty="0"/>
          </a:p>
        </p:txBody>
      </p:sp>
      <p:sp>
        <p:nvSpPr>
          <p:cNvPr id="192" name="Google Shape;192;p25"/>
          <p:cNvSpPr/>
          <p:nvPr/>
        </p:nvSpPr>
        <p:spPr>
          <a:xfrm>
            <a:off x="1412750" y="812275"/>
            <a:ext cx="771000" cy="367200"/>
          </a:xfrm>
          <a:prstGeom prst="rect">
            <a:avLst/>
          </a:prstGeom>
          <a:noFill/>
          <a:ln w="9525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3" name="Google Shape;193;p25"/>
          <p:cNvSpPr txBox="1"/>
          <p:nvPr/>
        </p:nvSpPr>
        <p:spPr>
          <a:xfrm>
            <a:off x="1696300" y="2035350"/>
            <a:ext cx="6567000" cy="54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dirty="0">
                <a:solidFill>
                  <a:srgbClr val="1C4587"/>
                </a:solidFill>
              </a:rPr>
              <a:t>20:</a:t>
            </a:r>
            <a:r>
              <a:rPr lang="en" sz="3000" dirty="0"/>
              <a:t> Day of the month (20th)</a:t>
            </a:r>
            <a:endParaRPr sz="3000" dirty="0"/>
          </a:p>
        </p:txBody>
      </p:sp>
      <p:sp>
        <p:nvSpPr>
          <p:cNvPr id="194" name="Google Shape;194;p25"/>
          <p:cNvSpPr txBox="1"/>
          <p:nvPr/>
        </p:nvSpPr>
        <p:spPr>
          <a:xfrm>
            <a:off x="90900" y="2035350"/>
            <a:ext cx="1963500" cy="73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solidFill>
                  <a:srgbClr val="FF0000"/>
                </a:solidFill>
              </a:rPr>
              <a:t>20 12 3 :</a:t>
            </a:r>
            <a:endParaRPr sz="3000">
              <a:solidFill>
                <a:srgbClr val="FF0000"/>
              </a:solidFill>
            </a:endParaRPr>
          </a:p>
        </p:txBody>
      </p:sp>
      <p:sp>
        <p:nvSpPr>
          <p:cNvPr id="195" name="Google Shape;195;p25"/>
          <p:cNvSpPr txBox="1"/>
          <p:nvPr/>
        </p:nvSpPr>
        <p:spPr>
          <a:xfrm>
            <a:off x="1284200" y="432950"/>
            <a:ext cx="1180200" cy="36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 dirty="0">
                <a:solidFill>
                  <a:srgbClr val="FF0000"/>
                </a:solidFill>
              </a:rPr>
              <a:t>YYGGiw</a:t>
            </a:r>
            <a:endParaRPr sz="1900" dirty="0">
              <a:solidFill>
                <a:srgbClr val="FF0000"/>
              </a:solidFill>
            </a:endParaRPr>
          </a:p>
        </p:txBody>
      </p:sp>
      <p:sp>
        <p:nvSpPr>
          <p:cNvPr id="196" name="Google Shape;196;p25"/>
          <p:cNvSpPr txBox="1"/>
          <p:nvPr/>
        </p:nvSpPr>
        <p:spPr>
          <a:xfrm>
            <a:off x="1696300" y="2580150"/>
            <a:ext cx="7356800" cy="54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dirty="0">
                <a:solidFill>
                  <a:srgbClr val="1C4587"/>
                </a:solidFill>
              </a:rPr>
              <a:t>12: </a:t>
            </a:r>
            <a:r>
              <a:rPr lang="en" sz="2400" dirty="0">
                <a:solidFill>
                  <a:schemeClr val="tx1"/>
                </a:solidFill>
              </a:rPr>
              <a:t>Time of Obeservation in </a:t>
            </a:r>
            <a:r>
              <a:rPr lang="en" sz="2400" dirty="0"/>
              <a:t>UTC (4 PM Local Time)</a:t>
            </a:r>
            <a:endParaRPr sz="2400" dirty="0"/>
          </a:p>
        </p:txBody>
      </p:sp>
      <p:sp>
        <p:nvSpPr>
          <p:cNvPr id="197" name="Google Shape;197;p25"/>
          <p:cNvSpPr txBox="1"/>
          <p:nvPr/>
        </p:nvSpPr>
        <p:spPr>
          <a:xfrm>
            <a:off x="1882150" y="3124950"/>
            <a:ext cx="6498300" cy="54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solidFill>
                  <a:srgbClr val="1C4587"/>
                </a:solidFill>
              </a:rPr>
              <a:t>3: </a:t>
            </a:r>
            <a:r>
              <a:rPr lang="en" sz="3000"/>
              <a:t>wind speed type / unit </a:t>
            </a:r>
            <a:r>
              <a:rPr lang="en" sz="1200"/>
              <a:t>(table1)</a:t>
            </a:r>
            <a:endParaRPr sz="1200"/>
          </a:p>
        </p:txBody>
      </p:sp>
      <p:graphicFrame>
        <p:nvGraphicFramePr>
          <p:cNvPr id="9" name="Google Shape;203;p26">
            <a:extLst>
              <a:ext uri="{FF2B5EF4-FFF2-40B4-BE49-F238E27FC236}">
                <a16:creationId xmlns:a16="http://schemas.microsoft.com/office/drawing/2014/main" id="{B32BC741-BA0A-BA43-88D4-84DD22E3AC5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42914903"/>
              </p:ext>
            </p:extLst>
          </p:nvPr>
        </p:nvGraphicFramePr>
        <p:xfrm>
          <a:off x="5152784" y="290065"/>
          <a:ext cx="3777241" cy="2255370"/>
        </p:xfrm>
        <a:graphic>
          <a:graphicData uri="http://schemas.openxmlformats.org/drawingml/2006/table">
            <a:tbl>
              <a:tblPr>
                <a:noFill/>
                <a:tableStyleId>{F49CA9D7-50E0-4E44-A8CA-AF880877FF81}</a:tableStyleId>
              </a:tblPr>
              <a:tblGrid>
                <a:gridCol w="65075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4593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8055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60294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 dirty="0"/>
                        <a:t>Code Figure</a:t>
                      </a:r>
                      <a:endParaRPr sz="1100" dirty="0"/>
                    </a:p>
                  </a:txBody>
                  <a:tcPr marL="91425" marR="91425" marT="91425" marB="91425">
                    <a:solidFill>
                      <a:schemeClr val="tx2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 dirty="0" err="1"/>
                        <a:t>Iw</a:t>
                      </a:r>
                      <a:r>
                        <a:rPr lang="en" sz="1100" dirty="0"/>
                        <a:t> indicator</a:t>
                      </a:r>
                      <a:endParaRPr sz="1100" dirty="0"/>
                    </a:p>
                  </a:txBody>
                  <a:tcPr marL="91425" marR="91425" marT="91425" marB="91425">
                    <a:solidFill>
                      <a:schemeClr val="tx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3418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/>
                        <a:t>0</a:t>
                      </a:r>
                      <a:endParaRPr sz="1100"/>
                    </a:p>
                  </a:txBody>
                  <a:tcPr marL="91425" marR="91425" marT="91425" marB="91425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 b="1"/>
                        <a:t>Wind Speed Estimated</a:t>
                      </a:r>
                      <a:endParaRPr sz="1100" b="1"/>
                    </a:p>
                  </a:txBody>
                  <a:tcPr marL="91425" marR="91425" marT="91425" marB="91425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/>
                        <a:t>m/s</a:t>
                      </a:r>
                      <a:endParaRPr sz="1100"/>
                    </a:p>
                  </a:txBody>
                  <a:tcPr marL="91425" marR="91425" marT="91425" marB="91425"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0294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/>
                        <a:t>1</a:t>
                      </a:r>
                      <a:endParaRPr sz="1100"/>
                    </a:p>
                  </a:txBody>
                  <a:tcPr marL="91425" marR="91425" marT="91425" marB="91425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100" b="1">
                          <a:solidFill>
                            <a:schemeClr val="dk1"/>
                          </a:solidFill>
                        </a:rPr>
                        <a:t>Wind Speed from anemometer</a:t>
                      </a:r>
                      <a:endParaRPr sz="1100" b="1"/>
                    </a:p>
                  </a:txBody>
                  <a:tcPr marL="91425" marR="91425" marT="91425" marB="91425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/>
                        <a:t>m/s</a:t>
                      </a:r>
                      <a:endParaRPr sz="1100"/>
                    </a:p>
                  </a:txBody>
                  <a:tcPr marL="91425" marR="91425" marT="91425" marB="91425"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3418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/>
                        <a:t>3</a:t>
                      </a:r>
                      <a:endParaRPr sz="1100"/>
                    </a:p>
                  </a:txBody>
                  <a:tcPr marL="91425" marR="91425" marT="91425" marB="91425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100" b="1">
                          <a:solidFill>
                            <a:schemeClr val="dk1"/>
                          </a:solidFill>
                        </a:rPr>
                        <a:t>Wind Speed Estimated</a:t>
                      </a:r>
                      <a:endParaRPr sz="1100" b="1"/>
                    </a:p>
                  </a:txBody>
                  <a:tcPr marL="91425" marR="91425" marT="91425" marB="91425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/>
                        <a:t>knots</a:t>
                      </a:r>
                      <a:endParaRPr sz="1100"/>
                    </a:p>
                  </a:txBody>
                  <a:tcPr marL="91425" marR="91425" marT="91425" marB="91425"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0294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 dirty="0"/>
                        <a:t>4</a:t>
                      </a:r>
                      <a:endParaRPr sz="1100" dirty="0"/>
                    </a:p>
                  </a:txBody>
                  <a:tcPr marL="91425" marR="91425" marT="91425" marB="91425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100" b="1">
                          <a:solidFill>
                            <a:schemeClr val="dk1"/>
                          </a:solidFill>
                        </a:rPr>
                        <a:t>Wind Speed from anemometer</a:t>
                      </a:r>
                      <a:endParaRPr sz="1100" b="1"/>
                    </a:p>
                  </a:txBody>
                  <a:tcPr marL="91425" marR="91425" marT="91425" marB="91425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 dirty="0"/>
                        <a:t>knots</a:t>
                      </a:r>
                      <a:endParaRPr sz="1100" dirty="0"/>
                    </a:p>
                  </a:txBody>
                  <a:tcPr marL="91425" marR="91425" marT="91425" marB="91425"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p27"/>
          <p:cNvSpPr txBox="1">
            <a:spLocks noGrp="1"/>
          </p:cNvSpPr>
          <p:nvPr>
            <p:ph type="subTitle" idx="1"/>
          </p:nvPr>
        </p:nvSpPr>
        <p:spPr>
          <a:xfrm>
            <a:off x="409425" y="432950"/>
            <a:ext cx="8520600" cy="1661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 dirty="0">
                <a:solidFill>
                  <a:srgbClr val="002060"/>
                </a:solidFill>
              </a:rPr>
              <a:t> BBXX</a:t>
            </a:r>
            <a:endParaRPr sz="1900" dirty="0">
              <a:solidFill>
                <a:srgbClr val="002060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 dirty="0">
                <a:solidFill>
                  <a:srgbClr val="002060"/>
                </a:solidFill>
              </a:rPr>
              <a:t> BRAVO 20123 99252 10595 41494 	</a:t>
            </a:r>
            <a:endParaRPr sz="1900" dirty="0">
              <a:solidFill>
                <a:srgbClr val="002060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 dirty="0">
                <a:solidFill>
                  <a:srgbClr val="002060"/>
                </a:solidFill>
              </a:rPr>
              <a:t> 81412 10285 20269 40100 53012 79586 8587/ 22265 00280 20405 31705 40506 50407= </a:t>
            </a:r>
            <a:endParaRPr sz="1900" dirty="0">
              <a:solidFill>
                <a:srgbClr val="002060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600" dirty="0"/>
          </a:p>
        </p:txBody>
      </p:sp>
      <p:sp>
        <p:nvSpPr>
          <p:cNvPr id="210" name="Google Shape;210;p27"/>
          <p:cNvSpPr/>
          <p:nvPr/>
        </p:nvSpPr>
        <p:spPr>
          <a:xfrm>
            <a:off x="1412750" y="812275"/>
            <a:ext cx="771000" cy="367200"/>
          </a:xfrm>
          <a:prstGeom prst="rect">
            <a:avLst/>
          </a:prstGeom>
          <a:noFill/>
          <a:ln w="9525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1" name="Google Shape;211;p27"/>
          <p:cNvSpPr txBox="1"/>
          <p:nvPr/>
        </p:nvSpPr>
        <p:spPr>
          <a:xfrm>
            <a:off x="1696300" y="1959150"/>
            <a:ext cx="6567000" cy="54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solidFill>
                  <a:srgbClr val="1C4587"/>
                </a:solidFill>
              </a:rPr>
              <a:t>20:</a:t>
            </a:r>
            <a:r>
              <a:rPr lang="en" sz="3000"/>
              <a:t> Day of the month (20th)</a:t>
            </a:r>
            <a:endParaRPr sz="3000"/>
          </a:p>
        </p:txBody>
      </p:sp>
      <p:sp>
        <p:nvSpPr>
          <p:cNvPr id="212" name="Google Shape;212;p27"/>
          <p:cNvSpPr txBox="1"/>
          <p:nvPr/>
        </p:nvSpPr>
        <p:spPr>
          <a:xfrm>
            <a:off x="90900" y="1959150"/>
            <a:ext cx="1963500" cy="73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solidFill>
                  <a:srgbClr val="FF0000"/>
                </a:solidFill>
              </a:rPr>
              <a:t>20 12 3 :</a:t>
            </a:r>
            <a:endParaRPr sz="3000">
              <a:solidFill>
                <a:srgbClr val="FF0000"/>
              </a:solidFill>
            </a:endParaRPr>
          </a:p>
        </p:txBody>
      </p:sp>
      <p:sp>
        <p:nvSpPr>
          <p:cNvPr id="213" name="Google Shape;213;p27"/>
          <p:cNvSpPr txBox="1"/>
          <p:nvPr/>
        </p:nvSpPr>
        <p:spPr>
          <a:xfrm>
            <a:off x="1284200" y="432950"/>
            <a:ext cx="1180200" cy="36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rgbClr val="FF0000"/>
                </a:solidFill>
              </a:rPr>
              <a:t>YYGGiw</a:t>
            </a:r>
            <a:endParaRPr sz="1900">
              <a:solidFill>
                <a:srgbClr val="FF0000"/>
              </a:solidFill>
            </a:endParaRPr>
          </a:p>
        </p:txBody>
      </p:sp>
      <p:sp>
        <p:nvSpPr>
          <p:cNvPr id="214" name="Google Shape;214;p27"/>
          <p:cNvSpPr txBox="1"/>
          <p:nvPr/>
        </p:nvSpPr>
        <p:spPr>
          <a:xfrm>
            <a:off x="1696300" y="2503950"/>
            <a:ext cx="7356800" cy="54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dirty="0">
                <a:solidFill>
                  <a:srgbClr val="1C4587"/>
                </a:solidFill>
              </a:rPr>
              <a:t>12: </a:t>
            </a:r>
            <a:r>
              <a:rPr kumimoji="0" lang="en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Time of Obeservation in UTC (4 PM Local Time)</a:t>
            </a:r>
            <a:endParaRPr sz="3000" dirty="0"/>
          </a:p>
        </p:txBody>
      </p:sp>
      <p:sp>
        <p:nvSpPr>
          <p:cNvPr id="215" name="Google Shape;215;p27"/>
          <p:cNvSpPr txBox="1"/>
          <p:nvPr/>
        </p:nvSpPr>
        <p:spPr>
          <a:xfrm>
            <a:off x="1882150" y="3048750"/>
            <a:ext cx="7047900" cy="54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solidFill>
                  <a:srgbClr val="1C4587"/>
                </a:solidFill>
              </a:rPr>
              <a:t>3: </a:t>
            </a:r>
            <a:r>
              <a:rPr lang="en" sz="3000"/>
              <a:t>Wind Speed is estimated / knots</a:t>
            </a:r>
            <a:endParaRPr sz="120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28"/>
          <p:cNvSpPr txBox="1">
            <a:spLocks noGrp="1"/>
          </p:cNvSpPr>
          <p:nvPr>
            <p:ph type="subTitle" idx="1"/>
          </p:nvPr>
        </p:nvSpPr>
        <p:spPr>
          <a:xfrm>
            <a:off x="409425" y="432950"/>
            <a:ext cx="8520600" cy="1661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 dirty="0">
                <a:solidFill>
                  <a:srgbClr val="002060"/>
                </a:solidFill>
              </a:rPr>
              <a:t> BBXX</a:t>
            </a:r>
            <a:endParaRPr sz="1900" dirty="0">
              <a:solidFill>
                <a:srgbClr val="002060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 dirty="0">
                <a:solidFill>
                  <a:srgbClr val="002060"/>
                </a:solidFill>
              </a:rPr>
              <a:t> BRAVO 20123 99252 10595 41494 	</a:t>
            </a:r>
            <a:endParaRPr sz="1900" dirty="0">
              <a:solidFill>
                <a:srgbClr val="002060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 dirty="0">
                <a:solidFill>
                  <a:srgbClr val="002060"/>
                </a:solidFill>
              </a:rPr>
              <a:t> 81412 10285 20269 40100 53012 79586 8587/ 22265 00280 20405 31705 40506 50407= </a:t>
            </a:r>
            <a:endParaRPr sz="1900" dirty="0">
              <a:solidFill>
                <a:srgbClr val="002060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600" dirty="0"/>
          </a:p>
        </p:txBody>
      </p:sp>
      <p:sp>
        <p:nvSpPr>
          <p:cNvPr id="221" name="Google Shape;221;p28"/>
          <p:cNvSpPr/>
          <p:nvPr/>
        </p:nvSpPr>
        <p:spPr>
          <a:xfrm>
            <a:off x="2150750" y="800150"/>
            <a:ext cx="771000" cy="367200"/>
          </a:xfrm>
          <a:prstGeom prst="rect">
            <a:avLst/>
          </a:prstGeom>
          <a:noFill/>
          <a:ln w="9525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2" name="Google Shape;222;p28"/>
          <p:cNvSpPr txBox="1"/>
          <p:nvPr/>
        </p:nvSpPr>
        <p:spPr>
          <a:xfrm>
            <a:off x="1612399" y="1999627"/>
            <a:ext cx="7531601" cy="54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dirty="0">
                <a:solidFill>
                  <a:srgbClr val="1C4587"/>
                </a:solidFill>
                <a:latin typeface="+mj-lt"/>
              </a:rPr>
              <a:t>99:</a:t>
            </a:r>
            <a:r>
              <a:rPr lang="en" sz="2400" dirty="0">
                <a:latin typeface="+mj-lt"/>
              </a:rPr>
              <a:t> </a:t>
            </a:r>
            <a:r>
              <a:rPr lang="en-US" sz="2400" dirty="0">
                <a:effectLst/>
                <a:latin typeface="+mj-lt"/>
                <a:ea typeface="Calibri" panose="020F0502020204030204" pitchFamily="34" charset="0"/>
                <a:cs typeface="Times" panose="02020603050405020304" pitchFamily="18" charset="0"/>
              </a:rPr>
              <a:t>Indicator for sea station position groups </a:t>
            </a:r>
            <a:r>
              <a:rPr lang="en" sz="2400" dirty="0">
                <a:latin typeface="+mj-lt"/>
                <a:cs typeface="Times" panose="02020603050405020304" pitchFamily="18" charset="0"/>
              </a:rPr>
              <a:t>(</a:t>
            </a:r>
            <a:r>
              <a:rPr lang="en" sz="2400" dirty="0">
                <a:solidFill>
                  <a:schemeClr val="dk1"/>
                </a:solidFill>
                <a:latin typeface="+mj-lt"/>
                <a:cs typeface="Times" panose="02020603050405020304" pitchFamily="18" charset="0"/>
              </a:rPr>
              <a:t>Latitude)</a:t>
            </a:r>
            <a:endParaRPr sz="2400" dirty="0">
              <a:latin typeface="+mj-lt"/>
              <a:cs typeface="Times" panose="02020603050405020304" pitchFamily="18" charset="0"/>
            </a:endParaRPr>
          </a:p>
        </p:txBody>
      </p:sp>
      <p:sp>
        <p:nvSpPr>
          <p:cNvPr id="223" name="Google Shape;223;p28"/>
          <p:cNvSpPr txBox="1"/>
          <p:nvPr/>
        </p:nvSpPr>
        <p:spPr>
          <a:xfrm>
            <a:off x="111050" y="1945450"/>
            <a:ext cx="1963500" cy="73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solidFill>
                  <a:srgbClr val="FF0000"/>
                </a:solidFill>
              </a:rPr>
              <a:t>99 252 :</a:t>
            </a:r>
            <a:endParaRPr sz="3000">
              <a:solidFill>
                <a:srgbClr val="FF0000"/>
              </a:solidFill>
            </a:endParaRPr>
          </a:p>
        </p:txBody>
      </p:sp>
      <p:sp>
        <p:nvSpPr>
          <p:cNvPr id="224" name="Google Shape;224;p28"/>
          <p:cNvSpPr txBox="1"/>
          <p:nvPr/>
        </p:nvSpPr>
        <p:spPr>
          <a:xfrm>
            <a:off x="1946150" y="432950"/>
            <a:ext cx="1180200" cy="36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 dirty="0">
                <a:solidFill>
                  <a:srgbClr val="FF0000"/>
                </a:solidFill>
              </a:rPr>
              <a:t>99LaLaLa</a:t>
            </a:r>
            <a:endParaRPr sz="1900" dirty="0">
              <a:solidFill>
                <a:srgbClr val="FF0000"/>
              </a:solidFill>
            </a:endParaRPr>
          </a:p>
        </p:txBody>
      </p:sp>
      <p:sp>
        <p:nvSpPr>
          <p:cNvPr id="225" name="Google Shape;225;p28"/>
          <p:cNvSpPr txBox="1"/>
          <p:nvPr/>
        </p:nvSpPr>
        <p:spPr>
          <a:xfrm>
            <a:off x="1588000" y="2524500"/>
            <a:ext cx="7341900" cy="54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dirty="0">
                <a:solidFill>
                  <a:srgbClr val="1C4587"/>
                </a:solidFill>
                <a:latin typeface="+mj-lt"/>
                <a:cs typeface="Times" panose="02020603050405020304" pitchFamily="18" charset="0"/>
              </a:rPr>
              <a:t>252 : </a:t>
            </a:r>
            <a:r>
              <a:rPr lang="en" sz="2400" dirty="0">
                <a:latin typeface="+mj-lt"/>
                <a:cs typeface="Times" panose="02020603050405020304" pitchFamily="18" charset="0"/>
              </a:rPr>
              <a:t>Degrees and tenth (25.2</a:t>
            </a:r>
            <a:r>
              <a:rPr lang="en" sz="2400" b="1" dirty="0">
                <a:solidFill>
                  <a:schemeClr val="dk1"/>
                </a:solidFill>
                <a:highlight>
                  <a:srgbClr val="FFFFFF"/>
                </a:highlight>
                <a:latin typeface="+mj-lt"/>
                <a:cs typeface="Times" panose="02020603050405020304" pitchFamily="18" charset="0"/>
              </a:rPr>
              <a:t>°</a:t>
            </a:r>
            <a:r>
              <a:rPr lang="en" sz="2400" dirty="0">
                <a:latin typeface="+mj-lt"/>
                <a:cs typeface="Times" panose="02020603050405020304" pitchFamily="18" charset="0"/>
              </a:rPr>
              <a:t>)</a:t>
            </a:r>
            <a:endParaRPr sz="2400" dirty="0">
              <a:latin typeface="+mj-lt"/>
              <a:cs typeface="Times" panose="02020603050405020304" pitchFamily="18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p29"/>
          <p:cNvSpPr txBox="1">
            <a:spLocks noGrp="1"/>
          </p:cNvSpPr>
          <p:nvPr>
            <p:ph type="subTitle" idx="1"/>
          </p:nvPr>
        </p:nvSpPr>
        <p:spPr>
          <a:xfrm>
            <a:off x="409425" y="432950"/>
            <a:ext cx="8520600" cy="1661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 dirty="0">
                <a:solidFill>
                  <a:srgbClr val="002060"/>
                </a:solidFill>
              </a:rPr>
              <a:t> BBXX</a:t>
            </a:r>
            <a:endParaRPr sz="1900" dirty="0">
              <a:solidFill>
                <a:srgbClr val="002060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 dirty="0">
                <a:solidFill>
                  <a:srgbClr val="002060"/>
                </a:solidFill>
              </a:rPr>
              <a:t> BRAVO 20123 99252 10595 41494 	</a:t>
            </a:r>
            <a:endParaRPr sz="1900" dirty="0">
              <a:solidFill>
                <a:srgbClr val="002060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 dirty="0">
                <a:solidFill>
                  <a:srgbClr val="002060"/>
                </a:solidFill>
              </a:rPr>
              <a:t> 81412 10285 20269 40100 53012 79586 8587/ 22265 00280 20405 31705 40506 50407= </a:t>
            </a:r>
            <a:endParaRPr sz="1900" dirty="0">
              <a:solidFill>
                <a:srgbClr val="002060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600" dirty="0"/>
          </a:p>
        </p:txBody>
      </p:sp>
      <p:sp>
        <p:nvSpPr>
          <p:cNvPr id="231" name="Google Shape;231;p29"/>
          <p:cNvSpPr/>
          <p:nvPr/>
        </p:nvSpPr>
        <p:spPr>
          <a:xfrm>
            <a:off x="2912750" y="800150"/>
            <a:ext cx="771000" cy="367200"/>
          </a:xfrm>
          <a:prstGeom prst="rect">
            <a:avLst/>
          </a:prstGeom>
          <a:noFill/>
          <a:ln w="9525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2" name="Google Shape;232;p29"/>
          <p:cNvSpPr txBox="1"/>
          <p:nvPr/>
        </p:nvSpPr>
        <p:spPr>
          <a:xfrm>
            <a:off x="1571250" y="1966775"/>
            <a:ext cx="5401200" cy="54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dirty="0">
                <a:solidFill>
                  <a:srgbClr val="1C4587"/>
                </a:solidFill>
              </a:rPr>
              <a:t>1:</a:t>
            </a:r>
            <a:r>
              <a:rPr lang="en" sz="3000" dirty="0"/>
              <a:t> Quadrant of the globe</a:t>
            </a:r>
            <a:endParaRPr sz="30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0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000" dirty="0"/>
          </a:p>
        </p:txBody>
      </p:sp>
      <p:sp>
        <p:nvSpPr>
          <p:cNvPr id="233" name="Google Shape;233;p29"/>
          <p:cNvSpPr txBox="1"/>
          <p:nvPr/>
        </p:nvSpPr>
        <p:spPr>
          <a:xfrm>
            <a:off x="157900" y="1966775"/>
            <a:ext cx="1963500" cy="73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solidFill>
                  <a:srgbClr val="FF0000"/>
                </a:solidFill>
              </a:rPr>
              <a:t>1 0595 :</a:t>
            </a:r>
            <a:endParaRPr sz="3000">
              <a:solidFill>
                <a:srgbClr val="FF0000"/>
              </a:solidFill>
            </a:endParaRPr>
          </a:p>
        </p:txBody>
      </p:sp>
      <p:sp>
        <p:nvSpPr>
          <p:cNvPr id="234" name="Google Shape;234;p29"/>
          <p:cNvSpPr txBox="1"/>
          <p:nvPr/>
        </p:nvSpPr>
        <p:spPr>
          <a:xfrm>
            <a:off x="2708150" y="432950"/>
            <a:ext cx="1296746" cy="36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 dirty="0">
                <a:solidFill>
                  <a:srgbClr val="FF0000"/>
                </a:solidFill>
              </a:rPr>
              <a:t>QcLoLoLo</a:t>
            </a:r>
            <a:endParaRPr sz="1900" dirty="0">
              <a:solidFill>
                <a:srgbClr val="FF0000"/>
              </a:solidFill>
            </a:endParaRPr>
          </a:p>
        </p:txBody>
      </p:sp>
      <p:sp>
        <p:nvSpPr>
          <p:cNvPr id="235" name="Google Shape;235;p29"/>
          <p:cNvSpPr txBox="1"/>
          <p:nvPr/>
        </p:nvSpPr>
        <p:spPr>
          <a:xfrm>
            <a:off x="1388350" y="4142975"/>
            <a:ext cx="7649100" cy="54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dirty="0">
                <a:solidFill>
                  <a:srgbClr val="1C4587"/>
                </a:solidFill>
              </a:rPr>
              <a:t>0595: </a:t>
            </a:r>
            <a:r>
              <a:rPr lang="en" sz="3000" dirty="0"/>
              <a:t>Longitude, Degrees and tenth (59.5</a:t>
            </a:r>
            <a:r>
              <a:rPr lang="en" sz="3000" b="1" dirty="0">
                <a:solidFill>
                  <a:schemeClr val="dk1"/>
                </a:solidFill>
                <a:highlight>
                  <a:srgbClr val="FFFFFF"/>
                </a:highlight>
              </a:rPr>
              <a:t>°</a:t>
            </a:r>
            <a:r>
              <a:rPr lang="en" sz="3000" dirty="0">
                <a:solidFill>
                  <a:schemeClr val="dk1"/>
                </a:solidFill>
              </a:rPr>
              <a:t>)</a:t>
            </a:r>
            <a:endParaRPr sz="30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0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000" dirty="0"/>
          </a:p>
        </p:txBody>
      </p:sp>
      <p:pic>
        <p:nvPicPr>
          <p:cNvPr id="236" name="Google Shape;236;p2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937650" y="1838025"/>
            <a:ext cx="2860400" cy="21838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9F0C73DC-3262-DE4F-8849-562680C1F11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79662" y="1219359"/>
            <a:ext cx="5383375" cy="342113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58DB2EF-8A94-654A-9A40-25898B72E34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16881" y="1481651"/>
            <a:ext cx="5523075" cy="289654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p30"/>
          <p:cNvSpPr txBox="1">
            <a:spLocks noGrp="1"/>
          </p:cNvSpPr>
          <p:nvPr>
            <p:ph type="subTitle" idx="1"/>
          </p:nvPr>
        </p:nvSpPr>
        <p:spPr>
          <a:xfrm>
            <a:off x="409425" y="432950"/>
            <a:ext cx="8520600" cy="1661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 dirty="0">
                <a:solidFill>
                  <a:srgbClr val="002060"/>
                </a:solidFill>
              </a:rPr>
              <a:t> BBXX</a:t>
            </a:r>
            <a:endParaRPr sz="1900" dirty="0">
              <a:solidFill>
                <a:srgbClr val="002060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 dirty="0">
                <a:solidFill>
                  <a:srgbClr val="002060"/>
                </a:solidFill>
              </a:rPr>
              <a:t> BRAVO 20123 99252 10595 41494 	</a:t>
            </a:r>
            <a:endParaRPr sz="1900" dirty="0">
              <a:solidFill>
                <a:srgbClr val="002060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 dirty="0">
                <a:solidFill>
                  <a:srgbClr val="002060"/>
                </a:solidFill>
              </a:rPr>
              <a:t> 81412 10285 20269 40100 53012 79586 8587/ 22265 00280 20405 31705 40506 50407= </a:t>
            </a:r>
            <a:endParaRPr sz="1900" dirty="0">
              <a:solidFill>
                <a:srgbClr val="002060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600" dirty="0"/>
          </a:p>
        </p:txBody>
      </p:sp>
      <p:sp>
        <p:nvSpPr>
          <p:cNvPr id="242" name="Google Shape;242;p30"/>
          <p:cNvSpPr/>
          <p:nvPr/>
        </p:nvSpPr>
        <p:spPr>
          <a:xfrm>
            <a:off x="2150750" y="800150"/>
            <a:ext cx="1476300" cy="367200"/>
          </a:xfrm>
          <a:prstGeom prst="rect">
            <a:avLst/>
          </a:prstGeom>
          <a:noFill/>
          <a:ln w="9525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3" name="Google Shape;243;p30"/>
          <p:cNvSpPr txBox="1"/>
          <p:nvPr/>
        </p:nvSpPr>
        <p:spPr>
          <a:xfrm>
            <a:off x="1799850" y="1966775"/>
            <a:ext cx="5401200" cy="54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3000">
                <a:solidFill>
                  <a:schemeClr val="dk1"/>
                </a:solidFill>
              </a:rPr>
              <a:t>25.2</a:t>
            </a:r>
            <a:r>
              <a:rPr lang="en" sz="3000" b="1">
                <a:solidFill>
                  <a:schemeClr val="dk1"/>
                </a:solidFill>
                <a:highlight>
                  <a:srgbClr val="FFFFFF"/>
                </a:highlight>
              </a:rPr>
              <a:t>° N</a:t>
            </a:r>
            <a:endParaRPr sz="3000"/>
          </a:p>
        </p:txBody>
      </p:sp>
      <p:sp>
        <p:nvSpPr>
          <p:cNvPr id="244" name="Google Shape;244;p30"/>
          <p:cNvSpPr txBox="1"/>
          <p:nvPr/>
        </p:nvSpPr>
        <p:spPr>
          <a:xfrm>
            <a:off x="157900" y="1966775"/>
            <a:ext cx="1963500" cy="73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solidFill>
                  <a:srgbClr val="FF0000"/>
                </a:solidFill>
              </a:rPr>
              <a:t>Latitude:</a:t>
            </a:r>
            <a:endParaRPr sz="3000">
              <a:solidFill>
                <a:srgbClr val="FF0000"/>
              </a:solidFill>
            </a:endParaRPr>
          </a:p>
        </p:txBody>
      </p:sp>
      <p:pic>
        <p:nvPicPr>
          <p:cNvPr id="245" name="Google Shape;245;p3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572000" y="1699350"/>
            <a:ext cx="3819150" cy="2915775"/>
          </a:xfrm>
          <a:prstGeom prst="rect">
            <a:avLst/>
          </a:prstGeom>
          <a:noFill/>
          <a:ln>
            <a:noFill/>
          </a:ln>
        </p:spPr>
      </p:pic>
      <p:sp>
        <p:nvSpPr>
          <p:cNvPr id="246" name="Google Shape;246;p30"/>
          <p:cNvSpPr txBox="1"/>
          <p:nvPr/>
        </p:nvSpPr>
        <p:spPr>
          <a:xfrm>
            <a:off x="157900" y="2576375"/>
            <a:ext cx="2118900" cy="73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solidFill>
                  <a:srgbClr val="FF0000"/>
                </a:solidFill>
              </a:rPr>
              <a:t>Longitude:</a:t>
            </a:r>
            <a:endParaRPr sz="3000">
              <a:solidFill>
                <a:srgbClr val="FF0000"/>
              </a:solidFill>
            </a:endParaRPr>
          </a:p>
        </p:txBody>
      </p:sp>
      <p:sp>
        <p:nvSpPr>
          <p:cNvPr id="247" name="Google Shape;247;p30"/>
          <p:cNvSpPr txBox="1"/>
          <p:nvPr/>
        </p:nvSpPr>
        <p:spPr>
          <a:xfrm>
            <a:off x="2048250" y="2576375"/>
            <a:ext cx="2340900" cy="54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solidFill>
                  <a:schemeClr val="dk1"/>
                </a:solidFill>
              </a:rPr>
              <a:t>59.5</a:t>
            </a:r>
            <a:r>
              <a:rPr lang="en" sz="3000" b="1">
                <a:solidFill>
                  <a:schemeClr val="dk1"/>
                </a:solidFill>
                <a:highlight>
                  <a:srgbClr val="FFFFFF"/>
                </a:highlight>
              </a:rPr>
              <a:t>° E</a:t>
            </a:r>
            <a:endParaRPr sz="300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p31"/>
          <p:cNvSpPr txBox="1">
            <a:spLocks noGrp="1"/>
          </p:cNvSpPr>
          <p:nvPr>
            <p:ph type="subTitle" idx="1"/>
          </p:nvPr>
        </p:nvSpPr>
        <p:spPr>
          <a:xfrm>
            <a:off x="409425" y="432950"/>
            <a:ext cx="8520600" cy="1661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 dirty="0">
                <a:solidFill>
                  <a:srgbClr val="002060"/>
                </a:solidFill>
              </a:rPr>
              <a:t> BBXX</a:t>
            </a:r>
            <a:endParaRPr sz="1900" dirty="0">
              <a:solidFill>
                <a:srgbClr val="002060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 dirty="0">
                <a:solidFill>
                  <a:srgbClr val="002060"/>
                </a:solidFill>
              </a:rPr>
              <a:t> BRAVO 20123 99252 10595 41494 	</a:t>
            </a:r>
            <a:endParaRPr sz="1900" dirty="0">
              <a:solidFill>
                <a:srgbClr val="002060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 dirty="0">
                <a:solidFill>
                  <a:srgbClr val="002060"/>
                </a:solidFill>
              </a:rPr>
              <a:t> 81412 10285 20269 40100 53012 79586 8597/ 22265 00280 20405 31705 40506 50407= </a:t>
            </a:r>
            <a:endParaRPr sz="1900" dirty="0">
              <a:solidFill>
                <a:srgbClr val="002060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600" dirty="0"/>
          </a:p>
        </p:txBody>
      </p:sp>
      <p:sp>
        <p:nvSpPr>
          <p:cNvPr id="253" name="Google Shape;253;p31"/>
          <p:cNvSpPr/>
          <p:nvPr/>
        </p:nvSpPr>
        <p:spPr>
          <a:xfrm>
            <a:off x="3626725" y="800150"/>
            <a:ext cx="771000" cy="367200"/>
          </a:xfrm>
          <a:prstGeom prst="rect">
            <a:avLst/>
          </a:prstGeom>
          <a:noFill/>
          <a:ln w="9525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4" name="Google Shape;254;p31"/>
          <p:cNvSpPr txBox="1"/>
          <p:nvPr/>
        </p:nvSpPr>
        <p:spPr>
          <a:xfrm>
            <a:off x="137799" y="2439897"/>
            <a:ext cx="8954925" cy="203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" sz="3000" dirty="0">
                <a:solidFill>
                  <a:srgbClr val="1C4587"/>
                </a:solidFill>
                <a:latin typeface="Arial "/>
                <a:cs typeface="Times" panose="02020603050405020304" pitchFamily="18" charset="0"/>
              </a:rPr>
              <a:t>  </a:t>
            </a:r>
            <a:r>
              <a:rPr lang="en" sz="3000" dirty="0">
                <a:solidFill>
                  <a:srgbClr val="1C4587"/>
                </a:solidFill>
                <a:latin typeface="+mn-lt"/>
                <a:cs typeface="Times" panose="02020603050405020304" pitchFamily="18" charset="0"/>
              </a:rPr>
              <a:t>4 :</a:t>
            </a:r>
            <a:r>
              <a:rPr lang="en-US" sz="3200" kern="100" dirty="0">
                <a:effectLst/>
                <a:latin typeface="+mn-lt"/>
                <a:cs typeface="Times" panose="02020603050405020304" pitchFamily="18" charset="0"/>
              </a:rPr>
              <a:t> </a:t>
            </a:r>
            <a:r>
              <a:rPr lang="en-US" sz="2400" kern="100" dirty="0">
                <a:effectLst/>
                <a:latin typeface="+mn-lt"/>
                <a:cs typeface="Times" panose="02020603050405020304" pitchFamily="18" charset="0"/>
              </a:rPr>
              <a:t>Indicator figure for precipitation group </a:t>
            </a:r>
            <a:r>
              <a:rPr lang="en-US" sz="1200" kern="100" dirty="0">
                <a:effectLst/>
                <a:latin typeface="+mn-lt"/>
                <a:cs typeface="Times" panose="02020603050405020304" pitchFamily="18" charset="0"/>
              </a:rPr>
              <a:t>(Table 3)</a:t>
            </a:r>
            <a:endParaRPr lang="en-US" sz="1200" kern="100" dirty="0">
              <a:effectLst/>
              <a:latin typeface="+mn-lt"/>
              <a:ea typeface="Calibri" panose="020F0502020204030204" pitchFamily="34" charset="0"/>
              <a:cs typeface="Times" panose="02020603050405020304" pitchFamily="18" charset="0"/>
            </a:endParaRPr>
          </a:p>
          <a:p>
            <a:r>
              <a:rPr lang="en" sz="3000" dirty="0">
                <a:latin typeface="+mn-lt"/>
                <a:cs typeface="Times" panose="02020603050405020304" pitchFamily="18" charset="0"/>
              </a:rPr>
              <a:t> </a:t>
            </a:r>
            <a:r>
              <a:rPr lang="en" sz="3000" dirty="0">
                <a:solidFill>
                  <a:srgbClr val="1C4587"/>
                </a:solidFill>
                <a:latin typeface="+mn-lt"/>
                <a:cs typeface="Times" panose="02020603050405020304" pitchFamily="18" charset="0"/>
              </a:rPr>
              <a:t>1 : </a:t>
            </a:r>
            <a:r>
              <a:rPr lang="en-US" sz="2400" kern="100" dirty="0">
                <a:effectLst/>
                <a:latin typeface="+mn-lt"/>
                <a:cs typeface="Times" panose="02020603050405020304" pitchFamily="18" charset="0"/>
              </a:rPr>
              <a:t>Type of station and present and past weather indicator </a:t>
            </a:r>
            <a:r>
              <a:rPr lang="en-US" sz="1200" kern="100" dirty="0">
                <a:effectLst/>
                <a:latin typeface="+mn-lt"/>
                <a:cs typeface="Times" panose="02020603050405020304" pitchFamily="18" charset="0"/>
              </a:rPr>
              <a:t>(Table 4)</a:t>
            </a:r>
            <a:endParaRPr lang="en-US" sz="1200" kern="100" dirty="0">
              <a:effectLst/>
              <a:latin typeface="+mn-lt"/>
              <a:ea typeface="Calibri" panose="020F0502020204030204" pitchFamily="34" charset="0"/>
              <a:cs typeface="Times" panose="02020603050405020304" pitchFamily="18" charset="0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dirty="0">
                <a:solidFill>
                  <a:srgbClr val="1C4587"/>
                </a:solidFill>
                <a:latin typeface="+mn-lt"/>
                <a:cs typeface="Times" panose="02020603050405020304" pitchFamily="18" charset="0"/>
              </a:rPr>
              <a:t>4 : </a:t>
            </a:r>
            <a:r>
              <a:rPr lang="en" sz="3000" dirty="0">
                <a:solidFill>
                  <a:schemeClr val="dk1"/>
                </a:solidFill>
                <a:latin typeface="+mn-lt"/>
                <a:cs typeface="Times" panose="02020603050405020304" pitchFamily="18" charset="0"/>
              </a:rPr>
              <a:t>height of the base of the lowest cloud </a:t>
            </a:r>
            <a:r>
              <a:rPr lang="en" sz="1200" dirty="0">
                <a:solidFill>
                  <a:schemeClr val="dk1"/>
                </a:solidFill>
                <a:latin typeface="+mn-lt"/>
                <a:cs typeface="Times" panose="02020603050405020304" pitchFamily="18" charset="0"/>
              </a:rPr>
              <a:t>(Table5)</a:t>
            </a:r>
            <a:endParaRPr sz="1200" dirty="0">
              <a:solidFill>
                <a:schemeClr val="dk1"/>
              </a:solidFill>
              <a:latin typeface="+mn-lt"/>
              <a:cs typeface="Times" panose="02020603050405020304" pitchFamily="18" charset="0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dirty="0">
                <a:solidFill>
                  <a:srgbClr val="1C4587"/>
                </a:solidFill>
                <a:latin typeface="+mn-lt"/>
                <a:cs typeface="Times" panose="02020603050405020304" pitchFamily="18" charset="0"/>
              </a:rPr>
              <a:t>94 : </a:t>
            </a:r>
            <a:r>
              <a:rPr lang="en" sz="3000" dirty="0">
                <a:solidFill>
                  <a:schemeClr val="dk1"/>
                </a:solidFill>
                <a:latin typeface="+mn-lt"/>
                <a:cs typeface="Times" panose="02020603050405020304" pitchFamily="18" charset="0"/>
              </a:rPr>
              <a:t>horizontal visibility </a:t>
            </a:r>
            <a:r>
              <a:rPr lang="en" sz="1200" dirty="0">
                <a:solidFill>
                  <a:schemeClr val="dk1"/>
                </a:solidFill>
                <a:latin typeface="+mn-lt"/>
                <a:cs typeface="Times" panose="02020603050405020304" pitchFamily="18" charset="0"/>
              </a:rPr>
              <a:t>(Table6)</a:t>
            </a:r>
            <a:endParaRPr sz="1200" dirty="0">
              <a:solidFill>
                <a:schemeClr val="dk1"/>
              </a:solidFill>
              <a:latin typeface="+mn-lt"/>
              <a:cs typeface="Times" panose="02020603050405020304" pitchFamily="18" charset="0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300" dirty="0"/>
          </a:p>
        </p:txBody>
      </p:sp>
      <p:sp>
        <p:nvSpPr>
          <p:cNvPr id="255" name="Google Shape;255;p31"/>
          <p:cNvSpPr txBox="1"/>
          <p:nvPr/>
        </p:nvSpPr>
        <p:spPr>
          <a:xfrm>
            <a:off x="51275" y="1840350"/>
            <a:ext cx="1963500" cy="73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solidFill>
                  <a:srgbClr val="FF0000"/>
                </a:solidFill>
              </a:rPr>
              <a:t>4 1 4 94 :</a:t>
            </a:r>
            <a:endParaRPr sz="3000">
              <a:solidFill>
                <a:srgbClr val="FF0000"/>
              </a:solidFill>
            </a:endParaRPr>
          </a:p>
        </p:txBody>
      </p:sp>
      <p:sp>
        <p:nvSpPr>
          <p:cNvPr id="256" name="Google Shape;256;p31"/>
          <p:cNvSpPr txBox="1"/>
          <p:nvPr/>
        </p:nvSpPr>
        <p:spPr>
          <a:xfrm>
            <a:off x="3550550" y="432950"/>
            <a:ext cx="1180200" cy="36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 dirty="0">
                <a:solidFill>
                  <a:srgbClr val="FF0000"/>
                </a:solidFill>
              </a:rPr>
              <a:t>iRiXhVV</a:t>
            </a:r>
            <a:endParaRPr sz="1900" dirty="0">
              <a:solidFill>
                <a:srgbClr val="FF0000"/>
              </a:solidFill>
            </a:endParaRPr>
          </a:p>
        </p:txBody>
      </p:sp>
      <p:graphicFrame>
        <p:nvGraphicFramePr>
          <p:cNvPr id="7" name="Google Shape;262;p32">
            <a:extLst>
              <a:ext uri="{FF2B5EF4-FFF2-40B4-BE49-F238E27FC236}">
                <a16:creationId xmlns:a16="http://schemas.microsoft.com/office/drawing/2014/main" id="{F66DA54B-F320-4C4D-99FD-DF8B705C2BF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20849357"/>
              </p:ext>
            </p:extLst>
          </p:nvPr>
        </p:nvGraphicFramePr>
        <p:xfrm>
          <a:off x="5356900" y="194550"/>
          <a:ext cx="3649300" cy="1645800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4324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168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500"/>
                        <a:t>1</a:t>
                      </a:r>
                      <a:endParaRPr sz="1500"/>
                    </a:p>
                  </a:txBody>
                  <a:tcPr marL="91425" marR="91425" marT="91425" marB="91425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500" dirty="0">
                          <a:solidFill>
                            <a:schemeClr val="dk1"/>
                          </a:solidFill>
                        </a:rPr>
                        <a:t>Precipitation group </a:t>
                      </a:r>
                      <a:r>
                        <a:rPr lang="en" sz="1500" dirty="0">
                          <a:solidFill>
                            <a:srgbClr val="1C4587"/>
                          </a:solidFill>
                        </a:rPr>
                        <a:t>Included</a:t>
                      </a:r>
                      <a:endParaRPr sz="1500" dirty="0"/>
                    </a:p>
                  </a:txBody>
                  <a:tcPr marL="91425" marR="91425" marT="91425" marB="91425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500"/>
                        <a:t>2</a:t>
                      </a:r>
                      <a:endParaRPr sz="1500"/>
                    </a:p>
                  </a:txBody>
                  <a:tcPr marL="91425" marR="91425" marT="91425" marB="91425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500" dirty="0">
                          <a:solidFill>
                            <a:schemeClr val="dk1"/>
                          </a:solidFill>
                        </a:rPr>
                        <a:t>Precipitation group </a:t>
                      </a:r>
                      <a:r>
                        <a:rPr lang="en" sz="1500" dirty="0">
                          <a:solidFill>
                            <a:srgbClr val="1C4587"/>
                          </a:solidFill>
                        </a:rPr>
                        <a:t>Included</a:t>
                      </a:r>
                      <a:endParaRPr sz="1500" dirty="0">
                        <a:solidFill>
                          <a:schemeClr val="dk1"/>
                        </a:solidFill>
                      </a:endParaRPr>
                    </a:p>
                  </a:txBody>
                  <a:tcPr marL="91425" marR="91425" marT="91425" marB="91425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500"/>
                        <a:t>3</a:t>
                      </a:r>
                      <a:endParaRPr sz="1500"/>
                    </a:p>
                  </a:txBody>
                  <a:tcPr marL="91425" marR="91425" marT="91425" marB="91425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500">
                          <a:solidFill>
                            <a:schemeClr val="dk1"/>
                          </a:solidFill>
                        </a:rPr>
                        <a:t>Precipitation group </a:t>
                      </a:r>
                      <a:r>
                        <a:rPr lang="en" sz="1500">
                          <a:solidFill>
                            <a:srgbClr val="1C4587"/>
                          </a:solidFill>
                        </a:rPr>
                        <a:t>No Precipitation</a:t>
                      </a:r>
                      <a:endParaRPr sz="1500">
                        <a:solidFill>
                          <a:schemeClr val="dk1"/>
                        </a:solidFill>
                      </a:endParaRPr>
                    </a:p>
                  </a:txBody>
                  <a:tcPr marL="91425" marR="91425" marT="91425" marB="91425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500"/>
                        <a:t>4</a:t>
                      </a:r>
                      <a:endParaRPr sz="1500"/>
                    </a:p>
                  </a:txBody>
                  <a:tcPr marL="91425" marR="91425" marT="91425" marB="91425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500" dirty="0">
                          <a:solidFill>
                            <a:schemeClr val="dk1"/>
                          </a:solidFill>
                          <a:highlight>
                            <a:srgbClr val="FFFF00"/>
                          </a:highlight>
                        </a:rPr>
                        <a:t>Precipitation group </a:t>
                      </a:r>
                      <a:r>
                        <a:rPr lang="en" sz="1500" dirty="0">
                          <a:solidFill>
                            <a:srgbClr val="1C4587"/>
                          </a:solidFill>
                          <a:highlight>
                            <a:srgbClr val="FFFF00"/>
                          </a:highlight>
                        </a:rPr>
                        <a:t>Not available</a:t>
                      </a:r>
                      <a:endParaRPr sz="1500" dirty="0">
                        <a:highlight>
                          <a:srgbClr val="FFFF00"/>
                        </a:highlight>
                      </a:endParaRPr>
                    </a:p>
                  </a:txBody>
                  <a:tcPr marL="91425" marR="91425" marT="91425" marB="91425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C6DA250C-A9E3-0243-8CF3-10118EEA209B}"/>
              </a:ext>
            </a:extLst>
          </p:cNvPr>
          <p:cNvSpPr txBox="1"/>
          <p:nvPr/>
        </p:nvSpPr>
        <p:spPr>
          <a:xfrm>
            <a:off x="6048678" y="2651134"/>
            <a:ext cx="1811261" cy="369332"/>
          </a:xfrm>
          <a:prstGeom prst="rect">
            <a:avLst/>
          </a:prstGeom>
          <a:solidFill>
            <a:schemeClr val="accent6"/>
          </a:solidFill>
        </p:spPr>
        <p:txBody>
          <a:bodyPr wrap="square" rtlCol="0">
            <a:spAutoFit/>
          </a:bodyPr>
          <a:lstStyle/>
          <a:p>
            <a:r>
              <a:rPr lang="en-US" sz="1800" dirty="0"/>
              <a:t>Not Available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7EE3F64-11FB-9244-B42C-C0F29294D6B7}"/>
              </a:ext>
            </a:extLst>
          </p:cNvPr>
          <p:cNvSpPr txBox="1"/>
          <p:nvPr/>
        </p:nvSpPr>
        <p:spPr>
          <a:xfrm>
            <a:off x="6840083" y="3100200"/>
            <a:ext cx="2039712" cy="369332"/>
          </a:xfrm>
          <a:prstGeom prst="rect">
            <a:avLst/>
          </a:prstGeom>
          <a:solidFill>
            <a:schemeClr val="accent6"/>
          </a:solidFill>
        </p:spPr>
        <p:txBody>
          <a:bodyPr wrap="square" rtlCol="0">
            <a:spAutoFit/>
          </a:bodyPr>
          <a:lstStyle/>
          <a:p>
            <a:r>
              <a:rPr lang="en-US" sz="1800" dirty="0"/>
              <a:t>Manned/Included </a:t>
            </a:r>
          </a:p>
        </p:txBody>
      </p:sp>
      <p:graphicFrame>
        <p:nvGraphicFramePr>
          <p:cNvPr id="8" name="Google Shape;273;p33">
            <a:extLst>
              <a:ext uri="{FF2B5EF4-FFF2-40B4-BE49-F238E27FC236}">
                <a16:creationId xmlns:a16="http://schemas.microsoft.com/office/drawing/2014/main" id="{F1410261-2D72-224A-87ED-BD38BA1ABD5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8141975"/>
              </p:ext>
            </p:extLst>
          </p:nvPr>
        </p:nvGraphicFramePr>
        <p:xfrm>
          <a:off x="6171500" y="0"/>
          <a:ext cx="2887049" cy="2453430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34721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3983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94294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highlight>
                            <a:srgbClr val="FFFF00"/>
                          </a:highlight>
                        </a:rPr>
                        <a:t>1</a:t>
                      </a:r>
                      <a:endParaRPr sz="1100">
                        <a:highlight>
                          <a:srgbClr val="FFFF00"/>
                        </a:highlight>
                      </a:endParaRPr>
                    </a:p>
                  </a:txBody>
                  <a:tcPr marL="91425" marR="91425" marT="91425" marB="91425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 dirty="0">
                          <a:highlight>
                            <a:srgbClr val="FFFF00"/>
                          </a:highlight>
                        </a:rPr>
                        <a:t>Manned / Included</a:t>
                      </a:r>
                      <a:endParaRPr sz="1100" dirty="0">
                        <a:highlight>
                          <a:srgbClr val="FFFF00"/>
                        </a:highlight>
                      </a:endParaRPr>
                    </a:p>
                  </a:txBody>
                  <a:tcPr marL="91425" marR="91425" marT="91425" marB="91425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94294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/>
                        <a:t>2</a:t>
                      </a:r>
                      <a:endParaRPr sz="1100"/>
                    </a:p>
                  </a:txBody>
                  <a:tcPr marL="91425" marR="91425" marT="91425" marB="91425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 dirty="0"/>
                        <a:t>Manned / Omitted / No Phenome</a:t>
                      </a:r>
                      <a:endParaRPr sz="1100" dirty="0"/>
                    </a:p>
                  </a:txBody>
                  <a:tcPr marL="91425" marR="91425" marT="91425" marB="91425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94294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/>
                        <a:t>3</a:t>
                      </a:r>
                      <a:endParaRPr sz="1100"/>
                    </a:p>
                  </a:txBody>
                  <a:tcPr marL="91425" marR="91425" marT="91425" marB="91425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/>
                        <a:t>Manned / </a:t>
                      </a:r>
                      <a:r>
                        <a:rPr lang="en" sz="1100">
                          <a:solidFill>
                            <a:schemeClr val="dk1"/>
                          </a:solidFill>
                        </a:rPr>
                        <a:t>Omitted / Not Available</a:t>
                      </a:r>
                      <a:endParaRPr sz="1100"/>
                    </a:p>
                  </a:txBody>
                  <a:tcPr marL="91425" marR="91425" marT="91425" marB="91425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94294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/>
                        <a:t>4</a:t>
                      </a:r>
                      <a:endParaRPr sz="1100"/>
                    </a:p>
                  </a:txBody>
                  <a:tcPr marL="91425" marR="91425" marT="91425" marB="91425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/>
                        <a:t>Auto / Included</a:t>
                      </a:r>
                      <a:endParaRPr sz="1100"/>
                    </a:p>
                  </a:txBody>
                  <a:tcPr marL="91425" marR="91425" marT="91425" marB="91425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94294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/>
                        <a:t>5</a:t>
                      </a:r>
                      <a:endParaRPr sz="1100"/>
                    </a:p>
                  </a:txBody>
                  <a:tcPr marL="91425" marR="91425" marT="91425" marB="91425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100">
                          <a:solidFill>
                            <a:schemeClr val="dk1"/>
                          </a:solidFill>
                        </a:rPr>
                        <a:t>Auto / Omitted / No Phenome</a:t>
                      </a:r>
                      <a:endParaRPr sz="1100"/>
                    </a:p>
                  </a:txBody>
                  <a:tcPr marL="91425" marR="91425" marT="91425" marB="91425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94294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/>
                        <a:t>6</a:t>
                      </a:r>
                      <a:endParaRPr sz="1100"/>
                    </a:p>
                  </a:txBody>
                  <a:tcPr marL="91425" marR="91425" marT="91425" marB="91425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100" dirty="0">
                          <a:solidFill>
                            <a:schemeClr val="dk1"/>
                          </a:solidFill>
                        </a:rPr>
                        <a:t>Auto / Omitted / Not Available</a:t>
                      </a:r>
                      <a:endParaRPr sz="1100" dirty="0">
                        <a:solidFill>
                          <a:schemeClr val="dk1"/>
                        </a:solidFill>
                      </a:endParaRPr>
                    </a:p>
                  </a:txBody>
                  <a:tcPr marL="91425" marR="91425" marT="91425" marB="91425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/>
                        <a:t>7</a:t>
                      </a:r>
                      <a:endParaRPr sz="1100"/>
                    </a:p>
                  </a:txBody>
                  <a:tcPr marL="91425" marR="91425" marT="91425" marB="91425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100" dirty="0">
                          <a:solidFill>
                            <a:schemeClr val="dk1"/>
                          </a:solidFill>
                        </a:rPr>
                        <a:t>Auto / Included</a:t>
                      </a:r>
                      <a:endParaRPr sz="1100" dirty="0"/>
                    </a:p>
                  </a:txBody>
                  <a:tcPr marL="91425" marR="91425" marT="91425" marB="91425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1819F628-75B9-C94E-9F5C-AB48833BC3CF}"/>
              </a:ext>
            </a:extLst>
          </p:cNvPr>
          <p:cNvSpPr txBox="1"/>
          <p:nvPr/>
        </p:nvSpPr>
        <p:spPr>
          <a:xfrm>
            <a:off x="746799" y="3532616"/>
            <a:ext cx="6868225" cy="369332"/>
          </a:xfrm>
          <a:prstGeom prst="rect">
            <a:avLst/>
          </a:prstGeom>
          <a:solidFill>
            <a:schemeClr val="accent6"/>
          </a:solidFill>
        </p:spPr>
        <p:txBody>
          <a:bodyPr wrap="square" rtlCol="0">
            <a:spAutoFit/>
          </a:bodyPr>
          <a:lstStyle/>
          <a:p>
            <a:r>
              <a:rPr lang="en-US" sz="1800" dirty="0"/>
              <a:t>1000 to 2000 </a:t>
            </a:r>
            <a:r>
              <a:rPr lang="en-US" sz="1800" dirty="0" err="1"/>
              <a:t>ft</a:t>
            </a:r>
            <a:r>
              <a:rPr lang="en-US" sz="1800" dirty="0"/>
              <a:t>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23E53EF-24A1-5F40-8F61-264494C3A9B6}"/>
              </a:ext>
            </a:extLst>
          </p:cNvPr>
          <p:cNvSpPr txBox="1"/>
          <p:nvPr/>
        </p:nvSpPr>
        <p:spPr>
          <a:xfrm>
            <a:off x="972594" y="4005206"/>
            <a:ext cx="743319" cy="369332"/>
          </a:xfrm>
          <a:prstGeom prst="rect">
            <a:avLst/>
          </a:prstGeom>
          <a:solidFill>
            <a:schemeClr val="accent6"/>
          </a:solidFill>
        </p:spPr>
        <p:txBody>
          <a:bodyPr wrap="square" rtlCol="0">
            <a:spAutoFit/>
          </a:bodyPr>
          <a:lstStyle/>
          <a:p>
            <a:r>
              <a:rPr lang="en-US" sz="1800" dirty="0"/>
              <a:t>1 km </a:t>
            </a: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CA9AFB1F-7E77-DF4E-9E93-8026EC27968B}"/>
              </a:ext>
            </a:extLst>
          </p:cNvPr>
          <p:cNvGrpSpPr/>
          <p:nvPr/>
        </p:nvGrpSpPr>
        <p:grpSpPr>
          <a:xfrm>
            <a:off x="1186262" y="1134280"/>
            <a:ext cx="6966926" cy="3372700"/>
            <a:chOff x="1517775" y="976800"/>
            <a:chExt cx="6966926" cy="3372700"/>
          </a:xfrm>
        </p:grpSpPr>
        <p:pic>
          <p:nvPicPr>
            <p:cNvPr id="18" name="Google Shape;282;p34">
              <a:extLst>
                <a:ext uri="{FF2B5EF4-FFF2-40B4-BE49-F238E27FC236}">
                  <a16:creationId xmlns:a16="http://schemas.microsoft.com/office/drawing/2014/main" id="{543B0F2A-7081-5C42-A454-CDDD81D927FB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 t="14661"/>
            <a:stretch/>
          </p:blipFill>
          <p:spPr>
            <a:xfrm>
              <a:off x="1517775" y="976800"/>
              <a:ext cx="6966926" cy="3372700"/>
            </a:xfrm>
            <a:prstGeom prst="rect">
              <a:avLst/>
            </a:prstGeom>
            <a:noFill/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</p:pic>
        <p:sp>
          <p:nvSpPr>
            <p:cNvPr id="19" name="Google Shape;285;p34">
              <a:extLst>
                <a:ext uri="{FF2B5EF4-FFF2-40B4-BE49-F238E27FC236}">
                  <a16:creationId xmlns:a16="http://schemas.microsoft.com/office/drawing/2014/main" id="{37E857DB-C51B-AD4F-AA79-916903613A40}"/>
                </a:ext>
              </a:extLst>
            </p:cNvPr>
            <p:cNvSpPr/>
            <p:nvPr/>
          </p:nvSpPr>
          <p:spPr>
            <a:xfrm>
              <a:off x="2031475" y="2566425"/>
              <a:ext cx="5376600" cy="288000"/>
            </a:xfrm>
            <a:prstGeom prst="rect">
              <a:avLst/>
            </a:prstGeom>
            <a:noFill/>
            <a:ln w="9525" cap="flat" cmpd="sng">
              <a:solidFill>
                <a:srgbClr val="FF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20" name="Google Shape;291;p35">
            <a:extLst>
              <a:ext uri="{FF2B5EF4-FFF2-40B4-BE49-F238E27FC236}">
                <a16:creationId xmlns:a16="http://schemas.microsoft.com/office/drawing/2014/main" id="{1B8F1EB5-CAA3-1A42-A9ED-3D6F50FDD67A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 l="10063"/>
          <a:stretch/>
        </p:blipFill>
        <p:spPr>
          <a:xfrm rot="5400000">
            <a:off x="2826737" y="-946138"/>
            <a:ext cx="3991350" cy="748895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pic>
    </p:spTree>
    <p:extLst>
      <p:ext uri="{BB962C8B-B14F-4D97-AF65-F5344CB8AC3E}">
        <p14:creationId xmlns:p14="http://schemas.microsoft.com/office/powerpoint/2010/main" val="5014793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10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Google Shape;309;p37"/>
          <p:cNvSpPr txBox="1">
            <a:spLocks noGrp="1"/>
          </p:cNvSpPr>
          <p:nvPr>
            <p:ph type="subTitle" idx="1"/>
          </p:nvPr>
        </p:nvSpPr>
        <p:spPr>
          <a:xfrm>
            <a:off x="409425" y="35875"/>
            <a:ext cx="8520600" cy="1661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 dirty="0">
                <a:solidFill>
                  <a:srgbClr val="002060"/>
                </a:solidFill>
              </a:rPr>
              <a:t> BBXX</a:t>
            </a:r>
            <a:endParaRPr sz="1900" dirty="0">
              <a:solidFill>
                <a:srgbClr val="002060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 dirty="0">
                <a:solidFill>
                  <a:srgbClr val="002060"/>
                </a:solidFill>
              </a:rPr>
              <a:t> BRAVO 20123 99252 10595 41494 	</a:t>
            </a:r>
            <a:endParaRPr sz="1900" dirty="0">
              <a:solidFill>
                <a:srgbClr val="002060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900" dirty="0">
              <a:solidFill>
                <a:srgbClr val="002060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 dirty="0">
                <a:solidFill>
                  <a:srgbClr val="002060"/>
                </a:solidFill>
              </a:rPr>
              <a:t> 81412 10285 20269 40100 53012 79586 8587/ 22265 00280 20405 31705 40506 50407= </a:t>
            </a:r>
            <a:endParaRPr sz="1900" dirty="0">
              <a:solidFill>
                <a:srgbClr val="002060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600" dirty="0"/>
          </a:p>
        </p:txBody>
      </p:sp>
      <p:sp>
        <p:nvSpPr>
          <p:cNvPr id="310" name="Google Shape;310;p37"/>
          <p:cNvSpPr/>
          <p:nvPr/>
        </p:nvSpPr>
        <p:spPr>
          <a:xfrm>
            <a:off x="513200" y="1066850"/>
            <a:ext cx="771000" cy="367200"/>
          </a:xfrm>
          <a:prstGeom prst="rect">
            <a:avLst/>
          </a:prstGeom>
          <a:noFill/>
          <a:ln w="9525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1" name="Google Shape;311;p37"/>
          <p:cNvSpPr txBox="1"/>
          <p:nvPr/>
        </p:nvSpPr>
        <p:spPr>
          <a:xfrm>
            <a:off x="194325" y="2245575"/>
            <a:ext cx="7514100" cy="54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dirty="0">
                <a:solidFill>
                  <a:srgbClr val="1C4587"/>
                </a:solidFill>
              </a:rPr>
              <a:t>8 :</a:t>
            </a:r>
            <a:r>
              <a:rPr lang="en" sz="3000" dirty="0"/>
              <a:t> Total cloud amount </a:t>
            </a:r>
            <a:r>
              <a:rPr lang="en" sz="1200" dirty="0"/>
              <a:t>(Table 7)</a:t>
            </a:r>
            <a:endParaRPr sz="12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0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0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0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000" dirty="0"/>
          </a:p>
        </p:txBody>
      </p:sp>
      <p:sp>
        <p:nvSpPr>
          <p:cNvPr id="312" name="Google Shape;312;p37"/>
          <p:cNvSpPr txBox="1"/>
          <p:nvPr/>
        </p:nvSpPr>
        <p:spPr>
          <a:xfrm>
            <a:off x="180825" y="1748850"/>
            <a:ext cx="2333700" cy="73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solidFill>
                  <a:srgbClr val="FF0000"/>
                </a:solidFill>
              </a:rPr>
              <a:t>8 14 12:</a:t>
            </a:r>
            <a:endParaRPr sz="3000">
              <a:solidFill>
                <a:srgbClr val="FF0000"/>
              </a:solidFill>
            </a:endParaRPr>
          </a:p>
        </p:txBody>
      </p:sp>
      <p:sp>
        <p:nvSpPr>
          <p:cNvPr id="313" name="Google Shape;313;p37"/>
          <p:cNvSpPr txBox="1"/>
          <p:nvPr/>
        </p:nvSpPr>
        <p:spPr>
          <a:xfrm>
            <a:off x="458200" y="731575"/>
            <a:ext cx="1180200" cy="36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rgbClr val="FF0000"/>
                </a:solidFill>
              </a:rPr>
              <a:t>Nddff</a:t>
            </a:r>
            <a:endParaRPr sz="1900">
              <a:solidFill>
                <a:srgbClr val="FF0000"/>
              </a:solidFill>
            </a:endParaRPr>
          </a:p>
        </p:txBody>
      </p:sp>
      <p:sp>
        <p:nvSpPr>
          <p:cNvPr id="314" name="Google Shape;314;p37"/>
          <p:cNvSpPr txBox="1"/>
          <p:nvPr/>
        </p:nvSpPr>
        <p:spPr>
          <a:xfrm>
            <a:off x="343065" y="2931589"/>
            <a:ext cx="8520600" cy="54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dirty="0">
                <a:solidFill>
                  <a:srgbClr val="1C4587"/>
                </a:solidFill>
              </a:rPr>
              <a:t>14 : </a:t>
            </a:r>
            <a:r>
              <a:rPr lang="en" sz="3000" dirty="0"/>
              <a:t>Wind Direction tenth of degrees</a:t>
            </a:r>
            <a:endParaRPr sz="33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300" dirty="0"/>
          </a:p>
        </p:txBody>
      </p:sp>
      <p:sp>
        <p:nvSpPr>
          <p:cNvPr id="315" name="Google Shape;315;p37"/>
          <p:cNvSpPr txBox="1"/>
          <p:nvPr/>
        </p:nvSpPr>
        <p:spPr>
          <a:xfrm>
            <a:off x="1253625" y="3656825"/>
            <a:ext cx="7137000" cy="54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dirty="0">
                <a:solidFill>
                  <a:srgbClr val="1C4587"/>
                </a:solidFill>
              </a:rPr>
              <a:t>12: </a:t>
            </a:r>
            <a:r>
              <a:rPr lang="en" sz="3000" dirty="0"/>
              <a:t>Wind Speed (12 knots)</a:t>
            </a:r>
            <a:endParaRPr sz="30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0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0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4CA9D39-552F-7441-AE79-8B1E64AC4FA3}"/>
              </a:ext>
            </a:extLst>
          </p:cNvPr>
          <p:cNvSpPr txBox="1"/>
          <p:nvPr/>
        </p:nvSpPr>
        <p:spPr>
          <a:xfrm>
            <a:off x="4163401" y="2424388"/>
            <a:ext cx="1264920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1800" dirty="0"/>
              <a:t>Overcast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708F663-0CA8-8A41-8B38-723D702FBFE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4624"/>
          <a:stretch/>
        </p:blipFill>
        <p:spPr>
          <a:xfrm>
            <a:off x="6536381" y="280297"/>
            <a:ext cx="2480778" cy="3177289"/>
          </a:xfrm>
          <a:prstGeom prst="rect">
            <a:avLst/>
          </a:prstGeom>
        </p:spPr>
      </p:pic>
      <p:grpSp>
        <p:nvGrpSpPr>
          <p:cNvPr id="13" name="Group 12">
            <a:extLst>
              <a:ext uri="{FF2B5EF4-FFF2-40B4-BE49-F238E27FC236}">
                <a16:creationId xmlns:a16="http://schemas.microsoft.com/office/drawing/2014/main" id="{53F15DCE-55CE-BC4C-8D8F-87718D595ED1}"/>
              </a:ext>
            </a:extLst>
          </p:cNvPr>
          <p:cNvGrpSpPr/>
          <p:nvPr/>
        </p:nvGrpSpPr>
        <p:grpSpPr>
          <a:xfrm>
            <a:off x="409425" y="1084414"/>
            <a:ext cx="7531856" cy="3117211"/>
            <a:chOff x="402035" y="349029"/>
            <a:chExt cx="7531856" cy="3117211"/>
          </a:xfrm>
        </p:grpSpPr>
        <p:pic>
          <p:nvPicPr>
            <p:cNvPr id="316" name="Google Shape;316;p37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4285101" y="349029"/>
              <a:ext cx="3648790" cy="3117211"/>
            </a:xfrm>
            <a:prstGeom prst="rect">
              <a:avLst/>
            </a:prstGeom>
            <a:noFill/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</p:pic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0DC8AAAF-96BF-624E-B0A3-3D4B6D3AAB1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l="8545" t="12420" r="5646" b="16469"/>
            <a:stretch/>
          </p:blipFill>
          <p:spPr>
            <a:xfrm rot="16200000">
              <a:off x="1119447" y="285750"/>
              <a:ext cx="2222776" cy="3657600"/>
            </a:xfrm>
            <a:prstGeom prst="rect">
              <a:avLst/>
            </a:prstGeom>
          </p:spPr>
        </p:pic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76AB85F8-6198-3A45-A1F9-496BD4BF88D1}"/>
              </a:ext>
            </a:extLst>
          </p:cNvPr>
          <p:cNvSpPr txBox="1"/>
          <p:nvPr/>
        </p:nvSpPr>
        <p:spPr>
          <a:xfrm>
            <a:off x="6612775" y="3115526"/>
            <a:ext cx="1251858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lvl="0"/>
            <a:r>
              <a:rPr lang="en-US" sz="1800" dirty="0">
                <a:highlight>
                  <a:srgbClr val="FFFF00"/>
                </a:highlight>
              </a:rPr>
              <a:t>140</a:t>
            </a:r>
            <a:r>
              <a:rPr lang="en-US" sz="1800" b="1" dirty="0">
                <a:solidFill>
                  <a:schemeClr val="dk1"/>
                </a:solidFill>
                <a:highlight>
                  <a:srgbClr val="FFFF00"/>
                </a:highlight>
              </a:rPr>
              <a:t>°, </a:t>
            </a:r>
            <a:r>
              <a:rPr lang="en-US" sz="1800" dirty="0">
                <a:highlight>
                  <a:srgbClr val="FFFF00"/>
                </a:highlight>
              </a:rPr>
              <a:t>SE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4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p39"/>
          <p:cNvSpPr txBox="1">
            <a:spLocks noGrp="1"/>
          </p:cNvSpPr>
          <p:nvPr>
            <p:ph type="subTitle" idx="1"/>
          </p:nvPr>
        </p:nvSpPr>
        <p:spPr>
          <a:xfrm>
            <a:off x="409425" y="35875"/>
            <a:ext cx="8520600" cy="1661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 dirty="0">
                <a:solidFill>
                  <a:srgbClr val="002060"/>
                </a:solidFill>
              </a:rPr>
              <a:t> BBXX</a:t>
            </a:r>
            <a:endParaRPr sz="1900" dirty="0">
              <a:solidFill>
                <a:srgbClr val="002060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 dirty="0">
                <a:solidFill>
                  <a:srgbClr val="002060"/>
                </a:solidFill>
              </a:rPr>
              <a:t> BRAVO 20123 99252 10595 41494 	</a:t>
            </a:r>
            <a:endParaRPr sz="1900" dirty="0">
              <a:solidFill>
                <a:srgbClr val="002060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900" dirty="0">
              <a:solidFill>
                <a:srgbClr val="002060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 dirty="0">
                <a:solidFill>
                  <a:srgbClr val="002060"/>
                </a:solidFill>
              </a:rPr>
              <a:t> 81412 10285 20269 40100 53012 79586 8587/ 22265 00280 20405 31705 40506 50407= </a:t>
            </a:r>
            <a:endParaRPr sz="1900" dirty="0">
              <a:solidFill>
                <a:srgbClr val="002060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600" dirty="0"/>
          </a:p>
        </p:txBody>
      </p:sp>
      <p:sp>
        <p:nvSpPr>
          <p:cNvPr id="330" name="Google Shape;330;p39"/>
          <p:cNvSpPr/>
          <p:nvPr/>
        </p:nvSpPr>
        <p:spPr>
          <a:xfrm>
            <a:off x="1275200" y="1066850"/>
            <a:ext cx="771000" cy="367200"/>
          </a:xfrm>
          <a:prstGeom prst="rect">
            <a:avLst/>
          </a:prstGeom>
          <a:noFill/>
          <a:ln w="9525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1" name="Google Shape;331;p39"/>
          <p:cNvSpPr txBox="1"/>
          <p:nvPr/>
        </p:nvSpPr>
        <p:spPr>
          <a:xfrm>
            <a:off x="1969750" y="1920238"/>
            <a:ext cx="7287900" cy="54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solidFill>
                  <a:srgbClr val="1C4587"/>
                </a:solidFill>
              </a:rPr>
              <a:t>1 :</a:t>
            </a:r>
            <a:r>
              <a:rPr lang="en" sz="3000"/>
              <a:t> Group indicator for air temperature</a:t>
            </a:r>
            <a:endParaRPr sz="30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0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0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0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000"/>
          </a:p>
        </p:txBody>
      </p:sp>
      <p:sp>
        <p:nvSpPr>
          <p:cNvPr id="332" name="Google Shape;332;p39"/>
          <p:cNvSpPr txBox="1"/>
          <p:nvPr/>
        </p:nvSpPr>
        <p:spPr>
          <a:xfrm>
            <a:off x="409425" y="1973638"/>
            <a:ext cx="1940700" cy="73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solidFill>
                  <a:srgbClr val="FF0000"/>
                </a:solidFill>
              </a:rPr>
              <a:t>1 0 285:</a:t>
            </a:r>
            <a:endParaRPr sz="3000">
              <a:solidFill>
                <a:srgbClr val="FF0000"/>
              </a:solidFill>
            </a:endParaRPr>
          </a:p>
        </p:txBody>
      </p:sp>
      <p:sp>
        <p:nvSpPr>
          <p:cNvPr id="333" name="Google Shape;333;p39"/>
          <p:cNvSpPr txBox="1"/>
          <p:nvPr/>
        </p:nvSpPr>
        <p:spPr>
          <a:xfrm>
            <a:off x="1169800" y="682825"/>
            <a:ext cx="1180200" cy="36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rgbClr val="FF0000"/>
                </a:solidFill>
              </a:rPr>
              <a:t>1snTTT</a:t>
            </a:r>
            <a:endParaRPr sz="1900">
              <a:solidFill>
                <a:srgbClr val="FF0000"/>
              </a:solidFill>
            </a:endParaRPr>
          </a:p>
        </p:txBody>
      </p:sp>
      <p:sp>
        <p:nvSpPr>
          <p:cNvPr id="334" name="Google Shape;334;p39"/>
          <p:cNvSpPr txBox="1"/>
          <p:nvPr/>
        </p:nvSpPr>
        <p:spPr>
          <a:xfrm>
            <a:off x="1969000" y="2676900"/>
            <a:ext cx="7137000" cy="54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solidFill>
                  <a:srgbClr val="1C4587"/>
                </a:solidFill>
              </a:rPr>
              <a:t>0 : </a:t>
            </a:r>
            <a:r>
              <a:rPr lang="en" sz="3000"/>
              <a:t>Temperature sign is + </a:t>
            </a:r>
            <a:r>
              <a:rPr lang="en" sz="1500"/>
              <a:t>(if 1 </a:t>
            </a:r>
            <a:r>
              <a:rPr lang="en" sz="1500">
                <a:solidFill>
                  <a:schemeClr val="dk1"/>
                </a:solidFill>
              </a:rPr>
              <a:t>Temperature sign is - )</a:t>
            </a:r>
            <a:endParaRPr sz="15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0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000"/>
          </a:p>
        </p:txBody>
      </p:sp>
      <p:sp>
        <p:nvSpPr>
          <p:cNvPr id="335" name="Google Shape;335;p39"/>
          <p:cNvSpPr txBox="1"/>
          <p:nvPr/>
        </p:nvSpPr>
        <p:spPr>
          <a:xfrm>
            <a:off x="1892800" y="3400075"/>
            <a:ext cx="7137000" cy="54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solidFill>
                  <a:srgbClr val="1C4587"/>
                </a:solidFill>
              </a:rPr>
              <a:t>285 : </a:t>
            </a:r>
            <a:r>
              <a:rPr lang="en" sz="3000"/>
              <a:t>Air Temperature is 28.5 </a:t>
            </a:r>
            <a:r>
              <a:rPr lang="en" sz="3000" b="1">
                <a:solidFill>
                  <a:schemeClr val="dk1"/>
                </a:solidFill>
                <a:highlight>
                  <a:srgbClr val="FFFFFF"/>
                </a:highlight>
              </a:rPr>
              <a:t>°C</a:t>
            </a:r>
            <a:endParaRPr sz="30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0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00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" name="Google Shape;340;p40"/>
          <p:cNvSpPr txBox="1">
            <a:spLocks noGrp="1"/>
          </p:cNvSpPr>
          <p:nvPr>
            <p:ph type="subTitle" idx="1"/>
          </p:nvPr>
        </p:nvSpPr>
        <p:spPr>
          <a:xfrm>
            <a:off x="409425" y="35875"/>
            <a:ext cx="8520600" cy="1661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 dirty="0">
                <a:solidFill>
                  <a:srgbClr val="002060"/>
                </a:solidFill>
              </a:rPr>
              <a:t> BBXX</a:t>
            </a:r>
            <a:endParaRPr sz="1900" dirty="0">
              <a:solidFill>
                <a:srgbClr val="002060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 dirty="0">
                <a:solidFill>
                  <a:srgbClr val="002060"/>
                </a:solidFill>
              </a:rPr>
              <a:t> BRAVO 20123 99252 10595 41494 	</a:t>
            </a:r>
            <a:endParaRPr sz="1900" dirty="0">
              <a:solidFill>
                <a:srgbClr val="002060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900" dirty="0">
              <a:solidFill>
                <a:srgbClr val="002060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 dirty="0">
                <a:solidFill>
                  <a:srgbClr val="002060"/>
                </a:solidFill>
              </a:rPr>
              <a:t> 81412 10285 20269 40100 53012 79586 8587/ 22265 00280 20405 31705 40506 50407= </a:t>
            </a:r>
            <a:endParaRPr sz="1900" dirty="0">
              <a:solidFill>
                <a:srgbClr val="002060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600" dirty="0"/>
          </a:p>
        </p:txBody>
      </p:sp>
      <p:sp>
        <p:nvSpPr>
          <p:cNvPr id="341" name="Google Shape;341;p40"/>
          <p:cNvSpPr/>
          <p:nvPr/>
        </p:nvSpPr>
        <p:spPr>
          <a:xfrm>
            <a:off x="2005600" y="1070275"/>
            <a:ext cx="771000" cy="367200"/>
          </a:xfrm>
          <a:prstGeom prst="rect">
            <a:avLst/>
          </a:prstGeom>
          <a:noFill/>
          <a:ln w="9525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2" name="Google Shape;342;p40"/>
          <p:cNvSpPr txBox="1"/>
          <p:nvPr/>
        </p:nvSpPr>
        <p:spPr>
          <a:xfrm>
            <a:off x="1759400" y="682825"/>
            <a:ext cx="1326600" cy="36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rgbClr val="FF0000"/>
                </a:solidFill>
              </a:rPr>
              <a:t>2snTdTdTd</a:t>
            </a:r>
            <a:endParaRPr sz="1900">
              <a:solidFill>
                <a:srgbClr val="FF0000"/>
              </a:solidFill>
            </a:endParaRPr>
          </a:p>
        </p:txBody>
      </p:sp>
      <p:sp>
        <p:nvSpPr>
          <p:cNvPr id="343" name="Google Shape;343;p40"/>
          <p:cNvSpPr txBox="1"/>
          <p:nvPr/>
        </p:nvSpPr>
        <p:spPr>
          <a:xfrm>
            <a:off x="1664950" y="1996450"/>
            <a:ext cx="8440800" cy="54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solidFill>
                  <a:srgbClr val="1C4587"/>
                </a:solidFill>
              </a:rPr>
              <a:t>2 :</a:t>
            </a:r>
            <a:r>
              <a:rPr lang="en" sz="3000"/>
              <a:t> Group indicator for Dew Point Temp</a:t>
            </a:r>
            <a:endParaRPr sz="30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0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0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0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000"/>
          </a:p>
        </p:txBody>
      </p:sp>
      <p:sp>
        <p:nvSpPr>
          <p:cNvPr id="344" name="Google Shape;344;p40"/>
          <p:cNvSpPr txBox="1"/>
          <p:nvPr/>
        </p:nvSpPr>
        <p:spPr>
          <a:xfrm>
            <a:off x="180825" y="1973638"/>
            <a:ext cx="1940700" cy="73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solidFill>
                  <a:srgbClr val="FF0000"/>
                </a:solidFill>
              </a:rPr>
              <a:t>2 0 269:</a:t>
            </a:r>
            <a:endParaRPr sz="3000">
              <a:solidFill>
                <a:srgbClr val="FF0000"/>
              </a:solidFill>
            </a:endParaRPr>
          </a:p>
        </p:txBody>
      </p:sp>
      <p:sp>
        <p:nvSpPr>
          <p:cNvPr id="345" name="Google Shape;345;p40"/>
          <p:cNvSpPr txBox="1"/>
          <p:nvPr/>
        </p:nvSpPr>
        <p:spPr>
          <a:xfrm>
            <a:off x="1670300" y="2698263"/>
            <a:ext cx="7137000" cy="54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solidFill>
                  <a:srgbClr val="1C4587"/>
                </a:solidFill>
              </a:rPr>
              <a:t>0 : </a:t>
            </a:r>
            <a:r>
              <a:rPr lang="en" sz="3000"/>
              <a:t>Temperature sign is + </a:t>
            </a:r>
            <a:r>
              <a:rPr lang="en" sz="1500"/>
              <a:t>(if 1 </a:t>
            </a:r>
            <a:r>
              <a:rPr lang="en" sz="1500">
                <a:solidFill>
                  <a:schemeClr val="dk1"/>
                </a:solidFill>
              </a:rPr>
              <a:t>Temperature sign is - )</a:t>
            </a:r>
            <a:endParaRPr sz="15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0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000"/>
          </a:p>
        </p:txBody>
      </p:sp>
      <p:sp>
        <p:nvSpPr>
          <p:cNvPr id="346" name="Google Shape;346;p40"/>
          <p:cNvSpPr txBox="1"/>
          <p:nvPr/>
        </p:nvSpPr>
        <p:spPr>
          <a:xfrm>
            <a:off x="1283200" y="3400075"/>
            <a:ext cx="7137000" cy="54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solidFill>
                  <a:srgbClr val="1C4587"/>
                </a:solidFill>
              </a:rPr>
              <a:t>269 : </a:t>
            </a:r>
            <a:r>
              <a:rPr lang="en" sz="3000"/>
              <a:t>Air Temperature is 26.9 </a:t>
            </a:r>
            <a:r>
              <a:rPr lang="en" sz="3000" b="1">
                <a:solidFill>
                  <a:schemeClr val="dk1"/>
                </a:solidFill>
                <a:highlight>
                  <a:srgbClr val="FFFFFF"/>
                </a:highlight>
              </a:rPr>
              <a:t>°C</a:t>
            </a:r>
            <a:endParaRPr sz="30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0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00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" name="Google Shape;351;p41"/>
          <p:cNvSpPr txBox="1">
            <a:spLocks noGrp="1"/>
          </p:cNvSpPr>
          <p:nvPr>
            <p:ph type="subTitle" idx="1"/>
          </p:nvPr>
        </p:nvSpPr>
        <p:spPr>
          <a:xfrm>
            <a:off x="409425" y="35875"/>
            <a:ext cx="8520600" cy="1661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 dirty="0">
                <a:solidFill>
                  <a:srgbClr val="002060"/>
                </a:solidFill>
              </a:rPr>
              <a:t> BBXX</a:t>
            </a:r>
            <a:endParaRPr sz="1900" dirty="0">
              <a:solidFill>
                <a:srgbClr val="002060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 dirty="0">
                <a:solidFill>
                  <a:srgbClr val="002060"/>
                </a:solidFill>
              </a:rPr>
              <a:t> BRAVO 20123 99252 10595 41494 	</a:t>
            </a:r>
            <a:endParaRPr sz="1900" dirty="0">
              <a:solidFill>
                <a:srgbClr val="002060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900" dirty="0">
              <a:solidFill>
                <a:srgbClr val="002060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 dirty="0">
                <a:solidFill>
                  <a:srgbClr val="002060"/>
                </a:solidFill>
              </a:rPr>
              <a:t> 81412 10285 20269 40100 53012 79586 8587/ 22265 00280 20405 31705 40506 50407= </a:t>
            </a:r>
            <a:endParaRPr sz="1900" dirty="0">
              <a:solidFill>
                <a:srgbClr val="002060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600" dirty="0"/>
          </a:p>
        </p:txBody>
      </p:sp>
      <p:sp>
        <p:nvSpPr>
          <p:cNvPr id="352" name="Google Shape;352;p41"/>
          <p:cNvSpPr/>
          <p:nvPr/>
        </p:nvSpPr>
        <p:spPr>
          <a:xfrm>
            <a:off x="2723000" y="1066850"/>
            <a:ext cx="771000" cy="367200"/>
          </a:xfrm>
          <a:prstGeom prst="rect">
            <a:avLst/>
          </a:prstGeom>
          <a:noFill/>
          <a:ln w="9525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3" name="Google Shape;353;p41"/>
          <p:cNvSpPr txBox="1"/>
          <p:nvPr/>
        </p:nvSpPr>
        <p:spPr>
          <a:xfrm>
            <a:off x="1969000" y="1914900"/>
            <a:ext cx="7287900" cy="54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solidFill>
                  <a:srgbClr val="1C4587"/>
                </a:solidFill>
              </a:rPr>
              <a:t>4 :</a:t>
            </a:r>
            <a:r>
              <a:rPr lang="en" sz="3000"/>
              <a:t> Group indicator for MSL Pressure</a:t>
            </a:r>
            <a:endParaRPr sz="30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0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0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0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000"/>
          </a:p>
        </p:txBody>
      </p:sp>
      <p:sp>
        <p:nvSpPr>
          <p:cNvPr id="354" name="Google Shape;354;p41"/>
          <p:cNvSpPr txBox="1"/>
          <p:nvPr/>
        </p:nvSpPr>
        <p:spPr>
          <a:xfrm>
            <a:off x="257025" y="1901250"/>
            <a:ext cx="1940700" cy="73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solidFill>
                  <a:srgbClr val="FF0000"/>
                </a:solidFill>
              </a:rPr>
              <a:t>4 0100:</a:t>
            </a:r>
            <a:endParaRPr sz="3000">
              <a:solidFill>
                <a:srgbClr val="FF0000"/>
              </a:solidFill>
            </a:endParaRPr>
          </a:p>
        </p:txBody>
      </p:sp>
      <p:sp>
        <p:nvSpPr>
          <p:cNvPr id="355" name="Google Shape;355;p41"/>
          <p:cNvSpPr txBox="1"/>
          <p:nvPr/>
        </p:nvSpPr>
        <p:spPr>
          <a:xfrm>
            <a:off x="2673800" y="682825"/>
            <a:ext cx="1326600" cy="36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rgbClr val="FF0000"/>
                </a:solidFill>
              </a:rPr>
              <a:t>4PPPP</a:t>
            </a:r>
            <a:endParaRPr sz="1900">
              <a:solidFill>
                <a:srgbClr val="FF0000"/>
              </a:solidFill>
            </a:endParaRPr>
          </a:p>
        </p:txBody>
      </p:sp>
      <p:sp>
        <p:nvSpPr>
          <p:cNvPr id="356" name="Google Shape;356;p41"/>
          <p:cNvSpPr txBox="1"/>
          <p:nvPr/>
        </p:nvSpPr>
        <p:spPr>
          <a:xfrm>
            <a:off x="1969000" y="2600700"/>
            <a:ext cx="7137000" cy="54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dirty="0">
                <a:solidFill>
                  <a:srgbClr val="1C4587"/>
                </a:solidFill>
              </a:rPr>
              <a:t>0100 : </a:t>
            </a:r>
            <a:r>
              <a:rPr lang="en" sz="3000" dirty="0"/>
              <a:t>MSL Pressure of 1010.0 </a:t>
            </a:r>
            <a:r>
              <a:rPr lang="en" sz="3000" dirty="0" err="1"/>
              <a:t>hPa</a:t>
            </a:r>
            <a:endParaRPr sz="30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0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9DAF8"/>
        </a:solidFill>
        <a:effectLst/>
      </p:bgPr>
    </p:bg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4"/>
          <p:cNvSpPr txBox="1">
            <a:spLocks noGrp="1"/>
          </p:cNvSpPr>
          <p:nvPr>
            <p:ph type="ctrTitle"/>
          </p:nvPr>
        </p:nvSpPr>
        <p:spPr>
          <a:xfrm>
            <a:off x="2904300" y="1876736"/>
            <a:ext cx="3097500" cy="678300"/>
          </a:xfrm>
          <a:prstGeom prst="rect">
            <a:avLst/>
          </a:prstGeom>
          <a:solidFill>
            <a:srgbClr val="C9DAF8"/>
          </a:solidFill>
          <a:ln w="9525" cap="flat" cmpd="sng">
            <a:solidFill>
              <a:srgbClr val="0000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300" b="1" dirty="0">
                <a:latin typeface="Times" pitchFamily="2" charset="0"/>
                <a:ea typeface="Raleway"/>
                <a:cs typeface="Raleway"/>
                <a:sym typeface="Raleway"/>
              </a:rPr>
              <a:t>Synoptic</a:t>
            </a:r>
            <a:endParaRPr sz="4300" b="1" dirty="0">
              <a:latin typeface="Times" pitchFamily="2" charset="0"/>
              <a:ea typeface="Raleway"/>
              <a:cs typeface="Raleway"/>
              <a:sym typeface="Raleway"/>
            </a:endParaRPr>
          </a:p>
        </p:txBody>
      </p:sp>
      <p:sp>
        <p:nvSpPr>
          <p:cNvPr id="61" name="Google Shape;61;p14"/>
          <p:cNvSpPr txBox="1">
            <a:spLocks noGrp="1"/>
          </p:cNvSpPr>
          <p:nvPr>
            <p:ph type="ctrTitle"/>
          </p:nvPr>
        </p:nvSpPr>
        <p:spPr>
          <a:xfrm>
            <a:off x="2547300" y="924966"/>
            <a:ext cx="3811500" cy="678300"/>
          </a:xfrm>
          <a:prstGeom prst="rect">
            <a:avLst/>
          </a:prstGeom>
          <a:solidFill>
            <a:srgbClr val="C9DAF8"/>
          </a:solidFill>
          <a:ln w="9525" cap="flat" cmpd="sng">
            <a:solidFill>
              <a:srgbClr val="0000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300" b="1" dirty="0">
                <a:latin typeface="Times" pitchFamily="2" charset="0"/>
                <a:ea typeface="Raleway"/>
                <a:cs typeface="Raleway"/>
                <a:sym typeface="Raleway"/>
              </a:rPr>
              <a:t>Global Scale</a:t>
            </a:r>
            <a:endParaRPr sz="4300" b="1" dirty="0">
              <a:latin typeface="Times" pitchFamily="2" charset="0"/>
              <a:ea typeface="Raleway"/>
              <a:cs typeface="Raleway"/>
              <a:sym typeface="Raleway"/>
            </a:endParaRPr>
          </a:p>
        </p:txBody>
      </p:sp>
      <p:sp>
        <p:nvSpPr>
          <p:cNvPr id="62" name="Google Shape;62;p14"/>
          <p:cNvSpPr txBox="1">
            <a:spLocks noGrp="1"/>
          </p:cNvSpPr>
          <p:nvPr>
            <p:ph type="ctrTitle"/>
          </p:nvPr>
        </p:nvSpPr>
        <p:spPr>
          <a:xfrm>
            <a:off x="2904300" y="3024126"/>
            <a:ext cx="3097500" cy="488510"/>
          </a:xfrm>
          <a:prstGeom prst="rect">
            <a:avLst/>
          </a:prstGeom>
          <a:solidFill>
            <a:srgbClr val="C9DAF8"/>
          </a:solidFill>
          <a:ln w="9525" cap="flat" cmpd="sng">
            <a:solidFill>
              <a:srgbClr val="0000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 b="1" dirty="0">
                <a:latin typeface="Times" pitchFamily="2" charset="0"/>
                <a:ea typeface="Raleway"/>
                <a:cs typeface="Raleway"/>
                <a:sym typeface="Raleway"/>
              </a:rPr>
              <a:t>Mesoscale</a:t>
            </a:r>
            <a:endParaRPr sz="3200" b="1" dirty="0">
              <a:latin typeface="Times" pitchFamily="2" charset="0"/>
              <a:ea typeface="Raleway"/>
              <a:cs typeface="Raleway"/>
              <a:sym typeface="Raleway"/>
            </a:endParaRPr>
          </a:p>
        </p:txBody>
      </p:sp>
      <p:sp>
        <p:nvSpPr>
          <p:cNvPr id="63" name="Google Shape;63;p14"/>
          <p:cNvSpPr txBox="1">
            <a:spLocks noGrp="1"/>
          </p:cNvSpPr>
          <p:nvPr>
            <p:ph type="ctrTitle"/>
          </p:nvPr>
        </p:nvSpPr>
        <p:spPr>
          <a:xfrm>
            <a:off x="3082101" y="3991436"/>
            <a:ext cx="2805620" cy="478800"/>
          </a:xfrm>
          <a:prstGeom prst="rect">
            <a:avLst/>
          </a:prstGeom>
          <a:solidFill>
            <a:srgbClr val="C9DAF8"/>
          </a:solidFill>
          <a:ln w="9525" cap="flat" cmpd="sng">
            <a:solidFill>
              <a:srgbClr val="0000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 b="1" dirty="0">
                <a:latin typeface="Times" pitchFamily="2" charset="0"/>
                <a:ea typeface="Raleway"/>
                <a:cs typeface="Raleway"/>
                <a:sym typeface="Raleway"/>
              </a:rPr>
              <a:t>Microscale</a:t>
            </a:r>
            <a:endParaRPr sz="2800" b="1" dirty="0">
              <a:latin typeface="Times" pitchFamily="2" charset="0"/>
              <a:ea typeface="Raleway"/>
              <a:cs typeface="Raleway"/>
              <a:sym typeface="Raleway"/>
            </a:endParaRPr>
          </a:p>
        </p:txBody>
      </p:sp>
      <p:cxnSp>
        <p:nvCxnSpPr>
          <p:cNvPr id="64" name="Google Shape;64;p14"/>
          <p:cNvCxnSpPr>
            <a:cxnSpLocks/>
            <a:stCxn id="61" idx="2"/>
            <a:endCxn id="60" idx="0"/>
          </p:cNvCxnSpPr>
          <p:nvPr/>
        </p:nvCxnSpPr>
        <p:spPr>
          <a:xfrm>
            <a:off x="4453050" y="1603266"/>
            <a:ext cx="0" cy="273470"/>
          </a:xfrm>
          <a:prstGeom prst="straightConnector1">
            <a:avLst/>
          </a:prstGeom>
          <a:noFill/>
          <a:ln w="9525" cap="flat" cmpd="sng">
            <a:solidFill>
              <a:srgbClr val="0000FF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65" name="Google Shape;65;p14"/>
          <p:cNvCxnSpPr/>
          <p:nvPr/>
        </p:nvCxnSpPr>
        <p:spPr>
          <a:xfrm>
            <a:off x="4484911" y="2555036"/>
            <a:ext cx="0" cy="478800"/>
          </a:xfrm>
          <a:prstGeom prst="straightConnector1">
            <a:avLst/>
          </a:prstGeom>
          <a:noFill/>
          <a:ln w="9525" cap="flat" cmpd="sng">
            <a:solidFill>
              <a:srgbClr val="0000FF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66" name="Google Shape;66;p14"/>
          <p:cNvCxnSpPr/>
          <p:nvPr/>
        </p:nvCxnSpPr>
        <p:spPr>
          <a:xfrm>
            <a:off x="4484911" y="3512636"/>
            <a:ext cx="0" cy="478800"/>
          </a:xfrm>
          <a:prstGeom prst="straightConnector1">
            <a:avLst/>
          </a:prstGeom>
          <a:noFill/>
          <a:ln w="9525" cap="flat" cmpd="sng">
            <a:solidFill>
              <a:srgbClr val="0000FF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67" name="Google Shape;67;p14"/>
          <p:cNvSpPr/>
          <p:nvPr/>
        </p:nvSpPr>
        <p:spPr>
          <a:xfrm>
            <a:off x="2753360" y="1767986"/>
            <a:ext cx="3415540" cy="926700"/>
          </a:xfrm>
          <a:prstGeom prst="roundRect">
            <a:avLst>
              <a:gd name="adj" fmla="val 16667"/>
            </a:avLst>
          </a:prstGeom>
          <a:noFill/>
          <a:ln w="28575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id="{2018BF77-CEDC-704E-8B3B-733A947BBB18}"/>
              </a:ext>
            </a:extLst>
          </p:cNvPr>
          <p:cNvCxnSpPr>
            <a:cxnSpLocks/>
          </p:cNvCxnSpPr>
          <p:nvPr/>
        </p:nvCxnSpPr>
        <p:spPr>
          <a:xfrm>
            <a:off x="6939280" y="924966"/>
            <a:ext cx="0" cy="364810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8D8AAA18-E5AA-F242-882A-E79D1E110572}"/>
              </a:ext>
            </a:extLst>
          </p:cNvPr>
          <p:cNvSpPr txBox="1"/>
          <p:nvPr/>
        </p:nvSpPr>
        <p:spPr>
          <a:xfrm>
            <a:off x="2367280" y="0"/>
            <a:ext cx="550672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>
                <a:solidFill>
                  <a:schemeClr val="tx1"/>
                </a:solidFill>
                <a:latin typeface="Times" pitchFamily="2" charset="0"/>
              </a:rPr>
              <a:t>Scale of Motion 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72B0BF9-7902-8C43-B5EF-6456806D432C}"/>
              </a:ext>
            </a:extLst>
          </p:cNvPr>
          <p:cNvSpPr txBox="1"/>
          <p:nvPr/>
        </p:nvSpPr>
        <p:spPr>
          <a:xfrm>
            <a:off x="7129180" y="830997"/>
            <a:ext cx="16154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Times" pitchFamily="2" charset="0"/>
              </a:rPr>
              <a:t>Largest</a:t>
            </a:r>
            <a:r>
              <a:rPr lang="en-US" sz="2400" dirty="0"/>
              <a:t>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0435F09-7B93-CB4D-A262-D5B6BFAAE497}"/>
              </a:ext>
            </a:extLst>
          </p:cNvPr>
          <p:cNvSpPr txBox="1"/>
          <p:nvPr/>
        </p:nvSpPr>
        <p:spPr>
          <a:xfrm>
            <a:off x="7098700" y="4111405"/>
            <a:ext cx="14153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Times" pitchFamily="2" charset="0"/>
              </a:rPr>
              <a:t>Smallest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1" name="Google Shape;361;p42"/>
          <p:cNvSpPr txBox="1">
            <a:spLocks noGrp="1"/>
          </p:cNvSpPr>
          <p:nvPr>
            <p:ph type="subTitle" idx="1"/>
          </p:nvPr>
        </p:nvSpPr>
        <p:spPr>
          <a:xfrm>
            <a:off x="409425" y="35875"/>
            <a:ext cx="8520600" cy="1661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 dirty="0">
                <a:solidFill>
                  <a:srgbClr val="002060"/>
                </a:solidFill>
              </a:rPr>
              <a:t> BBXX</a:t>
            </a:r>
            <a:endParaRPr sz="1900" dirty="0">
              <a:solidFill>
                <a:srgbClr val="002060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 dirty="0">
                <a:solidFill>
                  <a:srgbClr val="002060"/>
                </a:solidFill>
              </a:rPr>
              <a:t> BRAVO 20123 99252 10595 41494 	</a:t>
            </a:r>
            <a:endParaRPr sz="1900" dirty="0">
              <a:solidFill>
                <a:srgbClr val="002060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900" dirty="0">
              <a:solidFill>
                <a:srgbClr val="002060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 dirty="0">
                <a:solidFill>
                  <a:srgbClr val="002060"/>
                </a:solidFill>
              </a:rPr>
              <a:t> 81412 10285 20269 40100 53012 79586 8587/ 22265 00280 20405 31705 40506 50407= </a:t>
            </a:r>
            <a:endParaRPr sz="1900" dirty="0">
              <a:solidFill>
                <a:srgbClr val="002060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600" dirty="0"/>
          </a:p>
        </p:txBody>
      </p:sp>
      <p:sp>
        <p:nvSpPr>
          <p:cNvPr id="362" name="Google Shape;362;p42"/>
          <p:cNvSpPr/>
          <p:nvPr/>
        </p:nvSpPr>
        <p:spPr>
          <a:xfrm>
            <a:off x="3485000" y="1066850"/>
            <a:ext cx="771000" cy="367200"/>
          </a:xfrm>
          <a:prstGeom prst="rect">
            <a:avLst/>
          </a:prstGeom>
          <a:noFill/>
          <a:ln w="9525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3" name="Google Shape;363;p42"/>
          <p:cNvSpPr txBox="1"/>
          <p:nvPr/>
        </p:nvSpPr>
        <p:spPr>
          <a:xfrm>
            <a:off x="1511800" y="1914900"/>
            <a:ext cx="7905000" cy="54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solidFill>
                  <a:srgbClr val="1C4587"/>
                </a:solidFill>
              </a:rPr>
              <a:t>5 :</a:t>
            </a:r>
            <a:r>
              <a:rPr lang="en" sz="3000"/>
              <a:t> Group indicator for Pressure change</a:t>
            </a:r>
            <a:endParaRPr sz="30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0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0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0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000"/>
          </a:p>
        </p:txBody>
      </p:sp>
      <p:sp>
        <p:nvSpPr>
          <p:cNvPr id="364" name="Google Shape;364;p42"/>
          <p:cNvSpPr txBox="1"/>
          <p:nvPr/>
        </p:nvSpPr>
        <p:spPr>
          <a:xfrm>
            <a:off x="104625" y="1901250"/>
            <a:ext cx="1634400" cy="73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solidFill>
                  <a:srgbClr val="FF0000"/>
                </a:solidFill>
              </a:rPr>
              <a:t>5 3 012:</a:t>
            </a:r>
            <a:endParaRPr sz="3000">
              <a:solidFill>
                <a:srgbClr val="FF0000"/>
              </a:solidFill>
            </a:endParaRPr>
          </a:p>
        </p:txBody>
      </p:sp>
      <p:sp>
        <p:nvSpPr>
          <p:cNvPr id="365" name="Google Shape;365;p42"/>
          <p:cNvSpPr txBox="1"/>
          <p:nvPr/>
        </p:nvSpPr>
        <p:spPr>
          <a:xfrm>
            <a:off x="3435800" y="682825"/>
            <a:ext cx="1326600" cy="36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rgbClr val="FF0000"/>
                </a:solidFill>
              </a:rPr>
              <a:t>5appp</a:t>
            </a:r>
            <a:endParaRPr sz="1900">
              <a:solidFill>
                <a:srgbClr val="FF0000"/>
              </a:solidFill>
            </a:endParaRPr>
          </a:p>
        </p:txBody>
      </p:sp>
      <p:sp>
        <p:nvSpPr>
          <p:cNvPr id="366" name="Google Shape;366;p42"/>
          <p:cNvSpPr txBox="1"/>
          <p:nvPr/>
        </p:nvSpPr>
        <p:spPr>
          <a:xfrm>
            <a:off x="1283200" y="2600700"/>
            <a:ext cx="7905000" cy="54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dirty="0">
                <a:solidFill>
                  <a:srgbClr val="1C4587"/>
                </a:solidFill>
              </a:rPr>
              <a:t>3 : </a:t>
            </a:r>
            <a:r>
              <a:rPr lang="en" sz="3000" dirty="0"/>
              <a:t>Code Identifier </a:t>
            </a:r>
            <a:r>
              <a:rPr lang="en" sz="1500" dirty="0"/>
              <a:t>(Table 11) </a:t>
            </a:r>
            <a:endParaRPr sz="30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0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000" dirty="0"/>
          </a:p>
        </p:txBody>
      </p:sp>
      <p:sp>
        <p:nvSpPr>
          <p:cNvPr id="367" name="Google Shape;367;p42"/>
          <p:cNvSpPr txBox="1"/>
          <p:nvPr/>
        </p:nvSpPr>
        <p:spPr>
          <a:xfrm>
            <a:off x="1816600" y="3515100"/>
            <a:ext cx="7137000" cy="54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0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0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00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2" name="Google Shape;372;p43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3" name="Google Shape;373;p43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374" name="Google Shape;374;p4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220725" y="787900"/>
            <a:ext cx="6734550" cy="42794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375" name="Google Shape;375;p43"/>
          <p:cNvSpPr txBox="1">
            <a:spLocks noGrp="1"/>
          </p:cNvSpPr>
          <p:nvPr>
            <p:ph type="subTitle" idx="1"/>
          </p:nvPr>
        </p:nvSpPr>
        <p:spPr>
          <a:xfrm>
            <a:off x="174525" y="341350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900" dirty="0"/>
              <a:t>Table 11</a:t>
            </a:r>
          </a:p>
        </p:txBody>
      </p:sp>
      <p:sp>
        <p:nvSpPr>
          <p:cNvPr id="376" name="Google Shape;376;p43"/>
          <p:cNvSpPr/>
          <p:nvPr/>
        </p:nvSpPr>
        <p:spPr>
          <a:xfrm>
            <a:off x="1440175" y="2571750"/>
            <a:ext cx="6432900" cy="610200"/>
          </a:xfrm>
          <a:prstGeom prst="rect">
            <a:avLst/>
          </a:prstGeom>
          <a:noFill/>
          <a:ln w="9525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1" name="Google Shape;381;p44"/>
          <p:cNvSpPr txBox="1">
            <a:spLocks noGrp="1"/>
          </p:cNvSpPr>
          <p:nvPr>
            <p:ph type="subTitle" idx="1"/>
          </p:nvPr>
        </p:nvSpPr>
        <p:spPr>
          <a:xfrm>
            <a:off x="409425" y="35875"/>
            <a:ext cx="8520600" cy="1661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 dirty="0">
                <a:solidFill>
                  <a:srgbClr val="002060"/>
                </a:solidFill>
              </a:rPr>
              <a:t> BBXX</a:t>
            </a:r>
            <a:endParaRPr sz="1900" dirty="0">
              <a:solidFill>
                <a:srgbClr val="002060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 dirty="0">
                <a:solidFill>
                  <a:srgbClr val="002060"/>
                </a:solidFill>
              </a:rPr>
              <a:t> BRAVO 20123 99252 10595 41494 	</a:t>
            </a:r>
            <a:endParaRPr sz="1900" dirty="0">
              <a:solidFill>
                <a:srgbClr val="002060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900" dirty="0">
              <a:solidFill>
                <a:srgbClr val="002060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 dirty="0">
                <a:solidFill>
                  <a:srgbClr val="002060"/>
                </a:solidFill>
              </a:rPr>
              <a:t> 81412 10285 20269 40100 53012 79586 8587/ 22265 00280 20405 31705 40506 50407= </a:t>
            </a:r>
            <a:endParaRPr sz="1900" dirty="0">
              <a:solidFill>
                <a:srgbClr val="002060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600" dirty="0"/>
          </a:p>
        </p:txBody>
      </p:sp>
      <p:sp>
        <p:nvSpPr>
          <p:cNvPr id="382" name="Google Shape;382;p44"/>
          <p:cNvSpPr/>
          <p:nvPr/>
        </p:nvSpPr>
        <p:spPr>
          <a:xfrm>
            <a:off x="3485000" y="1066850"/>
            <a:ext cx="771000" cy="367200"/>
          </a:xfrm>
          <a:prstGeom prst="rect">
            <a:avLst/>
          </a:prstGeom>
          <a:noFill/>
          <a:ln w="9525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3" name="Google Shape;383;p44"/>
          <p:cNvSpPr txBox="1"/>
          <p:nvPr/>
        </p:nvSpPr>
        <p:spPr>
          <a:xfrm>
            <a:off x="1511800" y="1914900"/>
            <a:ext cx="7905000" cy="54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solidFill>
                  <a:srgbClr val="1C4587"/>
                </a:solidFill>
              </a:rPr>
              <a:t>5 :</a:t>
            </a:r>
            <a:r>
              <a:rPr lang="en" sz="3000"/>
              <a:t> Group indicator for Pressure change</a:t>
            </a:r>
            <a:endParaRPr sz="30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0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0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0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000"/>
          </a:p>
        </p:txBody>
      </p:sp>
      <p:sp>
        <p:nvSpPr>
          <p:cNvPr id="384" name="Google Shape;384;p44"/>
          <p:cNvSpPr txBox="1"/>
          <p:nvPr/>
        </p:nvSpPr>
        <p:spPr>
          <a:xfrm>
            <a:off x="104625" y="1901250"/>
            <a:ext cx="1634400" cy="73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solidFill>
                  <a:srgbClr val="FF0000"/>
                </a:solidFill>
              </a:rPr>
              <a:t>5 3 012:</a:t>
            </a:r>
            <a:endParaRPr sz="3000">
              <a:solidFill>
                <a:srgbClr val="FF0000"/>
              </a:solidFill>
            </a:endParaRPr>
          </a:p>
        </p:txBody>
      </p:sp>
      <p:sp>
        <p:nvSpPr>
          <p:cNvPr id="385" name="Google Shape;385;p44"/>
          <p:cNvSpPr txBox="1"/>
          <p:nvPr/>
        </p:nvSpPr>
        <p:spPr>
          <a:xfrm>
            <a:off x="3435800" y="682825"/>
            <a:ext cx="1326600" cy="36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rgbClr val="FF0000"/>
                </a:solidFill>
              </a:rPr>
              <a:t>5appp</a:t>
            </a:r>
            <a:endParaRPr sz="1900">
              <a:solidFill>
                <a:srgbClr val="FF0000"/>
              </a:solidFill>
            </a:endParaRPr>
          </a:p>
        </p:txBody>
      </p:sp>
      <p:sp>
        <p:nvSpPr>
          <p:cNvPr id="386" name="Google Shape;386;p44"/>
          <p:cNvSpPr txBox="1"/>
          <p:nvPr/>
        </p:nvSpPr>
        <p:spPr>
          <a:xfrm>
            <a:off x="1283200" y="2600700"/>
            <a:ext cx="7905000" cy="54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dirty="0">
                <a:solidFill>
                  <a:srgbClr val="1C4587"/>
                </a:solidFill>
              </a:rPr>
              <a:t>3 : </a:t>
            </a:r>
            <a:r>
              <a:rPr lang="en" sz="3000" dirty="0"/>
              <a:t>Code Identifier </a:t>
            </a:r>
            <a:r>
              <a:rPr lang="en" sz="1500" dirty="0"/>
              <a:t>(Table 11) </a:t>
            </a:r>
            <a:r>
              <a:rPr lang="en" sz="3000" dirty="0"/>
              <a:t>(Pressure increasing)</a:t>
            </a:r>
            <a:endParaRPr sz="30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0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000" dirty="0"/>
          </a:p>
        </p:txBody>
      </p:sp>
      <p:sp>
        <p:nvSpPr>
          <p:cNvPr id="387" name="Google Shape;387;p44"/>
          <p:cNvSpPr txBox="1"/>
          <p:nvPr/>
        </p:nvSpPr>
        <p:spPr>
          <a:xfrm>
            <a:off x="1816600" y="3515100"/>
            <a:ext cx="7137000" cy="54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0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0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000"/>
          </a:p>
        </p:txBody>
      </p:sp>
      <p:sp>
        <p:nvSpPr>
          <p:cNvPr id="388" name="Google Shape;388;p44"/>
          <p:cNvSpPr txBox="1"/>
          <p:nvPr/>
        </p:nvSpPr>
        <p:spPr>
          <a:xfrm>
            <a:off x="1130800" y="3210300"/>
            <a:ext cx="7905000" cy="108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solidFill>
                  <a:srgbClr val="1C4587"/>
                </a:solidFill>
              </a:rPr>
              <a:t>012 :</a:t>
            </a:r>
            <a:r>
              <a:rPr lang="en" sz="3000"/>
              <a:t> Pressure change of 0.12 hPa in the last three hours</a:t>
            </a:r>
            <a:endParaRPr sz="30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0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0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0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00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3" name="Google Shape;393;p45"/>
          <p:cNvSpPr txBox="1">
            <a:spLocks noGrp="1"/>
          </p:cNvSpPr>
          <p:nvPr>
            <p:ph type="subTitle" idx="1"/>
          </p:nvPr>
        </p:nvSpPr>
        <p:spPr>
          <a:xfrm>
            <a:off x="409425" y="35875"/>
            <a:ext cx="8520600" cy="1661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 dirty="0">
                <a:solidFill>
                  <a:srgbClr val="002060"/>
                </a:solidFill>
              </a:rPr>
              <a:t> BBXX</a:t>
            </a:r>
            <a:endParaRPr sz="1900" dirty="0">
              <a:solidFill>
                <a:srgbClr val="002060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 dirty="0">
                <a:solidFill>
                  <a:srgbClr val="002060"/>
                </a:solidFill>
              </a:rPr>
              <a:t> BRAVO 20123 99252 10595 41494 	</a:t>
            </a:r>
            <a:endParaRPr sz="1900" dirty="0">
              <a:solidFill>
                <a:srgbClr val="002060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900" dirty="0">
              <a:solidFill>
                <a:srgbClr val="002060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 dirty="0">
                <a:solidFill>
                  <a:srgbClr val="002060"/>
                </a:solidFill>
              </a:rPr>
              <a:t> 81412 10285 20269 40100 53012 79586 8587/ 22265 00280 20405 31705 40506 50407= </a:t>
            </a:r>
            <a:endParaRPr sz="1900" dirty="0">
              <a:solidFill>
                <a:srgbClr val="002060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600" dirty="0"/>
          </a:p>
        </p:txBody>
      </p:sp>
      <p:sp>
        <p:nvSpPr>
          <p:cNvPr id="394" name="Google Shape;394;p45"/>
          <p:cNvSpPr/>
          <p:nvPr/>
        </p:nvSpPr>
        <p:spPr>
          <a:xfrm>
            <a:off x="4186500" y="1050025"/>
            <a:ext cx="771000" cy="367200"/>
          </a:xfrm>
          <a:prstGeom prst="rect">
            <a:avLst/>
          </a:prstGeom>
          <a:noFill/>
          <a:ln w="9525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5" name="Google Shape;395;p45"/>
          <p:cNvSpPr txBox="1"/>
          <p:nvPr/>
        </p:nvSpPr>
        <p:spPr>
          <a:xfrm>
            <a:off x="1892800" y="1990738"/>
            <a:ext cx="7905000" cy="54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dirty="0">
                <a:solidFill>
                  <a:srgbClr val="1C4587"/>
                </a:solidFill>
              </a:rPr>
              <a:t>7 :</a:t>
            </a:r>
            <a:r>
              <a:rPr lang="en" sz="3000" dirty="0"/>
              <a:t> Weather Type Indicator</a:t>
            </a:r>
            <a:endParaRPr sz="30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0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0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0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000" dirty="0"/>
          </a:p>
        </p:txBody>
      </p:sp>
      <p:sp>
        <p:nvSpPr>
          <p:cNvPr id="396" name="Google Shape;396;p45"/>
          <p:cNvSpPr txBox="1"/>
          <p:nvPr/>
        </p:nvSpPr>
        <p:spPr>
          <a:xfrm>
            <a:off x="409425" y="1973638"/>
            <a:ext cx="1812600" cy="73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solidFill>
                  <a:srgbClr val="FF0000"/>
                </a:solidFill>
              </a:rPr>
              <a:t>7 95 86:</a:t>
            </a:r>
            <a:endParaRPr sz="3000">
              <a:solidFill>
                <a:srgbClr val="FF0000"/>
              </a:solidFill>
            </a:endParaRPr>
          </a:p>
        </p:txBody>
      </p:sp>
      <p:sp>
        <p:nvSpPr>
          <p:cNvPr id="397" name="Google Shape;397;p45"/>
          <p:cNvSpPr txBox="1"/>
          <p:nvPr/>
        </p:nvSpPr>
        <p:spPr>
          <a:xfrm>
            <a:off x="3969200" y="682825"/>
            <a:ext cx="1326600" cy="36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rgbClr val="FF0000"/>
                </a:solidFill>
              </a:rPr>
              <a:t>7wwW1W2</a:t>
            </a:r>
            <a:endParaRPr sz="1900">
              <a:solidFill>
                <a:srgbClr val="FF0000"/>
              </a:solidFill>
            </a:endParaRPr>
          </a:p>
        </p:txBody>
      </p:sp>
      <p:sp>
        <p:nvSpPr>
          <p:cNvPr id="398" name="Google Shape;398;p45"/>
          <p:cNvSpPr txBox="1"/>
          <p:nvPr/>
        </p:nvSpPr>
        <p:spPr>
          <a:xfrm>
            <a:off x="947850" y="2709300"/>
            <a:ext cx="8019300" cy="54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dirty="0">
                <a:solidFill>
                  <a:srgbClr val="1C4587"/>
                </a:solidFill>
              </a:rPr>
              <a:t>95 : </a:t>
            </a:r>
            <a:r>
              <a:rPr lang="en" sz="3000" dirty="0"/>
              <a:t>Current weather</a:t>
            </a:r>
            <a:endParaRPr sz="30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000" dirty="0"/>
          </a:p>
        </p:txBody>
      </p:sp>
      <p:sp>
        <p:nvSpPr>
          <p:cNvPr id="400" name="Google Shape;400;p45"/>
          <p:cNvSpPr txBox="1"/>
          <p:nvPr/>
        </p:nvSpPr>
        <p:spPr>
          <a:xfrm>
            <a:off x="959350" y="3286500"/>
            <a:ext cx="3227150" cy="54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dirty="0">
                <a:solidFill>
                  <a:srgbClr val="1C4587"/>
                </a:solidFill>
              </a:rPr>
              <a:t>86 :</a:t>
            </a:r>
            <a:r>
              <a:rPr lang="en" sz="3000" dirty="0"/>
              <a:t> </a:t>
            </a:r>
            <a:r>
              <a:rPr lang="en" sz="3000" dirty="0">
                <a:solidFill>
                  <a:schemeClr val="dk1"/>
                </a:solidFill>
              </a:rPr>
              <a:t>Past weather</a:t>
            </a:r>
            <a:endParaRPr sz="30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0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0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0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ECE1DBA-1D02-B740-8B9A-09F4B2B0640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43605" y="25146"/>
            <a:ext cx="2023545" cy="2741963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5AE8720-8545-BC45-895E-9601A91290CE}"/>
              </a:ext>
            </a:extLst>
          </p:cNvPr>
          <p:cNvSpPr txBox="1"/>
          <p:nvPr/>
        </p:nvSpPr>
        <p:spPr>
          <a:xfrm>
            <a:off x="4572000" y="2853990"/>
            <a:ext cx="3203310" cy="40011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000" dirty="0"/>
              <a:t>Thunderstorm and drizzle </a:t>
            </a:r>
          </a:p>
        </p:txBody>
      </p:sp>
      <p:sp>
        <p:nvSpPr>
          <p:cNvPr id="399" name="Google Shape;399;p45"/>
          <p:cNvSpPr txBox="1"/>
          <p:nvPr/>
        </p:nvSpPr>
        <p:spPr>
          <a:xfrm>
            <a:off x="4234211" y="3366923"/>
            <a:ext cx="2188891" cy="464377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dirty="0"/>
              <a:t>Shower and Rain </a:t>
            </a:r>
            <a:endParaRPr sz="20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0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399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5" name="Google Shape;405;p46"/>
          <p:cNvSpPr txBox="1">
            <a:spLocks noGrp="1"/>
          </p:cNvSpPr>
          <p:nvPr>
            <p:ph type="subTitle" idx="1"/>
          </p:nvPr>
        </p:nvSpPr>
        <p:spPr>
          <a:xfrm>
            <a:off x="409425" y="35875"/>
            <a:ext cx="8520600" cy="1661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 dirty="0">
                <a:solidFill>
                  <a:srgbClr val="002060"/>
                </a:solidFill>
              </a:rPr>
              <a:t> BBXX</a:t>
            </a:r>
            <a:endParaRPr sz="1900" dirty="0">
              <a:solidFill>
                <a:srgbClr val="002060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 dirty="0">
                <a:solidFill>
                  <a:srgbClr val="002060"/>
                </a:solidFill>
              </a:rPr>
              <a:t> BRAVO 20123 99252 10595 41494 	</a:t>
            </a:r>
            <a:endParaRPr sz="1900" dirty="0">
              <a:solidFill>
                <a:srgbClr val="002060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900" dirty="0">
              <a:solidFill>
                <a:srgbClr val="002060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 dirty="0">
                <a:solidFill>
                  <a:srgbClr val="002060"/>
                </a:solidFill>
              </a:rPr>
              <a:t> 81412 10285 20269 40100 53012 79586 8587/ 22265 00280 20405 31705 40506 50407= </a:t>
            </a:r>
            <a:endParaRPr sz="1900" dirty="0">
              <a:solidFill>
                <a:srgbClr val="002060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600" dirty="0"/>
          </a:p>
        </p:txBody>
      </p:sp>
      <p:sp>
        <p:nvSpPr>
          <p:cNvPr id="406" name="Google Shape;406;p46"/>
          <p:cNvSpPr/>
          <p:nvPr/>
        </p:nvSpPr>
        <p:spPr>
          <a:xfrm>
            <a:off x="4948500" y="1050025"/>
            <a:ext cx="771000" cy="367200"/>
          </a:xfrm>
          <a:prstGeom prst="rect">
            <a:avLst/>
          </a:prstGeom>
          <a:noFill/>
          <a:ln w="9525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7" name="Google Shape;407;p46"/>
          <p:cNvSpPr txBox="1"/>
          <p:nvPr/>
        </p:nvSpPr>
        <p:spPr>
          <a:xfrm>
            <a:off x="1558425" y="1680988"/>
            <a:ext cx="7905000" cy="54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solidFill>
                  <a:srgbClr val="1C4587"/>
                </a:solidFill>
              </a:rPr>
              <a:t>8 :</a:t>
            </a:r>
            <a:r>
              <a:rPr lang="en" sz="3000"/>
              <a:t> Cloud Indicator</a:t>
            </a:r>
            <a:endParaRPr sz="30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0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0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0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000"/>
          </a:p>
        </p:txBody>
      </p:sp>
      <p:sp>
        <p:nvSpPr>
          <p:cNvPr id="408" name="Google Shape;408;p46"/>
          <p:cNvSpPr txBox="1"/>
          <p:nvPr/>
        </p:nvSpPr>
        <p:spPr>
          <a:xfrm>
            <a:off x="409425" y="1880700"/>
            <a:ext cx="1812600" cy="73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dirty="0">
                <a:solidFill>
                  <a:srgbClr val="FF0000"/>
                </a:solidFill>
              </a:rPr>
              <a:t>8587/:</a:t>
            </a:r>
            <a:endParaRPr sz="3000" dirty="0">
              <a:solidFill>
                <a:srgbClr val="FF0000"/>
              </a:solidFill>
            </a:endParaRPr>
          </a:p>
        </p:txBody>
      </p:sp>
      <p:sp>
        <p:nvSpPr>
          <p:cNvPr id="409" name="Google Shape;409;p46"/>
          <p:cNvSpPr txBox="1"/>
          <p:nvPr/>
        </p:nvSpPr>
        <p:spPr>
          <a:xfrm>
            <a:off x="4381800" y="682825"/>
            <a:ext cx="1812600" cy="36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rgbClr val="FF0000"/>
                </a:solidFill>
              </a:rPr>
              <a:t>8NhOrCLCMCH</a:t>
            </a:r>
            <a:endParaRPr sz="1900">
              <a:solidFill>
                <a:srgbClr val="FF0000"/>
              </a:solidFill>
            </a:endParaRPr>
          </a:p>
        </p:txBody>
      </p:sp>
      <p:sp>
        <p:nvSpPr>
          <p:cNvPr id="410" name="Google Shape;410;p46"/>
          <p:cNvSpPr txBox="1"/>
          <p:nvPr/>
        </p:nvSpPr>
        <p:spPr>
          <a:xfrm>
            <a:off x="1511800" y="2524500"/>
            <a:ext cx="7418100" cy="54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solidFill>
                  <a:srgbClr val="1C4587"/>
                </a:solidFill>
              </a:rPr>
              <a:t>5 : </a:t>
            </a:r>
            <a:r>
              <a:rPr lang="en" sz="3000"/>
              <a:t>Amount of Low or medium Cloud 5/8</a:t>
            </a:r>
            <a:endParaRPr sz="3000"/>
          </a:p>
        </p:txBody>
      </p:sp>
      <p:sp>
        <p:nvSpPr>
          <p:cNvPr id="411" name="Google Shape;411;p46"/>
          <p:cNvSpPr txBox="1"/>
          <p:nvPr/>
        </p:nvSpPr>
        <p:spPr>
          <a:xfrm>
            <a:off x="1558425" y="3069300"/>
            <a:ext cx="7905000" cy="166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" sz="3000" dirty="0">
                <a:solidFill>
                  <a:srgbClr val="1C4587"/>
                </a:solidFill>
              </a:rPr>
              <a:t>8 :</a:t>
            </a:r>
            <a:r>
              <a:rPr lang="en" sz="3000" dirty="0"/>
              <a:t> </a:t>
            </a:r>
            <a:r>
              <a:rPr lang="en" sz="3000" dirty="0">
                <a:solidFill>
                  <a:schemeClr val="dk1"/>
                </a:solidFill>
              </a:rPr>
              <a:t>low cloud type </a:t>
            </a:r>
            <a:r>
              <a: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(Table 14)</a:t>
            </a:r>
            <a:endParaRPr lang="en" sz="3000"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dirty="0">
                <a:solidFill>
                  <a:srgbClr val="1C4587"/>
                </a:solidFill>
              </a:rPr>
              <a:t>7 :</a:t>
            </a:r>
            <a:r>
              <a:rPr lang="en" sz="3000" dirty="0"/>
              <a:t> </a:t>
            </a:r>
            <a:r>
              <a:rPr lang="en" sz="3000" dirty="0">
                <a:solidFill>
                  <a:schemeClr val="dk1"/>
                </a:solidFill>
              </a:rPr>
              <a:t>medium cloud type </a:t>
            </a:r>
            <a:r>
              <a:rPr lang="en" sz="1200" dirty="0">
                <a:solidFill>
                  <a:schemeClr val="dk1"/>
                </a:solidFill>
              </a:rPr>
              <a:t>(Table 15)</a:t>
            </a:r>
            <a:endParaRPr sz="12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dirty="0">
                <a:solidFill>
                  <a:srgbClr val="1C4587"/>
                </a:solidFill>
              </a:rPr>
              <a:t>/  :</a:t>
            </a:r>
            <a:r>
              <a:rPr lang="en" sz="3000" dirty="0"/>
              <a:t> </a:t>
            </a:r>
            <a:r>
              <a:rPr lang="en" sz="3000" dirty="0">
                <a:solidFill>
                  <a:schemeClr val="dk1"/>
                </a:solidFill>
              </a:rPr>
              <a:t>High cloud type </a:t>
            </a:r>
            <a:r>
              <a:rPr lang="en" sz="1200" dirty="0">
                <a:solidFill>
                  <a:schemeClr val="dk1"/>
                </a:solidFill>
              </a:rPr>
              <a:t>(Table 16)</a:t>
            </a:r>
            <a:endParaRPr sz="12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0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0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0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0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0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0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0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0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0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0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0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0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0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0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0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0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0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0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0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0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000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E1F01F87-0CD4-6B44-A68E-DF25C266061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4624"/>
          <a:stretch/>
        </p:blipFill>
        <p:spPr>
          <a:xfrm>
            <a:off x="6449122" y="92343"/>
            <a:ext cx="2480778" cy="31772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24932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6" name="Google Shape;416;p47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7" name="Google Shape;417;p47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418" name="Google Shape;418;p47"/>
          <p:cNvPicPr preferRelativeResize="0"/>
          <p:nvPr/>
        </p:nvPicPr>
        <p:blipFill rotWithShape="1">
          <a:blip r:embed="rId3">
            <a:alphaModFix/>
          </a:blip>
          <a:srcRect t="10128"/>
          <a:stretch/>
        </p:blipFill>
        <p:spPr>
          <a:xfrm>
            <a:off x="1809750" y="576075"/>
            <a:ext cx="5524500" cy="38180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419" name="Google Shape;419;p47"/>
          <p:cNvSpPr txBox="1">
            <a:spLocks noGrp="1"/>
          </p:cNvSpPr>
          <p:nvPr>
            <p:ph type="subTitle" idx="1"/>
          </p:nvPr>
        </p:nvSpPr>
        <p:spPr>
          <a:xfrm>
            <a:off x="188250" y="1493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 dirty="0"/>
              <a:t>Table 14</a:t>
            </a:r>
            <a:endParaRPr sz="1900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" name="Google Shape;424;p48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5" name="Google Shape;425;p48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426" name="Google Shape;426;p48"/>
          <p:cNvSpPr txBox="1">
            <a:spLocks noGrp="1"/>
          </p:cNvSpPr>
          <p:nvPr>
            <p:ph type="subTitle" idx="1"/>
          </p:nvPr>
        </p:nvSpPr>
        <p:spPr>
          <a:xfrm>
            <a:off x="174525" y="341350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 dirty="0"/>
              <a:t>Table 14 conti.</a:t>
            </a:r>
            <a:endParaRPr sz="1900" dirty="0"/>
          </a:p>
        </p:txBody>
      </p:sp>
      <p:pic>
        <p:nvPicPr>
          <p:cNvPr id="427" name="Google Shape;427;p4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743075" y="1371600"/>
            <a:ext cx="5657850" cy="24003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5" name="Google Shape;405;p46"/>
          <p:cNvSpPr txBox="1">
            <a:spLocks noGrp="1"/>
          </p:cNvSpPr>
          <p:nvPr>
            <p:ph type="subTitle" idx="1"/>
          </p:nvPr>
        </p:nvSpPr>
        <p:spPr>
          <a:xfrm>
            <a:off x="409425" y="35875"/>
            <a:ext cx="8520600" cy="1661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 dirty="0">
                <a:solidFill>
                  <a:srgbClr val="002060"/>
                </a:solidFill>
              </a:rPr>
              <a:t> BBXX</a:t>
            </a:r>
            <a:endParaRPr sz="1900" dirty="0">
              <a:solidFill>
                <a:srgbClr val="002060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 dirty="0">
                <a:solidFill>
                  <a:srgbClr val="002060"/>
                </a:solidFill>
              </a:rPr>
              <a:t> BRAVO 20123 99252 10595 41494 	</a:t>
            </a:r>
            <a:endParaRPr sz="1900" dirty="0">
              <a:solidFill>
                <a:srgbClr val="002060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900" dirty="0">
              <a:solidFill>
                <a:srgbClr val="002060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 dirty="0">
                <a:solidFill>
                  <a:srgbClr val="002060"/>
                </a:solidFill>
              </a:rPr>
              <a:t> 81412 10285 20269 40100 53012 79586 8587/ 22265 00280 20405 31705 40506 50407= </a:t>
            </a:r>
            <a:endParaRPr sz="1900" dirty="0">
              <a:solidFill>
                <a:srgbClr val="002060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600" dirty="0"/>
          </a:p>
        </p:txBody>
      </p:sp>
      <p:sp>
        <p:nvSpPr>
          <p:cNvPr id="406" name="Google Shape;406;p46"/>
          <p:cNvSpPr/>
          <p:nvPr/>
        </p:nvSpPr>
        <p:spPr>
          <a:xfrm>
            <a:off x="4948500" y="1050025"/>
            <a:ext cx="771000" cy="367200"/>
          </a:xfrm>
          <a:prstGeom prst="rect">
            <a:avLst/>
          </a:prstGeom>
          <a:noFill/>
          <a:ln w="9525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7" name="Google Shape;407;p46"/>
          <p:cNvSpPr txBox="1"/>
          <p:nvPr/>
        </p:nvSpPr>
        <p:spPr>
          <a:xfrm>
            <a:off x="1559025" y="1927063"/>
            <a:ext cx="7905000" cy="54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solidFill>
                  <a:srgbClr val="1C4587"/>
                </a:solidFill>
              </a:rPr>
              <a:t>8 :</a:t>
            </a:r>
            <a:r>
              <a:rPr lang="en" sz="3000"/>
              <a:t> Cloud Indicator</a:t>
            </a:r>
            <a:endParaRPr sz="30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0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0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0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000"/>
          </a:p>
        </p:txBody>
      </p:sp>
      <p:sp>
        <p:nvSpPr>
          <p:cNvPr id="408" name="Google Shape;408;p46"/>
          <p:cNvSpPr txBox="1"/>
          <p:nvPr/>
        </p:nvSpPr>
        <p:spPr>
          <a:xfrm>
            <a:off x="409425" y="1880700"/>
            <a:ext cx="1812600" cy="73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dirty="0">
                <a:solidFill>
                  <a:srgbClr val="FF0000"/>
                </a:solidFill>
              </a:rPr>
              <a:t>8587/:</a:t>
            </a:r>
            <a:endParaRPr sz="3000" dirty="0">
              <a:solidFill>
                <a:srgbClr val="FF0000"/>
              </a:solidFill>
            </a:endParaRPr>
          </a:p>
        </p:txBody>
      </p:sp>
      <p:sp>
        <p:nvSpPr>
          <p:cNvPr id="409" name="Google Shape;409;p46"/>
          <p:cNvSpPr txBox="1"/>
          <p:nvPr/>
        </p:nvSpPr>
        <p:spPr>
          <a:xfrm>
            <a:off x="4381800" y="682825"/>
            <a:ext cx="1812600" cy="36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rgbClr val="FF0000"/>
                </a:solidFill>
              </a:rPr>
              <a:t>8NhOrCLCMCH</a:t>
            </a:r>
            <a:endParaRPr sz="1900">
              <a:solidFill>
                <a:srgbClr val="FF0000"/>
              </a:solidFill>
            </a:endParaRPr>
          </a:p>
        </p:txBody>
      </p:sp>
      <p:sp>
        <p:nvSpPr>
          <p:cNvPr id="410" name="Google Shape;410;p46"/>
          <p:cNvSpPr txBox="1"/>
          <p:nvPr/>
        </p:nvSpPr>
        <p:spPr>
          <a:xfrm>
            <a:off x="1511800" y="2524500"/>
            <a:ext cx="7418100" cy="54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solidFill>
                  <a:srgbClr val="1C4587"/>
                </a:solidFill>
              </a:rPr>
              <a:t>5 : </a:t>
            </a:r>
            <a:r>
              <a:rPr lang="en" sz="3000"/>
              <a:t>Amount of Low or medium Cloud 5/8</a:t>
            </a:r>
            <a:endParaRPr sz="3000"/>
          </a:p>
        </p:txBody>
      </p:sp>
      <p:sp>
        <p:nvSpPr>
          <p:cNvPr id="411" name="Google Shape;411;p46"/>
          <p:cNvSpPr txBox="1"/>
          <p:nvPr/>
        </p:nvSpPr>
        <p:spPr>
          <a:xfrm>
            <a:off x="1559025" y="3115663"/>
            <a:ext cx="7905000" cy="166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" sz="3000" dirty="0">
                <a:solidFill>
                  <a:srgbClr val="1C4587"/>
                </a:solidFill>
              </a:rPr>
              <a:t>8 :</a:t>
            </a:r>
            <a:r>
              <a:rPr lang="en" sz="3000" dirty="0"/>
              <a:t> </a:t>
            </a:r>
            <a:r>
              <a:rPr lang="en" sz="3000" dirty="0">
                <a:solidFill>
                  <a:schemeClr val="dk1"/>
                </a:solidFill>
              </a:rPr>
              <a:t>low cloud type </a:t>
            </a:r>
            <a:r>
              <a: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(Table 14)</a:t>
            </a:r>
            <a:endParaRPr lang="en" sz="3000"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dirty="0">
                <a:solidFill>
                  <a:srgbClr val="1C4587"/>
                </a:solidFill>
              </a:rPr>
              <a:t>7 :</a:t>
            </a:r>
            <a:r>
              <a:rPr lang="en" sz="3000" dirty="0"/>
              <a:t> </a:t>
            </a:r>
            <a:r>
              <a:rPr lang="en" sz="3000" dirty="0">
                <a:solidFill>
                  <a:schemeClr val="dk1"/>
                </a:solidFill>
              </a:rPr>
              <a:t>medium cloud type </a:t>
            </a:r>
            <a:r>
              <a:rPr lang="en" sz="1200" dirty="0">
                <a:solidFill>
                  <a:schemeClr val="dk1"/>
                </a:solidFill>
              </a:rPr>
              <a:t>(Table 15)</a:t>
            </a:r>
            <a:endParaRPr sz="12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dirty="0">
                <a:solidFill>
                  <a:srgbClr val="1C4587"/>
                </a:solidFill>
              </a:rPr>
              <a:t>/  :</a:t>
            </a:r>
            <a:r>
              <a:rPr lang="en" sz="3000" dirty="0"/>
              <a:t> </a:t>
            </a:r>
            <a:r>
              <a:rPr lang="en" sz="3000" dirty="0">
                <a:solidFill>
                  <a:schemeClr val="dk1"/>
                </a:solidFill>
              </a:rPr>
              <a:t>High cloud type </a:t>
            </a:r>
            <a:r>
              <a:rPr lang="en" sz="1200" dirty="0">
                <a:solidFill>
                  <a:schemeClr val="dk1"/>
                </a:solidFill>
              </a:rPr>
              <a:t>(Table 16)</a:t>
            </a:r>
            <a:endParaRPr sz="12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0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0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0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0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0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0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0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0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0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0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0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0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0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0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0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0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0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0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0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0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000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2625B3E-D9A4-CC43-B582-AC3EC6ED7204}"/>
              </a:ext>
            </a:extLst>
          </p:cNvPr>
          <p:cNvSpPr txBox="1"/>
          <p:nvPr/>
        </p:nvSpPr>
        <p:spPr>
          <a:xfrm>
            <a:off x="4832383" y="2199463"/>
            <a:ext cx="3208529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1800" dirty="0"/>
              <a:t>Cumulus and Stratocumulus </a:t>
            </a:r>
          </a:p>
        </p:txBody>
      </p:sp>
    </p:spTree>
    <p:extLst>
      <p:ext uri="{BB962C8B-B14F-4D97-AF65-F5344CB8AC3E}">
        <p14:creationId xmlns:p14="http://schemas.microsoft.com/office/powerpoint/2010/main" val="253378759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3" name="Google Shape;433;p49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4" name="Google Shape;434;p49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5" name="Google Shape;435;p49"/>
          <p:cNvSpPr txBox="1">
            <a:spLocks noGrp="1"/>
          </p:cNvSpPr>
          <p:nvPr>
            <p:ph type="subTitle" idx="1"/>
          </p:nvPr>
        </p:nvSpPr>
        <p:spPr>
          <a:xfrm>
            <a:off x="174525" y="36550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 dirty="0"/>
              <a:t>Table 15</a:t>
            </a:r>
            <a:endParaRPr sz="1900" dirty="0"/>
          </a:p>
        </p:txBody>
      </p:sp>
      <p:pic>
        <p:nvPicPr>
          <p:cNvPr id="436" name="Google Shape;436;p4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952625" y="603500"/>
            <a:ext cx="5238750" cy="4378075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437" name="Google Shape;437;p49"/>
          <p:cNvSpPr/>
          <p:nvPr/>
        </p:nvSpPr>
        <p:spPr>
          <a:xfrm>
            <a:off x="2116850" y="3429000"/>
            <a:ext cx="5284200" cy="644700"/>
          </a:xfrm>
          <a:prstGeom prst="rect">
            <a:avLst/>
          </a:prstGeom>
          <a:noFill/>
          <a:ln w="9525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1" name="Google Shape;451;p51"/>
          <p:cNvSpPr txBox="1">
            <a:spLocks noGrp="1"/>
          </p:cNvSpPr>
          <p:nvPr>
            <p:ph type="subTitle" idx="1"/>
          </p:nvPr>
        </p:nvSpPr>
        <p:spPr>
          <a:xfrm>
            <a:off x="409425" y="35875"/>
            <a:ext cx="8520600" cy="1661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>
                <a:solidFill>
                  <a:srgbClr val="002060"/>
                </a:solidFill>
              </a:rPr>
              <a:t> BBXX</a:t>
            </a:r>
            <a:endParaRPr sz="1900">
              <a:solidFill>
                <a:srgbClr val="002060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>
                <a:solidFill>
                  <a:srgbClr val="002060"/>
                </a:solidFill>
              </a:rPr>
              <a:t> BRAVO 20123 99252 10595 41494 	</a:t>
            </a:r>
            <a:endParaRPr sz="1900">
              <a:solidFill>
                <a:srgbClr val="002060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rgbClr val="002060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>
                <a:solidFill>
                  <a:srgbClr val="002060"/>
                </a:solidFill>
              </a:rPr>
              <a:t> 81412 10285 20269 40100 53012 79586 8597/ 22265 00280 20405 31705 40506 50407= </a:t>
            </a:r>
            <a:endParaRPr sz="1900">
              <a:solidFill>
                <a:srgbClr val="002060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600"/>
          </a:p>
        </p:txBody>
      </p:sp>
      <p:sp>
        <p:nvSpPr>
          <p:cNvPr id="452" name="Google Shape;452;p51"/>
          <p:cNvSpPr/>
          <p:nvPr/>
        </p:nvSpPr>
        <p:spPr>
          <a:xfrm>
            <a:off x="4948500" y="1050025"/>
            <a:ext cx="771000" cy="367200"/>
          </a:xfrm>
          <a:prstGeom prst="rect">
            <a:avLst/>
          </a:prstGeom>
          <a:noFill/>
          <a:ln w="9525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3" name="Google Shape;453;p51"/>
          <p:cNvSpPr txBox="1"/>
          <p:nvPr/>
        </p:nvSpPr>
        <p:spPr>
          <a:xfrm>
            <a:off x="1559025" y="1927063"/>
            <a:ext cx="7905000" cy="54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solidFill>
                  <a:srgbClr val="1C4587"/>
                </a:solidFill>
              </a:rPr>
              <a:t>8 :</a:t>
            </a:r>
            <a:r>
              <a:rPr lang="en" sz="3000"/>
              <a:t> Cloud Indicator</a:t>
            </a:r>
            <a:endParaRPr sz="30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0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0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0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000"/>
          </a:p>
        </p:txBody>
      </p:sp>
      <p:sp>
        <p:nvSpPr>
          <p:cNvPr id="454" name="Google Shape;454;p51"/>
          <p:cNvSpPr txBox="1"/>
          <p:nvPr/>
        </p:nvSpPr>
        <p:spPr>
          <a:xfrm>
            <a:off x="409425" y="1880700"/>
            <a:ext cx="1812600" cy="73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solidFill>
                  <a:srgbClr val="FF0000"/>
                </a:solidFill>
              </a:rPr>
              <a:t>8597/:</a:t>
            </a:r>
            <a:endParaRPr sz="3000">
              <a:solidFill>
                <a:srgbClr val="FF0000"/>
              </a:solidFill>
            </a:endParaRPr>
          </a:p>
        </p:txBody>
      </p:sp>
      <p:sp>
        <p:nvSpPr>
          <p:cNvPr id="455" name="Google Shape;455;p51"/>
          <p:cNvSpPr txBox="1"/>
          <p:nvPr/>
        </p:nvSpPr>
        <p:spPr>
          <a:xfrm>
            <a:off x="4381800" y="682825"/>
            <a:ext cx="1812600" cy="36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rgbClr val="FF0000"/>
                </a:solidFill>
              </a:rPr>
              <a:t>8NhOrCLCMCH</a:t>
            </a:r>
            <a:endParaRPr sz="1900">
              <a:solidFill>
                <a:srgbClr val="FF0000"/>
              </a:solidFill>
            </a:endParaRPr>
          </a:p>
        </p:txBody>
      </p:sp>
      <p:sp>
        <p:nvSpPr>
          <p:cNvPr id="456" name="Google Shape;456;p51"/>
          <p:cNvSpPr txBox="1"/>
          <p:nvPr/>
        </p:nvSpPr>
        <p:spPr>
          <a:xfrm>
            <a:off x="1511800" y="2524500"/>
            <a:ext cx="7418100" cy="54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solidFill>
                  <a:srgbClr val="1C4587"/>
                </a:solidFill>
              </a:rPr>
              <a:t>5 : </a:t>
            </a:r>
            <a:r>
              <a:rPr lang="en" sz="3000"/>
              <a:t>Amount of Low or medium Cloud 5/8</a:t>
            </a:r>
            <a:endParaRPr sz="3000"/>
          </a:p>
        </p:txBody>
      </p:sp>
      <p:sp>
        <p:nvSpPr>
          <p:cNvPr id="457" name="Google Shape;457;p51"/>
          <p:cNvSpPr txBox="1"/>
          <p:nvPr/>
        </p:nvSpPr>
        <p:spPr>
          <a:xfrm>
            <a:off x="1558425" y="3121925"/>
            <a:ext cx="7905000" cy="166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dirty="0">
                <a:solidFill>
                  <a:srgbClr val="1C4587"/>
                </a:solidFill>
              </a:rPr>
              <a:t>9 :</a:t>
            </a:r>
            <a:r>
              <a:rPr lang="en" sz="3000" dirty="0"/>
              <a:t> </a:t>
            </a:r>
            <a:r>
              <a:rPr lang="en" sz="3000" dirty="0">
                <a:solidFill>
                  <a:schemeClr val="dk1"/>
                </a:solidFill>
              </a:rPr>
              <a:t>cumulonimbus</a:t>
            </a:r>
            <a:endParaRPr sz="12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dirty="0">
                <a:solidFill>
                  <a:srgbClr val="1C4587"/>
                </a:solidFill>
              </a:rPr>
              <a:t>7 :</a:t>
            </a:r>
            <a:r>
              <a:rPr lang="en" sz="3000" dirty="0"/>
              <a:t> </a:t>
            </a:r>
            <a:r>
              <a:rPr lang="en" sz="3000" dirty="0">
                <a:solidFill>
                  <a:schemeClr val="dk1"/>
                </a:solidFill>
              </a:rPr>
              <a:t>Altocumulus</a:t>
            </a:r>
            <a:endParaRPr sz="1200" dirty="0"/>
          </a:p>
          <a:p>
            <a:r>
              <a:rPr lang="en" sz="3000" dirty="0">
                <a:solidFill>
                  <a:srgbClr val="1C4587"/>
                </a:solidFill>
              </a:rPr>
              <a:t>/  :</a:t>
            </a:r>
            <a:r>
              <a:rPr lang="en" sz="3000" dirty="0"/>
              <a:t> </a:t>
            </a:r>
            <a:r>
              <a:rPr lang="en-US" sz="3000" dirty="0">
                <a:solidFill>
                  <a:schemeClr val="dk1"/>
                </a:solidFill>
              </a:rPr>
              <a:t>High clouds type </a:t>
            </a:r>
            <a:r>
              <a:rPr lang="en-US" sz="1200" dirty="0">
                <a:solidFill>
                  <a:schemeClr val="dk1"/>
                </a:solidFill>
              </a:rPr>
              <a:t>(Table 16)</a:t>
            </a:r>
            <a:endParaRPr lang="en-US" sz="12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0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0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0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0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0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0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0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0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0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0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0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0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0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0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0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0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0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0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0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0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9DAF8"/>
        </a:solidFill>
        <a:effectLst/>
      </p:bgPr>
    </p:bg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73;p1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endParaRPr/>
          </a:p>
        </p:txBody>
      </p:sp>
      <p:pic>
        <p:nvPicPr>
          <p:cNvPr id="74" name="Google Shape;74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81000" y="328300"/>
            <a:ext cx="8348425" cy="44087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2" name="Google Shape;442;p50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 </a:t>
            </a:r>
            <a:endParaRPr dirty="0"/>
          </a:p>
        </p:txBody>
      </p:sp>
      <p:sp>
        <p:nvSpPr>
          <p:cNvPr id="443" name="Google Shape;443;p50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4" name="Google Shape;444;p50"/>
          <p:cNvSpPr txBox="1">
            <a:spLocks noGrp="1"/>
          </p:cNvSpPr>
          <p:nvPr>
            <p:ph type="subTitle" idx="1"/>
          </p:nvPr>
        </p:nvSpPr>
        <p:spPr>
          <a:xfrm>
            <a:off x="174525" y="-39650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 dirty="0"/>
              <a:t>Table 16</a:t>
            </a:r>
            <a:endParaRPr sz="1900" dirty="0"/>
          </a:p>
        </p:txBody>
      </p:sp>
      <p:pic>
        <p:nvPicPr>
          <p:cNvPr id="445" name="Google Shape;445;p5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027800" y="438900"/>
            <a:ext cx="5088400" cy="4704601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446" name="Google Shape;446;p50"/>
          <p:cNvSpPr/>
          <p:nvPr/>
        </p:nvSpPr>
        <p:spPr>
          <a:xfrm>
            <a:off x="2116850" y="4572000"/>
            <a:ext cx="5284200" cy="644700"/>
          </a:xfrm>
          <a:prstGeom prst="rect">
            <a:avLst/>
          </a:prstGeom>
          <a:noFill/>
          <a:ln w="9525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1" name="Google Shape;451;p51"/>
          <p:cNvSpPr txBox="1">
            <a:spLocks noGrp="1"/>
          </p:cNvSpPr>
          <p:nvPr>
            <p:ph type="subTitle" idx="1"/>
          </p:nvPr>
        </p:nvSpPr>
        <p:spPr>
          <a:xfrm>
            <a:off x="409425" y="35875"/>
            <a:ext cx="8520600" cy="1661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>
                <a:solidFill>
                  <a:srgbClr val="002060"/>
                </a:solidFill>
              </a:rPr>
              <a:t> BBXX</a:t>
            </a:r>
            <a:endParaRPr sz="1900">
              <a:solidFill>
                <a:srgbClr val="002060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>
                <a:solidFill>
                  <a:srgbClr val="002060"/>
                </a:solidFill>
              </a:rPr>
              <a:t> BRAVO 20123 99252 10595 41494 	</a:t>
            </a:r>
            <a:endParaRPr sz="1900">
              <a:solidFill>
                <a:srgbClr val="002060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rgbClr val="002060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>
                <a:solidFill>
                  <a:srgbClr val="002060"/>
                </a:solidFill>
              </a:rPr>
              <a:t> 81412 10285 20269 40100 53012 79586 8597/ 22265 00280 20405 31705 40506 50407= </a:t>
            </a:r>
            <a:endParaRPr sz="1900">
              <a:solidFill>
                <a:srgbClr val="002060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600"/>
          </a:p>
        </p:txBody>
      </p:sp>
      <p:sp>
        <p:nvSpPr>
          <p:cNvPr id="452" name="Google Shape;452;p51"/>
          <p:cNvSpPr/>
          <p:nvPr/>
        </p:nvSpPr>
        <p:spPr>
          <a:xfrm>
            <a:off x="4948500" y="1050025"/>
            <a:ext cx="771000" cy="367200"/>
          </a:xfrm>
          <a:prstGeom prst="rect">
            <a:avLst/>
          </a:prstGeom>
          <a:noFill/>
          <a:ln w="9525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3" name="Google Shape;453;p51"/>
          <p:cNvSpPr txBox="1"/>
          <p:nvPr/>
        </p:nvSpPr>
        <p:spPr>
          <a:xfrm>
            <a:off x="1559025" y="1927063"/>
            <a:ext cx="7905000" cy="54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solidFill>
                  <a:srgbClr val="1C4587"/>
                </a:solidFill>
              </a:rPr>
              <a:t>8 :</a:t>
            </a:r>
            <a:r>
              <a:rPr lang="en" sz="3000"/>
              <a:t> Cloud Indicator</a:t>
            </a:r>
            <a:endParaRPr sz="30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0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0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0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000"/>
          </a:p>
        </p:txBody>
      </p:sp>
      <p:sp>
        <p:nvSpPr>
          <p:cNvPr id="454" name="Google Shape;454;p51"/>
          <p:cNvSpPr txBox="1"/>
          <p:nvPr/>
        </p:nvSpPr>
        <p:spPr>
          <a:xfrm>
            <a:off x="409425" y="1880700"/>
            <a:ext cx="1812600" cy="73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solidFill>
                  <a:srgbClr val="FF0000"/>
                </a:solidFill>
              </a:rPr>
              <a:t>8597/:</a:t>
            </a:r>
            <a:endParaRPr sz="3000">
              <a:solidFill>
                <a:srgbClr val="FF0000"/>
              </a:solidFill>
            </a:endParaRPr>
          </a:p>
        </p:txBody>
      </p:sp>
      <p:sp>
        <p:nvSpPr>
          <p:cNvPr id="455" name="Google Shape;455;p51"/>
          <p:cNvSpPr txBox="1"/>
          <p:nvPr/>
        </p:nvSpPr>
        <p:spPr>
          <a:xfrm>
            <a:off x="4381800" y="682825"/>
            <a:ext cx="1812600" cy="36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rgbClr val="FF0000"/>
                </a:solidFill>
              </a:rPr>
              <a:t>8NhOrCLCMCH</a:t>
            </a:r>
            <a:endParaRPr sz="1900">
              <a:solidFill>
                <a:srgbClr val="FF0000"/>
              </a:solidFill>
            </a:endParaRPr>
          </a:p>
        </p:txBody>
      </p:sp>
      <p:sp>
        <p:nvSpPr>
          <p:cNvPr id="456" name="Google Shape;456;p51"/>
          <p:cNvSpPr txBox="1"/>
          <p:nvPr/>
        </p:nvSpPr>
        <p:spPr>
          <a:xfrm>
            <a:off x="1511800" y="2524500"/>
            <a:ext cx="7418100" cy="54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solidFill>
                  <a:srgbClr val="1C4587"/>
                </a:solidFill>
              </a:rPr>
              <a:t>5 : </a:t>
            </a:r>
            <a:r>
              <a:rPr lang="en" sz="3000"/>
              <a:t>Amount of Low or medium Cloud 5/8</a:t>
            </a:r>
            <a:endParaRPr sz="3000"/>
          </a:p>
        </p:txBody>
      </p:sp>
      <p:sp>
        <p:nvSpPr>
          <p:cNvPr id="457" name="Google Shape;457;p51"/>
          <p:cNvSpPr txBox="1"/>
          <p:nvPr/>
        </p:nvSpPr>
        <p:spPr>
          <a:xfrm>
            <a:off x="1558425" y="3121925"/>
            <a:ext cx="7905000" cy="166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dirty="0">
                <a:solidFill>
                  <a:srgbClr val="1C4587"/>
                </a:solidFill>
              </a:rPr>
              <a:t>9 :</a:t>
            </a:r>
            <a:r>
              <a:rPr lang="en" sz="3000" dirty="0"/>
              <a:t> </a:t>
            </a:r>
            <a:r>
              <a:rPr lang="en" sz="3000" dirty="0">
                <a:solidFill>
                  <a:schemeClr val="dk1"/>
                </a:solidFill>
              </a:rPr>
              <a:t>cumulonimbus</a:t>
            </a:r>
            <a:endParaRPr sz="12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dirty="0">
                <a:solidFill>
                  <a:srgbClr val="1C4587"/>
                </a:solidFill>
              </a:rPr>
              <a:t>7 :</a:t>
            </a:r>
            <a:r>
              <a:rPr lang="en" sz="3000" dirty="0"/>
              <a:t> </a:t>
            </a:r>
            <a:r>
              <a:rPr lang="en" sz="3000" dirty="0">
                <a:solidFill>
                  <a:schemeClr val="dk1"/>
                </a:solidFill>
              </a:rPr>
              <a:t>Altocumulus</a:t>
            </a:r>
            <a:endParaRPr sz="1200" dirty="0"/>
          </a:p>
          <a:p>
            <a:r>
              <a:rPr lang="en" sz="3000" dirty="0">
                <a:solidFill>
                  <a:srgbClr val="1C4587"/>
                </a:solidFill>
              </a:rPr>
              <a:t>/  :</a:t>
            </a:r>
            <a:r>
              <a:rPr lang="en" sz="3000" dirty="0"/>
              <a:t> </a:t>
            </a:r>
            <a:r>
              <a:rPr lang="en-US" sz="3000" dirty="0">
                <a:solidFill>
                  <a:schemeClr val="dk1"/>
                </a:solidFill>
              </a:rPr>
              <a:t>invisible </a:t>
            </a:r>
            <a:endParaRPr lang="en-US" sz="12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0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0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0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0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0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0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0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0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0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0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0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0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0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0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0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0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0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0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0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0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000" dirty="0"/>
          </a:p>
        </p:txBody>
      </p:sp>
    </p:spTree>
    <p:extLst>
      <p:ext uri="{BB962C8B-B14F-4D97-AF65-F5344CB8AC3E}">
        <p14:creationId xmlns:p14="http://schemas.microsoft.com/office/powerpoint/2010/main" val="174979126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2" name="Google Shape;462;p52"/>
          <p:cNvSpPr txBox="1">
            <a:spLocks noGrp="1"/>
          </p:cNvSpPr>
          <p:nvPr>
            <p:ph type="subTitle" idx="1"/>
          </p:nvPr>
        </p:nvSpPr>
        <p:spPr>
          <a:xfrm>
            <a:off x="409425" y="35875"/>
            <a:ext cx="8520600" cy="1661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>
                <a:solidFill>
                  <a:srgbClr val="002060"/>
                </a:solidFill>
              </a:rPr>
              <a:t> BBXX</a:t>
            </a:r>
            <a:endParaRPr sz="1900">
              <a:solidFill>
                <a:srgbClr val="002060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>
                <a:solidFill>
                  <a:srgbClr val="002060"/>
                </a:solidFill>
              </a:rPr>
              <a:t> BRAVO 20123 99252 10595 41494 	</a:t>
            </a:r>
            <a:endParaRPr sz="1900">
              <a:solidFill>
                <a:srgbClr val="002060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rgbClr val="002060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>
                <a:solidFill>
                  <a:srgbClr val="002060"/>
                </a:solidFill>
              </a:rPr>
              <a:t> 81412 10285 20269 40100 53012 79586 8597/ 22265 00280 20405 31705 40506 50407= </a:t>
            </a:r>
            <a:endParaRPr sz="1900">
              <a:solidFill>
                <a:srgbClr val="002060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600"/>
          </a:p>
        </p:txBody>
      </p:sp>
      <p:sp>
        <p:nvSpPr>
          <p:cNvPr id="463" name="Google Shape;463;p52"/>
          <p:cNvSpPr/>
          <p:nvPr/>
        </p:nvSpPr>
        <p:spPr>
          <a:xfrm>
            <a:off x="5634300" y="1050025"/>
            <a:ext cx="771000" cy="367200"/>
          </a:xfrm>
          <a:prstGeom prst="rect">
            <a:avLst/>
          </a:prstGeom>
          <a:noFill/>
          <a:ln w="9525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4" name="Google Shape;464;p52"/>
          <p:cNvSpPr txBox="1"/>
          <p:nvPr/>
        </p:nvSpPr>
        <p:spPr>
          <a:xfrm>
            <a:off x="1740400" y="1745725"/>
            <a:ext cx="7905000" cy="54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dirty="0">
                <a:solidFill>
                  <a:srgbClr val="1C4587"/>
                </a:solidFill>
              </a:rPr>
              <a:t>222 :</a:t>
            </a:r>
            <a:r>
              <a:rPr lang="en" sz="3000" dirty="0"/>
              <a:t> Section indicator of maritime data</a:t>
            </a:r>
            <a:endParaRPr sz="30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0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0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0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000" dirty="0"/>
          </a:p>
        </p:txBody>
      </p:sp>
      <p:sp>
        <p:nvSpPr>
          <p:cNvPr id="465" name="Google Shape;465;p52"/>
          <p:cNvSpPr txBox="1"/>
          <p:nvPr/>
        </p:nvSpPr>
        <p:spPr>
          <a:xfrm>
            <a:off x="333225" y="1732075"/>
            <a:ext cx="1812600" cy="73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solidFill>
                  <a:srgbClr val="FF0000"/>
                </a:solidFill>
              </a:rPr>
              <a:t>222 6 5:</a:t>
            </a:r>
            <a:endParaRPr sz="3000">
              <a:solidFill>
                <a:srgbClr val="FF0000"/>
              </a:solidFill>
            </a:endParaRPr>
          </a:p>
        </p:txBody>
      </p:sp>
      <p:sp>
        <p:nvSpPr>
          <p:cNvPr id="466" name="Google Shape;466;p52"/>
          <p:cNvSpPr txBox="1"/>
          <p:nvPr/>
        </p:nvSpPr>
        <p:spPr>
          <a:xfrm>
            <a:off x="5524800" y="682825"/>
            <a:ext cx="1599600" cy="36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rgbClr val="FF0000"/>
                </a:solidFill>
              </a:rPr>
              <a:t>222DsVs</a:t>
            </a:r>
            <a:endParaRPr sz="1900">
              <a:solidFill>
                <a:srgbClr val="FF0000"/>
              </a:solidFill>
            </a:endParaRPr>
          </a:p>
        </p:txBody>
      </p:sp>
      <p:sp>
        <p:nvSpPr>
          <p:cNvPr id="467" name="Google Shape;467;p52"/>
          <p:cNvSpPr txBox="1"/>
          <p:nvPr/>
        </p:nvSpPr>
        <p:spPr>
          <a:xfrm>
            <a:off x="2045200" y="3345925"/>
            <a:ext cx="7137000" cy="54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0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0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000"/>
          </a:p>
        </p:txBody>
      </p:sp>
      <p:sp>
        <p:nvSpPr>
          <p:cNvPr id="468" name="Google Shape;468;p52"/>
          <p:cNvSpPr txBox="1"/>
          <p:nvPr/>
        </p:nvSpPr>
        <p:spPr>
          <a:xfrm>
            <a:off x="409425" y="2545825"/>
            <a:ext cx="9424800" cy="54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dirty="0">
                <a:solidFill>
                  <a:srgbClr val="1C4587"/>
                </a:solidFill>
              </a:rPr>
              <a:t>6 :</a:t>
            </a:r>
            <a:r>
              <a:rPr lang="en" sz="3000" dirty="0"/>
              <a:t> Direction where the ship is moving</a:t>
            </a:r>
            <a:endParaRPr sz="30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0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000" dirty="0"/>
          </a:p>
        </p:txBody>
      </p:sp>
      <p:sp>
        <p:nvSpPr>
          <p:cNvPr id="470" name="Google Shape;470;p52"/>
          <p:cNvSpPr txBox="1"/>
          <p:nvPr/>
        </p:nvSpPr>
        <p:spPr>
          <a:xfrm>
            <a:off x="409425" y="3434764"/>
            <a:ext cx="6215310" cy="54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dirty="0">
                <a:solidFill>
                  <a:srgbClr val="1C4587"/>
                </a:solidFill>
              </a:rPr>
              <a:t>5 :</a:t>
            </a:r>
            <a:r>
              <a:rPr lang="en" sz="3000" dirty="0"/>
              <a:t> Ship average speed last 3 hours</a:t>
            </a:r>
            <a:endParaRPr sz="30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0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000" dirty="0"/>
          </a:p>
        </p:txBody>
      </p:sp>
      <p:pic>
        <p:nvPicPr>
          <p:cNvPr id="11" name="Google Shape;478;p53">
            <a:extLst>
              <a:ext uri="{FF2B5EF4-FFF2-40B4-BE49-F238E27FC236}">
                <a16:creationId xmlns:a16="http://schemas.microsoft.com/office/drawing/2014/main" id="{5F453C76-2053-AA4C-BA3D-E67B4358BB2C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446337" y="115208"/>
            <a:ext cx="3356126" cy="1668242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284CBA49-9B93-CA4A-B7AE-FEDC1F833B71}"/>
              </a:ext>
            </a:extLst>
          </p:cNvPr>
          <p:cNvSpPr txBox="1"/>
          <p:nvPr/>
        </p:nvSpPr>
        <p:spPr>
          <a:xfrm>
            <a:off x="1052123" y="2675300"/>
            <a:ext cx="5824538" cy="40011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" sz="2000" dirty="0"/>
              <a:t>Ship is moving </a:t>
            </a:r>
            <a:r>
              <a:rPr lang="en" sz="2000" b="1" dirty="0"/>
              <a:t>West</a:t>
            </a:r>
            <a:r>
              <a:rPr lang="en" sz="2000" dirty="0"/>
              <a:t> in the last 3 hours</a:t>
            </a:r>
            <a:endParaRPr lang="en-US" sz="2000" dirty="0"/>
          </a:p>
        </p:txBody>
      </p:sp>
      <p:pic>
        <p:nvPicPr>
          <p:cNvPr id="13" name="Google Shape;484;p54">
            <a:extLst>
              <a:ext uri="{FF2B5EF4-FFF2-40B4-BE49-F238E27FC236}">
                <a16:creationId xmlns:a16="http://schemas.microsoft.com/office/drawing/2014/main" id="{9DF26F61-A5DC-0142-B613-1EB2F2114D23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281389" y="120450"/>
            <a:ext cx="3648636" cy="16794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469" name="Google Shape;469;p52"/>
          <p:cNvSpPr txBox="1"/>
          <p:nvPr/>
        </p:nvSpPr>
        <p:spPr>
          <a:xfrm>
            <a:off x="6624735" y="3540712"/>
            <a:ext cx="1855210" cy="392197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en" sz="2000" dirty="0"/>
              <a:t>21 to 25 knots</a:t>
            </a:r>
            <a:endParaRPr sz="2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69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4" name="Google Shape;504;p56"/>
          <p:cNvSpPr txBox="1">
            <a:spLocks noGrp="1"/>
          </p:cNvSpPr>
          <p:nvPr>
            <p:ph type="subTitle" idx="1"/>
          </p:nvPr>
        </p:nvSpPr>
        <p:spPr>
          <a:xfrm>
            <a:off x="409425" y="35875"/>
            <a:ext cx="8520600" cy="1661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>
                <a:solidFill>
                  <a:srgbClr val="002060"/>
                </a:solidFill>
              </a:rPr>
              <a:t> BBXX</a:t>
            </a:r>
            <a:endParaRPr sz="1900">
              <a:solidFill>
                <a:srgbClr val="002060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>
                <a:solidFill>
                  <a:srgbClr val="002060"/>
                </a:solidFill>
              </a:rPr>
              <a:t> BRAVO 20123 99252 10595 41494 	</a:t>
            </a:r>
            <a:endParaRPr sz="1900">
              <a:solidFill>
                <a:srgbClr val="002060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rgbClr val="002060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>
                <a:solidFill>
                  <a:srgbClr val="002060"/>
                </a:solidFill>
              </a:rPr>
              <a:t> 81412 10285 20269 40100 53012 79586 8597/ 22265 00280 20405 31705 40506 50407= </a:t>
            </a:r>
            <a:endParaRPr sz="1900">
              <a:solidFill>
                <a:srgbClr val="002060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600"/>
          </a:p>
        </p:txBody>
      </p:sp>
      <p:sp>
        <p:nvSpPr>
          <p:cNvPr id="505" name="Google Shape;505;p56"/>
          <p:cNvSpPr/>
          <p:nvPr/>
        </p:nvSpPr>
        <p:spPr>
          <a:xfrm>
            <a:off x="6320100" y="1050025"/>
            <a:ext cx="771000" cy="367200"/>
          </a:xfrm>
          <a:prstGeom prst="rect">
            <a:avLst/>
          </a:prstGeom>
          <a:noFill/>
          <a:ln w="9525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6" name="Google Shape;506;p56"/>
          <p:cNvSpPr txBox="1"/>
          <p:nvPr/>
        </p:nvSpPr>
        <p:spPr>
          <a:xfrm>
            <a:off x="2121400" y="2295900"/>
            <a:ext cx="7905000" cy="54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solidFill>
                  <a:srgbClr val="1C4587"/>
                </a:solidFill>
              </a:rPr>
              <a:t>0 :</a:t>
            </a:r>
            <a:r>
              <a:rPr lang="en" sz="3000"/>
              <a:t> group indicator of SST</a:t>
            </a:r>
            <a:endParaRPr sz="30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0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0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0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000"/>
          </a:p>
        </p:txBody>
      </p:sp>
      <p:sp>
        <p:nvSpPr>
          <p:cNvPr id="507" name="Google Shape;507;p56"/>
          <p:cNvSpPr txBox="1"/>
          <p:nvPr/>
        </p:nvSpPr>
        <p:spPr>
          <a:xfrm>
            <a:off x="409425" y="2282250"/>
            <a:ext cx="1812600" cy="73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solidFill>
                  <a:srgbClr val="FF0000"/>
                </a:solidFill>
              </a:rPr>
              <a:t>0 0 280:</a:t>
            </a:r>
            <a:endParaRPr sz="3000">
              <a:solidFill>
                <a:srgbClr val="FF0000"/>
              </a:solidFill>
            </a:endParaRPr>
          </a:p>
        </p:txBody>
      </p:sp>
      <p:sp>
        <p:nvSpPr>
          <p:cNvPr id="508" name="Google Shape;508;p56"/>
          <p:cNvSpPr txBox="1"/>
          <p:nvPr/>
        </p:nvSpPr>
        <p:spPr>
          <a:xfrm>
            <a:off x="5982000" y="682825"/>
            <a:ext cx="1599600" cy="36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rgbClr val="FF0000"/>
                </a:solidFill>
              </a:rPr>
              <a:t>OSsTwTwTw</a:t>
            </a:r>
            <a:endParaRPr sz="1900">
              <a:solidFill>
                <a:srgbClr val="FF0000"/>
              </a:solidFill>
            </a:endParaRPr>
          </a:p>
        </p:txBody>
      </p:sp>
      <p:sp>
        <p:nvSpPr>
          <p:cNvPr id="509" name="Google Shape;509;p56"/>
          <p:cNvSpPr txBox="1"/>
          <p:nvPr/>
        </p:nvSpPr>
        <p:spPr>
          <a:xfrm>
            <a:off x="2121400" y="3896100"/>
            <a:ext cx="7137000" cy="54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0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0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000"/>
          </a:p>
        </p:txBody>
      </p:sp>
      <p:sp>
        <p:nvSpPr>
          <p:cNvPr id="510" name="Google Shape;510;p56"/>
          <p:cNvSpPr txBox="1"/>
          <p:nvPr/>
        </p:nvSpPr>
        <p:spPr>
          <a:xfrm>
            <a:off x="196700" y="3057900"/>
            <a:ext cx="9144000" cy="54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solidFill>
                  <a:srgbClr val="1C4587"/>
                </a:solidFill>
              </a:rPr>
              <a:t>0 :</a:t>
            </a:r>
            <a:r>
              <a:rPr lang="en" sz="3000"/>
              <a:t> </a:t>
            </a:r>
            <a:r>
              <a:rPr lang="en" sz="3000">
                <a:solidFill>
                  <a:schemeClr val="dk1"/>
                </a:solidFill>
              </a:rPr>
              <a:t>Temperature sign is + </a:t>
            </a:r>
            <a:r>
              <a:rPr lang="en" sz="2700">
                <a:solidFill>
                  <a:schemeClr val="dk1"/>
                </a:solidFill>
              </a:rPr>
              <a:t>(if 1 Temperature sign is - )</a:t>
            </a:r>
            <a:endParaRPr sz="27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0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0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000"/>
          </a:p>
        </p:txBody>
      </p:sp>
      <p:sp>
        <p:nvSpPr>
          <p:cNvPr id="511" name="Google Shape;511;p56"/>
          <p:cNvSpPr txBox="1"/>
          <p:nvPr/>
        </p:nvSpPr>
        <p:spPr>
          <a:xfrm>
            <a:off x="297175" y="3819900"/>
            <a:ext cx="7905000" cy="54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solidFill>
                  <a:srgbClr val="1C4587"/>
                </a:solidFill>
              </a:rPr>
              <a:t>280 :</a:t>
            </a:r>
            <a:r>
              <a:rPr lang="en" sz="3000"/>
              <a:t> SST is 28.0 </a:t>
            </a:r>
            <a:r>
              <a:rPr lang="en" sz="3000" b="1">
                <a:solidFill>
                  <a:schemeClr val="dk1"/>
                </a:solidFill>
                <a:highlight>
                  <a:srgbClr val="FFFFFF"/>
                </a:highlight>
              </a:rPr>
              <a:t>°C</a:t>
            </a:r>
            <a:endParaRPr sz="30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0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0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00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6" name="Google Shape;516;p57"/>
          <p:cNvSpPr txBox="1">
            <a:spLocks noGrp="1"/>
          </p:cNvSpPr>
          <p:nvPr>
            <p:ph type="subTitle" idx="1"/>
          </p:nvPr>
        </p:nvSpPr>
        <p:spPr>
          <a:xfrm>
            <a:off x="409425" y="35875"/>
            <a:ext cx="8520600" cy="1661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>
                <a:solidFill>
                  <a:srgbClr val="002060"/>
                </a:solidFill>
              </a:rPr>
              <a:t> BBXX</a:t>
            </a:r>
            <a:endParaRPr sz="1900">
              <a:solidFill>
                <a:srgbClr val="002060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>
                <a:solidFill>
                  <a:srgbClr val="002060"/>
                </a:solidFill>
              </a:rPr>
              <a:t> BRAVO 20123 99252 10595 41494 	</a:t>
            </a:r>
            <a:endParaRPr sz="1900">
              <a:solidFill>
                <a:srgbClr val="002060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rgbClr val="002060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>
                <a:solidFill>
                  <a:srgbClr val="002060"/>
                </a:solidFill>
              </a:rPr>
              <a:t> 81412 10285 20269 40100 53012 79586 8597/ 22265 00280 20405 31705 40506 50407= </a:t>
            </a:r>
            <a:endParaRPr sz="1900">
              <a:solidFill>
                <a:srgbClr val="002060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600"/>
          </a:p>
        </p:txBody>
      </p:sp>
      <p:sp>
        <p:nvSpPr>
          <p:cNvPr id="517" name="Google Shape;517;p57"/>
          <p:cNvSpPr/>
          <p:nvPr/>
        </p:nvSpPr>
        <p:spPr>
          <a:xfrm>
            <a:off x="7082100" y="1050025"/>
            <a:ext cx="771000" cy="367200"/>
          </a:xfrm>
          <a:prstGeom prst="rect">
            <a:avLst/>
          </a:prstGeom>
          <a:noFill/>
          <a:ln w="9525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8" name="Google Shape;518;p57"/>
          <p:cNvSpPr txBox="1"/>
          <p:nvPr/>
        </p:nvSpPr>
        <p:spPr>
          <a:xfrm>
            <a:off x="1706875" y="1953000"/>
            <a:ext cx="7905000" cy="54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solidFill>
                  <a:srgbClr val="1C4587"/>
                </a:solidFill>
              </a:rPr>
              <a:t>2 :</a:t>
            </a:r>
            <a:r>
              <a:rPr lang="en" sz="3000"/>
              <a:t> group indicator for wind waves</a:t>
            </a:r>
            <a:endParaRPr sz="30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0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0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0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000"/>
          </a:p>
        </p:txBody>
      </p:sp>
      <p:sp>
        <p:nvSpPr>
          <p:cNvPr id="519" name="Google Shape;519;p57"/>
          <p:cNvSpPr txBox="1"/>
          <p:nvPr/>
        </p:nvSpPr>
        <p:spPr>
          <a:xfrm>
            <a:off x="299700" y="1939350"/>
            <a:ext cx="1812600" cy="73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solidFill>
                  <a:srgbClr val="FF0000"/>
                </a:solidFill>
              </a:rPr>
              <a:t>20405:</a:t>
            </a:r>
            <a:endParaRPr sz="3000">
              <a:solidFill>
                <a:srgbClr val="FF0000"/>
              </a:solidFill>
            </a:endParaRPr>
          </a:p>
        </p:txBody>
      </p:sp>
      <p:sp>
        <p:nvSpPr>
          <p:cNvPr id="520" name="Google Shape;520;p57"/>
          <p:cNvSpPr txBox="1"/>
          <p:nvPr/>
        </p:nvSpPr>
        <p:spPr>
          <a:xfrm>
            <a:off x="6667800" y="682825"/>
            <a:ext cx="1599600" cy="36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 dirty="0">
                <a:solidFill>
                  <a:srgbClr val="FF0000"/>
                </a:solidFill>
              </a:rPr>
              <a:t>2PwPwHwHw</a:t>
            </a:r>
            <a:endParaRPr sz="1900" dirty="0">
              <a:solidFill>
                <a:srgbClr val="FF0000"/>
              </a:solidFill>
            </a:endParaRPr>
          </a:p>
        </p:txBody>
      </p:sp>
      <p:sp>
        <p:nvSpPr>
          <p:cNvPr id="521" name="Google Shape;521;p57"/>
          <p:cNvSpPr txBox="1"/>
          <p:nvPr/>
        </p:nvSpPr>
        <p:spPr>
          <a:xfrm>
            <a:off x="2011675" y="3553200"/>
            <a:ext cx="7137000" cy="54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0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0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000"/>
          </a:p>
        </p:txBody>
      </p:sp>
      <p:sp>
        <p:nvSpPr>
          <p:cNvPr id="522" name="Google Shape;522;p57"/>
          <p:cNvSpPr txBox="1"/>
          <p:nvPr/>
        </p:nvSpPr>
        <p:spPr>
          <a:xfrm>
            <a:off x="1478275" y="2715000"/>
            <a:ext cx="7905000" cy="54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solidFill>
                  <a:srgbClr val="1C4587"/>
                </a:solidFill>
              </a:rPr>
              <a:t>04 :</a:t>
            </a:r>
            <a:r>
              <a:rPr lang="en" sz="3000"/>
              <a:t> Period of wind wave (4 seconds)</a:t>
            </a:r>
            <a:endParaRPr sz="30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0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000"/>
          </a:p>
        </p:txBody>
      </p:sp>
      <p:sp>
        <p:nvSpPr>
          <p:cNvPr id="523" name="Google Shape;523;p57"/>
          <p:cNvSpPr txBox="1"/>
          <p:nvPr/>
        </p:nvSpPr>
        <p:spPr>
          <a:xfrm>
            <a:off x="483100" y="3438875"/>
            <a:ext cx="9477900" cy="54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dirty="0">
                <a:solidFill>
                  <a:srgbClr val="1C4587"/>
                </a:solidFill>
              </a:rPr>
              <a:t>05 :</a:t>
            </a:r>
            <a:r>
              <a:rPr lang="en" sz="3000" dirty="0"/>
              <a:t> Height of wind wave in units of half meters </a:t>
            </a:r>
            <a:endParaRPr sz="30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700" dirty="0"/>
              <a:t>       (2.5 m/s)</a:t>
            </a:r>
            <a:endParaRPr sz="27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sz="30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0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0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000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8" name="Google Shape;528;p58"/>
          <p:cNvSpPr txBox="1">
            <a:spLocks noGrp="1"/>
          </p:cNvSpPr>
          <p:nvPr>
            <p:ph type="subTitle" idx="1"/>
          </p:nvPr>
        </p:nvSpPr>
        <p:spPr>
          <a:xfrm>
            <a:off x="409425" y="35875"/>
            <a:ext cx="8520600" cy="1661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>
                <a:solidFill>
                  <a:srgbClr val="002060"/>
                </a:solidFill>
              </a:rPr>
              <a:t> BBXX</a:t>
            </a:r>
            <a:endParaRPr sz="1900">
              <a:solidFill>
                <a:srgbClr val="002060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>
                <a:solidFill>
                  <a:srgbClr val="002060"/>
                </a:solidFill>
              </a:rPr>
              <a:t> BRAVO 20123 99252 10595 41494 	</a:t>
            </a:r>
            <a:endParaRPr sz="1900">
              <a:solidFill>
                <a:srgbClr val="002060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rgbClr val="002060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>
                <a:solidFill>
                  <a:srgbClr val="002060"/>
                </a:solidFill>
              </a:rPr>
              <a:t> 81412 10285 20269 40100 53012 79586 8597/ 22265 00280 20405 31705 40506 50407= </a:t>
            </a:r>
            <a:endParaRPr sz="1900">
              <a:solidFill>
                <a:srgbClr val="002060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600"/>
          </a:p>
        </p:txBody>
      </p:sp>
      <p:sp>
        <p:nvSpPr>
          <p:cNvPr id="529" name="Google Shape;529;p58"/>
          <p:cNvSpPr/>
          <p:nvPr/>
        </p:nvSpPr>
        <p:spPr>
          <a:xfrm>
            <a:off x="7844100" y="1050025"/>
            <a:ext cx="771000" cy="367200"/>
          </a:xfrm>
          <a:prstGeom prst="rect">
            <a:avLst/>
          </a:prstGeom>
          <a:noFill/>
          <a:ln w="9525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0" name="Google Shape;530;p58"/>
          <p:cNvSpPr txBox="1"/>
          <p:nvPr/>
        </p:nvSpPr>
        <p:spPr>
          <a:xfrm>
            <a:off x="1588000" y="2143500"/>
            <a:ext cx="7905000" cy="54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dirty="0">
                <a:solidFill>
                  <a:srgbClr val="1C4587"/>
                </a:solidFill>
              </a:rPr>
              <a:t>3 :</a:t>
            </a:r>
            <a:r>
              <a:rPr lang="en" sz="3000" dirty="0"/>
              <a:t> group indicator for swell direction</a:t>
            </a:r>
            <a:endParaRPr sz="30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0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0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0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000" dirty="0"/>
          </a:p>
        </p:txBody>
      </p:sp>
      <p:sp>
        <p:nvSpPr>
          <p:cNvPr id="531" name="Google Shape;531;p58"/>
          <p:cNvSpPr txBox="1"/>
          <p:nvPr/>
        </p:nvSpPr>
        <p:spPr>
          <a:xfrm>
            <a:off x="104625" y="2129850"/>
            <a:ext cx="1812600" cy="73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300">
                <a:solidFill>
                  <a:srgbClr val="FF0000"/>
                </a:solidFill>
              </a:rPr>
              <a:t>31705:</a:t>
            </a:r>
            <a:endParaRPr sz="2800">
              <a:solidFill>
                <a:srgbClr val="FF0000"/>
              </a:solidFill>
            </a:endParaRPr>
          </a:p>
        </p:txBody>
      </p:sp>
      <p:sp>
        <p:nvSpPr>
          <p:cNvPr id="532" name="Google Shape;532;p58"/>
          <p:cNvSpPr txBox="1"/>
          <p:nvPr/>
        </p:nvSpPr>
        <p:spPr>
          <a:xfrm>
            <a:off x="7658400" y="682825"/>
            <a:ext cx="1599600" cy="36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rgbClr val="FF0000"/>
                </a:solidFill>
              </a:rPr>
              <a:t>3dwdw1//</a:t>
            </a:r>
            <a:endParaRPr sz="1900">
              <a:solidFill>
                <a:srgbClr val="FF0000"/>
              </a:solidFill>
            </a:endParaRPr>
          </a:p>
        </p:txBody>
      </p:sp>
      <p:sp>
        <p:nvSpPr>
          <p:cNvPr id="533" name="Google Shape;533;p58"/>
          <p:cNvSpPr txBox="1"/>
          <p:nvPr/>
        </p:nvSpPr>
        <p:spPr>
          <a:xfrm>
            <a:off x="1816600" y="3743700"/>
            <a:ext cx="4609600" cy="54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3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3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300"/>
          </a:p>
        </p:txBody>
      </p:sp>
      <p:sp>
        <p:nvSpPr>
          <p:cNvPr id="534" name="Google Shape;534;p58"/>
          <p:cNvSpPr txBox="1"/>
          <p:nvPr/>
        </p:nvSpPr>
        <p:spPr>
          <a:xfrm>
            <a:off x="1239000" y="2930312"/>
            <a:ext cx="7905000" cy="54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dirty="0">
                <a:solidFill>
                  <a:srgbClr val="1C4587"/>
                </a:solidFill>
              </a:rPr>
              <a:t>17 :</a:t>
            </a:r>
            <a:r>
              <a:rPr lang="en" sz="3000" dirty="0"/>
              <a:t> Direction of first Swell</a:t>
            </a:r>
            <a:endParaRPr sz="30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0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000" dirty="0"/>
          </a:p>
        </p:txBody>
      </p:sp>
      <p:sp>
        <p:nvSpPr>
          <p:cNvPr id="535" name="Google Shape;535;p58"/>
          <p:cNvSpPr txBox="1"/>
          <p:nvPr/>
        </p:nvSpPr>
        <p:spPr>
          <a:xfrm>
            <a:off x="1220725" y="3705575"/>
            <a:ext cx="5522975" cy="54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dirty="0">
                <a:solidFill>
                  <a:srgbClr val="1C4587"/>
                </a:solidFill>
              </a:rPr>
              <a:t>05 :</a:t>
            </a:r>
            <a:r>
              <a:rPr lang="en" sz="3000" dirty="0"/>
              <a:t> </a:t>
            </a:r>
            <a:r>
              <a:rPr lang="en" sz="3000" dirty="0">
                <a:solidFill>
                  <a:schemeClr val="dk1"/>
                </a:solidFill>
              </a:rPr>
              <a:t>Direction of Second Swell</a:t>
            </a:r>
            <a:endParaRPr sz="30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0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0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0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025E278-852B-BF42-84D6-970647C9966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7961" b="13190"/>
          <a:stretch/>
        </p:blipFill>
        <p:spPr>
          <a:xfrm rot="16200000">
            <a:off x="3072950" y="-474095"/>
            <a:ext cx="2107625" cy="329976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540A16F-01B9-8C4A-A0AC-16182D19B933}"/>
              </a:ext>
            </a:extLst>
          </p:cNvPr>
          <p:cNvSpPr txBox="1"/>
          <p:nvPr/>
        </p:nvSpPr>
        <p:spPr>
          <a:xfrm>
            <a:off x="5867780" y="3066562"/>
            <a:ext cx="1307720" cy="40011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000" dirty="0"/>
              <a:t>170</a:t>
            </a:r>
            <a:r>
              <a:rPr lang="en-US" sz="2000" b="1" dirty="0">
                <a:solidFill>
                  <a:schemeClr val="dk1"/>
                </a:solidFill>
                <a:highlight>
                  <a:srgbClr val="FFFFFF"/>
                </a:highlight>
              </a:rPr>
              <a:t>° , </a:t>
            </a:r>
            <a:r>
              <a:rPr lang="en-US" sz="2000" dirty="0"/>
              <a:t>SE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29137B3-B147-3546-9BE7-DF1E6D21279F}"/>
              </a:ext>
            </a:extLst>
          </p:cNvPr>
          <p:cNvSpPr txBox="1"/>
          <p:nvPr/>
        </p:nvSpPr>
        <p:spPr>
          <a:xfrm>
            <a:off x="6521640" y="3862211"/>
            <a:ext cx="1136760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1800" dirty="0">
                <a:solidFill>
                  <a:schemeClr val="dk1"/>
                </a:solidFill>
              </a:rPr>
              <a:t> 50</a:t>
            </a:r>
            <a:r>
              <a:rPr lang="en-US" sz="1800" b="1" dirty="0">
                <a:solidFill>
                  <a:schemeClr val="dk1"/>
                </a:solidFill>
                <a:highlight>
                  <a:srgbClr val="FFFFFF"/>
                </a:highlight>
              </a:rPr>
              <a:t>° , </a:t>
            </a:r>
            <a:r>
              <a:rPr lang="en-US" sz="1800" dirty="0">
                <a:solidFill>
                  <a:schemeClr val="dk1"/>
                </a:solidFill>
                <a:highlight>
                  <a:srgbClr val="FFFFFF"/>
                </a:highlight>
              </a:rPr>
              <a:t>NE</a:t>
            </a:r>
            <a:endParaRPr lang="en-US" sz="1800" dirty="0">
              <a:solidFill>
                <a:schemeClr val="dk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0" name="Google Shape;540;p59"/>
          <p:cNvSpPr txBox="1">
            <a:spLocks noGrp="1"/>
          </p:cNvSpPr>
          <p:nvPr>
            <p:ph type="subTitle" idx="1"/>
          </p:nvPr>
        </p:nvSpPr>
        <p:spPr>
          <a:xfrm>
            <a:off x="409425" y="35875"/>
            <a:ext cx="8520600" cy="214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>
                <a:solidFill>
                  <a:srgbClr val="002060"/>
                </a:solidFill>
              </a:rPr>
              <a:t> BBXX</a:t>
            </a:r>
            <a:endParaRPr sz="1900">
              <a:solidFill>
                <a:srgbClr val="002060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>
                <a:solidFill>
                  <a:srgbClr val="002060"/>
                </a:solidFill>
              </a:rPr>
              <a:t> BRAVO 20123 99252 10595 41494 	</a:t>
            </a:r>
            <a:endParaRPr sz="1900">
              <a:solidFill>
                <a:srgbClr val="002060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rgbClr val="002060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>
                <a:solidFill>
                  <a:srgbClr val="002060"/>
                </a:solidFill>
              </a:rPr>
              <a:t> 81412 10285 20269 40100 53012 79586 8597/ 22265 00280 20405 31705 </a:t>
            </a:r>
            <a:endParaRPr sz="1900">
              <a:solidFill>
                <a:srgbClr val="002060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rgbClr val="002060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>
                <a:solidFill>
                  <a:srgbClr val="002060"/>
                </a:solidFill>
              </a:rPr>
              <a:t>40506 50407= </a:t>
            </a:r>
            <a:endParaRPr sz="1900">
              <a:solidFill>
                <a:srgbClr val="002060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600"/>
          </a:p>
        </p:txBody>
      </p:sp>
      <p:sp>
        <p:nvSpPr>
          <p:cNvPr id="541" name="Google Shape;541;p59"/>
          <p:cNvSpPr/>
          <p:nvPr/>
        </p:nvSpPr>
        <p:spPr>
          <a:xfrm>
            <a:off x="409425" y="1815075"/>
            <a:ext cx="771000" cy="367200"/>
          </a:xfrm>
          <a:prstGeom prst="rect">
            <a:avLst/>
          </a:prstGeom>
          <a:noFill/>
          <a:ln w="9525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2" name="Google Shape;542;p59"/>
          <p:cNvSpPr txBox="1"/>
          <p:nvPr/>
        </p:nvSpPr>
        <p:spPr>
          <a:xfrm>
            <a:off x="1283200" y="2219700"/>
            <a:ext cx="9002400" cy="54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dirty="0">
                <a:solidFill>
                  <a:srgbClr val="1C4587"/>
                </a:solidFill>
              </a:rPr>
              <a:t>4 :</a:t>
            </a:r>
            <a:r>
              <a:rPr lang="en" sz="3000" dirty="0"/>
              <a:t> indicator for period and height of first swell group.</a:t>
            </a:r>
            <a:endParaRPr sz="30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0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0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0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0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000" dirty="0"/>
          </a:p>
        </p:txBody>
      </p:sp>
      <p:sp>
        <p:nvSpPr>
          <p:cNvPr id="543" name="Google Shape;543;p59"/>
          <p:cNvSpPr txBox="1"/>
          <p:nvPr/>
        </p:nvSpPr>
        <p:spPr>
          <a:xfrm>
            <a:off x="104625" y="2206050"/>
            <a:ext cx="1812600" cy="73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solidFill>
                  <a:srgbClr val="FF0000"/>
                </a:solidFill>
              </a:rPr>
              <a:t>40506:</a:t>
            </a:r>
            <a:endParaRPr sz="3000">
              <a:solidFill>
                <a:srgbClr val="FF0000"/>
              </a:solidFill>
            </a:endParaRPr>
          </a:p>
        </p:txBody>
      </p:sp>
      <p:sp>
        <p:nvSpPr>
          <p:cNvPr id="544" name="Google Shape;544;p59"/>
          <p:cNvSpPr txBox="1"/>
          <p:nvPr/>
        </p:nvSpPr>
        <p:spPr>
          <a:xfrm>
            <a:off x="287325" y="1447875"/>
            <a:ext cx="2030700" cy="36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rgbClr val="FF0000"/>
                </a:solidFill>
              </a:rPr>
              <a:t>4Pw1Pw1Hw1Hw1</a:t>
            </a:r>
            <a:endParaRPr sz="1900">
              <a:solidFill>
                <a:srgbClr val="FF0000"/>
              </a:solidFill>
            </a:endParaRPr>
          </a:p>
        </p:txBody>
      </p:sp>
      <p:sp>
        <p:nvSpPr>
          <p:cNvPr id="545" name="Google Shape;545;p59"/>
          <p:cNvSpPr txBox="1"/>
          <p:nvPr/>
        </p:nvSpPr>
        <p:spPr>
          <a:xfrm>
            <a:off x="1816600" y="3896100"/>
            <a:ext cx="7137000" cy="54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0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0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000"/>
          </a:p>
        </p:txBody>
      </p:sp>
      <p:sp>
        <p:nvSpPr>
          <p:cNvPr id="546" name="Google Shape;546;p59"/>
          <p:cNvSpPr txBox="1"/>
          <p:nvPr/>
        </p:nvSpPr>
        <p:spPr>
          <a:xfrm>
            <a:off x="1054600" y="3286500"/>
            <a:ext cx="7905000" cy="54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solidFill>
                  <a:srgbClr val="1C4587"/>
                </a:solidFill>
              </a:rPr>
              <a:t>05 :</a:t>
            </a:r>
            <a:r>
              <a:rPr lang="en" sz="3000"/>
              <a:t> period of first swell  (</a:t>
            </a:r>
            <a:r>
              <a:rPr lang="en" sz="3000">
                <a:solidFill>
                  <a:srgbClr val="FF0000"/>
                </a:solidFill>
              </a:rPr>
              <a:t>05 sec</a:t>
            </a:r>
            <a:r>
              <a:rPr lang="en" sz="3000"/>
              <a:t>).</a:t>
            </a:r>
            <a:endParaRPr sz="30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0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0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000"/>
          </a:p>
        </p:txBody>
      </p:sp>
      <p:sp>
        <p:nvSpPr>
          <p:cNvPr id="547" name="Google Shape;547;p59"/>
          <p:cNvSpPr txBox="1"/>
          <p:nvPr/>
        </p:nvSpPr>
        <p:spPr>
          <a:xfrm>
            <a:off x="413000" y="4086575"/>
            <a:ext cx="9002400" cy="54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solidFill>
                  <a:srgbClr val="1C4587"/>
                </a:solidFill>
              </a:rPr>
              <a:t>06 :</a:t>
            </a:r>
            <a:r>
              <a:rPr lang="en" sz="3000"/>
              <a:t> height of first swell in unit of half meter. (06 X 0.5=</a:t>
            </a:r>
            <a:r>
              <a:rPr lang="en" sz="3000">
                <a:solidFill>
                  <a:srgbClr val="FF0000"/>
                </a:solidFill>
              </a:rPr>
              <a:t>3 m</a:t>
            </a:r>
            <a:r>
              <a:rPr lang="en" sz="3000"/>
              <a:t>)</a:t>
            </a:r>
            <a:endParaRPr sz="30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00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0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0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0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00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" name="Google Shape;552;p60"/>
          <p:cNvSpPr txBox="1">
            <a:spLocks noGrp="1"/>
          </p:cNvSpPr>
          <p:nvPr>
            <p:ph type="subTitle" idx="1"/>
          </p:nvPr>
        </p:nvSpPr>
        <p:spPr>
          <a:xfrm>
            <a:off x="409425" y="35875"/>
            <a:ext cx="8520600" cy="214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 dirty="0">
                <a:solidFill>
                  <a:srgbClr val="002060"/>
                </a:solidFill>
              </a:rPr>
              <a:t> BBXX</a:t>
            </a:r>
            <a:endParaRPr sz="1900" dirty="0">
              <a:solidFill>
                <a:srgbClr val="002060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 dirty="0">
                <a:solidFill>
                  <a:srgbClr val="002060"/>
                </a:solidFill>
              </a:rPr>
              <a:t> BRAVO 20123 99252 10595 41494 	</a:t>
            </a:r>
            <a:endParaRPr sz="1900" dirty="0">
              <a:solidFill>
                <a:srgbClr val="002060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900" dirty="0">
              <a:solidFill>
                <a:srgbClr val="002060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 dirty="0">
                <a:solidFill>
                  <a:srgbClr val="002060"/>
                </a:solidFill>
              </a:rPr>
              <a:t> 81412 10285 20269 40100 53012 79586 8597/ 22265 00280 20405 31705 </a:t>
            </a:r>
            <a:endParaRPr sz="1900" dirty="0">
              <a:solidFill>
                <a:srgbClr val="002060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900" dirty="0">
              <a:solidFill>
                <a:srgbClr val="002060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 dirty="0">
                <a:solidFill>
                  <a:srgbClr val="002060"/>
                </a:solidFill>
              </a:rPr>
              <a:t>40506 50407= </a:t>
            </a:r>
            <a:endParaRPr sz="1900" dirty="0">
              <a:solidFill>
                <a:srgbClr val="002060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600" dirty="0"/>
          </a:p>
        </p:txBody>
      </p:sp>
      <p:sp>
        <p:nvSpPr>
          <p:cNvPr id="553" name="Google Shape;553;p60"/>
          <p:cNvSpPr/>
          <p:nvPr/>
        </p:nvSpPr>
        <p:spPr>
          <a:xfrm>
            <a:off x="1204950" y="1815075"/>
            <a:ext cx="771000" cy="367200"/>
          </a:xfrm>
          <a:prstGeom prst="rect">
            <a:avLst/>
          </a:prstGeom>
          <a:noFill/>
          <a:ln w="9525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4" name="Google Shape;554;p60"/>
          <p:cNvSpPr txBox="1"/>
          <p:nvPr/>
        </p:nvSpPr>
        <p:spPr>
          <a:xfrm>
            <a:off x="1684000" y="2257825"/>
            <a:ext cx="7735800" cy="54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700" dirty="0">
                <a:solidFill>
                  <a:srgbClr val="1C4587"/>
                </a:solidFill>
              </a:rPr>
              <a:t>5 :</a:t>
            </a:r>
            <a:r>
              <a:rPr lang="en" sz="2700" dirty="0"/>
              <a:t> indicator for period and height of nd swell       group.</a:t>
            </a:r>
            <a:endParaRPr sz="27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7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7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7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7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700" dirty="0"/>
          </a:p>
        </p:txBody>
      </p:sp>
      <p:sp>
        <p:nvSpPr>
          <p:cNvPr id="555" name="Google Shape;555;p60"/>
          <p:cNvSpPr txBox="1"/>
          <p:nvPr/>
        </p:nvSpPr>
        <p:spPr>
          <a:xfrm>
            <a:off x="104625" y="2206050"/>
            <a:ext cx="1812600" cy="73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dirty="0">
                <a:solidFill>
                  <a:srgbClr val="FF0000"/>
                </a:solidFill>
              </a:rPr>
              <a:t>5 04 07:</a:t>
            </a:r>
            <a:endParaRPr sz="3000" dirty="0">
              <a:solidFill>
                <a:srgbClr val="FF0000"/>
              </a:solidFill>
            </a:endParaRPr>
          </a:p>
        </p:txBody>
      </p:sp>
      <p:sp>
        <p:nvSpPr>
          <p:cNvPr id="556" name="Google Shape;556;p60"/>
          <p:cNvSpPr txBox="1"/>
          <p:nvPr/>
        </p:nvSpPr>
        <p:spPr>
          <a:xfrm>
            <a:off x="592125" y="1447875"/>
            <a:ext cx="2030700" cy="36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 dirty="0">
                <a:solidFill>
                  <a:srgbClr val="FF0000"/>
                </a:solidFill>
              </a:rPr>
              <a:t>5Pw2Pw2Hw2Hw2</a:t>
            </a:r>
            <a:endParaRPr sz="1900" dirty="0">
              <a:solidFill>
                <a:srgbClr val="FF0000"/>
              </a:solidFill>
            </a:endParaRPr>
          </a:p>
        </p:txBody>
      </p:sp>
      <p:sp>
        <p:nvSpPr>
          <p:cNvPr id="557" name="Google Shape;557;p60"/>
          <p:cNvSpPr txBox="1"/>
          <p:nvPr/>
        </p:nvSpPr>
        <p:spPr>
          <a:xfrm>
            <a:off x="2121400" y="3896100"/>
            <a:ext cx="7137000" cy="54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0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0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000"/>
          </a:p>
        </p:txBody>
      </p:sp>
      <p:sp>
        <p:nvSpPr>
          <p:cNvPr id="558" name="Google Shape;558;p60"/>
          <p:cNvSpPr txBox="1"/>
          <p:nvPr/>
        </p:nvSpPr>
        <p:spPr>
          <a:xfrm>
            <a:off x="216400" y="3210300"/>
            <a:ext cx="7905000" cy="54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solidFill>
                  <a:srgbClr val="1C4587"/>
                </a:solidFill>
              </a:rPr>
              <a:t>04 :</a:t>
            </a:r>
            <a:r>
              <a:rPr lang="en" sz="3000"/>
              <a:t> period of second swell  (</a:t>
            </a:r>
            <a:r>
              <a:rPr lang="en" sz="3000">
                <a:solidFill>
                  <a:srgbClr val="FF0000"/>
                </a:solidFill>
              </a:rPr>
              <a:t>04 sec</a:t>
            </a:r>
            <a:r>
              <a:rPr lang="en" sz="3000"/>
              <a:t>)</a:t>
            </a:r>
            <a:endParaRPr sz="30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0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0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000"/>
          </a:p>
        </p:txBody>
      </p:sp>
      <p:sp>
        <p:nvSpPr>
          <p:cNvPr id="559" name="Google Shape;559;p60"/>
          <p:cNvSpPr txBox="1"/>
          <p:nvPr/>
        </p:nvSpPr>
        <p:spPr>
          <a:xfrm>
            <a:off x="184400" y="4010375"/>
            <a:ext cx="9002400" cy="54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solidFill>
                  <a:srgbClr val="1C4587"/>
                </a:solidFill>
              </a:rPr>
              <a:t>07 :</a:t>
            </a:r>
            <a:r>
              <a:rPr lang="en" sz="3000"/>
              <a:t> height of second swell in unit of half meter</a:t>
            </a:r>
            <a:endParaRPr sz="30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700"/>
              <a:t>(07 X 0.5=</a:t>
            </a:r>
            <a:r>
              <a:rPr lang="en" sz="2700">
                <a:solidFill>
                  <a:srgbClr val="FF0000"/>
                </a:solidFill>
              </a:rPr>
              <a:t>3.5 meters</a:t>
            </a:r>
            <a:r>
              <a:rPr lang="en" sz="2700"/>
              <a:t>)</a:t>
            </a:r>
            <a:endParaRPr sz="27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00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0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0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0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00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15C2FD-586A-C945-B11D-7E9D8372E7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515687"/>
            <a:ext cx="8520600" cy="841800"/>
          </a:xfrm>
        </p:spPr>
        <p:txBody>
          <a:bodyPr/>
          <a:lstStyle/>
          <a:p>
            <a:r>
              <a:rPr lang="en-US" dirty="0"/>
              <a:t>METAR </a:t>
            </a:r>
          </a:p>
        </p:txBody>
      </p:sp>
    </p:spTree>
    <p:extLst>
      <p:ext uri="{BB962C8B-B14F-4D97-AF65-F5344CB8AC3E}">
        <p14:creationId xmlns:p14="http://schemas.microsoft.com/office/powerpoint/2010/main" val="292878544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0C63CF-8931-5E47-86FB-89B48ED960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1365" y="257505"/>
            <a:ext cx="8638390" cy="1054928"/>
          </a:xfrm>
        </p:spPr>
        <p:txBody>
          <a:bodyPr/>
          <a:lstStyle/>
          <a:p>
            <a:pPr algn="l"/>
            <a:r>
              <a:rPr lang="en-US" dirty="0"/>
              <a:t>METAR OOMS 172250Z 22003KT 190V250 CAVOK 24/14 Q1009 NOSIG</a:t>
            </a:r>
          </a:p>
        </p:txBody>
      </p:sp>
      <p:sp>
        <p:nvSpPr>
          <p:cNvPr id="3" name="Google Shape;553;p60">
            <a:extLst>
              <a:ext uri="{FF2B5EF4-FFF2-40B4-BE49-F238E27FC236}">
                <a16:creationId xmlns:a16="http://schemas.microsoft.com/office/drawing/2014/main" id="{4A44715F-7D45-1742-90FF-2D1008A27717}"/>
              </a:ext>
            </a:extLst>
          </p:cNvPr>
          <p:cNvSpPr/>
          <p:nvPr/>
        </p:nvSpPr>
        <p:spPr>
          <a:xfrm>
            <a:off x="1925711" y="257505"/>
            <a:ext cx="1527493" cy="517046"/>
          </a:xfrm>
          <a:prstGeom prst="rect">
            <a:avLst/>
          </a:prstGeom>
          <a:noFill/>
          <a:ln w="9525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4E2FA61-3049-224E-9C6C-747BBE19B541}"/>
              </a:ext>
            </a:extLst>
          </p:cNvPr>
          <p:cNvSpPr txBox="1"/>
          <p:nvPr/>
        </p:nvSpPr>
        <p:spPr>
          <a:xfrm>
            <a:off x="268940" y="1818042"/>
            <a:ext cx="9240820" cy="29854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/>
              <a:t>OOMS</a:t>
            </a:r>
            <a:r>
              <a:rPr lang="en-US" sz="2800" dirty="0"/>
              <a:t>: Muscat International Airport</a:t>
            </a:r>
          </a:p>
          <a:p>
            <a:endParaRPr lang="en-US" sz="2800" dirty="0"/>
          </a:p>
          <a:p>
            <a:r>
              <a:rPr lang="en-US" sz="2800" b="1" dirty="0"/>
              <a:t>172250Z</a:t>
            </a:r>
            <a:r>
              <a:rPr lang="en-US" sz="2800" dirty="0"/>
              <a:t> :</a:t>
            </a:r>
          </a:p>
          <a:p>
            <a:r>
              <a:rPr lang="en-US" sz="2800" dirty="0"/>
              <a:t>                17 : date of the month </a:t>
            </a:r>
          </a:p>
          <a:p>
            <a:r>
              <a:rPr lang="en-US" sz="2800" dirty="0"/>
              <a:t>                 2250Z:  Time of observation 22:50 UTC  </a:t>
            </a:r>
          </a:p>
          <a:p>
            <a:endParaRPr lang="en-US" sz="2400" dirty="0"/>
          </a:p>
          <a:p>
            <a:r>
              <a:rPr lang="en-US" sz="2400" dirty="0"/>
              <a:t> </a:t>
            </a:r>
          </a:p>
        </p:txBody>
      </p:sp>
      <p:sp>
        <p:nvSpPr>
          <p:cNvPr id="6" name="Google Shape;553;p60">
            <a:extLst>
              <a:ext uri="{FF2B5EF4-FFF2-40B4-BE49-F238E27FC236}">
                <a16:creationId xmlns:a16="http://schemas.microsoft.com/office/drawing/2014/main" id="{1D111B92-BE85-2E4C-A4E5-FD91A4BEFFFD}"/>
              </a:ext>
            </a:extLst>
          </p:cNvPr>
          <p:cNvSpPr/>
          <p:nvPr/>
        </p:nvSpPr>
        <p:spPr>
          <a:xfrm>
            <a:off x="3496234" y="257505"/>
            <a:ext cx="1871832" cy="517046"/>
          </a:xfrm>
          <a:prstGeom prst="rect">
            <a:avLst/>
          </a:prstGeom>
          <a:noFill/>
          <a:ln w="9525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" name="Google Shape;553;p60">
            <a:extLst>
              <a:ext uri="{FF2B5EF4-FFF2-40B4-BE49-F238E27FC236}">
                <a16:creationId xmlns:a16="http://schemas.microsoft.com/office/drawing/2014/main" id="{247974BF-0A3B-FD44-A0DA-1097A7EF8C28}"/>
              </a:ext>
            </a:extLst>
          </p:cNvPr>
          <p:cNvSpPr/>
          <p:nvPr/>
        </p:nvSpPr>
        <p:spPr>
          <a:xfrm>
            <a:off x="268940" y="1559518"/>
            <a:ext cx="8359670" cy="1050677"/>
          </a:xfrm>
          <a:prstGeom prst="rect">
            <a:avLst/>
          </a:prstGeom>
          <a:noFill/>
          <a:ln w="5080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" name="Google Shape;553;p60">
            <a:extLst>
              <a:ext uri="{FF2B5EF4-FFF2-40B4-BE49-F238E27FC236}">
                <a16:creationId xmlns:a16="http://schemas.microsoft.com/office/drawing/2014/main" id="{5897B56A-557A-5C4B-9446-F1E1E6E1A988}"/>
              </a:ext>
            </a:extLst>
          </p:cNvPr>
          <p:cNvSpPr/>
          <p:nvPr/>
        </p:nvSpPr>
        <p:spPr>
          <a:xfrm>
            <a:off x="268939" y="2682564"/>
            <a:ext cx="8359671" cy="1939312"/>
          </a:xfrm>
          <a:prstGeom prst="rect">
            <a:avLst/>
          </a:prstGeom>
          <a:noFill/>
          <a:ln w="444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2533428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" grpId="0" animBg="1"/>
      <p:bldP spid="7" grpId="0" animBg="1"/>
      <p:bldP spid="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6"/>
          <p:cNvSpPr txBox="1">
            <a:spLocks noGrp="1"/>
          </p:cNvSpPr>
          <p:nvPr>
            <p:ph type="body" idx="1"/>
          </p:nvPr>
        </p:nvSpPr>
        <p:spPr>
          <a:xfrm>
            <a:off x="199525" y="1925200"/>
            <a:ext cx="3067200" cy="67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solidFill>
                  <a:srgbClr val="674EA7"/>
                </a:solidFill>
                <a:latin typeface="Raleway"/>
                <a:ea typeface="Raleway"/>
                <a:cs typeface="Raleway"/>
                <a:sym typeface="Raleway"/>
              </a:rPr>
              <a:t>Pressure Trend</a:t>
            </a:r>
            <a:endParaRPr sz="3000">
              <a:solidFill>
                <a:srgbClr val="674EA7"/>
              </a:solidFill>
            </a:endParaRPr>
          </a:p>
        </p:txBody>
      </p:sp>
      <p:sp>
        <p:nvSpPr>
          <p:cNvPr id="80" name="Google Shape;80;p16"/>
          <p:cNvSpPr txBox="1">
            <a:spLocks noGrp="1"/>
          </p:cNvSpPr>
          <p:nvPr>
            <p:ph type="body" idx="1"/>
          </p:nvPr>
        </p:nvSpPr>
        <p:spPr>
          <a:xfrm>
            <a:off x="4684875" y="3796450"/>
            <a:ext cx="3464100" cy="67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solidFill>
                  <a:srgbClr val="BF9000"/>
                </a:solidFill>
                <a:latin typeface="Raleway"/>
                <a:ea typeface="Raleway"/>
                <a:cs typeface="Raleway"/>
                <a:sym typeface="Raleway"/>
              </a:rPr>
              <a:t>Relative Humidity</a:t>
            </a:r>
            <a:endParaRPr sz="3000">
              <a:solidFill>
                <a:srgbClr val="BF9000"/>
              </a:solidFill>
            </a:endParaRPr>
          </a:p>
        </p:txBody>
      </p:sp>
      <p:sp>
        <p:nvSpPr>
          <p:cNvPr id="81" name="Google Shape;81;p16"/>
          <p:cNvSpPr txBox="1">
            <a:spLocks noGrp="1"/>
          </p:cNvSpPr>
          <p:nvPr>
            <p:ph type="body" idx="1"/>
          </p:nvPr>
        </p:nvSpPr>
        <p:spPr>
          <a:xfrm>
            <a:off x="326000" y="297300"/>
            <a:ext cx="1618200" cy="67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>
                <a:solidFill>
                  <a:srgbClr val="666666"/>
                </a:solidFill>
                <a:latin typeface="Raleway"/>
                <a:ea typeface="Raleway"/>
                <a:cs typeface="Raleway"/>
                <a:sym typeface="Raleway"/>
              </a:rPr>
              <a:t>Visibility</a:t>
            </a:r>
            <a:endParaRPr sz="900">
              <a:solidFill>
                <a:srgbClr val="666666"/>
              </a:solidFill>
            </a:endParaRPr>
          </a:p>
        </p:txBody>
      </p:sp>
      <p:sp>
        <p:nvSpPr>
          <p:cNvPr id="82" name="Google Shape;82;p16"/>
          <p:cNvSpPr txBox="1">
            <a:spLocks noGrp="1"/>
          </p:cNvSpPr>
          <p:nvPr>
            <p:ph type="body" idx="1"/>
          </p:nvPr>
        </p:nvSpPr>
        <p:spPr>
          <a:xfrm>
            <a:off x="4771625" y="751200"/>
            <a:ext cx="3534900" cy="67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>
                <a:solidFill>
                  <a:srgbClr val="FF0000"/>
                </a:solidFill>
                <a:latin typeface="Raleway"/>
                <a:ea typeface="Raleway"/>
                <a:cs typeface="Raleway"/>
                <a:sym typeface="Raleway"/>
              </a:rPr>
              <a:t>Temperature</a:t>
            </a:r>
            <a:endParaRPr sz="4000">
              <a:solidFill>
                <a:srgbClr val="FF0000"/>
              </a:solidFill>
            </a:endParaRPr>
          </a:p>
        </p:txBody>
      </p:sp>
      <p:sp>
        <p:nvSpPr>
          <p:cNvPr id="83" name="Google Shape;83;p16"/>
          <p:cNvSpPr txBox="1">
            <a:spLocks noGrp="1"/>
          </p:cNvSpPr>
          <p:nvPr>
            <p:ph type="body" idx="1"/>
          </p:nvPr>
        </p:nvSpPr>
        <p:spPr>
          <a:xfrm>
            <a:off x="528775" y="3963450"/>
            <a:ext cx="2885700" cy="67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>
                <a:solidFill>
                  <a:srgbClr val="741B47"/>
                </a:solidFill>
                <a:latin typeface="Raleway"/>
                <a:ea typeface="Raleway"/>
                <a:cs typeface="Raleway"/>
                <a:sym typeface="Raleway"/>
              </a:rPr>
              <a:t>Dew Point</a:t>
            </a:r>
            <a:endParaRPr sz="3500">
              <a:solidFill>
                <a:srgbClr val="741B47"/>
              </a:solidFill>
            </a:endParaRPr>
          </a:p>
        </p:txBody>
      </p:sp>
      <p:sp>
        <p:nvSpPr>
          <p:cNvPr id="84" name="Google Shape;84;p16"/>
          <p:cNvSpPr txBox="1">
            <a:spLocks noGrp="1"/>
          </p:cNvSpPr>
          <p:nvPr>
            <p:ph type="body" idx="1"/>
          </p:nvPr>
        </p:nvSpPr>
        <p:spPr>
          <a:xfrm>
            <a:off x="3257850" y="1714700"/>
            <a:ext cx="2628300" cy="67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600">
                <a:solidFill>
                  <a:srgbClr val="990000"/>
                </a:solidFill>
                <a:latin typeface="Raleway"/>
                <a:ea typeface="Raleway"/>
                <a:cs typeface="Raleway"/>
                <a:sym typeface="Raleway"/>
              </a:rPr>
              <a:t>Wind Direction</a:t>
            </a:r>
            <a:endParaRPr sz="1400">
              <a:solidFill>
                <a:srgbClr val="990000"/>
              </a:solidFill>
            </a:endParaRPr>
          </a:p>
        </p:txBody>
      </p:sp>
      <p:sp>
        <p:nvSpPr>
          <p:cNvPr id="85" name="Google Shape;85;p16"/>
          <p:cNvSpPr txBox="1">
            <a:spLocks noGrp="1"/>
          </p:cNvSpPr>
          <p:nvPr>
            <p:ph type="body" idx="1"/>
          </p:nvPr>
        </p:nvSpPr>
        <p:spPr>
          <a:xfrm>
            <a:off x="3004275" y="297300"/>
            <a:ext cx="2173200" cy="67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600">
                <a:solidFill>
                  <a:srgbClr val="3D85C6"/>
                </a:solidFill>
                <a:latin typeface="Raleway"/>
                <a:ea typeface="Raleway"/>
                <a:cs typeface="Raleway"/>
                <a:sym typeface="Raleway"/>
              </a:rPr>
              <a:t>Wind Speed</a:t>
            </a:r>
            <a:endParaRPr sz="1400">
              <a:solidFill>
                <a:srgbClr val="3D85C6"/>
              </a:solidFill>
            </a:endParaRPr>
          </a:p>
        </p:txBody>
      </p:sp>
      <p:sp>
        <p:nvSpPr>
          <p:cNvPr id="86" name="Google Shape;86;p16"/>
          <p:cNvSpPr txBox="1">
            <a:spLocks noGrp="1"/>
          </p:cNvSpPr>
          <p:nvPr>
            <p:ph type="body" idx="1"/>
          </p:nvPr>
        </p:nvSpPr>
        <p:spPr>
          <a:xfrm>
            <a:off x="6475550" y="2678200"/>
            <a:ext cx="2492700" cy="67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>
                <a:solidFill>
                  <a:srgbClr val="E06666"/>
                </a:solidFill>
                <a:latin typeface="Raleway"/>
                <a:ea typeface="Raleway"/>
                <a:cs typeface="Raleway"/>
                <a:sym typeface="Raleway"/>
              </a:rPr>
              <a:t>Precipitation</a:t>
            </a:r>
            <a:endParaRPr sz="2800">
              <a:solidFill>
                <a:srgbClr val="E06666"/>
              </a:solidFill>
            </a:endParaRPr>
          </a:p>
        </p:txBody>
      </p:sp>
      <p:sp>
        <p:nvSpPr>
          <p:cNvPr id="87" name="Google Shape;87;p16"/>
          <p:cNvSpPr txBox="1">
            <a:spLocks noGrp="1"/>
          </p:cNvSpPr>
          <p:nvPr>
            <p:ph type="body" idx="1"/>
          </p:nvPr>
        </p:nvSpPr>
        <p:spPr>
          <a:xfrm>
            <a:off x="1402275" y="2894800"/>
            <a:ext cx="5377200" cy="67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>
                <a:solidFill>
                  <a:srgbClr val="6AA84F"/>
                </a:solidFill>
                <a:latin typeface="Raleway"/>
                <a:ea typeface="Raleway"/>
                <a:cs typeface="Raleway"/>
                <a:sym typeface="Raleway"/>
              </a:rPr>
              <a:t>Barometric Pressure</a:t>
            </a:r>
            <a:endParaRPr sz="4000">
              <a:solidFill>
                <a:srgbClr val="6AA84F"/>
              </a:solidFill>
            </a:endParaRPr>
          </a:p>
        </p:txBody>
      </p:sp>
      <p:sp>
        <p:nvSpPr>
          <p:cNvPr id="88" name="Google Shape;88;p16"/>
          <p:cNvSpPr txBox="1">
            <a:spLocks noGrp="1"/>
          </p:cNvSpPr>
          <p:nvPr>
            <p:ph type="body" idx="1"/>
          </p:nvPr>
        </p:nvSpPr>
        <p:spPr>
          <a:xfrm>
            <a:off x="6222675" y="1714700"/>
            <a:ext cx="2173200" cy="67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>
                <a:solidFill>
                  <a:srgbClr val="3C78D8"/>
                </a:solidFill>
                <a:latin typeface="Raleway"/>
                <a:ea typeface="Raleway"/>
                <a:cs typeface="Raleway"/>
                <a:sym typeface="Raleway"/>
              </a:rPr>
              <a:t>Cloud Cover</a:t>
            </a:r>
            <a:endParaRPr sz="2500">
              <a:solidFill>
                <a:srgbClr val="3C78D8"/>
              </a:solidFill>
            </a:endParaRPr>
          </a:p>
        </p:txBody>
      </p:sp>
      <p:sp>
        <p:nvSpPr>
          <p:cNvPr id="89" name="Google Shape;89;p16"/>
          <p:cNvSpPr txBox="1">
            <a:spLocks noGrp="1"/>
          </p:cNvSpPr>
          <p:nvPr>
            <p:ph type="body" idx="1"/>
          </p:nvPr>
        </p:nvSpPr>
        <p:spPr>
          <a:xfrm>
            <a:off x="6651300" y="74400"/>
            <a:ext cx="2492700" cy="67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rgbClr val="3D85C6"/>
                </a:solidFill>
                <a:latin typeface="Raleway"/>
                <a:ea typeface="Raleway"/>
                <a:cs typeface="Raleway"/>
                <a:sym typeface="Raleway"/>
              </a:rPr>
              <a:t>Past Weather</a:t>
            </a:r>
            <a:endParaRPr sz="2000">
              <a:solidFill>
                <a:srgbClr val="3D85C6"/>
              </a:solidFill>
            </a:endParaRPr>
          </a:p>
        </p:txBody>
      </p:sp>
      <p:sp>
        <p:nvSpPr>
          <p:cNvPr id="90" name="Google Shape;90;p16"/>
          <p:cNvSpPr txBox="1">
            <a:spLocks noGrp="1"/>
          </p:cNvSpPr>
          <p:nvPr>
            <p:ph type="body" idx="1"/>
          </p:nvPr>
        </p:nvSpPr>
        <p:spPr>
          <a:xfrm>
            <a:off x="1402275" y="974100"/>
            <a:ext cx="3000000" cy="67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>
                <a:solidFill>
                  <a:srgbClr val="FF0000"/>
                </a:solidFill>
                <a:latin typeface="Raleway"/>
                <a:ea typeface="Raleway"/>
                <a:cs typeface="Raleway"/>
                <a:sym typeface="Raleway"/>
              </a:rPr>
              <a:t>Present Weather</a:t>
            </a:r>
            <a:endParaRPr sz="250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EF5FA50D-1B71-F84A-BC38-850FAA1923C0}"/>
              </a:ext>
            </a:extLst>
          </p:cNvPr>
          <p:cNvSpPr txBox="1">
            <a:spLocks/>
          </p:cNvSpPr>
          <p:nvPr/>
        </p:nvSpPr>
        <p:spPr>
          <a:xfrm>
            <a:off x="161365" y="257505"/>
            <a:ext cx="8638390" cy="1054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l"/>
            <a:r>
              <a:rPr lang="en-US" dirty="0"/>
              <a:t>METAR OOMS 172250Z 22003KT 190V250 CAVOK 24/14 Q1009 NOSIG</a:t>
            </a:r>
          </a:p>
        </p:txBody>
      </p:sp>
      <p:sp>
        <p:nvSpPr>
          <p:cNvPr id="4" name="Google Shape;553;p60">
            <a:extLst>
              <a:ext uri="{FF2B5EF4-FFF2-40B4-BE49-F238E27FC236}">
                <a16:creationId xmlns:a16="http://schemas.microsoft.com/office/drawing/2014/main" id="{11602837-ACB3-404C-8A06-1F5D7C8EA333}"/>
              </a:ext>
            </a:extLst>
          </p:cNvPr>
          <p:cNvSpPr/>
          <p:nvPr/>
        </p:nvSpPr>
        <p:spPr>
          <a:xfrm>
            <a:off x="5374910" y="249003"/>
            <a:ext cx="2056667" cy="517046"/>
          </a:xfrm>
          <a:prstGeom prst="rect">
            <a:avLst/>
          </a:prstGeom>
          <a:noFill/>
          <a:ln w="9525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08FD752-E59F-724B-9F73-F51BF39ECEF6}"/>
              </a:ext>
            </a:extLst>
          </p:cNvPr>
          <p:cNvSpPr txBox="1"/>
          <p:nvPr/>
        </p:nvSpPr>
        <p:spPr>
          <a:xfrm>
            <a:off x="161364" y="1828800"/>
            <a:ext cx="8982635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/>
              <a:t>22003KT</a:t>
            </a:r>
            <a:r>
              <a:rPr lang="en-US" sz="2800" dirty="0"/>
              <a:t> </a:t>
            </a:r>
          </a:p>
          <a:p>
            <a:r>
              <a:rPr lang="en-US" sz="2800" dirty="0"/>
              <a:t>             220: Wind Direction </a:t>
            </a:r>
          </a:p>
          <a:p>
            <a:r>
              <a:rPr lang="en-US" sz="2800" dirty="0"/>
              <a:t>             03KT: Wind speed is 3 knots</a:t>
            </a:r>
          </a:p>
          <a:p>
            <a:endParaRPr lang="en-US" sz="2800" dirty="0"/>
          </a:p>
          <a:p>
            <a:r>
              <a:rPr lang="en-US" sz="2800" b="1" dirty="0"/>
              <a:t>190V250 </a:t>
            </a:r>
          </a:p>
          <a:p>
            <a:r>
              <a:rPr lang="en-US" sz="2800" dirty="0"/>
              <a:t>                Wind Direction is varying from 190</a:t>
            </a:r>
            <a:r>
              <a:rPr lang="en-US" sz="2800" b="1" dirty="0">
                <a:solidFill>
                  <a:schemeClr val="dk1"/>
                </a:solidFill>
                <a:highlight>
                  <a:srgbClr val="FFFFFF"/>
                </a:highlight>
              </a:rPr>
              <a:t>°</a:t>
            </a:r>
            <a:r>
              <a:rPr lang="en-US" sz="2800" dirty="0"/>
              <a:t> to 250</a:t>
            </a:r>
            <a:r>
              <a:rPr lang="en-US" sz="2800" b="1" dirty="0">
                <a:solidFill>
                  <a:schemeClr val="dk1"/>
                </a:solidFill>
                <a:highlight>
                  <a:srgbClr val="FFFFFF"/>
                </a:highlight>
              </a:rPr>
              <a:t>°</a:t>
            </a:r>
            <a:r>
              <a:rPr lang="en-US" sz="2800" dirty="0"/>
              <a:t> </a:t>
            </a:r>
          </a:p>
          <a:p>
            <a:r>
              <a:rPr lang="en-US" sz="2800" dirty="0"/>
              <a:t>  </a:t>
            </a:r>
          </a:p>
          <a:p>
            <a:endParaRPr lang="en-US" sz="2800" dirty="0"/>
          </a:p>
        </p:txBody>
      </p:sp>
      <p:sp>
        <p:nvSpPr>
          <p:cNvPr id="6" name="Google Shape;553;p60">
            <a:extLst>
              <a:ext uri="{FF2B5EF4-FFF2-40B4-BE49-F238E27FC236}">
                <a16:creationId xmlns:a16="http://schemas.microsoft.com/office/drawing/2014/main" id="{3D140064-0722-3A45-8A8B-1ACDD521AB5E}"/>
              </a:ext>
            </a:extLst>
          </p:cNvPr>
          <p:cNvSpPr/>
          <p:nvPr/>
        </p:nvSpPr>
        <p:spPr>
          <a:xfrm>
            <a:off x="161365" y="1705370"/>
            <a:ext cx="8500497" cy="1652972"/>
          </a:xfrm>
          <a:prstGeom prst="rect">
            <a:avLst/>
          </a:prstGeom>
          <a:noFill/>
          <a:ln w="444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" name="Google Shape;553;p60">
            <a:extLst>
              <a:ext uri="{FF2B5EF4-FFF2-40B4-BE49-F238E27FC236}">
                <a16:creationId xmlns:a16="http://schemas.microsoft.com/office/drawing/2014/main" id="{1C0AD62B-5320-D84C-9884-0693BD1BECCB}"/>
              </a:ext>
            </a:extLst>
          </p:cNvPr>
          <p:cNvSpPr/>
          <p:nvPr/>
        </p:nvSpPr>
        <p:spPr>
          <a:xfrm>
            <a:off x="161363" y="3481771"/>
            <a:ext cx="8500499" cy="1496291"/>
          </a:xfrm>
          <a:prstGeom prst="rect">
            <a:avLst/>
          </a:prstGeom>
          <a:noFill/>
          <a:ln w="444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" name="Google Shape;553;p60">
            <a:extLst>
              <a:ext uri="{FF2B5EF4-FFF2-40B4-BE49-F238E27FC236}">
                <a16:creationId xmlns:a16="http://schemas.microsoft.com/office/drawing/2014/main" id="{BBA26EBB-E94B-8144-AF5F-E9457E2FF349}"/>
              </a:ext>
            </a:extLst>
          </p:cNvPr>
          <p:cNvSpPr/>
          <p:nvPr/>
        </p:nvSpPr>
        <p:spPr>
          <a:xfrm>
            <a:off x="161363" y="784969"/>
            <a:ext cx="1966695" cy="535966"/>
          </a:xfrm>
          <a:prstGeom prst="rect">
            <a:avLst/>
          </a:prstGeom>
          <a:noFill/>
          <a:ln w="9525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E10307D4-6F29-C84E-9F82-09435E73A0D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7961" b="13190"/>
          <a:stretch/>
        </p:blipFill>
        <p:spPr>
          <a:xfrm rot="16200000">
            <a:off x="5688453" y="368447"/>
            <a:ext cx="2420317" cy="37893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70377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7" grpId="0" animBg="1"/>
      <p:bldP spid="9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BF5D1D3A-6D6D-BE48-A498-DC577C93FCE9}"/>
              </a:ext>
            </a:extLst>
          </p:cNvPr>
          <p:cNvSpPr txBox="1">
            <a:spLocks/>
          </p:cNvSpPr>
          <p:nvPr/>
        </p:nvSpPr>
        <p:spPr>
          <a:xfrm>
            <a:off x="161365" y="257505"/>
            <a:ext cx="8638390" cy="1054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l"/>
            <a:r>
              <a:rPr lang="en-US" dirty="0"/>
              <a:t>METAR OOMS 172250Z 22003KT 190V250 CAVOK 24/14 Q1009 NOSIG</a:t>
            </a:r>
          </a:p>
        </p:txBody>
      </p:sp>
      <p:sp>
        <p:nvSpPr>
          <p:cNvPr id="4" name="Google Shape;553;p60">
            <a:extLst>
              <a:ext uri="{FF2B5EF4-FFF2-40B4-BE49-F238E27FC236}">
                <a16:creationId xmlns:a16="http://schemas.microsoft.com/office/drawing/2014/main" id="{52AE257A-861C-D549-8EA6-20B391BD9259}"/>
              </a:ext>
            </a:extLst>
          </p:cNvPr>
          <p:cNvSpPr/>
          <p:nvPr/>
        </p:nvSpPr>
        <p:spPr>
          <a:xfrm>
            <a:off x="2106542" y="784969"/>
            <a:ext cx="1767190" cy="535966"/>
          </a:xfrm>
          <a:prstGeom prst="rect">
            <a:avLst/>
          </a:prstGeom>
          <a:noFill/>
          <a:ln w="9525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7795AA6-199F-4F44-A5D0-D7C6C780FBC3}"/>
              </a:ext>
            </a:extLst>
          </p:cNvPr>
          <p:cNvSpPr txBox="1"/>
          <p:nvPr/>
        </p:nvSpPr>
        <p:spPr>
          <a:xfrm>
            <a:off x="161365" y="1839897"/>
            <a:ext cx="9165515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/>
              <a:t>CAVOK</a:t>
            </a:r>
            <a:r>
              <a:rPr lang="en-US" sz="2800" dirty="0"/>
              <a:t> :  Clouds and Visibility is OK </a:t>
            </a:r>
          </a:p>
          <a:p>
            <a:endParaRPr lang="en-US" sz="2800" dirty="0"/>
          </a:p>
          <a:p>
            <a:r>
              <a:rPr lang="en-US" sz="2800" dirty="0"/>
              <a:t>     * Visibility is 10km or more.</a:t>
            </a:r>
          </a:p>
          <a:p>
            <a:r>
              <a:rPr lang="en-US" sz="2800" dirty="0"/>
              <a:t>     * no cloud below 5000 feet</a:t>
            </a:r>
          </a:p>
          <a:p>
            <a:r>
              <a:rPr lang="en-US" sz="2800" dirty="0"/>
              <a:t>     * No significant weather at or in the vicinity of the          aerodrome.</a:t>
            </a:r>
          </a:p>
          <a:p>
            <a:r>
              <a:rPr lang="en-US" sz="2800" dirty="0"/>
              <a:t> </a:t>
            </a:r>
          </a:p>
          <a:p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0668872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7F5CE009-9DFB-7243-9C38-F7B686659834}"/>
              </a:ext>
            </a:extLst>
          </p:cNvPr>
          <p:cNvSpPr txBox="1">
            <a:spLocks/>
          </p:cNvSpPr>
          <p:nvPr/>
        </p:nvSpPr>
        <p:spPr>
          <a:xfrm>
            <a:off x="161365" y="257505"/>
            <a:ext cx="8638390" cy="1054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l"/>
            <a:r>
              <a:rPr lang="en-US" dirty="0"/>
              <a:t>METAR OOMS 172250Z 22003KT 190V250 CAVOK 24/14 Q1009 NOSIG</a:t>
            </a:r>
          </a:p>
        </p:txBody>
      </p:sp>
      <p:sp>
        <p:nvSpPr>
          <p:cNvPr id="4" name="Google Shape;553;p60">
            <a:extLst>
              <a:ext uri="{FF2B5EF4-FFF2-40B4-BE49-F238E27FC236}">
                <a16:creationId xmlns:a16="http://schemas.microsoft.com/office/drawing/2014/main" id="{5C05FD65-F873-D94A-868E-0A42B5956387}"/>
              </a:ext>
            </a:extLst>
          </p:cNvPr>
          <p:cNvSpPr/>
          <p:nvPr/>
        </p:nvSpPr>
        <p:spPr>
          <a:xfrm>
            <a:off x="3855308" y="784969"/>
            <a:ext cx="1254100" cy="535966"/>
          </a:xfrm>
          <a:prstGeom prst="rect">
            <a:avLst/>
          </a:prstGeom>
          <a:noFill/>
          <a:ln w="9525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C76E359-C350-6D46-A4D6-DB606298C9E8}"/>
              </a:ext>
            </a:extLst>
          </p:cNvPr>
          <p:cNvSpPr txBox="1"/>
          <p:nvPr/>
        </p:nvSpPr>
        <p:spPr>
          <a:xfrm>
            <a:off x="339809" y="1940010"/>
            <a:ext cx="6734433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24 : Temperature </a:t>
            </a:r>
          </a:p>
          <a:p>
            <a:endParaRPr lang="en-US" sz="2800" dirty="0"/>
          </a:p>
          <a:p>
            <a:r>
              <a:rPr lang="en-US" sz="2800" dirty="0"/>
              <a:t>14 : Dew point </a:t>
            </a:r>
          </a:p>
        </p:txBody>
      </p:sp>
    </p:spTree>
    <p:extLst>
      <p:ext uri="{BB962C8B-B14F-4D97-AF65-F5344CB8AC3E}">
        <p14:creationId xmlns:p14="http://schemas.microsoft.com/office/powerpoint/2010/main" val="27116287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19FBC5DA-E7E4-ED4C-812D-B3463E6BA6FF}"/>
              </a:ext>
            </a:extLst>
          </p:cNvPr>
          <p:cNvSpPr txBox="1">
            <a:spLocks/>
          </p:cNvSpPr>
          <p:nvPr/>
        </p:nvSpPr>
        <p:spPr>
          <a:xfrm>
            <a:off x="161365" y="257505"/>
            <a:ext cx="8638390" cy="1054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l"/>
            <a:r>
              <a:rPr lang="en-US" dirty="0"/>
              <a:t>METAR OOMS 172250Z 22003KT 190V250 CAVOK 24/14 Q1009 NOSIG</a:t>
            </a:r>
          </a:p>
        </p:txBody>
      </p:sp>
      <p:sp>
        <p:nvSpPr>
          <p:cNvPr id="4" name="Google Shape;553;p60">
            <a:extLst>
              <a:ext uri="{FF2B5EF4-FFF2-40B4-BE49-F238E27FC236}">
                <a16:creationId xmlns:a16="http://schemas.microsoft.com/office/drawing/2014/main" id="{876C109A-AE71-0847-A29E-21E147A38DB4}"/>
              </a:ext>
            </a:extLst>
          </p:cNvPr>
          <p:cNvSpPr/>
          <p:nvPr/>
        </p:nvSpPr>
        <p:spPr>
          <a:xfrm>
            <a:off x="5152766" y="784969"/>
            <a:ext cx="1482811" cy="535966"/>
          </a:xfrm>
          <a:prstGeom prst="rect">
            <a:avLst/>
          </a:prstGeom>
          <a:noFill/>
          <a:ln w="9525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BC14F12-4793-4C46-99C7-C179B058C52D}"/>
              </a:ext>
            </a:extLst>
          </p:cNvPr>
          <p:cNvSpPr txBox="1"/>
          <p:nvPr/>
        </p:nvSpPr>
        <p:spPr>
          <a:xfrm>
            <a:off x="366770" y="1809140"/>
            <a:ext cx="753762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/>
              <a:t>Q1009</a:t>
            </a:r>
            <a:r>
              <a:rPr lang="en-US" sz="2800" dirty="0"/>
              <a:t> : Pressure 1009 </a:t>
            </a:r>
            <a:r>
              <a:rPr lang="en-US" sz="2800" dirty="0" err="1"/>
              <a:t>mb</a:t>
            </a:r>
            <a:endParaRPr lang="en-US" sz="2800" dirty="0"/>
          </a:p>
          <a:p>
            <a:endParaRPr lang="en-US" sz="2800" dirty="0"/>
          </a:p>
          <a:p>
            <a:r>
              <a:rPr lang="en-US" sz="2800" b="1" dirty="0"/>
              <a:t>NOSIG</a:t>
            </a:r>
            <a:r>
              <a:rPr lang="en-US" sz="2800" dirty="0"/>
              <a:t>:  No significant change expected </a:t>
            </a:r>
          </a:p>
        </p:txBody>
      </p:sp>
      <p:sp>
        <p:nvSpPr>
          <p:cNvPr id="6" name="Google Shape;553;p60">
            <a:extLst>
              <a:ext uri="{FF2B5EF4-FFF2-40B4-BE49-F238E27FC236}">
                <a16:creationId xmlns:a16="http://schemas.microsoft.com/office/drawing/2014/main" id="{10BA7F12-18B4-7D40-ADC0-386D09F1C701}"/>
              </a:ext>
            </a:extLst>
          </p:cNvPr>
          <p:cNvSpPr/>
          <p:nvPr/>
        </p:nvSpPr>
        <p:spPr>
          <a:xfrm>
            <a:off x="6635577" y="784969"/>
            <a:ext cx="1614805" cy="535966"/>
          </a:xfrm>
          <a:prstGeom prst="rect">
            <a:avLst/>
          </a:prstGeom>
          <a:noFill/>
          <a:ln w="9525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256776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9DAF8"/>
        </a:solidFill>
        <a:effectLst/>
      </p:bgPr>
    </p:bg>
    <p:spTree>
      <p:nvGrpSpPr>
        <p:cNvPr id="1" name="Shape 5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4" name="Google Shape;564;p61"/>
          <p:cNvSpPr txBox="1">
            <a:spLocks noGrp="1"/>
          </p:cNvSpPr>
          <p:nvPr>
            <p:ph type="ctrTitle"/>
          </p:nvPr>
        </p:nvSpPr>
        <p:spPr>
          <a:xfrm>
            <a:off x="311708" y="269200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7100" b="1">
                <a:latin typeface="Raleway"/>
                <a:ea typeface="Raleway"/>
                <a:cs typeface="Raleway"/>
                <a:sym typeface="Raleway"/>
              </a:rPr>
              <a:t>Station Plot</a:t>
            </a:r>
            <a:endParaRPr sz="7100" b="1"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565" name="Google Shape;565;p61"/>
          <p:cNvSpPr txBox="1">
            <a:spLocks noGrp="1"/>
          </p:cNvSpPr>
          <p:nvPr>
            <p:ph type="ctrTitle"/>
          </p:nvPr>
        </p:nvSpPr>
        <p:spPr>
          <a:xfrm>
            <a:off x="311708" y="269200"/>
            <a:ext cx="8520600" cy="2052600"/>
          </a:xfrm>
          <a:prstGeom prst="rect">
            <a:avLst/>
          </a:prstGeom>
          <a:solidFill>
            <a:srgbClr val="C9DAF8"/>
          </a:solidFill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7100" b="1">
                <a:latin typeface="Raleway"/>
                <a:ea typeface="Raleway"/>
                <a:cs typeface="Raleway"/>
                <a:sym typeface="Raleway"/>
              </a:rPr>
              <a:t>Station Model</a:t>
            </a:r>
            <a:endParaRPr sz="7100" b="1">
              <a:latin typeface="Raleway"/>
              <a:ea typeface="Raleway"/>
              <a:cs typeface="Raleway"/>
              <a:sym typeface="Raleway"/>
            </a:endParaRPr>
          </a:p>
        </p:txBody>
      </p:sp>
      <p:pic>
        <p:nvPicPr>
          <p:cNvPr id="566" name="Google Shape;566;p6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62988" y="2463875"/>
            <a:ext cx="2818025" cy="2374825"/>
          </a:xfrm>
          <a:prstGeom prst="rect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600"/>
                                        <p:tgtEl>
                                          <p:spTgt spid="5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5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9DAF8"/>
        </a:solidFill>
        <a:effectLst/>
      </p:bgPr>
    </p:bg>
    <p:spTree>
      <p:nvGrpSpPr>
        <p:cNvPr id="1" name="Shape 5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1" name="Google Shape;571;p62"/>
          <p:cNvSpPr txBox="1">
            <a:spLocks noGrp="1"/>
          </p:cNvSpPr>
          <p:nvPr>
            <p:ph type="title" idx="4294967295"/>
          </p:nvPr>
        </p:nvSpPr>
        <p:spPr>
          <a:xfrm>
            <a:off x="85950" y="78300"/>
            <a:ext cx="8972100" cy="5065200"/>
          </a:xfrm>
          <a:prstGeom prst="rect">
            <a:avLst/>
          </a:prstGeom>
          <a:solidFill>
            <a:srgbClr val="FFFFFF"/>
          </a:solidFill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000" b="1">
              <a:latin typeface="Raleway"/>
              <a:ea typeface="Raleway"/>
              <a:cs typeface="Raleway"/>
              <a:sym typeface="Raleway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000" b="1">
              <a:latin typeface="Raleway"/>
              <a:ea typeface="Raleway"/>
              <a:cs typeface="Raleway"/>
              <a:sym typeface="Raleway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000" b="1">
              <a:latin typeface="Raleway"/>
              <a:ea typeface="Raleway"/>
              <a:cs typeface="Raleway"/>
              <a:sym typeface="Raleway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000" b="1">
              <a:latin typeface="Raleway"/>
              <a:ea typeface="Raleway"/>
              <a:cs typeface="Raleway"/>
              <a:sym typeface="Raleway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b="1">
                <a:latin typeface="Raleway"/>
                <a:ea typeface="Raleway"/>
                <a:cs typeface="Raleway"/>
                <a:sym typeface="Raleway"/>
              </a:rPr>
              <a:t>Station Model / Surface Plot</a:t>
            </a:r>
            <a:endParaRPr sz="3000" b="1">
              <a:latin typeface="Raleway"/>
              <a:ea typeface="Raleway"/>
              <a:cs typeface="Raleway"/>
              <a:sym typeface="Raleway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Simple symbols to display </a:t>
            </a:r>
            <a:r>
              <a:rPr lang="en">
                <a:latin typeface="Raleway"/>
                <a:ea typeface="Raleway"/>
                <a:cs typeface="Raleway"/>
                <a:sym typeface="Raleway"/>
              </a:rPr>
              <a:t>large amounts of </a:t>
            </a:r>
            <a:r>
              <a:rPr lang="en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meteorological information in a small area.</a:t>
            </a:r>
            <a:endParaRPr>
              <a:solidFill>
                <a:srgbClr val="000000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9DAF8"/>
        </a:solidFill>
        <a:effectLst/>
      </p:bgPr>
    </p:bg>
    <p:spTree>
      <p:nvGrpSpPr>
        <p:cNvPr id="1" name="Shape 5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6" name="Google Shape;576;p63"/>
          <p:cNvSpPr txBox="1">
            <a:spLocks noGrp="1"/>
          </p:cNvSpPr>
          <p:nvPr>
            <p:ph type="ctrTitle"/>
          </p:nvPr>
        </p:nvSpPr>
        <p:spPr>
          <a:xfrm>
            <a:off x="94675" y="94675"/>
            <a:ext cx="6553200" cy="789000"/>
          </a:xfrm>
          <a:prstGeom prst="rect">
            <a:avLst/>
          </a:prstGeom>
          <a:solidFill>
            <a:srgbClr val="C9DAF8"/>
          </a:solidFill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400" b="1">
                <a:latin typeface="Raleway"/>
                <a:ea typeface="Raleway"/>
                <a:cs typeface="Raleway"/>
                <a:sym typeface="Raleway"/>
              </a:rPr>
              <a:t>Synoptic Observations:</a:t>
            </a:r>
            <a:endParaRPr sz="4400" b="1"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577" name="Google Shape;577;p63"/>
          <p:cNvSpPr txBox="1">
            <a:spLocks noGrp="1"/>
          </p:cNvSpPr>
          <p:nvPr>
            <p:ph type="ctrTitle"/>
          </p:nvPr>
        </p:nvSpPr>
        <p:spPr>
          <a:xfrm>
            <a:off x="468000" y="4278425"/>
            <a:ext cx="4104000" cy="662700"/>
          </a:xfrm>
          <a:prstGeom prst="rect">
            <a:avLst/>
          </a:prstGeom>
          <a:solidFill>
            <a:srgbClr val="C9DAF8"/>
          </a:solidFill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457200" lvl="0" indent="-406400" algn="l" rtl="0"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2800"/>
              <a:buFont typeface="Raleway"/>
              <a:buChar char="●"/>
            </a:pPr>
            <a:r>
              <a:rPr lang="en" sz="2800" b="1" dirty="0">
                <a:solidFill>
                  <a:srgbClr val="0000FF"/>
                </a:solidFill>
                <a:latin typeface="Raleway"/>
                <a:ea typeface="Raleway"/>
                <a:cs typeface="Raleway"/>
                <a:sym typeface="Raleway"/>
              </a:rPr>
              <a:t>Surface</a:t>
            </a:r>
            <a:endParaRPr sz="2800" b="1" dirty="0">
              <a:solidFill>
                <a:srgbClr val="0000FF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800" b="1" dirty="0">
              <a:solidFill>
                <a:srgbClr val="0000FF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200" lvl="0" indent="-406400" algn="l" rtl="0"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2800"/>
              <a:buFont typeface="Raleway"/>
              <a:buChar char="●"/>
            </a:pPr>
            <a:r>
              <a:rPr lang="en" sz="2800" b="1" dirty="0">
                <a:solidFill>
                  <a:srgbClr val="0000FF"/>
                </a:solidFill>
                <a:latin typeface="Raleway"/>
                <a:ea typeface="Raleway"/>
                <a:cs typeface="Raleway"/>
                <a:sym typeface="Raleway"/>
              </a:rPr>
              <a:t>850 mb</a:t>
            </a:r>
            <a:endParaRPr sz="2800" b="1" dirty="0">
              <a:solidFill>
                <a:srgbClr val="0000FF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800" b="1" dirty="0">
              <a:solidFill>
                <a:srgbClr val="0000FF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200" lvl="0" indent="-406400" algn="l" rtl="0"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2800"/>
              <a:buFont typeface="Raleway"/>
              <a:buChar char="●"/>
            </a:pPr>
            <a:r>
              <a:rPr lang="en" sz="2800" b="1" dirty="0">
                <a:solidFill>
                  <a:srgbClr val="0000FF"/>
                </a:solidFill>
                <a:latin typeface="Raleway"/>
                <a:ea typeface="Raleway"/>
                <a:cs typeface="Raleway"/>
                <a:sym typeface="Raleway"/>
              </a:rPr>
              <a:t>700 mb</a:t>
            </a:r>
            <a:endParaRPr sz="2800" b="1" dirty="0">
              <a:solidFill>
                <a:srgbClr val="0000FF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800" b="1" dirty="0">
              <a:solidFill>
                <a:srgbClr val="0000FF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200" lvl="0" indent="-406400" algn="l" rtl="0"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2800"/>
              <a:buFont typeface="Raleway"/>
              <a:buChar char="●"/>
            </a:pPr>
            <a:r>
              <a:rPr lang="en" sz="2800" b="1" dirty="0">
                <a:solidFill>
                  <a:srgbClr val="0000FF"/>
                </a:solidFill>
                <a:latin typeface="Raleway"/>
                <a:ea typeface="Raleway"/>
                <a:cs typeface="Raleway"/>
                <a:sym typeface="Raleway"/>
              </a:rPr>
              <a:t>500 mb</a:t>
            </a:r>
            <a:endParaRPr sz="2800" b="1" dirty="0">
              <a:solidFill>
                <a:srgbClr val="0000FF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800" b="1" dirty="0">
              <a:solidFill>
                <a:srgbClr val="0000FF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200" lvl="0" indent="-406400" algn="l" rtl="0"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2800"/>
              <a:buFont typeface="Raleway"/>
              <a:buChar char="●"/>
            </a:pPr>
            <a:r>
              <a:rPr lang="en" sz="2800" b="1" dirty="0">
                <a:solidFill>
                  <a:srgbClr val="0000FF"/>
                </a:solidFill>
                <a:latin typeface="Raleway"/>
                <a:ea typeface="Raleway"/>
                <a:cs typeface="Raleway"/>
                <a:sym typeface="Raleway"/>
              </a:rPr>
              <a:t>300 mb</a:t>
            </a:r>
            <a:endParaRPr sz="2800" b="1" dirty="0">
              <a:solidFill>
                <a:srgbClr val="0000FF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cxnSp>
        <p:nvCxnSpPr>
          <p:cNvPr id="578" name="Google Shape;578;p63"/>
          <p:cNvCxnSpPr/>
          <p:nvPr/>
        </p:nvCxnSpPr>
        <p:spPr>
          <a:xfrm>
            <a:off x="2508650" y="1972200"/>
            <a:ext cx="11400" cy="2968800"/>
          </a:xfrm>
          <a:prstGeom prst="straightConnector1">
            <a:avLst/>
          </a:prstGeom>
          <a:noFill/>
          <a:ln w="19050" cap="flat" cmpd="sng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579" name="Google Shape;579;p63"/>
          <p:cNvCxnSpPr/>
          <p:nvPr/>
        </p:nvCxnSpPr>
        <p:spPr>
          <a:xfrm>
            <a:off x="2520050" y="3339475"/>
            <a:ext cx="1341000" cy="0"/>
          </a:xfrm>
          <a:prstGeom prst="straightConnector1">
            <a:avLst/>
          </a:prstGeom>
          <a:noFill/>
          <a:ln w="19050" cap="flat" cmpd="sng">
            <a:solidFill>
              <a:srgbClr val="0000FF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580" name="Google Shape;580;p63"/>
          <p:cNvSpPr txBox="1">
            <a:spLocks noGrp="1"/>
          </p:cNvSpPr>
          <p:nvPr>
            <p:ph type="ctrTitle"/>
          </p:nvPr>
        </p:nvSpPr>
        <p:spPr>
          <a:xfrm>
            <a:off x="3863175" y="2868775"/>
            <a:ext cx="4332000" cy="789000"/>
          </a:xfrm>
          <a:prstGeom prst="rect">
            <a:avLst/>
          </a:prstGeom>
          <a:solidFill>
            <a:srgbClr val="C9DAF8"/>
          </a:solidFill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 b="1">
                <a:latin typeface="Raleway"/>
                <a:ea typeface="Raleway"/>
                <a:cs typeface="Raleway"/>
                <a:sym typeface="Raleway"/>
              </a:rPr>
              <a:t>Upper Air Observations</a:t>
            </a:r>
            <a:endParaRPr sz="2800" b="1">
              <a:latin typeface="Raleway"/>
              <a:ea typeface="Raleway"/>
              <a:cs typeface="Raleway"/>
              <a:sym typeface="Raleway"/>
            </a:endParaRP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9DAF8"/>
        </a:solidFill>
        <a:effectLst/>
      </p:bgPr>
    </p:bg>
    <p:spTree>
      <p:nvGrpSpPr>
        <p:cNvPr id="1" name="Shape 5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5" name="Google Shape;585;p6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6" name="Google Shape;586;p6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endParaRPr/>
          </a:p>
        </p:txBody>
      </p:sp>
      <p:pic>
        <p:nvPicPr>
          <p:cNvPr id="587" name="Google Shape;587;p6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81000" y="328300"/>
            <a:ext cx="8348425" cy="44087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2" name="Google Shape;592;p65"/>
          <p:cNvSpPr txBox="1">
            <a:spLocks noGrp="1"/>
          </p:cNvSpPr>
          <p:nvPr>
            <p:ph type="title"/>
          </p:nvPr>
        </p:nvSpPr>
        <p:spPr>
          <a:xfrm>
            <a:off x="1234500" y="3685700"/>
            <a:ext cx="3337500" cy="1064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aleway"/>
                <a:ea typeface="Raleway"/>
                <a:cs typeface="Raleway"/>
                <a:sym typeface="Raleway"/>
              </a:rPr>
              <a:t>Manual Observation</a:t>
            </a:r>
            <a:endParaRPr>
              <a:latin typeface="Raleway"/>
              <a:ea typeface="Raleway"/>
              <a:cs typeface="Raleway"/>
              <a:sym typeface="Raleway"/>
            </a:endParaRPr>
          </a:p>
        </p:txBody>
      </p:sp>
      <p:pic>
        <p:nvPicPr>
          <p:cNvPr id="593" name="Google Shape;593;p6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234500" y="853225"/>
            <a:ext cx="6381750" cy="2933700"/>
          </a:xfrm>
          <a:prstGeom prst="rect">
            <a:avLst/>
          </a:prstGeom>
          <a:noFill/>
          <a:ln>
            <a:noFill/>
          </a:ln>
        </p:spPr>
      </p:pic>
      <p:sp>
        <p:nvSpPr>
          <p:cNvPr id="594" name="Google Shape;594;p65"/>
          <p:cNvSpPr txBox="1">
            <a:spLocks noGrp="1"/>
          </p:cNvSpPr>
          <p:nvPr>
            <p:ph type="title"/>
          </p:nvPr>
        </p:nvSpPr>
        <p:spPr>
          <a:xfrm>
            <a:off x="4278750" y="3685700"/>
            <a:ext cx="3337500" cy="1064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aleway"/>
                <a:ea typeface="Raleway"/>
                <a:cs typeface="Raleway"/>
                <a:sym typeface="Raleway"/>
              </a:rPr>
              <a:t>Automatic Observation</a:t>
            </a:r>
            <a:endParaRPr>
              <a:latin typeface="Raleway"/>
              <a:ea typeface="Raleway"/>
              <a:cs typeface="Raleway"/>
              <a:sym typeface="Raleway"/>
            </a:endParaRP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9" name="Google Shape;599;p6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274700" y="2981363"/>
            <a:ext cx="647700" cy="647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00" name="Google Shape;600;p6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208250" y="2386900"/>
            <a:ext cx="647700" cy="647700"/>
          </a:xfrm>
          <a:prstGeom prst="rect">
            <a:avLst/>
          </a:prstGeom>
          <a:noFill/>
          <a:ln>
            <a:noFill/>
          </a:ln>
        </p:spPr>
      </p:pic>
      <p:sp>
        <p:nvSpPr>
          <p:cNvPr id="601" name="Google Shape;601;p66"/>
          <p:cNvSpPr/>
          <p:nvPr/>
        </p:nvSpPr>
        <p:spPr>
          <a:xfrm>
            <a:off x="3237600" y="2247150"/>
            <a:ext cx="687600" cy="649200"/>
          </a:xfrm>
          <a:prstGeom prst="ellipse">
            <a:avLst/>
          </a:prstGeom>
          <a:solidFill>
            <a:srgbClr val="000000"/>
          </a:solidFill>
          <a:ln w="381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602" name="Google Shape;602;p66"/>
          <p:cNvCxnSpPr/>
          <p:nvPr/>
        </p:nvCxnSpPr>
        <p:spPr>
          <a:xfrm>
            <a:off x="1848500" y="840275"/>
            <a:ext cx="1502400" cy="1489800"/>
          </a:xfrm>
          <a:prstGeom prst="straightConnector1">
            <a:avLst/>
          </a:prstGeom>
          <a:noFill/>
          <a:ln w="3810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603" name="Google Shape;603;p66"/>
          <p:cNvCxnSpPr/>
          <p:nvPr/>
        </p:nvCxnSpPr>
        <p:spPr>
          <a:xfrm flipH="1">
            <a:off x="1546150" y="840275"/>
            <a:ext cx="325500" cy="312300"/>
          </a:xfrm>
          <a:prstGeom prst="straightConnector1">
            <a:avLst/>
          </a:prstGeom>
          <a:noFill/>
          <a:ln w="3810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604" name="Google Shape;604;p66"/>
          <p:cNvCxnSpPr/>
          <p:nvPr/>
        </p:nvCxnSpPr>
        <p:spPr>
          <a:xfrm flipH="1">
            <a:off x="1698550" y="992675"/>
            <a:ext cx="325500" cy="312300"/>
          </a:xfrm>
          <a:prstGeom prst="straightConnector1">
            <a:avLst/>
          </a:prstGeom>
          <a:noFill/>
          <a:ln w="3810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605" name="Google Shape;605;p66"/>
          <p:cNvSpPr txBox="1"/>
          <p:nvPr/>
        </p:nvSpPr>
        <p:spPr>
          <a:xfrm>
            <a:off x="1511650" y="1762175"/>
            <a:ext cx="2040900" cy="78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 b="1"/>
              <a:t>23</a:t>
            </a:r>
            <a:endParaRPr/>
          </a:p>
        </p:txBody>
      </p:sp>
      <p:sp>
        <p:nvSpPr>
          <p:cNvPr id="606" name="Google Shape;606;p66"/>
          <p:cNvSpPr txBox="1"/>
          <p:nvPr/>
        </p:nvSpPr>
        <p:spPr>
          <a:xfrm>
            <a:off x="1169900" y="2408400"/>
            <a:ext cx="1419300" cy="78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 b="1"/>
              <a:t>55</a:t>
            </a:r>
            <a:endParaRPr/>
          </a:p>
        </p:txBody>
      </p:sp>
      <p:sp>
        <p:nvSpPr>
          <p:cNvPr id="607" name="Google Shape;607;p66"/>
          <p:cNvSpPr txBox="1"/>
          <p:nvPr/>
        </p:nvSpPr>
        <p:spPr>
          <a:xfrm>
            <a:off x="1511650" y="3079475"/>
            <a:ext cx="2040900" cy="78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 b="1"/>
              <a:t>18</a:t>
            </a:r>
            <a:endParaRPr sz="3100" b="1"/>
          </a:p>
        </p:txBody>
      </p:sp>
      <p:sp>
        <p:nvSpPr>
          <p:cNvPr id="608" name="Google Shape;608;p66"/>
          <p:cNvSpPr txBox="1"/>
          <p:nvPr/>
        </p:nvSpPr>
        <p:spPr>
          <a:xfrm>
            <a:off x="3529025" y="1762175"/>
            <a:ext cx="2040900" cy="78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 b="1">
                <a:solidFill>
                  <a:schemeClr val="dk1"/>
                </a:solidFill>
                <a:highlight>
                  <a:srgbClr val="FFFFFF"/>
                </a:highlight>
              </a:rPr>
              <a:t>871</a:t>
            </a:r>
            <a:endParaRPr/>
          </a:p>
        </p:txBody>
      </p:sp>
      <p:pic>
        <p:nvPicPr>
          <p:cNvPr id="609" name="Google Shape;609;p6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167975" y="2995163"/>
            <a:ext cx="647700" cy="647700"/>
          </a:xfrm>
          <a:prstGeom prst="rect">
            <a:avLst/>
          </a:prstGeom>
          <a:noFill/>
          <a:ln>
            <a:noFill/>
          </a:ln>
        </p:spPr>
      </p:pic>
      <p:sp>
        <p:nvSpPr>
          <p:cNvPr id="610" name="Google Shape;610;p66"/>
          <p:cNvSpPr txBox="1"/>
          <p:nvPr/>
        </p:nvSpPr>
        <p:spPr>
          <a:xfrm>
            <a:off x="3616025" y="4236875"/>
            <a:ext cx="2040900" cy="78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 b="1"/>
              <a:t>090703</a:t>
            </a:r>
            <a:endParaRPr sz="3100" b="1"/>
          </a:p>
        </p:txBody>
      </p:sp>
      <p:pic>
        <p:nvPicPr>
          <p:cNvPr id="611" name="Google Shape;611;p66"/>
          <p:cNvPicPr preferRelativeResize="0"/>
          <p:nvPr/>
        </p:nvPicPr>
        <p:blipFill rotWithShape="1">
          <a:blip r:embed="rId4">
            <a:alphaModFix/>
          </a:blip>
          <a:srcRect t="4443"/>
          <a:stretch/>
        </p:blipFill>
        <p:spPr>
          <a:xfrm>
            <a:off x="3278125" y="1108350"/>
            <a:ext cx="687600" cy="464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12" name="Google Shape;612;p6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267075" y="1573050"/>
            <a:ext cx="628650" cy="590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613" name="Google Shape;613;p66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3317125" y="3079475"/>
            <a:ext cx="609600" cy="552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614" name="Google Shape;614;p66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4314200" y="2355175"/>
            <a:ext cx="533400" cy="571500"/>
          </a:xfrm>
          <a:prstGeom prst="rect">
            <a:avLst/>
          </a:prstGeom>
          <a:noFill/>
          <a:ln>
            <a:noFill/>
          </a:ln>
        </p:spPr>
      </p:pic>
      <p:sp>
        <p:nvSpPr>
          <p:cNvPr id="615" name="Google Shape;615;p66"/>
          <p:cNvSpPr txBox="1"/>
          <p:nvPr/>
        </p:nvSpPr>
        <p:spPr>
          <a:xfrm>
            <a:off x="2578100" y="3637900"/>
            <a:ext cx="2040900" cy="78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 b="1"/>
              <a:t>8/4</a:t>
            </a:r>
            <a:endParaRPr sz="3100" b="1"/>
          </a:p>
        </p:txBody>
      </p:sp>
      <p:sp>
        <p:nvSpPr>
          <p:cNvPr id="616" name="Google Shape;616;p66"/>
          <p:cNvSpPr txBox="1"/>
          <p:nvPr/>
        </p:nvSpPr>
        <p:spPr>
          <a:xfrm>
            <a:off x="912025" y="3474900"/>
            <a:ext cx="2040900" cy="78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 b="1"/>
              <a:t>25</a:t>
            </a:r>
            <a:endParaRPr sz="3100" b="1"/>
          </a:p>
        </p:txBody>
      </p:sp>
      <p:sp>
        <p:nvSpPr>
          <p:cNvPr id="617" name="Google Shape;617;p66"/>
          <p:cNvSpPr txBox="1"/>
          <p:nvPr/>
        </p:nvSpPr>
        <p:spPr>
          <a:xfrm>
            <a:off x="3616025" y="3627275"/>
            <a:ext cx="2040900" cy="78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 b="1">
                <a:solidFill>
                  <a:schemeClr val="dk1"/>
                </a:solidFill>
              </a:rPr>
              <a:t>10603</a:t>
            </a:r>
            <a:endParaRPr sz="3100" b="1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9DAF8"/>
        </a:solidFill>
        <a:effectLst/>
      </p:bgPr>
    </p:bg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17"/>
          <p:cNvSpPr txBox="1">
            <a:spLocks noGrp="1"/>
          </p:cNvSpPr>
          <p:nvPr>
            <p:ph type="body" idx="4294967295"/>
          </p:nvPr>
        </p:nvSpPr>
        <p:spPr>
          <a:xfrm>
            <a:off x="580900" y="1848825"/>
            <a:ext cx="7167000" cy="67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43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rPr>
              <a:t>Station Model </a:t>
            </a:r>
            <a:r>
              <a:rPr lang="en" sz="43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rPr>
              <a:t>(Model)</a:t>
            </a:r>
            <a:endParaRPr sz="3100"/>
          </a:p>
        </p:txBody>
      </p:sp>
      <p:sp>
        <p:nvSpPr>
          <p:cNvPr id="96" name="Google Shape;96;p17"/>
          <p:cNvSpPr txBox="1">
            <a:spLocks noGrp="1"/>
          </p:cNvSpPr>
          <p:nvPr>
            <p:ph type="body" idx="4294967295"/>
          </p:nvPr>
        </p:nvSpPr>
        <p:spPr>
          <a:xfrm>
            <a:off x="580900" y="816275"/>
            <a:ext cx="6259800" cy="67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43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rPr>
              <a:t>Ship reports </a:t>
            </a:r>
            <a:r>
              <a:rPr lang="en" sz="39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rPr>
              <a:t>(Numbers)</a:t>
            </a:r>
            <a:endParaRPr sz="2700"/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2" name="Google Shape;622;p67"/>
          <p:cNvSpPr/>
          <p:nvPr/>
        </p:nvSpPr>
        <p:spPr>
          <a:xfrm>
            <a:off x="3237600" y="2247150"/>
            <a:ext cx="687600" cy="649200"/>
          </a:xfrm>
          <a:prstGeom prst="ellipse">
            <a:avLst/>
          </a:prstGeom>
          <a:solidFill>
            <a:srgbClr val="000000"/>
          </a:solidFill>
          <a:ln w="381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3" name="Google Shape;623;p67"/>
          <p:cNvSpPr txBox="1">
            <a:spLocks noGrp="1"/>
          </p:cNvSpPr>
          <p:nvPr>
            <p:ph type="title"/>
          </p:nvPr>
        </p:nvSpPr>
        <p:spPr>
          <a:xfrm>
            <a:off x="5159150" y="426250"/>
            <a:ext cx="1884300" cy="464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 b="1">
                <a:solidFill>
                  <a:srgbClr val="FF0000"/>
                </a:solidFill>
                <a:latin typeface="Raleway"/>
                <a:ea typeface="Raleway"/>
                <a:cs typeface="Raleway"/>
                <a:sym typeface="Raleway"/>
              </a:rPr>
              <a:t>Cloud Cover</a:t>
            </a:r>
            <a:endParaRPr sz="1900" b="1">
              <a:solidFill>
                <a:srgbClr val="FF0000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pic>
        <p:nvPicPr>
          <p:cNvPr id="624" name="Google Shape;624;p67"/>
          <p:cNvPicPr preferRelativeResize="0"/>
          <p:nvPr/>
        </p:nvPicPr>
        <p:blipFill rotWithShape="1">
          <a:blip r:embed="rId3">
            <a:alphaModFix/>
          </a:blip>
          <a:srcRect l="17715" t="8270" b="8361"/>
          <a:stretch/>
        </p:blipFill>
        <p:spPr>
          <a:xfrm>
            <a:off x="5425100" y="944000"/>
            <a:ext cx="3017450" cy="29539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625" name="Google Shape;625;p67"/>
          <p:cNvCxnSpPr/>
          <p:nvPr/>
        </p:nvCxnSpPr>
        <p:spPr>
          <a:xfrm rot="10800000" flipH="1">
            <a:off x="3694550" y="700350"/>
            <a:ext cx="1693200" cy="1546800"/>
          </a:xfrm>
          <a:prstGeom prst="straightConnector1">
            <a:avLst/>
          </a:prstGeom>
          <a:noFill/>
          <a:ln w="19050" cap="flat" cmpd="sng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626" name="Google Shape;626;p67"/>
          <p:cNvSpPr txBox="1">
            <a:spLocks noGrp="1"/>
          </p:cNvSpPr>
          <p:nvPr>
            <p:ph type="title"/>
          </p:nvPr>
        </p:nvSpPr>
        <p:spPr>
          <a:xfrm>
            <a:off x="-990600" y="3660225"/>
            <a:ext cx="4875000" cy="1064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b="1">
                <a:solidFill>
                  <a:srgbClr val="FF0000"/>
                </a:solidFill>
                <a:latin typeface="Raleway"/>
                <a:ea typeface="Raleway"/>
                <a:cs typeface="Raleway"/>
                <a:sym typeface="Raleway"/>
              </a:rPr>
              <a:t>Overcast</a:t>
            </a:r>
            <a:endParaRPr sz="3000" b="1">
              <a:solidFill>
                <a:srgbClr val="FF0000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1" name="Google Shape;631;p68"/>
          <p:cNvSpPr/>
          <p:nvPr/>
        </p:nvSpPr>
        <p:spPr>
          <a:xfrm>
            <a:off x="3237600" y="2247150"/>
            <a:ext cx="687600" cy="649200"/>
          </a:xfrm>
          <a:prstGeom prst="ellipse">
            <a:avLst/>
          </a:prstGeom>
          <a:solidFill>
            <a:srgbClr val="000000"/>
          </a:solidFill>
          <a:ln w="381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632" name="Google Shape;632;p68"/>
          <p:cNvCxnSpPr/>
          <p:nvPr/>
        </p:nvCxnSpPr>
        <p:spPr>
          <a:xfrm>
            <a:off x="1848500" y="840275"/>
            <a:ext cx="1502400" cy="1489800"/>
          </a:xfrm>
          <a:prstGeom prst="straightConnector1">
            <a:avLst/>
          </a:prstGeom>
          <a:noFill/>
          <a:ln w="3810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633" name="Google Shape;633;p68"/>
          <p:cNvSpPr txBox="1">
            <a:spLocks noGrp="1"/>
          </p:cNvSpPr>
          <p:nvPr>
            <p:ph type="title"/>
          </p:nvPr>
        </p:nvSpPr>
        <p:spPr>
          <a:xfrm>
            <a:off x="4904500" y="916475"/>
            <a:ext cx="2368200" cy="464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 b="1">
                <a:solidFill>
                  <a:srgbClr val="FF9900"/>
                </a:solidFill>
                <a:latin typeface="Raleway"/>
                <a:ea typeface="Raleway"/>
                <a:cs typeface="Raleway"/>
                <a:sym typeface="Raleway"/>
              </a:rPr>
              <a:t>Wind Direction</a:t>
            </a:r>
            <a:endParaRPr sz="1900" b="1">
              <a:solidFill>
                <a:srgbClr val="FF9900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cxnSp>
        <p:nvCxnSpPr>
          <p:cNvPr id="634" name="Google Shape;634;p68"/>
          <p:cNvCxnSpPr/>
          <p:nvPr/>
        </p:nvCxnSpPr>
        <p:spPr>
          <a:xfrm>
            <a:off x="2243200" y="1203175"/>
            <a:ext cx="2889900" cy="6300"/>
          </a:xfrm>
          <a:prstGeom prst="straightConnector1">
            <a:avLst/>
          </a:prstGeom>
          <a:noFill/>
          <a:ln w="19050" cap="flat" cmpd="sng">
            <a:solidFill>
              <a:srgbClr val="FF9900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635" name="Google Shape;635;p68"/>
          <p:cNvSpPr txBox="1">
            <a:spLocks noGrp="1"/>
          </p:cNvSpPr>
          <p:nvPr>
            <p:ph type="title"/>
          </p:nvPr>
        </p:nvSpPr>
        <p:spPr>
          <a:xfrm>
            <a:off x="-990600" y="3660225"/>
            <a:ext cx="4875000" cy="1064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rgbClr val="FF9900"/>
                </a:solidFill>
                <a:latin typeface="Raleway"/>
                <a:ea typeface="Raleway"/>
                <a:cs typeface="Raleway"/>
                <a:sym typeface="Raleway"/>
              </a:rPr>
              <a:t>North West</a:t>
            </a:r>
            <a:endParaRPr b="1">
              <a:solidFill>
                <a:srgbClr val="FF9900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pic>
        <p:nvPicPr>
          <p:cNvPr id="636" name="Google Shape;636;p68"/>
          <p:cNvPicPr preferRelativeResize="0"/>
          <p:nvPr/>
        </p:nvPicPr>
        <p:blipFill rotWithShape="1">
          <a:blip r:embed="rId3">
            <a:alphaModFix/>
          </a:blip>
          <a:srcRect t="12334"/>
          <a:stretch/>
        </p:blipFill>
        <p:spPr>
          <a:xfrm>
            <a:off x="4421350" y="1381175"/>
            <a:ext cx="3589175" cy="303105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637" name="Google Shape;637;p68"/>
          <p:cNvCxnSpPr>
            <a:endCxn id="631" idx="1"/>
          </p:cNvCxnSpPr>
          <p:nvPr/>
        </p:nvCxnSpPr>
        <p:spPr>
          <a:xfrm>
            <a:off x="1848497" y="840423"/>
            <a:ext cx="1489800" cy="1501800"/>
          </a:xfrm>
          <a:prstGeom prst="straightConnector1">
            <a:avLst/>
          </a:prstGeom>
          <a:noFill/>
          <a:ln w="114300" cap="flat" cmpd="sng">
            <a:solidFill>
              <a:srgbClr val="FF9900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638" name="Google Shape;638;p68"/>
          <p:cNvSpPr txBox="1">
            <a:spLocks noGrp="1"/>
          </p:cNvSpPr>
          <p:nvPr>
            <p:ph type="title"/>
          </p:nvPr>
        </p:nvSpPr>
        <p:spPr>
          <a:xfrm>
            <a:off x="-762000" y="240875"/>
            <a:ext cx="4875000" cy="1064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rgbClr val="FF9900"/>
                </a:solidFill>
                <a:latin typeface="Raleway"/>
                <a:ea typeface="Raleway"/>
                <a:cs typeface="Raleway"/>
                <a:sym typeface="Raleway"/>
              </a:rPr>
              <a:t>From</a:t>
            </a:r>
            <a:endParaRPr b="1">
              <a:solidFill>
                <a:srgbClr val="FF9900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6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3" name="Google Shape;643;p69"/>
          <p:cNvSpPr/>
          <p:nvPr/>
        </p:nvSpPr>
        <p:spPr>
          <a:xfrm>
            <a:off x="3237600" y="2247150"/>
            <a:ext cx="687600" cy="649200"/>
          </a:xfrm>
          <a:prstGeom prst="ellipse">
            <a:avLst/>
          </a:prstGeom>
          <a:solidFill>
            <a:srgbClr val="000000"/>
          </a:solidFill>
          <a:ln w="381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644" name="Google Shape;644;p69"/>
          <p:cNvCxnSpPr/>
          <p:nvPr/>
        </p:nvCxnSpPr>
        <p:spPr>
          <a:xfrm>
            <a:off x="1848500" y="840275"/>
            <a:ext cx="1502400" cy="1489800"/>
          </a:xfrm>
          <a:prstGeom prst="straightConnector1">
            <a:avLst/>
          </a:prstGeom>
          <a:noFill/>
          <a:ln w="3810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645" name="Google Shape;645;p69"/>
          <p:cNvSpPr txBox="1">
            <a:spLocks noGrp="1"/>
          </p:cNvSpPr>
          <p:nvPr>
            <p:ph type="title"/>
          </p:nvPr>
        </p:nvSpPr>
        <p:spPr>
          <a:xfrm>
            <a:off x="4840850" y="614475"/>
            <a:ext cx="2368200" cy="464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600" b="1">
                <a:solidFill>
                  <a:srgbClr val="38761D"/>
                </a:solidFill>
                <a:latin typeface="Raleway"/>
                <a:ea typeface="Raleway"/>
                <a:cs typeface="Raleway"/>
                <a:sym typeface="Raleway"/>
              </a:rPr>
              <a:t>Wind Speed</a:t>
            </a:r>
            <a:endParaRPr sz="2600" b="1">
              <a:solidFill>
                <a:srgbClr val="38761D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cxnSp>
        <p:nvCxnSpPr>
          <p:cNvPr id="646" name="Google Shape;646;p69"/>
          <p:cNvCxnSpPr/>
          <p:nvPr/>
        </p:nvCxnSpPr>
        <p:spPr>
          <a:xfrm>
            <a:off x="1911300" y="986375"/>
            <a:ext cx="2889900" cy="6300"/>
          </a:xfrm>
          <a:prstGeom prst="straightConnector1">
            <a:avLst/>
          </a:prstGeom>
          <a:noFill/>
          <a:ln w="19050" cap="flat" cmpd="sng">
            <a:solidFill>
              <a:srgbClr val="38761D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647" name="Google Shape;647;p69"/>
          <p:cNvSpPr txBox="1">
            <a:spLocks noGrp="1"/>
          </p:cNvSpPr>
          <p:nvPr>
            <p:ph type="title"/>
          </p:nvPr>
        </p:nvSpPr>
        <p:spPr>
          <a:xfrm>
            <a:off x="-990600" y="3660225"/>
            <a:ext cx="4875000" cy="1064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rgbClr val="38761D"/>
                </a:solidFill>
              </a:rPr>
              <a:t>18-22 Knots</a:t>
            </a:r>
            <a:endParaRPr b="1">
              <a:solidFill>
                <a:srgbClr val="38761D"/>
              </a:solidFill>
            </a:endParaRPr>
          </a:p>
        </p:txBody>
      </p:sp>
      <p:cxnSp>
        <p:nvCxnSpPr>
          <p:cNvPr id="648" name="Google Shape;648;p69"/>
          <p:cNvCxnSpPr/>
          <p:nvPr/>
        </p:nvCxnSpPr>
        <p:spPr>
          <a:xfrm flipH="1">
            <a:off x="1546150" y="840275"/>
            <a:ext cx="325500" cy="312300"/>
          </a:xfrm>
          <a:prstGeom prst="straightConnector1">
            <a:avLst/>
          </a:prstGeom>
          <a:noFill/>
          <a:ln w="3810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649" name="Google Shape;649;p69"/>
          <p:cNvCxnSpPr/>
          <p:nvPr/>
        </p:nvCxnSpPr>
        <p:spPr>
          <a:xfrm flipH="1">
            <a:off x="1698550" y="992675"/>
            <a:ext cx="325500" cy="312300"/>
          </a:xfrm>
          <a:prstGeom prst="straightConnector1">
            <a:avLst/>
          </a:prstGeom>
          <a:noFill/>
          <a:ln w="3810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650" name="Google Shape;650;p6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930800" y="1228775"/>
            <a:ext cx="3637275" cy="3266375"/>
          </a:xfrm>
          <a:prstGeom prst="rect">
            <a:avLst/>
          </a:prstGeom>
          <a:noFill/>
          <a:ln>
            <a:noFill/>
          </a:ln>
        </p:spPr>
      </p:pic>
      <p:sp>
        <p:nvSpPr>
          <p:cNvPr id="651" name="Google Shape;651;p69"/>
          <p:cNvSpPr txBox="1">
            <a:spLocks noGrp="1"/>
          </p:cNvSpPr>
          <p:nvPr>
            <p:ph type="title"/>
          </p:nvPr>
        </p:nvSpPr>
        <p:spPr>
          <a:xfrm>
            <a:off x="574200" y="4283500"/>
            <a:ext cx="4875000" cy="1064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rgbClr val="38761D"/>
                </a:solidFill>
              </a:rPr>
              <a:t>9-11 m/s</a:t>
            </a:r>
            <a:endParaRPr b="1">
              <a:solidFill>
                <a:srgbClr val="38761D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6" name="Google Shape;656;p70"/>
          <p:cNvSpPr/>
          <p:nvPr/>
        </p:nvSpPr>
        <p:spPr>
          <a:xfrm>
            <a:off x="3237600" y="2247150"/>
            <a:ext cx="687600" cy="649200"/>
          </a:xfrm>
          <a:prstGeom prst="ellipse">
            <a:avLst/>
          </a:prstGeom>
          <a:solidFill>
            <a:srgbClr val="FFFFFF"/>
          </a:solidFill>
          <a:ln w="381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657" name="Google Shape;657;p70"/>
          <p:cNvCxnSpPr/>
          <p:nvPr/>
        </p:nvCxnSpPr>
        <p:spPr>
          <a:xfrm>
            <a:off x="1848500" y="840275"/>
            <a:ext cx="1502400" cy="1489800"/>
          </a:xfrm>
          <a:prstGeom prst="straightConnector1">
            <a:avLst/>
          </a:prstGeom>
          <a:noFill/>
          <a:ln w="3810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658" name="Google Shape;658;p70"/>
          <p:cNvSpPr txBox="1">
            <a:spLocks noGrp="1"/>
          </p:cNvSpPr>
          <p:nvPr>
            <p:ph type="title"/>
          </p:nvPr>
        </p:nvSpPr>
        <p:spPr>
          <a:xfrm>
            <a:off x="4980700" y="992675"/>
            <a:ext cx="2368200" cy="464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 b="1">
                <a:solidFill>
                  <a:srgbClr val="134F5C"/>
                </a:solidFill>
                <a:latin typeface="Raleway"/>
                <a:ea typeface="Raleway"/>
                <a:cs typeface="Raleway"/>
                <a:sym typeface="Raleway"/>
              </a:rPr>
              <a:t>Air Temperature</a:t>
            </a:r>
            <a:endParaRPr sz="2200" b="1">
              <a:solidFill>
                <a:srgbClr val="134F5C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cxnSp>
        <p:nvCxnSpPr>
          <p:cNvPr id="659" name="Google Shape;659;p70"/>
          <p:cNvCxnSpPr/>
          <p:nvPr/>
        </p:nvCxnSpPr>
        <p:spPr>
          <a:xfrm flipH="1">
            <a:off x="1546150" y="840275"/>
            <a:ext cx="325500" cy="312300"/>
          </a:xfrm>
          <a:prstGeom prst="straightConnector1">
            <a:avLst/>
          </a:prstGeom>
          <a:noFill/>
          <a:ln w="3810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660" name="Google Shape;660;p70"/>
          <p:cNvCxnSpPr/>
          <p:nvPr/>
        </p:nvCxnSpPr>
        <p:spPr>
          <a:xfrm flipH="1">
            <a:off x="1698550" y="992675"/>
            <a:ext cx="325500" cy="312300"/>
          </a:xfrm>
          <a:prstGeom prst="straightConnector1">
            <a:avLst/>
          </a:prstGeom>
          <a:noFill/>
          <a:ln w="3810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661" name="Google Shape;661;p70"/>
          <p:cNvSpPr/>
          <p:nvPr/>
        </p:nvSpPr>
        <p:spPr>
          <a:xfrm>
            <a:off x="3237600" y="2247150"/>
            <a:ext cx="687600" cy="649200"/>
          </a:xfrm>
          <a:prstGeom prst="ellipse">
            <a:avLst/>
          </a:prstGeom>
          <a:solidFill>
            <a:srgbClr val="000000"/>
          </a:solidFill>
          <a:ln w="381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662" name="Google Shape;662;p70"/>
          <p:cNvCxnSpPr/>
          <p:nvPr/>
        </p:nvCxnSpPr>
        <p:spPr>
          <a:xfrm>
            <a:off x="1848500" y="840275"/>
            <a:ext cx="1502400" cy="1489800"/>
          </a:xfrm>
          <a:prstGeom prst="straightConnector1">
            <a:avLst/>
          </a:prstGeom>
          <a:noFill/>
          <a:ln w="3810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663" name="Google Shape;663;p70"/>
          <p:cNvCxnSpPr/>
          <p:nvPr/>
        </p:nvCxnSpPr>
        <p:spPr>
          <a:xfrm rot="10800000" flipH="1">
            <a:off x="2752450" y="1301375"/>
            <a:ext cx="2228400" cy="672000"/>
          </a:xfrm>
          <a:prstGeom prst="straightConnector1">
            <a:avLst/>
          </a:prstGeom>
          <a:noFill/>
          <a:ln w="19050" cap="flat" cmpd="sng">
            <a:solidFill>
              <a:srgbClr val="134F5C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664" name="Google Shape;664;p70"/>
          <p:cNvSpPr txBox="1">
            <a:spLocks noGrp="1"/>
          </p:cNvSpPr>
          <p:nvPr>
            <p:ph type="title"/>
          </p:nvPr>
        </p:nvSpPr>
        <p:spPr>
          <a:xfrm>
            <a:off x="-576200" y="3676150"/>
            <a:ext cx="4875000" cy="1064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700" b="1">
                <a:solidFill>
                  <a:srgbClr val="134F5C"/>
                </a:solidFill>
              </a:rPr>
              <a:t>23 </a:t>
            </a:r>
            <a:r>
              <a:rPr lang="en" sz="3700" b="1">
                <a:solidFill>
                  <a:srgbClr val="134F5C"/>
                </a:solidFill>
                <a:highlight>
                  <a:srgbClr val="FFFFFF"/>
                </a:highlight>
              </a:rPr>
              <a:t>°C</a:t>
            </a:r>
            <a:endParaRPr sz="3700" b="1">
              <a:solidFill>
                <a:srgbClr val="134F5C"/>
              </a:solidFill>
            </a:endParaRPr>
          </a:p>
        </p:txBody>
      </p:sp>
      <p:cxnSp>
        <p:nvCxnSpPr>
          <p:cNvPr id="665" name="Google Shape;665;p70"/>
          <p:cNvCxnSpPr/>
          <p:nvPr/>
        </p:nvCxnSpPr>
        <p:spPr>
          <a:xfrm flipH="1">
            <a:off x="1546150" y="840275"/>
            <a:ext cx="325500" cy="312300"/>
          </a:xfrm>
          <a:prstGeom prst="straightConnector1">
            <a:avLst/>
          </a:prstGeom>
          <a:noFill/>
          <a:ln w="3810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666" name="Google Shape;666;p70"/>
          <p:cNvCxnSpPr/>
          <p:nvPr/>
        </p:nvCxnSpPr>
        <p:spPr>
          <a:xfrm flipH="1">
            <a:off x="1698550" y="992675"/>
            <a:ext cx="325500" cy="312300"/>
          </a:xfrm>
          <a:prstGeom prst="straightConnector1">
            <a:avLst/>
          </a:prstGeom>
          <a:noFill/>
          <a:ln w="3810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667" name="Google Shape;667;p70"/>
          <p:cNvSpPr txBox="1"/>
          <p:nvPr/>
        </p:nvSpPr>
        <p:spPr>
          <a:xfrm>
            <a:off x="1511650" y="1762175"/>
            <a:ext cx="2040900" cy="78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 b="1"/>
              <a:t>23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2" name="Google Shape;672;p71"/>
          <p:cNvSpPr/>
          <p:nvPr/>
        </p:nvSpPr>
        <p:spPr>
          <a:xfrm>
            <a:off x="3237600" y="2247150"/>
            <a:ext cx="687600" cy="649200"/>
          </a:xfrm>
          <a:prstGeom prst="ellipse">
            <a:avLst/>
          </a:prstGeom>
          <a:solidFill>
            <a:srgbClr val="000000"/>
          </a:solidFill>
          <a:ln w="381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673" name="Google Shape;673;p71"/>
          <p:cNvCxnSpPr/>
          <p:nvPr/>
        </p:nvCxnSpPr>
        <p:spPr>
          <a:xfrm>
            <a:off x="1848500" y="840275"/>
            <a:ext cx="1502400" cy="1489800"/>
          </a:xfrm>
          <a:prstGeom prst="straightConnector1">
            <a:avLst/>
          </a:prstGeom>
          <a:noFill/>
          <a:ln w="3810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674" name="Google Shape;674;p71"/>
          <p:cNvSpPr txBox="1">
            <a:spLocks noGrp="1"/>
          </p:cNvSpPr>
          <p:nvPr>
            <p:ph type="title"/>
          </p:nvPr>
        </p:nvSpPr>
        <p:spPr>
          <a:xfrm>
            <a:off x="4752100" y="916475"/>
            <a:ext cx="3618600" cy="464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rgbClr val="1155CC"/>
                </a:solidFill>
                <a:latin typeface="Raleway"/>
                <a:ea typeface="Raleway"/>
                <a:cs typeface="Raleway"/>
                <a:sym typeface="Raleway"/>
              </a:rPr>
              <a:t>Current Weather</a:t>
            </a:r>
            <a:endParaRPr b="1">
              <a:solidFill>
                <a:srgbClr val="1155CC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cxnSp>
        <p:nvCxnSpPr>
          <p:cNvPr id="675" name="Google Shape;675;p71"/>
          <p:cNvCxnSpPr/>
          <p:nvPr/>
        </p:nvCxnSpPr>
        <p:spPr>
          <a:xfrm rot="10800000" flipH="1">
            <a:off x="2777900" y="1301150"/>
            <a:ext cx="2202900" cy="1347000"/>
          </a:xfrm>
          <a:prstGeom prst="straightConnector1">
            <a:avLst/>
          </a:prstGeom>
          <a:noFill/>
          <a:ln w="19050" cap="flat" cmpd="sng">
            <a:solidFill>
              <a:srgbClr val="1155CC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676" name="Google Shape;676;p71"/>
          <p:cNvCxnSpPr/>
          <p:nvPr/>
        </p:nvCxnSpPr>
        <p:spPr>
          <a:xfrm flipH="1">
            <a:off x="1546150" y="840275"/>
            <a:ext cx="325500" cy="312300"/>
          </a:xfrm>
          <a:prstGeom prst="straightConnector1">
            <a:avLst/>
          </a:prstGeom>
          <a:noFill/>
          <a:ln w="3810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677" name="Google Shape;677;p71"/>
          <p:cNvCxnSpPr/>
          <p:nvPr/>
        </p:nvCxnSpPr>
        <p:spPr>
          <a:xfrm flipH="1">
            <a:off x="1698550" y="992675"/>
            <a:ext cx="325500" cy="312300"/>
          </a:xfrm>
          <a:prstGeom prst="straightConnector1">
            <a:avLst/>
          </a:prstGeom>
          <a:noFill/>
          <a:ln w="3810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678" name="Google Shape;678;p71"/>
          <p:cNvSpPr txBox="1"/>
          <p:nvPr/>
        </p:nvSpPr>
        <p:spPr>
          <a:xfrm>
            <a:off x="1511650" y="1762175"/>
            <a:ext cx="2040900" cy="78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 b="1"/>
              <a:t>23</a:t>
            </a:r>
            <a:endParaRPr/>
          </a:p>
        </p:txBody>
      </p:sp>
      <p:pic>
        <p:nvPicPr>
          <p:cNvPr id="679" name="Google Shape;679;p7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208250" y="2386900"/>
            <a:ext cx="647700" cy="647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80" name="Google Shape;680;p7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018800" y="1533575"/>
            <a:ext cx="3539299" cy="3491655"/>
          </a:xfrm>
          <a:prstGeom prst="rect">
            <a:avLst/>
          </a:prstGeom>
          <a:noFill/>
          <a:ln>
            <a:noFill/>
          </a:ln>
        </p:spPr>
      </p:pic>
      <p:sp>
        <p:nvSpPr>
          <p:cNvPr id="681" name="Google Shape;681;p71"/>
          <p:cNvSpPr txBox="1">
            <a:spLocks noGrp="1"/>
          </p:cNvSpPr>
          <p:nvPr>
            <p:ph type="title"/>
          </p:nvPr>
        </p:nvSpPr>
        <p:spPr>
          <a:xfrm>
            <a:off x="69950" y="3767250"/>
            <a:ext cx="3469800" cy="464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100" b="1">
                <a:solidFill>
                  <a:srgbClr val="1155CC"/>
                </a:solidFill>
                <a:latin typeface="Raleway"/>
                <a:ea typeface="Raleway"/>
                <a:cs typeface="Raleway"/>
                <a:sym typeface="Raleway"/>
              </a:rPr>
              <a:t>Moderate Rain</a:t>
            </a:r>
            <a:endParaRPr sz="3100" b="1">
              <a:solidFill>
                <a:srgbClr val="1155CC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6" name="Google Shape;686;p7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208250" y="2386900"/>
            <a:ext cx="647700" cy="647700"/>
          </a:xfrm>
          <a:prstGeom prst="rect">
            <a:avLst/>
          </a:prstGeom>
          <a:noFill/>
          <a:ln>
            <a:noFill/>
          </a:ln>
        </p:spPr>
      </p:pic>
      <p:sp>
        <p:nvSpPr>
          <p:cNvPr id="687" name="Google Shape;687;p72"/>
          <p:cNvSpPr/>
          <p:nvPr/>
        </p:nvSpPr>
        <p:spPr>
          <a:xfrm>
            <a:off x="3237600" y="2247150"/>
            <a:ext cx="687600" cy="649200"/>
          </a:xfrm>
          <a:prstGeom prst="ellipse">
            <a:avLst/>
          </a:prstGeom>
          <a:solidFill>
            <a:srgbClr val="000000"/>
          </a:solidFill>
          <a:ln w="381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688" name="Google Shape;688;p72"/>
          <p:cNvCxnSpPr/>
          <p:nvPr/>
        </p:nvCxnSpPr>
        <p:spPr>
          <a:xfrm>
            <a:off x="1848500" y="840275"/>
            <a:ext cx="1502400" cy="1489800"/>
          </a:xfrm>
          <a:prstGeom prst="straightConnector1">
            <a:avLst/>
          </a:prstGeom>
          <a:noFill/>
          <a:ln w="3810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689" name="Google Shape;689;p72"/>
          <p:cNvCxnSpPr/>
          <p:nvPr/>
        </p:nvCxnSpPr>
        <p:spPr>
          <a:xfrm rot="10800000" flipH="1">
            <a:off x="2103150" y="1300925"/>
            <a:ext cx="2877600" cy="1296300"/>
          </a:xfrm>
          <a:prstGeom prst="straightConnector1">
            <a:avLst/>
          </a:prstGeom>
          <a:noFill/>
          <a:ln w="19050" cap="flat" cmpd="sng">
            <a:solidFill>
              <a:srgbClr val="0B5394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690" name="Google Shape;690;p72"/>
          <p:cNvSpPr txBox="1">
            <a:spLocks noGrp="1"/>
          </p:cNvSpPr>
          <p:nvPr>
            <p:ph type="title"/>
          </p:nvPr>
        </p:nvSpPr>
        <p:spPr>
          <a:xfrm>
            <a:off x="4297425" y="916475"/>
            <a:ext cx="2838900" cy="464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rgbClr val="0B5394"/>
                </a:solidFill>
                <a:latin typeface="Raleway"/>
                <a:ea typeface="Raleway"/>
                <a:cs typeface="Raleway"/>
                <a:sym typeface="Raleway"/>
              </a:rPr>
              <a:t>Visibility</a:t>
            </a:r>
            <a:endParaRPr b="1">
              <a:solidFill>
                <a:srgbClr val="0B5394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cxnSp>
        <p:nvCxnSpPr>
          <p:cNvPr id="691" name="Google Shape;691;p72"/>
          <p:cNvCxnSpPr/>
          <p:nvPr/>
        </p:nvCxnSpPr>
        <p:spPr>
          <a:xfrm flipH="1">
            <a:off x="1546150" y="840275"/>
            <a:ext cx="325500" cy="312300"/>
          </a:xfrm>
          <a:prstGeom prst="straightConnector1">
            <a:avLst/>
          </a:prstGeom>
          <a:noFill/>
          <a:ln w="3810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692" name="Google Shape;692;p72"/>
          <p:cNvCxnSpPr/>
          <p:nvPr/>
        </p:nvCxnSpPr>
        <p:spPr>
          <a:xfrm flipH="1">
            <a:off x="1698550" y="992675"/>
            <a:ext cx="325500" cy="312300"/>
          </a:xfrm>
          <a:prstGeom prst="straightConnector1">
            <a:avLst/>
          </a:prstGeom>
          <a:noFill/>
          <a:ln w="3810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693" name="Google Shape;693;p72"/>
          <p:cNvSpPr txBox="1"/>
          <p:nvPr/>
        </p:nvSpPr>
        <p:spPr>
          <a:xfrm>
            <a:off x="1511650" y="1762175"/>
            <a:ext cx="2040900" cy="78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 b="1"/>
              <a:t>23</a:t>
            </a:r>
            <a:endParaRPr/>
          </a:p>
        </p:txBody>
      </p:sp>
      <p:sp>
        <p:nvSpPr>
          <p:cNvPr id="694" name="Google Shape;694;p72"/>
          <p:cNvSpPr txBox="1"/>
          <p:nvPr/>
        </p:nvSpPr>
        <p:spPr>
          <a:xfrm>
            <a:off x="1169900" y="2408400"/>
            <a:ext cx="1419300" cy="78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 b="1"/>
              <a:t>56</a:t>
            </a:r>
            <a:endParaRPr/>
          </a:p>
        </p:txBody>
      </p:sp>
      <p:sp>
        <p:nvSpPr>
          <p:cNvPr id="695" name="Google Shape;695;p72"/>
          <p:cNvSpPr txBox="1"/>
          <p:nvPr/>
        </p:nvSpPr>
        <p:spPr>
          <a:xfrm>
            <a:off x="4687625" y="1457375"/>
            <a:ext cx="4057800" cy="250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365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Raleway"/>
              <a:buChar char="●"/>
            </a:pPr>
            <a:r>
              <a:rPr lang="en" sz="1700">
                <a:solidFill>
                  <a:schemeClr val="dk1"/>
                </a:solidFill>
                <a:highlight>
                  <a:srgbClr val="FFFFFF"/>
                </a:highlight>
                <a:latin typeface="Raleway"/>
                <a:ea typeface="Raleway"/>
                <a:cs typeface="Raleway"/>
                <a:sym typeface="Raleway"/>
              </a:rPr>
              <a:t>In either meters or kilometres</a:t>
            </a:r>
            <a:endParaRPr sz="1700">
              <a:solidFill>
                <a:schemeClr val="dk1"/>
              </a:solidFill>
              <a:highlight>
                <a:srgbClr val="FFFFFF"/>
              </a:highlight>
              <a:latin typeface="Raleway"/>
              <a:ea typeface="Raleway"/>
              <a:cs typeface="Raleway"/>
              <a:sym typeface="Raleway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700">
              <a:solidFill>
                <a:schemeClr val="dk1"/>
              </a:solidFill>
              <a:highlight>
                <a:srgbClr val="FFFFFF"/>
              </a:highlight>
              <a:latin typeface="Raleway"/>
              <a:ea typeface="Raleway"/>
              <a:cs typeface="Raleway"/>
              <a:sym typeface="Raleway"/>
            </a:endParaRPr>
          </a:p>
          <a:p>
            <a:pPr marL="457200" lvl="0" indent="-3365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Raleway"/>
              <a:buChar char="●"/>
            </a:pPr>
            <a:r>
              <a:rPr lang="en" sz="1700">
                <a:solidFill>
                  <a:schemeClr val="dk1"/>
                </a:solidFill>
                <a:highlight>
                  <a:srgbClr val="FFFFFF"/>
                </a:highlight>
                <a:latin typeface="Raleway"/>
                <a:ea typeface="Raleway"/>
                <a:cs typeface="Raleway"/>
                <a:sym typeface="Raleway"/>
              </a:rPr>
              <a:t>Visibilities below five kilometres are recorded to the nearest 100 metres</a:t>
            </a:r>
            <a:endParaRPr sz="1700">
              <a:solidFill>
                <a:schemeClr val="dk1"/>
              </a:solidFill>
              <a:highlight>
                <a:srgbClr val="FFFFFF"/>
              </a:highlight>
              <a:latin typeface="Raleway"/>
              <a:ea typeface="Raleway"/>
              <a:cs typeface="Raleway"/>
              <a:sym typeface="Raleway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700">
              <a:solidFill>
                <a:schemeClr val="dk1"/>
              </a:solidFill>
              <a:highlight>
                <a:srgbClr val="FFFFFF"/>
              </a:highlight>
              <a:latin typeface="Raleway"/>
              <a:ea typeface="Raleway"/>
              <a:cs typeface="Raleway"/>
              <a:sym typeface="Raleway"/>
            </a:endParaRPr>
          </a:p>
          <a:p>
            <a:pPr marL="457200" lvl="0" indent="-3365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Raleway"/>
              <a:buChar char="●"/>
            </a:pPr>
            <a:r>
              <a:rPr lang="en" sz="1700">
                <a:solidFill>
                  <a:schemeClr val="dk1"/>
                </a:solidFill>
                <a:highlight>
                  <a:srgbClr val="FFFFFF"/>
                </a:highlight>
                <a:latin typeface="Raleway"/>
                <a:ea typeface="Raleway"/>
                <a:cs typeface="Raleway"/>
                <a:sym typeface="Raleway"/>
              </a:rPr>
              <a:t>Visibilities above five kilometres are given to the nearest kilometre</a:t>
            </a:r>
            <a:endParaRPr sz="1700">
              <a:solidFill>
                <a:schemeClr val="dk1"/>
              </a:solidFill>
              <a:highlight>
                <a:srgbClr val="FFFFFF"/>
              </a:highlight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696" name="Google Shape;696;p72"/>
          <p:cNvSpPr txBox="1"/>
          <p:nvPr/>
        </p:nvSpPr>
        <p:spPr>
          <a:xfrm>
            <a:off x="3790300" y="3959375"/>
            <a:ext cx="3858000" cy="111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>
                <a:solidFill>
                  <a:schemeClr val="dk1"/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(0-50)--------(0.0-5.0 km)</a:t>
            </a:r>
            <a:endParaRPr sz="2100">
              <a:solidFill>
                <a:schemeClr val="dk1"/>
              </a:solidFill>
              <a:highlight>
                <a:srgbClr val="FFFFFF"/>
              </a:highlight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>
                <a:solidFill>
                  <a:schemeClr val="dk1"/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(56-80)------(06-30 km)</a:t>
            </a:r>
            <a:endParaRPr sz="2100">
              <a:solidFill>
                <a:schemeClr val="dk1"/>
              </a:solidFill>
              <a:highlight>
                <a:srgbClr val="FFFFFF"/>
              </a:highlight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>
                <a:solidFill>
                  <a:schemeClr val="dk1"/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(81-88)------(35-70 km)</a:t>
            </a:r>
            <a:endParaRPr sz="2100">
              <a:solidFill>
                <a:schemeClr val="dk1"/>
              </a:solidFill>
              <a:highlight>
                <a:srgbClr val="FFFFFF"/>
              </a:highlight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697" name="Google Shape;697;p72"/>
          <p:cNvSpPr txBox="1">
            <a:spLocks noGrp="1"/>
          </p:cNvSpPr>
          <p:nvPr>
            <p:ph type="title"/>
          </p:nvPr>
        </p:nvSpPr>
        <p:spPr>
          <a:xfrm>
            <a:off x="-67700" y="3959375"/>
            <a:ext cx="3858000" cy="915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 b="1">
                <a:solidFill>
                  <a:srgbClr val="0B5394"/>
                </a:solidFill>
                <a:latin typeface="Raleway"/>
                <a:ea typeface="Raleway"/>
                <a:cs typeface="Raleway"/>
                <a:sym typeface="Raleway"/>
              </a:rPr>
              <a:t>6 km</a:t>
            </a:r>
            <a:endParaRPr sz="3200" b="1">
              <a:solidFill>
                <a:srgbClr val="0B5394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2" name="Google Shape;702;p7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4256325" cy="4838701"/>
          </a:xfrm>
          <a:prstGeom prst="rect">
            <a:avLst/>
          </a:prstGeom>
          <a:noFill/>
          <a:ln>
            <a:noFill/>
          </a:ln>
        </p:spPr>
      </p:pic>
      <p:pic>
        <p:nvPicPr>
          <p:cNvPr id="703" name="Google Shape;703;p7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572000" y="152400"/>
            <a:ext cx="4419599" cy="48386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8" name="Google Shape;708;p7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208250" y="2386900"/>
            <a:ext cx="647700" cy="647700"/>
          </a:xfrm>
          <a:prstGeom prst="rect">
            <a:avLst/>
          </a:prstGeom>
          <a:noFill/>
          <a:ln>
            <a:noFill/>
          </a:ln>
        </p:spPr>
      </p:pic>
      <p:sp>
        <p:nvSpPr>
          <p:cNvPr id="709" name="Google Shape;709;p74"/>
          <p:cNvSpPr/>
          <p:nvPr/>
        </p:nvSpPr>
        <p:spPr>
          <a:xfrm>
            <a:off x="3237600" y="2247150"/>
            <a:ext cx="687600" cy="649200"/>
          </a:xfrm>
          <a:prstGeom prst="ellipse">
            <a:avLst/>
          </a:prstGeom>
          <a:solidFill>
            <a:srgbClr val="000000"/>
          </a:solidFill>
          <a:ln w="381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710" name="Google Shape;710;p74"/>
          <p:cNvCxnSpPr/>
          <p:nvPr/>
        </p:nvCxnSpPr>
        <p:spPr>
          <a:xfrm>
            <a:off x="1848500" y="840275"/>
            <a:ext cx="1502400" cy="1489800"/>
          </a:xfrm>
          <a:prstGeom prst="straightConnector1">
            <a:avLst/>
          </a:prstGeom>
          <a:noFill/>
          <a:ln w="3810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711" name="Google Shape;711;p74"/>
          <p:cNvCxnSpPr/>
          <p:nvPr/>
        </p:nvCxnSpPr>
        <p:spPr>
          <a:xfrm rot="10800000" flipH="1">
            <a:off x="2784175" y="1301000"/>
            <a:ext cx="2196600" cy="1926300"/>
          </a:xfrm>
          <a:prstGeom prst="straightConnector1">
            <a:avLst/>
          </a:prstGeom>
          <a:noFill/>
          <a:ln w="19050" cap="flat" cmpd="sng">
            <a:solidFill>
              <a:srgbClr val="741B47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712" name="Google Shape;712;p74"/>
          <p:cNvSpPr txBox="1">
            <a:spLocks noGrp="1"/>
          </p:cNvSpPr>
          <p:nvPr>
            <p:ph type="title"/>
          </p:nvPr>
        </p:nvSpPr>
        <p:spPr>
          <a:xfrm>
            <a:off x="4402450" y="916475"/>
            <a:ext cx="2838900" cy="4647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 b="1">
                <a:solidFill>
                  <a:srgbClr val="4C1130"/>
                </a:solidFill>
                <a:latin typeface="Raleway"/>
                <a:ea typeface="Raleway"/>
                <a:cs typeface="Raleway"/>
                <a:sym typeface="Raleway"/>
              </a:rPr>
              <a:t>Dew Point</a:t>
            </a:r>
            <a:endParaRPr sz="2500" b="1">
              <a:solidFill>
                <a:srgbClr val="4C1130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cxnSp>
        <p:nvCxnSpPr>
          <p:cNvPr id="713" name="Google Shape;713;p74"/>
          <p:cNvCxnSpPr/>
          <p:nvPr/>
        </p:nvCxnSpPr>
        <p:spPr>
          <a:xfrm flipH="1">
            <a:off x="1546150" y="840275"/>
            <a:ext cx="325500" cy="312300"/>
          </a:xfrm>
          <a:prstGeom prst="straightConnector1">
            <a:avLst/>
          </a:prstGeom>
          <a:noFill/>
          <a:ln w="3810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714" name="Google Shape;714;p74"/>
          <p:cNvCxnSpPr/>
          <p:nvPr/>
        </p:nvCxnSpPr>
        <p:spPr>
          <a:xfrm flipH="1">
            <a:off x="1698550" y="992675"/>
            <a:ext cx="325500" cy="312300"/>
          </a:xfrm>
          <a:prstGeom prst="straightConnector1">
            <a:avLst/>
          </a:prstGeom>
          <a:noFill/>
          <a:ln w="3810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715" name="Google Shape;715;p74"/>
          <p:cNvSpPr txBox="1"/>
          <p:nvPr/>
        </p:nvSpPr>
        <p:spPr>
          <a:xfrm>
            <a:off x="1511650" y="1762175"/>
            <a:ext cx="2040900" cy="78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 b="1"/>
              <a:t>23</a:t>
            </a:r>
            <a:endParaRPr/>
          </a:p>
        </p:txBody>
      </p:sp>
      <p:sp>
        <p:nvSpPr>
          <p:cNvPr id="716" name="Google Shape;716;p74"/>
          <p:cNvSpPr txBox="1"/>
          <p:nvPr/>
        </p:nvSpPr>
        <p:spPr>
          <a:xfrm>
            <a:off x="1169900" y="2408400"/>
            <a:ext cx="1419300" cy="78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 b="1"/>
              <a:t>56</a:t>
            </a:r>
            <a:endParaRPr/>
          </a:p>
        </p:txBody>
      </p:sp>
      <p:sp>
        <p:nvSpPr>
          <p:cNvPr id="717" name="Google Shape;717;p74"/>
          <p:cNvSpPr txBox="1">
            <a:spLocks noGrp="1"/>
          </p:cNvSpPr>
          <p:nvPr>
            <p:ph type="title"/>
          </p:nvPr>
        </p:nvSpPr>
        <p:spPr>
          <a:xfrm>
            <a:off x="4243975" y="3748125"/>
            <a:ext cx="3858000" cy="915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700" b="1">
                <a:solidFill>
                  <a:srgbClr val="4C1130"/>
                </a:solidFill>
              </a:rPr>
              <a:t>18</a:t>
            </a:r>
            <a:r>
              <a:rPr lang="en" sz="3200" b="1">
                <a:solidFill>
                  <a:srgbClr val="4C1130"/>
                </a:solidFill>
              </a:rPr>
              <a:t> </a:t>
            </a:r>
            <a:r>
              <a:rPr lang="en" sz="3700" b="1">
                <a:solidFill>
                  <a:srgbClr val="4C1130"/>
                </a:solidFill>
                <a:highlight>
                  <a:srgbClr val="FFFFFF"/>
                </a:highlight>
              </a:rPr>
              <a:t>°C</a:t>
            </a:r>
            <a:endParaRPr sz="3200" b="1">
              <a:solidFill>
                <a:srgbClr val="4C1130"/>
              </a:solidFill>
            </a:endParaRPr>
          </a:p>
        </p:txBody>
      </p:sp>
      <p:sp>
        <p:nvSpPr>
          <p:cNvPr id="718" name="Google Shape;718;p74"/>
          <p:cNvSpPr txBox="1"/>
          <p:nvPr/>
        </p:nvSpPr>
        <p:spPr>
          <a:xfrm>
            <a:off x="1511650" y="3079475"/>
            <a:ext cx="2040900" cy="78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 b="1"/>
              <a:t>18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3" name="Google Shape;723;p7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048525" y="1147750"/>
            <a:ext cx="5085126" cy="3649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724" name="Google Shape;724;p7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208250" y="2386900"/>
            <a:ext cx="647700" cy="647700"/>
          </a:xfrm>
          <a:prstGeom prst="rect">
            <a:avLst/>
          </a:prstGeom>
          <a:noFill/>
          <a:ln>
            <a:noFill/>
          </a:ln>
        </p:spPr>
      </p:pic>
      <p:sp>
        <p:nvSpPr>
          <p:cNvPr id="725" name="Google Shape;725;p75"/>
          <p:cNvSpPr/>
          <p:nvPr/>
        </p:nvSpPr>
        <p:spPr>
          <a:xfrm>
            <a:off x="3237600" y="2247150"/>
            <a:ext cx="687600" cy="649200"/>
          </a:xfrm>
          <a:prstGeom prst="ellipse">
            <a:avLst/>
          </a:prstGeom>
          <a:solidFill>
            <a:srgbClr val="000000"/>
          </a:solidFill>
          <a:ln w="381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726" name="Google Shape;726;p75"/>
          <p:cNvCxnSpPr/>
          <p:nvPr/>
        </p:nvCxnSpPr>
        <p:spPr>
          <a:xfrm>
            <a:off x="1848500" y="840275"/>
            <a:ext cx="1502400" cy="1489800"/>
          </a:xfrm>
          <a:prstGeom prst="straightConnector1">
            <a:avLst/>
          </a:prstGeom>
          <a:noFill/>
          <a:ln w="3810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727" name="Google Shape;727;p75"/>
          <p:cNvCxnSpPr>
            <a:stCxn id="728" idx="3"/>
          </p:cNvCxnSpPr>
          <p:nvPr/>
        </p:nvCxnSpPr>
        <p:spPr>
          <a:xfrm rot="10800000" flipH="1">
            <a:off x="3922400" y="590825"/>
            <a:ext cx="1249800" cy="649500"/>
          </a:xfrm>
          <a:prstGeom prst="straightConnector1">
            <a:avLst/>
          </a:prstGeom>
          <a:noFill/>
          <a:ln w="19050" cap="flat" cmpd="sng">
            <a:solidFill>
              <a:srgbClr val="741B47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729" name="Google Shape;729;p75"/>
          <p:cNvSpPr txBox="1">
            <a:spLocks noGrp="1"/>
          </p:cNvSpPr>
          <p:nvPr>
            <p:ph type="title"/>
          </p:nvPr>
        </p:nvSpPr>
        <p:spPr>
          <a:xfrm>
            <a:off x="5019800" y="241250"/>
            <a:ext cx="2838900" cy="4647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 b="1">
                <a:solidFill>
                  <a:srgbClr val="4C1130"/>
                </a:solidFill>
                <a:latin typeface="Raleway"/>
                <a:ea typeface="Raleway"/>
                <a:cs typeface="Raleway"/>
                <a:sym typeface="Raleway"/>
              </a:rPr>
              <a:t>High Cloud Type</a:t>
            </a:r>
            <a:endParaRPr sz="2500" b="1">
              <a:solidFill>
                <a:srgbClr val="4C1130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cxnSp>
        <p:nvCxnSpPr>
          <p:cNvPr id="730" name="Google Shape;730;p75"/>
          <p:cNvCxnSpPr/>
          <p:nvPr/>
        </p:nvCxnSpPr>
        <p:spPr>
          <a:xfrm flipH="1">
            <a:off x="1546150" y="840275"/>
            <a:ext cx="325500" cy="312300"/>
          </a:xfrm>
          <a:prstGeom prst="straightConnector1">
            <a:avLst/>
          </a:prstGeom>
          <a:noFill/>
          <a:ln w="3810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731" name="Google Shape;731;p75"/>
          <p:cNvCxnSpPr/>
          <p:nvPr/>
        </p:nvCxnSpPr>
        <p:spPr>
          <a:xfrm flipH="1">
            <a:off x="1698550" y="992675"/>
            <a:ext cx="325500" cy="312300"/>
          </a:xfrm>
          <a:prstGeom prst="straightConnector1">
            <a:avLst/>
          </a:prstGeom>
          <a:noFill/>
          <a:ln w="3810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732" name="Google Shape;732;p75"/>
          <p:cNvSpPr txBox="1"/>
          <p:nvPr/>
        </p:nvSpPr>
        <p:spPr>
          <a:xfrm>
            <a:off x="1511650" y="1762175"/>
            <a:ext cx="2040900" cy="78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 b="1"/>
              <a:t>23</a:t>
            </a:r>
            <a:endParaRPr/>
          </a:p>
        </p:txBody>
      </p:sp>
      <p:sp>
        <p:nvSpPr>
          <p:cNvPr id="733" name="Google Shape;733;p75"/>
          <p:cNvSpPr txBox="1"/>
          <p:nvPr/>
        </p:nvSpPr>
        <p:spPr>
          <a:xfrm>
            <a:off x="1169900" y="2408400"/>
            <a:ext cx="1419300" cy="78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 b="1"/>
              <a:t>56</a:t>
            </a:r>
            <a:endParaRPr/>
          </a:p>
        </p:txBody>
      </p:sp>
      <p:sp>
        <p:nvSpPr>
          <p:cNvPr id="734" name="Google Shape;734;p75"/>
          <p:cNvSpPr txBox="1"/>
          <p:nvPr/>
        </p:nvSpPr>
        <p:spPr>
          <a:xfrm>
            <a:off x="1511650" y="3079475"/>
            <a:ext cx="2040900" cy="78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 b="1"/>
              <a:t>18</a:t>
            </a:r>
            <a:endParaRPr sz="3100" b="1"/>
          </a:p>
        </p:txBody>
      </p:sp>
      <p:sp>
        <p:nvSpPr>
          <p:cNvPr id="735" name="Google Shape;735;p75"/>
          <p:cNvSpPr txBox="1"/>
          <p:nvPr/>
        </p:nvSpPr>
        <p:spPr>
          <a:xfrm>
            <a:off x="5008500" y="1152575"/>
            <a:ext cx="3297300" cy="250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  <a:highlight>
                <a:srgbClr val="FFFFFF"/>
              </a:highlight>
              <a:latin typeface="Raleway"/>
              <a:ea typeface="Raleway"/>
              <a:cs typeface="Raleway"/>
              <a:sym typeface="Raleway"/>
            </a:endParaRPr>
          </a:p>
        </p:txBody>
      </p:sp>
      <p:pic>
        <p:nvPicPr>
          <p:cNvPr id="736" name="Google Shape;736;p75"/>
          <p:cNvPicPr preferRelativeResize="0"/>
          <p:nvPr/>
        </p:nvPicPr>
        <p:blipFill rotWithShape="1">
          <a:blip r:embed="rId5">
            <a:alphaModFix/>
          </a:blip>
          <a:srcRect t="4443"/>
          <a:stretch/>
        </p:blipFill>
        <p:spPr>
          <a:xfrm>
            <a:off x="3278125" y="1108350"/>
            <a:ext cx="687600" cy="464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1" name="Google Shape;741;p7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208250" y="2386900"/>
            <a:ext cx="647700" cy="647700"/>
          </a:xfrm>
          <a:prstGeom prst="rect">
            <a:avLst/>
          </a:prstGeom>
          <a:noFill/>
          <a:ln>
            <a:noFill/>
          </a:ln>
        </p:spPr>
      </p:pic>
      <p:sp>
        <p:nvSpPr>
          <p:cNvPr id="742" name="Google Shape;742;p76"/>
          <p:cNvSpPr/>
          <p:nvPr/>
        </p:nvSpPr>
        <p:spPr>
          <a:xfrm>
            <a:off x="3237600" y="2247150"/>
            <a:ext cx="687600" cy="649200"/>
          </a:xfrm>
          <a:prstGeom prst="ellipse">
            <a:avLst/>
          </a:prstGeom>
          <a:solidFill>
            <a:srgbClr val="000000"/>
          </a:solidFill>
          <a:ln w="381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743" name="Google Shape;743;p76"/>
          <p:cNvCxnSpPr/>
          <p:nvPr/>
        </p:nvCxnSpPr>
        <p:spPr>
          <a:xfrm>
            <a:off x="1848500" y="840275"/>
            <a:ext cx="1502400" cy="1489800"/>
          </a:xfrm>
          <a:prstGeom prst="straightConnector1">
            <a:avLst/>
          </a:prstGeom>
          <a:noFill/>
          <a:ln w="3810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744" name="Google Shape;744;p76"/>
          <p:cNvSpPr txBox="1">
            <a:spLocks noGrp="1"/>
          </p:cNvSpPr>
          <p:nvPr>
            <p:ph type="title"/>
          </p:nvPr>
        </p:nvSpPr>
        <p:spPr>
          <a:xfrm>
            <a:off x="4745750" y="687875"/>
            <a:ext cx="3297300" cy="4647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 b="1">
                <a:solidFill>
                  <a:srgbClr val="4C1130"/>
                </a:solidFill>
                <a:latin typeface="Raleway"/>
                <a:ea typeface="Raleway"/>
                <a:cs typeface="Raleway"/>
                <a:sym typeface="Raleway"/>
              </a:rPr>
              <a:t>Medium Cloud Type</a:t>
            </a:r>
            <a:endParaRPr sz="2500" b="1">
              <a:solidFill>
                <a:srgbClr val="4C1130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cxnSp>
        <p:nvCxnSpPr>
          <p:cNvPr id="745" name="Google Shape;745;p76"/>
          <p:cNvCxnSpPr/>
          <p:nvPr/>
        </p:nvCxnSpPr>
        <p:spPr>
          <a:xfrm flipH="1">
            <a:off x="1546150" y="840275"/>
            <a:ext cx="325500" cy="312300"/>
          </a:xfrm>
          <a:prstGeom prst="straightConnector1">
            <a:avLst/>
          </a:prstGeom>
          <a:noFill/>
          <a:ln w="3810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746" name="Google Shape;746;p76"/>
          <p:cNvCxnSpPr/>
          <p:nvPr/>
        </p:nvCxnSpPr>
        <p:spPr>
          <a:xfrm flipH="1">
            <a:off x="1698550" y="992675"/>
            <a:ext cx="325500" cy="312300"/>
          </a:xfrm>
          <a:prstGeom prst="straightConnector1">
            <a:avLst/>
          </a:prstGeom>
          <a:noFill/>
          <a:ln w="3810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747" name="Google Shape;747;p76"/>
          <p:cNvSpPr txBox="1"/>
          <p:nvPr/>
        </p:nvSpPr>
        <p:spPr>
          <a:xfrm>
            <a:off x="1511650" y="1762175"/>
            <a:ext cx="2040900" cy="78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 b="1"/>
              <a:t>23</a:t>
            </a:r>
            <a:endParaRPr/>
          </a:p>
        </p:txBody>
      </p:sp>
      <p:sp>
        <p:nvSpPr>
          <p:cNvPr id="748" name="Google Shape;748;p76"/>
          <p:cNvSpPr txBox="1"/>
          <p:nvPr/>
        </p:nvSpPr>
        <p:spPr>
          <a:xfrm>
            <a:off x="1169900" y="2408400"/>
            <a:ext cx="1419300" cy="78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 b="1"/>
              <a:t>56</a:t>
            </a:r>
            <a:endParaRPr/>
          </a:p>
        </p:txBody>
      </p:sp>
      <p:sp>
        <p:nvSpPr>
          <p:cNvPr id="749" name="Google Shape;749;p76"/>
          <p:cNvSpPr txBox="1"/>
          <p:nvPr/>
        </p:nvSpPr>
        <p:spPr>
          <a:xfrm>
            <a:off x="1511650" y="3079475"/>
            <a:ext cx="2040900" cy="78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 b="1"/>
              <a:t>18</a:t>
            </a:r>
            <a:endParaRPr sz="3100" b="1"/>
          </a:p>
        </p:txBody>
      </p:sp>
      <p:sp>
        <p:nvSpPr>
          <p:cNvPr id="750" name="Google Shape;750;p76"/>
          <p:cNvSpPr txBox="1"/>
          <p:nvPr/>
        </p:nvSpPr>
        <p:spPr>
          <a:xfrm>
            <a:off x="5008500" y="1152575"/>
            <a:ext cx="3297300" cy="250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  <a:highlight>
                <a:srgbClr val="FFFFFF"/>
              </a:highlight>
              <a:latin typeface="Raleway"/>
              <a:ea typeface="Raleway"/>
              <a:cs typeface="Raleway"/>
              <a:sym typeface="Raleway"/>
            </a:endParaRPr>
          </a:p>
        </p:txBody>
      </p:sp>
      <p:cxnSp>
        <p:nvCxnSpPr>
          <p:cNvPr id="751" name="Google Shape;751;p76"/>
          <p:cNvCxnSpPr/>
          <p:nvPr/>
        </p:nvCxnSpPr>
        <p:spPr>
          <a:xfrm rot="10800000" flipH="1">
            <a:off x="3846200" y="1037463"/>
            <a:ext cx="998400" cy="868200"/>
          </a:xfrm>
          <a:prstGeom prst="straightConnector1">
            <a:avLst/>
          </a:prstGeom>
          <a:noFill/>
          <a:ln w="19050" cap="flat" cmpd="sng">
            <a:solidFill>
              <a:srgbClr val="741B47"/>
            </a:solidFill>
            <a:prstDash val="solid"/>
            <a:round/>
            <a:headEnd type="none" w="med" len="med"/>
            <a:tailEnd type="triangle" w="med" len="med"/>
          </a:ln>
        </p:spPr>
      </p:cxnSp>
      <p:pic>
        <p:nvPicPr>
          <p:cNvPr id="752" name="Google Shape;752;p76"/>
          <p:cNvPicPr preferRelativeResize="0"/>
          <p:nvPr/>
        </p:nvPicPr>
        <p:blipFill rotWithShape="1">
          <a:blip r:embed="rId4">
            <a:alphaModFix/>
          </a:blip>
          <a:srcRect t="4443"/>
          <a:stretch/>
        </p:blipFill>
        <p:spPr>
          <a:xfrm>
            <a:off x="3278125" y="1108350"/>
            <a:ext cx="687600" cy="464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53" name="Google Shape;753;p7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267075" y="1573050"/>
            <a:ext cx="628650" cy="590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754" name="Google Shape;754;p76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768388" y="1228763"/>
            <a:ext cx="4010025" cy="37623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9DAF8"/>
        </a:solidFill>
        <a:effectLst/>
      </p:bgPr>
    </p:bg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18"/>
          <p:cNvSpPr txBox="1">
            <a:spLocks noGrp="1"/>
          </p:cNvSpPr>
          <p:nvPr>
            <p:ph type="title" idx="4294967295"/>
          </p:nvPr>
        </p:nvSpPr>
        <p:spPr>
          <a:xfrm>
            <a:off x="85950" y="78300"/>
            <a:ext cx="8972100" cy="5065200"/>
          </a:xfrm>
          <a:prstGeom prst="rect">
            <a:avLst/>
          </a:prstGeom>
          <a:solidFill>
            <a:srgbClr val="FFFFFF"/>
          </a:solidFill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000" b="1">
              <a:latin typeface="Raleway"/>
              <a:ea typeface="Raleway"/>
              <a:cs typeface="Raleway"/>
              <a:sym typeface="Raleway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000" b="1">
              <a:latin typeface="Raleway"/>
              <a:ea typeface="Raleway"/>
              <a:cs typeface="Raleway"/>
              <a:sym typeface="Raleway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000" b="1">
              <a:latin typeface="Raleway"/>
              <a:ea typeface="Raleway"/>
              <a:cs typeface="Raleway"/>
              <a:sym typeface="Raleway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000" b="1">
              <a:latin typeface="Raleway"/>
              <a:ea typeface="Raleway"/>
              <a:cs typeface="Raleway"/>
              <a:sym typeface="Raleway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800" b="1">
                <a:latin typeface="Raleway"/>
                <a:ea typeface="Raleway"/>
                <a:cs typeface="Raleway"/>
                <a:sym typeface="Raleway"/>
              </a:rPr>
              <a:t>Ship Report / Ship Synoptic Code</a:t>
            </a:r>
            <a:endParaRPr sz="3800" b="1">
              <a:latin typeface="Raleway"/>
              <a:ea typeface="Raleway"/>
              <a:cs typeface="Raleway"/>
              <a:sym typeface="Raleway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Coded report of surface observation from a sea  station</a:t>
            </a:r>
            <a:endParaRPr>
              <a:solidFill>
                <a:srgbClr val="000000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59" name="Google Shape;759;p7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208250" y="2386900"/>
            <a:ext cx="647700" cy="647700"/>
          </a:xfrm>
          <a:prstGeom prst="rect">
            <a:avLst/>
          </a:prstGeom>
          <a:noFill/>
          <a:ln>
            <a:noFill/>
          </a:ln>
        </p:spPr>
      </p:pic>
      <p:sp>
        <p:nvSpPr>
          <p:cNvPr id="760" name="Google Shape;760;p77"/>
          <p:cNvSpPr/>
          <p:nvPr/>
        </p:nvSpPr>
        <p:spPr>
          <a:xfrm>
            <a:off x="3237600" y="2247150"/>
            <a:ext cx="687600" cy="649200"/>
          </a:xfrm>
          <a:prstGeom prst="ellipse">
            <a:avLst/>
          </a:prstGeom>
          <a:solidFill>
            <a:srgbClr val="000000"/>
          </a:solidFill>
          <a:ln w="381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761" name="Google Shape;761;p77"/>
          <p:cNvCxnSpPr/>
          <p:nvPr/>
        </p:nvCxnSpPr>
        <p:spPr>
          <a:xfrm>
            <a:off x="1848500" y="840275"/>
            <a:ext cx="1502400" cy="1489800"/>
          </a:xfrm>
          <a:prstGeom prst="straightConnector1">
            <a:avLst/>
          </a:prstGeom>
          <a:noFill/>
          <a:ln w="3810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762" name="Google Shape;762;p77"/>
          <p:cNvSpPr txBox="1">
            <a:spLocks noGrp="1"/>
          </p:cNvSpPr>
          <p:nvPr>
            <p:ph type="title"/>
          </p:nvPr>
        </p:nvSpPr>
        <p:spPr>
          <a:xfrm>
            <a:off x="4440950" y="687875"/>
            <a:ext cx="3297300" cy="4647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 b="1">
                <a:solidFill>
                  <a:srgbClr val="4C1130"/>
                </a:solidFill>
                <a:latin typeface="Raleway"/>
                <a:ea typeface="Raleway"/>
                <a:cs typeface="Raleway"/>
                <a:sym typeface="Raleway"/>
              </a:rPr>
              <a:t>Low Cloud Type</a:t>
            </a:r>
            <a:endParaRPr sz="2500" b="1">
              <a:solidFill>
                <a:srgbClr val="4C1130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cxnSp>
        <p:nvCxnSpPr>
          <p:cNvPr id="763" name="Google Shape;763;p77"/>
          <p:cNvCxnSpPr/>
          <p:nvPr/>
        </p:nvCxnSpPr>
        <p:spPr>
          <a:xfrm flipH="1">
            <a:off x="1546150" y="840275"/>
            <a:ext cx="325500" cy="312300"/>
          </a:xfrm>
          <a:prstGeom prst="straightConnector1">
            <a:avLst/>
          </a:prstGeom>
          <a:noFill/>
          <a:ln w="3810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764" name="Google Shape;764;p77"/>
          <p:cNvCxnSpPr/>
          <p:nvPr/>
        </p:nvCxnSpPr>
        <p:spPr>
          <a:xfrm flipH="1">
            <a:off x="1698550" y="992675"/>
            <a:ext cx="325500" cy="312300"/>
          </a:xfrm>
          <a:prstGeom prst="straightConnector1">
            <a:avLst/>
          </a:prstGeom>
          <a:noFill/>
          <a:ln w="3810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765" name="Google Shape;765;p77"/>
          <p:cNvSpPr txBox="1"/>
          <p:nvPr/>
        </p:nvSpPr>
        <p:spPr>
          <a:xfrm>
            <a:off x="1511650" y="1762175"/>
            <a:ext cx="2040900" cy="78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 b="1"/>
              <a:t>23</a:t>
            </a:r>
            <a:endParaRPr/>
          </a:p>
        </p:txBody>
      </p:sp>
      <p:sp>
        <p:nvSpPr>
          <p:cNvPr id="766" name="Google Shape;766;p77"/>
          <p:cNvSpPr txBox="1"/>
          <p:nvPr/>
        </p:nvSpPr>
        <p:spPr>
          <a:xfrm>
            <a:off x="1169900" y="2408400"/>
            <a:ext cx="1419300" cy="78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 b="1"/>
              <a:t>56</a:t>
            </a:r>
            <a:endParaRPr/>
          </a:p>
        </p:txBody>
      </p:sp>
      <p:sp>
        <p:nvSpPr>
          <p:cNvPr id="767" name="Google Shape;767;p77"/>
          <p:cNvSpPr txBox="1"/>
          <p:nvPr/>
        </p:nvSpPr>
        <p:spPr>
          <a:xfrm>
            <a:off x="1511650" y="3079475"/>
            <a:ext cx="2040900" cy="78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 b="1"/>
              <a:t>18</a:t>
            </a:r>
            <a:endParaRPr sz="3100" b="1"/>
          </a:p>
        </p:txBody>
      </p:sp>
      <p:sp>
        <p:nvSpPr>
          <p:cNvPr id="768" name="Google Shape;768;p77"/>
          <p:cNvSpPr txBox="1"/>
          <p:nvPr/>
        </p:nvSpPr>
        <p:spPr>
          <a:xfrm>
            <a:off x="5008500" y="1152575"/>
            <a:ext cx="3297300" cy="250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  <a:highlight>
                <a:srgbClr val="FFFFFF"/>
              </a:highlight>
              <a:latin typeface="Raleway"/>
              <a:ea typeface="Raleway"/>
              <a:cs typeface="Raleway"/>
              <a:sym typeface="Raleway"/>
            </a:endParaRPr>
          </a:p>
        </p:txBody>
      </p:sp>
      <p:cxnSp>
        <p:nvCxnSpPr>
          <p:cNvPr id="769" name="Google Shape;769;p77"/>
          <p:cNvCxnSpPr>
            <a:stCxn id="770" idx="3"/>
          </p:cNvCxnSpPr>
          <p:nvPr/>
        </p:nvCxnSpPr>
        <p:spPr>
          <a:xfrm rot="10800000" flipH="1">
            <a:off x="3922400" y="1037513"/>
            <a:ext cx="922200" cy="2267700"/>
          </a:xfrm>
          <a:prstGeom prst="straightConnector1">
            <a:avLst/>
          </a:prstGeom>
          <a:noFill/>
          <a:ln w="19050" cap="flat" cmpd="sng">
            <a:solidFill>
              <a:srgbClr val="741B47"/>
            </a:solidFill>
            <a:prstDash val="solid"/>
            <a:round/>
            <a:headEnd type="none" w="med" len="med"/>
            <a:tailEnd type="triangle" w="med" len="med"/>
          </a:ln>
        </p:spPr>
      </p:cxnSp>
      <p:pic>
        <p:nvPicPr>
          <p:cNvPr id="771" name="Google Shape;771;p77"/>
          <p:cNvPicPr preferRelativeResize="0"/>
          <p:nvPr/>
        </p:nvPicPr>
        <p:blipFill rotWithShape="1">
          <a:blip r:embed="rId4">
            <a:alphaModFix/>
          </a:blip>
          <a:srcRect t="4443"/>
          <a:stretch/>
        </p:blipFill>
        <p:spPr>
          <a:xfrm>
            <a:off x="3278125" y="1108350"/>
            <a:ext cx="687600" cy="464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72" name="Google Shape;772;p7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267075" y="1573050"/>
            <a:ext cx="628650" cy="590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773" name="Google Shape;773;p77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919675" y="1219200"/>
            <a:ext cx="4013025" cy="3247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774" name="Google Shape;774;p77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3317125" y="3079475"/>
            <a:ext cx="609600" cy="5524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9" name="Google Shape;779;p7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317125" y="3079475"/>
            <a:ext cx="609600" cy="552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780" name="Google Shape;780;p7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208250" y="2386900"/>
            <a:ext cx="647700" cy="647700"/>
          </a:xfrm>
          <a:prstGeom prst="rect">
            <a:avLst/>
          </a:prstGeom>
          <a:noFill/>
          <a:ln>
            <a:noFill/>
          </a:ln>
        </p:spPr>
      </p:pic>
      <p:sp>
        <p:nvSpPr>
          <p:cNvPr id="781" name="Google Shape;781;p78"/>
          <p:cNvSpPr/>
          <p:nvPr/>
        </p:nvSpPr>
        <p:spPr>
          <a:xfrm>
            <a:off x="3237600" y="2247150"/>
            <a:ext cx="687600" cy="649200"/>
          </a:xfrm>
          <a:prstGeom prst="ellipse">
            <a:avLst/>
          </a:prstGeom>
          <a:solidFill>
            <a:srgbClr val="000000"/>
          </a:solidFill>
          <a:ln w="381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782" name="Google Shape;782;p78"/>
          <p:cNvCxnSpPr/>
          <p:nvPr/>
        </p:nvCxnSpPr>
        <p:spPr>
          <a:xfrm>
            <a:off x="1848500" y="840275"/>
            <a:ext cx="1502400" cy="1489800"/>
          </a:xfrm>
          <a:prstGeom prst="straightConnector1">
            <a:avLst/>
          </a:prstGeom>
          <a:noFill/>
          <a:ln w="3810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783" name="Google Shape;783;p78"/>
          <p:cNvSpPr txBox="1">
            <a:spLocks noGrp="1"/>
          </p:cNvSpPr>
          <p:nvPr>
            <p:ph type="title"/>
          </p:nvPr>
        </p:nvSpPr>
        <p:spPr>
          <a:xfrm>
            <a:off x="4533000" y="611675"/>
            <a:ext cx="4805100" cy="4647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 b="1">
                <a:solidFill>
                  <a:srgbClr val="A61C00"/>
                </a:solidFill>
                <a:latin typeface="Raleway"/>
                <a:ea typeface="Raleway"/>
                <a:cs typeface="Raleway"/>
                <a:sym typeface="Raleway"/>
              </a:rPr>
              <a:t>Low Cloud Cover/ Hight</a:t>
            </a:r>
            <a:endParaRPr sz="2500" b="1">
              <a:solidFill>
                <a:srgbClr val="A61C00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cxnSp>
        <p:nvCxnSpPr>
          <p:cNvPr id="784" name="Google Shape;784;p78"/>
          <p:cNvCxnSpPr/>
          <p:nvPr/>
        </p:nvCxnSpPr>
        <p:spPr>
          <a:xfrm flipH="1">
            <a:off x="1546150" y="840275"/>
            <a:ext cx="325500" cy="312300"/>
          </a:xfrm>
          <a:prstGeom prst="straightConnector1">
            <a:avLst/>
          </a:prstGeom>
          <a:noFill/>
          <a:ln w="3810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785" name="Google Shape;785;p78"/>
          <p:cNvCxnSpPr/>
          <p:nvPr/>
        </p:nvCxnSpPr>
        <p:spPr>
          <a:xfrm flipH="1">
            <a:off x="1698550" y="992675"/>
            <a:ext cx="325500" cy="312300"/>
          </a:xfrm>
          <a:prstGeom prst="straightConnector1">
            <a:avLst/>
          </a:prstGeom>
          <a:noFill/>
          <a:ln w="3810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786" name="Google Shape;786;p78"/>
          <p:cNvSpPr txBox="1"/>
          <p:nvPr/>
        </p:nvSpPr>
        <p:spPr>
          <a:xfrm>
            <a:off x="1511650" y="1762175"/>
            <a:ext cx="2040900" cy="78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 b="1"/>
              <a:t>23</a:t>
            </a:r>
            <a:endParaRPr/>
          </a:p>
        </p:txBody>
      </p:sp>
      <p:sp>
        <p:nvSpPr>
          <p:cNvPr id="787" name="Google Shape;787;p78"/>
          <p:cNvSpPr txBox="1"/>
          <p:nvPr/>
        </p:nvSpPr>
        <p:spPr>
          <a:xfrm>
            <a:off x="1169900" y="2408400"/>
            <a:ext cx="1419300" cy="78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 b="1"/>
              <a:t>56</a:t>
            </a:r>
            <a:endParaRPr/>
          </a:p>
        </p:txBody>
      </p:sp>
      <p:sp>
        <p:nvSpPr>
          <p:cNvPr id="788" name="Google Shape;788;p78"/>
          <p:cNvSpPr txBox="1"/>
          <p:nvPr/>
        </p:nvSpPr>
        <p:spPr>
          <a:xfrm>
            <a:off x="1511650" y="3079475"/>
            <a:ext cx="2040900" cy="78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 b="1"/>
              <a:t>18</a:t>
            </a:r>
            <a:endParaRPr sz="3100" b="1"/>
          </a:p>
        </p:txBody>
      </p:sp>
      <p:cxnSp>
        <p:nvCxnSpPr>
          <p:cNvPr id="789" name="Google Shape;789;p78"/>
          <p:cNvCxnSpPr/>
          <p:nvPr/>
        </p:nvCxnSpPr>
        <p:spPr>
          <a:xfrm rot="10800000" flipH="1">
            <a:off x="3835925" y="1080500"/>
            <a:ext cx="792300" cy="2723100"/>
          </a:xfrm>
          <a:prstGeom prst="straightConnector1">
            <a:avLst/>
          </a:prstGeom>
          <a:noFill/>
          <a:ln w="19050" cap="flat" cmpd="sng">
            <a:solidFill>
              <a:srgbClr val="990000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790" name="Google Shape;790;p78"/>
          <p:cNvSpPr txBox="1"/>
          <p:nvPr/>
        </p:nvSpPr>
        <p:spPr>
          <a:xfrm>
            <a:off x="2578100" y="3637900"/>
            <a:ext cx="2040900" cy="78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 b="1"/>
              <a:t>8/4</a:t>
            </a:r>
            <a:endParaRPr sz="3100" b="1"/>
          </a:p>
        </p:txBody>
      </p:sp>
      <p:pic>
        <p:nvPicPr>
          <p:cNvPr id="791" name="Google Shape;791;p7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906250" y="1156700"/>
            <a:ext cx="3474564" cy="3265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92" name="Google Shape;792;p78"/>
          <p:cNvPicPr preferRelativeResize="0"/>
          <p:nvPr/>
        </p:nvPicPr>
        <p:blipFill rotWithShape="1">
          <a:blip r:embed="rId6">
            <a:alphaModFix/>
          </a:blip>
          <a:srcRect t="4443"/>
          <a:stretch/>
        </p:blipFill>
        <p:spPr>
          <a:xfrm>
            <a:off x="3278125" y="1108350"/>
            <a:ext cx="687600" cy="464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93" name="Google Shape;793;p78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3267075" y="1573050"/>
            <a:ext cx="628650" cy="5905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8" name="Google Shape;798;p7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208250" y="2386900"/>
            <a:ext cx="647700" cy="647700"/>
          </a:xfrm>
          <a:prstGeom prst="rect">
            <a:avLst/>
          </a:prstGeom>
          <a:noFill/>
          <a:ln>
            <a:noFill/>
          </a:ln>
        </p:spPr>
      </p:pic>
      <p:sp>
        <p:nvSpPr>
          <p:cNvPr id="799" name="Google Shape;799;p79"/>
          <p:cNvSpPr/>
          <p:nvPr/>
        </p:nvSpPr>
        <p:spPr>
          <a:xfrm>
            <a:off x="3237600" y="2247150"/>
            <a:ext cx="687600" cy="649200"/>
          </a:xfrm>
          <a:prstGeom prst="ellipse">
            <a:avLst/>
          </a:prstGeom>
          <a:solidFill>
            <a:srgbClr val="000000"/>
          </a:solidFill>
          <a:ln w="381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800" name="Google Shape;800;p79"/>
          <p:cNvCxnSpPr/>
          <p:nvPr/>
        </p:nvCxnSpPr>
        <p:spPr>
          <a:xfrm>
            <a:off x="1848500" y="840275"/>
            <a:ext cx="1502400" cy="1489800"/>
          </a:xfrm>
          <a:prstGeom prst="straightConnector1">
            <a:avLst/>
          </a:prstGeom>
          <a:noFill/>
          <a:ln w="3810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801" name="Google Shape;801;p79"/>
          <p:cNvCxnSpPr/>
          <p:nvPr/>
        </p:nvCxnSpPr>
        <p:spPr>
          <a:xfrm rot="10800000" flipH="1">
            <a:off x="4701875" y="1051775"/>
            <a:ext cx="554400" cy="710400"/>
          </a:xfrm>
          <a:prstGeom prst="straightConnector1">
            <a:avLst/>
          </a:prstGeom>
          <a:noFill/>
          <a:ln w="19050" cap="flat" cmpd="sng">
            <a:solidFill>
              <a:srgbClr val="741B47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802" name="Google Shape;802;p79"/>
          <p:cNvSpPr txBox="1">
            <a:spLocks noGrp="1"/>
          </p:cNvSpPr>
          <p:nvPr>
            <p:ph type="title"/>
          </p:nvPr>
        </p:nvSpPr>
        <p:spPr>
          <a:xfrm>
            <a:off x="4612475" y="687875"/>
            <a:ext cx="2838900" cy="4647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 b="1">
                <a:solidFill>
                  <a:srgbClr val="4C1130"/>
                </a:solidFill>
                <a:latin typeface="Raleway"/>
                <a:ea typeface="Raleway"/>
                <a:cs typeface="Raleway"/>
                <a:sym typeface="Raleway"/>
              </a:rPr>
              <a:t>Pressure</a:t>
            </a:r>
            <a:endParaRPr sz="2500" b="1">
              <a:solidFill>
                <a:srgbClr val="4C1130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cxnSp>
        <p:nvCxnSpPr>
          <p:cNvPr id="803" name="Google Shape;803;p79"/>
          <p:cNvCxnSpPr/>
          <p:nvPr/>
        </p:nvCxnSpPr>
        <p:spPr>
          <a:xfrm flipH="1">
            <a:off x="1546150" y="840275"/>
            <a:ext cx="325500" cy="312300"/>
          </a:xfrm>
          <a:prstGeom prst="straightConnector1">
            <a:avLst/>
          </a:prstGeom>
          <a:noFill/>
          <a:ln w="3810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804" name="Google Shape;804;p79"/>
          <p:cNvCxnSpPr/>
          <p:nvPr/>
        </p:nvCxnSpPr>
        <p:spPr>
          <a:xfrm flipH="1">
            <a:off x="1698550" y="992675"/>
            <a:ext cx="325500" cy="312300"/>
          </a:xfrm>
          <a:prstGeom prst="straightConnector1">
            <a:avLst/>
          </a:prstGeom>
          <a:noFill/>
          <a:ln w="3810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805" name="Google Shape;805;p79"/>
          <p:cNvSpPr txBox="1"/>
          <p:nvPr/>
        </p:nvSpPr>
        <p:spPr>
          <a:xfrm>
            <a:off x="1511650" y="1762175"/>
            <a:ext cx="2040900" cy="78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 b="1"/>
              <a:t>23</a:t>
            </a:r>
            <a:endParaRPr/>
          </a:p>
        </p:txBody>
      </p:sp>
      <p:sp>
        <p:nvSpPr>
          <p:cNvPr id="806" name="Google Shape;806;p79"/>
          <p:cNvSpPr txBox="1"/>
          <p:nvPr/>
        </p:nvSpPr>
        <p:spPr>
          <a:xfrm>
            <a:off x="1169900" y="2408400"/>
            <a:ext cx="1419300" cy="78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 b="1"/>
              <a:t>56</a:t>
            </a:r>
            <a:endParaRPr/>
          </a:p>
        </p:txBody>
      </p:sp>
      <p:sp>
        <p:nvSpPr>
          <p:cNvPr id="807" name="Google Shape;807;p79"/>
          <p:cNvSpPr txBox="1">
            <a:spLocks noGrp="1"/>
          </p:cNvSpPr>
          <p:nvPr>
            <p:ph type="title"/>
          </p:nvPr>
        </p:nvSpPr>
        <p:spPr>
          <a:xfrm>
            <a:off x="4778475" y="3863375"/>
            <a:ext cx="3858000" cy="915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700" b="1">
                <a:solidFill>
                  <a:srgbClr val="4C1130"/>
                </a:solidFill>
              </a:rPr>
              <a:t>987.1 mb</a:t>
            </a:r>
            <a:endParaRPr sz="3200" b="1">
              <a:solidFill>
                <a:srgbClr val="4C1130"/>
              </a:solidFill>
            </a:endParaRPr>
          </a:p>
        </p:txBody>
      </p:sp>
      <p:sp>
        <p:nvSpPr>
          <p:cNvPr id="808" name="Google Shape;808;p79"/>
          <p:cNvSpPr txBox="1"/>
          <p:nvPr/>
        </p:nvSpPr>
        <p:spPr>
          <a:xfrm>
            <a:off x="1511650" y="3079475"/>
            <a:ext cx="2040900" cy="78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 b="1"/>
              <a:t>18</a:t>
            </a:r>
            <a:endParaRPr sz="3100" b="1"/>
          </a:p>
        </p:txBody>
      </p:sp>
      <p:sp>
        <p:nvSpPr>
          <p:cNvPr id="809" name="Google Shape;809;p79"/>
          <p:cNvSpPr txBox="1"/>
          <p:nvPr/>
        </p:nvSpPr>
        <p:spPr>
          <a:xfrm>
            <a:off x="5008500" y="1152575"/>
            <a:ext cx="3765600" cy="250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365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Raleway"/>
              <a:buChar char="●"/>
            </a:pPr>
            <a:r>
              <a:rPr lang="en" sz="1700">
                <a:solidFill>
                  <a:schemeClr val="dk1"/>
                </a:solidFill>
                <a:highlight>
                  <a:srgbClr val="FFFFFF"/>
                </a:highlight>
                <a:latin typeface="Raleway"/>
                <a:ea typeface="Raleway"/>
                <a:cs typeface="Raleway"/>
                <a:sym typeface="Raleway"/>
              </a:rPr>
              <a:t>Pressure is recorded in millibars and tenths and the last three digits are plotted</a:t>
            </a:r>
            <a:endParaRPr sz="1700">
              <a:solidFill>
                <a:schemeClr val="dk1"/>
              </a:solidFill>
              <a:highlight>
                <a:srgbClr val="FFFFFF"/>
              </a:highlight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810" name="Google Shape;810;p79"/>
          <p:cNvSpPr txBox="1"/>
          <p:nvPr/>
        </p:nvSpPr>
        <p:spPr>
          <a:xfrm>
            <a:off x="3529025" y="1762175"/>
            <a:ext cx="2040900" cy="78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 b="1">
                <a:solidFill>
                  <a:schemeClr val="dk1"/>
                </a:solidFill>
                <a:highlight>
                  <a:srgbClr val="FFFFFF"/>
                </a:highlight>
              </a:rPr>
              <a:t>871</a:t>
            </a:r>
            <a:endParaRPr/>
          </a:p>
        </p:txBody>
      </p:sp>
      <p:sp>
        <p:nvSpPr>
          <p:cNvPr id="811" name="Google Shape;811;p79"/>
          <p:cNvSpPr txBox="1"/>
          <p:nvPr/>
        </p:nvSpPr>
        <p:spPr>
          <a:xfrm>
            <a:off x="5156800" y="2646050"/>
            <a:ext cx="3858000" cy="78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>
                <a:solidFill>
                  <a:schemeClr val="dk1"/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(0-4)-------- Add 10 and point</a:t>
            </a:r>
            <a:endParaRPr sz="2100">
              <a:solidFill>
                <a:schemeClr val="dk1"/>
              </a:solidFill>
              <a:highlight>
                <a:srgbClr val="FFFFFF"/>
              </a:highlight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>
                <a:solidFill>
                  <a:schemeClr val="dk1"/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(5-9)------ Add 9 and point</a:t>
            </a:r>
            <a:endParaRPr sz="2100">
              <a:solidFill>
                <a:schemeClr val="dk1"/>
              </a:solidFill>
              <a:highlight>
                <a:srgbClr val="FFFFFF"/>
              </a:highlight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812" name="Google Shape;812;p79"/>
          <p:cNvPicPr preferRelativeResize="0"/>
          <p:nvPr/>
        </p:nvPicPr>
        <p:blipFill rotWithShape="1">
          <a:blip r:embed="rId4">
            <a:alphaModFix/>
          </a:blip>
          <a:srcRect t="4443"/>
          <a:stretch/>
        </p:blipFill>
        <p:spPr>
          <a:xfrm>
            <a:off x="3278125" y="1108350"/>
            <a:ext cx="687600" cy="464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13" name="Google Shape;813;p7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267075" y="1573050"/>
            <a:ext cx="628650" cy="590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814" name="Google Shape;814;p79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3317125" y="3079475"/>
            <a:ext cx="609600" cy="552450"/>
          </a:xfrm>
          <a:prstGeom prst="rect">
            <a:avLst/>
          </a:prstGeom>
          <a:noFill/>
          <a:ln>
            <a:noFill/>
          </a:ln>
        </p:spPr>
      </p:pic>
      <p:sp>
        <p:nvSpPr>
          <p:cNvPr id="815" name="Google Shape;815;p79"/>
          <p:cNvSpPr txBox="1"/>
          <p:nvPr/>
        </p:nvSpPr>
        <p:spPr>
          <a:xfrm>
            <a:off x="2578100" y="3637900"/>
            <a:ext cx="2040900" cy="78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 b="1"/>
              <a:t>8/4</a:t>
            </a:r>
            <a:endParaRPr sz="3100" b="1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0" name="Google Shape;820;p8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208250" y="2386900"/>
            <a:ext cx="647700" cy="647700"/>
          </a:xfrm>
          <a:prstGeom prst="rect">
            <a:avLst/>
          </a:prstGeom>
          <a:noFill/>
          <a:ln>
            <a:noFill/>
          </a:ln>
        </p:spPr>
      </p:pic>
      <p:sp>
        <p:nvSpPr>
          <p:cNvPr id="821" name="Google Shape;821;p80"/>
          <p:cNvSpPr/>
          <p:nvPr/>
        </p:nvSpPr>
        <p:spPr>
          <a:xfrm>
            <a:off x="3237600" y="2247150"/>
            <a:ext cx="687600" cy="649200"/>
          </a:xfrm>
          <a:prstGeom prst="ellipse">
            <a:avLst/>
          </a:prstGeom>
          <a:solidFill>
            <a:srgbClr val="000000"/>
          </a:solidFill>
          <a:ln w="381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822" name="Google Shape;822;p80"/>
          <p:cNvCxnSpPr/>
          <p:nvPr/>
        </p:nvCxnSpPr>
        <p:spPr>
          <a:xfrm>
            <a:off x="1848500" y="840275"/>
            <a:ext cx="1502400" cy="1489800"/>
          </a:xfrm>
          <a:prstGeom prst="straightConnector1">
            <a:avLst/>
          </a:prstGeom>
          <a:noFill/>
          <a:ln w="3810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823" name="Google Shape;823;p80"/>
          <p:cNvSpPr txBox="1">
            <a:spLocks noGrp="1"/>
          </p:cNvSpPr>
          <p:nvPr>
            <p:ph type="title"/>
          </p:nvPr>
        </p:nvSpPr>
        <p:spPr>
          <a:xfrm>
            <a:off x="5185500" y="368675"/>
            <a:ext cx="4805100" cy="4647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900" b="1">
                <a:solidFill>
                  <a:srgbClr val="E69138"/>
                </a:solidFill>
                <a:latin typeface="Raleway"/>
                <a:ea typeface="Raleway"/>
                <a:cs typeface="Raleway"/>
                <a:sym typeface="Raleway"/>
              </a:rPr>
              <a:t>Pressure Tendency</a:t>
            </a:r>
            <a:endParaRPr sz="2900" b="1">
              <a:solidFill>
                <a:srgbClr val="E69138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cxnSp>
        <p:nvCxnSpPr>
          <p:cNvPr id="824" name="Google Shape;824;p80"/>
          <p:cNvCxnSpPr/>
          <p:nvPr/>
        </p:nvCxnSpPr>
        <p:spPr>
          <a:xfrm flipH="1">
            <a:off x="1546150" y="840275"/>
            <a:ext cx="325500" cy="312300"/>
          </a:xfrm>
          <a:prstGeom prst="straightConnector1">
            <a:avLst/>
          </a:prstGeom>
          <a:noFill/>
          <a:ln w="3810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825" name="Google Shape;825;p80"/>
          <p:cNvCxnSpPr/>
          <p:nvPr/>
        </p:nvCxnSpPr>
        <p:spPr>
          <a:xfrm flipH="1">
            <a:off x="1698550" y="992675"/>
            <a:ext cx="325500" cy="312300"/>
          </a:xfrm>
          <a:prstGeom prst="straightConnector1">
            <a:avLst/>
          </a:prstGeom>
          <a:noFill/>
          <a:ln w="3810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826" name="Google Shape;826;p80"/>
          <p:cNvSpPr txBox="1"/>
          <p:nvPr/>
        </p:nvSpPr>
        <p:spPr>
          <a:xfrm>
            <a:off x="1511650" y="1762175"/>
            <a:ext cx="2040900" cy="78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 b="1"/>
              <a:t>23</a:t>
            </a:r>
            <a:endParaRPr/>
          </a:p>
        </p:txBody>
      </p:sp>
      <p:sp>
        <p:nvSpPr>
          <p:cNvPr id="827" name="Google Shape;827;p80"/>
          <p:cNvSpPr txBox="1"/>
          <p:nvPr/>
        </p:nvSpPr>
        <p:spPr>
          <a:xfrm>
            <a:off x="1169900" y="2408400"/>
            <a:ext cx="1419300" cy="78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 b="1"/>
              <a:t>56</a:t>
            </a:r>
            <a:endParaRPr/>
          </a:p>
        </p:txBody>
      </p:sp>
      <p:sp>
        <p:nvSpPr>
          <p:cNvPr id="828" name="Google Shape;828;p80"/>
          <p:cNvSpPr txBox="1"/>
          <p:nvPr/>
        </p:nvSpPr>
        <p:spPr>
          <a:xfrm>
            <a:off x="1511650" y="3079475"/>
            <a:ext cx="2040900" cy="78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 b="1"/>
              <a:t>18</a:t>
            </a:r>
            <a:endParaRPr sz="3100" b="1"/>
          </a:p>
        </p:txBody>
      </p:sp>
      <p:sp>
        <p:nvSpPr>
          <p:cNvPr id="829" name="Google Shape;829;p80"/>
          <p:cNvSpPr txBox="1"/>
          <p:nvPr/>
        </p:nvSpPr>
        <p:spPr>
          <a:xfrm>
            <a:off x="3529025" y="1762175"/>
            <a:ext cx="2040900" cy="78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 b="1">
                <a:solidFill>
                  <a:schemeClr val="dk1"/>
                </a:solidFill>
                <a:highlight>
                  <a:srgbClr val="FFFFFF"/>
                </a:highlight>
              </a:rPr>
              <a:t>871</a:t>
            </a:r>
            <a:endParaRPr/>
          </a:p>
        </p:txBody>
      </p:sp>
      <p:cxnSp>
        <p:nvCxnSpPr>
          <p:cNvPr id="830" name="Google Shape;830;p80"/>
          <p:cNvCxnSpPr/>
          <p:nvPr/>
        </p:nvCxnSpPr>
        <p:spPr>
          <a:xfrm rot="10800000" flipH="1">
            <a:off x="4858875" y="835950"/>
            <a:ext cx="475500" cy="1757400"/>
          </a:xfrm>
          <a:prstGeom prst="straightConnector1">
            <a:avLst/>
          </a:prstGeom>
          <a:noFill/>
          <a:ln w="19050" cap="flat" cmpd="sng">
            <a:solidFill>
              <a:srgbClr val="E69138"/>
            </a:solidFill>
            <a:prstDash val="solid"/>
            <a:round/>
            <a:headEnd type="none" w="med" len="med"/>
            <a:tailEnd type="triangle" w="med" len="med"/>
          </a:ln>
        </p:spPr>
      </p:cxnSp>
      <p:pic>
        <p:nvPicPr>
          <p:cNvPr id="831" name="Google Shape;831;p8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410575" y="1228775"/>
            <a:ext cx="3425425" cy="2564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832" name="Google Shape;832;p80"/>
          <p:cNvPicPr preferRelativeResize="0"/>
          <p:nvPr/>
        </p:nvPicPr>
        <p:blipFill rotWithShape="1">
          <a:blip r:embed="rId5">
            <a:alphaModFix/>
          </a:blip>
          <a:srcRect t="4443"/>
          <a:stretch/>
        </p:blipFill>
        <p:spPr>
          <a:xfrm>
            <a:off x="3278125" y="1108350"/>
            <a:ext cx="687600" cy="464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33" name="Google Shape;833;p80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3267075" y="1573050"/>
            <a:ext cx="628650" cy="590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834" name="Google Shape;834;p80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3317125" y="3079475"/>
            <a:ext cx="609600" cy="552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835" name="Google Shape;835;p80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4314200" y="2355175"/>
            <a:ext cx="533400" cy="571500"/>
          </a:xfrm>
          <a:prstGeom prst="rect">
            <a:avLst/>
          </a:prstGeom>
          <a:noFill/>
          <a:ln>
            <a:noFill/>
          </a:ln>
        </p:spPr>
      </p:pic>
      <p:sp>
        <p:nvSpPr>
          <p:cNvPr id="836" name="Google Shape;836;p80"/>
          <p:cNvSpPr txBox="1"/>
          <p:nvPr/>
        </p:nvSpPr>
        <p:spPr>
          <a:xfrm>
            <a:off x="2578100" y="3637900"/>
            <a:ext cx="2040900" cy="78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 b="1"/>
              <a:t>8/4</a:t>
            </a:r>
            <a:endParaRPr sz="3100" b="1"/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1" name="Google Shape;841;p8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208250" y="2386900"/>
            <a:ext cx="647700" cy="647700"/>
          </a:xfrm>
          <a:prstGeom prst="rect">
            <a:avLst/>
          </a:prstGeom>
          <a:noFill/>
          <a:ln>
            <a:noFill/>
          </a:ln>
        </p:spPr>
      </p:pic>
      <p:sp>
        <p:nvSpPr>
          <p:cNvPr id="842" name="Google Shape;842;p81"/>
          <p:cNvSpPr/>
          <p:nvPr/>
        </p:nvSpPr>
        <p:spPr>
          <a:xfrm>
            <a:off x="3237600" y="2247150"/>
            <a:ext cx="687600" cy="649200"/>
          </a:xfrm>
          <a:prstGeom prst="ellipse">
            <a:avLst/>
          </a:prstGeom>
          <a:solidFill>
            <a:srgbClr val="000000"/>
          </a:solidFill>
          <a:ln w="381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843" name="Google Shape;843;p81"/>
          <p:cNvCxnSpPr/>
          <p:nvPr/>
        </p:nvCxnSpPr>
        <p:spPr>
          <a:xfrm>
            <a:off x="1848500" y="840275"/>
            <a:ext cx="1502400" cy="1489800"/>
          </a:xfrm>
          <a:prstGeom prst="straightConnector1">
            <a:avLst/>
          </a:prstGeom>
          <a:noFill/>
          <a:ln w="3810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844" name="Google Shape;844;p81"/>
          <p:cNvSpPr txBox="1">
            <a:spLocks noGrp="1"/>
          </p:cNvSpPr>
          <p:nvPr>
            <p:ph type="title"/>
          </p:nvPr>
        </p:nvSpPr>
        <p:spPr>
          <a:xfrm>
            <a:off x="5109300" y="368675"/>
            <a:ext cx="4805100" cy="4647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 b="1">
                <a:solidFill>
                  <a:srgbClr val="E69138"/>
                </a:solidFill>
                <a:latin typeface="Raleway"/>
                <a:ea typeface="Raleway"/>
                <a:cs typeface="Raleway"/>
                <a:sym typeface="Raleway"/>
              </a:rPr>
              <a:t>Past Weather</a:t>
            </a:r>
            <a:endParaRPr sz="2500" b="1">
              <a:solidFill>
                <a:srgbClr val="E69138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cxnSp>
        <p:nvCxnSpPr>
          <p:cNvPr id="845" name="Google Shape;845;p81"/>
          <p:cNvCxnSpPr/>
          <p:nvPr/>
        </p:nvCxnSpPr>
        <p:spPr>
          <a:xfrm flipH="1">
            <a:off x="1546150" y="840275"/>
            <a:ext cx="325500" cy="312300"/>
          </a:xfrm>
          <a:prstGeom prst="straightConnector1">
            <a:avLst/>
          </a:prstGeom>
          <a:noFill/>
          <a:ln w="3810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846" name="Google Shape;846;p81"/>
          <p:cNvCxnSpPr/>
          <p:nvPr/>
        </p:nvCxnSpPr>
        <p:spPr>
          <a:xfrm flipH="1">
            <a:off x="1698550" y="992675"/>
            <a:ext cx="325500" cy="312300"/>
          </a:xfrm>
          <a:prstGeom prst="straightConnector1">
            <a:avLst/>
          </a:prstGeom>
          <a:noFill/>
          <a:ln w="3810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847" name="Google Shape;847;p81"/>
          <p:cNvSpPr txBox="1"/>
          <p:nvPr/>
        </p:nvSpPr>
        <p:spPr>
          <a:xfrm>
            <a:off x="1511650" y="1762175"/>
            <a:ext cx="2040900" cy="78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 b="1"/>
              <a:t>23</a:t>
            </a:r>
            <a:endParaRPr/>
          </a:p>
        </p:txBody>
      </p:sp>
      <p:sp>
        <p:nvSpPr>
          <p:cNvPr id="848" name="Google Shape;848;p81"/>
          <p:cNvSpPr txBox="1"/>
          <p:nvPr/>
        </p:nvSpPr>
        <p:spPr>
          <a:xfrm>
            <a:off x="1169900" y="2408400"/>
            <a:ext cx="1419300" cy="78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 b="1"/>
              <a:t>56</a:t>
            </a:r>
            <a:endParaRPr/>
          </a:p>
        </p:txBody>
      </p:sp>
      <p:sp>
        <p:nvSpPr>
          <p:cNvPr id="849" name="Google Shape;849;p81"/>
          <p:cNvSpPr txBox="1"/>
          <p:nvPr/>
        </p:nvSpPr>
        <p:spPr>
          <a:xfrm>
            <a:off x="1511650" y="3079475"/>
            <a:ext cx="2040900" cy="78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 b="1"/>
              <a:t>18</a:t>
            </a:r>
            <a:endParaRPr sz="3100" b="1"/>
          </a:p>
        </p:txBody>
      </p:sp>
      <p:sp>
        <p:nvSpPr>
          <p:cNvPr id="850" name="Google Shape;850;p81"/>
          <p:cNvSpPr txBox="1"/>
          <p:nvPr/>
        </p:nvSpPr>
        <p:spPr>
          <a:xfrm>
            <a:off x="3529025" y="1762175"/>
            <a:ext cx="2040900" cy="78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 b="1">
                <a:solidFill>
                  <a:schemeClr val="dk1"/>
                </a:solidFill>
                <a:highlight>
                  <a:srgbClr val="FFFFFF"/>
                </a:highlight>
              </a:rPr>
              <a:t>871</a:t>
            </a:r>
            <a:endParaRPr/>
          </a:p>
        </p:txBody>
      </p:sp>
      <p:cxnSp>
        <p:nvCxnSpPr>
          <p:cNvPr id="851" name="Google Shape;851;p81"/>
          <p:cNvCxnSpPr>
            <a:stCxn id="852" idx="3"/>
          </p:cNvCxnSpPr>
          <p:nvPr/>
        </p:nvCxnSpPr>
        <p:spPr>
          <a:xfrm rot="10800000" flipH="1">
            <a:off x="4815675" y="769613"/>
            <a:ext cx="327300" cy="2549400"/>
          </a:xfrm>
          <a:prstGeom prst="straightConnector1">
            <a:avLst/>
          </a:prstGeom>
          <a:noFill/>
          <a:ln w="19050" cap="flat" cmpd="sng">
            <a:solidFill>
              <a:srgbClr val="E69138"/>
            </a:solidFill>
            <a:prstDash val="solid"/>
            <a:round/>
            <a:headEnd type="none" w="med" len="med"/>
            <a:tailEnd type="triangle" w="med" len="med"/>
          </a:ln>
        </p:spPr>
      </p:cxnSp>
      <p:pic>
        <p:nvPicPr>
          <p:cNvPr id="852" name="Google Shape;852;p8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167975" y="2995163"/>
            <a:ext cx="647700" cy="647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53" name="Google Shape;853;p8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443600" y="1007829"/>
            <a:ext cx="3235582" cy="3012437"/>
          </a:xfrm>
          <a:prstGeom prst="rect">
            <a:avLst/>
          </a:prstGeom>
          <a:noFill/>
          <a:ln>
            <a:noFill/>
          </a:ln>
        </p:spPr>
      </p:pic>
      <p:sp>
        <p:nvSpPr>
          <p:cNvPr id="854" name="Google Shape;854;p81"/>
          <p:cNvSpPr txBox="1">
            <a:spLocks noGrp="1"/>
          </p:cNvSpPr>
          <p:nvPr>
            <p:ph type="title"/>
          </p:nvPr>
        </p:nvSpPr>
        <p:spPr>
          <a:xfrm>
            <a:off x="4965225" y="4238500"/>
            <a:ext cx="4805100" cy="4647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>
                <a:solidFill>
                  <a:srgbClr val="E69138"/>
                </a:solidFill>
                <a:latin typeface="Raleway"/>
                <a:ea typeface="Raleway"/>
                <a:cs typeface="Raleway"/>
                <a:sym typeface="Raleway"/>
              </a:rPr>
              <a:t>Or Cloud Cover</a:t>
            </a:r>
            <a:endParaRPr sz="2200">
              <a:solidFill>
                <a:srgbClr val="E69138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pic>
        <p:nvPicPr>
          <p:cNvPr id="855" name="Google Shape;855;p81"/>
          <p:cNvPicPr preferRelativeResize="0"/>
          <p:nvPr/>
        </p:nvPicPr>
        <p:blipFill rotWithShape="1">
          <a:blip r:embed="rId5">
            <a:alphaModFix/>
          </a:blip>
          <a:srcRect t="4443"/>
          <a:stretch/>
        </p:blipFill>
        <p:spPr>
          <a:xfrm>
            <a:off x="3278125" y="1108350"/>
            <a:ext cx="687600" cy="464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56" name="Google Shape;856;p81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3267075" y="1573050"/>
            <a:ext cx="628650" cy="590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857" name="Google Shape;857;p81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3317125" y="3079475"/>
            <a:ext cx="609600" cy="552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858" name="Google Shape;858;p81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4314200" y="2355175"/>
            <a:ext cx="533400" cy="571500"/>
          </a:xfrm>
          <a:prstGeom prst="rect">
            <a:avLst/>
          </a:prstGeom>
          <a:noFill/>
          <a:ln>
            <a:noFill/>
          </a:ln>
        </p:spPr>
      </p:pic>
      <p:sp>
        <p:nvSpPr>
          <p:cNvPr id="859" name="Google Shape;859;p81"/>
          <p:cNvSpPr txBox="1"/>
          <p:nvPr/>
        </p:nvSpPr>
        <p:spPr>
          <a:xfrm>
            <a:off x="2578100" y="3637900"/>
            <a:ext cx="2040900" cy="78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 b="1"/>
              <a:t>8/4</a:t>
            </a:r>
            <a:endParaRPr sz="3100" b="1"/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84" name="Google Shape;884;p8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274700" y="2981363"/>
            <a:ext cx="647700" cy="647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85" name="Google Shape;885;p8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208250" y="2386900"/>
            <a:ext cx="647700" cy="647700"/>
          </a:xfrm>
          <a:prstGeom prst="rect">
            <a:avLst/>
          </a:prstGeom>
          <a:noFill/>
          <a:ln>
            <a:noFill/>
          </a:ln>
        </p:spPr>
      </p:pic>
      <p:sp>
        <p:nvSpPr>
          <p:cNvPr id="886" name="Google Shape;886;p83"/>
          <p:cNvSpPr/>
          <p:nvPr/>
        </p:nvSpPr>
        <p:spPr>
          <a:xfrm>
            <a:off x="3237600" y="2247150"/>
            <a:ext cx="687600" cy="649200"/>
          </a:xfrm>
          <a:prstGeom prst="ellipse">
            <a:avLst/>
          </a:prstGeom>
          <a:solidFill>
            <a:srgbClr val="000000"/>
          </a:solidFill>
          <a:ln w="381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887" name="Google Shape;887;p83"/>
          <p:cNvCxnSpPr/>
          <p:nvPr/>
        </p:nvCxnSpPr>
        <p:spPr>
          <a:xfrm>
            <a:off x="1848500" y="840275"/>
            <a:ext cx="1502400" cy="1489800"/>
          </a:xfrm>
          <a:prstGeom prst="straightConnector1">
            <a:avLst/>
          </a:prstGeom>
          <a:noFill/>
          <a:ln w="3810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888" name="Google Shape;888;p83"/>
          <p:cNvSpPr txBox="1">
            <a:spLocks noGrp="1"/>
          </p:cNvSpPr>
          <p:nvPr>
            <p:ph type="title"/>
          </p:nvPr>
        </p:nvSpPr>
        <p:spPr>
          <a:xfrm>
            <a:off x="4077600" y="368675"/>
            <a:ext cx="4805100" cy="4647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rgbClr val="FF00FF"/>
                </a:solidFill>
                <a:latin typeface="Raleway"/>
                <a:ea typeface="Raleway"/>
                <a:cs typeface="Raleway"/>
                <a:sym typeface="Raleway"/>
              </a:rPr>
              <a:t>Sea Surface Temperature</a:t>
            </a:r>
            <a:endParaRPr b="1">
              <a:solidFill>
                <a:srgbClr val="FF00FF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cxnSp>
        <p:nvCxnSpPr>
          <p:cNvPr id="889" name="Google Shape;889;p83"/>
          <p:cNvCxnSpPr/>
          <p:nvPr/>
        </p:nvCxnSpPr>
        <p:spPr>
          <a:xfrm flipH="1">
            <a:off x="1546150" y="840275"/>
            <a:ext cx="325500" cy="312300"/>
          </a:xfrm>
          <a:prstGeom prst="straightConnector1">
            <a:avLst/>
          </a:prstGeom>
          <a:noFill/>
          <a:ln w="3810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890" name="Google Shape;890;p83"/>
          <p:cNvCxnSpPr/>
          <p:nvPr/>
        </p:nvCxnSpPr>
        <p:spPr>
          <a:xfrm flipH="1">
            <a:off x="1698550" y="992675"/>
            <a:ext cx="325500" cy="312300"/>
          </a:xfrm>
          <a:prstGeom prst="straightConnector1">
            <a:avLst/>
          </a:prstGeom>
          <a:noFill/>
          <a:ln w="3810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891" name="Google Shape;891;p83"/>
          <p:cNvSpPr txBox="1"/>
          <p:nvPr/>
        </p:nvSpPr>
        <p:spPr>
          <a:xfrm>
            <a:off x="1511650" y="1762175"/>
            <a:ext cx="2040900" cy="78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 b="1"/>
              <a:t>23</a:t>
            </a:r>
            <a:endParaRPr/>
          </a:p>
        </p:txBody>
      </p:sp>
      <p:sp>
        <p:nvSpPr>
          <p:cNvPr id="892" name="Google Shape;892;p83"/>
          <p:cNvSpPr txBox="1"/>
          <p:nvPr/>
        </p:nvSpPr>
        <p:spPr>
          <a:xfrm>
            <a:off x="1169900" y="2408400"/>
            <a:ext cx="1419300" cy="78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 b="1"/>
              <a:t>56</a:t>
            </a:r>
            <a:endParaRPr/>
          </a:p>
        </p:txBody>
      </p:sp>
      <p:sp>
        <p:nvSpPr>
          <p:cNvPr id="893" name="Google Shape;893;p83"/>
          <p:cNvSpPr txBox="1"/>
          <p:nvPr/>
        </p:nvSpPr>
        <p:spPr>
          <a:xfrm>
            <a:off x="1511650" y="3079475"/>
            <a:ext cx="2040900" cy="78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 b="1"/>
              <a:t>18</a:t>
            </a:r>
            <a:endParaRPr sz="3100" b="1"/>
          </a:p>
        </p:txBody>
      </p:sp>
      <p:sp>
        <p:nvSpPr>
          <p:cNvPr id="894" name="Google Shape;894;p83"/>
          <p:cNvSpPr txBox="1"/>
          <p:nvPr/>
        </p:nvSpPr>
        <p:spPr>
          <a:xfrm>
            <a:off x="3529025" y="1762175"/>
            <a:ext cx="2040900" cy="78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 b="1">
                <a:solidFill>
                  <a:schemeClr val="dk1"/>
                </a:solidFill>
                <a:highlight>
                  <a:srgbClr val="FFFFFF"/>
                </a:highlight>
              </a:rPr>
              <a:t>871</a:t>
            </a:r>
            <a:endParaRPr/>
          </a:p>
        </p:txBody>
      </p:sp>
      <p:pic>
        <p:nvPicPr>
          <p:cNvPr id="895" name="Google Shape;895;p8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167975" y="2995163"/>
            <a:ext cx="647700" cy="647700"/>
          </a:xfrm>
          <a:prstGeom prst="rect">
            <a:avLst/>
          </a:prstGeom>
          <a:noFill/>
          <a:ln>
            <a:noFill/>
          </a:ln>
        </p:spPr>
      </p:pic>
      <p:sp>
        <p:nvSpPr>
          <p:cNvPr id="896" name="Google Shape;896;p83"/>
          <p:cNvSpPr txBox="1"/>
          <p:nvPr/>
        </p:nvSpPr>
        <p:spPr>
          <a:xfrm>
            <a:off x="912025" y="3474900"/>
            <a:ext cx="2040900" cy="78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 b="1"/>
              <a:t>25</a:t>
            </a:r>
            <a:endParaRPr sz="3100" b="1"/>
          </a:p>
        </p:txBody>
      </p:sp>
      <p:cxnSp>
        <p:nvCxnSpPr>
          <p:cNvPr id="897" name="Google Shape;897;p83"/>
          <p:cNvCxnSpPr/>
          <p:nvPr/>
        </p:nvCxnSpPr>
        <p:spPr>
          <a:xfrm>
            <a:off x="824725" y="590850"/>
            <a:ext cx="11100" cy="3276000"/>
          </a:xfrm>
          <a:prstGeom prst="straightConnector1">
            <a:avLst/>
          </a:prstGeom>
          <a:noFill/>
          <a:ln w="19050" cap="flat" cmpd="sng">
            <a:solidFill>
              <a:srgbClr val="FF00FF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898" name="Google Shape;898;p83"/>
          <p:cNvCxnSpPr>
            <a:endCxn id="888" idx="1"/>
          </p:cNvCxnSpPr>
          <p:nvPr/>
        </p:nvCxnSpPr>
        <p:spPr>
          <a:xfrm>
            <a:off x="824700" y="590825"/>
            <a:ext cx="3252900" cy="10200"/>
          </a:xfrm>
          <a:prstGeom prst="straightConnector1">
            <a:avLst/>
          </a:prstGeom>
          <a:noFill/>
          <a:ln w="19050" cap="flat" cmpd="sng">
            <a:solidFill>
              <a:srgbClr val="FF00FF"/>
            </a:solidFill>
            <a:prstDash val="solid"/>
            <a:round/>
            <a:headEnd type="none" w="med" len="med"/>
            <a:tailEnd type="stealth" w="med" len="med"/>
          </a:ln>
        </p:spPr>
      </p:cxnSp>
      <p:cxnSp>
        <p:nvCxnSpPr>
          <p:cNvPr id="899" name="Google Shape;899;p83"/>
          <p:cNvCxnSpPr/>
          <p:nvPr/>
        </p:nvCxnSpPr>
        <p:spPr>
          <a:xfrm flipH="1">
            <a:off x="836000" y="3861225"/>
            <a:ext cx="824400" cy="5400"/>
          </a:xfrm>
          <a:prstGeom prst="straightConnector1">
            <a:avLst/>
          </a:prstGeom>
          <a:noFill/>
          <a:ln w="19050" cap="flat" cmpd="sng">
            <a:solidFill>
              <a:srgbClr val="FF00FF"/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900" name="Google Shape;900;p83"/>
          <p:cNvPicPr preferRelativeResize="0"/>
          <p:nvPr/>
        </p:nvPicPr>
        <p:blipFill rotWithShape="1">
          <a:blip r:embed="rId4">
            <a:alphaModFix/>
          </a:blip>
          <a:srcRect t="4443"/>
          <a:stretch/>
        </p:blipFill>
        <p:spPr>
          <a:xfrm>
            <a:off x="3278125" y="1108350"/>
            <a:ext cx="687600" cy="464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01" name="Google Shape;901;p8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267075" y="1573050"/>
            <a:ext cx="628650" cy="590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902" name="Google Shape;902;p8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3317125" y="3079475"/>
            <a:ext cx="609600" cy="552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903" name="Google Shape;903;p83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4314200" y="2355175"/>
            <a:ext cx="533400" cy="571500"/>
          </a:xfrm>
          <a:prstGeom prst="rect">
            <a:avLst/>
          </a:prstGeom>
          <a:noFill/>
          <a:ln>
            <a:noFill/>
          </a:ln>
        </p:spPr>
      </p:pic>
      <p:sp>
        <p:nvSpPr>
          <p:cNvPr id="904" name="Google Shape;904;p83"/>
          <p:cNvSpPr txBox="1"/>
          <p:nvPr/>
        </p:nvSpPr>
        <p:spPr>
          <a:xfrm>
            <a:off x="2578100" y="3637900"/>
            <a:ext cx="2040900" cy="78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 b="1"/>
              <a:t>8/4</a:t>
            </a:r>
            <a:endParaRPr sz="3100" b="1"/>
          </a:p>
        </p:txBody>
      </p:sp>
      <p:sp>
        <p:nvSpPr>
          <p:cNvPr id="905" name="Google Shape;905;p83"/>
          <p:cNvSpPr txBox="1">
            <a:spLocks noGrp="1"/>
          </p:cNvSpPr>
          <p:nvPr>
            <p:ph type="title"/>
          </p:nvPr>
        </p:nvSpPr>
        <p:spPr>
          <a:xfrm>
            <a:off x="5569925" y="3957100"/>
            <a:ext cx="4805100" cy="4647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700" b="1">
                <a:solidFill>
                  <a:srgbClr val="FF00FF"/>
                </a:solidFill>
              </a:rPr>
              <a:t>25  </a:t>
            </a:r>
            <a:r>
              <a:rPr lang="en" sz="3700" b="1">
                <a:solidFill>
                  <a:srgbClr val="FF00FF"/>
                </a:solidFill>
                <a:highlight>
                  <a:srgbClr val="FFFFFF"/>
                </a:highlight>
              </a:rPr>
              <a:t>°C</a:t>
            </a:r>
            <a:endParaRPr sz="3700" b="1">
              <a:solidFill>
                <a:srgbClr val="FF00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10" name="Google Shape;910;p8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208250" y="2386900"/>
            <a:ext cx="647700" cy="647700"/>
          </a:xfrm>
          <a:prstGeom prst="rect">
            <a:avLst/>
          </a:prstGeom>
          <a:noFill/>
          <a:ln>
            <a:noFill/>
          </a:ln>
        </p:spPr>
      </p:pic>
      <p:sp>
        <p:nvSpPr>
          <p:cNvPr id="911" name="Google Shape;911;p84"/>
          <p:cNvSpPr/>
          <p:nvPr/>
        </p:nvSpPr>
        <p:spPr>
          <a:xfrm>
            <a:off x="3237600" y="2247150"/>
            <a:ext cx="687600" cy="649200"/>
          </a:xfrm>
          <a:prstGeom prst="ellipse">
            <a:avLst/>
          </a:prstGeom>
          <a:solidFill>
            <a:srgbClr val="000000"/>
          </a:solidFill>
          <a:ln w="381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912" name="Google Shape;912;p84"/>
          <p:cNvCxnSpPr/>
          <p:nvPr/>
        </p:nvCxnSpPr>
        <p:spPr>
          <a:xfrm>
            <a:off x="1848500" y="840275"/>
            <a:ext cx="1502400" cy="1489800"/>
          </a:xfrm>
          <a:prstGeom prst="straightConnector1">
            <a:avLst/>
          </a:prstGeom>
          <a:noFill/>
          <a:ln w="3810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913" name="Google Shape;913;p84"/>
          <p:cNvSpPr txBox="1">
            <a:spLocks noGrp="1"/>
          </p:cNvSpPr>
          <p:nvPr>
            <p:ph type="title"/>
          </p:nvPr>
        </p:nvSpPr>
        <p:spPr>
          <a:xfrm>
            <a:off x="5193375" y="680375"/>
            <a:ext cx="4805100" cy="4647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500" b="1">
                <a:solidFill>
                  <a:srgbClr val="F1C232"/>
                </a:solidFill>
                <a:latin typeface="Raleway"/>
                <a:ea typeface="Raleway"/>
                <a:cs typeface="Raleway"/>
                <a:sym typeface="Raleway"/>
              </a:rPr>
              <a:t>Wave Information </a:t>
            </a:r>
            <a:endParaRPr sz="2500" b="1">
              <a:solidFill>
                <a:srgbClr val="F1C232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cxnSp>
        <p:nvCxnSpPr>
          <p:cNvPr id="914" name="Google Shape;914;p84"/>
          <p:cNvCxnSpPr/>
          <p:nvPr/>
        </p:nvCxnSpPr>
        <p:spPr>
          <a:xfrm flipH="1">
            <a:off x="1546150" y="840275"/>
            <a:ext cx="325500" cy="312300"/>
          </a:xfrm>
          <a:prstGeom prst="straightConnector1">
            <a:avLst/>
          </a:prstGeom>
          <a:noFill/>
          <a:ln w="3810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915" name="Google Shape;915;p84"/>
          <p:cNvCxnSpPr/>
          <p:nvPr/>
        </p:nvCxnSpPr>
        <p:spPr>
          <a:xfrm flipH="1">
            <a:off x="1698550" y="992675"/>
            <a:ext cx="325500" cy="312300"/>
          </a:xfrm>
          <a:prstGeom prst="straightConnector1">
            <a:avLst/>
          </a:prstGeom>
          <a:noFill/>
          <a:ln w="3810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916" name="Google Shape;916;p84"/>
          <p:cNvSpPr txBox="1"/>
          <p:nvPr/>
        </p:nvSpPr>
        <p:spPr>
          <a:xfrm>
            <a:off x="1511650" y="1762175"/>
            <a:ext cx="2040900" cy="78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 b="1"/>
              <a:t>23</a:t>
            </a:r>
            <a:endParaRPr/>
          </a:p>
        </p:txBody>
      </p:sp>
      <p:sp>
        <p:nvSpPr>
          <p:cNvPr id="917" name="Google Shape;917;p84"/>
          <p:cNvSpPr txBox="1"/>
          <p:nvPr/>
        </p:nvSpPr>
        <p:spPr>
          <a:xfrm>
            <a:off x="1169900" y="2408400"/>
            <a:ext cx="1419300" cy="78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 b="1"/>
              <a:t>56</a:t>
            </a:r>
            <a:endParaRPr/>
          </a:p>
        </p:txBody>
      </p:sp>
      <p:sp>
        <p:nvSpPr>
          <p:cNvPr id="918" name="Google Shape;918;p84"/>
          <p:cNvSpPr txBox="1"/>
          <p:nvPr/>
        </p:nvSpPr>
        <p:spPr>
          <a:xfrm>
            <a:off x="1511650" y="3079475"/>
            <a:ext cx="2040900" cy="78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 b="1"/>
              <a:t>18</a:t>
            </a:r>
            <a:endParaRPr sz="3100" b="1"/>
          </a:p>
        </p:txBody>
      </p:sp>
      <p:sp>
        <p:nvSpPr>
          <p:cNvPr id="919" name="Google Shape;919;p84"/>
          <p:cNvSpPr txBox="1"/>
          <p:nvPr/>
        </p:nvSpPr>
        <p:spPr>
          <a:xfrm>
            <a:off x="3529025" y="1762175"/>
            <a:ext cx="2040900" cy="78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 b="1">
                <a:solidFill>
                  <a:schemeClr val="dk1"/>
                </a:solidFill>
                <a:highlight>
                  <a:srgbClr val="FFFFFF"/>
                </a:highlight>
              </a:rPr>
              <a:t>871</a:t>
            </a:r>
            <a:endParaRPr/>
          </a:p>
        </p:txBody>
      </p:sp>
      <p:pic>
        <p:nvPicPr>
          <p:cNvPr id="920" name="Google Shape;920;p8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167975" y="2995163"/>
            <a:ext cx="647700" cy="6477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921" name="Google Shape;921;p84"/>
          <p:cNvCxnSpPr/>
          <p:nvPr/>
        </p:nvCxnSpPr>
        <p:spPr>
          <a:xfrm>
            <a:off x="5647775" y="1173100"/>
            <a:ext cx="9300" cy="2693700"/>
          </a:xfrm>
          <a:prstGeom prst="straightConnector1">
            <a:avLst/>
          </a:prstGeom>
          <a:noFill/>
          <a:ln w="19050" cap="flat" cmpd="sng">
            <a:solidFill>
              <a:srgbClr val="F1C232"/>
            </a:solidFill>
            <a:prstDash val="solid"/>
            <a:round/>
            <a:headEnd type="stealth" w="med" len="med"/>
            <a:tailEnd type="none" w="med" len="med"/>
          </a:ln>
        </p:spPr>
      </p:cxnSp>
      <p:pic>
        <p:nvPicPr>
          <p:cNvPr id="922" name="Google Shape;922;p84"/>
          <p:cNvPicPr preferRelativeResize="0"/>
          <p:nvPr/>
        </p:nvPicPr>
        <p:blipFill rotWithShape="1">
          <a:blip r:embed="rId4">
            <a:alphaModFix/>
          </a:blip>
          <a:srcRect t="4443"/>
          <a:stretch/>
        </p:blipFill>
        <p:spPr>
          <a:xfrm>
            <a:off x="3278125" y="1108350"/>
            <a:ext cx="687600" cy="464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23" name="Google Shape;923;p8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267075" y="1573050"/>
            <a:ext cx="628650" cy="590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924" name="Google Shape;924;p84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3317125" y="3079475"/>
            <a:ext cx="609600" cy="552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925" name="Google Shape;925;p84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4314200" y="2355175"/>
            <a:ext cx="533400" cy="571500"/>
          </a:xfrm>
          <a:prstGeom prst="rect">
            <a:avLst/>
          </a:prstGeom>
          <a:noFill/>
          <a:ln>
            <a:noFill/>
          </a:ln>
        </p:spPr>
      </p:pic>
      <p:sp>
        <p:nvSpPr>
          <p:cNvPr id="926" name="Google Shape;926;p84"/>
          <p:cNvSpPr txBox="1"/>
          <p:nvPr/>
        </p:nvSpPr>
        <p:spPr>
          <a:xfrm>
            <a:off x="2578100" y="3637900"/>
            <a:ext cx="2040900" cy="78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 b="1"/>
              <a:t>8/4</a:t>
            </a:r>
            <a:endParaRPr sz="3100" b="1"/>
          </a:p>
        </p:txBody>
      </p:sp>
      <p:sp>
        <p:nvSpPr>
          <p:cNvPr id="927" name="Google Shape;927;p84"/>
          <p:cNvSpPr txBox="1"/>
          <p:nvPr/>
        </p:nvSpPr>
        <p:spPr>
          <a:xfrm>
            <a:off x="912025" y="3474900"/>
            <a:ext cx="2040900" cy="78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 b="1"/>
              <a:t>25</a:t>
            </a:r>
            <a:endParaRPr sz="3100" b="1"/>
          </a:p>
        </p:txBody>
      </p:sp>
      <p:sp>
        <p:nvSpPr>
          <p:cNvPr id="928" name="Google Shape;928;p84"/>
          <p:cNvSpPr txBox="1"/>
          <p:nvPr/>
        </p:nvSpPr>
        <p:spPr>
          <a:xfrm>
            <a:off x="3616025" y="3627275"/>
            <a:ext cx="2040900" cy="78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 b="1"/>
              <a:t>10603</a:t>
            </a:r>
            <a:endParaRPr sz="3100" b="1"/>
          </a:p>
        </p:txBody>
      </p:sp>
      <p:cxnSp>
        <p:nvCxnSpPr>
          <p:cNvPr id="929" name="Google Shape;929;p84"/>
          <p:cNvCxnSpPr/>
          <p:nvPr/>
        </p:nvCxnSpPr>
        <p:spPr>
          <a:xfrm rot="10800000">
            <a:off x="5305475" y="3866850"/>
            <a:ext cx="362100" cy="0"/>
          </a:xfrm>
          <a:prstGeom prst="straightConnector1">
            <a:avLst/>
          </a:prstGeom>
          <a:noFill/>
          <a:ln w="19050" cap="flat" cmpd="sng">
            <a:solidFill>
              <a:srgbClr val="F1C23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930" name="Google Shape;930;p84"/>
          <p:cNvSpPr txBox="1">
            <a:spLocks noGrp="1"/>
          </p:cNvSpPr>
          <p:nvPr>
            <p:ph type="title"/>
          </p:nvPr>
        </p:nvSpPr>
        <p:spPr>
          <a:xfrm>
            <a:off x="5053625" y="1413550"/>
            <a:ext cx="3928500" cy="13239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 b="1">
                <a:solidFill>
                  <a:srgbClr val="F1C232"/>
                </a:solidFill>
              </a:rPr>
              <a:t>1:</a:t>
            </a:r>
            <a:r>
              <a:rPr lang="en" sz="2500" b="1">
                <a:solidFill>
                  <a:srgbClr val="4A86E8"/>
                </a:solidFill>
              </a:rPr>
              <a:t>   </a:t>
            </a:r>
            <a:r>
              <a:rPr lang="en" sz="1900" b="1">
                <a:solidFill>
                  <a:srgbClr val="000000"/>
                </a:solidFill>
              </a:rPr>
              <a:t>Group Identifier (Bouey)</a:t>
            </a:r>
            <a:endParaRPr sz="1900" b="1">
              <a:solidFill>
                <a:srgbClr val="00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 b="1">
                <a:solidFill>
                  <a:srgbClr val="F1C232"/>
                </a:solidFill>
              </a:rPr>
              <a:t>06:</a:t>
            </a:r>
            <a:r>
              <a:rPr lang="en" sz="2500" b="1">
                <a:solidFill>
                  <a:srgbClr val="4A86E8"/>
                </a:solidFill>
              </a:rPr>
              <a:t> </a:t>
            </a:r>
            <a:r>
              <a:rPr lang="en" sz="2000" b="1">
                <a:solidFill>
                  <a:srgbClr val="000000"/>
                </a:solidFill>
              </a:rPr>
              <a:t>Wave Period 6 Seconds</a:t>
            </a:r>
            <a:endParaRPr sz="2000" b="1">
              <a:solidFill>
                <a:srgbClr val="00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 b="1">
                <a:solidFill>
                  <a:srgbClr val="F1C232"/>
                </a:solidFill>
              </a:rPr>
              <a:t>03:</a:t>
            </a:r>
            <a:r>
              <a:rPr lang="en" sz="2500" b="1">
                <a:solidFill>
                  <a:srgbClr val="4A86E8"/>
                </a:solidFill>
              </a:rPr>
              <a:t> </a:t>
            </a:r>
            <a:r>
              <a:rPr lang="en" sz="2000" b="1">
                <a:solidFill>
                  <a:srgbClr val="000000"/>
                </a:solidFill>
              </a:rPr>
              <a:t>Wave Height 3 Half meters</a:t>
            </a:r>
            <a:endParaRPr sz="2000" b="1">
              <a:solidFill>
                <a:srgbClr val="000000"/>
              </a:solidFill>
            </a:endParaRPr>
          </a:p>
        </p:txBody>
      </p:sp>
      <p:sp>
        <p:nvSpPr>
          <p:cNvPr id="931" name="Google Shape;931;p84"/>
          <p:cNvSpPr txBox="1">
            <a:spLocks noGrp="1"/>
          </p:cNvSpPr>
          <p:nvPr>
            <p:ph type="title"/>
          </p:nvPr>
        </p:nvSpPr>
        <p:spPr>
          <a:xfrm>
            <a:off x="5206025" y="4461550"/>
            <a:ext cx="3928500" cy="13239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 b="1">
                <a:solidFill>
                  <a:srgbClr val="F1C232"/>
                </a:solidFill>
              </a:rPr>
              <a:t>2:</a:t>
            </a:r>
            <a:r>
              <a:rPr lang="en" sz="2500" b="1">
                <a:solidFill>
                  <a:srgbClr val="4A86E8"/>
                </a:solidFill>
              </a:rPr>
              <a:t>   </a:t>
            </a:r>
            <a:r>
              <a:rPr lang="en" sz="1900" b="1">
                <a:solidFill>
                  <a:srgbClr val="000000"/>
                </a:solidFill>
              </a:rPr>
              <a:t>Group Identifier (Ship)</a:t>
            </a:r>
            <a:endParaRPr sz="1900" b="1">
              <a:solidFill>
                <a:srgbClr val="00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 b="1">
              <a:solidFill>
                <a:srgbClr val="0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36" name="Google Shape;936;p8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274700" y="2981363"/>
            <a:ext cx="647700" cy="647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37" name="Google Shape;937;p8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208250" y="2386900"/>
            <a:ext cx="647700" cy="647700"/>
          </a:xfrm>
          <a:prstGeom prst="rect">
            <a:avLst/>
          </a:prstGeom>
          <a:noFill/>
          <a:ln>
            <a:noFill/>
          </a:ln>
        </p:spPr>
      </p:pic>
      <p:sp>
        <p:nvSpPr>
          <p:cNvPr id="938" name="Google Shape;938;p85"/>
          <p:cNvSpPr/>
          <p:nvPr/>
        </p:nvSpPr>
        <p:spPr>
          <a:xfrm>
            <a:off x="3237600" y="2247150"/>
            <a:ext cx="687600" cy="649200"/>
          </a:xfrm>
          <a:prstGeom prst="ellipse">
            <a:avLst/>
          </a:prstGeom>
          <a:solidFill>
            <a:srgbClr val="000000"/>
          </a:solidFill>
          <a:ln w="381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939" name="Google Shape;939;p85"/>
          <p:cNvCxnSpPr/>
          <p:nvPr/>
        </p:nvCxnSpPr>
        <p:spPr>
          <a:xfrm>
            <a:off x="1848500" y="840275"/>
            <a:ext cx="1502400" cy="1489800"/>
          </a:xfrm>
          <a:prstGeom prst="straightConnector1">
            <a:avLst/>
          </a:prstGeom>
          <a:noFill/>
          <a:ln w="3810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940" name="Google Shape;940;p85"/>
          <p:cNvSpPr txBox="1">
            <a:spLocks noGrp="1"/>
          </p:cNvSpPr>
          <p:nvPr>
            <p:ph type="title"/>
          </p:nvPr>
        </p:nvSpPr>
        <p:spPr>
          <a:xfrm>
            <a:off x="4837350" y="604175"/>
            <a:ext cx="4805100" cy="4647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 b="1">
                <a:solidFill>
                  <a:srgbClr val="3C78D8"/>
                </a:solidFill>
                <a:latin typeface="Raleway"/>
                <a:ea typeface="Raleway"/>
                <a:cs typeface="Raleway"/>
                <a:sym typeface="Raleway"/>
              </a:rPr>
              <a:t>Swell Information</a:t>
            </a:r>
            <a:endParaRPr sz="2500" b="1">
              <a:solidFill>
                <a:srgbClr val="3C78D8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cxnSp>
        <p:nvCxnSpPr>
          <p:cNvPr id="941" name="Google Shape;941;p85"/>
          <p:cNvCxnSpPr/>
          <p:nvPr/>
        </p:nvCxnSpPr>
        <p:spPr>
          <a:xfrm flipH="1">
            <a:off x="1546150" y="840275"/>
            <a:ext cx="325500" cy="312300"/>
          </a:xfrm>
          <a:prstGeom prst="straightConnector1">
            <a:avLst/>
          </a:prstGeom>
          <a:noFill/>
          <a:ln w="3810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942" name="Google Shape;942;p85"/>
          <p:cNvCxnSpPr/>
          <p:nvPr/>
        </p:nvCxnSpPr>
        <p:spPr>
          <a:xfrm flipH="1">
            <a:off x="1698550" y="992675"/>
            <a:ext cx="325500" cy="312300"/>
          </a:xfrm>
          <a:prstGeom prst="straightConnector1">
            <a:avLst/>
          </a:prstGeom>
          <a:noFill/>
          <a:ln w="3810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943" name="Google Shape;943;p85"/>
          <p:cNvSpPr txBox="1"/>
          <p:nvPr/>
        </p:nvSpPr>
        <p:spPr>
          <a:xfrm>
            <a:off x="1511650" y="1762175"/>
            <a:ext cx="2040900" cy="78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 b="1"/>
              <a:t>23</a:t>
            </a:r>
            <a:endParaRPr/>
          </a:p>
        </p:txBody>
      </p:sp>
      <p:sp>
        <p:nvSpPr>
          <p:cNvPr id="944" name="Google Shape;944;p85"/>
          <p:cNvSpPr txBox="1"/>
          <p:nvPr/>
        </p:nvSpPr>
        <p:spPr>
          <a:xfrm>
            <a:off x="1169900" y="2408400"/>
            <a:ext cx="1419300" cy="78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 b="1"/>
              <a:t>56</a:t>
            </a:r>
            <a:endParaRPr/>
          </a:p>
        </p:txBody>
      </p:sp>
      <p:sp>
        <p:nvSpPr>
          <p:cNvPr id="945" name="Google Shape;945;p85"/>
          <p:cNvSpPr txBox="1"/>
          <p:nvPr/>
        </p:nvSpPr>
        <p:spPr>
          <a:xfrm>
            <a:off x="1511650" y="3079475"/>
            <a:ext cx="2040900" cy="78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 b="1"/>
              <a:t>18</a:t>
            </a:r>
            <a:endParaRPr sz="3100" b="1"/>
          </a:p>
        </p:txBody>
      </p:sp>
      <p:sp>
        <p:nvSpPr>
          <p:cNvPr id="946" name="Google Shape;946;p85"/>
          <p:cNvSpPr txBox="1"/>
          <p:nvPr/>
        </p:nvSpPr>
        <p:spPr>
          <a:xfrm>
            <a:off x="3529025" y="1762175"/>
            <a:ext cx="2040900" cy="78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 b="1">
                <a:solidFill>
                  <a:schemeClr val="dk1"/>
                </a:solidFill>
                <a:highlight>
                  <a:srgbClr val="FFFFFF"/>
                </a:highlight>
              </a:rPr>
              <a:t>871</a:t>
            </a:r>
            <a:endParaRPr/>
          </a:p>
        </p:txBody>
      </p:sp>
      <p:pic>
        <p:nvPicPr>
          <p:cNvPr id="947" name="Google Shape;947;p8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167975" y="2995163"/>
            <a:ext cx="647700" cy="6477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948" name="Google Shape;948;p85"/>
          <p:cNvCxnSpPr/>
          <p:nvPr/>
        </p:nvCxnSpPr>
        <p:spPr>
          <a:xfrm>
            <a:off x="4959725" y="1094975"/>
            <a:ext cx="10800" cy="3241800"/>
          </a:xfrm>
          <a:prstGeom prst="straightConnector1">
            <a:avLst/>
          </a:prstGeom>
          <a:noFill/>
          <a:ln w="19050" cap="flat" cmpd="sng">
            <a:solidFill>
              <a:srgbClr val="4A86E8"/>
            </a:solidFill>
            <a:prstDash val="solid"/>
            <a:round/>
            <a:headEnd type="stealth" w="med" len="med"/>
            <a:tailEnd type="none" w="med" len="med"/>
          </a:ln>
        </p:spPr>
      </p:cxnSp>
      <p:sp>
        <p:nvSpPr>
          <p:cNvPr id="949" name="Google Shape;949;p85"/>
          <p:cNvSpPr txBox="1"/>
          <p:nvPr/>
        </p:nvSpPr>
        <p:spPr>
          <a:xfrm>
            <a:off x="3616025" y="4236875"/>
            <a:ext cx="2040900" cy="78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 b="1"/>
              <a:t>090703</a:t>
            </a:r>
            <a:endParaRPr sz="3100" b="1"/>
          </a:p>
        </p:txBody>
      </p:sp>
      <p:pic>
        <p:nvPicPr>
          <p:cNvPr id="950" name="Google Shape;950;p85"/>
          <p:cNvPicPr preferRelativeResize="0"/>
          <p:nvPr/>
        </p:nvPicPr>
        <p:blipFill rotWithShape="1">
          <a:blip r:embed="rId4">
            <a:alphaModFix/>
          </a:blip>
          <a:srcRect t="4443"/>
          <a:stretch/>
        </p:blipFill>
        <p:spPr>
          <a:xfrm>
            <a:off x="3278125" y="1108350"/>
            <a:ext cx="687600" cy="464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51" name="Google Shape;951;p8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267075" y="1573050"/>
            <a:ext cx="628650" cy="590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952" name="Google Shape;952;p85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3317125" y="3079475"/>
            <a:ext cx="609600" cy="552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953" name="Google Shape;953;p85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4314200" y="2355175"/>
            <a:ext cx="533400" cy="571500"/>
          </a:xfrm>
          <a:prstGeom prst="rect">
            <a:avLst/>
          </a:prstGeom>
          <a:noFill/>
          <a:ln>
            <a:noFill/>
          </a:ln>
        </p:spPr>
      </p:pic>
      <p:sp>
        <p:nvSpPr>
          <p:cNvPr id="954" name="Google Shape;954;p85"/>
          <p:cNvSpPr txBox="1"/>
          <p:nvPr/>
        </p:nvSpPr>
        <p:spPr>
          <a:xfrm>
            <a:off x="2578100" y="3637900"/>
            <a:ext cx="2040900" cy="78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 b="1"/>
              <a:t>8/4</a:t>
            </a:r>
            <a:endParaRPr sz="3100" b="1"/>
          </a:p>
        </p:txBody>
      </p:sp>
      <p:sp>
        <p:nvSpPr>
          <p:cNvPr id="955" name="Google Shape;955;p85"/>
          <p:cNvSpPr txBox="1"/>
          <p:nvPr/>
        </p:nvSpPr>
        <p:spPr>
          <a:xfrm>
            <a:off x="912025" y="3474900"/>
            <a:ext cx="2040900" cy="78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 b="1"/>
              <a:t>25</a:t>
            </a:r>
            <a:endParaRPr sz="3100" b="1"/>
          </a:p>
        </p:txBody>
      </p:sp>
      <p:sp>
        <p:nvSpPr>
          <p:cNvPr id="956" name="Google Shape;956;p85"/>
          <p:cNvSpPr txBox="1">
            <a:spLocks noGrp="1"/>
          </p:cNvSpPr>
          <p:nvPr>
            <p:ph type="title"/>
          </p:nvPr>
        </p:nvSpPr>
        <p:spPr>
          <a:xfrm>
            <a:off x="4989750" y="1442375"/>
            <a:ext cx="3928500" cy="13239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 b="1">
                <a:solidFill>
                  <a:srgbClr val="4A86E8"/>
                </a:solidFill>
              </a:rPr>
              <a:t>09: </a:t>
            </a:r>
            <a:r>
              <a:rPr lang="en" sz="2000" b="1">
                <a:solidFill>
                  <a:srgbClr val="000000"/>
                </a:solidFill>
              </a:rPr>
              <a:t>Swell Direction (From 90</a:t>
            </a:r>
            <a:r>
              <a:rPr lang="en" sz="2000" b="1">
                <a:solidFill>
                  <a:srgbClr val="4C1130"/>
                </a:solidFill>
                <a:highlight>
                  <a:schemeClr val="lt1"/>
                </a:highlight>
              </a:rPr>
              <a:t>°</a:t>
            </a:r>
            <a:r>
              <a:rPr lang="en" sz="2000" b="1">
                <a:solidFill>
                  <a:srgbClr val="000000"/>
                </a:solidFill>
              </a:rPr>
              <a:t>)</a:t>
            </a:r>
            <a:endParaRPr sz="2000" b="1">
              <a:solidFill>
                <a:srgbClr val="00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 b="1">
                <a:solidFill>
                  <a:srgbClr val="4A86E8"/>
                </a:solidFill>
              </a:rPr>
              <a:t>07: </a:t>
            </a:r>
            <a:r>
              <a:rPr lang="en" sz="2000" b="1">
                <a:solidFill>
                  <a:srgbClr val="000000"/>
                </a:solidFill>
              </a:rPr>
              <a:t>Swell Period 7 Seconds</a:t>
            </a:r>
            <a:endParaRPr sz="2000" b="1">
              <a:solidFill>
                <a:srgbClr val="00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 b="1">
                <a:solidFill>
                  <a:srgbClr val="4A86E8"/>
                </a:solidFill>
              </a:rPr>
              <a:t>03: </a:t>
            </a:r>
            <a:r>
              <a:rPr lang="en" sz="2000" b="1">
                <a:solidFill>
                  <a:srgbClr val="000000"/>
                </a:solidFill>
              </a:rPr>
              <a:t>Swell Height 3 Half meters</a:t>
            </a:r>
            <a:endParaRPr sz="2000" b="1">
              <a:solidFill>
                <a:srgbClr val="000000"/>
              </a:solidFill>
            </a:endParaRPr>
          </a:p>
        </p:txBody>
      </p:sp>
      <p:sp>
        <p:nvSpPr>
          <p:cNvPr id="957" name="Google Shape;957;p85"/>
          <p:cNvSpPr txBox="1"/>
          <p:nvPr/>
        </p:nvSpPr>
        <p:spPr>
          <a:xfrm>
            <a:off x="3616025" y="3627275"/>
            <a:ext cx="2040900" cy="78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 b="1">
                <a:solidFill>
                  <a:schemeClr val="dk1"/>
                </a:solidFill>
              </a:rPr>
              <a:t>10603</a:t>
            </a:r>
            <a:endParaRPr sz="3100" b="1"/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62" name="Google Shape;962;p8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274700" y="2981363"/>
            <a:ext cx="647700" cy="647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63" name="Google Shape;963;p8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208250" y="2386900"/>
            <a:ext cx="647700" cy="647700"/>
          </a:xfrm>
          <a:prstGeom prst="rect">
            <a:avLst/>
          </a:prstGeom>
          <a:noFill/>
          <a:ln>
            <a:noFill/>
          </a:ln>
        </p:spPr>
      </p:pic>
      <p:sp>
        <p:nvSpPr>
          <p:cNvPr id="964" name="Google Shape;964;p86"/>
          <p:cNvSpPr/>
          <p:nvPr/>
        </p:nvSpPr>
        <p:spPr>
          <a:xfrm>
            <a:off x="3237600" y="2247150"/>
            <a:ext cx="687600" cy="649200"/>
          </a:xfrm>
          <a:prstGeom prst="ellipse">
            <a:avLst/>
          </a:prstGeom>
          <a:solidFill>
            <a:srgbClr val="000000"/>
          </a:solidFill>
          <a:ln w="381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965" name="Google Shape;965;p86"/>
          <p:cNvCxnSpPr/>
          <p:nvPr/>
        </p:nvCxnSpPr>
        <p:spPr>
          <a:xfrm>
            <a:off x="1848500" y="840275"/>
            <a:ext cx="1502400" cy="1489800"/>
          </a:xfrm>
          <a:prstGeom prst="straightConnector1">
            <a:avLst/>
          </a:prstGeom>
          <a:noFill/>
          <a:ln w="3810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966" name="Google Shape;966;p86"/>
          <p:cNvCxnSpPr/>
          <p:nvPr/>
        </p:nvCxnSpPr>
        <p:spPr>
          <a:xfrm flipH="1">
            <a:off x="1546150" y="840275"/>
            <a:ext cx="325500" cy="312300"/>
          </a:xfrm>
          <a:prstGeom prst="straightConnector1">
            <a:avLst/>
          </a:prstGeom>
          <a:noFill/>
          <a:ln w="3810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967" name="Google Shape;967;p86"/>
          <p:cNvCxnSpPr/>
          <p:nvPr/>
        </p:nvCxnSpPr>
        <p:spPr>
          <a:xfrm flipH="1">
            <a:off x="1698550" y="992675"/>
            <a:ext cx="325500" cy="312300"/>
          </a:xfrm>
          <a:prstGeom prst="straightConnector1">
            <a:avLst/>
          </a:prstGeom>
          <a:noFill/>
          <a:ln w="3810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968" name="Google Shape;968;p86"/>
          <p:cNvSpPr txBox="1"/>
          <p:nvPr/>
        </p:nvSpPr>
        <p:spPr>
          <a:xfrm>
            <a:off x="1511650" y="1762175"/>
            <a:ext cx="2040900" cy="78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 b="1"/>
              <a:t>23</a:t>
            </a:r>
            <a:endParaRPr/>
          </a:p>
        </p:txBody>
      </p:sp>
      <p:sp>
        <p:nvSpPr>
          <p:cNvPr id="969" name="Google Shape;969;p86"/>
          <p:cNvSpPr txBox="1"/>
          <p:nvPr/>
        </p:nvSpPr>
        <p:spPr>
          <a:xfrm>
            <a:off x="1169900" y="2408400"/>
            <a:ext cx="1419300" cy="78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 b="1"/>
              <a:t>56</a:t>
            </a:r>
            <a:endParaRPr/>
          </a:p>
        </p:txBody>
      </p:sp>
      <p:sp>
        <p:nvSpPr>
          <p:cNvPr id="970" name="Google Shape;970;p86"/>
          <p:cNvSpPr txBox="1"/>
          <p:nvPr/>
        </p:nvSpPr>
        <p:spPr>
          <a:xfrm>
            <a:off x="1511650" y="3079475"/>
            <a:ext cx="2040900" cy="78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 b="1"/>
              <a:t>18</a:t>
            </a:r>
            <a:endParaRPr sz="3100" b="1"/>
          </a:p>
        </p:txBody>
      </p:sp>
      <p:sp>
        <p:nvSpPr>
          <p:cNvPr id="971" name="Google Shape;971;p86"/>
          <p:cNvSpPr txBox="1"/>
          <p:nvPr/>
        </p:nvSpPr>
        <p:spPr>
          <a:xfrm>
            <a:off x="3529025" y="1762175"/>
            <a:ext cx="2040900" cy="78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 b="1">
                <a:solidFill>
                  <a:schemeClr val="dk1"/>
                </a:solidFill>
                <a:highlight>
                  <a:srgbClr val="FFFFFF"/>
                </a:highlight>
              </a:rPr>
              <a:t>871</a:t>
            </a:r>
            <a:endParaRPr/>
          </a:p>
        </p:txBody>
      </p:sp>
      <p:pic>
        <p:nvPicPr>
          <p:cNvPr id="972" name="Google Shape;972;p8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167975" y="2995163"/>
            <a:ext cx="647700" cy="647700"/>
          </a:xfrm>
          <a:prstGeom prst="rect">
            <a:avLst/>
          </a:prstGeom>
          <a:noFill/>
          <a:ln>
            <a:noFill/>
          </a:ln>
        </p:spPr>
      </p:pic>
      <p:sp>
        <p:nvSpPr>
          <p:cNvPr id="973" name="Google Shape;973;p86"/>
          <p:cNvSpPr txBox="1"/>
          <p:nvPr/>
        </p:nvSpPr>
        <p:spPr>
          <a:xfrm>
            <a:off x="3616025" y="4236875"/>
            <a:ext cx="2040900" cy="78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 b="1"/>
              <a:t>090703</a:t>
            </a:r>
            <a:endParaRPr sz="3100" b="1"/>
          </a:p>
        </p:txBody>
      </p:sp>
      <p:pic>
        <p:nvPicPr>
          <p:cNvPr id="974" name="Google Shape;974;p86"/>
          <p:cNvPicPr preferRelativeResize="0"/>
          <p:nvPr/>
        </p:nvPicPr>
        <p:blipFill rotWithShape="1">
          <a:blip r:embed="rId4">
            <a:alphaModFix/>
          </a:blip>
          <a:srcRect t="4443"/>
          <a:stretch/>
        </p:blipFill>
        <p:spPr>
          <a:xfrm>
            <a:off x="3278125" y="1108350"/>
            <a:ext cx="687600" cy="464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75" name="Google Shape;975;p8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267075" y="1573050"/>
            <a:ext cx="628650" cy="590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976" name="Google Shape;976;p86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3317125" y="3079475"/>
            <a:ext cx="609600" cy="552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977" name="Google Shape;977;p86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4314200" y="2355175"/>
            <a:ext cx="533400" cy="571500"/>
          </a:xfrm>
          <a:prstGeom prst="rect">
            <a:avLst/>
          </a:prstGeom>
          <a:noFill/>
          <a:ln>
            <a:noFill/>
          </a:ln>
        </p:spPr>
      </p:pic>
      <p:sp>
        <p:nvSpPr>
          <p:cNvPr id="978" name="Google Shape;978;p86"/>
          <p:cNvSpPr txBox="1"/>
          <p:nvPr/>
        </p:nvSpPr>
        <p:spPr>
          <a:xfrm>
            <a:off x="2578100" y="3637900"/>
            <a:ext cx="2040900" cy="78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 b="1"/>
              <a:t>8/4</a:t>
            </a:r>
            <a:endParaRPr sz="3100" b="1"/>
          </a:p>
        </p:txBody>
      </p:sp>
      <p:sp>
        <p:nvSpPr>
          <p:cNvPr id="979" name="Google Shape;979;p86"/>
          <p:cNvSpPr txBox="1"/>
          <p:nvPr/>
        </p:nvSpPr>
        <p:spPr>
          <a:xfrm>
            <a:off x="912025" y="3474900"/>
            <a:ext cx="2040900" cy="78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 b="1"/>
              <a:t>25</a:t>
            </a:r>
            <a:endParaRPr sz="3100" b="1"/>
          </a:p>
        </p:txBody>
      </p:sp>
      <p:sp>
        <p:nvSpPr>
          <p:cNvPr id="980" name="Google Shape;980;p86"/>
          <p:cNvSpPr txBox="1"/>
          <p:nvPr/>
        </p:nvSpPr>
        <p:spPr>
          <a:xfrm>
            <a:off x="3616025" y="3627275"/>
            <a:ext cx="2040900" cy="78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 b="1">
                <a:solidFill>
                  <a:schemeClr val="dk1"/>
                </a:solidFill>
              </a:rPr>
              <a:t>10603</a:t>
            </a:r>
            <a:endParaRPr sz="3100" b="1"/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9" name="Google Shape;1009;p89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Thank You</a:t>
            </a:r>
            <a:endParaRPr/>
          </a:p>
        </p:txBody>
      </p:sp>
      <p:sp>
        <p:nvSpPr>
          <p:cNvPr id="1010" name="Google Shape;1010;p89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350">
                <a:solidFill>
                  <a:srgbClr val="222222"/>
                </a:solidFill>
                <a:highlight>
                  <a:srgbClr val="FFFFFF"/>
                </a:highlight>
              </a:rPr>
              <a:t>Got questions?</a:t>
            </a:r>
            <a:endParaRPr sz="400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20"/>
          <p:cNvSpPr txBox="1">
            <a:spLocks noGrp="1"/>
          </p:cNvSpPr>
          <p:nvPr>
            <p:ph type="subTitle" idx="1"/>
          </p:nvPr>
        </p:nvSpPr>
        <p:spPr>
          <a:xfrm>
            <a:off x="180825" y="1042550"/>
            <a:ext cx="8520600" cy="1661100"/>
          </a:xfrm>
          <a:prstGeom prst="rect">
            <a:avLst/>
          </a:prstGeom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 dirty="0">
                <a:solidFill>
                  <a:srgbClr val="002060"/>
                </a:solidFill>
              </a:rPr>
              <a:t>BBXX</a:t>
            </a:r>
            <a:endParaRPr sz="1900" dirty="0">
              <a:solidFill>
                <a:srgbClr val="002060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 dirty="0">
                <a:solidFill>
                  <a:srgbClr val="002060"/>
                </a:solidFill>
              </a:rPr>
              <a:t>BRAVO 20123 99252 10595 41494 	</a:t>
            </a:r>
            <a:endParaRPr sz="1900" dirty="0">
              <a:solidFill>
                <a:srgbClr val="002060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 dirty="0">
                <a:solidFill>
                  <a:srgbClr val="002060"/>
                </a:solidFill>
              </a:rPr>
              <a:t>81412 10285 20269 40100 53012 79586 8587/ 22265 00280 20405 31705 40506 50407= </a:t>
            </a:r>
            <a:endParaRPr sz="1900" dirty="0">
              <a:solidFill>
                <a:srgbClr val="002060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600" dirty="0"/>
          </a:p>
        </p:txBody>
      </p:sp>
      <p:sp>
        <p:nvSpPr>
          <p:cNvPr id="113" name="Google Shape;113;p20"/>
          <p:cNvSpPr txBox="1"/>
          <p:nvPr/>
        </p:nvSpPr>
        <p:spPr>
          <a:xfrm>
            <a:off x="187450" y="94500"/>
            <a:ext cx="7340700" cy="856500"/>
          </a:xfrm>
          <a:prstGeom prst="rect">
            <a:avLst/>
          </a:prstGeom>
          <a:noFill/>
          <a:ln w="9525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 b="1">
                <a:solidFill>
                  <a:srgbClr val="FF0000"/>
                </a:solidFill>
              </a:rPr>
              <a:t>Examples of Ship Reports:</a:t>
            </a:r>
            <a:endParaRPr sz="2500" b="1">
              <a:solidFill>
                <a:srgbClr val="FF0000"/>
              </a:solidFill>
            </a:endParaRPr>
          </a:p>
        </p:txBody>
      </p:sp>
      <p:sp>
        <p:nvSpPr>
          <p:cNvPr id="114" name="Google Shape;114;p20"/>
          <p:cNvSpPr txBox="1">
            <a:spLocks noGrp="1"/>
          </p:cNvSpPr>
          <p:nvPr>
            <p:ph type="subTitle" idx="1"/>
          </p:nvPr>
        </p:nvSpPr>
        <p:spPr>
          <a:xfrm>
            <a:off x="180825" y="2871350"/>
            <a:ext cx="8520600" cy="1661100"/>
          </a:xfrm>
          <a:prstGeom prst="rect">
            <a:avLst/>
          </a:prstGeom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>
                <a:solidFill>
                  <a:schemeClr val="dk1"/>
                </a:solidFill>
              </a:rPr>
              <a:t>BBXX </a:t>
            </a:r>
            <a:endParaRPr sz="190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>
                <a:solidFill>
                  <a:schemeClr val="dk1"/>
                </a:solidFill>
              </a:rPr>
              <a:t>SHIP 24121 99122 71353 31475</a:t>
            </a:r>
            <a:endParaRPr sz="190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>
                <a:solidFill>
                  <a:schemeClr val="dk1"/>
                </a:solidFill>
              </a:rPr>
              <a:t>82706 10252 20225 40061 55008 76062 83223 91312 22242 00234 20805 31215 40806 51005 62052 80122 ICE 23223</a:t>
            </a:r>
            <a:endParaRPr sz="190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23"/>
          <p:cNvSpPr txBox="1">
            <a:spLocks noGrp="1"/>
          </p:cNvSpPr>
          <p:nvPr>
            <p:ph type="subTitle" idx="1"/>
          </p:nvPr>
        </p:nvSpPr>
        <p:spPr>
          <a:xfrm>
            <a:off x="409425" y="432950"/>
            <a:ext cx="8520600" cy="1661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 dirty="0">
                <a:solidFill>
                  <a:srgbClr val="002060"/>
                </a:solidFill>
              </a:rPr>
              <a:t>BBXX</a:t>
            </a:r>
            <a:endParaRPr sz="1900" dirty="0">
              <a:solidFill>
                <a:srgbClr val="002060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 dirty="0">
                <a:solidFill>
                  <a:srgbClr val="002060"/>
                </a:solidFill>
              </a:rPr>
              <a:t>BRAVO 20123 99252 10595 41494 	</a:t>
            </a:r>
            <a:endParaRPr sz="1900" dirty="0">
              <a:solidFill>
                <a:srgbClr val="002060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 dirty="0">
                <a:solidFill>
                  <a:srgbClr val="002060"/>
                </a:solidFill>
              </a:rPr>
              <a:t>81412 10285 20269 40100 53012 79586 8587/ 22265 00280 20405 31705 40506 50407= </a:t>
            </a:r>
            <a:endParaRPr sz="1900" dirty="0">
              <a:solidFill>
                <a:srgbClr val="002060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600" dirty="0"/>
          </a:p>
        </p:txBody>
      </p:sp>
      <p:sp>
        <p:nvSpPr>
          <p:cNvPr id="175" name="Google Shape;175;p23"/>
          <p:cNvSpPr/>
          <p:nvPr/>
        </p:nvSpPr>
        <p:spPr>
          <a:xfrm>
            <a:off x="431300" y="493775"/>
            <a:ext cx="768000" cy="329100"/>
          </a:xfrm>
          <a:prstGeom prst="rect">
            <a:avLst/>
          </a:prstGeom>
          <a:noFill/>
          <a:ln w="9525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6" name="Google Shape;176;p23"/>
          <p:cNvSpPr txBox="1"/>
          <p:nvPr/>
        </p:nvSpPr>
        <p:spPr>
          <a:xfrm>
            <a:off x="1664200" y="3594775"/>
            <a:ext cx="7914000" cy="54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3000"/>
              <a:t>Identifier for Ship weather report</a:t>
            </a:r>
            <a:endParaRPr sz="30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30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000"/>
          </a:p>
        </p:txBody>
      </p:sp>
      <p:sp>
        <p:nvSpPr>
          <p:cNvPr id="177" name="Google Shape;177;p23"/>
          <p:cNvSpPr txBox="1"/>
          <p:nvPr/>
        </p:nvSpPr>
        <p:spPr>
          <a:xfrm>
            <a:off x="354550" y="3577675"/>
            <a:ext cx="1730400" cy="73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solidFill>
                  <a:srgbClr val="FF0000"/>
                </a:solidFill>
              </a:rPr>
              <a:t>BBXX :</a:t>
            </a:r>
            <a:endParaRPr sz="3000">
              <a:solidFill>
                <a:srgbClr val="FF0000"/>
              </a:solidFill>
            </a:endParaRPr>
          </a:p>
        </p:txBody>
      </p:sp>
      <p:graphicFrame>
        <p:nvGraphicFramePr>
          <p:cNvPr id="178" name="Google Shape;178;p23"/>
          <p:cNvGraphicFramePr/>
          <p:nvPr/>
        </p:nvGraphicFramePr>
        <p:xfrm>
          <a:off x="510100" y="2443463"/>
          <a:ext cx="4475325" cy="792420"/>
        </p:xfrm>
        <a:graphic>
          <a:graphicData uri="http://schemas.openxmlformats.org/drawingml/2006/table">
            <a:tbl>
              <a:tblPr>
                <a:noFill/>
                <a:tableStyleId>{F49CA9D7-50E0-4E44-A8CA-AF880877FF81}</a:tableStyleId>
              </a:tblPr>
              <a:tblGrid>
                <a:gridCol w="33478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274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b="1">
                          <a:solidFill>
                            <a:srgbClr val="FF0000"/>
                          </a:solidFill>
                        </a:rPr>
                        <a:t>Surface report from Coastal Station</a:t>
                      </a:r>
                      <a:endParaRPr b="1">
                        <a:solidFill>
                          <a:srgbClr val="FF0000"/>
                        </a:solidFill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AAXX</a:t>
                      </a:r>
                      <a:endParaRPr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b="1">
                          <a:solidFill>
                            <a:srgbClr val="FF0000"/>
                          </a:solidFill>
                        </a:rPr>
                        <a:t>Surface report from Ship</a:t>
                      </a:r>
                      <a:endParaRPr b="1">
                        <a:solidFill>
                          <a:srgbClr val="FF0000"/>
                        </a:solidFill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BBXX</a:t>
                      </a:r>
                      <a:endParaRPr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24"/>
          <p:cNvSpPr txBox="1">
            <a:spLocks noGrp="1"/>
          </p:cNvSpPr>
          <p:nvPr>
            <p:ph type="subTitle" idx="1"/>
          </p:nvPr>
        </p:nvSpPr>
        <p:spPr>
          <a:xfrm>
            <a:off x="409425" y="432950"/>
            <a:ext cx="8520600" cy="1661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 dirty="0">
                <a:solidFill>
                  <a:srgbClr val="002060"/>
                </a:solidFill>
              </a:rPr>
              <a:t> BBXX</a:t>
            </a:r>
            <a:endParaRPr sz="1900" dirty="0">
              <a:solidFill>
                <a:srgbClr val="002060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 dirty="0">
                <a:solidFill>
                  <a:srgbClr val="002060"/>
                </a:solidFill>
              </a:rPr>
              <a:t> BRAVO 20123 99252 10595 41494 	</a:t>
            </a:r>
            <a:endParaRPr sz="1900" dirty="0">
              <a:solidFill>
                <a:srgbClr val="002060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 dirty="0">
                <a:solidFill>
                  <a:srgbClr val="002060"/>
                </a:solidFill>
              </a:rPr>
              <a:t> 81412 10285 20269 40100 53012 79586 8587/ 22265 00280 20405 31705 40506 50407= </a:t>
            </a:r>
            <a:endParaRPr sz="1900" dirty="0">
              <a:solidFill>
                <a:srgbClr val="002060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600" dirty="0"/>
          </a:p>
        </p:txBody>
      </p:sp>
      <p:sp>
        <p:nvSpPr>
          <p:cNvPr id="184" name="Google Shape;184;p24"/>
          <p:cNvSpPr/>
          <p:nvPr/>
        </p:nvSpPr>
        <p:spPr>
          <a:xfrm>
            <a:off x="507500" y="798575"/>
            <a:ext cx="932700" cy="367200"/>
          </a:xfrm>
          <a:prstGeom prst="rect">
            <a:avLst/>
          </a:prstGeom>
          <a:noFill/>
          <a:ln w="9525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5" name="Google Shape;185;p24"/>
          <p:cNvSpPr txBox="1"/>
          <p:nvPr/>
        </p:nvSpPr>
        <p:spPr>
          <a:xfrm>
            <a:off x="2197600" y="2295900"/>
            <a:ext cx="4087500" cy="54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/>
              <a:t>Call sign of the Ship</a:t>
            </a:r>
            <a:endParaRPr sz="3000"/>
          </a:p>
        </p:txBody>
      </p:sp>
      <p:sp>
        <p:nvSpPr>
          <p:cNvPr id="186" name="Google Shape;186;p24"/>
          <p:cNvSpPr txBox="1"/>
          <p:nvPr/>
        </p:nvSpPr>
        <p:spPr>
          <a:xfrm>
            <a:off x="409425" y="2282250"/>
            <a:ext cx="1963500" cy="73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solidFill>
                  <a:srgbClr val="FF0000"/>
                </a:solidFill>
              </a:rPr>
              <a:t>BRAVO :</a:t>
            </a:r>
            <a:endParaRPr sz="300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14624</TotalTime>
  <Words>2105</Words>
  <Application>Microsoft Office PowerPoint</Application>
  <PresentationFormat>On-screen Show (16:9)</PresentationFormat>
  <Paragraphs>632</Paragraphs>
  <Slides>69</Slides>
  <Notes>63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69</vt:i4>
      </vt:variant>
    </vt:vector>
  </HeadingPairs>
  <TitlesOfParts>
    <vt:vector size="75" baseType="lpstr">
      <vt:lpstr>Arial</vt:lpstr>
      <vt:lpstr>Times</vt:lpstr>
      <vt:lpstr>Arial </vt:lpstr>
      <vt:lpstr>Raleway</vt:lpstr>
      <vt:lpstr>Times New Roman</vt:lpstr>
      <vt:lpstr>Simple Light</vt:lpstr>
      <vt:lpstr>Synoptic Observations</vt:lpstr>
      <vt:lpstr>Synoptic</vt:lpstr>
      <vt:lpstr>PowerPoint Presentation</vt:lpstr>
      <vt:lpstr>PowerPoint Presentation</vt:lpstr>
      <vt:lpstr>PowerPoint Presentation</vt:lpstr>
      <vt:lpstr>    Ship Report / Ship Synoptic Code Coded report of surface observation from a sea  station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METAR </vt:lpstr>
      <vt:lpstr>METAR OOMS 172250Z 22003KT 190V250 CAVOK 24/14 Q1009 NOSIG</vt:lpstr>
      <vt:lpstr>PowerPoint Presentation</vt:lpstr>
      <vt:lpstr>PowerPoint Presentation</vt:lpstr>
      <vt:lpstr>PowerPoint Presentation</vt:lpstr>
      <vt:lpstr>PowerPoint Presentation</vt:lpstr>
      <vt:lpstr>Station Plot</vt:lpstr>
      <vt:lpstr>    Station Model / Surface Plot Simple symbols to display large amounts of meteorological information in a small area.</vt:lpstr>
      <vt:lpstr>Synoptic Observations:</vt:lpstr>
      <vt:lpstr>PowerPoint Presentation</vt:lpstr>
      <vt:lpstr>Manual Observation</vt:lpstr>
      <vt:lpstr>PowerPoint Presentation</vt:lpstr>
      <vt:lpstr>Cloud Cover</vt:lpstr>
      <vt:lpstr>Wind Direction</vt:lpstr>
      <vt:lpstr>Wind Speed</vt:lpstr>
      <vt:lpstr>Air Temperature</vt:lpstr>
      <vt:lpstr>Current Weather</vt:lpstr>
      <vt:lpstr>Visibility</vt:lpstr>
      <vt:lpstr>PowerPoint Presentation</vt:lpstr>
      <vt:lpstr>Dew Point</vt:lpstr>
      <vt:lpstr>High Cloud Type</vt:lpstr>
      <vt:lpstr>Medium Cloud Type</vt:lpstr>
      <vt:lpstr>Low Cloud Type</vt:lpstr>
      <vt:lpstr>Low Cloud Cover/ Hight</vt:lpstr>
      <vt:lpstr>Pressure</vt:lpstr>
      <vt:lpstr>Pressure Tendency</vt:lpstr>
      <vt:lpstr>Past Weather</vt:lpstr>
      <vt:lpstr>Sea Surface Temperature</vt:lpstr>
      <vt:lpstr>Wave Information </vt:lpstr>
      <vt:lpstr>Swell Information</vt:lpstr>
      <vt:lpstr>PowerPoint Presentation</vt:lpstr>
      <vt:lpstr>Thank You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Synoptic Observations</dc:title>
  <dc:creator>Munira</dc:creator>
  <cp:lastModifiedBy>meme kh</cp:lastModifiedBy>
  <cp:revision>42</cp:revision>
  <dcterms:modified xsi:type="dcterms:W3CDTF">2023-08-30T04:08:31Z</dcterms:modified>
</cp:coreProperties>
</file>