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336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34" r:id="rId25"/>
    <p:sldId id="290" r:id="rId26"/>
    <p:sldId id="291" r:id="rId27"/>
    <p:sldId id="333" r:id="rId28"/>
    <p:sldId id="292" r:id="rId29"/>
    <p:sldId id="294" r:id="rId30"/>
    <p:sldId id="293" r:id="rId31"/>
    <p:sldId id="335" r:id="rId32"/>
    <p:sldId id="295" r:id="rId33"/>
    <p:sldId id="299" r:id="rId34"/>
    <p:sldId id="300" r:id="rId35"/>
    <p:sldId id="301" r:id="rId36"/>
    <p:sldId id="302" r:id="rId37"/>
    <p:sldId id="303" r:id="rId38"/>
    <p:sldId id="337" r:id="rId39"/>
    <p:sldId id="338" r:id="rId40"/>
    <p:sldId id="339" r:id="rId41"/>
    <p:sldId id="340" r:id="rId42"/>
    <p:sldId id="341" r:id="rId43"/>
    <p:sldId id="342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6" r:id="rId66"/>
    <p:sldId id="327" r:id="rId67"/>
    <p:sldId id="328" r:id="rId68"/>
    <p:sldId id="329" r:id="rId69"/>
    <p:sldId id="332" r:id="rId70"/>
  </p:sldIdLst>
  <p:sldSz cx="9144000" cy="5143500" type="screen16x9"/>
  <p:notesSz cx="6858000" cy="9144000"/>
  <p:embeddedFontLst>
    <p:embeddedFont>
      <p:font typeface="Raleway" pitchFamily="2" charset="0"/>
      <p:regular r:id="rId72"/>
      <p:bold r:id="rId73"/>
      <p:italic r:id="rId74"/>
      <p:boldItalic r:id="rId75"/>
    </p:embeddedFont>
    <p:embeddedFont>
      <p:font typeface="Times" panose="02020603050405020304" pitchFamily="18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9CA9D7-50E0-4E44-A8CA-AF880877FF81}">
  <a:tblStyle styleId="{F49CA9D7-50E0-4E44-A8CA-AF880877FF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/>
    <p:restoredTop sz="95377"/>
  </p:normalViewPr>
  <p:slideViewPr>
    <p:cSldViewPr snapToGrid="0">
      <p:cViewPr varScale="1">
        <p:scale>
          <a:sx n="145" d="100"/>
          <a:sy n="145" d="100"/>
        </p:scale>
        <p:origin x="100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b7e9fe50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b7e9fe50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b2fd008a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b2fd008a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b2fd008ac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b2fd008ac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b2fd008a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b2fd008a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b2fd008a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b2fd008a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b2fd008ac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b2fd008ac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b2fd008ac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b2fd008ac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549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b2fd008a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b2fd008a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b2fd008a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b2fd008a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b2fd008a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b2fd008a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b2fd008a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b2fd008a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7e9fe504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7e9fe504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b2fd008ac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b2fd008ac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b2fd008a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b2fd008ac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8b2fd008a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8b2fd008a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8b2fd008a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8b2fd008ac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033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8b2fd008ac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8b2fd008ac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b2fd008ac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b2fd008ac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b2fd008ac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b2fd008ac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b2fd008a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8b2fd008a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bbe406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bbe4062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b2fd008ac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b2fd008ac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8b2fd008a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8b2fd008a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26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b2fd008ac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b2fd008ac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b2fd008ac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b2fd008ac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b2fd008a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b2fd008a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8b2fd008a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8b2fd008a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b2fd008a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b2fd008ac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8b2fd008ac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8b2fd008ac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baeaad8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baeaad8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1d9224f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1d9224f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b7e9fe504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b7e9fe504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b1d9224f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b1d9224f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8b1d9224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8b1d9224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8b1d9224fa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8b1d9224fa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time between successive occurrences of the same state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8b1d9224f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8b1d9224f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b1d9224f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8b1d9224f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8b1d9224f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8b1d9224f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8b1d9224fa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8b1d9224fa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8b1d9224f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8b1d9224f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Rain-cloud cover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b1d9224f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b1d9224fa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2fd008a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2fd008a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8b1d9224f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8b1d9224f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b1d9224fa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b1d9224fa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8b1d9224f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8b1d9224fa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8b1d9224fa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8b1d9224fa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8b1d9224fa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8b1d9224fa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b1d9224fa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b1d9224fa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8b1d9224fa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8b1d9224fa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1d9224f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1d9224f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8b1d9224f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8b1d9224fa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8b1d9224fa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8b1d9224fa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2fd008a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2fd008a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8b1d9224fa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8b1d9224fa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b1d9224fa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b1d9224fa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time between successive occurrences of the same state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8bbe40628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8bbe40628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time between successive occurrences of the same state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8b2fd008ac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8b2fd008ac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cf20ce6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cf20ce6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b2fd008a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b2fd008a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b2fd008a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b2fd008a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4833" y="172025"/>
            <a:ext cx="8520600" cy="20526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Raleway"/>
                <a:ea typeface="Raleway"/>
                <a:cs typeface="Raleway"/>
                <a:sym typeface="Raleway"/>
              </a:rPr>
              <a:t>Synoptic Observations</a:t>
            </a:r>
            <a:endParaRPr sz="71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750" y="2224625"/>
            <a:ext cx="3616507" cy="2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92" name="Google Shape;192;p25"/>
          <p:cNvSpPr/>
          <p:nvPr/>
        </p:nvSpPr>
        <p:spPr>
          <a:xfrm>
            <a:off x="1412750" y="81227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1696300" y="2035350"/>
            <a:ext cx="656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20:</a:t>
            </a:r>
            <a:r>
              <a:rPr lang="en" sz="3000" dirty="0"/>
              <a:t> Day of the month (20th)</a:t>
            </a:r>
            <a:endParaRPr sz="3000" dirty="0"/>
          </a:p>
        </p:txBody>
      </p:sp>
      <p:sp>
        <p:nvSpPr>
          <p:cNvPr id="194" name="Google Shape;194;p25"/>
          <p:cNvSpPr txBox="1"/>
          <p:nvPr/>
        </p:nvSpPr>
        <p:spPr>
          <a:xfrm>
            <a:off x="90900" y="2035350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20 12 3 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1284200" y="432950"/>
            <a:ext cx="1180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YYGGiw</a:t>
            </a:r>
            <a:endParaRPr sz="1900" dirty="0">
              <a:solidFill>
                <a:srgbClr val="FF0000"/>
              </a:solidFill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1696300" y="2580150"/>
            <a:ext cx="7356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12: </a:t>
            </a:r>
            <a:r>
              <a:rPr lang="en" sz="2400" dirty="0">
                <a:solidFill>
                  <a:schemeClr val="tx1"/>
                </a:solidFill>
              </a:rPr>
              <a:t>Time of Obeservation in </a:t>
            </a:r>
            <a:r>
              <a:rPr lang="en" sz="2400" dirty="0"/>
              <a:t>UTC (4 PM Local Time)</a:t>
            </a:r>
            <a:endParaRPr sz="2400" dirty="0"/>
          </a:p>
        </p:txBody>
      </p:sp>
      <p:sp>
        <p:nvSpPr>
          <p:cNvPr id="197" name="Google Shape;197;p25"/>
          <p:cNvSpPr txBox="1"/>
          <p:nvPr/>
        </p:nvSpPr>
        <p:spPr>
          <a:xfrm>
            <a:off x="1882150" y="3124950"/>
            <a:ext cx="64983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3: </a:t>
            </a:r>
            <a:r>
              <a:rPr lang="en" sz="3000"/>
              <a:t>wind speed type / unit </a:t>
            </a:r>
            <a:r>
              <a:rPr lang="en" sz="1200"/>
              <a:t>(table1)</a:t>
            </a:r>
            <a:endParaRPr sz="1200"/>
          </a:p>
        </p:txBody>
      </p:sp>
      <p:graphicFrame>
        <p:nvGraphicFramePr>
          <p:cNvPr id="9" name="Google Shape;203;p26">
            <a:extLst>
              <a:ext uri="{FF2B5EF4-FFF2-40B4-BE49-F238E27FC236}">
                <a16:creationId xmlns:a16="http://schemas.microsoft.com/office/drawing/2014/main" id="{B32BC741-BA0A-BA43-88D4-84DD22E3A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914903"/>
              </p:ext>
            </p:extLst>
          </p:nvPr>
        </p:nvGraphicFramePr>
        <p:xfrm>
          <a:off x="5152784" y="290065"/>
          <a:ext cx="3777241" cy="2255370"/>
        </p:xfrm>
        <a:graphic>
          <a:graphicData uri="http://schemas.openxmlformats.org/drawingml/2006/table">
            <a:tbl>
              <a:tblPr>
                <a:noFill/>
                <a:tableStyleId>{F49CA9D7-50E0-4E44-A8CA-AF880877FF81}</a:tableStyleId>
              </a:tblPr>
              <a:tblGrid>
                <a:gridCol w="650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Code Figure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err="1"/>
                        <a:t>Iw</a:t>
                      </a:r>
                      <a:r>
                        <a:rPr lang="en" sz="1100" dirty="0"/>
                        <a:t> indicator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Wind Speed Estimated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m/s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Wind Speed from anemometer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m/s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1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Wind Speed Estimated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knots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4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Wind Speed from anemometer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knots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210" name="Google Shape;210;p27"/>
          <p:cNvSpPr/>
          <p:nvPr/>
        </p:nvSpPr>
        <p:spPr>
          <a:xfrm>
            <a:off x="1412750" y="81227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1696300" y="1959150"/>
            <a:ext cx="656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20:</a:t>
            </a:r>
            <a:r>
              <a:rPr lang="en" sz="3000"/>
              <a:t> Day of the month (20th)</a:t>
            </a:r>
            <a:endParaRPr sz="3000"/>
          </a:p>
        </p:txBody>
      </p:sp>
      <p:sp>
        <p:nvSpPr>
          <p:cNvPr id="212" name="Google Shape;212;p27"/>
          <p:cNvSpPr txBox="1"/>
          <p:nvPr/>
        </p:nvSpPr>
        <p:spPr>
          <a:xfrm>
            <a:off x="90900" y="1959150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20 12 3 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1284200" y="432950"/>
            <a:ext cx="1180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YYGGiw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1696300" y="2503950"/>
            <a:ext cx="7356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12: </a:t>
            </a: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Time of Obeservation in UTC (4 PM Local Time)</a:t>
            </a:r>
            <a:endParaRPr sz="3000" dirty="0"/>
          </a:p>
        </p:txBody>
      </p:sp>
      <p:sp>
        <p:nvSpPr>
          <p:cNvPr id="215" name="Google Shape;215;p27"/>
          <p:cNvSpPr txBox="1"/>
          <p:nvPr/>
        </p:nvSpPr>
        <p:spPr>
          <a:xfrm>
            <a:off x="1882150" y="3048750"/>
            <a:ext cx="7047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3: </a:t>
            </a:r>
            <a:r>
              <a:rPr lang="en" sz="3000"/>
              <a:t>Wind Speed is estimated / knots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221" name="Google Shape;221;p28"/>
          <p:cNvSpPr/>
          <p:nvPr/>
        </p:nvSpPr>
        <p:spPr>
          <a:xfrm>
            <a:off x="2150750" y="8001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1612399" y="1999627"/>
            <a:ext cx="7531601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C4587"/>
                </a:solidFill>
                <a:latin typeface="+mj-lt"/>
              </a:rPr>
              <a:t>99:</a:t>
            </a:r>
            <a:r>
              <a:rPr lang="en" sz="2400" dirty="0">
                <a:latin typeface="+mj-lt"/>
              </a:rPr>
              <a:t> 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" panose="02020603050405020304" pitchFamily="18" charset="0"/>
              </a:rPr>
              <a:t>Indicator for sea station position groups </a:t>
            </a:r>
            <a:r>
              <a:rPr lang="en" sz="2400" dirty="0">
                <a:latin typeface="+mj-lt"/>
                <a:cs typeface="Times" panose="02020603050405020304" pitchFamily="18" charset="0"/>
              </a:rPr>
              <a:t>(</a:t>
            </a:r>
            <a:r>
              <a:rPr lang="en" sz="2400" dirty="0">
                <a:solidFill>
                  <a:schemeClr val="dk1"/>
                </a:solidFill>
                <a:latin typeface="+mj-lt"/>
                <a:cs typeface="Times" panose="02020603050405020304" pitchFamily="18" charset="0"/>
              </a:rPr>
              <a:t>Latitude)</a:t>
            </a:r>
            <a:endParaRPr sz="24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111050" y="1945450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99 252 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1946150" y="432950"/>
            <a:ext cx="1180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99LaLaLa</a:t>
            </a:r>
            <a:endParaRPr sz="1900" dirty="0">
              <a:solidFill>
                <a:srgbClr val="FF0000"/>
              </a:solidFill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1588000" y="2524500"/>
            <a:ext cx="7341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1C4587"/>
                </a:solidFill>
                <a:latin typeface="+mj-lt"/>
                <a:cs typeface="Times" panose="02020603050405020304" pitchFamily="18" charset="0"/>
              </a:rPr>
              <a:t>252 : </a:t>
            </a:r>
            <a:r>
              <a:rPr lang="en" sz="2400" dirty="0">
                <a:latin typeface="+mj-lt"/>
                <a:cs typeface="Times" panose="02020603050405020304" pitchFamily="18" charset="0"/>
              </a:rPr>
              <a:t>Degrees and tenth (25.2</a:t>
            </a:r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cs typeface="Times" panose="02020603050405020304" pitchFamily="18" charset="0"/>
              </a:rPr>
              <a:t>°</a:t>
            </a:r>
            <a:r>
              <a:rPr lang="en" sz="2400" dirty="0">
                <a:latin typeface="+mj-lt"/>
                <a:cs typeface="Times" panose="02020603050405020304" pitchFamily="18" charset="0"/>
              </a:rPr>
              <a:t>)</a:t>
            </a:r>
            <a:endParaRPr sz="2400" dirty="0">
              <a:latin typeface="+mj-lt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231" name="Google Shape;231;p29"/>
          <p:cNvSpPr/>
          <p:nvPr/>
        </p:nvSpPr>
        <p:spPr>
          <a:xfrm>
            <a:off x="2912750" y="8001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1571250" y="1966775"/>
            <a:ext cx="5401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1:</a:t>
            </a:r>
            <a:r>
              <a:rPr lang="en" sz="3000" dirty="0"/>
              <a:t> Quadrant of the globe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233" name="Google Shape;233;p29"/>
          <p:cNvSpPr txBox="1"/>
          <p:nvPr/>
        </p:nvSpPr>
        <p:spPr>
          <a:xfrm>
            <a:off x="157900" y="1966775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1 0595 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2708150" y="432950"/>
            <a:ext cx="1296746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QcLoLoLo</a:t>
            </a:r>
            <a:endParaRPr sz="1900" dirty="0">
              <a:solidFill>
                <a:srgbClr val="FF0000"/>
              </a:solidFill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1388350" y="4142975"/>
            <a:ext cx="7649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0595: </a:t>
            </a:r>
            <a:r>
              <a:rPr lang="en" sz="3000" dirty="0"/>
              <a:t>Longitude, Degrees and tenth (59.5</a:t>
            </a:r>
            <a:r>
              <a:rPr lang="en" sz="3000" b="1" dirty="0">
                <a:solidFill>
                  <a:schemeClr val="dk1"/>
                </a:solidFill>
                <a:highlight>
                  <a:srgbClr val="FFFFFF"/>
                </a:highlight>
              </a:rPr>
              <a:t>°</a:t>
            </a:r>
            <a:r>
              <a:rPr lang="en" sz="3000" dirty="0">
                <a:solidFill>
                  <a:schemeClr val="dk1"/>
                </a:solidFill>
              </a:rPr>
              <a:t>)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650" y="1838025"/>
            <a:ext cx="2860400" cy="218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C73DC-3262-DE4F-8849-562680C1F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62" y="1219359"/>
            <a:ext cx="5383375" cy="3421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DB2EF-8A94-654A-9A40-25898B72E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881" y="1481651"/>
            <a:ext cx="5523075" cy="289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242" name="Google Shape;242;p30"/>
          <p:cNvSpPr/>
          <p:nvPr/>
        </p:nvSpPr>
        <p:spPr>
          <a:xfrm>
            <a:off x="2150750" y="800150"/>
            <a:ext cx="14763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0"/>
          <p:cNvSpPr txBox="1"/>
          <p:nvPr/>
        </p:nvSpPr>
        <p:spPr>
          <a:xfrm>
            <a:off x="1799850" y="1966775"/>
            <a:ext cx="54012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25.2</a:t>
            </a:r>
            <a:r>
              <a:rPr lang="en" sz="3000" b="1">
                <a:solidFill>
                  <a:schemeClr val="dk1"/>
                </a:solidFill>
                <a:highlight>
                  <a:srgbClr val="FFFFFF"/>
                </a:highlight>
              </a:rPr>
              <a:t>° N</a:t>
            </a:r>
            <a:endParaRPr sz="3000"/>
          </a:p>
        </p:txBody>
      </p:sp>
      <p:sp>
        <p:nvSpPr>
          <p:cNvPr id="244" name="Google Shape;244;p30"/>
          <p:cNvSpPr txBox="1"/>
          <p:nvPr/>
        </p:nvSpPr>
        <p:spPr>
          <a:xfrm>
            <a:off x="157900" y="1966775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Latitude:</a:t>
            </a:r>
            <a:endParaRPr sz="3000">
              <a:solidFill>
                <a:srgbClr val="FF0000"/>
              </a:solidFill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9350"/>
            <a:ext cx="3819150" cy="29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157900" y="2576375"/>
            <a:ext cx="2118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Longitude: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2048250" y="2576375"/>
            <a:ext cx="2340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59.5</a:t>
            </a:r>
            <a:r>
              <a:rPr lang="en" sz="3000" b="1">
                <a:solidFill>
                  <a:schemeClr val="dk1"/>
                </a:solidFill>
                <a:highlight>
                  <a:srgbClr val="FFFFFF"/>
                </a:highlight>
              </a:rPr>
              <a:t>° E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253" name="Google Shape;253;p31"/>
          <p:cNvSpPr/>
          <p:nvPr/>
        </p:nvSpPr>
        <p:spPr>
          <a:xfrm>
            <a:off x="3626725" y="8001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"/>
          <p:cNvSpPr txBox="1"/>
          <p:nvPr/>
        </p:nvSpPr>
        <p:spPr>
          <a:xfrm>
            <a:off x="137799" y="2439897"/>
            <a:ext cx="8954925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 dirty="0">
                <a:solidFill>
                  <a:srgbClr val="1C4587"/>
                </a:solidFill>
                <a:latin typeface="Arial "/>
                <a:cs typeface="Times" panose="02020603050405020304" pitchFamily="18" charset="0"/>
              </a:rPr>
              <a:t>  </a:t>
            </a:r>
            <a:r>
              <a:rPr lang="en" sz="3000" dirty="0">
                <a:solidFill>
                  <a:srgbClr val="1C4587"/>
                </a:solidFill>
                <a:latin typeface="+mn-lt"/>
                <a:cs typeface="Times" panose="02020603050405020304" pitchFamily="18" charset="0"/>
              </a:rPr>
              <a:t>4 :</a:t>
            </a:r>
            <a:r>
              <a:rPr lang="en-US" sz="3200" kern="100" dirty="0">
                <a:effectLst/>
                <a:latin typeface="+mn-lt"/>
                <a:cs typeface="Times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+mn-lt"/>
                <a:cs typeface="Times" panose="02020603050405020304" pitchFamily="18" charset="0"/>
              </a:rPr>
              <a:t>Indicator figure for precipitation group </a:t>
            </a:r>
            <a:r>
              <a:rPr lang="en-US" sz="1200" kern="100" dirty="0">
                <a:effectLst/>
                <a:latin typeface="+mn-lt"/>
                <a:cs typeface="Times" panose="02020603050405020304" pitchFamily="18" charset="0"/>
              </a:rPr>
              <a:t>(Table 3)</a:t>
            </a:r>
            <a:endParaRPr lang="en-US" sz="1200" kern="100" dirty="0">
              <a:effectLst/>
              <a:latin typeface="+mn-lt"/>
              <a:ea typeface="Calibri" panose="020F0502020204030204" pitchFamily="34" charset="0"/>
              <a:cs typeface="Times" panose="02020603050405020304" pitchFamily="18" charset="0"/>
            </a:endParaRPr>
          </a:p>
          <a:p>
            <a:r>
              <a:rPr lang="en" sz="3000" dirty="0">
                <a:latin typeface="+mn-lt"/>
                <a:cs typeface="Times" panose="02020603050405020304" pitchFamily="18" charset="0"/>
              </a:rPr>
              <a:t> </a:t>
            </a:r>
            <a:r>
              <a:rPr lang="en" sz="3000" dirty="0">
                <a:solidFill>
                  <a:srgbClr val="1C4587"/>
                </a:solidFill>
                <a:latin typeface="+mn-lt"/>
                <a:cs typeface="Times" panose="02020603050405020304" pitchFamily="18" charset="0"/>
              </a:rPr>
              <a:t>1 : </a:t>
            </a:r>
            <a:r>
              <a:rPr lang="en-US" sz="2400" kern="100" dirty="0">
                <a:effectLst/>
                <a:latin typeface="+mn-lt"/>
                <a:cs typeface="Times" panose="02020603050405020304" pitchFamily="18" charset="0"/>
              </a:rPr>
              <a:t>Type of station and present and past weather indicator </a:t>
            </a:r>
            <a:r>
              <a:rPr lang="en-US" sz="1200" kern="100" dirty="0">
                <a:effectLst/>
                <a:latin typeface="+mn-lt"/>
                <a:cs typeface="Times" panose="02020603050405020304" pitchFamily="18" charset="0"/>
              </a:rPr>
              <a:t>(Table 4)</a:t>
            </a:r>
            <a:endParaRPr lang="en-US" sz="1200" kern="100" dirty="0">
              <a:effectLst/>
              <a:latin typeface="+mn-lt"/>
              <a:ea typeface="Calibri" panose="020F0502020204030204" pitchFamily="34" charset="0"/>
              <a:cs typeface="Times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  <a:latin typeface="+mn-lt"/>
                <a:cs typeface="Times" panose="02020603050405020304" pitchFamily="18" charset="0"/>
              </a:rPr>
              <a:t>4 : </a:t>
            </a:r>
            <a:r>
              <a:rPr lang="en" sz="3000" dirty="0">
                <a:solidFill>
                  <a:schemeClr val="dk1"/>
                </a:solidFill>
                <a:latin typeface="+mn-lt"/>
                <a:cs typeface="Times" panose="02020603050405020304" pitchFamily="18" charset="0"/>
              </a:rPr>
              <a:t>height of the base of the lowest cloud </a:t>
            </a:r>
            <a:r>
              <a:rPr lang="en" sz="1200" dirty="0">
                <a:solidFill>
                  <a:schemeClr val="dk1"/>
                </a:solidFill>
                <a:latin typeface="+mn-lt"/>
                <a:cs typeface="Times" panose="02020603050405020304" pitchFamily="18" charset="0"/>
              </a:rPr>
              <a:t>(Table5)</a:t>
            </a:r>
            <a:endParaRPr sz="1200" dirty="0">
              <a:solidFill>
                <a:schemeClr val="dk1"/>
              </a:solidFill>
              <a:latin typeface="+mn-lt"/>
              <a:cs typeface="Times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  <a:latin typeface="+mn-lt"/>
                <a:cs typeface="Times" panose="02020603050405020304" pitchFamily="18" charset="0"/>
              </a:rPr>
              <a:t>94 : </a:t>
            </a:r>
            <a:r>
              <a:rPr lang="en" sz="3000" dirty="0">
                <a:solidFill>
                  <a:schemeClr val="dk1"/>
                </a:solidFill>
                <a:latin typeface="+mn-lt"/>
                <a:cs typeface="Times" panose="02020603050405020304" pitchFamily="18" charset="0"/>
              </a:rPr>
              <a:t>horizontal visibility </a:t>
            </a:r>
            <a:r>
              <a:rPr lang="en" sz="1200" dirty="0">
                <a:solidFill>
                  <a:schemeClr val="dk1"/>
                </a:solidFill>
                <a:latin typeface="+mn-lt"/>
                <a:cs typeface="Times" panose="02020603050405020304" pitchFamily="18" charset="0"/>
              </a:rPr>
              <a:t>(Table6)</a:t>
            </a:r>
            <a:endParaRPr sz="1200" dirty="0">
              <a:solidFill>
                <a:schemeClr val="dk1"/>
              </a:solidFill>
              <a:latin typeface="+mn-lt"/>
              <a:cs typeface="Times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255" name="Google Shape;255;p31"/>
          <p:cNvSpPr txBox="1"/>
          <p:nvPr/>
        </p:nvSpPr>
        <p:spPr>
          <a:xfrm>
            <a:off x="51275" y="1840350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4 1 4 94 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3550550" y="432950"/>
            <a:ext cx="1180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iRiXhVV</a:t>
            </a:r>
            <a:endParaRPr sz="1900" dirty="0">
              <a:solidFill>
                <a:srgbClr val="FF0000"/>
              </a:solidFill>
            </a:endParaRPr>
          </a:p>
        </p:txBody>
      </p:sp>
      <p:graphicFrame>
        <p:nvGraphicFramePr>
          <p:cNvPr id="7" name="Google Shape;262;p32">
            <a:extLst>
              <a:ext uri="{FF2B5EF4-FFF2-40B4-BE49-F238E27FC236}">
                <a16:creationId xmlns:a16="http://schemas.microsoft.com/office/drawing/2014/main" id="{F66DA54B-F320-4C4D-99FD-DF8B705C2B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49357"/>
              </p:ext>
            </p:extLst>
          </p:nvPr>
        </p:nvGraphicFramePr>
        <p:xfrm>
          <a:off x="5356900" y="194550"/>
          <a:ext cx="3649300" cy="1645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1</a:t>
                      </a:r>
                      <a:endParaRPr sz="15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Precipitation group </a:t>
                      </a:r>
                      <a:r>
                        <a:rPr lang="en" sz="1500" dirty="0">
                          <a:solidFill>
                            <a:srgbClr val="1C4587"/>
                          </a:solidFill>
                        </a:rPr>
                        <a:t>Included</a:t>
                      </a:r>
                      <a:endParaRPr sz="1500" dirty="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2</a:t>
                      </a:r>
                      <a:endParaRPr sz="15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Precipitation group </a:t>
                      </a:r>
                      <a:r>
                        <a:rPr lang="en" sz="1500" dirty="0">
                          <a:solidFill>
                            <a:srgbClr val="1C4587"/>
                          </a:solidFill>
                        </a:rPr>
                        <a:t>Included</a:t>
                      </a:r>
                      <a:endParaRPr sz="15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3</a:t>
                      </a:r>
                      <a:endParaRPr sz="15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Precipitation group </a:t>
                      </a:r>
                      <a:r>
                        <a:rPr lang="en" sz="1500">
                          <a:solidFill>
                            <a:srgbClr val="1C4587"/>
                          </a:solidFill>
                        </a:rPr>
                        <a:t>No Precipitation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4</a:t>
                      </a:r>
                      <a:endParaRPr sz="15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Precipitation group </a:t>
                      </a:r>
                      <a:r>
                        <a:rPr lang="en" sz="1500" dirty="0">
                          <a:solidFill>
                            <a:srgbClr val="1C4587"/>
                          </a:solidFill>
                          <a:highlight>
                            <a:srgbClr val="FFFF00"/>
                          </a:highlight>
                        </a:rPr>
                        <a:t>Not available</a:t>
                      </a:r>
                      <a:endParaRPr sz="15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6DA250C-A9E3-0243-8CF3-10118EEA209B}"/>
              </a:ext>
            </a:extLst>
          </p:cNvPr>
          <p:cNvSpPr txBox="1"/>
          <p:nvPr/>
        </p:nvSpPr>
        <p:spPr>
          <a:xfrm>
            <a:off x="6048678" y="2651134"/>
            <a:ext cx="1811261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Not Available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E3F64-11FB-9244-B42C-C0F29294D6B7}"/>
              </a:ext>
            </a:extLst>
          </p:cNvPr>
          <p:cNvSpPr txBox="1"/>
          <p:nvPr/>
        </p:nvSpPr>
        <p:spPr>
          <a:xfrm>
            <a:off x="6840083" y="3100200"/>
            <a:ext cx="203971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Manned/Included </a:t>
            </a:r>
          </a:p>
        </p:txBody>
      </p:sp>
      <p:graphicFrame>
        <p:nvGraphicFramePr>
          <p:cNvPr id="8" name="Google Shape;273;p33">
            <a:extLst>
              <a:ext uri="{FF2B5EF4-FFF2-40B4-BE49-F238E27FC236}">
                <a16:creationId xmlns:a16="http://schemas.microsoft.com/office/drawing/2014/main" id="{F1410261-2D72-224A-87ED-BD38BA1AB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41975"/>
              </p:ext>
            </p:extLst>
          </p:nvPr>
        </p:nvGraphicFramePr>
        <p:xfrm>
          <a:off x="6171500" y="0"/>
          <a:ext cx="2887049" cy="24534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7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highlight>
                            <a:srgbClr val="FFFF00"/>
                          </a:highlight>
                        </a:rPr>
                        <a:t>1</a:t>
                      </a:r>
                      <a:endParaRPr sz="110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highlight>
                            <a:srgbClr val="FFFF00"/>
                          </a:highlight>
                        </a:rPr>
                        <a:t>Manned / Included</a:t>
                      </a:r>
                      <a:endParaRPr sz="1100" dirty="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Manned / Omitted / No Phenome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Manned /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Omitted / Not Available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Auto / Included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Auto / Omitted / No Phenome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</a:rPr>
                        <a:t>Auto / Omitted / Not Available</a:t>
                      </a:r>
                      <a:endParaRPr sz="11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7</a:t>
                      </a:r>
                      <a:endParaRPr sz="110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dirty="0">
                          <a:solidFill>
                            <a:schemeClr val="dk1"/>
                          </a:solidFill>
                        </a:rPr>
                        <a:t>Auto / Included</a:t>
                      </a:r>
                      <a:endParaRPr sz="1100" dirty="0"/>
                    </a:p>
                  </a:txBody>
                  <a:tcPr marL="91425" marR="91425" marT="91425" marB="914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819F628-75B9-C94E-9F5C-AB48833BC3CF}"/>
              </a:ext>
            </a:extLst>
          </p:cNvPr>
          <p:cNvSpPr txBox="1"/>
          <p:nvPr/>
        </p:nvSpPr>
        <p:spPr>
          <a:xfrm>
            <a:off x="746799" y="3532616"/>
            <a:ext cx="686822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1000 to 2000 </a:t>
            </a:r>
            <a:r>
              <a:rPr lang="en-US" sz="1800" dirty="0" err="1"/>
              <a:t>ft</a:t>
            </a:r>
            <a:r>
              <a:rPr lang="en-US" sz="1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E53EF-24A1-5F40-8F61-264494C3A9B6}"/>
              </a:ext>
            </a:extLst>
          </p:cNvPr>
          <p:cNvSpPr txBox="1"/>
          <p:nvPr/>
        </p:nvSpPr>
        <p:spPr>
          <a:xfrm>
            <a:off x="972594" y="4005206"/>
            <a:ext cx="74331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1 km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9AFB1F-7E77-DF4E-9E93-8026EC27968B}"/>
              </a:ext>
            </a:extLst>
          </p:cNvPr>
          <p:cNvGrpSpPr/>
          <p:nvPr/>
        </p:nvGrpSpPr>
        <p:grpSpPr>
          <a:xfrm>
            <a:off x="1186262" y="1134280"/>
            <a:ext cx="6966926" cy="3372700"/>
            <a:chOff x="1517775" y="976800"/>
            <a:chExt cx="6966926" cy="3372700"/>
          </a:xfrm>
        </p:grpSpPr>
        <p:pic>
          <p:nvPicPr>
            <p:cNvPr id="18" name="Google Shape;282;p34">
              <a:extLst>
                <a:ext uri="{FF2B5EF4-FFF2-40B4-BE49-F238E27FC236}">
                  <a16:creationId xmlns:a16="http://schemas.microsoft.com/office/drawing/2014/main" id="{543B0F2A-7081-5C42-A454-CDDD81D927F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4661"/>
            <a:stretch/>
          </p:blipFill>
          <p:spPr>
            <a:xfrm>
              <a:off x="1517775" y="976800"/>
              <a:ext cx="6966926" cy="3372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9" name="Google Shape;285;p34">
              <a:extLst>
                <a:ext uri="{FF2B5EF4-FFF2-40B4-BE49-F238E27FC236}">
                  <a16:creationId xmlns:a16="http://schemas.microsoft.com/office/drawing/2014/main" id="{37E857DB-C51B-AD4F-AA79-916903613A40}"/>
                </a:ext>
              </a:extLst>
            </p:cNvPr>
            <p:cNvSpPr/>
            <p:nvPr/>
          </p:nvSpPr>
          <p:spPr>
            <a:xfrm>
              <a:off x="2031475" y="2566425"/>
              <a:ext cx="5376600" cy="2880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291;p35">
            <a:extLst>
              <a:ext uri="{FF2B5EF4-FFF2-40B4-BE49-F238E27FC236}">
                <a16:creationId xmlns:a16="http://schemas.microsoft.com/office/drawing/2014/main" id="{1B8F1EB5-CAA3-1A42-A9ED-3D6F50FDD6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063"/>
          <a:stretch/>
        </p:blipFill>
        <p:spPr>
          <a:xfrm rot="5400000">
            <a:off x="2826737" y="-946138"/>
            <a:ext cx="3991350" cy="74889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014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10" name="Google Shape;310;p37"/>
          <p:cNvSpPr/>
          <p:nvPr/>
        </p:nvSpPr>
        <p:spPr>
          <a:xfrm>
            <a:off x="513200" y="10668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 txBox="1"/>
          <p:nvPr/>
        </p:nvSpPr>
        <p:spPr>
          <a:xfrm>
            <a:off x="194325" y="2245575"/>
            <a:ext cx="7514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8 :</a:t>
            </a:r>
            <a:r>
              <a:rPr lang="en" sz="3000" dirty="0"/>
              <a:t> Total cloud amount </a:t>
            </a:r>
            <a:r>
              <a:rPr lang="en" sz="1200" dirty="0"/>
              <a:t>(Table 7)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312" name="Google Shape;312;p37"/>
          <p:cNvSpPr txBox="1"/>
          <p:nvPr/>
        </p:nvSpPr>
        <p:spPr>
          <a:xfrm>
            <a:off x="180825" y="1748850"/>
            <a:ext cx="2333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8 14 12: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458200" y="731575"/>
            <a:ext cx="1180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Nddff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343065" y="2931589"/>
            <a:ext cx="85206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14 : </a:t>
            </a:r>
            <a:r>
              <a:rPr lang="en" sz="3000" dirty="0"/>
              <a:t>Wind Direction tenth of degrees</a:t>
            </a:r>
            <a:endParaRPr sz="3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315" name="Google Shape;315;p37"/>
          <p:cNvSpPr txBox="1"/>
          <p:nvPr/>
        </p:nvSpPr>
        <p:spPr>
          <a:xfrm>
            <a:off x="1253625" y="3656825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12: </a:t>
            </a:r>
            <a:r>
              <a:rPr lang="en" sz="3000" dirty="0"/>
              <a:t>Wind Speed (12 knots)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CA9D39-552F-7441-AE79-8B1E64AC4FA3}"/>
              </a:ext>
            </a:extLst>
          </p:cNvPr>
          <p:cNvSpPr txBox="1"/>
          <p:nvPr/>
        </p:nvSpPr>
        <p:spPr>
          <a:xfrm>
            <a:off x="4163401" y="2424388"/>
            <a:ext cx="12649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Overcast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8F663-0CA8-8A41-8B38-723D702FB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4"/>
          <a:stretch/>
        </p:blipFill>
        <p:spPr>
          <a:xfrm>
            <a:off x="6536381" y="280297"/>
            <a:ext cx="2480778" cy="31772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3F15DCE-55CE-BC4C-8D8F-87718D595ED1}"/>
              </a:ext>
            </a:extLst>
          </p:cNvPr>
          <p:cNvGrpSpPr/>
          <p:nvPr/>
        </p:nvGrpSpPr>
        <p:grpSpPr>
          <a:xfrm>
            <a:off x="409425" y="1084414"/>
            <a:ext cx="7531856" cy="3117211"/>
            <a:chOff x="402035" y="349029"/>
            <a:chExt cx="7531856" cy="3117211"/>
          </a:xfrm>
        </p:grpSpPr>
        <p:pic>
          <p:nvPicPr>
            <p:cNvPr id="316" name="Google Shape;316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85101" y="349029"/>
              <a:ext cx="3648790" cy="311721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C8AAAF-96BF-624E-B0A3-3D4B6D3AA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545" t="12420" r="5646" b="16469"/>
            <a:stretch/>
          </p:blipFill>
          <p:spPr>
            <a:xfrm rot="16200000">
              <a:off x="1119447" y="285750"/>
              <a:ext cx="2222776" cy="36576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6AB85F8-6198-3A45-A1F9-496BD4BF88D1}"/>
              </a:ext>
            </a:extLst>
          </p:cNvPr>
          <p:cNvSpPr txBox="1"/>
          <p:nvPr/>
        </p:nvSpPr>
        <p:spPr>
          <a:xfrm>
            <a:off x="6612775" y="3115526"/>
            <a:ext cx="12518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highlight>
                  <a:srgbClr val="FFFF00"/>
                </a:highlight>
              </a:rPr>
              <a:t>140</a:t>
            </a:r>
            <a:r>
              <a:rPr lang="en-US" sz="1800" b="1" dirty="0">
                <a:solidFill>
                  <a:schemeClr val="dk1"/>
                </a:solidFill>
                <a:highlight>
                  <a:srgbClr val="FFFF00"/>
                </a:highlight>
              </a:rPr>
              <a:t>°, </a:t>
            </a:r>
            <a:r>
              <a:rPr lang="en-US" sz="1800" dirty="0">
                <a:highlight>
                  <a:srgbClr val="FFFF00"/>
                </a:highlight>
              </a:rPr>
              <a:t>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30" name="Google Shape;330;p39"/>
          <p:cNvSpPr/>
          <p:nvPr/>
        </p:nvSpPr>
        <p:spPr>
          <a:xfrm>
            <a:off x="1275200" y="10668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 txBox="1"/>
          <p:nvPr/>
        </p:nvSpPr>
        <p:spPr>
          <a:xfrm>
            <a:off x="1969750" y="1920238"/>
            <a:ext cx="7287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1 :</a:t>
            </a:r>
            <a:r>
              <a:rPr lang="en" sz="3000"/>
              <a:t> Group indicator for air temperature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2" name="Google Shape;332;p39"/>
          <p:cNvSpPr txBox="1"/>
          <p:nvPr/>
        </p:nvSpPr>
        <p:spPr>
          <a:xfrm>
            <a:off x="409425" y="1973638"/>
            <a:ext cx="1940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1 0 285: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33" name="Google Shape;333;p39"/>
          <p:cNvSpPr txBox="1"/>
          <p:nvPr/>
        </p:nvSpPr>
        <p:spPr>
          <a:xfrm>
            <a:off x="1169800" y="682825"/>
            <a:ext cx="11802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1snTTT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1969000" y="26769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 : </a:t>
            </a:r>
            <a:r>
              <a:rPr lang="en" sz="3000"/>
              <a:t>Temperature sign is + </a:t>
            </a:r>
            <a:r>
              <a:rPr lang="en" sz="1500"/>
              <a:t>(if 1 </a:t>
            </a:r>
            <a:r>
              <a:rPr lang="en" sz="1500">
                <a:solidFill>
                  <a:schemeClr val="dk1"/>
                </a:solidFill>
              </a:rPr>
              <a:t>Temperature sign is - )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5" name="Google Shape;335;p39"/>
          <p:cNvSpPr txBox="1"/>
          <p:nvPr/>
        </p:nvSpPr>
        <p:spPr>
          <a:xfrm>
            <a:off x="1892800" y="3400075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285 : </a:t>
            </a:r>
            <a:r>
              <a:rPr lang="en" sz="3000"/>
              <a:t>Air Temperature is 28.5 </a:t>
            </a:r>
            <a:r>
              <a:rPr lang="en" sz="3000" b="1">
                <a:solidFill>
                  <a:schemeClr val="dk1"/>
                </a:solidFill>
                <a:highlight>
                  <a:srgbClr val="FFFFFF"/>
                </a:highlight>
              </a:rPr>
              <a:t>°C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41" name="Google Shape;341;p40"/>
          <p:cNvSpPr/>
          <p:nvPr/>
        </p:nvSpPr>
        <p:spPr>
          <a:xfrm>
            <a:off x="2005600" y="107027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0"/>
          <p:cNvSpPr txBox="1"/>
          <p:nvPr/>
        </p:nvSpPr>
        <p:spPr>
          <a:xfrm>
            <a:off x="1759400" y="682825"/>
            <a:ext cx="1326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2snTdTdTd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1664950" y="1996450"/>
            <a:ext cx="8440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2 :</a:t>
            </a:r>
            <a:r>
              <a:rPr lang="en" sz="3000"/>
              <a:t> Group indicator for Dew Point Temp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4" name="Google Shape;344;p40"/>
          <p:cNvSpPr txBox="1"/>
          <p:nvPr/>
        </p:nvSpPr>
        <p:spPr>
          <a:xfrm>
            <a:off x="180825" y="1973638"/>
            <a:ext cx="1940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2 0 269: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1670300" y="2698263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 : </a:t>
            </a:r>
            <a:r>
              <a:rPr lang="en" sz="3000"/>
              <a:t>Temperature sign is + </a:t>
            </a:r>
            <a:r>
              <a:rPr lang="en" sz="1500"/>
              <a:t>(if 1 </a:t>
            </a:r>
            <a:r>
              <a:rPr lang="en" sz="1500">
                <a:solidFill>
                  <a:schemeClr val="dk1"/>
                </a:solidFill>
              </a:rPr>
              <a:t>Temperature sign is - )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6" name="Google Shape;346;p40"/>
          <p:cNvSpPr txBox="1"/>
          <p:nvPr/>
        </p:nvSpPr>
        <p:spPr>
          <a:xfrm>
            <a:off x="1283200" y="3400075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269 : </a:t>
            </a:r>
            <a:r>
              <a:rPr lang="en" sz="3000"/>
              <a:t>Air Temperature is 26.9 </a:t>
            </a:r>
            <a:r>
              <a:rPr lang="en" sz="3000" b="1">
                <a:solidFill>
                  <a:schemeClr val="dk1"/>
                </a:solidFill>
                <a:highlight>
                  <a:srgbClr val="FFFFFF"/>
                </a:highlight>
              </a:rPr>
              <a:t>°C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52" name="Google Shape;352;p41"/>
          <p:cNvSpPr/>
          <p:nvPr/>
        </p:nvSpPr>
        <p:spPr>
          <a:xfrm>
            <a:off x="2723000" y="10668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1969000" y="1914900"/>
            <a:ext cx="7287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4 :</a:t>
            </a:r>
            <a:r>
              <a:rPr lang="en" sz="3000"/>
              <a:t> Group indicator for MSL Pressure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54" name="Google Shape;354;p41"/>
          <p:cNvSpPr txBox="1"/>
          <p:nvPr/>
        </p:nvSpPr>
        <p:spPr>
          <a:xfrm>
            <a:off x="257025" y="1901250"/>
            <a:ext cx="19407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4 0100: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55" name="Google Shape;355;p41"/>
          <p:cNvSpPr txBox="1"/>
          <p:nvPr/>
        </p:nvSpPr>
        <p:spPr>
          <a:xfrm>
            <a:off x="2673800" y="682825"/>
            <a:ext cx="1326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4PPPP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56" name="Google Shape;356;p41"/>
          <p:cNvSpPr txBox="1"/>
          <p:nvPr/>
        </p:nvSpPr>
        <p:spPr>
          <a:xfrm>
            <a:off x="1969000" y="26007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0100 : </a:t>
            </a:r>
            <a:r>
              <a:rPr lang="en" sz="3000" dirty="0"/>
              <a:t>MSL Pressure of 1010.0 </a:t>
            </a:r>
            <a:r>
              <a:rPr lang="en" sz="3000" dirty="0" err="1"/>
              <a:t>hPa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904300" y="1876736"/>
            <a:ext cx="3097500" cy="678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latin typeface="Times" pitchFamily="2" charset="0"/>
                <a:ea typeface="Raleway"/>
                <a:cs typeface="Raleway"/>
                <a:sym typeface="Raleway"/>
              </a:rPr>
              <a:t>Synoptic</a:t>
            </a:r>
            <a:endParaRPr sz="4300" b="1" dirty="0">
              <a:latin typeface="Times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547300" y="924966"/>
            <a:ext cx="3811500" cy="6783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latin typeface="Times" pitchFamily="2" charset="0"/>
                <a:ea typeface="Raleway"/>
                <a:cs typeface="Raleway"/>
                <a:sym typeface="Raleway"/>
              </a:rPr>
              <a:t>Global Scale</a:t>
            </a:r>
            <a:endParaRPr sz="4300" b="1" dirty="0">
              <a:latin typeface="Times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2904300" y="3024126"/>
            <a:ext cx="3097500" cy="48851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" pitchFamily="2" charset="0"/>
                <a:ea typeface="Raleway"/>
                <a:cs typeface="Raleway"/>
                <a:sym typeface="Raleway"/>
              </a:rPr>
              <a:t>Mesoscale</a:t>
            </a:r>
            <a:endParaRPr sz="3200" b="1" dirty="0">
              <a:latin typeface="Times" pitchFamily="2" charset="0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082101" y="3991436"/>
            <a:ext cx="2805620" cy="4788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" pitchFamily="2" charset="0"/>
                <a:ea typeface="Raleway"/>
                <a:cs typeface="Raleway"/>
                <a:sym typeface="Raleway"/>
              </a:rPr>
              <a:t>Microscale</a:t>
            </a:r>
            <a:endParaRPr sz="2800" b="1" dirty="0">
              <a:latin typeface="Times" pitchFamily="2" charset="0"/>
              <a:ea typeface="Raleway"/>
              <a:cs typeface="Raleway"/>
              <a:sym typeface="Raleway"/>
            </a:endParaRPr>
          </a:p>
        </p:txBody>
      </p:sp>
      <p:cxnSp>
        <p:nvCxnSpPr>
          <p:cNvPr id="64" name="Google Shape;64;p14"/>
          <p:cNvCxnSpPr>
            <a:cxnSpLocks/>
            <a:stCxn id="61" idx="2"/>
            <a:endCxn id="60" idx="0"/>
          </p:cNvCxnSpPr>
          <p:nvPr/>
        </p:nvCxnSpPr>
        <p:spPr>
          <a:xfrm>
            <a:off x="4453050" y="1603266"/>
            <a:ext cx="0" cy="27347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65;p14"/>
          <p:cNvCxnSpPr/>
          <p:nvPr/>
        </p:nvCxnSpPr>
        <p:spPr>
          <a:xfrm>
            <a:off x="4484911" y="2555036"/>
            <a:ext cx="0" cy="478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14"/>
          <p:cNvCxnSpPr/>
          <p:nvPr/>
        </p:nvCxnSpPr>
        <p:spPr>
          <a:xfrm>
            <a:off x="4484911" y="3512636"/>
            <a:ext cx="0" cy="4788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" name="Google Shape;67;p14"/>
          <p:cNvSpPr/>
          <p:nvPr/>
        </p:nvSpPr>
        <p:spPr>
          <a:xfrm>
            <a:off x="2753360" y="1767986"/>
            <a:ext cx="3415540" cy="92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018BF77-CEDC-704E-8B3B-733A947BBB18}"/>
              </a:ext>
            </a:extLst>
          </p:cNvPr>
          <p:cNvCxnSpPr>
            <a:cxnSpLocks/>
          </p:cNvCxnSpPr>
          <p:nvPr/>
        </p:nvCxnSpPr>
        <p:spPr>
          <a:xfrm>
            <a:off x="6939280" y="924966"/>
            <a:ext cx="0" cy="364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8AAA18-E5AA-F242-882A-E79D1E110572}"/>
              </a:ext>
            </a:extLst>
          </p:cNvPr>
          <p:cNvSpPr txBox="1"/>
          <p:nvPr/>
        </p:nvSpPr>
        <p:spPr>
          <a:xfrm>
            <a:off x="2367280" y="0"/>
            <a:ext cx="550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" pitchFamily="2" charset="0"/>
              </a:rPr>
              <a:t>Scale of Motion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2B0BF9-7902-8C43-B5EF-6456806D432C}"/>
              </a:ext>
            </a:extLst>
          </p:cNvPr>
          <p:cNvSpPr txBox="1"/>
          <p:nvPr/>
        </p:nvSpPr>
        <p:spPr>
          <a:xfrm>
            <a:off x="7129180" y="830997"/>
            <a:ext cx="1615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Largest</a:t>
            </a:r>
            <a:r>
              <a:rPr lang="en-US" sz="24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435F09-7B93-CB4D-A262-D5B6BFAAE497}"/>
              </a:ext>
            </a:extLst>
          </p:cNvPr>
          <p:cNvSpPr txBox="1"/>
          <p:nvPr/>
        </p:nvSpPr>
        <p:spPr>
          <a:xfrm>
            <a:off x="7098700" y="4111405"/>
            <a:ext cx="141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Smallest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2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62" name="Google Shape;362;p42"/>
          <p:cNvSpPr/>
          <p:nvPr/>
        </p:nvSpPr>
        <p:spPr>
          <a:xfrm>
            <a:off x="3485000" y="10668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2"/>
          <p:cNvSpPr txBox="1"/>
          <p:nvPr/>
        </p:nvSpPr>
        <p:spPr>
          <a:xfrm>
            <a:off x="1511800" y="19149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5 :</a:t>
            </a:r>
            <a:r>
              <a:rPr lang="en" sz="3000"/>
              <a:t> Group indicator for Pressure change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64" name="Google Shape;364;p42"/>
          <p:cNvSpPr txBox="1"/>
          <p:nvPr/>
        </p:nvSpPr>
        <p:spPr>
          <a:xfrm>
            <a:off x="104625" y="1901250"/>
            <a:ext cx="1634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5 3 012: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65" name="Google Shape;365;p42"/>
          <p:cNvSpPr txBox="1"/>
          <p:nvPr/>
        </p:nvSpPr>
        <p:spPr>
          <a:xfrm>
            <a:off x="3435800" y="682825"/>
            <a:ext cx="1326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5appp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66" name="Google Shape;366;p42"/>
          <p:cNvSpPr txBox="1"/>
          <p:nvPr/>
        </p:nvSpPr>
        <p:spPr>
          <a:xfrm>
            <a:off x="1283200" y="26007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3 : </a:t>
            </a:r>
            <a:r>
              <a:rPr lang="en" sz="3000" dirty="0"/>
              <a:t>Code Identifier </a:t>
            </a:r>
            <a:r>
              <a:rPr lang="en" sz="1500" dirty="0"/>
              <a:t>(Table 11) 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367" name="Google Shape;367;p42"/>
          <p:cNvSpPr txBox="1"/>
          <p:nvPr/>
        </p:nvSpPr>
        <p:spPr>
          <a:xfrm>
            <a:off x="1816600" y="35151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4" name="Google Shape;3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725" y="787900"/>
            <a:ext cx="6734550" cy="427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p43"/>
          <p:cNvSpPr txBox="1">
            <a:spLocks noGrp="1"/>
          </p:cNvSpPr>
          <p:nvPr>
            <p:ph type="subTitle" idx="1"/>
          </p:nvPr>
        </p:nvSpPr>
        <p:spPr>
          <a:xfrm>
            <a:off x="174525" y="341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Table 11</a:t>
            </a:r>
          </a:p>
        </p:txBody>
      </p:sp>
      <p:sp>
        <p:nvSpPr>
          <p:cNvPr id="376" name="Google Shape;376;p43"/>
          <p:cNvSpPr/>
          <p:nvPr/>
        </p:nvSpPr>
        <p:spPr>
          <a:xfrm>
            <a:off x="1440175" y="2571750"/>
            <a:ext cx="6432900" cy="61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82" name="Google Shape;382;p44"/>
          <p:cNvSpPr/>
          <p:nvPr/>
        </p:nvSpPr>
        <p:spPr>
          <a:xfrm>
            <a:off x="3485000" y="1066850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4"/>
          <p:cNvSpPr txBox="1"/>
          <p:nvPr/>
        </p:nvSpPr>
        <p:spPr>
          <a:xfrm>
            <a:off x="1511800" y="19149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5 :</a:t>
            </a:r>
            <a:r>
              <a:rPr lang="en" sz="3000"/>
              <a:t> Group indicator for Pressure change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4" name="Google Shape;384;p44"/>
          <p:cNvSpPr txBox="1"/>
          <p:nvPr/>
        </p:nvSpPr>
        <p:spPr>
          <a:xfrm>
            <a:off x="104625" y="1901250"/>
            <a:ext cx="1634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5 3 012: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85" name="Google Shape;385;p44"/>
          <p:cNvSpPr txBox="1"/>
          <p:nvPr/>
        </p:nvSpPr>
        <p:spPr>
          <a:xfrm>
            <a:off x="3435800" y="682825"/>
            <a:ext cx="1326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5appp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86" name="Google Shape;386;p44"/>
          <p:cNvSpPr txBox="1"/>
          <p:nvPr/>
        </p:nvSpPr>
        <p:spPr>
          <a:xfrm>
            <a:off x="1283200" y="26007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3 : </a:t>
            </a:r>
            <a:r>
              <a:rPr lang="en" sz="3000" dirty="0"/>
              <a:t>Code Identifier </a:t>
            </a:r>
            <a:r>
              <a:rPr lang="en" sz="1500" dirty="0"/>
              <a:t>(Table 11) </a:t>
            </a:r>
            <a:r>
              <a:rPr lang="en" sz="3000" dirty="0"/>
              <a:t>(Pressure increasing)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387" name="Google Shape;387;p44"/>
          <p:cNvSpPr txBox="1"/>
          <p:nvPr/>
        </p:nvSpPr>
        <p:spPr>
          <a:xfrm>
            <a:off x="1816600" y="35151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8" name="Google Shape;388;p44"/>
          <p:cNvSpPr txBox="1"/>
          <p:nvPr/>
        </p:nvSpPr>
        <p:spPr>
          <a:xfrm>
            <a:off x="1130800" y="3210300"/>
            <a:ext cx="79050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012 :</a:t>
            </a:r>
            <a:r>
              <a:rPr lang="en" sz="3000"/>
              <a:t> Pressure change of 0.12 hPa in the last three hours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394" name="Google Shape;394;p45"/>
          <p:cNvSpPr/>
          <p:nvPr/>
        </p:nvSpPr>
        <p:spPr>
          <a:xfrm>
            <a:off x="41865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5"/>
          <p:cNvSpPr txBox="1"/>
          <p:nvPr/>
        </p:nvSpPr>
        <p:spPr>
          <a:xfrm>
            <a:off x="1892800" y="1990738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7 :</a:t>
            </a:r>
            <a:r>
              <a:rPr lang="en" sz="3000" dirty="0"/>
              <a:t> Weather Type Indicator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396" name="Google Shape;396;p45"/>
          <p:cNvSpPr txBox="1"/>
          <p:nvPr/>
        </p:nvSpPr>
        <p:spPr>
          <a:xfrm>
            <a:off x="409425" y="1973638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7 95 86: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97" name="Google Shape;397;p45"/>
          <p:cNvSpPr txBox="1"/>
          <p:nvPr/>
        </p:nvSpPr>
        <p:spPr>
          <a:xfrm>
            <a:off x="3969200" y="682825"/>
            <a:ext cx="1326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7wwW1W2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398" name="Google Shape;398;p45"/>
          <p:cNvSpPr txBox="1"/>
          <p:nvPr/>
        </p:nvSpPr>
        <p:spPr>
          <a:xfrm>
            <a:off x="947850" y="2709300"/>
            <a:ext cx="80193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95 : </a:t>
            </a:r>
            <a:r>
              <a:rPr lang="en" sz="3000" dirty="0"/>
              <a:t>Current weather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400" name="Google Shape;400;p45"/>
          <p:cNvSpPr txBox="1"/>
          <p:nvPr/>
        </p:nvSpPr>
        <p:spPr>
          <a:xfrm>
            <a:off x="959350" y="3286500"/>
            <a:ext cx="322715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86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Past weather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E1DBA-1D02-B740-8B9A-09F4B2B06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605" y="25146"/>
            <a:ext cx="2023545" cy="2741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E8720-8545-BC45-895E-9601A91290CE}"/>
              </a:ext>
            </a:extLst>
          </p:cNvPr>
          <p:cNvSpPr txBox="1"/>
          <p:nvPr/>
        </p:nvSpPr>
        <p:spPr>
          <a:xfrm>
            <a:off x="4572000" y="2853990"/>
            <a:ext cx="32033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Thunderstorm and drizzle </a:t>
            </a:r>
          </a:p>
        </p:txBody>
      </p:sp>
      <p:sp>
        <p:nvSpPr>
          <p:cNvPr id="399" name="Google Shape;399;p45"/>
          <p:cNvSpPr txBox="1"/>
          <p:nvPr/>
        </p:nvSpPr>
        <p:spPr>
          <a:xfrm>
            <a:off x="4234211" y="3366923"/>
            <a:ext cx="2188891" cy="4643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Shower and Rain 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6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406" name="Google Shape;406;p46"/>
          <p:cNvSpPr/>
          <p:nvPr/>
        </p:nvSpPr>
        <p:spPr>
          <a:xfrm>
            <a:off x="49485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6"/>
          <p:cNvSpPr txBox="1"/>
          <p:nvPr/>
        </p:nvSpPr>
        <p:spPr>
          <a:xfrm>
            <a:off x="1558425" y="1680988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8 :</a:t>
            </a:r>
            <a:r>
              <a:rPr lang="en" sz="3000"/>
              <a:t> Cloud Indicator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08" name="Google Shape;408;p46"/>
          <p:cNvSpPr txBox="1"/>
          <p:nvPr/>
        </p:nvSpPr>
        <p:spPr>
          <a:xfrm>
            <a:off x="409425" y="188070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</a:rPr>
              <a:t>8587/: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4381800" y="682825"/>
            <a:ext cx="1812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8NhOrCLCMCH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410" name="Google Shape;410;p46"/>
          <p:cNvSpPr txBox="1"/>
          <p:nvPr/>
        </p:nvSpPr>
        <p:spPr>
          <a:xfrm>
            <a:off x="1511800" y="2524500"/>
            <a:ext cx="7418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5 : </a:t>
            </a:r>
            <a:r>
              <a:rPr lang="en" sz="3000"/>
              <a:t>Amount of Low or medium Cloud 5/8</a:t>
            </a:r>
            <a:endParaRPr sz="3000"/>
          </a:p>
        </p:txBody>
      </p:sp>
      <p:sp>
        <p:nvSpPr>
          <p:cNvPr id="411" name="Google Shape;411;p46"/>
          <p:cNvSpPr txBox="1"/>
          <p:nvPr/>
        </p:nvSpPr>
        <p:spPr>
          <a:xfrm>
            <a:off x="1558425" y="3069300"/>
            <a:ext cx="79050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000" dirty="0">
                <a:solidFill>
                  <a:srgbClr val="1C4587"/>
                </a:solidFill>
              </a:rPr>
              <a:t>8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low cloud type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(Table 14)</a:t>
            </a:r>
            <a:endParaRPr lang="en"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7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medium cloud type </a:t>
            </a:r>
            <a:r>
              <a:rPr lang="en" sz="1200" dirty="0">
                <a:solidFill>
                  <a:schemeClr val="dk1"/>
                </a:solidFill>
              </a:rPr>
              <a:t>(Table 15)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/ 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High cloud type </a:t>
            </a:r>
            <a:r>
              <a:rPr lang="en" sz="1200" dirty="0">
                <a:solidFill>
                  <a:schemeClr val="dk1"/>
                </a:solidFill>
              </a:rPr>
              <a:t>(Table 16)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01F87-0CD4-6B44-A68E-DF25C26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4"/>
          <a:stretch/>
        </p:blipFill>
        <p:spPr>
          <a:xfrm>
            <a:off x="6449122" y="92343"/>
            <a:ext cx="2480778" cy="31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8" name="Google Shape;418;p47"/>
          <p:cNvPicPr preferRelativeResize="0"/>
          <p:nvPr/>
        </p:nvPicPr>
        <p:blipFill rotWithShape="1">
          <a:blip r:embed="rId3">
            <a:alphaModFix/>
          </a:blip>
          <a:srcRect t="10128"/>
          <a:stretch/>
        </p:blipFill>
        <p:spPr>
          <a:xfrm>
            <a:off x="1809750" y="576075"/>
            <a:ext cx="5524500" cy="3818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9" name="Google Shape;419;p47"/>
          <p:cNvSpPr txBox="1">
            <a:spLocks noGrp="1"/>
          </p:cNvSpPr>
          <p:nvPr>
            <p:ph type="subTitle" idx="1"/>
          </p:nvPr>
        </p:nvSpPr>
        <p:spPr>
          <a:xfrm>
            <a:off x="188250" y="149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Table 14</a:t>
            </a:r>
            <a:endParaRPr sz="1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6" name="Google Shape;426;p48"/>
          <p:cNvSpPr txBox="1">
            <a:spLocks noGrp="1"/>
          </p:cNvSpPr>
          <p:nvPr>
            <p:ph type="subTitle" idx="1"/>
          </p:nvPr>
        </p:nvSpPr>
        <p:spPr>
          <a:xfrm>
            <a:off x="174525" y="341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Table 14 conti.</a:t>
            </a:r>
            <a:endParaRPr sz="1900" dirty="0"/>
          </a:p>
        </p:txBody>
      </p:sp>
      <p:pic>
        <p:nvPicPr>
          <p:cNvPr id="427" name="Google Shape;4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075" y="1371600"/>
            <a:ext cx="5657850" cy="2400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6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406" name="Google Shape;406;p46"/>
          <p:cNvSpPr/>
          <p:nvPr/>
        </p:nvSpPr>
        <p:spPr>
          <a:xfrm>
            <a:off x="49485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6"/>
          <p:cNvSpPr txBox="1"/>
          <p:nvPr/>
        </p:nvSpPr>
        <p:spPr>
          <a:xfrm>
            <a:off x="1559025" y="1927063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8 :</a:t>
            </a:r>
            <a:r>
              <a:rPr lang="en" sz="3000"/>
              <a:t> Cloud Indicator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08" name="Google Shape;408;p46"/>
          <p:cNvSpPr txBox="1"/>
          <p:nvPr/>
        </p:nvSpPr>
        <p:spPr>
          <a:xfrm>
            <a:off x="409425" y="188070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</a:rPr>
              <a:t>8587/: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4381800" y="682825"/>
            <a:ext cx="1812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8NhOrCLCMCH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410" name="Google Shape;410;p46"/>
          <p:cNvSpPr txBox="1"/>
          <p:nvPr/>
        </p:nvSpPr>
        <p:spPr>
          <a:xfrm>
            <a:off x="1511800" y="2524500"/>
            <a:ext cx="7418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5 : </a:t>
            </a:r>
            <a:r>
              <a:rPr lang="en" sz="3000"/>
              <a:t>Amount of Low or medium Cloud 5/8</a:t>
            </a:r>
            <a:endParaRPr sz="3000"/>
          </a:p>
        </p:txBody>
      </p:sp>
      <p:sp>
        <p:nvSpPr>
          <p:cNvPr id="411" name="Google Shape;411;p46"/>
          <p:cNvSpPr txBox="1"/>
          <p:nvPr/>
        </p:nvSpPr>
        <p:spPr>
          <a:xfrm>
            <a:off x="1559025" y="3115663"/>
            <a:ext cx="79050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3000" dirty="0">
                <a:solidFill>
                  <a:srgbClr val="1C4587"/>
                </a:solidFill>
              </a:rPr>
              <a:t>8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low cloud type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(Table 14)</a:t>
            </a:r>
            <a:endParaRPr lang="en"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7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medium cloud type </a:t>
            </a:r>
            <a:r>
              <a:rPr lang="en" sz="1200" dirty="0">
                <a:solidFill>
                  <a:schemeClr val="dk1"/>
                </a:solidFill>
              </a:rPr>
              <a:t>(Table 15)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/ 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High cloud type </a:t>
            </a:r>
            <a:r>
              <a:rPr lang="en" sz="1200" dirty="0">
                <a:solidFill>
                  <a:schemeClr val="dk1"/>
                </a:solidFill>
              </a:rPr>
              <a:t>(Table 16)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25B3E-D9A4-CC43-B582-AC3EC6ED7204}"/>
              </a:ext>
            </a:extLst>
          </p:cNvPr>
          <p:cNvSpPr txBox="1"/>
          <p:nvPr/>
        </p:nvSpPr>
        <p:spPr>
          <a:xfrm>
            <a:off x="4832383" y="2199463"/>
            <a:ext cx="32085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Cumulus and Stratocumulus </a:t>
            </a:r>
          </a:p>
        </p:txBody>
      </p:sp>
    </p:spTree>
    <p:extLst>
      <p:ext uri="{BB962C8B-B14F-4D97-AF65-F5344CB8AC3E}">
        <p14:creationId xmlns:p14="http://schemas.microsoft.com/office/powerpoint/2010/main" val="253378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9"/>
          <p:cNvSpPr txBox="1">
            <a:spLocks noGrp="1"/>
          </p:cNvSpPr>
          <p:nvPr>
            <p:ph type="subTitle" idx="1"/>
          </p:nvPr>
        </p:nvSpPr>
        <p:spPr>
          <a:xfrm>
            <a:off x="174525" y="36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Table 15</a:t>
            </a:r>
            <a:endParaRPr sz="1900" dirty="0"/>
          </a:p>
        </p:txBody>
      </p:sp>
      <p:pic>
        <p:nvPicPr>
          <p:cNvPr id="436" name="Google Shape;4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25" y="603500"/>
            <a:ext cx="5238750" cy="43780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7" name="Google Shape;437;p49"/>
          <p:cNvSpPr/>
          <p:nvPr/>
        </p:nvSpPr>
        <p:spPr>
          <a:xfrm>
            <a:off x="2116850" y="3429000"/>
            <a:ext cx="5284200" cy="644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1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52" name="Google Shape;452;p51"/>
          <p:cNvSpPr/>
          <p:nvPr/>
        </p:nvSpPr>
        <p:spPr>
          <a:xfrm>
            <a:off x="49485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1"/>
          <p:cNvSpPr txBox="1"/>
          <p:nvPr/>
        </p:nvSpPr>
        <p:spPr>
          <a:xfrm>
            <a:off x="1559025" y="1927063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8 :</a:t>
            </a:r>
            <a:r>
              <a:rPr lang="en" sz="3000"/>
              <a:t> Cloud Indicator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54" name="Google Shape;454;p51"/>
          <p:cNvSpPr txBox="1"/>
          <p:nvPr/>
        </p:nvSpPr>
        <p:spPr>
          <a:xfrm>
            <a:off x="409425" y="188070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8597/: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4381800" y="682825"/>
            <a:ext cx="1812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8NhOrCLCMCH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456" name="Google Shape;456;p51"/>
          <p:cNvSpPr txBox="1"/>
          <p:nvPr/>
        </p:nvSpPr>
        <p:spPr>
          <a:xfrm>
            <a:off x="1511800" y="2524500"/>
            <a:ext cx="7418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5 : </a:t>
            </a:r>
            <a:r>
              <a:rPr lang="en" sz="3000"/>
              <a:t>Amount of Low or medium Cloud 5/8</a:t>
            </a:r>
            <a:endParaRPr sz="3000"/>
          </a:p>
        </p:txBody>
      </p:sp>
      <p:sp>
        <p:nvSpPr>
          <p:cNvPr id="457" name="Google Shape;457;p51"/>
          <p:cNvSpPr txBox="1"/>
          <p:nvPr/>
        </p:nvSpPr>
        <p:spPr>
          <a:xfrm>
            <a:off x="1558425" y="3121925"/>
            <a:ext cx="79050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9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cumulonimbus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7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Altocumulus</a:t>
            </a:r>
            <a:endParaRPr sz="1200" dirty="0"/>
          </a:p>
          <a:p>
            <a:r>
              <a:rPr lang="en" sz="3000" dirty="0">
                <a:solidFill>
                  <a:srgbClr val="1C4587"/>
                </a:solidFill>
              </a:rPr>
              <a:t>/  :</a:t>
            </a:r>
            <a:r>
              <a:rPr lang="en" sz="3000" dirty="0"/>
              <a:t> </a:t>
            </a:r>
            <a:r>
              <a:rPr lang="en-US" sz="3000" dirty="0">
                <a:solidFill>
                  <a:schemeClr val="dk1"/>
                </a:solidFill>
              </a:rPr>
              <a:t>High clouds type </a:t>
            </a:r>
            <a:r>
              <a:rPr lang="en-US" sz="1200" dirty="0">
                <a:solidFill>
                  <a:schemeClr val="dk1"/>
                </a:solidFill>
              </a:rPr>
              <a:t>(Table 16)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28300"/>
            <a:ext cx="8348425" cy="4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443" name="Google Shape;443;p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subTitle" idx="1"/>
          </p:nvPr>
        </p:nvSpPr>
        <p:spPr>
          <a:xfrm>
            <a:off x="174525" y="-396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Table 16</a:t>
            </a:r>
            <a:endParaRPr sz="1900" dirty="0"/>
          </a:p>
        </p:txBody>
      </p:sp>
      <p:pic>
        <p:nvPicPr>
          <p:cNvPr id="445" name="Google Shape;44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800" y="438900"/>
            <a:ext cx="5088400" cy="47046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6" name="Google Shape;446;p50"/>
          <p:cNvSpPr/>
          <p:nvPr/>
        </p:nvSpPr>
        <p:spPr>
          <a:xfrm>
            <a:off x="2116850" y="4572000"/>
            <a:ext cx="5284200" cy="644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1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52" name="Google Shape;452;p51"/>
          <p:cNvSpPr/>
          <p:nvPr/>
        </p:nvSpPr>
        <p:spPr>
          <a:xfrm>
            <a:off x="49485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1"/>
          <p:cNvSpPr txBox="1"/>
          <p:nvPr/>
        </p:nvSpPr>
        <p:spPr>
          <a:xfrm>
            <a:off x="1559025" y="1927063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8 :</a:t>
            </a:r>
            <a:r>
              <a:rPr lang="en" sz="3000"/>
              <a:t> Cloud Indicator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54" name="Google Shape;454;p51"/>
          <p:cNvSpPr txBox="1"/>
          <p:nvPr/>
        </p:nvSpPr>
        <p:spPr>
          <a:xfrm>
            <a:off x="409425" y="188070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8597/: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455" name="Google Shape;455;p51"/>
          <p:cNvSpPr txBox="1"/>
          <p:nvPr/>
        </p:nvSpPr>
        <p:spPr>
          <a:xfrm>
            <a:off x="4381800" y="682825"/>
            <a:ext cx="1812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8NhOrCLCMCH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456" name="Google Shape;456;p51"/>
          <p:cNvSpPr txBox="1"/>
          <p:nvPr/>
        </p:nvSpPr>
        <p:spPr>
          <a:xfrm>
            <a:off x="1511800" y="2524500"/>
            <a:ext cx="74181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5 : </a:t>
            </a:r>
            <a:r>
              <a:rPr lang="en" sz="3000"/>
              <a:t>Amount of Low or medium Cloud 5/8</a:t>
            </a:r>
            <a:endParaRPr sz="3000"/>
          </a:p>
        </p:txBody>
      </p:sp>
      <p:sp>
        <p:nvSpPr>
          <p:cNvPr id="457" name="Google Shape;457;p51"/>
          <p:cNvSpPr txBox="1"/>
          <p:nvPr/>
        </p:nvSpPr>
        <p:spPr>
          <a:xfrm>
            <a:off x="1558425" y="3121925"/>
            <a:ext cx="7905000" cy="16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9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cumulonimbus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7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Altocumulus</a:t>
            </a:r>
            <a:endParaRPr sz="1200" dirty="0"/>
          </a:p>
          <a:p>
            <a:r>
              <a:rPr lang="en" sz="3000" dirty="0">
                <a:solidFill>
                  <a:srgbClr val="1C4587"/>
                </a:solidFill>
              </a:rPr>
              <a:t>/  :</a:t>
            </a:r>
            <a:r>
              <a:rPr lang="en" sz="3000" dirty="0"/>
              <a:t> </a:t>
            </a:r>
            <a:r>
              <a:rPr lang="en-US" sz="3000" dirty="0">
                <a:solidFill>
                  <a:schemeClr val="dk1"/>
                </a:solidFill>
              </a:rPr>
              <a:t>invisible </a:t>
            </a:r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1749791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63" name="Google Shape;463;p52"/>
          <p:cNvSpPr/>
          <p:nvPr/>
        </p:nvSpPr>
        <p:spPr>
          <a:xfrm>
            <a:off x="56343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2"/>
          <p:cNvSpPr txBox="1"/>
          <p:nvPr/>
        </p:nvSpPr>
        <p:spPr>
          <a:xfrm>
            <a:off x="1740400" y="1745725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222 :</a:t>
            </a:r>
            <a:r>
              <a:rPr lang="en" sz="3000" dirty="0"/>
              <a:t> Section indicator of maritime data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465" name="Google Shape;465;p52"/>
          <p:cNvSpPr txBox="1"/>
          <p:nvPr/>
        </p:nvSpPr>
        <p:spPr>
          <a:xfrm>
            <a:off x="333225" y="1732075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222 6 5: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466" name="Google Shape;466;p52"/>
          <p:cNvSpPr txBox="1"/>
          <p:nvPr/>
        </p:nvSpPr>
        <p:spPr>
          <a:xfrm>
            <a:off x="5524800" y="682825"/>
            <a:ext cx="1599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222DsVs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467" name="Google Shape;467;p52"/>
          <p:cNvSpPr txBox="1"/>
          <p:nvPr/>
        </p:nvSpPr>
        <p:spPr>
          <a:xfrm>
            <a:off x="2045200" y="3345925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68" name="Google Shape;468;p52"/>
          <p:cNvSpPr txBox="1"/>
          <p:nvPr/>
        </p:nvSpPr>
        <p:spPr>
          <a:xfrm>
            <a:off x="409425" y="2545825"/>
            <a:ext cx="9424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6 :</a:t>
            </a:r>
            <a:r>
              <a:rPr lang="en" sz="3000" dirty="0"/>
              <a:t> Direction where the ship is moving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470" name="Google Shape;470;p52"/>
          <p:cNvSpPr txBox="1"/>
          <p:nvPr/>
        </p:nvSpPr>
        <p:spPr>
          <a:xfrm>
            <a:off x="409425" y="3434764"/>
            <a:ext cx="621531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5 :</a:t>
            </a:r>
            <a:r>
              <a:rPr lang="en" sz="3000" dirty="0"/>
              <a:t> Ship average speed last 3 hours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1" name="Google Shape;478;p53">
            <a:extLst>
              <a:ext uri="{FF2B5EF4-FFF2-40B4-BE49-F238E27FC236}">
                <a16:creationId xmlns:a16="http://schemas.microsoft.com/office/drawing/2014/main" id="{5F453C76-2053-AA4C-BA3D-E67B4358BB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337" y="115208"/>
            <a:ext cx="3356126" cy="166824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4CBA49-9B93-CA4A-B7AE-FEDC1F833B71}"/>
              </a:ext>
            </a:extLst>
          </p:cNvPr>
          <p:cNvSpPr txBox="1"/>
          <p:nvPr/>
        </p:nvSpPr>
        <p:spPr>
          <a:xfrm>
            <a:off x="1052123" y="2675300"/>
            <a:ext cx="582453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" sz="2000" dirty="0"/>
              <a:t>Ship is moving </a:t>
            </a:r>
            <a:r>
              <a:rPr lang="en" sz="2000" b="1" dirty="0"/>
              <a:t>West</a:t>
            </a:r>
            <a:r>
              <a:rPr lang="en" sz="2000" dirty="0"/>
              <a:t> in the last 3 hours</a:t>
            </a:r>
            <a:endParaRPr lang="en-US" sz="2000" dirty="0"/>
          </a:p>
        </p:txBody>
      </p:sp>
      <p:pic>
        <p:nvPicPr>
          <p:cNvPr id="13" name="Google Shape;484;p54">
            <a:extLst>
              <a:ext uri="{FF2B5EF4-FFF2-40B4-BE49-F238E27FC236}">
                <a16:creationId xmlns:a16="http://schemas.microsoft.com/office/drawing/2014/main" id="{9DF26F61-A5DC-0142-B613-1EB2F2114D2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389" y="120450"/>
            <a:ext cx="3648636" cy="1679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9" name="Google Shape;469;p52"/>
          <p:cNvSpPr txBox="1"/>
          <p:nvPr/>
        </p:nvSpPr>
        <p:spPr>
          <a:xfrm>
            <a:off x="6624735" y="3540712"/>
            <a:ext cx="1855210" cy="3921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000" dirty="0"/>
              <a:t>21 to 25 knots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6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05" name="Google Shape;505;p56"/>
          <p:cNvSpPr/>
          <p:nvPr/>
        </p:nvSpPr>
        <p:spPr>
          <a:xfrm>
            <a:off x="63201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6"/>
          <p:cNvSpPr txBox="1"/>
          <p:nvPr/>
        </p:nvSpPr>
        <p:spPr>
          <a:xfrm>
            <a:off x="2121400" y="22959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 :</a:t>
            </a:r>
            <a:r>
              <a:rPr lang="en" sz="3000"/>
              <a:t> group indicator of SST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07" name="Google Shape;507;p56"/>
          <p:cNvSpPr txBox="1"/>
          <p:nvPr/>
        </p:nvSpPr>
        <p:spPr>
          <a:xfrm>
            <a:off x="409425" y="228225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0 0 280: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508" name="Google Shape;508;p56"/>
          <p:cNvSpPr txBox="1"/>
          <p:nvPr/>
        </p:nvSpPr>
        <p:spPr>
          <a:xfrm>
            <a:off x="5982000" y="682825"/>
            <a:ext cx="1599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OSsTwTwTw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509" name="Google Shape;509;p56"/>
          <p:cNvSpPr txBox="1"/>
          <p:nvPr/>
        </p:nvSpPr>
        <p:spPr>
          <a:xfrm>
            <a:off x="2121400" y="38961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10" name="Google Shape;510;p56"/>
          <p:cNvSpPr txBox="1"/>
          <p:nvPr/>
        </p:nvSpPr>
        <p:spPr>
          <a:xfrm>
            <a:off x="196700" y="3057900"/>
            <a:ext cx="9144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 :</a:t>
            </a:r>
            <a:r>
              <a:rPr lang="en" sz="3000"/>
              <a:t> </a:t>
            </a:r>
            <a:r>
              <a:rPr lang="en" sz="3000">
                <a:solidFill>
                  <a:schemeClr val="dk1"/>
                </a:solidFill>
              </a:rPr>
              <a:t>Temperature sign is + </a:t>
            </a:r>
            <a:r>
              <a:rPr lang="en" sz="2700">
                <a:solidFill>
                  <a:schemeClr val="dk1"/>
                </a:solidFill>
              </a:rPr>
              <a:t>(if 1 Temperature sign is - )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11" name="Google Shape;511;p56"/>
          <p:cNvSpPr txBox="1"/>
          <p:nvPr/>
        </p:nvSpPr>
        <p:spPr>
          <a:xfrm>
            <a:off x="297175" y="38199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280 :</a:t>
            </a:r>
            <a:r>
              <a:rPr lang="en" sz="3000"/>
              <a:t> SST is 28.0 </a:t>
            </a:r>
            <a:r>
              <a:rPr lang="en" sz="3000" b="1">
                <a:solidFill>
                  <a:schemeClr val="dk1"/>
                </a:solidFill>
                <a:highlight>
                  <a:srgbClr val="FFFFFF"/>
                </a:highlight>
              </a:rPr>
              <a:t>°C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17" name="Google Shape;517;p57"/>
          <p:cNvSpPr/>
          <p:nvPr/>
        </p:nvSpPr>
        <p:spPr>
          <a:xfrm>
            <a:off x="70821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7"/>
          <p:cNvSpPr txBox="1"/>
          <p:nvPr/>
        </p:nvSpPr>
        <p:spPr>
          <a:xfrm>
            <a:off x="1706875" y="19530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2 :</a:t>
            </a:r>
            <a:r>
              <a:rPr lang="en" sz="3000"/>
              <a:t> group indicator for wind waves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19" name="Google Shape;519;p57"/>
          <p:cNvSpPr txBox="1"/>
          <p:nvPr/>
        </p:nvSpPr>
        <p:spPr>
          <a:xfrm>
            <a:off x="299700" y="193935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20405: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520" name="Google Shape;520;p57"/>
          <p:cNvSpPr txBox="1"/>
          <p:nvPr/>
        </p:nvSpPr>
        <p:spPr>
          <a:xfrm>
            <a:off x="6667800" y="682825"/>
            <a:ext cx="1599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2PwPwHwHw</a:t>
            </a:r>
            <a:endParaRPr sz="1900" dirty="0">
              <a:solidFill>
                <a:srgbClr val="FF0000"/>
              </a:solidFill>
            </a:endParaRPr>
          </a:p>
        </p:txBody>
      </p:sp>
      <p:sp>
        <p:nvSpPr>
          <p:cNvPr id="521" name="Google Shape;521;p57"/>
          <p:cNvSpPr txBox="1"/>
          <p:nvPr/>
        </p:nvSpPr>
        <p:spPr>
          <a:xfrm>
            <a:off x="2011675" y="35532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22" name="Google Shape;522;p57"/>
          <p:cNvSpPr txBox="1"/>
          <p:nvPr/>
        </p:nvSpPr>
        <p:spPr>
          <a:xfrm>
            <a:off x="1478275" y="27150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04 :</a:t>
            </a:r>
            <a:r>
              <a:rPr lang="en" sz="3000"/>
              <a:t> Period of wind wave (4 seconds)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23" name="Google Shape;523;p57"/>
          <p:cNvSpPr txBox="1"/>
          <p:nvPr/>
        </p:nvSpPr>
        <p:spPr>
          <a:xfrm>
            <a:off x="483100" y="3438875"/>
            <a:ext cx="94779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05 :</a:t>
            </a:r>
            <a:r>
              <a:rPr lang="en" sz="3000" dirty="0"/>
              <a:t> Height of wind wave in units of half meters 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       (2.5 m/s)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8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29" name="Google Shape;529;p58"/>
          <p:cNvSpPr/>
          <p:nvPr/>
        </p:nvSpPr>
        <p:spPr>
          <a:xfrm>
            <a:off x="7844100" y="105002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8"/>
          <p:cNvSpPr txBox="1"/>
          <p:nvPr/>
        </p:nvSpPr>
        <p:spPr>
          <a:xfrm>
            <a:off x="1588000" y="21435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3 :</a:t>
            </a:r>
            <a:r>
              <a:rPr lang="en" sz="3000" dirty="0"/>
              <a:t> group indicator for swell direction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531" name="Google Shape;531;p58"/>
          <p:cNvSpPr txBox="1"/>
          <p:nvPr/>
        </p:nvSpPr>
        <p:spPr>
          <a:xfrm>
            <a:off x="104625" y="212985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0000"/>
                </a:solidFill>
              </a:rPr>
              <a:t>31705: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532" name="Google Shape;532;p58"/>
          <p:cNvSpPr txBox="1"/>
          <p:nvPr/>
        </p:nvSpPr>
        <p:spPr>
          <a:xfrm>
            <a:off x="7658400" y="682825"/>
            <a:ext cx="15996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3dwdw1//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533" name="Google Shape;533;p58"/>
          <p:cNvSpPr txBox="1"/>
          <p:nvPr/>
        </p:nvSpPr>
        <p:spPr>
          <a:xfrm>
            <a:off x="1816600" y="3743700"/>
            <a:ext cx="46096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sp>
        <p:nvSpPr>
          <p:cNvPr id="534" name="Google Shape;534;p58"/>
          <p:cNvSpPr txBox="1"/>
          <p:nvPr/>
        </p:nvSpPr>
        <p:spPr>
          <a:xfrm>
            <a:off x="1239000" y="2930312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17 :</a:t>
            </a:r>
            <a:r>
              <a:rPr lang="en" sz="3000" dirty="0"/>
              <a:t> Direction of first Swell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535" name="Google Shape;535;p58"/>
          <p:cNvSpPr txBox="1"/>
          <p:nvPr/>
        </p:nvSpPr>
        <p:spPr>
          <a:xfrm>
            <a:off x="1220725" y="3705575"/>
            <a:ext cx="5522975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05 :</a:t>
            </a:r>
            <a:r>
              <a:rPr lang="en" sz="3000" dirty="0"/>
              <a:t> </a:t>
            </a:r>
            <a:r>
              <a:rPr lang="en" sz="3000" dirty="0">
                <a:solidFill>
                  <a:schemeClr val="dk1"/>
                </a:solidFill>
              </a:rPr>
              <a:t>Direction of Second Swell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5E278-852B-BF42-84D6-970647C99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1" b="13190"/>
          <a:stretch/>
        </p:blipFill>
        <p:spPr>
          <a:xfrm rot="16200000">
            <a:off x="3072950" y="-474095"/>
            <a:ext cx="2107625" cy="3299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0A16F-01B9-8C4A-A0AC-16182D19B933}"/>
              </a:ext>
            </a:extLst>
          </p:cNvPr>
          <p:cNvSpPr txBox="1"/>
          <p:nvPr/>
        </p:nvSpPr>
        <p:spPr>
          <a:xfrm>
            <a:off x="5867780" y="3066562"/>
            <a:ext cx="13077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170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° , </a:t>
            </a:r>
            <a:r>
              <a:rPr lang="en-US" sz="2000" dirty="0"/>
              <a:t>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137B3-B147-3546-9BE7-DF1E6D21279F}"/>
              </a:ext>
            </a:extLst>
          </p:cNvPr>
          <p:cNvSpPr txBox="1"/>
          <p:nvPr/>
        </p:nvSpPr>
        <p:spPr>
          <a:xfrm>
            <a:off x="6521640" y="3862211"/>
            <a:ext cx="11367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 50</a:t>
            </a:r>
            <a:r>
              <a:rPr lang="en-US" sz="1800" b="1" dirty="0">
                <a:solidFill>
                  <a:schemeClr val="dk1"/>
                </a:solidFill>
                <a:highlight>
                  <a:srgbClr val="FFFFFF"/>
                </a:highlight>
              </a:rPr>
              <a:t>° , 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</a:rPr>
              <a:t>NE</a:t>
            </a:r>
            <a:endParaRPr lang="en-US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BBXX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BRAVO 20123 99252 10595 41494 	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 81412 10285 20269 40100 53012 79586 8597/ 22265 00280 20405 31705 </a:t>
            </a: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2060"/>
                </a:solidFill>
              </a:rPr>
              <a:t>40506 50407= </a:t>
            </a:r>
            <a:endParaRPr sz="190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41" name="Google Shape;541;p59"/>
          <p:cNvSpPr/>
          <p:nvPr/>
        </p:nvSpPr>
        <p:spPr>
          <a:xfrm>
            <a:off x="409425" y="181507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9"/>
          <p:cNvSpPr txBox="1"/>
          <p:nvPr/>
        </p:nvSpPr>
        <p:spPr>
          <a:xfrm>
            <a:off x="1283200" y="2219700"/>
            <a:ext cx="90024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1C4587"/>
                </a:solidFill>
              </a:rPr>
              <a:t>4 :</a:t>
            </a:r>
            <a:r>
              <a:rPr lang="en" sz="3000" dirty="0"/>
              <a:t> indicator for period and height of first swell group.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543" name="Google Shape;543;p59"/>
          <p:cNvSpPr txBox="1"/>
          <p:nvPr/>
        </p:nvSpPr>
        <p:spPr>
          <a:xfrm>
            <a:off x="104625" y="220605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40506: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544" name="Google Shape;544;p59"/>
          <p:cNvSpPr txBox="1"/>
          <p:nvPr/>
        </p:nvSpPr>
        <p:spPr>
          <a:xfrm>
            <a:off x="287325" y="1447875"/>
            <a:ext cx="20307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0000"/>
                </a:solidFill>
              </a:rPr>
              <a:t>4Pw1Pw1Hw1Hw1</a:t>
            </a:r>
            <a:endParaRPr sz="1900">
              <a:solidFill>
                <a:srgbClr val="FF0000"/>
              </a:solidFill>
            </a:endParaRPr>
          </a:p>
        </p:txBody>
      </p:sp>
      <p:sp>
        <p:nvSpPr>
          <p:cNvPr id="545" name="Google Shape;545;p59"/>
          <p:cNvSpPr txBox="1"/>
          <p:nvPr/>
        </p:nvSpPr>
        <p:spPr>
          <a:xfrm>
            <a:off x="1816600" y="38961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46" name="Google Shape;546;p59"/>
          <p:cNvSpPr txBox="1"/>
          <p:nvPr/>
        </p:nvSpPr>
        <p:spPr>
          <a:xfrm>
            <a:off x="1054600" y="32865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05 :</a:t>
            </a:r>
            <a:r>
              <a:rPr lang="en" sz="3000"/>
              <a:t> period of first swell  (</a:t>
            </a:r>
            <a:r>
              <a:rPr lang="en" sz="3000">
                <a:solidFill>
                  <a:srgbClr val="FF0000"/>
                </a:solidFill>
              </a:rPr>
              <a:t>05 sec</a:t>
            </a:r>
            <a:r>
              <a:rPr lang="en" sz="3000"/>
              <a:t>).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47" name="Google Shape;547;p59"/>
          <p:cNvSpPr txBox="1"/>
          <p:nvPr/>
        </p:nvSpPr>
        <p:spPr>
          <a:xfrm>
            <a:off x="413000" y="4086575"/>
            <a:ext cx="90024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06 :</a:t>
            </a:r>
            <a:r>
              <a:rPr lang="en" sz="3000"/>
              <a:t> height of first swell in unit of half meter. (06 X 0.5=</a:t>
            </a:r>
            <a:r>
              <a:rPr lang="en" sz="3000">
                <a:solidFill>
                  <a:srgbClr val="FF0000"/>
                </a:solidFill>
              </a:rPr>
              <a:t>3 m</a:t>
            </a:r>
            <a:r>
              <a:rPr lang="en" sz="3000"/>
              <a:t>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0"/>
          <p:cNvSpPr txBox="1">
            <a:spLocks noGrp="1"/>
          </p:cNvSpPr>
          <p:nvPr>
            <p:ph type="subTitle" idx="1"/>
          </p:nvPr>
        </p:nvSpPr>
        <p:spPr>
          <a:xfrm>
            <a:off x="409425" y="35875"/>
            <a:ext cx="85206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8597/ 22265 00280 20405 31705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553" name="Google Shape;553;p60"/>
          <p:cNvSpPr/>
          <p:nvPr/>
        </p:nvSpPr>
        <p:spPr>
          <a:xfrm>
            <a:off x="1204950" y="1815075"/>
            <a:ext cx="7710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0"/>
          <p:cNvSpPr txBox="1"/>
          <p:nvPr/>
        </p:nvSpPr>
        <p:spPr>
          <a:xfrm>
            <a:off x="1684000" y="2257825"/>
            <a:ext cx="7735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1C4587"/>
                </a:solidFill>
              </a:rPr>
              <a:t>5 :</a:t>
            </a:r>
            <a:r>
              <a:rPr lang="en" sz="2700" dirty="0"/>
              <a:t> indicator for period and height of nd swell       group.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555" name="Google Shape;555;p60"/>
          <p:cNvSpPr txBox="1"/>
          <p:nvPr/>
        </p:nvSpPr>
        <p:spPr>
          <a:xfrm>
            <a:off x="104625" y="2206050"/>
            <a:ext cx="1812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</a:rPr>
              <a:t>5 04 07:</a:t>
            </a:r>
            <a:endParaRPr sz="3000" dirty="0">
              <a:solidFill>
                <a:srgbClr val="FF0000"/>
              </a:solidFill>
            </a:endParaRPr>
          </a:p>
        </p:txBody>
      </p:sp>
      <p:sp>
        <p:nvSpPr>
          <p:cNvPr id="556" name="Google Shape;556;p60"/>
          <p:cNvSpPr txBox="1"/>
          <p:nvPr/>
        </p:nvSpPr>
        <p:spPr>
          <a:xfrm>
            <a:off x="592125" y="1447875"/>
            <a:ext cx="20307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FF0000"/>
                </a:solidFill>
              </a:rPr>
              <a:t>5Pw2Pw2Hw2Hw2</a:t>
            </a:r>
            <a:endParaRPr sz="1900" dirty="0">
              <a:solidFill>
                <a:srgbClr val="FF0000"/>
              </a:solidFill>
            </a:endParaRPr>
          </a:p>
        </p:txBody>
      </p:sp>
      <p:sp>
        <p:nvSpPr>
          <p:cNvPr id="557" name="Google Shape;557;p60"/>
          <p:cNvSpPr txBox="1"/>
          <p:nvPr/>
        </p:nvSpPr>
        <p:spPr>
          <a:xfrm>
            <a:off x="2121400" y="3896100"/>
            <a:ext cx="7137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58" name="Google Shape;558;p60"/>
          <p:cNvSpPr txBox="1"/>
          <p:nvPr/>
        </p:nvSpPr>
        <p:spPr>
          <a:xfrm>
            <a:off x="216400" y="3210300"/>
            <a:ext cx="7905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04 :</a:t>
            </a:r>
            <a:r>
              <a:rPr lang="en" sz="3000"/>
              <a:t> period of second swell  (</a:t>
            </a:r>
            <a:r>
              <a:rPr lang="en" sz="3000">
                <a:solidFill>
                  <a:srgbClr val="FF0000"/>
                </a:solidFill>
              </a:rPr>
              <a:t>04 sec</a:t>
            </a:r>
            <a:r>
              <a:rPr lang="en" sz="3000"/>
              <a:t>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59" name="Google Shape;559;p60"/>
          <p:cNvSpPr txBox="1"/>
          <p:nvPr/>
        </p:nvSpPr>
        <p:spPr>
          <a:xfrm>
            <a:off x="184400" y="4010375"/>
            <a:ext cx="90024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07 :</a:t>
            </a:r>
            <a:r>
              <a:rPr lang="en" sz="3000"/>
              <a:t> height of second swell in unit of half meter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(07 X 0.5=</a:t>
            </a:r>
            <a:r>
              <a:rPr lang="en" sz="2700">
                <a:solidFill>
                  <a:srgbClr val="FF0000"/>
                </a:solidFill>
              </a:rPr>
              <a:t>3.5 meters</a:t>
            </a:r>
            <a:r>
              <a:rPr lang="en" sz="2700"/>
              <a:t>)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C2FD-586A-C945-B11D-7E9D8372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687"/>
            <a:ext cx="8520600" cy="841800"/>
          </a:xfrm>
        </p:spPr>
        <p:txBody>
          <a:bodyPr/>
          <a:lstStyle/>
          <a:p>
            <a:r>
              <a:rPr lang="en-US" dirty="0"/>
              <a:t>METAR </a:t>
            </a:r>
          </a:p>
        </p:txBody>
      </p:sp>
    </p:spTree>
    <p:extLst>
      <p:ext uri="{BB962C8B-B14F-4D97-AF65-F5344CB8AC3E}">
        <p14:creationId xmlns:p14="http://schemas.microsoft.com/office/powerpoint/2010/main" val="292878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63CF-8931-5E47-86FB-89B48ED9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257505"/>
            <a:ext cx="8638390" cy="1054928"/>
          </a:xfrm>
        </p:spPr>
        <p:txBody>
          <a:bodyPr/>
          <a:lstStyle/>
          <a:p>
            <a:pPr algn="l"/>
            <a:r>
              <a:rPr lang="en-US" dirty="0"/>
              <a:t>METAR OOMS 172250Z 22003KT 190V250 CAVOK 24/14 Q1009 NOSIG</a:t>
            </a:r>
          </a:p>
        </p:txBody>
      </p:sp>
      <p:sp>
        <p:nvSpPr>
          <p:cNvPr id="3" name="Google Shape;553;p60">
            <a:extLst>
              <a:ext uri="{FF2B5EF4-FFF2-40B4-BE49-F238E27FC236}">
                <a16:creationId xmlns:a16="http://schemas.microsoft.com/office/drawing/2014/main" id="{4A44715F-7D45-1742-90FF-2D1008A27717}"/>
              </a:ext>
            </a:extLst>
          </p:cNvPr>
          <p:cNvSpPr/>
          <p:nvPr/>
        </p:nvSpPr>
        <p:spPr>
          <a:xfrm>
            <a:off x="1925711" y="257505"/>
            <a:ext cx="1527493" cy="5170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2FA61-3049-224E-9C6C-747BBE19B541}"/>
              </a:ext>
            </a:extLst>
          </p:cNvPr>
          <p:cNvSpPr txBox="1"/>
          <p:nvPr/>
        </p:nvSpPr>
        <p:spPr>
          <a:xfrm>
            <a:off x="268940" y="1818042"/>
            <a:ext cx="92408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OOMS</a:t>
            </a:r>
            <a:r>
              <a:rPr lang="en-US" sz="2800" dirty="0"/>
              <a:t>: Muscat International Airport</a:t>
            </a:r>
          </a:p>
          <a:p>
            <a:endParaRPr lang="en-US" sz="2800" dirty="0"/>
          </a:p>
          <a:p>
            <a:r>
              <a:rPr lang="en-US" sz="2800" b="1" dirty="0"/>
              <a:t>172250Z</a:t>
            </a:r>
            <a:r>
              <a:rPr lang="en-US" sz="2800" dirty="0"/>
              <a:t> :</a:t>
            </a:r>
          </a:p>
          <a:p>
            <a:r>
              <a:rPr lang="en-US" sz="2800" dirty="0"/>
              <a:t>                17 : date of the month </a:t>
            </a:r>
          </a:p>
          <a:p>
            <a:r>
              <a:rPr lang="en-US" sz="2800" dirty="0"/>
              <a:t>                 2250Z:  Time of observation 22:50 UTC  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  <p:sp>
        <p:nvSpPr>
          <p:cNvPr id="6" name="Google Shape;553;p60">
            <a:extLst>
              <a:ext uri="{FF2B5EF4-FFF2-40B4-BE49-F238E27FC236}">
                <a16:creationId xmlns:a16="http://schemas.microsoft.com/office/drawing/2014/main" id="{1D111B92-BE85-2E4C-A4E5-FD91A4BEFFFD}"/>
              </a:ext>
            </a:extLst>
          </p:cNvPr>
          <p:cNvSpPr/>
          <p:nvPr/>
        </p:nvSpPr>
        <p:spPr>
          <a:xfrm>
            <a:off x="3496234" y="257505"/>
            <a:ext cx="1871832" cy="5170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53;p60">
            <a:extLst>
              <a:ext uri="{FF2B5EF4-FFF2-40B4-BE49-F238E27FC236}">
                <a16:creationId xmlns:a16="http://schemas.microsoft.com/office/drawing/2014/main" id="{247974BF-0A3B-FD44-A0DA-1097A7EF8C28}"/>
              </a:ext>
            </a:extLst>
          </p:cNvPr>
          <p:cNvSpPr/>
          <p:nvPr/>
        </p:nvSpPr>
        <p:spPr>
          <a:xfrm>
            <a:off x="268940" y="1559518"/>
            <a:ext cx="8359670" cy="1050677"/>
          </a:xfrm>
          <a:prstGeom prst="rect">
            <a:avLst/>
          </a:prstGeom>
          <a:noFill/>
          <a:ln w="508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53;p60">
            <a:extLst>
              <a:ext uri="{FF2B5EF4-FFF2-40B4-BE49-F238E27FC236}">
                <a16:creationId xmlns:a16="http://schemas.microsoft.com/office/drawing/2014/main" id="{5897B56A-557A-5C4B-9446-F1E1E6E1A988}"/>
              </a:ext>
            </a:extLst>
          </p:cNvPr>
          <p:cNvSpPr/>
          <p:nvPr/>
        </p:nvSpPr>
        <p:spPr>
          <a:xfrm>
            <a:off x="268939" y="2682564"/>
            <a:ext cx="8359671" cy="1939312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3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99525" y="1925200"/>
            <a:ext cx="3067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74EA7"/>
                </a:solidFill>
                <a:latin typeface="Raleway"/>
                <a:ea typeface="Raleway"/>
                <a:cs typeface="Raleway"/>
                <a:sym typeface="Raleway"/>
              </a:rPr>
              <a:t>Pressure Trend</a:t>
            </a:r>
            <a:endParaRPr sz="3000">
              <a:solidFill>
                <a:srgbClr val="674EA7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4684875" y="3796450"/>
            <a:ext cx="34641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F9000"/>
                </a:solidFill>
                <a:latin typeface="Raleway"/>
                <a:ea typeface="Raleway"/>
                <a:cs typeface="Raleway"/>
                <a:sym typeface="Raleway"/>
              </a:rPr>
              <a:t>Relative Humidity</a:t>
            </a:r>
            <a:endParaRPr sz="3000">
              <a:solidFill>
                <a:srgbClr val="BF9000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26000" y="297300"/>
            <a:ext cx="1618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Visibility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4771625" y="751200"/>
            <a:ext cx="35349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Temperature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28775" y="3963450"/>
            <a:ext cx="28857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741B47"/>
                </a:solidFill>
                <a:latin typeface="Raleway"/>
                <a:ea typeface="Raleway"/>
                <a:cs typeface="Raleway"/>
                <a:sym typeface="Raleway"/>
              </a:rPr>
              <a:t>Dew Point</a:t>
            </a:r>
            <a:endParaRPr sz="3500">
              <a:solidFill>
                <a:srgbClr val="741B47"/>
              </a:solidFill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257850" y="1714700"/>
            <a:ext cx="26283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990000"/>
                </a:solidFill>
                <a:latin typeface="Raleway"/>
                <a:ea typeface="Raleway"/>
                <a:cs typeface="Raleway"/>
                <a:sym typeface="Raleway"/>
              </a:rPr>
              <a:t>Wind Direction</a:t>
            </a:r>
            <a:endParaRPr sz="1400">
              <a:solidFill>
                <a:srgbClr val="990000"/>
              </a:solidFill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004275" y="297300"/>
            <a:ext cx="2173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Wind Speed</a:t>
            </a:r>
            <a:endParaRPr sz="1400">
              <a:solidFill>
                <a:srgbClr val="3D85C6"/>
              </a:solidFill>
            </a:endParaRP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475550" y="2678200"/>
            <a:ext cx="24927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06666"/>
                </a:solidFill>
                <a:latin typeface="Raleway"/>
                <a:ea typeface="Raleway"/>
                <a:cs typeface="Raleway"/>
                <a:sym typeface="Raleway"/>
              </a:rPr>
              <a:t>Precipitation</a:t>
            </a:r>
            <a:endParaRPr sz="2800">
              <a:solidFill>
                <a:srgbClr val="E06666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1402275" y="2894800"/>
            <a:ext cx="5377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6AA84F"/>
                </a:solidFill>
                <a:latin typeface="Raleway"/>
                <a:ea typeface="Raleway"/>
                <a:cs typeface="Raleway"/>
                <a:sym typeface="Raleway"/>
              </a:rPr>
              <a:t>Barometric Pressure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222675" y="1714700"/>
            <a:ext cx="21732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C78D8"/>
                </a:solidFill>
                <a:latin typeface="Raleway"/>
                <a:ea typeface="Raleway"/>
                <a:cs typeface="Raleway"/>
                <a:sym typeface="Raleway"/>
              </a:rPr>
              <a:t>Cloud Cover</a:t>
            </a:r>
            <a:endParaRPr sz="2500">
              <a:solidFill>
                <a:srgbClr val="3C78D8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651300" y="74400"/>
            <a:ext cx="24927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Past Weather</a:t>
            </a:r>
            <a:endParaRPr sz="2000">
              <a:solidFill>
                <a:srgbClr val="3D85C6"/>
              </a:solidFill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1402275" y="974100"/>
            <a:ext cx="3000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Present Weather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5FA50D-1B71-F84A-BC38-850FAA1923C0}"/>
              </a:ext>
            </a:extLst>
          </p:cNvPr>
          <p:cNvSpPr txBox="1">
            <a:spLocks/>
          </p:cNvSpPr>
          <p:nvPr/>
        </p:nvSpPr>
        <p:spPr>
          <a:xfrm>
            <a:off x="161365" y="257505"/>
            <a:ext cx="8638390" cy="105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METAR OOMS 172250Z 22003KT 190V250 CAVOK 24/14 Q1009 NOSIG</a:t>
            </a:r>
          </a:p>
        </p:txBody>
      </p:sp>
      <p:sp>
        <p:nvSpPr>
          <p:cNvPr id="4" name="Google Shape;553;p60">
            <a:extLst>
              <a:ext uri="{FF2B5EF4-FFF2-40B4-BE49-F238E27FC236}">
                <a16:creationId xmlns:a16="http://schemas.microsoft.com/office/drawing/2014/main" id="{11602837-ACB3-404C-8A06-1F5D7C8EA333}"/>
              </a:ext>
            </a:extLst>
          </p:cNvPr>
          <p:cNvSpPr/>
          <p:nvPr/>
        </p:nvSpPr>
        <p:spPr>
          <a:xfrm>
            <a:off x="5374910" y="249003"/>
            <a:ext cx="2056667" cy="5170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8FD752-E59F-724B-9F73-F51BF39ECEF6}"/>
              </a:ext>
            </a:extLst>
          </p:cNvPr>
          <p:cNvSpPr txBox="1"/>
          <p:nvPr/>
        </p:nvSpPr>
        <p:spPr>
          <a:xfrm>
            <a:off x="161364" y="1828800"/>
            <a:ext cx="89826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22003KT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     220: Wind Direction </a:t>
            </a:r>
          </a:p>
          <a:p>
            <a:r>
              <a:rPr lang="en-US" sz="2800" dirty="0"/>
              <a:t>             03KT: Wind speed is 3 knots</a:t>
            </a:r>
          </a:p>
          <a:p>
            <a:endParaRPr lang="en-US" sz="2800" dirty="0"/>
          </a:p>
          <a:p>
            <a:r>
              <a:rPr lang="en-US" sz="2800" b="1" dirty="0"/>
              <a:t>190V250 </a:t>
            </a:r>
          </a:p>
          <a:p>
            <a:r>
              <a:rPr lang="en-US" sz="2800" dirty="0"/>
              <a:t>                Wind Direction is varying from 190</a:t>
            </a:r>
            <a:r>
              <a:rPr lang="en-US" sz="2800" b="1" dirty="0">
                <a:solidFill>
                  <a:schemeClr val="dk1"/>
                </a:solidFill>
                <a:highlight>
                  <a:srgbClr val="FFFFFF"/>
                </a:highlight>
              </a:rPr>
              <a:t>°</a:t>
            </a:r>
            <a:r>
              <a:rPr lang="en-US" sz="2800" dirty="0"/>
              <a:t> to 250</a:t>
            </a:r>
            <a:r>
              <a:rPr lang="en-US" sz="2800" b="1" dirty="0">
                <a:solidFill>
                  <a:schemeClr val="dk1"/>
                </a:solidFill>
                <a:highlight>
                  <a:srgbClr val="FFFFFF"/>
                </a:highlight>
              </a:rPr>
              <a:t>°</a:t>
            </a:r>
            <a:r>
              <a:rPr lang="en-US" sz="2800" dirty="0"/>
              <a:t> </a:t>
            </a:r>
          </a:p>
          <a:p>
            <a:r>
              <a:rPr lang="en-US" sz="2800" dirty="0"/>
              <a:t>  </a:t>
            </a:r>
          </a:p>
          <a:p>
            <a:endParaRPr lang="en-US" sz="2800" dirty="0"/>
          </a:p>
        </p:txBody>
      </p:sp>
      <p:sp>
        <p:nvSpPr>
          <p:cNvPr id="6" name="Google Shape;553;p60">
            <a:extLst>
              <a:ext uri="{FF2B5EF4-FFF2-40B4-BE49-F238E27FC236}">
                <a16:creationId xmlns:a16="http://schemas.microsoft.com/office/drawing/2014/main" id="{3D140064-0722-3A45-8A8B-1ACDD521AB5E}"/>
              </a:ext>
            </a:extLst>
          </p:cNvPr>
          <p:cNvSpPr/>
          <p:nvPr/>
        </p:nvSpPr>
        <p:spPr>
          <a:xfrm>
            <a:off x="161365" y="1705370"/>
            <a:ext cx="8500497" cy="1652972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53;p60">
            <a:extLst>
              <a:ext uri="{FF2B5EF4-FFF2-40B4-BE49-F238E27FC236}">
                <a16:creationId xmlns:a16="http://schemas.microsoft.com/office/drawing/2014/main" id="{1C0AD62B-5320-D84C-9884-0693BD1BECCB}"/>
              </a:ext>
            </a:extLst>
          </p:cNvPr>
          <p:cNvSpPr/>
          <p:nvPr/>
        </p:nvSpPr>
        <p:spPr>
          <a:xfrm>
            <a:off x="161363" y="3481771"/>
            <a:ext cx="8500499" cy="1496291"/>
          </a:xfrm>
          <a:prstGeom prst="rect">
            <a:avLst/>
          </a:prstGeom>
          <a:noFill/>
          <a:ln w="444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53;p60">
            <a:extLst>
              <a:ext uri="{FF2B5EF4-FFF2-40B4-BE49-F238E27FC236}">
                <a16:creationId xmlns:a16="http://schemas.microsoft.com/office/drawing/2014/main" id="{BBA26EBB-E94B-8144-AF5F-E9457E2FF349}"/>
              </a:ext>
            </a:extLst>
          </p:cNvPr>
          <p:cNvSpPr/>
          <p:nvPr/>
        </p:nvSpPr>
        <p:spPr>
          <a:xfrm>
            <a:off x="161363" y="784969"/>
            <a:ext cx="1966695" cy="53596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307D4-6F29-C84E-9F82-09435E73A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1" b="13190"/>
          <a:stretch/>
        </p:blipFill>
        <p:spPr>
          <a:xfrm rot="16200000">
            <a:off x="5688453" y="368447"/>
            <a:ext cx="2420317" cy="37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F5D1D3A-6D6D-BE48-A498-DC577C93FCE9}"/>
              </a:ext>
            </a:extLst>
          </p:cNvPr>
          <p:cNvSpPr txBox="1">
            <a:spLocks/>
          </p:cNvSpPr>
          <p:nvPr/>
        </p:nvSpPr>
        <p:spPr>
          <a:xfrm>
            <a:off x="161365" y="257505"/>
            <a:ext cx="8638390" cy="105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METAR OOMS 172250Z 22003KT 190V250 CAVOK 24/14 Q1009 NOSIG</a:t>
            </a:r>
          </a:p>
        </p:txBody>
      </p:sp>
      <p:sp>
        <p:nvSpPr>
          <p:cNvPr id="4" name="Google Shape;553;p60">
            <a:extLst>
              <a:ext uri="{FF2B5EF4-FFF2-40B4-BE49-F238E27FC236}">
                <a16:creationId xmlns:a16="http://schemas.microsoft.com/office/drawing/2014/main" id="{52AE257A-861C-D549-8EA6-20B391BD9259}"/>
              </a:ext>
            </a:extLst>
          </p:cNvPr>
          <p:cNvSpPr/>
          <p:nvPr/>
        </p:nvSpPr>
        <p:spPr>
          <a:xfrm>
            <a:off x="2106542" y="784969"/>
            <a:ext cx="1767190" cy="53596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95AA6-199F-4F44-A5D0-D7C6C780FBC3}"/>
              </a:ext>
            </a:extLst>
          </p:cNvPr>
          <p:cNvSpPr txBox="1"/>
          <p:nvPr/>
        </p:nvSpPr>
        <p:spPr>
          <a:xfrm>
            <a:off x="161365" y="1839897"/>
            <a:ext cx="91655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CAVOK</a:t>
            </a:r>
            <a:r>
              <a:rPr lang="en-US" sz="2800" dirty="0"/>
              <a:t> :  Clouds and Visibility is OK </a:t>
            </a:r>
          </a:p>
          <a:p>
            <a:endParaRPr lang="en-US" sz="2800" dirty="0"/>
          </a:p>
          <a:p>
            <a:r>
              <a:rPr lang="en-US" sz="2800" dirty="0"/>
              <a:t>     * Visibility is 10km or more.</a:t>
            </a:r>
          </a:p>
          <a:p>
            <a:r>
              <a:rPr lang="en-US" sz="2800" dirty="0"/>
              <a:t>     * no cloud below 5000 feet</a:t>
            </a:r>
          </a:p>
          <a:p>
            <a:r>
              <a:rPr lang="en-US" sz="2800" dirty="0"/>
              <a:t>     * No significant weather at or in the vicinity of the          aerodrome.</a:t>
            </a:r>
          </a:p>
          <a:p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8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5CE009-9DFB-7243-9C38-F7B686659834}"/>
              </a:ext>
            </a:extLst>
          </p:cNvPr>
          <p:cNvSpPr txBox="1">
            <a:spLocks/>
          </p:cNvSpPr>
          <p:nvPr/>
        </p:nvSpPr>
        <p:spPr>
          <a:xfrm>
            <a:off x="161365" y="257505"/>
            <a:ext cx="8638390" cy="105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METAR OOMS 172250Z 22003KT 190V250 CAVOK 24/14 Q1009 NOSIG</a:t>
            </a:r>
          </a:p>
        </p:txBody>
      </p:sp>
      <p:sp>
        <p:nvSpPr>
          <p:cNvPr id="4" name="Google Shape;553;p60">
            <a:extLst>
              <a:ext uri="{FF2B5EF4-FFF2-40B4-BE49-F238E27FC236}">
                <a16:creationId xmlns:a16="http://schemas.microsoft.com/office/drawing/2014/main" id="{5C05FD65-F873-D94A-868E-0A42B5956387}"/>
              </a:ext>
            </a:extLst>
          </p:cNvPr>
          <p:cNvSpPr/>
          <p:nvPr/>
        </p:nvSpPr>
        <p:spPr>
          <a:xfrm>
            <a:off x="3855308" y="784969"/>
            <a:ext cx="1254100" cy="53596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6E359-C350-6D46-A4D6-DB606298C9E8}"/>
              </a:ext>
            </a:extLst>
          </p:cNvPr>
          <p:cNvSpPr txBox="1"/>
          <p:nvPr/>
        </p:nvSpPr>
        <p:spPr>
          <a:xfrm>
            <a:off x="339809" y="1940010"/>
            <a:ext cx="6734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24 : Temperature </a:t>
            </a:r>
          </a:p>
          <a:p>
            <a:endParaRPr lang="en-US" sz="2800" dirty="0"/>
          </a:p>
          <a:p>
            <a:r>
              <a:rPr lang="en-US" sz="2800" dirty="0"/>
              <a:t>14 : Dew point </a:t>
            </a:r>
          </a:p>
        </p:txBody>
      </p:sp>
    </p:spTree>
    <p:extLst>
      <p:ext uri="{BB962C8B-B14F-4D97-AF65-F5344CB8AC3E}">
        <p14:creationId xmlns:p14="http://schemas.microsoft.com/office/powerpoint/2010/main" val="27116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FBC5DA-E7E4-ED4C-812D-B3463E6BA6FF}"/>
              </a:ext>
            </a:extLst>
          </p:cNvPr>
          <p:cNvSpPr txBox="1">
            <a:spLocks/>
          </p:cNvSpPr>
          <p:nvPr/>
        </p:nvSpPr>
        <p:spPr>
          <a:xfrm>
            <a:off x="161365" y="257505"/>
            <a:ext cx="8638390" cy="105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/>
              <a:t>METAR OOMS 172250Z 22003KT 190V250 CAVOK 24/14 Q1009 NOSIG</a:t>
            </a:r>
          </a:p>
        </p:txBody>
      </p:sp>
      <p:sp>
        <p:nvSpPr>
          <p:cNvPr id="4" name="Google Shape;553;p60">
            <a:extLst>
              <a:ext uri="{FF2B5EF4-FFF2-40B4-BE49-F238E27FC236}">
                <a16:creationId xmlns:a16="http://schemas.microsoft.com/office/drawing/2014/main" id="{876C109A-AE71-0847-A29E-21E147A38DB4}"/>
              </a:ext>
            </a:extLst>
          </p:cNvPr>
          <p:cNvSpPr/>
          <p:nvPr/>
        </p:nvSpPr>
        <p:spPr>
          <a:xfrm>
            <a:off x="5152766" y="784969"/>
            <a:ext cx="1482811" cy="53596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14F12-4793-4C46-99C7-C179B058C52D}"/>
              </a:ext>
            </a:extLst>
          </p:cNvPr>
          <p:cNvSpPr txBox="1"/>
          <p:nvPr/>
        </p:nvSpPr>
        <p:spPr>
          <a:xfrm>
            <a:off x="366770" y="1809140"/>
            <a:ext cx="7537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Q1009</a:t>
            </a:r>
            <a:r>
              <a:rPr lang="en-US" sz="2800" dirty="0"/>
              <a:t> : Pressure 1009 </a:t>
            </a:r>
            <a:r>
              <a:rPr lang="en-US" sz="2800" dirty="0" err="1"/>
              <a:t>mb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NOSIG</a:t>
            </a:r>
            <a:r>
              <a:rPr lang="en-US" sz="2800" dirty="0"/>
              <a:t>:  No significant change expected </a:t>
            </a:r>
          </a:p>
        </p:txBody>
      </p:sp>
      <p:sp>
        <p:nvSpPr>
          <p:cNvPr id="6" name="Google Shape;553;p60">
            <a:extLst>
              <a:ext uri="{FF2B5EF4-FFF2-40B4-BE49-F238E27FC236}">
                <a16:creationId xmlns:a16="http://schemas.microsoft.com/office/drawing/2014/main" id="{10BA7F12-18B4-7D40-ADC0-386D09F1C701}"/>
              </a:ext>
            </a:extLst>
          </p:cNvPr>
          <p:cNvSpPr/>
          <p:nvPr/>
        </p:nvSpPr>
        <p:spPr>
          <a:xfrm>
            <a:off x="6635577" y="784969"/>
            <a:ext cx="1614805" cy="53596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67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1"/>
          <p:cNvSpPr txBox="1">
            <a:spLocks noGrp="1"/>
          </p:cNvSpPr>
          <p:nvPr>
            <p:ph type="ctrTitle"/>
          </p:nvPr>
        </p:nvSpPr>
        <p:spPr>
          <a:xfrm>
            <a:off x="311708" y="2692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Raleway"/>
                <a:ea typeface="Raleway"/>
                <a:cs typeface="Raleway"/>
                <a:sym typeface="Raleway"/>
              </a:rPr>
              <a:t>Station Plot</a:t>
            </a:r>
            <a:endParaRPr sz="7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5" name="Google Shape;565;p61"/>
          <p:cNvSpPr txBox="1">
            <a:spLocks noGrp="1"/>
          </p:cNvSpPr>
          <p:nvPr>
            <p:ph type="ctrTitle"/>
          </p:nvPr>
        </p:nvSpPr>
        <p:spPr>
          <a:xfrm>
            <a:off x="311708" y="269200"/>
            <a:ext cx="8520600" cy="20526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 b="1">
                <a:latin typeface="Raleway"/>
                <a:ea typeface="Raleway"/>
                <a:cs typeface="Raleway"/>
                <a:sym typeface="Raleway"/>
              </a:rPr>
              <a:t>Station Model</a:t>
            </a:r>
            <a:endParaRPr sz="71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6" name="Google Shape;56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988" y="2463875"/>
            <a:ext cx="2818025" cy="23748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2"/>
          <p:cNvSpPr txBox="1">
            <a:spLocks noGrp="1"/>
          </p:cNvSpPr>
          <p:nvPr>
            <p:ph type="title" idx="4294967295"/>
          </p:nvPr>
        </p:nvSpPr>
        <p:spPr>
          <a:xfrm>
            <a:off x="85950" y="78300"/>
            <a:ext cx="8972100" cy="506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aleway"/>
                <a:ea typeface="Raleway"/>
                <a:cs typeface="Raleway"/>
                <a:sym typeface="Raleway"/>
              </a:rPr>
              <a:t>Station Model / Surface Plot</a:t>
            </a: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Simple symbols to display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large amounts of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meteorological information in a small area.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3"/>
          <p:cNvSpPr txBox="1">
            <a:spLocks noGrp="1"/>
          </p:cNvSpPr>
          <p:nvPr>
            <p:ph type="ctrTitle"/>
          </p:nvPr>
        </p:nvSpPr>
        <p:spPr>
          <a:xfrm>
            <a:off x="94675" y="94675"/>
            <a:ext cx="6553200" cy="7890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latin typeface="Raleway"/>
                <a:ea typeface="Raleway"/>
                <a:cs typeface="Raleway"/>
                <a:sym typeface="Raleway"/>
              </a:rPr>
              <a:t>Synoptic Observations:</a:t>
            </a:r>
            <a:endParaRPr sz="4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7" name="Google Shape;577;p63"/>
          <p:cNvSpPr txBox="1">
            <a:spLocks noGrp="1"/>
          </p:cNvSpPr>
          <p:nvPr>
            <p:ph type="ctrTitle"/>
          </p:nvPr>
        </p:nvSpPr>
        <p:spPr>
          <a:xfrm>
            <a:off x="468000" y="4278425"/>
            <a:ext cx="4104000" cy="66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Raleway"/>
              <a:buChar char="●"/>
            </a:pPr>
            <a:r>
              <a:rPr lang="en" sz="2800" b="1" dirty="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Surface</a:t>
            </a: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Raleway"/>
              <a:buChar char="●"/>
            </a:pPr>
            <a:r>
              <a:rPr lang="en" sz="2800" b="1" dirty="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850 mb</a:t>
            </a: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Raleway"/>
              <a:buChar char="●"/>
            </a:pPr>
            <a:r>
              <a:rPr lang="en" sz="2800" b="1" dirty="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700 mb</a:t>
            </a: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Raleway"/>
              <a:buChar char="●"/>
            </a:pPr>
            <a:r>
              <a:rPr lang="en" sz="2800" b="1" dirty="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500 mb</a:t>
            </a: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Raleway"/>
              <a:buChar char="●"/>
            </a:pPr>
            <a:r>
              <a:rPr lang="en" sz="2800" b="1" dirty="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300 mb</a:t>
            </a:r>
            <a:endParaRPr sz="2800" b="1" dirty="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78" name="Google Shape;578;p63"/>
          <p:cNvCxnSpPr/>
          <p:nvPr/>
        </p:nvCxnSpPr>
        <p:spPr>
          <a:xfrm>
            <a:off x="2508650" y="1972200"/>
            <a:ext cx="11400" cy="2968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63"/>
          <p:cNvCxnSpPr/>
          <p:nvPr/>
        </p:nvCxnSpPr>
        <p:spPr>
          <a:xfrm>
            <a:off x="2520050" y="3339475"/>
            <a:ext cx="1341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0" name="Google Shape;580;p63"/>
          <p:cNvSpPr txBox="1">
            <a:spLocks noGrp="1"/>
          </p:cNvSpPr>
          <p:nvPr>
            <p:ph type="ctrTitle"/>
          </p:nvPr>
        </p:nvSpPr>
        <p:spPr>
          <a:xfrm>
            <a:off x="3863175" y="2868775"/>
            <a:ext cx="4332000" cy="7890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Raleway"/>
                <a:ea typeface="Raleway"/>
                <a:cs typeface="Raleway"/>
                <a:sym typeface="Raleway"/>
              </a:rPr>
              <a:t>Upper Air Observations</a:t>
            </a:r>
            <a:endParaRPr sz="2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87" name="Google Shape;58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28300"/>
            <a:ext cx="8348425" cy="4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5"/>
          <p:cNvSpPr txBox="1">
            <a:spLocks noGrp="1"/>
          </p:cNvSpPr>
          <p:nvPr>
            <p:ph type="title"/>
          </p:nvPr>
        </p:nvSpPr>
        <p:spPr>
          <a:xfrm>
            <a:off x="1234500" y="3685700"/>
            <a:ext cx="33375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Manual Observation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93" name="Google Shape;5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500" y="853225"/>
            <a:ext cx="638175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5"/>
          <p:cNvSpPr txBox="1">
            <a:spLocks noGrp="1"/>
          </p:cNvSpPr>
          <p:nvPr>
            <p:ph type="title"/>
          </p:nvPr>
        </p:nvSpPr>
        <p:spPr>
          <a:xfrm>
            <a:off x="4278750" y="3685700"/>
            <a:ext cx="33375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Automatic Observation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700" y="298136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6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2" name="Google Shape;602;p66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66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66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66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606" name="Google Shape;606;p66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55</a:t>
            </a:r>
            <a:endParaRPr/>
          </a:p>
        </p:txBody>
      </p:sp>
      <p:sp>
        <p:nvSpPr>
          <p:cNvPr id="607" name="Google Shape;607;p66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608" name="Google Shape;608;p66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pic>
        <p:nvPicPr>
          <p:cNvPr id="609" name="Google Shape;60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975" y="2995163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66"/>
          <p:cNvSpPr txBox="1"/>
          <p:nvPr/>
        </p:nvSpPr>
        <p:spPr>
          <a:xfrm>
            <a:off x="3616025" y="42368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090703</a:t>
            </a:r>
            <a:endParaRPr sz="3100" b="1"/>
          </a:p>
        </p:txBody>
      </p:sp>
      <p:pic>
        <p:nvPicPr>
          <p:cNvPr id="611" name="Google Shape;611;p66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6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  <p:sp>
        <p:nvSpPr>
          <p:cNvPr id="616" name="Google Shape;616;p66"/>
          <p:cNvSpPr txBox="1"/>
          <p:nvPr/>
        </p:nvSpPr>
        <p:spPr>
          <a:xfrm>
            <a:off x="912025" y="3474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25</a:t>
            </a:r>
            <a:endParaRPr sz="3100" b="1"/>
          </a:p>
        </p:txBody>
      </p:sp>
      <p:sp>
        <p:nvSpPr>
          <p:cNvPr id="617" name="Google Shape;617;p66"/>
          <p:cNvSpPr txBox="1"/>
          <p:nvPr/>
        </p:nvSpPr>
        <p:spPr>
          <a:xfrm>
            <a:off x="3616025" y="36272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10603</a:t>
            </a:r>
            <a:endParaRPr sz="31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4294967295"/>
          </p:nvPr>
        </p:nvSpPr>
        <p:spPr>
          <a:xfrm>
            <a:off x="580900" y="1848825"/>
            <a:ext cx="7167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Station Model </a:t>
            </a:r>
            <a:r>
              <a:rPr lang="en" sz="4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(Model)</a:t>
            </a:r>
            <a:endParaRPr sz="310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580900" y="816275"/>
            <a:ext cx="62598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Ship reports </a:t>
            </a:r>
            <a:r>
              <a:rPr lang="en" sz="3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(Numbers)</a:t>
            </a:r>
            <a:endParaRPr sz="27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7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7"/>
          <p:cNvSpPr txBox="1">
            <a:spLocks noGrp="1"/>
          </p:cNvSpPr>
          <p:nvPr>
            <p:ph type="title"/>
          </p:nvPr>
        </p:nvSpPr>
        <p:spPr>
          <a:xfrm>
            <a:off x="5159150" y="426250"/>
            <a:ext cx="18843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Cloud Cover</a:t>
            </a:r>
            <a:endParaRPr sz="19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4" name="Google Shape;624;p67"/>
          <p:cNvPicPr preferRelativeResize="0"/>
          <p:nvPr/>
        </p:nvPicPr>
        <p:blipFill rotWithShape="1">
          <a:blip r:embed="rId3">
            <a:alphaModFix/>
          </a:blip>
          <a:srcRect l="17715" t="8270" b="8361"/>
          <a:stretch/>
        </p:blipFill>
        <p:spPr>
          <a:xfrm>
            <a:off x="5425100" y="944000"/>
            <a:ext cx="3017450" cy="295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67"/>
          <p:cNvCxnSpPr/>
          <p:nvPr/>
        </p:nvCxnSpPr>
        <p:spPr>
          <a:xfrm rot="10800000" flipH="1">
            <a:off x="3694550" y="700350"/>
            <a:ext cx="1693200" cy="154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6" name="Google Shape;626;p67"/>
          <p:cNvSpPr txBox="1">
            <a:spLocks noGrp="1"/>
          </p:cNvSpPr>
          <p:nvPr>
            <p:ph type="title"/>
          </p:nvPr>
        </p:nvSpPr>
        <p:spPr>
          <a:xfrm>
            <a:off x="-990600" y="3660225"/>
            <a:ext cx="487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Overcast</a:t>
            </a:r>
            <a:endParaRPr sz="3000"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8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2" name="Google Shape;632;p68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3" name="Google Shape;633;p68"/>
          <p:cNvSpPr txBox="1">
            <a:spLocks noGrp="1"/>
          </p:cNvSpPr>
          <p:nvPr>
            <p:ph type="title"/>
          </p:nvPr>
        </p:nvSpPr>
        <p:spPr>
          <a:xfrm>
            <a:off x="4904500" y="916475"/>
            <a:ext cx="2368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Wind Direction</a:t>
            </a:r>
            <a:endParaRPr sz="1900"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34" name="Google Shape;634;p68"/>
          <p:cNvCxnSpPr/>
          <p:nvPr/>
        </p:nvCxnSpPr>
        <p:spPr>
          <a:xfrm>
            <a:off x="2243200" y="1203175"/>
            <a:ext cx="2889900" cy="6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5" name="Google Shape;635;p68"/>
          <p:cNvSpPr txBox="1">
            <a:spLocks noGrp="1"/>
          </p:cNvSpPr>
          <p:nvPr>
            <p:ph type="title"/>
          </p:nvPr>
        </p:nvSpPr>
        <p:spPr>
          <a:xfrm>
            <a:off x="-990600" y="3660225"/>
            <a:ext cx="487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North West</a:t>
            </a:r>
            <a:endParaRPr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6" name="Google Shape;636;p68"/>
          <p:cNvPicPr preferRelativeResize="0"/>
          <p:nvPr/>
        </p:nvPicPr>
        <p:blipFill rotWithShape="1">
          <a:blip r:embed="rId3">
            <a:alphaModFix/>
          </a:blip>
          <a:srcRect t="12334"/>
          <a:stretch/>
        </p:blipFill>
        <p:spPr>
          <a:xfrm>
            <a:off x="4421350" y="1381175"/>
            <a:ext cx="3589175" cy="303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68"/>
          <p:cNvCxnSpPr>
            <a:endCxn id="631" idx="1"/>
          </p:cNvCxnSpPr>
          <p:nvPr/>
        </p:nvCxnSpPr>
        <p:spPr>
          <a:xfrm>
            <a:off x="1848497" y="840423"/>
            <a:ext cx="1489800" cy="15018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8" name="Google Shape;638;p68"/>
          <p:cNvSpPr txBox="1">
            <a:spLocks noGrp="1"/>
          </p:cNvSpPr>
          <p:nvPr>
            <p:ph type="title"/>
          </p:nvPr>
        </p:nvSpPr>
        <p:spPr>
          <a:xfrm>
            <a:off x="-762000" y="240875"/>
            <a:ext cx="487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  <a:latin typeface="Raleway"/>
                <a:ea typeface="Raleway"/>
                <a:cs typeface="Raleway"/>
                <a:sym typeface="Raleway"/>
              </a:rPr>
              <a:t>From</a:t>
            </a:r>
            <a:endParaRPr b="1">
              <a:solidFill>
                <a:srgbClr val="FF99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9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4" name="Google Shape;644;p69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69"/>
          <p:cNvSpPr txBox="1">
            <a:spLocks noGrp="1"/>
          </p:cNvSpPr>
          <p:nvPr>
            <p:ph type="title"/>
          </p:nvPr>
        </p:nvSpPr>
        <p:spPr>
          <a:xfrm>
            <a:off x="4840850" y="614475"/>
            <a:ext cx="2368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8761D"/>
                </a:solidFill>
                <a:latin typeface="Raleway"/>
                <a:ea typeface="Raleway"/>
                <a:cs typeface="Raleway"/>
                <a:sym typeface="Raleway"/>
              </a:rPr>
              <a:t>Wind Speed</a:t>
            </a:r>
            <a:endParaRPr sz="2600" b="1">
              <a:solidFill>
                <a:srgbClr val="38761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46" name="Google Shape;646;p69"/>
          <p:cNvCxnSpPr/>
          <p:nvPr/>
        </p:nvCxnSpPr>
        <p:spPr>
          <a:xfrm>
            <a:off x="1911300" y="986375"/>
            <a:ext cx="2889900" cy="630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7" name="Google Shape;647;p69"/>
          <p:cNvSpPr txBox="1">
            <a:spLocks noGrp="1"/>
          </p:cNvSpPr>
          <p:nvPr>
            <p:ph type="title"/>
          </p:nvPr>
        </p:nvSpPr>
        <p:spPr>
          <a:xfrm>
            <a:off x="-990600" y="3660225"/>
            <a:ext cx="487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18-22 Knots</a:t>
            </a:r>
            <a:endParaRPr b="1">
              <a:solidFill>
                <a:srgbClr val="38761D"/>
              </a:solidFill>
            </a:endParaRPr>
          </a:p>
        </p:txBody>
      </p:sp>
      <p:cxnSp>
        <p:nvCxnSpPr>
          <p:cNvPr id="648" name="Google Shape;648;p69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69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0" name="Google Shape;65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800" y="1228775"/>
            <a:ext cx="3637275" cy="32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69"/>
          <p:cNvSpPr txBox="1">
            <a:spLocks noGrp="1"/>
          </p:cNvSpPr>
          <p:nvPr>
            <p:ph type="title"/>
          </p:nvPr>
        </p:nvSpPr>
        <p:spPr>
          <a:xfrm>
            <a:off x="574200" y="4283500"/>
            <a:ext cx="487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</a:rPr>
              <a:t>9-11 m/s</a:t>
            </a:r>
            <a:endParaRPr b="1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70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7" name="Google Shape;657;p70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8" name="Google Shape;658;p70"/>
          <p:cNvSpPr txBox="1">
            <a:spLocks noGrp="1"/>
          </p:cNvSpPr>
          <p:nvPr>
            <p:ph type="title"/>
          </p:nvPr>
        </p:nvSpPr>
        <p:spPr>
          <a:xfrm>
            <a:off x="4980700" y="992675"/>
            <a:ext cx="2368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Air Temperature</a:t>
            </a:r>
            <a:endParaRPr sz="2200"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59" name="Google Shape;659;p70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" name="Google Shape;660;p70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1" name="Google Shape;661;p70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2" name="Google Shape;662;p70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70"/>
          <p:cNvCxnSpPr/>
          <p:nvPr/>
        </p:nvCxnSpPr>
        <p:spPr>
          <a:xfrm rot="10800000" flipH="1">
            <a:off x="2752450" y="1301375"/>
            <a:ext cx="2228400" cy="672000"/>
          </a:xfrm>
          <a:prstGeom prst="straightConnector1">
            <a:avLst/>
          </a:prstGeom>
          <a:noFill/>
          <a:ln w="19050" cap="flat" cmpd="sng">
            <a:solidFill>
              <a:srgbClr val="134F5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4" name="Google Shape;664;p70"/>
          <p:cNvSpPr txBox="1">
            <a:spLocks noGrp="1"/>
          </p:cNvSpPr>
          <p:nvPr>
            <p:ph type="title"/>
          </p:nvPr>
        </p:nvSpPr>
        <p:spPr>
          <a:xfrm>
            <a:off x="-576200" y="3676150"/>
            <a:ext cx="48750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134F5C"/>
                </a:solidFill>
              </a:rPr>
              <a:t>23 </a:t>
            </a:r>
            <a:r>
              <a:rPr lang="en" sz="3700" b="1">
                <a:solidFill>
                  <a:srgbClr val="134F5C"/>
                </a:solidFill>
                <a:highlight>
                  <a:srgbClr val="FFFFFF"/>
                </a:highlight>
              </a:rPr>
              <a:t>°C</a:t>
            </a:r>
            <a:endParaRPr sz="3700" b="1">
              <a:solidFill>
                <a:srgbClr val="134F5C"/>
              </a:solidFill>
            </a:endParaRPr>
          </a:p>
        </p:txBody>
      </p:sp>
      <p:cxnSp>
        <p:nvCxnSpPr>
          <p:cNvPr id="665" name="Google Shape;665;p70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70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7" name="Google Shape;667;p70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1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3" name="Google Shape;673;p71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4" name="Google Shape;674;p71"/>
          <p:cNvSpPr txBox="1">
            <a:spLocks noGrp="1"/>
          </p:cNvSpPr>
          <p:nvPr>
            <p:ph type="title"/>
          </p:nvPr>
        </p:nvSpPr>
        <p:spPr>
          <a:xfrm>
            <a:off x="4752100" y="916475"/>
            <a:ext cx="3618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Current Weather</a:t>
            </a:r>
            <a:endParaRPr b="1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75" name="Google Shape;675;p71"/>
          <p:cNvCxnSpPr/>
          <p:nvPr/>
        </p:nvCxnSpPr>
        <p:spPr>
          <a:xfrm rot="10800000" flipH="1">
            <a:off x="2777900" y="1301150"/>
            <a:ext cx="2202900" cy="13470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6" name="Google Shape;676;p71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71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8" name="Google Shape;678;p71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pic>
        <p:nvPicPr>
          <p:cNvPr id="679" name="Google Shape;67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800" y="1533575"/>
            <a:ext cx="3539299" cy="349165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71"/>
          <p:cNvSpPr txBox="1">
            <a:spLocks noGrp="1"/>
          </p:cNvSpPr>
          <p:nvPr>
            <p:ph type="title"/>
          </p:nvPr>
        </p:nvSpPr>
        <p:spPr>
          <a:xfrm>
            <a:off x="69950" y="3767250"/>
            <a:ext cx="34698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1155CC"/>
                </a:solidFill>
                <a:latin typeface="Raleway"/>
                <a:ea typeface="Raleway"/>
                <a:cs typeface="Raleway"/>
                <a:sym typeface="Raleway"/>
              </a:rPr>
              <a:t>Moderate Rain</a:t>
            </a:r>
            <a:endParaRPr sz="3100" b="1">
              <a:solidFill>
                <a:srgbClr val="1155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72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8" name="Google Shape;688;p72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72"/>
          <p:cNvCxnSpPr/>
          <p:nvPr/>
        </p:nvCxnSpPr>
        <p:spPr>
          <a:xfrm rot="10800000" flipH="1">
            <a:off x="2103150" y="1300925"/>
            <a:ext cx="2877600" cy="12963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90" name="Google Shape;690;p72"/>
          <p:cNvSpPr txBox="1">
            <a:spLocks noGrp="1"/>
          </p:cNvSpPr>
          <p:nvPr>
            <p:ph type="title"/>
          </p:nvPr>
        </p:nvSpPr>
        <p:spPr>
          <a:xfrm>
            <a:off x="4297425" y="916475"/>
            <a:ext cx="28389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Visibility</a:t>
            </a:r>
            <a:endParaRPr b="1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91" name="Google Shape;691;p72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2" name="Google Shape;692;p72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72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694" name="Google Shape;694;p72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695" name="Google Shape;695;p72"/>
          <p:cNvSpPr txBox="1"/>
          <p:nvPr/>
        </p:nvSpPr>
        <p:spPr>
          <a:xfrm>
            <a:off x="4687625" y="1457375"/>
            <a:ext cx="40578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In either meters or kilometres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Visibilities below five kilometres are recorded to the nearest 100 metres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Visibilities above five kilometres are given to the nearest kilometre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6" name="Google Shape;696;p72"/>
          <p:cNvSpPr txBox="1"/>
          <p:nvPr/>
        </p:nvSpPr>
        <p:spPr>
          <a:xfrm>
            <a:off x="3790300" y="3959375"/>
            <a:ext cx="38580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(0-50)--------(0.0-5.0 km)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(56-80)------(06-30 km)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(81-88)------(35-70 km)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7" name="Google Shape;697;p72"/>
          <p:cNvSpPr txBox="1">
            <a:spLocks noGrp="1"/>
          </p:cNvSpPr>
          <p:nvPr>
            <p:ph type="title"/>
          </p:nvPr>
        </p:nvSpPr>
        <p:spPr>
          <a:xfrm>
            <a:off x="-67700" y="3959375"/>
            <a:ext cx="38580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6 km</a:t>
            </a:r>
            <a:endParaRPr sz="3200" b="1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56325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400"/>
            <a:ext cx="44195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74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0" name="Google Shape;710;p74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74"/>
          <p:cNvCxnSpPr/>
          <p:nvPr/>
        </p:nvCxnSpPr>
        <p:spPr>
          <a:xfrm rot="10800000" flipH="1">
            <a:off x="2784175" y="1301000"/>
            <a:ext cx="2196600" cy="1926300"/>
          </a:xfrm>
          <a:prstGeom prst="straightConnector1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2" name="Google Shape;712;p74"/>
          <p:cNvSpPr txBox="1">
            <a:spLocks noGrp="1"/>
          </p:cNvSpPr>
          <p:nvPr>
            <p:ph type="title"/>
          </p:nvPr>
        </p:nvSpPr>
        <p:spPr>
          <a:xfrm>
            <a:off x="4402450" y="916475"/>
            <a:ext cx="28389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C1130"/>
                </a:solidFill>
                <a:latin typeface="Raleway"/>
                <a:ea typeface="Raleway"/>
                <a:cs typeface="Raleway"/>
                <a:sym typeface="Raleway"/>
              </a:rPr>
              <a:t>Dew Point</a:t>
            </a:r>
            <a:endParaRPr sz="2500" b="1">
              <a:solidFill>
                <a:srgbClr val="4C11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13" name="Google Shape;713;p74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74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5" name="Google Shape;715;p74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716" name="Google Shape;716;p74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717" name="Google Shape;717;p74"/>
          <p:cNvSpPr txBox="1">
            <a:spLocks noGrp="1"/>
          </p:cNvSpPr>
          <p:nvPr>
            <p:ph type="title"/>
          </p:nvPr>
        </p:nvSpPr>
        <p:spPr>
          <a:xfrm>
            <a:off x="4243975" y="3748125"/>
            <a:ext cx="38580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4C1130"/>
                </a:solidFill>
              </a:rPr>
              <a:t>18</a:t>
            </a:r>
            <a:r>
              <a:rPr lang="en" sz="3200" b="1">
                <a:solidFill>
                  <a:srgbClr val="4C1130"/>
                </a:solidFill>
              </a:rPr>
              <a:t> </a:t>
            </a:r>
            <a:r>
              <a:rPr lang="en" sz="3700" b="1">
                <a:solidFill>
                  <a:srgbClr val="4C1130"/>
                </a:solidFill>
                <a:highlight>
                  <a:srgbClr val="FFFFFF"/>
                </a:highlight>
              </a:rPr>
              <a:t>°C</a:t>
            </a:r>
            <a:endParaRPr sz="3200" b="1">
              <a:solidFill>
                <a:srgbClr val="4C1130"/>
              </a:solidFill>
            </a:endParaRPr>
          </a:p>
        </p:txBody>
      </p:sp>
      <p:sp>
        <p:nvSpPr>
          <p:cNvPr id="718" name="Google Shape;718;p74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525" y="1147750"/>
            <a:ext cx="5085126" cy="36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75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6" name="Google Shape;726;p75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75"/>
          <p:cNvCxnSpPr>
            <a:stCxn id="728" idx="3"/>
          </p:cNvCxnSpPr>
          <p:nvPr/>
        </p:nvCxnSpPr>
        <p:spPr>
          <a:xfrm rot="10800000" flipH="1">
            <a:off x="3922400" y="590825"/>
            <a:ext cx="1249800" cy="649500"/>
          </a:xfrm>
          <a:prstGeom prst="straightConnector1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9" name="Google Shape;729;p75"/>
          <p:cNvSpPr txBox="1">
            <a:spLocks noGrp="1"/>
          </p:cNvSpPr>
          <p:nvPr>
            <p:ph type="title"/>
          </p:nvPr>
        </p:nvSpPr>
        <p:spPr>
          <a:xfrm>
            <a:off x="5019800" y="241250"/>
            <a:ext cx="28389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C1130"/>
                </a:solidFill>
                <a:latin typeface="Raleway"/>
                <a:ea typeface="Raleway"/>
                <a:cs typeface="Raleway"/>
                <a:sym typeface="Raleway"/>
              </a:rPr>
              <a:t>High Cloud Type</a:t>
            </a:r>
            <a:endParaRPr sz="2500" b="1">
              <a:solidFill>
                <a:srgbClr val="4C11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30" name="Google Shape;730;p75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75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2" name="Google Shape;732;p75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733" name="Google Shape;733;p75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734" name="Google Shape;734;p75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735" name="Google Shape;735;p75"/>
          <p:cNvSpPr txBox="1"/>
          <p:nvPr/>
        </p:nvSpPr>
        <p:spPr>
          <a:xfrm>
            <a:off x="5008500" y="1152575"/>
            <a:ext cx="329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6" name="Google Shape;736;p75"/>
          <p:cNvPicPr preferRelativeResize="0"/>
          <p:nvPr/>
        </p:nvPicPr>
        <p:blipFill rotWithShape="1">
          <a:blip r:embed="rId5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76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3" name="Google Shape;743;p76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4" name="Google Shape;744;p76"/>
          <p:cNvSpPr txBox="1">
            <a:spLocks noGrp="1"/>
          </p:cNvSpPr>
          <p:nvPr>
            <p:ph type="title"/>
          </p:nvPr>
        </p:nvSpPr>
        <p:spPr>
          <a:xfrm>
            <a:off x="4745750" y="687875"/>
            <a:ext cx="32973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C1130"/>
                </a:solidFill>
                <a:latin typeface="Raleway"/>
                <a:ea typeface="Raleway"/>
                <a:cs typeface="Raleway"/>
                <a:sym typeface="Raleway"/>
              </a:rPr>
              <a:t>Medium Cloud Type</a:t>
            </a:r>
            <a:endParaRPr sz="2500" b="1">
              <a:solidFill>
                <a:srgbClr val="4C11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45" name="Google Shape;745;p76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76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7" name="Google Shape;747;p76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748" name="Google Shape;748;p76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749" name="Google Shape;749;p76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750" name="Google Shape;750;p76"/>
          <p:cNvSpPr txBox="1"/>
          <p:nvPr/>
        </p:nvSpPr>
        <p:spPr>
          <a:xfrm>
            <a:off x="5008500" y="1152575"/>
            <a:ext cx="329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51" name="Google Shape;751;p76"/>
          <p:cNvCxnSpPr/>
          <p:nvPr/>
        </p:nvCxnSpPr>
        <p:spPr>
          <a:xfrm rot="10800000" flipH="1">
            <a:off x="3846200" y="1037463"/>
            <a:ext cx="998400" cy="868200"/>
          </a:xfrm>
          <a:prstGeom prst="straightConnector1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52" name="Google Shape;752;p76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8388" y="1228763"/>
            <a:ext cx="401002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 idx="4294967295"/>
          </p:nvPr>
        </p:nvSpPr>
        <p:spPr>
          <a:xfrm>
            <a:off x="85950" y="78300"/>
            <a:ext cx="8972100" cy="5065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latin typeface="Raleway"/>
                <a:ea typeface="Raleway"/>
                <a:cs typeface="Raleway"/>
                <a:sym typeface="Raleway"/>
              </a:rPr>
              <a:t>Ship Report / Ship Synoptic Code</a:t>
            </a:r>
            <a:endParaRPr sz="3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Coded report of surface observation from a sea  station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77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1" name="Google Shape;761;p77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2" name="Google Shape;762;p77"/>
          <p:cNvSpPr txBox="1">
            <a:spLocks noGrp="1"/>
          </p:cNvSpPr>
          <p:nvPr>
            <p:ph type="title"/>
          </p:nvPr>
        </p:nvSpPr>
        <p:spPr>
          <a:xfrm>
            <a:off x="4440950" y="687875"/>
            <a:ext cx="32973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C1130"/>
                </a:solidFill>
                <a:latin typeface="Raleway"/>
                <a:ea typeface="Raleway"/>
                <a:cs typeface="Raleway"/>
                <a:sym typeface="Raleway"/>
              </a:rPr>
              <a:t>Low Cloud Type</a:t>
            </a:r>
            <a:endParaRPr sz="2500" b="1">
              <a:solidFill>
                <a:srgbClr val="4C11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63" name="Google Shape;763;p77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77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5" name="Google Shape;765;p77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766" name="Google Shape;766;p77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767" name="Google Shape;767;p77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768" name="Google Shape;768;p77"/>
          <p:cNvSpPr txBox="1"/>
          <p:nvPr/>
        </p:nvSpPr>
        <p:spPr>
          <a:xfrm>
            <a:off x="5008500" y="1152575"/>
            <a:ext cx="329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69" name="Google Shape;769;p77"/>
          <p:cNvCxnSpPr>
            <a:stCxn id="770" idx="3"/>
          </p:cNvCxnSpPr>
          <p:nvPr/>
        </p:nvCxnSpPr>
        <p:spPr>
          <a:xfrm rot="10800000" flipH="1">
            <a:off x="3922400" y="1037513"/>
            <a:ext cx="922200" cy="2267700"/>
          </a:xfrm>
          <a:prstGeom prst="straightConnector1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771" name="Google Shape;771;p77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9675" y="1219200"/>
            <a:ext cx="4013025" cy="32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77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78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2" name="Google Shape;782;p78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3" name="Google Shape;783;p78"/>
          <p:cNvSpPr txBox="1">
            <a:spLocks noGrp="1"/>
          </p:cNvSpPr>
          <p:nvPr>
            <p:ph type="title"/>
          </p:nvPr>
        </p:nvSpPr>
        <p:spPr>
          <a:xfrm>
            <a:off x="4533000" y="611675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A61C00"/>
                </a:solidFill>
                <a:latin typeface="Raleway"/>
                <a:ea typeface="Raleway"/>
                <a:cs typeface="Raleway"/>
                <a:sym typeface="Raleway"/>
              </a:rPr>
              <a:t>Low Cloud Cover/ Hight</a:t>
            </a:r>
            <a:endParaRPr sz="2500" b="1">
              <a:solidFill>
                <a:srgbClr val="A61C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84" name="Google Shape;784;p78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78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78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787" name="Google Shape;787;p78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788" name="Google Shape;788;p78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cxnSp>
        <p:nvCxnSpPr>
          <p:cNvPr id="789" name="Google Shape;789;p78"/>
          <p:cNvCxnSpPr/>
          <p:nvPr/>
        </p:nvCxnSpPr>
        <p:spPr>
          <a:xfrm rot="10800000" flipH="1">
            <a:off x="3835925" y="1080500"/>
            <a:ext cx="792300" cy="27231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0" name="Google Shape;790;p78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  <p:pic>
        <p:nvPicPr>
          <p:cNvPr id="791" name="Google Shape;791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250" y="1156700"/>
            <a:ext cx="3474564" cy="32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78"/>
          <p:cNvPicPr preferRelativeResize="0"/>
          <p:nvPr/>
        </p:nvPicPr>
        <p:blipFill rotWithShape="1">
          <a:blip r:embed="rId6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" name="Google Shape;79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79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0" name="Google Shape;800;p79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1" name="Google Shape;801;p79"/>
          <p:cNvCxnSpPr/>
          <p:nvPr/>
        </p:nvCxnSpPr>
        <p:spPr>
          <a:xfrm rot="10800000" flipH="1">
            <a:off x="4701875" y="1051775"/>
            <a:ext cx="554400" cy="710400"/>
          </a:xfrm>
          <a:prstGeom prst="straightConnector1">
            <a:avLst/>
          </a:prstGeom>
          <a:noFill/>
          <a:ln w="19050" cap="flat" cmpd="sng">
            <a:solidFill>
              <a:srgbClr val="741B4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2" name="Google Shape;802;p79"/>
          <p:cNvSpPr txBox="1">
            <a:spLocks noGrp="1"/>
          </p:cNvSpPr>
          <p:nvPr>
            <p:ph type="title"/>
          </p:nvPr>
        </p:nvSpPr>
        <p:spPr>
          <a:xfrm>
            <a:off x="4612475" y="687875"/>
            <a:ext cx="28389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C1130"/>
                </a:solidFill>
                <a:latin typeface="Raleway"/>
                <a:ea typeface="Raleway"/>
                <a:cs typeface="Raleway"/>
                <a:sym typeface="Raleway"/>
              </a:rPr>
              <a:t>Pressure</a:t>
            </a:r>
            <a:endParaRPr sz="2500" b="1">
              <a:solidFill>
                <a:srgbClr val="4C11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03" name="Google Shape;803;p79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4" name="Google Shape;804;p79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5" name="Google Shape;805;p79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806" name="Google Shape;806;p79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807" name="Google Shape;807;p79"/>
          <p:cNvSpPr txBox="1">
            <a:spLocks noGrp="1"/>
          </p:cNvSpPr>
          <p:nvPr>
            <p:ph type="title"/>
          </p:nvPr>
        </p:nvSpPr>
        <p:spPr>
          <a:xfrm>
            <a:off x="4778475" y="3863375"/>
            <a:ext cx="38580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4C1130"/>
                </a:solidFill>
              </a:rPr>
              <a:t>987.1 mb</a:t>
            </a:r>
            <a:endParaRPr sz="3200" b="1">
              <a:solidFill>
                <a:srgbClr val="4C1130"/>
              </a:solidFill>
            </a:endParaRPr>
          </a:p>
        </p:txBody>
      </p:sp>
      <p:sp>
        <p:nvSpPr>
          <p:cNvPr id="808" name="Google Shape;808;p79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809" name="Google Shape;809;p79"/>
          <p:cNvSpPr txBox="1"/>
          <p:nvPr/>
        </p:nvSpPr>
        <p:spPr>
          <a:xfrm>
            <a:off x="5008500" y="1152575"/>
            <a:ext cx="37656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Pressure is recorded in millibars and tenths and the last three digits are plotted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0" name="Google Shape;810;p79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sp>
        <p:nvSpPr>
          <p:cNvPr id="811" name="Google Shape;811;p79"/>
          <p:cNvSpPr txBox="1"/>
          <p:nvPr/>
        </p:nvSpPr>
        <p:spPr>
          <a:xfrm>
            <a:off x="5156800" y="2646050"/>
            <a:ext cx="3858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(0-4)-------- Add 10 and point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(5-9)------ Add 9 and point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2" name="Google Shape;812;p79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79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80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22" name="Google Shape;822;p80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3" name="Google Shape;823;p80"/>
          <p:cNvSpPr txBox="1">
            <a:spLocks noGrp="1"/>
          </p:cNvSpPr>
          <p:nvPr>
            <p:ph type="title"/>
          </p:nvPr>
        </p:nvSpPr>
        <p:spPr>
          <a:xfrm>
            <a:off x="5185500" y="368675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Pressure Tendency</a:t>
            </a:r>
            <a:endParaRPr sz="2900" b="1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24" name="Google Shape;824;p80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5" name="Google Shape;825;p80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6" name="Google Shape;826;p80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827" name="Google Shape;827;p80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828" name="Google Shape;828;p80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829" name="Google Shape;829;p80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cxnSp>
        <p:nvCxnSpPr>
          <p:cNvPr id="830" name="Google Shape;830;p80"/>
          <p:cNvCxnSpPr/>
          <p:nvPr/>
        </p:nvCxnSpPr>
        <p:spPr>
          <a:xfrm rot="10800000" flipH="1">
            <a:off x="4858875" y="835950"/>
            <a:ext cx="475500" cy="17574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31" name="Google Shape;831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575" y="1228775"/>
            <a:ext cx="3425425" cy="25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80"/>
          <p:cNvPicPr preferRelativeResize="0"/>
          <p:nvPr/>
        </p:nvPicPr>
        <p:blipFill rotWithShape="1">
          <a:blip r:embed="rId5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8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80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1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3" name="Google Shape;843;p81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4" name="Google Shape;844;p81"/>
          <p:cNvSpPr txBox="1">
            <a:spLocks noGrp="1"/>
          </p:cNvSpPr>
          <p:nvPr>
            <p:ph type="title"/>
          </p:nvPr>
        </p:nvSpPr>
        <p:spPr>
          <a:xfrm>
            <a:off x="5109300" y="368675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Past Weather</a:t>
            </a:r>
            <a:endParaRPr sz="2500" b="1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45" name="Google Shape;845;p81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6" name="Google Shape;846;p81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7" name="Google Shape;847;p81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848" name="Google Shape;848;p81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849" name="Google Shape;849;p81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850" name="Google Shape;850;p81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cxnSp>
        <p:nvCxnSpPr>
          <p:cNvPr id="851" name="Google Shape;851;p81"/>
          <p:cNvCxnSpPr>
            <a:stCxn id="852" idx="3"/>
          </p:cNvCxnSpPr>
          <p:nvPr/>
        </p:nvCxnSpPr>
        <p:spPr>
          <a:xfrm rot="10800000" flipH="1">
            <a:off x="4815675" y="769613"/>
            <a:ext cx="327300" cy="2549400"/>
          </a:xfrm>
          <a:prstGeom prst="straightConnector1">
            <a:avLst/>
          </a:pr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52" name="Google Shape;85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975" y="299516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600" y="1007829"/>
            <a:ext cx="3235582" cy="3012437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81"/>
          <p:cNvSpPr txBox="1">
            <a:spLocks noGrp="1"/>
          </p:cNvSpPr>
          <p:nvPr>
            <p:ph type="title"/>
          </p:nvPr>
        </p:nvSpPr>
        <p:spPr>
          <a:xfrm>
            <a:off x="4965225" y="4238500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E69138"/>
                </a:solidFill>
                <a:latin typeface="Raleway"/>
                <a:ea typeface="Raleway"/>
                <a:cs typeface="Raleway"/>
                <a:sym typeface="Raleway"/>
              </a:rPr>
              <a:t>Or Cloud Cover</a:t>
            </a:r>
            <a:endParaRPr sz="2200">
              <a:solidFill>
                <a:srgbClr val="E6913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55" name="Google Shape;855;p81"/>
          <p:cNvPicPr preferRelativeResize="0"/>
          <p:nvPr/>
        </p:nvPicPr>
        <p:blipFill rotWithShape="1">
          <a:blip r:embed="rId5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81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700" y="298136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83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7" name="Google Shape;887;p83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8" name="Google Shape;888;p83"/>
          <p:cNvSpPr txBox="1">
            <a:spLocks noGrp="1"/>
          </p:cNvSpPr>
          <p:nvPr>
            <p:ph type="title"/>
          </p:nvPr>
        </p:nvSpPr>
        <p:spPr>
          <a:xfrm>
            <a:off x="4077600" y="368675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FF"/>
                </a:solidFill>
                <a:latin typeface="Raleway"/>
                <a:ea typeface="Raleway"/>
                <a:cs typeface="Raleway"/>
                <a:sym typeface="Raleway"/>
              </a:rPr>
              <a:t>Sea Surface Temperature</a:t>
            </a:r>
            <a:endParaRPr b="1">
              <a:solidFill>
                <a:srgbClr val="FF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89" name="Google Shape;889;p83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Google Shape;890;p83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Google Shape;891;p83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892" name="Google Shape;892;p83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893" name="Google Shape;893;p83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894" name="Google Shape;894;p83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pic>
        <p:nvPicPr>
          <p:cNvPr id="895" name="Google Shape;89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975" y="2995163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83"/>
          <p:cNvSpPr txBox="1"/>
          <p:nvPr/>
        </p:nvSpPr>
        <p:spPr>
          <a:xfrm>
            <a:off x="912025" y="3474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25</a:t>
            </a:r>
            <a:endParaRPr sz="3100" b="1"/>
          </a:p>
        </p:txBody>
      </p:sp>
      <p:cxnSp>
        <p:nvCxnSpPr>
          <p:cNvPr id="897" name="Google Shape;897;p83"/>
          <p:cNvCxnSpPr/>
          <p:nvPr/>
        </p:nvCxnSpPr>
        <p:spPr>
          <a:xfrm>
            <a:off x="824725" y="590850"/>
            <a:ext cx="11100" cy="32760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Google Shape;898;p83"/>
          <p:cNvCxnSpPr>
            <a:endCxn id="888" idx="1"/>
          </p:cNvCxnSpPr>
          <p:nvPr/>
        </p:nvCxnSpPr>
        <p:spPr>
          <a:xfrm>
            <a:off x="824700" y="590825"/>
            <a:ext cx="3252900" cy="102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899" name="Google Shape;899;p83"/>
          <p:cNvCxnSpPr/>
          <p:nvPr/>
        </p:nvCxnSpPr>
        <p:spPr>
          <a:xfrm flipH="1">
            <a:off x="836000" y="3861225"/>
            <a:ext cx="824400" cy="5400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0" name="Google Shape;900;p83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83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  <p:sp>
        <p:nvSpPr>
          <p:cNvPr id="905" name="Google Shape;905;p83"/>
          <p:cNvSpPr txBox="1">
            <a:spLocks noGrp="1"/>
          </p:cNvSpPr>
          <p:nvPr>
            <p:ph type="title"/>
          </p:nvPr>
        </p:nvSpPr>
        <p:spPr>
          <a:xfrm>
            <a:off x="5569925" y="3957100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FF00FF"/>
                </a:solidFill>
              </a:rPr>
              <a:t>25  </a:t>
            </a:r>
            <a:r>
              <a:rPr lang="en" sz="3700" b="1">
                <a:solidFill>
                  <a:srgbClr val="FF00FF"/>
                </a:solidFill>
                <a:highlight>
                  <a:srgbClr val="FFFFFF"/>
                </a:highlight>
              </a:rPr>
              <a:t>°C</a:t>
            </a:r>
            <a:endParaRPr sz="3700" b="1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" name="Google Shape;91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84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2" name="Google Shape;912;p84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3" name="Google Shape;913;p84"/>
          <p:cNvSpPr txBox="1">
            <a:spLocks noGrp="1"/>
          </p:cNvSpPr>
          <p:nvPr>
            <p:ph type="title"/>
          </p:nvPr>
        </p:nvSpPr>
        <p:spPr>
          <a:xfrm>
            <a:off x="5193375" y="680375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rgbClr val="F1C232"/>
                </a:solidFill>
                <a:latin typeface="Raleway"/>
                <a:ea typeface="Raleway"/>
                <a:cs typeface="Raleway"/>
                <a:sym typeface="Raleway"/>
              </a:rPr>
              <a:t>Wave Information </a:t>
            </a:r>
            <a:endParaRPr sz="2500" b="1">
              <a:solidFill>
                <a:srgbClr val="F1C23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14" name="Google Shape;914;p84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84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6" name="Google Shape;916;p84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917" name="Google Shape;917;p84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918" name="Google Shape;918;p84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919" name="Google Shape;919;p84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pic>
        <p:nvPicPr>
          <p:cNvPr id="920" name="Google Shape;92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975" y="2995163"/>
            <a:ext cx="647700" cy="64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84"/>
          <p:cNvCxnSpPr/>
          <p:nvPr/>
        </p:nvCxnSpPr>
        <p:spPr>
          <a:xfrm>
            <a:off x="5647775" y="1173100"/>
            <a:ext cx="9300" cy="269370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stealth" w="med" len="med"/>
            <a:tailEnd type="none" w="med" len="med"/>
          </a:ln>
        </p:spPr>
      </p:cxnSp>
      <p:pic>
        <p:nvPicPr>
          <p:cNvPr id="922" name="Google Shape;922;p84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84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  <p:sp>
        <p:nvSpPr>
          <p:cNvPr id="927" name="Google Shape;927;p84"/>
          <p:cNvSpPr txBox="1"/>
          <p:nvPr/>
        </p:nvSpPr>
        <p:spPr>
          <a:xfrm>
            <a:off x="912025" y="3474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25</a:t>
            </a:r>
            <a:endParaRPr sz="3100" b="1"/>
          </a:p>
        </p:txBody>
      </p:sp>
      <p:sp>
        <p:nvSpPr>
          <p:cNvPr id="928" name="Google Shape;928;p84"/>
          <p:cNvSpPr txBox="1"/>
          <p:nvPr/>
        </p:nvSpPr>
        <p:spPr>
          <a:xfrm>
            <a:off x="3616025" y="36272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10603</a:t>
            </a:r>
            <a:endParaRPr sz="3100" b="1"/>
          </a:p>
        </p:txBody>
      </p:sp>
      <p:cxnSp>
        <p:nvCxnSpPr>
          <p:cNvPr id="929" name="Google Shape;929;p84"/>
          <p:cNvCxnSpPr/>
          <p:nvPr/>
        </p:nvCxnSpPr>
        <p:spPr>
          <a:xfrm rot="10800000">
            <a:off x="5305475" y="3866850"/>
            <a:ext cx="362100" cy="0"/>
          </a:xfrm>
          <a:prstGeom prst="straightConnector1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0" name="Google Shape;930;p84"/>
          <p:cNvSpPr txBox="1">
            <a:spLocks noGrp="1"/>
          </p:cNvSpPr>
          <p:nvPr>
            <p:ph type="title"/>
          </p:nvPr>
        </p:nvSpPr>
        <p:spPr>
          <a:xfrm>
            <a:off x="5053625" y="1413550"/>
            <a:ext cx="3928500" cy="13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1C232"/>
                </a:solidFill>
              </a:rPr>
              <a:t>1:</a:t>
            </a:r>
            <a:r>
              <a:rPr lang="en" sz="2500" b="1">
                <a:solidFill>
                  <a:srgbClr val="4A86E8"/>
                </a:solidFill>
              </a:rPr>
              <a:t>   </a:t>
            </a:r>
            <a:r>
              <a:rPr lang="en" sz="1900" b="1">
                <a:solidFill>
                  <a:srgbClr val="000000"/>
                </a:solidFill>
              </a:rPr>
              <a:t>Group Identifier (Bouey)</a:t>
            </a:r>
            <a:endParaRPr sz="19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1C232"/>
                </a:solidFill>
              </a:rPr>
              <a:t>06:</a:t>
            </a:r>
            <a:r>
              <a:rPr lang="en" sz="2500" b="1">
                <a:solidFill>
                  <a:srgbClr val="4A86E8"/>
                </a:solidFill>
              </a:rPr>
              <a:t> </a:t>
            </a:r>
            <a:r>
              <a:rPr lang="en" sz="2000" b="1">
                <a:solidFill>
                  <a:srgbClr val="000000"/>
                </a:solidFill>
              </a:rPr>
              <a:t>Wave Period 6 Seconds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1C232"/>
                </a:solidFill>
              </a:rPr>
              <a:t>03:</a:t>
            </a:r>
            <a:r>
              <a:rPr lang="en" sz="2500" b="1">
                <a:solidFill>
                  <a:srgbClr val="4A86E8"/>
                </a:solidFill>
              </a:rPr>
              <a:t> </a:t>
            </a:r>
            <a:r>
              <a:rPr lang="en" sz="2000" b="1">
                <a:solidFill>
                  <a:srgbClr val="000000"/>
                </a:solidFill>
              </a:rPr>
              <a:t>Wave Height 3 Half meters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931" name="Google Shape;931;p84"/>
          <p:cNvSpPr txBox="1">
            <a:spLocks noGrp="1"/>
          </p:cNvSpPr>
          <p:nvPr>
            <p:ph type="title"/>
          </p:nvPr>
        </p:nvSpPr>
        <p:spPr>
          <a:xfrm>
            <a:off x="5206025" y="4461550"/>
            <a:ext cx="3928500" cy="13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1C232"/>
                </a:solidFill>
              </a:rPr>
              <a:t>2:</a:t>
            </a:r>
            <a:r>
              <a:rPr lang="en" sz="2500" b="1">
                <a:solidFill>
                  <a:srgbClr val="4A86E8"/>
                </a:solidFill>
              </a:rPr>
              <a:t>   </a:t>
            </a:r>
            <a:r>
              <a:rPr lang="en" sz="1900" b="1">
                <a:solidFill>
                  <a:srgbClr val="000000"/>
                </a:solidFill>
              </a:rPr>
              <a:t>Group Identifier (Ship)</a:t>
            </a:r>
            <a:endParaRPr sz="19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700" y="298136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85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9" name="Google Shape;939;p85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Google Shape;940;p85"/>
          <p:cNvSpPr txBox="1">
            <a:spLocks noGrp="1"/>
          </p:cNvSpPr>
          <p:nvPr>
            <p:ph type="title"/>
          </p:nvPr>
        </p:nvSpPr>
        <p:spPr>
          <a:xfrm>
            <a:off x="4837350" y="604175"/>
            <a:ext cx="4805100" cy="46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3C78D8"/>
                </a:solidFill>
                <a:latin typeface="Raleway"/>
                <a:ea typeface="Raleway"/>
                <a:cs typeface="Raleway"/>
                <a:sym typeface="Raleway"/>
              </a:rPr>
              <a:t>Swell Information</a:t>
            </a:r>
            <a:endParaRPr sz="2500" b="1">
              <a:solidFill>
                <a:srgbClr val="3C7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41" name="Google Shape;941;p85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2" name="Google Shape;942;p85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Google Shape;943;p85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944" name="Google Shape;944;p85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945" name="Google Shape;945;p85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946" name="Google Shape;946;p85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pic>
        <p:nvPicPr>
          <p:cNvPr id="947" name="Google Shape;94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975" y="2995163"/>
            <a:ext cx="647700" cy="64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8" name="Google Shape;948;p85"/>
          <p:cNvCxnSpPr/>
          <p:nvPr/>
        </p:nvCxnSpPr>
        <p:spPr>
          <a:xfrm>
            <a:off x="4959725" y="1094975"/>
            <a:ext cx="10800" cy="3241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949" name="Google Shape;949;p85"/>
          <p:cNvSpPr txBox="1"/>
          <p:nvPr/>
        </p:nvSpPr>
        <p:spPr>
          <a:xfrm>
            <a:off x="3616025" y="42368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090703</a:t>
            </a:r>
            <a:endParaRPr sz="3100" b="1"/>
          </a:p>
        </p:txBody>
      </p:sp>
      <p:pic>
        <p:nvPicPr>
          <p:cNvPr id="950" name="Google Shape;950;p85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85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  <p:sp>
        <p:nvSpPr>
          <p:cNvPr id="955" name="Google Shape;955;p85"/>
          <p:cNvSpPr txBox="1"/>
          <p:nvPr/>
        </p:nvSpPr>
        <p:spPr>
          <a:xfrm>
            <a:off x="912025" y="3474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25</a:t>
            </a:r>
            <a:endParaRPr sz="3100" b="1"/>
          </a:p>
        </p:txBody>
      </p:sp>
      <p:sp>
        <p:nvSpPr>
          <p:cNvPr id="956" name="Google Shape;956;p85"/>
          <p:cNvSpPr txBox="1">
            <a:spLocks noGrp="1"/>
          </p:cNvSpPr>
          <p:nvPr>
            <p:ph type="title"/>
          </p:nvPr>
        </p:nvSpPr>
        <p:spPr>
          <a:xfrm>
            <a:off x="4989750" y="1442375"/>
            <a:ext cx="3928500" cy="13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A86E8"/>
                </a:solidFill>
              </a:rPr>
              <a:t>09: </a:t>
            </a:r>
            <a:r>
              <a:rPr lang="en" sz="2000" b="1">
                <a:solidFill>
                  <a:srgbClr val="000000"/>
                </a:solidFill>
              </a:rPr>
              <a:t>Swell Direction (From 90</a:t>
            </a:r>
            <a:r>
              <a:rPr lang="en" sz="2000" b="1">
                <a:solidFill>
                  <a:srgbClr val="4C1130"/>
                </a:solidFill>
                <a:highlight>
                  <a:schemeClr val="lt1"/>
                </a:highlight>
              </a:rPr>
              <a:t>°</a:t>
            </a:r>
            <a:r>
              <a:rPr lang="en" sz="2000" b="1">
                <a:solidFill>
                  <a:srgbClr val="000000"/>
                </a:solidFill>
              </a:rPr>
              <a:t>)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A86E8"/>
                </a:solidFill>
              </a:rPr>
              <a:t>07: </a:t>
            </a:r>
            <a:r>
              <a:rPr lang="en" sz="2000" b="1">
                <a:solidFill>
                  <a:srgbClr val="000000"/>
                </a:solidFill>
              </a:rPr>
              <a:t>Swell Period 7 Seconds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A86E8"/>
                </a:solidFill>
              </a:rPr>
              <a:t>03: </a:t>
            </a:r>
            <a:r>
              <a:rPr lang="en" sz="2000" b="1">
                <a:solidFill>
                  <a:srgbClr val="000000"/>
                </a:solidFill>
              </a:rPr>
              <a:t>Swell Height 3 Half meters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957" name="Google Shape;957;p85"/>
          <p:cNvSpPr txBox="1"/>
          <p:nvPr/>
        </p:nvSpPr>
        <p:spPr>
          <a:xfrm>
            <a:off x="3616025" y="36272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10603</a:t>
            </a:r>
            <a:endParaRPr sz="3100" b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700" y="2981363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2386900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86"/>
          <p:cNvSpPr/>
          <p:nvPr/>
        </p:nvSpPr>
        <p:spPr>
          <a:xfrm>
            <a:off x="3237600" y="2247150"/>
            <a:ext cx="687600" cy="649200"/>
          </a:xfrm>
          <a:prstGeom prst="ellipse">
            <a:avLst/>
          </a:prstGeom>
          <a:solidFill>
            <a:srgbClr val="000000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5" name="Google Shape;965;p86"/>
          <p:cNvCxnSpPr/>
          <p:nvPr/>
        </p:nvCxnSpPr>
        <p:spPr>
          <a:xfrm>
            <a:off x="1848500" y="840275"/>
            <a:ext cx="1502400" cy="148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6" name="Google Shape;966;p86"/>
          <p:cNvCxnSpPr/>
          <p:nvPr/>
        </p:nvCxnSpPr>
        <p:spPr>
          <a:xfrm flipH="1">
            <a:off x="1546150" y="8402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Google Shape;967;p86"/>
          <p:cNvCxnSpPr/>
          <p:nvPr/>
        </p:nvCxnSpPr>
        <p:spPr>
          <a:xfrm flipH="1">
            <a:off x="1698550" y="992675"/>
            <a:ext cx="325500" cy="31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8" name="Google Shape;968;p86"/>
          <p:cNvSpPr txBox="1"/>
          <p:nvPr/>
        </p:nvSpPr>
        <p:spPr>
          <a:xfrm>
            <a:off x="1511650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23</a:t>
            </a:r>
            <a:endParaRPr/>
          </a:p>
        </p:txBody>
      </p:sp>
      <p:sp>
        <p:nvSpPr>
          <p:cNvPr id="969" name="Google Shape;969;p86"/>
          <p:cNvSpPr txBox="1"/>
          <p:nvPr/>
        </p:nvSpPr>
        <p:spPr>
          <a:xfrm>
            <a:off x="1169900" y="2408400"/>
            <a:ext cx="14193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56</a:t>
            </a:r>
            <a:endParaRPr/>
          </a:p>
        </p:txBody>
      </p:sp>
      <p:sp>
        <p:nvSpPr>
          <p:cNvPr id="970" name="Google Shape;970;p86"/>
          <p:cNvSpPr txBox="1"/>
          <p:nvPr/>
        </p:nvSpPr>
        <p:spPr>
          <a:xfrm>
            <a:off x="1511650" y="30794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18</a:t>
            </a:r>
            <a:endParaRPr sz="3100" b="1"/>
          </a:p>
        </p:txBody>
      </p:sp>
      <p:sp>
        <p:nvSpPr>
          <p:cNvPr id="971" name="Google Shape;971;p86"/>
          <p:cNvSpPr txBox="1"/>
          <p:nvPr/>
        </p:nvSpPr>
        <p:spPr>
          <a:xfrm>
            <a:off x="3529025" y="17621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highlight>
                  <a:srgbClr val="FFFFFF"/>
                </a:highlight>
              </a:rPr>
              <a:t>871</a:t>
            </a:r>
            <a:endParaRPr/>
          </a:p>
        </p:txBody>
      </p:sp>
      <p:pic>
        <p:nvPicPr>
          <p:cNvPr id="972" name="Google Shape;97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975" y="2995163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86"/>
          <p:cNvSpPr txBox="1"/>
          <p:nvPr/>
        </p:nvSpPr>
        <p:spPr>
          <a:xfrm>
            <a:off x="3616025" y="42368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090703</a:t>
            </a:r>
            <a:endParaRPr sz="3100" b="1"/>
          </a:p>
        </p:txBody>
      </p:sp>
      <p:pic>
        <p:nvPicPr>
          <p:cNvPr id="974" name="Google Shape;974;p86"/>
          <p:cNvPicPr preferRelativeResize="0"/>
          <p:nvPr/>
        </p:nvPicPr>
        <p:blipFill rotWithShape="1">
          <a:blip r:embed="rId4">
            <a:alphaModFix/>
          </a:blip>
          <a:srcRect t="4443"/>
          <a:stretch/>
        </p:blipFill>
        <p:spPr>
          <a:xfrm>
            <a:off x="3278125" y="1108350"/>
            <a:ext cx="687600" cy="4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075" y="1573050"/>
            <a:ext cx="628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17125" y="3079475"/>
            <a:ext cx="609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4200" y="2355175"/>
            <a:ext cx="5334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86"/>
          <p:cNvSpPr txBox="1"/>
          <p:nvPr/>
        </p:nvSpPr>
        <p:spPr>
          <a:xfrm>
            <a:off x="2578100" y="3637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8/4</a:t>
            </a:r>
            <a:endParaRPr sz="3100" b="1"/>
          </a:p>
        </p:txBody>
      </p:sp>
      <p:sp>
        <p:nvSpPr>
          <p:cNvPr id="979" name="Google Shape;979;p86"/>
          <p:cNvSpPr txBox="1"/>
          <p:nvPr/>
        </p:nvSpPr>
        <p:spPr>
          <a:xfrm>
            <a:off x="912025" y="3474900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25</a:t>
            </a:r>
            <a:endParaRPr sz="3100" b="1"/>
          </a:p>
        </p:txBody>
      </p:sp>
      <p:sp>
        <p:nvSpPr>
          <p:cNvPr id="980" name="Google Shape;980;p86"/>
          <p:cNvSpPr txBox="1"/>
          <p:nvPr/>
        </p:nvSpPr>
        <p:spPr>
          <a:xfrm>
            <a:off x="3616025" y="3627275"/>
            <a:ext cx="20409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10603</a:t>
            </a:r>
            <a:endParaRPr sz="3100" b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010" name="Google Shape;1010;p8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222222"/>
                </a:solidFill>
                <a:highlight>
                  <a:srgbClr val="FFFFFF"/>
                </a:highlight>
              </a:rPr>
              <a:t>Got questions?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180825" y="1042550"/>
            <a:ext cx="8520600" cy="1661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13" name="Google Shape;113;p20"/>
          <p:cNvSpPr txBox="1"/>
          <p:nvPr/>
        </p:nvSpPr>
        <p:spPr>
          <a:xfrm>
            <a:off x="187450" y="94500"/>
            <a:ext cx="7340700" cy="856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FF0000"/>
                </a:solidFill>
              </a:rPr>
              <a:t>Examples of Ship Reports:</a:t>
            </a:r>
            <a:endParaRPr sz="2500" b="1">
              <a:solidFill>
                <a:srgbClr val="FF0000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1"/>
          </p:nvPr>
        </p:nvSpPr>
        <p:spPr>
          <a:xfrm>
            <a:off x="180825" y="2871350"/>
            <a:ext cx="8520600" cy="1661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BBXX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SHIP 24121 99122 71353 31475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82706 10252 20225 40061 55008 76062 83223 91312 22242 00234 20805 31215 40806 51005 62052 80122 ICE 23223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75" name="Google Shape;175;p23"/>
          <p:cNvSpPr/>
          <p:nvPr/>
        </p:nvSpPr>
        <p:spPr>
          <a:xfrm>
            <a:off x="431300" y="493775"/>
            <a:ext cx="768000" cy="32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1664200" y="3594775"/>
            <a:ext cx="79140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Identifier for Ship weather report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7" name="Google Shape;177;p23"/>
          <p:cNvSpPr txBox="1"/>
          <p:nvPr/>
        </p:nvSpPr>
        <p:spPr>
          <a:xfrm>
            <a:off x="354550" y="3577675"/>
            <a:ext cx="17304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BBXX :</a:t>
            </a:r>
            <a:endParaRPr sz="3000">
              <a:solidFill>
                <a:srgbClr val="FF0000"/>
              </a:solidFill>
            </a:endParaRPr>
          </a:p>
        </p:txBody>
      </p:sp>
      <p:graphicFrame>
        <p:nvGraphicFramePr>
          <p:cNvPr id="178" name="Google Shape;178;p23"/>
          <p:cNvGraphicFramePr/>
          <p:nvPr/>
        </p:nvGraphicFramePr>
        <p:xfrm>
          <a:off x="510100" y="2443463"/>
          <a:ext cx="4475325" cy="792420"/>
        </p:xfrm>
        <a:graphic>
          <a:graphicData uri="http://schemas.openxmlformats.org/drawingml/2006/table">
            <a:tbl>
              <a:tblPr>
                <a:noFill/>
                <a:tableStyleId>{F49CA9D7-50E0-4E44-A8CA-AF880877FF81}</a:tableStyleId>
              </a:tblPr>
              <a:tblGrid>
                <a:gridCol w="33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Surface report from Coastal Station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AAXX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FF0000"/>
                          </a:solidFill>
                        </a:rPr>
                        <a:t>Surface report from Ship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BBXX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subTitle" idx="1"/>
          </p:nvPr>
        </p:nvSpPr>
        <p:spPr>
          <a:xfrm>
            <a:off x="409425" y="432950"/>
            <a:ext cx="85206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BBXX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BRAVO 20123 99252 10595 41494 	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002060"/>
                </a:solidFill>
              </a:rPr>
              <a:t> 81412 10285 20269 40100 53012 79586 8587/ 22265 00280 20405 31705 40506 50407= </a:t>
            </a:r>
            <a:endParaRPr sz="1900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184" name="Google Shape;184;p24"/>
          <p:cNvSpPr/>
          <p:nvPr/>
        </p:nvSpPr>
        <p:spPr>
          <a:xfrm>
            <a:off x="507500" y="798575"/>
            <a:ext cx="932700" cy="367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2197600" y="2295900"/>
            <a:ext cx="40875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Call sign of the Ship</a:t>
            </a:r>
            <a:endParaRPr sz="3000"/>
          </a:p>
        </p:txBody>
      </p:sp>
      <p:sp>
        <p:nvSpPr>
          <p:cNvPr id="186" name="Google Shape;186;p24"/>
          <p:cNvSpPr txBox="1"/>
          <p:nvPr/>
        </p:nvSpPr>
        <p:spPr>
          <a:xfrm>
            <a:off x="409425" y="2282250"/>
            <a:ext cx="1963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BRAVO :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14624</TotalTime>
  <Words>2105</Words>
  <Application>Microsoft Office PowerPoint</Application>
  <PresentationFormat>On-screen Show (16:9)</PresentationFormat>
  <Paragraphs>632</Paragraphs>
  <Slides>69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Times</vt:lpstr>
      <vt:lpstr>Arial </vt:lpstr>
      <vt:lpstr>Raleway</vt:lpstr>
      <vt:lpstr>Times New Roman</vt:lpstr>
      <vt:lpstr>Simple Light</vt:lpstr>
      <vt:lpstr>Synoptic Observations</vt:lpstr>
      <vt:lpstr>Synoptic</vt:lpstr>
      <vt:lpstr>PowerPoint Presentation</vt:lpstr>
      <vt:lpstr>PowerPoint Presentation</vt:lpstr>
      <vt:lpstr>PowerPoint Presentation</vt:lpstr>
      <vt:lpstr>    Ship Report / Ship Synoptic Code Coded report of surface observation from a sea  station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METAR </vt:lpstr>
      <vt:lpstr>METAR OOMS 172250Z 22003KT 190V250 CAVOK 24/14 Q1009 NOSIG</vt:lpstr>
      <vt:lpstr>PowerPoint Presentation</vt:lpstr>
      <vt:lpstr>PowerPoint Presentation</vt:lpstr>
      <vt:lpstr>PowerPoint Presentation</vt:lpstr>
      <vt:lpstr>PowerPoint Presentation</vt:lpstr>
      <vt:lpstr>Station Plot</vt:lpstr>
      <vt:lpstr>    Station Model / Surface Plot Simple symbols to display large amounts of meteorological information in a small area.</vt:lpstr>
      <vt:lpstr>Synoptic Observations:</vt:lpstr>
      <vt:lpstr>PowerPoint Presentation</vt:lpstr>
      <vt:lpstr>Manual Observation</vt:lpstr>
      <vt:lpstr>PowerPoint Presentation</vt:lpstr>
      <vt:lpstr>Cloud Cover</vt:lpstr>
      <vt:lpstr>Wind Direction</vt:lpstr>
      <vt:lpstr>Wind Speed</vt:lpstr>
      <vt:lpstr>Air Temperature</vt:lpstr>
      <vt:lpstr>Current Weather</vt:lpstr>
      <vt:lpstr>Visibility</vt:lpstr>
      <vt:lpstr>PowerPoint Presentation</vt:lpstr>
      <vt:lpstr>Dew Point</vt:lpstr>
      <vt:lpstr>High Cloud Type</vt:lpstr>
      <vt:lpstr>Medium Cloud Type</vt:lpstr>
      <vt:lpstr>Low Cloud Type</vt:lpstr>
      <vt:lpstr>Low Cloud Cover/ Hight</vt:lpstr>
      <vt:lpstr>Pressure</vt:lpstr>
      <vt:lpstr>Pressure Tendency</vt:lpstr>
      <vt:lpstr>Past Weather</vt:lpstr>
      <vt:lpstr>Sea Surface Temperature</vt:lpstr>
      <vt:lpstr>Wave Information </vt:lpstr>
      <vt:lpstr>Swell Information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Synoptic Observations</dc:title>
  <dc:creator>Munira</dc:creator>
  <cp:lastModifiedBy>meme kh</cp:lastModifiedBy>
  <cp:revision>42</cp:revision>
  <dcterms:modified xsi:type="dcterms:W3CDTF">2023-08-30T04:08:31Z</dcterms:modified>
</cp:coreProperties>
</file>